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4"/>
  </p:sldMasterIdLst>
  <p:notesMasterIdLst>
    <p:notesMasterId r:id="rId46"/>
  </p:notesMasterIdLst>
  <p:sldIdLst>
    <p:sldId id="480" r:id="rId5"/>
    <p:sldId id="256" r:id="rId6"/>
    <p:sldId id="621" r:id="rId7"/>
    <p:sldId id="590" r:id="rId8"/>
    <p:sldId id="632" r:id="rId9"/>
    <p:sldId id="633" r:id="rId10"/>
    <p:sldId id="640" r:id="rId11"/>
    <p:sldId id="591" r:id="rId12"/>
    <p:sldId id="595" r:id="rId13"/>
    <p:sldId id="592" r:id="rId14"/>
    <p:sldId id="593" r:id="rId15"/>
    <p:sldId id="631" r:id="rId16"/>
    <p:sldId id="596" r:id="rId17"/>
    <p:sldId id="597" r:id="rId18"/>
    <p:sldId id="598" r:id="rId19"/>
    <p:sldId id="601" r:id="rId20"/>
    <p:sldId id="567" r:id="rId21"/>
    <p:sldId id="602" r:id="rId22"/>
    <p:sldId id="603" r:id="rId23"/>
    <p:sldId id="604" r:id="rId24"/>
    <p:sldId id="605" r:id="rId25"/>
    <p:sldId id="611" r:id="rId26"/>
    <p:sldId id="613" r:id="rId27"/>
    <p:sldId id="642" r:id="rId28"/>
    <p:sldId id="614" r:id="rId29"/>
    <p:sldId id="622" r:id="rId30"/>
    <p:sldId id="626" r:id="rId31"/>
    <p:sldId id="615" r:id="rId32"/>
    <p:sldId id="625" r:id="rId33"/>
    <p:sldId id="634" r:id="rId34"/>
    <p:sldId id="623" r:id="rId35"/>
    <p:sldId id="635" r:id="rId36"/>
    <p:sldId id="630" r:id="rId37"/>
    <p:sldId id="636" r:id="rId38"/>
    <p:sldId id="617" r:id="rId39"/>
    <p:sldId id="637" r:id="rId40"/>
    <p:sldId id="629" r:id="rId41"/>
    <p:sldId id="638" r:id="rId42"/>
    <p:sldId id="618" r:id="rId43"/>
    <p:sldId id="513"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56"/>
            <p14:sldId id="621"/>
            <p14:sldId id="590"/>
            <p14:sldId id="632"/>
            <p14:sldId id="633"/>
            <p14:sldId id="640"/>
            <p14:sldId id="591"/>
            <p14:sldId id="595"/>
            <p14:sldId id="592"/>
            <p14:sldId id="593"/>
            <p14:sldId id="631"/>
            <p14:sldId id="596"/>
            <p14:sldId id="597"/>
            <p14:sldId id="598"/>
            <p14:sldId id="601"/>
            <p14:sldId id="567"/>
            <p14:sldId id="602"/>
            <p14:sldId id="603"/>
            <p14:sldId id="604"/>
            <p14:sldId id="605"/>
            <p14:sldId id="611"/>
            <p14:sldId id="613"/>
            <p14:sldId id="642"/>
            <p14:sldId id="614"/>
            <p14:sldId id="622"/>
            <p14:sldId id="626"/>
            <p14:sldId id="615"/>
            <p14:sldId id="625"/>
            <p14:sldId id="634"/>
            <p14:sldId id="623"/>
            <p14:sldId id="635"/>
            <p14:sldId id="630"/>
            <p14:sldId id="636"/>
            <p14:sldId id="617"/>
            <p14:sldId id="637"/>
            <p14:sldId id="629"/>
            <p14:sldId id="638"/>
            <p14:sldId id="618"/>
            <p14:sldId id="51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FF33CC"/>
    <a:srgbClr val="2D3956"/>
    <a:srgbClr val="000000"/>
    <a:srgbClr val="669BBC"/>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61D24B7-5889-0271-70F5-AC5041B8B6F7}" v="61" dt="2024-04-09T18:11:32.65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181" autoAdjust="0"/>
    <p:restoredTop sz="94660"/>
  </p:normalViewPr>
  <p:slideViewPr>
    <p:cSldViewPr snapToGrid="0">
      <p:cViewPr>
        <p:scale>
          <a:sx n="74" d="100"/>
          <a:sy n="74" d="100"/>
        </p:scale>
        <p:origin x="-738" y="1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baZiad" userId="S::heba.ziad@midocean.edu.km::0891bf16-13e0-4c75-a792-3cb8ec3b5e1f" providerId="AD" clId="Web-{761D24B7-5889-0271-70F5-AC5041B8B6F7}"/>
    <pc:docChg chg="modSld">
      <pc:chgData name="HebaZiad" userId="S::heba.ziad@midocean.edu.km::0891bf16-13e0-4c75-a792-3cb8ec3b5e1f" providerId="AD" clId="Web-{761D24B7-5889-0271-70F5-AC5041B8B6F7}" dt="2024-04-09T18:11:32.638" v="33" actId="20577"/>
      <pc:docMkLst>
        <pc:docMk/>
      </pc:docMkLst>
      <pc:sldChg chg="modSp">
        <pc:chgData name="HebaZiad" userId="S::heba.ziad@midocean.edu.km::0891bf16-13e0-4c75-a792-3cb8ec3b5e1f" providerId="AD" clId="Web-{761D24B7-5889-0271-70F5-AC5041B8B6F7}" dt="2024-04-09T18:09:32.196" v="8" actId="20577"/>
        <pc:sldMkLst>
          <pc:docMk/>
          <pc:sldMk cId="373585663" sldId="603"/>
        </pc:sldMkLst>
        <pc:spChg chg="mod">
          <ac:chgData name="HebaZiad" userId="S::heba.ziad@midocean.edu.km::0891bf16-13e0-4c75-a792-3cb8ec3b5e1f" providerId="AD" clId="Web-{761D24B7-5889-0271-70F5-AC5041B8B6F7}" dt="2024-04-09T18:09:32.196" v="8" actId="20577"/>
          <ac:spMkLst>
            <pc:docMk/>
            <pc:sldMk cId="373585663" sldId="603"/>
            <ac:spMk id="9" creationId="{247367F9-DC32-4776-BD21-C746AE0AC1BA}"/>
          </ac:spMkLst>
        </pc:spChg>
      </pc:sldChg>
      <pc:sldChg chg="modSp">
        <pc:chgData name="HebaZiad" userId="S::heba.ziad@midocean.edu.km::0891bf16-13e0-4c75-a792-3cb8ec3b5e1f" providerId="AD" clId="Web-{761D24B7-5889-0271-70F5-AC5041B8B6F7}" dt="2024-04-09T18:09:59.181" v="14" actId="20577"/>
        <pc:sldMkLst>
          <pc:docMk/>
          <pc:sldMk cId="1247210794" sldId="605"/>
        </pc:sldMkLst>
        <pc:spChg chg="mod">
          <ac:chgData name="HebaZiad" userId="S::heba.ziad@midocean.edu.km::0891bf16-13e0-4c75-a792-3cb8ec3b5e1f" providerId="AD" clId="Web-{761D24B7-5889-0271-70F5-AC5041B8B6F7}" dt="2024-04-09T18:09:59.181" v="14" actId="20577"/>
          <ac:spMkLst>
            <pc:docMk/>
            <pc:sldMk cId="1247210794" sldId="605"/>
            <ac:spMk id="9" creationId="{10C970E5-6774-42F9-8DF1-2031337C63A1}"/>
          </ac:spMkLst>
        </pc:spChg>
      </pc:sldChg>
      <pc:sldChg chg="modSp">
        <pc:chgData name="HebaZiad" userId="S::heba.ziad@midocean.edu.km::0891bf16-13e0-4c75-a792-3cb8ec3b5e1f" providerId="AD" clId="Web-{761D24B7-5889-0271-70F5-AC5041B8B6F7}" dt="2024-04-09T18:10:49.089" v="24" actId="20577"/>
        <pc:sldMkLst>
          <pc:docMk/>
          <pc:sldMk cId="1038993920" sldId="614"/>
        </pc:sldMkLst>
        <pc:spChg chg="mod">
          <ac:chgData name="HebaZiad" userId="S::heba.ziad@midocean.edu.km::0891bf16-13e0-4c75-a792-3cb8ec3b5e1f" providerId="AD" clId="Web-{761D24B7-5889-0271-70F5-AC5041B8B6F7}" dt="2024-04-09T18:10:49.089" v="24" actId="20577"/>
          <ac:spMkLst>
            <pc:docMk/>
            <pc:sldMk cId="1038993920" sldId="614"/>
            <ac:spMk id="12" creationId="{589B2811-97BA-4684-9E41-6184D8E9A19E}"/>
          </ac:spMkLst>
        </pc:spChg>
      </pc:sldChg>
      <pc:sldChg chg="modSp">
        <pc:chgData name="HebaZiad" userId="S::heba.ziad@midocean.edu.km::0891bf16-13e0-4c75-a792-3cb8ec3b5e1f" providerId="AD" clId="Web-{761D24B7-5889-0271-70F5-AC5041B8B6F7}" dt="2024-04-09T18:11:32.638" v="33" actId="20577"/>
        <pc:sldMkLst>
          <pc:docMk/>
          <pc:sldMk cId="136096493" sldId="622"/>
        </pc:sldMkLst>
        <pc:spChg chg="mod">
          <ac:chgData name="HebaZiad" userId="S::heba.ziad@midocean.edu.km::0891bf16-13e0-4c75-a792-3cb8ec3b5e1f" providerId="AD" clId="Web-{761D24B7-5889-0271-70F5-AC5041B8B6F7}" dt="2024-04-09T18:11:32.638" v="33" actId="20577"/>
          <ac:spMkLst>
            <pc:docMk/>
            <pc:sldMk cId="136096493" sldId="622"/>
            <ac:spMk id="12" creationId="{C8D511BF-9ACA-4491-AA89-62211D545969}"/>
          </ac:spMkLst>
        </pc:spChg>
      </pc:sldChg>
      <pc:sldChg chg="modSp">
        <pc:chgData name="HebaZiad" userId="S::heba.ziad@midocean.edu.km::0891bf16-13e0-4c75-a792-3cb8ec3b5e1f" providerId="AD" clId="Web-{761D24B7-5889-0271-70F5-AC5041B8B6F7}" dt="2024-04-09T18:08:51.335" v="4" actId="20577"/>
        <pc:sldMkLst>
          <pc:docMk/>
          <pc:sldMk cId="845918842" sldId="632"/>
        </pc:sldMkLst>
        <pc:spChg chg="mod">
          <ac:chgData name="HebaZiad" userId="S::heba.ziad@midocean.edu.km::0891bf16-13e0-4c75-a792-3cb8ec3b5e1f" providerId="AD" clId="Web-{761D24B7-5889-0271-70F5-AC5041B8B6F7}" dt="2024-04-09T18:08:51.335" v="4" actId="20577"/>
          <ac:spMkLst>
            <pc:docMk/>
            <pc:sldMk cId="845918842" sldId="632"/>
            <ac:spMk id="8" creationId="{0EEAFBB1-D21D-475C-8DE8-1E4ABA1B6F0C}"/>
          </ac:spMkLst>
        </pc:spChg>
      </pc:sldChg>
      <pc:sldChg chg="modSp">
        <pc:chgData name="HebaZiad" userId="S::heba.ziad@midocean.edu.km::0891bf16-13e0-4c75-a792-3cb8ec3b5e1f" providerId="AD" clId="Web-{761D24B7-5889-0271-70F5-AC5041B8B6F7}" dt="2024-04-09T18:09:00.976" v="6" actId="20577"/>
        <pc:sldMkLst>
          <pc:docMk/>
          <pc:sldMk cId="308203882" sldId="633"/>
        </pc:sldMkLst>
        <pc:spChg chg="mod">
          <ac:chgData name="HebaZiad" userId="S::heba.ziad@midocean.edu.km::0891bf16-13e0-4c75-a792-3cb8ec3b5e1f" providerId="AD" clId="Web-{761D24B7-5889-0271-70F5-AC5041B8B6F7}" dt="2024-04-09T18:09:00.976" v="6" actId="20577"/>
          <ac:spMkLst>
            <pc:docMk/>
            <pc:sldMk cId="308203882" sldId="633"/>
            <ac:spMk id="8" creationId="{0EEAFBB1-D21D-475C-8DE8-1E4ABA1B6F0C}"/>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8938996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5500423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2572773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6620993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771011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5499929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5561889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8272181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6480255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9569782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8272181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0313866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7507199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7951684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51921727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9960987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51104224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47196035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9599848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00735020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96343314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45455816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96943032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711AA6-FA7C-2658-3753-F5FDBBD3BDE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27D2F20-D489-6933-05D2-BD64336232B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FEFEAB-0F8B-E7CD-37A7-32A2CC6A829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FFD5BA4-FF85-AE44-C184-DED65D7E9466}"/>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6247464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0E172B-15C1-FADE-FC9E-490D4264DDD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AD4121B-331F-D80B-E33B-10E5BE71F7B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5658166-77CE-CBD4-5188-BB3CE35E395B}"/>
              </a:ext>
            </a:extLst>
          </p:cNvPr>
          <p:cNvSpPr>
            <a:spLocks noGrp="1"/>
          </p:cNvSpPr>
          <p:nvPr>
            <p:ph type="dt" sz="half" idx="10"/>
          </p:nvPr>
        </p:nvSpPr>
        <p:spPr/>
        <p:txBody>
          <a:bodyPr/>
          <a:lstStyle/>
          <a:p>
            <a:fld id="{7AD86B2E-B702-4422-B277-3A08C7449694}" type="datetimeFigureOut">
              <a:rPr lang="en-US" smtClean="0"/>
              <a:t>4/9/2024</a:t>
            </a:fld>
            <a:endParaRPr lang="en-US"/>
          </a:p>
        </p:txBody>
      </p:sp>
      <p:sp>
        <p:nvSpPr>
          <p:cNvPr id="5" name="Footer Placeholder 4">
            <a:extLst>
              <a:ext uri="{FF2B5EF4-FFF2-40B4-BE49-F238E27FC236}">
                <a16:creationId xmlns:a16="http://schemas.microsoft.com/office/drawing/2014/main" id="{35B677D1-DB04-313A-CE7E-E36F48FCA5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9E07A12-DC91-1B14-8697-40428E3E73C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25937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27B417-1012-C25C-E800-E6AF7ACEF62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DF492C9-BB96-2BEC-5E82-F5934DB9F81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1573475-515E-9603-B740-BAE8BDF6504D}"/>
              </a:ext>
            </a:extLst>
          </p:cNvPr>
          <p:cNvSpPr>
            <a:spLocks noGrp="1"/>
          </p:cNvSpPr>
          <p:nvPr>
            <p:ph type="dt" sz="half" idx="10"/>
          </p:nvPr>
        </p:nvSpPr>
        <p:spPr/>
        <p:txBody>
          <a:bodyPr/>
          <a:lstStyle/>
          <a:p>
            <a:fld id="{7AD86B2E-B702-4422-B277-3A08C7449694}" type="datetimeFigureOut">
              <a:rPr lang="en-US" smtClean="0"/>
              <a:t>4/9/2024</a:t>
            </a:fld>
            <a:endParaRPr lang="en-US"/>
          </a:p>
        </p:txBody>
      </p:sp>
      <p:sp>
        <p:nvSpPr>
          <p:cNvPr id="5" name="Footer Placeholder 4">
            <a:extLst>
              <a:ext uri="{FF2B5EF4-FFF2-40B4-BE49-F238E27FC236}">
                <a16:creationId xmlns:a16="http://schemas.microsoft.com/office/drawing/2014/main" id="{559DA31D-5FB0-EDB5-5E6E-FB738D1027C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B02ACD9-088D-0D5D-1DC3-03ED37C1C0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273364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9EA7E7-4359-30A9-F2D9-FA9DF454A5D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886F298-C556-2742-839E-0CBE69635C6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514C05F-8FC9-56E2-43C8-791A24C45A3B}"/>
              </a:ext>
            </a:extLst>
          </p:cNvPr>
          <p:cNvSpPr>
            <a:spLocks noGrp="1"/>
          </p:cNvSpPr>
          <p:nvPr>
            <p:ph type="dt" sz="half" idx="10"/>
          </p:nvPr>
        </p:nvSpPr>
        <p:spPr/>
        <p:txBody>
          <a:bodyPr/>
          <a:lstStyle/>
          <a:p>
            <a:fld id="{7AD86B2E-B702-4422-B277-3A08C7449694}" type="datetimeFigureOut">
              <a:rPr lang="en-US" smtClean="0"/>
              <a:t>4/9/2024</a:t>
            </a:fld>
            <a:endParaRPr lang="en-US"/>
          </a:p>
        </p:txBody>
      </p:sp>
      <p:sp>
        <p:nvSpPr>
          <p:cNvPr id="5" name="Footer Placeholder 4">
            <a:extLst>
              <a:ext uri="{FF2B5EF4-FFF2-40B4-BE49-F238E27FC236}">
                <a16:creationId xmlns:a16="http://schemas.microsoft.com/office/drawing/2014/main" id="{BB80419C-31DA-39F7-9A20-4F9394C4780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094A733-6F15-1765-DDE1-3DAD6727A93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418523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CFCF1B-5765-DCDC-D5DB-CAE1861E635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A807630-D54A-B1C1-A6CB-77AA7847AEE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EEBBC78-9AA4-BF23-3423-54339BEBA99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9255C6A-040E-1C77-C94F-E5D84F3F5840}"/>
              </a:ext>
            </a:extLst>
          </p:cNvPr>
          <p:cNvSpPr>
            <a:spLocks noGrp="1"/>
          </p:cNvSpPr>
          <p:nvPr>
            <p:ph type="dt" sz="half" idx="10"/>
          </p:nvPr>
        </p:nvSpPr>
        <p:spPr/>
        <p:txBody>
          <a:bodyPr/>
          <a:lstStyle/>
          <a:p>
            <a:fld id="{7AD86B2E-B702-4422-B277-3A08C7449694}" type="datetimeFigureOut">
              <a:rPr lang="en-US" smtClean="0"/>
              <a:t>4/9/2024</a:t>
            </a:fld>
            <a:endParaRPr lang="en-US"/>
          </a:p>
        </p:txBody>
      </p:sp>
      <p:sp>
        <p:nvSpPr>
          <p:cNvPr id="6" name="Footer Placeholder 5">
            <a:extLst>
              <a:ext uri="{FF2B5EF4-FFF2-40B4-BE49-F238E27FC236}">
                <a16:creationId xmlns:a16="http://schemas.microsoft.com/office/drawing/2014/main" id="{01607C27-52A0-6401-1DC4-75D3C28B474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22E9270-7C30-5078-647D-0AA1BB7AA7CC}"/>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00448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C4B6FD-0F2E-DF52-3365-A38403670FB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0B63304F-BCA8-09A9-1AF6-F6BD30F9318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D3EC8F0-C42A-64D0-8CCA-4C33BB8826F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0707DFB-1F88-C2DD-69B3-16026F773D5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D91EE65-B9E6-9560-3DE5-4F87E4D441F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A2F435C-CCCD-D405-6D69-98BCF5EDE777}"/>
              </a:ext>
            </a:extLst>
          </p:cNvPr>
          <p:cNvSpPr>
            <a:spLocks noGrp="1"/>
          </p:cNvSpPr>
          <p:nvPr>
            <p:ph type="dt" sz="half" idx="10"/>
          </p:nvPr>
        </p:nvSpPr>
        <p:spPr/>
        <p:txBody>
          <a:bodyPr/>
          <a:lstStyle/>
          <a:p>
            <a:fld id="{7AD86B2E-B702-4422-B277-3A08C7449694}" type="datetimeFigureOut">
              <a:rPr lang="en-US" smtClean="0"/>
              <a:t>4/9/2024</a:t>
            </a:fld>
            <a:endParaRPr lang="en-US"/>
          </a:p>
        </p:txBody>
      </p:sp>
      <p:sp>
        <p:nvSpPr>
          <p:cNvPr id="8" name="Footer Placeholder 7">
            <a:extLst>
              <a:ext uri="{FF2B5EF4-FFF2-40B4-BE49-F238E27FC236}">
                <a16:creationId xmlns:a16="http://schemas.microsoft.com/office/drawing/2014/main" id="{6849380B-6D49-85ED-634C-FCC43D39CF0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7CEC562-D540-1E20-EA4C-7BEC510E861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808653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0737C4-102D-89CE-B92B-A2676701D65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065BC08-6E69-A340-9D00-8720649CEAF9}"/>
              </a:ext>
            </a:extLst>
          </p:cNvPr>
          <p:cNvSpPr>
            <a:spLocks noGrp="1"/>
          </p:cNvSpPr>
          <p:nvPr>
            <p:ph type="dt" sz="half" idx="10"/>
          </p:nvPr>
        </p:nvSpPr>
        <p:spPr/>
        <p:txBody>
          <a:bodyPr/>
          <a:lstStyle/>
          <a:p>
            <a:fld id="{7AD86B2E-B702-4422-B277-3A08C7449694}" type="datetimeFigureOut">
              <a:rPr lang="en-US" smtClean="0"/>
              <a:t>4/9/2024</a:t>
            </a:fld>
            <a:endParaRPr lang="en-US"/>
          </a:p>
        </p:txBody>
      </p:sp>
      <p:sp>
        <p:nvSpPr>
          <p:cNvPr id="4" name="Footer Placeholder 3">
            <a:extLst>
              <a:ext uri="{FF2B5EF4-FFF2-40B4-BE49-F238E27FC236}">
                <a16:creationId xmlns:a16="http://schemas.microsoft.com/office/drawing/2014/main" id="{42517349-5659-52E7-D5AD-A5BAFAB1679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0ADEFDD-2D69-7523-3DAB-14772C846D8E}"/>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418371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F48A0B4-CA68-5A66-779E-EC9F3559D096}"/>
              </a:ext>
            </a:extLst>
          </p:cNvPr>
          <p:cNvSpPr>
            <a:spLocks noGrp="1"/>
          </p:cNvSpPr>
          <p:nvPr>
            <p:ph type="dt" sz="half" idx="10"/>
          </p:nvPr>
        </p:nvSpPr>
        <p:spPr/>
        <p:txBody>
          <a:bodyPr/>
          <a:lstStyle/>
          <a:p>
            <a:fld id="{7AD86B2E-B702-4422-B277-3A08C7449694}" type="datetimeFigureOut">
              <a:rPr lang="en-US" smtClean="0"/>
              <a:t>4/9/2024</a:t>
            </a:fld>
            <a:endParaRPr lang="en-US"/>
          </a:p>
        </p:txBody>
      </p:sp>
      <p:sp>
        <p:nvSpPr>
          <p:cNvPr id="3" name="Footer Placeholder 2">
            <a:extLst>
              <a:ext uri="{FF2B5EF4-FFF2-40B4-BE49-F238E27FC236}">
                <a16:creationId xmlns:a16="http://schemas.microsoft.com/office/drawing/2014/main" id="{605E9475-071F-3068-ABBE-F0FAEDCD305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F39A7E5-33C8-49E7-38D4-2419CBFDD32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6259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C92E62-F313-F8AD-07E6-2F91F33CE9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AB875A1-6131-BC35-B567-6496C51BF4F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B5F7A6B-0BB4-6D1D-5ABE-0185ADDFEB2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97847E8-D7FC-044D-A7EE-43AF4E00CFA7}"/>
              </a:ext>
            </a:extLst>
          </p:cNvPr>
          <p:cNvSpPr>
            <a:spLocks noGrp="1"/>
          </p:cNvSpPr>
          <p:nvPr>
            <p:ph type="dt" sz="half" idx="10"/>
          </p:nvPr>
        </p:nvSpPr>
        <p:spPr/>
        <p:txBody>
          <a:bodyPr/>
          <a:lstStyle/>
          <a:p>
            <a:fld id="{7AD86B2E-B702-4422-B277-3A08C7449694}" type="datetimeFigureOut">
              <a:rPr lang="en-US" smtClean="0"/>
              <a:t>4/9/2024</a:t>
            </a:fld>
            <a:endParaRPr lang="en-US"/>
          </a:p>
        </p:txBody>
      </p:sp>
      <p:sp>
        <p:nvSpPr>
          <p:cNvPr id="6" name="Footer Placeholder 5">
            <a:extLst>
              <a:ext uri="{FF2B5EF4-FFF2-40B4-BE49-F238E27FC236}">
                <a16:creationId xmlns:a16="http://schemas.microsoft.com/office/drawing/2014/main" id="{DE1D2E1E-B202-9B3B-D4F1-5648BA50F7D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886A749-3DDE-6280-19D4-9841D182699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693643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8BC62B-EA2F-277C-40A6-D44014BA484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2BE8E54-2F5E-05A1-D893-C13980E5F9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49A43BF-6C2C-F3EC-53E7-976A6AEF651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51CB1FF-9CE6-A95C-F062-AF09CA0F0763}"/>
              </a:ext>
            </a:extLst>
          </p:cNvPr>
          <p:cNvSpPr>
            <a:spLocks noGrp="1"/>
          </p:cNvSpPr>
          <p:nvPr>
            <p:ph type="dt" sz="half" idx="10"/>
          </p:nvPr>
        </p:nvSpPr>
        <p:spPr/>
        <p:txBody>
          <a:bodyPr/>
          <a:lstStyle/>
          <a:p>
            <a:fld id="{7AD86B2E-B702-4422-B277-3A08C7449694}" type="datetimeFigureOut">
              <a:rPr lang="en-US" smtClean="0"/>
              <a:t>4/9/2024</a:t>
            </a:fld>
            <a:endParaRPr lang="en-US"/>
          </a:p>
        </p:txBody>
      </p:sp>
      <p:sp>
        <p:nvSpPr>
          <p:cNvPr id="6" name="Footer Placeholder 5">
            <a:extLst>
              <a:ext uri="{FF2B5EF4-FFF2-40B4-BE49-F238E27FC236}">
                <a16:creationId xmlns:a16="http://schemas.microsoft.com/office/drawing/2014/main" id="{B3B451D9-3268-338D-19A0-107AFC4AB32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D3B3D09-8BB9-E479-58BD-ECDA6B64494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50506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47EAB7-6BF6-4A31-7DED-F2E77E62480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F66797F-AF2C-9DB1-FFB7-3EEBF99193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4354251-ABAA-509C-770B-8A637B32A897}"/>
              </a:ext>
            </a:extLst>
          </p:cNvPr>
          <p:cNvSpPr>
            <a:spLocks noGrp="1"/>
          </p:cNvSpPr>
          <p:nvPr>
            <p:ph type="dt" sz="half" idx="10"/>
          </p:nvPr>
        </p:nvSpPr>
        <p:spPr/>
        <p:txBody>
          <a:bodyPr/>
          <a:lstStyle/>
          <a:p>
            <a:fld id="{7AD86B2E-B702-4422-B277-3A08C7449694}" type="datetimeFigureOut">
              <a:rPr lang="en-US" smtClean="0"/>
              <a:t>4/9/2024</a:t>
            </a:fld>
            <a:endParaRPr lang="en-US"/>
          </a:p>
        </p:txBody>
      </p:sp>
      <p:sp>
        <p:nvSpPr>
          <p:cNvPr id="5" name="Footer Placeholder 4">
            <a:extLst>
              <a:ext uri="{FF2B5EF4-FFF2-40B4-BE49-F238E27FC236}">
                <a16:creationId xmlns:a16="http://schemas.microsoft.com/office/drawing/2014/main" id="{7F78477A-17E5-AABA-0CF7-58B89B6E16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72BB085-B63C-078B-470B-C88331E6A41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779185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EF575B8-F2EF-C158-2E99-216DAA2A7D0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40A9B0D-6FEB-7A3B-CF27-989F399E4E8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7F2FAC9-5171-58C0-F1D4-22043A994272}"/>
              </a:ext>
            </a:extLst>
          </p:cNvPr>
          <p:cNvSpPr>
            <a:spLocks noGrp="1"/>
          </p:cNvSpPr>
          <p:nvPr>
            <p:ph type="dt" sz="half" idx="10"/>
          </p:nvPr>
        </p:nvSpPr>
        <p:spPr/>
        <p:txBody>
          <a:bodyPr/>
          <a:lstStyle/>
          <a:p>
            <a:fld id="{7AD86B2E-B702-4422-B277-3A08C7449694}" type="datetimeFigureOut">
              <a:rPr lang="en-US" smtClean="0"/>
              <a:t>4/9/2024</a:t>
            </a:fld>
            <a:endParaRPr lang="en-US"/>
          </a:p>
        </p:txBody>
      </p:sp>
      <p:sp>
        <p:nvSpPr>
          <p:cNvPr id="5" name="Footer Placeholder 4">
            <a:extLst>
              <a:ext uri="{FF2B5EF4-FFF2-40B4-BE49-F238E27FC236}">
                <a16:creationId xmlns:a16="http://schemas.microsoft.com/office/drawing/2014/main" id="{72FB02EE-A822-41D3-9970-A17D3D0E3E4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84BCED-36A1-7695-8763-C8405815C2C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59394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6892599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473207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65634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714205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E7F07DD-34EC-3A43-508A-D61EAAFA610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A82A922-13DF-7E27-F373-A98785623A1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82FD384-346C-8D2F-564C-162E7B9EAB1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4/9/2024</a:t>
            </a:fld>
            <a:endParaRPr lang="en-US"/>
          </a:p>
        </p:txBody>
      </p:sp>
      <p:sp>
        <p:nvSpPr>
          <p:cNvPr id="5" name="Footer Placeholder 4">
            <a:extLst>
              <a:ext uri="{FF2B5EF4-FFF2-40B4-BE49-F238E27FC236}">
                <a16:creationId xmlns:a16="http://schemas.microsoft.com/office/drawing/2014/main" id="{148586B6-803F-7E3A-4800-AEFFE2734E9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1182E87-BA5D-521A-5445-EF6B776F4D5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199662320"/>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8.xml"/><Relationship Id="rId1" Type="http://schemas.openxmlformats.org/officeDocument/2006/relationships/slideLayout" Target="../slideLayouts/slideLayout14.xml"/><Relationship Id="rId5" Type="http://schemas.openxmlformats.org/officeDocument/2006/relationships/image" Target="../media/image26.pn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9.xml"/><Relationship Id="rId1" Type="http://schemas.openxmlformats.org/officeDocument/2006/relationships/slideLayout" Target="../slideLayouts/slideLayout14.xml"/><Relationship Id="rId5" Type="http://schemas.openxmlformats.org/officeDocument/2006/relationships/image" Target="../media/image26.pn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0.xml"/><Relationship Id="rId1" Type="http://schemas.openxmlformats.org/officeDocument/2006/relationships/slideLayout" Target="../slideLayouts/slideLayout14.xml"/><Relationship Id="rId5" Type="http://schemas.openxmlformats.org/officeDocument/2006/relationships/image" Target="../media/image26.png"/><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4.xml"/><Relationship Id="rId5" Type="http://schemas.openxmlformats.org/officeDocument/2006/relationships/image" Target="../media/image26.png"/><Relationship Id="rId4" Type="http://schemas.openxmlformats.org/officeDocument/2006/relationships/image" Target="../media/image29.png"/></Relationships>
</file>

<file path=ppt/slides/_rels/slide2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2.xml"/><Relationship Id="rId1" Type="http://schemas.openxmlformats.org/officeDocument/2006/relationships/slideLayout" Target="../slideLayouts/slideLayout14.xml"/><Relationship Id="rId5" Type="http://schemas.openxmlformats.org/officeDocument/2006/relationships/image" Target="../media/image26.png"/><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30.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31.png"/></Relationships>
</file>

<file path=ppt/slides/_rels/slide3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33.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33.png"/></Relationships>
</file>

<file path=ppt/slides/_rels/slide3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8.xml"/><Relationship Id="rId1" Type="http://schemas.openxmlformats.org/officeDocument/2006/relationships/slideLayout" Target="../slideLayouts/slideLayout14.xml"/><Relationship Id="rId5" Type="http://schemas.openxmlformats.org/officeDocument/2006/relationships/image" Target="../media/image26.pn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39.png"/></Relationships>
</file>

<file path=ppt/slides/_rels/slide3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41.png"/></Relationships>
</file>

<file path=ppt/slides/_rels/slide41.xml.rels><?xml version="1.0" encoding="UTF-8" standalone="yes"?>
<Relationships xmlns="http://schemas.openxmlformats.org/package/2006/relationships"><Relationship Id="rId3" Type="http://schemas.openxmlformats.org/officeDocument/2006/relationships/image" Target="../media/image43.png"/><Relationship Id="rId7" Type="http://schemas.openxmlformats.org/officeDocument/2006/relationships/image" Target="../media/image47.svg"/><Relationship Id="rId2" Type="http://schemas.openxmlformats.org/officeDocument/2006/relationships/image" Target="../media/image42.jpeg"/><Relationship Id="rId1" Type="http://schemas.openxmlformats.org/officeDocument/2006/relationships/slideLayout" Target="../slideLayouts/slideLayout15.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pPr algn="ctr"/>
            <a:r>
              <a:rPr lang="ar-EG" sz="2400" b="1">
                <a:latin typeface="Times New Roman" panose="02020603050405020304" pitchFamily="18" charset="0"/>
                <a:cs typeface="Times New Roman" panose="02020603050405020304" pitchFamily="18" charset="0"/>
              </a:rPr>
              <a:t>إ</a:t>
            </a:r>
            <a:r>
              <a:rPr lang="ar-JO" sz="2400" b="1">
                <a:latin typeface="Times New Roman" panose="02020603050405020304" pitchFamily="18" charset="0"/>
                <a:cs typeface="Times New Roman" panose="02020603050405020304" pitchFamily="18" charset="0"/>
              </a:rPr>
              <a:t>عداد الدكتور</a:t>
            </a:r>
            <a:r>
              <a:rPr lang="ar-EG" sz="2400" b="1">
                <a:latin typeface="Times New Roman" panose="02020603050405020304" pitchFamily="18" charset="0"/>
                <a:cs typeface="Times New Roman" panose="02020603050405020304" pitchFamily="18" charset="0"/>
              </a:rPr>
              <a:t>ة/</a:t>
            </a:r>
            <a:r>
              <a:rPr lang="ar-JO" sz="2400" b="1">
                <a:latin typeface="Times New Roman" panose="02020603050405020304" pitchFamily="18" charset="0"/>
                <a:cs typeface="Times New Roman" panose="02020603050405020304" pitchFamily="18" charset="0"/>
              </a:rPr>
              <a:t> هبة زياد</a:t>
            </a:r>
            <a:endParaRPr lang="en-US" sz="2400" b="1">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361875" y="2723975"/>
            <a:ext cx="5466561" cy="646331"/>
          </a:xfrm>
          <a:prstGeom prst="rect">
            <a:avLst/>
          </a:prstGeom>
          <a:noFill/>
        </p:spPr>
        <p:txBody>
          <a:bodyPr wrap="none" rtlCol="0">
            <a:spAutoFit/>
          </a:bodyPr>
          <a:lstStyle/>
          <a:p>
            <a:pPr algn="r" rtl="1"/>
            <a:r>
              <a:rPr lang="ar-JO" sz="3600" b="1">
                <a:solidFill>
                  <a:srgbClr val="00B0F0"/>
                </a:solidFill>
                <a:latin typeface="Times New Roman" panose="02020603050405020304" pitchFamily="18" charset="0"/>
                <a:cs typeface="Times New Roman" panose="02020603050405020304" pitchFamily="18" charset="0"/>
              </a:rPr>
              <a:t>قوانين و</a:t>
            </a:r>
            <a:r>
              <a:rPr lang="ar-EG" sz="3600" b="1">
                <a:solidFill>
                  <a:srgbClr val="00B0F0"/>
                </a:solidFill>
                <a:latin typeface="Times New Roman" panose="02020603050405020304" pitchFamily="18" charset="0"/>
                <a:cs typeface="Times New Roman" panose="02020603050405020304" pitchFamily="18" charset="0"/>
              </a:rPr>
              <a:t>أ</a:t>
            </a:r>
            <a:r>
              <a:rPr lang="ar-JO" sz="3600" b="1">
                <a:solidFill>
                  <a:srgbClr val="00B0F0"/>
                </a:solidFill>
                <a:latin typeface="Times New Roman" panose="02020603050405020304" pitchFamily="18" charset="0"/>
                <a:cs typeface="Times New Roman" panose="02020603050405020304" pitchFamily="18" charset="0"/>
              </a:rPr>
              <a:t>خلاقيات ال</a:t>
            </a:r>
            <a:r>
              <a:rPr lang="ar-EG" sz="3600" b="1">
                <a:solidFill>
                  <a:srgbClr val="00B0F0"/>
                </a:solidFill>
                <a:latin typeface="Times New Roman" panose="02020603050405020304" pitchFamily="18" charset="0"/>
                <a:cs typeface="Times New Roman" panose="02020603050405020304" pitchFamily="18" charset="0"/>
              </a:rPr>
              <a:t>إ</a:t>
            </a:r>
            <a:r>
              <a:rPr lang="ar-JO" sz="3600" b="1">
                <a:solidFill>
                  <a:srgbClr val="00B0F0"/>
                </a:solidFill>
                <a:latin typeface="Times New Roman" panose="02020603050405020304" pitchFamily="18" charset="0"/>
                <a:cs typeface="Times New Roman" panose="02020603050405020304" pitchFamily="18" charset="0"/>
              </a:rPr>
              <a:t>علان والتسويق</a:t>
            </a:r>
            <a:endParaRPr lang="en-US" sz="3600" b="1">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66521" y="598016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bg1"/>
                </a:solidFill>
                <a:latin typeface="Times New Roman" panose="02020603050405020304" pitchFamily="18" charset="0"/>
                <a:cs typeface="Times New Roman" panose="02020603050405020304" pitchFamily="18" charset="0"/>
              </a:rPr>
              <a:t>المحاضرة </a:t>
            </a:r>
            <a:r>
              <a:rPr lang="ar-EG" sz="2800" b="1" dirty="0">
                <a:solidFill>
                  <a:schemeClr val="bg1"/>
                </a:solidFill>
                <a:latin typeface="Times New Roman" panose="02020603050405020304" pitchFamily="18" charset="0"/>
                <a:cs typeface="Times New Roman" panose="02020603050405020304" pitchFamily="18" charset="0"/>
              </a:rPr>
              <a:t> </a:t>
            </a:r>
            <a:r>
              <a:rPr lang="ar-JO" sz="2800" b="1" dirty="0">
                <a:solidFill>
                  <a:schemeClr val="bg1"/>
                </a:solidFill>
                <a:latin typeface="Times New Roman" panose="02020603050405020304" pitchFamily="18" charset="0"/>
                <a:cs typeface="Times New Roman" panose="02020603050405020304" pitchFamily="18" charset="0"/>
              </a:rPr>
              <a:t>العاشرة</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17651" y="-636588"/>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3948929" y="1646794"/>
            <a:ext cx="7744737" cy="66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3432BE3F-C35E-72A5-5E12-D5F69CE7C716}"/>
              </a:ext>
            </a:extLst>
          </p:cNvPr>
          <p:cNvSpPr txBox="1"/>
          <p:nvPr/>
        </p:nvSpPr>
        <p:spPr>
          <a:xfrm>
            <a:off x="3761770" y="1155869"/>
            <a:ext cx="8119054" cy="1200329"/>
          </a:xfrm>
          <a:prstGeom prst="rect">
            <a:avLst/>
          </a:prstGeom>
          <a:noFill/>
        </p:spPr>
        <p:txBody>
          <a:bodyPr wrap="square">
            <a:spAutoFit/>
          </a:bodyPr>
          <a:lstStyle/>
          <a:p>
            <a:pPr algn="r" rtl="1"/>
            <a:r>
              <a:rPr lang="ar-JO" sz="2400" b="1"/>
              <a:t>المحاور الرئيسية </a:t>
            </a:r>
          </a:p>
          <a:p>
            <a:pPr algn="r" rtl="1"/>
            <a:endParaRPr lang="ar-JO" sz="2400" b="1"/>
          </a:p>
          <a:p>
            <a:pPr marL="342900" indent="-342900" algn="r" rtl="1">
              <a:buFont typeface="Courier New" panose="02070309020205020404" pitchFamily="49" charset="0"/>
              <a:buChar char="o"/>
            </a:pPr>
            <a:endParaRPr lang="ar-JO" sz="2400"/>
          </a:p>
        </p:txBody>
      </p:sp>
      <p:pic>
        <p:nvPicPr>
          <p:cNvPr id="4" name="Picture 3">
            <a:extLst>
              <a:ext uri="{FF2B5EF4-FFF2-40B4-BE49-F238E27FC236}">
                <a16:creationId xmlns:a16="http://schemas.microsoft.com/office/drawing/2014/main" id="{6232A97A-5AA0-4EC9-8AE6-9864D9B2C472}"/>
              </a:ext>
            </a:extLst>
          </p:cNvPr>
          <p:cNvPicPr>
            <a:picLocks noChangeAspect="1"/>
          </p:cNvPicPr>
          <p:nvPr/>
        </p:nvPicPr>
        <p:blipFill>
          <a:blip r:embed="rId3"/>
          <a:stretch>
            <a:fillRect/>
          </a:stretch>
        </p:blipFill>
        <p:spPr>
          <a:xfrm>
            <a:off x="571500" y="2232342"/>
            <a:ext cx="5524500" cy="4260344"/>
          </a:xfrm>
          <a:prstGeom prst="rect">
            <a:avLst/>
          </a:prstGeom>
        </p:spPr>
      </p:pic>
      <p:sp>
        <p:nvSpPr>
          <p:cNvPr id="9" name="TextBox 8">
            <a:extLst>
              <a:ext uri="{FF2B5EF4-FFF2-40B4-BE49-F238E27FC236}">
                <a16:creationId xmlns:a16="http://schemas.microsoft.com/office/drawing/2014/main" id="{EEC3EA41-2B52-4E86-B3D9-2A2BD2CFB21B}"/>
              </a:ext>
            </a:extLst>
          </p:cNvPr>
          <p:cNvSpPr txBox="1"/>
          <p:nvPr/>
        </p:nvSpPr>
        <p:spPr>
          <a:xfrm>
            <a:off x="5699099" y="2207470"/>
            <a:ext cx="6096000" cy="2031325"/>
          </a:xfrm>
          <a:prstGeom prst="rect">
            <a:avLst/>
          </a:prstGeom>
          <a:noFill/>
        </p:spPr>
        <p:txBody>
          <a:bodyPr wrap="square">
            <a:spAutoFit/>
          </a:bodyPr>
          <a:lstStyle/>
          <a:p>
            <a:pPr marL="285750" indent="-285750" algn="r" rtl="1">
              <a:buFont typeface="Wingdings" panose="05000000000000000000" pitchFamily="2" charset="2"/>
              <a:buChar char="q"/>
            </a:pPr>
            <a:r>
              <a:rPr lang="ar-JO" sz="1800" b="1" dirty="0"/>
              <a:t>المواطنة الرقمية و</a:t>
            </a:r>
            <a:r>
              <a:rPr lang="ar-EG" sz="1800" b="1" dirty="0"/>
              <a:t>أ</a:t>
            </a:r>
            <a:r>
              <a:rPr lang="ar-JO" sz="1800" b="1" dirty="0"/>
              <a:t>خلاقيات التسويق</a:t>
            </a:r>
            <a:endParaRPr lang="en-US" sz="1800" b="1" dirty="0"/>
          </a:p>
          <a:p>
            <a:pPr marL="285750" indent="-285750" algn="r" rtl="1">
              <a:buFont typeface="Wingdings" panose="05000000000000000000" pitchFamily="2" charset="2"/>
              <a:buChar char="q"/>
            </a:pPr>
            <a:r>
              <a:rPr lang="ar-JO" b="1" dirty="0"/>
              <a:t>العناصر الأساسية للمواطنة الرقمية</a:t>
            </a:r>
            <a:endParaRPr lang="en-US" b="1" dirty="0"/>
          </a:p>
          <a:p>
            <a:pPr marL="285750" indent="-285750" algn="r" rtl="1">
              <a:buFont typeface="Wingdings" panose="05000000000000000000" pitchFamily="2" charset="2"/>
              <a:buChar char="q"/>
            </a:pPr>
            <a:r>
              <a:rPr lang="ar-JO" sz="1800" b="1" i="0" dirty="0">
                <a:solidFill>
                  <a:srgbClr val="000000"/>
                </a:solidFill>
                <a:effectLst/>
                <a:latin typeface="IBM Plex Sans Arabic"/>
              </a:rPr>
              <a:t>أنواع المواطنة الرقمية</a:t>
            </a:r>
            <a:endParaRPr lang="en-US" sz="1800" b="1" i="0" dirty="0">
              <a:solidFill>
                <a:srgbClr val="000000"/>
              </a:solidFill>
              <a:effectLst/>
              <a:latin typeface="IBM Plex Sans Arabic"/>
            </a:endParaRPr>
          </a:p>
          <a:p>
            <a:pPr marL="285750" indent="-285750" algn="r" rtl="1">
              <a:buFont typeface="Wingdings" panose="05000000000000000000" pitchFamily="2" charset="2"/>
              <a:buChar char="q"/>
            </a:pPr>
            <a:r>
              <a:rPr lang="ar-JO" sz="1800" b="1" i="0" dirty="0">
                <a:solidFill>
                  <a:srgbClr val="000000"/>
                </a:solidFill>
                <a:effectLst/>
                <a:latin typeface="IBM Plex Sans Arabic"/>
              </a:rPr>
              <a:t>أهمية المواطنة الرقمية وأهدافها</a:t>
            </a:r>
            <a:endParaRPr lang="en-US" sz="1800" b="1" i="0" dirty="0">
              <a:solidFill>
                <a:srgbClr val="000000"/>
              </a:solidFill>
              <a:effectLst/>
              <a:latin typeface="IBM Plex Sans Arabic"/>
            </a:endParaRPr>
          </a:p>
          <a:p>
            <a:pPr marL="285750" indent="-285750" algn="r" rtl="1">
              <a:buFont typeface="Wingdings" panose="05000000000000000000" pitchFamily="2" charset="2"/>
              <a:buChar char="q"/>
            </a:pPr>
            <a:r>
              <a:rPr lang="ar-JO" b="1" dirty="0"/>
              <a:t>إيجابيات وسلبيات المواطنة الرقمية</a:t>
            </a:r>
            <a:endParaRPr lang="en-US" b="1" dirty="0"/>
          </a:p>
          <a:p>
            <a:pPr marL="285750" indent="-285750" algn="r" rtl="1">
              <a:buFont typeface="Wingdings" panose="05000000000000000000" pitchFamily="2" charset="2"/>
              <a:buChar char="q"/>
            </a:pPr>
            <a:r>
              <a:rPr lang="ar-JO" b="1" i="0" dirty="0">
                <a:effectLst/>
                <a:latin typeface="IBM Plex Sans Arabic"/>
              </a:rPr>
              <a:t>مهارات المواطنة الرقمية </a:t>
            </a:r>
            <a:r>
              <a:rPr lang="ar-EG" b="1" i="0" dirty="0">
                <a:effectLst/>
                <a:latin typeface="IBM Plex Sans Arabic"/>
              </a:rPr>
              <a:t>و</a:t>
            </a:r>
            <a:r>
              <a:rPr lang="ar-JO" b="1" i="0" dirty="0">
                <a:effectLst/>
                <a:latin typeface="IBM Plex Sans Arabic"/>
              </a:rPr>
              <a:t>الاتصال الرقمي</a:t>
            </a:r>
            <a:endParaRPr lang="en-US" b="1" i="0" dirty="0">
              <a:effectLst/>
              <a:latin typeface="IBM Plex Sans Arabic"/>
            </a:endParaRPr>
          </a:p>
          <a:p>
            <a:pPr marL="285750" indent="-285750" algn="r" rtl="1">
              <a:buFont typeface="Wingdings" panose="05000000000000000000" pitchFamily="2" charset="2"/>
              <a:buChar char="q"/>
            </a:pPr>
            <a:r>
              <a:rPr lang="ar-JO" sz="1800" b="1" i="0" dirty="0">
                <a:solidFill>
                  <a:srgbClr val="0D0D0D"/>
                </a:solidFill>
                <a:effectLst/>
                <a:latin typeface="Söhne"/>
              </a:rPr>
              <a:t>المواطنة الرقمية و</a:t>
            </a:r>
            <a:r>
              <a:rPr lang="ar-EG" sz="1800" b="1" i="0" dirty="0">
                <a:solidFill>
                  <a:srgbClr val="0D0D0D"/>
                </a:solidFill>
                <a:effectLst/>
                <a:latin typeface="Söhne"/>
              </a:rPr>
              <a:t>أ</a:t>
            </a:r>
            <a:r>
              <a:rPr lang="ar-JO" sz="1800" b="1" i="0" dirty="0">
                <a:solidFill>
                  <a:srgbClr val="0D0D0D"/>
                </a:solidFill>
                <a:effectLst/>
                <a:latin typeface="Söhne"/>
              </a:rPr>
              <a:t>ثرها على </a:t>
            </a:r>
            <a:r>
              <a:rPr lang="ar-EG" sz="1800" b="1" i="0" dirty="0">
                <a:solidFill>
                  <a:srgbClr val="0D0D0D"/>
                </a:solidFill>
                <a:effectLst/>
                <a:latin typeface="Söhne"/>
              </a:rPr>
              <a:t>أ</a:t>
            </a:r>
            <a:r>
              <a:rPr lang="ar-JO" sz="1800" b="1" i="0" dirty="0">
                <a:solidFill>
                  <a:srgbClr val="0D0D0D"/>
                </a:solidFill>
                <a:effectLst/>
                <a:latin typeface="Söhne"/>
              </a:rPr>
              <a:t>خلاقيات التسويق</a:t>
            </a:r>
            <a:endParaRPr lang="en-US" sz="1800" b="1" dirty="0"/>
          </a:p>
        </p:txBody>
      </p:sp>
    </p:spTree>
    <p:extLst>
      <p:ext uri="{BB962C8B-B14F-4D97-AF65-F5344CB8AC3E}">
        <p14:creationId xmlns:p14="http://schemas.microsoft.com/office/powerpoint/2010/main" val="34343966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3B5F047-4FDB-4B4B-B9AF-A5B6F827081C}"/>
              </a:ext>
            </a:extLst>
          </p:cNvPr>
          <p:cNvPicPr>
            <a:picLocks noChangeAspect="1"/>
          </p:cNvPicPr>
          <p:nvPr/>
        </p:nvPicPr>
        <p:blipFill>
          <a:blip r:embed="rId2"/>
          <a:stretch>
            <a:fillRect/>
          </a:stretch>
        </p:blipFill>
        <p:spPr>
          <a:xfrm>
            <a:off x="0" y="0"/>
            <a:ext cx="12192000" cy="6858000"/>
          </a:xfrm>
          <a:prstGeom prst="rect">
            <a:avLst/>
          </a:prstGeom>
        </p:spPr>
      </p:pic>
      <p:sp>
        <p:nvSpPr>
          <p:cNvPr id="18" name="Rectangle 17">
            <a:extLst>
              <a:ext uri="{FF2B5EF4-FFF2-40B4-BE49-F238E27FC236}">
                <a16:creationId xmlns:a16="http://schemas.microsoft.com/office/drawing/2014/main" id="{55213C4F-BD9D-8E25-11EF-AFB4BC4C60A6}"/>
              </a:ext>
            </a:extLst>
          </p:cNvPr>
          <p:cNvSpPr/>
          <p:nvPr/>
        </p:nvSpPr>
        <p:spPr>
          <a:xfrm>
            <a:off x="3229401" y="549314"/>
            <a:ext cx="7744737" cy="66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710116C-73E7-43D1-919A-C7E7F277E59A}"/>
              </a:ext>
            </a:extLst>
          </p:cNvPr>
          <p:cNvSpPr txBox="1"/>
          <p:nvPr/>
        </p:nvSpPr>
        <p:spPr>
          <a:xfrm>
            <a:off x="1333001" y="3977372"/>
            <a:ext cx="8697090" cy="52322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rtl="1"/>
            <a:r>
              <a:rPr lang="ar-JO" sz="2800" b="1" dirty="0"/>
              <a:t>المواطنة الرقمية و</a:t>
            </a:r>
            <a:r>
              <a:rPr lang="ar-EG" sz="2800" b="1" dirty="0"/>
              <a:t>أ</a:t>
            </a:r>
            <a:r>
              <a:rPr lang="ar-JO" sz="2800" b="1" dirty="0"/>
              <a:t>خلاقيات التسويق </a:t>
            </a:r>
          </a:p>
        </p:txBody>
      </p:sp>
    </p:spTree>
    <p:extLst>
      <p:ext uri="{BB962C8B-B14F-4D97-AF65-F5344CB8AC3E}">
        <p14:creationId xmlns:p14="http://schemas.microsoft.com/office/powerpoint/2010/main" val="5577034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43039-08AD-F6EB-A5A8-9CFE61D235B0}"/>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D0EEB336-F99B-F764-3F5B-49FAA4AFA449}"/>
              </a:ext>
            </a:extLst>
          </p:cNvPr>
          <p:cNvSpPr txBox="1"/>
          <p:nvPr/>
        </p:nvSpPr>
        <p:spPr>
          <a:xfrm>
            <a:off x="3579583" y="6333396"/>
            <a:ext cx="5063673" cy="400110"/>
          </a:xfrm>
          <a:prstGeom prst="rect">
            <a:avLst/>
          </a:prstGeom>
          <a:noFill/>
        </p:spPr>
        <p:txBody>
          <a:bodyPr wrap="square" rtlCol="0">
            <a:spAutoFit/>
          </a:bodyPr>
          <a:lstStyle/>
          <a:p>
            <a:pPr algn="ctr"/>
            <a:r>
              <a:rPr lang="en-US" sz="2000" b="1"/>
              <a:t>www.midocean.ae</a:t>
            </a:r>
          </a:p>
        </p:txBody>
      </p:sp>
      <p:pic>
        <p:nvPicPr>
          <p:cNvPr id="7" name="Graphic 21">
            <a:extLst>
              <a:ext uri="{FF2B5EF4-FFF2-40B4-BE49-F238E27FC236}">
                <a16:creationId xmlns:a16="http://schemas.microsoft.com/office/drawing/2014/main" id="{DA43BBD5-0FFF-B402-6AFE-7A0E297CB3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8" name="TextBox 7">
            <a:extLst>
              <a:ext uri="{FF2B5EF4-FFF2-40B4-BE49-F238E27FC236}">
                <a16:creationId xmlns:a16="http://schemas.microsoft.com/office/drawing/2014/main" id="{0EEAFBB1-D21D-475C-8DE8-1E4ABA1B6F0C}"/>
              </a:ext>
            </a:extLst>
          </p:cNvPr>
          <p:cNvSpPr txBox="1"/>
          <p:nvPr/>
        </p:nvSpPr>
        <p:spPr>
          <a:xfrm>
            <a:off x="5611947" y="1760430"/>
            <a:ext cx="5427482" cy="3139321"/>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just" rtl="1"/>
            <a:r>
              <a:rPr lang="ar-JO" b="1" dirty="0">
                <a:solidFill>
                  <a:schemeClr val="tx1"/>
                </a:solidFill>
              </a:rPr>
              <a:t>المواطنة</a:t>
            </a:r>
            <a:r>
              <a:rPr lang="ar-EG" dirty="0">
                <a:solidFill>
                  <a:schemeClr val="tx1"/>
                </a:solidFill>
              </a:rPr>
              <a:t>: </a:t>
            </a:r>
            <a:r>
              <a:rPr lang="ar-JO" dirty="0">
                <a:solidFill>
                  <a:schemeClr val="tx1"/>
                </a:solidFill>
              </a:rPr>
              <a:t>كلمة تحمل معنى الانتماء إلى المكان الذي تقيم فيه؛ لكن في عصر التكنولوجيا، واستخدام وسائل التواصل الاجتماعي الحديثة؛ فإنك تنتقل من المواطنة التقليدية إلى المواطنة الرقمية التي تعتبر امتداداً لها؛ إذ أصبح الفضاء الإلكتروني هو المكان الذي تفكر وتشعر وتتصرف فيه.</a:t>
            </a:r>
          </a:p>
          <a:p>
            <a:pPr algn="just" rtl="1"/>
            <a:endParaRPr lang="ar-JO" dirty="0">
              <a:solidFill>
                <a:schemeClr val="tx1"/>
              </a:solidFill>
            </a:endParaRPr>
          </a:p>
          <a:p>
            <a:pPr algn="just" rtl="1"/>
            <a:r>
              <a:rPr lang="ar-JO" dirty="0">
                <a:solidFill>
                  <a:schemeClr val="tx1"/>
                </a:solidFill>
              </a:rPr>
              <a:t>نقدم دليلاً شاملاً حول المواطنة الرقمية وسبل تحقيقها، متضمناً العناصر اللازمة لتحقيقها وأهميتها في عصرنا. ستتعرف أيضاً على أهدافها والمعايير الضرورية لتحقيقها، بالإضافة إلى ميزاتها وإيجابياتها وسلبياتها.</a:t>
            </a:r>
          </a:p>
          <a:p>
            <a:pPr algn="just" rtl="1"/>
            <a:r>
              <a:rPr lang="ar-JO" b="0" i="0" dirty="0">
                <a:solidFill>
                  <a:schemeClr val="tx1"/>
                </a:solidFill>
                <a:effectLst/>
                <a:latin typeface="IBM Plex Sans Arabic"/>
              </a:rPr>
              <a:t>سنلقي الضوء على المهارات المطلوبة، مع ذكر حلول للوقاية من تهديدات الإنترنت</a:t>
            </a:r>
            <a:r>
              <a:rPr lang="ar-EG" b="0" i="0" dirty="0">
                <a:solidFill>
                  <a:schemeClr val="tx1"/>
                </a:solidFill>
                <a:effectLst/>
                <a:latin typeface="IBM Plex Sans Arabic"/>
              </a:rPr>
              <a:t>.</a:t>
            </a:r>
            <a:endParaRPr lang="en-US" dirty="0">
              <a:solidFill>
                <a:schemeClr val="tx1"/>
              </a:solidFill>
            </a:endParaRPr>
          </a:p>
        </p:txBody>
      </p:sp>
      <p:pic>
        <p:nvPicPr>
          <p:cNvPr id="6" name="Picture 5">
            <a:extLst>
              <a:ext uri="{FF2B5EF4-FFF2-40B4-BE49-F238E27FC236}">
                <a16:creationId xmlns:a16="http://schemas.microsoft.com/office/drawing/2014/main" id="{2F202B76-C84F-4123-A319-8632C94A8FEB}"/>
              </a:ext>
            </a:extLst>
          </p:cNvPr>
          <p:cNvPicPr>
            <a:picLocks noChangeAspect="1"/>
          </p:cNvPicPr>
          <p:nvPr/>
        </p:nvPicPr>
        <p:blipFill>
          <a:blip r:embed="rId3"/>
          <a:stretch>
            <a:fillRect/>
          </a:stretch>
        </p:blipFill>
        <p:spPr>
          <a:xfrm>
            <a:off x="386498" y="1760430"/>
            <a:ext cx="4864231" cy="3593995"/>
          </a:xfrm>
          <a:prstGeom prst="rect">
            <a:avLst/>
          </a:prstGeom>
        </p:spPr>
      </p:pic>
    </p:spTree>
    <p:extLst>
      <p:ext uri="{BB962C8B-B14F-4D97-AF65-F5344CB8AC3E}">
        <p14:creationId xmlns:p14="http://schemas.microsoft.com/office/powerpoint/2010/main" val="4076981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43039-08AD-F6EB-A5A8-9CFE61D235B0}"/>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D0EEB336-F99B-F764-3F5B-49FAA4AFA449}"/>
              </a:ext>
            </a:extLst>
          </p:cNvPr>
          <p:cNvSpPr txBox="1"/>
          <p:nvPr/>
        </p:nvSpPr>
        <p:spPr>
          <a:xfrm>
            <a:off x="3579583" y="6333396"/>
            <a:ext cx="5063673" cy="400110"/>
          </a:xfrm>
          <a:prstGeom prst="rect">
            <a:avLst/>
          </a:prstGeom>
          <a:noFill/>
        </p:spPr>
        <p:txBody>
          <a:bodyPr wrap="square" rtlCol="0">
            <a:spAutoFit/>
          </a:bodyPr>
          <a:lstStyle/>
          <a:p>
            <a:pPr algn="ctr"/>
            <a:r>
              <a:rPr lang="en-US" sz="2000" b="1"/>
              <a:t>www.midocean.ae</a:t>
            </a:r>
          </a:p>
        </p:txBody>
      </p:sp>
      <p:pic>
        <p:nvPicPr>
          <p:cNvPr id="7" name="Graphic 21">
            <a:extLst>
              <a:ext uri="{FF2B5EF4-FFF2-40B4-BE49-F238E27FC236}">
                <a16:creationId xmlns:a16="http://schemas.microsoft.com/office/drawing/2014/main" id="{DA43BBD5-0FFF-B402-6AFE-7A0E297CB3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8" name="TextBox 7">
            <a:extLst>
              <a:ext uri="{FF2B5EF4-FFF2-40B4-BE49-F238E27FC236}">
                <a16:creationId xmlns:a16="http://schemas.microsoft.com/office/drawing/2014/main" id="{0EEAFBB1-D21D-475C-8DE8-1E4ABA1B6F0C}"/>
              </a:ext>
            </a:extLst>
          </p:cNvPr>
          <p:cNvSpPr txBox="1"/>
          <p:nvPr/>
        </p:nvSpPr>
        <p:spPr>
          <a:xfrm>
            <a:off x="6307174" y="2101430"/>
            <a:ext cx="4732255" cy="1477328"/>
          </a:xfrm>
          <a:prstGeom prst="rect">
            <a:avLst/>
          </a:prstGeom>
        </p:spPr>
        <p:style>
          <a:lnRef idx="2">
            <a:schemeClr val="accent2"/>
          </a:lnRef>
          <a:fillRef idx="1">
            <a:schemeClr val="lt1"/>
          </a:fillRef>
          <a:effectRef idx="0">
            <a:schemeClr val="accent2"/>
          </a:effectRef>
          <a:fontRef idx="minor">
            <a:schemeClr val="dk1"/>
          </a:fontRef>
        </p:style>
        <p:txBody>
          <a:bodyPr wrap="square" lIns="91440" tIns="45720" rIns="91440" bIns="45720" anchor="t">
            <a:spAutoFit/>
          </a:bodyPr>
          <a:lstStyle/>
          <a:p>
            <a:pPr algn="just" rtl="1"/>
            <a:r>
              <a:rPr lang="ar-JO" sz="1800" b="0" i="0" u="none" strike="noStrike" baseline="0" dirty="0">
                <a:latin typeface="SakkalMajalla"/>
                <a:cs typeface="Arial"/>
              </a:rPr>
              <a:t>ومن التعريفات الشائعة للمواطنة الرقمية أنها استخدام المصادر الإلكترونية في إنجاز الأعمال، کما تعني</a:t>
            </a:r>
            <a:r>
              <a:rPr lang="en-US" sz="1800" b="0" i="0" u="none" strike="noStrike" baseline="0" dirty="0">
                <a:latin typeface="SakkalMajalla"/>
              </a:rPr>
              <a:t> </a:t>
            </a:r>
            <a:r>
              <a:rPr lang="ar-JO" sz="1800" b="0" i="0" u="none" strike="noStrike" baseline="0" dirty="0">
                <a:latin typeface="SakkalMajalla"/>
                <a:cs typeface="Arial"/>
              </a:rPr>
              <a:t>القدرة على المشاركة في المجتمع الشبكي وتعبر عن الاستخدام المسئول والأخلاقي</a:t>
            </a:r>
            <a:r>
              <a:rPr lang="ar-JO" sz="1800" b="0" i="0" u="none" strike="noStrike" baseline="0" dirty="0">
                <a:solidFill>
                  <a:schemeClr val="tx1"/>
                </a:solidFill>
                <a:latin typeface="SakkalMajalla"/>
                <a:cs typeface="Arial"/>
              </a:rPr>
              <a:t> </a:t>
            </a:r>
            <a:r>
              <a:rPr lang="ar-JO" dirty="0">
                <a:solidFill>
                  <a:schemeClr val="tx1"/>
                </a:solidFill>
                <a:latin typeface="SakkalMajalla"/>
                <a:cs typeface="Arial"/>
              </a:rPr>
              <a:t>و</a:t>
            </a:r>
            <a:r>
              <a:rPr lang="ar-EG" sz="1800" b="0" i="0" u="none" strike="noStrike" baseline="0" dirty="0">
                <a:solidFill>
                  <a:srgbClr val="FF0000"/>
                </a:solidFill>
                <a:latin typeface="SakkalMajalla"/>
                <a:cs typeface="Arial"/>
              </a:rPr>
              <a:t> </a:t>
            </a:r>
            <a:r>
              <a:rPr lang="ar-EG" sz="1800" b="0" i="0" u="none" strike="noStrike" baseline="0" dirty="0">
                <a:solidFill>
                  <a:schemeClr val="tx1"/>
                </a:solidFill>
                <a:latin typeface="SakkalMajalla"/>
                <a:cs typeface="Arial"/>
              </a:rPr>
              <a:t>الأمن</a:t>
            </a:r>
            <a:r>
              <a:rPr lang="ar-JO" sz="1800" b="0" i="0" u="none" strike="noStrike" baseline="0" dirty="0">
                <a:latin typeface="SakkalMajalla"/>
                <a:cs typeface="Arial"/>
              </a:rPr>
              <a:t> من جانب الأفراد</a:t>
            </a:r>
            <a:r>
              <a:rPr lang="en-US" sz="1800" b="0" i="0" u="none" strike="noStrike" baseline="0" dirty="0">
                <a:latin typeface="SakkalMajalla"/>
              </a:rPr>
              <a:t> </a:t>
            </a:r>
            <a:r>
              <a:rPr lang="ar-JO" sz="1800" b="0" i="0" u="none" strike="noStrike" baseline="0" dirty="0">
                <a:latin typeface="SakkalMajalla"/>
                <a:cs typeface="Arial"/>
              </a:rPr>
              <a:t>لتكنولوجيا المعلومات والاتصالات كأعضاء في المجتمع </a:t>
            </a:r>
            <a:r>
              <a:rPr lang="ar-JO" sz="1800" b="0" i="0" u="none" strike="noStrike" baseline="0" dirty="0">
                <a:solidFill>
                  <a:schemeClr val="tx1"/>
                </a:solidFill>
                <a:latin typeface="SakkalMajalla"/>
                <a:cs typeface="Arial"/>
              </a:rPr>
              <a:t>القومي </a:t>
            </a:r>
            <a:r>
              <a:rPr lang="ar-JO" sz="1800" b="0" i="0" u="none" strike="noStrike" baseline="0" dirty="0">
                <a:latin typeface="SakkalMajalla"/>
                <a:cs typeface="Arial"/>
              </a:rPr>
              <a:t>وكمواطنين في المجتمع العالمي</a:t>
            </a:r>
            <a:r>
              <a:rPr lang="en-US" dirty="0">
                <a:latin typeface="SakkalMajalla"/>
              </a:rPr>
              <a:t>.</a:t>
            </a:r>
            <a:endParaRPr lang="en-US" dirty="0"/>
          </a:p>
        </p:txBody>
      </p:sp>
      <p:pic>
        <p:nvPicPr>
          <p:cNvPr id="2" name="Picture 1">
            <a:extLst>
              <a:ext uri="{FF2B5EF4-FFF2-40B4-BE49-F238E27FC236}">
                <a16:creationId xmlns:a16="http://schemas.microsoft.com/office/drawing/2014/main" id="{D6C7EDC8-C3AF-4D25-AAB7-DC0E2227A68C}"/>
              </a:ext>
            </a:extLst>
          </p:cNvPr>
          <p:cNvPicPr>
            <a:picLocks noChangeAspect="1"/>
          </p:cNvPicPr>
          <p:nvPr/>
        </p:nvPicPr>
        <p:blipFill>
          <a:blip r:embed="rId3"/>
          <a:stretch>
            <a:fillRect/>
          </a:stretch>
        </p:blipFill>
        <p:spPr>
          <a:xfrm>
            <a:off x="225319" y="1680375"/>
            <a:ext cx="5546045" cy="2828483"/>
          </a:xfrm>
          <a:prstGeom prst="rect">
            <a:avLst/>
          </a:prstGeom>
        </p:spPr>
      </p:pic>
    </p:spTree>
    <p:extLst>
      <p:ext uri="{BB962C8B-B14F-4D97-AF65-F5344CB8AC3E}">
        <p14:creationId xmlns:p14="http://schemas.microsoft.com/office/powerpoint/2010/main" val="845918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43039-08AD-F6EB-A5A8-9CFE61D235B0}"/>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298FA867-FF48-4EE8-A679-FD879019CF4F}"/>
              </a:ext>
            </a:extLst>
          </p:cNvPr>
          <p:cNvPicPr>
            <a:picLocks noChangeAspect="1"/>
          </p:cNvPicPr>
          <p:nvPr/>
        </p:nvPicPr>
        <p:blipFill>
          <a:blip r:embed="rId2"/>
          <a:stretch>
            <a:fillRect/>
          </a:stretch>
        </p:blipFill>
        <p:spPr>
          <a:xfrm>
            <a:off x="299841" y="1574178"/>
            <a:ext cx="6143625" cy="3219450"/>
          </a:xfrm>
          <a:prstGeom prst="rect">
            <a:avLst/>
          </a:prstGeom>
        </p:spPr>
      </p:pic>
      <p:sp>
        <p:nvSpPr>
          <p:cNvPr id="4" name="TextBox 3">
            <a:extLst>
              <a:ext uri="{FF2B5EF4-FFF2-40B4-BE49-F238E27FC236}">
                <a16:creationId xmlns:a16="http://schemas.microsoft.com/office/drawing/2014/main" id="{D0EEB336-F99B-F764-3F5B-49FAA4AFA449}"/>
              </a:ext>
            </a:extLst>
          </p:cNvPr>
          <p:cNvSpPr txBox="1"/>
          <p:nvPr/>
        </p:nvSpPr>
        <p:spPr>
          <a:xfrm>
            <a:off x="3579583" y="6333396"/>
            <a:ext cx="5063673" cy="400110"/>
          </a:xfrm>
          <a:prstGeom prst="rect">
            <a:avLst/>
          </a:prstGeom>
          <a:noFill/>
        </p:spPr>
        <p:txBody>
          <a:bodyPr wrap="square" rtlCol="0">
            <a:spAutoFit/>
          </a:bodyPr>
          <a:lstStyle/>
          <a:p>
            <a:pPr algn="ctr"/>
            <a:r>
              <a:rPr lang="en-US" sz="2000" b="1"/>
              <a:t>www.midocean.ae</a:t>
            </a:r>
          </a:p>
        </p:txBody>
      </p:sp>
      <p:pic>
        <p:nvPicPr>
          <p:cNvPr id="7" name="Graphic 21">
            <a:extLst>
              <a:ext uri="{FF2B5EF4-FFF2-40B4-BE49-F238E27FC236}">
                <a16:creationId xmlns:a16="http://schemas.microsoft.com/office/drawing/2014/main" id="{DA43BBD5-0FFF-B402-6AFE-7A0E297CB3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8" name="TextBox 7">
            <a:extLst>
              <a:ext uri="{FF2B5EF4-FFF2-40B4-BE49-F238E27FC236}">
                <a16:creationId xmlns:a16="http://schemas.microsoft.com/office/drawing/2014/main" id="{0EEAFBB1-D21D-475C-8DE8-1E4ABA1B6F0C}"/>
              </a:ext>
            </a:extLst>
          </p:cNvPr>
          <p:cNvSpPr txBox="1"/>
          <p:nvPr/>
        </p:nvSpPr>
        <p:spPr>
          <a:xfrm>
            <a:off x="4272700" y="4193463"/>
            <a:ext cx="5427482" cy="1200329"/>
          </a:xfrm>
          <a:prstGeom prst="rect">
            <a:avLst/>
          </a:prstGeom>
        </p:spPr>
        <p:style>
          <a:lnRef idx="2">
            <a:schemeClr val="dk1"/>
          </a:lnRef>
          <a:fillRef idx="1">
            <a:schemeClr val="lt1"/>
          </a:fillRef>
          <a:effectRef idx="0">
            <a:schemeClr val="dk1"/>
          </a:effectRef>
          <a:fontRef idx="minor">
            <a:schemeClr val="dk1"/>
          </a:fontRef>
        </p:style>
        <p:txBody>
          <a:bodyPr wrap="square" lIns="91440" tIns="45720" rIns="91440" bIns="45720" anchor="t">
            <a:spAutoFit/>
          </a:bodyPr>
          <a:lstStyle/>
          <a:p>
            <a:pPr algn="just" rtl="1"/>
            <a:r>
              <a:rPr lang="ar-JO" sz="1800" b="0" i="0" u="none" strike="noStrike" baseline="0" dirty="0">
                <a:latin typeface="SakkalMajalla"/>
                <a:cs typeface="Arial"/>
              </a:rPr>
              <a:t>كما تعني المواطنة الرقمية </a:t>
            </a:r>
            <a:r>
              <a:rPr lang="ar-JO" dirty="0">
                <a:latin typeface="SakkalMajalla"/>
                <a:cs typeface="Arial"/>
              </a:rPr>
              <a:t>المشاركة الايجابية </a:t>
            </a:r>
            <a:r>
              <a:rPr lang="ar-JO" sz="1800" b="0" i="0" u="none" strike="noStrike" baseline="0" dirty="0">
                <a:latin typeface="SakkalMajalla"/>
                <a:cs typeface="Arial"/>
              </a:rPr>
              <a:t>مع التكنولوجيا الرقمية، واستخدامها بطريقة فعالة</a:t>
            </a:r>
            <a:r>
              <a:rPr lang="en-US" sz="1800" b="0" i="0" u="none" strike="noStrike" baseline="0" dirty="0">
                <a:latin typeface="SakkalMajalla"/>
              </a:rPr>
              <a:t> </a:t>
            </a:r>
            <a:r>
              <a:rPr lang="ar-JO" sz="1800" b="0" i="0" u="none" strike="noStrike" baseline="0" dirty="0">
                <a:latin typeface="SakkalMajalla"/>
                <a:cs typeface="Arial"/>
              </a:rPr>
              <a:t>وامن</a:t>
            </a:r>
            <a:r>
              <a:rPr lang="ar-EG" sz="1800" b="0" i="0" u="none" strike="noStrike" baseline="0" dirty="0">
                <a:latin typeface="SakkalMajalla"/>
                <a:cs typeface="Arial"/>
              </a:rPr>
              <a:t>ة،</a:t>
            </a:r>
            <a:r>
              <a:rPr lang="ar-EG" dirty="0">
                <a:latin typeface="SakkalMajalla"/>
                <a:cs typeface="Arial"/>
              </a:rPr>
              <a:t> </a:t>
            </a:r>
            <a:r>
              <a:rPr lang="ar-JO" sz="1800" b="0" i="0" u="none" strike="noStrike" baseline="0" dirty="0">
                <a:latin typeface="SakkalMajalla"/>
                <a:cs typeface="Arial"/>
              </a:rPr>
              <a:t>و</a:t>
            </a:r>
            <a:r>
              <a:rPr lang="ar-EG" sz="1800" b="0" i="0" u="none" strike="noStrike" baseline="0" dirty="0">
                <a:latin typeface="SakkalMajalla"/>
                <a:cs typeface="Arial"/>
              </a:rPr>
              <a:t>أ</a:t>
            </a:r>
            <a:r>
              <a:rPr lang="ar-JO" sz="1800" b="0" i="0" u="none" strike="noStrike" baseline="0" dirty="0">
                <a:latin typeface="SakkalMajalla"/>
                <a:cs typeface="Arial"/>
              </a:rPr>
              <a:t>خلاقية من اجل المشاركة الفعالة في المجتمع، والتواصل والتعاون مع الاخرين، وانشاء المحتوى الرقمي الأخلاقي</a:t>
            </a:r>
            <a:r>
              <a:rPr lang="ar-JO" dirty="0">
                <a:latin typeface="SakkalMajalla"/>
                <a:cs typeface="Arial"/>
              </a:rPr>
              <a:t> </a:t>
            </a:r>
            <a:r>
              <a:rPr lang="ar-JO" sz="1800" b="0" i="0" u="none" strike="noStrike" baseline="0" dirty="0">
                <a:latin typeface="SakkalMajalla"/>
                <a:cs typeface="Arial"/>
              </a:rPr>
              <a:t> والتعامل</a:t>
            </a:r>
            <a:r>
              <a:rPr lang="en-US" sz="1800" b="0" i="0" u="none" strike="noStrike" baseline="0" dirty="0">
                <a:latin typeface="SakkalMajalla"/>
              </a:rPr>
              <a:t> </a:t>
            </a:r>
            <a:r>
              <a:rPr lang="ar-JO" sz="1800" b="0" i="0" u="none" strike="noStrike" baseline="0" dirty="0">
                <a:latin typeface="SakkalMajalla"/>
                <a:cs typeface="Arial"/>
              </a:rPr>
              <a:t>معه.</a:t>
            </a:r>
            <a:endParaRPr lang="en-US" dirty="0">
              <a:cs typeface="Arial"/>
            </a:endParaRPr>
          </a:p>
        </p:txBody>
      </p:sp>
    </p:spTree>
    <p:extLst>
      <p:ext uri="{BB962C8B-B14F-4D97-AF65-F5344CB8AC3E}">
        <p14:creationId xmlns:p14="http://schemas.microsoft.com/office/powerpoint/2010/main" val="308203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3B5F047-4FDB-4B4B-B9AF-A5B6F827081C}"/>
              </a:ext>
            </a:extLst>
          </p:cNvPr>
          <p:cNvPicPr>
            <a:picLocks noChangeAspect="1"/>
          </p:cNvPicPr>
          <p:nvPr/>
        </p:nvPicPr>
        <p:blipFill>
          <a:blip r:embed="rId2"/>
          <a:stretch>
            <a:fillRect/>
          </a:stretch>
        </p:blipFill>
        <p:spPr>
          <a:xfrm>
            <a:off x="0" y="0"/>
            <a:ext cx="12192000" cy="6858000"/>
          </a:xfrm>
          <a:prstGeom prst="rect">
            <a:avLst/>
          </a:prstGeom>
        </p:spPr>
      </p:pic>
      <p:sp>
        <p:nvSpPr>
          <p:cNvPr id="18" name="Rectangle 17">
            <a:extLst>
              <a:ext uri="{FF2B5EF4-FFF2-40B4-BE49-F238E27FC236}">
                <a16:creationId xmlns:a16="http://schemas.microsoft.com/office/drawing/2014/main" id="{55213C4F-BD9D-8E25-11EF-AFB4BC4C60A6}"/>
              </a:ext>
            </a:extLst>
          </p:cNvPr>
          <p:cNvSpPr/>
          <p:nvPr/>
        </p:nvSpPr>
        <p:spPr>
          <a:xfrm>
            <a:off x="3229401" y="549314"/>
            <a:ext cx="7744737" cy="66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710116C-73E7-43D1-919A-C7E7F277E59A}"/>
              </a:ext>
            </a:extLst>
          </p:cNvPr>
          <p:cNvSpPr txBox="1"/>
          <p:nvPr/>
        </p:nvSpPr>
        <p:spPr>
          <a:xfrm>
            <a:off x="1333001" y="3977372"/>
            <a:ext cx="8697090" cy="52322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rtl="1"/>
            <a:r>
              <a:rPr lang="ar-JO" sz="2800" b="1" dirty="0"/>
              <a:t>العناصر الأساسية للمواطنة الرقمية</a:t>
            </a:r>
          </a:p>
        </p:txBody>
      </p:sp>
    </p:spTree>
    <p:extLst>
      <p:ext uri="{BB962C8B-B14F-4D97-AF65-F5344CB8AC3E}">
        <p14:creationId xmlns:p14="http://schemas.microsoft.com/office/powerpoint/2010/main" val="12819487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43039-08AD-F6EB-A5A8-9CFE61D235B0}"/>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3FA80B06-1D40-48E3-9AA3-BD92DBA51824}"/>
              </a:ext>
            </a:extLst>
          </p:cNvPr>
          <p:cNvPicPr>
            <a:picLocks noChangeAspect="1"/>
          </p:cNvPicPr>
          <p:nvPr/>
        </p:nvPicPr>
        <p:blipFill>
          <a:blip r:embed="rId2"/>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D0EEB336-F99B-F764-3F5B-49FAA4AFA449}"/>
              </a:ext>
            </a:extLst>
          </p:cNvPr>
          <p:cNvSpPr txBox="1"/>
          <p:nvPr/>
        </p:nvSpPr>
        <p:spPr>
          <a:xfrm>
            <a:off x="3579583" y="6333396"/>
            <a:ext cx="5063673" cy="400110"/>
          </a:xfrm>
          <a:prstGeom prst="rect">
            <a:avLst/>
          </a:prstGeom>
          <a:noFill/>
        </p:spPr>
        <p:txBody>
          <a:bodyPr wrap="square" rtlCol="0">
            <a:spAutoFit/>
          </a:bodyPr>
          <a:lstStyle/>
          <a:p>
            <a:pPr algn="ctr"/>
            <a:r>
              <a:rPr lang="en-US" sz="2000" b="1"/>
              <a:t>www.midocean.ae</a:t>
            </a:r>
          </a:p>
        </p:txBody>
      </p:sp>
      <p:pic>
        <p:nvPicPr>
          <p:cNvPr id="7" name="Graphic 21">
            <a:extLst>
              <a:ext uri="{FF2B5EF4-FFF2-40B4-BE49-F238E27FC236}">
                <a16:creationId xmlns:a16="http://schemas.microsoft.com/office/drawing/2014/main" id="{DA43BBD5-0FFF-B402-6AFE-7A0E297CB3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8" name="TextBox 7">
            <a:extLst>
              <a:ext uri="{FF2B5EF4-FFF2-40B4-BE49-F238E27FC236}">
                <a16:creationId xmlns:a16="http://schemas.microsoft.com/office/drawing/2014/main" id="{746E473B-1E36-4CAB-850D-C65BFAB07045}"/>
              </a:ext>
            </a:extLst>
          </p:cNvPr>
          <p:cNvSpPr txBox="1"/>
          <p:nvPr/>
        </p:nvSpPr>
        <p:spPr>
          <a:xfrm>
            <a:off x="494662" y="889843"/>
            <a:ext cx="6169842" cy="3970318"/>
          </a:xfrm>
          <a:prstGeom prst="rect">
            <a:avLst/>
          </a:prstGeom>
          <a:noFill/>
        </p:spPr>
        <p:txBody>
          <a:bodyPr wrap="square">
            <a:spAutoFit/>
          </a:bodyPr>
          <a:lstStyle/>
          <a:p>
            <a:pPr algn="just" rtl="1"/>
            <a:r>
              <a:rPr lang="ar-JO" b="1" dirty="0"/>
              <a:t>العناصر الأساسية للمواطنة الرقمية</a:t>
            </a:r>
            <a:endParaRPr lang="ar-EG" b="1" dirty="0"/>
          </a:p>
          <a:p>
            <a:pPr algn="just" rtl="1"/>
            <a:endParaRPr lang="ar-JO" b="1" dirty="0"/>
          </a:p>
          <a:p>
            <a:pPr algn="just" rtl="1"/>
            <a:r>
              <a:rPr lang="ar-JO" dirty="0"/>
              <a:t>تتحقق المواطنة الرقمية من خلال توفر عدة عناصر أساسية</a:t>
            </a:r>
            <a:r>
              <a:rPr lang="ar-EG" dirty="0"/>
              <a:t>:</a:t>
            </a:r>
            <a:endParaRPr lang="ar-JO" dirty="0"/>
          </a:p>
          <a:p>
            <a:pPr algn="just" rtl="1"/>
            <a:endParaRPr lang="ar-JO" dirty="0"/>
          </a:p>
          <a:p>
            <a:pPr algn="just" rtl="1"/>
            <a:r>
              <a:rPr lang="ar-JO" dirty="0"/>
              <a:t>1</a:t>
            </a:r>
            <a:r>
              <a:rPr lang="ar-JO" b="1" dirty="0"/>
              <a:t>- الوصول الرقمي </a:t>
            </a:r>
          </a:p>
          <a:p>
            <a:pPr algn="just" rtl="1"/>
            <a:r>
              <a:rPr lang="ar-JO" dirty="0"/>
              <a:t>يُعتبر عنصراً أساسياً وحجر الزاوية في تكوين المواطنة الرقمية؛  يتعلق الوصول الرقمي بضمان توفير حقوق متساوية للجميع في الوصول واستخدام التكنولوجيا والمعلومات.</a:t>
            </a:r>
          </a:p>
          <a:p>
            <a:pPr algn="just" rtl="1"/>
            <a:endParaRPr lang="ar-JO" dirty="0"/>
          </a:p>
          <a:p>
            <a:pPr algn="just" rtl="1"/>
            <a:r>
              <a:rPr lang="ar-JO" b="1" dirty="0"/>
              <a:t>2- الاتصال الرقمي</a:t>
            </a:r>
          </a:p>
          <a:p>
            <a:pPr algn="just" rtl="1"/>
            <a:r>
              <a:rPr lang="ar-JO" dirty="0"/>
              <a:t> يهدف الاتصال الرقمي إلى تحقيق تفاعل فعّال بين الأفراد من خلال استخدام مواقع التواصل الاجتماعي والبريد الإلكتروني وغيره، مما يعزز التواصل والتفاعل الفعّال في المجتمع الرقمي ويسهم في تيسير استخدام التكنولوجيا.</a:t>
            </a:r>
          </a:p>
          <a:p>
            <a:pPr algn="r" rtl="1"/>
            <a:endParaRPr lang="ar-JO" dirty="0"/>
          </a:p>
        </p:txBody>
      </p:sp>
    </p:spTree>
    <p:extLst>
      <p:ext uri="{BB962C8B-B14F-4D97-AF65-F5344CB8AC3E}">
        <p14:creationId xmlns:p14="http://schemas.microsoft.com/office/powerpoint/2010/main" val="36370869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43039-08AD-F6EB-A5A8-9CFE61D235B0}"/>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31C94B6C-D8CA-4A58-BA37-1972FA5F3F26}"/>
              </a:ext>
            </a:extLst>
          </p:cNvPr>
          <p:cNvPicPr>
            <a:picLocks noChangeAspect="1"/>
          </p:cNvPicPr>
          <p:nvPr/>
        </p:nvPicPr>
        <p:blipFill>
          <a:blip r:embed="rId2"/>
          <a:stretch>
            <a:fillRect/>
          </a:stretch>
        </p:blipFill>
        <p:spPr>
          <a:xfrm>
            <a:off x="15419" y="0"/>
            <a:ext cx="12192000" cy="6858000"/>
          </a:xfrm>
          <a:prstGeom prst="rect">
            <a:avLst/>
          </a:prstGeom>
        </p:spPr>
      </p:pic>
      <p:sp>
        <p:nvSpPr>
          <p:cNvPr id="4" name="TextBox 3">
            <a:extLst>
              <a:ext uri="{FF2B5EF4-FFF2-40B4-BE49-F238E27FC236}">
                <a16:creationId xmlns:a16="http://schemas.microsoft.com/office/drawing/2014/main" id="{D0EEB336-F99B-F764-3F5B-49FAA4AFA449}"/>
              </a:ext>
            </a:extLst>
          </p:cNvPr>
          <p:cNvSpPr txBox="1"/>
          <p:nvPr/>
        </p:nvSpPr>
        <p:spPr>
          <a:xfrm>
            <a:off x="3579583" y="6333396"/>
            <a:ext cx="5063673" cy="400110"/>
          </a:xfrm>
          <a:prstGeom prst="rect">
            <a:avLst/>
          </a:prstGeom>
          <a:noFill/>
        </p:spPr>
        <p:txBody>
          <a:bodyPr wrap="square" rtlCol="0">
            <a:spAutoFit/>
          </a:bodyPr>
          <a:lstStyle/>
          <a:p>
            <a:pPr algn="ctr"/>
            <a:r>
              <a:rPr lang="en-US" sz="2000" b="1"/>
              <a:t>www.midocean.ae</a:t>
            </a:r>
          </a:p>
        </p:txBody>
      </p:sp>
      <p:pic>
        <p:nvPicPr>
          <p:cNvPr id="7" name="Graphic 21">
            <a:extLst>
              <a:ext uri="{FF2B5EF4-FFF2-40B4-BE49-F238E27FC236}">
                <a16:creationId xmlns:a16="http://schemas.microsoft.com/office/drawing/2014/main" id="{DA43BBD5-0FFF-B402-6AFE-7A0E297CB3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5419" y="0"/>
            <a:ext cx="2305141" cy="1076343"/>
          </a:xfrm>
          <a:prstGeom prst="rect">
            <a:avLst/>
          </a:prstGeom>
        </p:spPr>
      </p:pic>
      <p:sp>
        <p:nvSpPr>
          <p:cNvPr id="8" name="TextBox 7">
            <a:extLst>
              <a:ext uri="{FF2B5EF4-FFF2-40B4-BE49-F238E27FC236}">
                <a16:creationId xmlns:a16="http://schemas.microsoft.com/office/drawing/2014/main" id="{93CCBB02-C9F8-4C25-BCE4-C1A01DBB40BC}"/>
              </a:ext>
            </a:extLst>
          </p:cNvPr>
          <p:cNvSpPr txBox="1"/>
          <p:nvPr/>
        </p:nvSpPr>
        <p:spPr>
          <a:xfrm>
            <a:off x="7022969" y="1823857"/>
            <a:ext cx="4984422" cy="2031325"/>
          </a:xfrm>
          <a:prstGeom prst="rect">
            <a:avLst/>
          </a:prstGeom>
          <a:noFill/>
        </p:spPr>
        <p:txBody>
          <a:bodyPr wrap="square">
            <a:spAutoFit/>
          </a:bodyPr>
          <a:lstStyle/>
          <a:p>
            <a:pPr algn="just" rtl="1"/>
            <a:r>
              <a:rPr lang="ar-JO" b="1" dirty="0"/>
              <a:t>3- الثقافة الرقمية</a:t>
            </a:r>
          </a:p>
          <a:p>
            <a:pPr algn="just" rtl="1"/>
            <a:r>
              <a:rPr lang="ar-JO" dirty="0"/>
              <a:t> تساعد الثقافة الرقمية على تعلُّم الأساسيات الرقمية وتطوير مهارات الفرد في استخدام التكنولوجيا. يشمل ذلك قدرة الفرد على تقييم المصادر الإلكترونية، وفهم مدى صدق المعلومات المتاحة عبر الإنترنت، الأمر الذي يعزز المواطنة الرقمية ويحققها.</a:t>
            </a:r>
          </a:p>
          <a:p>
            <a:pPr algn="just" rtl="1"/>
            <a:endParaRPr lang="ar-JO" dirty="0"/>
          </a:p>
          <a:p>
            <a:pPr algn="r" rtl="1"/>
            <a:endParaRPr lang="en-US" dirty="0"/>
          </a:p>
        </p:txBody>
      </p:sp>
      <p:sp>
        <p:nvSpPr>
          <p:cNvPr id="9" name="TextBox 8">
            <a:extLst>
              <a:ext uri="{FF2B5EF4-FFF2-40B4-BE49-F238E27FC236}">
                <a16:creationId xmlns:a16="http://schemas.microsoft.com/office/drawing/2014/main" id="{0E91FB19-B398-4BE5-ABD9-550ED1387359}"/>
              </a:ext>
            </a:extLst>
          </p:cNvPr>
          <p:cNvSpPr txBox="1"/>
          <p:nvPr/>
        </p:nvSpPr>
        <p:spPr>
          <a:xfrm>
            <a:off x="565609" y="1412372"/>
            <a:ext cx="4456520" cy="1754326"/>
          </a:xfrm>
          <a:prstGeom prst="rect">
            <a:avLst/>
          </a:prstGeom>
          <a:noFill/>
        </p:spPr>
        <p:txBody>
          <a:bodyPr wrap="square">
            <a:spAutoFit/>
          </a:bodyPr>
          <a:lstStyle/>
          <a:p>
            <a:pPr algn="just" rtl="1"/>
            <a:r>
              <a:rPr lang="ar-JO" b="1" i="0" dirty="0">
                <a:solidFill>
                  <a:srgbClr val="000000"/>
                </a:solidFill>
                <a:effectLst/>
                <a:latin typeface="IBM Plex Sans Arabic"/>
              </a:rPr>
              <a:t>4- الأمان الرقمي</a:t>
            </a:r>
            <a:endParaRPr lang="ar-JO" b="1" i="0" dirty="0">
              <a:solidFill>
                <a:srgbClr val="222222"/>
              </a:solidFill>
              <a:effectLst/>
              <a:latin typeface="IBM Plex Sans Arabic"/>
            </a:endParaRPr>
          </a:p>
          <a:p>
            <a:pPr algn="just" rtl="1"/>
            <a:r>
              <a:rPr lang="ar-JO" b="0" i="0" dirty="0">
                <a:effectLst/>
                <a:latin typeface="IBM Plex Sans Arabic"/>
              </a:rPr>
              <a:t>يشمل الأمان الرقمي استخدام أنظمة حماية البيانات، وبرامج مكافحة الفيروسات، وتوعية الأفراد حول مخاطر الإنترنت. يهدف هذا العنصر إلى حماية الأفراد من التهديدات الرقمية مثل الاحتيال عبر الإنترنت، وسرقة الهوية، والاختراقات السيبرانية.</a:t>
            </a:r>
          </a:p>
        </p:txBody>
      </p:sp>
    </p:spTree>
    <p:extLst>
      <p:ext uri="{BB962C8B-B14F-4D97-AF65-F5344CB8AC3E}">
        <p14:creationId xmlns:p14="http://schemas.microsoft.com/office/powerpoint/2010/main" val="1217971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43039-08AD-F6EB-A5A8-9CFE61D235B0}"/>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D0EEB336-F99B-F764-3F5B-49FAA4AFA449}"/>
              </a:ext>
            </a:extLst>
          </p:cNvPr>
          <p:cNvSpPr txBox="1"/>
          <p:nvPr/>
        </p:nvSpPr>
        <p:spPr>
          <a:xfrm>
            <a:off x="3579583" y="6333396"/>
            <a:ext cx="5063673" cy="400110"/>
          </a:xfrm>
          <a:prstGeom prst="rect">
            <a:avLst/>
          </a:prstGeom>
          <a:noFill/>
        </p:spPr>
        <p:txBody>
          <a:bodyPr wrap="square" rtlCol="0">
            <a:spAutoFit/>
          </a:bodyPr>
          <a:lstStyle/>
          <a:p>
            <a:pPr algn="ctr"/>
            <a:r>
              <a:rPr lang="en-US" sz="2000" b="1"/>
              <a:t>www.midocean.ae</a:t>
            </a:r>
          </a:p>
        </p:txBody>
      </p:sp>
      <p:pic>
        <p:nvPicPr>
          <p:cNvPr id="7" name="Graphic 21">
            <a:extLst>
              <a:ext uri="{FF2B5EF4-FFF2-40B4-BE49-F238E27FC236}">
                <a16:creationId xmlns:a16="http://schemas.microsoft.com/office/drawing/2014/main" id="{DA43BBD5-0FFF-B402-6AFE-7A0E297CB3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pic>
        <p:nvPicPr>
          <p:cNvPr id="3" name="Picture 2">
            <a:extLst>
              <a:ext uri="{FF2B5EF4-FFF2-40B4-BE49-F238E27FC236}">
                <a16:creationId xmlns:a16="http://schemas.microsoft.com/office/drawing/2014/main" id="{99510A4C-F19E-48D8-9EF4-51E46555C552}"/>
              </a:ext>
            </a:extLst>
          </p:cNvPr>
          <p:cNvPicPr>
            <a:picLocks noChangeAspect="1"/>
          </p:cNvPicPr>
          <p:nvPr/>
        </p:nvPicPr>
        <p:blipFill>
          <a:blip r:embed="rId3"/>
          <a:stretch>
            <a:fillRect/>
          </a:stretch>
        </p:blipFill>
        <p:spPr>
          <a:xfrm>
            <a:off x="0" y="-121645"/>
            <a:ext cx="3333750" cy="3333750"/>
          </a:xfrm>
          <a:prstGeom prst="rect">
            <a:avLst/>
          </a:prstGeom>
        </p:spPr>
      </p:pic>
      <p:sp>
        <p:nvSpPr>
          <p:cNvPr id="10" name="TextBox 9">
            <a:extLst>
              <a:ext uri="{FF2B5EF4-FFF2-40B4-BE49-F238E27FC236}">
                <a16:creationId xmlns:a16="http://schemas.microsoft.com/office/drawing/2014/main" id="{01070B4B-1F76-4EE8-BC7D-E6500C1879B5}"/>
              </a:ext>
            </a:extLst>
          </p:cNvPr>
          <p:cNvSpPr txBox="1"/>
          <p:nvPr/>
        </p:nvSpPr>
        <p:spPr>
          <a:xfrm>
            <a:off x="3971042" y="1443841"/>
            <a:ext cx="6094428" cy="3970318"/>
          </a:xfrm>
          <a:prstGeom prst="rect">
            <a:avLst/>
          </a:prstGeom>
          <a:noFill/>
        </p:spPr>
        <p:txBody>
          <a:bodyPr wrap="square">
            <a:spAutoFit/>
          </a:bodyPr>
          <a:lstStyle/>
          <a:p>
            <a:pPr algn="just" rtl="1"/>
            <a:r>
              <a:rPr lang="ar-JO" b="1" i="0" dirty="0">
                <a:effectLst/>
                <a:latin typeface="IBM Plex Sans Arabic"/>
              </a:rPr>
              <a:t>5- التجارة الرقمية</a:t>
            </a:r>
          </a:p>
          <a:p>
            <a:pPr algn="just" rtl="1"/>
            <a:r>
              <a:rPr lang="ar-JO" b="0" i="0" dirty="0">
                <a:effectLst/>
                <a:latin typeface="IBM Plex Sans Arabic"/>
              </a:rPr>
              <a:t>تركز التجارة الرقمية على التفاعل الرقمي في عمليات البيع والشراء، وتهدف إلى توعية الأفراد بعمليات التسوق عبر الإنترنت والتحديات المرتبطة بها، مثل الحماية من الاحتيال وسرقة المعلومات الشخصية. </a:t>
            </a:r>
          </a:p>
          <a:p>
            <a:pPr algn="just" rtl="1"/>
            <a:endParaRPr lang="ar-JO" b="1" i="0" dirty="0">
              <a:effectLst/>
              <a:latin typeface="IBM Plex Sans Arabic"/>
            </a:endParaRPr>
          </a:p>
          <a:p>
            <a:pPr algn="just" rtl="1"/>
            <a:r>
              <a:rPr lang="ar-JO" b="1" i="0" dirty="0">
                <a:effectLst/>
                <a:latin typeface="IBM Plex Sans Arabic"/>
              </a:rPr>
              <a:t>6- قواعد السلوك الرقمي </a:t>
            </a:r>
          </a:p>
          <a:p>
            <a:pPr algn="just" rtl="1"/>
            <a:r>
              <a:rPr lang="ar-JO" b="0" i="0" dirty="0">
                <a:effectLst/>
                <a:latin typeface="IBM Plex Sans Arabic"/>
              </a:rPr>
              <a:t>يركز هذا العنصر على  تعليم وتوجيه الأفراد ليكونوا مسؤولين في المجتمع الرقمي. وتتضمن استخدام لغة مناسبة عبر الإنترنت، والامتناع عن التعدي على حقوق الآخرين، واتباع معايير السلوك الإلكتروني. </a:t>
            </a:r>
          </a:p>
          <a:p>
            <a:pPr algn="just" rtl="1"/>
            <a:endParaRPr lang="ar-JO" b="0" i="0" dirty="0">
              <a:effectLst/>
              <a:latin typeface="IBM Plex Sans Arabic"/>
            </a:endParaRPr>
          </a:p>
          <a:p>
            <a:pPr algn="just" rtl="1"/>
            <a:r>
              <a:rPr lang="ar-JO" b="1" i="0" dirty="0">
                <a:effectLst/>
                <a:latin typeface="IBM Plex Sans Arabic"/>
              </a:rPr>
              <a:t>7- الصحة والرفاهية والسلامة الرقمية </a:t>
            </a:r>
            <a:endParaRPr lang="ar-EG" b="1" i="0" dirty="0">
              <a:effectLst/>
              <a:latin typeface="IBM Plex Sans Arabic"/>
            </a:endParaRPr>
          </a:p>
          <a:p>
            <a:pPr algn="just" rtl="1"/>
            <a:r>
              <a:rPr lang="ar-JO" b="0" i="0" dirty="0">
                <a:effectLst/>
                <a:latin typeface="IBM Plex Sans Arabic"/>
              </a:rPr>
              <a:t>يشكل هذا العنصر جزءاً أساسياً من ناحية توعية الأفراد حول استخدام التكنولوجيا بشكل صحيح لتجنب المشاكل الجسدية والنفسية، من خلال تعزيز نمط حياة صحي ومتوازن في عصر الرق</a:t>
            </a:r>
            <a:r>
              <a:rPr lang="ar-EG" b="0" i="0" dirty="0">
                <a:effectLst/>
                <a:latin typeface="IBM Plex Sans Arabic"/>
              </a:rPr>
              <a:t>منه.</a:t>
            </a:r>
            <a:endParaRPr lang="ar-JO" b="1" i="0" dirty="0">
              <a:effectLst/>
              <a:latin typeface="IBM Plex Sans Arabic"/>
            </a:endParaRPr>
          </a:p>
        </p:txBody>
      </p:sp>
    </p:spTree>
    <p:extLst>
      <p:ext uri="{BB962C8B-B14F-4D97-AF65-F5344CB8AC3E}">
        <p14:creationId xmlns:p14="http://schemas.microsoft.com/office/powerpoint/2010/main" val="22708074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43039-08AD-F6EB-A5A8-9CFE61D235B0}"/>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5422BFFB-CF39-4D73-81BF-30C17EBF9312}"/>
              </a:ext>
            </a:extLst>
          </p:cNvPr>
          <p:cNvPicPr>
            <a:picLocks noChangeAspect="1"/>
          </p:cNvPicPr>
          <p:nvPr/>
        </p:nvPicPr>
        <p:blipFill>
          <a:blip r:embed="rId2"/>
          <a:stretch>
            <a:fillRect/>
          </a:stretch>
        </p:blipFill>
        <p:spPr>
          <a:xfrm>
            <a:off x="0" y="0"/>
            <a:ext cx="5819775" cy="6858000"/>
          </a:xfrm>
          <a:prstGeom prst="rect">
            <a:avLst/>
          </a:prstGeom>
        </p:spPr>
      </p:pic>
      <p:sp>
        <p:nvSpPr>
          <p:cNvPr id="4" name="TextBox 3">
            <a:extLst>
              <a:ext uri="{FF2B5EF4-FFF2-40B4-BE49-F238E27FC236}">
                <a16:creationId xmlns:a16="http://schemas.microsoft.com/office/drawing/2014/main" id="{D0EEB336-F99B-F764-3F5B-49FAA4AFA449}"/>
              </a:ext>
            </a:extLst>
          </p:cNvPr>
          <p:cNvSpPr txBox="1"/>
          <p:nvPr/>
        </p:nvSpPr>
        <p:spPr>
          <a:xfrm>
            <a:off x="3579583" y="6333396"/>
            <a:ext cx="5063673" cy="400110"/>
          </a:xfrm>
          <a:prstGeom prst="rect">
            <a:avLst/>
          </a:prstGeom>
          <a:noFill/>
        </p:spPr>
        <p:txBody>
          <a:bodyPr wrap="square" rtlCol="0">
            <a:spAutoFit/>
          </a:bodyPr>
          <a:lstStyle/>
          <a:p>
            <a:pPr algn="ctr"/>
            <a:r>
              <a:rPr lang="en-US" sz="2000" b="1"/>
              <a:t>www.midocean.ae</a:t>
            </a:r>
          </a:p>
        </p:txBody>
      </p:sp>
      <p:pic>
        <p:nvPicPr>
          <p:cNvPr id="7" name="Graphic 21">
            <a:extLst>
              <a:ext uri="{FF2B5EF4-FFF2-40B4-BE49-F238E27FC236}">
                <a16:creationId xmlns:a16="http://schemas.microsoft.com/office/drawing/2014/main" id="{DA43BBD5-0FFF-B402-6AFE-7A0E297CB3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8" name="TextBox 7">
            <a:extLst>
              <a:ext uri="{FF2B5EF4-FFF2-40B4-BE49-F238E27FC236}">
                <a16:creationId xmlns:a16="http://schemas.microsoft.com/office/drawing/2014/main" id="{11DBA997-89C1-4E1C-979F-706555FABB6F}"/>
              </a:ext>
            </a:extLst>
          </p:cNvPr>
          <p:cNvSpPr txBox="1"/>
          <p:nvPr/>
        </p:nvSpPr>
        <p:spPr>
          <a:xfrm>
            <a:off x="5290794" y="2136338"/>
            <a:ext cx="6094428" cy="2862322"/>
          </a:xfrm>
          <a:prstGeom prst="rect">
            <a:avLst/>
          </a:prstGeom>
          <a:noFill/>
        </p:spPr>
        <p:txBody>
          <a:bodyPr wrap="square">
            <a:spAutoFit/>
          </a:bodyPr>
          <a:lstStyle/>
          <a:p>
            <a:pPr algn="just" rtl="1"/>
            <a:r>
              <a:rPr lang="ar-JO" b="1" i="0" dirty="0">
                <a:effectLst/>
                <a:latin typeface="IBM Plex Sans Arabic"/>
              </a:rPr>
              <a:t>8- المسؤولية القانونية </a:t>
            </a:r>
          </a:p>
          <a:p>
            <a:pPr algn="just" rtl="1"/>
            <a:r>
              <a:rPr lang="ar-JO" b="0" i="0" dirty="0">
                <a:effectLst/>
                <a:latin typeface="IBM Plex Sans Arabic"/>
              </a:rPr>
              <a:t>تشمل المواطنة الرقمية أيضاً احترام القوانين الرقمية والامتثال للقوانين والتشريعات المتعلقة بالاستخدام الرقمي، سواء كانت قوانين حقوق الملكية الفكرية أو قوانين الخصوصية.</a:t>
            </a:r>
          </a:p>
          <a:p>
            <a:pPr algn="just" rtl="1"/>
            <a:endParaRPr lang="ar-JO" b="0" i="0" dirty="0">
              <a:effectLst/>
              <a:latin typeface="IBM Plex Sans Arabic"/>
            </a:endParaRPr>
          </a:p>
          <a:p>
            <a:pPr algn="just" rtl="1"/>
            <a:r>
              <a:rPr lang="ar-JO" b="1" i="0" dirty="0">
                <a:effectLst/>
                <a:latin typeface="IBM Plex Sans Arabic"/>
              </a:rPr>
              <a:t> 9- فن التعامل الرقمي (الإتيكيت الرقمي)</a:t>
            </a:r>
          </a:p>
          <a:p>
            <a:pPr algn="just" rtl="1"/>
            <a:r>
              <a:rPr lang="ar-JO" b="0" i="0" dirty="0">
                <a:effectLst/>
                <a:latin typeface="IBM Plex Sans Arabic"/>
              </a:rPr>
              <a:t>أحد أهم عناصر المواطنة الرقمية هو فن التعامل الرقمي من خلال وضع قواعد أساسية تحدد الطريقة التي تًستخدم فيها التكنولوجيا الرقمية.</a:t>
            </a:r>
          </a:p>
          <a:p>
            <a:pPr algn="r" rtl="1"/>
            <a:br>
              <a:rPr lang="ar-JO" dirty="0"/>
            </a:br>
            <a:endParaRPr lang="en-US" dirty="0"/>
          </a:p>
        </p:txBody>
      </p:sp>
    </p:spTree>
    <p:extLst>
      <p:ext uri="{BB962C8B-B14F-4D97-AF65-F5344CB8AC3E}">
        <p14:creationId xmlns:p14="http://schemas.microsoft.com/office/powerpoint/2010/main" val="37221420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43039-08AD-F6EB-A5A8-9CFE61D235B0}"/>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37EB5AD4-1714-481D-ABEC-DE655CCC5581}"/>
              </a:ext>
            </a:extLst>
          </p:cNvPr>
          <p:cNvPicPr>
            <a:picLocks noChangeAspect="1"/>
          </p:cNvPicPr>
          <p:nvPr/>
        </p:nvPicPr>
        <p:blipFill>
          <a:blip r:embed="rId2"/>
          <a:stretch>
            <a:fillRect/>
          </a:stretch>
        </p:blipFill>
        <p:spPr>
          <a:xfrm>
            <a:off x="0" y="0"/>
            <a:ext cx="12192000" cy="6857999"/>
          </a:xfrm>
          <a:prstGeom prst="rect">
            <a:avLst/>
          </a:prstGeom>
        </p:spPr>
      </p:pic>
      <p:sp>
        <p:nvSpPr>
          <p:cNvPr id="4" name="TextBox 3">
            <a:extLst>
              <a:ext uri="{FF2B5EF4-FFF2-40B4-BE49-F238E27FC236}">
                <a16:creationId xmlns:a16="http://schemas.microsoft.com/office/drawing/2014/main" id="{D0EEB336-F99B-F764-3F5B-49FAA4AFA449}"/>
              </a:ext>
            </a:extLst>
          </p:cNvPr>
          <p:cNvSpPr txBox="1"/>
          <p:nvPr/>
        </p:nvSpPr>
        <p:spPr>
          <a:xfrm>
            <a:off x="3579583" y="6333396"/>
            <a:ext cx="5063673" cy="400110"/>
          </a:xfrm>
          <a:prstGeom prst="rect">
            <a:avLst/>
          </a:prstGeom>
          <a:noFill/>
        </p:spPr>
        <p:txBody>
          <a:bodyPr wrap="square" rtlCol="0">
            <a:spAutoFit/>
          </a:bodyPr>
          <a:lstStyle/>
          <a:p>
            <a:pPr algn="ctr"/>
            <a:r>
              <a:rPr lang="en-US" sz="2000" b="1"/>
              <a:t>www.midocean.ae</a:t>
            </a:r>
          </a:p>
        </p:txBody>
      </p:sp>
      <p:pic>
        <p:nvPicPr>
          <p:cNvPr id="7" name="Graphic 21">
            <a:extLst>
              <a:ext uri="{FF2B5EF4-FFF2-40B4-BE49-F238E27FC236}">
                <a16:creationId xmlns:a16="http://schemas.microsoft.com/office/drawing/2014/main" id="{DA43BBD5-0FFF-B402-6AFE-7A0E297CB3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14" name="TextBox 13">
            <a:extLst>
              <a:ext uri="{FF2B5EF4-FFF2-40B4-BE49-F238E27FC236}">
                <a16:creationId xmlns:a16="http://schemas.microsoft.com/office/drawing/2014/main" id="{F076C846-3E10-4DBD-A525-FBA11A5820C1}"/>
              </a:ext>
            </a:extLst>
          </p:cNvPr>
          <p:cNvSpPr txBox="1"/>
          <p:nvPr/>
        </p:nvSpPr>
        <p:spPr>
          <a:xfrm>
            <a:off x="2802118" y="2013243"/>
            <a:ext cx="6094428" cy="52322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rtl="1"/>
            <a:r>
              <a:rPr lang="ar-JO" sz="2800" b="1" i="0" dirty="0">
                <a:solidFill>
                  <a:srgbClr val="000000"/>
                </a:solidFill>
                <a:effectLst/>
                <a:latin typeface="IBM Plex Sans Arabic"/>
              </a:rPr>
              <a:t>أنواع المواطنة الرقمية</a:t>
            </a:r>
            <a:endParaRPr lang="ar-JO" sz="2800" b="1" i="0" dirty="0">
              <a:solidFill>
                <a:srgbClr val="222222"/>
              </a:solidFill>
              <a:effectLst/>
              <a:latin typeface="IBM Plex Sans Arabic"/>
            </a:endParaRPr>
          </a:p>
        </p:txBody>
      </p:sp>
    </p:spTree>
    <p:extLst>
      <p:ext uri="{BB962C8B-B14F-4D97-AF65-F5344CB8AC3E}">
        <p14:creationId xmlns:p14="http://schemas.microsoft.com/office/powerpoint/2010/main" val="29357300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43039-08AD-F6EB-A5A8-9CFE61D235B0}"/>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37EB5AD4-1714-481D-ABEC-DE655CCC5581}"/>
              </a:ext>
            </a:extLst>
          </p:cNvPr>
          <p:cNvPicPr>
            <a:picLocks noChangeAspect="1"/>
          </p:cNvPicPr>
          <p:nvPr/>
        </p:nvPicPr>
        <p:blipFill>
          <a:blip r:embed="rId2"/>
          <a:stretch>
            <a:fillRect/>
          </a:stretch>
        </p:blipFill>
        <p:spPr>
          <a:xfrm>
            <a:off x="0" y="0"/>
            <a:ext cx="12192000" cy="6857999"/>
          </a:xfrm>
          <a:prstGeom prst="rect">
            <a:avLst/>
          </a:prstGeom>
        </p:spPr>
      </p:pic>
      <p:sp>
        <p:nvSpPr>
          <p:cNvPr id="4" name="TextBox 3">
            <a:extLst>
              <a:ext uri="{FF2B5EF4-FFF2-40B4-BE49-F238E27FC236}">
                <a16:creationId xmlns:a16="http://schemas.microsoft.com/office/drawing/2014/main" id="{D0EEB336-F99B-F764-3F5B-49FAA4AFA449}"/>
              </a:ext>
            </a:extLst>
          </p:cNvPr>
          <p:cNvSpPr txBox="1"/>
          <p:nvPr/>
        </p:nvSpPr>
        <p:spPr>
          <a:xfrm>
            <a:off x="3579583" y="6333396"/>
            <a:ext cx="5063673" cy="400110"/>
          </a:xfrm>
          <a:prstGeom prst="rect">
            <a:avLst/>
          </a:prstGeom>
          <a:noFill/>
        </p:spPr>
        <p:txBody>
          <a:bodyPr wrap="square" rtlCol="0">
            <a:spAutoFit/>
          </a:bodyPr>
          <a:lstStyle/>
          <a:p>
            <a:pPr algn="ctr"/>
            <a:r>
              <a:rPr lang="en-US" sz="2000" b="1"/>
              <a:t>www.midocean.ae</a:t>
            </a:r>
          </a:p>
        </p:txBody>
      </p:sp>
      <p:pic>
        <p:nvPicPr>
          <p:cNvPr id="7" name="Graphic 21">
            <a:extLst>
              <a:ext uri="{FF2B5EF4-FFF2-40B4-BE49-F238E27FC236}">
                <a16:creationId xmlns:a16="http://schemas.microsoft.com/office/drawing/2014/main" id="{DA43BBD5-0FFF-B402-6AFE-7A0E297CB3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14" name="TextBox 13">
            <a:extLst>
              <a:ext uri="{FF2B5EF4-FFF2-40B4-BE49-F238E27FC236}">
                <a16:creationId xmlns:a16="http://schemas.microsoft.com/office/drawing/2014/main" id="{F076C846-3E10-4DBD-A525-FBA11A5820C1}"/>
              </a:ext>
            </a:extLst>
          </p:cNvPr>
          <p:cNvSpPr txBox="1"/>
          <p:nvPr/>
        </p:nvSpPr>
        <p:spPr>
          <a:xfrm>
            <a:off x="1150070" y="929161"/>
            <a:ext cx="8653806" cy="2031325"/>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just" rtl="1"/>
            <a:r>
              <a:rPr lang="ar-JO" b="1" i="0" dirty="0">
                <a:solidFill>
                  <a:schemeClr val="tx1"/>
                </a:solidFill>
                <a:effectLst/>
                <a:latin typeface="IBM Plex Sans Arabic"/>
              </a:rPr>
              <a:t>أنواع المواطنة الرقمية</a:t>
            </a:r>
          </a:p>
          <a:p>
            <a:pPr algn="just" rtl="1"/>
            <a:r>
              <a:rPr lang="ar-JO" b="0" i="0" dirty="0">
                <a:solidFill>
                  <a:schemeClr val="tx1"/>
                </a:solidFill>
                <a:effectLst/>
                <a:latin typeface="IBM Plex Sans Arabic"/>
              </a:rPr>
              <a:t>تتنوع أنواع المواطنة الرقمية وتعكس تطور الاستخدام الرقمي وتأثيره على المشاركة الاجتماعية والثقافية والسياسية. في هذا السياق، يمكن تقسيم المواطنة الرقمية إلى عدة أنواع:</a:t>
            </a:r>
          </a:p>
          <a:p>
            <a:pPr algn="just" rtl="1"/>
            <a:endParaRPr lang="ar-JO" b="0" i="0" dirty="0">
              <a:solidFill>
                <a:schemeClr val="tx1"/>
              </a:solidFill>
              <a:effectLst/>
              <a:latin typeface="IBM Plex Sans Arabic"/>
            </a:endParaRPr>
          </a:p>
          <a:p>
            <a:pPr algn="just" rtl="1"/>
            <a:r>
              <a:rPr lang="ar-JO" b="1" i="0" dirty="0">
                <a:solidFill>
                  <a:schemeClr val="tx1"/>
                </a:solidFill>
                <a:effectLst/>
                <a:latin typeface="IBM Plex Sans Arabic"/>
              </a:rPr>
              <a:t>الاستهلاك الرقمي</a:t>
            </a:r>
          </a:p>
          <a:p>
            <a:pPr algn="just" rtl="1"/>
            <a:r>
              <a:rPr lang="ar-JO" b="0" i="0" dirty="0">
                <a:solidFill>
                  <a:schemeClr val="tx1"/>
                </a:solidFill>
                <a:effectLst/>
                <a:latin typeface="IBM Plex Sans Arabic"/>
              </a:rPr>
              <a:t>يشير إلى الأفراد الذين يستخدمون التكنولوجيا بشكل رئيسي لاستهلاك المحتوى الرقمي، مثل قراءة الأخبار عبر الإنترنت، وتصفح وسائل التواصل الاجتماعي، دون المشاركة الفعّالة في إنتاج المحتوى.</a:t>
            </a:r>
          </a:p>
        </p:txBody>
      </p:sp>
    </p:spTree>
    <p:extLst>
      <p:ext uri="{BB962C8B-B14F-4D97-AF65-F5344CB8AC3E}">
        <p14:creationId xmlns:p14="http://schemas.microsoft.com/office/powerpoint/2010/main" val="32000784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43039-08AD-F6EB-A5A8-9CFE61D235B0}"/>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37F6EF51-EE0F-456E-BEB2-0FBBD3E5B211}"/>
              </a:ext>
            </a:extLst>
          </p:cNvPr>
          <p:cNvPicPr>
            <a:picLocks noChangeAspect="1"/>
          </p:cNvPicPr>
          <p:nvPr/>
        </p:nvPicPr>
        <p:blipFill>
          <a:blip r:embed="rId2"/>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D0EEB336-F99B-F764-3F5B-49FAA4AFA449}"/>
              </a:ext>
            </a:extLst>
          </p:cNvPr>
          <p:cNvSpPr txBox="1"/>
          <p:nvPr/>
        </p:nvSpPr>
        <p:spPr>
          <a:xfrm>
            <a:off x="3579583" y="6333396"/>
            <a:ext cx="5063673" cy="400110"/>
          </a:xfrm>
          <a:prstGeom prst="rect">
            <a:avLst/>
          </a:prstGeom>
          <a:noFill/>
        </p:spPr>
        <p:txBody>
          <a:bodyPr wrap="square" rtlCol="0">
            <a:spAutoFit/>
          </a:bodyPr>
          <a:lstStyle/>
          <a:p>
            <a:pPr algn="ctr"/>
            <a:r>
              <a:rPr lang="en-US" sz="2000" b="1"/>
              <a:t>www.midocean.ae</a:t>
            </a:r>
          </a:p>
        </p:txBody>
      </p:sp>
      <p:pic>
        <p:nvPicPr>
          <p:cNvPr id="7" name="Graphic 21">
            <a:extLst>
              <a:ext uri="{FF2B5EF4-FFF2-40B4-BE49-F238E27FC236}">
                <a16:creationId xmlns:a16="http://schemas.microsoft.com/office/drawing/2014/main" id="{DA43BBD5-0FFF-B402-6AFE-7A0E297CB3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8" name="TextBox 7">
            <a:extLst>
              <a:ext uri="{FF2B5EF4-FFF2-40B4-BE49-F238E27FC236}">
                <a16:creationId xmlns:a16="http://schemas.microsoft.com/office/drawing/2014/main" id="{F8643C4F-D703-4B27-BBE7-9F19AFA1E631}"/>
              </a:ext>
            </a:extLst>
          </p:cNvPr>
          <p:cNvSpPr txBox="1"/>
          <p:nvPr/>
        </p:nvSpPr>
        <p:spPr>
          <a:xfrm>
            <a:off x="1312684" y="1458538"/>
            <a:ext cx="6169842" cy="3416320"/>
          </a:xfrm>
          <a:prstGeom prst="rect">
            <a:avLst/>
          </a:prstGeom>
          <a:noFill/>
        </p:spPr>
        <p:txBody>
          <a:bodyPr wrap="square">
            <a:spAutoFit/>
          </a:bodyPr>
          <a:lstStyle/>
          <a:p>
            <a:pPr algn="just" rtl="1"/>
            <a:r>
              <a:rPr lang="ar-JO" b="1" dirty="0"/>
              <a:t>المشاركة الرقمية </a:t>
            </a:r>
          </a:p>
          <a:p>
            <a:pPr algn="just" rtl="1"/>
            <a:r>
              <a:rPr lang="ar-JO" dirty="0"/>
              <a:t>يمثل هذا النوع من المواطنة الرقمية فئة الأفراد الذين يساهمون بنشر المحتوى الرقمي الخاص بهم عبر وسائل التواصل الاجتماعي، مدونات الإنترنت، أو حتى من خلال تقديم المشاركات والتعليقات البناءة على المحتوى الرقمي الآخر.</a:t>
            </a:r>
          </a:p>
          <a:p>
            <a:pPr algn="just" rtl="1"/>
            <a:endParaRPr lang="ar-JO" dirty="0"/>
          </a:p>
          <a:p>
            <a:pPr algn="just" rtl="1"/>
            <a:r>
              <a:rPr lang="ar-JO" b="1" dirty="0"/>
              <a:t>المشاركة في اتخاذ القرارات الرقمية</a:t>
            </a:r>
          </a:p>
          <a:p>
            <a:pPr algn="just" rtl="1"/>
            <a:r>
              <a:rPr lang="ar-JO" dirty="0"/>
              <a:t>يتعلق هذا النوع من المواطنة بالمشاركة في عمليات اتخاذ القرار على الإنترنت، سواءً عبر التصويت الرقمي، أو المشاركة في الحملات الرقمية لدعم قضايا معينة.</a:t>
            </a:r>
          </a:p>
          <a:p>
            <a:pPr algn="just" rtl="1"/>
            <a:endParaRPr lang="ar-JO" dirty="0"/>
          </a:p>
          <a:p>
            <a:pPr algn="just" rtl="1"/>
            <a:r>
              <a:rPr lang="ar-JO" b="1" dirty="0"/>
              <a:t>التربية الرقمية</a:t>
            </a:r>
          </a:p>
          <a:p>
            <a:pPr algn="just" rtl="1"/>
            <a:r>
              <a:rPr lang="ar-JO" dirty="0"/>
              <a:t>تشمل هذه الفئة الأفراد الذين يسعون لتعزيز مهاراتهم في مجال استخدام التكنولوجيا وفهم أساسيات الأمان الرقمي وحقوقهم وواجباتهم عبر الإنترنت.</a:t>
            </a:r>
            <a:endParaRPr lang="en-US" dirty="0"/>
          </a:p>
        </p:txBody>
      </p:sp>
    </p:spTree>
    <p:extLst>
      <p:ext uri="{BB962C8B-B14F-4D97-AF65-F5344CB8AC3E}">
        <p14:creationId xmlns:p14="http://schemas.microsoft.com/office/powerpoint/2010/main" val="41144480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43039-08AD-F6EB-A5A8-9CFE61D235B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FB3D6C7-0A0A-4D90-AEE1-F3D411D25CB5}"/>
              </a:ext>
            </a:extLst>
          </p:cNvPr>
          <p:cNvPicPr>
            <a:picLocks noChangeAspect="1"/>
          </p:cNvPicPr>
          <p:nvPr/>
        </p:nvPicPr>
        <p:blipFill>
          <a:blip r:embed="rId2"/>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D0EEB336-F99B-F764-3F5B-49FAA4AFA449}"/>
              </a:ext>
            </a:extLst>
          </p:cNvPr>
          <p:cNvSpPr txBox="1"/>
          <p:nvPr/>
        </p:nvSpPr>
        <p:spPr>
          <a:xfrm>
            <a:off x="3579583" y="6333396"/>
            <a:ext cx="5063673" cy="400110"/>
          </a:xfrm>
          <a:prstGeom prst="rect">
            <a:avLst/>
          </a:prstGeom>
          <a:noFill/>
        </p:spPr>
        <p:txBody>
          <a:bodyPr wrap="square" rtlCol="0">
            <a:spAutoFit/>
          </a:bodyPr>
          <a:lstStyle/>
          <a:p>
            <a:pPr algn="ctr"/>
            <a:r>
              <a:rPr lang="en-US" sz="2000" b="1"/>
              <a:t>www.midocean.ae</a:t>
            </a:r>
          </a:p>
        </p:txBody>
      </p:sp>
      <p:pic>
        <p:nvPicPr>
          <p:cNvPr id="7" name="Graphic 21">
            <a:extLst>
              <a:ext uri="{FF2B5EF4-FFF2-40B4-BE49-F238E27FC236}">
                <a16:creationId xmlns:a16="http://schemas.microsoft.com/office/drawing/2014/main" id="{DA43BBD5-0FFF-B402-6AFE-7A0E297CB3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8" name="TextBox 7">
            <a:extLst>
              <a:ext uri="{FF2B5EF4-FFF2-40B4-BE49-F238E27FC236}">
                <a16:creationId xmlns:a16="http://schemas.microsoft.com/office/drawing/2014/main" id="{6691DB16-5EF2-4F73-9080-5691CF6EEEC4}"/>
              </a:ext>
            </a:extLst>
          </p:cNvPr>
          <p:cNvSpPr txBox="1"/>
          <p:nvPr/>
        </p:nvSpPr>
        <p:spPr>
          <a:xfrm>
            <a:off x="3381977" y="1527063"/>
            <a:ext cx="5261279" cy="2308324"/>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rtl="1"/>
            <a:r>
              <a:rPr lang="ar-JO" b="1" i="0" dirty="0">
                <a:solidFill>
                  <a:schemeClr val="tx1"/>
                </a:solidFill>
                <a:effectLst/>
                <a:latin typeface="IBM Plex Sans Arabic"/>
              </a:rPr>
              <a:t>المشاركة في التنمية الرقمية </a:t>
            </a:r>
          </a:p>
          <a:p>
            <a:pPr algn="just" rtl="1"/>
            <a:r>
              <a:rPr lang="ar-JO" b="0" i="0" dirty="0">
                <a:solidFill>
                  <a:schemeClr val="tx1"/>
                </a:solidFill>
                <a:effectLst/>
                <a:latin typeface="IBM Plex Sans Arabic"/>
              </a:rPr>
              <a:t>يضم هذا النوع شريحة الأفراد الذين يعملون على تعزيز التنمية الرقمية في مجتمعاتهم، مثل تقديم الدورات التعليمية الرقمية، أو دعم المشاريع التكنولوجية التي تعزز التقدم الرقمي وتحقق المواطنة الرقمية.</a:t>
            </a:r>
            <a:endParaRPr lang="ar-EG" b="0" i="0" dirty="0">
              <a:solidFill>
                <a:schemeClr val="tx1"/>
              </a:solidFill>
              <a:effectLst/>
              <a:latin typeface="IBM Plex Sans Arabic"/>
            </a:endParaRPr>
          </a:p>
          <a:p>
            <a:pPr algn="just" rtl="1"/>
            <a:endParaRPr lang="ar-JO" b="0" i="0" dirty="0">
              <a:solidFill>
                <a:schemeClr val="tx1"/>
              </a:solidFill>
              <a:effectLst/>
              <a:latin typeface="IBM Plex Sans Arabic"/>
            </a:endParaRPr>
          </a:p>
          <a:p>
            <a:pPr algn="just" rtl="1"/>
            <a:r>
              <a:rPr lang="ar-JO" b="1" i="0" dirty="0">
                <a:solidFill>
                  <a:schemeClr val="tx1"/>
                </a:solidFill>
                <a:effectLst/>
                <a:latin typeface="IBM Plex Sans Arabic"/>
              </a:rPr>
              <a:t>النشاط السياسي الرقمي </a:t>
            </a:r>
          </a:p>
          <a:p>
            <a:pPr algn="just" rtl="1"/>
            <a:r>
              <a:rPr lang="ar-JO" b="0" i="0" dirty="0">
                <a:solidFill>
                  <a:schemeClr val="tx1"/>
                </a:solidFill>
                <a:effectLst/>
                <a:latin typeface="IBM Plex Sans Arabic"/>
              </a:rPr>
              <a:t>يتعلق بالمشاركة في النقاشات والحملات السياسية عبر الإنترنت، واستخدام وسائل التواصل الاجتماعي لنشر الوعي حول قضايا سياسية.</a:t>
            </a:r>
          </a:p>
        </p:txBody>
      </p:sp>
    </p:spTree>
    <p:extLst>
      <p:ext uri="{BB962C8B-B14F-4D97-AF65-F5344CB8AC3E}">
        <p14:creationId xmlns:p14="http://schemas.microsoft.com/office/powerpoint/2010/main" val="9863475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43039-08AD-F6EB-A5A8-9CFE61D235B0}"/>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E4F6405D-7B8C-4788-BE54-4441432D9212}"/>
              </a:ext>
            </a:extLst>
          </p:cNvPr>
          <p:cNvPicPr>
            <a:picLocks noChangeAspect="1"/>
          </p:cNvPicPr>
          <p:nvPr/>
        </p:nvPicPr>
        <p:blipFill>
          <a:blip r:embed="rId2"/>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D0EEB336-F99B-F764-3F5B-49FAA4AFA449}"/>
              </a:ext>
            </a:extLst>
          </p:cNvPr>
          <p:cNvSpPr txBox="1"/>
          <p:nvPr/>
        </p:nvSpPr>
        <p:spPr>
          <a:xfrm>
            <a:off x="3579583" y="6333396"/>
            <a:ext cx="5063673" cy="400110"/>
          </a:xfrm>
          <a:prstGeom prst="rect">
            <a:avLst/>
          </a:prstGeom>
          <a:noFill/>
        </p:spPr>
        <p:txBody>
          <a:bodyPr wrap="square" rtlCol="0">
            <a:spAutoFit/>
          </a:bodyPr>
          <a:lstStyle/>
          <a:p>
            <a:pPr algn="ctr"/>
            <a:r>
              <a:rPr lang="en-US" sz="2000" b="1"/>
              <a:t>www.midocean.ae</a:t>
            </a:r>
          </a:p>
        </p:txBody>
      </p:sp>
      <p:pic>
        <p:nvPicPr>
          <p:cNvPr id="7" name="Graphic 21">
            <a:extLst>
              <a:ext uri="{FF2B5EF4-FFF2-40B4-BE49-F238E27FC236}">
                <a16:creationId xmlns:a16="http://schemas.microsoft.com/office/drawing/2014/main" id="{DA43BBD5-0FFF-B402-6AFE-7A0E297CB3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6" name="TextBox 5">
            <a:extLst>
              <a:ext uri="{FF2B5EF4-FFF2-40B4-BE49-F238E27FC236}">
                <a16:creationId xmlns:a16="http://schemas.microsoft.com/office/drawing/2014/main" id="{D907C419-6C9D-4F88-8FAE-E46347C19AAB}"/>
              </a:ext>
            </a:extLst>
          </p:cNvPr>
          <p:cNvSpPr txBox="1"/>
          <p:nvPr/>
        </p:nvSpPr>
        <p:spPr>
          <a:xfrm>
            <a:off x="1330930" y="3611053"/>
            <a:ext cx="8699863" cy="523220"/>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ctr" rtl="1"/>
            <a:r>
              <a:rPr lang="ar-JO" sz="2800" b="1" i="0" dirty="0">
                <a:solidFill>
                  <a:srgbClr val="000000"/>
                </a:solidFill>
                <a:effectLst/>
                <a:latin typeface="IBM Plex Sans Arabic"/>
              </a:rPr>
              <a:t>أهمية المواطنة الرقمية وأهدافها</a:t>
            </a:r>
            <a:endParaRPr lang="ar-JO" sz="2800" b="1" i="0" dirty="0">
              <a:solidFill>
                <a:srgbClr val="222222"/>
              </a:solidFill>
              <a:effectLst/>
              <a:latin typeface="IBM Plex Sans Arabic"/>
            </a:endParaRPr>
          </a:p>
        </p:txBody>
      </p:sp>
    </p:spTree>
    <p:extLst>
      <p:ext uri="{BB962C8B-B14F-4D97-AF65-F5344CB8AC3E}">
        <p14:creationId xmlns:p14="http://schemas.microsoft.com/office/powerpoint/2010/main" val="32813748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43D3BC02-A8EF-4571-8430-F7C3EE5555CB}"/>
              </a:ext>
            </a:extLst>
          </p:cNvPr>
          <p:cNvPicPr>
            <a:picLocks noChangeAspect="1"/>
          </p:cNvPicPr>
          <p:nvPr/>
        </p:nvPicPr>
        <p:blipFill>
          <a:blip r:embed="rId3"/>
          <a:stretch>
            <a:fillRect/>
          </a:stretch>
        </p:blipFill>
        <p:spPr>
          <a:xfrm>
            <a:off x="298450" y="1631591"/>
            <a:ext cx="4514850" cy="2962275"/>
          </a:xfrm>
          <a:prstGeom prst="rect">
            <a:avLst/>
          </a:prstGeom>
        </p:spPr>
      </p:pic>
      <p:pic>
        <p:nvPicPr>
          <p:cNvPr id="5" name="Picture 4">
            <a:extLst>
              <a:ext uri="{FF2B5EF4-FFF2-40B4-BE49-F238E27FC236}">
                <a16:creationId xmlns:a16="http://schemas.microsoft.com/office/drawing/2014/main" id="{2D41A2A9-01A6-4E07-9E02-846C09C86E81}"/>
              </a:ext>
            </a:extLst>
          </p:cNvPr>
          <p:cNvPicPr>
            <a:picLocks noChangeAspect="1"/>
          </p:cNvPicPr>
          <p:nvPr/>
        </p:nvPicPr>
        <p:blipFill>
          <a:blip r:embed="rId4"/>
          <a:stretch>
            <a:fillRect/>
          </a:stretch>
        </p:blipFill>
        <p:spPr>
          <a:xfrm rot="1818448">
            <a:off x="479181" y="4242670"/>
            <a:ext cx="1740849" cy="1802495"/>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sp>
        <p:nvSpPr>
          <p:cNvPr id="9" name="TextBox 8">
            <a:extLst>
              <a:ext uri="{FF2B5EF4-FFF2-40B4-BE49-F238E27FC236}">
                <a16:creationId xmlns:a16="http://schemas.microsoft.com/office/drawing/2014/main" id="{36516979-41ED-4DD5-A2CC-BAA5A5E8AC08}"/>
              </a:ext>
            </a:extLst>
          </p:cNvPr>
          <p:cNvSpPr txBox="1"/>
          <p:nvPr/>
        </p:nvSpPr>
        <p:spPr>
          <a:xfrm>
            <a:off x="5347355" y="1859339"/>
            <a:ext cx="6094428" cy="3693319"/>
          </a:xfrm>
          <a:prstGeom prst="rect">
            <a:avLst/>
          </a:prstGeom>
          <a:noFill/>
        </p:spPr>
        <p:txBody>
          <a:bodyPr wrap="square">
            <a:spAutoFit/>
          </a:bodyPr>
          <a:lstStyle/>
          <a:p>
            <a:pPr algn="just" rtl="1"/>
            <a:r>
              <a:rPr lang="ar-JO" b="1" i="0" dirty="0">
                <a:effectLst/>
                <a:latin typeface="IBM Plex Sans Arabic"/>
              </a:rPr>
              <a:t>أهمية المواطنة الرقمية وأهدافها</a:t>
            </a:r>
          </a:p>
          <a:p>
            <a:pPr algn="just" rtl="1"/>
            <a:endParaRPr lang="ar-JO" b="1" i="0" dirty="0">
              <a:solidFill>
                <a:srgbClr val="222222"/>
              </a:solidFill>
              <a:effectLst/>
              <a:latin typeface="IBM Plex Sans Arabic"/>
            </a:endParaRPr>
          </a:p>
          <a:p>
            <a:pPr algn="just" rtl="1"/>
            <a:r>
              <a:rPr lang="ar-JO" b="0" i="0" dirty="0">
                <a:solidFill>
                  <a:srgbClr val="222222"/>
                </a:solidFill>
                <a:effectLst/>
                <a:latin typeface="IBM Plex Sans Arabic"/>
              </a:rPr>
              <a:t>تستقي  المواطنة الرقمية أهميتها من أهدافها في تحقيق تواصل فعّال ومشاركة فاعلة في المجتمع الرقمي، مع التركيز على تعزيز الوعي والأمان وتمكين الأفراد للمشاركة الفعّالة في تكنولوجيا المعلومات والاتصالات. فزيادة عدد مستخدمي الإنترنت فرض تشكيل مجتمع رقمي يفتح أفاقاً واسعة في مجالات متعددة، وتفرض في الوقت ذاته أهمية التصرف بمسؤولية والالتزام بالمعايير والقوانين المعترف بها لضمان تطور هذا المجتمع بشكل إيجابي وآمن.</a:t>
            </a:r>
          </a:p>
          <a:p>
            <a:pPr algn="just" rtl="1"/>
            <a:r>
              <a:rPr lang="ar-JO" b="0" i="0" dirty="0">
                <a:solidFill>
                  <a:srgbClr val="222222"/>
                </a:solidFill>
                <a:effectLst/>
                <a:latin typeface="IBM Plex Sans Arabic"/>
              </a:rPr>
              <a:t>وأما أهدافها فتتمحور حول زيادة الوعي بمخاطر التكنولوجيا، والممارسات الأخلاقية والوعي في الممارسات غير الأخلاقية وتجنبها ، وتعزيز الأمان الرقمي وحماية البيانات الشخصية، إلى جانب تعزيز المشاركة الفعّالة في المجتمع الرقمي، والسلوكيات الإيجابية لضمان بيئة رقمية خالية من العنف والتنمر؛ لتحقيق تفاعل فعّال ومشاركة فاعلة في عالم التكنولوجيا الحديثة.</a:t>
            </a:r>
          </a:p>
        </p:txBody>
      </p:sp>
    </p:spTree>
    <p:extLst>
      <p:ext uri="{BB962C8B-B14F-4D97-AF65-F5344CB8AC3E}">
        <p14:creationId xmlns:p14="http://schemas.microsoft.com/office/powerpoint/2010/main" val="1720631986"/>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60519" y="37349"/>
            <a:ext cx="2305141" cy="884212"/>
          </a:xfrm>
          <a:prstGeom prst="rect">
            <a:avLst/>
          </a:prstGeom>
        </p:spPr>
      </p:pic>
      <p:sp>
        <p:nvSpPr>
          <p:cNvPr id="9" name="TextBox 8">
            <a:extLst>
              <a:ext uri="{FF2B5EF4-FFF2-40B4-BE49-F238E27FC236}">
                <a16:creationId xmlns:a16="http://schemas.microsoft.com/office/drawing/2014/main" id="{2BE575AD-5420-48E3-8389-4A616E90A374}"/>
              </a:ext>
            </a:extLst>
          </p:cNvPr>
          <p:cNvSpPr txBox="1"/>
          <p:nvPr/>
        </p:nvSpPr>
        <p:spPr>
          <a:xfrm>
            <a:off x="5573599" y="1915354"/>
            <a:ext cx="6169842" cy="3139321"/>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just" rtl="1"/>
            <a:r>
              <a:rPr lang="ar-JO" b="1" i="0" dirty="0">
                <a:solidFill>
                  <a:srgbClr val="000000"/>
                </a:solidFill>
                <a:effectLst/>
                <a:latin typeface="IBM Plex Sans Arabic"/>
              </a:rPr>
              <a:t>معايير المواطنة الرقمية</a:t>
            </a:r>
            <a:endParaRPr lang="ar-EG" b="1" i="0" dirty="0">
              <a:solidFill>
                <a:srgbClr val="000000"/>
              </a:solidFill>
              <a:effectLst/>
              <a:latin typeface="IBM Plex Sans Arabic"/>
            </a:endParaRPr>
          </a:p>
          <a:p>
            <a:pPr algn="just" rtl="1"/>
            <a:endParaRPr lang="ar-JO" b="1" i="0" dirty="0">
              <a:solidFill>
                <a:srgbClr val="222222"/>
              </a:solidFill>
              <a:effectLst/>
              <a:latin typeface="IBM Plex Sans Arabic"/>
            </a:endParaRPr>
          </a:p>
          <a:p>
            <a:pPr algn="just" rtl="1"/>
            <a:r>
              <a:rPr lang="ar-JO" b="0" i="0" dirty="0">
                <a:solidFill>
                  <a:schemeClr val="tx1"/>
                </a:solidFill>
                <a:effectLst/>
                <a:latin typeface="IBM Plex Sans Arabic"/>
              </a:rPr>
              <a:t>هناك عدة معايير من المهم توفرها في سبيل تحقيق المواطنة الرقمية ومنها:</a:t>
            </a:r>
          </a:p>
          <a:p>
            <a:pPr algn="just" rtl="1">
              <a:buFont typeface="Arial" panose="020B0604020202020204" pitchFamily="34" charset="0"/>
              <a:buChar char="•"/>
            </a:pPr>
            <a:r>
              <a:rPr lang="ar-JO" b="1" i="0" dirty="0">
                <a:solidFill>
                  <a:schemeClr val="tx1"/>
                </a:solidFill>
                <a:effectLst/>
                <a:latin typeface="IBM Plex Sans Arabic"/>
              </a:rPr>
              <a:t>الاعتراف بحقوق الملكية الفكرية: </a:t>
            </a:r>
            <a:r>
              <a:rPr lang="ar-JO" b="0" i="0" dirty="0">
                <a:solidFill>
                  <a:schemeClr val="tx1"/>
                </a:solidFill>
                <a:effectLst/>
                <a:latin typeface="IBM Plex Sans Arabic"/>
              </a:rPr>
              <a:t>بما في ذلك عدم نشر المحتوى المحمي والطبع والنشر دون إذن.</a:t>
            </a:r>
          </a:p>
          <a:p>
            <a:pPr algn="just" rtl="1">
              <a:buFont typeface="Arial" panose="020B0604020202020204" pitchFamily="34" charset="0"/>
              <a:buChar char="•"/>
            </a:pPr>
            <a:r>
              <a:rPr lang="ar-JO" b="1" i="0" dirty="0">
                <a:solidFill>
                  <a:schemeClr val="tx1"/>
                </a:solidFill>
                <a:effectLst/>
                <a:latin typeface="IBM Plex Sans Arabic"/>
              </a:rPr>
              <a:t>الوعي التقني:</a:t>
            </a:r>
            <a:r>
              <a:rPr lang="ar-EG" b="1" dirty="0">
                <a:solidFill>
                  <a:schemeClr val="tx1"/>
                </a:solidFill>
                <a:latin typeface="IBM Plex Sans Arabic"/>
              </a:rPr>
              <a:t> </a:t>
            </a:r>
            <a:r>
              <a:rPr lang="ar-JO" b="0" i="0" dirty="0">
                <a:solidFill>
                  <a:schemeClr val="tx1"/>
                </a:solidFill>
                <a:effectLst/>
                <a:latin typeface="IBM Plex Sans Arabic"/>
              </a:rPr>
              <a:t>فهم التكنولوجيا واستخدامها بشكل فعّال، مع تحديث الوعي بآخر التطورات التكنولوجية.</a:t>
            </a:r>
          </a:p>
          <a:p>
            <a:pPr algn="just" rtl="1">
              <a:buFont typeface="Arial" panose="020B0604020202020204" pitchFamily="34" charset="0"/>
              <a:buChar char="•"/>
            </a:pPr>
            <a:r>
              <a:rPr lang="ar-JO" b="1" i="0" dirty="0">
                <a:solidFill>
                  <a:schemeClr val="tx1"/>
                </a:solidFill>
                <a:effectLst/>
                <a:latin typeface="IBM Plex Sans Arabic"/>
              </a:rPr>
              <a:t>التفاعل الاجتماعي الرقمي: </a:t>
            </a:r>
            <a:r>
              <a:rPr lang="ar-JO" b="0" i="0" dirty="0">
                <a:solidFill>
                  <a:schemeClr val="tx1"/>
                </a:solidFill>
                <a:effectLst/>
                <a:latin typeface="IBM Plex Sans Arabic"/>
              </a:rPr>
              <a:t>التفاعل الإيجابي عبر وسائل التواصل الاجتماعي والمشاركة في المحتوى الرقمي.</a:t>
            </a:r>
          </a:p>
          <a:p>
            <a:pPr algn="just" rtl="1">
              <a:buFont typeface="Arial" panose="020B0604020202020204" pitchFamily="34" charset="0"/>
              <a:buChar char="•"/>
            </a:pPr>
            <a:r>
              <a:rPr lang="ar-JO" b="1" i="0" dirty="0">
                <a:solidFill>
                  <a:schemeClr val="tx1"/>
                </a:solidFill>
                <a:effectLst/>
                <a:latin typeface="IBM Plex Sans Arabic"/>
              </a:rPr>
              <a:t>الأمان الرقمي: </a:t>
            </a:r>
            <a:r>
              <a:rPr lang="ar-JO" b="0" i="0" dirty="0">
                <a:solidFill>
                  <a:schemeClr val="tx1"/>
                </a:solidFill>
                <a:effectLst/>
                <a:latin typeface="IBM Plex Sans Arabic"/>
              </a:rPr>
              <a:t>تحقيق مهارات وسلوكيات تأمين البيانات الشخصية والتحكم في خصوصيتها أثناء التفاعل عبر الإنترنت.</a:t>
            </a:r>
          </a:p>
        </p:txBody>
      </p:sp>
      <p:pic>
        <p:nvPicPr>
          <p:cNvPr id="5" name="Picture 4">
            <a:extLst>
              <a:ext uri="{FF2B5EF4-FFF2-40B4-BE49-F238E27FC236}">
                <a16:creationId xmlns:a16="http://schemas.microsoft.com/office/drawing/2014/main" id="{6EA75DB5-7C85-452A-B7EC-DEB079FFB995}"/>
              </a:ext>
            </a:extLst>
          </p:cNvPr>
          <p:cNvPicPr>
            <a:picLocks noChangeAspect="1"/>
          </p:cNvPicPr>
          <p:nvPr/>
        </p:nvPicPr>
        <p:blipFill>
          <a:blip r:embed="rId4"/>
          <a:stretch>
            <a:fillRect/>
          </a:stretch>
        </p:blipFill>
        <p:spPr>
          <a:xfrm>
            <a:off x="448559" y="784975"/>
            <a:ext cx="4679622" cy="5572125"/>
          </a:xfrm>
          <a:prstGeom prst="rect">
            <a:avLst/>
          </a:prstGeom>
        </p:spPr>
      </p:pic>
    </p:spTree>
    <p:extLst>
      <p:ext uri="{BB962C8B-B14F-4D97-AF65-F5344CB8AC3E}">
        <p14:creationId xmlns:p14="http://schemas.microsoft.com/office/powerpoint/2010/main" val="3851638811"/>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4A954D9-6900-4AD5-BBA8-92AFDF303A07}"/>
              </a:ext>
            </a:extLst>
          </p:cNvPr>
          <p:cNvPicPr>
            <a:picLocks noChangeAspect="1"/>
          </p:cNvPicPr>
          <p:nvPr/>
        </p:nvPicPr>
        <p:blipFill>
          <a:blip r:embed="rId3"/>
          <a:stretch>
            <a:fillRect/>
          </a:stretch>
        </p:blipFill>
        <p:spPr>
          <a:xfrm>
            <a:off x="0" y="0"/>
            <a:ext cx="12192000" cy="6858000"/>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60519" y="141338"/>
            <a:ext cx="2305141" cy="1076343"/>
          </a:xfrm>
          <a:prstGeom prst="rect">
            <a:avLst/>
          </a:prstGeom>
        </p:spPr>
      </p:pic>
      <p:sp>
        <p:nvSpPr>
          <p:cNvPr id="9" name="TextBox 8">
            <a:extLst>
              <a:ext uri="{FF2B5EF4-FFF2-40B4-BE49-F238E27FC236}">
                <a16:creationId xmlns:a16="http://schemas.microsoft.com/office/drawing/2014/main" id="{247367F9-DC32-4776-BD21-C746AE0AC1BA}"/>
              </a:ext>
            </a:extLst>
          </p:cNvPr>
          <p:cNvSpPr txBox="1"/>
          <p:nvPr/>
        </p:nvSpPr>
        <p:spPr>
          <a:xfrm>
            <a:off x="2670863" y="1812137"/>
            <a:ext cx="6850274" cy="2585323"/>
          </a:xfrm>
          <a:prstGeom prst="rect">
            <a:avLst/>
          </a:prstGeom>
        </p:spPr>
        <p:style>
          <a:lnRef idx="2">
            <a:schemeClr val="dk1"/>
          </a:lnRef>
          <a:fillRef idx="1">
            <a:schemeClr val="lt1"/>
          </a:fillRef>
          <a:effectRef idx="0">
            <a:schemeClr val="dk1"/>
          </a:effectRef>
          <a:fontRef idx="minor">
            <a:schemeClr val="dk1"/>
          </a:fontRef>
        </p:style>
        <p:txBody>
          <a:bodyPr wrap="square" lIns="91440" tIns="45720" rIns="91440" bIns="45720" anchor="t">
            <a:spAutoFit/>
          </a:bodyPr>
          <a:lstStyle/>
          <a:p>
            <a:pPr algn="just" rtl="1"/>
            <a:r>
              <a:rPr lang="ar-JO" b="1" dirty="0"/>
              <a:t>التفكير النقدي الرقمي:  </a:t>
            </a:r>
            <a:r>
              <a:rPr lang="ar-JO" dirty="0"/>
              <a:t>تقييم المعلومات الرقمية بشكل نقدي وفهم مصادرها وجودتها.</a:t>
            </a:r>
          </a:p>
          <a:p>
            <a:pPr algn="just" rtl="1"/>
            <a:r>
              <a:rPr lang="ar-JO" b="1" dirty="0"/>
              <a:t>التربية الرقمية: </a:t>
            </a:r>
            <a:r>
              <a:rPr lang="ar-JO" dirty="0"/>
              <a:t>اكتساب مهارات التكنولوجيا والأدوات الرقمية من خلال التعلم المستمر والتطوير الشخصي.</a:t>
            </a:r>
          </a:p>
          <a:p>
            <a:pPr algn="just" rtl="1"/>
            <a:r>
              <a:rPr lang="ar-JO" b="1" dirty="0"/>
              <a:t>الاستخدام الأخلاقي للتكنولوجيا: </a:t>
            </a:r>
            <a:r>
              <a:rPr lang="ar-JO" dirty="0"/>
              <a:t>الامتثال للمبادئ الأخلاقية في استخدام التكنولوجيا، وتجنب الممارسات التي قد تكون ضارة أو غير أخلاقية.</a:t>
            </a:r>
          </a:p>
          <a:p>
            <a:pPr algn="just" rtl="1"/>
            <a:r>
              <a:rPr lang="ar-JO" b="1" dirty="0"/>
              <a:t>حقوق المستخدم الرقمي: </a:t>
            </a:r>
            <a:r>
              <a:rPr lang="ar-JO" dirty="0"/>
              <a:t>الوعي بحقوق المستخدم الرقمي، مثل حق الخصوصية وحق الوصول إلى المعلومات.</a:t>
            </a:r>
          </a:p>
          <a:p>
            <a:pPr algn="just" rtl="1"/>
            <a:r>
              <a:rPr lang="ar-JO" b="1" dirty="0">
                <a:cs typeface="Arial"/>
              </a:rPr>
              <a:t>المشاركة السياسية الرقمية: </a:t>
            </a:r>
            <a:r>
              <a:rPr lang="ar-JO" dirty="0">
                <a:cs typeface="Arial"/>
              </a:rPr>
              <a:t>المشاركة في العمليات السياسية الرقمية وفهم كيفية التأثير على صنع القرار العام.</a:t>
            </a:r>
            <a:endParaRPr lang="en-US" dirty="0">
              <a:solidFill>
                <a:srgbClr val="FF0000"/>
              </a:solidFill>
            </a:endParaRPr>
          </a:p>
        </p:txBody>
      </p:sp>
    </p:spTree>
    <p:extLst>
      <p:ext uri="{BB962C8B-B14F-4D97-AF65-F5344CB8AC3E}">
        <p14:creationId xmlns:p14="http://schemas.microsoft.com/office/powerpoint/2010/main" val="373585663"/>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E08D74B-E5F5-404A-AA75-BD5AE5B1FE30}"/>
              </a:ext>
            </a:extLst>
          </p:cNvPr>
          <p:cNvPicPr>
            <a:picLocks noChangeAspect="1"/>
          </p:cNvPicPr>
          <p:nvPr/>
        </p:nvPicPr>
        <p:blipFill>
          <a:blip r:embed="rId3"/>
          <a:stretch>
            <a:fillRect/>
          </a:stretch>
        </p:blipFill>
        <p:spPr>
          <a:xfrm>
            <a:off x="0" y="0"/>
            <a:ext cx="12192000" cy="6857999"/>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sp>
        <p:nvSpPr>
          <p:cNvPr id="9" name="TextBox 8">
            <a:extLst>
              <a:ext uri="{FF2B5EF4-FFF2-40B4-BE49-F238E27FC236}">
                <a16:creationId xmlns:a16="http://schemas.microsoft.com/office/drawing/2014/main" id="{81711E70-321A-40B0-BAB3-94B3CC8FF1B7}"/>
              </a:ext>
            </a:extLst>
          </p:cNvPr>
          <p:cNvSpPr txBox="1"/>
          <p:nvPr/>
        </p:nvSpPr>
        <p:spPr>
          <a:xfrm>
            <a:off x="250734" y="2132648"/>
            <a:ext cx="6169842" cy="3416320"/>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just" rtl="1"/>
            <a:r>
              <a:rPr lang="ar-JO" b="1" i="0" dirty="0">
                <a:solidFill>
                  <a:schemeClr val="tx1"/>
                </a:solidFill>
                <a:effectLst/>
                <a:latin typeface="IBM Plex Sans Arabic"/>
              </a:rPr>
              <a:t>م</a:t>
            </a:r>
            <a:r>
              <a:rPr lang="ar-EG" b="1" i="0" dirty="0">
                <a:solidFill>
                  <a:schemeClr val="tx1"/>
                </a:solidFill>
                <a:effectLst/>
                <a:latin typeface="IBM Plex Sans Arabic"/>
              </a:rPr>
              <a:t>م</a:t>
            </a:r>
            <a:r>
              <a:rPr lang="ar-JO" b="1" i="0" dirty="0">
                <a:solidFill>
                  <a:schemeClr val="tx1"/>
                </a:solidFill>
                <a:effectLst/>
                <a:latin typeface="IBM Plex Sans Arabic"/>
              </a:rPr>
              <a:t>يزات المواطنة الرقمية</a:t>
            </a:r>
            <a:endParaRPr lang="ar-EG" b="1" i="0" dirty="0">
              <a:solidFill>
                <a:schemeClr val="tx1"/>
              </a:solidFill>
              <a:effectLst/>
              <a:latin typeface="IBM Plex Sans Arabic"/>
            </a:endParaRPr>
          </a:p>
          <a:p>
            <a:pPr algn="just" rtl="1"/>
            <a:endParaRPr lang="ar-JO" b="1" i="0" dirty="0">
              <a:solidFill>
                <a:schemeClr val="tx1"/>
              </a:solidFill>
              <a:effectLst/>
              <a:latin typeface="IBM Plex Sans Arabic"/>
            </a:endParaRPr>
          </a:p>
          <a:p>
            <a:pPr algn="just" rtl="1"/>
            <a:r>
              <a:rPr lang="ar-JO" b="0" i="0" dirty="0">
                <a:solidFill>
                  <a:schemeClr val="tx1"/>
                </a:solidFill>
                <a:effectLst/>
                <a:latin typeface="IBM Plex Sans Arabic"/>
              </a:rPr>
              <a:t>تشتمل مميزات المواطنة الرقمية تمكين المواطنين من الوصول الفوري إلى مصادر المعلومات عبر الإنترنت، مما يعزز الفهم والتوعية بالقضايا المحلية والعالمية، ويعزز التواصل والتفاعل الفعّال بين الأفراد والمشاركة في الحوارات العامة. </a:t>
            </a:r>
          </a:p>
          <a:p>
            <a:pPr algn="just" rtl="1"/>
            <a:endParaRPr lang="ar-JO" b="0" i="0" dirty="0">
              <a:solidFill>
                <a:schemeClr val="tx1"/>
              </a:solidFill>
              <a:effectLst/>
              <a:latin typeface="IBM Plex Sans Arabic"/>
            </a:endParaRPr>
          </a:p>
          <a:p>
            <a:pPr algn="just" rtl="1"/>
            <a:r>
              <a:rPr lang="ar-JO" b="0" i="0" dirty="0">
                <a:solidFill>
                  <a:schemeClr val="tx1"/>
                </a:solidFill>
                <a:effectLst/>
                <a:latin typeface="IBM Plex Sans Arabic"/>
              </a:rPr>
              <a:t>كما تسهم في تحسين الديمقراطية وشفافية القرارات الحكومية، مما يوفر الوقت والجهد للمواطن، بالإضافة إلى تحسين جودة الحياة من خلال التعليم الرقمي والرعاية الصحية الإلكترونية والحفاظ على الأمان والخصوصية للمعلومات الشخصية. وتساهم أيضاً في توفير منصة للابتكار والريادة الأعمال وفرص اقتصادية جديدة، بالإضافة إلى فرص التعلم المستمر وتطوير المهارات من خلال الموارد الرقمية والدورات عبر الإنترنت.</a:t>
            </a:r>
          </a:p>
        </p:txBody>
      </p:sp>
    </p:spTree>
    <p:extLst>
      <p:ext uri="{BB962C8B-B14F-4D97-AF65-F5344CB8AC3E}">
        <p14:creationId xmlns:p14="http://schemas.microsoft.com/office/powerpoint/2010/main" val="2673021980"/>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9785987-D20A-485B-90ED-C3019FC00B5F}"/>
              </a:ext>
            </a:extLst>
          </p:cNvPr>
          <p:cNvPicPr>
            <a:picLocks noChangeAspect="1"/>
          </p:cNvPicPr>
          <p:nvPr/>
        </p:nvPicPr>
        <p:blipFill>
          <a:blip r:embed="rId3"/>
          <a:stretch>
            <a:fillRect/>
          </a:stretch>
        </p:blipFill>
        <p:spPr>
          <a:xfrm>
            <a:off x="0" y="1"/>
            <a:ext cx="12192000" cy="6857999"/>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sp>
        <p:nvSpPr>
          <p:cNvPr id="9" name="TextBox 8">
            <a:extLst>
              <a:ext uri="{FF2B5EF4-FFF2-40B4-BE49-F238E27FC236}">
                <a16:creationId xmlns:a16="http://schemas.microsoft.com/office/drawing/2014/main" id="{10C970E5-6774-42F9-8DF1-2031337C63A1}"/>
              </a:ext>
            </a:extLst>
          </p:cNvPr>
          <p:cNvSpPr txBox="1"/>
          <p:nvPr/>
        </p:nvSpPr>
        <p:spPr>
          <a:xfrm>
            <a:off x="1180708" y="3576175"/>
            <a:ext cx="6169842" cy="1631216"/>
          </a:xfrm>
          <a:prstGeom prst="rect">
            <a:avLst/>
          </a:prstGeom>
        </p:spPr>
        <p:style>
          <a:lnRef idx="2">
            <a:schemeClr val="accent4"/>
          </a:lnRef>
          <a:fillRef idx="1">
            <a:schemeClr val="lt1"/>
          </a:fillRef>
          <a:effectRef idx="0">
            <a:schemeClr val="accent4"/>
          </a:effectRef>
          <a:fontRef idx="minor">
            <a:schemeClr val="dk1"/>
          </a:fontRef>
        </p:style>
        <p:txBody>
          <a:bodyPr wrap="square" lIns="91440" tIns="45720" rIns="91440" bIns="45720" anchor="t">
            <a:spAutoFit/>
          </a:bodyPr>
          <a:lstStyle/>
          <a:p>
            <a:pPr algn="ctr" rtl="1"/>
            <a:r>
              <a:rPr lang="ar-JO" sz="2800" b="1" dirty="0"/>
              <a:t>إيجابيات وسلبيات المواطنة الرقمية</a:t>
            </a:r>
            <a:endParaRPr lang="ar-EG" sz="2800" b="1" dirty="0"/>
          </a:p>
          <a:p>
            <a:pPr algn="ctr" rtl="1"/>
            <a:endParaRPr lang="ar-EG" b="1" dirty="0"/>
          </a:p>
          <a:p>
            <a:pPr algn="ctr" rtl="1"/>
            <a:endParaRPr lang="ar-JO" b="1" dirty="0"/>
          </a:p>
          <a:p>
            <a:pPr algn="ctr" rtl="1"/>
            <a:r>
              <a:rPr lang="ar-JO" dirty="0">
                <a:cs typeface="Arial"/>
              </a:rPr>
              <a:t> تعالج المواطنة الرقمية الكثير من المشكلات،</a:t>
            </a:r>
            <a:r>
              <a:rPr lang="ar-EG" dirty="0">
                <a:solidFill>
                  <a:srgbClr val="FF0000"/>
                </a:solidFill>
                <a:cs typeface="Arial"/>
              </a:rPr>
              <a:t> </a:t>
            </a:r>
            <a:r>
              <a:rPr lang="ar-EG" dirty="0">
                <a:solidFill>
                  <a:schemeClr val="tx1"/>
                </a:solidFill>
                <a:cs typeface="Arial"/>
              </a:rPr>
              <a:t>ولكن هناك</a:t>
            </a:r>
            <a:r>
              <a:rPr lang="ar-EG" dirty="0">
                <a:solidFill>
                  <a:srgbClr val="FF0000"/>
                </a:solidFill>
                <a:cs typeface="Arial"/>
              </a:rPr>
              <a:t>  </a:t>
            </a:r>
            <a:r>
              <a:rPr lang="ar-JO" dirty="0">
                <a:cs typeface="Arial"/>
              </a:rPr>
              <a:t>بعض التأثيرات الجانبية السلبية التي بالإمكان تجنبها بالفهم الواعي لمفهومها</a:t>
            </a:r>
            <a:endParaRPr lang="en-US" dirty="0">
              <a:cs typeface="Arial"/>
            </a:endParaRPr>
          </a:p>
        </p:txBody>
      </p:sp>
    </p:spTree>
    <p:extLst>
      <p:ext uri="{BB962C8B-B14F-4D97-AF65-F5344CB8AC3E}">
        <p14:creationId xmlns:p14="http://schemas.microsoft.com/office/powerpoint/2010/main" val="1247210794"/>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8F1AE05-0094-4F1F-B7F8-8A256817982E}"/>
              </a:ext>
            </a:extLst>
          </p:cNvPr>
          <p:cNvPicPr>
            <a:picLocks noChangeAspect="1"/>
          </p:cNvPicPr>
          <p:nvPr/>
        </p:nvPicPr>
        <p:blipFill>
          <a:blip r:embed="rId3"/>
          <a:stretch>
            <a:fillRect/>
          </a:stretch>
        </p:blipFill>
        <p:spPr>
          <a:xfrm>
            <a:off x="0" y="0"/>
            <a:ext cx="12192000" cy="6858000"/>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sp>
        <p:nvSpPr>
          <p:cNvPr id="2" name="Arrow: Down 1">
            <a:extLst>
              <a:ext uri="{FF2B5EF4-FFF2-40B4-BE49-F238E27FC236}">
                <a16:creationId xmlns:a16="http://schemas.microsoft.com/office/drawing/2014/main" id="{B0ED2A5D-706C-43E6-BF8F-3873B98E164B}"/>
              </a:ext>
            </a:extLst>
          </p:cNvPr>
          <p:cNvSpPr/>
          <p:nvPr/>
        </p:nvSpPr>
        <p:spPr>
          <a:xfrm>
            <a:off x="751295" y="1444658"/>
            <a:ext cx="1304018" cy="1666875"/>
          </a:xfrm>
          <a:prstGeom prst="down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6E7F098D-F622-4EEF-9278-9ADFDC802E06}"/>
              </a:ext>
            </a:extLst>
          </p:cNvPr>
          <p:cNvSpPr txBox="1"/>
          <p:nvPr/>
        </p:nvSpPr>
        <p:spPr>
          <a:xfrm>
            <a:off x="5297864" y="958910"/>
            <a:ext cx="5550030" cy="2308324"/>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rtl="1"/>
            <a:r>
              <a:rPr lang="ar-JO" b="1" i="0" dirty="0">
                <a:solidFill>
                  <a:schemeClr val="tx1"/>
                </a:solidFill>
                <a:effectLst/>
                <a:latin typeface="IBM Plex Sans Arabic"/>
              </a:rPr>
              <a:t>إيجابيات المواطنة الرقمية</a:t>
            </a:r>
            <a:endParaRPr lang="ar-EG" b="1" i="0" dirty="0">
              <a:solidFill>
                <a:schemeClr val="tx1"/>
              </a:solidFill>
              <a:effectLst/>
              <a:latin typeface="IBM Plex Sans Arabic"/>
            </a:endParaRPr>
          </a:p>
          <a:p>
            <a:pPr algn="just" rtl="1"/>
            <a:endParaRPr lang="ar-JO" b="1" i="0" dirty="0">
              <a:solidFill>
                <a:schemeClr val="tx1"/>
              </a:solidFill>
              <a:effectLst/>
              <a:latin typeface="IBM Plex Sans Arabic"/>
            </a:endParaRPr>
          </a:p>
          <a:p>
            <a:pPr algn="just" rtl="1">
              <a:buFont typeface="Arial" panose="020B0604020202020204" pitchFamily="34" charset="0"/>
              <a:buChar char="•"/>
            </a:pPr>
            <a:r>
              <a:rPr lang="ar-JO" b="0" i="0" dirty="0">
                <a:solidFill>
                  <a:schemeClr val="tx1"/>
                </a:solidFill>
                <a:effectLst/>
                <a:latin typeface="IBM Plex Sans Arabic"/>
              </a:rPr>
              <a:t>سهولة الوصول للمعلومات </a:t>
            </a:r>
            <a:r>
              <a:rPr lang="ar-EG" b="0" i="0" dirty="0">
                <a:solidFill>
                  <a:schemeClr val="tx1"/>
                </a:solidFill>
                <a:effectLst/>
                <a:latin typeface="IBM Plex Sans Arabic"/>
              </a:rPr>
              <a:t>و</a:t>
            </a:r>
            <a:r>
              <a:rPr lang="ar-JO" b="0" i="0" dirty="0">
                <a:solidFill>
                  <a:schemeClr val="tx1"/>
                </a:solidFill>
                <a:effectLst/>
                <a:latin typeface="IBM Plex Sans Arabic"/>
              </a:rPr>
              <a:t>المصادر التعليمية عبر الإنترنت.</a:t>
            </a:r>
          </a:p>
          <a:p>
            <a:pPr algn="just" rtl="1">
              <a:buFont typeface="Arial" panose="020B0604020202020204" pitchFamily="34" charset="0"/>
              <a:buChar char="•"/>
            </a:pPr>
            <a:r>
              <a:rPr lang="ar-JO" b="0" i="0" dirty="0">
                <a:solidFill>
                  <a:schemeClr val="tx1"/>
                </a:solidFill>
                <a:effectLst/>
                <a:latin typeface="IBM Plex Sans Arabic"/>
              </a:rPr>
              <a:t>تعزيز التواصل الاجتماعي وبناء شبكات قوية.</a:t>
            </a:r>
          </a:p>
          <a:p>
            <a:pPr algn="just" rtl="1">
              <a:buFont typeface="Arial" panose="020B0604020202020204" pitchFamily="34" charset="0"/>
              <a:buChar char="•"/>
            </a:pPr>
            <a:r>
              <a:rPr lang="ar-JO" b="0" i="0" dirty="0">
                <a:solidFill>
                  <a:schemeClr val="tx1"/>
                </a:solidFill>
                <a:effectLst/>
                <a:latin typeface="IBM Plex Sans Arabic"/>
              </a:rPr>
              <a:t>دعم المشاركة الديمقراطية والتصويت الرقمي.</a:t>
            </a:r>
          </a:p>
          <a:p>
            <a:pPr algn="just" rtl="1">
              <a:buFont typeface="Arial" panose="020B0604020202020204" pitchFamily="34" charset="0"/>
              <a:buChar char="•"/>
            </a:pPr>
            <a:r>
              <a:rPr lang="ar-JO" b="0" i="0" dirty="0">
                <a:solidFill>
                  <a:schemeClr val="tx1"/>
                </a:solidFill>
                <a:effectLst/>
                <a:latin typeface="IBM Plex Sans Arabic"/>
              </a:rPr>
              <a:t>تيسير الإجراءات الإدارية مع الحكومة الإلكترونية.</a:t>
            </a:r>
          </a:p>
          <a:p>
            <a:pPr algn="just" rtl="1">
              <a:buFont typeface="Arial" panose="020B0604020202020204" pitchFamily="34" charset="0"/>
              <a:buChar char="•"/>
            </a:pPr>
            <a:r>
              <a:rPr lang="ar-JO" b="0" i="0" dirty="0">
                <a:solidFill>
                  <a:schemeClr val="tx1"/>
                </a:solidFill>
                <a:effectLst/>
                <a:latin typeface="IBM Plex Sans Arabic"/>
              </a:rPr>
              <a:t>تحفيز الابتكار وريادة الأعمال.</a:t>
            </a:r>
          </a:p>
          <a:p>
            <a:pPr algn="just" rtl="1">
              <a:buFont typeface="Arial" panose="020B0604020202020204" pitchFamily="34" charset="0"/>
              <a:buChar char="•"/>
            </a:pPr>
            <a:r>
              <a:rPr lang="ar-JO" b="0" i="0" dirty="0">
                <a:solidFill>
                  <a:schemeClr val="tx1"/>
                </a:solidFill>
                <a:effectLst/>
                <a:latin typeface="IBM Plex Sans Arabic"/>
              </a:rPr>
              <a:t>تمكين التعلم المستمر وتطوير المهارات عبر الإنترنت</a:t>
            </a:r>
            <a:r>
              <a:rPr lang="ar-EG" b="0" i="0" dirty="0">
                <a:solidFill>
                  <a:schemeClr val="tx1"/>
                </a:solidFill>
                <a:effectLst/>
                <a:latin typeface="IBM Plex Sans Arabic"/>
              </a:rPr>
              <a:t>.</a:t>
            </a:r>
            <a:endParaRPr lang="ar-JO" b="0" i="0" dirty="0">
              <a:solidFill>
                <a:schemeClr val="tx1"/>
              </a:solidFill>
              <a:effectLst/>
              <a:latin typeface="IBM Plex Sans Arabic"/>
            </a:endParaRPr>
          </a:p>
        </p:txBody>
      </p:sp>
    </p:spTree>
    <p:extLst>
      <p:ext uri="{BB962C8B-B14F-4D97-AF65-F5344CB8AC3E}">
        <p14:creationId xmlns:p14="http://schemas.microsoft.com/office/powerpoint/2010/main" val="1997805038"/>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6990AD2B-DEFB-4458-9E1D-014C2248F45D}"/>
              </a:ext>
            </a:extLst>
          </p:cNvPr>
          <p:cNvPicPr>
            <a:picLocks noChangeAspect="1"/>
          </p:cNvPicPr>
          <p:nvPr/>
        </p:nvPicPr>
        <p:blipFill>
          <a:blip r:embed="rId3"/>
          <a:stretch>
            <a:fillRect/>
          </a:stretch>
        </p:blipFill>
        <p:spPr>
          <a:xfrm>
            <a:off x="0" y="0"/>
            <a:ext cx="12125325" cy="6858000"/>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pic>
        <p:nvPicPr>
          <p:cNvPr id="2" name="Picture 1">
            <a:extLst>
              <a:ext uri="{FF2B5EF4-FFF2-40B4-BE49-F238E27FC236}">
                <a16:creationId xmlns:a16="http://schemas.microsoft.com/office/drawing/2014/main" id="{9E6A6E8B-9367-432B-AF52-621926FB4470}"/>
              </a:ext>
            </a:extLst>
          </p:cNvPr>
          <p:cNvPicPr>
            <a:picLocks noChangeAspect="1"/>
          </p:cNvPicPr>
          <p:nvPr/>
        </p:nvPicPr>
        <p:blipFill>
          <a:blip r:embed="rId5"/>
          <a:stretch>
            <a:fillRect/>
          </a:stretch>
        </p:blipFill>
        <p:spPr>
          <a:xfrm rot="7512177">
            <a:off x="7048500" y="4693756"/>
            <a:ext cx="1235075" cy="1824858"/>
          </a:xfrm>
          <a:prstGeom prst="rect">
            <a:avLst/>
          </a:prstGeom>
        </p:spPr>
      </p:pic>
      <p:sp>
        <p:nvSpPr>
          <p:cNvPr id="9" name="TextBox 8">
            <a:extLst>
              <a:ext uri="{FF2B5EF4-FFF2-40B4-BE49-F238E27FC236}">
                <a16:creationId xmlns:a16="http://schemas.microsoft.com/office/drawing/2014/main" id="{7702DE06-E8A7-477B-9D21-0BE72DC9652F}"/>
              </a:ext>
            </a:extLst>
          </p:cNvPr>
          <p:cNvSpPr txBox="1"/>
          <p:nvPr/>
        </p:nvSpPr>
        <p:spPr>
          <a:xfrm>
            <a:off x="138326" y="2267269"/>
            <a:ext cx="6136848" cy="3554819"/>
          </a:xfrm>
          <a:prstGeom prst="rect">
            <a:avLst/>
          </a:prstGeom>
          <a:noFill/>
        </p:spPr>
        <p:txBody>
          <a:bodyPr wrap="square">
            <a:spAutoFit/>
          </a:bodyPr>
          <a:lstStyle/>
          <a:p>
            <a:pPr algn="just" rtl="1"/>
            <a:r>
              <a:rPr lang="ar-JO" b="1" i="0" dirty="0">
                <a:effectLst/>
                <a:latin typeface="IBM Plex Sans Arabic"/>
              </a:rPr>
              <a:t>سلبيات المواطنة الرقمية</a:t>
            </a:r>
            <a:endParaRPr lang="ar-EG" b="1" i="0" dirty="0">
              <a:effectLst/>
              <a:latin typeface="IBM Plex Sans Arabic"/>
            </a:endParaRPr>
          </a:p>
          <a:p>
            <a:pPr algn="just" rtl="1"/>
            <a:endParaRPr lang="ar-JO" b="1" i="0" dirty="0">
              <a:effectLst/>
              <a:latin typeface="IBM Plex Sans Arabic"/>
            </a:endParaRPr>
          </a:p>
          <a:p>
            <a:pPr algn="just" rtl="1">
              <a:lnSpc>
                <a:spcPct val="150000"/>
              </a:lnSpc>
              <a:buFont typeface="Arial" panose="020B0604020202020204" pitchFamily="34" charset="0"/>
              <a:buChar char="•"/>
            </a:pPr>
            <a:r>
              <a:rPr lang="ar-JO" b="0" i="0" dirty="0">
                <a:effectLst/>
                <a:latin typeface="IBM Plex Sans Arabic"/>
              </a:rPr>
              <a:t>تعميق الفجوة الرقمية بين أصحاب الوصول الواسع ومن يفتقرون له.</a:t>
            </a:r>
          </a:p>
          <a:p>
            <a:pPr algn="just" rtl="1">
              <a:lnSpc>
                <a:spcPct val="150000"/>
              </a:lnSpc>
              <a:buFont typeface="Arial" panose="020B0604020202020204" pitchFamily="34" charset="0"/>
              <a:buChar char="•"/>
            </a:pPr>
            <a:r>
              <a:rPr lang="ar-JO" b="0" i="0" dirty="0">
                <a:effectLst/>
                <a:latin typeface="IBM Plex Sans Arabic"/>
              </a:rPr>
              <a:t>خطر الأمان الرقمي من الاختراقات وسرقة الهوية.</a:t>
            </a:r>
          </a:p>
          <a:p>
            <a:pPr algn="just" rtl="1">
              <a:lnSpc>
                <a:spcPct val="150000"/>
              </a:lnSpc>
              <a:buFont typeface="Arial" panose="020B0604020202020204" pitchFamily="34" charset="0"/>
              <a:buChar char="•"/>
            </a:pPr>
            <a:r>
              <a:rPr lang="ar-JO" b="0" i="0" dirty="0">
                <a:effectLst/>
                <a:latin typeface="IBM Plex Sans Arabic"/>
              </a:rPr>
              <a:t>فقدان الخصوصية وجمع البيانات الشخصية دون تنبؤ.</a:t>
            </a:r>
          </a:p>
          <a:p>
            <a:pPr algn="just" rtl="1">
              <a:lnSpc>
                <a:spcPct val="150000"/>
              </a:lnSpc>
              <a:buFont typeface="Arial" panose="020B0604020202020204" pitchFamily="34" charset="0"/>
              <a:buChar char="•"/>
            </a:pPr>
            <a:r>
              <a:rPr lang="ar-JO" b="0" i="0" dirty="0">
                <a:effectLst/>
                <a:latin typeface="IBM Plex Sans Arabic"/>
              </a:rPr>
              <a:t>انتشار الأخبار الزائفة بشكل أسرع.</a:t>
            </a:r>
          </a:p>
          <a:p>
            <a:pPr algn="just" rtl="1">
              <a:lnSpc>
                <a:spcPct val="150000"/>
              </a:lnSpc>
              <a:buFont typeface="Arial" panose="020B0604020202020204" pitchFamily="34" charset="0"/>
              <a:buChar char="•"/>
            </a:pPr>
            <a:r>
              <a:rPr lang="ar-JO" b="0" i="0" dirty="0">
                <a:effectLst/>
                <a:latin typeface="IBM Plex Sans Arabic"/>
              </a:rPr>
              <a:t>الإدمان على الإنترنت وتأثيره السلبي على الصحة النفسية.</a:t>
            </a:r>
          </a:p>
          <a:p>
            <a:pPr algn="just" rtl="1">
              <a:lnSpc>
                <a:spcPct val="150000"/>
              </a:lnSpc>
              <a:buFont typeface="Arial" panose="020B0604020202020204" pitchFamily="34" charset="0"/>
              <a:buChar char="•"/>
            </a:pPr>
            <a:r>
              <a:rPr lang="ar-JO" b="0" i="0" dirty="0">
                <a:effectLst/>
                <a:latin typeface="IBM Plex Sans Arabic"/>
              </a:rPr>
              <a:t>تهديدات أمان الأطفال وتحدياته الرقمية.</a:t>
            </a:r>
          </a:p>
          <a:p>
            <a:pPr algn="just" rtl="1">
              <a:lnSpc>
                <a:spcPct val="150000"/>
              </a:lnSpc>
              <a:buFont typeface="Arial" panose="020B0604020202020204" pitchFamily="34" charset="0"/>
              <a:buChar char="•"/>
            </a:pPr>
            <a:r>
              <a:rPr lang="ar-JO" b="0" i="0" dirty="0">
                <a:effectLst/>
                <a:latin typeface="IBM Plex Sans Arabic"/>
              </a:rPr>
              <a:t>فقدان المهارات التقليدية والتفاعل الشخصي مع اعتماد كبير على التكنولوجيا.</a:t>
            </a:r>
          </a:p>
        </p:txBody>
      </p:sp>
    </p:spTree>
    <p:extLst>
      <p:ext uri="{BB962C8B-B14F-4D97-AF65-F5344CB8AC3E}">
        <p14:creationId xmlns:p14="http://schemas.microsoft.com/office/powerpoint/2010/main" val="66143339"/>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163C732A-021D-45DA-970A-7B922D83B384}"/>
              </a:ext>
            </a:extLst>
          </p:cNvPr>
          <p:cNvPicPr>
            <a:picLocks noChangeAspect="1"/>
          </p:cNvPicPr>
          <p:nvPr/>
        </p:nvPicPr>
        <p:blipFill>
          <a:blip r:embed="rId3"/>
          <a:stretch>
            <a:fillRect/>
          </a:stretch>
        </p:blipFill>
        <p:spPr>
          <a:xfrm>
            <a:off x="0" y="1"/>
            <a:ext cx="12192000" cy="6851680"/>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pic>
        <p:nvPicPr>
          <p:cNvPr id="2" name="Picture 1">
            <a:extLst>
              <a:ext uri="{FF2B5EF4-FFF2-40B4-BE49-F238E27FC236}">
                <a16:creationId xmlns:a16="http://schemas.microsoft.com/office/drawing/2014/main" id="{CD8455E0-0F05-4128-AEF6-B110B60E4F2B}"/>
              </a:ext>
            </a:extLst>
          </p:cNvPr>
          <p:cNvPicPr>
            <a:picLocks noChangeAspect="1"/>
          </p:cNvPicPr>
          <p:nvPr/>
        </p:nvPicPr>
        <p:blipFill>
          <a:blip r:embed="rId5"/>
          <a:stretch>
            <a:fillRect/>
          </a:stretch>
        </p:blipFill>
        <p:spPr>
          <a:xfrm rot="13171758">
            <a:off x="498514" y="4368824"/>
            <a:ext cx="1085182" cy="1603387"/>
          </a:xfrm>
          <a:prstGeom prst="rect">
            <a:avLst/>
          </a:prstGeom>
        </p:spPr>
      </p:pic>
      <p:sp>
        <p:nvSpPr>
          <p:cNvPr id="6" name="Rectangle 2">
            <a:extLst>
              <a:ext uri="{FF2B5EF4-FFF2-40B4-BE49-F238E27FC236}">
                <a16:creationId xmlns:a16="http://schemas.microsoft.com/office/drawing/2014/main" id="{23CB23CF-D3AC-4412-A634-E1D0FC50D593}"/>
              </a:ext>
            </a:extLst>
          </p:cNvPr>
          <p:cNvSpPr>
            <a:spLocks noChangeArrowheads="1"/>
          </p:cNvSpPr>
          <p:nvPr/>
        </p:nvSpPr>
        <p:spPr bwMode="auto">
          <a:xfrm>
            <a:off x="0" y="0"/>
            <a:ext cx="428625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rgbClr val="000000"/>
                </a:solidFill>
                <a:effectLst/>
                <a:latin typeface="Söhne"/>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9" name="TextBox 8">
            <a:extLst>
              <a:ext uri="{FF2B5EF4-FFF2-40B4-BE49-F238E27FC236}">
                <a16:creationId xmlns:a16="http://schemas.microsoft.com/office/drawing/2014/main" id="{EBBF3143-FA4B-4D85-B3ED-A9016CFBE97C}"/>
              </a:ext>
            </a:extLst>
          </p:cNvPr>
          <p:cNvSpPr txBox="1"/>
          <p:nvPr/>
        </p:nvSpPr>
        <p:spPr>
          <a:xfrm>
            <a:off x="2802391" y="1723419"/>
            <a:ext cx="6587218" cy="461665"/>
          </a:xfrm>
          <a:prstGeom prst="rect">
            <a:avLst/>
          </a:prstGeom>
        </p:spPr>
        <p:style>
          <a:lnRef idx="2">
            <a:schemeClr val="accent4"/>
          </a:lnRef>
          <a:fillRef idx="1">
            <a:schemeClr val="lt1"/>
          </a:fillRef>
          <a:effectRef idx="0">
            <a:schemeClr val="accent4"/>
          </a:effectRef>
          <a:fontRef idx="minor">
            <a:schemeClr val="dk1"/>
          </a:fontRef>
        </p:style>
        <p:txBody>
          <a:bodyPr wrap="square" rtlCol="0">
            <a:spAutoFit/>
          </a:bodyPr>
          <a:lstStyle/>
          <a:p>
            <a:pPr algn="ctr"/>
            <a:r>
              <a:rPr lang="ar-JO" sz="2400" b="1" dirty="0">
                <a:solidFill>
                  <a:schemeClr val="tx1"/>
                </a:solidFill>
                <a:latin typeface="Söhne"/>
              </a:rPr>
              <a:t>مهارات المواطنة الرقمية </a:t>
            </a:r>
            <a:r>
              <a:rPr lang="ar-EG" sz="2400" b="1" dirty="0">
                <a:solidFill>
                  <a:schemeClr val="tx1"/>
                </a:solidFill>
                <a:latin typeface="Söhne"/>
              </a:rPr>
              <a:t>و</a:t>
            </a:r>
            <a:r>
              <a:rPr lang="ar-JO" sz="2400" b="1" dirty="0">
                <a:solidFill>
                  <a:schemeClr val="tx1"/>
                </a:solidFill>
                <a:latin typeface="Söhne"/>
              </a:rPr>
              <a:t>الاتصال الرقمي</a:t>
            </a:r>
          </a:p>
        </p:txBody>
      </p:sp>
    </p:spTree>
    <p:extLst>
      <p:ext uri="{BB962C8B-B14F-4D97-AF65-F5344CB8AC3E}">
        <p14:creationId xmlns:p14="http://schemas.microsoft.com/office/powerpoint/2010/main" val="942085286"/>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B26FAA9-B3CD-420D-8080-822469C8D414}"/>
              </a:ext>
            </a:extLst>
          </p:cNvPr>
          <p:cNvPicPr>
            <a:picLocks noChangeAspect="1"/>
          </p:cNvPicPr>
          <p:nvPr/>
        </p:nvPicPr>
        <p:blipFill>
          <a:blip r:embed="rId3"/>
          <a:stretch>
            <a:fillRect/>
          </a:stretch>
        </p:blipFill>
        <p:spPr>
          <a:xfrm>
            <a:off x="0" y="0"/>
            <a:ext cx="12192000" cy="6858000"/>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pic>
        <p:nvPicPr>
          <p:cNvPr id="2" name="Picture 1">
            <a:extLst>
              <a:ext uri="{FF2B5EF4-FFF2-40B4-BE49-F238E27FC236}">
                <a16:creationId xmlns:a16="http://schemas.microsoft.com/office/drawing/2014/main" id="{B8F4ED65-AC2B-481C-9FB8-77DA24E36DA3}"/>
              </a:ext>
            </a:extLst>
          </p:cNvPr>
          <p:cNvPicPr>
            <a:picLocks noChangeAspect="1"/>
          </p:cNvPicPr>
          <p:nvPr/>
        </p:nvPicPr>
        <p:blipFill>
          <a:blip r:embed="rId5"/>
          <a:stretch>
            <a:fillRect/>
          </a:stretch>
        </p:blipFill>
        <p:spPr>
          <a:xfrm rot="13303387">
            <a:off x="646669" y="4776954"/>
            <a:ext cx="1085182" cy="1603387"/>
          </a:xfrm>
          <a:prstGeom prst="rect">
            <a:avLst/>
          </a:prstGeom>
        </p:spPr>
      </p:pic>
      <p:sp>
        <p:nvSpPr>
          <p:cNvPr id="12" name="TextBox 11">
            <a:extLst>
              <a:ext uri="{FF2B5EF4-FFF2-40B4-BE49-F238E27FC236}">
                <a16:creationId xmlns:a16="http://schemas.microsoft.com/office/drawing/2014/main" id="{589B2811-97BA-4684-9E41-6184D8E9A19E}"/>
              </a:ext>
            </a:extLst>
          </p:cNvPr>
          <p:cNvSpPr txBox="1"/>
          <p:nvPr/>
        </p:nvSpPr>
        <p:spPr>
          <a:xfrm>
            <a:off x="3008279" y="1487376"/>
            <a:ext cx="6172200" cy="2862322"/>
          </a:xfrm>
          <a:prstGeom prst="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anchor="t">
            <a:spAutoFit/>
          </a:bodyPr>
          <a:lstStyle/>
          <a:p>
            <a:pPr algn="just" rtl="1"/>
            <a:r>
              <a:rPr lang="ar-JO" b="1" i="0" dirty="0">
                <a:solidFill>
                  <a:schemeClr val="tx1"/>
                </a:solidFill>
                <a:effectLst/>
                <a:latin typeface="IBM Plex Sans Arabic"/>
              </a:rPr>
              <a:t>مهارات المواطنة الرقمية </a:t>
            </a:r>
            <a:r>
              <a:rPr lang="ar-EG" b="1" i="0" dirty="0">
                <a:solidFill>
                  <a:schemeClr val="tx1"/>
                </a:solidFill>
                <a:effectLst/>
                <a:latin typeface="IBM Plex Sans Arabic"/>
              </a:rPr>
              <a:t>و</a:t>
            </a:r>
            <a:r>
              <a:rPr lang="ar-JO" b="1" i="0" dirty="0">
                <a:solidFill>
                  <a:schemeClr val="tx1"/>
                </a:solidFill>
                <a:effectLst/>
                <a:latin typeface="IBM Plex Sans Arabic"/>
              </a:rPr>
              <a:t>الاتصال الرقمي</a:t>
            </a:r>
          </a:p>
          <a:p>
            <a:pPr algn="just" rtl="1"/>
            <a:endParaRPr lang="ar-JO" b="1" i="0" dirty="0">
              <a:solidFill>
                <a:srgbClr val="222222"/>
              </a:solidFill>
              <a:effectLst/>
              <a:latin typeface="IBM Plex Sans Arabic"/>
            </a:endParaRPr>
          </a:p>
          <a:p>
            <a:pPr algn="just" rtl="1">
              <a:buFont typeface="Arial" panose="020B0604020202020204" pitchFamily="34" charset="0"/>
              <a:buChar char="•"/>
            </a:pPr>
            <a:r>
              <a:rPr lang="ar-JO" b="1" i="0" dirty="0">
                <a:solidFill>
                  <a:schemeClr val="tx1"/>
                </a:solidFill>
                <a:effectLst/>
                <a:latin typeface="IBM Plex Sans Arabic"/>
              </a:rPr>
              <a:t>البحث الرقمي: </a:t>
            </a:r>
            <a:r>
              <a:rPr lang="ar-JO" b="0" i="0" dirty="0">
                <a:solidFill>
                  <a:schemeClr val="tx1"/>
                </a:solidFill>
                <a:effectLst/>
                <a:latin typeface="IBM Plex Sans Arabic"/>
              </a:rPr>
              <a:t>مهارات البحث الفعّال عبر الإنترنت للعثور على المعلومات الموثوقة والموارد المناسبة.</a:t>
            </a:r>
          </a:p>
          <a:p>
            <a:pPr algn="just" rtl="1">
              <a:buFont typeface="Arial" panose="020B0604020202020204" pitchFamily="34" charset="0"/>
              <a:buChar char="•"/>
            </a:pPr>
            <a:r>
              <a:rPr lang="ar-JO" b="1" i="0" dirty="0">
                <a:solidFill>
                  <a:schemeClr val="tx1"/>
                </a:solidFill>
                <a:effectLst/>
                <a:latin typeface="IBM Plex Sans Arabic"/>
                <a:cs typeface="Arial"/>
              </a:rPr>
              <a:t>الأمان الرقمي: </a:t>
            </a:r>
            <a:r>
              <a:rPr lang="ar-JO" b="0" i="0" dirty="0">
                <a:solidFill>
                  <a:schemeClr val="tx1"/>
                </a:solidFill>
                <a:effectLst/>
                <a:latin typeface="IBM Plex Sans Arabic"/>
                <a:cs typeface="Arial"/>
              </a:rPr>
              <a:t>فهم مفاهيم الأمان الرقمي واتخاذ التدابير اللازمة لحماية البيانات الشخصية والحفاظ على خصوصيتها.</a:t>
            </a:r>
            <a:r>
              <a:rPr lang="ar-EG" dirty="0">
                <a:solidFill>
                  <a:schemeClr val="tx1"/>
                </a:solidFill>
                <a:latin typeface="IBM Plex Sans Arabic"/>
                <a:cs typeface="Arial"/>
              </a:rPr>
              <a:t> </a:t>
            </a:r>
            <a:endParaRPr lang="ar-JO" dirty="0">
              <a:solidFill>
                <a:schemeClr val="tx1"/>
              </a:solidFill>
              <a:latin typeface="IBM Plex Sans Arabic"/>
              <a:cs typeface="Arial"/>
            </a:endParaRPr>
          </a:p>
          <a:p>
            <a:pPr algn="just" rtl="1">
              <a:buFont typeface="Arial" panose="020B0604020202020204" pitchFamily="34" charset="0"/>
              <a:buChar char="•"/>
            </a:pPr>
            <a:r>
              <a:rPr lang="ar-JO" b="1" i="0" dirty="0">
                <a:solidFill>
                  <a:schemeClr val="tx1"/>
                </a:solidFill>
                <a:effectLst/>
                <a:latin typeface="IBM Plex Sans Arabic"/>
                <a:cs typeface="Arial"/>
              </a:rPr>
              <a:t>المشاركة الاجتماعية الرقمية: </a:t>
            </a:r>
            <a:r>
              <a:rPr lang="ar-JO" b="0" i="0" dirty="0">
                <a:solidFill>
                  <a:schemeClr val="tx1"/>
                </a:solidFill>
                <a:effectLst/>
                <a:latin typeface="IBM Plex Sans Arabic"/>
                <a:cs typeface="Arial"/>
              </a:rPr>
              <a:t>القدرة على المشاركة بشكل فعّال في وسائل التواصل الاجتماعي والتواصل الرقمي مع الآخرين.</a:t>
            </a:r>
            <a:r>
              <a:rPr lang="ar-EG" dirty="0">
                <a:solidFill>
                  <a:schemeClr val="tx1"/>
                </a:solidFill>
                <a:latin typeface="IBM Plex Sans Arabic"/>
                <a:cs typeface="Arial"/>
              </a:rPr>
              <a:t> </a:t>
            </a:r>
          </a:p>
          <a:p>
            <a:pPr algn="just" rtl="1">
              <a:buFont typeface="Arial" panose="020B0604020202020204" pitchFamily="34" charset="0"/>
              <a:buChar char="•"/>
            </a:pPr>
            <a:r>
              <a:rPr lang="ar-JO" b="1" i="0" dirty="0">
                <a:solidFill>
                  <a:schemeClr val="tx1"/>
                </a:solidFill>
                <a:effectLst/>
                <a:latin typeface="IBM Plex Sans Arabic"/>
                <a:cs typeface="Arial"/>
              </a:rPr>
              <a:t>حل المشكلات الرقمية: </a:t>
            </a:r>
            <a:r>
              <a:rPr lang="ar-JO" b="0" i="0" dirty="0">
                <a:solidFill>
                  <a:schemeClr val="tx1"/>
                </a:solidFill>
                <a:effectLst/>
                <a:latin typeface="IBM Plex Sans Arabic"/>
                <a:cs typeface="Arial"/>
              </a:rPr>
              <a:t>القدرة على التفاعل مع التحديات التقنية وحل المشكلات الرقمية بطرق فعّالة.</a:t>
            </a:r>
            <a:endParaRPr lang="ar-JO">
              <a:solidFill>
                <a:schemeClr val="tx1"/>
              </a:solidFill>
            </a:endParaRPr>
          </a:p>
        </p:txBody>
      </p:sp>
    </p:spTree>
    <p:extLst>
      <p:ext uri="{BB962C8B-B14F-4D97-AF65-F5344CB8AC3E}">
        <p14:creationId xmlns:p14="http://schemas.microsoft.com/office/powerpoint/2010/main" val="1038993920"/>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pic>
        <p:nvPicPr>
          <p:cNvPr id="4" name="Picture 3">
            <a:extLst>
              <a:ext uri="{FF2B5EF4-FFF2-40B4-BE49-F238E27FC236}">
                <a16:creationId xmlns:a16="http://schemas.microsoft.com/office/drawing/2014/main" id="{A0B0D854-46BA-4D6F-AE33-8B1E7CBCD531}"/>
              </a:ext>
            </a:extLst>
          </p:cNvPr>
          <p:cNvPicPr>
            <a:picLocks noChangeAspect="1"/>
          </p:cNvPicPr>
          <p:nvPr/>
        </p:nvPicPr>
        <p:blipFill>
          <a:blip r:embed="rId4"/>
          <a:stretch>
            <a:fillRect/>
          </a:stretch>
        </p:blipFill>
        <p:spPr>
          <a:xfrm>
            <a:off x="302680" y="679509"/>
            <a:ext cx="2833688" cy="6334156"/>
          </a:xfrm>
          <a:prstGeom prst="rect">
            <a:avLst/>
          </a:prstGeom>
        </p:spPr>
      </p:pic>
      <p:pic>
        <p:nvPicPr>
          <p:cNvPr id="2" name="Picture 1">
            <a:extLst>
              <a:ext uri="{FF2B5EF4-FFF2-40B4-BE49-F238E27FC236}">
                <a16:creationId xmlns:a16="http://schemas.microsoft.com/office/drawing/2014/main" id="{CD8455E0-0F05-4128-AEF6-B110B60E4F2B}"/>
              </a:ext>
            </a:extLst>
          </p:cNvPr>
          <p:cNvPicPr>
            <a:picLocks noChangeAspect="1"/>
          </p:cNvPicPr>
          <p:nvPr/>
        </p:nvPicPr>
        <p:blipFill>
          <a:blip r:embed="rId5"/>
          <a:stretch>
            <a:fillRect/>
          </a:stretch>
        </p:blipFill>
        <p:spPr>
          <a:xfrm rot="13171758">
            <a:off x="2840302" y="4818009"/>
            <a:ext cx="1085182" cy="1603387"/>
          </a:xfrm>
          <a:prstGeom prst="rect">
            <a:avLst/>
          </a:prstGeom>
        </p:spPr>
      </p:pic>
      <p:sp>
        <p:nvSpPr>
          <p:cNvPr id="6" name="Rectangle 2">
            <a:extLst>
              <a:ext uri="{FF2B5EF4-FFF2-40B4-BE49-F238E27FC236}">
                <a16:creationId xmlns:a16="http://schemas.microsoft.com/office/drawing/2014/main" id="{542A49C7-7A8A-400C-8FEB-79AE328A2369}"/>
              </a:ext>
            </a:extLst>
          </p:cNvPr>
          <p:cNvSpPr>
            <a:spLocks noChangeArrowheads="1"/>
          </p:cNvSpPr>
          <p:nvPr/>
        </p:nvSpPr>
        <p:spPr bwMode="auto">
          <a:xfrm>
            <a:off x="0" y="0"/>
            <a:ext cx="431165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rgbClr val="000000"/>
                </a:solidFill>
                <a:effectLst/>
                <a:latin typeface="Söhne"/>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2" name="TextBox 11">
            <a:extLst>
              <a:ext uri="{FF2B5EF4-FFF2-40B4-BE49-F238E27FC236}">
                <a16:creationId xmlns:a16="http://schemas.microsoft.com/office/drawing/2014/main" id="{C8D511BF-9ACA-4491-AA89-62211D545969}"/>
              </a:ext>
            </a:extLst>
          </p:cNvPr>
          <p:cNvSpPr txBox="1"/>
          <p:nvPr/>
        </p:nvSpPr>
        <p:spPr>
          <a:xfrm>
            <a:off x="4464996" y="1997839"/>
            <a:ext cx="6317952" cy="3365024"/>
          </a:xfrm>
          <a:prstGeom prst="rect">
            <a:avLst/>
          </a:prstGeom>
        </p:spPr>
        <p:style>
          <a:lnRef idx="2">
            <a:schemeClr val="accent6"/>
          </a:lnRef>
          <a:fillRef idx="1">
            <a:schemeClr val="lt1"/>
          </a:fillRef>
          <a:effectRef idx="0">
            <a:schemeClr val="accent6"/>
          </a:effectRef>
          <a:fontRef idx="minor">
            <a:schemeClr val="dk1"/>
          </a:fontRef>
        </p:style>
        <p:txBody>
          <a:bodyPr wrap="square" lIns="91440" tIns="45720" rIns="91440" bIns="45720" anchor="t">
            <a:spAutoFit/>
          </a:bodyPr>
          <a:lstStyle/>
          <a:p>
            <a:pPr algn="just" rtl="1">
              <a:lnSpc>
                <a:spcPct val="150000"/>
              </a:lnSpc>
              <a:buFont typeface="Arial" panose="020B0604020202020204" pitchFamily="34" charset="0"/>
              <a:buChar char="•"/>
            </a:pPr>
            <a:r>
              <a:rPr lang="ar-JO" b="1" i="0" dirty="0">
                <a:solidFill>
                  <a:schemeClr val="tx1"/>
                </a:solidFill>
                <a:effectLst/>
                <a:latin typeface="IBM Plex Sans Arabic"/>
              </a:rPr>
              <a:t>ادارة الوقت الرقمي: </a:t>
            </a:r>
            <a:r>
              <a:rPr lang="ar-JO" b="0" i="0" dirty="0">
                <a:solidFill>
                  <a:schemeClr val="tx1"/>
                </a:solidFill>
                <a:effectLst/>
                <a:latin typeface="IBM Plex Sans Arabic"/>
              </a:rPr>
              <a:t>القدرة على إدارة الوقت أثناء استخدام التكنولوجيا وتحديد الأولويات الرقمية.</a:t>
            </a:r>
          </a:p>
          <a:p>
            <a:pPr algn="just" rtl="1">
              <a:lnSpc>
                <a:spcPct val="150000"/>
              </a:lnSpc>
              <a:buFont typeface="Arial" panose="020B0604020202020204" pitchFamily="34" charset="0"/>
              <a:buChar char="•"/>
            </a:pPr>
            <a:r>
              <a:rPr lang="ar-JO" b="1" i="0" dirty="0">
                <a:solidFill>
                  <a:schemeClr val="tx1"/>
                </a:solidFill>
                <a:effectLst/>
                <a:latin typeface="IBM Plex Sans Arabic"/>
                <a:cs typeface="Arial"/>
              </a:rPr>
              <a:t>التفاعل بأمان: </a:t>
            </a:r>
            <a:r>
              <a:rPr lang="ar-JO" b="0" i="0" dirty="0">
                <a:solidFill>
                  <a:schemeClr val="tx1"/>
                </a:solidFill>
                <a:effectLst/>
                <a:latin typeface="IBM Plex Sans Arabic"/>
                <a:cs typeface="Arial"/>
              </a:rPr>
              <a:t>تطبيق ممارسات السلامة عبر الإنترنت والتعامل بحذر مع المحتوى </a:t>
            </a:r>
            <a:r>
              <a:rPr lang="ar-JO" b="0" i="0">
                <a:solidFill>
                  <a:schemeClr val="tx1"/>
                </a:solidFill>
                <a:effectLst/>
                <a:latin typeface="IBM Plex Sans Arabic"/>
                <a:cs typeface="Arial"/>
              </a:rPr>
              <a:t>الرقمي.</a:t>
            </a:r>
            <a:endParaRPr lang="ar-JO" dirty="0">
              <a:solidFill>
                <a:schemeClr val="tx1"/>
              </a:solidFill>
              <a:latin typeface="IBM Plex Sans Arabic"/>
              <a:cs typeface="Arial"/>
            </a:endParaRPr>
          </a:p>
          <a:p>
            <a:pPr algn="just" rtl="1">
              <a:lnSpc>
                <a:spcPct val="150000"/>
              </a:lnSpc>
              <a:buFont typeface="Arial" panose="020B0604020202020204" pitchFamily="34" charset="0"/>
              <a:buChar char="•"/>
            </a:pPr>
            <a:r>
              <a:rPr lang="ar-JO" b="1" i="0" dirty="0">
                <a:solidFill>
                  <a:schemeClr val="tx1"/>
                </a:solidFill>
                <a:effectLst/>
                <a:latin typeface="IBM Plex Sans Arabic"/>
                <a:cs typeface="Arial"/>
              </a:rPr>
              <a:t>التحكم في إدارة الأجهزة والتطبيقات: </a:t>
            </a:r>
            <a:r>
              <a:rPr lang="ar-JO" b="0" i="0" dirty="0">
                <a:solidFill>
                  <a:schemeClr val="tx1"/>
                </a:solidFill>
                <a:effectLst/>
                <a:latin typeface="IBM Plex Sans Arabic"/>
                <a:cs typeface="Arial"/>
              </a:rPr>
              <a:t>فهم استخدام </a:t>
            </a:r>
            <a:r>
              <a:rPr lang="ar-EG" dirty="0">
                <a:solidFill>
                  <a:schemeClr val="tx1"/>
                </a:solidFill>
                <a:latin typeface="IBM Plex Sans Arabic"/>
                <a:cs typeface="Arial"/>
              </a:rPr>
              <a:t>إ</a:t>
            </a:r>
            <a:r>
              <a:rPr lang="ar-JO" b="0" i="0" dirty="0">
                <a:solidFill>
                  <a:schemeClr val="tx1"/>
                </a:solidFill>
                <a:effectLst/>
                <a:latin typeface="IBM Plex Sans Arabic"/>
                <a:cs typeface="Arial"/>
              </a:rPr>
              <a:t>عدادات الخصوصية على الأجهزة والتطبيقات، والتحكم في إعدادات الأمان والخصوصية.</a:t>
            </a:r>
            <a:endParaRPr lang="ar-JO">
              <a:solidFill>
                <a:schemeClr val="tx1"/>
              </a:solidFill>
            </a:endParaRPr>
          </a:p>
          <a:p>
            <a:pPr algn="just" rtl="1">
              <a:lnSpc>
                <a:spcPct val="150000"/>
              </a:lnSpc>
              <a:buFont typeface="Arial" panose="020B0604020202020204" pitchFamily="34" charset="0"/>
              <a:buChar char="•"/>
            </a:pPr>
            <a:r>
              <a:rPr lang="ar-JO" b="1" i="0" dirty="0">
                <a:solidFill>
                  <a:schemeClr val="tx1"/>
                </a:solidFill>
                <a:effectLst/>
                <a:latin typeface="IBM Plex Sans Arabic"/>
              </a:rPr>
              <a:t>التحلي بالمرونة التكنولوجية: </a:t>
            </a:r>
            <a:r>
              <a:rPr lang="ar-JO" b="0" i="0" dirty="0">
                <a:solidFill>
                  <a:schemeClr val="tx1"/>
                </a:solidFill>
                <a:effectLst/>
                <a:latin typeface="IBM Plex Sans Arabic"/>
              </a:rPr>
              <a:t>التكيف مع التغيرات التكنولوجية وتعلم استخدام تقنيات وأدوات جديدة بسرعة.</a:t>
            </a:r>
          </a:p>
        </p:txBody>
      </p:sp>
    </p:spTree>
    <p:extLst>
      <p:ext uri="{BB962C8B-B14F-4D97-AF65-F5344CB8AC3E}">
        <p14:creationId xmlns:p14="http://schemas.microsoft.com/office/powerpoint/2010/main" val="136096493"/>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163C732A-021D-45DA-970A-7B922D83B384}"/>
              </a:ext>
            </a:extLst>
          </p:cNvPr>
          <p:cNvPicPr>
            <a:picLocks noChangeAspect="1"/>
          </p:cNvPicPr>
          <p:nvPr/>
        </p:nvPicPr>
        <p:blipFill>
          <a:blip r:embed="rId3"/>
          <a:stretch>
            <a:fillRect/>
          </a:stretch>
        </p:blipFill>
        <p:spPr>
          <a:xfrm>
            <a:off x="0" y="1"/>
            <a:ext cx="12192000" cy="6851680"/>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pic>
        <p:nvPicPr>
          <p:cNvPr id="2" name="Picture 1">
            <a:extLst>
              <a:ext uri="{FF2B5EF4-FFF2-40B4-BE49-F238E27FC236}">
                <a16:creationId xmlns:a16="http://schemas.microsoft.com/office/drawing/2014/main" id="{CD8455E0-0F05-4128-AEF6-B110B60E4F2B}"/>
              </a:ext>
            </a:extLst>
          </p:cNvPr>
          <p:cNvPicPr>
            <a:picLocks noChangeAspect="1"/>
          </p:cNvPicPr>
          <p:nvPr/>
        </p:nvPicPr>
        <p:blipFill>
          <a:blip r:embed="rId5"/>
          <a:stretch>
            <a:fillRect/>
          </a:stretch>
        </p:blipFill>
        <p:spPr>
          <a:xfrm rot="13171758">
            <a:off x="498514" y="4368824"/>
            <a:ext cx="1085182" cy="1603387"/>
          </a:xfrm>
          <a:prstGeom prst="rect">
            <a:avLst/>
          </a:prstGeom>
        </p:spPr>
      </p:pic>
      <p:sp>
        <p:nvSpPr>
          <p:cNvPr id="6" name="Rectangle 2">
            <a:extLst>
              <a:ext uri="{FF2B5EF4-FFF2-40B4-BE49-F238E27FC236}">
                <a16:creationId xmlns:a16="http://schemas.microsoft.com/office/drawing/2014/main" id="{23CB23CF-D3AC-4412-A634-E1D0FC50D593}"/>
              </a:ext>
            </a:extLst>
          </p:cNvPr>
          <p:cNvSpPr>
            <a:spLocks noChangeArrowheads="1"/>
          </p:cNvSpPr>
          <p:nvPr/>
        </p:nvSpPr>
        <p:spPr bwMode="auto">
          <a:xfrm>
            <a:off x="0" y="0"/>
            <a:ext cx="428625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rgbClr val="000000"/>
                </a:solidFill>
                <a:effectLst/>
                <a:latin typeface="Söhne"/>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9" name="TextBox 8">
            <a:extLst>
              <a:ext uri="{FF2B5EF4-FFF2-40B4-BE49-F238E27FC236}">
                <a16:creationId xmlns:a16="http://schemas.microsoft.com/office/drawing/2014/main" id="{EBBF3143-FA4B-4D85-B3ED-A9016CFBE97C}"/>
              </a:ext>
            </a:extLst>
          </p:cNvPr>
          <p:cNvSpPr txBox="1"/>
          <p:nvPr/>
        </p:nvSpPr>
        <p:spPr>
          <a:xfrm>
            <a:off x="2802391" y="1723419"/>
            <a:ext cx="6587218" cy="461665"/>
          </a:xfrm>
          <a:prstGeom prst="rect">
            <a:avLst/>
          </a:prstGeom>
        </p:spPr>
        <p:style>
          <a:lnRef idx="2">
            <a:schemeClr val="accent4"/>
          </a:lnRef>
          <a:fillRef idx="1">
            <a:schemeClr val="lt1"/>
          </a:fillRef>
          <a:effectRef idx="0">
            <a:schemeClr val="accent4"/>
          </a:effectRef>
          <a:fontRef idx="minor">
            <a:schemeClr val="dk1"/>
          </a:fontRef>
        </p:style>
        <p:txBody>
          <a:bodyPr wrap="square" rtlCol="0">
            <a:spAutoFit/>
          </a:bodyPr>
          <a:lstStyle/>
          <a:p>
            <a:pPr algn="ctr"/>
            <a:r>
              <a:rPr lang="ar-JO" sz="2400" b="1" i="0" dirty="0">
                <a:solidFill>
                  <a:srgbClr val="0D0D0D"/>
                </a:solidFill>
                <a:effectLst/>
                <a:latin typeface="Söhne"/>
              </a:rPr>
              <a:t>المواطنة الرقمية و</a:t>
            </a:r>
            <a:r>
              <a:rPr lang="ar-EG" sz="2400" b="1" i="0" dirty="0">
                <a:solidFill>
                  <a:srgbClr val="0D0D0D"/>
                </a:solidFill>
                <a:effectLst/>
                <a:latin typeface="Söhne"/>
              </a:rPr>
              <a:t>أ</a:t>
            </a:r>
            <a:r>
              <a:rPr lang="ar-JO" sz="2400" b="1" i="0" dirty="0">
                <a:solidFill>
                  <a:srgbClr val="0D0D0D"/>
                </a:solidFill>
                <a:effectLst/>
                <a:latin typeface="Söhne"/>
              </a:rPr>
              <a:t>ثرها على </a:t>
            </a:r>
            <a:r>
              <a:rPr lang="ar-EG" sz="2400" b="1" i="0" dirty="0">
                <a:solidFill>
                  <a:srgbClr val="0D0D0D"/>
                </a:solidFill>
                <a:effectLst/>
                <a:latin typeface="Söhne"/>
              </a:rPr>
              <a:t>أ</a:t>
            </a:r>
            <a:r>
              <a:rPr lang="ar-JO" sz="2400" b="1" i="0" dirty="0">
                <a:solidFill>
                  <a:srgbClr val="0D0D0D"/>
                </a:solidFill>
                <a:effectLst/>
                <a:latin typeface="Söhne"/>
              </a:rPr>
              <a:t>خلاقيات التسويق</a:t>
            </a:r>
            <a:endParaRPr lang="en-US" sz="2400" b="1" dirty="0"/>
          </a:p>
        </p:txBody>
      </p:sp>
    </p:spTree>
    <p:extLst>
      <p:ext uri="{BB962C8B-B14F-4D97-AF65-F5344CB8AC3E}">
        <p14:creationId xmlns:p14="http://schemas.microsoft.com/office/powerpoint/2010/main" val="1480624574"/>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sp>
        <p:nvSpPr>
          <p:cNvPr id="10" name="TextBox 9">
            <a:extLst>
              <a:ext uri="{FF2B5EF4-FFF2-40B4-BE49-F238E27FC236}">
                <a16:creationId xmlns:a16="http://schemas.microsoft.com/office/drawing/2014/main" id="{5AE39B2D-3911-4604-B012-1868027EC57C}"/>
              </a:ext>
            </a:extLst>
          </p:cNvPr>
          <p:cNvSpPr txBox="1"/>
          <p:nvPr/>
        </p:nvSpPr>
        <p:spPr>
          <a:xfrm>
            <a:off x="5432852" y="2281563"/>
            <a:ext cx="6094428" cy="1477328"/>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 rtl="1"/>
            <a:r>
              <a:rPr lang="ar-JO" b="0" i="0" dirty="0">
                <a:solidFill>
                  <a:schemeClr val="tx1"/>
                </a:solidFill>
                <a:effectLst/>
                <a:latin typeface="Söhne"/>
              </a:rPr>
              <a:t>المواطنة الرقمية تشير إلى السلوك الأخلاقي والمسؤوليات التي يتحلى بها الأفراد عبر الإنترنت وفي بيئة الويب. وتتأثر أخلاقيات التسويق بشكل كبير بالمواطنة الرقمية، حيث يتطلب السوق الرقمي تبادل المعلومات والتواصل مع الجمهور بطريقة مستدامة وأخلاقية. وإليك بعض الأثار التي يمكن أن تكون للمواطنة الرقمية على أخلاقيات التسويق</a:t>
            </a:r>
            <a:r>
              <a:rPr lang="ar-EG" b="0" i="0" dirty="0">
                <a:solidFill>
                  <a:schemeClr val="tx1"/>
                </a:solidFill>
                <a:effectLst/>
                <a:latin typeface="Söhne"/>
              </a:rPr>
              <a:t>.</a:t>
            </a:r>
            <a:endParaRPr lang="en-US" dirty="0">
              <a:solidFill>
                <a:schemeClr val="tx1"/>
              </a:solidFill>
            </a:endParaRPr>
          </a:p>
        </p:txBody>
      </p:sp>
      <p:pic>
        <p:nvPicPr>
          <p:cNvPr id="6" name="Picture 5">
            <a:extLst>
              <a:ext uri="{FF2B5EF4-FFF2-40B4-BE49-F238E27FC236}">
                <a16:creationId xmlns:a16="http://schemas.microsoft.com/office/drawing/2014/main" id="{81E26E1C-D1C3-48DE-8E0B-426AC7676F1D}"/>
              </a:ext>
            </a:extLst>
          </p:cNvPr>
          <p:cNvPicPr>
            <a:picLocks noChangeAspect="1"/>
          </p:cNvPicPr>
          <p:nvPr/>
        </p:nvPicPr>
        <p:blipFill>
          <a:blip r:embed="rId4"/>
          <a:stretch>
            <a:fillRect/>
          </a:stretch>
        </p:blipFill>
        <p:spPr>
          <a:xfrm>
            <a:off x="298450" y="1369046"/>
            <a:ext cx="4514850" cy="4610100"/>
          </a:xfrm>
          <a:prstGeom prst="rect">
            <a:avLst/>
          </a:prstGeom>
        </p:spPr>
      </p:pic>
    </p:spTree>
    <p:extLst>
      <p:ext uri="{BB962C8B-B14F-4D97-AF65-F5344CB8AC3E}">
        <p14:creationId xmlns:p14="http://schemas.microsoft.com/office/powerpoint/2010/main" val="3944935070"/>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sp>
        <p:nvSpPr>
          <p:cNvPr id="10" name="TextBox 9">
            <a:extLst>
              <a:ext uri="{FF2B5EF4-FFF2-40B4-BE49-F238E27FC236}">
                <a16:creationId xmlns:a16="http://schemas.microsoft.com/office/drawing/2014/main" id="{66C71D4C-0BBB-441E-947F-2CC304C677DA}"/>
              </a:ext>
            </a:extLst>
          </p:cNvPr>
          <p:cNvSpPr txBox="1"/>
          <p:nvPr/>
        </p:nvSpPr>
        <p:spPr>
          <a:xfrm>
            <a:off x="6014301" y="2114582"/>
            <a:ext cx="4336433" cy="1200329"/>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just" rtl="1"/>
            <a:r>
              <a:rPr lang="ar-JO" b="0" i="0" dirty="0">
                <a:solidFill>
                  <a:schemeClr val="tx1"/>
                </a:solidFill>
                <a:effectLst/>
                <a:latin typeface="Söhne"/>
              </a:rPr>
              <a:t>النزاهة والشفافية: يتوجب على المسوقين أن يكونوا صادقين وشفافين في التواصل مع العملاء عبر وسائل التواصل الاجتماعي والمنصات الرقمية الأخرى. يجب عليهم تقديم المعلومات بدقة وعدم الادعاء بما لا يملكونه.</a:t>
            </a:r>
            <a:endParaRPr lang="en-US" dirty="0">
              <a:solidFill>
                <a:schemeClr val="tx1"/>
              </a:solidFill>
            </a:endParaRPr>
          </a:p>
        </p:txBody>
      </p:sp>
      <p:pic>
        <p:nvPicPr>
          <p:cNvPr id="12" name="Picture 11">
            <a:extLst>
              <a:ext uri="{FF2B5EF4-FFF2-40B4-BE49-F238E27FC236}">
                <a16:creationId xmlns:a16="http://schemas.microsoft.com/office/drawing/2014/main" id="{9FB9356B-F744-43D6-A0C9-45E2C0B602C5}"/>
              </a:ext>
            </a:extLst>
          </p:cNvPr>
          <p:cNvPicPr>
            <a:picLocks noChangeAspect="1"/>
          </p:cNvPicPr>
          <p:nvPr/>
        </p:nvPicPr>
        <p:blipFill>
          <a:blip r:embed="rId4"/>
          <a:stretch>
            <a:fillRect/>
          </a:stretch>
        </p:blipFill>
        <p:spPr>
          <a:xfrm>
            <a:off x="882192" y="1839994"/>
            <a:ext cx="3810000" cy="2857500"/>
          </a:xfrm>
          <a:prstGeom prst="rect">
            <a:avLst/>
          </a:prstGeom>
        </p:spPr>
      </p:pic>
    </p:spTree>
    <p:extLst>
      <p:ext uri="{BB962C8B-B14F-4D97-AF65-F5344CB8AC3E}">
        <p14:creationId xmlns:p14="http://schemas.microsoft.com/office/powerpoint/2010/main" val="498367807"/>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9D3EC5CC-5492-462F-97C0-11B9935F8B0C}"/>
              </a:ext>
            </a:extLst>
          </p:cNvPr>
          <p:cNvPicPr>
            <a:picLocks noChangeAspect="1"/>
          </p:cNvPicPr>
          <p:nvPr/>
        </p:nvPicPr>
        <p:blipFill>
          <a:blip r:embed="rId3"/>
          <a:stretch>
            <a:fillRect/>
          </a:stretch>
        </p:blipFill>
        <p:spPr>
          <a:xfrm>
            <a:off x="0" y="0"/>
            <a:ext cx="12192000" cy="6857999"/>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sp>
        <p:nvSpPr>
          <p:cNvPr id="9" name="TextBox 8">
            <a:extLst>
              <a:ext uri="{FF2B5EF4-FFF2-40B4-BE49-F238E27FC236}">
                <a16:creationId xmlns:a16="http://schemas.microsoft.com/office/drawing/2014/main" id="{923BAB30-2384-4D97-A6D6-E1484A057587}"/>
              </a:ext>
            </a:extLst>
          </p:cNvPr>
          <p:cNvSpPr txBox="1"/>
          <p:nvPr/>
        </p:nvSpPr>
        <p:spPr>
          <a:xfrm>
            <a:off x="1576633" y="4048776"/>
            <a:ext cx="9415019" cy="2308324"/>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rtl="1"/>
            <a:r>
              <a:rPr lang="ar-JO" dirty="0"/>
              <a:t>شركة "أبل" </a:t>
            </a:r>
            <a:r>
              <a:rPr lang="en-US" dirty="0"/>
              <a:t>Apple Inc.) </a:t>
            </a:r>
            <a:r>
              <a:rPr lang="ar-JO" dirty="0"/>
              <a:t>) تعتبر أبل واحدة من أبرز الشركات التكنولوجية في العالم، وتشتهر بتقديم منتجاتها الإلكترونية عالية الجودة والتصميم الرائع. تتبنى أبل سياسات شفافة ونزيهة في التسويق، حيث توفر معلومات دقيقة وصادقة عن منتجاتها عبر وسائل التواصل الاجتماعي مثل تويتر وإنستغرام ويوتيوب.</a:t>
            </a:r>
          </a:p>
          <a:p>
            <a:pPr algn="just" rtl="1"/>
            <a:endParaRPr lang="ar-JO" dirty="0"/>
          </a:p>
          <a:p>
            <a:pPr algn="just" rtl="1"/>
            <a:r>
              <a:rPr lang="ar-JO" dirty="0"/>
              <a:t>على سبيل المثال، تشارك أبل معلومات شفافة حول مواصفات أحدث إصدارات هواتفها الذكية وأجهزتها اللوحية، بما في ذلك التقنيات المستخدمة والمزايا الجديدة المتاحة. كما تنشر الشركة تقييمات وآراء العملاء حول منتجاتها، وتستجيب بشكل فعال لاستفسارات واقتراحات العملاء عبر منصات التواصل الاجتماعي.</a:t>
            </a:r>
          </a:p>
          <a:p>
            <a:endParaRPr lang="ar-JO" dirty="0"/>
          </a:p>
        </p:txBody>
      </p:sp>
    </p:spTree>
    <p:extLst>
      <p:ext uri="{BB962C8B-B14F-4D97-AF65-F5344CB8AC3E}">
        <p14:creationId xmlns:p14="http://schemas.microsoft.com/office/powerpoint/2010/main" val="4135630596"/>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sp>
        <p:nvSpPr>
          <p:cNvPr id="9" name="TextBox 8">
            <a:extLst>
              <a:ext uri="{FF2B5EF4-FFF2-40B4-BE49-F238E27FC236}">
                <a16:creationId xmlns:a16="http://schemas.microsoft.com/office/drawing/2014/main" id="{4F74AC6D-9C70-4AB1-8445-146BA90E80E5}"/>
              </a:ext>
            </a:extLst>
          </p:cNvPr>
          <p:cNvSpPr txBox="1"/>
          <p:nvPr/>
        </p:nvSpPr>
        <p:spPr>
          <a:xfrm>
            <a:off x="6627042" y="1197059"/>
            <a:ext cx="4607351" cy="923330"/>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 rtl="1"/>
            <a:r>
              <a:rPr lang="ar-JO" i="0" dirty="0">
                <a:solidFill>
                  <a:srgbClr val="0D0D0D"/>
                </a:solidFill>
                <a:effectLst/>
                <a:latin typeface="Söhne"/>
              </a:rPr>
              <a:t>احترام الخصوصية والبيانات الشخصية: يجب على المسوقين احترام خصوصية العملاء وحماية بياناتهم الشخصية، وعدم استخدامها بطرق غير مشروعة أو غير مصرح بها.</a:t>
            </a:r>
          </a:p>
        </p:txBody>
      </p:sp>
      <p:pic>
        <p:nvPicPr>
          <p:cNvPr id="6" name="Picture 5">
            <a:extLst>
              <a:ext uri="{FF2B5EF4-FFF2-40B4-BE49-F238E27FC236}">
                <a16:creationId xmlns:a16="http://schemas.microsoft.com/office/drawing/2014/main" id="{48B80A71-FAB5-4BCF-93A2-C1DEC0C7F6FD}"/>
              </a:ext>
            </a:extLst>
          </p:cNvPr>
          <p:cNvPicPr>
            <a:picLocks noChangeAspect="1"/>
          </p:cNvPicPr>
          <p:nvPr/>
        </p:nvPicPr>
        <p:blipFill>
          <a:blip r:embed="rId4"/>
          <a:stretch>
            <a:fillRect/>
          </a:stretch>
        </p:blipFill>
        <p:spPr>
          <a:xfrm>
            <a:off x="1659118" y="2757555"/>
            <a:ext cx="7980074" cy="3501107"/>
          </a:xfrm>
          <a:prstGeom prst="rect">
            <a:avLst/>
          </a:prstGeom>
        </p:spPr>
      </p:pic>
    </p:spTree>
    <p:extLst>
      <p:ext uri="{BB962C8B-B14F-4D97-AF65-F5344CB8AC3E}">
        <p14:creationId xmlns:p14="http://schemas.microsoft.com/office/powerpoint/2010/main" val="1416933689"/>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pic>
        <p:nvPicPr>
          <p:cNvPr id="6" name="Picture 5">
            <a:extLst>
              <a:ext uri="{FF2B5EF4-FFF2-40B4-BE49-F238E27FC236}">
                <a16:creationId xmlns:a16="http://schemas.microsoft.com/office/drawing/2014/main" id="{48B80A71-FAB5-4BCF-93A2-C1DEC0C7F6FD}"/>
              </a:ext>
            </a:extLst>
          </p:cNvPr>
          <p:cNvPicPr>
            <a:picLocks noChangeAspect="1"/>
          </p:cNvPicPr>
          <p:nvPr/>
        </p:nvPicPr>
        <p:blipFill>
          <a:blip r:embed="rId4"/>
          <a:stretch>
            <a:fillRect/>
          </a:stretch>
        </p:blipFill>
        <p:spPr>
          <a:xfrm>
            <a:off x="2997723" y="1047216"/>
            <a:ext cx="6912101" cy="3032554"/>
          </a:xfrm>
          <a:prstGeom prst="rect">
            <a:avLst/>
          </a:prstGeom>
        </p:spPr>
      </p:pic>
      <p:sp>
        <p:nvSpPr>
          <p:cNvPr id="10" name="TextBox 9">
            <a:extLst>
              <a:ext uri="{FF2B5EF4-FFF2-40B4-BE49-F238E27FC236}">
                <a16:creationId xmlns:a16="http://schemas.microsoft.com/office/drawing/2014/main" id="{BAFCB113-3055-4514-8C39-CA161536DF99}"/>
              </a:ext>
            </a:extLst>
          </p:cNvPr>
          <p:cNvSpPr txBox="1"/>
          <p:nvPr/>
        </p:nvSpPr>
        <p:spPr>
          <a:xfrm>
            <a:off x="1929751" y="4111814"/>
            <a:ext cx="8689157" cy="2031325"/>
          </a:xfrm>
          <a:prstGeom prst="rect">
            <a:avLst/>
          </a:prstGeom>
          <a:noFill/>
        </p:spPr>
        <p:txBody>
          <a:bodyPr wrap="square">
            <a:spAutoFit/>
          </a:bodyPr>
          <a:lstStyle/>
          <a:p>
            <a:pPr algn="just" rtl="1"/>
            <a:r>
              <a:rPr lang="ar-JO" b="0" i="0" dirty="0">
                <a:solidFill>
                  <a:srgbClr val="0D0D0D"/>
                </a:solidFill>
                <a:effectLst/>
                <a:latin typeface="Söhne"/>
              </a:rPr>
              <a:t>شركة "غوغل" </a:t>
            </a:r>
            <a:r>
              <a:rPr lang="en-US" dirty="0">
                <a:solidFill>
                  <a:srgbClr val="0D0D0D"/>
                </a:solidFill>
                <a:latin typeface="Söhne"/>
              </a:rPr>
              <a:t>  </a:t>
            </a:r>
            <a:r>
              <a:rPr lang="en-US" b="0" i="0" dirty="0">
                <a:solidFill>
                  <a:srgbClr val="0D0D0D"/>
                </a:solidFill>
                <a:effectLst/>
                <a:latin typeface="Söhne"/>
              </a:rPr>
              <a:t>Google LLC - </a:t>
            </a:r>
            <a:r>
              <a:rPr lang="ar-JO" b="0" i="0" dirty="0">
                <a:solidFill>
                  <a:srgbClr val="0D0D0D"/>
                </a:solidFill>
                <a:effectLst/>
                <a:latin typeface="Söhne"/>
              </a:rPr>
              <a:t>تعتبر غوغل واحدة من أكبر الشركات التكنولوجية في العالم، وتقدم مجموعة متنوعة من الخدمات والمنتجات التي تعتمد على البيانات. تتبنى غوغل سياسات صارمة لحماية خصوصية المستخدمين وبياناتهم الشخصية، وتلتزم بالامتثال للتشريعات واللوائح الخاصة بحماية البيانات في العديد من الدول حول العالم، مثل اللائحة العامة لحماية البيانات في الاتحاد الأوروبي </a:t>
            </a:r>
            <a:r>
              <a:rPr lang="en-US" b="0" i="0" dirty="0">
                <a:solidFill>
                  <a:srgbClr val="0D0D0D"/>
                </a:solidFill>
                <a:effectLst/>
                <a:latin typeface="Söhne"/>
              </a:rPr>
              <a:t>GDPR).</a:t>
            </a:r>
            <a:r>
              <a:rPr lang="ar-JO" b="0" i="0" dirty="0">
                <a:solidFill>
                  <a:srgbClr val="0D0D0D"/>
                </a:solidFill>
                <a:effectLst/>
                <a:latin typeface="Söhne"/>
              </a:rPr>
              <a:t>)</a:t>
            </a:r>
            <a:endParaRPr lang="en-US" b="0" i="0" dirty="0">
              <a:solidFill>
                <a:srgbClr val="0D0D0D"/>
              </a:solidFill>
              <a:effectLst/>
              <a:latin typeface="Söhne"/>
            </a:endParaRPr>
          </a:p>
          <a:p>
            <a:pPr algn="just" rtl="1"/>
            <a:r>
              <a:rPr lang="ar-JO" b="0" i="0" dirty="0">
                <a:solidFill>
                  <a:srgbClr val="0D0D0D"/>
                </a:solidFill>
                <a:effectLst/>
                <a:latin typeface="Söhne"/>
              </a:rPr>
              <a:t>على سبيل المثال، تقدم غوغل خيارات وأدوات للمستخدمين للتحكم في خصوصية بياناتهم، مثل إمكانية تعطيل تتبع الإعلانات الشخصية وحذف البيانات التي يتم جمعها عبر خدماتها. كما تتطلع غوغل إلى توفير بيئة آمنة وخصوصية لمستخدمي منصاتها، وتعمل على تحسين سياساتها وممارساتها لتحقيق هذا الهدف.</a:t>
            </a:r>
          </a:p>
        </p:txBody>
      </p:sp>
    </p:spTree>
    <p:extLst>
      <p:ext uri="{BB962C8B-B14F-4D97-AF65-F5344CB8AC3E}">
        <p14:creationId xmlns:p14="http://schemas.microsoft.com/office/powerpoint/2010/main" val="3299461527"/>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E51D88EA-8AD8-43B0-8404-3A3E0A2E9CFE}"/>
              </a:ext>
            </a:extLst>
          </p:cNvPr>
          <p:cNvPicPr>
            <a:picLocks noChangeAspect="1"/>
          </p:cNvPicPr>
          <p:nvPr/>
        </p:nvPicPr>
        <p:blipFill>
          <a:blip r:embed="rId3"/>
          <a:stretch>
            <a:fillRect/>
          </a:stretch>
        </p:blipFill>
        <p:spPr>
          <a:xfrm>
            <a:off x="0" y="0"/>
            <a:ext cx="12192000" cy="6858000"/>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pic>
        <p:nvPicPr>
          <p:cNvPr id="2" name="Picture 1">
            <a:extLst>
              <a:ext uri="{FF2B5EF4-FFF2-40B4-BE49-F238E27FC236}">
                <a16:creationId xmlns:a16="http://schemas.microsoft.com/office/drawing/2014/main" id="{EE805DBC-4BFC-45EC-9CF3-A72F26D8A27B}"/>
              </a:ext>
            </a:extLst>
          </p:cNvPr>
          <p:cNvPicPr>
            <a:picLocks noChangeAspect="1"/>
          </p:cNvPicPr>
          <p:nvPr/>
        </p:nvPicPr>
        <p:blipFill>
          <a:blip r:embed="rId5"/>
          <a:stretch>
            <a:fillRect/>
          </a:stretch>
        </p:blipFill>
        <p:spPr>
          <a:xfrm rot="18827698">
            <a:off x="2476083" y="2956705"/>
            <a:ext cx="1085182" cy="1603387"/>
          </a:xfrm>
          <a:prstGeom prst="rect">
            <a:avLst/>
          </a:prstGeom>
        </p:spPr>
      </p:pic>
      <p:sp>
        <p:nvSpPr>
          <p:cNvPr id="9" name="TextBox 8">
            <a:extLst>
              <a:ext uri="{FF2B5EF4-FFF2-40B4-BE49-F238E27FC236}">
                <a16:creationId xmlns:a16="http://schemas.microsoft.com/office/drawing/2014/main" id="{65AF0849-3990-43C5-8528-B424F9C74B8E}"/>
              </a:ext>
            </a:extLst>
          </p:cNvPr>
          <p:cNvSpPr txBox="1"/>
          <p:nvPr/>
        </p:nvSpPr>
        <p:spPr>
          <a:xfrm>
            <a:off x="1695655" y="4429460"/>
            <a:ext cx="3651306" cy="1200329"/>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just" rtl="1"/>
            <a:r>
              <a:rPr lang="ar-JO" b="0" i="0" dirty="0">
                <a:solidFill>
                  <a:srgbClr val="0D0D0D"/>
                </a:solidFill>
                <a:effectLst/>
                <a:latin typeface="Söhne"/>
              </a:rPr>
              <a:t>التفاعل الإيجابي والاحترام: ينبغي للمسوقين التفاعل مع الجمهور بطريقة إيجابية ومحترمة، وتجنب التعليقات أو المحتوى الذي يمكن أن يسيء للآخرين.</a:t>
            </a:r>
          </a:p>
        </p:txBody>
      </p:sp>
    </p:spTree>
    <p:extLst>
      <p:ext uri="{BB962C8B-B14F-4D97-AF65-F5344CB8AC3E}">
        <p14:creationId xmlns:p14="http://schemas.microsoft.com/office/powerpoint/2010/main" val="619141742"/>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440569D2-C868-4A5F-90BB-B31C07ACFA88}"/>
              </a:ext>
            </a:extLst>
          </p:cNvPr>
          <p:cNvPicPr>
            <a:picLocks noChangeAspect="1"/>
          </p:cNvPicPr>
          <p:nvPr/>
        </p:nvPicPr>
        <p:blipFill>
          <a:blip r:embed="rId3"/>
          <a:stretch>
            <a:fillRect/>
          </a:stretch>
        </p:blipFill>
        <p:spPr>
          <a:xfrm>
            <a:off x="0" y="0"/>
            <a:ext cx="12192000" cy="6858000"/>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sp>
        <p:nvSpPr>
          <p:cNvPr id="10" name="TextBox 9">
            <a:extLst>
              <a:ext uri="{FF2B5EF4-FFF2-40B4-BE49-F238E27FC236}">
                <a16:creationId xmlns:a16="http://schemas.microsoft.com/office/drawing/2014/main" id="{B5ABB43F-1CD4-43C8-B832-6B5A1A2041BC}"/>
              </a:ext>
            </a:extLst>
          </p:cNvPr>
          <p:cNvSpPr txBox="1"/>
          <p:nvPr/>
        </p:nvSpPr>
        <p:spPr>
          <a:xfrm>
            <a:off x="1842154" y="4571140"/>
            <a:ext cx="8291659" cy="2031325"/>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just" rtl="1"/>
            <a:br>
              <a:rPr lang="ar-JO" b="0" i="0" dirty="0">
                <a:solidFill>
                  <a:srgbClr val="0D0D0D"/>
                </a:solidFill>
                <a:effectLst/>
                <a:latin typeface="Söhne"/>
              </a:rPr>
            </a:br>
            <a:r>
              <a:rPr lang="ar-JO" b="0" i="0" dirty="0">
                <a:solidFill>
                  <a:srgbClr val="0D0D0D"/>
                </a:solidFill>
                <a:effectLst/>
                <a:latin typeface="Söhne"/>
              </a:rPr>
              <a:t>شركة "</a:t>
            </a:r>
            <a:r>
              <a:rPr lang="ar-JO" b="0" i="0" dirty="0" err="1">
                <a:solidFill>
                  <a:srgbClr val="0D0D0D"/>
                </a:solidFill>
                <a:effectLst/>
                <a:latin typeface="Söhne"/>
              </a:rPr>
              <a:t>سبوتيفاي</a:t>
            </a:r>
            <a:r>
              <a:rPr lang="ar-JO" b="0" i="0" dirty="0">
                <a:solidFill>
                  <a:srgbClr val="0D0D0D"/>
                </a:solidFill>
                <a:effectLst/>
                <a:latin typeface="Söhne"/>
              </a:rPr>
              <a:t>" </a:t>
            </a:r>
            <a:r>
              <a:rPr lang="en-US" dirty="0">
                <a:solidFill>
                  <a:srgbClr val="0D0D0D"/>
                </a:solidFill>
                <a:latin typeface="Söhne"/>
              </a:rPr>
              <a:t> (</a:t>
            </a:r>
            <a:r>
              <a:rPr lang="en-US" b="0" i="0" dirty="0">
                <a:solidFill>
                  <a:srgbClr val="0D0D0D"/>
                </a:solidFill>
                <a:effectLst/>
                <a:latin typeface="Söhne"/>
              </a:rPr>
              <a:t>Spotify) - </a:t>
            </a:r>
            <a:r>
              <a:rPr lang="ar-JO" b="0" i="0" dirty="0">
                <a:solidFill>
                  <a:srgbClr val="0D0D0D"/>
                </a:solidFill>
                <a:effectLst/>
                <a:latin typeface="Söhne"/>
              </a:rPr>
              <a:t>تعتبر </a:t>
            </a:r>
            <a:r>
              <a:rPr lang="ar-JO" b="0" i="0" dirty="0" err="1">
                <a:solidFill>
                  <a:srgbClr val="0D0D0D"/>
                </a:solidFill>
                <a:effectLst/>
                <a:latin typeface="Söhne"/>
              </a:rPr>
              <a:t>سبوتيفاي</a:t>
            </a:r>
            <a:r>
              <a:rPr lang="ar-JO" b="0" i="0" dirty="0">
                <a:solidFill>
                  <a:srgbClr val="0D0D0D"/>
                </a:solidFill>
                <a:effectLst/>
                <a:latin typeface="Söhne"/>
              </a:rPr>
              <a:t> واحدة من أكبر خدمات البث الموسيقي عبر الإنترنت في العالم. تتفاعل </a:t>
            </a:r>
            <a:r>
              <a:rPr lang="ar-JO" b="0" i="0" dirty="0" err="1">
                <a:solidFill>
                  <a:srgbClr val="0D0D0D"/>
                </a:solidFill>
                <a:effectLst/>
                <a:latin typeface="Söhne"/>
              </a:rPr>
              <a:t>سبوتيفاي</a:t>
            </a:r>
            <a:r>
              <a:rPr lang="ar-JO" b="0" i="0" dirty="0">
                <a:solidFill>
                  <a:srgbClr val="0D0D0D"/>
                </a:solidFill>
                <a:effectLst/>
                <a:latin typeface="Söhne"/>
              </a:rPr>
              <a:t> مع جمهورها بطريقة إيجابية ومحترمة من خلال توفير محتوى موسيقي متنوع يلبي اهتمامات المستخدمين، وتشجيعهم على التفاعل مع الموسيقى ومع بعضهم البعض.</a:t>
            </a:r>
          </a:p>
          <a:p>
            <a:pPr algn="just" rtl="1"/>
            <a:r>
              <a:rPr lang="ar-JO" b="0" i="0" dirty="0">
                <a:solidFill>
                  <a:srgbClr val="0D0D0D"/>
                </a:solidFill>
                <a:effectLst/>
                <a:latin typeface="Söhne"/>
              </a:rPr>
              <a:t>على سبيل المثال، تُنشر </a:t>
            </a:r>
            <a:r>
              <a:rPr lang="ar-JO" b="0" i="0" dirty="0" err="1">
                <a:solidFill>
                  <a:srgbClr val="0D0D0D"/>
                </a:solidFill>
                <a:effectLst/>
                <a:latin typeface="Söhne"/>
              </a:rPr>
              <a:t>سبوتيفاي</a:t>
            </a:r>
            <a:r>
              <a:rPr lang="ar-JO" b="0" i="0" dirty="0">
                <a:solidFill>
                  <a:srgbClr val="0D0D0D"/>
                </a:solidFill>
                <a:effectLst/>
                <a:latin typeface="Söhne"/>
              </a:rPr>
              <a:t> قوائم تشغيل مخصصة لمختلف المناسبات والأحداث، مما يعزز التواصل مع المستخدمين ويوفر لهم تجربة استماع شخصية وممتعة. كما تتفاعل الشركة مع تعليقات المستخدمين بطريقة إيجابية، وتقدم الدعم والمساعدة عند الحاجة، وتجنب التعليقات أو المحتوى الذي قد يؤدي إلى إساءة للآخرين.</a:t>
            </a:r>
          </a:p>
        </p:txBody>
      </p:sp>
    </p:spTree>
    <p:extLst>
      <p:ext uri="{BB962C8B-B14F-4D97-AF65-F5344CB8AC3E}">
        <p14:creationId xmlns:p14="http://schemas.microsoft.com/office/powerpoint/2010/main" val="612130011"/>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58E5918-6E1B-4CD1-8DED-0CAA2858C172}"/>
              </a:ext>
            </a:extLst>
          </p:cNvPr>
          <p:cNvPicPr>
            <a:picLocks noChangeAspect="1"/>
          </p:cNvPicPr>
          <p:nvPr/>
        </p:nvPicPr>
        <p:blipFill>
          <a:blip r:embed="rId3"/>
          <a:stretch>
            <a:fillRect/>
          </a:stretch>
        </p:blipFill>
        <p:spPr>
          <a:xfrm>
            <a:off x="0" y="0"/>
            <a:ext cx="12192000" cy="6858000"/>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sp>
        <p:nvSpPr>
          <p:cNvPr id="9" name="TextBox 8">
            <a:extLst>
              <a:ext uri="{FF2B5EF4-FFF2-40B4-BE49-F238E27FC236}">
                <a16:creationId xmlns:a16="http://schemas.microsoft.com/office/drawing/2014/main" id="{B1EEE643-4F48-44A8-8E98-57B35030B22F}"/>
              </a:ext>
            </a:extLst>
          </p:cNvPr>
          <p:cNvSpPr txBox="1"/>
          <p:nvPr/>
        </p:nvSpPr>
        <p:spPr>
          <a:xfrm>
            <a:off x="3537409" y="4608145"/>
            <a:ext cx="4277412" cy="1200329"/>
          </a:xfrm>
          <a:prstGeom prst="rect">
            <a:avLst/>
          </a:prstGeom>
        </p:spPr>
        <p:style>
          <a:lnRef idx="2">
            <a:schemeClr val="accent5"/>
          </a:lnRef>
          <a:fillRef idx="1">
            <a:schemeClr val="lt1"/>
          </a:fillRef>
          <a:effectRef idx="0">
            <a:schemeClr val="accent5"/>
          </a:effectRef>
          <a:fontRef idx="minor">
            <a:schemeClr val="dk1"/>
          </a:fontRef>
        </p:style>
        <p:txBody>
          <a:bodyPr wrap="square">
            <a:spAutoFit/>
          </a:bodyPr>
          <a:lstStyle/>
          <a:p>
            <a:pPr algn="just" rtl="1"/>
            <a:r>
              <a:rPr lang="ar-JO" dirty="0"/>
              <a:t>الالتزام بقوانين الدعاية والتسويق: يجب على المسوقين الامتثال للقوانين والتشريعات المحلية والدولية المتعلقة بالدعاية والتسويق عبر الإنترنت ووسائل التواصل الاجتماعي.</a:t>
            </a:r>
            <a:endParaRPr lang="en-US" dirty="0"/>
          </a:p>
        </p:txBody>
      </p:sp>
    </p:spTree>
    <p:extLst>
      <p:ext uri="{BB962C8B-B14F-4D97-AF65-F5344CB8AC3E}">
        <p14:creationId xmlns:p14="http://schemas.microsoft.com/office/powerpoint/2010/main" val="349316983"/>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A3639A1B-9BFC-4A2F-8C95-947B060649C9}"/>
              </a:ext>
            </a:extLst>
          </p:cNvPr>
          <p:cNvPicPr>
            <a:picLocks noChangeAspect="1"/>
          </p:cNvPicPr>
          <p:nvPr/>
        </p:nvPicPr>
        <p:blipFill>
          <a:blip r:embed="rId3"/>
          <a:stretch>
            <a:fillRect/>
          </a:stretch>
        </p:blipFill>
        <p:spPr>
          <a:xfrm>
            <a:off x="0" y="0"/>
            <a:ext cx="12192000" cy="4732256"/>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sp>
        <p:nvSpPr>
          <p:cNvPr id="10" name="TextBox 9">
            <a:extLst>
              <a:ext uri="{FF2B5EF4-FFF2-40B4-BE49-F238E27FC236}">
                <a16:creationId xmlns:a16="http://schemas.microsoft.com/office/drawing/2014/main" id="{D845C88F-FEAC-4D50-A55B-36F02165DA60}"/>
              </a:ext>
            </a:extLst>
          </p:cNvPr>
          <p:cNvSpPr txBox="1"/>
          <p:nvPr/>
        </p:nvSpPr>
        <p:spPr>
          <a:xfrm>
            <a:off x="1234911" y="3429000"/>
            <a:ext cx="9634194" cy="2308324"/>
          </a:xfrm>
          <a:prstGeom prst="rect">
            <a:avLst/>
          </a:prstGeom>
          <a:noFill/>
        </p:spPr>
        <p:txBody>
          <a:bodyPr wrap="square">
            <a:spAutoFit/>
          </a:bodyPr>
          <a:lstStyle/>
          <a:p>
            <a:pPr algn="just" rtl="1"/>
            <a:endParaRPr lang="ar-JO" dirty="0"/>
          </a:p>
          <a:p>
            <a:pPr algn="just" rtl="1"/>
            <a:r>
              <a:rPr lang="ar-JO" dirty="0"/>
              <a:t>شركة "فيسبوك" </a:t>
            </a:r>
            <a:r>
              <a:rPr lang="en-US" dirty="0"/>
              <a:t>Facebook) </a:t>
            </a:r>
            <a:r>
              <a:rPr lang="ar-EG" dirty="0"/>
              <a:t>) </a:t>
            </a:r>
            <a:r>
              <a:rPr lang="ar-JO" dirty="0"/>
              <a:t>فيسبوك هي واحدة من أكبر وأشهر منصات التواصل الاجتماعي في العالم. تلتزم فيسبوك بقوانين الدعاية والتسويق في العديد من الدول حول العالم، بما في ذلك القوانين المحلية والدولية التي تنظم الإعلانات عبر الإنترنت.</a:t>
            </a:r>
          </a:p>
          <a:p>
            <a:pPr algn="just" rtl="1"/>
            <a:endParaRPr lang="ar-JO" dirty="0"/>
          </a:p>
          <a:p>
            <a:pPr algn="just" rtl="1"/>
            <a:r>
              <a:rPr lang="ar-JO" dirty="0"/>
              <a:t>على سبيل المثال، تطبق فيسبوك سياسات صارمة لمنع الإعلانات الكاذبة أو المضللة على منصتها، وتتبع إرشادات دقيقة لضمان أن الإعلانات تلتزم بمعايير الصدق والشفافية. بالإضافة إلى ذلك، تتعاون فيسبوك مع السلطات التنظيمية والحكومات للامتثال للتشريعات واللوائح المحلية، وتضع آليات للتحقق من هوية المعلنين وصحة الإعلانات التي ينشرونها على المنصة.</a:t>
            </a:r>
          </a:p>
          <a:p>
            <a:pPr algn="r" rtl="1"/>
            <a:endParaRPr lang="ar-JO" dirty="0"/>
          </a:p>
        </p:txBody>
      </p:sp>
    </p:spTree>
    <p:extLst>
      <p:ext uri="{BB962C8B-B14F-4D97-AF65-F5344CB8AC3E}">
        <p14:creationId xmlns:p14="http://schemas.microsoft.com/office/powerpoint/2010/main" val="859442765"/>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BA9E65A-D227-4A9D-B46A-B00BF07DAF23}"/>
              </a:ext>
            </a:extLst>
          </p:cNvPr>
          <p:cNvPicPr>
            <a:picLocks noChangeAspect="1"/>
          </p:cNvPicPr>
          <p:nvPr/>
        </p:nvPicPr>
        <p:blipFill>
          <a:blip r:embed="rId3"/>
          <a:stretch>
            <a:fillRect/>
          </a:stretch>
        </p:blipFill>
        <p:spPr>
          <a:xfrm>
            <a:off x="0" y="0"/>
            <a:ext cx="12192000" cy="6858000"/>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sp>
        <p:nvSpPr>
          <p:cNvPr id="9" name="TextBox 8">
            <a:extLst>
              <a:ext uri="{FF2B5EF4-FFF2-40B4-BE49-F238E27FC236}">
                <a16:creationId xmlns:a16="http://schemas.microsoft.com/office/drawing/2014/main" id="{31495704-46CA-4EC6-93DE-C7E6E793B0B3}"/>
              </a:ext>
            </a:extLst>
          </p:cNvPr>
          <p:cNvSpPr txBox="1"/>
          <p:nvPr/>
        </p:nvSpPr>
        <p:spPr>
          <a:xfrm>
            <a:off x="417138" y="1670984"/>
            <a:ext cx="2524026" cy="1477328"/>
          </a:xfrm>
          <a:prstGeom prst="rect">
            <a:avLst/>
          </a:prstGeom>
        </p:spPr>
        <p:style>
          <a:lnRef idx="2">
            <a:schemeClr val="accent5"/>
          </a:lnRef>
          <a:fillRef idx="1">
            <a:schemeClr val="lt1"/>
          </a:fillRef>
          <a:effectRef idx="0">
            <a:schemeClr val="accent5"/>
          </a:effectRef>
          <a:fontRef idx="minor">
            <a:schemeClr val="dk1"/>
          </a:fontRef>
        </p:style>
        <p:txBody>
          <a:bodyPr wrap="square">
            <a:spAutoFit/>
          </a:bodyPr>
          <a:lstStyle/>
          <a:p>
            <a:pPr algn="just" rtl="1"/>
            <a:r>
              <a:rPr lang="ar-JO" b="0" i="0" dirty="0">
                <a:solidFill>
                  <a:srgbClr val="0D0D0D"/>
                </a:solidFill>
                <a:effectLst/>
                <a:latin typeface="Söhne"/>
              </a:rPr>
              <a:t>تعزيز التنوع والتضامن: يجب على المسوقين تعزيز التنوع والشمولية في حملاتهم التسويقية، وتجنب الإساءة أو التمييز ضد أي فئة من المجتمع.</a:t>
            </a:r>
            <a:endParaRPr lang="ar-JO" dirty="0">
              <a:solidFill>
                <a:srgbClr val="0D0D0D"/>
              </a:solidFill>
              <a:latin typeface="Söhne"/>
            </a:endParaRPr>
          </a:p>
        </p:txBody>
      </p:sp>
    </p:spTree>
    <p:extLst>
      <p:ext uri="{BB962C8B-B14F-4D97-AF65-F5344CB8AC3E}">
        <p14:creationId xmlns:p14="http://schemas.microsoft.com/office/powerpoint/2010/main" val="2109247649"/>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sp>
        <p:nvSpPr>
          <p:cNvPr id="10" name="TextBox 9">
            <a:extLst>
              <a:ext uri="{FF2B5EF4-FFF2-40B4-BE49-F238E27FC236}">
                <a16:creationId xmlns:a16="http://schemas.microsoft.com/office/drawing/2014/main" id="{0DFC8F32-2A97-4279-9AB7-016F2F33DF4A}"/>
              </a:ext>
            </a:extLst>
          </p:cNvPr>
          <p:cNvSpPr txBox="1"/>
          <p:nvPr/>
        </p:nvSpPr>
        <p:spPr>
          <a:xfrm>
            <a:off x="5250730" y="1879459"/>
            <a:ext cx="6351261" cy="2585323"/>
          </a:xfrm>
          <a:prstGeom prst="rect">
            <a:avLst/>
          </a:prstGeom>
          <a:noFill/>
        </p:spPr>
        <p:txBody>
          <a:bodyPr wrap="square">
            <a:spAutoFit/>
          </a:bodyPr>
          <a:lstStyle/>
          <a:p>
            <a:pPr algn="just" rtl="1"/>
            <a:r>
              <a:rPr lang="ar-JO" b="0" i="0" dirty="0">
                <a:solidFill>
                  <a:srgbClr val="0D0D0D"/>
                </a:solidFill>
                <a:effectLst/>
                <a:latin typeface="Söhne"/>
              </a:rPr>
              <a:t>شركة "بيبسيكو" </a:t>
            </a:r>
            <a:r>
              <a:rPr lang="en-US" b="0" i="0" dirty="0">
                <a:solidFill>
                  <a:srgbClr val="0D0D0D"/>
                </a:solidFill>
                <a:effectLst/>
                <a:latin typeface="Söhne"/>
              </a:rPr>
              <a:t>  (PepsiCo) </a:t>
            </a:r>
            <a:r>
              <a:rPr lang="ar-JO" b="0" i="0" dirty="0">
                <a:solidFill>
                  <a:srgbClr val="0D0D0D"/>
                </a:solidFill>
                <a:effectLst/>
                <a:latin typeface="Söhne"/>
              </a:rPr>
              <a:t>تُعتبر بيبسيكو واحدة من أكبر شركات الأغذية والمشروبات في العالم، وتتخذ خطوات لتعزيز التنوع والشمولية في جميع جوانب عملها، بما في ذلك حملات التسويق.</a:t>
            </a:r>
          </a:p>
          <a:p>
            <a:pPr algn="just" rtl="1"/>
            <a:r>
              <a:rPr lang="ar-JO" b="0" i="0" dirty="0">
                <a:solidFill>
                  <a:srgbClr val="0D0D0D"/>
                </a:solidFill>
                <a:effectLst/>
                <a:latin typeface="Söhne"/>
              </a:rPr>
              <a:t>على سبيل المثال، تستخدم بيبسيكو في حملاتها التسويقية مجموعة متنوعة من الشخصيات والأصوات التي تمثل مختلف الثقافات والخلفيات. بالإضافة إلى ذلك، تقوم الشركة بتنظيم حملات تسويقية تشجع على التضامن والتعاون، مثل حملة تعزيز العمل الخيري أو دعم المبادرات الاجتماعية.</a:t>
            </a:r>
          </a:p>
          <a:p>
            <a:pPr algn="just" rtl="1"/>
            <a:r>
              <a:rPr lang="ar-JO" b="0" i="0" dirty="0">
                <a:solidFill>
                  <a:srgbClr val="0D0D0D"/>
                </a:solidFill>
                <a:effectLst/>
                <a:latin typeface="Söhne"/>
              </a:rPr>
              <a:t>بيبسيكو تحرص على تجنب الإساءة أو التمييز ضد أي فئة من المجتمع، وتعمل على تعزيز قيم التنوع والشمولية في كل جانب من جوانب عملها وحملاتها التسويقية.</a:t>
            </a:r>
          </a:p>
        </p:txBody>
      </p:sp>
      <p:pic>
        <p:nvPicPr>
          <p:cNvPr id="4" name="Picture 3">
            <a:extLst>
              <a:ext uri="{FF2B5EF4-FFF2-40B4-BE49-F238E27FC236}">
                <a16:creationId xmlns:a16="http://schemas.microsoft.com/office/drawing/2014/main" id="{644B0F9E-F381-4E88-B7F7-C487B97B7222}"/>
              </a:ext>
            </a:extLst>
          </p:cNvPr>
          <p:cNvPicPr>
            <a:picLocks noChangeAspect="1"/>
          </p:cNvPicPr>
          <p:nvPr/>
        </p:nvPicPr>
        <p:blipFill>
          <a:blip r:embed="rId4"/>
          <a:stretch>
            <a:fillRect/>
          </a:stretch>
        </p:blipFill>
        <p:spPr>
          <a:xfrm>
            <a:off x="1009257" y="1123165"/>
            <a:ext cx="3911535" cy="4762500"/>
          </a:xfrm>
          <a:prstGeom prst="rect">
            <a:avLst/>
          </a:prstGeom>
        </p:spPr>
      </p:pic>
    </p:spTree>
    <p:extLst>
      <p:ext uri="{BB962C8B-B14F-4D97-AF65-F5344CB8AC3E}">
        <p14:creationId xmlns:p14="http://schemas.microsoft.com/office/powerpoint/2010/main" val="1923729596"/>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4495ADF1-530D-46BB-A77F-10131C4953AB}"/>
              </a:ext>
            </a:extLst>
          </p:cNvPr>
          <p:cNvPicPr>
            <a:picLocks noChangeAspect="1"/>
          </p:cNvPicPr>
          <p:nvPr/>
        </p:nvPicPr>
        <p:blipFill>
          <a:blip r:embed="rId3"/>
          <a:stretch>
            <a:fillRect/>
          </a:stretch>
        </p:blipFill>
        <p:spPr>
          <a:xfrm>
            <a:off x="0" y="597370"/>
            <a:ext cx="12192000" cy="5663259"/>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sp>
        <p:nvSpPr>
          <p:cNvPr id="9" name="TextBox 8">
            <a:extLst>
              <a:ext uri="{FF2B5EF4-FFF2-40B4-BE49-F238E27FC236}">
                <a16:creationId xmlns:a16="http://schemas.microsoft.com/office/drawing/2014/main" id="{A1BD5FBB-FEEF-4EA8-A19B-1D0B219B6C3C}"/>
              </a:ext>
            </a:extLst>
          </p:cNvPr>
          <p:cNvSpPr txBox="1"/>
          <p:nvPr/>
        </p:nvSpPr>
        <p:spPr>
          <a:xfrm>
            <a:off x="3299381" y="2715167"/>
            <a:ext cx="5352068" cy="1200329"/>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 rtl="1"/>
            <a:r>
              <a:rPr lang="ar-JO" dirty="0"/>
              <a:t>باختصار، </a:t>
            </a:r>
            <a:r>
              <a:rPr lang="ar-EG" dirty="0"/>
              <a:t>ت</a:t>
            </a:r>
            <a:r>
              <a:rPr lang="ar-JO" dirty="0"/>
              <a:t>ؤثر المواطنة الرقمية على أخلاقيات التسويق من خلال تشجيع الممارسات الأخلاقية في التواصل مع العملاء وحماية خصوصيتهم، وضمان الشفافية والنزاهة في العمليات التسويقية عبر الإنترنت.</a:t>
            </a:r>
          </a:p>
        </p:txBody>
      </p:sp>
    </p:spTree>
    <p:extLst>
      <p:ext uri="{BB962C8B-B14F-4D97-AF65-F5344CB8AC3E}">
        <p14:creationId xmlns:p14="http://schemas.microsoft.com/office/powerpoint/2010/main" val="1547487879"/>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AA0ED2-6819-0BCE-0EA0-3EBA1468977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945BE81-9F72-0C9D-35AF-5EC99D8DFC3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60FB3A8-670F-23A7-6EDE-4D9752FDE682}"/>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8DC9F6CE-8D50-BA4B-07EE-E7D048530F6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2A5CAD65-366A-53FF-F227-A9919CDEE8A8}"/>
              </a:ext>
            </a:extLst>
          </p:cNvPr>
          <p:cNvPicPr>
            <a:picLocks noChangeAspect="1"/>
          </p:cNvPicPr>
          <p:nvPr/>
        </p:nvPicPr>
        <p:blipFill>
          <a:blip r:embed="rId4"/>
          <a:stretch>
            <a:fillRect/>
          </a:stretch>
        </p:blipFill>
        <p:spPr>
          <a:xfrm>
            <a:off x="7354117" y="1155869"/>
            <a:ext cx="4848225" cy="5715000"/>
          </a:xfrm>
          <a:prstGeom prst="rect">
            <a:avLst/>
          </a:prstGeom>
        </p:spPr>
      </p:pic>
      <p:sp>
        <p:nvSpPr>
          <p:cNvPr id="4" name="TextBox 3">
            <a:extLst>
              <a:ext uri="{FF2B5EF4-FFF2-40B4-BE49-F238E27FC236}">
                <a16:creationId xmlns:a16="http://schemas.microsoft.com/office/drawing/2014/main" id="{EBF02F89-6397-BA2B-9519-0A28282AA59E}"/>
              </a:ext>
            </a:extLst>
          </p:cNvPr>
          <p:cNvSpPr txBox="1"/>
          <p:nvPr/>
        </p:nvSpPr>
        <p:spPr>
          <a:xfrm>
            <a:off x="903514" y="1611086"/>
            <a:ext cx="6270172" cy="800219"/>
          </a:xfrm>
          <a:prstGeom prst="rect">
            <a:avLst/>
          </a:prstGeom>
          <a:noFill/>
        </p:spPr>
        <p:txBody>
          <a:bodyPr wrap="square" rtlCol="0">
            <a:spAutoFit/>
          </a:bodyPr>
          <a:lstStyle/>
          <a:p>
            <a:pPr algn="r" rtl="1"/>
            <a:r>
              <a:rPr lang="ar-JO" sz="2800" b="1"/>
              <a:t>ملخص</a:t>
            </a:r>
          </a:p>
          <a:p>
            <a:pPr algn="r" rtl="1"/>
            <a:r>
              <a:rPr lang="ar-JO"/>
              <a:t> </a:t>
            </a:r>
            <a:endParaRPr lang="en-US"/>
          </a:p>
        </p:txBody>
      </p:sp>
      <p:sp>
        <p:nvSpPr>
          <p:cNvPr id="9" name="TextBox 8">
            <a:extLst>
              <a:ext uri="{FF2B5EF4-FFF2-40B4-BE49-F238E27FC236}">
                <a16:creationId xmlns:a16="http://schemas.microsoft.com/office/drawing/2014/main" id="{12A70AAA-C6F4-4E7E-BC3C-24EBC4CA57D4}"/>
              </a:ext>
            </a:extLst>
          </p:cNvPr>
          <p:cNvSpPr txBox="1"/>
          <p:nvPr/>
        </p:nvSpPr>
        <p:spPr>
          <a:xfrm>
            <a:off x="608625" y="2301738"/>
            <a:ext cx="6096000" cy="2031325"/>
          </a:xfrm>
          <a:prstGeom prst="rect">
            <a:avLst/>
          </a:prstGeom>
          <a:noFill/>
        </p:spPr>
        <p:txBody>
          <a:bodyPr wrap="square">
            <a:spAutoFit/>
          </a:bodyPr>
          <a:lstStyle/>
          <a:p>
            <a:pPr marL="285750" lvl="0" indent="-285750" algn="r" rtl="1">
              <a:buFont typeface="Wingdings" panose="05000000000000000000" pitchFamily="2" charset="2"/>
              <a:buChar char="q"/>
            </a:pPr>
            <a:r>
              <a:rPr lang="ar-JO" b="1" dirty="0">
                <a:solidFill>
                  <a:prstClr val="black"/>
                </a:solidFill>
              </a:rPr>
              <a:t>المواطنة الرقمية و</a:t>
            </a:r>
            <a:r>
              <a:rPr lang="ar-EG" b="1" dirty="0">
                <a:solidFill>
                  <a:prstClr val="black"/>
                </a:solidFill>
              </a:rPr>
              <a:t>أ</a:t>
            </a:r>
            <a:r>
              <a:rPr lang="ar-JO" b="1" dirty="0">
                <a:solidFill>
                  <a:prstClr val="black"/>
                </a:solidFill>
              </a:rPr>
              <a:t>خلاقيات التسويق</a:t>
            </a:r>
            <a:endParaRPr lang="en-US" b="1" dirty="0">
              <a:solidFill>
                <a:prstClr val="black"/>
              </a:solidFill>
            </a:endParaRPr>
          </a:p>
          <a:p>
            <a:pPr marL="285750" lvl="0" indent="-285750" algn="r" rtl="1">
              <a:buFont typeface="Wingdings" panose="05000000000000000000" pitchFamily="2" charset="2"/>
              <a:buChar char="q"/>
            </a:pPr>
            <a:r>
              <a:rPr lang="ar-JO" b="1" dirty="0">
                <a:solidFill>
                  <a:prstClr val="black"/>
                </a:solidFill>
              </a:rPr>
              <a:t>العناصر الأساسية للمواطنة الرقمية</a:t>
            </a:r>
            <a:endParaRPr lang="en-US" b="1" dirty="0">
              <a:solidFill>
                <a:prstClr val="black"/>
              </a:solidFill>
            </a:endParaRPr>
          </a:p>
          <a:p>
            <a:pPr marL="285750" lvl="0" indent="-285750" algn="r" rtl="1">
              <a:buFont typeface="Wingdings" panose="05000000000000000000" pitchFamily="2" charset="2"/>
              <a:buChar char="q"/>
            </a:pPr>
            <a:r>
              <a:rPr lang="ar-JO" b="1" dirty="0">
                <a:solidFill>
                  <a:srgbClr val="000000"/>
                </a:solidFill>
                <a:latin typeface="IBM Plex Sans Arabic"/>
              </a:rPr>
              <a:t>أنواع المواطنة الرقمية</a:t>
            </a:r>
            <a:endParaRPr lang="en-US" b="1" dirty="0">
              <a:solidFill>
                <a:srgbClr val="000000"/>
              </a:solidFill>
              <a:latin typeface="IBM Plex Sans Arabic"/>
            </a:endParaRPr>
          </a:p>
          <a:p>
            <a:pPr marL="285750" lvl="0" indent="-285750" algn="r" rtl="1">
              <a:buFont typeface="Wingdings" panose="05000000000000000000" pitchFamily="2" charset="2"/>
              <a:buChar char="q"/>
            </a:pPr>
            <a:r>
              <a:rPr lang="ar-JO" b="1" dirty="0">
                <a:solidFill>
                  <a:srgbClr val="000000"/>
                </a:solidFill>
                <a:latin typeface="IBM Plex Sans Arabic"/>
              </a:rPr>
              <a:t>أهمية المواطنة الرقمية وأهدافها</a:t>
            </a:r>
            <a:endParaRPr lang="en-US" b="1" dirty="0">
              <a:solidFill>
                <a:srgbClr val="000000"/>
              </a:solidFill>
              <a:latin typeface="IBM Plex Sans Arabic"/>
            </a:endParaRPr>
          </a:p>
          <a:p>
            <a:pPr marL="285750" lvl="0" indent="-285750" algn="r" rtl="1">
              <a:buFont typeface="Wingdings" panose="05000000000000000000" pitchFamily="2" charset="2"/>
              <a:buChar char="q"/>
            </a:pPr>
            <a:r>
              <a:rPr lang="ar-JO" b="1" dirty="0">
                <a:solidFill>
                  <a:prstClr val="black"/>
                </a:solidFill>
              </a:rPr>
              <a:t>إيجابيات وسلبيات المواطنة الرقمية</a:t>
            </a:r>
            <a:endParaRPr lang="en-US" b="1" dirty="0">
              <a:solidFill>
                <a:prstClr val="black"/>
              </a:solidFill>
            </a:endParaRPr>
          </a:p>
          <a:p>
            <a:pPr marL="285750" lvl="0" indent="-285750" algn="r" rtl="1">
              <a:buFont typeface="Wingdings" panose="05000000000000000000" pitchFamily="2" charset="2"/>
              <a:buChar char="q"/>
            </a:pPr>
            <a:r>
              <a:rPr lang="ar-JO" b="1" dirty="0">
                <a:latin typeface="IBM Plex Sans Arabic"/>
              </a:rPr>
              <a:t>مهارات المواطنة الرقمية </a:t>
            </a:r>
            <a:r>
              <a:rPr lang="ar-EG" b="1" dirty="0">
                <a:latin typeface="IBM Plex Sans Arabic"/>
              </a:rPr>
              <a:t>و</a:t>
            </a:r>
            <a:r>
              <a:rPr lang="ar-JO" b="1" dirty="0">
                <a:latin typeface="IBM Plex Sans Arabic"/>
              </a:rPr>
              <a:t>الاتصال الرقمي</a:t>
            </a:r>
            <a:endParaRPr lang="en-US" b="1" dirty="0">
              <a:latin typeface="IBM Plex Sans Arabic"/>
            </a:endParaRPr>
          </a:p>
          <a:p>
            <a:pPr marL="285750" lvl="0" indent="-285750" algn="r" rtl="1">
              <a:buFont typeface="Wingdings" panose="05000000000000000000" pitchFamily="2" charset="2"/>
              <a:buChar char="q"/>
            </a:pPr>
            <a:r>
              <a:rPr lang="ar-JO" b="1" dirty="0">
                <a:solidFill>
                  <a:srgbClr val="0D0D0D"/>
                </a:solidFill>
                <a:latin typeface="Söhne"/>
              </a:rPr>
              <a:t>المواطنة الرقمية و</a:t>
            </a:r>
            <a:r>
              <a:rPr lang="ar-EG" b="1" dirty="0">
                <a:solidFill>
                  <a:srgbClr val="0D0D0D"/>
                </a:solidFill>
                <a:latin typeface="Söhne"/>
              </a:rPr>
              <a:t>أ</a:t>
            </a:r>
            <a:r>
              <a:rPr lang="ar-JO" b="1" dirty="0">
                <a:solidFill>
                  <a:srgbClr val="0D0D0D"/>
                </a:solidFill>
                <a:latin typeface="Söhne"/>
              </a:rPr>
              <a:t>ثرها على </a:t>
            </a:r>
            <a:r>
              <a:rPr lang="ar-EG" b="1" dirty="0">
                <a:solidFill>
                  <a:srgbClr val="0D0D0D"/>
                </a:solidFill>
                <a:latin typeface="Söhne"/>
              </a:rPr>
              <a:t>أ</a:t>
            </a:r>
            <a:r>
              <a:rPr lang="ar-JO" b="1" dirty="0">
                <a:solidFill>
                  <a:srgbClr val="0D0D0D"/>
                </a:solidFill>
                <a:latin typeface="Söhne"/>
              </a:rPr>
              <a:t>خلاقيات التسويق</a:t>
            </a:r>
            <a:endParaRPr lang="en-US" b="1" dirty="0">
              <a:solidFill>
                <a:prstClr val="black"/>
              </a:solidFill>
            </a:endParaRPr>
          </a:p>
        </p:txBody>
      </p:sp>
    </p:spTree>
    <p:extLst>
      <p:ext uri="{BB962C8B-B14F-4D97-AF65-F5344CB8AC3E}">
        <p14:creationId xmlns:p14="http://schemas.microsoft.com/office/powerpoint/2010/main" val="3513533624"/>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94d26e34a1e5bbd4833c5df3fc15272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d55269a033fd16b9cbe5fca74ebeda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A5E1BD7-FAC5-4BD1-9492-1469FC73A6B0}">
  <ds:schemaRefs>
    <ds:schemaRef ds:uri="http://schemas.microsoft.com/sharepoint/v3/contenttype/forms"/>
  </ds:schemaRefs>
</ds:datastoreItem>
</file>

<file path=customXml/itemProps2.xml><?xml version="1.0" encoding="utf-8"?>
<ds:datastoreItem xmlns:ds="http://schemas.openxmlformats.org/officeDocument/2006/customXml" ds:itemID="{DF171C83-12A6-4701-8B5C-DA67E7AF3BC9}">
  <ds:schemaRefs>
    <ds:schemaRef ds:uri="49100919-8a76-4266-be0c-7dc583902cb4"/>
    <ds:schemaRef ds:uri="d13aca44-ef33-4cf4-9980-7f0b00e6eeb9"/>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2BF3104C-9832-4EE9-A082-62B13313BCD5}">
  <ds:schemaRefs>
    <ds:schemaRef ds:uri="49100919-8a76-4266-be0c-7dc583902cb4"/>
    <ds:schemaRef ds:uri="d13aca44-ef33-4cf4-9980-7f0b00e6eeb9"/>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
  <TotalTime>831</TotalTime>
  <Words>1886</Words>
  <Application>Microsoft Office PowerPoint</Application>
  <PresentationFormat>Widescreen</PresentationFormat>
  <Paragraphs>221</Paragraphs>
  <Slides>41</Slides>
  <Notes>25</Notes>
  <HiddenSlides>0</HiddenSlides>
  <MMClips>0</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pc</cp:lastModifiedBy>
  <cp:revision>133</cp:revision>
  <dcterms:created xsi:type="dcterms:W3CDTF">2023-04-29T09:08:23Z</dcterms:created>
  <dcterms:modified xsi:type="dcterms:W3CDTF">2024-04-09T18:11:35Z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