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541" r:id="rId4"/>
    <p:sldId id="542" r:id="rId6"/>
    <p:sldId id="313" r:id="rId7"/>
    <p:sldId id="585" r:id="rId8"/>
    <p:sldId id="598" r:id="rId9"/>
    <p:sldId id="678" r:id="rId10"/>
    <p:sldId id="604" r:id="rId11"/>
    <p:sldId id="606" r:id="rId12"/>
    <p:sldId id="608" r:id="rId13"/>
    <p:sldId id="609" r:id="rId14"/>
    <p:sldId id="614" r:id="rId15"/>
    <p:sldId id="615" r:id="rId16"/>
    <p:sldId id="616" r:id="rId17"/>
    <p:sldId id="617" r:id="rId18"/>
    <p:sldId id="650" r:id="rId19"/>
    <p:sldId id="618" r:id="rId20"/>
    <p:sldId id="631" r:id="rId21"/>
    <p:sldId id="632" r:id="rId22"/>
    <p:sldId id="652" r:id="rId23"/>
    <p:sldId id="653" r:id="rId24"/>
    <p:sldId id="654" r:id="rId25"/>
    <p:sldId id="655" r:id="rId26"/>
    <p:sldId id="657" r:id="rId27"/>
    <p:sldId id="664" r:id="rId28"/>
    <p:sldId id="665" r:id="rId29"/>
    <p:sldId id="666" r:id="rId30"/>
    <p:sldId id="658" r:id="rId31"/>
    <p:sldId id="659" r:id="rId32"/>
    <p:sldId id="660" r:id="rId33"/>
    <p:sldId id="661" r:id="rId34"/>
    <p:sldId id="662" r:id="rId35"/>
    <p:sldId id="668" r:id="rId36"/>
    <p:sldId id="669" r:id="rId37"/>
    <p:sldId id="671" r:id="rId38"/>
    <p:sldId id="672" r:id="rId39"/>
    <p:sldId id="674" r:id="rId40"/>
    <p:sldId id="676" r:id="rId41"/>
    <p:sldId id="681" r:id="rId42"/>
    <p:sldId id="680" r:id="rId43"/>
    <p:sldId id="683" r:id="rId44"/>
    <p:sldId id="685"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4" Type="http://schemas.openxmlformats.org/officeDocument/2006/relationships/customXml" Target="../customXml/item3.xml"/><Relationship Id="rId53" Type="http://schemas.openxmlformats.org/officeDocument/2006/relationships/customXml" Target="../customXml/item2.xml"/><Relationship Id="rId52" Type="http://schemas.openxmlformats.org/officeDocument/2006/relationships/customXml" Target="../customXml/item1.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notesMaster" Target="notesMasters/notesMaster1.xml"/><Relationship Id="rId49" Type="http://schemas.openxmlformats.org/officeDocument/2006/relationships/presProps" Target="presProps.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9" Type="http://schemas.openxmlformats.org/officeDocument/2006/relationships/theme" Target="../theme/theme2.xml"/><Relationship Id="rId18" Type="http://schemas.openxmlformats.org/officeDocument/2006/relationships/image" Target="../media/image1.png"/><Relationship Id="rId17" Type="http://schemas.openxmlformats.org/officeDocument/2006/relationships/slideLayout" Target="../slideLayouts/slideLayout32.xml"/><Relationship Id="rId16" Type="http://schemas.openxmlformats.org/officeDocument/2006/relationships/slideLayout" Target="../slideLayouts/slideLayout31.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2.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4.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7027" y="3817134"/>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endParaRPr lang="en-US" sz="29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89655" y="2437695"/>
            <a:ext cx="8022253" cy="630942"/>
          </a:xfrm>
          <a:prstGeom prst="rect">
            <a:avLst/>
          </a:prstGeom>
          <a:noFill/>
        </p:spPr>
        <p:txBody>
          <a:bodyPr wrap="square" rtlCol="0">
            <a:spAutoFit/>
          </a:bodyPr>
          <a:lstStyle/>
          <a:p>
            <a:r>
              <a:rPr lang="en-US" sz="3500" b="1" dirty="0">
                <a:solidFill>
                  <a:srgbClr val="00B0F0"/>
                </a:solidFill>
                <a:latin typeface="Times New Roman" panose="02020603050405020304" pitchFamily="18" charset="0"/>
                <a:cs typeface="Times New Roman" panose="02020603050405020304" pitchFamily="18" charset="0"/>
              </a:rPr>
              <a:t>Procurement and Supply Chain</a:t>
            </a:r>
            <a:endParaRPr lang="en-US" sz="35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9</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 y="37651"/>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130648" y="8707"/>
            <a:ext cx="9023511" cy="5404131"/>
          </a:xfrm>
        </p:spPr>
      </p:pic>
      <p:sp>
        <p:nvSpPr>
          <p:cNvPr id="9" name="TextBox 8"/>
          <p:cNvSpPr txBox="1"/>
          <p:nvPr/>
        </p:nvSpPr>
        <p:spPr>
          <a:xfrm>
            <a:off x="5622987" y="3758532"/>
            <a:ext cx="4555158"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Contract Management</a:t>
            </a:r>
            <a:endParaRPr lang="en-US" sz="2800" b="1" dirty="0">
              <a:solidFill>
                <a:srgbClr val="0070C0"/>
              </a:solidFill>
              <a:latin typeface="Arial Black" panose="020B0A04020102020204" pitchFamily="34" charset="0"/>
              <a:cs typeface="Times New Roman" panose="02020603050405020304" pitchFamily="18" charset="0"/>
            </a:endParaRPr>
          </a:p>
        </p:txBody>
      </p:sp>
      <p:sp>
        <p:nvSpPr>
          <p:cNvPr id="10" name="Rectangle: Rounded Corners 9"/>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9</a:t>
            </a:r>
            <a:endParaRPr lang="en-US" sz="2800" dirty="0"/>
          </a:p>
        </p:txBody>
      </p:sp>
      <p:sp>
        <p:nvSpPr>
          <p:cNvPr id="11" name="TextBox 10"/>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1" y="219629"/>
            <a:ext cx="452844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40000" flipV="1">
            <a:off x="-181610" y="3537585"/>
            <a:ext cx="4239895" cy="21945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31" name="TextBox 30"/>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meaning of contract management.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types of contracts.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Explaining the contracts parties.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contract terms and conditions.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Discuss the different remedies for breach of contract.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chemeClr val="accent1"/>
                </a:solidFill>
              </a:rPr>
              <a:t>Contract management</a:t>
            </a:r>
            <a:endParaRPr lang="en-US" sz="3200" b="1" dirty="0">
              <a:solidFill>
                <a:srgbClr val="0070C0"/>
              </a:solidFill>
            </a:endParaRPr>
          </a:p>
        </p:txBody>
      </p:sp>
      <p:sp>
        <p:nvSpPr>
          <p:cNvPr id="13315" name="Rectangle 3"/>
          <p:cNvSpPr>
            <a:spLocks noGrp="1" noChangeArrowheads="1"/>
          </p:cNvSpPr>
          <p:nvPr>
            <p:ph idx="1"/>
          </p:nvPr>
        </p:nvSpPr>
        <p:spPr>
          <a:xfrm>
            <a:off x="558800" y="1574213"/>
            <a:ext cx="10556189" cy="4844955"/>
          </a:xfrm>
        </p:spPr>
        <p:txBody>
          <a:bodyPr rtlCol="0">
            <a:normAutofit/>
          </a:bodyPr>
          <a:lstStyle/>
          <a:p>
            <a:pPr algn="just">
              <a:buFont typeface="Wingdings" panose="05000000000000000000" pitchFamily="2" charset="2"/>
              <a:buChar char="Ø"/>
            </a:pPr>
            <a:r>
              <a:rPr lang="en-US" b="1" dirty="0">
                <a:solidFill>
                  <a:schemeClr val="accent1"/>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endParaRPr lang="en-US" dirty="0"/>
          </a:p>
          <a:p>
            <a:pPr algn="just">
              <a:buFont typeface="Wingdings" panose="05000000000000000000" pitchFamily="2" charset="2"/>
              <a:buChar char="§"/>
            </a:pPr>
            <a:r>
              <a:rPr lang="en-US" dirty="0"/>
              <a:t>This process commences with the identification of the purchaser’s needs and concludes with the completion of the contract.  </a:t>
            </a:r>
            <a:endParaRPr lang="en-US" dirty="0"/>
          </a:p>
          <a:p>
            <a:pPr algn="just">
              <a:buFont typeface="Wingdings" panose="05000000000000000000" pitchFamily="2" charset="2"/>
              <a:buChar char="Ø"/>
            </a:pPr>
            <a:r>
              <a:rPr lang="en-US" dirty="0"/>
              <a:t> </a:t>
            </a:r>
            <a:r>
              <a:rPr lang="en-US" b="1" dirty="0">
                <a:solidFill>
                  <a:schemeClr val="accent1"/>
                </a:solidFill>
              </a:rPr>
              <a:t>Further, the process has two dominant characteristics</a:t>
            </a:r>
            <a:r>
              <a:rPr lang="en-US" dirty="0"/>
              <a:t>:</a:t>
            </a:r>
            <a:endParaRPr lang="en-US" dirty="0"/>
          </a:p>
          <a:p>
            <a:pPr algn="just"/>
            <a:r>
              <a:rPr lang="en-US" b="1" dirty="0">
                <a:solidFill>
                  <a:srgbClr val="C00000"/>
                </a:solidFill>
              </a:rPr>
              <a:t>Risk identification</a:t>
            </a:r>
            <a:r>
              <a:rPr lang="en-US" i="1" dirty="0">
                <a:solidFill>
                  <a:srgbClr val="C00000"/>
                </a:solidFill>
              </a:rPr>
              <a:t>, </a:t>
            </a:r>
            <a:r>
              <a:rPr lang="en-US" b="1" dirty="0">
                <a:solidFill>
                  <a:srgbClr val="C00000"/>
                </a:solidFill>
              </a:rPr>
              <a:t>apportionment, and management</a:t>
            </a:r>
            <a:r>
              <a:rPr lang="en-US" i="1" dirty="0"/>
              <a:t>. </a:t>
            </a:r>
            <a:r>
              <a:rPr lang="en-US" dirty="0"/>
              <a:t>Related to contract performance</a:t>
            </a:r>
            <a:endParaRPr lang="en-US" dirty="0"/>
          </a:p>
          <a:p>
            <a:pPr algn="just"/>
            <a:r>
              <a:rPr lang="en-US" b="1" dirty="0">
                <a:solidFill>
                  <a:srgbClr val="C00000"/>
                </a:solidFill>
              </a:rPr>
              <a:t>Relationship management</a:t>
            </a:r>
            <a:r>
              <a:rPr lang="en-US" i="1" dirty="0"/>
              <a:t>. </a:t>
            </a:r>
            <a:r>
              <a:rPr lang="en-US" dirty="0"/>
              <a:t>Between the purchaser and supplier</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236960" y="952845"/>
            <a:ext cx="8805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endParaRPr lang="en-US" sz="3200" b="1" dirty="0">
              <a:solidFill>
                <a:srgbClr val="0070C0"/>
              </a:solidFill>
            </a:endParaRPr>
          </a:p>
        </p:txBody>
      </p:sp>
      <p:sp>
        <p:nvSpPr>
          <p:cNvPr id="21507" name="Rectangle 3"/>
          <p:cNvSpPr>
            <a:spLocks noGrp="1" noChangeArrowheads="1"/>
          </p:cNvSpPr>
          <p:nvPr>
            <p:ph idx="1"/>
          </p:nvPr>
        </p:nvSpPr>
        <p:spPr>
          <a:xfrm>
            <a:off x="538480" y="1600200"/>
            <a:ext cx="10503773" cy="5257800"/>
          </a:xfrm>
        </p:spPr>
        <p:txBody>
          <a:bodyPr>
            <a:noAutofit/>
          </a:bodyPr>
          <a:lstStyle/>
          <a:p>
            <a:pPr marL="0" indent="0" algn="just">
              <a:buNone/>
            </a:pPr>
            <a:r>
              <a:rPr lang="en-US" altLang="en-US" dirty="0"/>
              <a:t>A prudent project manager and contract management team, therefore, will have a thorough understanding of the following:</a:t>
            </a:r>
            <a:endParaRPr lang="en-US" altLang="en-US" dirty="0"/>
          </a:p>
          <a:p>
            <a:pPr marL="0" indent="0" algn="just">
              <a:buNone/>
            </a:pPr>
            <a:endParaRPr lang="en-US" altLang="en-US" dirty="0"/>
          </a:p>
          <a:p>
            <a:pPr algn="just">
              <a:buFont typeface="Wingdings" panose="05000000000000000000" pitchFamily="2" charset="2"/>
              <a:buChar char="q"/>
            </a:pPr>
            <a:r>
              <a:rPr lang="en-US" altLang="en-US" dirty="0"/>
              <a:t> </a:t>
            </a:r>
            <a:r>
              <a:rPr lang="en-US" altLang="en-US" b="1" dirty="0"/>
              <a:t>Procurement process and post-tender (bid) negotiation</a:t>
            </a:r>
            <a:endParaRPr lang="en-US" altLang="en-US" b="1" dirty="0"/>
          </a:p>
          <a:p>
            <a:pPr algn="just">
              <a:buFont typeface="Wingdings" panose="05000000000000000000" pitchFamily="2" charset="2"/>
              <a:buChar char="q"/>
            </a:pPr>
            <a:r>
              <a:rPr lang="en-US" altLang="en-US" b="1" dirty="0"/>
              <a:t> Assumptions made by the purchaser and the supplier</a:t>
            </a:r>
            <a:endParaRPr lang="en-US" altLang="en-US" b="1" dirty="0"/>
          </a:p>
          <a:p>
            <a:pPr algn="just">
              <a:buFont typeface="Wingdings" panose="05000000000000000000" pitchFamily="2" charset="2"/>
              <a:buChar char="q"/>
            </a:pPr>
            <a:r>
              <a:rPr lang="en-US" altLang="en-US" b="1" dirty="0"/>
              <a:t> Purchaser’s expectations of the service relationship</a:t>
            </a:r>
            <a:endParaRPr lang="en-US" altLang="en-US" b="1" dirty="0"/>
          </a:p>
          <a:p>
            <a:pPr algn="just">
              <a:buFont typeface="Wingdings" panose="05000000000000000000" pitchFamily="2" charset="2"/>
              <a:buChar char="q"/>
            </a:pPr>
            <a:r>
              <a:rPr lang="en-US" altLang="en-US" b="1" dirty="0"/>
              <a:t> Contract terms and conditions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42253" y="1050878"/>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endParaRPr lang="en-US" sz="3200" b="1" dirty="0">
              <a:solidFill>
                <a:srgbClr val="0070C0"/>
              </a:solidFill>
            </a:endParaRPr>
          </a:p>
        </p:txBody>
      </p:sp>
      <p:sp>
        <p:nvSpPr>
          <p:cNvPr id="21507" name="Rectangle 3"/>
          <p:cNvSpPr>
            <a:spLocks noGrp="1" noChangeArrowheads="1"/>
          </p:cNvSpPr>
          <p:nvPr>
            <p:ph idx="1"/>
          </p:nvPr>
        </p:nvSpPr>
        <p:spPr>
          <a:xfrm>
            <a:off x="390931" y="1728213"/>
            <a:ext cx="10815548"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endParaRPr lang="en-US" altLang="en-US" dirty="0"/>
          </a:p>
          <a:p>
            <a:pPr marL="0" indent="0" algn="just">
              <a:buNone/>
            </a:pPr>
            <a:r>
              <a:rPr lang="en-US" altLang="en-US" b="1" dirty="0">
                <a:solidFill>
                  <a:schemeClr val="accent1"/>
                </a:solidFill>
              </a:rPr>
              <a:t>For example:</a:t>
            </a:r>
            <a:endParaRPr lang="en-US" altLang="en-US" b="1" dirty="0">
              <a:solidFill>
                <a:schemeClr val="accent1"/>
              </a:solidFill>
            </a:endParaRPr>
          </a:p>
          <a:p>
            <a:pPr algn="just">
              <a:buFont typeface="Wingdings" panose="05000000000000000000" pitchFamily="2" charset="2"/>
              <a:buChar char="Ø"/>
            </a:pPr>
            <a:r>
              <a:rPr lang="en-US" altLang="en-US" dirty="0"/>
              <a:t>Purchaser’s duties and responsibilities under the contract</a:t>
            </a:r>
            <a:endParaRPr lang="en-US" altLang="en-US" dirty="0"/>
          </a:p>
          <a:p>
            <a:pPr algn="just">
              <a:buFont typeface="Wingdings" panose="05000000000000000000" pitchFamily="2" charset="2"/>
              <a:buChar char="Ø"/>
            </a:pPr>
            <a:r>
              <a:rPr lang="en-US" altLang="en-US" dirty="0"/>
              <a:t>Supplier’s obligations under the contract</a:t>
            </a:r>
            <a:endParaRPr lang="en-US" altLang="en-US" dirty="0"/>
          </a:p>
          <a:p>
            <a:pPr algn="just">
              <a:buFont typeface="Wingdings" panose="05000000000000000000" pitchFamily="2" charset="2"/>
              <a:buChar char="Ø"/>
            </a:pPr>
            <a:r>
              <a:rPr lang="en-US" altLang="en-US" dirty="0"/>
              <a:t>Main cost determinants, how they relate to the outputs and quality standards, and how they will be measured</a:t>
            </a:r>
            <a:endParaRPr lang="en-US" altLang="en-US" dirty="0"/>
          </a:p>
          <a:p>
            <a:pPr algn="just">
              <a:buFont typeface="Wingdings" panose="05000000000000000000" pitchFamily="2" charset="2"/>
              <a:buChar char="Ø"/>
            </a:pPr>
            <a:r>
              <a:rPr lang="en-US" altLang="en-US" dirty="0"/>
              <a:t>Certification and payment mechanism</a:t>
            </a:r>
            <a:endParaRPr lang="en-US" altLang="en-US" dirty="0"/>
          </a:p>
          <a:p>
            <a:pPr algn="just">
              <a:buFont typeface="Wingdings" panose="05000000000000000000" pitchFamily="2" charset="2"/>
              <a:buChar char="Ø"/>
            </a:pPr>
            <a:r>
              <a:rPr lang="en-US" altLang="en-US" dirty="0"/>
              <a:t>Purchaser’s and supplier’s rights if things go wrong</a:t>
            </a:r>
            <a:endParaRPr lang="en-US" altLang="en-US" dirty="0"/>
          </a:p>
          <a:p>
            <a:pPr algn="just">
              <a:buFont typeface="Wingdings" panose="05000000000000000000" pitchFamily="2" charset="2"/>
              <a:buChar char="Ø"/>
            </a:pPr>
            <a:r>
              <a:rPr lang="en-US" altLang="en-US" dirty="0"/>
              <a:t>Legal implications of the contract for which they are responsible</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206479" y="952845"/>
            <a:ext cx="8538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479834" y="165259"/>
            <a:ext cx="8305800" cy="1022569"/>
          </a:xfrm>
        </p:spPr>
        <p:txBody>
          <a:bodyPr>
            <a:normAutofit/>
          </a:bodyPr>
          <a:lstStyle/>
          <a:p>
            <a:pPr algn="ctr"/>
            <a:r>
              <a:rPr lang="en-US" altLang="en-US" sz="3200" b="1" dirty="0">
                <a:solidFill>
                  <a:srgbClr val="0070C0"/>
                </a:solidFill>
              </a:rPr>
              <a:t>Contractual Issues</a:t>
            </a:r>
            <a:endParaRPr lang="en-US" altLang="en-US" sz="3200" b="1" dirty="0">
              <a:solidFill>
                <a:srgbClr val="0070C0"/>
              </a:solidFill>
            </a:endParaRPr>
          </a:p>
        </p:txBody>
      </p:sp>
      <p:sp>
        <p:nvSpPr>
          <p:cNvPr id="32771" name="Rectangle 3"/>
          <p:cNvSpPr>
            <a:spLocks noGrp="1" noChangeArrowheads="1"/>
          </p:cNvSpPr>
          <p:nvPr>
            <p:ph idx="1"/>
          </p:nvPr>
        </p:nvSpPr>
        <p:spPr>
          <a:xfrm>
            <a:off x="475549" y="1920686"/>
            <a:ext cx="10314371" cy="4572000"/>
          </a:xfrm>
        </p:spPr>
        <p:txBody>
          <a:bodyPr rtlCol="0">
            <a:normAutofit/>
          </a:bodyPr>
          <a:lstStyle/>
          <a:p>
            <a:pPr algn="just">
              <a:spcBef>
                <a:spcPct val="60000"/>
              </a:spcBef>
              <a:buFont typeface="Wingdings" panose="05000000000000000000" pitchFamily="2" charset="2"/>
              <a:buChar char="Ø"/>
              <a:defRPr/>
            </a:pPr>
            <a:r>
              <a:rPr lang="en-US" sz="3000" b="1" dirty="0">
                <a:solidFill>
                  <a:schemeClr val="accent1"/>
                </a:solidFill>
              </a:rPr>
              <a:t>Goods and services necessary </a:t>
            </a:r>
            <a:endParaRPr lang="en-US" sz="3000" b="1" dirty="0">
              <a:solidFill>
                <a:schemeClr val="accent1"/>
              </a:solidFill>
            </a:endParaRPr>
          </a:p>
          <a:p>
            <a:pPr algn="just">
              <a:spcBef>
                <a:spcPct val="60000"/>
              </a:spcBef>
              <a:buFont typeface="Wingdings" panose="05000000000000000000" pitchFamily="2" charset="2"/>
              <a:buChar char="§"/>
              <a:defRPr/>
            </a:pPr>
            <a:r>
              <a:rPr lang="en-US" dirty="0"/>
              <a:t>For the completion of projects are procured through the use of contracts with suppliers. </a:t>
            </a:r>
            <a:endParaRPr lang="en-US" dirty="0"/>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85037" y="1037612"/>
            <a:ext cx="92653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70C0"/>
                </a:solidFill>
              </a:rPr>
              <a:t>Contracts</a:t>
            </a:r>
            <a:endParaRPr lang="en-US" altLang="en-US" sz="3200" b="1" dirty="0">
              <a:solidFill>
                <a:srgbClr val="0070C0"/>
              </a:solidFill>
            </a:endParaRPr>
          </a:p>
        </p:txBody>
      </p:sp>
      <p:sp>
        <p:nvSpPr>
          <p:cNvPr id="28675" name="Rectangle 3"/>
          <p:cNvSpPr>
            <a:spLocks noGrp="1" noChangeArrowheads="1"/>
          </p:cNvSpPr>
          <p:nvPr>
            <p:ph idx="1"/>
          </p:nvPr>
        </p:nvSpPr>
        <p:spPr>
          <a:xfrm>
            <a:off x="514019" y="1907189"/>
            <a:ext cx="10165435" cy="5410200"/>
          </a:xfrm>
        </p:spPr>
        <p:txBody>
          <a:bodyPr>
            <a:normAutofit/>
          </a:bodyPr>
          <a:lstStyle/>
          <a:p>
            <a:pPr marL="457200" indent="-457200" algn="just"/>
            <a:r>
              <a:rPr lang="en-US" altLang="en-US" b="1" dirty="0">
                <a:solidFill>
                  <a:schemeClr val="accent1"/>
                </a:solidFill>
              </a:rPr>
              <a:t>A contract </a:t>
            </a:r>
            <a:r>
              <a:rPr lang="en-US" altLang="en-US" dirty="0"/>
              <a:t>is an agreement between two parties under which one party promises to do something for the other in return for a consideration, usually a payment. </a:t>
            </a:r>
            <a:endParaRPr lang="en-US" altLang="en-US" dirty="0"/>
          </a:p>
          <a:p>
            <a:pPr marL="457200" indent="-457200" algn="just"/>
            <a:r>
              <a:rPr lang="en-US" altLang="en-US" dirty="0"/>
              <a:t>This places obligations on both parties to fulfil their part of the agreement. </a:t>
            </a:r>
            <a:endParaRPr lang="en-US" altLang="en-US" dirty="0"/>
          </a:p>
          <a:p>
            <a:pPr marL="457200" indent="-457200" algn="just"/>
            <a:r>
              <a:rPr lang="en-US" altLang="en-US" dirty="0"/>
              <a:t>It is also the foundation for the relationship between the parties.</a:t>
            </a:r>
            <a:endParaRPr lang="en-US" altLang="en-US" dirty="0"/>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62640" y="1003173"/>
            <a:ext cx="11216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70C0"/>
                </a:solidFill>
              </a:rPr>
              <a:t>Contract Management</a:t>
            </a:r>
            <a:endParaRPr lang="en-US" altLang="en-US" sz="3200" b="1" dirty="0">
              <a:solidFill>
                <a:srgbClr val="0070C0"/>
              </a:solidFill>
            </a:endParaRPr>
          </a:p>
        </p:txBody>
      </p:sp>
      <p:sp>
        <p:nvSpPr>
          <p:cNvPr id="34819" name="Rectangle 3"/>
          <p:cNvSpPr>
            <a:spLocks noGrp="1" noChangeArrowheads="1"/>
          </p:cNvSpPr>
          <p:nvPr>
            <p:ph idx="1"/>
          </p:nvPr>
        </p:nvSpPr>
        <p:spPr>
          <a:xfrm>
            <a:off x="436880" y="1498074"/>
            <a:ext cx="10515601" cy="4351338"/>
          </a:xfrm>
        </p:spPr>
        <p:txBody>
          <a:bodyPr rtlCol="0">
            <a:noAutofit/>
          </a:bodyPr>
          <a:lstStyle/>
          <a:p>
            <a:pPr algn="just">
              <a:spcBef>
                <a:spcPct val="100000"/>
              </a:spcBef>
              <a:defRPr/>
            </a:pPr>
            <a:r>
              <a:rPr lang="en-US" b="1" dirty="0">
                <a:solidFill>
                  <a:schemeClr val="accent1"/>
                </a:solidFill>
              </a:rPr>
              <a:t>The parties to a contract are as follows:</a:t>
            </a:r>
            <a:endParaRPr lang="en-US" b="1" dirty="0">
              <a:solidFill>
                <a:schemeClr val="accent1"/>
              </a:solidFill>
            </a:endParaRPr>
          </a:p>
          <a:p>
            <a:pPr algn="just">
              <a:spcBef>
                <a:spcPct val="100000"/>
              </a:spcBef>
              <a:defRPr/>
            </a:pPr>
            <a:r>
              <a:rPr lang="en-US" b="1" dirty="0">
                <a:solidFill>
                  <a:schemeClr val="accent1"/>
                </a:solidFill>
              </a:rPr>
              <a:t>The purchaser</a:t>
            </a:r>
            <a:r>
              <a:rPr lang="en-US" dirty="0"/>
              <a:t>. The party that acquires or obtains goods or services by payment or at some cost. Alternatively referred to as the buyer, client, customer, employer, owner, proposer, sponsor, user, and so on.</a:t>
            </a:r>
            <a:endParaRPr lang="en-US" dirty="0"/>
          </a:p>
          <a:p>
            <a:pPr algn="just">
              <a:spcBef>
                <a:spcPct val="100000"/>
              </a:spcBef>
              <a:defRPr/>
            </a:pPr>
            <a:r>
              <a:rPr lang="en-US" b="1" dirty="0">
                <a:solidFill>
                  <a:schemeClr val="accent1"/>
                </a:solidFill>
              </a:rPr>
              <a:t>The supplier</a:t>
            </a:r>
            <a:r>
              <a:rPr lang="en-US" dirty="0"/>
              <a:t>. The provider of goods and services. Also referred to as the contractor, main supplier, main contractor, prime contractor, prime supplier, seller, vendor, and so on</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43920" y="991968"/>
            <a:ext cx="9762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Contract Management</a:t>
            </a:r>
            <a:endParaRPr lang="en-US" altLang="en-US" sz="3600" b="1" dirty="0">
              <a:solidFill>
                <a:srgbClr val="0070C0"/>
              </a:solidFill>
            </a:endParaRPr>
          </a:p>
        </p:txBody>
      </p:sp>
      <p:sp>
        <p:nvSpPr>
          <p:cNvPr id="35843" name="Rectangle 3"/>
          <p:cNvSpPr>
            <a:spLocks noGrp="1" noChangeArrowheads="1"/>
          </p:cNvSpPr>
          <p:nvPr>
            <p:ph idx="1"/>
          </p:nvPr>
        </p:nvSpPr>
        <p:spPr>
          <a:xfrm>
            <a:off x="457201" y="1493446"/>
            <a:ext cx="10444480"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endParaRPr lang="en-US" sz="2700" dirty="0"/>
          </a:p>
          <a:p>
            <a:pPr algn="just">
              <a:buFont typeface="Wingdings" panose="05000000000000000000" pitchFamily="2" charset="2"/>
              <a:buChar char="§"/>
              <a:defRPr/>
            </a:pPr>
            <a:r>
              <a:rPr lang="en-US" sz="2700" dirty="0"/>
              <a:t>Although not a party to the contract, most contracts make reference to the following:</a:t>
            </a:r>
            <a:endParaRPr lang="en-US" sz="2700" dirty="0"/>
          </a:p>
          <a:p>
            <a:pPr marL="457200" indent="-457200" algn="just">
              <a:buNone/>
              <a:defRPr/>
            </a:pPr>
            <a:r>
              <a:rPr lang="en-US" sz="2700" dirty="0"/>
              <a:t>• </a:t>
            </a:r>
            <a:r>
              <a:rPr lang="en-US" sz="2700" b="1" dirty="0">
                <a:solidFill>
                  <a:schemeClr val="accent1"/>
                </a:solidFill>
              </a:rPr>
              <a:t>A project manager</a:t>
            </a:r>
            <a:r>
              <a:rPr lang="en-US" sz="2700" dirty="0"/>
              <a:t>. The person who leads the purchaser’s contract management team. Alternatively, the terms ‘‘architect,’’ ‘‘contract manager,’’ or ‘‘engineer’’ may be used. </a:t>
            </a:r>
            <a:endParaRPr lang="en-US" sz="2700" dirty="0"/>
          </a:p>
          <a:p>
            <a:pPr marL="457200" indent="-457200" algn="just">
              <a:buNone/>
              <a:defRPr/>
            </a:pPr>
            <a:r>
              <a:rPr lang="en-US" sz="2700" dirty="0"/>
              <a:t>• </a:t>
            </a:r>
            <a:r>
              <a:rPr lang="en-US" sz="2700" b="1" dirty="0">
                <a:solidFill>
                  <a:schemeClr val="accent1"/>
                </a:solidFill>
              </a:rPr>
              <a:t>The subcontractor</a:t>
            </a:r>
            <a:r>
              <a:rPr lang="en-US" sz="2700" dirty="0"/>
              <a:t>. A supplier to the main supplier, main contractor, prime contractor, prime supplier, and so on.</a:t>
            </a:r>
            <a:endParaRPr lang="en-US" sz="27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43920" y="1097354"/>
            <a:ext cx="9254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endParaRPr lang="en-US" sz="2600" b="1" dirty="0">
              <a:solidFill>
                <a:schemeClr val="accent1"/>
              </a:solidFill>
            </a:endParaRPr>
          </a:p>
          <a:p>
            <a:pPr algn="just">
              <a:spcBef>
                <a:spcPct val="100000"/>
              </a:spcBef>
              <a:buFont typeface="Wingdings" panose="05000000000000000000" pitchFamily="2" charset="2"/>
              <a:buChar char="Ø"/>
              <a:defRPr/>
            </a:pPr>
            <a:r>
              <a:rPr lang="en-US" sz="2600" b="1" dirty="0">
                <a:solidFill>
                  <a:schemeClr val="accent1"/>
                </a:solidFill>
              </a:rPr>
              <a:t>The contract agreement</a:t>
            </a:r>
            <a:r>
              <a:rPr lang="en-US" sz="2600" dirty="0"/>
              <a:t>. </a:t>
            </a:r>
            <a:endParaRPr lang="en-US" sz="2600" dirty="0"/>
          </a:p>
          <a:p>
            <a:pPr marL="457200" indent="-457200" algn="just">
              <a:spcBef>
                <a:spcPct val="100000"/>
              </a:spcBef>
              <a:defRPr/>
            </a:pPr>
            <a:r>
              <a:rPr lang="en-US" sz="2600" dirty="0"/>
              <a:t>Itemizes the documents comprising the contract. </a:t>
            </a:r>
            <a:endParaRPr lang="en-US" sz="2600" dirty="0"/>
          </a:p>
          <a:p>
            <a:pPr marL="457200" indent="-457200" algn="just">
              <a:spcBef>
                <a:spcPct val="100000"/>
              </a:spcBef>
              <a:defRPr/>
            </a:pPr>
            <a:r>
              <a:rPr lang="en-US" sz="2600" dirty="0"/>
              <a:t>It includes the identities of the parties and defines the scope of work, the contract price, and the schedule for its execution.</a:t>
            </a:r>
            <a:endParaRPr lang="en-US" sz="2600" dirty="0"/>
          </a:p>
          <a:p>
            <a:pPr algn="just">
              <a:spcBef>
                <a:spcPct val="100000"/>
              </a:spcBef>
              <a:buFont typeface="Wingdings" panose="05000000000000000000" pitchFamily="2" charset="2"/>
              <a:buChar char="Ø"/>
              <a:defRPr/>
            </a:pPr>
            <a:r>
              <a:rPr lang="en-US" sz="2600" b="1" dirty="0">
                <a:solidFill>
                  <a:schemeClr val="accent1"/>
                </a:solidFill>
              </a:rPr>
              <a:t>General specification and scope of work</a:t>
            </a:r>
            <a:r>
              <a:rPr lang="en-US" sz="2600" dirty="0"/>
              <a:t>. </a:t>
            </a:r>
            <a:endParaRPr lang="en-US" sz="2600" dirty="0"/>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endParaRPr lang="en-US" sz="26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43919" y="1068175"/>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36867" name="Rectangle 3"/>
          <p:cNvSpPr>
            <a:spLocks noGrp="1" noChangeArrowheads="1"/>
          </p:cNvSpPr>
          <p:nvPr>
            <p:ph idx="1"/>
          </p:nvPr>
        </p:nvSpPr>
        <p:spPr>
          <a:xfrm>
            <a:off x="304800" y="1469696"/>
            <a:ext cx="10728301" cy="4791075"/>
          </a:xfrm>
        </p:spPr>
        <p:txBody>
          <a:bodyPr>
            <a:noAutofit/>
          </a:bodyPr>
          <a:lstStyle/>
          <a:p>
            <a:pPr marL="457200" indent="-457200" algn="just">
              <a:spcBef>
                <a:spcPct val="100000"/>
              </a:spcBef>
            </a:pPr>
            <a:r>
              <a:rPr lang="en-US" altLang="en-US" sz="2700" b="1" dirty="0">
                <a:solidFill>
                  <a:schemeClr val="accent1"/>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endParaRPr lang="en-US" altLang="en-US" sz="2600" dirty="0"/>
          </a:p>
          <a:p>
            <a:pPr marL="457200" indent="-457200" algn="just">
              <a:spcBef>
                <a:spcPct val="100000"/>
              </a:spcBef>
            </a:pPr>
            <a:r>
              <a:rPr lang="en-US" altLang="en-US" sz="2700" b="1" dirty="0">
                <a:solidFill>
                  <a:schemeClr val="accent1"/>
                </a:solidFill>
              </a:rPr>
              <a:t>Special conditions of contract</a:t>
            </a:r>
            <a:r>
              <a:rPr lang="en-US" altLang="en-US" sz="2700" dirty="0"/>
              <a:t>. These cover additions and amendments to the general conditions as required by the purchaser and specific circumstances of the project.</a:t>
            </a:r>
            <a:endParaRPr lang="en-US" altLang="en-US" sz="2700" dirty="0"/>
          </a:p>
          <a:p>
            <a:pPr marL="457200" indent="-457200" algn="just">
              <a:spcBef>
                <a:spcPct val="100000"/>
              </a:spcBef>
            </a:pPr>
            <a:r>
              <a:rPr lang="en-US" altLang="en-US" sz="2700" b="1" dirty="0">
                <a:solidFill>
                  <a:schemeClr val="accent1"/>
                </a:solidFill>
              </a:rPr>
              <a:t>Administrative and coordination procedures</a:t>
            </a:r>
            <a:r>
              <a:rPr lang="en-US" altLang="en-US" sz="2700" dirty="0"/>
              <a:t>. Frequently the procedural aspects of a contract are covered separately as an appendix to the general conditions.</a:t>
            </a:r>
            <a:endParaRPr lang="en-US" altLang="en-US" sz="27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33101" y="905168"/>
            <a:ext cx="10844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70C0"/>
                </a:solidFill>
              </a:rPr>
              <a:t>Letters of Intent</a:t>
            </a:r>
            <a:endParaRPr lang="en-US" altLang="en-US" sz="3200" b="1" dirty="0">
              <a:solidFill>
                <a:srgbClr val="0070C0"/>
              </a:solidFill>
            </a:endParaRP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chemeClr val="accent1"/>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endParaRPr lang="en-US" altLang="en-US" sz="2700" dirty="0"/>
          </a:p>
          <a:p>
            <a:pPr algn="just">
              <a:spcBef>
                <a:spcPct val="100000"/>
              </a:spcBef>
            </a:pPr>
            <a:r>
              <a:rPr lang="en-US" altLang="en-US" sz="2600" b="1" dirty="0">
                <a:solidFill>
                  <a:srgbClr val="C00000"/>
                </a:solidFill>
              </a:rPr>
              <a:t>As a minimum</a:t>
            </a:r>
            <a:r>
              <a:rPr lang="en-US" altLang="en-US" sz="2600" dirty="0"/>
              <a:t>, a valid letter of intent should always state that the purchaser</a:t>
            </a:r>
            <a:endParaRPr lang="en-US" altLang="en-US" sz="2600" dirty="0"/>
          </a:p>
          <a:p>
            <a:pPr algn="just">
              <a:spcBef>
                <a:spcPct val="100000"/>
              </a:spcBef>
            </a:pPr>
            <a:r>
              <a:rPr lang="en-US" altLang="en-US" sz="2700" dirty="0"/>
              <a:t>Intends to place a contract with the supplier;</a:t>
            </a:r>
            <a:endParaRPr lang="en-US" altLang="en-US" sz="2700" dirty="0"/>
          </a:p>
          <a:p>
            <a:pPr algn="just">
              <a:spcBef>
                <a:spcPct val="100000"/>
              </a:spcBef>
            </a:pPr>
            <a:r>
              <a:rPr lang="en-US" altLang="en-US" sz="2700" dirty="0"/>
              <a:t>Wishes the supplier to begin work in advance of the contract; and</a:t>
            </a:r>
            <a:endParaRPr lang="en-US" altLang="en-US" sz="2700" dirty="0"/>
          </a:p>
          <a:p>
            <a:pPr algn="just">
              <a:spcBef>
                <a:spcPct val="100000"/>
              </a:spcBef>
            </a:pPr>
            <a:r>
              <a:rPr lang="en-US" altLang="en-US" sz="2700" dirty="0"/>
              <a:t>Authorizes the supplier to begin work in advance of the contract.</a:t>
            </a:r>
            <a:endParaRPr lang="en-US" altLang="en-US" sz="27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75385" y="1122374"/>
            <a:ext cx="9456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70C0"/>
                </a:solidFill>
              </a:rPr>
              <a:t>Subcontracts</a:t>
            </a:r>
            <a:endParaRPr lang="en-US" altLang="en-US" sz="3200" b="1" dirty="0">
              <a:solidFill>
                <a:srgbClr val="0070C0"/>
              </a:solidFill>
            </a:endParaRPr>
          </a:p>
        </p:txBody>
      </p:sp>
      <p:sp>
        <p:nvSpPr>
          <p:cNvPr id="38915" name="Content Placeholder 2"/>
          <p:cNvSpPr>
            <a:spLocks noGrp="1"/>
          </p:cNvSpPr>
          <p:nvPr>
            <p:ph idx="1"/>
          </p:nvPr>
        </p:nvSpPr>
        <p:spPr>
          <a:xfrm>
            <a:off x="325121" y="1688772"/>
            <a:ext cx="10668000" cy="4572000"/>
          </a:xfrm>
        </p:spPr>
        <p:txBody>
          <a:bodyPr>
            <a:normAutofit/>
          </a:bodyPr>
          <a:lstStyle/>
          <a:p>
            <a:pPr algn="just"/>
            <a:r>
              <a:rPr lang="en-US" altLang="en-US" b="1" dirty="0">
                <a:solidFill>
                  <a:srgbClr val="C00000"/>
                </a:solidFill>
              </a:rPr>
              <a:t>In parallel </a:t>
            </a:r>
            <a:r>
              <a:rPr lang="en-US" altLang="en-US" dirty="0"/>
              <a:t>to the contract between the purchaser and the supplier (the main contract), the supplier employs subcontractors and suppliers of materials, plant, equipment and services, and so on. </a:t>
            </a:r>
            <a:endParaRPr lang="en-US" altLang="en-US" dirty="0"/>
          </a:p>
          <a:p>
            <a:pPr algn="just"/>
            <a:r>
              <a:rPr lang="en-US" altLang="en-US" b="1" dirty="0">
                <a:solidFill>
                  <a:srgbClr val="C00000"/>
                </a:solidFill>
              </a:rPr>
              <a:t>The supplier </a:t>
            </a:r>
            <a:r>
              <a:rPr lang="en-US" altLang="en-US" dirty="0"/>
              <a:t>is generally held responsible for any subcontracted work, and the purchaser, within the main contract, retains the right to vet subcontractors and limit the extent to which the work is subcontracted. </a:t>
            </a:r>
            <a:endParaRPr lang="en-US" altLang="en-US" dirty="0"/>
          </a:p>
          <a:p>
            <a:pPr algn="just"/>
            <a:r>
              <a:rPr lang="en-US" altLang="en-US" b="1" dirty="0">
                <a:solidFill>
                  <a:srgbClr val="C0000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76000" y="1085933"/>
            <a:ext cx="8847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70C0"/>
                </a:solidFill>
              </a:rPr>
              <a:t>Subcontracts</a:t>
            </a:r>
            <a:endParaRPr lang="en-US" altLang="en-US" sz="3200" b="1" dirty="0">
              <a:solidFill>
                <a:srgbClr val="0070C0"/>
              </a:solidFill>
            </a:endParaRPr>
          </a:p>
        </p:txBody>
      </p:sp>
      <p:sp>
        <p:nvSpPr>
          <p:cNvPr id="25603" name="Rectangle 3"/>
          <p:cNvSpPr>
            <a:spLocks noGrp="1" noChangeArrowheads="1"/>
          </p:cNvSpPr>
          <p:nvPr>
            <p:ph idx="1"/>
          </p:nvPr>
        </p:nvSpPr>
        <p:spPr>
          <a:xfrm>
            <a:off x="421640" y="1720631"/>
            <a:ext cx="10515600"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endParaRPr lang="en-US" altLang="en-US" dirty="0"/>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25200" y="1050878"/>
            <a:ext cx="87970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70C0"/>
                </a:solidFill>
              </a:rPr>
              <a:t>Contract Terms</a:t>
            </a:r>
            <a:endParaRPr lang="en-US" altLang="en-US" sz="3200" b="1" dirty="0">
              <a:solidFill>
                <a:srgbClr val="0070C0"/>
              </a:solidFill>
            </a:endParaRP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endParaRPr lang="en-US" altLang="en-US" dirty="0"/>
          </a:p>
          <a:p>
            <a:pPr algn="just">
              <a:spcBef>
                <a:spcPct val="50000"/>
              </a:spcBef>
            </a:pPr>
            <a:r>
              <a:rPr lang="en-US" altLang="en-US" b="1" dirty="0">
                <a:solidFill>
                  <a:srgbClr val="C00000"/>
                </a:solidFill>
              </a:rPr>
              <a:t>Express and Implied Terms, Incorporation by Reference</a:t>
            </a:r>
            <a:endParaRPr lang="en-US" altLang="en-US" b="1" dirty="0">
              <a:solidFill>
                <a:srgbClr val="C00000"/>
              </a:solidFill>
            </a:endParaRPr>
          </a:p>
          <a:p>
            <a:pPr algn="just">
              <a:spcBef>
                <a:spcPct val="50000"/>
              </a:spcBef>
            </a:pPr>
            <a:r>
              <a:rPr lang="en-US" altLang="en-US" b="1" dirty="0">
                <a:solidFill>
                  <a:srgbClr val="00B0F0"/>
                </a:solidFill>
              </a:rPr>
              <a:t>Express terms</a:t>
            </a:r>
            <a:r>
              <a:rPr lang="en-US" altLang="en-US" dirty="0"/>
              <a:t>. Those terms that are stated (written) within a contract</a:t>
            </a:r>
            <a:endParaRPr lang="en-US" altLang="en-US" dirty="0"/>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endParaRPr lang="en-US" altLang="en-US" dirty="0"/>
          </a:p>
          <a:p>
            <a:pPr marL="0" indent="0" algn="just">
              <a:spcBef>
                <a:spcPct val="50000"/>
              </a:spcBef>
              <a:buNone/>
            </a:pPr>
            <a:r>
              <a:rPr lang="en-US" altLang="en-US" b="1" dirty="0">
                <a:solidFill>
                  <a:srgbClr val="C00000"/>
                </a:solidFill>
              </a:rPr>
              <a:t>Implied terms include the following:</a:t>
            </a:r>
            <a:endParaRPr lang="en-US" altLang="en-US" b="1" dirty="0">
              <a:solidFill>
                <a:srgbClr val="C00000"/>
              </a:solidFill>
            </a:endParaRPr>
          </a:p>
          <a:p>
            <a:pPr algn="just">
              <a:spcBef>
                <a:spcPct val="50000"/>
              </a:spcBef>
            </a:pPr>
            <a:r>
              <a:rPr lang="en-US" altLang="en-US" b="1" dirty="0">
                <a:solidFill>
                  <a:srgbClr val="00B0F0"/>
                </a:solidFill>
              </a:rPr>
              <a:t>Conformity with statutes</a:t>
            </a:r>
            <a:endParaRPr lang="en-US" altLang="en-US" b="1" dirty="0">
              <a:solidFill>
                <a:srgbClr val="00B0F0"/>
              </a:solidFill>
            </a:endParaRPr>
          </a:p>
          <a:p>
            <a:pPr algn="just">
              <a:spcBef>
                <a:spcPct val="50000"/>
              </a:spcBef>
            </a:pPr>
            <a:r>
              <a:rPr lang="en-US" altLang="en-US" b="1" dirty="0">
                <a:solidFill>
                  <a:srgbClr val="00B0F0"/>
                </a:solidFill>
              </a:rPr>
              <a:t>Supplier’s responsibility for their subcontractors</a:t>
            </a:r>
            <a:endParaRPr lang="en-US" altLang="en-US" b="1"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88975" y="1050878"/>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70C0"/>
                </a:solidFill>
              </a:rPr>
              <a:t>Contract Terms</a:t>
            </a:r>
            <a:endParaRPr lang="en-US" altLang="en-US" sz="3200" b="1" dirty="0">
              <a:solidFill>
                <a:srgbClr val="0070C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C00000"/>
                </a:solidFill>
              </a:rPr>
              <a:t>Fitness for purpose</a:t>
            </a:r>
            <a:r>
              <a:rPr lang="en-US" altLang="en-US" dirty="0"/>
              <a:t>: provided the purpose has been communicated to the supplier and has not been overruled by an imposed specification.</a:t>
            </a:r>
            <a:endParaRPr lang="en-US" altLang="en-US" dirty="0"/>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Furtherance of purpose</a:t>
            </a:r>
            <a:r>
              <a:rPr lang="en-US" altLang="en-US" dirty="0">
                <a:solidFill>
                  <a:srgbClr val="C00000"/>
                </a:solidFill>
              </a:rPr>
              <a:t>,</a:t>
            </a:r>
            <a:r>
              <a:rPr lang="en-US" altLang="en-US" dirty="0"/>
              <a:t> where both parties endeavor to perform the contract as best as they can.</a:t>
            </a:r>
            <a:endParaRPr lang="en-US" altLang="en-US" dirty="0"/>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Duty to utilize competence and care.</a:t>
            </a:r>
            <a:endParaRPr lang="en-US" altLang="en-US" b="1" dirty="0">
              <a:solidFill>
                <a:srgbClr val="C00000"/>
              </a:solidFill>
            </a:endParaRP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C00000"/>
                </a:solidFill>
              </a:rPr>
              <a:t>Supplier’s liability to execute the work at a reasonable pace.</a:t>
            </a:r>
            <a:endParaRPr lang="en-US" altLang="en-US" b="1" dirty="0">
              <a:solidFill>
                <a:srgbClr val="C0000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840720" y="1050878"/>
            <a:ext cx="1180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Conditions and Warranties</a:t>
            </a:r>
            <a:endParaRPr lang="en-US" altLang="en-US" sz="3200" b="1" dirty="0">
              <a:solidFill>
                <a:srgbClr val="0070C0"/>
              </a:solidFill>
            </a:endParaRPr>
          </a:p>
        </p:txBody>
      </p:sp>
      <p:sp>
        <p:nvSpPr>
          <p:cNvPr id="30723" name="Rectangle 3"/>
          <p:cNvSpPr>
            <a:spLocks noGrp="1" noChangeArrowheads="1"/>
          </p:cNvSpPr>
          <p:nvPr>
            <p:ph type="body" idx="1"/>
          </p:nvPr>
        </p:nvSpPr>
        <p:spPr>
          <a:xfrm>
            <a:off x="396240" y="1666099"/>
            <a:ext cx="10505440" cy="4791075"/>
          </a:xfrm>
        </p:spPr>
        <p:txBody>
          <a:bodyPr>
            <a:noAutofit/>
          </a:bodyPr>
          <a:lstStyle/>
          <a:p>
            <a:pPr algn="just">
              <a:buFont typeface="Wingdings" panose="05000000000000000000" pitchFamily="2" charset="2"/>
              <a:buChar char="§"/>
            </a:pPr>
            <a:r>
              <a:rPr lang="en-US" altLang="en-US" sz="2700" dirty="0"/>
              <a:t>The terms of a contract under English law can comprise conditions and warranties. </a:t>
            </a:r>
            <a:endParaRPr lang="en-US" altLang="en-US" sz="2700" dirty="0"/>
          </a:p>
          <a:p>
            <a:pPr algn="just">
              <a:buFont typeface="Wingdings" panose="05000000000000000000" pitchFamily="2" charset="2"/>
              <a:buChar char="§"/>
            </a:pPr>
            <a:r>
              <a:rPr lang="en-US" altLang="en-US" sz="2700" dirty="0"/>
              <a:t>A condition is a key term within the contract: a promise of considerable magnitude. </a:t>
            </a:r>
            <a:endParaRPr lang="en-US" altLang="en-US" sz="2700" dirty="0"/>
          </a:p>
          <a:p>
            <a:pPr algn="just">
              <a:buFont typeface="Wingdings" panose="05000000000000000000" pitchFamily="2" charset="2"/>
              <a:buChar char="§"/>
            </a:pPr>
            <a:r>
              <a:rPr lang="en-US" altLang="en-US" sz="2700" dirty="0"/>
              <a:t>Failure to fulfil the promise entitles the injured party to terminate the contract and to claim damages for failure to comply. </a:t>
            </a:r>
            <a:endParaRPr lang="en-US" altLang="en-US" sz="2700" dirty="0"/>
          </a:p>
          <a:p>
            <a:pPr algn="just">
              <a:buFont typeface="Wingdings" panose="05000000000000000000" pitchFamily="2" charset="2"/>
              <a:buChar char="§"/>
            </a:pPr>
            <a:r>
              <a:rPr lang="en-US" altLang="en-US" sz="2700" dirty="0"/>
              <a:t>A warranty is a less serious term within the contract. </a:t>
            </a:r>
            <a:endParaRPr lang="en-US" altLang="en-US" sz="2700" dirty="0"/>
          </a:p>
          <a:p>
            <a:pPr algn="just">
              <a:buFont typeface="Wingdings" panose="05000000000000000000" pitchFamily="2" charset="2"/>
              <a:buChar char="§"/>
            </a:pPr>
            <a:r>
              <a:rPr lang="en-US" altLang="en-US" sz="2700" dirty="0"/>
              <a:t>Failure to comply with such a term entitles the injured party to claim damages but not to terminate the contract.</a:t>
            </a:r>
            <a:endParaRPr lang="en-US" altLang="en-US" sz="27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01680" y="1104755"/>
            <a:ext cx="1149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endParaRPr lang="en-US" altLang="en-US" dirty="0"/>
          </a:p>
          <a:p>
            <a:pPr algn="just">
              <a:buFont typeface="Wingdings" panose="05000000000000000000" pitchFamily="2" charset="2"/>
              <a:buChar char="§"/>
            </a:pPr>
            <a:r>
              <a:rPr lang="en-US" altLang="en-US" b="1" dirty="0">
                <a:solidFill>
                  <a:srgbClr val="C0000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23599" y="1014955"/>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45440" y="1448918"/>
            <a:ext cx="10485120" cy="4791075"/>
          </a:xfrm>
        </p:spPr>
        <p:txBody>
          <a:bodyPr>
            <a:noAutofit/>
          </a:bodyPr>
          <a:lstStyle/>
          <a:p>
            <a:pPr algn="just">
              <a:buFont typeface="Wingdings" panose="05000000000000000000" pitchFamily="2" charset="2"/>
              <a:buChar char="Ø"/>
            </a:pPr>
            <a:r>
              <a:rPr lang="en-US" altLang="en-US" b="1" dirty="0">
                <a:solidFill>
                  <a:srgbClr val="C00000"/>
                </a:solidFill>
              </a:rPr>
              <a:t>Allocate risk</a:t>
            </a:r>
            <a:r>
              <a:rPr lang="en-US" altLang="en-US" dirty="0">
                <a:solidFill>
                  <a:srgbClr val="C00000"/>
                </a:solidFill>
              </a:rPr>
              <a:t>.</a:t>
            </a:r>
            <a:r>
              <a:rPr lang="en-US" altLang="en-US" dirty="0"/>
              <a:t> </a:t>
            </a:r>
            <a:endParaRPr lang="en-US" altLang="en-US" dirty="0"/>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endParaRPr lang="en-US" altLang="en-US" dirty="0"/>
          </a:p>
          <a:p>
            <a:pPr marL="0" indent="0" algn="just">
              <a:buNone/>
            </a:pPr>
            <a:endParaRPr lang="en-US" altLang="en-US" dirty="0"/>
          </a:p>
          <a:p>
            <a:pPr algn="just">
              <a:buFont typeface="Wingdings" panose="05000000000000000000" pitchFamily="2" charset="2"/>
              <a:buChar char="Ø"/>
            </a:pPr>
            <a:r>
              <a:rPr lang="en-US" altLang="en-US" b="1" dirty="0">
                <a:solidFill>
                  <a:srgbClr val="C00000"/>
                </a:solidFill>
              </a:rPr>
              <a:t>Determine effective payment terms</a:t>
            </a:r>
            <a:r>
              <a:rPr lang="en-US" altLang="en-US" dirty="0"/>
              <a:t>. </a:t>
            </a:r>
            <a:endParaRPr lang="en-US" altLang="en-US" dirty="0"/>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82960" y="1132158"/>
            <a:ext cx="1078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497838" y="1591420"/>
            <a:ext cx="10464801"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62639" y="1030076"/>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endParaRPr lang="en-GB" altLang="en-US" sz="3200" b="1" dirty="0">
              <a:solidFill>
                <a:srgbClr val="0070C0"/>
              </a:solidFill>
            </a:endParaRPr>
          </a:p>
        </p:txBody>
      </p:sp>
      <p:sp>
        <p:nvSpPr>
          <p:cNvPr id="30723" name="Rectangle 3"/>
          <p:cNvSpPr>
            <a:spLocks noGrp="1" noChangeArrowheads="1"/>
          </p:cNvSpPr>
          <p:nvPr>
            <p:ph type="body" idx="1"/>
          </p:nvPr>
        </p:nvSpPr>
        <p:spPr>
          <a:xfrm>
            <a:off x="240055" y="1666099"/>
            <a:ext cx="10834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endParaRPr lang="en-US" altLang="en-US" dirty="0"/>
          </a:p>
          <a:p>
            <a:pPr algn="just">
              <a:buFont typeface="Wingdings" panose="05000000000000000000" pitchFamily="2" charset="2"/>
              <a:buChar char="q"/>
            </a:pPr>
            <a:r>
              <a:rPr lang="en-US" altLang="en-US" b="1" dirty="0">
                <a:solidFill>
                  <a:srgbClr val="C00000"/>
                </a:solidFill>
              </a:rPr>
              <a:t>Design Combined with Production </a:t>
            </a:r>
            <a:endParaRPr lang="en-US" altLang="en-US" b="1" dirty="0">
              <a:solidFill>
                <a:srgbClr val="C00000"/>
              </a:solidFill>
            </a:endParaRPr>
          </a:p>
          <a:p>
            <a:pPr algn="just">
              <a:buFont typeface="Wingdings" panose="05000000000000000000" pitchFamily="2" charset="2"/>
              <a:buChar char="Ø"/>
            </a:pPr>
            <a:r>
              <a:rPr lang="en-US" altLang="en-US" b="1" dirty="0">
                <a:solidFill>
                  <a:schemeClr val="accent1"/>
                </a:solidFill>
              </a:rPr>
              <a:t>Design and build contracts</a:t>
            </a:r>
            <a:r>
              <a:rPr lang="en-US" altLang="en-US" dirty="0"/>
              <a:t>. FIDIC Conditions of Contract for Plant and Design-Build. Standard Form of Building Contract with Contractor’s Design.</a:t>
            </a:r>
            <a:endParaRPr lang="en-US" altLang="en-US" dirty="0"/>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endParaRPr lang="en-US" altLang="en-US" dirty="0"/>
          </a:p>
          <a:p>
            <a:pPr algn="just">
              <a:buFont typeface="Wingdings" panose="05000000000000000000" pitchFamily="2" charset="2"/>
              <a:buChar char="Ø"/>
            </a:pPr>
            <a:r>
              <a:rPr lang="en-US" altLang="en-US" b="1" dirty="0">
                <a:solidFill>
                  <a:schemeClr val="accent1"/>
                </a:solidFill>
              </a:rPr>
              <a:t>Turnkey contracts</a:t>
            </a:r>
            <a:r>
              <a:rPr lang="en-US" altLang="en-US" dirty="0"/>
              <a:t>. FIDIC Conditions of Contract for EPC (Engineering, Procurement and Construction)/Turnkey Projects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76000" y="1104755"/>
            <a:ext cx="9660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endParaRPr lang="en-GB" altLang="en-US" sz="3200" b="1" dirty="0">
              <a:solidFill>
                <a:srgbClr val="0070C0"/>
              </a:solidFill>
            </a:endParaRPr>
          </a:p>
        </p:txBody>
      </p:sp>
      <p:sp>
        <p:nvSpPr>
          <p:cNvPr id="30723" name="Rectangle 3"/>
          <p:cNvSpPr>
            <a:spLocks noGrp="1" noChangeArrowheads="1"/>
          </p:cNvSpPr>
          <p:nvPr>
            <p:ph type="body" idx="1"/>
          </p:nvPr>
        </p:nvSpPr>
        <p:spPr>
          <a:xfrm>
            <a:off x="416560" y="1666099"/>
            <a:ext cx="10054565" cy="4791075"/>
          </a:xfrm>
        </p:spPr>
        <p:txBody>
          <a:bodyPr>
            <a:noAutofit/>
          </a:bodyPr>
          <a:lstStyle/>
          <a:p>
            <a:pPr algn="just">
              <a:buFont typeface="Wingdings" panose="05000000000000000000" pitchFamily="2" charset="2"/>
              <a:buChar char="q"/>
            </a:pPr>
            <a:r>
              <a:rPr lang="en-US" altLang="en-US" b="1" dirty="0">
                <a:solidFill>
                  <a:srgbClr val="C00000"/>
                </a:solidFill>
              </a:rPr>
              <a:t>Design Separate from Production</a:t>
            </a:r>
            <a:r>
              <a:rPr lang="en-US" altLang="en-US" dirty="0"/>
              <a:t>. </a:t>
            </a:r>
            <a:endParaRPr lang="en-US" altLang="en-US" dirty="0"/>
          </a:p>
          <a:p>
            <a:pPr marL="0" indent="0" algn="just">
              <a:buNone/>
            </a:pPr>
            <a:r>
              <a:rPr lang="en-US" altLang="en-US" dirty="0"/>
              <a:t>Two alternative organizational structures exist where design is separate from production:</a:t>
            </a:r>
            <a:endParaRPr lang="en-US" altLang="en-US" dirty="0"/>
          </a:p>
          <a:p>
            <a:pPr algn="just">
              <a:buFont typeface="Wingdings" panose="05000000000000000000" pitchFamily="2" charset="2"/>
              <a:buChar char="Ø"/>
            </a:pPr>
            <a:r>
              <a:rPr lang="en-US" altLang="en-US" b="1" dirty="0">
                <a:solidFill>
                  <a:schemeClr val="accent1"/>
                </a:solidFill>
              </a:rPr>
              <a:t>Sequential contracts</a:t>
            </a:r>
            <a:endParaRPr lang="en-US" altLang="en-US" b="1" dirty="0">
              <a:solidFill>
                <a:schemeClr val="accent1"/>
              </a:solidFill>
            </a:endParaRPr>
          </a:p>
          <a:p>
            <a:pPr algn="just">
              <a:buFont typeface="Wingdings" panose="05000000000000000000" pitchFamily="2" charset="2"/>
              <a:buChar char="§"/>
            </a:pPr>
            <a:r>
              <a:rPr lang="en-US" altLang="en-US" b="1" dirty="0">
                <a:solidFill>
                  <a:srgbClr val="C00000"/>
                </a:solidFill>
              </a:rPr>
              <a:t>Conventional or traditional contracts.</a:t>
            </a:r>
            <a:r>
              <a:rPr lang="en-US" altLang="en-US" dirty="0">
                <a:solidFill>
                  <a:srgbClr val="C00000"/>
                </a:solidFill>
              </a:rPr>
              <a:t> </a:t>
            </a:r>
            <a:endParaRPr lang="en-US" altLang="en-US" dirty="0">
              <a:solidFill>
                <a:srgbClr val="C00000"/>
              </a:solidFill>
            </a:endParaRPr>
          </a:p>
          <a:p>
            <a:pPr algn="just">
              <a:buFont typeface="Wingdings" panose="05000000000000000000" pitchFamily="2" charset="2"/>
              <a:buChar char="Ø"/>
            </a:pPr>
            <a:r>
              <a:rPr lang="en-US" altLang="en-US" b="1" dirty="0">
                <a:solidFill>
                  <a:schemeClr val="accent1"/>
                </a:solidFill>
              </a:rPr>
              <a:t>Parallel contracts</a:t>
            </a:r>
            <a:endParaRPr lang="en-US" altLang="en-US" b="1" dirty="0">
              <a:solidFill>
                <a:schemeClr val="accent1"/>
              </a:solidFill>
            </a:endParaRPr>
          </a:p>
          <a:p>
            <a:pPr algn="just">
              <a:buFont typeface="Wingdings" panose="05000000000000000000" pitchFamily="2" charset="2"/>
              <a:buChar char="§"/>
            </a:pPr>
            <a:r>
              <a:rPr lang="en-US" altLang="en-US" b="1" dirty="0">
                <a:solidFill>
                  <a:srgbClr val="C00000"/>
                </a:solidFill>
              </a:rPr>
              <a:t>Management contracting</a:t>
            </a:r>
            <a:r>
              <a:rPr lang="en-US" altLang="en-US" dirty="0">
                <a:solidFill>
                  <a:srgbClr val="C00000"/>
                </a:solidFill>
              </a:rPr>
              <a:t>. </a:t>
            </a:r>
            <a:endParaRPr lang="en-US" altLang="en-US" dirty="0">
              <a:solidFill>
                <a:srgbClr val="C00000"/>
              </a:solidFill>
            </a:endParaRPr>
          </a:p>
          <a:p>
            <a:pPr algn="just">
              <a:buFont typeface="Wingdings" panose="05000000000000000000" pitchFamily="2" charset="2"/>
              <a:buChar char="§"/>
            </a:pPr>
            <a:r>
              <a:rPr lang="en-US" altLang="en-US" b="1" dirty="0">
                <a:solidFill>
                  <a:srgbClr val="C00000"/>
                </a:solidFill>
              </a:rPr>
              <a:t>Construction management</a:t>
            </a:r>
            <a:r>
              <a:rPr lang="en-US" altLang="en-US" dirty="0">
                <a:solidFill>
                  <a:srgbClr val="C00000"/>
                </a:solidFill>
              </a:rPr>
              <a:t>. </a:t>
            </a:r>
            <a:endParaRPr lang="en-US" altLang="en-US" dirty="0">
              <a:solidFill>
                <a:srgbClr val="C0000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22000" y="953135"/>
            <a:ext cx="1078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70C0"/>
                </a:solidFill>
              </a:rPr>
              <a:t>Types of Contracts</a:t>
            </a:r>
            <a:endParaRPr lang="en-US" sz="3600" b="1" dirty="0">
              <a:solidFill>
                <a:srgbClr val="0070C0"/>
              </a:solidFill>
            </a:endParaRPr>
          </a:p>
        </p:txBody>
      </p:sp>
      <p:sp>
        <p:nvSpPr>
          <p:cNvPr id="21507" name="Rectangle 3"/>
          <p:cNvSpPr>
            <a:spLocks noGrp="1" noChangeArrowheads="1"/>
          </p:cNvSpPr>
          <p:nvPr>
            <p:ph idx="1"/>
          </p:nvPr>
        </p:nvSpPr>
        <p:spPr>
          <a:xfrm>
            <a:off x="182881" y="1472367"/>
            <a:ext cx="10807662" cy="5257800"/>
          </a:xfrm>
        </p:spPr>
        <p:txBody>
          <a:bodyPr>
            <a:noAutofit/>
          </a:bodyPr>
          <a:lstStyle/>
          <a:p>
            <a:pPr marL="457200" indent="-457200" algn="just"/>
            <a:r>
              <a:rPr lang="en-US" altLang="en-US" dirty="0"/>
              <a:t>Different types of contracts can be used in different situations</a:t>
            </a:r>
            <a:endParaRPr lang="en-US" altLang="en-US" dirty="0"/>
          </a:p>
          <a:p>
            <a:pPr marL="1027430" lvl="1" indent="-455930" algn="just"/>
            <a:r>
              <a:rPr lang="en-US" altLang="en-US" sz="2800" b="1" dirty="0">
                <a:solidFill>
                  <a:srgbClr val="0070C0"/>
                </a:solidFill>
              </a:rPr>
              <a:t>Fixed price </a:t>
            </a:r>
            <a:r>
              <a:rPr lang="en-US" altLang="en-US" sz="2800" dirty="0">
                <a:solidFill>
                  <a:srgbClr val="0070C0"/>
                </a:solidFill>
              </a:rPr>
              <a:t>or</a:t>
            </a:r>
            <a:r>
              <a:rPr lang="en-US" altLang="en-US" sz="2800" b="1" dirty="0">
                <a:solidFill>
                  <a:srgbClr val="0070C0"/>
                </a:solidFill>
              </a:rPr>
              <a:t> lump sum</a:t>
            </a:r>
            <a:r>
              <a:rPr lang="en-US" altLang="en-US" sz="2800" dirty="0">
                <a:solidFill>
                  <a:srgbClr val="0070C0"/>
                </a:solidFill>
              </a:rPr>
              <a:t> </a:t>
            </a:r>
            <a:r>
              <a:rPr lang="en-US" altLang="en-US" sz="2800" dirty="0"/>
              <a:t>contracts: involve a fixed total price for a well-defined product or service</a:t>
            </a:r>
            <a:endParaRPr lang="en-US" altLang="en-US" sz="2800" dirty="0"/>
          </a:p>
          <a:p>
            <a:pPr marL="1027430" lvl="1" indent="-455930" algn="just"/>
            <a:r>
              <a:rPr lang="en-US" altLang="en-US" sz="2800" b="1" dirty="0">
                <a:solidFill>
                  <a:srgbClr val="0070C0"/>
                </a:solidFill>
              </a:rPr>
              <a:t>Cost reimbursable</a:t>
            </a:r>
            <a:r>
              <a:rPr lang="en-US" altLang="en-US" sz="2800" dirty="0">
                <a:solidFill>
                  <a:srgbClr val="0070C0"/>
                </a:solidFill>
              </a:rPr>
              <a:t> </a:t>
            </a:r>
            <a:r>
              <a:rPr lang="en-US" altLang="en-US" sz="2800" dirty="0"/>
              <a:t>contracts: involve payment to the seller for direct and indirect costs</a:t>
            </a:r>
            <a:endParaRPr lang="en-US" altLang="en-US" sz="2800" dirty="0"/>
          </a:p>
          <a:p>
            <a:pPr marL="1027430" lvl="1" indent="-455930" algn="just"/>
            <a:r>
              <a:rPr lang="en-US" altLang="en-US" sz="2800" b="1" dirty="0">
                <a:solidFill>
                  <a:srgbClr val="0070C0"/>
                </a:solidFill>
              </a:rPr>
              <a:t>Time and material</a:t>
            </a:r>
            <a:r>
              <a:rPr lang="en-US" altLang="en-US" sz="2800" dirty="0">
                <a:solidFill>
                  <a:srgbClr val="0070C0"/>
                </a:solidFill>
              </a:rPr>
              <a:t> </a:t>
            </a:r>
            <a:r>
              <a:rPr lang="en-US" altLang="en-US" sz="2800" dirty="0"/>
              <a:t>contracts: hybrid of both fixed price and cost reimbursable contracts, often used by consultants</a:t>
            </a:r>
            <a:endParaRPr lang="en-US" altLang="en-US" sz="2800" dirty="0"/>
          </a:p>
          <a:p>
            <a:pPr marL="1027430" lvl="1" indent="-455930" algn="just"/>
            <a:r>
              <a:rPr lang="en-US" altLang="en-US" sz="2800" b="1" dirty="0">
                <a:solidFill>
                  <a:srgbClr val="0070C0"/>
                </a:solidFill>
              </a:rPr>
              <a:t>Unit price</a:t>
            </a:r>
            <a:r>
              <a:rPr lang="en-US" altLang="en-US" sz="2800" dirty="0">
                <a:solidFill>
                  <a:srgbClr val="0070C0"/>
                </a:solidFill>
              </a:rPr>
              <a:t> </a:t>
            </a:r>
            <a:r>
              <a:rPr lang="en-US" altLang="en-US" sz="2800" dirty="0"/>
              <a:t>contracts: require the buyer to pay the seller a predetermined amount per unit of service</a:t>
            </a:r>
            <a:endParaRPr lang="en-US" altLang="en-US" sz="2800" dirty="0"/>
          </a:p>
          <a:p>
            <a:pPr marL="457200" indent="-457200" algn="just"/>
            <a:r>
              <a:rPr lang="en-US" altLang="en-US" dirty="0"/>
              <a:t>A single contract can actually include all four of these categories, if it makes sense for that particular procurement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04880" y="1079020"/>
            <a:ext cx="9533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70C0"/>
                </a:solidFill>
              </a:rPr>
              <a:t>Point of Total Assumption</a:t>
            </a:r>
            <a:endParaRPr lang="en-US" altLang="en-US" sz="3200" b="1" dirty="0">
              <a:solidFill>
                <a:srgbClr val="0070C0"/>
              </a:solidFill>
            </a:endParaRPr>
          </a:p>
        </p:txBody>
      </p:sp>
      <p:sp>
        <p:nvSpPr>
          <p:cNvPr id="27651" name="Content Placeholder 2"/>
          <p:cNvSpPr>
            <a:spLocks noGrp="1"/>
          </p:cNvSpPr>
          <p:nvPr>
            <p:ph idx="1"/>
          </p:nvPr>
        </p:nvSpPr>
        <p:spPr>
          <a:xfrm>
            <a:off x="214801" y="1657699"/>
            <a:ext cx="11138999" cy="4572000"/>
          </a:xfrm>
        </p:spPr>
        <p:txBody>
          <a:bodyPr rtlCol="0">
            <a:normAutofit/>
          </a:bodyPr>
          <a:lstStyle/>
          <a:p>
            <a:pPr algn="just">
              <a:defRPr/>
            </a:pPr>
            <a:r>
              <a:rPr lang="en-US" dirty="0"/>
              <a:t>The </a:t>
            </a:r>
            <a:r>
              <a:rPr lang="en-US" b="1" dirty="0">
                <a:solidFill>
                  <a:srgbClr val="0070C0"/>
                </a:solidFill>
              </a:rPr>
              <a:t>Point of Total Assumption (PTA) </a:t>
            </a:r>
            <a:r>
              <a:rPr lang="en-US" dirty="0"/>
              <a:t>is the cost at which the contractor assumes total responsibility for each additional dollar of contract cost</a:t>
            </a:r>
            <a:endParaRPr lang="en-US" dirty="0"/>
          </a:p>
          <a:p>
            <a:pPr algn="just">
              <a:defRPr/>
            </a:pPr>
            <a:endParaRPr lang="en-US" dirty="0"/>
          </a:p>
          <a:p>
            <a:pPr algn="just">
              <a:defRPr/>
            </a:pPr>
            <a:r>
              <a:rPr lang="en-US" dirty="0"/>
              <a:t>Contractors do not want to reach the point of total assumption because it hurts them financially, so they have an incentive to prevent cost overruns</a:t>
            </a:r>
            <a:endParaRPr lang="en-US" dirty="0"/>
          </a:p>
          <a:p>
            <a:pPr algn="just">
              <a:defRPr/>
            </a:pPr>
            <a:endParaRPr lang="en-US" dirty="0"/>
          </a:p>
          <a:p>
            <a:pPr algn="just">
              <a:defRPr/>
            </a:pPr>
            <a:r>
              <a:rPr lang="en-US" dirty="0"/>
              <a:t>The PTA is calculated with the following formula:</a:t>
            </a:r>
            <a:endParaRPr lang="en-US" dirty="0"/>
          </a:p>
          <a:p>
            <a:pPr algn="just">
              <a:buNone/>
              <a:defRPr/>
            </a:pPr>
            <a:r>
              <a:rPr lang="en-US" sz="2400" b="1" dirty="0"/>
              <a:t>     </a:t>
            </a:r>
            <a:r>
              <a:rPr lang="en-US" sz="2400" b="1" dirty="0">
                <a:solidFill>
                  <a:srgbClr val="0070C0"/>
                </a:solidFill>
              </a:rPr>
              <a:t>PTA = (ceiling price – target price)/government share + target cost</a:t>
            </a:r>
            <a:endParaRPr lang="en-US" sz="2400" b="1" dirty="0">
              <a:solidFill>
                <a:srgbClr val="0070C0"/>
              </a:solidFill>
            </a:endParaRP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fld>
            <a:endParaRPr lang="en-US" altLang="en-US" sz="1200">
              <a:solidFill>
                <a:srgbClr val="898989"/>
              </a:solidFill>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353800" y="952845"/>
            <a:ext cx="7620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70C0"/>
                </a:solidFill>
              </a:rPr>
              <a:t>Cost Reimbursable Contracts</a:t>
            </a:r>
            <a:endParaRPr lang="en-US" altLang="en-US" sz="3200" b="1" dirty="0">
              <a:solidFill>
                <a:srgbClr val="0070C0"/>
              </a:solidFill>
            </a:endParaRPr>
          </a:p>
        </p:txBody>
      </p:sp>
      <p:sp>
        <p:nvSpPr>
          <p:cNvPr id="28675" name="Rectangle 3"/>
          <p:cNvSpPr>
            <a:spLocks noGrp="1" noChangeArrowheads="1"/>
          </p:cNvSpPr>
          <p:nvPr>
            <p:ph idx="1"/>
          </p:nvPr>
        </p:nvSpPr>
        <p:spPr>
          <a:xfrm>
            <a:off x="386081" y="1794352"/>
            <a:ext cx="10355618" cy="4029075"/>
          </a:xfrm>
        </p:spPr>
        <p:txBody>
          <a:bodyPr rtlCol="0">
            <a:normAutofit/>
          </a:bodyPr>
          <a:lstStyle/>
          <a:p>
            <a:pPr marL="457200" indent="-457200" algn="just">
              <a:defRPr/>
            </a:pPr>
            <a:r>
              <a:rPr lang="en-US" b="1" dirty="0">
                <a:solidFill>
                  <a:srgbClr val="0070C0"/>
                </a:solidFill>
              </a:rPr>
              <a:t>Cost plus incentive fee (CPIF)</a:t>
            </a:r>
            <a:r>
              <a:rPr lang="en-US" dirty="0">
                <a:solidFill>
                  <a:srgbClr val="0070C0"/>
                </a:solidFill>
              </a:rPr>
              <a:t>: </a:t>
            </a:r>
            <a:r>
              <a:rPr lang="en-US" dirty="0"/>
              <a:t>the buyer pays the supplier for allowable performance costs plus a predetermined fee and an incentive bonus</a:t>
            </a:r>
            <a:endParaRPr lang="en-US" dirty="0"/>
          </a:p>
          <a:p>
            <a:pPr marL="457200" indent="-457200" algn="just">
              <a:defRPr/>
            </a:pPr>
            <a:r>
              <a:rPr lang="en-US" b="1" dirty="0">
                <a:solidFill>
                  <a:srgbClr val="0070C0"/>
                </a:solidFill>
              </a:rPr>
              <a:t>Cost plus fixed fee (CPFF)</a:t>
            </a:r>
            <a:r>
              <a:rPr lang="en-US" dirty="0">
                <a:solidFill>
                  <a:srgbClr val="0070C0"/>
                </a:solidFill>
              </a:rPr>
              <a:t>: </a:t>
            </a:r>
            <a:r>
              <a:rPr lang="en-US" dirty="0"/>
              <a:t>the buyer pays the supplier for allowable performance costs plus a fixed fee payment usually based on a percentage of estimated costs</a:t>
            </a:r>
            <a:endParaRPr lang="en-US" dirty="0"/>
          </a:p>
          <a:p>
            <a:pPr marL="457200" indent="-457200" algn="just">
              <a:defRPr/>
            </a:pPr>
            <a:r>
              <a:rPr lang="en-US" b="1" dirty="0">
                <a:solidFill>
                  <a:srgbClr val="0070C0"/>
                </a:solidFill>
              </a:rPr>
              <a:t>Cost plus percentage of costs (CPPC)</a:t>
            </a:r>
            <a:r>
              <a:rPr lang="en-US" dirty="0">
                <a:solidFill>
                  <a:srgbClr val="0070C0"/>
                </a:solidFill>
              </a:rPr>
              <a:t>: </a:t>
            </a:r>
            <a:r>
              <a:rPr lang="en-US" dirty="0"/>
              <a:t>the buyer pays the supplier for allowable performance costs plus a predetermined percentage based on total costs</a:t>
            </a:r>
            <a:endParaRPr lang="en-US" dirty="0"/>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850880" y="1002886"/>
            <a:ext cx="1180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70C0"/>
                </a:solidFill>
              </a:rPr>
              <a:t>Roles, Relationships, and Responsibilities</a:t>
            </a:r>
            <a:endParaRPr lang="en-GB" altLang="en-US" sz="3200" b="1" dirty="0">
              <a:solidFill>
                <a:srgbClr val="0070C0"/>
              </a:solidFill>
            </a:endParaRPr>
          </a:p>
        </p:txBody>
      </p:sp>
      <p:sp>
        <p:nvSpPr>
          <p:cNvPr id="30723" name="Rectangle 3"/>
          <p:cNvSpPr>
            <a:spLocks noGrp="1" noChangeArrowheads="1"/>
          </p:cNvSpPr>
          <p:nvPr>
            <p:ph type="body" idx="1"/>
          </p:nvPr>
        </p:nvSpPr>
        <p:spPr>
          <a:xfrm>
            <a:off x="386080" y="1356834"/>
            <a:ext cx="10627360" cy="4791075"/>
          </a:xfrm>
        </p:spPr>
        <p:txBody>
          <a:bodyPr>
            <a:noAutofit/>
          </a:bodyPr>
          <a:lstStyle/>
          <a:p>
            <a:pPr algn="just">
              <a:buFont typeface="Wingdings" panose="05000000000000000000" pitchFamily="2" charset="2"/>
              <a:buChar char="§"/>
            </a:pPr>
            <a:r>
              <a:rPr lang="en-US" altLang="en-US" b="1" dirty="0">
                <a:solidFill>
                  <a:schemeClr val="accent1"/>
                </a:solidFill>
              </a:rPr>
              <a:t>Roles</a:t>
            </a:r>
            <a:endParaRPr lang="en-US" altLang="en-US" b="1" dirty="0">
              <a:solidFill>
                <a:schemeClr val="accent1"/>
              </a:solidFill>
            </a:endParaRP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endParaRPr lang="en-US" altLang="en-US" sz="2600" dirty="0"/>
          </a:p>
          <a:p>
            <a:pPr algn="just">
              <a:buFont typeface="Wingdings" panose="05000000000000000000" pitchFamily="2" charset="2"/>
              <a:buChar char="§"/>
            </a:pPr>
            <a:r>
              <a:rPr lang="en-US" altLang="en-US" sz="2600" b="1" dirty="0">
                <a:solidFill>
                  <a:schemeClr val="accent1"/>
                </a:solidFill>
              </a:rPr>
              <a:t>The Role of the Parties to the Contract</a:t>
            </a:r>
            <a:r>
              <a:rPr lang="en-US" altLang="en-US" sz="2600" dirty="0"/>
              <a:t>. Generally, the purchaser will be involved in the following:</a:t>
            </a:r>
            <a:endParaRPr lang="en-US" altLang="en-US" sz="2600" dirty="0"/>
          </a:p>
          <a:p>
            <a:pPr algn="just">
              <a:buFont typeface="Wingdings" panose="05000000000000000000" pitchFamily="2" charset="2"/>
              <a:buChar char="Ø"/>
            </a:pPr>
            <a:r>
              <a:rPr lang="en-US" altLang="en-US" sz="2600" dirty="0"/>
              <a:t>Defining exactly what services are to be provided</a:t>
            </a:r>
            <a:endParaRPr lang="en-US" altLang="en-US" sz="2600" dirty="0"/>
          </a:p>
          <a:p>
            <a:pPr algn="just">
              <a:buFont typeface="Wingdings" panose="05000000000000000000" pitchFamily="2" charset="2"/>
              <a:buChar char="Ø"/>
            </a:pPr>
            <a:r>
              <a:rPr lang="en-US" altLang="en-US" sz="2600" dirty="0"/>
              <a:t>Setting service levels</a:t>
            </a:r>
            <a:endParaRPr lang="en-US" altLang="en-US" sz="2600" dirty="0"/>
          </a:p>
          <a:p>
            <a:pPr algn="just">
              <a:buFont typeface="Wingdings" panose="05000000000000000000" pitchFamily="2" charset="2"/>
              <a:buChar char="Ø"/>
            </a:pPr>
            <a:r>
              <a:rPr lang="en-US" altLang="en-US" sz="2600" dirty="0"/>
              <a:t>Providing relevant and timely information to the project manager and supplier</a:t>
            </a:r>
            <a:endParaRPr lang="en-US" altLang="en-US" sz="2600" dirty="0"/>
          </a:p>
          <a:p>
            <a:pPr algn="just">
              <a:buFont typeface="Wingdings" panose="05000000000000000000" pitchFamily="2" charset="2"/>
              <a:buChar char="Ø"/>
            </a:pPr>
            <a:r>
              <a:rPr lang="en-US" altLang="en-US" sz="2600" dirty="0"/>
              <a:t>Informing the project manager of under-performance</a:t>
            </a:r>
            <a:endParaRPr lang="en-US" altLang="en-US" sz="26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25200" y="1050878"/>
            <a:ext cx="95590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70C0"/>
                </a:solidFill>
              </a:rPr>
              <a:t>Roles, Relationships, and Responsibilities</a:t>
            </a:r>
            <a:endParaRPr lang="en-GB" altLang="en-US" sz="3200" b="1" dirty="0">
              <a:solidFill>
                <a:srgbClr val="0070C0"/>
              </a:solidFill>
            </a:endParaRPr>
          </a:p>
        </p:txBody>
      </p:sp>
      <p:sp>
        <p:nvSpPr>
          <p:cNvPr id="30723" name="Rectangle 3"/>
          <p:cNvSpPr>
            <a:spLocks noGrp="1" noChangeArrowheads="1"/>
          </p:cNvSpPr>
          <p:nvPr>
            <p:ph type="body" idx="1"/>
          </p:nvPr>
        </p:nvSpPr>
        <p:spPr>
          <a:xfrm>
            <a:off x="378346" y="1701611"/>
            <a:ext cx="10194379" cy="4791075"/>
          </a:xfrm>
        </p:spPr>
        <p:txBody>
          <a:bodyPr>
            <a:noAutofit/>
          </a:bodyPr>
          <a:lstStyle/>
          <a:p>
            <a:pPr algn="just">
              <a:buFont typeface="Wingdings" panose="05000000000000000000" pitchFamily="2" charset="2"/>
              <a:buChar char="§"/>
            </a:pPr>
            <a:r>
              <a:rPr lang="en-US" altLang="en-US" sz="2700" dirty="0"/>
              <a:t>The degree of empowerment of a supplier is dependent upon the procurement approach adopted and the terms of the contract. </a:t>
            </a:r>
            <a:r>
              <a:rPr lang="en-US" altLang="en-US" sz="2700" b="1" dirty="0">
                <a:solidFill>
                  <a:schemeClr val="accent1"/>
                </a:solidFill>
              </a:rPr>
              <a:t>Generally, the supplier will be responsible for the following:</a:t>
            </a:r>
            <a:endParaRPr lang="en-US" altLang="en-US" sz="2700" b="1" dirty="0">
              <a:solidFill>
                <a:schemeClr val="accent1"/>
              </a:solidFill>
            </a:endParaRPr>
          </a:p>
          <a:p>
            <a:pPr algn="just">
              <a:buFont typeface="Wingdings" panose="05000000000000000000" pitchFamily="2" charset="2"/>
              <a:buChar char="§"/>
            </a:pPr>
            <a:r>
              <a:rPr lang="en-US" altLang="en-US" sz="2700" dirty="0"/>
              <a:t>Deciding how to provide the service</a:t>
            </a:r>
            <a:endParaRPr lang="en-US" altLang="en-US" sz="2700" dirty="0"/>
          </a:p>
          <a:p>
            <a:pPr algn="just">
              <a:buFont typeface="Wingdings" panose="05000000000000000000" pitchFamily="2" charset="2"/>
              <a:buChar char="§"/>
            </a:pPr>
            <a:r>
              <a:rPr lang="en-US" altLang="en-US" sz="2700" dirty="0"/>
              <a:t>Delivering the service to specification</a:t>
            </a:r>
            <a:endParaRPr lang="en-US" altLang="en-US" sz="2700" dirty="0"/>
          </a:p>
          <a:p>
            <a:pPr algn="just">
              <a:buFont typeface="Wingdings" panose="05000000000000000000" pitchFamily="2" charset="2"/>
              <a:buChar char="§"/>
            </a:pPr>
            <a:r>
              <a:rPr lang="en-US" altLang="en-US" sz="2700" dirty="0"/>
              <a:t>Deciding priorities to achieve the service</a:t>
            </a:r>
            <a:endParaRPr lang="en-US" altLang="en-US" sz="2700" dirty="0"/>
          </a:p>
          <a:p>
            <a:pPr algn="just">
              <a:buFont typeface="Wingdings" panose="05000000000000000000" pitchFamily="2" charset="2"/>
              <a:buChar char="§"/>
            </a:pPr>
            <a:r>
              <a:rPr lang="en-US" altLang="en-US" sz="2700" dirty="0"/>
              <a:t>Meeting purchaser requirements within the contract terms and budget</a:t>
            </a:r>
            <a:endParaRPr lang="en-US" altLang="en-US" sz="2700" dirty="0"/>
          </a:p>
          <a:p>
            <a:pPr algn="just">
              <a:buFont typeface="Wingdings" panose="05000000000000000000" pitchFamily="2" charset="2"/>
              <a:buChar char="§"/>
            </a:pPr>
            <a:r>
              <a:rPr lang="en-US" altLang="en-US" sz="2700" dirty="0"/>
              <a:t>Monitoring the service delivery performance</a:t>
            </a:r>
            <a:endParaRPr lang="en-US" altLang="en-US" sz="2700" dirty="0"/>
          </a:p>
          <a:p>
            <a:pPr algn="just">
              <a:buFont typeface="Wingdings" panose="05000000000000000000" pitchFamily="2" charset="2"/>
              <a:buChar char="§"/>
            </a:pPr>
            <a:r>
              <a:rPr lang="en-US" altLang="en-US" sz="2700" dirty="0"/>
              <a:t>Development and implementation of agreed procedures</a:t>
            </a:r>
            <a:endParaRPr lang="en-US" altLang="en-US" sz="2700" dirty="0"/>
          </a:p>
          <a:p>
            <a:pPr algn="just">
              <a:buFont typeface="Wingdings" panose="05000000000000000000" pitchFamily="2" charset="2"/>
              <a:buChar char="§"/>
            </a:pPr>
            <a:r>
              <a:rPr lang="en-US" altLang="en-US" sz="2700" dirty="0"/>
              <a:t>Providing information as required by the contract</a:t>
            </a:r>
            <a:endParaRPr lang="en-US" altLang="en-US" sz="27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647680" y="1014955"/>
            <a:ext cx="1413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70C0"/>
                </a:solidFill>
              </a:rPr>
              <a:t>Roles, Relationships, and Responsibilities</a:t>
            </a:r>
            <a:endParaRPr lang="en-GB" altLang="en-US" sz="3200" b="1" dirty="0">
              <a:solidFill>
                <a:srgbClr val="0070C0"/>
              </a:solidFill>
            </a:endParaRPr>
          </a:p>
        </p:txBody>
      </p:sp>
      <p:sp>
        <p:nvSpPr>
          <p:cNvPr id="30723" name="Rectangle 3"/>
          <p:cNvSpPr>
            <a:spLocks noGrp="1" noChangeArrowheads="1"/>
          </p:cNvSpPr>
          <p:nvPr>
            <p:ph type="body" idx="1"/>
          </p:nvPr>
        </p:nvSpPr>
        <p:spPr>
          <a:xfrm>
            <a:off x="314960" y="1501556"/>
            <a:ext cx="10663397" cy="4791075"/>
          </a:xfrm>
        </p:spPr>
        <p:txBody>
          <a:bodyPr>
            <a:noAutofit/>
          </a:bodyPr>
          <a:lstStyle/>
          <a:p>
            <a:pPr algn="just">
              <a:buFont typeface="Wingdings" panose="05000000000000000000" pitchFamily="2" charset="2"/>
              <a:buChar char="§"/>
            </a:pPr>
            <a:r>
              <a:rPr lang="en-US" altLang="en-US" b="1" dirty="0">
                <a:solidFill>
                  <a:schemeClr val="accent1"/>
                </a:solidFill>
              </a:rPr>
              <a:t>Relationships</a:t>
            </a:r>
            <a:endParaRPr lang="en-US" altLang="en-US" b="1" dirty="0">
              <a:solidFill>
                <a:schemeClr val="accent1"/>
              </a:solidFill>
            </a:endParaRPr>
          </a:p>
          <a:p>
            <a:pPr algn="just">
              <a:buFont typeface="Wingdings" panose="05000000000000000000" pitchFamily="2" charset="2"/>
              <a:buChar char="§"/>
            </a:pPr>
            <a:r>
              <a:rPr lang="en-US" altLang="en-US" sz="2600" b="1" dirty="0">
                <a:solidFill>
                  <a:schemeClr val="accent1"/>
                </a:solidFill>
              </a:rPr>
              <a:t>Rules and Procedures</a:t>
            </a:r>
            <a:r>
              <a:rPr lang="en-US" altLang="en-US" sz="2600" dirty="0"/>
              <a:t>. The establishment, from the outset, of transparent procedures will enhance contract management while reducing the disruption that problems may generate.</a:t>
            </a:r>
            <a:endParaRPr lang="en-US" altLang="en-US" sz="2600" dirty="0"/>
          </a:p>
          <a:p>
            <a:pPr algn="just">
              <a:buFont typeface="Wingdings" panose="05000000000000000000" pitchFamily="2" charset="2"/>
              <a:buChar char="§"/>
            </a:pPr>
            <a:r>
              <a:rPr lang="en-US" altLang="en-US" sz="2600" dirty="0"/>
              <a:t>While some will relate to the routine contract management activities, others will operate when needed.</a:t>
            </a:r>
            <a:endParaRPr lang="en-US" altLang="en-US" sz="2600" dirty="0"/>
          </a:p>
          <a:p>
            <a:pPr algn="just">
              <a:buFont typeface="Wingdings" panose="05000000000000000000" pitchFamily="2" charset="2"/>
              <a:buChar char="§"/>
            </a:pPr>
            <a:r>
              <a:rPr lang="en-US" altLang="en-US" sz="26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endParaRPr lang="en-US" altLang="en-US" sz="26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45520" y="1079929"/>
            <a:ext cx="9005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70C0"/>
                </a:solidFill>
              </a:rPr>
              <a:t>Roles, Relationships, and Responsibilities</a:t>
            </a:r>
            <a:endParaRPr lang="en-GB" altLang="en-US" sz="3200" b="1" dirty="0">
              <a:solidFill>
                <a:srgbClr val="0070C0"/>
              </a:solidFill>
            </a:endParaRPr>
          </a:p>
        </p:txBody>
      </p:sp>
      <p:sp>
        <p:nvSpPr>
          <p:cNvPr id="30723" name="Rectangle 3"/>
          <p:cNvSpPr>
            <a:spLocks noGrp="1" noChangeArrowheads="1"/>
          </p:cNvSpPr>
          <p:nvPr>
            <p:ph type="body" idx="1"/>
          </p:nvPr>
        </p:nvSpPr>
        <p:spPr>
          <a:xfrm>
            <a:off x="311175" y="1701611"/>
            <a:ext cx="10641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endParaRPr lang="en-US" altLang="en-US" dirty="0"/>
          </a:p>
          <a:p>
            <a:pPr algn="just">
              <a:buFont typeface="Wingdings" panose="05000000000000000000" pitchFamily="2" charset="2"/>
              <a:buChar char="§"/>
            </a:pPr>
            <a:r>
              <a:rPr lang="en-US" altLang="en-US" b="1" dirty="0">
                <a:solidFill>
                  <a:schemeClr val="accent1"/>
                </a:solidFill>
              </a:rPr>
              <a:t>Managerial principals</a:t>
            </a:r>
            <a:r>
              <a:rPr lang="en-US" altLang="en-US" dirty="0"/>
              <a:t>. A satisfactory completion of a project is more likely to be achieved through effective planning and supervision rather than requiring guarantees and imposing rights to damages for default.</a:t>
            </a:r>
            <a:endParaRPr lang="en-US" altLang="en-US" dirty="0"/>
          </a:p>
          <a:p>
            <a:pPr algn="just">
              <a:buFont typeface="Wingdings" panose="05000000000000000000" pitchFamily="2" charset="2"/>
              <a:buChar char="§"/>
            </a:pPr>
            <a:r>
              <a:rPr lang="en-US" altLang="en-US" b="1" dirty="0">
                <a:solidFill>
                  <a:schemeClr val="accent1"/>
                </a:solidFill>
              </a:rPr>
              <a:t>Commercial principles</a:t>
            </a:r>
            <a:r>
              <a:rPr lang="en-US" altLang="en-US" dirty="0"/>
              <a:t>: A risk should be borne by the party best able, economically, to control, manage, or insure against its consequences.</a:t>
            </a:r>
            <a:endParaRPr lang="en-US" altLang="en-US" dirty="0"/>
          </a:p>
          <a:p>
            <a:pPr algn="just">
              <a:buFont typeface="Wingdings" panose="05000000000000000000" pitchFamily="2" charset="2"/>
              <a:buChar char="§"/>
            </a:pPr>
            <a:r>
              <a:rPr lang="en-US" altLang="en-US" b="1" dirty="0">
                <a:solidFill>
                  <a:schemeClr val="accent1"/>
                </a:solidFill>
              </a:rPr>
              <a:t>Legal principles</a:t>
            </a:r>
            <a:r>
              <a:rPr lang="en-US" altLang="en-US" dirty="0"/>
              <a:t>: Unfair contract terms, for example, penalties may not be enforceable</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94720" y="998193"/>
            <a:ext cx="9254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70C0"/>
                </a:solidFill>
              </a:rPr>
              <a:t>Time, Payment, and Change Provisions</a:t>
            </a:r>
            <a:endParaRPr lang="en-GB" altLang="en-US" sz="3200" b="1" dirty="0">
              <a:solidFill>
                <a:srgbClr val="0070C0"/>
              </a:solidFill>
            </a:endParaRPr>
          </a:p>
        </p:txBody>
      </p:sp>
      <p:sp>
        <p:nvSpPr>
          <p:cNvPr id="30723" name="Rectangle 3"/>
          <p:cNvSpPr>
            <a:spLocks noGrp="1" noChangeArrowheads="1"/>
          </p:cNvSpPr>
          <p:nvPr>
            <p:ph type="body" idx="1"/>
          </p:nvPr>
        </p:nvSpPr>
        <p:spPr>
          <a:xfrm>
            <a:off x="311175" y="1701611"/>
            <a:ext cx="10566400" cy="4791075"/>
          </a:xfrm>
        </p:spPr>
        <p:txBody>
          <a:bodyPr>
            <a:noAutofit/>
          </a:bodyPr>
          <a:lstStyle/>
          <a:p>
            <a:pPr algn="just">
              <a:buFont typeface="Wingdings" panose="05000000000000000000" pitchFamily="2" charset="2"/>
              <a:buChar char="Ø"/>
            </a:pPr>
            <a:r>
              <a:rPr lang="en-US" altLang="en-US" b="1" dirty="0">
                <a:solidFill>
                  <a:schemeClr val="accent1"/>
                </a:solidFill>
              </a:rPr>
              <a:t>Time Issues</a:t>
            </a:r>
            <a:endParaRPr lang="en-US" altLang="en-US" b="1" dirty="0">
              <a:solidFill>
                <a:schemeClr val="accent1"/>
              </a:solidFill>
            </a:endParaRPr>
          </a:p>
          <a:p>
            <a:pPr algn="just">
              <a:buFont typeface="Wingdings" panose="05000000000000000000" pitchFamily="2" charset="2"/>
              <a:buChar char="§"/>
            </a:pPr>
            <a:r>
              <a:rPr lang="en-US" altLang="en-US" b="1" dirty="0">
                <a:solidFill>
                  <a:srgbClr val="C0000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endParaRPr lang="en-US" altLang="en-US" dirty="0"/>
          </a:p>
          <a:p>
            <a:pPr algn="just">
              <a:buFont typeface="Wingdings" panose="05000000000000000000" pitchFamily="2" charset="2"/>
              <a:buChar char="§"/>
            </a:pPr>
            <a:r>
              <a:rPr lang="en-US" altLang="en-US" b="1" dirty="0">
                <a:solidFill>
                  <a:srgbClr val="C00000"/>
                </a:solidFill>
              </a:rPr>
              <a:t>Schedule</a:t>
            </a:r>
            <a:r>
              <a:rPr lang="en-US" altLang="en-US" b="1" dirty="0"/>
              <a:t>.</a:t>
            </a:r>
            <a:r>
              <a:rPr lang="en-US" altLang="en-US" dirty="0"/>
              <a:t> Generally, contracts include statements regarding the progress of the project</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78357" y="1014955"/>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70C0"/>
                </a:solidFill>
              </a:rPr>
              <a:t>Time, Payment, and Change Provisions</a:t>
            </a:r>
            <a:endParaRPr lang="en-GB" altLang="en-US" sz="3200" b="1" dirty="0">
              <a:solidFill>
                <a:srgbClr val="0070C0"/>
              </a:solidFill>
            </a:endParaRPr>
          </a:p>
        </p:txBody>
      </p:sp>
      <p:sp>
        <p:nvSpPr>
          <p:cNvPr id="30723" name="Rectangle 3"/>
          <p:cNvSpPr>
            <a:spLocks noGrp="1" noChangeArrowheads="1"/>
          </p:cNvSpPr>
          <p:nvPr>
            <p:ph type="body" idx="1"/>
          </p:nvPr>
        </p:nvSpPr>
        <p:spPr>
          <a:xfrm>
            <a:off x="213360" y="1901666"/>
            <a:ext cx="10764997" cy="4791075"/>
          </a:xfrm>
        </p:spPr>
        <p:txBody>
          <a:bodyPr>
            <a:noAutofit/>
          </a:bodyPr>
          <a:lstStyle/>
          <a:p>
            <a:pPr algn="just"/>
            <a:r>
              <a:rPr lang="en-US" b="1" dirty="0">
                <a:solidFill>
                  <a:srgbClr val="C00000"/>
                </a:solidFill>
              </a:rPr>
              <a:t>Suspension</a:t>
            </a:r>
            <a:r>
              <a:rPr lang="en-US" b="1" i="1" dirty="0"/>
              <a:t>. </a:t>
            </a:r>
            <a:r>
              <a:rPr lang="en-US" dirty="0"/>
              <a:t>Contracts can include provisions that enable the purchaser to suspend the project.</a:t>
            </a:r>
            <a:endParaRPr lang="en-US" dirty="0"/>
          </a:p>
          <a:p>
            <a:pPr marL="0" indent="0" algn="just">
              <a:buNone/>
            </a:pPr>
            <a:endParaRPr lang="en-US" dirty="0"/>
          </a:p>
          <a:p>
            <a:pPr algn="just"/>
            <a:r>
              <a:rPr lang="en-US" altLang="en-US" b="1" dirty="0">
                <a:solidFill>
                  <a:srgbClr val="C0000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78357" y="1050878"/>
            <a:ext cx="10002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70C0"/>
                </a:solidFill>
              </a:rPr>
              <a:t>Time, Payment, and Change Provisions</a:t>
            </a:r>
            <a:endParaRPr lang="en-GB" altLang="en-US" sz="3200" b="1" dirty="0">
              <a:solidFill>
                <a:srgbClr val="0070C0"/>
              </a:solidFill>
            </a:endParaRP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solidFill>
                  <a:schemeClr val="accent1"/>
                </a:solidFill>
              </a:rPr>
              <a:t>Payment Provisions</a:t>
            </a:r>
            <a:endParaRPr lang="en-US" b="1" dirty="0">
              <a:solidFill>
                <a:schemeClr val="accent1"/>
              </a:solidFill>
            </a:endParaRPr>
          </a:p>
          <a:p>
            <a:pPr algn="just">
              <a:buFont typeface="Wingdings" panose="05000000000000000000" pitchFamily="2" charset="2"/>
              <a:buChar char="§"/>
            </a:pPr>
            <a:r>
              <a:rPr lang="en-US" altLang="en-US" b="1" dirty="0"/>
              <a:t>Fixed-Price Terms of Payment</a:t>
            </a:r>
            <a:r>
              <a:rPr lang="en-US" altLang="en-US" dirty="0"/>
              <a:t>. </a:t>
            </a:r>
            <a:endParaRPr lang="en-US" altLang="en-US" dirty="0"/>
          </a:p>
          <a:p>
            <a:pPr algn="just">
              <a:buFont typeface="Wingdings" panose="05000000000000000000" pitchFamily="2" charset="2"/>
              <a:buChar char="§"/>
            </a:pPr>
            <a:r>
              <a:rPr lang="en-US" altLang="en-US" b="1" dirty="0"/>
              <a:t>Advance Payments</a:t>
            </a:r>
            <a:endParaRPr lang="en-US" altLang="en-US" b="1" dirty="0"/>
          </a:p>
          <a:p>
            <a:pPr algn="just">
              <a:buFont typeface="Wingdings" panose="05000000000000000000" pitchFamily="2" charset="2"/>
              <a:buChar char="§"/>
            </a:pPr>
            <a:r>
              <a:rPr lang="en-US" altLang="en-US" b="1" dirty="0"/>
              <a:t>Milestone and Planned Progress Payments</a:t>
            </a:r>
            <a:endParaRPr lang="en-US" altLang="en-US" b="1" dirty="0"/>
          </a:p>
          <a:p>
            <a:pPr algn="just">
              <a:buFont typeface="Wingdings" panose="05000000000000000000" pitchFamily="2" charset="2"/>
              <a:buChar char="§"/>
            </a:pPr>
            <a:r>
              <a:rPr lang="en-US" altLang="en-US" b="1" dirty="0"/>
              <a:t>Payment Based upon Agreed Rates</a:t>
            </a:r>
            <a:endParaRPr lang="en-US" altLang="en-US" b="1"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627360" y="1114325"/>
            <a:ext cx="126460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70C0"/>
                </a:solidFill>
              </a:rPr>
              <a:t>Time, Payment, and Change Provisions</a:t>
            </a:r>
            <a:endParaRPr lang="en-GB" altLang="en-US" sz="3200" b="1" dirty="0">
              <a:solidFill>
                <a:srgbClr val="0070C0"/>
              </a:solidFill>
            </a:endParaRPr>
          </a:p>
        </p:txBody>
      </p:sp>
      <p:sp>
        <p:nvSpPr>
          <p:cNvPr id="30723" name="Rectangle 3"/>
          <p:cNvSpPr>
            <a:spLocks noGrp="1" noChangeArrowheads="1"/>
          </p:cNvSpPr>
          <p:nvPr>
            <p:ph type="body" idx="1"/>
          </p:nvPr>
        </p:nvSpPr>
        <p:spPr>
          <a:xfrm>
            <a:off x="311175" y="1501556"/>
            <a:ext cx="10464800" cy="4791075"/>
          </a:xfrm>
        </p:spPr>
        <p:txBody>
          <a:bodyPr>
            <a:noAutofit/>
          </a:bodyPr>
          <a:lstStyle/>
          <a:p>
            <a:r>
              <a:rPr lang="en-US" b="1" dirty="0">
                <a:solidFill>
                  <a:srgbClr val="C00000"/>
                </a:solidFill>
              </a:rPr>
              <a:t>Contract Price Adjustment/Price Fluctuations/Variation of Price. </a:t>
            </a:r>
            <a:endParaRPr lang="en-US" b="1" dirty="0">
              <a:solidFill>
                <a:srgbClr val="C00000"/>
              </a:solidFill>
            </a:endParaRPr>
          </a:p>
          <a:p>
            <a:pPr algn="just"/>
            <a:r>
              <a:rPr lang="en-US" dirty="0"/>
              <a:t>Contracts can include terms for reimbursing suppliers for escalation of their costs as a result of inflation.</a:t>
            </a:r>
            <a:endParaRPr lang="en-US" dirty="0"/>
          </a:p>
          <a:p>
            <a:pPr marL="0" indent="0" algn="just">
              <a:buNone/>
            </a:pPr>
            <a:r>
              <a:rPr lang="en-US" dirty="0"/>
              <a:t>		    </a:t>
            </a:r>
            <a:endParaRPr lang="en-US" dirty="0"/>
          </a:p>
          <a:p>
            <a:pPr algn="just"/>
            <a:r>
              <a:rPr lang="en-US" b="1" dirty="0">
                <a:solidFill>
                  <a:schemeClr val="accent1"/>
                </a:solidFill>
              </a:rPr>
              <a:t>for example</a:t>
            </a:r>
            <a:r>
              <a:rPr lang="en-US" dirty="0"/>
              <a:t>, a clause that allows a contractor to raise prices in line with a pre-agreed index.</a:t>
            </a:r>
            <a:endParaRPr lang="en-US" dirty="0"/>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42320" y="1101446"/>
            <a:ext cx="10380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70C0"/>
                </a:solidFill>
              </a:rPr>
              <a:t>Remedies for Breach of Contract</a:t>
            </a:r>
            <a:endParaRPr lang="en-GB" altLang="en-US" sz="3200" b="1" dirty="0">
              <a:solidFill>
                <a:srgbClr val="0070C0"/>
              </a:solidFill>
            </a:endParaRPr>
          </a:p>
        </p:txBody>
      </p:sp>
      <p:sp>
        <p:nvSpPr>
          <p:cNvPr id="30723" name="Rectangle 3"/>
          <p:cNvSpPr>
            <a:spLocks noGrp="1" noChangeArrowheads="1"/>
          </p:cNvSpPr>
          <p:nvPr>
            <p:ph type="body" idx="1"/>
          </p:nvPr>
        </p:nvSpPr>
        <p:spPr>
          <a:xfrm>
            <a:off x="311175" y="1701611"/>
            <a:ext cx="1072258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endParaRPr lang="en-US" dirty="0"/>
          </a:p>
          <a:p>
            <a:pPr marL="0" indent="0" algn="just">
              <a:buNone/>
            </a:pPr>
            <a:endParaRPr lang="en-US" dirty="0"/>
          </a:p>
          <a:p>
            <a:pPr algn="just">
              <a:buFont typeface="Wingdings" panose="05000000000000000000" pitchFamily="2" charset="2"/>
              <a:buChar char="§"/>
            </a:pPr>
            <a:r>
              <a:rPr lang="en-US" altLang="en-US" b="1" dirty="0">
                <a:solidFill>
                  <a:schemeClr val="accent1"/>
                </a:solidFill>
              </a:rPr>
              <a:t>Performance Indicators (PI)</a:t>
            </a:r>
            <a:endParaRPr lang="en-US" altLang="en-US" b="1" dirty="0">
              <a:solidFill>
                <a:schemeClr val="accent1"/>
              </a:solidFill>
            </a:endParaRP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033760" y="952845"/>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70C0"/>
                </a:solidFill>
              </a:rPr>
              <a:t>Remedies for Breach of Contract</a:t>
            </a:r>
            <a:endParaRPr lang="en-GB" altLang="en-US" sz="3200" b="1" dirty="0">
              <a:solidFill>
                <a:srgbClr val="0070C0"/>
              </a:solidFill>
            </a:endParaRPr>
          </a:p>
        </p:txBody>
      </p:sp>
      <p:sp>
        <p:nvSpPr>
          <p:cNvPr id="30723" name="Rectangle 3"/>
          <p:cNvSpPr>
            <a:spLocks noGrp="1" noChangeArrowheads="1"/>
          </p:cNvSpPr>
          <p:nvPr>
            <p:ph type="body" idx="1"/>
          </p:nvPr>
        </p:nvSpPr>
        <p:spPr>
          <a:xfrm>
            <a:off x="406400" y="1445120"/>
            <a:ext cx="10403840" cy="4791075"/>
          </a:xfrm>
        </p:spPr>
        <p:txBody>
          <a:bodyPr>
            <a:noAutofit/>
          </a:bodyPr>
          <a:lstStyle/>
          <a:p>
            <a:pPr algn="just">
              <a:buFont typeface="Wingdings" panose="05000000000000000000" pitchFamily="2" charset="2"/>
              <a:buChar char="§"/>
            </a:pPr>
            <a:r>
              <a:rPr lang="en-US" sz="2700" b="1" dirty="0">
                <a:solidFill>
                  <a:schemeClr val="accent1"/>
                </a:solidFill>
              </a:rPr>
              <a:t>Liquidated Damages</a:t>
            </a:r>
            <a:endParaRPr lang="en-US" sz="2700" b="1" dirty="0">
              <a:solidFill>
                <a:schemeClr val="accent1"/>
              </a:solidFill>
            </a:endParaRPr>
          </a:p>
          <a:p>
            <a:pPr algn="just">
              <a:buFont typeface="Wingdings" panose="05000000000000000000" pitchFamily="2" charset="2"/>
              <a:buChar char="§"/>
            </a:pPr>
            <a:r>
              <a:rPr lang="en-US" sz="2700"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endParaRPr lang="en-US" sz="2700" dirty="0"/>
          </a:p>
          <a:p>
            <a:pPr marL="0" indent="0" algn="just">
              <a:buNone/>
            </a:pPr>
            <a:endParaRPr lang="en-US" sz="2700" dirty="0"/>
          </a:p>
          <a:p>
            <a:pPr algn="just">
              <a:buFont typeface="Wingdings" panose="05000000000000000000" pitchFamily="2" charset="2"/>
              <a:buChar char="§"/>
            </a:pPr>
            <a:r>
              <a:rPr lang="en-US" altLang="en-US" sz="2700" b="1" dirty="0">
                <a:solidFill>
                  <a:schemeClr val="accent1"/>
                </a:solidFill>
              </a:rPr>
              <a:t>Termination</a:t>
            </a:r>
            <a:endParaRPr lang="en-US" altLang="en-US" sz="2700" b="1" dirty="0">
              <a:solidFill>
                <a:schemeClr val="accent1"/>
              </a:solidFill>
            </a:endParaRPr>
          </a:p>
          <a:p>
            <a:pPr algn="just">
              <a:buFont typeface="Wingdings" panose="05000000000000000000" pitchFamily="2" charset="2"/>
              <a:buChar char="§"/>
            </a:pPr>
            <a:r>
              <a:rPr lang="en-US" altLang="en-US" sz="2700"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endParaRPr lang="en-US" altLang="en-US" sz="27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15040" y="1187865"/>
            <a:ext cx="904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Dispute Resolution</a:t>
            </a:r>
            <a:endParaRPr lang="en-GB" altLang="en-US" sz="3200" b="1" dirty="0">
              <a:solidFill>
                <a:srgbClr val="0070C0"/>
              </a:solidFill>
            </a:endParaRPr>
          </a:p>
        </p:txBody>
      </p:sp>
      <p:sp>
        <p:nvSpPr>
          <p:cNvPr id="30723" name="Rectangle 3"/>
          <p:cNvSpPr>
            <a:spLocks noGrp="1" noChangeArrowheads="1"/>
          </p:cNvSpPr>
          <p:nvPr>
            <p:ph type="body" idx="1"/>
          </p:nvPr>
        </p:nvSpPr>
        <p:spPr>
          <a:xfrm>
            <a:off x="355600" y="1505581"/>
            <a:ext cx="1049528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endParaRPr lang="en-US" dirty="0"/>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22000" y="978535"/>
            <a:ext cx="1159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Conclusions</a:t>
            </a:r>
            <a:endParaRPr lang="en-GB" altLang="en-US" sz="3200" b="1" dirty="0">
              <a:solidFill>
                <a:srgbClr val="0070C0"/>
              </a:solidFill>
            </a:endParaRPr>
          </a:p>
        </p:txBody>
      </p:sp>
      <p:sp>
        <p:nvSpPr>
          <p:cNvPr id="30723" name="Rectangle 3"/>
          <p:cNvSpPr>
            <a:spLocks noGrp="1" noChangeArrowheads="1"/>
          </p:cNvSpPr>
          <p:nvPr>
            <p:ph type="body" idx="1"/>
          </p:nvPr>
        </p:nvSpPr>
        <p:spPr>
          <a:xfrm>
            <a:off x="193040" y="1505581"/>
            <a:ext cx="10769600" cy="4791075"/>
          </a:xfrm>
        </p:spPr>
        <p:txBody>
          <a:bodyPr>
            <a:noAutofit/>
          </a:bodyPr>
          <a:lstStyle/>
          <a:p>
            <a:pPr algn="just"/>
            <a:r>
              <a:rPr lang="en-US" b="1" dirty="0">
                <a:solidFill>
                  <a:schemeClr val="accent1"/>
                </a:solidFill>
              </a:rPr>
              <a:t>A contract</a:t>
            </a:r>
            <a:r>
              <a:rPr lang="en-US" dirty="0"/>
              <a:t>, should be designed to be the basis for successful project management: being right in principle (contract strategy) and right in detail (contract terms).</a:t>
            </a:r>
            <a:endParaRPr lang="en-US" dirty="0"/>
          </a:p>
          <a:p>
            <a:pPr algn="just"/>
            <a:r>
              <a:rPr lang="en-US" altLang="en-US" b="1" dirty="0">
                <a:solidFill>
                  <a:srgbClr val="C0000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endParaRPr lang="en-US" altLang="en-US"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62640" y="1047569"/>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70C0"/>
                </a:solidFill>
              </a:rPr>
              <a:t>Best Practices</a:t>
            </a:r>
            <a:endParaRPr lang="en-GB" altLang="en-US" sz="3200" b="1" dirty="0">
              <a:solidFill>
                <a:srgbClr val="0070C0"/>
              </a:solidFill>
            </a:endParaRPr>
          </a:p>
        </p:txBody>
      </p:sp>
      <p:sp>
        <p:nvSpPr>
          <p:cNvPr id="30723" name="Rectangle 3"/>
          <p:cNvSpPr>
            <a:spLocks noGrp="1" noChangeArrowheads="1"/>
          </p:cNvSpPr>
          <p:nvPr>
            <p:ph type="body" idx="1"/>
          </p:nvPr>
        </p:nvSpPr>
        <p:spPr>
          <a:xfrm>
            <a:off x="254000" y="1640733"/>
            <a:ext cx="10664815" cy="4791075"/>
          </a:xfrm>
        </p:spPr>
        <p:txBody>
          <a:bodyPr>
            <a:noAutofit/>
          </a:bodyPr>
          <a:lstStyle/>
          <a:p>
            <a:pPr algn="just"/>
            <a:r>
              <a:rPr lang="en-US" b="1" dirty="0">
                <a:solidFill>
                  <a:schemeClr val="accent1"/>
                </a:solidFill>
              </a:rPr>
              <a:t>Planning the Contract</a:t>
            </a:r>
            <a:endParaRPr lang="en-US" b="1" dirty="0">
              <a:solidFill>
                <a:schemeClr val="accent1"/>
              </a:solidFill>
            </a:endParaRPr>
          </a:p>
          <a:p>
            <a:pPr algn="just"/>
            <a:r>
              <a:rPr lang="en-US" dirty="0"/>
              <a:t>Select suppliers that will best serve the interests of the project.</a:t>
            </a:r>
            <a:endParaRPr lang="en-US" dirty="0"/>
          </a:p>
          <a:p>
            <a:pPr algn="just"/>
            <a:r>
              <a:rPr lang="en-US" dirty="0"/>
              <a:t>Understand how a contract is formed and how it can be discharged.</a:t>
            </a:r>
            <a:endParaRPr lang="en-US" dirty="0"/>
          </a:p>
          <a:p>
            <a:pPr algn="just"/>
            <a:r>
              <a:rPr lang="en-US" dirty="0"/>
              <a:t>Choose the terms of a contract logically, taking into account the nature of the work, its certainty, its urgency, and the competence, objectives, and motivation of all parties.</a:t>
            </a:r>
            <a:endParaRPr lang="en-US" dirty="0"/>
          </a:p>
          <a:p>
            <a:pPr algn="just"/>
            <a:r>
              <a:rPr lang="en-US" dirty="0"/>
              <a:t>Consider how the contract will impact on other contracts and projects and plan the coordination of the work carried out under the contract in relation to existing facilities and systems.</a:t>
            </a:r>
            <a:endParaRPr lang="en-US" dirty="0"/>
          </a:p>
          <a:p>
            <a:pPr algn="just"/>
            <a:r>
              <a:rPr lang="en-US" dirty="0"/>
              <a:t>Plan, before starting, how the contract will terminate.</a:t>
            </a:r>
            <a:endParaRPr lang="en-US" altLang="en-US"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0918815" y="1050878"/>
            <a:ext cx="117721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endParaRPr lang="en-GB" altLang="en-US" sz="3200" b="1" dirty="0">
              <a:solidFill>
                <a:srgbClr val="0070C0"/>
              </a:solidFill>
            </a:endParaRPr>
          </a:p>
        </p:txBody>
      </p:sp>
      <p:sp>
        <p:nvSpPr>
          <p:cNvPr id="30723" name="Rectangle 3"/>
          <p:cNvSpPr>
            <a:spLocks noGrp="1" noChangeArrowheads="1"/>
          </p:cNvSpPr>
          <p:nvPr>
            <p:ph type="body" idx="1"/>
          </p:nvPr>
        </p:nvSpPr>
        <p:spPr>
          <a:xfrm>
            <a:off x="309917" y="1505581"/>
            <a:ext cx="10896562" cy="4791075"/>
          </a:xfrm>
        </p:spPr>
        <p:txBody>
          <a:bodyPr>
            <a:noAutofit/>
          </a:bodyPr>
          <a:lstStyle/>
          <a:p>
            <a:pPr algn="just"/>
            <a:r>
              <a:rPr lang="en-US" sz="2600" dirty="0"/>
              <a:t>Envisage what can go wrong, utilize risk management, and allocate risks to best motivate their control.</a:t>
            </a:r>
            <a:endParaRPr lang="en-US" sz="2600" dirty="0"/>
          </a:p>
          <a:p>
            <a:pPr algn="just"/>
            <a:r>
              <a:rPr lang="en-US" sz="2600" dirty="0"/>
              <a:t>Define the obligations and rights of each party.</a:t>
            </a:r>
            <a:endParaRPr lang="en-US" sz="2600" dirty="0"/>
          </a:p>
          <a:p>
            <a:pPr algn="just"/>
            <a:r>
              <a:rPr lang="en-US" sz="2600" dirty="0"/>
              <a:t>Specify only what can be tested.</a:t>
            </a:r>
            <a:endParaRPr lang="en-US" sz="2600" dirty="0"/>
          </a:p>
          <a:p>
            <a:pPr algn="just"/>
            <a:r>
              <a:rPr lang="en-US" sz="2600" dirty="0"/>
              <a:t>Agree criteria for the assessment of satisfactory performance.</a:t>
            </a:r>
            <a:endParaRPr lang="en-US" sz="2600" dirty="0"/>
          </a:p>
          <a:p>
            <a:pPr algn="just"/>
            <a:r>
              <a:rPr lang="en-US" sz="2600" dirty="0"/>
              <a:t>Determine and incorporate effective payment terms.</a:t>
            </a:r>
            <a:endParaRPr lang="en-US" sz="2600" dirty="0"/>
          </a:p>
          <a:p>
            <a:pPr algn="just"/>
            <a:r>
              <a:rPr lang="en-US" sz="2600" dirty="0"/>
              <a:t>Ultimately, say what you mean and be clear about what you want.</a:t>
            </a:r>
            <a:endParaRPr lang="en-US" sz="2600" dirty="0"/>
          </a:p>
          <a:p>
            <a:pPr algn="just"/>
            <a:r>
              <a:rPr lang="en-US" altLang="en-US" sz="2600" dirty="0"/>
              <a:t>Control the contract through the appointment of a single manager, who has the authority to decide how to avoid problems and has experience of the potential conflicts of interest that can arise.</a:t>
            </a:r>
            <a:endParaRPr lang="en-US" altLang="en-US" sz="2600" dirty="0"/>
          </a:p>
          <a:p>
            <a:pPr algn="just"/>
            <a:r>
              <a:rPr lang="en-US" altLang="en-US" sz="2600" dirty="0"/>
              <a:t>Determine what power the suppliers’ manager really has over resources.</a:t>
            </a:r>
            <a:endParaRPr lang="en-US" altLang="en-US" sz="26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358880" y="1050878"/>
            <a:ext cx="672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endParaRPr lang="en-GB" altLang="en-US" sz="3200" b="1" dirty="0">
              <a:solidFill>
                <a:srgbClr val="0070C0"/>
              </a:solidFill>
            </a:endParaRPr>
          </a:p>
        </p:txBody>
      </p:sp>
      <p:sp>
        <p:nvSpPr>
          <p:cNvPr id="30723" name="Rectangle 3"/>
          <p:cNvSpPr>
            <a:spLocks noGrp="1" noChangeArrowheads="1"/>
          </p:cNvSpPr>
          <p:nvPr>
            <p:ph type="body" idx="1"/>
          </p:nvPr>
        </p:nvSpPr>
        <p:spPr>
          <a:xfrm>
            <a:off x="414059" y="1505581"/>
            <a:ext cx="10599381" cy="4791075"/>
          </a:xfrm>
        </p:spPr>
        <p:txBody>
          <a:bodyPr>
            <a:noAutofit/>
          </a:bodyPr>
          <a:lstStyle/>
          <a:p>
            <a:pPr algn="just"/>
            <a:r>
              <a:rPr lang="en-US" sz="2700" dirty="0"/>
              <a:t>Scrutinize the contract and examine the obligations and rights of all parties.</a:t>
            </a:r>
            <a:endParaRPr lang="en-US" sz="2700" dirty="0"/>
          </a:p>
          <a:p>
            <a:pPr algn="just"/>
            <a:r>
              <a:rPr lang="en-US" sz="2700" dirty="0"/>
              <a:t>Recognize that, in the course of most contracts, objectives and priorities vary.</a:t>
            </a:r>
            <a:endParaRPr lang="en-US" sz="2700" dirty="0"/>
          </a:p>
          <a:p>
            <a:pPr algn="just"/>
            <a:r>
              <a:rPr lang="en-US" altLang="en-US" sz="2700" dirty="0"/>
              <a:t>Control variations and derive appropriate advantage from potential variations.</a:t>
            </a:r>
            <a:endParaRPr lang="en-US" altLang="en-US" sz="2700" dirty="0"/>
          </a:p>
          <a:p>
            <a:pPr algn="just"/>
            <a:r>
              <a:rPr lang="en-US" altLang="en-US" sz="2700" dirty="0"/>
              <a:t>Keep records and notes of reasons for decisions. Use routine headings.</a:t>
            </a:r>
            <a:endParaRPr lang="en-US" altLang="en-US" sz="2700" dirty="0"/>
          </a:p>
          <a:p>
            <a:pPr algn="just"/>
            <a:r>
              <a:rPr lang="en-US" altLang="en-US" sz="2700" dirty="0"/>
              <a:t>Distinguish between legal rights and project/commercial interests.</a:t>
            </a:r>
            <a:endParaRPr lang="en-US" altLang="en-US" sz="2700" dirty="0"/>
          </a:p>
          <a:p>
            <a:pPr algn="just"/>
            <a:r>
              <a:rPr lang="en-US" altLang="en-US" sz="2700" dirty="0"/>
              <a:t>Finally, realize that a contract should be a means to an end.</a:t>
            </a:r>
            <a:endParaRPr lang="en-US" altLang="en-US" sz="27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3" name="Rectangle: Rounded Corners 2"/>
          <p:cNvSpPr/>
          <p:nvPr/>
        </p:nvSpPr>
        <p:spPr>
          <a:xfrm>
            <a:off x="11165840" y="1050878"/>
            <a:ext cx="9152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38034" y="114593"/>
            <a:ext cx="4175760"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720000" flipV="1">
            <a:off x="-212090" y="3775075"/>
            <a:ext cx="4141470" cy="185420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1" name="TextBox 30"/>
          <p:cNvSpPr txBox="1"/>
          <p:nvPr/>
        </p:nvSpPr>
        <p:spPr>
          <a:xfrm>
            <a:off x="2708044" y="2012009"/>
            <a:ext cx="9172782"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meaning of contract management.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types of contracts.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Explaining the contracts parties.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contract terms and conditions.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Discuss the different remedies for breach of contract.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Rounded Corners 3"/>
          <p:cNvSpPr/>
          <p:nvPr/>
        </p:nvSpPr>
        <p:spPr>
          <a:xfrm>
            <a:off x="11338560" y="1238227"/>
            <a:ext cx="749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1396699"/>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4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9197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Essential Reference</a:t>
            </a:r>
            <a:endPar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342EBDA9-F159-4398-9C31-FFD570643AC0}">
  <ds:schemaRefs/>
</ds:datastoreItem>
</file>

<file path=customXml/itemProps2.xml><?xml version="1.0" encoding="utf-8"?>
<ds:datastoreItem xmlns:ds="http://schemas.openxmlformats.org/officeDocument/2006/customXml" ds:itemID="{5042D059-15CC-42EC-A33F-DC5972DB6F0D}">
  <ds:schemaRefs/>
</ds:datastoreItem>
</file>

<file path=customXml/itemProps3.xml><?xml version="1.0" encoding="utf-8"?>
<ds:datastoreItem xmlns:ds="http://schemas.openxmlformats.org/officeDocument/2006/customXml" ds:itemID="{44F7D258-826C-446A-B1DC-397739ADB43B}">
  <ds:schemaRefs/>
</ds:datastoreItem>
</file>

<file path=docProps/app.xml><?xml version="1.0" encoding="utf-8"?>
<Properties xmlns="http://schemas.openxmlformats.org/officeDocument/2006/extended-properties" xmlns:vt="http://schemas.openxmlformats.org/officeDocument/2006/docPropsVTypes">
  <TotalTime>0</TotalTime>
  <Words>21000</Words>
  <Application>WPS Presentation</Application>
  <PresentationFormat>Widescreen</PresentationFormat>
  <Paragraphs>470</Paragraphs>
  <Slides>44</Slides>
  <Notes>4</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44</vt:i4>
      </vt:variant>
    </vt:vector>
  </HeadingPairs>
  <TitlesOfParts>
    <vt:vector size="57" baseType="lpstr">
      <vt:lpstr>Arial</vt:lpstr>
      <vt:lpstr>SimSun</vt:lpstr>
      <vt:lpstr>Wingdings</vt:lpstr>
      <vt:lpstr>Times New Roman</vt:lpstr>
      <vt:lpstr>Times New Roman</vt:lpstr>
      <vt:lpstr>Arial Black</vt:lpstr>
      <vt:lpstr>Calibri</vt:lpstr>
      <vt:lpstr>Microsoft YaHei</vt:lpstr>
      <vt:lpstr>Arial Unicode MS</vt:lpstr>
      <vt:lpstr>Calibri Light</vt:lpstr>
      <vt:lpstr>Arial</vt:lpstr>
      <vt:lpstr>Office Theme</vt:lpstr>
      <vt:lpstr>1_Office Theme</vt:lpstr>
      <vt:lpstr>PowerPoint 演示文稿</vt:lpstr>
      <vt:lpstr>PowerPoint 演示文稿</vt:lpstr>
      <vt:lpstr>PowerPoint 演示文稿</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207</cp:revision>
  <dcterms:created xsi:type="dcterms:W3CDTF">2023-04-29T09:08:00Z</dcterms:created>
  <dcterms:modified xsi:type="dcterms:W3CDTF">2024-08-07T09:43:00Z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C0EDC59B799F4DF0840B68A6AB5A71E2_12</vt:lpwstr>
  </property>
  <property fmtid="{D5CDD505-2E9C-101B-9397-08002B2CF9AE}" pid="4" name="KSOProductBuildVer">
    <vt:lpwstr>1033-12.2.0.17545</vt:lpwstr>
  </property>
</Properties>
</file>