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02" r:id="rId2"/>
    <p:sldId id="389" r:id="rId3"/>
    <p:sldId id="653" r:id="rId4"/>
    <p:sldId id="452" r:id="rId5"/>
    <p:sldId id="609" r:id="rId6"/>
    <p:sldId id="611" r:id="rId7"/>
    <p:sldId id="574" r:id="rId8"/>
    <p:sldId id="612" r:id="rId9"/>
    <p:sldId id="613" r:id="rId10"/>
    <p:sldId id="614" r:id="rId11"/>
    <p:sldId id="655" r:id="rId12"/>
    <p:sldId id="656" r:id="rId13"/>
    <p:sldId id="657" r:id="rId14"/>
    <p:sldId id="658" r:id="rId15"/>
    <p:sldId id="659" r:id="rId16"/>
    <p:sldId id="660" r:id="rId17"/>
    <p:sldId id="661" r:id="rId18"/>
    <p:sldId id="662" r:id="rId19"/>
    <p:sldId id="615" r:id="rId20"/>
    <p:sldId id="616" r:id="rId21"/>
    <p:sldId id="617" r:id="rId22"/>
    <p:sldId id="618" r:id="rId23"/>
    <p:sldId id="619" r:id="rId24"/>
    <p:sldId id="621" r:id="rId25"/>
    <p:sldId id="620" r:id="rId26"/>
    <p:sldId id="622" r:id="rId27"/>
    <p:sldId id="623" r:id="rId28"/>
    <p:sldId id="624" r:id="rId29"/>
    <p:sldId id="626" r:id="rId30"/>
    <p:sldId id="625" r:id="rId31"/>
    <p:sldId id="627" r:id="rId32"/>
    <p:sldId id="628" r:id="rId33"/>
    <p:sldId id="629" r:id="rId34"/>
    <p:sldId id="630" r:id="rId35"/>
    <p:sldId id="631" r:id="rId36"/>
    <p:sldId id="632" r:id="rId37"/>
    <p:sldId id="654" r:id="rId38"/>
    <p:sldId id="636" r:id="rId39"/>
    <p:sldId id="643" r:id="rId40"/>
    <p:sldId id="642" r:id="rId41"/>
    <p:sldId id="644" r:id="rId42"/>
    <p:sldId id="639" r:id="rId43"/>
    <p:sldId id="638" r:id="rId44"/>
    <p:sldId id="640" r:id="rId45"/>
    <p:sldId id="641" r:id="rId46"/>
    <p:sldId id="645" r:id="rId47"/>
    <p:sldId id="646" r:id="rId48"/>
    <p:sldId id="647" r:id="rId49"/>
    <p:sldId id="648" r:id="rId50"/>
    <p:sldId id="649" r:id="rId51"/>
    <p:sldId id="650" r:id="rId52"/>
    <p:sldId id="651" r:id="rId53"/>
    <p:sldId id="652" r:id="rId54"/>
    <p:sldId id="561" r:id="rId55"/>
    <p:sldId id="608" r:id="rId56"/>
    <p:sldId id="41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78FB"/>
    <a:srgbClr val="9BB7FD"/>
    <a:srgbClr val="2D3956"/>
    <a:srgbClr val="D7D9DF"/>
    <a:srgbClr val="C7A5B1"/>
    <a:srgbClr val="DDC9D0"/>
    <a:srgbClr val="8E5A6D"/>
    <a:srgbClr val="2E3957"/>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44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3539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5392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07333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39690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075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889270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09552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74246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63663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9879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5162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78375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88471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27043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1383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78083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607116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5846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48001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969700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93244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6525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004525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759514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097854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2749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786399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247644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2912169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1898637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4014784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838468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5.jpe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jpe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jpe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8.jpe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9.jpe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0.jpe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2.jpe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0.svg"/><Relationship Id="rId9" Type="http://schemas.openxmlformats.org/officeDocument/2006/relationships/image" Target="../media/image23.pn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6.pn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7.pn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8.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9.emf"/></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9.emf"/></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30.emf"/></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31.emf"/></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33.pn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3.wdp"/><Relationship Id="rId4" Type="http://schemas.openxmlformats.org/officeDocument/2006/relationships/image" Target="../media/image10.svg"/><Relationship Id="rId9" Type="http://schemas.openxmlformats.org/officeDocument/2006/relationships/image" Target="../media/image34.pn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36.png"/><Relationship Id="rId4" Type="http://schemas.openxmlformats.org/officeDocument/2006/relationships/image" Target="../media/image10.svg"/><Relationship Id="rId9" Type="http://schemas.openxmlformats.org/officeDocument/2006/relationships/image" Target="../media/image35.pn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4.wdp"/><Relationship Id="rId4" Type="http://schemas.openxmlformats.org/officeDocument/2006/relationships/image" Target="../media/image10.svg"/><Relationship Id="rId9" Type="http://schemas.openxmlformats.org/officeDocument/2006/relationships/image" Target="../media/image37.pn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5.wdp"/><Relationship Id="rId4" Type="http://schemas.openxmlformats.org/officeDocument/2006/relationships/image" Target="../media/image10.svg"/><Relationship Id="rId9" Type="http://schemas.openxmlformats.org/officeDocument/2006/relationships/image" Target="../media/image38.png"/></Relationships>
</file>

<file path=ppt/slides/_rels/slide5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40.emf"/><Relationship Id="rId4" Type="http://schemas.openxmlformats.org/officeDocument/2006/relationships/image" Target="../media/image10.svg"/><Relationship Id="rId9" Type="http://schemas.openxmlformats.org/officeDocument/2006/relationships/image" Target="../media/image39.emf"/></Relationships>
</file>

<file path=ppt/slides/_rels/slide5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41.emf"/><Relationship Id="rId4" Type="http://schemas.openxmlformats.org/officeDocument/2006/relationships/image" Target="../media/image10.svg"/><Relationship Id="rId9" Type="http://schemas.openxmlformats.org/officeDocument/2006/relationships/image" Target="../media/image39.emf"/></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bsquared.media/real-time-social-media/" TargetMode="External"/><Relationship Id="rId7" Type="http://schemas.openxmlformats.org/officeDocument/2006/relationships/image" Target="../media/image4.svg"/><Relationship Id="rId2" Type="http://schemas.openxmlformats.org/officeDocument/2006/relationships/notesSlide" Target="../notesSlides/notesSlide45.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5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43.png"/><Relationship Id="rId7" Type="http://schemas.openxmlformats.org/officeDocument/2006/relationships/image" Target="../media/image5.png"/><Relationship Id="rId2" Type="http://schemas.openxmlformats.org/officeDocument/2006/relationships/image" Target="../media/image42.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8452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Managing Real-Time Publication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real-time monitoring </a:t>
            </a:r>
            <a:r>
              <a:rPr lang="en-US" sz="2400" b="1" dirty="0">
                <a:solidFill>
                  <a:srgbClr val="FF0000"/>
                </a:solidFill>
                <a:latin typeface="Tajawal ExtraBold" panose="00000800000000000000" pitchFamily="2" charset="-78"/>
                <a:cs typeface="Tajawal ExtraBold" panose="00000800000000000000" pitchFamily="2" charset="-78"/>
              </a:rPr>
              <a:t>dashboard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real-time </a:t>
            </a:r>
            <a:r>
              <a:rPr lang="en-US" sz="2400" b="1" dirty="0">
                <a:solidFill>
                  <a:srgbClr val="FF0000"/>
                </a:solidFill>
                <a:latin typeface="Tajawal ExtraBold" panose="00000800000000000000" pitchFamily="2" charset="-78"/>
                <a:cs typeface="Tajawal ExtraBold" panose="00000800000000000000" pitchFamily="2" charset="-78"/>
              </a:rPr>
              <a:t>publication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a:t>
            </a:r>
            <a:r>
              <a:rPr lang="en-US" sz="2400" b="1" dirty="0">
                <a:solidFill>
                  <a:srgbClr val="FF0000"/>
                </a:solidFill>
                <a:latin typeface="Tajawal ExtraBold" panose="00000800000000000000" pitchFamily="2" charset="-78"/>
                <a:cs typeface="Tajawal ExtraBold" panose="00000800000000000000" pitchFamily="2" charset="-78"/>
              </a:rPr>
              <a:t>tools</a:t>
            </a:r>
            <a:r>
              <a:rPr lang="en-US" sz="2400" b="1" dirty="0">
                <a:solidFill>
                  <a:srgbClr val="2D3956"/>
                </a:solidFill>
                <a:latin typeface="Tajawal ExtraBold" panose="00000800000000000000" pitchFamily="2" charset="-78"/>
                <a:cs typeface="Tajawal ExtraBold" panose="00000800000000000000" pitchFamily="2" charset="-78"/>
              </a:rPr>
              <a:t> required </a:t>
            </a:r>
            <a:r>
              <a:rPr lang="en-US" sz="2400" b="1" dirty="0">
                <a:solidFill>
                  <a:srgbClr val="FF0000"/>
                </a:solidFill>
                <a:latin typeface="Tajawal ExtraBold" panose="00000800000000000000" pitchFamily="2" charset="-78"/>
                <a:cs typeface="Tajawal ExtraBold" panose="00000800000000000000" pitchFamily="2" charset="-78"/>
              </a:rPr>
              <a:t>to manage </a:t>
            </a:r>
            <a:r>
              <a:rPr lang="en-US" sz="2400" b="1" dirty="0">
                <a:solidFill>
                  <a:srgbClr val="2D3956"/>
                </a:solidFill>
                <a:latin typeface="Tajawal ExtraBold" panose="00000800000000000000" pitchFamily="2" charset="-78"/>
                <a:cs typeface="Tajawal ExtraBold" panose="00000800000000000000" pitchFamily="2" charset="-78"/>
              </a:rPr>
              <a:t>real time </a:t>
            </a:r>
            <a:r>
              <a:rPr lang="en-US" sz="2400" b="1" dirty="0">
                <a:solidFill>
                  <a:srgbClr val="FF0000"/>
                </a:solidFill>
                <a:latin typeface="Tajawal ExtraBold" panose="00000800000000000000" pitchFamily="2" charset="-78"/>
                <a:cs typeface="Tajawal ExtraBold" panose="00000800000000000000" pitchFamily="2" charset="-78"/>
              </a:rPr>
              <a:t>information</a:t>
            </a:r>
            <a:r>
              <a:rPr lang="en-US" sz="2400" b="1" dirty="0">
                <a:solidFill>
                  <a:srgbClr val="2D3956"/>
                </a:solidFill>
                <a:latin typeface="Tajawal ExtraBold" panose="00000800000000000000" pitchFamily="2" charset="-78"/>
                <a:cs typeface="Tajawal ExtraBold" panose="00000800000000000000" pitchFamily="2" charset="-78"/>
              </a:rPr>
              <a:t> publication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FFACB12-AD2B-2438-9FF0-AD3A8DC84D7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BD04459-CA56-0DF1-3971-4E921DDBE9D1}"/>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EA151CD-8651-0148-7627-09F087F7CFD9}"/>
              </a:ext>
            </a:extLst>
          </p:cNvPr>
          <p:cNvSpPr txBox="1"/>
          <p:nvPr/>
        </p:nvSpPr>
        <p:spPr>
          <a:xfrm>
            <a:off x="7097485" y="1738708"/>
            <a:ext cx="3026229" cy="461665"/>
          </a:xfrm>
          <a:prstGeom prst="rect">
            <a:avLst/>
          </a:prstGeom>
          <a:noFill/>
        </p:spPr>
        <p:txBody>
          <a:bodyPr wrap="square">
            <a:spAutoFit/>
          </a:bodyPr>
          <a:lstStyle/>
          <a:p>
            <a:pPr algn="r" rtl="1"/>
            <a:r>
              <a:rPr lang="en-US" sz="2400" b="1" dirty="0" err="1"/>
              <a:t>إدارة</a:t>
            </a:r>
            <a:r>
              <a:rPr lang="en-US" sz="2400" b="1" dirty="0"/>
              <a:t> </a:t>
            </a:r>
            <a:r>
              <a:rPr lang="en-US" sz="2400" b="1" dirty="0" err="1"/>
              <a:t>النشر</a:t>
            </a:r>
            <a:r>
              <a:rPr lang="en-US" sz="2400" b="1" dirty="0"/>
              <a:t> في الوقت </a:t>
            </a:r>
            <a:r>
              <a:rPr lang="en-US" sz="2400" b="1" dirty="0" err="1"/>
              <a:t>الفعلي</a:t>
            </a:r>
            <a:endParaRPr lang="en-US" sz="2400" b="1" dirty="0"/>
          </a:p>
        </p:txBody>
      </p:sp>
      <p:sp>
        <p:nvSpPr>
          <p:cNvPr id="10" name="TextBox 9">
            <a:extLst>
              <a:ext uri="{FF2B5EF4-FFF2-40B4-BE49-F238E27FC236}">
                <a16:creationId xmlns:a16="http://schemas.microsoft.com/office/drawing/2014/main" id="{C3386B8B-F1DC-AC2D-4D4B-FEBF0A918208}"/>
              </a:ext>
            </a:extLst>
          </p:cNvPr>
          <p:cNvSpPr txBox="1"/>
          <p:nvPr/>
        </p:nvSpPr>
        <p:spPr>
          <a:xfrm>
            <a:off x="7097485" y="2500971"/>
            <a:ext cx="3222172" cy="381949"/>
          </a:xfrm>
          <a:prstGeom prst="rect">
            <a:avLst/>
          </a:prstGeom>
          <a:noFill/>
        </p:spPr>
        <p:txBody>
          <a:bodyPr wrap="square">
            <a:spAutoFit/>
          </a:bodyPr>
          <a:lstStyle/>
          <a:p>
            <a:pPr algn="r" rtl="1"/>
            <a:r>
              <a:rPr lang="en-US" dirty="0" err="1"/>
              <a:t>لوحة</a:t>
            </a:r>
            <a:r>
              <a:rPr lang="en-US" dirty="0"/>
              <a:t> </a:t>
            </a:r>
            <a:r>
              <a:rPr lang="en-US" dirty="0" err="1"/>
              <a:t>تحكم</a:t>
            </a:r>
            <a:r>
              <a:rPr lang="en-US" dirty="0"/>
              <a:t> </a:t>
            </a:r>
            <a:r>
              <a:rPr lang="en-US" dirty="0" err="1"/>
              <a:t>للمراقبة</a:t>
            </a:r>
            <a:r>
              <a:rPr lang="en-US" dirty="0"/>
              <a:t> </a:t>
            </a:r>
            <a:r>
              <a:rPr lang="ar-EG" dirty="0"/>
              <a:t>/ لوحة معلومات</a:t>
            </a:r>
            <a:endParaRPr lang="en-US" dirty="0"/>
          </a:p>
        </p:txBody>
      </p:sp>
    </p:spTree>
    <p:extLst>
      <p:ext uri="{BB962C8B-B14F-4D97-AF65-F5344CB8AC3E}">
        <p14:creationId xmlns:p14="http://schemas.microsoft.com/office/powerpoint/2010/main" val="126001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7"/>
          <a:stretch>
            <a:fillRect/>
          </a:stretch>
        </p:blipFill>
        <p:spPr>
          <a:xfrm>
            <a:off x="2282118" y="2215836"/>
            <a:ext cx="7164127" cy="3197999"/>
          </a:xfrm>
          <a:prstGeom prst="rect">
            <a:avLst/>
          </a:prstGeom>
        </p:spPr>
      </p:pic>
    </p:spTree>
    <p:extLst>
      <p:ext uri="{BB962C8B-B14F-4D97-AF65-F5344CB8AC3E}">
        <p14:creationId xmlns:p14="http://schemas.microsoft.com/office/powerpoint/2010/main" val="3301276622"/>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208F5A8-097C-BE8A-4006-51F59F71ED11}"/>
              </a:ext>
            </a:extLst>
          </p:cNvPr>
          <p:cNvSpPr txBox="1"/>
          <p:nvPr/>
        </p:nvSpPr>
        <p:spPr>
          <a:xfrm>
            <a:off x="1364043" y="205367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9" name="Picture 8">
            <a:extLst>
              <a:ext uri="{FF2B5EF4-FFF2-40B4-BE49-F238E27FC236}">
                <a16:creationId xmlns:a16="http://schemas.microsoft.com/office/drawing/2014/main" id="{1009A0E3-126C-7B8D-0AD0-A988FE29BF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10013" y="3093903"/>
            <a:ext cx="1887847" cy="1887847"/>
          </a:xfrm>
          <a:prstGeom prst="rect">
            <a:avLst/>
          </a:prstGeom>
        </p:spPr>
      </p:pic>
      <p:sp>
        <p:nvSpPr>
          <p:cNvPr id="10" name="Rectangle 9">
            <a:extLst>
              <a:ext uri="{FF2B5EF4-FFF2-40B4-BE49-F238E27FC236}">
                <a16:creationId xmlns:a16="http://schemas.microsoft.com/office/drawing/2014/main" id="{1EEE1B2E-1D73-5662-BE7F-A95BD61D052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8315"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Real-time dashboards </a:t>
            </a:r>
            <a:r>
              <a:rPr lang="en-US" sz="2400" b="1" dirty="0">
                <a:solidFill>
                  <a:srgbClr val="2D3956"/>
                </a:solidFill>
                <a:latin typeface="Tajawal ExtraBold" panose="00000800000000000000" pitchFamily="2" charset="-78"/>
                <a:cs typeface="Tajawal ExtraBold" panose="00000800000000000000" pitchFamily="2" charset="-78"/>
              </a:rPr>
              <a:t>are a </a:t>
            </a:r>
            <a:r>
              <a:rPr lang="en-US" sz="2400" b="1" dirty="0">
                <a:solidFill>
                  <a:srgbClr val="00B0F0"/>
                </a:solidFill>
                <a:latin typeface="Tajawal ExtraBold" panose="00000800000000000000" pitchFamily="2" charset="-78"/>
                <a:cs typeface="Tajawal ExtraBold" panose="00000800000000000000" pitchFamily="2" charset="-78"/>
              </a:rPr>
              <a:t>form of visualization</a:t>
            </a:r>
            <a:r>
              <a:rPr lang="ar-EG" sz="2400" b="1" dirty="0">
                <a:solidFill>
                  <a:srgbClr val="00B0F0"/>
                </a:solidFill>
                <a:latin typeface="Tajawal ExtraBold" panose="00000800000000000000" pitchFamily="2" charset="-78"/>
                <a:cs typeface="Tajawal ExtraBold" panose="00000800000000000000" pitchFamily="2" charset="-78"/>
              </a:rPr>
              <a:t> التصور المرئي / التمثيل المرئي </a:t>
            </a:r>
            <a:r>
              <a:rPr lang="en-US" sz="2400" b="1" dirty="0">
                <a:solidFill>
                  <a:srgbClr val="00B0F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automatically updates the user's screen with </a:t>
            </a:r>
            <a:r>
              <a:rPr lang="en-US" sz="2400" b="1" dirty="0">
                <a:solidFill>
                  <a:srgbClr val="00B0F0"/>
                </a:solidFill>
                <a:latin typeface="Tajawal ExtraBold" panose="00000800000000000000" pitchFamily="2" charset="-78"/>
                <a:cs typeface="Tajawal ExtraBold" panose="00000800000000000000" pitchFamily="2" charset="-78"/>
              </a:rPr>
              <a:t>relevant information </a:t>
            </a:r>
            <a:r>
              <a:rPr lang="en-US" sz="2400" b="1" dirty="0">
                <a:solidFill>
                  <a:srgbClr val="2D3956"/>
                </a:solidFill>
                <a:latin typeface="Tajawal ExtraBold" panose="00000800000000000000" pitchFamily="2" charset="-78"/>
                <a:cs typeface="Tajawal ExtraBold" panose="00000800000000000000" pitchFamily="2" charset="-78"/>
              </a:rPr>
              <a:t>based on the latest available data. In other words, a </a:t>
            </a:r>
            <a:r>
              <a:rPr lang="en-US" sz="2400" b="1" dirty="0">
                <a:solidFill>
                  <a:srgbClr val="C00000"/>
                </a:solidFill>
                <a:latin typeface="Tajawal ExtraBold" panose="00000800000000000000" pitchFamily="2" charset="-78"/>
                <a:cs typeface="Tajawal ExtraBold" panose="00000800000000000000" pitchFamily="2" charset="-78"/>
              </a:rPr>
              <a:t>real-time dashboard</a:t>
            </a:r>
            <a:r>
              <a:rPr lang="en-US" sz="2400" b="1" dirty="0">
                <a:solidFill>
                  <a:srgbClr val="2D3956"/>
                </a:solidFill>
                <a:latin typeface="Tajawal ExtraBold" panose="00000800000000000000" pitchFamily="2" charset="-78"/>
                <a:cs typeface="Tajawal ExtraBold" panose="00000800000000000000" pitchFamily="2" charset="-78"/>
              </a:rPr>
              <a:t> is a </a:t>
            </a:r>
            <a:r>
              <a:rPr lang="en-US" sz="2400" b="1" dirty="0">
                <a:solidFill>
                  <a:srgbClr val="00B0F0"/>
                </a:solidFill>
                <a:latin typeface="Tajawal ExtraBold" panose="00000800000000000000" pitchFamily="2" charset="-78"/>
                <a:cs typeface="Tajawal ExtraBold" panose="00000800000000000000" pitchFamily="2" charset="-78"/>
              </a:rPr>
              <a:t>graphical user interface</a:t>
            </a:r>
            <a:r>
              <a:rPr lang="ar-EG" sz="2400" b="1" dirty="0">
                <a:solidFill>
                  <a:srgbClr val="00B0F0"/>
                </a:solidFill>
                <a:latin typeface="Tajawal ExtraBold" panose="00000800000000000000" pitchFamily="2" charset="-78"/>
                <a:cs typeface="Tajawal ExtraBold" panose="00000800000000000000" pitchFamily="2" charset="-78"/>
              </a:rPr>
              <a:t> </a:t>
            </a:r>
            <a:r>
              <a:rPr lang="ar-EG" sz="2400" b="1" dirty="0">
                <a:solidFill>
                  <a:srgbClr val="2D3956"/>
                </a:solidFill>
                <a:latin typeface="Tajawal ExtraBold" panose="00000800000000000000" pitchFamily="2" charset="-78"/>
                <a:cs typeface="Tajawal ExtraBold" panose="00000800000000000000" pitchFamily="2" charset="-78"/>
              </a:rPr>
              <a:t>واجهة المستخدم الرسومية </a:t>
            </a:r>
            <a:r>
              <a:rPr lang="en-US" sz="2400" b="1" dirty="0">
                <a:solidFill>
                  <a:srgbClr val="2D3956"/>
                </a:solidFill>
                <a:latin typeface="Tajawal ExtraBold" panose="00000800000000000000" pitchFamily="2" charset="-78"/>
                <a:cs typeface="Tajawal ExtraBold" panose="00000800000000000000" pitchFamily="2" charset="-78"/>
              </a:rPr>
              <a:t> with a simple display that visualizes performance indicators and essential metrics crucial </a:t>
            </a:r>
            <a:r>
              <a:rPr lang="ar-EG" sz="2400" dirty="0"/>
              <a:t>مؤشرات الأداء والمقاييس الأساسية الحاسمة</a:t>
            </a:r>
            <a:r>
              <a:rPr lang="en-US" sz="2400" dirty="0"/>
              <a:t> </a:t>
            </a:r>
            <a:r>
              <a:rPr lang="en-US" sz="2400" b="1" dirty="0">
                <a:solidFill>
                  <a:srgbClr val="2D3956"/>
                </a:solidFill>
                <a:latin typeface="Tajawal ExtraBold" panose="00000800000000000000" pitchFamily="2" charset="-78"/>
                <a:cs typeface="Tajawal ExtraBold" panose="00000800000000000000" pitchFamily="2" charset="-78"/>
              </a:rPr>
              <a:t>to specific business processes, functions, and objectives.</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 live dashboard </a:t>
            </a:r>
            <a:r>
              <a:rPr lang="en-US" sz="2400" b="1" dirty="0">
                <a:solidFill>
                  <a:srgbClr val="2D3956"/>
                </a:solidFill>
                <a:latin typeface="Tajawal ExtraBold" panose="00000800000000000000" pitchFamily="2" charset="-78"/>
                <a:cs typeface="Tajawal ExtraBold" panose="00000800000000000000" pitchFamily="2" charset="-78"/>
              </a:rPr>
              <a:t>is a performance tool used to </a:t>
            </a:r>
            <a:r>
              <a:rPr lang="en-US" sz="2400" b="1" dirty="0">
                <a:solidFill>
                  <a:srgbClr val="00B0F0"/>
                </a:solidFill>
                <a:latin typeface="Tajawal ExtraBold" panose="00000800000000000000" pitchFamily="2" charset="-78"/>
                <a:cs typeface="Tajawal ExtraBold" panose="00000800000000000000" pitchFamily="2" charset="-78"/>
              </a:rPr>
              <a:t>analyze, track, and report </a:t>
            </a:r>
            <a:r>
              <a:rPr lang="en-US" sz="2400" b="1" dirty="0">
                <a:solidFill>
                  <a:srgbClr val="2D3956"/>
                </a:solidFill>
                <a:latin typeface="Tajawal ExtraBold" panose="00000800000000000000" pitchFamily="2" charset="-78"/>
                <a:cs typeface="Tajawal ExtraBold" panose="00000800000000000000" pitchFamily="2" charset="-78"/>
              </a:rPr>
              <a:t>on the company’s data in real time with the help of </a:t>
            </a:r>
            <a:r>
              <a:rPr lang="en-US" sz="2400" b="1" dirty="0">
                <a:solidFill>
                  <a:srgbClr val="00B0F0"/>
                </a:solidFill>
                <a:latin typeface="Tajawal ExtraBold" panose="00000800000000000000" pitchFamily="2" charset="-78"/>
                <a:cs typeface="Tajawal ExtraBold" panose="00000800000000000000" pitchFamily="2" charset="-78"/>
              </a:rPr>
              <a:t>interactive data visualizations </a:t>
            </a:r>
            <a:r>
              <a:rPr lang="ar-EG" sz="2400" b="1" dirty="0">
                <a:solidFill>
                  <a:srgbClr val="00B0F0"/>
                </a:solidFill>
                <a:latin typeface="Tajawal ExtraBold" panose="00000800000000000000" pitchFamily="2" charset="-78"/>
                <a:cs typeface="Tajawal ExtraBold" panose="00000800000000000000" pitchFamily="2" charset="-78"/>
              </a:rPr>
              <a:t>تصورات البيانات التفاعلية</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t>
            </a:r>
            <a:r>
              <a:rPr lang="en-US" sz="2400" b="1" dirty="0">
                <a:solidFill>
                  <a:srgbClr val="C00000"/>
                </a:solidFill>
                <a:latin typeface="Tajawal ExtraBold" panose="00000800000000000000" pitchFamily="2" charset="-78"/>
                <a:cs typeface="Tajawal ExtraBold" panose="00000800000000000000" pitchFamily="2" charset="-78"/>
              </a:rPr>
              <a:t>automatically updated </a:t>
            </a:r>
            <a:r>
              <a:rPr lang="en-US" sz="2400" b="1" dirty="0">
                <a:solidFill>
                  <a:srgbClr val="2D3956"/>
                </a:solidFill>
                <a:latin typeface="Tajawal ExtraBold" panose="00000800000000000000" pitchFamily="2" charset="-78"/>
                <a:cs typeface="Tajawal ExtraBold" panose="00000800000000000000" pitchFamily="2" charset="-78"/>
              </a:rPr>
              <a:t>and provide the user with</a:t>
            </a:r>
            <a:r>
              <a:rPr lang="en-US" sz="2400" b="1" dirty="0">
                <a:solidFill>
                  <a:srgbClr val="C00000"/>
                </a:solidFill>
                <a:latin typeface="Tajawal ExtraBold" panose="00000800000000000000" pitchFamily="2" charset="-78"/>
                <a:cs typeface="Tajawal ExtraBold" panose="00000800000000000000" pitchFamily="2" charset="-78"/>
              </a:rPr>
              <a:t> instant access to critical data</a:t>
            </a:r>
            <a:r>
              <a:rPr lang="en-US" sz="2400" b="1"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60126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Here are </a:t>
            </a:r>
            <a:r>
              <a:rPr lang="en-US" sz="2200" b="1" dirty="0">
                <a:solidFill>
                  <a:srgbClr val="C00000"/>
                </a:solidFill>
                <a:latin typeface="Tajawal ExtraBold" panose="00000800000000000000" pitchFamily="2" charset="-78"/>
                <a:cs typeface="Tajawal ExtraBold" panose="00000800000000000000" pitchFamily="2" charset="-78"/>
              </a:rPr>
              <a:t>dashboards</a:t>
            </a:r>
            <a:r>
              <a:rPr lang="en-US" sz="2200" b="1" dirty="0">
                <a:solidFill>
                  <a:srgbClr val="2D3956"/>
                </a:solidFill>
                <a:latin typeface="Tajawal ExtraBold" panose="00000800000000000000" pitchFamily="2" charset="-78"/>
                <a:cs typeface="Tajawal ExtraBold" panose="00000800000000000000" pitchFamily="2" charset="-78"/>
              </a:rPr>
              <a:t> in </a:t>
            </a:r>
            <a:r>
              <a:rPr lang="en-US" sz="2200" b="1" dirty="0">
                <a:solidFill>
                  <a:srgbClr val="C00000"/>
                </a:solidFill>
                <a:latin typeface="Tajawal ExtraBold" panose="00000800000000000000" pitchFamily="2" charset="-78"/>
                <a:cs typeface="Tajawal ExtraBold" panose="00000800000000000000" pitchFamily="2" charset="-78"/>
              </a:rPr>
              <a:t>3 types</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4378FB"/>
                </a:solidFill>
                <a:latin typeface="Tajawal ExtraBold" panose="00000800000000000000" pitchFamily="2" charset="-78"/>
                <a:cs typeface="Tajawal ExtraBold" panose="00000800000000000000" pitchFamily="2" charset="-78"/>
              </a:rPr>
              <a:t>by functions, by industries, and by platforms</a:t>
            </a:r>
            <a:r>
              <a:rPr lang="en-US" sz="2200" b="1" dirty="0">
                <a:solidFill>
                  <a:srgbClr val="2D3956"/>
                </a:solidFill>
                <a:latin typeface="Tajawal ExtraBold" panose="00000800000000000000" pitchFamily="2" charset="-78"/>
                <a:cs typeface="Tajawal ExtraBold" panose="00000800000000000000" pitchFamily="2" charset="-78"/>
              </a:rPr>
              <a:t> which you can use for your own dashboard building process, and generate actionable and real-time insights </a:t>
            </a:r>
            <a:r>
              <a:rPr lang="ar-EG" sz="2200" b="1" dirty="0">
                <a:solidFill>
                  <a:srgbClr val="2D3956"/>
                </a:solidFill>
                <a:latin typeface="Tajawal ExtraBold" panose="00000800000000000000" pitchFamily="2" charset="-78"/>
                <a:cs typeface="Tajawal ExtraBold" panose="00000800000000000000" pitchFamily="2" charset="-78"/>
              </a:rPr>
              <a:t>رؤى قابلة للتنفيذ وفي الوقت الفعلي</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5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These onscreen visualizations combine the </a:t>
            </a:r>
            <a:r>
              <a:rPr lang="en-US" sz="2200" b="1" dirty="0">
                <a:solidFill>
                  <a:srgbClr val="C00000"/>
                </a:solidFill>
                <a:latin typeface="Tajawal ExtraBold" panose="00000800000000000000" pitchFamily="2" charset="-78"/>
                <a:cs typeface="Tajawal ExtraBold" panose="00000800000000000000" pitchFamily="2" charset="-78"/>
              </a:rPr>
              <a:t>latest real-time information with historical data </a:t>
            </a:r>
            <a:r>
              <a:rPr lang="en-US" sz="2200" b="1" dirty="0">
                <a:solidFill>
                  <a:srgbClr val="2D3956"/>
                </a:solidFill>
                <a:latin typeface="Tajawal ExtraBold" panose="00000800000000000000" pitchFamily="2" charset="-78"/>
                <a:cs typeface="Tajawal ExtraBold" panose="00000800000000000000" pitchFamily="2" charset="-78"/>
              </a:rPr>
              <a:t>that outlines trends over time to create functional, data-based </a:t>
            </a:r>
            <a:r>
              <a:rPr lang="en-US" sz="2200" b="1" dirty="0">
                <a:solidFill>
                  <a:srgbClr val="C00000"/>
                </a:solidFill>
                <a:latin typeface="Tajawal ExtraBold" panose="00000800000000000000" pitchFamily="2" charset="-78"/>
                <a:cs typeface="Tajawal ExtraBold" panose="00000800000000000000" pitchFamily="2" charset="-78"/>
              </a:rPr>
              <a:t>predictions and suggestions</a:t>
            </a:r>
            <a:r>
              <a:rPr lang="en-US" sz="22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C00000"/>
                </a:solidFill>
                <a:latin typeface="Tajawal ExtraBold" panose="00000800000000000000" pitchFamily="2" charset="-78"/>
                <a:cs typeface="Tajawal ExtraBold" panose="00000800000000000000" pitchFamily="2" charset="-78"/>
              </a:rPr>
              <a:t>What is Social Media Monitoring?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Accessing (“Scraping</a:t>
            </a:r>
            <a:r>
              <a:rPr lang="ar-EG" dirty="0"/>
              <a:t>شق طريقه بصعوبة</a:t>
            </a:r>
            <a:r>
              <a:rPr lang="en-US" sz="2200" b="1" dirty="0">
                <a:solidFill>
                  <a:srgbClr val="2D3956"/>
                </a:solidFill>
                <a:latin typeface="Tajawal ExtraBold" panose="00000800000000000000" pitchFamily="2" charset="-78"/>
                <a:cs typeface="Tajawal ExtraBold" panose="00000800000000000000" pitchFamily="2" charset="-78"/>
              </a:rPr>
              <a:t>”) publicly available posts and comments in aggregate</a:t>
            </a:r>
            <a:r>
              <a:rPr lang="ar-EG" sz="2200" b="1" dirty="0">
                <a:solidFill>
                  <a:srgbClr val="2D3956"/>
                </a:solidFill>
                <a:latin typeface="Tajawal ExtraBold" panose="00000800000000000000" pitchFamily="2" charset="-78"/>
                <a:cs typeface="Tajawal ExtraBold" panose="00000800000000000000" pitchFamily="2" charset="-78"/>
              </a:rPr>
              <a:t>بشكل مجمع </a:t>
            </a:r>
            <a:r>
              <a:rPr lang="en-US" sz="2200" b="1" dirty="0">
                <a:solidFill>
                  <a:srgbClr val="2D3956"/>
                </a:solidFill>
                <a:latin typeface="Tajawal ExtraBold" panose="00000800000000000000" pitchFamily="2" charset="-78"/>
                <a:cs typeface="Tajawal ExtraBold" panose="00000800000000000000" pitchFamily="2" charset="-78"/>
              </a:rPr>
              <a:t> from Internet users on social media sites; e.g.</a:t>
            </a:r>
            <a:r>
              <a:rPr lang="ar-EG"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Facebook, Twitter, Blogs, YouTube, Consumer Review Sites, Internet Discussion Boards, Other….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5088BE-7CF2-5A7A-0F1B-FFFC49609BE3}"/>
              </a:ext>
            </a:extLst>
          </p:cNvPr>
          <p:cNvPicPr>
            <a:picLocks noChangeAspect="1"/>
          </p:cNvPicPr>
          <p:nvPr/>
        </p:nvPicPr>
        <p:blipFill rotWithShape="1">
          <a:blip r:embed="rId8">
            <a:duotone>
              <a:prstClr val="black"/>
              <a:schemeClr val="accent1">
                <a:tint val="45000"/>
                <a:satMod val="400000"/>
              </a:schemeClr>
            </a:duotone>
            <a:extLst>
              <a:ext uri="{BEBA8EAE-BF5A-486C-A8C5-ECC9F3942E4B}">
                <a14:imgProps xmlns:a14="http://schemas.microsoft.com/office/drawing/2010/main">
                  <a14:imgLayer r:embed="rId9">
                    <a14:imgEffect>
                      <a14:sharpenSoften amount="50000"/>
                    </a14:imgEffect>
                  </a14:imgLayer>
                </a14:imgProps>
              </a:ext>
            </a:extLst>
          </a:blip>
          <a:srcRect t="21651" b="16995"/>
          <a:stretch/>
        </p:blipFill>
        <p:spPr>
          <a:xfrm>
            <a:off x="2855191" y="2876487"/>
            <a:ext cx="7723110" cy="3667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21775274"/>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09716"/>
            <a:ext cx="10238444" cy="467820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000" b="1" dirty="0">
                <a:solidFill>
                  <a:srgbClr val="00B0F0"/>
                </a:solidFill>
                <a:latin typeface="Tajawal ExtraBold" panose="00000800000000000000" pitchFamily="2" charset="-78"/>
                <a:cs typeface="Tajawal ExtraBold" panose="00000800000000000000" pitchFamily="2" charset="-78"/>
              </a:rPr>
              <a:t>Social media monitoring dashboards </a:t>
            </a:r>
            <a:r>
              <a:rPr lang="en-US" sz="2000" b="1" dirty="0">
                <a:solidFill>
                  <a:srgbClr val="2D3956"/>
                </a:solidFill>
                <a:latin typeface="Tajawal ExtraBold" panose="00000800000000000000" pitchFamily="2" charset="-78"/>
                <a:cs typeface="Tajawal ExtraBold" panose="00000800000000000000" pitchFamily="2" charset="-78"/>
              </a:rPr>
              <a:t>visualize important performance metrics for a brand’s marketing efforts</a:t>
            </a:r>
            <a:r>
              <a:rPr lang="ar-EG" sz="2000" b="1" dirty="0"/>
              <a:t>مقاييس الأداء المهمة للجهود التسويقية للعلامة التجارية</a:t>
            </a:r>
            <a:r>
              <a:rPr lang="en-US" sz="2000" b="1" dirty="0">
                <a:solidFill>
                  <a:srgbClr val="2D3956"/>
                </a:solidFill>
                <a:latin typeface="Tajawal ExtraBold" panose="00000800000000000000" pitchFamily="2" charset="-78"/>
                <a:cs typeface="Tajawal ExtraBold" panose="00000800000000000000" pitchFamily="2" charset="-78"/>
              </a:rPr>
              <a:t> on social media. This includes </a:t>
            </a:r>
            <a:r>
              <a:rPr lang="en-US" sz="2000" b="1" dirty="0">
                <a:solidFill>
                  <a:srgbClr val="7030A0"/>
                </a:solidFill>
                <a:latin typeface="Tajawal ExtraBold" panose="00000800000000000000" pitchFamily="2" charset="-78"/>
                <a:cs typeface="Tajawal ExtraBold" panose="00000800000000000000" pitchFamily="2" charset="-78"/>
              </a:rPr>
              <a:t>followership</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organic performance</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the performance of paid advertising</a:t>
            </a:r>
            <a:r>
              <a:rPr lang="en-US" sz="2000" b="1" dirty="0">
                <a:solidFill>
                  <a:srgbClr val="2D3956"/>
                </a:solidFill>
                <a:latin typeface="Tajawal ExtraBold" panose="00000800000000000000" pitchFamily="2" charset="-78"/>
                <a:cs typeface="Tajawal ExtraBold" panose="00000800000000000000" pitchFamily="2" charset="-78"/>
              </a:rPr>
              <a:t>, and the visibility of their brand through </a:t>
            </a:r>
            <a:r>
              <a:rPr lang="en-US" sz="2000" b="1" dirty="0">
                <a:solidFill>
                  <a:srgbClr val="7030A0"/>
                </a:solidFill>
                <a:latin typeface="Tajawal ExtraBold" panose="00000800000000000000" pitchFamily="2" charset="-78"/>
                <a:cs typeface="Tajawal ExtraBold" panose="00000800000000000000" pitchFamily="2" charset="-78"/>
              </a:rPr>
              <a:t>3rd party content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7030A0"/>
                </a:solidFill>
                <a:latin typeface="Tajawal ExtraBold" panose="00000800000000000000" pitchFamily="2" charset="-78"/>
                <a:cs typeface="Tajawal ExtraBold" panose="00000800000000000000" pitchFamily="2" charset="-78"/>
              </a:rPr>
              <a:t>discussions</a:t>
            </a:r>
            <a:r>
              <a:rPr lang="en-US" sz="2000" b="1" dirty="0">
                <a:solidFill>
                  <a:srgbClr val="2D3956"/>
                </a:solidFill>
                <a:latin typeface="Tajawal ExtraBold" panose="00000800000000000000" pitchFamily="2" charset="-78"/>
                <a:cs typeface="Tajawal ExtraBold" panose="00000800000000000000" pitchFamily="2" charset="-78"/>
              </a:rPr>
              <a:t> (otherwise known as social listening).</a:t>
            </a:r>
            <a:r>
              <a:rPr lang="ar-EG" sz="2000" b="1" dirty="0">
                <a:solidFill>
                  <a:srgbClr val="2D3956"/>
                </a:solidFill>
                <a:latin typeface="Tajawal ExtraBold" panose="00000800000000000000" pitchFamily="2" charset="-78"/>
                <a:cs typeface="Tajawal ExtraBold" panose="00000800000000000000" pitchFamily="2" charset="-78"/>
              </a:rPr>
              <a:t> </a:t>
            </a:r>
            <a:r>
              <a:rPr lang="ar-EG" sz="2000" b="1" dirty="0"/>
              <a:t>المتابعة والأداء العضوي وأداء الإعلانات المدفوعة وظهور علامتهم التجارية من خلال محتوى</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A social media management dashboard </a:t>
            </a:r>
            <a:r>
              <a:rPr lang="en-US" sz="2000" b="1" dirty="0">
                <a:solidFill>
                  <a:srgbClr val="2D3956"/>
                </a:solidFill>
                <a:latin typeface="Tajawal ExtraBold" panose="00000800000000000000" pitchFamily="2" charset="-78"/>
                <a:cs typeface="Tajawal ExtraBold" panose="00000800000000000000" pitchFamily="2" charset="-78"/>
              </a:rPr>
              <a:t>is a tool used to track, measure, and analyze the performance of your social media channels, all in one place. It can help you </a:t>
            </a:r>
            <a:r>
              <a:rPr lang="en-US" sz="2000" b="1" dirty="0">
                <a:solidFill>
                  <a:srgbClr val="00B0F0"/>
                </a:solidFill>
                <a:latin typeface="Tajawal ExtraBold" panose="00000800000000000000" pitchFamily="2" charset="-78"/>
                <a:cs typeface="Tajawal ExtraBold" panose="00000800000000000000" pitchFamily="2" charset="-78"/>
              </a:rPr>
              <a:t>understand everything from follower growth </a:t>
            </a:r>
            <a:r>
              <a:rPr lang="en-US" sz="2000" b="1" dirty="0">
                <a:solidFill>
                  <a:srgbClr val="FF0000"/>
                </a:solidFill>
                <a:latin typeface="Tajawal ExtraBold" panose="00000800000000000000" pitchFamily="2" charset="-78"/>
                <a:cs typeface="Tajawal ExtraBold" panose="00000800000000000000" pitchFamily="2" charset="-78"/>
              </a:rPr>
              <a:t>to</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competitor intelligence to social sentiment</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a:t>
            </a:r>
            <a:r>
              <a:rPr lang="ar-EG" b="1" dirty="0">
                <a:solidFill>
                  <a:srgbClr val="2D3956"/>
                </a:solidFill>
                <a:latin typeface="Tajawal ExtraBold" panose="00000800000000000000" pitchFamily="2" charset="-78"/>
                <a:cs typeface="Tajawal ExtraBold" panose="00000800000000000000" pitchFamily="2" charset="-78"/>
              </a:rPr>
              <a:t> وجهات نظر حقيقية </a:t>
            </a:r>
            <a:r>
              <a:rPr lang="en-US" b="1" dirty="0">
                <a:solidFill>
                  <a:srgbClr val="2D3956"/>
                </a:solidFill>
                <a:latin typeface="Tajawal ExtraBold" panose="00000800000000000000" pitchFamily="2" charset="-78"/>
                <a:cs typeface="Tajawal ExtraBold" panose="00000800000000000000" pitchFamily="2" charset="-78"/>
              </a:rPr>
              <a:t>, Grassroots opinion</a:t>
            </a:r>
            <a:r>
              <a:rPr lang="ar-EG" b="1" dirty="0">
                <a:solidFill>
                  <a:srgbClr val="2D3956"/>
                </a:solidFill>
                <a:latin typeface="Tajawal ExtraBold" panose="00000800000000000000" pitchFamily="2" charset="-78"/>
                <a:cs typeface="Tajawal ExtraBold" panose="00000800000000000000" pitchFamily="2" charset="-78"/>
              </a:rPr>
              <a:t> الرأي الشعبي</a:t>
            </a:r>
            <a:r>
              <a:rPr lang="en-US" b="1" dirty="0">
                <a:solidFill>
                  <a:srgbClr val="2D3956"/>
                </a:solidFill>
                <a:latin typeface="Tajawal ExtraBold" panose="00000800000000000000" pitchFamily="2" charset="-78"/>
                <a:cs typeface="Tajawal ExtraBold" panose="00000800000000000000" pitchFamily="2" charset="-78"/>
              </a:rPr>
              <a:t>, Unprompted views</a:t>
            </a:r>
            <a:r>
              <a:rPr lang="ar-EG" b="1" dirty="0">
                <a:solidFill>
                  <a:srgbClr val="2D3956"/>
                </a:solidFill>
                <a:latin typeface="Tajawal ExtraBold" panose="00000800000000000000" pitchFamily="2" charset="-78"/>
                <a:cs typeface="Tajawal ExtraBold" panose="00000800000000000000" pitchFamily="2" charset="-78"/>
              </a:rPr>
              <a:t> وجهات نظر غير متوقعة</a:t>
            </a:r>
            <a:r>
              <a:rPr lang="en-US" b="1" dirty="0">
                <a:solidFill>
                  <a:srgbClr val="2D3956"/>
                </a:solidFill>
                <a:latin typeface="Tajawal ExtraBold" panose="00000800000000000000" pitchFamily="2" charset="-78"/>
                <a:cs typeface="Tajawal ExtraBold" panose="00000800000000000000" pitchFamily="2" charset="-78"/>
              </a:rPr>
              <a:t>,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C109152-3A34-E7CC-335F-399D34683DAF}"/>
              </a:ext>
            </a:extLst>
          </p:cNvPr>
          <p:cNvSpPr txBox="1"/>
          <p:nvPr/>
        </p:nvSpPr>
        <p:spPr>
          <a:xfrm>
            <a:off x="2849722" y="6084550"/>
            <a:ext cx="6522720" cy="646331"/>
          </a:xfrm>
          <a:prstGeom prst="rect">
            <a:avLst/>
          </a:prstGeom>
          <a:noFill/>
        </p:spPr>
        <p:txBody>
          <a:bodyPr wrap="square">
            <a:spAutoFit/>
          </a:bodyPr>
          <a:lstStyle/>
          <a:p>
            <a:pPr algn="r" rtl="1"/>
            <a:r>
              <a:rPr lang="en-US" b="1" dirty="0" err="1"/>
              <a:t>يمكن</a:t>
            </a:r>
            <a:r>
              <a:rPr lang="en-US" b="1" dirty="0"/>
              <a:t> أن تكون </a:t>
            </a:r>
            <a:r>
              <a:rPr lang="en-US" b="1" dirty="0" err="1"/>
              <a:t>أرخص</a:t>
            </a:r>
            <a:r>
              <a:rPr lang="en-US" b="1" dirty="0"/>
              <a:t> من </a:t>
            </a:r>
            <a:r>
              <a:rPr lang="en-US" b="1" dirty="0" err="1"/>
              <a:t>الدراسات</a:t>
            </a:r>
            <a:r>
              <a:rPr lang="en-US" b="1" dirty="0"/>
              <a:t> </a:t>
            </a:r>
            <a:r>
              <a:rPr lang="en-US" b="1" dirty="0" err="1"/>
              <a:t>الاستقصائية</a:t>
            </a:r>
            <a:r>
              <a:rPr lang="en-US" b="1" dirty="0"/>
              <a:t> و</a:t>
            </a:r>
            <a:r>
              <a:rPr lang="ar-EG" b="1" dirty="0" err="1"/>
              <a:t>ال</a:t>
            </a:r>
            <a:r>
              <a:rPr lang="en-US" b="1" dirty="0" err="1"/>
              <a:t>مجموعات</a:t>
            </a:r>
            <a:r>
              <a:rPr lang="en-US" b="1" dirty="0"/>
              <a:t> </a:t>
            </a:r>
            <a:r>
              <a:rPr lang="en-US" b="1" dirty="0" err="1"/>
              <a:t>ال</a:t>
            </a:r>
            <a:r>
              <a:rPr lang="ar-EG" b="1" dirty="0"/>
              <a:t>بؤرية </a:t>
            </a:r>
            <a:r>
              <a:rPr lang="en-US" b="1" dirty="0"/>
              <a:t> </a:t>
            </a:r>
            <a:r>
              <a:rPr lang="en-US" b="1" dirty="0" err="1"/>
              <a:t>والمستهلكين</a:t>
            </a:r>
            <a:r>
              <a:rPr lang="en-US" b="1" dirty="0"/>
              <a:t> </a:t>
            </a:r>
            <a:r>
              <a:rPr lang="en-US" b="1" dirty="0" err="1"/>
              <a:t>الذين</a:t>
            </a:r>
            <a:r>
              <a:rPr lang="en-US" b="1" dirty="0"/>
              <a:t> </a:t>
            </a:r>
            <a:r>
              <a:rPr lang="en-US" b="1" dirty="0" err="1"/>
              <a:t>لا</a:t>
            </a:r>
            <a:r>
              <a:rPr lang="en-US" b="1" dirty="0"/>
              <a:t> "</a:t>
            </a:r>
            <a:r>
              <a:rPr lang="en-US" b="1" dirty="0" err="1"/>
              <a:t>يتوقعون</a:t>
            </a:r>
            <a:r>
              <a:rPr lang="en-US" b="1" dirty="0"/>
              <a:t>" أن </a:t>
            </a:r>
            <a:r>
              <a:rPr lang="en-US" b="1" dirty="0" err="1"/>
              <a:t>يستمع</a:t>
            </a:r>
            <a:r>
              <a:rPr lang="en-US" b="1" dirty="0"/>
              <a:t> </a:t>
            </a:r>
            <a:r>
              <a:rPr lang="en-US" b="1" dirty="0" err="1"/>
              <a:t>إليهم</a:t>
            </a:r>
            <a:r>
              <a:rPr lang="en-US" b="1" dirty="0"/>
              <a:t> </a:t>
            </a:r>
            <a:r>
              <a:rPr lang="en-US" b="1" dirty="0" err="1"/>
              <a:t>المسوقون</a:t>
            </a:r>
            <a:r>
              <a:rPr lang="en-US" b="1" dirty="0"/>
              <a:t> </a:t>
            </a:r>
            <a:r>
              <a:rPr lang="en-US" b="1" dirty="0" err="1"/>
              <a:t>والباحثون</a:t>
            </a:r>
            <a:r>
              <a:rPr lang="en-US" b="1" dirty="0"/>
              <a:t>.</a:t>
            </a:r>
          </a:p>
        </p:txBody>
      </p:sp>
      <p:sp>
        <p:nvSpPr>
          <p:cNvPr id="9" name="TextBox 8">
            <a:extLst>
              <a:ext uri="{FF2B5EF4-FFF2-40B4-BE49-F238E27FC236}">
                <a16:creationId xmlns:a16="http://schemas.microsoft.com/office/drawing/2014/main" id="{3D684451-4B30-C3A5-983A-BE69DCF82C2B}"/>
              </a:ext>
            </a:extLst>
          </p:cNvPr>
          <p:cNvSpPr txBox="1"/>
          <p:nvPr/>
        </p:nvSpPr>
        <p:spPr>
          <a:xfrm>
            <a:off x="4238441" y="4527042"/>
            <a:ext cx="6188202" cy="369332"/>
          </a:xfrm>
          <a:prstGeom prst="rect">
            <a:avLst/>
          </a:prstGeom>
          <a:noFill/>
        </p:spPr>
        <p:txBody>
          <a:bodyPr wrap="square">
            <a:spAutoFit/>
          </a:bodyPr>
          <a:lstStyle/>
          <a:p>
            <a:pPr algn="r" rtl="1"/>
            <a:r>
              <a:rPr lang="en-US" b="1" dirty="0" err="1"/>
              <a:t>فهم</a:t>
            </a:r>
            <a:r>
              <a:rPr lang="en-US" b="1" dirty="0"/>
              <a:t> </a:t>
            </a:r>
            <a:r>
              <a:rPr lang="en-US" b="1" dirty="0" err="1"/>
              <a:t>كل</a:t>
            </a:r>
            <a:r>
              <a:rPr lang="en-US" b="1" dirty="0"/>
              <a:t> </a:t>
            </a:r>
            <a:r>
              <a:rPr lang="en-US" b="1" dirty="0" err="1"/>
              <a:t>شيء</a:t>
            </a:r>
            <a:r>
              <a:rPr lang="en-US" b="1" dirty="0"/>
              <a:t> </a:t>
            </a:r>
            <a:r>
              <a:rPr lang="en-US" b="1" dirty="0" err="1"/>
              <a:t>بدءًا</a:t>
            </a:r>
            <a:r>
              <a:rPr lang="en-US" b="1" dirty="0"/>
              <a:t> من </a:t>
            </a:r>
            <a:r>
              <a:rPr lang="en-US" b="1" dirty="0" err="1"/>
              <a:t>نمو</a:t>
            </a:r>
            <a:r>
              <a:rPr lang="en-US" b="1" dirty="0"/>
              <a:t> </a:t>
            </a:r>
            <a:r>
              <a:rPr lang="en-US" b="1" dirty="0" err="1"/>
              <a:t>المتابعين</a:t>
            </a:r>
            <a:r>
              <a:rPr lang="en-US" b="1" dirty="0"/>
              <a:t> إلى </a:t>
            </a:r>
            <a:r>
              <a:rPr lang="en-US" b="1" dirty="0" err="1"/>
              <a:t>ذكاء</a:t>
            </a:r>
            <a:r>
              <a:rPr lang="en-US" b="1" dirty="0"/>
              <a:t> </a:t>
            </a:r>
            <a:r>
              <a:rPr lang="en-US" b="1" dirty="0" err="1"/>
              <a:t>المنافسين</a:t>
            </a:r>
            <a:r>
              <a:rPr lang="en-US" b="1" dirty="0"/>
              <a:t> </a:t>
            </a:r>
            <a:r>
              <a:rPr lang="en-US" b="1" dirty="0" err="1"/>
              <a:t>وحتى</a:t>
            </a:r>
            <a:r>
              <a:rPr lang="en-US" b="1" dirty="0"/>
              <a:t> </a:t>
            </a:r>
            <a:r>
              <a:rPr lang="en-US" b="1" dirty="0" err="1"/>
              <a:t>المشاعر</a:t>
            </a:r>
            <a:r>
              <a:rPr lang="en-US" b="1" dirty="0"/>
              <a:t> الاجتماعية.</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a:t>
            </a:r>
            <a:r>
              <a:rPr lang="en-US" sz="2200" b="1" dirty="0">
                <a:solidFill>
                  <a:srgbClr val="FF0000"/>
                </a:solidFill>
                <a:latin typeface="Tajawal ExtraBold" panose="00000800000000000000" pitchFamily="2" charset="-78"/>
                <a:cs typeface="Tajawal ExtraBold" panose="00000800000000000000" pitchFamily="2" charset="-78"/>
              </a:rPr>
              <a:t>visual representations of your data</a:t>
            </a:r>
            <a:r>
              <a:rPr lang="ar-EG" sz="2200" b="1" dirty="0">
                <a:solidFill>
                  <a:srgbClr val="FF0000"/>
                </a:solidFill>
                <a:latin typeface="Tajawal ExtraBold" panose="00000800000000000000" pitchFamily="2" charset="-78"/>
                <a:cs typeface="Tajawal ExtraBold" panose="00000800000000000000" pitchFamily="2" charset="-78"/>
              </a:rPr>
              <a:t> تمثيلات مرئية لبياناتك </a:t>
            </a:r>
            <a:r>
              <a:rPr lang="en-US" sz="2200" b="1" dirty="0">
                <a:solidFill>
                  <a:srgbClr val="2D3956"/>
                </a:solidFill>
                <a:latin typeface="Tajawal ExtraBold" panose="00000800000000000000" pitchFamily="2" charset="-78"/>
                <a:cs typeface="Tajawal ExtraBold" panose="00000800000000000000" pitchFamily="2" charset="-78"/>
              </a:rPr>
              <a:t>. This makes it easy </a:t>
            </a:r>
            <a:r>
              <a:rPr lang="en-US" sz="2200" b="1" dirty="0">
                <a:solidFill>
                  <a:srgbClr val="00B0F0"/>
                </a:solidFill>
                <a:latin typeface="Tajawal ExtraBold" panose="00000800000000000000" pitchFamily="2" charset="-78"/>
                <a:cs typeface="Tajawal ExtraBold" panose="00000800000000000000" pitchFamily="2" charset="-78"/>
              </a:rPr>
              <a:t>to spot at a glance</a:t>
            </a:r>
            <a:r>
              <a:rPr lang="ar-EG" sz="2200" b="1" dirty="0">
                <a:solidFill>
                  <a:srgbClr val="00B0F0"/>
                </a:solidFill>
                <a:latin typeface="Tajawal ExtraBold" panose="00000800000000000000" pitchFamily="2" charset="-78"/>
                <a:cs typeface="Tajawal ExtraBold" panose="00000800000000000000" pitchFamily="2" charset="-78"/>
              </a:rPr>
              <a:t>نظرة في لمحة </a:t>
            </a:r>
            <a:r>
              <a:rPr lang="en-US" sz="2200" b="1" dirty="0">
                <a:solidFill>
                  <a:srgbClr val="00B0F0"/>
                </a:solidFill>
                <a:latin typeface="Tajawal ExtraBold" panose="00000800000000000000" pitchFamily="2" charset="-78"/>
                <a:cs typeface="Tajawal ExtraBold" panose="00000800000000000000" pitchFamily="2" charset="-78"/>
              </a:rPr>
              <a:t> how things are changing over time</a:t>
            </a:r>
            <a:r>
              <a:rPr lang="en-US" sz="2200" b="1" dirty="0">
                <a:solidFill>
                  <a:srgbClr val="2D3956"/>
                </a:solidFill>
                <a:latin typeface="Tajawal ExtraBold" panose="00000800000000000000" pitchFamily="2" charset="-78"/>
                <a:cs typeface="Tajawal ExtraBold" panose="00000800000000000000" pitchFamily="2" charset="-78"/>
              </a:rPr>
              <a:t>. It’s a living document, and easy comparisons are the name of the game.</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you use a social media dashboard will depend on your social goals and the size of your team</a:t>
            </a:r>
            <a:r>
              <a:rPr lang="en-US" sz="2200" b="1" dirty="0">
                <a:solidFill>
                  <a:srgbClr val="2D3956"/>
                </a:solidFill>
                <a:latin typeface="Tajawal ExtraBold" panose="00000800000000000000" pitchFamily="2" charset="-78"/>
                <a:cs typeface="Tajawal ExtraBold" panose="00000800000000000000" pitchFamily="2" charset="-78"/>
              </a:rPr>
              <a:t>. You can use a social media dashboard for a </a:t>
            </a:r>
            <a:r>
              <a:rPr lang="en-US" sz="2200" b="1" dirty="0">
                <a:solidFill>
                  <a:srgbClr val="C00000"/>
                </a:solidFill>
                <a:latin typeface="Tajawal ExtraBold" panose="00000800000000000000" pitchFamily="2" charset="-78"/>
                <a:cs typeface="Tajawal ExtraBold" panose="00000800000000000000" pitchFamily="2" charset="-78"/>
              </a:rPr>
              <a:t>high-level overview </a:t>
            </a:r>
            <a:r>
              <a:rPr lang="en-US" sz="2200" b="1" dirty="0">
                <a:solidFill>
                  <a:srgbClr val="2D3956"/>
                </a:solidFill>
                <a:latin typeface="Tajawal ExtraBold" panose="00000800000000000000" pitchFamily="2" charset="-78"/>
                <a:cs typeface="Tajawal ExtraBold" panose="00000800000000000000" pitchFamily="2" charset="-78"/>
              </a:rPr>
              <a:t>of your social performance. Or, </a:t>
            </a:r>
            <a:r>
              <a:rPr lang="en-US" sz="2200" b="1" dirty="0">
                <a:solidFill>
                  <a:srgbClr val="C00000"/>
                </a:solidFill>
                <a:latin typeface="Tajawal ExtraBold" panose="00000800000000000000" pitchFamily="2" charset="-78"/>
                <a:cs typeface="Tajawal ExtraBold" panose="00000800000000000000" pitchFamily="2" charset="-78"/>
              </a:rPr>
              <a:t>dive</a:t>
            </a:r>
            <a:r>
              <a:rPr lang="en-US" sz="2200" b="1" dirty="0">
                <a:solidFill>
                  <a:srgbClr val="2D3956"/>
                </a:solidFill>
                <a:latin typeface="Tajawal ExtraBold" panose="00000800000000000000" pitchFamily="2" charset="-78"/>
                <a:cs typeface="Tajawal ExtraBold" panose="00000800000000000000" pitchFamily="2" charset="-78"/>
              </a:rPr>
              <a:t> really </a:t>
            </a:r>
            <a:r>
              <a:rPr lang="en-US" sz="2200" b="1" dirty="0">
                <a:solidFill>
                  <a:srgbClr val="C00000"/>
                </a:solidFill>
                <a:latin typeface="Tajawal ExtraBold" panose="00000800000000000000" pitchFamily="2" charset="-78"/>
                <a:cs typeface="Tajawal ExtraBold" panose="00000800000000000000" pitchFamily="2" charset="-78"/>
              </a:rPr>
              <a:t>deep into </a:t>
            </a:r>
            <a:r>
              <a:rPr lang="en-US" sz="2200" b="1" dirty="0">
                <a:solidFill>
                  <a:srgbClr val="2D3956"/>
                </a:solidFill>
                <a:latin typeface="Tajawal ExtraBold" panose="00000800000000000000" pitchFamily="2" charset="-78"/>
                <a:cs typeface="Tajawal ExtraBold" panose="00000800000000000000" pitchFamily="2" charset="-78"/>
              </a:rPr>
              <a:t>extreme </a:t>
            </a:r>
            <a:r>
              <a:rPr lang="en-US" sz="2200" b="1" dirty="0">
                <a:solidFill>
                  <a:srgbClr val="C00000"/>
                </a:solidFill>
                <a:latin typeface="Tajawal ExtraBold" panose="00000800000000000000" pitchFamily="2" charset="-78"/>
                <a:cs typeface="Tajawal ExtraBold" panose="00000800000000000000" pitchFamily="2" charset="-78"/>
              </a:rPr>
              <a:t>detail</a:t>
            </a:r>
            <a:r>
              <a:rPr lang="en-US" sz="2200" b="1" dirty="0">
                <a:solidFill>
                  <a:srgbClr val="2D3956"/>
                </a:solidFill>
                <a:latin typeface="Tajawal ExtraBold" panose="00000800000000000000" pitchFamily="2" charset="-78"/>
                <a:cs typeface="Tajawal ExtraBold" panose="00000800000000000000" pitchFamily="2" charset="-78"/>
              </a:rPr>
              <a:t>.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Using a social media dashboard gives you a </a:t>
            </a:r>
            <a:r>
              <a:rPr lang="en-US" b="1" dirty="0">
                <a:solidFill>
                  <a:srgbClr val="C00000"/>
                </a:solidFill>
                <a:latin typeface="Tajawal ExtraBold" panose="00000800000000000000" pitchFamily="2" charset="-78"/>
                <a:cs typeface="Tajawal ExtraBold" panose="00000800000000000000" pitchFamily="2" charset="-78"/>
              </a:rPr>
              <a:t>clear overview </a:t>
            </a:r>
            <a:r>
              <a:rPr lang="en-US" b="1" dirty="0">
                <a:solidFill>
                  <a:srgbClr val="2D3956"/>
                </a:solidFill>
                <a:latin typeface="Tajawal ExtraBold" panose="00000800000000000000" pitchFamily="2" charset="-78"/>
                <a:cs typeface="Tajawal ExtraBold" panose="00000800000000000000" pitchFamily="2" charset="-78"/>
              </a:rPr>
              <a:t>of your social media performance. You can easily see </a:t>
            </a:r>
            <a:r>
              <a:rPr lang="en-US" b="1" dirty="0">
                <a:solidFill>
                  <a:srgbClr val="C00000"/>
                </a:solidFill>
                <a:latin typeface="Tajawal ExtraBold" panose="00000800000000000000" pitchFamily="2" charset="-78"/>
                <a:cs typeface="Tajawal ExtraBold" panose="00000800000000000000" pitchFamily="2" charset="-78"/>
              </a:rPr>
              <a:t>what’s working and what’s not</a:t>
            </a:r>
            <a:r>
              <a:rPr lang="en-US" b="1" dirty="0">
                <a:solidFill>
                  <a:srgbClr val="2D3956"/>
                </a:solidFill>
                <a:latin typeface="Tajawal ExtraBold" panose="00000800000000000000" pitchFamily="2" charset="-78"/>
                <a:cs typeface="Tajawal ExtraBold" panose="00000800000000000000" pitchFamily="2" charset="-78"/>
              </a:rPr>
              <a:t>. It also allows you to </a:t>
            </a:r>
            <a:r>
              <a:rPr lang="en-US" b="1" dirty="0">
                <a:solidFill>
                  <a:srgbClr val="C00000"/>
                </a:solidFill>
                <a:latin typeface="Tajawal ExtraBold" panose="00000800000000000000" pitchFamily="2" charset="-78"/>
                <a:cs typeface="Tajawal ExtraBold" panose="00000800000000000000" pitchFamily="2" charset="-78"/>
              </a:rPr>
              <a:t>track your progress and understand how your content is performing</a:t>
            </a:r>
            <a:r>
              <a:rPr lang="en-US"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3100"/>
    </mc:Choice>
    <mc:Fallback xmlns="">
      <p:transition advTm="2131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1548745"/>
            <a:ext cx="7244171" cy="3600986"/>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How to build (and use) a social media dashboard?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Understand your goals</a:t>
            </a:r>
          </a:p>
          <a:p>
            <a:pPr lvl="1" algn="just"/>
            <a:r>
              <a:rPr lang="en-US" b="1" dirty="0">
                <a:solidFill>
                  <a:srgbClr val="2D3956"/>
                </a:solidFill>
                <a:latin typeface="Tajawal ExtraBold" panose="00000800000000000000" pitchFamily="2" charset="-78"/>
                <a:cs typeface="Tajawal ExtraBold" panose="00000800000000000000" pitchFamily="2" charset="-78"/>
              </a:rPr>
              <a:t>1. Increase brand awareness</a:t>
            </a:r>
          </a:p>
          <a:p>
            <a:pPr lvl="1" algn="just"/>
            <a:r>
              <a:rPr lang="en-US" b="1" dirty="0">
                <a:solidFill>
                  <a:srgbClr val="2D3956"/>
                </a:solidFill>
                <a:latin typeface="Tajawal ExtraBold" panose="00000800000000000000" pitchFamily="2" charset="-78"/>
                <a:cs typeface="Tajawal ExtraBold" panose="00000800000000000000" pitchFamily="2" charset="-78"/>
              </a:rPr>
              <a:t>2. Manage brand reputation</a:t>
            </a:r>
          </a:p>
          <a:p>
            <a:pPr lvl="1" algn="just"/>
            <a:r>
              <a:rPr lang="en-US" b="1" dirty="0">
                <a:solidFill>
                  <a:srgbClr val="2D3956"/>
                </a:solidFill>
                <a:latin typeface="Tajawal ExtraBold" panose="00000800000000000000" pitchFamily="2" charset="-78"/>
                <a:cs typeface="Tajawal ExtraBold" panose="00000800000000000000" pitchFamily="2" charset="-78"/>
              </a:rPr>
              <a:t>3. Increase traffic to your website</a:t>
            </a:r>
          </a:p>
          <a:p>
            <a:pPr lvl="1" algn="just"/>
            <a:r>
              <a:rPr lang="en-US" b="1" dirty="0">
                <a:solidFill>
                  <a:srgbClr val="2D3956"/>
                </a:solidFill>
                <a:latin typeface="Tajawal ExtraBold" panose="00000800000000000000" pitchFamily="2" charset="-78"/>
                <a:cs typeface="Tajawal ExtraBold" panose="00000800000000000000" pitchFamily="2" charset="-78"/>
              </a:rPr>
              <a:t>4. Improve community engagement</a:t>
            </a:r>
          </a:p>
          <a:p>
            <a:pPr lvl="1" algn="just"/>
            <a:r>
              <a:rPr lang="en-US" b="1" dirty="0">
                <a:solidFill>
                  <a:srgbClr val="2D3956"/>
                </a:solidFill>
                <a:latin typeface="Tajawal ExtraBold" panose="00000800000000000000" pitchFamily="2" charset="-78"/>
                <a:cs typeface="Tajawal ExtraBold" panose="00000800000000000000" pitchFamily="2" charset="-78"/>
              </a:rPr>
              <a:t>5. Boost conversions or sales</a:t>
            </a:r>
          </a:p>
          <a:p>
            <a:pPr lvl="1" algn="just"/>
            <a:r>
              <a:rPr lang="en-US" b="1" dirty="0">
                <a:solidFill>
                  <a:srgbClr val="2D3956"/>
                </a:solidFill>
                <a:latin typeface="Tajawal ExtraBold" panose="00000800000000000000" pitchFamily="2" charset="-78"/>
                <a:cs typeface="Tajawal ExtraBold" panose="00000800000000000000" pitchFamily="2" charset="-78"/>
              </a:rPr>
              <a:t>6. Generate leads </a:t>
            </a:r>
            <a:r>
              <a:rPr lang="ar-EG" b="1" dirty="0">
                <a:solidFill>
                  <a:srgbClr val="2D3956"/>
                </a:solidFill>
                <a:latin typeface="Tajawal ExtraBold" panose="00000800000000000000" pitchFamily="2" charset="-78"/>
                <a:cs typeface="Tajawal ExtraBold" panose="00000800000000000000" pitchFamily="2" charset="-78"/>
              </a:rPr>
              <a:t>توليد العملاء المحتملين</a:t>
            </a:r>
            <a:endParaRPr lang="en-US" b="1" dirty="0">
              <a:solidFill>
                <a:srgbClr val="2D3956"/>
              </a:solidFill>
              <a:latin typeface="Tajawal ExtraBold" panose="00000800000000000000" pitchFamily="2" charset="-78"/>
              <a:cs typeface="Tajawal ExtraBold" panose="00000800000000000000" pitchFamily="2" charset="-78"/>
            </a:endParaRPr>
          </a:p>
          <a:p>
            <a:pPr lvl="1" algn="just"/>
            <a:r>
              <a:rPr lang="en-US" b="1" dirty="0">
                <a:solidFill>
                  <a:srgbClr val="2D3956"/>
                </a:solidFill>
                <a:latin typeface="Tajawal ExtraBold" panose="00000800000000000000" pitchFamily="2" charset="-78"/>
                <a:cs typeface="Tajawal ExtraBold" panose="00000800000000000000" pitchFamily="2" charset="-78"/>
              </a:rPr>
              <a:t>7. Deliver customer service</a:t>
            </a:r>
          </a:p>
          <a:p>
            <a:pPr lvl="1" algn="just"/>
            <a:r>
              <a:rPr lang="en-US" b="1" dirty="0">
                <a:solidFill>
                  <a:srgbClr val="2D3956"/>
                </a:solidFill>
                <a:latin typeface="Tajawal ExtraBold" panose="00000800000000000000" pitchFamily="2" charset="-78"/>
                <a:cs typeface="Tajawal ExtraBold" panose="00000800000000000000" pitchFamily="2" charset="-78"/>
              </a:rPr>
              <a:t>8. Gain market insights with social listening</a:t>
            </a:r>
          </a:p>
          <a:p>
            <a:pPr lvl="1" algn="just"/>
            <a:r>
              <a:rPr lang="en-US" b="1" dirty="0">
                <a:solidFill>
                  <a:srgbClr val="2D3956"/>
                </a:solidFill>
                <a:latin typeface="Tajawal ExtraBold" panose="00000800000000000000" pitchFamily="2" charset="-78"/>
                <a:cs typeface="Tajawal ExtraBold" panose="00000800000000000000" pitchFamily="2" charset="-78"/>
              </a:rPr>
              <a:t>9. Attract candidates for open positions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E6B9C14-58AD-5C0A-D014-5D745E42C2CE}"/>
              </a:ext>
            </a:extLst>
          </p:cNvPr>
          <p:cNvSpPr txBox="1"/>
          <p:nvPr/>
        </p:nvSpPr>
        <p:spPr>
          <a:xfrm>
            <a:off x="6665822" y="2258260"/>
            <a:ext cx="5020763"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SMART</a:t>
            </a:r>
            <a:r>
              <a:rPr lang="en-US" sz="2000" b="1" dirty="0">
                <a:solidFill>
                  <a:srgbClr val="2D3956"/>
                </a:solidFill>
                <a:latin typeface="Tajawal ExtraBold" panose="00000800000000000000" pitchFamily="2" charset="-78"/>
                <a:cs typeface="Tajawal ExtraBold" panose="00000800000000000000" pitchFamily="2" charset="-78"/>
              </a:rPr>
              <a:t> goals are: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a:t>
            </a:r>
            <a:r>
              <a:rPr lang="en-US" sz="2000" b="1" dirty="0">
                <a:solidFill>
                  <a:srgbClr val="2D3956"/>
                </a:solidFill>
                <a:latin typeface="Tajawal ExtraBold" panose="00000800000000000000" pitchFamily="2" charset="-78"/>
                <a:cs typeface="Tajawal ExtraBold" panose="00000800000000000000" pitchFamily="2" charset="-78"/>
              </a:rPr>
              <a:t>pecific</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M</a:t>
            </a:r>
            <a:r>
              <a:rPr lang="en-US" sz="2000" b="1" dirty="0">
                <a:solidFill>
                  <a:srgbClr val="2D3956"/>
                </a:solidFill>
                <a:latin typeface="Tajawal ExtraBold" panose="00000800000000000000" pitchFamily="2" charset="-78"/>
                <a:cs typeface="Tajawal ExtraBold" panose="00000800000000000000" pitchFamily="2" charset="-78"/>
              </a:rPr>
              <a:t>easurable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a:t>
            </a:r>
            <a:r>
              <a:rPr lang="en-US" sz="2000" b="1" dirty="0">
                <a:solidFill>
                  <a:srgbClr val="2D3956"/>
                </a:solidFill>
                <a:latin typeface="Tajawal ExtraBold" panose="00000800000000000000" pitchFamily="2" charset="-78"/>
                <a:cs typeface="Tajawal ExtraBold" panose="00000800000000000000" pitchFamily="2" charset="-78"/>
              </a:rPr>
              <a:t>chievable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R</a:t>
            </a:r>
            <a:r>
              <a:rPr lang="en-US" sz="2000" b="1" dirty="0">
                <a:solidFill>
                  <a:srgbClr val="2D3956"/>
                </a:solidFill>
                <a:latin typeface="Tajawal ExtraBold" panose="00000800000000000000" pitchFamily="2" charset="-78"/>
                <a:cs typeface="Tajawal ExtraBold" panose="00000800000000000000" pitchFamily="2" charset="-78"/>
              </a:rPr>
              <a:t>elevant</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T</a:t>
            </a:r>
            <a:r>
              <a:rPr lang="en-US" sz="2000" b="1" dirty="0">
                <a:solidFill>
                  <a:srgbClr val="2D3956"/>
                </a:solidFill>
                <a:latin typeface="Tajawal ExtraBold" panose="00000800000000000000" pitchFamily="2" charset="-78"/>
                <a:cs typeface="Tajawal ExtraBold" panose="00000800000000000000" pitchFamily="2" charset="-78"/>
              </a:rPr>
              <a:t>ime-bound</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7030A0"/>
                </a:solidFill>
                <a:latin typeface="Tajawal ExtraBold" panose="00000800000000000000" pitchFamily="2" charset="-78"/>
                <a:cs typeface="Tajawal ExtraBold" panose="00000800000000000000" pitchFamily="2" charset="-78"/>
              </a:rPr>
              <a:t>So, instead of saying your goal is to increase social media followers, you could say that one of your goals is to increase your Instagram follower count by 5% per month.</a:t>
            </a:r>
          </a:p>
        </p:txBody>
      </p:sp>
      <p:sp>
        <p:nvSpPr>
          <p:cNvPr id="9" name="TextBox 8">
            <a:extLst>
              <a:ext uri="{FF2B5EF4-FFF2-40B4-BE49-F238E27FC236}">
                <a16:creationId xmlns:a16="http://schemas.microsoft.com/office/drawing/2014/main" id="{3C943BBE-C18E-7B22-3178-B661681193F6}"/>
              </a:ext>
            </a:extLst>
          </p:cNvPr>
          <p:cNvSpPr txBox="1"/>
          <p:nvPr/>
        </p:nvSpPr>
        <p:spPr>
          <a:xfrm>
            <a:off x="8667296" y="2660426"/>
            <a:ext cx="1970224" cy="1477328"/>
          </a:xfrm>
          <a:prstGeom prst="rect">
            <a:avLst/>
          </a:prstGeom>
          <a:noFill/>
        </p:spPr>
        <p:txBody>
          <a:bodyPr wrap="square">
            <a:spAutoFit/>
          </a:bodyPr>
          <a:lstStyle/>
          <a:p>
            <a:pPr algn="r" rtl="1"/>
            <a:r>
              <a:rPr lang="en-US" b="1" dirty="0" err="1"/>
              <a:t>محدد</a:t>
            </a:r>
            <a:r>
              <a:rPr lang="en-US" b="1" dirty="0"/>
              <a:t>     </a:t>
            </a:r>
            <a:endParaRPr lang="ar-EG" b="1" dirty="0"/>
          </a:p>
          <a:p>
            <a:pPr algn="r" rtl="1"/>
            <a:r>
              <a:rPr lang="en-US" b="1" dirty="0" err="1"/>
              <a:t>قابلة</a:t>
            </a:r>
            <a:r>
              <a:rPr lang="en-US" b="1" dirty="0"/>
              <a:t> </a:t>
            </a:r>
            <a:r>
              <a:rPr lang="en-US" b="1" dirty="0" err="1"/>
              <a:t>للقياس</a:t>
            </a:r>
            <a:r>
              <a:rPr lang="en-US" b="1" dirty="0"/>
              <a:t>     </a:t>
            </a:r>
            <a:endParaRPr lang="ar-EG" b="1" dirty="0"/>
          </a:p>
          <a:p>
            <a:pPr algn="r" rtl="1"/>
            <a:r>
              <a:rPr lang="en-US" b="1" dirty="0" err="1"/>
              <a:t>قابل</a:t>
            </a:r>
            <a:r>
              <a:rPr lang="en-US" b="1" dirty="0"/>
              <a:t> </a:t>
            </a:r>
            <a:r>
              <a:rPr lang="en-US" b="1" dirty="0" err="1"/>
              <a:t>للتحقيق</a:t>
            </a:r>
            <a:r>
              <a:rPr lang="en-US" b="1" dirty="0"/>
              <a:t>     </a:t>
            </a:r>
            <a:endParaRPr lang="ar-EG" b="1" dirty="0"/>
          </a:p>
          <a:p>
            <a:pPr algn="r" rtl="1"/>
            <a:r>
              <a:rPr lang="en-US" b="1" dirty="0" err="1"/>
              <a:t>مناسب</a:t>
            </a:r>
            <a:r>
              <a:rPr lang="ar-EG" b="1" dirty="0"/>
              <a:t>/ وثيقة الصلة</a:t>
            </a:r>
            <a:r>
              <a:rPr lang="en-US" b="1" dirty="0"/>
              <a:t>     </a:t>
            </a:r>
            <a:endParaRPr lang="ar-EG" b="1" dirty="0"/>
          </a:p>
          <a:p>
            <a:pPr algn="r" rtl="1"/>
            <a:r>
              <a:rPr lang="ar-EG" b="1" dirty="0"/>
              <a:t>محددة بوقت</a:t>
            </a:r>
            <a:endParaRPr lang="en-US" b="1" dirty="0"/>
          </a:p>
        </p:txBody>
      </p:sp>
      <p:sp>
        <p:nvSpPr>
          <p:cNvPr id="13" name="TextBox 12">
            <a:extLst>
              <a:ext uri="{FF2B5EF4-FFF2-40B4-BE49-F238E27FC236}">
                <a16:creationId xmlns:a16="http://schemas.microsoft.com/office/drawing/2014/main" id="{6BB98153-B9F8-CE98-4BC4-BE453D748A3D}"/>
              </a:ext>
            </a:extLst>
          </p:cNvPr>
          <p:cNvSpPr txBox="1"/>
          <p:nvPr/>
        </p:nvSpPr>
        <p:spPr>
          <a:xfrm>
            <a:off x="4894112" y="2542780"/>
            <a:ext cx="2478178" cy="369332"/>
          </a:xfrm>
          <a:prstGeom prst="rect">
            <a:avLst/>
          </a:prstGeom>
          <a:noFill/>
        </p:spPr>
        <p:txBody>
          <a:bodyPr wrap="square">
            <a:spAutoFit/>
          </a:bodyPr>
          <a:lstStyle/>
          <a:p>
            <a:pPr algn="r" rtl="1"/>
            <a:r>
              <a:rPr lang="ar-EG" dirty="0"/>
              <a:t>زيادة الوعي بالعلامة التجارية</a:t>
            </a:r>
            <a:endParaRPr lang="en-US" dirty="0"/>
          </a:p>
        </p:txBody>
      </p:sp>
      <p:sp>
        <p:nvSpPr>
          <p:cNvPr id="14" name="TextBox 13">
            <a:extLst>
              <a:ext uri="{FF2B5EF4-FFF2-40B4-BE49-F238E27FC236}">
                <a16:creationId xmlns:a16="http://schemas.microsoft.com/office/drawing/2014/main" id="{757F4130-307D-F434-8D8B-1055D04B3A49}"/>
              </a:ext>
            </a:extLst>
          </p:cNvPr>
          <p:cNvSpPr txBox="1"/>
          <p:nvPr/>
        </p:nvSpPr>
        <p:spPr>
          <a:xfrm>
            <a:off x="4894112" y="2856842"/>
            <a:ext cx="2478178" cy="369332"/>
          </a:xfrm>
          <a:prstGeom prst="rect">
            <a:avLst/>
          </a:prstGeom>
          <a:noFill/>
        </p:spPr>
        <p:txBody>
          <a:bodyPr wrap="square">
            <a:spAutoFit/>
          </a:bodyPr>
          <a:lstStyle/>
          <a:p>
            <a:pPr algn="r" rtl="1"/>
            <a:r>
              <a:rPr lang="ar-EG" dirty="0"/>
              <a:t>إدارة سمعة العلامة التجارية</a:t>
            </a:r>
            <a:endParaRPr lang="en-US" dirty="0"/>
          </a:p>
        </p:txBody>
      </p:sp>
      <p:sp>
        <p:nvSpPr>
          <p:cNvPr id="15" name="TextBox 14">
            <a:extLst>
              <a:ext uri="{FF2B5EF4-FFF2-40B4-BE49-F238E27FC236}">
                <a16:creationId xmlns:a16="http://schemas.microsoft.com/office/drawing/2014/main" id="{06DBD5CA-03DE-0E9C-DF5A-55B697571C86}"/>
              </a:ext>
            </a:extLst>
          </p:cNvPr>
          <p:cNvSpPr txBox="1"/>
          <p:nvPr/>
        </p:nvSpPr>
        <p:spPr>
          <a:xfrm>
            <a:off x="5093289" y="3119267"/>
            <a:ext cx="2478178" cy="369332"/>
          </a:xfrm>
          <a:prstGeom prst="rect">
            <a:avLst/>
          </a:prstGeom>
          <a:noFill/>
        </p:spPr>
        <p:txBody>
          <a:bodyPr wrap="square">
            <a:spAutoFit/>
          </a:bodyPr>
          <a:lstStyle/>
          <a:p>
            <a:pPr algn="r" rtl="1"/>
            <a:r>
              <a:rPr lang="ar-EG" dirty="0"/>
              <a:t>زيادة الزيارات إلى موقعك</a:t>
            </a:r>
            <a:endParaRPr lang="en-US" dirty="0"/>
          </a:p>
        </p:txBody>
      </p:sp>
    </p:spTree>
    <p:extLst>
      <p:ext uri="{BB962C8B-B14F-4D97-AF65-F5344CB8AC3E}">
        <p14:creationId xmlns:p14="http://schemas.microsoft.com/office/powerpoint/2010/main" val="2984783128"/>
      </p:ext>
    </p:extLst>
  </p:cSld>
  <p:clrMapOvr>
    <a:masterClrMapping/>
  </p:clrMapOvr>
  <mc:AlternateContent xmlns:mc="http://schemas.openxmlformats.org/markup-compatibility/2006" xmlns:p14="http://schemas.microsoft.com/office/powerpoint/2010/main">
    <mc:Choice Requires="p14">
      <p:transition p14:dur="10" advTm="298000"/>
    </mc:Choice>
    <mc:Fallback xmlns="">
      <p:transition advTm="29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Determine your metrics and KPIs*</a:t>
            </a:r>
            <a:r>
              <a:rPr lang="ar-EG" sz="2200" b="1" dirty="0">
                <a:solidFill>
                  <a:srgbClr val="0070C0"/>
                </a:solidFill>
                <a:latin typeface="Tajawal ExtraBold" panose="00000800000000000000" pitchFamily="2" charset="-78"/>
                <a:cs typeface="Tajawal ExtraBold" panose="00000800000000000000" pitchFamily="2" charset="-78"/>
              </a:rPr>
              <a:t> المقاييس ومؤشرات الأداء الرئيسية</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Your metrics and KPIs are </a:t>
            </a:r>
            <a:r>
              <a:rPr lang="en-US" sz="2000" b="1" dirty="0">
                <a:solidFill>
                  <a:srgbClr val="C00000"/>
                </a:solidFill>
                <a:latin typeface="Tajawal ExtraBold" panose="00000800000000000000" pitchFamily="2" charset="-78"/>
                <a:cs typeface="Tajawal ExtraBold" panose="00000800000000000000" pitchFamily="2" charset="-78"/>
              </a:rPr>
              <a:t>the numbers you will use to measure your progress towards your goals</a:t>
            </a:r>
            <a:r>
              <a:rPr lang="en-US" sz="2000" b="1" dirty="0">
                <a:solidFill>
                  <a:srgbClr val="2D3956"/>
                </a:solidFill>
                <a:latin typeface="Tajawal ExtraBold" panose="00000800000000000000" pitchFamily="2" charset="-78"/>
                <a:cs typeface="Tajawal ExtraBold" panose="00000800000000000000" pitchFamily="2" charset="-78"/>
              </a:rPr>
              <a:t>. Therefore, the metrics and KPIS you choose should align with the language of the goals themselves. Following the previous example, </a:t>
            </a:r>
            <a:r>
              <a:rPr lang="en-US" sz="2000" b="1" dirty="0">
                <a:solidFill>
                  <a:srgbClr val="C00000"/>
                </a:solidFill>
                <a:latin typeface="Tajawal ExtraBold" panose="00000800000000000000" pitchFamily="2" charset="-78"/>
                <a:cs typeface="Tajawal ExtraBold" panose="00000800000000000000" pitchFamily="2" charset="-78"/>
              </a:rPr>
              <a:t>if your goal is to increase your Instagram followers</a:t>
            </a:r>
            <a:r>
              <a:rPr lang="en-US" sz="2000" b="1" dirty="0">
                <a:solidFill>
                  <a:srgbClr val="2D3956"/>
                </a:solidFill>
                <a:latin typeface="Tajawal ExtraBold" panose="00000800000000000000" pitchFamily="2" charset="-78"/>
                <a:cs typeface="Tajawal ExtraBold" panose="00000800000000000000" pitchFamily="2" charset="-78"/>
              </a:rPr>
              <a:t>, the obvious </a:t>
            </a:r>
            <a:r>
              <a:rPr lang="en-US" sz="2000" b="1" dirty="0">
                <a:solidFill>
                  <a:srgbClr val="C00000"/>
                </a:solidFill>
                <a:latin typeface="Tajawal ExtraBold" panose="00000800000000000000" pitchFamily="2" charset="-78"/>
                <a:cs typeface="Tajawal ExtraBold" panose="00000800000000000000" pitchFamily="2" charset="-78"/>
              </a:rPr>
              <a:t>metric is</a:t>
            </a:r>
            <a:r>
              <a:rPr lang="en-US" sz="2000" b="1" dirty="0">
                <a:solidFill>
                  <a:srgbClr val="2D3956"/>
                </a:solidFill>
                <a:latin typeface="Tajawal ExtraBold" panose="00000800000000000000" pitchFamily="2" charset="-78"/>
                <a:cs typeface="Tajawal ExtraBold" panose="00000800000000000000" pitchFamily="2" charset="-78"/>
              </a:rPr>
              <a:t>, well, </a:t>
            </a:r>
            <a:r>
              <a:rPr lang="en-US" sz="2000" b="1" dirty="0">
                <a:solidFill>
                  <a:srgbClr val="C00000"/>
                </a:solidFill>
                <a:latin typeface="Tajawal ExtraBold" panose="00000800000000000000" pitchFamily="2" charset="-78"/>
                <a:cs typeface="Tajawal ExtraBold" panose="00000800000000000000" pitchFamily="2" charset="-78"/>
              </a:rPr>
              <a:t>Instagram followers</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 sure to think about metrics that can provide deeper insights, too. So, </a:t>
            </a:r>
            <a:r>
              <a:rPr lang="en-US" sz="2000" b="1" dirty="0">
                <a:solidFill>
                  <a:srgbClr val="C00000"/>
                </a:solidFill>
                <a:latin typeface="Tajawal ExtraBold" panose="00000800000000000000" pitchFamily="2" charset="-78"/>
                <a:cs typeface="Tajawal ExtraBold" panose="00000800000000000000" pitchFamily="2" charset="-78"/>
              </a:rPr>
              <a:t>rather than just a count of your followers</a:t>
            </a:r>
            <a:r>
              <a:rPr lang="en-US" sz="2000" b="1" dirty="0">
                <a:solidFill>
                  <a:srgbClr val="2D3956"/>
                </a:solidFill>
                <a:latin typeface="Tajawal ExtraBold" panose="00000800000000000000" pitchFamily="2" charset="-78"/>
                <a:cs typeface="Tajawal ExtraBold" panose="00000800000000000000" pitchFamily="2" charset="-78"/>
              </a:rPr>
              <a:t>, it’s helpful to </a:t>
            </a:r>
            <a:r>
              <a:rPr lang="en-US" sz="2000" b="1" dirty="0">
                <a:solidFill>
                  <a:srgbClr val="C00000"/>
                </a:solidFill>
                <a:latin typeface="Tajawal ExtraBold" panose="00000800000000000000" pitchFamily="2" charset="-78"/>
                <a:cs typeface="Tajawal ExtraBold" panose="00000800000000000000" pitchFamily="2" charset="-78"/>
              </a:rPr>
              <a:t>track follower growth </a:t>
            </a:r>
            <a:r>
              <a:rPr lang="en-US" sz="2000" b="1" dirty="0">
                <a:solidFill>
                  <a:srgbClr val="C00000"/>
                </a:solidFill>
                <a:highlight>
                  <a:srgbClr val="FFFF00"/>
                </a:highlight>
                <a:latin typeface="Tajawal ExtraBold" panose="00000800000000000000" pitchFamily="2" charset="-78"/>
                <a:cs typeface="Tajawal ExtraBold" panose="00000800000000000000" pitchFamily="2" charset="-78"/>
              </a:rPr>
              <a:t>rate (….%....)</a:t>
            </a:r>
            <a:r>
              <a:rPr lang="en-US" sz="2000" b="1" dirty="0">
                <a:solidFill>
                  <a:srgbClr val="2D3956"/>
                </a:solidFill>
                <a:latin typeface="Tajawal ExtraBold" panose="00000800000000000000" pitchFamily="2" charset="-78"/>
                <a:cs typeface="Tajawal ExtraBold" panose="00000800000000000000" pitchFamily="2" charset="-78"/>
              </a:rPr>
              <a:t>. This shows how quickly </a:t>
            </a:r>
            <a:r>
              <a:rPr lang="en-US" sz="2000" b="1" dirty="0">
                <a:solidFill>
                  <a:srgbClr val="C00000"/>
                </a:solidFill>
                <a:latin typeface="Tajawal ExtraBold" panose="00000800000000000000" pitchFamily="2" charset="-78"/>
                <a:cs typeface="Tajawal ExtraBold" panose="00000800000000000000" pitchFamily="2" charset="-78"/>
              </a:rPr>
              <a:t>your follower count is growing</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If your goal is to increase engagement</a:t>
            </a:r>
            <a:r>
              <a:rPr lang="en-US" sz="2000" b="1" dirty="0">
                <a:solidFill>
                  <a:srgbClr val="2D3956"/>
                </a:solidFill>
                <a:latin typeface="Tajawal ExtraBold" panose="00000800000000000000" pitchFamily="2" charset="-78"/>
                <a:cs typeface="Tajawal ExtraBold" panose="00000800000000000000" pitchFamily="2" charset="-78"/>
              </a:rPr>
              <a:t>, you should also </a:t>
            </a:r>
            <a:r>
              <a:rPr lang="en-US" sz="2000" b="1" dirty="0">
                <a:solidFill>
                  <a:srgbClr val="7030A0"/>
                </a:solidFill>
                <a:latin typeface="Tajawal ExtraBold" panose="00000800000000000000" pitchFamily="2" charset="-78"/>
                <a:cs typeface="Tajawal ExtraBold" panose="00000800000000000000" pitchFamily="2" charset="-78"/>
              </a:rPr>
              <a:t>use social listening to track the sentiment of mentions and interactions</a:t>
            </a:r>
            <a:r>
              <a:rPr lang="en-US" sz="2000" b="1" dirty="0">
                <a:solidFill>
                  <a:srgbClr val="2D3956"/>
                </a:solidFill>
                <a:latin typeface="Tajawal ExtraBold" panose="00000800000000000000" pitchFamily="2" charset="-78"/>
                <a:cs typeface="Tajawal ExtraBold" panose="00000800000000000000" pitchFamily="2" charset="-78"/>
              </a:rPr>
              <a:t>. This helps you understand whether the engagement you’re </a:t>
            </a:r>
            <a:r>
              <a:rPr lang="en-US" sz="2000" b="1" dirty="0">
                <a:solidFill>
                  <a:srgbClr val="7030A0"/>
                </a:solidFill>
                <a:latin typeface="Tajawal ExtraBold" panose="00000800000000000000" pitchFamily="2" charset="-78"/>
                <a:cs typeface="Tajawal ExtraBold" panose="00000800000000000000" pitchFamily="2" charset="-78"/>
              </a:rPr>
              <a:t>seeing has a positive or negative tone</a:t>
            </a:r>
            <a:r>
              <a:rPr lang="en-US" sz="2000" b="1" dirty="0">
                <a:solidFill>
                  <a:srgbClr val="2D3956"/>
                </a:solidFill>
                <a:latin typeface="Tajawal ExtraBold" panose="00000800000000000000" pitchFamily="2" charset="-78"/>
                <a:cs typeface="Tajawal ExtraBold" panose="00000800000000000000" pitchFamily="2" charset="-78"/>
              </a:rPr>
              <a:t>. You might also want to specify specific types of engagement to increase, </a:t>
            </a:r>
            <a:r>
              <a:rPr lang="en-US" sz="2000" b="1" dirty="0">
                <a:solidFill>
                  <a:srgbClr val="7030A0"/>
                </a:solidFill>
                <a:latin typeface="Tajawal ExtraBold" panose="00000800000000000000" pitchFamily="2" charset="-78"/>
                <a:cs typeface="Tajawal ExtraBold" panose="00000800000000000000" pitchFamily="2" charset="-78"/>
              </a:rPr>
              <a:t>like link clicks or comments</a:t>
            </a:r>
            <a:r>
              <a:rPr lang="en-US" sz="20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2F77354-2138-0A68-3FB3-739279FF9998}"/>
              </a:ext>
            </a:extLst>
          </p:cNvPr>
          <p:cNvSpPr txBox="1"/>
          <p:nvPr/>
        </p:nvSpPr>
        <p:spPr>
          <a:xfrm>
            <a:off x="8548031" y="5610908"/>
            <a:ext cx="2750227"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400" b="1" dirty="0">
                <a:solidFill>
                  <a:srgbClr val="0070C0"/>
                </a:solidFill>
                <a:latin typeface="Tajawal ExtraBold" panose="00000800000000000000" pitchFamily="2" charset="-78"/>
                <a:cs typeface="Tajawal ExtraBold" panose="00000800000000000000" pitchFamily="2" charset="-78"/>
              </a:rPr>
              <a:t>* KPI = </a:t>
            </a:r>
            <a:r>
              <a:rPr lang="en-US" sz="1400" b="1" dirty="0"/>
              <a:t>key performance indicator</a:t>
            </a:r>
          </a:p>
        </p:txBody>
      </p:sp>
      <p:sp>
        <p:nvSpPr>
          <p:cNvPr id="6" name="Rectangle 5">
            <a:extLst>
              <a:ext uri="{FF2B5EF4-FFF2-40B4-BE49-F238E27FC236}">
                <a16:creationId xmlns:a16="http://schemas.microsoft.com/office/drawing/2014/main" id="{1A8728E9-D32A-9A13-7F27-E60D638488E2}"/>
              </a:ext>
            </a:extLst>
          </p:cNvPr>
          <p:cNvSpPr/>
          <p:nvPr/>
        </p:nvSpPr>
        <p:spPr>
          <a:xfrm>
            <a:off x="87959" y="1531551"/>
            <a:ext cx="1517151" cy="4268814"/>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A metric is defined by similar values to a KPI, such as it’s a quantifiable measure against actual performance.</a:t>
            </a:r>
            <a:endParaRPr lang="ar-EG" dirty="0">
              <a:ln w="0"/>
              <a:solidFill>
                <a:schemeClr val="tx1"/>
              </a:solidFill>
              <a:effectLst>
                <a:outerShdw blurRad="38100" dist="19050" dir="2700000" algn="tl" rotWithShape="0">
                  <a:schemeClr val="dk1">
                    <a:alpha val="40000"/>
                  </a:schemeClr>
                </a:outerShdw>
              </a:effectLst>
            </a:endParaRPr>
          </a:p>
          <a:p>
            <a:pPr algn="ctr"/>
            <a:r>
              <a:rPr lang="ar-EG" dirty="0">
                <a:ln w="0"/>
                <a:solidFill>
                  <a:schemeClr val="tx1"/>
                </a:solidFill>
                <a:effectLst>
                  <a:outerShdw blurRad="38100" dist="19050" dir="2700000" algn="tl" rotWithShape="0">
                    <a:schemeClr val="dk1">
                      <a:alpha val="40000"/>
                    </a:schemeClr>
                  </a:outerShdw>
                </a:effectLst>
              </a:rPr>
              <a:t>يتم تعريف المقياس بقيم مماثلة لمؤشر الأداء الرئيسي، مثل كونه مقياسًا كميًا للأداء الفعلي.</a:t>
            </a:r>
            <a:r>
              <a:rPr lang="en-US" dirty="0">
                <a:ln w="0"/>
                <a:solidFill>
                  <a:schemeClr val="tx1"/>
                </a:solidFill>
                <a:effectLst>
                  <a:outerShdw blurRad="38100" dist="19050" dir="2700000" algn="tl" rotWithShape="0">
                    <a:schemeClr val="dk1">
                      <a:alpha val="40000"/>
                    </a:schemeClr>
                  </a:outerShdw>
                </a:effectLst>
              </a:rPr>
              <a:t> </a:t>
            </a:r>
          </a:p>
        </p:txBody>
      </p:sp>
      <p:sp>
        <p:nvSpPr>
          <p:cNvPr id="9" name="Cloud 8">
            <a:extLst>
              <a:ext uri="{FF2B5EF4-FFF2-40B4-BE49-F238E27FC236}">
                <a16:creationId xmlns:a16="http://schemas.microsoft.com/office/drawing/2014/main" id="{144881AC-D5A0-46EB-CB1C-09038B5C2CD1}"/>
              </a:ext>
            </a:extLst>
          </p:cNvPr>
          <p:cNvSpPr/>
          <p:nvPr/>
        </p:nvSpPr>
        <p:spPr>
          <a:xfrm>
            <a:off x="7431968" y="3054444"/>
            <a:ext cx="2233240" cy="364965"/>
          </a:xfrm>
          <a:prstGeom prst="cloud">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rgbClr val="C00000"/>
                </a:solidFill>
              </a:rPr>
              <a:t>Numbers</a:t>
            </a:r>
          </a:p>
        </p:txBody>
      </p:sp>
    </p:spTree>
    <p:extLst>
      <p:ext uri="{BB962C8B-B14F-4D97-AF65-F5344CB8AC3E}">
        <p14:creationId xmlns:p14="http://schemas.microsoft.com/office/powerpoint/2010/main" val="1609779149"/>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A4FD60E-4663-D856-CACE-EC1A26BED5A8}"/>
              </a:ext>
            </a:extLst>
          </p:cNvPr>
          <p:cNvPicPr>
            <a:picLocks noChangeAspect="1"/>
          </p:cNvPicPr>
          <p:nvPr/>
        </p:nvPicPr>
        <p:blipFill rotWithShape="1">
          <a:blip r:embed="rId9">
            <a:extLst>
              <a:ext uri="{28A0092B-C50C-407E-A947-70E740481C1C}">
                <a14:useLocalDpi xmlns:a14="http://schemas.microsoft.com/office/drawing/2010/main" val="0"/>
              </a:ext>
            </a:extLst>
          </a:blip>
          <a:srcRect t="19493" b="24148"/>
          <a:stretch/>
        </p:blipFill>
        <p:spPr>
          <a:xfrm>
            <a:off x="3688657" y="1877052"/>
            <a:ext cx="5486400" cy="3865089"/>
          </a:xfrm>
          <a:prstGeom prst="rect">
            <a:avLst/>
          </a:prstGeom>
        </p:spPr>
      </p:pic>
      <p:sp>
        <p:nvSpPr>
          <p:cNvPr id="11" name="Rectangle 10">
            <a:extLst>
              <a:ext uri="{FF2B5EF4-FFF2-40B4-BE49-F238E27FC236}">
                <a16:creationId xmlns:a16="http://schemas.microsoft.com/office/drawing/2014/main" id="{4A105626-AD2F-20D6-B4C6-4DBBD504CE54}"/>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273775643"/>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F5D95BA-DC14-2D1E-EA64-A27389806501}"/>
              </a:ext>
            </a:extLst>
          </p:cNvPr>
          <p:cNvPicPr>
            <a:picLocks noChangeAspect="1"/>
          </p:cNvPicPr>
          <p:nvPr/>
        </p:nvPicPr>
        <p:blipFill rotWithShape="1">
          <a:blip r:embed="rId9">
            <a:extLst>
              <a:ext uri="{28A0092B-C50C-407E-A947-70E740481C1C}">
                <a14:useLocalDpi xmlns:a14="http://schemas.microsoft.com/office/drawing/2010/main" val="0"/>
              </a:ext>
            </a:extLst>
          </a:blip>
          <a:srcRect t="14370" b="32352"/>
          <a:stretch/>
        </p:blipFill>
        <p:spPr>
          <a:xfrm>
            <a:off x="3352800" y="1913171"/>
            <a:ext cx="5486400" cy="3653796"/>
          </a:xfrm>
          <a:prstGeom prst="rect">
            <a:avLst/>
          </a:prstGeom>
        </p:spPr>
      </p:pic>
      <p:sp>
        <p:nvSpPr>
          <p:cNvPr id="9" name="Rectangle 8">
            <a:extLst>
              <a:ext uri="{FF2B5EF4-FFF2-40B4-BE49-F238E27FC236}">
                <a16:creationId xmlns:a16="http://schemas.microsoft.com/office/drawing/2014/main" id="{37D50196-0DB4-D874-5B69-922FD9131E23}"/>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2443311913"/>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082D72A-3AA9-66AB-5D02-1247D81A9D13}"/>
              </a:ext>
            </a:extLst>
          </p:cNvPr>
          <p:cNvPicPr>
            <a:picLocks noChangeAspect="1"/>
          </p:cNvPicPr>
          <p:nvPr/>
        </p:nvPicPr>
        <p:blipFill rotWithShape="1">
          <a:blip r:embed="rId9">
            <a:extLst>
              <a:ext uri="{28A0092B-C50C-407E-A947-70E740481C1C}">
                <a14:useLocalDpi xmlns:a14="http://schemas.microsoft.com/office/drawing/2010/main" val="0"/>
              </a:ext>
            </a:extLst>
          </a:blip>
          <a:srcRect t="16297" b="32351"/>
          <a:stretch/>
        </p:blipFill>
        <p:spPr>
          <a:xfrm>
            <a:off x="3352800" y="1979211"/>
            <a:ext cx="5486400" cy="3521716"/>
          </a:xfrm>
          <a:prstGeom prst="rect">
            <a:avLst/>
          </a:prstGeom>
        </p:spPr>
      </p:pic>
      <p:sp>
        <p:nvSpPr>
          <p:cNvPr id="9" name="Rectangle 8">
            <a:extLst>
              <a:ext uri="{FF2B5EF4-FFF2-40B4-BE49-F238E27FC236}">
                <a16:creationId xmlns:a16="http://schemas.microsoft.com/office/drawing/2014/main" id="{451EBCA2-FC8D-E38D-05F6-7315760E020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46425819"/>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3D34525-F401-46A2-6151-A29884159487}"/>
              </a:ext>
            </a:extLst>
          </p:cNvPr>
          <p:cNvPicPr>
            <a:picLocks noChangeAspect="1"/>
          </p:cNvPicPr>
          <p:nvPr/>
        </p:nvPicPr>
        <p:blipFill rotWithShape="1">
          <a:blip r:embed="rId9">
            <a:extLst>
              <a:ext uri="{28A0092B-C50C-407E-A947-70E740481C1C}">
                <a14:useLocalDpi xmlns:a14="http://schemas.microsoft.com/office/drawing/2010/main" val="0"/>
              </a:ext>
            </a:extLst>
          </a:blip>
          <a:srcRect t="15704" b="30667"/>
          <a:stretch/>
        </p:blipFill>
        <p:spPr>
          <a:xfrm>
            <a:off x="3352800" y="1769526"/>
            <a:ext cx="5486400" cy="3677920"/>
          </a:xfrm>
          <a:prstGeom prst="rect">
            <a:avLst/>
          </a:prstGeom>
        </p:spPr>
      </p:pic>
      <p:sp>
        <p:nvSpPr>
          <p:cNvPr id="9" name="Rectangle 8">
            <a:extLst>
              <a:ext uri="{FF2B5EF4-FFF2-40B4-BE49-F238E27FC236}">
                <a16:creationId xmlns:a16="http://schemas.microsoft.com/office/drawing/2014/main" id="{4DA92EBF-6211-BCDD-1131-7B229C02EB07}"/>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2985789890"/>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08E6BCC-D34E-6BAD-A257-AAF31BF223DB}"/>
              </a:ext>
            </a:extLst>
          </p:cNvPr>
          <p:cNvPicPr>
            <a:picLocks noChangeAspect="1"/>
          </p:cNvPicPr>
          <p:nvPr/>
        </p:nvPicPr>
        <p:blipFill rotWithShape="1">
          <a:blip r:embed="rId9">
            <a:extLst>
              <a:ext uri="{28A0092B-C50C-407E-A947-70E740481C1C}">
                <a14:useLocalDpi xmlns:a14="http://schemas.microsoft.com/office/drawing/2010/main" val="0"/>
              </a:ext>
            </a:extLst>
          </a:blip>
          <a:srcRect t="28889" b="27703"/>
          <a:stretch/>
        </p:blipFill>
        <p:spPr>
          <a:xfrm>
            <a:off x="3352800" y="1981200"/>
            <a:ext cx="5486400" cy="2976880"/>
          </a:xfrm>
          <a:prstGeom prst="rect">
            <a:avLst/>
          </a:prstGeom>
        </p:spPr>
      </p:pic>
      <p:sp>
        <p:nvSpPr>
          <p:cNvPr id="9" name="Rectangle 8">
            <a:extLst>
              <a:ext uri="{FF2B5EF4-FFF2-40B4-BE49-F238E27FC236}">
                <a16:creationId xmlns:a16="http://schemas.microsoft.com/office/drawing/2014/main" id="{5D6F19DC-6A0B-B82F-725C-6BF034B93436}"/>
              </a:ext>
            </a:extLst>
          </p:cNvPr>
          <p:cNvSpPr/>
          <p:nvPr/>
        </p:nvSpPr>
        <p:spPr>
          <a:xfrm rot="20960082">
            <a:off x="1159959" y="144576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285087024"/>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0DE14DD-4A62-0E45-1F49-D519626781F5}"/>
              </a:ext>
            </a:extLst>
          </p:cNvPr>
          <p:cNvPicPr>
            <a:picLocks noChangeAspect="1"/>
          </p:cNvPicPr>
          <p:nvPr/>
        </p:nvPicPr>
        <p:blipFill rotWithShape="1">
          <a:blip r:embed="rId9">
            <a:extLst>
              <a:ext uri="{28A0092B-C50C-407E-A947-70E740481C1C}">
                <a14:useLocalDpi xmlns:a14="http://schemas.microsoft.com/office/drawing/2010/main" val="0"/>
              </a:ext>
            </a:extLst>
          </a:blip>
          <a:srcRect t="24889" b="23704"/>
          <a:stretch/>
        </p:blipFill>
        <p:spPr>
          <a:xfrm>
            <a:off x="3352800" y="1706880"/>
            <a:ext cx="5486400" cy="3525520"/>
          </a:xfrm>
          <a:prstGeom prst="rect">
            <a:avLst/>
          </a:prstGeom>
        </p:spPr>
      </p:pic>
      <p:sp>
        <p:nvSpPr>
          <p:cNvPr id="9" name="Rectangle 8">
            <a:extLst>
              <a:ext uri="{FF2B5EF4-FFF2-40B4-BE49-F238E27FC236}">
                <a16:creationId xmlns:a16="http://schemas.microsoft.com/office/drawing/2014/main" id="{B107A83F-F8BF-D096-66AE-CC9A8B8BA08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581570902"/>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5D223E1-5972-91AA-B724-6F1DBAC8973D}"/>
              </a:ext>
            </a:extLst>
          </p:cNvPr>
          <p:cNvPicPr>
            <a:picLocks noChangeAspect="1"/>
          </p:cNvPicPr>
          <p:nvPr/>
        </p:nvPicPr>
        <p:blipFill rotWithShape="1">
          <a:blip r:embed="rId9">
            <a:extLst>
              <a:ext uri="{28A0092B-C50C-407E-A947-70E740481C1C}">
                <a14:useLocalDpi xmlns:a14="http://schemas.microsoft.com/office/drawing/2010/main" val="0"/>
              </a:ext>
            </a:extLst>
          </a:blip>
          <a:srcRect t="15408" b="21411"/>
          <a:stretch/>
        </p:blipFill>
        <p:spPr>
          <a:xfrm>
            <a:off x="3352800" y="1520624"/>
            <a:ext cx="5486400" cy="4332946"/>
          </a:xfrm>
          <a:prstGeom prst="rect">
            <a:avLst/>
          </a:prstGeom>
        </p:spPr>
      </p:pic>
      <p:sp>
        <p:nvSpPr>
          <p:cNvPr id="9" name="Rectangle 8">
            <a:extLst>
              <a:ext uri="{FF2B5EF4-FFF2-40B4-BE49-F238E27FC236}">
                <a16:creationId xmlns:a16="http://schemas.microsoft.com/office/drawing/2014/main" id="{74E6B829-7CE5-64DF-7F6B-BB6466F9FE02}"/>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394606821"/>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06F7F09-A479-793B-7DA4-AAA49D06A5B5}"/>
              </a:ext>
            </a:extLst>
          </p:cNvPr>
          <p:cNvPicPr>
            <a:picLocks noChangeAspect="1"/>
          </p:cNvPicPr>
          <p:nvPr/>
        </p:nvPicPr>
        <p:blipFill rotWithShape="1">
          <a:blip r:embed="rId9">
            <a:extLst>
              <a:ext uri="{28A0092B-C50C-407E-A947-70E740481C1C}">
                <a14:useLocalDpi xmlns:a14="http://schemas.microsoft.com/office/drawing/2010/main" val="0"/>
              </a:ext>
            </a:extLst>
          </a:blip>
          <a:srcRect t="21412" b="17778"/>
          <a:stretch/>
        </p:blipFill>
        <p:spPr>
          <a:xfrm>
            <a:off x="3352800" y="1654876"/>
            <a:ext cx="5486400" cy="4170386"/>
          </a:xfrm>
          <a:prstGeom prst="rect">
            <a:avLst/>
          </a:prstGeom>
        </p:spPr>
      </p:pic>
      <p:sp>
        <p:nvSpPr>
          <p:cNvPr id="9" name="Rectangle 8">
            <a:extLst>
              <a:ext uri="{FF2B5EF4-FFF2-40B4-BE49-F238E27FC236}">
                <a16:creationId xmlns:a16="http://schemas.microsoft.com/office/drawing/2014/main" id="{8C719B58-5117-010A-5EF9-935C5C9976DC}"/>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344667796"/>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analytics dashboard should make it easy to </a:t>
            </a:r>
            <a:r>
              <a:rPr lang="en-US" sz="2400" b="1" dirty="0">
                <a:solidFill>
                  <a:srgbClr val="C00000"/>
                </a:solidFill>
                <a:latin typeface="Tajawal ExtraBold" panose="00000800000000000000" pitchFamily="2" charset="-78"/>
                <a:cs typeface="Tajawal ExtraBold" panose="00000800000000000000" pitchFamily="2" charset="-78"/>
              </a:rPr>
              <a:t>track your performance across all your social media channels</a:t>
            </a:r>
            <a:r>
              <a:rPr lang="en-US" sz="2400" b="1" dirty="0">
                <a:solidFill>
                  <a:srgbClr val="2D3956"/>
                </a:solidFill>
                <a:latin typeface="Tajawal ExtraBold" panose="00000800000000000000" pitchFamily="2" charset="-78"/>
                <a:cs typeface="Tajawal ExtraBold" panose="00000800000000000000" pitchFamily="2" charset="-78"/>
              </a:rPr>
              <a:t>.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a:t>
            </a:r>
            <a:r>
              <a:rPr lang="en-US" sz="2400" b="1" dirty="0">
                <a:solidFill>
                  <a:srgbClr val="C00000"/>
                </a:solidFill>
                <a:latin typeface="Tajawal ExtraBold" panose="00000800000000000000" pitchFamily="2" charset="-78"/>
                <a:cs typeface="Tajawal ExtraBold" panose="00000800000000000000" pitchFamily="2" charset="-78"/>
              </a:rPr>
              <a:t>different data tracking options</a:t>
            </a:r>
            <a:r>
              <a:rPr lang="en-US" sz="2400" b="1" dirty="0">
                <a:solidFill>
                  <a:srgbClr val="2D3956"/>
                </a:solidFill>
                <a:latin typeface="Tajawal ExtraBold" panose="00000800000000000000" pitchFamily="2" charset="-78"/>
                <a:cs typeface="Tajawal ExtraBold" panose="00000800000000000000" pitchFamily="2" charset="-78"/>
              </a:rPr>
              <a:t>. The one you choose will </a:t>
            </a:r>
            <a:r>
              <a:rPr lang="en-US" sz="2400" b="1" dirty="0">
                <a:solidFill>
                  <a:srgbClr val="C00000"/>
                </a:solidFill>
                <a:latin typeface="Tajawal ExtraBold" panose="00000800000000000000" pitchFamily="2" charset="-78"/>
                <a:cs typeface="Tajawal ExtraBold" panose="00000800000000000000" pitchFamily="2" charset="-78"/>
              </a:rPr>
              <a:t>depend on the size of your team</a:t>
            </a:r>
            <a:r>
              <a:rPr lang="en-US" sz="2400" b="1" dirty="0">
                <a:solidFill>
                  <a:srgbClr val="2D3956"/>
                </a:solidFill>
                <a:latin typeface="Tajawal ExtraBold" panose="00000800000000000000" pitchFamily="2" charset="-78"/>
                <a:cs typeface="Tajawal ExtraBold" panose="00000800000000000000" pitchFamily="2" charset="-78"/>
              </a:rPr>
              <a:t>, how well developed your social presence is, and </a:t>
            </a:r>
            <a:r>
              <a:rPr lang="en-US" sz="2400" b="1" dirty="0">
                <a:solidFill>
                  <a:srgbClr val="C00000"/>
                </a:solidFill>
                <a:latin typeface="Tajawal ExtraBold" panose="00000800000000000000" pitchFamily="2" charset="-78"/>
                <a:cs typeface="Tajawal ExtraBold" panose="00000800000000000000" pitchFamily="2" charset="-78"/>
              </a:rPr>
              <a:t>how much time and money you want to invest</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9C9B7F9-93B6-08E8-19CD-D44BDEC6A716}"/>
              </a:ext>
            </a:extLst>
          </p:cNvPr>
          <p:cNvSpPr txBox="1"/>
          <p:nvPr/>
        </p:nvSpPr>
        <p:spPr>
          <a:xfrm>
            <a:off x="6589360" y="1538550"/>
            <a:ext cx="2392080" cy="400110"/>
          </a:xfrm>
          <a:prstGeom prst="rect">
            <a:avLst/>
          </a:prstGeom>
          <a:noFill/>
        </p:spPr>
        <p:txBody>
          <a:bodyPr wrap="square">
            <a:spAutoFit/>
          </a:bodyPr>
          <a:lstStyle/>
          <a:p>
            <a:pPr algn="r" rtl="1"/>
            <a:r>
              <a:rPr lang="en-US" sz="2000" b="1" dirty="0" err="1"/>
              <a:t>إعداد</a:t>
            </a:r>
            <a:r>
              <a:rPr lang="en-US" sz="2000" b="1" dirty="0"/>
              <a:t> </a:t>
            </a:r>
            <a:r>
              <a:rPr lang="en-US" sz="2000" b="1" dirty="0" err="1"/>
              <a:t>نظام</a:t>
            </a:r>
            <a:r>
              <a:rPr lang="en-US" sz="2000" b="1" dirty="0"/>
              <a:t> </a:t>
            </a:r>
            <a:r>
              <a:rPr lang="en-US" sz="2000" b="1" dirty="0" err="1"/>
              <a:t>تتبع</a:t>
            </a:r>
            <a:r>
              <a:rPr lang="en-US" sz="2000" b="1" dirty="0"/>
              <a:t> </a:t>
            </a:r>
            <a:r>
              <a:rPr lang="en-US" sz="2000" b="1" dirty="0" err="1"/>
              <a:t>البيانات</a:t>
            </a:r>
            <a:endParaRPr lang="en-US" sz="2000" b="1" dirty="0"/>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Manually track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you’re just getting started, a manual dashboard can be a very </a:t>
            </a:r>
            <a:r>
              <a:rPr lang="en-US" sz="2400" b="1" dirty="0">
                <a:solidFill>
                  <a:srgbClr val="C00000"/>
                </a:solidFill>
                <a:latin typeface="Tajawal ExtraBold" panose="00000800000000000000" pitchFamily="2" charset="-78"/>
                <a:cs typeface="Tajawal ExtraBold" panose="00000800000000000000" pitchFamily="2" charset="-78"/>
              </a:rPr>
              <a:t>budget-friendly</a:t>
            </a:r>
            <a:r>
              <a:rPr lang="en-US" sz="2400" b="1" dirty="0">
                <a:solidFill>
                  <a:srgbClr val="2D3956"/>
                </a:solidFill>
                <a:latin typeface="Tajawal ExtraBold" panose="00000800000000000000" pitchFamily="2" charset="-78"/>
                <a:cs typeface="Tajawal ExtraBold" panose="00000800000000000000" pitchFamily="2" charset="-78"/>
              </a:rPr>
              <a:t> way to track social media performance. However, it </a:t>
            </a:r>
            <a:r>
              <a:rPr lang="en-US" sz="2400" b="1" dirty="0">
                <a:solidFill>
                  <a:srgbClr val="C00000"/>
                </a:solidFill>
                <a:latin typeface="Tajawal ExtraBold" panose="00000800000000000000" pitchFamily="2" charset="-78"/>
                <a:cs typeface="Tajawal ExtraBold" panose="00000800000000000000" pitchFamily="2" charset="-78"/>
              </a:rPr>
              <a:t>does require more work than the other options</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To retrieve the data, you’ll need to log into the native analytics tools within each of the social media platforms (like </a:t>
            </a:r>
            <a:r>
              <a:rPr lang="en-US" sz="2400" b="1" dirty="0">
                <a:solidFill>
                  <a:srgbClr val="C00000"/>
                </a:solidFill>
                <a:latin typeface="Tajawal ExtraBold" panose="00000800000000000000" pitchFamily="2" charset="-78"/>
                <a:cs typeface="Tajawal ExtraBold" panose="00000800000000000000" pitchFamily="2" charset="-78"/>
              </a:rPr>
              <a:t>Meta Business Suite</a:t>
            </a:r>
            <a:r>
              <a:rPr lang="en-US" sz="2400" b="1" dirty="0">
                <a:solidFill>
                  <a:srgbClr val="2D3956"/>
                </a:solidFill>
                <a:latin typeface="Tajawal ExtraBold" panose="00000800000000000000" pitchFamily="2" charset="-78"/>
                <a:cs typeface="Tajawal ExtraBold" panose="00000800000000000000" pitchFamily="2" charset="-78"/>
              </a:rPr>
              <a:t> and Twitter Analytics “</a:t>
            </a:r>
            <a:r>
              <a:rPr lang="en-US" sz="2400" b="1" dirty="0">
                <a:solidFill>
                  <a:srgbClr val="C00000"/>
                </a:solidFill>
                <a:latin typeface="Tajawal ExtraBold" panose="00000800000000000000" pitchFamily="2" charset="-78"/>
                <a:cs typeface="Tajawal ExtraBold" panose="00000800000000000000" pitchFamily="2" charset="-78"/>
              </a:rPr>
              <a:t>X Pro</a:t>
            </a:r>
            <a:r>
              <a:rPr lang="en-US" sz="2400" b="1" dirty="0">
                <a:solidFill>
                  <a:srgbClr val="2D3956"/>
                </a:solidFill>
                <a:latin typeface="Tajawal ExtraBold" panose="00000800000000000000" pitchFamily="2" charset="-78"/>
                <a:cs typeface="Tajawal ExtraBold" panose="00000800000000000000" pitchFamily="2" charset="-78"/>
              </a:rPr>
              <a:t>”). You can gather additional data about conversions through </a:t>
            </a:r>
            <a:r>
              <a:rPr lang="en-US" sz="2400" b="1" dirty="0">
                <a:solidFill>
                  <a:srgbClr val="C00000"/>
                </a:solidFill>
                <a:latin typeface="Tajawal ExtraBold" panose="00000800000000000000" pitchFamily="2" charset="-78"/>
                <a:cs typeface="Tajawal ExtraBold" panose="00000800000000000000" pitchFamily="2" charset="-78"/>
              </a:rPr>
              <a:t>Google Analytics</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As you collect your data, simply plug it into the relevant columns on the template. Make sure to use the same time period in each set of reporting tools in order to create a meaningful report.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247770"/>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Google Looker Studio Report</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Formerly known as Google Data Studio, Looker Studio is a data </a:t>
            </a:r>
            <a:r>
              <a:rPr lang="en-US" sz="2200" b="1" dirty="0">
                <a:solidFill>
                  <a:srgbClr val="C00000"/>
                </a:solidFill>
                <a:latin typeface="Tajawal ExtraBold" panose="00000800000000000000" pitchFamily="2" charset="-78"/>
                <a:cs typeface="Tajawal ExtraBold" panose="00000800000000000000" pitchFamily="2" charset="-78"/>
              </a:rPr>
              <a:t>visualization platform that can help you understand your social performance</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use partner connectors in Looker Studio to connect your social channels to a report and get visualizations of some key social KPIs. If you’ve never used Google Analytics reports, this might feel a little overwhelming. But it can be a good option for those familiar with Google’s reporting tools.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Many of the partner connectors used to </a:t>
            </a:r>
            <a:r>
              <a:rPr lang="en-US" sz="2200" b="1" dirty="0">
                <a:solidFill>
                  <a:srgbClr val="C00000"/>
                </a:solidFill>
                <a:latin typeface="Tajawal ExtraBold" panose="00000800000000000000" pitchFamily="2" charset="-78"/>
                <a:cs typeface="Tajawal ExtraBold" panose="00000800000000000000" pitchFamily="2" charset="-78"/>
              </a:rPr>
              <a:t>automatically import data from social channels have a monthly fee</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2D3956"/>
                </a:solidFill>
                <a:highlight>
                  <a:srgbClr val="FFFF00"/>
                </a:highlight>
                <a:latin typeface="Tajawal ExtraBold" panose="00000800000000000000" pitchFamily="2" charset="-78"/>
                <a:cs typeface="Tajawal ExtraBold" panose="00000800000000000000" pitchFamily="2" charset="-78"/>
              </a:rPr>
              <a:t>Another option </a:t>
            </a:r>
            <a:r>
              <a:rPr lang="en-US" sz="2200" b="1" dirty="0">
                <a:solidFill>
                  <a:srgbClr val="2D3956"/>
                </a:solidFill>
                <a:latin typeface="Tajawal ExtraBold" panose="00000800000000000000" pitchFamily="2" charset="-78"/>
                <a:cs typeface="Tajawal ExtraBold" panose="00000800000000000000" pitchFamily="2" charset="-78"/>
              </a:rPr>
              <a:t>is to use Google Looker Studio to </a:t>
            </a:r>
            <a:r>
              <a:rPr lang="en-US" sz="2200" b="1" dirty="0">
                <a:solidFill>
                  <a:srgbClr val="C00000"/>
                </a:solidFill>
                <a:latin typeface="Tajawal ExtraBold" panose="00000800000000000000" pitchFamily="2" charset="-78"/>
                <a:cs typeface="Tajawal ExtraBold" panose="00000800000000000000" pitchFamily="2" charset="-78"/>
              </a:rPr>
              <a:t>create a visual report from the data in your Google Sheets social media report template</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F5846BB4-136D-D76F-5DB8-C4230A378170}"/>
              </a:ext>
            </a:extLst>
          </p:cNvPr>
          <p:cNvSpPr/>
          <p:nvPr/>
        </p:nvSpPr>
        <p:spPr>
          <a:xfrm>
            <a:off x="142240" y="1666240"/>
            <a:ext cx="1502297" cy="3984752"/>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Google Data Studio, is an online tool for converting data into customizable, informative reports and dashboards.</a:t>
            </a:r>
          </a:p>
          <a:p>
            <a:pPr algn="ctr"/>
            <a:endParaRPr lang="en-US" dirty="0">
              <a:ln w="0"/>
              <a:solidFill>
                <a:schemeClr val="tx1"/>
              </a:solidFill>
              <a:effectLst>
                <a:outerShdw blurRad="38100" dist="19050" dir="2700000" algn="tl" rotWithShape="0">
                  <a:schemeClr val="dk1">
                    <a:alpha val="40000"/>
                  </a:schemeClr>
                </a:outerShdw>
              </a:effectLst>
            </a:endParaRPr>
          </a:p>
          <a:p>
            <a:pPr algn="ctr"/>
            <a:endParaRPr lang="en-US" dirty="0">
              <a:ln w="0"/>
              <a:solidFill>
                <a:schemeClr val="tx1"/>
              </a:solidFill>
              <a:effectLst>
                <a:outerShdw blurRad="38100" dist="19050" dir="2700000" algn="tl" rotWithShape="0">
                  <a:schemeClr val="dk1">
                    <a:alpha val="40000"/>
                  </a:schemeClr>
                </a:outerShdw>
              </a:effectLst>
            </a:endParaRPr>
          </a:p>
          <a:p>
            <a:pPr algn="ctr"/>
            <a:endParaRPr lang="en-US" dirty="0">
              <a:ln w="0"/>
              <a:solidFill>
                <a:schemeClr val="tx1"/>
              </a:solidFill>
              <a:effectLst>
                <a:outerShdw blurRad="38100" dist="19050" dir="2700000" algn="tl" rotWithShape="0">
                  <a:schemeClr val="dk1">
                    <a:alpha val="40000"/>
                  </a:schemeClr>
                </a:outerShdw>
              </a:effectLst>
            </a:endParaRPr>
          </a:p>
          <a:p>
            <a:pPr algn="ctr"/>
            <a:endParaRPr lang="en-US" dirty="0">
              <a:ln w="0"/>
              <a:solidFill>
                <a:schemeClr val="tx1"/>
              </a:solidFill>
              <a:effectLst>
                <a:outerShdw blurRad="38100" dist="19050" dir="2700000" algn="tl" rotWithShape="0">
                  <a:schemeClr val="dk1">
                    <a:alpha val="40000"/>
                  </a:schemeClr>
                </a:outerShdw>
              </a:effectLst>
            </a:endParaRPr>
          </a:p>
          <a:p>
            <a:pPr algn="ctr"/>
            <a:endParaRPr lang="en-US" dirty="0">
              <a:ln w="0"/>
              <a:solidFill>
                <a:schemeClr val="tx1"/>
              </a:solidFill>
              <a:effectLst>
                <a:outerShdw blurRad="38100" dist="19050" dir="2700000" algn="tl" rotWithShape="0">
                  <a:schemeClr val="dk1">
                    <a:alpha val="40000"/>
                  </a:schemeClr>
                </a:outerShdw>
              </a:effectLst>
            </a:endParaRPr>
          </a:p>
        </p:txBody>
      </p:sp>
      <p:pic>
        <p:nvPicPr>
          <p:cNvPr id="9" name="Picture 8" descr="A logo with a circle and a circle&#10;&#10;Description automatically generated">
            <a:extLst>
              <a:ext uri="{FF2B5EF4-FFF2-40B4-BE49-F238E27FC236}">
                <a16:creationId xmlns:a16="http://schemas.microsoft.com/office/drawing/2014/main" id="{579F5D5C-607B-F2E6-13AF-6C7882830CCC}"/>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50000"/>
                    </a14:imgEffect>
                  </a14:imgLayer>
                </a14:imgProps>
              </a:ext>
              <a:ext uri="{28A0092B-C50C-407E-A947-70E740481C1C}">
                <a14:useLocalDpi xmlns:a14="http://schemas.microsoft.com/office/drawing/2010/main" val="0"/>
              </a:ext>
            </a:extLst>
          </a:blip>
          <a:srcRect l="20010" t="19741" r="21047" b="20476"/>
          <a:stretch/>
        </p:blipFill>
        <p:spPr>
          <a:xfrm>
            <a:off x="233530" y="4521813"/>
            <a:ext cx="1318326" cy="794932"/>
          </a:xfrm>
          <a:prstGeom prst="rect">
            <a:avLst/>
          </a:prstGeom>
        </p:spPr>
      </p:pic>
    </p:spTree>
    <p:extLst>
      <p:ext uri="{BB962C8B-B14F-4D97-AF65-F5344CB8AC3E}">
        <p14:creationId xmlns:p14="http://schemas.microsoft.com/office/powerpoint/2010/main" val="1749614960"/>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Use a social media management tool</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A social media management tool like Hootsuite automatically tracks your social data across platforms. </a:t>
            </a:r>
            <a:r>
              <a:rPr lang="en-US" sz="2200" b="1" dirty="0">
                <a:solidFill>
                  <a:srgbClr val="2D3956"/>
                </a:solidFill>
                <a:latin typeface="Tajawal ExtraBold" panose="00000800000000000000" pitchFamily="2" charset="-78"/>
                <a:cs typeface="Tajawal ExtraBold" panose="00000800000000000000" pitchFamily="2" charset="-78"/>
              </a:rPr>
              <a:t>This can be a major time-saver, as it eliminates the need to log into multiple tools to gather your details.</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All you have to do is connect your social media accounts. Then the data will be ready for you whenever you want to access your social media dashboard. With a few clicks, you can see visual representations of your data for your chosen time period. This is the best social media dashboard option for substantial social teams.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11895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Check in on your progress regularly </a:t>
            </a:r>
            <a:r>
              <a:rPr lang="ar-EG" sz="2200" b="1" dirty="0">
                <a:solidFill>
                  <a:srgbClr val="0070C0"/>
                </a:solidFill>
                <a:latin typeface="Tajawal ExtraBold" panose="00000800000000000000" pitchFamily="2" charset="-78"/>
                <a:cs typeface="Tajawal ExtraBold" panose="00000800000000000000" pitchFamily="2" charset="-78"/>
              </a:rPr>
              <a:t> تحقق من التقدم المحرز الخاص بك بانتظام</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a:t>
            </a:r>
            <a:r>
              <a:rPr lang="en-US" sz="2000" b="1" dirty="0">
                <a:solidFill>
                  <a:srgbClr val="C00000"/>
                </a:solidFill>
                <a:latin typeface="Tajawal ExtraBold" panose="00000800000000000000" pitchFamily="2" charset="-78"/>
                <a:cs typeface="Tajawal ExtraBold" panose="00000800000000000000" pitchFamily="2" charset="-78"/>
              </a:rPr>
              <a:t>social media management dashboard </a:t>
            </a:r>
            <a:r>
              <a:rPr lang="en-US" sz="2000" b="1" dirty="0">
                <a:solidFill>
                  <a:srgbClr val="2D3956"/>
                </a:solidFill>
                <a:latin typeface="Tajawal ExtraBold" panose="00000800000000000000" pitchFamily="2" charset="-78"/>
                <a:cs typeface="Tajawal ExtraBold" panose="00000800000000000000" pitchFamily="2" charset="-78"/>
              </a:rPr>
              <a:t>adds </a:t>
            </a:r>
            <a:r>
              <a:rPr lang="en-US" sz="2000" b="1" dirty="0">
                <a:solidFill>
                  <a:srgbClr val="C00000"/>
                </a:solidFill>
                <a:latin typeface="Tajawal ExtraBold" panose="00000800000000000000" pitchFamily="2" charset="-78"/>
                <a:cs typeface="Tajawal ExtraBold" panose="00000800000000000000" pitchFamily="2" charset="-78"/>
              </a:rPr>
              <a:t>significant value to your marketing efforts </a:t>
            </a:r>
            <a:r>
              <a:rPr lang="en-US" sz="2000" b="1" dirty="0">
                <a:solidFill>
                  <a:srgbClr val="2D3956"/>
                </a:solidFill>
                <a:latin typeface="Tajawal ExtraBold" panose="00000800000000000000" pitchFamily="2" charset="-78"/>
                <a:cs typeface="Tajawal ExtraBold" panose="00000800000000000000" pitchFamily="2" charset="-78"/>
              </a:rPr>
              <a:t>only </a:t>
            </a:r>
            <a:r>
              <a:rPr lang="en-US" sz="2000" b="1" dirty="0">
                <a:solidFill>
                  <a:srgbClr val="C00000"/>
                </a:solidFill>
                <a:latin typeface="Tajawal ExtraBold" panose="00000800000000000000" pitchFamily="2" charset="-78"/>
                <a:cs typeface="Tajawal ExtraBold" panose="00000800000000000000" pitchFamily="2" charset="-78"/>
              </a:rPr>
              <a:t>when you use it regularly</a:t>
            </a:r>
            <a:r>
              <a:rPr lang="en-US" sz="2000" b="1" dirty="0">
                <a:solidFill>
                  <a:srgbClr val="2D3956"/>
                </a:solidFill>
                <a:latin typeface="Tajawal ExtraBold" panose="00000800000000000000" pitchFamily="2" charset="-78"/>
                <a:cs typeface="Tajawal ExtraBold" panose="00000800000000000000" pitchFamily="2" charset="-78"/>
              </a:rPr>
              <a:t>. The social landscape changes fast, and you can’t assume that what works today will work tomorrow. </a:t>
            </a:r>
            <a:r>
              <a:rPr lang="en-US" sz="2000" b="1" dirty="0">
                <a:solidFill>
                  <a:srgbClr val="C00000"/>
                </a:solidFill>
                <a:latin typeface="Tajawal ExtraBold" panose="00000800000000000000" pitchFamily="2" charset="-78"/>
                <a:cs typeface="Tajawal ExtraBold" panose="00000800000000000000" pitchFamily="2" charset="-78"/>
              </a:rPr>
              <a:t>Regular check-ins </a:t>
            </a:r>
            <a:r>
              <a:rPr lang="ar-EG" sz="2000" b="1" dirty="0">
                <a:solidFill>
                  <a:srgbClr val="2D3956"/>
                </a:solidFill>
                <a:latin typeface="Tajawal ExtraBold" panose="00000800000000000000" pitchFamily="2" charset="-78"/>
                <a:cs typeface="Tajawal ExtraBold" panose="00000800000000000000" pitchFamily="2" charset="-78"/>
              </a:rPr>
              <a:t>تسجيلات الوصول</a:t>
            </a:r>
            <a:r>
              <a:rPr lang="en-US" sz="2000" b="1" dirty="0">
                <a:solidFill>
                  <a:srgbClr val="2D3956"/>
                </a:solidFill>
                <a:latin typeface="Tajawal ExtraBold" panose="00000800000000000000" pitchFamily="2" charset="-78"/>
                <a:cs typeface="Tajawal ExtraBold" panose="00000800000000000000" pitchFamily="2" charset="-78"/>
              </a:rPr>
              <a:t> will help you </a:t>
            </a:r>
            <a:r>
              <a:rPr lang="en-US" sz="2000" b="1" dirty="0">
                <a:solidFill>
                  <a:srgbClr val="C00000"/>
                </a:solidFill>
                <a:latin typeface="Tajawal ExtraBold" panose="00000800000000000000" pitchFamily="2" charset="-78"/>
                <a:cs typeface="Tajawal ExtraBold" panose="00000800000000000000" pitchFamily="2" charset="-78"/>
              </a:rPr>
              <a:t>understand how well you’re meeting your goals</a:t>
            </a:r>
            <a:r>
              <a:rPr lang="en-US" sz="2000" b="1" dirty="0">
                <a:solidFill>
                  <a:srgbClr val="2D3956"/>
                </a:solidFill>
                <a:latin typeface="Tajawal ExtraBold" panose="00000800000000000000" pitchFamily="2" charset="-78"/>
                <a:cs typeface="Tajawal ExtraBold" panose="00000800000000000000" pitchFamily="2" charset="-78"/>
              </a:rPr>
              <a:t>. It will also serve as an </a:t>
            </a:r>
            <a:r>
              <a:rPr lang="en-US" sz="2000" b="1" dirty="0">
                <a:solidFill>
                  <a:srgbClr val="C00000"/>
                </a:solidFill>
                <a:latin typeface="Tajawal ExtraBold" panose="00000800000000000000" pitchFamily="2" charset="-78"/>
                <a:cs typeface="Tajawal ExtraBold" panose="00000800000000000000" pitchFamily="2" charset="-78"/>
              </a:rPr>
              <a:t>early warning system </a:t>
            </a:r>
            <a:r>
              <a:rPr lang="en-US" sz="2000" b="1" dirty="0">
                <a:solidFill>
                  <a:srgbClr val="2D3956"/>
                </a:solidFill>
                <a:latin typeface="Tajawal ExtraBold" panose="00000800000000000000" pitchFamily="2" charset="-78"/>
                <a:cs typeface="Tajawal ExtraBold" panose="00000800000000000000" pitchFamily="2" charset="-78"/>
              </a:rPr>
              <a:t>when things start to change. You can then adapt your strategy appropriately.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It’s also a good idea to have a </a:t>
            </a:r>
            <a:r>
              <a:rPr lang="en-US" sz="2000" b="1" dirty="0">
                <a:solidFill>
                  <a:srgbClr val="C00000"/>
                </a:solidFill>
                <a:latin typeface="Tajawal ExtraBold" panose="00000800000000000000" pitchFamily="2" charset="-78"/>
                <a:cs typeface="Tajawal ExtraBold" panose="00000800000000000000" pitchFamily="2" charset="-78"/>
              </a:rPr>
              <a:t>regular schedule for reporting on your progress</a:t>
            </a:r>
            <a:r>
              <a:rPr lang="en-US" sz="2000" b="1" dirty="0">
                <a:solidFill>
                  <a:srgbClr val="2D3956"/>
                </a:solidFill>
                <a:latin typeface="Tajawal ExtraBold" panose="00000800000000000000" pitchFamily="2" charset="-78"/>
                <a:cs typeface="Tajawal ExtraBold" panose="00000800000000000000" pitchFamily="2" charset="-78"/>
              </a:rPr>
              <a:t>. The reporting schedule should </a:t>
            </a:r>
            <a:r>
              <a:rPr lang="en-US" sz="2000" b="1" dirty="0">
                <a:solidFill>
                  <a:srgbClr val="C00000"/>
                </a:solidFill>
                <a:latin typeface="Tajawal ExtraBold" panose="00000800000000000000" pitchFamily="2" charset="-78"/>
                <a:cs typeface="Tajawal ExtraBold" panose="00000800000000000000" pitchFamily="2" charset="-78"/>
              </a:rPr>
              <a:t>align with the timeframes </a:t>
            </a:r>
            <a:r>
              <a:rPr lang="en-US" sz="2000" b="1" dirty="0">
                <a:solidFill>
                  <a:srgbClr val="2D3956"/>
                </a:solidFill>
                <a:latin typeface="Tajawal ExtraBold" panose="00000800000000000000" pitchFamily="2" charset="-78"/>
                <a:cs typeface="Tajawal ExtraBold" panose="00000800000000000000" pitchFamily="2" charset="-78"/>
              </a:rPr>
              <a:t>in the </a:t>
            </a:r>
            <a:r>
              <a:rPr lang="en-US" sz="2000" b="1" dirty="0">
                <a:solidFill>
                  <a:srgbClr val="C00000"/>
                </a:solidFill>
                <a:latin typeface="Tajawal ExtraBold" panose="00000800000000000000" pitchFamily="2" charset="-78"/>
                <a:cs typeface="Tajawal ExtraBold" panose="00000800000000000000" pitchFamily="2" charset="-78"/>
              </a:rPr>
              <a:t>goals you set</a:t>
            </a:r>
            <a:r>
              <a:rPr lang="en-US" sz="2000" b="1" dirty="0">
                <a:solidFill>
                  <a:srgbClr val="2D3956"/>
                </a:solidFill>
                <a:latin typeface="Tajawal ExtraBold" panose="00000800000000000000" pitchFamily="2" charset="-78"/>
                <a:cs typeface="Tajawal ExtraBold" panose="00000800000000000000" pitchFamily="2" charset="-78"/>
              </a:rPr>
              <a:t>. For example, if your goals have a monthly timeline, monthly reports are clearly the best reporting option. But the primary stakeholder should likely check in more often to ensure things are on track. </a:t>
            </a:r>
            <a:r>
              <a:rPr lang="en-US" sz="2000" b="1" dirty="0">
                <a:solidFill>
                  <a:srgbClr val="C00000"/>
                </a:solidFill>
                <a:latin typeface="Tajawal ExtraBold" panose="00000800000000000000" pitchFamily="2" charset="-78"/>
                <a:cs typeface="Tajawal ExtraBold" panose="00000800000000000000" pitchFamily="2" charset="-78"/>
              </a:rPr>
              <a:t>A weekly—or even daily—look at your overview reports gives you the best chance to respond to emerging wins and challenges in real time.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3604925"/>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 </a:t>
            </a:r>
            <a:r>
              <a:rPr lang="ar-EG" sz="2400" b="1" dirty="0">
                <a:solidFill>
                  <a:srgbClr val="0070C0"/>
                </a:solidFill>
                <a:latin typeface="Tajawal ExtraBold" panose="00000800000000000000" pitchFamily="2" charset="-78"/>
                <a:cs typeface="Tajawal ExtraBold" panose="00000800000000000000" pitchFamily="2" charset="-78"/>
              </a:rPr>
              <a:t>استخرج الرؤى من بياناتك</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metrics dashboard displays all of your metrics in one place. You can quickly see </a:t>
            </a:r>
            <a:r>
              <a:rPr lang="en-US" sz="2400" b="1" dirty="0">
                <a:solidFill>
                  <a:srgbClr val="C00000"/>
                </a:solidFill>
                <a:latin typeface="Tajawal ExtraBold" panose="00000800000000000000" pitchFamily="2" charset="-78"/>
                <a:cs typeface="Tajawal ExtraBold" panose="00000800000000000000" pitchFamily="2" charset="-78"/>
              </a:rPr>
              <a:t>what’s working and what’s not</a:t>
            </a:r>
            <a:r>
              <a:rPr lang="en-US" sz="2400" b="1" dirty="0">
                <a:solidFill>
                  <a:srgbClr val="2D3956"/>
                </a:solidFill>
                <a:latin typeface="Tajawal ExtraBold" panose="00000800000000000000" pitchFamily="2" charset="-78"/>
                <a:cs typeface="Tajawal ExtraBold" panose="00000800000000000000" pitchFamily="2" charset="-78"/>
              </a:rPr>
              <a:t>. It’s taking that next step of </a:t>
            </a:r>
            <a:r>
              <a:rPr lang="en-US" sz="2400" b="1" dirty="0">
                <a:solidFill>
                  <a:srgbClr val="C00000"/>
                </a:solidFill>
                <a:latin typeface="Tajawal ExtraBold" panose="00000800000000000000" pitchFamily="2" charset="-78"/>
                <a:cs typeface="Tajawal ExtraBold" panose="00000800000000000000" pitchFamily="2" charset="-78"/>
              </a:rPr>
              <a:t>putting your findings into action </a:t>
            </a:r>
            <a:r>
              <a:rPr lang="en-US" sz="2400" b="1" dirty="0">
                <a:solidFill>
                  <a:srgbClr val="2D3956"/>
                </a:solidFill>
                <a:latin typeface="Tajawal ExtraBold" panose="00000800000000000000" pitchFamily="2" charset="-78"/>
                <a:cs typeface="Tajawal ExtraBold" panose="00000800000000000000" pitchFamily="2" charset="-78"/>
              </a:rPr>
              <a:t>that’s the real benefit of solid social reporting.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say your social media posts are getting </a:t>
            </a:r>
            <a:r>
              <a:rPr lang="en-US" sz="2400" b="1" dirty="0">
                <a:solidFill>
                  <a:srgbClr val="C00000"/>
                </a:solidFill>
                <a:latin typeface="Tajawal ExtraBold" panose="00000800000000000000" pitchFamily="2" charset="-78"/>
                <a:cs typeface="Tajawal ExtraBold" panose="00000800000000000000" pitchFamily="2" charset="-78"/>
              </a:rPr>
              <a:t>a lot of engagement but not many clicks</a:t>
            </a:r>
            <a:r>
              <a:rPr lang="en-US" sz="2400" b="1" dirty="0">
                <a:solidFill>
                  <a:srgbClr val="2D3956"/>
                </a:solidFill>
                <a:latin typeface="Tajawal ExtraBold" panose="00000800000000000000" pitchFamily="2" charset="-78"/>
                <a:cs typeface="Tajawal ExtraBold" panose="00000800000000000000" pitchFamily="2" charset="-78"/>
              </a:rPr>
              <a:t>. You might want to focus on </a:t>
            </a:r>
            <a:r>
              <a:rPr lang="en-US" sz="2400" b="1" dirty="0">
                <a:solidFill>
                  <a:srgbClr val="C00000"/>
                </a:solidFill>
                <a:latin typeface="Tajawal ExtraBold" panose="00000800000000000000" pitchFamily="2" charset="-78"/>
                <a:cs typeface="Tajawal ExtraBold" panose="00000800000000000000" pitchFamily="2" charset="-78"/>
              </a:rPr>
              <a:t>creating more shareable content</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Or, say you notice that your audience is most engaged during certain times of day. You can adjust your posting schedule accordingly.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694192"/>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a:t>
            </a:r>
            <a:r>
              <a:rPr lang="en-US" sz="2400" b="1" dirty="0">
                <a:solidFill>
                  <a:srgbClr val="C00000"/>
                </a:solidFill>
                <a:latin typeface="Tajawal ExtraBold" panose="00000800000000000000" pitchFamily="2" charset="-78"/>
                <a:cs typeface="Tajawal ExtraBold" panose="00000800000000000000" pitchFamily="2" charset="-78"/>
              </a:rPr>
              <a:t>social sentiment </a:t>
            </a:r>
            <a:r>
              <a:rPr lang="en-US" sz="2400" b="1" dirty="0">
                <a:solidFill>
                  <a:srgbClr val="2D3956"/>
                </a:solidFill>
                <a:latin typeface="Tajawal ExtraBold" panose="00000800000000000000" pitchFamily="2" charset="-78"/>
                <a:cs typeface="Tajawal ExtraBold" panose="00000800000000000000" pitchFamily="2" charset="-78"/>
              </a:rPr>
              <a:t>is </a:t>
            </a:r>
            <a:r>
              <a:rPr lang="en-US" sz="2400" b="1" dirty="0">
                <a:solidFill>
                  <a:srgbClr val="C00000"/>
                </a:solidFill>
                <a:latin typeface="Tajawal ExtraBold" panose="00000800000000000000" pitchFamily="2" charset="-78"/>
                <a:cs typeface="Tajawal ExtraBold" panose="00000800000000000000" pitchFamily="2" charset="-78"/>
              </a:rPr>
              <a:t>trending downward</a:t>
            </a:r>
            <a:r>
              <a:rPr lang="ar-EG" sz="2400" b="1" dirty="0">
                <a:solidFill>
                  <a:srgbClr val="C00000"/>
                </a:solidFill>
                <a:latin typeface="Tajawal ExtraBold" panose="00000800000000000000" pitchFamily="2" charset="-78"/>
                <a:cs typeface="Tajawal ExtraBold" panose="00000800000000000000" pitchFamily="2" charset="-78"/>
              </a:rPr>
              <a:t> الاتجاه نحو الانخفاض</a:t>
            </a:r>
            <a:r>
              <a:rPr lang="en-US" sz="2400" b="1" dirty="0">
                <a:solidFill>
                  <a:srgbClr val="2D3956"/>
                </a:solidFill>
                <a:latin typeface="Tajawal ExtraBold" panose="00000800000000000000" pitchFamily="2" charset="-78"/>
                <a:cs typeface="Tajawal ExtraBold" panose="00000800000000000000" pitchFamily="2" charset="-78"/>
              </a:rPr>
              <a:t>. Or maybe your </a:t>
            </a:r>
            <a:r>
              <a:rPr lang="en-US" sz="2400" b="1" dirty="0">
                <a:solidFill>
                  <a:srgbClr val="C00000"/>
                </a:solidFill>
                <a:latin typeface="Tajawal ExtraBold" panose="00000800000000000000" pitchFamily="2" charset="-78"/>
                <a:cs typeface="Tajawal ExtraBold" panose="00000800000000000000" pitchFamily="2" charset="-78"/>
              </a:rPr>
              <a:t>competitors are suddenly outperforming you</a:t>
            </a:r>
            <a:r>
              <a:rPr lang="ar-EG" sz="2400" b="1" dirty="0">
                <a:solidFill>
                  <a:srgbClr val="C00000"/>
                </a:solidFill>
                <a:latin typeface="Tajawal ExtraBold" panose="00000800000000000000" pitchFamily="2" charset="-78"/>
                <a:cs typeface="Tajawal ExtraBold" panose="00000800000000000000" pitchFamily="2" charset="-78"/>
              </a:rPr>
              <a:t> التفوق عليك</a:t>
            </a:r>
            <a:r>
              <a:rPr lang="en-US" sz="2400" b="1" dirty="0">
                <a:solidFill>
                  <a:srgbClr val="2D3956"/>
                </a:solidFill>
                <a:latin typeface="Tajawal ExtraBold" panose="00000800000000000000" pitchFamily="2" charset="-78"/>
                <a:cs typeface="Tajawal ExtraBold" panose="00000800000000000000" pitchFamily="2" charset="-78"/>
              </a:rPr>
              <a:t>. It’s time to do some </a:t>
            </a:r>
            <a:r>
              <a:rPr lang="en-US" sz="2400" b="1" dirty="0">
                <a:solidFill>
                  <a:srgbClr val="C00000"/>
                </a:solidFill>
                <a:latin typeface="Tajawal ExtraBold" panose="00000800000000000000" pitchFamily="2" charset="-78"/>
                <a:cs typeface="Tajawal ExtraBold" panose="00000800000000000000" pitchFamily="2" charset="-78"/>
              </a:rPr>
              <a:t>strategic planning </a:t>
            </a:r>
            <a:r>
              <a:rPr lang="en-US" sz="2400" b="1" dirty="0">
                <a:solidFill>
                  <a:srgbClr val="2D3956"/>
                </a:solidFill>
                <a:latin typeface="Tajawal ExtraBold" panose="00000800000000000000" pitchFamily="2" charset="-78"/>
                <a:cs typeface="Tajawal ExtraBold" panose="00000800000000000000" pitchFamily="2" charset="-78"/>
              </a:rPr>
              <a:t>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a:t>
            </a:r>
            <a:r>
              <a:rPr lang="en-US" sz="2400" b="1" dirty="0">
                <a:solidFill>
                  <a:srgbClr val="C00000"/>
                </a:solidFill>
                <a:latin typeface="Tajawal ExtraBold" panose="00000800000000000000" pitchFamily="2" charset="-78"/>
                <a:cs typeface="Tajawal ExtraBold" panose="00000800000000000000" pitchFamily="2" charset="-78"/>
              </a:rPr>
              <a:t>understand your social media metrics</a:t>
            </a:r>
            <a:r>
              <a:rPr lang="en-US" sz="2400" b="1" dirty="0">
                <a:solidFill>
                  <a:srgbClr val="2D3956"/>
                </a:solidFill>
                <a:latin typeface="Tajawal ExtraBold" panose="00000800000000000000" pitchFamily="2" charset="-78"/>
                <a:cs typeface="Tajawal ExtraBold" panose="00000800000000000000" pitchFamily="2" charset="-78"/>
              </a:rPr>
              <a:t>, you can use that data to </a:t>
            </a:r>
            <a:r>
              <a:rPr lang="en-US" sz="2400" b="1" dirty="0">
                <a:solidFill>
                  <a:srgbClr val="C00000"/>
                </a:solidFill>
                <a:latin typeface="Tajawal ExtraBold" panose="00000800000000000000" pitchFamily="2" charset="-78"/>
                <a:cs typeface="Tajawal ExtraBold" panose="00000800000000000000" pitchFamily="2" charset="-78"/>
              </a:rPr>
              <a:t>create deep insights</a:t>
            </a:r>
            <a:r>
              <a:rPr lang="ar-EG" sz="2400" b="1" dirty="0">
                <a:solidFill>
                  <a:srgbClr val="C00000"/>
                </a:solidFill>
                <a:latin typeface="Tajawal ExtraBold" panose="00000800000000000000" pitchFamily="2" charset="-78"/>
                <a:cs typeface="Tajawal ExtraBold" panose="00000800000000000000" pitchFamily="2" charset="-78"/>
              </a:rPr>
              <a:t> إنشاء رؤى عميقة</a:t>
            </a:r>
            <a:r>
              <a:rPr lang="en-US" sz="2400" b="1" dirty="0">
                <a:solidFill>
                  <a:srgbClr val="2D3956"/>
                </a:solidFill>
                <a:latin typeface="Tajawal ExtraBold" panose="00000800000000000000" pitchFamily="2" charset="-78"/>
                <a:cs typeface="Tajawal ExtraBold" panose="00000800000000000000" pitchFamily="2" charset="-78"/>
              </a:rPr>
              <a:t>. You can then </a:t>
            </a:r>
            <a:r>
              <a:rPr lang="en-US" sz="2400" b="1" dirty="0">
                <a:solidFill>
                  <a:srgbClr val="C00000"/>
                </a:solidFill>
                <a:latin typeface="Tajawal ExtraBold" panose="00000800000000000000" pitchFamily="2" charset="-78"/>
                <a:cs typeface="Tajawal ExtraBold" panose="00000800000000000000" pitchFamily="2" charset="-78"/>
              </a:rPr>
              <a:t>shape your marketing strategy </a:t>
            </a:r>
            <a:r>
              <a:rPr lang="en-US" sz="2400" b="1" dirty="0">
                <a:solidFill>
                  <a:srgbClr val="2D3956"/>
                </a:solidFill>
                <a:latin typeface="Tajawal ExtraBold" panose="00000800000000000000" pitchFamily="2" charset="-78"/>
                <a:cs typeface="Tajawal ExtraBold" panose="00000800000000000000" pitchFamily="2" charset="-78"/>
              </a:rPr>
              <a:t>to increase conversion rate and fill the sales funnel.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marketing dashboard should make </a:t>
            </a:r>
            <a:r>
              <a:rPr lang="en-US" sz="2400" b="1" dirty="0">
                <a:solidFill>
                  <a:srgbClr val="C00000"/>
                </a:solidFill>
                <a:latin typeface="Tajawal ExtraBold" panose="00000800000000000000" pitchFamily="2" charset="-78"/>
                <a:cs typeface="Tajawal ExtraBold" panose="00000800000000000000" pitchFamily="2" charset="-78"/>
              </a:rPr>
              <a:t>sharing your results with stakeholders</a:t>
            </a:r>
            <a:r>
              <a:rPr lang="en-US" sz="2400" b="1" dirty="0">
                <a:solidFill>
                  <a:srgbClr val="2D3956"/>
                </a:solidFill>
                <a:latin typeface="Tajawal ExtraBold" panose="00000800000000000000" pitchFamily="2" charset="-78"/>
                <a:cs typeface="Tajawal ExtraBold" panose="00000800000000000000" pitchFamily="2" charset="-78"/>
              </a:rPr>
              <a:t> easy. Reporting proves the ROI* </a:t>
            </a:r>
            <a:r>
              <a:rPr lang="ar-EG" sz="2400" b="1" dirty="0">
                <a:solidFill>
                  <a:srgbClr val="2D3956"/>
                </a:solidFill>
                <a:latin typeface="Tajawal ExtraBold" panose="00000800000000000000" pitchFamily="2" charset="-78"/>
                <a:cs typeface="Tajawal ExtraBold" panose="00000800000000000000" pitchFamily="2" charset="-78"/>
              </a:rPr>
              <a:t>العائد على الاستثمار </a:t>
            </a:r>
            <a:r>
              <a:rPr lang="en-US" sz="2400" b="1" dirty="0">
                <a:solidFill>
                  <a:srgbClr val="2D3956"/>
                </a:solidFill>
                <a:latin typeface="Tajawal ExtraBold" panose="00000800000000000000" pitchFamily="2" charset="-78"/>
                <a:cs typeface="Tajawal ExtraBold" panose="00000800000000000000" pitchFamily="2" charset="-78"/>
              </a:rPr>
              <a:t>of your social media efforts and helps make a case for further resourcing. </a:t>
            </a:r>
            <a:r>
              <a:rPr lang="en-US" sz="2400" b="1" dirty="0">
                <a:solidFill>
                  <a:srgbClr val="C00000"/>
                </a:solidFill>
                <a:latin typeface="Tajawal ExtraBold" panose="00000800000000000000" pitchFamily="2" charset="-78"/>
                <a:cs typeface="Tajawal ExtraBold" panose="00000800000000000000" pitchFamily="2" charset="-78"/>
              </a:rPr>
              <a:t>Reporting is also important for team learning, whether things are going right or wrong</a:t>
            </a:r>
            <a:r>
              <a:rPr lang="en-US" sz="2400" b="1" dirty="0">
                <a:solidFill>
                  <a:srgbClr val="2D3956"/>
                </a:solidFill>
                <a:latin typeface="Tajawal ExtraBold" panose="00000800000000000000" pitchFamily="2" charset="-78"/>
                <a:cs typeface="Tajawal ExtraBold" panose="00000800000000000000" pitchFamily="2" charset="-78"/>
              </a:rPr>
              <a: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Choose a social media reporting dashboard that lets you generate custom reports. Bonus points if you can add schedule reports to send automatically at the intervals best suited to your social media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941DB71-C716-6424-76AE-20CBBF19A136}"/>
              </a:ext>
            </a:extLst>
          </p:cNvPr>
          <p:cNvSpPr txBox="1"/>
          <p:nvPr/>
        </p:nvSpPr>
        <p:spPr>
          <a:xfrm>
            <a:off x="8467106" y="5462963"/>
            <a:ext cx="3067077"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800" b="1" dirty="0">
                <a:solidFill>
                  <a:srgbClr val="2D3956"/>
                </a:solidFill>
                <a:latin typeface="Tajawal ExtraBold" panose="00000800000000000000" pitchFamily="2" charset="-78"/>
                <a:cs typeface="Tajawal ExtraBold" panose="00000800000000000000" pitchFamily="2" charset="-78"/>
              </a:rPr>
              <a:t>*ROI = </a:t>
            </a:r>
            <a:r>
              <a:rPr lang="en-US" b="1" dirty="0"/>
              <a:t>Return on investment</a:t>
            </a:r>
          </a:p>
        </p:txBody>
      </p:sp>
    </p:spTree>
    <p:extLst>
      <p:ext uri="{BB962C8B-B14F-4D97-AF65-F5344CB8AC3E}">
        <p14:creationId xmlns:p14="http://schemas.microsoft.com/office/powerpoint/2010/main" val="4221303538"/>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Keep in mind that not everyone in your reporting structure will need—or even want—the same level of reporting detail. Your </a:t>
            </a:r>
            <a:r>
              <a:rPr lang="en-US" sz="2400" b="1" dirty="0">
                <a:solidFill>
                  <a:srgbClr val="C00000"/>
                </a:solidFill>
                <a:latin typeface="Tajawal ExtraBold" panose="00000800000000000000" pitchFamily="2" charset="-78"/>
                <a:cs typeface="Tajawal ExtraBold" panose="00000800000000000000" pitchFamily="2" charset="-78"/>
              </a:rPr>
              <a:t>social media team </a:t>
            </a:r>
            <a:r>
              <a:rPr lang="en-US" sz="2400" b="1" dirty="0">
                <a:solidFill>
                  <a:srgbClr val="2D3956"/>
                </a:solidFill>
                <a:latin typeface="Tajawal ExtraBold" panose="00000800000000000000" pitchFamily="2" charset="-78"/>
                <a:cs typeface="Tajawal ExtraBold" panose="00000800000000000000" pitchFamily="2" charset="-78"/>
              </a:rPr>
              <a:t>members likely want all the information they can get to fuel ideas and discussion.</a:t>
            </a: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Your customer service team </a:t>
            </a:r>
            <a:r>
              <a:rPr lang="en-US" sz="2400" b="1" dirty="0">
                <a:solidFill>
                  <a:srgbClr val="2D3956"/>
                </a:solidFill>
                <a:latin typeface="Tajawal ExtraBold" panose="00000800000000000000" pitchFamily="2" charset="-78"/>
                <a:cs typeface="Tajawal ExtraBold" panose="00000800000000000000" pitchFamily="2" charset="-78"/>
              </a:rPr>
              <a:t>can benefit from information about inbound messaging and sentiment. But they likely don’t need to know engagement numbers for every post.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Meanwhile, </a:t>
            </a:r>
            <a:r>
              <a:rPr lang="en-US" sz="2400" b="1" dirty="0">
                <a:solidFill>
                  <a:srgbClr val="C00000"/>
                </a:solidFill>
                <a:latin typeface="Tajawal ExtraBold" panose="00000800000000000000" pitchFamily="2" charset="-78"/>
                <a:cs typeface="Tajawal ExtraBold" panose="00000800000000000000" pitchFamily="2" charset="-78"/>
              </a:rPr>
              <a:t>executives and other high-level stakeholders </a:t>
            </a:r>
            <a:r>
              <a:rPr lang="en-US" sz="2400" b="1" dirty="0">
                <a:solidFill>
                  <a:srgbClr val="2D3956"/>
                </a:solidFill>
                <a:latin typeface="Tajawal ExtraBold" panose="00000800000000000000" pitchFamily="2" charset="-78"/>
                <a:cs typeface="Tajawal ExtraBold" panose="00000800000000000000" pitchFamily="2" charset="-78"/>
              </a:rPr>
              <a:t>likely want just a high-level view of the metrics most important to ROI like conversions and web traffic.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0030327"/>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770" y="2555093"/>
            <a:ext cx="5349586" cy="3017715"/>
          </a:xfrm>
          <a:prstGeom prst="rect">
            <a:avLst/>
          </a:prstGeom>
        </p:spPr>
      </p:pic>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a:t>
            </a:r>
            <a:r>
              <a:rPr lang="en-US" sz="2400" b="1" dirty="0">
                <a:solidFill>
                  <a:srgbClr val="C00000"/>
                </a:solidFill>
                <a:latin typeface="Tajawal ExtraBold" panose="00000800000000000000" pitchFamily="2" charset="-78"/>
                <a:cs typeface="Tajawal ExtraBold" panose="00000800000000000000" pitchFamily="2" charset="-78"/>
              </a:rPr>
              <a:t>switching costs</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When you publish or respond in multiple channels </a:t>
            </a:r>
            <a:r>
              <a:rPr lang="en-US" sz="2400" b="1" dirty="0">
                <a:solidFill>
                  <a:srgbClr val="2D3956"/>
                </a:solidFill>
                <a:latin typeface="Tajawal ExtraBold" panose="00000800000000000000" pitchFamily="2" charset="-78"/>
                <a:cs typeface="Tajawal ExtraBold" panose="00000800000000000000" pitchFamily="2" charset="-78"/>
              </a:rPr>
              <a:t>without a cohesive plan, this will create unnecessary costs, </a:t>
            </a:r>
            <a:r>
              <a:rPr lang="en-US" sz="2400" b="1" dirty="0">
                <a:solidFill>
                  <a:srgbClr val="C00000"/>
                </a:solidFill>
                <a:latin typeface="Tajawal ExtraBold" panose="00000800000000000000" pitchFamily="2" charset="-78"/>
                <a:cs typeface="Tajawal ExtraBold" panose="00000800000000000000" pitchFamily="2" charset="-78"/>
              </a:rPr>
              <a:t>loss of focus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poor follow-through</a:t>
            </a:r>
            <a:r>
              <a:rPr lang="en-US" sz="2400" b="1" dirty="0">
                <a:solidFill>
                  <a:srgbClr val="2D3956"/>
                </a:solidFill>
                <a:latin typeface="Tajawal ExtraBold" panose="00000800000000000000" pitchFamily="2" charset="-78"/>
                <a:cs typeface="Tajawal ExtraBold" panose="00000800000000000000" pitchFamily="2" charset="-78"/>
              </a:rPr>
              <a:t>.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2B9C41D-D8AC-895D-A48D-64CD9BC888C7}"/>
              </a:ext>
            </a:extLst>
          </p:cNvPr>
          <p:cNvSpPr txBox="1"/>
          <p:nvPr/>
        </p:nvSpPr>
        <p:spPr>
          <a:xfrm>
            <a:off x="8433857" y="1902481"/>
            <a:ext cx="2682240" cy="369332"/>
          </a:xfrm>
          <a:prstGeom prst="rect">
            <a:avLst/>
          </a:prstGeom>
          <a:noFill/>
        </p:spPr>
        <p:txBody>
          <a:bodyPr wrap="square">
            <a:spAutoFit/>
          </a:bodyPr>
          <a:lstStyle/>
          <a:p>
            <a:pPr algn="r" rtl="1"/>
            <a:r>
              <a:rPr lang="en-US" b="1" dirty="0" err="1"/>
              <a:t>الإدارة</a:t>
            </a:r>
            <a:r>
              <a:rPr lang="en-US" b="1" dirty="0"/>
              <a:t> </a:t>
            </a:r>
            <a:r>
              <a:rPr lang="en-US" b="1" dirty="0" err="1"/>
              <a:t>الفعالة</a:t>
            </a:r>
            <a:r>
              <a:rPr lang="en-US" b="1" dirty="0"/>
              <a:t> </a:t>
            </a:r>
            <a:r>
              <a:rPr lang="en-US" b="1" dirty="0" err="1"/>
              <a:t>للمنصة</a:t>
            </a:r>
            <a:r>
              <a:rPr lang="en-US" b="1" dirty="0"/>
              <a:t> </a:t>
            </a:r>
            <a:r>
              <a:rPr lang="en-US" b="1" dirty="0" err="1"/>
              <a:t>توفر</a:t>
            </a:r>
            <a:r>
              <a:rPr lang="en-US" b="1" dirty="0"/>
              <a:t> الوقت</a:t>
            </a:r>
          </a:p>
        </p:txBody>
      </p:sp>
      <p:pic>
        <p:nvPicPr>
          <p:cNvPr id="10" name="Picture 9">
            <a:extLst>
              <a:ext uri="{FF2B5EF4-FFF2-40B4-BE49-F238E27FC236}">
                <a16:creationId xmlns:a16="http://schemas.microsoft.com/office/drawing/2014/main" id="{4FDB9873-494F-1CE7-9FED-89822ED0B94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25433" y="5930543"/>
            <a:ext cx="3008932" cy="950534"/>
          </a:xfrm>
          <a:prstGeom prst="rect">
            <a:avLst/>
          </a:prstGeom>
        </p:spPr>
      </p:pic>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2: Professional Customer Support Pays Off</a:t>
            </a:r>
            <a:r>
              <a:rPr lang="ar-EG" sz="1400" b="1" dirty="0">
                <a:solidFill>
                  <a:srgbClr val="0070C0"/>
                </a:solidFill>
                <a:latin typeface="Tajawal ExtraBold" panose="00000800000000000000" pitchFamily="2" charset="-78"/>
                <a:cs typeface="Tajawal ExtraBold" panose="00000800000000000000" pitchFamily="2" charset="-78"/>
              </a:rPr>
              <a:t>دعم العملاء الاحترافي يؤتي ثماره</a:t>
            </a:r>
            <a:r>
              <a:rPr lang="en-US" sz="2400" b="1" dirty="0">
                <a:solidFill>
                  <a:srgbClr val="0070C0"/>
                </a:solidFill>
                <a:latin typeface="Tajawal ExtraBold" panose="00000800000000000000" pitchFamily="2" charset="-78"/>
                <a:cs typeface="Tajawal ExtraBold" panose="00000800000000000000" pitchFamily="2" charset="-78"/>
              </a:rPr>
              <a:t>, Big Time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For example, 80% of companies believe they provide excellent customer care on social media, while only 8% of customers agree.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And here's another statistic to keep in mind: delivering customer support on social media is 1/6 of the cost of taking a traditional service call.</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Management in this context means having the processes and tools to keep your team in sync, respond fast, escalate to offline properly, and evaluate your customer service KPI. Social media management tools help you start working on this level right away – allowing your customer reps to interact with each other and have access to a shared and reusable base of knowledge and real-time performance tracking.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C50ACB-A8AB-D1CF-FAAA-02AEBFD30B2E}"/>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80321608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5509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3: Cohesive work paves the way to great results </a:t>
            </a:r>
            <a:r>
              <a:rPr lang="ar-EG" sz="1400" b="1" dirty="0">
                <a:solidFill>
                  <a:srgbClr val="0070C0"/>
                </a:solidFill>
                <a:latin typeface="Tajawal ExtraBold" panose="00000800000000000000" pitchFamily="2" charset="-78"/>
                <a:cs typeface="Tajawal ExtraBold" panose="00000800000000000000" pitchFamily="2" charset="-78"/>
              </a:rPr>
              <a:t>العمل المتماسك يمهد الطريق لنتائج عظيمة</a:t>
            </a:r>
            <a:endParaRPr lang="en-US" sz="1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need a clear, </a:t>
            </a:r>
            <a:r>
              <a:rPr lang="en-US" sz="2200" b="1" dirty="0">
                <a:solidFill>
                  <a:srgbClr val="C00000"/>
                </a:solidFill>
                <a:latin typeface="Tajawal ExtraBold" panose="00000800000000000000" pitchFamily="2" charset="-78"/>
                <a:cs typeface="Tajawal ExtraBold" panose="00000800000000000000" pitchFamily="2" charset="-78"/>
              </a:rPr>
              <a:t>cohesive strategy for your social media presence – across all departments, platforms, and activities </a:t>
            </a:r>
            <a:r>
              <a:rPr lang="en-US" sz="2200" b="1" dirty="0">
                <a:solidFill>
                  <a:srgbClr val="2D3956"/>
                </a:solidFill>
                <a:latin typeface="Tajawal ExtraBold" panose="00000800000000000000" pitchFamily="2" charset="-78"/>
                <a:cs typeface="Tajawal ExtraBold" panose="00000800000000000000" pitchFamily="2" charset="-78"/>
              </a:rPr>
              <a:t>– and a way to put that strategy into action, not just once but across a whole quarter and year.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where a social media management platform shines: it gives you the transparency, best practice processes, and all the planning and analytics tools you need – all in one place and at the click of a button.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Set a cohesive  strategy for all social media activity, connect it to your overall marketing and business plan, and execute it in the same way - with a centralized way of working.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FCDC15C-10AF-2824-5C42-B83EEA9A88C7}"/>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817126709"/>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Newsjacking </a:t>
            </a:r>
            <a:r>
              <a:rPr lang="ar-EG" sz="2400" b="1" dirty="0">
                <a:solidFill>
                  <a:srgbClr val="0070C0"/>
                </a:solidFill>
                <a:latin typeface="Tajawal ExtraBold" panose="00000800000000000000" pitchFamily="2" charset="-78"/>
                <a:cs typeface="Tajawal ExtraBold" panose="00000800000000000000" pitchFamily="2" charset="-78"/>
              </a:rPr>
              <a:t>اصطياد /اختطاف الأخبار</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02088" y="3310863"/>
            <a:ext cx="3558273" cy="259309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1986137" y="3608486"/>
            <a:ext cx="5490089" cy="2123658"/>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a:t>
            </a:r>
            <a:r>
              <a:rPr lang="ar-EG" sz="2200" b="1" i="1" dirty="0">
                <a:solidFill>
                  <a:srgbClr val="7030A0"/>
                </a:solidFill>
                <a:latin typeface="Tajawal ExtraBold" panose="00000800000000000000" pitchFamily="2" charset="-78"/>
                <a:cs typeface="Tajawal ExtraBold" panose="00000800000000000000" pitchFamily="2" charset="-78"/>
              </a:rPr>
              <a:t>يحث على </a:t>
            </a:r>
            <a:r>
              <a:rPr lang="en-US" sz="2200" b="1" i="1" dirty="0">
                <a:solidFill>
                  <a:srgbClr val="7030A0"/>
                </a:solidFill>
                <a:latin typeface="Tajawal ExtraBold" panose="00000800000000000000" pitchFamily="2" charset="-78"/>
                <a:cs typeface="Tajawal ExtraBold" panose="00000800000000000000" pitchFamily="2" charset="-78"/>
              </a:rPr>
              <a:t>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8A0F209D-73A6-752C-A21E-898838666B15}"/>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Five ways to find the right Twitter Chat for your business or brand:</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Twitter chats your audience enjoys, you can nurture</a:t>
            </a:r>
            <a:r>
              <a:rPr lang="ar-EG" sz="2200" b="1" dirty="0">
                <a:solidFill>
                  <a:srgbClr val="2D3956"/>
                </a:solidFill>
                <a:latin typeface="Tajawal ExtraBold" panose="00000800000000000000" pitchFamily="2" charset="-78"/>
                <a:cs typeface="Tajawal ExtraBold" panose="00000800000000000000" pitchFamily="2" charset="-78"/>
              </a:rPr>
              <a:t> رعاية</a:t>
            </a:r>
            <a:r>
              <a:rPr lang="en-US" sz="2200" b="1" dirty="0">
                <a:solidFill>
                  <a:srgbClr val="2D3956"/>
                </a:solidFill>
                <a:latin typeface="Tajawal ExtraBold" panose="00000800000000000000" pitchFamily="2" charset="-78"/>
                <a:cs typeface="Tajawal ExtraBold" panose="00000800000000000000" pitchFamily="2" charset="-78"/>
              </a:rPr>
              <a:t> and strengthen those relationships.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Using Twitter’s advanced search to find hashtags related to your niche or interests.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Searching on </a:t>
            </a:r>
            <a:r>
              <a:rPr lang="en-US" sz="2200" b="1" dirty="0" err="1">
                <a:solidFill>
                  <a:srgbClr val="7030A0"/>
                </a:solidFill>
                <a:latin typeface="Tajawal ExtraBold" panose="00000800000000000000" pitchFamily="2" charset="-78"/>
                <a:cs typeface="Tajawal ExtraBold" panose="00000800000000000000" pitchFamily="2" charset="-78"/>
              </a:rPr>
              <a:t>ChatSalad</a:t>
            </a:r>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or </a:t>
            </a:r>
            <a:r>
              <a:rPr lang="en-US" sz="2200" b="1" dirty="0" err="1">
                <a:solidFill>
                  <a:srgbClr val="7030A0"/>
                </a:solidFill>
                <a:latin typeface="Tajawal ExtraBold" panose="00000800000000000000" pitchFamily="2" charset="-78"/>
                <a:cs typeface="Tajawal ExtraBold" panose="00000800000000000000" pitchFamily="2" charset="-78"/>
              </a:rPr>
              <a:t>TweetReports</a:t>
            </a:r>
            <a:r>
              <a:rPr lang="en-US" sz="22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Taking a look at this carefully curated </a:t>
            </a:r>
            <a:r>
              <a:rPr lang="ar-EG" b="1" dirty="0">
                <a:solidFill>
                  <a:srgbClr val="2D3956"/>
                </a:solidFill>
                <a:latin typeface="Tajawal ExtraBold" panose="00000800000000000000" pitchFamily="2" charset="-78"/>
                <a:cs typeface="Tajawal ExtraBold" panose="00000800000000000000" pitchFamily="2" charset="-78"/>
              </a:rPr>
              <a:t>مختارة</a:t>
            </a:r>
            <a:r>
              <a:rPr lang="en-US" sz="2200" b="1" dirty="0">
                <a:solidFill>
                  <a:srgbClr val="2D3956"/>
                </a:solidFill>
                <a:latin typeface="Tajawal ExtraBold" panose="00000800000000000000" pitchFamily="2" charset="-78"/>
                <a:cs typeface="Tajawal ExtraBold" panose="00000800000000000000" pitchFamily="2" charset="-78"/>
              </a:rPr>
              <a:t>Twitter Chat Schedule doc.</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50C520-AC0C-1819-C154-FE51EE6A0020}"/>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r>
              <a:rPr lang="ar-EG" sz="2400" b="1" dirty="0">
                <a:solidFill>
                  <a:srgbClr val="0070C0"/>
                </a:solidFill>
                <a:latin typeface="Tajawal ExtraBold" panose="00000800000000000000" pitchFamily="2" charset="-78"/>
                <a:cs typeface="Tajawal ExtraBold" panose="00000800000000000000" pitchFamily="2" charset="-78"/>
              </a:rPr>
              <a:t> محادثة فكرية </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a:t>
            </a:r>
            <a:r>
              <a:rPr lang="ar-EG" sz="2000" b="1" dirty="0">
                <a:solidFill>
                  <a:srgbClr val="2D3956"/>
                </a:solidFill>
                <a:latin typeface="Tajawal ExtraBold" panose="00000800000000000000" pitchFamily="2" charset="-78"/>
                <a:cs typeface="Tajawal ExtraBold" panose="00000800000000000000" pitchFamily="2" charset="-78"/>
              </a:rPr>
              <a:t> تقسيم</a:t>
            </a:r>
            <a:r>
              <a:rPr lang="en-US" sz="2000" b="1" dirty="0">
                <a:solidFill>
                  <a:srgbClr val="2D3956"/>
                </a:solidFill>
                <a:latin typeface="Tajawal ExtraBold" panose="00000800000000000000" pitchFamily="2" charset="-78"/>
                <a:cs typeface="Tajawal ExtraBold" panose="00000800000000000000" pitchFamily="2" charset="-78"/>
              </a:rPr>
              <a:t> to ensure we’re delivering the right content at the right time to the right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7">
            <a:extLst>
              <a:ext uri="{28A0092B-C50C-407E-A947-70E740481C1C}">
                <a14:useLocalDpi xmlns:a14="http://schemas.microsoft.com/office/drawing/2010/main" val="0"/>
              </a:ext>
            </a:extLst>
          </a:blip>
          <a:srcRect l="13659" t="31593" r="10422" b="12817"/>
          <a:stretch/>
        </p:blipFill>
        <p:spPr>
          <a:xfrm>
            <a:off x="2640310" y="2830468"/>
            <a:ext cx="6516852" cy="2684141"/>
          </a:xfrm>
          <a:prstGeom prst="rect">
            <a:avLst/>
          </a:prstGeom>
        </p:spPr>
      </p:pic>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002381" y="2565186"/>
            <a:ext cx="770741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92C1524-209F-18D8-4454-7970AE989D3E}"/>
              </a:ext>
            </a:extLst>
          </p:cNvPr>
          <p:cNvSpPr txBox="1"/>
          <p:nvPr/>
        </p:nvSpPr>
        <p:spPr>
          <a:xfrm>
            <a:off x="4200137" y="3291519"/>
            <a:ext cx="6509656" cy="369332"/>
          </a:xfrm>
          <a:prstGeom prst="rect">
            <a:avLst/>
          </a:prstGeom>
          <a:noFill/>
        </p:spPr>
        <p:txBody>
          <a:bodyPr wrap="square">
            <a:spAutoFit/>
          </a:bodyPr>
          <a:lstStyle/>
          <a:p>
            <a:r>
              <a:rPr lang="en-US" dirty="0"/>
              <a:t>https://www.youtube.com/watch?v=nCF26DGMzis</a:t>
            </a:r>
          </a:p>
        </p:txBody>
      </p:sp>
      <p:pic>
        <p:nvPicPr>
          <p:cNvPr id="9" name="Picture 8">
            <a:extLst>
              <a:ext uri="{FF2B5EF4-FFF2-40B4-BE49-F238E27FC236}">
                <a16:creationId xmlns:a16="http://schemas.microsoft.com/office/drawing/2014/main" id="{1009A0E3-126C-7B8D-0AD0-A988FE29BF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043" y="2142261"/>
            <a:ext cx="1887847" cy="1887847"/>
          </a:xfrm>
          <a:prstGeom prst="rect">
            <a:avLst/>
          </a:prstGeom>
        </p:spPr>
      </p:pic>
      <p:sp>
        <p:nvSpPr>
          <p:cNvPr id="2" name="Rectangle 1">
            <a:extLst>
              <a:ext uri="{FF2B5EF4-FFF2-40B4-BE49-F238E27FC236}">
                <a16:creationId xmlns:a16="http://schemas.microsoft.com/office/drawing/2014/main" id="{607D067D-5909-D27F-D441-2B2EA0D352FF}"/>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75482247"/>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0326"/>
            <a:ext cx="9889646"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monitoring platform covers networks like</a:t>
            </a:r>
          </a:p>
          <a:p>
            <a:pPr marL="800100" lvl="1"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TikTok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Facebook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Instagram</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LinkedIn</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Twitter</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Pinterest</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YouTube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551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47787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Platform Analytics</a:t>
            </a:r>
          </a:p>
          <a:p>
            <a:pPr algn="just"/>
            <a:r>
              <a:rPr lang="en-US" sz="2000" b="1" dirty="0">
                <a:solidFill>
                  <a:srgbClr val="2D3956"/>
                </a:solidFill>
                <a:latin typeface="Tajawal ExtraBold" panose="00000800000000000000" pitchFamily="2" charset="-78"/>
                <a:cs typeface="Tajawal ExtraBold" panose="00000800000000000000" pitchFamily="2" charset="-78"/>
              </a:rPr>
              <a:t>The insights you develop from social listening should be shared with your assessment team and other stakeholders.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Twitter</a:t>
            </a:r>
          </a:p>
          <a:p>
            <a:pPr algn="just"/>
            <a:r>
              <a:rPr lang="en-US" sz="2000" b="1" dirty="0">
                <a:solidFill>
                  <a:srgbClr val="2D3956"/>
                </a:solidFill>
                <a:latin typeface="Tajawal ExtraBold" panose="00000800000000000000" pitchFamily="2" charset="-78"/>
                <a:cs typeface="Tajawal ExtraBold" panose="00000800000000000000" pitchFamily="2" charset="-78"/>
              </a:rPr>
              <a:t>Twitter is one of the easiest platforms to monitor but be sure the relevant conversations are happening there. Twitter is often used to identify breaking news. Twitter has an advanced search option, which gives an easy interface to make very specific queries, such as only searching for tweets from or to specific accounts, during certain time periods, or containing particular types of content, such as videos or links.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254088"/>
      </p:ext>
    </p:extLst>
  </p:cSld>
  <p:clrMapOvr>
    <a:masterClrMapping/>
  </p:clrMapOvr>
  <mc:AlternateContent xmlns:mc="http://schemas.openxmlformats.org/markup-compatibility/2006" xmlns:p14="http://schemas.microsoft.com/office/powerpoint/2010/main">
    <mc:Choice Requires="p14">
      <p:transition p14:dur="10" advTm="86100"/>
    </mc:Choice>
    <mc:Fallback xmlns="">
      <p:transition advTm="861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Facebook and Instagram</a:t>
            </a:r>
          </a:p>
          <a:p>
            <a:pPr algn="just"/>
            <a:r>
              <a:rPr lang="en-US" sz="2000" b="1" dirty="0">
                <a:solidFill>
                  <a:srgbClr val="2D3956"/>
                </a:solidFill>
                <a:latin typeface="Tajawal ExtraBold" panose="00000800000000000000" pitchFamily="2" charset="-78"/>
                <a:cs typeface="Tajawal ExtraBold" panose="00000800000000000000" pitchFamily="2" charset="-78"/>
              </a:rPr>
              <a:t>Facebook’s native search includes a host of filters, including the ability to search for public posts in public groups and pages, for example. You can also search by date and by tagged location, as well as by media type, such as videos, photos, or livestreams.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TikTok</a:t>
            </a:r>
          </a:p>
          <a:p>
            <a:pPr algn="just"/>
            <a:r>
              <a:rPr lang="en-US" sz="2000" b="1" dirty="0" err="1">
                <a:solidFill>
                  <a:srgbClr val="2D3956"/>
                </a:solidFill>
                <a:latin typeface="Tajawal ExtraBold" panose="00000800000000000000" pitchFamily="2" charset="-78"/>
                <a:cs typeface="Tajawal ExtraBold" panose="00000800000000000000" pitchFamily="2" charset="-78"/>
              </a:rPr>
              <a:t>Tiktok</a:t>
            </a:r>
            <a:r>
              <a:rPr lang="en-US" sz="2000" b="1" dirty="0">
                <a:solidFill>
                  <a:srgbClr val="2D3956"/>
                </a:solidFill>
                <a:latin typeface="Tajawal ExtraBold" panose="00000800000000000000" pitchFamily="2" charset="-78"/>
                <a:cs typeface="Tajawal ExtraBold" panose="00000800000000000000" pitchFamily="2" charset="-78"/>
              </a:rPr>
              <a:t> allows you to easily see the current most popular hashtags simply by pressing the discover icon on the bottom of your screen. You can start searching for a keyword at the top of the page. After you enter the keyword, TikTok will give you different tabs.</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6865214"/>
      </p:ext>
    </p:extLst>
  </p:cSld>
  <p:clrMapOvr>
    <a:masterClrMapping/>
  </p:clrMapOvr>
  <mc:AlternateContent xmlns:mc="http://schemas.openxmlformats.org/markup-compatibility/2006" xmlns:p14="http://schemas.microsoft.com/office/powerpoint/2010/main">
    <mc:Choice Requires="p14">
      <p:transition p14:dur="10" advTm="62000"/>
    </mc:Choice>
    <mc:Fallback xmlns="">
      <p:transition advTm="6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WhatsApp</a:t>
            </a:r>
          </a:p>
          <a:p>
            <a:pPr algn="just"/>
            <a:r>
              <a:rPr lang="en-US" sz="2000" b="1" dirty="0">
                <a:solidFill>
                  <a:srgbClr val="2D3956"/>
                </a:solidFill>
                <a:latin typeface="Tajawal ExtraBold" panose="00000800000000000000" pitchFamily="2" charset="-78"/>
                <a:cs typeface="Tajawal ExtraBold" panose="00000800000000000000" pitchFamily="2" charset="-78"/>
              </a:rPr>
              <a:t>WhatsApp is the most popular messaging app globally, and its group chat function is well-suited to amplifying the impact of information, but closed chat groups are difficult to monitor. However, you can join some groups through publicly available invitation links, which you can find by searching for “chat.whatsapp.com” on Google. </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Google Trends</a:t>
            </a:r>
          </a:p>
          <a:p>
            <a:pPr algn="just"/>
            <a:r>
              <a:rPr lang="en-US" sz="2000" b="1" dirty="0">
                <a:solidFill>
                  <a:srgbClr val="2D3956"/>
                </a:solidFill>
                <a:latin typeface="Tajawal ExtraBold" panose="00000800000000000000" pitchFamily="2" charset="-78"/>
                <a:cs typeface="Tajawal ExtraBold" panose="00000800000000000000" pitchFamily="2" charset="-78"/>
              </a:rPr>
              <a:t>Google trends tracks the volume of searches for </a:t>
            </a:r>
            <a:r>
              <a:rPr lang="en-US" sz="2000" b="1">
                <a:solidFill>
                  <a:srgbClr val="2D3956"/>
                </a:solidFill>
                <a:latin typeface="Tajawal ExtraBold" panose="00000800000000000000" pitchFamily="2" charset="-78"/>
                <a:cs typeface="Tajawal ExtraBold" panose="00000800000000000000" pitchFamily="2" charset="-78"/>
              </a:rPr>
              <a:t>certain keywords </a:t>
            </a:r>
            <a:r>
              <a:rPr lang="en-US" sz="2000" b="1" dirty="0">
                <a:solidFill>
                  <a:srgbClr val="2D3956"/>
                </a:solidFill>
                <a:latin typeface="Tajawal ExtraBold" panose="00000800000000000000" pitchFamily="2" charset="-78"/>
                <a:cs typeface="Tajawal ExtraBold" panose="00000800000000000000" pitchFamily="2" charset="-78"/>
              </a:rPr>
              <a:t>on several channels, including general web, image search, News search, and YouTube. It can compare results for different keywords (up to 15). Results can be filtered by</a:t>
            </a:r>
          </a:p>
          <a:p>
            <a:pPr algn="just"/>
            <a:r>
              <a:rPr lang="en-US" sz="2000" b="1" dirty="0">
                <a:solidFill>
                  <a:srgbClr val="2D3956"/>
                </a:solidFill>
                <a:latin typeface="Tajawal ExtraBold" panose="00000800000000000000" pitchFamily="2" charset="-78"/>
                <a:cs typeface="Tajawal ExtraBold" panose="00000800000000000000" pitchFamily="2" charset="-78"/>
              </a:rPr>
              <a:t>time, geography, or even related queries. It can help in signal detection and tracking of conversational shifts.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857249"/>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44568"/>
          <a:stretch/>
        </p:blipFill>
        <p:spPr>
          <a:xfrm>
            <a:off x="2572095" y="2498295"/>
            <a:ext cx="7940503" cy="3432893"/>
          </a:xfrm>
          <a:prstGeom prst="rect">
            <a:avLst/>
          </a:prstGeom>
        </p:spPr>
      </p:pic>
    </p:spTree>
    <p:extLst>
      <p:ext uri="{BB962C8B-B14F-4D97-AF65-F5344CB8AC3E}">
        <p14:creationId xmlns:p14="http://schemas.microsoft.com/office/powerpoint/2010/main" val="996216151"/>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95114"/>
          <a:stretch/>
        </p:blipFill>
        <p:spPr>
          <a:xfrm>
            <a:off x="2410709" y="2562643"/>
            <a:ext cx="8227702" cy="313493"/>
          </a:xfrm>
          <a:prstGeom prst="rect">
            <a:avLst/>
          </a:prstGeom>
        </p:spPr>
      </p:pic>
      <p:pic>
        <p:nvPicPr>
          <p:cNvPr id="9" name="Picture 8">
            <a:extLst>
              <a:ext uri="{FF2B5EF4-FFF2-40B4-BE49-F238E27FC236}">
                <a16:creationId xmlns:a16="http://schemas.microsoft.com/office/drawing/2014/main" id="{85AD7109-BA9D-5D27-80E1-A11C4391C607}"/>
              </a:ext>
            </a:extLst>
          </p:cNvPr>
          <p:cNvPicPr>
            <a:picLocks noChangeAspect="1"/>
          </p:cNvPicPr>
          <p:nvPr/>
        </p:nvPicPr>
        <p:blipFill rotWithShape="1">
          <a:blip r:embed="rId9">
            <a:lum bright="-20000" contrast="40000"/>
          </a:blip>
          <a:srcRect t="54285"/>
          <a:stretch/>
        </p:blipFill>
        <p:spPr>
          <a:xfrm>
            <a:off x="2344470" y="2938549"/>
            <a:ext cx="8360180" cy="2980764"/>
          </a:xfrm>
          <a:prstGeom prst="rect">
            <a:avLst/>
          </a:prstGeom>
        </p:spPr>
      </p:pic>
    </p:spTree>
    <p:extLst>
      <p:ext uri="{BB962C8B-B14F-4D97-AF65-F5344CB8AC3E}">
        <p14:creationId xmlns:p14="http://schemas.microsoft.com/office/powerpoint/2010/main" val="404704256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10" name="Picture 9">
            <a:extLst>
              <a:ext uri="{FF2B5EF4-FFF2-40B4-BE49-F238E27FC236}">
                <a16:creationId xmlns:a16="http://schemas.microsoft.com/office/drawing/2014/main" id="{A6DF59BC-B33D-5898-3F66-4D75AA72E6D6}"/>
              </a:ext>
            </a:extLst>
          </p:cNvPr>
          <p:cNvPicPr>
            <a:picLocks noChangeAspect="1"/>
          </p:cNvPicPr>
          <p:nvPr/>
        </p:nvPicPr>
        <p:blipFill>
          <a:blip r:embed="rId9">
            <a:lum bright="-20000" contrast="40000"/>
          </a:blip>
          <a:stretch>
            <a:fillRect/>
          </a:stretch>
        </p:blipFill>
        <p:spPr>
          <a:xfrm>
            <a:off x="3229356" y="1911632"/>
            <a:ext cx="5733288" cy="4044885"/>
          </a:xfrm>
          <a:prstGeom prst="rect">
            <a:avLst/>
          </a:prstGeom>
        </p:spPr>
      </p:pic>
    </p:spTree>
    <p:extLst>
      <p:ext uri="{BB962C8B-B14F-4D97-AF65-F5344CB8AC3E}">
        <p14:creationId xmlns:p14="http://schemas.microsoft.com/office/powerpoint/2010/main" val="18826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7FDC4DF7-134A-B0FB-D5F1-5B6148447E7A}"/>
              </a:ext>
            </a:extLst>
          </p:cNvPr>
          <p:cNvPicPr>
            <a:picLocks noChangeAspect="1"/>
          </p:cNvPicPr>
          <p:nvPr/>
        </p:nvPicPr>
        <p:blipFill>
          <a:blip r:embed="rId9">
            <a:lum bright="-20000" contrast="40000"/>
          </a:blip>
          <a:stretch>
            <a:fillRect/>
          </a:stretch>
        </p:blipFill>
        <p:spPr>
          <a:xfrm>
            <a:off x="2397123" y="1964507"/>
            <a:ext cx="8290448" cy="3425079"/>
          </a:xfrm>
          <a:prstGeom prst="rect">
            <a:avLst/>
          </a:prstGeom>
        </p:spPr>
      </p:pic>
    </p:spTree>
    <p:extLst>
      <p:ext uri="{BB962C8B-B14F-4D97-AF65-F5344CB8AC3E}">
        <p14:creationId xmlns:p14="http://schemas.microsoft.com/office/powerpoint/2010/main" val="221597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002060"/>
                </a:solidFill>
                <a:latin typeface="Tajawal ExtraBold" panose="00000800000000000000" pitchFamily="2" charset="-78"/>
                <a:cs typeface="Tajawal ExtraBold" panose="00000800000000000000" pitchFamily="2" charset="-78"/>
              </a:rPr>
              <a:t>An Example: Crowd Tangle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7">
            <a:extLst>
              <a:ext uri="{28A0092B-C50C-407E-A947-70E740481C1C}">
                <a14:useLocalDpi xmlns:a14="http://schemas.microsoft.com/office/drawing/2010/main" val="0"/>
              </a:ext>
            </a:extLst>
          </a:blip>
          <a:srcRect l="29094" t="36130" r="27073" b="32447"/>
          <a:stretch/>
        </p:blipFill>
        <p:spPr>
          <a:xfrm>
            <a:off x="4251959" y="3120265"/>
            <a:ext cx="3419857" cy="1287144"/>
          </a:xfrm>
          <a:prstGeom prst="rect">
            <a:avLst/>
          </a:prstGeom>
        </p:spPr>
      </p:pic>
    </p:spTree>
    <p:extLst>
      <p:ext uri="{BB962C8B-B14F-4D97-AF65-F5344CB8AC3E}">
        <p14:creationId xmlns:p14="http://schemas.microsoft.com/office/powerpoint/2010/main" val="42882861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9"/>
          <a:stretch>
            <a:fillRect/>
          </a:stretch>
        </p:blipFill>
        <p:spPr>
          <a:xfrm>
            <a:off x="1771923" y="1585453"/>
            <a:ext cx="9276323" cy="4357279"/>
          </a:xfrm>
          <a:prstGeom prst="rect">
            <a:avLst/>
          </a:prstGeom>
        </p:spPr>
      </p:pic>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AB2CB7-13E9-C814-934D-FD95B3CDA7E9}"/>
              </a:ext>
            </a:extLst>
          </p:cNvPr>
          <p:cNvPicPr>
            <a:picLocks noChangeAspect="1"/>
          </p:cNvPicPr>
          <p:nvPr/>
        </p:nvPicPr>
        <p:blipFill rotWithShape="1">
          <a:blip r:embed="rId9"/>
          <a:srcRect l="48993"/>
          <a:stretch/>
        </p:blipFill>
        <p:spPr>
          <a:xfrm>
            <a:off x="6504198" y="1702392"/>
            <a:ext cx="5123006" cy="4108269"/>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94D0FF64-C58D-DC8B-F30E-0FE9DA953A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583" y="1863345"/>
            <a:ext cx="6491416" cy="3562761"/>
          </a:xfrm>
          <a:prstGeom prst="rect">
            <a:avLst/>
          </a:prstGeom>
        </p:spPr>
      </p:pic>
    </p:spTree>
    <p:extLst>
      <p:ext uri="{BB962C8B-B14F-4D97-AF65-F5344CB8AC3E}">
        <p14:creationId xmlns:p14="http://schemas.microsoft.com/office/powerpoint/2010/main" val="101934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Graphical user interface, application&#10;&#10;Description automatically generated">
            <a:extLst>
              <a:ext uri="{FF2B5EF4-FFF2-40B4-BE49-F238E27FC236}">
                <a16:creationId xmlns:a16="http://schemas.microsoft.com/office/drawing/2014/main" id="{48288CD1-CD59-8162-8EAA-79E24BE89A97}"/>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432" b="7835"/>
          <a:stretch/>
        </p:blipFill>
        <p:spPr>
          <a:xfrm>
            <a:off x="1771922" y="1706163"/>
            <a:ext cx="9619977" cy="4152212"/>
          </a:xfrm>
          <a:prstGeom prst="rect">
            <a:avLst/>
          </a:prstGeom>
        </p:spPr>
      </p:pic>
    </p:spTree>
    <p:extLst>
      <p:ext uri="{BB962C8B-B14F-4D97-AF65-F5344CB8AC3E}">
        <p14:creationId xmlns:p14="http://schemas.microsoft.com/office/powerpoint/2010/main" val="434312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Graphical user interface, application&#10;&#10;Description automatically generated">
            <a:extLst>
              <a:ext uri="{FF2B5EF4-FFF2-40B4-BE49-F238E27FC236}">
                <a16:creationId xmlns:a16="http://schemas.microsoft.com/office/drawing/2014/main" id="{62C0AA45-A0F6-C3E2-F4B2-EB5297F47D22}"/>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616" b="6511"/>
          <a:stretch/>
        </p:blipFill>
        <p:spPr>
          <a:xfrm>
            <a:off x="1771923" y="1647327"/>
            <a:ext cx="9543777" cy="4180500"/>
          </a:xfrm>
          <a:prstGeom prst="rect">
            <a:avLst/>
          </a:prstGeom>
        </p:spPr>
      </p:pic>
    </p:spTree>
    <p:extLst>
      <p:ext uri="{BB962C8B-B14F-4D97-AF65-F5344CB8AC3E}">
        <p14:creationId xmlns:p14="http://schemas.microsoft.com/office/powerpoint/2010/main" val="4792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1771923" y="1706163"/>
            <a:ext cx="5890661" cy="3513221"/>
          </a:xfrm>
          <a:prstGeom prst="rect">
            <a:avLst/>
          </a:prstGeom>
        </p:spPr>
      </p:pic>
      <p:pic>
        <p:nvPicPr>
          <p:cNvPr id="11" name="Picture 10">
            <a:extLst>
              <a:ext uri="{FF2B5EF4-FFF2-40B4-BE49-F238E27FC236}">
                <a16:creationId xmlns:a16="http://schemas.microsoft.com/office/drawing/2014/main" id="{3BF2D86D-5976-DE96-52BA-8E8D90AD1EAB}"/>
              </a:ext>
            </a:extLst>
          </p:cNvPr>
          <p:cNvPicPr>
            <a:picLocks noChangeAspect="1"/>
          </p:cNvPicPr>
          <p:nvPr/>
        </p:nvPicPr>
        <p:blipFill>
          <a:blip r:embed="rId10">
            <a:lum bright="-20000" contrast="40000"/>
          </a:blip>
          <a:stretch>
            <a:fillRect/>
          </a:stretch>
        </p:blipFill>
        <p:spPr>
          <a:xfrm>
            <a:off x="7814890" y="1391498"/>
            <a:ext cx="4296410" cy="4919882"/>
          </a:xfrm>
          <a:prstGeom prst="rect">
            <a:avLst/>
          </a:prstGeom>
        </p:spPr>
      </p:pic>
      <p:sp>
        <p:nvSpPr>
          <p:cNvPr id="13" name="TextBox 12">
            <a:extLst>
              <a:ext uri="{FF2B5EF4-FFF2-40B4-BE49-F238E27FC236}">
                <a16:creationId xmlns:a16="http://schemas.microsoft.com/office/drawing/2014/main" id="{A038D269-46FF-EA0A-D088-28B850CF9C10}"/>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spTree>
    <p:extLst>
      <p:ext uri="{BB962C8B-B14F-4D97-AF65-F5344CB8AC3E}">
        <p14:creationId xmlns:p14="http://schemas.microsoft.com/office/powerpoint/2010/main" val="3765430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5793"/>
            <a:ext cx="2896141" cy="1569660"/>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5381" y="1930380"/>
            <a:ext cx="4706062" cy="2806720"/>
          </a:xfrm>
          <a:prstGeom prst="rect">
            <a:avLst/>
          </a:prstGeom>
        </p:spPr>
      </p:pic>
      <p:sp>
        <p:nvSpPr>
          <p:cNvPr id="12" name="TextBox 11">
            <a:extLst>
              <a:ext uri="{FF2B5EF4-FFF2-40B4-BE49-F238E27FC236}">
                <a16:creationId xmlns:a16="http://schemas.microsoft.com/office/drawing/2014/main" id="{05500F62-167D-DD16-6A42-5185689E6695}"/>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pic>
        <p:nvPicPr>
          <p:cNvPr id="8" name="Picture 7">
            <a:extLst>
              <a:ext uri="{FF2B5EF4-FFF2-40B4-BE49-F238E27FC236}">
                <a16:creationId xmlns:a16="http://schemas.microsoft.com/office/drawing/2014/main" id="{EC458829-1A70-2B72-CFC4-F9D58905CBB8}"/>
              </a:ext>
            </a:extLst>
          </p:cNvPr>
          <p:cNvPicPr>
            <a:picLocks noChangeAspect="1"/>
          </p:cNvPicPr>
          <p:nvPr/>
        </p:nvPicPr>
        <p:blipFill>
          <a:blip r:embed="rId10">
            <a:lum bright="-20000" contrast="40000"/>
          </a:blip>
          <a:stretch>
            <a:fillRect/>
          </a:stretch>
        </p:blipFill>
        <p:spPr>
          <a:xfrm>
            <a:off x="4798414" y="0"/>
            <a:ext cx="4278335" cy="6824513"/>
          </a:xfrm>
          <a:prstGeom prst="rect">
            <a:avLst/>
          </a:prstGeom>
        </p:spPr>
      </p:pic>
    </p:spTree>
    <p:extLst>
      <p:ext uri="{BB962C8B-B14F-4D97-AF65-F5344CB8AC3E}">
        <p14:creationId xmlns:p14="http://schemas.microsoft.com/office/powerpoint/2010/main" val="152165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2800767"/>
          </a:xfrm>
          <a:prstGeom prst="rect">
            <a:avLst/>
          </a:prstGeom>
          <a:noFill/>
        </p:spPr>
        <p:txBody>
          <a:bodyPr wrap="square" rtlCol="0">
            <a:spAutoFit/>
          </a:bodyPr>
          <a:lstStyle/>
          <a:p>
            <a:pPr algn="just"/>
            <a:r>
              <a:rPr lang="en-US" sz="32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 real-time monitoring dashboard</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9252" y="1495487"/>
            <a:ext cx="10355282" cy="4478149"/>
          </a:xfrm>
          <a:prstGeom prst="rect">
            <a:avLst/>
          </a:prstGeom>
          <a:noFill/>
        </p:spPr>
        <p:txBody>
          <a:bodyPr wrap="square" rtlCol="0">
            <a:spAutoFit/>
          </a:bodyPr>
          <a:lstStyle/>
          <a:p>
            <a:pPr marL="119063" indent="-119063">
              <a:buFont typeface="Wingdings" panose="05000000000000000000" pitchFamily="2" charset="2"/>
              <a:buChar char="§"/>
            </a:pPr>
            <a:r>
              <a:rPr lang="en-US" sz="1500" b="1" dirty="0">
                <a:effectLst/>
              </a:rPr>
              <a:t>What is a real-time dashboard?. Jaspersoft. (n.d.). https://www.jaspersoft.com/articles/what-is-a-real-time-dashboard </a:t>
            </a:r>
          </a:p>
          <a:p>
            <a:pPr marL="119063" indent="-119063">
              <a:buFont typeface="Wingdings" panose="05000000000000000000" pitchFamily="2" charset="2"/>
              <a:buChar char="§"/>
            </a:pPr>
            <a:r>
              <a:rPr lang="en-US" sz="1500" b="1" dirty="0">
                <a:effectLst/>
              </a:rPr>
              <a:t>Real time dashboard examples. Real Time Dashboards - See 100+ Live Dashboard Examples. (n.d.). https://www.datapine.com/live-dashboards </a:t>
            </a:r>
          </a:p>
          <a:p>
            <a:pPr marL="119063" indent="-119063">
              <a:buFont typeface="Wingdings" panose="05000000000000000000" pitchFamily="2" charset="2"/>
              <a:buChar char="§"/>
            </a:pPr>
            <a:r>
              <a:rPr lang="en-US" sz="1500" b="1" dirty="0">
                <a:effectLst/>
              </a:rPr>
              <a:t>Miner, M. (n.d.). Social Media Monitoring Dashboard examples. </a:t>
            </a:r>
            <a:r>
              <a:rPr lang="en-US" sz="1500" b="1" dirty="0" err="1">
                <a:effectLst/>
              </a:rPr>
              <a:t>Geckoboard</a:t>
            </a:r>
            <a:r>
              <a:rPr lang="en-US" sz="1500" b="1" dirty="0">
                <a:effectLst/>
              </a:rPr>
              <a:t>. https://www.geckoboard.com/dashboard-examples/marketing/social-media-monitoring-dashboard/ </a:t>
            </a:r>
          </a:p>
          <a:p>
            <a:pPr marL="119063" indent="-119063">
              <a:buFont typeface="Wingdings" panose="05000000000000000000" pitchFamily="2" charset="2"/>
              <a:buChar char="§"/>
            </a:pPr>
            <a:r>
              <a:rPr lang="en-US" sz="1500" b="1" dirty="0">
                <a:effectLst/>
              </a:rPr>
              <a:t>Newberry, C. (2023, July 6). 6 social media dashboards to end manual data tracking. Social Media Marketing &amp;amp; Management Dashboard. https://blog.hootsuite.com/social-media-dashboard/ </a:t>
            </a:r>
          </a:p>
          <a:p>
            <a:pPr marL="119063" indent="-119063">
              <a:buFont typeface="Wingdings" panose="05000000000000000000" pitchFamily="2" charset="2"/>
              <a:buChar char="§"/>
            </a:pPr>
            <a:r>
              <a:rPr lang="en-US" sz="1500" b="1" dirty="0">
                <a:effectLst/>
              </a:rPr>
              <a:t>Cooper, P. (2023, July 5). 7 Top Social Media Monitoring Tools and why you need them. Social Media Marketing &amp;amp; Management Dashboard. https://blog.hootsuite.com/social-media-monitoring-tools/ </a:t>
            </a:r>
          </a:p>
          <a:p>
            <a:pPr marL="119063" indent="-119063">
              <a:buFont typeface="Wingdings" panose="05000000000000000000" pitchFamily="2" charset="2"/>
              <a:buChar char="§"/>
            </a:pPr>
            <a:r>
              <a:rPr lang="en-US" sz="1500" b="1" dirty="0">
                <a:effectLst/>
              </a:rPr>
              <a:t>Andersson, L. (2023, January 18). 3 key advantages to having good social media management. Retriever Group. https://www.retrievergroup.com/blog/3-key-advantages-to-having-good-social-media-management </a:t>
            </a:r>
          </a:p>
          <a:p>
            <a:pPr marL="119063" indent="-119063">
              <a:buFont typeface="Wingdings" panose="05000000000000000000" pitchFamily="2" charset="2"/>
              <a:buChar char="§"/>
            </a:pPr>
            <a:r>
              <a:rPr lang="en-US" sz="1500" b="1" dirty="0">
                <a:effectLst/>
              </a:rPr>
              <a:t>Sellas, B. B. (2017, April 6). How real time does real-time social media have to be?. B Squared Media. </a:t>
            </a:r>
            <a:r>
              <a:rPr lang="en-US" sz="1500" b="1" dirty="0">
                <a:effectLst/>
                <a:hlinkClick r:id="rId3">
                  <a:extLst>
                    <a:ext uri="{A12FA001-AC4F-418D-AE19-62706E023703}">
                      <ahyp:hlinkClr xmlns:ahyp="http://schemas.microsoft.com/office/drawing/2018/hyperlinkcolor" val="tx"/>
                    </a:ext>
                  </a:extLst>
                </a:hlinkClick>
              </a:rPr>
              <a:t>https://bsquared.media/real-time-social-media/</a:t>
            </a:r>
            <a:endParaRPr lang="en-US" sz="1500" b="1" dirty="0">
              <a:effectLst/>
            </a:endParaRPr>
          </a:p>
          <a:p>
            <a:pPr marL="119063" indent="-119063">
              <a:buFont typeface="Wingdings" panose="05000000000000000000" pitchFamily="2" charset="2"/>
              <a:buChar char="§"/>
            </a:pPr>
            <a:r>
              <a:rPr lang="en-US" sz="1500" b="1" dirty="0" err="1">
                <a:effectLst/>
              </a:rPr>
              <a:t>Ntloko</a:t>
            </a:r>
            <a:r>
              <a:rPr lang="en-US" sz="1500" b="1" dirty="0">
                <a:effectLst/>
              </a:rPr>
              <a:t>, K. (2023, May 8). Facebook monitoring: Definition, tools, insights. Meltwater. https://www.meltwater.com/en/blog/facebook-monitoring </a:t>
            </a:r>
          </a:p>
          <a:p>
            <a:pPr marL="119063" indent="-119063">
              <a:buFont typeface="Wingdings" panose="05000000000000000000" pitchFamily="2" charset="2"/>
              <a:buChar char="§"/>
            </a:pPr>
            <a:r>
              <a:rPr lang="en-US" sz="1500" b="1" dirty="0" err="1">
                <a:effectLst/>
              </a:rPr>
              <a:t>Grizāne</a:t>
            </a:r>
            <a:r>
              <a:rPr lang="en-US" sz="1500" b="1" dirty="0">
                <a:effectLst/>
              </a:rPr>
              <a:t>, A., </a:t>
            </a:r>
            <a:r>
              <a:rPr lang="en-US" sz="1500" b="1" dirty="0" err="1">
                <a:effectLst/>
              </a:rPr>
              <a:t>Isupova</a:t>
            </a:r>
            <a:r>
              <a:rPr lang="en-US" sz="1500" b="1" dirty="0">
                <a:effectLst/>
              </a:rPr>
              <a:t>, M., &amp;amp; </a:t>
            </a:r>
            <a:r>
              <a:rPr lang="en-US" sz="1500" b="1" dirty="0" err="1">
                <a:effectLst/>
              </a:rPr>
              <a:t>Vorteil</a:t>
            </a:r>
            <a:r>
              <a:rPr lang="en-US" sz="1500" b="1" dirty="0">
                <a:effectLst/>
              </a:rPr>
              <a:t>, V. (2022, July). Social Media Monitoring Tools: An in-depth look. </a:t>
            </a:r>
            <a:r>
              <a:rPr lang="en-US" sz="1500" b="1" dirty="0" err="1">
                <a:effectLst/>
              </a:rPr>
              <a:t>stratcom</a:t>
            </a:r>
            <a:r>
              <a:rPr lang="en-US" sz="1500" b="1" dirty="0">
                <a:effectLst/>
              </a:rPr>
              <a:t> </a:t>
            </a:r>
            <a:r>
              <a:rPr lang="en-US" sz="1500" b="1" dirty="0" err="1">
                <a:effectLst/>
              </a:rPr>
              <a:t>coe</a:t>
            </a:r>
            <a:r>
              <a:rPr lang="en-US" sz="1500" b="1" dirty="0">
                <a:effectLst/>
              </a:rPr>
              <a:t>. https://stratcomcoe.org/publications/download/Social-Media-Monitoring-Tools-DIGITAL-a23c5.pdf </a:t>
            </a:r>
          </a:p>
          <a:p>
            <a:pPr marL="119063" indent="-119063">
              <a:buFont typeface="Wingdings" panose="05000000000000000000" pitchFamily="2" charset="2"/>
              <a:buChar char="§"/>
            </a:pPr>
            <a:r>
              <a:rPr lang="en-US" sz="1500" b="1" dirty="0">
                <a:effectLst/>
              </a:rPr>
              <a:t>Social Listening and Monitoring Tools . centers for disease control and prevention. (n.d.). https://www.cdc.gov/vaccines/covid-19/vaccinate-with-confidence/rca-guide/downloads/CDC-RCA-Guide-2021-MiniGuide-508.pdf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4158</TotalTime>
  <Words>4044</Words>
  <Application>Microsoft Office PowerPoint</Application>
  <PresentationFormat>Widescreen</PresentationFormat>
  <Paragraphs>427</Paragraphs>
  <Slides>56</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DINNextLTW04-Regular</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118</cp:revision>
  <dcterms:created xsi:type="dcterms:W3CDTF">2023-04-29T09:08:23Z</dcterms:created>
  <dcterms:modified xsi:type="dcterms:W3CDTF">2024-08-06T15:02:58Z</dcterms:modified>
</cp:coreProperties>
</file>