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7" r:id="rId2"/>
    <p:sldId id="258" r:id="rId3"/>
    <p:sldId id="259" r:id="rId4"/>
    <p:sldId id="293" r:id="rId5"/>
    <p:sldId id="305" r:id="rId6"/>
    <p:sldId id="291" r:id="rId7"/>
    <p:sldId id="289" r:id="rId8"/>
    <p:sldId id="287" r:id="rId9"/>
    <p:sldId id="286" r:id="rId10"/>
    <p:sldId id="285" r:id="rId11"/>
    <p:sldId id="284" r:id="rId12"/>
    <p:sldId id="283" r:id="rId13"/>
    <p:sldId id="282" r:id="rId14"/>
    <p:sldId id="319" r:id="rId15"/>
    <p:sldId id="320" r:id="rId16"/>
    <p:sldId id="281" r:id="rId17"/>
    <p:sldId id="280" r:id="rId18"/>
    <p:sldId id="279" r:id="rId19"/>
    <p:sldId id="278" r:id="rId20"/>
    <p:sldId id="314" r:id="rId21"/>
    <p:sldId id="275" r:id="rId22"/>
    <p:sldId id="273" r:id="rId23"/>
    <p:sldId id="272" r:id="rId24"/>
    <p:sldId id="315" r:id="rId25"/>
    <p:sldId id="270" r:id="rId26"/>
    <p:sldId id="269" r:id="rId27"/>
    <p:sldId id="316" r:id="rId28"/>
    <p:sldId id="267" r:id="rId29"/>
    <p:sldId id="266" r:id="rId30"/>
    <p:sldId id="265" r:id="rId31"/>
    <p:sldId id="313" r:id="rId32"/>
    <p:sldId id="318" r:id="rId33"/>
    <p:sldId id="264" r:id="rId34"/>
    <p:sldId id="263" r:id="rId35"/>
    <p:sldId id="262" r:id="rId36"/>
    <p:sldId id="317" r:id="rId37"/>
    <p:sldId id="294" r:id="rId38"/>
    <p:sldId id="295" r:id="rId39"/>
    <p:sldId id="298" r:id="rId40"/>
    <p:sldId id="297" r:id="rId41"/>
    <p:sldId id="296" r:id="rId42"/>
    <p:sldId id="299" r:id="rId43"/>
    <p:sldId id="301" r:id="rId44"/>
    <p:sldId id="300" r:id="rId45"/>
    <p:sldId id="302" r:id="rId46"/>
    <p:sldId id="303" r:id="rId47"/>
    <p:sldId id="304" r:id="rId48"/>
    <p:sldId id="26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677" y="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6413935" cy="1384995"/>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Supply chain Management</a:t>
            </a:r>
          </a:p>
          <a:p>
            <a:r>
              <a:rPr lang="en-US" sz="2800" b="1" dirty="0" smtClean="0">
                <a:solidFill>
                  <a:srgbClr val="FFFF00"/>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6601562" y="3319696"/>
            <a:ext cx="5192357" cy="523220"/>
          </a:xfrm>
          <a:prstGeom prst="rect">
            <a:avLst/>
          </a:prstGeom>
        </p:spPr>
        <p:txBody>
          <a:bodyPr wrap="square">
            <a:spAutoFit/>
          </a:bodyPr>
          <a:lstStyle/>
          <a:p>
            <a:r>
              <a:rPr lang="en-US" sz="2800" b="1" dirty="0"/>
              <a:t>PMG </a:t>
            </a:r>
            <a:r>
              <a:rPr lang="en-US" sz="2800" b="1" dirty="0" smtClean="0"/>
              <a:t>660</a:t>
            </a:r>
            <a:endParaRPr lang="en-US" sz="2800" b="1" dirty="0"/>
          </a:p>
        </p:txBody>
      </p:sp>
      <p:sp>
        <p:nvSpPr>
          <p:cNvPr id="5" name="Rectangle 4"/>
          <p:cNvSpPr/>
          <p:nvPr/>
        </p:nvSpPr>
        <p:spPr>
          <a:xfrm>
            <a:off x="6601562" y="3918054"/>
            <a:ext cx="5187126" cy="523220"/>
          </a:xfrm>
          <a:prstGeom prst="rect">
            <a:avLst/>
          </a:prstGeom>
        </p:spPr>
        <p:txBody>
          <a:bodyPr wrap="none">
            <a:spAutoFit/>
          </a:bodyPr>
          <a:lstStyle/>
          <a:p>
            <a:r>
              <a:rPr lang="en-US" sz="2800" b="1" dirty="0"/>
              <a:t>Supply Chain Drivers and Metrics </a:t>
            </a:r>
          </a:p>
        </p:txBody>
      </p:sp>
    </p:spTree>
    <p:extLst>
      <p:ext uri="{BB962C8B-B14F-4D97-AF65-F5344CB8AC3E}">
        <p14:creationId xmlns:p14="http://schemas.microsoft.com/office/powerpoint/2010/main" val="100305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05263"/>
            <a:ext cx="1652159" cy="1463167"/>
          </a:xfrm>
          <a:prstGeom prst="rect">
            <a:avLst/>
          </a:prstGeom>
        </p:spPr>
      </p:pic>
      <p:sp>
        <p:nvSpPr>
          <p:cNvPr id="2" name="Title 1"/>
          <p:cNvSpPr>
            <a:spLocks noGrp="1"/>
          </p:cNvSpPr>
          <p:nvPr>
            <p:ph type="title"/>
          </p:nvPr>
        </p:nvSpPr>
        <p:spPr>
          <a:xfrm>
            <a:off x="838200" y="365125"/>
            <a:ext cx="10515600" cy="1325563"/>
          </a:xfrm>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838200" y="1704467"/>
            <a:ext cx="10515600" cy="4624896"/>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Identify the major drivers of supply chain performance.</a:t>
            </a:r>
          </a:p>
          <a:p>
            <a:pPr marL="0" indent="0" algn="just">
              <a:buNone/>
            </a:pPr>
            <a:r>
              <a:rPr lang="en-US" sz="3200" b="1" dirty="0"/>
              <a:t>2. Discuss the role each driver plays in creating strategic fit between the supply chain </a:t>
            </a:r>
            <a:r>
              <a:rPr lang="en-US" sz="3200" b="1" dirty="0" smtClean="0"/>
              <a:t>strategy and </a:t>
            </a:r>
            <a:r>
              <a:rPr lang="en-US" sz="3200" b="1" dirty="0"/>
              <a:t>the competitive strategy.</a:t>
            </a:r>
          </a:p>
          <a:p>
            <a:pPr marL="0" indent="0" algn="just">
              <a:buNone/>
            </a:pPr>
            <a:r>
              <a:rPr lang="en-US" sz="3200" b="1" dirty="0"/>
              <a:t>3. Define the key metrics that track the performance of the supply chain in terms of each driver.</a:t>
            </a:r>
          </a:p>
          <a:p>
            <a:pPr marL="0" indent="0" algn="just">
              <a:buNone/>
            </a:pPr>
            <a:r>
              <a:rPr lang="en-US" sz="3200" b="1" dirty="0"/>
              <a:t>4. Describe the major obstacles that must be overcome to manage a supply chain successfully.</a:t>
            </a:r>
          </a:p>
        </p:txBody>
      </p:sp>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52159" cy="1463167"/>
          </a:xfrm>
          <a:prstGeom prst="rect">
            <a:avLst/>
          </a:prstGeom>
        </p:spPr>
      </p:pic>
      <p:sp>
        <p:nvSpPr>
          <p:cNvPr id="2" name="Title 1"/>
          <p:cNvSpPr>
            <a:spLocks noGrp="1"/>
          </p:cNvSpPr>
          <p:nvPr>
            <p:ph type="title"/>
          </p:nvPr>
        </p:nvSpPr>
        <p:spPr>
          <a:xfrm>
            <a:off x="838200" y="227521"/>
            <a:ext cx="10637228" cy="1463168"/>
          </a:xfrm>
        </p:spPr>
        <p:txBody>
          <a:bodyPr/>
          <a:lstStyle/>
          <a:p>
            <a:r>
              <a:rPr lang="en-US" dirty="0" smtClean="0"/>
              <a:t>Drivers of supply chain performance</a:t>
            </a:r>
            <a:endParaRPr lang="en-US" dirty="0"/>
          </a:p>
        </p:txBody>
      </p:sp>
      <p:sp>
        <p:nvSpPr>
          <p:cNvPr id="3" name="Content Placeholder 2"/>
          <p:cNvSpPr>
            <a:spLocks noGrp="1"/>
          </p:cNvSpPr>
          <p:nvPr>
            <p:ph idx="1"/>
          </p:nvPr>
        </p:nvSpPr>
        <p:spPr>
          <a:xfrm>
            <a:off x="838200" y="1690688"/>
            <a:ext cx="10515600" cy="4838699"/>
          </a:xfrm>
          <a:solidFill>
            <a:srgbClr val="FFFF00"/>
          </a:solidFill>
        </p:spPr>
        <p:txBody>
          <a:bodyPr>
            <a:normAutofit lnSpcReduction="10000"/>
          </a:bodyPr>
          <a:lstStyle/>
          <a:p>
            <a:pPr marL="0" indent="0" algn="just">
              <a:buNone/>
            </a:pPr>
            <a:r>
              <a:rPr lang="en-US" sz="3200" b="1" dirty="0" smtClean="0"/>
              <a:t>The </a:t>
            </a:r>
            <a:r>
              <a:rPr lang="en-US" sz="3200" b="1" dirty="0"/>
              <a:t>strategic fit </a:t>
            </a:r>
            <a:r>
              <a:rPr lang="en-US" sz="3200" b="1" dirty="0" smtClean="0"/>
              <a:t>requires </a:t>
            </a:r>
            <a:r>
              <a:rPr lang="en-US" sz="3200" b="1" dirty="0"/>
              <a:t>that a company's supply chain achieve the balance between responsiveness and efficiency that best meets the needs of the company's competitive strategy. </a:t>
            </a:r>
            <a:endParaRPr lang="en-US" sz="3200" b="1" dirty="0" smtClean="0"/>
          </a:p>
          <a:p>
            <a:pPr marL="0" indent="0" algn="just">
              <a:buNone/>
            </a:pPr>
            <a:r>
              <a:rPr lang="en-US" sz="3200" b="1" dirty="0" smtClean="0"/>
              <a:t>To </a:t>
            </a:r>
            <a:r>
              <a:rPr lang="en-US" sz="3200" b="1" dirty="0"/>
              <a:t>understand how a company can improve supply chain performance in terms of responsiveness and efficiency, we must examine the logistical and </a:t>
            </a:r>
            <a:r>
              <a:rPr lang="en-US" sz="3200" b="1" dirty="0" smtClean="0"/>
              <a:t>cross functional </a:t>
            </a:r>
            <a:r>
              <a:rPr lang="en-US" sz="3200" b="1" dirty="0"/>
              <a:t>drivers of supply chain performance and discuss its impact on the performance of the supply chain : </a:t>
            </a:r>
            <a:endParaRPr lang="en-US" sz="3200" b="1" dirty="0" smtClean="0"/>
          </a:p>
          <a:p>
            <a:pPr marL="0" indent="0" algn="just">
              <a:buNone/>
            </a:pPr>
            <a:r>
              <a:rPr lang="en-US" sz="3200" b="1" dirty="0" smtClean="0">
                <a:solidFill>
                  <a:srgbClr val="FF0000"/>
                </a:solidFill>
              </a:rPr>
              <a:t>facilities</a:t>
            </a:r>
            <a:r>
              <a:rPr lang="en-US" sz="3200" b="1" dirty="0">
                <a:solidFill>
                  <a:srgbClr val="FF0000"/>
                </a:solidFill>
              </a:rPr>
              <a:t>, inventory, transportation, </a:t>
            </a:r>
            <a:r>
              <a:rPr lang="en-US" sz="3200" b="1" dirty="0" smtClean="0">
                <a:solidFill>
                  <a:srgbClr val="FF0000"/>
                </a:solidFill>
              </a:rPr>
              <a:t>information, sourcing</a:t>
            </a:r>
            <a:r>
              <a:rPr lang="en-US" sz="3200" b="1" dirty="0">
                <a:solidFill>
                  <a:srgbClr val="FF0000"/>
                </a:solidFill>
              </a:rPr>
              <a:t>, and pricing. </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smtClean="0"/>
              <a:t>Framework for structuring drivers</a:t>
            </a:r>
            <a:endParaRPr lang="en-US" dirty="0"/>
          </a:p>
        </p:txBody>
      </p:sp>
      <p:sp>
        <p:nvSpPr>
          <p:cNvPr id="3" name="Content Placeholder 2"/>
          <p:cNvSpPr>
            <a:spLocks noGrp="1"/>
          </p:cNvSpPr>
          <p:nvPr>
            <p:ph idx="1"/>
          </p:nvPr>
        </p:nvSpPr>
        <p:spPr>
          <a:xfrm>
            <a:off x="838200" y="1485900"/>
            <a:ext cx="10515600" cy="5029200"/>
          </a:xfrm>
        </p:spPr>
        <p:txBody>
          <a:bodyPr>
            <a:noAutofit/>
          </a:bodyPr>
          <a:lstStyle/>
          <a:p>
            <a:pPr marL="0" indent="0" algn="just">
              <a:buNone/>
            </a:pPr>
            <a:r>
              <a:rPr lang="en-US" b="1" dirty="0" smtClean="0"/>
              <a:t>the </a:t>
            </a:r>
            <a:r>
              <a:rPr lang="en-US" b="1" dirty="0"/>
              <a:t>goal of a supply chain strategy is to strike the balance between responsiveness and efficiency that fits with the competitive strategy. </a:t>
            </a:r>
            <a:endParaRPr lang="en-US" b="1" dirty="0" smtClean="0"/>
          </a:p>
          <a:p>
            <a:pPr marL="0" indent="0" algn="just">
              <a:buNone/>
            </a:pPr>
            <a:r>
              <a:rPr lang="en-US" b="1" dirty="0" smtClean="0"/>
              <a:t>To </a:t>
            </a:r>
            <a:r>
              <a:rPr lang="en-US" b="1" dirty="0"/>
              <a:t>reach this goal, a company must structure the right combination of the three logistical and three cross-functional drivers discussed earlier. </a:t>
            </a:r>
            <a:endParaRPr lang="en-US" b="1" dirty="0" smtClean="0"/>
          </a:p>
          <a:p>
            <a:pPr algn="just"/>
            <a:r>
              <a:rPr lang="en-US" b="1" dirty="0"/>
              <a:t>For each of the individual drivers, supply chain managers must make a trade-off between efficiency and responsiveness based on interaction with the other drivers. </a:t>
            </a:r>
          </a:p>
          <a:p>
            <a:pPr algn="just"/>
            <a:r>
              <a:rPr lang="en-US" b="1" dirty="0"/>
              <a:t>The combined impact of these drivers then determines the responsiveness and the profits of the entire supply chain.</a:t>
            </a:r>
          </a:p>
          <a:p>
            <a:pPr marL="0" indent="0" algn="just">
              <a:buNone/>
            </a:pPr>
            <a:endParaRPr lang="en-US" b="1" dirty="0"/>
          </a:p>
        </p:txBody>
      </p:sp>
    </p:spTree>
    <p:extLst>
      <p:ext uri="{BB962C8B-B14F-4D97-AF65-F5344CB8AC3E}">
        <p14:creationId xmlns:p14="http://schemas.microsoft.com/office/powerpoint/2010/main" val="510770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52159" cy="1463167"/>
          </a:xfrm>
          <a:prstGeom prst="rect">
            <a:avLst/>
          </a:prstGeom>
        </p:spPr>
      </p:pic>
      <p:sp>
        <p:nvSpPr>
          <p:cNvPr id="2" name="Title 1"/>
          <p:cNvSpPr>
            <a:spLocks noGrp="1"/>
          </p:cNvSpPr>
          <p:nvPr>
            <p:ph type="title"/>
          </p:nvPr>
        </p:nvSpPr>
        <p:spPr/>
        <p:txBody>
          <a:bodyPr/>
          <a:lstStyle/>
          <a:p>
            <a:r>
              <a:rPr lang="en-US" dirty="0"/>
              <a:t>Framework for structuring drivers</a:t>
            </a:r>
          </a:p>
        </p:txBody>
      </p:sp>
      <p:pic>
        <p:nvPicPr>
          <p:cNvPr id="5" name="Content Placeholder 4"/>
          <p:cNvPicPr>
            <a:picLocks noGrp="1" noChangeAspect="1"/>
          </p:cNvPicPr>
          <p:nvPr>
            <p:ph idx="1"/>
          </p:nvPr>
        </p:nvPicPr>
        <p:blipFill>
          <a:blip r:embed="rId3"/>
          <a:stretch>
            <a:fillRect/>
          </a:stretch>
        </p:blipFill>
        <p:spPr>
          <a:xfrm>
            <a:off x="4800599" y="1758156"/>
            <a:ext cx="7172325" cy="4906568"/>
          </a:xfrm>
          <a:prstGeom prst="rect">
            <a:avLst/>
          </a:prstGeom>
        </p:spPr>
      </p:pic>
      <p:sp>
        <p:nvSpPr>
          <p:cNvPr id="3" name="Rectangle 2"/>
          <p:cNvSpPr/>
          <p:nvPr/>
        </p:nvSpPr>
        <p:spPr>
          <a:xfrm>
            <a:off x="285750" y="1828292"/>
            <a:ext cx="5472113" cy="4524315"/>
          </a:xfrm>
          <a:prstGeom prst="rect">
            <a:avLst/>
          </a:prstGeom>
        </p:spPr>
        <p:txBody>
          <a:bodyPr wrap="square">
            <a:spAutoFit/>
          </a:bodyPr>
          <a:lstStyle/>
          <a:p>
            <a:pPr algn="just"/>
            <a:r>
              <a:rPr lang="en-US" sz="3200" b="1" dirty="0"/>
              <a:t>in Figure </a:t>
            </a:r>
            <a:r>
              <a:rPr lang="en-US" sz="3200" b="1" dirty="0" smtClean="0"/>
              <a:t>3-1 </a:t>
            </a:r>
            <a:r>
              <a:rPr lang="en-US" sz="3200" b="1" dirty="0"/>
              <a:t>Most companies begin with a competitive strategy and then decide what their supply chain strategy ought to be. The supply chain strategy determines how the supply chain should perform with respect to efficiency and responsiveness. </a:t>
            </a:r>
          </a:p>
        </p:txBody>
      </p:sp>
    </p:spTree>
    <p:extLst>
      <p:ext uri="{BB962C8B-B14F-4D97-AF65-F5344CB8AC3E}">
        <p14:creationId xmlns:p14="http://schemas.microsoft.com/office/powerpoint/2010/main" val="6180178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52159" cy="1463167"/>
          </a:xfrm>
          <a:prstGeom prst="rect">
            <a:avLst/>
          </a:prstGeom>
        </p:spPr>
      </p:pic>
      <p:sp>
        <p:nvSpPr>
          <p:cNvPr id="2" name="Title 1"/>
          <p:cNvSpPr>
            <a:spLocks noGrp="1"/>
          </p:cNvSpPr>
          <p:nvPr>
            <p:ph type="title"/>
          </p:nvPr>
        </p:nvSpPr>
        <p:spPr/>
        <p:txBody>
          <a:bodyPr/>
          <a:lstStyle/>
          <a:p>
            <a:r>
              <a:rPr lang="en-US" dirty="0"/>
              <a:t>Framework for structuring drivers</a:t>
            </a:r>
          </a:p>
        </p:txBody>
      </p:sp>
      <p:sp>
        <p:nvSpPr>
          <p:cNvPr id="3" name="Content Placeholder 2"/>
          <p:cNvSpPr>
            <a:spLocks noGrp="1"/>
          </p:cNvSpPr>
          <p:nvPr>
            <p:ph idx="1"/>
          </p:nvPr>
        </p:nvSpPr>
        <p:spPr>
          <a:solidFill>
            <a:schemeClr val="accent6">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pPr marL="0" indent="0" algn="just">
              <a:buNone/>
            </a:pPr>
            <a:r>
              <a:rPr lang="en-US" sz="3200" b="1" dirty="0"/>
              <a:t>The supply chain must then use the three logistical and three cross-functional drivers to reach the performance level the supply chain strategy dictates and maximize the supply chain profits. </a:t>
            </a:r>
            <a:endParaRPr lang="en-US" sz="3200" b="1" dirty="0" smtClean="0"/>
          </a:p>
          <a:p>
            <a:pPr marL="0" indent="0" algn="just">
              <a:buNone/>
            </a:pPr>
            <a:r>
              <a:rPr lang="en-US" sz="3200" b="1" dirty="0" smtClean="0"/>
              <a:t>Although </a:t>
            </a:r>
            <a:r>
              <a:rPr lang="en-US" sz="3200" b="1" dirty="0"/>
              <a:t>this framework is generally viewed from the top down, in many instances, a study of the six drivers may indicate the need to change the supply chain and potentially even the competitive strategy.</a:t>
            </a:r>
          </a:p>
          <a:p>
            <a:pPr marL="0" indent="0">
              <a:buNone/>
            </a:pPr>
            <a:endParaRPr lang="en-US" sz="3200" b="1" dirty="0"/>
          </a:p>
        </p:txBody>
      </p:sp>
    </p:spTree>
    <p:extLst>
      <p:ext uri="{BB962C8B-B14F-4D97-AF65-F5344CB8AC3E}">
        <p14:creationId xmlns:p14="http://schemas.microsoft.com/office/powerpoint/2010/main" val="10020376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52159" cy="1463167"/>
          </a:xfrm>
          <a:prstGeom prst="rect">
            <a:avLst/>
          </a:prstGeom>
        </p:spPr>
      </p:pic>
      <p:sp>
        <p:nvSpPr>
          <p:cNvPr id="2" name="Title 1"/>
          <p:cNvSpPr>
            <a:spLocks noGrp="1"/>
          </p:cNvSpPr>
          <p:nvPr>
            <p:ph type="title"/>
          </p:nvPr>
        </p:nvSpPr>
        <p:spPr/>
        <p:txBody>
          <a:bodyPr/>
          <a:lstStyle/>
          <a:p>
            <a:r>
              <a:rPr lang="en-US" dirty="0" smtClean="0">
                <a:solidFill>
                  <a:srgbClr val="FF0000"/>
                </a:solidFill>
              </a:rPr>
              <a:t>1-Facilities</a:t>
            </a:r>
            <a:endParaRPr lang="en-US" dirty="0">
              <a:solidFill>
                <a:srgbClr val="FF0000"/>
              </a:solidFill>
            </a:endParaRPr>
          </a:p>
        </p:txBody>
      </p:sp>
      <p:sp>
        <p:nvSpPr>
          <p:cNvPr id="3" name="Content Placeholder 2"/>
          <p:cNvSpPr>
            <a:spLocks noGrp="1"/>
          </p:cNvSpPr>
          <p:nvPr>
            <p:ph idx="1"/>
          </p:nvPr>
        </p:nvSpPr>
        <p:spPr>
          <a:xfrm>
            <a:off x="838200" y="1773238"/>
            <a:ext cx="10515600" cy="1072357"/>
          </a:xfrm>
        </p:spPr>
        <p:txBody>
          <a:bodyPr>
            <a:normAutofit/>
          </a:bodyPr>
          <a:lstStyle/>
          <a:p>
            <a:pPr marL="0" indent="0" algn="just">
              <a:buNone/>
            </a:pPr>
            <a:r>
              <a:rPr lang="en-US" sz="3200" b="1" dirty="0" smtClean="0"/>
              <a:t>Facilities </a:t>
            </a:r>
            <a:r>
              <a:rPr lang="en-US" sz="3200" b="1" dirty="0"/>
              <a:t>are the actual physical locations in the supply chain network </a:t>
            </a:r>
            <a:r>
              <a:rPr lang="en-US" sz="3200" b="1" dirty="0" smtClean="0"/>
              <a:t>where product is stored, </a:t>
            </a:r>
            <a:r>
              <a:rPr lang="en-US" sz="3200" b="1" dirty="0"/>
              <a:t>assembled, or </a:t>
            </a:r>
            <a:r>
              <a:rPr lang="en-US" sz="3200" b="1" dirty="0" smtClean="0"/>
              <a:t>fabricated.</a:t>
            </a:r>
            <a:endParaRPr lang="en-US" sz="3200" b="1" dirty="0"/>
          </a:p>
        </p:txBody>
      </p:sp>
      <p:sp>
        <p:nvSpPr>
          <p:cNvPr id="5" name="Title 1"/>
          <p:cNvSpPr txBox="1">
            <a:spLocks/>
          </p:cNvSpPr>
          <p:nvPr/>
        </p:nvSpPr>
        <p:spPr>
          <a:xfrm>
            <a:off x="838200" y="2981326"/>
            <a:ext cx="10515600" cy="108743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rgbClr val="FF0000"/>
                </a:solidFill>
              </a:rPr>
              <a:t>Role in the supply chain</a:t>
            </a:r>
            <a:endParaRPr lang="en-US" dirty="0">
              <a:solidFill>
                <a:srgbClr val="FF0000"/>
              </a:solidFill>
            </a:endParaRPr>
          </a:p>
        </p:txBody>
      </p:sp>
      <p:sp>
        <p:nvSpPr>
          <p:cNvPr id="6" name="Content Placeholder 2"/>
          <p:cNvSpPr txBox="1">
            <a:spLocks/>
          </p:cNvSpPr>
          <p:nvPr/>
        </p:nvSpPr>
        <p:spPr>
          <a:xfrm>
            <a:off x="735806" y="4151313"/>
            <a:ext cx="10515600" cy="2465388"/>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If we think of inventory as </a:t>
            </a:r>
            <a:r>
              <a:rPr lang="en-US" b="1" i="1" dirty="0" smtClean="0">
                <a:solidFill>
                  <a:srgbClr val="FF0000"/>
                </a:solidFill>
              </a:rPr>
              <a:t>what</a:t>
            </a:r>
            <a:r>
              <a:rPr lang="en-US" b="1" dirty="0" smtClean="0"/>
              <a:t> is being passed along the supply chain and transportation as </a:t>
            </a:r>
            <a:r>
              <a:rPr lang="en-US" b="1" i="1" dirty="0" smtClean="0">
                <a:solidFill>
                  <a:srgbClr val="FF0000"/>
                </a:solidFill>
              </a:rPr>
              <a:t>how</a:t>
            </a:r>
            <a:r>
              <a:rPr lang="en-US" b="1" dirty="0" smtClean="0"/>
              <a:t> it is passed along, then facilities are the </a:t>
            </a:r>
            <a:r>
              <a:rPr lang="en-US" b="1" i="1" dirty="0" smtClean="0">
                <a:solidFill>
                  <a:srgbClr val="FF0000"/>
                </a:solidFill>
              </a:rPr>
              <a:t>where</a:t>
            </a:r>
            <a:r>
              <a:rPr lang="en-US" b="1" dirty="0" smtClean="0"/>
              <a:t> of the supply chain. They are the locations to or from which the inventory is transported. Within a facility, inventory is either transformed into another state (manufacturing) or it is stored (warehousing).</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409890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27521"/>
            <a:ext cx="1652159" cy="1463167"/>
          </a:xfrm>
          <a:prstGeom prst="rect">
            <a:avLst/>
          </a:prstGeom>
        </p:spPr>
      </p:pic>
      <p:sp>
        <p:nvSpPr>
          <p:cNvPr id="2" name="Title 1"/>
          <p:cNvSpPr>
            <a:spLocks noGrp="1"/>
          </p:cNvSpPr>
          <p:nvPr>
            <p:ph type="title"/>
          </p:nvPr>
        </p:nvSpPr>
        <p:spPr/>
        <p:txBody>
          <a:bodyPr/>
          <a:lstStyle/>
          <a:p>
            <a:r>
              <a:rPr lang="en-US" dirty="0" smtClean="0">
                <a:solidFill>
                  <a:srgbClr val="FF0000"/>
                </a:solidFill>
              </a:rPr>
              <a:t>Role in the competitive strategy</a:t>
            </a:r>
            <a:endParaRPr lang="en-US" dirty="0">
              <a:solidFill>
                <a:srgbClr val="FF0000"/>
              </a:solidFill>
            </a:endParaRPr>
          </a:p>
        </p:txBody>
      </p:sp>
      <p:sp>
        <p:nvSpPr>
          <p:cNvPr id="3" name="Content Placeholder 2"/>
          <p:cNvSpPr>
            <a:spLocks noGrp="1"/>
          </p:cNvSpPr>
          <p:nvPr>
            <p:ph idx="1"/>
          </p:nvPr>
        </p:nvSpPr>
        <p:spPr>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smtClean="0"/>
              <a:t>Facilities </a:t>
            </a:r>
            <a:r>
              <a:rPr lang="en-US" sz="3200" b="1" dirty="0"/>
              <a:t>are a key driver of supply chain performance in terms of responsiveness and efficiency</a:t>
            </a:r>
            <a:r>
              <a:rPr lang="en-US" sz="3200" b="1" dirty="0" smtClean="0"/>
              <a:t>.</a:t>
            </a:r>
          </a:p>
          <a:p>
            <a:pPr marL="0" indent="0" algn="just">
              <a:buNone/>
            </a:pPr>
            <a:r>
              <a:rPr lang="en-US" sz="3200" b="1" dirty="0" smtClean="0"/>
              <a:t> </a:t>
            </a:r>
            <a:r>
              <a:rPr lang="en-US" sz="3200" b="1" dirty="0"/>
              <a:t>For example, companies can gain economies of scale when a product is manufactured or stored in only one location; this centralization increases efficiency. </a:t>
            </a:r>
            <a:endParaRPr lang="en-US" sz="3200" b="1" dirty="0" smtClean="0"/>
          </a:p>
          <a:p>
            <a:pPr marL="0" indent="0" algn="just">
              <a:buNone/>
            </a:pPr>
            <a:r>
              <a:rPr lang="en-US" sz="3200" b="1" dirty="0" smtClean="0"/>
              <a:t>The </a:t>
            </a:r>
            <a:r>
              <a:rPr lang="en-US" sz="3200" b="1" dirty="0"/>
              <a:t>cost reduction, however, comes at the expense of responsiveness, as many of a company's customers may be located far from the production facility. The opposite is also true. </a:t>
            </a:r>
          </a:p>
        </p:txBody>
      </p:sp>
    </p:spTree>
    <p:extLst>
      <p:ext uri="{BB962C8B-B14F-4D97-AF65-F5344CB8AC3E}">
        <p14:creationId xmlns:p14="http://schemas.microsoft.com/office/powerpoint/2010/main" val="942066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838200" y="365125"/>
            <a:ext cx="8863441" cy="1325563"/>
          </a:xfrm>
          <a:solidFill>
            <a:schemeClr val="accent5">
              <a:lumMod val="40000"/>
              <a:lumOff val="60000"/>
            </a:schemeClr>
          </a:solidFill>
        </p:spPr>
        <p:txBody>
          <a:bodyPr/>
          <a:lstStyle/>
          <a:p>
            <a:r>
              <a:rPr lang="en-US" dirty="0" smtClean="0">
                <a:solidFill>
                  <a:srgbClr val="FF0000"/>
                </a:solidFill>
              </a:rPr>
              <a:t>Components of facilities decisions</a:t>
            </a:r>
            <a:endParaRPr lang="en-US" dirty="0">
              <a:solidFill>
                <a:srgbClr val="FF0000"/>
              </a:solidFill>
            </a:endParaRPr>
          </a:p>
        </p:txBody>
      </p:sp>
      <p:sp>
        <p:nvSpPr>
          <p:cNvPr id="3" name="Content Placeholder 2"/>
          <p:cNvSpPr>
            <a:spLocks noGrp="1"/>
          </p:cNvSpPr>
          <p:nvPr>
            <p:ph idx="1"/>
          </p:nvPr>
        </p:nvSpPr>
        <p:spPr/>
        <p:txBody>
          <a:bodyPr>
            <a:normAutofit/>
          </a:bodyPr>
          <a:lstStyle/>
          <a:p>
            <a:pPr marL="0" indent="0" algn="justLow">
              <a:buNone/>
            </a:pPr>
            <a:r>
              <a:rPr lang="en-US" sz="3200" b="1" dirty="0" smtClean="0"/>
              <a:t>Decisions </a:t>
            </a:r>
            <a:r>
              <a:rPr lang="en-US" sz="3200" b="1" dirty="0"/>
              <a:t>regarding facilities are a crucial part of supply chain design. We now identify components of facilities decisions that companies must analyze.</a:t>
            </a:r>
          </a:p>
          <a:p>
            <a:pPr marL="0" indent="0" algn="justLow">
              <a:buNone/>
            </a:pPr>
            <a:r>
              <a:rPr lang="en-US" sz="3200" b="1" dirty="0">
                <a:solidFill>
                  <a:srgbClr val="FF0000"/>
                </a:solidFill>
              </a:rPr>
              <a:t>Role</a:t>
            </a:r>
          </a:p>
          <a:p>
            <a:pPr marL="0" indent="0" algn="justLow">
              <a:buNone/>
            </a:pPr>
            <a:r>
              <a:rPr lang="en-US" sz="3200" b="1" dirty="0"/>
              <a:t>For production facilities, firms must decide whether they will be flexible, dedicated, or a combination of the two. Flexible capacity can be used for many types of products but is often less efficient, whereas dedicated capacity can be used for only a limited </a:t>
            </a:r>
            <a:r>
              <a:rPr lang="en-US" sz="3200" b="1" dirty="0" smtClean="0"/>
              <a:t>number of </a:t>
            </a:r>
            <a:r>
              <a:rPr lang="en-US" sz="3200" b="1" dirty="0"/>
              <a:t>products but is more efficient. </a:t>
            </a:r>
          </a:p>
        </p:txBody>
      </p:sp>
    </p:spTree>
    <p:extLst>
      <p:ext uri="{BB962C8B-B14F-4D97-AF65-F5344CB8AC3E}">
        <p14:creationId xmlns:p14="http://schemas.microsoft.com/office/powerpoint/2010/main" val="20820282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614364" y="365125"/>
            <a:ext cx="9087278" cy="1325563"/>
          </a:xfrm>
          <a:solidFill>
            <a:schemeClr val="accent5">
              <a:lumMod val="40000"/>
              <a:lumOff val="60000"/>
            </a:schemeClr>
          </a:solidFill>
        </p:spPr>
        <p:txBody>
          <a:bodyPr/>
          <a:lstStyle/>
          <a:p>
            <a:r>
              <a:rPr lang="en-US" dirty="0">
                <a:solidFill>
                  <a:srgbClr val="FF0000"/>
                </a:solidFill>
              </a:rPr>
              <a:t>Components of facilities decisions</a:t>
            </a:r>
          </a:p>
        </p:txBody>
      </p:sp>
      <p:sp>
        <p:nvSpPr>
          <p:cNvPr id="3" name="Content Placeholder 2"/>
          <p:cNvSpPr>
            <a:spLocks noGrp="1"/>
          </p:cNvSpPr>
          <p:nvPr>
            <p:ph idx="1"/>
          </p:nvPr>
        </p:nvSpPr>
        <p:spPr>
          <a:xfrm>
            <a:off x="457200" y="1690688"/>
            <a:ext cx="11558588" cy="4867275"/>
          </a:xfrm>
        </p:spPr>
        <p:txBody>
          <a:bodyPr>
            <a:noAutofit/>
          </a:bodyPr>
          <a:lstStyle/>
          <a:p>
            <a:pPr marL="0" indent="0" algn="just">
              <a:buNone/>
            </a:pPr>
            <a:r>
              <a:rPr lang="en-US" sz="3200" b="1" dirty="0"/>
              <a:t>Firms must also decide whether to design a facility with a product focus or a functional </a:t>
            </a:r>
            <a:r>
              <a:rPr lang="en-US" sz="3200" b="1" dirty="0" smtClean="0"/>
              <a:t>focus</a:t>
            </a:r>
            <a:r>
              <a:rPr lang="en-US" sz="3200" b="1" dirty="0"/>
              <a:t>:</a:t>
            </a:r>
            <a:endParaRPr lang="en-US" sz="3200" b="1" dirty="0" smtClean="0"/>
          </a:p>
          <a:p>
            <a:pPr algn="just">
              <a:buFont typeface="Wingdings" panose="05000000000000000000" pitchFamily="2" charset="2"/>
              <a:buChar char="Ø"/>
            </a:pPr>
            <a:r>
              <a:rPr lang="en-US" sz="3200" b="1" dirty="0" smtClean="0"/>
              <a:t> </a:t>
            </a:r>
            <a:r>
              <a:rPr lang="en-US" sz="3200" b="1" dirty="0"/>
              <a:t>A product-focused facility performs many different functions (e.g., fabrication and assembly) in producing a single type of product</a:t>
            </a:r>
            <a:r>
              <a:rPr lang="en-US" sz="3200" b="1" dirty="0" smtClean="0"/>
              <a:t>.</a:t>
            </a:r>
          </a:p>
          <a:p>
            <a:pPr algn="just">
              <a:buFont typeface="Wingdings" panose="05000000000000000000" pitchFamily="2" charset="2"/>
              <a:buChar char="Ø"/>
            </a:pPr>
            <a:r>
              <a:rPr lang="en-US" sz="3200" b="1" dirty="0" smtClean="0"/>
              <a:t> </a:t>
            </a:r>
            <a:r>
              <a:rPr lang="en-US" sz="3200" b="1" dirty="0"/>
              <a:t>A product </a:t>
            </a:r>
            <a:r>
              <a:rPr lang="en-US" sz="3200" b="1" dirty="0" smtClean="0"/>
              <a:t>focused </a:t>
            </a:r>
            <a:r>
              <a:rPr lang="en-US" sz="3200" b="1" dirty="0"/>
              <a:t>tends to result in more expertise about a particular type of product at the expense of the functional expertise that comes from a functional methodology</a:t>
            </a:r>
            <a:r>
              <a:rPr lang="en-US" sz="3200" b="1" dirty="0" smtClean="0"/>
              <a:t>.</a:t>
            </a:r>
          </a:p>
          <a:p>
            <a:pPr algn="just">
              <a:buFont typeface="Wingdings" panose="05000000000000000000" pitchFamily="2" charset="2"/>
              <a:buChar char="Ø"/>
            </a:pPr>
            <a:r>
              <a:rPr lang="en-US" sz="3200" b="1" dirty="0" smtClean="0"/>
              <a:t> </a:t>
            </a:r>
            <a:r>
              <a:rPr lang="en-US" sz="3200" b="1" dirty="0"/>
              <a:t>A functional-focused facility performs few functions (e.g., only fabrication or only assembly) on many types of </a:t>
            </a:r>
            <a:r>
              <a:rPr lang="en-US" sz="3200" b="1" dirty="0" smtClean="0"/>
              <a:t>products</a:t>
            </a:r>
            <a:endParaRPr lang="en-US" sz="3200" b="1" dirty="0"/>
          </a:p>
        </p:txBody>
      </p:sp>
    </p:spTree>
    <p:extLst>
      <p:ext uri="{BB962C8B-B14F-4D97-AF65-F5344CB8AC3E}">
        <p14:creationId xmlns:p14="http://schemas.microsoft.com/office/powerpoint/2010/main" val="26895037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solidFill>
                  <a:srgbClr val="FF0000"/>
                </a:solidFill>
              </a:rPr>
              <a:t>Components of facilities decisions</a:t>
            </a:r>
          </a:p>
        </p:txBody>
      </p:sp>
      <p:sp>
        <p:nvSpPr>
          <p:cNvPr id="3" name="Content Placeholder 2"/>
          <p:cNvSpPr>
            <a:spLocks noGrp="1"/>
          </p:cNvSpPr>
          <p:nvPr>
            <p:ph idx="1"/>
          </p:nvPr>
        </p:nvSpPr>
        <p:spPr>
          <a:xfrm>
            <a:off x="838200" y="1690688"/>
            <a:ext cx="10515600" cy="4351338"/>
          </a:xfrm>
        </p:spPr>
        <p:txBody>
          <a:bodyPr>
            <a:noAutofit/>
          </a:bodyPr>
          <a:lstStyle/>
          <a:p>
            <a:pPr marL="0" indent="0" algn="just">
              <a:buNone/>
            </a:pPr>
            <a:r>
              <a:rPr lang="en-US" sz="3400" b="1" dirty="0"/>
              <a:t>For warehouses and DCs, firms must decide whether they will be primarily crossdocking facilities or storage facilities</a:t>
            </a:r>
            <a:r>
              <a:rPr lang="en-US" sz="3400" b="1" dirty="0" smtClean="0"/>
              <a:t>.</a:t>
            </a:r>
          </a:p>
          <a:p>
            <a:pPr marL="0" indent="0" algn="just">
              <a:buNone/>
            </a:pPr>
            <a:r>
              <a:rPr lang="en-US" sz="3400" b="1" dirty="0" smtClean="0"/>
              <a:t> </a:t>
            </a:r>
            <a:r>
              <a:rPr lang="en-US" sz="3400" b="1" dirty="0"/>
              <a:t>At cross-docking facilities, inbound trucks from suppliers are unloaded; the product is broken into smaller lots, and is quickly loaded onto store-bound trucks. </a:t>
            </a:r>
            <a:endParaRPr lang="en-US" sz="3400" b="1" dirty="0" smtClean="0"/>
          </a:p>
          <a:p>
            <a:pPr marL="0" indent="0" algn="just">
              <a:buNone/>
            </a:pPr>
            <a:r>
              <a:rPr lang="en-US" sz="3400" b="1" dirty="0" smtClean="0"/>
              <a:t>Each </a:t>
            </a:r>
            <a:r>
              <a:rPr lang="en-US" sz="3400" b="1" dirty="0"/>
              <a:t>store-bound truck carries a variety of products, some from each inbound truck. For storage facilities, firms must decide on the products to be stored at each facility.</a:t>
            </a:r>
          </a:p>
        </p:txBody>
      </p:sp>
    </p:spTree>
    <p:extLst>
      <p:ext uri="{BB962C8B-B14F-4D97-AF65-F5344CB8AC3E}">
        <p14:creationId xmlns:p14="http://schemas.microsoft.com/office/powerpoint/2010/main" val="17360660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58199" y="0"/>
            <a:ext cx="1627773" cy="1463167"/>
          </a:xfrm>
          <a:prstGeom prst="rect">
            <a:avLst/>
          </a:prstGeom>
        </p:spPr>
      </p:pic>
      <p:sp>
        <p:nvSpPr>
          <p:cNvPr id="2" name="Title 1"/>
          <p:cNvSpPr>
            <a:spLocks noGrp="1"/>
          </p:cNvSpPr>
          <p:nvPr>
            <p:ph type="title"/>
          </p:nvPr>
        </p:nvSpPr>
        <p:spPr>
          <a:xfrm>
            <a:off x="256485" y="137604"/>
            <a:ext cx="10515600" cy="1325563"/>
          </a:xfrm>
        </p:spPr>
        <p:txBody>
          <a:bodyPr/>
          <a:lstStyle/>
          <a:p>
            <a:r>
              <a:rPr lang="en-US" dirty="0" smtClean="0">
                <a:solidFill>
                  <a:schemeClr val="tx1"/>
                </a:solidFill>
              </a:rPr>
              <a:t>a-Location</a:t>
            </a:r>
            <a:endParaRPr lang="en-US" dirty="0">
              <a:solidFill>
                <a:schemeClr val="tx1"/>
              </a:solidFill>
            </a:endParaRPr>
          </a:p>
        </p:txBody>
      </p:sp>
      <p:sp>
        <p:nvSpPr>
          <p:cNvPr id="3" name="Content Placeholder 2"/>
          <p:cNvSpPr>
            <a:spLocks noGrp="1"/>
          </p:cNvSpPr>
          <p:nvPr>
            <p:ph idx="1"/>
          </p:nvPr>
        </p:nvSpPr>
        <p:spPr>
          <a:xfrm>
            <a:off x="256485" y="1463166"/>
            <a:ext cx="11444288" cy="5066221"/>
          </a:xfrm>
        </p:spPr>
        <p:txBody>
          <a:bodyPr>
            <a:noAutofit/>
          </a:bodyPr>
          <a:lstStyle/>
          <a:p>
            <a:pPr marL="0" indent="0" algn="just">
              <a:buNone/>
            </a:pPr>
            <a:r>
              <a:rPr lang="en-US" sz="3200" b="1" dirty="0" smtClean="0"/>
              <a:t>Deciding </a:t>
            </a:r>
            <a:r>
              <a:rPr lang="en-US" sz="3200" b="1" dirty="0"/>
              <a:t>where a company will locate its facilities constitutes a large part of the design of a supply chain. </a:t>
            </a:r>
            <a:endParaRPr lang="en-US" sz="3200" b="1" dirty="0" smtClean="0"/>
          </a:p>
          <a:p>
            <a:pPr marL="0" indent="0" algn="just">
              <a:buNone/>
            </a:pPr>
            <a:r>
              <a:rPr lang="en-US" sz="3200" b="1" dirty="0" smtClean="0"/>
              <a:t>A </a:t>
            </a:r>
            <a:r>
              <a:rPr lang="en-US" sz="3200" b="1" dirty="0"/>
              <a:t>basic trade-off here is whether to centralize in order to gain economies of scale or to decentralize to become more responsive by being closer to the customer. </a:t>
            </a:r>
            <a:endParaRPr lang="en-US" sz="3200" b="1" dirty="0" smtClean="0"/>
          </a:p>
          <a:p>
            <a:pPr algn="just"/>
            <a:r>
              <a:rPr lang="en-US" sz="3200" b="1" dirty="0"/>
              <a:t>various characteristics of the local area in which the facility is </a:t>
            </a:r>
            <a:r>
              <a:rPr lang="en-US" sz="3200" b="1" dirty="0" smtClean="0"/>
              <a:t>situated </a:t>
            </a:r>
            <a:r>
              <a:rPr lang="en-US" sz="3200" b="1" dirty="0"/>
              <a:t>include macroeconomic factors, quality of workers, cost of workers, cost of facility, availability of infrastructure, proximity to customers, the location of that firm's other facilities, tax effects, and other strategic factors.</a:t>
            </a:r>
          </a:p>
          <a:p>
            <a:pPr marL="0" indent="0" algn="just">
              <a:buNone/>
            </a:pPr>
            <a:endParaRPr lang="en-US" sz="3200" b="1" dirty="0" smtClean="0"/>
          </a:p>
        </p:txBody>
      </p:sp>
    </p:spTree>
    <p:extLst>
      <p:ext uri="{BB962C8B-B14F-4D97-AF65-F5344CB8AC3E}">
        <p14:creationId xmlns:p14="http://schemas.microsoft.com/office/powerpoint/2010/main" val="3098145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6565" y="227521"/>
            <a:ext cx="1627773" cy="1463167"/>
          </a:xfrm>
          <a:prstGeom prst="rect">
            <a:avLst/>
          </a:prstGeom>
        </p:spPr>
      </p:pic>
      <p:sp>
        <p:nvSpPr>
          <p:cNvPr id="2" name="Title 1"/>
          <p:cNvSpPr>
            <a:spLocks noGrp="1"/>
          </p:cNvSpPr>
          <p:nvPr>
            <p:ph type="title"/>
          </p:nvPr>
        </p:nvSpPr>
        <p:spPr>
          <a:xfrm>
            <a:off x="342900" y="227521"/>
            <a:ext cx="10515600" cy="1325563"/>
          </a:xfrm>
        </p:spPr>
        <p:txBody>
          <a:bodyPr/>
          <a:lstStyle/>
          <a:p>
            <a:r>
              <a:rPr lang="en-US" dirty="0" smtClean="0"/>
              <a:t>b-Capacity</a:t>
            </a:r>
            <a:endParaRPr lang="en-US" dirty="0"/>
          </a:p>
        </p:txBody>
      </p:sp>
      <p:sp>
        <p:nvSpPr>
          <p:cNvPr id="3" name="Content Placeholder 2"/>
          <p:cNvSpPr>
            <a:spLocks noGrp="1"/>
          </p:cNvSpPr>
          <p:nvPr>
            <p:ph idx="1"/>
          </p:nvPr>
        </p:nvSpPr>
        <p:spPr>
          <a:xfrm>
            <a:off x="342900" y="1690688"/>
            <a:ext cx="11501438" cy="4981575"/>
          </a:xfr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smtClean="0"/>
              <a:t>Companies </a:t>
            </a:r>
            <a:r>
              <a:rPr lang="en-US" sz="3200" b="1" dirty="0"/>
              <a:t>must also determine a facility's capacity to perform its intended function or functions. </a:t>
            </a:r>
            <a:endParaRPr lang="en-US" sz="3200" b="1" dirty="0" smtClean="0"/>
          </a:p>
          <a:p>
            <a:pPr marL="0" indent="0" algn="just">
              <a:buNone/>
            </a:pPr>
            <a:r>
              <a:rPr lang="en-US" sz="3200" b="1" dirty="0" smtClean="0"/>
              <a:t>A </a:t>
            </a:r>
            <a:r>
              <a:rPr lang="en-US" sz="3200" b="1" dirty="0"/>
              <a:t>large amount of excess capacity allows the facility to be very flexible and to respond to wide swings in the demands placed on </a:t>
            </a:r>
            <a:r>
              <a:rPr lang="en-US" sz="3200" b="1" dirty="0" smtClean="0"/>
              <a:t>it . Excess </a:t>
            </a:r>
            <a:r>
              <a:rPr lang="en-US" sz="3200" b="1" dirty="0"/>
              <a:t>capacity, however, costs money and therefore can decrease efficiency</a:t>
            </a:r>
            <a:r>
              <a:rPr lang="en-US" sz="3200" b="1" dirty="0" smtClean="0"/>
              <a:t>.</a:t>
            </a:r>
          </a:p>
          <a:p>
            <a:pPr marL="0" indent="0" algn="just">
              <a:buNone/>
            </a:pPr>
            <a:r>
              <a:rPr lang="en-US" sz="3200" b="1" dirty="0"/>
              <a:t>A facility with little excess capacity will likely be more efficient per unit of product </a:t>
            </a:r>
            <a:r>
              <a:rPr lang="en-US" sz="3200" b="1" dirty="0" smtClean="0"/>
              <a:t>.</a:t>
            </a:r>
          </a:p>
          <a:p>
            <a:pPr marL="0" indent="0" algn="just">
              <a:buNone/>
            </a:pPr>
            <a:r>
              <a:rPr lang="en-US" sz="3200" b="1" dirty="0"/>
              <a:t>Therefore, a company must make a trade-off to determine the right amount of capacity to have at each of its facilities.</a:t>
            </a:r>
          </a:p>
          <a:p>
            <a:pPr marL="0" indent="0" algn="just">
              <a:buNone/>
            </a:pPr>
            <a:endParaRPr lang="en-US" sz="3200" b="1" dirty="0"/>
          </a:p>
          <a:p>
            <a:pPr marL="0" indent="0" algn="just">
              <a:buNone/>
            </a:pPr>
            <a:r>
              <a:rPr lang="en-US" sz="3200" b="1" dirty="0" smtClean="0"/>
              <a:t> </a:t>
            </a:r>
            <a:endParaRPr lang="en-US" sz="3200" b="1" dirty="0"/>
          </a:p>
        </p:txBody>
      </p:sp>
    </p:spTree>
    <p:extLst>
      <p:ext uri="{BB962C8B-B14F-4D97-AF65-F5344CB8AC3E}">
        <p14:creationId xmlns:p14="http://schemas.microsoft.com/office/powerpoint/2010/main" val="1141061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9" y="131854"/>
            <a:ext cx="10115552" cy="6555641"/>
          </a:xfrm>
          <a:prstGeom prst="rect">
            <a:avLst/>
          </a:prstGeom>
        </p:spPr>
        <p:txBody>
          <a:bodyPr wrap="square">
            <a:spAutoFit/>
          </a:bodyPr>
          <a:lstStyle/>
          <a:p>
            <a:pPr marL="285750" indent="-285750">
              <a:buFont typeface="Arial" panose="020B0604020202020204" pitchFamily="34" charset="0"/>
              <a:buChar char="•"/>
            </a:pPr>
            <a:r>
              <a:rPr lang="en-US" sz="2800" b="1" dirty="0">
                <a:solidFill>
                  <a:srgbClr val="FF0000"/>
                </a:solidFill>
              </a:rPr>
              <a:t>Capacity measures </a:t>
            </a:r>
            <a:r>
              <a:rPr lang="en-US" sz="2800" b="1" dirty="0"/>
              <a:t>the maximum amount a facility can process. </a:t>
            </a:r>
            <a:endParaRPr lang="en-US" sz="2800" b="1" dirty="0" smtClean="0"/>
          </a:p>
          <a:p>
            <a:r>
              <a:rPr lang="en-US" sz="2800" b="1" dirty="0" smtClean="0"/>
              <a:t>• </a:t>
            </a:r>
            <a:r>
              <a:rPr lang="en-US" sz="2800" b="1" dirty="0">
                <a:solidFill>
                  <a:srgbClr val="FF0000"/>
                </a:solidFill>
              </a:rPr>
              <a:t>Utilization measures </a:t>
            </a:r>
            <a:r>
              <a:rPr lang="en-US" sz="2800" b="1" dirty="0"/>
              <a:t>the fraction of capacity that is currently being used in the </a:t>
            </a:r>
            <a:r>
              <a:rPr lang="en-US" sz="2800" b="1" dirty="0" smtClean="0"/>
              <a:t>facility</a:t>
            </a:r>
            <a:endParaRPr lang="en-US" sz="2800" b="1" dirty="0"/>
          </a:p>
          <a:p>
            <a:r>
              <a:rPr lang="en-US" sz="2800" b="1" dirty="0" smtClean="0"/>
              <a:t> </a:t>
            </a:r>
            <a:r>
              <a:rPr lang="en-US" sz="2800" b="1" dirty="0"/>
              <a:t>• </a:t>
            </a:r>
            <a:r>
              <a:rPr lang="en-US" sz="2800" b="1" dirty="0">
                <a:solidFill>
                  <a:srgbClr val="FF0000"/>
                </a:solidFill>
              </a:rPr>
              <a:t>Processing/setup/down/idle</a:t>
            </a:r>
            <a:r>
              <a:rPr lang="en-US" sz="2800" b="1" dirty="0"/>
              <a:t> time measures the fraction of time that the facility was processing units, being set up to process units, unavailable because it was down, or idle because it had no units to process. </a:t>
            </a:r>
            <a:r>
              <a:rPr lang="en-US" sz="2800" b="1" dirty="0" smtClean="0"/>
              <a:t>\</a:t>
            </a:r>
          </a:p>
          <a:p>
            <a:r>
              <a:rPr lang="en-US" sz="2800" b="1" dirty="0" smtClean="0"/>
              <a:t>• </a:t>
            </a:r>
            <a:r>
              <a:rPr lang="en-US" sz="2800" b="1" dirty="0">
                <a:solidFill>
                  <a:srgbClr val="FF0000"/>
                </a:solidFill>
              </a:rPr>
              <a:t>Production cost per unit </a:t>
            </a:r>
            <a:r>
              <a:rPr lang="en-US" sz="2800" b="1" dirty="0"/>
              <a:t>measures the average cost to produce a unit of output. </a:t>
            </a:r>
          </a:p>
          <a:p>
            <a:r>
              <a:rPr lang="en-US" sz="2800" b="1" dirty="0" smtClean="0"/>
              <a:t>• </a:t>
            </a:r>
            <a:r>
              <a:rPr lang="en-US" sz="2800" b="1" dirty="0">
                <a:solidFill>
                  <a:srgbClr val="FF0000"/>
                </a:solidFill>
              </a:rPr>
              <a:t>Quality losse</a:t>
            </a:r>
            <a:r>
              <a:rPr lang="en-US" sz="2800" b="1" dirty="0"/>
              <a:t>s measure the fraction of production lost as a result of defects. Quality losses hurt both financial performance and responsiveness</a:t>
            </a:r>
            <a:r>
              <a:rPr lang="en-US" sz="2800" b="1" dirty="0" smtClean="0"/>
              <a:t>.</a:t>
            </a:r>
          </a:p>
          <a:p>
            <a:r>
              <a:rPr lang="en-US" sz="2800" b="1" dirty="0" smtClean="0"/>
              <a:t> </a:t>
            </a:r>
            <a:r>
              <a:rPr lang="en-US" sz="2800" b="1" dirty="0"/>
              <a:t>• </a:t>
            </a:r>
            <a:r>
              <a:rPr lang="en-US" sz="2800" b="1" dirty="0">
                <a:solidFill>
                  <a:srgbClr val="FF0000"/>
                </a:solidFill>
              </a:rPr>
              <a:t>Theoretical flow/cycle time of production </a:t>
            </a:r>
            <a:r>
              <a:rPr lang="en-US" sz="2800" b="1" dirty="0"/>
              <a:t>measures the time required to process a unit if there are absolutely no delays at any stage. </a:t>
            </a:r>
            <a:endParaRPr lang="en-US" sz="2800" b="1" dirty="0" smtClean="0"/>
          </a:p>
        </p:txBody>
      </p:sp>
      <p:pic>
        <p:nvPicPr>
          <p:cNvPr id="3" name="Picture 2"/>
          <p:cNvPicPr>
            <a:picLocks noChangeAspect="1"/>
          </p:cNvPicPr>
          <p:nvPr/>
        </p:nvPicPr>
        <p:blipFill>
          <a:blip r:embed="rId2"/>
          <a:stretch>
            <a:fillRect/>
          </a:stretch>
        </p:blipFill>
        <p:spPr>
          <a:xfrm>
            <a:off x="10564227" y="131854"/>
            <a:ext cx="1627773" cy="1463167"/>
          </a:xfrm>
          <a:prstGeom prst="rect">
            <a:avLst/>
          </a:prstGeom>
        </p:spPr>
      </p:pic>
    </p:spTree>
    <p:extLst>
      <p:ext uri="{BB962C8B-B14F-4D97-AF65-F5344CB8AC3E}">
        <p14:creationId xmlns:p14="http://schemas.microsoft.com/office/powerpoint/2010/main" val="491835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731583"/>
            <a:ext cx="10149890" cy="5262979"/>
          </a:xfrm>
          <a:prstGeom prst="rect">
            <a:avLst/>
          </a:prstGeom>
        </p:spPr>
        <p:txBody>
          <a:bodyPr wrap="square">
            <a:spAutoFit/>
          </a:bodyPr>
          <a:lstStyle/>
          <a:p>
            <a:r>
              <a:rPr lang="en-US" sz="2800" b="1" dirty="0"/>
              <a:t>• </a:t>
            </a:r>
            <a:r>
              <a:rPr lang="en-US" sz="2800" b="1" dirty="0">
                <a:solidFill>
                  <a:srgbClr val="FF0000"/>
                </a:solidFill>
              </a:rPr>
              <a:t>Actual average flow/cycle time </a:t>
            </a:r>
            <a:r>
              <a:rPr lang="en-US" sz="2800" b="1" dirty="0"/>
              <a:t>measures the average actual time taken for all units processed over a specified duration, such as a week or a month. The actual flow/cycle time includes the theoretical time and any delays. </a:t>
            </a:r>
          </a:p>
          <a:p>
            <a:r>
              <a:rPr lang="en-US" sz="2800" b="1" dirty="0"/>
              <a:t>• </a:t>
            </a:r>
            <a:r>
              <a:rPr lang="en-US" sz="2800" b="1" dirty="0">
                <a:solidFill>
                  <a:srgbClr val="FF0000"/>
                </a:solidFill>
              </a:rPr>
              <a:t>Product variety </a:t>
            </a:r>
            <a:r>
              <a:rPr lang="en-US" sz="2800" b="1" dirty="0"/>
              <a:t>measures the number of products or product families processed in a facility. Processing costs and flow times are likely to increase with product variety. </a:t>
            </a:r>
          </a:p>
          <a:p>
            <a:r>
              <a:rPr lang="en-US" sz="2800" b="1" dirty="0"/>
              <a:t>• </a:t>
            </a:r>
            <a:r>
              <a:rPr lang="en-US" sz="2800" b="1" dirty="0">
                <a:solidFill>
                  <a:srgbClr val="FF0000"/>
                </a:solidFill>
              </a:rPr>
              <a:t>Average production batch size </a:t>
            </a:r>
            <a:r>
              <a:rPr lang="en-US" sz="2800" b="1" dirty="0"/>
              <a:t>measures the average amount produced in each production batch. Large batch sizes will decrease production cost but increase inventories. </a:t>
            </a:r>
          </a:p>
          <a:p>
            <a:r>
              <a:rPr lang="en-US" sz="2800" b="1" dirty="0"/>
              <a:t>• </a:t>
            </a:r>
            <a:r>
              <a:rPr lang="en-US" sz="2800" b="1" dirty="0">
                <a:solidFill>
                  <a:srgbClr val="FF0000"/>
                </a:solidFill>
              </a:rPr>
              <a:t>Production service level </a:t>
            </a:r>
            <a:r>
              <a:rPr lang="en-US" sz="2800" b="1" dirty="0"/>
              <a:t>measures the fraction of production orders completed on time and in full. 3.5 </a:t>
            </a:r>
            <a:r>
              <a:rPr lang="en-US" sz="2800" b="1" dirty="0" err="1"/>
              <a:t>Invento</a:t>
            </a:r>
            <a:endParaRPr lang="en-US" sz="2800" b="1" dirty="0"/>
          </a:p>
        </p:txBody>
      </p:sp>
      <p:pic>
        <p:nvPicPr>
          <p:cNvPr id="3" name="Picture 2"/>
          <p:cNvPicPr>
            <a:picLocks noChangeAspect="1"/>
          </p:cNvPicPr>
          <p:nvPr/>
        </p:nvPicPr>
        <p:blipFill>
          <a:blip r:embed="rId2"/>
          <a:stretch>
            <a:fillRect/>
          </a:stretch>
        </p:blipFill>
        <p:spPr>
          <a:xfrm>
            <a:off x="10564227" y="0"/>
            <a:ext cx="1627773" cy="1463167"/>
          </a:xfrm>
          <a:prstGeom prst="rect">
            <a:avLst/>
          </a:prstGeom>
        </p:spPr>
      </p:pic>
    </p:spTree>
    <p:extLst>
      <p:ext uri="{BB962C8B-B14F-4D97-AF65-F5344CB8AC3E}">
        <p14:creationId xmlns:p14="http://schemas.microsoft.com/office/powerpoint/2010/main" val="668938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365125"/>
            <a:ext cx="1627773" cy="1463167"/>
          </a:xfrm>
          <a:prstGeom prst="rect">
            <a:avLst/>
          </a:prstGeom>
        </p:spPr>
      </p:pic>
      <p:sp>
        <p:nvSpPr>
          <p:cNvPr id="2" name="Title 1"/>
          <p:cNvSpPr>
            <a:spLocks noGrp="1"/>
          </p:cNvSpPr>
          <p:nvPr>
            <p:ph type="title"/>
          </p:nvPr>
        </p:nvSpPr>
        <p:spPr>
          <a:xfrm>
            <a:off x="600075" y="502729"/>
            <a:ext cx="9011194" cy="1325563"/>
          </a:xfr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r>
              <a:rPr lang="en-US" dirty="0" smtClean="0">
                <a:solidFill>
                  <a:schemeClr val="tx1"/>
                </a:solidFill>
              </a:rPr>
              <a:t>Overall trade-off: </a:t>
            </a:r>
            <a:br>
              <a:rPr lang="en-US" dirty="0" smtClean="0">
                <a:solidFill>
                  <a:schemeClr val="tx1"/>
                </a:solidFill>
              </a:rPr>
            </a:br>
            <a:r>
              <a:rPr lang="en-US" dirty="0" smtClean="0">
                <a:solidFill>
                  <a:schemeClr val="tx1"/>
                </a:solidFill>
              </a:rPr>
              <a:t>responsiveness versus efficiency</a:t>
            </a:r>
            <a:endParaRPr lang="en-US" dirty="0">
              <a:solidFill>
                <a:schemeClr val="tx1"/>
              </a:solidFill>
            </a:endParaRPr>
          </a:p>
        </p:txBody>
      </p:sp>
      <p:sp>
        <p:nvSpPr>
          <p:cNvPr id="3" name="Content Placeholder 2"/>
          <p:cNvSpPr>
            <a:spLocks noGrp="1"/>
          </p:cNvSpPr>
          <p:nvPr>
            <p:ph idx="1"/>
          </p:nvPr>
        </p:nvSpPr>
        <p:spPr>
          <a:xfrm>
            <a:off x="600075" y="1972491"/>
            <a:ext cx="11158538" cy="4204472"/>
          </a:xfrm>
        </p:spPr>
        <p:txBody>
          <a:bodyPr>
            <a:noAutofit/>
          </a:bodyPr>
          <a:lstStyle/>
          <a:p>
            <a:pPr marL="0" indent="0" algn="just">
              <a:buNone/>
            </a:pPr>
            <a:r>
              <a:rPr lang="en-US" sz="3200" b="1" dirty="0" smtClean="0"/>
              <a:t>The </a:t>
            </a:r>
            <a:r>
              <a:rPr lang="en-US" sz="3200" b="1" dirty="0"/>
              <a:t>fundamental trade-off that managers face when making facilities decisions is between the cost of the number, location, and type of facilities (efficiency) and the level of responsiveness that these facilities provide the company's customers. </a:t>
            </a:r>
            <a:endParaRPr lang="en-US" sz="3200" b="1" dirty="0" smtClean="0"/>
          </a:p>
          <a:p>
            <a:pPr marL="0" indent="0" algn="just">
              <a:buNone/>
            </a:pPr>
            <a:endParaRPr lang="en-US" sz="3200" b="1" dirty="0" smtClean="0"/>
          </a:p>
          <a:p>
            <a:pPr marL="0" indent="0" algn="just">
              <a:buNone/>
            </a:pPr>
            <a:r>
              <a:rPr lang="en-US" sz="3200" b="1" dirty="0" smtClean="0"/>
              <a:t>Increasing the number </a:t>
            </a:r>
            <a:r>
              <a:rPr lang="en-US" sz="3200" b="1" dirty="0"/>
              <a:t>of facilities increases facility and inventory costs but decreases transportation costs and reduces response time. Increasing the flexibility of a facility increases facility costs but decreases inventory costs and response time.</a:t>
            </a:r>
          </a:p>
        </p:txBody>
      </p:sp>
    </p:spTree>
    <p:extLst>
      <p:ext uri="{BB962C8B-B14F-4D97-AF65-F5344CB8AC3E}">
        <p14:creationId xmlns:p14="http://schemas.microsoft.com/office/powerpoint/2010/main" val="1138340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68927" y="491045"/>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2-Inventory</a:t>
            </a:r>
            <a:endParaRPr lang="en-US" dirty="0">
              <a:solidFill>
                <a:schemeClr val="tx1"/>
              </a:solidFill>
            </a:endParaRPr>
          </a:p>
        </p:txBody>
      </p:sp>
      <p:sp>
        <p:nvSpPr>
          <p:cNvPr id="3" name="Content Placeholder 2"/>
          <p:cNvSpPr>
            <a:spLocks noGrp="1"/>
          </p:cNvSpPr>
          <p:nvPr>
            <p:ph idx="1"/>
          </p:nvPr>
        </p:nvSpPr>
        <p:spPr>
          <a:xfrm>
            <a:off x="838200" y="2282825"/>
            <a:ext cx="10515600" cy="4351338"/>
          </a:xfrm>
        </p:spPr>
        <p:txBody>
          <a:bodyPr>
            <a:normAutofit/>
          </a:bodyPr>
          <a:lstStyle/>
          <a:p>
            <a:pPr marL="0" indent="0" algn="just">
              <a:buNone/>
            </a:pPr>
            <a:r>
              <a:rPr lang="en-US" sz="3200" b="1" dirty="0"/>
              <a:t>encompasses all raw materials, work in process, and finished goods within </a:t>
            </a:r>
            <a:r>
              <a:rPr lang="en-US" sz="3200" b="1" dirty="0" smtClean="0"/>
              <a:t>a supply chain.</a:t>
            </a:r>
          </a:p>
          <a:p>
            <a:pPr marL="0" indent="0" algn="just">
              <a:buNone/>
            </a:pPr>
            <a:r>
              <a:rPr lang="en-US" sz="3200" b="1" dirty="0" smtClean="0">
                <a:solidFill>
                  <a:srgbClr val="FF0000"/>
                </a:solidFill>
              </a:rPr>
              <a:t>Role in the supply chain</a:t>
            </a:r>
          </a:p>
          <a:p>
            <a:pPr marL="0" indent="0" algn="just">
              <a:buNone/>
            </a:pPr>
            <a:r>
              <a:rPr lang="en-US" sz="3200" b="1" dirty="0" smtClean="0"/>
              <a:t>Inventory </a:t>
            </a:r>
            <a:r>
              <a:rPr lang="en-US" sz="3200" b="1" dirty="0"/>
              <a:t>exists in the supply chain because of a mismatch between supply and demand. This mismatch is intentional at a steel manufacturer, where it is economical to manufacture in large lots that are then stored for future sales. </a:t>
            </a:r>
          </a:p>
        </p:txBody>
      </p:sp>
    </p:spTree>
    <p:extLst>
      <p:ext uri="{BB962C8B-B14F-4D97-AF65-F5344CB8AC3E}">
        <p14:creationId xmlns:p14="http://schemas.microsoft.com/office/powerpoint/2010/main" val="3822105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838200" y="296322"/>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Inventory</a:t>
            </a:r>
          </a:p>
        </p:txBody>
      </p:sp>
      <p:sp>
        <p:nvSpPr>
          <p:cNvPr id="3" name="Content Placeholder 2"/>
          <p:cNvSpPr>
            <a:spLocks noGrp="1"/>
          </p:cNvSpPr>
          <p:nvPr>
            <p:ph idx="1"/>
          </p:nvPr>
        </p:nvSpPr>
        <p:spPr/>
        <p:txBody>
          <a:bodyPr>
            <a:normAutofit/>
          </a:bodyPr>
          <a:lstStyle/>
          <a:p>
            <a:pPr marL="0" indent="0" algn="just">
              <a:buNone/>
            </a:pPr>
            <a:r>
              <a:rPr lang="en-US" sz="3200" b="1" dirty="0"/>
              <a:t>The mismatch is also intentional at a retail store where inventory is held in anticipation of future demand</a:t>
            </a:r>
            <a:r>
              <a:rPr lang="en-US" sz="3200" b="1" dirty="0" smtClean="0"/>
              <a:t>.</a:t>
            </a:r>
          </a:p>
          <a:p>
            <a:pPr algn="just">
              <a:buFont typeface="Wingdings" panose="05000000000000000000" pitchFamily="2" charset="2"/>
              <a:buChar char="Ø"/>
            </a:pPr>
            <a:r>
              <a:rPr lang="en-US" sz="3200" b="1" dirty="0" smtClean="0"/>
              <a:t> </a:t>
            </a:r>
            <a:r>
              <a:rPr lang="en-US" sz="3200" b="1" dirty="0"/>
              <a:t>An important role that inventory plays in the supply chain is to increase the amount of demand that can be satisfied by having the product ready and available when the customer wants it. </a:t>
            </a:r>
            <a:endParaRPr lang="en-US" sz="3200" b="1" dirty="0" smtClean="0"/>
          </a:p>
          <a:p>
            <a:pPr algn="just">
              <a:buFont typeface="Wingdings" panose="05000000000000000000" pitchFamily="2" charset="2"/>
              <a:buChar char="Ø"/>
            </a:pPr>
            <a:r>
              <a:rPr lang="en-US" sz="3200" b="1" dirty="0" smtClean="0"/>
              <a:t>Another </a:t>
            </a:r>
            <a:r>
              <a:rPr lang="en-US" sz="3200" b="1" dirty="0"/>
              <a:t>significant role that inventory plays is to reduce cost by exploiting economies of scale that may exist during production and distribution.</a:t>
            </a:r>
          </a:p>
          <a:p>
            <a:pPr marL="0" indent="0" algn="just">
              <a:buNone/>
            </a:pPr>
            <a:endParaRPr lang="en-US" sz="3200" b="1" dirty="0"/>
          </a:p>
        </p:txBody>
      </p:sp>
    </p:spTree>
    <p:extLst>
      <p:ext uri="{BB962C8B-B14F-4D97-AF65-F5344CB8AC3E}">
        <p14:creationId xmlns:p14="http://schemas.microsoft.com/office/powerpoint/2010/main" val="4023715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a:xfrm>
            <a:off x="838200" y="1690688"/>
            <a:ext cx="10515600" cy="4351338"/>
          </a:xfrm>
        </p:spPr>
        <p:txBody>
          <a:bodyPr>
            <a:normAutofit/>
          </a:bodyPr>
          <a:lstStyle/>
          <a:p>
            <a:pPr marL="0" indent="0" algn="just">
              <a:buNone/>
            </a:pPr>
            <a:r>
              <a:rPr lang="en-US" b="1" dirty="0" smtClean="0"/>
              <a:t>Inventory </a:t>
            </a:r>
            <a:r>
              <a:rPr lang="en-US" b="1" dirty="0"/>
              <a:t>plays a significant role in a supply chain's ability to support a firm's competitive strategy. </a:t>
            </a:r>
            <a:endParaRPr lang="en-US" b="1" dirty="0" smtClean="0"/>
          </a:p>
          <a:p>
            <a:pPr marL="0" indent="0" algn="just">
              <a:buNone/>
            </a:pPr>
            <a:endParaRPr lang="en-US" b="1" dirty="0" smtClean="0"/>
          </a:p>
          <a:p>
            <a:pPr marL="0" indent="0" algn="just">
              <a:buNone/>
            </a:pPr>
            <a:r>
              <a:rPr lang="en-US" b="1" dirty="0" smtClean="0"/>
              <a:t>If </a:t>
            </a:r>
            <a:r>
              <a:rPr lang="en-US" b="1" dirty="0"/>
              <a:t>a firm's competitive strategy requires a very high level of responsiveness, a company can achieve this </a:t>
            </a:r>
            <a:r>
              <a:rPr lang="en-US" b="1" dirty="0" smtClean="0"/>
              <a:t>responsiveness </a:t>
            </a:r>
            <a:r>
              <a:rPr lang="en-US" b="1" dirty="0"/>
              <a:t>by locating large amounts of inventory close to the customer. </a:t>
            </a:r>
            <a:endParaRPr lang="en-US" b="1" dirty="0" smtClean="0"/>
          </a:p>
          <a:p>
            <a:pPr marL="0" indent="0" algn="just">
              <a:buNone/>
            </a:pPr>
            <a:r>
              <a:rPr lang="en-US" b="1" dirty="0"/>
              <a:t>Conversely, a company can also use inventory to become more efficient by reducing inventory through centralized stocking. </a:t>
            </a:r>
            <a:r>
              <a:rPr lang="en-US" b="1" dirty="0" smtClean="0"/>
              <a:t>This strategy </a:t>
            </a:r>
            <a:r>
              <a:rPr lang="en-US" b="1" dirty="0"/>
              <a:t>would support a competitive strategy of being a low cost producer</a:t>
            </a:r>
          </a:p>
          <a:p>
            <a:pPr marL="0" indent="0" algn="just">
              <a:buNone/>
            </a:pPr>
            <a:endParaRPr lang="en-US" b="1" dirty="0"/>
          </a:p>
        </p:txBody>
      </p:sp>
    </p:spTree>
    <p:extLst>
      <p:ext uri="{BB962C8B-B14F-4D97-AF65-F5344CB8AC3E}">
        <p14:creationId xmlns:p14="http://schemas.microsoft.com/office/powerpoint/2010/main" val="2437365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885825"/>
            <a:ext cx="11430000" cy="5632311"/>
          </a:xfrm>
          <a:prstGeom prst="rect">
            <a:avLst/>
          </a:prstGeom>
        </p:spPr>
        <p:txBody>
          <a:bodyPr wrap="square">
            <a:spAutoFit/>
          </a:bodyPr>
          <a:lstStyle/>
          <a:p>
            <a:r>
              <a:rPr lang="en-US" sz="2400" b="1" dirty="0" smtClean="0"/>
              <a:t>-Related </a:t>
            </a:r>
            <a:r>
              <a:rPr lang="en-US" sz="2400" b="1" dirty="0"/>
              <a:t>Metrics Inventory-related decisions affect the cost of goods sold, </a:t>
            </a:r>
            <a:endParaRPr lang="en-US" sz="2400" b="1" dirty="0" smtClean="0"/>
          </a:p>
          <a:p>
            <a:r>
              <a:rPr lang="en-US" sz="2400" b="1" dirty="0" smtClean="0"/>
              <a:t>• </a:t>
            </a:r>
            <a:r>
              <a:rPr lang="en-US" sz="2400" b="1" dirty="0">
                <a:solidFill>
                  <a:srgbClr val="FF0000"/>
                </a:solidFill>
              </a:rPr>
              <a:t>Inventory turns </a:t>
            </a:r>
            <a:r>
              <a:rPr lang="en-US" sz="2400" b="1" dirty="0"/>
              <a:t>measure the number of times inventory turns over in a year. </a:t>
            </a:r>
            <a:endParaRPr lang="en-US" sz="2400" b="1" dirty="0" smtClean="0"/>
          </a:p>
          <a:p>
            <a:r>
              <a:rPr lang="en-US" sz="2400" b="1" dirty="0" smtClean="0">
                <a:solidFill>
                  <a:srgbClr val="FF0000"/>
                </a:solidFill>
              </a:rPr>
              <a:t>• </a:t>
            </a:r>
            <a:r>
              <a:rPr lang="en-US" sz="2400" b="1" dirty="0">
                <a:solidFill>
                  <a:srgbClr val="FF0000"/>
                </a:solidFill>
              </a:rPr>
              <a:t>Average replenishment </a:t>
            </a:r>
            <a:r>
              <a:rPr lang="en-US" sz="2400" b="1" dirty="0"/>
              <a:t>batch size measures the average amount in each replenishment order. </a:t>
            </a:r>
            <a:endParaRPr lang="en-US" sz="2400" b="1" dirty="0" smtClean="0"/>
          </a:p>
          <a:p>
            <a:r>
              <a:rPr lang="en-US" sz="2400" b="1" dirty="0" smtClean="0"/>
              <a:t>• </a:t>
            </a:r>
            <a:r>
              <a:rPr lang="en-US" sz="2400" b="1" dirty="0">
                <a:solidFill>
                  <a:srgbClr val="FF0000"/>
                </a:solidFill>
              </a:rPr>
              <a:t>Average safety inventory </a:t>
            </a:r>
            <a:r>
              <a:rPr lang="en-US" sz="2400" b="1" dirty="0"/>
              <a:t>measures the average amount of inventory on hand when a replenishment order arrives. </a:t>
            </a:r>
            <a:endParaRPr lang="en-US" sz="2400" b="1" dirty="0" smtClean="0"/>
          </a:p>
          <a:p>
            <a:r>
              <a:rPr lang="en-US" sz="2400" b="1" dirty="0" smtClean="0"/>
              <a:t>• </a:t>
            </a:r>
            <a:r>
              <a:rPr lang="en-US" sz="2400" b="1" dirty="0">
                <a:solidFill>
                  <a:srgbClr val="FF0000"/>
                </a:solidFill>
              </a:rPr>
              <a:t>Seasonal inventory </a:t>
            </a:r>
            <a:r>
              <a:rPr lang="en-US" sz="2400" b="1" dirty="0"/>
              <a:t>measures the amount by which the inflow of product exceeds its sales (beyond cycle and safety inventory). </a:t>
            </a:r>
            <a:endParaRPr lang="en-US" sz="2400" b="1" dirty="0" smtClean="0"/>
          </a:p>
          <a:p>
            <a:r>
              <a:rPr lang="en-US" sz="2400" b="1" dirty="0" smtClean="0"/>
              <a:t> </a:t>
            </a:r>
            <a:r>
              <a:rPr lang="en-US" sz="2400" b="1" dirty="0"/>
              <a:t>• </a:t>
            </a:r>
            <a:r>
              <a:rPr lang="en-US" sz="2400" b="1" dirty="0">
                <a:solidFill>
                  <a:srgbClr val="FF0000"/>
                </a:solidFill>
              </a:rPr>
              <a:t>Fill rate (order/case</a:t>
            </a:r>
            <a:r>
              <a:rPr lang="en-US" sz="2400" b="1" dirty="0"/>
              <a:t>) measures the fraction of orders/demand that were met on time from inventory. </a:t>
            </a:r>
            <a:endParaRPr lang="en-US" sz="2400" b="1" dirty="0" smtClean="0"/>
          </a:p>
          <a:p>
            <a:r>
              <a:rPr lang="en-US" sz="2400" b="1" dirty="0" smtClean="0"/>
              <a:t>• </a:t>
            </a:r>
            <a:r>
              <a:rPr lang="en-US" sz="2400" b="1" dirty="0">
                <a:solidFill>
                  <a:srgbClr val="FF0000"/>
                </a:solidFill>
              </a:rPr>
              <a:t>Fraction of time out of stock measures </a:t>
            </a:r>
            <a:r>
              <a:rPr lang="en-US" sz="2400" b="1" dirty="0"/>
              <a:t>the fraction of time that a particular SKU had zero inventory. This fraction can be used to estimate the lost sales during the </a:t>
            </a:r>
            <a:r>
              <a:rPr lang="en-US" sz="2400" b="1" dirty="0" smtClean="0"/>
              <a:t>stock out </a:t>
            </a:r>
            <a:r>
              <a:rPr lang="en-US" sz="2400" b="1" dirty="0"/>
              <a:t>period. </a:t>
            </a:r>
            <a:r>
              <a:rPr lang="en-US" sz="2400" b="1" dirty="0" smtClean="0"/>
              <a:t>•</a:t>
            </a:r>
          </a:p>
          <a:p>
            <a:r>
              <a:rPr lang="en-US" sz="2400" b="1" dirty="0" smtClean="0"/>
              <a:t> </a:t>
            </a:r>
            <a:r>
              <a:rPr lang="en-US" sz="2400" b="1" dirty="0">
                <a:solidFill>
                  <a:srgbClr val="FF0000"/>
                </a:solidFill>
              </a:rPr>
              <a:t>Obsolete inventory </a:t>
            </a:r>
            <a:r>
              <a:rPr lang="en-US" sz="2400" b="1" dirty="0"/>
              <a:t>measures the fraction of inventory older than a specified </a:t>
            </a:r>
            <a:r>
              <a:rPr lang="en-US" sz="2400" b="1" dirty="0" smtClean="0"/>
              <a:t>obsolescence </a:t>
            </a:r>
            <a:r>
              <a:rPr lang="en-US" sz="2400" b="1" dirty="0"/>
              <a:t>date</a:t>
            </a:r>
          </a:p>
        </p:txBody>
      </p:sp>
      <p:pic>
        <p:nvPicPr>
          <p:cNvPr id="3" name="Picture 2"/>
          <p:cNvPicPr>
            <a:picLocks noChangeAspect="1"/>
          </p:cNvPicPr>
          <p:nvPr/>
        </p:nvPicPr>
        <p:blipFill>
          <a:blip r:embed="rId2"/>
          <a:stretch>
            <a:fillRect/>
          </a:stretch>
        </p:blipFill>
        <p:spPr>
          <a:xfrm>
            <a:off x="10422565" y="154241"/>
            <a:ext cx="1633870" cy="1463167"/>
          </a:xfrm>
          <a:prstGeom prst="rect">
            <a:avLst/>
          </a:prstGeom>
        </p:spPr>
      </p:pic>
    </p:spTree>
    <p:extLst>
      <p:ext uri="{BB962C8B-B14F-4D97-AF65-F5344CB8AC3E}">
        <p14:creationId xmlns:p14="http://schemas.microsoft.com/office/powerpoint/2010/main" val="1732265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3-Transportation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entails moving inventory from point to point in the supply chain.</a:t>
            </a:r>
            <a:r>
              <a:rPr lang="en-US" sz="3200" dirty="0"/>
              <a:t> </a:t>
            </a:r>
            <a:endParaRPr lang="en-US" sz="3200" dirty="0" smtClean="0"/>
          </a:p>
          <a:p>
            <a:pPr marL="0" indent="0" algn="just">
              <a:buNone/>
            </a:pPr>
            <a:r>
              <a:rPr lang="en-US" sz="3200" b="1" dirty="0" smtClean="0">
                <a:solidFill>
                  <a:srgbClr val="FF0000"/>
                </a:solidFill>
              </a:rPr>
              <a:t>Role in the supply chain</a:t>
            </a:r>
          </a:p>
          <a:p>
            <a:pPr marL="0" indent="0" algn="just">
              <a:buNone/>
            </a:pPr>
            <a:r>
              <a:rPr lang="en-US" sz="3200" b="1" dirty="0" smtClean="0"/>
              <a:t>Transportation </a:t>
            </a:r>
            <a:r>
              <a:rPr lang="en-US" sz="3200" b="1" dirty="0"/>
              <a:t>moves product between different stages in a supply chain. Like the other supply chain drivers, transportation has a large impact on both responsiveness and efficiency. Faster transportation allows a supply chain to be more responsive but reduces its efficiency. </a:t>
            </a:r>
          </a:p>
        </p:txBody>
      </p:sp>
    </p:spTree>
    <p:extLst>
      <p:ext uri="{BB962C8B-B14F-4D97-AF65-F5344CB8AC3E}">
        <p14:creationId xmlns:p14="http://schemas.microsoft.com/office/powerpoint/2010/main" val="343662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838200" y="227521"/>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Transportation</a:t>
            </a:r>
          </a:p>
        </p:txBody>
      </p:sp>
      <p:sp>
        <p:nvSpPr>
          <p:cNvPr id="3" name="Content Placeholder 2"/>
          <p:cNvSpPr>
            <a:spLocks noGrp="1"/>
          </p:cNvSpPr>
          <p:nvPr>
            <p:ph idx="1"/>
          </p:nvPr>
        </p:nvSpPr>
        <p:spPr/>
        <p:txBody>
          <a:bodyPr>
            <a:normAutofit/>
          </a:bodyPr>
          <a:lstStyle/>
          <a:p>
            <a:pPr marL="0" indent="0" algn="just">
              <a:buNone/>
            </a:pPr>
            <a:r>
              <a:rPr lang="en-US" sz="3200" b="1" dirty="0"/>
              <a:t>The type of transportation a company uses also affects the inventory and facility locations in the supply chain</a:t>
            </a:r>
            <a:r>
              <a:rPr lang="en-US" sz="3200" b="1" dirty="0" smtClean="0"/>
              <a:t>.</a:t>
            </a:r>
          </a:p>
          <a:p>
            <a:pPr marL="0" indent="0" algn="just">
              <a:buNone/>
            </a:pPr>
            <a:r>
              <a:rPr lang="en-US" sz="3200" b="1" dirty="0" smtClean="0"/>
              <a:t> </a:t>
            </a:r>
            <a:r>
              <a:rPr lang="en-US" sz="3200" b="1" dirty="0"/>
              <a:t>Dell, for example, flies some components from Asia because doing so allows the company to lower the level of inventory it holds. </a:t>
            </a:r>
            <a:endParaRPr lang="en-US" sz="3200" b="1" dirty="0" smtClean="0"/>
          </a:p>
          <a:p>
            <a:pPr marL="0" indent="0" algn="just">
              <a:buNone/>
            </a:pPr>
            <a:r>
              <a:rPr lang="en-US" sz="3200" b="1" dirty="0" smtClean="0"/>
              <a:t>Clearly</a:t>
            </a:r>
            <a:r>
              <a:rPr lang="en-US" sz="3200" b="1" dirty="0"/>
              <a:t>, such a practice also increases responsiveness but decreases transportation efficiency because it is more costly than transporting parts by ship.</a:t>
            </a:r>
          </a:p>
          <a:p>
            <a:pPr marL="0" indent="0" algn="just">
              <a:buNone/>
            </a:pPr>
            <a:endParaRPr lang="en-US" sz="3200" b="1" dirty="0"/>
          </a:p>
        </p:txBody>
      </p:sp>
    </p:spTree>
    <p:extLst>
      <p:ext uri="{BB962C8B-B14F-4D97-AF65-F5344CB8AC3E}">
        <p14:creationId xmlns:p14="http://schemas.microsoft.com/office/powerpoint/2010/main" val="34007808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6322"/>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The </a:t>
            </a:r>
            <a:r>
              <a:rPr lang="en-US" sz="3200" b="1" dirty="0"/>
              <a:t>role of transportation in a company's competitive strategy figures prominently in the company's consideration of the target customer's needs. </a:t>
            </a:r>
            <a:endParaRPr lang="en-US" sz="3200" b="1" dirty="0" smtClean="0"/>
          </a:p>
          <a:p>
            <a:pPr marL="0" indent="0" algn="just">
              <a:buNone/>
            </a:pPr>
            <a:r>
              <a:rPr lang="en-US" sz="3200" b="1" dirty="0" smtClean="0"/>
              <a:t>If </a:t>
            </a:r>
            <a:r>
              <a:rPr lang="en-US" sz="3200" b="1" dirty="0"/>
              <a:t>a firm's competitive strategy targets a customer who demands a very high level of responsiveness, and that customer is willing to pay for this responsiveness, then a firm can use transportation as one driver for making the supply chain more responsive.</a:t>
            </a:r>
          </a:p>
        </p:txBody>
      </p:sp>
    </p:spTree>
    <p:extLst>
      <p:ext uri="{BB962C8B-B14F-4D97-AF65-F5344CB8AC3E}">
        <p14:creationId xmlns:p14="http://schemas.microsoft.com/office/powerpoint/2010/main" val="321901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641151"/>
            <a:ext cx="10122527" cy="6001643"/>
          </a:xfrm>
          <a:prstGeom prst="rect">
            <a:avLst/>
          </a:prstGeom>
        </p:spPr>
        <p:txBody>
          <a:bodyPr wrap="square">
            <a:spAutoFit/>
          </a:bodyPr>
          <a:lstStyle/>
          <a:p>
            <a:r>
              <a:rPr lang="en-US" sz="3200" b="1" dirty="0">
                <a:solidFill>
                  <a:srgbClr val="FF0000"/>
                </a:solidFill>
              </a:rPr>
              <a:t>Transportation-Related Metrics </a:t>
            </a:r>
            <a:r>
              <a:rPr lang="en-US" sz="3200" b="1" dirty="0"/>
              <a:t>Inbound transportation decisions affect the cost of goods sold, whereas outbound transportation costs are part of the selling, general, and </a:t>
            </a:r>
            <a:r>
              <a:rPr lang="en-US" sz="3200" b="1" dirty="0" smtClean="0"/>
              <a:t>administrative </a:t>
            </a:r>
            <a:r>
              <a:rPr lang="en-US" sz="3200" b="1" dirty="0"/>
              <a:t>expenses. </a:t>
            </a:r>
            <a:endParaRPr lang="en-US" sz="3200" b="1" dirty="0" smtClean="0"/>
          </a:p>
          <a:p>
            <a:r>
              <a:rPr lang="en-US" sz="3200" b="1" dirty="0" smtClean="0"/>
              <a:t>• </a:t>
            </a:r>
            <a:r>
              <a:rPr lang="en-US" sz="3200" b="1" dirty="0">
                <a:solidFill>
                  <a:srgbClr val="FF0000"/>
                </a:solidFill>
              </a:rPr>
              <a:t>Average inbound </a:t>
            </a:r>
            <a:r>
              <a:rPr lang="en-US" sz="3200" b="1" dirty="0"/>
              <a:t>transportation cost typically measures the cost of bringing product into a facility. </a:t>
            </a:r>
            <a:endParaRPr lang="en-US" sz="3200" b="1" dirty="0" smtClean="0"/>
          </a:p>
          <a:p>
            <a:r>
              <a:rPr lang="en-US" sz="3200" b="1" dirty="0" smtClean="0"/>
              <a:t> </a:t>
            </a:r>
            <a:r>
              <a:rPr lang="en-US" sz="3200" b="1" dirty="0"/>
              <a:t>• </a:t>
            </a:r>
            <a:r>
              <a:rPr lang="en-US" sz="3200" b="1" dirty="0">
                <a:solidFill>
                  <a:srgbClr val="FF0000"/>
                </a:solidFill>
              </a:rPr>
              <a:t>Average outbound </a:t>
            </a:r>
            <a:r>
              <a:rPr lang="en-US" sz="3200" b="1" dirty="0"/>
              <a:t>transportation cost measures the cost of sending product out of a facility to the </a:t>
            </a:r>
            <a:r>
              <a:rPr lang="en-US" sz="3200" b="1" dirty="0" smtClean="0"/>
              <a:t>customer</a:t>
            </a:r>
          </a:p>
          <a:p>
            <a:r>
              <a:rPr lang="en-US" sz="3200" b="1" dirty="0" smtClean="0"/>
              <a:t> </a:t>
            </a:r>
            <a:r>
              <a:rPr lang="en-US" sz="3200" b="1" dirty="0">
                <a:solidFill>
                  <a:srgbClr val="FF0000"/>
                </a:solidFill>
              </a:rPr>
              <a:t>• Fraction transported by mode </a:t>
            </a:r>
            <a:r>
              <a:rPr lang="en-US" sz="3200" b="1" dirty="0"/>
              <a:t>measures the fraction of transportation (in units or </a:t>
            </a:r>
            <a:r>
              <a:rPr lang="en-US" sz="3200" b="1" dirty="0" smtClean="0"/>
              <a:t>dol</a:t>
            </a:r>
            <a:r>
              <a:rPr lang="en-US" sz="3200" b="1" dirty="0"/>
              <a:t>l</a:t>
            </a:r>
            <a:r>
              <a:rPr lang="en-US" sz="3200" b="1" dirty="0" smtClean="0"/>
              <a:t>ars</a:t>
            </a:r>
            <a:r>
              <a:rPr lang="en-US" sz="3200" b="1" dirty="0"/>
              <a:t>) using each mode of transportation. This metric can be used to estimate whether </a:t>
            </a:r>
            <a:r>
              <a:rPr lang="en-US" sz="3200" b="1" dirty="0" smtClean="0"/>
              <a:t>certain </a:t>
            </a:r>
            <a:r>
              <a:rPr lang="en-US" sz="3200" b="1" dirty="0"/>
              <a:t>modes are overused or underused</a:t>
            </a:r>
          </a:p>
        </p:txBody>
      </p:sp>
      <p:pic>
        <p:nvPicPr>
          <p:cNvPr id="3" name="Picture 2"/>
          <p:cNvPicPr>
            <a:picLocks noChangeAspect="1"/>
          </p:cNvPicPr>
          <p:nvPr/>
        </p:nvPicPr>
        <p:blipFill>
          <a:blip r:embed="rId2"/>
          <a:stretch>
            <a:fillRect/>
          </a:stretch>
        </p:blipFill>
        <p:spPr>
          <a:xfrm>
            <a:off x="10451140" y="111378"/>
            <a:ext cx="1633870" cy="1463167"/>
          </a:xfrm>
          <a:prstGeom prst="rect">
            <a:avLst/>
          </a:prstGeom>
        </p:spPr>
      </p:pic>
    </p:spTree>
    <p:extLst>
      <p:ext uri="{BB962C8B-B14F-4D97-AF65-F5344CB8AC3E}">
        <p14:creationId xmlns:p14="http://schemas.microsoft.com/office/powerpoint/2010/main" val="2652649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371475" y="227521"/>
            <a:ext cx="9354552"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4</a:t>
            </a:r>
            <a:r>
              <a:rPr lang="en-US" dirty="0" smtClean="0">
                <a:solidFill>
                  <a:schemeClr val="tx1"/>
                </a:solidFill>
              </a:rPr>
              <a:t>-Information</a:t>
            </a:r>
            <a:endParaRPr lang="en-US" dirty="0">
              <a:solidFill>
                <a:schemeClr val="tx1"/>
              </a:solidFill>
            </a:endParaRPr>
          </a:p>
        </p:txBody>
      </p:sp>
      <p:sp>
        <p:nvSpPr>
          <p:cNvPr id="3" name="Content Placeholder 2"/>
          <p:cNvSpPr>
            <a:spLocks noGrp="1"/>
          </p:cNvSpPr>
          <p:nvPr>
            <p:ph idx="1"/>
          </p:nvPr>
        </p:nvSpPr>
        <p:spPr>
          <a:xfrm>
            <a:off x="371475" y="1825625"/>
            <a:ext cx="11601450" cy="4832350"/>
          </a:xfrm>
        </p:spPr>
        <p:txBody>
          <a:bodyPr>
            <a:noAutofit/>
          </a:bodyPr>
          <a:lstStyle/>
          <a:p>
            <a:pPr marL="0" indent="0" algn="just">
              <a:buNone/>
            </a:pPr>
            <a:r>
              <a:rPr lang="en-US" sz="3200" b="1" dirty="0"/>
              <a:t>consists of data and analysis concerning facilities, inventory, </a:t>
            </a:r>
            <a:r>
              <a:rPr lang="en-US" sz="3200" b="1" dirty="0" smtClean="0"/>
              <a:t>transportation, </a:t>
            </a:r>
            <a:r>
              <a:rPr lang="en-US" sz="3200" b="1" dirty="0"/>
              <a:t>costs, prices, and customers throughout the supply </a:t>
            </a:r>
            <a:r>
              <a:rPr lang="en-US" sz="3200" b="1" dirty="0" smtClean="0"/>
              <a:t>chain</a:t>
            </a:r>
          </a:p>
          <a:p>
            <a:pPr marL="0" indent="0" algn="just">
              <a:buNone/>
            </a:pPr>
            <a:r>
              <a:rPr lang="en-US" sz="3200" b="1" dirty="0" smtClean="0">
                <a:solidFill>
                  <a:srgbClr val="FF0000"/>
                </a:solidFill>
              </a:rPr>
              <a:t>Role in the supply chain</a:t>
            </a:r>
          </a:p>
          <a:p>
            <a:pPr marL="0" indent="0" algn="just">
              <a:buNone/>
            </a:pPr>
            <a:r>
              <a:rPr lang="en-US" sz="3200" b="1" dirty="0" smtClean="0"/>
              <a:t>Information </a:t>
            </a:r>
            <a:r>
              <a:rPr lang="en-US" sz="3200" b="1" dirty="0"/>
              <a:t>deeply affects every part of the supply chain. Its impact is easy to underestimate, as information affects a supply chain in many different ways. Consider the following:</a:t>
            </a:r>
          </a:p>
          <a:p>
            <a:pPr marL="0" indent="0" algn="just">
              <a:buNone/>
            </a:pPr>
            <a:r>
              <a:rPr lang="en-US" sz="3200" b="1" dirty="0"/>
              <a:t>1. Information serves as the connection between various stages of a supply chain, allowing them to coordinate and maximize total supply chain profitability</a:t>
            </a:r>
            <a:r>
              <a:rPr lang="en-US" sz="3200" b="1" dirty="0" smtClean="0"/>
              <a:t>.</a:t>
            </a:r>
            <a:endParaRPr lang="en-US" sz="3200" b="1" dirty="0"/>
          </a:p>
        </p:txBody>
      </p:sp>
    </p:spTree>
    <p:extLst>
      <p:ext uri="{BB962C8B-B14F-4D97-AF65-F5344CB8AC3E}">
        <p14:creationId xmlns:p14="http://schemas.microsoft.com/office/powerpoint/2010/main" val="2329302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a:xfrm>
            <a:off x="723900" y="294989"/>
            <a:ext cx="8998131"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Information</a:t>
            </a:r>
          </a:p>
        </p:txBody>
      </p:sp>
      <p:sp>
        <p:nvSpPr>
          <p:cNvPr id="3" name="Content Placeholder 2"/>
          <p:cNvSpPr>
            <a:spLocks noGrp="1"/>
          </p:cNvSpPr>
          <p:nvPr>
            <p:ph idx="1"/>
          </p:nvPr>
        </p:nvSpPr>
        <p:spPr>
          <a:xfrm>
            <a:off x="838200" y="1959429"/>
            <a:ext cx="10515600" cy="4217534"/>
          </a:xfrm>
        </p:spPr>
        <p:txBody>
          <a:bodyPr>
            <a:normAutofit/>
          </a:bodyPr>
          <a:lstStyle/>
          <a:p>
            <a:pPr marL="0" indent="0" algn="just">
              <a:buNone/>
            </a:pPr>
            <a:r>
              <a:rPr lang="en-US" sz="3200" b="1" dirty="0"/>
              <a:t>2. Information is also crucial to the daily operations of each stage in a supply chain. For instance, a production scheduling system uses information on demand to create a schedule that allows a factory to produce the right products in an efficient manner. </a:t>
            </a:r>
            <a:endParaRPr lang="en-US" sz="3200" b="1" dirty="0" smtClean="0"/>
          </a:p>
          <a:p>
            <a:pPr marL="0" indent="0" algn="just">
              <a:buNone/>
            </a:pPr>
            <a:r>
              <a:rPr lang="en-US" sz="3200" b="1" dirty="0" smtClean="0"/>
              <a:t>A </a:t>
            </a:r>
            <a:r>
              <a:rPr lang="en-US" sz="3200" b="1" dirty="0"/>
              <a:t>warehouse management system uses information to create visibility </a:t>
            </a:r>
            <a:r>
              <a:rPr lang="en-US" sz="3200" b="1" dirty="0" smtClean="0"/>
              <a:t>of the </a:t>
            </a:r>
            <a:r>
              <a:rPr lang="en-US" sz="3200" b="1" dirty="0"/>
              <a:t>warehouse's inventory. The company can then use this information to determine whether new orders can be filled.</a:t>
            </a:r>
          </a:p>
          <a:p>
            <a:pPr marL="0" indent="0" algn="just">
              <a:buNone/>
            </a:pPr>
            <a:endParaRPr lang="en-US" sz="3200" b="1" dirty="0"/>
          </a:p>
        </p:txBody>
      </p:sp>
    </p:spTree>
    <p:extLst>
      <p:ext uri="{BB962C8B-B14F-4D97-AF65-F5344CB8AC3E}">
        <p14:creationId xmlns:p14="http://schemas.microsoft.com/office/powerpoint/2010/main" val="1442472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8" y="186275"/>
            <a:ext cx="11058525" cy="6124754"/>
          </a:xfrm>
          <a:prstGeom prst="rect">
            <a:avLst/>
          </a:prstGeom>
        </p:spPr>
        <p:txBody>
          <a:bodyPr wrap="square">
            <a:spAutoFit/>
          </a:bodyPr>
          <a:lstStyle/>
          <a:p>
            <a:r>
              <a:rPr lang="en-US" sz="2800" b="1" dirty="0"/>
              <a:t>Information-Related Metrics </a:t>
            </a:r>
            <a:endParaRPr lang="en-US" sz="2800" b="1" dirty="0" smtClean="0"/>
          </a:p>
          <a:p>
            <a:r>
              <a:rPr lang="en-US" sz="2800" b="1" dirty="0" smtClean="0"/>
              <a:t>• </a:t>
            </a:r>
            <a:r>
              <a:rPr lang="en-US" sz="2800" b="1" dirty="0">
                <a:solidFill>
                  <a:srgbClr val="FF0000"/>
                </a:solidFill>
              </a:rPr>
              <a:t>Forecast horizon </a:t>
            </a:r>
            <a:r>
              <a:rPr lang="en-US" sz="2800" b="1" dirty="0"/>
              <a:t>identifies how far in advance of the actual event a forecast is made. The forecast horizon must be greater than or equal to the lead time of the decision that is driven by the forecast. </a:t>
            </a:r>
            <a:endParaRPr lang="en-US" sz="2800" b="1" dirty="0" smtClean="0"/>
          </a:p>
          <a:p>
            <a:endParaRPr lang="en-US" sz="2800" b="1" dirty="0" smtClean="0"/>
          </a:p>
          <a:p>
            <a:r>
              <a:rPr lang="en-US" sz="2800" b="1" dirty="0" smtClean="0"/>
              <a:t>• </a:t>
            </a:r>
            <a:r>
              <a:rPr lang="en-US" sz="2800" b="1" dirty="0">
                <a:solidFill>
                  <a:srgbClr val="FF0000"/>
                </a:solidFill>
              </a:rPr>
              <a:t>Frequency of update </a:t>
            </a:r>
            <a:r>
              <a:rPr lang="en-US" sz="2800" b="1" dirty="0"/>
              <a:t>identifies how frequently each forecast is updated. </a:t>
            </a:r>
            <a:endParaRPr lang="en-US" sz="2800" b="1" dirty="0" smtClean="0"/>
          </a:p>
          <a:p>
            <a:r>
              <a:rPr lang="en-US" sz="2800" b="1" dirty="0" smtClean="0"/>
              <a:t>• </a:t>
            </a:r>
            <a:r>
              <a:rPr lang="en-US" sz="2800" b="1" dirty="0">
                <a:solidFill>
                  <a:srgbClr val="FF0000"/>
                </a:solidFill>
              </a:rPr>
              <a:t>Forecast error </a:t>
            </a:r>
            <a:r>
              <a:rPr lang="en-US" sz="2800" b="1" dirty="0"/>
              <a:t>measures the difference between the forecast and actual demand. </a:t>
            </a:r>
            <a:endParaRPr lang="en-US" sz="2800" b="1" dirty="0" smtClean="0"/>
          </a:p>
          <a:p>
            <a:r>
              <a:rPr lang="en-US" sz="2800" b="1" dirty="0" smtClean="0"/>
              <a:t>• </a:t>
            </a:r>
            <a:r>
              <a:rPr lang="en-US" sz="2800" b="1" dirty="0">
                <a:solidFill>
                  <a:srgbClr val="FF0000"/>
                </a:solidFill>
              </a:rPr>
              <a:t>Seasonal factors </a:t>
            </a:r>
            <a:r>
              <a:rPr lang="en-US" sz="2800" b="1" dirty="0"/>
              <a:t>measure the extent to which the average demand in a season is above or below the average in the year. </a:t>
            </a:r>
            <a:endParaRPr lang="en-US" sz="2800" b="1" dirty="0" smtClean="0"/>
          </a:p>
          <a:p>
            <a:r>
              <a:rPr lang="en-US" sz="2800" b="1" dirty="0" smtClean="0"/>
              <a:t>• </a:t>
            </a:r>
            <a:r>
              <a:rPr lang="en-US" sz="2800" b="1" dirty="0">
                <a:solidFill>
                  <a:srgbClr val="FF0000"/>
                </a:solidFill>
              </a:rPr>
              <a:t>Variance from plan </a:t>
            </a:r>
            <a:r>
              <a:rPr lang="en-US" sz="2800" b="1" dirty="0"/>
              <a:t>identifies the difference between the planned production/inventories and the actual values. </a:t>
            </a:r>
            <a:endParaRPr lang="en-US" sz="2800" b="1" dirty="0" smtClean="0"/>
          </a:p>
          <a:p>
            <a:r>
              <a:rPr lang="en-US" sz="2800" b="1" dirty="0" smtClean="0"/>
              <a:t>• </a:t>
            </a:r>
            <a:r>
              <a:rPr lang="en-US" sz="2800" b="1" dirty="0">
                <a:solidFill>
                  <a:srgbClr val="FF0000"/>
                </a:solidFill>
              </a:rPr>
              <a:t>Ratio of demand variability </a:t>
            </a:r>
            <a:r>
              <a:rPr lang="en-US" sz="2800" b="1" dirty="0"/>
              <a:t>to order variability measures the standard deviation of incoming demand and supply orders placed. </a:t>
            </a:r>
          </a:p>
        </p:txBody>
      </p:sp>
      <p:pic>
        <p:nvPicPr>
          <p:cNvPr id="3" name="Picture 2"/>
          <p:cNvPicPr>
            <a:picLocks noChangeAspect="1"/>
          </p:cNvPicPr>
          <p:nvPr/>
        </p:nvPicPr>
        <p:blipFill>
          <a:blip r:embed="rId2"/>
          <a:stretch>
            <a:fillRect/>
          </a:stretch>
        </p:blipFill>
        <p:spPr>
          <a:xfrm>
            <a:off x="10682588" y="186275"/>
            <a:ext cx="1509412" cy="1356775"/>
          </a:xfrm>
          <a:prstGeom prst="rect">
            <a:avLst/>
          </a:prstGeom>
        </p:spPr>
      </p:pic>
    </p:spTree>
    <p:extLst>
      <p:ext uri="{BB962C8B-B14F-4D97-AF65-F5344CB8AC3E}">
        <p14:creationId xmlns:p14="http://schemas.microsoft.com/office/powerpoint/2010/main" val="3896472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73545"/>
            <a:ext cx="1627773" cy="1463167"/>
          </a:xfrm>
          <a:prstGeom prst="rect">
            <a:avLst/>
          </a:prstGeom>
        </p:spPr>
      </p:pic>
      <p:sp>
        <p:nvSpPr>
          <p:cNvPr id="2" name="Title 1"/>
          <p:cNvSpPr>
            <a:spLocks noGrp="1"/>
          </p:cNvSpPr>
          <p:nvPr>
            <p:ph type="title"/>
          </p:nvPr>
        </p:nvSpPr>
        <p:spPr>
          <a:xfrm>
            <a:off x="385763" y="122237"/>
            <a:ext cx="921167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5-Sourcing</a:t>
            </a:r>
            <a:endParaRPr lang="en-US" dirty="0">
              <a:solidFill>
                <a:schemeClr val="tx1"/>
              </a:solidFill>
            </a:endParaRPr>
          </a:p>
        </p:txBody>
      </p:sp>
      <p:sp>
        <p:nvSpPr>
          <p:cNvPr id="3" name="Content Placeholder 2"/>
          <p:cNvSpPr>
            <a:spLocks noGrp="1"/>
          </p:cNvSpPr>
          <p:nvPr>
            <p:ph idx="1"/>
          </p:nvPr>
        </p:nvSpPr>
        <p:spPr>
          <a:xfrm>
            <a:off x="385763" y="1636712"/>
            <a:ext cx="11387137" cy="5064126"/>
          </a:xfrm>
        </p:spPr>
        <p:txBody>
          <a:bodyPr>
            <a:noAutofit/>
          </a:bodyPr>
          <a:lstStyle/>
          <a:p>
            <a:pPr marL="0" indent="0" algn="justLow">
              <a:buNone/>
            </a:pPr>
            <a:r>
              <a:rPr lang="en-US" sz="3200" b="1" dirty="0"/>
              <a:t>is the choice of who will perform a particular supply chain activity such as </a:t>
            </a:r>
            <a:r>
              <a:rPr lang="en-US" sz="3200" b="1" dirty="0" smtClean="0"/>
              <a:t>production</a:t>
            </a:r>
            <a:r>
              <a:rPr lang="en-US" sz="3200" b="1" dirty="0"/>
              <a:t>, storage, transportation, or the management of information</a:t>
            </a:r>
            <a:r>
              <a:rPr lang="en-US" sz="3200" b="1" dirty="0" smtClean="0"/>
              <a:t>.</a:t>
            </a:r>
          </a:p>
          <a:p>
            <a:pPr marL="0" indent="0" algn="justLow">
              <a:buNone/>
            </a:pPr>
            <a:r>
              <a:rPr lang="en-US" sz="3200" b="1" dirty="0" smtClean="0">
                <a:solidFill>
                  <a:srgbClr val="FF0000"/>
                </a:solidFill>
              </a:rPr>
              <a:t>Role in the supply chain</a:t>
            </a:r>
          </a:p>
          <a:p>
            <a:pPr marL="0" indent="0" algn="justLow">
              <a:buNone/>
            </a:pPr>
            <a:r>
              <a:rPr lang="en-US" sz="3200" b="1" dirty="0" smtClean="0"/>
              <a:t>Sourcing </a:t>
            </a:r>
            <a:r>
              <a:rPr lang="en-US" sz="3200" b="1" dirty="0"/>
              <a:t>is the set of business processes required to purchase goods and services. Managers must first decide which tasks will be outsourced and those that will be performed within the firm. For each outsourced task, the manager must decide whether to source from a single supplier or a portfolio of suppliers. If a portfolio of multiple suppliers is to be carried, then the role of each supplier in the portfolio must be clarified. </a:t>
            </a:r>
          </a:p>
        </p:txBody>
      </p:sp>
    </p:spTree>
    <p:extLst>
      <p:ext uri="{BB962C8B-B14F-4D97-AF65-F5344CB8AC3E}">
        <p14:creationId xmlns:p14="http://schemas.microsoft.com/office/powerpoint/2010/main" val="2984950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838200" y="365125"/>
            <a:ext cx="8691563"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Sourcing</a:t>
            </a: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a:t>The next step is to identify the set of criteria that will be used to select suppliers and measure their performance. Managers then select suppliers and negotiate contracts with them. </a:t>
            </a:r>
            <a:endParaRPr lang="en-US" sz="3200" b="1" dirty="0" smtClean="0"/>
          </a:p>
          <a:p>
            <a:pPr marL="0" indent="0" algn="just">
              <a:buNone/>
            </a:pPr>
            <a:r>
              <a:rPr lang="en-US" sz="3200" b="1" dirty="0" smtClean="0"/>
              <a:t>Contracts </a:t>
            </a:r>
            <a:r>
              <a:rPr lang="en-US" sz="3200" b="1" dirty="0"/>
              <a:t>define the role of each supply source and should be structured to improve supply chain performance and minimize information distortion from one stage to the next. </a:t>
            </a:r>
            <a:endParaRPr lang="en-US" sz="3200" b="1" dirty="0" smtClean="0"/>
          </a:p>
          <a:p>
            <a:pPr marL="0" indent="0" algn="just">
              <a:buNone/>
            </a:pPr>
            <a:r>
              <a:rPr lang="en-US" sz="3200" b="1" dirty="0" smtClean="0"/>
              <a:t>Once </a:t>
            </a:r>
            <a:r>
              <a:rPr lang="en-US" sz="3200" b="1" dirty="0"/>
              <a:t>suppliers and contracts are in place, procurement processes that facilitate the placement and delivery of orders play a major role.</a:t>
            </a:r>
          </a:p>
          <a:p>
            <a:pPr marL="0" indent="0" algn="just">
              <a:buNone/>
            </a:pPr>
            <a:endParaRPr lang="en-US" sz="3200" b="1" dirty="0"/>
          </a:p>
        </p:txBody>
      </p:sp>
    </p:spTree>
    <p:extLst>
      <p:ext uri="{BB962C8B-B14F-4D97-AF65-F5344CB8AC3E}">
        <p14:creationId xmlns:p14="http://schemas.microsoft.com/office/powerpoint/2010/main" val="18985275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1764" y="365125"/>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600" b="1" dirty="0" smtClean="0"/>
              <a:t>Sourcing </a:t>
            </a:r>
            <a:r>
              <a:rPr lang="en-US" sz="3600" b="1" dirty="0"/>
              <a:t>decisions are crucial because they affect the level of efficiency and responsiveness the supply chain can achieve. In some instance, firms outsource to responsive third parties if it is too expensive for them to develop this responsiveness on their </a:t>
            </a:r>
            <a:r>
              <a:rPr lang="en-US" sz="3600" b="1" dirty="0" smtClean="0"/>
              <a:t>own. An </a:t>
            </a:r>
            <a:r>
              <a:rPr lang="en-US" sz="3600" b="1" dirty="0"/>
              <a:t>example is the outsourcing of next-day delivery by all firms to a few package carriers because it is too expensive for a firm to develop next-day delivery capability on its own.</a:t>
            </a:r>
          </a:p>
        </p:txBody>
      </p:sp>
    </p:spTree>
    <p:extLst>
      <p:ext uri="{BB962C8B-B14F-4D97-AF65-F5344CB8AC3E}">
        <p14:creationId xmlns:p14="http://schemas.microsoft.com/office/powerpoint/2010/main" val="645842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45099"/>
            <a:ext cx="10254162" cy="7039171"/>
          </a:xfrm>
          <a:prstGeom prst="rect">
            <a:avLst/>
          </a:prstGeom>
        </p:spPr>
        <p:txBody>
          <a:bodyPr wrap="squar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Sourcing-Related Metrics:</a:t>
            </a:r>
          </a:p>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 Sourcing decisions have a direct impact on the cost of goods sold and accounts payable. </a:t>
            </a:r>
            <a:r>
              <a:rPr lang="en-US" sz="2800" b="1" dirty="0" smtClean="0">
                <a:latin typeface="Calibri" panose="020F0502020204030204" pitchFamily="34" charset="0"/>
                <a:ea typeface="Calibri" panose="020F0502020204030204" pitchFamily="34" charset="0"/>
                <a:cs typeface="Arial" panose="020B0604020202020204" pitchFamily="34" charset="0"/>
              </a:rPr>
              <a:t>T</a:t>
            </a: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Days payable outstanding </a:t>
            </a:r>
            <a:r>
              <a:rPr lang="en-US" sz="2800" b="1" dirty="0">
                <a:latin typeface="Calibri" panose="020F0502020204030204" pitchFamily="34" charset="0"/>
                <a:ea typeface="Calibri" panose="020F0502020204030204" pitchFamily="34" charset="0"/>
                <a:cs typeface="Arial" panose="020B0604020202020204" pitchFamily="34" charset="0"/>
              </a:rPr>
              <a:t>measures the number of days between when a supplier performed a supply chain task and when it was paid for. </a:t>
            </a:r>
            <a:endParaRPr lang="en-US" sz="28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Average purchase price </a:t>
            </a:r>
            <a:r>
              <a:rPr lang="en-US" sz="2800" b="1" dirty="0">
                <a:latin typeface="Calibri" panose="020F0502020204030204" pitchFamily="34" charset="0"/>
                <a:ea typeface="Calibri" panose="020F0502020204030204" pitchFamily="34" charset="0"/>
                <a:cs typeface="Arial" panose="020B0604020202020204" pitchFamily="34" charset="0"/>
              </a:rPr>
              <a:t>measures the average price at which a good or service was purchased during the </a:t>
            </a:r>
            <a:r>
              <a:rPr lang="en-US" sz="2800" b="1" dirty="0" smtClean="0">
                <a:latin typeface="Calibri" panose="020F0502020204030204" pitchFamily="34" charset="0"/>
                <a:ea typeface="Calibri" panose="020F0502020204030204" pitchFamily="34" charset="0"/>
                <a:cs typeface="Arial" panose="020B0604020202020204" pitchFamily="34" charset="0"/>
              </a:rPr>
              <a:t>year. </a:t>
            </a: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Range of purchase price </a:t>
            </a:r>
            <a:r>
              <a:rPr lang="en-US" sz="2800" b="1" dirty="0">
                <a:latin typeface="Calibri" panose="020F0502020204030204" pitchFamily="34" charset="0"/>
                <a:ea typeface="Calibri" panose="020F0502020204030204" pitchFamily="34" charset="0"/>
                <a:cs typeface="Arial" panose="020B0604020202020204" pitchFamily="34" charset="0"/>
              </a:rPr>
              <a:t>measures the fluctuation in purchase price during a specified period. </a:t>
            </a:r>
            <a:endParaRPr lang="en-US" sz="28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Average purchase quantity </a:t>
            </a:r>
            <a:r>
              <a:rPr lang="en-US" sz="2800" b="1" dirty="0">
                <a:latin typeface="Calibri" panose="020F0502020204030204" pitchFamily="34" charset="0"/>
                <a:ea typeface="Calibri" panose="020F0502020204030204" pitchFamily="34" charset="0"/>
                <a:cs typeface="Arial" panose="020B0604020202020204" pitchFamily="34" charset="0"/>
              </a:rPr>
              <a:t>measures the average amount purchased per order. The goal is to identify whether a sufficient level of aggregation is occurring across locations when placing an order. </a:t>
            </a:r>
            <a:endParaRPr lang="en-US" sz="2800" b="1" dirty="0" smtClean="0">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10454188" y="0"/>
            <a:ext cx="1627773" cy="1463167"/>
          </a:xfrm>
          <a:prstGeom prst="rect">
            <a:avLst/>
          </a:prstGeom>
        </p:spPr>
      </p:pic>
    </p:spTree>
    <p:extLst>
      <p:ext uri="{BB962C8B-B14F-4D97-AF65-F5344CB8AC3E}">
        <p14:creationId xmlns:p14="http://schemas.microsoft.com/office/powerpoint/2010/main" val="41602354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1162974"/>
            <a:ext cx="11515725" cy="5977277"/>
          </a:xfrm>
          <a:prstGeom prst="rect">
            <a:avLst/>
          </a:prstGeom>
        </p:spPr>
        <p:txBody>
          <a:bodyPr wrap="square">
            <a:spAutoFit/>
          </a:bodyPr>
          <a:lstStyle/>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Supply quality </a:t>
            </a:r>
            <a:r>
              <a:rPr lang="en-US" sz="3200" b="1" dirty="0">
                <a:latin typeface="Calibri" panose="020F0502020204030204" pitchFamily="34" charset="0"/>
                <a:ea typeface="Calibri" panose="020F0502020204030204" pitchFamily="34" charset="0"/>
                <a:cs typeface="Arial" panose="020B0604020202020204" pitchFamily="34" charset="0"/>
              </a:rPr>
              <a:t>measures the quality of product supplied. </a:t>
            </a:r>
            <a:endParaRPr lang="en-US" sz="32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32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Supply lead time </a:t>
            </a:r>
            <a:r>
              <a:rPr lang="en-US" sz="3200" b="1" dirty="0">
                <a:latin typeface="Calibri" panose="020F0502020204030204" pitchFamily="34" charset="0"/>
                <a:ea typeface="Calibri" panose="020F0502020204030204" pitchFamily="34" charset="0"/>
                <a:cs typeface="Arial" panose="020B0604020202020204" pitchFamily="34" charset="0"/>
              </a:rPr>
              <a:t>measures the average time between when an order is placed and when the product arrives. </a:t>
            </a:r>
            <a:endParaRPr lang="en-US" sz="32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32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Percentage of on-time deliveries </a:t>
            </a:r>
            <a:r>
              <a:rPr lang="en-US" sz="3200" b="1" dirty="0">
                <a:latin typeface="Calibri" panose="020F0502020204030204" pitchFamily="34" charset="0"/>
                <a:ea typeface="Calibri" panose="020F0502020204030204" pitchFamily="34" charset="0"/>
                <a:cs typeface="Arial" panose="020B0604020202020204" pitchFamily="34" charset="0"/>
              </a:rPr>
              <a:t>measures the fraction of deliveries from the supplier that were on time. </a:t>
            </a:r>
            <a:endParaRPr lang="en-US" sz="32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32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Supplier reliability </a:t>
            </a:r>
            <a:r>
              <a:rPr lang="en-US" sz="3200" b="1" dirty="0">
                <a:latin typeface="Calibri" panose="020F0502020204030204" pitchFamily="34" charset="0"/>
                <a:ea typeface="Calibri" panose="020F0502020204030204" pitchFamily="34" charset="0"/>
                <a:cs typeface="Arial" panose="020B0604020202020204" pitchFamily="34" charset="0"/>
              </a:rPr>
              <a:t>measures the variability of the supplier’s lead time as well as the delivered quantity relative to plan</a:t>
            </a:r>
          </a:p>
        </p:txBody>
      </p:sp>
      <p:pic>
        <p:nvPicPr>
          <p:cNvPr id="3" name="Picture 2"/>
          <p:cNvPicPr>
            <a:picLocks noChangeAspect="1"/>
          </p:cNvPicPr>
          <p:nvPr/>
        </p:nvPicPr>
        <p:blipFill>
          <a:blip r:embed="rId2"/>
          <a:stretch>
            <a:fillRect/>
          </a:stretch>
        </p:blipFill>
        <p:spPr>
          <a:xfrm>
            <a:off x="10411326" y="125666"/>
            <a:ext cx="1627773" cy="1463167"/>
          </a:xfrm>
          <a:prstGeom prst="rect">
            <a:avLst/>
          </a:prstGeom>
        </p:spPr>
      </p:pic>
    </p:spTree>
    <p:extLst>
      <p:ext uri="{BB962C8B-B14F-4D97-AF65-F5344CB8AC3E}">
        <p14:creationId xmlns:p14="http://schemas.microsoft.com/office/powerpoint/2010/main" val="2387012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6-Pricing</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smtClean="0"/>
              <a:t>In </a:t>
            </a:r>
            <a:r>
              <a:rPr lang="en-US" sz="3200" b="1" dirty="0"/>
              <a:t>this section we discuss the role that pricing plays in the supply chain</a:t>
            </a:r>
            <a:r>
              <a:rPr lang="en-US" sz="3200" b="1" dirty="0" smtClean="0"/>
              <a:t>.</a:t>
            </a:r>
          </a:p>
          <a:p>
            <a:pPr marL="0" indent="0" algn="just">
              <a:buNone/>
            </a:pPr>
            <a:r>
              <a:rPr lang="en-US" sz="3200" b="1" dirty="0" smtClean="0">
                <a:solidFill>
                  <a:srgbClr val="FF0000"/>
                </a:solidFill>
              </a:rPr>
              <a:t>Role in the supply chain</a:t>
            </a:r>
          </a:p>
          <a:p>
            <a:pPr marL="0" indent="0" algn="just">
              <a:buNone/>
            </a:pPr>
            <a:r>
              <a:rPr lang="en-US" sz="3200" b="1" dirty="0" smtClean="0"/>
              <a:t>Pricing </a:t>
            </a:r>
            <a:r>
              <a:rPr lang="en-US" sz="3200" b="1" dirty="0"/>
              <a:t>is the process by which a firm decides how much to charge customers for its goods and services. Pricing affects the customer segments that choose to buy the product, as well as the customer's expectations. This directly affects the supply chain in terms of the level of responsiveness required as well as the demand profile that the supply chain attempts to serve. </a:t>
            </a:r>
          </a:p>
        </p:txBody>
      </p:sp>
    </p:spTree>
    <p:extLst>
      <p:ext uri="{BB962C8B-B14F-4D97-AF65-F5344CB8AC3E}">
        <p14:creationId xmlns:p14="http://schemas.microsoft.com/office/powerpoint/2010/main" val="40326419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a:xfrm>
            <a:off x="838200" y="365125"/>
            <a:ext cx="8985069"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Pricing-</a:t>
            </a:r>
            <a:r>
              <a:rPr lang="en-US" dirty="0" err="1"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a:t>Pricing is also a lever that can be used to match supply and demand. Short-term discounts can be used to eliminate supply surpluses or decrease seasonal demand spikes by moving some of the demand forward</a:t>
            </a:r>
            <a:r>
              <a:rPr lang="en-US" sz="3600" b="1" dirty="0" smtClean="0"/>
              <a:t>.</a:t>
            </a:r>
          </a:p>
          <a:p>
            <a:pPr marL="0" indent="0" algn="just">
              <a:buNone/>
            </a:pPr>
            <a:r>
              <a:rPr lang="en-US" sz="3600" b="1" dirty="0" smtClean="0"/>
              <a:t> </a:t>
            </a:r>
            <a:r>
              <a:rPr lang="en-US" sz="3600" b="1" dirty="0"/>
              <a:t>In short, pricing is one of the most significant factors that affect the level and type of demand that the supply chain will face.</a:t>
            </a:r>
          </a:p>
          <a:p>
            <a:pPr marL="0" indent="0" algn="just">
              <a:buNone/>
            </a:pPr>
            <a:endParaRPr lang="en-US" sz="3600" b="1" dirty="0"/>
          </a:p>
        </p:txBody>
      </p:sp>
    </p:spTree>
    <p:extLst>
      <p:ext uri="{BB962C8B-B14F-4D97-AF65-F5344CB8AC3E}">
        <p14:creationId xmlns:p14="http://schemas.microsoft.com/office/powerpoint/2010/main" val="14269144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a:xfrm>
            <a:off x="838200" y="1825624"/>
            <a:ext cx="10515600" cy="4746625"/>
          </a:xfrm>
        </p:spPr>
        <p:txBody>
          <a:bodyPr>
            <a:noAutofit/>
          </a:bodyPr>
          <a:lstStyle/>
          <a:p>
            <a:pPr marL="0" indent="0" algn="just">
              <a:buNone/>
            </a:pPr>
            <a:r>
              <a:rPr lang="en-US" sz="3600" b="1" dirty="0" smtClean="0"/>
              <a:t>Pricing </a:t>
            </a:r>
            <a:r>
              <a:rPr lang="en-US" sz="3600" b="1" dirty="0"/>
              <a:t>is a significant attribute through which a firm executes its competitive strategy. For example, Costco, a membership-based wholesaler in the United States, has a policy that prices are kept steady but low. Customers expect low prices but are </a:t>
            </a:r>
            <a:r>
              <a:rPr lang="en-US" sz="3600" b="1" dirty="0" smtClean="0"/>
              <a:t>comfortable with </a:t>
            </a:r>
            <a:r>
              <a:rPr lang="en-US" sz="3600" b="1" dirty="0"/>
              <a:t>a lower level of product availability. The steady prices also ensure that demand stays relatively stable. Costco serves a well defined segment, and it can thus design an appropriate supply chain.</a:t>
            </a:r>
          </a:p>
        </p:txBody>
      </p:sp>
    </p:spTree>
    <p:extLst>
      <p:ext uri="{BB962C8B-B14F-4D97-AF65-F5344CB8AC3E}">
        <p14:creationId xmlns:p14="http://schemas.microsoft.com/office/powerpoint/2010/main" val="36302796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01804"/>
            <a:ext cx="11758615" cy="5827621"/>
          </a:xfrm>
          <a:prstGeom prst="rect">
            <a:avLst/>
          </a:prstGeom>
        </p:spPr>
        <p:txBody>
          <a:bodyPr wrap="square">
            <a:spAutoFit/>
          </a:bodyPr>
          <a:lstStyle/>
          <a:p>
            <a:pPr marL="285750" indent="-285750">
              <a:lnSpc>
                <a:spcPct val="107000"/>
              </a:lnSpc>
              <a:spcAft>
                <a:spcPts val="800"/>
              </a:spcAft>
              <a:buFont typeface="Wingdings" panose="05000000000000000000" pitchFamily="2" charset="2"/>
              <a:buChar char="Ø"/>
            </a:pP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Profit margin </a:t>
            </a:r>
            <a:r>
              <a:rPr lang="en-US" sz="2400" b="1" dirty="0">
                <a:latin typeface="Calibri" panose="020F0502020204030204" pitchFamily="34" charset="0"/>
                <a:ea typeface="Calibri" panose="020F0502020204030204" pitchFamily="34" charset="0"/>
                <a:cs typeface="Arial" panose="020B0604020202020204" pitchFamily="34" charset="0"/>
              </a:rPr>
              <a:t>measures profit as a percentage of </a:t>
            </a:r>
            <a:r>
              <a:rPr lang="en-US" sz="2400" b="1" dirty="0" smtClean="0">
                <a:latin typeface="Calibri" panose="020F0502020204030204" pitchFamily="34" charset="0"/>
                <a:ea typeface="Calibri" panose="020F0502020204030204" pitchFamily="34" charset="0"/>
                <a:cs typeface="Arial" panose="020B0604020202020204" pitchFamily="34" charset="0"/>
              </a:rPr>
              <a:t>revenue.</a:t>
            </a:r>
          </a:p>
          <a:p>
            <a:pPr marL="285750" indent="-285750">
              <a:lnSpc>
                <a:spcPct val="107000"/>
              </a:lnSpc>
              <a:spcAft>
                <a:spcPts val="800"/>
              </a:spcAft>
              <a:buFont typeface="Wingdings" panose="05000000000000000000" pitchFamily="2" charset="2"/>
              <a:buChar char="Ø"/>
            </a:pPr>
            <a:r>
              <a:rPr lang="en-US" sz="2400" b="1" dirty="0" smtClean="0">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Days sales outstanding </a:t>
            </a:r>
            <a:r>
              <a:rPr lang="en-US" sz="2400" b="1" dirty="0">
                <a:latin typeface="Calibri" panose="020F0502020204030204" pitchFamily="34" charset="0"/>
                <a:ea typeface="Calibri" panose="020F0502020204030204" pitchFamily="34" charset="0"/>
                <a:cs typeface="Arial" panose="020B0604020202020204" pitchFamily="34" charset="0"/>
              </a:rPr>
              <a:t>measures the average time between when a sale is made and when the cash is </a:t>
            </a:r>
            <a:r>
              <a:rPr lang="en-US" sz="2400" b="1" dirty="0" smtClean="0">
                <a:latin typeface="Calibri" panose="020F0502020204030204" pitchFamily="34" charset="0"/>
                <a:ea typeface="Calibri" panose="020F0502020204030204" pitchFamily="34" charset="0"/>
                <a:cs typeface="Arial" panose="020B0604020202020204" pitchFamily="34" charset="0"/>
              </a:rPr>
              <a:t>collected.</a:t>
            </a: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Incremental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fixed cost per order </a:t>
            </a:r>
            <a:r>
              <a:rPr lang="en-US" sz="2400" b="1" dirty="0">
                <a:latin typeface="Calibri" panose="020F0502020204030204" pitchFamily="34" charset="0"/>
                <a:ea typeface="Calibri" panose="020F0502020204030204" pitchFamily="34" charset="0"/>
                <a:cs typeface="Arial" panose="020B0604020202020204" pitchFamily="34" charset="0"/>
              </a:rPr>
              <a:t>measures </a:t>
            </a:r>
            <a:r>
              <a:rPr lang="en-US" sz="2400" b="1" dirty="0" smtClean="0">
                <a:latin typeface="Calibri" panose="020F0502020204030204" pitchFamily="34" charset="0"/>
                <a:ea typeface="Calibri" panose="020F0502020204030204" pitchFamily="34" charset="0"/>
                <a:cs typeface="Arial" panose="020B0604020202020204" pitchFamily="34" charset="0"/>
              </a:rPr>
              <a:t>( </a:t>
            </a:r>
            <a:r>
              <a:rPr lang="en-US" sz="2400" b="1" dirty="0">
                <a:latin typeface="Calibri" panose="020F0502020204030204" pitchFamily="34" charset="0"/>
                <a:ea typeface="Calibri" panose="020F0502020204030204" pitchFamily="34" charset="0"/>
                <a:cs typeface="Arial" panose="020B0604020202020204" pitchFamily="34" charset="0"/>
              </a:rPr>
              <a:t>changeover costs at a manufacturing plant or order processing or transportation </a:t>
            </a:r>
            <a:r>
              <a:rPr lang="en-US" sz="2400" b="1" dirty="0" smtClean="0">
                <a:latin typeface="Calibri" panose="020F0502020204030204" pitchFamily="34" charset="0"/>
                <a:ea typeface="Calibri" panose="020F0502020204030204" pitchFamily="34" charset="0"/>
                <a:cs typeface="Arial" panose="020B0604020202020204" pitchFamily="34" charset="0"/>
              </a:rPr>
              <a:t>costs) </a:t>
            </a: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Incremental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variable cost per unit </a:t>
            </a:r>
            <a:r>
              <a:rPr lang="en-US" sz="2400" b="1" dirty="0" smtClean="0">
                <a:latin typeface="Calibri" panose="020F0502020204030204" pitchFamily="34" charset="0"/>
                <a:ea typeface="Calibri" panose="020F0502020204030204" pitchFamily="34" charset="0"/>
                <a:cs typeface="Arial" panose="020B0604020202020204" pitchFamily="34" charset="0"/>
              </a:rPr>
              <a:t>measures (picking </a:t>
            </a:r>
            <a:r>
              <a:rPr lang="en-US" sz="2400" b="1" dirty="0">
                <a:latin typeface="Calibri" panose="020F0502020204030204" pitchFamily="34" charset="0"/>
                <a:ea typeface="Calibri" panose="020F0502020204030204" pitchFamily="34" charset="0"/>
                <a:cs typeface="Arial" panose="020B0604020202020204" pitchFamily="34" charset="0"/>
              </a:rPr>
              <a:t>costs at a mail-order firm or variable production costs at a manufacturing </a:t>
            </a:r>
            <a:r>
              <a:rPr lang="en-US" sz="2400" b="1" dirty="0" smtClean="0">
                <a:latin typeface="Calibri" panose="020F0502020204030204" pitchFamily="34" charset="0"/>
                <a:ea typeface="Calibri" panose="020F0502020204030204" pitchFamily="34" charset="0"/>
                <a:cs typeface="Arial" panose="020B0604020202020204" pitchFamily="34" charset="0"/>
              </a:rPr>
              <a:t>plant). </a:t>
            </a: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Average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sale price </a:t>
            </a:r>
            <a:r>
              <a:rPr lang="en-US" sz="2400" b="1" dirty="0">
                <a:latin typeface="Calibri" panose="020F0502020204030204" pitchFamily="34" charset="0"/>
                <a:ea typeface="Calibri" panose="020F0502020204030204" pitchFamily="34" charset="0"/>
                <a:cs typeface="Arial" panose="020B0604020202020204" pitchFamily="34" charset="0"/>
              </a:rPr>
              <a:t>measures the average price at which a supply chain activity was performed in a given period. </a:t>
            </a:r>
            <a:endParaRPr lang="en-US" sz="2400" b="1" dirty="0" smtClean="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Range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of sale price </a:t>
            </a:r>
            <a:r>
              <a:rPr lang="en-US" sz="2400" b="1" dirty="0">
                <a:latin typeface="Calibri" panose="020F0502020204030204" pitchFamily="34" charset="0"/>
                <a:ea typeface="Calibri" panose="020F0502020204030204" pitchFamily="34" charset="0"/>
                <a:cs typeface="Arial" panose="020B0604020202020204" pitchFamily="34" charset="0"/>
              </a:rPr>
              <a:t>measures the maximum and the minimum of sale price per unit over a specified time horizon. </a:t>
            </a:r>
            <a:endParaRPr lang="en-US" sz="2400" b="1" dirty="0" smtClean="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Ø"/>
            </a:pPr>
            <a:r>
              <a:rPr lang="en-US" sz="2400" b="1" dirty="0" smtClean="0">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Range of periodic sales </a:t>
            </a:r>
            <a:r>
              <a:rPr lang="en-US" sz="2400" b="1" dirty="0">
                <a:latin typeface="Calibri" panose="020F0502020204030204" pitchFamily="34" charset="0"/>
                <a:ea typeface="Calibri" panose="020F0502020204030204" pitchFamily="34" charset="0"/>
                <a:cs typeface="Arial" panose="020B0604020202020204" pitchFamily="34" charset="0"/>
              </a:rPr>
              <a:t>measures the maximum and minimum of the quantity sold per period (day/week/month) during a specified time horizon. </a:t>
            </a:r>
          </a:p>
        </p:txBody>
      </p:sp>
      <p:sp>
        <p:nvSpPr>
          <p:cNvPr id="3" name="Rectangle 2"/>
          <p:cNvSpPr/>
          <p:nvPr/>
        </p:nvSpPr>
        <p:spPr>
          <a:xfrm>
            <a:off x="0" y="185738"/>
            <a:ext cx="11115675" cy="954107"/>
          </a:xfrm>
          <a:prstGeom prst="rect">
            <a:avLst/>
          </a:prstGeom>
        </p:spPr>
        <p:txBody>
          <a:bodyPr wrap="square">
            <a:spAutoFit/>
          </a:bodyPr>
          <a:lstStyle/>
          <a:p>
            <a:r>
              <a:rPr lang="en-US" sz="2800" b="1" dirty="0"/>
              <a:t>Pricing-Related Metrics Pricing directly affects revenues but can also affect production costs and inventories, </a:t>
            </a:r>
          </a:p>
        </p:txBody>
      </p:sp>
      <p:pic>
        <p:nvPicPr>
          <p:cNvPr id="4" name="Picture 3"/>
          <p:cNvPicPr>
            <a:picLocks noChangeAspect="1"/>
          </p:cNvPicPr>
          <p:nvPr/>
        </p:nvPicPr>
        <p:blipFill>
          <a:blip r:embed="rId2"/>
          <a:stretch>
            <a:fillRect/>
          </a:stretch>
        </p:blipFill>
        <p:spPr>
          <a:xfrm>
            <a:off x="10396205" y="0"/>
            <a:ext cx="1633870" cy="1463167"/>
          </a:xfrm>
          <a:prstGeom prst="rect">
            <a:avLst/>
          </a:prstGeom>
        </p:spPr>
      </p:pic>
    </p:spTree>
    <p:extLst>
      <p:ext uri="{BB962C8B-B14F-4D97-AF65-F5344CB8AC3E}">
        <p14:creationId xmlns:p14="http://schemas.microsoft.com/office/powerpoint/2010/main" val="46063446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777288"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Obstacles to achieving strategic fit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smtClean="0"/>
              <a:t>The </a:t>
            </a:r>
            <a:r>
              <a:rPr lang="en-US" sz="3600" b="1" dirty="0"/>
              <a:t>key to achieving strategic fit is a company's ability to find a balance between responsiveness and efficiency that best matches the needs of its target customer. In deciding where this balance should be located on the responsiveness spectrum, </a:t>
            </a:r>
            <a:r>
              <a:rPr lang="en-US" sz="3600" b="1" dirty="0" smtClean="0"/>
              <a:t>companies face </a:t>
            </a:r>
            <a:r>
              <a:rPr lang="en-US" sz="3600" b="1" dirty="0"/>
              <a:t>many obstacles. In this section we discuss some of the obstacles and also provide a feel for how the supply chain environment has changed over the years. </a:t>
            </a:r>
          </a:p>
        </p:txBody>
      </p:sp>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Tree>
    <p:extLst>
      <p:ext uri="{BB962C8B-B14F-4D97-AF65-F5344CB8AC3E}">
        <p14:creationId xmlns:p14="http://schemas.microsoft.com/office/powerpoint/2010/main" val="34969017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078179"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Obstacles to achieving strategic fit</a:t>
            </a:r>
          </a:p>
        </p:txBody>
      </p:sp>
      <p:sp>
        <p:nvSpPr>
          <p:cNvPr id="3" name="Content Placeholder 2"/>
          <p:cNvSpPr>
            <a:spLocks noGrp="1"/>
          </p:cNvSpPr>
          <p:nvPr>
            <p:ph idx="1"/>
          </p:nvPr>
        </p:nvSpPr>
        <p:spPr/>
        <p:txBody>
          <a:bodyPr>
            <a:normAutofit/>
          </a:bodyPr>
          <a:lstStyle/>
          <a:p>
            <a:pPr marL="0" indent="0" algn="just">
              <a:buNone/>
            </a:pPr>
            <a:r>
              <a:rPr lang="en-US" sz="3200" b="1" dirty="0"/>
              <a:t>On one hand, these obstacles have made it much more difficult for companies to create the ideal balance. On the other hand, they have afforded companies increased opportunities for improving supply chain management. </a:t>
            </a:r>
            <a:endParaRPr lang="en-US" sz="3200" b="1" dirty="0" smtClean="0"/>
          </a:p>
          <a:p>
            <a:pPr marL="0" indent="0" algn="just">
              <a:buNone/>
            </a:pPr>
            <a:endParaRPr lang="en-US" sz="3200" b="1" dirty="0"/>
          </a:p>
          <a:p>
            <a:pPr marL="0" indent="0" algn="just">
              <a:buNone/>
            </a:pPr>
            <a:r>
              <a:rPr lang="en-US" sz="3200" b="1" dirty="0" smtClean="0"/>
              <a:t>Managers </a:t>
            </a:r>
            <a:r>
              <a:rPr lang="en-US" sz="3200" b="1" dirty="0"/>
              <a:t>need a solid understanding of the impact of these obstacles because they are critical to a company's ability to reap the maximum profitability from its supply chain.</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9916379" y="362458"/>
            <a:ext cx="1633870" cy="1463167"/>
          </a:xfrm>
          <a:prstGeom prst="rect">
            <a:avLst/>
          </a:prstGeom>
        </p:spPr>
      </p:pic>
    </p:spTree>
    <p:extLst>
      <p:ext uri="{BB962C8B-B14F-4D97-AF65-F5344CB8AC3E}">
        <p14:creationId xmlns:p14="http://schemas.microsoft.com/office/powerpoint/2010/main" val="1240871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8173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Increasing variety of products</a:t>
            </a:r>
            <a:endParaRPr lang="en-US" dirty="0">
              <a:solidFill>
                <a:schemeClr val="tx1"/>
              </a:solidFill>
            </a:endParaRPr>
          </a:p>
        </p:txBody>
      </p:sp>
      <p:sp>
        <p:nvSpPr>
          <p:cNvPr id="3" name="Content Placeholder 2"/>
          <p:cNvSpPr>
            <a:spLocks noGrp="1"/>
          </p:cNvSpPr>
          <p:nvPr>
            <p:ph idx="1"/>
          </p:nvPr>
        </p:nvSpPr>
        <p:spPr>
          <a:xfrm>
            <a:off x="838200" y="2282825"/>
            <a:ext cx="10515600" cy="4351338"/>
          </a:xfrm>
        </p:spPr>
        <p:txBody>
          <a:bodyPr>
            <a:normAutofit/>
          </a:bodyPr>
          <a:lstStyle/>
          <a:p>
            <a:pPr marL="0" indent="0" algn="just">
              <a:buNone/>
            </a:pPr>
            <a:r>
              <a:rPr lang="en-US" sz="3600" b="1" dirty="0" smtClean="0"/>
              <a:t>Product </a:t>
            </a:r>
            <a:r>
              <a:rPr lang="en-US" sz="3600" b="1" dirty="0"/>
              <a:t>proliferation is rampant today. With customers demanding ever more customized products, manufacturers have responded with mass customization and even segment-of-one (companies view each customer as an independent market segment) views of the market. Products that were formerly quite generic are now custom-made for a specific consumer.</a:t>
            </a:r>
          </a:p>
        </p:txBody>
      </p:sp>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Tree>
    <p:extLst>
      <p:ext uri="{BB962C8B-B14F-4D97-AF65-F5344CB8AC3E}">
        <p14:creationId xmlns:p14="http://schemas.microsoft.com/office/powerpoint/2010/main" val="41350782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16305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Decreasing product life cycles</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600" b="1" dirty="0" smtClean="0"/>
              <a:t>In </a:t>
            </a:r>
            <a:r>
              <a:rPr lang="en-US" sz="3600" b="1" dirty="0"/>
              <a:t>addition to the increasing variety of product types, the life cycle of products has been shrinking. Today there are products whose life cycles can be measured in months, compared to the old standard of years. These are not just niche products, either. PCs now have a life cycle of several months, and even some automobile manufacturers have lowered their product life cycles from five plus years to about three years.</a:t>
            </a:r>
          </a:p>
        </p:txBody>
      </p:sp>
      <p:pic>
        <p:nvPicPr>
          <p:cNvPr id="4" name="Picture 3"/>
          <p:cNvPicPr>
            <a:picLocks noChangeAspect="1"/>
          </p:cNvPicPr>
          <p:nvPr/>
        </p:nvPicPr>
        <p:blipFill>
          <a:blip r:embed="rId2"/>
          <a:stretch>
            <a:fillRect/>
          </a:stretch>
        </p:blipFill>
        <p:spPr>
          <a:xfrm>
            <a:off x="10112323" y="227521"/>
            <a:ext cx="1633870" cy="1463167"/>
          </a:xfrm>
          <a:prstGeom prst="rect">
            <a:avLst/>
          </a:prstGeom>
        </p:spPr>
      </p:pic>
    </p:spTree>
    <p:extLst>
      <p:ext uri="{BB962C8B-B14F-4D97-AF65-F5344CB8AC3E}">
        <p14:creationId xmlns:p14="http://schemas.microsoft.com/office/powerpoint/2010/main" val="17894509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143493"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Increasingly demanding customers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smtClean="0"/>
              <a:t>Customers </a:t>
            </a:r>
            <a:r>
              <a:rPr lang="en-US" sz="3600" b="1" dirty="0"/>
              <a:t>are constantly demanding improvements in delivery lead times, cost, and product performance. If they do not receive these improvements, they move on to new suppliers</a:t>
            </a:r>
            <a:r>
              <a:rPr lang="en-US" sz="3600" b="1" dirty="0" smtClean="0"/>
              <a:t>.</a:t>
            </a:r>
          </a:p>
          <a:p>
            <a:pPr marL="0" indent="0" algn="just">
              <a:buNone/>
            </a:pPr>
            <a:r>
              <a:rPr lang="en-US" sz="3600" b="1" dirty="0" smtClean="0"/>
              <a:t> </a:t>
            </a:r>
            <a:r>
              <a:rPr lang="en-US" sz="3600" b="1" dirty="0"/>
              <a:t>Many companies had periodic, standard price increases--not due to a rise in demand or any other factor, but simply because raising prices was the way business was done. </a:t>
            </a:r>
          </a:p>
        </p:txBody>
      </p:sp>
      <p:pic>
        <p:nvPicPr>
          <p:cNvPr id="4" name="Picture 3"/>
          <p:cNvPicPr>
            <a:picLocks noChangeAspect="1"/>
          </p:cNvPicPr>
          <p:nvPr/>
        </p:nvPicPr>
        <p:blipFill>
          <a:blip r:embed="rId2"/>
          <a:stretch>
            <a:fillRect/>
          </a:stretch>
        </p:blipFill>
        <p:spPr>
          <a:xfrm>
            <a:off x="9981693" y="362458"/>
            <a:ext cx="1633870" cy="1463167"/>
          </a:xfrm>
          <a:prstGeom prst="rect">
            <a:avLst/>
          </a:prstGeom>
        </p:spPr>
      </p:pic>
    </p:spTree>
    <p:extLst>
      <p:ext uri="{BB962C8B-B14F-4D97-AF65-F5344CB8AC3E}">
        <p14:creationId xmlns:p14="http://schemas.microsoft.com/office/powerpoint/2010/main" val="1455449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588" y="362458"/>
            <a:ext cx="8999802"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Increasingly demanding customers</a:t>
            </a:r>
          </a:p>
        </p:txBody>
      </p:sp>
      <p:sp>
        <p:nvSpPr>
          <p:cNvPr id="3" name="Content Placeholder 2"/>
          <p:cNvSpPr>
            <a:spLocks noGrp="1"/>
          </p:cNvSpPr>
          <p:nvPr>
            <p:ph idx="1"/>
          </p:nvPr>
        </p:nvSpPr>
        <p:spPr/>
        <p:txBody>
          <a:bodyPr>
            <a:normAutofit/>
          </a:bodyPr>
          <a:lstStyle/>
          <a:p>
            <a:pPr marL="0" indent="0" algn="just">
              <a:buNone/>
            </a:pPr>
            <a:r>
              <a:rPr lang="en-US" sz="3200" b="1" dirty="0"/>
              <a:t>Now, one repeatedly sees companies that cannot force through any price increases without losing market share</a:t>
            </a:r>
            <a:r>
              <a:rPr lang="en-US" sz="3200" b="1" dirty="0" smtClean="0"/>
              <a:t>.</a:t>
            </a:r>
          </a:p>
          <a:p>
            <a:pPr marL="0" indent="0" algn="just">
              <a:buNone/>
            </a:pPr>
            <a:r>
              <a:rPr lang="en-US" sz="3200" b="1" dirty="0" smtClean="0"/>
              <a:t> </a:t>
            </a:r>
            <a:r>
              <a:rPr lang="en-US" sz="3200" b="1" dirty="0"/>
              <a:t>Today's customers are demanding faster fulfillment, better quality, and better-performing products for the same price they paid years ago. </a:t>
            </a:r>
            <a:endParaRPr lang="en-US" sz="3200" b="1" dirty="0" smtClean="0"/>
          </a:p>
          <a:p>
            <a:pPr marL="0" indent="0" algn="just">
              <a:buNone/>
            </a:pPr>
            <a:r>
              <a:rPr lang="en-US" sz="3200" b="1" dirty="0" smtClean="0"/>
              <a:t>This </a:t>
            </a:r>
            <a:r>
              <a:rPr lang="en-US" sz="3200" b="1" dirty="0"/>
              <a:t>tremendous growth in customer demands (not necessarily demand) means that the supply chain must provide more just to maintain its business.</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9838002" y="362458"/>
            <a:ext cx="1633870" cy="1463167"/>
          </a:xfrm>
          <a:prstGeom prst="rect">
            <a:avLst/>
          </a:prstGeom>
        </p:spPr>
      </p:pic>
    </p:spTree>
    <p:extLst>
      <p:ext uri="{BB962C8B-B14F-4D97-AF65-F5344CB8AC3E}">
        <p14:creationId xmlns:p14="http://schemas.microsoft.com/office/powerpoint/2010/main" val="12738382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78625"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Fragmentation of supply chain ownership</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smtClean="0"/>
              <a:t>Over </a:t>
            </a:r>
            <a:r>
              <a:rPr lang="en-US" sz="3600" b="1" dirty="0"/>
              <a:t>the past several decades, most firms have become less vertically integrated. </a:t>
            </a:r>
            <a:endParaRPr lang="en-US" sz="3600" b="1" dirty="0" smtClean="0"/>
          </a:p>
          <a:p>
            <a:pPr marL="0" indent="0" algn="just">
              <a:buNone/>
            </a:pPr>
            <a:r>
              <a:rPr lang="en-US" sz="3600" b="1" dirty="0" smtClean="0"/>
              <a:t>As </a:t>
            </a:r>
            <a:r>
              <a:rPr lang="en-US" sz="3600" b="1" dirty="0"/>
              <a:t>companies have shed noncore functions, they have been able to take advantage of supplier and customer competencies that they themselves did not have</a:t>
            </a:r>
            <a:r>
              <a:rPr lang="en-US" sz="3600" b="1" dirty="0" smtClean="0"/>
              <a:t>.</a:t>
            </a:r>
          </a:p>
          <a:p>
            <a:pPr marL="0" indent="0" algn="just">
              <a:buNone/>
            </a:pPr>
            <a:r>
              <a:rPr lang="en-US" sz="3600" b="1" dirty="0" smtClean="0"/>
              <a:t> </a:t>
            </a:r>
            <a:r>
              <a:rPr lang="en-US" sz="3600" b="1" dirty="0"/>
              <a:t>This new ownership structure, however, has also made managing the supply chain more difficult. </a:t>
            </a:r>
          </a:p>
        </p:txBody>
      </p:sp>
      <p:pic>
        <p:nvPicPr>
          <p:cNvPr id="4" name="Picture 3"/>
          <p:cNvPicPr>
            <a:picLocks noChangeAspect="1"/>
          </p:cNvPicPr>
          <p:nvPr/>
        </p:nvPicPr>
        <p:blipFill>
          <a:blip r:embed="rId2"/>
          <a:stretch>
            <a:fillRect/>
          </a:stretch>
        </p:blipFill>
        <p:spPr>
          <a:xfrm>
            <a:off x="10216825" y="365125"/>
            <a:ext cx="1633870" cy="1463167"/>
          </a:xfrm>
          <a:prstGeom prst="rect">
            <a:avLst/>
          </a:prstGeom>
        </p:spPr>
      </p:pic>
    </p:spTree>
    <p:extLst>
      <p:ext uri="{BB962C8B-B14F-4D97-AF65-F5344CB8AC3E}">
        <p14:creationId xmlns:p14="http://schemas.microsoft.com/office/powerpoint/2010/main" val="12756585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09253"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Fragmentation of supply chain ownership</a:t>
            </a:r>
          </a:p>
        </p:txBody>
      </p:sp>
      <p:sp>
        <p:nvSpPr>
          <p:cNvPr id="3" name="Content Placeholder 2"/>
          <p:cNvSpPr>
            <a:spLocks noGrp="1"/>
          </p:cNvSpPr>
          <p:nvPr>
            <p:ph idx="1"/>
          </p:nvPr>
        </p:nvSpPr>
        <p:spPr>
          <a:xfrm>
            <a:off x="838200" y="2268537"/>
            <a:ext cx="10515600" cy="4351338"/>
          </a:xfrm>
        </p:spPr>
        <p:txBody>
          <a:bodyPr>
            <a:normAutofit/>
          </a:bodyPr>
          <a:lstStyle/>
          <a:p>
            <a:pPr marL="0" indent="0" algn="just">
              <a:buNone/>
            </a:pPr>
            <a:r>
              <a:rPr lang="en-US" sz="3200" b="1" dirty="0"/>
              <a:t>With the chain broken into many owners, each with its own policies and interests, the chain is more difficult to coordinate. </a:t>
            </a:r>
            <a:endParaRPr lang="en-US" sz="3200" b="1" dirty="0" smtClean="0"/>
          </a:p>
          <a:p>
            <a:pPr marL="0" indent="0" algn="just">
              <a:buNone/>
            </a:pPr>
            <a:r>
              <a:rPr lang="en-US" sz="3200" b="1" dirty="0" smtClean="0"/>
              <a:t>Potentially</a:t>
            </a:r>
            <a:r>
              <a:rPr lang="en-US" sz="3200" b="1" dirty="0"/>
              <a:t>, this problem could cause each stage of a supply chain to work only toward its own objectives rather than the whole chain's, resulting in the reduction of overall supply chain profitability.</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347453" y="294989"/>
            <a:ext cx="1633870" cy="1463167"/>
          </a:xfrm>
          <a:prstGeom prst="rect">
            <a:avLst/>
          </a:prstGeom>
        </p:spPr>
      </p:pic>
    </p:spTree>
    <p:extLst>
      <p:ext uri="{BB962C8B-B14F-4D97-AF65-F5344CB8AC3E}">
        <p14:creationId xmlns:p14="http://schemas.microsoft.com/office/powerpoint/2010/main" val="34220208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8173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Globalization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Supply </a:t>
            </a:r>
            <a:r>
              <a:rPr lang="en-US" sz="3200" b="1" dirty="0"/>
              <a:t>chains today are more likely than ever to be global. Establishing a global supply chain creates many benefits, such as the ability to source from a global base of suppliers who may offer better or cheaper goods than were available in a company's </a:t>
            </a:r>
            <a:r>
              <a:rPr lang="en-US" sz="3200" b="1" dirty="0" smtClean="0"/>
              <a:t>home nation.</a:t>
            </a:r>
          </a:p>
          <a:p>
            <a:pPr marL="0" indent="0" algn="just">
              <a:buNone/>
            </a:pPr>
            <a:r>
              <a:rPr lang="en-US" sz="3200" b="1" dirty="0" smtClean="0"/>
              <a:t> </a:t>
            </a:r>
            <a:r>
              <a:rPr lang="en-US" sz="3200" b="1" dirty="0"/>
              <a:t>Globalization, however, also adds stress to the chain, because facilities within the chain are farther apart, making coordination much more difficult.</a:t>
            </a:r>
          </a:p>
        </p:txBody>
      </p:sp>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Tree>
    <p:extLst>
      <p:ext uri="{BB962C8B-B14F-4D97-AF65-F5344CB8AC3E}">
        <p14:creationId xmlns:p14="http://schemas.microsoft.com/office/powerpoint/2010/main" val="179678859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214" y="365125"/>
            <a:ext cx="933304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Difficulty executing new strategies</a:t>
            </a:r>
            <a:endParaRPr lang="en-US" dirty="0">
              <a:solidFill>
                <a:schemeClr val="tx1"/>
              </a:solidFill>
            </a:endParaRPr>
          </a:p>
        </p:txBody>
      </p:sp>
      <p:sp>
        <p:nvSpPr>
          <p:cNvPr id="3" name="Content Placeholder 2"/>
          <p:cNvSpPr>
            <a:spLocks noGrp="1"/>
          </p:cNvSpPr>
          <p:nvPr>
            <p:ph idx="1"/>
          </p:nvPr>
        </p:nvSpPr>
        <p:spPr>
          <a:xfrm>
            <a:off x="442913" y="1825625"/>
            <a:ext cx="11329987" cy="4789488"/>
          </a:xfrm>
        </p:spPr>
        <p:txBody>
          <a:bodyPr>
            <a:noAutofit/>
          </a:bodyPr>
          <a:lstStyle/>
          <a:p>
            <a:pPr marL="0" indent="0" algn="just">
              <a:buNone/>
            </a:pPr>
            <a:r>
              <a:rPr lang="en-US" sz="3400" b="1" dirty="0" smtClean="0"/>
              <a:t>Creating </a:t>
            </a:r>
            <a:r>
              <a:rPr lang="en-US" sz="3400" b="1" dirty="0"/>
              <a:t>a successful supply chain strategy is not easy. </a:t>
            </a:r>
            <a:endParaRPr lang="en-US" sz="3400" b="1" dirty="0" smtClean="0"/>
          </a:p>
          <a:p>
            <a:pPr marL="0" indent="0" algn="just">
              <a:buNone/>
            </a:pPr>
            <a:r>
              <a:rPr lang="en-US" sz="3400" b="1" dirty="0" smtClean="0"/>
              <a:t>Once </a:t>
            </a:r>
            <a:r>
              <a:rPr lang="en-US" sz="3400" b="1" dirty="0"/>
              <a:t>a good strategy is formulated, however, the execution of the strategy can be even more difficult. For instance, Toyota's production system, which is a supply chain strategy, has been widely known </a:t>
            </a:r>
            <a:r>
              <a:rPr lang="en-US" sz="3400" b="1" dirty="0" smtClean="0"/>
              <a:t>and understood.</a:t>
            </a:r>
          </a:p>
          <a:p>
            <a:pPr marL="0" indent="0" algn="just">
              <a:buNone/>
            </a:pPr>
            <a:r>
              <a:rPr lang="en-US" sz="3400" b="1" dirty="0" smtClean="0"/>
              <a:t> </a:t>
            </a:r>
            <a:r>
              <a:rPr lang="en-US" sz="3400" b="1" dirty="0"/>
              <a:t>Yet this strategy has been a sustained competitive advantage for Toyota for more than two decades. Does Toyota have a brilliant strategy that no one else can figure out? Their strategy is brilliant, but many others have figured it out.</a:t>
            </a:r>
          </a:p>
        </p:txBody>
      </p:sp>
      <p:pic>
        <p:nvPicPr>
          <p:cNvPr id="4" name="Picture 3"/>
          <p:cNvPicPr>
            <a:picLocks noChangeAspect="1"/>
          </p:cNvPicPr>
          <p:nvPr/>
        </p:nvPicPr>
        <p:blipFill>
          <a:blip r:embed="rId2"/>
          <a:stretch>
            <a:fillRect/>
          </a:stretch>
        </p:blipFill>
        <p:spPr>
          <a:xfrm>
            <a:off x="9890253" y="362458"/>
            <a:ext cx="1633870" cy="1463167"/>
          </a:xfrm>
          <a:prstGeom prst="rect">
            <a:avLst/>
          </a:prstGeom>
        </p:spPr>
      </p:pic>
    </p:spTree>
    <p:extLst>
      <p:ext uri="{BB962C8B-B14F-4D97-AF65-F5344CB8AC3E}">
        <p14:creationId xmlns:p14="http://schemas.microsoft.com/office/powerpoint/2010/main" val="12701008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065116"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Difficulty executing new strategies</a:t>
            </a:r>
          </a:p>
        </p:txBody>
      </p:sp>
      <p:sp>
        <p:nvSpPr>
          <p:cNvPr id="3" name="Content Placeholder 2"/>
          <p:cNvSpPr>
            <a:spLocks noGrp="1"/>
          </p:cNvSpPr>
          <p:nvPr>
            <p:ph idx="1"/>
          </p:nvPr>
        </p:nvSpPr>
        <p:spPr/>
        <p:txBody>
          <a:bodyPr>
            <a:normAutofit/>
          </a:bodyPr>
          <a:lstStyle/>
          <a:p>
            <a:pPr marL="0" indent="0" algn="just">
              <a:buNone/>
            </a:pPr>
            <a:r>
              <a:rPr lang="en-US" sz="3400" b="1" dirty="0"/>
              <a:t>The difficulty other firms have had is in executing that strategy. </a:t>
            </a:r>
            <a:endParaRPr lang="en-US" sz="3400" b="1" dirty="0" smtClean="0"/>
          </a:p>
          <a:p>
            <a:pPr marL="0" indent="0" algn="just">
              <a:buNone/>
            </a:pPr>
            <a:r>
              <a:rPr lang="en-US" sz="3400" b="1" dirty="0" smtClean="0"/>
              <a:t>Many </a:t>
            </a:r>
            <a:r>
              <a:rPr lang="en-US" sz="3400" b="1" dirty="0"/>
              <a:t>highly talented employees at all levels of the organization are necessary to make a supply chain strategy successful. </a:t>
            </a:r>
            <a:endParaRPr lang="en-US" sz="3400" b="1" dirty="0" smtClean="0"/>
          </a:p>
          <a:p>
            <a:pPr marL="0" indent="0" algn="just">
              <a:buNone/>
            </a:pPr>
            <a:r>
              <a:rPr lang="en-US" sz="3400" b="1" dirty="0" smtClean="0"/>
              <a:t>Although we </a:t>
            </a:r>
            <a:r>
              <a:rPr lang="en-US" sz="3400" b="1" dirty="0"/>
              <a:t>deal mostly with the </a:t>
            </a:r>
            <a:r>
              <a:rPr lang="en-US" sz="3400" b="1" dirty="0" smtClean="0"/>
              <a:t>formulation, </a:t>
            </a:r>
            <a:r>
              <a:rPr lang="en-US" sz="3400" b="1" dirty="0"/>
              <a:t>one should keep in mind that skillful execution of a strategy can be as important as the strategy itself.</a:t>
            </a:r>
          </a:p>
        </p:txBody>
      </p:sp>
      <p:pic>
        <p:nvPicPr>
          <p:cNvPr id="4" name="Picture 3"/>
          <p:cNvPicPr>
            <a:picLocks noChangeAspect="1"/>
          </p:cNvPicPr>
          <p:nvPr/>
        </p:nvPicPr>
        <p:blipFill>
          <a:blip r:embed="rId2"/>
          <a:stretch>
            <a:fillRect/>
          </a:stretch>
        </p:blipFill>
        <p:spPr>
          <a:xfrm>
            <a:off x="9903316" y="365125"/>
            <a:ext cx="1633870" cy="1463167"/>
          </a:xfrm>
          <a:prstGeom prst="rect">
            <a:avLst/>
          </a:prstGeom>
        </p:spPr>
      </p:pic>
    </p:spTree>
    <p:extLst>
      <p:ext uri="{BB962C8B-B14F-4D97-AF65-F5344CB8AC3E}">
        <p14:creationId xmlns:p14="http://schemas.microsoft.com/office/powerpoint/2010/main" val="22547375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3</a:t>
            </a: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10028</TotalTime>
  <Words>3997</Words>
  <Application>Microsoft Office PowerPoint</Application>
  <PresentationFormat>Widescreen</PresentationFormat>
  <Paragraphs>205</Paragraphs>
  <Slides>48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Wingdings</vt:lpstr>
      <vt:lpstr>Office Theme</vt:lpstr>
      <vt:lpstr>PowerPoint Presentation</vt:lpstr>
      <vt:lpstr>Learning Objectives</vt:lpstr>
      <vt:lpstr>Drivers of supply chain performance</vt:lpstr>
      <vt:lpstr>Framework for structuring drivers</vt:lpstr>
      <vt:lpstr>Framework for structuring drivers</vt:lpstr>
      <vt:lpstr>Framework for structuring drivers</vt:lpstr>
      <vt:lpstr>1-Facilities</vt:lpstr>
      <vt:lpstr>Role in the competitive strategy</vt:lpstr>
      <vt:lpstr>Components of facilities decisions</vt:lpstr>
      <vt:lpstr>Components of facilities decisions</vt:lpstr>
      <vt:lpstr>Components of facilities decisions</vt:lpstr>
      <vt:lpstr>a-Location</vt:lpstr>
      <vt:lpstr>b-Capacity</vt:lpstr>
      <vt:lpstr>PowerPoint Presentation</vt:lpstr>
      <vt:lpstr>PowerPoint Presentation</vt:lpstr>
      <vt:lpstr>Overall trade-off:  responsiveness versus efficiency</vt:lpstr>
      <vt:lpstr>2-Inventory</vt:lpstr>
      <vt:lpstr>Inventory</vt:lpstr>
      <vt:lpstr>Role in the competitive strategy</vt:lpstr>
      <vt:lpstr>PowerPoint Presentation</vt:lpstr>
      <vt:lpstr>3-Transportation</vt:lpstr>
      <vt:lpstr>Transportation</vt:lpstr>
      <vt:lpstr>Role in the competitive strategy</vt:lpstr>
      <vt:lpstr>PowerPoint Presentation</vt:lpstr>
      <vt:lpstr>4-Information</vt:lpstr>
      <vt:lpstr>Information</vt:lpstr>
      <vt:lpstr>PowerPoint Presentation</vt:lpstr>
      <vt:lpstr>5-Sourcing</vt:lpstr>
      <vt:lpstr>Sourcing</vt:lpstr>
      <vt:lpstr>Role in the competitive strategy</vt:lpstr>
      <vt:lpstr>PowerPoint Presentation</vt:lpstr>
      <vt:lpstr>PowerPoint Presentation</vt:lpstr>
      <vt:lpstr>6-Pricing</vt:lpstr>
      <vt:lpstr>Pricing-cont</vt:lpstr>
      <vt:lpstr>Role in the competitive strategy</vt:lpstr>
      <vt:lpstr>PowerPoint Presentation</vt:lpstr>
      <vt:lpstr>Obstacles to achieving strategic fit</vt:lpstr>
      <vt:lpstr>Obstacles to achieving strategic fit</vt:lpstr>
      <vt:lpstr>Increasing variety of products</vt:lpstr>
      <vt:lpstr>Decreasing product life cycles</vt:lpstr>
      <vt:lpstr>Increasingly demanding customers</vt:lpstr>
      <vt:lpstr>Increasingly demanding customers</vt:lpstr>
      <vt:lpstr>Fragmentation of supply chain ownership</vt:lpstr>
      <vt:lpstr>Fragmentation of supply chain ownership</vt:lpstr>
      <vt:lpstr>Globalization</vt:lpstr>
      <vt:lpstr>Difficulty executing new strategies</vt:lpstr>
      <vt:lpstr>Difficulty executing new strategies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160</cp:revision>
  <dcterms:created xsi:type="dcterms:W3CDTF">2020-10-15T07:04:09Z</dcterms:created>
  <dcterms:modified xsi:type="dcterms:W3CDTF">2021-10-20T14:24:08Z</dcterms:modified>
</cp:coreProperties>
</file>