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6" r:id="rId3"/>
    <p:sldId id="276" r:id="rId4"/>
    <p:sldId id="512" r:id="rId5"/>
    <p:sldId id="511" r:id="rId6"/>
    <p:sldId id="524" r:id="rId7"/>
    <p:sldId id="523" r:id="rId8"/>
    <p:sldId id="522" r:id="rId9"/>
    <p:sldId id="521" r:id="rId10"/>
    <p:sldId id="520" r:id="rId11"/>
    <p:sldId id="519" r:id="rId12"/>
    <p:sldId id="518" r:id="rId13"/>
    <p:sldId id="517" r:id="rId14"/>
    <p:sldId id="516" r:id="rId15"/>
    <p:sldId id="515" r:id="rId16"/>
    <p:sldId id="514" r:id="rId17"/>
    <p:sldId id="513" r:id="rId18"/>
    <p:sldId id="533" r:id="rId19"/>
    <p:sldId id="532" r:id="rId20"/>
    <p:sldId id="531" r:id="rId21"/>
    <p:sldId id="530" r:id="rId22"/>
    <p:sldId id="529" r:id="rId23"/>
    <p:sldId id="528" r:id="rId24"/>
    <p:sldId id="527" r:id="rId25"/>
    <p:sldId id="526" r:id="rId26"/>
    <p:sldId id="525" r:id="rId27"/>
    <p:sldId id="542" r:id="rId28"/>
    <p:sldId id="541" r:id="rId29"/>
    <p:sldId id="540" r:id="rId30"/>
    <p:sldId id="539" r:id="rId31"/>
    <p:sldId id="551" r:id="rId32"/>
    <p:sldId id="550" r:id="rId33"/>
    <p:sldId id="549" r:id="rId34"/>
    <p:sldId id="548" r:id="rId35"/>
    <p:sldId id="547" r:id="rId36"/>
    <p:sldId id="546" r:id="rId37"/>
    <p:sldId id="545" r:id="rId38"/>
    <p:sldId id="544" r:id="rId39"/>
    <p:sldId id="543" r:id="rId40"/>
    <p:sldId id="55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22"/>
            <p14:sldId id="521"/>
            <p14:sldId id="520"/>
            <p14:sldId id="519"/>
            <p14:sldId id="518"/>
            <p14:sldId id="517"/>
            <p14:sldId id="516"/>
            <p14:sldId id="515"/>
            <p14:sldId id="514"/>
            <p14:sldId id="513"/>
            <p14:sldId id="533"/>
            <p14:sldId id="532"/>
            <p14:sldId id="531"/>
            <p14:sldId id="530"/>
            <p14:sldId id="529"/>
            <p14:sldId id="528"/>
            <p14:sldId id="527"/>
            <p14:sldId id="526"/>
            <p14:sldId id="525"/>
            <p14:sldId id="542"/>
            <p14:sldId id="541"/>
            <p14:sldId id="540"/>
            <p14:sldId id="539"/>
            <p14:sldId id="551"/>
            <p14:sldId id="550"/>
            <p14:sldId id="549"/>
            <p14:sldId id="548"/>
            <p14:sldId id="547"/>
            <p14:sldId id="546"/>
            <p14:sldId id="545"/>
            <p14:sldId id="544"/>
            <p14:sldId id="543"/>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fi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jfif"/><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3.xml"/><Relationship Id="rId6" Type="http://schemas.openxmlformats.org/officeDocument/2006/relationships/image" Target="../media/image4.jfif"/><Relationship Id="rId5" Type="http://schemas.openxmlformats.org/officeDocument/2006/relationships/image" Target="../media/image11.svg"/><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4.jfif"/><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الثالثة</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B87C0879-36E7-43BD-B0A1-A59A8A869D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2791" y="304869"/>
            <a:ext cx="1627828" cy="903678"/>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470955" y="1939516"/>
            <a:ext cx="4955591" cy="3176254"/>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تعريف الصحافة الإلكترونية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سمات لغة الصحافة الإلكترونية</a:t>
            </a:r>
          </a:p>
          <a:p>
            <a:pPr algn="r" rtl="1">
              <a:lnSpc>
                <a:spcPct val="120000"/>
              </a:lnSpc>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مميزات التحرير الإلكتروني</a:t>
            </a:r>
          </a:p>
          <a:p>
            <a:pPr algn="r" rtl="1">
              <a:lnSpc>
                <a:spcPct val="120000"/>
              </a:lnSpc>
            </a:pPr>
            <a:r>
              <a:rPr lang="ar-EG" sz="2400" b="1" dirty="0">
                <a:solidFill>
                  <a:schemeClr val="bg1"/>
                </a:solidFill>
                <a:latin typeface="Simplified Arabic" panose="02020603050405020304" pitchFamily="18" charset="-78"/>
                <a:cs typeface="Simplified Arabic" panose="02020603050405020304" pitchFamily="18" charset="-78"/>
              </a:rPr>
              <a:t> </a:t>
            </a: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تعريف ومبادئ التحرير الصحفي</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الثالثة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5860" y="5954322"/>
            <a:ext cx="1627828" cy="90367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تعريف الصحافة الإلكترونية</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87C0879-36E7-43BD-B0A1-A59A8A869D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64899"/>
            <a:ext cx="9082367"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الصحافة الإلكترونية من أكثر وسائل الاتصال الجماهيري تنوعاً؛ وذلك لأنها تضم كماً كبيراً جداً من المواقع الإلكترونية التي تتناول مختلف المجالات والتي تتميز بإمكانية توصيل مضمونها لأي مشترك في الإنترنت بأي مكان وزمان، وتتميز بتنوع مضمونها، وضخامة لم يسبق لها مثيل في كم المعلومات التي يتم تقديمها.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DE1EB9F-8C63-5AA4-B281-40E9682812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وفيما يخص لغة الصحافة الإلكترونية الإعلامية فقد أتاح الإنترنت لجميع المشتركين إمكانية تحولهم إلى منتجين للمادة، فالإنترنت وسيلة تحريرية سهلة يستطيع أي متصفح المشاركة من خلالها في العملية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A477801-868B-3998-8CD4-ED582643B3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وأتاحت الصحافة الإلكترونية المجال واسعاً أمام ظهور المتصفح المحرر عبر طرق الاتصال السريعة والسهلة مع الوسيلة، فأوجدت تنوعاً لغوياً لم يكن معروفاً قبل ظهور الإنترنت.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EB8963B-19E5-1DA1-C8E8-5AD6429002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يستطيع أي متصفح للصحافة الإلكترونية المشاركة في إعداد المادة للكتابة وكذلك إضافة المعلومات وأحياناً يقوم بكتابة كامل المادة الصحفية كما يحدث في المواقع المخصصة بشكل كامل للمشتركين أو عبر المدونات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Blogs.</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228E15F-D235-D81F-01FF-3B5A7C24C0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وإن كانت الصحافة الإلكترونية أعادت للكلمة المكتوبة أهميتها بعد حقبتي الصوت والصورة إلا أن هذه الكلمة التي تعتبر أساس اللغة الإعلامية يتم تحريرها بعيداً عن أية قوانين.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840077A-53A7-5BB6-996C-BE4926E324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13920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وتتلخص صعوبة هذه الوظيفة وهي التبسيط والتجسيد والشرح والعرض المفهوم للأحداث في معضلة أسلوبية تتصل بطبيعة المضمون الصحفي المتنوع، وهي وجود لغة خاصة لكل باب من أبواب الصحيفة من علوم ورياضة وموضة وبورصة وفنون وموسيقى، وعلى الصحفي أن يوجد من اللغات لغة واحدة سهلة يفهمها جمهور القراء.</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C91D732-6A62-AE93-848E-257F8318D3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ويلعب الصحفي هنا دور الوسيط بين هذه المجموعات والجمهور وعليه ألا يخاطب مجموعة محددة من الجمهور، ولكن كل من له اهتمام ما.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8AFE55A-05BD-A0CF-5220-61FE500ED2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وللصحافة إضافة لما سبق لغتان يشترط فيهما الوضوح والبساطة، لغة موضوعية لتحرير الأخبار والتحقيقات والأحاديث، وأخرى خاصة أو ذاتية لكتابة المقالات بأنواعها المختلفة وبعض الأشكال الصحفية الأخرى السابقة.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D6E1A81-CE2A-CA31-A6C5-19FBB3F6109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41673" y="3311609"/>
            <a:ext cx="5466365"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سمات لغة الصحافة الإلكترونية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57804E9-95C0-9F09-50A2-0849CC23A93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1977728"/>
            <a:ext cx="861813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للتحرير الإلكتروني مميزات خاصة هي: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الوضوح</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وذلك استجابة للطبيعة الخاصة بالإنترنت، والتي تقوم على السرعة، وتعدد الخيارات وتتأكد أهمية الوضوح في المضمون الذي يقدمه المحرر الإلكتروني.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C7CAECC-7C59-F1FD-6858-48BB2F9A2B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تشير الدراسات إلى أن المتصفحين يتعرضون للإعلام الإلكتروني بطريقة المسح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Scan</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دون توفر الوقت للغوص في عمق مضمون النص؛ مما يتطلب بالضرورة استخدام لغة شديدة الوضوح والبساطة والانسيابية في الفهم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FD77338-9184-3F3A-C734-9C36A98072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9565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والسبب الآخر في البساطة يتعلق بالمنافسة بين المواقع الإلكترونية غزيرة الكم والعدد، حيث تظهر أعداد كبيرة جداً من المواقع الإلكترونية وتختفي أخرى</a:t>
            </a: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A0EEAD2-BF70-4B38-3EA9-621B11ABE7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وعملية الاستحواذ على المتلقي صعبة جداً في الواقع الإعلامي الإلكتروني، وإحدى أهم وسائل الاستحواذ على المتلقي اللغة التي يجري تقديم المضمون من خلالها وخصوصية هذا الوضع تتطلب لغة تمتاز بالوضوح والسلاسة والغنى بالمعلومات.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D8363F83-AE36-D855-7B5F-88C815A7C33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017260"/>
            <a:ext cx="9051464" cy="471821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مناسبتها للتنوع الهائل من الجمهور:</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فمحلية اللغة وإغراقها بخصوصية المجتمع الذي تصدر فيه يحرم الموقع الإلكتروني من أهم ميزة تميز الإعلام عبر الإنترنت وهي قدرة المتصفحين المتصلين بالإنترنت في أي قارة أو إقليم أو منطقة بالعالم على تلقي المضمون- إذا أرادوا وتمكنوا.</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203E163-1E36-C4EB-110A-AB525197D0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4858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التحرير الإلكتروني التي تستطيع اجتياز القارات والحدود المكانية وتضع العالم كله أمام جهاز كمبيوتر المتلقي تحتاج إلى لغة تستطيع أيضاً أن تحقق متطلبات هذا الامتداد الواسع عبر العالم كله بمختلف لغاته وثقافاته.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9AA17BF-93CE-D4A8-52B1-8E04303495C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الذكي يستطيع استخدام لغة يستطيع تلقيها بوضوح أكبر كم من المتلقين المستهدفين، وحتى في إطار تعدد اللغات نجد مواقع إلكترونية تقدم مضمونها بأكثر من لغة وببساطة يستطيع المتلقي اختيار اللغة التي تناسبه.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4ABB7F7-F887-D7E5-11A8-B90BCE96C1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2566555"/>
            <a:ext cx="9051464"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الاتساق :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بمعنى أن تكون عناصر الموضوع متناسقة.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AC03FE2-17ED-9513-A0E0-308D2CB475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88653"/>
            <a:ext cx="905146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الدقة: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بمعنى دقة لغة التحرير الإلكتروني، وإذا كانت دقة اللغة مطلوبة في التحرير الصحفي والإذاعي والتلفزيوني فإنها ضرورة ملحة في التحرير الإلكتروني.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565564F-CC8C-BFBD-0805-F7CE89CDCF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وأشارت الدراسات إلى أن نحو نصف المبحوثين يتصفحون الإنترنت للبحث عن أكثر من خلفية للأخبار بسبب تعدد المصادر والسياسات التحريرية والتنوع الغزير الذي توفره المواقع الإلكترونية.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72FD2A41-B0F0-09B6-BC4A-78CE041323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017260"/>
            <a:ext cx="905146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وهناك سمات رئيسية للكتابة الإلكترونية التي تعد أحد مظاهر تكنولوجيا الاتصال الحديثة وهي:</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إمكانية استخدام مختلف أنواع الإشارات سواء الكتابة الأصوات الألوان، الصور المتحركة والمشاهد الحية من موقع الأحداث.</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E72E4BE-8056-8AF4-421D-6DF2BD568F8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55821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تعد أداة لتنظيم المعلومات في مجال فضائي، فالثقافة المطبوعة أعطت البشرية نمطاً من أساليب عرض المعلومات مدوناً على الورق، بينما تحمل الثقافة التي يعرضها المجال الفضائي إمكانيات وآفاقاً لا نهائية في عرض المعلومات.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83648310-24F1-7F6F-F162-34A899D71AB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76003"/>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الصحفي الذي ظل مقيداً بالتعامل مع الحروف والخطوط، أصبح في الصحافة الإلكترونية بإمكانه التعامل مع الصوت الرسوم المتحركة والمشاهد المصورة.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22BE4F5-E5A7-2BFB-CD40-C5777C3DBE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الإلكترونية تعتمد كثيراً على الاختصار ؛ كون القارئ لا يملك الوقت الكافي لقراءة كل شيء بسبب ضخامة المعلومات، فالقاعدة الذهبية في الكتابة للصحيفة الإلكترونية هي الدقة والاختصار وتكثيف المعنى لاختصار الوقت على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C292DB86-BA74-F14D-5293-D630B07FDF2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المحرر الإلكتروني عند كتابة مقال من المقالات بهدف تقديم معلومات، أن يضع هذا في حسبانه أن المقال الطويل في الصحافة الإلكترونية يكون معرضاً للمقاطعة سواء عبر ميزة هايبرتكست أم بالإعلانات، وعلى كل الأحوال فإن القارئ الإلكتروني يرفض ذلك، والأفضل اختصار المقال.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EAE8490C-9221-90EE-1CAF-DA553049AE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821684"/>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الكتابة للصحيفة الإلكترونية تتطلب تقديم المعلومات السريعة وسهلة الاستيعاب والفهم وكذلك ينبغي تجنب إضاعة الأفكار باستخدام الفقرات الطويلة.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21344EC0-72BA-1CCF-B05B-10DE1254F6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96675"/>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فيجب تقسيم الفقرات المطولة في الصحافة الإلكترونية، فالأفضل تقديم فكرة واحدة في فقرة واحدة، حيث أن هذا التكثيف مهم كي يفسح المجال أمام القارئ الإلكتروني لقراءة الخيارات الأخرى المتاحة.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93E6BF2-4B92-04AB-9C2A-A3EB4EAB64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الإلكتروني يتطلب إتقان المهارات الكتابية الحرفية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verbally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والمهارات التقنية المرئية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Visually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فالكتابة للصحافة الإلكترونية تتطلب إتقان كلتا المهارتين وطبعاً هذا مختلف عن التحرير في الصحف المطبوعة التي تغيب فيها التقنيات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4780D8AD-476B-5C71-A027-89749BCD70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445124"/>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تعريف التحرير الصحفي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B67411A-44F5-F729-F179-3256418831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فن تحويل الأحداث والأفكار والخبرات والقضايا الإنسانية ومظاهر الكون والحياة إلى مادة صحفية مطبوعة، مفهومة، سواء عند صاحب الثقافة العالية والذكاء الخارق، وصاحب الثقافة المتوسطة والذكاء العادي وعند رجل الشارع الذي يقرأ ليفهم ويعرف.</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039DBC0C-B927-7C36-9D33-F02B7EFD18F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ويمكن تعريف التحرير الصحفي بأنه فن تحويل الأحداث والأفكار والخبرات والقضايا الإنسانية ومظاهر الكون والحياة إلى مادة صحفية مطبوعة ومفهومة سواء عند صاحب الثقافة العالية والذكاء الخارق وصاحب الثقافة المتوسطة والذكاء العادي وعند رجل الشارع الذي يقرأ ليفهم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FD19AE7-714A-7EC9-8DC2-ED6E39ED16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ويعرف التحرير الصحفي بمفهومه اللغوي والأسلوبي وكعملية فنية كتابية هو أحد فنون الكتابة النثرية الواقعية وهو عملية تحويل الوقائع والأحداث والآراء والأفكار والخبرات من إطار التصور الذهني والفكرة إلى لغة مكتوبة مفهومة للقارئ العادي.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B5385B38-40D7-0FDF-267C-8444BF2268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733769"/>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ويمكن أن نرى التحرير الصحفي من زوايا مختلفة أهمها هو إعادة صياغة ما جمعه المحرر من معلومات أو حصل عليها من مصادر مختلفة وترتيبها ضمن المادة التحريرية بما يتناسب مع سياسة الوسيلة وتوجهاتها.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1CBD53C5-A034-E6A4-E5FB-8A70769E30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2383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232998"/>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الصحفي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9091D585-DF17-B7E3-BA80-35C0CDA058D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68115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8331" y="1922592"/>
            <a:ext cx="9051464" cy="419127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التأكد من دقة بيانات النص الصحفي بالتشاور مع محرر </a:t>
            </a:r>
            <a:r>
              <a:rPr lang="ar-EG" sz="3200">
                <a:latin typeface="Simplified Arabic" panose="02020603050405020304" pitchFamily="18" charset="-78"/>
                <a:ea typeface="Calibri" panose="020F0502020204030204" pitchFamily="34" charset="0"/>
                <a:cs typeface="Simplified Arabic" panose="02020603050405020304" pitchFamily="18" charset="-78"/>
              </a:rPr>
              <a:t>أو متخصص في هذه المعلومات</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النص الصحفي كاملاً بهدف صقله لغوياً.</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النص الصحفي بهدف خلق نوع من الاتساق الأسلوبي.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F720C7F7-31E6-56FB-7027-89DCA0BAB4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40516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9994" y="1911730"/>
            <a:ext cx="9051464" cy="366433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حذف بعض الكلمات أو الجمل التي تتسم بالصعوبة.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حذف بعض الكلمات أو الجمل أو الفقرات التي قد تشكل جريمة تعاقب عليها قوانين النشر أو تتعارض مع الذوق العام.</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اختصار الكلمات أو الجمل أو الفقرات غير الضرورية.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5F398A28-82C9-1197-D993-675453BEB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46017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اختصار النص الصحفي ليتناسب والمساحة المحددة.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استكمال النص الصحفي ببعض المعلومات والبيانات التي تكمله من ناحية المضمون، وتجعله يغطي كل جوانب الفكرة، خاصة في الأخبار والتحقيقات الصحفية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A7A4E6A3-9AF6-CDFA-D559-563FDE441F4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3271950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العناوين الخاصة بالنص الصحفي، الرئيسية منها والثانوية وكذلك الفرعية وهي عنصر مهم جداً لإراحة القارئ بصرياً وفكرياً وإضافتها إن لم تكن موجودة في النص الأصلي.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دمج نص مع نص آخر- خاصة بالنسبة للأخبار – أو عمل إشارة لنص في نهاية نص صحفي لآخر.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4" name="Picture 3">
            <a:extLst>
              <a:ext uri="{FF2B5EF4-FFF2-40B4-BE49-F238E27FC236}">
                <a16:creationId xmlns:a16="http://schemas.microsoft.com/office/drawing/2014/main" id="{6FC4D1BB-5112-DAC4-D882-457D07A967D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8310" y="5954322"/>
            <a:ext cx="1627828" cy="903678"/>
          </a:xfrm>
          <a:prstGeom prst="rect">
            <a:avLst/>
          </a:prstGeom>
        </p:spPr>
      </p:pic>
    </p:spTree>
    <p:extLst>
      <p:ext uri="{BB962C8B-B14F-4D97-AF65-F5344CB8AC3E}">
        <p14:creationId xmlns:p14="http://schemas.microsoft.com/office/powerpoint/2010/main" val="29620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3" name="Picture 2">
            <a:extLst>
              <a:ext uri="{FF2B5EF4-FFF2-40B4-BE49-F238E27FC236}">
                <a16:creationId xmlns:a16="http://schemas.microsoft.com/office/drawing/2014/main" id="{5AF88570-C43D-2258-A318-3A2FCD3D6D6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2128" y="348046"/>
            <a:ext cx="2125952" cy="118020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587</TotalTime>
  <Words>1281</Words>
  <Application>Microsoft Office PowerPoint</Application>
  <PresentationFormat>Widescreen</PresentationFormat>
  <Paragraphs>153</Paragraphs>
  <Slides>41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Segoe UI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28</cp:revision>
  <dcterms:created xsi:type="dcterms:W3CDTF">2023-04-29T09:08:23Z</dcterms:created>
  <dcterms:modified xsi:type="dcterms:W3CDTF">2024-05-18T14:18:08Z</dcterms:modified>
</cp:coreProperties>
</file>