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sldIdLst>
    <p:sldId id="257" r:id="rId2"/>
    <p:sldId id="302" r:id="rId3"/>
    <p:sldId id="352" r:id="rId4"/>
    <p:sldId id="357" r:id="rId5"/>
    <p:sldId id="303" r:id="rId6"/>
    <p:sldId id="304" r:id="rId7"/>
    <p:sldId id="305" r:id="rId8"/>
    <p:sldId id="356" r:id="rId9"/>
    <p:sldId id="321" r:id="rId10"/>
    <p:sldId id="354" r:id="rId11"/>
    <p:sldId id="311" r:id="rId12"/>
    <p:sldId id="306" r:id="rId13"/>
    <p:sldId id="320" r:id="rId14"/>
    <p:sldId id="333" r:id="rId15"/>
    <p:sldId id="307" r:id="rId16"/>
    <p:sldId id="308" r:id="rId17"/>
    <p:sldId id="309" r:id="rId18"/>
    <p:sldId id="358" r:id="rId19"/>
    <p:sldId id="359" r:id="rId20"/>
    <p:sldId id="361" r:id="rId21"/>
    <p:sldId id="317" r:id="rId22"/>
    <p:sldId id="319" r:id="rId23"/>
    <p:sldId id="322" r:id="rId24"/>
    <p:sldId id="332" r:id="rId25"/>
    <p:sldId id="325" r:id="rId26"/>
    <p:sldId id="327" r:id="rId27"/>
    <p:sldId id="328" r:id="rId28"/>
    <p:sldId id="329" r:id="rId29"/>
    <p:sldId id="338" r:id="rId30"/>
    <p:sldId id="339" r:id="rId31"/>
    <p:sldId id="341" r:id="rId32"/>
    <p:sldId id="340" r:id="rId33"/>
    <p:sldId id="364" r:id="rId34"/>
    <p:sldId id="365" r:id="rId35"/>
    <p:sldId id="362" r:id="rId36"/>
    <p:sldId id="28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0327" autoAdjust="0"/>
  </p:normalViewPr>
  <p:slideViewPr>
    <p:cSldViewPr snapToGrid="0">
      <p:cViewPr varScale="1">
        <p:scale>
          <a:sx n="99" d="100"/>
          <a:sy n="99" d="100"/>
        </p:scale>
        <p:origin x="93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E21D04-AF3E-476A-B18E-D593947CD471}" type="datetimeFigureOut">
              <a:rPr lang="en-US" smtClean="0"/>
              <a:t>11/9/2022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D3FA8D-5AA4-4FB2-ADBC-3472CF320248}" type="slidenum">
              <a:rPr lang="en-US" smtClean="0"/>
              <a:t>‹#›</a:t>
            </a:fld>
            <a:endParaRPr lang="en-US"/>
          </a:p>
        </p:txBody>
      </p:sp>
    </p:spTree>
    <p:extLst>
      <p:ext uri="{BB962C8B-B14F-4D97-AF65-F5344CB8AC3E}">
        <p14:creationId xmlns:p14="http://schemas.microsoft.com/office/powerpoint/2010/main" val="2462114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a:t>
            </a:fld>
            <a:endParaRPr lang="en-US"/>
          </a:p>
        </p:txBody>
      </p:sp>
    </p:spTree>
    <p:extLst>
      <p:ext uri="{BB962C8B-B14F-4D97-AF65-F5344CB8AC3E}">
        <p14:creationId xmlns:p14="http://schemas.microsoft.com/office/powerpoint/2010/main" val="1843981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a:t>
            </a:fld>
            <a:endParaRPr lang="en-US"/>
          </a:p>
        </p:txBody>
      </p:sp>
    </p:spTree>
    <p:extLst>
      <p:ext uri="{BB962C8B-B14F-4D97-AF65-F5344CB8AC3E}">
        <p14:creationId xmlns:p14="http://schemas.microsoft.com/office/powerpoint/2010/main" val="2492514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4</a:t>
            </a:fld>
            <a:endParaRPr lang="en-US"/>
          </a:p>
        </p:txBody>
      </p:sp>
    </p:spTree>
    <p:extLst>
      <p:ext uri="{BB962C8B-B14F-4D97-AF65-F5344CB8AC3E}">
        <p14:creationId xmlns:p14="http://schemas.microsoft.com/office/powerpoint/2010/main" val="981438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5</a:t>
            </a:fld>
            <a:endParaRPr lang="en-US"/>
          </a:p>
        </p:txBody>
      </p:sp>
    </p:spTree>
    <p:extLst>
      <p:ext uri="{BB962C8B-B14F-4D97-AF65-F5344CB8AC3E}">
        <p14:creationId xmlns:p14="http://schemas.microsoft.com/office/powerpoint/2010/main" val="2434281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6</a:t>
            </a:fld>
            <a:endParaRPr lang="en-US"/>
          </a:p>
        </p:txBody>
      </p:sp>
    </p:spTree>
    <p:extLst>
      <p:ext uri="{BB962C8B-B14F-4D97-AF65-F5344CB8AC3E}">
        <p14:creationId xmlns:p14="http://schemas.microsoft.com/office/powerpoint/2010/main" val="35249394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7</a:t>
            </a:fld>
            <a:endParaRPr lang="en-US"/>
          </a:p>
        </p:txBody>
      </p:sp>
    </p:spTree>
    <p:extLst>
      <p:ext uri="{BB962C8B-B14F-4D97-AF65-F5344CB8AC3E}">
        <p14:creationId xmlns:p14="http://schemas.microsoft.com/office/powerpoint/2010/main" val="7333486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8</a:t>
            </a:fld>
            <a:endParaRPr lang="en-US"/>
          </a:p>
        </p:txBody>
      </p:sp>
    </p:spTree>
    <p:extLst>
      <p:ext uri="{BB962C8B-B14F-4D97-AF65-F5344CB8AC3E}">
        <p14:creationId xmlns:p14="http://schemas.microsoft.com/office/powerpoint/2010/main" val="23589950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9</a:t>
            </a:fld>
            <a:endParaRPr lang="en-US"/>
          </a:p>
        </p:txBody>
      </p:sp>
    </p:spTree>
    <p:extLst>
      <p:ext uri="{BB962C8B-B14F-4D97-AF65-F5344CB8AC3E}">
        <p14:creationId xmlns:p14="http://schemas.microsoft.com/office/powerpoint/2010/main" val="3518283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10</a:t>
            </a:fld>
            <a:endParaRPr lang="en-US"/>
          </a:p>
        </p:txBody>
      </p:sp>
    </p:spTree>
    <p:extLst>
      <p:ext uri="{BB962C8B-B14F-4D97-AF65-F5344CB8AC3E}">
        <p14:creationId xmlns:p14="http://schemas.microsoft.com/office/powerpoint/2010/main" val="1084814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11</a:t>
            </a:fld>
            <a:endParaRPr lang="en-US"/>
          </a:p>
        </p:txBody>
      </p:sp>
    </p:spTree>
    <p:extLst>
      <p:ext uri="{BB962C8B-B14F-4D97-AF65-F5344CB8AC3E}">
        <p14:creationId xmlns:p14="http://schemas.microsoft.com/office/powerpoint/2010/main" val="13854210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12</a:t>
            </a:fld>
            <a:endParaRPr lang="en-US"/>
          </a:p>
        </p:txBody>
      </p:sp>
    </p:spTree>
    <p:extLst>
      <p:ext uri="{BB962C8B-B14F-4D97-AF65-F5344CB8AC3E}">
        <p14:creationId xmlns:p14="http://schemas.microsoft.com/office/powerpoint/2010/main" val="1314666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13</a:t>
            </a:fld>
            <a:endParaRPr lang="en-US"/>
          </a:p>
        </p:txBody>
      </p:sp>
    </p:spTree>
    <p:extLst>
      <p:ext uri="{BB962C8B-B14F-4D97-AF65-F5344CB8AC3E}">
        <p14:creationId xmlns:p14="http://schemas.microsoft.com/office/powerpoint/2010/main" val="25551800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14</a:t>
            </a:fld>
            <a:endParaRPr lang="en-US"/>
          </a:p>
        </p:txBody>
      </p:sp>
    </p:spTree>
    <p:extLst>
      <p:ext uri="{BB962C8B-B14F-4D97-AF65-F5344CB8AC3E}">
        <p14:creationId xmlns:p14="http://schemas.microsoft.com/office/powerpoint/2010/main" val="1351921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15</a:t>
            </a:fld>
            <a:endParaRPr lang="en-US"/>
          </a:p>
        </p:txBody>
      </p:sp>
    </p:spTree>
    <p:extLst>
      <p:ext uri="{BB962C8B-B14F-4D97-AF65-F5344CB8AC3E}">
        <p14:creationId xmlns:p14="http://schemas.microsoft.com/office/powerpoint/2010/main" val="633421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16</a:t>
            </a:fld>
            <a:endParaRPr lang="en-US"/>
          </a:p>
        </p:txBody>
      </p:sp>
    </p:spTree>
    <p:extLst>
      <p:ext uri="{BB962C8B-B14F-4D97-AF65-F5344CB8AC3E}">
        <p14:creationId xmlns:p14="http://schemas.microsoft.com/office/powerpoint/2010/main" val="312807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17</a:t>
            </a:fld>
            <a:endParaRPr lang="en-US"/>
          </a:p>
        </p:txBody>
      </p:sp>
    </p:spTree>
    <p:extLst>
      <p:ext uri="{BB962C8B-B14F-4D97-AF65-F5344CB8AC3E}">
        <p14:creationId xmlns:p14="http://schemas.microsoft.com/office/powerpoint/2010/main" val="3521435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18</a:t>
            </a:fld>
            <a:endParaRPr lang="en-US"/>
          </a:p>
        </p:txBody>
      </p:sp>
    </p:spTree>
    <p:extLst>
      <p:ext uri="{BB962C8B-B14F-4D97-AF65-F5344CB8AC3E}">
        <p14:creationId xmlns:p14="http://schemas.microsoft.com/office/powerpoint/2010/main" val="41858542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19</a:t>
            </a:fld>
            <a:endParaRPr lang="en-US"/>
          </a:p>
        </p:txBody>
      </p:sp>
    </p:spTree>
    <p:extLst>
      <p:ext uri="{BB962C8B-B14F-4D97-AF65-F5344CB8AC3E}">
        <p14:creationId xmlns:p14="http://schemas.microsoft.com/office/powerpoint/2010/main" val="4494992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20</a:t>
            </a:fld>
            <a:endParaRPr lang="en-US"/>
          </a:p>
        </p:txBody>
      </p:sp>
    </p:spTree>
    <p:extLst>
      <p:ext uri="{BB962C8B-B14F-4D97-AF65-F5344CB8AC3E}">
        <p14:creationId xmlns:p14="http://schemas.microsoft.com/office/powerpoint/2010/main" val="41543309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21</a:t>
            </a:fld>
            <a:endParaRPr lang="en-US"/>
          </a:p>
        </p:txBody>
      </p:sp>
    </p:spTree>
    <p:extLst>
      <p:ext uri="{BB962C8B-B14F-4D97-AF65-F5344CB8AC3E}">
        <p14:creationId xmlns:p14="http://schemas.microsoft.com/office/powerpoint/2010/main" val="11040737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22</a:t>
            </a:fld>
            <a:endParaRPr lang="en-US"/>
          </a:p>
        </p:txBody>
      </p:sp>
    </p:spTree>
    <p:extLst>
      <p:ext uri="{BB962C8B-B14F-4D97-AF65-F5344CB8AC3E}">
        <p14:creationId xmlns:p14="http://schemas.microsoft.com/office/powerpoint/2010/main" val="14992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23</a:t>
            </a:fld>
            <a:endParaRPr lang="en-US"/>
          </a:p>
        </p:txBody>
      </p:sp>
    </p:spTree>
    <p:extLst>
      <p:ext uri="{BB962C8B-B14F-4D97-AF65-F5344CB8AC3E}">
        <p14:creationId xmlns:p14="http://schemas.microsoft.com/office/powerpoint/2010/main" val="965691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24</a:t>
            </a:fld>
            <a:endParaRPr lang="en-US"/>
          </a:p>
        </p:txBody>
      </p:sp>
    </p:spTree>
    <p:extLst>
      <p:ext uri="{BB962C8B-B14F-4D97-AF65-F5344CB8AC3E}">
        <p14:creationId xmlns:p14="http://schemas.microsoft.com/office/powerpoint/2010/main" val="29696654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25</a:t>
            </a:fld>
            <a:endParaRPr lang="en-US"/>
          </a:p>
        </p:txBody>
      </p:sp>
    </p:spTree>
    <p:extLst>
      <p:ext uri="{BB962C8B-B14F-4D97-AF65-F5344CB8AC3E}">
        <p14:creationId xmlns:p14="http://schemas.microsoft.com/office/powerpoint/2010/main" val="15399187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26</a:t>
            </a:fld>
            <a:endParaRPr lang="en-US"/>
          </a:p>
        </p:txBody>
      </p:sp>
    </p:spTree>
    <p:extLst>
      <p:ext uri="{BB962C8B-B14F-4D97-AF65-F5344CB8AC3E}">
        <p14:creationId xmlns:p14="http://schemas.microsoft.com/office/powerpoint/2010/main" val="25718602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27</a:t>
            </a:fld>
            <a:endParaRPr lang="en-US"/>
          </a:p>
        </p:txBody>
      </p:sp>
    </p:spTree>
    <p:extLst>
      <p:ext uri="{BB962C8B-B14F-4D97-AF65-F5344CB8AC3E}">
        <p14:creationId xmlns:p14="http://schemas.microsoft.com/office/powerpoint/2010/main" val="22564807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28</a:t>
            </a:fld>
            <a:endParaRPr lang="en-US"/>
          </a:p>
        </p:txBody>
      </p:sp>
    </p:spTree>
    <p:extLst>
      <p:ext uri="{BB962C8B-B14F-4D97-AF65-F5344CB8AC3E}">
        <p14:creationId xmlns:p14="http://schemas.microsoft.com/office/powerpoint/2010/main" val="7414881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29</a:t>
            </a:fld>
            <a:endParaRPr lang="en-US"/>
          </a:p>
        </p:txBody>
      </p:sp>
    </p:spTree>
    <p:extLst>
      <p:ext uri="{BB962C8B-B14F-4D97-AF65-F5344CB8AC3E}">
        <p14:creationId xmlns:p14="http://schemas.microsoft.com/office/powerpoint/2010/main" val="10131289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30</a:t>
            </a:fld>
            <a:endParaRPr lang="en-US"/>
          </a:p>
        </p:txBody>
      </p:sp>
    </p:spTree>
    <p:extLst>
      <p:ext uri="{BB962C8B-B14F-4D97-AF65-F5344CB8AC3E}">
        <p14:creationId xmlns:p14="http://schemas.microsoft.com/office/powerpoint/2010/main" val="29098020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31</a:t>
            </a:fld>
            <a:endParaRPr lang="en-US"/>
          </a:p>
        </p:txBody>
      </p:sp>
    </p:spTree>
    <p:extLst>
      <p:ext uri="{BB962C8B-B14F-4D97-AF65-F5344CB8AC3E}">
        <p14:creationId xmlns:p14="http://schemas.microsoft.com/office/powerpoint/2010/main" val="42082124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32</a:t>
            </a:fld>
            <a:endParaRPr lang="en-US"/>
          </a:p>
        </p:txBody>
      </p:sp>
    </p:spTree>
    <p:extLst>
      <p:ext uri="{BB962C8B-B14F-4D97-AF65-F5344CB8AC3E}">
        <p14:creationId xmlns:p14="http://schemas.microsoft.com/office/powerpoint/2010/main" val="36386858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33</a:t>
            </a:fld>
            <a:endParaRPr lang="en-US"/>
          </a:p>
        </p:txBody>
      </p:sp>
    </p:spTree>
    <p:extLst>
      <p:ext uri="{BB962C8B-B14F-4D97-AF65-F5344CB8AC3E}">
        <p14:creationId xmlns:p14="http://schemas.microsoft.com/office/powerpoint/2010/main" val="25027484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34</a:t>
            </a:fld>
            <a:endParaRPr lang="en-US"/>
          </a:p>
        </p:txBody>
      </p:sp>
    </p:spTree>
    <p:extLst>
      <p:ext uri="{BB962C8B-B14F-4D97-AF65-F5344CB8AC3E}">
        <p14:creationId xmlns:p14="http://schemas.microsoft.com/office/powerpoint/2010/main" val="19551977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BAF9C0-03F0-4961-A614-0240057543F6}" type="slidenum">
              <a:rPr lang="en-MY" smtClean="0"/>
              <a:t>36</a:t>
            </a:fld>
            <a:endParaRPr lang="en-MY"/>
          </a:p>
        </p:txBody>
      </p:sp>
    </p:spTree>
    <p:extLst>
      <p:ext uri="{BB962C8B-B14F-4D97-AF65-F5344CB8AC3E}">
        <p14:creationId xmlns:p14="http://schemas.microsoft.com/office/powerpoint/2010/main" val="939751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925FF0F-639A-476D-A63B-837729D72581}"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68E5E93-72C7-4F68-9E28-A6AD590D9A9B}"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E48598-EBBC-4A49-96C8-8CD5675A5E7F}"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6FD5617-5D55-440A-BF1E-A256BFD456E1}"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E02E926-F253-43E9-BEC0-97CFAC23C594}" type="datetime1">
              <a:rPr lang="en-US" smtClean="0"/>
              <a:t>11/9/2022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6B477B4-3FA2-4F9D-8764-DFA29CC0C2DF}" type="datetime1">
              <a:rPr lang="en-US" smtClean="0"/>
              <a:t>11/9/2022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A3F63E-808B-4517-9401-26F655FFE99F}" type="datetime1">
              <a:rPr lang="en-US" smtClean="0"/>
              <a:t>11/9/2022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E2DC5F-3B00-452E-8CF9-0C81488A2A61}"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76C0CB-6E96-43C7-9CD1-A332F32D59A6}" type="datetime1">
              <a:rPr lang="en-US" smtClean="0"/>
              <a:t>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3FACE33-BDF1-4FB6-AAF6-4D20708E8AF4}"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4BED247-306D-4462-943A-AA7D361C38ED}" type="datetime1">
              <a:rPr lang="en-US" smtClean="0"/>
              <a:t>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83C342-0818-4FC3-8274-701006C3F284}" type="datetime1">
              <a:rPr lang="en-US" smtClean="0"/>
              <a:t>11/9/2022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image" Target="../media/image13.svg"/><Relationship Id="rId4" Type="http://schemas.openxmlformats.org/officeDocument/2006/relationships/image" Target="../media/image7.emf"/><Relationship Id="rId9" Type="http://schemas.openxmlformats.org/officeDocument/2006/relationships/image" Target="../media/image12.png"/><Relationship Id="rId14" Type="http://schemas.microsoft.com/office/2007/relationships/hdphoto" Target="../media/hdphoto1.wdp"/></Relationships>
</file>

<file path=ppt/slides/_rels/slide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8.svg"/><Relationship Id="rId4" Type="http://schemas.openxmlformats.org/officeDocument/2006/relationships/image" Target="../media/image7.emf"/><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hyperlink" Target="https://paper.bobylive.com/System/understanding_pki.pdf"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616978" y="4288121"/>
            <a:ext cx="6714451" cy="1972334"/>
          </a:xfrm>
          <a:prstGeom prst="rect">
            <a:avLst/>
          </a:prstGeom>
        </p:spPr>
      </p:pic>
      <p:pic>
        <p:nvPicPr>
          <p:cNvPr id="13" name="Picture 12"/>
          <p:cNvPicPr>
            <a:picLocks noChangeAspect="1"/>
          </p:cNvPicPr>
          <p:nvPr/>
        </p:nvPicPr>
        <p:blipFill>
          <a:blip r:embed="rId6"/>
          <a:stretch>
            <a:fillRect/>
          </a:stretch>
        </p:blipFill>
        <p:spPr>
          <a:xfrm>
            <a:off x="6622181" y="4708453"/>
            <a:ext cx="5651561" cy="1034667"/>
          </a:xfrm>
          <a:prstGeom prst="rect">
            <a:avLst/>
          </a:prstGeom>
        </p:spPr>
      </p:pic>
      <p:sp>
        <p:nvSpPr>
          <p:cNvPr id="14" name="TextBox 13"/>
          <p:cNvSpPr txBox="1"/>
          <p:nvPr/>
        </p:nvSpPr>
        <p:spPr>
          <a:xfrm>
            <a:off x="286565" y="4581790"/>
            <a:ext cx="5744329"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Security </a:t>
            </a:r>
          </a:p>
          <a:p>
            <a:r>
              <a:rPr lang="en-US" sz="2800" dirty="0">
                <a:solidFill>
                  <a:srgbClr val="24A9E1"/>
                </a:solidFill>
                <a:latin typeface="Tajawal Medium" panose="00000600000000000000" pitchFamily="2" charset="-78"/>
                <a:cs typeface="Tajawal Medium" panose="00000600000000000000" pitchFamily="2" charset="-78"/>
              </a:rPr>
              <a:t>Prepared by Dr. Mohammed Anbar</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876729" y="4858788"/>
            <a:ext cx="4940968" cy="830997"/>
          </a:xfrm>
          <a:prstGeom prst="rect">
            <a:avLst/>
          </a:prstGeom>
          <a:noFill/>
        </p:spPr>
        <p:txBody>
          <a:bodyPr wrap="none" rtlCol="0">
            <a:spAutoFit/>
          </a:bodyPr>
          <a:lstStyle/>
          <a:p>
            <a:pPr algn="ctr"/>
            <a:r>
              <a:rPr lang="en-US" altLang="en-US" sz="2400" b="1" dirty="0">
                <a:solidFill>
                  <a:schemeClr val="bg1"/>
                </a:solidFill>
              </a:rPr>
              <a:t>Overview of Public Key Infrastructure</a:t>
            </a:r>
            <a:br>
              <a:rPr lang="en-US" altLang="en-US" sz="2400" b="1" dirty="0">
                <a:solidFill>
                  <a:schemeClr val="bg1"/>
                </a:solidFill>
              </a:rPr>
            </a:br>
            <a:r>
              <a:rPr lang="en-US" altLang="en-US" sz="2400" b="1" dirty="0">
                <a:solidFill>
                  <a:schemeClr val="bg1"/>
                </a:solidFill>
              </a:rPr>
              <a:t> (PKI)</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764952" y="1811581"/>
            <a:ext cx="10867586" cy="3338735"/>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dirty="0"/>
              <a:t>Explain digital signature ,</a:t>
            </a:r>
          </a:p>
          <a:p>
            <a:pPr marL="285750" indent="-285750">
              <a:lnSpc>
                <a:spcPct val="200000"/>
              </a:lnSpc>
              <a:buFont typeface="Arial" panose="020B0604020202020204" pitchFamily="34" charset="0"/>
              <a:buChar char="•"/>
            </a:pPr>
            <a:r>
              <a:rPr lang="en-US" altLang="en-US" dirty="0"/>
              <a:t>Explain digital certificates,</a:t>
            </a:r>
          </a:p>
          <a:p>
            <a:pPr marL="285750" indent="-285750">
              <a:lnSpc>
                <a:spcPct val="200000"/>
              </a:lnSpc>
              <a:buFont typeface="Arial" panose="020B0604020202020204" pitchFamily="34" charset="0"/>
              <a:buChar char="•"/>
            </a:pPr>
            <a:r>
              <a:rPr lang="en-US" altLang="en-US" dirty="0"/>
              <a:t>Understand Public Key Infrastructure (PKI) and its components, </a:t>
            </a:r>
          </a:p>
          <a:p>
            <a:pPr marL="285750" indent="-285750">
              <a:lnSpc>
                <a:spcPct val="200000"/>
              </a:lnSpc>
              <a:buFont typeface="Arial" panose="020B0604020202020204" pitchFamily="34" charset="0"/>
              <a:buChar char="•"/>
            </a:pPr>
            <a:r>
              <a:rPr lang="en-US" altLang="en-US" dirty="0"/>
              <a:t>Explain the functions and standards of PKI,</a:t>
            </a:r>
          </a:p>
          <a:p>
            <a:pPr marL="285750" indent="-285750">
              <a:lnSpc>
                <a:spcPct val="200000"/>
              </a:lnSpc>
              <a:buFont typeface="Arial" panose="020B0604020202020204" pitchFamily="34" charset="0"/>
              <a:buChar char="•"/>
            </a:pPr>
            <a:r>
              <a:rPr lang="en-US" altLang="en-US" dirty="0"/>
              <a:t>Explain the protocols that rely on PKI standards.</a:t>
            </a:r>
          </a:p>
          <a:p>
            <a:pPr marL="285750" indent="-285750">
              <a:lnSpc>
                <a:spcPct val="200000"/>
              </a:lnSpc>
              <a:buFont typeface="Arial" panose="020B0604020202020204" pitchFamily="34" charset="0"/>
              <a:buChar char="•"/>
            </a:pPr>
            <a:endParaRPr lang="en-US" dirty="0">
              <a:solidFill>
                <a:schemeClr val="bg1"/>
              </a:solidFill>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b="1" dirty="0">
                <a:solidFill>
                  <a:schemeClr val="bg1"/>
                </a:solidFill>
              </a:rPr>
              <a:t>Learning Objectives</a:t>
            </a:r>
            <a:endParaRPr lang="en-US" sz="2400" b="1" dirty="0">
              <a:solidFill>
                <a:schemeClr val="bg1"/>
              </a:solidFill>
            </a:endParaRPr>
          </a:p>
        </p:txBody>
      </p:sp>
      <p:sp>
        <p:nvSpPr>
          <p:cNvPr id="9" name="Slide Number Placeholder 8">
            <a:extLst>
              <a:ext uri="{FF2B5EF4-FFF2-40B4-BE49-F238E27FC236}">
                <a16:creationId xmlns:a16="http://schemas.microsoft.com/office/drawing/2014/main" id="{56827BD0-A19B-0B77-23D8-D824672278F7}"/>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2428851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437" y="5835221"/>
            <a:ext cx="1222425" cy="1096206"/>
          </a:xfrm>
          <a:prstGeom prst="rect">
            <a:avLst/>
          </a:prstGeom>
        </p:spPr>
      </p:pic>
      <p:pic>
        <p:nvPicPr>
          <p:cNvPr id="3" name="Picture 2"/>
          <p:cNvPicPr>
            <a:picLocks noChangeAspect="1"/>
          </p:cNvPicPr>
          <p:nvPr/>
        </p:nvPicPr>
        <p:blipFill>
          <a:blip r:embed="rId4"/>
          <a:stretch>
            <a:fillRect/>
          </a:stretch>
        </p:blipFill>
        <p:spPr>
          <a:xfrm>
            <a:off x="2528253" y="61348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MY" altLang="en-US" sz="2400" dirty="0">
                <a:solidFill>
                  <a:schemeClr val="bg1"/>
                </a:solidFill>
              </a:rPr>
              <a:t>Recap : Public key cryptography</a:t>
            </a:r>
            <a:endParaRPr lang="en-US" sz="2400" dirty="0">
              <a:solidFill>
                <a:schemeClr val="bg1"/>
              </a:solidFill>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1116649" y="1678594"/>
            <a:ext cx="10170602"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dirty="0"/>
              <a:t>Public key cryptography uses pairs of keys: a public key that is widely available, and a different private key known only to the person, application, or service that owns the keys. </a:t>
            </a:r>
          </a:p>
          <a:p>
            <a:pPr marL="285750" indent="-285750" algn="just">
              <a:lnSpc>
                <a:spcPct val="200000"/>
              </a:lnSpc>
              <a:buFont typeface="Arial" panose="020B0604020202020204" pitchFamily="34" charset="0"/>
              <a:buChar char="•"/>
            </a:pPr>
            <a:r>
              <a:rPr lang="en-MY" altLang="en-US" dirty="0"/>
              <a:t> The public key can be transmitted unencrypted over insecure lines, since it is not a secret, while the private key must be kept secret.  </a:t>
            </a:r>
          </a:p>
          <a:p>
            <a:pPr marL="285750" indent="-285750" algn="just">
              <a:lnSpc>
                <a:spcPct val="200000"/>
              </a:lnSpc>
              <a:buFont typeface="Arial" panose="020B0604020202020204" pitchFamily="34" charset="0"/>
              <a:buChar char="•"/>
            </a:pPr>
            <a:r>
              <a:rPr lang="en-MY" altLang="en-US" dirty="0"/>
              <a:t>The sender’s private key may be used to produce a digital signature, an encrypted block of data that, when decrypted by the recipient, verifies the sender’s identity (nonrepudiation) as well as the integrity of the data.  </a:t>
            </a:r>
            <a:endParaRPr lang="en-US" altLang="en-US" dirty="0"/>
          </a:p>
        </p:txBody>
      </p:sp>
      <p:sp>
        <p:nvSpPr>
          <p:cNvPr id="7" name="Slide Number Placeholder 6">
            <a:extLst>
              <a:ext uri="{FF2B5EF4-FFF2-40B4-BE49-F238E27FC236}">
                <a16:creationId xmlns:a16="http://schemas.microsoft.com/office/drawing/2014/main" id="{6519380D-6B78-847B-DAC0-72BB8E78F5C8}"/>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3331282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437" y="5835221"/>
            <a:ext cx="1222425" cy="1096206"/>
          </a:xfrm>
          <a:prstGeom prst="rect">
            <a:avLst/>
          </a:prstGeom>
        </p:spPr>
      </p:pic>
      <p:pic>
        <p:nvPicPr>
          <p:cNvPr id="3" name="Picture 2"/>
          <p:cNvPicPr>
            <a:picLocks noChangeAspect="1"/>
          </p:cNvPicPr>
          <p:nvPr/>
        </p:nvPicPr>
        <p:blipFill>
          <a:blip r:embed="rId4"/>
          <a:stretch>
            <a:fillRect/>
          </a:stretch>
        </p:blipFill>
        <p:spPr>
          <a:xfrm>
            <a:off x="2440788" y="615151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Digital signature </a:t>
            </a:r>
            <a:endParaRPr lang="en-US" sz="2400" dirty="0">
              <a:solidFill>
                <a:schemeClr val="bg1"/>
              </a:solidFill>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919259" y="1890317"/>
            <a:ext cx="10353482" cy="3338543"/>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dirty="0"/>
              <a:t> A digital signature is an electronic signature used to verify the identity of the sender/ signer of a message and to ensure the correctness and validity of information in electronic transactions. </a:t>
            </a:r>
          </a:p>
          <a:p>
            <a:pPr marL="285750" indent="-285750" algn="just">
              <a:lnSpc>
                <a:spcPct val="200000"/>
              </a:lnSpc>
              <a:buFont typeface="Arial" panose="020B0604020202020204" pitchFamily="34" charset="0"/>
              <a:buChar char="•"/>
            </a:pPr>
            <a:r>
              <a:rPr lang="en-MY" altLang="en-US" dirty="0"/>
              <a:t>The use of recognized digital signatures can fulfil requirements of confidentiality, identity authentication, non-repudiation, and integrity of information.</a:t>
            </a:r>
          </a:p>
          <a:p>
            <a:pPr marL="285750" indent="-285750" algn="just">
              <a:lnSpc>
                <a:spcPct val="200000"/>
              </a:lnSpc>
              <a:buFont typeface="Arial" panose="020B0604020202020204" pitchFamily="34" charset="0"/>
              <a:buChar char="•"/>
            </a:pPr>
            <a:r>
              <a:rPr lang="en-MY" dirty="0"/>
              <a:t>Digital signatures create a virtual fingerprint that is unique to a person or entity and are used to identify users and protect the information in digital messages or documents. </a:t>
            </a:r>
            <a:endParaRPr lang="en-US" altLang="en-US" dirty="0"/>
          </a:p>
        </p:txBody>
      </p:sp>
      <p:sp>
        <p:nvSpPr>
          <p:cNvPr id="7" name="Slide Number Placeholder 6">
            <a:extLst>
              <a:ext uri="{FF2B5EF4-FFF2-40B4-BE49-F238E27FC236}">
                <a16:creationId xmlns:a16="http://schemas.microsoft.com/office/drawing/2014/main" id="{70002F08-73D8-EE70-BF84-39A247EC3847}"/>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2783422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Rectangle: Rounded Corners 97">
            <a:extLst>
              <a:ext uri="{FF2B5EF4-FFF2-40B4-BE49-F238E27FC236}">
                <a16:creationId xmlns:a16="http://schemas.microsoft.com/office/drawing/2014/main" id="{2949A9FC-5BBE-35F0-E723-3F254EA87EA6}"/>
              </a:ext>
            </a:extLst>
          </p:cNvPr>
          <p:cNvSpPr/>
          <p:nvPr/>
        </p:nvSpPr>
        <p:spPr>
          <a:xfrm>
            <a:off x="1407514" y="1300805"/>
            <a:ext cx="9738006" cy="4628082"/>
          </a:xfrm>
          <a:prstGeom prst="roundRect">
            <a:avLst>
              <a:gd name="adj" fmla="val 313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305" y="5781065"/>
            <a:ext cx="1222425" cy="1096206"/>
          </a:xfrm>
          <a:prstGeom prst="rect">
            <a:avLst/>
          </a:prstGeom>
        </p:spPr>
      </p:pic>
      <p:pic>
        <p:nvPicPr>
          <p:cNvPr id="3" name="Picture 2"/>
          <p:cNvPicPr>
            <a:picLocks noChangeAspect="1"/>
          </p:cNvPicPr>
          <p:nvPr/>
        </p:nvPicPr>
        <p:blipFill>
          <a:blip r:embed="rId4"/>
          <a:stretch>
            <a:fillRect/>
          </a:stretch>
        </p:blipFill>
        <p:spPr>
          <a:xfrm>
            <a:off x="2384693" y="619487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357" y="296"/>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Digital Signature Process </a:t>
            </a:r>
            <a:endParaRPr lang="en-US" sz="2400" dirty="0">
              <a:solidFill>
                <a:schemeClr val="bg1"/>
              </a:solidFill>
            </a:endParaRPr>
          </a:p>
        </p:txBody>
      </p:sp>
      <p:grpSp>
        <p:nvGrpSpPr>
          <p:cNvPr id="97" name="Group 96">
            <a:extLst>
              <a:ext uri="{FF2B5EF4-FFF2-40B4-BE49-F238E27FC236}">
                <a16:creationId xmlns:a16="http://schemas.microsoft.com/office/drawing/2014/main" id="{51D6C8C7-F107-B5BF-1F08-806A3B50C489}"/>
              </a:ext>
            </a:extLst>
          </p:cNvPr>
          <p:cNvGrpSpPr/>
          <p:nvPr/>
        </p:nvGrpSpPr>
        <p:grpSpPr>
          <a:xfrm>
            <a:off x="1360216" y="1270782"/>
            <a:ext cx="9482857" cy="4730081"/>
            <a:chOff x="1493665" y="1190831"/>
            <a:chExt cx="9482857" cy="4730081"/>
          </a:xfrm>
        </p:grpSpPr>
        <p:sp>
          <p:nvSpPr>
            <p:cNvPr id="10" name="Rectangle: Rounded Corners 9">
              <a:extLst>
                <a:ext uri="{FF2B5EF4-FFF2-40B4-BE49-F238E27FC236}">
                  <a16:creationId xmlns:a16="http://schemas.microsoft.com/office/drawing/2014/main" id="{0775CD2D-F786-39A3-0E76-74559D613825}"/>
                </a:ext>
              </a:extLst>
            </p:cNvPr>
            <p:cNvSpPr/>
            <p:nvPr/>
          </p:nvSpPr>
          <p:spPr>
            <a:xfrm>
              <a:off x="2355106" y="1610201"/>
              <a:ext cx="1985152" cy="8358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Confidential Memo </a:t>
              </a:r>
            </a:p>
            <a:p>
              <a:pPr algn="ctr"/>
              <a:r>
                <a:rPr lang="en-US" sz="1400" dirty="0">
                  <a:solidFill>
                    <a:schemeClr val="tx1"/>
                  </a:solidFill>
                </a:rPr>
                <a:t>Let’s meet at 7PM</a:t>
              </a:r>
            </a:p>
          </p:txBody>
        </p:sp>
        <p:sp>
          <p:nvSpPr>
            <p:cNvPr id="11" name="TextBox 10">
              <a:extLst>
                <a:ext uri="{FF2B5EF4-FFF2-40B4-BE49-F238E27FC236}">
                  <a16:creationId xmlns:a16="http://schemas.microsoft.com/office/drawing/2014/main" id="{2F626C9E-854A-012B-0A7B-8D12FB2883CA}"/>
                </a:ext>
              </a:extLst>
            </p:cNvPr>
            <p:cNvSpPr txBox="1"/>
            <p:nvPr/>
          </p:nvSpPr>
          <p:spPr>
            <a:xfrm>
              <a:off x="2980944" y="1316808"/>
              <a:ext cx="826508" cy="307777"/>
            </a:xfrm>
            <a:prstGeom prst="rect">
              <a:avLst/>
            </a:prstGeom>
            <a:noFill/>
          </p:spPr>
          <p:txBody>
            <a:bodyPr wrap="none" rtlCol="0">
              <a:spAutoFit/>
            </a:bodyPr>
            <a:lstStyle/>
            <a:p>
              <a:r>
                <a:rPr lang="en-US" sz="1400" dirty="0"/>
                <a:t>Plaintext</a:t>
              </a:r>
            </a:p>
          </p:txBody>
        </p:sp>
        <p:sp>
          <p:nvSpPr>
            <p:cNvPr id="17" name="TextBox 16">
              <a:extLst>
                <a:ext uri="{FF2B5EF4-FFF2-40B4-BE49-F238E27FC236}">
                  <a16:creationId xmlns:a16="http://schemas.microsoft.com/office/drawing/2014/main" id="{BC02457D-A146-1F1F-7F6F-4948474F2BD5}"/>
                </a:ext>
              </a:extLst>
            </p:cNvPr>
            <p:cNvSpPr txBox="1"/>
            <p:nvPr/>
          </p:nvSpPr>
          <p:spPr>
            <a:xfrm>
              <a:off x="4583447" y="1190831"/>
              <a:ext cx="893578" cy="523220"/>
            </a:xfrm>
            <a:prstGeom prst="rect">
              <a:avLst/>
            </a:prstGeom>
            <a:noFill/>
          </p:spPr>
          <p:txBody>
            <a:bodyPr wrap="none" rtlCol="0">
              <a:spAutoFit/>
            </a:bodyPr>
            <a:lstStyle/>
            <a:p>
              <a:pPr algn="ctr"/>
              <a:r>
                <a:rPr lang="en-US" sz="1400" dirty="0"/>
                <a:t>Hash </a:t>
              </a:r>
            </a:p>
            <a:p>
              <a:pPr algn="ctr"/>
              <a:r>
                <a:rPr lang="en-US" sz="1400" dirty="0"/>
                <a:t>algorithm</a:t>
              </a:r>
            </a:p>
          </p:txBody>
        </p:sp>
        <p:sp>
          <p:nvSpPr>
            <p:cNvPr id="18" name="Rectangle 17">
              <a:extLst>
                <a:ext uri="{FF2B5EF4-FFF2-40B4-BE49-F238E27FC236}">
                  <a16:creationId xmlns:a16="http://schemas.microsoft.com/office/drawing/2014/main" id="{9213EA71-1C10-5DD6-9F43-8AA27D4A4BA8}"/>
                </a:ext>
              </a:extLst>
            </p:cNvPr>
            <p:cNvSpPr/>
            <p:nvPr/>
          </p:nvSpPr>
          <p:spPr>
            <a:xfrm>
              <a:off x="5873760" y="1891806"/>
              <a:ext cx="929640" cy="27261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93827153</a:t>
              </a:r>
            </a:p>
          </p:txBody>
        </p:sp>
        <p:sp>
          <p:nvSpPr>
            <p:cNvPr id="19" name="TextBox 18">
              <a:extLst>
                <a:ext uri="{FF2B5EF4-FFF2-40B4-BE49-F238E27FC236}">
                  <a16:creationId xmlns:a16="http://schemas.microsoft.com/office/drawing/2014/main" id="{6C032BCE-1A91-4BD4-87F2-8796277AA095}"/>
                </a:ext>
              </a:extLst>
            </p:cNvPr>
            <p:cNvSpPr txBox="1"/>
            <p:nvPr/>
          </p:nvSpPr>
          <p:spPr>
            <a:xfrm>
              <a:off x="6039459" y="1557157"/>
              <a:ext cx="548548" cy="307777"/>
            </a:xfrm>
            <a:prstGeom prst="rect">
              <a:avLst/>
            </a:prstGeom>
            <a:noFill/>
          </p:spPr>
          <p:txBody>
            <a:bodyPr wrap="none" rtlCol="0">
              <a:spAutoFit/>
            </a:bodyPr>
            <a:lstStyle/>
            <a:p>
              <a:r>
                <a:rPr lang="en-US" sz="1400" dirty="0"/>
                <a:t>Hash</a:t>
              </a:r>
            </a:p>
          </p:txBody>
        </p:sp>
        <p:sp>
          <p:nvSpPr>
            <p:cNvPr id="20" name="TextBox 19">
              <a:extLst>
                <a:ext uri="{FF2B5EF4-FFF2-40B4-BE49-F238E27FC236}">
                  <a16:creationId xmlns:a16="http://schemas.microsoft.com/office/drawing/2014/main" id="{413CE559-44BA-5169-8993-85679308C9DB}"/>
                </a:ext>
              </a:extLst>
            </p:cNvPr>
            <p:cNvSpPr txBox="1"/>
            <p:nvPr/>
          </p:nvSpPr>
          <p:spPr>
            <a:xfrm>
              <a:off x="5516578" y="1205085"/>
              <a:ext cx="714363" cy="338554"/>
            </a:xfrm>
            <a:prstGeom prst="rect">
              <a:avLst/>
            </a:prstGeom>
            <a:noFill/>
          </p:spPr>
          <p:txBody>
            <a:bodyPr wrap="none" rtlCol="0">
              <a:spAutoFit/>
            </a:bodyPr>
            <a:lstStyle/>
            <a:p>
              <a:r>
                <a:rPr lang="en-US" sz="1600" b="1" dirty="0"/>
                <a:t>Step 1</a:t>
              </a:r>
            </a:p>
          </p:txBody>
        </p:sp>
        <p:cxnSp>
          <p:nvCxnSpPr>
            <p:cNvPr id="22" name="Straight Arrow Connector 21">
              <a:extLst>
                <a:ext uri="{FF2B5EF4-FFF2-40B4-BE49-F238E27FC236}">
                  <a16:creationId xmlns:a16="http://schemas.microsoft.com/office/drawing/2014/main" id="{CEF59BCE-C962-5CDE-4EC7-2AD6A5E1D87B}"/>
                </a:ext>
              </a:extLst>
            </p:cNvPr>
            <p:cNvCxnSpPr>
              <a:cxnSpLocks/>
              <a:endCxn id="18" idx="1"/>
            </p:cNvCxnSpPr>
            <p:nvPr/>
          </p:nvCxnSpPr>
          <p:spPr>
            <a:xfrm>
              <a:off x="5204460" y="2028111"/>
              <a:ext cx="6693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4" name="Graphic 13" descr="Briefcase with solid fill">
              <a:extLst>
                <a:ext uri="{FF2B5EF4-FFF2-40B4-BE49-F238E27FC236}">
                  <a16:creationId xmlns:a16="http://schemas.microsoft.com/office/drawing/2014/main" id="{290A2A98-9DF6-71CE-4E0A-14858D9DA09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674717" y="1672591"/>
              <a:ext cx="711040" cy="711040"/>
            </a:xfrm>
            <a:prstGeom prst="rect">
              <a:avLst/>
            </a:prstGeom>
          </p:spPr>
        </p:pic>
        <p:pic>
          <p:nvPicPr>
            <p:cNvPr id="24" name="Graphic 23" descr="Briefcase with solid fill">
              <a:extLst>
                <a:ext uri="{FF2B5EF4-FFF2-40B4-BE49-F238E27FC236}">
                  <a16:creationId xmlns:a16="http://schemas.microsoft.com/office/drawing/2014/main" id="{9CA66C2D-E7F8-99CC-00BD-6F61EFB3EE4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235811" y="1672591"/>
              <a:ext cx="711040" cy="711040"/>
            </a:xfrm>
            <a:prstGeom prst="rect">
              <a:avLst/>
            </a:prstGeom>
          </p:spPr>
        </p:pic>
        <p:cxnSp>
          <p:nvCxnSpPr>
            <p:cNvPr id="26" name="Straight Arrow Connector 25">
              <a:extLst>
                <a:ext uri="{FF2B5EF4-FFF2-40B4-BE49-F238E27FC236}">
                  <a16:creationId xmlns:a16="http://schemas.microsoft.com/office/drawing/2014/main" id="{F2EF064E-23AD-BBB8-B703-D0292DA036C4}"/>
                </a:ext>
              </a:extLst>
            </p:cNvPr>
            <p:cNvCxnSpPr>
              <a:cxnSpLocks/>
              <a:stCxn id="18" idx="3"/>
            </p:cNvCxnSpPr>
            <p:nvPr/>
          </p:nvCxnSpPr>
          <p:spPr>
            <a:xfrm>
              <a:off x="6803400" y="2028111"/>
              <a:ext cx="50418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0" name="TextBox 29">
              <a:extLst>
                <a:ext uri="{FF2B5EF4-FFF2-40B4-BE49-F238E27FC236}">
                  <a16:creationId xmlns:a16="http://schemas.microsoft.com/office/drawing/2014/main" id="{44AF0F38-F361-8376-0FFD-5E50B6C510A5}"/>
                </a:ext>
              </a:extLst>
            </p:cNvPr>
            <p:cNvSpPr txBox="1"/>
            <p:nvPr/>
          </p:nvSpPr>
          <p:spPr>
            <a:xfrm>
              <a:off x="7084557" y="1234380"/>
              <a:ext cx="1013547" cy="523220"/>
            </a:xfrm>
            <a:prstGeom prst="rect">
              <a:avLst/>
            </a:prstGeom>
            <a:noFill/>
          </p:spPr>
          <p:txBody>
            <a:bodyPr wrap="none" rtlCol="0">
              <a:spAutoFit/>
            </a:bodyPr>
            <a:lstStyle/>
            <a:p>
              <a:pPr algn="ctr"/>
              <a:r>
                <a:rPr lang="en-US" sz="1400" dirty="0"/>
                <a:t>Encryption </a:t>
              </a:r>
            </a:p>
            <a:p>
              <a:pPr algn="ctr"/>
              <a:r>
                <a:rPr lang="en-US" sz="1400" dirty="0"/>
                <a:t>algorithm</a:t>
              </a:r>
            </a:p>
          </p:txBody>
        </p:sp>
        <p:pic>
          <p:nvPicPr>
            <p:cNvPr id="32" name="Graphic 31" descr="Key with solid fill">
              <a:extLst>
                <a:ext uri="{FF2B5EF4-FFF2-40B4-BE49-F238E27FC236}">
                  <a16:creationId xmlns:a16="http://schemas.microsoft.com/office/drawing/2014/main" id="{EFBCD5EF-06DB-A973-9FE9-10C879FEBB2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240813" y="2369458"/>
              <a:ext cx="725026" cy="725026"/>
            </a:xfrm>
            <a:prstGeom prst="rect">
              <a:avLst/>
            </a:prstGeom>
          </p:spPr>
        </p:pic>
        <p:cxnSp>
          <p:nvCxnSpPr>
            <p:cNvPr id="34" name="Straight Arrow Connector 33">
              <a:extLst>
                <a:ext uri="{FF2B5EF4-FFF2-40B4-BE49-F238E27FC236}">
                  <a16:creationId xmlns:a16="http://schemas.microsoft.com/office/drawing/2014/main" id="{EE39281D-F4D8-1B49-BB22-ABDAF46980E8}"/>
                </a:ext>
              </a:extLst>
            </p:cNvPr>
            <p:cNvCxnSpPr/>
            <p:nvPr/>
          </p:nvCxnSpPr>
          <p:spPr>
            <a:xfrm flipV="1">
              <a:off x="7591331" y="2267785"/>
              <a:ext cx="0" cy="3687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5" name="TextBox 34">
              <a:extLst>
                <a:ext uri="{FF2B5EF4-FFF2-40B4-BE49-F238E27FC236}">
                  <a16:creationId xmlns:a16="http://schemas.microsoft.com/office/drawing/2014/main" id="{17AD9A02-D598-E96E-85B8-38C411360337}"/>
                </a:ext>
              </a:extLst>
            </p:cNvPr>
            <p:cNvSpPr txBox="1"/>
            <p:nvPr/>
          </p:nvSpPr>
          <p:spPr>
            <a:xfrm>
              <a:off x="6884282" y="2957329"/>
              <a:ext cx="1414105" cy="307777"/>
            </a:xfrm>
            <a:prstGeom prst="rect">
              <a:avLst/>
            </a:prstGeom>
            <a:noFill/>
          </p:spPr>
          <p:txBody>
            <a:bodyPr wrap="none" rtlCol="0">
              <a:spAutoFit/>
            </a:bodyPr>
            <a:lstStyle/>
            <a:p>
              <a:pPr algn="ctr"/>
              <a:r>
                <a:rPr lang="en-US" sz="1400" dirty="0"/>
                <a:t>Bob’s private key</a:t>
              </a:r>
            </a:p>
          </p:txBody>
        </p:sp>
        <p:sp>
          <p:nvSpPr>
            <p:cNvPr id="36" name="Rectangle 35">
              <a:extLst>
                <a:ext uri="{FF2B5EF4-FFF2-40B4-BE49-F238E27FC236}">
                  <a16:creationId xmlns:a16="http://schemas.microsoft.com/office/drawing/2014/main" id="{6EA239A8-8A12-09C9-3BFF-A2A54FF33983}"/>
                </a:ext>
              </a:extLst>
            </p:cNvPr>
            <p:cNvSpPr/>
            <p:nvPr/>
          </p:nvSpPr>
          <p:spPr>
            <a:xfrm>
              <a:off x="8838835" y="1607700"/>
              <a:ext cx="2090389" cy="84707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Confidential Memo </a:t>
              </a:r>
            </a:p>
            <a:p>
              <a:pPr algn="ctr"/>
              <a:r>
                <a:rPr lang="en-US" sz="1400" dirty="0">
                  <a:solidFill>
                    <a:schemeClr val="tx1"/>
                  </a:solidFill>
                </a:rPr>
                <a:t>Let’s meet at 7PM</a:t>
              </a:r>
            </a:p>
          </p:txBody>
        </p:sp>
        <p:sp>
          <p:nvSpPr>
            <p:cNvPr id="37" name="Rectangle 36">
              <a:extLst>
                <a:ext uri="{FF2B5EF4-FFF2-40B4-BE49-F238E27FC236}">
                  <a16:creationId xmlns:a16="http://schemas.microsoft.com/office/drawing/2014/main" id="{DBAD3C27-1654-EC69-D36F-B1561DDC9271}"/>
                </a:ext>
              </a:extLst>
            </p:cNvPr>
            <p:cNvSpPr/>
            <p:nvPr/>
          </p:nvSpPr>
          <p:spPr>
            <a:xfrm>
              <a:off x="8838835" y="2446021"/>
              <a:ext cx="1189085" cy="45362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3#6%43@we</a:t>
              </a:r>
            </a:p>
            <a:p>
              <a:r>
                <a:rPr lang="en-US" sz="1400" dirty="0">
                  <a:solidFill>
                    <a:schemeClr val="tx1"/>
                  </a:solidFill>
                </a:rPr>
                <a:t>Q[9}[0x872…</a:t>
              </a:r>
            </a:p>
          </p:txBody>
        </p:sp>
        <p:sp>
          <p:nvSpPr>
            <p:cNvPr id="38" name="TextBox 37">
              <a:extLst>
                <a:ext uri="{FF2B5EF4-FFF2-40B4-BE49-F238E27FC236}">
                  <a16:creationId xmlns:a16="http://schemas.microsoft.com/office/drawing/2014/main" id="{47C70FD7-E83F-2E49-9AB4-9DCBDEE786FD}"/>
                </a:ext>
              </a:extLst>
            </p:cNvPr>
            <p:cNvSpPr txBox="1"/>
            <p:nvPr/>
          </p:nvSpPr>
          <p:spPr>
            <a:xfrm>
              <a:off x="9982250" y="2404768"/>
              <a:ext cx="860154" cy="523220"/>
            </a:xfrm>
            <a:prstGeom prst="rect">
              <a:avLst/>
            </a:prstGeom>
            <a:noFill/>
          </p:spPr>
          <p:txBody>
            <a:bodyPr wrap="square" rtlCol="0">
              <a:spAutoFit/>
            </a:bodyPr>
            <a:lstStyle/>
            <a:p>
              <a:r>
                <a:rPr lang="en-US" sz="1400" dirty="0"/>
                <a:t>Digital </a:t>
              </a:r>
            </a:p>
            <a:p>
              <a:r>
                <a:rPr lang="en-US" sz="1400" dirty="0"/>
                <a:t>signature</a:t>
              </a:r>
            </a:p>
          </p:txBody>
        </p:sp>
        <p:sp>
          <p:nvSpPr>
            <p:cNvPr id="39" name="Rectangle 38">
              <a:extLst>
                <a:ext uri="{FF2B5EF4-FFF2-40B4-BE49-F238E27FC236}">
                  <a16:creationId xmlns:a16="http://schemas.microsoft.com/office/drawing/2014/main" id="{0CF3ED46-480E-65FD-23E6-B59E1668CEC5}"/>
                </a:ext>
              </a:extLst>
            </p:cNvPr>
            <p:cNvSpPr/>
            <p:nvPr/>
          </p:nvSpPr>
          <p:spPr>
            <a:xfrm>
              <a:off x="8750134" y="4253226"/>
              <a:ext cx="1868479" cy="84707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Confidential Memo </a:t>
              </a:r>
            </a:p>
            <a:p>
              <a:pPr algn="ctr"/>
              <a:r>
                <a:rPr lang="en-US" sz="1400" dirty="0">
                  <a:solidFill>
                    <a:schemeClr val="tx1"/>
                  </a:solidFill>
                </a:rPr>
                <a:t>Let’s meet at 7PM</a:t>
              </a:r>
            </a:p>
          </p:txBody>
        </p:sp>
        <p:sp>
          <p:nvSpPr>
            <p:cNvPr id="40" name="Rectangle 39">
              <a:extLst>
                <a:ext uri="{FF2B5EF4-FFF2-40B4-BE49-F238E27FC236}">
                  <a16:creationId xmlns:a16="http://schemas.microsoft.com/office/drawing/2014/main" id="{DDEDF664-5EE4-DB6F-32A6-451CBF406A7C}"/>
                </a:ext>
              </a:extLst>
            </p:cNvPr>
            <p:cNvSpPr/>
            <p:nvPr/>
          </p:nvSpPr>
          <p:spPr>
            <a:xfrm>
              <a:off x="8750134" y="5091547"/>
              <a:ext cx="1189085" cy="45362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3#6%43@we</a:t>
              </a:r>
            </a:p>
            <a:p>
              <a:r>
                <a:rPr lang="en-US" sz="1400" dirty="0">
                  <a:solidFill>
                    <a:schemeClr val="tx1"/>
                  </a:solidFill>
                </a:rPr>
                <a:t>Q[9}[0x872…</a:t>
              </a:r>
            </a:p>
          </p:txBody>
        </p:sp>
        <p:sp>
          <p:nvSpPr>
            <p:cNvPr id="41" name="TextBox 40">
              <a:extLst>
                <a:ext uri="{FF2B5EF4-FFF2-40B4-BE49-F238E27FC236}">
                  <a16:creationId xmlns:a16="http://schemas.microsoft.com/office/drawing/2014/main" id="{FC890AE0-80A9-033F-7E9D-81FCB645D58C}"/>
                </a:ext>
              </a:extLst>
            </p:cNvPr>
            <p:cNvSpPr txBox="1"/>
            <p:nvPr/>
          </p:nvSpPr>
          <p:spPr>
            <a:xfrm>
              <a:off x="9893549" y="5050294"/>
              <a:ext cx="860154" cy="523220"/>
            </a:xfrm>
            <a:prstGeom prst="rect">
              <a:avLst/>
            </a:prstGeom>
            <a:noFill/>
          </p:spPr>
          <p:txBody>
            <a:bodyPr wrap="square" rtlCol="0">
              <a:spAutoFit/>
            </a:bodyPr>
            <a:lstStyle/>
            <a:p>
              <a:r>
                <a:rPr lang="en-US" sz="1400" dirty="0"/>
                <a:t>Digital </a:t>
              </a:r>
            </a:p>
            <a:p>
              <a:r>
                <a:rPr lang="en-US" sz="1400" dirty="0"/>
                <a:t>signature</a:t>
              </a:r>
            </a:p>
          </p:txBody>
        </p:sp>
        <p:cxnSp>
          <p:nvCxnSpPr>
            <p:cNvPr id="43" name="Straight Arrow Connector 42">
              <a:extLst>
                <a:ext uri="{FF2B5EF4-FFF2-40B4-BE49-F238E27FC236}">
                  <a16:creationId xmlns:a16="http://schemas.microsoft.com/office/drawing/2014/main" id="{33BFFE03-0D21-2FD6-3841-06C4E9391E55}"/>
                </a:ext>
              </a:extLst>
            </p:cNvPr>
            <p:cNvCxnSpPr>
              <a:cxnSpLocks/>
              <a:stCxn id="24" idx="3"/>
              <a:endCxn id="36" idx="1"/>
            </p:cNvCxnSpPr>
            <p:nvPr/>
          </p:nvCxnSpPr>
          <p:spPr>
            <a:xfrm>
              <a:off x="7946851" y="2028111"/>
              <a:ext cx="891984" cy="31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TextBox 43">
              <a:extLst>
                <a:ext uri="{FF2B5EF4-FFF2-40B4-BE49-F238E27FC236}">
                  <a16:creationId xmlns:a16="http://schemas.microsoft.com/office/drawing/2014/main" id="{7F972151-BEC4-8AC9-62BA-3358AFB7B8A4}"/>
                </a:ext>
              </a:extLst>
            </p:cNvPr>
            <p:cNvSpPr txBox="1"/>
            <p:nvPr/>
          </p:nvSpPr>
          <p:spPr>
            <a:xfrm>
              <a:off x="8820222" y="1226436"/>
              <a:ext cx="714363" cy="338554"/>
            </a:xfrm>
            <a:prstGeom prst="rect">
              <a:avLst/>
            </a:prstGeom>
            <a:noFill/>
          </p:spPr>
          <p:txBody>
            <a:bodyPr wrap="none" rtlCol="0">
              <a:spAutoFit/>
            </a:bodyPr>
            <a:lstStyle/>
            <a:p>
              <a:r>
                <a:rPr lang="en-US" sz="1600" b="1" dirty="0"/>
                <a:t>Step 2</a:t>
              </a:r>
            </a:p>
          </p:txBody>
        </p:sp>
        <p:cxnSp>
          <p:nvCxnSpPr>
            <p:cNvPr id="46" name="Connector: Elbow 45">
              <a:extLst>
                <a:ext uri="{FF2B5EF4-FFF2-40B4-BE49-F238E27FC236}">
                  <a16:creationId xmlns:a16="http://schemas.microsoft.com/office/drawing/2014/main" id="{76F44A89-1008-0613-1E22-540F2733099A}"/>
                </a:ext>
              </a:extLst>
            </p:cNvPr>
            <p:cNvCxnSpPr>
              <a:cxnSpLocks/>
              <a:stCxn id="36" idx="3"/>
              <a:endCxn id="39" idx="0"/>
            </p:cNvCxnSpPr>
            <p:nvPr/>
          </p:nvCxnSpPr>
          <p:spPr>
            <a:xfrm flipH="1">
              <a:off x="9684374" y="2031240"/>
              <a:ext cx="1244850" cy="2221986"/>
            </a:xfrm>
            <a:prstGeom prst="bentConnector4">
              <a:avLst>
                <a:gd name="adj1" fmla="val -18364"/>
                <a:gd name="adj2" fmla="val 76449"/>
              </a:avLst>
            </a:prstGeom>
            <a:ln>
              <a:tailEnd type="triangle"/>
            </a:ln>
          </p:spPr>
          <p:style>
            <a:lnRef idx="1">
              <a:schemeClr val="dk1"/>
            </a:lnRef>
            <a:fillRef idx="0">
              <a:schemeClr val="dk1"/>
            </a:fillRef>
            <a:effectRef idx="0">
              <a:schemeClr val="dk1"/>
            </a:effectRef>
            <a:fontRef idx="minor">
              <a:schemeClr val="tx1"/>
            </a:fontRef>
          </p:style>
        </p:cxnSp>
        <p:sp>
          <p:nvSpPr>
            <p:cNvPr id="48" name="TextBox 47">
              <a:extLst>
                <a:ext uri="{FF2B5EF4-FFF2-40B4-BE49-F238E27FC236}">
                  <a16:creationId xmlns:a16="http://schemas.microsoft.com/office/drawing/2014/main" id="{19AAA977-BE41-0CC2-C4C1-11E63E5D7C40}"/>
                </a:ext>
              </a:extLst>
            </p:cNvPr>
            <p:cNvSpPr txBox="1"/>
            <p:nvPr/>
          </p:nvSpPr>
          <p:spPr>
            <a:xfrm>
              <a:off x="9689579" y="2992811"/>
              <a:ext cx="714363" cy="338554"/>
            </a:xfrm>
            <a:prstGeom prst="rect">
              <a:avLst/>
            </a:prstGeom>
            <a:noFill/>
          </p:spPr>
          <p:txBody>
            <a:bodyPr wrap="none" rtlCol="0">
              <a:spAutoFit/>
            </a:bodyPr>
            <a:lstStyle/>
            <a:p>
              <a:r>
                <a:rPr lang="en-US" sz="1600" b="1" dirty="0"/>
                <a:t>Step 3</a:t>
              </a:r>
            </a:p>
          </p:txBody>
        </p:sp>
        <p:sp>
          <p:nvSpPr>
            <p:cNvPr id="49" name="TextBox 48">
              <a:extLst>
                <a:ext uri="{FF2B5EF4-FFF2-40B4-BE49-F238E27FC236}">
                  <a16:creationId xmlns:a16="http://schemas.microsoft.com/office/drawing/2014/main" id="{0DFABBAA-1EB9-89A3-6E06-358D835254DD}"/>
                </a:ext>
              </a:extLst>
            </p:cNvPr>
            <p:cNvSpPr txBox="1"/>
            <p:nvPr/>
          </p:nvSpPr>
          <p:spPr>
            <a:xfrm>
              <a:off x="9684373" y="3212244"/>
              <a:ext cx="1292149" cy="523220"/>
            </a:xfrm>
            <a:prstGeom prst="rect">
              <a:avLst/>
            </a:prstGeom>
            <a:noFill/>
          </p:spPr>
          <p:txBody>
            <a:bodyPr wrap="none" rtlCol="0">
              <a:spAutoFit/>
            </a:bodyPr>
            <a:lstStyle/>
            <a:p>
              <a:r>
                <a:rPr lang="en-US" sz="1400" dirty="0"/>
                <a:t>Transmitted to </a:t>
              </a:r>
            </a:p>
            <a:p>
              <a:r>
                <a:rPr lang="en-US" sz="1400" dirty="0"/>
                <a:t>remote user</a:t>
              </a:r>
            </a:p>
          </p:txBody>
        </p:sp>
        <p:pic>
          <p:nvPicPr>
            <p:cNvPr id="51" name="Graphic 50" descr="Briefcase with solid fill">
              <a:extLst>
                <a:ext uri="{FF2B5EF4-FFF2-40B4-BE49-F238E27FC236}">
                  <a16:creationId xmlns:a16="http://schemas.microsoft.com/office/drawing/2014/main" id="{0D811F9D-1F33-00EB-E708-E2DE5C00CA8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469257" y="4304016"/>
              <a:ext cx="711040" cy="711040"/>
            </a:xfrm>
            <a:prstGeom prst="rect">
              <a:avLst/>
            </a:prstGeom>
          </p:spPr>
        </p:pic>
        <p:sp>
          <p:nvSpPr>
            <p:cNvPr id="52" name="TextBox 51">
              <a:extLst>
                <a:ext uri="{FF2B5EF4-FFF2-40B4-BE49-F238E27FC236}">
                  <a16:creationId xmlns:a16="http://schemas.microsoft.com/office/drawing/2014/main" id="{F9822917-56D2-A039-2D09-EAFFFD66D493}"/>
                </a:ext>
              </a:extLst>
            </p:cNvPr>
            <p:cNvSpPr txBox="1"/>
            <p:nvPr/>
          </p:nvSpPr>
          <p:spPr>
            <a:xfrm>
              <a:off x="7306782" y="3865805"/>
              <a:ext cx="1035989" cy="523220"/>
            </a:xfrm>
            <a:prstGeom prst="rect">
              <a:avLst/>
            </a:prstGeom>
            <a:noFill/>
          </p:spPr>
          <p:txBody>
            <a:bodyPr wrap="none" rtlCol="0">
              <a:spAutoFit/>
            </a:bodyPr>
            <a:lstStyle/>
            <a:p>
              <a:pPr algn="ctr"/>
              <a:r>
                <a:rPr lang="en-US" sz="1400" dirty="0"/>
                <a:t>Decryption </a:t>
              </a:r>
            </a:p>
            <a:p>
              <a:pPr algn="ctr"/>
              <a:r>
                <a:rPr lang="en-US" sz="1400" dirty="0"/>
                <a:t>algorithm</a:t>
              </a:r>
            </a:p>
          </p:txBody>
        </p:sp>
        <p:pic>
          <p:nvPicPr>
            <p:cNvPr id="53" name="Graphic 52" descr="Key with solid fill">
              <a:extLst>
                <a:ext uri="{FF2B5EF4-FFF2-40B4-BE49-F238E27FC236}">
                  <a16:creationId xmlns:a16="http://schemas.microsoft.com/office/drawing/2014/main" id="{88A6F579-FD5D-51C2-61D0-3B4BC2DC571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474259" y="5000883"/>
              <a:ext cx="725026" cy="725026"/>
            </a:xfrm>
            <a:prstGeom prst="rect">
              <a:avLst/>
            </a:prstGeom>
          </p:spPr>
        </p:pic>
        <p:cxnSp>
          <p:nvCxnSpPr>
            <p:cNvPr id="54" name="Straight Arrow Connector 53">
              <a:extLst>
                <a:ext uri="{FF2B5EF4-FFF2-40B4-BE49-F238E27FC236}">
                  <a16:creationId xmlns:a16="http://schemas.microsoft.com/office/drawing/2014/main" id="{E97F60B3-8DF1-71BF-44FD-DB446C53BFE5}"/>
                </a:ext>
              </a:extLst>
            </p:cNvPr>
            <p:cNvCxnSpPr/>
            <p:nvPr/>
          </p:nvCxnSpPr>
          <p:spPr>
            <a:xfrm flipV="1">
              <a:off x="7824777" y="4899210"/>
              <a:ext cx="0" cy="3687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Box 54">
              <a:extLst>
                <a:ext uri="{FF2B5EF4-FFF2-40B4-BE49-F238E27FC236}">
                  <a16:creationId xmlns:a16="http://schemas.microsoft.com/office/drawing/2014/main" id="{7C0F50F5-984D-1195-9971-445D0458088B}"/>
                </a:ext>
              </a:extLst>
            </p:cNvPr>
            <p:cNvSpPr txBox="1"/>
            <p:nvPr/>
          </p:nvSpPr>
          <p:spPr>
            <a:xfrm>
              <a:off x="7152289" y="5588754"/>
              <a:ext cx="1344984" cy="307777"/>
            </a:xfrm>
            <a:prstGeom prst="rect">
              <a:avLst/>
            </a:prstGeom>
            <a:noFill/>
          </p:spPr>
          <p:txBody>
            <a:bodyPr wrap="none" rtlCol="0">
              <a:spAutoFit/>
            </a:bodyPr>
            <a:lstStyle/>
            <a:p>
              <a:pPr algn="ctr"/>
              <a:r>
                <a:rPr lang="en-US" sz="1400" dirty="0"/>
                <a:t>Bob’s public key</a:t>
              </a:r>
            </a:p>
          </p:txBody>
        </p:sp>
        <p:cxnSp>
          <p:nvCxnSpPr>
            <p:cNvPr id="61" name="Straight Arrow Connector 60">
              <a:extLst>
                <a:ext uri="{FF2B5EF4-FFF2-40B4-BE49-F238E27FC236}">
                  <a16:creationId xmlns:a16="http://schemas.microsoft.com/office/drawing/2014/main" id="{CBA4E36F-4E20-B18E-2729-D5D0D717351F}"/>
                </a:ext>
              </a:extLst>
            </p:cNvPr>
            <p:cNvCxnSpPr>
              <a:cxnSpLocks/>
            </p:cNvCxnSpPr>
            <p:nvPr/>
          </p:nvCxnSpPr>
          <p:spPr>
            <a:xfrm flipH="1">
              <a:off x="8153981" y="4677937"/>
              <a:ext cx="59615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3" name="Rectangle 62">
              <a:extLst>
                <a:ext uri="{FF2B5EF4-FFF2-40B4-BE49-F238E27FC236}">
                  <a16:creationId xmlns:a16="http://schemas.microsoft.com/office/drawing/2014/main" id="{E4120434-4557-7675-5A24-1BF7AD264413}"/>
                </a:ext>
              </a:extLst>
            </p:cNvPr>
            <p:cNvSpPr/>
            <p:nvPr/>
          </p:nvSpPr>
          <p:spPr>
            <a:xfrm>
              <a:off x="5116173" y="4249128"/>
              <a:ext cx="1868479" cy="84707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Confidential Memo </a:t>
              </a:r>
            </a:p>
            <a:p>
              <a:pPr algn="ctr"/>
              <a:r>
                <a:rPr lang="en-US" sz="1400" dirty="0">
                  <a:solidFill>
                    <a:schemeClr val="tx1"/>
                  </a:solidFill>
                </a:rPr>
                <a:t>Let’s meet at 7PM</a:t>
              </a:r>
            </a:p>
          </p:txBody>
        </p:sp>
        <p:sp>
          <p:nvSpPr>
            <p:cNvPr id="65" name="TextBox 64">
              <a:extLst>
                <a:ext uri="{FF2B5EF4-FFF2-40B4-BE49-F238E27FC236}">
                  <a16:creationId xmlns:a16="http://schemas.microsoft.com/office/drawing/2014/main" id="{F66A575C-08DC-D51C-3639-C297A88D0EB5}"/>
                </a:ext>
              </a:extLst>
            </p:cNvPr>
            <p:cNvSpPr txBox="1"/>
            <p:nvPr/>
          </p:nvSpPr>
          <p:spPr>
            <a:xfrm>
              <a:off x="5545277" y="5083577"/>
              <a:ext cx="860154" cy="307777"/>
            </a:xfrm>
            <a:prstGeom prst="rect">
              <a:avLst/>
            </a:prstGeom>
            <a:noFill/>
          </p:spPr>
          <p:txBody>
            <a:bodyPr wrap="square" rtlCol="0">
              <a:spAutoFit/>
            </a:bodyPr>
            <a:lstStyle/>
            <a:p>
              <a:r>
                <a:rPr lang="en-US" sz="1400" dirty="0"/>
                <a:t>Hash</a:t>
              </a:r>
            </a:p>
          </p:txBody>
        </p:sp>
        <p:sp>
          <p:nvSpPr>
            <p:cNvPr id="66" name="Rectangle 65">
              <a:extLst>
                <a:ext uri="{FF2B5EF4-FFF2-40B4-BE49-F238E27FC236}">
                  <a16:creationId xmlns:a16="http://schemas.microsoft.com/office/drawing/2014/main" id="{99D5C613-EAFC-191B-73C2-62ABDCD729D8}"/>
                </a:ext>
              </a:extLst>
            </p:cNvPr>
            <p:cNvSpPr/>
            <p:nvPr/>
          </p:nvSpPr>
          <p:spPr>
            <a:xfrm>
              <a:off x="6055012" y="5098570"/>
              <a:ext cx="929640" cy="27261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93827153</a:t>
              </a:r>
            </a:p>
          </p:txBody>
        </p:sp>
        <p:sp>
          <p:nvSpPr>
            <p:cNvPr id="67" name="TextBox 66">
              <a:extLst>
                <a:ext uri="{FF2B5EF4-FFF2-40B4-BE49-F238E27FC236}">
                  <a16:creationId xmlns:a16="http://schemas.microsoft.com/office/drawing/2014/main" id="{6CF26687-F5DC-2E6B-2D97-599ED179D567}"/>
                </a:ext>
              </a:extLst>
            </p:cNvPr>
            <p:cNvSpPr txBox="1"/>
            <p:nvPr/>
          </p:nvSpPr>
          <p:spPr>
            <a:xfrm>
              <a:off x="4220068" y="5242821"/>
              <a:ext cx="714363" cy="338554"/>
            </a:xfrm>
            <a:prstGeom prst="rect">
              <a:avLst/>
            </a:prstGeom>
            <a:noFill/>
          </p:spPr>
          <p:txBody>
            <a:bodyPr wrap="none" rtlCol="0">
              <a:spAutoFit/>
            </a:bodyPr>
            <a:lstStyle/>
            <a:p>
              <a:r>
                <a:rPr lang="en-US" sz="1600" b="1" dirty="0"/>
                <a:t>Step 5</a:t>
              </a:r>
            </a:p>
          </p:txBody>
        </p:sp>
        <p:pic>
          <p:nvPicPr>
            <p:cNvPr id="68" name="Graphic 67" descr="Briefcase with solid fill">
              <a:extLst>
                <a:ext uri="{FF2B5EF4-FFF2-40B4-BE49-F238E27FC236}">
                  <a16:creationId xmlns:a16="http://schemas.microsoft.com/office/drawing/2014/main" id="{ACF7A2DF-5670-8F63-2F55-9D5967D8FA6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995362" y="4249128"/>
              <a:ext cx="711040" cy="711040"/>
            </a:xfrm>
            <a:prstGeom prst="rect">
              <a:avLst/>
            </a:prstGeom>
          </p:spPr>
        </p:pic>
        <p:sp>
          <p:nvSpPr>
            <p:cNvPr id="69" name="TextBox 68">
              <a:extLst>
                <a:ext uri="{FF2B5EF4-FFF2-40B4-BE49-F238E27FC236}">
                  <a16:creationId xmlns:a16="http://schemas.microsoft.com/office/drawing/2014/main" id="{DC8E808A-BE03-3B69-C59F-6F74B5D15E4A}"/>
                </a:ext>
              </a:extLst>
            </p:cNvPr>
            <p:cNvSpPr txBox="1"/>
            <p:nvPr/>
          </p:nvSpPr>
          <p:spPr>
            <a:xfrm>
              <a:off x="3904092" y="3810917"/>
              <a:ext cx="893578" cy="523220"/>
            </a:xfrm>
            <a:prstGeom prst="rect">
              <a:avLst/>
            </a:prstGeom>
            <a:noFill/>
          </p:spPr>
          <p:txBody>
            <a:bodyPr wrap="none" rtlCol="0">
              <a:spAutoFit/>
            </a:bodyPr>
            <a:lstStyle/>
            <a:p>
              <a:pPr algn="ctr"/>
              <a:r>
                <a:rPr lang="en-US" sz="1400" dirty="0"/>
                <a:t>Hash </a:t>
              </a:r>
            </a:p>
            <a:p>
              <a:pPr algn="ctr"/>
              <a:r>
                <a:rPr lang="en-US" sz="1400" dirty="0"/>
                <a:t>algorithm</a:t>
              </a:r>
            </a:p>
          </p:txBody>
        </p:sp>
        <p:cxnSp>
          <p:nvCxnSpPr>
            <p:cNvPr id="71" name="Straight Arrow Connector 70">
              <a:extLst>
                <a:ext uri="{FF2B5EF4-FFF2-40B4-BE49-F238E27FC236}">
                  <a16:creationId xmlns:a16="http://schemas.microsoft.com/office/drawing/2014/main" id="{9A7DB609-8287-D527-E4F5-8E703E077E9A}"/>
                </a:ext>
              </a:extLst>
            </p:cNvPr>
            <p:cNvCxnSpPr>
              <a:stCxn id="63" idx="1"/>
            </p:cNvCxnSpPr>
            <p:nvPr/>
          </p:nvCxnSpPr>
          <p:spPr>
            <a:xfrm flipH="1">
              <a:off x="4663114" y="4672668"/>
              <a:ext cx="453059" cy="52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2" name="Rectangle 71">
              <a:extLst>
                <a:ext uri="{FF2B5EF4-FFF2-40B4-BE49-F238E27FC236}">
                  <a16:creationId xmlns:a16="http://schemas.microsoft.com/office/drawing/2014/main" id="{7F57CAD2-B80F-386E-A316-EB99ECD825CF}"/>
                </a:ext>
              </a:extLst>
            </p:cNvPr>
            <p:cNvSpPr/>
            <p:nvPr/>
          </p:nvSpPr>
          <p:spPr>
            <a:xfrm>
              <a:off x="2681264" y="4538997"/>
              <a:ext cx="929640" cy="27261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93827653</a:t>
              </a:r>
            </a:p>
          </p:txBody>
        </p:sp>
        <p:cxnSp>
          <p:nvCxnSpPr>
            <p:cNvPr id="73" name="Straight Arrow Connector 72">
              <a:extLst>
                <a:ext uri="{FF2B5EF4-FFF2-40B4-BE49-F238E27FC236}">
                  <a16:creationId xmlns:a16="http://schemas.microsoft.com/office/drawing/2014/main" id="{661EFE9C-864F-35BB-5EDB-91BA813AD2DF}"/>
                </a:ext>
              </a:extLst>
            </p:cNvPr>
            <p:cNvCxnSpPr/>
            <p:nvPr/>
          </p:nvCxnSpPr>
          <p:spPr>
            <a:xfrm flipH="1">
              <a:off x="3605496" y="4667398"/>
              <a:ext cx="453059" cy="52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5" name="TextBox 74">
              <a:extLst>
                <a:ext uri="{FF2B5EF4-FFF2-40B4-BE49-F238E27FC236}">
                  <a16:creationId xmlns:a16="http://schemas.microsoft.com/office/drawing/2014/main" id="{B47DF877-AD20-B403-520B-21AE78CBCEFE}"/>
                </a:ext>
              </a:extLst>
            </p:cNvPr>
            <p:cNvSpPr txBox="1"/>
            <p:nvPr/>
          </p:nvSpPr>
          <p:spPr>
            <a:xfrm>
              <a:off x="2923833" y="4249128"/>
              <a:ext cx="860154" cy="307777"/>
            </a:xfrm>
            <a:prstGeom prst="rect">
              <a:avLst/>
            </a:prstGeom>
            <a:noFill/>
          </p:spPr>
          <p:txBody>
            <a:bodyPr wrap="square" rtlCol="0">
              <a:spAutoFit/>
            </a:bodyPr>
            <a:lstStyle/>
            <a:p>
              <a:r>
                <a:rPr lang="en-US" sz="1400" dirty="0"/>
                <a:t>Hash</a:t>
              </a:r>
            </a:p>
          </p:txBody>
        </p:sp>
        <p:cxnSp>
          <p:nvCxnSpPr>
            <p:cNvPr id="77" name="Straight Connector 76">
              <a:extLst>
                <a:ext uri="{FF2B5EF4-FFF2-40B4-BE49-F238E27FC236}">
                  <a16:creationId xmlns:a16="http://schemas.microsoft.com/office/drawing/2014/main" id="{9033525D-727A-38B8-537E-32D3AB9677EF}"/>
                </a:ext>
              </a:extLst>
            </p:cNvPr>
            <p:cNvCxnSpPr>
              <a:cxnSpLocks/>
              <a:stCxn id="66" idx="2"/>
            </p:cNvCxnSpPr>
            <p:nvPr/>
          </p:nvCxnSpPr>
          <p:spPr>
            <a:xfrm flipH="1">
              <a:off x="4377997" y="5371180"/>
              <a:ext cx="2141835" cy="217574"/>
            </a:xfrm>
            <a:prstGeom prst="line">
              <a:avLst/>
            </a:prstGeom>
          </p:spPr>
          <p:style>
            <a:lnRef idx="1">
              <a:schemeClr val="dk1"/>
            </a:lnRef>
            <a:fillRef idx="0">
              <a:schemeClr val="dk1"/>
            </a:fillRef>
            <a:effectRef idx="0">
              <a:schemeClr val="dk1"/>
            </a:effectRef>
            <a:fontRef idx="minor">
              <a:schemeClr val="tx1"/>
            </a:fontRef>
          </p:style>
        </p:cxnSp>
        <p:cxnSp>
          <p:nvCxnSpPr>
            <p:cNvPr id="81" name="Straight Connector 80">
              <a:extLst>
                <a:ext uri="{FF2B5EF4-FFF2-40B4-BE49-F238E27FC236}">
                  <a16:creationId xmlns:a16="http://schemas.microsoft.com/office/drawing/2014/main" id="{11878A7E-8F62-EC4F-8ADB-C1B59A0B1976}"/>
                </a:ext>
              </a:extLst>
            </p:cNvPr>
            <p:cNvCxnSpPr>
              <a:cxnSpLocks/>
              <a:stCxn id="72" idx="2"/>
            </p:cNvCxnSpPr>
            <p:nvPr/>
          </p:nvCxnSpPr>
          <p:spPr>
            <a:xfrm>
              <a:off x="3146084" y="4811607"/>
              <a:ext cx="1231913" cy="777147"/>
            </a:xfrm>
            <a:prstGeom prst="line">
              <a:avLst/>
            </a:prstGeom>
          </p:spPr>
          <p:style>
            <a:lnRef idx="1">
              <a:schemeClr val="dk1"/>
            </a:lnRef>
            <a:fillRef idx="0">
              <a:schemeClr val="dk1"/>
            </a:fillRef>
            <a:effectRef idx="0">
              <a:schemeClr val="dk1"/>
            </a:effectRef>
            <a:fontRef idx="minor">
              <a:schemeClr val="tx1"/>
            </a:fontRef>
          </p:style>
        </p:cxnSp>
        <p:sp>
          <p:nvSpPr>
            <p:cNvPr id="84" name="TextBox 83">
              <a:extLst>
                <a:ext uri="{FF2B5EF4-FFF2-40B4-BE49-F238E27FC236}">
                  <a16:creationId xmlns:a16="http://schemas.microsoft.com/office/drawing/2014/main" id="{A9751856-1F3B-9374-9F06-56C1662C6CE7}"/>
                </a:ext>
              </a:extLst>
            </p:cNvPr>
            <p:cNvSpPr txBox="1"/>
            <p:nvPr/>
          </p:nvSpPr>
          <p:spPr>
            <a:xfrm>
              <a:off x="6413094" y="5510382"/>
              <a:ext cx="714363" cy="338554"/>
            </a:xfrm>
            <a:prstGeom prst="rect">
              <a:avLst/>
            </a:prstGeom>
            <a:noFill/>
          </p:spPr>
          <p:txBody>
            <a:bodyPr wrap="none" rtlCol="0">
              <a:spAutoFit/>
            </a:bodyPr>
            <a:lstStyle/>
            <a:p>
              <a:r>
                <a:rPr lang="en-US" sz="1600" b="1" dirty="0"/>
                <a:t>Step 4</a:t>
              </a:r>
            </a:p>
          </p:txBody>
        </p:sp>
        <p:sp>
          <p:nvSpPr>
            <p:cNvPr id="85" name="TextBox 84">
              <a:extLst>
                <a:ext uri="{FF2B5EF4-FFF2-40B4-BE49-F238E27FC236}">
                  <a16:creationId xmlns:a16="http://schemas.microsoft.com/office/drawing/2014/main" id="{C3469295-29D1-32E3-B036-91AB927A187E}"/>
                </a:ext>
              </a:extLst>
            </p:cNvPr>
            <p:cNvSpPr txBox="1"/>
            <p:nvPr/>
          </p:nvSpPr>
          <p:spPr>
            <a:xfrm>
              <a:off x="3825893" y="5613135"/>
              <a:ext cx="1231913" cy="307777"/>
            </a:xfrm>
            <a:prstGeom prst="rect">
              <a:avLst/>
            </a:prstGeom>
            <a:noFill/>
          </p:spPr>
          <p:txBody>
            <a:bodyPr wrap="square" rtlCol="0">
              <a:spAutoFit/>
            </a:bodyPr>
            <a:lstStyle/>
            <a:p>
              <a:r>
                <a:rPr lang="en-US" sz="1400" dirty="0"/>
                <a:t>Hashes match</a:t>
              </a:r>
            </a:p>
          </p:txBody>
        </p:sp>
        <p:pic>
          <p:nvPicPr>
            <p:cNvPr id="22530" name="Picture 2" descr="Icon-work - Work Png, Transparent Png - 1000x678 PNG - DLF.PT">
              <a:extLst>
                <a:ext uri="{FF2B5EF4-FFF2-40B4-BE49-F238E27FC236}">
                  <a16:creationId xmlns:a16="http://schemas.microsoft.com/office/drawing/2014/main" id="{7EC57B14-43D3-BF2C-4BEB-0F0E7967B4F8}"/>
                </a:ext>
              </a:extLst>
            </p:cNvPr>
            <p:cNvPicPr>
              <a:picLocks noChangeAspect="1" noChangeArrowheads="1"/>
            </p:cNvPicPr>
            <p:nvPr/>
          </p:nvPicPr>
          <p:blipFill>
            <a:blip r:embed="rId13" cstate="print">
              <a:duotone>
                <a:prstClr val="black"/>
                <a:schemeClr val="accent2">
                  <a:lumMod val="60000"/>
                  <a:lumOff val="40000"/>
                  <a:tint val="45000"/>
                  <a:satMod val="400000"/>
                </a:schemeClr>
              </a:duotone>
              <a:extLst>
                <a:ext uri="{BEBA8EAE-BF5A-486C-A8C5-ECC9F3942E4B}">
                  <a14:imgProps xmlns:a14="http://schemas.microsoft.com/office/drawing/2010/main">
                    <a14:imgLayer r:embed="rId14">
                      <a14:imgEffect>
                        <a14:backgroundRemoval t="9859" b="90610" l="10000" r="90000">
                          <a14:foregroundMark x1="35698" y1="20501" x2="35698" y2="20501"/>
                          <a14:foregroundMark x1="24186" y1="40845" x2="24186" y2="40845"/>
                          <a14:foregroundMark x1="66512" y1="62441" x2="66512" y2="62441"/>
                          <a14:foregroundMark x1="54302" y1="90610" x2="54302" y2="90610"/>
                          <a14:foregroundMark x1="66163" y1="40532" x2="66163" y2="40532"/>
                        </a14:backgroundRemoval>
                      </a14:imgEffect>
                    </a14:imgLayer>
                  </a14:imgProps>
                </a:ext>
                <a:ext uri="{28A0092B-C50C-407E-A947-70E740481C1C}">
                  <a14:useLocalDpi xmlns:a14="http://schemas.microsoft.com/office/drawing/2010/main" val="0"/>
                </a:ext>
              </a:extLst>
            </a:blip>
            <a:srcRect/>
            <a:stretch>
              <a:fillRect/>
            </a:stretch>
          </p:blipFill>
          <p:spPr bwMode="auto">
            <a:xfrm>
              <a:off x="2713213" y="2762222"/>
              <a:ext cx="1117801" cy="830551"/>
            </a:xfrm>
            <a:prstGeom prst="rect">
              <a:avLst/>
            </a:prstGeom>
            <a:noFill/>
            <a:extLst>
              <a:ext uri="{909E8E84-426E-40DD-AFC4-6F175D3DCCD1}">
                <a14:hiddenFill xmlns:a14="http://schemas.microsoft.com/office/drawing/2010/main">
                  <a:solidFill>
                    <a:srgbClr val="FFFFFF"/>
                  </a:solidFill>
                </a14:hiddenFill>
              </a:ext>
            </a:extLst>
          </p:spPr>
        </p:pic>
        <p:sp>
          <p:nvSpPr>
            <p:cNvPr id="88" name="TextBox 87">
              <a:extLst>
                <a:ext uri="{FF2B5EF4-FFF2-40B4-BE49-F238E27FC236}">
                  <a16:creationId xmlns:a16="http://schemas.microsoft.com/office/drawing/2014/main" id="{220A0FD3-C6E5-A6A0-9657-F07A7F29636C}"/>
                </a:ext>
              </a:extLst>
            </p:cNvPr>
            <p:cNvSpPr txBox="1"/>
            <p:nvPr/>
          </p:nvSpPr>
          <p:spPr>
            <a:xfrm>
              <a:off x="2674099" y="2569006"/>
              <a:ext cx="1122423" cy="307777"/>
            </a:xfrm>
            <a:prstGeom prst="rect">
              <a:avLst/>
            </a:prstGeom>
            <a:noFill/>
          </p:spPr>
          <p:txBody>
            <a:bodyPr wrap="none" rtlCol="0">
              <a:spAutoFit/>
            </a:bodyPr>
            <a:lstStyle/>
            <a:p>
              <a:pPr algn="ctr"/>
              <a:r>
                <a:rPr lang="en-US" sz="1400" dirty="0"/>
                <a:t>Bob (sender)</a:t>
              </a:r>
            </a:p>
          </p:txBody>
        </p:sp>
        <p:pic>
          <p:nvPicPr>
            <p:cNvPr id="90" name="Picture 2" descr="Icon-work - Work Png, Transparent Png - 1000x678 PNG - DLF.PT">
              <a:extLst>
                <a:ext uri="{FF2B5EF4-FFF2-40B4-BE49-F238E27FC236}">
                  <a16:creationId xmlns:a16="http://schemas.microsoft.com/office/drawing/2014/main" id="{A463D8A1-FCCE-1583-4EA8-6BD43C758429}"/>
                </a:ext>
              </a:extLst>
            </p:cNvPr>
            <p:cNvPicPr>
              <a:picLocks noChangeAspect="1" noChangeArrowheads="1"/>
            </p:cNvPicPr>
            <p:nvPr/>
          </p:nvPicPr>
          <p:blipFill>
            <a:blip r:embed="rId13" cstate="print">
              <a:duotone>
                <a:prstClr val="black"/>
                <a:schemeClr val="accent2">
                  <a:lumMod val="60000"/>
                  <a:lumOff val="40000"/>
                  <a:tint val="45000"/>
                  <a:satMod val="400000"/>
                </a:schemeClr>
              </a:duotone>
              <a:extLst>
                <a:ext uri="{BEBA8EAE-BF5A-486C-A8C5-ECC9F3942E4B}">
                  <a14:imgProps xmlns:a14="http://schemas.microsoft.com/office/drawing/2010/main">
                    <a14:imgLayer r:embed="rId14">
                      <a14:imgEffect>
                        <a14:backgroundRemoval t="9859" b="90610" l="10000" r="90000">
                          <a14:foregroundMark x1="35698" y1="20501" x2="35698" y2="20501"/>
                          <a14:foregroundMark x1="24186" y1="40845" x2="24186" y2="40845"/>
                          <a14:foregroundMark x1="66512" y1="62441" x2="66512" y2="62441"/>
                          <a14:foregroundMark x1="54302" y1="90610" x2="54302" y2="90610"/>
                          <a14:foregroundMark x1="66163" y1="40532" x2="66163" y2="40532"/>
                        </a14:backgroundRemoval>
                      </a14:imgEffect>
                    </a14:imgLayer>
                  </a14:imgProps>
                </a:ext>
                <a:ext uri="{28A0092B-C50C-407E-A947-70E740481C1C}">
                  <a14:useLocalDpi xmlns:a14="http://schemas.microsoft.com/office/drawing/2010/main" val="0"/>
                </a:ext>
              </a:extLst>
            </a:blip>
            <a:srcRect/>
            <a:stretch>
              <a:fillRect/>
            </a:stretch>
          </p:blipFill>
          <p:spPr bwMode="auto">
            <a:xfrm>
              <a:off x="1602895" y="4123721"/>
              <a:ext cx="1117801" cy="830551"/>
            </a:xfrm>
            <a:prstGeom prst="rect">
              <a:avLst/>
            </a:prstGeom>
            <a:noFill/>
            <a:extLst>
              <a:ext uri="{909E8E84-426E-40DD-AFC4-6F175D3DCCD1}">
                <a14:hiddenFill xmlns:a14="http://schemas.microsoft.com/office/drawing/2010/main">
                  <a:solidFill>
                    <a:srgbClr val="FFFFFF"/>
                  </a:solidFill>
                </a14:hiddenFill>
              </a:ext>
            </a:extLst>
          </p:spPr>
        </p:pic>
        <p:sp>
          <p:nvSpPr>
            <p:cNvPr id="91" name="TextBox 90">
              <a:extLst>
                <a:ext uri="{FF2B5EF4-FFF2-40B4-BE49-F238E27FC236}">
                  <a16:creationId xmlns:a16="http://schemas.microsoft.com/office/drawing/2014/main" id="{57DDEA57-811B-AFAC-9EFA-52D2DEBDCFE2}"/>
                </a:ext>
              </a:extLst>
            </p:cNvPr>
            <p:cNvSpPr txBox="1"/>
            <p:nvPr/>
          </p:nvSpPr>
          <p:spPr>
            <a:xfrm>
              <a:off x="1493665" y="3919679"/>
              <a:ext cx="1309910" cy="307777"/>
            </a:xfrm>
            <a:prstGeom prst="rect">
              <a:avLst/>
            </a:prstGeom>
            <a:noFill/>
          </p:spPr>
          <p:txBody>
            <a:bodyPr wrap="none" rtlCol="0">
              <a:spAutoFit/>
            </a:bodyPr>
            <a:lstStyle/>
            <a:p>
              <a:pPr algn="ctr"/>
              <a:r>
                <a:rPr lang="en-US" sz="1400" dirty="0"/>
                <a:t>Alice (Receiver)</a:t>
              </a:r>
            </a:p>
          </p:txBody>
        </p:sp>
        <p:cxnSp>
          <p:nvCxnSpPr>
            <p:cNvPr id="96" name="Straight Arrow Connector 95">
              <a:extLst>
                <a:ext uri="{FF2B5EF4-FFF2-40B4-BE49-F238E27FC236}">
                  <a16:creationId xmlns:a16="http://schemas.microsoft.com/office/drawing/2014/main" id="{988F52F1-F1CD-1EBD-153A-61DA21CC086A}"/>
                </a:ext>
              </a:extLst>
            </p:cNvPr>
            <p:cNvCxnSpPr>
              <a:cxnSpLocks/>
            </p:cNvCxnSpPr>
            <p:nvPr/>
          </p:nvCxnSpPr>
          <p:spPr>
            <a:xfrm flipH="1">
              <a:off x="6984652" y="4675302"/>
              <a:ext cx="59615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7" name="Slide Number Placeholder 6">
            <a:extLst>
              <a:ext uri="{FF2B5EF4-FFF2-40B4-BE49-F238E27FC236}">
                <a16:creationId xmlns:a16="http://schemas.microsoft.com/office/drawing/2014/main" id="{6931BB36-3132-BBC0-1EBD-F74493C6963E}"/>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3683207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9911" y="604784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1014365" y="1428865"/>
            <a:ext cx="7998612" cy="1379480"/>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dirty="0"/>
              <a:t>Digital signatures require a reliable way to get public keys</a:t>
            </a:r>
          </a:p>
          <a:p>
            <a:pPr marL="285750" indent="-285750">
              <a:lnSpc>
                <a:spcPct val="150000"/>
              </a:lnSpc>
              <a:buFont typeface="Arial" panose="020B0604020202020204" pitchFamily="34" charset="0"/>
              <a:buChar char="•"/>
            </a:pPr>
            <a:r>
              <a:rPr lang="en-US" altLang="en-US" dirty="0"/>
              <a:t>A forged public key could be used to forge a digital signature</a:t>
            </a:r>
          </a:p>
          <a:p>
            <a:pPr>
              <a:lnSpc>
                <a:spcPct val="200000"/>
              </a:lnSpc>
            </a:pPr>
            <a:endParaRPr lang="en-US" sz="1200" dirty="0">
              <a:solidFill>
                <a:schemeClr val="bg1"/>
              </a:solidFill>
            </a:endParaRPr>
          </a:p>
        </p:txBody>
      </p:sp>
      <p:sp>
        <p:nvSpPr>
          <p:cNvPr id="7" name="TextBox 6">
            <a:extLst>
              <a:ext uri="{FF2B5EF4-FFF2-40B4-BE49-F238E27FC236}">
                <a16:creationId xmlns:a16="http://schemas.microsoft.com/office/drawing/2014/main" id="{8C6804B1-2963-FBE8-5A1B-AD5CEF1C0FA5}"/>
              </a:ext>
            </a:extLst>
          </p:cNvPr>
          <p:cNvSpPr txBox="1"/>
          <p:nvPr/>
        </p:nvSpPr>
        <p:spPr>
          <a:xfrm>
            <a:off x="2440787" y="620750"/>
            <a:ext cx="7393182" cy="461665"/>
          </a:xfrm>
          <a:prstGeom prst="rect">
            <a:avLst/>
          </a:prstGeom>
          <a:noFill/>
        </p:spPr>
        <p:txBody>
          <a:bodyPr wrap="square">
            <a:spAutoFit/>
          </a:bodyPr>
          <a:lstStyle/>
          <a:p>
            <a:r>
              <a:rPr lang="en-US" altLang="en-US" sz="2400" dirty="0">
                <a:solidFill>
                  <a:schemeClr val="bg1"/>
                </a:solidFill>
              </a:rPr>
              <a:t>Weakness of Digital Signatures – forged public key </a:t>
            </a:r>
            <a:endParaRPr lang="en-US" sz="2400" dirty="0">
              <a:solidFill>
                <a:schemeClr val="bg1"/>
              </a:solidFill>
            </a:endParaRPr>
          </a:p>
        </p:txBody>
      </p:sp>
      <p:grpSp>
        <p:nvGrpSpPr>
          <p:cNvPr id="70" name="Group 69">
            <a:extLst>
              <a:ext uri="{FF2B5EF4-FFF2-40B4-BE49-F238E27FC236}">
                <a16:creationId xmlns:a16="http://schemas.microsoft.com/office/drawing/2014/main" id="{FB69C976-B8E9-8B33-A6F9-F2D7ABD5634F}"/>
              </a:ext>
            </a:extLst>
          </p:cNvPr>
          <p:cNvGrpSpPr/>
          <p:nvPr/>
        </p:nvGrpSpPr>
        <p:grpSpPr>
          <a:xfrm>
            <a:off x="1874165" y="2495397"/>
            <a:ext cx="9892648" cy="3392640"/>
            <a:chOff x="1715405" y="2556615"/>
            <a:chExt cx="9892648" cy="3392640"/>
          </a:xfrm>
        </p:grpSpPr>
        <p:sp>
          <p:nvSpPr>
            <p:cNvPr id="69" name="Rectangle: Rounded Corners 68">
              <a:extLst>
                <a:ext uri="{FF2B5EF4-FFF2-40B4-BE49-F238E27FC236}">
                  <a16:creationId xmlns:a16="http://schemas.microsoft.com/office/drawing/2014/main" id="{F5D6492D-033C-C345-51DB-3B2CDB09FAB7}"/>
                </a:ext>
              </a:extLst>
            </p:cNvPr>
            <p:cNvSpPr/>
            <p:nvPr/>
          </p:nvSpPr>
          <p:spPr>
            <a:xfrm>
              <a:off x="1798320" y="2572783"/>
              <a:ext cx="9347200" cy="3356103"/>
            </a:xfrm>
            <a:prstGeom prst="roundRect">
              <a:avLst>
                <a:gd name="adj" fmla="val 313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descr="Icon-work - Work Png, Transparent Png - 1000x678 PNG - DLF.PT">
              <a:extLst>
                <a:ext uri="{FF2B5EF4-FFF2-40B4-BE49-F238E27FC236}">
                  <a16:creationId xmlns:a16="http://schemas.microsoft.com/office/drawing/2014/main" id="{0898A294-33A4-C978-1EEC-9B37B28B10AD}"/>
                </a:ext>
              </a:extLst>
            </p:cNvPr>
            <p:cNvPicPr>
              <a:picLocks noChangeAspect="1" noChangeArrowheads="1"/>
            </p:cNvPicPr>
            <p:nvPr/>
          </p:nvPicPr>
          <p:blipFill>
            <a:blip r:embed="rId7" cstate="print">
              <a:duotone>
                <a:prstClr val="black"/>
                <a:schemeClr val="accent2">
                  <a:lumMod val="60000"/>
                  <a:lumOff val="40000"/>
                  <a:tint val="45000"/>
                  <a:satMod val="400000"/>
                </a:schemeClr>
              </a:duotone>
              <a:extLst>
                <a:ext uri="{BEBA8EAE-BF5A-486C-A8C5-ECC9F3942E4B}">
                  <a14:imgProps xmlns:a14="http://schemas.microsoft.com/office/drawing/2010/main">
                    <a14:imgLayer r:embed="rId8">
                      <a14:imgEffect>
                        <a14:backgroundRemoval t="9859" b="90610" l="10000" r="90000">
                          <a14:foregroundMark x1="35698" y1="20501" x2="35698" y2="20501"/>
                          <a14:foregroundMark x1="24186" y1="40845" x2="24186" y2="40845"/>
                          <a14:foregroundMark x1="66512" y1="62441" x2="66512" y2="62441"/>
                          <a14:foregroundMark x1="54302" y1="90610" x2="54302" y2="90610"/>
                          <a14:foregroundMark x1="66163" y1="40532" x2="66163" y2="40532"/>
                        </a14:backgroundRemoval>
                      </a14:imgEffect>
                    </a14:imgLayer>
                  </a14:imgProps>
                </a:ext>
                <a:ext uri="{28A0092B-C50C-407E-A947-70E740481C1C}">
                  <a14:useLocalDpi xmlns:a14="http://schemas.microsoft.com/office/drawing/2010/main" val="0"/>
                </a:ext>
              </a:extLst>
            </a:blip>
            <a:srcRect/>
            <a:stretch>
              <a:fillRect/>
            </a:stretch>
          </p:blipFill>
          <p:spPr bwMode="auto">
            <a:xfrm>
              <a:off x="1715405" y="4449565"/>
              <a:ext cx="1117801" cy="83055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CFA67E8-DA43-C491-D793-C827618FB2B4}"/>
                </a:ext>
              </a:extLst>
            </p:cNvPr>
            <p:cNvSpPr txBox="1"/>
            <p:nvPr/>
          </p:nvSpPr>
          <p:spPr>
            <a:xfrm>
              <a:off x="1767182" y="4253495"/>
              <a:ext cx="1122423" cy="307777"/>
            </a:xfrm>
            <a:prstGeom prst="rect">
              <a:avLst/>
            </a:prstGeom>
            <a:noFill/>
          </p:spPr>
          <p:txBody>
            <a:bodyPr wrap="none" rtlCol="0">
              <a:spAutoFit/>
            </a:bodyPr>
            <a:lstStyle/>
            <a:p>
              <a:pPr algn="ctr"/>
              <a:r>
                <a:rPr lang="en-US" sz="1400" dirty="0"/>
                <a:t>Bob (sender)</a:t>
              </a:r>
            </a:p>
          </p:txBody>
        </p:sp>
        <p:sp>
          <p:nvSpPr>
            <p:cNvPr id="15" name="TextBox 14">
              <a:extLst>
                <a:ext uri="{FF2B5EF4-FFF2-40B4-BE49-F238E27FC236}">
                  <a16:creationId xmlns:a16="http://schemas.microsoft.com/office/drawing/2014/main" id="{1E463EA3-A1F6-79A5-AF48-249F6F623140}"/>
                </a:ext>
              </a:extLst>
            </p:cNvPr>
            <p:cNvSpPr txBox="1"/>
            <p:nvPr/>
          </p:nvSpPr>
          <p:spPr>
            <a:xfrm>
              <a:off x="1798320" y="5364480"/>
              <a:ext cx="1853264" cy="584775"/>
            </a:xfrm>
            <a:prstGeom prst="rect">
              <a:avLst/>
            </a:prstGeom>
            <a:noFill/>
          </p:spPr>
          <p:txBody>
            <a:bodyPr wrap="none" rtlCol="0">
              <a:spAutoFit/>
            </a:bodyPr>
            <a:lstStyle/>
            <a:p>
              <a:pPr marL="342900" indent="-342900">
                <a:buAutoNum type="arabicPeriod"/>
              </a:pPr>
              <a:r>
                <a:rPr lang="en-US" sz="1600" dirty="0"/>
                <a:t>Bob creates </a:t>
              </a:r>
            </a:p>
            <a:p>
              <a:r>
                <a:rPr lang="en-US" sz="1600" dirty="0"/>
                <a:t>      original message</a:t>
              </a:r>
            </a:p>
          </p:txBody>
        </p:sp>
        <p:sp>
          <p:nvSpPr>
            <p:cNvPr id="16" name="Rectangle: Rounded Corners 15">
              <a:extLst>
                <a:ext uri="{FF2B5EF4-FFF2-40B4-BE49-F238E27FC236}">
                  <a16:creationId xmlns:a16="http://schemas.microsoft.com/office/drawing/2014/main" id="{374DE8A6-F244-29BD-BA05-72BC4D68C80F}"/>
                </a:ext>
              </a:extLst>
            </p:cNvPr>
            <p:cNvSpPr/>
            <p:nvPr/>
          </p:nvSpPr>
          <p:spPr>
            <a:xfrm>
              <a:off x="3313972" y="4682151"/>
              <a:ext cx="1394132" cy="584772"/>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MY" sz="1400" dirty="0">
                  <a:solidFill>
                    <a:schemeClr val="tx1"/>
                  </a:solidFill>
                </a:rPr>
                <a:t>Let’s meet today at 6 pm.</a:t>
              </a:r>
              <a:endParaRPr lang="en-US" sz="1400" dirty="0">
                <a:solidFill>
                  <a:schemeClr val="tx1"/>
                </a:solidFill>
              </a:endParaRPr>
            </a:p>
          </p:txBody>
        </p:sp>
        <p:sp>
          <p:nvSpPr>
            <p:cNvPr id="17" name="TextBox 16">
              <a:extLst>
                <a:ext uri="{FF2B5EF4-FFF2-40B4-BE49-F238E27FC236}">
                  <a16:creationId xmlns:a16="http://schemas.microsoft.com/office/drawing/2014/main" id="{733C99C8-8094-EF1B-E28E-AAAEB1CEE939}"/>
                </a:ext>
              </a:extLst>
            </p:cNvPr>
            <p:cNvSpPr txBox="1"/>
            <p:nvPr/>
          </p:nvSpPr>
          <p:spPr>
            <a:xfrm>
              <a:off x="3150727" y="4351440"/>
              <a:ext cx="1634807" cy="338554"/>
            </a:xfrm>
            <a:prstGeom prst="rect">
              <a:avLst/>
            </a:prstGeom>
            <a:noFill/>
          </p:spPr>
          <p:txBody>
            <a:bodyPr wrap="none" rtlCol="0">
              <a:spAutoFit/>
            </a:bodyPr>
            <a:lstStyle/>
            <a:p>
              <a:r>
                <a:rPr lang="en-MY" sz="1600" b="1" dirty="0"/>
                <a:t>Original message</a:t>
              </a:r>
              <a:endParaRPr lang="en-US" sz="1600" b="1" dirty="0"/>
            </a:p>
          </p:txBody>
        </p:sp>
        <p:cxnSp>
          <p:nvCxnSpPr>
            <p:cNvPr id="19" name="Straight Connector 18">
              <a:extLst>
                <a:ext uri="{FF2B5EF4-FFF2-40B4-BE49-F238E27FC236}">
                  <a16:creationId xmlns:a16="http://schemas.microsoft.com/office/drawing/2014/main" id="{EE19103A-BA46-EC74-B67E-A3E8BB465028}"/>
                </a:ext>
              </a:extLst>
            </p:cNvPr>
            <p:cNvCxnSpPr>
              <a:cxnSpLocks/>
            </p:cNvCxnSpPr>
            <p:nvPr/>
          </p:nvCxnSpPr>
          <p:spPr>
            <a:xfrm flipH="1">
              <a:off x="2528714" y="4958102"/>
              <a:ext cx="720000" cy="0"/>
            </a:xfrm>
            <a:prstGeom prst="line">
              <a:avLst/>
            </a:prstGeom>
          </p:spPr>
          <p:style>
            <a:lnRef idx="1">
              <a:schemeClr val="dk1"/>
            </a:lnRef>
            <a:fillRef idx="0">
              <a:schemeClr val="dk1"/>
            </a:fillRef>
            <a:effectRef idx="0">
              <a:schemeClr val="dk1"/>
            </a:effectRef>
            <a:fontRef idx="minor">
              <a:schemeClr val="tx1"/>
            </a:fontRef>
          </p:style>
        </p:cxnSp>
        <p:pic>
          <p:nvPicPr>
            <p:cNvPr id="21" name="Graphic 20" descr="Man with solid fill">
              <a:extLst>
                <a:ext uri="{FF2B5EF4-FFF2-40B4-BE49-F238E27FC236}">
                  <a16:creationId xmlns:a16="http://schemas.microsoft.com/office/drawing/2014/main" id="{519C72E6-7606-B987-4020-DFCD73103DE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954938" y="4500902"/>
              <a:ext cx="914400" cy="914400"/>
            </a:xfrm>
            <a:prstGeom prst="rect">
              <a:avLst/>
            </a:prstGeom>
          </p:spPr>
        </p:pic>
        <p:sp>
          <p:nvSpPr>
            <p:cNvPr id="22" name="Rectangle: Rounded Corners 21">
              <a:extLst>
                <a:ext uri="{FF2B5EF4-FFF2-40B4-BE49-F238E27FC236}">
                  <a16:creationId xmlns:a16="http://schemas.microsoft.com/office/drawing/2014/main" id="{DB83388C-3FF3-AB0A-8744-89FC71934224}"/>
                </a:ext>
              </a:extLst>
            </p:cNvPr>
            <p:cNvSpPr/>
            <p:nvPr/>
          </p:nvSpPr>
          <p:spPr>
            <a:xfrm>
              <a:off x="6164520" y="4689993"/>
              <a:ext cx="1391778" cy="613255"/>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MY" sz="1400" dirty="0">
                  <a:solidFill>
                    <a:schemeClr val="tx1"/>
                  </a:solidFill>
                </a:rPr>
                <a:t>Sorry, I can’t meet you today</a:t>
              </a:r>
              <a:endParaRPr lang="en-US" sz="1400" dirty="0">
                <a:solidFill>
                  <a:schemeClr val="tx1"/>
                </a:solidFill>
              </a:endParaRPr>
            </a:p>
          </p:txBody>
        </p:sp>
        <p:sp>
          <p:nvSpPr>
            <p:cNvPr id="23" name="TextBox 22">
              <a:extLst>
                <a:ext uri="{FF2B5EF4-FFF2-40B4-BE49-F238E27FC236}">
                  <a16:creationId xmlns:a16="http://schemas.microsoft.com/office/drawing/2014/main" id="{39A58DE9-E026-714A-D524-3BE97341FCA6}"/>
                </a:ext>
              </a:extLst>
            </p:cNvPr>
            <p:cNvSpPr txBox="1"/>
            <p:nvPr/>
          </p:nvSpPr>
          <p:spPr>
            <a:xfrm>
              <a:off x="5892904" y="4344049"/>
              <a:ext cx="1593128" cy="338554"/>
            </a:xfrm>
            <a:prstGeom prst="rect">
              <a:avLst/>
            </a:prstGeom>
            <a:noFill/>
          </p:spPr>
          <p:txBody>
            <a:bodyPr wrap="none" rtlCol="0">
              <a:spAutoFit/>
            </a:bodyPr>
            <a:lstStyle/>
            <a:p>
              <a:r>
                <a:rPr lang="en-MY" sz="1600" b="1" dirty="0"/>
                <a:t>Altered message</a:t>
              </a:r>
              <a:endParaRPr lang="en-US" sz="1600" b="1" dirty="0"/>
            </a:p>
          </p:txBody>
        </p:sp>
        <p:pic>
          <p:nvPicPr>
            <p:cNvPr id="24" name="Picture 2" descr="Icon-work - Work Png, Transparent Png - 1000x678 PNG - DLF.PT">
              <a:extLst>
                <a:ext uri="{FF2B5EF4-FFF2-40B4-BE49-F238E27FC236}">
                  <a16:creationId xmlns:a16="http://schemas.microsoft.com/office/drawing/2014/main" id="{50E881F7-41D3-4097-DF21-F187ED3A1C3E}"/>
                </a:ext>
              </a:extLst>
            </p:cNvPr>
            <p:cNvPicPr>
              <a:picLocks noChangeAspect="1" noChangeArrowheads="1"/>
            </p:cNvPicPr>
            <p:nvPr/>
          </p:nvPicPr>
          <p:blipFill>
            <a:blip r:embed="rId7" cstate="print">
              <a:duotone>
                <a:prstClr val="black"/>
                <a:schemeClr val="accent2">
                  <a:lumMod val="60000"/>
                  <a:lumOff val="40000"/>
                  <a:tint val="45000"/>
                  <a:satMod val="400000"/>
                </a:schemeClr>
              </a:duotone>
              <a:extLst>
                <a:ext uri="{BEBA8EAE-BF5A-486C-A8C5-ECC9F3942E4B}">
                  <a14:imgProps xmlns:a14="http://schemas.microsoft.com/office/drawing/2010/main">
                    <a14:imgLayer r:embed="rId8">
                      <a14:imgEffect>
                        <a14:backgroundRemoval t="9859" b="90610" l="10000" r="90000">
                          <a14:foregroundMark x1="35698" y1="20501" x2="35698" y2="20501"/>
                          <a14:foregroundMark x1="24186" y1="40845" x2="24186" y2="40845"/>
                          <a14:foregroundMark x1="66512" y1="62441" x2="66512" y2="62441"/>
                          <a14:foregroundMark x1="54302" y1="90610" x2="54302" y2="90610"/>
                          <a14:foregroundMark x1="66163" y1="40532" x2="66163" y2="40532"/>
                        </a14:backgroundRemoval>
                      </a14:imgEffect>
                    </a14:imgLayer>
                  </a14:imgProps>
                </a:ext>
                <a:ext uri="{28A0092B-C50C-407E-A947-70E740481C1C}">
                  <a14:useLocalDpi xmlns:a14="http://schemas.microsoft.com/office/drawing/2010/main" val="0"/>
                </a:ext>
              </a:extLst>
            </a:blip>
            <a:srcRect/>
            <a:stretch>
              <a:fillRect/>
            </a:stretch>
          </p:blipFill>
          <p:spPr bwMode="auto">
            <a:xfrm>
              <a:off x="8334250" y="4536172"/>
              <a:ext cx="1117801" cy="830551"/>
            </a:xfrm>
            <a:prstGeom prst="rect">
              <a:avLst/>
            </a:prstGeom>
            <a:noFill/>
            <a:extLst>
              <a:ext uri="{909E8E84-426E-40DD-AFC4-6F175D3DCCD1}">
                <a14:hiddenFill xmlns:a14="http://schemas.microsoft.com/office/drawing/2010/main">
                  <a:solidFill>
                    <a:srgbClr val="FFFFFF"/>
                  </a:solidFill>
                </a14:hiddenFill>
              </a:ext>
            </a:extLst>
          </p:spPr>
        </p:pic>
        <p:cxnSp>
          <p:nvCxnSpPr>
            <p:cNvPr id="26" name="Straight Connector 25">
              <a:extLst>
                <a:ext uri="{FF2B5EF4-FFF2-40B4-BE49-F238E27FC236}">
                  <a16:creationId xmlns:a16="http://schemas.microsoft.com/office/drawing/2014/main" id="{59BC9865-FF3D-6AE2-4E40-42EB80F17435}"/>
                </a:ext>
              </a:extLst>
            </p:cNvPr>
            <p:cNvCxnSpPr>
              <a:cxnSpLocks/>
              <a:stCxn id="16" idx="3"/>
              <a:endCxn id="22" idx="1"/>
            </p:cNvCxnSpPr>
            <p:nvPr/>
          </p:nvCxnSpPr>
          <p:spPr>
            <a:xfrm>
              <a:off x="4708104" y="4974537"/>
              <a:ext cx="1456416" cy="22084"/>
            </a:xfrm>
            <a:prstGeom prst="line">
              <a:avLst/>
            </a:prstGeom>
          </p:spPr>
          <p:style>
            <a:lnRef idx="1">
              <a:schemeClr val="dk1"/>
            </a:lnRef>
            <a:fillRef idx="0">
              <a:schemeClr val="dk1"/>
            </a:fillRef>
            <a:effectRef idx="0">
              <a:schemeClr val="dk1"/>
            </a:effectRef>
            <a:fontRef idx="minor">
              <a:schemeClr val="tx1"/>
            </a:fontRef>
          </p:style>
        </p:cxnSp>
        <p:cxnSp>
          <p:nvCxnSpPr>
            <p:cNvPr id="28" name="Straight Arrow Connector 27">
              <a:extLst>
                <a:ext uri="{FF2B5EF4-FFF2-40B4-BE49-F238E27FC236}">
                  <a16:creationId xmlns:a16="http://schemas.microsoft.com/office/drawing/2014/main" id="{8CF20064-E5CD-8C9E-F8E8-83576E70E816}"/>
                </a:ext>
              </a:extLst>
            </p:cNvPr>
            <p:cNvCxnSpPr>
              <a:cxnSpLocks/>
              <a:stCxn id="21" idx="0"/>
              <a:endCxn id="29" idx="2"/>
            </p:cNvCxnSpPr>
            <p:nvPr/>
          </p:nvCxnSpPr>
          <p:spPr>
            <a:xfrm flipV="1">
              <a:off x="5412138" y="2895169"/>
              <a:ext cx="1642000" cy="160573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9" name="TextBox 28">
              <a:extLst>
                <a:ext uri="{FF2B5EF4-FFF2-40B4-BE49-F238E27FC236}">
                  <a16:creationId xmlns:a16="http://schemas.microsoft.com/office/drawing/2014/main" id="{46B7532F-B7D1-80E3-92F6-6D334CB1295C}"/>
                </a:ext>
              </a:extLst>
            </p:cNvPr>
            <p:cNvSpPr txBox="1"/>
            <p:nvPr/>
          </p:nvSpPr>
          <p:spPr>
            <a:xfrm>
              <a:off x="4871149" y="2556615"/>
              <a:ext cx="4365978" cy="338554"/>
            </a:xfrm>
            <a:prstGeom prst="rect">
              <a:avLst/>
            </a:prstGeom>
            <a:noFill/>
          </p:spPr>
          <p:txBody>
            <a:bodyPr wrap="square" rtlCol="0">
              <a:spAutoFit/>
            </a:bodyPr>
            <a:lstStyle/>
            <a:p>
              <a:r>
                <a:rPr lang="en-MY" sz="1600" dirty="0"/>
                <a:t>3. Eve replaces Bob’s public key with his own</a:t>
              </a:r>
              <a:endParaRPr lang="en-US" sz="1600" dirty="0"/>
            </a:p>
          </p:txBody>
        </p:sp>
        <p:sp>
          <p:nvSpPr>
            <p:cNvPr id="31" name="TextBox 30">
              <a:extLst>
                <a:ext uri="{FF2B5EF4-FFF2-40B4-BE49-F238E27FC236}">
                  <a16:creationId xmlns:a16="http://schemas.microsoft.com/office/drawing/2014/main" id="{B871E08F-CDC8-79E7-ED92-76098D24AE15}"/>
                </a:ext>
              </a:extLst>
            </p:cNvPr>
            <p:cNvSpPr txBox="1"/>
            <p:nvPr/>
          </p:nvSpPr>
          <p:spPr>
            <a:xfrm>
              <a:off x="7242076" y="3793555"/>
              <a:ext cx="4365977" cy="338554"/>
            </a:xfrm>
            <a:prstGeom prst="rect">
              <a:avLst/>
            </a:prstGeom>
            <a:noFill/>
          </p:spPr>
          <p:txBody>
            <a:bodyPr wrap="square" rtlCol="0">
              <a:spAutoFit/>
            </a:bodyPr>
            <a:lstStyle/>
            <a:p>
              <a:pPr defTabSz="263525"/>
              <a:r>
                <a:rPr lang="en-MY" sz="1600" dirty="0"/>
                <a:t>4.  Alice retrieves Eve’s forged public key</a:t>
              </a:r>
              <a:endParaRPr lang="en-US" sz="1600" dirty="0"/>
            </a:p>
          </p:txBody>
        </p:sp>
        <p:cxnSp>
          <p:nvCxnSpPr>
            <p:cNvPr id="33" name="Straight Arrow Connector 32">
              <a:extLst>
                <a:ext uri="{FF2B5EF4-FFF2-40B4-BE49-F238E27FC236}">
                  <a16:creationId xmlns:a16="http://schemas.microsoft.com/office/drawing/2014/main" id="{9340BC33-296B-AED6-FFD9-229C15F02370}"/>
                </a:ext>
              </a:extLst>
            </p:cNvPr>
            <p:cNvCxnSpPr>
              <a:cxnSpLocks/>
              <a:stCxn id="22" idx="3"/>
            </p:cNvCxnSpPr>
            <p:nvPr/>
          </p:nvCxnSpPr>
          <p:spPr>
            <a:xfrm flipV="1">
              <a:off x="7556298" y="4947931"/>
              <a:ext cx="1105275" cy="4869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a:extLst>
                <a:ext uri="{FF2B5EF4-FFF2-40B4-BE49-F238E27FC236}">
                  <a16:creationId xmlns:a16="http://schemas.microsoft.com/office/drawing/2014/main" id="{09A9837D-630E-DA2E-A2D5-30C312A502BC}"/>
                </a:ext>
              </a:extLst>
            </p:cNvPr>
            <p:cNvCxnSpPr>
              <a:cxnSpLocks/>
              <a:stCxn id="31" idx="2"/>
            </p:cNvCxnSpPr>
            <p:nvPr/>
          </p:nvCxnSpPr>
          <p:spPr>
            <a:xfrm flipH="1">
              <a:off x="8929036" y="4132109"/>
              <a:ext cx="496029" cy="57101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7" name="TextBox 36">
              <a:extLst>
                <a:ext uri="{FF2B5EF4-FFF2-40B4-BE49-F238E27FC236}">
                  <a16:creationId xmlns:a16="http://schemas.microsoft.com/office/drawing/2014/main" id="{876F75DE-D3E5-34FF-174B-901968A5A878}"/>
                </a:ext>
              </a:extLst>
            </p:cNvPr>
            <p:cNvSpPr txBox="1"/>
            <p:nvPr/>
          </p:nvSpPr>
          <p:spPr>
            <a:xfrm>
              <a:off x="6871999" y="3065237"/>
              <a:ext cx="2829749" cy="338554"/>
            </a:xfrm>
            <a:prstGeom prst="rect">
              <a:avLst/>
            </a:prstGeom>
            <a:noFill/>
          </p:spPr>
          <p:txBody>
            <a:bodyPr wrap="none" rtlCol="0">
              <a:spAutoFit/>
            </a:bodyPr>
            <a:lstStyle/>
            <a:p>
              <a:r>
                <a:rPr lang="en-MY" sz="1600" b="1" dirty="0"/>
                <a:t>Bob’s public key = 49851 93874</a:t>
              </a:r>
              <a:endParaRPr lang="en-US" sz="1600" b="1" dirty="0"/>
            </a:p>
          </p:txBody>
        </p:sp>
        <p:cxnSp>
          <p:nvCxnSpPr>
            <p:cNvPr id="46" name="Straight Connector 45">
              <a:extLst>
                <a:ext uri="{FF2B5EF4-FFF2-40B4-BE49-F238E27FC236}">
                  <a16:creationId xmlns:a16="http://schemas.microsoft.com/office/drawing/2014/main" id="{29294B25-8770-B7C3-F52E-812FE3217A9D}"/>
                </a:ext>
              </a:extLst>
            </p:cNvPr>
            <p:cNvCxnSpPr>
              <a:cxnSpLocks/>
            </p:cNvCxnSpPr>
            <p:nvPr/>
          </p:nvCxnSpPr>
          <p:spPr>
            <a:xfrm flipH="1">
              <a:off x="8497858" y="3061075"/>
              <a:ext cx="515119" cy="373275"/>
            </a:xfrm>
            <a:prstGeom prst="line">
              <a:avLst/>
            </a:prstGeom>
          </p:spPr>
          <p:style>
            <a:lnRef idx="3">
              <a:schemeClr val="dk1"/>
            </a:lnRef>
            <a:fillRef idx="0">
              <a:schemeClr val="dk1"/>
            </a:fillRef>
            <a:effectRef idx="2">
              <a:schemeClr val="dk1"/>
            </a:effectRef>
            <a:fontRef idx="minor">
              <a:schemeClr val="tx1"/>
            </a:fontRef>
          </p:style>
        </p:cxnSp>
        <p:cxnSp>
          <p:nvCxnSpPr>
            <p:cNvPr id="48" name="Straight Connector 47">
              <a:extLst>
                <a:ext uri="{FF2B5EF4-FFF2-40B4-BE49-F238E27FC236}">
                  <a16:creationId xmlns:a16="http://schemas.microsoft.com/office/drawing/2014/main" id="{1B34950A-71CA-62BD-84F7-E34E7591D2E5}"/>
                </a:ext>
              </a:extLst>
            </p:cNvPr>
            <p:cNvCxnSpPr>
              <a:cxnSpLocks/>
            </p:cNvCxnSpPr>
            <p:nvPr/>
          </p:nvCxnSpPr>
          <p:spPr>
            <a:xfrm flipH="1" flipV="1">
              <a:off x="8497858" y="3064445"/>
              <a:ext cx="515119" cy="387925"/>
            </a:xfrm>
            <a:prstGeom prst="line">
              <a:avLst/>
            </a:prstGeom>
          </p:spPr>
          <p:style>
            <a:lnRef idx="3">
              <a:schemeClr val="dk1"/>
            </a:lnRef>
            <a:fillRef idx="0">
              <a:schemeClr val="dk1"/>
            </a:fillRef>
            <a:effectRef idx="2">
              <a:schemeClr val="dk1"/>
            </a:effectRef>
            <a:fontRef idx="minor">
              <a:schemeClr val="tx1"/>
            </a:fontRef>
          </p:style>
        </p:cxnSp>
        <p:cxnSp>
          <p:nvCxnSpPr>
            <p:cNvPr id="57" name="Straight Connector 56">
              <a:extLst>
                <a:ext uri="{FF2B5EF4-FFF2-40B4-BE49-F238E27FC236}">
                  <a16:creationId xmlns:a16="http://schemas.microsoft.com/office/drawing/2014/main" id="{8919D20A-7DFC-F7B9-F90E-2C80B360CDCC}"/>
                </a:ext>
              </a:extLst>
            </p:cNvPr>
            <p:cNvCxnSpPr>
              <a:cxnSpLocks/>
            </p:cNvCxnSpPr>
            <p:nvPr/>
          </p:nvCxnSpPr>
          <p:spPr>
            <a:xfrm>
              <a:off x="9425065" y="3332480"/>
              <a:ext cx="276683" cy="568960"/>
            </a:xfrm>
            <a:prstGeom prst="line">
              <a:avLst/>
            </a:prstGeom>
          </p:spPr>
          <p:style>
            <a:lnRef idx="2">
              <a:schemeClr val="dk1"/>
            </a:lnRef>
            <a:fillRef idx="0">
              <a:schemeClr val="dk1"/>
            </a:fillRef>
            <a:effectRef idx="1">
              <a:schemeClr val="dk1"/>
            </a:effectRef>
            <a:fontRef idx="minor">
              <a:schemeClr val="tx1"/>
            </a:fontRef>
          </p:style>
        </p:cxnSp>
        <p:sp>
          <p:nvSpPr>
            <p:cNvPr id="67" name="TextBox 66">
              <a:extLst>
                <a:ext uri="{FF2B5EF4-FFF2-40B4-BE49-F238E27FC236}">
                  <a16:creationId xmlns:a16="http://schemas.microsoft.com/office/drawing/2014/main" id="{57B26C2F-5695-3315-3534-9637FDD0017B}"/>
                </a:ext>
              </a:extLst>
            </p:cNvPr>
            <p:cNvSpPr txBox="1"/>
            <p:nvPr/>
          </p:nvSpPr>
          <p:spPr>
            <a:xfrm>
              <a:off x="4282791" y="5364468"/>
              <a:ext cx="2191690" cy="584775"/>
            </a:xfrm>
            <a:prstGeom prst="rect">
              <a:avLst/>
            </a:prstGeom>
            <a:noFill/>
          </p:spPr>
          <p:txBody>
            <a:bodyPr wrap="none" rtlCol="0">
              <a:spAutoFit/>
            </a:bodyPr>
            <a:lstStyle/>
            <a:p>
              <a:r>
                <a:rPr lang="en-US" sz="1600" dirty="0"/>
                <a:t>2. Eve intercepts and </a:t>
              </a:r>
            </a:p>
            <a:p>
              <a:r>
                <a:rPr lang="en-US" sz="1600" dirty="0"/>
                <a:t>     creates new message</a:t>
              </a:r>
            </a:p>
          </p:txBody>
        </p:sp>
      </p:grpSp>
      <p:sp>
        <p:nvSpPr>
          <p:cNvPr id="9" name="Slide Number Placeholder 8">
            <a:extLst>
              <a:ext uri="{FF2B5EF4-FFF2-40B4-BE49-F238E27FC236}">
                <a16:creationId xmlns:a16="http://schemas.microsoft.com/office/drawing/2014/main" id="{B3E0DB5E-B676-968E-F685-3567D46805CD}"/>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2344568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074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Weakness of Digital Signatures (cont. )</a:t>
            </a:r>
            <a:endParaRPr lang="en-US" sz="2400" dirty="0">
              <a:solidFill>
                <a:schemeClr val="bg1"/>
              </a:solidFill>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622665" y="1560765"/>
            <a:ext cx="10540635" cy="568745"/>
          </a:xfrm>
          <a:prstGeom prst="rect">
            <a:avLst/>
          </a:prstGeom>
          <a:noFill/>
        </p:spPr>
        <p:txBody>
          <a:bodyPr wrap="square">
            <a:spAutoFit/>
          </a:bodyPr>
          <a:lstStyle/>
          <a:p>
            <a:pPr marL="342900" indent="-342900" algn="just">
              <a:lnSpc>
                <a:spcPct val="200000"/>
              </a:lnSpc>
              <a:buFont typeface="Arial" panose="020B0604020202020204" pitchFamily="34" charset="0"/>
              <a:buChar char="•"/>
            </a:pPr>
            <a:endParaRPr lang="en-US" altLang="en-US" dirty="0"/>
          </a:p>
        </p:txBody>
      </p:sp>
      <p:sp>
        <p:nvSpPr>
          <p:cNvPr id="10" name="TextBox 9">
            <a:extLst>
              <a:ext uri="{FF2B5EF4-FFF2-40B4-BE49-F238E27FC236}">
                <a16:creationId xmlns:a16="http://schemas.microsoft.com/office/drawing/2014/main" id="{1171B4D0-2FEF-8CD9-D740-2849F28F8589}"/>
              </a:ext>
            </a:extLst>
          </p:cNvPr>
          <p:cNvSpPr txBox="1"/>
          <p:nvPr/>
        </p:nvSpPr>
        <p:spPr>
          <a:xfrm>
            <a:off x="1412966" y="2204822"/>
            <a:ext cx="8819606" cy="167674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t>Problem</a:t>
            </a:r>
            <a:r>
              <a:rPr lang="en-US" dirty="0"/>
              <a:t> #1: How to distribute Public Keys?</a:t>
            </a:r>
          </a:p>
          <a:p>
            <a:pPr marL="285750" indent="-285750" algn="just">
              <a:lnSpc>
                <a:spcPct val="200000"/>
              </a:lnSpc>
              <a:buFont typeface="Arial" panose="020B0604020202020204" pitchFamily="34" charset="0"/>
              <a:buChar char="•"/>
            </a:pPr>
            <a:endParaRPr lang="en-US" dirty="0"/>
          </a:p>
          <a:p>
            <a:pPr marL="285750" indent="-285750" algn="just">
              <a:lnSpc>
                <a:spcPct val="200000"/>
              </a:lnSpc>
              <a:buFont typeface="Arial" panose="020B0604020202020204" pitchFamily="34" charset="0"/>
              <a:buChar char="•"/>
            </a:pPr>
            <a:r>
              <a:rPr lang="en-MY" b="1" dirty="0"/>
              <a:t>Problem</a:t>
            </a:r>
            <a:r>
              <a:rPr lang="en-MY" dirty="0"/>
              <a:t> #2: How to know that a particular public key belongs to a certain entity?</a:t>
            </a:r>
            <a:endParaRPr lang="en-US" dirty="0"/>
          </a:p>
        </p:txBody>
      </p:sp>
      <p:sp>
        <p:nvSpPr>
          <p:cNvPr id="7" name="Slide Number Placeholder 6">
            <a:extLst>
              <a:ext uri="{FF2B5EF4-FFF2-40B4-BE49-F238E27FC236}">
                <a16:creationId xmlns:a16="http://schemas.microsoft.com/office/drawing/2014/main" id="{1BF14D6C-4E23-ABB2-D9E2-56F366675C0B}"/>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2807535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5708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MY" sz="2400" dirty="0">
                <a:solidFill>
                  <a:schemeClr val="bg1"/>
                </a:solidFill>
              </a:rPr>
              <a:t>Public key infrastructure (PKI)</a:t>
            </a:r>
            <a:endParaRPr lang="en-US" sz="2400" dirty="0">
              <a:solidFill>
                <a:schemeClr val="bg1"/>
              </a:solidFill>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815171" y="1570827"/>
            <a:ext cx="9902230" cy="38909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dirty="0"/>
              <a:t>PKI is a set of roles, policies, hardware, software, and procedures needed to create, manage, distribute, use, store and revoke digital certificates and manage public-key encryption. </a:t>
            </a:r>
          </a:p>
          <a:p>
            <a:pPr marL="285750" indent="-285750" algn="just">
              <a:lnSpc>
                <a:spcPct val="200000"/>
              </a:lnSpc>
              <a:buFont typeface="Arial" panose="020B0604020202020204" pitchFamily="34" charset="0"/>
              <a:buChar char="•"/>
            </a:pPr>
            <a:r>
              <a:rPr lang="en-MY" dirty="0"/>
              <a:t>The purpose of a PKI is to facilitate the secure electronic transfer of information for a range of network activities such as e-commerce, internet banking, and confidential email. </a:t>
            </a:r>
          </a:p>
          <a:p>
            <a:pPr marL="285750" indent="-285750" algn="just">
              <a:lnSpc>
                <a:spcPct val="200000"/>
              </a:lnSpc>
              <a:buFont typeface="Arial" panose="020B0604020202020204" pitchFamily="34" charset="0"/>
              <a:buChar char="•"/>
            </a:pPr>
            <a:r>
              <a:rPr lang="en-MY" dirty="0"/>
              <a:t>It is required for activities where simple passwords are an insufficient authentication method and more rigorous proof is required to confirm the identity of the parties involved in the communication and to validate the information being transferred.</a:t>
            </a:r>
            <a:endParaRPr lang="en-US" altLang="en-US" dirty="0"/>
          </a:p>
        </p:txBody>
      </p:sp>
      <p:sp>
        <p:nvSpPr>
          <p:cNvPr id="7" name="Slide Number Placeholder 6">
            <a:extLst>
              <a:ext uri="{FF2B5EF4-FFF2-40B4-BE49-F238E27FC236}">
                <a16:creationId xmlns:a16="http://schemas.microsoft.com/office/drawing/2014/main" id="{65896D4A-27ED-A13D-CB14-59E24AC5962C}"/>
              </a:ext>
            </a:extLst>
          </p:cNvPr>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3457766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PKI  (cont.)</a:t>
            </a:r>
            <a:endParaRPr lang="en-US" sz="2400" dirty="0">
              <a:solidFill>
                <a:schemeClr val="bg1"/>
              </a:solidFill>
            </a:endParaRPr>
          </a:p>
        </p:txBody>
      </p:sp>
      <p:sp>
        <p:nvSpPr>
          <p:cNvPr id="9" name="TextBox 8">
            <a:extLst>
              <a:ext uri="{FF2B5EF4-FFF2-40B4-BE49-F238E27FC236}">
                <a16:creationId xmlns:a16="http://schemas.microsoft.com/office/drawing/2014/main" id="{B5604E4D-1C01-0609-E450-6EAF7A34B237}"/>
              </a:ext>
            </a:extLst>
          </p:cNvPr>
          <p:cNvSpPr txBox="1"/>
          <p:nvPr/>
        </p:nvSpPr>
        <p:spPr>
          <a:xfrm>
            <a:off x="1014365" y="1742320"/>
            <a:ext cx="10212435" cy="212686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altLang="en-US" dirty="0"/>
              <a:t>PKI involves</a:t>
            </a:r>
          </a:p>
          <a:p>
            <a:pPr marL="742950" lvl="1" indent="-285750" algn="just">
              <a:lnSpc>
                <a:spcPct val="150000"/>
              </a:lnSpc>
              <a:buFont typeface="Wingdings" panose="05000000000000000000" pitchFamily="2" charset="2"/>
              <a:buChar char="Ø"/>
            </a:pPr>
            <a:r>
              <a:rPr lang="en-US" altLang="en-US" dirty="0"/>
              <a:t>Public-key cryptography standards</a:t>
            </a:r>
          </a:p>
          <a:p>
            <a:pPr marL="742950" lvl="1" indent="-285750" algn="just">
              <a:lnSpc>
                <a:spcPct val="150000"/>
              </a:lnSpc>
              <a:buFont typeface="Wingdings" panose="05000000000000000000" pitchFamily="2" charset="2"/>
              <a:buChar char="Ø"/>
            </a:pPr>
            <a:r>
              <a:rPr lang="en-US" altLang="en-US" dirty="0"/>
              <a:t>Trust models</a:t>
            </a:r>
          </a:p>
          <a:p>
            <a:pPr marL="742950" lvl="1" indent="-285750" algn="just">
              <a:lnSpc>
                <a:spcPct val="150000"/>
              </a:lnSpc>
              <a:buFont typeface="Wingdings" panose="05000000000000000000" pitchFamily="2" charset="2"/>
              <a:buChar char="Ø"/>
            </a:pPr>
            <a:r>
              <a:rPr lang="en-US" altLang="en-US" dirty="0"/>
              <a:t>Key management</a:t>
            </a:r>
          </a:p>
          <a:p>
            <a:pPr marL="285750" indent="-285750" algn="just">
              <a:lnSpc>
                <a:spcPct val="150000"/>
              </a:lnSpc>
              <a:buFont typeface="Arial" panose="020B0604020202020204" pitchFamily="34" charset="0"/>
              <a:buChar char="•"/>
            </a:pPr>
            <a:r>
              <a:rPr lang="en-US" altLang="en-US" dirty="0"/>
              <a:t>PKI is digital certificate management</a:t>
            </a:r>
          </a:p>
        </p:txBody>
      </p:sp>
      <p:sp>
        <p:nvSpPr>
          <p:cNvPr id="7" name="Slide Number Placeholder 6">
            <a:extLst>
              <a:ext uri="{FF2B5EF4-FFF2-40B4-BE49-F238E27FC236}">
                <a16:creationId xmlns:a16="http://schemas.microsoft.com/office/drawing/2014/main" id="{61C72139-6B4A-2311-F58F-3B1B1A233A3E}"/>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2400553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Digital Certificates </a:t>
            </a:r>
            <a:endParaRPr lang="en-US" sz="2400" dirty="0">
              <a:solidFill>
                <a:schemeClr val="bg1"/>
              </a:solidFill>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813165" y="1926525"/>
            <a:ext cx="10419517" cy="246836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altLang="en-US" sz="2000" dirty="0"/>
              <a:t>Digital certificates can be used to associate or “bind” a user’s identity to a public key</a:t>
            </a:r>
          </a:p>
          <a:p>
            <a:pPr marL="285750" indent="-285750" algn="just">
              <a:lnSpc>
                <a:spcPct val="200000"/>
              </a:lnSpc>
              <a:buFont typeface="Arial" panose="020B0604020202020204" pitchFamily="34" charset="0"/>
              <a:buChar char="•"/>
            </a:pPr>
            <a:r>
              <a:rPr lang="en-US" altLang="en-US" sz="2000" dirty="0"/>
              <a:t>Digital certificates make it possible for Alice to verify Bob’s claim that the key belongs to him</a:t>
            </a:r>
          </a:p>
          <a:p>
            <a:pPr marL="285750" indent="-285750" algn="just">
              <a:lnSpc>
                <a:spcPct val="200000"/>
              </a:lnSpc>
              <a:buFont typeface="Arial" panose="020B0604020202020204" pitchFamily="34" charset="0"/>
              <a:buChar char="•"/>
            </a:pPr>
            <a:r>
              <a:rPr lang="en-US" altLang="en-US" sz="2000" dirty="0"/>
              <a:t>When Bob sends a message to Alice, he does not ask her to retrieve his public key from a central site. Instead, Bob attaches the digital certificate to the message</a:t>
            </a:r>
          </a:p>
        </p:txBody>
      </p:sp>
      <p:sp>
        <p:nvSpPr>
          <p:cNvPr id="7" name="Slide Number Placeholder 6">
            <a:extLst>
              <a:ext uri="{FF2B5EF4-FFF2-40B4-BE49-F238E27FC236}">
                <a16:creationId xmlns:a16="http://schemas.microsoft.com/office/drawing/2014/main" id="{8D4E4A9A-ABB2-6BE0-05FE-7E1991FC4155}"/>
              </a:ext>
            </a:extLst>
          </p:cNvPr>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1049910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Uses of Digital Certificates</a:t>
            </a:r>
            <a:endParaRPr lang="en-US" sz="2400" dirty="0">
              <a:solidFill>
                <a:schemeClr val="bg1"/>
              </a:solidFill>
            </a:endParaRPr>
          </a:p>
        </p:txBody>
      </p:sp>
      <p:sp>
        <p:nvSpPr>
          <p:cNvPr id="9" name="TextBox 8">
            <a:extLst>
              <a:ext uri="{FF2B5EF4-FFF2-40B4-BE49-F238E27FC236}">
                <a16:creationId xmlns:a16="http://schemas.microsoft.com/office/drawing/2014/main" id="{B7EE140A-3047-1789-00C5-0135BBEBBF10}"/>
              </a:ext>
            </a:extLst>
          </p:cNvPr>
          <p:cNvSpPr txBox="1"/>
          <p:nvPr/>
        </p:nvSpPr>
        <p:spPr>
          <a:xfrm>
            <a:off x="1014364" y="1811581"/>
            <a:ext cx="9755235" cy="27847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t>Bind a user's identity to a public key</a:t>
            </a:r>
          </a:p>
          <a:p>
            <a:pPr marL="285750" indent="-285750" algn="just">
              <a:lnSpc>
                <a:spcPct val="200000"/>
              </a:lnSpc>
              <a:buFont typeface="Arial" panose="020B0604020202020204" pitchFamily="34" charset="0"/>
              <a:buChar char="•"/>
            </a:pPr>
            <a:r>
              <a:rPr lang="en-US" altLang="en-US" dirty="0"/>
              <a:t>Encrypt channels to provide secure communication between clients and servers</a:t>
            </a:r>
          </a:p>
          <a:p>
            <a:pPr marL="285750" indent="-285750" algn="just">
              <a:lnSpc>
                <a:spcPct val="200000"/>
              </a:lnSpc>
              <a:buFont typeface="Arial" panose="020B0604020202020204" pitchFamily="34" charset="0"/>
              <a:buChar char="•"/>
            </a:pPr>
            <a:r>
              <a:rPr lang="en-US" altLang="en-US" dirty="0"/>
              <a:t>Encrypt </a:t>
            </a:r>
            <a:r>
              <a:rPr lang="fr-FR" altLang="en-US" dirty="0"/>
              <a:t>messages  to </a:t>
            </a:r>
            <a:r>
              <a:rPr lang="fr-FR" altLang="en-US" dirty="0" err="1"/>
              <a:t>secure</a:t>
            </a:r>
            <a:r>
              <a:rPr lang="fr-FR" altLang="en-US" dirty="0"/>
              <a:t> Internet e-mail communication</a:t>
            </a:r>
          </a:p>
          <a:p>
            <a:pPr marL="285750" indent="-285750" algn="just">
              <a:lnSpc>
                <a:spcPct val="200000"/>
              </a:lnSpc>
              <a:buFont typeface="Arial" panose="020B0604020202020204" pitchFamily="34" charset="0"/>
              <a:buChar char="•"/>
            </a:pPr>
            <a:r>
              <a:rPr lang="en-US" altLang="en-US" dirty="0"/>
              <a:t>Verify the identity of clients and servers on the Web</a:t>
            </a:r>
          </a:p>
          <a:p>
            <a:pPr marL="285750" indent="-285750" algn="just">
              <a:lnSpc>
                <a:spcPct val="200000"/>
              </a:lnSpc>
              <a:buFont typeface="Arial" panose="020B0604020202020204" pitchFamily="34" charset="0"/>
              <a:buChar char="•"/>
            </a:pPr>
            <a:r>
              <a:rPr lang="en-US" altLang="en-US" dirty="0"/>
              <a:t>Verify the source and integrity of signed executable code</a:t>
            </a:r>
          </a:p>
        </p:txBody>
      </p:sp>
      <p:sp>
        <p:nvSpPr>
          <p:cNvPr id="7" name="Slide Number Placeholder 6">
            <a:extLst>
              <a:ext uri="{FF2B5EF4-FFF2-40B4-BE49-F238E27FC236}">
                <a16:creationId xmlns:a16="http://schemas.microsoft.com/office/drawing/2014/main" id="{0A7DE044-718A-599F-E664-507A6D36823C}"/>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2457067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Digital Certificates (cont.)</a:t>
            </a:r>
            <a:endParaRPr lang="en-US" sz="2400" dirty="0">
              <a:solidFill>
                <a:schemeClr val="bg1"/>
              </a:solidFill>
            </a:endParaRPr>
          </a:p>
        </p:txBody>
      </p:sp>
      <p:sp>
        <p:nvSpPr>
          <p:cNvPr id="9" name="TextBox 8">
            <a:extLst>
              <a:ext uri="{FF2B5EF4-FFF2-40B4-BE49-F238E27FC236}">
                <a16:creationId xmlns:a16="http://schemas.microsoft.com/office/drawing/2014/main" id="{37E8B7A8-1BCB-6B4D-B251-CA9A910A0D3D}"/>
              </a:ext>
            </a:extLst>
          </p:cNvPr>
          <p:cNvSpPr txBox="1"/>
          <p:nvPr/>
        </p:nvSpPr>
        <p:spPr>
          <a:xfrm>
            <a:off x="1014365" y="1528727"/>
            <a:ext cx="7769225" cy="3892732"/>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dirty="0"/>
              <a:t>A digital certificate typically contains the following information:</a:t>
            </a:r>
          </a:p>
          <a:p>
            <a:pPr marL="742950" lvl="1" indent="-285750">
              <a:lnSpc>
                <a:spcPct val="200000"/>
              </a:lnSpc>
              <a:buFont typeface="Wingdings" panose="05000000000000000000" pitchFamily="2" charset="2"/>
              <a:buChar char="Ø"/>
            </a:pPr>
            <a:r>
              <a:rPr lang="en-US" altLang="en-US" dirty="0"/>
              <a:t>Owner’s name or alias</a:t>
            </a:r>
          </a:p>
          <a:p>
            <a:pPr marL="742950" lvl="1" indent="-285750">
              <a:lnSpc>
                <a:spcPct val="200000"/>
              </a:lnSpc>
              <a:buFont typeface="Wingdings" panose="05000000000000000000" pitchFamily="2" charset="2"/>
              <a:buChar char="Ø"/>
            </a:pPr>
            <a:r>
              <a:rPr lang="en-US" altLang="en-US" dirty="0"/>
              <a:t>Owner’s public key</a:t>
            </a:r>
          </a:p>
          <a:p>
            <a:pPr marL="742950" lvl="1" indent="-285750">
              <a:lnSpc>
                <a:spcPct val="200000"/>
              </a:lnSpc>
              <a:buFont typeface="Wingdings" panose="05000000000000000000" pitchFamily="2" charset="2"/>
              <a:buChar char="Ø"/>
            </a:pPr>
            <a:r>
              <a:rPr lang="en-US" altLang="en-US" dirty="0"/>
              <a:t>Name of the issuer</a:t>
            </a:r>
          </a:p>
          <a:p>
            <a:pPr marL="742950" lvl="1" indent="-285750">
              <a:lnSpc>
                <a:spcPct val="200000"/>
              </a:lnSpc>
              <a:buFont typeface="Wingdings" panose="05000000000000000000" pitchFamily="2" charset="2"/>
              <a:buChar char="Ø"/>
            </a:pPr>
            <a:r>
              <a:rPr lang="en-US" altLang="en-US" dirty="0"/>
              <a:t>Digital signature of the issuer</a:t>
            </a:r>
          </a:p>
          <a:p>
            <a:pPr marL="742950" lvl="1" indent="-285750">
              <a:lnSpc>
                <a:spcPct val="200000"/>
              </a:lnSpc>
              <a:buFont typeface="Wingdings" panose="05000000000000000000" pitchFamily="2" charset="2"/>
              <a:buChar char="Ø"/>
            </a:pPr>
            <a:r>
              <a:rPr lang="en-US" altLang="en-US" dirty="0"/>
              <a:t>Serial number of the digital certificate</a:t>
            </a:r>
          </a:p>
          <a:p>
            <a:pPr marL="742950" lvl="1" indent="-285750">
              <a:lnSpc>
                <a:spcPct val="200000"/>
              </a:lnSpc>
              <a:buFont typeface="Wingdings" panose="05000000000000000000" pitchFamily="2" charset="2"/>
              <a:buChar char="Ø"/>
            </a:pPr>
            <a:r>
              <a:rPr lang="en-US" altLang="en-US" dirty="0"/>
              <a:t>Expiration date of the public key</a:t>
            </a:r>
          </a:p>
        </p:txBody>
      </p:sp>
      <p:sp>
        <p:nvSpPr>
          <p:cNvPr id="7" name="Slide Number Placeholder 6">
            <a:extLst>
              <a:ext uri="{FF2B5EF4-FFF2-40B4-BE49-F238E27FC236}">
                <a16:creationId xmlns:a16="http://schemas.microsoft.com/office/drawing/2014/main" id="{6A43C1ED-ED76-B08D-431C-D71DD8C2356C}"/>
              </a:ext>
            </a:extLst>
          </p:cNvPr>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325611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Managing Digital Certificates</a:t>
            </a:r>
            <a:endParaRPr lang="en-US" sz="2400" dirty="0">
              <a:solidFill>
                <a:schemeClr val="bg1"/>
              </a:solidFill>
            </a:endParaRPr>
          </a:p>
        </p:txBody>
      </p:sp>
      <p:sp>
        <p:nvSpPr>
          <p:cNvPr id="9" name="TextBox 8">
            <a:extLst>
              <a:ext uri="{FF2B5EF4-FFF2-40B4-BE49-F238E27FC236}">
                <a16:creationId xmlns:a16="http://schemas.microsoft.com/office/drawing/2014/main" id="{50C8EED4-8B6A-9664-1D9C-0D1583A7B165}"/>
              </a:ext>
            </a:extLst>
          </p:cNvPr>
          <p:cNvSpPr txBox="1"/>
          <p:nvPr/>
        </p:nvSpPr>
        <p:spPr>
          <a:xfrm>
            <a:off x="1262952" y="1811581"/>
            <a:ext cx="10167048" cy="3338735"/>
          </a:xfrm>
          <a:prstGeom prst="rect">
            <a:avLst/>
          </a:prstGeom>
          <a:noFill/>
        </p:spPr>
        <p:txBody>
          <a:bodyPr wrap="square">
            <a:spAutoFit/>
          </a:bodyPr>
          <a:lstStyle/>
          <a:p>
            <a:pPr algn="just">
              <a:lnSpc>
                <a:spcPct val="200000"/>
              </a:lnSpc>
            </a:pPr>
            <a:r>
              <a:rPr lang="en-US" altLang="en-US" dirty="0"/>
              <a:t>For Alice and Bob to use asymmetric cryptography:</a:t>
            </a:r>
          </a:p>
          <a:p>
            <a:pPr marL="622300" indent="-266700" algn="just">
              <a:lnSpc>
                <a:spcPct val="200000"/>
              </a:lnSpc>
              <a:buFont typeface="Wingdings" panose="05000000000000000000" pitchFamily="2" charset="2"/>
              <a:buChar char="Ø"/>
            </a:pPr>
            <a:r>
              <a:rPr lang="en-US" altLang="en-US" dirty="0"/>
              <a:t>Alice and Bob must generate public and private keys</a:t>
            </a:r>
          </a:p>
          <a:p>
            <a:pPr marL="622300" indent="-266700" algn="just">
              <a:lnSpc>
                <a:spcPct val="200000"/>
              </a:lnSpc>
              <a:buFont typeface="Wingdings" panose="05000000000000000000" pitchFamily="2" charset="2"/>
              <a:buChar char="Ø"/>
            </a:pPr>
            <a:r>
              <a:rPr lang="en-US" altLang="en-US" dirty="0"/>
              <a:t>A Certificate Authority (CA) or Registration Authority (RA) must verify the identities of Alice and Bob</a:t>
            </a:r>
          </a:p>
          <a:p>
            <a:pPr marL="622300" indent="-266700" algn="just">
              <a:lnSpc>
                <a:spcPct val="200000"/>
              </a:lnSpc>
              <a:buFont typeface="Wingdings" panose="05000000000000000000" pitchFamily="2" charset="2"/>
              <a:buChar char="Ø"/>
            </a:pPr>
            <a:r>
              <a:rPr lang="en-US" altLang="en-US" dirty="0"/>
              <a:t>The certificates must be placed in a Certificate Repository (CR)</a:t>
            </a:r>
          </a:p>
          <a:p>
            <a:pPr marL="622300" indent="-266700" algn="just">
              <a:lnSpc>
                <a:spcPct val="200000"/>
              </a:lnSpc>
              <a:buFont typeface="Wingdings" panose="05000000000000000000" pitchFamily="2" charset="2"/>
              <a:buChar char="Ø"/>
            </a:pPr>
            <a:r>
              <a:rPr lang="en-US" altLang="en-US" dirty="0"/>
              <a:t>When they expire, they must be placed on a Certificate Revocation List (CRL)</a:t>
            </a:r>
          </a:p>
          <a:p>
            <a:pPr algn="just">
              <a:lnSpc>
                <a:spcPct val="200000"/>
              </a:lnSpc>
              <a:buFontTx/>
              <a:buNone/>
            </a:pPr>
            <a:r>
              <a:rPr lang="en-US" altLang="en-US" b="1" dirty="0">
                <a:solidFill>
                  <a:srgbClr val="FF0000"/>
                </a:solidFill>
              </a:rPr>
              <a:t>All these things are done by Public key infrastructure (PKI)</a:t>
            </a:r>
          </a:p>
        </p:txBody>
      </p:sp>
      <p:sp>
        <p:nvSpPr>
          <p:cNvPr id="7" name="Slide Number Placeholder 6">
            <a:extLst>
              <a:ext uri="{FF2B5EF4-FFF2-40B4-BE49-F238E27FC236}">
                <a16:creationId xmlns:a16="http://schemas.microsoft.com/office/drawing/2014/main" id="{79D9A6D3-50F7-B566-E857-FBEDA7DEA220}"/>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907449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Certificate Life Cycle</a:t>
            </a:r>
            <a:endParaRPr lang="en-US" sz="2400" dirty="0">
              <a:solidFill>
                <a:schemeClr val="bg1"/>
              </a:solidFill>
            </a:endParaRPr>
          </a:p>
        </p:txBody>
      </p:sp>
      <p:sp>
        <p:nvSpPr>
          <p:cNvPr id="9" name="TextBox 8">
            <a:extLst>
              <a:ext uri="{FF2B5EF4-FFF2-40B4-BE49-F238E27FC236}">
                <a16:creationId xmlns:a16="http://schemas.microsoft.com/office/drawing/2014/main" id="{227AE9A1-E02E-4F37-F0B2-C60DD906DE11}"/>
              </a:ext>
            </a:extLst>
          </p:cNvPr>
          <p:cNvSpPr txBox="1"/>
          <p:nvPr/>
        </p:nvSpPr>
        <p:spPr>
          <a:xfrm>
            <a:off x="1014365" y="1716251"/>
            <a:ext cx="8188325" cy="33733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altLang="en-US" dirty="0"/>
              <a:t>Creation</a:t>
            </a:r>
          </a:p>
          <a:p>
            <a:pPr marL="285750" indent="-285750" algn="just">
              <a:lnSpc>
                <a:spcPct val="150000"/>
              </a:lnSpc>
              <a:buFont typeface="Arial" panose="020B0604020202020204" pitchFamily="34" charset="0"/>
              <a:buChar char="•"/>
            </a:pPr>
            <a:r>
              <a:rPr lang="en-US" altLang="en-US" dirty="0"/>
              <a:t>Suspension</a:t>
            </a:r>
          </a:p>
          <a:p>
            <a:pPr marL="800100" lvl="1" indent="-342900" algn="just">
              <a:lnSpc>
                <a:spcPct val="150000"/>
              </a:lnSpc>
              <a:buFont typeface="Wingdings" panose="05000000000000000000" pitchFamily="2" charset="2"/>
              <a:buChar char="Ø"/>
            </a:pPr>
            <a:r>
              <a:rPr lang="en-US" altLang="en-US" dirty="0"/>
              <a:t>Certificate cannot be used while suspended</a:t>
            </a:r>
          </a:p>
          <a:p>
            <a:pPr marL="800100" lvl="1" indent="-342900" algn="just">
              <a:lnSpc>
                <a:spcPct val="150000"/>
              </a:lnSpc>
              <a:buFont typeface="Wingdings" panose="05000000000000000000" pitchFamily="2" charset="2"/>
              <a:buChar char="Ø"/>
            </a:pPr>
            <a:r>
              <a:rPr lang="en-US" altLang="en-US" dirty="0"/>
              <a:t>When an employee goes on leave</a:t>
            </a:r>
          </a:p>
          <a:p>
            <a:pPr marL="285750" indent="-285750" algn="just">
              <a:lnSpc>
                <a:spcPct val="150000"/>
              </a:lnSpc>
              <a:buFont typeface="Arial" panose="020B0604020202020204" pitchFamily="34" charset="0"/>
              <a:buChar char="•"/>
            </a:pPr>
            <a:r>
              <a:rPr lang="en-US" altLang="en-US" dirty="0"/>
              <a:t>Revocation</a:t>
            </a:r>
          </a:p>
          <a:p>
            <a:pPr marL="742950" lvl="1" indent="-285750" algn="just">
              <a:lnSpc>
                <a:spcPct val="150000"/>
              </a:lnSpc>
              <a:buFont typeface="Wingdings" panose="05000000000000000000" pitchFamily="2" charset="2"/>
              <a:buChar char="Ø"/>
            </a:pPr>
            <a:r>
              <a:rPr lang="en-US" altLang="en-US" dirty="0"/>
              <a:t>Certificate goes on Certificate Revocation List (CRL)</a:t>
            </a:r>
          </a:p>
          <a:p>
            <a:pPr marL="742950" lvl="1" indent="-285750" algn="just">
              <a:lnSpc>
                <a:spcPct val="150000"/>
              </a:lnSpc>
              <a:buFont typeface="Wingdings" panose="05000000000000000000" pitchFamily="2" charset="2"/>
              <a:buChar char="Ø"/>
            </a:pPr>
            <a:r>
              <a:rPr lang="en-US" altLang="en-US" dirty="0"/>
              <a:t>When a private key is lost</a:t>
            </a:r>
          </a:p>
          <a:p>
            <a:pPr marL="285750" indent="-285750" algn="just">
              <a:lnSpc>
                <a:spcPct val="150000"/>
              </a:lnSpc>
              <a:buFont typeface="Arial" panose="020B0604020202020204" pitchFamily="34" charset="0"/>
              <a:buChar char="•"/>
            </a:pPr>
            <a:r>
              <a:rPr lang="en-US" altLang="en-US" dirty="0"/>
              <a:t>Expiration</a:t>
            </a:r>
          </a:p>
        </p:txBody>
      </p:sp>
      <p:sp>
        <p:nvSpPr>
          <p:cNvPr id="7" name="Slide Number Placeholder 6">
            <a:extLst>
              <a:ext uri="{FF2B5EF4-FFF2-40B4-BE49-F238E27FC236}">
                <a16:creationId xmlns:a16="http://schemas.microsoft.com/office/drawing/2014/main" id="{7789348F-1450-1B13-AC1F-676E39E685FB}"/>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3902738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7" y="620750"/>
            <a:ext cx="6984277" cy="461665"/>
          </a:xfrm>
          <a:prstGeom prst="rect">
            <a:avLst/>
          </a:prstGeom>
          <a:noFill/>
        </p:spPr>
        <p:txBody>
          <a:bodyPr wrap="square">
            <a:spAutoFit/>
          </a:bodyPr>
          <a:lstStyle/>
          <a:p>
            <a:r>
              <a:rPr lang="en-US" altLang="en-US" sz="2400" dirty="0">
                <a:solidFill>
                  <a:schemeClr val="bg1"/>
                </a:solidFill>
              </a:rPr>
              <a:t>PKI components </a:t>
            </a:r>
            <a:endParaRPr lang="en-US" sz="2400" dirty="0">
              <a:solidFill>
                <a:schemeClr val="bg1"/>
              </a:solidFill>
            </a:endParaRPr>
          </a:p>
        </p:txBody>
      </p:sp>
      <p:sp>
        <p:nvSpPr>
          <p:cNvPr id="9" name="TextBox 8">
            <a:extLst>
              <a:ext uri="{FF2B5EF4-FFF2-40B4-BE49-F238E27FC236}">
                <a16:creationId xmlns:a16="http://schemas.microsoft.com/office/drawing/2014/main" id="{59240F35-4601-3300-DC4F-2635B1F29D28}"/>
              </a:ext>
            </a:extLst>
          </p:cNvPr>
          <p:cNvSpPr txBox="1"/>
          <p:nvPr/>
        </p:nvSpPr>
        <p:spPr>
          <a:xfrm>
            <a:off x="1040063" y="1539068"/>
            <a:ext cx="10123163"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b="1" dirty="0"/>
              <a:t>Certificate Authority (CA)</a:t>
            </a:r>
          </a:p>
          <a:p>
            <a:pPr marL="742950" lvl="1" indent="-285750" algn="just">
              <a:lnSpc>
                <a:spcPct val="200000"/>
              </a:lnSpc>
              <a:buFont typeface="Wingdings" panose="05000000000000000000" pitchFamily="2" charset="2"/>
              <a:buChar char="Ø"/>
            </a:pPr>
            <a:r>
              <a:rPr lang="en-US" altLang="en-US" dirty="0"/>
              <a:t>An entity that issues digital certificates for others</a:t>
            </a:r>
          </a:p>
          <a:p>
            <a:pPr marL="742950" lvl="1" indent="-285750" algn="just">
              <a:lnSpc>
                <a:spcPct val="200000"/>
              </a:lnSpc>
              <a:buFont typeface="Wingdings" panose="05000000000000000000" pitchFamily="2" charset="2"/>
              <a:buChar char="Ø"/>
            </a:pPr>
            <a:r>
              <a:rPr lang="en-US" altLang="en-US" dirty="0"/>
              <a:t>A user provides information to a CA that verifies his/her identity</a:t>
            </a:r>
          </a:p>
          <a:p>
            <a:pPr marL="742950" lvl="1" indent="-285750" algn="just">
              <a:lnSpc>
                <a:spcPct val="200000"/>
              </a:lnSpc>
              <a:buFont typeface="Wingdings" panose="05000000000000000000" pitchFamily="2" charset="2"/>
              <a:buChar char="Ø"/>
            </a:pPr>
            <a:r>
              <a:rPr lang="en-US" altLang="en-US" dirty="0"/>
              <a:t>The user generates public and private keys and sends the public key to the CA</a:t>
            </a:r>
          </a:p>
          <a:p>
            <a:pPr marL="742950" lvl="1" indent="-285750" algn="just">
              <a:lnSpc>
                <a:spcPct val="200000"/>
              </a:lnSpc>
              <a:buFont typeface="Wingdings" panose="05000000000000000000" pitchFamily="2" charset="2"/>
              <a:buChar char="Ø"/>
            </a:pPr>
            <a:r>
              <a:rPr lang="en-US" altLang="en-US" dirty="0"/>
              <a:t>The CA inserts this public key into the certificate</a:t>
            </a:r>
          </a:p>
          <a:p>
            <a:pPr marL="285750" indent="-285750" algn="just">
              <a:lnSpc>
                <a:spcPct val="200000"/>
              </a:lnSpc>
              <a:buFont typeface="Arial" panose="020B0604020202020204" pitchFamily="34" charset="0"/>
              <a:buChar char="•"/>
            </a:pPr>
            <a:r>
              <a:rPr lang="en-US" altLang="en-US" b="1" dirty="0"/>
              <a:t>Registration Authority (RA)</a:t>
            </a:r>
          </a:p>
          <a:p>
            <a:pPr marL="742950" lvl="1" indent="-285750" algn="just">
              <a:lnSpc>
                <a:spcPct val="200000"/>
              </a:lnSpc>
              <a:buFont typeface="Wingdings" panose="05000000000000000000" pitchFamily="2" charset="2"/>
              <a:buChar char="Ø"/>
            </a:pPr>
            <a:r>
              <a:rPr lang="en-US" altLang="en-US" dirty="0"/>
              <a:t>Handles some CA tasks such as processing certificate requests and authenticating users</a:t>
            </a:r>
          </a:p>
        </p:txBody>
      </p:sp>
      <p:sp>
        <p:nvSpPr>
          <p:cNvPr id="7" name="Slide Number Placeholder 6">
            <a:extLst>
              <a:ext uri="{FF2B5EF4-FFF2-40B4-BE49-F238E27FC236}">
                <a16:creationId xmlns:a16="http://schemas.microsoft.com/office/drawing/2014/main" id="{70E37E65-69E0-7A38-DF23-638F9BA00558}"/>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1560336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548824" y="574267"/>
            <a:ext cx="6984277" cy="461665"/>
          </a:xfrm>
          <a:prstGeom prst="rect">
            <a:avLst/>
          </a:prstGeom>
          <a:noFill/>
        </p:spPr>
        <p:txBody>
          <a:bodyPr wrap="square">
            <a:spAutoFit/>
          </a:bodyPr>
          <a:lstStyle/>
          <a:p>
            <a:r>
              <a:rPr lang="en-US" altLang="en-US" sz="2400" dirty="0">
                <a:solidFill>
                  <a:schemeClr val="bg1"/>
                </a:solidFill>
              </a:rPr>
              <a:t>PKI components (cont.)</a:t>
            </a:r>
            <a:endParaRPr lang="en-US" sz="2400" dirty="0">
              <a:solidFill>
                <a:schemeClr val="bg1"/>
              </a:solidFill>
            </a:endParaRPr>
          </a:p>
        </p:txBody>
      </p:sp>
      <p:sp>
        <p:nvSpPr>
          <p:cNvPr id="9" name="TextBox 8">
            <a:extLst>
              <a:ext uri="{FF2B5EF4-FFF2-40B4-BE49-F238E27FC236}">
                <a16:creationId xmlns:a16="http://schemas.microsoft.com/office/drawing/2014/main" id="{6AE3A926-44B6-BC27-73C8-7EBDE1FC7EA4}"/>
              </a:ext>
            </a:extLst>
          </p:cNvPr>
          <p:cNvSpPr txBox="1"/>
          <p:nvPr/>
        </p:nvSpPr>
        <p:spPr>
          <a:xfrm>
            <a:off x="1451571" y="1721083"/>
            <a:ext cx="9902229"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b="1" dirty="0"/>
              <a:t>Certificate Repository (CR)</a:t>
            </a:r>
          </a:p>
          <a:p>
            <a:pPr marL="742950" lvl="1" indent="-285750" algn="just">
              <a:lnSpc>
                <a:spcPct val="200000"/>
              </a:lnSpc>
              <a:buFont typeface="Wingdings" panose="05000000000000000000" pitchFamily="2" charset="2"/>
              <a:buChar char="Ø"/>
            </a:pPr>
            <a:r>
              <a:rPr lang="en-US" altLang="en-US" dirty="0"/>
              <a:t>A publicly accessible directory that contains the certificates and CRLs published by a CA</a:t>
            </a:r>
          </a:p>
          <a:p>
            <a:pPr marL="461963" algn="just">
              <a:lnSpc>
                <a:spcPct val="200000"/>
              </a:lnSpc>
              <a:buFont typeface="Wingdings" panose="05000000000000000000" pitchFamily="2" charset="2"/>
              <a:buChar char="Ø"/>
            </a:pPr>
            <a:r>
              <a:rPr lang="en-US" dirty="0"/>
              <a:t>Certificate repositories store certificates so that applications can retrieve them on behalf of users. </a:t>
            </a:r>
          </a:p>
          <a:p>
            <a:pPr marL="461963" algn="just">
              <a:lnSpc>
                <a:spcPct val="200000"/>
              </a:lnSpc>
              <a:buFont typeface="Wingdings" panose="05000000000000000000" pitchFamily="2" charset="2"/>
              <a:buChar char="Ø"/>
            </a:pPr>
            <a:r>
              <a:rPr lang="en-US" dirty="0"/>
              <a:t>The term repository refers to a network service that allows for the distribution of certificates.</a:t>
            </a:r>
            <a:endParaRPr lang="en-US" altLang="en-US" dirty="0"/>
          </a:p>
          <a:p>
            <a:pPr marL="742950" lvl="1" indent="-285750" algn="just">
              <a:lnSpc>
                <a:spcPct val="200000"/>
              </a:lnSpc>
              <a:buFont typeface="Wingdings" panose="05000000000000000000" pitchFamily="2" charset="2"/>
              <a:buChar char="Ø"/>
            </a:pPr>
            <a:r>
              <a:rPr lang="en-US" altLang="en-US" dirty="0"/>
              <a:t>CRs are often available to all users through a Web browser interface. </a:t>
            </a:r>
          </a:p>
          <a:p>
            <a:pPr marL="288925" lvl="1" indent="-288925" algn="just">
              <a:lnSpc>
                <a:spcPct val="200000"/>
              </a:lnSpc>
              <a:buFont typeface="Arial" panose="020B0604020202020204" pitchFamily="34" charset="0"/>
              <a:buChar char="•"/>
            </a:pPr>
            <a:r>
              <a:rPr lang="en-MY" altLang="en-US" b="1" dirty="0"/>
              <a:t>A management function, typically implemented via a management console.</a:t>
            </a:r>
            <a:endParaRPr lang="en-US" altLang="en-US" b="1" dirty="0"/>
          </a:p>
        </p:txBody>
      </p:sp>
      <p:sp>
        <p:nvSpPr>
          <p:cNvPr id="7" name="Slide Number Placeholder 6">
            <a:extLst>
              <a:ext uri="{FF2B5EF4-FFF2-40B4-BE49-F238E27FC236}">
                <a16:creationId xmlns:a16="http://schemas.microsoft.com/office/drawing/2014/main" id="{C23976B9-1621-D87B-8938-460334D3985A}"/>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1957260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PKI components (cont.)</a:t>
            </a:r>
            <a:endParaRPr lang="en-US" sz="2400" dirty="0">
              <a:solidFill>
                <a:schemeClr val="bg1"/>
              </a:solidFill>
            </a:endParaRPr>
          </a:p>
        </p:txBody>
      </p:sp>
      <p:sp>
        <p:nvSpPr>
          <p:cNvPr id="13" name="TextBox 12">
            <a:extLst>
              <a:ext uri="{FF2B5EF4-FFF2-40B4-BE49-F238E27FC236}">
                <a16:creationId xmlns:a16="http://schemas.microsoft.com/office/drawing/2014/main" id="{92C5A139-E0F0-C262-8EED-F25E2A94BB6D}"/>
              </a:ext>
            </a:extLst>
          </p:cNvPr>
          <p:cNvSpPr txBox="1"/>
          <p:nvPr/>
        </p:nvSpPr>
        <p:spPr>
          <a:xfrm>
            <a:off x="806002" y="1590152"/>
            <a:ext cx="9829226"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t>A certificate revocation list (CRL) </a:t>
            </a:r>
          </a:p>
          <a:p>
            <a:pPr marL="1087438" indent="-461963" algn="just">
              <a:lnSpc>
                <a:spcPct val="200000"/>
              </a:lnSpc>
              <a:buFont typeface="Wingdings" panose="05000000000000000000" pitchFamily="2" charset="2"/>
              <a:buChar char="Ø"/>
            </a:pPr>
            <a:r>
              <a:rPr lang="en-US" dirty="0"/>
              <a:t>CRL is a list of </a:t>
            </a:r>
            <a:r>
              <a:rPr lang="en-US" b="1" dirty="0"/>
              <a:t>digital certificates </a:t>
            </a:r>
            <a:r>
              <a:rPr lang="en-US" dirty="0"/>
              <a:t>that have been revoked by the issuing certificate authority (</a:t>
            </a:r>
            <a:r>
              <a:rPr lang="en-US" b="1" dirty="0"/>
              <a:t>CA</a:t>
            </a:r>
            <a:r>
              <a:rPr lang="en-US" dirty="0"/>
              <a:t>) before their actual or assigned expiration date.</a:t>
            </a:r>
          </a:p>
          <a:p>
            <a:pPr marL="1087438" indent="-461963" algn="just">
              <a:lnSpc>
                <a:spcPct val="200000"/>
              </a:lnSpc>
              <a:buFont typeface="Wingdings" panose="05000000000000000000" pitchFamily="2" charset="2"/>
              <a:buChar char="Ø"/>
            </a:pPr>
            <a:r>
              <a:rPr lang="en-US" dirty="0"/>
              <a:t>It is a type of blocklist that includes certificates that should no longer be trusted and is used by various endpoints, including web browsers, to verify if a certificate is valid and trustworthy.</a:t>
            </a:r>
          </a:p>
          <a:p>
            <a:pPr marL="682625" indent="396875" algn="just">
              <a:lnSpc>
                <a:spcPct val="200000"/>
              </a:lnSpc>
              <a:buFont typeface="Wingdings" panose="05000000000000000000" pitchFamily="2" charset="2"/>
              <a:buChar char="Ø"/>
            </a:pPr>
            <a:r>
              <a:rPr lang="en-US" dirty="0"/>
              <a:t>The CRL file is signed by the CA to prevent tampering.</a:t>
            </a:r>
          </a:p>
        </p:txBody>
      </p:sp>
      <p:sp>
        <p:nvSpPr>
          <p:cNvPr id="7" name="Slide Number Placeholder 6">
            <a:extLst>
              <a:ext uri="{FF2B5EF4-FFF2-40B4-BE49-F238E27FC236}">
                <a16:creationId xmlns:a16="http://schemas.microsoft.com/office/drawing/2014/main" id="{5A3BA602-DFB2-F182-7BE6-05B31DE7B3B2}"/>
              </a:ext>
            </a:extLst>
          </p:cNvPr>
          <p:cNvSpPr>
            <a:spLocks noGrp="1"/>
          </p:cNvSpPr>
          <p:nvPr>
            <p:ph type="sldNum" sz="quarter" idx="12"/>
          </p:nvPr>
        </p:nvSpPr>
        <p:spPr/>
        <p:txBody>
          <a:bodyPr/>
          <a:lstStyle/>
          <a:p>
            <a:fld id="{FDED41F8-FC0F-4085-8150-313B6CF05213}" type="slidenum">
              <a:rPr lang="en-US" smtClean="0"/>
              <a:t>17</a:t>
            </a:fld>
            <a:endParaRPr lang="en-US"/>
          </a:p>
        </p:txBody>
      </p:sp>
    </p:spTree>
    <p:extLst>
      <p:ext uri="{BB962C8B-B14F-4D97-AF65-F5344CB8AC3E}">
        <p14:creationId xmlns:p14="http://schemas.microsoft.com/office/powerpoint/2010/main" val="867731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PKI Functions</a:t>
            </a:r>
            <a:endParaRPr lang="en-US" sz="2400" dirty="0">
              <a:solidFill>
                <a:schemeClr val="bg1"/>
              </a:solidFill>
            </a:endParaRPr>
          </a:p>
        </p:txBody>
      </p:sp>
      <p:sp>
        <p:nvSpPr>
          <p:cNvPr id="9" name="TextBox 8">
            <a:extLst>
              <a:ext uri="{FF2B5EF4-FFF2-40B4-BE49-F238E27FC236}">
                <a16:creationId xmlns:a16="http://schemas.microsoft.com/office/drawing/2014/main" id="{040B5958-1A9C-42D5-58F0-4D8D3D17D6DC}"/>
              </a:ext>
            </a:extLst>
          </p:cNvPr>
          <p:cNvSpPr txBox="1"/>
          <p:nvPr/>
        </p:nvSpPr>
        <p:spPr>
          <a:xfrm>
            <a:off x="1357666" y="1610200"/>
            <a:ext cx="9268624"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b="1" dirty="0"/>
              <a:t>Issuing certificates: </a:t>
            </a:r>
            <a:r>
              <a:rPr lang="en-MY" altLang="en-US" dirty="0"/>
              <a:t>The CA signs the certificate, thereby authenticating the identity of the requestor. In addition, the CA “stamps” the certificate with an expiration date.  The CA may return the certificate to the requesting system and/or post it in a repository.</a:t>
            </a:r>
          </a:p>
          <a:p>
            <a:pPr marL="285750" indent="-285750" algn="just">
              <a:lnSpc>
                <a:spcPct val="200000"/>
              </a:lnSpc>
              <a:buFont typeface="Arial" panose="020B0604020202020204" pitchFamily="34" charset="0"/>
              <a:buChar char="•"/>
            </a:pPr>
            <a:r>
              <a:rPr lang="en-MY" altLang="en-US" dirty="0"/>
              <a:t> </a:t>
            </a:r>
            <a:r>
              <a:rPr lang="en-MY" altLang="en-US" b="1" dirty="0"/>
              <a:t>Revoking certificates: </a:t>
            </a:r>
            <a:r>
              <a:rPr lang="en-MY" altLang="en-US" dirty="0"/>
              <a:t>A certificate may become invalid before the normal expiration of its validity period.  For instance, an employee may quit or change names, or a private key may be compromised.  Under such circumstances, the CA revokes the certificate by including the certificate’s serial number on the next scheduled CRL. </a:t>
            </a:r>
            <a:endParaRPr lang="en-US" altLang="en-US" dirty="0"/>
          </a:p>
        </p:txBody>
      </p:sp>
      <p:sp>
        <p:nvSpPr>
          <p:cNvPr id="7" name="Slide Number Placeholder 6">
            <a:extLst>
              <a:ext uri="{FF2B5EF4-FFF2-40B4-BE49-F238E27FC236}">
                <a16:creationId xmlns:a16="http://schemas.microsoft.com/office/drawing/2014/main" id="{31C6D55C-2C13-D542-E351-5436A521034F}"/>
              </a:ext>
            </a:extLst>
          </p:cNvPr>
          <p:cNvSpPr>
            <a:spLocks noGrp="1"/>
          </p:cNvSpPr>
          <p:nvPr>
            <p:ph type="sldNum" sz="quarter" idx="12"/>
          </p:nvPr>
        </p:nvSpPr>
        <p:spPr/>
        <p:txBody>
          <a:bodyPr/>
          <a:lstStyle/>
          <a:p>
            <a:fld id="{FDED41F8-FC0F-4085-8150-313B6CF05213}" type="slidenum">
              <a:rPr lang="en-US" smtClean="0"/>
              <a:t>18</a:t>
            </a:fld>
            <a:endParaRPr lang="en-US"/>
          </a:p>
        </p:txBody>
      </p:sp>
    </p:spTree>
    <p:extLst>
      <p:ext uri="{BB962C8B-B14F-4D97-AF65-F5344CB8AC3E}">
        <p14:creationId xmlns:p14="http://schemas.microsoft.com/office/powerpoint/2010/main" val="1354200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PKI Functions (Cont.)</a:t>
            </a:r>
            <a:endParaRPr lang="en-US" sz="2400" dirty="0">
              <a:solidFill>
                <a:schemeClr val="bg1"/>
              </a:solidFill>
            </a:endParaRPr>
          </a:p>
        </p:txBody>
      </p:sp>
      <p:sp>
        <p:nvSpPr>
          <p:cNvPr id="9" name="TextBox 8">
            <a:extLst>
              <a:ext uri="{FF2B5EF4-FFF2-40B4-BE49-F238E27FC236}">
                <a16:creationId xmlns:a16="http://schemas.microsoft.com/office/drawing/2014/main" id="{040B5958-1A9C-42D5-58F0-4D8D3D17D6DC}"/>
              </a:ext>
            </a:extLst>
          </p:cNvPr>
          <p:cNvSpPr txBox="1"/>
          <p:nvPr/>
        </p:nvSpPr>
        <p:spPr>
          <a:xfrm>
            <a:off x="992353" y="1528727"/>
            <a:ext cx="9766846" cy="223073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b="1" dirty="0"/>
              <a:t>Storing and retrieving certificates and CRLs: </a:t>
            </a:r>
            <a:r>
              <a:rPr lang="en-MY" altLang="en-US" dirty="0"/>
              <a:t>The most common means of storing and retrieving certificates and CRLs is via a directory service, with access via LDAP. </a:t>
            </a:r>
          </a:p>
          <a:p>
            <a:pPr marL="285750" indent="-285750" algn="just">
              <a:lnSpc>
                <a:spcPct val="200000"/>
              </a:lnSpc>
              <a:buFont typeface="Arial" panose="020B0604020202020204" pitchFamily="34" charset="0"/>
              <a:buChar char="•"/>
            </a:pPr>
            <a:r>
              <a:rPr lang="en-MY" altLang="en-US" b="1" dirty="0"/>
              <a:t>Providing trust: </a:t>
            </a:r>
            <a:r>
              <a:rPr lang="en-MY" altLang="en-US" dirty="0"/>
              <a:t>Organizations can establish and maintain trust within a single security management domain through a thorough audit of the CA’s policies and procedures, repeated at regular intervals.</a:t>
            </a:r>
            <a:endParaRPr lang="en-US" altLang="en-US" dirty="0"/>
          </a:p>
        </p:txBody>
      </p:sp>
      <p:sp>
        <p:nvSpPr>
          <p:cNvPr id="7" name="Slide Number Placeholder 6">
            <a:extLst>
              <a:ext uri="{FF2B5EF4-FFF2-40B4-BE49-F238E27FC236}">
                <a16:creationId xmlns:a16="http://schemas.microsoft.com/office/drawing/2014/main" id="{851B020D-5347-DA5C-C00C-4C13F725837C}"/>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2370686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PKI Standards</a:t>
            </a:r>
          </a:p>
        </p:txBody>
      </p:sp>
      <p:sp>
        <p:nvSpPr>
          <p:cNvPr id="9" name="TextBox 8">
            <a:extLst>
              <a:ext uri="{FF2B5EF4-FFF2-40B4-BE49-F238E27FC236}">
                <a16:creationId xmlns:a16="http://schemas.microsoft.com/office/drawing/2014/main" id="{040B5958-1A9C-42D5-58F0-4D8D3D17D6DC}"/>
              </a:ext>
            </a:extLst>
          </p:cNvPr>
          <p:cNvSpPr txBox="1"/>
          <p:nvPr/>
        </p:nvSpPr>
        <p:spPr>
          <a:xfrm>
            <a:off x="935988" y="1738481"/>
            <a:ext cx="10681706" cy="3970318"/>
          </a:xfrm>
          <a:prstGeom prst="rect">
            <a:avLst/>
          </a:prstGeom>
          <a:noFill/>
        </p:spPr>
        <p:txBody>
          <a:bodyPr wrap="square">
            <a:spAutoFit/>
          </a:bodyPr>
          <a:lstStyle/>
          <a:p>
            <a:pPr algn="l"/>
            <a:r>
              <a:rPr lang="en-MY" sz="1800" b="0" i="0" u="none" strike="noStrike" baseline="0" dirty="0">
                <a:solidFill>
                  <a:srgbClr val="000000"/>
                </a:solidFill>
                <a:latin typeface="Calibri (Body)"/>
              </a:rPr>
              <a:t>PKI standards permit multiple PKIs to interoperate, and multiple applications to interface with a single, consolidated </a:t>
            </a:r>
            <a:r>
              <a:rPr lang="en-US" sz="1800" b="0" i="0" u="none" strike="noStrike" baseline="0" dirty="0">
                <a:solidFill>
                  <a:srgbClr val="000000"/>
                </a:solidFill>
                <a:latin typeface="Calibri (Body)"/>
              </a:rPr>
              <a:t>PKI. There are two standards:</a:t>
            </a:r>
            <a:br>
              <a:rPr lang="en-US" sz="1800" b="0" i="0" u="none" strike="noStrike" baseline="0" dirty="0">
                <a:solidFill>
                  <a:srgbClr val="000000"/>
                </a:solidFill>
                <a:latin typeface="Calibri (Body)"/>
              </a:rPr>
            </a:br>
            <a:endParaRPr lang="en-US" sz="1800" b="0" i="0" u="none" strike="noStrike" baseline="0" dirty="0">
              <a:solidFill>
                <a:srgbClr val="000000"/>
              </a:solidFill>
              <a:latin typeface="Calibri (Body)"/>
            </a:endParaRPr>
          </a:p>
          <a:p>
            <a:pPr marL="285750" indent="-285750" algn="l">
              <a:buFont typeface="Arial" panose="020B0604020202020204" pitchFamily="34" charset="0"/>
              <a:buChar char="•"/>
            </a:pPr>
            <a:r>
              <a:rPr lang="en-US" sz="1800" b="1" i="0" u="none" strike="noStrike" baseline="0" dirty="0">
                <a:latin typeface="Calibri (Body)"/>
              </a:rPr>
              <a:t>X.509</a:t>
            </a:r>
            <a:br>
              <a:rPr lang="en-US" sz="1800" b="1" i="0" u="none" strike="noStrike" baseline="0" dirty="0">
                <a:latin typeface="Calibri (Body)"/>
              </a:rPr>
            </a:br>
            <a:endParaRPr lang="en-US" sz="1800" b="1" i="0" u="none" strike="noStrike" baseline="0" dirty="0">
              <a:latin typeface="Calibri (Body)"/>
            </a:endParaRPr>
          </a:p>
          <a:p>
            <a:pPr marL="288925" algn="l"/>
            <a:r>
              <a:rPr lang="en-MY" sz="1800" b="0" i="0" u="none" strike="noStrike" baseline="0" dirty="0">
                <a:latin typeface="Calibri (Body)"/>
              </a:rPr>
              <a:t>The foundational and most universally supported PKI standard is the </a:t>
            </a:r>
            <a:r>
              <a:rPr lang="en-US" sz="1800" b="0" i="0" u="none" strike="noStrike" baseline="0" dirty="0">
                <a:latin typeface="Calibri (Body)"/>
              </a:rPr>
              <a:t>International Telecommunication Union (ITU) </a:t>
            </a:r>
            <a:r>
              <a:rPr lang="en-MY" sz="1800" b="0" i="0" u="none" strike="noStrike" baseline="0" dirty="0">
                <a:latin typeface="Calibri (Body)"/>
              </a:rPr>
              <a:t>ITU’s X.509. The primary purpose of X.509 </a:t>
            </a:r>
            <a:r>
              <a:rPr lang="en-US" sz="1800" b="0" i="0" u="none" strike="noStrike" baseline="0" dirty="0">
                <a:latin typeface="Calibri (Body)"/>
              </a:rPr>
              <a:t>is to define a standard digital certificate format.</a:t>
            </a:r>
            <a:br>
              <a:rPr lang="en-US" sz="1800" b="0" i="0" u="none" strike="noStrike" baseline="0" dirty="0">
                <a:latin typeface="Calibri (Body)"/>
              </a:rPr>
            </a:br>
            <a:endParaRPr lang="en-US" sz="1800" b="0" i="0" u="none" strike="noStrike" baseline="0" dirty="0">
              <a:latin typeface="Calibri (Body)"/>
            </a:endParaRPr>
          </a:p>
          <a:p>
            <a:pPr marL="285750" indent="-285750" algn="l">
              <a:buFont typeface="Arial" panose="020B0604020202020204" pitchFamily="34" charset="0"/>
              <a:buChar char="•"/>
            </a:pPr>
            <a:r>
              <a:rPr lang="en-US" sz="1800" b="1" i="0" u="none" strike="noStrike" baseline="0" dirty="0">
                <a:latin typeface="Calibri (Body)"/>
              </a:rPr>
              <a:t>PKCS</a:t>
            </a:r>
            <a:br>
              <a:rPr lang="en-US" sz="1800" b="1" i="0" u="none" strike="noStrike" baseline="0" dirty="0">
                <a:latin typeface="Calibri (Body)"/>
              </a:rPr>
            </a:br>
            <a:endParaRPr lang="en-US" sz="1800" b="1" i="0" u="none" strike="noStrike" baseline="0" dirty="0">
              <a:latin typeface="Calibri (Body)"/>
            </a:endParaRPr>
          </a:p>
          <a:p>
            <a:pPr marL="288925" algn="l"/>
            <a:r>
              <a:rPr lang="en-MY" sz="1800" b="0" i="0" u="none" strike="noStrike" baseline="0" dirty="0">
                <a:latin typeface="Calibri (Body)"/>
              </a:rPr>
              <a:t>PKCS is a series of standards covering PKI in areas of certificate enrolment and renewal and CRL distribution. For PKI interoperability, the three most important PKCS </a:t>
            </a:r>
            <a:r>
              <a:rPr lang="en-US" sz="1800" b="0" i="0" u="none" strike="noStrike" baseline="0" dirty="0">
                <a:latin typeface="Calibri (Body)"/>
              </a:rPr>
              <a:t>standards are PKCS #7, “Cryptographic Message Syntax Standard,” PKCS #10, “Certificate Request Syntax </a:t>
            </a:r>
            <a:r>
              <a:rPr lang="en-US" sz="1800" b="0" i="0" u="none" strike="noStrike" baseline="0" dirty="0" err="1">
                <a:latin typeface="Calibri (Body)"/>
              </a:rPr>
              <a:t>Standard,”and</a:t>
            </a:r>
            <a:r>
              <a:rPr lang="en-US" sz="1800" b="0" i="0" u="none" strike="noStrike" baseline="0" dirty="0">
                <a:latin typeface="Calibri (Body)"/>
              </a:rPr>
              <a:t> PKCS #12, “Personal Information Exchange Syntax Standard”.</a:t>
            </a:r>
            <a:endParaRPr lang="en-US" altLang="en-US" dirty="0">
              <a:latin typeface="Calibri (Body)"/>
            </a:endParaRPr>
          </a:p>
        </p:txBody>
      </p:sp>
      <p:sp>
        <p:nvSpPr>
          <p:cNvPr id="7" name="Slide Number Placeholder 6">
            <a:extLst>
              <a:ext uri="{FF2B5EF4-FFF2-40B4-BE49-F238E27FC236}">
                <a16:creationId xmlns:a16="http://schemas.microsoft.com/office/drawing/2014/main" id="{B2F067C0-5F43-4FFD-43A8-B441C84EE86D}"/>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4218921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X.509 Structure</a:t>
            </a:r>
            <a:endParaRPr lang="en-US" sz="2400" dirty="0">
              <a:solidFill>
                <a:schemeClr val="bg1"/>
              </a:solidFill>
            </a:endParaRPr>
          </a:p>
        </p:txBody>
      </p:sp>
      <p:pic>
        <p:nvPicPr>
          <p:cNvPr id="10" name="Picture 9">
            <a:extLst>
              <a:ext uri="{FF2B5EF4-FFF2-40B4-BE49-F238E27FC236}">
                <a16:creationId xmlns:a16="http://schemas.microsoft.com/office/drawing/2014/main" id="{A8004BED-A817-796A-4229-71A18D0D2064}"/>
              </a:ext>
            </a:extLst>
          </p:cNvPr>
          <p:cNvPicPr>
            <a:picLocks noChangeAspect="1"/>
          </p:cNvPicPr>
          <p:nvPr/>
        </p:nvPicPr>
        <p:blipFill>
          <a:blip r:embed="rId7"/>
          <a:stretch>
            <a:fillRect/>
          </a:stretch>
        </p:blipFill>
        <p:spPr>
          <a:xfrm>
            <a:off x="2116259" y="1505786"/>
            <a:ext cx="8209310" cy="4226878"/>
          </a:xfrm>
          <a:prstGeom prst="rect">
            <a:avLst/>
          </a:prstGeom>
        </p:spPr>
      </p:pic>
      <p:sp>
        <p:nvSpPr>
          <p:cNvPr id="7" name="Slide Number Placeholder 6">
            <a:extLst>
              <a:ext uri="{FF2B5EF4-FFF2-40B4-BE49-F238E27FC236}">
                <a16:creationId xmlns:a16="http://schemas.microsoft.com/office/drawing/2014/main" id="{6940C6A3-0863-FD91-8621-E2A93980AADB}"/>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20363826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Selected X.509 Digital Certificate Fields</a:t>
            </a:r>
            <a:endParaRPr lang="en-US" sz="2400" dirty="0">
              <a:solidFill>
                <a:schemeClr val="bg1"/>
              </a:solidFill>
            </a:endParaRPr>
          </a:p>
        </p:txBody>
      </p:sp>
      <p:pic>
        <p:nvPicPr>
          <p:cNvPr id="9" name="Picture 8">
            <a:extLst>
              <a:ext uri="{FF2B5EF4-FFF2-40B4-BE49-F238E27FC236}">
                <a16:creationId xmlns:a16="http://schemas.microsoft.com/office/drawing/2014/main" id="{22DB2EC4-EDF9-0643-8AD4-777ABC891093}"/>
              </a:ext>
            </a:extLst>
          </p:cNvPr>
          <p:cNvPicPr>
            <a:picLocks noChangeAspect="1"/>
          </p:cNvPicPr>
          <p:nvPr/>
        </p:nvPicPr>
        <p:blipFill>
          <a:blip r:embed="rId7"/>
          <a:stretch>
            <a:fillRect/>
          </a:stretch>
        </p:blipFill>
        <p:spPr>
          <a:xfrm>
            <a:off x="4165975" y="1659423"/>
            <a:ext cx="3057104" cy="3762036"/>
          </a:xfrm>
          <a:prstGeom prst="rect">
            <a:avLst/>
          </a:prstGeom>
        </p:spPr>
      </p:pic>
      <p:sp>
        <p:nvSpPr>
          <p:cNvPr id="7" name="Slide Number Placeholder 6">
            <a:extLst>
              <a:ext uri="{FF2B5EF4-FFF2-40B4-BE49-F238E27FC236}">
                <a16:creationId xmlns:a16="http://schemas.microsoft.com/office/drawing/2014/main" id="{B97FEE9E-5A8F-2789-9FE6-FB0C1D155246}"/>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11641869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249" y="5827073"/>
            <a:ext cx="1222425" cy="1096206"/>
          </a:xfrm>
          <a:prstGeom prst="rect">
            <a:avLst/>
          </a:prstGeom>
        </p:spPr>
      </p:pic>
      <p:pic>
        <p:nvPicPr>
          <p:cNvPr id="3" name="Picture 2"/>
          <p:cNvPicPr>
            <a:picLocks noChangeAspect="1"/>
          </p:cNvPicPr>
          <p:nvPr/>
        </p:nvPicPr>
        <p:blipFill>
          <a:blip r:embed="rId4"/>
          <a:stretch>
            <a:fillRect/>
          </a:stretch>
        </p:blipFill>
        <p:spPr>
          <a:xfrm>
            <a:off x="2289771" y="617033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Public-Key Cryptographic Standards (PKCS)</a:t>
            </a:r>
            <a:endParaRPr lang="en-US" sz="2400" dirty="0">
              <a:solidFill>
                <a:schemeClr val="bg1"/>
              </a:solidFill>
            </a:endParaRPr>
          </a:p>
        </p:txBody>
      </p:sp>
      <p:sp>
        <p:nvSpPr>
          <p:cNvPr id="9" name="TextBox 8">
            <a:extLst>
              <a:ext uri="{FF2B5EF4-FFF2-40B4-BE49-F238E27FC236}">
                <a16:creationId xmlns:a16="http://schemas.microsoft.com/office/drawing/2014/main" id="{0E48E949-2799-E2C4-E88C-31599EFD6105}"/>
              </a:ext>
            </a:extLst>
          </p:cNvPr>
          <p:cNvSpPr txBox="1"/>
          <p:nvPr/>
        </p:nvSpPr>
        <p:spPr>
          <a:xfrm>
            <a:off x="1272320" y="1609271"/>
            <a:ext cx="9074514" cy="1122743"/>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dirty="0">
                <a:latin typeface="Calibri (Body)"/>
              </a:rPr>
              <a:t>A numbered set of PKI standards that have been defined by the RSA Corporation</a:t>
            </a:r>
          </a:p>
          <a:p>
            <a:pPr marL="285750" indent="-285750">
              <a:lnSpc>
                <a:spcPct val="200000"/>
              </a:lnSpc>
              <a:buFont typeface="Arial" panose="020B0604020202020204" pitchFamily="34" charset="0"/>
              <a:buChar char="•"/>
            </a:pPr>
            <a:r>
              <a:rPr lang="en-US" altLang="en-US" dirty="0">
                <a:latin typeface="Calibri (Body)"/>
              </a:rPr>
              <a:t>These standards are based on the RSA public-key algorithm</a:t>
            </a:r>
          </a:p>
        </p:txBody>
      </p:sp>
      <p:pic>
        <p:nvPicPr>
          <p:cNvPr id="7" name="Picture 6">
            <a:extLst>
              <a:ext uri="{FF2B5EF4-FFF2-40B4-BE49-F238E27FC236}">
                <a16:creationId xmlns:a16="http://schemas.microsoft.com/office/drawing/2014/main" id="{B82B0E5B-A3EC-DDEF-B36E-296392FC35B4}"/>
              </a:ext>
            </a:extLst>
          </p:cNvPr>
          <p:cNvPicPr>
            <a:picLocks noChangeAspect="1"/>
          </p:cNvPicPr>
          <p:nvPr/>
        </p:nvPicPr>
        <p:blipFill>
          <a:blip r:embed="rId7"/>
          <a:stretch>
            <a:fillRect/>
          </a:stretch>
        </p:blipFill>
        <p:spPr>
          <a:xfrm>
            <a:off x="1570380" y="2798633"/>
            <a:ext cx="8478395" cy="2980813"/>
          </a:xfrm>
          <a:prstGeom prst="rect">
            <a:avLst/>
          </a:prstGeom>
        </p:spPr>
      </p:pic>
      <p:sp>
        <p:nvSpPr>
          <p:cNvPr id="10" name="Slide Number Placeholder 9">
            <a:extLst>
              <a:ext uri="{FF2B5EF4-FFF2-40B4-BE49-F238E27FC236}">
                <a16:creationId xmlns:a16="http://schemas.microsoft.com/office/drawing/2014/main" id="{16C9DB34-9E0B-BCB4-30DE-39640BFE8221}"/>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1580108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Managing PKI</a:t>
            </a:r>
            <a:endParaRPr lang="en-US" sz="2400" dirty="0">
              <a:solidFill>
                <a:schemeClr val="bg1"/>
              </a:solidFill>
            </a:endParaRPr>
          </a:p>
        </p:txBody>
      </p:sp>
      <p:sp>
        <p:nvSpPr>
          <p:cNvPr id="9" name="TextBox 8">
            <a:extLst>
              <a:ext uri="{FF2B5EF4-FFF2-40B4-BE49-F238E27FC236}">
                <a16:creationId xmlns:a16="http://schemas.microsoft.com/office/drawing/2014/main" id="{DF28E944-87BA-0215-BBC7-36AAC26B187B}"/>
              </a:ext>
            </a:extLst>
          </p:cNvPr>
          <p:cNvSpPr txBox="1"/>
          <p:nvPr/>
        </p:nvSpPr>
        <p:spPr>
          <a:xfrm>
            <a:off x="1262952" y="1616247"/>
            <a:ext cx="10112424" cy="3892732"/>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b="1" dirty="0"/>
              <a:t>Certificate policy (CP)</a:t>
            </a:r>
          </a:p>
          <a:p>
            <a:pPr marL="742950" lvl="1" indent="-285750">
              <a:lnSpc>
                <a:spcPct val="200000"/>
              </a:lnSpc>
              <a:buFont typeface="Wingdings" panose="05000000000000000000" pitchFamily="2" charset="2"/>
              <a:buChar char="Ø"/>
            </a:pPr>
            <a:r>
              <a:rPr lang="en-US" altLang="en-US" dirty="0"/>
              <a:t>A published set of rules that govern the operation of a PKI</a:t>
            </a:r>
          </a:p>
          <a:p>
            <a:pPr marL="742950" lvl="1" indent="-285750">
              <a:lnSpc>
                <a:spcPct val="200000"/>
              </a:lnSpc>
              <a:buFont typeface="Wingdings" panose="05000000000000000000" pitchFamily="2" charset="2"/>
              <a:buChar char="Ø"/>
            </a:pPr>
            <a:r>
              <a:rPr lang="en-US" altLang="en-US" dirty="0"/>
              <a:t>Provides recommended baseline security requirements for the use and operation of CA, RA, and other PKI components</a:t>
            </a:r>
          </a:p>
          <a:p>
            <a:pPr marL="285750" indent="-285750">
              <a:lnSpc>
                <a:spcPct val="200000"/>
              </a:lnSpc>
              <a:buFont typeface="Arial" panose="020B0604020202020204" pitchFamily="34" charset="0"/>
              <a:buChar char="•"/>
            </a:pPr>
            <a:r>
              <a:rPr lang="en-US" altLang="en-US" b="1" dirty="0"/>
              <a:t>Certificate practice statement (CPS)</a:t>
            </a:r>
          </a:p>
          <a:p>
            <a:pPr marL="742950" lvl="1" indent="-285750">
              <a:lnSpc>
                <a:spcPct val="200000"/>
              </a:lnSpc>
              <a:buFont typeface="Wingdings" panose="05000000000000000000" pitchFamily="2" charset="2"/>
              <a:buChar char="Ø"/>
            </a:pPr>
            <a:r>
              <a:rPr lang="en-US" altLang="en-US" dirty="0"/>
              <a:t>Describes in detail how the CA uses and manages certificates</a:t>
            </a:r>
          </a:p>
          <a:p>
            <a:pPr marL="742950" lvl="1" indent="-285750">
              <a:lnSpc>
                <a:spcPct val="200000"/>
              </a:lnSpc>
              <a:buFont typeface="Wingdings" panose="05000000000000000000" pitchFamily="2" charset="2"/>
              <a:buChar char="Ø"/>
            </a:pPr>
            <a:r>
              <a:rPr lang="en-US" altLang="en-US" dirty="0"/>
              <a:t>A more technical document than a CP</a:t>
            </a:r>
          </a:p>
        </p:txBody>
      </p:sp>
      <p:sp>
        <p:nvSpPr>
          <p:cNvPr id="7" name="Slide Number Placeholder 6">
            <a:extLst>
              <a:ext uri="{FF2B5EF4-FFF2-40B4-BE49-F238E27FC236}">
                <a16:creationId xmlns:a16="http://schemas.microsoft.com/office/drawing/2014/main" id="{10CAF924-5AD1-59B2-2FCE-546DECF92A0F}"/>
              </a:ext>
            </a:extLst>
          </p:cNvPr>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1032691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Trust Models</a:t>
            </a:r>
            <a:endParaRPr lang="en-US" sz="2400" dirty="0">
              <a:solidFill>
                <a:schemeClr val="bg1"/>
              </a:solidFill>
            </a:endParaRPr>
          </a:p>
        </p:txBody>
      </p:sp>
      <p:sp>
        <p:nvSpPr>
          <p:cNvPr id="9" name="TextBox 8">
            <a:extLst>
              <a:ext uri="{FF2B5EF4-FFF2-40B4-BE49-F238E27FC236}">
                <a16:creationId xmlns:a16="http://schemas.microsoft.com/office/drawing/2014/main" id="{3679D607-F024-405E-2544-40CE93956F05}"/>
              </a:ext>
            </a:extLst>
          </p:cNvPr>
          <p:cNvSpPr txBox="1"/>
          <p:nvPr/>
        </p:nvSpPr>
        <p:spPr>
          <a:xfrm>
            <a:off x="1008127" y="1556357"/>
            <a:ext cx="10187035" cy="4446730"/>
          </a:xfrm>
          <a:prstGeom prst="rect">
            <a:avLst/>
          </a:prstGeom>
          <a:noFill/>
        </p:spPr>
        <p:txBody>
          <a:bodyPr wrap="square">
            <a:spAutoFit/>
          </a:bodyPr>
          <a:lstStyle/>
          <a:p>
            <a:pPr algn="just">
              <a:lnSpc>
                <a:spcPct val="200000"/>
              </a:lnSpc>
            </a:pPr>
            <a:r>
              <a:rPr lang="en-US" altLang="en-US" i="1" dirty="0"/>
              <a:t>Trust </a:t>
            </a:r>
            <a:r>
              <a:rPr lang="en-US" altLang="en-US" dirty="0"/>
              <a:t>may be defined as confidence in or reliance on another person or entity</a:t>
            </a:r>
          </a:p>
          <a:p>
            <a:pPr marL="285750" indent="-285750" algn="just">
              <a:lnSpc>
                <a:spcPct val="200000"/>
              </a:lnSpc>
              <a:buFont typeface="Arial" panose="020B0604020202020204" pitchFamily="34" charset="0"/>
              <a:buChar char="•"/>
            </a:pPr>
            <a:r>
              <a:rPr lang="en-US" altLang="en-US" b="1" dirty="0"/>
              <a:t>Trust model</a:t>
            </a:r>
            <a:r>
              <a:rPr lang="en-US" altLang="en-US" dirty="0"/>
              <a:t> </a:t>
            </a:r>
          </a:p>
          <a:p>
            <a:pPr marL="742950" lvl="1" indent="-285750" algn="just">
              <a:lnSpc>
                <a:spcPct val="200000"/>
              </a:lnSpc>
              <a:buFont typeface="Wingdings" panose="05000000000000000000" pitchFamily="2" charset="2"/>
              <a:buChar char="Ø"/>
            </a:pPr>
            <a:r>
              <a:rPr lang="en-US" altLang="en-US" dirty="0"/>
              <a:t>Refers to the type of trusting relationship that can exist between individuals or entities</a:t>
            </a:r>
          </a:p>
          <a:p>
            <a:pPr marL="285750" indent="-285750" algn="just">
              <a:lnSpc>
                <a:spcPct val="200000"/>
              </a:lnSpc>
              <a:buFont typeface="Arial" panose="020B0604020202020204" pitchFamily="34" charset="0"/>
              <a:buChar char="•"/>
            </a:pPr>
            <a:r>
              <a:rPr lang="en-US" altLang="en-US" b="1" dirty="0"/>
              <a:t>Direct trust</a:t>
            </a:r>
          </a:p>
          <a:p>
            <a:pPr marL="742950" lvl="1" indent="-285750" algn="just">
              <a:lnSpc>
                <a:spcPct val="200000"/>
              </a:lnSpc>
              <a:buFont typeface="Wingdings" panose="05000000000000000000" pitchFamily="2" charset="2"/>
              <a:buChar char="Ø"/>
            </a:pPr>
            <a:r>
              <a:rPr lang="en-US" altLang="en-US" dirty="0"/>
              <a:t>A relationship exists between two individuals because one person knows the other person</a:t>
            </a:r>
          </a:p>
          <a:p>
            <a:pPr marL="285750" indent="-285750" algn="just">
              <a:lnSpc>
                <a:spcPct val="200000"/>
              </a:lnSpc>
              <a:buFont typeface="Arial" panose="020B0604020202020204" pitchFamily="34" charset="0"/>
              <a:buChar char="•"/>
            </a:pPr>
            <a:r>
              <a:rPr lang="en-US" altLang="en-US" b="1" dirty="0"/>
              <a:t> Third-party trust</a:t>
            </a:r>
          </a:p>
          <a:p>
            <a:pPr marL="742950" lvl="1" indent="-285750" algn="just">
              <a:lnSpc>
                <a:spcPct val="200000"/>
              </a:lnSpc>
              <a:buFont typeface="Wingdings" panose="05000000000000000000" pitchFamily="2" charset="2"/>
              <a:buChar char="Ø"/>
            </a:pPr>
            <a:r>
              <a:rPr lang="en-US" altLang="en-US" dirty="0"/>
              <a:t>Refers to a situation in which two individuals trust each other because each trusts a third party</a:t>
            </a:r>
          </a:p>
          <a:p>
            <a:pPr algn="just">
              <a:lnSpc>
                <a:spcPct val="200000"/>
              </a:lnSpc>
            </a:pPr>
            <a:endParaRPr lang="en-US" altLang="en-US" dirty="0"/>
          </a:p>
        </p:txBody>
      </p:sp>
      <p:sp>
        <p:nvSpPr>
          <p:cNvPr id="7" name="Slide Number Placeholder 6">
            <a:extLst>
              <a:ext uri="{FF2B5EF4-FFF2-40B4-BE49-F238E27FC236}">
                <a16:creationId xmlns:a16="http://schemas.microsoft.com/office/drawing/2014/main" id="{15A6A126-5904-365B-1812-197899F10098}"/>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2809403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Trust Models</a:t>
            </a:r>
            <a:endParaRPr lang="en-US" sz="2400" dirty="0">
              <a:solidFill>
                <a:schemeClr val="bg1"/>
              </a:solidFill>
            </a:endParaRPr>
          </a:p>
        </p:txBody>
      </p:sp>
      <p:sp>
        <p:nvSpPr>
          <p:cNvPr id="9" name="TextBox 8">
            <a:extLst>
              <a:ext uri="{FF2B5EF4-FFF2-40B4-BE49-F238E27FC236}">
                <a16:creationId xmlns:a16="http://schemas.microsoft.com/office/drawing/2014/main" id="{98023DD2-6178-7D14-0FD7-42DE4C56D4A1}"/>
              </a:ext>
            </a:extLst>
          </p:cNvPr>
          <p:cNvSpPr txBox="1"/>
          <p:nvPr/>
        </p:nvSpPr>
        <p:spPr>
          <a:xfrm>
            <a:off x="1014365" y="2004714"/>
            <a:ext cx="8213725" cy="646331"/>
          </a:xfrm>
          <a:prstGeom prst="rect">
            <a:avLst/>
          </a:prstGeom>
          <a:noFill/>
        </p:spPr>
        <p:txBody>
          <a:bodyPr wrap="square">
            <a:spAutoFit/>
          </a:bodyPr>
          <a:lstStyle/>
          <a:p>
            <a:r>
              <a:rPr lang="en-US" altLang="en-US" b="1" dirty="0"/>
              <a:t>Two PKI trust models that use a CA</a:t>
            </a:r>
          </a:p>
          <a:p>
            <a:endParaRPr lang="en-US" altLang="en-US" dirty="0"/>
          </a:p>
        </p:txBody>
      </p:sp>
      <p:sp>
        <p:nvSpPr>
          <p:cNvPr id="7" name="Rectangle 6">
            <a:extLst>
              <a:ext uri="{FF2B5EF4-FFF2-40B4-BE49-F238E27FC236}">
                <a16:creationId xmlns:a16="http://schemas.microsoft.com/office/drawing/2014/main" id="{8C7EA1D9-A678-D426-A3B6-EFB0E77ED24B}"/>
              </a:ext>
            </a:extLst>
          </p:cNvPr>
          <p:cNvSpPr/>
          <p:nvPr/>
        </p:nvSpPr>
        <p:spPr>
          <a:xfrm>
            <a:off x="2055328" y="3331148"/>
            <a:ext cx="3518452" cy="822899"/>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US" altLang="en-US" b="1" dirty="0"/>
            </a:br>
            <a:r>
              <a:rPr lang="en-US" altLang="en-US" b="1" dirty="0"/>
              <a:t>Hierarchical trust model</a:t>
            </a:r>
          </a:p>
          <a:p>
            <a:pPr algn="ctr"/>
            <a:endParaRPr lang="en-MY" dirty="0"/>
          </a:p>
        </p:txBody>
      </p:sp>
      <p:sp>
        <p:nvSpPr>
          <p:cNvPr id="10" name="Rectangle 9">
            <a:extLst>
              <a:ext uri="{FF2B5EF4-FFF2-40B4-BE49-F238E27FC236}">
                <a16:creationId xmlns:a16="http://schemas.microsoft.com/office/drawing/2014/main" id="{29329D32-830E-3DC0-72E1-E98B131DFFE1}"/>
              </a:ext>
            </a:extLst>
          </p:cNvPr>
          <p:cNvSpPr/>
          <p:nvPr/>
        </p:nvSpPr>
        <p:spPr>
          <a:xfrm>
            <a:off x="6235148" y="3331147"/>
            <a:ext cx="3518452" cy="822899"/>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200000"/>
              </a:lnSpc>
            </a:pPr>
            <a:r>
              <a:rPr lang="en-US" altLang="en-US" b="1" dirty="0"/>
              <a:t>Distributed trust model</a:t>
            </a:r>
          </a:p>
          <a:p>
            <a:pPr algn="ctr"/>
            <a:endParaRPr lang="en-MY" dirty="0"/>
          </a:p>
        </p:txBody>
      </p:sp>
      <p:sp>
        <p:nvSpPr>
          <p:cNvPr id="11" name="Slide Number Placeholder 10">
            <a:extLst>
              <a:ext uri="{FF2B5EF4-FFF2-40B4-BE49-F238E27FC236}">
                <a16:creationId xmlns:a16="http://schemas.microsoft.com/office/drawing/2014/main" id="{480171C9-87D7-561C-6F3C-A1619A2A3D38}"/>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369561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Hierarchical Trust Model</a:t>
            </a:r>
            <a:endParaRPr lang="en-US" sz="2400" dirty="0">
              <a:solidFill>
                <a:schemeClr val="bg1"/>
              </a:solidFill>
            </a:endParaRPr>
          </a:p>
        </p:txBody>
      </p:sp>
      <p:sp>
        <p:nvSpPr>
          <p:cNvPr id="10" name="TextBox 9">
            <a:extLst>
              <a:ext uri="{FF2B5EF4-FFF2-40B4-BE49-F238E27FC236}">
                <a16:creationId xmlns:a16="http://schemas.microsoft.com/office/drawing/2014/main" id="{5716B6FD-76BE-D6AD-7437-77E4D58AF89D}"/>
              </a:ext>
            </a:extLst>
          </p:cNvPr>
          <p:cNvSpPr txBox="1"/>
          <p:nvPr/>
        </p:nvSpPr>
        <p:spPr>
          <a:xfrm>
            <a:off x="529267" y="1811581"/>
            <a:ext cx="5064035" cy="2585323"/>
          </a:xfrm>
          <a:prstGeom prst="rect">
            <a:avLst/>
          </a:prstGeom>
          <a:noFill/>
        </p:spPr>
        <p:txBody>
          <a:bodyPr wrap="square">
            <a:spAutoFit/>
          </a:bodyPr>
          <a:lstStyle/>
          <a:p>
            <a:pPr marL="342900" lvl="2" indent="-342900">
              <a:lnSpc>
                <a:spcPct val="200000"/>
              </a:lnSpc>
              <a:buFont typeface="Arial" panose="020B0604020202020204" pitchFamily="34" charset="0"/>
              <a:buChar char="•"/>
            </a:pPr>
            <a:r>
              <a:rPr lang="en-US" altLang="en-US" dirty="0"/>
              <a:t>One master "root" CA signs all digital certificates with a single private key</a:t>
            </a:r>
          </a:p>
          <a:p>
            <a:pPr marL="342900" lvl="2" indent="-342900">
              <a:lnSpc>
                <a:spcPct val="200000"/>
              </a:lnSpc>
              <a:buFont typeface="Arial" panose="020B0604020202020204" pitchFamily="34" charset="0"/>
              <a:buChar char="•"/>
            </a:pPr>
            <a:r>
              <a:rPr lang="en-US" altLang="en-US" dirty="0"/>
              <a:t>Limitation: If root CA’s private is compromised, all digital certificates signed would be worthless  </a:t>
            </a:r>
          </a:p>
          <a:p>
            <a:endParaRPr lang="en-US" altLang="en-US" dirty="0"/>
          </a:p>
        </p:txBody>
      </p:sp>
      <p:pic>
        <p:nvPicPr>
          <p:cNvPr id="24" name="Picture 23">
            <a:extLst>
              <a:ext uri="{FF2B5EF4-FFF2-40B4-BE49-F238E27FC236}">
                <a16:creationId xmlns:a16="http://schemas.microsoft.com/office/drawing/2014/main" id="{29084B11-AE9D-6EAB-4985-2C5277271B61}"/>
              </a:ext>
            </a:extLst>
          </p:cNvPr>
          <p:cNvPicPr>
            <a:picLocks noChangeAspect="1"/>
          </p:cNvPicPr>
          <p:nvPr/>
        </p:nvPicPr>
        <p:blipFill>
          <a:blip r:embed="rId7">
            <a:duotone>
              <a:prstClr val="black"/>
              <a:schemeClr val="accent4">
                <a:tint val="45000"/>
                <a:satMod val="400000"/>
              </a:schemeClr>
            </a:duotone>
          </a:blip>
          <a:stretch>
            <a:fillRect/>
          </a:stretch>
        </p:blipFill>
        <p:spPr>
          <a:xfrm>
            <a:off x="6405054" y="1937269"/>
            <a:ext cx="4242939" cy="3161762"/>
          </a:xfrm>
          <a:prstGeom prst="rect">
            <a:avLst/>
          </a:prstGeom>
        </p:spPr>
      </p:pic>
      <p:sp>
        <p:nvSpPr>
          <p:cNvPr id="26" name="Rectangle: Rounded Corners 25">
            <a:extLst>
              <a:ext uri="{FF2B5EF4-FFF2-40B4-BE49-F238E27FC236}">
                <a16:creationId xmlns:a16="http://schemas.microsoft.com/office/drawing/2014/main" id="{FF0B5E57-8F95-3DA3-ABBA-054BFA361F4E}"/>
              </a:ext>
            </a:extLst>
          </p:cNvPr>
          <p:cNvSpPr/>
          <p:nvPr/>
        </p:nvSpPr>
        <p:spPr>
          <a:xfrm>
            <a:off x="6206233" y="1896847"/>
            <a:ext cx="4640580" cy="3237552"/>
          </a:xfrm>
          <a:prstGeom prst="roundRect">
            <a:avLst>
              <a:gd name="adj" fmla="val 537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Rounded Corners 26">
            <a:extLst>
              <a:ext uri="{FF2B5EF4-FFF2-40B4-BE49-F238E27FC236}">
                <a16:creationId xmlns:a16="http://schemas.microsoft.com/office/drawing/2014/main" id="{B6A81A61-8979-C590-14E3-6BD56ACEE34F}"/>
              </a:ext>
            </a:extLst>
          </p:cNvPr>
          <p:cNvSpPr/>
          <p:nvPr/>
        </p:nvSpPr>
        <p:spPr>
          <a:xfrm rot="16200000">
            <a:off x="5730245" y="2801641"/>
            <a:ext cx="1795334" cy="36640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200" b="1" dirty="0">
                <a:solidFill>
                  <a:schemeClr val="tx1"/>
                </a:solidFill>
                <a:latin typeface="+mj-lt"/>
              </a:rPr>
              <a:t>Hierarchical trust model</a:t>
            </a:r>
            <a:endParaRPr lang="en-US" sz="1200" b="1" dirty="0">
              <a:solidFill>
                <a:schemeClr val="tx1"/>
              </a:solidFill>
              <a:latin typeface="+mj-lt"/>
            </a:endParaRPr>
          </a:p>
        </p:txBody>
      </p:sp>
      <p:sp>
        <p:nvSpPr>
          <p:cNvPr id="7" name="Slide Number Placeholder 6">
            <a:extLst>
              <a:ext uri="{FF2B5EF4-FFF2-40B4-BE49-F238E27FC236}">
                <a16:creationId xmlns:a16="http://schemas.microsoft.com/office/drawing/2014/main" id="{5C63F4F5-7EDF-75F4-CF09-16955D1D803A}"/>
              </a:ext>
            </a:extLst>
          </p:cNvPr>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35946422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105" y="5673483"/>
            <a:ext cx="1222425" cy="1096206"/>
          </a:xfrm>
          <a:prstGeom prst="rect">
            <a:avLst/>
          </a:prstGeom>
        </p:spPr>
      </p:pic>
      <p:pic>
        <p:nvPicPr>
          <p:cNvPr id="3" name="Picture 2"/>
          <p:cNvPicPr>
            <a:picLocks noChangeAspect="1"/>
          </p:cNvPicPr>
          <p:nvPr/>
        </p:nvPicPr>
        <p:blipFill>
          <a:blip r:embed="rId4"/>
          <a:stretch>
            <a:fillRect/>
          </a:stretch>
        </p:blipFill>
        <p:spPr>
          <a:xfrm>
            <a:off x="2409096" y="612783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chemeClr val="bg1"/>
                </a:solidFill>
              </a:rPr>
              <a:t>Distributed Trust Model (cont.)</a:t>
            </a:r>
            <a:endParaRPr lang="en-US" sz="2400" dirty="0">
              <a:solidFill>
                <a:schemeClr val="bg1"/>
              </a:solidFill>
            </a:endParaRPr>
          </a:p>
        </p:txBody>
      </p:sp>
      <p:sp>
        <p:nvSpPr>
          <p:cNvPr id="10" name="TextBox 9">
            <a:extLst>
              <a:ext uri="{FF2B5EF4-FFF2-40B4-BE49-F238E27FC236}">
                <a16:creationId xmlns:a16="http://schemas.microsoft.com/office/drawing/2014/main" id="{10189338-FF00-0AA6-93FC-06C85965B16A}"/>
              </a:ext>
            </a:extLst>
          </p:cNvPr>
          <p:cNvSpPr txBox="1"/>
          <p:nvPr/>
        </p:nvSpPr>
        <p:spPr>
          <a:xfrm>
            <a:off x="405382" y="1703165"/>
            <a:ext cx="4971243" cy="3970318"/>
          </a:xfrm>
          <a:prstGeom prst="rect">
            <a:avLst/>
          </a:prstGeom>
          <a:noFill/>
        </p:spPr>
        <p:txBody>
          <a:bodyPr wrap="square">
            <a:spAutoFit/>
          </a:bodyPr>
          <a:lstStyle/>
          <a:p>
            <a:pPr marL="285750" indent="-285750" algn="just">
              <a:buFont typeface="Arial" panose="020B0604020202020204" pitchFamily="34" charset="0"/>
              <a:buChar char="•"/>
            </a:pPr>
            <a:r>
              <a:rPr lang="en-MY" altLang="en-US" dirty="0"/>
              <a:t>The distributed trust model contains numerous series of CAs that can sign the digital certificates rather than a single CA as in a hierarchical trust model. As a result, the drawbacks of a hierarchical trust model are essentially eliminated.</a:t>
            </a:r>
          </a:p>
          <a:p>
            <a:pPr marL="285750" indent="-285750" algn="just">
              <a:buFont typeface="Arial" panose="020B0604020202020204" pitchFamily="34" charset="0"/>
              <a:buChar char="•"/>
            </a:pPr>
            <a:r>
              <a:rPr lang="en-MY" altLang="en-US" dirty="0"/>
              <a:t> The responsibility for verifying the digital certificates can be distributed, and the loss of the CA's private key would only risk those digital certificates for which it had been signed by the compromised CA. </a:t>
            </a:r>
          </a:p>
          <a:p>
            <a:pPr marL="285750" indent="-285750" algn="just">
              <a:buFont typeface="Arial" panose="020B0604020202020204" pitchFamily="34" charset="0"/>
              <a:buChar char="•"/>
            </a:pPr>
            <a:r>
              <a:rPr lang="en-MY" altLang="en-US" dirty="0"/>
              <a:t>In addition, the CA can delegate authority to another intermediate CA to sign digital certificates.</a:t>
            </a:r>
            <a:endParaRPr lang="en-US" altLang="en-US" dirty="0"/>
          </a:p>
        </p:txBody>
      </p:sp>
      <p:pic>
        <p:nvPicPr>
          <p:cNvPr id="14" name="Picture 13">
            <a:extLst>
              <a:ext uri="{FF2B5EF4-FFF2-40B4-BE49-F238E27FC236}">
                <a16:creationId xmlns:a16="http://schemas.microsoft.com/office/drawing/2014/main" id="{E6E854C9-B5F9-F900-C534-60039DD8ED85}"/>
              </a:ext>
            </a:extLst>
          </p:cNvPr>
          <p:cNvPicPr>
            <a:picLocks noChangeAspect="1"/>
          </p:cNvPicPr>
          <p:nvPr/>
        </p:nvPicPr>
        <p:blipFill>
          <a:blip r:embed="rId7">
            <a:duotone>
              <a:prstClr val="black"/>
              <a:schemeClr val="accent2">
                <a:tint val="45000"/>
                <a:satMod val="400000"/>
              </a:schemeClr>
            </a:duotone>
          </a:blip>
          <a:stretch>
            <a:fillRect/>
          </a:stretch>
        </p:blipFill>
        <p:spPr>
          <a:xfrm>
            <a:off x="5648846" y="1726798"/>
            <a:ext cx="7123534" cy="3744422"/>
          </a:xfrm>
          <a:prstGeom prst="rect">
            <a:avLst/>
          </a:prstGeom>
        </p:spPr>
      </p:pic>
      <p:sp>
        <p:nvSpPr>
          <p:cNvPr id="16" name="Rectangle: Rounded Corners 15">
            <a:extLst>
              <a:ext uri="{FF2B5EF4-FFF2-40B4-BE49-F238E27FC236}">
                <a16:creationId xmlns:a16="http://schemas.microsoft.com/office/drawing/2014/main" id="{E81F3C1B-FFAF-1BFF-7AA3-6969211C4844}"/>
              </a:ext>
            </a:extLst>
          </p:cNvPr>
          <p:cNvSpPr/>
          <p:nvPr/>
        </p:nvSpPr>
        <p:spPr>
          <a:xfrm>
            <a:off x="5573780" y="2029783"/>
            <a:ext cx="6301740" cy="3391676"/>
          </a:xfrm>
          <a:prstGeom prst="roundRect">
            <a:avLst>
              <a:gd name="adj" fmla="val 5209"/>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5AF8F5BF-D344-D48F-1BDD-325F9475A9FB}"/>
              </a:ext>
            </a:extLst>
          </p:cNvPr>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12263956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344616" y="467036"/>
            <a:ext cx="6265984" cy="830997"/>
          </a:xfrm>
          <a:prstGeom prst="rect">
            <a:avLst/>
          </a:prstGeom>
          <a:noFill/>
        </p:spPr>
        <p:txBody>
          <a:bodyPr wrap="square">
            <a:spAutoFit/>
          </a:bodyPr>
          <a:lstStyle/>
          <a:p>
            <a:r>
              <a:rPr lang="en-MY" sz="2400" dirty="0">
                <a:solidFill>
                  <a:schemeClr val="bg1"/>
                </a:solidFill>
              </a:rPr>
              <a:t>Protocols that Rely on a PKI </a:t>
            </a:r>
            <a:br>
              <a:rPr lang="en-MY" sz="2400" dirty="0">
                <a:solidFill>
                  <a:schemeClr val="bg1"/>
                </a:solidFill>
              </a:rPr>
            </a:br>
            <a:r>
              <a:rPr lang="en-US" sz="2400" dirty="0">
                <a:solidFill>
                  <a:schemeClr val="bg1"/>
                </a:solidFill>
              </a:rPr>
              <a:t>File Transfer Protocols</a:t>
            </a:r>
          </a:p>
        </p:txBody>
      </p:sp>
      <p:sp>
        <p:nvSpPr>
          <p:cNvPr id="9" name="TextBox 8">
            <a:extLst>
              <a:ext uri="{FF2B5EF4-FFF2-40B4-BE49-F238E27FC236}">
                <a16:creationId xmlns:a16="http://schemas.microsoft.com/office/drawing/2014/main" id="{7BDC9FC9-2E0C-853D-5521-AA9C7C2706FD}"/>
              </a:ext>
            </a:extLst>
          </p:cNvPr>
          <p:cNvSpPr txBox="1"/>
          <p:nvPr/>
        </p:nvSpPr>
        <p:spPr>
          <a:xfrm>
            <a:off x="1262952" y="1539068"/>
            <a:ext cx="9066585"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b="1" dirty="0"/>
              <a:t>File Transfer Protocol (FTP)</a:t>
            </a:r>
          </a:p>
          <a:p>
            <a:pPr marL="742950" lvl="1" indent="-285750" algn="just">
              <a:lnSpc>
                <a:spcPct val="200000"/>
              </a:lnSpc>
              <a:buFont typeface="Wingdings" panose="05000000000000000000" pitchFamily="2" charset="2"/>
              <a:buChar char="Ø"/>
            </a:pPr>
            <a:r>
              <a:rPr lang="en-US" altLang="en-US" dirty="0"/>
              <a:t>Part of the TCP/IP suite</a:t>
            </a:r>
          </a:p>
          <a:p>
            <a:pPr marL="742950" lvl="1" indent="-285750" algn="just">
              <a:lnSpc>
                <a:spcPct val="200000"/>
              </a:lnSpc>
              <a:buFont typeface="Wingdings" panose="05000000000000000000" pitchFamily="2" charset="2"/>
              <a:buChar char="Ø"/>
            </a:pPr>
            <a:r>
              <a:rPr lang="en-US" altLang="en-US" dirty="0"/>
              <a:t>Used to connect to an FTP server</a:t>
            </a:r>
          </a:p>
          <a:p>
            <a:pPr marL="285750" indent="-285750" algn="just">
              <a:lnSpc>
                <a:spcPct val="200000"/>
              </a:lnSpc>
              <a:buFont typeface="Arial" panose="020B0604020202020204" pitchFamily="34" charset="0"/>
              <a:buChar char="•"/>
            </a:pPr>
            <a:r>
              <a:rPr lang="en-US" altLang="en-US" dirty="0"/>
              <a:t>Vulnerabilities</a:t>
            </a:r>
          </a:p>
          <a:p>
            <a:pPr marL="742950" lvl="1" indent="-285750" algn="just">
              <a:lnSpc>
                <a:spcPct val="200000"/>
              </a:lnSpc>
              <a:buFont typeface="Wingdings" panose="05000000000000000000" pitchFamily="2" charset="2"/>
              <a:buChar char="Ø"/>
            </a:pPr>
            <a:r>
              <a:rPr lang="en-US" altLang="en-US" dirty="0"/>
              <a:t>Usernames, passwords, and files being transferred are in cleartext</a:t>
            </a:r>
          </a:p>
          <a:p>
            <a:pPr marL="742950" lvl="1" indent="-285750" algn="just">
              <a:lnSpc>
                <a:spcPct val="200000"/>
              </a:lnSpc>
              <a:buFont typeface="Wingdings" panose="05000000000000000000" pitchFamily="2" charset="2"/>
              <a:buChar char="Ø"/>
            </a:pPr>
            <a:r>
              <a:rPr lang="en-US" altLang="en-US" dirty="0"/>
              <a:t>Files being transferred by FTP are vulnerable to man-in-the-middle attacks</a:t>
            </a:r>
          </a:p>
          <a:p>
            <a:pPr marL="285750" indent="-285750" algn="just">
              <a:lnSpc>
                <a:spcPct val="200000"/>
              </a:lnSpc>
              <a:buFont typeface="Arial" panose="020B0604020202020204" pitchFamily="34" charset="0"/>
              <a:buChar char="•"/>
            </a:pPr>
            <a:r>
              <a:rPr lang="en-US" altLang="en-US" dirty="0"/>
              <a:t>One of the ways to reduce the risk of attack is to use encrypted </a:t>
            </a:r>
            <a:r>
              <a:rPr lang="en-US" altLang="en-US" b="1" dirty="0"/>
              <a:t>Secure FTP (SFTP)</a:t>
            </a:r>
          </a:p>
        </p:txBody>
      </p:sp>
      <p:sp>
        <p:nvSpPr>
          <p:cNvPr id="7" name="Slide Number Placeholder 6">
            <a:extLst>
              <a:ext uri="{FF2B5EF4-FFF2-40B4-BE49-F238E27FC236}">
                <a16:creationId xmlns:a16="http://schemas.microsoft.com/office/drawing/2014/main" id="{BF7B65F6-64CA-EB61-43BE-C2EB7399F3C4}"/>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2740393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1262952" y="1680219"/>
            <a:ext cx="9902229" cy="34975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altLang="en-US" b="1" dirty="0"/>
              <a:t>Secure Sockets Layer (SSL)</a:t>
            </a:r>
          </a:p>
          <a:p>
            <a:pPr marL="742950" lvl="1" indent="-285750" algn="just">
              <a:lnSpc>
                <a:spcPct val="150000"/>
              </a:lnSpc>
              <a:buFont typeface="Wingdings" panose="05000000000000000000" pitchFamily="2" charset="2"/>
              <a:buChar char="Ø"/>
            </a:pPr>
            <a:r>
              <a:rPr lang="en-US" altLang="en-US" dirty="0"/>
              <a:t>A protocol developed by Netscape for securely transmitting documents over the Internet</a:t>
            </a:r>
          </a:p>
          <a:p>
            <a:pPr marL="742950" lvl="1" indent="-285750" algn="just">
              <a:lnSpc>
                <a:spcPct val="150000"/>
              </a:lnSpc>
              <a:buFont typeface="Wingdings" panose="05000000000000000000" pitchFamily="2" charset="2"/>
              <a:buChar char="Ø"/>
            </a:pPr>
            <a:r>
              <a:rPr lang="en-US" altLang="en-US" dirty="0"/>
              <a:t>Uses a public key to encrypt data that is transferred over the SSL connection</a:t>
            </a:r>
          </a:p>
          <a:p>
            <a:pPr marL="285750" indent="-285750" algn="just">
              <a:lnSpc>
                <a:spcPct val="150000"/>
              </a:lnSpc>
              <a:buFont typeface="Arial" panose="020B0604020202020204" pitchFamily="34" charset="0"/>
              <a:buChar char="•"/>
            </a:pPr>
            <a:r>
              <a:rPr lang="en-US" altLang="en-US" b="1" dirty="0"/>
              <a:t>Transport Layer Security (TLS)</a:t>
            </a:r>
            <a:endParaRPr lang="en-US" altLang="en-US" dirty="0"/>
          </a:p>
          <a:p>
            <a:pPr marL="742950" lvl="1" indent="-285750" algn="just">
              <a:lnSpc>
                <a:spcPct val="150000"/>
              </a:lnSpc>
              <a:buFont typeface="Wingdings" panose="05000000000000000000" pitchFamily="2" charset="2"/>
              <a:buChar char="Ø"/>
            </a:pPr>
            <a:r>
              <a:rPr lang="en-US" altLang="en-US" dirty="0"/>
              <a:t>A protocol that guarantees privacy and data integrity between applications communicating over the Internet</a:t>
            </a:r>
          </a:p>
          <a:p>
            <a:pPr marL="742950" lvl="1" indent="-285750" algn="just">
              <a:lnSpc>
                <a:spcPct val="150000"/>
              </a:lnSpc>
              <a:buFont typeface="Wingdings" panose="05000000000000000000" pitchFamily="2" charset="2"/>
              <a:buChar char="Ø"/>
            </a:pPr>
            <a:r>
              <a:rPr lang="en-US" altLang="en-US" dirty="0"/>
              <a:t>An extension of SSL</a:t>
            </a:r>
          </a:p>
          <a:p>
            <a:pPr marL="285750" indent="-285750" algn="just">
              <a:lnSpc>
                <a:spcPct val="150000"/>
              </a:lnSpc>
              <a:buFont typeface="Arial" panose="020B0604020202020204" pitchFamily="34" charset="0"/>
              <a:buChar char="•"/>
            </a:pPr>
            <a:r>
              <a:rPr lang="en-US" altLang="en-US" dirty="0"/>
              <a:t>Are often referred to as SSL/TLS or TLS/SSL</a:t>
            </a:r>
            <a:r>
              <a:rPr lang="en-US" altLang="en-US" sz="2400" dirty="0">
                <a:solidFill>
                  <a:schemeClr val="bg1"/>
                </a:solidFill>
              </a:rPr>
              <a:t>)</a:t>
            </a:r>
            <a:endParaRPr lang="en-US" sz="2400" dirty="0">
              <a:solidFill>
                <a:schemeClr val="bg1"/>
              </a:solidFill>
            </a:endParaRPr>
          </a:p>
        </p:txBody>
      </p:sp>
      <p:sp>
        <p:nvSpPr>
          <p:cNvPr id="7" name="TextBox 6">
            <a:extLst>
              <a:ext uri="{FF2B5EF4-FFF2-40B4-BE49-F238E27FC236}">
                <a16:creationId xmlns:a16="http://schemas.microsoft.com/office/drawing/2014/main" id="{F2F8D1D1-9DA8-1204-3B04-A0E2D8A67EB1}"/>
              </a:ext>
            </a:extLst>
          </p:cNvPr>
          <p:cNvSpPr txBox="1"/>
          <p:nvPr/>
        </p:nvSpPr>
        <p:spPr>
          <a:xfrm>
            <a:off x="2440787" y="463490"/>
            <a:ext cx="6616585" cy="1266180"/>
          </a:xfrm>
          <a:prstGeom prst="rect">
            <a:avLst/>
          </a:prstGeom>
          <a:noFill/>
        </p:spPr>
        <p:txBody>
          <a:bodyPr wrap="square">
            <a:spAutoFit/>
          </a:bodyPr>
          <a:lstStyle/>
          <a:p>
            <a:r>
              <a:rPr lang="en-MY" sz="2400" dirty="0">
                <a:solidFill>
                  <a:schemeClr val="bg1"/>
                </a:solidFill>
              </a:rPr>
              <a:t>Protocols that Rely on a PKI (cont. )</a:t>
            </a:r>
            <a:br>
              <a:rPr lang="en-MY" sz="2400" dirty="0">
                <a:solidFill>
                  <a:schemeClr val="bg1"/>
                </a:solidFill>
              </a:rPr>
            </a:br>
            <a:r>
              <a:rPr lang="en-US" altLang="en-US" sz="2000" dirty="0">
                <a:solidFill>
                  <a:schemeClr val="bg1"/>
                </a:solidFill>
              </a:rPr>
              <a:t>Secure Sockets Layer (SSL) and Transport Layer Security (TLS)</a:t>
            </a:r>
          </a:p>
          <a:p>
            <a:pPr marL="285750" indent="-285750" algn="just">
              <a:lnSpc>
                <a:spcPct val="150000"/>
              </a:lnSpc>
              <a:buFont typeface="Arial" panose="020B0604020202020204" pitchFamily="34" charset="0"/>
              <a:buChar char="•"/>
            </a:pPr>
            <a:endParaRPr lang="en-US" altLang="en-US" sz="2400" b="1" dirty="0"/>
          </a:p>
        </p:txBody>
      </p:sp>
    </p:spTree>
    <p:extLst>
      <p:ext uri="{BB962C8B-B14F-4D97-AF65-F5344CB8AC3E}">
        <p14:creationId xmlns:p14="http://schemas.microsoft.com/office/powerpoint/2010/main" val="17194698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3854019-EA4C-FE8B-BCF4-CD553FB0722C}"/>
              </a:ext>
            </a:extLst>
          </p:cNvPr>
          <p:cNvSpPr txBox="1"/>
          <p:nvPr/>
        </p:nvSpPr>
        <p:spPr>
          <a:xfrm>
            <a:off x="1262952" y="1610200"/>
            <a:ext cx="10656917"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t>A second protocol that can be used with SFTP is </a:t>
            </a:r>
            <a:r>
              <a:rPr lang="en-US" altLang="en-US" b="1" dirty="0"/>
              <a:t>Secure Shell (SSH)</a:t>
            </a:r>
          </a:p>
          <a:p>
            <a:pPr marL="742950" lvl="1" indent="-285750" algn="just">
              <a:lnSpc>
                <a:spcPct val="200000"/>
              </a:lnSpc>
              <a:buFont typeface="Wingdings" panose="05000000000000000000" pitchFamily="2" charset="2"/>
              <a:buChar char="Ø"/>
            </a:pPr>
            <a:r>
              <a:rPr lang="en-US" altLang="en-US" dirty="0"/>
              <a:t>Also called SFTP/SSH</a:t>
            </a:r>
          </a:p>
          <a:p>
            <a:pPr marL="285750" indent="-285750" algn="just">
              <a:lnSpc>
                <a:spcPct val="200000"/>
              </a:lnSpc>
              <a:buFont typeface="Arial" panose="020B0604020202020204" pitchFamily="34" charset="0"/>
              <a:buChar char="•"/>
            </a:pPr>
            <a:r>
              <a:rPr lang="en-US" altLang="en-US" dirty="0"/>
              <a:t>SSH</a:t>
            </a:r>
          </a:p>
          <a:p>
            <a:pPr marL="742950" lvl="1" indent="-285750" algn="just">
              <a:lnSpc>
                <a:spcPct val="200000"/>
              </a:lnSpc>
              <a:buFont typeface="Wingdings" panose="05000000000000000000" pitchFamily="2" charset="2"/>
              <a:buChar char="Ø"/>
            </a:pPr>
            <a:r>
              <a:rPr lang="en-US" altLang="en-US" dirty="0"/>
              <a:t>A UNIX-based command interface and protocol for securely accessing a remote computer</a:t>
            </a:r>
          </a:p>
          <a:p>
            <a:pPr marL="742950" lvl="1" indent="-285750" algn="just">
              <a:lnSpc>
                <a:spcPct val="200000"/>
              </a:lnSpc>
              <a:buFont typeface="Wingdings" panose="05000000000000000000" pitchFamily="2" charset="2"/>
              <a:buChar char="Ø"/>
            </a:pPr>
            <a:r>
              <a:rPr lang="en-US" altLang="en-US" dirty="0"/>
              <a:t>Suite of three utilities: </a:t>
            </a:r>
            <a:r>
              <a:rPr lang="en-US" altLang="en-US" dirty="0" err="1"/>
              <a:t>slogin</a:t>
            </a:r>
            <a:r>
              <a:rPr lang="en-US" altLang="en-US" dirty="0"/>
              <a:t>, </a:t>
            </a:r>
            <a:r>
              <a:rPr lang="en-US" altLang="en-US" dirty="0" err="1"/>
              <a:t>scp</a:t>
            </a:r>
            <a:r>
              <a:rPr lang="en-US" altLang="en-US" dirty="0"/>
              <a:t>, and </a:t>
            </a:r>
            <a:r>
              <a:rPr lang="en-US" altLang="en-US" dirty="0" err="1"/>
              <a:t>ssh</a:t>
            </a:r>
            <a:endParaRPr lang="en-US" altLang="en-US" dirty="0"/>
          </a:p>
          <a:p>
            <a:pPr marL="742950" lvl="1" indent="-285750" algn="just">
              <a:lnSpc>
                <a:spcPct val="200000"/>
              </a:lnSpc>
              <a:buFont typeface="Wingdings" panose="05000000000000000000" pitchFamily="2" charset="2"/>
              <a:buChar char="Ø"/>
            </a:pPr>
            <a:r>
              <a:rPr lang="en-US" altLang="en-US" dirty="0"/>
              <a:t>Both the client and server ends of the connection are authenticated using a digital certificate</a:t>
            </a:r>
          </a:p>
          <a:p>
            <a:pPr marL="1200150" lvl="2" indent="-285750" algn="just">
              <a:lnSpc>
                <a:spcPct val="200000"/>
              </a:lnSpc>
              <a:buFont typeface="Wingdings" panose="05000000000000000000" pitchFamily="2" charset="2"/>
              <a:buChar char="§"/>
            </a:pPr>
            <a:r>
              <a:rPr lang="en-US" altLang="en-US" dirty="0"/>
              <a:t>Passwords are protected by being encrypted</a:t>
            </a:r>
          </a:p>
        </p:txBody>
      </p:sp>
      <p:sp>
        <p:nvSpPr>
          <p:cNvPr id="10" name="TextBox 9">
            <a:extLst>
              <a:ext uri="{FF2B5EF4-FFF2-40B4-BE49-F238E27FC236}">
                <a16:creationId xmlns:a16="http://schemas.microsoft.com/office/drawing/2014/main" id="{926A80E3-A363-0EDA-3771-2CF995F4AE6A}"/>
              </a:ext>
            </a:extLst>
          </p:cNvPr>
          <p:cNvSpPr txBox="1"/>
          <p:nvPr/>
        </p:nvSpPr>
        <p:spPr>
          <a:xfrm>
            <a:off x="2440788" y="435768"/>
            <a:ext cx="6222274" cy="1569660"/>
          </a:xfrm>
          <a:prstGeom prst="rect">
            <a:avLst/>
          </a:prstGeom>
          <a:noFill/>
        </p:spPr>
        <p:txBody>
          <a:bodyPr wrap="square">
            <a:spAutoFit/>
          </a:bodyPr>
          <a:lstStyle/>
          <a:p>
            <a:r>
              <a:rPr lang="en-MY" sz="2400" dirty="0">
                <a:solidFill>
                  <a:schemeClr val="bg1"/>
                </a:solidFill>
              </a:rPr>
              <a:t>Protocols that Rely on a PKI (Cont. )</a:t>
            </a:r>
          </a:p>
          <a:p>
            <a:r>
              <a:rPr lang="en-US" altLang="en-US" sz="2400" dirty="0">
                <a:solidFill>
                  <a:schemeClr val="bg1"/>
                </a:solidFill>
              </a:rPr>
              <a:t>Secure Shell (SSH)</a:t>
            </a:r>
          </a:p>
          <a:p>
            <a:endParaRPr lang="en-MY" sz="2400" dirty="0">
              <a:solidFill>
                <a:schemeClr val="bg1"/>
              </a:solidFill>
            </a:endParaRPr>
          </a:p>
          <a:p>
            <a:endParaRPr lang="en-US" sz="2400" dirty="0">
              <a:solidFill>
                <a:schemeClr val="bg1"/>
              </a:solidFill>
            </a:endParaRPr>
          </a:p>
        </p:txBody>
      </p:sp>
      <p:sp>
        <p:nvSpPr>
          <p:cNvPr id="7" name="Slide Number Placeholder 6">
            <a:extLst>
              <a:ext uri="{FF2B5EF4-FFF2-40B4-BE49-F238E27FC236}">
                <a16:creationId xmlns:a16="http://schemas.microsoft.com/office/drawing/2014/main" id="{FE58EA9D-AB68-4A62-BA1F-A94B58074463}"/>
              </a:ext>
            </a:extLst>
          </p:cNvPr>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24379680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389601"/>
            <a:ext cx="6265984" cy="830997"/>
          </a:xfrm>
          <a:prstGeom prst="rect">
            <a:avLst/>
          </a:prstGeom>
          <a:noFill/>
        </p:spPr>
        <p:txBody>
          <a:bodyPr wrap="square">
            <a:spAutoFit/>
          </a:bodyPr>
          <a:lstStyle/>
          <a:p>
            <a:r>
              <a:rPr lang="en-MY" sz="2400" dirty="0">
                <a:solidFill>
                  <a:schemeClr val="bg1"/>
                </a:solidFill>
              </a:rPr>
              <a:t>Protocols that Rely on a PKI (Cont. )</a:t>
            </a:r>
            <a:br>
              <a:rPr lang="en-MY" sz="2400" dirty="0">
                <a:solidFill>
                  <a:schemeClr val="bg1"/>
                </a:solidFill>
              </a:rPr>
            </a:br>
            <a:r>
              <a:rPr lang="en-US" altLang="en-US" sz="2400" dirty="0">
                <a:solidFill>
                  <a:schemeClr val="bg1"/>
                </a:solidFill>
              </a:rPr>
              <a:t>Secure/Multipurpose Internet Mail Extensions</a:t>
            </a:r>
            <a:endParaRPr lang="en-MY" sz="2400" dirty="0">
              <a:solidFill>
                <a:schemeClr val="bg1"/>
              </a:solidFill>
            </a:endParaRPr>
          </a:p>
        </p:txBody>
      </p:sp>
      <p:sp>
        <p:nvSpPr>
          <p:cNvPr id="9" name="TextBox 8">
            <a:extLst>
              <a:ext uri="{FF2B5EF4-FFF2-40B4-BE49-F238E27FC236}">
                <a16:creationId xmlns:a16="http://schemas.microsoft.com/office/drawing/2014/main" id="{71F9F346-FAB6-D1EB-686D-69CF028488C4}"/>
              </a:ext>
            </a:extLst>
          </p:cNvPr>
          <p:cNvSpPr txBox="1"/>
          <p:nvPr/>
        </p:nvSpPr>
        <p:spPr>
          <a:xfrm>
            <a:off x="1262952" y="2117303"/>
            <a:ext cx="10308364" cy="223073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b="1" dirty="0"/>
              <a:t>S/MIME (Secure/Multipurpose Internet Mail Extensions)</a:t>
            </a:r>
          </a:p>
          <a:p>
            <a:pPr marL="742950" lvl="1" indent="-285750" algn="just">
              <a:lnSpc>
                <a:spcPct val="200000"/>
              </a:lnSpc>
              <a:buFont typeface="Wingdings" panose="05000000000000000000" pitchFamily="2" charset="2"/>
              <a:buChar char="Ø"/>
            </a:pPr>
            <a:r>
              <a:rPr lang="en-US" altLang="en-US" dirty="0"/>
              <a:t>One of the most common e-mail transport protocols</a:t>
            </a:r>
            <a:endParaRPr lang="en-US" altLang="en-US" b="1" dirty="0"/>
          </a:p>
          <a:p>
            <a:pPr marL="742950" lvl="1" indent="-285750" algn="just">
              <a:lnSpc>
                <a:spcPct val="200000"/>
              </a:lnSpc>
              <a:buFont typeface="Wingdings" panose="05000000000000000000" pitchFamily="2" charset="2"/>
              <a:buChar char="Ø"/>
            </a:pPr>
            <a:r>
              <a:rPr lang="en-US" altLang="en-US" dirty="0"/>
              <a:t>Uses digital certificates to protect the e-mail messages</a:t>
            </a:r>
          </a:p>
          <a:p>
            <a:pPr marL="285750" indent="-285750" algn="just">
              <a:lnSpc>
                <a:spcPct val="200000"/>
              </a:lnSpc>
              <a:buFont typeface="Arial" panose="020B0604020202020204" pitchFamily="34" charset="0"/>
              <a:buChar char="•"/>
            </a:pPr>
            <a:r>
              <a:rPr lang="en-US" altLang="en-US" dirty="0"/>
              <a:t>S/MIME functionality is built into most of the modern e-mail software and interoperates between them</a:t>
            </a:r>
          </a:p>
        </p:txBody>
      </p:sp>
      <p:sp>
        <p:nvSpPr>
          <p:cNvPr id="7" name="Slide Number Placeholder 6">
            <a:extLst>
              <a:ext uri="{FF2B5EF4-FFF2-40B4-BE49-F238E27FC236}">
                <a16:creationId xmlns:a16="http://schemas.microsoft.com/office/drawing/2014/main" id="{E437888A-E5DB-D77E-0B09-691DE2F41C21}"/>
              </a:ext>
            </a:extLst>
          </p:cNvPr>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8686705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574267"/>
            <a:ext cx="6265984" cy="461665"/>
          </a:xfrm>
          <a:prstGeom prst="rect">
            <a:avLst/>
          </a:prstGeom>
          <a:noFill/>
        </p:spPr>
        <p:txBody>
          <a:bodyPr wrap="square">
            <a:spAutoFit/>
          </a:bodyPr>
          <a:lstStyle/>
          <a:p>
            <a:pPr fontAlgn="base"/>
            <a:r>
              <a:rPr lang="en-MY" sz="2400" dirty="0">
                <a:solidFill>
                  <a:schemeClr val="bg1"/>
                </a:solidFill>
              </a:rPr>
              <a:t>Challenges that a PKI Solves:</a:t>
            </a:r>
          </a:p>
        </p:txBody>
      </p:sp>
      <p:sp>
        <p:nvSpPr>
          <p:cNvPr id="9" name="TextBox 8">
            <a:extLst>
              <a:ext uri="{FF2B5EF4-FFF2-40B4-BE49-F238E27FC236}">
                <a16:creationId xmlns:a16="http://schemas.microsoft.com/office/drawing/2014/main" id="{71F9F346-FAB6-D1EB-686D-69CF028488C4}"/>
              </a:ext>
            </a:extLst>
          </p:cNvPr>
          <p:cNvSpPr txBox="1"/>
          <p:nvPr/>
        </p:nvSpPr>
        <p:spPr>
          <a:xfrm>
            <a:off x="1045436" y="1750875"/>
            <a:ext cx="10308364" cy="2784737"/>
          </a:xfrm>
          <a:prstGeom prst="rect">
            <a:avLst/>
          </a:prstGeom>
          <a:noFill/>
        </p:spPr>
        <p:txBody>
          <a:bodyPr wrap="square">
            <a:spAutoFit/>
          </a:bodyPr>
          <a:lstStyle/>
          <a:p>
            <a:pPr algn="just">
              <a:lnSpc>
                <a:spcPct val="200000"/>
              </a:lnSpc>
            </a:pPr>
            <a:r>
              <a:rPr lang="en-MY" altLang="en-US" dirty="0"/>
              <a:t>PKI's popularity is owed to the different issues that it resolves. Several PKI use cases include:</a:t>
            </a:r>
          </a:p>
          <a:p>
            <a:pPr marL="285750" indent="-285750" algn="just">
              <a:lnSpc>
                <a:spcPct val="200000"/>
              </a:lnSpc>
              <a:buFont typeface="Arial" panose="020B0604020202020204" pitchFamily="34" charset="0"/>
              <a:buChar char="•"/>
            </a:pPr>
            <a:r>
              <a:rPr lang="en-MY" altLang="en-US" dirty="0"/>
              <a:t>SSL/TLS certifications are used to secure communication networks and web browsers.</a:t>
            </a:r>
          </a:p>
          <a:p>
            <a:pPr marL="285750" indent="-285750" algn="just">
              <a:lnSpc>
                <a:spcPct val="200000"/>
              </a:lnSpc>
              <a:buFont typeface="Arial" panose="020B0604020202020204" pitchFamily="34" charset="0"/>
              <a:buChar char="•"/>
            </a:pPr>
            <a:r>
              <a:rPr lang="en-MY" altLang="en-US" dirty="0"/>
              <a:t>Encryption of Data</a:t>
            </a:r>
          </a:p>
          <a:p>
            <a:pPr marL="285750" indent="-285750" algn="just">
              <a:lnSpc>
                <a:spcPct val="200000"/>
              </a:lnSpc>
              <a:buFont typeface="Arial" panose="020B0604020202020204" pitchFamily="34" charset="0"/>
              <a:buChar char="•"/>
            </a:pPr>
            <a:r>
              <a:rPr lang="en-MY" altLang="en-US" dirty="0"/>
              <a:t>Software with a digital signature</a:t>
            </a:r>
          </a:p>
          <a:p>
            <a:pPr marL="285750" indent="-285750" algn="just">
              <a:lnSpc>
                <a:spcPct val="200000"/>
              </a:lnSpc>
              <a:buFont typeface="Arial" panose="020B0604020202020204" pitchFamily="34" charset="0"/>
              <a:buChar char="•"/>
            </a:pPr>
            <a:r>
              <a:rPr lang="en-MY" altLang="en-US" dirty="0"/>
              <a:t>Access to </a:t>
            </a:r>
            <a:r>
              <a:rPr lang="en-MY" altLang="en-US" dirty="0" err="1"/>
              <a:t>WiFi</a:t>
            </a:r>
            <a:r>
              <a:rPr lang="en-MY" altLang="en-US" dirty="0"/>
              <a:t> without passwords</a:t>
            </a:r>
            <a:endParaRPr lang="en-US" altLang="en-US" dirty="0"/>
          </a:p>
        </p:txBody>
      </p:sp>
      <p:sp>
        <p:nvSpPr>
          <p:cNvPr id="7" name="Slide Number Placeholder 6">
            <a:extLst>
              <a:ext uri="{FF2B5EF4-FFF2-40B4-BE49-F238E27FC236}">
                <a16:creationId xmlns:a16="http://schemas.microsoft.com/office/drawing/2014/main" id="{E437888A-E5DB-D77E-0B09-691DE2F41C21}"/>
              </a:ext>
            </a:extLst>
          </p:cNvPr>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30337583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574267"/>
            <a:ext cx="6265984" cy="461665"/>
          </a:xfrm>
          <a:prstGeom prst="rect">
            <a:avLst/>
          </a:prstGeom>
          <a:noFill/>
        </p:spPr>
        <p:txBody>
          <a:bodyPr wrap="square">
            <a:spAutoFit/>
          </a:bodyPr>
          <a:lstStyle/>
          <a:p>
            <a:pPr fontAlgn="base"/>
            <a:r>
              <a:rPr lang="en-MY" sz="2400" dirty="0">
                <a:solidFill>
                  <a:schemeClr val="bg1"/>
                </a:solidFill>
              </a:rPr>
              <a:t>Disadvantages of PKI:</a:t>
            </a:r>
          </a:p>
        </p:txBody>
      </p:sp>
      <p:sp>
        <p:nvSpPr>
          <p:cNvPr id="9" name="TextBox 8">
            <a:extLst>
              <a:ext uri="{FF2B5EF4-FFF2-40B4-BE49-F238E27FC236}">
                <a16:creationId xmlns:a16="http://schemas.microsoft.com/office/drawing/2014/main" id="{71F9F346-FAB6-D1EB-686D-69CF028488C4}"/>
              </a:ext>
            </a:extLst>
          </p:cNvPr>
          <p:cNvSpPr txBox="1"/>
          <p:nvPr/>
        </p:nvSpPr>
        <p:spPr>
          <a:xfrm>
            <a:off x="1045436" y="1750875"/>
            <a:ext cx="10308364" cy="2784737"/>
          </a:xfrm>
          <a:prstGeom prst="rect">
            <a:avLst/>
          </a:prstGeom>
          <a:noFill/>
        </p:spPr>
        <p:txBody>
          <a:bodyPr wrap="square">
            <a:spAutoFit/>
          </a:bodyPr>
          <a:lstStyle/>
          <a:p>
            <a:pPr fontAlgn="base">
              <a:lnSpc>
                <a:spcPct val="200000"/>
              </a:lnSpc>
              <a:buFont typeface="Arial" panose="020B0604020202020204" pitchFamily="34" charset="0"/>
              <a:buChar char="•"/>
            </a:pPr>
            <a:r>
              <a:rPr lang="en-MY" b="1" i="0" dirty="0">
                <a:solidFill>
                  <a:srgbClr val="273239"/>
                </a:solidFill>
                <a:effectLst/>
                <a:latin typeface="urw-din"/>
              </a:rPr>
              <a:t>Speed: </a:t>
            </a:r>
            <a:r>
              <a:rPr lang="en-MY" b="0" i="0" dirty="0">
                <a:solidFill>
                  <a:srgbClr val="273239"/>
                </a:solidFill>
                <a:effectLst/>
                <a:latin typeface="urw-din"/>
              </a:rPr>
              <a:t> To generate a safe key pair, PKI employs extremely sophisticated algorithms. Consequently, the procedure and data transfer gradually get slower.</a:t>
            </a:r>
          </a:p>
          <a:p>
            <a:pPr algn="just" fontAlgn="base">
              <a:lnSpc>
                <a:spcPct val="200000"/>
              </a:lnSpc>
              <a:buFont typeface="Arial" panose="020B0604020202020204" pitchFamily="34" charset="0"/>
              <a:buChar char="•"/>
            </a:pPr>
            <a:r>
              <a:rPr lang="en-MY" b="1" i="0" dirty="0">
                <a:solidFill>
                  <a:srgbClr val="273239"/>
                </a:solidFill>
                <a:effectLst/>
                <a:latin typeface="urw-din"/>
              </a:rPr>
              <a:t>Private Key Compromise: </a:t>
            </a:r>
            <a:r>
              <a:rPr lang="en-MY" b="0" i="0" dirty="0">
                <a:solidFill>
                  <a:srgbClr val="273239"/>
                </a:solidFill>
                <a:effectLst/>
                <a:latin typeface="urw-din"/>
              </a:rPr>
              <a:t>Although PKI is difficult to hack, a private key can be. Since PKI combines a user's private key and a public key to encrypt and decrypt data, the information can be quickly decrypted with the user's private key in hand and the public key, which is easily accessible.</a:t>
            </a:r>
            <a:endParaRPr lang="en-US" altLang="en-US" dirty="0"/>
          </a:p>
        </p:txBody>
      </p:sp>
      <p:sp>
        <p:nvSpPr>
          <p:cNvPr id="7" name="Slide Number Placeholder 6">
            <a:extLst>
              <a:ext uri="{FF2B5EF4-FFF2-40B4-BE49-F238E27FC236}">
                <a16:creationId xmlns:a16="http://schemas.microsoft.com/office/drawing/2014/main" id="{E437888A-E5DB-D77E-0B09-691DE2F41C21}"/>
              </a:ext>
            </a:extLst>
          </p:cNvPr>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27070528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D46EBD-1F7C-F215-D189-F451F27098BA}"/>
              </a:ext>
            </a:extLst>
          </p:cNvPr>
          <p:cNvSpPr txBox="1"/>
          <p:nvPr/>
        </p:nvSpPr>
        <p:spPr>
          <a:xfrm>
            <a:off x="1584959" y="2245864"/>
            <a:ext cx="7384869" cy="2031325"/>
          </a:xfrm>
          <a:prstGeom prst="rect">
            <a:avLst/>
          </a:prstGeom>
          <a:noFill/>
        </p:spPr>
        <p:txBody>
          <a:bodyPr wrap="square">
            <a:spAutoFit/>
          </a:bodyPr>
          <a:lstStyle/>
          <a:p>
            <a:r>
              <a:rPr lang="en-US" dirty="0"/>
              <a:t>Understanding Public Key Infrastructure (PKI) An RSA Data Security White Paper. </a:t>
            </a:r>
            <a:r>
              <a:rPr lang="en-US" dirty="0">
                <a:hlinkClick r:id="rId2"/>
              </a:rPr>
              <a:t>https://paper.bobylive.com/System/understanding_pki.pdf</a:t>
            </a:r>
            <a:endParaRPr lang="ar-SA" dirty="0"/>
          </a:p>
          <a:p>
            <a:br>
              <a:rPr lang="ar-SA" dirty="0">
                <a:solidFill>
                  <a:srgbClr val="222222"/>
                </a:solidFill>
                <a:latin typeface="Arial" panose="020B0604020202020204" pitchFamily="34" charset="0"/>
              </a:rPr>
            </a:br>
            <a:r>
              <a:rPr lang="en-MY" dirty="0">
                <a:solidFill>
                  <a:srgbClr val="222222"/>
                </a:solidFill>
                <a:latin typeface="Arial" panose="020B0604020202020204" pitchFamily="34" charset="0"/>
              </a:rPr>
              <a:t>Stallings, W. (2006). Cryptography and network security principles and practices 4th edition</a:t>
            </a:r>
            <a:br>
              <a:rPr lang="en-MY" dirty="0">
                <a:solidFill>
                  <a:srgbClr val="222222"/>
                </a:solidFill>
                <a:latin typeface="Arial" panose="020B0604020202020204" pitchFamily="34" charset="0"/>
              </a:rPr>
            </a:br>
            <a:endParaRPr lang="en-MY" dirty="0">
              <a:solidFill>
                <a:srgbClr val="222222"/>
              </a:solidFill>
              <a:latin typeface="Arial" panose="020B0604020202020204" pitchFamily="34" charset="0"/>
            </a:endParaRPr>
          </a:p>
          <a:p>
            <a:endParaRPr lang="en-US" dirty="0"/>
          </a:p>
        </p:txBody>
      </p:sp>
      <p:sp>
        <p:nvSpPr>
          <p:cNvPr id="2" name="Slide Number Placeholder 1">
            <a:extLst>
              <a:ext uri="{FF2B5EF4-FFF2-40B4-BE49-F238E27FC236}">
                <a16:creationId xmlns:a16="http://schemas.microsoft.com/office/drawing/2014/main" id="{3E8F2FB1-8989-071C-C4C0-FBC9D9CAE2D8}"/>
              </a:ext>
            </a:extLst>
          </p:cNvPr>
          <p:cNvSpPr>
            <a:spLocks noGrp="1"/>
          </p:cNvSpPr>
          <p:nvPr>
            <p:ph type="sldNum" sz="quarter" idx="12"/>
          </p:nvPr>
        </p:nvSpPr>
        <p:spPr/>
        <p:txBody>
          <a:bodyPr/>
          <a:lstStyle/>
          <a:p>
            <a:fld id="{FDED41F8-FC0F-4085-8150-313B6CF05213}" type="slidenum">
              <a:rPr lang="en-US" smtClean="0"/>
              <a:t>35</a:t>
            </a:fld>
            <a:endParaRPr lang="en-US"/>
          </a:p>
        </p:txBody>
      </p:sp>
      <p:pic>
        <p:nvPicPr>
          <p:cNvPr id="4" name="Picture 3">
            <a:extLst>
              <a:ext uri="{FF2B5EF4-FFF2-40B4-BE49-F238E27FC236}">
                <a16:creationId xmlns:a16="http://schemas.microsoft.com/office/drawing/2014/main" id="{F46E54A5-ABD0-79F2-F86B-A72A7B63833A}"/>
              </a:ext>
            </a:extLst>
          </p:cNvPr>
          <p:cNvPicPr>
            <a:picLocks noChangeAspect="1"/>
          </p:cNvPicPr>
          <p:nvPr/>
        </p:nvPicPr>
        <p:blipFill>
          <a:blip r:embed="rId3"/>
          <a:stretch>
            <a:fillRect/>
          </a:stretch>
        </p:blipFill>
        <p:spPr>
          <a:xfrm>
            <a:off x="17815" y="0"/>
            <a:ext cx="9533101" cy="1610200"/>
          </a:xfrm>
          <a:prstGeom prst="rect">
            <a:avLst/>
          </a:prstGeom>
        </p:spPr>
      </p:pic>
      <p:sp>
        <p:nvSpPr>
          <p:cNvPr id="5" name="TextBox 4">
            <a:extLst>
              <a:ext uri="{FF2B5EF4-FFF2-40B4-BE49-F238E27FC236}">
                <a16:creationId xmlns:a16="http://schemas.microsoft.com/office/drawing/2014/main" id="{BDB2E8A4-4AAD-670D-5603-68138FD1E46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FA5B0C0-A21F-6DDF-4412-5452CB71EBF4}"/>
              </a:ext>
            </a:extLst>
          </p:cNvPr>
          <p:cNvSpPr txBox="1"/>
          <p:nvPr/>
        </p:nvSpPr>
        <p:spPr>
          <a:xfrm>
            <a:off x="2506063" y="574267"/>
            <a:ext cx="1629998" cy="461665"/>
          </a:xfrm>
          <a:prstGeom prst="rect">
            <a:avLst/>
          </a:prstGeom>
          <a:noFill/>
        </p:spPr>
        <p:txBody>
          <a:bodyPr wrap="none" rtlCol="0">
            <a:spAutoFit/>
          </a:bodyPr>
          <a:lstStyle/>
          <a:p>
            <a:r>
              <a:rPr lang="en-US" sz="2400" dirty="0">
                <a:solidFill>
                  <a:schemeClr val="bg1"/>
                </a:solidFill>
              </a:rPr>
              <a:t>References </a:t>
            </a:r>
          </a:p>
        </p:txBody>
      </p:sp>
    </p:spTree>
    <p:extLst>
      <p:ext uri="{BB962C8B-B14F-4D97-AF65-F5344CB8AC3E}">
        <p14:creationId xmlns:p14="http://schemas.microsoft.com/office/powerpoint/2010/main" val="19408711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Content Placeholder 2"/>
          <p:cNvSpPr>
            <a:spLocks noGrp="1"/>
          </p:cNvSpPr>
          <p:nvPr>
            <p:ph idx="1"/>
          </p:nvPr>
        </p:nvSpPr>
        <p:spPr>
          <a:xfrm>
            <a:off x="613246" y="2564140"/>
            <a:ext cx="5888960" cy="1729719"/>
          </a:xfrm>
        </p:spPr>
        <p:txBody>
          <a:bodyPr>
            <a:normAutofit fontScale="92500" lnSpcReduction="20000"/>
          </a:bodyPr>
          <a:lstStyle/>
          <a:p>
            <a:pPr marL="0" indent="0" algn="ctr">
              <a:buNone/>
            </a:pPr>
            <a:r>
              <a:rPr lang="en-MY" sz="13800" b="1" dirty="0">
                <a:solidFill>
                  <a:schemeClr val="accent1">
                    <a:lumMod val="50000"/>
                    <a:alpha val="60000"/>
                  </a:schemeClr>
                </a:solidFill>
                <a:latin typeface="Edwardian Script ITC" panose="030303020407070D0804" pitchFamily="66" charset="0"/>
                <a:ea typeface="Cambria" panose="02040503050406030204" pitchFamily="18" charset="0"/>
              </a:rPr>
              <a:t>Thank you</a:t>
            </a:r>
          </a:p>
        </p:txBody>
      </p:sp>
      <p:pic>
        <p:nvPicPr>
          <p:cNvPr id="38" name="Graphic 37" descr="Handshake">
            <a:extLst>
              <a:ext uri="{FF2B5EF4-FFF2-40B4-BE49-F238E27FC236}">
                <a16:creationId xmlns:a16="http://schemas.microsoft.com/office/drawing/2014/main" id="{BB27E4C3-D55C-4F23-BB03-C111E11930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99994" y="1608058"/>
            <a:ext cx="3240000" cy="3240000"/>
          </a:xfrm>
          <a:prstGeom prst="rect">
            <a:avLst/>
          </a:prstGeom>
        </p:spPr>
      </p:pic>
      <p:sp>
        <p:nvSpPr>
          <p:cNvPr id="3" name="Slide Number Placeholder 2">
            <a:extLst>
              <a:ext uri="{FF2B5EF4-FFF2-40B4-BE49-F238E27FC236}">
                <a16:creationId xmlns:a16="http://schemas.microsoft.com/office/drawing/2014/main" id="{BFC4200C-EC78-9D06-C126-5AAFFAC0598E}"/>
              </a:ext>
            </a:extLst>
          </p:cNvPr>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24068774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8E015D1F-323B-4331-BD50-83FAEBAC43C4}">
  <we:reference id="e849ddb8-6bbd-4833-bd4b-59030099d63e" version="1.0.0.0" store="EXCatalog" storeType="EXCatalog"/>
  <we:alternateReferences>
    <we:reference id="WA200000113" version="1.0.0.0" store="en-MY"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9389</TotalTime>
  <Words>2378</Words>
  <Application>Microsoft Office PowerPoint</Application>
  <PresentationFormat>Widescreen</PresentationFormat>
  <Paragraphs>368</Paragraphs>
  <Slides>36</Slides>
  <Notes>34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Arial</vt:lpstr>
      <vt:lpstr>Calibri</vt:lpstr>
      <vt:lpstr>Calibri (Body)</vt:lpstr>
      <vt:lpstr>Calibri Light</vt:lpstr>
      <vt:lpstr>Edwardian Script ITC</vt:lpstr>
      <vt:lpstr>Tajawal Medium</vt:lpstr>
      <vt:lpstr>urw-din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mohammed anbar</cp:lastModifiedBy>
  <cp:revision>290</cp:revision>
  <dcterms:created xsi:type="dcterms:W3CDTF">2021-08-03T13:03:26Z</dcterms:created>
  <dcterms:modified xsi:type="dcterms:W3CDTF">2022-11-10T03:12:22Z</dcterms:modified>
</cp:coreProperties>
</file>