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8.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37.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notesSlides/notesSlide6.xml" ContentType="application/vnd.openxmlformats-officedocument.presentationml.notesSlide+xml"/>
  <Override PartName="/ppt/notesSlides/notesSlide3.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7.xml" ContentType="application/vnd.openxmlformats-officedocument.presentationml.notesSlide+xml"/>
  <Override PartName="/ppt/notesSlides/notesSlide9.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3"/>
  </p:notesMasterIdLst>
  <p:sldIdLst>
    <p:sldId id="707" r:id="rId2"/>
    <p:sldId id="708" r:id="rId3"/>
    <p:sldId id="586" r:id="rId4"/>
    <p:sldId id="670" r:id="rId5"/>
    <p:sldId id="547" r:id="rId6"/>
    <p:sldId id="545" r:id="rId7"/>
    <p:sldId id="546" r:id="rId8"/>
    <p:sldId id="671" r:id="rId9"/>
    <p:sldId id="550" r:id="rId10"/>
    <p:sldId id="677" r:id="rId11"/>
    <p:sldId id="678" r:id="rId12"/>
    <p:sldId id="679" r:id="rId13"/>
    <p:sldId id="680" r:id="rId14"/>
    <p:sldId id="681" r:id="rId15"/>
    <p:sldId id="682" r:id="rId16"/>
    <p:sldId id="685" r:id="rId17"/>
    <p:sldId id="686" r:id="rId18"/>
    <p:sldId id="683" r:id="rId19"/>
    <p:sldId id="687" r:id="rId20"/>
    <p:sldId id="688" r:id="rId21"/>
    <p:sldId id="689" r:id="rId22"/>
    <p:sldId id="690" r:id="rId23"/>
    <p:sldId id="691" r:id="rId24"/>
    <p:sldId id="692" r:id="rId25"/>
    <p:sldId id="693" r:id="rId26"/>
    <p:sldId id="694" r:id="rId27"/>
    <p:sldId id="634" r:id="rId28"/>
    <p:sldId id="695" r:id="rId29"/>
    <p:sldId id="696" r:id="rId30"/>
    <p:sldId id="697" r:id="rId31"/>
    <p:sldId id="698" r:id="rId32"/>
    <p:sldId id="636" r:id="rId33"/>
    <p:sldId id="699" r:id="rId34"/>
    <p:sldId id="700" r:id="rId35"/>
    <p:sldId id="702" r:id="rId36"/>
    <p:sldId id="703" r:id="rId37"/>
    <p:sldId id="704" r:id="rId38"/>
    <p:sldId id="705" r:id="rId39"/>
    <p:sldId id="706" r:id="rId40"/>
    <p:sldId id="48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07"/>
            <p14:sldId id="708"/>
            <p14:sldId id="586"/>
            <p14:sldId id="670"/>
            <p14:sldId id="547"/>
            <p14:sldId id="545"/>
            <p14:sldId id="546"/>
            <p14:sldId id="671"/>
            <p14:sldId id="550"/>
            <p14:sldId id="677"/>
            <p14:sldId id="678"/>
            <p14:sldId id="679"/>
            <p14:sldId id="680"/>
            <p14:sldId id="681"/>
            <p14:sldId id="682"/>
            <p14:sldId id="685"/>
            <p14:sldId id="686"/>
            <p14:sldId id="683"/>
            <p14:sldId id="687"/>
            <p14:sldId id="688"/>
            <p14:sldId id="689"/>
            <p14:sldId id="690"/>
            <p14:sldId id="691"/>
            <p14:sldId id="692"/>
            <p14:sldId id="693"/>
            <p14:sldId id="694"/>
            <p14:sldId id="634"/>
            <p14:sldId id="695"/>
            <p14:sldId id="696"/>
            <p14:sldId id="697"/>
            <p14:sldId id="698"/>
            <p14:sldId id="636"/>
            <p14:sldId id="699"/>
            <p14:sldId id="700"/>
            <p14:sldId id="702"/>
            <p14:sldId id="703"/>
            <p14:sldId id="704"/>
            <p14:sldId id="705"/>
            <p14:sldId id="706"/>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482691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595625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266635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8277486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359724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3172754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2039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12370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89305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0042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7525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9860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6822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9280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3796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58383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08263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2154994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73657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959434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460458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49357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901506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16387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4146671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23.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24.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Amira </a:t>
            </a:r>
            <a:r>
              <a:rPr lang="en-US" sz="2400" b="1" dirty="0" err="1">
                <a:solidFill>
                  <a:schemeClr val="bg2">
                    <a:lumMod val="25000"/>
                  </a:schemeClr>
                </a:solidFill>
                <a:latin typeface="Alexandria" charset="0"/>
                <a:cs typeface="Alexandria" charset="0"/>
              </a:rPr>
              <a:t>Elfekky</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smtClean="0">
                <a:solidFill>
                  <a:schemeClr val="bg1"/>
                </a:solidFill>
                <a:latin typeface="Alexandria" charset="0"/>
                <a:cs typeface="Alexandria" charset="0"/>
              </a:rPr>
              <a:t>5</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PMG323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4714662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smtClean="0">
                <a:solidFill>
                  <a:srgbClr val="000000"/>
                </a:solidFill>
                <a:latin typeface="Times New Roman" panose="02020603050405020304" pitchFamily="18" charset="0"/>
                <a:cs typeface="Times New Roman" panose="02020603050405020304" pitchFamily="18" charset="0"/>
              </a:rPr>
              <a:t>5</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59388" y="4898086"/>
            <a:ext cx="1167307"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PMG323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8127924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M</a:t>
            </a:r>
            <a:r>
              <a:rPr lang="en-US" sz="3200" b="1" dirty="0" smtClean="0">
                <a:solidFill>
                  <a:schemeClr val="bg2">
                    <a:lumMod val="25000"/>
                  </a:schemeClr>
                </a:solidFill>
              </a:rPr>
              <a:t>odels </a:t>
            </a:r>
            <a:r>
              <a:rPr lang="en-US" sz="3200" b="1" dirty="0">
                <a:solidFill>
                  <a:schemeClr val="bg2">
                    <a:lumMod val="25000"/>
                  </a:schemeClr>
                </a:solidFill>
              </a:rPr>
              <a:t>of change agency;</a:t>
            </a:r>
          </a:p>
          <a:p>
            <a:pPr marL="457200" indent="-457200">
              <a:buFont typeface="Wingdings" panose="05000000000000000000" pitchFamily="2" charset="2"/>
              <a:buChar char="Ø"/>
            </a:pPr>
            <a:r>
              <a:rPr lang="en-US" sz="3200" b="1" dirty="0">
                <a:solidFill>
                  <a:schemeClr val="bg2">
                    <a:lumMod val="25000"/>
                  </a:schemeClr>
                </a:solidFill>
              </a:rPr>
              <a:t>T</a:t>
            </a:r>
            <a:r>
              <a:rPr lang="en-US" sz="3200" b="1" dirty="0" smtClean="0">
                <a:solidFill>
                  <a:schemeClr val="bg2">
                    <a:lumMod val="25000"/>
                  </a:schemeClr>
                </a:solidFill>
              </a:rPr>
              <a:t>he </a:t>
            </a:r>
            <a:r>
              <a:rPr lang="en-US" sz="3200" b="1" dirty="0">
                <a:solidFill>
                  <a:schemeClr val="bg2">
                    <a:lumMod val="25000"/>
                  </a:schemeClr>
                </a:solidFill>
              </a:rPr>
              <a:t>consulting process and the role of the change agent within it;</a:t>
            </a:r>
          </a:p>
          <a:p>
            <a:pPr marL="457200" indent="-457200">
              <a:buFont typeface="Wingdings" panose="05000000000000000000" pitchFamily="2" charset="2"/>
              <a:buChar char="Ø"/>
            </a:pPr>
            <a:r>
              <a:rPr lang="en-US" sz="3200" b="1" dirty="0">
                <a:solidFill>
                  <a:schemeClr val="bg2">
                    <a:lumMod val="25000"/>
                  </a:schemeClr>
                </a:solidFill>
              </a:rPr>
              <a:t>C</a:t>
            </a:r>
            <a:r>
              <a:rPr lang="en-US" sz="3200" b="1" dirty="0" smtClean="0">
                <a:solidFill>
                  <a:schemeClr val="bg2">
                    <a:lumMod val="25000"/>
                  </a:schemeClr>
                </a:solidFill>
              </a:rPr>
              <a:t>hange </a:t>
            </a:r>
            <a:r>
              <a:rPr lang="en-US" sz="3200" b="1" dirty="0">
                <a:solidFill>
                  <a:schemeClr val="bg2">
                    <a:lumMod val="25000"/>
                  </a:schemeClr>
                </a:solidFill>
              </a:rPr>
              <a:t>agent tools and frameworks;</a:t>
            </a:r>
          </a:p>
          <a:p>
            <a:pPr marL="457200" indent="-457200">
              <a:buFont typeface="Wingdings" panose="05000000000000000000" pitchFamily="2" charset="2"/>
              <a:buChar char="Ø"/>
            </a:pPr>
            <a:r>
              <a:rPr lang="en-US" sz="3200" b="1" dirty="0">
                <a:solidFill>
                  <a:schemeClr val="bg2">
                    <a:lumMod val="25000"/>
                  </a:schemeClr>
                </a:solidFill>
              </a:rPr>
              <a:t>T</a:t>
            </a:r>
            <a:r>
              <a:rPr lang="en-US" sz="3200" b="1" dirty="0" smtClean="0">
                <a:solidFill>
                  <a:schemeClr val="bg2">
                    <a:lumMod val="25000"/>
                  </a:schemeClr>
                </a:solidFill>
              </a:rPr>
              <a:t>he </a:t>
            </a:r>
            <a:r>
              <a:rPr lang="en-US" sz="3200" b="1" dirty="0">
                <a:solidFill>
                  <a:schemeClr val="bg2">
                    <a:lumMod val="25000"/>
                  </a:schemeClr>
                </a:solidFill>
              </a:rPr>
              <a:t>competencies of the change agent;</a:t>
            </a:r>
          </a:p>
          <a:p>
            <a:pPr marL="457200" indent="-457200">
              <a:buFont typeface="Wingdings" panose="05000000000000000000" pitchFamily="2" charset="2"/>
              <a:buChar char="Ø"/>
            </a:pPr>
            <a:r>
              <a:rPr lang="en-US" sz="3200" b="1" dirty="0">
                <a:solidFill>
                  <a:schemeClr val="bg2">
                    <a:lumMod val="25000"/>
                  </a:schemeClr>
                </a:solidFill>
              </a:rPr>
              <a:t>D</a:t>
            </a:r>
            <a:r>
              <a:rPr lang="en-US" sz="3200" b="1" dirty="0" smtClean="0">
                <a:solidFill>
                  <a:schemeClr val="bg2">
                    <a:lumMod val="25000"/>
                  </a:schemeClr>
                </a:solidFill>
              </a:rPr>
              <a:t>eeper </a:t>
            </a:r>
            <a:r>
              <a:rPr lang="en-US" sz="3200" b="1" dirty="0">
                <a:solidFill>
                  <a:schemeClr val="bg2">
                    <a:lumMod val="25000"/>
                  </a:schemeClr>
                </a:solidFill>
              </a:rPr>
              <a:t>aspects of being a change agent.</a:t>
            </a:r>
          </a:p>
        </p:txBody>
      </p:sp>
    </p:spTree>
    <p:extLst>
      <p:ext uri="{BB962C8B-B14F-4D97-AF65-F5344CB8AC3E}">
        <p14:creationId xmlns:p14="http://schemas.microsoft.com/office/powerpoint/2010/main" val="1360593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170099"/>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M</a:t>
            </a:r>
            <a:r>
              <a:rPr lang="en-US" sz="2800" dirty="0" smtClean="0">
                <a:solidFill>
                  <a:schemeClr val="bg2">
                    <a:lumMod val="25000"/>
                  </a:schemeClr>
                </a:solidFill>
              </a:rPr>
              <a:t>odels </a:t>
            </a:r>
            <a:r>
              <a:rPr lang="en-US" sz="2800" dirty="0">
                <a:solidFill>
                  <a:schemeClr val="bg2">
                    <a:lumMod val="25000"/>
                  </a:schemeClr>
                </a:solidFill>
              </a:rPr>
              <a:t>of change agency;</a:t>
            </a:r>
          </a:p>
          <a:p>
            <a:pPr marL="457200" indent="-457200">
              <a:buFont typeface="Wingdings" panose="05000000000000000000" pitchFamily="2" charset="2"/>
              <a:buChar char="Ø"/>
            </a:pPr>
            <a:r>
              <a:rPr lang="en-US" sz="2800" dirty="0">
                <a:solidFill>
                  <a:schemeClr val="bg2">
                    <a:lumMod val="25000"/>
                  </a:schemeClr>
                </a:solidFill>
              </a:rPr>
              <a:t>T</a:t>
            </a:r>
            <a:r>
              <a:rPr lang="en-US" sz="2800" dirty="0" smtClean="0">
                <a:solidFill>
                  <a:schemeClr val="bg2">
                    <a:lumMod val="25000"/>
                  </a:schemeClr>
                </a:solidFill>
              </a:rPr>
              <a:t>he </a:t>
            </a:r>
            <a:r>
              <a:rPr lang="en-US" sz="2800" dirty="0">
                <a:solidFill>
                  <a:schemeClr val="bg2">
                    <a:lumMod val="25000"/>
                  </a:schemeClr>
                </a:solidFill>
              </a:rPr>
              <a:t>consulting process and the role of the change agent within it;</a:t>
            </a:r>
          </a:p>
          <a:p>
            <a:pPr marL="457200" indent="-457200">
              <a:buFont typeface="Wingdings" panose="05000000000000000000" pitchFamily="2" charset="2"/>
              <a:buChar char="Ø"/>
            </a:pPr>
            <a:r>
              <a:rPr lang="en-US" sz="2800" dirty="0">
                <a:solidFill>
                  <a:schemeClr val="bg2">
                    <a:lumMod val="25000"/>
                  </a:schemeClr>
                </a:solidFill>
              </a:rPr>
              <a:t>C</a:t>
            </a:r>
            <a:r>
              <a:rPr lang="en-US" sz="2800" dirty="0" smtClean="0">
                <a:solidFill>
                  <a:schemeClr val="bg2">
                    <a:lumMod val="25000"/>
                  </a:schemeClr>
                </a:solidFill>
              </a:rPr>
              <a:t>hange </a:t>
            </a:r>
            <a:r>
              <a:rPr lang="en-US" sz="2800" dirty="0">
                <a:solidFill>
                  <a:schemeClr val="bg2">
                    <a:lumMod val="25000"/>
                  </a:schemeClr>
                </a:solidFill>
              </a:rPr>
              <a:t>agent tools and frameworks;</a:t>
            </a:r>
          </a:p>
          <a:p>
            <a:pPr marL="457200" indent="-457200">
              <a:buFont typeface="Wingdings" panose="05000000000000000000" pitchFamily="2" charset="2"/>
              <a:buChar char="Ø"/>
            </a:pPr>
            <a:r>
              <a:rPr lang="en-US" sz="2800" dirty="0">
                <a:solidFill>
                  <a:schemeClr val="bg2">
                    <a:lumMod val="25000"/>
                  </a:schemeClr>
                </a:solidFill>
              </a:rPr>
              <a:t>T</a:t>
            </a:r>
            <a:r>
              <a:rPr lang="en-US" sz="2800" dirty="0" smtClean="0">
                <a:solidFill>
                  <a:schemeClr val="bg2">
                    <a:lumMod val="25000"/>
                  </a:schemeClr>
                </a:solidFill>
              </a:rPr>
              <a:t>he </a:t>
            </a:r>
            <a:r>
              <a:rPr lang="en-US" sz="2800" dirty="0">
                <a:solidFill>
                  <a:schemeClr val="bg2">
                    <a:lumMod val="25000"/>
                  </a:schemeClr>
                </a:solidFill>
              </a:rPr>
              <a:t>competencies of the change agent;</a:t>
            </a:r>
          </a:p>
          <a:p>
            <a:pPr marL="457200" indent="-457200">
              <a:buFont typeface="Wingdings" panose="05000000000000000000" pitchFamily="2" charset="2"/>
              <a:buChar char="Ø"/>
            </a:pPr>
            <a:r>
              <a:rPr lang="en-US" sz="2800" dirty="0">
                <a:solidFill>
                  <a:schemeClr val="bg2">
                    <a:lumMod val="25000"/>
                  </a:schemeClr>
                </a:solidFill>
              </a:rPr>
              <a:t>D</a:t>
            </a:r>
            <a:r>
              <a:rPr lang="en-US" sz="2800" dirty="0" smtClean="0">
                <a:solidFill>
                  <a:schemeClr val="bg2">
                    <a:lumMod val="25000"/>
                  </a:schemeClr>
                </a:solidFill>
              </a:rPr>
              <a:t>eeper </a:t>
            </a:r>
            <a:r>
              <a:rPr lang="en-US" sz="2800" dirty="0">
                <a:solidFill>
                  <a:schemeClr val="bg2">
                    <a:lumMod val="25000"/>
                  </a:schemeClr>
                </a:solidFill>
              </a:rPr>
              <a:t>aspects of being a change agent.</a:t>
            </a:r>
          </a:p>
        </p:txBody>
      </p:sp>
    </p:spTree>
    <p:extLst>
      <p:ext uri="{BB962C8B-B14F-4D97-AF65-F5344CB8AC3E}">
        <p14:creationId xmlns:p14="http://schemas.microsoft.com/office/powerpoint/2010/main" val="26202260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261809" y="1460517"/>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2946399" y="2551300"/>
            <a:ext cx="8744719" cy="2677656"/>
          </a:xfrm>
          <a:prstGeom prst="rect">
            <a:avLst/>
          </a:prstGeom>
          <a:noFill/>
        </p:spPr>
        <p:txBody>
          <a:bodyPr wrap="square" rtlCol="0">
            <a:spAutoFit/>
          </a:bodyPr>
          <a:lstStyle/>
          <a:p>
            <a:pPr algn="ctr"/>
            <a:r>
              <a:rPr lang="en-US" sz="2400" b="1" dirty="0" smtClean="0">
                <a:solidFill>
                  <a:schemeClr val="bg2">
                    <a:lumMod val="25000"/>
                  </a:schemeClr>
                </a:solidFill>
              </a:rPr>
              <a:t>This subject is about making sense of</a:t>
            </a:r>
            <a:r>
              <a:rPr lang="ar-EG" sz="2400" b="1" dirty="0" smtClean="0">
                <a:solidFill>
                  <a:schemeClr val="bg2">
                    <a:lumMod val="25000"/>
                  </a:schemeClr>
                </a:solidFill>
              </a:rPr>
              <a:t> </a:t>
            </a:r>
            <a:r>
              <a:rPr lang="en-US" sz="2400" b="1" dirty="0" smtClean="0">
                <a:solidFill>
                  <a:schemeClr val="bg2">
                    <a:lumMod val="25000"/>
                  </a:schemeClr>
                </a:solidFill>
              </a:rPr>
              <a:t>change management. The world we live in continues to change at an intense</a:t>
            </a:r>
            <a:r>
              <a:rPr lang="ar-EG" sz="2400" b="1" dirty="0" smtClean="0">
                <a:solidFill>
                  <a:schemeClr val="bg2">
                    <a:lumMod val="25000"/>
                  </a:schemeClr>
                </a:solidFill>
              </a:rPr>
              <a:t> </a:t>
            </a:r>
            <a:r>
              <a:rPr lang="en-US" sz="2400" b="1" dirty="0" smtClean="0">
                <a:solidFill>
                  <a:schemeClr val="bg2">
                    <a:lumMod val="25000"/>
                  </a:schemeClr>
                </a:solidFill>
              </a:rPr>
              <a:t>rate. Not a day goes by, it seems, without</a:t>
            </a:r>
            <a:r>
              <a:rPr lang="ar-EG" sz="2400" b="1" dirty="0" smtClean="0">
                <a:solidFill>
                  <a:schemeClr val="bg2">
                    <a:lumMod val="25000"/>
                  </a:schemeClr>
                </a:solidFill>
              </a:rPr>
              <a:t> </a:t>
            </a:r>
            <a:r>
              <a:rPr lang="en-US" sz="2400" b="1" dirty="0" smtClean="0">
                <a:solidFill>
                  <a:schemeClr val="bg2">
                    <a:lumMod val="25000"/>
                  </a:schemeClr>
                </a:solidFill>
              </a:rPr>
              <a:t>another important discovery or</a:t>
            </a:r>
            <a:r>
              <a:rPr lang="ar-EG" sz="2400" b="1" dirty="0" smtClean="0">
                <a:solidFill>
                  <a:schemeClr val="bg2">
                    <a:lumMod val="25000"/>
                  </a:schemeClr>
                </a:solidFill>
              </a:rPr>
              <a:t> </a:t>
            </a:r>
            <a:r>
              <a:rPr lang="en-US" sz="2400" b="1" dirty="0" smtClean="0">
                <a:solidFill>
                  <a:schemeClr val="bg2">
                    <a:lumMod val="25000"/>
                  </a:schemeClr>
                </a:solidFill>
              </a:rPr>
              <a:t>boundary-pushing invention in the</a:t>
            </a:r>
            <a:r>
              <a:rPr lang="ar-EG" sz="2400" b="1" dirty="0" smtClean="0">
                <a:solidFill>
                  <a:schemeClr val="bg2">
                    <a:lumMod val="25000"/>
                  </a:schemeClr>
                </a:solidFill>
              </a:rPr>
              <a:t> </a:t>
            </a:r>
            <a:r>
              <a:rPr lang="en-US" sz="2400" b="1" dirty="0" smtClean="0">
                <a:solidFill>
                  <a:schemeClr val="bg2">
                    <a:lumMod val="25000"/>
                  </a:schemeClr>
                </a:solidFill>
              </a:rPr>
              <a:t>scientific fields. The economics of globalization</a:t>
            </a:r>
            <a:r>
              <a:rPr lang="ar-EG" sz="2400" b="1" dirty="0" smtClean="0">
                <a:solidFill>
                  <a:schemeClr val="bg2">
                    <a:lumMod val="25000"/>
                  </a:schemeClr>
                </a:solidFill>
              </a:rPr>
              <a:t> </a:t>
            </a:r>
            <a:r>
              <a:rPr lang="en-US" sz="2400" b="1" dirty="0" smtClean="0">
                <a:solidFill>
                  <a:schemeClr val="bg2">
                    <a:lumMod val="25000"/>
                  </a:schemeClr>
                </a:solidFill>
              </a:rPr>
              <a:t>seems to dominate much of our</a:t>
            </a:r>
            <a:r>
              <a:rPr lang="ar-EG" sz="2400" b="1" dirty="0" smtClean="0">
                <a:solidFill>
                  <a:schemeClr val="bg2">
                    <a:lumMod val="25000"/>
                  </a:schemeClr>
                </a:solidFill>
              </a:rPr>
              <a:t> </a:t>
            </a:r>
            <a:r>
              <a:rPr lang="en-US" sz="2400" b="1" dirty="0" smtClean="0">
                <a:solidFill>
                  <a:schemeClr val="bg2">
                    <a:lumMod val="25000"/>
                  </a:schemeClr>
                </a:solidFill>
              </a:rPr>
              <a:t>political and corporate thinking, while</a:t>
            </a:r>
            <a:r>
              <a:rPr lang="ar-EG" sz="2400" b="1" dirty="0" smtClean="0">
                <a:solidFill>
                  <a:schemeClr val="bg2">
                    <a:lumMod val="25000"/>
                  </a:schemeClr>
                </a:solidFill>
              </a:rPr>
              <a:t> </a:t>
            </a:r>
            <a:r>
              <a:rPr lang="en-US" sz="2400" b="1" dirty="0" smtClean="0">
                <a:solidFill>
                  <a:schemeClr val="bg2">
                    <a:lumMod val="25000"/>
                  </a:schemeClr>
                </a:solidFill>
              </a:rPr>
              <a:t>the shadow side of globalization– develops at an equally alarming pace.</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smtClean="0">
                <a:solidFill>
                  <a:schemeClr val="bg2">
                    <a:lumMod val="25000"/>
                  </a:schemeClr>
                </a:solidFill>
              </a:rPr>
              <a:t>1 </a:t>
            </a:r>
            <a:r>
              <a:rPr lang="en-US" sz="2400" b="1" dirty="0">
                <a:solidFill>
                  <a:schemeClr val="bg2">
                    <a:lumMod val="25000"/>
                  </a:schemeClr>
                </a:solidFill>
              </a:rPr>
              <a:t>Individual change </a:t>
            </a:r>
          </a:p>
          <a:p>
            <a:r>
              <a:rPr lang="en-US" sz="2400" dirty="0">
                <a:solidFill>
                  <a:schemeClr val="bg2">
                    <a:lumMod val="25000"/>
                  </a:schemeClr>
                </a:solidFill>
              </a:rPr>
              <a:t>Learning and the process of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2 Team change </a:t>
            </a:r>
          </a:p>
          <a:p>
            <a:r>
              <a:rPr lang="en-US" sz="2400" dirty="0">
                <a:solidFill>
                  <a:schemeClr val="bg2">
                    <a:lumMod val="25000"/>
                  </a:schemeClr>
                </a:solidFill>
              </a:rPr>
              <a:t>What is a group and when is it a team?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3 Organizational change </a:t>
            </a:r>
          </a:p>
          <a:p>
            <a:r>
              <a:rPr lang="en-US" sz="2400" dirty="0">
                <a:solidFill>
                  <a:schemeClr val="bg2">
                    <a:lumMod val="25000"/>
                  </a:schemeClr>
                </a:solidFill>
              </a:rPr>
              <a:t>How organizations really work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4 Leading change </a:t>
            </a:r>
          </a:p>
          <a:p>
            <a:r>
              <a:rPr lang="en-US" sz="2400" dirty="0">
                <a:solidFill>
                  <a:schemeClr val="bg2">
                    <a:lumMod val="25000"/>
                  </a:schemeClr>
                </a:solidFill>
              </a:rPr>
              <a:t>Roles that leaders play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5 The change agent </a:t>
            </a:r>
          </a:p>
          <a:p>
            <a:r>
              <a:rPr lang="en-US" sz="2400" dirty="0">
                <a:solidFill>
                  <a:schemeClr val="bg2">
                    <a:lumMod val="25000"/>
                  </a:schemeClr>
                </a:solidFill>
              </a:rPr>
              <a:t>Models of change agency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endParaRPr lang="en-US" sz="3200" b="1" i="1" u="sng" dirty="0" smtClean="0">
              <a:solidFill>
                <a:schemeClr val="bg2">
                  <a:lumMod val="25000"/>
                </a:schemeClr>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2">
                    <a:lumMod val="25000"/>
                  </a:schemeClr>
                </a:solidFill>
              </a:rPr>
              <a:t>6 Mergers and acquisitions </a:t>
            </a:r>
          </a:p>
          <a:p>
            <a:r>
              <a:rPr lang="en-US" sz="2400" dirty="0">
                <a:solidFill>
                  <a:schemeClr val="bg2">
                    <a:lumMod val="25000"/>
                  </a:schemeClr>
                </a:solidFill>
              </a:rPr>
              <a:t>The purpose of merger and acquisition activity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7 Cultural change </a:t>
            </a:r>
          </a:p>
          <a:p>
            <a:r>
              <a:rPr lang="en-US" sz="2400" dirty="0">
                <a:solidFill>
                  <a:schemeClr val="bg2">
                    <a:lumMod val="25000"/>
                  </a:schemeClr>
                </a:solidFill>
              </a:rPr>
              <a:t>Guidelines for achieving successful cultural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8 IT-based process change </a:t>
            </a:r>
          </a:p>
          <a:p>
            <a:r>
              <a:rPr lang="en-US" sz="2400" dirty="0">
                <a:solidFill>
                  <a:schemeClr val="bg2">
                    <a:lumMod val="25000"/>
                  </a:schemeClr>
                </a:solidFill>
              </a:rPr>
              <a:t>The role of IT management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9 Complex change </a:t>
            </a:r>
          </a:p>
          <a:p>
            <a:r>
              <a:rPr lang="en-US" sz="2400" dirty="0">
                <a:solidFill>
                  <a:schemeClr val="bg2">
                    <a:lumMod val="25000"/>
                  </a:schemeClr>
                </a:solidFill>
              </a:rPr>
              <a:t>When is change complex</a:t>
            </a:r>
            <a:r>
              <a:rPr lang="en-US" sz="2400" dirty="0" smtClean="0">
                <a:solidFill>
                  <a:schemeClr val="bg2">
                    <a:lumMod val="25000"/>
                  </a:schemeClr>
                </a:solidFill>
              </a:rPr>
              <a:t>?</a:t>
            </a:r>
          </a:p>
          <a:p>
            <a:endParaRPr lang="en-US" sz="2400"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10 Leading change in uncertain times </a:t>
            </a:r>
          </a:p>
          <a:p>
            <a:r>
              <a:rPr lang="en-US" sz="2400" dirty="0">
                <a:solidFill>
                  <a:schemeClr val="bg2">
                    <a:lumMod val="25000"/>
                  </a:schemeClr>
                </a:solidFill>
              </a:rPr>
              <a:t>The impact of uncertainty on our working lives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170099"/>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M</a:t>
            </a:r>
            <a:r>
              <a:rPr lang="en-US" sz="3200" b="1" dirty="0" smtClean="0">
                <a:solidFill>
                  <a:schemeClr val="bg2">
                    <a:lumMod val="25000"/>
                  </a:schemeClr>
                </a:solidFill>
              </a:rPr>
              <a:t>odels </a:t>
            </a:r>
            <a:r>
              <a:rPr lang="en-US" sz="3200" b="1" dirty="0">
                <a:solidFill>
                  <a:schemeClr val="bg2">
                    <a:lumMod val="25000"/>
                  </a:schemeClr>
                </a:solidFill>
              </a:rPr>
              <a:t>of change agency;</a:t>
            </a:r>
          </a:p>
          <a:p>
            <a:pPr marL="457200" indent="-457200">
              <a:buFont typeface="Wingdings" panose="05000000000000000000" pitchFamily="2" charset="2"/>
              <a:buChar char="Ø"/>
            </a:pPr>
            <a:r>
              <a:rPr lang="en-US" sz="2800" dirty="0">
                <a:solidFill>
                  <a:schemeClr val="bg2">
                    <a:lumMod val="25000"/>
                  </a:schemeClr>
                </a:solidFill>
              </a:rPr>
              <a:t>T</a:t>
            </a:r>
            <a:r>
              <a:rPr lang="en-US" sz="2800" dirty="0" smtClean="0">
                <a:solidFill>
                  <a:schemeClr val="bg2">
                    <a:lumMod val="25000"/>
                  </a:schemeClr>
                </a:solidFill>
              </a:rPr>
              <a:t>he </a:t>
            </a:r>
            <a:r>
              <a:rPr lang="en-US" sz="2800" dirty="0">
                <a:solidFill>
                  <a:schemeClr val="bg2">
                    <a:lumMod val="25000"/>
                  </a:schemeClr>
                </a:solidFill>
              </a:rPr>
              <a:t>consulting process and the role of the change agent within it;</a:t>
            </a:r>
          </a:p>
          <a:p>
            <a:pPr marL="457200" indent="-457200">
              <a:buFont typeface="Wingdings" panose="05000000000000000000" pitchFamily="2" charset="2"/>
              <a:buChar char="Ø"/>
            </a:pPr>
            <a:r>
              <a:rPr lang="en-US" sz="2800" dirty="0">
                <a:solidFill>
                  <a:schemeClr val="bg2">
                    <a:lumMod val="25000"/>
                  </a:schemeClr>
                </a:solidFill>
              </a:rPr>
              <a:t>C</a:t>
            </a:r>
            <a:r>
              <a:rPr lang="en-US" sz="2800" dirty="0" smtClean="0">
                <a:solidFill>
                  <a:schemeClr val="bg2">
                    <a:lumMod val="25000"/>
                  </a:schemeClr>
                </a:solidFill>
              </a:rPr>
              <a:t>hange </a:t>
            </a:r>
            <a:r>
              <a:rPr lang="en-US" sz="2800" dirty="0">
                <a:solidFill>
                  <a:schemeClr val="bg2">
                    <a:lumMod val="25000"/>
                  </a:schemeClr>
                </a:solidFill>
              </a:rPr>
              <a:t>agent tools and frameworks;</a:t>
            </a:r>
          </a:p>
          <a:p>
            <a:pPr marL="457200" indent="-457200">
              <a:buFont typeface="Wingdings" panose="05000000000000000000" pitchFamily="2" charset="2"/>
              <a:buChar char="Ø"/>
            </a:pPr>
            <a:r>
              <a:rPr lang="en-US" sz="2800" dirty="0">
                <a:solidFill>
                  <a:schemeClr val="bg2">
                    <a:lumMod val="25000"/>
                  </a:schemeClr>
                </a:solidFill>
              </a:rPr>
              <a:t>T</a:t>
            </a:r>
            <a:r>
              <a:rPr lang="en-US" sz="2800" dirty="0" smtClean="0">
                <a:solidFill>
                  <a:schemeClr val="bg2">
                    <a:lumMod val="25000"/>
                  </a:schemeClr>
                </a:solidFill>
              </a:rPr>
              <a:t>he </a:t>
            </a:r>
            <a:r>
              <a:rPr lang="en-US" sz="2800" dirty="0">
                <a:solidFill>
                  <a:schemeClr val="bg2">
                    <a:lumMod val="25000"/>
                  </a:schemeClr>
                </a:solidFill>
              </a:rPr>
              <a:t>competencies of the change agent;</a:t>
            </a:r>
          </a:p>
          <a:p>
            <a:pPr marL="457200" indent="-457200">
              <a:buFont typeface="Wingdings" panose="05000000000000000000" pitchFamily="2" charset="2"/>
              <a:buChar char="Ø"/>
            </a:pPr>
            <a:r>
              <a:rPr lang="en-US" sz="2800" dirty="0">
                <a:solidFill>
                  <a:schemeClr val="bg2">
                    <a:lumMod val="25000"/>
                  </a:schemeClr>
                </a:solidFill>
              </a:rPr>
              <a:t>D</a:t>
            </a:r>
            <a:r>
              <a:rPr lang="en-US" sz="2800" dirty="0" smtClean="0">
                <a:solidFill>
                  <a:schemeClr val="bg2">
                    <a:lumMod val="25000"/>
                  </a:schemeClr>
                </a:solidFill>
              </a:rPr>
              <a:t>eeper </a:t>
            </a:r>
            <a:r>
              <a:rPr lang="en-US" sz="2800" dirty="0">
                <a:solidFill>
                  <a:schemeClr val="bg2">
                    <a:lumMod val="25000"/>
                  </a:schemeClr>
                </a:solidFill>
              </a:rPr>
              <a:t>aspects of being a change agent.</a:t>
            </a:r>
          </a:p>
        </p:txBody>
      </p:sp>
    </p:spTree>
    <p:extLst>
      <p:ext uri="{BB962C8B-B14F-4D97-AF65-F5344CB8AC3E}">
        <p14:creationId xmlns:p14="http://schemas.microsoft.com/office/powerpoint/2010/main" val="574452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MODELS OF CHANGE AGENCY</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3539430"/>
          </a:xfrm>
          <a:prstGeom prst="rect">
            <a:avLst/>
          </a:prstGeom>
          <a:noFill/>
        </p:spPr>
        <p:txBody>
          <a:bodyPr wrap="square" rtlCol="0">
            <a:spAutoFit/>
          </a:bodyPr>
          <a:lstStyle/>
          <a:p>
            <a:pPr algn="ctr"/>
            <a:r>
              <a:rPr lang="en-US" sz="2800" b="1" dirty="0">
                <a:solidFill>
                  <a:schemeClr val="bg2">
                    <a:lumMod val="25000"/>
                  </a:schemeClr>
                </a:solidFill>
                <a:effectLst>
                  <a:outerShdw blurRad="38100" dist="38100" dir="2700000" algn="tl">
                    <a:srgbClr val="000000">
                      <a:alpha val="43137"/>
                    </a:srgbClr>
                  </a:outerShdw>
                </a:effectLst>
              </a:rPr>
              <a:t>The objective of this chapter is to look at the role of the change agent in supporting the management of change. It looks at the change agent, rather than the leader, in terms of the nature of the role – whether it is internal or external to the organization, the focus, the competencies needed, and some of the deeper psychological aspects. The next </a:t>
            </a:r>
            <a:r>
              <a:rPr lang="en-US" sz="2800" b="1" dirty="0" smtClean="0">
                <a:solidFill>
                  <a:schemeClr val="bg2">
                    <a:lumMod val="25000"/>
                  </a:schemeClr>
                </a:solidFill>
                <a:effectLst>
                  <a:outerShdw blurRad="38100" dist="38100" dir="2700000" algn="tl">
                    <a:srgbClr val="000000">
                      <a:alpha val="43137"/>
                    </a:srgbClr>
                  </a:outerShdw>
                </a:effectLst>
              </a:rPr>
              <a:t>points </a:t>
            </a:r>
            <a:r>
              <a:rPr lang="en-US" sz="2800" b="1" dirty="0">
                <a:solidFill>
                  <a:schemeClr val="bg2">
                    <a:lumMod val="25000"/>
                  </a:schemeClr>
                </a:solidFill>
                <a:effectLst>
                  <a:outerShdw blurRad="38100" dist="38100" dir="2700000" algn="tl">
                    <a:srgbClr val="000000">
                      <a:alpha val="43137"/>
                    </a:srgbClr>
                  </a:outerShdw>
                </a:effectLst>
              </a:rPr>
              <a:t>shows the key strengths of the models and some of the areas of potential concern.</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546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Leadership Models</a:t>
            </a:r>
          </a:p>
          <a:p>
            <a:endParaRPr lang="en-US" sz="2400" dirty="0">
              <a:solidFill>
                <a:schemeClr val="tx1"/>
              </a:solidFill>
            </a:endParaRPr>
          </a:p>
          <a:p>
            <a:r>
              <a:rPr lang="en-US" sz="2800" dirty="0">
                <a:solidFill>
                  <a:schemeClr val="tx1"/>
                </a:solidFill>
              </a:rPr>
              <a:t>Change agents are identified as leaders or senior executives at the very top of the organization who envision, initiate or sponsor strategic change of a far-reaching or transformational nature.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MODELS OF CHANGE AGENCY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255468" y="1553033"/>
            <a:ext cx="5144218" cy="1892770"/>
          </a:xfrm>
          <a:prstGeom prst="rect">
            <a:avLst/>
          </a:prstGeom>
        </p:spPr>
      </p:pic>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Leadership Models</a:t>
            </a:r>
          </a:p>
          <a:p>
            <a:endParaRPr lang="en-US" sz="2400" dirty="0">
              <a:solidFill>
                <a:schemeClr val="tx1"/>
              </a:solidFill>
            </a:endParaRPr>
          </a:p>
          <a:p>
            <a:r>
              <a:rPr lang="en-US" sz="2800" b="1" dirty="0">
                <a:solidFill>
                  <a:schemeClr val="tx1"/>
                </a:solidFill>
              </a:rPr>
              <a:t>Key strengths </a:t>
            </a:r>
          </a:p>
          <a:p>
            <a:r>
              <a:rPr lang="en-US" sz="2800" dirty="0">
                <a:solidFill>
                  <a:schemeClr val="tx1"/>
                </a:solidFill>
              </a:rPr>
              <a:t>Leadership models Clear sponsorship and clear direction Power and authority to ‘make change happen’ </a:t>
            </a:r>
          </a:p>
          <a:p>
            <a:r>
              <a:rPr lang="en-US" sz="2800" b="1" dirty="0">
                <a:solidFill>
                  <a:schemeClr val="tx1"/>
                </a:solidFill>
              </a:rPr>
              <a:t>Things to watch out for</a:t>
            </a:r>
          </a:p>
          <a:p>
            <a:r>
              <a:rPr lang="en-US" sz="2800" dirty="0">
                <a:solidFill>
                  <a:schemeClr val="tx1"/>
                </a:solidFill>
              </a:rPr>
              <a:t>Potential for the change to be too top-down and have too directive an</a:t>
            </a:r>
          </a:p>
          <a:p>
            <a:r>
              <a:rPr lang="en-US" sz="2800" dirty="0">
                <a:solidFill>
                  <a:schemeClr val="tx1"/>
                </a:solidFill>
              </a:rPr>
              <a:t>approach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MODELS OF CHANGE AGENCY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255468" y="1553033"/>
            <a:ext cx="5144218" cy="1892770"/>
          </a:xfrm>
          <a:prstGeom prst="rect">
            <a:avLst/>
          </a:prstGeom>
        </p:spPr>
      </p:pic>
    </p:spTree>
    <p:extLst>
      <p:ext uri="{BB962C8B-B14F-4D97-AF65-F5344CB8AC3E}">
        <p14:creationId xmlns:p14="http://schemas.microsoft.com/office/powerpoint/2010/main" val="2300188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 Management Models</a:t>
            </a:r>
          </a:p>
          <a:p>
            <a:endParaRPr lang="en-US" sz="2800" b="1" dirty="0">
              <a:solidFill>
                <a:schemeClr val="tx1"/>
              </a:solidFill>
            </a:endParaRPr>
          </a:p>
          <a:p>
            <a:r>
              <a:rPr lang="en-US" sz="2800" dirty="0">
                <a:solidFill>
                  <a:schemeClr val="tx1"/>
                </a:solidFill>
              </a:rPr>
              <a:t>Change agents are conceived as middle level </a:t>
            </a:r>
            <a:r>
              <a:rPr lang="en-US" sz="2800" dirty="0" smtClean="0">
                <a:solidFill>
                  <a:schemeClr val="tx1"/>
                </a:solidFill>
              </a:rPr>
              <a:t>managers and </a:t>
            </a:r>
            <a:r>
              <a:rPr lang="en-US" sz="2800" dirty="0">
                <a:solidFill>
                  <a:schemeClr val="tx1"/>
                </a:solidFill>
              </a:rPr>
              <a:t>functional specialists who adapt, carry forward </a:t>
            </a:r>
            <a:r>
              <a:rPr lang="en-US" sz="2800" dirty="0" smtClean="0">
                <a:solidFill>
                  <a:schemeClr val="tx1"/>
                </a:solidFill>
              </a:rPr>
              <a:t>or build </a:t>
            </a:r>
            <a:r>
              <a:rPr lang="en-US" sz="2800" dirty="0">
                <a:solidFill>
                  <a:schemeClr val="tx1"/>
                </a:solidFill>
              </a:rPr>
              <a:t>support for strategic change within business units </a:t>
            </a:r>
            <a:r>
              <a:rPr lang="en-US" sz="2800" dirty="0" smtClean="0">
                <a:solidFill>
                  <a:schemeClr val="tx1"/>
                </a:solidFill>
              </a:rPr>
              <a:t>or key </a:t>
            </a:r>
            <a:r>
              <a:rPr lang="en-US" sz="2800" dirty="0">
                <a:solidFill>
                  <a:schemeClr val="tx1"/>
                </a:solidFill>
              </a:rPr>
              <a:t>functions.</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MODELS OF CHANGE AGENCY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639965" y="1541949"/>
            <a:ext cx="4544059" cy="1729736"/>
          </a:xfrm>
          <a:prstGeom prst="rect">
            <a:avLst/>
          </a:prstGeom>
        </p:spPr>
      </p:pic>
    </p:spTree>
    <p:extLst>
      <p:ext uri="{BB962C8B-B14F-4D97-AF65-F5344CB8AC3E}">
        <p14:creationId xmlns:p14="http://schemas.microsoft.com/office/powerpoint/2010/main" val="1485357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 Management Models</a:t>
            </a:r>
          </a:p>
          <a:p>
            <a:endParaRPr lang="en-US" sz="2800" b="1" dirty="0">
              <a:solidFill>
                <a:schemeClr val="tx1"/>
              </a:solidFill>
            </a:endParaRPr>
          </a:p>
          <a:p>
            <a:r>
              <a:rPr lang="en-US" sz="2800" b="1" dirty="0">
                <a:solidFill>
                  <a:schemeClr val="tx1"/>
                </a:solidFill>
              </a:rPr>
              <a:t>Key strengths </a:t>
            </a:r>
          </a:p>
          <a:p>
            <a:r>
              <a:rPr lang="en-US" sz="2800" dirty="0">
                <a:solidFill>
                  <a:schemeClr val="tx1"/>
                </a:solidFill>
              </a:rPr>
              <a:t>The ability to translate strategic vision so greater knowledge of what works </a:t>
            </a:r>
          </a:p>
          <a:p>
            <a:r>
              <a:rPr lang="en-US" sz="2800" b="1" dirty="0">
                <a:solidFill>
                  <a:schemeClr val="tx1"/>
                </a:solidFill>
              </a:rPr>
              <a:t>Things to watch out for</a:t>
            </a:r>
          </a:p>
          <a:p>
            <a:r>
              <a:rPr lang="en-US" sz="2800" dirty="0">
                <a:solidFill>
                  <a:schemeClr val="tx1"/>
                </a:solidFill>
              </a:rPr>
              <a:t>Capacity and capability issues for middle managers given their necessary attention on business as usual as well as the changes.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MODELS OF CHANGE AGENCY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639965" y="1541949"/>
            <a:ext cx="4544059" cy="1729736"/>
          </a:xfrm>
          <a:prstGeom prst="rect">
            <a:avLst/>
          </a:prstGeom>
        </p:spPr>
      </p:pic>
    </p:spTree>
    <p:extLst>
      <p:ext uri="{BB962C8B-B14F-4D97-AF65-F5344CB8AC3E}">
        <p14:creationId xmlns:p14="http://schemas.microsoft.com/office/powerpoint/2010/main" val="212493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Consultancy Models</a:t>
            </a:r>
          </a:p>
          <a:p>
            <a:endParaRPr lang="en-US" sz="2800" b="1" dirty="0">
              <a:solidFill>
                <a:schemeClr val="tx1"/>
              </a:solidFill>
            </a:endParaRPr>
          </a:p>
          <a:p>
            <a:r>
              <a:rPr lang="en-US" sz="2800" dirty="0">
                <a:solidFill>
                  <a:schemeClr val="tx1"/>
                </a:solidFill>
              </a:rPr>
              <a:t>Change agents are conceived as external or </a:t>
            </a:r>
            <a:r>
              <a:rPr lang="en-US" sz="2800" dirty="0" smtClean="0">
                <a:solidFill>
                  <a:schemeClr val="tx1"/>
                </a:solidFill>
              </a:rPr>
              <a:t>internal consultants </a:t>
            </a:r>
            <a:r>
              <a:rPr lang="en-US" sz="2800" dirty="0">
                <a:solidFill>
                  <a:schemeClr val="tx1"/>
                </a:solidFill>
              </a:rPr>
              <a:t>who operate at a strategic, operational, </a:t>
            </a:r>
            <a:r>
              <a:rPr lang="en-US" sz="2800" dirty="0" smtClean="0">
                <a:solidFill>
                  <a:schemeClr val="tx1"/>
                </a:solidFill>
              </a:rPr>
              <a:t>task, or </a:t>
            </a:r>
            <a:r>
              <a:rPr lang="en-US" sz="2800" dirty="0">
                <a:solidFill>
                  <a:schemeClr val="tx1"/>
                </a:solidFill>
              </a:rPr>
              <a:t>process level within an organization, providing </a:t>
            </a:r>
            <a:r>
              <a:rPr lang="en-US" sz="2800" dirty="0" smtClean="0">
                <a:solidFill>
                  <a:schemeClr val="tx1"/>
                </a:solidFill>
              </a:rPr>
              <a:t>advice, </a:t>
            </a:r>
            <a:r>
              <a:rPr lang="fr-FR" sz="2800" dirty="0" smtClean="0">
                <a:solidFill>
                  <a:schemeClr val="tx1"/>
                </a:solidFill>
              </a:rPr>
              <a:t>expertise</a:t>
            </a:r>
            <a:r>
              <a:rPr lang="fr-FR" sz="2800" dirty="0">
                <a:solidFill>
                  <a:schemeClr val="tx1"/>
                </a:solidFill>
              </a:rPr>
              <a:t>, </a:t>
            </a:r>
            <a:r>
              <a:rPr lang="fr-FR" sz="2800" dirty="0" err="1">
                <a:solidFill>
                  <a:schemeClr val="tx1"/>
                </a:solidFill>
              </a:rPr>
              <a:t>project</a:t>
            </a:r>
            <a:r>
              <a:rPr lang="fr-FR" sz="2800" dirty="0">
                <a:solidFill>
                  <a:schemeClr val="tx1"/>
                </a:solidFill>
              </a:rPr>
              <a:t> management, change </a:t>
            </a:r>
            <a:r>
              <a:rPr lang="fr-FR" sz="2800" dirty="0" smtClean="0">
                <a:solidFill>
                  <a:schemeClr val="tx1"/>
                </a:solidFill>
              </a:rPr>
              <a:t>programme </a:t>
            </a:r>
            <a:r>
              <a:rPr lang="en-US" sz="2800" dirty="0" smtClean="0">
                <a:solidFill>
                  <a:schemeClr val="tx1"/>
                </a:solidFill>
              </a:rPr>
              <a:t>coordination</a:t>
            </a:r>
            <a:r>
              <a:rPr lang="en-US" sz="2800" dirty="0">
                <a:solidFill>
                  <a:schemeClr val="tx1"/>
                </a:solidFill>
              </a:rPr>
              <a:t>, or process skills in facilitating change.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MODELS OF CHANGE AGENCY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574206" y="1356390"/>
            <a:ext cx="3781953" cy="1659765"/>
          </a:xfrm>
          <a:prstGeom prst="rect">
            <a:avLst/>
          </a:prstGeom>
        </p:spPr>
      </p:pic>
    </p:spTree>
    <p:extLst>
      <p:ext uri="{BB962C8B-B14F-4D97-AF65-F5344CB8AC3E}">
        <p14:creationId xmlns:p14="http://schemas.microsoft.com/office/powerpoint/2010/main" val="2599300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Consultancy Models</a:t>
            </a:r>
          </a:p>
          <a:p>
            <a:endParaRPr lang="en-US" sz="2800" b="1" dirty="0">
              <a:solidFill>
                <a:schemeClr val="tx1"/>
              </a:solidFill>
            </a:endParaRPr>
          </a:p>
          <a:p>
            <a:r>
              <a:rPr lang="en-US" sz="2800" b="1" dirty="0">
                <a:solidFill>
                  <a:schemeClr val="tx1"/>
                </a:solidFill>
              </a:rPr>
              <a:t>Key strengths </a:t>
            </a:r>
          </a:p>
          <a:p>
            <a:r>
              <a:rPr lang="en-US" sz="2800" dirty="0">
                <a:solidFill>
                  <a:schemeClr val="tx1"/>
                </a:solidFill>
              </a:rPr>
              <a:t>Ability to coach advise and work in partnership with the organization Change management expertise and experience in a multitude of settings</a:t>
            </a:r>
          </a:p>
          <a:p>
            <a:r>
              <a:rPr lang="en-US" sz="2800" b="1" dirty="0">
                <a:solidFill>
                  <a:schemeClr val="tx1"/>
                </a:solidFill>
              </a:rPr>
              <a:t>Things to watch out for</a:t>
            </a:r>
          </a:p>
          <a:p>
            <a:r>
              <a:rPr lang="en-US" sz="2800" dirty="0">
                <a:solidFill>
                  <a:schemeClr val="tx1"/>
                </a:solidFill>
              </a:rPr>
              <a:t>Can be detached with no demonstrable commitment to the area undergoing change Staff might feel ‘done to’</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MODELS OF CHANGE AGENCY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574206" y="1356390"/>
            <a:ext cx="3781953" cy="1659765"/>
          </a:xfrm>
          <a:prstGeom prst="rect">
            <a:avLst/>
          </a:prstGeom>
        </p:spPr>
      </p:pic>
    </p:spTree>
    <p:extLst>
      <p:ext uri="{BB962C8B-B14F-4D97-AF65-F5344CB8AC3E}">
        <p14:creationId xmlns:p14="http://schemas.microsoft.com/office/powerpoint/2010/main" val="2199220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293209"/>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Models of change agency;</a:t>
            </a:r>
          </a:p>
          <a:p>
            <a:pPr marL="457200" indent="-457200">
              <a:buFont typeface="Wingdings" panose="05000000000000000000" pitchFamily="2" charset="2"/>
              <a:buChar char="Ø"/>
            </a:pPr>
            <a:r>
              <a:rPr lang="en-US" sz="3200" b="1" dirty="0">
                <a:solidFill>
                  <a:schemeClr val="bg2">
                    <a:lumMod val="25000"/>
                  </a:schemeClr>
                </a:solidFill>
              </a:rPr>
              <a:t>The consulting process and the role of the change agent within it;</a:t>
            </a:r>
          </a:p>
          <a:p>
            <a:pPr marL="457200" indent="-457200">
              <a:buFont typeface="Wingdings" panose="05000000000000000000" pitchFamily="2" charset="2"/>
              <a:buChar char="Ø"/>
            </a:pPr>
            <a:r>
              <a:rPr lang="en-US" sz="2800" dirty="0">
                <a:solidFill>
                  <a:schemeClr val="bg2">
                    <a:lumMod val="25000"/>
                  </a:schemeClr>
                </a:solidFill>
              </a:rPr>
              <a:t>C</a:t>
            </a:r>
            <a:r>
              <a:rPr lang="en-US" sz="2800" dirty="0" smtClean="0">
                <a:solidFill>
                  <a:schemeClr val="bg2">
                    <a:lumMod val="25000"/>
                  </a:schemeClr>
                </a:solidFill>
              </a:rPr>
              <a:t>hange </a:t>
            </a:r>
            <a:r>
              <a:rPr lang="en-US" sz="2800" dirty="0">
                <a:solidFill>
                  <a:schemeClr val="bg2">
                    <a:lumMod val="25000"/>
                  </a:schemeClr>
                </a:solidFill>
              </a:rPr>
              <a:t>agent tools and frameworks;</a:t>
            </a:r>
          </a:p>
          <a:p>
            <a:pPr marL="457200" indent="-457200">
              <a:buFont typeface="Wingdings" panose="05000000000000000000" pitchFamily="2" charset="2"/>
              <a:buChar char="Ø"/>
            </a:pPr>
            <a:r>
              <a:rPr lang="en-US" sz="2800" dirty="0">
                <a:solidFill>
                  <a:schemeClr val="bg2">
                    <a:lumMod val="25000"/>
                  </a:schemeClr>
                </a:solidFill>
              </a:rPr>
              <a:t>T</a:t>
            </a:r>
            <a:r>
              <a:rPr lang="en-US" sz="2800" dirty="0" smtClean="0">
                <a:solidFill>
                  <a:schemeClr val="bg2">
                    <a:lumMod val="25000"/>
                  </a:schemeClr>
                </a:solidFill>
              </a:rPr>
              <a:t>he </a:t>
            </a:r>
            <a:r>
              <a:rPr lang="en-US" sz="2800" dirty="0">
                <a:solidFill>
                  <a:schemeClr val="bg2">
                    <a:lumMod val="25000"/>
                  </a:schemeClr>
                </a:solidFill>
              </a:rPr>
              <a:t>competencies of the change agent;</a:t>
            </a:r>
          </a:p>
          <a:p>
            <a:pPr marL="457200" indent="-457200">
              <a:buFont typeface="Wingdings" panose="05000000000000000000" pitchFamily="2" charset="2"/>
              <a:buChar char="Ø"/>
            </a:pPr>
            <a:r>
              <a:rPr lang="en-US" sz="2800" dirty="0">
                <a:solidFill>
                  <a:schemeClr val="bg2">
                    <a:lumMod val="25000"/>
                  </a:schemeClr>
                </a:solidFill>
              </a:rPr>
              <a:t>D</a:t>
            </a:r>
            <a:r>
              <a:rPr lang="en-US" sz="2800" dirty="0" smtClean="0">
                <a:solidFill>
                  <a:schemeClr val="bg2">
                    <a:lumMod val="25000"/>
                  </a:schemeClr>
                </a:solidFill>
              </a:rPr>
              <a:t>eeper </a:t>
            </a:r>
            <a:r>
              <a:rPr lang="en-US" sz="2800" dirty="0">
                <a:solidFill>
                  <a:schemeClr val="bg2">
                    <a:lumMod val="25000"/>
                  </a:schemeClr>
                </a:solidFill>
              </a:rPr>
              <a:t>aspects of being a change agent.</a:t>
            </a:r>
          </a:p>
        </p:txBody>
      </p:sp>
    </p:spTree>
    <p:extLst>
      <p:ext uri="{BB962C8B-B14F-4D97-AF65-F5344CB8AC3E}">
        <p14:creationId xmlns:p14="http://schemas.microsoft.com/office/powerpoint/2010/main" val="25256638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3" y="1599946"/>
            <a:ext cx="6433666" cy="954107"/>
          </a:xfrm>
          <a:prstGeom prst="rect">
            <a:avLst/>
          </a:prstGeom>
          <a:noFill/>
        </p:spPr>
        <p:txBody>
          <a:bodyPr wrap="square" rtlCol="0">
            <a:spAutoFit/>
          </a:bodyPr>
          <a:lstStyle/>
          <a:p>
            <a:r>
              <a:rPr lang="en-US" sz="2800" b="1" dirty="0">
                <a:solidFill>
                  <a:schemeClr val="bg2">
                    <a:lumMod val="25000"/>
                  </a:schemeClr>
                </a:solidFill>
              </a:rPr>
              <a:t>The consulting process and the role of the change agent within it;</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2677656"/>
          </a:xfrm>
          <a:prstGeom prst="rect">
            <a:avLst/>
          </a:prstGeom>
          <a:noFill/>
        </p:spPr>
        <p:txBody>
          <a:bodyPr wrap="square" rtlCol="0">
            <a:spAutoFit/>
          </a:bodyPr>
          <a:lstStyle/>
          <a:p>
            <a:pPr algn="ctr"/>
            <a:r>
              <a:rPr lang="en-US" sz="2800" b="1" dirty="0">
                <a:solidFill>
                  <a:schemeClr val="bg2">
                    <a:lumMod val="25000"/>
                  </a:schemeClr>
                </a:solidFill>
                <a:effectLst>
                  <a:outerShdw blurRad="38100" dist="38100" dir="2700000" algn="tl">
                    <a:srgbClr val="000000">
                      <a:alpha val="43137"/>
                    </a:srgbClr>
                  </a:outerShdw>
                </a:effectLst>
              </a:rPr>
              <a:t>The consulting process suggests that different sets of knowledge, cognitive skills and </a:t>
            </a:r>
            <a:r>
              <a:rPr lang="en-US" sz="2800" b="1" dirty="0" err="1">
                <a:solidFill>
                  <a:schemeClr val="bg2">
                    <a:lumMod val="25000"/>
                  </a:schemeClr>
                </a:solidFill>
                <a:effectLst>
                  <a:outerShdw blurRad="38100" dist="38100" dir="2700000" algn="tl">
                    <a:srgbClr val="000000">
                      <a:alpha val="43137"/>
                    </a:srgbClr>
                  </a:outerShdw>
                </a:effectLst>
              </a:rPr>
              <a:t>behaviours</a:t>
            </a:r>
            <a:r>
              <a:rPr lang="en-US" sz="2800" b="1" dirty="0">
                <a:solidFill>
                  <a:schemeClr val="bg2">
                    <a:lumMod val="25000"/>
                  </a:schemeClr>
                </a:solidFill>
                <a:effectLst>
                  <a:outerShdw blurRad="38100" dist="38100" dir="2700000" algn="tl">
                    <a:srgbClr val="000000">
                      <a:alpha val="43137"/>
                    </a:srgbClr>
                  </a:outerShdw>
                </a:effectLst>
              </a:rPr>
              <a:t> are needed at different stages in the consulting process. The </a:t>
            </a:r>
            <a:r>
              <a:rPr lang="en-US" sz="2800" b="1" dirty="0" smtClean="0">
                <a:solidFill>
                  <a:schemeClr val="bg2">
                    <a:lumMod val="25000"/>
                  </a:schemeClr>
                </a:solidFill>
                <a:effectLst>
                  <a:outerShdw blurRad="38100" dist="38100" dir="2700000" algn="tl">
                    <a:srgbClr val="000000">
                      <a:alpha val="43137"/>
                    </a:srgbClr>
                  </a:outerShdw>
                </a:effectLst>
              </a:rPr>
              <a:t>next points summarize </a:t>
            </a:r>
            <a:r>
              <a:rPr lang="en-US" sz="2800" b="1" dirty="0">
                <a:solidFill>
                  <a:schemeClr val="bg2">
                    <a:lumMod val="25000"/>
                  </a:schemeClr>
                </a:solidFill>
                <a:effectLst>
                  <a:outerShdw blurRad="38100" dist="38100" dir="2700000" algn="tl">
                    <a:srgbClr val="000000">
                      <a:alpha val="43137"/>
                    </a:srgbClr>
                  </a:outerShdw>
                </a:effectLst>
              </a:rPr>
              <a:t>the work of a number of researchers who suggest what is required of the change agent at each stage.</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568722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Entry</a:t>
            </a:r>
          </a:p>
          <a:p>
            <a:r>
              <a:rPr lang="en-US" sz="2800" b="1" dirty="0">
                <a:solidFill>
                  <a:schemeClr val="tx1"/>
                </a:solidFill>
              </a:rPr>
              <a:t>Internal change agent</a:t>
            </a:r>
          </a:p>
          <a:p>
            <a:r>
              <a:rPr lang="en-US" sz="2800" dirty="0">
                <a:solidFill>
                  <a:schemeClr val="tx1"/>
                </a:solidFill>
              </a:rPr>
              <a:t>Ready access to clients, Ready relationships, Knows </a:t>
            </a:r>
            <a:r>
              <a:rPr lang="en-US" sz="2800" dirty="0" smtClean="0">
                <a:solidFill>
                  <a:schemeClr val="tx1"/>
                </a:solidFill>
              </a:rPr>
              <a:t>company jargon, </a:t>
            </a:r>
            <a:r>
              <a:rPr lang="en-US" sz="2800" dirty="0">
                <a:solidFill>
                  <a:schemeClr val="tx1"/>
                </a:solidFill>
              </a:rPr>
              <a:t>Understands root causes</a:t>
            </a:r>
          </a:p>
          <a:p>
            <a:endParaRPr lang="en-US" sz="2800" b="1" dirty="0">
              <a:solidFill>
                <a:schemeClr val="tx1"/>
              </a:solidFill>
            </a:endParaRPr>
          </a:p>
          <a:p>
            <a:r>
              <a:rPr lang="en-US" sz="2800" b="1" dirty="0">
                <a:solidFill>
                  <a:schemeClr val="tx1"/>
                </a:solidFill>
              </a:rPr>
              <a:t>External change agent</a:t>
            </a:r>
          </a:p>
          <a:p>
            <a:r>
              <a:rPr lang="en-US" sz="2800" dirty="0">
                <a:solidFill>
                  <a:schemeClr val="tx1"/>
                </a:solidFill>
              </a:rPr>
              <a:t>Source (find) clients, Build relationships, Learn company jargon</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120" y="754735"/>
            <a:ext cx="8977880" cy="954107"/>
          </a:xfrm>
          <a:prstGeom prst="rect">
            <a:avLst/>
          </a:prstGeom>
          <a:noFill/>
        </p:spPr>
        <p:txBody>
          <a:bodyPr wrap="square" rtlCol="0">
            <a:spAutoFit/>
          </a:bodyPr>
          <a:lstStyle/>
          <a:p>
            <a:r>
              <a:rPr lang="en-US" sz="2800" dirty="0">
                <a:solidFill>
                  <a:schemeClr val="bg2">
                    <a:lumMod val="25000"/>
                  </a:schemeClr>
                </a:solidFill>
              </a:rPr>
              <a:t>Differences between </a:t>
            </a:r>
            <a:r>
              <a:rPr lang="en-US" sz="2800" dirty="0" smtClean="0">
                <a:solidFill>
                  <a:schemeClr val="bg2">
                    <a:lumMod val="25000"/>
                  </a:schemeClr>
                </a:solidFill>
              </a:rPr>
              <a:t>internal</a:t>
            </a:r>
          </a:p>
          <a:p>
            <a:r>
              <a:rPr lang="en-US" sz="2800" dirty="0" smtClean="0">
                <a:solidFill>
                  <a:schemeClr val="bg2">
                    <a:lumMod val="25000"/>
                  </a:schemeClr>
                </a:solidFill>
              </a:rPr>
              <a:t> </a:t>
            </a:r>
            <a:r>
              <a:rPr lang="en-US" sz="2800" dirty="0">
                <a:solidFill>
                  <a:schemeClr val="bg2">
                    <a:lumMod val="25000"/>
                  </a:schemeClr>
                </a:solidFill>
              </a:rPr>
              <a:t>and external consultants</a:t>
            </a:r>
            <a:endParaRPr lang="en-US" sz="2800" b="1" dirty="0">
              <a:solidFill>
                <a:schemeClr val="bg2">
                  <a:lumMod val="25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p:cNvPicPr>
            <a:picLocks noChangeAspect="1"/>
          </p:cNvPicPr>
          <p:nvPr/>
        </p:nvPicPr>
        <p:blipFill>
          <a:blip r:embed="rId3"/>
          <a:stretch>
            <a:fillRect/>
          </a:stretch>
        </p:blipFill>
        <p:spPr>
          <a:xfrm>
            <a:off x="6527182" y="1804679"/>
            <a:ext cx="4360179" cy="1297004"/>
          </a:xfrm>
          <a:prstGeom prst="rect">
            <a:avLst/>
          </a:prstGeom>
        </p:spPr>
      </p:pic>
    </p:spTree>
    <p:extLst>
      <p:ext uri="{BB962C8B-B14F-4D97-AF65-F5344CB8AC3E}">
        <p14:creationId xmlns:p14="http://schemas.microsoft.com/office/powerpoint/2010/main" val="11391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Contracting</a:t>
            </a:r>
          </a:p>
          <a:p>
            <a:endParaRPr lang="en-US" sz="3200" b="1" dirty="0">
              <a:solidFill>
                <a:schemeClr val="tx1"/>
              </a:solidFill>
            </a:endParaRPr>
          </a:p>
          <a:p>
            <a:r>
              <a:rPr lang="en-US" sz="2800" b="1" dirty="0">
                <a:solidFill>
                  <a:schemeClr val="tx1"/>
                </a:solidFill>
              </a:rPr>
              <a:t>Internal change agent</a:t>
            </a:r>
          </a:p>
          <a:p>
            <a:r>
              <a:rPr lang="en-US" sz="2800" dirty="0">
                <a:solidFill>
                  <a:schemeClr val="tx1"/>
                </a:solidFill>
              </a:rPr>
              <a:t>Informal agreements, Must complete projects, assigned</a:t>
            </a:r>
          </a:p>
          <a:p>
            <a:r>
              <a:rPr lang="en-US" sz="2800" b="1" dirty="0">
                <a:solidFill>
                  <a:schemeClr val="tx1"/>
                </a:solidFill>
              </a:rPr>
              <a:t>External change agent</a:t>
            </a:r>
          </a:p>
          <a:p>
            <a:r>
              <a:rPr lang="en-US" sz="2800" dirty="0">
                <a:solidFill>
                  <a:schemeClr val="tx1"/>
                </a:solidFill>
              </a:rPr>
              <a:t>Formal documents, Can terminate project at will, Guard against out of pocket expenses</a:t>
            </a:r>
            <a:endParaRPr lang="en-US" sz="24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120" y="754735"/>
            <a:ext cx="8977880" cy="954107"/>
          </a:xfrm>
          <a:prstGeom prst="rect">
            <a:avLst/>
          </a:prstGeom>
          <a:noFill/>
        </p:spPr>
        <p:txBody>
          <a:bodyPr wrap="square" rtlCol="0">
            <a:spAutoFit/>
          </a:bodyPr>
          <a:lstStyle/>
          <a:p>
            <a:r>
              <a:rPr lang="en-US" sz="2800" dirty="0">
                <a:solidFill>
                  <a:schemeClr val="bg2">
                    <a:lumMod val="25000"/>
                  </a:schemeClr>
                </a:solidFill>
              </a:rPr>
              <a:t>Differences between </a:t>
            </a:r>
            <a:r>
              <a:rPr lang="en-US" sz="2800" dirty="0" smtClean="0">
                <a:solidFill>
                  <a:schemeClr val="bg2">
                    <a:lumMod val="25000"/>
                  </a:schemeClr>
                </a:solidFill>
              </a:rPr>
              <a:t>internal</a:t>
            </a:r>
          </a:p>
          <a:p>
            <a:r>
              <a:rPr lang="en-US" sz="2800" dirty="0" smtClean="0">
                <a:solidFill>
                  <a:schemeClr val="bg2">
                    <a:lumMod val="25000"/>
                  </a:schemeClr>
                </a:solidFill>
              </a:rPr>
              <a:t> </a:t>
            </a:r>
            <a:r>
              <a:rPr lang="en-US" sz="2800" dirty="0">
                <a:solidFill>
                  <a:schemeClr val="bg2">
                    <a:lumMod val="25000"/>
                  </a:schemeClr>
                </a:solidFill>
              </a:rPr>
              <a:t>and external consultants</a:t>
            </a:r>
            <a:endParaRPr lang="en-US" sz="2800" b="1" dirty="0">
              <a:solidFill>
                <a:schemeClr val="bg2">
                  <a:lumMod val="25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562271" y="1685495"/>
            <a:ext cx="4448796" cy="1961972"/>
          </a:xfrm>
          <a:prstGeom prst="rect">
            <a:avLst/>
          </a:prstGeom>
        </p:spPr>
      </p:pic>
    </p:spTree>
    <p:extLst>
      <p:ext uri="{BB962C8B-B14F-4D97-AF65-F5344CB8AC3E}">
        <p14:creationId xmlns:p14="http://schemas.microsoft.com/office/powerpoint/2010/main" val="1843027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Diagnosing</a:t>
            </a:r>
          </a:p>
          <a:p>
            <a:r>
              <a:rPr lang="en-US" sz="2800" b="1" dirty="0" smtClean="0">
                <a:solidFill>
                  <a:schemeClr val="tx1"/>
                </a:solidFill>
              </a:rPr>
              <a:t>Internal change agent</a:t>
            </a:r>
          </a:p>
          <a:p>
            <a:r>
              <a:rPr lang="en-US" sz="2800" dirty="0" smtClean="0">
                <a:solidFill>
                  <a:schemeClr val="tx1"/>
                </a:solidFill>
              </a:rPr>
              <a:t>Has a relationship with many organization members Prestige determined by job rank</a:t>
            </a:r>
          </a:p>
          <a:p>
            <a:endParaRPr lang="en-US" sz="2800" b="1" dirty="0">
              <a:solidFill>
                <a:schemeClr val="tx1"/>
              </a:solidFill>
            </a:endParaRPr>
          </a:p>
          <a:p>
            <a:r>
              <a:rPr lang="en-US" sz="2800" b="1" dirty="0">
                <a:solidFill>
                  <a:schemeClr val="tx1"/>
                </a:solidFill>
              </a:rPr>
              <a:t>External change agent</a:t>
            </a:r>
          </a:p>
          <a:p>
            <a:r>
              <a:rPr lang="en-US" sz="2800" dirty="0">
                <a:solidFill>
                  <a:schemeClr val="tx1"/>
                </a:solidFill>
              </a:rPr>
              <a:t>Meet most organization members for the first time</a:t>
            </a:r>
            <a:endParaRPr lang="en-US" sz="20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120" y="754735"/>
            <a:ext cx="8977880" cy="954107"/>
          </a:xfrm>
          <a:prstGeom prst="rect">
            <a:avLst/>
          </a:prstGeom>
          <a:noFill/>
        </p:spPr>
        <p:txBody>
          <a:bodyPr wrap="square" rtlCol="0">
            <a:spAutoFit/>
          </a:bodyPr>
          <a:lstStyle/>
          <a:p>
            <a:r>
              <a:rPr lang="en-US" sz="2800" dirty="0">
                <a:solidFill>
                  <a:schemeClr val="bg2">
                    <a:lumMod val="25000"/>
                  </a:schemeClr>
                </a:solidFill>
              </a:rPr>
              <a:t>Differences between </a:t>
            </a:r>
            <a:r>
              <a:rPr lang="en-US" sz="2800" dirty="0" smtClean="0">
                <a:solidFill>
                  <a:schemeClr val="bg2">
                    <a:lumMod val="25000"/>
                  </a:schemeClr>
                </a:solidFill>
              </a:rPr>
              <a:t>internal</a:t>
            </a:r>
          </a:p>
          <a:p>
            <a:r>
              <a:rPr lang="en-US" sz="2800" dirty="0" smtClean="0">
                <a:solidFill>
                  <a:schemeClr val="bg2">
                    <a:lumMod val="25000"/>
                  </a:schemeClr>
                </a:solidFill>
              </a:rPr>
              <a:t> </a:t>
            </a:r>
            <a:r>
              <a:rPr lang="en-US" sz="2800" dirty="0">
                <a:solidFill>
                  <a:schemeClr val="bg2">
                    <a:lumMod val="25000"/>
                  </a:schemeClr>
                </a:solidFill>
              </a:rPr>
              <a:t>and external consultants</a:t>
            </a:r>
            <a:endParaRPr lang="en-US" sz="2800" b="1" dirty="0">
              <a:solidFill>
                <a:schemeClr val="bg2">
                  <a:lumMod val="25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364147" y="1487983"/>
            <a:ext cx="2686425" cy="1775746"/>
          </a:xfrm>
          <a:prstGeom prst="rect">
            <a:avLst/>
          </a:prstGeom>
        </p:spPr>
      </p:pic>
    </p:spTree>
    <p:extLst>
      <p:ext uri="{BB962C8B-B14F-4D97-AF65-F5344CB8AC3E}">
        <p14:creationId xmlns:p14="http://schemas.microsoft.com/office/powerpoint/2010/main" val="1976002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Evaluating</a:t>
            </a:r>
          </a:p>
          <a:p>
            <a:r>
              <a:rPr lang="en-US" sz="2800" b="1" dirty="0">
                <a:solidFill>
                  <a:schemeClr val="tx1"/>
                </a:solidFill>
              </a:rPr>
              <a:t>Internal change agent</a:t>
            </a:r>
          </a:p>
          <a:p>
            <a:r>
              <a:rPr lang="en-US" sz="2800" dirty="0">
                <a:solidFill>
                  <a:schemeClr val="tx1"/>
                </a:solidFill>
              </a:rPr>
              <a:t>Rely on repeat business, pay rise, and promotion as key measures of success</a:t>
            </a:r>
          </a:p>
          <a:p>
            <a:endParaRPr lang="en-US" sz="2800" b="1" dirty="0">
              <a:solidFill>
                <a:schemeClr val="tx1"/>
              </a:solidFill>
            </a:endParaRPr>
          </a:p>
          <a:p>
            <a:r>
              <a:rPr lang="en-US" sz="2800" b="1" dirty="0">
                <a:solidFill>
                  <a:schemeClr val="tx1"/>
                </a:solidFill>
              </a:rPr>
              <a:t>External change agent</a:t>
            </a:r>
          </a:p>
          <a:p>
            <a:r>
              <a:rPr lang="en-US" sz="2800" dirty="0">
                <a:solidFill>
                  <a:schemeClr val="tx1"/>
                </a:solidFill>
              </a:rPr>
              <a:t>Rely on repeat business and customer referral as key measures of project success</a:t>
            </a:r>
            <a:endParaRPr lang="en-US"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120" y="754735"/>
            <a:ext cx="8977880" cy="954107"/>
          </a:xfrm>
          <a:prstGeom prst="rect">
            <a:avLst/>
          </a:prstGeom>
          <a:noFill/>
        </p:spPr>
        <p:txBody>
          <a:bodyPr wrap="square" rtlCol="0">
            <a:spAutoFit/>
          </a:bodyPr>
          <a:lstStyle/>
          <a:p>
            <a:r>
              <a:rPr lang="en-US" sz="2800" dirty="0">
                <a:solidFill>
                  <a:schemeClr val="bg2">
                    <a:lumMod val="25000"/>
                  </a:schemeClr>
                </a:solidFill>
              </a:rPr>
              <a:t>Differences between </a:t>
            </a:r>
            <a:r>
              <a:rPr lang="en-US" sz="2800" dirty="0" smtClean="0">
                <a:solidFill>
                  <a:schemeClr val="bg2">
                    <a:lumMod val="25000"/>
                  </a:schemeClr>
                </a:solidFill>
              </a:rPr>
              <a:t>internal</a:t>
            </a:r>
          </a:p>
          <a:p>
            <a:r>
              <a:rPr lang="en-US" sz="2800" dirty="0" smtClean="0">
                <a:solidFill>
                  <a:schemeClr val="bg2">
                    <a:lumMod val="25000"/>
                  </a:schemeClr>
                </a:solidFill>
              </a:rPr>
              <a:t> </a:t>
            </a:r>
            <a:r>
              <a:rPr lang="en-US" sz="2800" dirty="0">
                <a:solidFill>
                  <a:schemeClr val="bg2">
                    <a:lumMod val="25000"/>
                  </a:schemeClr>
                </a:solidFill>
              </a:rPr>
              <a:t>and external consultants</a:t>
            </a:r>
            <a:endParaRPr lang="en-US" sz="2800" b="1" dirty="0">
              <a:solidFill>
                <a:schemeClr val="bg2">
                  <a:lumMod val="25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006217" y="1525127"/>
            <a:ext cx="2981741" cy="1506204"/>
          </a:xfrm>
          <a:prstGeom prst="rect">
            <a:avLst/>
          </a:prstGeom>
        </p:spPr>
      </p:pic>
    </p:spTree>
    <p:extLst>
      <p:ext uri="{BB962C8B-B14F-4D97-AF65-F5344CB8AC3E}">
        <p14:creationId xmlns:p14="http://schemas.microsoft.com/office/powerpoint/2010/main" val="3059223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293209"/>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Models of change agency;</a:t>
            </a:r>
          </a:p>
          <a:p>
            <a:pPr marL="457200" indent="-457200">
              <a:buFont typeface="Wingdings" panose="05000000000000000000" pitchFamily="2" charset="2"/>
              <a:buChar char="Ø"/>
            </a:pPr>
            <a:r>
              <a:rPr lang="en-US" sz="2800" dirty="0">
                <a:solidFill>
                  <a:schemeClr val="bg2">
                    <a:lumMod val="25000"/>
                  </a:schemeClr>
                </a:solidFill>
              </a:rPr>
              <a:t>The consulting process and the role of the change agent within it;</a:t>
            </a:r>
          </a:p>
          <a:p>
            <a:pPr marL="457200" indent="-457200">
              <a:buFont typeface="Wingdings" panose="05000000000000000000" pitchFamily="2" charset="2"/>
              <a:buChar char="Ø"/>
            </a:pPr>
            <a:r>
              <a:rPr lang="en-US" sz="3200" b="1" dirty="0">
                <a:solidFill>
                  <a:schemeClr val="bg2">
                    <a:lumMod val="25000"/>
                  </a:schemeClr>
                </a:solidFill>
              </a:rPr>
              <a:t>Change agent tools and frameworks;</a:t>
            </a:r>
          </a:p>
          <a:p>
            <a:pPr marL="457200" indent="-457200">
              <a:buFont typeface="Wingdings" panose="05000000000000000000" pitchFamily="2" charset="2"/>
              <a:buChar char="Ø"/>
            </a:pPr>
            <a:r>
              <a:rPr lang="en-US" sz="2800" dirty="0">
                <a:solidFill>
                  <a:schemeClr val="bg2">
                    <a:lumMod val="25000"/>
                  </a:schemeClr>
                </a:solidFill>
              </a:rPr>
              <a:t>T</a:t>
            </a:r>
            <a:r>
              <a:rPr lang="en-US" sz="2800" dirty="0" smtClean="0">
                <a:solidFill>
                  <a:schemeClr val="bg2">
                    <a:lumMod val="25000"/>
                  </a:schemeClr>
                </a:solidFill>
              </a:rPr>
              <a:t>he </a:t>
            </a:r>
            <a:r>
              <a:rPr lang="en-US" sz="2800" dirty="0">
                <a:solidFill>
                  <a:schemeClr val="bg2">
                    <a:lumMod val="25000"/>
                  </a:schemeClr>
                </a:solidFill>
              </a:rPr>
              <a:t>competencies of the change agent;</a:t>
            </a:r>
          </a:p>
          <a:p>
            <a:pPr marL="457200" indent="-457200">
              <a:buFont typeface="Wingdings" panose="05000000000000000000" pitchFamily="2" charset="2"/>
              <a:buChar char="Ø"/>
            </a:pPr>
            <a:r>
              <a:rPr lang="en-US" sz="2800" dirty="0">
                <a:solidFill>
                  <a:schemeClr val="bg2">
                    <a:lumMod val="25000"/>
                  </a:schemeClr>
                </a:solidFill>
              </a:rPr>
              <a:t>D</a:t>
            </a:r>
            <a:r>
              <a:rPr lang="en-US" sz="2800" dirty="0" smtClean="0">
                <a:solidFill>
                  <a:schemeClr val="bg2">
                    <a:lumMod val="25000"/>
                  </a:schemeClr>
                </a:solidFill>
              </a:rPr>
              <a:t>eeper </a:t>
            </a:r>
            <a:r>
              <a:rPr lang="en-US" sz="2800" dirty="0">
                <a:solidFill>
                  <a:schemeClr val="bg2">
                    <a:lumMod val="25000"/>
                  </a:schemeClr>
                </a:solidFill>
              </a:rPr>
              <a:t>aspects of being a change agent.</a:t>
            </a:r>
          </a:p>
        </p:txBody>
      </p:sp>
    </p:spTree>
    <p:extLst>
      <p:ext uri="{BB962C8B-B14F-4D97-AF65-F5344CB8AC3E}">
        <p14:creationId xmlns:p14="http://schemas.microsoft.com/office/powerpoint/2010/main" val="39674017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Organization </a:t>
            </a:r>
            <a:r>
              <a:rPr lang="en-US" sz="2800" b="1" dirty="0">
                <a:solidFill>
                  <a:schemeClr val="tx1"/>
                </a:solidFill>
              </a:rPr>
              <a:t>change </a:t>
            </a:r>
            <a:r>
              <a:rPr lang="en-US" sz="2800" b="1" dirty="0" smtClean="0">
                <a:solidFill>
                  <a:schemeClr val="tx1"/>
                </a:solidFill>
              </a:rPr>
              <a:t>required</a:t>
            </a:r>
          </a:p>
          <a:p>
            <a:r>
              <a:rPr lang="en-US" sz="2800" dirty="0">
                <a:solidFill>
                  <a:schemeClr val="tx1"/>
                </a:solidFill>
              </a:rPr>
              <a:t>Change within current </a:t>
            </a:r>
            <a:r>
              <a:rPr lang="en-US" sz="2800" dirty="0" smtClean="0">
                <a:solidFill>
                  <a:schemeClr val="tx1"/>
                </a:solidFill>
              </a:rPr>
              <a:t>culture norms</a:t>
            </a:r>
            <a:r>
              <a:rPr lang="en-US" sz="2800" dirty="0">
                <a:solidFill>
                  <a:schemeClr val="tx1"/>
                </a:solidFill>
              </a:rPr>
              <a:t> </a:t>
            </a:r>
            <a:r>
              <a:rPr lang="en-US" sz="2800" dirty="0" smtClean="0">
                <a:solidFill>
                  <a:schemeClr val="tx1"/>
                </a:solidFill>
              </a:rPr>
              <a:t>(local </a:t>
            </a:r>
            <a:r>
              <a:rPr lang="en-US" sz="2800" dirty="0">
                <a:solidFill>
                  <a:schemeClr val="tx1"/>
                </a:solidFill>
              </a:rPr>
              <a:t>restructure, geographic</a:t>
            </a:r>
          </a:p>
          <a:p>
            <a:r>
              <a:rPr lang="en-US" sz="2800" dirty="0">
                <a:solidFill>
                  <a:schemeClr val="tx1"/>
                </a:solidFill>
              </a:rPr>
              <a:t>expansion, </a:t>
            </a:r>
            <a:r>
              <a:rPr lang="en-US" sz="2800" dirty="0" err="1">
                <a:solidFill>
                  <a:schemeClr val="tx1"/>
                </a:solidFill>
              </a:rPr>
              <a:t>etc</a:t>
            </a:r>
            <a:r>
              <a:rPr lang="en-US" sz="2800" dirty="0" smtClean="0">
                <a:solidFill>
                  <a:schemeClr val="tx1"/>
                </a:solidFill>
              </a:rPr>
              <a:t>)</a:t>
            </a:r>
          </a:p>
          <a:p>
            <a:r>
              <a:rPr lang="en-US" sz="2800" b="1" dirty="0">
                <a:solidFill>
                  <a:schemeClr val="tx1"/>
                </a:solidFill>
              </a:rPr>
              <a:t>Change agent stance</a:t>
            </a:r>
          </a:p>
          <a:p>
            <a:r>
              <a:rPr lang="en-US" sz="2800" dirty="0">
                <a:solidFill>
                  <a:schemeClr val="tx1"/>
                </a:solidFill>
              </a:rPr>
              <a:t>Role modelling based on current ways of doing things including management style, degree of consultation, decision-making processes, </a:t>
            </a:r>
            <a:r>
              <a:rPr lang="en-US" sz="2800" dirty="0" err="1">
                <a:solidFill>
                  <a:schemeClr val="tx1"/>
                </a:solidFill>
              </a:rPr>
              <a:t>etc</a:t>
            </a:r>
            <a:endParaRPr lang="en-US" sz="28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8977880" cy="954107"/>
          </a:xfrm>
          <a:prstGeom prst="rect">
            <a:avLst/>
          </a:prstGeom>
          <a:noFill/>
        </p:spPr>
        <p:txBody>
          <a:bodyPr wrap="square" rtlCol="0">
            <a:spAutoFit/>
          </a:bodyPr>
          <a:lstStyle/>
          <a:p>
            <a:r>
              <a:rPr lang="en-US" sz="2800" dirty="0">
                <a:solidFill>
                  <a:schemeClr val="bg2">
                    <a:lumMod val="25000"/>
                  </a:schemeClr>
                </a:solidFill>
              </a:rPr>
              <a:t>Choices of intervention based on the nature of </a:t>
            </a:r>
            <a:endParaRPr lang="en-US" sz="2800" dirty="0" smtClean="0">
              <a:solidFill>
                <a:schemeClr val="bg2">
                  <a:lumMod val="25000"/>
                </a:schemeClr>
              </a:solidFill>
            </a:endParaRPr>
          </a:p>
          <a:p>
            <a:r>
              <a:rPr lang="en-US" sz="2800" dirty="0" smtClean="0">
                <a:solidFill>
                  <a:schemeClr val="bg2">
                    <a:lumMod val="25000"/>
                  </a:schemeClr>
                </a:solidFill>
              </a:rPr>
              <a:t>the </a:t>
            </a:r>
            <a:r>
              <a:rPr lang="en-US" sz="2800" dirty="0">
                <a:solidFill>
                  <a:schemeClr val="bg2">
                    <a:lumMod val="25000"/>
                  </a:schemeClr>
                </a:solidFill>
              </a:rPr>
              <a:t>cultural change</a:t>
            </a:r>
            <a:endParaRPr lang="en-US" sz="2800" dirty="0" smtClean="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97334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Organization </a:t>
            </a:r>
            <a:r>
              <a:rPr lang="en-US" sz="2800" b="1" dirty="0">
                <a:solidFill>
                  <a:schemeClr val="tx1"/>
                </a:solidFill>
              </a:rPr>
              <a:t>change required</a:t>
            </a:r>
          </a:p>
          <a:p>
            <a:r>
              <a:rPr lang="en-US" sz="2800" dirty="0">
                <a:solidFill>
                  <a:schemeClr val="tx1"/>
                </a:solidFill>
              </a:rPr>
              <a:t>Change outside current culture norms (diversification requiring new way of working, partnership working, </a:t>
            </a:r>
            <a:r>
              <a:rPr lang="en-US" sz="2800" dirty="0" err="1">
                <a:solidFill>
                  <a:schemeClr val="tx1"/>
                </a:solidFill>
              </a:rPr>
              <a:t>etc</a:t>
            </a:r>
            <a:r>
              <a:rPr lang="en-US" sz="2800" dirty="0">
                <a:solidFill>
                  <a:schemeClr val="tx1"/>
                </a:solidFill>
              </a:rPr>
              <a:t>)</a:t>
            </a:r>
          </a:p>
          <a:p>
            <a:endParaRPr lang="en-US" sz="2800" b="1" dirty="0">
              <a:solidFill>
                <a:schemeClr val="tx1"/>
              </a:solidFill>
            </a:endParaRPr>
          </a:p>
          <a:p>
            <a:r>
              <a:rPr lang="en-US" sz="2800" b="1" dirty="0">
                <a:solidFill>
                  <a:schemeClr val="tx1"/>
                </a:solidFill>
              </a:rPr>
              <a:t>Change agent stance</a:t>
            </a:r>
          </a:p>
          <a:p>
            <a:r>
              <a:rPr lang="en-US" sz="2800" dirty="0">
                <a:solidFill>
                  <a:schemeClr val="tx1"/>
                </a:solidFill>
              </a:rPr>
              <a:t>Role modelling based on new ways of doing things including management style, degree of consultation, decision-making processes, </a:t>
            </a:r>
            <a:r>
              <a:rPr lang="en-US" sz="2800" dirty="0" err="1">
                <a:solidFill>
                  <a:schemeClr val="tx1"/>
                </a:solidFill>
              </a:rPr>
              <a:t>etc</a:t>
            </a:r>
            <a:endParaRPr lang="en-US" sz="28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8977880" cy="954107"/>
          </a:xfrm>
          <a:prstGeom prst="rect">
            <a:avLst/>
          </a:prstGeom>
          <a:noFill/>
        </p:spPr>
        <p:txBody>
          <a:bodyPr wrap="square" rtlCol="0">
            <a:spAutoFit/>
          </a:bodyPr>
          <a:lstStyle/>
          <a:p>
            <a:r>
              <a:rPr lang="en-US" sz="2800" dirty="0">
                <a:solidFill>
                  <a:schemeClr val="bg2">
                    <a:lumMod val="25000"/>
                  </a:schemeClr>
                </a:solidFill>
              </a:rPr>
              <a:t>Choices of intervention based on the nature of </a:t>
            </a:r>
            <a:endParaRPr lang="en-US" sz="2800" dirty="0" smtClean="0">
              <a:solidFill>
                <a:schemeClr val="bg2">
                  <a:lumMod val="25000"/>
                </a:schemeClr>
              </a:solidFill>
            </a:endParaRPr>
          </a:p>
          <a:p>
            <a:r>
              <a:rPr lang="en-US" sz="2800" dirty="0" smtClean="0">
                <a:solidFill>
                  <a:schemeClr val="bg2">
                    <a:lumMod val="25000"/>
                  </a:schemeClr>
                </a:solidFill>
              </a:rPr>
              <a:t>the </a:t>
            </a:r>
            <a:r>
              <a:rPr lang="en-US" sz="2800" dirty="0">
                <a:solidFill>
                  <a:schemeClr val="bg2">
                    <a:lumMod val="25000"/>
                  </a:schemeClr>
                </a:solidFill>
              </a:rPr>
              <a:t>cultural change</a:t>
            </a:r>
            <a:endParaRPr lang="en-US" sz="2800" dirty="0" smtClean="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30240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 Organization change required</a:t>
            </a:r>
          </a:p>
          <a:p>
            <a:r>
              <a:rPr lang="en-US" sz="2800" b="1" dirty="0">
                <a:solidFill>
                  <a:schemeClr val="tx1"/>
                </a:solidFill>
              </a:rPr>
              <a:t> </a:t>
            </a:r>
            <a:r>
              <a:rPr lang="en-US" sz="2800" dirty="0">
                <a:solidFill>
                  <a:schemeClr val="tx1"/>
                </a:solidFill>
              </a:rPr>
              <a:t>Culture change itself (</a:t>
            </a:r>
            <a:r>
              <a:rPr lang="en-US" sz="2800" dirty="0" err="1">
                <a:solidFill>
                  <a:schemeClr val="tx1"/>
                </a:solidFill>
              </a:rPr>
              <a:t>eg</a:t>
            </a:r>
            <a:r>
              <a:rPr lang="en-US" sz="2800" dirty="0">
                <a:solidFill>
                  <a:schemeClr val="tx1"/>
                </a:solidFill>
              </a:rPr>
              <a:t> new ways of doing things to meet external or internal drivers for change)</a:t>
            </a:r>
          </a:p>
          <a:p>
            <a:r>
              <a:rPr lang="en-US" sz="2800" b="1" dirty="0">
                <a:solidFill>
                  <a:schemeClr val="tx1"/>
                </a:solidFill>
              </a:rPr>
              <a:t>Change agent stance</a:t>
            </a:r>
          </a:p>
          <a:p>
            <a:r>
              <a:rPr lang="en-US" sz="2800" dirty="0">
                <a:solidFill>
                  <a:schemeClr val="tx1"/>
                </a:solidFill>
              </a:rPr>
              <a:t>Role modelling based on effective change management practices including management style, degree of consultation, </a:t>
            </a:r>
            <a:r>
              <a:rPr lang="en-US" sz="2800" dirty="0" smtClean="0">
                <a:solidFill>
                  <a:schemeClr val="tx1"/>
                </a:solidFill>
              </a:rPr>
              <a:t>decision making </a:t>
            </a:r>
            <a:r>
              <a:rPr lang="en-US" sz="2800" dirty="0">
                <a:solidFill>
                  <a:schemeClr val="tx1"/>
                </a:solidFill>
              </a:rPr>
              <a:t>processes, </a:t>
            </a:r>
            <a:r>
              <a:rPr lang="en-US" sz="2800" dirty="0" err="1">
                <a:solidFill>
                  <a:schemeClr val="tx1"/>
                </a:solidFill>
              </a:rPr>
              <a:t>etc</a:t>
            </a:r>
            <a:endParaRPr lang="en-US" sz="28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8977880" cy="954107"/>
          </a:xfrm>
          <a:prstGeom prst="rect">
            <a:avLst/>
          </a:prstGeom>
          <a:noFill/>
        </p:spPr>
        <p:txBody>
          <a:bodyPr wrap="square" rtlCol="0">
            <a:spAutoFit/>
          </a:bodyPr>
          <a:lstStyle/>
          <a:p>
            <a:r>
              <a:rPr lang="en-US" sz="2800" dirty="0">
                <a:solidFill>
                  <a:schemeClr val="bg2">
                    <a:lumMod val="25000"/>
                  </a:schemeClr>
                </a:solidFill>
              </a:rPr>
              <a:t>Choices of intervention based on the nature of </a:t>
            </a:r>
            <a:endParaRPr lang="en-US" sz="2800" dirty="0" smtClean="0">
              <a:solidFill>
                <a:schemeClr val="bg2">
                  <a:lumMod val="25000"/>
                </a:schemeClr>
              </a:solidFill>
            </a:endParaRPr>
          </a:p>
          <a:p>
            <a:r>
              <a:rPr lang="en-US" sz="2800" dirty="0" smtClean="0">
                <a:solidFill>
                  <a:schemeClr val="bg2">
                    <a:lumMod val="25000"/>
                  </a:schemeClr>
                </a:solidFill>
              </a:rPr>
              <a:t>the </a:t>
            </a:r>
            <a:r>
              <a:rPr lang="en-US" sz="2800" dirty="0">
                <a:solidFill>
                  <a:schemeClr val="bg2">
                    <a:lumMod val="25000"/>
                  </a:schemeClr>
                </a:solidFill>
              </a:rPr>
              <a:t>cultural change</a:t>
            </a:r>
            <a:endParaRPr lang="en-US" sz="2800" dirty="0" smtClean="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45270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293209"/>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Models of change agency;</a:t>
            </a:r>
          </a:p>
          <a:p>
            <a:pPr marL="457200" indent="-457200">
              <a:buFont typeface="Wingdings" panose="05000000000000000000" pitchFamily="2" charset="2"/>
              <a:buChar char="Ø"/>
            </a:pPr>
            <a:r>
              <a:rPr lang="en-US" sz="2800" dirty="0">
                <a:solidFill>
                  <a:schemeClr val="bg2">
                    <a:lumMod val="25000"/>
                  </a:schemeClr>
                </a:solidFill>
              </a:rPr>
              <a:t>The consulting process and the role of the change agent within it;</a:t>
            </a:r>
          </a:p>
          <a:p>
            <a:pPr marL="457200" indent="-457200">
              <a:buFont typeface="Wingdings" panose="05000000000000000000" pitchFamily="2" charset="2"/>
              <a:buChar char="Ø"/>
            </a:pPr>
            <a:r>
              <a:rPr lang="en-US" sz="2800" dirty="0">
                <a:solidFill>
                  <a:schemeClr val="bg2">
                    <a:lumMod val="25000"/>
                  </a:schemeClr>
                </a:solidFill>
              </a:rPr>
              <a:t>Change agent tools and frameworks;</a:t>
            </a:r>
          </a:p>
          <a:p>
            <a:pPr marL="457200" indent="-457200">
              <a:buFont typeface="Wingdings" panose="05000000000000000000" pitchFamily="2" charset="2"/>
              <a:buChar char="Ø"/>
            </a:pPr>
            <a:r>
              <a:rPr lang="en-US" sz="3200" b="1" dirty="0">
                <a:solidFill>
                  <a:schemeClr val="bg2">
                    <a:lumMod val="25000"/>
                  </a:schemeClr>
                </a:solidFill>
              </a:rPr>
              <a:t>The competencies of the change agent;</a:t>
            </a:r>
          </a:p>
          <a:p>
            <a:pPr marL="457200" indent="-457200">
              <a:buFont typeface="Wingdings" panose="05000000000000000000" pitchFamily="2" charset="2"/>
              <a:buChar char="Ø"/>
            </a:pPr>
            <a:r>
              <a:rPr lang="en-US" sz="2800" dirty="0">
                <a:solidFill>
                  <a:schemeClr val="bg2">
                    <a:lumMod val="25000"/>
                  </a:schemeClr>
                </a:solidFill>
              </a:rPr>
              <a:t>D</a:t>
            </a:r>
            <a:r>
              <a:rPr lang="en-US" sz="2800" dirty="0" smtClean="0">
                <a:solidFill>
                  <a:schemeClr val="bg2">
                    <a:lumMod val="25000"/>
                  </a:schemeClr>
                </a:solidFill>
              </a:rPr>
              <a:t>eeper </a:t>
            </a:r>
            <a:r>
              <a:rPr lang="en-US" sz="2800" dirty="0">
                <a:solidFill>
                  <a:schemeClr val="bg2">
                    <a:lumMod val="25000"/>
                  </a:schemeClr>
                </a:solidFill>
              </a:rPr>
              <a:t>aspects of being a change agent.</a:t>
            </a:r>
          </a:p>
        </p:txBody>
      </p:sp>
    </p:spTree>
    <p:extLst>
      <p:ext uri="{BB962C8B-B14F-4D97-AF65-F5344CB8AC3E}">
        <p14:creationId xmlns:p14="http://schemas.microsoft.com/office/powerpoint/2010/main" val="15821402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bg2">
                  <a:lumMod val="25000"/>
                </a:schemeClr>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The competencies of the change agent;</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61904" y="2434592"/>
            <a:ext cx="8630096" cy="2677656"/>
          </a:xfrm>
          <a:prstGeom prst="rect">
            <a:avLst/>
          </a:prstGeom>
          <a:noFill/>
        </p:spPr>
        <p:txBody>
          <a:bodyPr wrap="square" rtlCol="0">
            <a:spAutoFit/>
          </a:bodyPr>
          <a:lstStyle/>
          <a:p>
            <a:r>
              <a:rPr lang="en-US" sz="2800" b="1" dirty="0">
                <a:solidFill>
                  <a:schemeClr val="bg2">
                    <a:lumMod val="25000"/>
                  </a:schemeClr>
                </a:solidFill>
              </a:rPr>
              <a:t>The change agent will need to have a good understanding of how business works, together with knowledge (or a knowledgeable partner) in the field of Human Resources. The final aspect referred to by Cummings and Worley is the skills set acquired through management</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303376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Existing system </a:t>
            </a:r>
            <a:r>
              <a:rPr lang="en-US" sz="3200" b="1" dirty="0" smtClean="0">
                <a:solidFill>
                  <a:schemeClr val="tx1"/>
                </a:solidFill>
              </a:rPr>
              <a:t>− Knowledge</a:t>
            </a:r>
          </a:p>
          <a:p>
            <a:r>
              <a:rPr lang="en-US" sz="2800" b="1" dirty="0">
                <a:solidFill>
                  <a:schemeClr val="tx1"/>
                </a:solidFill>
              </a:rPr>
              <a:t>Organization </a:t>
            </a:r>
            <a:r>
              <a:rPr lang="en-US" sz="2800" b="1" dirty="0" err="1">
                <a:solidFill>
                  <a:schemeClr val="tx1"/>
                </a:solidFill>
              </a:rPr>
              <a:t>behaviour</a:t>
            </a:r>
            <a:endParaRPr lang="en-US" sz="2800" b="1" dirty="0">
              <a:solidFill>
                <a:schemeClr val="tx1"/>
              </a:solidFill>
            </a:endParaRPr>
          </a:p>
          <a:p>
            <a:r>
              <a:rPr lang="en-US" sz="2800" dirty="0">
                <a:solidFill>
                  <a:schemeClr val="tx1"/>
                </a:solidFill>
              </a:rPr>
              <a:t>A. Organization culture</a:t>
            </a:r>
          </a:p>
          <a:p>
            <a:r>
              <a:rPr lang="en-US" sz="2800" dirty="0">
                <a:solidFill>
                  <a:schemeClr val="tx1"/>
                </a:solidFill>
              </a:rPr>
              <a:t>B. Work design</a:t>
            </a:r>
          </a:p>
          <a:p>
            <a:r>
              <a:rPr lang="en-US" sz="2800" dirty="0">
                <a:solidFill>
                  <a:schemeClr val="tx1"/>
                </a:solidFill>
              </a:rPr>
              <a:t>C. </a:t>
            </a:r>
            <a:r>
              <a:rPr lang="en-US" sz="2800" dirty="0" smtClean="0">
                <a:solidFill>
                  <a:schemeClr val="tx1"/>
                </a:solidFill>
              </a:rPr>
              <a:t>Interpersonal relations</a:t>
            </a:r>
            <a:endParaRPr lang="en-US" sz="2800" dirty="0">
              <a:solidFill>
                <a:schemeClr val="tx1"/>
              </a:solidFill>
            </a:endParaRPr>
          </a:p>
          <a:p>
            <a:r>
              <a:rPr lang="en-US" sz="2800" dirty="0">
                <a:solidFill>
                  <a:schemeClr val="tx1"/>
                </a:solidFill>
              </a:rPr>
              <a:t>D. Power and politics</a:t>
            </a:r>
          </a:p>
          <a:p>
            <a:r>
              <a:rPr lang="en-US" sz="2800" dirty="0">
                <a:solidFill>
                  <a:schemeClr val="tx1"/>
                </a:solidFill>
              </a:rPr>
              <a:t>E. Leadership</a:t>
            </a:r>
          </a:p>
          <a:p>
            <a:r>
              <a:rPr lang="en-US" sz="2800" dirty="0">
                <a:solidFill>
                  <a:schemeClr val="tx1"/>
                </a:solidFill>
              </a:rPr>
              <a:t>F. Goal </a:t>
            </a:r>
            <a:r>
              <a:rPr lang="en-US" sz="2800" dirty="0" smtClean="0">
                <a:solidFill>
                  <a:schemeClr val="tx1"/>
                </a:solidFill>
              </a:rPr>
              <a:t>setting</a:t>
            </a:r>
            <a:r>
              <a:rPr lang="en-US" sz="2800" b="1" dirty="0" smtClean="0">
                <a:solidFill>
                  <a:schemeClr val="tx1"/>
                </a:solidFill>
              </a:rPr>
              <a:t> </a:t>
            </a:r>
            <a:endParaRPr lang="en-US" sz="28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8977880" cy="954107"/>
          </a:xfrm>
          <a:prstGeom prst="rect">
            <a:avLst/>
          </a:prstGeom>
          <a:noFill/>
        </p:spPr>
        <p:txBody>
          <a:bodyPr wrap="square" rtlCol="0">
            <a:spAutoFit/>
          </a:bodyPr>
          <a:lstStyle/>
          <a:p>
            <a:r>
              <a:rPr lang="en-US" sz="2800" dirty="0">
                <a:solidFill>
                  <a:schemeClr val="bg2">
                    <a:lumMod val="25000"/>
                  </a:schemeClr>
                </a:solidFill>
              </a:rPr>
              <a:t>Knowledge and skill requirements of </a:t>
            </a:r>
            <a:endParaRPr lang="en-US" sz="2800" dirty="0" smtClean="0">
              <a:solidFill>
                <a:schemeClr val="bg2">
                  <a:lumMod val="25000"/>
                </a:schemeClr>
              </a:solidFill>
            </a:endParaRPr>
          </a:p>
          <a:p>
            <a:r>
              <a:rPr lang="en-US" sz="2800" dirty="0" smtClean="0">
                <a:solidFill>
                  <a:schemeClr val="bg2">
                    <a:lumMod val="25000"/>
                  </a:schemeClr>
                </a:solidFill>
              </a:rPr>
              <a:t>the organization development</a:t>
            </a:r>
            <a:r>
              <a:rPr lang="en-US" sz="2800" dirty="0">
                <a:solidFill>
                  <a:schemeClr val="bg2">
                    <a:lumMod val="25000"/>
                  </a:schemeClr>
                </a:solidFill>
              </a:rPr>
              <a:t> </a:t>
            </a:r>
            <a:r>
              <a:rPr lang="en-US" sz="2800" dirty="0" smtClean="0">
                <a:solidFill>
                  <a:schemeClr val="bg2">
                    <a:lumMod val="25000"/>
                  </a:schemeClr>
                </a:solidFill>
              </a:rPr>
              <a:t>practitioner</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5563725" y="2233558"/>
            <a:ext cx="5268060" cy="3210373"/>
          </a:xfrm>
          <a:prstGeom prst="rect">
            <a:avLst/>
          </a:prstGeom>
        </p:spPr>
      </p:pic>
    </p:spTree>
    <p:extLst>
      <p:ext uri="{BB962C8B-B14F-4D97-AF65-F5344CB8AC3E}">
        <p14:creationId xmlns:p14="http://schemas.microsoft.com/office/powerpoint/2010/main" val="1090263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How systems change </a:t>
            </a:r>
            <a:r>
              <a:rPr lang="en-US" sz="3200" b="1" dirty="0" smtClean="0">
                <a:solidFill>
                  <a:schemeClr val="tx1"/>
                </a:solidFill>
              </a:rPr>
              <a:t>over time </a:t>
            </a:r>
            <a:r>
              <a:rPr lang="en-US" sz="3200" b="1" dirty="0">
                <a:solidFill>
                  <a:schemeClr val="tx1"/>
                </a:solidFill>
              </a:rPr>
              <a:t>− </a:t>
            </a:r>
            <a:r>
              <a:rPr lang="en-US" sz="3200" b="1" dirty="0" smtClean="0">
                <a:solidFill>
                  <a:schemeClr val="tx1"/>
                </a:solidFill>
              </a:rPr>
              <a:t>Knowledge</a:t>
            </a:r>
          </a:p>
          <a:p>
            <a:r>
              <a:rPr lang="en-US" sz="2800" b="1" dirty="0" smtClean="0">
                <a:solidFill>
                  <a:schemeClr val="tx1"/>
                </a:solidFill>
              </a:rPr>
              <a:t>Organization </a:t>
            </a:r>
            <a:r>
              <a:rPr lang="en-US" sz="2800" b="1" dirty="0">
                <a:solidFill>
                  <a:schemeClr val="tx1"/>
                </a:solidFill>
              </a:rPr>
              <a:t>design Decision making process associated with formulating and aligning HR systems; information systems; reward systems; work design; political systems; culture; etc.</a:t>
            </a:r>
          </a:p>
          <a:p>
            <a:r>
              <a:rPr lang="en-US" sz="2800" dirty="0">
                <a:solidFill>
                  <a:schemeClr val="tx1"/>
                </a:solidFill>
              </a:rPr>
              <a:t>A. The concept of fit and alignment</a:t>
            </a:r>
          </a:p>
          <a:p>
            <a:r>
              <a:rPr lang="en-US" sz="2800" dirty="0">
                <a:solidFill>
                  <a:schemeClr val="tx1"/>
                </a:solidFill>
              </a:rPr>
              <a:t>B. Diagnostic and design model for sub-systems</a:t>
            </a:r>
          </a:p>
          <a:p>
            <a:r>
              <a:rPr lang="en-US" sz="2800" dirty="0">
                <a:solidFill>
                  <a:schemeClr val="tx1"/>
                </a:solidFill>
              </a:rPr>
              <a:t>C. Key thought leaders in organization design</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8977880" cy="954107"/>
          </a:xfrm>
          <a:prstGeom prst="rect">
            <a:avLst/>
          </a:prstGeom>
          <a:noFill/>
        </p:spPr>
        <p:txBody>
          <a:bodyPr wrap="square" rtlCol="0">
            <a:spAutoFit/>
          </a:bodyPr>
          <a:lstStyle/>
          <a:p>
            <a:r>
              <a:rPr lang="en-US" sz="2800" dirty="0">
                <a:solidFill>
                  <a:schemeClr val="bg2">
                    <a:lumMod val="25000"/>
                  </a:schemeClr>
                </a:solidFill>
              </a:rPr>
              <a:t>Knowledge and skill requirements of </a:t>
            </a:r>
            <a:endParaRPr lang="en-US" sz="2800" dirty="0" smtClean="0">
              <a:solidFill>
                <a:schemeClr val="bg2">
                  <a:lumMod val="25000"/>
                </a:schemeClr>
              </a:solidFill>
            </a:endParaRPr>
          </a:p>
          <a:p>
            <a:r>
              <a:rPr lang="en-US" sz="2800" dirty="0" smtClean="0">
                <a:solidFill>
                  <a:schemeClr val="bg2">
                    <a:lumMod val="25000"/>
                  </a:schemeClr>
                </a:solidFill>
              </a:rPr>
              <a:t>the organization development</a:t>
            </a:r>
            <a:r>
              <a:rPr lang="en-US" sz="2800" dirty="0">
                <a:solidFill>
                  <a:schemeClr val="bg2">
                    <a:lumMod val="25000"/>
                  </a:schemeClr>
                </a:solidFill>
              </a:rPr>
              <a:t> </a:t>
            </a:r>
            <a:r>
              <a:rPr lang="en-US" sz="2800" dirty="0" smtClean="0">
                <a:solidFill>
                  <a:schemeClr val="bg2">
                    <a:lumMod val="25000"/>
                  </a:schemeClr>
                </a:solidFill>
              </a:rPr>
              <a:t>practitioner</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75582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How systems </a:t>
            </a:r>
            <a:r>
              <a:rPr lang="en-US" sz="3200" b="1" dirty="0" smtClean="0">
                <a:solidFill>
                  <a:schemeClr val="tx1"/>
                </a:solidFill>
              </a:rPr>
              <a:t>change over </a:t>
            </a:r>
            <a:r>
              <a:rPr lang="en-US" sz="3200" b="1" dirty="0">
                <a:solidFill>
                  <a:schemeClr val="tx1"/>
                </a:solidFill>
              </a:rPr>
              <a:t>time − </a:t>
            </a:r>
            <a:r>
              <a:rPr lang="en-US" sz="3200" b="1" dirty="0" smtClean="0">
                <a:solidFill>
                  <a:schemeClr val="tx1"/>
                </a:solidFill>
              </a:rPr>
              <a:t>Skills</a:t>
            </a:r>
          </a:p>
          <a:p>
            <a:r>
              <a:rPr lang="en-US" sz="2800" i="1" dirty="0" smtClean="0">
                <a:solidFill>
                  <a:schemeClr val="tx1"/>
                </a:solidFill>
              </a:rPr>
              <a:t>Managing </a:t>
            </a:r>
            <a:r>
              <a:rPr lang="en-US" sz="2800" i="1" dirty="0">
                <a:solidFill>
                  <a:schemeClr val="tx1"/>
                </a:solidFill>
              </a:rPr>
              <a:t>the </a:t>
            </a:r>
            <a:r>
              <a:rPr lang="en-US" sz="2800" i="1" dirty="0" smtClean="0">
                <a:solidFill>
                  <a:schemeClr val="tx1"/>
                </a:solidFill>
              </a:rPr>
              <a:t>consulting process</a:t>
            </a:r>
            <a:endParaRPr lang="en-US" sz="2800" i="1" dirty="0">
              <a:solidFill>
                <a:schemeClr val="tx1"/>
              </a:solidFill>
            </a:endParaRPr>
          </a:p>
          <a:p>
            <a:r>
              <a:rPr lang="en-US" sz="2800" dirty="0">
                <a:solidFill>
                  <a:schemeClr val="tx1"/>
                </a:solidFill>
              </a:rPr>
              <a:t>A. Entry</a:t>
            </a:r>
          </a:p>
          <a:p>
            <a:r>
              <a:rPr lang="en-US" sz="2800" dirty="0">
                <a:solidFill>
                  <a:schemeClr val="tx1"/>
                </a:solidFill>
              </a:rPr>
              <a:t>B. Contracting</a:t>
            </a:r>
          </a:p>
          <a:p>
            <a:r>
              <a:rPr lang="en-US" sz="2800" dirty="0">
                <a:solidFill>
                  <a:schemeClr val="tx1"/>
                </a:solidFill>
              </a:rPr>
              <a:t>C. Diagnosing</a:t>
            </a:r>
          </a:p>
          <a:p>
            <a:r>
              <a:rPr lang="en-US" sz="2800" dirty="0">
                <a:solidFill>
                  <a:schemeClr val="tx1"/>
                </a:solidFill>
              </a:rPr>
              <a:t>D. </a:t>
            </a:r>
            <a:r>
              <a:rPr lang="en-US" sz="2800" dirty="0" smtClean="0">
                <a:solidFill>
                  <a:schemeClr val="tx1"/>
                </a:solidFill>
              </a:rPr>
              <a:t>Designing interventions</a:t>
            </a:r>
            <a:endParaRPr lang="en-US" sz="2800" dirty="0">
              <a:solidFill>
                <a:schemeClr val="tx1"/>
              </a:solidFill>
            </a:endParaRPr>
          </a:p>
          <a:p>
            <a:r>
              <a:rPr lang="en-US" sz="2800" dirty="0">
                <a:solidFill>
                  <a:schemeClr val="tx1"/>
                </a:solidFill>
              </a:rPr>
              <a:t>E. Implementation</a:t>
            </a:r>
          </a:p>
          <a:p>
            <a:r>
              <a:rPr lang="en-US" sz="2800" dirty="0">
                <a:solidFill>
                  <a:schemeClr val="tx1"/>
                </a:solidFill>
              </a:rPr>
              <a:t>F. Managing </a:t>
            </a:r>
            <a:r>
              <a:rPr lang="en-US" sz="2800" dirty="0" smtClean="0">
                <a:solidFill>
                  <a:schemeClr val="tx1"/>
                </a:solidFill>
              </a:rPr>
              <a:t>emergent issues</a:t>
            </a:r>
            <a:endParaRPr lang="en-US" sz="2800" dirty="0">
              <a:solidFill>
                <a:schemeClr val="tx1"/>
              </a:solidFill>
            </a:endParaRPr>
          </a:p>
          <a:p>
            <a:r>
              <a:rPr lang="en-US" sz="2800" dirty="0">
                <a:solidFill>
                  <a:schemeClr val="tx1"/>
                </a:solidFill>
              </a:rPr>
              <a:t>G. Evaluation</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8977880" cy="954107"/>
          </a:xfrm>
          <a:prstGeom prst="rect">
            <a:avLst/>
          </a:prstGeom>
          <a:noFill/>
        </p:spPr>
        <p:txBody>
          <a:bodyPr wrap="square" rtlCol="0">
            <a:spAutoFit/>
          </a:bodyPr>
          <a:lstStyle/>
          <a:p>
            <a:r>
              <a:rPr lang="en-US" sz="2800" dirty="0">
                <a:solidFill>
                  <a:schemeClr val="bg2">
                    <a:lumMod val="25000"/>
                  </a:schemeClr>
                </a:solidFill>
              </a:rPr>
              <a:t>Knowledge and skill requirements of </a:t>
            </a:r>
            <a:endParaRPr lang="en-US" sz="2800" dirty="0" smtClean="0">
              <a:solidFill>
                <a:schemeClr val="bg2">
                  <a:lumMod val="25000"/>
                </a:schemeClr>
              </a:solidFill>
            </a:endParaRPr>
          </a:p>
          <a:p>
            <a:r>
              <a:rPr lang="en-US" sz="2800" dirty="0" smtClean="0">
                <a:solidFill>
                  <a:schemeClr val="bg2">
                    <a:lumMod val="25000"/>
                  </a:schemeClr>
                </a:solidFill>
              </a:rPr>
              <a:t>the organization development</a:t>
            </a:r>
            <a:r>
              <a:rPr lang="en-US" sz="2800" dirty="0">
                <a:solidFill>
                  <a:schemeClr val="bg2">
                    <a:lumMod val="25000"/>
                  </a:schemeClr>
                </a:solidFill>
              </a:rPr>
              <a:t> </a:t>
            </a:r>
            <a:r>
              <a:rPr lang="en-US" sz="2800" dirty="0" smtClean="0">
                <a:solidFill>
                  <a:schemeClr val="bg2">
                    <a:lumMod val="25000"/>
                  </a:schemeClr>
                </a:solidFill>
              </a:rPr>
              <a:t>practitioner</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3056" y="1826159"/>
            <a:ext cx="7969687" cy="584775"/>
          </a:xfrm>
          <a:prstGeom prst="rect">
            <a:avLst/>
          </a:prstGeom>
          <a:noFill/>
        </p:spPr>
        <p:txBody>
          <a:bodyPr wrap="square" rtlCol="0">
            <a:spAutoFit/>
          </a:bodyPr>
          <a:lstStyle/>
          <a:p>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524529" y="3025390"/>
            <a:ext cx="4496427" cy="1971950"/>
          </a:xfrm>
          <a:prstGeom prst="rect">
            <a:avLst/>
          </a:prstGeom>
        </p:spPr>
      </p:pic>
    </p:spTree>
    <p:extLst>
      <p:ext uri="{BB962C8B-B14F-4D97-AF65-F5344CB8AC3E}">
        <p14:creationId xmlns:p14="http://schemas.microsoft.com/office/powerpoint/2010/main" val="3507920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293209"/>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Models of change agency;</a:t>
            </a:r>
          </a:p>
          <a:p>
            <a:pPr marL="457200" indent="-457200">
              <a:buFont typeface="Wingdings" panose="05000000000000000000" pitchFamily="2" charset="2"/>
              <a:buChar char="Ø"/>
            </a:pPr>
            <a:r>
              <a:rPr lang="en-US" sz="2800" dirty="0">
                <a:solidFill>
                  <a:schemeClr val="bg2">
                    <a:lumMod val="25000"/>
                  </a:schemeClr>
                </a:solidFill>
              </a:rPr>
              <a:t>The consulting process and the role of the change agent within it;</a:t>
            </a:r>
          </a:p>
          <a:p>
            <a:pPr marL="457200" indent="-457200">
              <a:buFont typeface="Wingdings" panose="05000000000000000000" pitchFamily="2" charset="2"/>
              <a:buChar char="Ø"/>
            </a:pPr>
            <a:r>
              <a:rPr lang="en-US" sz="2800" dirty="0">
                <a:solidFill>
                  <a:schemeClr val="bg2">
                    <a:lumMod val="25000"/>
                  </a:schemeClr>
                </a:solidFill>
              </a:rPr>
              <a:t>Change agent tools and frameworks;</a:t>
            </a:r>
          </a:p>
          <a:p>
            <a:pPr marL="457200" indent="-457200">
              <a:buFont typeface="Wingdings" panose="05000000000000000000" pitchFamily="2" charset="2"/>
              <a:buChar char="Ø"/>
            </a:pPr>
            <a:r>
              <a:rPr lang="en-US" sz="2800" dirty="0">
                <a:solidFill>
                  <a:schemeClr val="bg2">
                    <a:lumMod val="25000"/>
                  </a:schemeClr>
                </a:solidFill>
              </a:rPr>
              <a:t>The competencies of the change agent;</a:t>
            </a:r>
          </a:p>
          <a:p>
            <a:pPr marL="457200" indent="-457200">
              <a:buFont typeface="Wingdings" panose="05000000000000000000" pitchFamily="2" charset="2"/>
              <a:buChar char="Ø"/>
            </a:pPr>
            <a:r>
              <a:rPr lang="en-US" sz="3200" b="1" dirty="0">
                <a:solidFill>
                  <a:schemeClr val="bg2">
                    <a:lumMod val="25000"/>
                  </a:schemeClr>
                </a:solidFill>
              </a:rPr>
              <a:t>Deeper aspects of being a change agent.</a:t>
            </a:r>
          </a:p>
        </p:txBody>
      </p:sp>
    </p:spTree>
    <p:extLst>
      <p:ext uri="{BB962C8B-B14F-4D97-AF65-F5344CB8AC3E}">
        <p14:creationId xmlns:p14="http://schemas.microsoft.com/office/powerpoint/2010/main" val="20385798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Deeper aspects of being a change agent</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61904" y="2434592"/>
            <a:ext cx="8630096" cy="3108543"/>
          </a:xfrm>
          <a:prstGeom prst="rect">
            <a:avLst/>
          </a:prstGeom>
          <a:noFill/>
        </p:spPr>
        <p:txBody>
          <a:bodyPr wrap="square" rtlCol="0">
            <a:spAutoFit/>
          </a:bodyPr>
          <a:lstStyle/>
          <a:p>
            <a:r>
              <a:rPr lang="en-US" sz="2800" dirty="0">
                <a:solidFill>
                  <a:schemeClr val="bg2">
                    <a:lumMod val="25000"/>
                  </a:schemeClr>
                </a:solidFill>
              </a:rPr>
              <a:t>One of Freud’s definitions of psychoanalysis was the procedure for the investigation of mental processes that are almost inaccessible in any other way – that is the unconscious phenomena in human interaction. As such it is one way of being able to understand the more irrational aspects of human </a:t>
            </a:r>
            <a:r>
              <a:rPr lang="en-US" sz="2800" dirty="0" err="1">
                <a:solidFill>
                  <a:schemeClr val="bg2">
                    <a:lumMod val="25000"/>
                  </a:schemeClr>
                </a:solidFill>
              </a:rPr>
              <a:t>behaviour</a:t>
            </a:r>
            <a:r>
              <a:rPr lang="en-US" sz="2800" dirty="0">
                <a:solidFill>
                  <a:schemeClr val="bg2">
                    <a:lumMod val="25000"/>
                  </a:schemeClr>
                </a:solidFill>
              </a:rPr>
              <a:t>. The </a:t>
            </a:r>
            <a:r>
              <a:rPr lang="en-US" sz="2800">
                <a:solidFill>
                  <a:schemeClr val="bg2">
                    <a:lumMod val="25000"/>
                  </a:schemeClr>
                </a:solidFill>
              </a:rPr>
              <a:t>next </a:t>
            </a:r>
            <a:r>
              <a:rPr lang="en-US" sz="2800" smtClean="0">
                <a:solidFill>
                  <a:schemeClr val="bg2">
                    <a:lumMod val="25000"/>
                  </a:schemeClr>
                </a:solidFill>
              </a:rPr>
              <a:t>points list </a:t>
            </a:r>
            <a:r>
              <a:rPr lang="en-US" sz="2800" dirty="0">
                <a:solidFill>
                  <a:schemeClr val="bg2">
                    <a:lumMod val="25000"/>
                  </a:schemeClr>
                </a:solidFill>
              </a:rPr>
              <a:t>a number of psychoanalytic terms which describe phenomena.</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977253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Psychoanalytic </a:t>
            </a:r>
            <a:r>
              <a:rPr lang="en-US" sz="3200" b="1" dirty="0" smtClean="0">
                <a:solidFill>
                  <a:schemeClr val="tx1"/>
                </a:solidFill>
              </a:rPr>
              <a:t>term</a:t>
            </a:r>
          </a:p>
          <a:p>
            <a:r>
              <a:rPr lang="en-US" sz="3200" b="1" dirty="0" smtClean="0">
                <a:solidFill>
                  <a:schemeClr val="tx1"/>
                </a:solidFill>
              </a:rPr>
              <a:t>Transference</a:t>
            </a:r>
          </a:p>
          <a:p>
            <a:r>
              <a:rPr lang="en-US" sz="2800" dirty="0" smtClean="0">
                <a:solidFill>
                  <a:schemeClr val="tx1"/>
                </a:solidFill>
              </a:rPr>
              <a:t>The </a:t>
            </a:r>
            <a:r>
              <a:rPr lang="en-US" sz="2800" dirty="0">
                <a:solidFill>
                  <a:schemeClr val="tx1"/>
                </a:solidFill>
              </a:rPr>
              <a:t>process by which emotions and desires </a:t>
            </a:r>
            <a:r>
              <a:rPr lang="en-US" sz="2800" dirty="0" smtClean="0">
                <a:solidFill>
                  <a:schemeClr val="tx1"/>
                </a:solidFill>
              </a:rPr>
              <a:t>originally associated </a:t>
            </a:r>
            <a:r>
              <a:rPr lang="en-US" sz="2800" dirty="0">
                <a:solidFill>
                  <a:schemeClr val="tx1"/>
                </a:solidFill>
              </a:rPr>
              <a:t>with one person, such as a parent </a:t>
            </a:r>
            <a:r>
              <a:rPr lang="en-US" sz="2800" dirty="0" smtClean="0">
                <a:solidFill>
                  <a:schemeClr val="tx1"/>
                </a:solidFill>
              </a:rPr>
              <a:t>or sibling</a:t>
            </a:r>
            <a:r>
              <a:rPr lang="en-US" sz="2800" dirty="0">
                <a:solidFill>
                  <a:schemeClr val="tx1"/>
                </a:solidFill>
              </a:rPr>
              <a:t>, are unconsciously shifted to another </a:t>
            </a:r>
            <a:r>
              <a:rPr lang="en-US" sz="2800" dirty="0" smtClean="0">
                <a:solidFill>
                  <a:schemeClr val="tx1"/>
                </a:solidFill>
              </a:rPr>
              <a:t>person, especially </a:t>
            </a:r>
            <a:r>
              <a:rPr lang="en-US" sz="2800" dirty="0">
                <a:solidFill>
                  <a:schemeClr val="tx1"/>
                </a:solidFill>
              </a:rPr>
              <a:t>to the </a:t>
            </a:r>
            <a:r>
              <a:rPr lang="en-US" sz="2800" dirty="0" smtClean="0">
                <a:solidFill>
                  <a:schemeClr val="tx1"/>
                </a:solidFill>
              </a:rPr>
              <a:t>analyst.</a:t>
            </a:r>
          </a:p>
          <a:p>
            <a:endParaRPr lang="en-US" sz="2800" b="1" dirty="0">
              <a:solidFill>
                <a:schemeClr val="tx1"/>
              </a:solidFill>
            </a:endParaRPr>
          </a:p>
          <a:p>
            <a:endParaRPr lang="en-US" sz="2800" b="1" dirty="0" smtClean="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065173"/>
            <a:ext cx="8977880" cy="523220"/>
          </a:xfrm>
          <a:prstGeom prst="rect">
            <a:avLst/>
          </a:prstGeom>
          <a:noFill/>
        </p:spPr>
        <p:txBody>
          <a:bodyPr wrap="square" rtlCol="0">
            <a:spAutoFit/>
          </a:bodyPr>
          <a:lstStyle/>
          <a:p>
            <a:r>
              <a:rPr lang="en-US" sz="2800" dirty="0">
                <a:solidFill>
                  <a:schemeClr val="bg2">
                    <a:lumMod val="25000"/>
                  </a:schemeClr>
                </a:solidFill>
              </a:rPr>
              <a:t>Psychoanalytic terms useful in the change agent’s practice</a:t>
            </a:r>
            <a:endParaRPr lang="en-US" sz="2800" dirty="0" smtClean="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014559" y="4552598"/>
            <a:ext cx="4601217" cy="1643973"/>
          </a:xfrm>
          <a:prstGeom prst="rect">
            <a:avLst/>
          </a:prstGeom>
        </p:spPr>
      </p:pic>
    </p:spTree>
    <p:extLst>
      <p:ext uri="{BB962C8B-B14F-4D97-AF65-F5344CB8AC3E}">
        <p14:creationId xmlns:p14="http://schemas.microsoft.com/office/powerpoint/2010/main" val="2618683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Psychoanalytic </a:t>
            </a:r>
            <a:r>
              <a:rPr lang="en-US" sz="3200" b="1" dirty="0" smtClean="0">
                <a:solidFill>
                  <a:schemeClr val="tx1"/>
                </a:solidFill>
              </a:rPr>
              <a:t>term</a:t>
            </a:r>
          </a:p>
          <a:p>
            <a:r>
              <a:rPr lang="en-US" sz="3200" b="1" dirty="0" smtClean="0">
                <a:solidFill>
                  <a:schemeClr val="tx1"/>
                </a:solidFill>
              </a:rPr>
              <a:t>Projection</a:t>
            </a:r>
          </a:p>
          <a:p>
            <a:endParaRPr lang="en-US" sz="2800" dirty="0">
              <a:solidFill>
                <a:schemeClr val="tx1"/>
              </a:solidFill>
            </a:endParaRPr>
          </a:p>
          <a:p>
            <a:r>
              <a:rPr lang="en-US" sz="2800" dirty="0">
                <a:solidFill>
                  <a:schemeClr val="tx1"/>
                </a:solidFill>
              </a:rPr>
              <a:t>The attribution of one’s own attitudes, feelings, or suppositions to others</a:t>
            </a:r>
            <a:endParaRPr lang="en-US" sz="2800" b="1" dirty="0">
              <a:solidFill>
                <a:schemeClr val="tx1"/>
              </a:solidFill>
            </a:endParaRPr>
          </a:p>
          <a:p>
            <a:endParaRPr lang="en-US" sz="2800" b="1" dirty="0" smtClean="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065173"/>
            <a:ext cx="8977880" cy="523220"/>
          </a:xfrm>
          <a:prstGeom prst="rect">
            <a:avLst/>
          </a:prstGeom>
          <a:noFill/>
        </p:spPr>
        <p:txBody>
          <a:bodyPr wrap="square" rtlCol="0">
            <a:spAutoFit/>
          </a:bodyPr>
          <a:lstStyle/>
          <a:p>
            <a:r>
              <a:rPr lang="en-US" sz="2800" dirty="0">
                <a:solidFill>
                  <a:schemeClr val="bg2">
                    <a:lumMod val="25000"/>
                  </a:schemeClr>
                </a:solidFill>
              </a:rPr>
              <a:t>Psychoanalytic terms useful in the change agent’s practice</a:t>
            </a:r>
            <a:endParaRPr lang="en-US" sz="2800" dirty="0" smtClean="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030033" y="2069246"/>
            <a:ext cx="2934109" cy="1904628"/>
          </a:xfrm>
          <a:prstGeom prst="rect">
            <a:avLst/>
          </a:prstGeom>
        </p:spPr>
      </p:pic>
    </p:spTree>
    <p:extLst>
      <p:ext uri="{BB962C8B-B14F-4D97-AF65-F5344CB8AC3E}">
        <p14:creationId xmlns:p14="http://schemas.microsoft.com/office/powerpoint/2010/main" val="2144884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Psychoanalytic </a:t>
            </a:r>
            <a:r>
              <a:rPr lang="en-US" sz="3200" b="1" dirty="0" smtClean="0">
                <a:solidFill>
                  <a:schemeClr val="tx1"/>
                </a:solidFill>
              </a:rPr>
              <a:t>term</a:t>
            </a:r>
          </a:p>
          <a:p>
            <a:r>
              <a:rPr lang="en-US" sz="3200" b="1" dirty="0">
                <a:solidFill>
                  <a:schemeClr val="tx1"/>
                </a:solidFill>
              </a:rPr>
              <a:t>Counter-transference</a:t>
            </a:r>
            <a:endParaRPr lang="en-US" sz="2800" dirty="0">
              <a:solidFill>
                <a:schemeClr val="tx1"/>
              </a:solidFill>
            </a:endParaRPr>
          </a:p>
          <a:p>
            <a:r>
              <a:rPr lang="en-US" sz="2800" dirty="0">
                <a:solidFill>
                  <a:schemeClr val="tx1"/>
                </a:solidFill>
              </a:rPr>
              <a:t>The psychoanalyst’s displacement of emotion </a:t>
            </a:r>
            <a:r>
              <a:rPr lang="en-US" sz="2800" dirty="0" smtClean="0">
                <a:solidFill>
                  <a:schemeClr val="tx1"/>
                </a:solidFill>
              </a:rPr>
              <a:t>onto the </a:t>
            </a:r>
            <a:r>
              <a:rPr lang="en-US" sz="2800" dirty="0">
                <a:solidFill>
                  <a:schemeClr val="tx1"/>
                </a:solidFill>
              </a:rPr>
              <a:t>patient or more generally the </a:t>
            </a:r>
            <a:r>
              <a:rPr lang="en-US" sz="2800" dirty="0" smtClean="0">
                <a:solidFill>
                  <a:schemeClr val="tx1"/>
                </a:solidFill>
              </a:rPr>
              <a:t>psychoanalyst’s emotional </a:t>
            </a:r>
            <a:r>
              <a:rPr lang="en-US" sz="2800" dirty="0">
                <a:solidFill>
                  <a:schemeClr val="tx1"/>
                </a:solidFill>
              </a:rPr>
              <a:t>involvement in the therapeutic</a:t>
            </a:r>
          </a:p>
          <a:p>
            <a:r>
              <a:rPr lang="en-US" sz="2800" dirty="0">
                <a:solidFill>
                  <a:schemeClr val="tx1"/>
                </a:solidFill>
              </a:rPr>
              <a:t>interaction</a:t>
            </a:r>
            <a:endParaRPr lang="en-US" sz="2800" b="1" dirty="0" smtClean="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065173"/>
            <a:ext cx="8977880" cy="523220"/>
          </a:xfrm>
          <a:prstGeom prst="rect">
            <a:avLst/>
          </a:prstGeom>
          <a:noFill/>
        </p:spPr>
        <p:txBody>
          <a:bodyPr wrap="square" rtlCol="0">
            <a:spAutoFit/>
          </a:bodyPr>
          <a:lstStyle/>
          <a:p>
            <a:r>
              <a:rPr lang="en-US" sz="2800" dirty="0">
                <a:solidFill>
                  <a:schemeClr val="bg2">
                    <a:lumMod val="25000"/>
                  </a:schemeClr>
                </a:solidFill>
              </a:rPr>
              <a:t>Psychoanalytic terms useful in the change agent’s practice</a:t>
            </a:r>
            <a:endParaRPr lang="en-US" sz="2800" dirty="0" smtClean="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096000" y="1826159"/>
            <a:ext cx="5144218" cy="1765854"/>
          </a:xfrm>
          <a:prstGeom prst="rect">
            <a:avLst/>
          </a:prstGeom>
        </p:spPr>
      </p:pic>
    </p:spTree>
    <p:extLst>
      <p:ext uri="{BB962C8B-B14F-4D97-AF65-F5344CB8AC3E}">
        <p14:creationId xmlns:p14="http://schemas.microsoft.com/office/powerpoint/2010/main" val="735535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907051" y="1375784"/>
            <a:ext cx="6433666" cy="707886"/>
          </a:xfrm>
          <a:prstGeom prst="rect">
            <a:avLst/>
          </a:prstGeom>
          <a:noFill/>
        </p:spPr>
        <p:txBody>
          <a:bodyPr wrap="square" rtlCol="0">
            <a:spAutoFit/>
          </a:bodyPr>
          <a:lstStyle/>
          <a:p>
            <a:r>
              <a:rPr lang="en-US" sz="4000" dirty="0">
                <a:solidFill>
                  <a:schemeClr val="bg2">
                    <a:lumMod val="25000"/>
                  </a:schemeClr>
                </a:solidFill>
              </a:rPr>
              <a:t>Principles of presence</a:t>
            </a:r>
            <a:endParaRPr lang="en-US" sz="4000" b="1" dirty="0">
              <a:solidFill>
                <a:schemeClr val="bg2">
                  <a:lumMod val="25000"/>
                </a:schemeClr>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5"/>
          <a:stretch>
            <a:fillRect/>
          </a:stretch>
        </p:blipFill>
        <p:spPr>
          <a:xfrm>
            <a:off x="4998702" y="2697317"/>
            <a:ext cx="4810796" cy="2819794"/>
          </a:xfrm>
          <a:prstGeom prst="rect">
            <a:avLst/>
          </a:prstGeom>
        </p:spPr>
      </p:pic>
    </p:spTree>
    <p:extLst>
      <p:ext uri="{BB962C8B-B14F-4D97-AF65-F5344CB8AC3E}">
        <p14:creationId xmlns:p14="http://schemas.microsoft.com/office/powerpoint/2010/main" val="9495290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Be </a:t>
            </a:r>
            <a:r>
              <a:rPr lang="en-US" sz="3200" b="1" dirty="0" err="1">
                <a:solidFill>
                  <a:schemeClr val="tx1"/>
                </a:solidFill>
              </a:rPr>
              <a:t>Honourable</a:t>
            </a:r>
            <a:endParaRPr lang="en-US" sz="3200" b="1" dirty="0">
              <a:solidFill>
                <a:schemeClr val="tx1"/>
              </a:solidFill>
            </a:endParaRPr>
          </a:p>
          <a:p>
            <a:r>
              <a:rPr lang="en-US" sz="2800" dirty="0">
                <a:solidFill>
                  <a:schemeClr val="tx1"/>
                </a:solidFill>
              </a:rPr>
              <a:t>Align personal assumptions, values, beliefs, </a:t>
            </a:r>
            <a:r>
              <a:rPr lang="en-US" sz="2800" dirty="0" err="1">
                <a:solidFill>
                  <a:schemeClr val="tx1"/>
                </a:solidFill>
              </a:rPr>
              <a:t>behaviour</a:t>
            </a:r>
            <a:r>
              <a:rPr lang="en-US" sz="2800" dirty="0">
                <a:solidFill>
                  <a:schemeClr val="tx1"/>
                </a:solidFill>
              </a:rPr>
              <a:t> Stand for something; take a position Dare to be different (or similar) State the obvious Speak the unspeakable</a:t>
            </a:r>
            <a:endParaRPr lang="en-US" sz="2400" dirty="0" smtClean="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065173"/>
            <a:ext cx="8977880" cy="523220"/>
          </a:xfrm>
          <a:prstGeom prst="rect">
            <a:avLst/>
          </a:prstGeom>
          <a:noFill/>
        </p:spPr>
        <p:txBody>
          <a:bodyPr wrap="square" rtlCol="0">
            <a:spAutoFit/>
          </a:bodyPr>
          <a:lstStyle/>
          <a:p>
            <a:r>
              <a:rPr lang="en-US" sz="2800" dirty="0">
                <a:solidFill>
                  <a:schemeClr val="bg2">
                    <a:lumMod val="25000"/>
                  </a:schemeClr>
                </a:solidFill>
              </a:rPr>
              <a:t>Principles of presence</a:t>
            </a:r>
            <a:endParaRPr lang="en-US" sz="2800" b="1" dirty="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55690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Be </a:t>
            </a:r>
            <a:r>
              <a:rPr lang="en-US" sz="3200" b="1" dirty="0">
                <a:solidFill>
                  <a:schemeClr val="tx1"/>
                </a:solidFill>
              </a:rPr>
              <a:t>an Effective Agent of Change</a:t>
            </a:r>
          </a:p>
          <a:p>
            <a:r>
              <a:rPr lang="en-US" sz="3200" dirty="0">
                <a:solidFill>
                  <a:schemeClr val="tx1"/>
                </a:solidFill>
              </a:rPr>
              <a:t>Be an awareness </a:t>
            </a:r>
            <a:r>
              <a:rPr lang="en-US" sz="3200" dirty="0" smtClean="0">
                <a:solidFill>
                  <a:schemeClr val="tx1"/>
                </a:solidFill>
              </a:rPr>
              <a:t>expert Facilitate </a:t>
            </a:r>
            <a:r>
              <a:rPr lang="en-US" sz="3200" dirty="0">
                <a:solidFill>
                  <a:schemeClr val="tx1"/>
                </a:solidFill>
              </a:rPr>
              <a:t>enhanced interaction among members of the client system </a:t>
            </a:r>
            <a:r>
              <a:rPr lang="en-US" sz="3200" dirty="0" smtClean="0">
                <a:solidFill>
                  <a:schemeClr val="tx1"/>
                </a:solidFill>
              </a:rPr>
              <a:t>and with self Teach </a:t>
            </a:r>
            <a:r>
              <a:rPr lang="en-US" sz="3200" dirty="0">
                <a:solidFill>
                  <a:schemeClr val="tx1"/>
                </a:solidFill>
              </a:rPr>
              <a:t>basic </a:t>
            </a:r>
            <a:r>
              <a:rPr lang="en-US" sz="3200" dirty="0" err="1">
                <a:solidFill>
                  <a:schemeClr val="tx1"/>
                </a:solidFill>
              </a:rPr>
              <a:t>behavioural</a:t>
            </a:r>
            <a:r>
              <a:rPr lang="en-US" sz="3200" dirty="0">
                <a:solidFill>
                  <a:schemeClr val="tx1"/>
                </a:solidFill>
              </a:rPr>
              <a:t> skills</a:t>
            </a:r>
            <a:endParaRPr lang="en-US" sz="2800" dirty="0" smtClean="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065173"/>
            <a:ext cx="8977880" cy="523220"/>
          </a:xfrm>
          <a:prstGeom prst="rect">
            <a:avLst/>
          </a:prstGeom>
          <a:noFill/>
        </p:spPr>
        <p:txBody>
          <a:bodyPr wrap="square" rtlCol="0">
            <a:spAutoFit/>
          </a:bodyPr>
          <a:lstStyle/>
          <a:p>
            <a:r>
              <a:rPr lang="en-US" sz="2800" dirty="0">
                <a:solidFill>
                  <a:schemeClr val="bg2">
                    <a:lumMod val="25000"/>
                  </a:schemeClr>
                </a:solidFill>
              </a:rPr>
              <a:t>Principles of presence</a:t>
            </a:r>
            <a:endParaRPr lang="en-US" sz="2800" b="1" dirty="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9739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Be </a:t>
            </a:r>
            <a:r>
              <a:rPr lang="en-US" sz="3200" b="1" dirty="0">
                <a:solidFill>
                  <a:schemeClr val="tx1"/>
                </a:solidFill>
              </a:rPr>
              <a:t>Curious</a:t>
            </a:r>
          </a:p>
          <a:p>
            <a:r>
              <a:rPr lang="en-US" sz="2800" dirty="0">
                <a:solidFill>
                  <a:schemeClr val="tx1"/>
                </a:solidFill>
              </a:rPr>
              <a:t>Stay in a space of perpetual wonderment Show genuine interest in the client Be interested in self Explore the nature of relationships between self and client and among individuals in the client system</a:t>
            </a:r>
            <a:endParaRPr lang="en-US" sz="2400" dirty="0" smtClean="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065173"/>
            <a:ext cx="8977880" cy="523220"/>
          </a:xfrm>
          <a:prstGeom prst="rect">
            <a:avLst/>
          </a:prstGeom>
          <a:noFill/>
        </p:spPr>
        <p:txBody>
          <a:bodyPr wrap="square" rtlCol="0">
            <a:spAutoFit/>
          </a:bodyPr>
          <a:lstStyle/>
          <a:p>
            <a:r>
              <a:rPr lang="en-US" sz="2800" dirty="0">
                <a:solidFill>
                  <a:schemeClr val="bg2">
                    <a:lumMod val="25000"/>
                  </a:schemeClr>
                </a:solidFill>
              </a:rPr>
              <a:t>Principles of presence</a:t>
            </a:r>
            <a:endParaRPr lang="en-US" sz="2800" b="1" dirty="0">
              <a:solidFill>
                <a:schemeClr val="bg2">
                  <a:lumMod val="25000"/>
                </a:schemeClr>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81878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A31153F-4260-40C1-8410-8D3048FA7D83}"/>
</file>

<file path=customXml/itemProps2.xml><?xml version="1.0" encoding="utf-8"?>
<ds:datastoreItem xmlns:ds="http://schemas.openxmlformats.org/officeDocument/2006/customXml" ds:itemID="{0E10C632-B93C-4249-8933-18515B816CC0}"/>
</file>

<file path=customXml/itemProps3.xml><?xml version="1.0" encoding="utf-8"?>
<ds:datastoreItem xmlns:ds="http://schemas.openxmlformats.org/officeDocument/2006/customXml" ds:itemID="{D2ECC80A-EC16-47DF-91F8-FA741F897945}"/>
</file>

<file path=docProps/app.xml><?xml version="1.0" encoding="utf-8"?>
<Properties xmlns="http://schemas.openxmlformats.org/officeDocument/2006/extended-properties" xmlns:vt="http://schemas.openxmlformats.org/officeDocument/2006/docPropsVTypes">
  <Template/>
  <TotalTime>4730</TotalTime>
  <Words>1826</Words>
  <Application>Microsoft Office PowerPoint</Application>
  <PresentationFormat>Widescreen</PresentationFormat>
  <Paragraphs>334</Paragraphs>
  <Slides>41</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168</cp:revision>
  <dcterms:created xsi:type="dcterms:W3CDTF">2023-04-29T09:08:23Z</dcterms:created>
  <dcterms:modified xsi:type="dcterms:W3CDTF">2024-09-25T13:53:42Z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