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BBB678-2596-4CA3-9594-7764DC458AE2}" v="2" dt="2026-08-03T11:40:09.2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21" y="1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laiman Al-quwayfili" userId="6c3ca22a-af3b-42e1-abb1-eff7eb215b49" providerId="ADAL" clId="{24CE5C14-9D94-44C3-9BB6-988B3261B674}"/>
    <pc:docChg chg="modSld">
      <pc:chgData name="Sulaiman Al-quwayfili" userId="6c3ca22a-af3b-42e1-abb1-eff7eb215b49" providerId="ADAL" clId="{24CE5C14-9D94-44C3-9BB6-988B3261B674}" dt="2026-08-03T11:40:09.225" v="1"/>
      <pc:docMkLst>
        <pc:docMk/>
      </pc:docMkLst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56"/>
        </pc:sldMkLst>
        <pc:spChg chg="mod">
          <ac:chgData name="Sulaiman Al-quwayfili" userId="6c3ca22a-af3b-42e1-abb1-eff7eb215b49" providerId="ADAL" clId="{24CE5C14-9D94-44C3-9BB6-988B3261B674}" dt="2026-08-03T11:40:06.824" v="0"/>
          <ac:spMkLst>
            <pc:docMk/>
            <pc:sldMk cId="0" sldId="256"/>
            <ac:spMk id="4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56"/>
            <ac:spMk id="5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58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58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0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0"/>
            <ac:spMk id="2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0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1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1"/>
            <ac:spMk id="7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1"/>
            <ac:spMk id="9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1"/>
            <ac:spMk id="11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1"/>
            <ac:spMk id="1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2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2"/>
            <ac:spMk id="2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2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3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3"/>
            <ac:spMk id="3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3"/>
            <ac:spMk id="5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3"/>
            <ac:spMk id="6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4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4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5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5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8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9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10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15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16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21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27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32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5"/>
            <ac:spMk id="3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6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6"/>
            <ac:spMk id="3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6"/>
            <ac:spMk id="7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6"/>
            <ac:spMk id="9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6"/>
            <ac:spMk id="32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6"/>
            <ac:spMk id="34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7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7"/>
            <ac:spMk id="2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7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8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8"/>
            <ac:spMk id="3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8"/>
            <ac:spMk id="5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8"/>
            <ac:spMk id="8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8"/>
            <ac:spMk id="10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69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69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70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0"/>
            <ac:spMk id="3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0"/>
            <ac:spMk id="5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71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1"/>
            <ac:spMk id="3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1"/>
            <ac:spMk id="7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1"/>
            <ac:spMk id="9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1"/>
            <ac:spMk id="11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1"/>
            <ac:spMk id="1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72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2"/>
            <ac:spMk id="3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73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3"/>
            <ac:spMk id="2" creationId="{00000000-0000-0000-0000-000000000000}"/>
          </ac:spMkLst>
        </pc:spChg>
      </pc:sldChg>
      <pc:sldChg chg="modSp">
        <pc:chgData name="Sulaiman Al-quwayfili" userId="6c3ca22a-af3b-42e1-abb1-eff7eb215b49" providerId="ADAL" clId="{24CE5C14-9D94-44C3-9BB6-988B3261B674}" dt="2026-08-03T11:40:09.225" v="1"/>
        <pc:sldMkLst>
          <pc:docMk/>
          <pc:sldMk cId="0" sldId="274"/>
        </pc:sldMkLst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4"/>
            <ac:spMk id="5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4"/>
            <ac:spMk id="6" creationId="{00000000-0000-0000-0000-000000000000}"/>
          </ac:spMkLst>
        </pc:spChg>
        <pc:spChg chg="mod">
          <ac:chgData name="Sulaiman Al-quwayfili" userId="6c3ca22a-af3b-42e1-abb1-eff7eb215b49" providerId="ADAL" clId="{24CE5C14-9D94-44C3-9BB6-988B3261B674}" dt="2026-08-03T11:40:09.225" v="1"/>
          <ac:spMkLst>
            <pc:docMk/>
            <pc:sldMk cId="0" sldId="274"/>
            <ac:spMk id="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06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2C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2411016"/>
            <a:ext cx="17602200" cy="3627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9905"/>
              </a:lnSpc>
              <a:buNone/>
            </a:pPr>
            <a:r>
              <a:rPr lang="en-US" sz="1650" kern="0" spc="99" dirty="0">
                <a:solidFill>
                  <a:srgbClr val="EBDBB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MASTER'S THESIS DEFENSE · COLLEGE OF INFORMATICS · MIDOCEAN UNIVERSITY</a:t>
            </a:r>
            <a:endParaRPr lang="en-US" sz="1650" dirty="0"/>
          </a:p>
        </p:txBody>
      </p:sp>
      <p:sp>
        <p:nvSpPr>
          <p:cNvPr id="3" name="Text 1"/>
          <p:cNvSpPr/>
          <p:nvPr/>
        </p:nvSpPr>
        <p:spPr>
          <a:xfrm>
            <a:off x="1143000" y="3383235"/>
            <a:ext cx="10116186" cy="27984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00364"/>
              </a:lnSpc>
              <a:buNone/>
            </a:pPr>
            <a:r>
              <a:rPr lang="en-GB" sz="6300" b="1" kern="0" spc="-94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Deep Learning-Based Plant Disease Detection Using Leaf Image Analysis</a:t>
            </a:r>
          </a:p>
        </p:txBody>
      </p:sp>
      <p:sp>
        <p:nvSpPr>
          <p:cNvPr id="4" name="Text 2"/>
          <p:cNvSpPr/>
          <p:nvPr/>
        </p:nvSpPr>
        <p:spPr>
          <a:xfrm>
            <a:off x="1143000" y="6791213"/>
            <a:ext cx="9390536" cy="100957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7500"/>
              </a:lnSpc>
              <a:buNone/>
            </a:pPr>
            <a:r>
              <a:rPr lang="en-GB" sz="2550" dirty="0">
                <a:solidFill>
                  <a:srgbClr val="FFFFFF">
                    <a:alpha val="82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Automated Plant Disease Classification with ResNet50</a:t>
            </a:r>
          </a:p>
        </p:txBody>
      </p:sp>
      <p:sp>
        <p:nvSpPr>
          <p:cNvPr id="5" name="Text 3"/>
          <p:cNvSpPr/>
          <p:nvPr/>
        </p:nvSpPr>
        <p:spPr>
          <a:xfrm>
            <a:off x="1143000" y="9335616"/>
            <a:ext cx="5821561" cy="18953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47500" lnSpcReduction="20000"/>
          </a:bodyPr>
          <a:lstStyle/>
          <a:p>
            <a:pPr marL="0" indent="0" algn="l">
              <a:lnSpc>
                <a:spcPct val="129905"/>
              </a:lnSpc>
              <a:buNone/>
            </a:pPr>
            <a:r>
              <a:rPr lang="en-US" sz="1650" dirty="0">
                <a:solidFill>
                  <a:srgbClr val="FFFFFF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Sulaiman Alquwayfili · Rahaf Alsaiari · Mohamed Eassa</a:t>
            </a:r>
            <a:endParaRPr lang="en-US" sz="16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Introduction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42975" y="1919511"/>
            <a:ext cx="15992475" cy="41688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Artificial intelligence and deep learning are driving rapid advances in agriculture.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Plant disease is one of the most serious threats to crop yield and global food security.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Traditional visual diagnosis is slow, costly, and prone to human error.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Benchmark datasets like PlantVillage, paired with models like ResNet50, make automated leaf-image detection a promising task.</a:t>
            </a:r>
            <a:endParaRPr lang="en-US" sz="22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Problem Statement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42975" y="1919511"/>
            <a:ext cx="15992475" cy="373071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Many existing detection models demand heavy computational cost, limiting field deployment.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Some models generalize poorly across datasets of different scale or environmental conditions.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Visually similar diseases are often hard to distinguish, reducing classification accuracy.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more accurate, computationally efficient model is needed for real agricultural use.</a:t>
            </a:r>
            <a:endParaRPr lang="en-US" sz="22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Research Objectives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42975" y="1919511"/>
            <a:ext cx="15992475" cy="41688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a deep learning framework using transfer learning with the ResNet50 architecture for plant disease classification.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Maximize detection accuracy and classification performance from leaf images.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Evaluate the framework on the standard PlantVillage benchmark and compare it with recent state-of-the-art work.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Support early disease detection to reduce crop loss and advance sustainable agriculture.</a:t>
            </a:r>
            <a:endParaRPr lang="en-US" sz="22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02C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3775025"/>
            <a:ext cx="17602200" cy="2514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764"/>
              </a:lnSpc>
              <a:buNone/>
            </a:pPr>
            <a:r>
              <a:rPr lang="en-US" sz="19500" b="1" dirty="0">
                <a:solidFill>
                  <a:srgbClr val="FFFFFF">
                    <a:alpha val="14000"/>
                  </a:srgb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19500" dirty="0"/>
          </a:p>
        </p:txBody>
      </p:sp>
      <p:sp>
        <p:nvSpPr>
          <p:cNvPr id="3" name="Text 1"/>
          <p:cNvSpPr/>
          <p:nvPr/>
        </p:nvSpPr>
        <p:spPr>
          <a:xfrm>
            <a:off x="1143000" y="5870525"/>
            <a:ext cx="17602200" cy="460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931"/>
              </a:lnSpc>
              <a:buNone/>
            </a:pPr>
            <a:r>
              <a:rPr lang="en-US" sz="4800" b="1" kern="0" spc="-4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Related Work</a:t>
            </a:r>
            <a:endParaRPr lang="en-US" sz="4800" dirty="0"/>
          </a:p>
        </p:txBody>
      </p:sp>
      <p:sp>
        <p:nvSpPr>
          <p:cNvPr id="4" name="Shape 2"/>
          <p:cNvSpPr/>
          <p:nvPr/>
        </p:nvSpPr>
        <p:spPr>
          <a:xfrm>
            <a:off x="1143000" y="6502301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143000" y="1786124"/>
            <a:ext cx="16002000" cy="5279120"/>
          </a:xfrm>
          <a:prstGeom prst="roundRect">
            <a:avLst>
              <a:gd name="adj" fmla="val 1804"/>
            </a:avLst>
          </a:prstGeom>
          <a:ln w="11906">
            <a:solidFill>
              <a:srgbClr val="E1E5EB"/>
            </a:solidFill>
            <a:prstDash val="solid"/>
          </a:ln>
          <a:effectLst>
            <a:outerShdw blurRad="228600" dist="57150" dir="5400000" algn="bl" rotWithShape="0">
              <a:srgbClr val="102C4E">
                <a:alpha val="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154906" y="1798030"/>
            <a:ext cx="3755864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383506" y="1950430"/>
            <a:ext cx="3411340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STUDY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4910770" y="1798030"/>
            <a:ext cx="4524003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5139370" y="1950430"/>
            <a:ext cx="4202523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METHODOLOGY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9434773" y="1798030"/>
            <a:ext cx="2246561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9663373" y="1950430"/>
            <a:ext cx="1865561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ACCURACY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11681333" y="1798030"/>
            <a:ext cx="5451760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11909933" y="1950430"/>
            <a:ext cx="5158113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LIMITATION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1154906" y="304688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1383506" y="2540868"/>
            <a:ext cx="3411340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Sharma et al. (2023)</a:t>
            </a:r>
            <a:endParaRPr lang="en-US" sz="1875" dirty="0"/>
          </a:p>
        </p:txBody>
      </p:sp>
      <p:sp>
        <p:nvSpPr>
          <p:cNvPr id="16" name="Shape 14"/>
          <p:cNvSpPr/>
          <p:nvPr/>
        </p:nvSpPr>
        <p:spPr>
          <a:xfrm>
            <a:off x="4910770" y="304688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5139370" y="2540868"/>
            <a:ext cx="4202523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CNN + Attention</a:t>
            </a:r>
            <a:endParaRPr lang="en-US" sz="1875" dirty="0"/>
          </a:p>
        </p:txBody>
      </p:sp>
      <p:sp>
        <p:nvSpPr>
          <p:cNvPr id="18" name="Shape 16"/>
          <p:cNvSpPr/>
          <p:nvPr/>
        </p:nvSpPr>
        <p:spPr>
          <a:xfrm>
            <a:off x="9434773" y="304688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9663373" y="2540868"/>
            <a:ext cx="1865561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98.7%</a:t>
            </a:r>
            <a:endParaRPr lang="en-US" sz="1875" dirty="0"/>
          </a:p>
        </p:txBody>
      </p:sp>
      <p:sp>
        <p:nvSpPr>
          <p:cNvPr id="20" name="Shape 18"/>
          <p:cNvSpPr/>
          <p:nvPr/>
        </p:nvSpPr>
        <p:spPr>
          <a:xfrm>
            <a:off x="11681333" y="304688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11909933" y="2540868"/>
            <a:ext cx="5158113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computational complexity</a:t>
            </a:r>
            <a:endParaRPr lang="en-US" sz="1875" dirty="0"/>
          </a:p>
        </p:txBody>
      </p:sp>
      <p:sp>
        <p:nvSpPr>
          <p:cNvPr id="22" name="Shape 20"/>
          <p:cNvSpPr/>
          <p:nvPr/>
        </p:nvSpPr>
        <p:spPr>
          <a:xfrm>
            <a:off x="1154906" y="3058790"/>
            <a:ext cx="15978187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Shape 21"/>
          <p:cNvSpPr/>
          <p:nvPr/>
        </p:nvSpPr>
        <p:spPr>
          <a:xfrm>
            <a:off x="1154906" y="371363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1383506" y="3201665"/>
            <a:ext cx="341134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Wang et al. (2025)</a:t>
            </a:r>
            <a:endParaRPr lang="en-US" sz="1875" dirty="0"/>
          </a:p>
        </p:txBody>
      </p:sp>
      <p:sp>
        <p:nvSpPr>
          <p:cNvPr id="25" name="Shape 23"/>
          <p:cNvSpPr/>
          <p:nvPr/>
        </p:nvSpPr>
        <p:spPr>
          <a:xfrm>
            <a:off x="4910770" y="371363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5139370" y="3201665"/>
            <a:ext cx="420252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CNN + Transformer</a:t>
            </a:r>
            <a:endParaRPr lang="en-US" sz="1875" dirty="0"/>
          </a:p>
        </p:txBody>
      </p:sp>
      <p:sp>
        <p:nvSpPr>
          <p:cNvPr id="27" name="Shape 25"/>
          <p:cNvSpPr/>
          <p:nvPr/>
        </p:nvSpPr>
        <p:spPr>
          <a:xfrm>
            <a:off x="9434773" y="371363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9663373" y="3201665"/>
            <a:ext cx="186556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&gt;97%</a:t>
            </a:r>
            <a:endParaRPr lang="en-US" sz="1875" dirty="0"/>
          </a:p>
        </p:txBody>
      </p:sp>
      <p:sp>
        <p:nvSpPr>
          <p:cNvPr id="29" name="Shape 27"/>
          <p:cNvSpPr/>
          <p:nvPr/>
        </p:nvSpPr>
        <p:spPr>
          <a:xfrm>
            <a:off x="11681333" y="371363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11909933" y="3201665"/>
            <a:ext cx="515811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Scalability issues</a:t>
            </a:r>
            <a:endParaRPr lang="en-US" sz="1875" dirty="0"/>
          </a:p>
        </p:txBody>
      </p:sp>
      <p:sp>
        <p:nvSpPr>
          <p:cNvPr id="31" name="Shape 29"/>
          <p:cNvSpPr/>
          <p:nvPr/>
        </p:nvSpPr>
        <p:spPr>
          <a:xfrm>
            <a:off x="1154906" y="438038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1383506" y="3868415"/>
            <a:ext cx="341134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Sahu et al. (2025)</a:t>
            </a:r>
            <a:endParaRPr lang="en-US" sz="1875" dirty="0"/>
          </a:p>
        </p:txBody>
      </p:sp>
      <p:sp>
        <p:nvSpPr>
          <p:cNvPr id="33" name="Shape 31"/>
          <p:cNvSpPr/>
          <p:nvPr/>
        </p:nvSpPr>
        <p:spPr>
          <a:xfrm>
            <a:off x="4910770" y="438038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5139370" y="3868415"/>
            <a:ext cx="420252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Hybrid Dilated CNN</a:t>
            </a:r>
            <a:endParaRPr lang="en-US" sz="1875" dirty="0"/>
          </a:p>
        </p:txBody>
      </p:sp>
      <p:sp>
        <p:nvSpPr>
          <p:cNvPr id="35" name="Shape 33"/>
          <p:cNvSpPr/>
          <p:nvPr/>
        </p:nvSpPr>
        <p:spPr>
          <a:xfrm>
            <a:off x="9434773" y="438038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9663373" y="3868415"/>
            <a:ext cx="186556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~98%</a:t>
            </a:r>
            <a:endParaRPr lang="en-US" sz="1875" dirty="0"/>
          </a:p>
        </p:txBody>
      </p:sp>
      <p:sp>
        <p:nvSpPr>
          <p:cNvPr id="37" name="Shape 35"/>
          <p:cNvSpPr/>
          <p:nvPr/>
        </p:nvSpPr>
        <p:spPr>
          <a:xfrm>
            <a:off x="11681333" y="438038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11909933" y="3868415"/>
            <a:ext cx="515811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complexity</a:t>
            </a:r>
            <a:endParaRPr lang="en-US" sz="1875" dirty="0"/>
          </a:p>
        </p:txBody>
      </p:sp>
      <p:sp>
        <p:nvSpPr>
          <p:cNvPr id="39" name="Shape 37"/>
          <p:cNvSpPr/>
          <p:nvPr/>
        </p:nvSpPr>
        <p:spPr>
          <a:xfrm>
            <a:off x="1154906" y="4392290"/>
            <a:ext cx="15978187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0" name="Shape 38"/>
          <p:cNvSpPr/>
          <p:nvPr/>
        </p:nvSpPr>
        <p:spPr>
          <a:xfrm>
            <a:off x="1154906" y="504713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1" name="Text 39"/>
          <p:cNvSpPr/>
          <p:nvPr/>
        </p:nvSpPr>
        <p:spPr>
          <a:xfrm>
            <a:off x="1383506" y="4535165"/>
            <a:ext cx="341134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Ibrahim et al. (2025)</a:t>
            </a:r>
            <a:endParaRPr lang="en-US" sz="1875" dirty="0"/>
          </a:p>
        </p:txBody>
      </p:sp>
      <p:sp>
        <p:nvSpPr>
          <p:cNvPr id="42" name="Shape 40"/>
          <p:cNvSpPr/>
          <p:nvPr/>
        </p:nvSpPr>
        <p:spPr>
          <a:xfrm>
            <a:off x="4910770" y="504713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3" name="Text 41"/>
          <p:cNvSpPr/>
          <p:nvPr/>
        </p:nvSpPr>
        <p:spPr>
          <a:xfrm>
            <a:off x="5139370" y="4535165"/>
            <a:ext cx="420252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Optimized Deep Learning</a:t>
            </a:r>
            <a:endParaRPr lang="en-US" sz="1875" dirty="0"/>
          </a:p>
        </p:txBody>
      </p:sp>
      <p:sp>
        <p:nvSpPr>
          <p:cNvPr id="44" name="Shape 42"/>
          <p:cNvSpPr/>
          <p:nvPr/>
        </p:nvSpPr>
        <p:spPr>
          <a:xfrm>
            <a:off x="9434773" y="504713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9663373" y="4535165"/>
            <a:ext cx="186556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97.5%</a:t>
            </a:r>
            <a:endParaRPr lang="en-US" sz="1875" dirty="0"/>
          </a:p>
        </p:txBody>
      </p:sp>
      <p:sp>
        <p:nvSpPr>
          <p:cNvPr id="46" name="Shape 44"/>
          <p:cNvSpPr/>
          <p:nvPr/>
        </p:nvSpPr>
        <p:spPr>
          <a:xfrm>
            <a:off x="11681333" y="504713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7" name="Text 45"/>
          <p:cNvSpPr/>
          <p:nvPr/>
        </p:nvSpPr>
        <p:spPr>
          <a:xfrm>
            <a:off x="11909933" y="4535165"/>
            <a:ext cx="515811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Needs real-world validation</a:t>
            </a:r>
            <a:endParaRPr lang="en-US" sz="1875" dirty="0"/>
          </a:p>
        </p:txBody>
      </p:sp>
      <p:sp>
        <p:nvSpPr>
          <p:cNvPr id="48" name="Shape 46"/>
          <p:cNvSpPr/>
          <p:nvPr/>
        </p:nvSpPr>
        <p:spPr>
          <a:xfrm>
            <a:off x="1154906" y="571388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9" name="Text 47"/>
          <p:cNvSpPr/>
          <p:nvPr/>
        </p:nvSpPr>
        <p:spPr>
          <a:xfrm>
            <a:off x="1383506" y="5201915"/>
            <a:ext cx="341134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Patel &amp; Shah (2024)</a:t>
            </a:r>
            <a:endParaRPr lang="en-US" sz="1875" dirty="0"/>
          </a:p>
        </p:txBody>
      </p:sp>
      <p:sp>
        <p:nvSpPr>
          <p:cNvPr id="50" name="Shape 48"/>
          <p:cNvSpPr/>
          <p:nvPr/>
        </p:nvSpPr>
        <p:spPr>
          <a:xfrm>
            <a:off x="4910770" y="571388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1" name="Text 49"/>
          <p:cNvSpPr/>
          <p:nvPr/>
        </p:nvSpPr>
        <p:spPr>
          <a:xfrm>
            <a:off x="5139370" y="5201915"/>
            <a:ext cx="420252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Transformer (ViT)</a:t>
            </a:r>
            <a:endParaRPr lang="en-US" sz="1875" dirty="0"/>
          </a:p>
        </p:txBody>
      </p:sp>
      <p:sp>
        <p:nvSpPr>
          <p:cNvPr id="52" name="Shape 50"/>
          <p:cNvSpPr/>
          <p:nvPr/>
        </p:nvSpPr>
        <p:spPr>
          <a:xfrm>
            <a:off x="9434773" y="571388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3" name="Text 51"/>
          <p:cNvSpPr/>
          <p:nvPr/>
        </p:nvSpPr>
        <p:spPr>
          <a:xfrm>
            <a:off x="9663373" y="5201915"/>
            <a:ext cx="186556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99.1%</a:t>
            </a:r>
            <a:endParaRPr lang="en-US" sz="1875" dirty="0"/>
          </a:p>
        </p:txBody>
      </p:sp>
      <p:sp>
        <p:nvSpPr>
          <p:cNvPr id="54" name="Shape 52"/>
          <p:cNvSpPr/>
          <p:nvPr/>
        </p:nvSpPr>
        <p:spPr>
          <a:xfrm>
            <a:off x="11681333" y="571388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5" name="Text 53"/>
          <p:cNvSpPr/>
          <p:nvPr/>
        </p:nvSpPr>
        <p:spPr>
          <a:xfrm>
            <a:off x="11909933" y="5201915"/>
            <a:ext cx="515811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computational cost</a:t>
            </a:r>
            <a:endParaRPr lang="en-US" sz="1875" dirty="0"/>
          </a:p>
        </p:txBody>
      </p:sp>
      <p:sp>
        <p:nvSpPr>
          <p:cNvPr id="56" name="Shape 54"/>
          <p:cNvSpPr/>
          <p:nvPr/>
        </p:nvSpPr>
        <p:spPr>
          <a:xfrm>
            <a:off x="1154906" y="5725790"/>
            <a:ext cx="15978187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7" name="Shape 55"/>
          <p:cNvSpPr/>
          <p:nvPr/>
        </p:nvSpPr>
        <p:spPr>
          <a:xfrm>
            <a:off x="1154906" y="6380634"/>
            <a:ext cx="375586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8" name="Text 56"/>
          <p:cNvSpPr/>
          <p:nvPr/>
        </p:nvSpPr>
        <p:spPr>
          <a:xfrm>
            <a:off x="1383506" y="5868665"/>
            <a:ext cx="341134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Zhao et al. (2025)</a:t>
            </a:r>
            <a:endParaRPr lang="en-US" sz="1875" dirty="0"/>
          </a:p>
        </p:txBody>
      </p:sp>
      <p:sp>
        <p:nvSpPr>
          <p:cNvPr id="59" name="Shape 57"/>
          <p:cNvSpPr/>
          <p:nvPr/>
        </p:nvSpPr>
        <p:spPr>
          <a:xfrm>
            <a:off x="4910770" y="6380634"/>
            <a:ext cx="452400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0" name="Text 58"/>
          <p:cNvSpPr/>
          <p:nvPr/>
        </p:nvSpPr>
        <p:spPr>
          <a:xfrm>
            <a:off x="5139370" y="5868665"/>
            <a:ext cx="420252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Mask/Faster R-CNN</a:t>
            </a:r>
            <a:endParaRPr lang="en-US" sz="1875" dirty="0"/>
          </a:p>
        </p:txBody>
      </p:sp>
      <p:sp>
        <p:nvSpPr>
          <p:cNvPr id="61" name="Shape 59"/>
          <p:cNvSpPr/>
          <p:nvPr/>
        </p:nvSpPr>
        <p:spPr>
          <a:xfrm>
            <a:off x="9434773" y="6380634"/>
            <a:ext cx="224656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2" name="Text 60"/>
          <p:cNvSpPr/>
          <p:nvPr/>
        </p:nvSpPr>
        <p:spPr>
          <a:xfrm>
            <a:off x="9663373" y="5868665"/>
            <a:ext cx="186556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63%–90%</a:t>
            </a:r>
            <a:endParaRPr lang="en-US" sz="1875" dirty="0"/>
          </a:p>
        </p:txBody>
      </p:sp>
      <p:sp>
        <p:nvSpPr>
          <p:cNvPr id="63" name="Shape 61"/>
          <p:cNvSpPr/>
          <p:nvPr/>
        </p:nvSpPr>
        <p:spPr>
          <a:xfrm>
            <a:off x="11681333" y="6380634"/>
            <a:ext cx="545176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4" name="Text 62"/>
          <p:cNvSpPr/>
          <p:nvPr/>
        </p:nvSpPr>
        <p:spPr>
          <a:xfrm>
            <a:off x="11909933" y="5868665"/>
            <a:ext cx="515811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Depends on data quality</a:t>
            </a:r>
            <a:endParaRPr lang="en-US" sz="1875" dirty="0"/>
          </a:p>
        </p:txBody>
      </p:sp>
      <p:sp>
        <p:nvSpPr>
          <p:cNvPr id="65" name="Text 63"/>
          <p:cNvSpPr/>
          <p:nvPr/>
        </p:nvSpPr>
        <p:spPr>
          <a:xfrm>
            <a:off x="1383506" y="6535415"/>
            <a:ext cx="3411340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Ahmed et al. (2025)</a:t>
            </a:r>
            <a:endParaRPr lang="en-US" sz="1875" dirty="0"/>
          </a:p>
        </p:txBody>
      </p:sp>
      <p:sp>
        <p:nvSpPr>
          <p:cNvPr id="66" name="Text 64"/>
          <p:cNvSpPr/>
          <p:nvPr/>
        </p:nvSpPr>
        <p:spPr>
          <a:xfrm>
            <a:off x="5139370" y="6535415"/>
            <a:ext cx="4202523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Multi-scale CNN (FPN)</a:t>
            </a:r>
            <a:endParaRPr lang="en-US" sz="1875" dirty="0"/>
          </a:p>
        </p:txBody>
      </p:sp>
      <p:sp>
        <p:nvSpPr>
          <p:cNvPr id="67" name="Text 65"/>
          <p:cNvSpPr/>
          <p:nvPr/>
        </p:nvSpPr>
        <p:spPr>
          <a:xfrm>
            <a:off x="9663373" y="6535415"/>
            <a:ext cx="1865561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99.2%</a:t>
            </a:r>
            <a:endParaRPr lang="en-US" sz="1875" dirty="0"/>
          </a:p>
        </p:txBody>
      </p:sp>
      <p:sp>
        <p:nvSpPr>
          <p:cNvPr id="68" name="Text 66"/>
          <p:cNvSpPr/>
          <p:nvPr/>
        </p:nvSpPr>
        <p:spPr>
          <a:xfrm>
            <a:off x="11909933" y="6535415"/>
            <a:ext cx="5158113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memory usage</a:t>
            </a:r>
            <a:endParaRPr lang="en-US" sz="1875" dirty="0"/>
          </a:p>
        </p:txBody>
      </p:sp>
      <p:pic>
        <p:nvPicPr>
          <p:cNvPr id="6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  <p:sp>
        <p:nvSpPr>
          <p:cNvPr id="71" name="Text 1">
            <a:extLst>
              <a:ext uri="{FF2B5EF4-FFF2-40B4-BE49-F238E27FC236}">
                <a16:creationId xmlns:a16="http://schemas.microsoft.com/office/drawing/2014/main" id="{86AAA7EE-E549-DA43-DFC6-8BEB391633E2}"/>
              </a:ext>
            </a:extLst>
          </p:cNvPr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Previous Studies</a:t>
            </a:r>
            <a:endParaRPr lang="en-US" sz="4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02C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3775025"/>
            <a:ext cx="17602200" cy="2514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764"/>
              </a:lnSpc>
              <a:buNone/>
            </a:pPr>
            <a:r>
              <a:rPr lang="en-US" sz="19500" b="1" dirty="0">
                <a:solidFill>
                  <a:srgbClr val="FFFFFF">
                    <a:alpha val="14000"/>
                  </a:srgb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19500" dirty="0"/>
          </a:p>
        </p:txBody>
      </p:sp>
      <p:sp>
        <p:nvSpPr>
          <p:cNvPr id="3" name="Text 1"/>
          <p:cNvSpPr/>
          <p:nvPr/>
        </p:nvSpPr>
        <p:spPr>
          <a:xfrm>
            <a:off x="1143000" y="5870525"/>
            <a:ext cx="17602200" cy="460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931"/>
              </a:lnSpc>
              <a:buNone/>
            </a:pPr>
            <a:r>
              <a:rPr lang="en-US" sz="4800" b="1" kern="0" spc="-4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Methodology</a:t>
            </a:r>
            <a:endParaRPr lang="en-US" sz="4800" dirty="0"/>
          </a:p>
        </p:txBody>
      </p:sp>
      <p:sp>
        <p:nvSpPr>
          <p:cNvPr id="4" name="Shape 2"/>
          <p:cNvSpPr/>
          <p:nvPr/>
        </p:nvSpPr>
        <p:spPr>
          <a:xfrm>
            <a:off x="1143000" y="6502301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2092523"/>
            <a:ext cx="71247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Dataset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2938239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143000" y="3252453"/>
            <a:ext cx="6671310" cy="1145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just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PlantVillage is one of the most widely used benchmark datasets for plant disease classification, comprising more than </a:t>
            </a:r>
            <a:r>
              <a:rPr lang="en-US" sz="1875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54,306 </a:t>
            </a: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high-quality RGB images.</a:t>
            </a:r>
            <a:endParaRPr lang="en-US" sz="1875" dirty="0"/>
          </a:p>
        </p:txBody>
      </p:sp>
      <p:sp>
        <p:nvSpPr>
          <p:cNvPr id="6" name="Text 4"/>
          <p:cNvSpPr/>
          <p:nvPr/>
        </p:nvSpPr>
        <p:spPr>
          <a:xfrm>
            <a:off x="1143000" y="4626322"/>
            <a:ext cx="6671310" cy="1145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just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Three classes were selected for this study, allowing the model to distinguish healthy from diseased leaves across two crop types.</a:t>
            </a:r>
            <a:endParaRPr lang="en-US" sz="1875" dirty="0"/>
          </a:p>
        </p:txBody>
      </p:sp>
      <p:sp>
        <p:nvSpPr>
          <p:cNvPr id="7" name="Shape 5"/>
          <p:cNvSpPr/>
          <p:nvPr/>
        </p:nvSpPr>
        <p:spPr>
          <a:xfrm>
            <a:off x="1143000" y="6000192"/>
            <a:ext cx="1906302" cy="587499"/>
          </a:xfrm>
          <a:prstGeom prst="roundRect">
            <a:avLst>
              <a:gd name="adj" fmla="val 50000"/>
            </a:avLst>
          </a:prstGeom>
          <a:solidFill>
            <a:srgbClr val="E2E6E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52550" y="6104967"/>
            <a:ext cx="1696752" cy="4160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700" b="1" kern="0" spc="36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Bacterial Spot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3201665" y="6000192"/>
            <a:ext cx="1226158" cy="587499"/>
          </a:xfrm>
          <a:prstGeom prst="roundRect">
            <a:avLst>
              <a:gd name="adj" fmla="val 50000"/>
            </a:avLst>
          </a:prstGeom>
          <a:solidFill>
            <a:srgbClr val="F4EA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411215" y="6104967"/>
            <a:ext cx="1652698" cy="4160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B4F0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Healthy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4580186" y="6000192"/>
            <a:ext cx="1653853" cy="587499"/>
          </a:xfrm>
          <a:prstGeom prst="roundRect">
            <a:avLst>
              <a:gd name="adj" fmla="val 50000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01642" y="6116873"/>
            <a:ext cx="1672754" cy="39223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26C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Early Blight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8382000" y="3491508"/>
            <a:ext cx="8763000" cy="3342122"/>
          </a:xfrm>
          <a:prstGeom prst="roundRect">
            <a:avLst>
              <a:gd name="adj" fmla="val 3990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  <a:effectLst>
            <a:outerShdw blurRad="285750" dist="95250" dir="5400000" algn="bl" rotWithShape="0">
              <a:srgbClr val="102C4E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357" y="3731865"/>
            <a:ext cx="8282285" cy="2861407"/>
          </a:xfrm>
          <a:prstGeom prst="rect">
            <a:avLst/>
          </a:prstGeom>
        </p:spPr>
      </p:pic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2092523"/>
            <a:ext cx="6671310" cy="10477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Preprocessing &amp; Augmentation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357820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96315" y="3892414"/>
            <a:ext cx="6699885" cy="474199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Resize images to 224×224 and normalize pixel values to [0,1]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Reduce noise and enhance image quality before feeding the model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Generate variants via rotation and horizontal/vertical flip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Diversify data with zoom and width/height shift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Goal: improve generalization and prevent overfitting</a:t>
            </a:r>
            <a:endParaRPr lang="en-US" sz="1650" dirty="0"/>
          </a:p>
        </p:txBody>
      </p:sp>
      <p:sp>
        <p:nvSpPr>
          <p:cNvPr id="6" name="Shape 4"/>
          <p:cNvSpPr/>
          <p:nvPr/>
        </p:nvSpPr>
        <p:spPr>
          <a:xfrm>
            <a:off x="7307385" y="2834244"/>
            <a:ext cx="10652369" cy="4512217"/>
          </a:xfrm>
          <a:prstGeom prst="roundRect">
            <a:avLst>
              <a:gd name="adj" fmla="val 2751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  <a:effectLst>
            <a:outerShdw blurRad="285750" dist="95250" dir="5400000" algn="bl" rotWithShape="0">
              <a:srgbClr val="102C4E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 b="23412"/>
          <a:stretch>
            <a:fillRect/>
          </a:stretch>
        </p:blipFill>
        <p:spPr>
          <a:xfrm>
            <a:off x="7454202" y="3059794"/>
            <a:ext cx="10321139" cy="4167411"/>
          </a:xfrm>
          <a:prstGeom prst="rect">
            <a:avLst/>
          </a:prstGeom>
        </p:spPr>
      </p:pic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4258" y="9832516"/>
            <a:ext cx="3080742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Proposed Model: ResNet50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143000" y="1710035"/>
            <a:ext cx="16187738" cy="752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30435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model applies transfer learning with ResNet50 pretrained on ImageNet, after removing the original classification layer and adding new classification layers:</a:t>
            </a:r>
            <a:endParaRPr lang="en-US" sz="1875" dirty="0"/>
          </a:p>
        </p:txBody>
      </p:sp>
      <p:sp>
        <p:nvSpPr>
          <p:cNvPr id="6" name="Shape 4"/>
          <p:cNvSpPr/>
          <p:nvPr/>
        </p:nvSpPr>
        <p:spPr>
          <a:xfrm>
            <a:off x="1143000" y="2710160"/>
            <a:ext cx="2728020" cy="2759646"/>
          </a:xfrm>
          <a:prstGeom prst="roundRect">
            <a:avLst>
              <a:gd name="adj" fmla="val 698"/>
            </a:avLst>
          </a:prstGeom>
          <a:solidFill>
            <a:srgbClr val="EAE9E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1402519" y="2969679"/>
            <a:ext cx="323701" cy="323701"/>
          </a:xfrm>
          <a:prstGeom prst="ellipse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364419" y="2969679"/>
            <a:ext cx="399901" cy="36180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 lnSpcReduction="10000"/>
          </a:bodyPr>
          <a:lstStyle/>
          <a:p>
            <a:pPr marL="0" indent="0" algn="ctr">
              <a:lnSpc>
                <a:spcPct val="135273"/>
              </a:lnSpc>
              <a:buNone/>
            </a:pPr>
            <a:r>
              <a:rPr lang="en-US" sz="1800" b="1" kern="0" spc="180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402519" y="3426582"/>
            <a:ext cx="2285181" cy="728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1538"/>
              </a:lnSpc>
              <a:buNone/>
            </a:pPr>
            <a:r>
              <a:rPr lang="en-US" sz="2175" b="1" kern="0" spc="-33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ResNet50 (ImageNet)</a:t>
            </a:r>
            <a:endParaRPr lang="en-US" sz="2175" dirty="0"/>
          </a:p>
        </p:txBody>
      </p:sp>
      <p:sp>
        <p:nvSpPr>
          <p:cNvPr id="10" name="Text 8"/>
          <p:cNvSpPr/>
          <p:nvPr/>
        </p:nvSpPr>
        <p:spPr>
          <a:xfrm>
            <a:off x="1402519" y="4250345"/>
            <a:ext cx="2285181" cy="9980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2182"/>
              </a:lnSpc>
              <a:buNone/>
            </a:pPr>
            <a:r>
              <a:rPr lang="en-US" sz="1800" dirty="0">
                <a:solidFill>
                  <a:srgbClr val="626C7A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Pretrained feature extractor with transferred weights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4023382" y="2710160"/>
            <a:ext cx="361950" cy="279774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2857"/>
              </a:lnSpc>
              <a:buNone/>
            </a:pPr>
            <a:r>
              <a:rPr lang="en-US" sz="2250" b="1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250" dirty="0"/>
          </a:p>
        </p:txBody>
      </p:sp>
      <p:sp>
        <p:nvSpPr>
          <p:cNvPr id="12" name="Shape 10"/>
          <p:cNvSpPr/>
          <p:nvPr/>
        </p:nvSpPr>
        <p:spPr>
          <a:xfrm>
            <a:off x="4461495" y="2710160"/>
            <a:ext cx="2728020" cy="2759646"/>
          </a:xfrm>
          <a:prstGeom prst="roundRect">
            <a:avLst>
              <a:gd name="adj" fmla="val 698"/>
            </a:avLst>
          </a:prstGeom>
          <a:solidFill>
            <a:srgbClr val="EAE9E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4721014" y="2969679"/>
            <a:ext cx="323701" cy="323701"/>
          </a:xfrm>
          <a:prstGeom prst="ellipse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4682914" y="2969679"/>
            <a:ext cx="399901" cy="36180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 lnSpcReduction="10000"/>
          </a:bodyPr>
          <a:lstStyle/>
          <a:p>
            <a:pPr marL="0" indent="0" algn="ctr">
              <a:lnSpc>
                <a:spcPct val="135273"/>
              </a:lnSpc>
              <a:buNone/>
            </a:pPr>
            <a:r>
              <a:rPr lang="en-US" sz="1800" b="1" kern="0" spc="180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4721014" y="3426582"/>
            <a:ext cx="2285181" cy="7286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1538"/>
              </a:lnSpc>
              <a:buNone/>
            </a:pPr>
            <a:r>
              <a:rPr lang="en-US" sz="2175" b="1" kern="0" spc="-33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Global Average Pooling</a:t>
            </a:r>
            <a:endParaRPr lang="en-US" sz="2175" dirty="0"/>
          </a:p>
        </p:txBody>
      </p:sp>
      <p:sp>
        <p:nvSpPr>
          <p:cNvPr id="16" name="Text 14"/>
          <p:cNvSpPr/>
          <p:nvPr/>
        </p:nvSpPr>
        <p:spPr>
          <a:xfrm>
            <a:off x="4721014" y="4250345"/>
            <a:ext cx="2285181" cy="9980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2182"/>
              </a:lnSpc>
              <a:buNone/>
            </a:pPr>
            <a:r>
              <a:rPr lang="en-US" sz="1800" dirty="0">
                <a:solidFill>
                  <a:srgbClr val="626C7A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Summarizes feature maps into a single vector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7341877" y="2710160"/>
            <a:ext cx="361950" cy="279774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2857"/>
              </a:lnSpc>
              <a:buNone/>
            </a:pPr>
            <a:r>
              <a:rPr lang="en-US" sz="2250" b="1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250" dirty="0"/>
          </a:p>
        </p:txBody>
      </p:sp>
      <p:sp>
        <p:nvSpPr>
          <p:cNvPr id="18" name="Shape 16"/>
          <p:cNvSpPr/>
          <p:nvPr/>
        </p:nvSpPr>
        <p:spPr>
          <a:xfrm>
            <a:off x="7779990" y="2710160"/>
            <a:ext cx="2728020" cy="2759646"/>
          </a:xfrm>
          <a:prstGeom prst="roundRect">
            <a:avLst>
              <a:gd name="adj" fmla="val 698"/>
            </a:avLst>
          </a:prstGeom>
          <a:solidFill>
            <a:srgbClr val="EAE9E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8039509" y="2969679"/>
            <a:ext cx="323701" cy="323701"/>
          </a:xfrm>
          <a:prstGeom prst="ellipse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8001409" y="2969679"/>
            <a:ext cx="399901" cy="36180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 lnSpcReduction="10000"/>
          </a:bodyPr>
          <a:lstStyle/>
          <a:p>
            <a:pPr marL="0" indent="0" algn="ctr">
              <a:lnSpc>
                <a:spcPct val="135273"/>
              </a:lnSpc>
              <a:buNone/>
            </a:pPr>
            <a:r>
              <a:rPr lang="en-US" sz="1800" b="1" kern="0" spc="180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8039509" y="3426582"/>
            <a:ext cx="2429880" cy="383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1538"/>
              </a:lnSpc>
              <a:buNone/>
            </a:pPr>
            <a:r>
              <a:rPr lang="en-US" sz="2175" b="1" kern="0" spc="-33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Dense (128)</a:t>
            </a:r>
            <a:endParaRPr lang="en-US" sz="2175" dirty="0"/>
          </a:p>
        </p:txBody>
      </p:sp>
      <p:sp>
        <p:nvSpPr>
          <p:cNvPr id="22" name="Text 20"/>
          <p:cNvSpPr/>
          <p:nvPr/>
        </p:nvSpPr>
        <p:spPr>
          <a:xfrm>
            <a:off x="8039509" y="3905064"/>
            <a:ext cx="2285181" cy="134332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2182"/>
              </a:lnSpc>
              <a:buNone/>
            </a:pPr>
            <a:r>
              <a:rPr lang="en-US" sz="1800" dirty="0">
                <a:solidFill>
                  <a:srgbClr val="626C7A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128-unit layer learning a compact representation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10660373" y="2710160"/>
            <a:ext cx="361950" cy="279774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2857"/>
              </a:lnSpc>
              <a:buNone/>
            </a:pPr>
            <a:r>
              <a:rPr lang="en-US" sz="2250" b="1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250" dirty="0"/>
          </a:p>
        </p:txBody>
      </p:sp>
      <p:sp>
        <p:nvSpPr>
          <p:cNvPr id="24" name="Shape 22"/>
          <p:cNvSpPr/>
          <p:nvPr/>
        </p:nvSpPr>
        <p:spPr>
          <a:xfrm>
            <a:off x="11098485" y="2710160"/>
            <a:ext cx="2728020" cy="2759646"/>
          </a:xfrm>
          <a:prstGeom prst="roundRect">
            <a:avLst>
              <a:gd name="adj" fmla="val 698"/>
            </a:avLst>
          </a:prstGeom>
          <a:solidFill>
            <a:srgbClr val="EAE9E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11358004" y="2969679"/>
            <a:ext cx="323701" cy="323701"/>
          </a:xfrm>
          <a:prstGeom prst="ellipse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11319904" y="2969679"/>
            <a:ext cx="399901" cy="36180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 lnSpcReduction="10000"/>
          </a:bodyPr>
          <a:lstStyle/>
          <a:p>
            <a:pPr marL="0" indent="0" algn="ctr">
              <a:lnSpc>
                <a:spcPct val="135273"/>
              </a:lnSpc>
              <a:buNone/>
            </a:pPr>
            <a:r>
              <a:rPr lang="en-US" sz="1800" b="1" kern="0" spc="180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11358004" y="3426582"/>
            <a:ext cx="2429880" cy="383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1538"/>
              </a:lnSpc>
              <a:buNone/>
            </a:pPr>
            <a:r>
              <a:rPr lang="en-US" sz="2175" b="1" kern="0" spc="-33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Dropout (0.5)</a:t>
            </a:r>
            <a:endParaRPr lang="en-US" sz="2175" dirty="0"/>
          </a:p>
        </p:txBody>
      </p:sp>
      <p:sp>
        <p:nvSpPr>
          <p:cNvPr id="28" name="Text 26"/>
          <p:cNvSpPr/>
          <p:nvPr/>
        </p:nvSpPr>
        <p:spPr>
          <a:xfrm>
            <a:off x="11358004" y="3905064"/>
            <a:ext cx="2285181" cy="134332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2182"/>
              </a:lnSpc>
              <a:buNone/>
            </a:pPr>
            <a:r>
              <a:rPr lang="en-US" sz="1800" dirty="0">
                <a:solidFill>
                  <a:srgbClr val="626C7A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Random 50% dropout to reduce overfitting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13978868" y="2710160"/>
            <a:ext cx="361950" cy="279774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2857"/>
              </a:lnSpc>
              <a:buNone/>
            </a:pPr>
            <a:r>
              <a:rPr lang="en-US" sz="2250" b="1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250" dirty="0"/>
          </a:p>
        </p:txBody>
      </p:sp>
      <p:sp>
        <p:nvSpPr>
          <p:cNvPr id="30" name="Shape 28"/>
          <p:cNvSpPr/>
          <p:nvPr/>
        </p:nvSpPr>
        <p:spPr>
          <a:xfrm>
            <a:off x="14416980" y="2710160"/>
            <a:ext cx="2728020" cy="2759646"/>
          </a:xfrm>
          <a:prstGeom prst="roundRect">
            <a:avLst>
              <a:gd name="adj" fmla="val 698"/>
            </a:avLst>
          </a:prstGeom>
          <a:solidFill>
            <a:srgbClr val="EAE9E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14676500" y="2969679"/>
            <a:ext cx="323701" cy="323701"/>
          </a:xfrm>
          <a:prstGeom prst="ellipse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14638400" y="2969679"/>
            <a:ext cx="399901" cy="36180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 lnSpcReduction="10000"/>
          </a:bodyPr>
          <a:lstStyle/>
          <a:p>
            <a:pPr marL="0" indent="0" algn="ctr">
              <a:lnSpc>
                <a:spcPct val="135273"/>
              </a:lnSpc>
              <a:buNone/>
            </a:pPr>
            <a:r>
              <a:rPr lang="en-US" sz="1800" b="1" kern="0" spc="180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14676500" y="3426582"/>
            <a:ext cx="2429880" cy="383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1538"/>
              </a:lnSpc>
              <a:buNone/>
            </a:pPr>
            <a:r>
              <a:rPr lang="en-US" sz="2175" b="1" kern="0" spc="-33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Softmax</a:t>
            </a:r>
            <a:endParaRPr lang="en-US" sz="2175" dirty="0"/>
          </a:p>
        </p:txBody>
      </p:sp>
      <p:sp>
        <p:nvSpPr>
          <p:cNvPr id="34" name="Text 32"/>
          <p:cNvSpPr/>
          <p:nvPr/>
        </p:nvSpPr>
        <p:spPr>
          <a:xfrm>
            <a:off x="14676500" y="3905064"/>
            <a:ext cx="2285181" cy="134332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2182"/>
              </a:lnSpc>
              <a:buNone/>
            </a:pPr>
            <a:r>
              <a:rPr lang="en-US" sz="1800" dirty="0">
                <a:solidFill>
                  <a:srgbClr val="626C7A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Probabilistic classification into one of three classes</a:t>
            </a:r>
            <a:endParaRPr lang="en-US" sz="1800" dirty="0"/>
          </a:p>
        </p:txBody>
      </p:sp>
      <p:sp>
        <p:nvSpPr>
          <p:cNvPr id="35" name="Shape 33"/>
          <p:cNvSpPr/>
          <p:nvPr/>
        </p:nvSpPr>
        <p:spPr>
          <a:xfrm>
            <a:off x="1142999" y="5755556"/>
            <a:ext cx="3984457" cy="587499"/>
          </a:xfrm>
          <a:prstGeom prst="roundRect">
            <a:avLst>
              <a:gd name="adj" fmla="val 50000"/>
            </a:avLst>
          </a:prstGeom>
          <a:solidFill>
            <a:srgbClr val="E2E6E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1352550" y="5860331"/>
            <a:ext cx="3583209" cy="4160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Pepper Bell Bacterial Spot</a:t>
            </a:r>
            <a:endParaRPr lang="en-US" sz="1800" dirty="0"/>
          </a:p>
        </p:txBody>
      </p:sp>
      <p:sp>
        <p:nvSpPr>
          <p:cNvPr id="37" name="Shape 35"/>
          <p:cNvSpPr/>
          <p:nvPr/>
        </p:nvSpPr>
        <p:spPr>
          <a:xfrm>
            <a:off x="4501865" y="5755556"/>
            <a:ext cx="3139297" cy="587499"/>
          </a:xfrm>
          <a:prstGeom prst="roundRect">
            <a:avLst>
              <a:gd name="adj" fmla="val 50000"/>
            </a:avLst>
          </a:prstGeom>
          <a:solidFill>
            <a:srgbClr val="F4EA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4711415" y="5860331"/>
            <a:ext cx="2713203" cy="41604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B4F0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Pepper Bell Healthy</a:t>
            </a:r>
            <a:endParaRPr lang="en-US" sz="1800" dirty="0"/>
          </a:p>
        </p:txBody>
      </p:sp>
      <p:sp>
        <p:nvSpPr>
          <p:cNvPr id="39" name="Shape 37"/>
          <p:cNvSpPr/>
          <p:nvPr/>
        </p:nvSpPr>
        <p:spPr>
          <a:xfrm>
            <a:off x="7180585" y="5755556"/>
            <a:ext cx="2995046" cy="587499"/>
          </a:xfrm>
          <a:prstGeom prst="roundRect">
            <a:avLst>
              <a:gd name="adj" fmla="val 50000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8"/>
          <p:cNvSpPr/>
          <p:nvPr/>
        </p:nvSpPr>
        <p:spPr>
          <a:xfrm>
            <a:off x="7402041" y="5872237"/>
            <a:ext cx="2539363" cy="39223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26C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Potato Early Blight</a:t>
            </a:r>
            <a:endParaRPr lang="en-US" sz="1800" dirty="0"/>
          </a:p>
        </p:txBody>
      </p:sp>
      <p:pic>
        <p:nvPicPr>
          <p:cNvPr id="4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723863"/>
            <a:ext cx="17602200" cy="348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0200"/>
              </a:lnSpc>
              <a:buNone/>
            </a:pPr>
            <a:r>
              <a:rPr lang="en-US" sz="1575" b="1" kern="0" spc="126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TABLE 3.6</a:t>
            </a:r>
            <a:endParaRPr lang="en-US" sz="1575" dirty="0"/>
          </a:p>
        </p:txBody>
      </p:sp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Training Configuration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143000" y="1805285"/>
            <a:ext cx="7810500" cy="3945620"/>
          </a:xfrm>
          <a:prstGeom prst="roundRect">
            <a:avLst>
              <a:gd name="adj" fmla="val 2414"/>
            </a:avLst>
          </a:prstGeom>
          <a:ln w="11906">
            <a:solidFill>
              <a:srgbClr val="E1E5EB"/>
            </a:solidFill>
            <a:prstDash val="solid"/>
          </a:ln>
          <a:effectLst>
            <a:outerShdw blurRad="228600" dist="57150" dir="5400000" algn="bl" rotWithShape="0">
              <a:srgbClr val="102C4E">
                <a:alpha val="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154906" y="1817191"/>
            <a:ext cx="3756980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383506" y="1969591"/>
            <a:ext cx="3412489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PARAMETER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4911886" y="1817191"/>
            <a:ext cx="4029708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5140486" y="1969591"/>
            <a:ext cx="3693399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VALUE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1154906" y="3066045"/>
            <a:ext cx="375698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1383506" y="2560030"/>
            <a:ext cx="3412489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Dataset</a:t>
            </a:r>
            <a:endParaRPr lang="en-US" sz="1875" dirty="0"/>
          </a:p>
        </p:txBody>
      </p:sp>
      <p:sp>
        <p:nvSpPr>
          <p:cNvPr id="12" name="Shape 10"/>
          <p:cNvSpPr/>
          <p:nvPr/>
        </p:nvSpPr>
        <p:spPr>
          <a:xfrm>
            <a:off x="4911886" y="3066045"/>
            <a:ext cx="4029708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5140486" y="2560030"/>
            <a:ext cx="3693399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PlantVillage</a:t>
            </a:r>
            <a:endParaRPr lang="en-US" sz="1875" dirty="0"/>
          </a:p>
        </p:txBody>
      </p:sp>
      <p:sp>
        <p:nvSpPr>
          <p:cNvPr id="14" name="Shape 12"/>
          <p:cNvSpPr/>
          <p:nvPr/>
        </p:nvSpPr>
        <p:spPr>
          <a:xfrm>
            <a:off x="1154906" y="3077952"/>
            <a:ext cx="7786688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1154906" y="3732795"/>
            <a:ext cx="375698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1383506" y="3220827"/>
            <a:ext cx="341248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Image Size</a:t>
            </a:r>
            <a:endParaRPr lang="en-US" sz="1875" dirty="0"/>
          </a:p>
        </p:txBody>
      </p:sp>
      <p:sp>
        <p:nvSpPr>
          <p:cNvPr id="17" name="Shape 15"/>
          <p:cNvSpPr/>
          <p:nvPr/>
        </p:nvSpPr>
        <p:spPr>
          <a:xfrm>
            <a:off x="4911886" y="3732795"/>
            <a:ext cx="4029708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5140486" y="3220827"/>
            <a:ext cx="369339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224 × 224</a:t>
            </a:r>
            <a:endParaRPr lang="en-US" sz="1875" dirty="0"/>
          </a:p>
        </p:txBody>
      </p:sp>
      <p:sp>
        <p:nvSpPr>
          <p:cNvPr id="19" name="Shape 17"/>
          <p:cNvSpPr/>
          <p:nvPr/>
        </p:nvSpPr>
        <p:spPr>
          <a:xfrm>
            <a:off x="1154906" y="4399545"/>
            <a:ext cx="375698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1383506" y="3887577"/>
            <a:ext cx="341248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Batch Size</a:t>
            </a:r>
            <a:endParaRPr lang="en-US" sz="1875" dirty="0"/>
          </a:p>
        </p:txBody>
      </p:sp>
      <p:sp>
        <p:nvSpPr>
          <p:cNvPr id="21" name="Shape 19"/>
          <p:cNvSpPr/>
          <p:nvPr/>
        </p:nvSpPr>
        <p:spPr>
          <a:xfrm>
            <a:off x="4911886" y="4399545"/>
            <a:ext cx="4029708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140486" y="3887577"/>
            <a:ext cx="369339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32</a:t>
            </a:r>
            <a:endParaRPr lang="en-US" sz="1875" dirty="0"/>
          </a:p>
        </p:txBody>
      </p:sp>
      <p:sp>
        <p:nvSpPr>
          <p:cNvPr id="23" name="Shape 21"/>
          <p:cNvSpPr/>
          <p:nvPr/>
        </p:nvSpPr>
        <p:spPr>
          <a:xfrm>
            <a:off x="1154906" y="4411452"/>
            <a:ext cx="7786688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Shape 22"/>
          <p:cNvSpPr/>
          <p:nvPr/>
        </p:nvSpPr>
        <p:spPr>
          <a:xfrm>
            <a:off x="1154906" y="5066295"/>
            <a:ext cx="3756980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1383506" y="4554327"/>
            <a:ext cx="341248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Epochs</a:t>
            </a:r>
            <a:endParaRPr lang="en-US" sz="1875" dirty="0"/>
          </a:p>
        </p:txBody>
      </p:sp>
      <p:sp>
        <p:nvSpPr>
          <p:cNvPr id="26" name="Shape 24"/>
          <p:cNvSpPr/>
          <p:nvPr/>
        </p:nvSpPr>
        <p:spPr>
          <a:xfrm>
            <a:off x="4911886" y="5066295"/>
            <a:ext cx="4029708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5140486" y="4554327"/>
            <a:ext cx="3693399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875" dirty="0"/>
          </a:p>
        </p:txBody>
      </p:sp>
      <p:sp>
        <p:nvSpPr>
          <p:cNvPr id="28" name="Text 26"/>
          <p:cNvSpPr/>
          <p:nvPr/>
        </p:nvSpPr>
        <p:spPr>
          <a:xfrm>
            <a:off x="1383506" y="5221077"/>
            <a:ext cx="3412489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Optimizer</a:t>
            </a:r>
            <a:endParaRPr lang="en-US" sz="1875" dirty="0"/>
          </a:p>
        </p:txBody>
      </p:sp>
      <p:sp>
        <p:nvSpPr>
          <p:cNvPr id="29" name="Text 27"/>
          <p:cNvSpPr/>
          <p:nvPr/>
        </p:nvSpPr>
        <p:spPr>
          <a:xfrm>
            <a:off x="5140486" y="5221077"/>
            <a:ext cx="3693399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Adam</a:t>
            </a:r>
            <a:endParaRPr lang="en-US" sz="1875" dirty="0"/>
          </a:p>
        </p:txBody>
      </p:sp>
      <p:sp>
        <p:nvSpPr>
          <p:cNvPr id="30" name="Shape 28"/>
          <p:cNvSpPr/>
          <p:nvPr/>
        </p:nvSpPr>
        <p:spPr>
          <a:xfrm>
            <a:off x="9334500" y="1805285"/>
            <a:ext cx="7810500" cy="3945620"/>
          </a:xfrm>
          <a:prstGeom prst="roundRect">
            <a:avLst>
              <a:gd name="adj" fmla="val 2414"/>
            </a:avLst>
          </a:prstGeom>
          <a:ln w="11906">
            <a:solidFill>
              <a:srgbClr val="E1E5EB"/>
            </a:solidFill>
            <a:prstDash val="solid"/>
          </a:ln>
          <a:effectLst>
            <a:outerShdw blurRad="228600" dist="57150" dir="5400000" algn="bl" rotWithShape="0">
              <a:srgbClr val="102C4E">
                <a:alpha val="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Shape 29"/>
          <p:cNvSpPr/>
          <p:nvPr/>
        </p:nvSpPr>
        <p:spPr>
          <a:xfrm>
            <a:off x="9346406" y="1817191"/>
            <a:ext cx="2893033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9575006" y="1969591"/>
            <a:ext cx="2522624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PARAMETER</a:t>
            </a:r>
            <a:endParaRPr lang="en-US" sz="1500" dirty="0"/>
          </a:p>
        </p:txBody>
      </p:sp>
      <p:sp>
        <p:nvSpPr>
          <p:cNvPr id="33" name="Shape 31"/>
          <p:cNvSpPr/>
          <p:nvPr/>
        </p:nvSpPr>
        <p:spPr>
          <a:xfrm>
            <a:off x="12239439" y="1817191"/>
            <a:ext cx="4893655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12468039" y="1969591"/>
            <a:ext cx="4583264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VALUE</a:t>
            </a:r>
            <a:endParaRPr lang="en-US" sz="1500" dirty="0"/>
          </a:p>
        </p:txBody>
      </p:sp>
      <p:sp>
        <p:nvSpPr>
          <p:cNvPr id="35" name="Shape 33"/>
          <p:cNvSpPr/>
          <p:nvPr/>
        </p:nvSpPr>
        <p:spPr>
          <a:xfrm>
            <a:off x="9346406" y="3066045"/>
            <a:ext cx="289303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9575006" y="2560030"/>
            <a:ext cx="2522624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Learning Rate</a:t>
            </a:r>
            <a:endParaRPr lang="en-US" sz="1875" dirty="0"/>
          </a:p>
        </p:txBody>
      </p:sp>
      <p:sp>
        <p:nvSpPr>
          <p:cNvPr id="37" name="Shape 35"/>
          <p:cNvSpPr/>
          <p:nvPr/>
        </p:nvSpPr>
        <p:spPr>
          <a:xfrm>
            <a:off x="12239439" y="3066045"/>
            <a:ext cx="4893655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12468039" y="2560030"/>
            <a:ext cx="4583264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0.001</a:t>
            </a:r>
            <a:endParaRPr lang="en-US" sz="1875" dirty="0"/>
          </a:p>
        </p:txBody>
      </p:sp>
      <p:sp>
        <p:nvSpPr>
          <p:cNvPr id="39" name="Shape 37"/>
          <p:cNvSpPr/>
          <p:nvPr/>
        </p:nvSpPr>
        <p:spPr>
          <a:xfrm>
            <a:off x="9346406" y="3077952"/>
            <a:ext cx="7786688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0" name="Shape 38"/>
          <p:cNvSpPr/>
          <p:nvPr/>
        </p:nvSpPr>
        <p:spPr>
          <a:xfrm>
            <a:off x="9346406" y="3732795"/>
            <a:ext cx="289303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1" name="Text 39"/>
          <p:cNvSpPr/>
          <p:nvPr/>
        </p:nvSpPr>
        <p:spPr>
          <a:xfrm>
            <a:off x="9575006" y="3220827"/>
            <a:ext cx="252262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Loss Function</a:t>
            </a:r>
            <a:endParaRPr lang="en-US" sz="1875" dirty="0"/>
          </a:p>
        </p:txBody>
      </p:sp>
      <p:sp>
        <p:nvSpPr>
          <p:cNvPr id="42" name="Shape 40"/>
          <p:cNvSpPr/>
          <p:nvPr/>
        </p:nvSpPr>
        <p:spPr>
          <a:xfrm>
            <a:off x="12239439" y="3732795"/>
            <a:ext cx="4893655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3" name="Text 41"/>
          <p:cNvSpPr/>
          <p:nvPr/>
        </p:nvSpPr>
        <p:spPr>
          <a:xfrm>
            <a:off x="12468039" y="3220827"/>
            <a:ext cx="458326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Categorical Cross-Entropy</a:t>
            </a:r>
            <a:endParaRPr lang="en-US" sz="1875" dirty="0"/>
          </a:p>
        </p:txBody>
      </p:sp>
      <p:sp>
        <p:nvSpPr>
          <p:cNvPr id="44" name="Shape 42"/>
          <p:cNvSpPr/>
          <p:nvPr/>
        </p:nvSpPr>
        <p:spPr>
          <a:xfrm>
            <a:off x="9346406" y="4399545"/>
            <a:ext cx="2893033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9575006" y="3887577"/>
            <a:ext cx="252262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Activation</a:t>
            </a:r>
            <a:endParaRPr lang="en-US" sz="1875" dirty="0"/>
          </a:p>
        </p:txBody>
      </p:sp>
      <p:sp>
        <p:nvSpPr>
          <p:cNvPr id="46" name="Shape 44"/>
          <p:cNvSpPr/>
          <p:nvPr/>
        </p:nvSpPr>
        <p:spPr>
          <a:xfrm>
            <a:off x="12239439" y="4399545"/>
            <a:ext cx="4893655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7" name="Text 45"/>
          <p:cNvSpPr/>
          <p:nvPr/>
        </p:nvSpPr>
        <p:spPr>
          <a:xfrm>
            <a:off x="12468039" y="3887577"/>
            <a:ext cx="458326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ReLU</a:t>
            </a:r>
            <a:endParaRPr lang="en-US" sz="1875" dirty="0"/>
          </a:p>
        </p:txBody>
      </p:sp>
      <p:sp>
        <p:nvSpPr>
          <p:cNvPr id="48" name="Shape 46"/>
          <p:cNvSpPr/>
          <p:nvPr/>
        </p:nvSpPr>
        <p:spPr>
          <a:xfrm>
            <a:off x="9346406" y="4411452"/>
            <a:ext cx="7786688" cy="660797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9" name="Text 47"/>
          <p:cNvSpPr/>
          <p:nvPr/>
        </p:nvSpPr>
        <p:spPr>
          <a:xfrm>
            <a:off x="9575006" y="4554327"/>
            <a:ext cx="2522624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Output Layer</a:t>
            </a:r>
            <a:endParaRPr lang="en-US" sz="1875" dirty="0"/>
          </a:p>
        </p:txBody>
      </p:sp>
      <p:sp>
        <p:nvSpPr>
          <p:cNvPr id="50" name="Text 48"/>
          <p:cNvSpPr/>
          <p:nvPr/>
        </p:nvSpPr>
        <p:spPr>
          <a:xfrm>
            <a:off x="12468039" y="4554327"/>
            <a:ext cx="4583264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Softmax</a:t>
            </a:r>
            <a:endParaRPr lang="en-US" sz="1875" dirty="0"/>
          </a:p>
        </p:txBody>
      </p:sp>
      <p:pic>
        <p:nvPicPr>
          <p:cNvPr id="5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02C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3775025"/>
            <a:ext cx="17602200" cy="2514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7764"/>
              </a:lnSpc>
              <a:buNone/>
            </a:pPr>
            <a:r>
              <a:rPr lang="en-US" sz="19500" b="1" dirty="0">
                <a:solidFill>
                  <a:srgbClr val="FFFFFF">
                    <a:alpha val="14000"/>
                  </a:srgb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19500" dirty="0"/>
          </a:p>
        </p:txBody>
      </p:sp>
      <p:sp>
        <p:nvSpPr>
          <p:cNvPr id="3" name="Text 1"/>
          <p:cNvSpPr/>
          <p:nvPr/>
        </p:nvSpPr>
        <p:spPr>
          <a:xfrm>
            <a:off x="1143000" y="5870525"/>
            <a:ext cx="17602200" cy="460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931"/>
              </a:lnSpc>
              <a:buNone/>
            </a:pPr>
            <a:r>
              <a:rPr lang="en-US" sz="4800" b="1" kern="0" spc="-48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Results &amp; Evaluation</a:t>
            </a:r>
            <a:endParaRPr lang="en-US" sz="4800" dirty="0"/>
          </a:p>
        </p:txBody>
      </p:sp>
      <p:sp>
        <p:nvSpPr>
          <p:cNvPr id="4" name="Shape 2"/>
          <p:cNvSpPr/>
          <p:nvPr/>
        </p:nvSpPr>
        <p:spPr>
          <a:xfrm>
            <a:off x="1143000" y="6502301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Results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143000" y="2091035"/>
            <a:ext cx="5253075" cy="1466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88235"/>
              </a:lnSpc>
              <a:buNone/>
            </a:pPr>
            <a:r>
              <a:rPr lang="en-US" sz="11250" b="1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99.42</a:t>
            </a:r>
            <a:r>
              <a:rPr lang="en-US" sz="11250" b="1" dirty="0">
                <a:solidFill>
                  <a:srgbClr val="C6971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%</a:t>
            </a:r>
            <a:endParaRPr lang="en-US" sz="11250" dirty="0"/>
          </a:p>
        </p:txBody>
      </p:sp>
      <p:sp>
        <p:nvSpPr>
          <p:cNvPr id="6" name="Shape 4"/>
          <p:cNvSpPr/>
          <p:nvPr/>
        </p:nvSpPr>
        <p:spPr>
          <a:xfrm>
            <a:off x="6680522" y="1805285"/>
            <a:ext cx="3992873" cy="3945620"/>
          </a:xfrm>
          <a:prstGeom prst="roundRect">
            <a:avLst>
              <a:gd name="adj" fmla="val 2414"/>
            </a:avLst>
          </a:prstGeom>
          <a:ln w="11906">
            <a:solidFill>
              <a:srgbClr val="E1E5EB"/>
            </a:solidFill>
            <a:prstDash val="solid"/>
          </a:ln>
          <a:effectLst>
            <a:outerShdw blurRad="228600" dist="57150" dir="5400000" algn="bl" rotWithShape="0">
              <a:srgbClr val="102C4E">
                <a:alpha val="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6692429" y="1817191"/>
            <a:ext cx="2657326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6921029" y="1969591"/>
            <a:ext cx="2279846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349755" y="1817191"/>
            <a:ext cx="1311734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9578355" y="1969591"/>
            <a:ext cx="930734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RESULT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6692429" y="3066045"/>
            <a:ext cx="2657326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921029" y="2560030"/>
            <a:ext cx="2279846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Validation Accuracy</a:t>
            </a:r>
            <a:endParaRPr lang="en-US" sz="1875" dirty="0"/>
          </a:p>
        </p:txBody>
      </p:sp>
      <p:sp>
        <p:nvSpPr>
          <p:cNvPr id="13" name="Shape 11"/>
          <p:cNvSpPr/>
          <p:nvPr/>
        </p:nvSpPr>
        <p:spPr>
          <a:xfrm>
            <a:off x="9349755" y="3066045"/>
            <a:ext cx="131173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9578355" y="2560030"/>
            <a:ext cx="930734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</a:t>
            </a:r>
            <a:endParaRPr lang="en-US" sz="1875" dirty="0"/>
          </a:p>
        </p:txBody>
      </p:sp>
      <p:sp>
        <p:nvSpPr>
          <p:cNvPr id="15" name="Shape 13"/>
          <p:cNvSpPr/>
          <p:nvPr/>
        </p:nvSpPr>
        <p:spPr>
          <a:xfrm>
            <a:off x="6692429" y="3077952"/>
            <a:ext cx="3969060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6692429" y="3732795"/>
            <a:ext cx="2657326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921029" y="3220827"/>
            <a:ext cx="2279846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Validation Loss</a:t>
            </a:r>
            <a:endParaRPr lang="en-US" sz="1875" dirty="0"/>
          </a:p>
        </p:txBody>
      </p:sp>
      <p:sp>
        <p:nvSpPr>
          <p:cNvPr id="18" name="Shape 16"/>
          <p:cNvSpPr/>
          <p:nvPr/>
        </p:nvSpPr>
        <p:spPr>
          <a:xfrm>
            <a:off x="9349755" y="3732795"/>
            <a:ext cx="131173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9578355" y="3220827"/>
            <a:ext cx="93073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0.0228</a:t>
            </a:r>
            <a:endParaRPr lang="en-US" sz="1875" dirty="0"/>
          </a:p>
        </p:txBody>
      </p:sp>
      <p:sp>
        <p:nvSpPr>
          <p:cNvPr id="20" name="Shape 18"/>
          <p:cNvSpPr/>
          <p:nvPr/>
        </p:nvSpPr>
        <p:spPr>
          <a:xfrm>
            <a:off x="6692429" y="4399545"/>
            <a:ext cx="2657326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6921029" y="3887577"/>
            <a:ext cx="2279846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Precision</a:t>
            </a:r>
            <a:endParaRPr lang="en-US" sz="1875" dirty="0"/>
          </a:p>
        </p:txBody>
      </p:sp>
      <p:sp>
        <p:nvSpPr>
          <p:cNvPr id="22" name="Shape 20"/>
          <p:cNvSpPr/>
          <p:nvPr/>
        </p:nvSpPr>
        <p:spPr>
          <a:xfrm>
            <a:off x="9349755" y="4399545"/>
            <a:ext cx="131173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9578355" y="3887577"/>
            <a:ext cx="93073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</a:t>
            </a:r>
            <a:endParaRPr lang="en-US" sz="1875" dirty="0"/>
          </a:p>
        </p:txBody>
      </p:sp>
      <p:sp>
        <p:nvSpPr>
          <p:cNvPr id="24" name="Shape 22"/>
          <p:cNvSpPr/>
          <p:nvPr/>
        </p:nvSpPr>
        <p:spPr>
          <a:xfrm>
            <a:off x="6692429" y="4411452"/>
            <a:ext cx="3969060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6692429" y="5066295"/>
            <a:ext cx="2657326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6921029" y="4554327"/>
            <a:ext cx="2279846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Recall</a:t>
            </a:r>
            <a:endParaRPr lang="en-US" sz="1875" dirty="0"/>
          </a:p>
        </p:txBody>
      </p:sp>
      <p:sp>
        <p:nvSpPr>
          <p:cNvPr id="27" name="Shape 25"/>
          <p:cNvSpPr/>
          <p:nvPr/>
        </p:nvSpPr>
        <p:spPr>
          <a:xfrm>
            <a:off x="9349755" y="5066295"/>
            <a:ext cx="1311734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9578355" y="4554327"/>
            <a:ext cx="930734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</a:t>
            </a:r>
            <a:endParaRPr lang="en-US" sz="1875" dirty="0"/>
          </a:p>
        </p:txBody>
      </p:sp>
      <p:sp>
        <p:nvSpPr>
          <p:cNvPr id="29" name="Text 27"/>
          <p:cNvSpPr/>
          <p:nvPr/>
        </p:nvSpPr>
        <p:spPr>
          <a:xfrm>
            <a:off x="6921029" y="5221077"/>
            <a:ext cx="2279846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F1-score</a:t>
            </a:r>
            <a:endParaRPr lang="en-US" sz="1875" dirty="0"/>
          </a:p>
        </p:txBody>
      </p:sp>
      <p:sp>
        <p:nvSpPr>
          <p:cNvPr id="30" name="Text 28"/>
          <p:cNvSpPr/>
          <p:nvPr/>
        </p:nvSpPr>
        <p:spPr>
          <a:xfrm>
            <a:off x="9578355" y="5221077"/>
            <a:ext cx="930734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</a:t>
            </a:r>
            <a:endParaRPr lang="en-US" sz="1875" dirty="0"/>
          </a:p>
        </p:txBody>
      </p:sp>
      <p:sp>
        <p:nvSpPr>
          <p:cNvPr id="31" name="Shape 29"/>
          <p:cNvSpPr/>
          <p:nvPr/>
        </p:nvSpPr>
        <p:spPr>
          <a:xfrm>
            <a:off x="1143000" y="6074606"/>
            <a:ext cx="35719" cy="371326"/>
          </a:xfrm>
          <a:prstGeom prst="rect">
            <a:avLst/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1407319" y="6074606"/>
            <a:ext cx="15451931" cy="40942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950" i="1" dirty="0">
                <a:solidFill>
                  <a:srgbClr val="626C7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“The proposed ResNet50 model achieved a validation accuracy of 99.42%, demonstrating excellent classification performance.”</a:t>
            </a:r>
            <a:endParaRPr lang="en-US" sz="1950" dirty="0"/>
          </a:p>
        </p:txBody>
      </p:sp>
      <p:pic>
        <p:nvPicPr>
          <p:cNvPr id="3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2092523"/>
            <a:ext cx="71247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Confusion Matrix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2938239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96315" y="3252453"/>
            <a:ext cx="6699885" cy="32752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197 of 199 Bacterial Spot images correctly classified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293 of 295 Healthy images correctly classified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200 of 200 Early Blight images classified with 100% accuracy</a:t>
            </a:r>
            <a:endParaRPr lang="en-US" sz="1650" dirty="0"/>
          </a:p>
          <a:p>
            <a:pPr marL="0" indent="0" algn="l">
              <a:lnSpc>
                <a:spcPct val="175238"/>
              </a:lnSpc>
              <a:buNone/>
            </a:pPr>
            <a:r>
              <a:rPr lang="en-US" sz="16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690 of 694 total validation images classified correctly overall</a:t>
            </a:r>
            <a:endParaRPr lang="en-US" sz="1650" dirty="0"/>
          </a:p>
        </p:txBody>
      </p:sp>
      <p:sp>
        <p:nvSpPr>
          <p:cNvPr id="6" name="Shape 4"/>
          <p:cNvSpPr/>
          <p:nvPr/>
        </p:nvSpPr>
        <p:spPr>
          <a:xfrm>
            <a:off x="8382000" y="1209042"/>
            <a:ext cx="8763000" cy="7907052"/>
          </a:xfrm>
          <a:prstGeom prst="roundRect">
            <a:avLst>
              <a:gd name="adj" fmla="val 1686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  <a:effectLst>
            <a:outerShdw blurRad="285750" dist="95250" dir="5400000" algn="bl" rotWithShape="0">
              <a:srgbClr val="102C4E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357" y="1449400"/>
            <a:ext cx="8282285" cy="7426337"/>
          </a:xfrm>
          <a:prstGeom prst="rect">
            <a:avLst/>
          </a:prstGeom>
        </p:spPr>
      </p:pic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2092523"/>
            <a:ext cx="71247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ROC Curve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2938239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143000" y="3252453"/>
            <a:ext cx="6671310" cy="1145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just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ROC curve plots true positive rate against false positive rate; a curve hugging the top-left corner indicates strong discriminative power.</a:t>
            </a:r>
            <a:endParaRPr lang="en-US" sz="1875" dirty="0"/>
          </a:p>
        </p:txBody>
      </p:sp>
      <p:sp>
        <p:nvSpPr>
          <p:cNvPr id="6" name="Shape 4"/>
          <p:cNvSpPr/>
          <p:nvPr/>
        </p:nvSpPr>
        <p:spPr>
          <a:xfrm>
            <a:off x="1142999" y="4626322"/>
            <a:ext cx="3543249" cy="563687"/>
          </a:xfrm>
          <a:prstGeom prst="roundRect">
            <a:avLst>
              <a:gd name="adj" fmla="val 50000"/>
            </a:avLst>
          </a:prstGeom>
          <a:solidFill>
            <a:srgbClr val="E2E6EA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352550" y="4731097"/>
            <a:ext cx="3297604" cy="39223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Bacterial Spot · 0.999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1143000" y="6082235"/>
            <a:ext cx="3507154" cy="630362"/>
          </a:xfrm>
          <a:prstGeom prst="roundRect">
            <a:avLst>
              <a:gd name="adj" fmla="val 50000"/>
            </a:avLst>
          </a:prstGeom>
          <a:solidFill>
            <a:srgbClr val="F4EA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1383358" y="6201297"/>
            <a:ext cx="2625880" cy="39223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B4F0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Healthy · 0.999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1143000" y="5342372"/>
            <a:ext cx="3507154" cy="587499"/>
          </a:xfrm>
          <a:prstGeom prst="roundRect">
            <a:avLst>
              <a:gd name="adj" fmla="val 50000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1364456" y="5459053"/>
            <a:ext cx="3035606" cy="39223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5273"/>
              </a:lnSpc>
              <a:buNone/>
            </a:pPr>
            <a:r>
              <a:rPr lang="en-US" sz="1800" b="1" kern="0" spc="36" dirty="0">
                <a:solidFill>
                  <a:srgbClr val="626C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Early Blight · 1.000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8382000" y="1829470"/>
            <a:ext cx="8763000" cy="6666198"/>
          </a:xfrm>
          <a:prstGeom prst="roundRect">
            <a:avLst>
              <a:gd name="adj" fmla="val 2000"/>
            </a:avLst>
          </a:prstGeom>
          <a:solidFill>
            <a:srgbClr val="F4F6F9"/>
          </a:solidFill>
          <a:ln w="11906">
            <a:solidFill>
              <a:srgbClr val="E1E5EB"/>
            </a:solidFill>
            <a:prstDash val="solid"/>
          </a:ln>
          <a:effectLst>
            <a:outerShdw blurRad="285750" dist="95250" dir="5400000" algn="bl" rotWithShape="0">
              <a:srgbClr val="102C4E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357" y="2069827"/>
            <a:ext cx="8282285" cy="6185483"/>
          </a:xfrm>
          <a:prstGeom prst="rect">
            <a:avLst/>
          </a:prstGeom>
        </p:spPr>
      </p:pic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723863"/>
            <a:ext cx="17602200" cy="3480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0200"/>
              </a:lnSpc>
              <a:buNone/>
            </a:pPr>
            <a:r>
              <a:rPr lang="en-US" sz="1575" b="1" kern="0" spc="126" dirty="0">
                <a:solidFill>
                  <a:srgbClr val="C697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TABLE 4.6</a:t>
            </a:r>
            <a:endParaRPr lang="en-US" sz="1575" dirty="0"/>
          </a:p>
        </p:txBody>
      </p:sp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Comparison with Related Work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143000" y="1786124"/>
            <a:ext cx="16002000" cy="4612370"/>
          </a:xfrm>
          <a:prstGeom prst="roundRect">
            <a:avLst>
              <a:gd name="adj" fmla="val 2065"/>
            </a:avLst>
          </a:prstGeom>
          <a:ln w="11906">
            <a:solidFill>
              <a:srgbClr val="E1E5EB"/>
            </a:solidFill>
            <a:prstDash val="solid"/>
          </a:ln>
          <a:effectLst>
            <a:outerShdw blurRad="228600" dist="57150" dir="5400000" algn="bl" rotWithShape="0">
              <a:srgbClr val="102C4E">
                <a:alpha val="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154906" y="1798030"/>
            <a:ext cx="4978487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383506" y="1950430"/>
            <a:ext cx="4670641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STUDY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133393" y="1798030"/>
            <a:ext cx="4957837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6361993" y="1950430"/>
            <a:ext cx="4649372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TECHNIQUE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11091230" y="1798030"/>
            <a:ext cx="2404132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11319830" y="1950430"/>
            <a:ext cx="2023132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YEAR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13495362" y="1798030"/>
            <a:ext cx="3637731" cy="599963"/>
          </a:xfrm>
          <a:prstGeom prst="rect">
            <a:avLst/>
          </a:prstGeom>
          <a:solidFill>
            <a:srgbClr val="102C4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13723962" y="1950430"/>
            <a:ext cx="3289663" cy="3332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l">
              <a:lnSpc>
                <a:spcPct val="137778"/>
              </a:lnSpc>
              <a:buNone/>
            </a:pPr>
            <a:r>
              <a:rPr lang="en-US" sz="1500" b="1" kern="0" spc="4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ACCURACY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1154906" y="3046884"/>
            <a:ext cx="497848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1383506" y="2540868"/>
            <a:ext cx="4670641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Ouamane et al.</a:t>
            </a:r>
            <a:endParaRPr lang="en-US" sz="1875" dirty="0"/>
          </a:p>
        </p:txBody>
      </p:sp>
      <p:sp>
        <p:nvSpPr>
          <p:cNvPr id="16" name="Shape 14"/>
          <p:cNvSpPr/>
          <p:nvPr/>
        </p:nvSpPr>
        <p:spPr>
          <a:xfrm>
            <a:off x="6133393" y="3046884"/>
            <a:ext cx="495783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361993" y="2540868"/>
            <a:ext cx="4649372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HOWSVD-MDA</a:t>
            </a:r>
            <a:endParaRPr lang="en-US" sz="1875" dirty="0"/>
          </a:p>
        </p:txBody>
      </p:sp>
      <p:sp>
        <p:nvSpPr>
          <p:cNvPr id="18" name="Shape 16"/>
          <p:cNvSpPr/>
          <p:nvPr/>
        </p:nvSpPr>
        <p:spPr>
          <a:xfrm>
            <a:off x="11091230" y="3046884"/>
            <a:ext cx="2404132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11319830" y="2540868"/>
            <a:ext cx="2023132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2024</a:t>
            </a:r>
            <a:endParaRPr lang="en-US" sz="1875" dirty="0"/>
          </a:p>
        </p:txBody>
      </p:sp>
      <p:sp>
        <p:nvSpPr>
          <p:cNvPr id="20" name="Shape 18"/>
          <p:cNvSpPr/>
          <p:nvPr/>
        </p:nvSpPr>
        <p:spPr>
          <a:xfrm>
            <a:off x="13495362" y="3046884"/>
            <a:ext cx="363773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13723962" y="2540868"/>
            <a:ext cx="3289663" cy="4012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98.36%</a:t>
            </a:r>
            <a:endParaRPr lang="en-US" sz="1875" dirty="0"/>
          </a:p>
        </p:txBody>
      </p:sp>
      <p:sp>
        <p:nvSpPr>
          <p:cNvPr id="22" name="Shape 20"/>
          <p:cNvSpPr/>
          <p:nvPr/>
        </p:nvSpPr>
        <p:spPr>
          <a:xfrm>
            <a:off x="1154906" y="3058790"/>
            <a:ext cx="15978187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Shape 21"/>
          <p:cNvSpPr/>
          <p:nvPr/>
        </p:nvSpPr>
        <p:spPr>
          <a:xfrm>
            <a:off x="1154906" y="3713634"/>
            <a:ext cx="497848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1383506" y="3201665"/>
            <a:ext cx="467064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Pal et al.</a:t>
            </a:r>
            <a:endParaRPr lang="en-US" sz="1875" dirty="0"/>
          </a:p>
        </p:txBody>
      </p:sp>
      <p:sp>
        <p:nvSpPr>
          <p:cNvPr id="25" name="Shape 23"/>
          <p:cNvSpPr/>
          <p:nvPr/>
        </p:nvSpPr>
        <p:spPr>
          <a:xfrm>
            <a:off x="6133393" y="3713634"/>
            <a:ext cx="495783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6361993" y="3201665"/>
            <a:ext cx="464937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Mob-Res</a:t>
            </a:r>
            <a:endParaRPr lang="en-US" sz="1875" dirty="0"/>
          </a:p>
        </p:txBody>
      </p:sp>
      <p:sp>
        <p:nvSpPr>
          <p:cNvPr id="27" name="Shape 25"/>
          <p:cNvSpPr/>
          <p:nvPr/>
        </p:nvSpPr>
        <p:spPr>
          <a:xfrm>
            <a:off x="11091230" y="3713634"/>
            <a:ext cx="2404132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11319830" y="3201665"/>
            <a:ext cx="202313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2025</a:t>
            </a:r>
            <a:endParaRPr lang="en-US" sz="1875" dirty="0"/>
          </a:p>
        </p:txBody>
      </p:sp>
      <p:sp>
        <p:nvSpPr>
          <p:cNvPr id="29" name="Shape 27"/>
          <p:cNvSpPr/>
          <p:nvPr/>
        </p:nvSpPr>
        <p:spPr>
          <a:xfrm>
            <a:off x="13495362" y="3713634"/>
            <a:ext cx="363773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13723962" y="3201665"/>
            <a:ext cx="328966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99.47%</a:t>
            </a:r>
            <a:endParaRPr lang="en-US" sz="1875" dirty="0"/>
          </a:p>
        </p:txBody>
      </p:sp>
      <p:sp>
        <p:nvSpPr>
          <p:cNvPr id="31" name="Shape 29"/>
          <p:cNvSpPr/>
          <p:nvPr/>
        </p:nvSpPr>
        <p:spPr>
          <a:xfrm>
            <a:off x="1154906" y="4380384"/>
            <a:ext cx="497848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1383506" y="3868415"/>
            <a:ext cx="467064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Chen et al.</a:t>
            </a:r>
            <a:endParaRPr lang="en-US" sz="1875" dirty="0"/>
          </a:p>
        </p:txBody>
      </p:sp>
      <p:sp>
        <p:nvSpPr>
          <p:cNvPr id="33" name="Shape 31"/>
          <p:cNvSpPr/>
          <p:nvPr/>
        </p:nvSpPr>
        <p:spPr>
          <a:xfrm>
            <a:off x="6133393" y="4380384"/>
            <a:ext cx="495783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6361993" y="3868415"/>
            <a:ext cx="464937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EfficientNet</a:t>
            </a:r>
            <a:endParaRPr lang="en-US" sz="1875" dirty="0"/>
          </a:p>
        </p:txBody>
      </p:sp>
      <p:sp>
        <p:nvSpPr>
          <p:cNvPr id="35" name="Shape 33"/>
          <p:cNvSpPr/>
          <p:nvPr/>
        </p:nvSpPr>
        <p:spPr>
          <a:xfrm>
            <a:off x="11091230" y="4380384"/>
            <a:ext cx="2404132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11319830" y="3868415"/>
            <a:ext cx="202313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2023</a:t>
            </a:r>
            <a:endParaRPr lang="en-US" sz="1875" dirty="0"/>
          </a:p>
        </p:txBody>
      </p:sp>
      <p:sp>
        <p:nvSpPr>
          <p:cNvPr id="37" name="Shape 35"/>
          <p:cNvSpPr/>
          <p:nvPr/>
        </p:nvSpPr>
        <p:spPr>
          <a:xfrm>
            <a:off x="13495362" y="4380384"/>
            <a:ext cx="363773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13723962" y="3868415"/>
            <a:ext cx="328966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98.27%</a:t>
            </a:r>
            <a:endParaRPr lang="en-US" sz="1875" dirty="0"/>
          </a:p>
        </p:txBody>
      </p:sp>
      <p:sp>
        <p:nvSpPr>
          <p:cNvPr id="39" name="Shape 37"/>
          <p:cNvSpPr/>
          <p:nvPr/>
        </p:nvSpPr>
        <p:spPr>
          <a:xfrm>
            <a:off x="1154906" y="4392290"/>
            <a:ext cx="15978187" cy="66675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0" name="Shape 38"/>
          <p:cNvSpPr/>
          <p:nvPr/>
        </p:nvSpPr>
        <p:spPr>
          <a:xfrm>
            <a:off x="1154906" y="5047134"/>
            <a:ext cx="497848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1" name="Text 39"/>
          <p:cNvSpPr/>
          <p:nvPr/>
        </p:nvSpPr>
        <p:spPr>
          <a:xfrm>
            <a:off x="1383506" y="4535165"/>
            <a:ext cx="467064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Zhang et al.</a:t>
            </a:r>
            <a:endParaRPr lang="en-US" sz="1875" dirty="0"/>
          </a:p>
        </p:txBody>
      </p:sp>
      <p:sp>
        <p:nvSpPr>
          <p:cNvPr id="42" name="Shape 40"/>
          <p:cNvSpPr/>
          <p:nvPr/>
        </p:nvSpPr>
        <p:spPr>
          <a:xfrm>
            <a:off x="6133393" y="5047134"/>
            <a:ext cx="495783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3" name="Text 41"/>
          <p:cNvSpPr/>
          <p:nvPr/>
        </p:nvSpPr>
        <p:spPr>
          <a:xfrm>
            <a:off x="6361993" y="4535165"/>
            <a:ext cx="464937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CNN</a:t>
            </a:r>
            <a:endParaRPr lang="en-US" sz="1875" dirty="0"/>
          </a:p>
        </p:txBody>
      </p:sp>
      <p:sp>
        <p:nvSpPr>
          <p:cNvPr id="44" name="Shape 42"/>
          <p:cNvSpPr/>
          <p:nvPr/>
        </p:nvSpPr>
        <p:spPr>
          <a:xfrm>
            <a:off x="11091230" y="5047134"/>
            <a:ext cx="2404132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11319830" y="4535165"/>
            <a:ext cx="202313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2023</a:t>
            </a:r>
            <a:endParaRPr lang="en-US" sz="1875" dirty="0"/>
          </a:p>
        </p:txBody>
      </p:sp>
      <p:sp>
        <p:nvSpPr>
          <p:cNvPr id="46" name="Shape 44"/>
          <p:cNvSpPr/>
          <p:nvPr/>
        </p:nvSpPr>
        <p:spPr>
          <a:xfrm>
            <a:off x="13495362" y="5047134"/>
            <a:ext cx="363773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7" name="Text 45"/>
          <p:cNvSpPr/>
          <p:nvPr/>
        </p:nvSpPr>
        <p:spPr>
          <a:xfrm>
            <a:off x="13723962" y="4535165"/>
            <a:ext cx="328966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93.82%</a:t>
            </a:r>
            <a:endParaRPr lang="en-US" sz="1875" dirty="0"/>
          </a:p>
        </p:txBody>
      </p:sp>
      <p:sp>
        <p:nvSpPr>
          <p:cNvPr id="48" name="Shape 46"/>
          <p:cNvSpPr/>
          <p:nvPr/>
        </p:nvSpPr>
        <p:spPr>
          <a:xfrm>
            <a:off x="1154906" y="5713884"/>
            <a:ext cx="497848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9" name="Text 47"/>
          <p:cNvSpPr/>
          <p:nvPr/>
        </p:nvSpPr>
        <p:spPr>
          <a:xfrm>
            <a:off x="1383506" y="5201915"/>
            <a:ext cx="4670641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Sahu et al.</a:t>
            </a:r>
            <a:endParaRPr lang="en-US" sz="1875" dirty="0"/>
          </a:p>
        </p:txBody>
      </p:sp>
      <p:sp>
        <p:nvSpPr>
          <p:cNvPr id="50" name="Shape 48"/>
          <p:cNvSpPr/>
          <p:nvPr/>
        </p:nvSpPr>
        <p:spPr>
          <a:xfrm>
            <a:off x="6133393" y="5713884"/>
            <a:ext cx="4957837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1" name="Text 49"/>
          <p:cNvSpPr/>
          <p:nvPr/>
        </p:nvSpPr>
        <p:spPr>
          <a:xfrm>
            <a:off x="6361993" y="5201915"/>
            <a:ext cx="464937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DAA-MDeNet</a:t>
            </a:r>
            <a:endParaRPr lang="en-US" sz="1875" dirty="0"/>
          </a:p>
        </p:txBody>
      </p:sp>
      <p:sp>
        <p:nvSpPr>
          <p:cNvPr id="52" name="Shape 50"/>
          <p:cNvSpPr/>
          <p:nvPr/>
        </p:nvSpPr>
        <p:spPr>
          <a:xfrm>
            <a:off x="11091230" y="5713884"/>
            <a:ext cx="2404132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3" name="Text 51"/>
          <p:cNvSpPr/>
          <p:nvPr/>
        </p:nvSpPr>
        <p:spPr>
          <a:xfrm>
            <a:off x="11319830" y="5201915"/>
            <a:ext cx="2023132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2025</a:t>
            </a:r>
            <a:endParaRPr lang="en-US" sz="1875" dirty="0"/>
          </a:p>
        </p:txBody>
      </p:sp>
      <p:sp>
        <p:nvSpPr>
          <p:cNvPr id="54" name="Shape 52"/>
          <p:cNvSpPr/>
          <p:nvPr/>
        </p:nvSpPr>
        <p:spPr>
          <a:xfrm>
            <a:off x="13495362" y="5713884"/>
            <a:ext cx="3637731" cy="11906"/>
          </a:xfrm>
          <a:prstGeom prst="rect">
            <a:avLst/>
          </a:prstGeom>
          <a:solidFill>
            <a:srgbClr val="E1E5E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5" name="Text 53"/>
          <p:cNvSpPr/>
          <p:nvPr/>
        </p:nvSpPr>
        <p:spPr>
          <a:xfrm>
            <a:off x="13723962" y="5201915"/>
            <a:ext cx="3289663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94.58%</a:t>
            </a:r>
            <a:endParaRPr lang="en-US" sz="1875" dirty="0"/>
          </a:p>
        </p:txBody>
      </p:sp>
      <p:sp>
        <p:nvSpPr>
          <p:cNvPr id="56" name="Shape 54"/>
          <p:cNvSpPr/>
          <p:nvPr/>
        </p:nvSpPr>
        <p:spPr>
          <a:xfrm>
            <a:off x="1154906" y="5725790"/>
            <a:ext cx="15978187" cy="660797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7" name="Shape 55"/>
          <p:cNvSpPr/>
          <p:nvPr/>
        </p:nvSpPr>
        <p:spPr>
          <a:xfrm>
            <a:off x="1154906" y="5725790"/>
            <a:ext cx="4978487" cy="660797"/>
          </a:xfrm>
          <a:prstGeom prst="rect">
            <a:avLst/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8" name="Text 56"/>
          <p:cNvSpPr/>
          <p:nvPr/>
        </p:nvSpPr>
        <p:spPr>
          <a:xfrm>
            <a:off x="1383506" y="5868665"/>
            <a:ext cx="4670641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Proposed Study</a:t>
            </a:r>
            <a:endParaRPr lang="en-US" sz="1875" dirty="0"/>
          </a:p>
        </p:txBody>
      </p:sp>
      <p:sp>
        <p:nvSpPr>
          <p:cNvPr id="59" name="Shape 57"/>
          <p:cNvSpPr/>
          <p:nvPr/>
        </p:nvSpPr>
        <p:spPr>
          <a:xfrm>
            <a:off x="6133393" y="5725790"/>
            <a:ext cx="4957837" cy="660797"/>
          </a:xfrm>
          <a:prstGeom prst="rect">
            <a:avLst/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0" name="Text 58"/>
          <p:cNvSpPr/>
          <p:nvPr/>
        </p:nvSpPr>
        <p:spPr>
          <a:xfrm>
            <a:off x="6361993" y="5868665"/>
            <a:ext cx="4649372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ResNet50</a:t>
            </a:r>
            <a:endParaRPr lang="en-US" sz="1875" dirty="0"/>
          </a:p>
        </p:txBody>
      </p:sp>
      <p:sp>
        <p:nvSpPr>
          <p:cNvPr id="61" name="Shape 59"/>
          <p:cNvSpPr/>
          <p:nvPr/>
        </p:nvSpPr>
        <p:spPr>
          <a:xfrm>
            <a:off x="11091230" y="5725790"/>
            <a:ext cx="2404132" cy="660797"/>
          </a:xfrm>
          <a:prstGeom prst="rect">
            <a:avLst/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2" name="Text 60"/>
          <p:cNvSpPr/>
          <p:nvPr/>
        </p:nvSpPr>
        <p:spPr>
          <a:xfrm>
            <a:off x="11319830" y="5868665"/>
            <a:ext cx="2023132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</a:t>
            </a:r>
            <a:endParaRPr lang="en-US" sz="1875" dirty="0"/>
          </a:p>
        </p:txBody>
      </p:sp>
      <p:sp>
        <p:nvSpPr>
          <p:cNvPr id="63" name="Shape 61"/>
          <p:cNvSpPr/>
          <p:nvPr/>
        </p:nvSpPr>
        <p:spPr>
          <a:xfrm>
            <a:off x="13495362" y="5725790"/>
            <a:ext cx="3637731" cy="660797"/>
          </a:xfrm>
          <a:prstGeom prst="rect">
            <a:avLst/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4" name="Text 62"/>
          <p:cNvSpPr/>
          <p:nvPr/>
        </p:nvSpPr>
        <p:spPr>
          <a:xfrm>
            <a:off x="13723962" y="5868665"/>
            <a:ext cx="3289663" cy="41314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</a:t>
            </a:r>
            <a:endParaRPr lang="en-US" sz="1875" dirty="0"/>
          </a:p>
        </p:txBody>
      </p:sp>
      <p:pic>
        <p:nvPicPr>
          <p:cNvPr id="6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Discussion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42975" y="1919511"/>
            <a:ext cx="15992475" cy="3883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Strong performance stems from combining transfer learning with the ResNet50 architecture to learn distinctive visual representations from leaf images.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few misclassifications occurred only between the visually similar Bacterial Spot and Healthy classes; Early Blight was classified without error.</a:t>
            </a:r>
            <a:endParaRPr lang="en-US" sz="2250" dirty="0"/>
          </a:p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AUC values (0.999–1.000) across the ROC curves confirm the model's strong discriminative power between the three classes.</a:t>
            </a:r>
            <a:endParaRPr lang="en-US" sz="22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3122600"/>
            <a:ext cx="6647741" cy="300629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3450" i="1" kern="0" spc="-34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Transfer learning is the preferred technique to develop deep learning-based systems for efficient and reliable detection of plant diseases.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1143000" y="6833443"/>
            <a:ext cx="17602200" cy="40719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4783"/>
              </a:lnSpc>
              <a:buNone/>
            </a:pPr>
            <a:r>
              <a:rPr lang="en-US" sz="1875" dirty="0">
                <a:solidFill>
                  <a:srgbClr val="626C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Conclusion, Chapter 5</a:t>
            </a:r>
            <a:endParaRPr lang="en-US" sz="187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1143000" y="1376660"/>
            <a:ext cx="799951" cy="47625"/>
          </a:xfrm>
          <a:prstGeom prst="roundRect">
            <a:avLst>
              <a:gd name="adj" fmla="val 50000"/>
            </a:avLst>
          </a:prstGeom>
          <a:solidFill>
            <a:srgbClr val="C6971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524000" y="1919511"/>
            <a:ext cx="15806737" cy="6828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research presented a ResNet50-based deep learning framework with transfer learning that automatically classifies plant diseases without manual feature engineering.</a:t>
            </a:r>
            <a:endParaRPr lang="en-US" sz="2250" dirty="0"/>
          </a:p>
        </p:txBody>
      </p:sp>
      <p:sp>
        <p:nvSpPr>
          <p:cNvPr id="6" name="Text 4"/>
          <p:cNvSpPr/>
          <p:nvPr/>
        </p:nvSpPr>
        <p:spPr>
          <a:xfrm>
            <a:off x="1524000" y="3519599"/>
            <a:ext cx="15806737" cy="69480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model achieved </a:t>
            </a:r>
            <a:r>
              <a:rPr lang="en-US" sz="2250" b="1" dirty="0">
                <a:solidFill>
                  <a:srgbClr val="102C4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99.42% </a:t>
            </a: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validation accuracy and 0.0228 validation loss, with precision, recall, and F1-score near 99.42%.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1524000" y="5131594"/>
            <a:ext cx="15806737" cy="6828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lnSpc>
                <a:spcPct val="131429"/>
              </a:lnSpc>
              <a:buNone/>
            </a:pPr>
            <a:r>
              <a:rPr lang="en-US" sz="2250" dirty="0">
                <a:solidFill>
                  <a:srgbClr val="1A20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Future work should extend evaluation to real-field data and additional crop species and diseases to strengthen generalization.</a:t>
            </a:r>
            <a:endParaRPr lang="en-US" sz="225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4033" y="9832516"/>
            <a:ext cx="3210967" cy="130783"/>
          </a:xfrm>
          <a:prstGeom prst="rect">
            <a:avLst/>
          </a:prstGeom>
        </p:spPr>
      </p:pic>
      <p:sp>
        <p:nvSpPr>
          <p:cNvPr id="10" name="Text 1">
            <a:extLst>
              <a:ext uri="{FF2B5EF4-FFF2-40B4-BE49-F238E27FC236}">
                <a16:creationId xmlns:a16="http://schemas.microsoft.com/office/drawing/2014/main" id="{FD2A6897-1C8D-7039-3F71-5D5EA5BCC83C}"/>
              </a:ext>
            </a:extLst>
          </p:cNvPr>
          <p:cNvSpPr/>
          <p:nvPr/>
        </p:nvSpPr>
        <p:spPr>
          <a:xfrm>
            <a:off x="1143000" y="797533"/>
            <a:ext cx="17602200" cy="40775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62500" lnSpcReduction="20000"/>
          </a:bodyPr>
          <a:lstStyle/>
          <a:p>
            <a:pPr marL="0" indent="0" algn="l">
              <a:lnSpc>
                <a:spcPct val="105412"/>
              </a:lnSpc>
              <a:buNone/>
            </a:pPr>
            <a:r>
              <a:rPr lang="en-US" sz="4200" b="1" kern="0" spc="-42" dirty="0">
                <a:solidFill>
                  <a:srgbClr val="102C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 &amp; Future Work</a:t>
            </a:r>
            <a:endParaRPr lang="en-US" sz="4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02C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49292" y="2977723"/>
            <a:ext cx="4218455" cy="152393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05290"/>
              </a:lnSpc>
              <a:buNone/>
            </a:pPr>
            <a:r>
              <a:rPr lang="en-US" sz="5100" b="1" kern="0" spc="-5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Thank You</a:t>
            </a:r>
            <a:endParaRPr lang="en-US" sz="5100" dirty="0"/>
          </a:p>
        </p:txBody>
      </p:sp>
      <p:sp>
        <p:nvSpPr>
          <p:cNvPr id="3" name="Text 1"/>
          <p:cNvSpPr/>
          <p:nvPr/>
        </p:nvSpPr>
        <p:spPr>
          <a:xfrm>
            <a:off x="5061233" y="4999137"/>
            <a:ext cx="8165533" cy="104194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lnSpc>
                <a:spcPct val="131750"/>
              </a:lnSpc>
              <a:buNone/>
            </a:pPr>
            <a:r>
              <a:rPr lang="en-US" sz="2550" dirty="0">
                <a:solidFill>
                  <a:srgbClr val="FFFFFF">
                    <a:alpha val="82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Questions and discussion — College of Informatics, Midocean University</a:t>
            </a:r>
            <a:endParaRPr lang="en-US" sz="2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919</Words>
  <Application>Microsoft Office PowerPoint</Application>
  <PresentationFormat>Custom</PresentationFormat>
  <Paragraphs>205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Sulaiman Al-quwayfili</cp:lastModifiedBy>
  <cp:revision>3</cp:revision>
  <dcterms:created xsi:type="dcterms:W3CDTF">2026-08-03T11:31:29Z</dcterms:created>
  <dcterms:modified xsi:type="dcterms:W3CDTF">2026-08-03T11:40:23Z</dcterms:modified>
</cp:coreProperties>
</file>