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669" r:id="rId5"/>
    <p:sldId id="670" r:id="rId6"/>
    <p:sldId id="257" r:id="rId7"/>
    <p:sldId id="630" r:id="rId8"/>
    <p:sldId id="616" r:id="rId9"/>
    <p:sldId id="482" r:id="rId10"/>
    <p:sldId id="615" r:id="rId11"/>
    <p:sldId id="605" r:id="rId12"/>
    <p:sldId id="256" r:id="rId13"/>
    <p:sldId id="527" r:id="rId14"/>
    <p:sldId id="604" r:id="rId15"/>
    <p:sldId id="597" r:id="rId16"/>
    <p:sldId id="596" r:id="rId17"/>
    <p:sldId id="620" r:id="rId18"/>
    <p:sldId id="608" r:id="rId19"/>
    <p:sldId id="606" r:id="rId20"/>
    <p:sldId id="622" r:id="rId21"/>
    <p:sldId id="660" r:id="rId22"/>
    <p:sldId id="598" r:id="rId23"/>
    <p:sldId id="623" r:id="rId24"/>
    <p:sldId id="609" r:id="rId25"/>
    <p:sldId id="658" r:id="rId26"/>
    <p:sldId id="659" r:id="rId27"/>
    <p:sldId id="625" r:id="rId28"/>
    <p:sldId id="631" r:id="rId29"/>
    <p:sldId id="645" r:id="rId30"/>
    <p:sldId id="662" r:id="rId31"/>
    <p:sldId id="652" r:id="rId32"/>
    <p:sldId id="629" r:id="rId33"/>
    <p:sldId id="653" r:id="rId34"/>
    <p:sldId id="663" r:id="rId35"/>
    <p:sldId id="654" r:id="rId36"/>
    <p:sldId id="651" r:id="rId37"/>
    <p:sldId id="648" r:id="rId38"/>
    <p:sldId id="647" r:id="rId39"/>
    <p:sldId id="664" r:id="rId40"/>
    <p:sldId id="665" r:id="rId41"/>
    <p:sldId id="613" r:id="rId42"/>
    <p:sldId id="626" r:id="rId43"/>
    <p:sldId id="628" r:id="rId44"/>
    <p:sldId id="646" r:id="rId45"/>
    <p:sldId id="632" r:id="rId46"/>
    <p:sldId id="600" r:id="rId47"/>
    <p:sldId id="671" r:id="rId48"/>
    <p:sldId id="67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9"/>
            <p14:sldId id="670"/>
            <p14:sldId id="257"/>
            <p14:sldId id="630"/>
            <p14:sldId id="616"/>
            <p14:sldId id="482"/>
            <p14:sldId id="615"/>
            <p14:sldId id="605"/>
            <p14:sldId id="256"/>
            <p14:sldId id="527"/>
            <p14:sldId id="604"/>
            <p14:sldId id="597"/>
            <p14:sldId id="596"/>
            <p14:sldId id="620"/>
            <p14:sldId id="608"/>
            <p14:sldId id="606"/>
            <p14:sldId id="622"/>
            <p14:sldId id="660"/>
            <p14:sldId id="598"/>
            <p14:sldId id="623"/>
            <p14:sldId id="609"/>
            <p14:sldId id="658"/>
            <p14:sldId id="659"/>
            <p14:sldId id="625"/>
            <p14:sldId id="631"/>
            <p14:sldId id="645"/>
            <p14:sldId id="662"/>
            <p14:sldId id="652"/>
            <p14:sldId id="629"/>
            <p14:sldId id="653"/>
            <p14:sldId id="663"/>
            <p14:sldId id="654"/>
            <p14:sldId id="651"/>
            <p14:sldId id="648"/>
            <p14:sldId id="647"/>
            <p14:sldId id="664"/>
            <p14:sldId id="665"/>
            <p14:sldId id="613"/>
            <p14:sldId id="626"/>
            <p14:sldId id="628"/>
            <p14:sldId id="646"/>
            <p14:sldId id="632"/>
            <p14:sldId id="600"/>
            <p14:sldId id="671"/>
            <p14:sldId id="672"/>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 7" initials="W7" lastIdx="1" clrIdx="0">
    <p:extLst>
      <p:ext uri="{19B8F6BF-5375-455C-9EA6-DF929625EA0E}">
        <p15:presenceInfo xmlns:p15="http://schemas.microsoft.com/office/powerpoint/2012/main" userId="WIN 7"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94" autoAdjust="0"/>
    <p:restoredTop sz="93738" autoAdjust="0"/>
  </p:normalViewPr>
  <p:slideViewPr>
    <p:cSldViewPr snapToGrid="0">
      <p:cViewPr>
        <p:scale>
          <a:sx n="100" d="100"/>
          <a:sy n="100" d="100"/>
        </p:scale>
        <p:origin x="972" y="4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commentAuthors" Target="commen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F75116-4CAA-4E9C-95FD-1187A64B8C3B}"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pPr rtl="1"/>
          <a:endParaRPr lang="ar-SA"/>
        </a:p>
      </dgm:t>
    </dgm:pt>
    <dgm:pt modelId="{E46834AE-92CE-4D6A-9654-E46C9BBE96E5}">
      <dgm:prSet phldrT="[نص]" custT="1"/>
      <dgm:spPr>
        <a:solidFill>
          <a:srgbClr val="00B0F0"/>
        </a:solidFill>
      </dgm:spPr>
      <dgm:t>
        <a:bodyPr/>
        <a:lstStyle/>
        <a:p>
          <a:pPr rtl="1"/>
          <a:r>
            <a:rPr lang="ar-SA" sz="1800" b="1" dirty="0">
              <a:solidFill>
                <a:schemeClr val="bg1"/>
              </a:solidFill>
              <a:latin typeface="Alexandria" pitchFamily="2" charset="-78"/>
              <a:cs typeface="Alexandria" pitchFamily="2" charset="-78"/>
            </a:rPr>
            <a:t>تتضمن أدوات قياس المتغير النوعي الأدوات التالية</a:t>
          </a:r>
          <a:r>
            <a:rPr lang="en-US" sz="1800" b="1" dirty="0">
              <a:solidFill>
                <a:schemeClr val="bg1"/>
              </a:solidFill>
              <a:latin typeface="Alexandria" pitchFamily="2" charset="-78"/>
              <a:cs typeface="Alexandria" pitchFamily="2" charset="-78"/>
            </a:rPr>
            <a:t>:</a:t>
          </a:r>
          <a:endParaRPr lang="ar-SA" sz="1800" b="1" dirty="0">
            <a:solidFill>
              <a:schemeClr val="bg1"/>
            </a:solidFill>
            <a:latin typeface="Alexandria" pitchFamily="2" charset="-78"/>
            <a:cs typeface="Alexandria" pitchFamily="2" charset="-78"/>
          </a:endParaRPr>
        </a:p>
      </dgm:t>
    </dgm:pt>
    <dgm:pt modelId="{42C7D0CE-C887-4A75-9B3E-CA9F3BA3BC4F}" type="parTrans" cxnId="{95EACE10-1908-4F67-BFFC-F4CAB80E96FE}">
      <dgm:prSet/>
      <dgm:spPr/>
      <dgm:t>
        <a:bodyPr/>
        <a:lstStyle/>
        <a:p>
          <a:pPr rtl="1"/>
          <a:endParaRPr lang="ar-SA" sz="1600">
            <a:latin typeface="Alexandria" pitchFamily="2" charset="-78"/>
            <a:cs typeface="Alexandria" pitchFamily="2" charset="-78"/>
          </a:endParaRPr>
        </a:p>
      </dgm:t>
    </dgm:pt>
    <dgm:pt modelId="{F45AA832-6A91-4534-8521-843C9EBA19EE}" type="sibTrans" cxnId="{95EACE10-1908-4F67-BFFC-F4CAB80E96FE}">
      <dgm:prSet/>
      <dgm:spPr/>
      <dgm:t>
        <a:bodyPr/>
        <a:lstStyle/>
        <a:p>
          <a:pPr rtl="1"/>
          <a:endParaRPr lang="ar-SA" sz="1600">
            <a:latin typeface="Alexandria" pitchFamily="2" charset="-78"/>
            <a:cs typeface="Alexandria" pitchFamily="2" charset="-78"/>
          </a:endParaRPr>
        </a:p>
      </dgm:t>
    </dgm:pt>
    <dgm:pt modelId="{A34702BE-E6BE-4098-B2CC-DD552F9B0A70}">
      <dgm:prSet custT="1"/>
      <dgm:spPr>
        <a:solidFill>
          <a:srgbClr val="00B0F0"/>
        </a:solidFill>
      </dgm:spPr>
      <dgm:t>
        <a:bodyPr/>
        <a:lstStyle/>
        <a:p>
          <a:pPr rtl="1"/>
          <a:r>
            <a:rPr lang="ar-SA" sz="1800" b="1" dirty="0">
              <a:solidFill>
                <a:schemeClr val="bg1"/>
              </a:solidFill>
              <a:latin typeface="Alexandria" pitchFamily="2" charset="-78"/>
              <a:cs typeface="Alexandria" pitchFamily="2" charset="-78"/>
            </a:rPr>
            <a:t>تتضمن أدوات قياس المتغير الكمي الأدوات التالية</a:t>
          </a:r>
          <a:r>
            <a:rPr lang="en-US" sz="1800" b="1" dirty="0">
              <a:solidFill>
                <a:schemeClr val="bg1"/>
              </a:solidFill>
              <a:latin typeface="Alexandria" pitchFamily="2" charset="-78"/>
              <a:cs typeface="Alexandria" pitchFamily="2" charset="-78"/>
            </a:rPr>
            <a:t>:</a:t>
          </a:r>
        </a:p>
      </dgm:t>
    </dgm:pt>
    <dgm:pt modelId="{CD244F8C-8DF9-4298-9914-59A2B4B0C021}" type="parTrans" cxnId="{6EFEF8D5-198A-4BBC-A553-1F66994A737E}">
      <dgm:prSet/>
      <dgm:spPr/>
      <dgm:t>
        <a:bodyPr/>
        <a:lstStyle/>
        <a:p>
          <a:pPr rtl="1"/>
          <a:endParaRPr lang="ar-SA" sz="1600">
            <a:latin typeface="Alexandria" pitchFamily="2" charset="-78"/>
            <a:cs typeface="Alexandria" pitchFamily="2" charset="-78"/>
          </a:endParaRPr>
        </a:p>
      </dgm:t>
    </dgm:pt>
    <dgm:pt modelId="{B8051734-5F81-4B46-8D33-C0A9AD403EF7}" type="sibTrans" cxnId="{6EFEF8D5-198A-4BBC-A553-1F66994A737E}">
      <dgm:prSet/>
      <dgm:spPr/>
      <dgm:t>
        <a:bodyPr/>
        <a:lstStyle/>
        <a:p>
          <a:pPr rtl="1"/>
          <a:endParaRPr lang="ar-SA" sz="1600">
            <a:latin typeface="Alexandria" pitchFamily="2" charset="-78"/>
            <a:cs typeface="Alexandria" pitchFamily="2" charset="-78"/>
          </a:endParaRPr>
        </a:p>
      </dgm:t>
    </dgm:pt>
    <dgm:pt modelId="{7113D1EB-F774-433F-B202-4C4B34B4DAAA}">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المقاييس الرقمية</a:t>
          </a:r>
          <a:endParaRPr lang="en-US" sz="1800" dirty="0">
            <a:solidFill>
              <a:srgbClr val="000000"/>
            </a:solidFill>
            <a:latin typeface="Alexandria" pitchFamily="2" charset="-78"/>
            <a:cs typeface="Alexandria" pitchFamily="2" charset="-78"/>
          </a:endParaRPr>
        </a:p>
      </dgm:t>
    </dgm:pt>
    <dgm:pt modelId="{3872C3F4-3E02-4D27-BBD8-E7F62552E12A}" type="parTrans" cxnId="{796D9063-715E-474C-85CD-8E84C8D3FC03}">
      <dgm:prSet/>
      <dgm:spPr/>
      <dgm:t>
        <a:bodyPr/>
        <a:lstStyle/>
        <a:p>
          <a:pPr rtl="1"/>
          <a:endParaRPr lang="ar-SA" sz="1600">
            <a:latin typeface="Alexandria" pitchFamily="2" charset="-78"/>
            <a:cs typeface="Alexandria" pitchFamily="2" charset="-78"/>
          </a:endParaRPr>
        </a:p>
      </dgm:t>
    </dgm:pt>
    <dgm:pt modelId="{B6212C5C-89B3-4E2D-BE44-BB63F18221E0}" type="sibTrans" cxnId="{796D9063-715E-474C-85CD-8E84C8D3FC03}">
      <dgm:prSet/>
      <dgm:spPr/>
      <dgm:t>
        <a:bodyPr/>
        <a:lstStyle/>
        <a:p>
          <a:pPr rtl="1"/>
          <a:endParaRPr lang="ar-SA" sz="1600">
            <a:latin typeface="Alexandria" pitchFamily="2" charset="-78"/>
            <a:cs typeface="Alexandria" pitchFamily="2" charset="-78"/>
          </a:endParaRPr>
        </a:p>
      </dgm:t>
    </dgm:pt>
    <dgm:pt modelId="{5E400EBB-FDA4-46D5-B509-7CCF7608ACB8}">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المقاييس المكتوبة</a:t>
          </a:r>
          <a:endParaRPr lang="en-US" sz="1800" dirty="0">
            <a:solidFill>
              <a:srgbClr val="000000"/>
            </a:solidFill>
            <a:latin typeface="Alexandria" pitchFamily="2" charset="-78"/>
            <a:cs typeface="Alexandria" pitchFamily="2" charset="-78"/>
          </a:endParaRPr>
        </a:p>
      </dgm:t>
    </dgm:pt>
    <dgm:pt modelId="{9FB96D8D-CEE8-4823-956C-499D2DBE2B10}" type="parTrans" cxnId="{8D8D12BE-84E8-4EB2-A23A-F69543E7F208}">
      <dgm:prSet/>
      <dgm:spPr/>
      <dgm:t>
        <a:bodyPr/>
        <a:lstStyle/>
        <a:p>
          <a:pPr rtl="1"/>
          <a:endParaRPr lang="ar-SA" sz="1600">
            <a:latin typeface="Alexandria" pitchFamily="2" charset="-78"/>
            <a:cs typeface="Alexandria" pitchFamily="2" charset="-78"/>
          </a:endParaRPr>
        </a:p>
      </dgm:t>
    </dgm:pt>
    <dgm:pt modelId="{F0815C90-BCB8-4B35-B87E-DB6619FBBDC7}" type="sibTrans" cxnId="{8D8D12BE-84E8-4EB2-A23A-F69543E7F208}">
      <dgm:prSet/>
      <dgm:spPr/>
      <dgm:t>
        <a:bodyPr/>
        <a:lstStyle/>
        <a:p>
          <a:pPr rtl="1"/>
          <a:endParaRPr lang="ar-SA" sz="1600">
            <a:latin typeface="Alexandria" pitchFamily="2" charset="-78"/>
            <a:cs typeface="Alexandria" pitchFamily="2" charset="-78"/>
          </a:endParaRPr>
        </a:p>
      </dgm:t>
    </dgm:pt>
    <dgm:pt modelId="{891577BF-DB42-4654-B608-60133768744B}">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المقابلات الشخصية</a:t>
          </a:r>
          <a:endParaRPr lang="en-US" sz="1800" dirty="0">
            <a:solidFill>
              <a:srgbClr val="000000"/>
            </a:solidFill>
            <a:latin typeface="Alexandria" pitchFamily="2" charset="-78"/>
            <a:cs typeface="Alexandria" pitchFamily="2" charset="-78"/>
          </a:endParaRPr>
        </a:p>
      </dgm:t>
    </dgm:pt>
    <dgm:pt modelId="{B26E9F2B-6B07-42CD-A47E-F05BE49B1EE5}" type="parTrans" cxnId="{63D38926-2960-4552-BBC4-E374815F8606}">
      <dgm:prSet/>
      <dgm:spPr/>
      <dgm:t>
        <a:bodyPr/>
        <a:lstStyle/>
        <a:p>
          <a:pPr rtl="1"/>
          <a:endParaRPr lang="ar-SA" sz="1600">
            <a:latin typeface="Alexandria" pitchFamily="2" charset="-78"/>
            <a:cs typeface="Alexandria" pitchFamily="2" charset="-78"/>
          </a:endParaRPr>
        </a:p>
      </dgm:t>
    </dgm:pt>
    <dgm:pt modelId="{232C08C6-F28C-417A-BF38-45FEE6E323EE}" type="sibTrans" cxnId="{63D38926-2960-4552-BBC4-E374815F8606}">
      <dgm:prSet/>
      <dgm:spPr/>
      <dgm:t>
        <a:bodyPr/>
        <a:lstStyle/>
        <a:p>
          <a:pPr rtl="1"/>
          <a:endParaRPr lang="ar-SA" sz="1600">
            <a:latin typeface="Alexandria" pitchFamily="2" charset="-78"/>
            <a:cs typeface="Alexandria" pitchFamily="2" charset="-78"/>
          </a:endParaRPr>
        </a:p>
      </dgm:t>
    </dgm:pt>
    <dgm:pt modelId="{9DAEFC94-461E-48AD-9F02-0A1BA30C716B}">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استبيانات التقدير الكمي</a:t>
          </a:r>
          <a:endParaRPr lang="en-US" sz="1800" dirty="0">
            <a:solidFill>
              <a:srgbClr val="000000"/>
            </a:solidFill>
            <a:latin typeface="Alexandria" pitchFamily="2" charset="-78"/>
            <a:cs typeface="Alexandria" pitchFamily="2" charset="-78"/>
          </a:endParaRPr>
        </a:p>
      </dgm:t>
    </dgm:pt>
    <dgm:pt modelId="{E5310DDA-4271-482E-9886-E30138BFA817}" type="parTrans" cxnId="{3A861C78-D46D-4248-9A04-BFE29E3626EF}">
      <dgm:prSet/>
      <dgm:spPr/>
      <dgm:t>
        <a:bodyPr/>
        <a:lstStyle/>
        <a:p>
          <a:pPr rtl="1"/>
          <a:endParaRPr lang="ar-SA" sz="1600">
            <a:latin typeface="Alexandria" pitchFamily="2" charset="-78"/>
            <a:cs typeface="Alexandria" pitchFamily="2" charset="-78"/>
          </a:endParaRPr>
        </a:p>
      </dgm:t>
    </dgm:pt>
    <dgm:pt modelId="{2278C8CB-6DA5-40CD-B407-20F9ADB80F3E}" type="sibTrans" cxnId="{3A861C78-D46D-4248-9A04-BFE29E3626EF}">
      <dgm:prSet/>
      <dgm:spPr/>
      <dgm:t>
        <a:bodyPr/>
        <a:lstStyle/>
        <a:p>
          <a:pPr rtl="1"/>
          <a:endParaRPr lang="ar-SA" sz="1600">
            <a:latin typeface="Alexandria" pitchFamily="2" charset="-78"/>
            <a:cs typeface="Alexandria" pitchFamily="2" charset="-78"/>
          </a:endParaRPr>
        </a:p>
      </dgm:t>
    </dgm:pt>
    <dgm:pt modelId="{0B00341F-363D-48BE-9868-C5CFD4826473}">
      <dgm:prSet custT="1"/>
      <dgm:spPr>
        <a:ln>
          <a:solidFill>
            <a:srgbClr val="00B0F0"/>
          </a:solidFill>
        </a:ln>
      </dgm:spPr>
      <dgm:t>
        <a:bodyPr/>
        <a:lstStyle/>
        <a:p>
          <a:pPr rtl="1"/>
          <a:r>
            <a:rPr lang="ar-SA" sz="1800" dirty="0">
              <a:solidFill>
                <a:srgbClr val="000000"/>
              </a:solidFill>
              <a:latin typeface="Alexandria" pitchFamily="2" charset="-78"/>
              <a:cs typeface="Alexandria" pitchFamily="2" charset="-78"/>
            </a:rPr>
            <a:t>الاختبارات الإحصائية والرياضية</a:t>
          </a:r>
          <a:endParaRPr lang="en-US" sz="1800" dirty="0">
            <a:solidFill>
              <a:srgbClr val="000000"/>
            </a:solidFill>
            <a:latin typeface="Alexandria" pitchFamily="2" charset="-78"/>
            <a:cs typeface="Alexandria" pitchFamily="2" charset="-78"/>
          </a:endParaRPr>
        </a:p>
      </dgm:t>
    </dgm:pt>
    <dgm:pt modelId="{F572344E-345E-4911-AE24-1BF5A72AC733}" type="parTrans" cxnId="{6156D38E-B670-4DDA-A0FD-46AB5A0C9C57}">
      <dgm:prSet/>
      <dgm:spPr/>
      <dgm:t>
        <a:bodyPr/>
        <a:lstStyle/>
        <a:p>
          <a:pPr rtl="1"/>
          <a:endParaRPr lang="ar-SA" sz="1600">
            <a:latin typeface="Alexandria" pitchFamily="2" charset="-78"/>
            <a:cs typeface="Alexandria" pitchFamily="2" charset="-78"/>
          </a:endParaRPr>
        </a:p>
      </dgm:t>
    </dgm:pt>
    <dgm:pt modelId="{6F33A02D-5217-4AA0-8DCF-FCDC6728C46B}" type="sibTrans" cxnId="{6156D38E-B670-4DDA-A0FD-46AB5A0C9C57}">
      <dgm:prSet/>
      <dgm:spPr/>
      <dgm:t>
        <a:bodyPr/>
        <a:lstStyle/>
        <a:p>
          <a:pPr rtl="1"/>
          <a:endParaRPr lang="ar-SA" sz="1600">
            <a:latin typeface="Alexandria" pitchFamily="2" charset="-78"/>
            <a:cs typeface="Alexandria" pitchFamily="2" charset="-78"/>
          </a:endParaRPr>
        </a:p>
      </dgm:t>
    </dgm:pt>
    <dgm:pt modelId="{B5C97BDA-269B-4690-A7C3-53DCFE44A3AA}">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المقابلات الهادفة</a:t>
          </a:r>
          <a:endParaRPr lang="en-US" sz="1800" dirty="0">
            <a:solidFill>
              <a:schemeClr val="tx1"/>
            </a:solidFill>
            <a:latin typeface="Alexandria" pitchFamily="2" charset="-78"/>
            <a:cs typeface="Alexandria" pitchFamily="2" charset="-78"/>
          </a:endParaRPr>
        </a:p>
      </dgm:t>
    </dgm:pt>
    <dgm:pt modelId="{5C0352A8-8B97-4F2A-BA14-F6219CC1D13D}" type="parTrans" cxnId="{A04D8E9B-21B5-4E5B-9C94-D7A09B23E496}">
      <dgm:prSet/>
      <dgm:spPr/>
      <dgm:t>
        <a:bodyPr/>
        <a:lstStyle/>
        <a:p>
          <a:pPr rtl="1"/>
          <a:endParaRPr lang="ar-SA" sz="1600">
            <a:latin typeface="Alexandria" pitchFamily="2" charset="-78"/>
            <a:cs typeface="Alexandria" pitchFamily="2" charset="-78"/>
          </a:endParaRPr>
        </a:p>
      </dgm:t>
    </dgm:pt>
    <dgm:pt modelId="{6D957D6D-8727-42FB-AC44-794B4811136A}" type="sibTrans" cxnId="{A04D8E9B-21B5-4E5B-9C94-D7A09B23E496}">
      <dgm:prSet/>
      <dgm:spPr/>
      <dgm:t>
        <a:bodyPr/>
        <a:lstStyle/>
        <a:p>
          <a:pPr rtl="1"/>
          <a:endParaRPr lang="ar-SA" sz="1600">
            <a:latin typeface="Alexandria" pitchFamily="2" charset="-78"/>
            <a:cs typeface="Alexandria" pitchFamily="2" charset="-78"/>
          </a:endParaRPr>
        </a:p>
      </dgm:t>
    </dgm:pt>
    <dgm:pt modelId="{6D0DED7E-1BD5-4C6B-8BBB-99518BDA2E87}">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الملاحظة المباشرة</a:t>
          </a:r>
          <a:endParaRPr lang="en-US" sz="1800" dirty="0">
            <a:solidFill>
              <a:schemeClr val="tx1"/>
            </a:solidFill>
            <a:latin typeface="Alexandria" pitchFamily="2" charset="-78"/>
            <a:cs typeface="Alexandria" pitchFamily="2" charset="-78"/>
          </a:endParaRPr>
        </a:p>
      </dgm:t>
    </dgm:pt>
    <dgm:pt modelId="{6B8672C4-FBF0-430F-9880-BEADD28D36FB}" type="parTrans" cxnId="{8EC78005-5D39-49B2-90EB-425F62A65EF8}">
      <dgm:prSet/>
      <dgm:spPr/>
      <dgm:t>
        <a:bodyPr/>
        <a:lstStyle/>
        <a:p>
          <a:pPr rtl="1"/>
          <a:endParaRPr lang="ar-SA" sz="1600">
            <a:latin typeface="Alexandria" pitchFamily="2" charset="-78"/>
            <a:cs typeface="Alexandria" pitchFamily="2" charset="-78"/>
          </a:endParaRPr>
        </a:p>
      </dgm:t>
    </dgm:pt>
    <dgm:pt modelId="{D79DA44F-C8F8-43DE-9A32-7C96D2448922}" type="sibTrans" cxnId="{8EC78005-5D39-49B2-90EB-425F62A65EF8}">
      <dgm:prSet/>
      <dgm:spPr/>
      <dgm:t>
        <a:bodyPr/>
        <a:lstStyle/>
        <a:p>
          <a:pPr rtl="1"/>
          <a:endParaRPr lang="ar-SA" sz="1600">
            <a:latin typeface="Alexandria" pitchFamily="2" charset="-78"/>
            <a:cs typeface="Alexandria" pitchFamily="2" charset="-78"/>
          </a:endParaRPr>
        </a:p>
      </dgm:t>
    </dgm:pt>
    <dgm:pt modelId="{E7B74CA9-8A7D-41D3-B96D-20C886CADC3F}">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تحليل المحتوى</a:t>
          </a:r>
          <a:endParaRPr lang="en-US" sz="1800" dirty="0">
            <a:solidFill>
              <a:schemeClr val="tx1"/>
            </a:solidFill>
            <a:latin typeface="Alexandria" pitchFamily="2" charset="-78"/>
            <a:cs typeface="Alexandria" pitchFamily="2" charset="-78"/>
          </a:endParaRPr>
        </a:p>
      </dgm:t>
    </dgm:pt>
    <dgm:pt modelId="{1C2B0C62-793F-4CF4-B2DE-A6985E6B19F1}" type="parTrans" cxnId="{AB035C0F-228B-4EE4-A30A-52D806428EF9}">
      <dgm:prSet/>
      <dgm:spPr/>
      <dgm:t>
        <a:bodyPr/>
        <a:lstStyle/>
        <a:p>
          <a:pPr rtl="1"/>
          <a:endParaRPr lang="ar-SA" sz="1600">
            <a:latin typeface="Alexandria" pitchFamily="2" charset="-78"/>
            <a:cs typeface="Alexandria" pitchFamily="2" charset="-78"/>
          </a:endParaRPr>
        </a:p>
      </dgm:t>
    </dgm:pt>
    <dgm:pt modelId="{344AC5FF-CB46-4CF4-9D57-FEC41628386D}" type="sibTrans" cxnId="{AB035C0F-228B-4EE4-A30A-52D806428EF9}">
      <dgm:prSet/>
      <dgm:spPr/>
      <dgm:t>
        <a:bodyPr/>
        <a:lstStyle/>
        <a:p>
          <a:pPr rtl="1"/>
          <a:endParaRPr lang="ar-SA" sz="1600">
            <a:latin typeface="Alexandria" pitchFamily="2" charset="-78"/>
            <a:cs typeface="Alexandria" pitchFamily="2" charset="-78"/>
          </a:endParaRPr>
        </a:p>
      </dgm:t>
    </dgm:pt>
    <dgm:pt modelId="{39C10A05-294E-4EB8-AF9B-6C21FE0E1B21}">
      <dgm:prSet custT="1"/>
      <dgm:spPr>
        <a:ln>
          <a:solidFill>
            <a:srgbClr val="00B0F0"/>
          </a:solidFill>
        </a:ln>
      </dgm:spPr>
      <dgm:t>
        <a:bodyPr/>
        <a:lstStyle/>
        <a:p>
          <a:pPr rtl="1"/>
          <a:r>
            <a:rPr lang="ar-SA" sz="1800" dirty="0">
              <a:solidFill>
                <a:schemeClr val="tx1"/>
              </a:solidFill>
              <a:latin typeface="Alexandria" pitchFamily="2" charset="-78"/>
              <a:cs typeface="Alexandria" pitchFamily="2" charset="-78"/>
            </a:rPr>
            <a:t>استبيانات تقدير النوعية</a:t>
          </a:r>
          <a:endParaRPr lang="en-US" sz="1800" dirty="0">
            <a:solidFill>
              <a:schemeClr val="tx1"/>
            </a:solidFill>
            <a:latin typeface="Alexandria" pitchFamily="2" charset="-78"/>
            <a:cs typeface="Alexandria" pitchFamily="2" charset="-78"/>
          </a:endParaRPr>
        </a:p>
      </dgm:t>
    </dgm:pt>
    <dgm:pt modelId="{E9FBAF35-8837-49B3-BD81-4471EFE5BF13}" type="parTrans" cxnId="{97375BA2-80E1-42EC-9804-265C4AB25261}">
      <dgm:prSet/>
      <dgm:spPr/>
      <dgm:t>
        <a:bodyPr/>
        <a:lstStyle/>
        <a:p>
          <a:pPr rtl="1"/>
          <a:endParaRPr lang="ar-SA" sz="1600">
            <a:latin typeface="Alexandria" pitchFamily="2" charset="-78"/>
            <a:cs typeface="Alexandria" pitchFamily="2" charset="-78"/>
          </a:endParaRPr>
        </a:p>
      </dgm:t>
    </dgm:pt>
    <dgm:pt modelId="{724D5A49-4448-4D1A-B5FE-E82D75748338}" type="sibTrans" cxnId="{97375BA2-80E1-42EC-9804-265C4AB25261}">
      <dgm:prSet/>
      <dgm:spPr/>
      <dgm:t>
        <a:bodyPr/>
        <a:lstStyle/>
        <a:p>
          <a:pPr rtl="1"/>
          <a:endParaRPr lang="ar-SA" sz="1600">
            <a:latin typeface="Alexandria" pitchFamily="2" charset="-78"/>
            <a:cs typeface="Alexandria" pitchFamily="2" charset="-78"/>
          </a:endParaRPr>
        </a:p>
      </dgm:t>
    </dgm:pt>
    <dgm:pt modelId="{0B39225C-4A20-4C44-A4BA-6D5B22E332A4}">
      <dgm:prSet custT="1"/>
      <dgm:spPr/>
      <dgm:t>
        <a:bodyPr/>
        <a:lstStyle/>
        <a:p>
          <a:pPr rtl="1"/>
          <a:r>
            <a:rPr lang="ar-SA" sz="1800" dirty="0">
              <a:solidFill>
                <a:schemeClr val="tx1"/>
              </a:solidFill>
              <a:latin typeface="Alexandria" pitchFamily="2" charset="-78"/>
              <a:cs typeface="Alexandria" pitchFamily="2" charset="-78"/>
            </a:rPr>
            <a:t>المقاييس ذات العلاقة غير الرقمية</a:t>
          </a:r>
          <a:endParaRPr lang="en-US" sz="1800" dirty="0">
            <a:solidFill>
              <a:schemeClr val="tx1"/>
            </a:solidFill>
            <a:latin typeface="Alexandria" pitchFamily="2" charset="-78"/>
            <a:cs typeface="Alexandria" pitchFamily="2" charset="-78"/>
          </a:endParaRPr>
        </a:p>
      </dgm:t>
    </dgm:pt>
    <dgm:pt modelId="{0F5630A8-A4F8-4BDE-B3F6-5150EACF4F11}" type="parTrans" cxnId="{BAE908EE-93C5-4018-B32A-295195717DA9}">
      <dgm:prSet/>
      <dgm:spPr/>
      <dgm:t>
        <a:bodyPr/>
        <a:lstStyle/>
        <a:p>
          <a:pPr rtl="1"/>
          <a:endParaRPr lang="ar-SA" sz="1600">
            <a:latin typeface="Alexandria" pitchFamily="2" charset="-78"/>
            <a:cs typeface="Alexandria" pitchFamily="2" charset="-78"/>
          </a:endParaRPr>
        </a:p>
      </dgm:t>
    </dgm:pt>
    <dgm:pt modelId="{5B396AED-3849-4129-B29C-DADF39C89046}" type="sibTrans" cxnId="{BAE908EE-93C5-4018-B32A-295195717DA9}">
      <dgm:prSet/>
      <dgm:spPr/>
      <dgm:t>
        <a:bodyPr/>
        <a:lstStyle/>
        <a:p>
          <a:pPr rtl="1"/>
          <a:endParaRPr lang="ar-SA" sz="1600">
            <a:latin typeface="Alexandria" pitchFamily="2" charset="-78"/>
            <a:cs typeface="Alexandria" pitchFamily="2" charset="-78"/>
          </a:endParaRPr>
        </a:p>
      </dgm:t>
    </dgm:pt>
    <dgm:pt modelId="{1D4BFDB7-164E-4571-8075-E6491E342A77}" type="pres">
      <dgm:prSet presAssocID="{FAF75116-4CAA-4E9C-95FD-1187A64B8C3B}" presName="diagram" presStyleCnt="0">
        <dgm:presLayoutVars>
          <dgm:chPref val="1"/>
          <dgm:dir/>
          <dgm:animOne val="branch"/>
          <dgm:animLvl val="lvl"/>
          <dgm:resizeHandles/>
        </dgm:presLayoutVars>
      </dgm:prSet>
      <dgm:spPr/>
    </dgm:pt>
    <dgm:pt modelId="{28650E34-E1F4-4115-923B-6E3E51CE0888}" type="pres">
      <dgm:prSet presAssocID="{E46834AE-92CE-4D6A-9654-E46C9BBE96E5}" presName="root" presStyleCnt="0"/>
      <dgm:spPr/>
    </dgm:pt>
    <dgm:pt modelId="{8760CDFC-F038-4FF7-905E-0483868C1169}" type="pres">
      <dgm:prSet presAssocID="{E46834AE-92CE-4D6A-9654-E46C9BBE96E5}" presName="rootComposite" presStyleCnt="0"/>
      <dgm:spPr/>
    </dgm:pt>
    <dgm:pt modelId="{61E49230-4E13-40AA-80AB-D8DB043B99B0}" type="pres">
      <dgm:prSet presAssocID="{E46834AE-92CE-4D6A-9654-E46C9BBE96E5}" presName="rootText" presStyleLbl="node1" presStyleIdx="0" presStyleCnt="2" custScaleX="352970" custScaleY="165946"/>
      <dgm:spPr/>
    </dgm:pt>
    <dgm:pt modelId="{A86E4774-3D9D-4409-83D9-2D9B54707810}" type="pres">
      <dgm:prSet presAssocID="{E46834AE-92CE-4D6A-9654-E46C9BBE96E5}" presName="rootConnector" presStyleLbl="node1" presStyleIdx="0" presStyleCnt="2"/>
      <dgm:spPr/>
    </dgm:pt>
    <dgm:pt modelId="{C85EB7AD-2AB2-4420-A30F-07BCB7B42F79}" type="pres">
      <dgm:prSet presAssocID="{E46834AE-92CE-4D6A-9654-E46C9BBE96E5}" presName="childShape" presStyleCnt="0"/>
      <dgm:spPr/>
    </dgm:pt>
    <dgm:pt modelId="{CC8D7068-312D-4EF6-AD7B-1053F49BBE1E}" type="pres">
      <dgm:prSet presAssocID="{5C0352A8-8B97-4F2A-BA14-F6219CC1D13D}" presName="Name13" presStyleLbl="parChTrans1D2" presStyleIdx="0" presStyleCnt="10"/>
      <dgm:spPr/>
    </dgm:pt>
    <dgm:pt modelId="{1E28442D-8B0A-4071-9F2E-AE8CE4D2BC01}" type="pres">
      <dgm:prSet presAssocID="{B5C97BDA-269B-4690-A7C3-53DCFE44A3AA}" presName="childText" presStyleLbl="bgAcc1" presStyleIdx="0" presStyleCnt="10" custScaleX="288370">
        <dgm:presLayoutVars>
          <dgm:bulletEnabled val="1"/>
        </dgm:presLayoutVars>
      </dgm:prSet>
      <dgm:spPr/>
    </dgm:pt>
    <dgm:pt modelId="{CCCD57C1-2634-4E3F-93BF-6E91821937F9}" type="pres">
      <dgm:prSet presAssocID="{6B8672C4-FBF0-430F-9880-BEADD28D36FB}" presName="Name13" presStyleLbl="parChTrans1D2" presStyleIdx="1" presStyleCnt="10"/>
      <dgm:spPr/>
    </dgm:pt>
    <dgm:pt modelId="{0DF1D6D3-F0A4-4B16-B336-13650365572A}" type="pres">
      <dgm:prSet presAssocID="{6D0DED7E-1BD5-4C6B-8BBB-99518BDA2E87}" presName="childText" presStyleLbl="bgAcc1" presStyleIdx="1" presStyleCnt="10" custScaleX="287397">
        <dgm:presLayoutVars>
          <dgm:bulletEnabled val="1"/>
        </dgm:presLayoutVars>
      </dgm:prSet>
      <dgm:spPr/>
    </dgm:pt>
    <dgm:pt modelId="{435581FB-1826-4B4C-9C26-752650A58ADD}" type="pres">
      <dgm:prSet presAssocID="{1C2B0C62-793F-4CF4-B2DE-A6985E6B19F1}" presName="Name13" presStyleLbl="parChTrans1D2" presStyleIdx="2" presStyleCnt="10"/>
      <dgm:spPr/>
    </dgm:pt>
    <dgm:pt modelId="{DDCDAC6E-7A33-47D6-98D0-1EC94A39C483}" type="pres">
      <dgm:prSet presAssocID="{E7B74CA9-8A7D-41D3-B96D-20C886CADC3F}" presName="childText" presStyleLbl="bgAcc1" presStyleIdx="2" presStyleCnt="10" custScaleX="279948">
        <dgm:presLayoutVars>
          <dgm:bulletEnabled val="1"/>
        </dgm:presLayoutVars>
      </dgm:prSet>
      <dgm:spPr/>
    </dgm:pt>
    <dgm:pt modelId="{DFAB8DB7-2E52-4EC6-B178-523C3A4E8923}" type="pres">
      <dgm:prSet presAssocID="{E9FBAF35-8837-49B3-BD81-4471EFE5BF13}" presName="Name13" presStyleLbl="parChTrans1D2" presStyleIdx="3" presStyleCnt="10"/>
      <dgm:spPr/>
    </dgm:pt>
    <dgm:pt modelId="{285FF1FE-FA61-4D9D-9A79-61D2E7B5C105}" type="pres">
      <dgm:prSet presAssocID="{39C10A05-294E-4EB8-AF9B-6C21FE0E1B21}" presName="childText" presStyleLbl="bgAcc1" presStyleIdx="3" presStyleCnt="10" custScaleX="285586">
        <dgm:presLayoutVars>
          <dgm:bulletEnabled val="1"/>
        </dgm:presLayoutVars>
      </dgm:prSet>
      <dgm:spPr/>
    </dgm:pt>
    <dgm:pt modelId="{D8A076DC-7744-4CF8-824E-DD7D0D75D53D}" type="pres">
      <dgm:prSet presAssocID="{0F5630A8-A4F8-4BDE-B3F6-5150EACF4F11}" presName="Name13" presStyleLbl="parChTrans1D2" presStyleIdx="4" presStyleCnt="10"/>
      <dgm:spPr/>
    </dgm:pt>
    <dgm:pt modelId="{294BE7AD-30B7-4B4C-BD24-BC49088AE273}" type="pres">
      <dgm:prSet presAssocID="{0B39225C-4A20-4C44-A4BA-6D5B22E332A4}" presName="childText" presStyleLbl="bgAcc1" presStyleIdx="4" presStyleCnt="10" custScaleX="390090">
        <dgm:presLayoutVars>
          <dgm:bulletEnabled val="1"/>
        </dgm:presLayoutVars>
      </dgm:prSet>
      <dgm:spPr/>
    </dgm:pt>
    <dgm:pt modelId="{F3081087-5E0B-4765-B526-DCD13832399A}" type="pres">
      <dgm:prSet presAssocID="{A34702BE-E6BE-4098-B2CC-DD552F9B0A70}" presName="root" presStyleCnt="0"/>
      <dgm:spPr/>
    </dgm:pt>
    <dgm:pt modelId="{2B643C3A-5F7B-473B-8977-5B5750AEADCD}" type="pres">
      <dgm:prSet presAssocID="{A34702BE-E6BE-4098-B2CC-DD552F9B0A70}" presName="rootComposite" presStyleCnt="0"/>
      <dgm:spPr/>
    </dgm:pt>
    <dgm:pt modelId="{F2664AE2-7500-45A1-B90D-59592F07EA80}" type="pres">
      <dgm:prSet presAssocID="{A34702BE-E6BE-4098-B2CC-DD552F9B0A70}" presName="rootText" presStyleLbl="node1" presStyleIdx="1" presStyleCnt="2" custScaleX="322775" custScaleY="145048"/>
      <dgm:spPr/>
    </dgm:pt>
    <dgm:pt modelId="{C3E8C4C0-2D8B-4749-9459-E05CC1E575AE}" type="pres">
      <dgm:prSet presAssocID="{A34702BE-E6BE-4098-B2CC-DD552F9B0A70}" presName="rootConnector" presStyleLbl="node1" presStyleIdx="1" presStyleCnt="2"/>
      <dgm:spPr/>
    </dgm:pt>
    <dgm:pt modelId="{0D23725A-E806-4255-B50A-0F54E3D0185C}" type="pres">
      <dgm:prSet presAssocID="{A34702BE-E6BE-4098-B2CC-DD552F9B0A70}" presName="childShape" presStyleCnt="0"/>
      <dgm:spPr/>
    </dgm:pt>
    <dgm:pt modelId="{53313DA7-C745-4D01-83CD-E500B4BA04C6}" type="pres">
      <dgm:prSet presAssocID="{3872C3F4-3E02-4D27-BBD8-E7F62552E12A}" presName="Name13" presStyleLbl="parChTrans1D2" presStyleIdx="5" presStyleCnt="10"/>
      <dgm:spPr/>
    </dgm:pt>
    <dgm:pt modelId="{EBB718DC-4707-4820-9A6A-EBEBA5EE9B15}" type="pres">
      <dgm:prSet presAssocID="{7113D1EB-F774-433F-B202-4C4B34B4DAAA}" presName="childText" presStyleLbl="bgAcc1" presStyleIdx="5" presStyleCnt="10" custScaleX="283009">
        <dgm:presLayoutVars>
          <dgm:bulletEnabled val="1"/>
        </dgm:presLayoutVars>
      </dgm:prSet>
      <dgm:spPr/>
    </dgm:pt>
    <dgm:pt modelId="{C98054D3-9C88-460A-907C-E12082A1CC2A}" type="pres">
      <dgm:prSet presAssocID="{9FB96D8D-CEE8-4823-956C-499D2DBE2B10}" presName="Name13" presStyleLbl="parChTrans1D2" presStyleIdx="6" presStyleCnt="10"/>
      <dgm:spPr/>
    </dgm:pt>
    <dgm:pt modelId="{5BB65960-8C95-41FF-8D74-3A1B59FD4ADC}" type="pres">
      <dgm:prSet presAssocID="{5E400EBB-FDA4-46D5-B509-7CCF7608ACB8}" presName="childText" presStyleLbl="bgAcc1" presStyleIdx="6" presStyleCnt="10" custScaleX="283004">
        <dgm:presLayoutVars>
          <dgm:bulletEnabled val="1"/>
        </dgm:presLayoutVars>
      </dgm:prSet>
      <dgm:spPr/>
    </dgm:pt>
    <dgm:pt modelId="{5BF3722A-F925-47B1-A4C6-0C7DC3E3FAEA}" type="pres">
      <dgm:prSet presAssocID="{B26E9F2B-6B07-42CD-A47E-F05BE49B1EE5}" presName="Name13" presStyleLbl="parChTrans1D2" presStyleIdx="7" presStyleCnt="10"/>
      <dgm:spPr/>
    </dgm:pt>
    <dgm:pt modelId="{9BA6C13D-A092-425A-B21B-9AB9D4D6CCD1}" type="pres">
      <dgm:prSet presAssocID="{891577BF-DB42-4654-B608-60133768744B}" presName="childText" presStyleLbl="bgAcc1" presStyleIdx="7" presStyleCnt="10" custScaleX="295203">
        <dgm:presLayoutVars>
          <dgm:bulletEnabled val="1"/>
        </dgm:presLayoutVars>
      </dgm:prSet>
      <dgm:spPr/>
    </dgm:pt>
    <dgm:pt modelId="{B5ECB97A-FCE5-44B6-9A0C-47338F3CC2AA}" type="pres">
      <dgm:prSet presAssocID="{E5310DDA-4271-482E-9886-E30138BFA817}" presName="Name13" presStyleLbl="parChTrans1D2" presStyleIdx="8" presStyleCnt="10"/>
      <dgm:spPr/>
    </dgm:pt>
    <dgm:pt modelId="{25A02362-1018-471A-9B23-E2859D15C321}" type="pres">
      <dgm:prSet presAssocID="{9DAEFC94-461E-48AD-9F02-0A1BA30C716B}" presName="childText" presStyleLbl="bgAcc1" presStyleIdx="8" presStyleCnt="10" custScaleX="317843" custLinFactNeighborX="1525">
        <dgm:presLayoutVars>
          <dgm:bulletEnabled val="1"/>
        </dgm:presLayoutVars>
      </dgm:prSet>
      <dgm:spPr/>
    </dgm:pt>
    <dgm:pt modelId="{7DFA7081-E7C5-4A76-B6BF-477C8D3779B3}" type="pres">
      <dgm:prSet presAssocID="{F572344E-345E-4911-AE24-1BF5A72AC733}" presName="Name13" presStyleLbl="parChTrans1D2" presStyleIdx="9" presStyleCnt="10"/>
      <dgm:spPr/>
    </dgm:pt>
    <dgm:pt modelId="{08A019E5-24C7-4CE5-9DBD-BCC63EFAB460}" type="pres">
      <dgm:prSet presAssocID="{0B00341F-363D-48BE-9868-C5CFD4826473}" presName="childText" presStyleLbl="bgAcc1" presStyleIdx="9" presStyleCnt="10" custScaleX="441378">
        <dgm:presLayoutVars>
          <dgm:bulletEnabled val="1"/>
        </dgm:presLayoutVars>
      </dgm:prSet>
      <dgm:spPr/>
    </dgm:pt>
  </dgm:ptLst>
  <dgm:cxnLst>
    <dgm:cxn modelId="{8EC78005-5D39-49B2-90EB-425F62A65EF8}" srcId="{E46834AE-92CE-4D6A-9654-E46C9BBE96E5}" destId="{6D0DED7E-1BD5-4C6B-8BBB-99518BDA2E87}" srcOrd="1" destOrd="0" parTransId="{6B8672C4-FBF0-430F-9880-BEADD28D36FB}" sibTransId="{D79DA44F-C8F8-43DE-9A32-7C96D2448922}"/>
    <dgm:cxn modelId="{27FBD30B-9735-4D19-B246-FB944819023B}" type="presOf" srcId="{E7B74CA9-8A7D-41D3-B96D-20C886CADC3F}" destId="{DDCDAC6E-7A33-47D6-98D0-1EC94A39C483}" srcOrd="0" destOrd="0" presId="urn:microsoft.com/office/officeart/2005/8/layout/hierarchy3"/>
    <dgm:cxn modelId="{AB035C0F-228B-4EE4-A30A-52D806428EF9}" srcId="{E46834AE-92CE-4D6A-9654-E46C9BBE96E5}" destId="{E7B74CA9-8A7D-41D3-B96D-20C886CADC3F}" srcOrd="2" destOrd="0" parTransId="{1C2B0C62-793F-4CF4-B2DE-A6985E6B19F1}" sibTransId="{344AC5FF-CB46-4CF4-9D57-FEC41628386D}"/>
    <dgm:cxn modelId="{95EACE10-1908-4F67-BFFC-F4CAB80E96FE}" srcId="{FAF75116-4CAA-4E9C-95FD-1187A64B8C3B}" destId="{E46834AE-92CE-4D6A-9654-E46C9BBE96E5}" srcOrd="0" destOrd="0" parTransId="{42C7D0CE-C887-4A75-9B3E-CA9F3BA3BC4F}" sibTransId="{F45AA832-6A91-4534-8521-843C9EBA19EE}"/>
    <dgm:cxn modelId="{0A784B1F-BB22-431E-8325-920221F83B15}" type="presOf" srcId="{FAF75116-4CAA-4E9C-95FD-1187A64B8C3B}" destId="{1D4BFDB7-164E-4571-8075-E6491E342A77}" srcOrd="0" destOrd="0" presId="urn:microsoft.com/office/officeart/2005/8/layout/hierarchy3"/>
    <dgm:cxn modelId="{63D38926-2960-4552-BBC4-E374815F8606}" srcId="{A34702BE-E6BE-4098-B2CC-DD552F9B0A70}" destId="{891577BF-DB42-4654-B608-60133768744B}" srcOrd="2" destOrd="0" parTransId="{B26E9F2B-6B07-42CD-A47E-F05BE49B1EE5}" sibTransId="{232C08C6-F28C-417A-BF38-45FEE6E323EE}"/>
    <dgm:cxn modelId="{017B3A32-B562-4D25-9971-8FE39541887A}" type="presOf" srcId="{9DAEFC94-461E-48AD-9F02-0A1BA30C716B}" destId="{25A02362-1018-471A-9B23-E2859D15C321}" srcOrd="0" destOrd="0" presId="urn:microsoft.com/office/officeart/2005/8/layout/hierarchy3"/>
    <dgm:cxn modelId="{235A2138-8284-4024-9742-BD054F13092B}" type="presOf" srcId="{B5C97BDA-269B-4690-A7C3-53DCFE44A3AA}" destId="{1E28442D-8B0A-4071-9F2E-AE8CE4D2BC01}" srcOrd="0" destOrd="0" presId="urn:microsoft.com/office/officeart/2005/8/layout/hierarchy3"/>
    <dgm:cxn modelId="{30B3E63F-79D4-437F-A392-F19948672DEA}" type="presOf" srcId="{5C0352A8-8B97-4F2A-BA14-F6219CC1D13D}" destId="{CC8D7068-312D-4EF6-AD7B-1053F49BBE1E}" srcOrd="0" destOrd="0" presId="urn:microsoft.com/office/officeart/2005/8/layout/hierarchy3"/>
    <dgm:cxn modelId="{74EB3740-ABCA-4BB9-994B-64C7EE4E4C7E}" type="presOf" srcId="{0F5630A8-A4F8-4BDE-B3F6-5150EACF4F11}" destId="{D8A076DC-7744-4CF8-824E-DD7D0D75D53D}" srcOrd="0" destOrd="0" presId="urn:microsoft.com/office/officeart/2005/8/layout/hierarchy3"/>
    <dgm:cxn modelId="{62ACD55F-0263-4B1E-B62D-00C8CA421369}" type="presOf" srcId="{6B8672C4-FBF0-430F-9880-BEADD28D36FB}" destId="{CCCD57C1-2634-4E3F-93BF-6E91821937F9}" srcOrd="0" destOrd="0" presId="urn:microsoft.com/office/officeart/2005/8/layout/hierarchy3"/>
    <dgm:cxn modelId="{37D99E62-8A33-4F5B-80C7-E7E42E9959C2}" type="presOf" srcId="{E5310DDA-4271-482E-9886-E30138BFA817}" destId="{B5ECB97A-FCE5-44B6-9A0C-47338F3CC2AA}" srcOrd="0" destOrd="0" presId="urn:microsoft.com/office/officeart/2005/8/layout/hierarchy3"/>
    <dgm:cxn modelId="{796D9063-715E-474C-85CD-8E84C8D3FC03}" srcId="{A34702BE-E6BE-4098-B2CC-DD552F9B0A70}" destId="{7113D1EB-F774-433F-B202-4C4B34B4DAAA}" srcOrd="0" destOrd="0" parTransId="{3872C3F4-3E02-4D27-BBD8-E7F62552E12A}" sibTransId="{B6212C5C-89B3-4E2D-BE44-BB63F18221E0}"/>
    <dgm:cxn modelId="{FA5EB145-E09F-40F3-A893-371DF89A8CBD}" type="presOf" srcId="{9FB96D8D-CEE8-4823-956C-499D2DBE2B10}" destId="{C98054D3-9C88-460A-907C-E12082A1CC2A}" srcOrd="0" destOrd="0" presId="urn:microsoft.com/office/officeart/2005/8/layout/hierarchy3"/>
    <dgm:cxn modelId="{1594604E-BF13-4FF4-BF40-F0A69C5945E8}" type="presOf" srcId="{6D0DED7E-1BD5-4C6B-8BBB-99518BDA2E87}" destId="{0DF1D6D3-F0A4-4B16-B336-13650365572A}" srcOrd="0" destOrd="0" presId="urn:microsoft.com/office/officeart/2005/8/layout/hierarchy3"/>
    <dgm:cxn modelId="{AFCD876F-C132-4E8A-9E8C-01CDB89A9359}" type="presOf" srcId="{891577BF-DB42-4654-B608-60133768744B}" destId="{9BA6C13D-A092-425A-B21B-9AB9D4D6CCD1}" srcOrd="0" destOrd="0" presId="urn:microsoft.com/office/officeart/2005/8/layout/hierarchy3"/>
    <dgm:cxn modelId="{E716D750-05D1-4301-8880-491E5060D497}" type="presOf" srcId="{0B00341F-363D-48BE-9868-C5CFD4826473}" destId="{08A019E5-24C7-4CE5-9DBD-BCC63EFAB460}" srcOrd="0" destOrd="0" presId="urn:microsoft.com/office/officeart/2005/8/layout/hierarchy3"/>
    <dgm:cxn modelId="{72280357-E1C4-462F-BE96-14177AF36B0C}" type="presOf" srcId="{3872C3F4-3E02-4D27-BBD8-E7F62552E12A}" destId="{53313DA7-C745-4D01-83CD-E500B4BA04C6}" srcOrd="0" destOrd="0" presId="urn:microsoft.com/office/officeart/2005/8/layout/hierarchy3"/>
    <dgm:cxn modelId="{3A861C78-D46D-4248-9A04-BFE29E3626EF}" srcId="{A34702BE-E6BE-4098-B2CC-DD552F9B0A70}" destId="{9DAEFC94-461E-48AD-9F02-0A1BA30C716B}" srcOrd="3" destOrd="0" parTransId="{E5310DDA-4271-482E-9886-E30138BFA817}" sibTransId="{2278C8CB-6DA5-40CD-B407-20F9ADB80F3E}"/>
    <dgm:cxn modelId="{978DF558-D988-4EEF-AA6B-DDF2298E5EAD}" type="presOf" srcId="{F572344E-345E-4911-AE24-1BF5A72AC733}" destId="{7DFA7081-E7C5-4A76-B6BF-477C8D3779B3}" srcOrd="0" destOrd="0" presId="urn:microsoft.com/office/officeart/2005/8/layout/hierarchy3"/>
    <dgm:cxn modelId="{6156D38E-B670-4DDA-A0FD-46AB5A0C9C57}" srcId="{A34702BE-E6BE-4098-B2CC-DD552F9B0A70}" destId="{0B00341F-363D-48BE-9868-C5CFD4826473}" srcOrd="4" destOrd="0" parTransId="{F572344E-345E-4911-AE24-1BF5A72AC733}" sibTransId="{6F33A02D-5217-4AA0-8DCF-FCDC6728C46B}"/>
    <dgm:cxn modelId="{CD466690-579E-48BF-B9A6-877DEA7C8888}" type="presOf" srcId="{5E400EBB-FDA4-46D5-B509-7CCF7608ACB8}" destId="{5BB65960-8C95-41FF-8D74-3A1B59FD4ADC}" srcOrd="0" destOrd="0" presId="urn:microsoft.com/office/officeart/2005/8/layout/hierarchy3"/>
    <dgm:cxn modelId="{E447E394-1008-465E-861C-01917C223AB0}" type="presOf" srcId="{A34702BE-E6BE-4098-B2CC-DD552F9B0A70}" destId="{F2664AE2-7500-45A1-B90D-59592F07EA80}" srcOrd="0" destOrd="0" presId="urn:microsoft.com/office/officeart/2005/8/layout/hierarchy3"/>
    <dgm:cxn modelId="{544A6298-5B86-4E0E-876F-B3E0C13F8BD5}" type="presOf" srcId="{7113D1EB-F774-433F-B202-4C4B34B4DAAA}" destId="{EBB718DC-4707-4820-9A6A-EBEBA5EE9B15}" srcOrd="0" destOrd="0" presId="urn:microsoft.com/office/officeart/2005/8/layout/hierarchy3"/>
    <dgm:cxn modelId="{A04D8E9B-21B5-4E5B-9C94-D7A09B23E496}" srcId="{E46834AE-92CE-4D6A-9654-E46C9BBE96E5}" destId="{B5C97BDA-269B-4690-A7C3-53DCFE44A3AA}" srcOrd="0" destOrd="0" parTransId="{5C0352A8-8B97-4F2A-BA14-F6219CC1D13D}" sibTransId="{6D957D6D-8727-42FB-AC44-794B4811136A}"/>
    <dgm:cxn modelId="{97375BA2-80E1-42EC-9804-265C4AB25261}" srcId="{E46834AE-92CE-4D6A-9654-E46C9BBE96E5}" destId="{39C10A05-294E-4EB8-AF9B-6C21FE0E1B21}" srcOrd="3" destOrd="0" parTransId="{E9FBAF35-8837-49B3-BD81-4471EFE5BF13}" sibTransId="{724D5A49-4448-4D1A-B5FE-E82D75748338}"/>
    <dgm:cxn modelId="{FAA026BD-C5F3-4B39-AD61-0C5C6735D01E}" type="presOf" srcId="{39C10A05-294E-4EB8-AF9B-6C21FE0E1B21}" destId="{285FF1FE-FA61-4D9D-9A79-61D2E7B5C105}" srcOrd="0" destOrd="0" presId="urn:microsoft.com/office/officeart/2005/8/layout/hierarchy3"/>
    <dgm:cxn modelId="{8D8D12BE-84E8-4EB2-A23A-F69543E7F208}" srcId="{A34702BE-E6BE-4098-B2CC-DD552F9B0A70}" destId="{5E400EBB-FDA4-46D5-B509-7CCF7608ACB8}" srcOrd="1" destOrd="0" parTransId="{9FB96D8D-CEE8-4823-956C-499D2DBE2B10}" sibTransId="{F0815C90-BCB8-4B35-B87E-DB6619FBBDC7}"/>
    <dgm:cxn modelId="{E31E0ACB-7907-48EB-B4EE-D85931874806}" type="presOf" srcId="{B26E9F2B-6B07-42CD-A47E-F05BE49B1EE5}" destId="{5BF3722A-F925-47B1-A4C6-0C7DC3E3FAEA}" srcOrd="0" destOrd="0" presId="urn:microsoft.com/office/officeart/2005/8/layout/hierarchy3"/>
    <dgm:cxn modelId="{A07A8CCC-D977-48C2-82DC-6DEABEE168BA}" type="presOf" srcId="{0B39225C-4A20-4C44-A4BA-6D5B22E332A4}" destId="{294BE7AD-30B7-4B4C-BD24-BC49088AE273}" srcOrd="0" destOrd="0" presId="urn:microsoft.com/office/officeart/2005/8/layout/hierarchy3"/>
    <dgm:cxn modelId="{6EFEF8D5-198A-4BBC-A553-1F66994A737E}" srcId="{FAF75116-4CAA-4E9C-95FD-1187A64B8C3B}" destId="{A34702BE-E6BE-4098-B2CC-DD552F9B0A70}" srcOrd="1" destOrd="0" parTransId="{CD244F8C-8DF9-4298-9914-59A2B4B0C021}" sibTransId="{B8051734-5F81-4B46-8D33-C0A9AD403EF7}"/>
    <dgm:cxn modelId="{C2F7AEDD-95FD-41EA-BE03-972D062C0CC0}" type="presOf" srcId="{1C2B0C62-793F-4CF4-B2DE-A6985E6B19F1}" destId="{435581FB-1826-4B4C-9C26-752650A58ADD}" srcOrd="0" destOrd="0" presId="urn:microsoft.com/office/officeart/2005/8/layout/hierarchy3"/>
    <dgm:cxn modelId="{BAE908EE-93C5-4018-B32A-295195717DA9}" srcId="{E46834AE-92CE-4D6A-9654-E46C9BBE96E5}" destId="{0B39225C-4A20-4C44-A4BA-6D5B22E332A4}" srcOrd="4" destOrd="0" parTransId="{0F5630A8-A4F8-4BDE-B3F6-5150EACF4F11}" sibTransId="{5B396AED-3849-4129-B29C-DADF39C89046}"/>
    <dgm:cxn modelId="{3BE101EF-1B8E-4D59-AF7B-D4CDFE6E051A}" type="presOf" srcId="{A34702BE-E6BE-4098-B2CC-DD552F9B0A70}" destId="{C3E8C4C0-2D8B-4749-9459-E05CC1E575AE}" srcOrd="1" destOrd="0" presId="urn:microsoft.com/office/officeart/2005/8/layout/hierarchy3"/>
    <dgm:cxn modelId="{1738E6F2-8C37-47F5-B197-FA7ED5A0932A}" type="presOf" srcId="{E46834AE-92CE-4D6A-9654-E46C9BBE96E5}" destId="{A86E4774-3D9D-4409-83D9-2D9B54707810}" srcOrd="1" destOrd="0" presId="urn:microsoft.com/office/officeart/2005/8/layout/hierarchy3"/>
    <dgm:cxn modelId="{63382FF3-0B2B-4708-8BA2-0F7819339814}" type="presOf" srcId="{E9FBAF35-8837-49B3-BD81-4471EFE5BF13}" destId="{DFAB8DB7-2E52-4EC6-B178-523C3A4E8923}" srcOrd="0" destOrd="0" presId="urn:microsoft.com/office/officeart/2005/8/layout/hierarchy3"/>
    <dgm:cxn modelId="{44A62EF5-22C7-4EC7-92F6-04B3A73AEE37}" type="presOf" srcId="{E46834AE-92CE-4D6A-9654-E46C9BBE96E5}" destId="{61E49230-4E13-40AA-80AB-D8DB043B99B0}" srcOrd="0" destOrd="0" presId="urn:microsoft.com/office/officeart/2005/8/layout/hierarchy3"/>
    <dgm:cxn modelId="{78D9F935-9110-4730-B420-1592ED6FA9C5}" type="presParOf" srcId="{1D4BFDB7-164E-4571-8075-E6491E342A77}" destId="{28650E34-E1F4-4115-923B-6E3E51CE0888}" srcOrd="0" destOrd="0" presId="urn:microsoft.com/office/officeart/2005/8/layout/hierarchy3"/>
    <dgm:cxn modelId="{D3A4887B-89F0-482F-A7E9-5C8D14551CD1}" type="presParOf" srcId="{28650E34-E1F4-4115-923B-6E3E51CE0888}" destId="{8760CDFC-F038-4FF7-905E-0483868C1169}" srcOrd="0" destOrd="0" presId="urn:microsoft.com/office/officeart/2005/8/layout/hierarchy3"/>
    <dgm:cxn modelId="{6F4E752E-48CA-412F-902A-2C014108918A}" type="presParOf" srcId="{8760CDFC-F038-4FF7-905E-0483868C1169}" destId="{61E49230-4E13-40AA-80AB-D8DB043B99B0}" srcOrd="0" destOrd="0" presId="urn:microsoft.com/office/officeart/2005/8/layout/hierarchy3"/>
    <dgm:cxn modelId="{55AD9F2F-5BAD-40FD-AA73-92368D259C28}" type="presParOf" srcId="{8760CDFC-F038-4FF7-905E-0483868C1169}" destId="{A86E4774-3D9D-4409-83D9-2D9B54707810}" srcOrd="1" destOrd="0" presId="urn:microsoft.com/office/officeart/2005/8/layout/hierarchy3"/>
    <dgm:cxn modelId="{6000FB43-D6CC-4B92-BFE0-7753A049E7D8}" type="presParOf" srcId="{28650E34-E1F4-4115-923B-6E3E51CE0888}" destId="{C85EB7AD-2AB2-4420-A30F-07BCB7B42F79}" srcOrd="1" destOrd="0" presId="urn:microsoft.com/office/officeart/2005/8/layout/hierarchy3"/>
    <dgm:cxn modelId="{6D124206-AA8E-40DF-8861-FE2C1D99EF4E}" type="presParOf" srcId="{C85EB7AD-2AB2-4420-A30F-07BCB7B42F79}" destId="{CC8D7068-312D-4EF6-AD7B-1053F49BBE1E}" srcOrd="0" destOrd="0" presId="urn:microsoft.com/office/officeart/2005/8/layout/hierarchy3"/>
    <dgm:cxn modelId="{5DBD7BA3-0C1B-4859-A438-D4CF8986F7A5}" type="presParOf" srcId="{C85EB7AD-2AB2-4420-A30F-07BCB7B42F79}" destId="{1E28442D-8B0A-4071-9F2E-AE8CE4D2BC01}" srcOrd="1" destOrd="0" presId="urn:microsoft.com/office/officeart/2005/8/layout/hierarchy3"/>
    <dgm:cxn modelId="{20F021CA-1F1E-4CE0-BFD6-A5E2706B0539}" type="presParOf" srcId="{C85EB7AD-2AB2-4420-A30F-07BCB7B42F79}" destId="{CCCD57C1-2634-4E3F-93BF-6E91821937F9}" srcOrd="2" destOrd="0" presId="urn:microsoft.com/office/officeart/2005/8/layout/hierarchy3"/>
    <dgm:cxn modelId="{0393A0A9-33A8-4B09-8F87-6102092882C7}" type="presParOf" srcId="{C85EB7AD-2AB2-4420-A30F-07BCB7B42F79}" destId="{0DF1D6D3-F0A4-4B16-B336-13650365572A}" srcOrd="3" destOrd="0" presId="urn:microsoft.com/office/officeart/2005/8/layout/hierarchy3"/>
    <dgm:cxn modelId="{179049D4-A135-458E-B9E3-B16B045DAB7A}" type="presParOf" srcId="{C85EB7AD-2AB2-4420-A30F-07BCB7B42F79}" destId="{435581FB-1826-4B4C-9C26-752650A58ADD}" srcOrd="4" destOrd="0" presId="urn:microsoft.com/office/officeart/2005/8/layout/hierarchy3"/>
    <dgm:cxn modelId="{C0A025FF-B0C6-4457-B836-0FA28399E8BB}" type="presParOf" srcId="{C85EB7AD-2AB2-4420-A30F-07BCB7B42F79}" destId="{DDCDAC6E-7A33-47D6-98D0-1EC94A39C483}" srcOrd="5" destOrd="0" presId="urn:microsoft.com/office/officeart/2005/8/layout/hierarchy3"/>
    <dgm:cxn modelId="{5A223230-5F66-41DA-A999-22786FCF27D2}" type="presParOf" srcId="{C85EB7AD-2AB2-4420-A30F-07BCB7B42F79}" destId="{DFAB8DB7-2E52-4EC6-B178-523C3A4E8923}" srcOrd="6" destOrd="0" presId="urn:microsoft.com/office/officeart/2005/8/layout/hierarchy3"/>
    <dgm:cxn modelId="{8A866B04-9314-49B7-9C2C-45819C98B83B}" type="presParOf" srcId="{C85EB7AD-2AB2-4420-A30F-07BCB7B42F79}" destId="{285FF1FE-FA61-4D9D-9A79-61D2E7B5C105}" srcOrd="7" destOrd="0" presId="urn:microsoft.com/office/officeart/2005/8/layout/hierarchy3"/>
    <dgm:cxn modelId="{C11ED45E-6A11-49B4-97F8-9626CF7A2B30}" type="presParOf" srcId="{C85EB7AD-2AB2-4420-A30F-07BCB7B42F79}" destId="{D8A076DC-7744-4CF8-824E-DD7D0D75D53D}" srcOrd="8" destOrd="0" presId="urn:microsoft.com/office/officeart/2005/8/layout/hierarchy3"/>
    <dgm:cxn modelId="{EB41F1D1-AB56-4B65-BC65-00A6A47E2B46}" type="presParOf" srcId="{C85EB7AD-2AB2-4420-A30F-07BCB7B42F79}" destId="{294BE7AD-30B7-4B4C-BD24-BC49088AE273}" srcOrd="9" destOrd="0" presId="urn:microsoft.com/office/officeart/2005/8/layout/hierarchy3"/>
    <dgm:cxn modelId="{F6EA3BD5-6C2C-44A6-843A-33D585170513}" type="presParOf" srcId="{1D4BFDB7-164E-4571-8075-E6491E342A77}" destId="{F3081087-5E0B-4765-B526-DCD13832399A}" srcOrd="1" destOrd="0" presId="urn:microsoft.com/office/officeart/2005/8/layout/hierarchy3"/>
    <dgm:cxn modelId="{BCA1DC1B-6921-4B05-9C18-F9AC34DF94D6}" type="presParOf" srcId="{F3081087-5E0B-4765-B526-DCD13832399A}" destId="{2B643C3A-5F7B-473B-8977-5B5750AEADCD}" srcOrd="0" destOrd="0" presId="urn:microsoft.com/office/officeart/2005/8/layout/hierarchy3"/>
    <dgm:cxn modelId="{589E2071-E0BC-4481-A0D6-5FCC28D9FD39}" type="presParOf" srcId="{2B643C3A-5F7B-473B-8977-5B5750AEADCD}" destId="{F2664AE2-7500-45A1-B90D-59592F07EA80}" srcOrd="0" destOrd="0" presId="urn:microsoft.com/office/officeart/2005/8/layout/hierarchy3"/>
    <dgm:cxn modelId="{1A4F6F63-433F-4425-8A23-1AD4124D592F}" type="presParOf" srcId="{2B643C3A-5F7B-473B-8977-5B5750AEADCD}" destId="{C3E8C4C0-2D8B-4749-9459-E05CC1E575AE}" srcOrd="1" destOrd="0" presId="urn:microsoft.com/office/officeart/2005/8/layout/hierarchy3"/>
    <dgm:cxn modelId="{853123D7-4DA3-41F2-BBF9-92B0ED196CF1}" type="presParOf" srcId="{F3081087-5E0B-4765-B526-DCD13832399A}" destId="{0D23725A-E806-4255-B50A-0F54E3D0185C}" srcOrd="1" destOrd="0" presId="urn:microsoft.com/office/officeart/2005/8/layout/hierarchy3"/>
    <dgm:cxn modelId="{5FEB3E7D-A8D8-40F7-AA44-2306A9CE0214}" type="presParOf" srcId="{0D23725A-E806-4255-B50A-0F54E3D0185C}" destId="{53313DA7-C745-4D01-83CD-E500B4BA04C6}" srcOrd="0" destOrd="0" presId="urn:microsoft.com/office/officeart/2005/8/layout/hierarchy3"/>
    <dgm:cxn modelId="{B65F0ED6-A8F4-45F3-A6E4-901E897BBB45}" type="presParOf" srcId="{0D23725A-E806-4255-B50A-0F54E3D0185C}" destId="{EBB718DC-4707-4820-9A6A-EBEBA5EE9B15}" srcOrd="1" destOrd="0" presId="urn:microsoft.com/office/officeart/2005/8/layout/hierarchy3"/>
    <dgm:cxn modelId="{B5F6FE5F-0BA8-46CB-9C7B-0C10FFBB43BF}" type="presParOf" srcId="{0D23725A-E806-4255-B50A-0F54E3D0185C}" destId="{C98054D3-9C88-460A-907C-E12082A1CC2A}" srcOrd="2" destOrd="0" presId="urn:microsoft.com/office/officeart/2005/8/layout/hierarchy3"/>
    <dgm:cxn modelId="{6A4BE34E-1DD9-4FB5-B2FD-20CF53C342E3}" type="presParOf" srcId="{0D23725A-E806-4255-B50A-0F54E3D0185C}" destId="{5BB65960-8C95-41FF-8D74-3A1B59FD4ADC}" srcOrd="3" destOrd="0" presId="urn:microsoft.com/office/officeart/2005/8/layout/hierarchy3"/>
    <dgm:cxn modelId="{223A2600-0103-4702-A274-650A999F6710}" type="presParOf" srcId="{0D23725A-E806-4255-B50A-0F54E3D0185C}" destId="{5BF3722A-F925-47B1-A4C6-0C7DC3E3FAEA}" srcOrd="4" destOrd="0" presId="urn:microsoft.com/office/officeart/2005/8/layout/hierarchy3"/>
    <dgm:cxn modelId="{E9C0391C-80EB-481A-99D0-8D4CDE494AAF}" type="presParOf" srcId="{0D23725A-E806-4255-B50A-0F54E3D0185C}" destId="{9BA6C13D-A092-425A-B21B-9AB9D4D6CCD1}" srcOrd="5" destOrd="0" presId="urn:microsoft.com/office/officeart/2005/8/layout/hierarchy3"/>
    <dgm:cxn modelId="{97B332A4-8091-4CC4-8559-4ABB60214063}" type="presParOf" srcId="{0D23725A-E806-4255-B50A-0F54E3D0185C}" destId="{B5ECB97A-FCE5-44B6-9A0C-47338F3CC2AA}" srcOrd="6" destOrd="0" presId="urn:microsoft.com/office/officeart/2005/8/layout/hierarchy3"/>
    <dgm:cxn modelId="{103349F7-EF81-4736-AB69-CDC3077D6751}" type="presParOf" srcId="{0D23725A-E806-4255-B50A-0F54E3D0185C}" destId="{25A02362-1018-471A-9B23-E2859D15C321}" srcOrd="7" destOrd="0" presId="urn:microsoft.com/office/officeart/2005/8/layout/hierarchy3"/>
    <dgm:cxn modelId="{ED0F329D-7BDA-4933-9E24-A1E2BC0CCA92}" type="presParOf" srcId="{0D23725A-E806-4255-B50A-0F54E3D0185C}" destId="{7DFA7081-E7C5-4A76-B6BF-477C8D3779B3}" srcOrd="8" destOrd="0" presId="urn:microsoft.com/office/officeart/2005/8/layout/hierarchy3"/>
    <dgm:cxn modelId="{4C50F09C-8EB1-441D-9DE2-447729ECD102}" type="presParOf" srcId="{0D23725A-E806-4255-B50A-0F54E3D0185C}" destId="{08A019E5-24C7-4CE5-9DBD-BCC63EFAB460}"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49230-4E13-40AA-80AB-D8DB043B99B0}">
      <dsp:nvSpPr>
        <dsp:cNvPr id="0" name=""/>
        <dsp:cNvSpPr/>
      </dsp:nvSpPr>
      <dsp:spPr>
        <a:xfrm>
          <a:off x="2083407" y="823"/>
          <a:ext cx="4050886" cy="95224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تتضمن أدوات قياس المتغير النوعي الأدوات التالية</a:t>
          </a:r>
          <a:r>
            <a:rPr lang="en-US" sz="1800" b="1" kern="1200" dirty="0">
              <a:solidFill>
                <a:schemeClr val="bg1"/>
              </a:solidFill>
              <a:latin typeface="Alexandria" pitchFamily="2" charset="-78"/>
              <a:cs typeface="Alexandria" pitchFamily="2" charset="-78"/>
            </a:rPr>
            <a:t>:</a:t>
          </a:r>
          <a:endParaRPr lang="ar-SA" sz="1800" b="1" kern="1200" dirty="0">
            <a:solidFill>
              <a:schemeClr val="bg1"/>
            </a:solidFill>
            <a:latin typeface="Alexandria" pitchFamily="2" charset="-78"/>
            <a:cs typeface="Alexandria" pitchFamily="2" charset="-78"/>
          </a:endParaRPr>
        </a:p>
      </dsp:txBody>
      <dsp:txXfrm>
        <a:off x="2111297" y="28713"/>
        <a:ext cx="3995106" cy="896465"/>
      </dsp:txXfrm>
    </dsp:sp>
    <dsp:sp modelId="{CC8D7068-312D-4EF6-AD7B-1053F49BBE1E}">
      <dsp:nvSpPr>
        <dsp:cNvPr id="0" name=""/>
        <dsp:cNvSpPr/>
      </dsp:nvSpPr>
      <dsp:spPr>
        <a:xfrm>
          <a:off x="2488495" y="953068"/>
          <a:ext cx="405088" cy="430371"/>
        </a:xfrm>
        <a:custGeom>
          <a:avLst/>
          <a:gdLst/>
          <a:ahLst/>
          <a:cxnLst/>
          <a:rect l="0" t="0" r="0" b="0"/>
          <a:pathLst>
            <a:path>
              <a:moveTo>
                <a:pt x="0" y="0"/>
              </a:moveTo>
              <a:lnTo>
                <a:pt x="0" y="430371"/>
              </a:lnTo>
              <a:lnTo>
                <a:pt x="405088" y="4303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E28442D-8B0A-4071-9F2E-AE8CE4D2BC01}">
      <dsp:nvSpPr>
        <dsp:cNvPr id="0" name=""/>
        <dsp:cNvSpPr/>
      </dsp:nvSpPr>
      <dsp:spPr>
        <a:xfrm>
          <a:off x="2893584" y="1096525"/>
          <a:ext cx="2647599"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chemeClr val="tx1"/>
              </a:solidFill>
              <a:latin typeface="Alexandria" pitchFamily="2" charset="-78"/>
              <a:cs typeface="Alexandria" pitchFamily="2" charset="-78"/>
            </a:rPr>
            <a:t>المقابلات الهادفة</a:t>
          </a:r>
          <a:endParaRPr lang="en-US" sz="1800" kern="1200" dirty="0">
            <a:solidFill>
              <a:schemeClr val="tx1"/>
            </a:solidFill>
            <a:latin typeface="Alexandria" pitchFamily="2" charset="-78"/>
            <a:cs typeface="Alexandria" pitchFamily="2" charset="-78"/>
          </a:endParaRPr>
        </a:p>
      </dsp:txBody>
      <dsp:txXfrm>
        <a:off x="2910391" y="1113332"/>
        <a:ext cx="2613985" cy="540214"/>
      </dsp:txXfrm>
    </dsp:sp>
    <dsp:sp modelId="{CCCD57C1-2634-4E3F-93BF-6E91821937F9}">
      <dsp:nvSpPr>
        <dsp:cNvPr id="0" name=""/>
        <dsp:cNvSpPr/>
      </dsp:nvSpPr>
      <dsp:spPr>
        <a:xfrm>
          <a:off x="2488495" y="953068"/>
          <a:ext cx="405088" cy="1147657"/>
        </a:xfrm>
        <a:custGeom>
          <a:avLst/>
          <a:gdLst/>
          <a:ahLst/>
          <a:cxnLst/>
          <a:rect l="0" t="0" r="0" b="0"/>
          <a:pathLst>
            <a:path>
              <a:moveTo>
                <a:pt x="0" y="0"/>
              </a:moveTo>
              <a:lnTo>
                <a:pt x="0" y="1147657"/>
              </a:lnTo>
              <a:lnTo>
                <a:pt x="405088" y="11476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F1D6D3-F0A4-4B16-B336-13650365572A}">
      <dsp:nvSpPr>
        <dsp:cNvPr id="0" name=""/>
        <dsp:cNvSpPr/>
      </dsp:nvSpPr>
      <dsp:spPr>
        <a:xfrm>
          <a:off x="2893584" y="1813811"/>
          <a:ext cx="2638666"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chemeClr val="tx1"/>
              </a:solidFill>
              <a:latin typeface="Alexandria" pitchFamily="2" charset="-78"/>
              <a:cs typeface="Alexandria" pitchFamily="2" charset="-78"/>
            </a:rPr>
            <a:t>الملاحظة المباشرة</a:t>
          </a:r>
          <a:endParaRPr lang="en-US" sz="1800" kern="1200" dirty="0">
            <a:solidFill>
              <a:schemeClr val="tx1"/>
            </a:solidFill>
            <a:latin typeface="Alexandria" pitchFamily="2" charset="-78"/>
            <a:cs typeface="Alexandria" pitchFamily="2" charset="-78"/>
          </a:endParaRPr>
        </a:p>
      </dsp:txBody>
      <dsp:txXfrm>
        <a:off x="2910391" y="1830618"/>
        <a:ext cx="2605052" cy="540214"/>
      </dsp:txXfrm>
    </dsp:sp>
    <dsp:sp modelId="{435581FB-1826-4B4C-9C26-752650A58ADD}">
      <dsp:nvSpPr>
        <dsp:cNvPr id="0" name=""/>
        <dsp:cNvSpPr/>
      </dsp:nvSpPr>
      <dsp:spPr>
        <a:xfrm>
          <a:off x="2488495" y="953068"/>
          <a:ext cx="405088" cy="1864943"/>
        </a:xfrm>
        <a:custGeom>
          <a:avLst/>
          <a:gdLst/>
          <a:ahLst/>
          <a:cxnLst/>
          <a:rect l="0" t="0" r="0" b="0"/>
          <a:pathLst>
            <a:path>
              <a:moveTo>
                <a:pt x="0" y="0"/>
              </a:moveTo>
              <a:lnTo>
                <a:pt x="0" y="1864943"/>
              </a:lnTo>
              <a:lnTo>
                <a:pt x="405088" y="1864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CDAC6E-7A33-47D6-98D0-1EC94A39C483}">
      <dsp:nvSpPr>
        <dsp:cNvPr id="0" name=""/>
        <dsp:cNvSpPr/>
      </dsp:nvSpPr>
      <dsp:spPr>
        <a:xfrm>
          <a:off x="2893584" y="2531097"/>
          <a:ext cx="257027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chemeClr val="tx1"/>
              </a:solidFill>
              <a:latin typeface="Alexandria" pitchFamily="2" charset="-78"/>
              <a:cs typeface="Alexandria" pitchFamily="2" charset="-78"/>
            </a:rPr>
            <a:t>تحليل المحتوى</a:t>
          </a:r>
          <a:endParaRPr lang="en-US" sz="1800" kern="1200" dirty="0">
            <a:solidFill>
              <a:schemeClr val="tx1"/>
            </a:solidFill>
            <a:latin typeface="Alexandria" pitchFamily="2" charset="-78"/>
            <a:cs typeface="Alexandria" pitchFamily="2" charset="-78"/>
          </a:endParaRPr>
        </a:p>
      </dsp:txBody>
      <dsp:txXfrm>
        <a:off x="2910391" y="2547904"/>
        <a:ext cx="2536661" cy="540214"/>
      </dsp:txXfrm>
    </dsp:sp>
    <dsp:sp modelId="{DFAB8DB7-2E52-4EC6-B178-523C3A4E8923}">
      <dsp:nvSpPr>
        <dsp:cNvPr id="0" name=""/>
        <dsp:cNvSpPr/>
      </dsp:nvSpPr>
      <dsp:spPr>
        <a:xfrm>
          <a:off x="2488495" y="953068"/>
          <a:ext cx="405088" cy="2582229"/>
        </a:xfrm>
        <a:custGeom>
          <a:avLst/>
          <a:gdLst/>
          <a:ahLst/>
          <a:cxnLst/>
          <a:rect l="0" t="0" r="0" b="0"/>
          <a:pathLst>
            <a:path>
              <a:moveTo>
                <a:pt x="0" y="0"/>
              </a:moveTo>
              <a:lnTo>
                <a:pt x="0" y="2582229"/>
              </a:lnTo>
              <a:lnTo>
                <a:pt x="405088" y="2582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FF1FE-FA61-4D9D-9A79-61D2E7B5C105}">
      <dsp:nvSpPr>
        <dsp:cNvPr id="0" name=""/>
        <dsp:cNvSpPr/>
      </dsp:nvSpPr>
      <dsp:spPr>
        <a:xfrm>
          <a:off x="2893584" y="3248383"/>
          <a:ext cx="262203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chemeClr val="tx1"/>
              </a:solidFill>
              <a:latin typeface="Alexandria" pitchFamily="2" charset="-78"/>
              <a:cs typeface="Alexandria" pitchFamily="2" charset="-78"/>
            </a:rPr>
            <a:t>استبيانات تقدير النوعية</a:t>
          </a:r>
          <a:endParaRPr lang="en-US" sz="1800" kern="1200" dirty="0">
            <a:solidFill>
              <a:schemeClr val="tx1"/>
            </a:solidFill>
            <a:latin typeface="Alexandria" pitchFamily="2" charset="-78"/>
            <a:cs typeface="Alexandria" pitchFamily="2" charset="-78"/>
          </a:endParaRPr>
        </a:p>
      </dsp:txBody>
      <dsp:txXfrm>
        <a:off x="2910391" y="3265190"/>
        <a:ext cx="2588424" cy="540214"/>
      </dsp:txXfrm>
    </dsp:sp>
    <dsp:sp modelId="{D8A076DC-7744-4CF8-824E-DD7D0D75D53D}">
      <dsp:nvSpPr>
        <dsp:cNvPr id="0" name=""/>
        <dsp:cNvSpPr/>
      </dsp:nvSpPr>
      <dsp:spPr>
        <a:xfrm>
          <a:off x="2488495" y="953068"/>
          <a:ext cx="405088" cy="3299514"/>
        </a:xfrm>
        <a:custGeom>
          <a:avLst/>
          <a:gdLst/>
          <a:ahLst/>
          <a:cxnLst/>
          <a:rect l="0" t="0" r="0" b="0"/>
          <a:pathLst>
            <a:path>
              <a:moveTo>
                <a:pt x="0" y="0"/>
              </a:moveTo>
              <a:lnTo>
                <a:pt x="0" y="3299514"/>
              </a:lnTo>
              <a:lnTo>
                <a:pt x="405088" y="32995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4BE7AD-30B7-4B4C-BD24-BC49088AE273}">
      <dsp:nvSpPr>
        <dsp:cNvPr id="0" name=""/>
        <dsp:cNvSpPr/>
      </dsp:nvSpPr>
      <dsp:spPr>
        <a:xfrm>
          <a:off x="2893584" y="3965669"/>
          <a:ext cx="3581517" cy="57382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chemeClr val="tx1"/>
              </a:solidFill>
              <a:latin typeface="Alexandria" pitchFamily="2" charset="-78"/>
              <a:cs typeface="Alexandria" pitchFamily="2" charset="-78"/>
            </a:rPr>
            <a:t>المقاييس ذات العلاقة غير الرقمية</a:t>
          </a:r>
          <a:endParaRPr lang="en-US" sz="1800" kern="1200" dirty="0">
            <a:solidFill>
              <a:schemeClr val="tx1"/>
            </a:solidFill>
            <a:latin typeface="Alexandria" pitchFamily="2" charset="-78"/>
            <a:cs typeface="Alexandria" pitchFamily="2" charset="-78"/>
          </a:endParaRPr>
        </a:p>
      </dsp:txBody>
      <dsp:txXfrm>
        <a:off x="2910391" y="3982476"/>
        <a:ext cx="3547903" cy="540214"/>
      </dsp:txXfrm>
    </dsp:sp>
    <dsp:sp modelId="{F2664AE2-7500-45A1-B90D-59592F07EA80}">
      <dsp:nvSpPr>
        <dsp:cNvPr id="0" name=""/>
        <dsp:cNvSpPr/>
      </dsp:nvSpPr>
      <dsp:spPr>
        <a:xfrm>
          <a:off x="6421207" y="823"/>
          <a:ext cx="3704350" cy="832327"/>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تتضمن أدوات قياس المتغير الكمي الأدوات التالية</a:t>
          </a:r>
          <a:r>
            <a:rPr lang="en-US" sz="1800" b="1" kern="1200" dirty="0">
              <a:solidFill>
                <a:schemeClr val="bg1"/>
              </a:solidFill>
              <a:latin typeface="Alexandria" pitchFamily="2" charset="-78"/>
              <a:cs typeface="Alexandria" pitchFamily="2" charset="-78"/>
            </a:rPr>
            <a:t>:</a:t>
          </a:r>
        </a:p>
      </dsp:txBody>
      <dsp:txXfrm>
        <a:off x="6445585" y="25201"/>
        <a:ext cx="3655594" cy="783571"/>
      </dsp:txXfrm>
    </dsp:sp>
    <dsp:sp modelId="{53313DA7-C745-4D01-83CD-E500B4BA04C6}">
      <dsp:nvSpPr>
        <dsp:cNvPr id="0" name=""/>
        <dsp:cNvSpPr/>
      </dsp:nvSpPr>
      <dsp:spPr>
        <a:xfrm>
          <a:off x="6791642" y="833150"/>
          <a:ext cx="370435" cy="430371"/>
        </a:xfrm>
        <a:custGeom>
          <a:avLst/>
          <a:gdLst/>
          <a:ahLst/>
          <a:cxnLst/>
          <a:rect l="0" t="0" r="0" b="0"/>
          <a:pathLst>
            <a:path>
              <a:moveTo>
                <a:pt x="0" y="0"/>
              </a:moveTo>
              <a:lnTo>
                <a:pt x="0" y="430371"/>
              </a:lnTo>
              <a:lnTo>
                <a:pt x="370435" y="43037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BB718DC-4707-4820-9A6A-EBEBA5EE9B15}">
      <dsp:nvSpPr>
        <dsp:cNvPr id="0" name=""/>
        <dsp:cNvSpPr/>
      </dsp:nvSpPr>
      <dsp:spPr>
        <a:xfrm>
          <a:off x="7162078" y="976607"/>
          <a:ext cx="259837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rgbClr val="000000"/>
              </a:solidFill>
              <a:latin typeface="Alexandria" pitchFamily="2" charset="-78"/>
              <a:cs typeface="Alexandria" pitchFamily="2" charset="-78"/>
            </a:rPr>
            <a:t>المقاييس الرقمية</a:t>
          </a:r>
          <a:endParaRPr lang="en-US" sz="1800" kern="1200" dirty="0">
            <a:solidFill>
              <a:srgbClr val="000000"/>
            </a:solidFill>
            <a:latin typeface="Alexandria" pitchFamily="2" charset="-78"/>
            <a:cs typeface="Alexandria" pitchFamily="2" charset="-78"/>
          </a:endParaRPr>
        </a:p>
      </dsp:txBody>
      <dsp:txXfrm>
        <a:off x="7178885" y="993414"/>
        <a:ext cx="2564764" cy="540214"/>
      </dsp:txXfrm>
    </dsp:sp>
    <dsp:sp modelId="{C98054D3-9C88-460A-907C-E12082A1CC2A}">
      <dsp:nvSpPr>
        <dsp:cNvPr id="0" name=""/>
        <dsp:cNvSpPr/>
      </dsp:nvSpPr>
      <dsp:spPr>
        <a:xfrm>
          <a:off x="6791642" y="833150"/>
          <a:ext cx="370435" cy="1147657"/>
        </a:xfrm>
        <a:custGeom>
          <a:avLst/>
          <a:gdLst/>
          <a:ahLst/>
          <a:cxnLst/>
          <a:rect l="0" t="0" r="0" b="0"/>
          <a:pathLst>
            <a:path>
              <a:moveTo>
                <a:pt x="0" y="0"/>
              </a:moveTo>
              <a:lnTo>
                <a:pt x="0" y="1147657"/>
              </a:lnTo>
              <a:lnTo>
                <a:pt x="370435" y="11476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B65960-8C95-41FF-8D74-3A1B59FD4ADC}">
      <dsp:nvSpPr>
        <dsp:cNvPr id="0" name=""/>
        <dsp:cNvSpPr/>
      </dsp:nvSpPr>
      <dsp:spPr>
        <a:xfrm>
          <a:off x="7162078" y="1693893"/>
          <a:ext cx="2598332"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rgbClr val="000000"/>
              </a:solidFill>
              <a:latin typeface="Alexandria" pitchFamily="2" charset="-78"/>
              <a:cs typeface="Alexandria" pitchFamily="2" charset="-78"/>
            </a:rPr>
            <a:t>المقاييس المكتوبة</a:t>
          </a:r>
          <a:endParaRPr lang="en-US" sz="1800" kern="1200" dirty="0">
            <a:solidFill>
              <a:srgbClr val="000000"/>
            </a:solidFill>
            <a:latin typeface="Alexandria" pitchFamily="2" charset="-78"/>
            <a:cs typeface="Alexandria" pitchFamily="2" charset="-78"/>
          </a:endParaRPr>
        </a:p>
      </dsp:txBody>
      <dsp:txXfrm>
        <a:off x="7178885" y="1710700"/>
        <a:ext cx="2564718" cy="540214"/>
      </dsp:txXfrm>
    </dsp:sp>
    <dsp:sp modelId="{5BF3722A-F925-47B1-A4C6-0C7DC3E3FAEA}">
      <dsp:nvSpPr>
        <dsp:cNvPr id="0" name=""/>
        <dsp:cNvSpPr/>
      </dsp:nvSpPr>
      <dsp:spPr>
        <a:xfrm>
          <a:off x="6791642" y="833150"/>
          <a:ext cx="370435" cy="1864943"/>
        </a:xfrm>
        <a:custGeom>
          <a:avLst/>
          <a:gdLst/>
          <a:ahLst/>
          <a:cxnLst/>
          <a:rect l="0" t="0" r="0" b="0"/>
          <a:pathLst>
            <a:path>
              <a:moveTo>
                <a:pt x="0" y="0"/>
              </a:moveTo>
              <a:lnTo>
                <a:pt x="0" y="1864943"/>
              </a:lnTo>
              <a:lnTo>
                <a:pt x="370435" y="1864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A6C13D-A092-425A-B21B-9AB9D4D6CCD1}">
      <dsp:nvSpPr>
        <dsp:cNvPr id="0" name=""/>
        <dsp:cNvSpPr/>
      </dsp:nvSpPr>
      <dsp:spPr>
        <a:xfrm>
          <a:off x="7162078" y="2411178"/>
          <a:ext cx="271033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rgbClr val="000000"/>
              </a:solidFill>
              <a:latin typeface="Alexandria" pitchFamily="2" charset="-78"/>
              <a:cs typeface="Alexandria" pitchFamily="2" charset="-78"/>
            </a:rPr>
            <a:t>المقابلات الشخصية</a:t>
          </a:r>
          <a:endParaRPr lang="en-US" sz="1800" kern="1200" dirty="0">
            <a:solidFill>
              <a:srgbClr val="000000"/>
            </a:solidFill>
            <a:latin typeface="Alexandria" pitchFamily="2" charset="-78"/>
            <a:cs typeface="Alexandria" pitchFamily="2" charset="-78"/>
          </a:endParaRPr>
        </a:p>
      </dsp:txBody>
      <dsp:txXfrm>
        <a:off x="7178885" y="2427985"/>
        <a:ext cx="2676721" cy="540214"/>
      </dsp:txXfrm>
    </dsp:sp>
    <dsp:sp modelId="{B5ECB97A-FCE5-44B6-9A0C-47338F3CC2AA}">
      <dsp:nvSpPr>
        <dsp:cNvPr id="0" name=""/>
        <dsp:cNvSpPr/>
      </dsp:nvSpPr>
      <dsp:spPr>
        <a:xfrm>
          <a:off x="6791642" y="833150"/>
          <a:ext cx="384436" cy="2582229"/>
        </a:xfrm>
        <a:custGeom>
          <a:avLst/>
          <a:gdLst/>
          <a:ahLst/>
          <a:cxnLst/>
          <a:rect l="0" t="0" r="0" b="0"/>
          <a:pathLst>
            <a:path>
              <a:moveTo>
                <a:pt x="0" y="0"/>
              </a:moveTo>
              <a:lnTo>
                <a:pt x="0" y="2582229"/>
              </a:lnTo>
              <a:lnTo>
                <a:pt x="384436" y="258222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A02362-1018-471A-9B23-E2859D15C321}">
      <dsp:nvSpPr>
        <dsp:cNvPr id="0" name=""/>
        <dsp:cNvSpPr/>
      </dsp:nvSpPr>
      <dsp:spPr>
        <a:xfrm>
          <a:off x="7176079" y="3128464"/>
          <a:ext cx="2918198"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rgbClr val="000000"/>
              </a:solidFill>
              <a:latin typeface="Alexandria" pitchFamily="2" charset="-78"/>
              <a:cs typeface="Alexandria" pitchFamily="2" charset="-78"/>
            </a:rPr>
            <a:t>استبيانات التقدير الكمي</a:t>
          </a:r>
          <a:endParaRPr lang="en-US" sz="1800" kern="1200" dirty="0">
            <a:solidFill>
              <a:srgbClr val="000000"/>
            </a:solidFill>
            <a:latin typeface="Alexandria" pitchFamily="2" charset="-78"/>
            <a:cs typeface="Alexandria" pitchFamily="2" charset="-78"/>
          </a:endParaRPr>
        </a:p>
      </dsp:txBody>
      <dsp:txXfrm>
        <a:off x="7192886" y="3145271"/>
        <a:ext cx="2884584" cy="540214"/>
      </dsp:txXfrm>
    </dsp:sp>
    <dsp:sp modelId="{7DFA7081-E7C5-4A76-B6BF-477C8D3779B3}">
      <dsp:nvSpPr>
        <dsp:cNvPr id="0" name=""/>
        <dsp:cNvSpPr/>
      </dsp:nvSpPr>
      <dsp:spPr>
        <a:xfrm>
          <a:off x="6791642" y="833150"/>
          <a:ext cx="370435" cy="3299514"/>
        </a:xfrm>
        <a:custGeom>
          <a:avLst/>
          <a:gdLst/>
          <a:ahLst/>
          <a:cxnLst/>
          <a:rect l="0" t="0" r="0" b="0"/>
          <a:pathLst>
            <a:path>
              <a:moveTo>
                <a:pt x="0" y="0"/>
              </a:moveTo>
              <a:lnTo>
                <a:pt x="0" y="3299514"/>
              </a:lnTo>
              <a:lnTo>
                <a:pt x="370435" y="329951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8A019E5-24C7-4CE5-9DBD-BCC63EFAB460}">
      <dsp:nvSpPr>
        <dsp:cNvPr id="0" name=""/>
        <dsp:cNvSpPr/>
      </dsp:nvSpPr>
      <dsp:spPr>
        <a:xfrm>
          <a:off x="7162078" y="3845750"/>
          <a:ext cx="4052405" cy="573828"/>
        </a:xfrm>
        <a:prstGeom prst="roundRect">
          <a:avLst>
            <a:gd name="adj" fmla="val 10000"/>
          </a:avLst>
        </a:prstGeom>
        <a:solidFill>
          <a:schemeClr val="lt1">
            <a:alpha val="90000"/>
            <a:hueOff val="0"/>
            <a:satOff val="0"/>
            <a:lumOff val="0"/>
            <a:alphaOff val="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marL="0" lvl="0" indent="0" algn="ctr" defTabSz="800100" rtl="1">
            <a:lnSpc>
              <a:spcPct val="90000"/>
            </a:lnSpc>
            <a:spcBef>
              <a:spcPct val="0"/>
            </a:spcBef>
            <a:spcAft>
              <a:spcPct val="35000"/>
            </a:spcAft>
            <a:buNone/>
          </a:pPr>
          <a:r>
            <a:rPr lang="ar-SA" sz="1800" kern="1200" dirty="0">
              <a:solidFill>
                <a:srgbClr val="000000"/>
              </a:solidFill>
              <a:latin typeface="Alexandria" pitchFamily="2" charset="-78"/>
              <a:cs typeface="Alexandria" pitchFamily="2" charset="-78"/>
            </a:rPr>
            <a:t>الاختبارات الإحصائية والرياضية</a:t>
          </a:r>
          <a:endParaRPr lang="en-US" sz="1800" kern="1200" dirty="0">
            <a:solidFill>
              <a:srgbClr val="000000"/>
            </a:solidFill>
            <a:latin typeface="Alexandria" pitchFamily="2" charset="-78"/>
            <a:cs typeface="Alexandria" pitchFamily="2" charset="-78"/>
          </a:endParaRPr>
        </a:p>
      </dsp:txBody>
      <dsp:txXfrm>
        <a:off x="7178885" y="3862557"/>
        <a:ext cx="4018791" cy="54021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6</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8</a:t>
            </a:fld>
            <a:endParaRPr lang="en-US"/>
          </a:p>
        </p:txBody>
      </p:sp>
    </p:spTree>
    <p:extLst>
      <p:ext uri="{BB962C8B-B14F-4D97-AF65-F5344CB8AC3E}">
        <p14:creationId xmlns:p14="http://schemas.microsoft.com/office/powerpoint/2010/main" val="3246185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cs typeface="Alexandria" pitchFamily="2" charset="-78"/>
            </a:endParaRPr>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13</a:t>
            </a:fld>
            <a:endParaRPr lang="en-US"/>
          </a:p>
        </p:txBody>
      </p:sp>
    </p:spTree>
    <p:extLst>
      <p:ext uri="{BB962C8B-B14F-4D97-AF65-F5344CB8AC3E}">
        <p14:creationId xmlns:p14="http://schemas.microsoft.com/office/powerpoint/2010/main" val="17792511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537061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88071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370099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31384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16299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2871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41970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5340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283237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443923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151188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3513445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85329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73092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reserve="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32664951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4242988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0616728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73524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169066472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6" r:id="rId14"/>
    <p:sldLayoutId id="2147483660" r:id="rId15"/>
    <p:sldLayoutId id="2147483662" r:id="rId16"/>
    <p:sldLayoutId id="2147483665" r:id="rId17"/>
    <p:sldLayoutId id="2147483666" r:id="rId18"/>
    <p:sldLayoutId id="2147483667" r:id="rId19"/>
    <p:sldLayoutId id="2147483687" r:id="rId20"/>
    <p:sldLayoutId id="2147483688" r:id="rId21"/>
    <p:sldLayoutId id="2147483689" r:id="rId22"/>
    <p:sldLayoutId id="2147483690" r:id="rId23"/>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0.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9.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a:t>
            </a:r>
            <a:r>
              <a:rPr lang="ar-EG" sz="2400" b="1" dirty="0">
                <a:solidFill>
                  <a:schemeClr val="bg1"/>
                </a:solidFill>
                <a:latin typeface="Alexandria" pitchFamily="2" charset="-78"/>
                <a:cs typeface="Alexandria" pitchFamily="2" charset="-78"/>
              </a:rPr>
              <a:t>8</a:t>
            </a:r>
            <a:endParaRPr lang="en-US" sz="2400" b="1" dirty="0">
              <a:solidFill>
                <a:schemeClr val="bg1"/>
              </a:solidFill>
              <a:latin typeface="Alexandria" pitchFamily="2" charset="-78"/>
              <a:cs typeface="Alexandria" pitchFamily="2" charset="-78"/>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algn="ctr">
              <a:lnSpc>
                <a:spcPct val="200000"/>
              </a:lnSpc>
            </a:pPr>
            <a:r>
              <a:rPr lang="en-US" sz="2000" dirty="0">
                <a:solidFill>
                  <a:srgbClr val="000000"/>
                </a:solidFill>
                <a:latin typeface="Alexandria" pitchFamily="2" charset="-78"/>
                <a:cs typeface="Alexandria" pitchFamily="2" charset="-78"/>
              </a:rPr>
              <a:t>RSC 701</a:t>
            </a:r>
          </a:p>
          <a:p>
            <a:pPr algn="ctr">
              <a:lnSpc>
                <a:spcPct val="200000"/>
              </a:lnSpc>
            </a:pPr>
            <a:r>
              <a:rPr lang="ar-EG" sz="2000" dirty="0">
                <a:solidFill>
                  <a:srgbClr val="000000"/>
                </a:solidFill>
                <a:latin typeface="Alexandria" pitchFamily="2" charset="-78"/>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27319" y="2432247"/>
            <a:ext cx="3887289" cy="523220"/>
          </a:xfrm>
          <a:prstGeom prst="rect">
            <a:avLst/>
          </a:prstGeom>
        </p:spPr>
        <p:txBody>
          <a:bodyPr wrap="square">
            <a:spAutoFit/>
          </a:bodyPr>
          <a:lstStyle/>
          <a:p>
            <a:pPr algn="ctr"/>
            <a:r>
              <a:rPr lang="ar-SA" sz="2800" dirty="0">
                <a:solidFill>
                  <a:srgbClr val="00B0F0"/>
                </a:solidFill>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4" name="مربع نص 3"/>
          <p:cNvSpPr txBox="1"/>
          <p:nvPr/>
        </p:nvSpPr>
        <p:spPr>
          <a:xfrm>
            <a:off x="4988378" y="2296271"/>
            <a:ext cx="6511192" cy="3041089"/>
          </a:xfrm>
          <a:prstGeom prst="rect">
            <a:avLst/>
          </a:prstGeom>
          <a:noFill/>
        </p:spPr>
        <p:txBody>
          <a:bodyPr wrap="square" rtlCol="1">
            <a:spAutoFit/>
          </a:bodyPr>
          <a:lstStyle/>
          <a:p>
            <a:pPr algn="ctr" rtl="1">
              <a:lnSpc>
                <a:spcPct val="250000"/>
              </a:lnSpc>
            </a:pPr>
            <a:r>
              <a:rPr lang="ar-JO" sz="2000" b="1" dirty="0">
                <a:solidFill>
                  <a:srgbClr val="00B0F0"/>
                </a:solidFill>
                <a:latin typeface="Alexandria" pitchFamily="2" charset="-78"/>
                <a:cs typeface="Alexandria" pitchFamily="2" charset="-78"/>
              </a:rPr>
              <a:t>أساليب البحث</a:t>
            </a:r>
          </a:p>
          <a:p>
            <a:pPr algn="ctr" rtl="1">
              <a:lnSpc>
                <a:spcPct val="250000"/>
              </a:lnSpc>
            </a:pPr>
            <a:r>
              <a:rPr lang="ar-JO" sz="2000" b="1" dirty="0">
                <a:latin typeface="Alexandria" pitchFamily="2" charset="-78"/>
                <a:cs typeface="Alexandria" pitchFamily="2" charset="-78"/>
              </a:rPr>
              <a:t>المتغيرات في البحوث العلمية</a:t>
            </a:r>
          </a:p>
          <a:p>
            <a:pPr algn="ctr" rtl="1">
              <a:lnSpc>
                <a:spcPct val="250000"/>
              </a:lnSpc>
            </a:pPr>
            <a:r>
              <a:rPr lang="ar-JO" sz="2000" b="1" dirty="0">
                <a:latin typeface="Alexandria" pitchFamily="2" charset="-78"/>
                <a:cs typeface="Alexandria" pitchFamily="2" charset="-78"/>
              </a:rPr>
              <a:t>المتغير التابع, المتغير المستقل, المتغير المعدل, الدور الوسيط,  المتغير الدخيلة</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7008553" y="1457745"/>
            <a:ext cx="4513709" cy="3539390"/>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مقدمة </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المستقل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التابع</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المتغير المعدل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 الدور الوسيط</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المتغير الدخيل</a:t>
            </a:r>
          </a:p>
          <a:p>
            <a:pPr marL="342900" marR="0" lvl="0" indent="-342900" algn="r" rtl="1">
              <a:lnSpc>
                <a:spcPct val="200000"/>
              </a:lnSpc>
              <a:spcBef>
                <a:spcPts val="0"/>
              </a:spcBef>
              <a:spcAft>
                <a:spcPts val="0"/>
              </a:spcAft>
              <a:buClr>
                <a:schemeClr val="dk1"/>
              </a:buClr>
              <a:buSzPts val="2400"/>
              <a:buFont typeface="Noto Sans Symbols"/>
              <a:buChar char="❖"/>
            </a:pPr>
            <a:r>
              <a:rPr lang="ar-SA" sz="1600" dirty="0">
                <a:solidFill>
                  <a:schemeClr val="dk1"/>
                </a:solidFill>
                <a:latin typeface="Alexandria" pitchFamily="2" charset="-78"/>
                <a:ea typeface="Calibri"/>
                <a:cs typeface="Alexandria" pitchFamily="2" charset="-78"/>
                <a:sym typeface="Calibri"/>
              </a:rPr>
              <a:t>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536D2426-345B-27F8-CD74-3D4DB06177D9}"/>
              </a:ext>
            </a:extLst>
          </p:cNvPr>
          <p:cNvSpPr/>
          <p:nvPr/>
        </p:nvSpPr>
        <p:spPr>
          <a:xfrm>
            <a:off x="456892" y="1642590"/>
            <a:ext cx="4128422" cy="38068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D0ECA52-3B1F-EB4B-20E3-FBB076DB35F8}"/>
              </a:ext>
            </a:extLst>
          </p:cNvPr>
          <p:cNvSpPr/>
          <p:nvPr/>
        </p:nvSpPr>
        <p:spPr>
          <a:xfrm>
            <a:off x="901053" y="1885613"/>
            <a:ext cx="11155680" cy="31943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1208816" y="2295677"/>
            <a:ext cx="10540154" cy="2266646"/>
          </a:xfrm>
          <a:prstGeom prst="rect">
            <a:avLst/>
          </a:prstGeom>
          <a:noFill/>
        </p:spPr>
        <p:txBody>
          <a:bodyPr wrap="square" rtlCol="1">
            <a:spAutoFit/>
          </a:bodyPr>
          <a:lstStyle/>
          <a:p>
            <a:pPr algn="just" rtl="1">
              <a:lnSpc>
                <a:spcPct val="150000"/>
              </a:lnSpc>
            </a:pPr>
            <a:r>
              <a:rPr lang="ar-SA" sz="1600" dirty="0">
                <a:latin typeface="Alexandria" pitchFamily="2" charset="-78"/>
                <a:cs typeface="Alexandria" pitchFamily="2" charset="-78"/>
              </a:rPr>
              <a:t>فهم المتغيرات في البحث العلمي هو أمر ضروري لضمان صحة وموثوقية نتائج الدراسة. المتغيرات هي العوامل التي تتغير أو تتنوع في سياق البحث، وهي تأثر بشكل كبير على نتائج الدراسة من خلال تحديد وتحليل المتغيرات، يمكن للباحثين أن يحددوا العلاقة بين المتغيرات المختلفة ويفهموا تأثيرها على نتائج البحث.</a:t>
            </a:r>
          </a:p>
          <a:p>
            <a:pPr algn="just" rtl="1">
              <a:lnSpc>
                <a:spcPct val="150000"/>
              </a:lnSpc>
            </a:pPr>
            <a:r>
              <a:rPr lang="ar-SA" sz="1600" dirty="0">
                <a:latin typeface="Alexandria" pitchFamily="2" charset="-78"/>
                <a:cs typeface="Alexandria" pitchFamily="2" charset="-78"/>
              </a:rPr>
              <a:t>وفي البحث العلمي، يتم استخدام المتغيرات لدراسة العلاقة بين الظواهر وتحليل البيانات، المتغيرات هي عناصر تتغير أو تتلاشى أو تتفاعل في الدراسة. بالتالي، يجب على الباحثين أن يولوا اهتمامًا كبيرًا لتحديد واستخدام المتغيرات بطريقة صحيحة ومفهومة.</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BEC03BC-B161-54F5-D93F-56135F9A3ACD}"/>
              </a:ext>
            </a:extLst>
          </p:cNvPr>
          <p:cNvSpPr/>
          <p:nvPr/>
        </p:nvSpPr>
        <p:spPr>
          <a:xfrm>
            <a:off x="456892" y="1376081"/>
            <a:ext cx="4128422" cy="522791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00C619C-D2FD-EF4E-5980-B1755F3E9B3F}"/>
              </a:ext>
            </a:extLst>
          </p:cNvPr>
          <p:cNvSpPr/>
          <p:nvPr/>
        </p:nvSpPr>
        <p:spPr>
          <a:xfrm>
            <a:off x="906618" y="1642590"/>
            <a:ext cx="11155680" cy="473063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980117" y="1766606"/>
            <a:ext cx="11008681" cy="5262979"/>
          </a:xfrm>
          <a:prstGeom prst="rect">
            <a:avLst/>
          </a:prstGeom>
          <a:noFill/>
        </p:spPr>
        <p:txBody>
          <a:bodyPr wrap="square" rtlCol="1">
            <a:spAutoFit/>
          </a:bodyPr>
          <a:lstStyle/>
          <a:p>
            <a:pPr indent="57150" algn="r" rtl="1">
              <a:lnSpc>
                <a:spcPct val="150000"/>
              </a:lnSpc>
            </a:pPr>
            <a:r>
              <a:rPr lang="ar-SA" sz="1600" dirty="0">
                <a:cs typeface="Alexandria"/>
              </a:rPr>
              <a:t>يجرى تصميم البحث في العلوم الإنسانية في ضوء الاختلاف والتنوع بين الأفراد وبين الظروف، والنشاط البحثي </a:t>
            </a:r>
            <a:r>
              <a:rPr lang="ar-JO" sz="1600" dirty="0">
                <a:cs typeface="Alexandria"/>
              </a:rPr>
              <a:t>و</a:t>
            </a:r>
            <a:r>
              <a:rPr lang="ar-SA" sz="1600" dirty="0">
                <a:cs typeface="Alexandria"/>
              </a:rPr>
              <a:t>يهدف عموماً إلى محاولة فهم كيفية تغير الأشياء وأسباب تغيرها. ومصطلح (متغير) يتضمن شيئاً يتغير، ويأخذ قيماً مختلفة أو صفات متعددة، فهو مفهوم يعبر عن الاختلافات بين عناصر فئة معينة مثل: النوع (الجنس)، والتحصيل، والدافعية والانتباه، والمستوى الاقتصادي والاجتماعي، وطرائق التدريس... الى غير ذلك </a:t>
            </a:r>
            <a:endParaRPr lang="en-US" sz="1600" dirty="0">
              <a:cs typeface="Alexandria"/>
            </a:endParaRPr>
          </a:p>
          <a:p>
            <a:pPr indent="57150" algn="r" rtl="1">
              <a:lnSpc>
                <a:spcPct val="150000"/>
              </a:lnSpc>
            </a:pPr>
            <a:r>
              <a:rPr lang="ar-SA" sz="1600" dirty="0">
                <a:cs typeface="Alexandria"/>
              </a:rPr>
              <a:t>فالمتغير مصطلح يدل على صفة محددة، تأخذ عدداً من الحالات أو القيم أو الخصائص، وتشير البيانات الإحصائية التي يقوم الباحث بجمعها إلى مقدار الشيء أو الصفة أو الخاصية في العنصر أو المفردة أو الفرد إلى متغيرات، وقد يشير المتغير إلى مفهوم معين يجرى تعريفه إجرائياً في ضوء إجراءات البحث، ويتم قياسه كمياً أو وصفه كيفياً، فالذكاء مثلاً صفة عقلية لدى الأفراد بدرجات متفاوتة وهو لذلك متغير، لأنه ليس بنفس القيمة أو الدرجة أو المستوى عند جميع الأفراد. ونلحظ ضرورة اختلاف عناصر الفئة لكي نطلق عليها اسم متغير، أما إذا كانت العناصر من نفس النوع فإنَّ هذه الخاصية تعد مقدار ثابتاً وليست متغيراً، ومثال ذلك إجراء دراسة على الذكور فقط ويعنى هذا أننا نثبت متغير الجنس (أي يصبح مقدار ثابتاً) وبذلك يمكن تعريف المتغير بانه اختلاف الأفراد في قيم أو درجات خاصية معينة، ويهتم الباحثون بدراسة المتغيرات المختلفة وكذلك دراسة الثوابت. </a:t>
            </a:r>
            <a:endParaRPr lang="ar-JO" sz="1600" dirty="0">
              <a:cs typeface="Alexandria"/>
            </a:endParaRPr>
          </a:p>
          <a:p>
            <a:pPr algn="r" rtl="1" fontAlgn="t">
              <a:lnSpc>
                <a:spcPct val="150000"/>
              </a:lnSpc>
            </a:pPr>
            <a:endParaRPr lang="ar-JO" sz="1600" dirty="0">
              <a:cs typeface="Alexandria"/>
            </a:endParaRPr>
          </a:p>
          <a:p>
            <a:pPr algn="r" rtl="1" fontAlgn="t">
              <a:lnSpc>
                <a:spcPct val="150000"/>
              </a:lnSpc>
            </a:pPr>
            <a:endParaRPr lang="en-US" sz="1600" dirty="0">
              <a:cs typeface="Alexandria"/>
            </a:endParaRPr>
          </a:p>
        </p:txBody>
      </p:sp>
      <p:sp>
        <p:nvSpPr>
          <p:cNvPr id="5" name="TextBox 4">
            <a:extLst>
              <a:ext uri="{FF2B5EF4-FFF2-40B4-BE49-F238E27FC236}">
                <a16:creationId xmlns:a16="http://schemas.microsoft.com/office/drawing/2014/main" id="{2AD20DAD-0A14-096D-6B47-6997909D6FAE}"/>
              </a:ext>
            </a:extLst>
          </p:cNvPr>
          <p:cNvSpPr txBox="1"/>
          <p:nvPr/>
        </p:nvSpPr>
        <p:spPr>
          <a:xfrm>
            <a:off x="3198373" y="360418"/>
            <a:ext cx="5033373"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المتغيرات في البحث العلمي</a:t>
            </a:r>
            <a:endParaRPr lang="en-US" sz="2000" dirty="0">
              <a:solidFill>
                <a:srgbClr val="00AEEF"/>
              </a:solidFill>
            </a:endParaRPr>
          </a:p>
        </p:txBody>
      </p:sp>
    </p:spTree>
    <p:extLst>
      <p:ext uri="{BB962C8B-B14F-4D97-AF65-F5344CB8AC3E}">
        <p14:creationId xmlns:p14="http://schemas.microsoft.com/office/powerpoint/2010/main" val="3988817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626E3946-D1BD-6060-DC8E-8746A9145E5F}"/>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0FFEE8B0-4C6A-AA52-1960-F1398728EA61}"/>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21802" y="2795887"/>
            <a:ext cx="10714182" cy="2308324"/>
          </a:xfrm>
          <a:prstGeom prst="rect">
            <a:avLst/>
          </a:prstGeom>
          <a:noFill/>
        </p:spPr>
        <p:txBody>
          <a:bodyPr wrap="square" rtlCol="1">
            <a:spAutoFit/>
          </a:bodyPr>
          <a:lstStyle/>
          <a:p>
            <a:pPr indent="57150" algn="r" rtl="1" fontAlgn="t">
              <a:lnSpc>
                <a:spcPct val="150000"/>
              </a:lnSpc>
            </a:pPr>
            <a:r>
              <a:rPr lang="ar-SA" sz="1600" dirty="0">
                <a:cs typeface="Alexandria"/>
              </a:rPr>
              <a:t>المقصود بكلمة </a:t>
            </a:r>
            <a:r>
              <a:rPr lang="ar-SA" sz="1600" dirty="0">
                <a:latin typeface="Alexandria" pitchFamily="2" charset="-78"/>
                <a:cs typeface="Alexandria" pitchFamily="2" charset="-78"/>
              </a:rPr>
              <a:t>متغيرات</a:t>
            </a:r>
            <a:r>
              <a:rPr lang="en-US" sz="1600" dirty="0">
                <a:latin typeface="Alexandria" pitchFamily="2" charset="-78"/>
                <a:cs typeface="Alexandria" pitchFamily="2" charset="-78"/>
              </a:rPr>
              <a:t> ( Variables ) </a:t>
            </a:r>
            <a:r>
              <a:rPr lang="ar-SA" sz="1600" dirty="0">
                <a:cs typeface="Alexandria"/>
              </a:rPr>
              <a:t>الخصائص التي يشترك فيها أفراد المجتمع الاحصائي وتأخذ قيماً متغيرة</a:t>
            </a:r>
            <a:r>
              <a:rPr lang="en-US" sz="1600" dirty="0">
                <a:cs typeface="Alexandria"/>
              </a:rPr>
              <a:t> </a:t>
            </a:r>
            <a:r>
              <a:rPr lang="ar-SA" sz="1600" dirty="0">
                <a:cs typeface="Alexandria"/>
              </a:rPr>
              <a:t>بين فرد وآخر، فطلاب الصف الثاني الابتدائي يختلفون من حيث الطول أو الوزن أو حتى العلامات والتحصيل العلمي وبالمقابل هناك خواص ثابتة</a:t>
            </a:r>
            <a:r>
              <a:rPr lang="en-US" sz="1600" dirty="0">
                <a:cs typeface="Alexandria"/>
              </a:rPr>
              <a:t> </a:t>
            </a:r>
            <a:r>
              <a:rPr lang="ar-SA" sz="1600" dirty="0">
                <a:cs typeface="Alexandria"/>
              </a:rPr>
              <a:t>في أفراد المجتمع الاحصائي ، حيث أن طلبة الصف الثاني الابتدائي كلهم في نفس المستوى الصفي.</a:t>
            </a:r>
            <a:r>
              <a:rPr lang="en-US" sz="1600" dirty="0">
                <a:cs typeface="Alexandria"/>
              </a:rPr>
              <a:t> </a:t>
            </a:r>
            <a:r>
              <a:rPr lang="ar-JO" sz="1600" dirty="0">
                <a:cs typeface="Alexandria"/>
              </a:rPr>
              <a:t>و</a:t>
            </a:r>
            <a:r>
              <a:rPr lang="ar-SA" sz="1600" dirty="0">
                <a:cs typeface="Alexandria"/>
              </a:rPr>
              <a:t>تؤثر المتغيرات في الدراسة العلمية من خلال التأثير على النتائج والاستنتاجات، إذا لم يتم التحكم في المتغيرات بطريقة صحيحة، فإن النتائج قد تكون غير دقيقة أو غير قابلة للتكرار. وبالتالي، يجب أن يكون للباحثين فهم جيد للمتغيرات وتأثيرها لضمان موثوقية النتائج</a:t>
            </a:r>
            <a:r>
              <a:rPr lang="en-US" sz="1600" dirty="0">
                <a:cs typeface="Alexandria"/>
              </a:rPr>
              <a:t>.</a:t>
            </a:r>
          </a:p>
        </p:txBody>
      </p:sp>
    </p:spTree>
    <p:extLst>
      <p:ext uri="{BB962C8B-B14F-4D97-AF65-F5344CB8AC3E}">
        <p14:creationId xmlns:p14="http://schemas.microsoft.com/office/powerpoint/2010/main" val="4196344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00DDA01F-CB6D-CB78-214A-DC64AC683E01}"/>
              </a:ext>
            </a:extLst>
          </p:cNvPr>
          <p:cNvGrpSpPr/>
          <p:nvPr/>
        </p:nvGrpSpPr>
        <p:grpSpPr>
          <a:xfrm rot="60000">
            <a:off x="1584574" y="1326346"/>
            <a:ext cx="7956051" cy="4995883"/>
            <a:chOff x="5288690" y="2207566"/>
            <a:chExt cx="3317301" cy="3435776"/>
          </a:xfrm>
          <a:scene3d>
            <a:camera prst="isometricOffAxis2Left" zoom="95000"/>
            <a:lightRig rig="flat" dir="t"/>
          </a:scene3d>
        </p:grpSpPr>
        <p:sp>
          <p:nvSpPr>
            <p:cNvPr id="11" name="Freeform: Shape 10">
              <a:extLst>
                <a:ext uri="{FF2B5EF4-FFF2-40B4-BE49-F238E27FC236}">
                  <a16:creationId xmlns:a16="http://schemas.microsoft.com/office/drawing/2014/main" id="{736265D1-0991-EC87-12F0-AF8D514D68C1}"/>
                </a:ext>
              </a:extLst>
            </p:cNvPr>
            <p:cNvSpPr/>
            <p:nvPr/>
          </p:nvSpPr>
          <p:spPr>
            <a:xfrm>
              <a:off x="5288690"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حسب طبيعتها</a:t>
              </a:r>
              <a:endParaRPr lang="ar-SA" sz="1200" kern="1200" dirty="0"/>
            </a:p>
          </p:txBody>
        </p:sp>
        <p:sp>
          <p:nvSpPr>
            <p:cNvPr id="12" name="Freeform: Shape 11">
              <a:extLst>
                <a:ext uri="{FF2B5EF4-FFF2-40B4-BE49-F238E27FC236}">
                  <a16:creationId xmlns:a16="http://schemas.microsoft.com/office/drawing/2014/main" id="{18A571CC-8485-628E-98BD-0D4E6CA89876}"/>
                </a:ext>
              </a:extLst>
            </p:cNvPr>
            <p:cNvSpPr/>
            <p:nvPr/>
          </p:nvSpPr>
          <p:spPr>
            <a:xfrm>
              <a:off x="5383470"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3" name="Freeform: Shape 12">
              <a:extLst>
                <a:ext uri="{FF2B5EF4-FFF2-40B4-BE49-F238E27FC236}">
                  <a16:creationId xmlns:a16="http://schemas.microsoft.com/office/drawing/2014/main" id="{4A815E27-E605-C6CB-13D3-04176E1B604F}"/>
                </a:ext>
              </a:extLst>
            </p:cNvPr>
            <p:cNvSpPr/>
            <p:nvPr/>
          </p:nvSpPr>
          <p:spPr>
            <a:xfrm>
              <a:off x="5478250"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النوعي</a:t>
              </a:r>
              <a:endParaRPr lang="ar-SA" sz="1500" kern="1200" dirty="0"/>
            </a:p>
          </p:txBody>
        </p:sp>
        <p:sp>
          <p:nvSpPr>
            <p:cNvPr id="14" name="Freeform: Shape 13">
              <a:extLst>
                <a:ext uri="{FF2B5EF4-FFF2-40B4-BE49-F238E27FC236}">
                  <a16:creationId xmlns:a16="http://schemas.microsoft.com/office/drawing/2014/main" id="{41413E86-DFCE-0161-7D23-F740A5E9AD17}"/>
                </a:ext>
              </a:extLst>
            </p:cNvPr>
            <p:cNvSpPr/>
            <p:nvPr/>
          </p:nvSpPr>
          <p:spPr>
            <a:xfrm>
              <a:off x="5383470"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5" name="Freeform: Shape 14">
              <a:extLst>
                <a:ext uri="{FF2B5EF4-FFF2-40B4-BE49-F238E27FC236}">
                  <a16:creationId xmlns:a16="http://schemas.microsoft.com/office/drawing/2014/main" id="{B82AF1D0-8DA9-5285-841C-B0B2F608F3DA}"/>
                </a:ext>
              </a:extLst>
            </p:cNvPr>
            <p:cNvSpPr/>
            <p:nvPr/>
          </p:nvSpPr>
          <p:spPr>
            <a:xfrm>
              <a:off x="5478250"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الكمي</a:t>
              </a:r>
              <a:endParaRPr lang="ar-SA" sz="1500" kern="1200" dirty="0"/>
            </a:p>
          </p:txBody>
        </p:sp>
        <p:sp>
          <p:nvSpPr>
            <p:cNvPr id="16" name="Freeform: Shape 15">
              <a:extLst>
                <a:ext uri="{FF2B5EF4-FFF2-40B4-BE49-F238E27FC236}">
                  <a16:creationId xmlns:a16="http://schemas.microsoft.com/office/drawing/2014/main" id="{C5D41E28-F4BD-D258-0AB1-EEE10442A2C7}"/>
                </a:ext>
              </a:extLst>
            </p:cNvPr>
            <p:cNvSpPr/>
            <p:nvPr/>
          </p:nvSpPr>
          <p:spPr>
            <a:xfrm>
              <a:off x="6473440"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المتغيرات القياسية</a:t>
              </a:r>
              <a:endParaRPr lang="ar-SA" sz="1200" kern="1200" dirty="0"/>
            </a:p>
          </p:txBody>
        </p:sp>
        <p:sp>
          <p:nvSpPr>
            <p:cNvPr id="17" name="Freeform: Shape 16">
              <a:extLst>
                <a:ext uri="{FF2B5EF4-FFF2-40B4-BE49-F238E27FC236}">
                  <a16:creationId xmlns:a16="http://schemas.microsoft.com/office/drawing/2014/main" id="{1AE7F38C-4F06-C7EA-8005-C71DC262BEA3}"/>
                </a:ext>
              </a:extLst>
            </p:cNvPr>
            <p:cNvSpPr/>
            <p:nvPr/>
          </p:nvSpPr>
          <p:spPr>
            <a:xfrm>
              <a:off x="6568220"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9" name="Freeform: Shape 18">
              <a:extLst>
                <a:ext uri="{FF2B5EF4-FFF2-40B4-BE49-F238E27FC236}">
                  <a16:creationId xmlns:a16="http://schemas.microsoft.com/office/drawing/2014/main" id="{D0713651-77BE-95CD-9CEF-40D0CBAEFF1C}"/>
                </a:ext>
              </a:extLst>
            </p:cNvPr>
            <p:cNvSpPr/>
            <p:nvPr/>
          </p:nvSpPr>
          <p:spPr>
            <a:xfrm>
              <a:off x="6663000"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err="1"/>
                <a:t>رتبية</a:t>
              </a:r>
              <a:endParaRPr lang="ar-SA" sz="1500" kern="1200" dirty="0"/>
            </a:p>
          </p:txBody>
        </p:sp>
        <p:sp>
          <p:nvSpPr>
            <p:cNvPr id="20" name="Freeform: Shape 19">
              <a:extLst>
                <a:ext uri="{FF2B5EF4-FFF2-40B4-BE49-F238E27FC236}">
                  <a16:creationId xmlns:a16="http://schemas.microsoft.com/office/drawing/2014/main" id="{96356AEB-6648-D4A0-E63D-0896AE88CDE0}"/>
                </a:ext>
              </a:extLst>
            </p:cNvPr>
            <p:cNvSpPr/>
            <p:nvPr/>
          </p:nvSpPr>
          <p:spPr>
            <a:xfrm>
              <a:off x="6568220"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1" name="Freeform: Shape 20">
              <a:extLst>
                <a:ext uri="{FF2B5EF4-FFF2-40B4-BE49-F238E27FC236}">
                  <a16:creationId xmlns:a16="http://schemas.microsoft.com/office/drawing/2014/main" id="{643072E3-AEFD-33CC-33CA-80FDC1BA8712}"/>
                </a:ext>
              </a:extLst>
            </p:cNvPr>
            <p:cNvSpPr/>
            <p:nvPr/>
          </p:nvSpPr>
          <p:spPr>
            <a:xfrm>
              <a:off x="6663000"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فئوية</a:t>
              </a:r>
              <a:endParaRPr lang="ar-SA" sz="1500" kern="1200" dirty="0"/>
            </a:p>
          </p:txBody>
        </p:sp>
        <p:sp>
          <p:nvSpPr>
            <p:cNvPr id="22" name="Freeform: Shape 21">
              <a:extLst>
                <a:ext uri="{FF2B5EF4-FFF2-40B4-BE49-F238E27FC236}">
                  <a16:creationId xmlns:a16="http://schemas.microsoft.com/office/drawing/2014/main" id="{5E750178-9290-1AD0-7A15-E1351CB4CF4E}"/>
                </a:ext>
              </a:extLst>
            </p:cNvPr>
            <p:cNvSpPr/>
            <p:nvPr/>
          </p:nvSpPr>
          <p:spPr>
            <a:xfrm>
              <a:off x="6568220" y="2681466"/>
              <a:ext cx="94780" cy="1540175"/>
            </a:xfrm>
            <a:custGeom>
              <a:avLst/>
              <a:gdLst/>
              <a:ahLst/>
              <a:cxnLst/>
              <a:rect l="0" t="0" r="0" b="0"/>
              <a:pathLst>
                <a:path>
                  <a:moveTo>
                    <a:pt x="0" y="0"/>
                  </a:moveTo>
                  <a:lnTo>
                    <a:pt x="0" y="1540175"/>
                  </a:lnTo>
                  <a:lnTo>
                    <a:pt x="94780" y="154017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3" name="Freeform: Shape 22">
              <a:extLst>
                <a:ext uri="{FF2B5EF4-FFF2-40B4-BE49-F238E27FC236}">
                  <a16:creationId xmlns:a16="http://schemas.microsoft.com/office/drawing/2014/main" id="{C0A3DA7A-EF98-62B1-00C1-A2F6DFB129D9}"/>
                </a:ext>
              </a:extLst>
            </p:cNvPr>
            <p:cNvSpPr/>
            <p:nvPr/>
          </p:nvSpPr>
          <p:spPr>
            <a:xfrm>
              <a:off x="6663000" y="398469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اسمية </a:t>
              </a:r>
              <a:endParaRPr lang="ar-SA" sz="1500" kern="1200" dirty="0"/>
            </a:p>
          </p:txBody>
        </p:sp>
        <p:sp>
          <p:nvSpPr>
            <p:cNvPr id="24" name="Freeform: Shape 23">
              <a:extLst>
                <a:ext uri="{FF2B5EF4-FFF2-40B4-BE49-F238E27FC236}">
                  <a16:creationId xmlns:a16="http://schemas.microsoft.com/office/drawing/2014/main" id="{3460C727-99DE-329A-14DF-3AEDC118DAA8}"/>
                </a:ext>
              </a:extLst>
            </p:cNvPr>
            <p:cNvSpPr/>
            <p:nvPr/>
          </p:nvSpPr>
          <p:spPr>
            <a:xfrm>
              <a:off x="6568220" y="2681466"/>
              <a:ext cx="94780" cy="2132550"/>
            </a:xfrm>
            <a:custGeom>
              <a:avLst/>
              <a:gdLst/>
              <a:ahLst/>
              <a:cxnLst/>
              <a:rect l="0" t="0" r="0" b="0"/>
              <a:pathLst>
                <a:path>
                  <a:moveTo>
                    <a:pt x="0" y="0"/>
                  </a:moveTo>
                  <a:lnTo>
                    <a:pt x="0" y="2132550"/>
                  </a:lnTo>
                  <a:lnTo>
                    <a:pt x="94780" y="213255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5" name="Freeform: Shape 24">
              <a:extLst>
                <a:ext uri="{FF2B5EF4-FFF2-40B4-BE49-F238E27FC236}">
                  <a16:creationId xmlns:a16="http://schemas.microsoft.com/office/drawing/2014/main" id="{30F75562-6AAA-C63A-69A1-598866D0B2C8}"/>
                </a:ext>
              </a:extLst>
            </p:cNvPr>
            <p:cNvSpPr/>
            <p:nvPr/>
          </p:nvSpPr>
          <p:spPr>
            <a:xfrm>
              <a:off x="6663000" y="4577067"/>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نسبية</a:t>
              </a:r>
              <a:endParaRPr lang="ar-SA" sz="1500" kern="1200" dirty="0"/>
            </a:p>
          </p:txBody>
        </p:sp>
        <p:sp>
          <p:nvSpPr>
            <p:cNvPr id="26" name="Freeform: Shape 25">
              <a:extLst>
                <a:ext uri="{FF2B5EF4-FFF2-40B4-BE49-F238E27FC236}">
                  <a16:creationId xmlns:a16="http://schemas.microsoft.com/office/drawing/2014/main" id="{989327DF-CA54-698D-B537-298965D6FEAB}"/>
                </a:ext>
              </a:extLst>
            </p:cNvPr>
            <p:cNvSpPr/>
            <p:nvPr/>
          </p:nvSpPr>
          <p:spPr>
            <a:xfrm>
              <a:off x="7658191" y="2207566"/>
              <a:ext cx="947800" cy="473900"/>
            </a:xfrm>
            <a:custGeom>
              <a:avLst/>
              <a:gdLst>
                <a:gd name="connsiteX0" fmla="*/ 0 w 947800"/>
                <a:gd name="connsiteY0" fmla="*/ 47390 h 473900"/>
                <a:gd name="connsiteX1" fmla="*/ 47390 w 947800"/>
                <a:gd name="connsiteY1" fmla="*/ 0 h 473900"/>
                <a:gd name="connsiteX2" fmla="*/ 900410 w 947800"/>
                <a:gd name="connsiteY2" fmla="*/ 0 h 473900"/>
                <a:gd name="connsiteX3" fmla="*/ 947800 w 947800"/>
                <a:gd name="connsiteY3" fmla="*/ 47390 h 473900"/>
                <a:gd name="connsiteX4" fmla="*/ 947800 w 947800"/>
                <a:gd name="connsiteY4" fmla="*/ 426510 h 473900"/>
                <a:gd name="connsiteX5" fmla="*/ 900410 w 947800"/>
                <a:gd name="connsiteY5" fmla="*/ 473900 h 473900"/>
                <a:gd name="connsiteX6" fmla="*/ 47390 w 947800"/>
                <a:gd name="connsiteY6" fmla="*/ 473900 h 473900"/>
                <a:gd name="connsiteX7" fmla="*/ 0 w 947800"/>
                <a:gd name="connsiteY7" fmla="*/ 426510 h 473900"/>
                <a:gd name="connsiteX8" fmla="*/ 0 w 94780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7800" h="473900">
                  <a:moveTo>
                    <a:pt x="0" y="47390"/>
                  </a:moveTo>
                  <a:cubicBezTo>
                    <a:pt x="0" y="21217"/>
                    <a:pt x="21217" y="0"/>
                    <a:pt x="47390" y="0"/>
                  </a:cubicBezTo>
                  <a:lnTo>
                    <a:pt x="900410" y="0"/>
                  </a:lnTo>
                  <a:cubicBezTo>
                    <a:pt x="926583" y="0"/>
                    <a:pt x="947800" y="21217"/>
                    <a:pt x="947800" y="47390"/>
                  </a:cubicBezTo>
                  <a:lnTo>
                    <a:pt x="947800" y="426510"/>
                  </a:lnTo>
                  <a:cubicBezTo>
                    <a:pt x="947800" y="452683"/>
                    <a:pt x="926583" y="473900"/>
                    <a:pt x="900410" y="473900"/>
                  </a:cubicBezTo>
                  <a:lnTo>
                    <a:pt x="47390" y="473900"/>
                  </a:lnTo>
                  <a:cubicBezTo>
                    <a:pt x="21217" y="473900"/>
                    <a:pt x="0" y="452683"/>
                    <a:pt x="0" y="426510"/>
                  </a:cubicBezTo>
                  <a:lnTo>
                    <a:pt x="0" y="47390"/>
                  </a:lnTo>
                  <a:close/>
                </a:path>
              </a:pathLst>
            </a:custGeom>
            <a:sp3d extrusionH="381000" contourW="38100" prstMaterial="matte">
              <a:contourClr>
                <a:schemeClr val="lt1"/>
              </a:contourClr>
            </a:sp3d>
          </p:spPr>
          <p:style>
            <a:lnRef idx="0">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740" tIns="29120" rIns="36740" bIns="29120" numCol="1" spcCol="1270" anchor="ctr" anchorCtr="0">
              <a:noAutofit/>
            </a:bodyPr>
            <a:lstStyle/>
            <a:p>
              <a:pPr marL="0" lvl="0" indent="0" algn="ctr" defTabSz="533400" rtl="1">
                <a:lnSpc>
                  <a:spcPct val="90000"/>
                </a:lnSpc>
                <a:spcBef>
                  <a:spcPct val="0"/>
                </a:spcBef>
                <a:spcAft>
                  <a:spcPct val="35000"/>
                </a:spcAft>
                <a:buNone/>
              </a:pPr>
              <a:r>
                <a:rPr lang="ar-JO" sz="1200" kern="1200" dirty="0"/>
                <a:t>من وجهة النظر الإحصائية البحثية</a:t>
              </a:r>
              <a:endParaRPr lang="ar-SA" sz="1200" kern="1200" dirty="0"/>
            </a:p>
          </p:txBody>
        </p:sp>
        <p:sp>
          <p:nvSpPr>
            <p:cNvPr id="27" name="Freeform: Shape 26">
              <a:extLst>
                <a:ext uri="{FF2B5EF4-FFF2-40B4-BE49-F238E27FC236}">
                  <a16:creationId xmlns:a16="http://schemas.microsoft.com/office/drawing/2014/main" id="{FDF08862-C8F2-B017-68C2-7E902492A033}"/>
                </a:ext>
              </a:extLst>
            </p:cNvPr>
            <p:cNvSpPr/>
            <p:nvPr/>
          </p:nvSpPr>
          <p:spPr>
            <a:xfrm>
              <a:off x="7752971" y="2681466"/>
              <a:ext cx="94780" cy="355425"/>
            </a:xfrm>
            <a:custGeom>
              <a:avLst/>
              <a:gdLst/>
              <a:ahLst/>
              <a:cxnLst/>
              <a:rect l="0" t="0" r="0" b="0"/>
              <a:pathLst>
                <a:path>
                  <a:moveTo>
                    <a:pt x="0" y="0"/>
                  </a:moveTo>
                  <a:lnTo>
                    <a:pt x="0" y="355425"/>
                  </a:lnTo>
                  <a:lnTo>
                    <a:pt x="94780" y="3554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8" name="Freeform: Shape 27">
              <a:extLst>
                <a:ext uri="{FF2B5EF4-FFF2-40B4-BE49-F238E27FC236}">
                  <a16:creationId xmlns:a16="http://schemas.microsoft.com/office/drawing/2014/main" id="{5C23C77E-C712-246E-C992-5260976360A7}"/>
                </a:ext>
              </a:extLst>
            </p:cNvPr>
            <p:cNvSpPr/>
            <p:nvPr/>
          </p:nvSpPr>
          <p:spPr>
            <a:xfrm>
              <a:off x="7847751" y="2799941"/>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المستقلة</a:t>
              </a:r>
              <a:endParaRPr lang="ar-SA" sz="1500" kern="1200" dirty="0"/>
            </a:p>
          </p:txBody>
        </p:sp>
        <p:sp>
          <p:nvSpPr>
            <p:cNvPr id="29" name="Freeform: Shape 28">
              <a:extLst>
                <a:ext uri="{FF2B5EF4-FFF2-40B4-BE49-F238E27FC236}">
                  <a16:creationId xmlns:a16="http://schemas.microsoft.com/office/drawing/2014/main" id="{56BA09E5-3917-381D-40CB-1F9A634936A8}"/>
                </a:ext>
              </a:extLst>
            </p:cNvPr>
            <p:cNvSpPr/>
            <p:nvPr/>
          </p:nvSpPr>
          <p:spPr>
            <a:xfrm>
              <a:off x="7752971" y="2681466"/>
              <a:ext cx="94780" cy="947800"/>
            </a:xfrm>
            <a:custGeom>
              <a:avLst/>
              <a:gdLst/>
              <a:ahLst/>
              <a:cxnLst/>
              <a:rect l="0" t="0" r="0" b="0"/>
              <a:pathLst>
                <a:path>
                  <a:moveTo>
                    <a:pt x="0" y="0"/>
                  </a:moveTo>
                  <a:lnTo>
                    <a:pt x="0" y="947800"/>
                  </a:lnTo>
                  <a:lnTo>
                    <a:pt x="94780" y="94780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0" name="Freeform: Shape 29">
              <a:extLst>
                <a:ext uri="{FF2B5EF4-FFF2-40B4-BE49-F238E27FC236}">
                  <a16:creationId xmlns:a16="http://schemas.microsoft.com/office/drawing/2014/main" id="{E97D8AAA-479C-2D39-9C35-90AF5C542BE0}"/>
                </a:ext>
              </a:extLst>
            </p:cNvPr>
            <p:cNvSpPr/>
            <p:nvPr/>
          </p:nvSpPr>
          <p:spPr>
            <a:xfrm>
              <a:off x="7847751" y="3392316"/>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التابعة</a:t>
              </a:r>
              <a:endParaRPr lang="ar-SA" sz="1500" kern="1200" dirty="0"/>
            </a:p>
          </p:txBody>
        </p:sp>
        <p:sp>
          <p:nvSpPr>
            <p:cNvPr id="31" name="Freeform: Shape 30">
              <a:extLst>
                <a:ext uri="{FF2B5EF4-FFF2-40B4-BE49-F238E27FC236}">
                  <a16:creationId xmlns:a16="http://schemas.microsoft.com/office/drawing/2014/main" id="{193CF19F-A745-B13A-4688-FE81420EC8A2}"/>
                </a:ext>
              </a:extLst>
            </p:cNvPr>
            <p:cNvSpPr/>
            <p:nvPr/>
          </p:nvSpPr>
          <p:spPr>
            <a:xfrm>
              <a:off x="7752971" y="2681466"/>
              <a:ext cx="94780" cy="1540175"/>
            </a:xfrm>
            <a:custGeom>
              <a:avLst/>
              <a:gdLst/>
              <a:ahLst/>
              <a:cxnLst/>
              <a:rect l="0" t="0" r="0" b="0"/>
              <a:pathLst>
                <a:path>
                  <a:moveTo>
                    <a:pt x="0" y="0"/>
                  </a:moveTo>
                  <a:lnTo>
                    <a:pt x="0" y="1540175"/>
                  </a:lnTo>
                  <a:lnTo>
                    <a:pt x="94780" y="154017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2" name="Freeform: Shape 31">
              <a:extLst>
                <a:ext uri="{FF2B5EF4-FFF2-40B4-BE49-F238E27FC236}">
                  <a16:creationId xmlns:a16="http://schemas.microsoft.com/office/drawing/2014/main" id="{810AFF67-9C53-DA6B-45E5-5E0AD31072BE}"/>
                </a:ext>
              </a:extLst>
            </p:cNvPr>
            <p:cNvSpPr/>
            <p:nvPr/>
          </p:nvSpPr>
          <p:spPr>
            <a:xfrm>
              <a:off x="7847751" y="398469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الدخيلة</a:t>
              </a:r>
              <a:endParaRPr lang="ar-SA" sz="1500" kern="1200" dirty="0"/>
            </a:p>
          </p:txBody>
        </p:sp>
        <p:sp>
          <p:nvSpPr>
            <p:cNvPr id="33" name="Freeform: Shape 32">
              <a:extLst>
                <a:ext uri="{FF2B5EF4-FFF2-40B4-BE49-F238E27FC236}">
                  <a16:creationId xmlns:a16="http://schemas.microsoft.com/office/drawing/2014/main" id="{487B0F9F-128C-C559-7F29-12BBAFB3F05E}"/>
                </a:ext>
              </a:extLst>
            </p:cNvPr>
            <p:cNvSpPr/>
            <p:nvPr/>
          </p:nvSpPr>
          <p:spPr>
            <a:xfrm>
              <a:off x="7752971" y="2681466"/>
              <a:ext cx="94780" cy="2132550"/>
            </a:xfrm>
            <a:custGeom>
              <a:avLst/>
              <a:gdLst/>
              <a:ahLst/>
              <a:cxnLst/>
              <a:rect l="0" t="0" r="0" b="0"/>
              <a:pathLst>
                <a:path>
                  <a:moveTo>
                    <a:pt x="0" y="0"/>
                  </a:moveTo>
                  <a:lnTo>
                    <a:pt x="0" y="2132550"/>
                  </a:lnTo>
                  <a:lnTo>
                    <a:pt x="94780" y="2132550"/>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4" name="Freeform: Shape 33">
              <a:extLst>
                <a:ext uri="{FF2B5EF4-FFF2-40B4-BE49-F238E27FC236}">
                  <a16:creationId xmlns:a16="http://schemas.microsoft.com/office/drawing/2014/main" id="{988BF6B7-CE6E-CCC1-2673-3201B42C905C}"/>
                </a:ext>
              </a:extLst>
            </p:cNvPr>
            <p:cNvSpPr/>
            <p:nvPr/>
          </p:nvSpPr>
          <p:spPr>
            <a:xfrm>
              <a:off x="7847751" y="4577067"/>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المتغيرات الوسيطة</a:t>
              </a:r>
              <a:endParaRPr lang="ar-SA" sz="1500" kern="1200" dirty="0"/>
            </a:p>
          </p:txBody>
        </p:sp>
        <p:sp>
          <p:nvSpPr>
            <p:cNvPr id="35" name="Freeform: Shape 34">
              <a:extLst>
                <a:ext uri="{FF2B5EF4-FFF2-40B4-BE49-F238E27FC236}">
                  <a16:creationId xmlns:a16="http://schemas.microsoft.com/office/drawing/2014/main" id="{403F3DAA-4D01-DEF9-588A-25A566E316FA}"/>
                </a:ext>
              </a:extLst>
            </p:cNvPr>
            <p:cNvSpPr/>
            <p:nvPr/>
          </p:nvSpPr>
          <p:spPr>
            <a:xfrm>
              <a:off x="7752971" y="2681466"/>
              <a:ext cx="94780" cy="2724925"/>
            </a:xfrm>
            <a:custGeom>
              <a:avLst/>
              <a:gdLst/>
              <a:ahLst/>
              <a:cxnLst/>
              <a:rect l="0" t="0" r="0" b="0"/>
              <a:pathLst>
                <a:path>
                  <a:moveTo>
                    <a:pt x="0" y="0"/>
                  </a:moveTo>
                  <a:lnTo>
                    <a:pt x="0" y="2724925"/>
                  </a:lnTo>
                  <a:lnTo>
                    <a:pt x="94780" y="2724925"/>
                  </a:lnTo>
                </a:path>
              </a:pathLst>
            </a:custGeom>
            <a:noFill/>
            <a:sp3d z="-40000"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6" name="Freeform: Shape 35">
              <a:extLst>
                <a:ext uri="{FF2B5EF4-FFF2-40B4-BE49-F238E27FC236}">
                  <a16:creationId xmlns:a16="http://schemas.microsoft.com/office/drawing/2014/main" id="{ECB687E7-1B38-1BC7-2C09-9E000A079540}"/>
                </a:ext>
              </a:extLst>
            </p:cNvPr>
            <p:cNvSpPr/>
            <p:nvPr/>
          </p:nvSpPr>
          <p:spPr>
            <a:xfrm>
              <a:off x="7847751" y="5169442"/>
              <a:ext cx="758240" cy="473900"/>
            </a:xfrm>
            <a:custGeom>
              <a:avLst/>
              <a:gdLst>
                <a:gd name="connsiteX0" fmla="*/ 0 w 758240"/>
                <a:gd name="connsiteY0" fmla="*/ 47390 h 473900"/>
                <a:gd name="connsiteX1" fmla="*/ 47390 w 758240"/>
                <a:gd name="connsiteY1" fmla="*/ 0 h 473900"/>
                <a:gd name="connsiteX2" fmla="*/ 710850 w 758240"/>
                <a:gd name="connsiteY2" fmla="*/ 0 h 473900"/>
                <a:gd name="connsiteX3" fmla="*/ 758240 w 758240"/>
                <a:gd name="connsiteY3" fmla="*/ 47390 h 473900"/>
                <a:gd name="connsiteX4" fmla="*/ 758240 w 758240"/>
                <a:gd name="connsiteY4" fmla="*/ 426510 h 473900"/>
                <a:gd name="connsiteX5" fmla="*/ 710850 w 758240"/>
                <a:gd name="connsiteY5" fmla="*/ 473900 h 473900"/>
                <a:gd name="connsiteX6" fmla="*/ 47390 w 758240"/>
                <a:gd name="connsiteY6" fmla="*/ 473900 h 473900"/>
                <a:gd name="connsiteX7" fmla="*/ 0 w 758240"/>
                <a:gd name="connsiteY7" fmla="*/ 426510 h 473900"/>
                <a:gd name="connsiteX8" fmla="*/ 0 w 758240"/>
                <a:gd name="connsiteY8" fmla="*/ 47390 h 47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8240" h="473900">
                  <a:moveTo>
                    <a:pt x="0" y="47390"/>
                  </a:moveTo>
                  <a:cubicBezTo>
                    <a:pt x="0" y="21217"/>
                    <a:pt x="21217" y="0"/>
                    <a:pt x="47390" y="0"/>
                  </a:cubicBezTo>
                  <a:lnTo>
                    <a:pt x="710850" y="0"/>
                  </a:lnTo>
                  <a:cubicBezTo>
                    <a:pt x="737023" y="0"/>
                    <a:pt x="758240" y="21217"/>
                    <a:pt x="758240" y="47390"/>
                  </a:cubicBezTo>
                  <a:lnTo>
                    <a:pt x="758240" y="426510"/>
                  </a:lnTo>
                  <a:cubicBezTo>
                    <a:pt x="758240" y="452683"/>
                    <a:pt x="737023" y="473900"/>
                    <a:pt x="710850" y="473900"/>
                  </a:cubicBezTo>
                  <a:lnTo>
                    <a:pt x="47390" y="473900"/>
                  </a:lnTo>
                  <a:cubicBezTo>
                    <a:pt x="21217" y="473900"/>
                    <a:pt x="0" y="452683"/>
                    <a:pt x="0" y="426510"/>
                  </a:cubicBezTo>
                  <a:lnTo>
                    <a:pt x="0" y="47390"/>
                  </a:lnTo>
                  <a:close/>
                </a:path>
              </a:pathLst>
            </a:custGeom>
            <a:sp3d z="-400500" extrusionH="63500" prstMaterial="matte"/>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42455" tIns="32930" rIns="42455" bIns="32930" numCol="1" spcCol="1270" anchor="ctr" anchorCtr="0">
              <a:noAutofit/>
            </a:bodyPr>
            <a:lstStyle/>
            <a:p>
              <a:pPr marL="0" lvl="0" indent="0" algn="ctr" defTabSz="666750" rtl="1">
                <a:lnSpc>
                  <a:spcPct val="90000"/>
                </a:lnSpc>
                <a:spcBef>
                  <a:spcPct val="0"/>
                </a:spcBef>
                <a:spcAft>
                  <a:spcPct val="35000"/>
                </a:spcAft>
                <a:buNone/>
              </a:pPr>
              <a:r>
                <a:rPr lang="ar-JO" sz="1500" kern="1200" dirty="0"/>
                <a:t>المتغير المعدل</a:t>
              </a:r>
              <a:endParaRPr lang="ar-SA" sz="1500" kern="1200" dirty="0"/>
            </a:p>
          </p:txBody>
        </p:sp>
      </p:grpSp>
      <p:sp>
        <p:nvSpPr>
          <p:cNvPr id="8" name="TextBox 7">
            <a:extLst>
              <a:ext uri="{FF2B5EF4-FFF2-40B4-BE49-F238E27FC236}">
                <a16:creationId xmlns:a16="http://schemas.microsoft.com/office/drawing/2014/main" id="{DDA0C72F-EAC9-99F1-941E-63534D88C8EB}"/>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تصنيف المتغيرات</a:t>
            </a:r>
          </a:p>
        </p:txBody>
      </p:sp>
    </p:spTree>
    <p:extLst>
      <p:ext uri="{BB962C8B-B14F-4D97-AF65-F5344CB8AC3E}">
        <p14:creationId xmlns:p14="http://schemas.microsoft.com/office/powerpoint/2010/main" val="3672111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21545ECD-17E3-4A8C-7B72-B173A4EFD508}"/>
              </a:ext>
            </a:extLst>
          </p:cNvPr>
          <p:cNvSpPr/>
          <p:nvPr/>
        </p:nvSpPr>
        <p:spPr>
          <a:xfrm>
            <a:off x="456892" y="979055"/>
            <a:ext cx="4128422" cy="551852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6546FECF-FC6F-BA4B-AE63-6F336C2BB437}"/>
              </a:ext>
            </a:extLst>
          </p:cNvPr>
          <p:cNvSpPr/>
          <p:nvPr/>
        </p:nvSpPr>
        <p:spPr>
          <a:xfrm>
            <a:off x="901053" y="1203612"/>
            <a:ext cx="11155680" cy="502169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18519" y="1495268"/>
            <a:ext cx="10720748" cy="4486100"/>
          </a:xfrm>
          <a:prstGeom prst="rect">
            <a:avLst/>
          </a:prstGeom>
          <a:noFill/>
        </p:spPr>
        <p:txBody>
          <a:bodyPr wrap="square" rtlCol="1">
            <a:spAutoFit/>
          </a:bodyPr>
          <a:lstStyle/>
          <a:p>
            <a:pPr algn="r" rtl="1" fontAlgn="t">
              <a:lnSpc>
                <a:spcPct val="150000"/>
              </a:lnSpc>
            </a:pPr>
            <a:r>
              <a:rPr lang="ar-JO" sz="1600" b="1" dirty="0">
                <a:cs typeface="Alexandria"/>
              </a:rPr>
              <a:t>المتغيرات الكيفية ( النوعية): </a:t>
            </a:r>
            <a:r>
              <a:rPr lang="ar-JO" sz="1600" dirty="0">
                <a:cs typeface="Alexandria"/>
              </a:rPr>
              <a:t>هي المتغيرات التي يعبر عنها بالأوصاف وليس بالأرقام مثال : حار ، بارد ، متوسط ، ضعيف ، كبير، صغير..........الخ، وهي غير دقيقة في وصف الظاهرة وللكنها تساعد على تقديم معلومات تساعد على فهم الظاهرة.</a:t>
            </a:r>
            <a:endParaRPr lang="en-US" sz="1600" dirty="0">
              <a:cs typeface="Alexandria"/>
            </a:endParaRPr>
          </a:p>
          <a:p>
            <a:pPr algn="r" rtl="1" fontAlgn="t">
              <a:lnSpc>
                <a:spcPct val="150000"/>
              </a:lnSpc>
            </a:pPr>
            <a:r>
              <a:rPr lang="ar-JO" sz="1600" b="1" dirty="0">
                <a:cs typeface="Alexandria"/>
              </a:rPr>
              <a:t>المتغيرات الكمية: </a:t>
            </a:r>
            <a:r>
              <a:rPr lang="ar-JO" sz="1600" dirty="0">
                <a:cs typeface="Alexandria"/>
              </a:rPr>
              <a:t>وقسم إلى نوعان:</a:t>
            </a:r>
          </a:p>
          <a:p>
            <a:pPr marL="342900" indent="-342900" algn="r" rtl="1" fontAlgn="t">
              <a:lnSpc>
                <a:spcPct val="150000"/>
              </a:lnSpc>
              <a:buFont typeface="Wingdings" panose="05000000000000000000" pitchFamily="2" charset="2"/>
              <a:buChar char="v"/>
            </a:pPr>
            <a:r>
              <a:rPr lang="ar-JO" sz="1600" dirty="0">
                <a:cs typeface="Alexandria"/>
              </a:rPr>
              <a:t>المتغيرات الكمية المتصلة : تأخذ قيمًا في مدى معين ضمن حدود الدقة التي يسمح بها القياس. مثل الدخل الاقتصادي، القلق، الذكاء، التحصيل الدراسي،  ويمكن تحويلها إلي متغيرات ثنائية القيمة أو متعددة القيم.</a:t>
            </a:r>
          </a:p>
          <a:p>
            <a:pPr algn="r" rtl="1" fontAlgn="t">
              <a:lnSpc>
                <a:spcPct val="150000"/>
              </a:lnSpc>
            </a:pPr>
            <a:r>
              <a:rPr lang="ar-JO" sz="1600" dirty="0">
                <a:cs typeface="Alexandria"/>
              </a:rPr>
              <a:t> مثال ذلك الذكاء متغير كمي متصل نستطيع تحويله إلى ثنائي على النحو التالي : مرتفعي الذكاء- منخفضي الذكاء أو متعدد القيم : مرتفع الذكاء - متوسط الذكاء- منخفض الذكاء.</a:t>
            </a:r>
            <a:endParaRPr lang="en-US" sz="1600" dirty="0">
              <a:cs typeface="Alexandria"/>
            </a:endParaRPr>
          </a:p>
          <a:p>
            <a:pPr marL="342900" indent="-342900" algn="r" rtl="1" fontAlgn="t">
              <a:lnSpc>
                <a:spcPct val="150000"/>
              </a:lnSpc>
              <a:buFont typeface="Wingdings" panose="05000000000000000000" pitchFamily="2" charset="2"/>
              <a:buChar char="v"/>
            </a:pPr>
            <a:r>
              <a:rPr lang="ar-JO" sz="1600" dirty="0">
                <a:cs typeface="Alexandria"/>
              </a:rPr>
              <a:t>المتغيرات الكمية المنفصلة: هي المتغيرات التي تأخذ قيمًا محددة أو أرقامًا صحيحة في مدى معين للمتغير الواحد مثل معدل الطالب قد يكون ثنائي القيمة ناجح / راسب، ومثال ذلك أيضا : نعم / لا، موافق/ غير موافق، مرتفع/ منخفض متعددة القيم مثال التقسيم إلى مرتفع – متوسط – منخفض</a:t>
            </a:r>
            <a:r>
              <a:rPr lang="en-US" sz="1600" dirty="0">
                <a:cs typeface="Alexandria"/>
              </a:rPr>
              <a:t>.</a:t>
            </a:r>
          </a:p>
          <a:p>
            <a:pPr algn="r" rtl="1">
              <a:lnSpc>
                <a:spcPct val="150000"/>
              </a:lnSpc>
            </a:pPr>
            <a:endParaRPr lang="en-US" sz="1600" dirty="0">
              <a:cs typeface="Alexandria"/>
            </a:endParaRPr>
          </a:p>
        </p:txBody>
      </p:sp>
      <p:sp>
        <p:nvSpPr>
          <p:cNvPr id="11" name="TextBox 10">
            <a:extLst>
              <a:ext uri="{FF2B5EF4-FFF2-40B4-BE49-F238E27FC236}">
                <a16:creationId xmlns:a16="http://schemas.microsoft.com/office/drawing/2014/main" id="{C6F6D673-0AAE-1B8E-DA74-39BB75655F67}"/>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بحسب طبيعتها</a:t>
            </a:r>
          </a:p>
        </p:txBody>
      </p:sp>
    </p:spTree>
    <p:extLst>
      <p:ext uri="{BB962C8B-B14F-4D97-AF65-F5344CB8AC3E}">
        <p14:creationId xmlns:p14="http://schemas.microsoft.com/office/powerpoint/2010/main" val="2509810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7F5A37E-E22F-5C6F-4372-AAE6C94DDD1B}"/>
              </a:ext>
            </a:extLst>
          </p:cNvPr>
          <p:cNvSpPr/>
          <p:nvPr/>
        </p:nvSpPr>
        <p:spPr>
          <a:xfrm>
            <a:off x="456892" y="1459346"/>
            <a:ext cx="4128422" cy="43688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F2E0F1F-EE98-F2FD-B67F-B7FB9163A87A}"/>
              </a:ext>
            </a:extLst>
          </p:cNvPr>
          <p:cNvSpPr/>
          <p:nvPr/>
        </p:nvSpPr>
        <p:spPr>
          <a:xfrm>
            <a:off x="901053" y="1739947"/>
            <a:ext cx="11155680" cy="374645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445844D-97C0-33A4-4198-9541EA999C76}"/>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1056887" y="1739948"/>
            <a:ext cx="10844012" cy="3378104"/>
          </a:xfrm>
          <a:prstGeom prst="rect">
            <a:avLst/>
          </a:prstGeom>
          <a:noFill/>
        </p:spPr>
        <p:txBody>
          <a:bodyPr wrap="square" rtlCol="1">
            <a:spAutoFit/>
          </a:bodyPr>
          <a:lstStyle/>
          <a:p>
            <a:pPr algn="r" rtl="1">
              <a:lnSpc>
                <a:spcPct val="150000"/>
              </a:lnSpc>
            </a:pPr>
            <a:endParaRPr lang="en-US" sz="1600" dirty="0">
              <a:cs typeface="Alexandria"/>
            </a:endParaRPr>
          </a:p>
          <a:p>
            <a:pPr algn="r" rtl="1">
              <a:lnSpc>
                <a:spcPct val="150000"/>
              </a:lnSpc>
            </a:pPr>
            <a:r>
              <a:rPr lang="ar-IQ" sz="1600" b="1" dirty="0">
                <a:cs typeface="Alexandria"/>
              </a:rPr>
              <a:t>1. المقاييس الاسمية:</a:t>
            </a:r>
            <a:endParaRPr lang="en-US" sz="1600" dirty="0">
              <a:cs typeface="Alexandria"/>
            </a:endParaRPr>
          </a:p>
          <a:p>
            <a:pPr algn="r" rtl="1">
              <a:lnSpc>
                <a:spcPct val="150000"/>
              </a:lnSpc>
            </a:pPr>
            <a:r>
              <a:rPr lang="ar-IQ" sz="1600" dirty="0">
                <a:cs typeface="Alexandria"/>
              </a:rPr>
              <a:t>المقاييس الاسمية هي أدنى مستويات القياس، وتستخدم الارقام </a:t>
            </a:r>
            <a:r>
              <a:rPr lang="ar-JO" sz="1600" dirty="0">
                <a:cs typeface="Alexandria"/>
              </a:rPr>
              <a:t>أ</a:t>
            </a:r>
            <a:r>
              <a:rPr lang="ar-IQ" sz="1600" dirty="0">
                <a:cs typeface="Alexandria"/>
              </a:rPr>
              <a:t>و الاعداد للتسمية او التحديد او التصنيف، أي ان المقاييس الاسمية عبارة عن ارقام مقترحة تعطي للأفراد </a:t>
            </a:r>
            <a:r>
              <a:rPr lang="ar-JO" sz="1600" dirty="0">
                <a:cs typeface="Alexandria"/>
              </a:rPr>
              <a:t>أ</a:t>
            </a:r>
            <a:r>
              <a:rPr lang="ar-IQ" sz="1600" dirty="0">
                <a:cs typeface="Alexandria"/>
              </a:rPr>
              <a:t>و </a:t>
            </a:r>
            <a:r>
              <a:rPr lang="ar-IQ" sz="1600" dirty="0" err="1">
                <a:cs typeface="Alexandria"/>
              </a:rPr>
              <a:t>المجموعا</a:t>
            </a:r>
            <a:r>
              <a:rPr lang="ar-JO" sz="1600" dirty="0">
                <a:cs typeface="Alexandria"/>
              </a:rPr>
              <a:t>ت</a:t>
            </a:r>
            <a:r>
              <a:rPr lang="ar-IQ" sz="1600" dirty="0">
                <a:cs typeface="Alexandria"/>
              </a:rPr>
              <a:t>، حيث يدل على الرقم </a:t>
            </a:r>
            <a:r>
              <a:rPr lang="ar-JO" sz="1600" dirty="0">
                <a:cs typeface="Alexandria"/>
              </a:rPr>
              <a:t>أ</a:t>
            </a:r>
            <a:r>
              <a:rPr lang="ar-IQ" sz="1600" dirty="0">
                <a:cs typeface="Alexandria"/>
              </a:rPr>
              <a:t>و العدد </a:t>
            </a:r>
            <a:r>
              <a:rPr lang="ar-JO" sz="1600" dirty="0">
                <a:cs typeface="Alexandria"/>
              </a:rPr>
              <a:t>أ</a:t>
            </a:r>
            <a:r>
              <a:rPr lang="ar-IQ" sz="1600" dirty="0">
                <a:cs typeface="Alexandria"/>
              </a:rPr>
              <a:t>و الشخص او المجموعة ، وحيث لا يحمل هذا الرقم او العدد أي معنى او مدلول اكثر من كونه يشير الى رقم الفرد او المجموعة فقط.</a:t>
            </a:r>
            <a:endParaRPr lang="en-US" sz="1600" dirty="0">
              <a:cs typeface="Alexandria"/>
            </a:endParaRPr>
          </a:p>
          <a:p>
            <a:pPr algn="r" rtl="1">
              <a:lnSpc>
                <a:spcPct val="150000"/>
              </a:lnSpc>
            </a:pPr>
            <a:r>
              <a:rPr lang="ar-IQ" sz="1600" dirty="0">
                <a:cs typeface="Alexandria"/>
              </a:rPr>
              <a:t>والعملية الحسابية التي تطبق على المقاييس الأسمية هي العد أي مجرد عد الافراد </a:t>
            </a:r>
            <a:r>
              <a:rPr lang="ar-JO" sz="1600" dirty="0">
                <a:cs typeface="Alexandria"/>
              </a:rPr>
              <a:t>أ</a:t>
            </a:r>
            <a:r>
              <a:rPr lang="ar-IQ" sz="1600" dirty="0">
                <a:cs typeface="Alexandria"/>
              </a:rPr>
              <a:t>و المجموعات في كل فئة، ولا يمكن جمع </a:t>
            </a:r>
            <a:r>
              <a:rPr lang="ar-JO" sz="1600" dirty="0">
                <a:cs typeface="Alexandria"/>
              </a:rPr>
              <a:t>أ</a:t>
            </a:r>
            <a:r>
              <a:rPr lang="ar-IQ" sz="1600" dirty="0">
                <a:cs typeface="Alexandria"/>
              </a:rPr>
              <a:t>و طرح </a:t>
            </a:r>
            <a:r>
              <a:rPr lang="ar-JO" sz="1600" dirty="0">
                <a:cs typeface="Alexandria"/>
              </a:rPr>
              <a:t>أ</a:t>
            </a:r>
            <a:r>
              <a:rPr lang="ar-IQ" sz="1600" dirty="0">
                <a:cs typeface="Alexandria"/>
              </a:rPr>
              <a:t>و ضرب  </a:t>
            </a:r>
            <a:r>
              <a:rPr lang="ar-JO" sz="1600" dirty="0">
                <a:cs typeface="Alexandria"/>
              </a:rPr>
              <a:t>أ</a:t>
            </a:r>
            <a:r>
              <a:rPr lang="ar-IQ" sz="1600" dirty="0">
                <a:cs typeface="Alexandria"/>
              </a:rPr>
              <a:t>و تسمية هذه الاعداد </a:t>
            </a:r>
            <a:r>
              <a:rPr lang="ar-JO" sz="1600" dirty="0">
                <a:cs typeface="Alexandria"/>
              </a:rPr>
              <a:t>أ</a:t>
            </a:r>
            <a:r>
              <a:rPr lang="ar-IQ" sz="1600" dirty="0">
                <a:cs typeface="Alexandria"/>
              </a:rPr>
              <a:t>و ال</a:t>
            </a:r>
            <a:r>
              <a:rPr lang="ar-JO" sz="1600" dirty="0">
                <a:cs typeface="Alexandria"/>
              </a:rPr>
              <a:t>أ</a:t>
            </a:r>
            <a:r>
              <a:rPr lang="ar-IQ" sz="1600" dirty="0" err="1">
                <a:cs typeface="Alexandria"/>
              </a:rPr>
              <a:t>رقام</a:t>
            </a:r>
            <a:r>
              <a:rPr lang="ar-IQ" sz="1600" dirty="0">
                <a:cs typeface="Alexandria"/>
              </a:rPr>
              <a:t> ، لأنها لا تدل على أي مضمون كمي، فالأرقام التي توضع على المباني أو على الأبواب لا يوجد لها أي معنى للجمع والطرح أو ضرب أو القسمة.</a:t>
            </a:r>
            <a:endParaRPr lang="en-US" sz="1600" dirty="0">
              <a:cs typeface="Alexandria"/>
            </a:endParaRPr>
          </a:p>
          <a:p>
            <a:pPr algn="r" rtl="1">
              <a:lnSpc>
                <a:spcPct val="150000"/>
              </a:lnSpc>
            </a:pPr>
            <a:endParaRPr lang="en-US" sz="1600" dirty="0">
              <a:cs typeface="Alexandria"/>
            </a:endParaRPr>
          </a:p>
        </p:txBody>
      </p:sp>
    </p:spTree>
    <p:extLst>
      <p:ext uri="{BB962C8B-B14F-4D97-AF65-F5344CB8AC3E}">
        <p14:creationId xmlns:p14="http://schemas.microsoft.com/office/powerpoint/2010/main" val="3434396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AA621DF3-961B-80F1-FEF3-E0EC390B52E5}"/>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D1BB84AA-F8B9-85F3-7444-537819A74569}"/>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A89A77CF-2251-276A-75ED-5AC22705162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979055" y="1703940"/>
            <a:ext cx="10843490" cy="4124206"/>
          </a:xfrm>
          <a:prstGeom prst="rect">
            <a:avLst/>
          </a:prstGeom>
          <a:noFill/>
        </p:spPr>
        <p:txBody>
          <a:bodyPr wrap="square" rtlCol="1">
            <a:spAutoFit/>
          </a:bodyPr>
          <a:lstStyle/>
          <a:p>
            <a:pPr algn="r" rtl="1">
              <a:lnSpc>
                <a:spcPct val="150000"/>
              </a:lnSpc>
            </a:pPr>
            <a:r>
              <a:rPr lang="ar-JO" sz="1600" b="1" dirty="0">
                <a:cs typeface="Alexandria"/>
              </a:rPr>
              <a:t>2. </a:t>
            </a:r>
            <a:r>
              <a:rPr lang="ar-IQ" sz="1600" b="1" dirty="0">
                <a:cs typeface="Alexandria"/>
              </a:rPr>
              <a:t>المقاييس الرتبة:</a:t>
            </a:r>
            <a:endParaRPr lang="en-US" sz="1600" dirty="0">
              <a:cs typeface="Alexandria"/>
            </a:endParaRPr>
          </a:p>
          <a:p>
            <a:pPr algn="r" rtl="1">
              <a:lnSpc>
                <a:spcPct val="150000"/>
              </a:lnSpc>
            </a:pPr>
            <a:r>
              <a:rPr lang="ar-IQ" sz="1600" dirty="0">
                <a:cs typeface="Alexandria"/>
              </a:rPr>
              <a:t>تعتبر مقاييس الرتبة اكثر تعقيدًا من المقاييس الأسمية والاعداد والأرقام .</a:t>
            </a:r>
            <a:endParaRPr lang="en-US" sz="1600" dirty="0">
              <a:cs typeface="Alexandria"/>
            </a:endParaRPr>
          </a:p>
          <a:p>
            <a:pPr algn="r" rtl="1">
              <a:lnSpc>
                <a:spcPct val="150000"/>
              </a:lnSpc>
            </a:pPr>
            <a:r>
              <a:rPr lang="ar-IQ" sz="1600" dirty="0">
                <a:cs typeface="Alexandria"/>
              </a:rPr>
              <a:t> والأعداد والأرقام هنا تدل على ترتيب معين ، فعلا سبيل المثال تعطى الأرقام أو الأعداد للأفراد أو المجموعات، ويقوم ذلك على أساس اعطاء أكبر رقم للفرد أو المجموعة التي تسجل أكبر نتيجة وبذلك يمكن ترتيب الأفراد أو المجموعات في صورة متسلسلة من الأعلى إلى الأدنى تبعًا للظاهرة التي تريد قياسها، والدرجة الرتيبة ليست لها وحدة عامة للقياس بين كل درجة، ولكن يوجد ترتيب في الدرجات يمكن أن تميز بين الدرجات. مثلا اذا طبقنا اختبار على (3) افراد ، وحصلوا على درجات (16 ، 10 ، 8) على التوالي فأنه يمكن ترتيب الفرد الحاصل على (16) درجة في المرتبة الأولى والحاصل على درجة (10) في المرتبة الثانية والحاصل على درجة (8) في المرتبة الثالثة.</a:t>
            </a:r>
            <a:endParaRPr lang="en-US" sz="1600" dirty="0">
              <a:cs typeface="Alexandria"/>
            </a:endParaRPr>
          </a:p>
          <a:p>
            <a:pPr algn="r" rtl="1">
              <a:lnSpc>
                <a:spcPct val="150000"/>
              </a:lnSpc>
            </a:pPr>
            <a:r>
              <a:rPr lang="ar-IQ" sz="1600" dirty="0">
                <a:cs typeface="Alexandria"/>
              </a:rPr>
              <a:t>وفي هذا النوع من المقاييس لا نستطيع استخدام عمليات الجمع أو الطرح أو الضرب أو القسمة وكذلك استخراج متوسط الرتب أو انحرافها المعياري ولكن يمكن استخدام أساليب احصائية اخرى مثل معامل ارتباط الرتب.</a:t>
            </a:r>
            <a:endParaRPr lang="en-US" sz="1600" dirty="0">
              <a:cs typeface="Alexandria"/>
            </a:endParaRPr>
          </a:p>
          <a:p>
            <a:pPr algn="r" rtl="1">
              <a:lnSpc>
                <a:spcPct val="150000"/>
              </a:lnSpc>
            </a:pPr>
            <a:endParaRPr lang="en-US" sz="1600" dirty="0">
              <a:latin typeface="Simplified Arabic" panose="02020603050405020304" pitchFamily="18" charset="-78"/>
              <a:cs typeface="Alexandria"/>
            </a:endParaRPr>
          </a:p>
        </p:txBody>
      </p:sp>
    </p:spTree>
    <p:extLst>
      <p:ext uri="{BB962C8B-B14F-4D97-AF65-F5344CB8AC3E}">
        <p14:creationId xmlns:p14="http://schemas.microsoft.com/office/powerpoint/2010/main" val="19456221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6DBB15C-2610-5B68-163F-117A75A1D686}"/>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C4935900-A5D1-4D49-1538-C1C22FDF9024}"/>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80F3C4B-5E12-D6EB-909C-BC39A8CF1382}"/>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901053" y="1864901"/>
            <a:ext cx="11017562" cy="3613105"/>
          </a:xfrm>
          <a:prstGeom prst="rect">
            <a:avLst/>
          </a:prstGeom>
          <a:noFill/>
        </p:spPr>
        <p:txBody>
          <a:bodyPr wrap="square" rtlCol="1">
            <a:spAutoFit/>
          </a:bodyPr>
          <a:lstStyle/>
          <a:p>
            <a:pPr algn="r" rtl="1">
              <a:lnSpc>
                <a:spcPct val="150000"/>
              </a:lnSpc>
            </a:pPr>
            <a:r>
              <a:rPr lang="ar-JO" sz="1400" b="1" dirty="0">
                <a:cs typeface="Alexandria"/>
              </a:rPr>
              <a:t>3.  </a:t>
            </a:r>
            <a:r>
              <a:rPr lang="ar-IQ" sz="1400" b="1" dirty="0">
                <a:cs typeface="Alexandria"/>
              </a:rPr>
              <a:t>مقاييس الفئة:</a:t>
            </a:r>
            <a:endParaRPr lang="en-US" sz="1400" dirty="0">
              <a:cs typeface="Alexandria"/>
            </a:endParaRPr>
          </a:p>
          <a:p>
            <a:pPr algn="r" rtl="1">
              <a:lnSpc>
                <a:spcPct val="150000"/>
              </a:lnSpc>
            </a:pPr>
            <a:r>
              <a:rPr lang="ar-IQ" sz="1400" dirty="0">
                <a:cs typeface="Alexandria"/>
              </a:rPr>
              <a:t>تختلف عن مقاييس الرتبة في أننا نستطيع أن نقدر المسافة أو نحدد مدى البعد الذي يفصل بين فردين أو شيئين عن بعضهما البعض في الظاهرة التي نحاول قياسها شريطة أن تكون هذا المسافة متساوية.</a:t>
            </a:r>
            <a:endParaRPr lang="en-US" sz="1400" dirty="0">
              <a:cs typeface="Alexandria"/>
            </a:endParaRPr>
          </a:p>
          <a:p>
            <a:pPr algn="r" rtl="1">
              <a:lnSpc>
                <a:spcPct val="150000"/>
              </a:lnSpc>
            </a:pPr>
            <a:r>
              <a:rPr lang="ar-IQ" sz="1400" dirty="0">
                <a:cs typeface="Alexandria"/>
              </a:rPr>
              <a:t>فمثلا يمكن الحصول على مقياس مسافة للأوزان لدى مجموعة من التلاميذ إذا حاولنا بدلا من قياس الوزن مباشرة أن نقيس وزن كل تلميذ بالنسبة لأقل تلميذ وزن بالمجموعة، وفي هذه الحالة يحمل هذا التلميذ الأخف وزنًا الرقم (صفر) والتلميذ الأثقل منه بثلاث كيلوغرامات يحصل على الدرجة (1) والأثقل منه ستة كيلوغرامات يحصل على الدرجة (2) والأثقل منه بتسعة كيلوغرامات يحصل على درجة (3) وهكذا.</a:t>
            </a:r>
            <a:endParaRPr lang="en-US" sz="1400" dirty="0">
              <a:cs typeface="Alexandria"/>
            </a:endParaRPr>
          </a:p>
          <a:p>
            <a:pPr algn="r" rtl="1">
              <a:lnSpc>
                <a:spcPct val="150000"/>
              </a:lnSpc>
            </a:pPr>
            <a:r>
              <a:rPr lang="ar-IQ" sz="1400" dirty="0">
                <a:cs typeface="Alexandria"/>
              </a:rPr>
              <a:t>ومقاييس المسافة لها وحدة عامة للقياس بين كل درجة وأخرى ولكن لا يوجد لها نقطة (صفر حقيقي).</a:t>
            </a:r>
            <a:endParaRPr lang="en-US" sz="1400" dirty="0">
              <a:cs typeface="Alexandria"/>
            </a:endParaRPr>
          </a:p>
          <a:p>
            <a:pPr algn="r" rtl="1">
              <a:lnSpc>
                <a:spcPct val="150000"/>
              </a:lnSpc>
            </a:pPr>
            <a:r>
              <a:rPr lang="ar-IQ" sz="1400" dirty="0">
                <a:cs typeface="Alexandria"/>
              </a:rPr>
              <a:t>فعلى سبيل المثال قد يحصل على درجة (صفر) في إحدى الاختبارات إلا أن ذلك لا يعني أن هذا التلميذ ليس لدية أدنى خبرة، فيأخذ صفر الجامعة مثلا وهو يحدد برقم معين.</a:t>
            </a:r>
            <a:endParaRPr lang="en-US" sz="1400" dirty="0">
              <a:cs typeface="Alexandria"/>
            </a:endParaRPr>
          </a:p>
          <a:p>
            <a:pPr algn="r" rtl="1">
              <a:lnSpc>
                <a:spcPct val="150000"/>
              </a:lnSpc>
            </a:pPr>
            <a:r>
              <a:rPr lang="ar-IQ" sz="1400" dirty="0">
                <a:cs typeface="Alexandria"/>
              </a:rPr>
              <a:t>وفي مقاييس المسافة يمكن استخدام عمليات الجمع والطرح واحتساب المتوسط الحسابي والانحراف المعياري، كما نستطيع أن نستخدم العديد من الطرق لترجمة الدرجات الخام في الاختبارات إلى درجات معيارية تعتمد اساساً على عمليات الجمع والطرح.</a:t>
            </a:r>
            <a:endParaRPr lang="en-US" sz="1400" dirty="0">
              <a:cs typeface="Alexandria"/>
            </a:endParaRPr>
          </a:p>
        </p:txBody>
      </p:sp>
    </p:spTree>
    <p:extLst>
      <p:ext uri="{BB962C8B-B14F-4D97-AF65-F5344CB8AC3E}">
        <p14:creationId xmlns:p14="http://schemas.microsoft.com/office/powerpoint/2010/main" val="4119414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920232C-C6DE-275B-AF8A-5AAD0C6CD755}"/>
              </a:ext>
            </a:extLst>
          </p:cNvPr>
          <p:cNvSpPr/>
          <p:nvPr/>
        </p:nvSpPr>
        <p:spPr>
          <a:xfrm>
            <a:off x="456892" y="1642590"/>
            <a:ext cx="4128422" cy="38068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2F4CB28-430B-AB13-1544-392C86CC81DC}"/>
              </a:ext>
            </a:extLst>
          </p:cNvPr>
          <p:cNvSpPr/>
          <p:nvPr/>
        </p:nvSpPr>
        <p:spPr>
          <a:xfrm>
            <a:off x="901053" y="1885613"/>
            <a:ext cx="11155680" cy="319438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B6A688B-B9D8-A057-34E7-5AB755F01CBF}"/>
              </a:ext>
            </a:extLst>
          </p:cNvPr>
          <p:cNvSpPr txBox="1"/>
          <p:nvPr/>
        </p:nvSpPr>
        <p:spPr>
          <a:xfrm>
            <a:off x="4423601" y="360418"/>
            <a:ext cx="2582916"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المتغيرات القياسية</a:t>
            </a:r>
          </a:p>
        </p:txBody>
      </p:sp>
      <p:sp>
        <p:nvSpPr>
          <p:cNvPr id="2" name="مربع نص 1"/>
          <p:cNvSpPr txBox="1"/>
          <p:nvPr/>
        </p:nvSpPr>
        <p:spPr>
          <a:xfrm>
            <a:off x="1237673" y="2478996"/>
            <a:ext cx="10497435" cy="1900007"/>
          </a:xfrm>
          <a:prstGeom prst="rect">
            <a:avLst/>
          </a:prstGeom>
          <a:noFill/>
        </p:spPr>
        <p:txBody>
          <a:bodyPr wrap="square" rtlCol="1">
            <a:spAutoFit/>
          </a:bodyPr>
          <a:lstStyle/>
          <a:p>
            <a:pPr algn="just" rtl="1">
              <a:lnSpc>
                <a:spcPct val="150000"/>
              </a:lnSpc>
            </a:pPr>
            <a:r>
              <a:rPr lang="ar-JO" sz="1600" b="1" dirty="0">
                <a:cs typeface="Alexandria"/>
              </a:rPr>
              <a:t>4. </a:t>
            </a:r>
            <a:r>
              <a:rPr lang="ar-IQ" sz="1600" b="1" dirty="0">
                <a:cs typeface="Alexandria"/>
              </a:rPr>
              <a:t>مقاييس النسبة:</a:t>
            </a:r>
            <a:endParaRPr lang="en-US" sz="1600" dirty="0">
              <a:cs typeface="Alexandria"/>
            </a:endParaRPr>
          </a:p>
          <a:p>
            <a:pPr algn="just" rtl="1">
              <a:lnSpc>
                <a:spcPct val="150000"/>
              </a:lnSpc>
            </a:pPr>
            <a:r>
              <a:rPr lang="ar-IQ" sz="1600" dirty="0">
                <a:cs typeface="Alexandria"/>
              </a:rPr>
              <a:t>تعد مقاييس النسبة أعلى مستويات القياس، إذ أن لها وحدة عامة للقياس بين كل درجة وتتميز بوجود نقطة (صفر حقيقي) ويمكن هنا استخدام كل العمليات الحسابية كالجمع والطرح والضرب والقسمة وكذلك العمليات الرياضية المعقدة.</a:t>
            </a:r>
            <a:endParaRPr lang="en-US" sz="1600" dirty="0">
              <a:cs typeface="Alexandria"/>
            </a:endParaRPr>
          </a:p>
          <a:p>
            <a:pPr algn="just" rtl="1">
              <a:lnSpc>
                <a:spcPct val="150000"/>
              </a:lnSpc>
            </a:pPr>
            <a:r>
              <a:rPr lang="ar-IQ" sz="1600" dirty="0">
                <a:cs typeface="Alexandria"/>
              </a:rPr>
              <a:t>ومثال على ذلك قياس الوزن والطول </a:t>
            </a:r>
            <a:endParaRPr lang="ru-RU" sz="1600" dirty="0">
              <a:cs typeface="Alexandria"/>
            </a:endParaRPr>
          </a:p>
        </p:txBody>
      </p:sp>
    </p:spTree>
    <p:extLst>
      <p:ext uri="{BB962C8B-B14F-4D97-AF65-F5344CB8AC3E}">
        <p14:creationId xmlns:p14="http://schemas.microsoft.com/office/powerpoint/2010/main" val="38125629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52BD5329-A23E-633E-04F0-5FFF1BFD4A53}"/>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B2EA063-0304-3B5C-3FD6-8040D589B10A}"/>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23DBCB19-4C0B-0F32-99D5-00D8A9399B56}"/>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المستقل</a:t>
            </a:r>
          </a:p>
        </p:txBody>
      </p:sp>
      <p:sp>
        <p:nvSpPr>
          <p:cNvPr id="2" name="مربع نص 1"/>
          <p:cNvSpPr txBox="1"/>
          <p:nvPr/>
        </p:nvSpPr>
        <p:spPr>
          <a:xfrm>
            <a:off x="1084856" y="1984133"/>
            <a:ext cx="10788073" cy="3374642"/>
          </a:xfrm>
          <a:prstGeom prst="rect">
            <a:avLst/>
          </a:prstGeom>
          <a:noFill/>
        </p:spPr>
        <p:txBody>
          <a:bodyPr wrap="square" rtlCol="1">
            <a:spAutoFit/>
          </a:bodyPr>
          <a:lstStyle/>
          <a:p>
            <a:pPr indent="57150" algn="r" rtl="1">
              <a:lnSpc>
                <a:spcPct val="150000"/>
              </a:lnSpc>
            </a:pPr>
            <a:r>
              <a:rPr lang="ar-SA" sz="1600" dirty="0">
                <a:cs typeface="Alexandria"/>
              </a:rPr>
              <a:t>تعتبر أهمية المتغير المستقل في البحث العلمي أنه يسمح للباحثين بفهم وتحليل العلاقات السببية بين الظواهر. بواسطة تحديد وتحكم في المتغير المستقل، يمكن للباحثين تحديد ما إذا كان</a:t>
            </a:r>
            <a:r>
              <a:rPr lang="ar-JO" sz="1600" dirty="0">
                <a:cs typeface="Alexandria"/>
              </a:rPr>
              <a:t> هناك</a:t>
            </a:r>
            <a:r>
              <a:rPr lang="ar-SA" sz="1600" dirty="0">
                <a:cs typeface="Alexandria"/>
              </a:rPr>
              <a:t> وجود </a:t>
            </a:r>
            <a:r>
              <a:rPr lang="ar-JO" sz="1600" dirty="0">
                <a:cs typeface="Alexandria"/>
              </a:rPr>
              <a:t>ل</a:t>
            </a:r>
            <a:r>
              <a:rPr lang="ar-SA" sz="1600" dirty="0">
                <a:cs typeface="Alexandria"/>
              </a:rPr>
              <a:t>علاقة سببية بينه وبين المتغير ال</a:t>
            </a:r>
            <a:r>
              <a:rPr lang="ar-JO" sz="1600" dirty="0">
                <a:cs typeface="Alexandria"/>
              </a:rPr>
              <a:t>تابع</a:t>
            </a:r>
            <a:r>
              <a:rPr lang="ar-SA" sz="1600" dirty="0">
                <a:cs typeface="Alexandria"/>
              </a:rPr>
              <a:t>، وإلى أي درجة يمكن أن تؤثر تغييرات في المتغير المستقل على النتائج</a:t>
            </a:r>
            <a:r>
              <a:rPr lang="en-US" sz="1600" dirty="0">
                <a:cs typeface="Alexandria"/>
              </a:rPr>
              <a:t>.</a:t>
            </a:r>
          </a:p>
          <a:p>
            <a:pPr indent="57150" algn="r" rtl="1">
              <a:lnSpc>
                <a:spcPct val="150000"/>
              </a:lnSpc>
            </a:pPr>
            <a:r>
              <a:rPr lang="ar-JO" sz="1600" dirty="0">
                <a:cs typeface="Alexandria"/>
              </a:rPr>
              <a:t>ويشير المتغير المستقل إلى </a:t>
            </a:r>
            <a:r>
              <a:rPr lang="ar-SA" sz="1600" dirty="0">
                <a:cs typeface="Alexandria"/>
              </a:rPr>
              <a:t>المتغير الذي يتحكم فيه الباحث ويقوم بتغييره في الدراسة</a:t>
            </a:r>
            <a:r>
              <a:rPr lang="ar-JO" sz="1600" dirty="0">
                <a:cs typeface="Alexandria"/>
              </a:rPr>
              <a:t>،</a:t>
            </a:r>
            <a:r>
              <a:rPr lang="ar-SA" sz="1600" dirty="0">
                <a:cs typeface="Alexandria"/>
              </a:rPr>
              <a:t> يتم اختبار تأثير المتغير المستقل على المتغير ال</a:t>
            </a:r>
            <a:r>
              <a:rPr lang="ar-JO" sz="1600" dirty="0">
                <a:cs typeface="Alexandria"/>
              </a:rPr>
              <a:t>تابع</a:t>
            </a:r>
            <a:r>
              <a:rPr lang="ar-SA" sz="1600" dirty="0">
                <a:cs typeface="Alexandria"/>
              </a:rPr>
              <a:t> لتحديد العلاقة بينهما</a:t>
            </a:r>
            <a:r>
              <a:rPr lang="ar-JO" sz="1600" dirty="0">
                <a:cs typeface="Alexandria"/>
              </a:rPr>
              <a:t>.</a:t>
            </a:r>
            <a:endParaRPr lang="en-US" sz="1600" dirty="0">
              <a:cs typeface="Alexandria"/>
            </a:endParaRPr>
          </a:p>
          <a:p>
            <a:pPr indent="57150" algn="r" rtl="1">
              <a:lnSpc>
                <a:spcPct val="150000"/>
              </a:lnSpc>
            </a:pPr>
            <a:r>
              <a:rPr lang="ar-JO" sz="1600" dirty="0">
                <a:cs typeface="Alexandria"/>
              </a:rPr>
              <a:t>أي أنه </a:t>
            </a:r>
            <a:r>
              <a:rPr lang="ar-SA" sz="1600" dirty="0">
                <a:cs typeface="Alexandria"/>
              </a:rPr>
              <a:t>المتغير الذي يؤثر في المتغير التابع وبناء عليه فإذا أراد الباحث ان يتحكم في المتغير التابع فأنه يسيطر على المتغير المستقل</a:t>
            </a:r>
            <a:endParaRPr lang="ar-JO" sz="1600" dirty="0">
              <a:cs typeface="Alexandria"/>
            </a:endParaRPr>
          </a:p>
          <a:p>
            <a:pPr algn="r" rtl="1">
              <a:lnSpc>
                <a:spcPct val="150000"/>
              </a:lnSpc>
            </a:pPr>
            <a:r>
              <a:rPr lang="ar-SA" sz="1600" dirty="0">
                <a:cs typeface="Alexandria"/>
              </a:rPr>
              <a:t>على سبيل المثال، في دراسة حول تأثير التغذية على الوزن، يكون المتغير المستقل هو نوع الغذاء المستهلك</a:t>
            </a:r>
            <a:r>
              <a:rPr lang="en-US" sz="1600" dirty="0">
                <a:cs typeface="Alexandria"/>
              </a:rPr>
              <a:t>.</a:t>
            </a:r>
            <a:r>
              <a:rPr lang="ar-JO" sz="1600" dirty="0">
                <a:cs typeface="Alexandria"/>
              </a:rPr>
              <a:t> </a:t>
            </a:r>
          </a:p>
          <a:p>
            <a:pPr algn="r" rtl="1">
              <a:lnSpc>
                <a:spcPct val="150000"/>
              </a:lnSpc>
            </a:pPr>
            <a:endParaRPr lang="ar-JO" sz="1600" dirty="0">
              <a:cs typeface="Alexandria"/>
            </a:endParaRPr>
          </a:p>
        </p:txBody>
      </p:sp>
    </p:spTree>
    <p:extLst>
      <p:ext uri="{BB962C8B-B14F-4D97-AF65-F5344CB8AC3E}">
        <p14:creationId xmlns:p14="http://schemas.microsoft.com/office/powerpoint/2010/main" val="1237080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0B1F81E-02F4-5D48-4F6C-80E68A36D3AE}"/>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1D98F1E-429F-EDFD-B203-BBBA6B72CD9E}"/>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089AA67-BF19-7611-8FBD-04E7568806B7}"/>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المتغير المستقل</a:t>
            </a:r>
          </a:p>
        </p:txBody>
      </p:sp>
      <p:sp>
        <p:nvSpPr>
          <p:cNvPr id="2" name="مربع نص 1"/>
          <p:cNvSpPr txBox="1"/>
          <p:nvPr/>
        </p:nvSpPr>
        <p:spPr>
          <a:xfrm>
            <a:off x="1111555" y="1669956"/>
            <a:ext cx="10734675" cy="4158190"/>
          </a:xfrm>
          <a:prstGeom prst="rect">
            <a:avLst/>
          </a:prstGeom>
          <a:noFill/>
        </p:spPr>
        <p:txBody>
          <a:bodyPr wrap="square" rtlCol="1">
            <a:spAutoFit/>
          </a:bodyPr>
          <a:lstStyle/>
          <a:p>
            <a:pPr algn="just" rtl="1" fontAlgn="t">
              <a:lnSpc>
                <a:spcPct val="150000"/>
              </a:lnSpc>
            </a:pPr>
            <a:r>
              <a:rPr lang="ar-SA" sz="1600" dirty="0">
                <a:cs typeface="Alexandria"/>
              </a:rPr>
              <a:t>يشير المتغير المستقل في علم الإحصاء، إلى المتغير الذي يتحكم بها الباحث في دراسة العلاقة بينها وبين المتغير ال</a:t>
            </a:r>
            <a:r>
              <a:rPr lang="ar-JO" sz="1600" dirty="0">
                <a:cs typeface="Alexandria"/>
              </a:rPr>
              <a:t>تابع،</a:t>
            </a:r>
            <a:r>
              <a:rPr lang="ar-SA" sz="1600" dirty="0">
                <a:cs typeface="Alexandria"/>
              </a:rPr>
              <a:t> يأخذ المتغير المستقل قيم مختلفة لاختبار تأثيرها على المتغير </a:t>
            </a:r>
            <a:r>
              <a:rPr lang="ar-JO" sz="1600" dirty="0">
                <a:cs typeface="Alexandria"/>
              </a:rPr>
              <a:t>التابع،</a:t>
            </a:r>
            <a:r>
              <a:rPr lang="ar-SA" sz="1600" dirty="0">
                <a:cs typeface="Alexandria"/>
              </a:rPr>
              <a:t> </a:t>
            </a:r>
            <a:r>
              <a:rPr lang="ar-JO" sz="1600" dirty="0">
                <a:cs typeface="Alexandria"/>
              </a:rPr>
              <a:t>و</a:t>
            </a:r>
            <a:r>
              <a:rPr lang="ar-SA" sz="1600" dirty="0">
                <a:cs typeface="Alexandria"/>
              </a:rPr>
              <a:t>تحدد أنواع المتغير المستقل بناءً على طبيعة البيانات ونوع التلاعب بها</a:t>
            </a:r>
            <a:r>
              <a:rPr lang="en-US" sz="1600" dirty="0">
                <a:cs typeface="Alexandria"/>
              </a:rPr>
              <a:t>.</a:t>
            </a:r>
          </a:p>
          <a:p>
            <a:pPr algn="just" rtl="1" fontAlgn="t">
              <a:lnSpc>
                <a:spcPct val="150000"/>
              </a:lnSpc>
            </a:pPr>
            <a:r>
              <a:rPr lang="ar-SA" sz="1600" dirty="0">
                <a:cs typeface="Alexandria"/>
              </a:rPr>
              <a:t>هناك ثلاثة أنواع رئيسية للمتغير المستقل</a:t>
            </a:r>
            <a:r>
              <a:rPr lang="en-US" sz="1600" dirty="0">
                <a:cs typeface="Alexandria"/>
              </a:rPr>
              <a:t>:</a:t>
            </a:r>
          </a:p>
          <a:p>
            <a:pPr algn="just" rtl="1" fontAlgn="t">
              <a:lnSpc>
                <a:spcPct val="150000"/>
              </a:lnSpc>
            </a:pPr>
            <a:r>
              <a:rPr lang="ar-SA" sz="1600" b="1" dirty="0">
                <a:cs typeface="Alexandria"/>
              </a:rPr>
              <a:t>المتغير المستقل الثابت</a:t>
            </a:r>
            <a:r>
              <a:rPr lang="en-US" sz="1600" b="1" dirty="0">
                <a:cs typeface="Alexandria"/>
              </a:rPr>
              <a:t>:</a:t>
            </a:r>
            <a:r>
              <a:rPr lang="en-US" sz="1600" dirty="0">
                <a:cs typeface="Alexandria"/>
              </a:rPr>
              <a:t> </a:t>
            </a:r>
            <a:r>
              <a:rPr lang="ar-JO" sz="1600" dirty="0">
                <a:cs typeface="Alexandria"/>
              </a:rPr>
              <a:t> </a:t>
            </a:r>
            <a:r>
              <a:rPr lang="ar-SA" sz="1600" dirty="0">
                <a:cs typeface="Alexandria"/>
              </a:rPr>
              <a:t>يمثل طبيعة البيانات التي لا تتغير بين التلاعبات. على سبيل المثال، قد يدرس الباحث تأثير العمر على الذكاء، حيث يكون العمر هو المتغير المستقل الثابت</a:t>
            </a:r>
            <a:r>
              <a:rPr lang="en-US" sz="1600" dirty="0">
                <a:cs typeface="Alexandria"/>
              </a:rPr>
              <a:t>.</a:t>
            </a:r>
          </a:p>
          <a:p>
            <a:pPr algn="just" rtl="1" fontAlgn="t">
              <a:lnSpc>
                <a:spcPct val="150000"/>
              </a:lnSpc>
            </a:pPr>
            <a:r>
              <a:rPr lang="ar-SA" sz="1600" b="1" dirty="0">
                <a:cs typeface="Alexandria"/>
              </a:rPr>
              <a:t>المتغير المستقل التنافي</a:t>
            </a:r>
            <a:r>
              <a:rPr lang="en-US" sz="1600" b="1" dirty="0">
                <a:cs typeface="Alexandria"/>
              </a:rPr>
              <a:t>:</a:t>
            </a:r>
            <a:r>
              <a:rPr lang="en-US" sz="1600" dirty="0">
                <a:cs typeface="Alexandria"/>
              </a:rPr>
              <a:t> </a:t>
            </a:r>
            <a:r>
              <a:rPr lang="ar-JO" sz="1600" dirty="0">
                <a:cs typeface="Alexandria"/>
              </a:rPr>
              <a:t> </a:t>
            </a:r>
            <a:r>
              <a:rPr lang="ar-SA" sz="1600" dirty="0">
                <a:cs typeface="Alexandria"/>
              </a:rPr>
              <a:t>يشير إلى تغير طبيعة البيانات بين التلاعبات في المتغير المستقل. على سبيل المثال، قد يدرس الباحث تأثير الجرعة على تأثير دواء معين، حيث تختلف الجرعة وبالتالي التأثير</a:t>
            </a:r>
            <a:r>
              <a:rPr lang="en-US" sz="1600" dirty="0">
                <a:cs typeface="Alexandria"/>
              </a:rPr>
              <a:t>.</a:t>
            </a:r>
          </a:p>
          <a:p>
            <a:pPr algn="just" rtl="1" fontAlgn="t">
              <a:lnSpc>
                <a:spcPct val="150000"/>
              </a:lnSpc>
            </a:pPr>
            <a:r>
              <a:rPr lang="ar-SA" sz="1600" b="1" dirty="0">
                <a:cs typeface="Alexandria"/>
              </a:rPr>
              <a:t>المتغير المستقل الاختلافي</a:t>
            </a:r>
            <a:r>
              <a:rPr lang="en-US" sz="1600" b="1" dirty="0">
                <a:cs typeface="Alexandria"/>
              </a:rPr>
              <a:t>:</a:t>
            </a:r>
            <a:r>
              <a:rPr lang="en-US" sz="1600" dirty="0">
                <a:cs typeface="Alexandria"/>
              </a:rPr>
              <a:t> </a:t>
            </a:r>
            <a:r>
              <a:rPr lang="ar-JO" sz="1600" dirty="0">
                <a:cs typeface="Alexandria"/>
              </a:rPr>
              <a:t> </a:t>
            </a:r>
            <a:r>
              <a:rPr lang="ar-SA" sz="1600" dirty="0">
                <a:cs typeface="Alexandria"/>
              </a:rPr>
              <a:t>يشير إلى تغيير الظروف أو العوامل المحيطة بالتلاعب في المتغير المستقل. على سبيل المثال، قد يدرس الباحث تأثير التغذية الغنية على نمو النباتات، حيث يتغير تكوين التربة والعوامل البيئية المحيطة</a:t>
            </a:r>
            <a:r>
              <a:rPr lang="en-US" sz="1600" dirty="0">
                <a:cs typeface="Alexandria"/>
              </a:rPr>
              <a:t>.</a:t>
            </a:r>
          </a:p>
          <a:p>
            <a:pPr algn="just" rtl="1">
              <a:lnSpc>
                <a:spcPct val="150000"/>
              </a:lnSpc>
            </a:pPr>
            <a:endParaRPr lang="en-US" sz="1600" dirty="0">
              <a:cs typeface="Alexandria"/>
            </a:endParaRPr>
          </a:p>
        </p:txBody>
      </p:sp>
    </p:spTree>
    <p:extLst>
      <p:ext uri="{BB962C8B-B14F-4D97-AF65-F5344CB8AC3E}">
        <p14:creationId xmlns:p14="http://schemas.microsoft.com/office/powerpoint/2010/main" val="659162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5772FD05-EFF7-0C9E-EB3B-CF73E855D2C0}"/>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3D2CAAE-8F4F-CC0E-4FC6-A4EEA11E33E1}"/>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TextBox 9">
            <a:extLst>
              <a:ext uri="{FF2B5EF4-FFF2-40B4-BE49-F238E27FC236}">
                <a16:creationId xmlns:a16="http://schemas.microsoft.com/office/drawing/2014/main" id="{68AC2E54-95B6-544C-6163-3D6E82398F79}"/>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تحديد المتغير المستقل في الدراسات البحثية</a:t>
            </a:r>
          </a:p>
        </p:txBody>
      </p:sp>
      <p:sp>
        <p:nvSpPr>
          <p:cNvPr id="2" name="مربع نص 1"/>
          <p:cNvSpPr txBox="1"/>
          <p:nvPr/>
        </p:nvSpPr>
        <p:spPr>
          <a:xfrm>
            <a:off x="1049147" y="1778628"/>
            <a:ext cx="10859491" cy="3785652"/>
          </a:xfrm>
          <a:prstGeom prst="rect">
            <a:avLst/>
          </a:prstGeom>
          <a:noFill/>
        </p:spPr>
        <p:txBody>
          <a:bodyPr wrap="square" rtlCol="1">
            <a:spAutoFit/>
          </a:bodyPr>
          <a:lstStyle/>
          <a:p>
            <a:pPr algn="just" rtl="1" fontAlgn="t">
              <a:lnSpc>
                <a:spcPct val="150000"/>
              </a:lnSpc>
            </a:pPr>
            <a:r>
              <a:rPr lang="ar-SA" sz="1600" dirty="0">
                <a:cs typeface="Alexandria"/>
              </a:rPr>
              <a:t>يعد المتغير المستقل</a:t>
            </a:r>
            <a:r>
              <a:rPr lang="ar-JO" sz="1600" dirty="0">
                <a:cs typeface="Alexandria"/>
              </a:rPr>
              <a:t> </a:t>
            </a:r>
            <a:r>
              <a:rPr lang="ar-SA" sz="1600" dirty="0">
                <a:cs typeface="Alexandria"/>
              </a:rPr>
              <a:t>في البحث العلمي أحد العناصر الأساسية في تصميم الأبحاث، ويشير المتغير المستقل إلى العامل أو العنصر الذي يتم </a:t>
            </a:r>
            <a:r>
              <a:rPr lang="ar-JO" sz="1600" dirty="0">
                <a:cs typeface="Alexandria"/>
              </a:rPr>
              <a:t>التلاعب</a:t>
            </a:r>
            <a:r>
              <a:rPr lang="ar-SA" sz="1600" dirty="0">
                <a:cs typeface="Alexandria"/>
              </a:rPr>
              <a:t> أو </a:t>
            </a:r>
            <a:r>
              <a:rPr lang="ar-JO" sz="1600" dirty="0">
                <a:cs typeface="Alexandria"/>
              </a:rPr>
              <a:t>التحكم فيه</a:t>
            </a:r>
            <a:r>
              <a:rPr lang="ar-SA" sz="1600" dirty="0">
                <a:cs typeface="Alexandria"/>
              </a:rPr>
              <a:t> من قبل الباحث في إطار الدراسة، ويتم استخدام المتغير المستقل في تحديد التأثير الذي قد يكون له على المتغير ال</a:t>
            </a:r>
            <a:r>
              <a:rPr lang="ar-JO" sz="1600" dirty="0">
                <a:cs typeface="Alexandria"/>
              </a:rPr>
              <a:t>تابع</a:t>
            </a:r>
            <a:r>
              <a:rPr lang="ar-SA" sz="1600" dirty="0">
                <a:cs typeface="Alexandria"/>
              </a:rPr>
              <a:t> أو النتيجة المرتبطة بالدراسة</a:t>
            </a:r>
            <a:r>
              <a:rPr lang="en-US" sz="1600" dirty="0">
                <a:cs typeface="Alexandria"/>
              </a:rPr>
              <a:t>.</a:t>
            </a:r>
          </a:p>
          <a:p>
            <a:pPr algn="just" rtl="1" fontAlgn="t">
              <a:lnSpc>
                <a:spcPct val="150000"/>
              </a:lnSpc>
            </a:pPr>
            <a:r>
              <a:rPr lang="ar-SA" sz="1600" dirty="0">
                <a:cs typeface="Alexandria"/>
              </a:rPr>
              <a:t>توجد عدة طرق لتحديد المتغير المستقل في الدراسات البحثية. من بين أهم الطرق المستخدمة</a:t>
            </a:r>
            <a:r>
              <a:rPr lang="en-US" sz="1600" dirty="0">
                <a:cs typeface="Alexandria"/>
              </a:rPr>
              <a:t>:</a:t>
            </a:r>
          </a:p>
          <a:p>
            <a:pPr marL="342900" lvl="0" indent="-342900" algn="just" rtl="1" fontAlgn="t">
              <a:lnSpc>
                <a:spcPct val="150000"/>
              </a:lnSpc>
              <a:buFont typeface="Wingdings" panose="05000000000000000000" pitchFamily="2" charset="2"/>
              <a:buChar char="ü"/>
            </a:pPr>
            <a:r>
              <a:rPr lang="ar-SA" sz="1600" b="1" dirty="0">
                <a:cs typeface="Alexandria"/>
              </a:rPr>
              <a:t>التجربة: </a:t>
            </a:r>
            <a:r>
              <a:rPr lang="ar-SA" sz="1600" dirty="0">
                <a:cs typeface="Alexandria"/>
              </a:rPr>
              <a:t>يمكن تحديد المتغير المستقل من خلال إجراء تجربة تحت ظروف محددة والتلاعب بالمتغيرات المختلفة للوصول إلى النتائج المطلوبة</a:t>
            </a:r>
            <a:r>
              <a:rPr lang="en-US" sz="1600" dirty="0">
                <a:cs typeface="Alexandria"/>
              </a:rPr>
              <a:t>.</a:t>
            </a:r>
          </a:p>
          <a:p>
            <a:pPr marL="342900" lvl="0" indent="-342900" algn="just" rtl="1" fontAlgn="t">
              <a:lnSpc>
                <a:spcPct val="150000"/>
              </a:lnSpc>
              <a:buFont typeface="Wingdings" panose="05000000000000000000" pitchFamily="2" charset="2"/>
              <a:buChar char="ü"/>
            </a:pPr>
            <a:r>
              <a:rPr lang="ar-SA" sz="1600" b="1" dirty="0">
                <a:cs typeface="Alexandria"/>
              </a:rPr>
              <a:t>الملاحظة والمقارنة: </a:t>
            </a:r>
            <a:r>
              <a:rPr lang="ar-SA" sz="1600" dirty="0">
                <a:cs typeface="Alexandria"/>
              </a:rPr>
              <a:t>يمكن أيضًا تحديد المتغير المستقل من خلال ملاحظة الظواهر والمقارنة بين المجموعات المختلفة لتحديد العلاقات والتأثيرات</a:t>
            </a:r>
            <a:r>
              <a:rPr lang="en-US" sz="1600" dirty="0">
                <a:cs typeface="Alexandria"/>
              </a:rPr>
              <a:t>.</a:t>
            </a:r>
          </a:p>
          <a:p>
            <a:pPr algn="just" rtl="1" fontAlgn="t">
              <a:lnSpc>
                <a:spcPct val="150000"/>
              </a:lnSpc>
            </a:pPr>
            <a:r>
              <a:rPr lang="ar-SA" sz="1600" dirty="0">
                <a:cs typeface="Alexandria"/>
              </a:rPr>
              <a:t>لا توجد طريقة واحدة صحيحة لتحديد المتغير المستقل، بل يعتمد ذلك على طبيعة الدراسة والأهداف المحددة. يجب أن يتم تحديد المتغير المستقل بعناية لضمان صحة النتائج ودقتها</a:t>
            </a:r>
            <a:r>
              <a:rPr lang="en-US" sz="1600" dirty="0">
                <a:cs typeface="Alexandria"/>
              </a:rPr>
              <a:t>.</a:t>
            </a:r>
          </a:p>
        </p:txBody>
      </p:sp>
    </p:spTree>
    <p:extLst>
      <p:ext uri="{BB962C8B-B14F-4D97-AF65-F5344CB8AC3E}">
        <p14:creationId xmlns:p14="http://schemas.microsoft.com/office/powerpoint/2010/main" val="26468537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B862F57-E81B-D006-4575-4C6C34ECFBA6}"/>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1CC74D9-E8D1-920D-31FB-ED0754612E08}"/>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BFD4EDF-2150-8AA8-27BB-222EE43F93DD}"/>
              </a:ext>
            </a:extLst>
          </p:cNvPr>
          <p:cNvSpPr txBox="1"/>
          <p:nvPr/>
        </p:nvSpPr>
        <p:spPr>
          <a:xfrm>
            <a:off x="4647739" y="360418"/>
            <a:ext cx="213464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التابع</a:t>
            </a:r>
          </a:p>
        </p:txBody>
      </p:sp>
      <p:sp>
        <p:nvSpPr>
          <p:cNvPr id="2" name="مربع نص 1"/>
          <p:cNvSpPr txBox="1"/>
          <p:nvPr/>
        </p:nvSpPr>
        <p:spPr>
          <a:xfrm>
            <a:off x="1116318" y="1778628"/>
            <a:ext cx="10725149" cy="3785652"/>
          </a:xfrm>
          <a:prstGeom prst="rect">
            <a:avLst/>
          </a:prstGeom>
          <a:noFill/>
        </p:spPr>
        <p:txBody>
          <a:bodyPr wrap="square" rtlCol="1">
            <a:spAutoFit/>
          </a:bodyPr>
          <a:lstStyle/>
          <a:p>
            <a:pPr algn="just" rtl="1" fontAlgn="t">
              <a:lnSpc>
                <a:spcPct val="150000"/>
              </a:lnSpc>
            </a:pPr>
            <a:r>
              <a:rPr lang="ar-SA" sz="1600" dirty="0">
                <a:cs typeface="Alexandria"/>
              </a:rPr>
              <a:t>يلعب المتغير التابع</a:t>
            </a:r>
            <a:r>
              <a:rPr lang="ar-JO" sz="1600" dirty="0">
                <a:cs typeface="Alexandria"/>
              </a:rPr>
              <a:t> </a:t>
            </a:r>
            <a:r>
              <a:rPr lang="ar-SA" sz="1600" dirty="0">
                <a:cs typeface="Alexandria"/>
              </a:rPr>
              <a:t>في البحث العلمي دورًا مهمًا في تحقيق الهدف الأساسي للدراسة في هذا السياق، سنقدم تعريف المتغير التابع وأهميته في البحث العلمي</a:t>
            </a:r>
            <a:r>
              <a:rPr lang="en-US" sz="1600" dirty="0">
                <a:cs typeface="Alexandria"/>
              </a:rPr>
              <a:t>.</a:t>
            </a:r>
          </a:p>
          <a:p>
            <a:pPr algn="just" rtl="1" fontAlgn="t">
              <a:lnSpc>
                <a:spcPct val="150000"/>
              </a:lnSpc>
            </a:pPr>
            <a:r>
              <a:rPr lang="ar-SA" sz="1600" b="1" dirty="0">
                <a:cs typeface="Alexandria"/>
              </a:rPr>
              <a:t>المتغير التابع هو </a:t>
            </a:r>
            <a:r>
              <a:rPr lang="ar-SA" sz="1600" dirty="0">
                <a:cs typeface="Alexandria"/>
              </a:rPr>
              <a:t>المتغير الذي يتأثر بالمتغير المستقل أو المتغيرات المستقلة في الدراسة. يتم قياس قيمة المتغير التابع أو مراقبتها خلال فترة زمنية معينة لتحليل النتائج، يعتبر فهم المتغير التابع أمرًا هامًا في البحث العلمي حيث يساعد في استنتاج العلاقات السببية واتخاذ القرارات الأفضل</a:t>
            </a:r>
            <a:r>
              <a:rPr lang="en-US" sz="1600" dirty="0">
                <a:cs typeface="Alexandria"/>
              </a:rPr>
              <a:t>.</a:t>
            </a:r>
          </a:p>
          <a:p>
            <a:pPr algn="just" rtl="1" fontAlgn="t">
              <a:lnSpc>
                <a:spcPct val="150000"/>
              </a:lnSpc>
            </a:pPr>
            <a:r>
              <a:rPr lang="ar-SA" sz="1600" b="1" dirty="0">
                <a:cs typeface="Alexandria"/>
              </a:rPr>
              <a:t>المتغير التابع </a:t>
            </a:r>
            <a:r>
              <a:rPr lang="ar-SA" sz="1600" dirty="0">
                <a:cs typeface="Alexandria"/>
              </a:rPr>
              <a:t>هو المتغير الذي يتأثر بالمتغير المستقل سواء كان ذلك التأثير طردياً (كلما زادت قيمة المتغير المستقل تزيد قيمة المتغير التابع ) أو عكسياً ( كلما زادت قيمة المتغير المستقل تنقص قيمة المتغير التابع أو كلما انخفضت قيمة المتغير المستقل تزداد قيمة المتغير التابع ) كما قد يكون ذلك التأثير ضعيفاً أو متوسطاً أو قوياً .  </a:t>
            </a:r>
            <a:endParaRPr lang="en-US" sz="1600" dirty="0">
              <a:cs typeface="Alexandria"/>
            </a:endParaRPr>
          </a:p>
          <a:p>
            <a:pPr algn="just" rtl="1" fontAlgn="t">
              <a:lnSpc>
                <a:spcPct val="150000"/>
              </a:lnSpc>
            </a:pPr>
            <a:r>
              <a:rPr lang="ar-SA" sz="1600" b="1" dirty="0">
                <a:cs typeface="Alexandria"/>
              </a:rPr>
              <a:t>على سبيل المثال</a:t>
            </a:r>
            <a:r>
              <a:rPr lang="ar-SA" sz="1600" dirty="0">
                <a:cs typeface="Alexandria"/>
              </a:rPr>
              <a:t>، إذا كانت الدراسة تهدف إلى تحليل تأثير التدخين على صحة الرئة، فإن صحة الرئة تصبح المتغير التابع حيث يمكن قياسها أو مراقبتها لتحليل النتائج</a:t>
            </a:r>
            <a:r>
              <a:rPr lang="en-US" sz="1600" dirty="0">
                <a:cs typeface="Alexandria"/>
              </a:rPr>
              <a:t>.</a:t>
            </a:r>
          </a:p>
        </p:txBody>
      </p:sp>
    </p:spTree>
    <p:extLst>
      <p:ext uri="{BB962C8B-B14F-4D97-AF65-F5344CB8AC3E}">
        <p14:creationId xmlns:p14="http://schemas.microsoft.com/office/powerpoint/2010/main" val="1382312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F6E98986-D891-5D75-84D7-3C7589064721}"/>
              </a:ext>
            </a:extLst>
          </p:cNvPr>
          <p:cNvSpPr/>
          <p:nvPr/>
        </p:nvSpPr>
        <p:spPr>
          <a:xfrm>
            <a:off x="456892" y="1933576"/>
            <a:ext cx="4128422" cy="3276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A29C5E3-A731-6F2F-3C59-42C5702A22D8}"/>
              </a:ext>
            </a:extLst>
          </p:cNvPr>
          <p:cNvSpPr/>
          <p:nvPr/>
        </p:nvSpPr>
        <p:spPr>
          <a:xfrm>
            <a:off x="901053" y="2262572"/>
            <a:ext cx="11155680" cy="25380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1CCDFBB-9F69-A1D4-C84F-02DE453F17D0}"/>
              </a:ext>
            </a:extLst>
          </p:cNvPr>
          <p:cNvSpPr txBox="1"/>
          <p:nvPr/>
        </p:nvSpPr>
        <p:spPr>
          <a:xfrm>
            <a:off x="3198373" y="360418"/>
            <a:ext cx="5033373"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المتغير التابع في البحث العلمي</a:t>
            </a:r>
          </a:p>
        </p:txBody>
      </p:sp>
      <p:sp>
        <p:nvSpPr>
          <p:cNvPr id="2" name="مربع نص 1"/>
          <p:cNvSpPr txBox="1"/>
          <p:nvPr/>
        </p:nvSpPr>
        <p:spPr>
          <a:xfrm>
            <a:off x="1285874" y="2673835"/>
            <a:ext cx="10601325" cy="1569660"/>
          </a:xfrm>
          <a:prstGeom prst="rect">
            <a:avLst/>
          </a:prstGeom>
          <a:noFill/>
        </p:spPr>
        <p:txBody>
          <a:bodyPr wrap="square" rtlCol="1">
            <a:spAutoFit/>
          </a:bodyPr>
          <a:lstStyle/>
          <a:p>
            <a:pPr marL="285750" indent="-285750" algn="just" rtl="1" fontAlgn="t">
              <a:lnSpc>
                <a:spcPct val="150000"/>
              </a:lnSpc>
              <a:buFont typeface="Wingdings" panose="05000000000000000000" pitchFamily="2" charset="2"/>
              <a:buChar char="Ø"/>
            </a:pPr>
            <a:r>
              <a:rPr lang="ar-SA" sz="1600" dirty="0">
                <a:cs typeface="Alexandria"/>
              </a:rPr>
              <a:t>يتم استخدام المتغير التابع في البحث العلمي لتحديد تأثير المتغير أو المتغيرات المستقلة على النتائج المتعلقة بالمتغير التابع.</a:t>
            </a:r>
            <a:endParaRPr lang="en-US" sz="1600" dirty="0">
              <a:cs typeface="Alexandria"/>
            </a:endParaRPr>
          </a:p>
          <a:p>
            <a:pPr algn="just" rtl="1" fontAlgn="t">
              <a:lnSpc>
                <a:spcPct val="150000"/>
              </a:lnSpc>
            </a:pPr>
            <a:endParaRPr lang="ar-JO" sz="1600" dirty="0">
              <a:cs typeface="Alexandria"/>
            </a:endParaRPr>
          </a:p>
          <a:p>
            <a:pPr marL="457200" indent="-457200" algn="just" rtl="1" fontAlgn="t">
              <a:lnSpc>
                <a:spcPct val="150000"/>
              </a:lnSpc>
              <a:buFont typeface="Wingdings" panose="05000000000000000000" pitchFamily="2" charset="2"/>
              <a:buChar char="Ø"/>
            </a:pPr>
            <a:r>
              <a:rPr lang="ar-SA" sz="1600" dirty="0">
                <a:cs typeface="Alexandria"/>
              </a:rPr>
              <a:t> يساعد فهم وتحليل المتغير التابع في استنتاج العلاقات السببية وتطوير النظريات واتخاذ القرارات الأفضل</a:t>
            </a:r>
            <a:r>
              <a:rPr lang="en-US" sz="1600" dirty="0">
                <a:cs typeface="Alexandria"/>
              </a:rPr>
              <a:t>.</a:t>
            </a:r>
          </a:p>
        </p:txBody>
      </p:sp>
    </p:spTree>
    <p:extLst>
      <p:ext uri="{BB962C8B-B14F-4D97-AF65-F5344CB8AC3E}">
        <p14:creationId xmlns:p14="http://schemas.microsoft.com/office/powerpoint/2010/main" val="32372782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ED328A9-DB4B-AE31-9121-DB802340BF13}"/>
              </a:ext>
            </a:extLst>
          </p:cNvPr>
          <p:cNvSpPr txBox="1"/>
          <p:nvPr/>
        </p:nvSpPr>
        <p:spPr>
          <a:xfrm>
            <a:off x="2946704" y="360418"/>
            <a:ext cx="5536710" cy="163121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استخدام المتغير التابع في البحث العلمي</a:t>
            </a:r>
          </a:p>
          <a:p>
            <a:pPr algn="ctr" rtl="1"/>
            <a:endParaRPr lang="ar-SA" sz="2000" b="1" dirty="0">
              <a:solidFill>
                <a:srgbClr val="00AEEF"/>
              </a:solidFill>
              <a:latin typeface="Alexandria" pitchFamily="2" charset="-78"/>
              <a:ea typeface="Calibri"/>
              <a:cs typeface="Alexandria" pitchFamily="2" charset="-78"/>
              <a:sym typeface="Calibri"/>
            </a:endParaRPr>
          </a:p>
        </p:txBody>
      </p:sp>
      <p:sp>
        <p:nvSpPr>
          <p:cNvPr id="6" name="Google Shape;177;p7">
            <a:extLst>
              <a:ext uri="{FF2B5EF4-FFF2-40B4-BE49-F238E27FC236}">
                <a16:creationId xmlns:a16="http://schemas.microsoft.com/office/drawing/2014/main" id="{2336BBB6-6EF8-5371-355A-1C637A1A5C67}"/>
              </a:ext>
            </a:extLst>
          </p:cNvPr>
          <p:cNvSpPr/>
          <p:nvPr/>
        </p:nvSpPr>
        <p:spPr>
          <a:xfrm>
            <a:off x="456892" y="1933576"/>
            <a:ext cx="4128422" cy="3276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899CB-2C0A-EC6A-BE07-35742385D8C9}"/>
              </a:ext>
            </a:extLst>
          </p:cNvPr>
          <p:cNvSpPr/>
          <p:nvPr/>
        </p:nvSpPr>
        <p:spPr>
          <a:xfrm>
            <a:off x="901053" y="2262572"/>
            <a:ext cx="11155680" cy="25380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249514" y="2839088"/>
            <a:ext cx="10458757" cy="1384995"/>
          </a:xfrm>
          <a:prstGeom prst="rect">
            <a:avLst/>
          </a:prstGeom>
          <a:noFill/>
        </p:spPr>
        <p:txBody>
          <a:bodyPr wrap="square" rtlCol="1">
            <a:spAutoFit/>
          </a:bodyPr>
          <a:lstStyle/>
          <a:p>
            <a:pPr algn="just" rtl="1" fontAlgn="t">
              <a:lnSpc>
                <a:spcPct val="150000"/>
              </a:lnSpc>
            </a:pPr>
            <a:r>
              <a:rPr lang="ar-SA" sz="1400" dirty="0">
                <a:cs typeface="Alexandria"/>
              </a:rPr>
              <a:t>عند القيام بأبحاث علمية، يلعب المتغير التابع دورًا حاسمًا في تحقيق الهدف من الدراسة</a:t>
            </a:r>
            <a:r>
              <a:rPr lang="ar-JO" sz="1400" dirty="0">
                <a:cs typeface="Alexandria"/>
              </a:rPr>
              <a:t>،</a:t>
            </a:r>
            <a:r>
              <a:rPr lang="ar-SA" sz="1400" dirty="0">
                <a:cs typeface="Alexandria"/>
              </a:rPr>
              <a:t> يشير المتغير التابع إلى الظاهرة أو الخاصية التي يتم قياسها أو دراستها كجزء من البحث</a:t>
            </a:r>
            <a:r>
              <a:rPr lang="ar-JO" sz="1400" dirty="0">
                <a:cs typeface="Alexandria"/>
              </a:rPr>
              <a:t>،</a:t>
            </a:r>
            <a:r>
              <a:rPr lang="ar-SA" sz="1400" dirty="0">
                <a:cs typeface="Alexandria"/>
              </a:rPr>
              <a:t> </a:t>
            </a:r>
            <a:r>
              <a:rPr lang="ar-JO" sz="1400" dirty="0">
                <a:cs typeface="Alexandria"/>
              </a:rPr>
              <a:t>و</a:t>
            </a:r>
            <a:r>
              <a:rPr lang="ar-SA" sz="1400" dirty="0">
                <a:cs typeface="Alexandria"/>
              </a:rPr>
              <a:t>يستخدم المتغير التابع لقياس تأثير المتغيرات المستقلة عليه وتحليل البيانات الناتجة. يمكن أن يكون المتغير التابع في البحث العلمي متغيرًا كميًا أو جزئيًا</a:t>
            </a:r>
            <a:r>
              <a:rPr lang="en-US" sz="1400" dirty="0">
                <a:cs typeface="Alexandria"/>
              </a:rPr>
              <a:t>.</a:t>
            </a:r>
          </a:p>
          <a:p>
            <a:pPr algn="ctr" rtl="1" fontAlgn="t">
              <a:lnSpc>
                <a:spcPct val="150000"/>
              </a:lnSpc>
            </a:pPr>
            <a:endParaRPr lang="en-US" sz="1400" b="1" dirty="0">
              <a:cs typeface="Alexandria"/>
            </a:endParaRPr>
          </a:p>
        </p:txBody>
      </p:sp>
    </p:spTree>
    <p:extLst>
      <p:ext uri="{BB962C8B-B14F-4D97-AF65-F5344CB8AC3E}">
        <p14:creationId xmlns:p14="http://schemas.microsoft.com/office/powerpoint/2010/main" val="1188663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0BD797F0-0B7D-C128-77C8-E5E43DB0336C}"/>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0499C62-3F31-A0E4-ED7E-4F7B61261378}"/>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885247D-D0A6-1CAB-B5C4-26AD5B6FF25F}"/>
              </a:ext>
            </a:extLst>
          </p:cNvPr>
          <p:cNvSpPr txBox="1"/>
          <p:nvPr/>
        </p:nvSpPr>
        <p:spPr>
          <a:xfrm>
            <a:off x="3427162" y="360418"/>
            <a:ext cx="4575794" cy="1015663"/>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التعامل مع المتغيرات التابعة </a:t>
            </a:r>
          </a:p>
        </p:txBody>
      </p:sp>
      <p:sp>
        <p:nvSpPr>
          <p:cNvPr id="2" name="مربع نص 1"/>
          <p:cNvSpPr txBox="1"/>
          <p:nvPr/>
        </p:nvSpPr>
        <p:spPr>
          <a:xfrm>
            <a:off x="1116318" y="1982402"/>
            <a:ext cx="10725150" cy="3378104"/>
          </a:xfrm>
          <a:prstGeom prst="rect">
            <a:avLst/>
          </a:prstGeom>
          <a:noFill/>
        </p:spPr>
        <p:txBody>
          <a:bodyPr wrap="square" rtlCol="1">
            <a:spAutoFit/>
          </a:bodyPr>
          <a:lstStyle/>
          <a:p>
            <a:pPr algn="r" rtl="1" fontAlgn="t">
              <a:lnSpc>
                <a:spcPct val="150000"/>
              </a:lnSpc>
            </a:pPr>
            <a:r>
              <a:rPr lang="ar-SA" sz="1600" dirty="0">
                <a:cs typeface="Alexandria"/>
              </a:rPr>
              <a:t>يتم قياس المتغير التابع من خلال تطبيق طرق القياس المناسبة وجمع بيانات ذات صلة به. بعد جمع البيانات، يتم تحليلها باستخدام الأساليب الإحصائية المناسبة مثل التحليل الترابطي وتحليل التباين لاكتشاف العلاقات والتباينات القائمة</a:t>
            </a:r>
            <a:r>
              <a:rPr lang="en-US" sz="1600" dirty="0">
                <a:cs typeface="Alexandria"/>
              </a:rPr>
              <a:t>.</a:t>
            </a:r>
          </a:p>
          <a:p>
            <a:pPr algn="r" rtl="1" fontAlgn="t">
              <a:lnSpc>
                <a:spcPct val="150000"/>
              </a:lnSpc>
            </a:pPr>
            <a:r>
              <a:rPr lang="ar-SA" sz="1600" dirty="0">
                <a:cs typeface="Alexandria"/>
              </a:rPr>
              <a:t>عند تحليل النتائج الخاصة بالمتغير التابع، يجب أخذ المتغيرات التابعة الأخرى التي قد تؤثر في النتائج المستقبلية في الاعتبار. يمكن استخدام تقنيات متقدمة مثل تحليل الانحدار لتصحيح التأثيرات الاعتبارية وتقدير النتائج الحقيقية التي تعزى إلى المتغير المستقل المحدد</a:t>
            </a:r>
            <a:r>
              <a:rPr lang="en-US" sz="1600" dirty="0">
                <a:cs typeface="Alexandria"/>
              </a:rPr>
              <a:t>.</a:t>
            </a:r>
          </a:p>
          <a:p>
            <a:pPr algn="r" rtl="1" fontAlgn="t">
              <a:lnSpc>
                <a:spcPct val="150000"/>
              </a:lnSpc>
            </a:pPr>
            <a:r>
              <a:rPr lang="ar-SA" sz="1600" dirty="0">
                <a:cs typeface="Alexandria"/>
              </a:rPr>
              <a:t>باختصار، يلعب المتغير التابع دورًا هامًا في البحث العلمي حيث يساعد في استنتاج العلاقات السببية واتخاذ القرارات الأفضل، وتحليله يتطلب إجراءات وأساليب محددة لضمان الدقة والاعتبارية في النتائج المستقبلية</a:t>
            </a:r>
            <a:r>
              <a:rPr lang="en-US" sz="1600" dirty="0">
                <a:cs typeface="Alexandria"/>
              </a:rPr>
              <a:t>.</a:t>
            </a:r>
          </a:p>
          <a:p>
            <a:pPr algn="r" rtl="1">
              <a:lnSpc>
                <a:spcPct val="150000"/>
              </a:lnSpc>
            </a:pPr>
            <a:endParaRPr lang="en-US" sz="1600" dirty="0">
              <a:cs typeface="Alexandria"/>
            </a:endParaRPr>
          </a:p>
        </p:txBody>
      </p:sp>
    </p:spTree>
    <p:extLst>
      <p:ext uri="{BB962C8B-B14F-4D97-AF65-F5344CB8AC3E}">
        <p14:creationId xmlns:p14="http://schemas.microsoft.com/office/powerpoint/2010/main" val="959655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D89F3A17-599D-65EC-CFD4-5563201E4A1A}"/>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9CDA3009-E33A-525A-F7D4-C6E4B84BC3DE}"/>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A23676C5-7639-A4FA-1C50-78EAC5C849FD}"/>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أنواع المتغيرات التابعة</a:t>
            </a:r>
          </a:p>
        </p:txBody>
      </p:sp>
      <p:sp>
        <p:nvSpPr>
          <p:cNvPr id="2" name="مربع نص 1"/>
          <p:cNvSpPr txBox="1"/>
          <p:nvPr/>
        </p:nvSpPr>
        <p:spPr>
          <a:xfrm>
            <a:off x="1097268" y="1721471"/>
            <a:ext cx="10763250" cy="3936912"/>
          </a:xfrm>
          <a:prstGeom prst="rect">
            <a:avLst/>
          </a:prstGeom>
          <a:noFill/>
        </p:spPr>
        <p:txBody>
          <a:bodyPr wrap="square" rtlCol="1">
            <a:spAutoFit/>
          </a:bodyPr>
          <a:lstStyle/>
          <a:p>
            <a:pPr algn="r" rtl="1" fontAlgn="t">
              <a:lnSpc>
                <a:spcPct val="150000"/>
              </a:lnSpc>
            </a:pPr>
            <a:r>
              <a:rPr lang="ar-SA" sz="1400" dirty="0">
                <a:cs typeface="Alexandria"/>
              </a:rPr>
              <a:t>تتنوع أنواع المتغيرات التابعة في البحث العلمي ويتم تصنيفها وفقًا للمجال الدراسي والمتغيرات المستقلة المرتبطة بها، ففي علم الإحصاء، يُشير المتغير التابع إلى المتغير الذي يعتمد قيمه على المتغير المستقل، يتم استخدام المتغير التابع كمؤشر لقياس تأثير المتغير المستقل على النتائج أو الظواهر المطروحة في الدراسة. هناك عدة أنواع من المتغيرات التابعة، بما في ذلك المتغير التابع الكمي والمتغير التابع النوعي. هنا سنتناول كل نوع بشكل مفصل</a:t>
            </a:r>
            <a:r>
              <a:rPr lang="en-US" sz="1400" dirty="0">
                <a:cs typeface="Alexandria"/>
              </a:rPr>
              <a:t>.</a:t>
            </a:r>
          </a:p>
          <a:p>
            <a:pPr marL="342900" indent="-342900" algn="r" rtl="1" fontAlgn="t">
              <a:lnSpc>
                <a:spcPct val="150000"/>
              </a:lnSpc>
              <a:buFont typeface="Wingdings" panose="05000000000000000000" pitchFamily="2" charset="2"/>
              <a:buChar char="v"/>
            </a:pPr>
            <a:r>
              <a:rPr lang="ar-SA" sz="1400" b="1" dirty="0">
                <a:cs typeface="Alexandria"/>
              </a:rPr>
              <a:t>المتغير التابع الكمي: </a:t>
            </a:r>
            <a:r>
              <a:rPr lang="ar-SA" sz="1400" dirty="0">
                <a:cs typeface="Alexandria"/>
              </a:rPr>
              <a:t>يُعرَّف المتغير التابع الكمي بأنه متغير يستخدم لقياس الكمية أو القيمة. ويمكن أن تكون قيم المتغير التابع الكمي مستمرة أو متقطعة. على سبيل المثال، قد يكون لدينا متغير التابع الكمي الذي يُستخدم لقياس درجة الحرارة، أو عدد الساعات المدى في اليوم. يتم تحليل المتغير التابع الكمي باستخدام أدوات الإحصاء المناسبة مثل المتوسط والانحراف المعياري وغيرها</a:t>
            </a:r>
            <a:r>
              <a:rPr lang="en-US" sz="1400" dirty="0">
                <a:cs typeface="Alexandria"/>
              </a:rPr>
              <a:t>.</a:t>
            </a:r>
          </a:p>
          <a:p>
            <a:pPr marL="342900" indent="-342900" algn="r" rtl="1" fontAlgn="t">
              <a:lnSpc>
                <a:spcPct val="150000"/>
              </a:lnSpc>
              <a:buFont typeface="Wingdings" panose="05000000000000000000" pitchFamily="2" charset="2"/>
              <a:buChar char="v"/>
            </a:pPr>
            <a:r>
              <a:rPr lang="ar-SA" sz="1400" b="1" dirty="0">
                <a:cs typeface="Alexandria"/>
              </a:rPr>
              <a:t>المتغير التابع النوعي</a:t>
            </a:r>
            <a:r>
              <a:rPr lang="ar-SA" sz="1400" dirty="0">
                <a:cs typeface="Alexandria"/>
              </a:rPr>
              <a:t>: يُعرَّف المتغير التابع النوعي بأنه متغير يستخدم لتصنيف البيانات وفقًا لفئة أو مجموعة معينة. وعلى عكس المتغير التابع الكمي، فإن المتغير التابع النوعي لا يمكن قياسه بقيم رقمية. على سبيل المثال، يمكن أن يكون المتغير التابع النوعي يشمل فئات مثل اللون، أو الجنس، أو الجنسية. يتم تحليل المتغير التابع النوعي باستخدام أدوات الإحصاء المناسبة مثل الترددات والنسب المئوية والرسوم البيانية</a:t>
            </a:r>
            <a:r>
              <a:rPr lang="en-US" sz="1400" dirty="0">
                <a:cs typeface="Alexandria"/>
              </a:rPr>
              <a:t>.</a:t>
            </a:r>
          </a:p>
          <a:p>
            <a:pPr algn="r" rtl="1">
              <a:lnSpc>
                <a:spcPct val="150000"/>
              </a:lnSpc>
            </a:pPr>
            <a:endParaRPr lang="en-US" sz="1400" dirty="0">
              <a:cs typeface="Alexandria"/>
            </a:endParaRPr>
          </a:p>
        </p:txBody>
      </p:sp>
    </p:spTree>
    <p:extLst>
      <p:ext uri="{BB962C8B-B14F-4D97-AF65-F5344CB8AC3E}">
        <p14:creationId xmlns:p14="http://schemas.microsoft.com/office/powerpoint/2010/main" val="5367963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D2EAFEA-B840-0D84-C930-9EDC79E8F6C7}"/>
              </a:ext>
            </a:extLst>
          </p:cNvPr>
          <p:cNvSpPr/>
          <p:nvPr/>
        </p:nvSpPr>
        <p:spPr>
          <a:xfrm>
            <a:off x="456892" y="1438275"/>
            <a:ext cx="4128422" cy="40862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8FAEA47-D308-AD56-C9C3-C2BD15C3CB93}"/>
              </a:ext>
            </a:extLst>
          </p:cNvPr>
          <p:cNvSpPr/>
          <p:nvPr/>
        </p:nvSpPr>
        <p:spPr>
          <a:xfrm>
            <a:off x="901053" y="1687370"/>
            <a:ext cx="11155680" cy="348325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B7CC4424-E7D9-F0D4-A4FB-7317866C7F84}"/>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قياس المتغير التابع</a:t>
            </a:r>
          </a:p>
        </p:txBody>
      </p:sp>
      <p:sp>
        <p:nvSpPr>
          <p:cNvPr id="2" name="مربع نص 1"/>
          <p:cNvSpPr txBox="1"/>
          <p:nvPr/>
        </p:nvSpPr>
        <p:spPr>
          <a:xfrm>
            <a:off x="1259039" y="2307939"/>
            <a:ext cx="10439708" cy="3008837"/>
          </a:xfrm>
          <a:prstGeom prst="rect">
            <a:avLst/>
          </a:prstGeom>
          <a:noFill/>
        </p:spPr>
        <p:txBody>
          <a:bodyPr wrap="square" rtlCol="1">
            <a:spAutoFit/>
          </a:bodyPr>
          <a:lstStyle/>
          <a:p>
            <a:pPr algn="r" rtl="1" fontAlgn="t">
              <a:lnSpc>
                <a:spcPct val="150000"/>
              </a:lnSpc>
            </a:pPr>
            <a:r>
              <a:rPr lang="ar-SA" sz="1600" dirty="0">
                <a:cs typeface="Alexandria"/>
              </a:rPr>
              <a:t>في مجال البحث العلمي والاجتماعي، يُعد المتغير التابع أحد العناصر الرئيسية التي يتم دراستها وتحليلها. يُعرف المتغير التابع بأنه الظاهرة أو الظروف أو المؤشرات التي تعود عليها النتائج أو التأثيرات في الدراسة المقدمة. قد يكون المتغير التابع كميًا أو نوعيًا</a:t>
            </a:r>
            <a:r>
              <a:rPr lang="en-US" sz="1600" dirty="0">
                <a:cs typeface="Alexandria"/>
              </a:rPr>
              <a:t>.</a:t>
            </a:r>
          </a:p>
          <a:p>
            <a:pPr algn="r" rtl="1" fontAlgn="t">
              <a:lnSpc>
                <a:spcPct val="150000"/>
              </a:lnSpc>
            </a:pPr>
            <a:endParaRPr lang="ar-JO" sz="1600" dirty="0">
              <a:cs typeface="Alexandria"/>
            </a:endParaRPr>
          </a:p>
          <a:p>
            <a:pPr algn="r" rtl="1" fontAlgn="t">
              <a:lnSpc>
                <a:spcPct val="150000"/>
              </a:lnSpc>
            </a:pPr>
            <a:r>
              <a:rPr lang="ar-JO" sz="1600" dirty="0">
                <a:cs typeface="Alexandria"/>
              </a:rPr>
              <a:t>يمكن من خلال </a:t>
            </a:r>
            <a:r>
              <a:rPr lang="ar-SA" sz="1600" dirty="0">
                <a:cs typeface="Alexandria"/>
              </a:rPr>
              <a:t>الأدوات والطرق المختلفة</a:t>
            </a:r>
            <a:r>
              <a:rPr lang="ar-JO" sz="1600" dirty="0">
                <a:cs typeface="Alexandria"/>
              </a:rPr>
              <a:t> التي سنذكرها</a:t>
            </a:r>
            <a:r>
              <a:rPr lang="ar-SA" sz="1600" dirty="0">
                <a:cs typeface="Alexandria"/>
              </a:rPr>
              <a:t> لقياس المتغير التابع، </a:t>
            </a:r>
            <a:r>
              <a:rPr lang="ar-JO" sz="1600" dirty="0">
                <a:cs typeface="Alexandria"/>
              </a:rPr>
              <a:t>ت</a:t>
            </a:r>
            <a:r>
              <a:rPr lang="ar-SA" sz="1600" dirty="0">
                <a:cs typeface="Alexandria"/>
              </a:rPr>
              <a:t>مك</a:t>
            </a:r>
            <a:r>
              <a:rPr lang="ar-JO" sz="1600" dirty="0">
                <a:cs typeface="Alexandria"/>
              </a:rPr>
              <a:t>ي</a:t>
            </a:r>
            <a:r>
              <a:rPr lang="ar-SA" sz="1600" dirty="0">
                <a:cs typeface="Alexandria"/>
              </a:rPr>
              <a:t>ن </a:t>
            </a:r>
            <a:r>
              <a:rPr lang="ar-JO" sz="1600" dirty="0">
                <a:cs typeface="Alexandria"/>
              </a:rPr>
              <a:t>ا</a:t>
            </a:r>
            <a:r>
              <a:rPr lang="ar-SA" sz="1600" dirty="0">
                <a:cs typeface="Alexandria"/>
              </a:rPr>
              <a:t>لباحثين والعلماء والمحللين أن يحصلوا على نتائج دقيقة وشاملة تساعدهم في فهم الظواهر وتحليلها بشكل أفضل</a:t>
            </a:r>
            <a:r>
              <a:rPr lang="en-US" sz="1600" dirty="0">
                <a:cs typeface="Alexandria"/>
              </a:rPr>
              <a:t>.</a:t>
            </a:r>
          </a:p>
          <a:p>
            <a:pPr algn="r" rtl="1" fontAlgn="t">
              <a:lnSpc>
                <a:spcPct val="150000"/>
              </a:lnSpc>
            </a:pPr>
            <a:endParaRPr lang="en-US" sz="1600" dirty="0">
              <a:cs typeface="Alexandria"/>
            </a:endParaRPr>
          </a:p>
          <a:p>
            <a:pPr marL="342900" indent="-342900" algn="r" rtl="1">
              <a:lnSpc>
                <a:spcPct val="150000"/>
              </a:lnSpc>
              <a:buFontTx/>
              <a:buChar char="-"/>
            </a:pPr>
            <a:endParaRPr lang="en-US" sz="1600" dirty="0">
              <a:cs typeface="Alexandria"/>
            </a:endParaRPr>
          </a:p>
        </p:txBody>
      </p:sp>
    </p:spTree>
    <p:extLst>
      <p:ext uri="{BB962C8B-B14F-4D97-AF65-F5344CB8AC3E}">
        <p14:creationId xmlns:p14="http://schemas.microsoft.com/office/powerpoint/2010/main" val="4217248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952875" y="554355"/>
            <a:ext cx="3733800" cy="69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2" name="مربع نص 1"/>
          <p:cNvSpPr txBox="1"/>
          <p:nvPr/>
        </p:nvSpPr>
        <p:spPr>
          <a:xfrm>
            <a:off x="637676" y="717479"/>
            <a:ext cx="10014323" cy="369332"/>
          </a:xfrm>
          <a:prstGeom prst="rect">
            <a:avLst/>
          </a:prstGeom>
          <a:noFill/>
        </p:spPr>
        <p:txBody>
          <a:bodyPr wrap="square" rtlCol="1">
            <a:spAutoFit/>
          </a:bodyPr>
          <a:lstStyle/>
          <a:p>
            <a:pPr algn="ctr" rtl="1" fontAlgn="t"/>
            <a:r>
              <a:rPr lang="ar-SA" b="1" dirty="0">
                <a:cs typeface="Alexandria" pitchFamily="2" charset="-78"/>
              </a:rPr>
              <a:t>كيفية قياس المتغير التابع</a:t>
            </a:r>
            <a:endParaRPr lang="en-US" b="1" dirty="0"/>
          </a:p>
        </p:txBody>
      </p:sp>
      <p:graphicFrame>
        <p:nvGraphicFramePr>
          <p:cNvPr id="3" name="رسم تخطيطي 2"/>
          <p:cNvGraphicFramePr/>
          <p:nvPr>
            <p:extLst>
              <p:ext uri="{D42A27DB-BD31-4B8C-83A1-F6EECF244321}">
                <p14:modId xmlns:p14="http://schemas.microsoft.com/office/powerpoint/2010/main" val="1813564037"/>
              </p:ext>
            </p:extLst>
          </p:nvPr>
        </p:nvGraphicFramePr>
        <p:xfrm>
          <a:off x="-971550" y="1600200"/>
          <a:ext cx="13297891" cy="4540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8787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326093E-AFB0-D794-6178-37C5E03A6CE7}"/>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64D8954-09FB-63D4-40B5-1B1F812B221B}"/>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647AA7-E220-5A48-23BB-8771BD8ABB7F}"/>
              </a:ext>
            </a:extLst>
          </p:cNvPr>
          <p:cNvSpPr txBox="1"/>
          <p:nvPr/>
        </p:nvSpPr>
        <p:spPr>
          <a:xfrm>
            <a:off x="3198373" y="360418"/>
            <a:ext cx="503337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التحليل الإحصائي للمتغيرات التابعة</a:t>
            </a:r>
          </a:p>
        </p:txBody>
      </p:sp>
      <p:sp>
        <p:nvSpPr>
          <p:cNvPr id="2" name="مربع نص 1"/>
          <p:cNvSpPr txBox="1"/>
          <p:nvPr/>
        </p:nvSpPr>
        <p:spPr>
          <a:xfrm>
            <a:off x="1510163" y="1711313"/>
            <a:ext cx="10299410" cy="4116833"/>
          </a:xfrm>
          <a:prstGeom prst="rect">
            <a:avLst/>
          </a:prstGeom>
          <a:noFill/>
        </p:spPr>
        <p:txBody>
          <a:bodyPr wrap="square" rtlCol="1">
            <a:spAutoFit/>
          </a:bodyPr>
          <a:lstStyle/>
          <a:p>
            <a:pPr algn="r" rtl="1" fontAlgn="t">
              <a:lnSpc>
                <a:spcPct val="150000"/>
              </a:lnSpc>
            </a:pPr>
            <a:r>
              <a:rPr lang="ar-SA" sz="1600" dirty="0">
                <a:cs typeface="Alexandria"/>
              </a:rPr>
              <a:t>في المجال الإحصائي، يُعد المتغير التابع الأساسي والذي يتم دراسته وتحليله. المتغير التابع هو المتغير الذي يتأثر بالمتغير المستقل أو المتغيرات المستقلة. يتم استخدام التحليل الإحصائي لفهم العلاقة بين المتغير التابع والمتغيرات المستقلة وتقدير تأثير المتغيرات المستقلة على المتغير التابع</a:t>
            </a:r>
            <a:r>
              <a:rPr lang="en-US" sz="1600" dirty="0">
                <a:cs typeface="Alexandria"/>
              </a:rPr>
              <a:t>.</a:t>
            </a:r>
          </a:p>
          <a:p>
            <a:pPr algn="r" rtl="1" fontAlgn="t">
              <a:lnSpc>
                <a:spcPct val="150000"/>
              </a:lnSpc>
            </a:pPr>
            <a:endParaRPr lang="en-US" sz="1600" dirty="0">
              <a:cs typeface="Alexandria"/>
            </a:endParaRPr>
          </a:p>
          <a:p>
            <a:pPr algn="r" rtl="1" fontAlgn="t">
              <a:lnSpc>
                <a:spcPct val="150000"/>
              </a:lnSpc>
            </a:pPr>
            <a:r>
              <a:rPr lang="ar-SA" sz="1600" b="1" dirty="0">
                <a:cs typeface="Alexandria"/>
              </a:rPr>
              <a:t>تحليل المتغير التابع الكمي</a:t>
            </a:r>
            <a:endParaRPr lang="en-US" sz="1600" b="1" dirty="0">
              <a:cs typeface="Alexandria"/>
            </a:endParaRPr>
          </a:p>
          <a:p>
            <a:pPr algn="r" rtl="1" fontAlgn="t">
              <a:lnSpc>
                <a:spcPct val="150000"/>
              </a:lnSpc>
            </a:pPr>
            <a:r>
              <a:rPr lang="ar-SA" sz="1600" b="1" dirty="0">
                <a:cs typeface="Alexandria"/>
              </a:rPr>
              <a:t>تحليل المتغير التابع النوعي</a:t>
            </a:r>
            <a:endParaRPr lang="en-US" sz="1600" b="1" dirty="0">
              <a:cs typeface="Alexandria"/>
            </a:endParaRPr>
          </a:p>
          <a:p>
            <a:pPr algn="r" rtl="1" fontAlgn="t">
              <a:lnSpc>
                <a:spcPct val="150000"/>
              </a:lnSpc>
            </a:pPr>
            <a:endParaRPr lang="en-US" sz="1600" b="1" dirty="0">
              <a:cs typeface="Alexandria"/>
            </a:endParaRPr>
          </a:p>
          <a:p>
            <a:pPr algn="r" rtl="1" fontAlgn="t">
              <a:lnSpc>
                <a:spcPct val="150000"/>
              </a:lnSpc>
            </a:pPr>
            <a:r>
              <a:rPr lang="ar-SA" sz="1600" dirty="0">
                <a:cs typeface="Alexandria"/>
              </a:rPr>
              <a:t>في النهاية، يتم استخدام التحليل الإحصائي لدراسة المتغيرات التابعة وفهم العلاقة بينها وبين المتغيرات المستقلة. يمكن استخدام هذا التحليل لتحقيق أهداف متنوعة مثل توجيه القرارات التنظيمية وتحليل سلوك المستهلكين وتقدير تأثير العلاجات الدوائية</a:t>
            </a:r>
            <a:r>
              <a:rPr lang="en-US" sz="1600" dirty="0">
                <a:cs typeface="Alexandria"/>
              </a:rPr>
              <a:t>.</a:t>
            </a:r>
            <a:endParaRPr lang="ar-JO" sz="1600" b="1" dirty="0">
              <a:cs typeface="Alexandria"/>
            </a:endParaRPr>
          </a:p>
          <a:p>
            <a:pPr marL="342900" indent="-342900" algn="r" rtl="1">
              <a:lnSpc>
                <a:spcPct val="150000"/>
              </a:lnSpc>
              <a:buFontTx/>
              <a:buChar char="-"/>
            </a:pPr>
            <a:endParaRPr lang="en-US" sz="1600" dirty="0">
              <a:cs typeface="Alexandria"/>
            </a:endParaRPr>
          </a:p>
        </p:txBody>
      </p:sp>
    </p:spTree>
    <p:extLst>
      <p:ext uri="{BB962C8B-B14F-4D97-AF65-F5344CB8AC3E}">
        <p14:creationId xmlns:p14="http://schemas.microsoft.com/office/powerpoint/2010/main" val="17733503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B08D1441-BE3B-3441-49C9-38FE5F50D70C}"/>
              </a:ext>
            </a:extLst>
          </p:cNvPr>
          <p:cNvSpPr/>
          <p:nvPr/>
        </p:nvSpPr>
        <p:spPr>
          <a:xfrm>
            <a:off x="456892" y="1246909"/>
            <a:ext cx="4128422" cy="484909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AED0089E-B78C-926E-AD9B-A6767EF86A49}"/>
              </a:ext>
            </a:extLst>
          </p:cNvPr>
          <p:cNvSpPr/>
          <p:nvPr/>
        </p:nvSpPr>
        <p:spPr>
          <a:xfrm>
            <a:off x="901053" y="1551709"/>
            <a:ext cx="11155680" cy="42764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97710469-E449-CD49-308C-82AF18158CDC}"/>
              </a:ext>
            </a:extLst>
          </p:cNvPr>
          <p:cNvSpPr txBox="1"/>
          <p:nvPr/>
        </p:nvSpPr>
        <p:spPr>
          <a:xfrm>
            <a:off x="3198373" y="360418"/>
            <a:ext cx="5033373" cy="400110"/>
          </a:xfrm>
          <a:prstGeom prst="rect">
            <a:avLst/>
          </a:prstGeom>
          <a:noFill/>
        </p:spPr>
        <p:txBody>
          <a:bodyPr wrap="square">
            <a:spAutoFit/>
          </a:bodyPr>
          <a:lstStyle/>
          <a:p>
            <a:pPr algn="ctr"/>
            <a:r>
              <a:rPr lang="ar-SA" sz="2000" b="1" dirty="0">
                <a:solidFill>
                  <a:srgbClr val="00AEEF"/>
                </a:solidFill>
                <a:latin typeface="Alexandria" pitchFamily="2" charset="-78"/>
                <a:ea typeface="Calibri"/>
                <a:cs typeface="Alexandria" pitchFamily="2" charset="-78"/>
                <a:sym typeface="Calibri"/>
              </a:rPr>
              <a:t>التحليل الإحصائي للمتغيرات التابعة</a:t>
            </a:r>
          </a:p>
        </p:txBody>
      </p:sp>
      <p:sp>
        <p:nvSpPr>
          <p:cNvPr id="2" name="مربع نص 1"/>
          <p:cNvSpPr txBox="1"/>
          <p:nvPr/>
        </p:nvSpPr>
        <p:spPr>
          <a:xfrm>
            <a:off x="901053" y="1683378"/>
            <a:ext cx="10811981" cy="3785652"/>
          </a:xfrm>
          <a:prstGeom prst="rect">
            <a:avLst/>
          </a:prstGeom>
          <a:noFill/>
        </p:spPr>
        <p:txBody>
          <a:bodyPr wrap="square" rtlCol="1">
            <a:spAutoFit/>
          </a:bodyPr>
          <a:lstStyle/>
          <a:p>
            <a:pPr algn="r" rtl="1" fontAlgn="t">
              <a:lnSpc>
                <a:spcPct val="150000"/>
              </a:lnSpc>
            </a:pPr>
            <a:r>
              <a:rPr lang="ar-SA" sz="1600" b="1" dirty="0">
                <a:cs typeface="Alexandria"/>
              </a:rPr>
              <a:t>تحليل المتغير التابع الكمي</a:t>
            </a:r>
            <a:endParaRPr lang="en-US" sz="1600" b="1" dirty="0">
              <a:cs typeface="Alexandria"/>
            </a:endParaRPr>
          </a:p>
          <a:p>
            <a:pPr algn="r" rtl="1" fontAlgn="t">
              <a:lnSpc>
                <a:spcPct val="150000"/>
              </a:lnSpc>
            </a:pPr>
            <a:r>
              <a:rPr lang="ar-SA" sz="1600" dirty="0">
                <a:cs typeface="Alexandria"/>
              </a:rPr>
              <a:t>في التحليل الإحصائي، يمكن أن يكون المتغير التابع الكمي هو نوعاً من المتغيرات التابعة المعدودة والتي يمكن قياسها بالأرقام. تشمل الأمثلة على المتغيرات التابعة الكمية عدد الساعات التي يعملها العاملون في الأسبوع. يتم تحليل المتغير التابع الكمي باستخدام تقنيات إحصائية مثل التحليل التفريقي وتحليل الارتباط والتحليل الإحصائي للانحدار</a:t>
            </a:r>
            <a:r>
              <a:rPr lang="en-US" sz="1600" dirty="0">
                <a:cs typeface="Alexandria"/>
              </a:rPr>
              <a:t>.</a:t>
            </a:r>
          </a:p>
          <a:p>
            <a:pPr algn="r" rtl="1" fontAlgn="t">
              <a:lnSpc>
                <a:spcPct val="150000"/>
              </a:lnSpc>
            </a:pPr>
            <a:endParaRPr lang="en-US" sz="1600" dirty="0">
              <a:cs typeface="Alexandria"/>
            </a:endParaRPr>
          </a:p>
          <a:p>
            <a:pPr algn="r" rtl="1" fontAlgn="t">
              <a:lnSpc>
                <a:spcPct val="150000"/>
              </a:lnSpc>
            </a:pPr>
            <a:r>
              <a:rPr lang="ar-SA" sz="1600" b="1" dirty="0">
                <a:cs typeface="Alexandria"/>
              </a:rPr>
              <a:t>تحليل المتغير التابع النوعي</a:t>
            </a:r>
            <a:endParaRPr lang="en-US" sz="1600" b="1" dirty="0">
              <a:cs typeface="Alexandria"/>
            </a:endParaRPr>
          </a:p>
          <a:p>
            <a:pPr algn="r" rtl="1" fontAlgn="t">
              <a:lnSpc>
                <a:spcPct val="150000"/>
              </a:lnSpc>
            </a:pPr>
            <a:r>
              <a:rPr lang="ar-SA" sz="1600" dirty="0">
                <a:cs typeface="Alexandria"/>
              </a:rPr>
              <a:t>أما بالنسبة للمتغير التابع النوعي، فيكون هو نوعًا آخر من المتغيرات التابعة والتي لا يمكن قياسها بالأرقام، بل يمكن تصنيفها في فئات محددة. على سبيل المثال، المتغير التابع النوعي قد يكون جنس المشاركين في الدراسة أو نوع الإعلان الذي تم استخدامه. يتم تحليل المتغير التابع النوعي باستخدام تقنيات إحصائية مثل تحليل الترددات وتحليل الاختبارات الإحصائية غير المعلمة</a:t>
            </a:r>
            <a:r>
              <a:rPr lang="en-US" sz="1600" dirty="0">
                <a:cs typeface="Alexandria"/>
              </a:rPr>
              <a:t>.</a:t>
            </a:r>
            <a:endParaRPr lang="ar-JO" sz="1600" b="1" dirty="0">
              <a:cs typeface="Alexandria"/>
            </a:endParaRPr>
          </a:p>
        </p:txBody>
      </p:sp>
    </p:spTree>
    <p:extLst>
      <p:ext uri="{BB962C8B-B14F-4D97-AF65-F5344CB8AC3E}">
        <p14:creationId xmlns:p14="http://schemas.microsoft.com/office/powerpoint/2010/main" val="1507589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B91BE1-3F2C-F87B-E7F5-5F4781A4285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461B3E1-A70B-8824-215F-7D744D1702C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C1062A5-10ED-815A-8292-F17CC4321F08}"/>
              </a:ext>
            </a:extLst>
          </p:cNvPr>
          <p:cNvSpPr txBox="1"/>
          <p:nvPr/>
        </p:nvSpPr>
        <p:spPr>
          <a:xfrm>
            <a:off x="2030379" y="360418"/>
            <a:ext cx="736936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أمثلة على المتغيرات المستقلة والتابعة في البحث العلمي</a:t>
            </a:r>
          </a:p>
        </p:txBody>
      </p:sp>
      <p:sp>
        <p:nvSpPr>
          <p:cNvPr id="2" name="مربع نص 1"/>
          <p:cNvSpPr txBox="1"/>
          <p:nvPr/>
        </p:nvSpPr>
        <p:spPr>
          <a:xfrm>
            <a:off x="2681624" y="1405718"/>
            <a:ext cx="8658533" cy="4524315"/>
          </a:xfrm>
          <a:prstGeom prst="rect">
            <a:avLst/>
          </a:prstGeom>
          <a:noFill/>
        </p:spPr>
        <p:txBody>
          <a:bodyPr wrap="square" rtlCol="1">
            <a:spAutoFit/>
          </a:bodyPr>
          <a:lstStyle/>
          <a:p>
            <a:pPr algn="r" rtl="1" fontAlgn="t">
              <a:lnSpc>
                <a:spcPct val="150000"/>
              </a:lnSpc>
            </a:pPr>
            <a:r>
              <a:rPr lang="ar-SA" sz="1600" dirty="0">
                <a:cs typeface="Alexandria"/>
              </a:rPr>
              <a:t>هنا بعض الأمثلة على استخدام المتغيرات التابعة </a:t>
            </a:r>
            <a:r>
              <a:rPr lang="ar-JO" sz="1600" dirty="0">
                <a:cs typeface="Alexandria"/>
              </a:rPr>
              <a:t> والمستقلة </a:t>
            </a:r>
            <a:r>
              <a:rPr lang="ar-SA" sz="1600" dirty="0">
                <a:cs typeface="Alexandria"/>
              </a:rPr>
              <a:t>في البحث العلمي</a:t>
            </a:r>
            <a:r>
              <a:rPr lang="en-US" sz="1600" dirty="0">
                <a:cs typeface="Alexandria"/>
              </a:rPr>
              <a:t>:</a:t>
            </a:r>
          </a:p>
          <a:p>
            <a:pPr algn="r" rtl="1" fontAlgn="t">
              <a:lnSpc>
                <a:spcPct val="150000"/>
              </a:lnSpc>
            </a:pPr>
            <a:r>
              <a:rPr lang="ar-JO" sz="1600" dirty="0">
                <a:cs typeface="Alexandria"/>
              </a:rPr>
              <a:t>1. </a:t>
            </a:r>
            <a:r>
              <a:rPr lang="ar-SA" sz="1600" b="1" dirty="0">
                <a:cs typeface="Alexandria"/>
              </a:rPr>
              <a:t>أثر التمارين الرياضية على معدل ضربات القلب</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التمارين الرياضية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معدل ضربات القلب</a:t>
            </a:r>
            <a:endParaRPr lang="ar-JO" sz="1600" dirty="0">
              <a:cs typeface="Alexandria"/>
            </a:endParaRPr>
          </a:p>
          <a:p>
            <a:pPr algn="r" rtl="1" fontAlgn="t">
              <a:lnSpc>
                <a:spcPct val="150000"/>
              </a:lnSpc>
            </a:pPr>
            <a:endParaRPr lang="en-US" sz="1600" dirty="0">
              <a:cs typeface="Alexandria"/>
            </a:endParaRPr>
          </a:p>
          <a:p>
            <a:pPr algn="r" rtl="1" fontAlgn="t">
              <a:lnSpc>
                <a:spcPct val="150000"/>
              </a:lnSpc>
            </a:pPr>
            <a:r>
              <a:rPr lang="ar-JO" sz="1600" dirty="0">
                <a:cs typeface="Alexandria"/>
              </a:rPr>
              <a:t>2. </a:t>
            </a:r>
            <a:r>
              <a:rPr lang="ar-SA" sz="1600" b="1" dirty="0">
                <a:cs typeface="Alexandria"/>
              </a:rPr>
              <a:t>أثر العمل الجماعي على أداء العاملين في المؤسسات</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العمل الجماعي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أداء العاملين </a:t>
            </a:r>
            <a:endParaRPr lang="ar-JO" sz="1600" dirty="0">
              <a:cs typeface="Alexandria"/>
            </a:endParaRPr>
          </a:p>
          <a:p>
            <a:pPr algn="r" rtl="1" fontAlgn="t">
              <a:lnSpc>
                <a:spcPct val="150000"/>
              </a:lnSpc>
            </a:pPr>
            <a:endParaRPr lang="en-US" sz="1600" dirty="0">
              <a:cs typeface="Alexandria"/>
            </a:endParaRPr>
          </a:p>
          <a:p>
            <a:pPr algn="r" rtl="1" fontAlgn="t">
              <a:lnSpc>
                <a:spcPct val="150000"/>
              </a:lnSpc>
            </a:pPr>
            <a:r>
              <a:rPr lang="ar-JO" sz="1600" dirty="0">
                <a:cs typeface="Alexandria"/>
              </a:rPr>
              <a:t>3. </a:t>
            </a:r>
            <a:r>
              <a:rPr lang="ar-SA" sz="1600" b="1" dirty="0">
                <a:cs typeface="Alexandria"/>
              </a:rPr>
              <a:t>القيادة التربوية ودورها في بناء البيئة الإيجابية </a:t>
            </a:r>
            <a:endParaRPr lang="en-US" sz="1600" b="1"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المستقل: القيادة التربوية </a:t>
            </a:r>
            <a:endParaRPr lang="en-US" sz="1600" dirty="0">
              <a:cs typeface="Alexandria"/>
            </a:endParaRPr>
          </a:p>
          <a:p>
            <a:pPr marL="342900" indent="-342900" algn="r" rtl="1" fontAlgn="t">
              <a:lnSpc>
                <a:spcPct val="150000"/>
              </a:lnSpc>
              <a:buFont typeface="Wingdings" panose="05000000000000000000" pitchFamily="2" charset="2"/>
              <a:buChar char="Ø"/>
            </a:pPr>
            <a:r>
              <a:rPr lang="ar-SA" sz="1600" dirty="0">
                <a:cs typeface="Alexandria"/>
              </a:rPr>
              <a:t>المتغير التابع: بناء البيئة الإيجابية </a:t>
            </a:r>
            <a:endParaRPr lang="en-US" sz="1600" dirty="0">
              <a:cs typeface="Alexandria"/>
            </a:endParaRPr>
          </a:p>
        </p:txBody>
      </p:sp>
    </p:spTree>
    <p:extLst>
      <p:ext uri="{BB962C8B-B14F-4D97-AF65-F5344CB8AC3E}">
        <p14:creationId xmlns:p14="http://schemas.microsoft.com/office/powerpoint/2010/main" val="34875611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6157FF2B-E49E-9D9F-76A3-EC8C838066A7}"/>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999D366-DAFC-1958-4620-4E46A0D82143}"/>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920B6D98-1FD2-F071-38FC-722FFDB2A4DD}"/>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المتغير المعدّل </a:t>
            </a:r>
          </a:p>
        </p:txBody>
      </p:sp>
      <p:sp>
        <p:nvSpPr>
          <p:cNvPr id="2" name="مربع نص 1"/>
          <p:cNvSpPr txBox="1"/>
          <p:nvPr/>
        </p:nvSpPr>
        <p:spPr>
          <a:xfrm>
            <a:off x="1007006" y="1544261"/>
            <a:ext cx="10728102" cy="4854662"/>
          </a:xfrm>
          <a:prstGeom prst="rect">
            <a:avLst/>
          </a:prstGeom>
          <a:noFill/>
        </p:spPr>
        <p:txBody>
          <a:bodyPr wrap="square" rtlCol="1">
            <a:spAutoFit/>
          </a:bodyPr>
          <a:lstStyle/>
          <a:p>
            <a:pPr algn="r" rtl="1">
              <a:lnSpc>
                <a:spcPct val="150000"/>
              </a:lnSpc>
            </a:pPr>
            <a:r>
              <a:rPr lang="ar-SA" sz="1600" dirty="0">
                <a:cs typeface="Alexandria"/>
              </a:rPr>
              <a:t>يشير المتغير المعدل إلى المتغير الذي قد يغير في الأثر الذي يتركه المتغير المستقل في المتغير التابع إذا اعتبره الباحث متغيرًا مستقلا ثانوياً إلى جانب المتغير المستقل الرئيسي في ال</a:t>
            </a:r>
            <a:r>
              <a:rPr lang="ar-JO" sz="1600" dirty="0">
                <a:cs typeface="Alexandria"/>
              </a:rPr>
              <a:t>د</a:t>
            </a:r>
            <a:r>
              <a:rPr lang="ar-SA" sz="1600" dirty="0">
                <a:cs typeface="Alexandria"/>
              </a:rPr>
              <a:t>راسة. وبالتالي فإن المتغير الم</a:t>
            </a:r>
            <a:r>
              <a:rPr lang="ar-JO" sz="1600" dirty="0">
                <a:cs typeface="Alexandria"/>
              </a:rPr>
              <a:t>عدل</a:t>
            </a:r>
            <a:r>
              <a:rPr lang="ar-SA" sz="1600" dirty="0">
                <a:cs typeface="Alexandria"/>
              </a:rPr>
              <a:t> يقع تحت سيطرة الباحث وهو الذي يقرر فيما إذا كان من الضروري إدخاله في الدراسة كمتغير مستقل ثانوي أم لا. </a:t>
            </a:r>
            <a:endParaRPr lang="en-US" sz="1600" dirty="0">
              <a:cs typeface="Alexandria"/>
            </a:endParaRPr>
          </a:p>
          <a:p>
            <a:pPr indent="457200" algn="r" rtl="1">
              <a:lnSpc>
                <a:spcPct val="150000"/>
              </a:lnSpc>
            </a:pPr>
            <a:r>
              <a:rPr lang="ar-SA" sz="1600" dirty="0">
                <a:cs typeface="Alexandria"/>
              </a:rPr>
              <a:t>فإذا كان هناك متغير مستقل رئيسي (أ) يؤثر في متغير تابع (ب) وأراد الباحث معرفة أثر متغير آخر (ج) بمفرده في المتغير التابع، فإن المتغير (ج) يعد في هذه الحالة متغيرًا مستقلا رئيسيا آخر. </a:t>
            </a:r>
            <a:endParaRPr lang="ar-EG" sz="1600" dirty="0">
              <a:cs typeface="Alexandria"/>
            </a:endParaRPr>
          </a:p>
          <a:p>
            <a:pPr algn="r" rtl="1">
              <a:lnSpc>
                <a:spcPct val="150000"/>
              </a:lnSpc>
            </a:pPr>
            <a:r>
              <a:rPr lang="ar-SA" sz="1600" dirty="0">
                <a:cs typeface="Alexandria"/>
              </a:rPr>
              <a:t>أما إذا أراد الباحث معرفة إمكانية اختلاف أثر المتغير المستقل الرئيسي (أ) عندما يؤخذ المتغير (ج) بعين الاعتبار فإن هذا المتغير (ج) يعد متغيرا مستقلا ثانويا، ويجري تحليل أثره بدراسة الأثر المشترك أو أثر التفاعل بين (أ) و (ب) في (ج). مثال على المتغير المُعدِل إذا كان غرض الباحث أن يبحث أثر طريقة التدريس على تحصيل الطلاب وكانت عينة الدراسة من  الجنسين، فقد يشعر الباحث أن أثر طريقة التدريس على تحصيل الطالب ربما تعتمد على جنسه أو بمعنى آخر تختلف باختلاف الجنس. فالجنس هنا متغير معدل أي متغير مستقل ثانوي. وبالتالي فإن الباحث قد يلجأ إلى بحث أثر المتغير المعدل (الجنس) من خلال بحث مدى وجود اختلاف ناتج عن التفاعل بين طريقة التدريس وجنس الطلبة.</a:t>
            </a:r>
            <a:endParaRPr lang="en-US" sz="1600" dirty="0">
              <a:cs typeface="Alexandria"/>
            </a:endParaRPr>
          </a:p>
          <a:p>
            <a:pPr algn="r" rtl="1">
              <a:lnSpc>
                <a:spcPct val="150000"/>
              </a:lnSpc>
            </a:pPr>
            <a:endParaRPr lang="ar-JO" sz="1600" dirty="0">
              <a:cs typeface="Alexandria"/>
            </a:endParaRPr>
          </a:p>
          <a:p>
            <a:pPr algn="r" rtl="1">
              <a:lnSpc>
                <a:spcPct val="150000"/>
              </a:lnSpc>
            </a:pPr>
            <a:r>
              <a:rPr lang="ar-SA" sz="1600" dirty="0">
                <a:cs typeface="Alexandria"/>
              </a:rPr>
              <a:t> </a:t>
            </a:r>
            <a:endParaRPr lang="en-US" sz="1600" dirty="0">
              <a:cs typeface="Alexandria"/>
            </a:endParaRPr>
          </a:p>
        </p:txBody>
      </p:sp>
    </p:spTree>
    <p:extLst>
      <p:ext uri="{BB962C8B-B14F-4D97-AF65-F5344CB8AC3E}">
        <p14:creationId xmlns:p14="http://schemas.microsoft.com/office/powerpoint/2010/main" val="487442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AD532FD2-3F51-0B82-F4B2-F90B5AAED28E}"/>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EE28660-3EEB-C1B7-E496-135253B5538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DF23C134-686E-0328-CA9C-E2FAE2CD7823}"/>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مفهوم المتغير الوسيط والدخيل</a:t>
            </a:r>
          </a:p>
        </p:txBody>
      </p:sp>
      <p:sp>
        <p:nvSpPr>
          <p:cNvPr id="2" name="مربع نص 1"/>
          <p:cNvSpPr txBox="1"/>
          <p:nvPr/>
        </p:nvSpPr>
        <p:spPr>
          <a:xfrm>
            <a:off x="847745" y="1682717"/>
            <a:ext cx="11079051" cy="3970318"/>
          </a:xfrm>
          <a:prstGeom prst="rect">
            <a:avLst/>
          </a:prstGeom>
          <a:noFill/>
        </p:spPr>
        <p:txBody>
          <a:bodyPr wrap="square" rtlCol="1">
            <a:spAutoFit/>
          </a:bodyPr>
          <a:lstStyle/>
          <a:p>
            <a:pPr algn="r" rtl="1" fontAlgn="t">
              <a:lnSpc>
                <a:spcPct val="150000"/>
              </a:lnSpc>
            </a:pPr>
            <a:r>
              <a:rPr lang="ar-SA" sz="1400" dirty="0">
                <a:cs typeface="Alexandria"/>
              </a:rPr>
              <a:t>تعتبر العلاقات السببية في البحث العلمي من أهم المفاهيم التي تساهم في فهم العلاقات بين المتغيرات المختلفة. ومن بين هذه المفاهيم، نجد المتغير الوسيط والمتغير الدخيل الذي يلعب دورًا حيويًا في فهم الثوابت والعلاقات السببية بين المتغيرات</a:t>
            </a:r>
            <a:r>
              <a:rPr lang="en-US" sz="1400" dirty="0">
                <a:cs typeface="Alexandria"/>
              </a:rPr>
              <a:t>.</a:t>
            </a:r>
          </a:p>
          <a:p>
            <a:pPr algn="r" rtl="1" fontAlgn="t">
              <a:lnSpc>
                <a:spcPct val="150000"/>
              </a:lnSpc>
            </a:pPr>
            <a:r>
              <a:rPr lang="ar-SA" sz="1400" b="1" dirty="0">
                <a:cs typeface="Alexandria"/>
              </a:rPr>
              <a:t>المتغير الوسيط</a:t>
            </a:r>
            <a:r>
              <a:rPr lang="en-US" sz="1400" b="1" dirty="0">
                <a:cs typeface="Alexandria"/>
              </a:rPr>
              <a:t>:</a:t>
            </a:r>
            <a:r>
              <a:rPr lang="en-US" sz="1400" dirty="0">
                <a:cs typeface="Alexandria"/>
              </a:rPr>
              <a:t>  </a:t>
            </a:r>
            <a:r>
              <a:rPr lang="ar-JO" sz="1400" dirty="0">
                <a:cs typeface="Alexandria"/>
              </a:rPr>
              <a:t> </a:t>
            </a:r>
            <a:r>
              <a:rPr lang="ar-SA" sz="1400" dirty="0">
                <a:cs typeface="Alexandria"/>
              </a:rPr>
              <a:t>متغير مستقل ثانوي يحدده الباحث من أجل معرفة أثره على العلاقة بين المتغير المستقل والتابع.</a:t>
            </a:r>
            <a:endParaRPr lang="en-US" sz="1400" dirty="0">
              <a:cs typeface="Alexandria"/>
            </a:endParaRPr>
          </a:p>
          <a:p>
            <a:pPr algn="r" rtl="1" fontAlgn="t">
              <a:lnSpc>
                <a:spcPct val="150000"/>
              </a:lnSpc>
            </a:pPr>
            <a:r>
              <a:rPr lang="ar-SA" sz="1400" dirty="0">
                <a:cs typeface="Alexandria"/>
              </a:rPr>
              <a:t>هو المتغير الذي يتدخل بين المتغير المستقل والمتغير المعتمد في العلاقة السببية، ويؤثر في طبيعة هذه العلاقة، ويعتبر المتغير الوسيط هامًا في فهم آليات العلاقات السببية وتبصر العلاقات النفسية والاجتماعية والبيئية</a:t>
            </a:r>
            <a:r>
              <a:rPr lang="en-US" sz="1400" dirty="0">
                <a:cs typeface="Alexandria"/>
              </a:rPr>
              <a:t>.</a:t>
            </a:r>
            <a:endParaRPr lang="ar-JO" sz="1400" dirty="0">
              <a:cs typeface="Alexandria"/>
            </a:endParaRPr>
          </a:p>
          <a:p>
            <a:pPr algn="r" rtl="1" fontAlgn="t">
              <a:lnSpc>
                <a:spcPct val="150000"/>
              </a:lnSpc>
            </a:pPr>
            <a:endParaRPr lang="en-US" sz="1400" dirty="0">
              <a:cs typeface="Alexandria"/>
            </a:endParaRPr>
          </a:p>
          <a:p>
            <a:pPr algn="r" rtl="1" fontAlgn="t">
              <a:lnSpc>
                <a:spcPct val="150000"/>
              </a:lnSpc>
            </a:pPr>
            <a:r>
              <a:rPr lang="ar-SA" sz="1400" b="1" dirty="0">
                <a:cs typeface="Alexandria"/>
              </a:rPr>
              <a:t>المتغير الدخيل</a:t>
            </a:r>
            <a:r>
              <a:rPr lang="en-US" sz="1400" b="1" dirty="0">
                <a:cs typeface="Alexandria"/>
              </a:rPr>
              <a:t>:</a:t>
            </a:r>
            <a:r>
              <a:rPr lang="en-US" sz="1400" dirty="0">
                <a:cs typeface="Alexandria"/>
              </a:rPr>
              <a:t> </a:t>
            </a:r>
            <a:r>
              <a:rPr lang="ar-SA" sz="1400" dirty="0">
                <a:cs typeface="Alexandria"/>
              </a:rPr>
              <a:t>هو المتغير الذي يعتمد على المتغير المستقل ويتأثر به، وهو المتغير الذي نرغب في قياسه وفهمه</a:t>
            </a:r>
            <a:r>
              <a:rPr lang="en-US" sz="1400" dirty="0">
                <a:cs typeface="Alexandria"/>
              </a:rPr>
              <a:t>.</a:t>
            </a:r>
          </a:p>
          <a:p>
            <a:pPr algn="r" rtl="1" fontAlgn="t">
              <a:lnSpc>
                <a:spcPct val="150000"/>
              </a:lnSpc>
            </a:pPr>
            <a:r>
              <a:rPr lang="ar-SA" sz="1400" dirty="0">
                <a:cs typeface="Alexandria"/>
              </a:rPr>
              <a:t>وهي المتغيرات التي تؤثر على النتيجة، ولكنها غير مقصودة في الدراسة والتي لها تأثير واضح على المتغير التابع، إلى جانب تأثير المتغير المستقل، وقد يكون تأثيرها سلبي او ايجابي، وبالتالي تتأثر النتيجة بصورة واضحة مما يؤدي الى ع</a:t>
            </a:r>
            <a:r>
              <a:rPr lang="ar-JO" sz="1400" dirty="0">
                <a:cs typeface="Alexandria"/>
              </a:rPr>
              <a:t>د</a:t>
            </a:r>
            <a:r>
              <a:rPr lang="ar-SA" sz="1400" dirty="0">
                <a:cs typeface="Alexandria"/>
              </a:rPr>
              <a:t>م المصداقية وضعف النتائج التي ت</a:t>
            </a:r>
            <a:r>
              <a:rPr lang="ar-JO" sz="1400" dirty="0">
                <a:cs typeface="Alexandria"/>
              </a:rPr>
              <a:t>ُ</a:t>
            </a:r>
            <a:r>
              <a:rPr lang="ar-SA" sz="1400" dirty="0" err="1">
                <a:cs typeface="Alexandria"/>
              </a:rPr>
              <a:t>عتمد</a:t>
            </a:r>
            <a:r>
              <a:rPr lang="ar-SA" sz="1400" dirty="0">
                <a:cs typeface="Alexandria"/>
              </a:rPr>
              <a:t>. </a:t>
            </a:r>
            <a:endParaRPr lang="ar-JO" sz="1400" dirty="0">
              <a:cs typeface="Alexandria"/>
            </a:endParaRPr>
          </a:p>
          <a:p>
            <a:pPr algn="r" rtl="1" fontAlgn="t">
              <a:lnSpc>
                <a:spcPct val="150000"/>
              </a:lnSpc>
            </a:pPr>
            <a:r>
              <a:rPr lang="ar-SA" sz="1400" dirty="0">
                <a:cs typeface="Alexandria"/>
              </a:rPr>
              <a:t>لذلك يجب على الباحث السيطرة على هذه المتغيرات الدخيلة فمن الممكن السيطرة عليها بعدة طرق حسب مصادر هذه المتغيرات الدخيلة. إذ أن عملية السيطرة على هذه المتغيرات تعد من الإجراءات المهمة البحوث التجريبية بصورة عامة لأنها تمكن الباحث من التأكد من أن التغيرات التي حصلت هي بفعل تأثير المتغير المستقل وليس بشيء آخر أو متغير آخر مما يؤدي إلى تقليل مستويات الأخطاء</a:t>
            </a:r>
            <a:r>
              <a:rPr lang="en-US" sz="1400" dirty="0">
                <a:cs typeface="Alexandria"/>
              </a:rPr>
              <a:t>.</a:t>
            </a:r>
          </a:p>
        </p:txBody>
      </p:sp>
    </p:spTree>
    <p:extLst>
      <p:ext uri="{BB962C8B-B14F-4D97-AF65-F5344CB8AC3E}">
        <p14:creationId xmlns:p14="http://schemas.microsoft.com/office/powerpoint/2010/main" val="6315710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B774CF3F-93CA-ABF9-0CAA-B60AC34C08B2}"/>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7E166E72-277E-0B00-ECDE-B7B31241E46F}"/>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6CF9985-7A89-E3A2-E3B0-25435DF17558}"/>
              </a:ext>
            </a:extLst>
          </p:cNvPr>
          <p:cNvSpPr txBox="1"/>
          <p:nvPr/>
        </p:nvSpPr>
        <p:spPr>
          <a:xfrm>
            <a:off x="1759661" y="360418"/>
            <a:ext cx="8672679" cy="369332"/>
          </a:xfrm>
          <a:prstGeom prst="rect">
            <a:avLst/>
          </a:prstGeom>
          <a:noFill/>
        </p:spPr>
        <p:txBody>
          <a:bodyPr wrap="square">
            <a:spAutoFit/>
          </a:bodyPr>
          <a:lstStyle/>
          <a:p>
            <a:pPr algn="ctr" rtl="1"/>
            <a:r>
              <a:rPr lang="ar-SA" b="1" dirty="0">
                <a:solidFill>
                  <a:srgbClr val="00AEEF"/>
                </a:solidFill>
                <a:latin typeface="Alexandria" pitchFamily="2" charset="-78"/>
                <a:ea typeface="Calibri"/>
                <a:cs typeface="Alexandria" pitchFamily="2" charset="-78"/>
                <a:sym typeface="Calibri"/>
              </a:rPr>
              <a:t>الاختلافات بين المتغير الوسيط والمتغير الدخيل في الدراسات العلمية</a:t>
            </a:r>
          </a:p>
        </p:txBody>
      </p:sp>
      <p:sp>
        <p:nvSpPr>
          <p:cNvPr id="2" name="مربع نص 1"/>
          <p:cNvSpPr txBox="1"/>
          <p:nvPr/>
        </p:nvSpPr>
        <p:spPr>
          <a:xfrm>
            <a:off x="1162204" y="1838831"/>
            <a:ext cx="10668308" cy="3416320"/>
          </a:xfrm>
          <a:prstGeom prst="rect">
            <a:avLst/>
          </a:prstGeom>
          <a:noFill/>
        </p:spPr>
        <p:txBody>
          <a:bodyPr wrap="square" rtlCol="1">
            <a:spAutoFit/>
          </a:bodyPr>
          <a:lstStyle/>
          <a:p>
            <a:pPr algn="just" rtl="1" fontAlgn="t">
              <a:lnSpc>
                <a:spcPct val="150000"/>
              </a:lnSpc>
            </a:pPr>
            <a:r>
              <a:rPr lang="ar-SA" sz="1600" dirty="0">
                <a:cs typeface="Alexandria"/>
              </a:rPr>
              <a:t>في الدراسات العلمية، يتم استخدام مصطلحات "المتغير الوسيط" و "المتغير الدخيل" لوصف العلاقة بين المتغيرين في البحث. على الرغم من أنهما يصفان تأثيرًا يتأثر به المتغير النهائي، إلا أنهما يختلفان في طبيعة هذا التأثير ودور كل متغير في الدراسة</a:t>
            </a:r>
            <a:r>
              <a:rPr lang="en-US" sz="1600" dirty="0">
                <a:cs typeface="Alexandria"/>
              </a:rPr>
              <a:t>.</a:t>
            </a:r>
          </a:p>
          <a:p>
            <a:pPr algn="just" rtl="1" fontAlgn="t">
              <a:lnSpc>
                <a:spcPct val="150000"/>
              </a:lnSpc>
            </a:pPr>
            <a:endParaRPr lang="en-US" sz="1600" dirty="0">
              <a:cs typeface="Alexandria"/>
            </a:endParaRPr>
          </a:p>
          <a:p>
            <a:pPr algn="just" rtl="1" fontAlgn="t">
              <a:lnSpc>
                <a:spcPct val="150000"/>
              </a:lnSpc>
            </a:pPr>
            <a:r>
              <a:rPr lang="ar-SA" sz="1600" b="1" dirty="0">
                <a:cs typeface="Alexandria"/>
              </a:rPr>
              <a:t>المتغير الوسيط </a:t>
            </a:r>
            <a:r>
              <a:rPr lang="ar-SA" sz="1600" dirty="0">
                <a:cs typeface="Alexandria"/>
              </a:rPr>
              <a:t>هو المتغير الذي يعتبر وسيطًا بين المتغير المستقل (المتغير الذي يتم </a:t>
            </a:r>
            <a:r>
              <a:rPr lang="ar-JO" sz="1600" dirty="0">
                <a:cs typeface="Alexandria"/>
              </a:rPr>
              <a:t>التحكم</a:t>
            </a:r>
            <a:r>
              <a:rPr lang="ar-SA" sz="1600" dirty="0">
                <a:cs typeface="Alexandria"/>
              </a:rPr>
              <a:t> في</a:t>
            </a:r>
            <a:r>
              <a:rPr lang="ar-JO" sz="1600" dirty="0">
                <a:cs typeface="Alexandria"/>
              </a:rPr>
              <a:t>ه</a:t>
            </a:r>
            <a:r>
              <a:rPr lang="ar-SA" sz="1600" dirty="0">
                <a:cs typeface="Alexandria"/>
              </a:rPr>
              <a:t>) والمتغير ال</a:t>
            </a:r>
            <a:r>
              <a:rPr lang="ar-JO" sz="1600" dirty="0">
                <a:cs typeface="Alexandria"/>
              </a:rPr>
              <a:t>تابع</a:t>
            </a:r>
            <a:r>
              <a:rPr lang="ar-SA" sz="1600" dirty="0">
                <a:cs typeface="Alexandria"/>
              </a:rPr>
              <a:t> (المتغير الذي يتم قياسه). يعتبر المتغير الوسيط الطريقة التي يتأثر بها المتغير المستقل للتأثير على المتغير النهائي. يساعدنا فهم وجود وتأثير المتغير الوسيط على استنتاجات الدراسة وفهم العلاقة بين المتغيرات</a:t>
            </a:r>
            <a:r>
              <a:rPr lang="en-US" sz="1600" dirty="0">
                <a:cs typeface="Alexandria"/>
              </a:rPr>
              <a:t>.</a:t>
            </a:r>
          </a:p>
          <a:p>
            <a:pPr algn="just" rtl="1" fontAlgn="t">
              <a:lnSpc>
                <a:spcPct val="150000"/>
              </a:lnSpc>
            </a:pPr>
            <a:r>
              <a:rPr lang="ar-SA" sz="1600" b="1" dirty="0">
                <a:cs typeface="Alexandria"/>
              </a:rPr>
              <a:t>المتغير الدخيل، </a:t>
            </a:r>
            <a:r>
              <a:rPr lang="ar-SA" sz="1600" dirty="0">
                <a:cs typeface="Alexandria"/>
              </a:rPr>
              <a:t>من ناحية أخرى، هو المتغير الذي يتأثر بالمتغير النهائي. ببساطة، يكون المتغير الدخيل هو النتيجة النهائية التي نريد قياسها في الدراسة</a:t>
            </a:r>
            <a:r>
              <a:rPr lang="ar-JO" sz="1600" dirty="0">
                <a:cs typeface="Alexandria"/>
              </a:rPr>
              <a:t>،</a:t>
            </a:r>
            <a:r>
              <a:rPr lang="ar-SA" sz="1600" dirty="0">
                <a:cs typeface="Alexandria"/>
              </a:rPr>
              <a:t> يتأثر المتغير الدخيل بشكل مباشر بتأثير المتغير المستقل</a:t>
            </a:r>
            <a:r>
              <a:rPr lang="en-US" sz="1600" dirty="0">
                <a:cs typeface="Alexandria"/>
              </a:rPr>
              <a:t>.</a:t>
            </a:r>
          </a:p>
        </p:txBody>
      </p:sp>
    </p:spTree>
    <p:extLst>
      <p:ext uri="{BB962C8B-B14F-4D97-AF65-F5344CB8AC3E}">
        <p14:creationId xmlns:p14="http://schemas.microsoft.com/office/powerpoint/2010/main" val="237211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34792" y="1174094"/>
            <a:ext cx="10419008" cy="895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graphicFrame>
        <p:nvGraphicFramePr>
          <p:cNvPr id="3" name="جدول 2"/>
          <p:cNvGraphicFramePr>
            <a:graphicFrameLocks noGrp="1"/>
          </p:cNvGraphicFramePr>
          <p:nvPr>
            <p:extLst>
              <p:ext uri="{D42A27DB-BD31-4B8C-83A1-F6EECF244321}">
                <p14:modId xmlns:p14="http://schemas.microsoft.com/office/powerpoint/2010/main" val="2308020208"/>
              </p:ext>
            </p:extLst>
          </p:nvPr>
        </p:nvGraphicFramePr>
        <p:xfrm>
          <a:off x="934790" y="2486025"/>
          <a:ext cx="10419009" cy="3798556"/>
        </p:xfrm>
        <a:graphic>
          <a:graphicData uri="http://schemas.openxmlformats.org/drawingml/2006/table">
            <a:tbl>
              <a:tblPr rtl="1" firstRow="1" firstCol="1" bandRow="1">
                <a:tableStyleId>{7DF18680-E054-41AD-8BC1-D1AEF772440D}</a:tableStyleId>
              </a:tblPr>
              <a:tblGrid>
                <a:gridCol w="3473003">
                  <a:extLst>
                    <a:ext uri="{9D8B030D-6E8A-4147-A177-3AD203B41FA5}">
                      <a16:colId xmlns:a16="http://schemas.microsoft.com/office/drawing/2014/main" val="2268296387"/>
                    </a:ext>
                  </a:extLst>
                </a:gridCol>
                <a:gridCol w="3473003">
                  <a:extLst>
                    <a:ext uri="{9D8B030D-6E8A-4147-A177-3AD203B41FA5}">
                      <a16:colId xmlns:a16="http://schemas.microsoft.com/office/drawing/2014/main" val="1617832878"/>
                    </a:ext>
                  </a:extLst>
                </a:gridCol>
                <a:gridCol w="3473003">
                  <a:extLst>
                    <a:ext uri="{9D8B030D-6E8A-4147-A177-3AD203B41FA5}">
                      <a16:colId xmlns:a16="http://schemas.microsoft.com/office/drawing/2014/main" val="3100673077"/>
                    </a:ext>
                  </a:extLst>
                </a:gridCol>
              </a:tblGrid>
              <a:tr h="900381">
                <a:tc>
                  <a:txBody>
                    <a:bodyPr/>
                    <a:lstStyle/>
                    <a:p>
                      <a:pPr algn="ctr">
                        <a:lnSpc>
                          <a:spcPct val="150000"/>
                        </a:lnSpc>
                      </a:pP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المتغير الوسيط</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المتغير الدخيل</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758593812"/>
                  </a:ext>
                </a:extLst>
              </a:tr>
              <a:tr h="821749">
                <a:tc>
                  <a:txBody>
                    <a:bodyPr/>
                    <a:lstStyle/>
                    <a:p>
                      <a:pPr algn="ctr" rtl="1">
                        <a:lnSpc>
                          <a:spcPct val="150000"/>
                        </a:lnSpc>
                        <a:spcAft>
                          <a:spcPts val="0"/>
                        </a:spcAft>
                      </a:pPr>
                      <a:r>
                        <a:rPr lang="ar-SA" dirty="0">
                          <a:latin typeface="Alexandria" pitchFamily="2" charset="-78"/>
                          <a:cs typeface="Alexandria" pitchFamily="2" charset="-78"/>
                        </a:rPr>
                        <a:t>الدور</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يؤثر على المتغير النهائي</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يتأثر بالمتغير النهائي</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2242430413"/>
                  </a:ext>
                </a:extLst>
              </a:tr>
              <a:tr h="830692">
                <a:tc>
                  <a:txBody>
                    <a:bodyPr/>
                    <a:lstStyle/>
                    <a:p>
                      <a:pPr algn="ctr" rtl="1">
                        <a:lnSpc>
                          <a:spcPct val="150000"/>
                        </a:lnSpc>
                        <a:spcAft>
                          <a:spcPts val="0"/>
                        </a:spcAft>
                      </a:pPr>
                      <a:r>
                        <a:rPr lang="ar-SA" dirty="0">
                          <a:latin typeface="Alexandria" pitchFamily="2" charset="-78"/>
                          <a:cs typeface="Alexandria" pitchFamily="2" charset="-78"/>
                        </a:rPr>
                        <a:t>العلاقة</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يوجد بينه وبين المتغير المستقل والمتغير النهائي</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يوجد بينه وبين المتغير النهائي فقط</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1518607978"/>
                  </a:ext>
                </a:extLst>
              </a:tr>
              <a:tr h="1245734">
                <a:tc>
                  <a:txBody>
                    <a:bodyPr/>
                    <a:lstStyle/>
                    <a:p>
                      <a:pPr algn="ctr" rtl="1">
                        <a:lnSpc>
                          <a:spcPct val="150000"/>
                        </a:lnSpc>
                        <a:spcAft>
                          <a:spcPts val="0"/>
                        </a:spcAft>
                      </a:pPr>
                      <a:r>
                        <a:rPr lang="ar-SA" dirty="0">
                          <a:latin typeface="Alexandria" pitchFamily="2" charset="-78"/>
                          <a:cs typeface="Alexandria" pitchFamily="2" charset="-78"/>
                        </a:rPr>
                        <a:t>الأهمية</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يساعد على فهم العلاقة بين المتغيرات وتفسير النتائج</a:t>
                      </a:r>
                      <a:endParaRPr lang="en-US" dirty="0">
                        <a:latin typeface="Alexandria" pitchFamily="2" charset="-78"/>
                        <a:cs typeface="Alexandria" pitchFamily="2" charset="-78"/>
                      </a:endParaRPr>
                    </a:p>
                  </a:txBody>
                  <a:tcPr marL="9525" marR="9525" marT="9525" marB="9525" anchor="ctr"/>
                </a:tc>
                <a:tc>
                  <a:txBody>
                    <a:bodyPr/>
                    <a:lstStyle/>
                    <a:p>
                      <a:pPr algn="ctr" rtl="1">
                        <a:lnSpc>
                          <a:spcPct val="150000"/>
                        </a:lnSpc>
                        <a:spcAft>
                          <a:spcPts val="0"/>
                        </a:spcAft>
                      </a:pPr>
                      <a:r>
                        <a:rPr lang="ar-SA" dirty="0">
                          <a:latin typeface="Alexandria" pitchFamily="2" charset="-78"/>
                          <a:cs typeface="Alexandria" pitchFamily="2" charset="-78"/>
                        </a:rPr>
                        <a:t>يقيس النتيجة النهائية ويحدد تأثير المتغير المستقل</a:t>
                      </a:r>
                      <a:endParaRPr lang="en-US" dirty="0">
                        <a:latin typeface="Alexandria" pitchFamily="2" charset="-78"/>
                        <a:cs typeface="Alexandria" pitchFamily="2" charset="-78"/>
                      </a:endParaRPr>
                    </a:p>
                  </a:txBody>
                  <a:tcPr marL="9525" marR="9525" marT="9525" marB="9525" anchor="ctr"/>
                </a:tc>
                <a:extLst>
                  <a:ext uri="{0D108BD9-81ED-4DB2-BD59-A6C34878D82A}">
                    <a16:rowId xmlns:a16="http://schemas.microsoft.com/office/drawing/2014/main" val="1818728747"/>
                  </a:ext>
                </a:extLst>
              </a:tr>
            </a:tbl>
          </a:graphicData>
        </a:graphic>
      </p:graphicFrame>
      <p:sp>
        <p:nvSpPr>
          <p:cNvPr id="4" name="Rectangle 1"/>
          <p:cNvSpPr>
            <a:spLocks noChangeArrowheads="1"/>
          </p:cNvSpPr>
          <p:nvPr/>
        </p:nvSpPr>
        <p:spPr bwMode="auto">
          <a:xfrm>
            <a:off x="1447800" y="1451898"/>
            <a:ext cx="93125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t" latinLnBrk="0" hangingPunct="0">
              <a:lnSpc>
                <a:spcPct val="100000"/>
              </a:lnSpc>
              <a:spcBef>
                <a:spcPct val="0"/>
              </a:spcBef>
              <a:spcAft>
                <a:spcPct val="0"/>
              </a:spcAft>
              <a:buClrTx/>
              <a:buSzTx/>
              <a:buFontTx/>
              <a:buNone/>
              <a:tabLst/>
            </a:pPr>
            <a:r>
              <a:rPr kumimoji="0" lang="ar-SA" altLang="ar-JO" b="1" i="0" u="none" strike="noStrike" cap="none" normalizeH="0" baseline="0" dirty="0">
                <a:ln>
                  <a:noFill/>
                </a:ln>
                <a:solidFill>
                  <a:srgbClr val="474749"/>
                </a:solidFill>
                <a:effectLst/>
                <a:latin typeface="Alexandria" pitchFamily="2" charset="-78"/>
                <a:ea typeface="Times New Roman" panose="02020603050405020304" pitchFamily="18" charset="0"/>
                <a:cs typeface="Alexandria" pitchFamily="2" charset="-78"/>
              </a:rPr>
              <a:t>لتوضيح الفرق بين المتغير الوسيط والمتغير الدخيل، هناك جدول يلخص الاختلافات</a:t>
            </a:r>
            <a:r>
              <a:rPr kumimoji="0" lang="en-US" altLang="ar-JO" b="0" i="0" u="none" strike="noStrike" cap="none" normalizeH="0" baseline="0" dirty="0">
                <a:ln>
                  <a:noFill/>
                </a:ln>
                <a:solidFill>
                  <a:srgbClr val="474749"/>
                </a:solidFill>
                <a:effectLst/>
                <a:latin typeface="Alexandria" pitchFamily="2" charset="-78"/>
                <a:ea typeface="Times New Roman" panose="02020603050405020304" pitchFamily="18" charset="0"/>
                <a:cs typeface="Alexandria" pitchFamily="2" charset="-78"/>
              </a:rPr>
              <a:t>:</a:t>
            </a:r>
            <a:endParaRPr kumimoji="0" lang="en-US" altLang="ar-JO"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981531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FE4A0F2-5AC4-C4EC-0DBB-C0035001031B}"/>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18578D8-49F7-37F9-C274-37F85C3751E4}"/>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136466" y="1608526"/>
            <a:ext cx="10586433" cy="4115999"/>
          </a:xfrm>
          <a:prstGeom prst="rect">
            <a:avLst/>
          </a:prstGeom>
          <a:noFill/>
        </p:spPr>
        <p:txBody>
          <a:bodyPr wrap="square" rtlCol="1">
            <a:spAutoFit/>
          </a:bodyPr>
          <a:lstStyle/>
          <a:p>
            <a:pPr algn="just" rtl="1">
              <a:lnSpc>
                <a:spcPct val="150000"/>
              </a:lnSpc>
            </a:pPr>
            <a:r>
              <a:rPr lang="ar-JO" sz="1600" dirty="0">
                <a:cs typeface="Alexandria"/>
              </a:rPr>
              <a:t>إذا إن المتغير الدخيل </a:t>
            </a:r>
            <a:r>
              <a:rPr lang="ar-SA" sz="1600" dirty="0">
                <a:cs typeface="Alexandria"/>
              </a:rPr>
              <a:t>هو نوع من أنواع المتغير</a:t>
            </a:r>
            <a:r>
              <a:rPr lang="ar-JO" sz="1600" dirty="0">
                <a:cs typeface="Alexandria"/>
              </a:rPr>
              <a:t>ات</a:t>
            </a:r>
            <a:r>
              <a:rPr lang="ar-SA" sz="1600" dirty="0">
                <a:cs typeface="Alexandria"/>
              </a:rPr>
              <a:t> المستقل</a:t>
            </a:r>
            <a:r>
              <a:rPr lang="ar-JO" sz="1600" dirty="0">
                <a:cs typeface="Alexandria"/>
              </a:rPr>
              <a:t>ة</a:t>
            </a:r>
            <a:r>
              <a:rPr lang="ar-SA" sz="1600" dirty="0">
                <a:cs typeface="Alexandria"/>
              </a:rPr>
              <a:t> ال</a:t>
            </a:r>
            <a:r>
              <a:rPr lang="ar-JO" sz="1600" dirty="0">
                <a:cs typeface="Alexandria"/>
              </a:rPr>
              <a:t>ت</a:t>
            </a:r>
            <a:r>
              <a:rPr lang="ar-SA" sz="1600" dirty="0">
                <a:cs typeface="Alexandria"/>
              </a:rPr>
              <a:t>ي لا يدخل في تصميم الدراسة ولا يتم الالتفات إليه غالبا أثناء الدراسة أو البحث، ولا يخضع لسيطرة الباحث، ولكنه يؤثر في نتائج الدراسة عن طريق الأثر غير المرغوب فيه الذي قوم بإحداثه في المتغير التابع. ولا يستطيع الباحث ملاحظة المتغير الدخيل أو قياسه، لكنه يفترض وجود عدد من المتغيرات الدخيلة ويأخذها بعين الاعتبار عند مناقشة نتائج البحث وتفسيرها. ويستفيد الباحثون بشكل عام من الدراسات السابقة التي تتم فيها الإشارة إلى المتغيرات الدخيلة، وذلك بأن يقوم الباحث بأخذها بالاعتبار منذ بداية البحث الذي يجريه، فيقوم مثلا بضبطها وتثبيت أثرها ومنع تدخلها في نتائج البحث، أو أن يقوم بتحديدها وقياسها واستخدامها في البحث الذي يقوم به، أو حتى أن يقوم بإعداد بحث خاص لدراسة تلك المتغيرات وتأثيرها بصفة خاصة. </a:t>
            </a:r>
            <a:endParaRPr lang="en-US" sz="1600" dirty="0">
              <a:cs typeface="Alexandria"/>
            </a:endParaRPr>
          </a:p>
          <a:p>
            <a:pPr algn="just" rtl="1">
              <a:lnSpc>
                <a:spcPct val="150000"/>
              </a:lnSpc>
            </a:pPr>
            <a:r>
              <a:rPr lang="ar-SA" sz="1600" b="1" dirty="0">
                <a:cs typeface="Alexandria"/>
              </a:rPr>
              <a:t>مثال على المتغير الدخيل </a:t>
            </a:r>
            <a:r>
              <a:rPr lang="ar-SA" sz="1600" dirty="0">
                <a:cs typeface="Alexandria"/>
              </a:rPr>
              <a:t>إذا كان غرض الباحث هو الكشف عن العلاقة بين التحصيل وساعات الدراسة، فقد يتساءل الباحث عن وجود بعض متغيرات البحث التي تؤثر في هذه العلاقة، مثل مستوى القلق الطموح، قوة الذاكرة وغيرها من متغيرات البحث، مما يمكن اعتباره متغيرات دخيلة. إلا أنه يمكن أيضًا أن ينظر إليها على أنها متغيرات من أنواع أخرى معدلة أو مضبوطة</a:t>
            </a:r>
            <a:endParaRPr lang="en-US" sz="1600" dirty="0">
              <a:cs typeface="Alexandria"/>
            </a:endParaRPr>
          </a:p>
        </p:txBody>
      </p:sp>
    </p:spTree>
    <p:extLst>
      <p:ext uri="{BB962C8B-B14F-4D97-AF65-F5344CB8AC3E}">
        <p14:creationId xmlns:p14="http://schemas.microsoft.com/office/powerpoint/2010/main" val="459263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CE462EA4-9D9C-787F-0BC4-7E5EFFFE1364}"/>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9184A9D-7BC1-BCC3-1243-6889F3C80967}"/>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07A34EA-7368-E674-5A13-B870289BA52E}"/>
              </a:ext>
            </a:extLst>
          </p:cNvPr>
          <p:cNvSpPr txBox="1"/>
          <p:nvPr/>
        </p:nvSpPr>
        <p:spPr>
          <a:xfrm>
            <a:off x="3635153" y="360418"/>
            <a:ext cx="415981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مثال على المتغير الوسيط</a:t>
            </a:r>
          </a:p>
        </p:txBody>
      </p:sp>
      <p:sp>
        <p:nvSpPr>
          <p:cNvPr id="2" name="مربع نص 1"/>
          <p:cNvSpPr txBox="1"/>
          <p:nvPr/>
        </p:nvSpPr>
        <p:spPr>
          <a:xfrm>
            <a:off x="1178810" y="1720840"/>
            <a:ext cx="10501745" cy="3416320"/>
          </a:xfrm>
          <a:prstGeom prst="rect">
            <a:avLst/>
          </a:prstGeom>
          <a:noFill/>
        </p:spPr>
        <p:txBody>
          <a:bodyPr wrap="square" rtlCol="1">
            <a:spAutoFit/>
          </a:bodyPr>
          <a:lstStyle/>
          <a:p>
            <a:pPr algn="r" rtl="1" fontAlgn="t">
              <a:lnSpc>
                <a:spcPct val="150000"/>
              </a:lnSpc>
            </a:pPr>
            <a:r>
              <a:rPr lang="ar-SA" sz="1600" dirty="0">
                <a:cs typeface="Alexandria"/>
              </a:rPr>
              <a:t>لنفترض أننا نقوم بإجراء دراسة حول العلاقة بين تعليم الأم ومعدل النجاح الأكاديمي للطلاب في هذه الحالة ، يمكن أن يكون التعليم هو المتغير المستقل، بينما يكون معدل النجاح الأكاديمي هو المتغير التابع. </a:t>
            </a:r>
            <a:endParaRPr lang="en-US" sz="1600" dirty="0">
              <a:cs typeface="Alexandria"/>
            </a:endParaRPr>
          </a:p>
          <a:p>
            <a:pPr algn="r" rtl="1" fontAlgn="t">
              <a:lnSpc>
                <a:spcPct val="150000"/>
              </a:lnSpc>
            </a:pPr>
            <a:r>
              <a:rPr lang="ar-SA" sz="1600" dirty="0">
                <a:cs typeface="Alexandria"/>
              </a:rPr>
              <a:t>إذا كانت هناك متغيرات أخرى مثل الدعم المنزلي أو التحفيز الأكاديمي، يمكن أن تكون أيضًا متغيرات وسيطة. فعلى سبيل المثال ، يمكن أن يكون للدعم المنزلي تأثير على تعليم الأم، ومعدل النجاح الأكاديمي للطلاب قد يتأثر بالتحفيز الأكاديمي. وبالتالي، التعليم يعتبر المتغير القائم، الدعم المنزلي هو المتغير الوسيط ، ومعدل النجاح الأكاديمي هو المتغير التابع في هذا السياق. </a:t>
            </a:r>
            <a:endParaRPr lang="en-US" sz="1600" dirty="0">
              <a:cs typeface="Alexandria"/>
            </a:endParaRPr>
          </a:p>
          <a:p>
            <a:pPr algn="r" rtl="1" fontAlgn="t">
              <a:lnSpc>
                <a:spcPct val="150000"/>
              </a:lnSpc>
            </a:pPr>
            <a:r>
              <a:rPr lang="ar-SA" sz="1600" dirty="0">
                <a:cs typeface="Alexandria"/>
              </a:rPr>
              <a:t>تعد دراسة العلاقات بين المتغيرات في البحث العلمي أمرًا هامًا لفهم الظواهر واتخاذ القرارات الصحيحة. من خلال استخدام المتغيرات الوسيطة والدخيلة بشكل صحيح ، يمكننا الحصول على رؤى أعمق في العلاقات بين المتغيرات المختلفة</a:t>
            </a:r>
            <a:r>
              <a:rPr lang="en-US" sz="1600" dirty="0">
                <a:cs typeface="Alexandria"/>
              </a:rPr>
              <a:t>.</a:t>
            </a:r>
            <a:endParaRPr lang="ar-JO" sz="1600" dirty="0">
              <a:cs typeface="Alexandria"/>
            </a:endParaRPr>
          </a:p>
        </p:txBody>
      </p:sp>
    </p:spTree>
    <p:extLst>
      <p:ext uri="{BB962C8B-B14F-4D97-AF65-F5344CB8AC3E}">
        <p14:creationId xmlns:p14="http://schemas.microsoft.com/office/powerpoint/2010/main" val="1970796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55A4FF7-0CEE-7103-B6CA-CC61E79BE976}"/>
              </a:ext>
            </a:extLst>
          </p:cNvPr>
          <p:cNvSpPr/>
          <p:nvPr/>
        </p:nvSpPr>
        <p:spPr>
          <a:xfrm>
            <a:off x="456892" y="1700212"/>
            <a:ext cx="4128422" cy="34575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F72A654-E23C-641F-19DB-544B8AD7022C}"/>
              </a:ext>
            </a:extLst>
          </p:cNvPr>
          <p:cNvSpPr/>
          <p:nvPr/>
        </p:nvSpPr>
        <p:spPr>
          <a:xfrm>
            <a:off x="808826" y="1983470"/>
            <a:ext cx="11155680" cy="28910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74C1A818-4CF2-84BD-DBBE-14AB73D464C1}"/>
              </a:ext>
            </a:extLst>
          </p:cNvPr>
          <p:cNvSpPr txBox="1"/>
          <p:nvPr/>
        </p:nvSpPr>
        <p:spPr>
          <a:xfrm>
            <a:off x="2365350" y="360418"/>
            <a:ext cx="6699419"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المتغير الوسيط والدخيل في البحث العلمي</a:t>
            </a:r>
          </a:p>
        </p:txBody>
      </p:sp>
      <p:sp>
        <p:nvSpPr>
          <p:cNvPr id="2" name="مربع نص 1"/>
          <p:cNvSpPr txBox="1"/>
          <p:nvPr/>
        </p:nvSpPr>
        <p:spPr>
          <a:xfrm>
            <a:off x="1038224" y="2505669"/>
            <a:ext cx="10696883" cy="1846659"/>
          </a:xfrm>
          <a:prstGeom prst="rect">
            <a:avLst/>
          </a:prstGeom>
          <a:noFill/>
        </p:spPr>
        <p:txBody>
          <a:bodyPr wrap="square" rtlCol="1">
            <a:spAutoFit/>
          </a:bodyPr>
          <a:lstStyle/>
          <a:p>
            <a:pPr algn="r" rtl="1" fontAlgn="t">
              <a:lnSpc>
                <a:spcPct val="150000"/>
              </a:lnSpc>
            </a:pPr>
            <a:r>
              <a:rPr lang="ar-SA" sz="1600" dirty="0">
                <a:cs typeface="Alexandria"/>
              </a:rPr>
              <a:t>يعتبر المتغير الوسيط والمتغير الدخيل جوانب حاسمة في البحث العلمي. فهم آليات العلاقات السببية والتأثيرات المختلفة التي تنشأ بين المتغيرات يساعد الباحثين على التوصل إلى استنتاجات دقيقة وموثوقة. على سبيل المثال، بفهم كيفية تأثير المتغير الوسيط في العلاقة بين المتغير المستقل والمتغير ال</a:t>
            </a:r>
            <a:r>
              <a:rPr lang="ar-JO" sz="1600" dirty="0">
                <a:cs typeface="Alexandria"/>
              </a:rPr>
              <a:t>تابع</a:t>
            </a:r>
            <a:r>
              <a:rPr lang="ar-SA" sz="1600" dirty="0">
                <a:cs typeface="Alexandria"/>
              </a:rPr>
              <a:t>، يمكن للباحثين تطوير استراتيجيات فعالة للتدخل والتحسين في النتائج</a:t>
            </a:r>
            <a:r>
              <a:rPr lang="en-US" sz="1600" dirty="0">
                <a:cs typeface="Alexandria"/>
              </a:rPr>
              <a:t>.</a:t>
            </a:r>
          </a:p>
          <a:p>
            <a:pPr algn="r" rtl="1"/>
            <a:endParaRPr lang="en-US" sz="1600" dirty="0">
              <a:cs typeface="Alexandria"/>
            </a:endParaRPr>
          </a:p>
        </p:txBody>
      </p:sp>
    </p:spTree>
    <p:extLst>
      <p:ext uri="{BB962C8B-B14F-4D97-AF65-F5344CB8AC3E}">
        <p14:creationId xmlns:p14="http://schemas.microsoft.com/office/powerpoint/2010/main" val="1933129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8D5083F-637B-0EE2-3138-1F251A5B9D5A}"/>
              </a:ext>
            </a:extLst>
          </p:cNvPr>
          <p:cNvSpPr/>
          <p:nvPr/>
        </p:nvSpPr>
        <p:spPr>
          <a:xfrm>
            <a:off x="456892" y="1809751"/>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575A9012-E7BD-4271-7358-A71C16A273AF}"/>
              </a:ext>
            </a:extLst>
          </p:cNvPr>
          <p:cNvSpPr/>
          <p:nvPr/>
        </p:nvSpPr>
        <p:spPr>
          <a:xfrm>
            <a:off x="851843" y="2114549"/>
            <a:ext cx="11155680" cy="25908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F66CEF2-582A-EA52-B44D-C8400B60CD51}"/>
              </a:ext>
            </a:extLst>
          </p:cNvPr>
          <p:cNvSpPr txBox="1"/>
          <p:nvPr/>
        </p:nvSpPr>
        <p:spPr>
          <a:xfrm>
            <a:off x="2030379" y="360418"/>
            <a:ext cx="7369361" cy="707886"/>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تحديد المتغير الوسيط والدخيل في الدراسات البحثية</a:t>
            </a:r>
          </a:p>
        </p:txBody>
      </p:sp>
      <p:sp>
        <p:nvSpPr>
          <p:cNvPr id="2" name="مربع نص 1"/>
          <p:cNvSpPr txBox="1"/>
          <p:nvPr/>
        </p:nvSpPr>
        <p:spPr>
          <a:xfrm>
            <a:off x="1085850" y="2293945"/>
            <a:ext cx="10649258" cy="2270109"/>
          </a:xfrm>
          <a:prstGeom prst="rect">
            <a:avLst/>
          </a:prstGeom>
          <a:noFill/>
        </p:spPr>
        <p:txBody>
          <a:bodyPr wrap="square" rtlCol="1">
            <a:spAutoFit/>
          </a:bodyPr>
          <a:lstStyle/>
          <a:p>
            <a:pPr algn="r" rtl="1" fontAlgn="t">
              <a:lnSpc>
                <a:spcPct val="150000"/>
              </a:lnSpc>
            </a:pPr>
            <a:r>
              <a:rPr lang="ar-SA" sz="1600" dirty="0">
                <a:cs typeface="Alexandria"/>
              </a:rPr>
              <a:t>تحديد المتغير الوسيط والمتغير الدخيل يتطلب عملية دقيقة وموضوعية. يمكن استخدام مجموعة من الخطوات والأدوات لتحديد المتغيرات الوسيطة والدخيلة في دراسة بحثية، مثل تحليل المسار وتحليل الانحدار. يتطلب ذلك أيضًا تحليل المتغيرات وتقييم العلاقات السببية المحتملة بينها</a:t>
            </a:r>
            <a:r>
              <a:rPr lang="en-US" sz="1600" dirty="0">
                <a:cs typeface="Alexandria"/>
              </a:rPr>
              <a:t>.</a:t>
            </a:r>
          </a:p>
          <a:p>
            <a:pPr algn="r" rtl="1" fontAlgn="t">
              <a:lnSpc>
                <a:spcPct val="150000"/>
              </a:lnSpc>
            </a:pPr>
            <a:r>
              <a:rPr lang="ar-SA" sz="1600" dirty="0">
                <a:cs typeface="Alexandria"/>
              </a:rPr>
              <a:t>من خلال الاستفادة من هذه التقنيات الإحصائية والأساليب البحثية المتقدمة، يمكن للباحثين تحليل البيانات وتحديد المتغيرات الوسيطة والدخيلة التي تؤثر في العلاقة السببية المرغوبة</a:t>
            </a:r>
            <a:r>
              <a:rPr lang="en-US" sz="1600" dirty="0">
                <a:cs typeface="Alexandria"/>
              </a:rPr>
              <a:t>.</a:t>
            </a:r>
          </a:p>
          <a:p>
            <a:pPr algn="r" rtl="1">
              <a:lnSpc>
                <a:spcPct val="150000"/>
              </a:lnSpc>
            </a:pPr>
            <a:endParaRPr lang="en-US" sz="1600" dirty="0">
              <a:cs typeface="Alexandria"/>
            </a:endParaRPr>
          </a:p>
        </p:txBody>
      </p:sp>
    </p:spTree>
    <p:extLst>
      <p:ext uri="{BB962C8B-B14F-4D97-AF65-F5344CB8AC3E}">
        <p14:creationId xmlns:p14="http://schemas.microsoft.com/office/powerpoint/2010/main" val="4482714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5CC20E0-49C1-6000-CE1A-028BE7E86879}"/>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D2EA5D-4006-E030-D94C-9238B5C320B7}"/>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07650EC-E19D-99E9-DA80-6EEB47F629D0}"/>
              </a:ext>
            </a:extLst>
          </p:cNvPr>
          <p:cNvSpPr txBox="1"/>
          <p:nvPr/>
        </p:nvSpPr>
        <p:spPr>
          <a:xfrm>
            <a:off x="2030379" y="360418"/>
            <a:ext cx="7847046"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توجيهات لتقييم المتغير الوسيط والدخيل في الدراسات العلمية</a:t>
            </a:r>
          </a:p>
        </p:txBody>
      </p:sp>
      <p:sp>
        <p:nvSpPr>
          <p:cNvPr id="2" name="مربع نص 1"/>
          <p:cNvSpPr txBox="1"/>
          <p:nvPr/>
        </p:nvSpPr>
        <p:spPr>
          <a:xfrm>
            <a:off x="1076633" y="1555282"/>
            <a:ext cx="10706099" cy="3747436"/>
          </a:xfrm>
          <a:prstGeom prst="rect">
            <a:avLst/>
          </a:prstGeom>
          <a:noFill/>
        </p:spPr>
        <p:txBody>
          <a:bodyPr wrap="square" rtlCol="1">
            <a:spAutoFit/>
          </a:bodyPr>
          <a:lstStyle/>
          <a:p>
            <a:pPr algn="r" rtl="1" fontAlgn="t">
              <a:lnSpc>
                <a:spcPct val="150000"/>
              </a:lnSpc>
            </a:pPr>
            <a:endParaRPr lang="ar-JO" sz="1600" b="1" dirty="0">
              <a:cs typeface="Alexandria"/>
            </a:endParaRPr>
          </a:p>
          <a:p>
            <a:pPr algn="r" rtl="1" fontAlgn="t">
              <a:lnSpc>
                <a:spcPct val="150000"/>
              </a:lnSpc>
            </a:pPr>
            <a:r>
              <a:rPr lang="ar-SA" sz="1600" dirty="0">
                <a:cs typeface="Alexandria"/>
              </a:rPr>
              <a:t>لتحقيق الدقة والموثوقية في تحليل وتقييم المتغيرات الوسيطة والدخيلة، يجب مراعاة مجموعة من التوجيهات. على سبيل المثال، يجب ضمان جودة البيانات المستخدمة واستخدام أساليب إحصائية موثوقة وتقنيات تحليل مناسبة. كما يجب أن يتم التأكيد على التفسير السليم للنتائج ووجود دليل واضح على العلاقات السببية</a:t>
            </a:r>
            <a:r>
              <a:rPr lang="en-US" sz="1600" dirty="0">
                <a:cs typeface="Alexandria"/>
              </a:rPr>
              <a:t>.</a:t>
            </a:r>
          </a:p>
          <a:p>
            <a:pPr algn="r" rtl="1" fontAlgn="t">
              <a:lnSpc>
                <a:spcPct val="150000"/>
              </a:lnSpc>
            </a:pPr>
            <a:r>
              <a:rPr lang="ar-SA" sz="1600" dirty="0">
                <a:cs typeface="Alexandria"/>
              </a:rPr>
              <a:t>عند تحديد المتغيرات الوسيطة والدخيلة، يجب أن يتم اختيارها وفقًا للنظرية والإطار النظري للدراسة المعنية. يجب أيضًا مراعاة العوامل البيئية والثقافية التي يمكن أن تؤثر في العلاقة السببية</a:t>
            </a:r>
            <a:r>
              <a:rPr lang="en-US" sz="1600" dirty="0">
                <a:cs typeface="Alexandria"/>
              </a:rPr>
              <a:t>.</a:t>
            </a:r>
          </a:p>
          <a:p>
            <a:pPr algn="r" rtl="1" fontAlgn="t">
              <a:lnSpc>
                <a:spcPct val="150000"/>
              </a:lnSpc>
            </a:pPr>
            <a:r>
              <a:rPr lang="ar-SA" sz="1600" dirty="0">
                <a:cs typeface="Alexandria"/>
              </a:rPr>
              <a:t>باختصار، المتغير الوسيط والمتغير الدخيل يلعبان دورًا هامًا في فهم العلاقات السببية وتفسير النتائج في البحث العلمي. استخدام الأدوات والتقنيات المناسبة لتحليل المتغيرات وتحديد العلاقات يساعد الباحثين على الوصول إلى استنتاجات دقيقة وموثوقة في مختلف المجالات العلمية</a:t>
            </a:r>
            <a:r>
              <a:rPr lang="en-US" sz="1600" dirty="0">
                <a:cs typeface="Alexandria"/>
              </a:rPr>
              <a:t>.</a:t>
            </a:r>
          </a:p>
          <a:p>
            <a:pPr algn="r" rtl="1">
              <a:lnSpc>
                <a:spcPct val="150000"/>
              </a:lnSpc>
            </a:pPr>
            <a:endParaRPr lang="en-US" sz="1600" dirty="0">
              <a:cs typeface="Alexandria"/>
            </a:endParaRPr>
          </a:p>
        </p:txBody>
      </p:sp>
    </p:spTree>
    <p:extLst>
      <p:ext uri="{BB962C8B-B14F-4D97-AF65-F5344CB8AC3E}">
        <p14:creationId xmlns:p14="http://schemas.microsoft.com/office/powerpoint/2010/main" val="38506112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3128B9AC-D2AC-F086-B0B2-57F5219D139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E8390473-92E1-618A-8AF2-CBF8EE96B86C}"/>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AD12444A-FDD0-9B61-CD5A-66F703438351}"/>
              </a:ext>
            </a:extLst>
          </p:cNvPr>
          <p:cNvSpPr txBox="1"/>
          <p:nvPr/>
        </p:nvSpPr>
        <p:spPr>
          <a:xfrm>
            <a:off x="1600201" y="360418"/>
            <a:ext cx="8115300"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كيفية التعامل مع المتغير الوسيط والدخيل في التحليل الاحصائي</a:t>
            </a:r>
          </a:p>
        </p:txBody>
      </p:sp>
      <p:sp>
        <p:nvSpPr>
          <p:cNvPr id="2" name="مربع نص 1"/>
          <p:cNvSpPr txBox="1"/>
          <p:nvPr/>
        </p:nvSpPr>
        <p:spPr>
          <a:xfrm>
            <a:off x="1206971" y="1405718"/>
            <a:ext cx="10445423" cy="4524315"/>
          </a:xfrm>
          <a:prstGeom prst="rect">
            <a:avLst/>
          </a:prstGeom>
          <a:noFill/>
        </p:spPr>
        <p:txBody>
          <a:bodyPr wrap="square" rtlCol="1">
            <a:spAutoFit/>
          </a:bodyPr>
          <a:lstStyle/>
          <a:p>
            <a:pPr algn="r" rtl="1" fontAlgn="t">
              <a:lnSpc>
                <a:spcPct val="150000"/>
              </a:lnSpc>
            </a:pPr>
            <a:r>
              <a:rPr lang="ar-SA" sz="1600" dirty="0">
                <a:cs typeface="Alexandria"/>
              </a:rPr>
              <a:t>في التحليل الاحصائي، يتم استخدام المتغير الوسيط والدخيل لفهم العلاقة بين متغيرين مستقلين. المتغير الوسيط هو المتغير الذي يتأثر بسبب التأثير المباشر للمتغير المستقل على المتغير التابع. بينما المتغير الدخيل هو المتغير الذي يتأثر بسبب التأثير الغير مباشر عبر المتغير الوسيط</a:t>
            </a:r>
            <a:r>
              <a:rPr lang="en-US" sz="1600" dirty="0">
                <a:cs typeface="Alexandria"/>
              </a:rPr>
              <a:t>.</a:t>
            </a:r>
          </a:p>
          <a:p>
            <a:pPr algn="r" rtl="1" fontAlgn="t">
              <a:lnSpc>
                <a:spcPct val="150000"/>
              </a:lnSpc>
            </a:pPr>
            <a:r>
              <a:rPr lang="ar-SA" sz="1600" dirty="0">
                <a:cs typeface="Alexandria"/>
              </a:rPr>
              <a:t>لفهم وتحليل العلاقة بين المتغيرات باستخدام المتغير الوسيط والدخيل، يمكن اتباع الخطوات التالية</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تحديد المتغيرات: تحديد المتغير المستقل والمتغير التابع والمتغير الوسيط (إن وجد</a:t>
            </a:r>
            <a:r>
              <a:rPr lang="en-US" sz="1600" dirty="0">
                <a:cs typeface="Alexandria"/>
              </a:rPr>
              <a:t>(</a:t>
            </a:r>
            <a:r>
              <a:rPr lang="ar-JO" sz="1600" dirty="0">
                <a:cs typeface="Alexandria"/>
              </a:rPr>
              <a:t>.</a:t>
            </a:r>
            <a:endParaRPr lang="en-US" sz="1600" dirty="0">
              <a:cs typeface="Alexandria"/>
            </a:endParaRPr>
          </a:p>
          <a:p>
            <a:pPr marL="457200" lvl="0" indent="-457200" algn="r" rtl="1" fontAlgn="t">
              <a:lnSpc>
                <a:spcPct val="150000"/>
              </a:lnSpc>
              <a:buFont typeface="+mj-lt"/>
              <a:buAutoNum type="arabicPeriod"/>
            </a:pPr>
            <a:r>
              <a:rPr lang="ar-SA" sz="1600" dirty="0">
                <a:cs typeface="Alexandria"/>
              </a:rPr>
              <a:t>قياس البيانات: جمع البيانات المتعلقة بكل المتغيرات</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تحليل العلاقة المباشرة: يتم تحليل العلاقة بين المتغير المستقل والتابع بدون المتغير الوسيط</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تحليل العلاقة غير المباشرة: يتم تحليل العلاقة بين المتغير المستقل والتابع بوجود المتغير الوسيط</a:t>
            </a:r>
            <a:r>
              <a:rPr lang="en-US" sz="1600" dirty="0">
                <a:cs typeface="Alexandria"/>
              </a:rPr>
              <a:t>.</a:t>
            </a:r>
          </a:p>
          <a:p>
            <a:pPr marL="457200" lvl="0" indent="-457200" algn="r" rtl="1" fontAlgn="t">
              <a:lnSpc>
                <a:spcPct val="150000"/>
              </a:lnSpc>
              <a:buFont typeface="+mj-lt"/>
              <a:buAutoNum type="arabicPeriod"/>
            </a:pPr>
            <a:r>
              <a:rPr lang="ar-SA" sz="1600" dirty="0">
                <a:cs typeface="Alexandria"/>
              </a:rPr>
              <a:t>التحقق من صحة العلاقة: يتم التحقق من صحة العلاقة بين المتغير المستقل والتابع بوجود المتغير الوسيط من خلال تحليل البيانات واختبار الفرضيات</a:t>
            </a:r>
            <a:r>
              <a:rPr lang="en-US" sz="1600" dirty="0">
                <a:cs typeface="Alexandria"/>
              </a:rPr>
              <a:t>.</a:t>
            </a:r>
          </a:p>
          <a:p>
            <a:pPr algn="r" rtl="1" fontAlgn="t">
              <a:lnSpc>
                <a:spcPct val="150000"/>
              </a:lnSpc>
            </a:pPr>
            <a:r>
              <a:rPr lang="ar-SA" sz="1600" dirty="0">
                <a:cs typeface="Alexandria"/>
              </a:rPr>
              <a:t>باستخدام هذه الخطوات، يمكن استخدام المتغير الوسيط والدخيل لفهم العلاقة بين المتغيرات المختلفة وتحليل تأثيرها في بعضها البعض</a:t>
            </a:r>
            <a:r>
              <a:rPr lang="en-US" sz="1600" dirty="0">
                <a:cs typeface="Alexandria"/>
              </a:rPr>
              <a:t>.</a:t>
            </a:r>
          </a:p>
        </p:txBody>
      </p:sp>
    </p:spTree>
    <p:extLst>
      <p:ext uri="{BB962C8B-B14F-4D97-AF65-F5344CB8AC3E}">
        <p14:creationId xmlns:p14="http://schemas.microsoft.com/office/powerpoint/2010/main" val="97095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9C73FBED-7FCE-676E-E16A-5608B689B958}"/>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67200DE9-1428-8353-F84C-3D34D365C19B}"/>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FBA1D74B-6B4C-E48E-71A4-B0CEB7BF434D}"/>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الدخيلة</a:t>
            </a:r>
          </a:p>
        </p:txBody>
      </p:sp>
      <p:sp>
        <p:nvSpPr>
          <p:cNvPr id="2" name="مربع نص 1"/>
          <p:cNvSpPr txBox="1"/>
          <p:nvPr/>
        </p:nvSpPr>
        <p:spPr>
          <a:xfrm>
            <a:off x="1157441" y="1555666"/>
            <a:ext cx="10544483" cy="3746667"/>
          </a:xfrm>
          <a:prstGeom prst="rect">
            <a:avLst/>
          </a:prstGeom>
          <a:noFill/>
        </p:spPr>
        <p:txBody>
          <a:bodyPr wrap="square" rtlCol="1">
            <a:spAutoFit/>
          </a:bodyPr>
          <a:lstStyle/>
          <a:p>
            <a:pPr algn="r" rtl="1">
              <a:lnSpc>
                <a:spcPct val="150000"/>
              </a:lnSpc>
            </a:pPr>
            <a:r>
              <a:rPr lang="ar-SA" sz="1600" dirty="0">
                <a:cs typeface="Alexandria"/>
              </a:rPr>
              <a:t>فيما يلي شرحًا مختصرًا لبعض الطرق المتبعة في ضبط المتغيرات الدخيلة: </a:t>
            </a:r>
            <a:endParaRPr lang="en-US" sz="1600" dirty="0">
              <a:cs typeface="Alexandria"/>
            </a:endParaRPr>
          </a:p>
          <a:p>
            <a:pPr marL="457200" indent="-457200" algn="r" rtl="1">
              <a:lnSpc>
                <a:spcPct val="150000"/>
              </a:lnSpc>
              <a:buFont typeface="+mj-lt"/>
              <a:buAutoNum type="arabicPeriod"/>
            </a:pPr>
            <a:r>
              <a:rPr lang="ar-SA" sz="1600" dirty="0">
                <a:cs typeface="Alexandria"/>
              </a:rPr>
              <a:t> ضبط المتغيرات بطريقة العشوائية : هي أفضل طريقة لضبط أكبر عدد من المتغيرات. والمقصود بالعشوائية هنا عشوائية اختيار العينات المستهدفة في البحث أو الدراسة من المجتمع، وعشوائية التعيين العناصر العينة في مجموعة المتغيرات سواء مجموعة المتغيرات الضابطة أو التجريبية.</a:t>
            </a:r>
            <a:endParaRPr lang="en-US" sz="1600" dirty="0">
              <a:cs typeface="Alexandria"/>
            </a:endParaRPr>
          </a:p>
          <a:p>
            <a:pPr marL="457200" indent="-457200" algn="r" rtl="1">
              <a:lnSpc>
                <a:spcPct val="150000"/>
              </a:lnSpc>
              <a:buFont typeface="+mj-lt"/>
              <a:buAutoNum type="arabicPeriod"/>
            </a:pPr>
            <a:r>
              <a:rPr lang="ar-SA" sz="1600" dirty="0">
                <a:cs typeface="Alexandria"/>
              </a:rPr>
              <a:t>ضبط المتغيرات بطريقة المزاوجة: تتطلب طريقة المزاوجة تحديد أهم المتغيرات الدخيلة التي يمكن أن تؤثر على نتائج البحث إلى جانب المتغير المستقل، ثم جمع المعلومات عن الأفراد بالنسبة لهذا المتغير وذلك لتقسيمهم إلى أزواج متماثلة أو متشابهة، وكأنهم توائم أو أشبه بالتوائم بالنسبة لذلك المتغير ثم يعين أحد الزوجين عشوائيا في المجموعة الضابطة والروج الآخر في المجموعة التجريبية. والمشكلة في هذه الطريقة هي صعوبة اختيار أزواج متشابهة عندما يكون عدد المتغيرات المرغوب ضبطها كبيرا. وتظهر المشكلة أيضا في إقدار بعض أفراد العينة، لأن عدم توفر فرد مشابه لفرد آخر في الصفة محل البحث يعني أحيانا إسقاط الفردين من عينة الدراسة.</a:t>
            </a:r>
            <a:endParaRPr lang="en-US" sz="1600" dirty="0">
              <a:cs typeface="Alexandria"/>
            </a:endParaRPr>
          </a:p>
        </p:txBody>
      </p:sp>
    </p:spTree>
    <p:extLst>
      <p:ext uri="{BB962C8B-B14F-4D97-AF65-F5344CB8AC3E}">
        <p14:creationId xmlns:p14="http://schemas.microsoft.com/office/powerpoint/2010/main" val="30866098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5DD4E2C6-85E0-C240-254C-029E8F2AD7E0}"/>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DB789DD9-592B-0886-1970-4A24130700A1}"/>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17EE2A38-674B-6233-5ED8-D545404741EC}"/>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الدخيلة</a:t>
            </a:r>
          </a:p>
        </p:txBody>
      </p:sp>
      <p:sp>
        <p:nvSpPr>
          <p:cNvPr id="2" name="مربع نص 1"/>
          <p:cNvSpPr txBox="1"/>
          <p:nvPr/>
        </p:nvSpPr>
        <p:spPr>
          <a:xfrm>
            <a:off x="1169267" y="1559830"/>
            <a:ext cx="10520832" cy="4216091"/>
          </a:xfrm>
          <a:prstGeom prst="rect">
            <a:avLst/>
          </a:prstGeom>
          <a:noFill/>
        </p:spPr>
        <p:txBody>
          <a:bodyPr wrap="square" rtlCol="1">
            <a:spAutoFit/>
          </a:bodyPr>
          <a:lstStyle/>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الحذف أو العزل الحذف أو العزل يقصد به حذف المتغير الدخيل بانتقاء الأفراد المتماثلين أو الأكثر تجانساً بالنسبة لذلك المتغير، كأن يتم اختيارهم جميعا من الذكور أو من الإناث إذا كان الغرض هو ضبط متغير الجنس أو أن يتم اختيار الأفراد من فلة معينة من نسبة الذكاء إذا كان الغرض هو ضبط متغير نسبة الذكاء.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الإدخال </a:t>
            </a:r>
            <a:r>
              <a:rPr lang="ar-SA" sz="1200" dirty="0" err="1">
                <a:latin typeface="Alexandria"/>
                <a:cs typeface="Alexandria" pitchFamily="2" charset="-78"/>
              </a:rPr>
              <a:t>الإدخال</a:t>
            </a:r>
            <a:r>
              <a:rPr lang="ar-SA" sz="1200" dirty="0">
                <a:latin typeface="Alexandria"/>
                <a:cs typeface="Alexandria" pitchFamily="2" charset="-78"/>
              </a:rPr>
              <a:t> يقصد به إدخال المتغير الدخيل في الدراسة كمتغير مستقل ثانوي (معدل)، لأن إدخاله في تصميم الدراسة يزيد من الصدق الداخلي للدراسة، بمعنى أن نتائج الدراسة تصبح بإدخاله أكثر واقعية وبالتالي أكثر قابلية للتعميم بدلا من تدخله في الدراسة بشكل خفي وتأثيره على النتائج . أخذه بالاعتبار.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 الضبط الإحصائي للمتغيرات الضبط الإحصائي للمتغيرات المقصود به ضبط أثر المتغير الدخيل بنوع خاص من أساليب التحليل الإحصائي هو التباين المصاحب وتتطلب هذه الطريقة جمع معلومات عن المتغير التابع قبل إدخال المتغير المستقل أو قبل التأثر بالمعالجة التجريبية وذلك عن طريق إجراء اختبار قبلي. ويمكن ضبط عدد كبير من المتغيرات الدخيلة، إذا توافرت بيانات إحصائية من كل متغير، قبل تأثير المتغير المستقل. وتستخدم هذه الطريقة إذا وجدت فروق ذات دلالة بين المجموعتين الضابطة والتجريبية على المتغير التابع حتى لو تم اختيار أفرادهما بالطريقة العشوائية لأن العشوائية لا تضمن عدم وجود هذا الفرق. </a:t>
            </a:r>
            <a:endParaRPr lang="en-US" sz="1200" dirty="0">
              <a:latin typeface="Alexandria"/>
            </a:endParaRPr>
          </a:p>
          <a:p>
            <a:pPr marL="342900" indent="-342900" algn="just" rtl="1">
              <a:lnSpc>
                <a:spcPct val="150000"/>
              </a:lnSpc>
              <a:buFont typeface="+mj-lt"/>
              <a:buAutoNum type="arabicPeriod" startAt="3"/>
            </a:pPr>
            <a:r>
              <a:rPr lang="ar-SA" sz="1200" dirty="0">
                <a:latin typeface="Alexandria"/>
                <a:cs typeface="Alexandria" pitchFamily="2" charset="-78"/>
              </a:rPr>
              <a:t>ضبط المتغيرات بطريقة تحليل التباين تنبني فكرة تحليل التباين المصاحب على عدة افتراضات، وتعتمد هذه الطريقة على درجة انتهاك هذه الافتراضات. وبما أن الافتراضات لا تتحقق أي تنتهك في أغلب الأحيان، فلذلك لا يُفضل استخدام هذه الطريقة عندما تتوفر إمكانية استخدام الطرق الأخرى لضبط المتغيرات. وتتلخص طريقة تحليل التباين المشترك في حذف الفروق القبلية على المتغير التابع المرتبطة بمتغيرات دخيلة بخطوات إحصائية يمكن أن تتم يدويًا، أو باستخدام الحاسوب إذا كان عدد المتغيرات الدخيلة كبيرا نسبيا</a:t>
            </a:r>
            <a:endParaRPr lang="en-US" sz="1200" dirty="0">
              <a:latin typeface="Alexandria"/>
            </a:endParaRPr>
          </a:p>
        </p:txBody>
      </p:sp>
    </p:spTree>
    <p:extLst>
      <p:ext uri="{BB962C8B-B14F-4D97-AF65-F5344CB8AC3E}">
        <p14:creationId xmlns:p14="http://schemas.microsoft.com/office/powerpoint/2010/main" val="39156066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F2C6095-4A8F-F591-9EBC-71FEE7D23AB6}"/>
              </a:ext>
            </a:extLst>
          </p:cNvPr>
          <p:cNvSpPr/>
          <p:nvPr/>
        </p:nvSpPr>
        <p:spPr>
          <a:xfrm>
            <a:off x="456892" y="1068304"/>
            <a:ext cx="4128422" cy="519914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59A64AE-B4B2-7F93-97FE-9694B7758515}"/>
              </a:ext>
            </a:extLst>
          </p:cNvPr>
          <p:cNvSpPr/>
          <p:nvPr/>
        </p:nvSpPr>
        <p:spPr>
          <a:xfrm>
            <a:off x="851843" y="1338405"/>
            <a:ext cx="11155680" cy="466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507791CE-4630-B4AD-7A72-B349A3732B19}"/>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ضبط المتغيرات بكافة أنواعها</a:t>
            </a:r>
          </a:p>
        </p:txBody>
      </p:sp>
      <p:sp>
        <p:nvSpPr>
          <p:cNvPr id="2" name="مربع نص 1"/>
          <p:cNvSpPr txBox="1"/>
          <p:nvPr/>
        </p:nvSpPr>
        <p:spPr>
          <a:xfrm>
            <a:off x="1332928" y="1377762"/>
            <a:ext cx="10193509" cy="4580228"/>
          </a:xfrm>
          <a:prstGeom prst="rect">
            <a:avLst/>
          </a:prstGeom>
          <a:noFill/>
        </p:spPr>
        <p:txBody>
          <a:bodyPr wrap="square" rtlCol="1">
            <a:spAutoFit/>
          </a:bodyPr>
          <a:lstStyle/>
          <a:p>
            <a:pPr algn="r" rtl="1">
              <a:lnSpc>
                <a:spcPct val="150000"/>
              </a:lnSpc>
            </a:pPr>
            <a:r>
              <a:rPr lang="ar-SA" sz="1400" dirty="0">
                <a:latin typeface="Alexandria"/>
                <a:cs typeface="Alexandria" pitchFamily="2" charset="-78"/>
              </a:rPr>
              <a:t>توصل الباحثون الى عدد من الطرق لضبط المتغيرات، وهذه الطرق يمكن حصرها في ثلاث مجموعات، وهي:</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المادي</a:t>
            </a:r>
            <a:r>
              <a:rPr lang="ar-SA" sz="1400" dirty="0">
                <a:latin typeface="Alexandria"/>
                <a:cs typeface="Alexandria" pitchFamily="2" charset="-78"/>
              </a:rPr>
              <a:t>: هو لون من الوان الضبط المباشر، يتمثل في التحكم في بعض الظروف والعوامل المادية المتصلة بالتجربة، ومن أمثلة ذلك تغطية أعين المفحوصين أو وضعهم في غرفة حاجزة للصوت او الضوء للحيلولة دون وصول مؤثرات غير مرغوب بها. وقد تستخدم في الضبط المادي أدوات أو اجهزة كهربائية مثل اجهزة العرض التي تضبط الوقت عند عرض الكلمات أو الارقام أو الصور كما أن بعض العقاقير الطبية او اجراء عمليات جراحية يتم فيها استئصال غدد من جسم المفحوص او اتلاف بعض خلايا المخ للتعرف على تأثيرها في سلوكه يحدث في تجارب الحيوانات. </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الانتقائي</a:t>
            </a:r>
            <a:r>
              <a:rPr lang="ar-SA" sz="1400" dirty="0">
                <a:latin typeface="Alexandria"/>
                <a:cs typeface="Alexandria" pitchFamily="2" charset="-78"/>
              </a:rPr>
              <a:t>: يتمثل هذا الضبط في انتقاء بعض العوامل أو المتغيرات ذات الصلة بالمتغير التابع وتثبيتها حتى لا تؤثر في نتائج التجربة بما يشوه فعل المتغير المستقل او يشك في أثره، أي ان عملية الضبط الانتقائي تتمثل في تقدمت بعض العوامل الخاصة للأفراد موضوع الدراسة، مثل اعمارهم ذكائهم واحوالهم الصحية وظروفهم الاقتصادية والاجتماعية وخبراتهم السابقة بحيث تصبح هذه العوامل متكافئة في المجموعتين التجريبية والضابطة. كذلك تثبيت كل ما يتعلق في غرفة الصف ويشمل الوسائل التعليمية وما تحتويه السبورات الاقلام الملونة والعادية، الكتاب المقرر ...) </a:t>
            </a:r>
            <a:endParaRPr lang="en-US" sz="1400" dirty="0">
              <a:latin typeface="Alexandria"/>
            </a:endParaRPr>
          </a:p>
          <a:p>
            <a:pPr marL="342900" lvl="0" indent="-342900" algn="r" rtl="1">
              <a:lnSpc>
                <a:spcPct val="150000"/>
              </a:lnSpc>
              <a:buFont typeface="Wingdings" panose="05000000000000000000" pitchFamily="2" charset="2"/>
              <a:buChar char="v"/>
            </a:pPr>
            <a:r>
              <a:rPr lang="ar-SA" sz="1400" b="1" dirty="0">
                <a:latin typeface="Alexandria"/>
                <a:cs typeface="Alexandria" pitchFamily="2" charset="-78"/>
              </a:rPr>
              <a:t>الضبط الاحصائي</a:t>
            </a:r>
            <a:r>
              <a:rPr lang="ar-SA" sz="1400" dirty="0">
                <a:latin typeface="Alexandria"/>
                <a:cs typeface="Alexandria" pitchFamily="2" charset="-78"/>
              </a:rPr>
              <a:t>: ولما كان من الصعب بل من المستحيل احياناً تحقيق الضبط المادي أو الانتقائي لبعض المتغيرات لجأ الباحثون الى بعض الأساليب الاحصائية التي تحقق هذا النتائج ومن هذه الأساليب الاحصائية الاختبار </a:t>
            </a:r>
            <a:r>
              <a:rPr lang="ar-JO" sz="1400" dirty="0">
                <a:latin typeface="Alexandria"/>
                <a:cs typeface="Alexandria" pitchFamily="2" charset="-78"/>
              </a:rPr>
              <a:t>الثنائي</a:t>
            </a:r>
            <a:r>
              <a:rPr lang="ar-SA" sz="1400" dirty="0">
                <a:latin typeface="Alexandria"/>
                <a:cs typeface="Alexandria" pitchFamily="2" charset="-78"/>
              </a:rPr>
              <a:t>، أو تحليل التباين الضبط وتضمن دقة أو غير</a:t>
            </a:r>
            <a:r>
              <a:rPr lang="ar-JO" sz="1400" dirty="0">
                <a:latin typeface="Alexandria"/>
                <a:cs typeface="Alexandria" pitchFamily="2" charset="-78"/>
              </a:rPr>
              <a:t>ها</a:t>
            </a:r>
            <a:r>
              <a:rPr lang="ar-SA" sz="1400" dirty="0">
                <a:latin typeface="Alexandria"/>
                <a:cs typeface="Alexandria" pitchFamily="2" charset="-78"/>
              </a:rPr>
              <a:t> من الأساليب الإحصائية.</a:t>
            </a:r>
            <a:endParaRPr lang="en-US" sz="1400" dirty="0">
              <a:latin typeface="Alexandria"/>
            </a:endParaRPr>
          </a:p>
        </p:txBody>
      </p:sp>
    </p:spTree>
    <p:extLst>
      <p:ext uri="{BB962C8B-B14F-4D97-AF65-F5344CB8AC3E}">
        <p14:creationId xmlns:p14="http://schemas.microsoft.com/office/powerpoint/2010/main" val="33216617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D6D12F4C-B354-76C8-39DF-4BC667B13446}"/>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164C1261-2FFB-8AD1-1D9C-4BBFF99D0321}"/>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86113C02-0937-6D6A-F4E4-86201FC9CDDF}"/>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خطوات تحديد المتغيرات في الدراسات العلمية</a:t>
            </a:r>
          </a:p>
        </p:txBody>
      </p:sp>
      <p:sp>
        <p:nvSpPr>
          <p:cNvPr id="2" name="مربع نص 1"/>
          <p:cNvSpPr txBox="1"/>
          <p:nvPr/>
        </p:nvSpPr>
        <p:spPr>
          <a:xfrm>
            <a:off x="1348094" y="2644170"/>
            <a:ext cx="10163175" cy="1569660"/>
          </a:xfrm>
          <a:prstGeom prst="rect">
            <a:avLst/>
          </a:prstGeom>
          <a:noFill/>
        </p:spPr>
        <p:txBody>
          <a:bodyPr wrap="square" rtlCol="1">
            <a:spAutoFit/>
          </a:bodyPr>
          <a:lstStyle/>
          <a:p>
            <a:pPr algn="r" rtl="1" fontAlgn="t">
              <a:lnSpc>
                <a:spcPct val="150000"/>
              </a:lnSpc>
            </a:pPr>
            <a:r>
              <a:rPr lang="ar-SA" sz="1600" dirty="0">
                <a:cs typeface="Alexandria" pitchFamily="2" charset="-78"/>
              </a:rPr>
              <a:t>تحديد المتغيرات في الدراسات العلمية يتطلب خطوات محددة. </a:t>
            </a:r>
            <a:endParaRPr lang="ar-JO" sz="1600" dirty="0">
              <a:cs typeface="Alexandria" pitchFamily="2" charset="-78"/>
            </a:endParaRPr>
          </a:p>
          <a:p>
            <a:pPr algn="r" rtl="1" fontAlgn="t">
              <a:lnSpc>
                <a:spcPct val="150000"/>
              </a:lnSpc>
            </a:pPr>
            <a:r>
              <a:rPr lang="ar-SA" sz="1600" dirty="0">
                <a:cs typeface="Alexandria" pitchFamily="2" charset="-78"/>
              </a:rPr>
              <a:t>أولاً، يجب تحديد المتغيرات المستقلة والتي سيتم دراستها أو تلاحظها. </a:t>
            </a:r>
            <a:endParaRPr lang="ar-JO" sz="1600" dirty="0">
              <a:cs typeface="Alexandria" pitchFamily="2" charset="-78"/>
            </a:endParaRPr>
          </a:p>
          <a:p>
            <a:pPr algn="r" rtl="1" fontAlgn="t">
              <a:lnSpc>
                <a:spcPct val="150000"/>
              </a:lnSpc>
            </a:pPr>
            <a:r>
              <a:rPr lang="ar-JO" sz="1600" b="1" dirty="0">
                <a:cs typeface="Alexandria" pitchFamily="2" charset="-78"/>
              </a:rPr>
              <a:t>ثانيا: </a:t>
            </a:r>
            <a:r>
              <a:rPr lang="ar-SA" sz="1600" dirty="0">
                <a:cs typeface="Alexandria" pitchFamily="2" charset="-78"/>
              </a:rPr>
              <a:t>يجب تحديد المتغيرات التابعة التي تعتبر نتائج أو تأثيرات المتغيرات المستقلة. </a:t>
            </a:r>
            <a:r>
              <a:rPr lang="ar-SA" sz="1600" b="1" dirty="0">
                <a:cs typeface="Alexandria" pitchFamily="2" charset="-78"/>
              </a:rPr>
              <a:t>وأخيراً، </a:t>
            </a:r>
            <a:r>
              <a:rPr lang="ar-SA" sz="1600" dirty="0">
                <a:cs typeface="Alexandria" pitchFamily="2" charset="-78"/>
              </a:rPr>
              <a:t>ينبغي مراعاة المتغيرات المراقبة التي قد تؤثر في النتائج والاستنتاجات</a:t>
            </a:r>
            <a:r>
              <a:rPr lang="en-US" sz="1600" dirty="0"/>
              <a:t>.</a:t>
            </a:r>
          </a:p>
        </p:txBody>
      </p:sp>
    </p:spTree>
    <p:extLst>
      <p:ext uri="{BB962C8B-B14F-4D97-AF65-F5344CB8AC3E}">
        <p14:creationId xmlns:p14="http://schemas.microsoft.com/office/powerpoint/2010/main" val="137164486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7D6698D6-A70E-44CB-82AD-88F89097DC76}"/>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0A189004-DE67-ADDC-A47C-D52967F42B65}"/>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08E58D23-B18E-6F3B-6C43-AA5F0975A463}"/>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نصائح لتحديد المتغيرات بطريقة صحيحة في البحث العلمي</a:t>
            </a:r>
          </a:p>
        </p:txBody>
      </p:sp>
      <p:sp>
        <p:nvSpPr>
          <p:cNvPr id="2" name="مربع نص 1"/>
          <p:cNvSpPr txBox="1"/>
          <p:nvPr/>
        </p:nvSpPr>
        <p:spPr>
          <a:xfrm>
            <a:off x="851842" y="2030879"/>
            <a:ext cx="10745152" cy="2554545"/>
          </a:xfrm>
          <a:prstGeom prst="rect">
            <a:avLst/>
          </a:prstGeom>
          <a:noFill/>
        </p:spPr>
        <p:txBody>
          <a:bodyPr wrap="square" rtlCol="1">
            <a:spAutoFit/>
          </a:bodyPr>
          <a:lstStyle/>
          <a:p>
            <a:pPr marL="342900" indent="-342900" algn="r" rtl="1" fontAlgn="t">
              <a:lnSpc>
                <a:spcPct val="200000"/>
              </a:lnSpc>
              <a:buFont typeface="Wingdings" panose="05000000000000000000" pitchFamily="2" charset="2"/>
              <a:buChar char="Ø"/>
            </a:pPr>
            <a:r>
              <a:rPr lang="ar-SA" sz="2000" dirty="0">
                <a:cs typeface="Alexandria"/>
              </a:rPr>
              <a:t>قم بتحديد </a:t>
            </a:r>
            <a:r>
              <a:rPr lang="ar-JO" sz="2000" dirty="0">
                <a:cs typeface="Alexandria"/>
              </a:rPr>
              <a:t>نوع </a:t>
            </a:r>
            <a:r>
              <a:rPr lang="ar-SA" sz="2000" dirty="0">
                <a:cs typeface="Alexandria"/>
              </a:rPr>
              <a:t>المتغيرات بطريقة دقيقة ومحددة</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ضع خطة منظمة للتحكم في المتغيرات المراقبة</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قم بتوثيق المعلومات المتعلقة بالمتغيرات بشكل جيد</a:t>
            </a:r>
            <a:r>
              <a:rPr lang="en-US" sz="2000" dirty="0">
                <a:cs typeface="Alexandria"/>
              </a:rPr>
              <a:t>.</a:t>
            </a:r>
          </a:p>
          <a:p>
            <a:pPr marL="457200" lvl="0" indent="-457200" algn="r" rtl="1" fontAlgn="t">
              <a:lnSpc>
                <a:spcPct val="200000"/>
              </a:lnSpc>
              <a:buFont typeface="Wingdings" panose="05000000000000000000" pitchFamily="2" charset="2"/>
              <a:buChar char="Ø"/>
            </a:pPr>
            <a:r>
              <a:rPr lang="ar-SA" sz="2000" dirty="0">
                <a:cs typeface="Alexandria"/>
              </a:rPr>
              <a:t>لا تتردد في استشارة الخبراء أو الاطلاع على المصادر الموثوقة</a:t>
            </a:r>
            <a:r>
              <a:rPr lang="en-US" sz="2000" dirty="0">
                <a:cs typeface="Alexandria"/>
              </a:rPr>
              <a:t>.</a:t>
            </a:r>
            <a:r>
              <a:rPr lang="ar-SA" sz="1600" dirty="0">
                <a:cs typeface="Alexandria"/>
              </a:rPr>
              <a:t> </a:t>
            </a:r>
            <a:endParaRPr lang="en-US" sz="1600" dirty="0">
              <a:cs typeface="Alexandria"/>
            </a:endParaRPr>
          </a:p>
        </p:txBody>
      </p:sp>
    </p:spTree>
    <p:extLst>
      <p:ext uri="{BB962C8B-B14F-4D97-AF65-F5344CB8AC3E}">
        <p14:creationId xmlns:p14="http://schemas.microsoft.com/office/powerpoint/2010/main" val="1644742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816F8A47-E526-797A-8B70-7049D6E2CAC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F0EE1E15-6C7D-FE8B-2F50-6FC5DC325168}"/>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مربع نص 1"/>
          <p:cNvSpPr txBox="1"/>
          <p:nvPr/>
        </p:nvSpPr>
        <p:spPr>
          <a:xfrm>
            <a:off x="1396407" y="2241889"/>
            <a:ext cx="10164971" cy="3416320"/>
          </a:xfrm>
          <a:prstGeom prst="rect">
            <a:avLst/>
          </a:prstGeom>
          <a:noFill/>
        </p:spPr>
        <p:txBody>
          <a:bodyPr wrap="square" rtlCol="1">
            <a:spAutoFit/>
          </a:bodyPr>
          <a:lstStyle/>
          <a:p>
            <a:pPr algn="r" rtl="1" fontAlgn="t">
              <a:lnSpc>
                <a:spcPct val="150000"/>
              </a:lnSpc>
            </a:pPr>
            <a:r>
              <a:rPr lang="ar-SA" sz="1600" dirty="0">
                <a:cs typeface="Alexandria"/>
              </a:rPr>
              <a:t>هناك عدة طرق لمراقبة المتغيرات في البحث العلمي. قد تشمل هذه الطرق</a:t>
            </a:r>
            <a:r>
              <a:rPr lang="en-US" sz="1600" dirty="0">
                <a:cs typeface="Alexandria"/>
              </a:rPr>
              <a:t>:</a:t>
            </a:r>
          </a:p>
          <a:p>
            <a:pPr lvl="0" algn="r" rtl="1" fontAlgn="t">
              <a:lnSpc>
                <a:spcPct val="150000"/>
              </a:lnSpc>
            </a:pPr>
            <a:r>
              <a:rPr lang="ar-SA" sz="1600" b="1" dirty="0">
                <a:cs typeface="Alexandria"/>
              </a:rPr>
              <a:t>تحكم العوامل المتغيرة</a:t>
            </a:r>
            <a:r>
              <a:rPr lang="en-US" sz="1600" b="1" dirty="0">
                <a:cs typeface="Alexandria"/>
              </a:rPr>
              <a:t>:</a:t>
            </a:r>
            <a:r>
              <a:rPr lang="en-US" sz="1600" dirty="0">
                <a:cs typeface="Alexandria"/>
              </a:rPr>
              <a:t> </a:t>
            </a:r>
            <a:r>
              <a:rPr lang="ar-SA" sz="1600" dirty="0">
                <a:cs typeface="Alexandria"/>
              </a:rPr>
              <a:t>يتعين على الباحثين التحكم في العوامل المتغيرة الأخرى التي يمكن أن تؤثر على الدراسة والنتائج. يمكن تحقيق ذلك عن طريق تطبيق إجراءات موحدة ومضبوطة في البيئة التجريبية</a:t>
            </a:r>
            <a:r>
              <a:rPr lang="en-US" sz="1600" dirty="0">
                <a:cs typeface="Alexandria"/>
              </a:rPr>
              <a:t>.</a:t>
            </a:r>
          </a:p>
          <a:p>
            <a:pPr lvl="0" algn="r" rtl="1" fontAlgn="t">
              <a:lnSpc>
                <a:spcPct val="150000"/>
              </a:lnSpc>
            </a:pPr>
            <a:r>
              <a:rPr lang="ar-SA" sz="1600" b="1" dirty="0">
                <a:cs typeface="Alexandria"/>
              </a:rPr>
              <a:t>استخدام مجموعة ضوابط</a:t>
            </a:r>
            <a:r>
              <a:rPr lang="en-US" sz="1600" b="1" dirty="0">
                <a:cs typeface="Alexandria"/>
              </a:rPr>
              <a:t>:</a:t>
            </a:r>
            <a:r>
              <a:rPr lang="en-US" sz="1600" dirty="0">
                <a:cs typeface="Alexandria"/>
              </a:rPr>
              <a:t> </a:t>
            </a:r>
            <a:r>
              <a:rPr lang="ar-SA" sz="1600" dirty="0">
                <a:cs typeface="Alexandria"/>
              </a:rPr>
              <a:t>قد يتطلب البحث العلمي استخدام مجموعة من المتغيرات الضابطة للمقارنة وتحديد التأثيرات المتغيرة عندما يتم تغيير متغيرات أخرى</a:t>
            </a:r>
            <a:r>
              <a:rPr lang="en-US" sz="1600" dirty="0">
                <a:cs typeface="Alexandria"/>
              </a:rPr>
              <a:t>.</a:t>
            </a:r>
          </a:p>
          <a:p>
            <a:pPr lvl="0" algn="r" rtl="1" fontAlgn="t">
              <a:lnSpc>
                <a:spcPct val="150000"/>
              </a:lnSpc>
            </a:pPr>
            <a:r>
              <a:rPr lang="ar-SA" sz="1600" b="1" dirty="0">
                <a:cs typeface="Alexandria"/>
              </a:rPr>
              <a:t>إجراء الاختبارات المتعددة</a:t>
            </a:r>
            <a:r>
              <a:rPr lang="en-US" sz="1600" b="1" dirty="0">
                <a:cs typeface="Alexandria"/>
              </a:rPr>
              <a:t>:</a:t>
            </a:r>
            <a:r>
              <a:rPr lang="en-US" sz="1600" dirty="0">
                <a:cs typeface="Alexandria"/>
              </a:rPr>
              <a:t> </a:t>
            </a:r>
            <a:r>
              <a:rPr lang="ar-SA" sz="1600" dirty="0">
                <a:cs typeface="Alexandria"/>
              </a:rPr>
              <a:t>يمكن استخدام الاختبارات المتعددة لتحليل العلاقة بين المتغيرات المختلفة ولفهم التأثير الذي قد يكون لكل متغير على النتائج</a:t>
            </a:r>
            <a:r>
              <a:rPr lang="en-US" sz="1600" dirty="0">
                <a:cs typeface="Alexandria"/>
              </a:rPr>
              <a:t>.</a:t>
            </a:r>
          </a:p>
          <a:p>
            <a:pPr lvl="0" algn="r" rtl="1" fontAlgn="t">
              <a:lnSpc>
                <a:spcPct val="150000"/>
              </a:lnSpc>
            </a:pPr>
            <a:r>
              <a:rPr lang="ar-SA" sz="1600" b="1" dirty="0">
                <a:cs typeface="Alexandria"/>
              </a:rPr>
              <a:t>المراقبة الدقيقة</a:t>
            </a:r>
            <a:r>
              <a:rPr lang="en-US" sz="1600" b="1" dirty="0">
                <a:cs typeface="Alexandria"/>
              </a:rPr>
              <a:t>:</a:t>
            </a:r>
            <a:r>
              <a:rPr lang="en-US" sz="1600" dirty="0">
                <a:cs typeface="Alexandria"/>
              </a:rPr>
              <a:t> </a:t>
            </a:r>
            <a:r>
              <a:rPr lang="ar-SA" sz="1600" dirty="0">
                <a:cs typeface="Alexandria"/>
              </a:rPr>
              <a:t>يجب على الباحثين مراقبة المتغيرات بشكل دقيق ومنتظم خلال الدراسة العلمية لضمان استمرارية الظروف والتحكم في المتغيرات</a:t>
            </a:r>
            <a:r>
              <a:rPr lang="en-US" sz="1600" dirty="0">
                <a:cs typeface="Alexandria"/>
              </a:rPr>
              <a:t>.</a:t>
            </a:r>
          </a:p>
        </p:txBody>
      </p:sp>
      <p:sp>
        <p:nvSpPr>
          <p:cNvPr id="5" name="TextBox 4">
            <a:extLst>
              <a:ext uri="{FF2B5EF4-FFF2-40B4-BE49-F238E27FC236}">
                <a16:creationId xmlns:a16="http://schemas.microsoft.com/office/drawing/2014/main" id="{E1539297-C85C-1DBC-5247-4AC72AA33090}"/>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طرق مراقبة المتغيرات في البحث العلمي</a:t>
            </a:r>
          </a:p>
        </p:txBody>
      </p:sp>
    </p:spTree>
    <p:extLst>
      <p:ext uri="{BB962C8B-B14F-4D97-AF65-F5344CB8AC3E}">
        <p14:creationId xmlns:p14="http://schemas.microsoft.com/office/powerpoint/2010/main" val="40467243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257E8D98-EA12-A9CB-11F3-C062456633AA}"/>
              </a:ext>
            </a:extLst>
          </p:cNvPr>
          <p:cNvSpPr/>
          <p:nvPr/>
        </p:nvSpPr>
        <p:spPr>
          <a:xfrm>
            <a:off x="447367" y="1800225"/>
            <a:ext cx="4128422" cy="325755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26DDDD1A-99D9-3A99-C3EA-4BDFF9084FE9}"/>
              </a:ext>
            </a:extLst>
          </p:cNvPr>
          <p:cNvSpPr/>
          <p:nvPr/>
        </p:nvSpPr>
        <p:spPr>
          <a:xfrm>
            <a:off x="851842" y="2113592"/>
            <a:ext cx="11155680" cy="26308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366386B7-1994-64AE-5584-C2982839832A}"/>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أهمية مراقبة المتغيرات في الدراسة العلمية</a:t>
            </a:r>
          </a:p>
        </p:txBody>
      </p:sp>
      <p:sp>
        <p:nvSpPr>
          <p:cNvPr id="2" name="مربع نص 1"/>
          <p:cNvSpPr txBox="1"/>
          <p:nvPr/>
        </p:nvSpPr>
        <p:spPr>
          <a:xfrm>
            <a:off x="1162203" y="2459504"/>
            <a:ext cx="10534958" cy="1938992"/>
          </a:xfrm>
          <a:prstGeom prst="rect">
            <a:avLst/>
          </a:prstGeom>
          <a:noFill/>
        </p:spPr>
        <p:txBody>
          <a:bodyPr wrap="square" rtlCol="1">
            <a:spAutoFit/>
          </a:bodyPr>
          <a:lstStyle/>
          <a:p>
            <a:pPr algn="r" rtl="1" fontAlgn="t">
              <a:lnSpc>
                <a:spcPct val="150000"/>
              </a:lnSpc>
            </a:pPr>
            <a:r>
              <a:rPr lang="ar-SA" sz="1600" dirty="0">
                <a:cs typeface="Alexandria"/>
              </a:rPr>
              <a:t>تكمن أهمية مراقبة المتغيرات في الدراسة العلمية في الحصول على نتائج دقيقة وموثوقة. من خلال تحديد ومراقبة المتغيرات بشكل صحيح، يمكن للباحثين التأكد من أن أي تغيير في النتائج يعود إلى المتغير المدروس بدلاً من عوامل أخرى. هذا يساعد في فهم العلاقات والزيادة في المعرفة العلمية</a:t>
            </a:r>
            <a:r>
              <a:rPr lang="en-US" sz="1600" dirty="0">
                <a:cs typeface="Alexandria"/>
              </a:rPr>
              <a:t>.</a:t>
            </a:r>
            <a:endParaRPr lang="ar-EG" sz="1600" dirty="0">
              <a:cs typeface="Alexandria"/>
            </a:endParaRPr>
          </a:p>
          <a:p>
            <a:pPr algn="r" rtl="1" fontAlgn="t">
              <a:lnSpc>
                <a:spcPct val="150000"/>
              </a:lnSpc>
            </a:pPr>
            <a:r>
              <a:rPr lang="ar-SA" sz="1600" dirty="0">
                <a:cs typeface="Alexandria"/>
              </a:rPr>
              <a:t>بصفة عامة، يجب أن تكون مراقبة المتغيرات جزءًا من أي دراسة علمية لضمان الدقة والموثوقية. يساهم هذا الإجراء في تطوير المعرفة والبحث العلمي بشكل عام</a:t>
            </a:r>
            <a:r>
              <a:rPr lang="en-US" sz="1600" dirty="0">
                <a:cs typeface="Alexandria"/>
              </a:rPr>
              <a:t>.</a:t>
            </a:r>
          </a:p>
        </p:txBody>
      </p:sp>
    </p:spTree>
    <p:extLst>
      <p:ext uri="{BB962C8B-B14F-4D97-AF65-F5344CB8AC3E}">
        <p14:creationId xmlns:p14="http://schemas.microsoft.com/office/powerpoint/2010/main" val="32897724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77;p7">
            <a:extLst>
              <a:ext uri="{FF2B5EF4-FFF2-40B4-BE49-F238E27FC236}">
                <a16:creationId xmlns:a16="http://schemas.microsoft.com/office/drawing/2014/main" id="{48B391F3-64E3-4D5F-DDBF-FE0BBFEB10A3}"/>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 name="Google Shape;178;p7">
            <a:extLst>
              <a:ext uri="{FF2B5EF4-FFF2-40B4-BE49-F238E27FC236}">
                <a16:creationId xmlns:a16="http://schemas.microsoft.com/office/drawing/2014/main" id="{ACF5976F-EC15-B15C-7F8D-C28F1949B050}"/>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TextBox 4">
            <a:extLst>
              <a:ext uri="{FF2B5EF4-FFF2-40B4-BE49-F238E27FC236}">
                <a16:creationId xmlns:a16="http://schemas.microsoft.com/office/drawing/2014/main" id="{61B097FA-2514-8690-2948-92AB59423E70}"/>
              </a:ext>
            </a:extLst>
          </p:cNvPr>
          <p:cNvSpPr txBox="1"/>
          <p:nvPr/>
        </p:nvSpPr>
        <p:spPr>
          <a:xfrm>
            <a:off x="2030379" y="360418"/>
            <a:ext cx="7369361"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الخاتمة</a:t>
            </a:r>
          </a:p>
        </p:txBody>
      </p:sp>
      <p:sp>
        <p:nvSpPr>
          <p:cNvPr id="2" name="مربع نص 1"/>
          <p:cNvSpPr txBox="1"/>
          <p:nvPr/>
        </p:nvSpPr>
        <p:spPr>
          <a:xfrm>
            <a:off x="1028701" y="1859503"/>
            <a:ext cx="10868024" cy="3785652"/>
          </a:xfrm>
          <a:prstGeom prst="rect">
            <a:avLst/>
          </a:prstGeom>
          <a:noFill/>
        </p:spPr>
        <p:txBody>
          <a:bodyPr wrap="square" rtlCol="1">
            <a:spAutoFit/>
          </a:bodyPr>
          <a:lstStyle/>
          <a:p>
            <a:pPr indent="57150" algn="r" rtl="1" fontAlgn="t">
              <a:lnSpc>
                <a:spcPct val="150000"/>
              </a:lnSpc>
            </a:pPr>
            <a:r>
              <a:rPr lang="ar-SA" sz="1600" dirty="0">
                <a:cs typeface="Alexandria"/>
              </a:rPr>
              <a:t>هناك نوعان رئيسيان من المتغيرات في البحث العلمي: المتغير المستقل والمتغير التابع. المتغير المستقل هو العامل الذي يتلاعب به الباحث أو العامل الذي يسبب التغيير في المتغير التابع. بالمقابل، المتغير التابع هو العامل الذي يتم قياسه أو تحديده للتأثير الناتج عن المتغير المستقل</a:t>
            </a:r>
            <a:r>
              <a:rPr lang="en-US" sz="1600" dirty="0">
                <a:cs typeface="Alexandria"/>
              </a:rPr>
              <a:t>.</a:t>
            </a:r>
            <a:r>
              <a:rPr lang="ar-JO" sz="1600" dirty="0">
                <a:cs typeface="Alexandria"/>
              </a:rPr>
              <a:t> كما أن هناك أنواع عديدة كالمتغير الوسيط والمتغير الدخيل والمعدل.</a:t>
            </a:r>
            <a:endParaRPr lang="ar-EG" sz="1600" dirty="0">
              <a:cs typeface="Alexandria"/>
            </a:endParaRPr>
          </a:p>
          <a:p>
            <a:pPr indent="57150" algn="r" rtl="1" fontAlgn="t">
              <a:lnSpc>
                <a:spcPct val="150000"/>
              </a:lnSpc>
            </a:pPr>
            <a:r>
              <a:rPr lang="ar-JO" sz="1600" dirty="0">
                <a:cs typeface="Alexandria"/>
              </a:rPr>
              <a:t>لذا فإن </a:t>
            </a:r>
            <a:r>
              <a:rPr lang="ar-SA" sz="1600" dirty="0">
                <a:cs typeface="Alexandria"/>
              </a:rPr>
              <a:t>معرفة المتغيرات المهمة في البحث العلمي يمكن أن تساعد الباحثين على تحديد العلاقات السببية وتوجيه البرامج والسياسات واتخاذ القرارات الصحيحة. بالإضافة إلى ذلك، فإن فهم المتغيرات يساعد الباحثين في تصميم دراسات أفضل وجمع بيانات أكثر دقة</a:t>
            </a:r>
            <a:r>
              <a:rPr lang="en-US" sz="1600" dirty="0">
                <a:cs typeface="Alexandria"/>
              </a:rPr>
              <a:t>.</a:t>
            </a:r>
            <a:endParaRPr lang="ar-EG" sz="1600" dirty="0">
              <a:cs typeface="Alexandria"/>
            </a:endParaRPr>
          </a:p>
          <a:p>
            <a:pPr indent="57150" algn="r" rtl="1" fontAlgn="t">
              <a:lnSpc>
                <a:spcPct val="150000"/>
              </a:lnSpc>
            </a:pPr>
            <a:r>
              <a:rPr lang="ar-SA" sz="1600" dirty="0">
                <a:cs typeface="Alexandria"/>
              </a:rPr>
              <a:t>استخدام الجداول للمقارنة بين المتغيرات المختلفة يمكن أن يكون أداة مفيدة للتوضيح والمقارنة في البحوث العلمية. في النهاية، فهم المتغيرات في البحث العلمي هو عنصر أساسي في تحقيق نجاح الدراسات العلمية. من خلال تحليل المتغيرات وفهم تأثيرها، يمكن للباحثين تحديد العلاقات وتوجيه العملية العلمية بشكل أفضل. استخدام الجداول وتوفير التفاصيل والمقارنات يمكن أن يساعد في إيجاد البيانات وتحليلها بطريقة أكثر فعالية</a:t>
            </a:r>
            <a:r>
              <a:rPr lang="en-US" sz="1600" dirty="0">
                <a:cs typeface="Alexandria"/>
              </a:rPr>
              <a:t>.</a:t>
            </a:r>
          </a:p>
        </p:txBody>
      </p:sp>
    </p:spTree>
    <p:extLst>
      <p:ext uri="{BB962C8B-B14F-4D97-AF65-F5344CB8AC3E}">
        <p14:creationId xmlns:p14="http://schemas.microsoft.com/office/powerpoint/2010/main" val="104934232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Google Shape;178;p7">
            <a:extLst>
              <a:ext uri="{FF2B5EF4-FFF2-40B4-BE49-F238E27FC236}">
                <a16:creationId xmlns:a16="http://schemas.microsoft.com/office/drawing/2014/main" id="{84CE13C0-08C7-7DCC-06CC-FA858AC049F1}"/>
              </a:ext>
            </a:extLst>
          </p:cNvPr>
          <p:cNvSpPr/>
          <p:nvPr/>
        </p:nvSpPr>
        <p:spPr>
          <a:xfrm>
            <a:off x="0" y="1535677"/>
            <a:ext cx="12192000" cy="4128875"/>
          </a:xfrm>
          <a:prstGeom prst="roundRect">
            <a:avLst>
              <a:gd name="adj" fmla="val 6140"/>
            </a:avLst>
          </a:prstGeom>
          <a:solidFill>
            <a:schemeClr val="lt1"/>
          </a:solidFill>
          <a:ln w="38100" cap="flat" cmpd="sng">
            <a:no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Google Shape;177;p7">
            <a:extLst>
              <a:ext uri="{FF2B5EF4-FFF2-40B4-BE49-F238E27FC236}">
                <a16:creationId xmlns:a16="http://schemas.microsoft.com/office/drawing/2014/main" id="{25D42B8B-2E12-4B35-C0AD-D6B4F17567B0}"/>
              </a:ext>
            </a:extLst>
          </p:cNvPr>
          <p:cNvSpPr/>
          <p:nvPr/>
        </p:nvSpPr>
        <p:spPr>
          <a:xfrm>
            <a:off x="0" y="2281459"/>
            <a:ext cx="1219200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501525" y="2486700"/>
            <a:ext cx="8110477" cy="2226828"/>
          </a:xfrm>
          <a:prstGeom prst="rect">
            <a:avLst/>
          </a:prstGeom>
          <a:noFill/>
        </p:spPr>
        <p:txBody>
          <a:bodyPr wrap="square" rtlCol="0">
            <a:spAutoFit/>
          </a:bodyPr>
          <a:lstStyle/>
          <a:p>
            <a:pPr algn="r" rtl="1">
              <a:lnSpc>
                <a:spcPct val="200000"/>
              </a:lnSpc>
            </a:pPr>
            <a:r>
              <a:rPr lang="ar-SA" dirty="0">
                <a:solidFill>
                  <a:schemeClr val="bg1"/>
                </a:solidFill>
                <a:latin typeface="Alexandria" pitchFamily="2" charset="-78"/>
                <a:cs typeface="Alexandria" pitchFamily="2" charset="-78"/>
              </a:rPr>
              <a:t>سنتطرق إن شاء الله في المحاضرة القادمة إلى أنواع البحوث التربوية أسس تصنيفها (أساليب وأدوات جمع المعلومات)  </a:t>
            </a:r>
          </a:p>
          <a:p>
            <a:pPr algn="r" rtl="1">
              <a:lnSpc>
                <a:spcPct val="200000"/>
              </a:lnSpc>
            </a:pPr>
            <a:endParaRPr lang="en-US" dirty="0">
              <a:solidFill>
                <a:schemeClr val="bg1"/>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D40516-B93E-4BAF-817F-8E3CF1936D0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F28F1B12-5A7F-4C56-8BD3-D088A9D233A6}">
  <ds:schemaRefs>
    <ds:schemaRef ds:uri="http://schemas.microsoft.com/sharepoint/v3/contenttype/forms"/>
  </ds:schemaRefs>
</ds:datastoreItem>
</file>

<file path=customXml/itemProps3.xml><?xml version="1.0" encoding="utf-8"?>
<ds:datastoreItem xmlns:ds="http://schemas.openxmlformats.org/officeDocument/2006/customXml" ds:itemID="{A8DDC9AA-7C7F-4F1B-9F14-93E8AF1E33A1}"/>
</file>

<file path=docProps/app.xml><?xml version="1.0" encoding="utf-8"?>
<Properties xmlns="http://schemas.openxmlformats.org/officeDocument/2006/extended-properties" xmlns:vt="http://schemas.openxmlformats.org/officeDocument/2006/docPropsVTypes">
  <Template>نسق1</Template>
  <TotalTime>16556</TotalTime>
  <Words>5407</Words>
  <Application>Microsoft Office PowerPoint</Application>
  <PresentationFormat>Widescreen</PresentationFormat>
  <Paragraphs>246</Paragraphs>
  <Slides>45</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Arial</vt:lpstr>
      <vt:lpstr>Calibri</vt:lpstr>
      <vt:lpstr>Calibri Light</vt:lpstr>
      <vt:lpstr>Noto Sans Symbols</vt:lpstr>
      <vt:lpstr>Simplified Arabic</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470</cp:revision>
  <dcterms:created xsi:type="dcterms:W3CDTF">2023-04-29T09:08:23Z</dcterms:created>
  <dcterms:modified xsi:type="dcterms:W3CDTF">2024-09-28T12:30:36Z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