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Lst>
  <p:notesMasterIdLst>
    <p:notesMasterId r:id="rId59"/>
  </p:notesMasterIdLst>
  <p:sldIdLst>
    <p:sldId id="507" r:id="rId4"/>
    <p:sldId id="263" r:id="rId5"/>
    <p:sldId id="433" r:id="rId6"/>
    <p:sldId id="483" r:id="rId7"/>
    <p:sldId id="329" r:id="rId8"/>
    <p:sldId id="492" r:id="rId9"/>
    <p:sldId id="354" r:id="rId10"/>
    <p:sldId id="484" r:id="rId11"/>
    <p:sldId id="485" r:id="rId12"/>
    <p:sldId id="486" r:id="rId13"/>
    <p:sldId id="482" r:id="rId14"/>
    <p:sldId id="352" r:id="rId15"/>
    <p:sldId id="477" r:id="rId16"/>
    <p:sldId id="498" r:id="rId17"/>
    <p:sldId id="478" r:id="rId18"/>
    <p:sldId id="379" r:id="rId19"/>
    <p:sldId id="479" r:id="rId20"/>
    <p:sldId id="380" r:id="rId21"/>
    <p:sldId id="381" r:id="rId22"/>
    <p:sldId id="480" r:id="rId23"/>
    <p:sldId id="382" r:id="rId24"/>
    <p:sldId id="481" r:id="rId25"/>
    <p:sldId id="493" r:id="rId26"/>
    <p:sldId id="383" r:id="rId27"/>
    <p:sldId id="487" r:id="rId28"/>
    <p:sldId id="384" r:id="rId29"/>
    <p:sldId id="494" r:id="rId30"/>
    <p:sldId id="386" r:id="rId31"/>
    <p:sldId id="495" r:id="rId32"/>
    <p:sldId id="377" r:id="rId33"/>
    <p:sldId id="353" r:id="rId34"/>
    <p:sldId id="488" r:id="rId35"/>
    <p:sldId id="475" r:id="rId36"/>
    <p:sldId id="499" r:id="rId37"/>
    <p:sldId id="489" r:id="rId38"/>
    <p:sldId id="355" r:id="rId39"/>
    <p:sldId id="490" r:id="rId40"/>
    <p:sldId id="491" r:id="rId41"/>
    <p:sldId id="476" r:id="rId42"/>
    <p:sldId id="358" r:id="rId43"/>
    <p:sldId id="500" r:id="rId44"/>
    <p:sldId id="501" r:id="rId45"/>
    <p:sldId id="502" r:id="rId46"/>
    <p:sldId id="503" r:id="rId47"/>
    <p:sldId id="504" r:id="rId48"/>
    <p:sldId id="269" r:id="rId49"/>
    <p:sldId id="370" r:id="rId50"/>
    <p:sldId id="271" r:id="rId51"/>
    <p:sldId id="496" r:id="rId52"/>
    <p:sldId id="497" r:id="rId53"/>
    <p:sldId id="277" r:id="rId54"/>
    <p:sldId id="505" r:id="rId55"/>
    <p:sldId id="506" r:id="rId56"/>
    <p:sldId id="259" r:id="rId57"/>
    <p:sldId id="405" r:id="rId5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a:srgbClr val="FF9652"/>
    <a:srgbClr val="818843"/>
    <a:srgbClr val="1607C2"/>
    <a:srgbClr val="F5FAA4"/>
    <a:srgbClr val="91984A"/>
    <a:srgbClr val="AAB356"/>
    <a:srgbClr val="775CFF"/>
    <a:srgbClr val="D2F700"/>
    <a:srgbClr val="E80C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936" autoAdjust="0"/>
    <p:restoredTop sz="68599"/>
  </p:normalViewPr>
  <p:slideViewPr>
    <p:cSldViewPr snapToGrid="0">
      <p:cViewPr varScale="1">
        <p:scale>
          <a:sx n="72" d="100"/>
          <a:sy n="72" d="100"/>
        </p:scale>
        <p:origin x="17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03/16/2023</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529790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10</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27476172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29629390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790275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18</a:t>
            </a:fld>
            <a:endParaRPr lang="en-US" altLang="en-US">
              <a:latin typeface="Calibri" panose="020F0502020204030204" pitchFamily="34" charset="0"/>
            </a:endParaRPr>
          </a:p>
        </p:txBody>
      </p:sp>
    </p:spTree>
    <p:extLst>
      <p:ext uri="{BB962C8B-B14F-4D97-AF65-F5344CB8AC3E}">
        <p14:creationId xmlns:p14="http://schemas.microsoft.com/office/powerpoint/2010/main" val="35433673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CF9827-13E8-2C4E-95A2-F00A5B4EDC5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56423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CF9827-13E8-2C4E-95A2-F00A5B4EDC5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2350668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5BE5A2-89D8-8545-B408-E2D50FACD31D}"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3098993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5BE5A2-89D8-8545-B408-E2D50FACD31D}"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9466917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662744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01614A7-1CD7-8649-A420-14F8ACD83D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79BDCA8-8EC6-1D4B-956F-E5871A2694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9940" name="Slide Number Placeholder 3">
            <a:extLst>
              <a:ext uri="{FF2B5EF4-FFF2-40B4-BE49-F238E27FC236}">
                <a16:creationId xmlns:a16="http://schemas.microsoft.com/office/drawing/2014/main" id="{AFFAD0CA-79AF-EC41-A92A-B8B4483275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963AB4-24A7-1B48-B66E-CE5E61700356}"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4115754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01614A7-1CD7-8649-A420-14F8ACD83D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79BDCA8-8EC6-1D4B-956F-E5871A2694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9940" name="Slide Number Placeholder 3">
            <a:extLst>
              <a:ext uri="{FF2B5EF4-FFF2-40B4-BE49-F238E27FC236}">
                <a16:creationId xmlns:a16="http://schemas.microsoft.com/office/drawing/2014/main" id="{AFFAD0CA-79AF-EC41-A92A-B8B4483275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963AB4-24A7-1B48-B66E-CE5E61700356}"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24710403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933E06A0-F5F2-B14E-95EB-F51347F190B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A49DB3AB-18EC-4F49-861A-DDDA139F349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buFont typeface="Calibri" panose="020F0502020204030204" pitchFamily="34" charset="0"/>
              <a:buAutoNum type="arabicPeriod"/>
            </a:pPr>
            <a:endParaRPr lang="en-US" altLang="en-US" sz="1000" dirty="0"/>
          </a:p>
        </p:txBody>
      </p:sp>
      <p:sp>
        <p:nvSpPr>
          <p:cNvPr id="44036" name="Slide Number Placeholder 3">
            <a:extLst>
              <a:ext uri="{FF2B5EF4-FFF2-40B4-BE49-F238E27FC236}">
                <a16:creationId xmlns:a16="http://schemas.microsoft.com/office/drawing/2014/main" id="{C545DE35-31E0-9F43-A5BF-A9077AFAE0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589E7E-53F1-BB4C-840D-97BB97F98D20}"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3771255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CF4FA203-907B-A243-927A-1C2223AE7D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ED2082-B7BC-5148-AD71-1B350E364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900" dirty="0"/>
          </a:p>
        </p:txBody>
      </p:sp>
      <p:sp>
        <p:nvSpPr>
          <p:cNvPr id="50180" name="Slide Number Placeholder 3">
            <a:extLst>
              <a:ext uri="{FF2B5EF4-FFF2-40B4-BE49-F238E27FC236}">
                <a16:creationId xmlns:a16="http://schemas.microsoft.com/office/drawing/2014/main" id="{9CA1B7E3-825A-D94A-BC94-F8743C010C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6F84E-93EF-EB44-AC3A-678E402EC2FD}" type="slidenum">
              <a:rPr lang="en-US" altLang="en-US">
                <a:latin typeface="Calibri" panose="020F0502020204030204" pitchFamily="34" charset="0"/>
              </a:rPr>
              <a:pPr/>
              <a:t>27</a:t>
            </a:fld>
            <a:endParaRPr lang="en-US" altLang="en-US">
              <a:latin typeface="Calibri" panose="020F0502020204030204" pitchFamily="34" charset="0"/>
            </a:endParaRPr>
          </a:p>
        </p:txBody>
      </p:sp>
    </p:spTree>
    <p:extLst>
      <p:ext uri="{BB962C8B-B14F-4D97-AF65-F5344CB8AC3E}">
        <p14:creationId xmlns:p14="http://schemas.microsoft.com/office/powerpoint/2010/main" val="158489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CF4FA203-907B-A243-927A-1C2223AE7D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ED2082-B7BC-5148-AD71-1B350E364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p>
        </p:txBody>
      </p:sp>
      <p:sp>
        <p:nvSpPr>
          <p:cNvPr id="50180" name="Slide Number Placeholder 3">
            <a:extLst>
              <a:ext uri="{FF2B5EF4-FFF2-40B4-BE49-F238E27FC236}">
                <a16:creationId xmlns:a16="http://schemas.microsoft.com/office/drawing/2014/main" id="{9CA1B7E3-825A-D94A-BC94-F8743C010C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6F84E-93EF-EB44-AC3A-678E402EC2FD}"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12461396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17363675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04DC9571-94A3-EC44-8154-9582943ABD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DD577ADB-D941-4449-9AD8-AAF76F0CD9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60420" name="Slide Number Placeholder 3">
            <a:extLst>
              <a:ext uri="{FF2B5EF4-FFF2-40B4-BE49-F238E27FC236}">
                <a16:creationId xmlns:a16="http://schemas.microsoft.com/office/drawing/2014/main" id="{114DB076-B08A-824A-BE9C-0CAD64D5FB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3DA6E99-5430-944F-BEFB-B03CE2EE002F}"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25612294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807AB803-0F1A-7E4C-81C3-E9865AF788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EA21E2F-28D1-AB45-B8DE-CA8D8F8927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6564" name="Slide Number Placeholder 3">
            <a:extLst>
              <a:ext uri="{FF2B5EF4-FFF2-40B4-BE49-F238E27FC236}">
                <a16:creationId xmlns:a16="http://schemas.microsoft.com/office/drawing/2014/main" id="{F43C3AC1-4F8A-CE4E-BC30-00D7BA12DB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9C62C7-E5F9-FF4B-8ABB-214D589F4094}"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1117377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807AB803-0F1A-7E4C-81C3-E9865AF788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EA21E2F-28D1-AB45-B8DE-CA8D8F8927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6564" name="Slide Number Placeholder 3">
            <a:extLst>
              <a:ext uri="{FF2B5EF4-FFF2-40B4-BE49-F238E27FC236}">
                <a16:creationId xmlns:a16="http://schemas.microsoft.com/office/drawing/2014/main" id="{F43C3AC1-4F8A-CE4E-BC30-00D7BA12DB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9C62C7-E5F9-FF4B-8ABB-214D589F4094}"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7734122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0531666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2494201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a:t>
            </a:r>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25302312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8862774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37</a:t>
            </a:fld>
            <a:endParaRPr lang="en-US" altLang="en-US">
              <a:latin typeface="Calibri" panose="020F0502020204030204" pitchFamily="34" charset="0"/>
            </a:endParaRPr>
          </a:p>
        </p:txBody>
      </p:sp>
    </p:spTree>
    <p:extLst>
      <p:ext uri="{BB962C8B-B14F-4D97-AF65-F5344CB8AC3E}">
        <p14:creationId xmlns:p14="http://schemas.microsoft.com/office/powerpoint/2010/main" val="12168707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41659260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AAC73E87-025C-F24D-A511-9FEB004E94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7B4CB111-D2A5-AE43-9CD6-D530394A44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700" dirty="0"/>
          </a:p>
        </p:txBody>
      </p:sp>
      <p:sp>
        <p:nvSpPr>
          <p:cNvPr id="72708" name="Slide Number Placeholder 3">
            <a:extLst>
              <a:ext uri="{FF2B5EF4-FFF2-40B4-BE49-F238E27FC236}">
                <a16:creationId xmlns:a16="http://schemas.microsoft.com/office/drawing/2014/main" id="{BA8AFCF8-C9BD-F24B-84B4-7A57F5A8815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40C650-1013-C54E-A12B-AB62454798E5}"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24338003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148349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13864257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23952033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13188373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19736560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184499111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42131142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245767461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8559922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53</a:t>
            </a:fld>
            <a:endParaRPr lang="en-SA"/>
          </a:p>
        </p:txBody>
      </p:sp>
    </p:spTree>
    <p:extLst>
      <p:ext uri="{BB962C8B-B14F-4D97-AF65-F5344CB8AC3E}">
        <p14:creationId xmlns:p14="http://schemas.microsoft.com/office/powerpoint/2010/main" val="29996007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55</a:t>
            </a:fld>
            <a:endParaRPr kumimoji="0" lang="en-US"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149511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3/16/2023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3/16/2023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3/16/2023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3/16/2023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3/16/2023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3/16/2023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3/16/2023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3/16/2023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3/16/2023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3/16/2023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3/16/2023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680864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97809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457495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59751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307219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256700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224849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609557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1610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400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232593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66"/>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6"/>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66"/>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405652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7"/>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7"/>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608338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8"/>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8"/>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8"/>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798199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271582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7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956599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71"/>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71"/>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71"/>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7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7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7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091860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72"/>
          <p:cNvGrpSpPr/>
          <p:nvPr/>
        </p:nvGrpSpPr>
        <p:grpSpPr>
          <a:xfrm>
            <a:off x="7477387" y="482170"/>
            <a:ext cx="4074533" cy="5149101"/>
            <a:chOff x="7477387" y="482170"/>
            <a:chExt cx="4074533" cy="5149101"/>
          </a:xfrm>
        </p:grpSpPr>
        <p:sp>
          <p:nvSpPr>
            <p:cNvPr id="77" name="Google Shape;77;p72"/>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72"/>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72"/>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2"/>
          <p:cNvSpPr>
            <a:spLocks noGrp="1"/>
          </p:cNvSpPr>
          <p:nvPr>
            <p:ph type="pic" idx="2"/>
          </p:nvPr>
        </p:nvSpPr>
        <p:spPr>
          <a:xfrm>
            <a:off x="8124389" y="1122542"/>
            <a:ext cx="2791171" cy="3866327"/>
          </a:xfrm>
          <a:prstGeom prst="rect">
            <a:avLst/>
          </a:prstGeom>
          <a:solidFill>
            <a:srgbClr val="D8D8D8"/>
          </a:solidFill>
          <a:ln>
            <a:noFill/>
          </a:ln>
        </p:spPr>
      </p:sp>
      <p:sp>
        <p:nvSpPr>
          <p:cNvPr id="81" name="Google Shape;81;p72"/>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72"/>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72"/>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2"/>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72"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5952917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7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3"/>
          <p:cNvSpPr txBox="1">
            <a:spLocks noGrp="1"/>
          </p:cNvSpPr>
          <p:nvPr>
            <p:ph type="body" idx="1"/>
          </p:nvPr>
        </p:nvSpPr>
        <p:spPr>
          <a:xfrm rot="5400000">
            <a:off x="4284620" y="-982580"/>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7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7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794096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74"/>
          <p:cNvSpPr txBox="1">
            <a:spLocks noGrp="1"/>
          </p:cNvSpPr>
          <p:nvPr>
            <p:ph type="body" idx="1"/>
          </p:nvPr>
        </p:nvSpPr>
        <p:spPr>
          <a:xfrm rot="5400000">
            <a:off x="2714741"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7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7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74"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856532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image" Target="../media/image3.jpg"/><Relationship Id="rId5" Type="http://schemas.openxmlformats.org/officeDocument/2006/relationships/slideLayout" Target="../slideLayouts/slideLayout27.xml"/><Relationship Id="rId10"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3/16/2023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9524022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63"/>
          <p:cNvPicPr preferRelativeResize="0"/>
          <p:nvPr/>
        </p:nvPicPr>
        <p:blipFill rotWithShape="1">
          <a:blip r:embed="rId11">
            <a:alphaModFix/>
          </a:blip>
          <a:srcRect t="1538" b="-1538"/>
          <a:stretch/>
        </p:blipFill>
        <p:spPr>
          <a:xfrm>
            <a:off x="0" y="6119336"/>
            <a:ext cx="12192000" cy="742950"/>
          </a:xfrm>
          <a:prstGeom prst="rect">
            <a:avLst/>
          </a:prstGeom>
          <a:noFill/>
          <a:ln>
            <a:noFill/>
          </a:ln>
        </p:spPr>
      </p:pic>
      <p:sp>
        <p:nvSpPr>
          <p:cNvPr id="11" name="Google Shape;11;p63"/>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63"/>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6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63"/>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05702861"/>
      </p:ext>
    </p:extLst>
  </p:cSld>
  <p:clrMap bg1="lt1" tx1="dk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16.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16.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16.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16.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6.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2.png"/><Relationship Id="rId7" Type="http://schemas.openxmlformats.org/officeDocument/2006/relationships/image" Target="../media/image15.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5.png"/><Relationship Id="rId7" Type="http://schemas.openxmlformats.org/officeDocument/2006/relationships/image" Target="../media/image15.em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6.png"/><Relationship Id="rId7" Type="http://schemas.openxmlformats.org/officeDocument/2006/relationships/image" Target="../media/image15.em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7.png"/><Relationship Id="rId7" Type="http://schemas.openxmlformats.org/officeDocument/2006/relationships/image" Target="../media/image15.emf"/><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8.png"/><Relationship Id="rId7" Type="http://schemas.openxmlformats.org/officeDocument/2006/relationships/image" Target="../media/image15.em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9.png"/><Relationship Id="rId7" Type="http://schemas.openxmlformats.org/officeDocument/2006/relationships/image" Target="../media/image15.em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30.png"/><Relationship Id="rId7" Type="http://schemas.openxmlformats.org/officeDocument/2006/relationships/image" Target="../media/image15.em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2.jpeg"/></Relationships>
</file>

<file path=ppt/slides/_rels/slide33.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3.jpeg"/></Relationships>
</file>

<file path=ppt/slides/_rels/slide34.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3.jpe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4.jpeg"/></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5.jpeg"/></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hyperlink" Target="https://www.thebalancecareers.com/build-a-strategic-framework-through-strategic-planning-1916834"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3.png"/><Relationship Id="rId7" Type="http://schemas.openxmlformats.org/officeDocument/2006/relationships/image" Target="../media/image15.emf"/><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36.png"/></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6.emf"/><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1.xml"/><Relationship Id="rId1" Type="http://schemas.openxmlformats.org/officeDocument/2006/relationships/slideLayout" Target="../slideLayouts/slideLayout2.xml"/><Relationship Id="rId5" Type="http://schemas.openxmlformats.org/officeDocument/2006/relationships/image" Target="../media/image15.emf"/><Relationship Id="rId4" Type="http://schemas.openxmlformats.org/officeDocument/2006/relationships/image" Target="../media/image14.emf"/></Relationships>
</file>

<file path=ppt/slides/_rels/slide54.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7" Type="http://schemas.openxmlformats.org/officeDocument/2006/relationships/image" Target="../media/image16.emf"/><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5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37.png"/><Relationship Id="rId2" Type="http://schemas.openxmlformats.org/officeDocument/2006/relationships/notesSlide" Target="../notesSlides/notesSlide52.xml"/><Relationship Id="rId1" Type="http://schemas.openxmlformats.org/officeDocument/2006/relationships/slideLayout" Target="../slideLayouts/slideLayout27.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4962338" y="5181600"/>
            <a:ext cx="7390350" cy="1666213"/>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6" name="TextBox 15"/>
          <p:cNvSpPr txBox="1"/>
          <p:nvPr/>
        </p:nvSpPr>
        <p:spPr>
          <a:xfrm>
            <a:off x="4961898" y="5306280"/>
            <a:ext cx="7390789"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L8- Ch8- Leadership and Motivation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5444" y="1770465"/>
            <a:ext cx="8044249" cy="4117052"/>
          </a:xfrm>
        </p:spPr>
        <p:txBody>
          <a:bodyPr>
            <a:normAutofit/>
          </a:bodyPr>
          <a:lstStyle/>
          <a:p>
            <a:r>
              <a:rPr lang="en-SA" sz="2000" b="1" dirty="0">
                <a:solidFill>
                  <a:srgbClr val="002060"/>
                </a:solidFill>
              </a:rPr>
              <a:t>8.1 </a:t>
            </a:r>
            <a:r>
              <a:rPr lang="en-US" altLang="en-US" sz="2000" b="1" dirty="0">
                <a:solidFill>
                  <a:srgbClr val="002060"/>
                </a:solidFill>
              </a:rPr>
              <a:t>Define and explain motivation. </a:t>
            </a:r>
          </a:p>
          <a:p>
            <a:r>
              <a:rPr lang="en-US" altLang="en-US" sz="2000" b="1" dirty="0">
                <a:solidFill>
                  <a:srgbClr val="002060"/>
                </a:solidFill>
                <a:latin typeface="Arial" panose="020B0604020202020204" pitchFamily="34" charset="0"/>
              </a:rPr>
              <a:t>8.2 Compare and contrast the </a:t>
            </a:r>
            <a:r>
              <a:rPr lang="en-US" sz="2000" b="1" dirty="0">
                <a:solidFill>
                  <a:srgbClr val="002060"/>
                </a:solidFill>
              </a:rPr>
              <a:t>motivational leadership theories? </a:t>
            </a:r>
          </a:p>
          <a:p>
            <a:r>
              <a:rPr lang="en-SA" sz="2000" b="1" dirty="0">
                <a:solidFill>
                  <a:srgbClr val="002060"/>
                </a:solidFill>
              </a:rPr>
              <a:t>8.3 </a:t>
            </a:r>
            <a:r>
              <a:rPr lang="en-US" altLang="en-US" sz="2000" b="1" dirty="0">
                <a:solidFill>
                  <a:srgbClr val="002060"/>
                </a:solidFill>
              </a:rPr>
              <a:t>Compare and contrast contemporary theories of motivation. </a:t>
            </a:r>
          </a:p>
          <a:p>
            <a:r>
              <a:rPr lang="en-SA" sz="2000" b="1" dirty="0">
                <a:solidFill>
                  <a:srgbClr val="002060"/>
                </a:solidFill>
              </a:rPr>
              <a:t>8.4 </a:t>
            </a:r>
            <a:r>
              <a:rPr lang="en-US" altLang="en-US" sz="2000" b="1" dirty="0">
                <a:solidFill>
                  <a:srgbClr val="002060"/>
                </a:solidFill>
                <a:cs typeface="Arial" panose="020B0604020202020204" pitchFamily="34" charset="0"/>
              </a:rPr>
              <a:t>How leaders motivate a unique groups of workers?</a:t>
            </a:r>
            <a:endParaRPr lang="en-US" altLang="en-US" sz="2000" b="1" dirty="0">
              <a:solidFill>
                <a:srgbClr val="002060"/>
              </a:solidFill>
            </a:endParaRPr>
          </a:p>
          <a:p>
            <a:r>
              <a:rPr lang="en-US" sz="2000" b="1" dirty="0">
                <a:solidFill>
                  <a:srgbClr val="002060"/>
                </a:solidFill>
              </a:rPr>
              <a:t>8.5 Summary and Conclusions.</a:t>
            </a:r>
          </a:p>
          <a:p>
            <a:r>
              <a:rPr lang="en-US" sz="2000" b="1" dirty="0">
                <a:solidFill>
                  <a:srgbClr val="002060"/>
                </a:solidFill>
              </a:rPr>
              <a:t>8.6 Self Assessment.</a:t>
            </a:r>
          </a:p>
          <a:p>
            <a:endParaRPr lang="en-US" sz="2000" b="1" dirty="0">
              <a:solidFill>
                <a:srgbClr val="002060"/>
              </a:solidFill>
            </a:endParaRPr>
          </a:p>
          <a:p>
            <a:endParaRPr lang="en-SA" sz="2000" b="1" dirty="0">
              <a:solidFill>
                <a:srgbClr val="002060"/>
              </a:solidFill>
              <a:highlight>
                <a:srgbClr val="FFE2FF"/>
              </a:highlight>
            </a:endParaRPr>
          </a:p>
        </p:txBody>
      </p:sp>
      <p:pic>
        <p:nvPicPr>
          <p:cNvPr id="70658" name="Picture 2" descr="Motivation: What Is It and Why Is It Important? | WhatsNext.com">
            <a:extLst>
              <a:ext uri="{FF2B5EF4-FFF2-40B4-BE49-F238E27FC236}">
                <a16:creationId xmlns:a16="http://schemas.microsoft.com/office/drawing/2014/main" id="{AEAB391D-70C2-A343-9BF9-06D36B7AAA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1792" y="1891422"/>
            <a:ext cx="4169556" cy="274915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39B4940-0747-CD05-9125-F5C32A4290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69BA4535-BB0C-A344-BDF1-E521BBEF566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395EE8A2-1E06-F22D-7F5F-CC29CB98C7A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E12B403B-45C4-6D40-D610-0FBC48427C0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72F2DCFD-9866-1BD8-30FA-09CFDBCE50E5}"/>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EF62D17D-AF3B-B0DA-6980-9E6F60127980}"/>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Learning Outcomes: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Picture 2" descr="Leadership Quotes">
            <a:extLst>
              <a:ext uri="{FF2B5EF4-FFF2-40B4-BE49-F238E27FC236}">
                <a16:creationId xmlns:a16="http://schemas.microsoft.com/office/drawing/2014/main" id="{439CF43A-F6F0-9340-810C-2FBAEAD767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69" y="1428690"/>
            <a:ext cx="5616662" cy="48404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54A479C2-D040-81F2-CA5E-BF3CD780C9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325C57E2-B267-3A73-3381-F12406B05090}"/>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4C3690A-DDA1-2488-67F9-8E6AE2491FE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137D0E3-65A5-82BF-43E1-7C31D60C92C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C32820C3-8D17-011E-5925-EB6EF511C1BA}"/>
              </a:ext>
            </a:extLst>
          </p:cNvPr>
          <p:cNvPicPr>
            <a:picLocks noChangeAspect="1"/>
          </p:cNvPicPr>
          <p:nvPr/>
        </p:nvPicPr>
        <p:blipFill>
          <a:blip r:embed="rId7"/>
          <a:stretch>
            <a:fillRect/>
          </a:stretch>
        </p:blipFill>
        <p:spPr>
          <a:xfrm>
            <a:off x="-108036" y="0"/>
            <a:ext cx="9533101" cy="1610200"/>
          </a:xfrm>
          <a:prstGeom prst="rect">
            <a:avLst/>
          </a:prstGeom>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3730" name="Picture 2" descr="Leadership Quotes">
            <a:extLst>
              <a:ext uri="{FF2B5EF4-FFF2-40B4-BE49-F238E27FC236}">
                <a16:creationId xmlns:a16="http://schemas.microsoft.com/office/drawing/2014/main" id="{E825E1CA-C0FB-184C-8087-9923360A770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72" t="7606" r="4350" b="20830"/>
          <a:stretch/>
        </p:blipFill>
        <p:spPr bwMode="auto">
          <a:xfrm>
            <a:off x="2004646" y="1485899"/>
            <a:ext cx="7582317" cy="3886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74F9824-88AB-7D65-4229-C01E2082AD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839900D8-2EC9-04BD-B37E-CF13D897F01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2A201FE-9C25-DFA2-2BAE-DC6DD22E21B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1478017A-FBC5-52E5-1E68-80CDBEFD828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B6AF4009-6903-54F7-BF35-182341A45950}"/>
              </a:ext>
            </a:extLst>
          </p:cNvPr>
          <p:cNvPicPr>
            <a:picLocks noChangeAspect="1"/>
          </p:cNvPicPr>
          <p:nvPr/>
        </p:nvPicPr>
        <p:blipFill>
          <a:blip r:embed="rId7"/>
          <a:stretch>
            <a:fillRect/>
          </a:stretch>
        </p:blipFill>
        <p:spPr>
          <a:xfrm>
            <a:off x="-108036" y="0"/>
            <a:ext cx="9533101" cy="1610200"/>
          </a:xfrm>
          <a:prstGeom prst="rect">
            <a:avLst/>
          </a:prstGeom>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FC5C64-49C0-584A-7AC9-8CAD81DC50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0690FD0C-DD05-249F-6698-870687C7F8D8}"/>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0CFA2F4-C206-EC70-3547-13FBAAA016C6}"/>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10D37BEA-BE21-F9F2-4706-CD614FC52ED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AC21017D-AB8B-65F0-B5BA-B15CE2E28E59}"/>
              </a:ext>
            </a:extLst>
          </p:cNvPr>
          <p:cNvPicPr>
            <a:picLocks noChangeAspect="1"/>
          </p:cNvPicPr>
          <p:nvPr/>
        </p:nvPicPr>
        <p:blipFill>
          <a:blip r:embed="rId6"/>
          <a:stretch>
            <a:fillRect/>
          </a:stretch>
        </p:blipFill>
        <p:spPr>
          <a:xfrm>
            <a:off x="-108036" y="0"/>
            <a:ext cx="10138498" cy="4108174"/>
          </a:xfrm>
          <a:prstGeom prst="rect">
            <a:avLst/>
          </a:prstGeom>
        </p:spPr>
      </p:pic>
      <p:sp>
        <p:nvSpPr>
          <p:cNvPr id="10" name="TextBox 9">
            <a:extLst>
              <a:ext uri="{FF2B5EF4-FFF2-40B4-BE49-F238E27FC236}">
                <a16:creationId xmlns:a16="http://schemas.microsoft.com/office/drawing/2014/main" id="{579425B0-0559-00EA-8614-6AB561226844}"/>
              </a:ext>
            </a:extLst>
          </p:cNvPr>
          <p:cNvSpPr txBox="1"/>
          <p:nvPr/>
        </p:nvSpPr>
        <p:spPr>
          <a:xfrm>
            <a:off x="2383844" y="1453922"/>
            <a:ext cx="7263527" cy="1200329"/>
          </a:xfrm>
          <a:prstGeom prst="rect">
            <a:avLst/>
          </a:prstGeom>
          <a:noFill/>
        </p:spPr>
        <p:txBody>
          <a:bodyPr wrap="none" rtlCol="0">
            <a:spAutoFit/>
          </a:bodyPr>
          <a:lstStyle/>
          <a:p>
            <a:pP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8.1 Define and explain motivation. </a:t>
            </a:r>
          </a:p>
        </p:txBody>
      </p:sp>
    </p:spTree>
    <p:extLst>
      <p:ext uri="{BB962C8B-B14F-4D97-AF65-F5344CB8AC3E}">
        <p14:creationId xmlns:p14="http://schemas.microsoft.com/office/powerpoint/2010/main" val="10390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8085BB-0A6F-4549-AD53-C410201227E9}"/>
              </a:ext>
            </a:extLst>
          </p:cNvPr>
          <p:cNvSpPr/>
          <p:nvPr/>
        </p:nvSpPr>
        <p:spPr>
          <a:xfrm>
            <a:off x="314586" y="2286000"/>
            <a:ext cx="7126120" cy="2585323"/>
          </a:xfrm>
          <a:prstGeom prst="rect">
            <a:avLst/>
          </a:prstGeom>
        </p:spPr>
        <p:txBody>
          <a:bodyPr wrap="square">
            <a:spAutoFit/>
          </a:bodyPr>
          <a:lstStyle/>
          <a:p>
            <a:endParaRPr lang="en-US" dirty="0"/>
          </a:p>
          <a:p>
            <a:pPr algn="ctr"/>
            <a:r>
              <a:rPr lang="en-US" sz="3600" dirty="0">
                <a:solidFill>
                  <a:srgbClr val="002060"/>
                </a:solidFill>
                <a:latin typeface="Calibri" panose="020F0502020204030204" pitchFamily="34" charset="0"/>
              </a:rPr>
              <a:t>Motivation is something that moves the person to action, and continues him in the course of action already initiated. </a:t>
            </a:r>
            <a:endParaRPr lang="en-US" sz="3600" dirty="0">
              <a:solidFill>
                <a:srgbClr val="002060"/>
              </a:solidFill>
              <a:effectLst/>
            </a:endParaRPr>
          </a:p>
        </p:txBody>
      </p:sp>
      <p:pic>
        <p:nvPicPr>
          <p:cNvPr id="97282" name="Picture 2" descr="Ten Best practices to motivating without money">
            <a:extLst>
              <a:ext uri="{FF2B5EF4-FFF2-40B4-BE49-F238E27FC236}">
                <a16:creationId xmlns:a16="http://schemas.microsoft.com/office/drawing/2014/main" id="{D5FF86CE-4448-E34F-984D-0C1621A912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5745" y="2286000"/>
            <a:ext cx="355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7740873A-9330-D186-2592-FB7FCC0358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A110E254-1F29-26FC-301F-0CCBAA06B7A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1D26BF9B-B0FA-4F4E-1116-A87DA20B718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4332FF2-5D17-103D-16CE-5E1CF13F539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394E78DE-F001-78EA-F8BA-98EE7A1F0385}"/>
              </a:ext>
            </a:extLst>
          </p:cNvPr>
          <p:cNvPicPr>
            <a:picLocks noChangeAspect="1"/>
          </p:cNvPicPr>
          <p:nvPr/>
        </p:nvPicPr>
        <p:blipFill>
          <a:blip r:embed="rId7"/>
          <a:stretch>
            <a:fillRect/>
          </a:stretch>
        </p:blipFill>
        <p:spPr>
          <a:xfrm>
            <a:off x="11289" y="-33220"/>
            <a:ext cx="9533101" cy="1610200"/>
          </a:xfrm>
          <a:prstGeom prst="rect">
            <a:avLst/>
          </a:prstGeom>
        </p:spPr>
      </p:pic>
      <p:sp>
        <p:nvSpPr>
          <p:cNvPr id="10" name="TextBox 9">
            <a:extLst>
              <a:ext uri="{FF2B5EF4-FFF2-40B4-BE49-F238E27FC236}">
                <a16:creationId xmlns:a16="http://schemas.microsoft.com/office/drawing/2014/main" id="{AE5A4C28-FCD4-6F56-B190-D6063138AABA}"/>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What is Motivation?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766863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722374" y="1893307"/>
            <a:ext cx="9302159" cy="4031873"/>
          </a:xfrm>
          <a:prstGeom prst="rect">
            <a:avLst/>
          </a:prstGeom>
        </p:spPr>
        <p:txBody>
          <a:bodyPr wrap="square">
            <a:spAutoFit/>
          </a:bodyPr>
          <a:lstStyle/>
          <a:p>
            <a:pPr>
              <a:lnSpc>
                <a:spcPct val="80000"/>
              </a:lnSpc>
            </a:pPr>
            <a:r>
              <a:rPr lang="en-US" altLang="en-US" sz="2400" b="1" dirty="0">
                <a:solidFill>
                  <a:srgbClr val="002060"/>
                </a:solidFill>
              </a:rPr>
              <a:t>Motivation </a:t>
            </a:r>
            <a:r>
              <a:rPr lang="en-US" altLang="en-US" sz="2000" dirty="0">
                <a:solidFill>
                  <a:srgbClr val="002060"/>
                </a:solidFill>
              </a:rPr>
              <a:t>refers to the process by which a person’s efforts are energized, directed, and sustained toward attaining a goal.</a:t>
            </a:r>
          </a:p>
          <a:p>
            <a:pPr>
              <a:lnSpc>
                <a:spcPct val="80000"/>
              </a:lnSpc>
            </a:pPr>
            <a:endParaRPr lang="en-US" altLang="en-US" sz="2000" dirty="0">
              <a:solidFill>
                <a:srgbClr val="002060"/>
              </a:solidFill>
            </a:endParaRPr>
          </a:p>
          <a:p>
            <a:pPr>
              <a:lnSpc>
                <a:spcPct val="80000"/>
              </a:lnSpc>
            </a:pPr>
            <a:r>
              <a:rPr lang="en-US" altLang="en-US" sz="2000" dirty="0">
                <a:solidFill>
                  <a:srgbClr val="002060"/>
                </a:solidFill>
              </a:rPr>
              <a:t>-  Individuals differ in </a:t>
            </a:r>
            <a:r>
              <a:rPr lang="en-US" altLang="en-US" sz="2000" dirty="0">
                <a:solidFill>
                  <a:srgbClr val="002060"/>
                </a:solidFill>
                <a:highlight>
                  <a:srgbClr val="F5FAA4"/>
                </a:highlight>
              </a:rPr>
              <a:t>motivational drive</a:t>
            </a:r>
            <a:r>
              <a:rPr lang="en-US" altLang="en-US" sz="2000" dirty="0">
                <a:solidFill>
                  <a:srgbClr val="002060"/>
                </a:solidFill>
              </a:rPr>
              <a:t> and their overall motivation varies from </a:t>
            </a:r>
            <a:r>
              <a:rPr lang="en-US" altLang="en-US" sz="2000" dirty="0">
                <a:solidFill>
                  <a:srgbClr val="002060"/>
                </a:solidFill>
                <a:highlight>
                  <a:srgbClr val="F5FAA4"/>
                </a:highlight>
              </a:rPr>
              <a:t>situation to situation</a:t>
            </a:r>
            <a:r>
              <a:rPr lang="en-US" altLang="en-US" sz="2000" dirty="0">
                <a:solidFill>
                  <a:srgbClr val="002060"/>
                </a:solidFill>
              </a:rPr>
              <a:t>. </a:t>
            </a:r>
          </a:p>
          <a:p>
            <a:pPr>
              <a:lnSpc>
                <a:spcPct val="80000"/>
              </a:lnSpc>
            </a:pPr>
            <a:endParaRPr lang="en-US" altLang="en-US" sz="1400" b="1" dirty="0">
              <a:solidFill>
                <a:srgbClr val="002060"/>
              </a:solidFill>
            </a:endParaRPr>
          </a:p>
          <a:p>
            <a:pPr>
              <a:lnSpc>
                <a:spcPct val="80000"/>
              </a:lnSpc>
            </a:pPr>
            <a:r>
              <a:rPr lang="en-US" altLang="en-US" sz="2000" b="1" u="sng" dirty="0">
                <a:solidFill>
                  <a:srgbClr val="002060"/>
                </a:solidFill>
              </a:rPr>
              <a:t>Motivation has three key elements: </a:t>
            </a:r>
            <a:endParaRPr lang="ar-SA" altLang="en-US" sz="2000" b="1" u="sng" dirty="0">
              <a:solidFill>
                <a:srgbClr val="002060"/>
              </a:solidFill>
            </a:endParaRPr>
          </a:p>
          <a:p>
            <a:pPr>
              <a:lnSpc>
                <a:spcPct val="80000"/>
              </a:lnSpc>
            </a:pPr>
            <a:endParaRPr lang="en-US" altLang="en-US" sz="2000" b="1" u="sng" dirty="0">
              <a:solidFill>
                <a:srgbClr val="002060"/>
              </a:solidFill>
            </a:endParaRPr>
          </a:p>
          <a:p>
            <a:pPr lvl="1" indent="-231775">
              <a:lnSpc>
                <a:spcPct val="80000"/>
              </a:lnSpc>
              <a:buFontTx/>
              <a:buChar char="•"/>
            </a:pPr>
            <a:r>
              <a:rPr lang="en-US" altLang="en-US" dirty="0">
                <a:solidFill>
                  <a:srgbClr val="002060"/>
                </a:solidFill>
              </a:rPr>
              <a:t>The </a:t>
            </a:r>
            <a:r>
              <a:rPr lang="en-US" altLang="en-US" b="1" dirty="0">
                <a:solidFill>
                  <a:srgbClr val="002060"/>
                </a:solidFill>
              </a:rPr>
              <a:t>energy</a:t>
            </a:r>
            <a:r>
              <a:rPr lang="en-US" altLang="en-US" dirty="0">
                <a:solidFill>
                  <a:srgbClr val="002060"/>
                </a:solidFill>
              </a:rPr>
              <a:t> element is a measure of intensity or drive where the quality of the effort is considered along with its intensity. </a:t>
            </a:r>
          </a:p>
          <a:p>
            <a:pPr lvl="1" indent="-231775">
              <a:lnSpc>
                <a:spcPct val="80000"/>
              </a:lnSpc>
              <a:buFontTx/>
              <a:buChar char="•"/>
            </a:pPr>
            <a:endParaRPr lang="en-US" altLang="en-US" dirty="0">
              <a:solidFill>
                <a:srgbClr val="002060"/>
              </a:solidFill>
            </a:endParaRPr>
          </a:p>
          <a:p>
            <a:pPr lvl="1" indent="-231775">
              <a:lnSpc>
                <a:spcPct val="80000"/>
              </a:lnSpc>
              <a:buFontTx/>
              <a:buChar char="•"/>
            </a:pPr>
            <a:r>
              <a:rPr lang="en-US" altLang="en-US" dirty="0">
                <a:solidFill>
                  <a:srgbClr val="002060"/>
                </a:solidFill>
              </a:rPr>
              <a:t>High levels of </a:t>
            </a:r>
            <a:r>
              <a:rPr lang="en-US" altLang="en-US" b="1" dirty="0">
                <a:solidFill>
                  <a:srgbClr val="002060"/>
                </a:solidFill>
              </a:rPr>
              <a:t>effort</a:t>
            </a:r>
            <a:r>
              <a:rPr lang="en-US" altLang="en-US" dirty="0">
                <a:solidFill>
                  <a:srgbClr val="002060"/>
                </a:solidFill>
              </a:rPr>
              <a:t> lead to favorable job performance when the effort is </a:t>
            </a:r>
            <a:r>
              <a:rPr lang="en-US" altLang="en-US" b="1" dirty="0">
                <a:solidFill>
                  <a:srgbClr val="002060"/>
                </a:solidFill>
              </a:rPr>
              <a:t>directed</a:t>
            </a:r>
            <a:r>
              <a:rPr lang="en-US" altLang="en-US" dirty="0">
                <a:solidFill>
                  <a:srgbClr val="002060"/>
                </a:solidFill>
              </a:rPr>
              <a:t> toward, and consistent with, organizational goals. </a:t>
            </a:r>
          </a:p>
          <a:p>
            <a:pPr lvl="1" indent="-231775">
              <a:lnSpc>
                <a:spcPct val="80000"/>
              </a:lnSpc>
              <a:buFontTx/>
              <a:buChar char="•"/>
            </a:pPr>
            <a:endParaRPr lang="en-US" altLang="en-US" dirty="0">
              <a:solidFill>
                <a:srgbClr val="002060"/>
              </a:solidFill>
            </a:endParaRPr>
          </a:p>
          <a:p>
            <a:pPr lvl="1" indent="-231775">
              <a:lnSpc>
                <a:spcPct val="80000"/>
              </a:lnSpc>
              <a:buFontTx/>
              <a:buChar char="•"/>
            </a:pPr>
            <a:r>
              <a:rPr lang="en-US" altLang="en-US" dirty="0">
                <a:solidFill>
                  <a:srgbClr val="002060"/>
                </a:solidFill>
              </a:rPr>
              <a:t>Finally, motivation includes a </a:t>
            </a:r>
            <a:r>
              <a:rPr lang="en-US" altLang="en-US" b="1" dirty="0">
                <a:solidFill>
                  <a:srgbClr val="002060"/>
                </a:solidFill>
              </a:rPr>
              <a:t>persistence</a:t>
            </a:r>
            <a:r>
              <a:rPr lang="en-US" altLang="en-US" dirty="0">
                <a:solidFill>
                  <a:srgbClr val="002060"/>
                </a:solidFill>
              </a:rPr>
              <a:t> dimension where employees keep putting forth effort to achieve those goals.</a:t>
            </a:r>
          </a:p>
          <a:p>
            <a:pPr>
              <a:lnSpc>
                <a:spcPct val="80000"/>
              </a:lnSpc>
            </a:pPr>
            <a:endParaRPr lang="en-US" altLang="en-US" dirty="0">
              <a:solidFill>
                <a:srgbClr val="002060"/>
              </a:solidFill>
            </a:endParaRP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6AA09BB-83E1-26B7-F3DF-52C924081B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3A3E8AD-D529-86B8-6FF1-F832631CF7C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A821AE3-8CC8-52B9-F511-86572386981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5ACA276-5BAC-7CED-D542-58270D0413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CDAE50D-01FB-2A2D-94A7-5DDE72ABFCD6}"/>
              </a:ext>
            </a:extLst>
          </p:cNvPr>
          <p:cNvPicPr>
            <a:picLocks noChangeAspect="1"/>
          </p:cNvPicPr>
          <p:nvPr/>
        </p:nvPicPr>
        <p:blipFill>
          <a:blip r:embed="rId7"/>
          <a:stretch>
            <a:fillRect/>
          </a:stretch>
        </p:blipFill>
        <p:spPr>
          <a:xfrm>
            <a:off x="11289" y="-36396"/>
            <a:ext cx="9533101" cy="1610200"/>
          </a:xfrm>
          <a:prstGeom prst="rect">
            <a:avLst/>
          </a:prstGeom>
        </p:spPr>
      </p:pic>
      <p:sp>
        <p:nvSpPr>
          <p:cNvPr id="10" name="TextBox 9">
            <a:extLst>
              <a:ext uri="{FF2B5EF4-FFF2-40B4-BE49-F238E27FC236}">
                <a16:creationId xmlns:a16="http://schemas.microsoft.com/office/drawing/2014/main" id="{4129EF2B-9951-CC28-2046-F39690557FA0}"/>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What is Motivation?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28857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318052" y="1893307"/>
            <a:ext cx="10942131" cy="4401205"/>
          </a:xfrm>
          <a:prstGeom prst="rect">
            <a:avLst/>
          </a:prstGeom>
        </p:spPr>
        <p:txBody>
          <a:bodyPr wrap="square">
            <a:spAutoFit/>
          </a:bodyPr>
          <a:lstStyle/>
          <a:p>
            <a:r>
              <a:rPr lang="en-US" sz="2000" b="1" dirty="0">
                <a:solidFill>
                  <a:srgbClr val="002060"/>
                </a:solidFill>
              </a:rPr>
              <a:t>- Effective leaders inspire movements that exist only when people choose to move in the same direction.</a:t>
            </a:r>
          </a:p>
          <a:p>
            <a:endParaRPr lang="en-US" sz="2000" b="1" dirty="0">
              <a:solidFill>
                <a:srgbClr val="002060"/>
              </a:solidFill>
            </a:endParaRPr>
          </a:p>
          <a:p>
            <a:r>
              <a:rPr lang="en-US" sz="2000" dirty="0">
                <a:solidFill>
                  <a:srgbClr val="002060"/>
                </a:solidFill>
              </a:rPr>
              <a:t>- Being proficient at motivating your team will, without a doubt, be a measure of your </a:t>
            </a:r>
            <a:r>
              <a:rPr lang="en-US" sz="2000" b="1" dirty="0">
                <a:solidFill>
                  <a:srgbClr val="002060"/>
                </a:solidFill>
              </a:rPr>
              <a:t>success as a leader</a:t>
            </a:r>
            <a:r>
              <a:rPr lang="en-US" sz="2000" dirty="0">
                <a:solidFill>
                  <a:srgbClr val="002060"/>
                </a:solidFill>
              </a:rPr>
              <a:t>. </a:t>
            </a:r>
          </a:p>
          <a:p>
            <a:endParaRPr lang="en-US" sz="2000" dirty="0">
              <a:solidFill>
                <a:srgbClr val="002060"/>
              </a:solidFill>
            </a:endParaRPr>
          </a:p>
          <a:p>
            <a:r>
              <a:rPr lang="en-US" sz="2000" b="1" dirty="0">
                <a:solidFill>
                  <a:srgbClr val="002060"/>
                </a:solidFill>
              </a:rPr>
              <a:t>- Motivation </a:t>
            </a:r>
            <a:r>
              <a:rPr lang="en-US" sz="2000" dirty="0">
                <a:solidFill>
                  <a:srgbClr val="002060"/>
                </a:solidFill>
              </a:rPr>
              <a:t> is one key performance indicator </a:t>
            </a:r>
            <a:r>
              <a:rPr lang="en-US" sz="2000" b="1" dirty="0">
                <a:solidFill>
                  <a:srgbClr val="002060"/>
                </a:solidFill>
              </a:rPr>
              <a:t>(KPI) </a:t>
            </a:r>
            <a:r>
              <a:rPr lang="en-US" sz="2000" dirty="0">
                <a:solidFill>
                  <a:srgbClr val="002060"/>
                </a:solidFill>
              </a:rPr>
              <a:t>that should be on any leader's dashboard! </a:t>
            </a:r>
          </a:p>
          <a:p>
            <a:br>
              <a:rPr lang="en-US" sz="2000" dirty="0">
                <a:solidFill>
                  <a:srgbClr val="002060"/>
                </a:solidFill>
              </a:rPr>
            </a:br>
            <a:r>
              <a:rPr lang="en-US" sz="2000" dirty="0">
                <a:solidFill>
                  <a:srgbClr val="002060"/>
                </a:solidFill>
              </a:rPr>
              <a:t>- Without a leader, movements fragment and get nowhere. The leader’s job is to inspire people to work together in the service of something greater than themselves.</a:t>
            </a:r>
          </a:p>
          <a:p>
            <a:br>
              <a:rPr lang="en-US" sz="2000" b="1" dirty="0">
                <a:solidFill>
                  <a:srgbClr val="002060"/>
                </a:solidFill>
              </a:rPr>
            </a:br>
            <a:r>
              <a:rPr lang="en-US" sz="2000" b="1" dirty="0">
                <a:solidFill>
                  <a:srgbClr val="002060"/>
                </a:solidFill>
              </a:rPr>
              <a:t>- Positive energy is infectious. </a:t>
            </a:r>
            <a:r>
              <a:rPr lang="en-US" sz="2000" dirty="0">
                <a:solidFill>
                  <a:srgbClr val="002060"/>
                </a:solidFill>
              </a:rPr>
              <a:t>It is one of the most powerful tools in the leadership toolbox when it comes to inspiring others in the workplace. </a:t>
            </a:r>
            <a:endParaRPr lang="en-US" altLang="en-US" sz="2000" dirty="0">
              <a:solidFill>
                <a:srgbClr val="002060"/>
              </a:solidFill>
            </a:endParaRPr>
          </a:p>
        </p:txBody>
      </p:sp>
      <p:pic>
        <p:nvPicPr>
          <p:cNvPr id="3" name="Picture 2">
            <a:extLst>
              <a:ext uri="{FF2B5EF4-FFF2-40B4-BE49-F238E27FC236}">
                <a16:creationId xmlns:a16="http://schemas.microsoft.com/office/drawing/2014/main" id="{2FD37BFF-F3F9-9EDB-B6B1-5B7D1470E5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14F17A36-FA9C-FEB3-F04D-3A3FB6850FF9}"/>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672403FF-B10F-69ED-D3C7-5A01992FECD8}"/>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933AC85-A13A-ABFC-2609-C1A9095D5BD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5E23A8AA-1E13-8238-8C1D-C95206386AAF}"/>
              </a:ext>
            </a:extLst>
          </p:cNvPr>
          <p:cNvPicPr>
            <a:picLocks noChangeAspect="1"/>
          </p:cNvPicPr>
          <p:nvPr/>
        </p:nvPicPr>
        <p:blipFill>
          <a:blip r:embed="rId6"/>
          <a:stretch>
            <a:fillRect/>
          </a:stretch>
        </p:blipFill>
        <p:spPr>
          <a:xfrm>
            <a:off x="-108036" y="-97951"/>
            <a:ext cx="9533101" cy="1610200"/>
          </a:xfrm>
          <a:prstGeom prst="rect">
            <a:avLst/>
          </a:prstGeom>
        </p:spPr>
      </p:pic>
      <p:sp>
        <p:nvSpPr>
          <p:cNvPr id="10" name="TextBox 9">
            <a:extLst>
              <a:ext uri="{FF2B5EF4-FFF2-40B4-BE49-F238E27FC236}">
                <a16:creationId xmlns:a16="http://schemas.microsoft.com/office/drawing/2014/main" id="{4673AD08-3F6B-6501-B2AC-8CA4ACAF4B87}"/>
              </a:ext>
            </a:extLst>
          </p:cNvPr>
          <p:cNvSpPr txBox="1"/>
          <p:nvPr/>
        </p:nvSpPr>
        <p:spPr>
          <a:xfrm>
            <a:off x="2325914" y="543490"/>
            <a:ext cx="4126451"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 and Motivation?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073746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448054" y="1811722"/>
            <a:ext cx="10909059" cy="1107996"/>
          </a:xfrm>
          <a:prstGeom prst="rect">
            <a:avLst/>
          </a:prstGeom>
        </p:spPr>
        <p:txBody>
          <a:bodyPr wrap="square">
            <a:spAutoFit/>
          </a:bodyPr>
          <a:lstStyle/>
          <a:p>
            <a:pPr algn="just"/>
            <a:r>
              <a:rPr lang="en-US" sz="2400" b="1" dirty="0">
                <a:solidFill>
                  <a:srgbClr val="002060"/>
                </a:solidFill>
              </a:rPr>
              <a:t>Motivation</a:t>
            </a:r>
            <a:r>
              <a:rPr lang="en-US" sz="2400" dirty="0">
                <a:solidFill>
                  <a:srgbClr val="002060"/>
                </a:solidFill>
              </a:rPr>
              <a:t> is important because it allows you as a leader to meet and even exceed your own organizational goals! </a:t>
            </a:r>
          </a:p>
          <a:p>
            <a:endParaRPr lang="en-US" dirty="0">
              <a:solidFill>
                <a:srgbClr val="002060"/>
              </a:solidFill>
            </a:endParaRPr>
          </a:p>
        </p:txBody>
      </p:sp>
      <p:pic>
        <p:nvPicPr>
          <p:cNvPr id="77826" name="Picture 2" descr="8 Ways Construction Managers Can Motivate Their Teams | For Construction  Pros">
            <a:extLst>
              <a:ext uri="{FF2B5EF4-FFF2-40B4-BE49-F238E27FC236}">
                <a16:creationId xmlns:a16="http://schemas.microsoft.com/office/drawing/2014/main" id="{727D6F77-1AEC-5E4C-8AE3-2A34DB73D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3129" y="3131458"/>
            <a:ext cx="5125742" cy="28107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21D87F9-0452-9815-47DE-F76E76A56C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17CCF661-BEAC-C64E-715F-5E9C3E863BD6}"/>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522D3BC-164F-8187-360A-F3CD9E6C087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AE38AB1-DE1B-3445-0748-E281D559D3D5}"/>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EE843A00-F7C3-B129-85F9-D67266D2FFBC}"/>
              </a:ext>
            </a:extLst>
          </p:cNvPr>
          <p:cNvPicPr>
            <a:picLocks noChangeAspect="1"/>
          </p:cNvPicPr>
          <p:nvPr/>
        </p:nvPicPr>
        <p:blipFill>
          <a:blip r:embed="rId7"/>
          <a:stretch>
            <a:fillRect/>
          </a:stretch>
        </p:blipFill>
        <p:spPr>
          <a:xfrm>
            <a:off x="-108036" y="0"/>
            <a:ext cx="10232697" cy="1610200"/>
          </a:xfrm>
          <a:prstGeom prst="rect">
            <a:avLst/>
          </a:prstGeom>
        </p:spPr>
      </p:pic>
      <p:sp>
        <p:nvSpPr>
          <p:cNvPr id="10" name="TextBox 9">
            <a:extLst>
              <a:ext uri="{FF2B5EF4-FFF2-40B4-BE49-F238E27FC236}">
                <a16:creationId xmlns:a16="http://schemas.microsoft.com/office/drawing/2014/main" id="{860AF384-2FFA-2EC3-0596-1CC82D1E4F66}"/>
              </a:ext>
            </a:extLst>
          </p:cNvPr>
          <p:cNvSpPr txBox="1"/>
          <p:nvPr/>
        </p:nvSpPr>
        <p:spPr>
          <a:xfrm>
            <a:off x="2325914" y="543490"/>
            <a:ext cx="756168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Why leaders need to motivate  their followers?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362512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72604" y="1388788"/>
            <a:ext cx="11658080" cy="5170646"/>
          </a:xfrm>
          <a:prstGeom prst="rect">
            <a:avLst/>
          </a:prstGeom>
        </p:spPr>
        <p:txBody>
          <a:bodyPr wrap="square">
            <a:spAutoFit/>
          </a:bodyPr>
          <a:lstStyle/>
          <a:p>
            <a:pPr marL="285750" indent="-285750">
              <a:buFont typeface="Arial" panose="020B0604020202020204" pitchFamily="34" charset="0"/>
              <a:buChar char="•"/>
            </a:pPr>
            <a:r>
              <a:rPr lang="en-US" sz="2400" b="1" dirty="0">
                <a:solidFill>
                  <a:srgbClr val="002060"/>
                </a:solidFill>
              </a:rPr>
              <a:t>Cost savings:</a:t>
            </a:r>
            <a:r>
              <a:rPr lang="en-US" sz="2400" dirty="0">
                <a:solidFill>
                  <a:srgbClr val="002060"/>
                </a:solidFill>
              </a:rPr>
              <a:t> Motivated employees will not only work faster, but they will use their creativity .</a:t>
            </a:r>
          </a:p>
          <a:p>
            <a:pPr marL="285750" indent="-285750">
              <a:buFont typeface="Arial" panose="020B0604020202020204" pitchFamily="34" charset="0"/>
              <a:buChar char="•"/>
            </a:pPr>
            <a:r>
              <a:rPr lang="en-US" sz="2400" b="1" dirty="0">
                <a:solidFill>
                  <a:srgbClr val="002060"/>
                </a:solidFill>
              </a:rPr>
              <a:t>Increased quality: </a:t>
            </a:r>
            <a:r>
              <a:rPr lang="en-US" sz="2400" dirty="0">
                <a:solidFill>
                  <a:srgbClr val="002060"/>
                </a:solidFill>
              </a:rPr>
              <a:t>Motivated employees will produce quality products, costing you less resources for rework.</a:t>
            </a:r>
          </a:p>
          <a:p>
            <a:pPr marL="285750" indent="-285750">
              <a:buFont typeface="Arial" panose="020B0604020202020204" pitchFamily="34" charset="0"/>
              <a:buChar char="•"/>
            </a:pPr>
            <a:r>
              <a:rPr lang="en-US" sz="2400" b="1" dirty="0">
                <a:solidFill>
                  <a:srgbClr val="002060"/>
                </a:solidFill>
              </a:rPr>
              <a:t>Reduced turn over: </a:t>
            </a:r>
            <a:r>
              <a:rPr lang="en-US" sz="2400" dirty="0">
                <a:solidFill>
                  <a:srgbClr val="002060"/>
                </a:solidFill>
              </a:rPr>
              <a:t>Turn-over doesn't only cost you money to replace the individuals, but it also slows down your organization's progress while replacements are being trained.</a:t>
            </a:r>
          </a:p>
          <a:p>
            <a:pPr marL="285750" indent="-285750">
              <a:buFont typeface="Arial" panose="020B0604020202020204" pitchFamily="34" charset="0"/>
              <a:buChar char="•"/>
            </a:pPr>
            <a:r>
              <a:rPr lang="en-US" sz="2400" b="1" dirty="0">
                <a:solidFill>
                  <a:srgbClr val="002060"/>
                </a:solidFill>
              </a:rPr>
              <a:t>Speed to market:</a:t>
            </a:r>
            <a:r>
              <a:rPr lang="en-US" sz="2400" dirty="0">
                <a:solidFill>
                  <a:srgbClr val="002060"/>
                </a:solidFill>
              </a:rPr>
              <a:t> Everyone wants their product or services yesterday! Actually, the day you release your new product, people will already want a newer version! Having a motivated workforce will ensure that your product release cycle is reduced minimally.</a:t>
            </a:r>
          </a:p>
          <a:p>
            <a:pPr marL="285750" indent="-285750">
              <a:buFont typeface="Arial" panose="020B0604020202020204" pitchFamily="34" charset="0"/>
              <a:buChar char="•"/>
            </a:pPr>
            <a:r>
              <a:rPr lang="en-US" sz="2400" b="1" dirty="0">
                <a:solidFill>
                  <a:srgbClr val="002060"/>
                </a:solidFill>
              </a:rPr>
              <a:t>Contributing to a better society:</a:t>
            </a:r>
            <a:r>
              <a:rPr lang="en-US" sz="2400" dirty="0">
                <a:solidFill>
                  <a:srgbClr val="002060"/>
                </a:solidFill>
              </a:rPr>
              <a:t> Motivated employees make happy people, who in turn contribute to a better society.</a:t>
            </a:r>
          </a:p>
          <a:p>
            <a:endParaRPr lang="en-US" sz="2000" dirty="0">
              <a:solidFill>
                <a:srgbClr val="002060"/>
              </a:solidFill>
            </a:endParaRPr>
          </a:p>
        </p:txBody>
      </p:sp>
      <p:pic>
        <p:nvPicPr>
          <p:cNvPr id="3" name="Picture 2">
            <a:extLst>
              <a:ext uri="{FF2B5EF4-FFF2-40B4-BE49-F238E27FC236}">
                <a16:creationId xmlns:a16="http://schemas.microsoft.com/office/drawing/2014/main" id="{33744926-0746-9AD5-D0A2-45CA781198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B6ACB408-3CA9-1E0E-00A3-CE3AB44EE0FC}"/>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CEF2313-8222-C662-D659-D43E486B590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B77963DF-EE96-A5DD-2899-C7A429FB7A8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AD6CEF77-521D-4F45-8747-38400BEC7699}"/>
              </a:ext>
            </a:extLst>
          </p:cNvPr>
          <p:cNvPicPr>
            <a:picLocks noChangeAspect="1"/>
          </p:cNvPicPr>
          <p:nvPr/>
        </p:nvPicPr>
        <p:blipFill>
          <a:blip r:embed="rId6"/>
          <a:stretch>
            <a:fillRect/>
          </a:stretch>
        </p:blipFill>
        <p:spPr>
          <a:xfrm>
            <a:off x="0" y="-76846"/>
            <a:ext cx="9533101" cy="1610200"/>
          </a:xfrm>
          <a:prstGeom prst="rect">
            <a:avLst/>
          </a:prstGeom>
        </p:spPr>
      </p:pic>
      <p:sp>
        <p:nvSpPr>
          <p:cNvPr id="10" name="TextBox 9">
            <a:extLst>
              <a:ext uri="{FF2B5EF4-FFF2-40B4-BE49-F238E27FC236}">
                <a16:creationId xmlns:a16="http://schemas.microsoft.com/office/drawing/2014/main" id="{AE52CE1F-EEB5-5725-996F-8687D5DB0BC4}"/>
              </a:ext>
            </a:extLst>
          </p:cNvPr>
          <p:cNvSpPr txBox="1"/>
          <p:nvPr/>
        </p:nvSpPr>
        <p:spPr>
          <a:xfrm>
            <a:off x="2325914" y="543490"/>
            <a:ext cx="559961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Benefits of a motivated workforce:</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46424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9A344D-F134-7BE6-7D44-B4C40C7178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43AA2DEE-90C0-667E-8A41-8B1274A9EB3A}"/>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FE32935-FF77-6660-D174-E7A3F39C068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8B53F04C-EE61-E37D-5F96-5098C3158DD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BD0F5A5-EF04-A8D9-C4C1-F7F1CD22CDA5}"/>
              </a:ext>
            </a:extLst>
          </p:cNvPr>
          <p:cNvPicPr>
            <a:picLocks noChangeAspect="1"/>
          </p:cNvPicPr>
          <p:nvPr/>
        </p:nvPicPr>
        <p:blipFill>
          <a:blip r:embed="rId6"/>
          <a:stretch>
            <a:fillRect/>
          </a:stretch>
        </p:blipFill>
        <p:spPr>
          <a:xfrm>
            <a:off x="-108036" y="0"/>
            <a:ext cx="9533101" cy="3684104"/>
          </a:xfrm>
          <a:prstGeom prst="rect">
            <a:avLst/>
          </a:prstGeom>
        </p:spPr>
      </p:pic>
      <p:sp>
        <p:nvSpPr>
          <p:cNvPr id="10" name="TextBox 9">
            <a:extLst>
              <a:ext uri="{FF2B5EF4-FFF2-40B4-BE49-F238E27FC236}">
                <a16:creationId xmlns:a16="http://schemas.microsoft.com/office/drawing/2014/main" id="{0320C937-8BBA-B1E4-E530-41F01A069D6F}"/>
              </a:ext>
            </a:extLst>
          </p:cNvPr>
          <p:cNvSpPr txBox="1"/>
          <p:nvPr/>
        </p:nvSpPr>
        <p:spPr>
          <a:xfrm>
            <a:off x="2261459" y="548349"/>
            <a:ext cx="6697012" cy="2308324"/>
          </a:xfrm>
          <a:prstGeom prst="rect">
            <a:avLst/>
          </a:prstGeom>
          <a:noFill/>
        </p:spPr>
        <p:txBody>
          <a:bodyPr wrap="square" rtlCol="0">
            <a:spAutoFit/>
          </a:bodyPr>
          <a:lstStyle/>
          <a:p>
            <a:pPr algn="ct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8.2 Compare and contrast the motivational leadership theories?</a:t>
            </a:r>
          </a:p>
        </p:txBody>
      </p:sp>
    </p:spTree>
    <p:extLst>
      <p:ext uri="{BB962C8B-B14F-4D97-AF65-F5344CB8AC3E}">
        <p14:creationId xmlns:p14="http://schemas.microsoft.com/office/powerpoint/2010/main" val="2435796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9" name="Content Placeholder 6" descr="EX_11_001.eps">
            <a:extLst>
              <a:ext uri="{FF2B5EF4-FFF2-40B4-BE49-F238E27FC236}">
                <a16:creationId xmlns:a16="http://schemas.microsoft.com/office/drawing/2014/main" id="{FEE0F1F1-E647-E448-8467-028CE2951CB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7584" r="-7584"/>
          <a:stretch>
            <a:fillRect/>
          </a:stretch>
        </p:blipFill>
        <p:spPr>
          <a:xfrm>
            <a:off x="2676594" y="1822248"/>
            <a:ext cx="6510625" cy="3761443"/>
          </a:xfrm>
        </p:spPr>
      </p:pic>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817395D8-2E16-584D-804E-9DEC35EC18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7B28FDD6-A0C5-06D3-A774-7885866624E8}"/>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A83F5B-3B26-C42C-BCF9-2CB0DF4E2CB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FB62684-2D6F-C586-76E3-6154999309B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80F08C6-7309-B624-E739-21560E9EF249}"/>
              </a:ext>
            </a:extLst>
          </p:cNvPr>
          <p:cNvPicPr>
            <a:picLocks noChangeAspect="1"/>
          </p:cNvPicPr>
          <p:nvPr/>
        </p:nvPicPr>
        <p:blipFill>
          <a:blip r:embed="rId8"/>
          <a:stretch>
            <a:fillRect/>
          </a:stretch>
        </p:blipFill>
        <p:spPr>
          <a:xfrm>
            <a:off x="11289" y="12502"/>
            <a:ext cx="9533101" cy="1610200"/>
          </a:xfrm>
          <a:prstGeom prst="rect">
            <a:avLst/>
          </a:prstGeom>
        </p:spPr>
      </p:pic>
      <p:sp>
        <p:nvSpPr>
          <p:cNvPr id="9" name="TextBox 8">
            <a:extLst>
              <a:ext uri="{FF2B5EF4-FFF2-40B4-BE49-F238E27FC236}">
                <a16:creationId xmlns:a16="http://schemas.microsoft.com/office/drawing/2014/main" id="{39076206-3540-3ADF-7CF9-F485A1369A59}"/>
              </a:ext>
            </a:extLst>
          </p:cNvPr>
          <p:cNvSpPr txBox="1"/>
          <p:nvPr/>
        </p:nvSpPr>
        <p:spPr>
          <a:xfrm>
            <a:off x="2325914" y="543490"/>
            <a:ext cx="525650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1- Maslow’s Hierarchy of Needs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790058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362403" y="1603229"/>
            <a:ext cx="9485488" cy="4571037"/>
          </a:xfrm>
        </p:spPr>
        <p:txBody>
          <a:bodyPr>
            <a:normAutofit/>
          </a:bodyPr>
          <a:lstStyle/>
          <a:p>
            <a:pPr algn="just">
              <a:lnSpc>
                <a:spcPct val="70000"/>
              </a:lnSpc>
            </a:pPr>
            <a:endParaRPr lang="en-US" altLang="en-US" sz="1400" dirty="0">
              <a:solidFill>
                <a:srgbClr val="002060"/>
              </a:solidFill>
            </a:endParaRPr>
          </a:p>
          <a:p>
            <a:pPr algn="just">
              <a:lnSpc>
                <a:spcPct val="70000"/>
              </a:lnSpc>
            </a:pPr>
            <a:r>
              <a:rPr lang="en-US" altLang="en-US" b="1" dirty="0">
                <a:solidFill>
                  <a:srgbClr val="002060"/>
                </a:solidFill>
              </a:rPr>
              <a:t>Abraham</a:t>
            </a:r>
            <a:r>
              <a:rPr lang="en-US" altLang="en-US" dirty="0">
                <a:solidFill>
                  <a:srgbClr val="002060"/>
                </a:solidFill>
              </a:rPr>
              <a:t> </a:t>
            </a:r>
            <a:r>
              <a:rPr lang="en-US" altLang="en-US" b="1" dirty="0">
                <a:solidFill>
                  <a:srgbClr val="002060"/>
                </a:solidFill>
              </a:rPr>
              <a:t>Maslow’s</a:t>
            </a:r>
            <a:r>
              <a:rPr lang="en-US" altLang="en-US" dirty="0">
                <a:solidFill>
                  <a:srgbClr val="002060"/>
                </a:solidFill>
              </a:rPr>
              <a:t> </a:t>
            </a:r>
            <a:r>
              <a:rPr lang="en-US" altLang="en-US" b="1" dirty="0">
                <a:solidFill>
                  <a:srgbClr val="002060"/>
                </a:solidFill>
              </a:rPr>
              <a:t>Hierarchy of Needs theory (1943)</a:t>
            </a:r>
            <a:r>
              <a:rPr lang="en-US" altLang="en-US" dirty="0">
                <a:solidFill>
                  <a:srgbClr val="002060"/>
                </a:solidFill>
              </a:rPr>
              <a:t>, is one of the most widely known theories of motivation. Maslow was a psychologist who proposed that within every person is a hierarchy of five needs:</a:t>
            </a:r>
          </a:p>
          <a:p>
            <a:pPr algn="just">
              <a:lnSpc>
                <a:spcPct val="70000"/>
              </a:lnSpc>
            </a:pPr>
            <a:endParaRPr lang="en-US" altLang="en-US" dirty="0">
              <a:solidFill>
                <a:srgbClr val="002060"/>
              </a:solidFill>
            </a:endParaRPr>
          </a:p>
          <a:p>
            <a:pPr marL="460375" lvl="1" algn="just">
              <a:lnSpc>
                <a:spcPct val="70000"/>
              </a:lnSpc>
              <a:buFont typeface="Calibri" panose="020F0502020204030204" pitchFamily="34" charset="0"/>
              <a:buAutoNum type="arabicPeriod"/>
            </a:pPr>
            <a:r>
              <a:rPr lang="en-US" altLang="en-US" sz="2000" b="1" dirty="0">
                <a:solidFill>
                  <a:srgbClr val="002060"/>
                </a:solidFill>
              </a:rPr>
              <a:t>Physiological needs</a:t>
            </a:r>
            <a:r>
              <a:rPr lang="en-US" altLang="en-US" sz="2000" dirty="0">
                <a:solidFill>
                  <a:srgbClr val="002060"/>
                </a:solidFill>
              </a:rPr>
              <a:t> such as food, drink, shelter, sleep, and other physical requirements.</a:t>
            </a:r>
          </a:p>
          <a:p>
            <a:pPr marL="460375" lvl="1" algn="just">
              <a:lnSpc>
                <a:spcPct val="70000"/>
              </a:lnSpc>
              <a:buFont typeface="Calibri" panose="020F0502020204030204" pitchFamily="34" charset="0"/>
              <a:buAutoNum type="arabicPeriod"/>
            </a:pPr>
            <a:r>
              <a:rPr lang="en-US" altLang="en-US" sz="2000" b="1" dirty="0">
                <a:solidFill>
                  <a:srgbClr val="002060"/>
                </a:solidFill>
              </a:rPr>
              <a:t>Safety needs</a:t>
            </a:r>
            <a:r>
              <a:rPr lang="en-US" altLang="en-US" sz="2000" dirty="0">
                <a:solidFill>
                  <a:srgbClr val="002060"/>
                </a:solidFill>
              </a:rPr>
              <a:t> such as security and protection from harm as well as assurance that physical needs will continue to be met</a:t>
            </a:r>
          </a:p>
          <a:p>
            <a:pPr marL="460375" lvl="1" algn="just">
              <a:lnSpc>
                <a:spcPct val="70000"/>
              </a:lnSpc>
              <a:buFont typeface="Calibri" panose="020F0502020204030204" pitchFamily="34" charset="0"/>
              <a:buAutoNum type="arabicPeriod"/>
            </a:pPr>
            <a:r>
              <a:rPr lang="en-US" altLang="en-US" sz="2000" b="1" dirty="0">
                <a:solidFill>
                  <a:srgbClr val="002060"/>
                </a:solidFill>
              </a:rPr>
              <a:t>Social needs</a:t>
            </a:r>
            <a:r>
              <a:rPr lang="en-US" altLang="en-US" sz="2000" dirty="0">
                <a:solidFill>
                  <a:srgbClr val="002060"/>
                </a:solidFill>
              </a:rPr>
              <a:t> including affection, belongingness, acceptance, and friendship.</a:t>
            </a:r>
          </a:p>
          <a:p>
            <a:pPr marL="460375" lvl="1" algn="just">
              <a:lnSpc>
                <a:spcPct val="70000"/>
              </a:lnSpc>
              <a:buFont typeface="Calibri" panose="020F0502020204030204" pitchFamily="34" charset="0"/>
              <a:buAutoNum type="arabicPeriod"/>
            </a:pPr>
            <a:r>
              <a:rPr lang="en-US" altLang="en-US" sz="2000" b="1" dirty="0">
                <a:solidFill>
                  <a:srgbClr val="002060"/>
                </a:solidFill>
              </a:rPr>
              <a:t>Esteem needs</a:t>
            </a:r>
            <a:r>
              <a:rPr lang="en-US" altLang="en-US" sz="2000" dirty="0">
                <a:solidFill>
                  <a:srgbClr val="002060"/>
                </a:solidFill>
              </a:rPr>
              <a:t>, which include </a:t>
            </a:r>
            <a:r>
              <a:rPr lang="en-US" altLang="en-US" sz="2000" b="1" dirty="0">
                <a:solidFill>
                  <a:srgbClr val="002060"/>
                </a:solidFill>
              </a:rPr>
              <a:t>internal esteem factors </a:t>
            </a:r>
            <a:r>
              <a:rPr lang="en-US" altLang="en-US" sz="2000" dirty="0">
                <a:solidFill>
                  <a:srgbClr val="002060"/>
                </a:solidFill>
              </a:rPr>
              <a:t>such as self-respect, autonomy, and</a:t>
            </a:r>
            <a:r>
              <a:rPr lang="en-US" altLang="en-US" sz="2000" b="1" dirty="0">
                <a:solidFill>
                  <a:srgbClr val="002060"/>
                </a:solidFill>
              </a:rPr>
              <a:t> </a:t>
            </a:r>
            <a:r>
              <a:rPr lang="en-US" altLang="en-US" sz="2000" dirty="0">
                <a:solidFill>
                  <a:srgbClr val="002060"/>
                </a:solidFill>
              </a:rPr>
              <a:t>achievement, and </a:t>
            </a:r>
            <a:r>
              <a:rPr lang="en-US" altLang="en-US" sz="2000" b="1" dirty="0">
                <a:solidFill>
                  <a:srgbClr val="002060"/>
                </a:solidFill>
              </a:rPr>
              <a:t>external esteem factors </a:t>
            </a:r>
            <a:r>
              <a:rPr lang="en-US" altLang="en-US" sz="2000" dirty="0">
                <a:solidFill>
                  <a:srgbClr val="002060"/>
                </a:solidFill>
              </a:rPr>
              <a:t>such as status, recognition, and attention.</a:t>
            </a:r>
          </a:p>
          <a:p>
            <a:pPr marL="460375" lvl="1" algn="just">
              <a:lnSpc>
                <a:spcPct val="70000"/>
              </a:lnSpc>
              <a:buFont typeface="Calibri" panose="020F0502020204030204" pitchFamily="34" charset="0"/>
              <a:buAutoNum type="arabicPeriod"/>
            </a:pPr>
            <a:r>
              <a:rPr lang="en-US" altLang="en-US" sz="2000" b="1" dirty="0">
                <a:solidFill>
                  <a:srgbClr val="002060"/>
                </a:solidFill>
              </a:rPr>
              <a:t>Self-actualization </a:t>
            </a:r>
            <a:r>
              <a:rPr lang="en-US" altLang="en-US" sz="2000" dirty="0">
                <a:solidFill>
                  <a:srgbClr val="002060"/>
                </a:solidFill>
              </a:rPr>
              <a:t>needs that include growth and achieving one’s potential.</a:t>
            </a:r>
          </a:p>
          <a:p>
            <a:pPr marL="460375" lvl="1" algn="just">
              <a:lnSpc>
                <a:spcPct val="70000"/>
              </a:lnSpc>
              <a:buFont typeface="Calibri" panose="020F0502020204030204" pitchFamily="34" charset="0"/>
              <a:buAutoNum type="arabicPeriod"/>
            </a:pPr>
            <a:endParaRPr lang="en-US" altLang="en-US" sz="2000" dirty="0">
              <a:solidFill>
                <a:srgbClr val="002060"/>
              </a:solidFill>
            </a:endParaRPr>
          </a:p>
          <a:p>
            <a:pPr algn="just"/>
            <a:endParaRPr lang="en-SA"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10" name="Picture 9">
            <a:extLst>
              <a:ext uri="{FF2B5EF4-FFF2-40B4-BE49-F238E27FC236}">
                <a16:creationId xmlns:a16="http://schemas.microsoft.com/office/drawing/2014/main" id="{EDB90807-E007-F14C-BC26-B74AF5C3D94C}"/>
              </a:ext>
            </a:extLst>
          </p:cNvPr>
          <p:cNvPicPr>
            <a:picLocks noChangeAspect="1"/>
          </p:cNvPicPr>
          <p:nvPr/>
        </p:nvPicPr>
        <p:blipFill>
          <a:blip r:embed="rId4"/>
          <a:stretch>
            <a:fillRect/>
          </a:stretch>
        </p:blipFill>
        <p:spPr>
          <a:xfrm>
            <a:off x="9847891" y="1477941"/>
            <a:ext cx="2267909" cy="2706859"/>
          </a:xfrm>
          <a:prstGeom prst="rect">
            <a:avLst/>
          </a:prstGeom>
        </p:spPr>
      </p:pic>
      <p:pic>
        <p:nvPicPr>
          <p:cNvPr id="2" name="Picture 1">
            <a:extLst>
              <a:ext uri="{FF2B5EF4-FFF2-40B4-BE49-F238E27FC236}">
                <a16:creationId xmlns:a16="http://schemas.microsoft.com/office/drawing/2014/main" id="{C40377EA-5C7E-43F7-1942-EB1930AFE8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A4322E32-CCF9-FE7D-A3BE-285F3DC854DA}"/>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E1E3743C-774B-BA79-38C0-1763FE892E3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775D9DAD-5616-94D7-FEB6-928A9966EFD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54B2CF62-CCA8-60D1-D429-DBCCFF5BDA02}"/>
              </a:ext>
            </a:extLst>
          </p:cNvPr>
          <p:cNvPicPr>
            <a:picLocks noChangeAspect="1"/>
          </p:cNvPicPr>
          <p:nvPr/>
        </p:nvPicPr>
        <p:blipFill>
          <a:blip r:embed="rId8"/>
          <a:stretch>
            <a:fillRect/>
          </a:stretch>
        </p:blipFill>
        <p:spPr>
          <a:xfrm>
            <a:off x="52491" y="-6971"/>
            <a:ext cx="9533101" cy="1610200"/>
          </a:xfrm>
          <a:prstGeom prst="rect">
            <a:avLst/>
          </a:prstGeom>
        </p:spPr>
      </p:pic>
      <p:sp>
        <p:nvSpPr>
          <p:cNvPr id="11" name="TextBox 10">
            <a:extLst>
              <a:ext uri="{FF2B5EF4-FFF2-40B4-BE49-F238E27FC236}">
                <a16:creationId xmlns:a16="http://schemas.microsoft.com/office/drawing/2014/main" id="{91001B01-2D5F-9D98-32B6-53B72D94C478}"/>
              </a:ext>
            </a:extLst>
          </p:cNvPr>
          <p:cNvSpPr txBox="1"/>
          <p:nvPr/>
        </p:nvSpPr>
        <p:spPr>
          <a:xfrm>
            <a:off x="2325914" y="543490"/>
            <a:ext cx="525650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1- Maslow’s Hierarchy of Needs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689145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1512055"/>
            <a:ext cx="11632474" cy="4213929"/>
          </a:xfrm>
        </p:spPr>
        <p:txBody>
          <a:bodyPr>
            <a:normAutofit/>
          </a:bodyPr>
          <a:lstStyle/>
          <a:p>
            <a:pPr algn="just">
              <a:lnSpc>
                <a:spcPct val="70000"/>
              </a:lnSpc>
            </a:pPr>
            <a:endParaRPr lang="en-US" altLang="en-US" sz="1600" dirty="0">
              <a:solidFill>
                <a:srgbClr val="002060"/>
              </a:solidFill>
            </a:endParaRPr>
          </a:p>
          <a:p>
            <a:pPr marL="460375" lvl="1" algn="just">
              <a:lnSpc>
                <a:spcPct val="70000"/>
              </a:lnSpc>
              <a:buFont typeface="Calibri" panose="020F0502020204030204" pitchFamily="34" charset="0"/>
              <a:buAutoNum type="arabicPeriod"/>
            </a:pPr>
            <a:endParaRPr lang="en-US" altLang="en-US" sz="1600" dirty="0">
              <a:solidFill>
                <a:srgbClr val="002060"/>
              </a:solidFill>
            </a:endParaRPr>
          </a:p>
          <a:p>
            <a:pPr algn="just">
              <a:lnSpc>
                <a:spcPct val="80000"/>
              </a:lnSpc>
            </a:pPr>
            <a:r>
              <a:rPr lang="en-US" altLang="en-US" sz="2400" b="1" dirty="0">
                <a:solidFill>
                  <a:srgbClr val="002060"/>
                </a:solidFill>
              </a:rPr>
              <a:t>Maslow argued </a:t>
            </a:r>
            <a:r>
              <a:rPr lang="en-US" altLang="en-US" sz="2400" dirty="0">
                <a:solidFill>
                  <a:srgbClr val="002060"/>
                </a:solidFill>
              </a:rPr>
              <a:t>that each level </a:t>
            </a:r>
            <a:r>
              <a:rPr lang="en-US" altLang="en-US" sz="2400" b="1" dirty="0">
                <a:solidFill>
                  <a:srgbClr val="002060"/>
                </a:solidFill>
              </a:rPr>
              <a:t>must be substantially satisfied before the next need becomes dominant</a:t>
            </a:r>
            <a:r>
              <a:rPr lang="en-US" altLang="en-US" sz="2400" dirty="0">
                <a:solidFill>
                  <a:srgbClr val="002060"/>
                </a:solidFill>
              </a:rPr>
              <a:t>; an individual moves up the hierarchy from one level to the next. Lower-order need are satisfied predominantly externally, while higher-order needs are satisfied internally. </a:t>
            </a:r>
          </a:p>
          <a:p>
            <a:pPr algn="just">
              <a:lnSpc>
                <a:spcPct val="80000"/>
              </a:lnSpc>
            </a:pPr>
            <a:endParaRPr lang="en-US" altLang="en-US" sz="2400" dirty="0">
              <a:solidFill>
                <a:srgbClr val="002060"/>
              </a:solidFill>
            </a:endParaRPr>
          </a:p>
          <a:p>
            <a:pPr algn="just">
              <a:lnSpc>
                <a:spcPct val="80000"/>
              </a:lnSpc>
            </a:pPr>
            <a:r>
              <a:rPr lang="en-US" altLang="en-US" sz="2400" dirty="0">
                <a:solidFill>
                  <a:srgbClr val="002060"/>
                </a:solidFill>
              </a:rPr>
              <a:t>leaders will do things to satisfy team needs. But remember: </a:t>
            </a:r>
            <a:r>
              <a:rPr lang="en-US" altLang="en-US" sz="2400" b="1" dirty="0">
                <a:solidFill>
                  <a:srgbClr val="002060"/>
                </a:solidFill>
              </a:rPr>
              <a:t>Once a need is substantially satisfied, it no longer motivates.</a:t>
            </a:r>
            <a:r>
              <a:rPr lang="en-US" altLang="en-US" sz="2400" dirty="0">
                <a:solidFill>
                  <a:srgbClr val="002060"/>
                </a:solidFill>
              </a:rPr>
              <a:t> </a:t>
            </a:r>
          </a:p>
          <a:p>
            <a:pPr algn="just">
              <a:lnSpc>
                <a:spcPct val="80000"/>
              </a:lnSpc>
            </a:pPr>
            <a:r>
              <a:rPr lang="en-US" altLang="en-US" sz="2400" dirty="0">
                <a:solidFill>
                  <a:srgbClr val="002060"/>
                </a:solidFill>
              </a:rPr>
              <a:t>This theory is widely popular among practicing managers probably because it’s easy to understand and intuitive. However, there is no empirical support provided for theory; other studies could not validate it.</a:t>
            </a:r>
          </a:p>
          <a:p>
            <a:pPr algn="just"/>
            <a:endParaRPr lang="en-SA" sz="2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98DFD139-E0B1-60A1-6D61-461CE90F6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70A1D4B0-8F96-DB00-34A3-D69AA0EC558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E9D043E-5572-DB10-9AA6-B8457B91961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CC5A8A82-C042-E9A9-9DFB-417CABF3E40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046B0FD0-4C84-784A-787E-0CD54DD18936}"/>
              </a:ext>
            </a:extLst>
          </p:cNvPr>
          <p:cNvPicPr>
            <a:picLocks noChangeAspect="1"/>
          </p:cNvPicPr>
          <p:nvPr/>
        </p:nvPicPr>
        <p:blipFill>
          <a:blip r:embed="rId7"/>
          <a:stretch>
            <a:fillRect/>
          </a:stretch>
        </p:blipFill>
        <p:spPr>
          <a:xfrm>
            <a:off x="11289" y="-24791"/>
            <a:ext cx="9533101" cy="1610200"/>
          </a:xfrm>
          <a:prstGeom prst="rect">
            <a:avLst/>
          </a:prstGeom>
        </p:spPr>
      </p:pic>
      <p:sp>
        <p:nvSpPr>
          <p:cNvPr id="10" name="TextBox 9">
            <a:extLst>
              <a:ext uri="{FF2B5EF4-FFF2-40B4-BE49-F238E27FC236}">
                <a16:creationId xmlns:a16="http://schemas.microsoft.com/office/drawing/2014/main" id="{7EA7A33F-000A-EA75-7E99-A34665C0AB04}"/>
              </a:ext>
            </a:extLst>
          </p:cNvPr>
          <p:cNvSpPr txBox="1"/>
          <p:nvPr/>
        </p:nvSpPr>
        <p:spPr>
          <a:xfrm>
            <a:off x="2325914" y="543490"/>
            <a:ext cx="525650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1- Maslow’s Hierarchy of Needs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238655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1EF867-0211-364B-92E9-E1E3A697B316}"/>
              </a:ext>
            </a:extLst>
          </p:cNvPr>
          <p:cNvSpPr>
            <a:spLocks noGrp="1"/>
          </p:cNvSpPr>
          <p:nvPr>
            <p:ph sz="half" idx="1"/>
          </p:nvPr>
        </p:nvSpPr>
        <p:spPr>
          <a:xfrm>
            <a:off x="586476" y="1951413"/>
            <a:ext cx="10944301" cy="3614030"/>
          </a:xfrm>
        </p:spPr>
        <p:txBody>
          <a:bodyPr>
            <a:normAutofit fontScale="92500" lnSpcReduction="20000"/>
          </a:bodyPr>
          <a:lstStyle/>
          <a:p>
            <a:r>
              <a:rPr lang="en-US" altLang="en-US" sz="2400" b="1" dirty="0">
                <a:solidFill>
                  <a:srgbClr val="002060"/>
                </a:solidFill>
              </a:rPr>
              <a:t>Douglas McGregor </a:t>
            </a:r>
            <a:r>
              <a:rPr lang="en-US" altLang="en-US" sz="2400" dirty="0">
                <a:solidFill>
                  <a:srgbClr val="002060"/>
                </a:solidFill>
              </a:rPr>
              <a:t>is best known for proposing two assumptions about human nature</a:t>
            </a:r>
            <a:r>
              <a:rPr lang="en-US" altLang="en-US" sz="2400" b="1" dirty="0">
                <a:solidFill>
                  <a:srgbClr val="002060"/>
                </a:solidFill>
              </a:rPr>
              <a:t>: Theory X and Theory Y</a:t>
            </a:r>
            <a:r>
              <a:rPr lang="en-US" altLang="en-US" sz="2400" dirty="0">
                <a:solidFill>
                  <a:srgbClr val="002060"/>
                </a:solidFill>
              </a:rPr>
              <a:t>. Simply put </a:t>
            </a:r>
            <a:r>
              <a:rPr lang="en-US" altLang="en-US" sz="2400" b="1" dirty="0">
                <a:solidFill>
                  <a:srgbClr val="002060"/>
                </a:solidFill>
              </a:rPr>
              <a:t>Theory X </a:t>
            </a:r>
            <a:r>
              <a:rPr lang="en-US" altLang="en-US" sz="2400" dirty="0">
                <a:solidFill>
                  <a:srgbClr val="002060"/>
                </a:solidFill>
              </a:rPr>
              <a:t>is a </a:t>
            </a:r>
            <a:r>
              <a:rPr lang="en-US" altLang="en-US" sz="2400" b="1" dirty="0">
                <a:solidFill>
                  <a:srgbClr val="002060"/>
                </a:solidFill>
              </a:rPr>
              <a:t>negative view of people</a:t>
            </a:r>
            <a:r>
              <a:rPr lang="en-US" altLang="en-US" sz="2400" dirty="0">
                <a:solidFill>
                  <a:srgbClr val="002060"/>
                </a:solidFill>
              </a:rPr>
              <a:t> and</a:t>
            </a:r>
            <a:r>
              <a:rPr lang="en-US" altLang="en-US" sz="2400" b="1" dirty="0">
                <a:solidFill>
                  <a:srgbClr val="002060"/>
                </a:solidFill>
              </a:rPr>
              <a:t> Theory Y is a positive view.</a:t>
            </a:r>
          </a:p>
          <a:p>
            <a:r>
              <a:rPr lang="en-US" altLang="en-US" sz="2400" dirty="0">
                <a:solidFill>
                  <a:srgbClr val="002060"/>
                </a:solidFill>
              </a:rPr>
              <a:t>McGregor believed that </a:t>
            </a:r>
            <a:r>
              <a:rPr lang="en-US" altLang="en-US" sz="2400" b="1" dirty="0">
                <a:solidFill>
                  <a:srgbClr val="002060"/>
                </a:solidFill>
              </a:rPr>
              <a:t>Theory Y</a:t>
            </a:r>
            <a:r>
              <a:rPr lang="en-US" altLang="en-US" sz="2400" dirty="0">
                <a:solidFill>
                  <a:srgbClr val="002060"/>
                </a:solidFill>
              </a:rPr>
              <a:t> assumptions should guide management practice and proposed that participation in decision making, responsible and challenging jobs, and good group relations would maximize employee motivation.</a:t>
            </a:r>
          </a:p>
          <a:p>
            <a:r>
              <a:rPr lang="en-US" altLang="en-US" sz="2400" dirty="0">
                <a:solidFill>
                  <a:srgbClr val="002060"/>
                </a:solidFill>
              </a:rPr>
              <a:t>Here we see Berkshire Hathaway Chairman and CEO </a:t>
            </a:r>
            <a:r>
              <a:rPr lang="en-US" altLang="en-US" sz="2400" b="1" dirty="0">
                <a:solidFill>
                  <a:srgbClr val="002060"/>
                </a:solidFill>
              </a:rPr>
              <a:t>Warren Buffet</a:t>
            </a:r>
            <a:r>
              <a:rPr lang="en-US" altLang="en-US" sz="2400" dirty="0">
                <a:solidFill>
                  <a:srgbClr val="002060"/>
                </a:solidFill>
              </a:rPr>
              <a:t>, </a:t>
            </a:r>
            <a:r>
              <a:rPr lang="en-US" altLang="en-US" sz="2400" b="1" dirty="0">
                <a:solidFill>
                  <a:srgbClr val="002060"/>
                </a:solidFill>
              </a:rPr>
              <a:t>a Theory Y leader</a:t>
            </a:r>
            <a:r>
              <a:rPr lang="en-US" altLang="en-US" sz="2400" dirty="0">
                <a:solidFill>
                  <a:srgbClr val="002060"/>
                </a:solidFill>
              </a:rPr>
              <a:t>, participating in the company’s annual shareholders’ meeting.</a:t>
            </a:r>
          </a:p>
          <a:p>
            <a:endParaRPr lang="en-SA" sz="2400" dirty="0">
              <a:solidFill>
                <a:srgbClr val="002060"/>
              </a:solidFill>
            </a:endParaRPr>
          </a:p>
        </p:txBody>
      </p:sp>
      <p:pic>
        <p:nvPicPr>
          <p:cNvPr id="11" name="عنصر نائب للمحتوى 6">
            <a:extLst>
              <a:ext uri="{FF2B5EF4-FFF2-40B4-BE49-F238E27FC236}">
                <a16:creationId xmlns:a16="http://schemas.microsoft.com/office/drawing/2014/main" id="{EEF1DA8F-5181-0346-A48B-A807894F9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C137525-BA07-570C-FCA3-B77639A343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A2A51FC-42DE-06F4-CC26-BCA4895F51F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5E6E6A4-D4CE-3741-D91E-C7C35D81645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E3759690-8CD5-D0AC-4CED-2B206ADEA8F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9D38906F-F525-1703-E0A7-4EA3915F71C7}"/>
              </a:ext>
            </a:extLst>
          </p:cNvPr>
          <p:cNvPicPr>
            <a:picLocks noChangeAspect="1"/>
          </p:cNvPicPr>
          <p:nvPr/>
        </p:nvPicPr>
        <p:blipFill>
          <a:blip r:embed="rId7"/>
          <a:stretch>
            <a:fillRect/>
          </a:stretch>
        </p:blipFill>
        <p:spPr>
          <a:xfrm>
            <a:off x="11289" y="0"/>
            <a:ext cx="9533101" cy="1610200"/>
          </a:xfrm>
          <a:prstGeom prst="rect">
            <a:avLst/>
          </a:prstGeom>
        </p:spPr>
      </p:pic>
      <p:sp>
        <p:nvSpPr>
          <p:cNvPr id="8" name="TextBox 7">
            <a:extLst>
              <a:ext uri="{FF2B5EF4-FFF2-40B4-BE49-F238E27FC236}">
                <a16:creationId xmlns:a16="http://schemas.microsoft.com/office/drawing/2014/main" id="{6C9D8278-DDD8-2895-F476-4ED9BD9F501A}"/>
              </a:ext>
            </a:extLst>
          </p:cNvPr>
          <p:cNvSpPr txBox="1"/>
          <p:nvPr/>
        </p:nvSpPr>
        <p:spPr>
          <a:xfrm>
            <a:off x="2325914" y="543490"/>
            <a:ext cx="6268319"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2- McGregor’s Theory X and Theory 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268514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1174596" y="2017342"/>
            <a:ext cx="4038600" cy="3611562"/>
          </a:xfrm>
        </p:spPr>
        <p:txBody>
          <a:bodyPr>
            <a:normAutofit fontScale="92500" lnSpcReduction="10000"/>
          </a:bodyPr>
          <a:lstStyle/>
          <a:p>
            <a:pPr marL="0" indent="0">
              <a:buNone/>
            </a:pPr>
            <a:r>
              <a:rPr lang="en-US" altLang="en-US" sz="3000" b="1" dirty="0">
                <a:solidFill>
                  <a:srgbClr val="FF0000"/>
                </a:solidFill>
              </a:rPr>
              <a:t>Theory X:</a:t>
            </a:r>
          </a:p>
          <a:p>
            <a:pPr marL="0" indent="0"/>
            <a:r>
              <a:rPr lang="en-US" altLang="en-US" sz="3000" dirty="0"/>
              <a:t>Little ambition</a:t>
            </a:r>
          </a:p>
          <a:p>
            <a:pPr marL="0" indent="0"/>
            <a:r>
              <a:rPr lang="en-US" altLang="en-US" sz="3000" dirty="0"/>
              <a:t>Dislike work</a:t>
            </a:r>
          </a:p>
          <a:p>
            <a:pPr marL="0" indent="0"/>
            <a:r>
              <a:rPr lang="en-US" altLang="en-US" sz="3000" dirty="0"/>
              <a:t>Avoid responsibility</a:t>
            </a:r>
          </a:p>
          <a:p>
            <a:pPr marL="0" indent="0"/>
            <a:r>
              <a:rPr lang="en-US" altLang="en-US" sz="3000" dirty="0"/>
              <a:t>Must be closely controlled</a:t>
            </a:r>
          </a:p>
          <a:p>
            <a:pPr marL="0" indent="0">
              <a:buNone/>
            </a:pPr>
            <a:endParaRPr lang="en-US" altLang="en-US" sz="3000" dirty="0"/>
          </a:p>
        </p:txBody>
      </p:sp>
      <p:sp>
        <p:nvSpPr>
          <p:cNvPr id="28676" name="Content Placeholder 6">
            <a:extLst>
              <a:ext uri="{FF2B5EF4-FFF2-40B4-BE49-F238E27FC236}">
                <a16:creationId xmlns:a16="http://schemas.microsoft.com/office/drawing/2014/main" id="{F05EA795-5659-694A-9F6E-135FA7E9EA13}"/>
              </a:ext>
            </a:extLst>
          </p:cNvPr>
          <p:cNvSpPr>
            <a:spLocks noGrp="1"/>
          </p:cNvSpPr>
          <p:nvPr>
            <p:ph sz="half" idx="2"/>
          </p:nvPr>
        </p:nvSpPr>
        <p:spPr>
          <a:xfrm>
            <a:off x="6322423" y="2017342"/>
            <a:ext cx="4038600" cy="3611562"/>
          </a:xfrm>
        </p:spPr>
        <p:txBody>
          <a:bodyPr>
            <a:normAutofit fontScale="92500" lnSpcReduction="10000"/>
          </a:bodyPr>
          <a:lstStyle/>
          <a:p>
            <a:pPr marL="0" indent="0">
              <a:buNone/>
            </a:pPr>
            <a:r>
              <a:rPr lang="en-US" altLang="en-US" sz="3000" b="1" dirty="0">
                <a:solidFill>
                  <a:srgbClr val="00B050"/>
                </a:solidFill>
              </a:rPr>
              <a:t>Theory Y:</a:t>
            </a:r>
          </a:p>
          <a:p>
            <a:pPr marL="0" indent="0"/>
            <a:r>
              <a:rPr lang="en-US" altLang="en-US" sz="3000" dirty="0"/>
              <a:t>Enjoy work</a:t>
            </a:r>
          </a:p>
          <a:p>
            <a:pPr marL="0" indent="0"/>
            <a:r>
              <a:rPr lang="en-US" altLang="en-US" sz="3000" dirty="0"/>
              <a:t>Seek and accept responsibility</a:t>
            </a:r>
          </a:p>
          <a:p>
            <a:pPr marL="0" indent="0"/>
            <a:r>
              <a:rPr lang="en-US" altLang="en-US" sz="3000" dirty="0"/>
              <a:t>Exercise self-direction</a:t>
            </a:r>
            <a:endParaRPr lang="en-US" altLang="en-US" sz="3000" dirty="0">
              <a:solidFill>
                <a:srgbClr val="648596"/>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55BFE584-B5A9-7D54-68AB-2EB0584683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98CE3D2F-D9E3-1C45-F74E-C1D0AFC06FF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2CAA129-ABEC-9040-BBA7-4FA6C0726CB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E4B58F5-5415-5FF9-793A-88519439D5A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C899E27-AA6C-ECDB-172C-F9E05F541C76}"/>
              </a:ext>
            </a:extLst>
          </p:cNvPr>
          <p:cNvPicPr>
            <a:picLocks noChangeAspect="1"/>
          </p:cNvPicPr>
          <p:nvPr/>
        </p:nvPicPr>
        <p:blipFill>
          <a:blip r:embed="rId7"/>
          <a:stretch>
            <a:fillRect/>
          </a:stretch>
        </p:blipFill>
        <p:spPr>
          <a:xfrm>
            <a:off x="16697" y="-9520"/>
            <a:ext cx="9533101" cy="1610200"/>
          </a:xfrm>
          <a:prstGeom prst="rect">
            <a:avLst/>
          </a:prstGeom>
        </p:spPr>
      </p:pic>
      <p:sp>
        <p:nvSpPr>
          <p:cNvPr id="9" name="TextBox 8">
            <a:extLst>
              <a:ext uri="{FF2B5EF4-FFF2-40B4-BE49-F238E27FC236}">
                <a16:creationId xmlns:a16="http://schemas.microsoft.com/office/drawing/2014/main" id="{AB9CD5E9-6529-2476-D8C0-10AA2F19B9B3}"/>
              </a:ext>
            </a:extLst>
          </p:cNvPr>
          <p:cNvSpPr txBox="1"/>
          <p:nvPr/>
        </p:nvSpPr>
        <p:spPr>
          <a:xfrm>
            <a:off x="2325914" y="543490"/>
            <a:ext cx="6268319"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2- McGregor’s Theory X and Theory 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815089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444137" y="1662317"/>
            <a:ext cx="11064240" cy="3744569"/>
          </a:xfrm>
        </p:spPr>
        <p:txBody>
          <a:bodyPr>
            <a:normAutofit/>
          </a:bodyPr>
          <a:lstStyle/>
          <a:p>
            <a:pPr algn="just"/>
            <a:r>
              <a:rPr lang="en-US" altLang="en-US" sz="2800" dirty="0">
                <a:solidFill>
                  <a:srgbClr val="002060"/>
                </a:solidFill>
              </a:rPr>
              <a:t>Frederick Herzberg’s </a:t>
            </a:r>
            <a:r>
              <a:rPr lang="en-US" altLang="en-US" sz="2800" b="1" dirty="0">
                <a:solidFill>
                  <a:srgbClr val="002060"/>
                </a:solidFill>
              </a:rPr>
              <a:t>two-factor theory</a:t>
            </a:r>
            <a:r>
              <a:rPr lang="en-US" altLang="en-US" sz="2800" dirty="0">
                <a:solidFill>
                  <a:srgbClr val="002060"/>
                </a:solidFill>
              </a:rPr>
              <a:t> (or </a:t>
            </a:r>
            <a:r>
              <a:rPr lang="en-US" altLang="en-US" sz="2800" b="1" dirty="0">
                <a:solidFill>
                  <a:srgbClr val="002060"/>
                </a:solidFill>
              </a:rPr>
              <a:t>motivation-hygiene theory</a:t>
            </a:r>
            <a:r>
              <a:rPr lang="en-US" altLang="en-US" sz="2800" dirty="0">
                <a:solidFill>
                  <a:srgbClr val="002060"/>
                </a:solidFill>
              </a:rPr>
              <a:t>) proposes that: </a:t>
            </a:r>
          </a:p>
          <a:p>
            <a:pPr algn="just"/>
            <a:r>
              <a:rPr lang="en-US" altLang="en-US" sz="2800" b="1" dirty="0">
                <a:solidFill>
                  <a:srgbClr val="002060"/>
                </a:solidFill>
              </a:rPr>
              <a:t>Intrinsic factors </a:t>
            </a:r>
            <a:r>
              <a:rPr lang="en-US" altLang="en-US" sz="2800" dirty="0">
                <a:solidFill>
                  <a:srgbClr val="002060"/>
                </a:solidFill>
              </a:rPr>
              <a:t>are related to </a:t>
            </a:r>
            <a:r>
              <a:rPr lang="en-US" altLang="en-US" sz="2800" b="1" dirty="0">
                <a:solidFill>
                  <a:srgbClr val="002060"/>
                </a:solidFill>
              </a:rPr>
              <a:t>job satisfaction.</a:t>
            </a:r>
          </a:p>
          <a:p>
            <a:pPr algn="just"/>
            <a:r>
              <a:rPr lang="en-US" altLang="en-US" sz="2800" b="1" dirty="0">
                <a:solidFill>
                  <a:srgbClr val="002060"/>
                </a:solidFill>
              </a:rPr>
              <a:t>Extrinsic factors </a:t>
            </a:r>
            <a:r>
              <a:rPr lang="en-US" altLang="en-US" sz="2800" dirty="0">
                <a:solidFill>
                  <a:srgbClr val="002060"/>
                </a:solidFill>
              </a:rPr>
              <a:t>are associated with </a:t>
            </a:r>
            <a:r>
              <a:rPr lang="en-US" altLang="en-US" sz="2800" b="1" dirty="0">
                <a:solidFill>
                  <a:srgbClr val="002060"/>
                </a:solidFill>
              </a:rPr>
              <a:t>job dissatisfaction. </a:t>
            </a:r>
          </a:p>
          <a:p>
            <a:pPr algn="just"/>
            <a:r>
              <a:rPr lang="en-US" altLang="en-US" sz="2800" dirty="0">
                <a:solidFill>
                  <a:srgbClr val="002060"/>
                </a:solidFill>
              </a:rPr>
              <a:t>It was popular from the 1960s to the early 1980s.</a:t>
            </a:r>
            <a:endParaRPr lang="en-SA" sz="2800" dirty="0">
              <a:solidFill>
                <a:srgbClr val="002060"/>
              </a:solidFill>
            </a:endParaRPr>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74107910-4C00-7D40-B140-41794AC140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EF0B5C8E-5B0E-C846-723F-3392C77C4C6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AB122D25-197F-5FA6-758D-9E371F1DE79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AA981C00-9F06-C329-C779-A368B4201B7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3D4FE02-46DC-F6CD-52BB-B77AEFD2C366}"/>
              </a:ext>
            </a:extLst>
          </p:cNvPr>
          <p:cNvPicPr>
            <a:picLocks noChangeAspect="1"/>
          </p:cNvPicPr>
          <p:nvPr/>
        </p:nvPicPr>
        <p:blipFill>
          <a:blip r:embed="rId7"/>
          <a:stretch>
            <a:fillRect/>
          </a:stretch>
        </p:blipFill>
        <p:spPr>
          <a:xfrm>
            <a:off x="11289" y="-49272"/>
            <a:ext cx="9533101" cy="1610200"/>
          </a:xfrm>
          <a:prstGeom prst="rect">
            <a:avLst/>
          </a:prstGeom>
        </p:spPr>
      </p:pic>
      <p:sp>
        <p:nvSpPr>
          <p:cNvPr id="10" name="TextBox 9">
            <a:extLst>
              <a:ext uri="{FF2B5EF4-FFF2-40B4-BE49-F238E27FC236}">
                <a16:creationId xmlns:a16="http://schemas.microsoft.com/office/drawing/2014/main" id="{AFB8991D-6DCB-98A5-577E-49CA72F77E8A}"/>
              </a:ext>
            </a:extLst>
          </p:cNvPr>
          <p:cNvSpPr txBox="1"/>
          <p:nvPr/>
        </p:nvSpPr>
        <p:spPr>
          <a:xfrm>
            <a:off x="2325914" y="543490"/>
            <a:ext cx="544495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Herzberg’s Two-Factor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268852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5" name="Content Placeholder 6" descr="EX_11_002.eps">
            <a:extLst>
              <a:ext uri="{FF2B5EF4-FFF2-40B4-BE49-F238E27FC236}">
                <a16:creationId xmlns:a16="http://schemas.microsoft.com/office/drawing/2014/main" id="{E87B77F2-9B05-3049-B7F3-4C84B3E8931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6670" b="-6670"/>
          <a:stretch>
            <a:fillRect/>
          </a:stretch>
        </p:blipFill>
        <p:spPr>
          <a:xfrm>
            <a:off x="1981200" y="1490121"/>
            <a:ext cx="8229600" cy="4754562"/>
          </a:xfrm>
        </p:spPr>
      </p:pic>
      <p:pic>
        <p:nvPicPr>
          <p:cNvPr id="6" name="عنصر نائب للمحتوى 6">
            <a:extLst>
              <a:ext uri="{FF2B5EF4-FFF2-40B4-BE49-F238E27FC236}">
                <a16:creationId xmlns:a16="http://schemas.microsoft.com/office/drawing/2014/main" id="{3362CF51-ED7D-7846-853C-59ED6A8483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A14DECE6-5FAE-66BC-9E3A-30DAE4A199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D1DCD47D-4679-F453-EFEE-FAA4CD18142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9F49FD1-9E63-ABFC-EDA5-2DD366C3DB1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6488D57-7E4B-78C6-67A4-7376B0BD3F43}"/>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DD07C85-15D1-3206-5B81-7D870F5C019A}"/>
              </a:ext>
            </a:extLst>
          </p:cNvPr>
          <p:cNvPicPr>
            <a:picLocks noChangeAspect="1"/>
          </p:cNvPicPr>
          <p:nvPr/>
        </p:nvPicPr>
        <p:blipFill>
          <a:blip r:embed="rId8"/>
          <a:stretch>
            <a:fillRect/>
          </a:stretch>
        </p:blipFill>
        <p:spPr>
          <a:xfrm>
            <a:off x="11289" y="-1745"/>
            <a:ext cx="9533101" cy="1610200"/>
          </a:xfrm>
          <a:prstGeom prst="rect">
            <a:avLst/>
          </a:prstGeom>
        </p:spPr>
      </p:pic>
      <p:sp>
        <p:nvSpPr>
          <p:cNvPr id="9" name="TextBox 8">
            <a:extLst>
              <a:ext uri="{FF2B5EF4-FFF2-40B4-BE49-F238E27FC236}">
                <a16:creationId xmlns:a16="http://schemas.microsoft.com/office/drawing/2014/main" id="{8AA987ED-C6A1-3767-AFF0-7744896B3948}"/>
              </a:ext>
            </a:extLst>
          </p:cNvPr>
          <p:cNvSpPr txBox="1"/>
          <p:nvPr/>
        </p:nvSpPr>
        <p:spPr>
          <a:xfrm>
            <a:off x="2325914" y="543490"/>
            <a:ext cx="502496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Herzberg’s Two-Factor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165026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968629-9ACE-AE4B-8EC7-CECB7CC39FB2}"/>
              </a:ext>
            </a:extLst>
          </p:cNvPr>
          <p:cNvSpPr>
            <a:spLocks noGrp="1"/>
          </p:cNvSpPr>
          <p:nvPr>
            <p:ph idx="1"/>
          </p:nvPr>
        </p:nvSpPr>
        <p:spPr>
          <a:xfrm>
            <a:off x="318052" y="2171768"/>
            <a:ext cx="11105322" cy="3632683"/>
          </a:xfrm>
        </p:spPr>
        <p:txBody>
          <a:bodyPr>
            <a:normAutofit/>
          </a:bodyPr>
          <a:lstStyle/>
          <a:p>
            <a:pPr algn="just"/>
            <a:r>
              <a:rPr lang="en-US" altLang="en-US" sz="2800" dirty="0">
                <a:solidFill>
                  <a:srgbClr val="002060"/>
                </a:solidFill>
              </a:rPr>
              <a:t>Herzberg also concluded that the traditional view –</a:t>
            </a:r>
            <a:r>
              <a:rPr lang="en-US" altLang="en-US" sz="2800" b="1" dirty="0">
                <a:solidFill>
                  <a:srgbClr val="002060"/>
                </a:solidFill>
              </a:rPr>
              <a:t>that the opposite of satisfaction was</a:t>
            </a:r>
            <a:r>
              <a:rPr lang="en-US" altLang="en-US" sz="2800" b="1" i="1" dirty="0">
                <a:solidFill>
                  <a:srgbClr val="002060"/>
                </a:solidFill>
              </a:rPr>
              <a:t> </a:t>
            </a:r>
            <a:r>
              <a:rPr lang="en-US" altLang="en-US" sz="2800" b="1" dirty="0">
                <a:solidFill>
                  <a:srgbClr val="002060"/>
                </a:solidFill>
              </a:rPr>
              <a:t>dissatisfaction–was wrong. </a:t>
            </a:r>
            <a:endParaRPr lang="en-US" altLang="en-US" sz="2800" dirty="0">
              <a:solidFill>
                <a:srgbClr val="002060"/>
              </a:solidFill>
            </a:endParaRPr>
          </a:p>
          <a:p>
            <a:pPr algn="just"/>
            <a:r>
              <a:rPr lang="en-US" altLang="en-US" sz="2800" dirty="0">
                <a:solidFill>
                  <a:srgbClr val="002060"/>
                </a:solidFill>
              </a:rPr>
              <a:t>The opposite of </a:t>
            </a:r>
            <a:r>
              <a:rPr lang="en-US" altLang="en-US" sz="2800" b="1" dirty="0">
                <a:solidFill>
                  <a:srgbClr val="002060"/>
                </a:solidFill>
              </a:rPr>
              <a:t>“satisfaction” is “no satisfaction” </a:t>
            </a:r>
            <a:r>
              <a:rPr lang="en-US" altLang="en-US" sz="2800" dirty="0">
                <a:solidFill>
                  <a:srgbClr val="002060"/>
                </a:solidFill>
              </a:rPr>
              <a:t>and the opposite of </a:t>
            </a:r>
            <a:r>
              <a:rPr lang="en-US" altLang="en-US" sz="2800" b="1" dirty="0">
                <a:solidFill>
                  <a:srgbClr val="002060"/>
                </a:solidFill>
              </a:rPr>
              <a:t>“dissatisfaction” is “no dissatisfaction.”</a:t>
            </a:r>
          </a:p>
          <a:p>
            <a:pPr algn="just"/>
            <a:r>
              <a:rPr lang="en-US" altLang="en-US" sz="2800" dirty="0">
                <a:solidFill>
                  <a:srgbClr val="002060"/>
                </a:solidFill>
              </a:rPr>
              <a:t>To motivate people, Herzberg suggested emphasizing motivators, the intrinsic factors having to do with the job itself.</a:t>
            </a:r>
          </a:p>
          <a:p>
            <a:pPr algn="just"/>
            <a:endParaRPr lang="en-SA" sz="2800" dirty="0">
              <a:solidFill>
                <a:srgbClr val="002060"/>
              </a:solidFill>
            </a:endParaRPr>
          </a:p>
        </p:txBody>
      </p:sp>
      <p:pic>
        <p:nvPicPr>
          <p:cNvPr id="8" name="عنصر نائب للمحتوى 6">
            <a:extLst>
              <a:ext uri="{FF2B5EF4-FFF2-40B4-BE49-F238E27FC236}">
                <a16:creationId xmlns:a16="http://schemas.microsoft.com/office/drawing/2014/main" id="{958E29B8-43C5-D84E-9A0D-5590B6312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27B8B5D6-DC97-463E-121C-789CEE7987C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DF4BD092-B6CC-46DF-493E-ECC513B6017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8B646F59-B4E2-AF55-290A-AF44CD77CD7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905274D-BE5F-8186-8989-3387FE2114A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5B2C905C-4D55-EE32-9E3C-1FDB7A09D3D8}"/>
              </a:ext>
            </a:extLst>
          </p:cNvPr>
          <p:cNvPicPr>
            <a:picLocks noChangeAspect="1"/>
          </p:cNvPicPr>
          <p:nvPr/>
        </p:nvPicPr>
        <p:blipFill>
          <a:blip r:embed="rId7"/>
          <a:stretch>
            <a:fillRect/>
          </a:stretch>
        </p:blipFill>
        <p:spPr>
          <a:xfrm>
            <a:off x="0" y="-46171"/>
            <a:ext cx="9533101" cy="1610200"/>
          </a:xfrm>
          <a:prstGeom prst="rect">
            <a:avLst/>
          </a:prstGeom>
        </p:spPr>
      </p:pic>
      <p:sp>
        <p:nvSpPr>
          <p:cNvPr id="10" name="TextBox 9">
            <a:extLst>
              <a:ext uri="{FF2B5EF4-FFF2-40B4-BE49-F238E27FC236}">
                <a16:creationId xmlns:a16="http://schemas.microsoft.com/office/drawing/2014/main" id="{E3114DF1-DED0-436E-3737-BE80BD9B9C31}"/>
              </a:ext>
            </a:extLst>
          </p:cNvPr>
          <p:cNvSpPr txBox="1"/>
          <p:nvPr/>
        </p:nvSpPr>
        <p:spPr>
          <a:xfrm>
            <a:off x="2325914" y="543490"/>
            <a:ext cx="501772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Satisfaction vs. Dissatisfaction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678285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3" name="Content Placeholder 7" descr="EX_11_003.eps">
            <a:extLst>
              <a:ext uri="{FF2B5EF4-FFF2-40B4-BE49-F238E27FC236}">
                <a16:creationId xmlns:a16="http://schemas.microsoft.com/office/drawing/2014/main" id="{E6EA01DD-0B61-5841-99E1-BD9A7D36B1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28943" b="-28943"/>
          <a:stretch>
            <a:fillRect/>
          </a:stretch>
        </p:blipFill>
        <p:spPr>
          <a:xfrm>
            <a:off x="1150530" y="1416796"/>
            <a:ext cx="9902229" cy="4754562"/>
          </a:xfrm>
        </p:spPr>
      </p:pic>
      <p:pic>
        <p:nvPicPr>
          <p:cNvPr id="6" name="عنصر نائب للمحتوى 6">
            <a:extLst>
              <a:ext uri="{FF2B5EF4-FFF2-40B4-BE49-F238E27FC236}">
                <a16:creationId xmlns:a16="http://schemas.microsoft.com/office/drawing/2014/main" id="{502D0E99-E984-714E-A53C-9E3120DD37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296E3FC-9327-26A5-DA99-BFF9CF5A9C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2007C14A-F0D0-0FD6-0E28-BD222C6588CE}"/>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B2C3A14-3BA6-F8F7-34B9-E45C54E98693}"/>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794FD3A-110E-6271-CF6F-285D62A9545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579B37F8-890E-4251-C29C-C93CC3001722}"/>
              </a:ext>
            </a:extLst>
          </p:cNvPr>
          <p:cNvPicPr>
            <a:picLocks noChangeAspect="1"/>
          </p:cNvPicPr>
          <p:nvPr/>
        </p:nvPicPr>
        <p:blipFill>
          <a:blip r:embed="rId8"/>
          <a:stretch>
            <a:fillRect/>
          </a:stretch>
        </p:blipFill>
        <p:spPr>
          <a:xfrm>
            <a:off x="11289" y="-6716"/>
            <a:ext cx="9533101" cy="1610200"/>
          </a:xfrm>
          <a:prstGeom prst="rect">
            <a:avLst/>
          </a:prstGeom>
        </p:spPr>
      </p:pic>
      <p:sp>
        <p:nvSpPr>
          <p:cNvPr id="9" name="TextBox 8">
            <a:extLst>
              <a:ext uri="{FF2B5EF4-FFF2-40B4-BE49-F238E27FC236}">
                <a16:creationId xmlns:a16="http://schemas.microsoft.com/office/drawing/2014/main" id="{E75B381E-D949-008A-6275-FF92788A5995}"/>
              </a:ext>
            </a:extLst>
          </p:cNvPr>
          <p:cNvSpPr txBox="1"/>
          <p:nvPr/>
        </p:nvSpPr>
        <p:spPr>
          <a:xfrm>
            <a:off x="2325914" y="543490"/>
            <a:ext cx="501772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Satisfaction vs. Dissatisfaction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062541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927652" y="2316312"/>
            <a:ext cx="9119055" cy="2673699"/>
          </a:xfrm>
        </p:spPr>
        <p:txBody>
          <a:bodyPr>
            <a:normAutofit/>
          </a:bodyPr>
          <a:lstStyle/>
          <a:p>
            <a:pPr>
              <a:buFont typeface="Arial" panose="020B0604020202020204" pitchFamily="34" charset="0"/>
              <a:buNone/>
            </a:pPr>
            <a:r>
              <a:rPr lang="en-US" altLang="en-US" sz="2800" dirty="0">
                <a:solidFill>
                  <a:srgbClr val="002060"/>
                </a:solidFill>
              </a:rPr>
              <a:t>Three </a:t>
            </a:r>
            <a:r>
              <a:rPr lang="en-US" altLang="en-US" sz="2800" b="1" dirty="0">
                <a:solidFill>
                  <a:srgbClr val="002060"/>
                </a:solidFill>
              </a:rPr>
              <a:t>acquired </a:t>
            </a:r>
            <a:r>
              <a:rPr lang="en-US" altLang="en-US" sz="2800" dirty="0">
                <a:solidFill>
                  <a:srgbClr val="002060"/>
                </a:solidFill>
              </a:rPr>
              <a:t>needs are work motives:</a:t>
            </a:r>
          </a:p>
          <a:p>
            <a:pPr marL="914400" lvl="1" indent="-514350">
              <a:buFont typeface="Calibri" panose="020F0502020204030204" pitchFamily="34" charset="0"/>
              <a:buAutoNum type="arabicPeriod"/>
            </a:pPr>
            <a:r>
              <a:rPr lang="en-US" altLang="en-US" sz="2400" dirty="0">
                <a:solidFill>
                  <a:srgbClr val="002060"/>
                </a:solidFill>
              </a:rPr>
              <a:t>Need for achievement</a:t>
            </a:r>
          </a:p>
          <a:p>
            <a:pPr marL="914400" lvl="1" indent="-514350">
              <a:buFont typeface="Calibri" panose="020F0502020204030204" pitchFamily="34" charset="0"/>
              <a:buAutoNum type="arabicPeriod"/>
            </a:pPr>
            <a:r>
              <a:rPr lang="en-US" altLang="en-US" sz="2400" dirty="0">
                <a:solidFill>
                  <a:srgbClr val="002060"/>
                </a:solidFill>
              </a:rPr>
              <a:t>Need for power</a:t>
            </a:r>
          </a:p>
          <a:p>
            <a:pPr marL="914400" lvl="1" indent="-514350">
              <a:buFont typeface="Calibri" panose="020F0502020204030204" pitchFamily="34" charset="0"/>
              <a:buAutoNum type="arabicPeriod"/>
            </a:pPr>
            <a:r>
              <a:rPr lang="en-US" altLang="en-US" sz="2400" dirty="0">
                <a:solidFill>
                  <a:srgbClr val="002060"/>
                </a:solidFill>
              </a:rPr>
              <a:t>Need for affiliation</a:t>
            </a:r>
          </a:p>
        </p:txBody>
      </p:sp>
      <p:pic>
        <p:nvPicPr>
          <p:cNvPr id="6" name="عنصر نائب للمحتوى 6">
            <a:extLst>
              <a:ext uri="{FF2B5EF4-FFF2-40B4-BE49-F238E27FC236}">
                <a16:creationId xmlns:a16="http://schemas.microsoft.com/office/drawing/2014/main" id="{3835EA92-4483-F942-B6A3-179894884C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0B790A5-52B9-84A0-B1BB-88D7F5DF5E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88F3BDDA-5A44-47F7-2846-2344B3CCEB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0829DCE-63E6-2DA8-BCB4-468C6C2B71C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AADBBA5-EA3D-A16D-4A7A-0C12778B36C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C6DF4E48-B3C8-BE46-F949-50E45BB5DE0D}"/>
              </a:ext>
            </a:extLst>
          </p:cNvPr>
          <p:cNvPicPr>
            <a:picLocks noChangeAspect="1"/>
          </p:cNvPicPr>
          <p:nvPr/>
        </p:nvPicPr>
        <p:blipFill>
          <a:blip r:embed="rId7"/>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F3DC166A-C4CF-AD0B-4E3E-730F13412C4E}"/>
              </a:ext>
            </a:extLst>
          </p:cNvPr>
          <p:cNvSpPr txBox="1"/>
          <p:nvPr/>
        </p:nvSpPr>
        <p:spPr>
          <a:xfrm>
            <a:off x="2325914" y="543490"/>
            <a:ext cx="604665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4- McClelland’s Three-Needs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458949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274320" y="1570038"/>
            <a:ext cx="11521440" cy="4754562"/>
          </a:xfrm>
        </p:spPr>
        <p:txBody>
          <a:bodyPr>
            <a:normAutofit/>
          </a:bodyPr>
          <a:lstStyle/>
          <a:p>
            <a:pPr>
              <a:lnSpc>
                <a:spcPct val="90000"/>
              </a:lnSpc>
            </a:pPr>
            <a:r>
              <a:rPr lang="en-US" altLang="en-US" sz="2400" dirty="0">
                <a:solidFill>
                  <a:srgbClr val="002060"/>
                </a:solidFill>
              </a:rPr>
              <a:t>David McClelland and his associates proposed the </a:t>
            </a:r>
            <a:r>
              <a:rPr lang="en-US" altLang="en-US" sz="2400" b="1" dirty="0">
                <a:solidFill>
                  <a:srgbClr val="002060"/>
                </a:solidFill>
              </a:rPr>
              <a:t>three-needs theory</a:t>
            </a:r>
            <a:r>
              <a:rPr lang="en-US" altLang="en-US" sz="2400" dirty="0">
                <a:solidFill>
                  <a:srgbClr val="002060"/>
                </a:solidFill>
              </a:rPr>
              <a:t>, which says three acquired needs are major motives in work. </a:t>
            </a:r>
          </a:p>
          <a:p>
            <a:pPr>
              <a:lnSpc>
                <a:spcPct val="90000"/>
              </a:lnSpc>
            </a:pPr>
            <a:endParaRPr lang="en-US" altLang="en-US" sz="2400" dirty="0">
              <a:solidFill>
                <a:srgbClr val="002060"/>
              </a:solidFill>
            </a:endParaRPr>
          </a:p>
          <a:p>
            <a:pPr>
              <a:lnSpc>
                <a:spcPct val="90000"/>
              </a:lnSpc>
            </a:pPr>
            <a:r>
              <a:rPr lang="en-US" altLang="en-US" sz="2400" dirty="0">
                <a:solidFill>
                  <a:srgbClr val="002060"/>
                </a:solidFill>
              </a:rPr>
              <a:t>These three needs include:</a:t>
            </a:r>
          </a:p>
          <a:p>
            <a:pPr>
              <a:lnSpc>
                <a:spcPct val="90000"/>
              </a:lnSpc>
              <a:buFont typeface="Calibri" panose="020F0502020204030204" pitchFamily="34" charset="0"/>
              <a:buAutoNum type="arabicPeriod"/>
            </a:pPr>
            <a:r>
              <a:rPr lang="en-US" altLang="en-US" sz="2400" dirty="0">
                <a:solidFill>
                  <a:srgbClr val="002060"/>
                </a:solidFill>
              </a:rPr>
              <a:t> The </a:t>
            </a:r>
            <a:r>
              <a:rPr lang="en-US" altLang="en-US" sz="2400" b="1" dirty="0">
                <a:solidFill>
                  <a:srgbClr val="002060"/>
                </a:solidFill>
              </a:rPr>
              <a:t>need for achievement </a:t>
            </a:r>
            <a:r>
              <a:rPr lang="en-US" altLang="en-US" sz="2400" dirty="0">
                <a:solidFill>
                  <a:srgbClr val="002060"/>
                </a:solidFill>
              </a:rPr>
              <a:t>, which is the drive to succeed and excel in relation to a set of standards</a:t>
            </a:r>
          </a:p>
          <a:p>
            <a:pPr>
              <a:lnSpc>
                <a:spcPct val="90000"/>
              </a:lnSpc>
              <a:buFont typeface="Calibri" panose="020F0502020204030204" pitchFamily="34" charset="0"/>
              <a:buAutoNum type="arabicPeriod"/>
            </a:pPr>
            <a:r>
              <a:rPr lang="en-US" altLang="en-US" sz="2400" dirty="0">
                <a:solidFill>
                  <a:srgbClr val="002060"/>
                </a:solidFill>
              </a:rPr>
              <a:t> The </a:t>
            </a:r>
            <a:r>
              <a:rPr lang="en-US" altLang="en-US" sz="2400" b="1" dirty="0">
                <a:solidFill>
                  <a:srgbClr val="002060"/>
                </a:solidFill>
              </a:rPr>
              <a:t>need for power </a:t>
            </a:r>
            <a:r>
              <a:rPr lang="en-US" altLang="en-US" sz="2400" dirty="0">
                <a:solidFill>
                  <a:srgbClr val="002060"/>
                </a:solidFill>
              </a:rPr>
              <a:t> which is the need to make others behave in a way that they would not behave otherwise.</a:t>
            </a:r>
          </a:p>
          <a:p>
            <a:pPr>
              <a:lnSpc>
                <a:spcPct val="90000"/>
              </a:lnSpc>
              <a:buFont typeface="Calibri" panose="020F0502020204030204" pitchFamily="34" charset="0"/>
              <a:buAutoNum type="arabicPeriod"/>
            </a:pPr>
            <a:r>
              <a:rPr lang="en-US" altLang="en-US" sz="2400" dirty="0">
                <a:solidFill>
                  <a:srgbClr val="002060"/>
                </a:solidFill>
              </a:rPr>
              <a:t> The</a:t>
            </a:r>
            <a:r>
              <a:rPr lang="en-US" altLang="en-US" sz="2400" b="1" dirty="0">
                <a:solidFill>
                  <a:srgbClr val="002060"/>
                </a:solidFill>
              </a:rPr>
              <a:t> need for affiliation </a:t>
            </a:r>
            <a:r>
              <a:rPr lang="en-US" altLang="en-US" sz="2400" dirty="0">
                <a:solidFill>
                  <a:srgbClr val="002060"/>
                </a:solidFill>
              </a:rPr>
              <a:t>, which is the desire for friendly and close interpersonal relationships. </a:t>
            </a:r>
          </a:p>
          <a:p>
            <a:pPr>
              <a:lnSpc>
                <a:spcPct val="90000"/>
              </a:lnSpc>
              <a:buFont typeface="+mj-lt" charset="0"/>
              <a:buNone/>
            </a:pPr>
            <a:endParaRPr lang="en-US" altLang="en-US" sz="2400" dirty="0">
              <a:solidFill>
                <a:srgbClr val="002060"/>
              </a:solidFill>
            </a:endParaRPr>
          </a:p>
          <a:p>
            <a:pPr>
              <a:lnSpc>
                <a:spcPct val="90000"/>
              </a:lnSpc>
              <a:buFont typeface="+mj-lt" charset="0"/>
              <a:buNone/>
            </a:pPr>
            <a:endParaRPr lang="en-US" altLang="en-US" sz="2400" dirty="0">
              <a:solidFill>
                <a:srgbClr val="002060"/>
              </a:solidFill>
            </a:endParaRPr>
          </a:p>
          <a:p>
            <a:pPr>
              <a:buFont typeface="Arial" panose="020B0604020202020204" pitchFamily="34" charset="0"/>
              <a:buNone/>
            </a:pPr>
            <a:endParaRPr lang="en-US" altLang="en-US" sz="2400" dirty="0">
              <a:solidFill>
                <a:srgbClr val="002060"/>
              </a:solidFill>
            </a:endParaRPr>
          </a:p>
        </p:txBody>
      </p:sp>
      <p:pic>
        <p:nvPicPr>
          <p:cNvPr id="6" name="عنصر نائب للمحتوى 6">
            <a:extLst>
              <a:ext uri="{FF2B5EF4-FFF2-40B4-BE49-F238E27FC236}">
                <a16:creationId xmlns:a16="http://schemas.microsoft.com/office/drawing/2014/main" id="{9C48C41F-727D-1D4A-B7B0-9B3CE5FA0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9E7EF576-A0A5-CE6E-FCCA-2E7686D568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3BB7C91D-4D67-4C99-E79D-78F57D5CD6B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399BF2D-DF38-E5DD-3038-46FF3A4CEC0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EB18084-AC71-3C81-0EF5-834249FE8155}"/>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BF98C27F-5F9C-6A30-25AE-EEDF4D8DBD01}"/>
              </a:ext>
            </a:extLst>
          </p:cNvPr>
          <p:cNvPicPr>
            <a:picLocks noChangeAspect="1"/>
          </p:cNvPicPr>
          <p:nvPr/>
        </p:nvPicPr>
        <p:blipFill>
          <a:blip r:embed="rId7"/>
          <a:stretch>
            <a:fillRect/>
          </a:stretch>
        </p:blipFill>
        <p:spPr>
          <a:xfrm>
            <a:off x="-2595" y="-40162"/>
            <a:ext cx="9533101" cy="1610200"/>
          </a:xfrm>
          <a:prstGeom prst="rect">
            <a:avLst/>
          </a:prstGeom>
        </p:spPr>
      </p:pic>
      <p:sp>
        <p:nvSpPr>
          <p:cNvPr id="8" name="TextBox 7">
            <a:extLst>
              <a:ext uri="{FF2B5EF4-FFF2-40B4-BE49-F238E27FC236}">
                <a16:creationId xmlns:a16="http://schemas.microsoft.com/office/drawing/2014/main" id="{65F2636D-459A-6E41-4462-BBAB6A521FC4}"/>
              </a:ext>
            </a:extLst>
          </p:cNvPr>
          <p:cNvSpPr txBox="1"/>
          <p:nvPr/>
        </p:nvSpPr>
        <p:spPr>
          <a:xfrm>
            <a:off x="2325914" y="543490"/>
            <a:ext cx="5626669"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McClelland’s Three-Needs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5266282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48FD70C8-20A7-75D1-D402-C9D0364A72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452D536C-553A-E2FE-1659-9C92AE6C074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15C10A5-281C-A057-C76A-03C8F41F272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C702FD83-3EE1-A056-0CEC-CF304E88D97E}"/>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BFA37BD-7F55-17C6-50FF-7B593A3BD329}"/>
              </a:ext>
            </a:extLst>
          </p:cNvPr>
          <p:cNvPicPr>
            <a:picLocks noChangeAspect="1"/>
          </p:cNvPicPr>
          <p:nvPr/>
        </p:nvPicPr>
        <p:blipFill>
          <a:blip r:embed="rId7"/>
          <a:stretch>
            <a:fillRect/>
          </a:stretch>
        </p:blipFill>
        <p:spPr>
          <a:xfrm>
            <a:off x="-8916" y="0"/>
            <a:ext cx="10537497" cy="3551583"/>
          </a:xfrm>
          <a:prstGeom prst="rect">
            <a:avLst/>
          </a:prstGeom>
        </p:spPr>
      </p:pic>
      <p:sp>
        <p:nvSpPr>
          <p:cNvPr id="10" name="TextBox 9">
            <a:extLst>
              <a:ext uri="{FF2B5EF4-FFF2-40B4-BE49-F238E27FC236}">
                <a16:creationId xmlns:a16="http://schemas.microsoft.com/office/drawing/2014/main" id="{14B84CFE-4035-CA5D-1BB0-2E451ADE29C4}"/>
              </a:ext>
            </a:extLst>
          </p:cNvPr>
          <p:cNvSpPr txBox="1"/>
          <p:nvPr/>
        </p:nvSpPr>
        <p:spPr>
          <a:xfrm>
            <a:off x="2388212" y="990961"/>
            <a:ext cx="7785495" cy="1569660"/>
          </a:xfrm>
          <a:prstGeom prst="rect">
            <a:avLst/>
          </a:prstGeom>
          <a:noFill/>
        </p:spPr>
        <p:txBody>
          <a:bodyPr wrap="square" rtlCol="0">
            <a:spAutoFit/>
          </a:bodyPr>
          <a:lstStyle/>
          <a:p>
            <a:pPr algn="ctr" defTabSz="914400">
              <a:defRPr/>
            </a:pPr>
            <a:br>
              <a:rPr lang="en-US" sz="3200" dirty="0">
                <a:solidFill>
                  <a:prstClr val="white"/>
                </a:solidFill>
                <a:latin typeface="Tajawal Medium" panose="00000600000000000000" pitchFamily="2" charset="-78"/>
                <a:cs typeface="Tajawal Medium" panose="00000600000000000000" pitchFamily="2" charset="-78"/>
                <a:sym typeface="Arial"/>
              </a:rPr>
            </a:br>
            <a:r>
              <a:rPr lang="en-US" sz="3200" dirty="0">
                <a:solidFill>
                  <a:prstClr val="white"/>
                </a:solidFill>
                <a:latin typeface="Tajawal Medium" panose="00000600000000000000" pitchFamily="2" charset="-78"/>
                <a:cs typeface="Tajawal Medium" panose="00000600000000000000" pitchFamily="2" charset="-78"/>
                <a:sym typeface="Arial"/>
              </a:rPr>
              <a:t>8.3 Compare and contrast contemporary (modern/days) theories of motivation. </a:t>
            </a:r>
          </a:p>
        </p:txBody>
      </p:sp>
    </p:spTree>
    <p:extLst>
      <p:ext uri="{BB962C8B-B14F-4D97-AF65-F5344CB8AC3E}">
        <p14:creationId xmlns:p14="http://schemas.microsoft.com/office/powerpoint/2010/main" val="2770987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7" name="Content Placeholder 9" descr="EX_11_004.eps">
            <a:extLst>
              <a:ext uri="{FF2B5EF4-FFF2-40B4-BE49-F238E27FC236}">
                <a16:creationId xmlns:a16="http://schemas.microsoft.com/office/drawing/2014/main" id="{73B21568-94B1-DB47-A12D-E63EA173848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14159" b="-14159"/>
          <a:stretch>
            <a:fillRect/>
          </a:stretch>
        </p:blipFill>
        <p:spPr>
          <a:xfrm>
            <a:off x="505444" y="1219005"/>
            <a:ext cx="11209478" cy="5469223"/>
          </a:xfrm>
        </p:spPr>
      </p:pic>
      <p:pic>
        <p:nvPicPr>
          <p:cNvPr id="6" name="عنصر نائب للمحتوى 6">
            <a:extLst>
              <a:ext uri="{FF2B5EF4-FFF2-40B4-BE49-F238E27FC236}">
                <a16:creationId xmlns:a16="http://schemas.microsoft.com/office/drawing/2014/main" id="{11A51E1A-9351-0C43-8975-B03D1D7260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38071041-D373-E621-146C-ACDD9FCDE3F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2B9D9AE9-833C-2019-8921-0BFEECB1EB55}"/>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494EB15-F2C5-6396-5491-EEC12D61F12F}"/>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54156FB-7474-DA79-0552-A6D6211680F3}"/>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197C7BF5-E154-B616-6868-9622C26650DA}"/>
              </a:ext>
            </a:extLst>
          </p:cNvPr>
          <p:cNvPicPr>
            <a:picLocks noChangeAspect="1"/>
          </p:cNvPicPr>
          <p:nvPr/>
        </p:nvPicPr>
        <p:blipFill>
          <a:blip r:embed="rId8"/>
          <a:stretch>
            <a:fillRect/>
          </a:stretch>
        </p:blipFill>
        <p:spPr>
          <a:xfrm>
            <a:off x="11289" y="-40162"/>
            <a:ext cx="9533101" cy="1610200"/>
          </a:xfrm>
          <a:prstGeom prst="rect">
            <a:avLst/>
          </a:prstGeom>
        </p:spPr>
      </p:pic>
      <p:sp>
        <p:nvSpPr>
          <p:cNvPr id="9" name="TextBox 8">
            <a:extLst>
              <a:ext uri="{FF2B5EF4-FFF2-40B4-BE49-F238E27FC236}">
                <a16:creationId xmlns:a16="http://schemas.microsoft.com/office/drawing/2014/main" id="{CE097E23-E956-8C2F-A7E4-025F2436A93B}"/>
              </a:ext>
            </a:extLst>
          </p:cNvPr>
          <p:cNvSpPr txBox="1"/>
          <p:nvPr/>
        </p:nvSpPr>
        <p:spPr>
          <a:xfrm>
            <a:off x="2325914" y="543490"/>
            <a:ext cx="381700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1- Goal-Setting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780932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11A51E1A-9351-0C43-8975-B03D1D726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78BE06E4-785D-674F-A104-C65225D5065B}"/>
              </a:ext>
            </a:extLst>
          </p:cNvPr>
          <p:cNvSpPr>
            <a:spLocks noGrp="1"/>
          </p:cNvSpPr>
          <p:nvPr>
            <p:ph idx="1"/>
          </p:nvPr>
        </p:nvSpPr>
        <p:spPr>
          <a:xfrm>
            <a:off x="1130269" y="1781712"/>
            <a:ext cx="9603275" cy="3294576"/>
          </a:xfrm>
        </p:spPr>
        <p:txBody>
          <a:bodyPr>
            <a:normAutofit/>
          </a:bodyPr>
          <a:lstStyle/>
          <a:p>
            <a:pPr marL="0" indent="0">
              <a:buNone/>
            </a:pPr>
            <a:endParaRPr lang="en-US" altLang="en-US" sz="2400" b="1" dirty="0">
              <a:solidFill>
                <a:srgbClr val="002060"/>
              </a:solidFill>
            </a:endParaRPr>
          </a:p>
          <a:p>
            <a:r>
              <a:rPr lang="en-US" altLang="en-US" sz="2400" b="1" dirty="0">
                <a:solidFill>
                  <a:srgbClr val="002060"/>
                </a:solidFill>
              </a:rPr>
              <a:t>(1) Working toward a goal is a major source of job motivation.</a:t>
            </a:r>
          </a:p>
          <a:p>
            <a:r>
              <a:rPr lang="en-US" altLang="en-US" sz="2400" b="1" dirty="0">
                <a:solidFill>
                  <a:srgbClr val="002060"/>
                </a:solidFill>
              </a:rPr>
              <a:t>(2) specific and challenging goals are superior motivating forces.</a:t>
            </a:r>
            <a:r>
              <a:rPr lang="en-US" altLang="en-US" sz="2400" dirty="0">
                <a:solidFill>
                  <a:srgbClr val="002060"/>
                </a:solidFill>
              </a:rPr>
              <a:t> </a:t>
            </a:r>
          </a:p>
          <a:p>
            <a:r>
              <a:rPr lang="en-US" altLang="en-US" sz="2400" b="1" dirty="0">
                <a:solidFill>
                  <a:srgbClr val="002060"/>
                </a:solidFill>
              </a:rPr>
              <a:t>people do better if they get feedback on how well they’re progressing toward their goals.</a:t>
            </a:r>
          </a:p>
          <a:p>
            <a:endParaRPr lang="en-SA" sz="2400" dirty="0">
              <a:solidFill>
                <a:srgbClr val="002060"/>
              </a:solidFill>
            </a:endParaRPr>
          </a:p>
        </p:txBody>
      </p:sp>
      <p:pic>
        <p:nvPicPr>
          <p:cNvPr id="2" name="Picture 1">
            <a:extLst>
              <a:ext uri="{FF2B5EF4-FFF2-40B4-BE49-F238E27FC236}">
                <a16:creationId xmlns:a16="http://schemas.microsoft.com/office/drawing/2014/main" id="{B7C91EC7-69CC-8164-275F-D7A1A01C40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1112BDA5-AA15-038E-66DC-985C2BC1A50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E0F0E96B-358A-8082-4E01-7E31E74517A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F0BFE1A4-D638-6BEC-4D5D-0327AF2CAD0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4EEED37-EBCE-A281-3DB1-5C7A26FA03F1}"/>
              </a:ext>
            </a:extLst>
          </p:cNvPr>
          <p:cNvPicPr>
            <a:picLocks noChangeAspect="1"/>
          </p:cNvPicPr>
          <p:nvPr/>
        </p:nvPicPr>
        <p:blipFill>
          <a:blip r:embed="rId7"/>
          <a:stretch>
            <a:fillRect/>
          </a:stretch>
        </p:blipFill>
        <p:spPr>
          <a:xfrm>
            <a:off x="11289" y="-5768"/>
            <a:ext cx="9533101" cy="1610200"/>
          </a:xfrm>
          <a:prstGeom prst="rect">
            <a:avLst/>
          </a:prstGeom>
        </p:spPr>
      </p:pic>
      <p:sp>
        <p:nvSpPr>
          <p:cNvPr id="10" name="TextBox 9">
            <a:extLst>
              <a:ext uri="{FF2B5EF4-FFF2-40B4-BE49-F238E27FC236}">
                <a16:creationId xmlns:a16="http://schemas.microsoft.com/office/drawing/2014/main" id="{BDF74969-3F08-44D1-5E62-5AD626CB9A83}"/>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Goal-Setting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005459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3" name="Content Placeholder 6" descr="EX_11_005.eps">
            <a:extLst>
              <a:ext uri="{FF2B5EF4-FFF2-40B4-BE49-F238E27FC236}">
                <a16:creationId xmlns:a16="http://schemas.microsoft.com/office/drawing/2014/main" id="{60793CC9-35F2-2E4E-AA7A-2163572CD33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2349" r="-12349"/>
          <a:stretch>
            <a:fillRect/>
          </a:stretch>
        </p:blipFill>
        <p:spPr>
          <a:xfrm>
            <a:off x="505443" y="1736986"/>
            <a:ext cx="11567231" cy="4818850"/>
          </a:xfrm>
        </p:spPr>
      </p:pic>
      <p:pic>
        <p:nvPicPr>
          <p:cNvPr id="6" name="عنصر نائب للمحتوى 6">
            <a:extLst>
              <a:ext uri="{FF2B5EF4-FFF2-40B4-BE49-F238E27FC236}">
                <a16:creationId xmlns:a16="http://schemas.microsoft.com/office/drawing/2014/main" id="{7686EA47-D502-DC4E-8FD0-F1CEA2B9CA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955ED6F4-591F-4A63-F169-02E82ED20B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8C4870A1-6065-8952-4C56-CACCAC59BA41}"/>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4491748-C23A-A211-8C28-493EC6861C4F}"/>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8D911738-36DD-4013-BBC6-B39D76D91B18}"/>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BCC90D9-1C59-6419-0330-FD8DDA463745}"/>
              </a:ext>
            </a:extLst>
          </p:cNvPr>
          <p:cNvPicPr>
            <a:picLocks noChangeAspect="1"/>
          </p:cNvPicPr>
          <p:nvPr/>
        </p:nvPicPr>
        <p:blipFill>
          <a:blip r:embed="rId8"/>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B081E4B8-9FC9-556C-F4B8-2E0B67BF093B}"/>
              </a:ext>
            </a:extLst>
          </p:cNvPr>
          <p:cNvSpPr txBox="1"/>
          <p:nvPr/>
        </p:nvSpPr>
        <p:spPr>
          <a:xfrm>
            <a:off x="2325914" y="543490"/>
            <a:ext cx="582242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2- Job Characteristics Model (JCM)</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965104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0BEA80DF-0FC1-DA47-9964-010125CE58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2" name="Rectangle 1">
            <a:extLst>
              <a:ext uri="{FF2B5EF4-FFF2-40B4-BE49-F238E27FC236}">
                <a16:creationId xmlns:a16="http://schemas.microsoft.com/office/drawing/2014/main" id="{CCBC6268-6520-7144-BE3A-961DD7A302BE}"/>
              </a:ext>
            </a:extLst>
          </p:cNvPr>
          <p:cNvSpPr/>
          <p:nvPr/>
        </p:nvSpPr>
        <p:spPr>
          <a:xfrm>
            <a:off x="48846" y="1388225"/>
            <a:ext cx="12066954" cy="5068439"/>
          </a:xfrm>
          <a:prstGeom prst="rect">
            <a:avLst/>
          </a:prstGeom>
        </p:spPr>
        <p:txBody>
          <a:bodyPr wrap="square">
            <a:spAutoFit/>
          </a:bodyPr>
          <a:lstStyle/>
          <a:p>
            <a:pPr marL="800100" lvl="1" indent="-342900">
              <a:buFont typeface="Arial" panose="020B0604020202020204" pitchFamily="34" charset="0"/>
              <a:buChar char="•"/>
            </a:pPr>
            <a:r>
              <a:rPr lang="en-US" altLang="en-US" sz="2400" dirty="0">
                <a:solidFill>
                  <a:srgbClr val="002060"/>
                </a:solidFill>
              </a:rPr>
              <a:t>The term </a:t>
            </a:r>
            <a:r>
              <a:rPr lang="en-US" altLang="en-US" sz="2400" b="1" dirty="0">
                <a:solidFill>
                  <a:srgbClr val="002060"/>
                </a:solidFill>
              </a:rPr>
              <a:t>equity </a:t>
            </a:r>
            <a:r>
              <a:rPr lang="en-US" altLang="en-US" sz="2400" dirty="0">
                <a:solidFill>
                  <a:srgbClr val="002060"/>
                </a:solidFill>
              </a:rPr>
              <a:t>is the concept of </a:t>
            </a:r>
            <a:r>
              <a:rPr lang="en-US" altLang="en-US" sz="2400" b="1" dirty="0">
                <a:solidFill>
                  <a:srgbClr val="002060"/>
                </a:solidFill>
              </a:rPr>
              <a:t>fairness and comparable treatment when compared with others who behave in similar ways. There’s considerable evidence that employees compare themselves to others and that inequities influence how much effort they exert.</a:t>
            </a:r>
          </a:p>
          <a:p>
            <a:pPr marL="800100" lvl="1" indent="-342900">
              <a:buFont typeface="Arial" panose="020B0604020202020204" pitchFamily="34" charset="0"/>
              <a:buChar char="•"/>
            </a:pPr>
            <a:endParaRPr lang="en-US" altLang="en-US" sz="2400" b="1" dirty="0">
              <a:solidFill>
                <a:srgbClr val="002060"/>
              </a:solidFill>
            </a:endParaRPr>
          </a:p>
          <a:p>
            <a:pPr marL="800100" lvl="1" indent="-342900">
              <a:buFont typeface="Arial" panose="020B0604020202020204" pitchFamily="34" charset="0"/>
              <a:buChar char="•"/>
            </a:pPr>
            <a:r>
              <a:rPr lang="en-US" altLang="en-US" sz="2400" b="1" dirty="0">
                <a:solidFill>
                  <a:srgbClr val="002060"/>
                </a:solidFill>
              </a:rPr>
              <a:t>Equity theory</a:t>
            </a:r>
            <a:r>
              <a:rPr lang="en-US" altLang="en-US" sz="2400" dirty="0">
                <a:solidFill>
                  <a:srgbClr val="002060"/>
                </a:solidFill>
              </a:rPr>
              <a:t>, developed by </a:t>
            </a:r>
            <a:r>
              <a:rPr lang="en-US" altLang="en-US" sz="2400" b="1" dirty="0">
                <a:solidFill>
                  <a:srgbClr val="002060"/>
                </a:solidFill>
              </a:rPr>
              <a:t>J. Stacey Adams, </a:t>
            </a:r>
            <a:r>
              <a:rPr lang="en-US" altLang="en-US" sz="2400" dirty="0">
                <a:solidFill>
                  <a:srgbClr val="002060"/>
                </a:solidFill>
              </a:rPr>
              <a:t>proposes that employees compare what they get from a job (outcomes) to what they put into it (inputs) and then compare their inputs-outcomes ratio with the inputs-outcomes ratios of relevant others, </a:t>
            </a:r>
          </a:p>
          <a:p>
            <a:pPr marL="800100" lvl="1" indent="-342900">
              <a:buFont typeface="Arial" panose="020B0604020202020204" pitchFamily="34" charset="0"/>
              <a:buChar char="•"/>
            </a:pPr>
            <a:endParaRPr lang="en-US" altLang="en-US" sz="2400" dirty="0">
              <a:solidFill>
                <a:srgbClr val="002060"/>
              </a:solidFill>
            </a:endParaRPr>
          </a:p>
          <a:p>
            <a:pPr marL="800100" lvl="1" indent="-342900">
              <a:buFont typeface="Arial" panose="020B0604020202020204" pitchFamily="34" charset="0"/>
              <a:buChar char="•"/>
            </a:pPr>
            <a:r>
              <a:rPr lang="en-US" altLang="en-US" sz="2400" dirty="0">
                <a:solidFill>
                  <a:srgbClr val="002060"/>
                </a:solidFill>
              </a:rPr>
              <a:t>When</a:t>
            </a:r>
            <a:r>
              <a:rPr lang="en-US" altLang="en-US" sz="2400" b="1" dirty="0">
                <a:solidFill>
                  <a:srgbClr val="002060"/>
                </a:solidFill>
              </a:rPr>
              <a:t> inequities </a:t>
            </a:r>
            <a:r>
              <a:rPr lang="en-US" altLang="en-US" sz="2400" dirty="0">
                <a:solidFill>
                  <a:srgbClr val="002060"/>
                </a:solidFill>
              </a:rPr>
              <a:t>occur, employees attempt to do something about it. The result might be lower or higher productivity, improved or reduced quality of output, increased absenteeism, or voluntary resignation.</a:t>
            </a:r>
          </a:p>
          <a:p>
            <a:pPr>
              <a:lnSpc>
                <a:spcPct val="70000"/>
              </a:lnSpc>
            </a:pPr>
            <a:endParaRPr lang="en-US" altLang="en-US" dirty="0">
              <a:solidFill>
                <a:srgbClr val="002060"/>
              </a:solidFill>
            </a:endParaRPr>
          </a:p>
        </p:txBody>
      </p:sp>
      <p:pic>
        <p:nvPicPr>
          <p:cNvPr id="3" name="Picture 2">
            <a:extLst>
              <a:ext uri="{FF2B5EF4-FFF2-40B4-BE49-F238E27FC236}">
                <a16:creationId xmlns:a16="http://schemas.microsoft.com/office/drawing/2014/main" id="{3D74A6C6-1790-E7C1-521E-D0C9789E65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F514E8CD-95F2-E43C-BCED-08AA899CD01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85976019-0B20-FF79-AEF1-BFED8B49C3D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F71270B8-44B6-6840-3374-B83E1C278FA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7E06A9AE-7EEA-D4EA-0D94-B5E975F2C9DF}"/>
              </a:ext>
            </a:extLst>
          </p:cNvPr>
          <p:cNvPicPr>
            <a:picLocks noChangeAspect="1"/>
          </p:cNvPicPr>
          <p:nvPr/>
        </p:nvPicPr>
        <p:blipFill>
          <a:blip r:embed="rId7"/>
          <a:stretch>
            <a:fillRect/>
          </a:stretch>
        </p:blipFill>
        <p:spPr>
          <a:xfrm>
            <a:off x="11289" y="-9995"/>
            <a:ext cx="9533101" cy="1610200"/>
          </a:xfrm>
          <a:prstGeom prst="rect">
            <a:avLst/>
          </a:prstGeom>
        </p:spPr>
      </p:pic>
      <p:sp>
        <p:nvSpPr>
          <p:cNvPr id="10" name="TextBox 9">
            <a:extLst>
              <a:ext uri="{FF2B5EF4-FFF2-40B4-BE49-F238E27FC236}">
                <a16:creationId xmlns:a16="http://schemas.microsoft.com/office/drawing/2014/main" id="{4265CE1B-ABCB-2670-C0A3-51DE6CF12836}"/>
              </a:ext>
            </a:extLst>
          </p:cNvPr>
          <p:cNvSpPr txBox="1"/>
          <p:nvPr/>
        </p:nvSpPr>
        <p:spPr>
          <a:xfrm>
            <a:off x="2325914" y="543490"/>
            <a:ext cx="281673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Equity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94944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7" name="Picture 6">
            <a:extLst>
              <a:ext uri="{FF2B5EF4-FFF2-40B4-BE49-F238E27FC236}">
                <a16:creationId xmlns:a16="http://schemas.microsoft.com/office/drawing/2014/main" id="{69977A23-8223-4948-9778-79F64733FCE8}"/>
              </a:ext>
            </a:extLst>
          </p:cNvPr>
          <p:cNvPicPr>
            <a:picLocks noChangeAspect="1"/>
          </p:cNvPicPr>
          <p:nvPr/>
        </p:nvPicPr>
        <p:blipFill rotWithShape="1">
          <a:blip r:embed="rId3">
            <a:extLst>
              <a:ext uri="{28A0092B-C50C-407E-A947-70E740481C1C}">
                <a14:useLocalDpi xmlns:a14="http://schemas.microsoft.com/office/drawing/2010/main" val="0"/>
              </a:ext>
            </a:extLst>
          </a:blip>
          <a:srcRect l="3533" t="12671"/>
          <a:stretch/>
        </p:blipFill>
        <p:spPr bwMode="auto">
          <a:xfrm>
            <a:off x="944440" y="1643164"/>
            <a:ext cx="10571538" cy="4311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0BEA80DF-0FC1-DA47-9964-010125CE58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DA6C8A5D-D016-3A95-6AC4-F7586A2F61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3335D018-B066-42F7-53AC-0449BB21E76D}"/>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D928597-D4A8-2ED3-464F-8F18FB94FD8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9BE5DA5-10FC-3D54-A2A0-DAB9D576370B}"/>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9B2E8A52-10B2-AF1D-8FE5-EA0E0639CCD1}"/>
              </a:ext>
            </a:extLst>
          </p:cNvPr>
          <p:cNvPicPr>
            <a:picLocks noChangeAspect="1"/>
          </p:cNvPicPr>
          <p:nvPr/>
        </p:nvPicPr>
        <p:blipFill>
          <a:blip r:embed="rId8"/>
          <a:stretch>
            <a:fillRect/>
          </a:stretch>
        </p:blipFill>
        <p:spPr>
          <a:xfrm>
            <a:off x="11289" y="-32964"/>
            <a:ext cx="9533101" cy="1610200"/>
          </a:xfrm>
          <a:prstGeom prst="rect">
            <a:avLst/>
          </a:prstGeom>
        </p:spPr>
      </p:pic>
      <p:sp>
        <p:nvSpPr>
          <p:cNvPr id="9" name="TextBox 8">
            <a:extLst>
              <a:ext uri="{FF2B5EF4-FFF2-40B4-BE49-F238E27FC236}">
                <a16:creationId xmlns:a16="http://schemas.microsoft.com/office/drawing/2014/main" id="{62490576-D293-4D31-66E6-4DB8C57D5B2A}"/>
              </a:ext>
            </a:extLst>
          </p:cNvPr>
          <p:cNvSpPr txBox="1"/>
          <p:nvPr/>
        </p:nvSpPr>
        <p:spPr>
          <a:xfrm>
            <a:off x="2325914" y="543490"/>
            <a:ext cx="281673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Equity Theory</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396675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2276AAC8-548D-0C56-81FC-0DAD94EDB2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5303A179-E181-9CED-893B-5AE6E2649A18}"/>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E3A0D36-A6E8-7077-206D-934338372DB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29D5A10A-72AC-46B5-6C66-C38DFE204DE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71A2C80A-E057-C0CD-E313-093B746853ED}"/>
              </a:ext>
            </a:extLst>
          </p:cNvPr>
          <p:cNvPicPr>
            <a:picLocks noChangeAspect="1"/>
          </p:cNvPicPr>
          <p:nvPr/>
        </p:nvPicPr>
        <p:blipFill>
          <a:blip r:embed="rId7"/>
          <a:stretch>
            <a:fillRect/>
          </a:stretch>
        </p:blipFill>
        <p:spPr>
          <a:xfrm>
            <a:off x="-108036" y="-1"/>
            <a:ext cx="11053790" cy="3723861"/>
          </a:xfrm>
          <a:prstGeom prst="rect">
            <a:avLst/>
          </a:prstGeom>
        </p:spPr>
      </p:pic>
      <p:sp>
        <p:nvSpPr>
          <p:cNvPr id="10" name="TextBox 9">
            <a:extLst>
              <a:ext uri="{FF2B5EF4-FFF2-40B4-BE49-F238E27FC236}">
                <a16:creationId xmlns:a16="http://schemas.microsoft.com/office/drawing/2014/main" id="{77E9AE93-2A28-1CFC-288D-CE5993ABD6AC}"/>
              </a:ext>
            </a:extLst>
          </p:cNvPr>
          <p:cNvSpPr txBox="1"/>
          <p:nvPr/>
        </p:nvSpPr>
        <p:spPr>
          <a:xfrm>
            <a:off x="2383844" y="984766"/>
            <a:ext cx="8050538" cy="1754326"/>
          </a:xfrm>
          <a:prstGeom prst="rect">
            <a:avLst/>
          </a:prstGeom>
          <a:noFill/>
        </p:spPr>
        <p:txBody>
          <a:bodyPr wrap="square" rtlCol="0">
            <a:spAutoFit/>
          </a:bodyPr>
          <a:lstStyle/>
          <a:p>
            <a:pPr algn="ct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8.4 How leaders motivate a unique groups of workers?</a:t>
            </a:r>
          </a:p>
        </p:txBody>
      </p:sp>
    </p:spTree>
    <p:extLst>
      <p:ext uri="{BB962C8B-B14F-4D97-AF65-F5344CB8AC3E}">
        <p14:creationId xmlns:p14="http://schemas.microsoft.com/office/powerpoint/2010/main" val="1333390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7" name="Content Placeholder 6" descr="UNFG_11_001.eps">
            <a:extLst>
              <a:ext uri="{FF2B5EF4-FFF2-40B4-BE49-F238E27FC236}">
                <a16:creationId xmlns:a16="http://schemas.microsoft.com/office/drawing/2014/main" id="{1E955BD8-4A56-6844-BDBC-4ED636167857}"/>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4908" r="-14908"/>
          <a:stretch>
            <a:fillRect/>
          </a:stretch>
        </p:blipFill>
        <p:spPr>
          <a:xfrm>
            <a:off x="1593669" y="1051719"/>
            <a:ext cx="8229600" cy="4754562"/>
          </a:xfrm>
        </p:spPr>
      </p:pic>
      <p:pic>
        <p:nvPicPr>
          <p:cNvPr id="6" name="عنصر نائب للمحتوى 6">
            <a:extLst>
              <a:ext uri="{FF2B5EF4-FFF2-40B4-BE49-F238E27FC236}">
                <a16:creationId xmlns:a16="http://schemas.microsoft.com/office/drawing/2014/main" id="{D79EA53D-8A7E-914D-ACD0-6560670238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C7AAA7C1-CC64-38A8-9682-BA026A6117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06635A24-451C-F520-C8CB-493E74CC4084}"/>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E8ED4259-27A6-FB15-7B37-32E16EAA2BFA}"/>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1BA9ACD-CD97-2875-E6E5-2F59FF99DB73}"/>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1ECCD7A-2422-834A-1A4A-0F98CFC57EA1}"/>
              </a:ext>
            </a:extLst>
          </p:cNvPr>
          <p:cNvPicPr>
            <a:picLocks noChangeAspect="1"/>
          </p:cNvPicPr>
          <p:nvPr/>
        </p:nvPicPr>
        <p:blipFill>
          <a:blip r:embed="rId8"/>
          <a:stretch>
            <a:fillRect/>
          </a:stretch>
        </p:blipFill>
        <p:spPr>
          <a:xfrm>
            <a:off x="-108036" y="0"/>
            <a:ext cx="9533101" cy="1610200"/>
          </a:xfrm>
          <a:prstGeom prst="rect">
            <a:avLst/>
          </a:prstGeom>
        </p:spPr>
      </p:pic>
    </p:spTree>
    <p:extLst>
      <p:ext uri="{BB962C8B-B14F-4D97-AF65-F5344CB8AC3E}">
        <p14:creationId xmlns:p14="http://schemas.microsoft.com/office/powerpoint/2010/main" val="1099996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41" name="Content Placeholder 5">
            <a:extLst>
              <a:ext uri="{FF2B5EF4-FFF2-40B4-BE49-F238E27FC236}">
                <a16:creationId xmlns:a16="http://schemas.microsoft.com/office/drawing/2014/main" id="{EC00D0D0-8C66-204C-A997-9AF10409D5D9}"/>
              </a:ext>
            </a:extLst>
          </p:cNvPr>
          <p:cNvSpPr>
            <a:spLocks noGrp="1"/>
          </p:cNvSpPr>
          <p:nvPr>
            <p:ph idx="1"/>
          </p:nvPr>
        </p:nvSpPr>
        <p:spPr>
          <a:xfrm>
            <a:off x="844371" y="2316312"/>
            <a:ext cx="8229600" cy="2239962"/>
          </a:xfrm>
        </p:spPr>
        <p:txBody>
          <a:bodyPr>
            <a:normAutofit fontScale="92500" lnSpcReduction="20000"/>
          </a:bodyPr>
          <a:lstStyle/>
          <a:p>
            <a:pPr>
              <a:buFont typeface="Arial" panose="020B0604020202020204" pitchFamily="34" charset="0"/>
              <a:buNone/>
            </a:pPr>
            <a:r>
              <a:rPr lang="en-US" altLang="en-US" sz="3500" b="1" dirty="0">
                <a:solidFill>
                  <a:srgbClr val="0070C0"/>
                </a:solidFill>
              </a:rPr>
              <a:t>Motivating:</a:t>
            </a:r>
          </a:p>
          <a:p>
            <a:pPr marL="1143000" lvl="1" indent="-742950">
              <a:buFont typeface="Calibri" panose="020F0502020204030204" pitchFamily="34" charset="0"/>
              <a:buAutoNum type="arabicPeriod"/>
            </a:pPr>
            <a:r>
              <a:rPr lang="en-US" altLang="en-US" sz="3500" b="1" dirty="0">
                <a:solidFill>
                  <a:srgbClr val="002060"/>
                </a:solidFill>
              </a:rPr>
              <a:t>Diverse employees</a:t>
            </a:r>
          </a:p>
          <a:p>
            <a:pPr marL="1143000" lvl="1" indent="-742950">
              <a:buFont typeface="Calibri" panose="020F0502020204030204" pitchFamily="34" charset="0"/>
              <a:buAutoNum type="arabicPeriod"/>
            </a:pPr>
            <a:r>
              <a:rPr lang="en-US" altLang="en-US" sz="3500" b="1" dirty="0">
                <a:solidFill>
                  <a:srgbClr val="002060"/>
                </a:solidFill>
              </a:rPr>
              <a:t>Professionals</a:t>
            </a:r>
          </a:p>
          <a:p>
            <a:pPr marL="1143000" lvl="1" indent="-742950">
              <a:buFont typeface="Calibri" panose="020F0502020204030204" pitchFamily="34" charset="0"/>
              <a:buAutoNum type="arabicPeriod"/>
            </a:pPr>
            <a:r>
              <a:rPr lang="en-US" altLang="en-US" sz="3500" b="1" dirty="0">
                <a:solidFill>
                  <a:srgbClr val="002060"/>
                </a:solidFill>
              </a:rPr>
              <a:t>Contingent workers</a:t>
            </a:r>
            <a:endParaRPr lang="en-US" altLang="en-US" sz="3000" b="1" dirty="0">
              <a:solidFill>
                <a:srgbClr val="002060"/>
              </a:solidFill>
            </a:endParaRPr>
          </a:p>
        </p:txBody>
      </p:sp>
      <p:pic>
        <p:nvPicPr>
          <p:cNvPr id="6" name="عنصر نائب للمحتوى 6">
            <a:extLst>
              <a:ext uri="{FF2B5EF4-FFF2-40B4-BE49-F238E27FC236}">
                <a16:creationId xmlns:a16="http://schemas.microsoft.com/office/drawing/2014/main" id="{68B34F1C-086C-F74B-9F2C-5B6AD1E05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51202" name="Picture 2" descr="Employee Motivation at Chicago's Best Day Spa | Spa Space">
            <a:extLst>
              <a:ext uri="{FF2B5EF4-FFF2-40B4-BE49-F238E27FC236}">
                <a16:creationId xmlns:a16="http://schemas.microsoft.com/office/drawing/2014/main" id="{F3403F56-7E9C-894B-A8CB-22E8884013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830" y="2609850"/>
            <a:ext cx="4297947" cy="16383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2DDD3D0-3F62-7D99-8B2A-E355972303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E561CF67-6E3B-E15C-CDAF-7D7C0CEE4410}"/>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47C26B4-150C-E1AF-FB17-75E3C35E97F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5ACFA39D-D161-7E1D-8FD6-0EECC10CC78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320EB86-2B3E-CB15-7832-209C855D803A}"/>
              </a:ext>
            </a:extLst>
          </p:cNvPr>
          <p:cNvPicPr>
            <a:picLocks noChangeAspect="1"/>
          </p:cNvPicPr>
          <p:nvPr/>
        </p:nvPicPr>
        <p:blipFill>
          <a:blip r:embed="rId8"/>
          <a:stretch>
            <a:fillRect/>
          </a:stretch>
        </p:blipFill>
        <p:spPr>
          <a:xfrm>
            <a:off x="0" y="10690"/>
            <a:ext cx="10945754" cy="1610200"/>
          </a:xfrm>
          <a:prstGeom prst="rect">
            <a:avLst/>
          </a:prstGeom>
        </p:spPr>
      </p:pic>
      <p:sp>
        <p:nvSpPr>
          <p:cNvPr id="9" name="TextBox 8">
            <a:extLst>
              <a:ext uri="{FF2B5EF4-FFF2-40B4-BE49-F238E27FC236}">
                <a16:creationId xmlns:a16="http://schemas.microsoft.com/office/drawing/2014/main" id="{61E86BD0-0E2A-50B4-0A0E-EC23DBE0F620}"/>
              </a:ext>
            </a:extLst>
          </p:cNvPr>
          <p:cNvSpPr txBox="1"/>
          <p:nvPr/>
        </p:nvSpPr>
        <p:spPr>
          <a:xfrm>
            <a:off x="2661114" y="588238"/>
            <a:ext cx="828464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How leaders motivate a unique groups of workers?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9032195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68B34F1C-086C-F74B-9F2C-5B6AD1E05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4" name="Rectangle 3">
            <a:extLst>
              <a:ext uri="{FF2B5EF4-FFF2-40B4-BE49-F238E27FC236}">
                <a16:creationId xmlns:a16="http://schemas.microsoft.com/office/drawing/2014/main" id="{3ABDF3F2-94E0-5340-A93F-2C026B05A0EB}"/>
              </a:ext>
            </a:extLst>
          </p:cNvPr>
          <p:cNvSpPr/>
          <p:nvPr/>
        </p:nvSpPr>
        <p:spPr>
          <a:xfrm>
            <a:off x="398395" y="1925766"/>
            <a:ext cx="10990871" cy="4154984"/>
          </a:xfrm>
          <a:prstGeom prst="rect">
            <a:avLst/>
          </a:prstGeom>
        </p:spPr>
        <p:txBody>
          <a:bodyPr wrap="square">
            <a:spAutoFit/>
          </a:bodyPr>
          <a:lstStyle/>
          <a:p>
            <a:r>
              <a:rPr lang="en-US" altLang="en-US" sz="2400" dirty="0">
                <a:solidFill>
                  <a:srgbClr val="002060"/>
                </a:solidFill>
              </a:rPr>
              <a:t>To maximize motivation among today’s </a:t>
            </a:r>
            <a:r>
              <a:rPr lang="en-US" altLang="en-US" sz="2400" b="1" dirty="0">
                <a:solidFill>
                  <a:srgbClr val="002060"/>
                </a:solidFill>
              </a:rPr>
              <a:t>diverse workforce</a:t>
            </a:r>
            <a:r>
              <a:rPr lang="en-US" altLang="en-US" sz="2400" dirty="0">
                <a:solidFill>
                  <a:srgbClr val="002060"/>
                </a:solidFill>
              </a:rPr>
              <a:t>,</a:t>
            </a:r>
            <a:r>
              <a:rPr lang="en-US" altLang="en-US" sz="2400" b="1" dirty="0">
                <a:solidFill>
                  <a:srgbClr val="002060"/>
                </a:solidFill>
              </a:rPr>
              <a:t> </a:t>
            </a:r>
            <a:r>
              <a:rPr lang="en-US" altLang="en-US" sz="2400" dirty="0">
                <a:solidFill>
                  <a:srgbClr val="002060"/>
                </a:solidFill>
              </a:rPr>
              <a:t>leaders need to think in terms of </a:t>
            </a:r>
            <a:r>
              <a:rPr lang="en-US" altLang="en-US" sz="2400" b="1" dirty="0">
                <a:solidFill>
                  <a:srgbClr val="002060"/>
                </a:solidFill>
              </a:rPr>
              <a:t>flexibility</a:t>
            </a:r>
            <a:r>
              <a:rPr lang="en-US" altLang="en-US" sz="2400" dirty="0">
                <a:solidFill>
                  <a:srgbClr val="002060"/>
                </a:solidFill>
              </a:rPr>
              <a:t>. For instance, studies tell us that:</a:t>
            </a:r>
          </a:p>
          <a:p>
            <a:pPr lvl="1" indent="-231775">
              <a:buFontTx/>
              <a:buChar char="•"/>
            </a:pPr>
            <a:r>
              <a:rPr lang="en-US" altLang="en-US" sz="2400" dirty="0">
                <a:solidFill>
                  <a:srgbClr val="002060"/>
                </a:solidFill>
              </a:rPr>
              <a:t>Men place more importance on having autonomy in their jobs than women do. </a:t>
            </a:r>
          </a:p>
          <a:p>
            <a:pPr lvl="1" indent="-231775">
              <a:buFontTx/>
              <a:buChar char="•"/>
            </a:pPr>
            <a:r>
              <a:rPr lang="en-US" altLang="en-US" sz="2400" dirty="0">
                <a:solidFill>
                  <a:srgbClr val="002060"/>
                </a:solidFill>
              </a:rPr>
              <a:t>The opportunity to learn, convenient and flexible work hours, and good interpersonal relations are more important to women than to men.</a:t>
            </a:r>
          </a:p>
          <a:p>
            <a:pPr lvl="1" indent="-231775">
              <a:buFontTx/>
              <a:buChar char="•"/>
            </a:pPr>
            <a:r>
              <a:rPr lang="en-US" altLang="en-US" sz="2400" dirty="0">
                <a:solidFill>
                  <a:srgbClr val="002060"/>
                </a:solidFill>
              </a:rPr>
              <a:t>Having the opportunity to be independent and to be exposed to different experiences is important, whereas older workers may prefer highly structured work opportunities.</a:t>
            </a:r>
          </a:p>
          <a:p>
            <a:pPr lvl="1" indent="-231775"/>
            <a:endParaRPr lang="en-US" altLang="en-US" sz="2400" dirty="0">
              <a:solidFill>
                <a:srgbClr val="002060"/>
              </a:solidFill>
            </a:endParaRPr>
          </a:p>
        </p:txBody>
      </p:sp>
      <p:pic>
        <p:nvPicPr>
          <p:cNvPr id="86018" name="Picture 2" descr="How To Think Differently About Building Diverse and Inclusive Organizations  | EOE Journal">
            <a:extLst>
              <a:ext uri="{FF2B5EF4-FFF2-40B4-BE49-F238E27FC236}">
                <a16:creationId xmlns:a16="http://schemas.microsoft.com/office/drawing/2014/main" id="{CC350DEE-3C73-DA45-8C3C-F342F71096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99919" y="1359867"/>
            <a:ext cx="1172756" cy="10975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AAD78B14-4C46-A462-38C7-DC08D503E0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27AF470F-3279-C1D2-89B1-DF2774E162C7}"/>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0943984-83C6-BEB2-87D6-06F25E0861F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ECE7BB72-1A3A-258A-E35B-6003D8AACD20}"/>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DB5B20A-5CC3-64F1-36EC-29C994F5DE2F}"/>
              </a:ext>
            </a:extLst>
          </p:cNvPr>
          <p:cNvPicPr>
            <a:picLocks noChangeAspect="1"/>
          </p:cNvPicPr>
          <p:nvPr/>
        </p:nvPicPr>
        <p:blipFill>
          <a:blip r:embed="rId8"/>
          <a:stretch>
            <a:fillRect/>
          </a:stretch>
        </p:blipFill>
        <p:spPr>
          <a:xfrm>
            <a:off x="0" y="14540"/>
            <a:ext cx="9533101" cy="1610200"/>
          </a:xfrm>
          <a:prstGeom prst="rect">
            <a:avLst/>
          </a:prstGeom>
        </p:spPr>
      </p:pic>
      <p:sp>
        <p:nvSpPr>
          <p:cNvPr id="10" name="TextBox 9">
            <a:extLst>
              <a:ext uri="{FF2B5EF4-FFF2-40B4-BE49-F238E27FC236}">
                <a16:creationId xmlns:a16="http://schemas.microsoft.com/office/drawing/2014/main" id="{15A119CD-5AE8-7116-0DBC-873552DFAD3C}"/>
              </a:ext>
            </a:extLst>
          </p:cNvPr>
          <p:cNvSpPr txBox="1"/>
          <p:nvPr/>
        </p:nvSpPr>
        <p:spPr>
          <a:xfrm>
            <a:off x="2325914" y="543490"/>
            <a:ext cx="5404043"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Motivating:1- Diverse employees</a:t>
            </a:r>
          </a:p>
          <a:p>
            <a:pPr defTabSz="914400">
              <a:defRPr/>
            </a:pPr>
            <a:endParaRPr lang="en-US" sz="2800" dirty="0">
              <a:solidFill>
                <a:prstClr val="white"/>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3729777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313418" y="1461931"/>
            <a:ext cx="9317446" cy="4754562"/>
          </a:xfrm>
        </p:spPr>
        <p:txBody>
          <a:bodyPr>
            <a:normAutofit/>
          </a:bodyPr>
          <a:lstStyle/>
          <a:p>
            <a:pPr marL="1143000" lvl="1" indent="-742950" algn="just">
              <a:buFont typeface="Calibri" panose="020F0502020204030204" pitchFamily="34" charset="0"/>
              <a:buAutoNum type="arabicPeriod"/>
            </a:pPr>
            <a:endParaRPr lang="en-US" altLang="en-US" sz="2400" b="1" dirty="0">
              <a:solidFill>
                <a:srgbClr val="002060"/>
              </a:solidFill>
            </a:endParaRPr>
          </a:p>
          <a:p>
            <a:pPr algn="just"/>
            <a:r>
              <a:rPr lang="en-US" altLang="en-US" sz="2800" b="1" dirty="0">
                <a:solidFill>
                  <a:srgbClr val="002060"/>
                </a:solidFill>
              </a:rPr>
              <a:t>Motivating professionals </a:t>
            </a:r>
            <a:r>
              <a:rPr lang="en-US" altLang="en-US" sz="2800" dirty="0">
                <a:solidFill>
                  <a:srgbClr val="002060"/>
                </a:solidFill>
              </a:rPr>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a:p>
            <a:pPr algn="just"/>
            <a:endParaRPr lang="en-US" altLang="en-US" sz="2800" dirty="0">
              <a:solidFill>
                <a:srgbClr val="002060"/>
              </a:solidFill>
            </a:endParaRPr>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53252" name="Picture 4" descr="Professional Business Team Flat Color Illustration. Men In Formal.. Royalty  Free Cliparts, Vectors, And Stock Illustration. Image 123386268.">
            <a:extLst>
              <a:ext uri="{FF2B5EF4-FFF2-40B4-BE49-F238E27FC236}">
                <a16:creationId xmlns:a16="http://schemas.microsoft.com/office/drawing/2014/main" id="{1FDAA375-728C-9043-ABD2-640AACA306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1454727"/>
            <a:ext cx="2971800" cy="253538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694FF55-2766-B7F0-E8F2-4EAEF6EB00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AD151029-AE57-3956-A3A8-0E5DD0EC075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6C5734E-6D23-3724-5333-ED4370A349E3}"/>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8C284177-A3F1-A956-C9C4-A502B41AD080}"/>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9D8887A7-5D06-D205-18A4-10983B2381B3}"/>
              </a:ext>
            </a:extLst>
          </p:cNvPr>
          <p:cNvPicPr>
            <a:picLocks noChangeAspect="1"/>
          </p:cNvPicPr>
          <p:nvPr/>
        </p:nvPicPr>
        <p:blipFill>
          <a:blip r:embed="rId8"/>
          <a:stretch>
            <a:fillRect/>
          </a:stretch>
        </p:blipFill>
        <p:spPr>
          <a:xfrm>
            <a:off x="0" y="53350"/>
            <a:ext cx="9533101" cy="1610200"/>
          </a:xfrm>
          <a:prstGeom prst="rect">
            <a:avLst/>
          </a:prstGeom>
        </p:spPr>
      </p:pic>
      <p:sp>
        <p:nvSpPr>
          <p:cNvPr id="9" name="TextBox 8">
            <a:extLst>
              <a:ext uri="{FF2B5EF4-FFF2-40B4-BE49-F238E27FC236}">
                <a16:creationId xmlns:a16="http://schemas.microsoft.com/office/drawing/2014/main" id="{E7D10BEF-E781-7539-E43C-BC5401B316D8}"/>
              </a:ext>
            </a:extLst>
          </p:cNvPr>
          <p:cNvSpPr txBox="1"/>
          <p:nvPr/>
        </p:nvSpPr>
        <p:spPr>
          <a:xfrm>
            <a:off x="2325914" y="543490"/>
            <a:ext cx="4602542"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Motivating:2- Professionals</a:t>
            </a:r>
          </a:p>
          <a:p>
            <a:pPr defTabSz="914400">
              <a:defRPr/>
            </a:pP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99606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548639" y="1064314"/>
            <a:ext cx="9533101" cy="4754562"/>
          </a:xfrm>
        </p:spPr>
        <p:txBody>
          <a:bodyPr>
            <a:normAutofit/>
          </a:bodyPr>
          <a:lstStyle/>
          <a:p>
            <a:pPr marL="400050" lvl="1" indent="0" algn="just">
              <a:buNone/>
            </a:pPr>
            <a:endParaRPr lang="en-US" altLang="en-US" sz="2400" b="1" dirty="0">
              <a:solidFill>
                <a:srgbClr val="002060"/>
              </a:solidFill>
            </a:endParaRPr>
          </a:p>
          <a:p>
            <a:pPr algn="just"/>
            <a:r>
              <a:rPr lang="en-US" altLang="en-US" sz="2800" b="1" dirty="0">
                <a:solidFill>
                  <a:srgbClr val="002060"/>
                </a:solidFill>
              </a:rPr>
              <a:t>Money and promotions </a:t>
            </a:r>
            <a:r>
              <a:rPr lang="en-US" altLang="en-US" sz="2800" dirty="0">
                <a:solidFill>
                  <a:srgbClr val="002060"/>
                </a:solidFill>
              </a:rPr>
              <a:t>tend to be low motivators for professionals, but </a:t>
            </a:r>
            <a:r>
              <a:rPr lang="en-US" altLang="en-US" sz="2800" b="1" dirty="0">
                <a:solidFill>
                  <a:srgbClr val="002060"/>
                </a:solidFill>
              </a:rPr>
              <a:t>job challenge</a:t>
            </a:r>
            <a:r>
              <a:rPr lang="en-US" altLang="en-US" sz="2800" dirty="0">
                <a:solidFill>
                  <a:srgbClr val="002060"/>
                </a:solidFill>
              </a:rPr>
              <a:t> tends to rank high. </a:t>
            </a:r>
          </a:p>
          <a:p>
            <a:pPr algn="just"/>
            <a:r>
              <a:rPr lang="en-US" altLang="en-US" sz="2800" dirty="0">
                <a:solidFill>
                  <a:srgbClr val="002060"/>
                </a:solidFill>
              </a:rPr>
              <a:t>Professionals tend to be focused on their work as their central life interest, whereas nonprofessionals typically have outside interests that can compensate for needs not met on the job.</a:t>
            </a:r>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53252" name="Picture 4" descr="Professional Business Team Flat Color Illustration. Men In Formal.. Royalty  Free Cliparts, Vectors, And Stock Illustration. Image 123386268.">
            <a:extLst>
              <a:ext uri="{FF2B5EF4-FFF2-40B4-BE49-F238E27FC236}">
                <a16:creationId xmlns:a16="http://schemas.microsoft.com/office/drawing/2014/main" id="{1FDAA375-728C-9043-ABD2-640AACA306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9764" y="1454727"/>
            <a:ext cx="1616035" cy="253538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708D4D92-86D5-ABCC-A446-A53B2D1348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82840E6F-381D-087E-7608-A682CC26628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A40BE1A-F74A-1E60-C7AF-19A1BD72655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24BE756-BA67-314C-A8B7-E47C16C154C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928854BC-478E-4ED8-96AB-D221C62764F5}"/>
              </a:ext>
            </a:extLst>
          </p:cNvPr>
          <p:cNvPicPr>
            <a:picLocks noChangeAspect="1"/>
          </p:cNvPicPr>
          <p:nvPr/>
        </p:nvPicPr>
        <p:blipFill>
          <a:blip r:embed="rId8"/>
          <a:stretch>
            <a:fillRect/>
          </a:stretch>
        </p:blipFill>
        <p:spPr>
          <a:xfrm>
            <a:off x="11289" y="-87333"/>
            <a:ext cx="9533101" cy="1610200"/>
          </a:xfrm>
          <a:prstGeom prst="rect">
            <a:avLst/>
          </a:prstGeom>
        </p:spPr>
      </p:pic>
      <p:sp>
        <p:nvSpPr>
          <p:cNvPr id="9" name="TextBox 8">
            <a:extLst>
              <a:ext uri="{FF2B5EF4-FFF2-40B4-BE49-F238E27FC236}">
                <a16:creationId xmlns:a16="http://schemas.microsoft.com/office/drawing/2014/main" id="{B09B5462-13A5-7103-2DAB-6E360515D177}"/>
              </a:ext>
            </a:extLst>
          </p:cNvPr>
          <p:cNvSpPr txBox="1"/>
          <p:nvPr/>
        </p:nvSpPr>
        <p:spPr>
          <a:xfrm>
            <a:off x="2573057" y="329504"/>
            <a:ext cx="4826672" cy="523220"/>
          </a:xfrm>
          <a:prstGeom prst="rect">
            <a:avLst/>
          </a:prstGeom>
          <a:noFill/>
        </p:spPr>
        <p:txBody>
          <a:bodyPr wrap="squar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Motivating:2- Professionals</a:t>
            </a:r>
          </a:p>
        </p:txBody>
      </p:sp>
    </p:spTree>
    <p:extLst>
      <p:ext uri="{BB962C8B-B14F-4D97-AF65-F5344CB8AC3E}">
        <p14:creationId xmlns:p14="http://schemas.microsoft.com/office/powerpoint/2010/main" val="2226716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505444" y="1610200"/>
            <a:ext cx="11129965" cy="4754562"/>
          </a:xfrm>
        </p:spPr>
        <p:txBody>
          <a:bodyPr>
            <a:normAutofit/>
          </a:bodyPr>
          <a:lstStyle/>
          <a:p>
            <a:pPr algn="just"/>
            <a:r>
              <a:rPr lang="en-US" altLang="en-US" sz="2400" dirty="0">
                <a:solidFill>
                  <a:srgbClr val="002060"/>
                </a:solidFill>
              </a:rPr>
              <a:t>There’s no simple solution for motivating contingent employees—temporary part-time and contract workers who don’t have security or stability.</a:t>
            </a:r>
          </a:p>
          <a:p>
            <a:pPr algn="just"/>
            <a:r>
              <a:rPr lang="en-US" altLang="en-US" sz="2400" dirty="0">
                <a:solidFill>
                  <a:srgbClr val="002060"/>
                </a:solidFill>
              </a:rPr>
              <a:t>temporary employee might be </a:t>
            </a:r>
            <a:r>
              <a:rPr lang="en-US" altLang="en-US" sz="2400" b="1" dirty="0">
                <a:solidFill>
                  <a:srgbClr val="002060"/>
                </a:solidFill>
              </a:rPr>
              <a:t>motivated by the opportunity to become a permanent employee or an opportunity for training. </a:t>
            </a:r>
          </a:p>
          <a:p>
            <a:pPr marL="1143000" lvl="1" indent="-742950" algn="just">
              <a:buFont typeface="Calibri" panose="020F0502020204030204" pitchFamily="34" charset="0"/>
              <a:buAutoNum type="arabicPeriod"/>
            </a:pPr>
            <a:endParaRPr lang="en-US" altLang="en-US" sz="2400" b="1" dirty="0">
              <a:solidFill>
                <a:srgbClr val="002060"/>
              </a:solidFill>
            </a:endParaRPr>
          </a:p>
          <a:p>
            <a:pPr marL="400050" lvl="1" indent="0" algn="just">
              <a:buNone/>
            </a:pPr>
            <a:endParaRPr lang="en-US" altLang="en-US" sz="2400" b="1" dirty="0">
              <a:solidFill>
                <a:srgbClr val="002060"/>
              </a:solidFill>
            </a:endParaRPr>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76FDD2E2-E7CF-8C59-A084-476623913F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07AD18EC-06EE-6620-5BB8-5448DF4EBE8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897C26F-F5B1-DA8D-B508-281380BD085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7D9CAE3-13F4-3CD4-C645-82694D6486C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A3A80536-493C-B0CD-4D16-4974CC84C25B}"/>
              </a:ext>
            </a:extLst>
          </p:cNvPr>
          <p:cNvPicPr>
            <a:picLocks noChangeAspect="1"/>
          </p:cNvPicPr>
          <p:nvPr/>
        </p:nvPicPr>
        <p:blipFill>
          <a:blip r:embed="rId7"/>
          <a:stretch>
            <a:fillRect/>
          </a:stretch>
        </p:blipFill>
        <p:spPr>
          <a:xfrm>
            <a:off x="-108036" y="0"/>
            <a:ext cx="9533101" cy="1610200"/>
          </a:xfrm>
          <a:prstGeom prst="rect">
            <a:avLst/>
          </a:prstGeom>
        </p:spPr>
      </p:pic>
      <p:sp>
        <p:nvSpPr>
          <p:cNvPr id="9" name="TextBox 8">
            <a:extLst>
              <a:ext uri="{FF2B5EF4-FFF2-40B4-BE49-F238E27FC236}">
                <a16:creationId xmlns:a16="http://schemas.microsoft.com/office/drawing/2014/main" id="{1E590836-60D7-835F-26E1-D8FAAE2D9B64}"/>
              </a:ext>
            </a:extLst>
          </p:cNvPr>
          <p:cNvSpPr txBox="1"/>
          <p:nvPr/>
        </p:nvSpPr>
        <p:spPr>
          <a:xfrm>
            <a:off x="2325914" y="543490"/>
            <a:ext cx="554350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Motivating: 3- Contingent workers</a:t>
            </a:r>
          </a:p>
        </p:txBody>
      </p:sp>
    </p:spTree>
    <p:extLst>
      <p:ext uri="{BB962C8B-B14F-4D97-AF65-F5344CB8AC3E}">
        <p14:creationId xmlns:p14="http://schemas.microsoft.com/office/powerpoint/2010/main" val="1255606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572170" y="1766716"/>
            <a:ext cx="8229600" cy="2849562"/>
          </a:xfrm>
        </p:spPr>
        <p:txBody>
          <a:bodyPr>
            <a:normAutofit/>
          </a:bodyPr>
          <a:lstStyle/>
          <a:p>
            <a:pPr lvl="1"/>
            <a:endParaRPr lang="en-US" altLang="en-US" sz="2400" dirty="0">
              <a:solidFill>
                <a:srgbClr val="002060"/>
              </a:solidFill>
            </a:endParaRPr>
          </a:p>
          <a:p>
            <a:pPr lvl="1"/>
            <a:r>
              <a:rPr lang="en-US" altLang="en-US" sz="2400" b="1" dirty="0">
                <a:solidFill>
                  <a:srgbClr val="002060"/>
                </a:solidFill>
              </a:rPr>
              <a:t>Open-book management</a:t>
            </a:r>
          </a:p>
          <a:p>
            <a:pPr lvl="1"/>
            <a:r>
              <a:rPr lang="en-US" altLang="en-US" sz="2400" b="1" dirty="0">
                <a:solidFill>
                  <a:srgbClr val="002060"/>
                </a:solidFill>
              </a:rPr>
              <a:t>Employee recognition programs</a:t>
            </a:r>
          </a:p>
          <a:p>
            <a:pPr lvl="1"/>
            <a:r>
              <a:rPr lang="en-US" altLang="en-US" sz="2400" b="1" dirty="0">
                <a:solidFill>
                  <a:srgbClr val="002060"/>
                </a:solidFill>
              </a:rPr>
              <a:t>pay-for-performance.</a:t>
            </a:r>
          </a:p>
          <a:p>
            <a:pPr lvl="1"/>
            <a:endParaRPr lang="en-US" altLang="en-US" sz="2400" dirty="0">
              <a:solidFill>
                <a:srgbClr val="002060"/>
              </a:solidFill>
            </a:endParaRPr>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55298" name="Picture 2" descr="Rewards Clip Art - Royalty Free - GoGraph">
            <a:extLst>
              <a:ext uri="{FF2B5EF4-FFF2-40B4-BE49-F238E27FC236}">
                <a16:creationId xmlns:a16="http://schemas.microsoft.com/office/drawing/2014/main" id="{1D639626-DE9A-094F-B392-301791F479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132" b="20357"/>
          <a:stretch/>
        </p:blipFill>
        <p:spPr bwMode="auto">
          <a:xfrm rot="1480662">
            <a:off x="8411555" y="2513919"/>
            <a:ext cx="2920265" cy="207251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92E63F7-8881-AFD2-1895-E2112734D3E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0D0DBF3D-4F2D-B607-10E0-AAD549E8267D}"/>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46A90C1-D57E-9BFA-9276-3D4E52F340C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D03F23C-FC45-E13D-FF0E-E8370488365B}"/>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F4136025-813F-3522-02AD-F715AE5E7126}"/>
              </a:ext>
            </a:extLst>
          </p:cNvPr>
          <p:cNvPicPr>
            <a:picLocks noChangeAspect="1"/>
          </p:cNvPicPr>
          <p:nvPr/>
        </p:nvPicPr>
        <p:blipFill>
          <a:blip r:embed="rId8"/>
          <a:stretch>
            <a:fillRect/>
          </a:stretch>
        </p:blipFill>
        <p:spPr>
          <a:xfrm>
            <a:off x="11289" y="-37510"/>
            <a:ext cx="9533101" cy="1610200"/>
          </a:xfrm>
          <a:prstGeom prst="rect">
            <a:avLst/>
          </a:prstGeom>
        </p:spPr>
      </p:pic>
      <p:sp>
        <p:nvSpPr>
          <p:cNvPr id="9" name="TextBox 8">
            <a:extLst>
              <a:ext uri="{FF2B5EF4-FFF2-40B4-BE49-F238E27FC236}">
                <a16:creationId xmlns:a16="http://schemas.microsoft.com/office/drawing/2014/main" id="{A617DD99-8D03-7C3E-2E3A-774A3F76CFB1}"/>
              </a:ext>
            </a:extLst>
          </p:cNvPr>
          <p:cNvSpPr txBox="1"/>
          <p:nvPr/>
        </p:nvSpPr>
        <p:spPr>
          <a:xfrm>
            <a:off x="2325914" y="543490"/>
            <a:ext cx="69054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Designing Appropriate Rewards Programs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00329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470941" y="1219006"/>
            <a:ext cx="8229600" cy="2849562"/>
          </a:xfrm>
        </p:spPr>
        <p:txBody>
          <a:bodyPr/>
          <a:lstStyle/>
          <a:p>
            <a:pPr lvl="1"/>
            <a:endParaRPr lang="en-US" altLang="en-US" dirty="0"/>
          </a:p>
          <a:p>
            <a:pPr marL="457200" lvl="1" indent="0">
              <a:buNone/>
            </a:pPr>
            <a:r>
              <a:rPr lang="en-US" altLang="en-US" sz="2400" b="1" dirty="0">
                <a:solidFill>
                  <a:srgbClr val="00B0F0"/>
                </a:solidFill>
              </a:rPr>
              <a:t>Open-book management</a:t>
            </a:r>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2" name="TextBox 1">
            <a:extLst>
              <a:ext uri="{FF2B5EF4-FFF2-40B4-BE49-F238E27FC236}">
                <a16:creationId xmlns:a16="http://schemas.microsoft.com/office/drawing/2014/main" id="{F8C07D2B-A1AD-8C41-B816-9A8AC355144F}"/>
              </a:ext>
            </a:extLst>
          </p:cNvPr>
          <p:cNvSpPr txBox="1"/>
          <p:nvPr/>
        </p:nvSpPr>
        <p:spPr>
          <a:xfrm>
            <a:off x="599608" y="2263103"/>
            <a:ext cx="10569135" cy="2862322"/>
          </a:xfrm>
          <a:prstGeom prst="rect">
            <a:avLst/>
          </a:prstGeom>
          <a:noFill/>
        </p:spPr>
        <p:txBody>
          <a:bodyPr wrap="square" rtlCol="0">
            <a:spAutoFit/>
          </a:bodyPr>
          <a:lstStyle/>
          <a:p>
            <a:endParaRPr lang="en-US" altLang="en-US" b="1" dirty="0"/>
          </a:p>
          <a:p>
            <a:pPr algn="just"/>
            <a:r>
              <a:rPr lang="en-US" altLang="en-US" sz="2400" dirty="0">
                <a:solidFill>
                  <a:srgbClr val="002060"/>
                </a:solidFill>
              </a:rPr>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lang="en-US" altLang="en-US" sz="2400" b="1" dirty="0">
                <a:solidFill>
                  <a:srgbClr val="002060"/>
                </a:solidFill>
              </a:rPr>
              <a:t>open-book management</a:t>
            </a:r>
            <a:r>
              <a:rPr lang="en-US" altLang="en-US" sz="2400" dirty="0">
                <a:solidFill>
                  <a:srgbClr val="002060"/>
                </a:solidFill>
              </a:rPr>
              <a:t>.</a:t>
            </a:r>
          </a:p>
          <a:p>
            <a:endParaRPr lang="en-SA" dirty="0"/>
          </a:p>
        </p:txBody>
      </p:sp>
      <p:pic>
        <p:nvPicPr>
          <p:cNvPr id="3" name="Picture 2">
            <a:extLst>
              <a:ext uri="{FF2B5EF4-FFF2-40B4-BE49-F238E27FC236}">
                <a16:creationId xmlns:a16="http://schemas.microsoft.com/office/drawing/2014/main" id="{9CE475BA-9F26-97BA-6E3A-90D92AF629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271E8AA5-B7C0-5F07-3203-E302B4C34E8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2976356-11B1-A8AF-9BEC-6E34078A064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4CD9532F-A30C-13C5-50A7-72E2FBB8261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EE02E057-C055-A883-6AB4-F388DA394555}"/>
              </a:ext>
            </a:extLst>
          </p:cNvPr>
          <p:cNvPicPr>
            <a:picLocks noChangeAspect="1"/>
          </p:cNvPicPr>
          <p:nvPr/>
        </p:nvPicPr>
        <p:blipFill>
          <a:blip r:embed="rId7"/>
          <a:stretch>
            <a:fillRect/>
          </a:stretch>
        </p:blipFill>
        <p:spPr>
          <a:xfrm>
            <a:off x="0" y="-56586"/>
            <a:ext cx="9533101" cy="1610200"/>
          </a:xfrm>
          <a:prstGeom prst="rect">
            <a:avLst/>
          </a:prstGeom>
        </p:spPr>
      </p:pic>
      <p:sp>
        <p:nvSpPr>
          <p:cNvPr id="10" name="TextBox 9">
            <a:extLst>
              <a:ext uri="{FF2B5EF4-FFF2-40B4-BE49-F238E27FC236}">
                <a16:creationId xmlns:a16="http://schemas.microsoft.com/office/drawing/2014/main" id="{275C2092-C6BD-6D24-7A17-DC7C5785B851}"/>
              </a:ext>
            </a:extLst>
          </p:cNvPr>
          <p:cNvSpPr txBox="1"/>
          <p:nvPr/>
        </p:nvSpPr>
        <p:spPr>
          <a:xfrm>
            <a:off x="2325914" y="543490"/>
            <a:ext cx="69054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Designing Appropriate Rewards Programs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708193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649620" y="1504029"/>
            <a:ext cx="10112115" cy="4766785"/>
          </a:xfrm>
        </p:spPr>
        <p:txBody>
          <a:bodyPr>
            <a:normAutofit/>
          </a:bodyPr>
          <a:lstStyle/>
          <a:p>
            <a:pPr marL="0" indent="0" algn="just">
              <a:buNone/>
            </a:pPr>
            <a:endParaRPr lang="en-US" altLang="en-US" sz="2400" b="1" dirty="0">
              <a:solidFill>
                <a:srgbClr val="002060"/>
              </a:solidFill>
            </a:endParaRPr>
          </a:p>
          <a:p>
            <a:pPr marL="0" indent="0" algn="just">
              <a:buNone/>
            </a:pPr>
            <a:r>
              <a:rPr lang="en-US" altLang="en-US" sz="2400" b="1" dirty="0">
                <a:solidFill>
                  <a:srgbClr val="002060"/>
                </a:solidFill>
              </a:rPr>
              <a:t> </a:t>
            </a:r>
            <a:r>
              <a:rPr lang="en-US" altLang="en-US" sz="2400" dirty="0">
                <a:solidFill>
                  <a:srgbClr val="002060"/>
                </a:solidFill>
              </a:rPr>
              <a:t>Can motivate employees by providing personal attention and expressions of interest, approval, and appreciation for a job well done. </a:t>
            </a:r>
          </a:p>
          <a:p>
            <a:pPr algn="just"/>
            <a:endParaRPr lang="en-US" altLang="en-US" sz="2400" dirty="0">
              <a:solidFill>
                <a:srgbClr val="002060"/>
              </a:solidFill>
            </a:endParaRPr>
          </a:p>
          <a:p>
            <a:pPr algn="just"/>
            <a:r>
              <a:rPr lang="en-US" altLang="en-US" sz="2400" dirty="0">
                <a:solidFill>
                  <a:srgbClr val="002060"/>
                </a:solidFill>
              </a:rPr>
              <a:t>congratulate an employee in private or public for a good job or send a handwritten note or email message acknowledging something positive that the employee has done.</a:t>
            </a:r>
          </a:p>
          <a:p>
            <a:pPr lvl="1" algn="just"/>
            <a:endParaRPr lang="en-US" altLang="en-US" sz="2400" dirty="0">
              <a:solidFill>
                <a:srgbClr val="002060"/>
              </a:solidFill>
            </a:endParaRPr>
          </a:p>
          <a:p>
            <a:pPr lvl="1" algn="just"/>
            <a:endParaRPr lang="en-US" altLang="en-US" sz="2400" dirty="0">
              <a:solidFill>
                <a:srgbClr val="002060"/>
              </a:solidFill>
            </a:endParaRPr>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DC099AB-17C2-4190-503E-44149B080A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115F2266-91FF-AD27-3114-57D895689F98}"/>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353495D-22C9-5A93-68B9-4D062298BFA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7802084-37D1-5566-67BF-DA6053094BCE}"/>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CC741BE-0EA4-4FAE-26E4-65AE0B205957}"/>
              </a:ext>
            </a:extLst>
          </p:cNvPr>
          <p:cNvPicPr>
            <a:picLocks noChangeAspect="1"/>
          </p:cNvPicPr>
          <p:nvPr/>
        </p:nvPicPr>
        <p:blipFill>
          <a:blip r:embed="rId7"/>
          <a:stretch>
            <a:fillRect/>
          </a:stretch>
        </p:blipFill>
        <p:spPr>
          <a:xfrm>
            <a:off x="-16024" y="23222"/>
            <a:ext cx="9533101" cy="1610200"/>
          </a:xfrm>
          <a:prstGeom prst="rect">
            <a:avLst/>
          </a:prstGeom>
        </p:spPr>
      </p:pic>
      <p:sp>
        <p:nvSpPr>
          <p:cNvPr id="9" name="TextBox 8">
            <a:extLst>
              <a:ext uri="{FF2B5EF4-FFF2-40B4-BE49-F238E27FC236}">
                <a16:creationId xmlns:a16="http://schemas.microsoft.com/office/drawing/2014/main" id="{224F1EC6-F983-CBEB-2F6C-C3677273AD3C}"/>
              </a:ext>
            </a:extLst>
          </p:cNvPr>
          <p:cNvSpPr txBox="1"/>
          <p:nvPr/>
        </p:nvSpPr>
        <p:spPr>
          <a:xfrm>
            <a:off x="2325914" y="543490"/>
            <a:ext cx="526618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Employee recognition programs</a:t>
            </a:r>
          </a:p>
        </p:txBody>
      </p:sp>
    </p:spTree>
    <p:extLst>
      <p:ext uri="{BB962C8B-B14F-4D97-AF65-F5344CB8AC3E}">
        <p14:creationId xmlns:p14="http://schemas.microsoft.com/office/powerpoint/2010/main" val="4538181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57B44A08-BC35-1C46-B857-1542B83D5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57346" name="Picture 2" descr="Pay for Performance - Successful Performance Plans">
            <a:extLst>
              <a:ext uri="{FF2B5EF4-FFF2-40B4-BE49-F238E27FC236}">
                <a16:creationId xmlns:a16="http://schemas.microsoft.com/office/drawing/2014/main" id="{8779C653-A13B-3440-887C-2C94AF75A0C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872745" y="1824554"/>
            <a:ext cx="5311270" cy="320889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BA71D53-1886-7255-24FE-221C558DAA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CFC42AD5-BE0A-A9AB-2ECE-2F81F088C7CE}"/>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035591A-5892-7A4D-BB9E-AA39B1B05CF0}"/>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C60423F-D0D4-80A7-24AD-8F7C1B8AF802}"/>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7159F703-7FC8-6B7F-79C9-9D60807823A3}"/>
              </a:ext>
            </a:extLst>
          </p:cNvPr>
          <p:cNvPicPr>
            <a:picLocks noChangeAspect="1"/>
          </p:cNvPicPr>
          <p:nvPr/>
        </p:nvPicPr>
        <p:blipFill>
          <a:blip r:embed="rId8"/>
          <a:stretch>
            <a:fillRect/>
          </a:stretch>
        </p:blipFill>
        <p:spPr>
          <a:xfrm>
            <a:off x="11289" y="-1"/>
            <a:ext cx="9533101" cy="1934817"/>
          </a:xfrm>
          <a:prstGeom prst="rect">
            <a:avLst/>
          </a:prstGeom>
        </p:spPr>
      </p:pic>
      <p:sp>
        <p:nvSpPr>
          <p:cNvPr id="9" name="TextBox 8">
            <a:extLst>
              <a:ext uri="{FF2B5EF4-FFF2-40B4-BE49-F238E27FC236}">
                <a16:creationId xmlns:a16="http://schemas.microsoft.com/office/drawing/2014/main" id="{53250054-0D1A-1889-1762-886E97F6A5CA}"/>
              </a:ext>
            </a:extLst>
          </p:cNvPr>
          <p:cNvSpPr txBox="1"/>
          <p:nvPr/>
        </p:nvSpPr>
        <p:spPr>
          <a:xfrm>
            <a:off x="2647610" y="680649"/>
            <a:ext cx="4467890" cy="646331"/>
          </a:xfrm>
          <a:prstGeom prst="rect">
            <a:avLst/>
          </a:prstGeom>
          <a:noFill/>
        </p:spPr>
        <p:txBody>
          <a:bodyPr wrap="none" rtlCol="0">
            <a:spAutoFit/>
          </a:bodyPr>
          <a:lstStyle/>
          <a:p>
            <a:pPr defTabSz="914400">
              <a:defRPr/>
            </a:pPr>
            <a:r>
              <a:rPr lang="en-US" sz="3600" dirty="0">
                <a:solidFill>
                  <a:prstClr val="white"/>
                </a:solidFill>
                <a:latin typeface="Tajawal Medium" panose="00000600000000000000" pitchFamily="2" charset="-78"/>
                <a:cs typeface="Tajawal Medium" panose="00000600000000000000" pitchFamily="2" charset="-78"/>
                <a:sym typeface="Arial"/>
              </a:rPr>
              <a:t>Pay-for-Performance</a:t>
            </a:r>
            <a:endParaRPr lang="en-US" sz="36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633767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3" name="Content Placeholder 5">
            <a:extLst>
              <a:ext uri="{FF2B5EF4-FFF2-40B4-BE49-F238E27FC236}">
                <a16:creationId xmlns:a16="http://schemas.microsoft.com/office/drawing/2014/main" id="{215D6ED5-7ECA-604B-A474-5E0826315E9D}"/>
              </a:ext>
            </a:extLst>
          </p:cNvPr>
          <p:cNvSpPr>
            <a:spLocks noGrp="1"/>
          </p:cNvSpPr>
          <p:nvPr>
            <p:ph idx="1"/>
          </p:nvPr>
        </p:nvSpPr>
        <p:spPr>
          <a:xfrm>
            <a:off x="2286000" y="2027238"/>
            <a:ext cx="8229600" cy="3154362"/>
          </a:xfrm>
        </p:spPr>
        <p:txBody>
          <a:bodyPr>
            <a:normAutofit/>
          </a:bodyPr>
          <a:lstStyle/>
          <a:p>
            <a:pPr lvl="1"/>
            <a:r>
              <a:rPr lang="en-US" altLang="en-US" sz="2400" dirty="0">
                <a:solidFill>
                  <a:srgbClr val="002060"/>
                </a:solidFill>
              </a:rPr>
              <a:t>Clarify role in organization</a:t>
            </a:r>
          </a:p>
          <a:p>
            <a:pPr lvl="1"/>
            <a:r>
              <a:rPr lang="en-US" altLang="en-US" sz="2400" dirty="0">
                <a:solidFill>
                  <a:srgbClr val="002060"/>
                </a:solidFill>
              </a:rPr>
              <a:t>Keep communication open</a:t>
            </a:r>
          </a:p>
          <a:p>
            <a:pPr lvl="1"/>
            <a:r>
              <a:rPr lang="en-US" altLang="en-US" sz="2400" dirty="0">
                <a:solidFill>
                  <a:srgbClr val="002060"/>
                </a:solidFill>
              </a:rPr>
              <a:t>Show individual company cares</a:t>
            </a:r>
          </a:p>
        </p:txBody>
      </p:sp>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F93880D-1CA0-ADB1-13D9-1FA787ACD3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9CFC94A1-748B-D987-EFB7-B35E5D40E47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E93B938-645B-FC9A-F35D-79291C73DE5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61DC8C0-BCEB-7097-71B8-86D578D52AD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C779C9E-F33D-E0FA-0529-A509FAB8CD31}"/>
              </a:ext>
            </a:extLst>
          </p:cNvPr>
          <p:cNvPicPr>
            <a:picLocks noChangeAspect="1"/>
          </p:cNvPicPr>
          <p:nvPr/>
        </p:nvPicPr>
        <p:blipFill>
          <a:blip r:embed="rId7"/>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9A882639-FE40-0E11-E9AD-9DDAA4C64139}"/>
              </a:ext>
            </a:extLst>
          </p:cNvPr>
          <p:cNvSpPr txBox="1"/>
          <p:nvPr/>
        </p:nvSpPr>
        <p:spPr>
          <a:xfrm>
            <a:off x="2325914" y="543490"/>
            <a:ext cx="470353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Low-Cost Rewards Program</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238761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1"/>
            <a:ext cx="9603275" cy="3294576"/>
          </a:xfrm>
        </p:spPr>
        <p:txBody>
          <a:bodyPr>
            <a:normAutofit fontScale="92500" lnSpcReduction="10000"/>
          </a:bodyPr>
          <a:lstStyle/>
          <a:p>
            <a:pPr marL="0" indent="0" algn="ctr">
              <a:buNone/>
            </a:pPr>
            <a:r>
              <a:rPr lang="en-US" dirty="0">
                <a:solidFill>
                  <a:srgbClr val="00B0F0"/>
                </a:solidFill>
              </a:rPr>
              <a:t> </a:t>
            </a:r>
            <a:r>
              <a:rPr lang="en-US" sz="3600" b="1" dirty="0">
                <a:solidFill>
                  <a:srgbClr val="00B0F0"/>
                </a:solidFill>
              </a:rPr>
              <a:t>Speak Loudly Everyday To your team</a:t>
            </a:r>
            <a:endParaRPr lang="en-US" sz="3200" b="1" dirty="0">
              <a:solidFill>
                <a:srgbClr val="00B0F0"/>
              </a:solidFill>
            </a:endParaRPr>
          </a:p>
          <a:p>
            <a:pPr marL="0" indent="0" algn="ctr">
              <a:buNone/>
            </a:pPr>
            <a:r>
              <a:rPr lang="en-US" sz="3200" b="1" dirty="0">
                <a:solidFill>
                  <a:schemeClr val="accent6">
                    <a:lumMod val="60000"/>
                    <a:lumOff val="40000"/>
                  </a:schemeClr>
                </a:solidFill>
              </a:rPr>
              <a:t>We are one</a:t>
            </a:r>
          </a:p>
          <a:p>
            <a:pPr marL="0" indent="0" algn="ctr">
              <a:buNone/>
            </a:pPr>
            <a:r>
              <a:rPr lang="en-US" sz="3200" b="1" dirty="0">
                <a:solidFill>
                  <a:schemeClr val="accent6">
                    <a:lumMod val="60000"/>
                    <a:lumOff val="40000"/>
                  </a:schemeClr>
                </a:solidFill>
              </a:rPr>
              <a:t>I am Happy ……..We are Happy</a:t>
            </a:r>
          </a:p>
          <a:p>
            <a:pPr marL="0" indent="0" algn="ctr">
              <a:buNone/>
            </a:pPr>
            <a:r>
              <a:rPr lang="en-US" sz="3200" b="1" dirty="0">
                <a:solidFill>
                  <a:schemeClr val="accent6">
                    <a:lumMod val="60000"/>
                    <a:lumOff val="40000"/>
                  </a:schemeClr>
                </a:solidFill>
              </a:rPr>
              <a:t>I am stronger ……We are Stronger</a:t>
            </a:r>
          </a:p>
          <a:p>
            <a:pPr marL="0" indent="0" algn="ctr">
              <a:buNone/>
            </a:pPr>
            <a:r>
              <a:rPr lang="en-US" sz="3200" b="1" dirty="0">
                <a:solidFill>
                  <a:schemeClr val="accent6">
                    <a:lumMod val="60000"/>
                    <a:lumOff val="40000"/>
                  </a:schemeClr>
                </a:solidFill>
              </a:rPr>
              <a:t>I am the Best …..We are the best</a:t>
            </a:r>
            <a:endParaRPr lang="en-SA" b="1" dirty="0">
              <a:solidFill>
                <a:schemeClr val="accent6">
                  <a:lumMod val="60000"/>
                  <a:lumOff val="40000"/>
                </a:schemeClr>
              </a:solidFill>
            </a:endParaRPr>
          </a:p>
        </p:txBody>
      </p:sp>
      <p:pic>
        <p:nvPicPr>
          <p:cNvPr id="2" name="Picture 1">
            <a:extLst>
              <a:ext uri="{FF2B5EF4-FFF2-40B4-BE49-F238E27FC236}">
                <a16:creationId xmlns:a16="http://schemas.microsoft.com/office/drawing/2014/main" id="{B68D4368-7040-F15B-E7FE-1588263BFA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81C8AB16-B85E-CEB8-5AA3-597D2EBCE24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636C81E1-DE8C-4B3B-52A0-F1AA1A24249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480CF91B-C022-3563-521B-F53D6C9425A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44D5EBE4-FD88-ECB7-3E39-5E9D569FEF5B}"/>
              </a:ext>
            </a:extLst>
          </p:cNvPr>
          <p:cNvPicPr>
            <a:picLocks noChangeAspect="1"/>
          </p:cNvPicPr>
          <p:nvPr/>
        </p:nvPicPr>
        <p:blipFill>
          <a:blip r:embed="rId7"/>
          <a:stretch>
            <a:fillRect/>
          </a:stretch>
        </p:blipFill>
        <p:spPr>
          <a:xfrm>
            <a:off x="0" y="22436"/>
            <a:ext cx="9533101" cy="1610200"/>
          </a:xfrm>
          <a:prstGeom prst="rect">
            <a:avLst/>
          </a:prstGeom>
        </p:spPr>
      </p:pic>
      <p:sp>
        <p:nvSpPr>
          <p:cNvPr id="11" name="TextBox 10">
            <a:extLst>
              <a:ext uri="{FF2B5EF4-FFF2-40B4-BE49-F238E27FC236}">
                <a16:creationId xmlns:a16="http://schemas.microsoft.com/office/drawing/2014/main" id="{1B15A1A9-232B-082F-A286-CE1C984BD527}"/>
              </a:ext>
            </a:extLst>
          </p:cNvPr>
          <p:cNvSpPr txBox="1"/>
          <p:nvPr/>
        </p:nvSpPr>
        <p:spPr>
          <a:xfrm>
            <a:off x="2325914" y="543490"/>
            <a:ext cx="2496646"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AS A LEADER</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4393870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488421" y="1755494"/>
            <a:ext cx="10855440" cy="4514080"/>
          </a:xfrm>
        </p:spPr>
        <p:txBody>
          <a:bodyPr>
            <a:normAutofit/>
          </a:bodyPr>
          <a:lstStyle/>
          <a:p>
            <a:pPr marL="457200" indent="-457200">
              <a:buFont typeface="+mj-lt"/>
              <a:buAutoNum type="arabicPeriod"/>
            </a:pPr>
            <a:r>
              <a:rPr lang="en-US" sz="2400" dirty="0">
                <a:solidFill>
                  <a:srgbClr val="002060"/>
                </a:solidFill>
              </a:rPr>
              <a:t> Start with scheduling more one on one time.</a:t>
            </a:r>
          </a:p>
          <a:p>
            <a:pPr marL="457200" indent="-457200">
              <a:buFont typeface="+mj-lt"/>
              <a:buAutoNum type="arabicPeriod"/>
            </a:pPr>
            <a:r>
              <a:rPr lang="en-US" sz="2400" dirty="0">
                <a:solidFill>
                  <a:srgbClr val="002060"/>
                </a:solidFill>
              </a:rPr>
              <a:t>Find out what motivates them.</a:t>
            </a:r>
          </a:p>
          <a:p>
            <a:pPr marL="457200" indent="-457200">
              <a:buFont typeface="+mj-lt"/>
              <a:buAutoNum type="arabicPeriod"/>
            </a:pPr>
            <a:r>
              <a:rPr lang="en-US" sz="2400" dirty="0">
                <a:solidFill>
                  <a:srgbClr val="002060"/>
                </a:solidFill>
              </a:rPr>
              <a:t>Provide the resources they need to do their work exceptionally well.</a:t>
            </a:r>
          </a:p>
          <a:p>
            <a:pPr marL="457200" indent="-457200">
              <a:buFont typeface="+mj-lt"/>
              <a:buAutoNum type="arabicPeriod"/>
            </a:pPr>
            <a:r>
              <a:rPr lang="en-US" sz="2400" dirty="0">
                <a:solidFill>
                  <a:srgbClr val="002060"/>
                </a:solidFill>
              </a:rPr>
              <a:t>Praise and compliment them often.</a:t>
            </a:r>
          </a:p>
          <a:p>
            <a:pPr marL="457200" indent="-457200">
              <a:buFont typeface="+mj-lt"/>
              <a:buAutoNum type="arabicPeriod"/>
            </a:pPr>
            <a:r>
              <a:rPr lang="en-US" sz="2400" dirty="0">
                <a:solidFill>
                  <a:srgbClr val="002060"/>
                </a:solidFill>
              </a:rPr>
              <a:t>Help co-create purposeful work.</a:t>
            </a:r>
          </a:p>
          <a:p>
            <a:pPr marL="457200" indent="-457200">
              <a:buFont typeface="+mj-lt"/>
              <a:buAutoNum type="arabicPeriod"/>
            </a:pPr>
            <a:r>
              <a:rPr lang="en-US" sz="2400" dirty="0">
                <a:solidFill>
                  <a:srgbClr val="002060"/>
                </a:solidFill>
              </a:rPr>
              <a:t>Help them develop new skills.</a:t>
            </a:r>
          </a:p>
          <a:p>
            <a:pPr marL="457200" indent="-457200">
              <a:buFont typeface="+mj-lt"/>
              <a:buAutoNum type="arabicPeriod"/>
            </a:pPr>
            <a:r>
              <a:rPr lang="en-US" sz="2400" dirty="0">
                <a:solidFill>
                  <a:srgbClr val="002060"/>
                </a:solidFill>
              </a:rPr>
              <a:t>Actively involve them.</a:t>
            </a:r>
          </a:p>
          <a:p>
            <a:pPr marL="457200" indent="-457200">
              <a:buFont typeface="+mj-lt"/>
              <a:buAutoNum type="arabicPeriod"/>
            </a:pPr>
            <a:r>
              <a:rPr lang="en-US" sz="2400" dirty="0">
                <a:solidFill>
                  <a:srgbClr val="002060"/>
                </a:solidFill>
              </a:rPr>
              <a:t>Believe in them.</a:t>
            </a:r>
          </a:p>
          <a:p>
            <a:endParaRPr lang="en-SA" sz="2400" dirty="0">
              <a:solidFill>
                <a:srgbClr val="002060"/>
              </a:solidFill>
            </a:endParaRPr>
          </a:p>
        </p:txBody>
      </p:sp>
      <p:pic>
        <p:nvPicPr>
          <p:cNvPr id="2" name="Picture 1">
            <a:extLst>
              <a:ext uri="{FF2B5EF4-FFF2-40B4-BE49-F238E27FC236}">
                <a16:creationId xmlns:a16="http://schemas.microsoft.com/office/drawing/2014/main" id="{B22EFE0D-9A4E-B82F-DEC0-BE83090395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C66014C5-3DD3-1BA5-5E31-238B1234157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30CDD258-A1DF-A14D-8B22-0D975F7DC50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BAF0C44C-FC88-DB97-D8CA-37A3DA24575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6464116B-3E3A-F344-3714-560F73E10639}"/>
              </a:ext>
            </a:extLst>
          </p:cNvPr>
          <p:cNvPicPr>
            <a:picLocks noChangeAspect="1"/>
          </p:cNvPicPr>
          <p:nvPr/>
        </p:nvPicPr>
        <p:blipFill>
          <a:blip r:embed="rId7"/>
          <a:stretch>
            <a:fillRect/>
          </a:stretch>
        </p:blipFill>
        <p:spPr>
          <a:xfrm>
            <a:off x="-6495" y="13252"/>
            <a:ext cx="9533101" cy="1610200"/>
          </a:xfrm>
          <a:prstGeom prst="rect">
            <a:avLst/>
          </a:prstGeom>
        </p:spPr>
      </p:pic>
      <p:sp>
        <p:nvSpPr>
          <p:cNvPr id="11" name="TextBox 10">
            <a:extLst>
              <a:ext uri="{FF2B5EF4-FFF2-40B4-BE49-F238E27FC236}">
                <a16:creationId xmlns:a16="http://schemas.microsoft.com/office/drawing/2014/main" id="{58479E82-B72D-1474-EB78-A3F550203A6E}"/>
              </a:ext>
            </a:extLst>
          </p:cNvPr>
          <p:cNvSpPr txBox="1"/>
          <p:nvPr/>
        </p:nvSpPr>
        <p:spPr>
          <a:xfrm>
            <a:off x="2325914" y="543490"/>
            <a:ext cx="296414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SMART LEADER</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9211364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505444" y="1838274"/>
            <a:ext cx="11406558" cy="4015215"/>
          </a:xfrm>
        </p:spPr>
        <p:txBody>
          <a:bodyPr>
            <a:normAutofit/>
          </a:bodyPr>
          <a:lstStyle/>
          <a:p>
            <a:pPr marL="0" indent="0" algn="just">
              <a:buNone/>
            </a:pPr>
            <a:r>
              <a:rPr lang="en-US" sz="3200" b="1" dirty="0">
                <a:solidFill>
                  <a:srgbClr val="002060"/>
                </a:solidFill>
              </a:rPr>
              <a:t>"Share your plan for a brighter and better future, talk about the actions you must take, and constantly reiterate the reasons why you will be successful. Create a </a:t>
            </a:r>
            <a:r>
              <a:rPr lang="en-US" sz="3200" b="1" dirty="0">
                <a:solidFill>
                  <a:srgbClr val="002060"/>
                </a:solidFill>
                <a:hlinkClick r:id="rId4">
                  <a:extLst>
                    <a:ext uri="{A12FA001-AC4F-418D-AE19-62706E023703}">
                      <ahyp:hlinkClr xmlns:ahyp="http://schemas.microsoft.com/office/drawing/2018/hyperlinkcolor" val="tx"/>
                    </a:ext>
                  </a:extLst>
                </a:hlinkClick>
              </a:rPr>
              <a:t>vision statement</a:t>
            </a:r>
            <a:r>
              <a:rPr lang="en-US" sz="3200" b="1" dirty="0">
                <a:solidFill>
                  <a:srgbClr val="002060"/>
                </a:solidFill>
              </a:rPr>
              <a:t> that inspires and rallies your team and organization."</a:t>
            </a:r>
            <a:endParaRPr lang="en-SA" sz="3200" b="1" dirty="0">
              <a:solidFill>
                <a:srgbClr val="002060"/>
              </a:solidFill>
            </a:endParaRPr>
          </a:p>
        </p:txBody>
      </p:sp>
      <p:pic>
        <p:nvPicPr>
          <p:cNvPr id="2" name="Picture 1">
            <a:extLst>
              <a:ext uri="{FF2B5EF4-FFF2-40B4-BE49-F238E27FC236}">
                <a16:creationId xmlns:a16="http://schemas.microsoft.com/office/drawing/2014/main" id="{F1D1D2A0-E890-EA47-0CEF-1248FB5A85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42459BA2-BB10-DBE6-BA66-1075700396A3}"/>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22E56C7B-A230-6418-1C7B-FC2E70C631E8}"/>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54246679-83D7-1566-BF56-525BD9B74BC3}"/>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20739AA8-5321-02F2-6F3D-46D49A681436}"/>
              </a:ext>
            </a:extLst>
          </p:cNvPr>
          <p:cNvPicPr>
            <a:picLocks noChangeAspect="1"/>
          </p:cNvPicPr>
          <p:nvPr/>
        </p:nvPicPr>
        <p:blipFill>
          <a:blip r:embed="rId8"/>
          <a:stretch>
            <a:fillRect/>
          </a:stretch>
        </p:blipFill>
        <p:spPr>
          <a:xfrm>
            <a:off x="0" y="0"/>
            <a:ext cx="9533101" cy="1610200"/>
          </a:xfrm>
          <a:prstGeom prst="rect">
            <a:avLst/>
          </a:prstGeom>
        </p:spPr>
      </p:pic>
      <p:sp>
        <p:nvSpPr>
          <p:cNvPr id="11" name="TextBox 10">
            <a:extLst>
              <a:ext uri="{FF2B5EF4-FFF2-40B4-BE49-F238E27FC236}">
                <a16:creationId xmlns:a16="http://schemas.microsoft.com/office/drawing/2014/main" id="{17536276-DBBD-5C45-C9A9-D80BC588AA4E}"/>
              </a:ext>
            </a:extLst>
          </p:cNvPr>
          <p:cNvSpPr txBox="1"/>
          <p:nvPr/>
        </p:nvSpPr>
        <p:spPr>
          <a:xfrm>
            <a:off x="2325914" y="543490"/>
            <a:ext cx="296414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SMART LEADER</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6070118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1236374" y="1330420"/>
            <a:ext cx="9603275" cy="4015215"/>
          </a:xfrm>
        </p:spPr>
        <p:txBody>
          <a:bodyPr>
            <a:normAutofit/>
          </a:bodyPr>
          <a:lstStyle/>
          <a:p>
            <a:pPr marL="0" indent="0" algn="ctr">
              <a:buNone/>
            </a:pPr>
            <a:endParaRPr lang="en-US" sz="3200" b="1" dirty="0">
              <a:solidFill>
                <a:srgbClr val="7030A0"/>
              </a:solidFill>
            </a:endParaRPr>
          </a:p>
          <a:p>
            <a:pPr marL="0" indent="0" algn="ctr">
              <a:buNone/>
            </a:pPr>
            <a:r>
              <a:rPr lang="en-US" sz="3200" b="1" dirty="0">
                <a:solidFill>
                  <a:srgbClr val="7030A0"/>
                </a:solidFill>
              </a:rPr>
              <a:t>Leadership Builds Relationships </a:t>
            </a:r>
          </a:p>
          <a:p>
            <a:pPr marL="0" indent="0" algn="ctr">
              <a:buNone/>
            </a:pPr>
            <a:r>
              <a:rPr lang="en-US" sz="3200" b="1" dirty="0">
                <a:solidFill>
                  <a:srgbClr val="7030A0"/>
                </a:solidFill>
              </a:rPr>
              <a:t>Relationships build real motivation. </a:t>
            </a:r>
          </a:p>
          <a:p>
            <a:pPr marL="0" indent="0" algn="ctr">
              <a:buNone/>
            </a:pPr>
            <a:r>
              <a:rPr lang="en-US" sz="2800" b="1" dirty="0">
                <a:solidFill>
                  <a:schemeClr val="accent6"/>
                </a:solidFill>
              </a:rPr>
              <a:t>Relationships are the foundation upon which winning teams and organizations are built," </a:t>
            </a:r>
            <a:endParaRPr lang="en-SA" sz="4000" b="1" dirty="0">
              <a:solidFill>
                <a:schemeClr val="accent6"/>
              </a:solidFill>
            </a:endParaRPr>
          </a:p>
        </p:txBody>
      </p:sp>
      <p:pic>
        <p:nvPicPr>
          <p:cNvPr id="2" name="Picture 1">
            <a:extLst>
              <a:ext uri="{FF2B5EF4-FFF2-40B4-BE49-F238E27FC236}">
                <a16:creationId xmlns:a16="http://schemas.microsoft.com/office/drawing/2014/main" id="{1BBA7BA6-BDC9-821B-90F7-52C335ACCA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3EABE6B0-C6AD-EFFE-B77F-A2DFDE514813}"/>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DF7FB68D-E3DC-1364-2A11-AA68A037257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BDB6F279-2DAA-7050-B192-838EAF1B830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C6F3E5F4-0601-2AF6-2873-B5A1359A73C7}"/>
              </a:ext>
            </a:extLst>
          </p:cNvPr>
          <p:cNvPicPr>
            <a:picLocks noChangeAspect="1"/>
          </p:cNvPicPr>
          <p:nvPr/>
        </p:nvPicPr>
        <p:blipFill>
          <a:blip r:embed="rId7"/>
          <a:stretch>
            <a:fillRect/>
          </a:stretch>
        </p:blipFill>
        <p:spPr>
          <a:xfrm>
            <a:off x="11289" y="-79780"/>
            <a:ext cx="9533101" cy="1610200"/>
          </a:xfrm>
          <a:prstGeom prst="rect">
            <a:avLst/>
          </a:prstGeom>
        </p:spPr>
      </p:pic>
      <p:sp>
        <p:nvSpPr>
          <p:cNvPr id="11" name="TextBox 10">
            <a:extLst>
              <a:ext uri="{FF2B5EF4-FFF2-40B4-BE49-F238E27FC236}">
                <a16:creationId xmlns:a16="http://schemas.microsoft.com/office/drawing/2014/main" id="{31B82C50-EA11-379A-A6D6-C216D0C842EA}"/>
              </a:ext>
            </a:extLst>
          </p:cNvPr>
          <p:cNvSpPr txBox="1"/>
          <p:nvPr/>
        </p:nvSpPr>
        <p:spPr>
          <a:xfrm>
            <a:off x="2325914" y="543490"/>
            <a:ext cx="296414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SMART LEADER</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514998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normAutofit/>
          </a:bodyPr>
          <a:lstStyle/>
          <a:p>
            <a:pPr algn="just"/>
            <a:r>
              <a:rPr lang="en-US" sz="2400" dirty="0">
                <a:solidFill>
                  <a:srgbClr val="002060"/>
                </a:solidFill>
              </a:rPr>
              <a:t>Leadership Creates Purpose-Driven Goals</a:t>
            </a:r>
          </a:p>
          <a:p>
            <a:pPr algn="just"/>
            <a:r>
              <a:rPr lang="en-US" sz="2400" dirty="0">
                <a:solidFill>
                  <a:srgbClr val="002060"/>
                </a:solidFill>
              </a:rPr>
              <a:t>Real employee motivation is driven by purpose and a desire to make a difference.</a:t>
            </a:r>
          </a:p>
          <a:p>
            <a:pPr algn="just"/>
            <a:r>
              <a:rPr lang="en-US" sz="2400" dirty="0">
                <a:solidFill>
                  <a:srgbClr val="002060"/>
                </a:solidFill>
              </a:rPr>
              <a:t>In fact, people are most energized when they are using their strengths for a purpose beyond themselves. When employees feel as though the work they do is playing an integral role in the overall success of the company and the world, they are motivated to work harder.”</a:t>
            </a:r>
          </a:p>
        </p:txBody>
      </p:sp>
      <p:pic>
        <p:nvPicPr>
          <p:cNvPr id="2" name="Picture 1">
            <a:extLst>
              <a:ext uri="{FF2B5EF4-FFF2-40B4-BE49-F238E27FC236}">
                <a16:creationId xmlns:a16="http://schemas.microsoft.com/office/drawing/2014/main" id="{0969A302-7606-8BF2-6CB0-CAE3078DB0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1147B03F-98AA-FA9B-B501-D7756072F23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874D55E3-69E4-2FD3-D7DB-D7BE11B4BF0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D8B207D1-B690-45C1-CCA1-79BEFFC4EDB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53E256C9-012D-98CC-0F92-BF94C43CA308}"/>
              </a:ext>
            </a:extLst>
          </p:cNvPr>
          <p:cNvPicPr>
            <a:picLocks noChangeAspect="1"/>
          </p:cNvPicPr>
          <p:nvPr/>
        </p:nvPicPr>
        <p:blipFill>
          <a:blip r:embed="rId7"/>
          <a:stretch>
            <a:fillRect/>
          </a:stretch>
        </p:blipFill>
        <p:spPr>
          <a:xfrm>
            <a:off x="0" y="0"/>
            <a:ext cx="9533101" cy="1610200"/>
          </a:xfrm>
          <a:prstGeom prst="rect">
            <a:avLst/>
          </a:prstGeom>
        </p:spPr>
      </p:pic>
      <p:sp>
        <p:nvSpPr>
          <p:cNvPr id="11" name="TextBox 10">
            <a:extLst>
              <a:ext uri="{FF2B5EF4-FFF2-40B4-BE49-F238E27FC236}">
                <a16:creationId xmlns:a16="http://schemas.microsoft.com/office/drawing/2014/main" id="{A4514AB4-EB34-D879-C7EB-19722F7B5C15}"/>
              </a:ext>
            </a:extLst>
          </p:cNvPr>
          <p:cNvSpPr txBox="1"/>
          <p:nvPr/>
        </p:nvSpPr>
        <p:spPr>
          <a:xfrm>
            <a:off x="2325914" y="543490"/>
            <a:ext cx="296414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SMART LEADER</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450168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366" y="1498800"/>
            <a:ext cx="8392473" cy="4588905"/>
          </a:xfrm>
        </p:spPr>
        <p:txBody>
          <a:bodyPr>
            <a:noAutofit/>
          </a:bodyPr>
          <a:lstStyle/>
          <a:p>
            <a:pPr algn="just"/>
            <a:r>
              <a:rPr lang="en-US" sz="2400" b="1" dirty="0">
                <a:solidFill>
                  <a:srgbClr val="002060"/>
                </a:solidFill>
              </a:rPr>
              <a:t>It is what makes us </a:t>
            </a:r>
            <a:r>
              <a:rPr lang="en-US" sz="2400" b="1" i="1" dirty="0">
                <a:solidFill>
                  <a:srgbClr val="002060"/>
                </a:solidFill>
              </a:rPr>
              <a:t>want</a:t>
            </a:r>
            <a:r>
              <a:rPr lang="en-US" sz="2400" b="1" dirty="0">
                <a:solidFill>
                  <a:srgbClr val="002060"/>
                </a:solidFill>
              </a:rPr>
              <a:t> to come to work.</a:t>
            </a:r>
          </a:p>
          <a:p>
            <a:pPr algn="just"/>
            <a:r>
              <a:rPr lang="en-US" sz="2400" dirty="0">
                <a:solidFill>
                  <a:srgbClr val="002060"/>
                </a:solidFill>
              </a:rPr>
              <a:t> Norms often established by industry, organization, or previous leaders.</a:t>
            </a:r>
          </a:p>
          <a:p>
            <a:pPr algn="just"/>
            <a:r>
              <a:rPr lang="en-US" sz="2400" b="1" dirty="0">
                <a:solidFill>
                  <a:srgbClr val="002060"/>
                </a:solidFill>
              </a:rPr>
              <a:t>What motivates you may or may not motivate others?</a:t>
            </a:r>
          </a:p>
          <a:p>
            <a:pPr algn="just"/>
            <a:r>
              <a:rPr lang="en-US" sz="2400" dirty="0">
                <a:solidFill>
                  <a:srgbClr val="002060"/>
                </a:solidFill>
              </a:rPr>
              <a:t>Motivators </a:t>
            </a:r>
            <a:r>
              <a:rPr lang="en-US" sz="2400" b="1" dirty="0">
                <a:solidFill>
                  <a:srgbClr val="002060"/>
                </a:solidFill>
              </a:rPr>
              <a:t>are highly personal</a:t>
            </a:r>
            <a:r>
              <a:rPr lang="en-US" sz="2400" dirty="0">
                <a:solidFill>
                  <a:srgbClr val="002060"/>
                </a:solidFill>
              </a:rPr>
              <a:t>; the leader must consider each team member individually.</a:t>
            </a:r>
          </a:p>
          <a:p>
            <a:pPr algn="just"/>
            <a:r>
              <a:rPr lang="en-US" sz="2400" dirty="0">
                <a:solidFill>
                  <a:srgbClr val="002060"/>
                </a:solidFill>
              </a:rPr>
              <a:t>Divided into </a:t>
            </a:r>
            <a:r>
              <a:rPr lang="en-US" sz="2400" b="1" dirty="0">
                <a:solidFill>
                  <a:srgbClr val="002060"/>
                </a:solidFill>
              </a:rPr>
              <a:t>Extrinsic and Intrinsic motivators.</a:t>
            </a:r>
          </a:p>
        </p:txBody>
      </p:sp>
      <p:pic>
        <p:nvPicPr>
          <p:cNvPr id="4" name="عنصر نائب للمحتوى 6">
            <a:extLst>
              <a:ext uri="{FF2B5EF4-FFF2-40B4-BE49-F238E27FC236}">
                <a16:creationId xmlns:a16="http://schemas.microsoft.com/office/drawing/2014/main" id="{AC41557C-C1F4-D244-982F-220A59620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100" name="Picture 4" descr="Image result for Motivators">
            <a:extLst>
              <a:ext uri="{FF2B5EF4-FFF2-40B4-BE49-F238E27FC236}">
                <a16:creationId xmlns:a16="http://schemas.microsoft.com/office/drawing/2014/main" id="{03511A8A-0CBF-C946-A772-F21A9EBF99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1974" y="2077802"/>
            <a:ext cx="228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01BE120-27EB-FA42-8976-E311A46BAF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8F2A84E8-3240-A6E4-5173-35D3E184E507}"/>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D302A5A3-658C-08D3-805F-F57A5F6DDC8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DD5131E-602A-C8D7-103F-68DDD603363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68F38BE9-2CB3-1628-E342-47784FAC069C}"/>
              </a:ext>
            </a:extLst>
          </p:cNvPr>
          <p:cNvPicPr>
            <a:picLocks noChangeAspect="1"/>
          </p:cNvPicPr>
          <p:nvPr/>
        </p:nvPicPr>
        <p:blipFill>
          <a:blip r:embed="rId8"/>
          <a:stretch>
            <a:fillRect/>
          </a:stretch>
        </p:blipFill>
        <p:spPr>
          <a:xfrm>
            <a:off x="11289" y="13403"/>
            <a:ext cx="9533101" cy="1610200"/>
          </a:xfrm>
          <a:prstGeom prst="rect">
            <a:avLst/>
          </a:prstGeom>
        </p:spPr>
      </p:pic>
      <p:sp>
        <p:nvSpPr>
          <p:cNvPr id="11" name="TextBox 10">
            <a:extLst>
              <a:ext uri="{FF2B5EF4-FFF2-40B4-BE49-F238E27FC236}">
                <a16:creationId xmlns:a16="http://schemas.microsoft.com/office/drawing/2014/main" id="{2FC80216-9C16-84FD-3E1D-94F90A7C9746}"/>
              </a:ext>
            </a:extLst>
          </p:cNvPr>
          <p:cNvSpPr txBox="1"/>
          <p:nvPr/>
        </p:nvSpPr>
        <p:spPr>
          <a:xfrm>
            <a:off x="2325914" y="543490"/>
            <a:ext cx="184377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Motivators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4876686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15" y="1525520"/>
            <a:ext cx="11942060" cy="3294576"/>
          </a:xfrm>
        </p:spPr>
        <p:txBody>
          <a:bodyPr>
            <a:noAutofit/>
          </a:bodyPr>
          <a:lstStyle/>
          <a:p>
            <a:r>
              <a:rPr lang="en-US" sz="2400" b="1" dirty="0">
                <a:solidFill>
                  <a:srgbClr val="002060"/>
                </a:solidFill>
              </a:rPr>
              <a:t>Money / Power</a:t>
            </a:r>
          </a:p>
          <a:p>
            <a:pPr lvl="1"/>
            <a:r>
              <a:rPr lang="en-US" sz="2400" dirty="0">
                <a:solidFill>
                  <a:srgbClr val="002060"/>
                </a:solidFill>
              </a:rPr>
              <a:t>Want to ‘move up’ in the organization or earn higher wages.</a:t>
            </a:r>
          </a:p>
          <a:p>
            <a:pPr lvl="1"/>
            <a:r>
              <a:rPr lang="en-US" sz="2400" dirty="0">
                <a:solidFill>
                  <a:srgbClr val="002060"/>
                </a:solidFill>
              </a:rPr>
              <a:t>Ex:  Salespeople, CEO’s, Politicians</a:t>
            </a:r>
          </a:p>
          <a:p>
            <a:r>
              <a:rPr lang="en-US" sz="2400" b="1" dirty="0">
                <a:solidFill>
                  <a:srgbClr val="002060"/>
                </a:solidFill>
              </a:rPr>
              <a:t>Recognition</a:t>
            </a:r>
          </a:p>
          <a:p>
            <a:pPr lvl="1"/>
            <a:r>
              <a:rPr lang="en-US" sz="2400" dirty="0">
                <a:solidFill>
                  <a:srgbClr val="002060"/>
                </a:solidFill>
              </a:rPr>
              <a:t>Often motivated most by acknowledgement of those in power.</a:t>
            </a:r>
          </a:p>
          <a:p>
            <a:pPr lvl="1"/>
            <a:r>
              <a:rPr lang="en-US" sz="2400" dirty="0">
                <a:solidFill>
                  <a:srgbClr val="002060"/>
                </a:solidFill>
              </a:rPr>
              <a:t>Ex: Entertainment, Lawyers, Interns</a:t>
            </a:r>
          </a:p>
          <a:p>
            <a:r>
              <a:rPr lang="en-US" sz="2400" b="1" dirty="0">
                <a:solidFill>
                  <a:srgbClr val="002060"/>
                </a:solidFill>
              </a:rPr>
              <a:t>Interpersonal Relationships</a:t>
            </a:r>
          </a:p>
          <a:p>
            <a:pPr lvl="1"/>
            <a:r>
              <a:rPr lang="en-US" sz="2400" dirty="0">
                <a:solidFill>
                  <a:srgbClr val="002060"/>
                </a:solidFill>
              </a:rPr>
              <a:t>Relationships with co-workers and a cooperative atmosphere are valued.</a:t>
            </a:r>
          </a:p>
          <a:p>
            <a:pPr lvl="1"/>
            <a:r>
              <a:rPr lang="en-US" sz="2400" dirty="0">
                <a:solidFill>
                  <a:srgbClr val="002060"/>
                </a:solidFill>
              </a:rPr>
              <a:t>Ex: Religious Leaders, Social Workers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2793BBEE-0735-FFB4-8504-D864C371BD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C5C7FE48-8605-D402-6EE4-925CBCFC6B5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D99D5DED-FF84-0E3B-2598-92E041C2005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921C0E38-34DF-1892-C54F-5AC19ADFEC1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AF71A672-06FA-FE27-8B0A-C8A860179F66}"/>
              </a:ext>
            </a:extLst>
          </p:cNvPr>
          <p:cNvPicPr>
            <a:picLocks noChangeAspect="1"/>
          </p:cNvPicPr>
          <p:nvPr/>
        </p:nvPicPr>
        <p:blipFill>
          <a:blip r:embed="rId7"/>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9122589B-B6D6-02C4-A8E5-CE0310225CA8}"/>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Extrinsic Motivators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2225682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36" y="1619780"/>
            <a:ext cx="12180711" cy="3294576"/>
          </a:xfrm>
        </p:spPr>
        <p:txBody>
          <a:bodyPr>
            <a:noAutofit/>
          </a:bodyPr>
          <a:lstStyle/>
          <a:p>
            <a:pPr algn="just"/>
            <a:r>
              <a:rPr lang="en-US" sz="2400" b="1" dirty="0">
                <a:solidFill>
                  <a:srgbClr val="002060"/>
                </a:solidFill>
              </a:rPr>
              <a:t>Autonomy / Interesting Work</a:t>
            </a:r>
          </a:p>
          <a:p>
            <a:pPr lvl="1" algn="just"/>
            <a:r>
              <a:rPr lang="en-US" sz="2400" dirty="0">
                <a:solidFill>
                  <a:srgbClr val="002060"/>
                </a:solidFill>
              </a:rPr>
              <a:t>Prefer the excitement of new and innovative endeavors.</a:t>
            </a:r>
          </a:p>
          <a:p>
            <a:pPr lvl="1" algn="just"/>
            <a:r>
              <a:rPr lang="en-US" sz="2400" dirty="0">
                <a:solidFill>
                  <a:srgbClr val="002060"/>
                </a:solidFill>
              </a:rPr>
              <a:t>Ex: Architects, Engineers </a:t>
            </a:r>
          </a:p>
          <a:p>
            <a:pPr algn="just"/>
            <a:r>
              <a:rPr lang="en-US" sz="2400" b="1" dirty="0">
                <a:solidFill>
                  <a:srgbClr val="002060"/>
                </a:solidFill>
              </a:rPr>
              <a:t>Purpose</a:t>
            </a:r>
          </a:p>
          <a:p>
            <a:pPr lvl="1" algn="just"/>
            <a:r>
              <a:rPr lang="en-US" sz="2400" dirty="0">
                <a:solidFill>
                  <a:srgbClr val="002060"/>
                </a:solidFill>
              </a:rPr>
              <a:t>Need to feel that their work is beneficial to the causes they care about.</a:t>
            </a:r>
          </a:p>
          <a:p>
            <a:pPr lvl="1" algn="just"/>
            <a:r>
              <a:rPr lang="en-US" sz="2400" dirty="0">
                <a:solidFill>
                  <a:srgbClr val="002060"/>
                </a:solidFill>
              </a:rPr>
              <a:t>Ex: Doctors, Teachers, Military</a:t>
            </a:r>
          </a:p>
          <a:p>
            <a:pPr algn="just"/>
            <a:r>
              <a:rPr lang="en-US" sz="2400" b="1" dirty="0">
                <a:solidFill>
                  <a:srgbClr val="002060"/>
                </a:solidFill>
              </a:rPr>
              <a:t>Mastery / Exploration</a:t>
            </a:r>
          </a:p>
          <a:p>
            <a:pPr lvl="1" algn="just"/>
            <a:r>
              <a:rPr lang="en-US" sz="2400" dirty="0">
                <a:solidFill>
                  <a:srgbClr val="002060"/>
                </a:solidFill>
              </a:rPr>
              <a:t>Personal achievement, problem solving opportunities, and creative endeavors are sought.</a:t>
            </a:r>
          </a:p>
          <a:p>
            <a:pPr lvl="1" algn="just"/>
            <a:r>
              <a:rPr lang="en-US" sz="2400" dirty="0">
                <a:solidFill>
                  <a:srgbClr val="002060"/>
                </a:solidFill>
              </a:rPr>
              <a:t>Ex: Artists, Scientists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F40D38CB-F454-D515-1569-05D15CA61D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32B27F4B-20B9-4617-A7BA-816994639B1B}"/>
              </a:ext>
            </a:extLst>
          </p:cNvPr>
          <p:cNvPicPr>
            <a:picLocks noChangeAspect="1"/>
          </p:cNvPicPr>
          <p:nvPr/>
        </p:nvPicPr>
        <p:blipFill>
          <a:blip r:embed="rId5"/>
          <a:stretch>
            <a:fillRect/>
          </a:stretch>
        </p:blipFill>
        <p:spPr>
          <a:xfrm>
            <a:off x="2376636" y="6676760"/>
            <a:ext cx="9902229" cy="204838"/>
          </a:xfrm>
          <a:prstGeom prst="rect">
            <a:avLst/>
          </a:prstGeom>
        </p:spPr>
      </p:pic>
      <p:pic>
        <p:nvPicPr>
          <p:cNvPr id="8" name="Picture 7">
            <a:extLst>
              <a:ext uri="{FF2B5EF4-FFF2-40B4-BE49-F238E27FC236}">
                <a16:creationId xmlns:a16="http://schemas.microsoft.com/office/drawing/2014/main" id="{DC104B9C-B2A3-EA4D-D01C-EA04B3BF331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2CD5ADAF-6604-133D-5FD6-5BF6974EE93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EE4F46B9-B3F7-034A-4CBF-928ED80C12F1}"/>
              </a:ext>
            </a:extLst>
          </p:cNvPr>
          <p:cNvPicPr>
            <a:picLocks noChangeAspect="1"/>
          </p:cNvPicPr>
          <p:nvPr/>
        </p:nvPicPr>
        <p:blipFill>
          <a:blip r:embed="rId7"/>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2D377DCB-D8F4-B92E-5476-682A8E042E18}"/>
              </a:ext>
            </a:extLst>
          </p:cNvPr>
          <p:cNvSpPr txBox="1"/>
          <p:nvPr/>
        </p:nvSpPr>
        <p:spPr>
          <a:xfrm>
            <a:off x="2325914" y="543490"/>
            <a:ext cx="3182281"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Intrinsic Motivators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900108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4EC61C25-16EE-3C41-BCCB-7CA5A376EA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1CA919D1-EFB9-85F6-3E13-651ABE599BA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8836C44-CF32-8019-817E-6BBD3C1F906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4B69DAAE-C722-9B8E-472B-229F92E7E4A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620DA6AC-B3E2-E49E-16EB-BA50C4892907}"/>
              </a:ext>
            </a:extLst>
          </p:cNvPr>
          <p:cNvPicPr>
            <a:picLocks noChangeAspect="1"/>
          </p:cNvPicPr>
          <p:nvPr/>
        </p:nvPicPr>
        <p:blipFill>
          <a:blip r:embed="rId7"/>
          <a:stretch>
            <a:fillRect/>
          </a:stretch>
        </p:blipFill>
        <p:spPr>
          <a:xfrm>
            <a:off x="-108036" y="0"/>
            <a:ext cx="9533101" cy="3220278"/>
          </a:xfrm>
          <a:prstGeom prst="rect">
            <a:avLst/>
          </a:prstGeom>
        </p:spPr>
      </p:pic>
      <p:sp>
        <p:nvSpPr>
          <p:cNvPr id="10" name="TextBox 9">
            <a:extLst>
              <a:ext uri="{FF2B5EF4-FFF2-40B4-BE49-F238E27FC236}">
                <a16:creationId xmlns:a16="http://schemas.microsoft.com/office/drawing/2014/main" id="{62872BE1-E522-DD4C-60EC-047B0EB081DC}"/>
              </a:ext>
            </a:extLst>
          </p:cNvPr>
          <p:cNvSpPr txBox="1"/>
          <p:nvPr/>
        </p:nvSpPr>
        <p:spPr>
          <a:xfrm>
            <a:off x="2383275" y="1004493"/>
            <a:ext cx="6596678" cy="1200329"/>
          </a:xfrm>
          <a:prstGeom prst="rect">
            <a:avLst/>
          </a:prstGeom>
          <a:noFill/>
        </p:spPr>
        <p:txBody>
          <a:bodyPr wrap="none" rtlCol="0">
            <a:spAutoFit/>
          </a:bodyPr>
          <a:lstStyle/>
          <a:p>
            <a:pP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8.5 Summary and Conclusions.</a:t>
            </a:r>
          </a:p>
        </p:txBody>
      </p:sp>
    </p:spTree>
    <p:extLst>
      <p:ext uri="{BB962C8B-B14F-4D97-AF65-F5344CB8AC3E}">
        <p14:creationId xmlns:p14="http://schemas.microsoft.com/office/powerpoint/2010/main" val="14519796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363866" y="1757277"/>
            <a:ext cx="10737644" cy="3836851"/>
          </a:xfrm>
        </p:spPr>
        <p:txBody>
          <a:bodyPr>
            <a:normAutofit fontScale="90000"/>
          </a:bodyPr>
          <a:lstStyle/>
          <a:p>
            <a:r>
              <a:rPr lang="en-US" sz="2800" dirty="0">
                <a:solidFill>
                  <a:srgbClr val="002060"/>
                </a:solidFill>
                <a:latin typeface="Arial" panose="020B0604020202020204" pitchFamily="34" charset="0"/>
                <a:cs typeface="Arial" panose="020B0604020202020204" pitchFamily="34" charset="0"/>
              </a:rPr>
              <a:t>- Motivation is something that moves the person to action.</a:t>
            </a:r>
            <a:br>
              <a:rPr lang="en-US" sz="2800" dirty="0">
                <a:solidFill>
                  <a:srgbClr val="002060"/>
                </a:solidFill>
                <a:latin typeface="Arial" panose="020B0604020202020204" pitchFamily="34" charset="0"/>
                <a:cs typeface="Arial" panose="020B0604020202020204" pitchFamily="34" charset="0"/>
              </a:rPr>
            </a:br>
            <a:r>
              <a:rPr lang="en-US" sz="2800" dirty="0">
                <a:solidFill>
                  <a:srgbClr val="002060"/>
                </a:solidFill>
                <a:latin typeface="Arial" panose="020B0604020202020204" pitchFamily="34" charset="0"/>
                <a:cs typeface="Arial" panose="020B0604020202020204" pitchFamily="34" charset="0"/>
              </a:rPr>
              <a:t>- </a:t>
            </a:r>
            <a:r>
              <a:rPr lang="en-US" altLang="en-US" sz="2800" dirty="0">
                <a:solidFill>
                  <a:srgbClr val="002060"/>
                </a:solidFill>
                <a:latin typeface="Arial" panose="020B0604020202020204" pitchFamily="34" charset="0"/>
                <a:cs typeface="Arial" panose="020B0604020202020204" pitchFamily="34" charset="0"/>
              </a:rPr>
              <a:t>Motivation has three key element.</a:t>
            </a:r>
            <a:br>
              <a:rPr lang="en-US" altLang="en-US" sz="2800" dirty="0">
                <a:solidFill>
                  <a:srgbClr val="002060"/>
                </a:solidFill>
                <a:latin typeface="Arial" panose="020B0604020202020204" pitchFamily="34" charset="0"/>
                <a:cs typeface="Arial" panose="020B0604020202020204" pitchFamily="34" charset="0"/>
              </a:rPr>
            </a:br>
            <a:br>
              <a:rPr lang="en-US" altLang="en-US" sz="2800" dirty="0">
                <a:solidFill>
                  <a:srgbClr val="002060"/>
                </a:solidFill>
                <a:latin typeface="Arial" panose="020B0604020202020204" pitchFamily="34" charset="0"/>
                <a:cs typeface="Arial" panose="020B0604020202020204" pitchFamily="34" charset="0"/>
              </a:rPr>
            </a:br>
            <a:r>
              <a:rPr lang="en-US" altLang="en-US" sz="2800" dirty="0">
                <a:solidFill>
                  <a:srgbClr val="002060"/>
                </a:solidFill>
                <a:latin typeface="Arial" panose="020B0604020202020204" pitchFamily="34" charset="0"/>
                <a:cs typeface="Arial" panose="020B0604020202020204" pitchFamily="34" charset="0"/>
              </a:rPr>
              <a:t>- </a:t>
            </a:r>
            <a:r>
              <a:rPr lang="en-US" sz="2800" dirty="0">
                <a:solidFill>
                  <a:srgbClr val="002060"/>
                </a:solidFill>
                <a:latin typeface="Arial" panose="020B0604020202020204" pitchFamily="34" charset="0"/>
                <a:cs typeface="Arial" panose="020B0604020202020204" pitchFamily="34" charset="0"/>
              </a:rPr>
              <a:t>Effective leaders inspire movements that exist only when people choose to move in the same direction.</a:t>
            </a:r>
            <a:br>
              <a:rPr lang="en-US" sz="2800" dirty="0">
                <a:solidFill>
                  <a:srgbClr val="002060"/>
                </a:solidFill>
                <a:latin typeface="Arial" panose="020B0604020202020204" pitchFamily="34" charset="0"/>
                <a:cs typeface="Arial" panose="020B0604020202020204" pitchFamily="34" charset="0"/>
              </a:rPr>
            </a:br>
            <a:br>
              <a:rPr lang="en-US" sz="2800" dirty="0">
                <a:solidFill>
                  <a:srgbClr val="002060"/>
                </a:solidFill>
                <a:latin typeface="Arial" panose="020B0604020202020204" pitchFamily="34" charset="0"/>
                <a:cs typeface="Arial" panose="020B0604020202020204" pitchFamily="34" charset="0"/>
              </a:rPr>
            </a:br>
            <a:r>
              <a:rPr lang="en-US" sz="2800" dirty="0">
                <a:solidFill>
                  <a:srgbClr val="002060"/>
                </a:solidFill>
                <a:latin typeface="Arial" panose="020B0604020202020204" pitchFamily="34" charset="0"/>
                <a:cs typeface="Arial" panose="020B0604020202020204" pitchFamily="34" charset="0"/>
              </a:rPr>
              <a:t>- Benefits of a motivated workforce is very important to create healthy environment in organization.</a:t>
            </a:r>
            <a:br>
              <a:rPr lang="en-US" sz="2800" dirty="0">
                <a:solidFill>
                  <a:srgbClr val="002060"/>
                </a:solidFill>
                <a:latin typeface="Arial" panose="020B0604020202020204" pitchFamily="34" charset="0"/>
                <a:cs typeface="Arial" panose="020B0604020202020204" pitchFamily="34" charset="0"/>
              </a:rPr>
            </a:br>
            <a:r>
              <a:rPr lang="en-US" sz="2800" dirty="0">
                <a:solidFill>
                  <a:srgbClr val="002060"/>
                </a:solidFill>
                <a:latin typeface="Arial" panose="020B0604020202020204" pitchFamily="34" charset="0"/>
                <a:cs typeface="Arial" panose="020B0604020202020204" pitchFamily="34" charset="0"/>
              </a:rPr>
              <a:t>- Motivational leadership theories.</a:t>
            </a:r>
            <a:br>
              <a:rPr lang="en-US" sz="2800" dirty="0">
                <a:solidFill>
                  <a:srgbClr val="002060"/>
                </a:solidFill>
                <a:latin typeface="Arial" panose="020B0604020202020204" pitchFamily="34" charset="0"/>
                <a:cs typeface="Arial" panose="020B0604020202020204" pitchFamily="34" charset="0"/>
              </a:rPr>
            </a:br>
            <a:r>
              <a:rPr lang="en-US" sz="2800" dirty="0">
                <a:solidFill>
                  <a:srgbClr val="002060"/>
                </a:solidFill>
                <a:latin typeface="Arial" panose="020B0604020202020204" pitchFamily="34" charset="0"/>
                <a:cs typeface="Arial" panose="020B0604020202020204" pitchFamily="34" charset="0"/>
              </a:rPr>
              <a:t>- </a:t>
            </a:r>
            <a:r>
              <a:rPr lang="en-US" altLang="en-US" sz="2800" dirty="0">
                <a:solidFill>
                  <a:srgbClr val="002060"/>
                </a:solidFill>
                <a:latin typeface="Arial" panose="020B0604020202020204" pitchFamily="34" charset="0"/>
                <a:cs typeface="Arial" panose="020B0604020202020204" pitchFamily="34" charset="0"/>
              </a:rPr>
              <a:t>Leaders motivate and rewards his team for effective productivity.</a:t>
            </a:r>
            <a:endParaRPr lang="en-SA" sz="2800" dirty="0">
              <a:solidFill>
                <a:srgbClr val="002060"/>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E1F709F3-A8FB-D140-D769-F01132D11C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5" name="Picture 4">
            <a:extLst>
              <a:ext uri="{FF2B5EF4-FFF2-40B4-BE49-F238E27FC236}">
                <a16:creationId xmlns:a16="http://schemas.microsoft.com/office/drawing/2014/main" id="{970E025E-1179-89E6-28CB-435370A843F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25391087-4859-CA21-E7B9-72B7AB49B53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E550EA6B-43AE-A5E3-E15F-787FBAC8B57E}"/>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CA211F21-887B-18EC-620A-2814C0E55370}"/>
              </a:ext>
            </a:extLst>
          </p:cNvPr>
          <p:cNvPicPr>
            <a:picLocks noChangeAspect="1"/>
          </p:cNvPicPr>
          <p:nvPr/>
        </p:nvPicPr>
        <p:blipFill>
          <a:blip r:embed="rId7"/>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84E0E5A3-33E1-C683-B114-0B165664976E}"/>
              </a:ext>
            </a:extLst>
          </p:cNvPr>
          <p:cNvSpPr txBox="1"/>
          <p:nvPr/>
        </p:nvSpPr>
        <p:spPr>
          <a:xfrm>
            <a:off x="2383275" y="206708"/>
            <a:ext cx="5182829"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8.5 Summary and Conclusions.</a:t>
            </a:r>
          </a:p>
        </p:txBody>
      </p:sp>
    </p:spTree>
    <p:extLst>
      <p:ext uri="{BB962C8B-B14F-4D97-AF65-F5344CB8AC3E}">
        <p14:creationId xmlns:p14="http://schemas.microsoft.com/office/powerpoint/2010/main" val="39168070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pic>
        <p:nvPicPr>
          <p:cNvPr id="5" name="Picture 4">
            <a:extLst>
              <a:ext uri="{FF2B5EF4-FFF2-40B4-BE49-F238E27FC236}">
                <a16:creationId xmlns:a16="http://schemas.microsoft.com/office/drawing/2014/main" id="{B2C3CBF9-39F1-A8FD-FC54-B9322D154B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6" name="Picture 5">
            <a:extLst>
              <a:ext uri="{FF2B5EF4-FFF2-40B4-BE49-F238E27FC236}">
                <a16:creationId xmlns:a16="http://schemas.microsoft.com/office/drawing/2014/main" id="{FEB0226A-B548-58ED-D6FA-1CFD6143229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7" name="Picture 6">
            <a:extLst>
              <a:ext uri="{FF2B5EF4-FFF2-40B4-BE49-F238E27FC236}">
                <a16:creationId xmlns:a16="http://schemas.microsoft.com/office/drawing/2014/main" id="{CCCA5239-F16D-A081-FE08-F81DEDCBA37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1F0DF5DD-D357-737E-280E-0A8D58551B2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D795540-82FF-1F76-5917-7D70C6A308A5}"/>
              </a:ext>
            </a:extLst>
          </p:cNvPr>
          <p:cNvPicPr>
            <a:picLocks noChangeAspect="1"/>
          </p:cNvPicPr>
          <p:nvPr/>
        </p:nvPicPr>
        <p:blipFill>
          <a:blip r:embed="rId7"/>
          <a:stretch>
            <a:fillRect/>
          </a:stretch>
        </p:blipFill>
        <p:spPr>
          <a:xfrm>
            <a:off x="-108036" y="0"/>
            <a:ext cx="10338714" cy="3684104"/>
          </a:xfrm>
          <a:prstGeom prst="rect">
            <a:avLst/>
          </a:prstGeom>
        </p:spPr>
      </p:pic>
      <p:sp>
        <p:nvSpPr>
          <p:cNvPr id="10" name="TextBox 9">
            <a:extLst>
              <a:ext uri="{FF2B5EF4-FFF2-40B4-BE49-F238E27FC236}">
                <a16:creationId xmlns:a16="http://schemas.microsoft.com/office/drawing/2014/main" id="{E54FB056-EE9A-1FC2-55DA-1A6121A91090}"/>
              </a:ext>
            </a:extLst>
          </p:cNvPr>
          <p:cNvSpPr txBox="1"/>
          <p:nvPr/>
        </p:nvSpPr>
        <p:spPr>
          <a:xfrm>
            <a:off x="3571619" y="1842052"/>
            <a:ext cx="4493731" cy="646331"/>
          </a:xfrm>
          <a:prstGeom prst="rect">
            <a:avLst/>
          </a:prstGeom>
          <a:noFill/>
        </p:spPr>
        <p:txBody>
          <a:bodyPr wrap="none" rtlCol="0">
            <a:spAutoFit/>
          </a:bodyPr>
          <a:lstStyle/>
          <a:p>
            <a:pPr defTabSz="914400">
              <a:defRPr/>
            </a:pPr>
            <a:r>
              <a:rPr lang="en-US" sz="3600" dirty="0">
                <a:solidFill>
                  <a:prstClr val="white"/>
                </a:solidFill>
                <a:latin typeface="Tajawal Medium" panose="00000600000000000000" pitchFamily="2" charset="-78"/>
                <a:cs typeface="Tajawal Medium" panose="00000600000000000000" pitchFamily="2" charset="-78"/>
                <a:sym typeface="Arial"/>
              </a:rPr>
              <a:t>8.6 Self Assessment.</a:t>
            </a:r>
            <a:endParaRPr lang="en-US" sz="36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093627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9" name="Text Box 2">
            <a:extLst>
              <a:ext uri="{FF2B5EF4-FFF2-40B4-BE49-F238E27FC236}">
                <a16:creationId xmlns:a16="http://schemas.microsoft.com/office/drawing/2014/main" id="{E6F910FF-AD39-C348-9C8D-5D92D2CB1B82}"/>
              </a:ext>
            </a:extLst>
          </p:cNvPr>
          <p:cNvSpPr txBox="1">
            <a:spLocks noChangeArrowheads="1"/>
          </p:cNvSpPr>
          <p:nvPr/>
        </p:nvSpPr>
        <p:spPr bwMode="auto">
          <a:xfrm>
            <a:off x="1130270" y="2002559"/>
            <a:ext cx="10339355" cy="33355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عرضت عليك المواصفات الخاصة بعدد من الافراد في مواقع العمل و طلب منك اختيار واحدة من الطرق الاتية، و ذلك لحفزهم على تحسين الاداء. اقرأ مواصفات كل فرد، ثم اذكر الطريقة المناسبة، مع ذكر اسباب اختيارك لها: </a:t>
            </a: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2000" b="1" dirty="0">
              <a:solidFill>
                <a:schemeClr val="accent5">
                  <a:lumMod val="75000"/>
                </a:schemeClr>
              </a:solidFill>
              <a:effectLst>
                <a:outerShdw blurRad="38100" dist="38100" dir="2700000" algn="tl">
                  <a:srgbClr val="C0C0C0"/>
                </a:outerShdw>
              </a:effectLst>
              <a:latin typeface="Tahoma" pitchFamily="34" charset="0"/>
            </a:endParaRP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4">
                    <a:lumMod val="75000"/>
                  </a:schemeClr>
                </a:solidFill>
                <a:effectLst>
                  <a:outerShdw blurRad="38100" dist="38100" dir="2700000" algn="tl">
                    <a:srgbClr val="C0C0C0"/>
                  </a:outerShdw>
                </a:effectLst>
                <a:latin typeface="Tahoma" pitchFamily="34" charset="0"/>
              </a:rPr>
              <a:t>الطرق المتاحة: </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خطة حوافز مالية</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تهديد بالفصل</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مزايا عينية (اثاث اضافي، و سكرتير...)</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اثراء وظيفي </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حريات في التصرف</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زيادة في المرتب</a:t>
            </a:r>
            <a:endParaRPr lang="en-US" sz="2000" b="1" dirty="0">
              <a:solidFill>
                <a:schemeClr val="accent5">
                  <a:lumMod val="75000"/>
                </a:schemeClr>
              </a:solidFill>
              <a:effectLst>
                <a:outerShdw blurRad="38100" dist="38100" dir="2700000" algn="tl">
                  <a:srgbClr val="C0C0C0"/>
                </a:outerShdw>
              </a:effectLst>
              <a:latin typeface="Tahoma" pitchFamily="34" charset="0"/>
            </a:endParaRP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600" b="1" dirty="0">
              <a:solidFill>
                <a:schemeClr val="tx1"/>
              </a:solidFill>
              <a:effectLst>
                <a:outerShdw blurRad="38100" dist="38100" dir="2700000" algn="tl">
                  <a:srgbClr val="C0C0C0"/>
                </a:outerShdw>
              </a:effectLst>
              <a:latin typeface="Tahoma" pitchFamily="34" charset="0"/>
            </a:endParaRPr>
          </a:p>
        </p:txBody>
      </p:sp>
      <p:pic>
        <p:nvPicPr>
          <p:cNvPr id="3" name="Picture 2">
            <a:extLst>
              <a:ext uri="{FF2B5EF4-FFF2-40B4-BE49-F238E27FC236}">
                <a16:creationId xmlns:a16="http://schemas.microsoft.com/office/drawing/2014/main" id="{A4BD1142-D2FD-ED5A-DE1A-172FCA8BC0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5" name="Picture 4">
            <a:extLst>
              <a:ext uri="{FF2B5EF4-FFF2-40B4-BE49-F238E27FC236}">
                <a16:creationId xmlns:a16="http://schemas.microsoft.com/office/drawing/2014/main" id="{6B746F3F-4DD8-6BE9-2DA7-D9F4589FCBD0}"/>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90B4A8B3-7D47-BFA1-D287-27E65AEC497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ED44DD9C-6D86-78FC-A056-7B11165D1ACF}"/>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90E4B14E-145E-DA95-63C8-866353F1BE94}"/>
              </a:ext>
            </a:extLst>
          </p:cNvPr>
          <p:cNvPicPr>
            <a:picLocks noChangeAspect="1"/>
          </p:cNvPicPr>
          <p:nvPr/>
        </p:nvPicPr>
        <p:blipFill>
          <a:blip r:embed="rId6"/>
          <a:stretch>
            <a:fillRect/>
          </a:stretch>
        </p:blipFill>
        <p:spPr>
          <a:xfrm>
            <a:off x="-34418" y="53350"/>
            <a:ext cx="9533101" cy="1610200"/>
          </a:xfrm>
          <a:prstGeom prst="rect">
            <a:avLst/>
          </a:prstGeom>
        </p:spPr>
      </p:pic>
      <p:sp>
        <p:nvSpPr>
          <p:cNvPr id="12" name="TextBox 11">
            <a:extLst>
              <a:ext uri="{FF2B5EF4-FFF2-40B4-BE49-F238E27FC236}">
                <a16:creationId xmlns:a16="http://schemas.microsoft.com/office/drawing/2014/main" id="{B0643D6E-8C62-8700-CD8D-956218A782FD}"/>
              </a:ext>
            </a:extLst>
          </p:cNvPr>
          <p:cNvSpPr txBox="1"/>
          <p:nvPr/>
        </p:nvSpPr>
        <p:spPr>
          <a:xfrm>
            <a:off x="2325914" y="543490"/>
            <a:ext cx="284026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Self Assessment</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26246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9"/>
                                        </p:tgtEl>
                                        <p:attrNameLst>
                                          <p:attrName>style.visibility</p:attrName>
                                        </p:attrNameLst>
                                      </p:cBhvr>
                                      <p:to>
                                        <p:strVal val="visible"/>
                                      </p:to>
                                    </p:set>
                                    <p:anim calcmode="discrete" valueType="clr">
                                      <p:cBhvr additive="repl">
                                        <p:cTn id="7" dur="80" fill="hold"/>
                                        <p:tgtEl>
                                          <p:spTgt spid="9"/>
                                        </p:tgtEl>
                                        <p:attrNameLst>
                                          <p:attrName>style.color</p:attrName>
                                        </p:attrNameLst>
                                      </p:cBhvr>
                                      <p:tavLst>
                                        <p:tav>
                                          <p:val>
                                            <p:strVal val="rgb(0,51,51)"/>
                                          </p:val>
                                        </p:tav>
                                        <p:tav>
                                          <p:val>
                                            <p:strVal val="rgb(0,-103,0)"/>
                                          </p:val>
                                        </p:tav>
                                      </p:tavLst>
                                    </p:anim>
                                    <p:anim calcmode="discrete" valueType="clr">
                                      <p:cBhvr additive="repl">
                                        <p:cTn id="8" dur="80" fill="hold"/>
                                        <p:tgtEl>
                                          <p:spTgt spid="9"/>
                                        </p:tgtEl>
                                        <p:attrNameLst>
                                          <p:attrName>fillColor</p:attrName>
                                        </p:attrNameLst>
                                      </p:cBhvr>
                                      <p:tavLst>
                                        <p:tav>
                                          <p:val>
                                            <p:strVal val="rgb(0,51,51)"/>
                                          </p:val>
                                        </p:tav>
                                        <p:tav>
                                          <p:val>
                                            <p:strVal val="rgb(0,-103,0)"/>
                                          </p:val>
                                        </p:tav>
                                      </p:tavLst>
                                    </p:anim>
                                    <p:set>
                                      <p:cBhvr additive="repl">
                                        <p:cTn id="9"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 Box 2">
            <a:extLst>
              <a:ext uri="{FF2B5EF4-FFF2-40B4-BE49-F238E27FC236}">
                <a16:creationId xmlns:a16="http://schemas.microsoft.com/office/drawing/2014/main" id="{7DFF393C-0382-D543-A53B-1589AE14B969}"/>
              </a:ext>
            </a:extLst>
          </p:cNvPr>
          <p:cNvSpPr txBox="1">
            <a:spLocks noChangeArrowheads="1"/>
          </p:cNvSpPr>
          <p:nvPr/>
        </p:nvSpPr>
        <p:spPr bwMode="auto">
          <a:xfrm>
            <a:off x="6390703" y="664814"/>
            <a:ext cx="5174674" cy="5528371"/>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514350" indent="-514350" algn="r" rtl="1">
              <a:spcBef>
                <a:spcPts val="800"/>
              </a:spcBef>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accent4">
                    <a:lumMod val="75000"/>
                  </a:schemeClr>
                </a:solidFill>
                <a:effectLst>
                  <a:outerShdw blurRad="38100" dist="38100" dir="2700000" algn="tl">
                    <a:srgbClr val="C0C0C0"/>
                  </a:outerShdw>
                </a:effectLst>
                <a:latin typeface="Tahoma" pitchFamily="34" charset="0"/>
              </a:rPr>
              <a:t>الحالة الاولى: عبد الرحمن</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مندوب مبيعات لشركة ادوية كبرى.</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تتطلب  وظيفته المرور على الاطباء للترويج لمنتجات الشركة.</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عمره 31 سنة، متزوج، و اب لطفل واحد.</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لديه مشروع بناء منزل لم يكتمل.</a:t>
            </a:r>
          </a:p>
          <a:p>
            <a:pPr marL="514350" indent="-514350" algn="r" rtl="1">
              <a:spcBef>
                <a:spcPts val="800"/>
              </a:spcBef>
              <a:buFont typeface="Times New Roman" pitchFamily="18" charset="0"/>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accent4">
                    <a:lumMod val="75000"/>
                  </a:schemeClr>
                </a:solidFill>
                <a:effectLst>
                  <a:outerShdw blurRad="38100" dist="38100" dir="2700000" algn="tl">
                    <a:srgbClr val="C0C0C0"/>
                  </a:outerShdw>
                </a:effectLst>
                <a:latin typeface="Tahoma" pitchFamily="34" charset="0"/>
              </a:rPr>
              <a:t>الحالة الثانية: ندى</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مشرفة تمريض في مستشفى كبير.</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عمرها 28 سنة، متزوجة و ام لطفلين.</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تدرس في الوقت الحالي دبلوم دراسات عليا في التمريض.</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مشهود لها بالكفاءة العالية.</a:t>
            </a:r>
            <a:br>
              <a:rPr lang="ar-SA" b="1" dirty="0">
                <a:solidFill>
                  <a:schemeClr val="tx1"/>
                </a:solidFill>
                <a:effectLst>
                  <a:outerShdw blurRad="38100" dist="38100" dir="2700000" algn="tl">
                    <a:srgbClr val="C0C0C0"/>
                  </a:outerShdw>
                </a:effectLst>
                <a:latin typeface="Tahoma" pitchFamily="34" charset="0"/>
              </a:rPr>
            </a:br>
            <a:r>
              <a:rPr lang="ar-SA" b="1" dirty="0">
                <a:solidFill>
                  <a:schemeClr val="tx1"/>
                </a:solidFill>
                <a:effectLst>
                  <a:outerShdw blurRad="38100" dist="38100" dir="2700000" algn="tl">
                    <a:srgbClr val="C0C0C0"/>
                  </a:outerShdw>
                </a:effectLst>
                <a:latin typeface="Tahoma" pitchFamily="34" charset="0"/>
              </a:rPr>
              <a:t>تتطلع الى ان تحصل على وظيفة أفضل.</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000" b="1" dirty="0">
              <a:solidFill>
                <a:schemeClr val="tx1"/>
              </a:solidFill>
              <a:effectLst>
                <a:outerShdw blurRad="38100" dist="38100" dir="2700000" algn="tl">
                  <a:srgbClr val="C0C0C0"/>
                </a:outerShdw>
              </a:effectLst>
              <a:latin typeface="Tahoma" pitchFamily="34" charset="0"/>
            </a:endParaRPr>
          </a:p>
        </p:txBody>
      </p:sp>
      <p:sp>
        <p:nvSpPr>
          <p:cNvPr id="9" name="Text Box 2">
            <a:extLst>
              <a:ext uri="{FF2B5EF4-FFF2-40B4-BE49-F238E27FC236}">
                <a16:creationId xmlns:a16="http://schemas.microsoft.com/office/drawing/2014/main" id="{62F4BA5A-1935-D143-9018-7E5005343D9D}"/>
              </a:ext>
            </a:extLst>
          </p:cNvPr>
          <p:cNvSpPr txBox="1">
            <a:spLocks noChangeArrowheads="1"/>
          </p:cNvSpPr>
          <p:nvPr/>
        </p:nvSpPr>
        <p:spPr bwMode="auto">
          <a:xfrm>
            <a:off x="637912" y="677782"/>
            <a:ext cx="5174674" cy="5878054"/>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457200" indent="-457200" algn="r" rtl="1">
              <a:spcBef>
                <a:spcPts val="800"/>
              </a:spcBef>
              <a:buFont typeface="+mj-lt"/>
              <a:buAutoNum type="arabicPeriod" startAt="3"/>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accent4">
                    <a:lumMod val="75000"/>
                  </a:schemeClr>
                </a:solidFill>
                <a:effectLst>
                  <a:outerShdw blurRad="38100" dist="38100" dir="2700000" algn="tl">
                    <a:srgbClr val="C0C0C0"/>
                  </a:outerShdw>
                </a:effectLst>
                <a:latin typeface="Tahoma" pitchFamily="34" charset="0"/>
              </a:rPr>
              <a:t> الحالة الثالثة</a:t>
            </a:r>
            <a:r>
              <a:rPr lang="en-US" sz="1600" b="1" dirty="0">
                <a:solidFill>
                  <a:schemeClr val="accent4">
                    <a:lumMod val="75000"/>
                  </a:schemeClr>
                </a:solidFill>
                <a:effectLst>
                  <a:outerShdw blurRad="38100" dist="38100" dir="2700000" algn="tl">
                    <a:srgbClr val="C0C0C0"/>
                  </a:outerShdw>
                </a:effectLst>
                <a:latin typeface="Tahoma" pitchFamily="34" charset="0"/>
              </a:rPr>
              <a:t>:</a:t>
            </a:r>
            <a:r>
              <a:rPr lang="ar-SA" sz="1600" b="1" dirty="0">
                <a:solidFill>
                  <a:schemeClr val="accent4">
                    <a:lumMod val="75000"/>
                  </a:schemeClr>
                </a:solidFill>
                <a:effectLst>
                  <a:outerShdw blurRad="38100" dist="38100" dir="2700000" algn="tl">
                    <a:srgbClr val="C0C0C0"/>
                  </a:outerShdw>
                </a:effectLst>
                <a:latin typeface="Tahoma" pitchFamily="34" charset="0"/>
              </a:rPr>
              <a:t> إسماعيل</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يعمل في واحدة من اكبر شركات الاغذية المحفوظة.</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عمره 53 سنة، و اب لثلاثة، احدهم متزوج و الباقيان بالجامعة.</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يعمل بالشركة منذ 9 سنوات.</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يحصل على المشاركة في الارباح من خلال نظام الحوافز.</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يعود كثيرا الى المدير عند اتخاذ القرار.</a:t>
            </a:r>
          </a:p>
          <a:p>
            <a:pPr marL="457200" lvl="1" indent="0"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1600" b="1" dirty="0">
              <a:solidFill>
                <a:schemeClr val="accent4">
                  <a:lumMod val="75000"/>
                </a:schemeClr>
              </a:solidFill>
              <a:effectLst>
                <a:outerShdw blurRad="38100" dist="38100" dir="2700000" algn="tl">
                  <a:srgbClr val="C0C0C0"/>
                </a:outerShdw>
              </a:effectLst>
              <a:latin typeface="Tahoma" pitchFamily="34" charset="0"/>
            </a:endParaRPr>
          </a:p>
          <a:p>
            <a:pPr marL="171450" indent="-457200" algn="r" rtl="1">
              <a:spcBef>
                <a:spcPts val="800"/>
              </a:spcBef>
              <a:buFont typeface="+mj-lt"/>
              <a:buAutoNum type="arabicPeriod" startAt="4"/>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accent4">
                    <a:lumMod val="75000"/>
                  </a:schemeClr>
                </a:solidFill>
                <a:effectLst>
                  <a:outerShdw blurRad="38100" dist="38100" dir="2700000" algn="tl">
                    <a:srgbClr val="C0C0C0"/>
                  </a:outerShdw>
                </a:effectLst>
                <a:latin typeface="Tahoma" pitchFamily="34" charset="0"/>
              </a:rPr>
              <a:t>الحالة الرابعة: عبد الله</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موظف غير متفرغ بأحد مكاتب الاستشارات الإدارية.</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عمره 28 سنة و كان يعمل بالمكتب قبل ان ينتقل الى مدينة أخري، ثم عاد الى المكتب بعد استقالته.</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موظف نشط بدرجة كبيرة.</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يدرس حالياً الماجستير في ادارة المشاريع.</a:t>
            </a:r>
          </a:p>
        </p:txBody>
      </p:sp>
      <p:pic>
        <p:nvPicPr>
          <p:cNvPr id="2" name="Picture 1">
            <a:extLst>
              <a:ext uri="{FF2B5EF4-FFF2-40B4-BE49-F238E27FC236}">
                <a16:creationId xmlns:a16="http://schemas.microsoft.com/office/drawing/2014/main" id="{D1439784-58E1-30E8-1BAB-9CEA5A21F1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648FF285-4921-62CB-D2C3-785366F04923}"/>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ECDFF1C3-9D4B-1627-6DFC-B022F0F6470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2A344E7B-EF49-1A7F-A7A1-5ACEE5F70E5D}"/>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03905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6"/>
                                        </p:tgtEl>
                                        <p:attrNameLst>
                                          <p:attrName>style.visibility</p:attrName>
                                        </p:attrNameLst>
                                      </p:cBhvr>
                                      <p:to>
                                        <p:strVal val="visible"/>
                                      </p:to>
                                    </p:set>
                                    <p:anim calcmode="discrete" valueType="clr">
                                      <p:cBhvr additive="repl">
                                        <p:cTn id="7" dur="80" fill="hold"/>
                                        <p:tgtEl>
                                          <p:spTgt spid="6"/>
                                        </p:tgtEl>
                                        <p:attrNameLst>
                                          <p:attrName>style.color</p:attrName>
                                        </p:attrNameLst>
                                      </p:cBhvr>
                                      <p:tavLst>
                                        <p:tav>
                                          <p:val>
                                            <p:strVal val="rgb(0,51,51)"/>
                                          </p:val>
                                        </p:tav>
                                        <p:tav>
                                          <p:val>
                                            <p:strVal val="rgb(0,-103,0)"/>
                                          </p:val>
                                        </p:tav>
                                      </p:tavLst>
                                    </p:anim>
                                    <p:anim calcmode="discrete" valueType="clr">
                                      <p:cBhvr additive="repl">
                                        <p:cTn id="8" dur="80" fill="hold"/>
                                        <p:tgtEl>
                                          <p:spTgt spid="6"/>
                                        </p:tgtEl>
                                        <p:attrNameLst>
                                          <p:attrName>fillColor</p:attrName>
                                        </p:attrNameLst>
                                      </p:cBhvr>
                                      <p:tavLst>
                                        <p:tav>
                                          <p:val>
                                            <p:strVal val="rgb(0,51,51)"/>
                                          </p:val>
                                        </p:tav>
                                        <p:tav>
                                          <p:val>
                                            <p:strVal val="rgb(0,-103,0)"/>
                                          </p:val>
                                        </p:tav>
                                      </p:tavLst>
                                    </p:anim>
                                    <p:set>
                                      <p:cBhvr additive="repl">
                                        <p:cTn id="9" dur="80" fill="hold"/>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fill="hold" nodeType="clickEffect">
                                  <p:stCondLst>
                                    <p:cond delay="0"/>
                                  </p:stCondLst>
                                  <p:iterate type="lt">
                                    <p:tmPct val="50000"/>
                                  </p:iterate>
                                  <p:childTnLst>
                                    <p:set>
                                      <p:cBhvr additive="repl">
                                        <p:cTn id="13" dur="1" fill="hold">
                                          <p:stCondLst>
                                            <p:cond delay="0"/>
                                          </p:stCondLst>
                                        </p:cTn>
                                        <p:tgtEl>
                                          <p:spTgt spid="9"/>
                                        </p:tgtEl>
                                        <p:attrNameLst>
                                          <p:attrName>style.visibility</p:attrName>
                                        </p:attrNameLst>
                                      </p:cBhvr>
                                      <p:to>
                                        <p:strVal val="visible"/>
                                      </p:to>
                                    </p:set>
                                    <p:anim calcmode="discrete" valueType="clr">
                                      <p:cBhvr additive="repl">
                                        <p:cTn id="14" dur="80" fill="hold"/>
                                        <p:tgtEl>
                                          <p:spTgt spid="9"/>
                                        </p:tgtEl>
                                        <p:attrNameLst>
                                          <p:attrName>style.color</p:attrName>
                                        </p:attrNameLst>
                                      </p:cBhvr>
                                      <p:tavLst>
                                        <p:tav>
                                          <p:val>
                                            <p:strVal val="rgb(0,51,51)"/>
                                          </p:val>
                                        </p:tav>
                                        <p:tav>
                                          <p:val>
                                            <p:strVal val="rgb(0,-103,0)"/>
                                          </p:val>
                                        </p:tav>
                                      </p:tavLst>
                                    </p:anim>
                                    <p:anim calcmode="discrete" valueType="clr">
                                      <p:cBhvr additive="repl">
                                        <p:cTn id="15" dur="80" fill="hold"/>
                                        <p:tgtEl>
                                          <p:spTgt spid="9"/>
                                        </p:tgtEl>
                                        <p:attrNameLst>
                                          <p:attrName>fillColor</p:attrName>
                                        </p:attrNameLst>
                                      </p:cBhvr>
                                      <p:tavLst>
                                        <p:tav>
                                          <p:val>
                                            <p:strVal val="rgb(0,51,51)"/>
                                          </p:val>
                                        </p:tav>
                                        <p:tav>
                                          <p:val>
                                            <p:strVal val="rgb(0,-103,0)"/>
                                          </p:val>
                                        </p:tav>
                                      </p:tavLst>
                                    </p:anim>
                                    <p:set>
                                      <p:cBhvr additive="repl">
                                        <p:cTn id="16"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2862322"/>
          </a:xfrm>
          <a:prstGeom prst="rect">
            <a:avLst/>
          </a:prstGeom>
        </p:spPr>
        <p:txBody>
          <a:bodyPr wrap="square">
            <a:spAutoFit/>
          </a:bodyPr>
          <a:lstStyle/>
          <a:p>
            <a:pPr marL="380990" indent="-380990">
              <a:lnSpc>
                <a:spcPct val="150000"/>
              </a:lnSpc>
              <a:buFont typeface="Arial" panose="020B0604020202020204" pitchFamily="34" charset="0"/>
              <a:buChar char="•"/>
            </a:pPr>
            <a:r>
              <a:rPr lang="en-US" dirty="0">
                <a:latin typeface="+mj-lt"/>
              </a:rPr>
              <a:t>Leadership: Theory and Practice, 7th Edition</a:t>
            </a:r>
          </a:p>
          <a:p>
            <a:pPr marL="380990" indent="-380990">
              <a:lnSpc>
                <a:spcPct val="150000"/>
              </a:lnSpc>
              <a:buFont typeface="Arial" panose="020B0604020202020204" pitchFamily="34" charset="0"/>
              <a:buChar char="•"/>
            </a:pPr>
            <a:r>
              <a:rPr lang="en-US" dirty="0">
                <a:latin typeface="+mj-lt"/>
              </a:rPr>
              <a:t>Intrinsic Motivation at Work: 2nd Edition: What Really Drives Employee Engagement.</a:t>
            </a:r>
          </a:p>
          <a:p>
            <a:pPr marL="380990" indent="-380990">
              <a:lnSpc>
                <a:spcPct val="150000"/>
              </a:lnSpc>
              <a:buFont typeface="Arial" panose="020B0604020202020204" pitchFamily="34" charset="0"/>
              <a:buChar char="•"/>
            </a:pPr>
            <a:r>
              <a:rPr lang="en-US" altLang="en-US" dirty="0">
                <a:latin typeface="+mj-lt"/>
              </a:rPr>
              <a:t>© Pearson Education Limited 2015</a:t>
            </a:r>
          </a:p>
          <a:p>
            <a:pPr marL="380990" indent="-380990">
              <a:lnSpc>
                <a:spcPct val="150000"/>
              </a:lnSpc>
              <a:buFont typeface="Arial" panose="020B0604020202020204" pitchFamily="34" charset="0"/>
              <a:buChar char="•"/>
            </a:pPr>
            <a:r>
              <a:rPr lang="en-US" dirty="0">
                <a:solidFill>
                  <a:srgbClr val="0F1111"/>
                </a:solidFill>
                <a:latin typeface="+mj-lt"/>
              </a:rPr>
              <a:t>Project Team Leadership and Communication by </a:t>
            </a:r>
            <a:r>
              <a:rPr lang="en-US" dirty="0">
                <a:solidFill>
                  <a:srgbClr val="007185"/>
                </a:solidFill>
                <a:latin typeface="+mj-lt"/>
                <a:hlinkClick r:id="rId3"/>
              </a:rPr>
              <a:t>Samuel Malachowsky</a:t>
            </a:r>
            <a:r>
              <a:rPr lang="en-US" dirty="0">
                <a:solidFill>
                  <a:srgbClr val="007185"/>
                </a:solidFill>
                <a:latin typeface="+mj-lt"/>
              </a:rPr>
              <a:t>, 2018.</a:t>
            </a:r>
            <a:r>
              <a:rPr lang="en-US" dirty="0">
                <a:solidFill>
                  <a:srgbClr val="0F1111"/>
                </a:solidFill>
                <a:latin typeface="+mj-lt"/>
              </a:rPr>
              <a:t> </a:t>
            </a:r>
          </a:p>
          <a:p>
            <a:pPr marL="380990" indent="-380990">
              <a:lnSpc>
                <a:spcPct val="150000"/>
              </a:lnSpc>
              <a:buFont typeface="Arial" panose="020B0604020202020204" pitchFamily="34" charset="0"/>
              <a:buChar char="•"/>
            </a:pPr>
            <a:endParaRPr lang="en-US" dirty="0">
              <a:latin typeface="+mj-lt"/>
            </a:endParaRPr>
          </a:p>
          <a:p>
            <a:pPr marL="380990" indent="-380990">
              <a:lnSpc>
                <a:spcPct val="150000"/>
              </a:lnSpc>
              <a:buFont typeface="Arial" panose="020B0604020202020204" pitchFamily="34" charset="0"/>
              <a:buChar char="•"/>
            </a:pPr>
            <a:endParaRPr lang="en-US" dirty="0">
              <a:latin typeface="+mj-lt"/>
            </a:endParaRPr>
          </a:p>
          <a:p>
            <a:pPr marL="380990" indent="-380990">
              <a:buFont typeface="Arial" panose="020B0604020202020204" pitchFamily="34" charset="0"/>
              <a:buChar char="•"/>
            </a:pPr>
            <a:endParaRPr lang="en-US" dirty="0">
              <a:solidFill>
                <a:srgbClr val="0F1111"/>
              </a:solidFill>
              <a:latin typeface="Amazon Ember"/>
            </a:endParaRPr>
          </a:p>
        </p:txBody>
      </p:sp>
      <p:pic>
        <p:nvPicPr>
          <p:cNvPr id="5" name="Picture 4">
            <a:extLst>
              <a:ext uri="{FF2B5EF4-FFF2-40B4-BE49-F238E27FC236}">
                <a16:creationId xmlns:a16="http://schemas.microsoft.com/office/drawing/2014/main" id="{08AD701D-CC36-BEE0-A79C-8470069456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6" name="Picture 5">
            <a:extLst>
              <a:ext uri="{FF2B5EF4-FFF2-40B4-BE49-F238E27FC236}">
                <a16:creationId xmlns:a16="http://schemas.microsoft.com/office/drawing/2014/main" id="{95096387-FEFB-3C4E-63CF-0CB97BC3D44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63E946F1-6552-3894-95CB-1393142F8E1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5B0B1C8-E3D1-C2E7-C6D8-22DA7C36AE8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218147C3-99BE-94F6-3515-1691B5C23C41}"/>
              </a:ext>
            </a:extLst>
          </p:cNvPr>
          <p:cNvPicPr>
            <a:picLocks noChangeAspect="1"/>
          </p:cNvPicPr>
          <p:nvPr/>
        </p:nvPicPr>
        <p:blipFill>
          <a:blip r:embed="rId7"/>
          <a:stretch>
            <a:fillRect/>
          </a:stretch>
        </p:blipFill>
        <p:spPr>
          <a:xfrm>
            <a:off x="0" y="0"/>
            <a:ext cx="9533101" cy="1610200"/>
          </a:xfrm>
          <a:prstGeom prst="rect">
            <a:avLst/>
          </a:prstGeom>
        </p:spPr>
      </p:pic>
      <p:sp>
        <p:nvSpPr>
          <p:cNvPr id="11" name="TextBox 10">
            <a:extLst>
              <a:ext uri="{FF2B5EF4-FFF2-40B4-BE49-F238E27FC236}">
                <a16:creationId xmlns:a16="http://schemas.microsoft.com/office/drawing/2014/main" id="{5688974C-842F-D461-D383-2618936B625E}"/>
              </a:ext>
            </a:extLst>
          </p:cNvPr>
          <p:cNvSpPr txBox="1"/>
          <p:nvPr/>
        </p:nvSpPr>
        <p:spPr>
          <a:xfrm>
            <a:off x="2325914" y="543490"/>
            <a:ext cx="200407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Resources: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6098033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sym typeface="Arial"/>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46439</TotalTime>
  <Words>2581</Words>
  <Application>Microsoft Office PowerPoint</Application>
  <PresentationFormat>Widescreen</PresentationFormat>
  <Paragraphs>305</Paragraphs>
  <Slides>55</Slides>
  <Notes>52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55</vt:i4>
      </vt:variant>
    </vt:vector>
  </HeadingPairs>
  <TitlesOfParts>
    <vt:vector size="66" baseType="lpstr">
      <vt:lpstr>Amazon Ember</vt:lpstr>
      <vt:lpstr>Arial</vt:lpstr>
      <vt:lpstr>Calibri</vt:lpstr>
      <vt:lpstr>Calibri Light</vt:lpstr>
      <vt:lpstr>Century Gothic</vt:lpstr>
      <vt:lpstr>Tahoma</vt:lpstr>
      <vt:lpstr>Tajawal Medium</vt:lpstr>
      <vt:lpstr>Times New Roman</vt:lpstr>
      <vt:lpstr>Gallery</vt:lpstr>
      <vt:lpstr>2_Office Theme</vt:lpstr>
      <vt:lpstr>1_Gallery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Motivation is something that moves the person to action. - Motivation has three key element.  - Effective leaders inspire movements that exist only when people choose to move in the same direction.  - Benefits of a motivated workforce is very important to create healthy environment in organization. - Motivational leadership theories. - Leaders motivate and rewards his team for effective productivity.</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monaalshry</cp:lastModifiedBy>
  <cp:revision>349</cp:revision>
  <dcterms:created xsi:type="dcterms:W3CDTF">2020-10-15T07:04:09Z</dcterms:created>
  <dcterms:modified xsi:type="dcterms:W3CDTF">2023-03-16T20:48:28Z</dcterms:modified>
</cp:coreProperties>
</file>