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271" r:id="rId4"/>
    <p:sldId id="313" r:id="rId5"/>
    <p:sldId id="276" r:id="rId6"/>
    <p:sldId id="256" r:id="rId7"/>
    <p:sldId id="481" r:id="rId8"/>
    <p:sldId id="482" r:id="rId9"/>
    <p:sldId id="483" r:id="rId10"/>
    <p:sldId id="484" r:id="rId11"/>
    <p:sldId id="495" r:id="rId12"/>
    <p:sldId id="496" r:id="rId13"/>
    <p:sldId id="497" r:id="rId14"/>
    <p:sldId id="498" r:id="rId15"/>
    <p:sldId id="485" r:id="rId16"/>
    <p:sldId id="486" r:id="rId17"/>
    <p:sldId id="487" r:id="rId18"/>
    <p:sldId id="488" r:id="rId19"/>
    <p:sldId id="489" r:id="rId20"/>
    <p:sldId id="490" r:id="rId21"/>
    <p:sldId id="491" r:id="rId22"/>
    <p:sldId id="492" r:id="rId23"/>
    <p:sldId id="493" r:id="rId24"/>
    <p:sldId id="494" r:id="rId25"/>
    <p:sldId id="499" r:id="rId26"/>
    <p:sldId id="500" r:id="rId27"/>
    <p:sldId id="501" r:id="rId28"/>
    <p:sldId id="502" r:id="rId29"/>
    <p:sldId id="503" r:id="rId30"/>
    <p:sldId id="504" r:id="rId31"/>
    <p:sldId id="505" r:id="rId32"/>
    <p:sldId id="506" r:id="rId33"/>
    <p:sldId id="507" r:id="rId34"/>
    <p:sldId id="508" r:id="rId35"/>
    <p:sldId id="510" r:id="rId36"/>
    <p:sldId id="509" r:id="rId37"/>
    <p:sldId id="513" r:id="rId38"/>
    <p:sldId id="514" r:id="rId39"/>
    <p:sldId id="511" r:id="rId40"/>
    <p:sldId id="512"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81"/>
            <p14:sldId id="482"/>
            <p14:sldId id="483"/>
            <p14:sldId id="484"/>
            <p14:sldId id="495"/>
            <p14:sldId id="496"/>
            <p14:sldId id="497"/>
            <p14:sldId id="498"/>
            <p14:sldId id="485"/>
            <p14:sldId id="486"/>
            <p14:sldId id="487"/>
            <p14:sldId id="488"/>
            <p14:sldId id="489"/>
            <p14:sldId id="490"/>
            <p14:sldId id="491"/>
            <p14:sldId id="492"/>
            <p14:sldId id="493"/>
            <p14:sldId id="494"/>
            <p14:sldId id="499"/>
            <p14:sldId id="500"/>
            <p14:sldId id="501"/>
            <p14:sldId id="502"/>
            <p14:sldId id="503"/>
            <p14:sldId id="504"/>
            <p14:sldId id="505"/>
            <p14:sldId id="506"/>
            <p14:sldId id="507"/>
            <p14:sldId id="508"/>
            <p14:sldId id="510"/>
            <p14:sldId id="509"/>
            <p14:sldId id="513"/>
            <p14:sldId id="514"/>
            <p14:sldId id="511"/>
            <p14:sldId id="5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7" d="100"/>
          <a:sy n="107" d="100"/>
        </p:scale>
        <p:origin x="138"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jpeg"/><Relationship Id="rId7" Type="http://schemas.openxmlformats.org/officeDocument/2006/relationships/image" Target="../media/image9.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4.jpeg"/><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1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1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7.sv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7.svg"/></Relationships>
</file>

<file path=ppt/slides/_rels/slide3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4.jpeg"/><Relationship Id="rId5" Type="http://schemas.openxmlformats.org/officeDocument/2006/relationships/image" Target="../media/image9.sv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4.jpeg"/><Relationship Id="rId2" Type="http://schemas.openxmlformats.org/officeDocument/2006/relationships/image" Target="../media/image13.jpeg"/><Relationship Id="rId1" Type="http://schemas.openxmlformats.org/officeDocument/2006/relationships/slideLayout" Target="../slideLayouts/slideLayout17.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369332"/>
          </a:xfrm>
          <a:prstGeom prst="rect">
            <a:avLst/>
          </a:prstGeom>
          <a:noFill/>
        </p:spPr>
        <p:txBody>
          <a:bodyPr wrap="square" rtlCol="0">
            <a:spAutoFit/>
          </a:bodyPr>
          <a:lstStyle/>
          <a:p>
            <a:r>
              <a:rPr lang="en-US" dirty="0">
                <a:solidFill>
                  <a:srgbClr val="2D3956"/>
                </a:solidFill>
                <a:latin typeface="Tajawal Medium" panose="00000600000000000000" pitchFamily="2" charset="-78"/>
                <a:cs typeface="Tajawal Medium" panose="00000600000000000000" pitchFamily="2" charset="-78"/>
              </a:rPr>
              <a:t>Prepared by Dr. Mahitab Elrafii </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421934" cy="646331"/>
          </a:xfrm>
          <a:prstGeom prst="rect">
            <a:avLst/>
          </a:prstGeom>
          <a:noFill/>
        </p:spPr>
        <p:txBody>
          <a:bodyPr wrap="square" rtlCol="0">
            <a:spAutoFit/>
          </a:bodyPr>
          <a:lstStyle/>
          <a:p>
            <a:r>
              <a:rPr lang="en-US" b="1" dirty="0">
                <a:solidFill>
                  <a:srgbClr val="8E5A6D"/>
                </a:solidFill>
                <a:latin typeface="Tajawal Medium" panose="00000600000000000000" pitchFamily="2" charset="-78"/>
                <a:cs typeface="Tajawal Medium" panose="00000600000000000000" pitchFamily="2" charset="-78"/>
              </a:rPr>
              <a:t>Project</a:t>
            </a:r>
            <a:r>
              <a:rPr lang="ar-EG" b="1" dirty="0">
                <a:solidFill>
                  <a:srgbClr val="8E5A6D"/>
                </a:solidFill>
                <a:latin typeface="Tajawal Medium" panose="00000600000000000000" pitchFamily="2" charset="-78"/>
                <a:cs typeface="Tajawal Medium" panose="00000600000000000000" pitchFamily="2" charset="-78"/>
              </a:rPr>
              <a:t> </a:t>
            </a:r>
            <a:r>
              <a:rPr lang="en-US" b="1" dirty="0">
                <a:solidFill>
                  <a:srgbClr val="8E5A6D"/>
                </a:solidFill>
                <a:latin typeface="Tajawal Medium" panose="00000600000000000000" pitchFamily="2" charset="-78"/>
                <a:cs typeface="Tajawal Medium" panose="00000600000000000000" pitchFamily="2" charset="-78"/>
              </a:rPr>
              <a:t>Graduation project, College of Media and</a:t>
            </a:r>
            <a:r>
              <a:rPr lang="ar-EG" b="1" dirty="0">
                <a:solidFill>
                  <a:srgbClr val="8E5A6D"/>
                </a:solidFill>
                <a:latin typeface="Tajawal Medium" panose="00000600000000000000" pitchFamily="2" charset="-78"/>
                <a:cs typeface="Tajawal Medium" panose="00000600000000000000" pitchFamily="2" charset="-78"/>
              </a:rPr>
              <a:t> </a:t>
            </a:r>
            <a:r>
              <a:rPr lang="en-US" b="1" dirty="0">
                <a:solidFill>
                  <a:srgbClr val="8E5A6D"/>
                </a:solidFill>
                <a:latin typeface="Tajawal Medium" panose="00000600000000000000" pitchFamily="2" charset="-78"/>
                <a:cs typeface="Tajawal Medium" panose="00000600000000000000" pitchFamily="2" charset="-78"/>
              </a:rPr>
              <a:t>Marketing</a:t>
            </a:r>
            <a:r>
              <a:rPr lang="ar-EG" b="1" dirty="0">
                <a:solidFill>
                  <a:srgbClr val="8E5A6D"/>
                </a:solidFill>
                <a:latin typeface="Tajawal Medium" panose="00000600000000000000" pitchFamily="2" charset="-78"/>
                <a:cs typeface="Tajawal Medium" panose="00000600000000000000" pitchFamily="2" charset="-78"/>
              </a:rPr>
              <a:t> </a:t>
            </a:r>
            <a:endParaRPr lang="en-US"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1181734" cy="400110"/>
          </a:xfrm>
          <a:prstGeom prst="rect">
            <a:avLst/>
          </a:prstGeom>
          <a:noFill/>
        </p:spPr>
        <p:txBody>
          <a:bodyPr wrap="none" rtlCol="0">
            <a:spAutoFit/>
          </a:bodyPr>
          <a:lstStyle/>
          <a:p>
            <a:r>
              <a:rPr lang="en-GB" sz="2000" b="1" dirty="0">
                <a:solidFill>
                  <a:srgbClr val="2D3956"/>
                </a:solidFill>
                <a:cs typeface="Tajawal Medium" panose="00000600000000000000" pitchFamily="2" charset="-78"/>
              </a:rPr>
              <a:t>DGM 761</a:t>
            </a:r>
            <a:endParaRPr lang="en-US" sz="2000" b="1" dirty="0">
              <a:solidFill>
                <a:srgbClr val="2D3956"/>
              </a:solidFill>
              <a:cs typeface="Tajawal Medium" panose="00000600000000000000" pitchFamily="2" charset="-78"/>
            </a:endParaRPr>
          </a:p>
        </p:txBody>
      </p:sp>
      <p:pic>
        <p:nvPicPr>
          <p:cNvPr id="3" name="Picture 2">
            <a:extLst>
              <a:ext uri="{FF2B5EF4-FFF2-40B4-BE49-F238E27FC236}">
                <a16:creationId xmlns:a16="http://schemas.microsoft.com/office/drawing/2014/main" id="{46EFDE62-BF34-7D35-0583-F78F870187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1733" y="295868"/>
            <a:ext cx="2638425" cy="966129"/>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4600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147927" y="338086"/>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15351" cy="1200329"/>
          </a:xfrm>
          <a:prstGeom prst="rect">
            <a:avLst/>
          </a:prstGeom>
          <a:noFill/>
        </p:spPr>
        <p:txBody>
          <a:bodyPr wrap="square" rtlCol="0">
            <a:spAutoFit/>
          </a:bodyPr>
          <a:lstStyle/>
          <a:p>
            <a:r>
              <a:rPr lang="en-US" sz="2400" b="1" dirty="0">
                <a:latin typeface="Tajawal Medium" panose="00000600000000000000" pitchFamily="2" charset="-78"/>
                <a:cs typeface="Tajawal Medium" panose="00000600000000000000" pitchFamily="2" charset="-78"/>
              </a:rPr>
              <a:t>Project</a:t>
            </a:r>
            <a:r>
              <a:rPr lang="ar-EG" sz="2400" b="1" dirty="0">
                <a:latin typeface="Tajawal Medium" panose="00000600000000000000" pitchFamily="2" charset="-78"/>
                <a:cs typeface="Tajawal Medium" panose="00000600000000000000" pitchFamily="2" charset="-78"/>
              </a:rPr>
              <a:t> </a:t>
            </a:r>
            <a:r>
              <a:rPr lang="en-US" sz="2400" b="1" dirty="0">
                <a:latin typeface="Tajawal Medium" panose="00000600000000000000" pitchFamily="2" charset="-78"/>
                <a:cs typeface="Tajawal Medium" panose="00000600000000000000" pitchFamily="2" charset="-78"/>
              </a:rPr>
              <a:t>Graduation project, College of Media and</a:t>
            </a:r>
            <a:r>
              <a:rPr lang="ar-EG" sz="2400" b="1" dirty="0">
                <a:latin typeface="Tajawal Medium" panose="00000600000000000000" pitchFamily="2" charset="-78"/>
                <a:cs typeface="Tajawal Medium" panose="00000600000000000000" pitchFamily="2" charset="-78"/>
              </a:rPr>
              <a:t> </a:t>
            </a:r>
            <a:r>
              <a:rPr lang="en-US" sz="2400" b="1" dirty="0">
                <a:latin typeface="Tajawal Medium" panose="00000600000000000000" pitchFamily="2" charset="-78"/>
                <a:cs typeface="Tajawal Medium" panose="00000600000000000000" pitchFamily="2" charset="-78"/>
              </a:rPr>
              <a:t>Marketing</a:t>
            </a:r>
            <a:r>
              <a:rPr lang="ar-EG" sz="2400" b="1" dirty="0">
                <a:latin typeface="Tajawal Medium" panose="00000600000000000000" pitchFamily="2" charset="-78"/>
                <a:cs typeface="Tajawal Medium" panose="00000600000000000000" pitchFamily="2" charset="-78"/>
              </a:rPr>
              <a:t> </a:t>
            </a:r>
            <a:endParaRPr lang="en-US" sz="2400" b="1" dirty="0">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84737" y="4861248"/>
            <a:ext cx="1406323" cy="400110"/>
          </a:xfrm>
          <a:prstGeom prst="rect">
            <a:avLst/>
          </a:prstGeom>
          <a:noFill/>
        </p:spPr>
        <p:txBody>
          <a:bodyPr wrap="square" rtlCol="0">
            <a:spAutoFit/>
          </a:bodyPr>
          <a:lstStyle/>
          <a:p>
            <a:r>
              <a:rPr lang="en-GB" sz="2000" b="1" dirty="0">
                <a:solidFill>
                  <a:srgbClr val="FFFF00"/>
                </a:solidFill>
                <a:cs typeface="Tajawal Medium" panose="00000600000000000000" pitchFamily="2" charset="-78"/>
              </a:rPr>
              <a:t>DGM 761</a:t>
            </a:r>
            <a:endParaRPr lang="en-US" sz="2000" b="1" dirty="0">
              <a:solidFill>
                <a:srgbClr val="FFFF00"/>
              </a:solidFill>
              <a:cs typeface="Tajawal Medium" panose="00000600000000000000"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662385" y="6188776"/>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a:t>
            </a:r>
            <a:r>
              <a:rPr lang="en-US" sz="2800" dirty="0">
                <a:solidFill>
                  <a:srgbClr val="2D3956"/>
                </a:solidFill>
                <a:latin typeface="Tajawal Medium" panose="00000600000000000000" pitchFamily="2" charset="-78"/>
                <a:cs typeface="Tajawal Medium" panose="00000600000000000000" pitchFamily="2" charset="-78"/>
              </a:rPr>
              <a:t> </a:t>
            </a:r>
            <a:r>
              <a:rPr lang="en-US" sz="2800" b="1" dirty="0">
                <a:solidFill>
                  <a:srgbClr val="2D3956"/>
                </a:solidFill>
                <a:latin typeface="Tajawal Medium" panose="00000600000000000000" pitchFamily="2" charset="-78"/>
                <a:cs typeface="Tajawal Medium" panose="00000600000000000000" pitchFamily="2" charset="-78"/>
              </a:rPr>
              <a:t>Mahitab Elrafii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23DC8766-8EDB-EF4A-174D-0C1863DE9B5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1733" y="295868"/>
            <a:ext cx="2638425" cy="966129"/>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153954" y="920452"/>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4" name="Group 13">
            <a:extLst>
              <a:ext uri="{FF2B5EF4-FFF2-40B4-BE49-F238E27FC236}">
                <a16:creationId xmlns:a16="http://schemas.microsoft.com/office/drawing/2014/main" id="{E7353E13-FFD6-46C5-8448-5076604E4CB8}"/>
              </a:ext>
            </a:extLst>
          </p:cNvPr>
          <p:cNvGrpSpPr/>
          <p:nvPr/>
        </p:nvGrpSpPr>
        <p:grpSpPr>
          <a:xfrm flipH="1">
            <a:off x="6977774" y="4418471"/>
            <a:ext cx="4023343" cy="903580"/>
            <a:chOff x="645649" y="1388017"/>
            <a:chExt cx="4023343" cy="903580"/>
          </a:xfrm>
        </p:grpSpPr>
        <p:sp>
          <p:nvSpPr>
            <p:cNvPr id="15" name="TextBox 14">
              <a:extLst>
                <a:ext uri="{FF2B5EF4-FFF2-40B4-BE49-F238E27FC236}">
                  <a16:creationId xmlns:a16="http://schemas.microsoft.com/office/drawing/2014/main" id="{74ABCF72-DB01-4793-ABF1-B2DC5E906B4B}"/>
                </a:ext>
              </a:extLst>
            </p:cNvPr>
            <p:cNvSpPr txBox="1"/>
            <p:nvPr/>
          </p:nvSpPr>
          <p:spPr>
            <a:xfrm>
              <a:off x="645649" y="1388017"/>
              <a:ext cx="3150722" cy="344710"/>
            </a:xfrm>
            <a:prstGeom prst="rect">
              <a:avLst/>
            </a:prstGeom>
            <a:noFill/>
          </p:spPr>
          <p:txBody>
            <a:bodyPr wrap="square" rtlCol="0">
              <a:spAutoFit/>
            </a:bodyPr>
            <a:lstStyle/>
            <a:p>
              <a:pPr algn="r">
                <a:lnSpc>
                  <a:spcPct val="80000"/>
                </a:lnSpc>
              </a:pPr>
              <a:endParaRPr lang="en-US" sz="2000" dirty="0">
                <a:solidFill>
                  <a:schemeClr val="bg1"/>
                </a:solidFill>
                <a:latin typeface="+mj-lt"/>
              </a:endParaRPr>
            </a:p>
          </p:txBody>
        </p:sp>
        <p:sp>
          <p:nvSpPr>
            <p:cNvPr id="16" name="Rectangle 15">
              <a:extLst>
                <a:ext uri="{FF2B5EF4-FFF2-40B4-BE49-F238E27FC236}">
                  <a16:creationId xmlns:a16="http://schemas.microsoft.com/office/drawing/2014/main" id="{070EAA65-7B3A-46D2-99B0-020F0CF88A82}"/>
                </a:ext>
              </a:extLst>
            </p:cNvPr>
            <p:cNvSpPr/>
            <p:nvPr/>
          </p:nvSpPr>
          <p:spPr>
            <a:xfrm>
              <a:off x="645651" y="1923548"/>
              <a:ext cx="4023341" cy="368049"/>
            </a:xfrm>
            <a:prstGeom prst="rect">
              <a:avLst/>
            </a:prstGeom>
          </p:spPr>
          <p:txBody>
            <a:bodyPr wrap="square">
              <a:spAutoFit/>
            </a:bodyPr>
            <a:lstStyle/>
            <a:p>
              <a:pPr algn="r">
                <a:lnSpc>
                  <a:spcPct val="120000"/>
                </a:lnSpc>
              </a:pPr>
              <a:endParaRPr lang="en-US" sz="1600" dirty="0">
                <a:solidFill>
                  <a:schemeClr val="bg1"/>
                </a:solidFill>
                <a:cs typeface="Segoe UI Light" panose="020B0502040204020203" pitchFamily="34" charset="0"/>
              </a:endParaRPr>
            </a:p>
          </p:txBody>
        </p:sp>
      </p:gr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109214"/>
          </a:xfrm>
          <a:prstGeom prst="rect">
            <a:avLst/>
          </a:prstGeom>
        </p:spPr>
        <p:txBody>
          <a:bodyPr wrap="square">
            <a:spAutoFit/>
          </a:bodyPr>
          <a:lstStyle/>
          <a:p>
            <a:pPr>
              <a:lnSpc>
                <a:spcPct val="120000"/>
              </a:lnSpc>
            </a:pPr>
            <a:r>
              <a:rPr lang="en-US" sz="1400" dirty="0"/>
              <a:t>Topics offer us an occasion for writing and a focus</a:t>
            </a:r>
            <a:r>
              <a:rPr lang="en-US" sz="1400" i="1" dirty="0"/>
              <a:t> </a:t>
            </a:r>
            <a:r>
              <a:rPr lang="en-US" sz="1400" dirty="0"/>
              <a:t>that governs what we want to say. Topics represent the core subject matter of scholarly communication, and the means by which we arrive at other topics of conversations and discover new knowledge.</a:t>
            </a:r>
            <a:endParaRPr lang="en-US" sz="1400" dirty="0">
              <a:solidFill>
                <a:schemeClr val="tx1">
                  <a:lumMod val="65000"/>
                  <a:lumOff val="35000"/>
                </a:schemeClr>
              </a:solidFill>
              <a:cs typeface="Segoe UI Light" panose="020B0502040204020203" pitchFamily="34"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147015"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Introduction</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69328" y="1150307"/>
            <a:ext cx="942618" cy="523220"/>
          </a:xfrm>
          <a:prstGeom prst="rect">
            <a:avLst/>
          </a:prstGeom>
          <a:noFill/>
        </p:spPr>
        <p:txBody>
          <a:bodyPr wrap="square" rtlCol="0">
            <a:spAutoFit/>
          </a:bodyPr>
          <a:lstStyle/>
          <a:p>
            <a:pPr algn="ctr"/>
            <a:r>
              <a:rPr lang="en-US" sz="1400" b="1" dirty="0">
                <a:solidFill>
                  <a:srgbClr val="8E5A6D"/>
                </a:solidFill>
                <a:latin typeface="Tajawal Medium" panose="00000600000000000000" pitchFamily="2" charset="-78"/>
                <a:cs typeface="Tajawal Medium" panose="00000600000000000000" pitchFamily="2" charset="-78"/>
              </a:rPr>
              <a:t>Lecture</a:t>
            </a:r>
            <a:r>
              <a:rPr lang="ar-EG" sz="1400" b="1" dirty="0">
                <a:solidFill>
                  <a:srgbClr val="8E5A6D"/>
                </a:solidFill>
                <a:latin typeface="Tajawal Medium" panose="00000600000000000000" pitchFamily="2" charset="-78"/>
                <a:cs typeface="Tajawal Medium" panose="00000600000000000000" pitchFamily="2" charset="-78"/>
              </a:rPr>
              <a:t> </a:t>
            </a:r>
            <a:r>
              <a:rPr lang="en-US" sz="1400" b="1" dirty="0">
                <a:solidFill>
                  <a:srgbClr val="8E5A6D"/>
                </a:solidFill>
                <a:latin typeface="Tajawal Medium" panose="00000600000000000000" pitchFamily="2" charset="-78"/>
                <a:cs typeface="Tajawal Medium" panose="00000600000000000000" pitchFamily="2" charset="-78"/>
              </a:rPr>
              <a:t>1</a:t>
            </a:r>
          </a:p>
        </p:txBody>
      </p:sp>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
        <p:nvSpPr>
          <p:cNvPr id="2" name="Rectangle 1"/>
          <p:cNvSpPr/>
          <p:nvPr/>
        </p:nvSpPr>
        <p:spPr>
          <a:xfrm>
            <a:off x="7328335" y="4141493"/>
            <a:ext cx="3955680" cy="923330"/>
          </a:xfrm>
          <a:prstGeom prst="rect">
            <a:avLst/>
          </a:prstGeom>
        </p:spPr>
        <p:txBody>
          <a:bodyPr wrap="square">
            <a:spAutoFit/>
          </a:bodyPr>
          <a:lstStyle/>
          <a:p>
            <a:r>
              <a:rPr lang="en-US" dirty="0">
                <a:solidFill>
                  <a:schemeClr val="bg1"/>
                </a:solidFill>
              </a:rPr>
              <a:t>A topic is the main organizing principle guiding the analysis of your research paper. </a:t>
            </a:r>
          </a:p>
        </p:txBody>
      </p:sp>
      <p:pic>
        <p:nvPicPr>
          <p:cNvPr id="3" name="Picture 2">
            <a:extLst>
              <a:ext uri="{FF2B5EF4-FFF2-40B4-BE49-F238E27FC236}">
                <a16:creationId xmlns:a16="http://schemas.microsoft.com/office/drawing/2014/main" id="{955BA0E1-378B-8F5B-12AC-79C9201B5AA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2677656"/>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Contents:</a:t>
            </a:r>
          </a:p>
          <a:p>
            <a:endParaRPr lang="ar-EG" sz="2800" b="1" dirty="0">
              <a:solidFill>
                <a:srgbClr val="2D3956"/>
              </a:solidFill>
              <a:latin typeface="Tajawal Medium" panose="00000600000000000000" pitchFamily="2" charset="-78"/>
              <a:cs typeface="Tajawal Medium" panose="00000600000000000000" pitchFamily="2" charset="-78"/>
            </a:endParaRPr>
          </a:p>
          <a:p>
            <a:pPr marL="514350" indent="-514350">
              <a:buAutoNum type="arabicPeriod"/>
            </a:pPr>
            <a:endParaRPr lang="en-US" sz="2800" b="1" dirty="0"/>
          </a:p>
          <a:p>
            <a:pPr marL="514350" indent="-514350">
              <a:buAutoNum type="arabicPeriod"/>
            </a:pPr>
            <a:endParaRPr lang="en-US" sz="2800" b="1" dirty="0"/>
          </a:p>
          <a:p>
            <a:endParaRPr lang="en-US" sz="2800" b="1" dirty="0">
              <a:latin typeface="Tajawal Medium" panose="00000600000000000000" pitchFamily="2" charset="-78"/>
              <a:cs typeface="Tajawal Medium" panose="00000600000000000000" pitchFamily="2" charset="-78"/>
            </a:endParaRPr>
          </a:p>
          <a:p>
            <a:r>
              <a:rPr lang="en-US" sz="2800" b="1" dirty="0">
                <a:solidFill>
                  <a:srgbClr val="2D3956"/>
                </a:solidFill>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610552" y="2641600"/>
            <a:ext cx="8357970" cy="5262979"/>
          </a:xfrm>
          <a:prstGeom prst="rect">
            <a:avLst/>
          </a:prstGeom>
          <a:noFill/>
        </p:spPr>
        <p:txBody>
          <a:bodyPr wrap="square" rtlCol="0">
            <a:spAutoFit/>
          </a:bodyPr>
          <a:lstStyle/>
          <a:p>
            <a:r>
              <a:rPr lang="en-US" sz="2800" b="1" dirty="0"/>
              <a:t>1.  How To Begin.</a:t>
            </a:r>
          </a:p>
          <a:p>
            <a:r>
              <a:rPr lang="en-US" sz="2800" b="1" dirty="0"/>
              <a:t>2. Choosing a research topic.</a:t>
            </a:r>
            <a:endParaRPr lang="ar-EG" sz="2800" b="1" dirty="0"/>
          </a:p>
          <a:p>
            <a:r>
              <a:rPr lang="ar-EG" sz="2800" b="1" dirty="0"/>
              <a:t>3</a:t>
            </a:r>
            <a:r>
              <a:rPr lang="en-US" sz="2800" b="1" dirty="0"/>
              <a:t>. Research Title.</a:t>
            </a:r>
          </a:p>
          <a:p>
            <a:r>
              <a:rPr lang="en-US" sz="2800" b="1" dirty="0"/>
              <a:t>4. Structure and Writing Style</a:t>
            </a:r>
            <a:r>
              <a:rPr lang="en-US" sz="2800" dirty="0"/>
              <a:t>.</a:t>
            </a:r>
          </a:p>
          <a:p>
            <a:r>
              <a:rPr lang="en-US" sz="2800" b="1" dirty="0"/>
              <a:t>5. How to Write a Research Proposal.</a:t>
            </a:r>
          </a:p>
          <a:p>
            <a:r>
              <a:rPr lang="en-US" sz="2800" b="1" dirty="0"/>
              <a:t>6. Research schedule.</a:t>
            </a:r>
          </a:p>
          <a:p>
            <a:r>
              <a:rPr lang="en-US" sz="2800" b="1" dirty="0"/>
              <a:t>7. Avoid these common mistakes . </a:t>
            </a:r>
          </a:p>
          <a:p>
            <a:endParaRPr lang="en-US" sz="2800" b="1" dirty="0"/>
          </a:p>
          <a:p>
            <a:endParaRPr lang="ar-EG" sz="2800" b="1" dirty="0"/>
          </a:p>
          <a:p>
            <a:endParaRPr lang="en-US" sz="2800" dirty="0"/>
          </a:p>
          <a:p>
            <a:endParaRPr lang="en-US" sz="2800" b="1" dirty="0"/>
          </a:p>
          <a:p>
            <a:endParaRPr lang="en-US" sz="2800" b="1" dirty="0"/>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ajawal Medium" panose="00000600000000000000" pitchFamily="2" charset="-78"/>
                <a:cs typeface="Tajawal Medium" panose="00000600000000000000" pitchFamily="2" charset="-78"/>
              </a:rPr>
              <a:t>Lecture</a:t>
            </a:r>
            <a:r>
              <a:rPr lang="ar-EG" sz="1400" b="1" dirty="0">
                <a:solidFill>
                  <a:schemeClr val="bg1"/>
                </a:solidFill>
                <a:latin typeface="Tajawal Medium" panose="00000600000000000000" pitchFamily="2" charset="-78"/>
                <a:cs typeface="Tajawal Medium" panose="00000600000000000000" pitchFamily="2" charset="-78"/>
              </a:rPr>
              <a:t> </a:t>
            </a:r>
            <a:r>
              <a:rPr lang="en-US" sz="1400" b="1" dirty="0">
                <a:solidFill>
                  <a:schemeClr val="bg1"/>
                </a:solidFill>
                <a:latin typeface="Tajawal Medium" panose="00000600000000000000" pitchFamily="2" charset="-78"/>
                <a:cs typeface="Tajawal Medium" panose="00000600000000000000" pitchFamily="2" charset="-78"/>
              </a:rPr>
              <a:t>1</a:t>
            </a:r>
          </a:p>
        </p:txBody>
      </p:sp>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7A127C92-0C43-D5FC-F47A-B9F64ADAD07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Step 1: Define the concepts and terms that make up the topic statement</a:t>
            </a:r>
            <a:r>
              <a:rPr lang="en-US" sz="2400" dirty="0">
                <a:solidFill>
                  <a:schemeClr val="tx1"/>
                </a:solidFill>
              </a:rPr>
              <a:t>. For example, your professor wants the class to focus on the following research problem: “Employment of artificial intelligence applications in the production of media content and its relationship to its credibility with the audience.” or noun phrases, action verbs in task description.</a:t>
            </a:r>
            <a:endParaRPr lang="en-US" sz="1600"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646331"/>
          </a:xfrm>
          <a:prstGeom prst="rect">
            <a:avLst/>
          </a:prstGeom>
          <a:noFill/>
        </p:spPr>
        <p:txBody>
          <a:bodyPr wrap="square" rtlCol="0">
            <a:spAutoFit/>
          </a:bodyPr>
          <a:lstStyle/>
          <a:p>
            <a:r>
              <a:rPr lang="en-US" sz="3600" b="1" dirty="0">
                <a:solidFill>
                  <a:schemeClr val="bg1"/>
                </a:solidFill>
              </a:rPr>
              <a:t> How To Begin</a:t>
            </a:r>
            <a:endParaRPr lang="en-US" sz="36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ACB2CFAE-429C-8046-959C-410A2A42565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40972" y="1216058"/>
            <a:ext cx="9278832" cy="4199611"/>
          </a:xfrm>
          <a:prstGeom prst="rect">
            <a:avLst/>
          </a:prstGeom>
          <a:noFill/>
        </p:spPr>
        <p:txBody>
          <a:bodyPr wrap="square" rtlCol="0">
            <a:spAutoFit/>
          </a:bodyPr>
          <a:lstStyle/>
          <a:p>
            <a:pPr algn="just">
              <a:lnSpc>
                <a:spcPct val="150000"/>
              </a:lnSpc>
            </a:pPr>
            <a:r>
              <a:rPr lang="en-US" sz="2000" b="1" dirty="0"/>
              <a:t>Step 2: Review the relevant literature </a:t>
            </a:r>
            <a:r>
              <a:rPr lang="en-US" sz="2000" dirty="0"/>
              <a:t>to help improve the way you will approach the focus of the topic and find a way to analyze it.</a:t>
            </a:r>
          </a:p>
          <a:p>
            <a:pPr algn="just">
              <a:lnSpc>
                <a:spcPct val="150000"/>
              </a:lnSpc>
            </a:pPr>
            <a:r>
              <a:rPr lang="en-US" sz="2000" dirty="0"/>
              <a:t>  Conduct an initial review of the research literature using interdisciplinary library databases such as the subject-specific databases found here. Use the concept key terms you developed in Step 1 to retrieve related articles. This will help you refine and frame your research problem. Don't be surprised if you need to do this a few times before you finish how to approach writing on the topic.</a:t>
            </a:r>
            <a:endParaRPr lang="en-US" sz="2400" dirty="0"/>
          </a:p>
          <a:p>
            <a:pPr algn="just">
              <a:lnSpc>
                <a:spcPct val="150000"/>
              </a:lnSpc>
            </a:pPr>
            <a:r>
              <a:rPr lang="en-US" sz="2000" b="1" dirty="0"/>
              <a:t>Note: </a:t>
            </a:r>
            <a:r>
              <a:rPr lang="en-US" sz="2000" dirty="0"/>
              <a:t>Always review the references cited by authors in the footnotes, endnotes, or bibliography to help locate additional research on this topic.</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72FAD050-BCA8-7E8D-90AC-886FF6749D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7521" y="6001684"/>
            <a:ext cx="2134597" cy="619392"/>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90153" y="14243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Step 3: </a:t>
            </a:r>
            <a:r>
              <a:rPr lang="en-US" sz="2800" dirty="0">
                <a:solidFill>
                  <a:schemeClr val="tx1"/>
                </a:solidFill>
              </a:rPr>
              <a:t>Since research papers in the social sciences are generally designed to get you to develop your own ideas and arguments, look for sources that can help extend, modify, or strengthen your initial ideas and arguments</a:t>
            </a:r>
            <a:r>
              <a:rPr lang="ar-EG" sz="2400" dirty="0">
                <a:solidFill>
                  <a:schemeClr val="tx1"/>
                </a:solidFill>
              </a:rPr>
              <a:t>.</a:t>
            </a:r>
            <a:endParaRPr lang="en-US" sz="24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6B0B9D97-FB74-2E15-C51A-E69FD01B121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9073" y="6001684"/>
            <a:ext cx="2134597" cy="619392"/>
          </a:xfrm>
          <a:prstGeom prst="rect">
            <a:avLst/>
          </a:prstGeom>
        </p:spPr>
      </p:pic>
    </p:spTree>
    <p:extLst>
      <p:ext uri="{BB962C8B-B14F-4D97-AF65-F5344CB8AC3E}">
        <p14:creationId xmlns:p14="http://schemas.microsoft.com/office/powerpoint/2010/main" val="4194903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71923" y="135014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Step 4: </a:t>
            </a:r>
            <a:r>
              <a:rPr lang="en-US" sz="2800" dirty="0">
                <a:solidFill>
                  <a:schemeClr val="tx1"/>
                </a:solidFill>
              </a:rPr>
              <a:t>Assuming you've done an effective job of synthesizing and thinking about the results of our initial search for related literature, you're ready to prepare a detailed outline for your paper that lays the foundation for a more in-depth and focused review of relevant research literature</a:t>
            </a:r>
            <a:r>
              <a:rPr lang="ar-EG" sz="2800" dirty="0">
                <a:solidFill>
                  <a:schemeClr val="tx1"/>
                </a:solidFill>
              </a:rPr>
              <a:t>.</a:t>
            </a: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D63F0A90-4411-4330-2D02-9D236AB57C2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3896" y="6156300"/>
            <a:ext cx="2134597" cy="619392"/>
          </a:xfrm>
          <a:prstGeom prst="rect">
            <a:avLst/>
          </a:prstGeom>
        </p:spPr>
      </p:pic>
    </p:spTree>
    <p:extLst>
      <p:ext uri="{BB962C8B-B14F-4D97-AF65-F5344CB8AC3E}">
        <p14:creationId xmlns:p14="http://schemas.microsoft.com/office/powerpoint/2010/main" val="2434933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Step </a:t>
            </a:r>
            <a:r>
              <a:rPr lang="ar-EG" sz="2400" b="1" dirty="0">
                <a:solidFill>
                  <a:schemeClr val="tx1"/>
                </a:solidFill>
              </a:rPr>
              <a:t>5</a:t>
            </a:r>
            <a:r>
              <a:rPr lang="en-US" sz="2400" dirty="0">
                <a:solidFill>
                  <a:schemeClr val="tx1"/>
                </a:solidFill>
              </a:rPr>
              <a:t>: Under this scenario, the key process is turning an idea or general thought into a topic that can be cast as a research problem. When given an assignment where you choose the research topic, don't begin by thinking about what to write about, but rather, ask yourself the question, "What do I want to know?" Treat an open-ended assignment as an opportunity to learn about something that's new or exciting to you.</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88653C58-C129-D977-3D1C-C0A9FA26872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3012205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Step </a:t>
            </a:r>
            <a:r>
              <a:rPr lang="ar-EG" sz="2800" b="1" dirty="0">
                <a:solidFill>
                  <a:schemeClr val="tx1"/>
                </a:solidFill>
              </a:rPr>
              <a:t>6</a:t>
            </a:r>
            <a:r>
              <a:rPr lang="en-US" sz="2800" dirty="0">
                <a:solidFill>
                  <a:schemeClr val="tx1"/>
                </a:solidFill>
              </a:rPr>
              <a:t>: To build upon your initial idea, use the suggestions under this tab to help narrow, broaden, or increase the timeliness of your idea so you can write it out as a research problem.</a:t>
            </a:r>
          </a:p>
          <a:p>
            <a:pPr algn="just">
              <a:lnSpc>
                <a:spcPct val="150000"/>
              </a:lnSpc>
            </a:pPr>
            <a:br>
              <a:rPr lang="en-US" dirty="0">
                <a:solidFill>
                  <a:schemeClr val="tx1"/>
                </a:solidFill>
              </a:rPr>
            </a:br>
            <a:endParaRPr lang="en-US" dirty="0">
              <a:solidFill>
                <a:schemeClr val="tx1"/>
              </a:solidFill>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6BFDD7B5-4671-49FD-44DA-0A88FF61241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815221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9694" y="1424375"/>
            <a:ext cx="1052493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Choosing an interesting research topic is your first challenge. Here are some tips:</a:t>
            </a:r>
          </a:p>
          <a:p>
            <a:pPr marL="285750" indent="-285750" algn="just">
              <a:lnSpc>
                <a:spcPct val="150000"/>
              </a:lnSpc>
              <a:buFont typeface="Arial" panose="020B0604020202020204" pitchFamily="34" charset="0"/>
              <a:buChar char="•"/>
            </a:pPr>
            <a:r>
              <a:rPr lang="en-US" sz="2400" dirty="0">
                <a:solidFill>
                  <a:schemeClr val="tx1"/>
                </a:solidFill>
              </a:rPr>
              <a:t>Choose a topic that you are interested in! The research process is more relevant if you care about your topic.</a:t>
            </a:r>
          </a:p>
          <a:p>
            <a:pPr marL="285750" indent="-285750" algn="just">
              <a:lnSpc>
                <a:spcPct val="150000"/>
              </a:lnSpc>
              <a:buFont typeface="Arial" panose="020B0604020202020204" pitchFamily="34" charset="0"/>
              <a:buChar char="•"/>
            </a:pPr>
            <a:r>
              <a:rPr lang="en-US" sz="2400" dirty="0">
                <a:solidFill>
                  <a:schemeClr val="tx1"/>
                </a:solidFill>
              </a:rPr>
              <a:t>Narrow your topic to something manageable.</a:t>
            </a:r>
          </a:p>
          <a:p>
            <a:pPr marL="285750" indent="-285750" algn="just">
              <a:lnSpc>
                <a:spcPct val="150000"/>
              </a:lnSpc>
              <a:buFont typeface="Arial" panose="020B0604020202020204" pitchFamily="34" charset="0"/>
              <a:buChar char="•"/>
            </a:pPr>
            <a:r>
              <a:rPr lang="en-US" sz="2400" dirty="0">
                <a:solidFill>
                  <a:schemeClr val="tx1"/>
                </a:solidFill>
              </a:rPr>
              <a:t> If your topic is too broad, you will find too much information and not be able to focus.</a:t>
            </a:r>
          </a:p>
          <a:p>
            <a:pPr marL="285750" indent="-285750" algn="just">
              <a:lnSpc>
                <a:spcPct val="150000"/>
              </a:lnSpc>
              <a:buFont typeface="Arial" panose="020B0604020202020204" pitchFamily="34" charset="0"/>
              <a:buChar char="•"/>
            </a:pPr>
            <a:r>
              <a:rPr lang="en-US" sz="2400" dirty="0">
                <a:solidFill>
                  <a:schemeClr val="tx1"/>
                </a:solidFill>
              </a:rPr>
              <a:t>Background reading can help you choose and limit the scope of your topic.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0817D5B4-E1E7-D95A-8CF3-B11D8C1D95F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3421370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4" y="1424375"/>
            <a:ext cx="10447275"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lnSpc>
                <a:spcPct val="150000"/>
              </a:lnSpc>
              <a:buFont typeface="Arial" panose="020B0604020202020204" pitchFamily="34" charset="0"/>
              <a:buChar char="•"/>
            </a:pPr>
            <a:r>
              <a:rPr lang="en-US" sz="2800" dirty="0">
                <a:solidFill>
                  <a:schemeClr val="tx1"/>
                </a:solidFill>
              </a:rPr>
              <a:t>Review the guidelines on topic selection outlined in your assignment.  Ask your professor or TA for suggestions.</a:t>
            </a:r>
          </a:p>
          <a:p>
            <a:pPr marL="285750" indent="-285750" algn="just">
              <a:lnSpc>
                <a:spcPct val="150000"/>
              </a:lnSpc>
              <a:buFont typeface="Arial" panose="020B0604020202020204" pitchFamily="34" charset="0"/>
              <a:buChar char="•"/>
            </a:pPr>
            <a:r>
              <a:rPr lang="en-US" sz="2800" dirty="0">
                <a:solidFill>
                  <a:schemeClr val="tx1"/>
                </a:solidFill>
              </a:rPr>
              <a:t>Refer to lecture notes and required texts to refresh your knowledge of the course and assignment.</a:t>
            </a:r>
          </a:p>
          <a:p>
            <a:pPr marL="285750" indent="-285750" algn="just">
              <a:lnSpc>
                <a:spcPct val="150000"/>
              </a:lnSpc>
              <a:buFont typeface="Arial" panose="020B0604020202020204" pitchFamily="34" charset="0"/>
              <a:buChar char="•"/>
            </a:pPr>
            <a:r>
              <a:rPr lang="en-US" sz="2800" dirty="0">
                <a:solidFill>
                  <a:schemeClr val="tx1"/>
                </a:solidFill>
              </a:rPr>
              <a:t>Talk about research ideas with a friend.  S/he may be able to help focus your topic by discussing issues that didn't occur to you at first.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C20065E8-8F7F-86FC-9E59-AE00C381C5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1886516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500768"/>
            <a:ext cx="10327214"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1" dirty="0">
                <a:solidFill>
                  <a:schemeClr val="tx1"/>
                </a:solidFill>
              </a:rPr>
              <a:t>Think of the who, what, when, where and why questions:</a:t>
            </a:r>
          </a:p>
          <a:p>
            <a:pPr marL="285750" indent="-285750">
              <a:lnSpc>
                <a:spcPct val="150000"/>
              </a:lnSpc>
              <a:buFont typeface="Arial" panose="020B0604020202020204" pitchFamily="34" charset="0"/>
              <a:buChar char="•"/>
            </a:pPr>
            <a:r>
              <a:rPr lang="en-US" sz="2400" b="1" dirty="0">
                <a:solidFill>
                  <a:schemeClr val="tx1"/>
                </a:solidFill>
              </a:rPr>
              <a:t>WHY</a:t>
            </a:r>
            <a:r>
              <a:rPr lang="en-US" sz="2400" dirty="0">
                <a:solidFill>
                  <a:schemeClr val="tx1"/>
                </a:solidFill>
              </a:rPr>
              <a:t> did you choose the topic?  What interests you about it?  Do you have an opinion about the issues involved?</a:t>
            </a:r>
          </a:p>
          <a:p>
            <a:pPr marL="285750" indent="-285750">
              <a:lnSpc>
                <a:spcPct val="150000"/>
              </a:lnSpc>
              <a:buFont typeface="Arial" panose="020B0604020202020204" pitchFamily="34" charset="0"/>
              <a:buChar char="•"/>
            </a:pPr>
            <a:r>
              <a:rPr lang="en-US" sz="2400" b="1" dirty="0">
                <a:solidFill>
                  <a:schemeClr val="tx1"/>
                </a:solidFill>
              </a:rPr>
              <a:t>WHO</a:t>
            </a:r>
            <a:r>
              <a:rPr lang="en-US" sz="2400" dirty="0">
                <a:solidFill>
                  <a:schemeClr val="tx1"/>
                </a:solidFill>
              </a:rPr>
              <a:t> are the information providers on this topic?  Who might publish information about it? </a:t>
            </a:r>
          </a:p>
          <a:p>
            <a:pPr>
              <a:lnSpc>
                <a:spcPct val="150000"/>
              </a:lnSpc>
            </a:pPr>
            <a:r>
              <a:rPr lang="en-US" sz="2400" dirty="0">
                <a:solidFill>
                  <a:schemeClr val="tx1"/>
                </a:solidFill>
              </a:rPr>
              <a:t> Who is affected by the topic?  Do you know of organizations or institutions affiliated with the topic?</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34D94585-2A03-3885-1B38-62B9DE4C572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567043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58545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lnSpc>
                <a:spcPct val="150000"/>
              </a:lnSpc>
              <a:buFont typeface="Arial" panose="020B0604020202020204" pitchFamily="34" charset="0"/>
              <a:buChar char="•"/>
            </a:pPr>
            <a:r>
              <a:rPr lang="en-US" sz="2400" b="1" dirty="0">
                <a:solidFill>
                  <a:schemeClr val="tx1"/>
                </a:solidFill>
              </a:rPr>
              <a:t>WHAT</a:t>
            </a:r>
            <a:r>
              <a:rPr lang="en-US" sz="2400" dirty="0">
                <a:solidFill>
                  <a:schemeClr val="tx1"/>
                </a:solidFill>
              </a:rPr>
              <a:t> are the major questions for this topic?  Is there a debate about the topic?  Are there a range of issues and viewpoints to consider?</a:t>
            </a:r>
          </a:p>
          <a:p>
            <a:pPr marL="285750" indent="-285750" algn="just">
              <a:lnSpc>
                <a:spcPct val="150000"/>
              </a:lnSpc>
              <a:buFont typeface="Arial" panose="020B0604020202020204" pitchFamily="34" charset="0"/>
              <a:buChar char="•"/>
            </a:pPr>
            <a:r>
              <a:rPr lang="en-US" sz="2400" b="1" dirty="0">
                <a:solidFill>
                  <a:schemeClr val="tx1"/>
                </a:solidFill>
              </a:rPr>
              <a:t>WHERE</a:t>
            </a:r>
            <a:r>
              <a:rPr lang="en-US" sz="2400" dirty="0">
                <a:solidFill>
                  <a:schemeClr val="tx1"/>
                </a:solidFill>
              </a:rPr>
              <a:t> is your topic important: at the local, national, or international level?  Are there specific places affected by the topic?</a:t>
            </a:r>
          </a:p>
          <a:p>
            <a:pPr marL="285750" indent="-285750" algn="just">
              <a:lnSpc>
                <a:spcPct val="150000"/>
              </a:lnSpc>
              <a:buFont typeface="Arial" panose="020B0604020202020204" pitchFamily="34" charset="0"/>
              <a:buChar char="•"/>
            </a:pPr>
            <a:r>
              <a:rPr lang="en-US" sz="2400" b="1" dirty="0">
                <a:solidFill>
                  <a:schemeClr val="tx1"/>
                </a:solidFill>
              </a:rPr>
              <a:t>WHEN</a:t>
            </a:r>
            <a:r>
              <a:rPr lang="en-US" sz="2400" dirty="0">
                <a:solidFill>
                  <a:schemeClr val="tx1"/>
                </a:solidFill>
              </a:rPr>
              <a:t> is/was your topic important?  Is it a current event or an historical issue?  Do you want to compare your topic by time periods?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1EEC9398-34ED-7EE6-8F43-2A1E2D44FE1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3735916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22588"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The title </a:t>
            </a:r>
            <a:r>
              <a:rPr lang="en-US" sz="2800" dirty="0">
                <a:solidFill>
                  <a:schemeClr val="tx1"/>
                </a:solidFill>
              </a:rPr>
              <a:t>summarizes the main idea or ideas of your study. A good title contains the fewest possible words that adequately describe the contents and/or purpose of your research paper.</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C4C2D033-6242-0C56-8A31-56193EDE6D7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28295288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dirty="0">
                <a:solidFill>
                  <a:schemeClr val="tx1"/>
                </a:solidFill>
              </a:rPr>
              <a:t>The title is without doubt the part of a paper that is read the most, and it is usually read first. If the title is too long it usually contains too many unnecessary words a title which is too short often uses words which are too general</a:t>
            </a:r>
            <a:r>
              <a:rPr lang="ar-EG" sz="2800" dirty="0">
                <a:solidFill>
                  <a:schemeClr val="tx1"/>
                </a:solidFill>
              </a:rPr>
              <a:t>.</a:t>
            </a:r>
            <a:endParaRPr lang="en-US" sz="2800"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32147D2D-B7E0-B88F-4F09-51509D7049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783589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293091"/>
            <a:ext cx="9345750" cy="453093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Structure and Writing Style</a:t>
            </a:r>
            <a:r>
              <a:rPr lang="ar-EG" sz="2400" dirty="0">
                <a:solidFill>
                  <a:schemeClr val="tx1"/>
                </a:solidFill>
              </a:rPr>
              <a:t>::</a:t>
            </a:r>
            <a:endParaRPr lang="en-US" sz="2400" dirty="0">
              <a:solidFill>
                <a:schemeClr val="tx1"/>
              </a:solidFill>
            </a:endParaRPr>
          </a:p>
          <a:p>
            <a:pPr algn="just">
              <a:lnSpc>
                <a:spcPct val="150000"/>
              </a:lnSpc>
            </a:pPr>
            <a:r>
              <a:rPr lang="en-US" sz="2400" dirty="0">
                <a:solidFill>
                  <a:schemeClr val="tx1"/>
                </a:solidFill>
              </a:rPr>
              <a:t>The following parameters can be used to help you formulate a suitable research paper title:</a:t>
            </a:r>
          </a:p>
          <a:p>
            <a:pPr algn="just">
              <a:lnSpc>
                <a:spcPct val="150000"/>
              </a:lnSpc>
            </a:pP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The purpose of the research</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the type of the research</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The methods used</a:t>
            </a:r>
            <a:r>
              <a:rPr lang="ar-EG" sz="2400" dirty="0">
                <a:solidFill>
                  <a:schemeClr val="tx1"/>
                </a:solidFill>
              </a:rPr>
              <a:t>.</a:t>
            </a:r>
            <a:endParaRPr lang="en-US" sz="24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4B0A3F7E-4909-7F5E-E2EA-738F31B972A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3068721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The initial aim </a:t>
            </a:r>
            <a:r>
              <a:rPr lang="en-US" sz="2800" dirty="0">
                <a:solidFill>
                  <a:schemeClr val="tx1"/>
                </a:solidFill>
              </a:rPr>
              <a:t>of a title is to capture the reader’s attention and to draw his or her attention to the research problem being investigated.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59A092E1-1A74-5E6B-F59E-8B3CEFD629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3254140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Effective titles in academic research papers have several characteristics</a:t>
            </a:r>
            <a:r>
              <a:rPr lang="ar-EG" sz="2400" b="1" dirty="0">
                <a:solidFill>
                  <a:schemeClr val="tx1"/>
                </a:solidFill>
              </a:rPr>
              <a:t>::</a:t>
            </a:r>
            <a:endParaRPr lang="en-US" sz="2400" b="1" dirty="0">
              <a:solidFill>
                <a:schemeClr val="tx1"/>
              </a:solidFill>
            </a:endParaRPr>
          </a:p>
          <a:p>
            <a:pPr marL="514350" indent="-514350" algn="just">
              <a:lnSpc>
                <a:spcPct val="150000"/>
              </a:lnSpc>
              <a:buFont typeface="+mj-lt"/>
              <a:buAutoNum type="arabicPeriod"/>
            </a:pPr>
            <a:endParaRPr lang="en-US" sz="2400" dirty="0">
              <a:solidFill>
                <a:schemeClr val="tx1"/>
              </a:solidFill>
            </a:endParaRPr>
          </a:p>
          <a:p>
            <a:pPr marL="514350" indent="-514350" algn="just">
              <a:lnSpc>
                <a:spcPct val="150000"/>
              </a:lnSpc>
              <a:buFont typeface="+mj-lt"/>
              <a:buAutoNum type="arabicPeriod"/>
            </a:pPr>
            <a:r>
              <a:rPr lang="en-US" sz="2400" dirty="0">
                <a:solidFill>
                  <a:schemeClr val="tx1"/>
                </a:solidFill>
              </a:rPr>
              <a:t>Indicate accurately the subject and scope of the study.</a:t>
            </a:r>
          </a:p>
          <a:p>
            <a:pPr marL="514350" indent="-514350" algn="just">
              <a:lnSpc>
                <a:spcPct val="150000"/>
              </a:lnSpc>
              <a:buFont typeface="+mj-lt"/>
              <a:buAutoNum type="arabicPeriod"/>
            </a:pPr>
            <a:r>
              <a:rPr lang="en-US" sz="2400" dirty="0">
                <a:solidFill>
                  <a:schemeClr val="tx1"/>
                </a:solidFill>
              </a:rPr>
              <a:t>Avoid using abbreviations.</a:t>
            </a:r>
          </a:p>
          <a:p>
            <a:pPr marL="514350" indent="-514350" algn="just">
              <a:lnSpc>
                <a:spcPct val="150000"/>
              </a:lnSpc>
              <a:buFont typeface="+mj-lt"/>
              <a:buAutoNum type="arabicPeriod"/>
            </a:pPr>
            <a:r>
              <a:rPr lang="en-US" sz="2400" dirty="0">
                <a:solidFill>
                  <a:schemeClr val="tx1"/>
                </a:solidFill>
              </a:rPr>
              <a:t>Use words that create a positive impression and stimulate reader interest.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419A53F9-841E-2BDD-BA05-3AAD2887DA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100133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3" y="1285191"/>
            <a:ext cx="99222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dirty="0">
                <a:solidFill>
                  <a:schemeClr val="tx1"/>
                </a:solidFill>
              </a:rPr>
              <a:t>4. Use current nomenclature from the field of study.</a:t>
            </a:r>
          </a:p>
          <a:p>
            <a:pPr algn="just">
              <a:lnSpc>
                <a:spcPct val="150000"/>
              </a:lnSpc>
            </a:pPr>
            <a:r>
              <a:rPr lang="en-US" sz="2800" dirty="0">
                <a:solidFill>
                  <a:schemeClr val="tx1"/>
                </a:solidFill>
              </a:rPr>
              <a:t>5. Identify key variables, both dependent and independent.</a:t>
            </a:r>
          </a:p>
          <a:p>
            <a:pPr algn="just">
              <a:lnSpc>
                <a:spcPct val="150000"/>
              </a:lnSpc>
            </a:pPr>
            <a:r>
              <a:rPr lang="en-US" sz="2800" dirty="0">
                <a:solidFill>
                  <a:schemeClr val="tx1"/>
                </a:solidFill>
              </a:rPr>
              <a:t>6. May reveal how the paper will be organized.</a:t>
            </a:r>
          </a:p>
          <a:p>
            <a:pPr algn="just">
              <a:lnSpc>
                <a:spcPct val="150000"/>
              </a:lnSpc>
            </a:pPr>
            <a:r>
              <a:rPr lang="en-US" sz="2800" dirty="0">
                <a:solidFill>
                  <a:schemeClr val="tx1"/>
                </a:solidFill>
              </a:rPr>
              <a:t>7. Suggest a relationship between variables which supports the major hypothesis.</a:t>
            </a:r>
          </a:p>
          <a:p>
            <a:pPr algn="just">
              <a:lnSpc>
                <a:spcPct val="150000"/>
              </a:lnSpc>
            </a:pPr>
            <a:r>
              <a:rPr lang="en-US" sz="2800" dirty="0">
                <a:solidFill>
                  <a:schemeClr val="tx1"/>
                </a:solidFill>
              </a:rPr>
              <a:t>8. Is limited to 10 to 15 substantive words.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3C7E024D-6DAD-4495-A27A-ABE74E1BE6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28047848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dirty="0">
                <a:solidFill>
                  <a:schemeClr val="tx1"/>
                </a:solidFill>
              </a:rPr>
              <a:t>9. Titles are usually in the form of a phrase.</a:t>
            </a:r>
          </a:p>
          <a:p>
            <a:pPr algn="just">
              <a:lnSpc>
                <a:spcPct val="150000"/>
              </a:lnSpc>
            </a:pPr>
            <a:r>
              <a:rPr lang="en-US" sz="2800" dirty="0">
                <a:solidFill>
                  <a:schemeClr val="tx1"/>
                </a:solidFill>
              </a:rPr>
              <a:t>10. Use correct grammar and capitalization with all first words and last words capitalized, including the first word of a subtitle. All nouns,  pronouns, verbs, adjectives, and adverbs that appear between the first and last words of the title are also capitalized in academic papers.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9D96A7B2-6B50-1874-6E29-64D7C8C6DBA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33494255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42806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When writing a research title:</a:t>
            </a:r>
          </a:p>
          <a:p>
            <a:pPr algn="just">
              <a:lnSpc>
                <a:spcPct val="150000"/>
              </a:lnSpc>
            </a:pPr>
            <a:endParaRPr lang="en-US" sz="2800" dirty="0">
              <a:solidFill>
                <a:schemeClr val="tx1"/>
              </a:solidFill>
            </a:endParaRPr>
          </a:p>
          <a:p>
            <a:pPr algn="just">
              <a:lnSpc>
                <a:spcPct val="150000"/>
              </a:lnSpc>
            </a:pPr>
            <a:r>
              <a:rPr lang="en-US" sz="2800" dirty="0">
                <a:solidFill>
                  <a:schemeClr val="tx1"/>
                </a:solidFill>
              </a:rPr>
              <a:t>Make sure your research title describes (a) the topic, (b) the method, (c) the sample, and (d) the results of your study.  </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96649F55-025D-C1EA-AE37-158F8CA7143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34456492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55377" y="93399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9849" y="1266338"/>
            <a:ext cx="965909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How to Write a Research Proposal</a:t>
            </a:r>
            <a:r>
              <a:rPr lang="ar-EG" sz="2400" b="1" dirty="0">
                <a:solidFill>
                  <a:schemeClr val="tx1"/>
                </a:solidFill>
              </a:rPr>
              <a:t>::</a:t>
            </a:r>
          </a:p>
          <a:p>
            <a:pPr algn="just">
              <a:lnSpc>
                <a:spcPct val="150000"/>
              </a:lnSpc>
            </a:pPr>
            <a:r>
              <a:rPr lang="en-US" sz="2400" dirty="0">
                <a:solidFill>
                  <a:schemeClr val="tx1"/>
                </a:solidFill>
              </a:rPr>
              <a:t>A research proposal describes what you will achieve, why it is important, and how you will conduct your research</a:t>
            </a:r>
            <a:r>
              <a:rPr lang="en-US" sz="2400" b="1" dirty="0">
                <a:solidFill>
                  <a:schemeClr val="tx1"/>
                </a:solidFill>
              </a:rPr>
              <a:t>.</a:t>
            </a:r>
          </a:p>
          <a:p>
            <a:pPr algn="just">
              <a:lnSpc>
                <a:spcPct val="150000"/>
              </a:lnSpc>
            </a:pPr>
            <a:r>
              <a:rPr lang="en-US" sz="2400" dirty="0">
                <a:solidFill>
                  <a:schemeClr val="tx1"/>
                </a:solidFill>
              </a:rPr>
              <a:t>The format of a research proposal varies across fields, but most proposals will contain at least these elements:</a:t>
            </a:r>
          </a:p>
          <a:p>
            <a:pPr marL="457200" indent="-457200" algn="just">
              <a:lnSpc>
                <a:spcPct val="150000"/>
              </a:lnSpc>
              <a:buFont typeface="Arial" panose="020B0604020202020204" pitchFamily="34" charset="0"/>
              <a:buChar char="•"/>
            </a:pPr>
            <a:r>
              <a:rPr lang="en-US" sz="2400" dirty="0">
                <a:solidFill>
                  <a:schemeClr val="tx1"/>
                </a:solidFill>
              </a:rPr>
              <a:t>Book title page</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Introduction</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Show literature</a:t>
            </a:r>
            <a:r>
              <a:rPr lang="ar-EG" sz="2400" dirty="0">
                <a:solidFill>
                  <a:schemeClr val="tx1"/>
                </a:solidFill>
              </a:rPr>
              <a:t>.</a:t>
            </a:r>
            <a:endParaRPr lang="en-US" sz="1600" dirty="0">
              <a:solidFill>
                <a:schemeClr val="tx1"/>
              </a:solidFill>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AD4EED25-99D7-EF8C-0C3D-BE13A738F0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16007544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3061" y="1285191"/>
            <a:ext cx="958674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lnSpc>
                <a:spcPct val="150000"/>
              </a:lnSpc>
              <a:buFont typeface="Arial" panose="020B0604020202020204" pitchFamily="34" charset="0"/>
              <a:buChar char="•"/>
            </a:pPr>
            <a:r>
              <a:rPr lang="en-US" sz="2400" dirty="0">
                <a:solidFill>
                  <a:schemeClr val="tx1"/>
                </a:solidFill>
              </a:rPr>
              <a:t>Show literature</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Research design (research problem, objectives and importance, hypotheses, study sample and tools used in the research)</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List of references</a:t>
            </a:r>
            <a:r>
              <a:rPr lang="ar-EG" sz="2400" dirty="0">
                <a:solidFill>
                  <a:schemeClr val="tx1"/>
                </a:solidFill>
              </a:rPr>
              <a:t>.</a:t>
            </a:r>
            <a:endParaRPr lang="en-US" sz="2400" dirty="0">
              <a:solidFill>
                <a:schemeClr val="tx1"/>
              </a:solidFill>
            </a:endParaRPr>
          </a:p>
          <a:p>
            <a:pPr algn="just">
              <a:lnSpc>
                <a:spcPct val="150000"/>
              </a:lnSpc>
            </a:pPr>
            <a:r>
              <a:rPr lang="en-US" sz="2400" dirty="0">
                <a:solidFill>
                  <a:schemeClr val="tx1"/>
                </a:solidFill>
              </a:rPr>
              <a:t>While the departments may differ, the overall goal is always the same. A research proposal serves as an outline and guide for your research plan, helping you get organized and feel confident in your chosen path to move forward.</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B672BF77-9CBC-1E2F-6F76-6F80B3F6E6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21227264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6190" y="1128445"/>
            <a:ext cx="9686779" cy="46011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800" b="1" dirty="0">
                <a:solidFill>
                  <a:schemeClr val="tx1"/>
                </a:solidFill>
              </a:rPr>
              <a:t>Title page</a:t>
            </a:r>
          </a:p>
          <a:p>
            <a:pPr>
              <a:lnSpc>
                <a:spcPct val="150000"/>
              </a:lnSpc>
            </a:pPr>
            <a:r>
              <a:rPr lang="en-US" sz="2800" dirty="0">
                <a:solidFill>
                  <a:schemeClr val="tx1"/>
                </a:solidFill>
              </a:rPr>
              <a:t>Like your dissertation or thesis, the proposal will usually have a title page that includes:</a:t>
            </a:r>
          </a:p>
          <a:p>
            <a:pPr marL="457200" indent="-457200">
              <a:lnSpc>
                <a:spcPct val="150000"/>
              </a:lnSpc>
              <a:buFont typeface="Arial" panose="020B0604020202020204" pitchFamily="34" charset="0"/>
              <a:buChar char="•"/>
            </a:pPr>
            <a:r>
              <a:rPr lang="en-US" sz="2800" dirty="0">
                <a:solidFill>
                  <a:schemeClr val="tx1"/>
                </a:solidFill>
              </a:rPr>
              <a:t>The proposed title of your project</a:t>
            </a:r>
          </a:p>
          <a:p>
            <a:pPr marL="457200" indent="-457200">
              <a:lnSpc>
                <a:spcPct val="150000"/>
              </a:lnSpc>
              <a:buFont typeface="Arial" panose="020B0604020202020204" pitchFamily="34" charset="0"/>
              <a:buChar char="•"/>
            </a:pPr>
            <a:r>
              <a:rPr lang="en-US" sz="2800" dirty="0">
                <a:solidFill>
                  <a:schemeClr val="tx1"/>
                </a:solidFill>
              </a:rPr>
              <a:t>Your name</a:t>
            </a:r>
          </a:p>
          <a:p>
            <a:pPr marL="457200" indent="-457200">
              <a:lnSpc>
                <a:spcPct val="150000"/>
              </a:lnSpc>
              <a:buFont typeface="Arial" panose="020B0604020202020204" pitchFamily="34" charset="0"/>
              <a:buChar char="•"/>
            </a:pPr>
            <a:r>
              <a:rPr lang="en-US" sz="2800" dirty="0">
                <a:solidFill>
                  <a:schemeClr val="tx1"/>
                </a:solidFill>
              </a:rPr>
              <a:t>Your supervisor’s name</a:t>
            </a:r>
          </a:p>
          <a:p>
            <a:pPr marL="457200" indent="-457200">
              <a:lnSpc>
                <a:spcPct val="150000"/>
              </a:lnSpc>
              <a:buFont typeface="Arial" panose="020B0604020202020204" pitchFamily="34" charset="0"/>
              <a:buChar char="•"/>
            </a:pPr>
            <a:r>
              <a:rPr lang="en-US" sz="2800" dirty="0">
                <a:solidFill>
                  <a:schemeClr val="tx1"/>
                </a:solidFill>
              </a:rPr>
              <a:t>Your institution and department</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2B8B10DB-3AC0-1C85-A345-FAE2EC3ECCA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1061430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Introduction</a:t>
            </a:r>
            <a:r>
              <a:rPr lang="ar-EG" sz="2400" b="1" dirty="0">
                <a:solidFill>
                  <a:schemeClr val="tx1"/>
                </a:solidFill>
              </a:rPr>
              <a:t>::</a:t>
            </a:r>
          </a:p>
          <a:p>
            <a:pPr marL="457200" indent="-457200" algn="just">
              <a:lnSpc>
                <a:spcPct val="150000"/>
              </a:lnSpc>
              <a:buFont typeface="Arial" panose="020B0604020202020204" pitchFamily="34" charset="0"/>
              <a:buChar char="•"/>
            </a:pPr>
            <a:r>
              <a:rPr lang="en-US" sz="2400" dirty="0">
                <a:solidFill>
                  <a:schemeClr val="tx1"/>
                </a:solidFill>
              </a:rPr>
              <a:t>The first part of your proposal is the initial pitch for your project. Make sure it succinctly explains what you want to do and why.</a:t>
            </a:r>
          </a:p>
          <a:p>
            <a:pPr marL="457200" indent="-457200" algn="just">
              <a:lnSpc>
                <a:spcPct val="150000"/>
              </a:lnSpc>
              <a:buFont typeface="Arial" panose="020B0604020202020204" pitchFamily="34" charset="0"/>
              <a:buChar char="•"/>
            </a:pPr>
            <a:r>
              <a:rPr lang="en-US" sz="2400" dirty="0">
                <a:solidFill>
                  <a:schemeClr val="tx1"/>
                </a:solidFill>
              </a:rPr>
              <a:t>Your introduction should:</a:t>
            </a:r>
          </a:p>
          <a:p>
            <a:pPr marL="457200" indent="-457200" algn="just">
              <a:lnSpc>
                <a:spcPct val="150000"/>
              </a:lnSpc>
              <a:buFont typeface="Arial" panose="020B0604020202020204" pitchFamily="34" charset="0"/>
              <a:buChar char="•"/>
            </a:pPr>
            <a:r>
              <a:rPr lang="en-US" sz="2400" dirty="0">
                <a:solidFill>
                  <a:schemeClr val="tx1"/>
                </a:solidFill>
              </a:rPr>
              <a:t>Introduce your topic</a:t>
            </a:r>
          </a:p>
          <a:p>
            <a:pPr marL="457200" indent="-457200" algn="just">
              <a:lnSpc>
                <a:spcPct val="150000"/>
              </a:lnSpc>
              <a:buFont typeface="Arial" panose="020B0604020202020204" pitchFamily="34" charset="0"/>
              <a:buChar char="•"/>
            </a:pPr>
            <a:r>
              <a:rPr lang="en-US" sz="2400" dirty="0">
                <a:solidFill>
                  <a:schemeClr val="tx1"/>
                </a:solidFill>
              </a:rPr>
              <a:t>Give necessary background and context</a:t>
            </a:r>
          </a:p>
          <a:p>
            <a:pPr marL="457200" indent="-457200" algn="just">
              <a:lnSpc>
                <a:spcPct val="150000"/>
              </a:lnSpc>
              <a:buFont typeface="Arial" panose="020B0604020202020204" pitchFamily="34" charset="0"/>
              <a:buChar char="•"/>
            </a:pPr>
            <a:r>
              <a:rPr lang="en-US" sz="2400" dirty="0">
                <a:solidFill>
                  <a:schemeClr val="tx1"/>
                </a:solidFill>
              </a:rPr>
              <a:t>Outline your problem statement and research questions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827A2230-2B8F-8BD7-B617-C0EBDB5FCD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15144926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8368" y="1266338"/>
            <a:ext cx="99222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To guide your introduction, include information about:</a:t>
            </a:r>
          </a:p>
          <a:p>
            <a:pPr algn="just">
              <a:lnSpc>
                <a:spcPct val="150000"/>
              </a:lnSpc>
            </a:pP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Who could have an interest in the topic (e.g., scientists, policymakers)</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How much is already known about the topic</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What is missing from this current knowledge</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What new insights your research will contribute</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Why you believe this research is worth doing</a:t>
            </a:r>
            <a:r>
              <a:rPr lang="ar-EG" sz="2400" dirty="0">
                <a:solidFill>
                  <a:schemeClr val="tx1"/>
                </a:solidFill>
              </a:rPr>
              <a:t>.</a:t>
            </a:r>
            <a:endParaRPr lang="en-US" sz="2400" dirty="0">
              <a:solidFill>
                <a:schemeClr val="tx1"/>
              </a:solidFill>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291DDB13-7CFF-2F4C-DA78-B8876B97FD1C}"/>
              </a:ext>
            </a:extLst>
          </p:cNvPr>
          <p:cNvPicPr>
            <a:picLocks noChangeAspect="1"/>
          </p:cNvPicPr>
          <p:nvPr/>
        </p:nvPicPr>
        <p:blipFill>
          <a:blip r:embed="rId5"/>
          <a:stretch>
            <a:fillRect/>
          </a:stretch>
        </p:blipFill>
        <p:spPr>
          <a:xfrm>
            <a:off x="245860" y="6070514"/>
            <a:ext cx="2133785" cy="615749"/>
          </a:xfrm>
          <a:prstGeom prst="rect">
            <a:avLst/>
          </a:prstGeom>
        </p:spPr>
      </p:pic>
    </p:spTree>
    <p:extLst>
      <p:ext uri="{BB962C8B-B14F-4D97-AF65-F5344CB8AC3E}">
        <p14:creationId xmlns:p14="http://schemas.microsoft.com/office/powerpoint/2010/main" val="42068905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93103" y="971698"/>
            <a:ext cx="10161036" cy="49146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Literature review</a:t>
            </a:r>
            <a:r>
              <a:rPr lang="ar-EG" sz="2400" b="1" dirty="0">
                <a:solidFill>
                  <a:schemeClr val="tx1"/>
                </a:solidFill>
              </a:rPr>
              <a:t>::</a:t>
            </a:r>
            <a:endParaRPr lang="en-US" sz="2400" b="1"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As you get started, it’s important to demonstrate that you’re familiar with the most important research on your topic. </a:t>
            </a:r>
            <a:endParaRPr lang="ar-EG"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A strong literature review shows your reader that your project has a solid foundation in existing knowledge or theory. It also shows that you’re not simply repeating what other people have already done or said, but rather using existing research as a jumping-off point for your own.</a:t>
            </a:r>
            <a:endParaRPr lang="ar-EG"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Examining the strengths and weaknesses of different approaches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82D067D0-460E-D86D-8AFC-20FDF87C3D9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2795271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733432"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Research design and methods::</a:t>
            </a:r>
          </a:p>
          <a:p>
            <a:pPr marL="457200" indent="-457200" algn="just">
              <a:lnSpc>
                <a:spcPct val="150000"/>
              </a:lnSpc>
              <a:buFont typeface="Arial" panose="020B0604020202020204" pitchFamily="34" charset="0"/>
              <a:buChar char="•"/>
            </a:pPr>
            <a:r>
              <a:rPr lang="en-US" sz="2800" dirty="0">
                <a:solidFill>
                  <a:schemeClr val="tx1"/>
                </a:solidFill>
              </a:rPr>
              <a:t>Following the literature review, restate your main objectives. This brings the focus back to your own project. Next, your research design or methodology section will describe your overall approach, and the practical steps you will take to answer your research questions.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9E26497B-4E85-CFA5-1DD8-822A6F7E571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11130801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3" y="1285191"/>
            <a:ext cx="9574811"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Building a research proposal methodology::</a:t>
            </a:r>
          </a:p>
          <a:p>
            <a:pPr marL="457200" indent="-457200" algn="just">
              <a:lnSpc>
                <a:spcPct val="150000"/>
              </a:lnSpc>
              <a:buFont typeface="Arial" panose="020B0604020202020204" pitchFamily="34" charset="0"/>
              <a:buChar char="•"/>
            </a:pPr>
            <a:r>
              <a:rPr lang="en-US" sz="2800" dirty="0">
                <a:solidFill>
                  <a:schemeClr val="tx1"/>
                </a:solidFill>
              </a:rPr>
              <a:t>Research type	</a:t>
            </a:r>
          </a:p>
          <a:p>
            <a:pPr marL="457200" indent="-457200" algn="just">
              <a:lnSpc>
                <a:spcPct val="150000"/>
              </a:lnSpc>
              <a:buFont typeface="Arial" panose="020B0604020202020204" pitchFamily="34" charset="0"/>
              <a:buChar char="•"/>
            </a:pPr>
            <a:r>
              <a:rPr lang="en-US" sz="2800" dirty="0">
                <a:solidFill>
                  <a:schemeClr val="tx1"/>
                </a:solidFill>
              </a:rPr>
              <a:t>Qualitative or quantitative?</a:t>
            </a:r>
          </a:p>
          <a:p>
            <a:pPr marL="457200" indent="-457200" algn="just">
              <a:lnSpc>
                <a:spcPct val="150000"/>
              </a:lnSpc>
              <a:buFont typeface="Arial" panose="020B0604020202020204" pitchFamily="34" charset="0"/>
              <a:buChar char="•"/>
            </a:pPr>
            <a:r>
              <a:rPr lang="en-US" sz="2800" dirty="0">
                <a:solidFill>
                  <a:schemeClr val="tx1"/>
                </a:solidFill>
              </a:rPr>
              <a:t>Original data collection or primary and secondary source analysis?</a:t>
            </a:r>
          </a:p>
          <a:p>
            <a:pPr marL="457200" indent="-457200" algn="just">
              <a:lnSpc>
                <a:spcPct val="150000"/>
              </a:lnSpc>
              <a:buFont typeface="Arial" panose="020B0604020202020204" pitchFamily="34" charset="0"/>
              <a:buChar char="•"/>
            </a:pPr>
            <a:r>
              <a:rPr lang="en-US" sz="2800" dirty="0">
                <a:solidFill>
                  <a:schemeClr val="tx1"/>
                </a:solidFill>
              </a:rPr>
              <a:t>Descriptive, correlational, or experimental research design?</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9A5AD659-775E-56E0-BD8B-E9E1B09A9F4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13337579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38335" y="1685495"/>
            <a:ext cx="9815804"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800" b="1" dirty="0">
                <a:solidFill>
                  <a:schemeClr val="tx1"/>
                </a:solidFill>
              </a:rPr>
              <a:t>Population and sample::	</a:t>
            </a:r>
          </a:p>
          <a:p>
            <a:pPr marL="457200" indent="-457200">
              <a:lnSpc>
                <a:spcPct val="150000"/>
              </a:lnSpc>
              <a:buFont typeface="Arial" panose="020B0604020202020204" pitchFamily="34" charset="0"/>
              <a:buChar char="•"/>
            </a:pPr>
            <a:r>
              <a:rPr lang="en-US" sz="2800" dirty="0">
                <a:solidFill>
                  <a:schemeClr val="tx1"/>
                </a:solidFill>
              </a:rPr>
              <a:t>Who or what will you study (e.g., high school students in ; local newspaper archives 1976-80)?</a:t>
            </a:r>
          </a:p>
          <a:p>
            <a:pPr marL="457200" indent="-457200">
              <a:lnSpc>
                <a:spcPct val="150000"/>
              </a:lnSpc>
              <a:buFont typeface="Arial" panose="020B0604020202020204" pitchFamily="34" charset="0"/>
              <a:buChar char="•"/>
            </a:pPr>
            <a:r>
              <a:rPr lang="en-US" sz="2800" dirty="0">
                <a:solidFill>
                  <a:schemeClr val="tx1"/>
                </a:solidFill>
              </a:rPr>
              <a:t>How will you select your subjects (e.g., probability sampling, non-probability sampling)?</a:t>
            </a:r>
          </a:p>
          <a:p>
            <a:pPr marL="457200" indent="-457200">
              <a:lnSpc>
                <a:spcPct val="150000"/>
              </a:lnSpc>
              <a:buFont typeface="Arial" panose="020B0604020202020204" pitchFamily="34" charset="0"/>
              <a:buChar char="•"/>
            </a:pPr>
            <a:r>
              <a:rPr lang="en-US" sz="2800" dirty="0">
                <a:solidFill>
                  <a:schemeClr val="tx1"/>
                </a:solidFill>
              </a:rPr>
              <a:t>When and where will you collect your data?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EC14C842-14B3-9C57-83A8-817F01C4B3E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1091077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9708295"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800" b="1" dirty="0">
                <a:solidFill>
                  <a:schemeClr val="tx1"/>
                </a:solidFill>
              </a:rPr>
              <a:t>Research methods	::</a:t>
            </a:r>
          </a:p>
          <a:p>
            <a:pPr marL="457200" indent="-457200">
              <a:lnSpc>
                <a:spcPct val="150000"/>
              </a:lnSpc>
              <a:buFont typeface="Arial" panose="020B0604020202020204" pitchFamily="34" charset="0"/>
              <a:buChar char="•"/>
            </a:pPr>
            <a:r>
              <a:rPr lang="en-US" sz="2800" dirty="0">
                <a:solidFill>
                  <a:schemeClr val="tx1"/>
                </a:solidFill>
              </a:rPr>
              <a:t>What data collection tools and procedures will you use (e.g., surveys, interviews, observational studies, experiments)?</a:t>
            </a:r>
          </a:p>
          <a:p>
            <a:pPr marL="457200" indent="-457200">
              <a:lnSpc>
                <a:spcPct val="150000"/>
              </a:lnSpc>
              <a:buFont typeface="Arial" panose="020B0604020202020204" pitchFamily="34" charset="0"/>
              <a:buChar char="•"/>
            </a:pPr>
            <a:r>
              <a:rPr lang="en-US" sz="2800" dirty="0">
                <a:solidFill>
                  <a:schemeClr val="tx1"/>
                </a:solidFill>
              </a:rPr>
              <a:t>Why?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74B982D5-00C8-7A78-1ECB-F42C2408B77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685860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15255" y="178459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Practicalities::</a:t>
            </a:r>
            <a:r>
              <a:rPr lang="en-US" sz="2800" dirty="0">
                <a:solidFill>
                  <a:schemeClr val="tx1"/>
                </a:solidFill>
              </a:rPr>
              <a:t>	</a:t>
            </a:r>
          </a:p>
          <a:p>
            <a:pPr marL="457200" indent="-457200" algn="just">
              <a:lnSpc>
                <a:spcPct val="150000"/>
              </a:lnSpc>
              <a:buFont typeface="Arial" panose="020B0604020202020204" pitchFamily="34" charset="0"/>
              <a:buChar char="•"/>
            </a:pPr>
            <a:r>
              <a:rPr lang="en-US" sz="2800" dirty="0">
                <a:solidFill>
                  <a:schemeClr val="tx1"/>
                </a:solidFill>
              </a:rPr>
              <a:t>How much time will you need?</a:t>
            </a:r>
          </a:p>
          <a:p>
            <a:pPr marL="457200" indent="-457200" algn="just">
              <a:lnSpc>
                <a:spcPct val="150000"/>
              </a:lnSpc>
              <a:buFont typeface="Arial" panose="020B0604020202020204" pitchFamily="34" charset="0"/>
              <a:buChar char="•"/>
            </a:pPr>
            <a:r>
              <a:rPr lang="en-US" sz="2800" dirty="0">
                <a:solidFill>
                  <a:schemeClr val="tx1"/>
                </a:solidFill>
              </a:rPr>
              <a:t>How will you gain access to your population?</a:t>
            </a:r>
          </a:p>
          <a:p>
            <a:pPr marL="457200" indent="-457200" algn="just">
              <a:lnSpc>
                <a:spcPct val="150000"/>
              </a:lnSpc>
              <a:buFont typeface="Arial" panose="020B0604020202020204" pitchFamily="34" charset="0"/>
              <a:buChar char="•"/>
            </a:pPr>
            <a:r>
              <a:rPr lang="en-US" sz="2800" dirty="0">
                <a:solidFill>
                  <a:schemeClr val="tx1"/>
                </a:solidFill>
              </a:rPr>
              <a:t>How will you address any obstacles you face?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5725DCC4-E1EC-38AF-B032-6322DC94D92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250849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Reference list::</a:t>
            </a:r>
          </a:p>
          <a:p>
            <a:pPr algn="just">
              <a:lnSpc>
                <a:spcPct val="150000"/>
              </a:lnSpc>
            </a:pPr>
            <a:r>
              <a:rPr lang="en-US" sz="2800" dirty="0">
                <a:solidFill>
                  <a:schemeClr val="tx1"/>
                </a:solidFill>
              </a:rPr>
              <a:t>Last but not least, your research proposal must include correct citations for every source you have used, compiled in a reference list. To create citations quickly and easily, you can use our free APA citation generator.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91DF1993-5E9A-4DA0-BB2D-CE5DF95CDF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2155348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Research schedule::</a:t>
            </a:r>
          </a:p>
          <a:p>
            <a:pPr algn="just">
              <a:lnSpc>
                <a:spcPct val="150000"/>
              </a:lnSpc>
            </a:pPr>
            <a:endParaRPr lang="en-US" sz="2800" dirty="0">
              <a:solidFill>
                <a:schemeClr val="tx1"/>
              </a:solidFill>
            </a:endParaRPr>
          </a:p>
          <a:p>
            <a:pPr algn="just">
              <a:lnSpc>
                <a:spcPct val="150000"/>
              </a:lnSpc>
            </a:pPr>
            <a:r>
              <a:rPr lang="en-US" sz="2800" dirty="0">
                <a:solidFill>
                  <a:schemeClr val="tx1"/>
                </a:solidFill>
              </a:rPr>
              <a:t>A solid starter requires you to have a detailed project schedule and requires you to predict what you will do at each stage and how long it may take. Be sure to check your project requirements.</a:t>
            </a:r>
          </a:p>
          <a:p>
            <a:pPr algn="just">
              <a:lnSpc>
                <a:spcPct val="150000"/>
              </a:lnSpc>
            </a:pP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DA317A95-9510-ECB9-AF4A-99E8F6B1E92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2929843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54359" y="1682748"/>
            <a:ext cx="9778482" cy="423185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4103356216"/>
              </p:ext>
            </p:extLst>
          </p:nvPr>
        </p:nvGraphicFramePr>
        <p:xfrm>
          <a:off x="1771923" y="1842325"/>
          <a:ext cx="8771111" cy="4052417"/>
        </p:xfrm>
        <a:graphic>
          <a:graphicData uri="http://schemas.openxmlformats.org/drawingml/2006/table">
            <a:tbl>
              <a:tblPr/>
              <a:tblGrid>
                <a:gridCol w="2017356">
                  <a:extLst>
                    <a:ext uri="{9D8B030D-6E8A-4147-A177-3AD203B41FA5}">
                      <a16:colId xmlns:a16="http://schemas.microsoft.com/office/drawing/2014/main" val="2677386912"/>
                    </a:ext>
                  </a:extLst>
                </a:gridCol>
                <a:gridCol w="5174956">
                  <a:extLst>
                    <a:ext uri="{9D8B030D-6E8A-4147-A177-3AD203B41FA5}">
                      <a16:colId xmlns:a16="http://schemas.microsoft.com/office/drawing/2014/main" val="435781319"/>
                    </a:ext>
                  </a:extLst>
                </a:gridCol>
                <a:gridCol w="1578799">
                  <a:extLst>
                    <a:ext uri="{9D8B030D-6E8A-4147-A177-3AD203B41FA5}">
                      <a16:colId xmlns:a16="http://schemas.microsoft.com/office/drawing/2014/main" val="500217499"/>
                    </a:ext>
                  </a:extLst>
                </a:gridCol>
              </a:tblGrid>
              <a:tr h="349911">
                <a:tc gridSpan="3">
                  <a:txBody>
                    <a:bodyPr/>
                    <a:lstStyle/>
                    <a:p>
                      <a:r>
                        <a:rPr lang="en-US" sz="2000" dirty="0"/>
                        <a:t>Example research schedule::</a:t>
                      </a:r>
                    </a:p>
                  </a:txBody>
                  <a:tcPr marL="66944" marR="66944" marT="33472" marB="33472" anchor="ctr">
                    <a:solidFill>
                      <a:srgbClr val="FFFFFF"/>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94300040"/>
                  </a:ext>
                </a:extLst>
              </a:tr>
              <a:tr h="349911">
                <a:tc>
                  <a:txBody>
                    <a:bodyPr/>
                    <a:lstStyle/>
                    <a:p>
                      <a:pPr algn="l" fontAlgn="t"/>
                      <a:r>
                        <a:rPr lang="en-US" sz="2000">
                          <a:effectLst/>
                        </a:rPr>
                        <a:t>Research phase</a:t>
                      </a:r>
                    </a:p>
                  </a:txBody>
                  <a:tcPr marL="66944" marR="66944" marT="33472" marB="33472">
                    <a:lnL>
                      <a:noFill/>
                    </a:lnL>
                    <a:lnR>
                      <a:noFill/>
                    </a:lnR>
                    <a:lnB>
                      <a:noFill/>
                    </a:lnB>
                    <a:solidFill>
                      <a:srgbClr val="FFFFFF"/>
                    </a:solidFill>
                  </a:tcPr>
                </a:tc>
                <a:tc>
                  <a:txBody>
                    <a:bodyPr/>
                    <a:lstStyle/>
                    <a:p>
                      <a:pPr algn="l" fontAlgn="t"/>
                      <a:r>
                        <a:rPr lang="en-US" sz="2000" dirty="0">
                          <a:effectLst/>
                        </a:rPr>
                        <a:t>Objectives</a:t>
                      </a:r>
                    </a:p>
                  </a:txBody>
                  <a:tcPr marL="66944" marR="66944" marT="33472" marB="33472">
                    <a:lnL>
                      <a:noFill/>
                    </a:lnL>
                    <a:lnR>
                      <a:noFill/>
                    </a:lnR>
                    <a:lnT>
                      <a:noFill/>
                    </a:lnT>
                    <a:lnB>
                      <a:noFill/>
                    </a:lnB>
                    <a:solidFill>
                      <a:srgbClr val="FFFFFF"/>
                    </a:solidFill>
                  </a:tcPr>
                </a:tc>
                <a:tc>
                  <a:txBody>
                    <a:bodyPr/>
                    <a:lstStyle/>
                    <a:p>
                      <a:pPr algn="l" fontAlgn="t"/>
                      <a:endParaRPr lang="en-US" sz="1300" dirty="0">
                        <a:effectLst/>
                      </a:endParaRPr>
                    </a:p>
                  </a:txBody>
                  <a:tcPr marL="66944" marR="66944" marT="33472" marB="33472">
                    <a:lnL>
                      <a:noFill/>
                    </a:lnL>
                    <a:lnR>
                      <a:noFill/>
                    </a:lnR>
                    <a:lnT>
                      <a:noFill/>
                    </a:lnT>
                    <a:lnB>
                      <a:noFill/>
                    </a:lnB>
                    <a:solidFill>
                      <a:srgbClr val="FFFFFF"/>
                    </a:solidFill>
                  </a:tcPr>
                </a:tc>
                <a:extLst>
                  <a:ext uri="{0D108BD9-81ED-4DB2-BD59-A6C34878D82A}">
                    <a16:rowId xmlns:a16="http://schemas.microsoft.com/office/drawing/2014/main" val="2340889368"/>
                  </a:ext>
                </a:extLst>
              </a:tr>
              <a:tr h="1497507">
                <a:tc>
                  <a:txBody>
                    <a:bodyPr/>
                    <a:lstStyle/>
                    <a:p>
                      <a:pPr marL="342900" indent="-342900" fontAlgn="t">
                        <a:buAutoNum type="arabicPeriod"/>
                      </a:pPr>
                      <a:r>
                        <a:rPr lang="en-US" sz="2000" dirty="0">
                          <a:effectLst/>
                        </a:rPr>
                        <a:t>Background research and literature review</a:t>
                      </a:r>
                    </a:p>
                    <a:p>
                      <a:pPr marL="0" indent="0" fontAlgn="t">
                        <a:buNone/>
                      </a:pPr>
                      <a:endParaRPr lang="en-US" sz="20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Meet with supervisor for initial discussion</a:t>
                      </a:r>
                    </a:p>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Read and analyze relevant literature</a:t>
                      </a:r>
                    </a:p>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Use new knowledge to refine research questions</a:t>
                      </a:r>
                    </a:p>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Develop a theoretical framework</a:t>
                      </a: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fontAlgn="t"/>
                      <a:endParaRPr lang="en-US" sz="13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3897089552"/>
                  </a:ext>
                </a:extLst>
              </a:tr>
              <a:tr h="1210608">
                <a:tc>
                  <a:txBody>
                    <a:bodyPr/>
                    <a:lstStyle/>
                    <a:p>
                      <a:pPr fontAlgn="t"/>
                      <a:r>
                        <a:rPr lang="en-US" sz="2000" dirty="0">
                          <a:effectLst/>
                        </a:rPr>
                        <a:t>2. Research design planning</a:t>
                      </a: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Design questionnaires</a:t>
                      </a:r>
                    </a:p>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Identify channels for recruiting participants</a:t>
                      </a:r>
                    </a:p>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Finalize sampling methods and data analysis methods</a:t>
                      </a: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fontAlgn="t"/>
                      <a:endParaRPr lang="en-US" sz="1300" dirty="0">
                        <a:effectLst/>
                      </a:endParaRP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1128542124"/>
                  </a:ext>
                </a:extLst>
              </a:tr>
              <a:tr h="431841">
                <a:tc>
                  <a:txBody>
                    <a:bodyPr/>
                    <a:lstStyle/>
                    <a:p>
                      <a:endParaRPr lang="en-US"/>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endParaRPr lang="en-US" dirty="0"/>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endParaRPr lang="en-US" sz="1300" dirty="0"/>
                    </a:p>
                  </a:txBody>
                  <a:tcPr marL="66944" marR="66944" marT="33472" marB="33472">
                    <a:lnL>
                      <a:noFill/>
                    </a:lnL>
                    <a:lnT w="9525" cap="flat" cmpd="sng" algn="ctr">
                      <a:solidFill>
                        <a:srgbClr val="EFEEE9"/>
                      </a:solidFill>
                      <a:prstDash val="solid"/>
                      <a:round/>
                      <a:headEnd type="none" w="med" len="med"/>
                      <a:tailEnd type="none" w="med" len="med"/>
                    </a:lnT>
                  </a:tcPr>
                </a:tc>
                <a:extLst>
                  <a:ext uri="{0D108BD9-81ED-4DB2-BD59-A6C34878D82A}">
                    <a16:rowId xmlns:a16="http://schemas.microsoft.com/office/drawing/2014/main" val="1871893461"/>
                  </a:ext>
                </a:extLst>
              </a:tr>
            </a:tbl>
          </a:graphicData>
        </a:graphic>
      </p:graphicFrame>
      <p:pic>
        <p:nvPicPr>
          <p:cNvPr id="4" name="Picture 3">
            <a:extLst>
              <a:ext uri="{FF2B5EF4-FFF2-40B4-BE49-F238E27FC236}">
                <a16:creationId xmlns:a16="http://schemas.microsoft.com/office/drawing/2014/main" id="{22848316-5CF4-429E-91B2-2D6B37F47B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3945546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90293" y="17760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229908024"/>
              </p:ext>
            </p:extLst>
          </p:nvPr>
        </p:nvGraphicFramePr>
        <p:xfrm>
          <a:off x="1677612" y="1913600"/>
          <a:ext cx="8771111" cy="3863480"/>
        </p:xfrm>
        <a:graphic>
          <a:graphicData uri="http://schemas.openxmlformats.org/drawingml/2006/table">
            <a:tbl>
              <a:tblPr/>
              <a:tblGrid>
                <a:gridCol w="2017356">
                  <a:extLst>
                    <a:ext uri="{9D8B030D-6E8A-4147-A177-3AD203B41FA5}">
                      <a16:colId xmlns:a16="http://schemas.microsoft.com/office/drawing/2014/main" val="2677386912"/>
                    </a:ext>
                  </a:extLst>
                </a:gridCol>
                <a:gridCol w="5174956">
                  <a:extLst>
                    <a:ext uri="{9D8B030D-6E8A-4147-A177-3AD203B41FA5}">
                      <a16:colId xmlns:a16="http://schemas.microsoft.com/office/drawing/2014/main" val="435781319"/>
                    </a:ext>
                  </a:extLst>
                </a:gridCol>
                <a:gridCol w="1578799">
                  <a:extLst>
                    <a:ext uri="{9D8B030D-6E8A-4147-A177-3AD203B41FA5}">
                      <a16:colId xmlns:a16="http://schemas.microsoft.com/office/drawing/2014/main" val="500217499"/>
                    </a:ext>
                  </a:extLst>
                </a:gridCol>
              </a:tblGrid>
              <a:tr h="349911">
                <a:tc gridSpan="3">
                  <a:txBody>
                    <a:bodyPr/>
                    <a:lstStyle/>
                    <a:p>
                      <a:r>
                        <a:rPr lang="en-US" sz="2000" dirty="0"/>
                        <a:t>Example research schedule::</a:t>
                      </a:r>
                    </a:p>
                  </a:txBody>
                  <a:tcPr marL="66944" marR="66944" marT="33472" marB="33472" anchor="ctr">
                    <a:solidFill>
                      <a:srgbClr val="FFFFFF"/>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94300040"/>
                  </a:ext>
                </a:extLst>
              </a:tr>
              <a:tr h="349911">
                <a:tc>
                  <a:txBody>
                    <a:bodyPr/>
                    <a:lstStyle/>
                    <a:p>
                      <a:pPr algn="l" fontAlgn="t"/>
                      <a:r>
                        <a:rPr lang="en-US" sz="2000">
                          <a:effectLst/>
                        </a:rPr>
                        <a:t>Research phase</a:t>
                      </a:r>
                    </a:p>
                  </a:txBody>
                  <a:tcPr marL="66944" marR="66944" marT="33472" marB="33472">
                    <a:lnL>
                      <a:noFill/>
                    </a:lnL>
                    <a:lnR>
                      <a:noFill/>
                    </a:lnR>
                    <a:lnB>
                      <a:noFill/>
                    </a:lnB>
                    <a:solidFill>
                      <a:srgbClr val="FFFFFF"/>
                    </a:solidFill>
                  </a:tcPr>
                </a:tc>
                <a:tc>
                  <a:txBody>
                    <a:bodyPr/>
                    <a:lstStyle/>
                    <a:p>
                      <a:pPr algn="l" fontAlgn="t"/>
                      <a:r>
                        <a:rPr lang="en-US" sz="2000" dirty="0">
                          <a:effectLst/>
                        </a:rPr>
                        <a:t>Objectives</a:t>
                      </a:r>
                    </a:p>
                  </a:txBody>
                  <a:tcPr marL="66944" marR="66944" marT="33472" marB="33472">
                    <a:lnL>
                      <a:noFill/>
                    </a:lnL>
                    <a:lnR>
                      <a:noFill/>
                    </a:lnR>
                    <a:lnT>
                      <a:noFill/>
                    </a:lnT>
                    <a:lnB>
                      <a:noFill/>
                    </a:lnB>
                    <a:solidFill>
                      <a:srgbClr val="FFFFFF"/>
                    </a:solidFill>
                  </a:tcPr>
                </a:tc>
                <a:tc>
                  <a:txBody>
                    <a:bodyPr/>
                    <a:lstStyle/>
                    <a:p>
                      <a:pPr algn="l" fontAlgn="t"/>
                      <a:endParaRPr lang="en-US" sz="1300" dirty="0">
                        <a:effectLst/>
                      </a:endParaRPr>
                    </a:p>
                  </a:txBody>
                  <a:tcPr marL="66944" marR="66944" marT="33472" marB="33472">
                    <a:lnL>
                      <a:noFill/>
                    </a:lnL>
                    <a:lnR>
                      <a:noFill/>
                    </a:lnR>
                    <a:lnT>
                      <a:noFill/>
                    </a:lnT>
                    <a:lnB>
                      <a:noFill/>
                    </a:lnB>
                    <a:solidFill>
                      <a:srgbClr val="FFFFFF"/>
                    </a:solidFill>
                  </a:tcPr>
                </a:tc>
                <a:extLst>
                  <a:ext uri="{0D108BD9-81ED-4DB2-BD59-A6C34878D82A}">
                    <a16:rowId xmlns:a16="http://schemas.microsoft.com/office/drawing/2014/main" val="2340889368"/>
                  </a:ext>
                </a:extLst>
              </a:tr>
              <a:tr h="1497507">
                <a:tc>
                  <a:txBody>
                    <a:bodyPr/>
                    <a:lstStyle/>
                    <a:p>
                      <a:pPr marL="0" indent="0" fontAlgn="t">
                        <a:buNone/>
                      </a:pPr>
                      <a:r>
                        <a:rPr lang="en-US" sz="2000" dirty="0">
                          <a:effectLst/>
                        </a:rPr>
                        <a:t>3.</a:t>
                      </a:r>
                      <a:r>
                        <a:rPr lang="en-US" sz="2000" baseline="0" dirty="0">
                          <a:effectLst/>
                        </a:rPr>
                        <a:t> </a:t>
                      </a:r>
                      <a:r>
                        <a:rPr lang="en-US" sz="1800" b="0" i="0" kern="1200" dirty="0">
                          <a:solidFill>
                            <a:schemeClr val="tx1"/>
                          </a:solidFill>
                          <a:effectLst/>
                          <a:latin typeface="+mn-lt"/>
                          <a:ea typeface="+mn-ea"/>
                          <a:cs typeface="+mn-cs"/>
                        </a:rPr>
                        <a:t> Data collection and preparation</a:t>
                      </a:r>
                      <a:endParaRPr lang="en-US" sz="20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marL="285750" indent="-285750">
                        <a:buFont typeface="Arial" panose="020B0604020202020204" pitchFamily="34" charset="0"/>
                        <a:buChar char="•"/>
                      </a:pPr>
                      <a:r>
                        <a:rPr lang="en-US" sz="1800" b="0" i="0" kern="1200" dirty="0">
                          <a:solidFill>
                            <a:schemeClr val="tx1"/>
                          </a:solidFill>
                          <a:effectLst/>
                          <a:latin typeface="+mn-lt"/>
                          <a:ea typeface="+mn-ea"/>
                          <a:cs typeface="+mn-cs"/>
                        </a:rPr>
                        <a:t>Recruit participants and send out questionnaires</a:t>
                      </a:r>
                    </a:p>
                    <a:p>
                      <a:pPr marL="285750" indent="-285750">
                        <a:buFont typeface="Arial" panose="020B0604020202020204" pitchFamily="34" charset="0"/>
                        <a:buChar char="•"/>
                      </a:pPr>
                      <a:r>
                        <a:rPr lang="en-US" sz="1800" b="0" i="0" kern="1200" dirty="0">
                          <a:solidFill>
                            <a:schemeClr val="tx1"/>
                          </a:solidFill>
                          <a:effectLst/>
                          <a:latin typeface="+mn-lt"/>
                          <a:ea typeface="+mn-ea"/>
                          <a:cs typeface="+mn-cs"/>
                        </a:rPr>
                        <a:t>Conduct semi-structured interviews with selected participants</a:t>
                      </a:r>
                    </a:p>
                    <a:p>
                      <a:pPr marL="285750" indent="-285750">
                        <a:buFont typeface="Arial" panose="020B0604020202020204" pitchFamily="34" charset="0"/>
                        <a:buChar char="•"/>
                      </a:pPr>
                      <a:r>
                        <a:rPr lang="en-US" sz="1800" b="0" i="0" u="none" strike="noStrike" kern="1200" dirty="0">
                          <a:solidFill>
                            <a:schemeClr val="tx1"/>
                          </a:solidFill>
                          <a:effectLst/>
                          <a:latin typeface="+mn-lt"/>
                          <a:ea typeface="+mn-ea"/>
                          <a:cs typeface="+mn-cs"/>
                        </a:rPr>
                        <a:t>Transcribe</a:t>
                      </a:r>
                      <a:r>
                        <a:rPr lang="en-US" sz="1800" b="0" i="0" kern="1200" dirty="0">
                          <a:solidFill>
                            <a:schemeClr val="tx1"/>
                          </a:solidFill>
                          <a:effectLst/>
                          <a:latin typeface="+mn-lt"/>
                          <a:ea typeface="+mn-ea"/>
                          <a:cs typeface="+mn-cs"/>
                        </a:rPr>
                        <a:t> and code interviews</a:t>
                      </a:r>
                    </a:p>
                    <a:p>
                      <a:pPr marL="285750" indent="-285750">
                        <a:buFont typeface="Arial" panose="020B0604020202020204" pitchFamily="34" charset="0"/>
                        <a:buChar char="•"/>
                      </a:pPr>
                      <a:r>
                        <a:rPr lang="en-US" sz="1800" b="0" i="0" u="none" strike="noStrike" kern="1200" dirty="0">
                          <a:solidFill>
                            <a:schemeClr val="tx1"/>
                          </a:solidFill>
                          <a:effectLst/>
                          <a:latin typeface="+mn-lt"/>
                          <a:ea typeface="+mn-ea"/>
                          <a:cs typeface="+mn-cs"/>
                        </a:rPr>
                        <a:t>Clean data</a:t>
                      </a:r>
                      <a:endParaRPr lang="en-US" sz="1800" b="0" i="0" kern="1200" dirty="0">
                        <a:solidFill>
                          <a:schemeClr val="tx1"/>
                        </a:solidFill>
                        <a:effectLst/>
                        <a:latin typeface="+mn-lt"/>
                        <a:ea typeface="+mn-ea"/>
                        <a:cs typeface="+mn-cs"/>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fontAlgn="t"/>
                      <a:endParaRPr lang="en-US" sz="13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3897089552"/>
                  </a:ext>
                </a:extLst>
              </a:tr>
              <a:tr h="1190644">
                <a:tc>
                  <a:txBody>
                    <a:bodyPr/>
                    <a:lstStyle/>
                    <a:p>
                      <a:pPr fontAlgn="t"/>
                      <a:r>
                        <a:rPr lang="en-US" sz="2000" dirty="0">
                          <a:effectLst/>
                        </a:rPr>
                        <a:t>2. </a:t>
                      </a:r>
                      <a:r>
                        <a:rPr lang="en-US" sz="1800" b="0" i="0" kern="1200" dirty="0">
                          <a:solidFill>
                            <a:schemeClr val="tx1"/>
                          </a:solidFill>
                          <a:effectLst/>
                          <a:latin typeface="+mn-lt"/>
                          <a:ea typeface="+mn-ea"/>
                          <a:cs typeface="+mn-cs"/>
                        </a:rPr>
                        <a:t>Data analysis</a:t>
                      </a:r>
                      <a:endParaRPr lang="en-US" sz="2000" dirty="0">
                        <a:effectLst/>
                      </a:endParaRP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marL="285750" indent="-285750">
                        <a:buFont typeface="Arial" panose="020B0604020202020204" pitchFamily="34" charset="0"/>
                        <a:buChar char="•"/>
                      </a:pPr>
                      <a:r>
                        <a:rPr lang="en-US" sz="1800" b="0" i="0" kern="1200" dirty="0">
                          <a:solidFill>
                            <a:schemeClr val="tx1"/>
                          </a:solidFill>
                          <a:effectLst/>
                          <a:latin typeface="+mn-lt"/>
                          <a:ea typeface="+mn-ea"/>
                          <a:cs typeface="+mn-cs"/>
                        </a:rPr>
                        <a:t>Statistically analyze survey data</a:t>
                      </a:r>
                    </a:p>
                    <a:p>
                      <a:pPr marL="285750" indent="-285750">
                        <a:buFont typeface="Arial" panose="020B0604020202020204" pitchFamily="34" charset="0"/>
                        <a:buChar char="•"/>
                      </a:pPr>
                      <a:r>
                        <a:rPr lang="en-US" sz="1800" b="0" i="0" kern="1200" dirty="0">
                          <a:solidFill>
                            <a:schemeClr val="tx1"/>
                          </a:solidFill>
                          <a:effectLst/>
                          <a:latin typeface="+mn-lt"/>
                          <a:ea typeface="+mn-ea"/>
                          <a:cs typeface="+mn-cs"/>
                        </a:rPr>
                        <a:t>Conduct </a:t>
                      </a:r>
                      <a:r>
                        <a:rPr lang="en-US" sz="1800" b="0" i="0" u="none" strike="noStrike" kern="1200" dirty="0">
                          <a:solidFill>
                            <a:schemeClr val="tx1"/>
                          </a:solidFill>
                          <a:effectLst/>
                          <a:latin typeface="+mn-lt"/>
                          <a:ea typeface="+mn-ea"/>
                          <a:cs typeface="+mn-cs"/>
                        </a:rPr>
                        <a:t>thematic analysis</a:t>
                      </a:r>
                      <a:r>
                        <a:rPr lang="en-US" sz="1800" b="0" i="0" kern="1200" dirty="0">
                          <a:solidFill>
                            <a:schemeClr val="tx1"/>
                          </a:solidFill>
                          <a:effectLst/>
                          <a:latin typeface="+mn-lt"/>
                          <a:ea typeface="+mn-ea"/>
                          <a:cs typeface="+mn-cs"/>
                        </a:rPr>
                        <a:t> of interview transcripts</a:t>
                      </a:r>
                    </a:p>
                    <a:p>
                      <a:pPr marL="285750" indent="-285750">
                        <a:buFont typeface="Arial" panose="020B0604020202020204" pitchFamily="34" charset="0"/>
                        <a:buChar char="•"/>
                      </a:pPr>
                      <a:r>
                        <a:rPr lang="en-US" sz="1800" b="0" i="0" kern="1200" dirty="0">
                          <a:solidFill>
                            <a:schemeClr val="tx1"/>
                          </a:solidFill>
                          <a:effectLst/>
                          <a:latin typeface="+mn-lt"/>
                          <a:ea typeface="+mn-ea"/>
                          <a:cs typeface="+mn-cs"/>
                        </a:rPr>
                        <a:t>Draft results and discussion chapters</a:t>
                      </a: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fontAlgn="t"/>
                      <a:endParaRPr lang="en-US" sz="1300" dirty="0">
                        <a:effectLst/>
                      </a:endParaRP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1128542124"/>
                  </a:ext>
                </a:extLst>
              </a:tr>
              <a:tr h="431841">
                <a:tc>
                  <a:txBody>
                    <a:bodyPr/>
                    <a:lstStyle/>
                    <a:p>
                      <a:endParaRPr lang="en-US"/>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endParaRPr lang="en-US" dirty="0"/>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endParaRPr lang="en-US" sz="1300" dirty="0"/>
                    </a:p>
                  </a:txBody>
                  <a:tcPr marL="66944" marR="66944" marT="33472" marB="33472">
                    <a:lnL>
                      <a:noFill/>
                    </a:lnL>
                    <a:lnT w="9525" cap="flat" cmpd="sng" algn="ctr">
                      <a:solidFill>
                        <a:srgbClr val="EFEEE9"/>
                      </a:solidFill>
                      <a:prstDash val="solid"/>
                      <a:round/>
                      <a:headEnd type="none" w="med" len="med"/>
                      <a:tailEnd type="none" w="med" len="med"/>
                    </a:lnT>
                  </a:tcPr>
                </a:tc>
                <a:extLst>
                  <a:ext uri="{0D108BD9-81ED-4DB2-BD59-A6C34878D82A}">
                    <a16:rowId xmlns:a16="http://schemas.microsoft.com/office/drawing/2014/main" val="1871893461"/>
                  </a:ext>
                </a:extLst>
              </a:tr>
            </a:tbl>
          </a:graphicData>
        </a:graphic>
      </p:graphicFrame>
      <p:pic>
        <p:nvPicPr>
          <p:cNvPr id="4" name="Picture 3">
            <a:extLst>
              <a:ext uri="{FF2B5EF4-FFF2-40B4-BE49-F238E27FC236}">
                <a16:creationId xmlns:a16="http://schemas.microsoft.com/office/drawing/2014/main" id="{6B6D7A2C-8449-12F4-B397-39747330E9B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3333449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90293" y="17760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196839867"/>
              </p:ext>
            </p:extLst>
          </p:nvPr>
        </p:nvGraphicFramePr>
        <p:xfrm>
          <a:off x="1690280" y="1901463"/>
          <a:ext cx="8771111" cy="3887753"/>
        </p:xfrm>
        <a:graphic>
          <a:graphicData uri="http://schemas.openxmlformats.org/drawingml/2006/table">
            <a:tbl>
              <a:tblPr/>
              <a:tblGrid>
                <a:gridCol w="2017356">
                  <a:extLst>
                    <a:ext uri="{9D8B030D-6E8A-4147-A177-3AD203B41FA5}">
                      <a16:colId xmlns:a16="http://schemas.microsoft.com/office/drawing/2014/main" val="2677386912"/>
                    </a:ext>
                  </a:extLst>
                </a:gridCol>
                <a:gridCol w="5174956">
                  <a:extLst>
                    <a:ext uri="{9D8B030D-6E8A-4147-A177-3AD203B41FA5}">
                      <a16:colId xmlns:a16="http://schemas.microsoft.com/office/drawing/2014/main" val="435781319"/>
                    </a:ext>
                  </a:extLst>
                </a:gridCol>
                <a:gridCol w="1578799">
                  <a:extLst>
                    <a:ext uri="{9D8B030D-6E8A-4147-A177-3AD203B41FA5}">
                      <a16:colId xmlns:a16="http://schemas.microsoft.com/office/drawing/2014/main" val="500217499"/>
                    </a:ext>
                  </a:extLst>
                </a:gridCol>
              </a:tblGrid>
              <a:tr h="328656">
                <a:tc gridSpan="3">
                  <a:txBody>
                    <a:bodyPr/>
                    <a:lstStyle/>
                    <a:p>
                      <a:pPr algn="just"/>
                      <a:r>
                        <a:rPr lang="en-US" sz="2000" dirty="0"/>
                        <a:t>Example research schedule::</a:t>
                      </a:r>
                    </a:p>
                  </a:txBody>
                  <a:tcPr marL="66944" marR="66944" marT="33472" marB="33472" anchor="ctr">
                    <a:solidFill>
                      <a:srgbClr val="FFFFFF"/>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94300040"/>
                  </a:ext>
                </a:extLst>
              </a:tr>
              <a:tr h="328656">
                <a:tc>
                  <a:txBody>
                    <a:bodyPr/>
                    <a:lstStyle/>
                    <a:p>
                      <a:pPr algn="just" fontAlgn="t"/>
                      <a:r>
                        <a:rPr lang="en-US" sz="2000">
                          <a:effectLst/>
                        </a:rPr>
                        <a:t>Research phase</a:t>
                      </a:r>
                    </a:p>
                  </a:txBody>
                  <a:tcPr marL="66944" marR="66944" marT="33472" marB="33472">
                    <a:lnL>
                      <a:noFill/>
                    </a:lnL>
                    <a:lnR>
                      <a:noFill/>
                    </a:lnR>
                    <a:lnB>
                      <a:noFill/>
                    </a:lnB>
                    <a:solidFill>
                      <a:srgbClr val="FFFFFF"/>
                    </a:solidFill>
                  </a:tcPr>
                </a:tc>
                <a:tc>
                  <a:txBody>
                    <a:bodyPr/>
                    <a:lstStyle/>
                    <a:p>
                      <a:pPr algn="just" fontAlgn="t"/>
                      <a:r>
                        <a:rPr lang="en-US" sz="2000" dirty="0">
                          <a:effectLst/>
                        </a:rPr>
                        <a:t>Objectives</a:t>
                      </a:r>
                    </a:p>
                  </a:txBody>
                  <a:tcPr marL="66944" marR="66944" marT="33472" marB="33472">
                    <a:lnL>
                      <a:noFill/>
                    </a:lnL>
                    <a:lnR>
                      <a:noFill/>
                    </a:lnR>
                    <a:lnT>
                      <a:noFill/>
                    </a:lnT>
                    <a:lnB>
                      <a:noFill/>
                    </a:lnB>
                    <a:solidFill>
                      <a:srgbClr val="FFFFFF"/>
                    </a:solidFill>
                  </a:tcPr>
                </a:tc>
                <a:tc>
                  <a:txBody>
                    <a:bodyPr/>
                    <a:lstStyle/>
                    <a:p>
                      <a:pPr algn="just" fontAlgn="t"/>
                      <a:endParaRPr lang="en-US" sz="1300" dirty="0">
                        <a:effectLst/>
                      </a:endParaRPr>
                    </a:p>
                  </a:txBody>
                  <a:tcPr marL="66944" marR="66944" marT="33472" marB="33472">
                    <a:lnL>
                      <a:noFill/>
                    </a:lnL>
                    <a:lnR>
                      <a:noFill/>
                    </a:lnR>
                    <a:lnT>
                      <a:noFill/>
                    </a:lnT>
                    <a:lnB>
                      <a:noFill/>
                    </a:lnB>
                    <a:solidFill>
                      <a:srgbClr val="FFFFFF"/>
                    </a:solidFill>
                  </a:tcPr>
                </a:tc>
                <a:extLst>
                  <a:ext uri="{0D108BD9-81ED-4DB2-BD59-A6C34878D82A}">
                    <a16:rowId xmlns:a16="http://schemas.microsoft.com/office/drawing/2014/main" val="2340889368"/>
                  </a:ext>
                </a:extLst>
              </a:tr>
              <a:tr h="1323934">
                <a:tc>
                  <a:txBody>
                    <a:bodyPr/>
                    <a:lstStyle/>
                    <a:p>
                      <a:pPr marL="0" indent="0" algn="just" fontAlgn="t">
                        <a:buNone/>
                      </a:pPr>
                      <a:r>
                        <a:rPr lang="en-US" sz="2000" dirty="0">
                          <a:effectLst/>
                        </a:rPr>
                        <a:t>5.</a:t>
                      </a:r>
                      <a:r>
                        <a:rPr lang="en-US" sz="2000" baseline="0" dirty="0">
                          <a:effectLst/>
                        </a:rPr>
                        <a:t> </a:t>
                      </a:r>
                      <a:r>
                        <a:rPr lang="en-US" sz="1800" b="0" i="0" kern="1200" dirty="0">
                          <a:solidFill>
                            <a:schemeClr val="tx1"/>
                          </a:solidFill>
                          <a:effectLst/>
                          <a:latin typeface="+mn-lt"/>
                          <a:ea typeface="+mn-ea"/>
                          <a:cs typeface="+mn-cs"/>
                        </a:rPr>
                        <a:t> Writing</a:t>
                      </a:r>
                      <a:endParaRPr lang="en-US" sz="20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marL="285750" indent="-285750" algn="just">
                        <a:buFont typeface="Arial" panose="020B0604020202020204" pitchFamily="34" charset="0"/>
                        <a:buChar char="•"/>
                      </a:pPr>
                      <a:r>
                        <a:rPr lang="en-US" sz="1800" b="0" i="0" kern="1200" dirty="0">
                          <a:solidFill>
                            <a:schemeClr val="tx1"/>
                          </a:solidFill>
                          <a:effectLst/>
                          <a:latin typeface="+mn-lt"/>
                          <a:ea typeface="+mn-ea"/>
                          <a:cs typeface="+mn-cs"/>
                        </a:rPr>
                        <a:t>Complete a full thesis draft.</a:t>
                      </a:r>
                    </a:p>
                    <a:p>
                      <a:pPr marL="285750" indent="-285750" algn="just">
                        <a:buFont typeface="Arial" panose="020B0604020202020204" pitchFamily="34" charset="0"/>
                        <a:buChar char="•"/>
                      </a:pPr>
                      <a:r>
                        <a:rPr lang="en-US" sz="1800" b="0" i="0" kern="1200" dirty="0">
                          <a:solidFill>
                            <a:schemeClr val="tx1"/>
                          </a:solidFill>
                          <a:effectLst/>
                          <a:latin typeface="+mn-lt"/>
                          <a:ea typeface="+mn-ea"/>
                          <a:cs typeface="+mn-cs"/>
                        </a:rPr>
                        <a:t>Meet with supervisor to discuss feedback and revisions.</a:t>
                      </a: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algn="just" fontAlgn="t"/>
                      <a:endParaRPr lang="en-US" sz="13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3897089552"/>
                  </a:ext>
                </a:extLst>
              </a:tr>
              <a:tr h="1271806">
                <a:tc>
                  <a:txBody>
                    <a:bodyPr/>
                    <a:lstStyle/>
                    <a:p>
                      <a:pPr algn="just" fontAlgn="t"/>
                      <a:r>
                        <a:rPr lang="en-US" sz="2000" dirty="0">
                          <a:effectLst/>
                        </a:rPr>
                        <a:t>6. </a:t>
                      </a:r>
                      <a:r>
                        <a:rPr lang="en-US" sz="1800" b="0" i="0" kern="1200" dirty="0">
                          <a:solidFill>
                            <a:schemeClr val="tx1"/>
                          </a:solidFill>
                          <a:effectLst/>
                          <a:latin typeface="+mn-lt"/>
                          <a:ea typeface="+mn-ea"/>
                          <a:cs typeface="+mn-cs"/>
                        </a:rPr>
                        <a:t>Revision</a:t>
                      </a:r>
                      <a:endParaRPr lang="en-US" sz="2000" dirty="0">
                        <a:effectLst/>
                      </a:endParaRP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marL="285750" indent="-285750" algn="just">
                        <a:buFont typeface="Arial" panose="020B0604020202020204" pitchFamily="34" charset="0"/>
                        <a:buChar char="•"/>
                      </a:pPr>
                      <a:r>
                        <a:rPr lang="en-US" sz="1800" b="0" i="0" kern="1200" dirty="0">
                          <a:solidFill>
                            <a:schemeClr val="tx1"/>
                          </a:solidFill>
                          <a:effectLst/>
                          <a:latin typeface="+mn-lt"/>
                          <a:ea typeface="+mn-ea"/>
                          <a:cs typeface="+mn-cs"/>
                        </a:rPr>
                        <a:t>Complete 2nd draft based on feedback.</a:t>
                      </a:r>
                    </a:p>
                    <a:p>
                      <a:pPr marL="285750" indent="-285750" algn="just">
                        <a:buFont typeface="Arial" panose="020B0604020202020204" pitchFamily="34" charset="0"/>
                        <a:buChar char="•"/>
                      </a:pPr>
                      <a:r>
                        <a:rPr lang="en-US" sz="1800" b="0" i="0" kern="1200" dirty="0">
                          <a:solidFill>
                            <a:schemeClr val="tx1"/>
                          </a:solidFill>
                          <a:effectLst/>
                          <a:latin typeface="+mn-lt"/>
                          <a:ea typeface="+mn-ea"/>
                          <a:cs typeface="+mn-cs"/>
                        </a:rPr>
                        <a:t>Get supervisor approval for final draft.</a:t>
                      </a:r>
                    </a:p>
                    <a:p>
                      <a:pPr marL="285750" indent="-285750" algn="just">
                        <a:buFont typeface="Arial" panose="020B0604020202020204" pitchFamily="34" charset="0"/>
                        <a:buChar char="•"/>
                      </a:pPr>
                      <a:r>
                        <a:rPr lang="en-US" sz="1800" b="0" i="0" u="none" strike="noStrike" kern="1200" dirty="0">
                          <a:solidFill>
                            <a:schemeClr val="tx1"/>
                          </a:solidFill>
                          <a:effectLst/>
                          <a:latin typeface="+mn-lt"/>
                          <a:ea typeface="+mn-ea"/>
                          <a:cs typeface="+mn-cs"/>
                        </a:rPr>
                        <a:t>Proofread.</a:t>
                      </a:r>
                    </a:p>
                    <a:p>
                      <a:pPr marL="285750" indent="-285750" algn="just">
                        <a:buFont typeface="Arial" panose="020B0604020202020204" pitchFamily="34" charset="0"/>
                        <a:buChar char="•"/>
                      </a:pPr>
                      <a:r>
                        <a:rPr lang="en-US" sz="1800" b="0" i="0" u="none" strike="noStrike" kern="1200" dirty="0">
                          <a:solidFill>
                            <a:schemeClr val="tx1"/>
                          </a:solidFill>
                          <a:effectLst/>
                          <a:latin typeface="+mn-lt"/>
                          <a:ea typeface="+mn-ea"/>
                          <a:cs typeface="+mn-cs"/>
                        </a:rPr>
                        <a:t>Print and bind</a:t>
                      </a:r>
                      <a:r>
                        <a:rPr lang="en-US" sz="1800" b="0" i="0" kern="1200" dirty="0">
                          <a:solidFill>
                            <a:schemeClr val="tx1"/>
                          </a:solidFill>
                          <a:effectLst/>
                          <a:latin typeface="+mn-lt"/>
                          <a:ea typeface="+mn-ea"/>
                          <a:cs typeface="+mn-cs"/>
                        </a:rPr>
                        <a:t> final work.</a:t>
                      </a:r>
                    </a:p>
                    <a:p>
                      <a:pPr marL="285750" indent="-285750" algn="just">
                        <a:buFont typeface="Arial" panose="020B0604020202020204" pitchFamily="34" charset="0"/>
                        <a:buChar char="•"/>
                      </a:pPr>
                      <a:r>
                        <a:rPr lang="en-US" sz="1800" b="0" i="0" kern="1200" dirty="0">
                          <a:solidFill>
                            <a:schemeClr val="tx1"/>
                          </a:solidFill>
                          <a:effectLst/>
                          <a:latin typeface="+mn-lt"/>
                          <a:ea typeface="+mn-ea"/>
                          <a:cs typeface="+mn-cs"/>
                        </a:rPr>
                        <a:t>Submit.</a:t>
                      </a: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algn="just" fontAlgn="t"/>
                      <a:endParaRPr lang="en-US" sz="1300" dirty="0">
                        <a:effectLst/>
                      </a:endParaRP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1128542124"/>
                  </a:ext>
                </a:extLst>
              </a:tr>
              <a:tr h="381787">
                <a:tc>
                  <a:txBody>
                    <a:bodyPr/>
                    <a:lstStyle/>
                    <a:p>
                      <a:pPr algn="just"/>
                      <a:endParaRPr lang="en-US"/>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algn="just"/>
                      <a:endParaRPr lang="en-US" dirty="0"/>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algn="just"/>
                      <a:endParaRPr lang="en-US" sz="1300" dirty="0"/>
                    </a:p>
                  </a:txBody>
                  <a:tcPr marL="66944" marR="66944" marT="33472" marB="33472">
                    <a:lnL>
                      <a:noFill/>
                    </a:lnL>
                    <a:lnT w="9525" cap="flat" cmpd="sng" algn="ctr">
                      <a:solidFill>
                        <a:srgbClr val="EFEEE9"/>
                      </a:solidFill>
                      <a:prstDash val="solid"/>
                      <a:round/>
                      <a:headEnd type="none" w="med" len="med"/>
                      <a:tailEnd type="none" w="med" len="med"/>
                    </a:lnT>
                  </a:tcPr>
                </a:tc>
                <a:extLst>
                  <a:ext uri="{0D108BD9-81ED-4DB2-BD59-A6C34878D82A}">
                    <a16:rowId xmlns:a16="http://schemas.microsoft.com/office/drawing/2014/main" val="1871893461"/>
                  </a:ext>
                </a:extLst>
              </a:tr>
            </a:tbl>
          </a:graphicData>
        </a:graphic>
      </p:graphicFrame>
      <p:pic>
        <p:nvPicPr>
          <p:cNvPr id="4" name="Picture 3">
            <a:extLst>
              <a:ext uri="{FF2B5EF4-FFF2-40B4-BE49-F238E27FC236}">
                <a16:creationId xmlns:a16="http://schemas.microsoft.com/office/drawing/2014/main" id="{9BE38B9E-7718-47DB-D385-8EAB2CC5A87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1482803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800" b="1" dirty="0">
                <a:solidFill>
                  <a:schemeClr val="tx1"/>
                </a:solidFill>
              </a:rPr>
              <a:t>Avoid these common mistakes :: </a:t>
            </a:r>
          </a:p>
          <a:p>
            <a:pPr marL="457200" indent="-457200">
              <a:lnSpc>
                <a:spcPct val="150000"/>
              </a:lnSpc>
              <a:buFont typeface="Arial" panose="020B0604020202020204" pitchFamily="34" charset="0"/>
              <a:buChar char="•"/>
            </a:pPr>
            <a:r>
              <a:rPr lang="en-US" sz="2800" dirty="0">
                <a:solidFill>
                  <a:schemeClr val="tx1"/>
                </a:solidFill>
              </a:rPr>
              <a:t>The proposal should clearly state what the study will focus on.  </a:t>
            </a:r>
          </a:p>
          <a:p>
            <a:pPr marL="457200" indent="-457200">
              <a:lnSpc>
                <a:spcPct val="150000"/>
              </a:lnSpc>
              <a:buFont typeface="Arial" panose="020B0604020202020204" pitchFamily="34" charset="0"/>
              <a:buChar char="•"/>
            </a:pPr>
            <a:r>
              <a:rPr lang="en-US" sz="2800" dirty="0">
                <a:solidFill>
                  <a:schemeClr val="tx1"/>
                </a:solidFill>
              </a:rPr>
              <a:t>Major research studies should be included. To understand the scope and growth of the problem, proposals must be based on significant studies.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CC892E2E-ABF1-D42F-00E2-101B33FF5C9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3767166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9004" y="1685495"/>
            <a:ext cx="9639871"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Arial" panose="020B0604020202020204" pitchFamily="34" charset="0"/>
              <a:buChar char="•"/>
            </a:pPr>
            <a:r>
              <a:rPr lang="en-US" sz="2000" b="1" dirty="0">
                <a:solidFill>
                  <a:schemeClr val="tx1"/>
                </a:solidFill>
              </a:rPr>
              <a:t>Avoid these common mistakes  </a:t>
            </a:r>
            <a:r>
              <a:rPr lang="en-US" sz="2000" dirty="0">
                <a:solidFill>
                  <a:schemeClr val="tx1"/>
                </a:solidFill>
              </a:rPr>
              <a:t>The proposal should clearly state what the study will focus on.  Major research studies should be included. To understand the scope and growth of the problem, proposals must be based on significant studies.  The proposal should focus on a few key research questions. Minor details should be noted.  The research proposal should specify its purpose.</a:t>
            </a:r>
          </a:p>
          <a:p>
            <a:pPr marL="457200" indent="-457200" algn="just">
              <a:lnSpc>
                <a:spcPct val="150000"/>
              </a:lnSpc>
              <a:buFont typeface="Arial" panose="020B0604020202020204" pitchFamily="34" charset="0"/>
              <a:buChar char="•"/>
            </a:pPr>
            <a:r>
              <a:rPr lang="en-US" sz="2000" b="1" dirty="0">
                <a:solidFill>
                  <a:schemeClr val="tx1"/>
                </a:solidFill>
              </a:rPr>
              <a:t>Typo, bad grammar, </a:t>
            </a:r>
            <a:r>
              <a:rPr lang="en-US" sz="2000" dirty="0">
                <a:solidFill>
                  <a:schemeClr val="tx1"/>
                </a:solidFill>
              </a:rPr>
              <a:t>or imprecise writing style. Although the research proposal outlines part of a larger project, it must comply with academic writing standards and guidelines.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7E487B89-2D50-98D4-551B-8D214161647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61" y="6156300"/>
            <a:ext cx="2134597" cy="619392"/>
          </a:xfrm>
          <a:prstGeom prst="rect">
            <a:avLst/>
          </a:prstGeom>
        </p:spPr>
      </p:pic>
    </p:spTree>
    <p:extLst>
      <p:ext uri="{BB962C8B-B14F-4D97-AF65-F5344CB8AC3E}">
        <p14:creationId xmlns:p14="http://schemas.microsoft.com/office/powerpoint/2010/main" val="2651406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107ED3FD-A9DF-8110-EC4D-5036F7B66C7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1802" y="409922"/>
            <a:ext cx="2548269" cy="83617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517</TotalTime>
  <Words>2179</Words>
  <Application>Microsoft Office PowerPoint</Application>
  <PresentationFormat>Widescreen</PresentationFormat>
  <Paragraphs>219</Paragraphs>
  <Slides>41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Roboto Light</vt:lpstr>
      <vt:lpstr>Segoe UI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MUC - Department of Humanities &amp; Language - Mahitab Elrafii</cp:lastModifiedBy>
  <cp:revision>30</cp:revision>
  <dcterms:created xsi:type="dcterms:W3CDTF">2023-04-29T09:08:23Z</dcterms:created>
  <dcterms:modified xsi:type="dcterms:W3CDTF">2024-05-26T07:53:04Z</dcterms:modified>
</cp:coreProperties>
</file>