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7"/>
  </p:notesMasterIdLst>
  <p:sldIdLst>
    <p:sldId id="480" r:id="rId2"/>
    <p:sldId id="303" r:id="rId3"/>
    <p:sldId id="271" r:id="rId4"/>
    <p:sldId id="481" r:id="rId5"/>
    <p:sldId id="484" r:id="rId6"/>
    <p:sldId id="482" r:id="rId7"/>
    <p:sldId id="483" r:id="rId8"/>
    <p:sldId id="485" r:id="rId9"/>
    <p:sldId id="488" r:id="rId10"/>
    <p:sldId id="486" r:id="rId11"/>
    <p:sldId id="487" r:id="rId12"/>
    <p:sldId id="489" r:id="rId13"/>
    <p:sldId id="490" r:id="rId14"/>
    <p:sldId id="491" r:id="rId15"/>
    <p:sldId id="492" r:id="rId16"/>
    <p:sldId id="493" r:id="rId17"/>
    <p:sldId id="495" r:id="rId18"/>
    <p:sldId id="494" r:id="rId19"/>
    <p:sldId id="496" r:id="rId20"/>
    <p:sldId id="497" r:id="rId21"/>
    <p:sldId id="498" r:id="rId22"/>
    <p:sldId id="499" r:id="rId23"/>
    <p:sldId id="500" r:id="rId24"/>
    <p:sldId id="501" r:id="rId25"/>
    <p:sldId id="502" r:id="rId26"/>
    <p:sldId id="503" r:id="rId27"/>
    <p:sldId id="504" r:id="rId28"/>
    <p:sldId id="505" r:id="rId29"/>
    <p:sldId id="506" r:id="rId30"/>
    <p:sldId id="507" r:id="rId31"/>
    <p:sldId id="508" r:id="rId32"/>
    <p:sldId id="509" r:id="rId33"/>
    <p:sldId id="521" r:id="rId34"/>
    <p:sldId id="510" r:id="rId35"/>
    <p:sldId id="511" r:id="rId36"/>
    <p:sldId id="512" r:id="rId37"/>
    <p:sldId id="513" r:id="rId38"/>
    <p:sldId id="520" r:id="rId39"/>
    <p:sldId id="514" r:id="rId40"/>
    <p:sldId id="515" r:id="rId41"/>
    <p:sldId id="516" r:id="rId42"/>
    <p:sldId id="517" r:id="rId43"/>
    <p:sldId id="518" r:id="rId44"/>
    <p:sldId id="519"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1"/>
            <p14:sldId id="484"/>
            <p14:sldId id="482"/>
            <p14:sldId id="483"/>
            <p14:sldId id="485"/>
            <p14:sldId id="488"/>
            <p14:sldId id="486"/>
            <p14:sldId id="487"/>
            <p14:sldId id="489"/>
            <p14:sldId id="490"/>
            <p14:sldId id="491"/>
            <p14:sldId id="492"/>
            <p14:sldId id="493"/>
            <p14:sldId id="495"/>
            <p14:sldId id="494"/>
            <p14:sldId id="496"/>
            <p14:sldId id="497"/>
            <p14:sldId id="498"/>
            <p14:sldId id="499"/>
            <p14:sldId id="500"/>
            <p14:sldId id="501"/>
            <p14:sldId id="502"/>
            <p14:sldId id="503"/>
            <p14:sldId id="504"/>
            <p14:sldId id="505"/>
            <p14:sldId id="506"/>
            <p14:sldId id="507"/>
            <p14:sldId id="508"/>
            <p14:sldId id="509"/>
            <p14:sldId id="521"/>
            <p14:sldId id="510"/>
            <p14:sldId id="511"/>
            <p14:sldId id="512"/>
            <p14:sldId id="513"/>
            <p14:sldId id="520"/>
            <p14:sldId id="514"/>
            <p14:sldId id="515"/>
            <p14:sldId id="516"/>
            <p14:sldId id="517"/>
            <p14:sldId id="518"/>
            <p14:sldId id="519"/>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82" d="100"/>
          <a:sy n="82" d="100"/>
        </p:scale>
        <p:origin x="-240" y="46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jpeg"/><Relationship Id="rId7"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0.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12.svg"/><Relationship Id="rId10" Type="http://schemas.openxmlformats.org/officeDocument/2006/relationships/image" Target="../media/image11.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49" y="439838"/>
            <a:ext cx="11701282" cy="6373711"/>
          </a:xfrm>
          <a:prstGeom prst="rect">
            <a:avLst/>
          </a:prstGeom>
        </p:spPr>
      </p:pic>
      <p:sp>
        <p:nvSpPr>
          <p:cNvPr id="18" name="Oval 17">
            <a:extLst>
              <a:ext uri="{FF2B5EF4-FFF2-40B4-BE49-F238E27FC236}">
                <a16:creationId xmlns:a16="http://schemas.microsoft.com/office/drawing/2014/main" xmlns="" id="{3DCC2A7E-4E6F-BB97-13D0-0AA6AB2F93D5}"/>
              </a:ext>
            </a:extLst>
          </p:cNvPr>
          <p:cNvSpPr/>
          <p:nvPr/>
        </p:nvSpPr>
        <p:spPr>
          <a:xfrm>
            <a:off x="6054430" y="312516"/>
            <a:ext cx="5774898" cy="654548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601884" y="3794396"/>
            <a:ext cx="5389775" cy="1261884"/>
          </a:xfrm>
          <a:prstGeom prst="rect">
            <a:avLst/>
          </a:prstGeom>
          <a:noFill/>
        </p:spPr>
        <p:txBody>
          <a:bodyPr wrap="square" rtlCol="0">
            <a:spAutoFit/>
          </a:bodyPr>
          <a:lstStyle/>
          <a:p>
            <a:pPr algn="ctr"/>
            <a:r>
              <a:rPr lang="ar-EG" sz="2800" b="1" dirty="0" smtClean="0">
                <a:solidFill>
                  <a:srgbClr val="FF0000"/>
                </a:solidFill>
                <a:latin typeface="Times New Roman" panose="02020603050405020304" pitchFamily="18" charset="0"/>
                <a:cs typeface="Times New Roman" panose="02020603050405020304" pitchFamily="18" charset="0"/>
              </a:rPr>
              <a:t>مقرر الحكومة الرقمية </a:t>
            </a:r>
          </a:p>
          <a:p>
            <a:pPr algn="ctr"/>
            <a:r>
              <a:rPr lang="en-US" sz="2400" dirty="0" smtClean="0">
                <a:solidFill>
                  <a:schemeClr val="bg1"/>
                </a:solidFill>
                <a:latin typeface="Times New Roman" panose="02020603050405020304" pitchFamily="18" charset="0"/>
                <a:cs typeface="Times New Roman" panose="02020603050405020304" pitchFamily="18" charset="0"/>
              </a:rPr>
              <a:t>LAW625</a:t>
            </a:r>
          </a:p>
          <a:p>
            <a:pPr algn="ct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108643" y="1937901"/>
            <a:ext cx="4759721" cy="1446550"/>
          </a:xfrm>
          <a:prstGeom prst="rect">
            <a:avLst/>
          </a:prstGeom>
          <a:noFill/>
        </p:spPr>
        <p:txBody>
          <a:bodyPr wrap="square" rtlCol="0">
            <a:spAutoFit/>
          </a:bodyPr>
          <a:lstStyle/>
          <a:p>
            <a:r>
              <a:rPr lang="ar-EG" sz="4400" b="1" dirty="0" smtClean="0">
                <a:solidFill>
                  <a:srgbClr val="00B0F0"/>
                </a:solidFill>
                <a:latin typeface="Times New Roman" panose="02020603050405020304" pitchFamily="18" charset="0"/>
                <a:cs typeface="Times New Roman" panose="02020603050405020304" pitchFamily="18" charset="0"/>
              </a:rPr>
              <a:t>ماجستير القانون الرقمي </a:t>
            </a:r>
            <a:endParaRPr lang="ar-EG" sz="4400" b="1" dirty="0">
              <a:solidFill>
                <a:srgbClr val="00B0F0"/>
              </a:solidFill>
              <a:latin typeface="Times New Roman" panose="02020603050405020304" pitchFamily="18" charset="0"/>
              <a:cs typeface="Times New Roman" panose="02020603050405020304" pitchFamily="18" charset="0"/>
            </a:endParaRPr>
          </a:p>
          <a:p>
            <a:r>
              <a:rPr lang="ar-EG" sz="4400" b="1" dirty="0" smtClean="0">
                <a:solidFill>
                  <a:srgbClr val="00B0F0"/>
                </a:solidFill>
                <a:latin typeface="Times New Roman" panose="02020603050405020304" pitchFamily="18" charset="0"/>
                <a:cs typeface="Times New Roman" panose="02020603050405020304" pitchFamily="18" charset="0"/>
              </a:rPr>
              <a:t> </a:t>
            </a:r>
            <a:endParaRPr lang="en-US" sz="4400" b="1" dirty="0">
              <a:solidFill>
                <a:srgbClr val="00B0F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xmlns="" id="{46F3C90B-EB3F-EA91-08C5-03400C278827}"/>
              </a:ext>
            </a:extLst>
          </p:cNvPr>
          <p:cNvSpPr/>
          <p:nvPr/>
        </p:nvSpPr>
        <p:spPr>
          <a:xfrm>
            <a:off x="6200343" y="648181"/>
            <a:ext cx="5628985" cy="5787343"/>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24402"/>
    </mc:Choice>
    <mc:Fallback xmlns="">
      <p:transition spd="slow" advTm="24402"/>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794035" y="2785710"/>
            <a:ext cx="3094117" cy="1446550"/>
          </a:xfrm>
          <a:prstGeom prst="rect">
            <a:avLst/>
          </a:prstGeom>
          <a:noFill/>
        </p:spPr>
        <p:txBody>
          <a:bodyPr wrap="none" rtlCol="0">
            <a:spAutoFit/>
          </a:bodyPr>
          <a:lstStyle/>
          <a:p>
            <a:r>
              <a:rPr lang="ar-EG" sz="4400" b="1" dirty="0" smtClean="0">
                <a:solidFill>
                  <a:srgbClr val="00B0F0"/>
                </a:solidFill>
                <a:latin typeface="Times New Roman" panose="02020603050405020304" pitchFamily="18" charset="0"/>
                <a:cs typeface="Times New Roman" panose="02020603050405020304" pitchFamily="18" charset="0"/>
              </a:rPr>
              <a:t>الحكومة الرقمية</a:t>
            </a:r>
          </a:p>
          <a:p>
            <a:endParaRPr lang="ar-EG" sz="4400" b="1" dirty="0" smtClean="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5856791" y="3508985"/>
            <a:ext cx="5104434" cy="12935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800" b="1" dirty="0" smtClean="0">
              <a:solidFill>
                <a:schemeClr val="tx1"/>
              </a:solidFill>
              <a:latin typeface="Times New Roman" panose="02020603050405020304" pitchFamily="18" charset="0"/>
              <a:cs typeface="Times New Roman" panose="02020603050405020304" pitchFamily="18" charset="0"/>
            </a:endParaRPr>
          </a:p>
          <a:p>
            <a:pPr algn="ctr"/>
            <a:r>
              <a:rPr lang="ar-EG" sz="2800" b="1" dirty="0" smtClean="0">
                <a:solidFill>
                  <a:schemeClr val="tx1"/>
                </a:solidFill>
                <a:latin typeface="Times New Roman" panose="02020603050405020304" pitchFamily="18" charset="0"/>
                <a:cs typeface="Times New Roman" panose="02020603050405020304" pitchFamily="18" charset="0"/>
              </a:rPr>
              <a:t>المحاضرة الرابعة</a:t>
            </a:r>
          </a:p>
          <a:p>
            <a:pPr algn="ctr"/>
            <a:r>
              <a:rPr lang="ar-EG" sz="2800" b="1" dirty="0" smtClean="0">
                <a:solidFill>
                  <a:schemeClr val="tx1"/>
                </a:solidFill>
                <a:latin typeface="Times New Roman" panose="02020603050405020304" pitchFamily="18" charset="0"/>
                <a:cs typeface="Times New Roman" panose="02020603050405020304" pitchFamily="18" charset="0"/>
              </a:rPr>
              <a:t>المرفق العام الالكتروني </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2870522" y="4802552"/>
            <a:ext cx="4502551" cy="707886"/>
          </a:xfrm>
          <a:prstGeom prst="rect">
            <a:avLst/>
          </a:prstGeom>
          <a:noFill/>
        </p:spPr>
        <p:txBody>
          <a:bodyPr wrap="square" rtlCol="0">
            <a:spAutoFit/>
          </a:bodyPr>
          <a:lstStyle/>
          <a:p>
            <a:r>
              <a:rPr lang="en-US" sz="2000" dirty="0">
                <a:solidFill>
                  <a:schemeClr val="accent1">
                    <a:lumMod val="50000"/>
                  </a:schemeClr>
                </a:solidFill>
                <a:latin typeface="Times New Roman" panose="02020603050405020304" pitchFamily="18" charset="0"/>
                <a:cs typeface="Times New Roman" panose="02020603050405020304" pitchFamily="18" charset="0"/>
              </a:rPr>
              <a:t>Prepared by Dr</a:t>
            </a:r>
            <a:r>
              <a:rPr lang="en-US" sz="2000" dirty="0" smtClean="0">
                <a:solidFill>
                  <a:schemeClr val="accent1">
                    <a:lumMod val="50000"/>
                  </a:schemeClr>
                </a:solidFill>
                <a:latin typeface="Times New Roman" panose="02020603050405020304" pitchFamily="18" charset="0"/>
                <a:cs typeface="Times New Roman" panose="02020603050405020304" pitchFamily="18" charset="0"/>
              </a:rPr>
              <a:t>. </a:t>
            </a:r>
            <a:r>
              <a:rPr lang="en-US" sz="2000" dirty="0" err="1" smtClean="0">
                <a:solidFill>
                  <a:schemeClr val="accent1">
                    <a:lumMod val="50000"/>
                  </a:schemeClr>
                </a:solidFill>
                <a:latin typeface="Times New Roman" panose="02020603050405020304" pitchFamily="18" charset="0"/>
                <a:cs typeface="Times New Roman" panose="02020603050405020304" pitchFamily="18" charset="0"/>
              </a:rPr>
              <a:t>Haytham</a:t>
            </a:r>
            <a:r>
              <a:rPr lang="en-US" sz="2000" dirty="0" smtClean="0">
                <a:solidFill>
                  <a:schemeClr val="accent1">
                    <a:lumMod val="50000"/>
                  </a:schemeClr>
                </a:solidFill>
                <a:latin typeface="Times New Roman" panose="02020603050405020304" pitchFamily="18" charset="0"/>
                <a:cs typeface="Times New Roman" panose="02020603050405020304" pitchFamily="18" charset="0"/>
              </a:rPr>
              <a:t> </a:t>
            </a:r>
            <a:r>
              <a:rPr lang="en-US" sz="2000" dirty="0" err="1" smtClean="0">
                <a:solidFill>
                  <a:schemeClr val="accent1">
                    <a:lumMod val="50000"/>
                  </a:schemeClr>
                </a:solidFill>
                <a:latin typeface="Times New Roman" panose="02020603050405020304" pitchFamily="18" charset="0"/>
                <a:cs typeface="Times New Roman" panose="02020603050405020304" pitchFamily="18" charset="0"/>
              </a:rPr>
              <a:t>Eissa</a:t>
            </a:r>
            <a:r>
              <a:rPr lang="en-US" sz="2000" dirty="0" smtClean="0">
                <a:solidFill>
                  <a:schemeClr val="accent1">
                    <a:lumMod val="50000"/>
                  </a:schemeClr>
                </a:solidFill>
                <a:latin typeface="Times New Roman" panose="02020603050405020304" pitchFamily="18" charset="0"/>
                <a:cs typeface="Times New Roman" panose="02020603050405020304" pitchFamily="18" charset="0"/>
              </a:rPr>
              <a:t> </a:t>
            </a:r>
            <a:r>
              <a:rPr lang="en-US" sz="2000" dirty="0" err="1" smtClean="0">
                <a:solidFill>
                  <a:schemeClr val="accent1">
                    <a:lumMod val="50000"/>
                  </a:schemeClr>
                </a:solidFill>
                <a:latin typeface="Times New Roman" panose="02020603050405020304" pitchFamily="18" charset="0"/>
                <a:cs typeface="Times New Roman" panose="02020603050405020304" pitchFamily="18" charset="0"/>
              </a:rPr>
              <a:t>Manaa</a:t>
            </a:r>
            <a:r>
              <a:rPr lang="en-US" sz="2000" dirty="0">
                <a:solidFill>
                  <a:schemeClr val="accent1">
                    <a:lumMod val="50000"/>
                  </a:schemeClr>
                </a:solidFill>
                <a:latin typeface="Times New Roman" panose="02020603050405020304" pitchFamily="18" charset="0"/>
                <a:cs typeface="Times New Roman" panose="02020603050405020304" pitchFamily="18" charset="0"/>
              </a:rPr>
              <a:t>	</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45066"/>
    </mc:Choice>
    <mc:Fallback xmlns="">
      <p:transition spd="slow" advTm="145066"/>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388962" y="1123950"/>
            <a:ext cx="9675278" cy="4488913"/>
          </a:xfrm>
        </p:spPr>
      </p:pic>
      <p:sp>
        <p:nvSpPr>
          <p:cNvPr id="6" name="Rectangle 5">
            <a:extLst>
              <a:ext uri="{FF2B5EF4-FFF2-40B4-BE49-F238E27FC236}">
                <a16:creationId xmlns:a16="http://schemas.microsoft.com/office/drawing/2014/main" xmlns=""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34" name="Rectangle 33">
            <a:extLst>
              <a:ext uri="{FF2B5EF4-FFF2-40B4-BE49-F238E27FC236}">
                <a16:creationId xmlns:a16="http://schemas.microsoft.com/office/drawing/2014/main" xmlns="" id="{FFBC9732-D32E-DCF9-3982-D4B68F971747}"/>
              </a:ext>
            </a:extLst>
          </p:cNvPr>
          <p:cNvSpPr/>
          <p:nvPr/>
        </p:nvSpPr>
        <p:spPr>
          <a:xfrm>
            <a:off x="127321" y="4884389"/>
            <a:ext cx="5994873" cy="2160591"/>
          </a:xfrm>
          <a:prstGeom prst="rect">
            <a:avLst/>
          </a:prstGeom>
          <a:noFill/>
        </p:spPr>
        <p:txBody>
          <a:bodyPr wrap="square">
            <a:spAutoFit/>
          </a:bodyPr>
          <a:lstStyle/>
          <a:p>
            <a:pPr algn="r">
              <a:lnSpc>
                <a:spcPct val="120000"/>
              </a:lnSpc>
            </a:pPr>
            <a:r>
              <a:rPr lang="ar-EG" sz="2800" b="1" dirty="0" smtClean="0">
                <a:solidFill>
                  <a:schemeClr val="bg1"/>
                </a:solidFill>
                <a:latin typeface="Times New Roman" panose="02020603050405020304" pitchFamily="18" charset="0"/>
                <a:cs typeface="Times New Roman" panose="02020603050405020304" pitchFamily="18" charset="0"/>
              </a:rPr>
              <a:t>أولا: ماهية المرفق العام الالكتروني </a:t>
            </a:r>
          </a:p>
          <a:p>
            <a:pPr algn="r">
              <a:lnSpc>
                <a:spcPct val="120000"/>
              </a:lnSpc>
            </a:pPr>
            <a:r>
              <a:rPr lang="ar-EG" sz="2800" b="1" dirty="0">
                <a:solidFill>
                  <a:schemeClr val="bg1"/>
                </a:solidFill>
                <a:latin typeface="Times New Roman" panose="02020603050405020304" pitchFamily="18" charset="0"/>
                <a:cs typeface="Times New Roman" panose="02020603050405020304" pitchFamily="18" charset="0"/>
              </a:rPr>
              <a:t>ثانيا</a:t>
            </a:r>
            <a:r>
              <a:rPr lang="ar-EG" sz="2800" b="1" dirty="0" smtClean="0">
                <a:solidFill>
                  <a:schemeClr val="bg1"/>
                </a:solidFill>
                <a:latin typeface="Times New Roman" panose="02020603050405020304" pitchFamily="18" charset="0"/>
                <a:cs typeface="Times New Roman" panose="02020603050405020304" pitchFamily="18" charset="0"/>
              </a:rPr>
              <a:t>: أثر </a:t>
            </a:r>
            <a:r>
              <a:rPr lang="ar-EG" sz="2800" b="1" dirty="0">
                <a:solidFill>
                  <a:schemeClr val="bg1"/>
                </a:solidFill>
                <a:latin typeface="Times New Roman" panose="02020603050405020304" pitchFamily="18" charset="0"/>
                <a:cs typeface="Times New Roman" panose="02020603050405020304" pitchFamily="18" charset="0"/>
              </a:rPr>
              <a:t>الادارة الالكترونية للمرافق العامة على المبادئ التي تحكم سيرها </a:t>
            </a:r>
          </a:p>
          <a:p>
            <a:pPr algn="r">
              <a:lnSpc>
                <a:spcPct val="120000"/>
              </a:lnSpc>
            </a:pPr>
            <a:r>
              <a:rPr lang="ar-EG" sz="2800" b="1" dirty="0" smtClean="0">
                <a:solidFill>
                  <a:schemeClr val="bg1"/>
                </a:solidFill>
                <a:latin typeface="Times New Roman" panose="02020603050405020304" pitchFamily="18" charset="0"/>
                <a:cs typeface="Times New Roman" panose="02020603050405020304" pitchFamily="18" charset="0"/>
              </a:rPr>
              <a:t> </a:t>
            </a: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301339" y="1259391"/>
            <a:ext cx="2537874" cy="584775"/>
          </a:xfrm>
          <a:prstGeom prst="rect">
            <a:avLst/>
          </a:prstGeom>
          <a:noFill/>
        </p:spPr>
        <p:txBody>
          <a:bodyPr wrap="none" rtlCol="0">
            <a:spAutoFit/>
          </a:bodyPr>
          <a:lstStyle/>
          <a:p>
            <a:r>
              <a:rPr lang="ar-EG" sz="3200" b="1" dirty="0" smtClean="0">
                <a:solidFill>
                  <a:srgbClr val="FF0000"/>
                </a:solidFill>
                <a:latin typeface="Times New Roman" panose="02020603050405020304" pitchFamily="18" charset="0"/>
                <a:cs typeface="Times New Roman" panose="02020603050405020304" pitchFamily="18" charset="0"/>
              </a:rPr>
              <a:t>محاور  المحاضرة</a:t>
            </a:r>
            <a:endParaRPr lang="en-US" sz="3200" b="1" dirty="0">
              <a:solidFill>
                <a:srgbClr val="FF000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xmlns=""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smtClean="0">
                <a:solidFill>
                  <a:schemeClr val="bg1"/>
                </a:solidFill>
              </a:rPr>
              <a:t>www.midocean.ae</a:t>
            </a:r>
            <a:endParaRPr lang="en-US" sz="2000" dirty="0">
              <a:solidFill>
                <a:schemeClr val="bg1"/>
              </a:solidFill>
            </a:endParaRP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77474"/>
    </mc:Choice>
    <mc:Fallback xmlns="">
      <p:transition spd="slow" advTm="77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r>
              <a:rPr lang="ar-EG" dirty="0">
                <a:solidFill>
                  <a:schemeClr val="bg1"/>
                </a:solidFill>
              </a:rPr>
              <a:t>أولا: ماهية المرفق العام الالكتروني </a:t>
            </a:r>
          </a:p>
        </p:txBody>
      </p:sp>
      <p:sp>
        <p:nvSpPr>
          <p:cNvPr id="3" name="عنصر نائب للمحتوى 2"/>
          <p:cNvSpPr>
            <a:spLocks noGrp="1"/>
          </p:cNvSpPr>
          <p:nvPr>
            <p:ph idx="1"/>
          </p:nvPr>
        </p:nvSpPr>
        <p:spPr>
          <a:xfrm>
            <a:off x="1909823" y="1886674"/>
            <a:ext cx="7940233" cy="3518704"/>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يتمثل دور الإدارة العامة في إشباع الحاجات العامة للمواطنين، وتقوم بذلك عن طريق المرافق العامة في الدولة، وهذا هو الغرض من وجودها ومنحها امتيازات السلطة العامة، لكي تتمكن من أداء ذلك في الواقع.</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3886263778"/>
      </p:ext>
    </p:extLst>
  </p:cSld>
  <p:clrMapOvr>
    <a:masterClrMapping/>
  </p:clrMapOvr>
  <mc:AlternateContent xmlns:mc="http://schemas.openxmlformats.org/markup-compatibility/2006" xmlns:p14="http://schemas.microsoft.com/office/powerpoint/2010/main">
    <mc:Choice Requires="p14">
      <p:transition spd="slow" p14:dur="2000" advTm="127255"/>
    </mc:Choice>
    <mc:Fallback xmlns="">
      <p:transition spd="slow" advTm="127255"/>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365126"/>
            <a:ext cx="10515600" cy="572424"/>
          </a:xfrm>
        </p:spPr>
        <p:txBody>
          <a:bodyPr>
            <a:normAutofit fontScale="90000"/>
          </a:bodyPr>
          <a:lstStyle/>
          <a:p>
            <a:pPr algn="r"/>
            <a:endParaRPr lang="en-US" dirty="0"/>
          </a:p>
        </p:txBody>
      </p:sp>
      <p:sp>
        <p:nvSpPr>
          <p:cNvPr id="3" name="عنصر نائب للمحتوى 2"/>
          <p:cNvSpPr>
            <a:spLocks noGrp="1"/>
          </p:cNvSpPr>
          <p:nvPr>
            <p:ph idx="1"/>
          </p:nvPr>
        </p:nvSpPr>
        <p:spPr>
          <a:xfrm>
            <a:off x="2180864" y="1319514"/>
            <a:ext cx="8861384" cy="4444679"/>
          </a:xfrm>
        </p:spPr>
        <p:txBody>
          <a:bodyPr>
            <a:normAutofit lnSpcReduction="10000"/>
          </a:bodyPr>
          <a:lstStyle/>
          <a:p>
            <a:pPr marL="0" indent="0" algn="r">
              <a:lnSpc>
                <a:spcPct val="150000"/>
              </a:lnSpc>
              <a:buNone/>
            </a:pPr>
            <a:r>
              <a:rPr lang="ar-EG" dirty="0" smtClean="0">
                <a:solidFill>
                  <a:schemeClr val="bg1"/>
                </a:solidFill>
                <a:latin typeface="Simplified Arabic" pitchFamily="18" charset="-78"/>
                <a:cs typeface="Simplified Arabic" pitchFamily="18" charset="-78"/>
              </a:rPr>
              <a:t>ونتعرض لماهية المرافق العامة الالكترونية من خلال توضيح هذه النقاط: </a:t>
            </a:r>
          </a:p>
          <a:p>
            <a:pPr marL="0" indent="0" algn="r">
              <a:lnSpc>
                <a:spcPct val="150000"/>
              </a:lnSpc>
              <a:buNone/>
            </a:pPr>
            <a:endParaRPr lang="ar-EG" dirty="0">
              <a:solidFill>
                <a:schemeClr val="bg1"/>
              </a:solidFill>
              <a:latin typeface="Simplified Arabic" pitchFamily="18" charset="-78"/>
              <a:cs typeface="Simplified Arabic" pitchFamily="18" charset="-78"/>
            </a:endParaRPr>
          </a:p>
          <a:p>
            <a:pPr marL="0" indent="0" algn="r">
              <a:lnSpc>
                <a:spcPct val="150000"/>
              </a:lnSpc>
              <a:buNone/>
            </a:pPr>
            <a:r>
              <a:rPr lang="ar-EG" dirty="0" smtClean="0">
                <a:solidFill>
                  <a:schemeClr val="bg1"/>
                </a:solidFill>
                <a:latin typeface="Simplified Arabic" pitchFamily="18" charset="-78"/>
                <a:cs typeface="Simplified Arabic" pitchFamily="18" charset="-78"/>
              </a:rPr>
              <a:t>1- تعريف المرفق العام </a:t>
            </a:r>
          </a:p>
          <a:p>
            <a:pPr marL="0" indent="0" algn="r">
              <a:lnSpc>
                <a:spcPct val="150000"/>
              </a:lnSpc>
              <a:buNone/>
            </a:pPr>
            <a:r>
              <a:rPr lang="ar-EG" dirty="0" smtClean="0">
                <a:solidFill>
                  <a:schemeClr val="bg1"/>
                </a:solidFill>
                <a:latin typeface="Simplified Arabic" pitchFamily="18" charset="-78"/>
                <a:cs typeface="Simplified Arabic" pitchFamily="18" charset="-78"/>
              </a:rPr>
              <a:t>2-عناصر المرفق العام </a:t>
            </a:r>
          </a:p>
          <a:p>
            <a:pPr marL="0" indent="0" algn="r">
              <a:lnSpc>
                <a:spcPct val="150000"/>
              </a:lnSpc>
              <a:buNone/>
            </a:pPr>
            <a:r>
              <a:rPr lang="ar-EG" dirty="0" smtClean="0">
                <a:solidFill>
                  <a:schemeClr val="bg1"/>
                </a:solidFill>
                <a:latin typeface="Simplified Arabic" pitchFamily="18" charset="-78"/>
                <a:cs typeface="Simplified Arabic" pitchFamily="18" charset="-78"/>
              </a:rPr>
              <a:t>3-أقسام المرفق العام</a:t>
            </a:r>
          </a:p>
          <a:p>
            <a:pPr marL="0" indent="0" algn="r">
              <a:lnSpc>
                <a:spcPct val="150000"/>
              </a:lnSpc>
              <a:buNone/>
            </a:pPr>
            <a:r>
              <a:rPr lang="ar-EG" dirty="0" smtClean="0">
                <a:solidFill>
                  <a:schemeClr val="bg1"/>
                </a:solidFill>
                <a:latin typeface="Simplified Arabic" pitchFamily="18" charset="-78"/>
                <a:cs typeface="Simplified Arabic" pitchFamily="18" charset="-78"/>
              </a:rPr>
              <a:t>4-نشأة المرفق العام الالكتروني</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126646033"/>
      </p:ext>
    </p:extLst>
  </p:cSld>
  <p:clrMapOvr>
    <a:masterClrMapping/>
  </p:clrMapOvr>
  <mc:AlternateContent xmlns:mc="http://schemas.openxmlformats.org/markup-compatibility/2006" xmlns:p14="http://schemas.microsoft.com/office/powerpoint/2010/main">
    <mc:Choice Requires="p14">
      <p:transition spd="slow" p14:dur="2000" advTm="101913"/>
    </mc:Choice>
    <mc:Fallback xmlns="">
      <p:transition spd="slow" advTm="10191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Autofit/>
          </a:bodyPr>
          <a:lstStyle/>
          <a:p>
            <a:pPr algn="ctr"/>
            <a:r>
              <a:rPr lang="ar-EG" sz="4800" dirty="0" smtClean="0">
                <a:solidFill>
                  <a:schemeClr val="bg1"/>
                </a:solidFill>
              </a:rPr>
              <a:t/>
            </a:r>
            <a:br>
              <a:rPr lang="ar-EG" sz="4800" dirty="0" smtClean="0">
                <a:solidFill>
                  <a:schemeClr val="bg1"/>
                </a:solidFill>
              </a:rPr>
            </a:br>
            <a:r>
              <a:rPr lang="ar-EG" sz="4800" dirty="0">
                <a:solidFill>
                  <a:schemeClr val="bg1"/>
                </a:solidFill>
              </a:rPr>
              <a:t/>
            </a:r>
            <a:br>
              <a:rPr lang="ar-EG" sz="4800" dirty="0">
                <a:solidFill>
                  <a:schemeClr val="bg1"/>
                </a:solidFill>
              </a:rPr>
            </a:br>
            <a:r>
              <a:rPr lang="ar-EG" sz="4800" dirty="0">
                <a:solidFill>
                  <a:schemeClr val="bg1"/>
                </a:solidFill>
              </a:rPr>
              <a:t>1- </a:t>
            </a:r>
            <a:r>
              <a:rPr lang="ar-EG" sz="4800" dirty="0" smtClean="0">
                <a:solidFill>
                  <a:schemeClr val="bg1"/>
                </a:solidFill>
              </a:rPr>
              <a:t>تعريف المرفق العام </a:t>
            </a:r>
            <a:r>
              <a:rPr lang="ar-EG" sz="4800" dirty="0">
                <a:solidFill>
                  <a:schemeClr val="bg1"/>
                </a:solidFill>
              </a:rPr>
              <a:t/>
            </a:r>
            <a:br>
              <a:rPr lang="ar-EG" sz="4800" dirty="0">
                <a:solidFill>
                  <a:schemeClr val="bg1"/>
                </a:solidFill>
              </a:rPr>
            </a:br>
            <a:endParaRPr lang="en-US" sz="4800" dirty="0">
              <a:solidFill>
                <a:schemeClr val="bg1"/>
              </a:solidFill>
            </a:endParaRPr>
          </a:p>
        </p:txBody>
      </p:sp>
      <p:sp>
        <p:nvSpPr>
          <p:cNvPr id="3" name="عنصر نائب للمحتوى 2"/>
          <p:cNvSpPr>
            <a:spLocks noGrp="1"/>
          </p:cNvSpPr>
          <p:nvPr>
            <p:ph idx="1"/>
          </p:nvPr>
        </p:nvSpPr>
        <p:spPr>
          <a:xfrm>
            <a:off x="856526" y="1898248"/>
            <a:ext cx="10012101" cy="3958541"/>
          </a:xfrm>
        </p:spPr>
        <p:txBody>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المَرْفِقُ  </a:t>
            </a:r>
            <a:r>
              <a:rPr lang="ar-EG" dirty="0">
                <a:solidFill>
                  <a:schemeClr val="bg1"/>
                </a:solidFill>
                <a:latin typeface="Simplified Arabic" pitchFamily="18" charset="-78"/>
                <a:cs typeface="Simplified Arabic" pitchFamily="18" charset="-78"/>
              </a:rPr>
              <a:t>في اللغة هو </a:t>
            </a:r>
            <a:r>
              <a:rPr lang="ar-EG" dirty="0" smtClean="0">
                <a:solidFill>
                  <a:schemeClr val="bg1"/>
                </a:solidFill>
                <a:latin typeface="Simplified Arabic" pitchFamily="18" charset="-78"/>
                <a:cs typeface="Simplified Arabic" pitchFamily="18" charset="-78"/>
              </a:rPr>
              <a:t>ما </a:t>
            </a:r>
            <a:r>
              <a:rPr lang="ar-EG" dirty="0">
                <a:solidFill>
                  <a:schemeClr val="bg1"/>
                </a:solidFill>
                <a:latin typeface="Simplified Arabic" pitchFamily="18" charset="-78"/>
                <a:cs typeface="Simplified Arabic" pitchFamily="18" charset="-78"/>
              </a:rPr>
              <a:t>يُرتفَق به وينتفع ويستعان، ومنه مرافق المدينة: وهي ما ينتفع به السكان عامة كأَجهزة النقل والشرب والإضاءة</a:t>
            </a:r>
            <a:r>
              <a:rPr lang="ar-EG" dirty="0" smtClean="0">
                <a:solidFill>
                  <a:schemeClr val="bg1"/>
                </a:solidFill>
                <a:latin typeface="Simplified Arabic" pitchFamily="18" charset="-78"/>
                <a:cs typeface="Simplified Arabic" pitchFamily="18" charset="-78"/>
              </a:rPr>
              <a:t>.</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أما التعريف الاصطلاحي للمرفق العام، فهناك ثلاثة اتجاهات في هذا الشأن، بحسب الزاوية التي ينظر منها كل اتجاه إلى المسألة.</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2475422790"/>
      </p:ext>
    </p:extLst>
  </p:cSld>
  <p:clrMapOvr>
    <a:masterClrMapping/>
  </p:clrMapOvr>
  <mc:AlternateContent xmlns:mc="http://schemas.openxmlformats.org/markup-compatibility/2006" xmlns:p14="http://schemas.microsoft.com/office/powerpoint/2010/main">
    <mc:Choice Requires="p14">
      <p:transition spd="slow" p14:dur="2000" advTm="108820"/>
    </mc:Choice>
    <mc:Fallback xmlns="">
      <p:transition spd="slow" advTm="10882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608882" y="1921397"/>
            <a:ext cx="8634714" cy="3646026"/>
          </a:xfrm>
        </p:spPr>
        <p:txBody>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 </a:t>
            </a:r>
            <a:r>
              <a:rPr lang="ar-EG" dirty="0">
                <a:solidFill>
                  <a:schemeClr val="bg1"/>
                </a:solidFill>
                <a:latin typeface="Simplified Arabic" pitchFamily="18" charset="-78"/>
                <a:cs typeface="Simplified Arabic" pitchFamily="18" charset="-78"/>
              </a:rPr>
              <a:t>فمن الفقهاء من </a:t>
            </a:r>
            <a:r>
              <a:rPr lang="ar-EG" dirty="0" smtClean="0">
                <a:solidFill>
                  <a:schemeClr val="bg1"/>
                </a:solidFill>
                <a:latin typeface="Simplified Arabic" pitchFamily="18" charset="-78"/>
                <a:cs typeface="Simplified Arabic" pitchFamily="18" charset="-78"/>
              </a:rPr>
              <a:t>ينظر </a:t>
            </a:r>
            <a:r>
              <a:rPr lang="ar-EG" dirty="0">
                <a:solidFill>
                  <a:schemeClr val="bg1"/>
                </a:solidFill>
                <a:latin typeface="Simplified Arabic" pitchFamily="18" charset="-78"/>
                <a:cs typeface="Simplified Arabic" pitchFamily="18" charset="-78"/>
              </a:rPr>
              <a:t>إلى المرفق من ناحية الشكل أو الهيئة التي </a:t>
            </a:r>
            <a:r>
              <a:rPr lang="ar-EG" dirty="0" smtClean="0">
                <a:solidFill>
                  <a:schemeClr val="bg1"/>
                </a:solidFill>
                <a:latin typeface="Simplified Arabic" pitchFamily="18" charset="-78"/>
                <a:cs typeface="Simplified Arabic" pitchFamily="18" charset="-78"/>
              </a:rPr>
              <a:t>تتولى إدارته ويعرف هذا بالاتجاه العضوي، ومن الفقهاء من ينظر إليه من ناحية الموضوع أو طبيعة النشاط ويعرف ذلك بالاتجاه الموضوعي أو الوظيفي، وهناك اتجاه ثالث يمزج بين الاتجاهين السابقين، ونبين ذلك فيما يلي:</a:t>
            </a:r>
            <a:endParaRPr lang="ar-EG"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2732254774"/>
      </p:ext>
    </p:extLst>
  </p:cSld>
  <p:clrMapOvr>
    <a:masterClrMapping/>
  </p:clrMapOvr>
  <mc:AlternateContent xmlns:mc="http://schemas.openxmlformats.org/markup-compatibility/2006" xmlns:p14="http://schemas.microsoft.com/office/powerpoint/2010/main">
    <mc:Choice Requires="p14">
      <p:transition spd="slow" p14:dur="2000" advTm="121762"/>
    </mc:Choice>
    <mc:Fallback xmlns="">
      <p:transition spd="slow" advTm="121762"/>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331089" y="1794076"/>
            <a:ext cx="9653286" cy="4097438"/>
          </a:xfrm>
        </p:spPr>
        <p:txBody>
          <a:bodyPr>
            <a:normAutofit fontScale="92500" lnSpcReduction="20000"/>
          </a:bodyPr>
          <a:lstStyle/>
          <a:p>
            <a:pPr marL="0" indent="0" algn="just" rtl="1">
              <a:lnSpc>
                <a:spcPct val="150000"/>
              </a:lnSpc>
              <a:buNone/>
            </a:pPr>
            <a:r>
              <a:rPr lang="ar-EG" b="1" u="sng" dirty="0" smtClean="0">
                <a:solidFill>
                  <a:schemeClr val="bg1"/>
                </a:solidFill>
                <a:latin typeface="Simplified Arabic" pitchFamily="18" charset="-78"/>
                <a:cs typeface="Simplified Arabic" pitchFamily="18" charset="-78"/>
              </a:rPr>
              <a:t>(أ)- الاتجاه العضوي: </a:t>
            </a:r>
            <a:r>
              <a:rPr lang="ar-EG" dirty="0" smtClean="0">
                <a:solidFill>
                  <a:schemeClr val="bg1"/>
                </a:solidFill>
                <a:latin typeface="Simplified Arabic" pitchFamily="18" charset="-78"/>
                <a:cs typeface="Simplified Arabic" pitchFamily="18" charset="-78"/>
              </a:rPr>
              <a:t>ينظر كما قلنا هذا الاتجاه إلى الشكل أو الهيئة التي تقوم بالإدارة، ويعرف البعض من </a:t>
            </a:r>
            <a:r>
              <a:rPr lang="ar-EG" dirty="0">
                <a:solidFill>
                  <a:schemeClr val="bg1"/>
                </a:solidFill>
                <a:latin typeface="Simplified Arabic" pitchFamily="18" charset="-78"/>
                <a:cs typeface="Simplified Arabic" pitchFamily="18" charset="-78"/>
              </a:rPr>
              <a:t>هذا الاتجاه المرفق العام بأنه:  كل مشروع تقوم به هيئة عامة يهدف إلى سد حاجات ذات نفع </a:t>
            </a:r>
            <a:r>
              <a:rPr lang="ar-EG" dirty="0" smtClean="0">
                <a:solidFill>
                  <a:schemeClr val="bg1"/>
                </a:solidFill>
                <a:latin typeface="Simplified Arabic" pitchFamily="18" charset="-78"/>
                <a:cs typeface="Simplified Arabic" pitchFamily="18" charset="-78"/>
              </a:rPr>
              <a:t>عام.</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ويعرفه البعض الآخر بأنه</a:t>
            </a:r>
            <a:r>
              <a:rPr lang="ar-EG" dirty="0">
                <a:solidFill>
                  <a:schemeClr val="bg1"/>
                </a:solidFill>
                <a:latin typeface="Simplified Arabic" pitchFamily="18" charset="-78"/>
                <a:cs typeface="Simplified Arabic" pitchFamily="18" charset="-78"/>
              </a:rPr>
              <a:t>: منظمة عامة تتمتع بسلطة واختصاص تستهدف </a:t>
            </a:r>
            <a:r>
              <a:rPr lang="ar-EG" dirty="0" smtClean="0">
                <a:solidFill>
                  <a:schemeClr val="bg1"/>
                </a:solidFill>
                <a:latin typeface="Simplified Arabic" pitchFamily="18" charset="-78"/>
                <a:cs typeface="Simplified Arabic" pitchFamily="18" charset="-78"/>
              </a:rPr>
              <a:t>إشباع حاجات </a:t>
            </a:r>
            <a:r>
              <a:rPr lang="ar-EG" dirty="0">
                <a:solidFill>
                  <a:schemeClr val="bg1"/>
                </a:solidFill>
                <a:latin typeface="Simplified Arabic" pitchFamily="18" charset="-78"/>
                <a:cs typeface="Simplified Arabic" pitchFamily="18" charset="-78"/>
              </a:rPr>
              <a:t>وخدمات عامة بصورة منتظمة </a:t>
            </a:r>
            <a:r>
              <a:rPr lang="ar-EG" dirty="0" smtClean="0">
                <a:solidFill>
                  <a:schemeClr val="bg1"/>
                </a:solidFill>
                <a:latin typeface="Simplified Arabic" pitchFamily="18" charset="-78"/>
                <a:cs typeface="Simplified Arabic" pitchFamily="18" charset="-78"/>
              </a:rPr>
              <a:t>ودائمة.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كما يرى البعض أنه</a:t>
            </a:r>
            <a:r>
              <a:rPr lang="ar-EG" dirty="0">
                <a:solidFill>
                  <a:schemeClr val="bg1"/>
                </a:solidFill>
                <a:latin typeface="Simplified Arabic" pitchFamily="18" charset="-78"/>
                <a:cs typeface="Simplified Arabic" pitchFamily="18" charset="-78"/>
              </a:rPr>
              <a:t>: هيئة تحت الإشراف الأعلى </a:t>
            </a:r>
            <a:r>
              <a:rPr lang="ar-EG" dirty="0" smtClean="0">
                <a:solidFill>
                  <a:schemeClr val="bg1"/>
                </a:solidFill>
                <a:latin typeface="Simplified Arabic" pitchFamily="18" charset="-78"/>
                <a:cs typeface="Simplified Arabic" pitchFamily="18" charset="-78"/>
              </a:rPr>
              <a:t>للحكام تقوم </a:t>
            </a:r>
            <a:r>
              <a:rPr lang="ar-EG" dirty="0">
                <a:solidFill>
                  <a:schemeClr val="bg1"/>
                </a:solidFill>
                <a:latin typeface="Simplified Arabic" pitchFamily="18" charset="-78"/>
                <a:cs typeface="Simplified Arabic" pitchFamily="18" charset="-78"/>
              </a:rPr>
              <a:t>بإشباع الحاجات العامة </a:t>
            </a:r>
            <a:r>
              <a:rPr lang="ar-EG" dirty="0" smtClean="0">
                <a:solidFill>
                  <a:schemeClr val="bg1"/>
                </a:solidFill>
                <a:latin typeface="Simplified Arabic" pitchFamily="18" charset="-78"/>
                <a:cs typeface="Simplified Arabic" pitchFamily="18" charset="-78"/>
              </a:rPr>
              <a:t>للجمهور.</a:t>
            </a:r>
          </a:p>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p:txBody>
      </p:sp>
      <p:sp>
        <p:nvSpPr>
          <p:cNvPr id="2" name="عنوان 1"/>
          <p:cNvSpPr>
            <a:spLocks noGrp="1"/>
          </p:cNvSpPr>
          <p:nvPr>
            <p:ph type="title"/>
          </p:nvPr>
        </p:nvSpPr>
        <p:spPr/>
        <p:txBody>
          <a:bodyPr/>
          <a:lstStyle/>
          <a:p>
            <a:endParaRPr lang="en-US" dirty="0"/>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1023902879"/>
      </p:ext>
    </p:extLst>
  </p:cSld>
  <p:clrMapOvr>
    <a:masterClrMapping/>
  </p:clrMapOvr>
  <mc:AlternateContent xmlns:mc="http://schemas.openxmlformats.org/markup-compatibility/2006" xmlns:p14="http://schemas.microsoft.com/office/powerpoint/2010/main">
    <mc:Choice Requires="p14">
      <p:transition spd="slow" p14:dur="2000" advTm="97565"/>
    </mc:Choice>
    <mc:Fallback xmlns="">
      <p:transition spd="slow" advTm="97565"/>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r"/>
            <a:endParaRPr lang="en-US" dirty="0"/>
          </a:p>
        </p:txBody>
      </p:sp>
      <p:sp>
        <p:nvSpPr>
          <p:cNvPr id="3" name="عنصر نائب للمحتوى 2"/>
          <p:cNvSpPr>
            <a:spLocks noGrp="1"/>
          </p:cNvSpPr>
          <p:nvPr>
            <p:ph idx="1"/>
          </p:nvPr>
        </p:nvSpPr>
        <p:spPr>
          <a:xfrm>
            <a:off x="1817224" y="1921397"/>
            <a:ext cx="9016679" cy="4255566"/>
          </a:xfrm>
        </p:spPr>
        <p:txBody>
          <a:bodyPr>
            <a:normAutofit/>
          </a:bodyPr>
          <a:lstStyle/>
          <a:p>
            <a:pPr marL="0" lvl="0" indent="0" algn="just" rtl="1">
              <a:lnSpc>
                <a:spcPct val="150000"/>
              </a:lnSpc>
              <a:buNone/>
            </a:pPr>
            <a:r>
              <a:rPr lang="ar-EG" b="1" u="sng" dirty="0" smtClean="0">
                <a:solidFill>
                  <a:prstClr val="white"/>
                </a:solidFill>
                <a:latin typeface="Simplified Arabic" pitchFamily="18" charset="-78"/>
                <a:cs typeface="Simplified Arabic" pitchFamily="18" charset="-78"/>
              </a:rPr>
              <a:t>(ب)- الاتجاه الموضوعي أو الوظيفي: </a:t>
            </a:r>
          </a:p>
          <a:p>
            <a:pPr marL="0" lvl="0" indent="0" algn="just" rtl="1">
              <a:lnSpc>
                <a:spcPct val="150000"/>
              </a:lnSpc>
              <a:buNone/>
            </a:pPr>
            <a:r>
              <a:rPr lang="ar-EG" dirty="0" smtClean="0">
                <a:solidFill>
                  <a:prstClr val="white"/>
                </a:solidFill>
                <a:latin typeface="Simplified Arabic" pitchFamily="18" charset="-78"/>
                <a:cs typeface="Simplified Arabic" pitchFamily="18" charset="-78"/>
              </a:rPr>
              <a:t>ينظر هذا الاتجاه إلى المرفق العام من زاوية النشاط الذي ينطوي على إشباع الحاجات العامة؛ لذا يعرف البعض من هذا الاتجاه المرفق </a:t>
            </a:r>
            <a:r>
              <a:rPr lang="ar-EG" dirty="0">
                <a:solidFill>
                  <a:prstClr val="white"/>
                </a:solidFill>
                <a:latin typeface="Simplified Arabic" pitchFamily="18" charset="-78"/>
                <a:cs typeface="Simplified Arabic" pitchFamily="18" charset="-78"/>
              </a:rPr>
              <a:t>العام بأنه: النشاط أو العمل الذي يمارسه المرفق تحقيقا للنفع </a:t>
            </a:r>
            <a:r>
              <a:rPr lang="ar-EG" dirty="0" smtClean="0">
                <a:solidFill>
                  <a:prstClr val="white"/>
                </a:solidFill>
                <a:latin typeface="Simplified Arabic" pitchFamily="18" charset="-78"/>
                <a:cs typeface="Simplified Arabic" pitchFamily="18" charset="-78"/>
              </a:rPr>
              <a:t>العام.</a:t>
            </a:r>
          </a:p>
          <a:p>
            <a:pPr marL="0" lvl="0" indent="0" algn="just" rtl="1">
              <a:lnSpc>
                <a:spcPct val="150000"/>
              </a:lnSpc>
              <a:buNone/>
            </a:pPr>
            <a:r>
              <a:rPr lang="ar-EG" dirty="0" smtClean="0">
                <a:solidFill>
                  <a:prstClr val="white"/>
                </a:solidFill>
                <a:latin typeface="Simplified Arabic" pitchFamily="18" charset="-78"/>
                <a:cs typeface="Simplified Arabic" pitchFamily="18" charset="-78"/>
              </a:rPr>
              <a:t>كما يرى البعض بأنه</a:t>
            </a:r>
            <a:r>
              <a:rPr lang="ar-EG" dirty="0">
                <a:solidFill>
                  <a:prstClr val="white"/>
                </a:solidFill>
                <a:latin typeface="Simplified Arabic" pitchFamily="18" charset="-78"/>
                <a:cs typeface="Simplified Arabic" pitchFamily="18" charset="-78"/>
              </a:rPr>
              <a:t>: النشاط الذي تباشره السلطة العامة بقصد </a:t>
            </a:r>
            <a:r>
              <a:rPr lang="ar-EG" dirty="0" smtClean="0">
                <a:solidFill>
                  <a:prstClr val="white"/>
                </a:solidFill>
                <a:latin typeface="Simplified Arabic" pitchFamily="18" charset="-78"/>
                <a:cs typeface="Simplified Arabic" pitchFamily="18" charset="-78"/>
              </a:rPr>
              <a:t>الوفاء بحاجة </a:t>
            </a:r>
            <a:r>
              <a:rPr lang="ar-EG" dirty="0">
                <a:solidFill>
                  <a:prstClr val="white"/>
                </a:solidFill>
                <a:latin typeface="Simplified Arabic" pitchFamily="18" charset="-78"/>
                <a:cs typeface="Simplified Arabic" pitchFamily="18" charset="-78"/>
              </a:rPr>
              <a:t>ذات نفع </a:t>
            </a:r>
            <a:r>
              <a:rPr lang="ar-EG" dirty="0" smtClean="0">
                <a:solidFill>
                  <a:prstClr val="white"/>
                </a:solidFill>
                <a:latin typeface="Simplified Arabic" pitchFamily="18" charset="-78"/>
                <a:cs typeface="Simplified Arabic" pitchFamily="18" charset="-78"/>
              </a:rPr>
              <a:t>عام.</a:t>
            </a:r>
            <a:endParaRPr lang="ar-EG" dirty="0">
              <a:solidFill>
                <a:prstClr val="white"/>
              </a:solidFill>
              <a:latin typeface="Simplified Arabic" pitchFamily="18" charset="-78"/>
              <a:cs typeface="Simplified Arabic" pitchFamily="18" charset="-78"/>
            </a:endParaRPr>
          </a:p>
          <a:p>
            <a:pPr marL="0" indent="0" algn="r">
              <a:buNone/>
            </a:pPr>
            <a:endParaRPr lang="en-US" dirty="0">
              <a:solidFill>
                <a:schemeClr val="bg1"/>
              </a:solidFill>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2213295364"/>
      </p:ext>
    </p:extLst>
  </p:cSld>
  <p:clrMapOvr>
    <a:masterClrMapping/>
  </p:clrMapOvr>
  <mc:AlternateContent xmlns:mc="http://schemas.openxmlformats.org/markup-compatibility/2006" xmlns:p14="http://schemas.microsoft.com/office/powerpoint/2010/main">
    <mc:Choice Requires="p14">
      <p:transition spd="slow" p14:dur="2000" advTm="138600"/>
    </mc:Choice>
    <mc:Fallback xmlns="">
      <p:transition spd="slow" advTm="13860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937549" y="1851949"/>
            <a:ext cx="9977378" cy="4780345"/>
          </a:xfrm>
        </p:spPr>
        <p:txBody>
          <a:bodyPr>
            <a:normAutofit/>
          </a:bodyPr>
          <a:lstStyle/>
          <a:p>
            <a:pPr marL="0" indent="0" algn="just" rtl="1">
              <a:lnSpc>
                <a:spcPct val="150000"/>
              </a:lnSpc>
              <a:buNone/>
            </a:pPr>
            <a:r>
              <a:rPr lang="ar-EG" b="1" u="sng" dirty="0" smtClean="0">
                <a:solidFill>
                  <a:schemeClr val="bg1"/>
                </a:solidFill>
                <a:latin typeface="Simplified Arabic" pitchFamily="18" charset="-78"/>
                <a:cs typeface="Simplified Arabic" pitchFamily="18" charset="-78"/>
              </a:rPr>
              <a:t>(جـ)- الاتجاه المزدوج:  </a:t>
            </a:r>
            <a:r>
              <a:rPr lang="ar-EG" dirty="0" smtClean="0">
                <a:solidFill>
                  <a:schemeClr val="bg1"/>
                </a:solidFill>
                <a:latin typeface="Simplified Arabic" pitchFamily="18" charset="-78"/>
                <a:cs typeface="Simplified Arabic" pitchFamily="18" charset="-78"/>
              </a:rPr>
              <a:t>هذا الاتجاه يجمع بين الاتجاهين السابقين؛ لذا يعرف البعض من هذا الاتجاه المرفق العام بأنه</a:t>
            </a:r>
            <a:r>
              <a:rPr lang="ar-EG" dirty="0">
                <a:solidFill>
                  <a:schemeClr val="bg1"/>
                </a:solidFill>
                <a:latin typeface="Simplified Arabic" pitchFamily="18" charset="-78"/>
                <a:cs typeface="Simplified Arabic" pitchFamily="18" charset="-78"/>
              </a:rPr>
              <a:t>: مشروع ذو نفع </a:t>
            </a:r>
            <a:r>
              <a:rPr lang="ar-EG" dirty="0" smtClean="0">
                <a:solidFill>
                  <a:schemeClr val="bg1"/>
                </a:solidFill>
                <a:latin typeface="Simplified Arabic" pitchFamily="18" charset="-78"/>
                <a:cs typeface="Simplified Arabic" pitchFamily="18" charset="-78"/>
              </a:rPr>
              <a:t>عام خاضع </a:t>
            </a:r>
            <a:r>
              <a:rPr lang="ar-EG" dirty="0">
                <a:solidFill>
                  <a:schemeClr val="bg1"/>
                </a:solidFill>
                <a:latin typeface="Simplified Arabic" pitchFamily="18" charset="-78"/>
                <a:cs typeface="Simplified Arabic" pitchFamily="18" charset="-78"/>
              </a:rPr>
              <a:t>للهيمنة أو الإدارة العليا للحكام، ويهدف إلى إشباع حاجات عامة للجمهور، </a:t>
            </a:r>
            <a:r>
              <a:rPr lang="ar-EG" dirty="0" smtClean="0">
                <a:solidFill>
                  <a:schemeClr val="bg1"/>
                </a:solidFill>
                <a:latin typeface="Simplified Arabic" pitchFamily="18" charset="-78"/>
                <a:cs typeface="Simplified Arabic" pitchFamily="18" charset="-78"/>
              </a:rPr>
              <a:t>بسبب عدم </a:t>
            </a:r>
            <a:r>
              <a:rPr lang="ar-EG" dirty="0">
                <a:solidFill>
                  <a:schemeClr val="bg1"/>
                </a:solidFill>
                <a:latin typeface="Simplified Arabic" pitchFamily="18" charset="-78"/>
                <a:cs typeface="Simplified Arabic" pitchFamily="18" charset="-78"/>
              </a:rPr>
              <a:t>كفاية أو عدم وجود مشروعات خاصة تحقق هذه الأغراض ويخضع لحد أدنى </a:t>
            </a:r>
            <a:r>
              <a:rPr lang="ar-EG" dirty="0" smtClean="0">
                <a:solidFill>
                  <a:schemeClr val="bg1"/>
                </a:solidFill>
                <a:latin typeface="Simplified Arabic" pitchFamily="18" charset="-78"/>
                <a:cs typeface="Simplified Arabic" pitchFamily="18" charset="-78"/>
              </a:rPr>
              <a:t>من القواعد الخاصة، </a:t>
            </a:r>
            <a:r>
              <a:rPr lang="ar-EG" dirty="0">
                <a:solidFill>
                  <a:schemeClr val="bg1"/>
                </a:solidFill>
                <a:latin typeface="Simplified Arabic" pitchFamily="18" charset="-78"/>
                <a:cs typeface="Simplified Arabic" pitchFamily="18" charset="-78"/>
              </a:rPr>
              <a:t>أي لنظام قانوني خاص </a:t>
            </a:r>
            <a:r>
              <a:rPr lang="ar-EG" dirty="0" smtClean="0">
                <a:solidFill>
                  <a:schemeClr val="bg1"/>
                </a:solidFill>
                <a:latin typeface="Simplified Arabic" pitchFamily="18" charset="-78"/>
                <a:cs typeface="Simplified Arabic" pitchFamily="18" charset="-78"/>
              </a:rPr>
              <a:t>واستثنائي. </a:t>
            </a:r>
            <a:r>
              <a:rPr lang="ar-EG" dirty="0">
                <a:solidFill>
                  <a:schemeClr val="bg1"/>
                </a:solidFill>
                <a:latin typeface="Simplified Arabic" pitchFamily="18" charset="-78"/>
                <a:cs typeface="Simplified Arabic" pitchFamily="18" charset="-78"/>
              </a:rPr>
              <a:t>ويرى البعض أنه: كل نشاط أو مشروع تنشئه الدولة </a:t>
            </a:r>
            <a:r>
              <a:rPr lang="ar-EG" dirty="0" smtClean="0">
                <a:solidFill>
                  <a:schemeClr val="bg1"/>
                </a:solidFill>
                <a:latin typeface="Simplified Arabic" pitchFamily="18" charset="-78"/>
                <a:cs typeface="Simplified Arabic" pitchFamily="18" charset="-78"/>
              </a:rPr>
              <a:t>وتديره الإدارة</a:t>
            </a:r>
            <a:r>
              <a:rPr lang="ar-EG" dirty="0">
                <a:solidFill>
                  <a:schemeClr val="bg1"/>
                </a:solidFill>
                <a:latin typeface="Simplified Arabic" pitchFamily="18" charset="-78"/>
                <a:cs typeface="Simplified Arabic" pitchFamily="18" charset="-78"/>
              </a:rPr>
              <a:t>، يستهدف تحقيق منفعة عامة مباشرة أو إشباع حاجة عامة </a:t>
            </a:r>
            <a:r>
              <a:rPr lang="ar-EG" dirty="0" smtClean="0">
                <a:solidFill>
                  <a:schemeClr val="bg1"/>
                </a:solidFill>
                <a:latin typeface="Simplified Arabic" pitchFamily="18" charset="-78"/>
                <a:cs typeface="Simplified Arabic" pitchFamily="18" charset="-78"/>
              </a:rPr>
              <a:t>للمواطنين.</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 وهذا هو الاتجاه الغالب في الفقه.</a:t>
            </a:r>
            <a:endParaRPr lang="ar-EG" dirty="0">
              <a:solidFill>
                <a:schemeClr val="bg1"/>
              </a:solidFill>
              <a:latin typeface="Simplified Arabic" pitchFamily="18" charset="-78"/>
              <a:cs typeface="Simplified Arabic" pitchFamily="18" charset="-78"/>
            </a:endParaRPr>
          </a:p>
          <a:p>
            <a:pPr marL="0" indent="0" algn="just" rtl="1">
              <a:lnSpc>
                <a:spcPct val="150000"/>
              </a:lnSpc>
              <a:buNone/>
            </a:pPr>
            <a:endParaRPr lang="ar-EG" b="1" u="sng" dirty="0" smtClean="0">
              <a:solidFill>
                <a:schemeClr val="bg1"/>
              </a:solidFill>
              <a:latin typeface="Simplified Arabic" pitchFamily="18" charset="-78"/>
              <a:cs typeface="Simplified Arabic" pitchFamily="18" charset="-78"/>
            </a:endParaRPr>
          </a:p>
          <a:p>
            <a:pPr marL="0" indent="0" algn="just" rtl="1">
              <a:buNone/>
            </a:pPr>
            <a:endParaRPr lang="ar-EG" dirty="0" smtClean="0">
              <a:solidFill>
                <a:schemeClr val="bg1"/>
              </a:solidFill>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284141663"/>
      </p:ext>
    </p:extLst>
  </p:cSld>
  <p:clrMapOvr>
    <a:masterClrMapping/>
  </p:clrMapOvr>
  <mc:AlternateContent xmlns:mc="http://schemas.openxmlformats.org/markup-compatibility/2006" xmlns:p14="http://schemas.microsoft.com/office/powerpoint/2010/main">
    <mc:Choice Requires="p14">
      <p:transition spd="slow" p14:dur="2000" advTm="62926"/>
    </mc:Choice>
    <mc:Fallback xmlns="">
      <p:transition spd="slow" advTm="6292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r>
              <a:rPr lang="ar-EG" dirty="0">
                <a:solidFill>
                  <a:schemeClr val="bg1"/>
                </a:solidFill>
              </a:rPr>
              <a:t>2-عناصر المرفق العام </a:t>
            </a:r>
          </a:p>
        </p:txBody>
      </p:sp>
      <p:sp>
        <p:nvSpPr>
          <p:cNvPr id="3" name="عنصر نائب للمحتوى 2"/>
          <p:cNvSpPr>
            <a:spLocks noGrp="1"/>
          </p:cNvSpPr>
          <p:nvPr>
            <p:ph idx="1"/>
          </p:nvPr>
        </p:nvSpPr>
        <p:spPr>
          <a:xfrm>
            <a:off x="1759352" y="1724628"/>
            <a:ext cx="8160152" cy="4305782"/>
          </a:xfrm>
        </p:spPr>
        <p:txBody>
          <a:bodyPr>
            <a:normAutofit/>
          </a:bodyPr>
          <a:lstStyle/>
          <a:p>
            <a:pPr marL="0" indent="0" algn="r">
              <a:lnSpc>
                <a:spcPct val="150000"/>
              </a:lnSpc>
              <a:buNone/>
            </a:pPr>
            <a:r>
              <a:rPr lang="ar-EG" dirty="0" smtClean="0">
                <a:solidFill>
                  <a:schemeClr val="bg1"/>
                </a:solidFill>
                <a:latin typeface="Simplified Arabic" pitchFamily="18" charset="-78"/>
                <a:cs typeface="Simplified Arabic" pitchFamily="18" charset="-78"/>
              </a:rPr>
              <a:t>هناك عدة عناصر يجب توافرها في المرفق العام لقيامه، وهي:</a:t>
            </a:r>
          </a:p>
          <a:p>
            <a:pPr marL="0" indent="0" algn="r">
              <a:lnSpc>
                <a:spcPct val="150000"/>
              </a:lnSpc>
              <a:buNone/>
            </a:pPr>
            <a:r>
              <a:rPr lang="ar-EG" dirty="0" smtClean="0">
                <a:solidFill>
                  <a:schemeClr val="bg1"/>
                </a:solidFill>
                <a:latin typeface="Simplified Arabic" pitchFamily="18" charset="-78"/>
                <a:cs typeface="Simplified Arabic" pitchFamily="18" charset="-78"/>
              </a:rPr>
              <a:t>(أ)- إنشاء الدولة للمرفق العام</a:t>
            </a:r>
          </a:p>
          <a:p>
            <a:pPr marL="0" indent="0" algn="r">
              <a:lnSpc>
                <a:spcPct val="150000"/>
              </a:lnSpc>
              <a:buNone/>
            </a:pPr>
            <a:r>
              <a:rPr lang="ar-EG" dirty="0" smtClean="0">
                <a:solidFill>
                  <a:schemeClr val="bg1"/>
                </a:solidFill>
                <a:latin typeface="Simplified Arabic" pitchFamily="18" charset="-78"/>
                <a:cs typeface="Simplified Arabic" pitchFamily="18" charset="-78"/>
              </a:rPr>
              <a:t>(ب)- النفع العام</a:t>
            </a:r>
          </a:p>
          <a:p>
            <a:pPr marL="0" indent="0" algn="r">
              <a:lnSpc>
                <a:spcPct val="150000"/>
              </a:lnSpc>
              <a:buNone/>
            </a:pPr>
            <a:r>
              <a:rPr lang="ar-EG" dirty="0" smtClean="0">
                <a:solidFill>
                  <a:schemeClr val="bg1"/>
                </a:solidFill>
                <a:latin typeface="Simplified Arabic" pitchFamily="18" charset="-78"/>
                <a:cs typeface="Simplified Arabic" pitchFamily="18" charset="-78"/>
              </a:rPr>
              <a:t>(جـ)-السلطة العامة </a:t>
            </a:r>
          </a:p>
          <a:p>
            <a:pPr marL="0" indent="0" algn="r">
              <a:lnSpc>
                <a:spcPct val="150000"/>
              </a:lnSpc>
              <a:buNone/>
            </a:pPr>
            <a:r>
              <a:rPr lang="ar-EG" dirty="0" smtClean="0">
                <a:solidFill>
                  <a:schemeClr val="bg1"/>
                </a:solidFill>
                <a:latin typeface="Simplified Arabic" pitchFamily="18" charset="-78"/>
                <a:cs typeface="Simplified Arabic" pitchFamily="18" charset="-78"/>
              </a:rPr>
              <a:t>(د)-خضوع المرفق العام لنظام قانوني خاص واستثنائي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1923790213"/>
      </p:ext>
    </p:extLst>
  </p:cSld>
  <p:clrMapOvr>
    <a:masterClrMapping/>
  </p:clrMapOvr>
  <mc:AlternateContent xmlns:mc="http://schemas.openxmlformats.org/markup-compatibility/2006" xmlns:p14="http://schemas.microsoft.com/office/powerpoint/2010/main">
    <mc:Choice Requires="p14">
      <p:transition spd="slow" p14:dur="2000" advTm="62098"/>
    </mc:Choice>
    <mc:Fallback xmlns="">
      <p:transition spd="slow" advTm="62098"/>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187614" y="1944547"/>
            <a:ext cx="8194877" cy="3912243"/>
          </a:xfrm>
        </p:spPr>
        <p:txBody>
          <a:bodyPr>
            <a:normAutofit/>
          </a:bodyPr>
          <a:lstStyle/>
          <a:p>
            <a:pPr marL="0" indent="0" algn="just" rtl="1">
              <a:lnSpc>
                <a:spcPct val="150000"/>
              </a:lnSpc>
              <a:buNone/>
            </a:pPr>
            <a:r>
              <a:rPr lang="ar-EG" b="1" u="sng" dirty="0" smtClean="0">
                <a:solidFill>
                  <a:schemeClr val="bg1"/>
                </a:solidFill>
                <a:latin typeface="Simplified Arabic" pitchFamily="18" charset="-78"/>
                <a:cs typeface="Simplified Arabic" pitchFamily="18" charset="-78"/>
              </a:rPr>
              <a:t>(أ)- </a:t>
            </a:r>
            <a:r>
              <a:rPr lang="ar-EG" b="1" u="sng" dirty="0">
                <a:solidFill>
                  <a:schemeClr val="bg1"/>
                </a:solidFill>
                <a:latin typeface="Simplified Arabic" pitchFamily="18" charset="-78"/>
                <a:cs typeface="Simplified Arabic" pitchFamily="18" charset="-78"/>
              </a:rPr>
              <a:t>إنشاء الدولة للمرفق </a:t>
            </a:r>
            <a:r>
              <a:rPr lang="ar-EG" b="1" u="sng" dirty="0" smtClean="0">
                <a:solidFill>
                  <a:schemeClr val="bg1"/>
                </a:solidFill>
                <a:latin typeface="Simplified Arabic" pitchFamily="18" charset="-78"/>
                <a:cs typeface="Simplified Arabic" pitchFamily="18" charset="-78"/>
              </a:rPr>
              <a:t>العام: </a:t>
            </a:r>
            <a:r>
              <a:rPr lang="ar-EG" dirty="0">
                <a:solidFill>
                  <a:schemeClr val="bg1"/>
                </a:solidFill>
                <a:latin typeface="Simplified Arabic" pitchFamily="18" charset="-78"/>
                <a:cs typeface="Simplified Arabic" pitchFamily="18" charset="-78"/>
              </a:rPr>
              <a:t> </a:t>
            </a: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تقوم الدولة بإنشاء المرفق العام وتنظيمه، ويمكن أن تتولى الدولة إدارتها أو تعهد بإدارته إلى شخص من اشخاص القانون الخاص، كشركة مثلا؛ لكن ينبغي أن تتولى الدولة الإشراف عليه لضمان حسن سير المرفق. </a:t>
            </a:r>
            <a:endParaRPr lang="ar-EG" b="1" u="sng" dirty="0">
              <a:solidFill>
                <a:schemeClr val="bg1"/>
              </a:solidFill>
              <a:latin typeface="Simplified Arabic" pitchFamily="18" charset="-78"/>
              <a:cs typeface="Simplified Arabic" pitchFamily="18" charset="-78"/>
            </a:endParaRPr>
          </a:p>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259768672"/>
      </p:ext>
    </p:extLst>
  </p:cSld>
  <p:clrMapOvr>
    <a:masterClrMapping/>
  </p:clrMapOvr>
  <mc:AlternateContent xmlns:mc="http://schemas.openxmlformats.org/markup-compatibility/2006" xmlns:p14="http://schemas.microsoft.com/office/powerpoint/2010/main">
    <mc:Choice Requires="p14">
      <p:transition spd="slow" p14:dur="2000" advTm="129049"/>
    </mc:Choice>
    <mc:Fallback xmlns="">
      <p:transition spd="slow" advTm="129049"/>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620455" y="1840375"/>
            <a:ext cx="9340769" cy="4734045"/>
          </a:xfrm>
        </p:spPr>
        <p:txBody>
          <a:bodyPr>
            <a:normAutofit lnSpcReduction="10000"/>
          </a:bodyPr>
          <a:lstStyle/>
          <a:p>
            <a:pPr marL="0" indent="0" algn="just" rtl="1">
              <a:lnSpc>
                <a:spcPct val="150000"/>
              </a:lnSpc>
              <a:buNone/>
            </a:pPr>
            <a:r>
              <a:rPr lang="ar-EG" b="1" u="sng" dirty="0" smtClean="0">
                <a:solidFill>
                  <a:schemeClr val="bg1"/>
                </a:solidFill>
                <a:latin typeface="Simplified Arabic" pitchFamily="18" charset="-78"/>
                <a:cs typeface="Simplified Arabic" pitchFamily="18" charset="-78"/>
              </a:rPr>
              <a:t>(ب)- </a:t>
            </a:r>
            <a:r>
              <a:rPr lang="ar-EG" b="1" u="sng" dirty="0">
                <a:solidFill>
                  <a:schemeClr val="bg1"/>
                </a:solidFill>
                <a:latin typeface="Simplified Arabic" pitchFamily="18" charset="-78"/>
                <a:cs typeface="Simplified Arabic" pitchFamily="18" charset="-78"/>
              </a:rPr>
              <a:t>النفع </a:t>
            </a:r>
            <a:r>
              <a:rPr lang="ar-EG" b="1" u="sng" dirty="0" smtClean="0">
                <a:solidFill>
                  <a:schemeClr val="bg1"/>
                </a:solidFill>
                <a:latin typeface="Simplified Arabic" pitchFamily="18" charset="-78"/>
                <a:cs typeface="Simplified Arabic" pitchFamily="18" charset="-78"/>
              </a:rPr>
              <a:t>العام: </a:t>
            </a:r>
            <a:endParaRPr lang="ar-EG" b="1" u="sng" dirty="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يعد ذلك أحد العناصر المميزة للمرفق العام، فالغرض من وجوده هو تقديم خدمة من الخدمات العامة للجمهور، مثل المحافظة على الصحة العامة أو نشر العدالة أو التعليم أو الدفاع عن مقدرات الوطن.</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وبالتالي فالغرض الأساسي لا يتمثل في تحقيق الأرباح من وراء إنشاء المرفق، ومع ذلك لا يمنع هذا العنصر من تحصيل رسوم أو مقابل لأداء الخدمة من باب توزيع الأعباء العامة على المواطنين أو تلبية النفقات اللازمة لتقديمها.</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3605201899"/>
      </p:ext>
    </p:extLst>
  </p:cSld>
  <p:clrMapOvr>
    <a:masterClrMapping/>
  </p:clrMapOvr>
  <mc:AlternateContent xmlns:mc="http://schemas.openxmlformats.org/markup-compatibility/2006" xmlns:p14="http://schemas.microsoft.com/office/powerpoint/2010/main">
    <mc:Choice Requires="p14">
      <p:transition spd="slow" p14:dur="2000" advTm="98539"/>
    </mc:Choice>
    <mc:Fallback xmlns="">
      <p:transition spd="slow" advTm="98539"/>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493135" y="1944547"/>
            <a:ext cx="9468090" cy="4618299"/>
          </a:xfrm>
        </p:spPr>
        <p:txBody>
          <a:bodyPr/>
          <a:lstStyle/>
          <a:p>
            <a:pPr marL="0" indent="0" algn="just" rtl="1">
              <a:lnSpc>
                <a:spcPct val="150000"/>
              </a:lnSpc>
              <a:buNone/>
            </a:pPr>
            <a:r>
              <a:rPr lang="ar-EG" u="sng" dirty="0" smtClean="0">
                <a:solidFill>
                  <a:schemeClr val="bg1"/>
                </a:solidFill>
                <a:latin typeface="Simplified Arabic" pitchFamily="18" charset="-78"/>
                <a:cs typeface="Simplified Arabic" pitchFamily="18" charset="-78"/>
              </a:rPr>
              <a:t>(جـ)- السلطة العامة: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يلزم أن يكون المرفق العام خاضع للسلطة العامة في إدارته وتنظيمه، وهذا يعني إنه يجب أن تكون للسلطة القرار النهائي فيما يخص المسائل المتعلقة بالمرفق، بما يتضمنه ذلك من استخدام امتيازات السلطة العامة في هذا الشأن، بحيث قد يتطلب الأمر إلى تعديله أو حتى إلغاء وجوده من الأساس.</a:t>
            </a:r>
            <a:r>
              <a:rPr lang="ar-EG" u="sng" dirty="0" smtClean="0">
                <a:solidFill>
                  <a:schemeClr val="bg1"/>
                </a:solidFill>
                <a:latin typeface="Simplified Arabic" pitchFamily="18" charset="-78"/>
                <a:cs typeface="Simplified Arabic" pitchFamily="18" charset="-78"/>
              </a:rPr>
              <a:t>  </a:t>
            </a:r>
            <a:endParaRPr lang="en-US" u="sng"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3185910944"/>
      </p:ext>
    </p:extLst>
  </p:cSld>
  <p:clrMapOvr>
    <a:masterClrMapping/>
  </p:clrMapOvr>
  <mc:AlternateContent xmlns:mc="http://schemas.openxmlformats.org/markup-compatibility/2006" xmlns:p14="http://schemas.microsoft.com/office/powerpoint/2010/main">
    <mc:Choice Requires="p14">
      <p:transition spd="slow" p14:dur="2000" advTm="121774"/>
    </mc:Choice>
    <mc:Fallback xmlns="">
      <p:transition spd="slow" advTm="121774"/>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r" rtl="1"/>
            <a:endParaRPr lang="en-US" dirty="0"/>
          </a:p>
        </p:txBody>
      </p:sp>
      <p:sp>
        <p:nvSpPr>
          <p:cNvPr id="3" name="عنصر نائب للمحتوى 2"/>
          <p:cNvSpPr>
            <a:spLocks noGrp="1"/>
          </p:cNvSpPr>
          <p:nvPr>
            <p:ph idx="1"/>
          </p:nvPr>
        </p:nvSpPr>
        <p:spPr>
          <a:xfrm>
            <a:off x="1307939" y="2025569"/>
            <a:ext cx="9560689" cy="4629874"/>
          </a:xfrm>
        </p:spPr>
        <p:txBody>
          <a:bodyPr>
            <a:normAutofit/>
          </a:bodyPr>
          <a:lstStyle/>
          <a:p>
            <a:pPr marL="0" indent="0" algn="just" rtl="1">
              <a:lnSpc>
                <a:spcPct val="150000"/>
              </a:lnSpc>
              <a:buNone/>
            </a:pPr>
            <a:r>
              <a:rPr lang="ar-EG" b="1" u="sng" dirty="0">
                <a:solidFill>
                  <a:schemeClr val="bg1"/>
                </a:solidFill>
                <a:latin typeface="Simplified Arabic" pitchFamily="18" charset="-78"/>
                <a:cs typeface="Simplified Arabic" pitchFamily="18" charset="-78"/>
              </a:rPr>
              <a:t>(د)- </a:t>
            </a:r>
            <a:r>
              <a:rPr lang="ar-EG" b="1" u="sng" dirty="0" smtClean="0">
                <a:solidFill>
                  <a:schemeClr val="bg1"/>
                </a:solidFill>
                <a:latin typeface="Simplified Arabic" pitchFamily="18" charset="-78"/>
                <a:cs typeface="Simplified Arabic" pitchFamily="18" charset="-78"/>
              </a:rPr>
              <a:t>خضوع </a:t>
            </a:r>
            <a:r>
              <a:rPr lang="ar-EG" b="1" u="sng" dirty="0">
                <a:solidFill>
                  <a:schemeClr val="bg1"/>
                </a:solidFill>
                <a:latin typeface="Simplified Arabic" pitchFamily="18" charset="-78"/>
                <a:cs typeface="Simplified Arabic" pitchFamily="18" charset="-78"/>
              </a:rPr>
              <a:t>المرفق العام لنظام قانوني خاص </a:t>
            </a:r>
            <a:r>
              <a:rPr lang="ar-EG" b="1" u="sng" dirty="0" smtClean="0">
                <a:solidFill>
                  <a:schemeClr val="bg1"/>
                </a:solidFill>
                <a:latin typeface="Simplified Arabic" pitchFamily="18" charset="-78"/>
                <a:cs typeface="Simplified Arabic" pitchFamily="18" charset="-78"/>
              </a:rPr>
              <a:t>واستثنائي:</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يقصد بالنظام القانوني الخاص والاستثنائي هنا أن يخضع المرفق العام لقواعد تختلف عن القواعد التي تخضع لها المشروعات الخاصة وفقا للقانون الخاص؛ وينطبق هذا النظام على إنشاء المرفق وتنظيمه وتسييره والرقابة عليه وحتى إلغائه.</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ومع ذلك يرى البعض أن ذلك لا يمثل عنصرا لازما لقيام المرفق العام. </a:t>
            </a:r>
            <a:r>
              <a:rPr lang="ar-EG" b="1" u="sng" dirty="0" smtClean="0">
                <a:solidFill>
                  <a:schemeClr val="bg1"/>
                </a:solidFill>
                <a:latin typeface="Simplified Arabic" pitchFamily="18" charset="-78"/>
                <a:cs typeface="Simplified Arabic" pitchFamily="18" charset="-78"/>
              </a:rPr>
              <a:t>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2443977928"/>
      </p:ext>
    </p:extLst>
  </p:cSld>
  <p:clrMapOvr>
    <a:masterClrMapping/>
  </p:clrMapOvr>
  <mc:AlternateContent xmlns:mc="http://schemas.openxmlformats.org/markup-compatibility/2006" xmlns:p14="http://schemas.microsoft.com/office/powerpoint/2010/main">
    <mc:Choice Requires="p14">
      <p:transition spd="slow" p14:dur="2000" advTm="161340"/>
    </mc:Choice>
    <mc:Fallback xmlns="">
      <p:transition spd="slow" advTm="16134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r>
              <a:rPr lang="ar-EG" dirty="0">
                <a:solidFill>
                  <a:schemeClr val="bg1"/>
                </a:solidFill>
              </a:rPr>
              <a:t>3-أقسام المرفق العام</a:t>
            </a:r>
          </a:p>
        </p:txBody>
      </p:sp>
      <p:sp>
        <p:nvSpPr>
          <p:cNvPr id="3" name="عنصر نائب للمحتوى 2"/>
          <p:cNvSpPr>
            <a:spLocks noGrp="1"/>
          </p:cNvSpPr>
          <p:nvPr>
            <p:ph idx="1"/>
          </p:nvPr>
        </p:nvSpPr>
        <p:spPr>
          <a:xfrm>
            <a:off x="1932972" y="1597307"/>
            <a:ext cx="8137004" cy="4027990"/>
          </a:xfrm>
        </p:spPr>
        <p:txBody>
          <a:bodyPr>
            <a:normAutofit/>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لا تأخذ المرافق العامة شكلا واحد بل هناك عدة أنواع وصور لها، ونتناول هنا أبرز أقسام المرافق العامة؛ فمن حيث طبيعة نشاطها، تنقسم إلى ثلاثة أنواع: مرافق عامة إدارية، مرافق اقتصادية ومرافق مهنية. ومن حيث نطاق نشاطها تنقسم إلى مرافق قومية ومرافق محلية. ومن حيث مدى الالتزام بإنشائها تنقسم إلى مرافق اختيارية ومرافق إجبارية، ونتناول ذلك فيما يلي: </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4103845114"/>
      </p:ext>
    </p:extLst>
  </p:cSld>
  <p:clrMapOvr>
    <a:masterClrMapping/>
  </p:clrMapOvr>
  <mc:AlternateContent xmlns:mc="http://schemas.openxmlformats.org/markup-compatibility/2006" xmlns:p14="http://schemas.microsoft.com/office/powerpoint/2010/main">
    <mc:Choice Requires="p14">
      <p:transition spd="slow" p14:dur="2000" advTm="77275"/>
    </mc:Choice>
    <mc:Fallback xmlns="">
      <p:transition spd="slow" advTm="77275"/>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365125"/>
            <a:ext cx="10515600" cy="1371078"/>
          </a:xfrm>
        </p:spPr>
        <p:txBody>
          <a:bodyPr>
            <a:normAutofit fontScale="90000"/>
          </a:bodyPr>
          <a:lstStyle/>
          <a:p>
            <a:pPr algn="ctr"/>
            <a:r>
              <a:rPr lang="ar-EG" dirty="0"/>
              <a:t/>
            </a:r>
            <a:br>
              <a:rPr lang="ar-EG" dirty="0"/>
            </a:br>
            <a:r>
              <a:rPr lang="ar-EG" dirty="0" smtClean="0"/>
              <a:t/>
            </a:r>
            <a:br>
              <a:rPr lang="ar-EG" dirty="0" smtClean="0"/>
            </a:br>
            <a:r>
              <a:rPr lang="ar-EG" dirty="0" smtClean="0">
                <a:solidFill>
                  <a:schemeClr val="bg1"/>
                </a:solidFill>
              </a:rPr>
              <a:t>(أ)-أقسام المرافق العامة من حيث طبيعة نشاطها</a:t>
            </a:r>
            <a:endParaRPr lang="en-US" dirty="0"/>
          </a:p>
        </p:txBody>
      </p:sp>
      <p:sp>
        <p:nvSpPr>
          <p:cNvPr id="3" name="عنصر نائب للمحتوى 2"/>
          <p:cNvSpPr>
            <a:spLocks noGrp="1"/>
          </p:cNvSpPr>
          <p:nvPr>
            <p:ph idx="1"/>
          </p:nvPr>
        </p:nvSpPr>
        <p:spPr>
          <a:xfrm>
            <a:off x="2071868" y="1747776"/>
            <a:ext cx="8345347" cy="4190037"/>
          </a:xfrm>
        </p:spPr>
        <p:txBody>
          <a:bodyPr>
            <a:normAutofit/>
          </a:bodyPr>
          <a:lstStyle/>
          <a:p>
            <a:pPr marL="0" indent="0" algn="ctr" rtl="1">
              <a:lnSpc>
                <a:spcPct val="150000"/>
              </a:lnSpc>
              <a:buNone/>
            </a:pPr>
            <a:r>
              <a:rPr lang="ar-EG" dirty="0" smtClean="0">
                <a:solidFill>
                  <a:schemeClr val="bg1"/>
                </a:solidFill>
                <a:latin typeface="Simplified Arabic" pitchFamily="18" charset="-78"/>
                <a:cs typeface="Simplified Arabic" pitchFamily="18" charset="-78"/>
              </a:rPr>
              <a:t>(مرافق إدارية- مرافق اقتصادية- مرافق مهنية)</a:t>
            </a:r>
          </a:p>
          <a:p>
            <a:pPr algn="r" rtl="1">
              <a:lnSpc>
                <a:spcPct val="150000"/>
              </a:lnSpc>
            </a:pPr>
            <a:r>
              <a:rPr lang="ar-EG" b="1" u="sng" dirty="0" smtClean="0">
                <a:solidFill>
                  <a:schemeClr val="bg1"/>
                </a:solidFill>
                <a:latin typeface="Simplified Arabic" pitchFamily="18" charset="-78"/>
                <a:cs typeface="Simplified Arabic" pitchFamily="18" charset="-78"/>
              </a:rPr>
              <a:t>المرافق الإدارية: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تعرف بأنها المرافق التي تتناول أنشطة لا تزاولها الأفراد عادة، إما بسبب عجزهم عن ذلك أو لانعدام مصلحتهم أو ضعفها في القيام بذلك.</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والأمثلة على ذلك مرافق الدفاع والأمن والقضاء.</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658053460"/>
      </p:ext>
    </p:extLst>
  </p:cSld>
  <p:clrMapOvr>
    <a:masterClrMapping/>
  </p:clrMapOvr>
  <mc:AlternateContent xmlns:mc="http://schemas.openxmlformats.org/markup-compatibility/2006" xmlns:p14="http://schemas.microsoft.com/office/powerpoint/2010/main">
    <mc:Choice Requires="p14">
      <p:transition spd="slow" p14:dur="2000" advTm="336574"/>
    </mc:Choice>
    <mc:Fallback xmlns="">
      <p:transition spd="slow" advTm="33657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endParaRPr lang="en-US" dirty="0"/>
          </a:p>
        </p:txBody>
      </p:sp>
      <p:sp>
        <p:nvSpPr>
          <p:cNvPr id="3" name="عنصر نائب للمحتوى 2"/>
          <p:cNvSpPr>
            <a:spLocks noGrp="1"/>
          </p:cNvSpPr>
          <p:nvPr>
            <p:ph idx="1"/>
          </p:nvPr>
        </p:nvSpPr>
        <p:spPr>
          <a:xfrm>
            <a:off x="2071868" y="1967695"/>
            <a:ext cx="8079129" cy="3923819"/>
          </a:xfrm>
        </p:spPr>
        <p:txBody>
          <a:bodyPr>
            <a:normAutofit fontScale="92500"/>
          </a:bodyPr>
          <a:lstStyle/>
          <a:p>
            <a:pPr algn="just" rtl="1">
              <a:lnSpc>
                <a:spcPct val="150000"/>
              </a:lnSpc>
            </a:pPr>
            <a:r>
              <a:rPr lang="ar-EG" b="1" u="sng" dirty="0" smtClean="0">
                <a:solidFill>
                  <a:schemeClr val="bg1"/>
                </a:solidFill>
                <a:latin typeface="Simplified Arabic" pitchFamily="18" charset="-78"/>
                <a:cs typeface="Simplified Arabic" pitchFamily="18" charset="-78"/>
              </a:rPr>
              <a:t>المرافق الاقتصادية: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أدى تطور وظيفية الدولة وظهور الأزمات الاقتصادية إلى ظهور نوع جديد من المرافق يزاول أنشطة تجارية أو صناعية كتلك التي تزاولها الأفراد والمشروعات الخاصة.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والأمثلة على ذلك مرفق النقل والمواصلات، مرفق الاتصالات، مرفق توليد المياه والغاز وغير ذلك.</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2882136120"/>
      </p:ext>
    </p:extLst>
  </p:cSld>
  <p:clrMapOvr>
    <a:masterClrMapping/>
  </p:clrMapOvr>
  <mc:AlternateContent xmlns:mc="http://schemas.openxmlformats.org/markup-compatibility/2006" xmlns:p14="http://schemas.microsoft.com/office/powerpoint/2010/main">
    <mc:Choice Requires="p14">
      <p:transition spd="slow" p14:dur="2000" advTm="188735"/>
    </mc:Choice>
    <mc:Fallback xmlns="">
      <p:transition spd="slow" advTm="188735"/>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endParaRPr lang="en-US" dirty="0"/>
          </a:p>
        </p:txBody>
      </p:sp>
      <p:sp>
        <p:nvSpPr>
          <p:cNvPr id="3" name="عنصر نائب للمحتوى 2"/>
          <p:cNvSpPr>
            <a:spLocks noGrp="1"/>
          </p:cNvSpPr>
          <p:nvPr>
            <p:ph idx="1"/>
          </p:nvPr>
        </p:nvSpPr>
        <p:spPr>
          <a:xfrm>
            <a:off x="1898248" y="1770927"/>
            <a:ext cx="8599989" cy="4247909"/>
          </a:xfrm>
        </p:spPr>
        <p:txBody>
          <a:bodyPr>
            <a:normAutofit lnSpcReduction="10000"/>
          </a:bodyPr>
          <a:lstStyle/>
          <a:p>
            <a:pPr algn="just" rtl="1">
              <a:lnSpc>
                <a:spcPct val="150000"/>
              </a:lnSpc>
            </a:pPr>
            <a:r>
              <a:rPr lang="ar-EG" b="1" u="sng" dirty="0" smtClean="0">
                <a:solidFill>
                  <a:schemeClr val="bg1"/>
                </a:solidFill>
                <a:latin typeface="Simplified Arabic" pitchFamily="18" charset="-78"/>
                <a:cs typeface="Simplified Arabic" pitchFamily="18" charset="-78"/>
              </a:rPr>
              <a:t>المرافق المهنية: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تعرف بأنها تلك المرافق التي تنشأ بقصد توجيه نشاط مهني ورعاية المصالح الخاصة بمهنة معينة.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وتكون إدارتها من قبل أعضاء المهنة ذاتها، ويخولهم القانون بعض امتيازات السلطة العامة.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ومن الأمثلة على نقابات الأطباء، المحامين، المهندسين وغير ذلك.</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3495611741"/>
      </p:ext>
    </p:extLst>
  </p:cSld>
  <p:clrMapOvr>
    <a:masterClrMapping/>
  </p:clrMapOvr>
  <mc:AlternateContent xmlns:mc="http://schemas.openxmlformats.org/markup-compatibility/2006" xmlns:p14="http://schemas.microsoft.com/office/powerpoint/2010/main">
    <mc:Choice Requires="p14">
      <p:transition spd="slow" p14:dur="2000" advTm="222649"/>
    </mc:Choice>
    <mc:Fallback xmlns="">
      <p:transition spd="slow" advTm="222649"/>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r>
              <a:rPr lang="ar-EG" dirty="0" smtClean="0">
                <a:solidFill>
                  <a:schemeClr val="bg1"/>
                </a:solidFill>
              </a:rPr>
              <a:t/>
            </a:r>
            <a:br>
              <a:rPr lang="ar-EG" dirty="0" smtClean="0">
                <a:solidFill>
                  <a:schemeClr val="bg1"/>
                </a:solidFill>
              </a:rPr>
            </a:br>
            <a:r>
              <a:rPr lang="ar-EG" dirty="0" smtClean="0">
                <a:solidFill>
                  <a:schemeClr val="bg1"/>
                </a:solidFill>
              </a:rPr>
              <a:t/>
            </a:r>
            <a:br>
              <a:rPr lang="ar-EG" dirty="0" smtClean="0">
                <a:solidFill>
                  <a:schemeClr val="bg1"/>
                </a:solidFill>
              </a:rPr>
            </a:br>
            <a:r>
              <a:rPr lang="ar-EG" dirty="0" smtClean="0">
                <a:solidFill>
                  <a:schemeClr val="bg1"/>
                </a:solidFill>
              </a:rPr>
              <a:t>(ب)- أقسام المرافق العامة من حيث نطاق نشاطها</a:t>
            </a:r>
            <a:endParaRPr lang="en-US" dirty="0">
              <a:solidFill>
                <a:schemeClr val="bg1"/>
              </a:solidFill>
            </a:endParaRPr>
          </a:p>
        </p:txBody>
      </p:sp>
      <p:sp>
        <p:nvSpPr>
          <p:cNvPr id="3" name="عنصر نائب للمحتوى 2"/>
          <p:cNvSpPr>
            <a:spLocks noGrp="1"/>
          </p:cNvSpPr>
          <p:nvPr>
            <p:ph idx="1"/>
          </p:nvPr>
        </p:nvSpPr>
        <p:spPr>
          <a:xfrm>
            <a:off x="2013995" y="2095017"/>
            <a:ext cx="7893934" cy="3935393"/>
          </a:xfrm>
        </p:spPr>
        <p:txBody>
          <a:bodyPr/>
          <a:lstStyle/>
          <a:p>
            <a:pPr marL="0" indent="0" algn="ctr" rtl="1">
              <a:lnSpc>
                <a:spcPct val="150000"/>
              </a:lnSpc>
              <a:buNone/>
            </a:pPr>
            <a:r>
              <a:rPr lang="ar-EG" dirty="0" smtClean="0">
                <a:solidFill>
                  <a:schemeClr val="bg1"/>
                </a:solidFill>
                <a:latin typeface="Simplified Arabic" pitchFamily="18" charset="-78"/>
                <a:cs typeface="Simplified Arabic" pitchFamily="18" charset="-78"/>
              </a:rPr>
              <a:t>(مرافق قومية – مرافق محلية) </a:t>
            </a:r>
          </a:p>
          <a:p>
            <a:pPr algn="r" rtl="1">
              <a:lnSpc>
                <a:spcPct val="150000"/>
              </a:lnSpc>
            </a:pPr>
            <a:r>
              <a:rPr lang="ar-EG" u="sng" dirty="0" smtClean="0">
                <a:solidFill>
                  <a:schemeClr val="bg1"/>
                </a:solidFill>
                <a:latin typeface="Simplified Arabic" pitchFamily="18" charset="-78"/>
                <a:cs typeface="Simplified Arabic" pitchFamily="18" charset="-78"/>
              </a:rPr>
              <a:t>المرافق القومية: </a:t>
            </a:r>
          </a:p>
          <a:p>
            <a:pPr marL="0" indent="0" algn="r" rtl="1">
              <a:lnSpc>
                <a:spcPct val="150000"/>
              </a:lnSpc>
              <a:buNone/>
            </a:pPr>
            <a:r>
              <a:rPr lang="ar-EG" dirty="0" smtClean="0">
                <a:solidFill>
                  <a:schemeClr val="bg1"/>
                </a:solidFill>
                <a:latin typeface="Simplified Arabic" pitchFamily="18" charset="-78"/>
                <a:cs typeface="Simplified Arabic" pitchFamily="18" charset="-78"/>
              </a:rPr>
              <a:t>تعرف بأنها تلك المرافق التي يتسع نشاطها ليشمل كل إقليم الدولة، والأمثلة على ذلك مرفق الدفاع والقضاء والصحة.</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3970582274"/>
      </p:ext>
    </p:extLst>
  </p:cSld>
  <p:clrMapOvr>
    <a:masterClrMapping/>
  </p:clrMapOvr>
  <mc:AlternateContent xmlns:mc="http://schemas.openxmlformats.org/markup-compatibility/2006" xmlns:p14="http://schemas.microsoft.com/office/powerpoint/2010/main">
    <mc:Choice Requires="p14">
      <p:transition spd="slow" p14:dur="2000" advTm="185152"/>
    </mc:Choice>
    <mc:Fallback xmlns="">
      <p:transition spd="slow" advTm="185152"/>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endParaRPr lang="en-US" dirty="0">
              <a:solidFill>
                <a:schemeClr val="bg1"/>
              </a:solidFill>
            </a:endParaRPr>
          </a:p>
        </p:txBody>
      </p:sp>
      <p:sp>
        <p:nvSpPr>
          <p:cNvPr id="3" name="عنصر نائب للمحتوى 2"/>
          <p:cNvSpPr>
            <a:spLocks noGrp="1"/>
          </p:cNvSpPr>
          <p:nvPr>
            <p:ph idx="1"/>
          </p:nvPr>
        </p:nvSpPr>
        <p:spPr>
          <a:xfrm>
            <a:off x="1817225" y="2141316"/>
            <a:ext cx="7986532" cy="3889094"/>
          </a:xfrm>
        </p:spPr>
        <p:txBody>
          <a:bodyPr>
            <a:normAutofit lnSpcReduction="10000"/>
          </a:bodyPr>
          <a:lstStyle/>
          <a:p>
            <a:pPr algn="just" rtl="1">
              <a:lnSpc>
                <a:spcPct val="150000"/>
              </a:lnSpc>
            </a:pPr>
            <a:r>
              <a:rPr lang="ar-EG" u="sng" dirty="0" smtClean="0">
                <a:solidFill>
                  <a:schemeClr val="bg1"/>
                </a:solidFill>
                <a:latin typeface="Simplified Arabic" pitchFamily="18" charset="-78"/>
                <a:cs typeface="Simplified Arabic" pitchFamily="18" charset="-78"/>
              </a:rPr>
              <a:t>المرافق المحلية: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 تعرف بأنها المرافق التي يقتصر نشاطها على تقديم خدمات محلية تخص منطقة أو إقليم معين داخل الدولة، وتتولى إدارتها الوحدات المحلية، وتتسم بالاختلاف والتنوع بحسب اختلاف حاجات كل وحدة محلية أو إقليم. ومن الأمثلة على ذلك مرفق النقل وتوزيع المياه أو الكهرباء أو غيرها من المرافق التي يقصد منها إشباع حاجات محلية.</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21</a:t>
            </a:fld>
            <a:endParaRPr lang="en-US"/>
          </a:p>
        </p:txBody>
      </p:sp>
    </p:spTree>
    <p:extLst>
      <p:ext uri="{BB962C8B-B14F-4D97-AF65-F5344CB8AC3E}">
        <p14:creationId xmlns:p14="http://schemas.microsoft.com/office/powerpoint/2010/main" val="1524933799"/>
      </p:ext>
    </p:extLst>
  </p:cSld>
  <p:clrMapOvr>
    <a:masterClrMapping/>
  </p:clrMapOvr>
  <mc:AlternateContent xmlns:mc="http://schemas.openxmlformats.org/markup-compatibility/2006" xmlns:p14="http://schemas.microsoft.com/office/powerpoint/2010/main">
    <mc:Choice Requires="p14">
      <p:transition spd="slow" p14:dur="2000" advTm="106002"/>
    </mc:Choice>
    <mc:Fallback xmlns="">
      <p:transition spd="slow" advTm="106002"/>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r>
              <a:rPr lang="ar-EG" dirty="0" smtClean="0">
                <a:solidFill>
                  <a:schemeClr val="bg1"/>
                </a:solidFill>
              </a:rPr>
              <a:t/>
            </a:r>
            <a:br>
              <a:rPr lang="ar-EG" dirty="0" smtClean="0">
                <a:solidFill>
                  <a:schemeClr val="bg1"/>
                </a:solidFill>
              </a:rPr>
            </a:br>
            <a:r>
              <a:rPr lang="ar-EG" dirty="0">
                <a:solidFill>
                  <a:schemeClr val="bg1"/>
                </a:solidFill>
              </a:rPr>
              <a:t/>
            </a:r>
            <a:br>
              <a:rPr lang="ar-EG" dirty="0">
                <a:solidFill>
                  <a:schemeClr val="bg1"/>
                </a:solidFill>
              </a:rPr>
            </a:br>
            <a:r>
              <a:rPr lang="ar-EG" dirty="0" smtClean="0">
                <a:solidFill>
                  <a:schemeClr val="bg1"/>
                </a:solidFill>
              </a:rPr>
              <a:t>(جـ)- أقسام المرافق العامة من حيث مدى الالتزام بإنشائها</a:t>
            </a:r>
            <a:endParaRPr lang="en-US" dirty="0">
              <a:solidFill>
                <a:schemeClr val="bg1"/>
              </a:solidFill>
            </a:endParaRPr>
          </a:p>
        </p:txBody>
      </p:sp>
      <p:sp>
        <p:nvSpPr>
          <p:cNvPr id="3" name="عنصر نائب للمحتوى 2"/>
          <p:cNvSpPr>
            <a:spLocks noGrp="1"/>
          </p:cNvSpPr>
          <p:nvPr>
            <p:ph idx="1"/>
          </p:nvPr>
        </p:nvSpPr>
        <p:spPr>
          <a:xfrm>
            <a:off x="1817225" y="1863524"/>
            <a:ext cx="8102279" cy="4166886"/>
          </a:xfrm>
        </p:spPr>
        <p:txBody>
          <a:bodyPr>
            <a:normAutofit/>
          </a:bodyPr>
          <a:lstStyle/>
          <a:p>
            <a:pPr marL="0" indent="0" algn="ctr" rtl="1">
              <a:lnSpc>
                <a:spcPct val="150000"/>
              </a:lnSpc>
              <a:buNone/>
            </a:pPr>
            <a:r>
              <a:rPr lang="ar-EG" dirty="0" smtClean="0">
                <a:solidFill>
                  <a:schemeClr val="bg1"/>
                </a:solidFill>
                <a:latin typeface="Simplified Arabic" pitchFamily="18" charset="-78"/>
                <a:cs typeface="Simplified Arabic" pitchFamily="18" charset="-78"/>
              </a:rPr>
              <a:t>(مرافق اختيارية- مرافق إجبارية)</a:t>
            </a:r>
          </a:p>
          <a:p>
            <a:pPr algn="just" rtl="1">
              <a:lnSpc>
                <a:spcPct val="150000"/>
              </a:lnSpc>
            </a:pPr>
            <a:r>
              <a:rPr lang="ar-EG" u="sng" dirty="0" smtClean="0">
                <a:solidFill>
                  <a:schemeClr val="bg1"/>
                </a:solidFill>
                <a:latin typeface="Simplified Arabic" pitchFamily="18" charset="-78"/>
                <a:cs typeface="Simplified Arabic" pitchFamily="18" charset="-78"/>
              </a:rPr>
              <a:t>المرافق الاختيارية: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تعرف بأنها المرافق التي تملك الدولة إنشائها بسلطتها التقديرية، وهذا هو الأصل حيث تملك الدولة سلطة تقديرية في اختيار مكان ووقت إنشاء المرفق والأنشطة التي يمارسها.</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242021655"/>
      </p:ext>
    </p:extLst>
  </p:cSld>
  <p:clrMapOvr>
    <a:masterClrMapping/>
  </p:clrMapOvr>
  <mc:AlternateContent xmlns:mc="http://schemas.openxmlformats.org/markup-compatibility/2006" xmlns:p14="http://schemas.microsoft.com/office/powerpoint/2010/main">
    <mc:Choice Requires="p14">
      <p:transition spd="slow" p14:dur="2000" advTm="151132"/>
    </mc:Choice>
    <mc:Fallback xmlns="">
      <p:transition spd="slow" advTm="151132"/>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909823" y="2002421"/>
            <a:ext cx="7893934" cy="3854370"/>
          </a:xfrm>
        </p:spPr>
        <p:txBody>
          <a:bodyPr/>
          <a:lstStyle/>
          <a:p>
            <a:pPr algn="just" rtl="1">
              <a:lnSpc>
                <a:spcPct val="150000"/>
              </a:lnSpc>
            </a:pPr>
            <a:r>
              <a:rPr lang="ar-EG" u="sng" dirty="0" smtClean="0">
                <a:solidFill>
                  <a:schemeClr val="bg1"/>
                </a:solidFill>
                <a:latin typeface="Simplified Arabic" pitchFamily="18" charset="-78"/>
                <a:cs typeface="Simplified Arabic" pitchFamily="18" charset="-78"/>
              </a:rPr>
              <a:t>المرافق الإجبارية: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إذا كان كما وضحنا في النوع الأول أن هناك سلطة تقديرية للدولة فيما يتعلق بإنشاء المرافق العامة، ومع ذلك فإنها تكون ملزمة بإنشاء بعض المرافق، مثال ذلك مرفق الأمن، الصحة، التعليم وغير ذلك.</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1443019762"/>
      </p:ext>
    </p:extLst>
  </p:cSld>
  <p:clrMapOvr>
    <a:masterClrMapping/>
  </p:clrMapOvr>
  <mc:AlternateContent xmlns:mc="http://schemas.openxmlformats.org/markup-compatibility/2006" xmlns:p14="http://schemas.microsoft.com/office/powerpoint/2010/main">
    <mc:Choice Requires="p14">
      <p:transition spd="slow" p14:dur="2000" advTm="133227"/>
    </mc:Choice>
    <mc:Fallback xmlns="">
      <p:transition spd="slow" advTm="13322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r>
              <a:rPr lang="ar-EG" dirty="0" smtClean="0">
                <a:solidFill>
                  <a:schemeClr val="bg1"/>
                </a:solidFill>
              </a:rPr>
              <a:t/>
            </a:r>
            <a:br>
              <a:rPr lang="ar-EG" dirty="0" smtClean="0">
                <a:solidFill>
                  <a:schemeClr val="bg1"/>
                </a:solidFill>
              </a:rPr>
            </a:br>
            <a:r>
              <a:rPr lang="ar-EG" dirty="0" smtClean="0">
                <a:solidFill>
                  <a:schemeClr val="bg1"/>
                </a:solidFill>
              </a:rPr>
              <a:t/>
            </a:r>
            <a:br>
              <a:rPr lang="ar-EG" dirty="0" smtClean="0">
                <a:solidFill>
                  <a:schemeClr val="bg1"/>
                </a:solidFill>
              </a:rPr>
            </a:br>
            <a:r>
              <a:rPr lang="ar-EG" dirty="0" smtClean="0">
                <a:solidFill>
                  <a:schemeClr val="bg1"/>
                </a:solidFill>
              </a:rPr>
              <a:t>4- نشأة المرفق العام الالكتروني</a:t>
            </a:r>
            <a:br>
              <a:rPr lang="ar-EG" dirty="0" smtClean="0">
                <a:solidFill>
                  <a:schemeClr val="bg1"/>
                </a:solidFill>
              </a:rPr>
            </a:br>
            <a:endParaRPr lang="en-US" dirty="0">
              <a:solidFill>
                <a:schemeClr val="bg1"/>
              </a:solidFill>
            </a:endParaRPr>
          </a:p>
        </p:txBody>
      </p:sp>
      <p:sp>
        <p:nvSpPr>
          <p:cNvPr id="3" name="عنصر نائب للمحتوى 2"/>
          <p:cNvSpPr>
            <a:spLocks noGrp="1"/>
          </p:cNvSpPr>
          <p:nvPr>
            <p:ph idx="1"/>
          </p:nvPr>
        </p:nvSpPr>
        <p:spPr>
          <a:xfrm>
            <a:off x="1817225" y="1979271"/>
            <a:ext cx="7951808" cy="3576577"/>
          </a:xfrm>
        </p:spPr>
        <p:txBody>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استخدام وسائل تكنولوجيا المعلومات والاتصالات في إدارة المرفق العام وتقديم خدماته إلى الجمهور، أدى إلى تحول المرفق العام من صورته التقليدية المعروفة إلى صورة حديثة رقمية.</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2652798462"/>
      </p:ext>
    </p:extLst>
  </p:cSld>
  <p:clrMapOvr>
    <a:masterClrMapping/>
  </p:clrMapOvr>
  <mc:AlternateContent xmlns:mc="http://schemas.openxmlformats.org/markup-compatibility/2006" xmlns:p14="http://schemas.microsoft.com/office/powerpoint/2010/main">
    <mc:Choice Requires="p14">
      <p:transition spd="slow" p14:dur="2000" advTm="179343"/>
    </mc:Choice>
    <mc:Fallback xmlns="">
      <p:transition spd="slow" advTm="179343"/>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886673" y="1886672"/>
            <a:ext cx="8380071" cy="4074289"/>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وبالتالي فالوسائل المستخدمة في إدارة المرفق العام هي المعيار المميز له عن المرفق العام التقليدي، فإذا استخدمت الدولة تكنولوجيا المعلومات والاتصالات في تقديم خدماتها العامة، فإننا نكون بصدد مرفق عام الكتروني.</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3284554821"/>
      </p:ext>
    </p:extLst>
  </p:cSld>
  <p:clrMapOvr>
    <a:masterClrMapping/>
  </p:clrMapOvr>
  <mc:AlternateContent xmlns:mc="http://schemas.openxmlformats.org/markup-compatibility/2006" xmlns:p14="http://schemas.microsoft.com/office/powerpoint/2010/main">
    <mc:Choice Requires="p14">
      <p:transition spd="slow" p14:dur="2000" advTm="144378"/>
    </mc:Choice>
    <mc:Fallback xmlns="">
      <p:transition spd="slow" advTm="144378"/>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106591" y="2060294"/>
            <a:ext cx="8067555" cy="3831220"/>
          </a:xfrm>
        </p:spPr>
        <p:txBody>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لذا يعرف البعض المرفق العام الالكتروني بأنه</a:t>
            </a:r>
            <a:r>
              <a:rPr lang="ar-EG" dirty="0">
                <a:solidFill>
                  <a:schemeClr val="bg1"/>
                </a:solidFill>
                <a:latin typeface="Simplified Arabic" pitchFamily="18" charset="-78"/>
                <a:cs typeface="Simplified Arabic" pitchFamily="18" charset="-78"/>
              </a:rPr>
              <a:t>: نشاط يتم تنفيذه بوسائل إلكترونية، تضطلع به الإدارة بنفسها أو بواسطة أفراد عاديين تحت إشرافها وتوجيهها، </a:t>
            </a:r>
            <a:r>
              <a:rPr lang="ar-EG" dirty="0" smtClean="0">
                <a:solidFill>
                  <a:schemeClr val="bg1"/>
                </a:solidFill>
                <a:latin typeface="Simplified Arabic" pitchFamily="18" charset="-78"/>
                <a:cs typeface="Simplified Arabic" pitchFamily="18" charset="-78"/>
              </a:rPr>
              <a:t>بقصد </a:t>
            </a:r>
            <a:r>
              <a:rPr lang="ar-EG" dirty="0">
                <a:solidFill>
                  <a:schemeClr val="bg1"/>
                </a:solidFill>
                <a:latin typeface="Simplified Arabic" pitchFamily="18" charset="-78"/>
                <a:cs typeface="Simplified Arabic" pitchFamily="18" charset="-78"/>
              </a:rPr>
              <a:t>إشباع الحاجات العامة وتقديم الخدمات العامة </a:t>
            </a:r>
            <a:r>
              <a:rPr lang="ar-EG" dirty="0" smtClean="0">
                <a:solidFill>
                  <a:schemeClr val="bg1"/>
                </a:solidFill>
                <a:latin typeface="Simplified Arabic" pitchFamily="18" charset="-78"/>
                <a:cs typeface="Simplified Arabic" pitchFamily="18" charset="-78"/>
              </a:rPr>
              <a:t>للجمهور.</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2596560528"/>
      </p:ext>
    </p:extLst>
  </p:cSld>
  <p:clrMapOvr>
    <a:masterClrMapping/>
  </p:clrMapOvr>
  <mc:AlternateContent xmlns:mc="http://schemas.openxmlformats.org/markup-compatibility/2006" xmlns:p14="http://schemas.microsoft.com/office/powerpoint/2010/main">
    <mc:Choice Requires="p14">
      <p:transition spd="slow" p14:dur="2000" advTm="223205"/>
    </mc:Choice>
    <mc:Fallback xmlns="">
      <p:transition spd="slow" advTm="223205"/>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909822" y="2002421"/>
            <a:ext cx="7720315" cy="3426106"/>
          </a:xfrm>
        </p:spPr>
        <p:txBody>
          <a:bodyPr>
            <a:normAutofit/>
          </a:bodyPr>
          <a:lstStyle/>
          <a:p>
            <a:pPr marL="0" indent="0" algn="just" rtl="1">
              <a:lnSpc>
                <a:spcPct val="150000"/>
              </a:lnSpc>
              <a:buNone/>
            </a:pPr>
            <a:r>
              <a:rPr lang="ar-EG" dirty="0">
                <a:solidFill>
                  <a:schemeClr val="bg1"/>
                </a:solidFill>
                <a:latin typeface="Simplified Arabic" pitchFamily="18" charset="-78"/>
                <a:cs typeface="Simplified Arabic" pitchFamily="18" charset="-78"/>
              </a:rPr>
              <a:t>ويذهب البعض إلى </a:t>
            </a:r>
            <a:r>
              <a:rPr lang="ar-EG" dirty="0" smtClean="0">
                <a:solidFill>
                  <a:schemeClr val="bg1"/>
                </a:solidFill>
                <a:latin typeface="Simplified Arabic" pitchFamily="18" charset="-78"/>
                <a:cs typeface="Simplified Arabic" pitchFamily="18" charset="-78"/>
              </a:rPr>
              <a:t>أن المرفق العام الالكتروني هو </a:t>
            </a:r>
            <a:r>
              <a:rPr lang="ar-EG" dirty="0">
                <a:solidFill>
                  <a:schemeClr val="bg1"/>
                </a:solidFill>
                <a:latin typeface="Simplified Arabic" pitchFamily="18" charset="-78"/>
                <a:cs typeface="Simplified Arabic" pitchFamily="18" charset="-78"/>
              </a:rPr>
              <a:t>المرفق العام الذي يؤدي </a:t>
            </a:r>
            <a:r>
              <a:rPr lang="ar-EG" dirty="0" smtClean="0">
                <a:solidFill>
                  <a:schemeClr val="bg1"/>
                </a:solidFill>
                <a:latin typeface="Simplified Arabic" pitchFamily="18" charset="-78"/>
                <a:cs typeface="Simplified Arabic" pitchFamily="18" charset="-78"/>
              </a:rPr>
              <a:t>نشاطه وينجز </a:t>
            </a:r>
            <a:r>
              <a:rPr lang="ar-EG" dirty="0">
                <a:solidFill>
                  <a:schemeClr val="bg1"/>
                </a:solidFill>
                <a:latin typeface="Simplified Arabic" pitchFamily="18" charset="-78"/>
                <a:cs typeface="Simplified Arabic" pitchFamily="18" charset="-78"/>
              </a:rPr>
              <a:t>معاملات المواطنين بلا أوراق، ويتواصل معهم عبر الموقع الخاص به، أو البريد الإلكتروني، أو الهاتف المحمول</a:t>
            </a:r>
            <a:r>
              <a:rPr lang="ar-EG" dirty="0" smtClean="0">
                <a:solidFill>
                  <a:schemeClr val="bg1"/>
                </a:solidFill>
                <a:latin typeface="Simplified Arabic" pitchFamily="18" charset="-78"/>
                <a:cs typeface="Simplified Arabic" pitchFamily="18" charset="-78"/>
              </a:rPr>
              <a:t>،  </a:t>
            </a:r>
            <a:r>
              <a:rPr lang="ar-EG" dirty="0">
                <a:solidFill>
                  <a:schemeClr val="bg1"/>
                </a:solidFill>
                <a:latin typeface="Simplified Arabic" pitchFamily="18" charset="-78"/>
                <a:cs typeface="Simplified Arabic" pitchFamily="18" charset="-78"/>
              </a:rPr>
              <a:t>دون الحضور الذاتي </a:t>
            </a:r>
            <a:r>
              <a:rPr lang="ar-EG" dirty="0" smtClean="0">
                <a:solidFill>
                  <a:schemeClr val="bg1"/>
                </a:solidFill>
                <a:latin typeface="Simplified Arabic" pitchFamily="18" charset="-78"/>
                <a:cs typeface="Simplified Arabic" pitchFamily="18" charset="-78"/>
              </a:rPr>
              <a:t>لهم.</a:t>
            </a:r>
            <a:endParaRPr lang="ar-EG" dirty="0">
              <a:solidFill>
                <a:schemeClr val="bg1"/>
              </a:solidFill>
              <a:latin typeface="Simplified Arabic" pitchFamily="18" charset="-78"/>
              <a:cs typeface="Simplified Arabic" pitchFamily="18" charset="-78"/>
            </a:endParaRPr>
          </a:p>
          <a:p>
            <a:pPr marL="0" indent="0" algn="just" rtl="1">
              <a:lnSpc>
                <a:spcPct val="150000"/>
              </a:lnSpc>
              <a:buNone/>
            </a:pPr>
            <a:r>
              <a:rPr lang="ar-EG" dirty="0">
                <a:solidFill>
                  <a:schemeClr val="bg1"/>
                </a:solidFill>
                <a:latin typeface="Simplified Arabic" pitchFamily="18" charset="-78"/>
                <a:cs typeface="Simplified Arabic" pitchFamily="18" charset="-78"/>
              </a:rPr>
              <a:t> </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52439381"/>
      </p:ext>
    </p:extLst>
  </p:cSld>
  <p:clrMapOvr>
    <a:masterClrMapping/>
  </p:clrMapOvr>
  <mc:AlternateContent xmlns:mc="http://schemas.openxmlformats.org/markup-compatibility/2006" xmlns:p14="http://schemas.microsoft.com/office/powerpoint/2010/main">
    <mc:Choice Requires="p14">
      <p:transition spd="slow" p14:dur="2000" advTm="77586"/>
    </mc:Choice>
    <mc:Fallback xmlns="">
      <p:transition spd="slow" advTm="7758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Autofit/>
          </a:bodyPr>
          <a:lstStyle/>
          <a:p>
            <a:pPr lvl="0" algn="ctr">
              <a:lnSpc>
                <a:spcPct val="120000"/>
              </a:lnSpc>
              <a:spcBef>
                <a:spcPts val="0"/>
              </a:spcBef>
            </a:pPr>
            <a:endParaRPr lang="en-US" sz="3600" dirty="0">
              <a:solidFill>
                <a:schemeClr val="bg1"/>
              </a:solidFill>
            </a:endParaRPr>
          </a:p>
        </p:txBody>
      </p:sp>
      <p:sp>
        <p:nvSpPr>
          <p:cNvPr id="3" name="عنصر نائب للمحتوى 2"/>
          <p:cNvSpPr>
            <a:spLocks noGrp="1"/>
          </p:cNvSpPr>
          <p:nvPr>
            <p:ph idx="1"/>
          </p:nvPr>
        </p:nvSpPr>
        <p:spPr>
          <a:xfrm>
            <a:off x="2152889" y="1828800"/>
            <a:ext cx="8021257" cy="4294208"/>
          </a:xfrm>
        </p:spPr>
        <p:txBody>
          <a:bodyPr>
            <a:normAutofit/>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كما عرفه البعض </a:t>
            </a:r>
            <a:r>
              <a:rPr lang="ar-EG" dirty="0">
                <a:solidFill>
                  <a:schemeClr val="bg1"/>
                </a:solidFill>
                <a:latin typeface="Simplified Arabic" pitchFamily="18" charset="-78"/>
                <a:cs typeface="Simplified Arabic" pitchFamily="18" charset="-78"/>
              </a:rPr>
              <a:t>بأنه: "المرفق العام الذي يؤدي نشاطه ومهامه </a:t>
            </a:r>
            <a:r>
              <a:rPr lang="ar-EG" dirty="0" smtClean="0">
                <a:solidFill>
                  <a:schemeClr val="bg1"/>
                </a:solidFill>
                <a:latin typeface="Simplified Arabic" pitchFamily="18" charset="-78"/>
                <a:cs typeface="Simplified Arabic" pitchFamily="18" charset="-78"/>
              </a:rPr>
              <a:t>بالاستناد للوسائل </a:t>
            </a:r>
            <a:r>
              <a:rPr lang="ar-EG" dirty="0">
                <a:solidFill>
                  <a:schemeClr val="bg1"/>
                </a:solidFill>
                <a:latin typeface="Simplified Arabic" pitchFamily="18" charset="-78"/>
                <a:cs typeface="Simplified Arabic" pitchFamily="18" charset="-78"/>
              </a:rPr>
              <a:t>الالكترونية ويهدف لتحقيق المصلحة </a:t>
            </a:r>
            <a:r>
              <a:rPr lang="ar-EG" dirty="0" smtClean="0">
                <a:solidFill>
                  <a:schemeClr val="bg1"/>
                </a:solidFill>
                <a:latin typeface="Simplified Arabic" pitchFamily="18" charset="-78"/>
                <a:cs typeface="Simplified Arabic" pitchFamily="18" charset="-78"/>
              </a:rPr>
              <a:t>العامة.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ونستطيع أن نستنبط من هذه التعريفات أن المرفق العام الالكتروني لا يختلف في جوهره عن المرفق العام التقليدي؛ فالاختلاف يظهر فقط في اعتماد المرفق العام الالكتروني على وسائل تكنولوجيا المعلومات والاتصالات كما أشرنا من قبل.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3025075219"/>
      </p:ext>
    </p:extLst>
  </p:cSld>
  <p:clrMapOvr>
    <a:masterClrMapping/>
  </p:clrMapOvr>
  <mc:AlternateContent xmlns:mc="http://schemas.openxmlformats.org/markup-compatibility/2006" xmlns:p14="http://schemas.microsoft.com/office/powerpoint/2010/main">
    <mc:Choice Requires="p14">
      <p:transition spd="slow" p14:dur="2000" advTm="71486"/>
    </mc:Choice>
    <mc:Fallback xmlns="">
      <p:transition spd="slow" advTm="71486"/>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782499" y="1805652"/>
            <a:ext cx="7714589" cy="3958540"/>
          </a:xfrm>
        </p:spPr>
        <p:txBody>
          <a:bodyPr>
            <a:normAutofit lnSpcReduction="10000"/>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وهذا يعني أن يتعين توافر العناصر اللازمة لقيام المرفق العام في المرفق العام الالكتروني، على النحو الذي ذكرناه فيما يتعلق بهذا الشأن، كما أن المرفق العام الالكتروني يخضع لنفس المبادئ التي يخضع لها المرفق العام التقليدي،  على النحو الذي سنوضحه في المحور الثاني.</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2630652691"/>
      </p:ext>
    </p:extLst>
  </p:cSld>
  <p:clrMapOvr>
    <a:masterClrMapping/>
  </p:clrMapOvr>
  <mc:AlternateContent xmlns:mc="http://schemas.openxmlformats.org/markup-compatibility/2006" xmlns:p14="http://schemas.microsoft.com/office/powerpoint/2010/main">
    <mc:Choice Requires="p14">
      <p:transition spd="slow" p14:dur="2000" advTm="49892"/>
    </mc:Choice>
    <mc:Fallback xmlns="">
      <p:transition spd="slow" advTm="49892"/>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59147"/>
            <a:ext cx="10515600" cy="1631542"/>
          </a:xfrm>
        </p:spPr>
        <p:txBody>
          <a:bodyPr>
            <a:noAutofit/>
          </a:bodyPr>
          <a:lstStyle/>
          <a:p>
            <a:pPr algn="ctr"/>
            <a:r>
              <a:rPr lang="ar-EG" sz="3600" dirty="0" smtClean="0">
                <a:solidFill>
                  <a:schemeClr val="bg1"/>
                </a:solidFill>
              </a:rPr>
              <a:t/>
            </a:r>
            <a:br>
              <a:rPr lang="ar-EG" sz="3600" dirty="0" smtClean="0">
                <a:solidFill>
                  <a:schemeClr val="bg1"/>
                </a:solidFill>
              </a:rPr>
            </a:br>
            <a:r>
              <a:rPr lang="ar-EG" sz="3600" dirty="0" smtClean="0">
                <a:solidFill>
                  <a:schemeClr val="bg1"/>
                </a:solidFill>
              </a:rPr>
              <a:t/>
            </a:r>
            <a:br>
              <a:rPr lang="ar-EG" sz="3600" dirty="0" smtClean="0">
                <a:solidFill>
                  <a:schemeClr val="bg1"/>
                </a:solidFill>
              </a:rPr>
            </a:br>
            <a:r>
              <a:rPr lang="ar-EG" sz="3600" dirty="0" smtClean="0">
                <a:solidFill>
                  <a:schemeClr val="bg1"/>
                </a:solidFill>
              </a:rPr>
              <a:t/>
            </a:r>
            <a:br>
              <a:rPr lang="ar-EG" sz="3600" dirty="0" smtClean="0">
                <a:solidFill>
                  <a:schemeClr val="bg1"/>
                </a:solidFill>
              </a:rPr>
            </a:br>
            <a:r>
              <a:rPr lang="ar-EG" sz="3600" dirty="0">
                <a:solidFill>
                  <a:schemeClr val="bg1"/>
                </a:solidFill>
              </a:rPr>
              <a:t/>
            </a:r>
            <a:br>
              <a:rPr lang="ar-EG" sz="3600" dirty="0">
                <a:solidFill>
                  <a:schemeClr val="bg1"/>
                </a:solidFill>
              </a:rPr>
            </a:br>
            <a:r>
              <a:rPr lang="ar-EG" sz="3600" dirty="0" smtClean="0">
                <a:solidFill>
                  <a:schemeClr val="bg1"/>
                </a:solidFill>
              </a:rPr>
              <a:t>ثانيا: أثر الادارة الالكترونية للمرافق العامة على المبادئ التي تحكم سيرها </a:t>
            </a:r>
            <a:br>
              <a:rPr lang="ar-EG" sz="3600" dirty="0" smtClean="0">
                <a:solidFill>
                  <a:schemeClr val="bg1"/>
                </a:solidFill>
              </a:rPr>
            </a:br>
            <a:endParaRPr lang="en-US" sz="3600" dirty="0">
              <a:solidFill>
                <a:schemeClr val="bg1"/>
              </a:solidFill>
            </a:endParaRPr>
          </a:p>
        </p:txBody>
      </p:sp>
      <p:sp>
        <p:nvSpPr>
          <p:cNvPr id="3" name="عنصر نائب للمحتوى 2"/>
          <p:cNvSpPr>
            <a:spLocks noGrp="1"/>
          </p:cNvSpPr>
          <p:nvPr>
            <p:ph idx="1"/>
          </p:nvPr>
        </p:nvSpPr>
        <p:spPr>
          <a:xfrm>
            <a:off x="1643605" y="1794077"/>
            <a:ext cx="8194876" cy="3935392"/>
          </a:xfrm>
        </p:spPr>
        <p:txBody>
          <a:bodyPr>
            <a:normAutofit fontScale="92500" lnSpcReduction="10000"/>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هناك عدد من المبادئ الحاكمة لسير المرافق العامة، فرضتها الاعتبارات العملية والعدالة الاجتماعية، وهي ثلاثة مبادئ أساسية: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1- مبدأ سير المرفق العام بانتظام واطراد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2- مبدأ المساواة أمام المرافق العامة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3-مبدأ قابلية المرفق العام للتعديل والتغيير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7" y="92597"/>
            <a:ext cx="2383737" cy="813880"/>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3466894437"/>
      </p:ext>
    </p:extLst>
  </p:cSld>
  <p:clrMapOvr>
    <a:masterClrMapping/>
  </p:clrMapOvr>
  <mc:AlternateContent xmlns:mc="http://schemas.openxmlformats.org/markup-compatibility/2006" xmlns:p14="http://schemas.microsoft.com/office/powerpoint/2010/main">
    <mc:Choice Requires="p14">
      <p:transition spd="slow" p14:dur="2000" advTm="44287"/>
    </mc:Choice>
    <mc:Fallback xmlns="">
      <p:transition spd="slow" advTm="4428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176041" y="2037145"/>
            <a:ext cx="7685589" cy="3530278"/>
          </a:xfrm>
        </p:spPr>
        <p:txBody>
          <a:bodyPr>
            <a:normAutofit/>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وهذه المبادئ هي الحاكمة أيضا لسير عمل المرافق العامة الالكترونية، لكننا هنا نحاول أن نوضح مدى تأثير الادارة الالكترونية عليها، أو ما هي آثار استخدام وسائل تكنولوجيا المعلومات والاتصالات عليها، وذلك فيما يلي: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928695839"/>
      </p:ext>
    </p:extLst>
  </p:cSld>
  <p:clrMapOvr>
    <a:masterClrMapping/>
  </p:clrMapOvr>
  <mc:AlternateContent xmlns:mc="http://schemas.openxmlformats.org/markup-compatibility/2006" xmlns:p14="http://schemas.microsoft.com/office/powerpoint/2010/main">
    <mc:Choice Requires="p14">
      <p:transition spd="slow" p14:dur="2000" advTm="104370"/>
    </mc:Choice>
    <mc:Fallback xmlns="">
      <p:transition spd="slow" advTm="104370"/>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EG" dirty="0" smtClean="0">
                <a:solidFill>
                  <a:schemeClr val="bg1"/>
                </a:solidFill>
              </a:rPr>
              <a:t/>
            </a:r>
            <a:br>
              <a:rPr lang="ar-EG" dirty="0" smtClean="0">
                <a:solidFill>
                  <a:schemeClr val="bg1"/>
                </a:solidFill>
              </a:rPr>
            </a:br>
            <a:r>
              <a:rPr lang="ar-EG" dirty="0" smtClean="0">
                <a:solidFill>
                  <a:schemeClr val="bg1"/>
                </a:solidFill>
              </a:rPr>
              <a:t>1- مبدأ سير المرفق العام بانتظام واطراد          </a:t>
            </a:r>
            <a:endParaRPr lang="en-US" dirty="0">
              <a:solidFill>
                <a:schemeClr val="bg1"/>
              </a:solidFill>
            </a:endParaRPr>
          </a:p>
        </p:txBody>
      </p:sp>
      <p:sp>
        <p:nvSpPr>
          <p:cNvPr id="3" name="عنصر نائب للمحتوى 2"/>
          <p:cNvSpPr>
            <a:spLocks noGrp="1"/>
          </p:cNvSpPr>
          <p:nvPr>
            <p:ph idx="1"/>
          </p:nvPr>
        </p:nvSpPr>
        <p:spPr>
          <a:xfrm>
            <a:off x="2152892" y="2164467"/>
            <a:ext cx="7685590" cy="3044141"/>
          </a:xfrm>
        </p:spPr>
        <p:txBody>
          <a:bodyPr>
            <a:normAutofit/>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قلنا أن الإدارة العامة تقوم بإشباع الحاجات العامة للمواطنين من خلال المرافق العامة، ويعتمد الأفراد في الواقع على الإدارة العامة بصورة أساسية في ذلك.</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2871193901"/>
      </p:ext>
    </p:extLst>
  </p:cSld>
  <p:clrMapOvr>
    <a:masterClrMapping/>
  </p:clrMapOvr>
  <mc:AlternateContent xmlns:mc="http://schemas.openxmlformats.org/markup-compatibility/2006" xmlns:p14="http://schemas.microsoft.com/office/powerpoint/2010/main">
    <mc:Choice Requires="p14">
      <p:transition spd="slow" p14:dur="2000" advTm="133346"/>
    </mc:Choice>
    <mc:Fallback xmlns="">
      <p:transition spd="slow" advTm="13334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245488" y="2060293"/>
            <a:ext cx="7118431" cy="3287211"/>
          </a:xfrm>
        </p:spPr>
        <p:txBody>
          <a:bodyPr/>
          <a:lstStyle/>
          <a:p>
            <a:pPr marL="0" lvl="0" indent="0" algn="just" rtl="1">
              <a:lnSpc>
                <a:spcPct val="150000"/>
              </a:lnSpc>
              <a:buNone/>
            </a:pPr>
            <a:r>
              <a:rPr lang="ar-EG" dirty="0">
                <a:solidFill>
                  <a:prstClr val="white"/>
                </a:solidFill>
                <a:latin typeface="Simplified Arabic" pitchFamily="18" charset="-78"/>
                <a:cs typeface="Simplified Arabic" pitchFamily="18" charset="-78"/>
              </a:rPr>
              <a:t>بحيث لا يتمكن الفرد العادي من القيام بسد احتياجاته العامة بنفسه عادة أو بوسائله الخاصة؛ لذا فإن مبدأ انتظام سير العمل داخل المرافق </a:t>
            </a:r>
            <a:r>
              <a:rPr lang="ar-EG" dirty="0" smtClean="0">
                <a:solidFill>
                  <a:prstClr val="white"/>
                </a:solidFill>
                <a:latin typeface="Simplified Arabic" pitchFamily="18" charset="-78"/>
                <a:cs typeface="Simplified Arabic" pitchFamily="18" charset="-78"/>
              </a:rPr>
              <a:t>العامة يكتسب أهمية كبيرة، </a:t>
            </a:r>
            <a:r>
              <a:rPr lang="ar-EG" dirty="0">
                <a:solidFill>
                  <a:prstClr val="white"/>
                </a:solidFill>
                <a:latin typeface="Simplified Arabic" pitchFamily="18" charset="-78"/>
                <a:cs typeface="Simplified Arabic" pitchFamily="18" charset="-78"/>
              </a:rPr>
              <a:t>بحيث يمثل التفريط فيه تهديدا للمصلحة العامة.</a:t>
            </a:r>
            <a:endParaRPr lang="en-US" dirty="0">
              <a:solidFill>
                <a:prstClr val="white"/>
              </a:solidFill>
              <a:latin typeface="Simplified Arabic" pitchFamily="18" charset="-78"/>
              <a:cs typeface="Simplified Arabic" pitchFamily="18" charset="-78"/>
            </a:endParaRPr>
          </a:p>
          <a:p>
            <a:pPr marL="0" indent="0">
              <a:buNone/>
            </a:pPr>
            <a:endParaRPr lang="en-US" dirty="0">
              <a:solidFill>
                <a:schemeClr val="bg1"/>
              </a:solidFill>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1607483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endParaRPr lang="en-US" dirty="0">
              <a:solidFill>
                <a:schemeClr val="bg1"/>
              </a:solidFill>
            </a:endParaRPr>
          </a:p>
        </p:txBody>
      </p:sp>
      <p:sp>
        <p:nvSpPr>
          <p:cNvPr id="3" name="عنصر نائب للمحتوى 2"/>
          <p:cNvSpPr>
            <a:spLocks noGrp="1"/>
          </p:cNvSpPr>
          <p:nvPr>
            <p:ph idx="1"/>
          </p:nvPr>
        </p:nvSpPr>
        <p:spPr>
          <a:xfrm>
            <a:off x="1655180" y="1805651"/>
            <a:ext cx="8599989" cy="4051139"/>
          </a:xfrm>
        </p:spPr>
        <p:txBody>
          <a:bodyPr>
            <a:normAutofit/>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وتساهم الادارة الالكترونية في تعزيز هذا المبدأ وتقويته في الواقع؛ لأن وسائل تكنولوجيا المعلومات والاتصالات التي تعتمد عليها الحكومة الرقمية في إدارتها للمرافق العامة، تضمن استمرارية تقديم الخدمات العامة على مدار اليوم، ليلا أم نهارا، دون التقيد بالمواعيد الرسمية للعمل، على نحو ما وضحنا في السابق.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1322081625"/>
      </p:ext>
    </p:extLst>
  </p:cSld>
  <p:clrMapOvr>
    <a:masterClrMapping/>
  </p:clrMapOvr>
  <mc:AlternateContent xmlns:mc="http://schemas.openxmlformats.org/markup-compatibility/2006" xmlns:p14="http://schemas.microsoft.com/office/powerpoint/2010/main">
    <mc:Choice Requires="p14">
      <p:transition spd="slow" p14:dur="2000" advTm="142460"/>
    </mc:Choice>
    <mc:Fallback xmlns="">
      <p:transition spd="slow" advTm="142460"/>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1701477" y="2071868"/>
            <a:ext cx="8021257" cy="4525702"/>
          </a:xfrm>
        </p:spPr>
        <p:txBody>
          <a:bodyPr>
            <a:normAutofit/>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ويظهر هذا التأثير في بعض المسائل يمكن ذكرها على النحو التالي: </a:t>
            </a:r>
          </a:p>
          <a:p>
            <a:pPr marL="0" indent="0" algn="just" rtl="1">
              <a:lnSpc>
                <a:spcPct val="150000"/>
              </a:lnSpc>
              <a:buNone/>
            </a:pPr>
            <a:r>
              <a:rPr lang="ar-EG" u="sng" dirty="0" smtClean="0">
                <a:solidFill>
                  <a:schemeClr val="bg1"/>
                </a:solidFill>
                <a:latin typeface="Simplified Arabic" pitchFamily="18" charset="-78"/>
                <a:cs typeface="Simplified Arabic" pitchFamily="18" charset="-78"/>
              </a:rPr>
              <a:t>(أ)- الإضراب: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يعرف الاضراب بأنه إيقاف إرادي للعمل بصورة جماعية لتحقيق مطالب مهنية أو اجتماعية، لمدة محددة أو غير محددة.</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ويظهر من ذلك أن الاضراب يعد أخطر الأعمال التي تهدد مبدأ سير المرافق العامة بانتظام واطراد.</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3540725073"/>
      </p:ext>
    </p:extLst>
  </p:cSld>
  <p:clrMapOvr>
    <a:masterClrMapping/>
  </p:clrMapOvr>
  <mc:AlternateContent xmlns:mc="http://schemas.openxmlformats.org/markup-compatibility/2006" xmlns:p14="http://schemas.microsoft.com/office/powerpoint/2010/main">
    <mc:Choice Requires="p14">
      <p:transition spd="slow" p14:dur="2000" advTm="54776"/>
    </mc:Choice>
    <mc:Fallback xmlns="">
      <p:transition spd="slow" advTm="5477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314937" y="1851950"/>
            <a:ext cx="7963382" cy="3993265"/>
          </a:xfrm>
        </p:spPr>
        <p:txBody>
          <a:bodyPr>
            <a:normAutofit/>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وتخفف الادارة الالكترونية للمرافق العامة من نتيجة هذا الفعل بصورة كبيرة؛ حيث يجرى تقديم الخدمات العامة كما أشرنا بصورة الكترونية، دون الحاجة إلى التعامل مع الموظفين بصورة مباشرة، من خلال التطبيقات الحكومية والمواقع الالكترونية المختلفة.</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2200230455"/>
      </p:ext>
    </p:extLst>
  </p:cSld>
  <p:clrMapOvr>
    <a:masterClrMapping/>
  </p:clrMapOvr>
  <mc:AlternateContent xmlns:mc="http://schemas.openxmlformats.org/markup-compatibility/2006" xmlns:p14="http://schemas.microsoft.com/office/powerpoint/2010/main">
    <mc:Choice Requires="p14">
      <p:transition spd="slow" p14:dur="2000" advTm="135403"/>
    </mc:Choice>
    <mc:Fallback xmlns="">
      <p:transition spd="slow" advTm="135403"/>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endParaRPr lang="en-US" dirty="0">
              <a:solidFill>
                <a:schemeClr val="bg1"/>
              </a:solidFill>
            </a:endParaRPr>
          </a:p>
        </p:txBody>
      </p:sp>
      <p:sp>
        <p:nvSpPr>
          <p:cNvPr id="3" name="عنصر نائب للمحتوى 2"/>
          <p:cNvSpPr>
            <a:spLocks noGrp="1"/>
          </p:cNvSpPr>
          <p:nvPr>
            <p:ph idx="1"/>
          </p:nvPr>
        </p:nvSpPr>
        <p:spPr>
          <a:xfrm>
            <a:off x="2025571" y="2083443"/>
            <a:ext cx="7569842" cy="3646026"/>
          </a:xfrm>
        </p:spPr>
        <p:txBody>
          <a:bodyPr>
            <a:normAutofit/>
          </a:bodyPr>
          <a:lstStyle/>
          <a:p>
            <a:pPr marL="0" indent="0" algn="just" rtl="1">
              <a:lnSpc>
                <a:spcPct val="150000"/>
              </a:lnSpc>
              <a:buNone/>
            </a:pPr>
            <a:r>
              <a:rPr lang="ar-EG" b="1" u="sng" dirty="0" smtClean="0">
                <a:solidFill>
                  <a:schemeClr val="bg1"/>
                </a:solidFill>
                <a:latin typeface="Simplified Arabic" pitchFamily="18" charset="-78"/>
                <a:cs typeface="Simplified Arabic" pitchFamily="18" charset="-78"/>
              </a:rPr>
              <a:t>(ب)- استقالة الموظفين: </a:t>
            </a:r>
            <a:endParaRPr lang="ar-EG" dirty="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تقديم طلب استقالة من الموظف وموافقة الادارة عليها يعني خلو مكانه مما قد يتسبب ذلك في بعض النتائج السلبية على انتظام سير عمل المرفق العام</a:t>
            </a:r>
            <a:r>
              <a:rPr lang="ar-EG" dirty="0">
                <a:solidFill>
                  <a:schemeClr val="bg1"/>
                </a:solidFill>
                <a:latin typeface="Simplified Arabic" pitchFamily="18" charset="-78"/>
                <a:cs typeface="Simplified Arabic" pitchFamily="18" charset="-78"/>
              </a:rPr>
              <a:t>.</a:t>
            </a:r>
            <a:r>
              <a:rPr lang="ar-EG" dirty="0" smtClean="0">
                <a:solidFill>
                  <a:schemeClr val="bg1"/>
                </a:solidFill>
                <a:latin typeface="Simplified Arabic" pitchFamily="18" charset="-78"/>
                <a:cs typeface="Simplified Arabic" pitchFamily="18" charset="-78"/>
              </a:rPr>
              <a:t>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37</a:t>
            </a:fld>
            <a:endParaRPr lang="en-US"/>
          </a:p>
        </p:txBody>
      </p:sp>
    </p:spTree>
    <p:extLst>
      <p:ext uri="{BB962C8B-B14F-4D97-AF65-F5344CB8AC3E}">
        <p14:creationId xmlns:p14="http://schemas.microsoft.com/office/powerpoint/2010/main" val="2574295778"/>
      </p:ext>
    </p:extLst>
  </p:cSld>
  <p:clrMapOvr>
    <a:masterClrMapping/>
  </p:clrMapOvr>
  <mc:AlternateContent xmlns:mc="http://schemas.openxmlformats.org/markup-compatibility/2006" xmlns:p14="http://schemas.microsoft.com/office/powerpoint/2010/main">
    <mc:Choice Requires="p14">
      <p:transition spd="slow" p14:dur="2000" advTm="38952"/>
    </mc:Choice>
    <mc:Fallback xmlns="">
      <p:transition spd="slow" advTm="38952"/>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349660" y="2095018"/>
            <a:ext cx="7963383" cy="3055716"/>
          </a:xfrm>
        </p:spPr>
        <p:txBody>
          <a:bodyPr/>
          <a:lstStyle/>
          <a:p>
            <a:pPr marL="0" indent="0" algn="just" rtl="1">
              <a:lnSpc>
                <a:spcPct val="150000"/>
              </a:lnSpc>
              <a:buNone/>
            </a:pPr>
            <a:r>
              <a:rPr lang="ar-EG" dirty="0">
                <a:solidFill>
                  <a:schemeClr val="bg1"/>
                </a:solidFill>
                <a:latin typeface="Simplified Arabic" pitchFamily="18" charset="-78"/>
                <a:cs typeface="Simplified Arabic" pitchFamily="18" charset="-78"/>
              </a:rPr>
              <a:t>وتخفف من حدة هذه النتائج الادارة الالكترونية للمرافق العامة؛ نظرا لعدم ارتباطها بوجود عدد من الموظفين قدر ارتباطها بالأساليب التكنولوجية التي تعتمد عليها في تقديم الخدمات العامة للجمهور.</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38</a:t>
            </a:fld>
            <a:endParaRPr lang="en-US"/>
          </a:p>
        </p:txBody>
      </p:sp>
    </p:spTree>
    <p:extLst>
      <p:ext uri="{BB962C8B-B14F-4D97-AF65-F5344CB8AC3E}">
        <p14:creationId xmlns:p14="http://schemas.microsoft.com/office/powerpoint/2010/main" val="314602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754774" y="2002420"/>
            <a:ext cx="7934181" cy="4525702"/>
          </a:xfrm>
        </p:spPr>
        <p:txBody>
          <a:bodyPr/>
          <a:lstStyle/>
          <a:p>
            <a:pPr marL="0" indent="0" algn="r" rtl="1">
              <a:lnSpc>
                <a:spcPct val="150000"/>
              </a:lnSpc>
              <a:buNone/>
            </a:pPr>
            <a:r>
              <a:rPr lang="ar-EG" b="1" u="sng" dirty="0" smtClean="0">
                <a:solidFill>
                  <a:schemeClr val="bg1"/>
                </a:solidFill>
                <a:latin typeface="Simplified Arabic" pitchFamily="18" charset="-78"/>
                <a:cs typeface="Simplified Arabic" pitchFamily="18" charset="-78"/>
              </a:rPr>
              <a:t>(جـ)- الموظف الفعلي: </a:t>
            </a:r>
          </a:p>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الموظف الفعلي هو من يتولى وظيفة دون سند صحيح أو دون سند إطلاقا؛ فقد يكون قرار تعيينه معيب أو لا يكون هناك قرار من الأساس، وتعد أعماله مع ذلك الوظيفية صحيحة للحفاظ على الثقة في التعامل وكذلك دوام سير وانتظام المرافق العامة.</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39</a:t>
            </a:fld>
            <a:endParaRPr lang="en-US"/>
          </a:p>
        </p:txBody>
      </p:sp>
    </p:spTree>
    <p:extLst>
      <p:ext uri="{BB962C8B-B14F-4D97-AF65-F5344CB8AC3E}">
        <p14:creationId xmlns:p14="http://schemas.microsoft.com/office/powerpoint/2010/main" val="2222212716"/>
      </p:ext>
    </p:extLst>
  </p:cSld>
  <p:clrMapOvr>
    <a:masterClrMapping/>
  </p:clrMapOvr>
  <mc:AlternateContent xmlns:mc="http://schemas.openxmlformats.org/markup-compatibility/2006" xmlns:p14="http://schemas.microsoft.com/office/powerpoint/2010/main">
    <mc:Choice Requires="p14">
      <p:transition spd="slow" p14:dur="2000" advTm="57543"/>
    </mc:Choice>
    <mc:Fallback xmlns="">
      <p:transition spd="slow" advTm="57543"/>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200" y="388274"/>
            <a:ext cx="10515600" cy="1325563"/>
          </a:xfrm>
        </p:spPr>
        <p:txBody>
          <a:bodyPr/>
          <a:lstStyle/>
          <a:p>
            <a:endParaRPr lang="en-US" dirty="0"/>
          </a:p>
        </p:txBody>
      </p:sp>
      <p:sp>
        <p:nvSpPr>
          <p:cNvPr id="3" name="عنصر نائب للمحتوى 2"/>
          <p:cNvSpPr>
            <a:spLocks noGrp="1"/>
          </p:cNvSpPr>
          <p:nvPr>
            <p:ph idx="1"/>
          </p:nvPr>
        </p:nvSpPr>
        <p:spPr>
          <a:xfrm>
            <a:off x="2245488" y="1909823"/>
            <a:ext cx="7697165" cy="3483980"/>
          </a:xfrm>
        </p:spPr>
        <p:txBody>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وتوفر الأنظمة الالكترونية الحكومية المستخدمة في إدارة شؤون الموظفين وأعمالهم قواعد بيانات دقيقة تتضمن بيانات الموظفين وصلاحيتهم، بحيث لا يستطيع الشخص غير المدرج في قاعدة البيانات ممارسة صلاحيات الموظف العام.</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40</a:t>
            </a:fld>
            <a:endParaRPr lang="en-US"/>
          </a:p>
        </p:txBody>
      </p:sp>
    </p:spTree>
    <p:extLst>
      <p:ext uri="{BB962C8B-B14F-4D97-AF65-F5344CB8AC3E}">
        <p14:creationId xmlns:p14="http://schemas.microsoft.com/office/powerpoint/2010/main" val="2666372089"/>
      </p:ext>
    </p:extLst>
  </p:cSld>
  <p:clrMapOvr>
    <a:masterClrMapping/>
  </p:clrMapOvr>
  <mc:AlternateContent xmlns:mc="http://schemas.openxmlformats.org/markup-compatibility/2006" xmlns:p14="http://schemas.microsoft.com/office/powerpoint/2010/main">
    <mc:Choice Requires="p14">
      <p:transition spd="slow" p14:dur="2000" advTm="44664"/>
    </mc:Choice>
    <mc:Fallback xmlns="">
      <p:transition spd="slow" advTm="44664"/>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endParaRPr lang="en-US" dirty="0">
              <a:solidFill>
                <a:schemeClr val="bg1"/>
              </a:solidFill>
            </a:endParaRPr>
          </a:p>
        </p:txBody>
      </p:sp>
      <p:sp>
        <p:nvSpPr>
          <p:cNvPr id="3" name="عنصر نائب للمحتوى 2"/>
          <p:cNvSpPr>
            <a:spLocks noGrp="1"/>
          </p:cNvSpPr>
          <p:nvPr>
            <p:ph idx="1"/>
          </p:nvPr>
        </p:nvSpPr>
        <p:spPr>
          <a:xfrm>
            <a:off x="1632030" y="1713053"/>
            <a:ext cx="8854633" cy="4236334"/>
          </a:xfrm>
        </p:spPr>
        <p:txBody>
          <a:bodyPr>
            <a:normAutofit/>
          </a:bodyPr>
          <a:lstStyle/>
          <a:p>
            <a:pPr marL="0" indent="0" algn="just" rtl="1">
              <a:lnSpc>
                <a:spcPct val="150000"/>
              </a:lnSpc>
              <a:buNone/>
            </a:pPr>
            <a:r>
              <a:rPr lang="ar-EG" u="sng" dirty="0" smtClean="0">
                <a:solidFill>
                  <a:schemeClr val="bg1"/>
                </a:solidFill>
                <a:latin typeface="Simplified Arabic" pitchFamily="18" charset="-78"/>
                <a:cs typeface="Simplified Arabic" pitchFamily="18" charset="-78"/>
              </a:rPr>
              <a:t>(د)- نظرية الظروف الطارئة: </a:t>
            </a:r>
          </a:p>
          <a:p>
            <a:pPr marL="0" indent="0" algn="just" rtl="1">
              <a:lnSpc>
                <a:spcPct val="150000"/>
              </a:lnSpc>
              <a:buNone/>
            </a:pPr>
            <a:r>
              <a:rPr lang="ar-EG" dirty="0" smtClean="0">
                <a:solidFill>
                  <a:schemeClr val="bg1"/>
                </a:solidFill>
                <a:latin typeface="Simplified Arabic" pitchFamily="18" charset="-78"/>
                <a:cs typeface="Simplified Arabic" pitchFamily="18" charset="-78"/>
              </a:rPr>
              <a:t>ابتدع مجلس الدول الفرنسي نظرية الظروف الطارئة لمواجهة الأزمات، كالحروب وغير ذلك والتي تؤدي إلى جعل تنفيذ العقد مرهقا بصورة كبيرة على المتعاقد، بحيث يكون أثر ذلك هو تعويض الطرف المتعاقد بما يرفع الارهاق عنه ضمانا لتنفيذ العقد وحسن سير وانتظام المرفق العام وعدم تعطله.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41</a:t>
            </a:fld>
            <a:endParaRPr lang="en-US"/>
          </a:p>
        </p:txBody>
      </p:sp>
    </p:spTree>
    <p:extLst>
      <p:ext uri="{BB962C8B-B14F-4D97-AF65-F5344CB8AC3E}">
        <p14:creationId xmlns:p14="http://schemas.microsoft.com/office/powerpoint/2010/main" val="135148755"/>
      </p:ext>
    </p:extLst>
  </p:cSld>
  <p:clrMapOvr>
    <a:masterClrMapping/>
  </p:clrMapOvr>
  <mc:AlternateContent xmlns:mc="http://schemas.openxmlformats.org/markup-compatibility/2006" xmlns:p14="http://schemas.microsoft.com/office/powerpoint/2010/main">
    <mc:Choice Requires="p14">
      <p:transition spd="slow" p14:dur="2000" advTm="80627"/>
    </mc:Choice>
    <mc:Fallback xmlns="">
      <p:transition spd="slow" advTm="80627"/>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solidFill>
                <a:schemeClr val="bg1"/>
              </a:solidFill>
            </a:endParaRPr>
          </a:p>
        </p:txBody>
      </p:sp>
      <p:sp>
        <p:nvSpPr>
          <p:cNvPr id="3" name="عنصر نائب للمحتوى 2"/>
          <p:cNvSpPr>
            <a:spLocks noGrp="1"/>
          </p:cNvSpPr>
          <p:nvPr>
            <p:ph idx="1"/>
          </p:nvPr>
        </p:nvSpPr>
        <p:spPr>
          <a:xfrm>
            <a:off x="2025570" y="1851949"/>
            <a:ext cx="8287473" cy="3495556"/>
          </a:xfrm>
        </p:spPr>
        <p:txBody>
          <a:bodyPr/>
          <a:lstStyle/>
          <a:p>
            <a:pPr marL="0" indent="0" algn="just" rtl="1">
              <a:lnSpc>
                <a:spcPct val="150000"/>
              </a:lnSpc>
              <a:buNone/>
            </a:pPr>
            <a:r>
              <a:rPr lang="ar-EG" dirty="0" smtClean="0">
                <a:solidFill>
                  <a:schemeClr val="bg1"/>
                </a:solidFill>
                <a:latin typeface="Simplified Arabic" pitchFamily="18" charset="-78"/>
                <a:cs typeface="Simplified Arabic" pitchFamily="18" charset="-78"/>
              </a:rPr>
              <a:t>ويؤدي تطبيق نظم الادارة الالكترونية إلى التقليل من الآثار الناتجة عن الأزمات والأحداث التي قد تطرأ أثناء تنفيذ العقد الاداري وتجعل من تنفيذه عملا مرهقا، نظرا لتقديم الخدمات العامة كما عرفنا عن طريق الأساليب التكنولوجية بدون تأثير ناتج عن الأحداث الطارئة أو على الأقل بتأثير أخف في حالة وقوع ذلك في ظل أنظمة تقليدية.</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42</a:t>
            </a:fld>
            <a:endParaRPr lang="en-US"/>
          </a:p>
        </p:txBody>
      </p:sp>
    </p:spTree>
    <p:extLst>
      <p:ext uri="{BB962C8B-B14F-4D97-AF65-F5344CB8AC3E}">
        <p14:creationId xmlns:p14="http://schemas.microsoft.com/office/powerpoint/2010/main" val="2520766814"/>
      </p:ext>
    </p:extLst>
  </p:cSld>
  <p:clrMapOvr>
    <a:masterClrMapping/>
  </p:clrMapOvr>
  <mc:AlternateContent xmlns:mc="http://schemas.openxmlformats.org/markup-compatibility/2006" xmlns:p14="http://schemas.microsoft.com/office/powerpoint/2010/main">
    <mc:Choice Requires="p14">
      <p:transition spd="slow" p14:dur="2000" advTm="45334"/>
    </mc:Choice>
    <mc:Fallback xmlns="">
      <p:transition spd="slow" advTm="45334"/>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a:bodyPr>
          <a:lstStyle/>
          <a:p>
            <a:pPr algn="ctr"/>
            <a:endParaRPr lang="en-US" dirty="0">
              <a:solidFill>
                <a:schemeClr val="bg1"/>
              </a:solidFill>
            </a:endParaRPr>
          </a:p>
        </p:txBody>
      </p:sp>
      <p:sp>
        <p:nvSpPr>
          <p:cNvPr id="3" name="عنصر نائب للمحتوى 2"/>
          <p:cNvSpPr>
            <a:spLocks noGrp="1"/>
          </p:cNvSpPr>
          <p:nvPr>
            <p:ph idx="1"/>
          </p:nvPr>
        </p:nvSpPr>
        <p:spPr>
          <a:xfrm>
            <a:off x="1944546" y="1979273"/>
            <a:ext cx="7928659" cy="3032566"/>
          </a:xfrm>
        </p:spPr>
        <p:txBody>
          <a:bodyPr/>
          <a:lstStyle/>
          <a:p>
            <a:pPr marL="0" indent="0" algn="just" rtl="1">
              <a:lnSpc>
                <a:spcPct val="150000"/>
              </a:lnSpc>
              <a:buNone/>
            </a:pPr>
            <a:r>
              <a:rPr lang="ar-EG" dirty="0">
                <a:solidFill>
                  <a:schemeClr val="bg1"/>
                </a:solidFill>
                <a:latin typeface="Simplified Arabic" pitchFamily="18" charset="-78"/>
                <a:cs typeface="Simplified Arabic" pitchFamily="18" charset="-78"/>
              </a:rPr>
              <a:t> </a:t>
            </a:r>
            <a:r>
              <a:rPr lang="ar-EG" dirty="0" smtClean="0">
                <a:solidFill>
                  <a:schemeClr val="bg1"/>
                </a:solidFill>
                <a:latin typeface="Simplified Arabic" pitchFamily="18" charset="-78"/>
                <a:cs typeface="Simplified Arabic" pitchFamily="18" charset="-78"/>
              </a:rPr>
              <a:t>فالمستفيد من الخدمة كما عرفنا يستطيع استعمال المواقع الالكترونية أو التطبيقات الحكومية في الحصول على الخدمة على الرغم من وقوع هذه الظروف التي تؤثر على استمرارية عمل المرفق العام. </a:t>
            </a:r>
            <a:endParaRPr lang="en-US" dirty="0">
              <a:solidFill>
                <a:schemeClr val="bg1"/>
              </a:solidFill>
              <a:latin typeface="Simplified Arabic" pitchFamily="18" charset="-78"/>
              <a:cs typeface="Simplified Arabic" pitchFamily="18" charset="-78"/>
            </a:endParaRP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43</a:t>
            </a:fld>
            <a:endParaRPr lang="en-US"/>
          </a:p>
        </p:txBody>
      </p:sp>
    </p:spTree>
    <p:extLst>
      <p:ext uri="{BB962C8B-B14F-4D97-AF65-F5344CB8AC3E}">
        <p14:creationId xmlns:p14="http://schemas.microsoft.com/office/powerpoint/2010/main" val="1332169172"/>
      </p:ext>
    </p:extLst>
  </p:cSld>
  <p:clrMapOvr>
    <a:masterClrMapping/>
  </p:clrMapOvr>
  <mc:AlternateContent xmlns:mc="http://schemas.openxmlformats.org/markup-compatibility/2006" xmlns:p14="http://schemas.microsoft.com/office/powerpoint/2010/main">
    <mc:Choice Requires="p14">
      <p:transition spd="slow" p14:dur="2000" advTm="57389"/>
    </mc:Choice>
    <mc:Fallback xmlns="">
      <p:transition spd="slow" advTm="57389"/>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endParaRPr lang="en-US" dirty="0"/>
          </a:p>
        </p:txBody>
      </p:sp>
      <p:sp>
        <p:nvSpPr>
          <p:cNvPr id="3" name="عنصر نائب للمحتوى 2"/>
          <p:cNvSpPr>
            <a:spLocks noGrp="1"/>
          </p:cNvSpPr>
          <p:nvPr>
            <p:ph idx="1"/>
          </p:nvPr>
        </p:nvSpPr>
        <p:spPr>
          <a:xfrm>
            <a:off x="2152890" y="2199189"/>
            <a:ext cx="8137003" cy="3553429"/>
          </a:xfrm>
        </p:spPr>
        <p:txBody>
          <a:bodyPr/>
          <a:lstStyle/>
          <a:p>
            <a:pPr marL="0" indent="0" algn="just" rtl="1">
              <a:lnSpc>
                <a:spcPct val="150000"/>
              </a:lnSpc>
              <a:buNone/>
            </a:pPr>
            <a:endParaRPr lang="ar-EG" dirty="0" smtClean="0">
              <a:solidFill>
                <a:schemeClr val="bg1"/>
              </a:solidFill>
              <a:latin typeface="Simplified Arabic" pitchFamily="18" charset="-78"/>
              <a:cs typeface="Simplified Arabic" pitchFamily="18" charset="-78"/>
            </a:endParaRPr>
          </a:p>
          <a:p>
            <a:pPr marL="0" indent="0" algn="just" rtl="1">
              <a:lnSpc>
                <a:spcPct val="150000"/>
              </a:lnSpc>
              <a:buNone/>
            </a:pPr>
            <a:r>
              <a:rPr lang="ar-EG" dirty="0" smtClean="0">
                <a:solidFill>
                  <a:schemeClr val="bg1"/>
                </a:solidFill>
                <a:latin typeface="Simplified Arabic" pitchFamily="18" charset="-78"/>
                <a:cs typeface="Simplified Arabic" pitchFamily="18" charset="-78"/>
              </a:rPr>
              <a:t>ومع ذلك فإننا نرى أن الأنظمة الالكترونية لا تعطل تماما إمكانية إعمال نظرية </a:t>
            </a:r>
            <a:r>
              <a:rPr lang="ar-EG" dirty="0" smtClean="0">
                <a:solidFill>
                  <a:schemeClr val="bg1"/>
                </a:solidFill>
                <a:latin typeface="Simplified Arabic" pitchFamily="18" charset="-78"/>
                <a:cs typeface="Simplified Arabic" pitchFamily="18" charset="-78"/>
              </a:rPr>
              <a:t>الظروف الطارئة، </a:t>
            </a:r>
            <a:r>
              <a:rPr lang="ar-EG" dirty="0" smtClean="0">
                <a:solidFill>
                  <a:schemeClr val="bg1"/>
                </a:solidFill>
                <a:latin typeface="Simplified Arabic" pitchFamily="18" charset="-78"/>
                <a:cs typeface="Simplified Arabic" pitchFamily="18" charset="-78"/>
              </a:rPr>
              <a:t>فمجال عمل هذه النظرية واسع، فضلا عن أنها ضرورية لضمان انتظام واستمرارية عمل المرفق العام. </a:t>
            </a:r>
          </a:p>
        </p:txBody>
      </p:sp>
      <p:pic>
        <p:nvPicPr>
          <p:cNvPr id="4"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5" name="عنصر نائب لرقم الشريحة 4"/>
          <p:cNvSpPr>
            <a:spLocks noGrp="1"/>
          </p:cNvSpPr>
          <p:nvPr>
            <p:ph type="sldNum" sz="quarter" idx="12"/>
          </p:nvPr>
        </p:nvSpPr>
        <p:spPr/>
        <p:txBody>
          <a:bodyPr/>
          <a:lstStyle/>
          <a:p>
            <a:fld id="{F7542ADD-394E-41F3-B704-951748884AEE}" type="slidenum">
              <a:rPr lang="en-US" smtClean="0"/>
              <a:t>44</a:t>
            </a:fld>
            <a:endParaRPr lang="en-US"/>
          </a:p>
        </p:txBody>
      </p:sp>
    </p:spTree>
    <p:extLst>
      <p:ext uri="{BB962C8B-B14F-4D97-AF65-F5344CB8AC3E}">
        <p14:creationId xmlns:p14="http://schemas.microsoft.com/office/powerpoint/2010/main" val="3652397362"/>
      </p:ext>
    </p:extLst>
  </p:cSld>
  <p:clrMapOvr>
    <a:masterClrMapping/>
  </p:clrMapOvr>
  <mc:AlternateContent xmlns:mc="http://schemas.openxmlformats.org/markup-compatibility/2006" xmlns:p14="http://schemas.microsoft.com/office/powerpoint/2010/main">
    <mc:Choice Requires="p14">
      <p:transition spd="slow" p14:dur="2000" advTm="59771"/>
    </mc:Choice>
    <mc:Fallback xmlns="">
      <p:transition spd="slow" advTm="59771"/>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xmlns="" id="{B4F11E07-4264-8495-2858-4C5FEEEE25D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2050" name="Picture 2"/>
          <p:cNvPicPr>
            <a:picLocks noChangeAspect="1" noChangeArrowheads="1"/>
          </p:cNvPicPr>
          <p:nvPr/>
        </p:nvPicPr>
        <p:blipFill>
          <a:blip r:embed="rId10">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3722688" y="2974694"/>
            <a:ext cx="4743450" cy="1387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78262"/>
    </mc:Choice>
    <mc:Fallback xmlns="">
      <p:transition spd="slow" advTm="78262"/>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3959</TotalTime>
  <Words>1995</Words>
  <Application>Microsoft Office PowerPoint</Application>
  <PresentationFormat>مخصص</PresentationFormat>
  <Paragraphs>166</Paragraphs>
  <Slides>45</Slides>
  <Notes>3</Notes>
  <HiddenSlides>0</HiddenSlides>
  <MMClips>0</MMClips>
  <ScaleCrop>false</ScaleCrop>
  <HeadingPairs>
    <vt:vector size="4" baseType="variant">
      <vt:variant>
        <vt:lpstr>نسق</vt:lpstr>
      </vt:variant>
      <vt:variant>
        <vt:i4>1</vt:i4>
      </vt:variant>
      <vt:variant>
        <vt:lpstr>عناوين الشرائح</vt:lpstr>
      </vt:variant>
      <vt:variant>
        <vt:i4>45</vt:i4>
      </vt:variant>
    </vt:vector>
  </HeadingPairs>
  <TitlesOfParts>
    <vt:vector size="46" baseType="lpstr">
      <vt:lpstr>Office Theme</vt:lpstr>
      <vt:lpstr>عرض تقديمي في PowerPoint</vt:lpstr>
      <vt:lpstr>عرض تقديمي في PowerPoint</vt:lpstr>
      <vt:lpstr>عرض تقديمي في PowerPoint</vt:lpstr>
      <vt:lpstr>أولا: ماهية المرفق العام الالكتروني </vt:lpstr>
      <vt:lpstr>عرض تقديمي في PowerPoint</vt:lpstr>
      <vt:lpstr>  1- تعريف المرفق العام  </vt:lpstr>
      <vt:lpstr>عرض تقديمي في PowerPoint</vt:lpstr>
      <vt:lpstr>عرض تقديمي في PowerPoint</vt:lpstr>
      <vt:lpstr>عرض تقديمي في PowerPoint</vt:lpstr>
      <vt:lpstr>عرض تقديمي في PowerPoint</vt:lpstr>
      <vt:lpstr>2-عناصر المرفق العام </vt:lpstr>
      <vt:lpstr>عرض تقديمي في PowerPoint</vt:lpstr>
      <vt:lpstr>عرض تقديمي في PowerPoint</vt:lpstr>
      <vt:lpstr>عرض تقديمي في PowerPoint</vt:lpstr>
      <vt:lpstr>عرض تقديمي في PowerPoint</vt:lpstr>
      <vt:lpstr>3-أقسام المرفق العام</vt:lpstr>
      <vt:lpstr>  (أ)-أقسام المرافق العامة من حيث طبيعة نشاطها</vt:lpstr>
      <vt:lpstr>عرض تقديمي في PowerPoint</vt:lpstr>
      <vt:lpstr>عرض تقديمي في PowerPoint</vt:lpstr>
      <vt:lpstr>  (ب)- أقسام المرافق العامة من حيث نطاق نشاطها</vt:lpstr>
      <vt:lpstr>عرض تقديمي في PowerPoint</vt:lpstr>
      <vt:lpstr>  (جـ)- أقسام المرافق العامة من حيث مدى الالتزام بإنشائها</vt:lpstr>
      <vt:lpstr>عرض تقديمي في PowerPoint</vt:lpstr>
      <vt:lpstr>  4- نشأة المرفق العام الالكتروني </vt:lpstr>
      <vt:lpstr>عرض تقديمي في PowerPoint</vt:lpstr>
      <vt:lpstr>عرض تقديمي في PowerPoint</vt:lpstr>
      <vt:lpstr>عرض تقديمي في PowerPoint</vt:lpstr>
      <vt:lpstr>عرض تقديمي في PowerPoint</vt:lpstr>
      <vt:lpstr>عرض تقديمي في PowerPoint</vt:lpstr>
      <vt:lpstr>    ثانيا: أثر الادارة الالكترونية للمرافق العامة على المبادئ التي تحكم سيرها  </vt:lpstr>
      <vt:lpstr>عرض تقديمي في PowerPoint</vt:lpstr>
      <vt:lpstr> 1- مبدأ سير المرفق العام بانتظام واطراد          </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DR-Nora</cp:lastModifiedBy>
  <cp:revision>563</cp:revision>
  <dcterms:created xsi:type="dcterms:W3CDTF">2023-04-29T09:08:23Z</dcterms:created>
  <dcterms:modified xsi:type="dcterms:W3CDTF">2023-10-26T18:47:56Z</dcterms:modified>
</cp:coreProperties>
</file>