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666" r:id="rId5"/>
    <p:sldId id="668" r:id="rId6"/>
    <p:sldId id="669" r:id="rId7"/>
    <p:sldId id="670" r:id="rId8"/>
    <p:sldId id="667" r:id="rId9"/>
    <p:sldId id="671" r:id="rId10"/>
    <p:sldId id="672" r:id="rId11"/>
    <p:sldId id="673" r:id="rId12"/>
    <p:sldId id="674" r:id="rId13"/>
    <p:sldId id="675" r:id="rId14"/>
    <p:sldId id="682" r:id="rId15"/>
    <p:sldId id="487" r:id="rId16"/>
    <p:sldId id="683" r:id="rId17"/>
    <p:sldId id="676" r:id="rId18"/>
    <p:sldId id="677" r:id="rId19"/>
    <p:sldId id="678" r:id="rId20"/>
    <p:sldId id="679" r:id="rId21"/>
    <p:sldId id="287" r:id="rId22"/>
    <p:sldId id="685" r:id="rId23"/>
    <p:sldId id="481" r:id="rId24"/>
    <p:sldId id="684" r:id="rId25"/>
    <p:sldId id="34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666"/>
            <p14:sldId id="668"/>
            <p14:sldId id="669"/>
            <p14:sldId id="670"/>
            <p14:sldId id="667"/>
            <p14:sldId id="671"/>
            <p14:sldId id="672"/>
            <p14:sldId id="673"/>
            <p14:sldId id="674"/>
            <p14:sldId id="675"/>
            <p14:sldId id="682"/>
            <p14:sldId id="487"/>
            <p14:sldId id="683"/>
            <p14:sldId id="676"/>
            <p14:sldId id="677"/>
            <p14:sldId id="678"/>
            <p14:sldId id="679"/>
            <p14:sldId id="287"/>
            <p14:sldId id="685"/>
            <p14:sldId id="481"/>
            <p14:sldId id="6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480AD5-867E-FC95-B7F8-0E7AA47AE810}" v="65" dt="2026-05-23T08:45:17.512"/>
    <p1510:client id="{DAD97000-E4A3-0F5B-41DF-C0A01E31CDCF}" v="18" dt="2026-05-23T09:39:30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58"/>
    <p:restoredTop sz="94608"/>
  </p:normalViewPr>
  <p:slideViewPr>
    <p:cSldViewPr snapToGrid="0">
      <p:cViewPr varScale="1">
        <p:scale>
          <a:sx n="103" d="100"/>
          <a:sy n="103" d="100"/>
        </p:scale>
        <p:origin x="138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eem Alfaleet" userId="S::saleemalfaleet@midocean.edu.km::e347da54-3873-4007-b87f-444612c08665" providerId="AD" clId="Web-{D4480AD5-867E-FC95-B7F8-0E7AA47AE810}"/>
    <pc:docChg chg="modSld">
      <pc:chgData name="Saleem Alfaleet" userId="S::saleemalfaleet@midocean.edu.km::e347da54-3873-4007-b87f-444612c08665" providerId="AD" clId="Web-{D4480AD5-867E-FC95-B7F8-0E7AA47AE810}" dt="2026-05-23T08:45:16.887" v="32" actId="20577"/>
      <pc:docMkLst>
        <pc:docMk/>
      </pc:docMkLst>
      <pc:sldChg chg="modSp">
        <pc:chgData name="Saleem Alfaleet" userId="S::saleemalfaleet@midocean.edu.km::e347da54-3873-4007-b87f-444612c08665" providerId="AD" clId="Web-{D4480AD5-867E-FC95-B7F8-0E7AA47AE810}" dt="2026-05-23T08:45:16.887" v="32" actId="20577"/>
        <pc:sldMkLst>
          <pc:docMk/>
          <pc:sldMk cId="3131380096" sldId="666"/>
        </pc:sldMkLst>
        <pc:spChg chg="mod">
          <ac:chgData name="Saleem Alfaleet" userId="S::saleemalfaleet@midocean.edu.km::e347da54-3873-4007-b87f-444612c08665" providerId="AD" clId="Web-{D4480AD5-867E-FC95-B7F8-0E7AA47AE810}" dt="2026-05-23T08:44:57.808" v="17" actId="20577"/>
          <ac:spMkLst>
            <pc:docMk/>
            <pc:sldMk cId="3131380096" sldId="666"/>
            <ac:spMk id="12" creationId="{00000000-0000-0000-0000-000000000000}"/>
          </ac:spMkLst>
        </pc:spChg>
        <pc:spChg chg="mod">
          <ac:chgData name="Saleem Alfaleet" userId="S::saleemalfaleet@midocean.edu.km::e347da54-3873-4007-b87f-444612c08665" providerId="AD" clId="Web-{D4480AD5-867E-FC95-B7F8-0E7AA47AE810}" dt="2026-05-23T08:45:16.887" v="32" actId="20577"/>
          <ac:spMkLst>
            <pc:docMk/>
            <pc:sldMk cId="3131380096" sldId="666"/>
            <ac:spMk id="16" creationId="{00000000-0000-0000-0000-000000000000}"/>
          </ac:spMkLst>
        </pc:spChg>
      </pc:sldChg>
    </pc:docChg>
  </pc:docChgLst>
  <pc:docChgLst>
    <pc:chgData name="Saleem Alfaleet" userId="S::saleemalfaleet@midocean.edu.km::e347da54-3873-4007-b87f-444612c08665" providerId="AD" clId="Web-{DAD97000-E4A3-0F5B-41DF-C0A01E31CDCF}"/>
    <pc:docChg chg="modSld">
      <pc:chgData name="Saleem Alfaleet" userId="S::saleemalfaleet@midocean.edu.km::e347da54-3873-4007-b87f-444612c08665" providerId="AD" clId="Web-{DAD97000-E4A3-0F5B-41DF-C0A01E31CDCF}" dt="2026-05-23T09:39:29.161" v="7" actId="20577"/>
      <pc:docMkLst>
        <pc:docMk/>
      </pc:docMkLst>
      <pc:sldChg chg="modSp">
        <pc:chgData name="Saleem Alfaleet" userId="S::saleemalfaleet@midocean.edu.km::e347da54-3873-4007-b87f-444612c08665" providerId="AD" clId="Web-{DAD97000-E4A3-0F5B-41DF-C0A01E31CDCF}" dt="2026-05-23T09:39:29.161" v="7" actId="20577"/>
        <pc:sldMkLst>
          <pc:docMk/>
          <pc:sldMk cId="3131380096" sldId="666"/>
        </pc:sldMkLst>
        <pc:spChg chg="mod">
          <ac:chgData name="Saleem Alfaleet" userId="S::saleemalfaleet@midocean.edu.km::e347da54-3873-4007-b87f-444612c08665" providerId="AD" clId="Web-{DAD97000-E4A3-0F5B-41DF-C0A01E31CDCF}" dt="2026-05-23T09:39:15.832" v="5" actId="20577"/>
          <ac:spMkLst>
            <pc:docMk/>
            <pc:sldMk cId="3131380096" sldId="666"/>
            <ac:spMk id="12" creationId="{00000000-0000-0000-0000-000000000000}"/>
          </ac:spMkLst>
        </pc:spChg>
        <pc:spChg chg="mod">
          <ac:chgData name="Saleem Alfaleet" userId="S::saleemalfaleet@midocean.edu.km::e347da54-3873-4007-b87f-444612c08665" providerId="AD" clId="Web-{DAD97000-E4A3-0F5B-41DF-C0A01E31CDCF}" dt="2026-05-23T09:39:29.161" v="7" actId="20577"/>
          <ac:spMkLst>
            <pc:docMk/>
            <pc:sldMk cId="3131380096" sldId="666"/>
            <ac:spMk id="16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BCF-4D67-B522-A0AD355E44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BCF-4D67-B522-A0AD355E44D5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BCF-4D67-B522-A0AD355E44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5738236605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CE6F80-0DF1-4619-99A2-36A0A40F34A7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33D7B95-4B04-4CEA-953C-3990DE39D209}">
      <dgm:prSet/>
      <dgm:spPr/>
      <dgm:t>
        <a:bodyPr/>
        <a:lstStyle/>
        <a:p>
          <a:r>
            <a:rPr lang="ar-SA" dirty="0"/>
            <a:t>تدفع النمو الاقتصادي</a:t>
          </a:r>
          <a:endParaRPr lang="en-US" dirty="0"/>
        </a:p>
      </dgm:t>
    </dgm:pt>
    <dgm:pt modelId="{DBE2001C-1512-419E-9B62-E2A85DA1492A}" type="parTrans" cxnId="{34011797-A929-41DC-AAE0-C04A15A8F04F}">
      <dgm:prSet/>
      <dgm:spPr/>
      <dgm:t>
        <a:bodyPr/>
        <a:lstStyle/>
        <a:p>
          <a:endParaRPr lang="en-US"/>
        </a:p>
      </dgm:t>
    </dgm:pt>
    <dgm:pt modelId="{90C758EF-BD75-4680-96CB-FD8262281513}" type="sibTrans" cxnId="{34011797-A929-41DC-AAE0-C04A15A8F04F}">
      <dgm:prSet/>
      <dgm:spPr/>
      <dgm:t>
        <a:bodyPr/>
        <a:lstStyle/>
        <a:p>
          <a:endParaRPr lang="en-US"/>
        </a:p>
      </dgm:t>
    </dgm:pt>
    <dgm:pt modelId="{E3DBF848-B86F-4B94-92D5-7295CBB94176}">
      <dgm:prSet/>
      <dgm:spPr/>
      <dgm:t>
        <a:bodyPr/>
        <a:lstStyle/>
        <a:p>
          <a:r>
            <a:rPr lang="ar-SA"/>
            <a:t>تعزز الابتكار</a:t>
          </a:r>
          <a:endParaRPr lang="en-US"/>
        </a:p>
      </dgm:t>
    </dgm:pt>
    <dgm:pt modelId="{FCED5752-BD55-4A18-957E-1046088BA77D}" type="parTrans" cxnId="{5618EB64-524F-45F7-8F1D-ACBB90D65758}">
      <dgm:prSet/>
      <dgm:spPr/>
      <dgm:t>
        <a:bodyPr/>
        <a:lstStyle/>
        <a:p>
          <a:endParaRPr lang="en-US"/>
        </a:p>
      </dgm:t>
    </dgm:pt>
    <dgm:pt modelId="{C7446E56-27F3-4322-B8E1-0AA8186BBE28}" type="sibTrans" cxnId="{5618EB64-524F-45F7-8F1D-ACBB90D65758}">
      <dgm:prSet/>
      <dgm:spPr/>
      <dgm:t>
        <a:bodyPr/>
        <a:lstStyle/>
        <a:p>
          <a:endParaRPr lang="en-US"/>
        </a:p>
      </dgm:t>
    </dgm:pt>
    <dgm:pt modelId="{5D0F219D-80EC-494A-88FA-ECB8276A2993}">
      <dgm:prSet/>
      <dgm:spPr/>
      <dgm:t>
        <a:bodyPr/>
        <a:lstStyle/>
        <a:p>
          <a:r>
            <a:rPr lang="ar-SA"/>
            <a:t>تخلق فرص العمل</a:t>
          </a:r>
          <a:endParaRPr lang="en-US"/>
        </a:p>
      </dgm:t>
    </dgm:pt>
    <dgm:pt modelId="{46CA9CD2-30D1-4920-B654-A157C2D582A1}" type="parTrans" cxnId="{3A43EB45-F457-4FF3-8DA6-A01CECD575C1}">
      <dgm:prSet/>
      <dgm:spPr/>
      <dgm:t>
        <a:bodyPr/>
        <a:lstStyle/>
        <a:p>
          <a:endParaRPr lang="en-US"/>
        </a:p>
      </dgm:t>
    </dgm:pt>
    <dgm:pt modelId="{853708C9-ED89-4E52-A660-03D97CD1C711}" type="sibTrans" cxnId="{3A43EB45-F457-4FF3-8DA6-A01CECD575C1}">
      <dgm:prSet/>
      <dgm:spPr/>
      <dgm:t>
        <a:bodyPr/>
        <a:lstStyle/>
        <a:p>
          <a:endParaRPr lang="en-US"/>
        </a:p>
      </dgm:t>
    </dgm:pt>
    <dgm:pt modelId="{CF2A5EF9-4A00-44B7-8FB9-7CC70192054A}">
      <dgm:prSet/>
      <dgm:spPr/>
      <dgm:t>
        <a:bodyPr/>
        <a:lstStyle/>
        <a:p>
          <a:r>
            <a:rPr lang="ar-SA" dirty="0"/>
            <a:t>فرصة للمساهمة الاجتماعية</a:t>
          </a:r>
          <a:endParaRPr lang="en-US" dirty="0"/>
        </a:p>
      </dgm:t>
    </dgm:pt>
    <dgm:pt modelId="{882A2AD8-B259-4A69-826B-159F795321A6}" type="parTrans" cxnId="{8D0BB048-7FEA-4237-97D5-0E6784C9E120}">
      <dgm:prSet/>
      <dgm:spPr/>
      <dgm:t>
        <a:bodyPr/>
        <a:lstStyle/>
        <a:p>
          <a:endParaRPr lang="en-US"/>
        </a:p>
      </dgm:t>
    </dgm:pt>
    <dgm:pt modelId="{697218FF-951C-4547-A3F1-A06EC39E9769}" type="sibTrans" cxnId="{8D0BB048-7FEA-4237-97D5-0E6784C9E120}">
      <dgm:prSet/>
      <dgm:spPr/>
      <dgm:t>
        <a:bodyPr/>
        <a:lstStyle/>
        <a:p>
          <a:endParaRPr lang="en-US"/>
        </a:p>
      </dgm:t>
    </dgm:pt>
    <dgm:pt modelId="{00A8590E-FE8C-4B0B-BDEF-72B5B5385D12}">
      <dgm:prSet/>
      <dgm:spPr/>
      <dgm:t>
        <a:bodyPr/>
        <a:lstStyle/>
        <a:p>
          <a:r>
            <a:rPr lang="ar-SA"/>
            <a:t>توفر الاستقلالية </a:t>
          </a:r>
          <a:endParaRPr lang="en-US"/>
        </a:p>
      </dgm:t>
    </dgm:pt>
    <dgm:pt modelId="{1C51CF4F-4C42-4E0C-9FB9-EFCBCB78DDA0}" type="parTrans" cxnId="{04DFC9D1-6D81-431B-8B98-2E0AE49E602A}">
      <dgm:prSet/>
      <dgm:spPr/>
      <dgm:t>
        <a:bodyPr/>
        <a:lstStyle/>
        <a:p>
          <a:endParaRPr lang="en-US"/>
        </a:p>
      </dgm:t>
    </dgm:pt>
    <dgm:pt modelId="{55FB64C5-4FAB-44A5-BBB0-46C20F660677}" type="sibTrans" cxnId="{04DFC9D1-6D81-431B-8B98-2E0AE49E602A}">
      <dgm:prSet/>
      <dgm:spPr/>
      <dgm:t>
        <a:bodyPr/>
        <a:lstStyle/>
        <a:p>
          <a:endParaRPr lang="en-US"/>
        </a:p>
      </dgm:t>
    </dgm:pt>
    <dgm:pt modelId="{63D7B8CE-3134-40EB-89CE-DF2E61B1C294}">
      <dgm:prSet/>
      <dgm:spPr/>
      <dgm:t>
        <a:bodyPr/>
        <a:lstStyle/>
        <a:p>
          <a:r>
            <a:rPr lang="ar-SA"/>
            <a:t>فرصة للتميز </a:t>
          </a:r>
          <a:endParaRPr lang="en-US"/>
        </a:p>
      </dgm:t>
    </dgm:pt>
    <dgm:pt modelId="{4465EB2F-0396-40F8-9201-6D9ACE2C8E8B}" type="parTrans" cxnId="{28FB98B9-BD00-4B48-8FCF-FFEFBD3D7C1D}">
      <dgm:prSet/>
      <dgm:spPr/>
      <dgm:t>
        <a:bodyPr/>
        <a:lstStyle/>
        <a:p>
          <a:endParaRPr lang="en-US"/>
        </a:p>
      </dgm:t>
    </dgm:pt>
    <dgm:pt modelId="{A13F1855-34D7-489B-AAA8-BFEA2BF99CF8}" type="sibTrans" cxnId="{28FB98B9-BD00-4B48-8FCF-FFEFBD3D7C1D}">
      <dgm:prSet/>
      <dgm:spPr/>
      <dgm:t>
        <a:bodyPr/>
        <a:lstStyle/>
        <a:p>
          <a:endParaRPr lang="en-US"/>
        </a:p>
      </dgm:t>
    </dgm:pt>
    <dgm:pt modelId="{0A193BD2-77CD-40CF-858D-FA0D62A54DEF}">
      <dgm:prSet/>
      <dgm:spPr/>
      <dgm:t>
        <a:bodyPr/>
        <a:lstStyle/>
        <a:p>
          <a:r>
            <a:rPr lang="ar-SA"/>
            <a:t>فرصة لتحقيق الأرباح وتحقيق الطموحات</a:t>
          </a:r>
          <a:endParaRPr lang="en-US"/>
        </a:p>
      </dgm:t>
    </dgm:pt>
    <dgm:pt modelId="{BFEDCDC9-D45C-41E5-B99D-E7FC0AE1DE6D}" type="parTrans" cxnId="{AFB809F3-631C-4F79-8688-D822B0112879}">
      <dgm:prSet/>
      <dgm:spPr/>
      <dgm:t>
        <a:bodyPr/>
        <a:lstStyle/>
        <a:p>
          <a:endParaRPr lang="en-US"/>
        </a:p>
      </dgm:t>
    </dgm:pt>
    <dgm:pt modelId="{6140FCBC-97E0-4BD4-BCDF-9B979A13CD48}" type="sibTrans" cxnId="{AFB809F3-631C-4F79-8688-D822B0112879}">
      <dgm:prSet/>
      <dgm:spPr/>
      <dgm:t>
        <a:bodyPr/>
        <a:lstStyle/>
        <a:p>
          <a:endParaRPr lang="en-US"/>
        </a:p>
      </dgm:t>
    </dgm:pt>
    <dgm:pt modelId="{FAFD34FA-136A-7E4D-AD67-3AF482229B79}" type="pres">
      <dgm:prSet presAssocID="{68CE6F80-0DF1-4619-99A2-36A0A40F34A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C59788-3FA9-A845-A59A-7CE1C7AA2F6B}" type="pres">
      <dgm:prSet presAssocID="{933D7B95-4B04-4CEA-953C-3990DE39D209}" presName="node" presStyleLbl="node1" presStyleIdx="0" presStyleCnt="7" custLinFactNeighborX="522" custLinFactNeighborY="-7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0CEBF5-D6FA-0348-91F4-8202D5FAAB0C}" type="pres">
      <dgm:prSet presAssocID="{90C758EF-BD75-4680-96CB-FD8262281513}" presName="sibTrans" presStyleCnt="0"/>
      <dgm:spPr/>
    </dgm:pt>
    <dgm:pt modelId="{5EBDFC34-17E2-1542-ACBA-B3E1299FB942}" type="pres">
      <dgm:prSet presAssocID="{E3DBF848-B86F-4B94-92D5-7295CBB94176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24977B-20E5-524B-AA7A-D4842448763A}" type="pres">
      <dgm:prSet presAssocID="{C7446E56-27F3-4322-B8E1-0AA8186BBE28}" presName="sibTrans" presStyleCnt="0"/>
      <dgm:spPr/>
    </dgm:pt>
    <dgm:pt modelId="{E66FEB00-99E7-9A49-86B2-0C0E361E3FA5}" type="pres">
      <dgm:prSet presAssocID="{5D0F219D-80EC-494A-88FA-ECB8276A299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EE6D10-6B6E-5442-A4EB-84A9B183EB1C}" type="pres">
      <dgm:prSet presAssocID="{853708C9-ED89-4E52-A660-03D97CD1C711}" presName="sibTrans" presStyleCnt="0"/>
      <dgm:spPr/>
    </dgm:pt>
    <dgm:pt modelId="{DFCC26B1-9642-0F40-9EFE-8507932C46FD}" type="pres">
      <dgm:prSet presAssocID="{CF2A5EF9-4A00-44B7-8FB9-7CC70192054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66BF82-D11B-7142-90A8-563832DF41ED}" type="pres">
      <dgm:prSet presAssocID="{697218FF-951C-4547-A3F1-A06EC39E9769}" presName="sibTrans" presStyleCnt="0"/>
      <dgm:spPr/>
    </dgm:pt>
    <dgm:pt modelId="{40492C32-E1E3-F44C-8309-C3AA45EEB168}" type="pres">
      <dgm:prSet presAssocID="{00A8590E-FE8C-4B0B-BDEF-72B5B5385D12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EFD251-C04A-4D4B-B707-7E7C36BDE1A3}" type="pres">
      <dgm:prSet presAssocID="{55FB64C5-4FAB-44A5-BBB0-46C20F660677}" presName="sibTrans" presStyleCnt="0"/>
      <dgm:spPr/>
    </dgm:pt>
    <dgm:pt modelId="{BF6E757A-59DE-7547-B2B1-CB31F455568B}" type="pres">
      <dgm:prSet presAssocID="{63D7B8CE-3134-40EB-89CE-DF2E61B1C294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8CA615-3B3B-2F46-AF9B-67A159060680}" type="pres">
      <dgm:prSet presAssocID="{A13F1855-34D7-489B-AAA8-BFEA2BF99CF8}" presName="sibTrans" presStyleCnt="0"/>
      <dgm:spPr/>
    </dgm:pt>
    <dgm:pt modelId="{E9B05EF7-FC18-7F4C-A61E-5D092B0B4118}" type="pres">
      <dgm:prSet presAssocID="{0A193BD2-77CD-40CF-858D-FA0D62A54DEF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A43EB45-F457-4FF3-8DA6-A01CECD575C1}" srcId="{68CE6F80-0DF1-4619-99A2-36A0A40F34A7}" destId="{5D0F219D-80EC-494A-88FA-ECB8276A2993}" srcOrd="2" destOrd="0" parTransId="{46CA9CD2-30D1-4920-B654-A157C2D582A1}" sibTransId="{853708C9-ED89-4E52-A660-03D97CD1C711}"/>
    <dgm:cxn modelId="{28FB98B9-BD00-4B48-8FCF-FFEFBD3D7C1D}" srcId="{68CE6F80-0DF1-4619-99A2-36A0A40F34A7}" destId="{63D7B8CE-3134-40EB-89CE-DF2E61B1C294}" srcOrd="5" destOrd="0" parTransId="{4465EB2F-0396-40F8-9201-6D9ACE2C8E8B}" sibTransId="{A13F1855-34D7-489B-AAA8-BFEA2BF99CF8}"/>
    <dgm:cxn modelId="{23FD1FC7-A336-D94D-B284-D0A6CB5CBA80}" type="presOf" srcId="{CF2A5EF9-4A00-44B7-8FB9-7CC70192054A}" destId="{DFCC26B1-9642-0F40-9EFE-8507932C46FD}" srcOrd="0" destOrd="0" presId="urn:microsoft.com/office/officeart/2005/8/layout/default"/>
    <dgm:cxn modelId="{ACA7228D-E476-244B-88D1-D204305D4BF9}" type="presOf" srcId="{68CE6F80-0DF1-4619-99A2-36A0A40F34A7}" destId="{FAFD34FA-136A-7E4D-AD67-3AF482229B79}" srcOrd="0" destOrd="0" presId="urn:microsoft.com/office/officeart/2005/8/layout/default"/>
    <dgm:cxn modelId="{8D0BB048-7FEA-4237-97D5-0E6784C9E120}" srcId="{68CE6F80-0DF1-4619-99A2-36A0A40F34A7}" destId="{CF2A5EF9-4A00-44B7-8FB9-7CC70192054A}" srcOrd="3" destOrd="0" parTransId="{882A2AD8-B259-4A69-826B-159F795321A6}" sibTransId="{697218FF-951C-4547-A3F1-A06EC39E9769}"/>
    <dgm:cxn modelId="{BA921915-4F6E-C544-B88B-FE3AEA34ED61}" type="presOf" srcId="{5D0F219D-80EC-494A-88FA-ECB8276A2993}" destId="{E66FEB00-99E7-9A49-86B2-0C0E361E3FA5}" srcOrd="0" destOrd="0" presId="urn:microsoft.com/office/officeart/2005/8/layout/default"/>
    <dgm:cxn modelId="{8F49FBF9-F553-1C4A-A3D6-FE302BEB230F}" type="presOf" srcId="{0A193BD2-77CD-40CF-858D-FA0D62A54DEF}" destId="{E9B05EF7-FC18-7F4C-A61E-5D092B0B4118}" srcOrd="0" destOrd="0" presId="urn:microsoft.com/office/officeart/2005/8/layout/default"/>
    <dgm:cxn modelId="{34FAD06B-27E2-7A4A-BFAF-37376A69B0D8}" type="presOf" srcId="{933D7B95-4B04-4CEA-953C-3990DE39D209}" destId="{1DC59788-3FA9-A845-A59A-7CE1C7AA2F6B}" srcOrd="0" destOrd="0" presId="urn:microsoft.com/office/officeart/2005/8/layout/default"/>
    <dgm:cxn modelId="{428098A9-8A2E-FB4D-AA17-E84B4D57B58A}" type="presOf" srcId="{63D7B8CE-3134-40EB-89CE-DF2E61B1C294}" destId="{BF6E757A-59DE-7547-B2B1-CB31F455568B}" srcOrd="0" destOrd="0" presId="urn:microsoft.com/office/officeart/2005/8/layout/default"/>
    <dgm:cxn modelId="{04DFC9D1-6D81-431B-8B98-2E0AE49E602A}" srcId="{68CE6F80-0DF1-4619-99A2-36A0A40F34A7}" destId="{00A8590E-FE8C-4B0B-BDEF-72B5B5385D12}" srcOrd="4" destOrd="0" parTransId="{1C51CF4F-4C42-4E0C-9FB9-EFCBCB78DDA0}" sibTransId="{55FB64C5-4FAB-44A5-BBB0-46C20F660677}"/>
    <dgm:cxn modelId="{5618EB64-524F-45F7-8F1D-ACBB90D65758}" srcId="{68CE6F80-0DF1-4619-99A2-36A0A40F34A7}" destId="{E3DBF848-B86F-4B94-92D5-7295CBB94176}" srcOrd="1" destOrd="0" parTransId="{FCED5752-BD55-4A18-957E-1046088BA77D}" sibTransId="{C7446E56-27F3-4322-B8E1-0AA8186BBE28}"/>
    <dgm:cxn modelId="{5AC5D75C-29EC-654F-BA5C-D274756806E6}" type="presOf" srcId="{E3DBF848-B86F-4B94-92D5-7295CBB94176}" destId="{5EBDFC34-17E2-1542-ACBA-B3E1299FB942}" srcOrd="0" destOrd="0" presId="urn:microsoft.com/office/officeart/2005/8/layout/default"/>
    <dgm:cxn modelId="{8E2DFDF7-15CD-0B42-BA08-DC747DCB2FA5}" type="presOf" srcId="{00A8590E-FE8C-4B0B-BDEF-72B5B5385D12}" destId="{40492C32-E1E3-F44C-8309-C3AA45EEB168}" srcOrd="0" destOrd="0" presId="urn:microsoft.com/office/officeart/2005/8/layout/default"/>
    <dgm:cxn modelId="{AFB809F3-631C-4F79-8688-D822B0112879}" srcId="{68CE6F80-0DF1-4619-99A2-36A0A40F34A7}" destId="{0A193BD2-77CD-40CF-858D-FA0D62A54DEF}" srcOrd="6" destOrd="0" parTransId="{BFEDCDC9-D45C-41E5-B99D-E7FC0AE1DE6D}" sibTransId="{6140FCBC-97E0-4BD4-BCDF-9B979A13CD48}"/>
    <dgm:cxn modelId="{34011797-A929-41DC-AAE0-C04A15A8F04F}" srcId="{68CE6F80-0DF1-4619-99A2-36A0A40F34A7}" destId="{933D7B95-4B04-4CEA-953C-3990DE39D209}" srcOrd="0" destOrd="0" parTransId="{DBE2001C-1512-419E-9B62-E2A85DA1492A}" sibTransId="{90C758EF-BD75-4680-96CB-FD8262281513}"/>
    <dgm:cxn modelId="{C53FDCE0-FBBE-D840-9BCE-114596AC181C}" type="presParOf" srcId="{FAFD34FA-136A-7E4D-AD67-3AF482229B79}" destId="{1DC59788-3FA9-A845-A59A-7CE1C7AA2F6B}" srcOrd="0" destOrd="0" presId="urn:microsoft.com/office/officeart/2005/8/layout/default"/>
    <dgm:cxn modelId="{733C08AA-7FDB-7747-BB95-589196D88752}" type="presParOf" srcId="{FAFD34FA-136A-7E4D-AD67-3AF482229B79}" destId="{5E0CEBF5-D6FA-0348-91F4-8202D5FAAB0C}" srcOrd="1" destOrd="0" presId="urn:microsoft.com/office/officeart/2005/8/layout/default"/>
    <dgm:cxn modelId="{2BD7F30F-80FD-4245-9F10-2086B9C23CE1}" type="presParOf" srcId="{FAFD34FA-136A-7E4D-AD67-3AF482229B79}" destId="{5EBDFC34-17E2-1542-ACBA-B3E1299FB942}" srcOrd="2" destOrd="0" presId="urn:microsoft.com/office/officeart/2005/8/layout/default"/>
    <dgm:cxn modelId="{9F4F6A3C-C53C-CD49-B86B-3E40F1E18E03}" type="presParOf" srcId="{FAFD34FA-136A-7E4D-AD67-3AF482229B79}" destId="{0D24977B-20E5-524B-AA7A-D4842448763A}" srcOrd="3" destOrd="0" presId="urn:microsoft.com/office/officeart/2005/8/layout/default"/>
    <dgm:cxn modelId="{CEB6E369-FD2B-6645-A641-1CD460D8DEC7}" type="presParOf" srcId="{FAFD34FA-136A-7E4D-AD67-3AF482229B79}" destId="{E66FEB00-99E7-9A49-86B2-0C0E361E3FA5}" srcOrd="4" destOrd="0" presId="urn:microsoft.com/office/officeart/2005/8/layout/default"/>
    <dgm:cxn modelId="{72E2A21C-607C-7A4B-B5F4-5B8E927764BB}" type="presParOf" srcId="{FAFD34FA-136A-7E4D-AD67-3AF482229B79}" destId="{D2EE6D10-6B6E-5442-A4EB-84A9B183EB1C}" srcOrd="5" destOrd="0" presId="urn:microsoft.com/office/officeart/2005/8/layout/default"/>
    <dgm:cxn modelId="{C61A0895-37A3-9946-AD6C-0B73A42222C5}" type="presParOf" srcId="{FAFD34FA-136A-7E4D-AD67-3AF482229B79}" destId="{DFCC26B1-9642-0F40-9EFE-8507932C46FD}" srcOrd="6" destOrd="0" presId="urn:microsoft.com/office/officeart/2005/8/layout/default"/>
    <dgm:cxn modelId="{037375FE-285A-2445-BB9D-C0A6B693BAFB}" type="presParOf" srcId="{FAFD34FA-136A-7E4D-AD67-3AF482229B79}" destId="{5966BF82-D11B-7142-90A8-563832DF41ED}" srcOrd="7" destOrd="0" presId="urn:microsoft.com/office/officeart/2005/8/layout/default"/>
    <dgm:cxn modelId="{DD80408B-7C55-2949-8A46-6B7888906F33}" type="presParOf" srcId="{FAFD34FA-136A-7E4D-AD67-3AF482229B79}" destId="{40492C32-E1E3-F44C-8309-C3AA45EEB168}" srcOrd="8" destOrd="0" presId="urn:microsoft.com/office/officeart/2005/8/layout/default"/>
    <dgm:cxn modelId="{076E4507-A1D2-894D-B6C5-DAB9D63D1F81}" type="presParOf" srcId="{FAFD34FA-136A-7E4D-AD67-3AF482229B79}" destId="{39EFD251-C04A-4D4B-B707-7E7C36BDE1A3}" srcOrd="9" destOrd="0" presId="urn:microsoft.com/office/officeart/2005/8/layout/default"/>
    <dgm:cxn modelId="{1814AA64-01E4-EF47-94B7-ED80D22D7E85}" type="presParOf" srcId="{FAFD34FA-136A-7E4D-AD67-3AF482229B79}" destId="{BF6E757A-59DE-7547-B2B1-CB31F455568B}" srcOrd="10" destOrd="0" presId="urn:microsoft.com/office/officeart/2005/8/layout/default"/>
    <dgm:cxn modelId="{7C7D4207-4909-9542-AF0C-2A4C2E5F2609}" type="presParOf" srcId="{FAFD34FA-136A-7E4D-AD67-3AF482229B79}" destId="{EB8CA615-3B3B-2F46-AF9B-67A159060680}" srcOrd="11" destOrd="0" presId="urn:microsoft.com/office/officeart/2005/8/layout/default"/>
    <dgm:cxn modelId="{BF191312-3B96-874C-AD6A-70F7CFD63420}" type="presParOf" srcId="{FAFD34FA-136A-7E4D-AD67-3AF482229B79}" destId="{E9B05EF7-FC18-7F4C-A61E-5D092B0B4118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C59788-3FA9-A845-A59A-7CE1C7AA2F6B}">
      <dsp:nvSpPr>
        <dsp:cNvPr id="0" name=""/>
        <dsp:cNvSpPr/>
      </dsp:nvSpPr>
      <dsp:spPr>
        <a:xfrm>
          <a:off x="16459" y="433770"/>
          <a:ext cx="2539866" cy="15239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 dirty="0"/>
            <a:t>تدفع النمو الاقتصادي</a:t>
          </a:r>
          <a:endParaRPr lang="en-US" sz="3100" kern="1200" dirty="0"/>
        </a:p>
      </dsp:txBody>
      <dsp:txXfrm>
        <a:off x="16459" y="433770"/>
        <a:ext cx="2539866" cy="1523919"/>
      </dsp:txXfrm>
    </dsp:sp>
    <dsp:sp modelId="{5EBDFC34-17E2-1542-ACBA-B3E1299FB942}">
      <dsp:nvSpPr>
        <dsp:cNvPr id="0" name=""/>
        <dsp:cNvSpPr/>
      </dsp:nvSpPr>
      <dsp:spPr>
        <a:xfrm>
          <a:off x="2797054" y="445489"/>
          <a:ext cx="2539866" cy="1523919"/>
        </a:xfrm>
        <a:prstGeom prst="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/>
            <a:t>تعزز الابتكار</a:t>
          </a:r>
          <a:endParaRPr lang="en-US" sz="3100" kern="1200"/>
        </a:p>
      </dsp:txBody>
      <dsp:txXfrm>
        <a:off x="2797054" y="445489"/>
        <a:ext cx="2539866" cy="1523919"/>
      </dsp:txXfrm>
    </dsp:sp>
    <dsp:sp modelId="{E66FEB00-99E7-9A49-86B2-0C0E361E3FA5}">
      <dsp:nvSpPr>
        <dsp:cNvPr id="0" name=""/>
        <dsp:cNvSpPr/>
      </dsp:nvSpPr>
      <dsp:spPr>
        <a:xfrm>
          <a:off x="5590907" y="445489"/>
          <a:ext cx="2539866" cy="1523919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/>
            <a:t>تخلق فرص العمل</a:t>
          </a:r>
          <a:endParaRPr lang="en-US" sz="3100" kern="1200"/>
        </a:p>
      </dsp:txBody>
      <dsp:txXfrm>
        <a:off x="5590907" y="445489"/>
        <a:ext cx="2539866" cy="1523919"/>
      </dsp:txXfrm>
    </dsp:sp>
    <dsp:sp modelId="{DFCC26B1-9642-0F40-9EFE-8507932C46FD}">
      <dsp:nvSpPr>
        <dsp:cNvPr id="0" name=""/>
        <dsp:cNvSpPr/>
      </dsp:nvSpPr>
      <dsp:spPr>
        <a:xfrm>
          <a:off x="8384760" y="445489"/>
          <a:ext cx="2539866" cy="1523919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 dirty="0"/>
            <a:t>فرصة للمساهمة الاجتماعية</a:t>
          </a:r>
          <a:endParaRPr lang="en-US" sz="3100" kern="1200" dirty="0"/>
        </a:p>
      </dsp:txBody>
      <dsp:txXfrm>
        <a:off x="8384760" y="445489"/>
        <a:ext cx="2539866" cy="1523919"/>
      </dsp:txXfrm>
    </dsp:sp>
    <dsp:sp modelId="{40492C32-E1E3-F44C-8309-C3AA45EEB168}">
      <dsp:nvSpPr>
        <dsp:cNvPr id="0" name=""/>
        <dsp:cNvSpPr/>
      </dsp:nvSpPr>
      <dsp:spPr>
        <a:xfrm>
          <a:off x="1400128" y="2223395"/>
          <a:ext cx="2539866" cy="1523919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/>
            <a:t>توفر الاستقلالية </a:t>
          </a:r>
          <a:endParaRPr lang="en-US" sz="3100" kern="1200"/>
        </a:p>
      </dsp:txBody>
      <dsp:txXfrm>
        <a:off x="1400128" y="2223395"/>
        <a:ext cx="2539866" cy="1523919"/>
      </dsp:txXfrm>
    </dsp:sp>
    <dsp:sp modelId="{BF6E757A-59DE-7547-B2B1-CB31F455568B}">
      <dsp:nvSpPr>
        <dsp:cNvPr id="0" name=""/>
        <dsp:cNvSpPr/>
      </dsp:nvSpPr>
      <dsp:spPr>
        <a:xfrm>
          <a:off x="4193981" y="2223395"/>
          <a:ext cx="2539866" cy="1523919"/>
        </a:xfrm>
        <a:prstGeom prst="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/>
            <a:t>فرصة للتميز </a:t>
          </a:r>
          <a:endParaRPr lang="en-US" sz="3100" kern="1200"/>
        </a:p>
      </dsp:txBody>
      <dsp:txXfrm>
        <a:off x="4193981" y="2223395"/>
        <a:ext cx="2539866" cy="1523919"/>
      </dsp:txXfrm>
    </dsp:sp>
    <dsp:sp modelId="{E9B05EF7-FC18-7F4C-A61E-5D092B0B4118}">
      <dsp:nvSpPr>
        <dsp:cNvPr id="0" name=""/>
        <dsp:cNvSpPr/>
      </dsp:nvSpPr>
      <dsp:spPr>
        <a:xfrm>
          <a:off x="6987834" y="2223395"/>
          <a:ext cx="2539866" cy="1523919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SA" sz="3100" kern="1200"/>
            <a:t>فرصة لتحقيق الأرباح وتحقيق الطموحات</a:t>
          </a:r>
          <a:endParaRPr lang="en-US" sz="3100" kern="1200"/>
        </a:p>
      </dsp:txBody>
      <dsp:txXfrm>
        <a:off x="6987834" y="2223395"/>
        <a:ext cx="2539866" cy="1523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07/12/1447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669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331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764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303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759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824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22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645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2703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  <p:sldLayoutId id="2147483668" r:id="rId13"/>
    <p:sldLayoutId id="2147483669" r:id="rId14"/>
    <p:sldLayoutId id="2147483670" r:id="rId15"/>
    <p:sldLayoutId id="2147483671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hyperlink" Target="mailto:thana@esu.ac.a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picpedia.org/post-it-note/e/entrepreneur.html" TargetMode="External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8267361" y="1973632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Entrepreneurship</a:t>
            </a:r>
          </a:p>
          <a:p>
            <a:r>
              <a:rPr lang="ar-EG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ريادة الأعمال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5704724" y="3655581"/>
            <a:ext cx="3860190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65416" y="307885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303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260109"/>
            <a:ext cx="535972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/>
                <a:cs typeface="Alexandria" charset="0"/>
              </a:rPr>
              <a:t>Almontaser</a:t>
            </a:r>
            <a:r>
              <a:rPr lang="en-US" sz="2400" b="1" dirty="0">
                <a:solidFill>
                  <a:srgbClr val="00B0F0"/>
                </a:solidFill>
                <a:latin typeface="Alexandria"/>
                <a:cs typeface="Alexandria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lexandria"/>
                <a:cs typeface="Alexandria" charset="0"/>
              </a:rPr>
              <a:t>Abuhussein</a:t>
            </a:r>
            <a:endParaRPr lang="en-US" sz="2400" b="1" dirty="0">
              <a:solidFill>
                <a:srgbClr val="00B0F0"/>
              </a:solidFill>
              <a:latin typeface="Alexandria"/>
              <a:cs typeface="Alexandria" charset="0"/>
            </a:endParaRP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xmlns="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505720" y="4387010"/>
            <a:ext cx="6176023" cy="6064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n-lt"/>
              </a:rPr>
              <a:t>Introduction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64655" y="6335232"/>
            <a:ext cx="535972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 rtl="1"/>
            <a:r>
              <a:rPr lang="ar-EG" sz="2800" b="1">
                <a:solidFill>
                  <a:srgbClr val="00B0F0"/>
                </a:solidFill>
                <a:latin typeface="Alexandria"/>
                <a:cs typeface="Alexandria" charset="0"/>
              </a:rPr>
              <a:t>د/ المنتصر أبو حسين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51739" y="583351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380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GENERAL INFORMATION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683710"/>
            <a:ext cx="72874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Course name: </a:t>
            </a:r>
            <a:r>
              <a:rPr lang="en-US" sz="3600" dirty="0"/>
              <a:t>Entrepreneurship</a:t>
            </a:r>
          </a:p>
          <a:p>
            <a:endParaRPr lang="en-US" sz="3600" dirty="0"/>
          </a:p>
          <a:p>
            <a:r>
              <a:rPr lang="en-US" sz="3600" b="1" dirty="0" smtClean="0"/>
              <a:t>Course instructor: </a:t>
            </a:r>
            <a:r>
              <a:rPr lang="en-US" sz="2800" dirty="0" err="1" smtClean="0"/>
              <a:t>Almontaser</a:t>
            </a:r>
            <a:r>
              <a:rPr lang="en-US" sz="2800" dirty="0" smtClean="0"/>
              <a:t> </a:t>
            </a:r>
            <a:r>
              <a:rPr lang="en-US" sz="2800" dirty="0" err="1"/>
              <a:t>Abuhussein</a:t>
            </a:r>
            <a:endParaRPr lang="en-US" sz="2800" dirty="0"/>
          </a:p>
          <a:p>
            <a:endParaRPr lang="en-US" sz="3600" dirty="0"/>
          </a:p>
          <a:p>
            <a:r>
              <a:rPr lang="en-US" sz="3600" b="1" dirty="0"/>
              <a:t>Email:</a:t>
            </a:r>
            <a:r>
              <a:rPr lang="en-US" sz="3600" dirty="0"/>
              <a:t> </a:t>
            </a:r>
            <a:r>
              <a:rPr lang="en-US" sz="2400" dirty="0" smtClean="0"/>
              <a:t>almontaserabuhussein</a:t>
            </a:r>
            <a:r>
              <a:rPr lang="en-US" sz="2400" dirty="0" smtClean="0"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@</a:t>
            </a:r>
            <a:r>
              <a:rPr lang="en-US" sz="2400" u="sng" dirty="0" smtClean="0"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midocean</a:t>
            </a:r>
            <a:r>
              <a:rPr lang="en-US" sz="2400" u="sng" dirty="0" smtClean="0"/>
              <a:t>.edu.km</a:t>
            </a:r>
            <a:endParaRPr lang="en-US" sz="2400" u="sng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88929" y="1460243"/>
            <a:ext cx="13567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74415" y="1817657"/>
            <a:ext cx="13713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64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latin typeface="Alexandria" charset="0"/>
                <a:cs typeface="Alexandria" charset="0"/>
              </a:rPr>
              <a:t>معلومات عامة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308936"/>
            <a:ext cx="102482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</a:t>
            </a:r>
            <a:r>
              <a:rPr lang="ar-SA" sz="3200" b="1" dirty="0">
                <a:solidFill>
                  <a:schemeClr val="accent2"/>
                </a:solidFill>
              </a:rPr>
              <a:t>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b="1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b="1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</a:t>
            </a:r>
            <a:r>
              <a:rPr lang="ar-EG" sz="3200" dirty="0"/>
              <a:t>مكة المكرمة</a:t>
            </a:r>
            <a:r>
              <a:rPr lang="ar-SA" sz="3200" dirty="0"/>
              <a:t>.</a:t>
            </a:r>
            <a:endParaRPr lang="en-US" sz="3200" dirty="0"/>
          </a:p>
          <a:p>
            <a:pPr marL="285750" indent="-285750" algn="justLow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justLow" rtl="1">
              <a:buFont typeface="Arial" panose="020B0604020202020204" pitchFamily="34" charset="0"/>
              <a:buChar char="•"/>
            </a:pPr>
            <a:r>
              <a:rPr lang="ar-SA" sz="3200" b="1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</a:t>
            </a:r>
            <a:r>
              <a:rPr lang="ar-EG" sz="3200" dirty="0"/>
              <a:t>، </a:t>
            </a:r>
            <a:r>
              <a:rPr lang="ar-EG" sz="3200" b="1" dirty="0">
                <a:solidFill>
                  <a:schemeClr val="accent1"/>
                </a:solidFill>
              </a:rPr>
              <a:t>ويمكنكم الاطلاع على موعد حلقة النقاش وال</a:t>
            </a:r>
            <a:r>
              <a:rPr lang="ar-SA" sz="3200" b="1" dirty="0">
                <a:solidFill>
                  <a:schemeClr val="accent1"/>
                </a:solidFill>
              </a:rPr>
              <a:t>رابط </a:t>
            </a:r>
            <a:r>
              <a:rPr lang="ar-EG" sz="3200" b="1" dirty="0">
                <a:solidFill>
                  <a:schemeClr val="accent1"/>
                </a:solidFill>
              </a:rPr>
              <a:t>الخاص باللقاء، </a:t>
            </a:r>
            <a:r>
              <a:rPr lang="ar-SA" sz="3200" b="1" dirty="0">
                <a:solidFill>
                  <a:schemeClr val="accent1"/>
                </a:solidFill>
              </a:rPr>
              <a:t>على المنصة التعليمية </a:t>
            </a:r>
            <a:r>
              <a:rPr lang="en-US" sz="3200" b="1" dirty="0">
                <a:solidFill>
                  <a:schemeClr val="accent1"/>
                </a:solidFill>
              </a:rPr>
              <a:t>Moodle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86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xmlns="" id="{F1184CEB-6BB3-43F2-8C49-F8A4B25A5211}"/>
              </a:ext>
            </a:extLst>
          </p:cNvPr>
          <p:cNvSpPr txBox="1">
            <a:spLocks/>
          </p:cNvSpPr>
          <p:nvPr/>
        </p:nvSpPr>
        <p:spPr>
          <a:xfrm>
            <a:off x="944028" y="3921390"/>
            <a:ext cx="2628900" cy="254725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/>
              <a:t>Reference book</a:t>
            </a:r>
          </a:p>
        </p:txBody>
      </p:sp>
      <p:pic>
        <p:nvPicPr>
          <p:cNvPr id="13" name="Picture 12" descr="Graphical user interface, text&#10;&#10;Description automatically generated">
            <a:extLst>
              <a:ext uri="{FF2B5EF4-FFF2-40B4-BE49-F238E27FC236}">
                <a16:creationId xmlns:a16="http://schemas.microsoft.com/office/drawing/2014/main" xmlns="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08" y="1093996"/>
            <a:ext cx="5686086" cy="5654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22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F1184CEB-6BB3-43F2-8C49-F8A4B25A5211}"/>
              </a:ext>
            </a:extLst>
          </p:cNvPr>
          <p:cNvSpPr txBox="1">
            <a:spLocks/>
          </p:cNvSpPr>
          <p:nvPr/>
        </p:nvSpPr>
        <p:spPr>
          <a:xfrm>
            <a:off x="1320800" y="1404861"/>
            <a:ext cx="4536186" cy="629159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xmlns="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4588141"/>
              </p:ext>
            </p:extLst>
          </p:nvPr>
        </p:nvGraphicFramePr>
        <p:xfrm>
          <a:off x="3106058" y="1404861"/>
          <a:ext cx="6830422" cy="4048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4426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4" name="Picture 3" descr="A diagram of the number of companies in arabic&#10;&#10;AI-generated content may be incorrect.">
            <a:extLst>
              <a:ext uri="{FF2B5EF4-FFF2-40B4-BE49-F238E27FC236}">
                <a16:creationId xmlns:a16="http://schemas.microsoft.com/office/drawing/2014/main" xmlns="" id="{7AA838B4-CFB2-40DA-5A54-00A347181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567" y="0"/>
            <a:ext cx="6321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567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67636" y="1858996"/>
            <a:ext cx="7322877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يفتح الاختبار القصير الأسبوعي يوم السبت في تمام </a:t>
            </a:r>
            <a:r>
              <a:rPr lang="ar-SA" sz="2600" b="1" dirty="0">
                <a:solidFill>
                  <a:srgbClr val="00B0F0"/>
                </a:solidFill>
              </a:rPr>
              <a:t>الساعة العاشرة مساء</a:t>
            </a:r>
            <a:r>
              <a:rPr lang="ar-SA" sz="2600" b="1" dirty="0"/>
              <a:t> وهو متاح لمدة أسبوع ثم يقفل يوم السبت الذي يليه في تمام الساعة </a:t>
            </a:r>
            <a:r>
              <a:rPr lang="ar-SA" sz="2600" b="1" dirty="0">
                <a:solidFill>
                  <a:srgbClr val="00B0F0"/>
                </a:solidFill>
              </a:rPr>
              <a:t>التاسعة مساء</a:t>
            </a:r>
            <a:r>
              <a:rPr lang="ar-EG" sz="2600" b="1" dirty="0"/>
              <a:t>.</a:t>
            </a:r>
            <a:endParaRPr lang="ar-SA" sz="2600" b="1" dirty="0"/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الاختبار يشمل أسئلة كتابية وصوتية</a:t>
            </a:r>
            <a:r>
              <a:rPr lang="ar-EG" sz="2600" b="1" dirty="0"/>
              <a:t>.</a:t>
            </a:r>
            <a:endParaRPr lang="ar-SA" sz="2600" b="1" dirty="0"/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تعد الإجابة على الاختبار القصير بمثابة الحضور للطلاب والطالبات</a:t>
            </a:r>
            <a:r>
              <a:rPr lang="ar-EG" sz="2600" b="1" dirty="0"/>
              <a:t>.</a:t>
            </a:r>
            <a:endParaRPr lang="ar-SA" sz="2600" b="1" dirty="0"/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الاختبار القصير م</a:t>
            </a:r>
            <a:r>
              <a:rPr lang="ar-EG" sz="2600" b="1" dirty="0"/>
              <a:t>كو</a:t>
            </a:r>
            <a:r>
              <a:rPr lang="ar-SA" sz="2600" b="1" dirty="0"/>
              <a:t>ن</a:t>
            </a:r>
            <a:r>
              <a:rPr lang="ar-EG" sz="2600" b="1" dirty="0"/>
              <a:t> من </a:t>
            </a:r>
            <a:r>
              <a:rPr lang="ar-EG" sz="2600" b="1" dirty="0">
                <a:solidFill>
                  <a:srgbClr val="00B0F0"/>
                </a:solidFill>
              </a:rPr>
              <a:t>8 أسئلة، كل سؤال بدرجة</a:t>
            </a:r>
            <a:r>
              <a:rPr lang="ar-EG" sz="2600" b="1" dirty="0"/>
              <a:t>،</a:t>
            </a:r>
            <a:r>
              <a:rPr lang="ar-SA" sz="2600" b="1" dirty="0"/>
              <a:t> </a:t>
            </a:r>
            <a:r>
              <a:rPr lang="ar-EG" sz="2600" b="1" dirty="0"/>
              <a:t>بإجمالي (</a:t>
            </a:r>
            <a:r>
              <a:rPr lang="ar-SA" sz="2600" b="1" dirty="0"/>
              <a:t>٨ درجات</a:t>
            </a:r>
            <a:r>
              <a:rPr lang="ar-EG" sz="2600" b="1" dirty="0"/>
              <a:t>) للاختبار الواحد.</a:t>
            </a:r>
          </a:p>
          <a:p>
            <a:pPr marL="285750" indent="-285750" algn="justLow" rt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ar-SA" sz="2600" b="1" dirty="0"/>
              <a:t>فترة السماحية للاختبار القصير</a:t>
            </a:r>
            <a:r>
              <a:rPr lang="ar-EG" sz="2600" b="1" dirty="0"/>
              <a:t> </a:t>
            </a:r>
            <a:r>
              <a:rPr lang="en-US" sz="2600" b="1" dirty="0"/>
              <a:t> </a:t>
            </a:r>
            <a:r>
              <a:rPr lang="en-US" sz="2600" b="1" dirty="0">
                <a:solidFill>
                  <a:srgbClr val="00B0F0"/>
                </a:solidFill>
              </a:rPr>
              <a:t>30</a:t>
            </a:r>
            <a:r>
              <a:rPr lang="ar-SA" sz="2600" b="1" dirty="0">
                <a:solidFill>
                  <a:srgbClr val="00B0F0"/>
                </a:solidFill>
              </a:rPr>
              <a:t>دقيقة</a:t>
            </a:r>
            <a:r>
              <a:rPr lang="ar-EG" sz="2600" b="1" dirty="0"/>
              <a:t>.</a:t>
            </a:r>
            <a:endParaRPr lang="ar-SA" sz="26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4744" y="2554514"/>
            <a:ext cx="2975428" cy="287382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الاختبارات القصيرة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81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الاختبار النهائي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2453523"/>
            <a:ext cx="512466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ar-SA" sz="2800" b="1" dirty="0"/>
              <a:t>الاختبار النهائي سيكون من خلال المودل ويتضمن الاختبار </a:t>
            </a:r>
            <a:r>
              <a:rPr lang="ar-EG" sz="2800" b="1" dirty="0"/>
              <a:t>أ</a:t>
            </a:r>
            <a:r>
              <a:rPr lang="ar-SA" sz="2800" b="1" dirty="0"/>
              <a:t>سئلة كتابية وصوتية</a:t>
            </a:r>
            <a:r>
              <a:rPr lang="ar-EG" sz="2800" b="1" dirty="0"/>
              <a:t>.</a:t>
            </a:r>
            <a:endParaRPr lang="ar-SA" sz="2800" b="1" dirty="0"/>
          </a:p>
          <a:p>
            <a:pPr marL="285750" indent="-285750" algn="justLow" rt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ar-SA" sz="2800" b="1" dirty="0"/>
              <a:t>الاختبار م</a:t>
            </a:r>
            <a:r>
              <a:rPr lang="ar-EG" sz="2800" b="1" dirty="0"/>
              <a:t>كون من 20 سؤال، كل سؤال بدرجة، بإجمالي (</a:t>
            </a:r>
            <a:r>
              <a:rPr lang="ar-SA" sz="2800" b="1" dirty="0"/>
              <a:t>٢٠ درجة</a:t>
            </a:r>
            <a:r>
              <a:rPr lang="ar-EG" sz="2800" b="1" dirty="0"/>
              <a:t>).</a:t>
            </a:r>
            <a:endParaRPr lang="ar-SA" sz="2800" b="1" dirty="0"/>
          </a:p>
          <a:p>
            <a:pPr marL="285750" indent="-285750" algn="justLow" rtl="1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ar-SA" sz="2800" b="1" dirty="0"/>
              <a:t>فترة الاختبارات النهائية تكون في </a:t>
            </a:r>
            <a:r>
              <a:rPr lang="ar-EG" sz="2800" b="1" dirty="0"/>
              <a:t>الأسبوع </a:t>
            </a:r>
            <a:r>
              <a:rPr lang="ar-SA" sz="2800" b="1" dirty="0"/>
              <a:t>١٣ بمشيئة الله</a:t>
            </a:r>
            <a:r>
              <a:rPr lang="ar-EG" sz="2800" b="1" dirty="0"/>
              <a:t>.</a:t>
            </a:r>
            <a:endParaRPr lang="ar-SA" sz="2800" b="1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" b="3061"/>
          <a:stretch/>
        </p:blipFill>
        <p:spPr>
          <a:xfrm>
            <a:off x="6516914" y="1933018"/>
            <a:ext cx="4630057" cy="388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6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4777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Entrepreneurship?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665350" y="112395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2435" y="1222137"/>
            <a:ext cx="1234836" cy="98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0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308936"/>
            <a:ext cx="10248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Burch 1986</a:t>
            </a:r>
            <a:r>
              <a:rPr lang="ar-EG" sz="2800" dirty="0"/>
              <a:t> </a:t>
            </a:r>
            <a:r>
              <a:rPr lang="ar-SA" sz="2800" dirty="0"/>
              <a:t>عرف مصطلح</a:t>
            </a:r>
            <a:r>
              <a:rPr lang="ar-EG" sz="2800" dirty="0"/>
              <a:t> ر</a:t>
            </a:r>
            <a:r>
              <a:rPr lang="ar-SA" sz="2800" dirty="0"/>
              <a:t>يادة الأعمال</a:t>
            </a:r>
            <a:r>
              <a:rPr lang="en-US" sz="2800" dirty="0"/>
              <a:t>Entrepreneurship </a:t>
            </a:r>
            <a:r>
              <a:rPr lang="ar-EG" sz="2800" dirty="0"/>
              <a:t> </a:t>
            </a:r>
            <a:r>
              <a:rPr lang="ar-SA" sz="2800" dirty="0"/>
              <a:t>على أنها: "مجموعة أنشطة تعمل انشاء مشاريع تجارية جديدة من قبل أفراد أو مجموعات من خلال الابتكار، وتحمل المخاطرة، وايجاد الموارد لاستغلال الفرص السوقية." "</a:t>
            </a:r>
          </a:p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 Dolling 1995  </a:t>
            </a:r>
            <a:r>
              <a:rPr lang="ar-SA" sz="2800" dirty="0"/>
              <a:t>فقد عرفها بأنها:</a:t>
            </a:r>
            <a:r>
              <a:rPr lang="ar-EG" sz="2800" dirty="0"/>
              <a:t> </a:t>
            </a:r>
            <a:r>
              <a:rPr lang="ar-SA" sz="2800" dirty="0"/>
              <a:t>"عملية خلق منظمة اقتصادية مبدعة من اجل تحقيق الربح أو النمو تحت ظروف المخاطرة وعدم التأكد."</a:t>
            </a:r>
          </a:p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وقد عرف </a:t>
            </a:r>
            <a:r>
              <a:rPr lang="en-US" sz="2800" dirty="0"/>
              <a:t> </a:t>
            </a:r>
            <a:r>
              <a:rPr lang="en-US" sz="2800" dirty="0" err="1"/>
              <a:t>Carbonar</a:t>
            </a:r>
            <a:r>
              <a:rPr lang="en-US" sz="2800" dirty="0"/>
              <a:t> 1998</a:t>
            </a:r>
            <a:r>
              <a:rPr lang="ar-SA" sz="2800" dirty="0"/>
              <a:t>أنها مرتبطة بالتخطيط المحدد لمواجهة مخاطر محسوبة بناء على معرفة السوق والموارد المتاحة وذلك لتحقيق النجاح المأمول.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 هي ريادة الأعمال؟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43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AD03351-304B-ED93-DB49-D711368D4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CCB4CAB3-E14E-C263-5D13-FDCFCA67C4E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7C8B7ED-4EA9-A9B5-2437-8EF7896C154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F4B9076A-CB63-9E9C-9A8E-CD5DF8F829EB}"/>
              </a:ext>
            </a:extLst>
          </p:cNvPr>
          <p:cNvSpPr txBox="1"/>
          <p:nvPr/>
        </p:nvSpPr>
        <p:spPr>
          <a:xfrm>
            <a:off x="942308" y="2308936"/>
            <a:ext cx="10248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لماذا ندرس ريادة الأعمال؟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تطوير المهارات القيادية واتخاذ القرار.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فهم كيفية استكشاف الفرص وتحويلها إلى مشاريع ناجحة.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تعزيز روح المبادرة والابتكار في بيئات العمل المتغيرة.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المساهمة في النمو الاقتصادي وخلق فرص عمل.</a:t>
            </a:r>
          </a:p>
          <a:p>
            <a:pPr marL="742950" lvl="1" indent="-285750" algn="r" rtl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ar-SA" sz="2800" dirty="0"/>
              <a:t>الاستعداد لإطلاق مشروع خاص وتحقيق الاستقلال المالي...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B7893DC1-824E-9CEA-B7E9-CC028EF9D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808B893-22B2-83F7-8C2E-7318F50582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7718DBA-4A1A-20FA-76FA-E68E22DAA358}"/>
              </a:ext>
            </a:extLst>
          </p:cNvPr>
          <p:cNvSpPr txBox="1"/>
          <p:nvPr/>
        </p:nvSpPr>
        <p:spPr>
          <a:xfrm>
            <a:off x="2513150" y="946499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أهمية </a:t>
            </a:r>
            <a:r>
              <a:rPr lang="ar-EG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ريادة الأعمال؟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2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extBox 7">
            <a:extLst>
              <a:ext uri="{FF2B5EF4-FFF2-40B4-BE49-F238E27FC236}">
                <a16:creationId xmlns:a16="http://schemas.microsoft.com/office/drawing/2014/main" xmlns="" id="{68E883AF-2B8B-06AD-C50E-275EBB121C2A}"/>
              </a:ext>
            </a:extLst>
          </p:cNvPr>
          <p:cNvGraphicFramePr/>
          <p:nvPr/>
        </p:nvGraphicFramePr>
        <p:xfrm>
          <a:off x="632085" y="1851322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30E893F-D290-037C-6DFA-675728EB0071}"/>
              </a:ext>
            </a:extLst>
          </p:cNvPr>
          <p:cNvSpPr txBox="1"/>
          <p:nvPr/>
        </p:nvSpPr>
        <p:spPr>
          <a:xfrm>
            <a:off x="1207008" y="633984"/>
            <a:ext cx="9253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sz="4000" dirty="0"/>
              <a:t>أهمية ريادة الاعمال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061554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D9F645D-D61E-1026-FC60-7581C2FE6D86}"/>
              </a:ext>
            </a:extLst>
          </p:cNvPr>
          <p:cNvSpPr txBox="1"/>
          <p:nvPr/>
        </p:nvSpPr>
        <p:spPr>
          <a:xfrm>
            <a:off x="3169920" y="548640"/>
            <a:ext cx="619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ar-SA" sz="3600" b="1">
                <a:solidFill>
                  <a:srgbClr val="C00000"/>
                </a:solidFill>
              </a:rPr>
              <a:t>أمثلة عن رواد الأعمال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E489D32-8E06-7CC7-61D2-94FCEE859C50}"/>
              </a:ext>
            </a:extLst>
          </p:cNvPr>
          <p:cNvSpPr txBox="1"/>
          <p:nvPr/>
        </p:nvSpPr>
        <p:spPr>
          <a:xfrm>
            <a:off x="3532472" y="1924290"/>
            <a:ext cx="783945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None/>
            </a:pPr>
            <a:r>
              <a:rPr lang="ar-SA" sz="2400" b="1" dirty="0" err="1"/>
              <a:t>إيلون</a:t>
            </a:r>
            <a:r>
              <a:rPr lang="ar-SA" sz="2400" b="1" dirty="0"/>
              <a:t> ماسك – </a:t>
            </a:r>
            <a:r>
              <a:rPr lang="en-US" sz="2400" b="1" dirty="0"/>
              <a:t>Tesla </a:t>
            </a:r>
            <a:r>
              <a:rPr lang="ar-SA" sz="2400" b="1" dirty="0"/>
              <a:t>و </a:t>
            </a:r>
            <a:r>
              <a:rPr lang="en-US" sz="2400" b="1" dirty="0"/>
              <a:t>SpaceX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ar-SA" sz="2400" dirty="0"/>
              <a:t>حول التحديات في مجالي الطاقة والفضاء إلى شركات رائدة عالميًا.</a:t>
            </a:r>
            <a:endParaRPr lang="en-US" sz="2400" dirty="0"/>
          </a:p>
          <a:p>
            <a:pPr algn="r" rtl="1">
              <a:buNone/>
            </a:pPr>
            <a:endParaRPr lang="ar-SA" sz="2400" dirty="0"/>
          </a:p>
          <a:p>
            <a:pPr algn="r" rtl="1">
              <a:buNone/>
            </a:pPr>
            <a:r>
              <a:rPr lang="ar-SA" sz="2400" b="1" dirty="0"/>
              <a:t>محمد يونس – </a:t>
            </a:r>
            <a:r>
              <a:rPr lang="en-US" sz="2400" b="1" dirty="0"/>
              <a:t>Grameen Bank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ar-SA" sz="2400" dirty="0"/>
              <a:t>مؤسس فكرة التمويل المصغّر في بنغلادش، والتي ساعدت الملايين في الخروج من الفقر من خلال تمويل مشاريع صغيرة.</a:t>
            </a:r>
            <a:endParaRPr lang="en-US" sz="2400" dirty="0"/>
          </a:p>
          <a:p>
            <a:pPr algn="r" rtl="1">
              <a:buNone/>
            </a:pPr>
            <a:endParaRPr lang="ar-SA" sz="2400" dirty="0"/>
          </a:p>
          <a:p>
            <a:pPr algn="r" rtl="1"/>
            <a:r>
              <a:rPr lang="ar-SA" sz="2400" b="1" dirty="0"/>
              <a:t>تطبيق كريم </a:t>
            </a:r>
            <a:r>
              <a:rPr lang="en-US" sz="2400" b="1" dirty="0"/>
              <a:t>Careem</a:t>
            </a:r>
            <a:r>
              <a:rPr lang="ar-SA" sz="2400" dirty="0"/>
              <a:t/>
            </a:r>
            <a:br>
              <a:rPr lang="ar-SA" sz="2400" dirty="0"/>
            </a:br>
            <a:r>
              <a:rPr lang="ar-SA" sz="2400" dirty="0"/>
              <a:t>بدأ كمشروع بسيط لخدمة التوصيل، ثم تطوّر ليصبح شركة كبرى استحوذت عليها أوبر.</a:t>
            </a:r>
          </a:p>
        </p:txBody>
      </p:sp>
      <p:pic>
        <p:nvPicPr>
          <p:cNvPr id="1026" name="Picture 2" descr="Tesla shareholders furious ...">
            <a:extLst>
              <a:ext uri="{FF2B5EF4-FFF2-40B4-BE49-F238E27FC236}">
                <a16:creationId xmlns:a16="http://schemas.microsoft.com/office/drawing/2014/main" xmlns="" id="{DC4F7821-6748-4530-8705-60852A10F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06" y="1321175"/>
            <a:ext cx="2304766" cy="171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 conversation with Muhammad Yunus, Founder, Grameen Bank &amp; Nobel Peace  Prize Winner - YouTube">
            <a:extLst>
              <a:ext uri="{FF2B5EF4-FFF2-40B4-BE49-F238E27FC236}">
                <a16:creationId xmlns:a16="http://schemas.microsoft.com/office/drawing/2014/main" xmlns="" id="{23488A09-2B0C-D0B9-450E-FDBB9BCBE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" y="3119087"/>
            <a:ext cx="2950463" cy="177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reem · GitHub">
            <a:extLst>
              <a:ext uri="{FF2B5EF4-FFF2-40B4-BE49-F238E27FC236}">
                <a16:creationId xmlns:a16="http://schemas.microsoft.com/office/drawing/2014/main" xmlns="" id="{A0EE380E-32BE-365B-EDA4-C1CE92302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761" y="4975760"/>
            <a:ext cx="1719711" cy="171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296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8" y="2265394"/>
            <a:ext cx="62640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of entrepreneurs.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3921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478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Description</a:t>
            </a:r>
          </a:p>
        </p:txBody>
      </p:sp>
      <p:pic>
        <p:nvPicPr>
          <p:cNvPr id="10" name="Picture 4" descr="Course Descriptions | Studio | Saint Mary's University">
            <a:extLst>
              <a:ext uri="{FF2B5EF4-FFF2-40B4-BE49-F238E27FC236}">
                <a16:creationId xmlns:a16="http://schemas.microsoft.com/office/drawing/2014/main" xmlns="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371" y="1817899"/>
            <a:ext cx="3657600" cy="407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95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4787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Outlines</a:t>
            </a:r>
          </a:p>
        </p:txBody>
      </p:sp>
      <p:graphicFrame>
        <p:nvGraphicFramePr>
          <p:cNvPr id="11" name="Content Placeholder 6">
            <a:extLst>
              <a:ext uri="{FF2B5EF4-FFF2-40B4-BE49-F238E27FC236}">
                <a16:creationId xmlns:a16="http://schemas.microsoft.com/office/drawing/2014/main" xmlns="" id="{F3C16A60-2BC4-5979-2308-81026AC90D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9112762"/>
              </p:ext>
            </p:extLst>
          </p:nvPr>
        </p:nvGraphicFramePr>
        <p:xfrm>
          <a:off x="997854" y="2112732"/>
          <a:ext cx="7525728" cy="38816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480">
                  <a:extLst>
                    <a:ext uri="{9D8B030D-6E8A-4147-A177-3AD203B41FA5}">
                      <a16:colId xmlns:a16="http://schemas.microsoft.com/office/drawing/2014/main" xmlns="" val="1097341341"/>
                    </a:ext>
                  </a:extLst>
                </a:gridCol>
                <a:gridCol w="6494248">
                  <a:extLst>
                    <a:ext uri="{9D8B030D-6E8A-4147-A177-3AD203B41FA5}">
                      <a16:colId xmlns:a16="http://schemas.microsoft.com/office/drawing/2014/main" xmlns="" val="4095136869"/>
                    </a:ext>
                  </a:extLst>
                </a:gridCol>
              </a:tblGrid>
              <a:tr h="338202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Topics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15787244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60999497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4033211"/>
                  </a:ext>
                </a:extLst>
              </a:tr>
              <a:tr h="4996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02170020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Crafting a Business Plan and Building a Solid Strategic Plan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39116299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18200524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09631519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49409015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2118038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x-none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79303008"/>
                  </a:ext>
                </a:extLst>
              </a:tr>
              <a:tr h="338202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x-none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20516758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9456" y="2656115"/>
            <a:ext cx="2434670" cy="2695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42307" y="2265394"/>
            <a:ext cx="6430949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>
              <a:spcBef>
                <a:spcPts val="1200"/>
              </a:spcBef>
            </a:pPr>
            <a:r>
              <a:rPr lang="en-US" sz="2400" dirty="0"/>
              <a:t>By the end of this course students will be able to:</a:t>
            </a:r>
          </a:p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Examine the steps required, the support available, and the tactics commonly employed by entrepreneurs starting a business.</a:t>
            </a:r>
          </a:p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Critically evaluate business plans in terms of feasibility, investment potential, risk, and completeness.</a:t>
            </a:r>
          </a:p>
          <a:p>
            <a:pPr marL="285750" indent="-285750" algn="justLow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Turn market opportunities into a business plan.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93" y="1033583"/>
            <a:ext cx="1234836" cy="9839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3150" y="94649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LEARNING OUTCOMES</a:t>
            </a:r>
          </a:p>
        </p:txBody>
      </p:sp>
      <p:pic>
        <p:nvPicPr>
          <p:cNvPr id="11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xmlns="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698284" y="1899477"/>
            <a:ext cx="3565532" cy="394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58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" name="Picture 9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xmlns="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192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in a suit&#10;&#10;AI-generated content may be incorrect.">
            <a:extLst>
              <a:ext uri="{FF2B5EF4-FFF2-40B4-BE49-F238E27FC236}">
                <a16:creationId xmlns:a16="http://schemas.microsoft.com/office/drawing/2014/main" xmlns="" id="{3AB88701-567B-C16F-7F93-A4B13B903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1" y="651084"/>
            <a:ext cx="10141527" cy="571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xmlns="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54931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n entrepreneurship be taught ...">
            <a:extLst>
              <a:ext uri="{FF2B5EF4-FFF2-40B4-BE49-F238E27FC236}">
                <a16:creationId xmlns:a16="http://schemas.microsoft.com/office/drawing/2014/main" xmlns="" id="{8A1E10F4-ECA2-AE88-FC4A-091A10F39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21" y="221457"/>
            <a:ext cx="11516139" cy="622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7691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380D801-478B-4B37-B057-439911E2B6E5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49100919-8a76-4266-be0c-7dc583902cb4"/>
    <ds:schemaRef ds:uri="d13aca44-ef33-4cf4-9980-7f0b00e6eeb9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1394</TotalTime>
  <Words>582</Words>
  <Application>Microsoft Office PowerPoint</Application>
  <PresentationFormat>Widescreen</PresentationFormat>
  <Paragraphs>99</Paragraphs>
  <Slides>22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saleem ryad</cp:lastModifiedBy>
  <cp:revision>293</cp:revision>
  <dcterms:created xsi:type="dcterms:W3CDTF">2023-04-29T09:08:00Z</dcterms:created>
  <dcterms:modified xsi:type="dcterms:W3CDTF">2026-05-23T09:56:03Z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