
<file path=[Content_Types].xml><?xml version="1.0" encoding="utf-8"?>
<Types xmlns="http://schemas.openxmlformats.org/package/2006/content-types">
  <Default Extension="png" ContentType="image/png"/>
  <Default Extension="svg" ContentType="image/svg+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saveSubsetFonts="1" autoCompressPictures="0">
  <p:sldMasterIdLst>
    <p:sldMasterId id="2147483670" r:id="rId1"/>
  </p:sldMasterIdLst>
  <p:notesMasterIdLst>
    <p:notesMasterId r:id="rId48"/>
  </p:notesMasterIdLst>
  <p:sldIdLst>
    <p:sldId id="256" r:id="rId2"/>
    <p:sldId id="342" r:id="rId3"/>
    <p:sldId id="258" r:id="rId4"/>
    <p:sldId id="585" r:id="rId5"/>
    <p:sldId id="588" r:id="rId6"/>
    <p:sldId id="589" r:id="rId7"/>
    <p:sldId id="590" r:id="rId8"/>
    <p:sldId id="591" r:id="rId9"/>
    <p:sldId id="645" r:id="rId10"/>
    <p:sldId id="646" r:id="rId11"/>
    <p:sldId id="593" r:id="rId12"/>
    <p:sldId id="606" r:id="rId13"/>
    <p:sldId id="699" r:id="rId14"/>
    <p:sldId id="701" r:id="rId15"/>
    <p:sldId id="673" r:id="rId16"/>
    <p:sldId id="609" r:id="rId17"/>
    <p:sldId id="642" r:id="rId18"/>
    <p:sldId id="643" r:id="rId19"/>
    <p:sldId id="612" r:id="rId20"/>
    <p:sldId id="614" r:id="rId21"/>
    <p:sldId id="615" r:id="rId22"/>
    <p:sldId id="616" r:id="rId23"/>
    <p:sldId id="617" r:id="rId24"/>
    <p:sldId id="650" r:id="rId25"/>
    <p:sldId id="618" r:id="rId26"/>
    <p:sldId id="631" r:id="rId27"/>
    <p:sldId id="695" r:id="rId28"/>
    <p:sldId id="632" r:id="rId29"/>
    <p:sldId id="676" r:id="rId30"/>
    <p:sldId id="703" r:id="rId31"/>
    <p:sldId id="677" r:id="rId32"/>
    <p:sldId id="678" r:id="rId33"/>
    <p:sldId id="679" r:id="rId34"/>
    <p:sldId id="681" r:id="rId35"/>
    <p:sldId id="683" r:id="rId36"/>
    <p:sldId id="697" r:id="rId37"/>
    <p:sldId id="684" r:id="rId38"/>
    <p:sldId id="686" r:id="rId39"/>
    <p:sldId id="705" r:id="rId40"/>
    <p:sldId id="687" r:id="rId41"/>
    <p:sldId id="689" r:id="rId42"/>
    <p:sldId id="691" r:id="rId43"/>
    <p:sldId id="693" r:id="rId44"/>
    <p:sldId id="534" r:id="rId45"/>
    <p:sldId id="535" r:id="rId46"/>
    <p:sldId id="349" r:id="rId47"/>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B4F8"/>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DA1A99EB-5A14-43C1-A7DA-5AC704976908}">
  <a:tblStyle styleId="{DA1A99EB-5A14-43C1-A7DA-5AC704976908}" styleName="Table_0">
    <a:wholeTbl>
      <a:tcTxStyle b="off" i="off">
        <a:font>
          <a:latin typeface="Calibri"/>
          <a:ea typeface="Calibri"/>
          <a:cs typeface="Calibri"/>
        </a:font>
        <a:schemeClr val="dk1"/>
      </a:tcTxStyle>
      <a:tcStyle>
        <a:tcBdr>
          <a:left>
            <a:ln w="12700" cap="flat" cmpd="sng">
              <a:solidFill>
                <a:schemeClr val="lt1"/>
              </a:solidFill>
              <a:prstDash val="solid"/>
              <a:round/>
              <a:headEnd type="none" w="sm" len="sm"/>
              <a:tailEnd type="none" w="sm" len="sm"/>
            </a:ln>
          </a:left>
          <a:right>
            <a:ln w="12700" cap="flat" cmpd="sng">
              <a:solidFill>
                <a:schemeClr val="lt1"/>
              </a:solidFill>
              <a:prstDash val="solid"/>
              <a:round/>
              <a:headEnd type="none" w="sm" len="sm"/>
              <a:tailEnd type="none" w="sm" len="sm"/>
            </a:ln>
          </a:right>
          <a:top>
            <a:ln w="12700" cap="flat" cmpd="sng">
              <a:solidFill>
                <a:schemeClr val="lt1"/>
              </a:solidFill>
              <a:prstDash val="solid"/>
              <a:round/>
              <a:headEnd type="none" w="sm" len="sm"/>
              <a:tailEnd type="none" w="sm" len="sm"/>
            </a:ln>
          </a:top>
          <a:bottom>
            <a:ln w="12700" cap="flat" cmpd="sng">
              <a:solidFill>
                <a:schemeClr val="lt1"/>
              </a:solidFill>
              <a:prstDash val="solid"/>
              <a:round/>
              <a:headEnd type="none" w="sm" len="sm"/>
              <a:tailEnd type="none" w="sm" len="sm"/>
            </a:ln>
          </a:bottom>
          <a:insideH>
            <a:ln w="12700" cap="flat" cmpd="sng">
              <a:solidFill>
                <a:schemeClr val="lt1"/>
              </a:solidFill>
              <a:prstDash val="solid"/>
              <a:round/>
              <a:headEnd type="none" w="sm" len="sm"/>
              <a:tailEnd type="none" w="sm" len="sm"/>
            </a:ln>
          </a:insideH>
          <a:insideV>
            <a:ln w="12700" cap="flat" cmpd="sng">
              <a:solidFill>
                <a:schemeClr val="lt1"/>
              </a:solidFill>
              <a:prstDash val="solid"/>
              <a:round/>
              <a:headEnd type="none" w="sm" len="sm"/>
              <a:tailEnd type="none" w="sm" len="sm"/>
            </a:ln>
          </a:insideV>
        </a:tcBdr>
        <a:fill>
          <a:solidFill>
            <a:srgbClr val="E8EBF5"/>
          </a:solidFill>
        </a:fill>
      </a:tcStyle>
    </a:wholeTbl>
    <a:band1H>
      <a:tcTxStyle/>
      <a:tcStyle>
        <a:tcBdr/>
        <a:fill>
          <a:solidFill>
            <a:srgbClr val="CDD4EA"/>
          </a:solidFill>
        </a:fill>
      </a:tcStyle>
    </a:band1H>
    <a:band2H>
      <a:tcTxStyle/>
      <a:tcStyle>
        <a:tcBdr/>
      </a:tcStyle>
    </a:band2H>
    <a:band1V>
      <a:tcTxStyle/>
      <a:tcStyle>
        <a:tcBdr/>
        <a:fill>
          <a:solidFill>
            <a:srgbClr val="CDD4EA"/>
          </a:solidFill>
        </a:fill>
      </a:tcStyle>
    </a:band1V>
    <a:band2V>
      <a:tcTxStyle/>
      <a:tcStyle>
        <a:tcBdr/>
      </a:tcStyle>
    </a:band2V>
    <a:lastCol>
      <a:tcTxStyle b="on" i="off">
        <a:font>
          <a:latin typeface="Calibri"/>
          <a:ea typeface="Calibri"/>
          <a:cs typeface="Calibri"/>
        </a:font>
        <a:schemeClr val="lt1"/>
      </a:tcTxStyle>
      <a:tcStyle>
        <a:tcBdr/>
        <a:fill>
          <a:solidFill>
            <a:schemeClr val="accent1"/>
          </a:solidFill>
        </a:fill>
      </a:tcStyle>
    </a:lastCol>
    <a:firstCol>
      <a:tcTxStyle b="on" i="off">
        <a:font>
          <a:latin typeface="Calibri"/>
          <a:ea typeface="Calibri"/>
          <a:cs typeface="Calibri"/>
        </a:font>
        <a:schemeClr val="lt1"/>
      </a:tcTxStyle>
      <a:tcStyle>
        <a:tcBdr/>
        <a:fill>
          <a:solidFill>
            <a:schemeClr val="accent1"/>
          </a:solidFill>
        </a:fill>
      </a:tcStyle>
    </a:firstCol>
    <a:lastRow>
      <a:tcTxStyle b="on" i="off">
        <a:font>
          <a:latin typeface="Calibri"/>
          <a:ea typeface="Calibri"/>
          <a:cs typeface="Calibri"/>
        </a:font>
        <a:schemeClr val="lt1"/>
      </a:tcTxStyle>
      <a:tcStyle>
        <a:tcBdr>
          <a:top>
            <a:ln w="38100" cap="flat" cmpd="sng">
              <a:solidFill>
                <a:schemeClr val="lt1"/>
              </a:solidFill>
              <a:prstDash val="solid"/>
              <a:round/>
              <a:headEnd type="none" w="sm" len="sm"/>
              <a:tailEnd type="none" w="sm" len="sm"/>
            </a:ln>
          </a:top>
        </a:tcBdr>
        <a:fill>
          <a:solidFill>
            <a:schemeClr val="accent1"/>
          </a:solidFill>
        </a:fill>
      </a:tcStyle>
    </a:lastRow>
    <a:seCell>
      <a:tcTxStyle/>
      <a:tcStyle>
        <a:tcBdr/>
      </a:tcStyle>
    </a:seCell>
    <a:swCell>
      <a:tcTxStyle/>
      <a:tcStyle>
        <a:tcBdr/>
      </a:tcStyle>
    </a:swCell>
    <a:firstRow>
      <a:tcTxStyle b="on" i="off">
        <a:font>
          <a:latin typeface="Calibri"/>
          <a:ea typeface="Calibri"/>
          <a:cs typeface="Calibri"/>
        </a:font>
        <a:schemeClr val="lt1"/>
      </a:tcTxStyle>
      <a:tcStyle>
        <a:tcBdr>
          <a:bottom>
            <a:ln w="38100" cap="flat" cmpd="sng">
              <a:solidFill>
                <a:schemeClr val="lt1"/>
              </a:solidFill>
              <a:prstDash val="solid"/>
              <a:round/>
              <a:headEnd type="none" w="sm" len="sm"/>
              <a:tailEnd type="none" w="sm" len="sm"/>
            </a:ln>
          </a:bottom>
        </a:tcBdr>
        <a:fill>
          <a:solidFill>
            <a:schemeClr val="accent1"/>
          </a:solidFill>
        </a:fill>
      </a:tcStyle>
    </a:firstRow>
    <a:neCell>
      <a:tcTxStyle/>
      <a:tcStyle>
        <a:tcBdr/>
      </a:tcStyle>
    </a:neCell>
    <a:nwCell>
      <a:tcTxStyle/>
      <a:tcStyle>
        <a:tcBdr/>
      </a:tcStyle>
    </a:nwCell>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620"/>
    <p:restoredTop sz="94660"/>
  </p:normalViewPr>
  <p:slideViewPr>
    <p:cSldViewPr snapToGrid="0">
      <p:cViewPr>
        <p:scale>
          <a:sx n="70" d="100"/>
          <a:sy n="70" d="100"/>
        </p:scale>
        <p:origin x="714" y="138"/>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viewProps" Target="viewProp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notesMaster" Target="notesMasters/notesMaster1.xml"/><Relationship Id="rId8" Type="http://schemas.openxmlformats.org/officeDocument/2006/relationships/slide" Target="slides/slide7.xml"/><Relationship Id="rId51" Type="http://schemas.openxmlformats.org/officeDocument/2006/relationships/theme" Target="theme/theme1.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20" Type="http://schemas.openxmlformats.org/officeDocument/2006/relationships/slide" Target="slides/slide19.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2"/>
        <p:cNvGrpSpPr/>
        <p:nvPr/>
      </p:nvGrpSpPr>
      <p:grpSpPr>
        <a:xfrm>
          <a:off x="0" y="0"/>
          <a:ext cx="0" cy="0"/>
          <a:chOff x="0" y="0"/>
          <a:chExt cx="0" cy="0"/>
        </a:xfrm>
      </p:grpSpPr>
      <p:sp>
        <p:nvSpPr>
          <p:cNvPr id="3" name="Google Shape;3;n"/>
          <p:cNvSpPr txBox="1">
            <a:spLocks noGrp="1"/>
          </p:cNvSpPr>
          <p:nvPr>
            <p:ph type="hdr" idx="2"/>
          </p:nvPr>
        </p:nvSpPr>
        <p:spPr>
          <a:xfrm>
            <a:off x="0" y="0"/>
            <a:ext cx="2971800" cy="458788"/>
          </a:xfrm>
          <a:prstGeom prst="rect">
            <a:avLst/>
          </a:prstGeom>
          <a:noFill/>
          <a:ln>
            <a:noFill/>
          </a:ln>
        </p:spPr>
        <p:txBody>
          <a:bodyPr spcFirstLastPara="1" wrap="square" lIns="91425" tIns="45700" rIns="91425" bIns="45700" anchor="t" anchorCtr="0">
            <a:noAutofit/>
          </a:bodyPr>
          <a:lstStyle>
            <a:lvl1pPr marR="0" lvl="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dirty="0"/>
          </a:p>
        </p:txBody>
      </p:sp>
      <p:sp>
        <p:nvSpPr>
          <p:cNvPr id="4" name="Google Shape;4;n"/>
          <p:cNvSpPr txBox="1">
            <a:spLocks noGrp="1"/>
          </p:cNvSpPr>
          <p:nvPr>
            <p:ph type="dt" idx="10"/>
          </p:nvPr>
        </p:nvSpPr>
        <p:spPr>
          <a:xfrm>
            <a:off x="3884613" y="0"/>
            <a:ext cx="2971800" cy="458788"/>
          </a:xfrm>
          <a:prstGeom prst="rect">
            <a:avLst/>
          </a:prstGeom>
          <a:noFill/>
          <a:ln>
            <a:noFill/>
          </a:ln>
        </p:spPr>
        <p:txBody>
          <a:bodyPr spcFirstLastPara="1" wrap="square" lIns="91425" tIns="45700" rIns="91425" bIns="45700" anchor="t" anchorCtr="0">
            <a:noAutofit/>
          </a:bodyPr>
          <a:lstStyle>
            <a:lvl1pPr marR="0" lvl="0" algn="r" rtl="0">
              <a:spcBef>
                <a:spcPts val="0"/>
              </a:spcBef>
              <a:spcAft>
                <a:spcPts val="0"/>
              </a:spcAft>
              <a:buSzPts val="1400"/>
              <a:buNone/>
              <a:defRPr sz="1200" b="0" i="0" u="none" strike="noStrike" cap="none">
                <a:solidFill>
                  <a:schemeClr val="dk1"/>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dirty="0"/>
          </a:p>
        </p:txBody>
      </p:sp>
      <p:sp>
        <p:nvSpPr>
          <p:cNvPr id="5" name="Google Shape;5;n"/>
          <p:cNvSpPr>
            <a:spLocks noGrp="1" noRot="1" noChangeAspect="1"/>
          </p:cNvSpPr>
          <p:nvPr>
            <p:ph type="sldImg" idx="3"/>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6" name="Google Shape;6;n"/>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lvl1pPr marL="457200" marR="0" lvl="0"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1pPr>
            <a:lvl2pPr marL="914400" marR="0" lvl="1"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2pPr>
            <a:lvl3pPr marL="1371600" marR="0" lvl="2"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3pPr>
            <a:lvl4pPr marL="1828800" marR="0" lvl="3"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4pPr>
            <a:lvl5pPr marL="2286000" marR="0" lvl="4"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5pPr>
            <a:lvl6pPr marL="2743200" marR="0" lvl="5"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6pPr>
            <a:lvl7pPr marL="3200400" marR="0" lvl="6"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7pPr>
            <a:lvl8pPr marL="3657600" marR="0" lvl="7"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8pPr>
            <a:lvl9pPr marL="4114800" marR="0" lvl="8"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9pPr>
          </a:lstStyle>
          <a:p>
            <a:endParaRPr/>
          </a:p>
        </p:txBody>
      </p:sp>
      <p:sp>
        <p:nvSpPr>
          <p:cNvPr id="7" name="Google Shape;7;n"/>
          <p:cNvSpPr txBox="1">
            <a:spLocks noGrp="1"/>
          </p:cNvSpPr>
          <p:nvPr>
            <p:ph type="ftr" idx="11"/>
          </p:nvPr>
        </p:nvSpPr>
        <p:spPr>
          <a:xfrm>
            <a:off x="0" y="8685213"/>
            <a:ext cx="2971800" cy="458787"/>
          </a:xfrm>
          <a:prstGeom prst="rect">
            <a:avLst/>
          </a:prstGeom>
          <a:noFill/>
          <a:ln>
            <a:noFill/>
          </a:ln>
        </p:spPr>
        <p:txBody>
          <a:bodyPr spcFirstLastPara="1" wrap="square" lIns="91425" tIns="45700" rIns="91425" bIns="45700" anchor="b" anchorCtr="0">
            <a:noAutofit/>
          </a:bodyPr>
          <a:lstStyle>
            <a:lvl1pPr marR="0" lvl="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dirty="0"/>
          </a:p>
        </p:txBody>
      </p:sp>
      <p:sp>
        <p:nvSpPr>
          <p:cNvPr id="8" name="Google Shape;8;n"/>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marR="0" lvl="0" indent="0" algn="r" rtl="0">
              <a:spcBef>
                <a:spcPts val="0"/>
              </a:spcBef>
              <a:spcAft>
                <a:spcPts val="0"/>
              </a:spcAft>
              <a:buNone/>
            </a:pPr>
            <a:fld id="{00000000-1234-1234-1234-123412341234}" type="slidenum">
              <a:rPr lang="en-US" sz="1200" b="0" i="0" u="none" strike="noStrike" cap="none">
                <a:solidFill>
                  <a:schemeClr val="dk1"/>
                </a:solidFill>
                <a:latin typeface="Calibri"/>
                <a:ea typeface="Calibri"/>
                <a:cs typeface="Calibri"/>
                <a:sym typeface="Calibri"/>
              </a:rPr>
              <a:t>‹#›</a:t>
            </a:fld>
            <a:endParaRPr sz="1200" b="0" i="0" u="none" strike="noStrike" cap="none" dirty="0">
              <a:solidFill>
                <a:schemeClr val="dk1"/>
              </a:solidFill>
              <a:latin typeface="Calibri"/>
              <a:ea typeface="Calibri"/>
              <a:cs typeface="Calibri"/>
              <a:sym typeface="Calibri"/>
            </a:endParaRPr>
          </a:p>
        </p:txBody>
      </p:sp>
    </p:spTree>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4"/>
        <p:cNvGrpSpPr/>
        <p:nvPr/>
      </p:nvGrpSpPr>
      <p:grpSpPr>
        <a:xfrm>
          <a:off x="0" y="0"/>
          <a:ext cx="0" cy="0"/>
          <a:chOff x="0" y="0"/>
          <a:chExt cx="0" cy="0"/>
        </a:xfrm>
      </p:grpSpPr>
      <p:sp>
        <p:nvSpPr>
          <p:cNvPr id="95" name="Google Shape;95;p1: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96" name="Google Shape;96;p1: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dirty="0"/>
          </a:p>
        </p:txBody>
      </p:sp>
      <p:sp>
        <p:nvSpPr>
          <p:cNvPr id="97" name="Google Shape;97;p1: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US"/>
              <a:t>1</a:t>
            </a:fld>
            <a:endParaRPr dirty="0"/>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dirty="0"/>
          </a:p>
        </p:txBody>
      </p:sp>
    </p:spTree>
    <p:extLst>
      <p:ext uri="{BB962C8B-B14F-4D97-AF65-F5344CB8AC3E}">
        <p14:creationId xmlns:p14="http://schemas.microsoft.com/office/powerpoint/2010/main" val="819520297"/>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07"/>
        <p:cNvGrpSpPr/>
        <p:nvPr/>
      </p:nvGrpSpPr>
      <p:grpSpPr>
        <a:xfrm>
          <a:off x="0" y="0"/>
          <a:ext cx="0" cy="0"/>
          <a:chOff x="0" y="0"/>
          <a:chExt cx="0" cy="0"/>
        </a:xfrm>
      </p:grpSpPr>
      <p:sp>
        <p:nvSpPr>
          <p:cNvPr id="108" name="Google Shape;108;g284cd0a6451_0_0: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09" name="Google Shape;109;g284cd0a6451_0_0:notes"/>
          <p:cNvSpPr txBox="1">
            <a:spLocks noGrp="1"/>
          </p:cNvSpPr>
          <p:nvPr>
            <p:ph type="body" idx="1"/>
          </p:nvPr>
        </p:nvSpPr>
        <p:spPr>
          <a:xfrm>
            <a:off x="685800" y="4400550"/>
            <a:ext cx="5486400" cy="360060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dirty="0"/>
          </a:p>
        </p:txBody>
      </p:sp>
      <p:sp>
        <p:nvSpPr>
          <p:cNvPr id="110" name="Google Shape;110;g284cd0a6451_0_0:notes"/>
          <p:cNvSpPr txBox="1">
            <a:spLocks noGrp="1"/>
          </p:cNvSpPr>
          <p:nvPr>
            <p:ph type="sldNum" idx="12"/>
          </p:nvPr>
        </p:nvSpPr>
        <p:spPr>
          <a:xfrm>
            <a:off x="3884613" y="8685213"/>
            <a:ext cx="2971800" cy="458700"/>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US"/>
              <a:t>3</a:t>
            </a:fld>
            <a:endParaRPr dirty="0"/>
          </a:p>
        </p:txBody>
      </p:sp>
    </p:spTree>
    <p:extLst>
      <p:ext uri="{BB962C8B-B14F-4D97-AF65-F5344CB8AC3E}">
        <p14:creationId xmlns:p14="http://schemas.microsoft.com/office/powerpoint/2010/main" val="795600113"/>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4"/>
        <p:cNvGrpSpPr/>
        <p:nvPr/>
      </p:nvGrpSpPr>
      <p:grpSpPr>
        <a:xfrm>
          <a:off x="0" y="0"/>
          <a:ext cx="0" cy="0"/>
          <a:chOff x="0" y="0"/>
          <a:chExt cx="0" cy="0"/>
        </a:xfrm>
      </p:grpSpPr>
      <p:sp>
        <p:nvSpPr>
          <p:cNvPr id="175" name="Google Shape;175;p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p>
        </p:txBody>
      </p:sp>
      <p:sp>
        <p:nvSpPr>
          <p:cNvPr id="176" name="Google Shape;176;p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437086407"/>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4"/>
        <p:cNvGrpSpPr/>
        <p:nvPr/>
      </p:nvGrpSpPr>
      <p:grpSpPr>
        <a:xfrm>
          <a:off x="0" y="0"/>
          <a:ext cx="0" cy="0"/>
          <a:chOff x="0" y="0"/>
          <a:chExt cx="0" cy="0"/>
        </a:xfrm>
      </p:grpSpPr>
      <p:sp>
        <p:nvSpPr>
          <p:cNvPr id="175" name="Google Shape;175;p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p>
        </p:txBody>
      </p:sp>
      <p:sp>
        <p:nvSpPr>
          <p:cNvPr id="176" name="Google Shape;176;p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755303797"/>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4"/>
        <p:cNvGrpSpPr/>
        <p:nvPr/>
      </p:nvGrpSpPr>
      <p:grpSpPr>
        <a:xfrm>
          <a:off x="0" y="0"/>
          <a:ext cx="0" cy="0"/>
          <a:chOff x="0" y="0"/>
          <a:chExt cx="0" cy="0"/>
        </a:xfrm>
      </p:grpSpPr>
      <p:sp>
        <p:nvSpPr>
          <p:cNvPr id="175" name="Google Shape;175;p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p>
        </p:txBody>
      </p:sp>
      <p:sp>
        <p:nvSpPr>
          <p:cNvPr id="176" name="Google Shape;176;p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161654019"/>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4"/>
        <p:cNvGrpSpPr/>
        <p:nvPr/>
      </p:nvGrpSpPr>
      <p:grpSpPr>
        <a:xfrm>
          <a:off x="0" y="0"/>
          <a:ext cx="0" cy="0"/>
          <a:chOff x="0" y="0"/>
          <a:chExt cx="0" cy="0"/>
        </a:xfrm>
      </p:grpSpPr>
      <p:sp>
        <p:nvSpPr>
          <p:cNvPr id="175" name="Google Shape;175;p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p>
        </p:txBody>
      </p:sp>
      <p:sp>
        <p:nvSpPr>
          <p:cNvPr id="176" name="Google Shape;176;p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645853624"/>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4"/>
        <p:cNvGrpSpPr/>
        <p:nvPr/>
      </p:nvGrpSpPr>
      <p:grpSpPr>
        <a:xfrm>
          <a:off x="0" y="0"/>
          <a:ext cx="0" cy="0"/>
          <a:chOff x="0" y="0"/>
          <a:chExt cx="0" cy="0"/>
        </a:xfrm>
      </p:grpSpPr>
      <p:sp>
        <p:nvSpPr>
          <p:cNvPr id="175" name="Google Shape;175;p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p>
        </p:txBody>
      </p:sp>
      <p:sp>
        <p:nvSpPr>
          <p:cNvPr id="176" name="Google Shape;176;p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883954358"/>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4"/>
        <p:cNvGrpSpPr/>
        <p:nvPr/>
      </p:nvGrpSpPr>
      <p:grpSpPr>
        <a:xfrm>
          <a:off x="0" y="0"/>
          <a:ext cx="0" cy="0"/>
          <a:chOff x="0" y="0"/>
          <a:chExt cx="0" cy="0"/>
        </a:xfrm>
      </p:grpSpPr>
      <p:sp>
        <p:nvSpPr>
          <p:cNvPr id="175" name="Google Shape;175;p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p>
        </p:txBody>
      </p:sp>
      <p:sp>
        <p:nvSpPr>
          <p:cNvPr id="176" name="Google Shape;176;p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4176351103"/>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4"/>
        <p:cNvGrpSpPr/>
        <p:nvPr/>
      </p:nvGrpSpPr>
      <p:grpSpPr>
        <a:xfrm>
          <a:off x="0" y="0"/>
          <a:ext cx="0" cy="0"/>
          <a:chOff x="0" y="0"/>
          <a:chExt cx="0" cy="0"/>
        </a:xfrm>
      </p:grpSpPr>
      <p:sp>
        <p:nvSpPr>
          <p:cNvPr id="175" name="Google Shape;175;p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p>
        </p:txBody>
      </p:sp>
      <p:sp>
        <p:nvSpPr>
          <p:cNvPr id="176" name="Google Shape;176;p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682164960"/>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4"/>
        <p:cNvGrpSpPr/>
        <p:nvPr/>
      </p:nvGrpSpPr>
      <p:grpSpPr>
        <a:xfrm>
          <a:off x="0" y="0"/>
          <a:ext cx="0" cy="0"/>
          <a:chOff x="0" y="0"/>
          <a:chExt cx="0" cy="0"/>
        </a:xfrm>
      </p:grpSpPr>
      <p:sp>
        <p:nvSpPr>
          <p:cNvPr id="175" name="Google Shape;175;p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p>
        </p:txBody>
      </p:sp>
      <p:sp>
        <p:nvSpPr>
          <p:cNvPr id="176" name="Google Shape;176;p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191501912"/>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4"/>
        <p:cNvGrpSpPr/>
        <p:nvPr/>
      </p:nvGrpSpPr>
      <p:grpSpPr>
        <a:xfrm>
          <a:off x="0" y="0"/>
          <a:ext cx="0" cy="0"/>
          <a:chOff x="0" y="0"/>
          <a:chExt cx="0" cy="0"/>
        </a:xfrm>
      </p:grpSpPr>
      <p:sp>
        <p:nvSpPr>
          <p:cNvPr id="175" name="Google Shape;175;p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p>
        </p:txBody>
      </p:sp>
      <p:sp>
        <p:nvSpPr>
          <p:cNvPr id="176" name="Google Shape;176;p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588631317"/>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4"/>
        <p:cNvGrpSpPr/>
        <p:nvPr/>
      </p:nvGrpSpPr>
      <p:grpSpPr>
        <a:xfrm>
          <a:off x="0" y="0"/>
          <a:ext cx="0" cy="0"/>
          <a:chOff x="0" y="0"/>
          <a:chExt cx="0" cy="0"/>
        </a:xfrm>
      </p:grpSpPr>
      <p:sp>
        <p:nvSpPr>
          <p:cNvPr id="175" name="Google Shape;175;p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p>
        </p:txBody>
      </p:sp>
      <p:sp>
        <p:nvSpPr>
          <p:cNvPr id="176" name="Google Shape;176;p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592282381"/>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4"/>
        <p:cNvGrpSpPr/>
        <p:nvPr/>
      </p:nvGrpSpPr>
      <p:grpSpPr>
        <a:xfrm>
          <a:off x="0" y="0"/>
          <a:ext cx="0" cy="0"/>
          <a:chOff x="0" y="0"/>
          <a:chExt cx="0" cy="0"/>
        </a:xfrm>
      </p:grpSpPr>
      <p:sp>
        <p:nvSpPr>
          <p:cNvPr id="175" name="Google Shape;175;p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p>
        </p:txBody>
      </p:sp>
      <p:sp>
        <p:nvSpPr>
          <p:cNvPr id="176" name="Google Shape;176;p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273275889"/>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4"/>
        <p:cNvGrpSpPr/>
        <p:nvPr/>
      </p:nvGrpSpPr>
      <p:grpSpPr>
        <a:xfrm>
          <a:off x="0" y="0"/>
          <a:ext cx="0" cy="0"/>
          <a:chOff x="0" y="0"/>
          <a:chExt cx="0" cy="0"/>
        </a:xfrm>
      </p:grpSpPr>
      <p:sp>
        <p:nvSpPr>
          <p:cNvPr id="175" name="Google Shape;175;p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p>
        </p:txBody>
      </p:sp>
      <p:sp>
        <p:nvSpPr>
          <p:cNvPr id="176" name="Google Shape;176;p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4128499237"/>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4"/>
        <p:cNvGrpSpPr/>
        <p:nvPr/>
      </p:nvGrpSpPr>
      <p:grpSpPr>
        <a:xfrm>
          <a:off x="0" y="0"/>
          <a:ext cx="0" cy="0"/>
          <a:chOff x="0" y="0"/>
          <a:chExt cx="0" cy="0"/>
        </a:xfrm>
      </p:grpSpPr>
      <p:sp>
        <p:nvSpPr>
          <p:cNvPr id="175" name="Google Shape;175;p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p>
        </p:txBody>
      </p:sp>
      <p:sp>
        <p:nvSpPr>
          <p:cNvPr id="176" name="Google Shape;176;p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091423502"/>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4"/>
        <p:cNvGrpSpPr/>
        <p:nvPr/>
      </p:nvGrpSpPr>
      <p:grpSpPr>
        <a:xfrm>
          <a:off x="0" y="0"/>
          <a:ext cx="0" cy="0"/>
          <a:chOff x="0" y="0"/>
          <a:chExt cx="0" cy="0"/>
        </a:xfrm>
      </p:grpSpPr>
      <p:sp>
        <p:nvSpPr>
          <p:cNvPr id="175" name="Google Shape;175;p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p>
        </p:txBody>
      </p:sp>
      <p:sp>
        <p:nvSpPr>
          <p:cNvPr id="176" name="Google Shape;176;p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57261773"/>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4"/>
        <p:cNvGrpSpPr/>
        <p:nvPr/>
      </p:nvGrpSpPr>
      <p:grpSpPr>
        <a:xfrm>
          <a:off x="0" y="0"/>
          <a:ext cx="0" cy="0"/>
          <a:chOff x="0" y="0"/>
          <a:chExt cx="0" cy="0"/>
        </a:xfrm>
      </p:grpSpPr>
      <p:sp>
        <p:nvSpPr>
          <p:cNvPr id="175" name="Google Shape;175;p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p>
        </p:txBody>
      </p:sp>
      <p:sp>
        <p:nvSpPr>
          <p:cNvPr id="176" name="Google Shape;176;p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533711059"/>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4"/>
        <p:cNvGrpSpPr/>
        <p:nvPr/>
      </p:nvGrpSpPr>
      <p:grpSpPr>
        <a:xfrm>
          <a:off x="0" y="0"/>
          <a:ext cx="0" cy="0"/>
          <a:chOff x="0" y="0"/>
          <a:chExt cx="0" cy="0"/>
        </a:xfrm>
      </p:grpSpPr>
      <p:sp>
        <p:nvSpPr>
          <p:cNvPr id="175" name="Google Shape;175;p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p>
        </p:txBody>
      </p:sp>
      <p:sp>
        <p:nvSpPr>
          <p:cNvPr id="176" name="Google Shape;176;p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4177927683"/>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4"/>
        <p:cNvGrpSpPr/>
        <p:nvPr/>
      </p:nvGrpSpPr>
      <p:grpSpPr>
        <a:xfrm>
          <a:off x="0" y="0"/>
          <a:ext cx="0" cy="0"/>
          <a:chOff x="0" y="0"/>
          <a:chExt cx="0" cy="0"/>
        </a:xfrm>
      </p:grpSpPr>
      <p:sp>
        <p:nvSpPr>
          <p:cNvPr id="175" name="Google Shape;175;p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p>
        </p:txBody>
      </p:sp>
      <p:sp>
        <p:nvSpPr>
          <p:cNvPr id="176" name="Google Shape;176;p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49647278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endParaRPr lang="en-US" dirty="0"/>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r>
              <a:rPr lang="en-US" smtClean="0"/>
              <a:t>Dr.Tarek Ismail</a:t>
            </a:r>
            <a:endParaRPr lang="en-US" dirty="0"/>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a:t>
            </a:fld>
            <a:endParaRPr lang="en-US" dirty="0"/>
          </a:p>
        </p:txBody>
      </p:sp>
    </p:spTree>
    <p:extLst>
      <p:ext uri="{BB962C8B-B14F-4D97-AF65-F5344CB8AC3E}">
        <p14:creationId xmlns:p14="http://schemas.microsoft.com/office/powerpoint/2010/main" val="12987414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endParaRPr lang="en-US" dirty="0"/>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r>
              <a:rPr lang="en-US" smtClean="0"/>
              <a:t>Dr.Tarek Ismail</a:t>
            </a:r>
            <a:endParaRPr lang="en-US" dirty="0"/>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a:t>
            </a:fld>
            <a:endParaRPr lang="en-US" dirty="0"/>
          </a:p>
        </p:txBody>
      </p:sp>
    </p:spTree>
    <p:extLst>
      <p:ext uri="{BB962C8B-B14F-4D97-AF65-F5344CB8AC3E}">
        <p14:creationId xmlns:p14="http://schemas.microsoft.com/office/powerpoint/2010/main" val="428328490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endParaRPr lang="en-US" dirty="0"/>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r>
              <a:rPr lang="en-US" smtClean="0"/>
              <a:t>Dr.Tarek Ismail</a:t>
            </a:r>
            <a:endParaRPr lang="en-US" dirty="0"/>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a:t>
            </a:fld>
            <a:endParaRPr lang="en-US" dirty="0"/>
          </a:p>
        </p:txBody>
      </p:sp>
    </p:spTree>
    <p:extLst>
      <p:ext uri="{BB962C8B-B14F-4D97-AF65-F5344CB8AC3E}">
        <p14:creationId xmlns:p14="http://schemas.microsoft.com/office/powerpoint/2010/main" val="13517354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endParaRPr lang="en-US" dirty="0"/>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r>
              <a:rPr lang="en-US" smtClean="0"/>
              <a:t>Dr.Tarek Ismail</a:t>
            </a:r>
            <a:endParaRPr lang="en-US" dirty="0"/>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a:t>
            </a:fld>
            <a:endParaRPr lang="en-US" dirty="0"/>
          </a:p>
        </p:txBody>
      </p:sp>
    </p:spTree>
    <p:extLst>
      <p:ext uri="{BB962C8B-B14F-4D97-AF65-F5344CB8AC3E}">
        <p14:creationId xmlns:p14="http://schemas.microsoft.com/office/powerpoint/2010/main" val="192606429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endParaRPr lang="en-US" dirty="0"/>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r>
              <a:rPr lang="en-US" smtClean="0"/>
              <a:t>Dr.Tarek Ismail</a:t>
            </a:r>
            <a:endParaRPr lang="en-US" dirty="0"/>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a:t>
            </a:fld>
            <a:endParaRPr lang="en-US" dirty="0"/>
          </a:p>
        </p:txBody>
      </p:sp>
    </p:spTree>
    <p:extLst>
      <p:ext uri="{BB962C8B-B14F-4D97-AF65-F5344CB8AC3E}">
        <p14:creationId xmlns:p14="http://schemas.microsoft.com/office/powerpoint/2010/main" val="202306526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endParaRPr lang="en-US" dirty="0"/>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r>
              <a:rPr lang="en-US" smtClean="0"/>
              <a:t>Dr.Tarek Ismail</a:t>
            </a:r>
            <a:endParaRPr lang="en-US" dirty="0"/>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a:t>
            </a:fld>
            <a:endParaRPr lang="en-US" dirty="0"/>
          </a:p>
        </p:txBody>
      </p:sp>
    </p:spTree>
    <p:extLst>
      <p:ext uri="{BB962C8B-B14F-4D97-AF65-F5344CB8AC3E}">
        <p14:creationId xmlns:p14="http://schemas.microsoft.com/office/powerpoint/2010/main" val="284352507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endParaRPr lang="en-US" dirty="0"/>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r>
              <a:rPr lang="en-US" smtClean="0"/>
              <a:t>Dr.Tarek Ismail</a:t>
            </a:r>
            <a:endParaRPr lang="en-US" dirty="0"/>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a:t>
            </a:fld>
            <a:endParaRPr lang="en-US" dirty="0"/>
          </a:p>
        </p:txBody>
      </p:sp>
    </p:spTree>
    <p:extLst>
      <p:ext uri="{BB962C8B-B14F-4D97-AF65-F5344CB8AC3E}">
        <p14:creationId xmlns:p14="http://schemas.microsoft.com/office/powerpoint/2010/main" val="51153713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endParaRPr lang="en-US" dirty="0"/>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r>
              <a:rPr lang="en-US" smtClean="0"/>
              <a:t>Dr.Tarek Ismail</a:t>
            </a:r>
            <a:endParaRPr lang="en-US" dirty="0"/>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a:t>
            </a:fld>
            <a:endParaRPr lang="en-US" dirty="0"/>
          </a:p>
        </p:txBody>
      </p:sp>
    </p:spTree>
    <p:extLst>
      <p:ext uri="{BB962C8B-B14F-4D97-AF65-F5344CB8AC3E}">
        <p14:creationId xmlns:p14="http://schemas.microsoft.com/office/powerpoint/2010/main" val="128317908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dirty="0"/>
              <a:t>Click icon to add picture</a:t>
            </a:r>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endParaRPr lang="en-US" dirty="0"/>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r>
              <a:rPr lang="en-US" smtClean="0"/>
              <a:t>Dr.Tarek Ismail</a:t>
            </a:r>
            <a:endParaRPr lang="en-US" dirty="0"/>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a:t>
            </a:fld>
            <a:endParaRPr lang="en-US" dirty="0"/>
          </a:p>
        </p:txBody>
      </p:sp>
    </p:spTree>
    <p:extLst>
      <p:ext uri="{BB962C8B-B14F-4D97-AF65-F5344CB8AC3E}">
        <p14:creationId xmlns:p14="http://schemas.microsoft.com/office/powerpoint/2010/main" val="427582923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endParaRPr lang="en-US" dirty="0"/>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r>
              <a:rPr lang="en-US" smtClean="0"/>
              <a:t>Dr.Tarek Ismail</a:t>
            </a:r>
            <a:endParaRPr lang="en-US" dirty="0"/>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a:t>
            </a:fld>
            <a:endParaRPr lang="en-US" dirty="0"/>
          </a:p>
        </p:txBody>
      </p:sp>
    </p:spTree>
    <p:extLst>
      <p:ext uri="{BB962C8B-B14F-4D97-AF65-F5344CB8AC3E}">
        <p14:creationId xmlns:p14="http://schemas.microsoft.com/office/powerpoint/2010/main" val="297586588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endParaRPr lang="en-US" dirty="0"/>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r>
              <a:rPr lang="en-US" smtClean="0"/>
              <a:t>Dr.Tarek Ismail</a:t>
            </a:r>
            <a:endParaRPr lang="en-US" dirty="0"/>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a:t>
            </a:fld>
            <a:endParaRPr lang="en-US" dirty="0"/>
          </a:p>
        </p:txBody>
      </p:sp>
    </p:spTree>
    <p:extLst>
      <p:ext uri="{BB962C8B-B14F-4D97-AF65-F5344CB8AC3E}">
        <p14:creationId xmlns:p14="http://schemas.microsoft.com/office/powerpoint/2010/main" val="483281825"/>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r>
              <a:rPr lang="en-US" dirty="0"/>
              <a:t>Click icon to add picture</a:t>
            </a:r>
          </a:p>
        </p:txBody>
      </p:sp>
    </p:spTree>
    <p:extLst>
      <p:ext uri="{BB962C8B-B14F-4D97-AF65-F5344CB8AC3E}">
        <p14:creationId xmlns:p14="http://schemas.microsoft.com/office/powerpoint/2010/main" val="3075722024"/>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r>
              <a:rPr lang="en-US" dirty="0"/>
              <a:t>Click icon to add picture</a:t>
            </a:r>
            <a:endParaRPr lang="id-ID"/>
          </a:p>
        </p:txBody>
      </p:sp>
    </p:spTree>
    <p:extLst>
      <p:ext uri="{BB962C8B-B14F-4D97-AF65-F5344CB8AC3E}">
        <p14:creationId xmlns:p14="http://schemas.microsoft.com/office/powerpoint/2010/main" val="14619025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p:cSld name="29_Title Slide">
    <p:spTree>
      <p:nvGrpSpPr>
        <p:cNvPr id="1" name=""/>
        <p:cNvGrpSpPr/>
        <p:nvPr/>
      </p:nvGrpSpPr>
      <p:grpSpPr>
        <a:xfrm>
          <a:off x="0" y="0"/>
          <a:ext cx="0" cy="0"/>
          <a:chOff x="0" y="0"/>
          <a:chExt cx="0" cy="0"/>
        </a:xfrm>
      </p:grpSpPr>
      <p:sp>
        <p:nvSpPr>
          <p:cNvPr id="7" name="Picture Placeholder 6">
            <a:extLst>
              <a:ext uri="{FF2B5EF4-FFF2-40B4-BE49-F238E27FC236}">
                <a16:creationId xmlns:a16="http://schemas.microsoft.com/office/drawing/2014/main" id="{B150257C-F063-4712-86B9-6B30CE114C01}"/>
              </a:ext>
            </a:extLst>
          </p:cNvPr>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r>
              <a:rPr lang="en-US" dirty="0"/>
              <a:t>Click icon to add picture</a:t>
            </a:r>
            <a:endParaRPr lang="id-ID"/>
          </a:p>
        </p:txBody>
      </p:sp>
    </p:spTree>
    <p:extLst>
      <p:ext uri="{BB962C8B-B14F-4D97-AF65-F5344CB8AC3E}">
        <p14:creationId xmlns:p14="http://schemas.microsoft.com/office/powerpoint/2010/main" val="265440756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p:cSld name="33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r>
              <a:rPr lang="en-US" dirty="0"/>
              <a:t>Click icon to add picture</a:t>
            </a:r>
            <a:endParaRPr lang="id-ID"/>
          </a:p>
        </p:txBody>
      </p:sp>
    </p:spTree>
    <p:extLst>
      <p:ext uri="{BB962C8B-B14F-4D97-AF65-F5344CB8AC3E}">
        <p14:creationId xmlns:p14="http://schemas.microsoft.com/office/powerpoint/2010/main" val="23668248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p:cSld name="3_Title Slide">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r>
              <a:rPr lang="en-US" dirty="0"/>
              <a:t>Click icon to add picture</a:t>
            </a:r>
            <a:endParaRPr lang="id-ID"/>
          </a:p>
        </p:txBody>
      </p:sp>
    </p:spTree>
    <p:extLst>
      <p:ext uri="{BB962C8B-B14F-4D97-AF65-F5344CB8AC3E}">
        <p14:creationId xmlns:p14="http://schemas.microsoft.com/office/powerpoint/2010/main" val="12597409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r>
              <a:rPr lang="en-US" dirty="0"/>
              <a:t>Click icon to add picture</a:t>
            </a:r>
            <a:endParaRPr lang="id-ID"/>
          </a:p>
        </p:txBody>
      </p:sp>
    </p:spTree>
    <p:extLst>
      <p:ext uri="{BB962C8B-B14F-4D97-AF65-F5344CB8AC3E}">
        <p14:creationId xmlns:p14="http://schemas.microsoft.com/office/powerpoint/2010/main" val="422784242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8.xml><?xml version="1.0" encoding="utf-8"?>
<p:sldLayout xmlns:a="http://schemas.openxmlformats.org/drawingml/2006/main" xmlns:r="http://schemas.openxmlformats.org/officeDocument/2006/relationships" xmlns:p="http://schemas.openxmlformats.org/presentationml/2006/main">
  <p:cSld name="25_Title Slide">
    <p:spTree>
      <p:nvGrpSpPr>
        <p:cNvPr id="1" name=""/>
        <p:cNvGrpSpPr/>
        <p:nvPr/>
      </p:nvGrpSpPr>
      <p:grpSpPr>
        <a:xfrm>
          <a:off x="0" y="0"/>
          <a:ext cx="0" cy="0"/>
          <a:chOff x="0" y="0"/>
          <a:chExt cx="0" cy="0"/>
        </a:xfrm>
      </p:grpSpPr>
      <p:sp>
        <p:nvSpPr>
          <p:cNvPr id="3" name="Picture Placeholder 2">
            <a:extLst>
              <a:ext uri="{FF2B5EF4-FFF2-40B4-BE49-F238E27FC236}">
                <a16:creationId xmlns:a16="http://schemas.microsoft.com/office/drawing/2014/main" id="{806A67A1-AA69-46FE-9FEA-358EC9C58E6C}"/>
              </a:ext>
            </a:extLst>
          </p:cNvPr>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r>
              <a:rPr lang="en-US" dirty="0"/>
              <a:t>Click icon to add picture</a:t>
            </a:r>
            <a:endParaRPr lang="id-ID"/>
          </a:p>
        </p:txBody>
      </p:sp>
    </p:spTree>
    <p:extLst>
      <p:ext uri="{BB962C8B-B14F-4D97-AF65-F5344CB8AC3E}">
        <p14:creationId xmlns:p14="http://schemas.microsoft.com/office/powerpoint/2010/main" val="62353681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9.xml><?xml version="1.0" encoding="utf-8"?>
<p:sldLayout xmlns:a="http://schemas.openxmlformats.org/drawingml/2006/main" xmlns:r="http://schemas.openxmlformats.org/officeDocument/2006/relationships" xmlns:p="http://schemas.openxmlformats.org/presentationml/2006/main" matchingName="8_Title Slide">
  <p:cSld name="9_Title Slide">
    <p:spTree>
      <p:nvGrpSpPr>
        <p:cNvPr id="1" name="Shape 15"/>
        <p:cNvGrpSpPr/>
        <p:nvPr/>
      </p:nvGrpSpPr>
      <p:grpSpPr>
        <a:xfrm>
          <a:off x="0" y="0"/>
          <a:ext cx="0" cy="0"/>
          <a:chOff x="0" y="0"/>
          <a:chExt cx="0" cy="0"/>
        </a:xfrm>
      </p:grpSpPr>
      <p:sp>
        <p:nvSpPr>
          <p:cNvPr id="16" name="Google Shape;16;p2"/>
          <p:cNvSpPr>
            <a:spLocks noGrp="1"/>
          </p:cNvSpPr>
          <p:nvPr>
            <p:ph type="pic" idx="2"/>
          </p:nvPr>
        </p:nvSpPr>
        <p:spPr>
          <a:xfrm>
            <a:off x="0" y="0"/>
            <a:ext cx="12192000" cy="6858000"/>
          </a:xfrm>
          <a:prstGeom prst="rect">
            <a:avLst/>
          </a:prstGeom>
          <a:noFill/>
          <a:ln>
            <a:noFill/>
          </a:ln>
        </p:spPr>
      </p:sp>
    </p:spTree>
    <p:extLst>
      <p:ext uri="{BB962C8B-B14F-4D97-AF65-F5344CB8AC3E}">
        <p14:creationId xmlns:p14="http://schemas.microsoft.com/office/powerpoint/2010/main" val="1355520230"/>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matchingName="33_Title Slide">
  <p:cSld name="34_Title Slide">
    <p:spTree>
      <p:nvGrpSpPr>
        <p:cNvPr id="1" name="Shape 17"/>
        <p:cNvGrpSpPr/>
        <p:nvPr/>
      </p:nvGrpSpPr>
      <p:grpSpPr>
        <a:xfrm>
          <a:off x="0" y="0"/>
          <a:ext cx="0" cy="0"/>
          <a:chOff x="0" y="0"/>
          <a:chExt cx="0" cy="0"/>
        </a:xfrm>
      </p:grpSpPr>
      <p:sp>
        <p:nvSpPr>
          <p:cNvPr id="18" name="Google Shape;18;p3"/>
          <p:cNvSpPr>
            <a:spLocks noGrp="1"/>
          </p:cNvSpPr>
          <p:nvPr>
            <p:ph type="pic" idx="2"/>
          </p:nvPr>
        </p:nvSpPr>
        <p:spPr>
          <a:xfrm>
            <a:off x="0" y="1"/>
            <a:ext cx="6826172" cy="6857998"/>
          </a:xfrm>
          <a:prstGeom prst="rect">
            <a:avLst/>
          </a:prstGeom>
          <a:solidFill>
            <a:srgbClr val="D8D8D8">
              <a:alpha val="49803"/>
            </a:srgbClr>
          </a:solidFill>
          <a:ln>
            <a:noFill/>
          </a:ln>
        </p:spPr>
      </p:sp>
    </p:spTree>
    <p:extLst>
      <p:ext uri="{BB962C8B-B14F-4D97-AF65-F5344CB8AC3E}">
        <p14:creationId xmlns:p14="http://schemas.microsoft.com/office/powerpoint/2010/main" val="148260202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stCondLst>
                                    <p:cond delay="0"/>
                                  </p:stCondLst>
                                  <p:childTnLst>
                                    <p:set>
                                      <p:cBhvr>
                                        <p:cTn id="6" dur="1" fill="hold">
                                          <p:stCondLst>
                                            <p:cond delay="0"/>
                                          </p:stCondLst>
                                        </p:cTn>
                                        <p:tgtEl>
                                          <p:spTgt spid="18"/>
                                        </p:tgtEl>
                                        <p:attrNameLst>
                                          <p:attrName>style.visibility</p:attrName>
                                        </p:attrNameLst>
                                      </p:cBhvr>
                                      <p:to>
                                        <p:strVal val="visible"/>
                                      </p:to>
                                    </p:set>
                                    <p:anim calcmode="lin" valueType="num">
                                      <p:cBhvr additive="base">
                                        <p:cTn id="7" dur="500"/>
                                        <p:tgtEl>
                                          <p:spTgt spid="18"/>
                                        </p:tgtEl>
                                        <p:attrNameLst>
                                          <p:attrName>ppt_x</p:attrName>
                                        </p:attrNameLst>
                                      </p:cBhvr>
                                      <p:tavLst>
                                        <p:tav tm="0">
                                          <p:val>
                                            <p:strVal val="#ppt_x-1"/>
                                          </p:val>
                                        </p:tav>
                                        <p:tav tm="100000">
                                          <p:val>
                                            <p:strVal val="#ppt_x"/>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Layout>
</file>

<file path=ppt/slideLayouts/slideLayout21.xml><?xml version="1.0" encoding="utf-8"?>
<p:sldLayout xmlns:a="http://schemas.openxmlformats.org/drawingml/2006/main" xmlns:r="http://schemas.openxmlformats.org/officeDocument/2006/relationships" xmlns:p="http://schemas.openxmlformats.org/presentationml/2006/main" userDrawn="1">
  <p:cSld name="24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65571923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21" Type="http://schemas.openxmlformats.org/officeDocument/2006/relationships/slideLayout" Target="../slideLayouts/slideLayout21.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slideLayout" Target="../slideLayouts/slideLayout20.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23" Type="http://schemas.openxmlformats.org/officeDocument/2006/relationships/image" Target="../media/image1.png"/><Relationship Id="rId10" Type="http://schemas.openxmlformats.org/officeDocument/2006/relationships/slideLayout" Target="../slideLayouts/slideLayout10.xml"/><Relationship Id="rId19" Type="http://schemas.openxmlformats.org/officeDocument/2006/relationships/slideLayout" Target="../slideLayouts/slideLayout19.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23">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endParaRPr lang="en-US" dirty="0"/>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en-US" smtClean="0"/>
              <a:t>Dr.Tarek Ismail</a:t>
            </a:r>
            <a:endParaRPr lang="en-US" dirty="0"/>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pPr marL="0" lvl="0" indent="0" algn="r" rtl="0">
              <a:spcBef>
                <a:spcPts val="0"/>
              </a:spcBef>
              <a:spcAft>
                <a:spcPts val="0"/>
              </a:spcAft>
              <a:buNone/>
            </a:pPr>
            <a:fld id="{00000000-1234-1234-1234-123412341234}" type="slidenum">
              <a:rPr lang="en-US" smtClean="0"/>
              <a:t>‹#›</a:t>
            </a:fld>
            <a:endParaRPr lang="en-US" dirty="0"/>
          </a:p>
        </p:txBody>
      </p:sp>
    </p:spTree>
    <p:extLst>
      <p:ext uri="{BB962C8B-B14F-4D97-AF65-F5344CB8AC3E}">
        <p14:creationId xmlns:p14="http://schemas.microsoft.com/office/powerpoint/2010/main" val="4272495528"/>
      </p:ext>
    </p:extLst>
  </p:cSld>
  <p:clrMap bg1="lt1" tx1="dk1" bg2="lt2" tx2="dk2" accent1="accent1" accent2="accent2" accent3="accent3" accent4="accent4" accent5="accent5" accent6="accent6" hlink="hlink" folHlink="folHlink"/>
  <p:sldLayoutIdLst>
    <p:sldLayoutId id="2147483671" r:id="rId1"/>
    <p:sldLayoutId id="2147483672" r:id="rId2"/>
    <p:sldLayoutId id="2147483673" r:id="rId3"/>
    <p:sldLayoutId id="2147483674" r:id="rId4"/>
    <p:sldLayoutId id="2147483675" r:id="rId5"/>
    <p:sldLayoutId id="2147483676" r:id="rId6"/>
    <p:sldLayoutId id="2147483677" r:id="rId7"/>
    <p:sldLayoutId id="2147483678" r:id="rId8"/>
    <p:sldLayoutId id="2147483679" r:id="rId9"/>
    <p:sldLayoutId id="2147483680" r:id="rId10"/>
    <p:sldLayoutId id="2147483681" r:id="rId11"/>
    <p:sldLayoutId id="2147483682" r:id="rId12"/>
    <p:sldLayoutId id="2147483683" r:id="rId13"/>
    <p:sldLayoutId id="2147483684" r:id="rId14"/>
    <p:sldLayoutId id="2147483685" r:id="rId15"/>
    <p:sldLayoutId id="2147483686" r:id="rId16"/>
    <p:sldLayoutId id="2147483687" r:id="rId17"/>
    <p:sldLayoutId id="2147483688" r:id="rId18"/>
    <p:sldLayoutId id="2147483689" r:id="rId19"/>
    <p:sldLayoutId id="2147483690" r:id="rId20"/>
    <p:sldLayoutId id="2147483669" r:id="rId21"/>
  </p:sldLayoutIdLst>
  <p:hf hdr="0" ft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19.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2.xml"/><Relationship Id="rId1" Type="http://schemas.openxmlformats.org/officeDocument/2006/relationships/slideLayout" Target="../slideLayouts/slideLayout13.xml"/><Relationship Id="rId4" Type="http://schemas.openxmlformats.org/officeDocument/2006/relationships/image" Target="../media/image5.png"/></Relationships>
</file>

<file path=ppt/slides/_rels/slide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xml"/><Relationship Id="rId1" Type="http://schemas.openxmlformats.org/officeDocument/2006/relationships/slideLayout" Target="../slideLayouts/slideLayout20.xml"/><Relationship Id="rId4" Type="http://schemas.openxmlformats.org/officeDocument/2006/relationships/image" Target="../media/image3.png"/></Relationships>
</file>

<file path=ppt/slides/_rels/slide4.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5.xml"/><Relationship Id="rId1" Type="http://schemas.openxmlformats.org/officeDocument/2006/relationships/slideLayout" Target="../slideLayouts/slideLayout1.xml"/></Relationships>
</file>

<file path=ppt/slides/_rels/slide3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6.xml"/><Relationship Id="rId1" Type="http://schemas.openxmlformats.org/officeDocument/2006/relationships/slideLayout" Target="../slideLayouts/slideLayout1.xml"/></Relationships>
</file>

<file path=ppt/slides/_rels/slide3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3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8.xml"/><Relationship Id="rId1" Type="http://schemas.openxmlformats.org/officeDocument/2006/relationships/slideLayout" Target="../slideLayouts/slideLayout1.xml"/></Relationships>
</file>

<file path=ppt/slides/_rels/slide3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9.xml"/><Relationship Id="rId1" Type="http://schemas.openxmlformats.org/officeDocument/2006/relationships/slideLayout" Target="../slideLayouts/slideLayout1.xml"/></Relationships>
</file>

<file path=ppt/slides/_rels/slide3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0.xml"/><Relationship Id="rId1" Type="http://schemas.openxmlformats.org/officeDocument/2006/relationships/slideLayout" Target="../slideLayouts/slideLayout1.xml"/></Relationships>
</file>

<file path=ppt/slides/_rels/slide3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1.xml"/><Relationship Id="rId1" Type="http://schemas.openxmlformats.org/officeDocument/2006/relationships/slideLayout" Target="../slideLayouts/slideLayout1.xml"/></Relationships>
</file>

<file path=ppt/slides/_rels/slide37.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2.xml"/><Relationship Id="rId1" Type="http://schemas.openxmlformats.org/officeDocument/2006/relationships/slideLayout" Target="../slideLayouts/slideLayout1.xml"/></Relationships>
</file>

<file path=ppt/slides/_rels/slide38.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3.xml"/><Relationship Id="rId1" Type="http://schemas.openxmlformats.org/officeDocument/2006/relationships/slideLayout" Target="../slideLayouts/slideLayout1.xml"/></Relationships>
</file>

<file path=ppt/slides/_rels/slide39.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4.xml"/><Relationship Id="rId1" Type="http://schemas.openxmlformats.org/officeDocument/2006/relationships/slideLayout" Target="../slideLayouts/slideLayout1.xml"/></Relationships>
</file>

<file path=ppt/slides/_rels/slide40.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5.xml"/><Relationship Id="rId1" Type="http://schemas.openxmlformats.org/officeDocument/2006/relationships/slideLayout" Target="../slideLayouts/slideLayout1.xml"/></Relationships>
</file>

<file path=ppt/slides/_rels/slide4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6.xml"/><Relationship Id="rId1" Type="http://schemas.openxmlformats.org/officeDocument/2006/relationships/slideLayout" Target="../slideLayouts/slideLayout1.xml"/></Relationships>
</file>

<file path=ppt/slides/_rels/slide4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7.xml"/><Relationship Id="rId1" Type="http://schemas.openxmlformats.org/officeDocument/2006/relationships/slideLayout" Target="../slideLayouts/slideLayout1.xml"/></Relationships>
</file>

<file path=ppt/slides/_rels/slide4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8.xml"/><Relationship Id="rId1" Type="http://schemas.openxmlformats.org/officeDocument/2006/relationships/slideLayout" Target="../slideLayouts/slideLayout1.xml"/></Relationships>
</file>

<file path=ppt/slides/_rels/slide4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9.xml"/><Relationship Id="rId1" Type="http://schemas.openxmlformats.org/officeDocument/2006/relationships/slideLayout" Target="../slideLayouts/slideLayout1.xml"/></Relationships>
</file>

<file path=ppt/slides/_rels/slide4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0.xml"/><Relationship Id="rId1" Type="http://schemas.openxmlformats.org/officeDocument/2006/relationships/slideLayout" Target="../slideLayouts/slideLayout1.xml"/></Relationships>
</file>

<file path=ppt/slides/_rels/slide46.xml.rels><?xml version="1.0" encoding="UTF-8" standalone="yes"?>
<Relationships xmlns="http://schemas.openxmlformats.org/package/2006/relationships"><Relationship Id="rId3" Type="http://schemas.openxmlformats.org/officeDocument/2006/relationships/image" Target="../media/image8.png"/><Relationship Id="rId7" Type="http://schemas.openxmlformats.org/officeDocument/2006/relationships/image" Target="../media/image12.svg"/><Relationship Id="rId2" Type="http://schemas.openxmlformats.org/officeDocument/2006/relationships/image" Target="../media/image7.jpeg"/><Relationship Id="rId1" Type="http://schemas.openxmlformats.org/officeDocument/2006/relationships/slideLayout" Target="../slideLayouts/slideLayout17.xml"/><Relationship Id="rId6" Type="http://schemas.openxmlformats.org/officeDocument/2006/relationships/image" Target="../media/image9.png"/><Relationship Id="rId5" Type="http://schemas.openxmlformats.org/officeDocument/2006/relationships/image" Target="../media/image3.png"/><Relationship Id="rId4" Type="http://schemas.openxmlformats.org/officeDocument/2006/relationships/image" Target="../media/image10.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Shape 98"/>
        <p:cNvGrpSpPr/>
        <p:nvPr/>
      </p:nvGrpSpPr>
      <p:grpSpPr>
        <a:xfrm>
          <a:off x="0" y="0"/>
          <a:ext cx="0" cy="0"/>
          <a:chOff x="0" y="0"/>
          <a:chExt cx="0" cy="0"/>
        </a:xfrm>
      </p:grpSpPr>
      <p:sp>
        <p:nvSpPr>
          <p:cNvPr id="100" name="Google Shape;100;p18"/>
          <p:cNvSpPr/>
          <p:nvPr/>
        </p:nvSpPr>
        <p:spPr>
          <a:xfrm>
            <a:off x="6557555" y="0"/>
            <a:ext cx="5634446" cy="6635932"/>
          </a:xfrm>
          <a:prstGeom prst="ellipse">
            <a:avLst/>
          </a:prstGeom>
          <a:solidFill>
            <a:srgbClr val="00B0F0"/>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dirty="0">
              <a:solidFill>
                <a:schemeClr val="lt1"/>
              </a:solidFill>
              <a:latin typeface="Calibri"/>
              <a:ea typeface="Calibri"/>
              <a:cs typeface="Calibri"/>
              <a:sym typeface="Calibri"/>
            </a:endParaRPr>
          </a:p>
        </p:txBody>
      </p:sp>
      <p:sp>
        <p:nvSpPr>
          <p:cNvPr id="101" name="Google Shape;101;p18"/>
          <p:cNvSpPr txBox="1"/>
          <p:nvPr/>
        </p:nvSpPr>
        <p:spPr>
          <a:xfrm>
            <a:off x="194618" y="4140294"/>
            <a:ext cx="5779734" cy="52322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800" b="1" i="0" u="none" strike="noStrike" cap="none" dirty="0">
                <a:latin typeface="Times New Roman"/>
                <a:ea typeface="Times New Roman"/>
                <a:cs typeface="Times New Roman"/>
                <a:sym typeface="Times New Roman"/>
              </a:rPr>
              <a:t>Prepared by Dr. Tarek Mohamed</a:t>
            </a:r>
            <a:endParaRPr dirty="0"/>
          </a:p>
        </p:txBody>
      </p:sp>
      <p:sp>
        <p:nvSpPr>
          <p:cNvPr id="102" name="Google Shape;102;p18"/>
          <p:cNvSpPr txBox="1"/>
          <p:nvPr/>
        </p:nvSpPr>
        <p:spPr>
          <a:xfrm>
            <a:off x="169817" y="2061111"/>
            <a:ext cx="6965274" cy="1323439"/>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4000" b="1" dirty="0">
                <a:solidFill>
                  <a:srgbClr val="0070C0"/>
                </a:solidFill>
                <a:latin typeface="Times New Roman"/>
                <a:ea typeface="Times New Roman"/>
                <a:cs typeface="Times New Roman"/>
                <a:sym typeface="Times New Roman"/>
              </a:rPr>
              <a:t>Project Procurement and Supply Chain Management</a:t>
            </a:r>
            <a:endParaRPr dirty="0">
              <a:solidFill>
                <a:srgbClr val="0070C0"/>
              </a:solidFill>
            </a:endParaRPr>
          </a:p>
        </p:txBody>
      </p:sp>
      <p:sp>
        <p:nvSpPr>
          <p:cNvPr id="103" name="Google Shape;103;p18"/>
          <p:cNvSpPr/>
          <p:nvPr/>
        </p:nvSpPr>
        <p:spPr>
          <a:xfrm>
            <a:off x="194618" y="5803602"/>
            <a:ext cx="1907137" cy="529167"/>
          </a:xfrm>
          <a:prstGeom prst="roundRect">
            <a:avLst>
              <a:gd name="adj" fmla="val 16667"/>
            </a:avLst>
          </a:prstGeom>
          <a:solidFill>
            <a:schemeClr val="lt1"/>
          </a:solidFill>
          <a:ln w="12700" cap="flat" cmpd="sng">
            <a:solidFill>
              <a:srgbClr val="00B0F0"/>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rtl="0">
              <a:spcBef>
                <a:spcPts val="0"/>
              </a:spcBef>
              <a:spcAft>
                <a:spcPts val="0"/>
              </a:spcAft>
              <a:buNone/>
            </a:pPr>
            <a:r>
              <a:rPr lang="en-US" sz="2800" b="1" dirty="0">
                <a:solidFill>
                  <a:srgbClr val="000000"/>
                </a:solidFill>
                <a:latin typeface="Times New Roman"/>
                <a:ea typeface="Times New Roman"/>
                <a:cs typeface="Times New Roman"/>
                <a:sym typeface="Times New Roman"/>
              </a:rPr>
              <a:t>Lecture  </a:t>
            </a:r>
            <a:r>
              <a:rPr lang="en-US" sz="2800" b="1" dirty="0" smtClean="0">
                <a:solidFill>
                  <a:srgbClr val="000000"/>
                </a:solidFill>
                <a:latin typeface="Times New Roman"/>
                <a:ea typeface="Times New Roman"/>
                <a:cs typeface="Times New Roman"/>
                <a:sym typeface="Times New Roman"/>
              </a:rPr>
              <a:t>8</a:t>
            </a:r>
            <a:endParaRPr dirty="0"/>
          </a:p>
        </p:txBody>
      </p:sp>
      <p:sp>
        <p:nvSpPr>
          <p:cNvPr id="105" name="Google Shape;105;p18"/>
          <p:cNvSpPr txBox="1"/>
          <p:nvPr/>
        </p:nvSpPr>
        <p:spPr>
          <a:xfrm>
            <a:off x="194618" y="5104240"/>
            <a:ext cx="2548582" cy="52322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800" b="1" dirty="0">
                <a:latin typeface="Times New Roman"/>
                <a:ea typeface="Times New Roman"/>
                <a:cs typeface="Times New Roman"/>
                <a:sym typeface="Times New Roman"/>
              </a:rPr>
              <a:t>PMG 433</a:t>
            </a:r>
            <a:endParaRPr dirty="0"/>
          </a:p>
        </p:txBody>
      </p:sp>
      <p:sp>
        <p:nvSpPr>
          <p:cNvPr id="106" name="Google Shape;106;p18"/>
          <p:cNvSpPr/>
          <p:nvPr/>
        </p:nvSpPr>
        <p:spPr>
          <a:xfrm>
            <a:off x="6761017" y="91439"/>
            <a:ext cx="5204559" cy="6633301"/>
          </a:xfrm>
          <a:prstGeom prst="ellipse">
            <a:avLst/>
          </a:prstGeom>
          <a:blipFill rotWithShape="1">
            <a:blip r:embed="rId3">
              <a:alphaModFix/>
            </a:blip>
            <a:stretch>
              <a:fillRect t="-999"/>
            </a:stretch>
          </a:blip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Calibri"/>
              <a:ea typeface="Calibri"/>
              <a:cs typeface="Calibri"/>
              <a:sym typeface="Calibri"/>
            </a:endParaRPr>
          </a:p>
        </p:txBody>
      </p:sp>
      <p:pic>
        <p:nvPicPr>
          <p:cNvPr id="2" name="Graphic 21">
            <a:extLst>
              <a:ext uri="{FF2B5EF4-FFF2-40B4-BE49-F238E27FC236}">
                <a16:creationId xmlns:a16="http://schemas.microsoft.com/office/drawing/2014/main" id="{9B157F1B-4F6C-46B3-F4B2-1D49AFA3608A}"/>
              </a:ext>
            </a:extLst>
          </p:cNvPr>
          <p:cNvPicPr>
            <a:picLocks noChangeAspect="1"/>
          </p:cNvPicPr>
          <p:nvPr/>
        </p:nvPicPr>
        <p:blipFill rotWithShape="1">
          <a:blip r:embed="rId4"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69817" y="240763"/>
            <a:ext cx="2954655" cy="1379622"/>
          </a:xfrm>
          <a:prstGeom prst="rect">
            <a:avLst/>
          </a:prstGeom>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43545"/>
            <a:ext cx="12191999" cy="5987172"/>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dirty="0"/>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4175" r="4175"/>
          <a:stretch/>
        </p:blipFill>
        <p:spPr>
          <a:xfrm>
            <a:off x="-147254" y="-87894"/>
            <a:ext cx="8659664" cy="5300798"/>
          </a:xfrm>
        </p:spPr>
      </p:pic>
      <p:sp>
        <p:nvSpPr>
          <p:cNvPr id="9" name="TextBox 8">
            <a:extLst>
              <a:ext uri="{FF2B5EF4-FFF2-40B4-BE49-F238E27FC236}">
                <a16:creationId xmlns:a16="http://schemas.microsoft.com/office/drawing/2014/main" id="{25760A6C-566F-B7E3-1EEE-CB29F0CF0113}"/>
              </a:ext>
            </a:extLst>
          </p:cNvPr>
          <p:cNvSpPr txBox="1"/>
          <p:nvPr/>
        </p:nvSpPr>
        <p:spPr>
          <a:xfrm>
            <a:off x="4282729" y="3675295"/>
            <a:ext cx="8009419" cy="553998"/>
          </a:xfrm>
          <a:prstGeom prst="rect">
            <a:avLst/>
          </a:prstGeom>
          <a:noFill/>
        </p:spPr>
        <p:txBody>
          <a:bodyPr wrap="square" rtlCol="0">
            <a:spAutoFit/>
          </a:bodyPr>
          <a:lstStyle/>
          <a:p>
            <a:r>
              <a:rPr lang="en-US" sz="3000" b="1" dirty="0">
                <a:solidFill>
                  <a:srgbClr val="0070C0"/>
                </a:solidFill>
                <a:latin typeface="Arial Black" panose="020B0A04020102020204" pitchFamily="34" charset="0"/>
                <a:cs typeface="Times New Roman" panose="02020603050405020304" pitchFamily="18" charset="0"/>
              </a:rPr>
              <a:t>Tender management</a:t>
            </a:r>
          </a:p>
        </p:txBody>
      </p:sp>
      <p:sp>
        <p:nvSpPr>
          <p:cNvPr id="10" name="Rectangle: Rounded Corners 9">
            <a:extLst>
              <a:ext uri="{FF2B5EF4-FFF2-40B4-BE49-F238E27FC236}">
                <a16:creationId xmlns:a16="http://schemas.microsoft.com/office/drawing/2014/main" id="{844810E4-E8A9-2051-4D02-31024B944D7B}"/>
              </a:ext>
            </a:extLst>
          </p:cNvPr>
          <p:cNvSpPr/>
          <p:nvPr/>
        </p:nvSpPr>
        <p:spPr>
          <a:xfrm>
            <a:off x="4282730" y="4332075"/>
            <a:ext cx="1621682" cy="360071"/>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2600" b="1" dirty="0">
                <a:solidFill>
                  <a:schemeClr val="tx1"/>
                </a:solidFill>
                <a:latin typeface="Times New Roman" panose="02020603050405020304" pitchFamily="18" charset="0"/>
                <a:cs typeface="Times New Roman" panose="02020603050405020304" pitchFamily="18" charset="0"/>
              </a:rPr>
              <a:t>Lecture </a:t>
            </a:r>
            <a:r>
              <a:rPr lang="en-US" sz="2600" b="1" dirty="0" smtClean="0">
                <a:solidFill>
                  <a:schemeClr val="tx1"/>
                </a:solidFill>
                <a:latin typeface="Times New Roman" panose="02020603050405020304" pitchFamily="18" charset="0"/>
                <a:cs typeface="Times New Roman" panose="02020603050405020304" pitchFamily="18" charset="0"/>
              </a:rPr>
              <a:t>8</a:t>
            </a:r>
            <a:endParaRPr lang="en-US" sz="2600" b="1" dirty="0">
              <a:solidFill>
                <a:schemeClr val="tx1"/>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a16="http://schemas.microsoft.com/office/drawing/2014/main" id="{781F72BC-06B8-4FB5-F2D5-D8EA1BFF812E}"/>
              </a:ext>
            </a:extLst>
          </p:cNvPr>
          <p:cNvSpPr txBox="1"/>
          <p:nvPr/>
        </p:nvSpPr>
        <p:spPr>
          <a:xfrm>
            <a:off x="4282729" y="4761688"/>
            <a:ext cx="7185878" cy="830997"/>
          </a:xfrm>
          <a:prstGeom prst="rect">
            <a:avLst/>
          </a:prstGeom>
          <a:noFill/>
        </p:spPr>
        <p:txBody>
          <a:bodyPr wrap="none" rtlCol="0">
            <a:spAutoFit/>
          </a:bodyPr>
          <a:lstStyle/>
          <a:p>
            <a:pPr lvl="0"/>
            <a:r>
              <a:rPr lang="en-US" sz="2400" b="1" dirty="0">
                <a:solidFill>
                  <a:schemeClr val="tx1"/>
                </a:solidFill>
                <a:latin typeface="Times New Roman"/>
                <a:ea typeface="Times New Roman"/>
                <a:cs typeface="Times New Roman"/>
                <a:sym typeface="Times New Roman"/>
              </a:rPr>
              <a:t>PMG 433</a:t>
            </a:r>
            <a:endParaRPr lang="en-US" sz="2400" dirty="0">
              <a:solidFill>
                <a:schemeClr val="tx1"/>
              </a:solidFill>
            </a:endParaRPr>
          </a:p>
          <a:p>
            <a:r>
              <a:rPr lang="en-US" sz="2400" b="1" dirty="0">
                <a:latin typeface="Times New Roman" panose="02020603050405020304" pitchFamily="18" charset="0"/>
                <a:cs typeface="Times New Roman" panose="02020603050405020304" pitchFamily="18" charset="0"/>
              </a:rPr>
              <a:t>Project Procurement and Supply Chain Management</a:t>
            </a:r>
          </a:p>
        </p:txBody>
      </p:sp>
      <p:sp>
        <p:nvSpPr>
          <p:cNvPr id="13" name="TextBox 12">
            <a:extLst>
              <a:ext uri="{FF2B5EF4-FFF2-40B4-BE49-F238E27FC236}">
                <a16:creationId xmlns:a16="http://schemas.microsoft.com/office/drawing/2014/main" id="{8F2D6F91-78DB-C333-FFAC-FF52CB9F2DF3}"/>
              </a:ext>
            </a:extLst>
          </p:cNvPr>
          <p:cNvSpPr txBox="1"/>
          <p:nvPr/>
        </p:nvSpPr>
        <p:spPr>
          <a:xfrm>
            <a:off x="306533" y="5987976"/>
            <a:ext cx="4787038" cy="1446550"/>
          </a:xfrm>
          <a:prstGeom prst="rect">
            <a:avLst/>
          </a:prstGeom>
          <a:noFill/>
        </p:spPr>
        <p:txBody>
          <a:bodyPr wrap="square" rtlCol="0">
            <a:spAutoFit/>
          </a:bodyPr>
          <a:lstStyle/>
          <a:p>
            <a:r>
              <a:rPr lang="en-US" sz="2200" b="1" dirty="0">
                <a:solidFill>
                  <a:srgbClr val="0070C0"/>
                </a:solidFill>
                <a:latin typeface="Arial Black" panose="020B0A04020102020204" pitchFamily="34" charset="0"/>
                <a:cs typeface="Times New Roman" panose="02020603050405020304" pitchFamily="18" charset="0"/>
              </a:rPr>
              <a:t> Prepared </a:t>
            </a:r>
            <a:r>
              <a:rPr lang="en-US" sz="2200" b="1" dirty="0" smtClean="0">
                <a:solidFill>
                  <a:srgbClr val="0070C0"/>
                </a:solidFill>
                <a:latin typeface="Arial Black" panose="020B0A04020102020204" pitchFamily="34" charset="0"/>
                <a:cs typeface="Times New Roman" panose="02020603050405020304" pitchFamily="18" charset="0"/>
              </a:rPr>
              <a:t>by</a:t>
            </a:r>
          </a:p>
          <a:p>
            <a:r>
              <a:rPr lang="en-US" sz="2200" b="1" dirty="0">
                <a:solidFill>
                  <a:srgbClr val="0070C0"/>
                </a:solidFill>
                <a:latin typeface="Arial Black" panose="020B0A04020102020204" pitchFamily="34" charset="0"/>
                <a:cs typeface="Times New Roman" panose="02020603050405020304" pitchFamily="18" charset="0"/>
              </a:rPr>
              <a:t>Dr. Tarek  Mohamed</a:t>
            </a:r>
          </a:p>
          <a:p>
            <a:endParaRPr lang="en-US" sz="2200" b="1" dirty="0">
              <a:solidFill>
                <a:srgbClr val="0070C0"/>
              </a:solidFill>
              <a:latin typeface="Arial Black" panose="020B0A04020102020204" pitchFamily="34" charset="0"/>
              <a:cs typeface="Times New Roman" panose="02020603050405020304" pitchFamily="18" charset="0"/>
            </a:endParaRPr>
          </a:p>
          <a:p>
            <a:endParaRPr lang="en-US" sz="2200" b="1" dirty="0">
              <a:solidFill>
                <a:srgbClr val="0070C0"/>
              </a:solidFill>
              <a:latin typeface="Arial Black" panose="020B0A04020102020204" pitchFamily="34" charset="0"/>
              <a:cs typeface="Times New Roman" panose="02020603050405020304" pitchFamily="18" charset="0"/>
            </a:endParaRPr>
          </a:p>
        </p:txBody>
      </p:sp>
      <p:pic>
        <p:nvPicPr>
          <p:cNvPr id="23" name="Graphic 22">
            <a:extLst>
              <a:ext uri="{FF2B5EF4-FFF2-40B4-BE49-F238E27FC236}">
                <a16:creationId xmlns:a16="http://schemas.microsoft.com/office/drawing/2014/main" id="{ACE76E66-5FF1-83D6-4EAC-3853027A6FDC}"/>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9264625" y="248508"/>
            <a:ext cx="2727078" cy="1166001"/>
          </a:xfrm>
          <a:prstGeom prst="rect">
            <a:avLst/>
          </a:prstGeom>
        </p:spPr>
      </p:pic>
      <p:sp>
        <p:nvSpPr>
          <p:cNvPr id="3" name="TextBox 2">
            <a:extLst>
              <a:ext uri="{FF2B5EF4-FFF2-40B4-BE49-F238E27FC236}">
                <a16:creationId xmlns:a16="http://schemas.microsoft.com/office/drawing/2014/main" id="{75DD345E-3E3C-C8BD-7DE1-6E42EB52FC9F}"/>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Tree>
    <p:extLst>
      <p:ext uri="{BB962C8B-B14F-4D97-AF65-F5344CB8AC3E}">
        <p14:creationId xmlns:p14="http://schemas.microsoft.com/office/powerpoint/2010/main" val="1098543503"/>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Shape 111"/>
        <p:cNvGrpSpPr/>
        <p:nvPr/>
      </p:nvGrpSpPr>
      <p:grpSpPr>
        <a:xfrm>
          <a:off x="0" y="0"/>
          <a:ext cx="0" cy="0"/>
          <a:chOff x="0" y="0"/>
          <a:chExt cx="0" cy="0"/>
        </a:xfrm>
      </p:grpSpPr>
      <p:sp>
        <p:nvSpPr>
          <p:cNvPr id="112" name="Google Shape;112;p19"/>
          <p:cNvSpPr txBox="1"/>
          <p:nvPr/>
        </p:nvSpPr>
        <p:spPr>
          <a:xfrm>
            <a:off x="1924335" y="797498"/>
            <a:ext cx="5286647" cy="646290"/>
          </a:xfrm>
          <a:prstGeom prst="rect">
            <a:avLst/>
          </a:prstGeom>
          <a:noFill/>
          <a:ln>
            <a:noFill/>
          </a:ln>
        </p:spPr>
        <p:txBody>
          <a:bodyPr spcFirstLastPara="1" wrap="square" lIns="91425" tIns="45700" rIns="91425" bIns="45700" anchor="t" anchorCtr="0">
            <a:spAutoFit/>
          </a:bodyPr>
          <a:lstStyle/>
          <a:p>
            <a:pPr lvl="0" algn="ctr"/>
            <a:r>
              <a:rPr lang="en-US" sz="3500" b="1" dirty="0" smtClean="0">
                <a:solidFill>
                  <a:srgbClr val="0070C0"/>
                </a:solidFill>
                <a:latin typeface="Times New Roman"/>
                <a:ea typeface="Times New Roman"/>
                <a:cs typeface="Times New Roman"/>
                <a:sym typeface="Times New Roman"/>
              </a:rPr>
              <a:t> Learning </a:t>
            </a:r>
            <a:r>
              <a:rPr lang="en-US" sz="3500" b="1" dirty="0">
                <a:solidFill>
                  <a:srgbClr val="0070C0"/>
                </a:solidFill>
                <a:latin typeface="Times New Roman"/>
                <a:ea typeface="Times New Roman"/>
                <a:cs typeface="Times New Roman"/>
                <a:sym typeface="Times New Roman"/>
              </a:rPr>
              <a:t>Objectives</a:t>
            </a:r>
            <a:endParaRPr sz="3500" dirty="0">
              <a:solidFill>
                <a:srgbClr val="0070C0"/>
              </a:solidFill>
            </a:endParaRPr>
          </a:p>
        </p:txBody>
      </p:sp>
      <p:sp>
        <p:nvSpPr>
          <p:cNvPr id="113" name="Google Shape;113;p19"/>
          <p:cNvSpPr txBox="1"/>
          <p:nvPr/>
        </p:nvSpPr>
        <p:spPr>
          <a:xfrm>
            <a:off x="2620370" y="1855610"/>
            <a:ext cx="9260455" cy="5632271"/>
          </a:xfrm>
          <a:prstGeom prst="rect">
            <a:avLst/>
          </a:prstGeom>
          <a:noFill/>
          <a:ln>
            <a:noFill/>
          </a:ln>
        </p:spPr>
        <p:txBody>
          <a:bodyPr spcFirstLastPara="1" wrap="square" lIns="91425" tIns="45700" rIns="91425" bIns="45700" anchor="t" anchorCtr="0">
            <a:spAutoFit/>
          </a:bodyPr>
          <a:lstStyle/>
          <a:p>
            <a:pPr marL="457200" indent="-457200" algn="just">
              <a:buFont typeface="+mj-lt"/>
              <a:buAutoNum type="arabicPeriod"/>
            </a:pPr>
            <a:r>
              <a:rPr lang="en-US" sz="3000" b="1" dirty="0" smtClean="0"/>
              <a:t>Understand the </a:t>
            </a:r>
            <a:r>
              <a:rPr lang="en-US" sz="3000" b="1" dirty="0"/>
              <a:t>contents of </a:t>
            </a:r>
            <a:r>
              <a:rPr lang="en-US" sz="3000" b="1" dirty="0" smtClean="0"/>
              <a:t>tender management.</a:t>
            </a:r>
          </a:p>
          <a:p>
            <a:pPr marL="457200" indent="-457200" algn="just">
              <a:buFont typeface="+mj-lt"/>
              <a:buAutoNum type="arabicPeriod"/>
            </a:pPr>
            <a:endParaRPr lang="en-US" sz="3000" b="1" dirty="0" smtClean="0"/>
          </a:p>
          <a:p>
            <a:pPr marL="457200" indent="-457200" algn="just">
              <a:buFont typeface="+mj-lt"/>
              <a:buAutoNum type="arabicPeriod"/>
            </a:pPr>
            <a:r>
              <a:rPr lang="en-US" sz="3000" b="1" dirty="0" smtClean="0"/>
              <a:t>Describe </a:t>
            </a:r>
            <a:r>
              <a:rPr lang="en-US" sz="3000" b="1" dirty="0"/>
              <a:t>the work involved in </a:t>
            </a:r>
            <a:r>
              <a:rPr lang="en-US" sz="3000" b="1" dirty="0" smtClean="0"/>
              <a:t>t</a:t>
            </a:r>
            <a:r>
              <a:rPr lang="en-US" sz="3000" b="1" dirty="0" smtClean="0"/>
              <a:t>endering process.</a:t>
            </a:r>
          </a:p>
          <a:p>
            <a:pPr marL="457200" indent="-457200" algn="just">
              <a:buFont typeface="+mj-lt"/>
              <a:buAutoNum type="arabicPeriod"/>
            </a:pPr>
            <a:endParaRPr lang="en-US" sz="3000" b="1" dirty="0"/>
          </a:p>
          <a:p>
            <a:pPr marL="457200" lvl="0" indent="-457200" algn="just">
              <a:buFont typeface="+mj-lt"/>
              <a:buAutoNum type="arabicPeriod"/>
            </a:pPr>
            <a:r>
              <a:rPr lang="en-US" sz="3000" b="1" dirty="0" smtClean="0">
                <a:ea typeface="Times New Roman"/>
                <a:sym typeface="Times New Roman"/>
              </a:rPr>
              <a:t>Understand </a:t>
            </a:r>
            <a:r>
              <a:rPr lang="en-US" sz="3000" b="1" dirty="0" smtClean="0">
                <a:ea typeface="Times New Roman"/>
                <a:sym typeface="Times New Roman"/>
              </a:rPr>
              <a:t>the </a:t>
            </a:r>
            <a:r>
              <a:rPr lang="en-US" sz="3000" b="1" dirty="0" smtClean="0">
                <a:ea typeface="Times New Roman"/>
                <a:sym typeface="Times New Roman"/>
              </a:rPr>
              <a:t>Project </a:t>
            </a:r>
            <a:r>
              <a:rPr lang="en-US" sz="3000" b="1" dirty="0">
                <a:ea typeface="Times New Roman"/>
                <a:sym typeface="Times New Roman"/>
              </a:rPr>
              <a:t>Drivers and Priorities</a:t>
            </a:r>
            <a:r>
              <a:rPr lang="en-US" sz="3000" b="1" dirty="0" smtClean="0">
                <a:ea typeface="Times New Roman"/>
                <a:sym typeface="Times New Roman"/>
              </a:rPr>
              <a:t>.</a:t>
            </a:r>
          </a:p>
          <a:p>
            <a:pPr marL="457200" lvl="0" indent="-457200" algn="just">
              <a:buFont typeface="+mj-lt"/>
              <a:buAutoNum type="arabicPeriod"/>
            </a:pPr>
            <a:endParaRPr lang="en-US" sz="3000" b="1" dirty="0" smtClean="0">
              <a:ea typeface="Times New Roman"/>
              <a:sym typeface="Times New Roman"/>
            </a:endParaRPr>
          </a:p>
          <a:p>
            <a:pPr marL="457200" lvl="0" indent="-457200" algn="just">
              <a:buFont typeface="+mj-lt"/>
              <a:buAutoNum type="arabicPeriod"/>
            </a:pPr>
            <a:r>
              <a:rPr lang="en-US" sz="3000" b="1" dirty="0" smtClean="0">
                <a:ea typeface="Times New Roman"/>
                <a:sym typeface="Times New Roman"/>
              </a:rPr>
              <a:t>Explain the p</a:t>
            </a:r>
            <a:r>
              <a:rPr lang="en-US" sz="3000" b="1" dirty="0" smtClean="0">
                <a:ea typeface="Times New Roman"/>
                <a:sym typeface="Times New Roman"/>
              </a:rPr>
              <a:t>roject contracting strategy.</a:t>
            </a:r>
          </a:p>
          <a:p>
            <a:pPr marL="457200" lvl="0" indent="-457200" algn="just">
              <a:buFont typeface="+mj-lt"/>
              <a:buAutoNum type="arabicPeriod"/>
            </a:pPr>
            <a:endParaRPr lang="en-US" sz="3000" b="1" dirty="0">
              <a:ea typeface="Times New Roman"/>
              <a:sym typeface="Times New Roman"/>
            </a:endParaRPr>
          </a:p>
          <a:p>
            <a:pPr marL="457200" lvl="0" indent="-457200" algn="just">
              <a:buFont typeface="+mj-lt"/>
              <a:buAutoNum type="arabicPeriod"/>
            </a:pPr>
            <a:r>
              <a:rPr lang="en-US" sz="3000" b="1" dirty="0">
                <a:ea typeface="Times New Roman"/>
                <a:sym typeface="Times New Roman"/>
              </a:rPr>
              <a:t>Describe the </a:t>
            </a:r>
            <a:r>
              <a:rPr lang="en-US" sz="3000" b="1" dirty="0" smtClean="0">
                <a:ea typeface="Times New Roman"/>
                <a:sym typeface="Times New Roman"/>
              </a:rPr>
              <a:t>tender documentation</a:t>
            </a:r>
            <a:r>
              <a:rPr lang="en-US" sz="3000" b="1" dirty="0">
                <a:ea typeface="Times New Roman"/>
                <a:sym typeface="Times New Roman"/>
              </a:rPr>
              <a:t>.</a:t>
            </a:r>
            <a:endParaRPr lang="en-US" sz="3000" b="1" dirty="0">
              <a:ea typeface="Times New Roman"/>
              <a:sym typeface="Times New Roman"/>
            </a:endParaRPr>
          </a:p>
          <a:p>
            <a:pPr lvl="0" algn="just"/>
            <a:endParaRPr lang="en-US" sz="3000" b="1" dirty="0">
              <a:ea typeface="Times New Roman"/>
              <a:sym typeface="Times New Roman"/>
            </a:endParaRPr>
          </a:p>
          <a:p>
            <a:pPr marL="457200" lvl="0" indent="-457200" algn="just">
              <a:buFont typeface="+mj-lt"/>
              <a:buAutoNum type="arabicPeriod"/>
            </a:pPr>
            <a:endParaRPr lang="en-US" sz="3000" b="1" dirty="0">
              <a:ea typeface="Times New Roman"/>
              <a:sym typeface="Times New Roman"/>
            </a:endParaRPr>
          </a:p>
          <a:p>
            <a:pPr marL="457200" lvl="0" indent="-457200" algn="just">
              <a:buFont typeface="+mj-lt"/>
              <a:buAutoNum type="arabicPeriod"/>
            </a:pPr>
            <a:endParaRPr lang="en-US" sz="3000" b="1" dirty="0">
              <a:ea typeface="Times New Roman"/>
              <a:sym typeface="Times New Roman"/>
            </a:endParaRPr>
          </a:p>
        </p:txBody>
      </p:sp>
      <p:pic>
        <p:nvPicPr>
          <p:cNvPr id="115" name="Google Shape;115;p19"/>
          <p:cNvPicPr preferRelativeResize="0"/>
          <p:nvPr/>
        </p:nvPicPr>
        <p:blipFill>
          <a:blip r:embed="rId3">
            <a:alphaModFix/>
          </a:blip>
          <a:stretch>
            <a:fillRect/>
          </a:stretch>
        </p:blipFill>
        <p:spPr>
          <a:xfrm>
            <a:off x="156755" y="1031966"/>
            <a:ext cx="2368081" cy="5491664"/>
          </a:xfrm>
          <a:prstGeom prst="roundRect">
            <a:avLst>
              <a:gd name="adj" fmla="val 16667"/>
            </a:avLst>
          </a:prstGeom>
          <a:noFill/>
          <a:ln>
            <a:noFill/>
          </a:ln>
        </p:spPr>
      </p:pic>
      <p:pic>
        <p:nvPicPr>
          <p:cNvPr id="3" name="Graphic 21">
            <a:extLst>
              <a:ext uri="{FF2B5EF4-FFF2-40B4-BE49-F238E27FC236}">
                <a16:creationId xmlns:a16="http://schemas.microsoft.com/office/drawing/2014/main" id="{2B5F9D1B-5969-F39C-9B0D-B1502F479F8D}"/>
              </a:ext>
            </a:extLst>
          </p:cNvPr>
          <p:cNvPicPr>
            <a:picLocks noChangeAspect="1"/>
          </p:cNvPicPr>
          <p:nvPr/>
        </p:nvPicPr>
        <p:blipFill rotWithShape="1">
          <a:blip r:embed="rId4"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4" name="TextBox 3">
            <a:extLst>
              <a:ext uri="{FF2B5EF4-FFF2-40B4-BE49-F238E27FC236}">
                <a16:creationId xmlns:a16="http://schemas.microsoft.com/office/drawing/2014/main" id="{B6E60321-421F-096F-355B-5271C6E42BFC}"/>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Tree>
    <p:extLst>
      <p:ext uri="{BB962C8B-B14F-4D97-AF65-F5344CB8AC3E}">
        <p14:creationId xmlns:p14="http://schemas.microsoft.com/office/powerpoint/2010/main" val="1642769478"/>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Rectangle 2"/>
          <p:cNvSpPr>
            <a:spLocks noGrp="1" noChangeArrowheads="1"/>
          </p:cNvSpPr>
          <p:nvPr>
            <p:ph type="title"/>
          </p:nvPr>
        </p:nvSpPr>
        <p:spPr>
          <a:xfrm>
            <a:off x="1676400" y="154060"/>
            <a:ext cx="8305800" cy="1080183"/>
          </a:xfrm>
        </p:spPr>
        <p:txBody>
          <a:bodyPr rtlCol="0">
            <a:normAutofit/>
          </a:bodyPr>
          <a:lstStyle/>
          <a:p>
            <a:pPr algn="ctr">
              <a:defRPr/>
            </a:pPr>
            <a:r>
              <a:rPr lang="en-US" sz="3200" b="1" dirty="0">
                <a:solidFill>
                  <a:srgbClr val="0070C0"/>
                </a:solidFill>
              </a:rPr>
              <a:t>TENDER MANAGEMENT</a:t>
            </a:r>
            <a:endParaRPr lang="en-US" sz="3200" b="1" dirty="0" smtClean="0">
              <a:solidFill>
                <a:srgbClr val="0070C0"/>
              </a:solidFill>
            </a:endParaRPr>
          </a:p>
        </p:txBody>
      </p:sp>
      <p:sp>
        <p:nvSpPr>
          <p:cNvPr id="13315" name="Rectangle 3"/>
          <p:cNvSpPr>
            <a:spLocks noGrp="1" noChangeArrowheads="1"/>
          </p:cNvSpPr>
          <p:nvPr>
            <p:ph idx="1"/>
          </p:nvPr>
        </p:nvSpPr>
        <p:spPr>
          <a:xfrm>
            <a:off x="1897063" y="1647731"/>
            <a:ext cx="9217926" cy="4844955"/>
          </a:xfrm>
        </p:spPr>
        <p:txBody>
          <a:bodyPr rtlCol="0">
            <a:normAutofit/>
          </a:bodyPr>
          <a:lstStyle/>
          <a:p>
            <a:pPr algn="just"/>
            <a:r>
              <a:rPr lang="en-US" sz="4400" dirty="0">
                <a:solidFill>
                  <a:srgbClr val="0070C0"/>
                </a:solidFill>
                <a:latin typeface="+mj-lt"/>
              </a:rPr>
              <a:t>M</a:t>
            </a:r>
            <a:r>
              <a:rPr lang="en-US" dirty="0">
                <a:solidFill>
                  <a:srgbClr val="0070C0"/>
                </a:solidFill>
                <a:latin typeface="+mj-lt"/>
              </a:rPr>
              <a:t>ost</a:t>
            </a:r>
            <a:r>
              <a:rPr lang="en-US" dirty="0">
                <a:latin typeface="+mj-lt"/>
              </a:rPr>
              <a:t> projects will, at one stage or another, need to go to the marketplace to </a:t>
            </a:r>
            <a:r>
              <a:rPr lang="en-US" dirty="0" smtClean="0">
                <a:latin typeface="+mj-lt"/>
              </a:rPr>
              <a:t>procure the </a:t>
            </a:r>
            <a:r>
              <a:rPr lang="en-US" dirty="0">
                <a:latin typeface="+mj-lt"/>
              </a:rPr>
              <a:t>expertise, materials, equipment, and services required for development, implementation</a:t>
            </a:r>
            <a:r>
              <a:rPr lang="en-US" dirty="0" smtClean="0">
                <a:latin typeface="+mj-lt"/>
              </a:rPr>
              <a:t>, or </a:t>
            </a:r>
            <a:r>
              <a:rPr lang="en-US" dirty="0">
                <a:latin typeface="+mj-lt"/>
              </a:rPr>
              <a:t>execution. </a:t>
            </a:r>
            <a:endParaRPr lang="en-US" dirty="0" smtClean="0">
              <a:latin typeface="+mj-lt"/>
            </a:endParaRPr>
          </a:p>
          <a:p>
            <a:pPr algn="just"/>
            <a:r>
              <a:rPr lang="en-US" dirty="0" smtClean="0">
                <a:latin typeface="+mj-lt"/>
              </a:rPr>
              <a:t>The </a:t>
            </a:r>
            <a:r>
              <a:rPr lang="en-US" dirty="0">
                <a:latin typeface="+mj-lt"/>
              </a:rPr>
              <a:t>way this is done can have a profound impact on project </a:t>
            </a:r>
            <a:r>
              <a:rPr lang="en-US" dirty="0" smtClean="0">
                <a:latin typeface="+mj-lt"/>
              </a:rPr>
              <a:t>success and </a:t>
            </a:r>
            <a:r>
              <a:rPr lang="en-US" dirty="0">
                <a:latin typeface="+mj-lt"/>
              </a:rPr>
              <a:t>profitability</a:t>
            </a:r>
            <a:r>
              <a:rPr lang="en-US" dirty="0" smtClean="0">
                <a:latin typeface="+mj-lt"/>
              </a:rPr>
              <a:t>.</a:t>
            </a:r>
          </a:p>
          <a:p>
            <a:pPr algn="just"/>
            <a:r>
              <a:rPr lang="en-US" dirty="0">
                <a:latin typeface="+mj-lt"/>
              </a:rPr>
              <a:t>The economics of top-class procurement are compelling</a:t>
            </a:r>
            <a:r>
              <a:rPr lang="en-US" dirty="0" smtClean="0">
                <a:latin typeface="+mj-lt"/>
              </a:rPr>
              <a:t>.</a:t>
            </a:r>
          </a:p>
          <a:p>
            <a:pPr algn="just"/>
            <a:r>
              <a:rPr lang="en-US" dirty="0" smtClean="0">
                <a:latin typeface="+mj-lt"/>
              </a:rPr>
              <a:t>With </a:t>
            </a:r>
            <a:r>
              <a:rPr lang="en-US" dirty="0">
                <a:latin typeface="+mj-lt"/>
              </a:rPr>
              <a:t>the growth of outsourcing</a:t>
            </a:r>
            <a:r>
              <a:rPr lang="en-US" dirty="0" smtClean="0">
                <a:latin typeface="+mj-lt"/>
              </a:rPr>
              <a:t>, third-party </a:t>
            </a:r>
            <a:r>
              <a:rPr lang="en-US" dirty="0">
                <a:latin typeface="+mj-lt"/>
              </a:rPr>
              <a:t>goods and services can account for between 40 percent and 80 percent of </a:t>
            </a:r>
            <a:r>
              <a:rPr lang="en-US" dirty="0" smtClean="0">
                <a:latin typeface="+mj-lt"/>
              </a:rPr>
              <a:t>a project </a:t>
            </a:r>
            <a:r>
              <a:rPr lang="en-US" dirty="0">
                <a:latin typeface="+mj-lt"/>
              </a:rPr>
              <a:t>or company </a:t>
            </a:r>
            <a:r>
              <a:rPr lang="en-US" dirty="0" smtClean="0">
                <a:latin typeface="+mj-lt"/>
              </a:rPr>
              <a:t>activity.</a:t>
            </a:r>
          </a:p>
        </p:txBody>
      </p:sp>
      <p:sp>
        <p:nvSpPr>
          <p:cNvPr id="6" name="Slide Number Placeholder 5"/>
          <p:cNvSpPr>
            <a:spLocks noGrp="1"/>
          </p:cNvSpPr>
          <p:nvPr>
            <p:ph type="sldNum" sz="quarter" idx="12"/>
          </p:nvPr>
        </p:nvSpPr>
        <p:spPr/>
        <p:txBody>
          <a:bodyPr/>
          <a:lstStyle>
            <a:lvl1pPr eaLnBrk="0" hangingPunct="0">
              <a:defRPr sz="2200">
                <a:solidFill>
                  <a:schemeClr val="tx1"/>
                </a:solidFill>
                <a:latin typeface="Arial" panose="020B0604020202020204" pitchFamily="34" charset="0"/>
              </a:defRPr>
            </a:lvl1pPr>
            <a:lvl2pPr marL="742950" indent="-285750" eaLnBrk="0" hangingPunct="0">
              <a:defRPr sz="2200">
                <a:solidFill>
                  <a:schemeClr val="tx1"/>
                </a:solidFill>
                <a:latin typeface="Arial" panose="020B0604020202020204" pitchFamily="34" charset="0"/>
              </a:defRPr>
            </a:lvl2pPr>
            <a:lvl3pPr marL="1143000" indent="-228600" eaLnBrk="0" hangingPunct="0">
              <a:defRPr sz="2200">
                <a:solidFill>
                  <a:schemeClr val="tx1"/>
                </a:solidFill>
                <a:latin typeface="Arial" panose="020B0604020202020204" pitchFamily="34" charset="0"/>
              </a:defRPr>
            </a:lvl3pPr>
            <a:lvl4pPr marL="1600200" indent="-228600" eaLnBrk="0" hangingPunct="0">
              <a:defRPr sz="2200">
                <a:solidFill>
                  <a:schemeClr val="tx1"/>
                </a:solidFill>
                <a:latin typeface="Arial" panose="020B0604020202020204" pitchFamily="34" charset="0"/>
              </a:defRPr>
            </a:lvl4pPr>
            <a:lvl5pPr marL="2057400" indent="-228600" eaLnBrk="0" hangingPunct="0">
              <a:defRPr sz="2200">
                <a:solidFill>
                  <a:schemeClr val="tx1"/>
                </a:solidFill>
                <a:latin typeface="Arial" panose="020B0604020202020204" pitchFamily="34" charset="0"/>
              </a:defRPr>
            </a:lvl5pPr>
            <a:lvl6pPr marL="2514600" indent="-228600" eaLnBrk="0" fontAlgn="base" hangingPunct="0">
              <a:spcBef>
                <a:spcPct val="0"/>
              </a:spcBef>
              <a:spcAft>
                <a:spcPct val="0"/>
              </a:spcAft>
              <a:defRPr sz="2200">
                <a:solidFill>
                  <a:schemeClr val="tx1"/>
                </a:solidFill>
                <a:latin typeface="Arial" panose="020B0604020202020204" pitchFamily="34" charset="0"/>
              </a:defRPr>
            </a:lvl6pPr>
            <a:lvl7pPr marL="2971800" indent="-228600" eaLnBrk="0" fontAlgn="base" hangingPunct="0">
              <a:spcBef>
                <a:spcPct val="0"/>
              </a:spcBef>
              <a:spcAft>
                <a:spcPct val="0"/>
              </a:spcAft>
              <a:defRPr sz="2200">
                <a:solidFill>
                  <a:schemeClr val="tx1"/>
                </a:solidFill>
                <a:latin typeface="Arial" panose="020B0604020202020204" pitchFamily="34" charset="0"/>
              </a:defRPr>
            </a:lvl7pPr>
            <a:lvl8pPr marL="3429000" indent="-228600" eaLnBrk="0" fontAlgn="base" hangingPunct="0">
              <a:spcBef>
                <a:spcPct val="0"/>
              </a:spcBef>
              <a:spcAft>
                <a:spcPct val="0"/>
              </a:spcAft>
              <a:defRPr sz="2200">
                <a:solidFill>
                  <a:schemeClr val="tx1"/>
                </a:solidFill>
                <a:latin typeface="Arial" panose="020B0604020202020204" pitchFamily="34" charset="0"/>
              </a:defRPr>
            </a:lvl8pPr>
            <a:lvl9pPr marL="3886200" indent="-228600" eaLnBrk="0" fontAlgn="base" hangingPunct="0">
              <a:spcBef>
                <a:spcPct val="0"/>
              </a:spcBef>
              <a:spcAft>
                <a:spcPct val="0"/>
              </a:spcAft>
              <a:defRPr sz="2200">
                <a:solidFill>
                  <a:schemeClr val="tx1"/>
                </a:solidFill>
                <a:latin typeface="Arial" panose="020B0604020202020204" pitchFamily="34" charset="0"/>
              </a:defRPr>
            </a:lvl9pPr>
          </a:lstStyle>
          <a:p>
            <a:pPr eaLnBrk="1" hangingPunct="1"/>
            <a:fld id="{247F1CBF-526C-4E03-AC85-FF034A0BA9AF}" type="slidenum">
              <a:rPr lang="en-US" altLang="en-US" sz="1200">
                <a:solidFill>
                  <a:srgbClr val="898989"/>
                </a:solidFill>
              </a:rPr>
              <a:pPr eaLnBrk="1" hangingPunct="1"/>
              <a:t>4</a:t>
            </a:fld>
            <a:endParaRPr lang="en-US" altLang="en-US" sz="1200">
              <a:solidFill>
                <a:srgbClr val="898989"/>
              </a:solidFill>
            </a:endParaRPr>
          </a:p>
        </p:txBody>
      </p:sp>
      <p:sp>
        <p:nvSpPr>
          <p:cNvPr id="5" name="Parallelogram 13">
            <a:extLst>
              <a:ext uri="{FF2B5EF4-FFF2-40B4-BE49-F238E27FC236}">
                <a16:creationId xmlns:a16="http://schemas.microsoft.com/office/drawing/2014/main" id="{55E5E750-62AD-0BCA-E666-1BCC9F0818B4}"/>
              </a:ext>
            </a:extLst>
          </p:cNvPr>
          <p:cNvSpPr/>
          <p:nvPr/>
        </p:nvSpPr>
        <p:spPr>
          <a:xfrm rot="16200000" flipV="1">
            <a:off x="-1516877" y="2878693"/>
            <a:ext cx="5058389" cy="1769490"/>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 fmla="*/ 0 w 3801492"/>
              <a:gd name="connsiteY0" fmla="*/ 1097456 h 1097456"/>
              <a:gd name="connsiteX1" fmla="*/ 1102581 w 3801492"/>
              <a:gd name="connsiteY1" fmla="*/ 0 h 1097456"/>
              <a:gd name="connsiteX2" fmla="*/ 3801492 w 3801492"/>
              <a:gd name="connsiteY2" fmla="*/ 12700 h 1097456"/>
              <a:gd name="connsiteX3" fmla="*/ 2724311 w 3801492"/>
              <a:gd name="connsiteY3" fmla="*/ 1097456 h 1097456"/>
              <a:gd name="connsiteX4" fmla="*/ 0 w 3801492"/>
              <a:gd name="connsiteY4" fmla="*/ 1097456 h 1097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7" name="TextBox 6">
            <a:extLst>
              <a:ext uri="{FF2B5EF4-FFF2-40B4-BE49-F238E27FC236}">
                <a16:creationId xmlns:a16="http://schemas.microsoft.com/office/drawing/2014/main" id="{B6E60321-421F-096F-355B-5271C6E42BFC}"/>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8" name="Graphic 22">
            <a:extLst>
              <a:ext uri="{FF2B5EF4-FFF2-40B4-BE49-F238E27FC236}">
                <a16:creationId xmlns:a16="http://schemas.microsoft.com/office/drawing/2014/main" id="{ACE76E66-5FF1-83D6-4EAC-3853027A6FDC}"/>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71545" y="154060"/>
            <a:ext cx="2520157" cy="1143001"/>
          </a:xfrm>
          <a:prstGeom prst="rect">
            <a:avLst/>
          </a:prstGeom>
        </p:spPr>
      </p:pic>
    </p:spTree>
    <p:extLst>
      <p:ext uri="{BB962C8B-B14F-4D97-AF65-F5344CB8AC3E}">
        <p14:creationId xmlns:p14="http://schemas.microsoft.com/office/powerpoint/2010/main" val="1653033171"/>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Rectangle 2"/>
          <p:cNvSpPr>
            <a:spLocks noGrp="1" noChangeArrowheads="1"/>
          </p:cNvSpPr>
          <p:nvPr>
            <p:ph type="title"/>
          </p:nvPr>
        </p:nvSpPr>
        <p:spPr>
          <a:xfrm>
            <a:off x="1555869" y="310045"/>
            <a:ext cx="8305800" cy="715962"/>
          </a:xfrm>
        </p:spPr>
        <p:txBody>
          <a:bodyPr rtlCol="0">
            <a:normAutofit/>
          </a:bodyPr>
          <a:lstStyle/>
          <a:p>
            <a:pPr algn="ctr">
              <a:defRPr/>
            </a:pPr>
            <a:r>
              <a:rPr lang="en-US" sz="3200" b="1" dirty="0">
                <a:solidFill>
                  <a:srgbClr val="0070C0"/>
                </a:solidFill>
              </a:rPr>
              <a:t>TENDER MANAGEMENT</a:t>
            </a:r>
            <a:endParaRPr lang="en-US" sz="3200" b="1" dirty="0" smtClean="0">
              <a:solidFill>
                <a:srgbClr val="0070C0"/>
              </a:solidFill>
            </a:endParaRPr>
          </a:p>
        </p:txBody>
      </p:sp>
      <p:sp>
        <p:nvSpPr>
          <p:cNvPr id="11267" name="Rectangle 3"/>
          <p:cNvSpPr>
            <a:spLocks noGrp="1" noChangeArrowheads="1"/>
          </p:cNvSpPr>
          <p:nvPr>
            <p:ph idx="1"/>
          </p:nvPr>
        </p:nvSpPr>
        <p:spPr>
          <a:xfrm>
            <a:off x="1555869" y="1533732"/>
            <a:ext cx="9797931" cy="4800600"/>
          </a:xfrm>
        </p:spPr>
        <p:txBody>
          <a:bodyPr>
            <a:normAutofit/>
          </a:bodyPr>
          <a:lstStyle/>
          <a:p>
            <a:pPr algn="just">
              <a:spcBef>
                <a:spcPct val="50000"/>
              </a:spcBef>
            </a:pPr>
            <a:r>
              <a:rPr lang="en-US" altLang="en-US" b="1" dirty="0" smtClean="0">
                <a:solidFill>
                  <a:srgbClr val="0070C0"/>
                </a:solidFill>
              </a:rPr>
              <a:t>Example</a:t>
            </a:r>
            <a:r>
              <a:rPr lang="en-US" altLang="en-US" b="1" dirty="0" smtClean="0"/>
              <a:t> </a:t>
            </a:r>
            <a:r>
              <a:rPr lang="en-US" altLang="en-US" dirty="0" smtClean="0"/>
              <a:t>: </a:t>
            </a:r>
            <a:r>
              <a:rPr lang="en-US" altLang="en-US" dirty="0"/>
              <a:t>A European oil company spent </a:t>
            </a:r>
            <a:r>
              <a:rPr lang="en-US" altLang="en-US" dirty="0" smtClean="0"/>
              <a:t>$100 </a:t>
            </a:r>
            <a:r>
              <a:rPr lang="en-US" altLang="en-US" dirty="0"/>
              <a:t>million per annum on the </a:t>
            </a:r>
            <a:r>
              <a:rPr lang="en-US" altLang="en-US" dirty="0" smtClean="0"/>
              <a:t>development and </a:t>
            </a:r>
            <a:r>
              <a:rPr lang="en-US" altLang="en-US" dirty="0"/>
              <a:t>refurbishment of its gas stations throughout Europe. </a:t>
            </a:r>
            <a:endParaRPr lang="en-US" altLang="en-US" dirty="0" smtClean="0"/>
          </a:p>
          <a:p>
            <a:pPr algn="just">
              <a:spcBef>
                <a:spcPct val="50000"/>
              </a:spcBef>
            </a:pPr>
            <a:r>
              <a:rPr lang="en-US" altLang="en-US" dirty="0" smtClean="0"/>
              <a:t>Implementing the </a:t>
            </a:r>
            <a:r>
              <a:rPr lang="en-US" altLang="en-US" dirty="0"/>
              <a:t>kind of world-class tender management process </a:t>
            </a:r>
            <a:r>
              <a:rPr lang="en-US" altLang="en-US" dirty="0" smtClean="0"/>
              <a:t>resulted in </a:t>
            </a:r>
            <a:r>
              <a:rPr lang="en-US" altLang="en-US" dirty="0"/>
              <a:t>10 to 30 percent savings of third-party spend on materials equipment and </a:t>
            </a:r>
            <a:r>
              <a:rPr lang="en-US" altLang="en-US" dirty="0" smtClean="0"/>
              <a:t>construction services.</a:t>
            </a:r>
          </a:p>
          <a:p>
            <a:pPr algn="just">
              <a:spcBef>
                <a:spcPct val="50000"/>
              </a:spcBef>
            </a:pPr>
            <a:endParaRPr lang="en-US" altLang="en-US" dirty="0" smtClean="0"/>
          </a:p>
          <a:p>
            <a:pPr algn="just">
              <a:spcBef>
                <a:spcPct val="50000"/>
              </a:spcBef>
            </a:pPr>
            <a:r>
              <a:rPr lang="en-US" altLang="en-US" dirty="0"/>
              <a:t>The impact on contracting companies can be even more dramatic. This is due to </a:t>
            </a:r>
            <a:r>
              <a:rPr lang="en-US" altLang="en-US" dirty="0" smtClean="0"/>
              <a:t>their relatively </a:t>
            </a:r>
            <a:r>
              <a:rPr lang="en-US" altLang="en-US" dirty="0"/>
              <a:t>low profit margins and high levels of spend on subcontractors and other </a:t>
            </a:r>
            <a:r>
              <a:rPr lang="en-US" altLang="en-US" dirty="0" smtClean="0"/>
              <a:t>outsourced services</a:t>
            </a:r>
            <a:r>
              <a:rPr lang="en-US" altLang="en-US" dirty="0"/>
              <a:t>.</a:t>
            </a:r>
            <a:endParaRPr lang="en-US" altLang="en-US" dirty="0" smtClean="0"/>
          </a:p>
          <a:p>
            <a:pPr>
              <a:spcBef>
                <a:spcPct val="50000"/>
              </a:spcBef>
            </a:pPr>
            <a:endParaRPr lang="en-US" altLang="en-US" dirty="0"/>
          </a:p>
        </p:txBody>
      </p:sp>
      <p:sp>
        <p:nvSpPr>
          <p:cNvPr id="6" name="Slide Number Placeholder 5"/>
          <p:cNvSpPr>
            <a:spLocks noGrp="1"/>
          </p:cNvSpPr>
          <p:nvPr>
            <p:ph type="sldNum" sz="quarter" idx="12"/>
          </p:nvPr>
        </p:nvSpPr>
        <p:spPr/>
        <p:txBody>
          <a:bodyPr/>
          <a:lstStyle>
            <a:lvl1pPr eaLnBrk="0" hangingPunct="0">
              <a:defRPr sz="2200">
                <a:solidFill>
                  <a:schemeClr val="tx1"/>
                </a:solidFill>
                <a:latin typeface="Arial" panose="020B0604020202020204" pitchFamily="34" charset="0"/>
              </a:defRPr>
            </a:lvl1pPr>
            <a:lvl2pPr marL="742950" indent="-285750" eaLnBrk="0" hangingPunct="0">
              <a:defRPr sz="2200">
                <a:solidFill>
                  <a:schemeClr val="tx1"/>
                </a:solidFill>
                <a:latin typeface="Arial" panose="020B0604020202020204" pitchFamily="34" charset="0"/>
              </a:defRPr>
            </a:lvl2pPr>
            <a:lvl3pPr marL="1143000" indent="-228600" eaLnBrk="0" hangingPunct="0">
              <a:defRPr sz="2200">
                <a:solidFill>
                  <a:schemeClr val="tx1"/>
                </a:solidFill>
                <a:latin typeface="Arial" panose="020B0604020202020204" pitchFamily="34" charset="0"/>
              </a:defRPr>
            </a:lvl3pPr>
            <a:lvl4pPr marL="1600200" indent="-228600" eaLnBrk="0" hangingPunct="0">
              <a:defRPr sz="2200">
                <a:solidFill>
                  <a:schemeClr val="tx1"/>
                </a:solidFill>
                <a:latin typeface="Arial" panose="020B0604020202020204" pitchFamily="34" charset="0"/>
              </a:defRPr>
            </a:lvl4pPr>
            <a:lvl5pPr marL="2057400" indent="-228600" eaLnBrk="0" hangingPunct="0">
              <a:defRPr sz="2200">
                <a:solidFill>
                  <a:schemeClr val="tx1"/>
                </a:solidFill>
                <a:latin typeface="Arial" panose="020B0604020202020204" pitchFamily="34" charset="0"/>
              </a:defRPr>
            </a:lvl5pPr>
            <a:lvl6pPr marL="2514600" indent="-228600" eaLnBrk="0" fontAlgn="base" hangingPunct="0">
              <a:spcBef>
                <a:spcPct val="0"/>
              </a:spcBef>
              <a:spcAft>
                <a:spcPct val="0"/>
              </a:spcAft>
              <a:defRPr sz="2200">
                <a:solidFill>
                  <a:schemeClr val="tx1"/>
                </a:solidFill>
                <a:latin typeface="Arial" panose="020B0604020202020204" pitchFamily="34" charset="0"/>
              </a:defRPr>
            </a:lvl6pPr>
            <a:lvl7pPr marL="2971800" indent="-228600" eaLnBrk="0" fontAlgn="base" hangingPunct="0">
              <a:spcBef>
                <a:spcPct val="0"/>
              </a:spcBef>
              <a:spcAft>
                <a:spcPct val="0"/>
              </a:spcAft>
              <a:defRPr sz="2200">
                <a:solidFill>
                  <a:schemeClr val="tx1"/>
                </a:solidFill>
                <a:latin typeface="Arial" panose="020B0604020202020204" pitchFamily="34" charset="0"/>
              </a:defRPr>
            </a:lvl7pPr>
            <a:lvl8pPr marL="3429000" indent="-228600" eaLnBrk="0" fontAlgn="base" hangingPunct="0">
              <a:spcBef>
                <a:spcPct val="0"/>
              </a:spcBef>
              <a:spcAft>
                <a:spcPct val="0"/>
              </a:spcAft>
              <a:defRPr sz="2200">
                <a:solidFill>
                  <a:schemeClr val="tx1"/>
                </a:solidFill>
                <a:latin typeface="Arial" panose="020B0604020202020204" pitchFamily="34" charset="0"/>
              </a:defRPr>
            </a:lvl8pPr>
            <a:lvl9pPr marL="3886200" indent="-228600" eaLnBrk="0" fontAlgn="base" hangingPunct="0">
              <a:spcBef>
                <a:spcPct val="0"/>
              </a:spcBef>
              <a:spcAft>
                <a:spcPct val="0"/>
              </a:spcAft>
              <a:defRPr sz="2200">
                <a:solidFill>
                  <a:schemeClr val="tx1"/>
                </a:solidFill>
                <a:latin typeface="Arial" panose="020B0604020202020204" pitchFamily="34" charset="0"/>
              </a:defRPr>
            </a:lvl9pPr>
          </a:lstStyle>
          <a:p>
            <a:pPr eaLnBrk="1" hangingPunct="1"/>
            <a:fld id="{5A1734EE-19D9-4B3B-AA95-768ECF03B405}" type="slidenum">
              <a:rPr lang="en-US" altLang="en-US" sz="1200">
                <a:solidFill>
                  <a:srgbClr val="898989"/>
                </a:solidFill>
              </a:rPr>
              <a:pPr eaLnBrk="1" hangingPunct="1"/>
              <a:t>5</a:t>
            </a:fld>
            <a:endParaRPr lang="en-US" altLang="en-US" sz="1200">
              <a:solidFill>
                <a:srgbClr val="898989"/>
              </a:solidFill>
            </a:endParaRPr>
          </a:p>
        </p:txBody>
      </p:sp>
      <p:sp>
        <p:nvSpPr>
          <p:cNvPr id="5" name="Parallelogram 13">
            <a:extLst>
              <a:ext uri="{FF2B5EF4-FFF2-40B4-BE49-F238E27FC236}">
                <a16:creationId xmlns:a16="http://schemas.microsoft.com/office/drawing/2014/main" id="{55E5E750-62AD-0BCA-E666-1BCC9F0818B4}"/>
              </a:ext>
            </a:extLst>
          </p:cNvPr>
          <p:cNvSpPr/>
          <p:nvPr/>
        </p:nvSpPr>
        <p:spPr>
          <a:xfrm rot="16200000" flipV="1">
            <a:off x="-1687474" y="3049290"/>
            <a:ext cx="5058389" cy="142829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 fmla="*/ 0 w 3801492"/>
              <a:gd name="connsiteY0" fmla="*/ 1097456 h 1097456"/>
              <a:gd name="connsiteX1" fmla="*/ 1102581 w 3801492"/>
              <a:gd name="connsiteY1" fmla="*/ 0 h 1097456"/>
              <a:gd name="connsiteX2" fmla="*/ 3801492 w 3801492"/>
              <a:gd name="connsiteY2" fmla="*/ 12700 h 1097456"/>
              <a:gd name="connsiteX3" fmla="*/ 2724311 w 3801492"/>
              <a:gd name="connsiteY3" fmla="*/ 1097456 h 1097456"/>
              <a:gd name="connsiteX4" fmla="*/ 0 w 3801492"/>
              <a:gd name="connsiteY4" fmla="*/ 1097456 h 1097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7" name="TextBox 6">
            <a:extLst>
              <a:ext uri="{FF2B5EF4-FFF2-40B4-BE49-F238E27FC236}">
                <a16:creationId xmlns:a16="http://schemas.microsoft.com/office/drawing/2014/main" id="{B6E60321-421F-096F-355B-5271C6E42BFC}"/>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8" name="Graphic 22">
            <a:extLst>
              <a:ext uri="{FF2B5EF4-FFF2-40B4-BE49-F238E27FC236}">
                <a16:creationId xmlns:a16="http://schemas.microsoft.com/office/drawing/2014/main" id="{ACE76E66-5FF1-83D6-4EAC-3853027A6FDC}"/>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594375" y="248509"/>
            <a:ext cx="2397327" cy="922018"/>
          </a:xfrm>
          <a:prstGeom prst="rect">
            <a:avLst/>
          </a:prstGeom>
        </p:spPr>
      </p:pic>
    </p:spTree>
    <p:extLst>
      <p:ext uri="{BB962C8B-B14F-4D97-AF65-F5344CB8AC3E}">
        <p14:creationId xmlns:p14="http://schemas.microsoft.com/office/powerpoint/2010/main" val="264736517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Title 1"/>
          <p:cNvSpPr>
            <a:spLocks noGrp="1"/>
          </p:cNvSpPr>
          <p:nvPr>
            <p:ph type="title"/>
          </p:nvPr>
        </p:nvSpPr>
        <p:spPr>
          <a:xfrm>
            <a:off x="1795817" y="244289"/>
            <a:ext cx="8305800" cy="639762"/>
          </a:xfrm>
        </p:spPr>
        <p:txBody>
          <a:bodyPr rtlCol="0">
            <a:normAutofit/>
          </a:bodyPr>
          <a:lstStyle/>
          <a:p>
            <a:pPr algn="ctr">
              <a:defRPr/>
            </a:pPr>
            <a:r>
              <a:rPr lang="en-US" sz="3200" b="1" dirty="0">
                <a:solidFill>
                  <a:srgbClr val="0070C0"/>
                </a:solidFill>
              </a:rPr>
              <a:t>Overview of the Tendering Process</a:t>
            </a:r>
            <a:endParaRPr lang="en-US" sz="3200" b="1" dirty="0" smtClean="0">
              <a:solidFill>
                <a:srgbClr val="0070C0"/>
              </a:solidFill>
            </a:endParaRPr>
          </a:p>
        </p:txBody>
      </p:sp>
      <p:sp>
        <p:nvSpPr>
          <p:cNvPr id="17411" name="Content Placeholder 2"/>
          <p:cNvSpPr>
            <a:spLocks noGrp="1"/>
          </p:cNvSpPr>
          <p:nvPr>
            <p:ph idx="1"/>
          </p:nvPr>
        </p:nvSpPr>
        <p:spPr>
          <a:xfrm>
            <a:off x="1904999" y="1371600"/>
            <a:ext cx="9832075" cy="4953000"/>
          </a:xfrm>
        </p:spPr>
        <p:txBody>
          <a:bodyPr rtlCol="0">
            <a:noAutofit/>
          </a:bodyPr>
          <a:lstStyle/>
          <a:p>
            <a:pPr algn="just">
              <a:defRPr/>
            </a:pPr>
            <a:r>
              <a:rPr lang="en-US" dirty="0"/>
              <a:t>The process starts with an evaluation of the project drivers and the statutory </a:t>
            </a:r>
            <a:r>
              <a:rPr lang="en-US" dirty="0" smtClean="0"/>
              <a:t>and corporate </a:t>
            </a:r>
            <a:r>
              <a:rPr lang="en-US" dirty="0"/>
              <a:t>environment, along with the development of an execution strategy and </a:t>
            </a:r>
            <a:r>
              <a:rPr lang="en-US" dirty="0" smtClean="0"/>
              <a:t>contracting plan </a:t>
            </a:r>
            <a:r>
              <a:rPr lang="en-US" dirty="0"/>
              <a:t>for the project. </a:t>
            </a:r>
            <a:endParaRPr lang="en-US" dirty="0" smtClean="0"/>
          </a:p>
          <a:p>
            <a:pPr algn="just">
              <a:defRPr/>
            </a:pPr>
            <a:r>
              <a:rPr lang="en-US" dirty="0" smtClean="0"/>
              <a:t>The </a:t>
            </a:r>
            <a:r>
              <a:rPr lang="en-US" dirty="0"/>
              <a:t>process is complete when every package in the </a:t>
            </a:r>
            <a:r>
              <a:rPr lang="en-US" dirty="0" smtClean="0"/>
              <a:t> contracting plan has </a:t>
            </a:r>
            <a:r>
              <a:rPr lang="en-US" dirty="0"/>
              <a:t>been awarded</a:t>
            </a:r>
            <a:r>
              <a:rPr lang="en-US" dirty="0" smtClean="0"/>
              <a:t>.</a:t>
            </a:r>
          </a:p>
          <a:p>
            <a:pPr algn="just">
              <a:defRPr/>
            </a:pPr>
            <a:r>
              <a:rPr lang="en-US" dirty="0"/>
              <a:t>The process is generic and has been successfully applied to the procurement of commodities</a:t>
            </a:r>
            <a:r>
              <a:rPr lang="en-US" dirty="0" smtClean="0"/>
              <a:t>, complex </a:t>
            </a:r>
            <a:r>
              <a:rPr lang="en-US" dirty="0"/>
              <a:t>equipment, and services of all kinds of projects—from IT systems </a:t>
            </a:r>
            <a:r>
              <a:rPr lang="en-US" dirty="0" smtClean="0"/>
              <a:t>to multimillion-dollar </a:t>
            </a:r>
            <a:r>
              <a:rPr lang="en-US" dirty="0"/>
              <a:t>contracts for oil tankers and the engineering and construction of </a:t>
            </a:r>
            <a:r>
              <a:rPr lang="en-US" dirty="0" smtClean="0"/>
              <a:t>major process </a:t>
            </a:r>
            <a:r>
              <a:rPr lang="en-US" dirty="0"/>
              <a:t>plants.</a:t>
            </a:r>
            <a:endParaRPr lang="en-US" dirty="0" smtClean="0"/>
          </a:p>
        </p:txBody>
      </p:sp>
      <p:sp>
        <p:nvSpPr>
          <p:cNvPr id="5" name="Slide Number Placeholder 4"/>
          <p:cNvSpPr>
            <a:spLocks noGrp="1"/>
          </p:cNvSpPr>
          <p:nvPr>
            <p:ph type="sldNum" sz="quarter" idx="12"/>
          </p:nvPr>
        </p:nvSpPr>
        <p:spPr/>
        <p:txBody>
          <a:bodyPr/>
          <a:lstStyle>
            <a:lvl1pPr eaLnBrk="0" hangingPunct="0">
              <a:defRPr sz="2200">
                <a:solidFill>
                  <a:schemeClr val="tx1"/>
                </a:solidFill>
                <a:latin typeface="Arial" panose="020B0604020202020204" pitchFamily="34" charset="0"/>
              </a:defRPr>
            </a:lvl1pPr>
            <a:lvl2pPr marL="742950" indent="-285750" eaLnBrk="0" hangingPunct="0">
              <a:defRPr sz="2200">
                <a:solidFill>
                  <a:schemeClr val="tx1"/>
                </a:solidFill>
                <a:latin typeface="Arial" panose="020B0604020202020204" pitchFamily="34" charset="0"/>
              </a:defRPr>
            </a:lvl2pPr>
            <a:lvl3pPr marL="1143000" indent="-228600" eaLnBrk="0" hangingPunct="0">
              <a:defRPr sz="2200">
                <a:solidFill>
                  <a:schemeClr val="tx1"/>
                </a:solidFill>
                <a:latin typeface="Arial" panose="020B0604020202020204" pitchFamily="34" charset="0"/>
              </a:defRPr>
            </a:lvl3pPr>
            <a:lvl4pPr marL="1600200" indent="-228600" eaLnBrk="0" hangingPunct="0">
              <a:defRPr sz="2200">
                <a:solidFill>
                  <a:schemeClr val="tx1"/>
                </a:solidFill>
                <a:latin typeface="Arial" panose="020B0604020202020204" pitchFamily="34" charset="0"/>
              </a:defRPr>
            </a:lvl4pPr>
            <a:lvl5pPr marL="2057400" indent="-228600" eaLnBrk="0" hangingPunct="0">
              <a:defRPr sz="2200">
                <a:solidFill>
                  <a:schemeClr val="tx1"/>
                </a:solidFill>
                <a:latin typeface="Arial" panose="020B0604020202020204" pitchFamily="34" charset="0"/>
              </a:defRPr>
            </a:lvl5pPr>
            <a:lvl6pPr marL="2514600" indent="-228600" eaLnBrk="0" fontAlgn="base" hangingPunct="0">
              <a:spcBef>
                <a:spcPct val="0"/>
              </a:spcBef>
              <a:spcAft>
                <a:spcPct val="0"/>
              </a:spcAft>
              <a:defRPr sz="2200">
                <a:solidFill>
                  <a:schemeClr val="tx1"/>
                </a:solidFill>
                <a:latin typeface="Arial" panose="020B0604020202020204" pitchFamily="34" charset="0"/>
              </a:defRPr>
            </a:lvl6pPr>
            <a:lvl7pPr marL="2971800" indent="-228600" eaLnBrk="0" fontAlgn="base" hangingPunct="0">
              <a:spcBef>
                <a:spcPct val="0"/>
              </a:spcBef>
              <a:spcAft>
                <a:spcPct val="0"/>
              </a:spcAft>
              <a:defRPr sz="2200">
                <a:solidFill>
                  <a:schemeClr val="tx1"/>
                </a:solidFill>
                <a:latin typeface="Arial" panose="020B0604020202020204" pitchFamily="34" charset="0"/>
              </a:defRPr>
            </a:lvl7pPr>
            <a:lvl8pPr marL="3429000" indent="-228600" eaLnBrk="0" fontAlgn="base" hangingPunct="0">
              <a:spcBef>
                <a:spcPct val="0"/>
              </a:spcBef>
              <a:spcAft>
                <a:spcPct val="0"/>
              </a:spcAft>
              <a:defRPr sz="2200">
                <a:solidFill>
                  <a:schemeClr val="tx1"/>
                </a:solidFill>
                <a:latin typeface="Arial" panose="020B0604020202020204" pitchFamily="34" charset="0"/>
              </a:defRPr>
            </a:lvl8pPr>
            <a:lvl9pPr marL="3886200" indent="-228600" eaLnBrk="0" fontAlgn="base" hangingPunct="0">
              <a:spcBef>
                <a:spcPct val="0"/>
              </a:spcBef>
              <a:spcAft>
                <a:spcPct val="0"/>
              </a:spcAft>
              <a:defRPr sz="2200">
                <a:solidFill>
                  <a:schemeClr val="tx1"/>
                </a:solidFill>
                <a:latin typeface="Arial" panose="020B0604020202020204" pitchFamily="34" charset="0"/>
              </a:defRPr>
            </a:lvl9pPr>
          </a:lstStyle>
          <a:p>
            <a:pPr eaLnBrk="1" hangingPunct="1"/>
            <a:fld id="{F7833352-24EC-4C41-9DF3-389C7D542E0E}" type="slidenum">
              <a:rPr lang="en-US" altLang="en-US" sz="1200">
                <a:solidFill>
                  <a:srgbClr val="898989"/>
                </a:solidFill>
              </a:rPr>
              <a:pPr eaLnBrk="1" hangingPunct="1"/>
              <a:t>6</a:t>
            </a:fld>
            <a:endParaRPr lang="en-US" altLang="en-US" sz="1200">
              <a:solidFill>
                <a:srgbClr val="898989"/>
              </a:solidFill>
            </a:endParaRPr>
          </a:p>
        </p:txBody>
      </p:sp>
      <p:sp>
        <p:nvSpPr>
          <p:cNvPr id="6" name="Parallelogram 13">
            <a:extLst>
              <a:ext uri="{FF2B5EF4-FFF2-40B4-BE49-F238E27FC236}">
                <a16:creationId xmlns:a16="http://schemas.microsoft.com/office/drawing/2014/main" id="{55E5E750-62AD-0BCA-E666-1BCC9F0818B4}"/>
              </a:ext>
            </a:extLst>
          </p:cNvPr>
          <p:cNvSpPr/>
          <p:nvPr/>
        </p:nvSpPr>
        <p:spPr>
          <a:xfrm rot="16200000" flipV="1">
            <a:off x="-1516877" y="2878693"/>
            <a:ext cx="5058389" cy="1769490"/>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 fmla="*/ 0 w 3801492"/>
              <a:gd name="connsiteY0" fmla="*/ 1097456 h 1097456"/>
              <a:gd name="connsiteX1" fmla="*/ 1102581 w 3801492"/>
              <a:gd name="connsiteY1" fmla="*/ 0 h 1097456"/>
              <a:gd name="connsiteX2" fmla="*/ 3801492 w 3801492"/>
              <a:gd name="connsiteY2" fmla="*/ 12700 h 1097456"/>
              <a:gd name="connsiteX3" fmla="*/ 2724311 w 3801492"/>
              <a:gd name="connsiteY3" fmla="*/ 1097456 h 1097456"/>
              <a:gd name="connsiteX4" fmla="*/ 0 w 3801492"/>
              <a:gd name="connsiteY4" fmla="*/ 1097456 h 1097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7" name="TextBox 6">
            <a:extLst>
              <a:ext uri="{FF2B5EF4-FFF2-40B4-BE49-F238E27FC236}">
                <a16:creationId xmlns:a16="http://schemas.microsoft.com/office/drawing/2014/main" id="{B6E60321-421F-096F-355B-5271C6E42BFC}"/>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8" name="Graphic 22">
            <a:extLst>
              <a:ext uri="{FF2B5EF4-FFF2-40B4-BE49-F238E27FC236}">
                <a16:creationId xmlns:a16="http://schemas.microsoft.com/office/drawing/2014/main" id="{ACE76E66-5FF1-83D6-4EAC-3853027A6FDC}"/>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553433" y="218364"/>
            <a:ext cx="2438270" cy="801497"/>
          </a:xfrm>
          <a:prstGeom prst="rect">
            <a:avLst/>
          </a:prstGeom>
        </p:spPr>
      </p:pic>
    </p:spTree>
    <p:extLst>
      <p:ext uri="{BB962C8B-B14F-4D97-AF65-F5344CB8AC3E}">
        <p14:creationId xmlns:p14="http://schemas.microsoft.com/office/powerpoint/2010/main" val="167876764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Rectangle 2"/>
          <p:cNvSpPr>
            <a:spLocks noGrp="1" noChangeArrowheads="1"/>
          </p:cNvSpPr>
          <p:nvPr>
            <p:ph type="title"/>
          </p:nvPr>
        </p:nvSpPr>
        <p:spPr>
          <a:xfrm>
            <a:off x="1447811" y="187915"/>
            <a:ext cx="8637884" cy="829684"/>
          </a:xfrm>
        </p:spPr>
        <p:txBody>
          <a:bodyPr rtlCol="0">
            <a:normAutofit/>
          </a:bodyPr>
          <a:lstStyle/>
          <a:p>
            <a:pPr algn="ctr">
              <a:defRPr/>
            </a:pPr>
            <a:r>
              <a:rPr lang="en-US" sz="3000" b="1" dirty="0">
                <a:solidFill>
                  <a:srgbClr val="0070C0"/>
                </a:solidFill>
              </a:rPr>
              <a:t>Understand Statutory and Corporate Compliance</a:t>
            </a:r>
          </a:p>
        </p:txBody>
      </p:sp>
      <p:sp>
        <p:nvSpPr>
          <p:cNvPr id="18435" name="Rectangle 3"/>
          <p:cNvSpPr>
            <a:spLocks noGrp="1" noChangeArrowheads="1"/>
          </p:cNvSpPr>
          <p:nvPr>
            <p:ph idx="1"/>
          </p:nvPr>
        </p:nvSpPr>
        <p:spPr>
          <a:xfrm>
            <a:off x="1549607" y="1325536"/>
            <a:ext cx="10147559" cy="4572000"/>
          </a:xfrm>
        </p:spPr>
        <p:txBody>
          <a:bodyPr rtlCol="0">
            <a:noAutofit/>
          </a:bodyPr>
          <a:lstStyle/>
          <a:p>
            <a:pPr algn="just"/>
            <a:r>
              <a:rPr lang="en-US" sz="2400" dirty="0" smtClean="0"/>
              <a:t>It </a:t>
            </a:r>
            <a:r>
              <a:rPr lang="en-US" sz="2400" dirty="0"/>
              <a:t>is absolutely essential that the tendering process reflects the statutory regulations </a:t>
            </a:r>
            <a:r>
              <a:rPr lang="en-US" sz="2400" dirty="0" smtClean="0"/>
              <a:t>and complies </a:t>
            </a:r>
            <a:r>
              <a:rPr lang="en-US" sz="2400" dirty="0"/>
              <a:t>with corporate standards for the following reasons:</a:t>
            </a:r>
          </a:p>
          <a:p>
            <a:pPr algn="just"/>
            <a:r>
              <a:rPr lang="en-US" sz="2400" b="1" dirty="0" smtClean="0"/>
              <a:t>Failure</a:t>
            </a:r>
            <a:r>
              <a:rPr lang="en-US" sz="2400" dirty="0" smtClean="0"/>
              <a:t> </a:t>
            </a:r>
            <a:r>
              <a:rPr lang="en-US" sz="2400" dirty="0"/>
              <a:t>to comply with the statutory regulations that govern procurement in many countries</a:t>
            </a:r>
            <a:r>
              <a:rPr lang="en-US" sz="2400" dirty="0" smtClean="0"/>
              <a:t>, such </a:t>
            </a:r>
            <a:r>
              <a:rPr lang="en-US" sz="2400" dirty="0"/>
              <a:t>as those in the European Union, may result in considerable embarrassment</a:t>
            </a:r>
            <a:r>
              <a:rPr lang="en-US" sz="2400" dirty="0" smtClean="0"/>
              <a:t>, abortion </a:t>
            </a:r>
            <a:r>
              <a:rPr lang="en-US" sz="2400" dirty="0"/>
              <a:t>of the procurement process, and even expensive litigation.</a:t>
            </a:r>
          </a:p>
          <a:p>
            <a:pPr algn="just"/>
            <a:r>
              <a:rPr lang="en-US" sz="2400" b="1" dirty="0" smtClean="0"/>
              <a:t>Similarly</a:t>
            </a:r>
            <a:r>
              <a:rPr lang="en-US" sz="2400" dirty="0"/>
              <a:t>, failure to understand corporate standards for delegation of authority and </a:t>
            </a:r>
            <a:r>
              <a:rPr lang="en-US" sz="2400" dirty="0" smtClean="0"/>
              <a:t>contract approval</a:t>
            </a:r>
            <a:r>
              <a:rPr lang="en-US" sz="2400" dirty="0"/>
              <a:t>, or the existence, may result in considerable delay prejudicial to the project.</a:t>
            </a:r>
          </a:p>
          <a:p>
            <a:pPr algn="just"/>
            <a:r>
              <a:rPr lang="en-US" sz="2400" b="1" dirty="0" smtClean="0"/>
              <a:t>Many</a:t>
            </a:r>
            <a:r>
              <a:rPr lang="en-US" sz="2400" dirty="0" smtClean="0"/>
              <a:t> </a:t>
            </a:r>
            <a:r>
              <a:rPr lang="en-US" sz="2400" dirty="0"/>
              <a:t>companies have framework contracts in place for certain materials, equipment</a:t>
            </a:r>
            <a:r>
              <a:rPr lang="en-US" sz="2400" dirty="0" smtClean="0"/>
              <a:t>, and </a:t>
            </a:r>
            <a:r>
              <a:rPr lang="en-US" sz="2400" dirty="0"/>
              <a:t>categories of service. Framework contracts may save time and money for the project.</a:t>
            </a:r>
          </a:p>
          <a:p>
            <a:pPr algn="just"/>
            <a:r>
              <a:rPr lang="en-US" sz="2400" dirty="0"/>
              <a:t>The use of existing framework contracts may be an essential corporate policy.</a:t>
            </a:r>
            <a:endParaRPr lang="en-US" sz="2400" dirty="0" smtClean="0"/>
          </a:p>
        </p:txBody>
      </p:sp>
      <p:sp>
        <p:nvSpPr>
          <p:cNvPr id="6" name="Slide Number Placeholder 5"/>
          <p:cNvSpPr>
            <a:spLocks noGrp="1"/>
          </p:cNvSpPr>
          <p:nvPr>
            <p:ph type="sldNum" sz="quarter" idx="12"/>
          </p:nvPr>
        </p:nvSpPr>
        <p:spPr/>
        <p:txBody>
          <a:bodyPr/>
          <a:lstStyle>
            <a:lvl1pPr eaLnBrk="0" hangingPunct="0">
              <a:defRPr sz="2200">
                <a:solidFill>
                  <a:schemeClr val="tx1"/>
                </a:solidFill>
                <a:latin typeface="Arial" panose="020B0604020202020204" pitchFamily="34" charset="0"/>
              </a:defRPr>
            </a:lvl1pPr>
            <a:lvl2pPr marL="742950" indent="-285750" eaLnBrk="0" hangingPunct="0">
              <a:defRPr sz="2200">
                <a:solidFill>
                  <a:schemeClr val="tx1"/>
                </a:solidFill>
                <a:latin typeface="Arial" panose="020B0604020202020204" pitchFamily="34" charset="0"/>
              </a:defRPr>
            </a:lvl2pPr>
            <a:lvl3pPr marL="1143000" indent="-228600" eaLnBrk="0" hangingPunct="0">
              <a:defRPr sz="2200">
                <a:solidFill>
                  <a:schemeClr val="tx1"/>
                </a:solidFill>
                <a:latin typeface="Arial" panose="020B0604020202020204" pitchFamily="34" charset="0"/>
              </a:defRPr>
            </a:lvl3pPr>
            <a:lvl4pPr marL="1600200" indent="-228600" eaLnBrk="0" hangingPunct="0">
              <a:defRPr sz="2200">
                <a:solidFill>
                  <a:schemeClr val="tx1"/>
                </a:solidFill>
                <a:latin typeface="Arial" panose="020B0604020202020204" pitchFamily="34" charset="0"/>
              </a:defRPr>
            </a:lvl4pPr>
            <a:lvl5pPr marL="2057400" indent="-228600" eaLnBrk="0" hangingPunct="0">
              <a:defRPr sz="2200">
                <a:solidFill>
                  <a:schemeClr val="tx1"/>
                </a:solidFill>
                <a:latin typeface="Arial" panose="020B0604020202020204" pitchFamily="34" charset="0"/>
              </a:defRPr>
            </a:lvl5pPr>
            <a:lvl6pPr marL="2514600" indent="-228600" eaLnBrk="0" fontAlgn="base" hangingPunct="0">
              <a:spcBef>
                <a:spcPct val="0"/>
              </a:spcBef>
              <a:spcAft>
                <a:spcPct val="0"/>
              </a:spcAft>
              <a:defRPr sz="2200">
                <a:solidFill>
                  <a:schemeClr val="tx1"/>
                </a:solidFill>
                <a:latin typeface="Arial" panose="020B0604020202020204" pitchFamily="34" charset="0"/>
              </a:defRPr>
            </a:lvl6pPr>
            <a:lvl7pPr marL="2971800" indent="-228600" eaLnBrk="0" fontAlgn="base" hangingPunct="0">
              <a:spcBef>
                <a:spcPct val="0"/>
              </a:spcBef>
              <a:spcAft>
                <a:spcPct val="0"/>
              </a:spcAft>
              <a:defRPr sz="2200">
                <a:solidFill>
                  <a:schemeClr val="tx1"/>
                </a:solidFill>
                <a:latin typeface="Arial" panose="020B0604020202020204" pitchFamily="34" charset="0"/>
              </a:defRPr>
            </a:lvl7pPr>
            <a:lvl8pPr marL="3429000" indent="-228600" eaLnBrk="0" fontAlgn="base" hangingPunct="0">
              <a:spcBef>
                <a:spcPct val="0"/>
              </a:spcBef>
              <a:spcAft>
                <a:spcPct val="0"/>
              </a:spcAft>
              <a:defRPr sz="2200">
                <a:solidFill>
                  <a:schemeClr val="tx1"/>
                </a:solidFill>
                <a:latin typeface="Arial" panose="020B0604020202020204" pitchFamily="34" charset="0"/>
              </a:defRPr>
            </a:lvl8pPr>
            <a:lvl9pPr marL="3886200" indent="-228600" eaLnBrk="0" fontAlgn="base" hangingPunct="0">
              <a:spcBef>
                <a:spcPct val="0"/>
              </a:spcBef>
              <a:spcAft>
                <a:spcPct val="0"/>
              </a:spcAft>
              <a:defRPr sz="2200">
                <a:solidFill>
                  <a:schemeClr val="tx1"/>
                </a:solidFill>
                <a:latin typeface="Arial" panose="020B0604020202020204" pitchFamily="34" charset="0"/>
              </a:defRPr>
            </a:lvl9pPr>
          </a:lstStyle>
          <a:p>
            <a:pPr eaLnBrk="1" hangingPunct="1"/>
            <a:fld id="{24A6F23D-2804-4BC6-8C55-81B45932CDC6}" type="slidenum">
              <a:rPr lang="en-US" altLang="en-US" sz="1200">
                <a:solidFill>
                  <a:srgbClr val="898989"/>
                </a:solidFill>
              </a:rPr>
              <a:pPr eaLnBrk="1" hangingPunct="1"/>
              <a:t>7</a:t>
            </a:fld>
            <a:endParaRPr lang="en-US" altLang="en-US" sz="1200">
              <a:solidFill>
                <a:srgbClr val="898989"/>
              </a:solidFill>
            </a:endParaRPr>
          </a:p>
        </p:txBody>
      </p:sp>
      <p:sp>
        <p:nvSpPr>
          <p:cNvPr id="5" name="Parallelogram 13">
            <a:extLst>
              <a:ext uri="{FF2B5EF4-FFF2-40B4-BE49-F238E27FC236}">
                <a16:creationId xmlns:a16="http://schemas.microsoft.com/office/drawing/2014/main" id="{55E5E750-62AD-0BCA-E666-1BCC9F0818B4}"/>
              </a:ext>
            </a:extLst>
          </p:cNvPr>
          <p:cNvSpPr/>
          <p:nvPr/>
        </p:nvSpPr>
        <p:spPr>
          <a:xfrm rot="16200000" flipV="1">
            <a:off x="-1690605" y="3052421"/>
            <a:ext cx="5058389" cy="1422034"/>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 fmla="*/ 0 w 3801492"/>
              <a:gd name="connsiteY0" fmla="*/ 1097456 h 1097456"/>
              <a:gd name="connsiteX1" fmla="*/ 1102581 w 3801492"/>
              <a:gd name="connsiteY1" fmla="*/ 0 h 1097456"/>
              <a:gd name="connsiteX2" fmla="*/ 3801492 w 3801492"/>
              <a:gd name="connsiteY2" fmla="*/ 12700 h 1097456"/>
              <a:gd name="connsiteX3" fmla="*/ 2724311 w 3801492"/>
              <a:gd name="connsiteY3" fmla="*/ 1097456 h 1097456"/>
              <a:gd name="connsiteX4" fmla="*/ 0 w 3801492"/>
              <a:gd name="connsiteY4" fmla="*/ 1097456 h 1097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7" name="TextBox 6">
            <a:extLst>
              <a:ext uri="{FF2B5EF4-FFF2-40B4-BE49-F238E27FC236}">
                <a16:creationId xmlns:a16="http://schemas.microsoft.com/office/drawing/2014/main" id="{B6E60321-421F-096F-355B-5271C6E42BFC}"/>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8" name="Graphic 22">
            <a:extLst>
              <a:ext uri="{FF2B5EF4-FFF2-40B4-BE49-F238E27FC236}">
                <a16:creationId xmlns:a16="http://schemas.microsoft.com/office/drawing/2014/main" id="{ACE76E66-5FF1-83D6-4EAC-3853027A6FDC}"/>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10199426" y="171114"/>
            <a:ext cx="1992574" cy="1036064"/>
          </a:xfrm>
          <a:prstGeom prst="rect">
            <a:avLst/>
          </a:prstGeom>
        </p:spPr>
      </p:pic>
    </p:spTree>
    <p:extLst>
      <p:ext uri="{BB962C8B-B14F-4D97-AF65-F5344CB8AC3E}">
        <p14:creationId xmlns:p14="http://schemas.microsoft.com/office/powerpoint/2010/main" val="372387343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Rectangle 2"/>
          <p:cNvSpPr>
            <a:spLocks noGrp="1" noChangeArrowheads="1"/>
          </p:cNvSpPr>
          <p:nvPr>
            <p:ph type="title"/>
          </p:nvPr>
        </p:nvSpPr>
        <p:spPr>
          <a:xfrm>
            <a:off x="1493293" y="183320"/>
            <a:ext cx="8305800" cy="916675"/>
          </a:xfrm>
        </p:spPr>
        <p:txBody>
          <a:bodyPr rtlCol="0">
            <a:noAutofit/>
          </a:bodyPr>
          <a:lstStyle/>
          <a:p>
            <a:pPr algn="ctr">
              <a:defRPr/>
            </a:pPr>
            <a:r>
              <a:rPr lang="en-US" sz="3000" b="1" dirty="0">
                <a:solidFill>
                  <a:srgbClr val="0070C0"/>
                </a:solidFill>
              </a:rPr>
              <a:t>Understand Statutory and Corporate Compliance</a:t>
            </a:r>
            <a:endParaRPr lang="en-US" sz="3000" b="1" dirty="0" smtClean="0">
              <a:solidFill>
                <a:srgbClr val="0070C0"/>
              </a:solidFill>
            </a:endParaRPr>
          </a:p>
        </p:txBody>
      </p:sp>
      <p:sp>
        <p:nvSpPr>
          <p:cNvPr id="19459" name="Rectangle 3"/>
          <p:cNvSpPr>
            <a:spLocks noGrp="1" noChangeArrowheads="1"/>
          </p:cNvSpPr>
          <p:nvPr>
            <p:ph idx="1"/>
          </p:nvPr>
        </p:nvSpPr>
        <p:spPr>
          <a:xfrm>
            <a:off x="1705970" y="1596788"/>
            <a:ext cx="9647830" cy="5095953"/>
          </a:xfrm>
        </p:spPr>
        <p:txBody>
          <a:bodyPr rtlCol="0">
            <a:normAutofit/>
          </a:bodyPr>
          <a:lstStyle/>
          <a:p>
            <a:pPr algn="just">
              <a:defRPr/>
            </a:pPr>
            <a:r>
              <a:rPr lang="en-US" dirty="0"/>
              <a:t>The statutory and regulatory environment can have a profound impact </a:t>
            </a:r>
            <a:r>
              <a:rPr lang="en-US" dirty="0" smtClean="0"/>
              <a:t>on:</a:t>
            </a:r>
          </a:p>
          <a:p>
            <a:pPr algn="just">
              <a:defRPr/>
            </a:pPr>
            <a:r>
              <a:rPr lang="en-US" dirty="0" smtClean="0"/>
              <a:t> </a:t>
            </a:r>
            <a:r>
              <a:rPr lang="en-US" dirty="0"/>
              <a:t>(a) the </a:t>
            </a:r>
            <a:r>
              <a:rPr lang="en-US" dirty="0" smtClean="0"/>
              <a:t>procurement process</a:t>
            </a:r>
            <a:r>
              <a:rPr lang="en-US" dirty="0"/>
              <a:t>, (b) the time it takes to procure a given contract and (c) the composition of the team. </a:t>
            </a:r>
            <a:endParaRPr lang="en-US" dirty="0" smtClean="0"/>
          </a:p>
          <a:p>
            <a:pPr algn="just">
              <a:defRPr/>
            </a:pPr>
            <a:r>
              <a:rPr lang="en-US" dirty="0" smtClean="0"/>
              <a:t>This </a:t>
            </a:r>
            <a:r>
              <a:rPr lang="en-US" dirty="0"/>
              <a:t>is especially true in most public sector procurement, </a:t>
            </a:r>
            <a:r>
              <a:rPr lang="en-US" dirty="0" smtClean="0"/>
              <a:t>where </a:t>
            </a:r>
            <a:r>
              <a:rPr lang="en-US" dirty="0"/>
              <a:t>any minor </a:t>
            </a:r>
            <a:r>
              <a:rPr lang="en-US" dirty="0" smtClean="0"/>
              <a:t>noncompliance with </a:t>
            </a:r>
            <a:r>
              <a:rPr lang="en-US" dirty="0"/>
              <a:t>process can result in elimination of the bidder or the need to retender </a:t>
            </a:r>
            <a:r>
              <a:rPr lang="en-US" dirty="0" smtClean="0"/>
              <a:t>the package.</a:t>
            </a:r>
          </a:p>
          <a:p>
            <a:pPr algn="just">
              <a:defRPr/>
            </a:pPr>
            <a:r>
              <a:rPr lang="en-US" dirty="0" smtClean="0"/>
              <a:t> </a:t>
            </a:r>
            <a:r>
              <a:rPr lang="en-US" dirty="0"/>
              <a:t>Most public institutions, and indeed many corporations, recognize the need </a:t>
            </a:r>
            <a:r>
              <a:rPr lang="en-US" dirty="0" smtClean="0"/>
              <a:t>for transparency </a:t>
            </a:r>
            <a:r>
              <a:rPr lang="en-US" dirty="0"/>
              <a:t>in the procurement process and publish information on this on their </a:t>
            </a:r>
            <a:r>
              <a:rPr lang="en-US" dirty="0" smtClean="0"/>
              <a:t>Web sites</a:t>
            </a:r>
            <a:r>
              <a:rPr lang="en-US" dirty="0"/>
              <a:t>.</a:t>
            </a:r>
            <a:endParaRPr lang="en-US" sz="2400" dirty="0"/>
          </a:p>
        </p:txBody>
      </p:sp>
      <p:sp>
        <p:nvSpPr>
          <p:cNvPr id="6" name="Slide Number Placeholder 5"/>
          <p:cNvSpPr>
            <a:spLocks noGrp="1"/>
          </p:cNvSpPr>
          <p:nvPr>
            <p:ph type="sldNum" sz="quarter" idx="12"/>
          </p:nvPr>
        </p:nvSpPr>
        <p:spPr/>
        <p:txBody>
          <a:bodyPr/>
          <a:lstStyle>
            <a:lvl1pPr eaLnBrk="0" hangingPunct="0">
              <a:defRPr sz="2200">
                <a:solidFill>
                  <a:schemeClr val="tx1"/>
                </a:solidFill>
                <a:latin typeface="Arial" panose="020B0604020202020204" pitchFamily="34" charset="0"/>
              </a:defRPr>
            </a:lvl1pPr>
            <a:lvl2pPr marL="742950" indent="-285750" eaLnBrk="0" hangingPunct="0">
              <a:defRPr sz="2200">
                <a:solidFill>
                  <a:schemeClr val="tx1"/>
                </a:solidFill>
                <a:latin typeface="Arial" panose="020B0604020202020204" pitchFamily="34" charset="0"/>
              </a:defRPr>
            </a:lvl2pPr>
            <a:lvl3pPr marL="1143000" indent="-228600" eaLnBrk="0" hangingPunct="0">
              <a:defRPr sz="2200">
                <a:solidFill>
                  <a:schemeClr val="tx1"/>
                </a:solidFill>
                <a:latin typeface="Arial" panose="020B0604020202020204" pitchFamily="34" charset="0"/>
              </a:defRPr>
            </a:lvl3pPr>
            <a:lvl4pPr marL="1600200" indent="-228600" eaLnBrk="0" hangingPunct="0">
              <a:defRPr sz="2200">
                <a:solidFill>
                  <a:schemeClr val="tx1"/>
                </a:solidFill>
                <a:latin typeface="Arial" panose="020B0604020202020204" pitchFamily="34" charset="0"/>
              </a:defRPr>
            </a:lvl4pPr>
            <a:lvl5pPr marL="2057400" indent="-228600" eaLnBrk="0" hangingPunct="0">
              <a:defRPr sz="2200">
                <a:solidFill>
                  <a:schemeClr val="tx1"/>
                </a:solidFill>
                <a:latin typeface="Arial" panose="020B0604020202020204" pitchFamily="34" charset="0"/>
              </a:defRPr>
            </a:lvl5pPr>
            <a:lvl6pPr marL="2514600" indent="-228600" eaLnBrk="0" fontAlgn="base" hangingPunct="0">
              <a:spcBef>
                <a:spcPct val="0"/>
              </a:spcBef>
              <a:spcAft>
                <a:spcPct val="0"/>
              </a:spcAft>
              <a:defRPr sz="2200">
                <a:solidFill>
                  <a:schemeClr val="tx1"/>
                </a:solidFill>
                <a:latin typeface="Arial" panose="020B0604020202020204" pitchFamily="34" charset="0"/>
              </a:defRPr>
            </a:lvl6pPr>
            <a:lvl7pPr marL="2971800" indent="-228600" eaLnBrk="0" fontAlgn="base" hangingPunct="0">
              <a:spcBef>
                <a:spcPct val="0"/>
              </a:spcBef>
              <a:spcAft>
                <a:spcPct val="0"/>
              </a:spcAft>
              <a:defRPr sz="2200">
                <a:solidFill>
                  <a:schemeClr val="tx1"/>
                </a:solidFill>
                <a:latin typeface="Arial" panose="020B0604020202020204" pitchFamily="34" charset="0"/>
              </a:defRPr>
            </a:lvl7pPr>
            <a:lvl8pPr marL="3429000" indent="-228600" eaLnBrk="0" fontAlgn="base" hangingPunct="0">
              <a:spcBef>
                <a:spcPct val="0"/>
              </a:spcBef>
              <a:spcAft>
                <a:spcPct val="0"/>
              </a:spcAft>
              <a:defRPr sz="2200">
                <a:solidFill>
                  <a:schemeClr val="tx1"/>
                </a:solidFill>
                <a:latin typeface="Arial" panose="020B0604020202020204" pitchFamily="34" charset="0"/>
              </a:defRPr>
            </a:lvl8pPr>
            <a:lvl9pPr marL="3886200" indent="-228600" eaLnBrk="0" fontAlgn="base" hangingPunct="0">
              <a:spcBef>
                <a:spcPct val="0"/>
              </a:spcBef>
              <a:spcAft>
                <a:spcPct val="0"/>
              </a:spcAft>
              <a:defRPr sz="2200">
                <a:solidFill>
                  <a:schemeClr val="tx1"/>
                </a:solidFill>
                <a:latin typeface="Arial" panose="020B0604020202020204" pitchFamily="34" charset="0"/>
              </a:defRPr>
            </a:lvl9pPr>
          </a:lstStyle>
          <a:p>
            <a:pPr eaLnBrk="1" hangingPunct="1"/>
            <a:fld id="{A91803F7-8938-4B29-AB4C-4A793AEC9709}" type="slidenum">
              <a:rPr lang="en-US" altLang="en-US" sz="1200">
                <a:solidFill>
                  <a:srgbClr val="898989"/>
                </a:solidFill>
              </a:rPr>
              <a:pPr eaLnBrk="1" hangingPunct="1"/>
              <a:t>8</a:t>
            </a:fld>
            <a:endParaRPr lang="en-US" altLang="en-US" sz="1200">
              <a:solidFill>
                <a:srgbClr val="898989"/>
              </a:solidFill>
            </a:endParaRPr>
          </a:p>
        </p:txBody>
      </p:sp>
      <p:sp>
        <p:nvSpPr>
          <p:cNvPr id="5" name="Parallelogram 13">
            <a:extLst>
              <a:ext uri="{FF2B5EF4-FFF2-40B4-BE49-F238E27FC236}">
                <a16:creationId xmlns:a16="http://schemas.microsoft.com/office/drawing/2014/main" id="{55E5E750-62AD-0BCA-E666-1BCC9F0818B4}"/>
              </a:ext>
            </a:extLst>
          </p:cNvPr>
          <p:cNvSpPr/>
          <p:nvPr/>
        </p:nvSpPr>
        <p:spPr>
          <a:xfrm rot="16200000" flipV="1">
            <a:off x="-1612423" y="3174293"/>
            <a:ext cx="5058389" cy="1578397"/>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 fmla="*/ 0 w 3801492"/>
              <a:gd name="connsiteY0" fmla="*/ 1097456 h 1097456"/>
              <a:gd name="connsiteX1" fmla="*/ 1102581 w 3801492"/>
              <a:gd name="connsiteY1" fmla="*/ 0 h 1097456"/>
              <a:gd name="connsiteX2" fmla="*/ 3801492 w 3801492"/>
              <a:gd name="connsiteY2" fmla="*/ 12700 h 1097456"/>
              <a:gd name="connsiteX3" fmla="*/ 2724311 w 3801492"/>
              <a:gd name="connsiteY3" fmla="*/ 1097456 h 1097456"/>
              <a:gd name="connsiteX4" fmla="*/ 0 w 3801492"/>
              <a:gd name="connsiteY4" fmla="*/ 1097456 h 1097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7" name="TextBox 6">
            <a:extLst>
              <a:ext uri="{FF2B5EF4-FFF2-40B4-BE49-F238E27FC236}">
                <a16:creationId xmlns:a16="http://schemas.microsoft.com/office/drawing/2014/main" id="{B6E60321-421F-096F-355B-5271C6E42BFC}"/>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8" name="Graphic 22">
            <a:extLst>
              <a:ext uri="{FF2B5EF4-FFF2-40B4-BE49-F238E27FC236}">
                <a16:creationId xmlns:a16="http://schemas.microsoft.com/office/drawing/2014/main" id="{ACE76E66-5FF1-83D6-4EAC-3853027A6FDC}"/>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982200" y="95960"/>
            <a:ext cx="2192609" cy="916675"/>
          </a:xfrm>
          <a:prstGeom prst="rect">
            <a:avLst/>
          </a:prstGeom>
        </p:spPr>
      </p:pic>
    </p:spTree>
    <p:extLst>
      <p:ext uri="{BB962C8B-B14F-4D97-AF65-F5344CB8AC3E}">
        <p14:creationId xmlns:p14="http://schemas.microsoft.com/office/powerpoint/2010/main" val="1706113715"/>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Rectangle 2"/>
          <p:cNvSpPr>
            <a:spLocks noGrp="1" noChangeArrowheads="1"/>
          </p:cNvSpPr>
          <p:nvPr>
            <p:ph type="title"/>
          </p:nvPr>
        </p:nvSpPr>
        <p:spPr>
          <a:xfrm>
            <a:off x="1524000" y="2343"/>
            <a:ext cx="8458200" cy="1015665"/>
          </a:xfrm>
        </p:spPr>
        <p:txBody>
          <a:bodyPr>
            <a:normAutofit/>
          </a:bodyPr>
          <a:lstStyle/>
          <a:p>
            <a:pPr algn="ctr"/>
            <a:r>
              <a:rPr lang="en-US" altLang="en-US" sz="3200" b="1" dirty="0">
                <a:solidFill>
                  <a:srgbClr val="0070C0"/>
                </a:solidFill>
              </a:rPr>
              <a:t>Understand Project Drivers and Priorities</a:t>
            </a:r>
            <a:endParaRPr lang="en-US" altLang="en-US" sz="3200" dirty="0" smtClean="0">
              <a:solidFill>
                <a:srgbClr val="0070C0"/>
              </a:solidFill>
            </a:endParaRPr>
          </a:p>
        </p:txBody>
      </p:sp>
      <p:sp>
        <p:nvSpPr>
          <p:cNvPr id="17411" name="Rectangle 3"/>
          <p:cNvSpPr>
            <a:spLocks noGrp="1" noChangeArrowheads="1"/>
          </p:cNvSpPr>
          <p:nvPr>
            <p:ph type="body" idx="1"/>
          </p:nvPr>
        </p:nvSpPr>
        <p:spPr>
          <a:xfrm>
            <a:off x="1639437" y="1018008"/>
            <a:ext cx="9714364" cy="4562475"/>
          </a:xfrm>
        </p:spPr>
        <p:txBody>
          <a:bodyPr>
            <a:noAutofit/>
          </a:bodyPr>
          <a:lstStyle/>
          <a:p>
            <a:pPr algn="just">
              <a:buFont typeface="Wingdings" panose="05000000000000000000" pitchFamily="2" charset="2"/>
              <a:buChar char="§"/>
            </a:pPr>
            <a:r>
              <a:rPr lang="en-US" altLang="en-US" sz="2700" dirty="0" smtClean="0"/>
              <a:t>In </a:t>
            </a:r>
            <a:r>
              <a:rPr lang="en-US" altLang="en-US" sz="2700" dirty="0"/>
              <a:t>many cases, project business drivers will have a significant impact on contracting </a:t>
            </a:r>
            <a:r>
              <a:rPr lang="en-US" altLang="en-US" sz="2700" dirty="0" smtClean="0"/>
              <a:t>strategy and </a:t>
            </a:r>
            <a:r>
              <a:rPr lang="en-US" altLang="en-US" sz="2700" dirty="0"/>
              <a:t>process. </a:t>
            </a:r>
            <a:endParaRPr lang="en-US" altLang="en-US" sz="2700" dirty="0" smtClean="0"/>
          </a:p>
          <a:p>
            <a:pPr algn="just">
              <a:buFont typeface="Wingdings" panose="05000000000000000000" pitchFamily="2" charset="2"/>
              <a:buChar char="§"/>
            </a:pPr>
            <a:r>
              <a:rPr lang="en-US" altLang="en-US" sz="2700" b="1" dirty="0" smtClean="0">
                <a:solidFill>
                  <a:srgbClr val="0070C0"/>
                </a:solidFill>
              </a:rPr>
              <a:t>For </a:t>
            </a:r>
            <a:r>
              <a:rPr lang="en-US" altLang="en-US" sz="2700" b="1" dirty="0">
                <a:solidFill>
                  <a:srgbClr val="0070C0"/>
                </a:solidFill>
              </a:rPr>
              <a:t>example</a:t>
            </a:r>
            <a:r>
              <a:rPr lang="en-US" altLang="en-US" sz="2700" dirty="0"/>
              <a:t>, in a project with a high net present value (NPV), or where </a:t>
            </a:r>
            <a:r>
              <a:rPr lang="en-US" altLang="en-US" sz="2700" dirty="0" smtClean="0"/>
              <a:t>time to </a:t>
            </a:r>
            <a:r>
              <a:rPr lang="en-US" altLang="en-US" sz="2700" dirty="0"/>
              <a:t>market is critical, the need to get resources on board and working or ensuring the </a:t>
            </a:r>
            <a:r>
              <a:rPr lang="en-US" altLang="en-US" sz="2700" dirty="0" smtClean="0"/>
              <a:t>delivery of </a:t>
            </a:r>
            <a:r>
              <a:rPr lang="en-US" altLang="en-US" sz="2700" dirty="0"/>
              <a:t>critical equipment may outweigh the economies, which would result from a more </a:t>
            </a:r>
            <a:r>
              <a:rPr lang="en-US" altLang="en-US" sz="2700" dirty="0" smtClean="0"/>
              <a:t>rigorous procurement </a:t>
            </a:r>
            <a:r>
              <a:rPr lang="en-US" altLang="en-US" sz="2700" dirty="0"/>
              <a:t>process. </a:t>
            </a:r>
            <a:endParaRPr lang="en-US" altLang="en-US" sz="2700" dirty="0" smtClean="0"/>
          </a:p>
          <a:p>
            <a:pPr algn="just">
              <a:buFont typeface="Wingdings" panose="05000000000000000000" pitchFamily="2" charset="2"/>
              <a:buChar char="§"/>
            </a:pPr>
            <a:r>
              <a:rPr lang="en-US" altLang="en-US" sz="2700" dirty="0" smtClean="0"/>
              <a:t>These </a:t>
            </a:r>
            <a:r>
              <a:rPr lang="en-US" altLang="en-US" sz="2700" dirty="0"/>
              <a:t>factors will determine the project execution and </a:t>
            </a:r>
            <a:r>
              <a:rPr lang="en-US" altLang="en-US" sz="2700" dirty="0" smtClean="0"/>
              <a:t>contracting strategy </a:t>
            </a:r>
            <a:r>
              <a:rPr lang="en-US" altLang="en-US" sz="2700" dirty="0"/>
              <a:t>and the priorities of Package Procurement</a:t>
            </a:r>
            <a:r>
              <a:rPr lang="en-US" altLang="en-US" sz="2700" dirty="0" smtClean="0"/>
              <a:t>. </a:t>
            </a:r>
          </a:p>
          <a:p>
            <a:pPr algn="just">
              <a:buFont typeface="Wingdings" panose="05000000000000000000" pitchFamily="2" charset="2"/>
              <a:buChar char="§"/>
            </a:pPr>
            <a:r>
              <a:rPr lang="en-US" altLang="en-US" sz="2700" dirty="0" smtClean="0"/>
              <a:t>Before </a:t>
            </a:r>
            <a:r>
              <a:rPr lang="en-US" altLang="en-US" sz="2700" dirty="0"/>
              <a:t>embarking upon the development of a project contracting </a:t>
            </a:r>
            <a:r>
              <a:rPr lang="en-US" altLang="en-US" sz="2700" dirty="0" smtClean="0"/>
              <a:t> strategy </a:t>
            </a:r>
            <a:r>
              <a:rPr lang="en-US" altLang="en-US" sz="2700" dirty="0"/>
              <a:t>or a </a:t>
            </a:r>
            <a:r>
              <a:rPr lang="en-US" altLang="en-US" sz="2700" dirty="0" smtClean="0"/>
              <a:t>package tendering </a:t>
            </a:r>
            <a:r>
              <a:rPr lang="en-US" altLang="en-US" sz="2700" dirty="0"/>
              <a:t>initiative, the project team must have a very clear understanding of the </a:t>
            </a:r>
            <a:r>
              <a:rPr lang="en-US" altLang="en-US" sz="2700" dirty="0" smtClean="0"/>
              <a:t>project business </a:t>
            </a:r>
            <a:r>
              <a:rPr lang="en-US" altLang="en-US" sz="2700" dirty="0"/>
              <a:t>case, the risks that have been identified, and particularly the impact of time </a:t>
            </a:r>
            <a:r>
              <a:rPr lang="en-US" altLang="en-US" sz="2700" dirty="0" smtClean="0"/>
              <a:t>on project </a:t>
            </a:r>
            <a:r>
              <a:rPr lang="en-US" altLang="en-US" sz="2700" dirty="0"/>
              <a:t>benefits.</a:t>
            </a:r>
            <a:endParaRPr lang="en-US" altLang="en-US" sz="2700" dirty="0" smtClean="0"/>
          </a:p>
        </p:txBody>
      </p:sp>
      <p:pic>
        <p:nvPicPr>
          <p:cNvPr id="4" name="Graphic 22">
            <a:extLst>
              <a:ext uri="{FF2B5EF4-FFF2-40B4-BE49-F238E27FC236}">
                <a16:creationId xmlns:a16="http://schemas.microsoft.com/office/drawing/2014/main" id="{ACE76E66-5FF1-83D6-4EAC-3853027A6FDC}"/>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849264" y="35394"/>
            <a:ext cx="2342736" cy="985735"/>
          </a:xfrm>
          <a:prstGeom prst="rect">
            <a:avLst/>
          </a:prstGeom>
        </p:spPr>
      </p:pic>
      <p:sp>
        <p:nvSpPr>
          <p:cNvPr id="5" name="TextBox 4">
            <a:extLst>
              <a:ext uri="{FF2B5EF4-FFF2-40B4-BE49-F238E27FC236}">
                <a16:creationId xmlns:a16="http://schemas.microsoft.com/office/drawing/2014/main" id="{8BABA90E-6A6B-DAF7-3373-371EE0F09815}"/>
              </a:ext>
            </a:extLst>
          </p:cNvPr>
          <p:cNvSpPr txBox="1"/>
          <p:nvPr/>
        </p:nvSpPr>
        <p:spPr>
          <a:xfrm>
            <a:off x="9278273" y="6396093"/>
            <a:ext cx="2616200" cy="400110"/>
          </a:xfrm>
          <a:prstGeom prst="rect">
            <a:avLst/>
          </a:prstGeom>
          <a:noFill/>
        </p:spPr>
        <p:txBody>
          <a:bodyPr wrap="square" rtlCol="0">
            <a:spAutoFit/>
          </a:bodyPr>
          <a:lstStyle/>
          <a:p>
            <a:pPr algn="ctr"/>
            <a:r>
              <a:rPr lang="en-US" sz="2000" b="1" dirty="0"/>
              <a:t>www.midocean.ae</a:t>
            </a:r>
          </a:p>
        </p:txBody>
      </p:sp>
      <p:sp>
        <p:nvSpPr>
          <p:cNvPr id="6" name="Parallelogram 13">
            <a:extLst>
              <a:ext uri="{FF2B5EF4-FFF2-40B4-BE49-F238E27FC236}">
                <a16:creationId xmlns:a16="http://schemas.microsoft.com/office/drawing/2014/main" id="{55E5E750-62AD-0BCA-E666-1BCC9F0818B4}"/>
              </a:ext>
            </a:extLst>
          </p:cNvPr>
          <p:cNvSpPr/>
          <p:nvPr/>
        </p:nvSpPr>
        <p:spPr>
          <a:xfrm rot="16200000" flipV="1">
            <a:off x="-1768014" y="3129829"/>
            <a:ext cx="5303038" cy="1511864"/>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 fmla="*/ 0 w 3801492"/>
              <a:gd name="connsiteY0" fmla="*/ 1097456 h 1097456"/>
              <a:gd name="connsiteX1" fmla="*/ 1102581 w 3801492"/>
              <a:gd name="connsiteY1" fmla="*/ 0 h 1097456"/>
              <a:gd name="connsiteX2" fmla="*/ 3801492 w 3801492"/>
              <a:gd name="connsiteY2" fmla="*/ 12700 h 1097456"/>
              <a:gd name="connsiteX3" fmla="*/ 2724311 w 3801492"/>
              <a:gd name="connsiteY3" fmla="*/ 1097456 h 1097456"/>
              <a:gd name="connsiteX4" fmla="*/ 0 w 3801492"/>
              <a:gd name="connsiteY4" fmla="*/ 1097456 h 1097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 name="Slide Number Placeholder 1"/>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9</a:t>
            </a:fld>
            <a:endParaRPr lang="en-US" dirty="0"/>
          </a:p>
        </p:txBody>
      </p:sp>
    </p:spTree>
    <p:extLst>
      <p:ext uri="{BB962C8B-B14F-4D97-AF65-F5344CB8AC3E}">
        <p14:creationId xmlns:p14="http://schemas.microsoft.com/office/powerpoint/2010/main" val="348334224"/>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Rectangle 2"/>
          <p:cNvSpPr>
            <a:spLocks noGrp="1" noChangeArrowheads="1"/>
          </p:cNvSpPr>
          <p:nvPr>
            <p:ph type="title"/>
          </p:nvPr>
        </p:nvSpPr>
        <p:spPr>
          <a:xfrm>
            <a:off x="1719643" y="296235"/>
            <a:ext cx="8458200" cy="693533"/>
          </a:xfrm>
        </p:spPr>
        <p:txBody>
          <a:bodyPr>
            <a:noAutofit/>
          </a:bodyPr>
          <a:lstStyle/>
          <a:p>
            <a:pPr algn="ctr"/>
            <a:r>
              <a:rPr lang="en-US" altLang="en-US" sz="3200" b="1" dirty="0">
                <a:solidFill>
                  <a:srgbClr val="0070C0"/>
                </a:solidFill>
              </a:rPr>
              <a:t>Project Contracting Strategy</a:t>
            </a:r>
            <a:endParaRPr lang="en-US" altLang="en-US" sz="3200" b="1" dirty="0" smtClean="0">
              <a:solidFill>
                <a:srgbClr val="0070C0"/>
              </a:solidFill>
            </a:endParaRPr>
          </a:p>
        </p:txBody>
      </p:sp>
      <p:sp>
        <p:nvSpPr>
          <p:cNvPr id="19459" name="Rectangle 3"/>
          <p:cNvSpPr>
            <a:spLocks noGrp="1" noChangeArrowheads="1"/>
          </p:cNvSpPr>
          <p:nvPr>
            <p:ph type="body" idx="1"/>
          </p:nvPr>
        </p:nvSpPr>
        <p:spPr>
          <a:xfrm>
            <a:off x="2088107" y="1621460"/>
            <a:ext cx="8993875" cy="5071281"/>
          </a:xfrm>
        </p:spPr>
        <p:txBody>
          <a:bodyPr>
            <a:normAutofit/>
          </a:bodyPr>
          <a:lstStyle/>
          <a:p>
            <a:pPr algn="just">
              <a:buFont typeface="Wingdings" panose="05000000000000000000" pitchFamily="2" charset="2"/>
              <a:buChar char="§"/>
            </a:pPr>
            <a:r>
              <a:rPr lang="en-US" altLang="en-US" sz="3000" dirty="0" smtClean="0"/>
              <a:t>  The </a:t>
            </a:r>
            <a:r>
              <a:rPr lang="en-US" altLang="en-US" sz="3000" dirty="0"/>
              <a:t>development of an overall contracting strategy can be a complex subject in its </a:t>
            </a:r>
            <a:r>
              <a:rPr lang="en-US" altLang="en-US" sz="3000" dirty="0" smtClean="0"/>
              <a:t>own right.</a:t>
            </a:r>
          </a:p>
          <a:p>
            <a:pPr marL="0" indent="0" algn="just">
              <a:buNone/>
            </a:pPr>
            <a:endParaRPr lang="en-US" altLang="en-US" sz="3000" dirty="0" smtClean="0"/>
          </a:p>
          <a:p>
            <a:pPr algn="just">
              <a:buFont typeface="Wingdings" panose="05000000000000000000" pitchFamily="2" charset="2"/>
              <a:buChar char="§"/>
            </a:pPr>
            <a:r>
              <a:rPr lang="en-US" altLang="en-US" sz="3000" dirty="0"/>
              <a:t> </a:t>
            </a:r>
            <a:r>
              <a:rPr lang="en-US" altLang="en-US" sz="3000" dirty="0" smtClean="0"/>
              <a:t> The following </a:t>
            </a:r>
            <a:r>
              <a:rPr lang="en-US" altLang="en-US" sz="3000" dirty="0"/>
              <a:t>points, however, will </a:t>
            </a:r>
            <a:r>
              <a:rPr lang="en-US" altLang="en-US" sz="3000" dirty="0" smtClean="0"/>
              <a:t>give some </a:t>
            </a:r>
            <a:r>
              <a:rPr lang="en-US" altLang="en-US" sz="3000" dirty="0"/>
              <a:t>indication of the issues involved in developing and documenting an appropriate </a:t>
            </a:r>
            <a:r>
              <a:rPr lang="en-US" altLang="en-US" sz="3000" dirty="0" smtClean="0"/>
              <a:t>contracting strategy</a:t>
            </a:r>
            <a:r>
              <a:rPr lang="en-US" altLang="en-US" sz="3000" dirty="0"/>
              <a:t>.</a:t>
            </a:r>
            <a:endParaRPr lang="en-US" altLang="en-US" dirty="0" smtClean="0"/>
          </a:p>
        </p:txBody>
      </p:sp>
      <p:pic>
        <p:nvPicPr>
          <p:cNvPr id="4" name="Graphic 22">
            <a:extLst>
              <a:ext uri="{FF2B5EF4-FFF2-40B4-BE49-F238E27FC236}">
                <a16:creationId xmlns:a16="http://schemas.microsoft.com/office/drawing/2014/main" id="{ACE76E66-5FF1-83D6-4EAC-3853027A6FDC}"/>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10275716" y="-2982"/>
            <a:ext cx="1916284" cy="1166001"/>
          </a:xfrm>
          <a:prstGeom prst="rect">
            <a:avLst/>
          </a:prstGeom>
        </p:spPr>
      </p:pic>
      <p:sp>
        <p:nvSpPr>
          <p:cNvPr id="5" name="TextBox 4">
            <a:extLst>
              <a:ext uri="{FF2B5EF4-FFF2-40B4-BE49-F238E27FC236}">
                <a16:creationId xmlns:a16="http://schemas.microsoft.com/office/drawing/2014/main" id="{8BABA90E-6A6B-DAF7-3373-371EE0F0981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
        <p:nvSpPr>
          <p:cNvPr id="6" name="Parallelogram 13">
            <a:extLst>
              <a:ext uri="{FF2B5EF4-FFF2-40B4-BE49-F238E27FC236}">
                <a16:creationId xmlns:a16="http://schemas.microsoft.com/office/drawing/2014/main" id="{55E5E750-62AD-0BCA-E666-1BCC9F0818B4}"/>
              </a:ext>
            </a:extLst>
          </p:cNvPr>
          <p:cNvSpPr/>
          <p:nvPr/>
        </p:nvSpPr>
        <p:spPr>
          <a:xfrm rot="16200000" flipV="1">
            <a:off x="-1621410" y="2983226"/>
            <a:ext cx="5458499" cy="1960534"/>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 fmla="*/ 0 w 3801492"/>
              <a:gd name="connsiteY0" fmla="*/ 1097456 h 1097456"/>
              <a:gd name="connsiteX1" fmla="*/ 1102581 w 3801492"/>
              <a:gd name="connsiteY1" fmla="*/ 0 h 1097456"/>
              <a:gd name="connsiteX2" fmla="*/ 3801492 w 3801492"/>
              <a:gd name="connsiteY2" fmla="*/ 12700 h 1097456"/>
              <a:gd name="connsiteX3" fmla="*/ 2724311 w 3801492"/>
              <a:gd name="connsiteY3" fmla="*/ 1097456 h 1097456"/>
              <a:gd name="connsiteX4" fmla="*/ 0 w 3801492"/>
              <a:gd name="connsiteY4" fmla="*/ 1097456 h 1097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 name="Slide Number Placeholder 1"/>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10</a:t>
            </a:fld>
            <a:endParaRPr lang="en-US" dirty="0"/>
          </a:p>
        </p:txBody>
      </p:sp>
    </p:spTree>
    <p:extLst>
      <p:ext uri="{BB962C8B-B14F-4D97-AF65-F5344CB8AC3E}">
        <p14:creationId xmlns:p14="http://schemas.microsoft.com/office/powerpoint/2010/main" val="2809047289"/>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Rectangle 2"/>
          <p:cNvSpPr>
            <a:spLocks noGrp="1" noChangeArrowheads="1"/>
          </p:cNvSpPr>
          <p:nvPr>
            <p:ph type="title"/>
          </p:nvPr>
        </p:nvSpPr>
        <p:spPr>
          <a:xfrm>
            <a:off x="1905000" y="104891"/>
            <a:ext cx="8305800" cy="1015563"/>
          </a:xfrm>
        </p:spPr>
        <p:txBody>
          <a:bodyPr rtlCol="0">
            <a:normAutofit/>
          </a:bodyPr>
          <a:lstStyle/>
          <a:p>
            <a:pPr algn="ctr">
              <a:defRPr/>
            </a:pPr>
            <a:r>
              <a:rPr lang="en-US" altLang="en-US" sz="3200" b="1" dirty="0">
                <a:solidFill>
                  <a:srgbClr val="0070C0"/>
                </a:solidFill>
              </a:rPr>
              <a:t>Project Contracting Strategy</a:t>
            </a:r>
            <a:endParaRPr lang="en-US" sz="3200" b="1" dirty="0" smtClean="0">
              <a:solidFill>
                <a:srgbClr val="0070C0"/>
              </a:solidFill>
            </a:endParaRPr>
          </a:p>
        </p:txBody>
      </p:sp>
      <p:sp>
        <p:nvSpPr>
          <p:cNvPr id="16387" name="Rectangle 3"/>
          <p:cNvSpPr>
            <a:spLocks noGrp="1" noChangeArrowheads="1"/>
          </p:cNvSpPr>
          <p:nvPr>
            <p:ph idx="1"/>
          </p:nvPr>
        </p:nvSpPr>
        <p:spPr>
          <a:xfrm>
            <a:off x="1774209" y="1441029"/>
            <a:ext cx="9656929" cy="4267200"/>
          </a:xfrm>
        </p:spPr>
        <p:txBody>
          <a:bodyPr>
            <a:noAutofit/>
          </a:bodyPr>
          <a:lstStyle/>
          <a:p>
            <a:pPr marL="457200" indent="-457200" algn="just">
              <a:spcBef>
                <a:spcPct val="100000"/>
              </a:spcBef>
            </a:pPr>
            <a:r>
              <a:rPr lang="en-US" altLang="en-US" b="1" dirty="0">
                <a:solidFill>
                  <a:srgbClr val="0070C0"/>
                </a:solidFill>
              </a:rPr>
              <a:t>Package Breakdown and Basic Contractual Philosophy</a:t>
            </a:r>
            <a:r>
              <a:rPr lang="en-US" altLang="en-US" dirty="0"/>
              <a:t>. </a:t>
            </a:r>
            <a:endParaRPr lang="en-US" altLang="en-US" dirty="0" smtClean="0"/>
          </a:p>
          <a:p>
            <a:pPr marL="457200" indent="-457200" algn="just">
              <a:spcBef>
                <a:spcPct val="100000"/>
              </a:spcBef>
            </a:pPr>
            <a:r>
              <a:rPr lang="en-US" altLang="en-US" dirty="0" smtClean="0"/>
              <a:t>The </a:t>
            </a:r>
            <a:r>
              <a:rPr lang="en-US" altLang="en-US" dirty="0"/>
              <a:t>contracting strategy </a:t>
            </a:r>
            <a:r>
              <a:rPr lang="en-US" altLang="en-US" dirty="0" smtClean="0"/>
              <a:t>adopted for </a:t>
            </a:r>
            <a:r>
              <a:rPr lang="en-US" altLang="en-US" dirty="0"/>
              <a:t>a project will have a significant impact upon its eventual success and profitability. </a:t>
            </a:r>
            <a:endParaRPr lang="en-US" altLang="en-US" dirty="0" smtClean="0"/>
          </a:p>
          <a:p>
            <a:pPr marL="457200" indent="-457200" algn="just">
              <a:spcBef>
                <a:spcPct val="100000"/>
              </a:spcBef>
            </a:pPr>
            <a:r>
              <a:rPr lang="en-US" altLang="en-US" dirty="0" smtClean="0"/>
              <a:t>The contracting </a:t>
            </a:r>
            <a:r>
              <a:rPr lang="en-US" altLang="en-US" dirty="0"/>
              <a:t>strategy consists </a:t>
            </a:r>
            <a:r>
              <a:rPr lang="en-US" altLang="en-US" dirty="0" smtClean="0"/>
              <a:t>of: </a:t>
            </a:r>
            <a:r>
              <a:rPr lang="en-US" altLang="en-US" b="1" dirty="0"/>
              <a:t>(a)</a:t>
            </a:r>
            <a:r>
              <a:rPr lang="en-US" altLang="en-US" dirty="0"/>
              <a:t> Identification of all the work packages, that will be </a:t>
            </a:r>
            <a:r>
              <a:rPr lang="en-US" altLang="en-US" dirty="0" smtClean="0"/>
              <a:t>undertaken by </a:t>
            </a:r>
            <a:r>
              <a:rPr lang="en-US" altLang="en-US" dirty="0"/>
              <a:t>third-party organizations, </a:t>
            </a:r>
            <a:r>
              <a:rPr lang="en-US" altLang="en-US" b="1" dirty="0"/>
              <a:t>(b)</a:t>
            </a:r>
            <a:r>
              <a:rPr lang="en-US" altLang="en-US" dirty="0"/>
              <a:t> the scope of each work package, and </a:t>
            </a:r>
            <a:r>
              <a:rPr lang="en-US" altLang="en-US" b="1" dirty="0"/>
              <a:t>(c)</a:t>
            </a:r>
            <a:r>
              <a:rPr lang="en-US" altLang="en-US" dirty="0"/>
              <a:t> the </a:t>
            </a:r>
            <a:r>
              <a:rPr lang="en-US" altLang="en-US" dirty="0" smtClean="0"/>
              <a:t>basic nature </a:t>
            </a:r>
            <a:r>
              <a:rPr lang="en-US" altLang="en-US" dirty="0"/>
              <a:t>of commercial arrangements governing that work package, including, but not </a:t>
            </a:r>
            <a:r>
              <a:rPr lang="en-US" altLang="en-US" dirty="0" smtClean="0"/>
              <a:t>limited to</a:t>
            </a:r>
            <a:r>
              <a:rPr lang="en-US" altLang="en-US" dirty="0"/>
              <a:t>, the transfer of risk.</a:t>
            </a:r>
            <a:endParaRPr lang="en-US" altLang="en-US" dirty="0" smtClean="0"/>
          </a:p>
        </p:txBody>
      </p:sp>
      <p:sp>
        <p:nvSpPr>
          <p:cNvPr id="6" name="Slide Number Placeholder 5"/>
          <p:cNvSpPr>
            <a:spLocks noGrp="1"/>
          </p:cNvSpPr>
          <p:nvPr>
            <p:ph type="sldNum" sz="quarter" idx="12"/>
          </p:nvPr>
        </p:nvSpPr>
        <p:spPr/>
        <p:txBody>
          <a:bodyPr/>
          <a:lstStyle>
            <a:lvl1pPr eaLnBrk="0" hangingPunct="0">
              <a:defRPr sz="2200">
                <a:solidFill>
                  <a:schemeClr val="tx1"/>
                </a:solidFill>
                <a:latin typeface="Arial" panose="020B0604020202020204" pitchFamily="34" charset="0"/>
              </a:defRPr>
            </a:lvl1pPr>
            <a:lvl2pPr marL="742950" indent="-285750" eaLnBrk="0" hangingPunct="0">
              <a:defRPr sz="2200">
                <a:solidFill>
                  <a:schemeClr val="tx1"/>
                </a:solidFill>
                <a:latin typeface="Arial" panose="020B0604020202020204" pitchFamily="34" charset="0"/>
              </a:defRPr>
            </a:lvl2pPr>
            <a:lvl3pPr marL="1143000" indent="-228600" eaLnBrk="0" hangingPunct="0">
              <a:defRPr sz="2200">
                <a:solidFill>
                  <a:schemeClr val="tx1"/>
                </a:solidFill>
                <a:latin typeface="Arial" panose="020B0604020202020204" pitchFamily="34" charset="0"/>
              </a:defRPr>
            </a:lvl3pPr>
            <a:lvl4pPr marL="1600200" indent="-228600" eaLnBrk="0" hangingPunct="0">
              <a:defRPr sz="2200">
                <a:solidFill>
                  <a:schemeClr val="tx1"/>
                </a:solidFill>
                <a:latin typeface="Arial" panose="020B0604020202020204" pitchFamily="34" charset="0"/>
              </a:defRPr>
            </a:lvl4pPr>
            <a:lvl5pPr marL="2057400" indent="-228600" eaLnBrk="0" hangingPunct="0">
              <a:defRPr sz="2200">
                <a:solidFill>
                  <a:schemeClr val="tx1"/>
                </a:solidFill>
                <a:latin typeface="Arial" panose="020B0604020202020204" pitchFamily="34" charset="0"/>
              </a:defRPr>
            </a:lvl5pPr>
            <a:lvl6pPr marL="2514600" indent="-228600" eaLnBrk="0" fontAlgn="base" hangingPunct="0">
              <a:spcBef>
                <a:spcPct val="0"/>
              </a:spcBef>
              <a:spcAft>
                <a:spcPct val="0"/>
              </a:spcAft>
              <a:defRPr sz="2200">
                <a:solidFill>
                  <a:schemeClr val="tx1"/>
                </a:solidFill>
                <a:latin typeface="Arial" panose="020B0604020202020204" pitchFamily="34" charset="0"/>
              </a:defRPr>
            </a:lvl6pPr>
            <a:lvl7pPr marL="2971800" indent="-228600" eaLnBrk="0" fontAlgn="base" hangingPunct="0">
              <a:spcBef>
                <a:spcPct val="0"/>
              </a:spcBef>
              <a:spcAft>
                <a:spcPct val="0"/>
              </a:spcAft>
              <a:defRPr sz="2200">
                <a:solidFill>
                  <a:schemeClr val="tx1"/>
                </a:solidFill>
                <a:latin typeface="Arial" panose="020B0604020202020204" pitchFamily="34" charset="0"/>
              </a:defRPr>
            </a:lvl7pPr>
            <a:lvl8pPr marL="3429000" indent="-228600" eaLnBrk="0" fontAlgn="base" hangingPunct="0">
              <a:spcBef>
                <a:spcPct val="0"/>
              </a:spcBef>
              <a:spcAft>
                <a:spcPct val="0"/>
              </a:spcAft>
              <a:defRPr sz="2200">
                <a:solidFill>
                  <a:schemeClr val="tx1"/>
                </a:solidFill>
                <a:latin typeface="Arial" panose="020B0604020202020204" pitchFamily="34" charset="0"/>
              </a:defRPr>
            </a:lvl8pPr>
            <a:lvl9pPr marL="3886200" indent="-228600" eaLnBrk="0" fontAlgn="base" hangingPunct="0">
              <a:spcBef>
                <a:spcPct val="0"/>
              </a:spcBef>
              <a:spcAft>
                <a:spcPct val="0"/>
              </a:spcAft>
              <a:defRPr sz="2200">
                <a:solidFill>
                  <a:schemeClr val="tx1"/>
                </a:solidFill>
                <a:latin typeface="Arial" panose="020B0604020202020204" pitchFamily="34" charset="0"/>
              </a:defRPr>
            </a:lvl9pPr>
          </a:lstStyle>
          <a:p>
            <a:pPr eaLnBrk="1" hangingPunct="1"/>
            <a:fld id="{2412DFC4-E492-4E7C-A4EB-908C6ACC0278}" type="slidenum">
              <a:rPr lang="en-US" altLang="en-US" sz="1200">
                <a:solidFill>
                  <a:srgbClr val="898989"/>
                </a:solidFill>
              </a:rPr>
              <a:pPr eaLnBrk="1" hangingPunct="1"/>
              <a:t>11</a:t>
            </a:fld>
            <a:endParaRPr lang="en-US" altLang="en-US" sz="1200">
              <a:solidFill>
                <a:srgbClr val="898989"/>
              </a:solidFill>
            </a:endParaRPr>
          </a:p>
        </p:txBody>
      </p:sp>
      <p:sp>
        <p:nvSpPr>
          <p:cNvPr id="5" name="Parallelogram 13">
            <a:extLst>
              <a:ext uri="{FF2B5EF4-FFF2-40B4-BE49-F238E27FC236}">
                <a16:creationId xmlns:a16="http://schemas.microsoft.com/office/drawing/2014/main" id="{55E5E750-62AD-0BCA-E666-1BCC9F0818B4}"/>
              </a:ext>
            </a:extLst>
          </p:cNvPr>
          <p:cNvSpPr/>
          <p:nvPr/>
        </p:nvSpPr>
        <p:spPr>
          <a:xfrm rot="16200000" flipV="1">
            <a:off x="-1578304" y="2940120"/>
            <a:ext cx="5058389" cy="164663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 fmla="*/ 0 w 3801492"/>
              <a:gd name="connsiteY0" fmla="*/ 1097456 h 1097456"/>
              <a:gd name="connsiteX1" fmla="*/ 1102581 w 3801492"/>
              <a:gd name="connsiteY1" fmla="*/ 0 h 1097456"/>
              <a:gd name="connsiteX2" fmla="*/ 3801492 w 3801492"/>
              <a:gd name="connsiteY2" fmla="*/ 12700 h 1097456"/>
              <a:gd name="connsiteX3" fmla="*/ 2724311 w 3801492"/>
              <a:gd name="connsiteY3" fmla="*/ 1097456 h 1097456"/>
              <a:gd name="connsiteX4" fmla="*/ 0 w 3801492"/>
              <a:gd name="connsiteY4" fmla="*/ 1097456 h 1097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7" name="TextBox 6">
            <a:extLst>
              <a:ext uri="{FF2B5EF4-FFF2-40B4-BE49-F238E27FC236}">
                <a16:creationId xmlns:a16="http://schemas.microsoft.com/office/drawing/2014/main" id="{B6E60321-421F-096F-355B-5271C6E42BFC}"/>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8" name="Graphic 22">
            <a:extLst>
              <a:ext uri="{FF2B5EF4-FFF2-40B4-BE49-F238E27FC236}">
                <a16:creationId xmlns:a16="http://schemas.microsoft.com/office/drawing/2014/main" id="{ACE76E66-5FF1-83D6-4EAC-3853027A6FDC}"/>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982200" y="68242"/>
            <a:ext cx="2069781" cy="1166001"/>
          </a:xfrm>
          <a:prstGeom prst="rect">
            <a:avLst/>
          </a:prstGeom>
        </p:spPr>
      </p:pic>
    </p:spTree>
    <p:extLst>
      <p:ext uri="{BB962C8B-B14F-4D97-AF65-F5344CB8AC3E}">
        <p14:creationId xmlns:p14="http://schemas.microsoft.com/office/powerpoint/2010/main" val="1682006137"/>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4" name="Rectangle 2"/>
          <p:cNvSpPr>
            <a:spLocks noGrp="1" noChangeArrowheads="1"/>
          </p:cNvSpPr>
          <p:nvPr>
            <p:ph type="title"/>
          </p:nvPr>
        </p:nvSpPr>
        <p:spPr>
          <a:xfrm>
            <a:off x="1897063" y="158924"/>
            <a:ext cx="8382000" cy="838200"/>
          </a:xfrm>
        </p:spPr>
        <p:txBody>
          <a:bodyPr>
            <a:normAutofit/>
          </a:bodyPr>
          <a:lstStyle/>
          <a:p>
            <a:pPr algn="ctr"/>
            <a:r>
              <a:rPr lang="en-US" altLang="en-US" sz="3200" b="1" dirty="0">
                <a:solidFill>
                  <a:srgbClr val="0070C0"/>
                </a:solidFill>
              </a:rPr>
              <a:t>Project Contracting Strategy</a:t>
            </a:r>
            <a:endParaRPr lang="en-US" altLang="en-US" sz="3200" b="1" dirty="0" smtClean="0">
              <a:solidFill>
                <a:srgbClr val="0070C0"/>
              </a:solidFill>
            </a:endParaRPr>
          </a:p>
        </p:txBody>
      </p:sp>
      <p:sp>
        <p:nvSpPr>
          <p:cNvPr id="28675" name="Rectangle 3"/>
          <p:cNvSpPr>
            <a:spLocks noGrp="1" noChangeArrowheads="1"/>
          </p:cNvSpPr>
          <p:nvPr>
            <p:ph idx="1"/>
          </p:nvPr>
        </p:nvSpPr>
        <p:spPr>
          <a:xfrm>
            <a:off x="2006245" y="1282541"/>
            <a:ext cx="9485170" cy="5410200"/>
          </a:xfrm>
        </p:spPr>
        <p:txBody>
          <a:bodyPr>
            <a:normAutofit/>
          </a:bodyPr>
          <a:lstStyle/>
          <a:p>
            <a:pPr marL="457200" indent="-457200" algn="just"/>
            <a:r>
              <a:rPr lang="en-US" altLang="en-US" b="1" dirty="0">
                <a:solidFill>
                  <a:srgbClr val="0070C0"/>
                </a:solidFill>
              </a:rPr>
              <a:t>Competencies in Owner and Supplier Organizations</a:t>
            </a:r>
            <a:r>
              <a:rPr lang="en-US" altLang="en-US" dirty="0"/>
              <a:t>. </a:t>
            </a:r>
            <a:endParaRPr lang="en-US" altLang="en-US" dirty="0" smtClean="0"/>
          </a:p>
          <a:p>
            <a:pPr marL="0" indent="0" algn="just">
              <a:buNone/>
            </a:pPr>
            <a:endParaRPr lang="en-US" altLang="en-US" dirty="0" smtClean="0"/>
          </a:p>
          <a:p>
            <a:pPr marL="457200" indent="-457200" algn="just"/>
            <a:r>
              <a:rPr lang="en-US" altLang="en-US" dirty="0" smtClean="0"/>
              <a:t>The </a:t>
            </a:r>
            <a:r>
              <a:rPr lang="en-US" altLang="en-US" dirty="0"/>
              <a:t>optimal contracting strategy </a:t>
            </a:r>
            <a:r>
              <a:rPr lang="en-US" altLang="en-US" dirty="0" smtClean="0"/>
              <a:t>will be </a:t>
            </a:r>
            <a:r>
              <a:rPr lang="en-US" altLang="en-US" dirty="0"/>
              <a:t>a balance between the competence of the owner organization to either undertake or </a:t>
            </a:r>
            <a:r>
              <a:rPr lang="en-US" altLang="en-US" dirty="0" smtClean="0"/>
              <a:t>to manage </a:t>
            </a:r>
            <a:r>
              <a:rPr lang="en-US" altLang="en-US" dirty="0"/>
              <a:t>the work in question, and the competencies available of the supplier market. </a:t>
            </a:r>
            <a:endParaRPr lang="en-US" altLang="en-US" dirty="0" smtClean="0"/>
          </a:p>
          <a:p>
            <a:pPr marL="457200" indent="-457200" algn="just"/>
            <a:r>
              <a:rPr lang="en-US" altLang="en-US" dirty="0" smtClean="0"/>
              <a:t>The point </a:t>
            </a:r>
            <a:r>
              <a:rPr lang="en-US" altLang="en-US" dirty="0"/>
              <a:t>of departure is the definition of the minimum ‘‘core </a:t>
            </a:r>
            <a:r>
              <a:rPr lang="en-US" altLang="en-US" dirty="0" smtClean="0"/>
              <a:t>competencies</a:t>
            </a:r>
            <a:r>
              <a:rPr lang="en-US" altLang="en-US" dirty="0"/>
              <a:t>’’ that the </a:t>
            </a:r>
            <a:r>
              <a:rPr lang="en-US" altLang="en-US" dirty="0" smtClean="0"/>
              <a:t>owner wishes </a:t>
            </a:r>
            <a:r>
              <a:rPr lang="en-US" altLang="en-US" dirty="0"/>
              <a:t>to maintain within his or her own organization for strategic reasons. This will </a:t>
            </a:r>
            <a:r>
              <a:rPr lang="en-US" altLang="en-US" dirty="0" smtClean="0"/>
              <a:t>shape the </a:t>
            </a:r>
            <a:r>
              <a:rPr lang="en-US" altLang="en-US" dirty="0"/>
              <a:t>services he or she wishes to buy from suppliers.</a:t>
            </a:r>
            <a:endParaRPr lang="en-US" altLang="en-US" sz="2800" dirty="0" smtClean="0"/>
          </a:p>
        </p:txBody>
      </p:sp>
      <p:sp>
        <p:nvSpPr>
          <p:cNvPr id="6" name="Slide Number Placeholder 5"/>
          <p:cNvSpPr>
            <a:spLocks noGrp="1"/>
          </p:cNvSpPr>
          <p:nvPr>
            <p:ph type="sldNum" sz="quarter" idx="12"/>
          </p:nvPr>
        </p:nvSpPr>
        <p:spPr/>
        <p:txBody>
          <a:bodyPr/>
          <a:lstStyle>
            <a:lvl1pPr eaLnBrk="0" hangingPunct="0">
              <a:defRPr sz="2200">
                <a:solidFill>
                  <a:schemeClr val="tx1"/>
                </a:solidFill>
                <a:latin typeface="Arial" panose="020B0604020202020204" pitchFamily="34" charset="0"/>
              </a:defRPr>
            </a:lvl1pPr>
            <a:lvl2pPr marL="742950" indent="-285750" eaLnBrk="0" hangingPunct="0">
              <a:defRPr sz="2200">
                <a:solidFill>
                  <a:schemeClr val="tx1"/>
                </a:solidFill>
                <a:latin typeface="Arial" panose="020B0604020202020204" pitchFamily="34" charset="0"/>
              </a:defRPr>
            </a:lvl2pPr>
            <a:lvl3pPr marL="1143000" indent="-228600" eaLnBrk="0" hangingPunct="0">
              <a:defRPr sz="2200">
                <a:solidFill>
                  <a:schemeClr val="tx1"/>
                </a:solidFill>
                <a:latin typeface="Arial" panose="020B0604020202020204" pitchFamily="34" charset="0"/>
              </a:defRPr>
            </a:lvl3pPr>
            <a:lvl4pPr marL="1600200" indent="-228600" eaLnBrk="0" hangingPunct="0">
              <a:defRPr sz="2200">
                <a:solidFill>
                  <a:schemeClr val="tx1"/>
                </a:solidFill>
                <a:latin typeface="Arial" panose="020B0604020202020204" pitchFamily="34" charset="0"/>
              </a:defRPr>
            </a:lvl4pPr>
            <a:lvl5pPr marL="2057400" indent="-228600" eaLnBrk="0" hangingPunct="0">
              <a:defRPr sz="2200">
                <a:solidFill>
                  <a:schemeClr val="tx1"/>
                </a:solidFill>
                <a:latin typeface="Arial" panose="020B0604020202020204" pitchFamily="34" charset="0"/>
              </a:defRPr>
            </a:lvl5pPr>
            <a:lvl6pPr marL="2514600" indent="-228600" eaLnBrk="0" fontAlgn="base" hangingPunct="0">
              <a:spcBef>
                <a:spcPct val="0"/>
              </a:spcBef>
              <a:spcAft>
                <a:spcPct val="0"/>
              </a:spcAft>
              <a:defRPr sz="2200">
                <a:solidFill>
                  <a:schemeClr val="tx1"/>
                </a:solidFill>
                <a:latin typeface="Arial" panose="020B0604020202020204" pitchFamily="34" charset="0"/>
              </a:defRPr>
            </a:lvl6pPr>
            <a:lvl7pPr marL="2971800" indent="-228600" eaLnBrk="0" fontAlgn="base" hangingPunct="0">
              <a:spcBef>
                <a:spcPct val="0"/>
              </a:spcBef>
              <a:spcAft>
                <a:spcPct val="0"/>
              </a:spcAft>
              <a:defRPr sz="2200">
                <a:solidFill>
                  <a:schemeClr val="tx1"/>
                </a:solidFill>
                <a:latin typeface="Arial" panose="020B0604020202020204" pitchFamily="34" charset="0"/>
              </a:defRPr>
            </a:lvl7pPr>
            <a:lvl8pPr marL="3429000" indent="-228600" eaLnBrk="0" fontAlgn="base" hangingPunct="0">
              <a:spcBef>
                <a:spcPct val="0"/>
              </a:spcBef>
              <a:spcAft>
                <a:spcPct val="0"/>
              </a:spcAft>
              <a:defRPr sz="2200">
                <a:solidFill>
                  <a:schemeClr val="tx1"/>
                </a:solidFill>
                <a:latin typeface="Arial" panose="020B0604020202020204" pitchFamily="34" charset="0"/>
              </a:defRPr>
            </a:lvl8pPr>
            <a:lvl9pPr marL="3886200" indent="-228600" eaLnBrk="0" fontAlgn="base" hangingPunct="0">
              <a:spcBef>
                <a:spcPct val="0"/>
              </a:spcBef>
              <a:spcAft>
                <a:spcPct val="0"/>
              </a:spcAft>
              <a:defRPr sz="2200">
                <a:solidFill>
                  <a:schemeClr val="tx1"/>
                </a:solidFill>
                <a:latin typeface="Arial" panose="020B0604020202020204" pitchFamily="34" charset="0"/>
              </a:defRPr>
            </a:lvl9pPr>
          </a:lstStyle>
          <a:p>
            <a:pPr eaLnBrk="1" hangingPunct="1"/>
            <a:fld id="{AFD197E3-8FC2-430A-B5E6-EA945094758D}" type="slidenum">
              <a:rPr lang="en-US" altLang="en-US" sz="1200">
                <a:solidFill>
                  <a:srgbClr val="898989"/>
                </a:solidFill>
              </a:rPr>
              <a:pPr eaLnBrk="1" hangingPunct="1"/>
              <a:t>12</a:t>
            </a:fld>
            <a:endParaRPr lang="en-US" altLang="en-US" sz="1200">
              <a:solidFill>
                <a:srgbClr val="898989"/>
              </a:solidFill>
            </a:endParaRPr>
          </a:p>
        </p:txBody>
      </p:sp>
      <p:sp>
        <p:nvSpPr>
          <p:cNvPr id="5" name="Parallelogram 13">
            <a:extLst>
              <a:ext uri="{FF2B5EF4-FFF2-40B4-BE49-F238E27FC236}">
                <a16:creationId xmlns:a16="http://schemas.microsoft.com/office/drawing/2014/main" id="{55E5E750-62AD-0BCA-E666-1BCC9F0818B4}"/>
              </a:ext>
            </a:extLst>
          </p:cNvPr>
          <p:cNvSpPr/>
          <p:nvPr/>
        </p:nvSpPr>
        <p:spPr>
          <a:xfrm rot="16200000" flipV="1">
            <a:off x="-1685261" y="3047077"/>
            <a:ext cx="5395158" cy="1769490"/>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 fmla="*/ 0 w 3801492"/>
              <a:gd name="connsiteY0" fmla="*/ 1097456 h 1097456"/>
              <a:gd name="connsiteX1" fmla="*/ 1102581 w 3801492"/>
              <a:gd name="connsiteY1" fmla="*/ 0 h 1097456"/>
              <a:gd name="connsiteX2" fmla="*/ 3801492 w 3801492"/>
              <a:gd name="connsiteY2" fmla="*/ 12700 h 1097456"/>
              <a:gd name="connsiteX3" fmla="*/ 2724311 w 3801492"/>
              <a:gd name="connsiteY3" fmla="*/ 1097456 h 1097456"/>
              <a:gd name="connsiteX4" fmla="*/ 0 w 3801492"/>
              <a:gd name="connsiteY4" fmla="*/ 1097456 h 1097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7" name="TextBox 6">
            <a:extLst>
              <a:ext uri="{FF2B5EF4-FFF2-40B4-BE49-F238E27FC236}">
                <a16:creationId xmlns:a16="http://schemas.microsoft.com/office/drawing/2014/main" id="{B6E60321-421F-096F-355B-5271C6E42BFC}"/>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8" name="Graphic 22">
            <a:extLst>
              <a:ext uri="{FF2B5EF4-FFF2-40B4-BE49-F238E27FC236}">
                <a16:creationId xmlns:a16="http://schemas.microsoft.com/office/drawing/2014/main" id="{ACE76E66-5FF1-83D6-4EAC-3853027A6FDC}"/>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717206" y="187658"/>
            <a:ext cx="2274496" cy="850566"/>
          </a:xfrm>
          <a:prstGeom prst="rect">
            <a:avLst/>
          </a:prstGeom>
        </p:spPr>
      </p:pic>
    </p:spTree>
    <p:extLst>
      <p:ext uri="{BB962C8B-B14F-4D97-AF65-F5344CB8AC3E}">
        <p14:creationId xmlns:p14="http://schemas.microsoft.com/office/powerpoint/2010/main" val="2955404488"/>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8" name="Rectangle 2"/>
          <p:cNvSpPr>
            <a:spLocks noGrp="1" noChangeArrowheads="1"/>
          </p:cNvSpPr>
          <p:nvPr>
            <p:ph type="title"/>
          </p:nvPr>
        </p:nvSpPr>
        <p:spPr>
          <a:xfrm>
            <a:off x="838200" y="159602"/>
            <a:ext cx="10515600" cy="689731"/>
          </a:xfrm>
        </p:spPr>
        <p:txBody>
          <a:bodyPr>
            <a:normAutofit/>
          </a:bodyPr>
          <a:lstStyle/>
          <a:p>
            <a:pPr algn="ctr"/>
            <a:r>
              <a:rPr lang="en-US" altLang="en-US" sz="3200" b="1" dirty="0">
                <a:solidFill>
                  <a:srgbClr val="0070C0"/>
                </a:solidFill>
              </a:rPr>
              <a:t>Project Contracting Strategy</a:t>
            </a:r>
            <a:endParaRPr lang="en-US" altLang="en-US" sz="3200" b="1" dirty="0" smtClean="0">
              <a:solidFill>
                <a:srgbClr val="0070C0"/>
              </a:solidFill>
            </a:endParaRPr>
          </a:p>
        </p:txBody>
      </p:sp>
      <p:sp>
        <p:nvSpPr>
          <p:cNvPr id="34819" name="Rectangle 3"/>
          <p:cNvSpPr>
            <a:spLocks noGrp="1" noChangeArrowheads="1"/>
          </p:cNvSpPr>
          <p:nvPr>
            <p:ph idx="1"/>
          </p:nvPr>
        </p:nvSpPr>
        <p:spPr>
          <a:xfrm>
            <a:off x="2006221" y="1250796"/>
            <a:ext cx="9539785" cy="4351338"/>
          </a:xfrm>
        </p:spPr>
        <p:txBody>
          <a:bodyPr rtlCol="0">
            <a:noAutofit/>
          </a:bodyPr>
          <a:lstStyle/>
          <a:p>
            <a:pPr algn="just">
              <a:spcBef>
                <a:spcPct val="100000"/>
              </a:spcBef>
              <a:defRPr/>
            </a:pPr>
            <a:r>
              <a:rPr lang="en-US" b="1" dirty="0" smtClean="0">
                <a:solidFill>
                  <a:srgbClr val="0070C0"/>
                </a:solidFill>
              </a:rPr>
              <a:t>Example</a:t>
            </a:r>
            <a:r>
              <a:rPr lang="en-US" dirty="0" smtClean="0"/>
              <a:t>: </a:t>
            </a:r>
            <a:r>
              <a:rPr lang="en-US" dirty="0"/>
              <a:t>A European oil company requested suppliers to provide technical </a:t>
            </a:r>
            <a:r>
              <a:rPr lang="en-US" dirty="0" smtClean="0"/>
              <a:t>competence in </a:t>
            </a:r>
            <a:r>
              <a:rPr lang="en-US" dirty="0"/>
              <a:t>electrical and instrumentation engineering as part of their offering. </a:t>
            </a:r>
            <a:r>
              <a:rPr lang="en-US" dirty="0" smtClean="0"/>
              <a:t>The company</a:t>
            </a:r>
            <a:r>
              <a:rPr lang="en-US" dirty="0"/>
              <a:t>, however, regarded the electrical and instrumentation engineering as </a:t>
            </a:r>
            <a:r>
              <a:rPr lang="en-US" dirty="0" smtClean="0"/>
              <a:t>part of </a:t>
            </a:r>
            <a:r>
              <a:rPr lang="en-US" dirty="0"/>
              <a:t>their core competence. This resulted in duplication of effort, confusion over </a:t>
            </a:r>
            <a:r>
              <a:rPr lang="en-US" dirty="0" smtClean="0"/>
              <a:t>roles and </a:t>
            </a:r>
            <a:r>
              <a:rPr lang="en-US" dirty="0"/>
              <a:t>interfaces, and ultimately higher costs.</a:t>
            </a:r>
          </a:p>
          <a:p>
            <a:pPr algn="just">
              <a:spcBef>
                <a:spcPct val="100000"/>
              </a:spcBef>
              <a:defRPr/>
            </a:pPr>
            <a:r>
              <a:rPr lang="en-US" dirty="0"/>
              <a:t>Similarly another oil company wished the engineering procurement and </a:t>
            </a:r>
            <a:r>
              <a:rPr lang="en-US" dirty="0" smtClean="0"/>
              <a:t>construction (</a:t>
            </a:r>
            <a:r>
              <a:rPr lang="en-US" dirty="0"/>
              <a:t>EPC) contractor to provide overall project management of major </a:t>
            </a:r>
            <a:r>
              <a:rPr lang="en-US" dirty="0" smtClean="0"/>
              <a:t>refinery shutdowns</a:t>
            </a:r>
            <a:r>
              <a:rPr lang="en-US" dirty="0"/>
              <a:t>. Unfortunately, the EPC contractor selected did not have this competence</a:t>
            </a:r>
            <a:r>
              <a:rPr lang="en-US" dirty="0" smtClean="0"/>
              <a:t>, and </a:t>
            </a:r>
            <a:r>
              <a:rPr lang="en-US" dirty="0"/>
              <a:t>the oil company was required to take over the management of the </a:t>
            </a:r>
            <a:r>
              <a:rPr lang="en-US" dirty="0" smtClean="0"/>
              <a:t>turnaround project.</a:t>
            </a:r>
            <a:endParaRPr lang="en-US" dirty="0"/>
          </a:p>
        </p:txBody>
      </p:sp>
      <p:sp>
        <p:nvSpPr>
          <p:cNvPr id="6" name="Slide Number Placeholder 5"/>
          <p:cNvSpPr>
            <a:spLocks noGrp="1"/>
          </p:cNvSpPr>
          <p:nvPr>
            <p:ph type="sldNum" sz="quarter" idx="12"/>
          </p:nvPr>
        </p:nvSpPr>
        <p:spPr/>
        <p:txBody>
          <a:bodyPr/>
          <a:lstStyle>
            <a:lvl1pPr eaLnBrk="0" hangingPunct="0">
              <a:defRPr sz="2200">
                <a:solidFill>
                  <a:schemeClr val="tx1"/>
                </a:solidFill>
                <a:latin typeface="Arial" panose="020B0604020202020204" pitchFamily="34" charset="0"/>
              </a:defRPr>
            </a:lvl1pPr>
            <a:lvl2pPr marL="742950" indent="-285750" eaLnBrk="0" hangingPunct="0">
              <a:defRPr sz="2200">
                <a:solidFill>
                  <a:schemeClr val="tx1"/>
                </a:solidFill>
                <a:latin typeface="Arial" panose="020B0604020202020204" pitchFamily="34" charset="0"/>
              </a:defRPr>
            </a:lvl2pPr>
            <a:lvl3pPr marL="1143000" indent="-228600" eaLnBrk="0" hangingPunct="0">
              <a:defRPr sz="2200">
                <a:solidFill>
                  <a:schemeClr val="tx1"/>
                </a:solidFill>
                <a:latin typeface="Arial" panose="020B0604020202020204" pitchFamily="34" charset="0"/>
              </a:defRPr>
            </a:lvl3pPr>
            <a:lvl4pPr marL="1600200" indent="-228600" eaLnBrk="0" hangingPunct="0">
              <a:defRPr sz="2200">
                <a:solidFill>
                  <a:schemeClr val="tx1"/>
                </a:solidFill>
                <a:latin typeface="Arial" panose="020B0604020202020204" pitchFamily="34" charset="0"/>
              </a:defRPr>
            </a:lvl4pPr>
            <a:lvl5pPr marL="2057400" indent="-228600" eaLnBrk="0" hangingPunct="0">
              <a:defRPr sz="2200">
                <a:solidFill>
                  <a:schemeClr val="tx1"/>
                </a:solidFill>
                <a:latin typeface="Arial" panose="020B0604020202020204" pitchFamily="34" charset="0"/>
              </a:defRPr>
            </a:lvl5pPr>
            <a:lvl6pPr marL="2514600" indent="-228600" eaLnBrk="0" fontAlgn="base" hangingPunct="0">
              <a:spcBef>
                <a:spcPct val="0"/>
              </a:spcBef>
              <a:spcAft>
                <a:spcPct val="0"/>
              </a:spcAft>
              <a:defRPr sz="2200">
                <a:solidFill>
                  <a:schemeClr val="tx1"/>
                </a:solidFill>
                <a:latin typeface="Arial" panose="020B0604020202020204" pitchFamily="34" charset="0"/>
              </a:defRPr>
            </a:lvl6pPr>
            <a:lvl7pPr marL="2971800" indent="-228600" eaLnBrk="0" fontAlgn="base" hangingPunct="0">
              <a:spcBef>
                <a:spcPct val="0"/>
              </a:spcBef>
              <a:spcAft>
                <a:spcPct val="0"/>
              </a:spcAft>
              <a:defRPr sz="2200">
                <a:solidFill>
                  <a:schemeClr val="tx1"/>
                </a:solidFill>
                <a:latin typeface="Arial" panose="020B0604020202020204" pitchFamily="34" charset="0"/>
              </a:defRPr>
            </a:lvl7pPr>
            <a:lvl8pPr marL="3429000" indent="-228600" eaLnBrk="0" fontAlgn="base" hangingPunct="0">
              <a:spcBef>
                <a:spcPct val="0"/>
              </a:spcBef>
              <a:spcAft>
                <a:spcPct val="0"/>
              </a:spcAft>
              <a:defRPr sz="2200">
                <a:solidFill>
                  <a:schemeClr val="tx1"/>
                </a:solidFill>
                <a:latin typeface="Arial" panose="020B0604020202020204" pitchFamily="34" charset="0"/>
              </a:defRPr>
            </a:lvl8pPr>
            <a:lvl9pPr marL="3886200" indent="-228600" eaLnBrk="0" fontAlgn="base" hangingPunct="0">
              <a:spcBef>
                <a:spcPct val="0"/>
              </a:spcBef>
              <a:spcAft>
                <a:spcPct val="0"/>
              </a:spcAft>
              <a:defRPr sz="2200">
                <a:solidFill>
                  <a:schemeClr val="tx1"/>
                </a:solidFill>
                <a:latin typeface="Arial" panose="020B0604020202020204" pitchFamily="34" charset="0"/>
              </a:defRPr>
            </a:lvl9pPr>
          </a:lstStyle>
          <a:p>
            <a:pPr eaLnBrk="1" hangingPunct="1"/>
            <a:fld id="{D519FD89-1210-4033-BF41-171FB5CEB35F}" type="slidenum">
              <a:rPr lang="en-US" altLang="en-US" sz="1200">
                <a:solidFill>
                  <a:srgbClr val="898989"/>
                </a:solidFill>
              </a:rPr>
              <a:pPr eaLnBrk="1" hangingPunct="1"/>
              <a:t>13</a:t>
            </a:fld>
            <a:endParaRPr lang="en-US" altLang="en-US" sz="1200">
              <a:solidFill>
                <a:srgbClr val="898989"/>
              </a:solidFill>
            </a:endParaRPr>
          </a:p>
        </p:txBody>
      </p:sp>
      <p:sp>
        <p:nvSpPr>
          <p:cNvPr id="5" name="Parallelogram 13">
            <a:extLst>
              <a:ext uri="{FF2B5EF4-FFF2-40B4-BE49-F238E27FC236}">
                <a16:creationId xmlns:a16="http://schemas.microsoft.com/office/drawing/2014/main" id="{55E5E750-62AD-0BCA-E666-1BCC9F0818B4}"/>
              </a:ext>
            </a:extLst>
          </p:cNvPr>
          <p:cNvSpPr/>
          <p:nvPr/>
        </p:nvSpPr>
        <p:spPr>
          <a:xfrm rot="16200000" flipV="1">
            <a:off x="-1516877" y="2878693"/>
            <a:ext cx="5058389" cy="1769490"/>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 fmla="*/ 0 w 3801492"/>
              <a:gd name="connsiteY0" fmla="*/ 1097456 h 1097456"/>
              <a:gd name="connsiteX1" fmla="*/ 1102581 w 3801492"/>
              <a:gd name="connsiteY1" fmla="*/ 0 h 1097456"/>
              <a:gd name="connsiteX2" fmla="*/ 3801492 w 3801492"/>
              <a:gd name="connsiteY2" fmla="*/ 12700 h 1097456"/>
              <a:gd name="connsiteX3" fmla="*/ 2724311 w 3801492"/>
              <a:gd name="connsiteY3" fmla="*/ 1097456 h 1097456"/>
              <a:gd name="connsiteX4" fmla="*/ 0 w 3801492"/>
              <a:gd name="connsiteY4" fmla="*/ 1097456 h 1097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7" name="TextBox 6">
            <a:extLst>
              <a:ext uri="{FF2B5EF4-FFF2-40B4-BE49-F238E27FC236}">
                <a16:creationId xmlns:a16="http://schemas.microsoft.com/office/drawing/2014/main" id="{B6E60321-421F-096F-355B-5271C6E42BFC}"/>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8" name="Graphic 22">
            <a:extLst>
              <a:ext uri="{FF2B5EF4-FFF2-40B4-BE49-F238E27FC236}">
                <a16:creationId xmlns:a16="http://schemas.microsoft.com/office/drawing/2014/main" id="{ACE76E66-5FF1-83D6-4EAC-3853027A6FDC}"/>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840036" y="108991"/>
            <a:ext cx="2247202" cy="985735"/>
          </a:xfrm>
          <a:prstGeom prst="rect">
            <a:avLst/>
          </a:prstGeom>
        </p:spPr>
      </p:pic>
    </p:spTree>
    <p:extLst>
      <p:ext uri="{BB962C8B-B14F-4D97-AF65-F5344CB8AC3E}">
        <p14:creationId xmlns:p14="http://schemas.microsoft.com/office/powerpoint/2010/main" val="1050609526"/>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8" name="Rectangle 2"/>
          <p:cNvSpPr>
            <a:spLocks noGrp="1" noChangeArrowheads="1"/>
          </p:cNvSpPr>
          <p:nvPr>
            <p:ph type="title"/>
          </p:nvPr>
        </p:nvSpPr>
        <p:spPr>
          <a:xfrm>
            <a:off x="838200" y="159602"/>
            <a:ext cx="10515600" cy="689731"/>
          </a:xfrm>
        </p:spPr>
        <p:txBody>
          <a:bodyPr>
            <a:normAutofit/>
          </a:bodyPr>
          <a:lstStyle/>
          <a:p>
            <a:pPr algn="ctr"/>
            <a:r>
              <a:rPr lang="en-US" altLang="en-US" sz="3200" b="1" dirty="0">
                <a:solidFill>
                  <a:srgbClr val="0070C0"/>
                </a:solidFill>
              </a:rPr>
              <a:t>Project Contracting Strategy</a:t>
            </a:r>
            <a:endParaRPr lang="en-US" altLang="en-US" sz="3200" b="1" dirty="0" smtClean="0">
              <a:solidFill>
                <a:srgbClr val="0070C0"/>
              </a:solidFill>
            </a:endParaRPr>
          </a:p>
        </p:txBody>
      </p:sp>
      <p:sp>
        <p:nvSpPr>
          <p:cNvPr id="34819" name="Rectangle 3"/>
          <p:cNvSpPr>
            <a:spLocks noGrp="1" noChangeArrowheads="1"/>
          </p:cNvSpPr>
          <p:nvPr>
            <p:ph idx="1"/>
          </p:nvPr>
        </p:nvSpPr>
        <p:spPr>
          <a:xfrm>
            <a:off x="1897063" y="1587769"/>
            <a:ext cx="9456737" cy="4351338"/>
          </a:xfrm>
        </p:spPr>
        <p:txBody>
          <a:bodyPr rtlCol="0">
            <a:noAutofit/>
          </a:bodyPr>
          <a:lstStyle/>
          <a:p>
            <a:pPr algn="just">
              <a:spcBef>
                <a:spcPct val="100000"/>
              </a:spcBef>
              <a:defRPr/>
            </a:pPr>
            <a:r>
              <a:rPr lang="en-US" dirty="0" smtClean="0"/>
              <a:t>Major </a:t>
            </a:r>
            <a:r>
              <a:rPr lang="en-US" dirty="0"/>
              <a:t>cost reductions were achieved in North Sea projects when </a:t>
            </a:r>
            <a:r>
              <a:rPr lang="en-US" dirty="0" smtClean="0"/>
              <a:t>owners stopped </a:t>
            </a:r>
            <a:r>
              <a:rPr lang="en-US" dirty="0"/>
              <a:t>‘‘man for man marking’’ and defined who was accountable for the result</a:t>
            </a:r>
            <a:r>
              <a:rPr lang="en-US" dirty="0" smtClean="0"/>
              <a:t>, and </a:t>
            </a:r>
            <a:r>
              <a:rPr lang="en-US" dirty="0"/>
              <a:t>who was responsible for execution and reflecting this in their contracts.</a:t>
            </a:r>
            <a:endParaRPr lang="en-US" dirty="0" smtClean="0"/>
          </a:p>
        </p:txBody>
      </p:sp>
      <p:sp>
        <p:nvSpPr>
          <p:cNvPr id="6" name="Slide Number Placeholder 5"/>
          <p:cNvSpPr>
            <a:spLocks noGrp="1"/>
          </p:cNvSpPr>
          <p:nvPr>
            <p:ph type="sldNum" sz="quarter" idx="12"/>
          </p:nvPr>
        </p:nvSpPr>
        <p:spPr/>
        <p:txBody>
          <a:bodyPr/>
          <a:lstStyle>
            <a:lvl1pPr eaLnBrk="0" hangingPunct="0">
              <a:defRPr sz="2200">
                <a:solidFill>
                  <a:schemeClr val="tx1"/>
                </a:solidFill>
                <a:latin typeface="Arial" panose="020B0604020202020204" pitchFamily="34" charset="0"/>
              </a:defRPr>
            </a:lvl1pPr>
            <a:lvl2pPr marL="742950" indent="-285750" eaLnBrk="0" hangingPunct="0">
              <a:defRPr sz="2200">
                <a:solidFill>
                  <a:schemeClr val="tx1"/>
                </a:solidFill>
                <a:latin typeface="Arial" panose="020B0604020202020204" pitchFamily="34" charset="0"/>
              </a:defRPr>
            </a:lvl2pPr>
            <a:lvl3pPr marL="1143000" indent="-228600" eaLnBrk="0" hangingPunct="0">
              <a:defRPr sz="2200">
                <a:solidFill>
                  <a:schemeClr val="tx1"/>
                </a:solidFill>
                <a:latin typeface="Arial" panose="020B0604020202020204" pitchFamily="34" charset="0"/>
              </a:defRPr>
            </a:lvl3pPr>
            <a:lvl4pPr marL="1600200" indent="-228600" eaLnBrk="0" hangingPunct="0">
              <a:defRPr sz="2200">
                <a:solidFill>
                  <a:schemeClr val="tx1"/>
                </a:solidFill>
                <a:latin typeface="Arial" panose="020B0604020202020204" pitchFamily="34" charset="0"/>
              </a:defRPr>
            </a:lvl4pPr>
            <a:lvl5pPr marL="2057400" indent="-228600" eaLnBrk="0" hangingPunct="0">
              <a:defRPr sz="2200">
                <a:solidFill>
                  <a:schemeClr val="tx1"/>
                </a:solidFill>
                <a:latin typeface="Arial" panose="020B0604020202020204" pitchFamily="34" charset="0"/>
              </a:defRPr>
            </a:lvl5pPr>
            <a:lvl6pPr marL="2514600" indent="-228600" eaLnBrk="0" fontAlgn="base" hangingPunct="0">
              <a:spcBef>
                <a:spcPct val="0"/>
              </a:spcBef>
              <a:spcAft>
                <a:spcPct val="0"/>
              </a:spcAft>
              <a:defRPr sz="2200">
                <a:solidFill>
                  <a:schemeClr val="tx1"/>
                </a:solidFill>
                <a:latin typeface="Arial" panose="020B0604020202020204" pitchFamily="34" charset="0"/>
              </a:defRPr>
            </a:lvl6pPr>
            <a:lvl7pPr marL="2971800" indent="-228600" eaLnBrk="0" fontAlgn="base" hangingPunct="0">
              <a:spcBef>
                <a:spcPct val="0"/>
              </a:spcBef>
              <a:spcAft>
                <a:spcPct val="0"/>
              </a:spcAft>
              <a:defRPr sz="2200">
                <a:solidFill>
                  <a:schemeClr val="tx1"/>
                </a:solidFill>
                <a:latin typeface="Arial" panose="020B0604020202020204" pitchFamily="34" charset="0"/>
              </a:defRPr>
            </a:lvl7pPr>
            <a:lvl8pPr marL="3429000" indent="-228600" eaLnBrk="0" fontAlgn="base" hangingPunct="0">
              <a:spcBef>
                <a:spcPct val="0"/>
              </a:spcBef>
              <a:spcAft>
                <a:spcPct val="0"/>
              </a:spcAft>
              <a:defRPr sz="2200">
                <a:solidFill>
                  <a:schemeClr val="tx1"/>
                </a:solidFill>
                <a:latin typeface="Arial" panose="020B0604020202020204" pitchFamily="34" charset="0"/>
              </a:defRPr>
            </a:lvl8pPr>
            <a:lvl9pPr marL="3886200" indent="-228600" eaLnBrk="0" fontAlgn="base" hangingPunct="0">
              <a:spcBef>
                <a:spcPct val="0"/>
              </a:spcBef>
              <a:spcAft>
                <a:spcPct val="0"/>
              </a:spcAft>
              <a:defRPr sz="2200">
                <a:solidFill>
                  <a:schemeClr val="tx1"/>
                </a:solidFill>
                <a:latin typeface="Arial" panose="020B0604020202020204" pitchFamily="34" charset="0"/>
              </a:defRPr>
            </a:lvl9pPr>
          </a:lstStyle>
          <a:p>
            <a:pPr eaLnBrk="1" hangingPunct="1"/>
            <a:fld id="{D519FD89-1210-4033-BF41-171FB5CEB35F}" type="slidenum">
              <a:rPr lang="en-US" altLang="en-US" sz="1200">
                <a:solidFill>
                  <a:srgbClr val="898989"/>
                </a:solidFill>
              </a:rPr>
              <a:pPr eaLnBrk="1" hangingPunct="1"/>
              <a:t>14</a:t>
            </a:fld>
            <a:endParaRPr lang="en-US" altLang="en-US" sz="1200">
              <a:solidFill>
                <a:srgbClr val="898989"/>
              </a:solidFill>
            </a:endParaRPr>
          </a:p>
        </p:txBody>
      </p:sp>
      <p:sp>
        <p:nvSpPr>
          <p:cNvPr id="5" name="Parallelogram 13">
            <a:extLst>
              <a:ext uri="{FF2B5EF4-FFF2-40B4-BE49-F238E27FC236}">
                <a16:creationId xmlns:a16="http://schemas.microsoft.com/office/drawing/2014/main" id="{55E5E750-62AD-0BCA-E666-1BCC9F0818B4}"/>
              </a:ext>
            </a:extLst>
          </p:cNvPr>
          <p:cNvSpPr/>
          <p:nvPr/>
        </p:nvSpPr>
        <p:spPr>
          <a:xfrm rot="16200000" flipV="1">
            <a:off x="-1516877" y="2878693"/>
            <a:ext cx="5058389" cy="1769490"/>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 fmla="*/ 0 w 3801492"/>
              <a:gd name="connsiteY0" fmla="*/ 1097456 h 1097456"/>
              <a:gd name="connsiteX1" fmla="*/ 1102581 w 3801492"/>
              <a:gd name="connsiteY1" fmla="*/ 0 h 1097456"/>
              <a:gd name="connsiteX2" fmla="*/ 3801492 w 3801492"/>
              <a:gd name="connsiteY2" fmla="*/ 12700 h 1097456"/>
              <a:gd name="connsiteX3" fmla="*/ 2724311 w 3801492"/>
              <a:gd name="connsiteY3" fmla="*/ 1097456 h 1097456"/>
              <a:gd name="connsiteX4" fmla="*/ 0 w 3801492"/>
              <a:gd name="connsiteY4" fmla="*/ 1097456 h 1097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7" name="TextBox 6">
            <a:extLst>
              <a:ext uri="{FF2B5EF4-FFF2-40B4-BE49-F238E27FC236}">
                <a16:creationId xmlns:a16="http://schemas.microsoft.com/office/drawing/2014/main" id="{B6E60321-421F-096F-355B-5271C6E42BFC}"/>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8" name="Graphic 22">
            <a:extLst>
              <a:ext uri="{FF2B5EF4-FFF2-40B4-BE49-F238E27FC236}">
                <a16:creationId xmlns:a16="http://schemas.microsoft.com/office/drawing/2014/main" id="{ACE76E66-5FF1-83D6-4EAC-3853027A6FDC}"/>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744501" y="248508"/>
            <a:ext cx="2247202" cy="985735"/>
          </a:xfrm>
          <a:prstGeom prst="rect">
            <a:avLst/>
          </a:prstGeom>
        </p:spPr>
      </p:pic>
    </p:spTree>
    <p:extLst>
      <p:ext uri="{BB962C8B-B14F-4D97-AF65-F5344CB8AC3E}">
        <p14:creationId xmlns:p14="http://schemas.microsoft.com/office/powerpoint/2010/main" val="3382978787"/>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274430"/>
            <a:ext cx="10515600" cy="685753"/>
          </a:xfrm>
        </p:spPr>
        <p:txBody>
          <a:bodyPr>
            <a:normAutofit/>
          </a:bodyPr>
          <a:lstStyle/>
          <a:p>
            <a:pPr algn="ctr"/>
            <a:r>
              <a:rPr lang="en-US" altLang="en-US" sz="3200" b="1" dirty="0">
                <a:solidFill>
                  <a:srgbClr val="0070C0"/>
                </a:solidFill>
              </a:rPr>
              <a:t>Appropriate Apportionment of Risk</a:t>
            </a:r>
            <a:endParaRPr lang="en-US" sz="3200" dirty="0"/>
          </a:p>
        </p:txBody>
      </p:sp>
      <p:sp>
        <p:nvSpPr>
          <p:cNvPr id="3" name="Content Placeholder 2"/>
          <p:cNvSpPr>
            <a:spLocks noGrp="1"/>
          </p:cNvSpPr>
          <p:nvPr>
            <p:ph idx="1"/>
          </p:nvPr>
        </p:nvSpPr>
        <p:spPr>
          <a:xfrm>
            <a:off x="1828800" y="1377820"/>
            <a:ext cx="9524999" cy="4351338"/>
          </a:xfrm>
        </p:spPr>
        <p:txBody>
          <a:bodyPr>
            <a:normAutofit/>
          </a:bodyPr>
          <a:lstStyle/>
          <a:p>
            <a:pPr algn="just"/>
            <a:r>
              <a:rPr lang="en-US" dirty="0" smtClean="0"/>
              <a:t>The </a:t>
            </a:r>
            <a:r>
              <a:rPr lang="en-US" dirty="0"/>
              <a:t>contracting strategy will also define the way </a:t>
            </a:r>
            <a:r>
              <a:rPr lang="en-US" dirty="0" smtClean="0"/>
              <a:t>in which </a:t>
            </a:r>
            <a:r>
              <a:rPr lang="en-US" dirty="0"/>
              <a:t>project risk is shared between the owner of the project and its suppliers and will </a:t>
            </a:r>
            <a:r>
              <a:rPr lang="en-US" dirty="0" smtClean="0"/>
              <a:t>also determine </a:t>
            </a:r>
            <a:r>
              <a:rPr lang="en-US" dirty="0"/>
              <a:t>the shape of the owner project organization and the way the project is managed</a:t>
            </a:r>
            <a:r>
              <a:rPr lang="en-US" dirty="0" smtClean="0"/>
              <a:t>.</a:t>
            </a:r>
          </a:p>
          <a:p>
            <a:pPr algn="just"/>
            <a:endParaRPr lang="en-US" dirty="0"/>
          </a:p>
          <a:p>
            <a:pPr algn="just"/>
            <a:r>
              <a:rPr lang="en-US" sz="2600" b="1" dirty="0"/>
              <a:t>The most appropriate apportionment of risk will depend on the following:</a:t>
            </a:r>
          </a:p>
          <a:p>
            <a:pPr algn="just"/>
            <a:r>
              <a:rPr lang="en-US" sz="2600" dirty="0" smtClean="0">
                <a:solidFill>
                  <a:srgbClr val="0070C0"/>
                </a:solidFill>
              </a:rPr>
              <a:t>Who </a:t>
            </a:r>
            <a:r>
              <a:rPr lang="en-US" sz="2600" dirty="0">
                <a:solidFill>
                  <a:srgbClr val="0070C0"/>
                </a:solidFill>
              </a:rPr>
              <a:t>has the financial resources to bear the consequences of the risk.</a:t>
            </a:r>
          </a:p>
          <a:p>
            <a:pPr algn="just"/>
            <a:r>
              <a:rPr lang="en-US" sz="2600" dirty="0" smtClean="0">
                <a:solidFill>
                  <a:srgbClr val="0070C0"/>
                </a:solidFill>
              </a:rPr>
              <a:t>Who </a:t>
            </a:r>
            <a:r>
              <a:rPr lang="en-US" sz="2600" dirty="0">
                <a:solidFill>
                  <a:srgbClr val="0070C0"/>
                </a:solidFill>
              </a:rPr>
              <a:t>has the best competencies to manage the risk.</a:t>
            </a:r>
          </a:p>
        </p:txBody>
      </p:sp>
      <p:sp>
        <p:nvSpPr>
          <p:cNvPr id="4" name="Slide Number Placeholder 3"/>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15</a:t>
            </a:fld>
            <a:endParaRPr lang="en-US" dirty="0"/>
          </a:p>
        </p:txBody>
      </p:sp>
      <p:sp>
        <p:nvSpPr>
          <p:cNvPr id="5" name="Parallelogram 13">
            <a:extLst>
              <a:ext uri="{FF2B5EF4-FFF2-40B4-BE49-F238E27FC236}">
                <a16:creationId xmlns:a16="http://schemas.microsoft.com/office/drawing/2014/main" id="{55E5E750-62AD-0BCA-E666-1BCC9F0818B4}"/>
              </a:ext>
            </a:extLst>
          </p:cNvPr>
          <p:cNvSpPr/>
          <p:nvPr/>
        </p:nvSpPr>
        <p:spPr>
          <a:xfrm rot="16200000" flipV="1">
            <a:off x="-1612423" y="2974239"/>
            <a:ext cx="5058389" cy="1578397"/>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 fmla="*/ 0 w 3801492"/>
              <a:gd name="connsiteY0" fmla="*/ 1097456 h 1097456"/>
              <a:gd name="connsiteX1" fmla="*/ 1102581 w 3801492"/>
              <a:gd name="connsiteY1" fmla="*/ 0 h 1097456"/>
              <a:gd name="connsiteX2" fmla="*/ 3801492 w 3801492"/>
              <a:gd name="connsiteY2" fmla="*/ 12700 h 1097456"/>
              <a:gd name="connsiteX3" fmla="*/ 2724311 w 3801492"/>
              <a:gd name="connsiteY3" fmla="*/ 1097456 h 1097456"/>
              <a:gd name="connsiteX4" fmla="*/ 0 w 3801492"/>
              <a:gd name="connsiteY4" fmla="*/ 1097456 h 1097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6" name="TextBox 5">
            <a:extLst>
              <a:ext uri="{FF2B5EF4-FFF2-40B4-BE49-F238E27FC236}">
                <a16:creationId xmlns:a16="http://schemas.microsoft.com/office/drawing/2014/main" id="{B6E60321-421F-096F-355B-5271C6E42BFC}"/>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2">
            <a:extLst>
              <a:ext uri="{FF2B5EF4-FFF2-40B4-BE49-F238E27FC236}">
                <a16:creationId xmlns:a16="http://schemas.microsoft.com/office/drawing/2014/main" id="{ACE76E66-5FF1-83D6-4EAC-3853027A6FDC}"/>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982200" y="183266"/>
            <a:ext cx="2138019" cy="776917"/>
          </a:xfrm>
          <a:prstGeom prst="rect">
            <a:avLst/>
          </a:prstGeom>
        </p:spPr>
      </p:pic>
    </p:spTree>
    <p:extLst>
      <p:ext uri="{BB962C8B-B14F-4D97-AF65-F5344CB8AC3E}">
        <p14:creationId xmlns:p14="http://schemas.microsoft.com/office/powerpoint/2010/main" val="2520322642"/>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Rectangle 2"/>
          <p:cNvSpPr>
            <a:spLocks noGrp="1" noChangeArrowheads="1"/>
          </p:cNvSpPr>
          <p:nvPr>
            <p:ph type="title"/>
          </p:nvPr>
        </p:nvSpPr>
        <p:spPr>
          <a:xfrm>
            <a:off x="1012317" y="-91320"/>
            <a:ext cx="10515600" cy="1325563"/>
          </a:xfrm>
        </p:spPr>
        <p:txBody>
          <a:bodyPr>
            <a:normAutofit/>
          </a:bodyPr>
          <a:lstStyle/>
          <a:p>
            <a:pPr algn="ctr"/>
            <a:r>
              <a:rPr lang="en-US" altLang="en-US" sz="3200" b="1" dirty="0">
                <a:solidFill>
                  <a:srgbClr val="0070C0"/>
                </a:solidFill>
              </a:rPr>
              <a:t>Appropriate Apportionment of Risk</a:t>
            </a:r>
            <a:endParaRPr lang="en-US" altLang="en-US" sz="3200" b="1" dirty="0" smtClean="0">
              <a:solidFill>
                <a:srgbClr val="0070C0"/>
              </a:solidFill>
            </a:endParaRPr>
          </a:p>
        </p:txBody>
      </p:sp>
      <p:sp>
        <p:nvSpPr>
          <p:cNvPr id="35843" name="Rectangle 3"/>
          <p:cNvSpPr>
            <a:spLocks noGrp="1" noChangeArrowheads="1"/>
          </p:cNvSpPr>
          <p:nvPr>
            <p:ph idx="1"/>
          </p:nvPr>
        </p:nvSpPr>
        <p:spPr>
          <a:xfrm>
            <a:off x="1692323" y="1600200"/>
            <a:ext cx="9835594" cy="4267200"/>
          </a:xfrm>
        </p:spPr>
        <p:txBody>
          <a:bodyPr rtlCol="0">
            <a:noAutofit/>
          </a:bodyPr>
          <a:lstStyle/>
          <a:p>
            <a:pPr marL="457200" indent="-457200" algn="just">
              <a:defRPr/>
            </a:pPr>
            <a:r>
              <a:rPr lang="en-US" dirty="0"/>
              <a:t>Many </a:t>
            </a:r>
            <a:r>
              <a:rPr lang="en-US" dirty="0" smtClean="0"/>
              <a:t>business owners </a:t>
            </a:r>
            <a:r>
              <a:rPr lang="en-US" dirty="0"/>
              <a:t>will write contracts in which suppliers are asked to take risks that go </a:t>
            </a:r>
            <a:r>
              <a:rPr lang="en-US" dirty="0" smtClean="0"/>
              <a:t>way beyond </a:t>
            </a:r>
            <a:r>
              <a:rPr lang="en-US" dirty="0"/>
              <a:t>their net asset value. </a:t>
            </a:r>
            <a:endParaRPr lang="en-US" dirty="0" smtClean="0"/>
          </a:p>
          <a:p>
            <a:pPr marL="457200" indent="-457200" algn="just">
              <a:defRPr/>
            </a:pPr>
            <a:r>
              <a:rPr lang="en-US" dirty="0" smtClean="0"/>
              <a:t>More </a:t>
            </a:r>
            <a:r>
              <a:rPr lang="en-US" dirty="0"/>
              <a:t>surprisingly, some suppliers will agree to accept </a:t>
            </a:r>
            <a:r>
              <a:rPr lang="en-US" dirty="0" smtClean="0"/>
              <a:t>such risks</a:t>
            </a:r>
            <a:r>
              <a:rPr lang="en-US" dirty="0"/>
              <a:t>. </a:t>
            </a:r>
            <a:endParaRPr lang="en-US" dirty="0" smtClean="0"/>
          </a:p>
          <a:p>
            <a:pPr marL="457200" indent="-457200" algn="just">
              <a:defRPr/>
            </a:pPr>
            <a:r>
              <a:rPr lang="en-US" dirty="0" smtClean="0"/>
              <a:t>Basically </a:t>
            </a:r>
            <a:r>
              <a:rPr lang="en-US" dirty="0"/>
              <a:t>the owner is fooling him- or herself, because if the risk materializes, </a:t>
            </a:r>
            <a:r>
              <a:rPr lang="en-US" dirty="0" smtClean="0"/>
              <a:t>the contractor </a:t>
            </a:r>
            <a:r>
              <a:rPr lang="en-US" dirty="0"/>
              <a:t>will be bankrupt and the owner will still suffer the consequences. </a:t>
            </a:r>
            <a:endParaRPr lang="en-US" dirty="0" smtClean="0"/>
          </a:p>
          <a:p>
            <a:pPr marL="457200" indent="-457200" algn="just">
              <a:defRPr/>
            </a:pPr>
            <a:r>
              <a:rPr lang="en-US" dirty="0" smtClean="0"/>
              <a:t>Particularly in more </a:t>
            </a:r>
            <a:r>
              <a:rPr lang="en-US" dirty="0"/>
              <a:t>complex contracts, it is probably in the interests of both the owner and contractor </a:t>
            </a:r>
            <a:r>
              <a:rPr lang="en-US" dirty="0" smtClean="0"/>
              <a:t>to ensure </a:t>
            </a:r>
            <a:r>
              <a:rPr lang="en-US" dirty="0"/>
              <a:t>that risks are clearly defined and mutually understood as part of the </a:t>
            </a:r>
            <a:r>
              <a:rPr lang="en-US" dirty="0" smtClean="0"/>
              <a:t>contracting process </a:t>
            </a:r>
            <a:r>
              <a:rPr lang="en-US" dirty="0"/>
              <a:t>and prior to contract award.</a:t>
            </a:r>
            <a:endParaRPr lang="en-US" dirty="0"/>
          </a:p>
        </p:txBody>
      </p:sp>
      <p:sp>
        <p:nvSpPr>
          <p:cNvPr id="6" name="Slide Number Placeholder 5"/>
          <p:cNvSpPr>
            <a:spLocks noGrp="1"/>
          </p:cNvSpPr>
          <p:nvPr>
            <p:ph type="sldNum" sz="quarter" idx="12"/>
          </p:nvPr>
        </p:nvSpPr>
        <p:spPr/>
        <p:txBody>
          <a:bodyPr/>
          <a:lstStyle>
            <a:lvl1pPr eaLnBrk="0" hangingPunct="0">
              <a:defRPr sz="2200">
                <a:solidFill>
                  <a:schemeClr val="tx1"/>
                </a:solidFill>
                <a:latin typeface="Arial" panose="020B0604020202020204" pitchFamily="34" charset="0"/>
              </a:defRPr>
            </a:lvl1pPr>
            <a:lvl2pPr marL="742950" indent="-285750" eaLnBrk="0" hangingPunct="0">
              <a:defRPr sz="2200">
                <a:solidFill>
                  <a:schemeClr val="tx1"/>
                </a:solidFill>
                <a:latin typeface="Arial" panose="020B0604020202020204" pitchFamily="34" charset="0"/>
              </a:defRPr>
            </a:lvl2pPr>
            <a:lvl3pPr marL="1143000" indent="-228600" eaLnBrk="0" hangingPunct="0">
              <a:defRPr sz="2200">
                <a:solidFill>
                  <a:schemeClr val="tx1"/>
                </a:solidFill>
                <a:latin typeface="Arial" panose="020B0604020202020204" pitchFamily="34" charset="0"/>
              </a:defRPr>
            </a:lvl3pPr>
            <a:lvl4pPr marL="1600200" indent="-228600" eaLnBrk="0" hangingPunct="0">
              <a:defRPr sz="2200">
                <a:solidFill>
                  <a:schemeClr val="tx1"/>
                </a:solidFill>
                <a:latin typeface="Arial" panose="020B0604020202020204" pitchFamily="34" charset="0"/>
              </a:defRPr>
            </a:lvl4pPr>
            <a:lvl5pPr marL="2057400" indent="-228600" eaLnBrk="0" hangingPunct="0">
              <a:defRPr sz="2200">
                <a:solidFill>
                  <a:schemeClr val="tx1"/>
                </a:solidFill>
                <a:latin typeface="Arial" panose="020B0604020202020204" pitchFamily="34" charset="0"/>
              </a:defRPr>
            </a:lvl5pPr>
            <a:lvl6pPr marL="2514600" indent="-228600" eaLnBrk="0" fontAlgn="base" hangingPunct="0">
              <a:spcBef>
                <a:spcPct val="0"/>
              </a:spcBef>
              <a:spcAft>
                <a:spcPct val="0"/>
              </a:spcAft>
              <a:defRPr sz="2200">
                <a:solidFill>
                  <a:schemeClr val="tx1"/>
                </a:solidFill>
                <a:latin typeface="Arial" panose="020B0604020202020204" pitchFamily="34" charset="0"/>
              </a:defRPr>
            </a:lvl6pPr>
            <a:lvl7pPr marL="2971800" indent="-228600" eaLnBrk="0" fontAlgn="base" hangingPunct="0">
              <a:spcBef>
                <a:spcPct val="0"/>
              </a:spcBef>
              <a:spcAft>
                <a:spcPct val="0"/>
              </a:spcAft>
              <a:defRPr sz="2200">
                <a:solidFill>
                  <a:schemeClr val="tx1"/>
                </a:solidFill>
                <a:latin typeface="Arial" panose="020B0604020202020204" pitchFamily="34" charset="0"/>
              </a:defRPr>
            </a:lvl7pPr>
            <a:lvl8pPr marL="3429000" indent="-228600" eaLnBrk="0" fontAlgn="base" hangingPunct="0">
              <a:spcBef>
                <a:spcPct val="0"/>
              </a:spcBef>
              <a:spcAft>
                <a:spcPct val="0"/>
              </a:spcAft>
              <a:defRPr sz="2200">
                <a:solidFill>
                  <a:schemeClr val="tx1"/>
                </a:solidFill>
                <a:latin typeface="Arial" panose="020B0604020202020204" pitchFamily="34" charset="0"/>
              </a:defRPr>
            </a:lvl8pPr>
            <a:lvl9pPr marL="3886200" indent="-228600" eaLnBrk="0" fontAlgn="base" hangingPunct="0">
              <a:spcBef>
                <a:spcPct val="0"/>
              </a:spcBef>
              <a:spcAft>
                <a:spcPct val="0"/>
              </a:spcAft>
              <a:defRPr sz="2200">
                <a:solidFill>
                  <a:schemeClr val="tx1"/>
                </a:solidFill>
                <a:latin typeface="Arial" panose="020B0604020202020204" pitchFamily="34" charset="0"/>
              </a:defRPr>
            </a:lvl9pPr>
          </a:lstStyle>
          <a:p>
            <a:pPr eaLnBrk="1" hangingPunct="1"/>
            <a:fld id="{99EC3BA1-3687-4A47-982F-9FC9AF8BBDA1}" type="slidenum">
              <a:rPr lang="en-US" altLang="en-US" sz="1200">
                <a:solidFill>
                  <a:srgbClr val="898989"/>
                </a:solidFill>
              </a:rPr>
              <a:pPr eaLnBrk="1" hangingPunct="1"/>
              <a:t>16</a:t>
            </a:fld>
            <a:endParaRPr lang="en-US" altLang="en-US" sz="1200">
              <a:solidFill>
                <a:srgbClr val="898989"/>
              </a:solidFill>
            </a:endParaRPr>
          </a:p>
        </p:txBody>
      </p:sp>
      <p:sp>
        <p:nvSpPr>
          <p:cNvPr id="5" name="Parallelogram 13">
            <a:extLst>
              <a:ext uri="{FF2B5EF4-FFF2-40B4-BE49-F238E27FC236}">
                <a16:creationId xmlns:a16="http://schemas.microsoft.com/office/drawing/2014/main" id="{55E5E750-62AD-0BCA-E666-1BCC9F0818B4}"/>
              </a:ext>
            </a:extLst>
          </p:cNvPr>
          <p:cNvSpPr/>
          <p:nvPr/>
        </p:nvSpPr>
        <p:spPr>
          <a:xfrm rot="16200000" flipV="1">
            <a:off x="-1619247" y="2981063"/>
            <a:ext cx="5058389" cy="1564749"/>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 fmla="*/ 0 w 3801492"/>
              <a:gd name="connsiteY0" fmla="*/ 1097456 h 1097456"/>
              <a:gd name="connsiteX1" fmla="*/ 1102581 w 3801492"/>
              <a:gd name="connsiteY1" fmla="*/ 0 h 1097456"/>
              <a:gd name="connsiteX2" fmla="*/ 3801492 w 3801492"/>
              <a:gd name="connsiteY2" fmla="*/ 12700 h 1097456"/>
              <a:gd name="connsiteX3" fmla="*/ 2724311 w 3801492"/>
              <a:gd name="connsiteY3" fmla="*/ 1097456 h 1097456"/>
              <a:gd name="connsiteX4" fmla="*/ 0 w 3801492"/>
              <a:gd name="connsiteY4" fmla="*/ 1097456 h 1097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7" name="TextBox 6">
            <a:extLst>
              <a:ext uri="{FF2B5EF4-FFF2-40B4-BE49-F238E27FC236}">
                <a16:creationId xmlns:a16="http://schemas.microsoft.com/office/drawing/2014/main" id="{B6E60321-421F-096F-355B-5271C6E42BFC}"/>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8" name="Graphic 22">
            <a:extLst>
              <a:ext uri="{FF2B5EF4-FFF2-40B4-BE49-F238E27FC236}">
                <a16:creationId xmlns:a16="http://schemas.microsoft.com/office/drawing/2014/main" id="{ACE76E66-5FF1-83D6-4EAC-3853027A6FDC}"/>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853683" y="248508"/>
            <a:ext cx="2138019" cy="926461"/>
          </a:xfrm>
          <a:prstGeom prst="rect">
            <a:avLst/>
          </a:prstGeom>
        </p:spPr>
      </p:pic>
    </p:spTree>
    <p:extLst>
      <p:ext uri="{BB962C8B-B14F-4D97-AF65-F5344CB8AC3E}">
        <p14:creationId xmlns:p14="http://schemas.microsoft.com/office/powerpoint/2010/main" val="3277610910"/>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Rectangle 2"/>
          <p:cNvSpPr>
            <a:spLocks noGrp="1" noChangeArrowheads="1"/>
          </p:cNvSpPr>
          <p:nvPr>
            <p:ph type="title"/>
          </p:nvPr>
        </p:nvSpPr>
        <p:spPr>
          <a:xfrm>
            <a:off x="1897062" y="216994"/>
            <a:ext cx="8458200" cy="729276"/>
          </a:xfrm>
        </p:spPr>
        <p:txBody>
          <a:bodyPr>
            <a:noAutofit/>
          </a:bodyPr>
          <a:lstStyle/>
          <a:p>
            <a:pPr algn="ctr"/>
            <a:r>
              <a:rPr lang="en-US" altLang="en-US" sz="3200" b="1" dirty="0">
                <a:solidFill>
                  <a:srgbClr val="0070C0"/>
                </a:solidFill>
              </a:rPr>
              <a:t>Contract Scope Statements Based on Work Breakdown Structure</a:t>
            </a:r>
            <a:endParaRPr lang="en-US" altLang="en-US" sz="3200" dirty="0" smtClean="0">
              <a:solidFill>
                <a:srgbClr val="0070C0"/>
              </a:solidFill>
            </a:endParaRPr>
          </a:p>
        </p:txBody>
      </p:sp>
      <p:sp>
        <p:nvSpPr>
          <p:cNvPr id="20483" name="Rectangle 3"/>
          <p:cNvSpPr>
            <a:spLocks noGrp="1" noChangeArrowheads="1"/>
          </p:cNvSpPr>
          <p:nvPr>
            <p:ph type="body" idx="1"/>
          </p:nvPr>
        </p:nvSpPr>
        <p:spPr>
          <a:xfrm>
            <a:off x="1978935" y="1280515"/>
            <a:ext cx="9253183" cy="4648200"/>
          </a:xfrm>
        </p:spPr>
        <p:txBody>
          <a:bodyPr>
            <a:noAutofit/>
          </a:bodyPr>
          <a:lstStyle/>
          <a:p>
            <a:pPr algn="just">
              <a:buFont typeface="Wingdings" panose="05000000000000000000" pitchFamily="2" charset="2"/>
              <a:buChar char="Ø"/>
            </a:pPr>
            <a:r>
              <a:rPr lang="en-US" altLang="en-US" sz="2600" dirty="0" smtClean="0"/>
              <a:t>  Many</a:t>
            </a:r>
            <a:r>
              <a:rPr lang="en-US" altLang="en-US" sz="2600" dirty="0"/>
              <a:t>, if not most, contracting problems stem from failure of either the owner or </a:t>
            </a:r>
            <a:r>
              <a:rPr lang="en-US" altLang="en-US" sz="2600" dirty="0" smtClean="0"/>
              <a:t>contractor to </a:t>
            </a:r>
            <a:r>
              <a:rPr lang="en-US" altLang="en-US" sz="2600" dirty="0"/>
              <a:t>fully understand the scope of the work of a particular contract package. </a:t>
            </a:r>
            <a:endParaRPr lang="en-US" altLang="en-US" sz="2600" dirty="0" smtClean="0"/>
          </a:p>
          <a:p>
            <a:pPr algn="just">
              <a:buFont typeface="Wingdings" panose="05000000000000000000" pitchFamily="2" charset="2"/>
              <a:buChar char="Ø"/>
            </a:pPr>
            <a:r>
              <a:rPr lang="en-US" altLang="en-US" sz="2600" dirty="0" smtClean="0"/>
              <a:t>Failure </a:t>
            </a:r>
            <a:r>
              <a:rPr lang="en-US" altLang="en-US" sz="2600" dirty="0"/>
              <a:t>to </a:t>
            </a:r>
            <a:r>
              <a:rPr lang="en-US" altLang="en-US" sz="2600" dirty="0" smtClean="0"/>
              <a:t>appreciate scope </a:t>
            </a:r>
            <a:r>
              <a:rPr lang="en-US" altLang="en-US" sz="2600" dirty="0"/>
              <a:t>can lead to unrealistic expectations on the part of the owner, </a:t>
            </a:r>
            <a:r>
              <a:rPr lang="en-US" altLang="en-US" sz="2600" dirty="0" smtClean="0"/>
              <a:t>underestimation of </a:t>
            </a:r>
            <a:r>
              <a:rPr lang="en-US" altLang="en-US" sz="2600" dirty="0"/>
              <a:t>time and cost by the contractor, and problems of interface between the various </a:t>
            </a:r>
            <a:r>
              <a:rPr lang="en-US" altLang="en-US" sz="2600" dirty="0" smtClean="0"/>
              <a:t>contractors working </a:t>
            </a:r>
            <a:r>
              <a:rPr lang="en-US" altLang="en-US" sz="2600" dirty="0"/>
              <a:t>on the project</a:t>
            </a:r>
            <a:r>
              <a:rPr lang="en-US" altLang="en-US" sz="2600" dirty="0" smtClean="0"/>
              <a:t>.</a:t>
            </a:r>
          </a:p>
          <a:p>
            <a:pPr algn="just">
              <a:buFont typeface="Wingdings" panose="05000000000000000000" pitchFamily="2" charset="2"/>
              <a:buChar char="Ø"/>
            </a:pPr>
            <a:r>
              <a:rPr lang="en-US" altLang="en-US" sz="2600" dirty="0" smtClean="0"/>
              <a:t>A </a:t>
            </a:r>
            <a:r>
              <a:rPr lang="en-US" altLang="en-US" sz="2600" dirty="0"/>
              <a:t>very useful discipline is to base the contract scope statement on the project work </a:t>
            </a:r>
            <a:r>
              <a:rPr lang="en-US" altLang="en-US" sz="2600" dirty="0" smtClean="0"/>
              <a:t>breakdown structure</a:t>
            </a:r>
            <a:r>
              <a:rPr lang="en-US" altLang="en-US" sz="2600" dirty="0"/>
              <a:t>. </a:t>
            </a:r>
            <a:endParaRPr lang="en-US" altLang="en-US" sz="2600" dirty="0" smtClean="0"/>
          </a:p>
          <a:p>
            <a:pPr algn="just">
              <a:buFont typeface="Wingdings" panose="05000000000000000000" pitchFamily="2" charset="2"/>
              <a:buChar char="Ø"/>
            </a:pPr>
            <a:r>
              <a:rPr lang="en-US" altLang="en-US" sz="2600" dirty="0" smtClean="0"/>
              <a:t>This </a:t>
            </a:r>
            <a:r>
              <a:rPr lang="en-US" altLang="en-US" sz="2600" dirty="0"/>
              <a:t>technique ensures that all of the work necessary to complete the project </a:t>
            </a:r>
            <a:r>
              <a:rPr lang="en-US" altLang="en-US" sz="2600" dirty="0" smtClean="0"/>
              <a:t>is defined </a:t>
            </a:r>
            <a:r>
              <a:rPr lang="en-US" altLang="en-US" sz="2600" dirty="0"/>
              <a:t>in one contract package or another. The technique also forces a very clear </a:t>
            </a:r>
            <a:r>
              <a:rPr lang="en-US" altLang="en-US" sz="2600" dirty="0" smtClean="0"/>
              <a:t>definition of </a:t>
            </a:r>
            <a:r>
              <a:rPr lang="en-US" altLang="en-US" sz="2600" dirty="0"/>
              <a:t>the interfaces between contract packages. This is inevitably the area where problems </a:t>
            </a:r>
            <a:r>
              <a:rPr lang="en-US" altLang="en-US" sz="2600" dirty="0" smtClean="0"/>
              <a:t>will arise</a:t>
            </a:r>
            <a:r>
              <a:rPr lang="en-US" altLang="en-US" sz="2600" dirty="0"/>
              <a:t>.</a:t>
            </a:r>
            <a:endParaRPr lang="en-US" altLang="en-US" sz="2600" dirty="0"/>
          </a:p>
        </p:txBody>
      </p:sp>
      <p:pic>
        <p:nvPicPr>
          <p:cNvPr id="4" name="Graphic 22">
            <a:extLst>
              <a:ext uri="{FF2B5EF4-FFF2-40B4-BE49-F238E27FC236}">
                <a16:creationId xmlns:a16="http://schemas.microsoft.com/office/drawing/2014/main" id="{ACE76E66-5FF1-83D6-4EAC-3853027A6FDC}"/>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10355262" y="205599"/>
            <a:ext cx="1753713" cy="1166001"/>
          </a:xfrm>
          <a:prstGeom prst="rect">
            <a:avLst/>
          </a:prstGeom>
        </p:spPr>
      </p:pic>
      <p:sp>
        <p:nvSpPr>
          <p:cNvPr id="5" name="TextBox 4">
            <a:extLst>
              <a:ext uri="{FF2B5EF4-FFF2-40B4-BE49-F238E27FC236}">
                <a16:creationId xmlns:a16="http://schemas.microsoft.com/office/drawing/2014/main" id="{8BABA90E-6A6B-DAF7-3373-371EE0F0981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
        <p:nvSpPr>
          <p:cNvPr id="6" name="Parallelogram 13">
            <a:extLst>
              <a:ext uri="{FF2B5EF4-FFF2-40B4-BE49-F238E27FC236}">
                <a16:creationId xmlns:a16="http://schemas.microsoft.com/office/drawing/2014/main" id="{55E5E750-62AD-0BCA-E666-1BCC9F0818B4}"/>
              </a:ext>
            </a:extLst>
          </p:cNvPr>
          <p:cNvSpPr/>
          <p:nvPr/>
        </p:nvSpPr>
        <p:spPr>
          <a:xfrm rot="16200000" flipV="1">
            <a:off x="-1516877" y="2878693"/>
            <a:ext cx="5058389" cy="1769490"/>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 fmla="*/ 0 w 3801492"/>
              <a:gd name="connsiteY0" fmla="*/ 1097456 h 1097456"/>
              <a:gd name="connsiteX1" fmla="*/ 1102581 w 3801492"/>
              <a:gd name="connsiteY1" fmla="*/ 0 h 1097456"/>
              <a:gd name="connsiteX2" fmla="*/ 3801492 w 3801492"/>
              <a:gd name="connsiteY2" fmla="*/ 12700 h 1097456"/>
              <a:gd name="connsiteX3" fmla="*/ 2724311 w 3801492"/>
              <a:gd name="connsiteY3" fmla="*/ 1097456 h 1097456"/>
              <a:gd name="connsiteX4" fmla="*/ 0 w 3801492"/>
              <a:gd name="connsiteY4" fmla="*/ 1097456 h 1097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 name="Slide Number Placeholder 1"/>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17</a:t>
            </a:fld>
            <a:endParaRPr lang="en-US" dirty="0"/>
          </a:p>
        </p:txBody>
      </p:sp>
    </p:spTree>
    <p:extLst>
      <p:ext uri="{BB962C8B-B14F-4D97-AF65-F5344CB8AC3E}">
        <p14:creationId xmlns:p14="http://schemas.microsoft.com/office/powerpoint/2010/main" val="2870687764"/>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Rectangle 2"/>
          <p:cNvSpPr>
            <a:spLocks noGrp="1" noChangeArrowheads="1"/>
          </p:cNvSpPr>
          <p:nvPr>
            <p:ph type="title"/>
          </p:nvPr>
        </p:nvSpPr>
        <p:spPr>
          <a:xfrm>
            <a:off x="1524000" y="248508"/>
            <a:ext cx="8458200" cy="798675"/>
          </a:xfrm>
        </p:spPr>
        <p:txBody>
          <a:bodyPr>
            <a:noAutofit/>
          </a:bodyPr>
          <a:lstStyle/>
          <a:p>
            <a:pPr algn="ctr"/>
            <a:r>
              <a:rPr lang="en-US" altLang="en-US" sz="3200" b="1" dirty="0">
                <a:solidFill>
                  <a:srgbClr val="0070C0"/>
                </a:solidFill>
              </a:rPr>
              <a:t>Project Contracting Plan</a:t>
            </a:r>
            <a:endParaRPr lang="en-US" altLang="en-US" sz="3200" dirty="0" smtClean="0">
              <a:solidFill>
                <a:srgbClr val="0070C0"/>
              </a:solidFill>
            </a:endParaRPr>
          </a:p>
        </p:txBody>
      </p:sp>
      <p:sp>
        <p:nvSpPr>
          <p:cNvPr id="22531" name="Rectangle 3"/>
          <p:cNvSpPr>
            <a:spLocks noGrp="1" noChangeArrowheads="1"/>
          </p:cNvSpPr>
          <p:nvPr>
            <p:ph type="body" idx="1"/>
          </p:nvPr>
        </p:nvSpPr>
        <p:spPr>
          <a:xfrm>
            <a:off x="2057334" y="1541986"/>
            <a:ext cx="9035955" cy="4648200"/>
          </a:xfrm>
        </p:spPr>
        <p:txBody>
          <a:bodyPr>
            <a:noAutofit/>
          </a:bodyPr>
          <a:lstStyle/>
          <a:p>
            <a:pPr algn="just">
              <a:buFont typeface="Wingdings" panose="05000000000000000000" pitchFamily="2" charset="2"/>
              <a:buChar char="Ø"/>
            </a:pPr>
            <a:r>
              <a:rPr lang="en-US" altLang="en-US" sz="2600" dirty="0"/>
              <a:t>Once the overall contracting strategy has been developed, the next step is to produce </a:t>
            </a:r>
            <a:r>
              <a:rPr lang="en-US" altLang="en-US" sz="2600" dirty="0" smtClean="0"/>
              <a:t>an overall </a:t>
            </a:r>
            <a:r>
              <a:rPr lang="en-US" altLang="en-US" sz="2600" dirty="0"/>
              <a:t>project contracting plan. </a:t>
            </a:r>
            <a:endParaRPr lang="en-US" altLang="en-US" sz="2600" dirty="0" smtClean="0"/>
          </a:p>
          <a:p>
            <a:pPr algn="just">
              <a:buFont typeface="Wingdings" panose="05000000000000000000" pitchFamily="2" charset="2"/>
              <a:buChar char="Ø"/>
            </a:pPr>
            <a:r>
              <a:rPr lang="en-US" altLang="en-US" sz="2600" dirty="0" smtClean="0"/>
              <a:t>This </a:t>
            </a:r>
            <a:r>
              <a:rPr lang="en-US" altLang="en-US" sz="2600" dirty="0"/>
              <a:t>plan should be an integral part of the overall project </a:t>
            </a:r>
            <a:r>
              <a:rPr lang="en-US" altLang="en-US" sz="2600" dirty="0" smtClean="0"/>
              <a:t>plan and </a:t>
            </a:r>
            <a:r>
              <a:rPr lang="en-US" altLang="en-US" sz="2600" dirty="0"/>
              <a:t>ensures that the deliverables expected from each tender are delivered when they </a:t>
            </a:r>
            <a:r>
              <a:rPr lang="en-US" altLang="en-US" sz="2600" dirty="0" smtClean="0"/>
              <a:t>are needed </a:t>
            </a:r>
            <a:r>
              <a:rPr lang="en-US" altLang="en-US" sz="2600" dirty="0"/>
              <a:t>to meet project requirements</a:t>
            </a:r>
            <a:r>
              <a:rPr lang="en-US" altLang="en-US" sz="2600" dirty="0" smtClean="0"/>
              <a:t>.</a:t>
            </a:r>
          </a:p>
          <a:p>
            <a:pPr algn="just">
              <a:buFont typeface="Wingdings" panose="05000000000000000000" pitchFamily="2" charset="2"/>
              <a:buChar char="Ø"/>
            </a:pPr>
            <a:r>
              <a:rPr lang="en-US" altLang="en-US" sz="2600" dirty="0" smtClean="0"/>
              <a:t> </a:t>
            </a:r>
            <a:r>
              <a:rPr lang="en-US" altLang="en-US" sz="2600" dirty="0"/>
              <a:t>The contracting plan reflects the deliverables </a:t>
            </a:r>
            <a:r>
              <a:rPr lang="en-US" altLang="en-US" sz="2600" dirty="0" smtClean="0"/>
              <a:t>and resources </a:t>
            </a:r>
            <a:r>
              <a:rPr lang="en-US" altLang="en-US" sz="2600" dirty="0"/>
              <a:t>that can be made available, particularly from the supporting disciplines such </a:t>
            </a:r>
            <a:r>
              <a:rPr lang="en-US" altLang="en-US" sz="2600" dirty="0" smtClean="0"/>
              <a:t>as engineering</a:t>
            </a:r>
            <a:r>
              <a:rPr lang="en-US" altLang="en-US" sz="2600" dirty="0"/>
              <a:t>, legal, and the like. </a:t>
            </a:r>
            <a:endParaRPr lang="en-US" altLang="en-US" sz="2600" dirty="0" smtClean="0"/>
          </a:p>
          <a:p>
            <a:pPr algn="just">
              <a:buFont typeface="Wingdings" panose="05000000000000000000" pitchFamily="2" charset="2"/>
              <a:buChar char="Ø"/>
            </a:pPr>
            <a:r>
              <a:rPr lang="en-US" altLang="en-US" sz="2600" dirty="0" smtClean="0"/>
              <a:t>The </a:t>
            </a:r>
            <a:r>
              <a:rPr lang="en-US" altLang="en-US" sz="2600" dirty="0"/>
              <a:t>project and the procurement team must be </a:t>
            </a:r>
            <a:r>
              <a:rPr lang="en-US" altLang="en-US" sz="2600" dirty="0" smtClean="0"/>
              <a:t>extremely clear </a:t>
            </a:r>
            <a:r>
              <a:rPr lang="en-US" altLang="en-US" sz="2600" dirty="0"/>
              <a:t>on the priorities of the different packages. </a:t>
            </a:r>
            <a:endParaRPr lang="en-US" altLang="en-US" sz="2600" dirty="0" smtClean="0"/>
          </a:p>
          <a:p>
            <a:pPr algn="just">
              <a:buFont typeface="Wingdings" panose="05000000000000000000" pitchFamily="2" charset="2"/>
              <a:buChar char="Ø"/>
            </a:pPr>
            <a:r>
              <a:rPr lang="en-US" altLang="en-US" sz="2600" dirty="0" smtClean="0"/>
              <a:t>In </a:t>
            </a:r>
            <a:r>
              <a:rPr lang="en-US" altLang="en-US" sz="2600" dirty="0"/>
              <a:t>most projects the award of one or </a:t>
            </a:r>
            <a:r>
              <a:rPr lang="en-US" altLang="en-US" sz="2600" dirty="0" smtClean="0"/>
              <a:t>more contract </a:t>
            </a:r>
            <a:r>
              <a:rPr lang="en-US" altLang="en-US" sz="2600" dirty="0"/>
              <a:t>package will almost certainly be on the critical path of the project.</a:t>
            </a:r>
            <a:endParaRPr lang="en-US" altLang="en-US" sz="2600" dirty="0"/>
          </a:p>
        </p:txBody>
      </p:sp>
      <p:pic>
        <p:nvPicPr>
          <p:cNvPr id="4" name="Graphic 22">
            <a:extLst>
              <a:ext uri="{FF2B5EF4-FFF2-40B4-BE49-F238E27FC236}">
                <a16:creationId xmlns:a16="http://schemas.microsoft.com/office/drawing/2014/main" id="{ACE76E66-5FF1-83D6-4EAC-3853027A6FDC}"/>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10194877" y="248508"/>
            <a:ext cx="1796825" cy="1166001"/>
          </a:xfrm>
          <a:prstGeom prst="rect">
            <a:avLst/>
          </a:prstGeom>
        </p:spPr>
      </p:pic>
      <p:sp>
        <p:nvSpPr>
          <p:cNvPr id="5" name="TextBox 4">
            <a:extLst>
              <a:ext uri="{FF2B5EF4-FFF2-40B4-BE49-F238E27FC236}">
                <a16:creationId xmlns:a16="http://schemas.microsoft.com/office/drawing/2014/main" id="{8BABA90E-6A6B-DAF7-3373-371EE0F0981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
        <p:nvSpPr>
          <p:cNvPr id="6" name="Parallelogram 13">
            <a:extLst>
              <a:ext uri="{FF2B5EF4-FFF2-40B4-BE49-F238E27FC236}">
                <a16:creationId xmlns:a16="http://schemas.microsoft.com/office/drawing/2014/main" id="{55E5E750-62AD-0BCA-E666-1BCC9F0818B4}"/>
              </a:ext>
            </a:extLst>
          </p:cNvPr>
          <p:cNvSpPr/>
          <p:nvPr/>
        </p:nvSpPr>
        <p:spPr>
          <a:xfrm rot="16200000" flipV="1">
            <a:off x="-1516877" y="2878693"/>
            <a:ext cx="5058389" cy="1769490"/>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 fmla="*/ 0 w 3801492"/>
              <a:gd name="connsiteY0" fmla="*/ 1097456 h 1097456"/>
              <a:gd name="connsiteX1" fmla="*/ 1102581 w 3801492"/>
              <a:gd name="connsiteY1" fmla="*/ 0 h 1097456"/>
              <a:gd name="connsiteX2" fmla="*/ 3801492 w 3801492"/>
              <a:gd name="connsiteY2" fmla="*/ 12700 h 1097456"/>
              <a:gd name="connsiteX3" fmla="*/ 2724311 w 3801492"/>
              <a:gd name="connsiteY3" fmla="*/ 1097456 h 1097456"/>
              <a:gd name="connsiteX4" fmla="*/ 0 w 3801492"/>
              <a:gd name="connsiteY4" fmla="*/ 1097456 h 1097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 name="Slide Number Placeholder 1"/>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18</a:t>
            </a:fld>
            <a:endParaRPr lang="en-US" dirty="0"/>
          </a:p>
        </p:txBody>
      </p:sp>
    </p:spTree>
    <p:extLst>
      <p:ext uri="{BB962C8B-B14F-4D97-AF65-F5344CB8AC3E}">
        <p14:creationId xmlns:p14="http://schemas.microsoft.com/office/powerpoint/2010/main" val="1278045326"/>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4" name="Rectangle 2"/>
          <p:cNvSpPr>
            <a:spLocks noGrp="1" noChangeArrowheads="1"/>
          </p:cNvSpPr>
          <p:nvPr>
            <p:ph type="title"/>
          </p:nvPr>
        </p:nvSpPr>
        <p:spPr>
          <a:xfrm>
            <a:off x="1905000" y="381000"/>
            <a:ext cx="8305800" cy="601639"/>
          </a:xfrm>
        </p:spPr>
        <p:txBody>
          <a:bodyPr>
            <a:normAutofit/>
          </a:bodyPr>
          <a:lstStyle/>
          <a:p>
            <a:pPr algn="ctr"/>
            <a:r>
              <a:rPr lang="en-US" altLang="en-US" sz="3200" b="1" dirty="0">
                <a:solidFill>
                  <a:srgbClr val="0070C0"/>
                </a:solidFill>
              </a:rPr>
              <a:t>Procuring Project Packages</a:t>
            </a:r>
            <a:endParaRPr lang="en-US" altLang="en-US" sz="3200" b="1" dirty="0" smtClean="0">
              <a:solidFill>
                <a:srgbClr val="0070C0"/>
              </a:solidFill>
            </a:endParaRPr>
          </a:p>
        </p:txBody>
      </p:sp>
      <p:sp>
        <p:nvSpPr>
          <p:cNvPr id="38915" name="Rectangle 3"/>
          <p:cNvSpPr>
            <a:spLocks noGrp="1" noChangeArrowheads="1"/>
          </p:cNvSpPr>
          <p:nvPr>
            <p:ph idx="1"/>
          </p:nvPr>
        </p:nvSpPr>
        <p:spPr>
          <a:xfrm>
            <a:off x="1905000" y="1676400"/>
            <a:ext cx="9122391" cy="4572000"/>
          </a:xfrm>
        </p:spPr>
        <p:txBody>
          <a:bodyPr rtlCol="0">
            <a:normAutofit/>
          </a:bodyPr>
          <a:lstStyle/>
          <a:p>
            <a:pPr algn="just">
              <a:spcBef>
                <a:spcPct val="100000"/>
              </a:spcBef>
              <a:defRPr/>
            </a:pPr>
            <a:r>
              <a:rPr lang="en-US" dirty="0"/>
              <a:t>Once the overall contracting plan has been agreed at the appropriate level in the organization</a:t>
            </a:r>
            <a:r>
              <a:rPr lang="en-US" dirty="0" smtClean="0"/>
              <a:t>, the </a:t>
            </a:r>
            <a:r>
              <a:rPr lang="en-US" dirty="0"/>
              <a:t>emphasis shifts from consideration of strategic issues to the systematic </a:t>
            </a:r>
            <a:r>
              <a:rPr lang="en-US" dirty="0" smtClean="0"/>
              <a:t>procurement of </a:t>
            </a:r>
            <a:r>
              <a:rPr lang="en-US" dirty="0"/>
              <a:t>every package on the </a:t>
            </a:r>
            <a:r>
              <a:rPr lang="en-US" dirty="0" smtClean="0"/>
              <a:t>plan.</a:t>
            </a:r>
          </a:p>
          <a:p>
            <a:pPr algn="just">
              <a:spcBef>
                <a:spcPct val="100000"/>
              </a:spcBef>
              <a:defRPr/>
            </a:pPr>
            <a:endParaRPr lang="en-US" dirty="0" smtClean="0"/>
          </a:p>
        </p:txBody>
      </p:sp>
      <p:sp>
        <p:nvSpPr>
          <p:cNvPr id="6" name="Slide Number Placeholder 5"/>
          <p:cNvSpPr>
            <a:spLocks noGrp="1"/>
          </p:cNvSpPr>
          <p:nvPr>
            <p:ph type="sldNum" sz="quarter" idx="12"/>
          </p:nvPr>
        </p:nvSpPr>
        <p:spPr/>
        <p:txBody>
          <a:bodyPr/>
          <a:lstStyle>
            <a:lvl1pPr eaLnBrk="0" hangingPunct="0">
              <a:defRPr sz="2200">
                <a:solidFill>
                  <a:schemeClr val="tx1"/>
                </a:solidFill>
                <a:latin typeface="Arial" panose="020B0604020202020204" pitchFamily="34" charset="0"/>
              </a:defRPr>
            </a:lvl1pPr>
            <a:lvl2pPr marL="742950" indent="-285750" eaLnBrk="0" hangingPunct="0">
              <a:defRPr sz="2200">
                <a:solidFill>
                  <a:schemeClr val="tx1"/>
                </a:solidFill>
                <a:latin typeface="Arial" panose="020B0604020202020204" pitchFamily="34" charset="0"/>
              </a:defRPr>
            </a:lvl2pPr>
            <a:lvl3pPr marL="1143000" indent="-228600" eaLnBrk="0" hangingPunct="0">
              <a:defRPr sz="2200">
                <a:solidFill>
                  <a:schemeClr val="tx1"/>
                </a:solidFill>
                <a:latin typeface="Arial" panose="020B0604020202020204" pitchFamily="34" charset="0"/>
              </a:defRPr>
            </a:lvl3pPr>
            <a:lvl4pPr marL="1600200" indent="-228600" eaLnBrk="0" hangingPunct="0">
              <a:defRPr sz="2200">
                <a:solidFill>
                  <a:schemeClr val="tx1"/>
                </a:solidFill>
                <a:latin typeface="Arial" panose="020B0604020202020204" pitchFamily="34" charset="0"/>
              </a:defRPr>
            </a:lvl4pPr>
            <a:lvl5pPr marL="2057400" indent="-228600" eaLnBrk="0" hangingPunct="0">
              <a:defRPr sz="2200">
                <a:solidFill>
                  <a:schemeClr val="tx1"/>
                </a:solidFill>
                <a:latin typeface="Arial" panose="020B0604020202020204" pitchFamily="34" charset="0"/>
              </a:defRPr>
            </a:lvl5pPr>
            <a:lvl6pPr marL="2514600" indent="-228600" eaLnBrk="0" fontAlgn="base" hangingPunct="0">
              <a:spcBef>
                <a:spcPct val="0"/>
              </a:spcBef>
              <a:spcAft>
                <a:spcPct val="0"/>
              </a:spcAft>
              <a:defRPr sz="2200">
                <a:solidFill>
                  <a:schemeClr val="tx1"/>
                </a:solidFill>
                <a:latin typeface="Arial" panose="020B0604020202020204" pitchFamily="34" charset="0"/>
              </a:defRPr>
            </a:lvl6pPr>
            <a:lvl7pPr marL="2971800" indent="-228600" eaLnBrk="0" fontAlgn="base" hangingPunct="0">
              <a:spcBef>
                <a:spcPct val="0"/>
              </a:spcBef>
              <a:spcAft>
                <a:spcPct val="0"/>
              </a:spcAft>
              <a:defRPr sz="2200">
                <a:solidFill>
                  <a:schemeClr val="tx1"/>
                </a:solidFill>
                <a:latin typeface="Arial" panose="020B0604020202020204" pitchFamily="34" charset="0"/>
              </a:defRPr>
            </a:lvl7pPr>
            <a:lvl8pPr marL="3429000" indent="-228600" eaLnBrk="0" fontAlgn="base" hangingPunct="0">
              <a:spcBef>
                <a:spcPct val="0"/>
              </a:spcBef>
              <a:spcAft>
                <a:spcPct val="0"/>
              </a:spcAft>
              <a:defRPr sz="2200">
                <a:solidFill>
                  <a:schemeClr val="tx1"/>
                </a:solidFill>
                <a:latin typeface="Arial" panose="020B0604020202020204" pitchFamily="34" charset="0"/>
              </a:defRPr>
            </a:lvl8pPr>
            <a:lvl9pPr marL="3886200" indent="-228600" eaLnBrk="0" fontAlgn="base" hangingPunct="0">
              <a:spcBef>
                <a:spcPct val="0"/>
              </a:spcBef>
              <a:spcAft>
                <a:spcPct val="0"/>
              </a:spcAft>
              <a:defRPr sz="2200">
                <a:solidFill>
                  <a:schemeClr val="tx1"/>
                </a:solidFill>
                <a:latin typeface="Arial" panose="020B0604020202020204" pitchFamily="34" charset="0"/>
              </a:defRPr>
            </a:lvl9pPr>
          </a:lstStyle>
          <a:p>
            <a:pPr eaLnBrk="1" hangingPunct="1"/>
            <a:fld id="{0091EE94-F87D-45A5-9C3A-925F828BC48B}" type="slidenum">
              <a:rPr lang="en-US" altLang="en-US" sz="1200">
                <a:solidFill>
                  <a:srgbClr val="898989"/>
                </a:solidFill>
              </a:rPr>
              <a:pPr eaLnBrk="1" hangingPunct="1"/>
              <a:t>19</a:t>
            </a:fld>
            <a:endParaRPr lang="en-US" altLang="en-US" sz="1200">
              <a:solidFill>
                <a:srgbClr val="898989"/>
              </a:solidFill>
            </a:endParaRPr>
          </a:p>
        </p:txBody>
      </p:sp>
      <p:sp>
        <p:nvSpPr>
          <p:cNvPr id="5" name="Parallelogram 13">
            <a:extLst>
              <a:ext uri="{FF2B5EF4-FFF2-40B4-BE49-F238E27FC236}">
                <a16:creationId xmlns:a16="http://schemas.microsoft.com/office/drawing/2014/main" id="{55E5E750-62AD-0BCA-E666-1BCC9F0818B4}"/>
              </a:ext>
            </a:extLst>
          </p:cNvPr>
          <p:cNvSpPr/>
          <p:nvPr/>
        </p:nvSpPr>
        <p:spPr>
          <a:xfrm rot="16200000" flipV="1">
            <a:off x="-1516877" y="2878693"/>
            <a:ext cx="5058389" cy="1769490"/>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 fmla="*/ 0 w 3801492"/>
              <a:gd name="connsiteY0" fmla="*/ 1097456 h 1097456"/>
              <a:gd name="connsiteX1" fmla="*/ 1102581 w 3801492"/>
              <a:gd name="connsiteY1" fmla="*/ 0 h 1097456"/>
              <a:gd name="connsiteX2" fmla="*/ 3801492 w 3801492"/>
              <a:gd name="connsiteY2" fmla="*/ 12700 h 1097456"/>
              <a:gd name="connsiteX3" fmla="*/ 2724311 w 3801492"/>
              <a:gd name="connsiteY3" fmla="*/ 1097456 h 1097456"/>
              <a:gd name="connsiteX4" fmla="*/ 0 w 3801492"/>
              <a:gd name="connsiteY4" fmla="*/ 1097456 h 1097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7" name="TextBox 6">
            <a:extLst>
              <a:ext uri="{FF2B5EF4-FFF2-40B4-BE49-F238E27FC236}">
                <a16:creationId xmlns:a16="http://schemas.microsoft.com/office/drawing/2014/main" id="{B6E60321-421F-096F-355B-5271C6E42BFC}"/>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8" name="Graphic 22">
            <a:extLst>
              <a:ext uri="{FF2B5EF4-FFF2-40B4-BE49-F238E27FC236}">
                <a16:creationId xmlns:a16="http://schemas.microsoft.com/office/drawing/2014/main" id="{ACE76E66-5FF1-83D6-4EAC-3853027A6FDC}"/>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567081" y="248508"/>
            <a:ext cx="2424622" cy="985735"/>
          </a:xfrm>
          <a:prstGeom prst="rect">
            <a:avLst/>
          </a:prstGeom>
        </p:spPr>
      </p:pic>
    </p:spTree>
    <p:extLst>
      <p:ext uri="{BB962C8B-B14F-4D97-AF65-F5344CB8AC3E}">
        <p14:creationId xmlns:p14="http://schemas.microsoft.com/office/powerpoint/2010/main" val="71464649"/>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62" name="Rectangle 2"/>
          <p:cNvSpPr>
            <a:spLocks noGrp="1" noChangeArrowheads="1"/>
          </p:cNvSpPr>
          <p:nvPr>
            <p:ph type="title"/>
          </p:nvPr>
        </p:nvSpPr>
        <p:spPr>
          <a:xfrm>
            <a:off x="1600200" y="248508"/>
            <a:ext cx="8382000" cy="696913"/>
          </a:xfrm>
        </p:spPr>
        <p:txBody>
          <a:bodyPr rtlCol="0">
            <a:normAutofit/>
          </a:bodyPr>
          <a:lstStyle/>
          <a:p>
            <a:pPr algn="ctr">
              <a:defRPr/>
            </a:pPr>
            <a:r>
              <a:rPr lang="en-US" sz="3200" b="1" dirty="0">
                <a:solidFill>
                  <a:srgbClr val="0070C0"/>
                </a:solidFill>
              </a:rPr>
              <a:t>Forming the Team and Defining Roles</a:t>
            </a:r>
            <a:endParaRPr lang="en-US" sz="3200" b="1" dirty="0" smtClean="0">
              <a:solidFill>
                <a:srgbClr val="0070C0"/>
              </a:solidFill>
            </a:endParaRPr>
          </a:p>
        </p:txBody>
      </p:sp>
      <p:sp>
        <p:nvSpPr>
          <p:cNvPr id="40963" name="Rectangle 3"/>
          <p:cNvSpPr>
            <a:spLocks noGrp="1" noChangeArrowheads="1"/>
          </p:cNvSpPr>
          <p:nvPr>
            <p:ph idx="1"/>
          </p:nvPr>
        </p:nvSpPr>
        <p:spPr>
          <a:xfrm>
            <a:off x="1995920" y="1444100"/>
            <a:ext cx="8763000" cy="4638675"/>
          </a:xfrm>
        </p:spPr>
        <p:txBody>
          <a:bodyPr rtlCol="0">
            <a:noAutofit/>
          </a:bodyPr>
          <a:lstStyle/>
          <a:p>
            <a:pPr marL="457200" indent="-457200" algn="just">
              <a:spcBef>
                <a:spcPct val="100000"/>
              </a:spcBef>
              <a:defRPr/>
            </a:pPr>
            <a:r>
              <a:rPr lang="en-US" dirty="0"/>
              <a:t>Many traditional organizations still work in their functional ‘‘silos,’’ where the end </a:t>
            </a:r>
            <a:r>
              <a:rPr lang="en-US" dirty="0" smtClean="0"/>
              <a:t>user specifies </a:t>
            </a:r>
            <a:r>
              <a:rPr lang="en-US" dirty="0"/>
              <a:t>operating requirements, the technical department documents technical specifications</a:t>
            </a:r>
            <a:r>
              <a:rPr lang="en-US" dirty="0" smtClean="0"/>
              <a:t>, and </a:t>
            </a:r>
            <a:r>
              <a:rPr lang="en-US" dirty="0"/>
              <a:t>the procurement department defines commercial conditions and procures </a:t>
            </a:r>
            <a:r>
              <a:rPr lang="en-US" dirty="0" smtClean="0"/>
              <a:t>the goods </a:t>
            </a:r>
            <a:r>
              <a:rPr lang="en-US" dirty="0"/>
              <a:t>and services from the traditional list of approved and customary suppliers. </a:t>
            </a:r>
            <a:endParaRPr lang="en-US" dirty="0" smtClean="0"/>
          </a:p>
          <a:p>
            <a:pPr marL="457200" indent="-457200" algn="just">
              <a:spcBef>
                <a:spcPct val="100000"/>
              </a:spcBef>
              <a:defRPr/>
            </a:pPr>
            <a:r>
              <a:rPr lang="en-US" dirty="0" smtClean="0"/>
              <a:t>Indeed</a:t>
            </a:r>
            <a:r>
              <a:rPr lang="en-US" dirty="0"/>
              <a:t>, </a:t>
            </a:r>
            <a:r>
              <a:rPr lang="en-US" dirty="0" smtClean="0"/>
              <a:t>in some </a:t>
            </a:r>
            <a:r>
              <a:rPr lang="en-US" dirty="0"/>
              <a:t>companies the engineering department will decide on the supplier and ask the </a:t>
            </a:r>
            <a:r>
              <a:rPr lang="en-US" dirty="0" smtClean="0"/>
              <a:t>procurement department </a:t>
            </a:r>
            <a:r>
              <a:rPr lang="en-US" dirty="0"/>
              <a:t>to regularize their decision by placing the purchase order or contract</a:t>
            </a:r>
            <a:r>
              <a:rPr lang="en-US" dirty="0" smtClean="0"/>
              <a:t>. This </a:t>
            </a:r>
            <a:r>
              <a:rPr lang="en-US" dirty="0"/>
              <a:t>does not tend to produce the best value.</a:t>
            </a:r>
            <a:endParaRPr lang="en-US" dirty="0"/>
          </a:p>
        </p:txBody>
      </p:sp>
      <p:sp>
        <p:nvSpPr>
          <p:cNvPr id="6" name="Slide Number Placeholder 5"/>
          <p:cNvSpPr>
            <a:spLocks noGrp="1"/>
          </p:cNvSpPr>
          <p:nvPr>
            <p:ph type="sldNum" sz="quarter" idx="12"/>
          </p:nvPr>
        </p:nvSpPr>
        <p:spPr/>
        <p:txBody>
          <a:bodyPr/>
          <a:lstStyle>
            <a:lvl1pPr eaLnBrk="0" hangingPunct="0">
              <a:defRPr sz="2200">
                <a:solidFill>
                  <a:schemeClr val="tx1"/>
                </a:solidFill>
                <a:latin typeface="Arial" panose="020B0604020202020204" pitchFamily="34" charset="0"/>
              </a:defRPr>
            </a:lvl1pPr>
            <a:lvl2pPr marL="742950" indent="-285750" eaLnBrk="0" hangingPunct="0">
              <a:defRPr sz="2200">
                <a:solidFill>
                  <a:schemeClr val="tx1"/>
                </a:solidFill>
                <a:latin typeface="Arial" panose="020B0604020202020204" pitchFamily="34" charset="0"/>
              </a:defRPr>
            </a:lvl2pPr>
            <a:lvl3pPr marL="1143000" indent="-228600" eaLnBrk="0" hangingPunct="0">
              <a:defRPr sz="2200">
                <a:solidFill>
                  <a:schemeClr val="tx1"/>
                </a:solidFill>
                <a:latin typeface="Arial" panose="020B0604020202020204" pitchFamily="34" charset="0"/>
              </a:defRPr>
            </a:lvl3pPr>
            <a:lvl4pPr marL="1600200" indent="-228600" eaLnBrk="0" hangingPunct="0">
              <a:defRPr sz="2200">
                <a:solidFill>
                  <a:schemeClr val="tx1"/>
                </a:solidFill>
                <a:latin typeface="Arial" panose="020B0604020202020204" pitchFamily="34" charset="0"/>
              </a:defRPr>
            </a:lvl4pPr>
            <a:lvl5pPr marL="2057400" indent="-228600" eaLnBrk="0" hangingPunct="0">
              <a:defRPr sz="2200">
                <a:solidFill>
                  <a:schemeClr val="tx1"/>
                </a:solidFill>
                <a:latin typeface="Arial" panose="020B0604020202020204" pitchFamily="34" charset="0"/>
              </a:defRPr>
            </a:lvl5pPr>
            <a:lvl6pPr marL="2514600" indent="-228600" eaLnBrk="0" fontAlgn="base" hangingPunct="0">
              <a:spcBef>
                <a:spcPct val="0"/>
              </a:spcBef>
              <a:spcAft>
                <a:spcPct val="0"/>
              </a:spcAft>
              <a:defRPr sz="2200">
                <a:solidFill>
                  <a:schemeClr val="tx1"/>
                </a:solidFill>
                <a:latin typeface="Arial" panose="020B0604020202020204" pitchFamily="34" charset="0"/>
              </a:defRPr>
            </a:lvl6pPr>
            <a:lvl7pPr marL="2971800" indent="-228600" eaLnBrk="0" fontAlgn="base" hangingPunct="0">
              <a:spcBef>
                <a:spcPct val="0"/>
              </a:spcBef>
              <a:spcAft>
                <a:spcPct val="0"/>
              </a:spcAft>
              <a:defRPr sz="2200">
                <a:solidFill>
                  <a:schemeClr val="tx1"/>
                </a:solidFill>
                <a:latin typeface="Arial" panose="020B0604020202020204" pitchFamily="34" charset="0"/>
              </a:defRPr>
            </a:lvl7pPr>
            <a:lvl8pPr marL="3429000" indent="-228600" eaLnBrk="0" fontAlgn="base" hangingPunct="0">
              <a:spcBef>
                <a:spcPct val="0"/>
              </a:spcBef>
              <a:spcAft>
                <a:spcPct val="0"/>
              </a:spcAft>
              <a:defRPr sz="2200">
                <a:solidFill>
                  <a:schemeClr val="tx1"/>
                </a:solidFill>
                <a:latin typeface="Arial" panose="020B0604020202020204" pitchFamily="34" charset="0"/>
              </a:defRPr>
            </a:lvl8pPr>
            <a:lvl9pPr marL="3886200" indent="-228600" eaLnBrk="0" fontAlgn="base" hangingPunct="0">
              <a:spcBef>
                <a:spcPct val="0"/>
              </a:spcBef>
              <a:spcAft>
                <a:spcPct val="0"/>
              </a:spcAft>
              <a:defRPr sz="2200">
                <a:solidFill>
                  <a:schemeClr val="tx1"/>
                </a:solidFill>
                <a:latin typeface="Arial" panose="020B0604020202020204" pitchFamily="34" charset="0"/>
              </a:defRPr>
            </a:lvl9pPr>
          </a:lstStyle>
          <a:p>
            <a:pPr eaLnBrk="1" hangingPunct="1"/>
            <a:fld id="{8D10A7E6-DAB3-4A26-A035-3805E074FF55}" type="slidenum">
              <a:rPr lang="en-US" altLang="en-US" sz="1200">
                <a:solidFill>
                  <a:srgbClr val="898989"/>
                </a:solidFill>
              </a:rPr>
              <a:pPr eaLnBrk="1" hangingPunct="1"/>
              <a:t>20</a:t>
            </a:fld>
            <a:endParaRPr lang="en-US" altLang="en-US" sz="1200">
              <a:solidFill>
                <a:srgbClr val="898989"/>
              </a:solidFill>
            </a:endParaRPr>
          </a:p>
        </p:txBody>
      </p:sp>
      <p:sp>
        <p:nvSpPr>
          <p:cNvPr id="5" name="Parallelogram 13">
            <a:extLst>
              <a:ext uri="{FF2B5EF4-FFF2-40B4-BE49-F238E27FC236}">
                <a16:creationId xmlns:a16="http://schemas.microsoft.com/office/drawing/2014/main" id="{55E5E750-62AD-0BCA-E666-1BCC9F0818B4}"/>
              </a:ext>
            </a:extLst>
          </p:cNvPr>
          <p:cNvSpPr/>
          <p:nvPr/>
        </p:nvSpPr>
        <p:spPr>
          <a:xfrm rot="16200000" flipV="1">
            <a:off x="-1516877" y="2878693"/>
            <a:ext cx="5058389" cy="1769490"/>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 fmla="*/ 0 w 3801492"/>
              <a:gd name="connsiteY0" fmla="*/ 1097456 h 1097456"/>
              <a:gd name="connsiteX1" fmla="*/ 1102581 w 3801492"/>
              <a:gd name="connsiteY1" fmla="*/ 0 h 1097456"/>
              <a:gd name="connsiteX2" fmla="*/ 3801492 w 3801492"/>
              <a:gd name="connsiteY2" fmla="*/ 12700 h 1097456"/>
              <a:gd name="connsiteX3" fmla="*/ 2724311 w 3801492"/>
              <a:gd name="connsiteY3" fmla="*/ 1097456 h 1097456"/>
              <a:gd name="connsiteX4" fmla="*/ 0 w 3801492"/>
              <a:gd name="connsiteY4" fmla="*/ 1097456 h 1097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7" name="TextBox 6">
            <a:extLst>
              <a:ext uri="{FF2B5EF4-FFF2-40B4-BE49-F238E27FC236}">
                <a16:creationId xmlns:a16="http://schemas.microsoft.com/office/drawing/2014/main" id="{B6E60321-421F-096F-355B-5271C6E42BFC}"/>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8" name="Graphic 22">
            <a:extLst>
              <a:ext uri="{FF2B5EF4-FFF2-40B4-BE49-F238E27FC236}">
                <a16:creationId xmlns:a16="http://schemas.microsoft.com/office/drawing/2014/main" id="{ACE76E66-5FF1-83D6-4EAC-3853027A6FDC}"/>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771797" y="136478"/>
            <a:ext cx="2219906" cy="872663"/>
          </a:xfrm>
          <a:prstGeom prst="rect">
            <a:avLst/>
          </a:prstGeom>
        </p:spPr>
      </p:pic>
    </p:spTree>
    <p:extLst>
      <p:ext uri="{BB962C8B-B14F-4D97-AF65-F5344CB8AC3E}">
        <p14:creationId xmlns:p14="http://schemas.microsoft.com/office/powerpoint/2010/main" val="447533593"/>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6" name="Rectangle 2"/>
          <p:cNvSpPr>
            <a:spLocks noGrp="1" noChangeArrowheads="1"/>
          </p:cNvSpPr>
          <p:nvPr>
            <p:ph type="title"/>
          </p:nvPr>
        </p:nvSpPr>
        <p:spPr>
          <a:xfrm>
            <a:off x="1782170" y="173684"/>
            <a:ext cx="8382000" cy="685800"/>
          </a:xfrm>
        </p:spPr>
        <p:txBody>
          <a:bodyPr rtlCol="0">
            <a:normAutofit/>
          </a:bodyPr>
          <a:lstStyle/>
          <a:p>
            <a:pPr algn="ctr">
              <a:defRPr/>
            </a:pPr>
            <a:r>
              <a:rPr lang="en-US" sz="3200" b="1" dirty="0">
                <a:solidFill>
                  <a:srgbClr val="0070C0"/>
                </a:solidFill>
              </a:rPr>
              <a:t>Forming the Team and Defining Roles</a:t>
            </a:r>
            <a:endParaRPr lang="en-US" sz="3200" b="1" dirty="0">
              <a:solidFill>
                <a:srgbClr val="0070C0"/>
              </a:solidFill>
            </a:endParaRPr>
          </a:p>
        </p:txBody>
      </p:sp>
      <p:sp>
        <p:nvSpPr>
          <p:cNvPr id="36867" name="Rectangle 3"/>
          <p:cNvSpPr>
            <a:spLocks noGrp="1" noChangeArrowheads="1"/>
          </p:cNvSpPr>
          <p:nvPr>
            <p:ph idx="1"/>
          </p:nvPr>
        </p:nvSpPr>
        <p:spPr>
          <a:xfrm>
            <a:off x="2090316" y="1533415"/>
            <a:ext cx="9263483" cy="4791075"/>
          </a:xfrm>
        </p:spPr>
        <p:txBody>
          <a:bodyPr>
            <a:normAutofit/>
          </a:bodyPr>
          <a:lstStyle/>
          <a:p>
            <a:pPr marL="457200" indent="-457200" algn="just">
              <a:spcBef>
                <a:spcPct val="100000"/>
              </a:spcBef>
            </a:pPr>
            <a:r>
              <a:rPr lang="en-US" altLang="en-US" b="1" dirty="0" smtClean="0">
                <a:solidFill>
                  <a:srgbClr val="0070C0"/>
                </a:solidFill>
              </a:rPr>
              <a:t>Example</a:t>
            </a:r>
            <a:r>
              <a:rPr lang="en-US" altLang="en-US" dirty="0" smtClean="0"/>
              <a:t>: </a:t>
            </a:r>
            <a:r>
              <a:rPr lang="en-US" altLang="en-US" dirty="0"/>
              <a:t>Traditionally the technical department in a large organization </a:t>
            </a:r>
            <a:r>
              <a:rPr lang="en-US" altLang="en-US" dirty="0" smtClean="0"/>
              <a:t>would specify </a:t>
            </a:r>
            <a:r>
              <a:rPr lang="en-US" altLang="en-US" dirty="0"/>
              <a:t>the complex equipment required for product analysis and ask the </a:t>
            </a:r>
            <a:r>
              <a:rPr lang="en-US" altLang="en-US" dirty="0" smtClean="0"/>
              <a:t>purchasing department </a:t>
            </a:r>
            <a:r>
              <a:rPr lang="en-US" altLang="en-US" dirty="0"/>
              <a:t>to regularise the situation by placing a purchase order. </a:t>
            </a:r>
            <a:endParaRPr lang="en-US" altLang="en-US" dirty="0" smtClean="0"/>
          </a:p>
          <a:p>
            <a:pPr marL="457200" indent="-457200" algn="just">
              <a:spcBef>
                <a:spcPct val="100000"/>
              </a:spcBef>
            </a:pPr>
            <a:r>
              <a:rPr lang="en-US" altLang="en-US" dirty="0" smtClean="0"/>
              <a:t>By </a:t>
            </a:r>
            <a:r>
              <a:rPr lang="en-US" altLang="en-US" dirty="0"/>
              <a:t>procuring </a:t>
            </a:r>
            <a:r>
              <a:rPr lang="en-US" altLang="en-US" dirty="0" smtClean="0"/>
              <a:t>the equipment </a:t>
            </a:r>
            <a:r>
              <a:rPr lang="en-US" altLang="en-US" dirty="0"/>
              <a:t>through the tendering process described savings of 30 to 40 </a:t>
            </a:r>
            <a:r>
              <a:rPr lang="en-US" altLang="en-US" dirty="0" smtClean="0"/>
              <a:t>percent were </a:t>
            </a:r>
            <a:r>
              <a:rPr lang="en-US" altLang="en-US" dirty="0"/>
              <a:t>achieved</a:t>
            </a:r>
            <a:r>
              <a:rPr lang="en-US" altLang="en-US" dirty="0" smtClean="0"/>
              <a:t>.</a:t>
            </a:r>
          </a:p>
          <a:p>
            <a:pPr marL="457200" indent="-457200" algn="just">
              <a:spcBef>
                <a:spcPct val="100000"/>
              </a:spcBef>
            </a:pPr>
            <a:r>
              <a:rPr lang="en-US" altLang="en-US" dirty="0" smtClean="0"/>
              <a:t> </a:t>
            </a:r>
            <a:r>
              <a:rPr lang="en-US" altLang="en-US" dirty="0"/>
              <a:t>Similar levels of saving on other complex products and </a:t>
            </a:r>
            <a:r>
              <a:rPr lang="en-US" altLang="en-US" dirty="0" smtClean="0"/>
              <a:t>services achieved </a:t>
            </a:r>
            <a:r>
              <a:rPr lang="en-US" altLang="en-US" dirty="0"/>
              <a:t>through the application of more rigorous procurement processes.</a:t>
            </a:r>
            <a:endParaRPr lang="en-US" altLang="en-US" dirty="0"/>
          </a:p>
        </p:txBody>
      </p:sp>
      <p:sp>
        <p:nvSpPr>
          <p:cNvPr id="6" name="Slide Number Placeholder 5"/>
          <p:cNvSpPr>
            <a:spLocks noGrp="1"/>
          </p:cNvSpPr>
          <p:nvPr>
            <p:ph type="sldNum" sz="quarter" idx="12"/>
          </p:nvPr>
        </p:nvSpPr>
        <p:spPr/>
        <p:txBody>
          <a:bodyPr/>
          <a:lstStyle>
            <a:lvl1pPr eaLnBrk="0" hangingPunct="0">
              <a:defRPr sz="2200">
                <a:solidFill>
                  <a:schemeClr val="tx1"/>
                </a:solidFill>
                <a:latin typeface="Arial" panose="020B0604020202020204" pitchFamily="34" charset="0"/>
              </a:defRPr>
            </a:lvl1pPr>
            <a:lvl2pPr marL="742950" indent="-285750" eaLnBrk="0" hangingPunct="0">
              <a:defRPr sz="2200">
                <a:solidFill>
                  <a:schemeClr val="tx1"/>
                </a:solidFill>
                <a:latin typeface="Arial" panose="020B0604020202020204" pitchFamily="34" charset="0"/>
              </a:defRPr>
            </a:lvl2pPr>
            <a:lvl3pPr marL="1143000" indent="-228600" eaLnBrk="0" hangingPunct="0">
              <a:defRPr sz="2200">
                <a:solidFill>
                  <a:schemeClr val="tx1"/>
                </a:solidFill>
                <a:latin typeface="Arial" panose="020B0604020202020204" pitchFamily="34" charset="0"/>
              </a:defRPr>
            </a:lvl3pPr>
            <a:lvl4pPr marL="1600200" indent="-228600" eaLnBrk="0" hangingPunct="0">
              <a:defRPr sz="2200">
                <a:solidFill>
                  <a:schemeClr val="tx1"/>
                </a:solidFill>
                <a:latin typeface="Arial" panose="020B0604020202020204" pitchFamily="34" charset="0"/>
              </a:defRPr>
            </a:lvl4pPr>
            <a:lvl5pPr marL="2057400" indent="-228600" eaLnBrk="0" hangingPunct="0">
              <a:defRPr sz="2200">
                <a:solidFill>
                  <a:schemeClr val="tx1"/>
                </a:solidFill>
                <a:latin typeface="Arial" panose="020B0604020202020204" pitchFamily="34" charset="0"/>
              </a:defRPr>
            </a:lvl5pPr>
            <a:lvl6pPr marL="2514600" indent="-228600" eaLnBrk="0" fontAlgn="base" hangingPunct="0">
              <a:spcBef>
                <a:spcPct val="0"/>
              </a:spcBef>
              <a:spcAft>
                <a:spcPct val="0"/>
              </a:spcAft>
              <a:defRPr sz="2200">
                <a:solidFill>
                  <a:schemeClr val="tx1"/>
                </a:solidFill>
                <a:latin typeface="Arial" panose="020B0604020202020204" pitchFamily="34" charset="0"/>
              </a:defRPr>
            </a:lvl6pPr>
            <a:lvl7pPr marL="2971800" indent="-228600" eaLnBrk="0" fontAlgn="base" hangingPunct="0">
              <a:spcBef>
                <a:spcPct val="0"/>
              </a:spcBef>
              <a:spcAft>
                <a:spcPct val="0"/>
              </a:spcAft>
              <a:defRPr sz="2200">
                <a:solidFill>
                  <a:schemeClr val="tx1"/>
                </a:solidFill>
                <a:latin typeface="Arial" panose="020B0604020202020204" pitchFamily="34" charset="0"/>
              </a:defRPr>
            </a:lvl7pPr>
            <a:lvl8pPr marL="3429000" indent="-228600" eaLnBrk="0" fontAlgn="base" hangingPunct="0">
              <a:spcBef>
                <a:spcPct val="0"/>
              </a:spcBef>
              <a:spcAft>
                <a:spcPct val="0"/>
              </a:spcAft>
              <a:defRPr sz="2200">
                <a:solidFill>
                  <a:schemeClr val="tx1"/>
                </a:solidFill>
                <a:latin typeface="Arial" panose="020B0604020202020204" pitchFamily="34" charset="0"/>
              </a:defRPr>
            </a:lvl8pPr>
            <a:lvl9pPr marL="3886200" indent="-228600" eaLnBrk="0" fontAlgn="base" hangingPunct="0">
              <a:spcBef>
                <a:spcPct val="0"/>
              </a:spcBef>
              <a:spcAft>
                <a:spcPct val="0"/>
              </a:spcAft>
              <a:defRPr sz="2200">
                <a:solidFill>
                  <a:schemeClr val="tx1"/>
                </a:solidFill>
                <a:latin typeface="Arial" panose="020B0604020202020204" pitchFamily="34" charset="0"/>
              </a:defRPr>
            </a:lvl9pPr>
          </a:lstStyle>
          <a:p>
            <a:pPr eaLnBrk="1" hangingPunct="1"/>
            <a:fld id="{2AD3694D-13EF-4131-BF55-56C6DB7FDB9B}" type="slidenum">
              <a:rPr lang="en-US" altLang="en-US" sz="1200">
                <a:solidFill>
                  <a:srgbClr val="898989"/>
                </a:solidFill>
              </a:rPr>
              <a:pPr eaLnBrk="1" hangingPunct="1"/>
              <a:t>21</a:t>
            </a:fld>
            <a:endParaRPr lang="en-US" altLang="en-US" sz="1200">
              <a:solidFill>
                <a:srgbClr val="898989"/>
              </a:solidFill>
            </a:endParaRPr>
          </a:p>
        </p:txBody>
      </p:sp>
      <p:sp>
        <p:nvSpPr>
          <p:cNvPr id="5" name="Parallelogram 13">
            <a:extLst>
              <a:ext uri="{FF2B5EF4-FFF2-40B4-BE49-F238E27FC236}">
                <a16:creationId xmlns:a16="http://schemas.microsoft.com/office/drawing/2014/main" id="{55E5E750-62AD-0BCA-E666-1BCC9F0818B4}"/>
              </a:ext>
            </a:extLst>
          </p:cNvPr>
          <p:cNvSpPr/>
          <p:nvPr/>
        </p:nvSpPr>
        <p:spPr>
          <a:xfrm rot="16200000" flipV="1">
            <a:off x="-1420250" y="2782066"/>
            <a:ext cx="5058389" cy="1962744"/>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 fmla="*/ 0 w 3801492"/>
              <a:gd name="connsiteY0" fmla="*/ 1097456 h 1097456"/>
              <a:gd name="connsiteX1" fmla="*/ 1102581 w 3801492"/>
              <a:gd name="connsiteY1" fmla="*/ 0 h 1097456"/>
              <a:gd name="connsiteX2" fmla="*/ 3801492 w 3801492"/>
              <a:gd name="connsiteY2" fmla="*/ 12700 h 1097456"/>
              <a:gd name="connsiteX3" fmla="*/ 2724311 w 3801492"/>
              <a:gd name="connsiteY3" fmla="*/ 1097456 h 1097456"/>
              <a:gd name="connsiteX4" fmla="*/ 0 w 3801492"/>
              <a:gd name="connsiteY4" fmla="*/ 1097456 h 1097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7" name="TextBox 6">
            <a:extLst>
              <a:ext uri="{FF2B5EF4-FFF2-40B4-BE49-F238E27FC236}">
                <a16:creationId xmlns:a16="http://schemas.microsoft.com/office/drawing/2014/main" id="{B6E60321-421F-096F-355B-5271C6E42BFC}"/>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8" name="Graphic 22">
            <a:extLst>
              <a:ext uri="{FF2B5EF4-FFF2-40B4-BE49-F238E27FC236}">
                <a16:creationId xmlns:a16="http://schemas.microsoft.com/office/drawing/2014/main" id="{ACE76E66-5FF1-83D6-4EAC-3853027A6FDC}"/>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10258697" y="30448"/>
            <a:ext cx="1933303" cy="1166001"/>
          </a:xfrm>
          <a:prstGeom prst="rect">
            <a:avLst/>
          </a:prstGeom>
        </p:spPr>
      </p:pic>
    </p:spTree>
    <p:extLst>
      <p:ext uri="{BB962C8B-B14F-4D97-AF65-F5344CB8AC3E}">
        <p14:creationId xmlns:p14="http://schemas.microsoft.com/office/powerpoint/2010/main" val="2743450059"/>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0" name="Rectangle 2"/>
          <p:cNvSpPr>
            <a:spLocks noGrp="1" noChangeArrowheads="1"/>
          </p:cNvSpPr>
          <p:nvPr>
            <p:ph type="title"/>
          </p:nvPr>
        </p:nvSpPr>
        <p:spPr>
          <a:xfrm>
            <a:off x="742665" y="248508"/>
            <a:ext cx="10515600" cy="985735"/>
          </a:xfrm>
        </p:spPr>
        <p:txBody>
          <a:bodyPr>
            <a:normAutofit/>
          </a:bodyPr>
          <a:lstStyle/>
          <a:p>
            <a:pPr algn="ctr"/>
            <a:r>
              <a:rPr lang="en-US" sz="3200" b="1" dirty="0">
                <a:solidFill>
                  <a:srgbClr val="0070C0"/>
                </a:solidFill>
              </a:rPr>
              <a:t>Forming the Team and Defining Roles</a:t>
            </a:r>
            <a:endParaRPr lang="en-US" altLang="en-US" sz="3200" b="1" dirty="0" smtClean="0">
              <a:solidFill>
                <a:srgbClr val="0070C0"/>
              </a:solidFill>
            </a:endParaRPr>
          </a:p>
        </p:txBody>
      </p:sp>
      <p:sp>
        <p:nvSpPr>
          <p:cNvPr id="37891" name="Rectangle 3"/>
          <p:cNvSpPr>
            <a:spLocks noGrp="1" noChangeArrowheads="1"/>
          </p:cNvSpPr>
          <p:nvPr>
            <p:ph idx="1"/>
          </p:nvPr>
        </p:nvSpPr>
        <p:spPr>
          <a:xfrm>
            <a:off x="2033515" y="1516007"/>
            <a:ext cx="9224749" cy="4572000"/>
          </a:xfrm>
        </p:spPr>
        <p:txBody>
          <a:bodyPr>
            <a:normAutofit lnSpcReduction="10000"/>
          </a:bodyPr>
          <a:lstStyle/>
          <a:p>
            <a:pPr algn="just">
              <a:spcBef>
                <a:spcPct val="100000"/>
              </a:spcBef>
            </a:pPr>
            <a:r>
              <a:rPr lang="en-US" altLang="en-US" dirty="0"/>
              <a:t>Most companies now recognize that procurement is a team effort and that the </a:t>
            </a:r>
            <a:r>
              <a:rPr lang="en-US" altLang="en-US" dirty="0" smtClean="0"/>
              <a:t>structure and </a:t>
            </a:r>
            <a:r>
              <a:rPr lang="en-US" altLang="en-US" dirty="0"/>
              <a:t>composition of the procurement team are critical success factors for anything other </a:t>
            </a:r>
            <a:r>
              <a:rPr lang="en-US" altLang="en-US" dirty="0" smtClean="0"/>
              <a:t>than the </a:t>
            </a:r>
            <a:r>
              <a:rPr lang="en-US" altLang="en-US" dirty="0"/>
              <a:t>simplest of commodities. </a:t>
            </a:r>
            <a:endParaRPr lang="en-US" altLang="en-US" dirty="0" smtClean="0"/>
          </a:p>
          <a:p>
            <a:pPr algn="just">
              <a:spcBef>
                <a:spcPct val="100000"/>
              </a:spcBef>
            </a:pPr>
            <a:r>
              <a:rPr lang="en-US" altLang="en-US" b="1" dirty="0" smtClean="0"/>
              <a:t>The </a:t>
            </a:r>
            <a:r>
              <a:rPr lang="en-US" altLang="en-US" b="1" dirty="0"/>
              <a:t>following distinct functions and competencies </a:t>
            </a:r>
            <a:r>
              <a:rPr lang="en-US" altLang="en-US" dirty="0"/>
              <a:t>may </a:t>
            </a:r>
            <a:r>
              <a:rPr lang="en-US" altLang="en-US" dirty="0" smtClean="0"/>
              <a:t>provide a </a:t>
            </a:r>
            <a:r>
              <a:rPr lang="en-US" altLang="en-US" dirty="0"/>
              <a:t>useful framework for defining roles and responsibilities within the project team. </a:t>
            </a:r>
            <a:endParaRPr lang="en-US" altLang="en-US" dirty="0" smtClean="0"/>
          </a:p>
          <a:p>
            <a:pPr algn="just">
              <a:spcBef>
                <a:spcPct val="100000"/>
              </a:spcBef>
            </a:pPr>
            <a:r>
              <a:rPr lang="en-US" altLang="en-US" dirty="0" smtClean="0"/>
              <a:t>However, it </a:t>
            </a:r>
            <a:r>
              <a:rPr lang="en-US" altLang="en-US" dirty="0"/>
              <a:t>is worth noting that in smaller organizations, it would be perfectly acceptable and </a:t>
            </a:r>
            <a:r>
              <a:rPr lang="en-US" altLang="en-US" dirty="0" smtClean="0"/>
              <a:t>possibly desirable </a:t>
            </a:r>
            <a:r>
              <a:rPr lang="en-US" altLang="en-US" dirty="0"/>
              <a:t>for one person to wear more than one hat.</a:t>
            </a:r>
            <a:endParaRPr lang="en-US" altLang="en-US" dirty="0" smtClean="0"/>
          </a:p>
        </p:txBody>
      </p:sp>
      <p:sp>
        <p:nvSpPr>
          <p:cNvPr id="6" name="Slide Number Placeholder 5"/>
          <p:cNvSpPr>
            <a:spLocks noGrp="1"/>
          </p:cNvSpPr>
          <p:nvPr>
            <p:ph type="sldNum" sz="quarter" idx="12"/>
          </p:nvPr>
        </p:nvSpPr>
        <p:spPr/>
        <p:txBody>
          <a:bodyPr/>
          <a:lstStyle>
            <a:lvl1pPr eaLnBrk="0" hangingPunct="0">
              <a:defRPr sz="2200">
                <a:solidFill>
                  <a:schemeClr val="tx1"/>
                </a:solidFill>
                <a:latin typeface="Arial" panose="020B0604020202020204" pitchFamily="34" charset="0"/>
              </a:defRPr>
            </a:lvl1pPr>
            <a:lvl2pPr marL="742950" indent="-285750" eaLnBrk="0" hangingPunct="0">
              <a:defRPr sz="2200">
                <a:solidFill>
                  <a:schemeClr val="tx1"/>
                </a:solidFill>
                <a:latin typeface="Arial" panose="020B0604020202020204" pitchFamily="34" charset="0"/>
              </a:defRPr>
            </a:lvl2pPr>
            <a:lvl3pPr marL="1143000" indent="-228600" eaLnBrk="0" hangingPunct="0">
              <a:defRPr sz="2200">
                <a:solidFill>
                  <a:schemeClr val="tx1"/>
                </a:solidFill>
                <a:latin typeface="Arial" panose="020B0604020202020204" pitchFamily="34" charset="0"/>
              </a:defRPr>
            </a:lvl3pPr>
            <a:lvl4pPr marL="1600200" indent="-228600" eaLnBrk="0" hangingPunct="0">
              <a:defRPr sz="2200">
                <a:solidFill>
                  <a:schemeClr val="tx1"/>
                </a:solidFill>
                <a:latin typeface="Arial" panose="020B0604020202020204" pitchFamily="34" charset="0"/>
              </a:defRPr>
            </a:lvl4pPr>
            <a:lvl5pPr marL="2057400" indent="-228600" eaLnBrk="0" hangingPunct="0">
              <a:defRPr sz="2200">
                <a:solidFill>
                  <a:schemeClr val="tx1"/>
                </a:solidFill>
                <a:latin typeface="Arial" panose="020B0604020202020204" pitchFamily="34" charset="0"/>
              </a:defRPr>
            </a:lvl5pPr>
            <a:lvl6pPr marL="2514600" indent="-228600" eaLnBrk="0" fontAlgn="base" hangingPunct="0">
              <a:spcBef>
                <a:spcPct val="0"/>
              </a:spcBef>
              <a:spcAft>
                <a:spcPct val="0"/>
              </a:spcAft>
              <a:defRPr sz="2200">
                <a:solidFill>
                  <a:schemeClr val="tx1"/>
                </a:solidFill>
                <a:latin typeface="Arial" panose="020B0604020202020204" pitchFamily="34" charset="0"/>
              </a:defRPr>
            </a:lvl6pPr>
            <a:lvl7pPr marL="2971800" indent="-228600" eaLnBrk="0" fontAlgn="base" hangingPunct="0">
              <a:spcBef>
                <a:spcPct val="0"/>
              </a:spcBef>
              <a:spcAft>
                <a:spcPct val="0"/>
              </a:spcAft>
              <a:defRPr sz="2200">
                <a:solidFill>
                  <a:schemeClr val="tx1"/>
                </a:solidFill>
                <a:latin typeface="Arial" panose="020B0604020202020204" pitchFamily="34" charset="0"/>
              </a:defRPr>
            </a:lvl7pPr>
            <a:lvl8pPr marL="3429000" indent="-228600" eaLnBrk="0" fontAlgn="base" hangingPunct="0">
              <a:spcBef>
                <a:spcPct val="0"/>
              </a:spcBef>
              <a:spcAft>
                <a:spcPct val="0"/>
              </a:spcAft>
              <a:defRPr sz="2200">
                <a:solidFill>
                  <a:schemeClr val="tx1"/>
                </a:solidFill>
                <a:latin typeface="Arial" panose="020B0604020202020204" pitchFamily="34" charset="0"/>
              </a:defRPr>
            </a:lvl8pPr>
            <a:lvl9pPr marL="3886200" indent="-228600" eaLnBrk="0" fontAlgn="base" hangingPunct="0">
              <a:spcBef>
                <a:spcPct val="0"/>
              </a:spcBef>
              <a:spcAft>
                <a:spcPct val="0"/>
              </a:spcAft>
              <a:defRPr sz="2200">
                <a:solidFill>
                  <a:schemeClr val="tx1"/>
                </a:solidFill>
                <a:latin typeface="Arial" panose="020B0604020202020204" pitchFamily="34" charset="0"/>
              </a:defRPr>
            </a:lvl9pPr>
          </a:lstStyle>
          <a:p>
            <a:pPr eaLnBrk="1" hangingPunct="1"/>
            <a:fld id="{6B734E38-09E3-4158-A9F3-CF2D357F2213}" type="slidenum">
              <a:rPr lang="en-US" altLang="en-US" sz="1200">
                <a:solidFill>
                  <a:srgbClr val="898989"/>
                </a:solidFill>
              </a:rPr>
              <a:pPr eaLnBrk="1" hangingPunct="1"/>
              <a:t>22</a:t>
            </a:fld>
            <a:endParaRPr lang="en-US" altLang="en-US" sz="1200">
              <a:solidFill>
                <a:srgbClr val="898989"/>
              </a:solidFill>
            </a:endParaRPr>
          </a:p>
        </p:txBody>
      </p:sp>
      <p:sp>
        <p:nvSpPr>
          <p:cNvPr id="5" name="Parallelogram 13">
            <a:extLst>
              <a:ext uri="{FF2B5EF4-FFF2-40B4-BE49-F238E27FC236}">
                <a16:creationId xmlns:a16="http://schemas.microsoft.com/office/drawing/2014/main" id="{55E5E750-62AD-0BCA-E666-1BCC9F0818B4}"/>
              </a:ext>
            </a:extLst>
          </p:cNvPr>
          <p:cNvSpPr/>
          <p:nvPr/>
        </p:nvSpPr>
        <p:spPr>
          <a:xfrm rot="16200000" flipV="1">
            <a:off x="-1516877" y="2878693"/>
            <a:ext cx="5058389" cy="1769490"/>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 fmla="*/ 0 w 3801492"/>
              <a:gd name="connsiteY0" fmla="*/ 1097456 h 1097456"/>
              <a:gd name="connsiteX1" fmla="*/ 1102581 w 3801492"/>
              <a:gd name="connsiteY1" fmla="*/ 0 h 1097456"/>
              <a:gd name="connsiteX2" fmla="*/ 3801492 w 3801492"/>
              <a:gd name="connsiteY2" fmla="*/ 12700 h 1097456"/>
              <a:gd name="connsiteX3" fmla="*/ 2724311 w 3801492"/>
              <a:gd name="connsiteY3" fmla="*/ 1097456 h 1097456"/>
              <a:gd name="connsiteX4" fmla="*/ 0 w 3801492"/>
              <a:gd name="connsiteY4" fmla="*/ 1097456 h 1097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7" name="TextBox 6">
            <a:extLst>
              <a:ext uri="{FF2B5EF4-FFF2-40B4-BE49-F238E27FC236}">
                <a16:creationId xmlns:a16="http://schemas.microsoft.com/office/drawing/2014/main" id="{B6E60321-421F-096F-355B-5271C6E42BFC}"/>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8" name="Graphic 22">
            <a:extLst>
              <a:ext uri="{FF2B5EF4-FFF2-40B4-BE49-F238E27FC236}">
                <a16:creationId xmlns:a16="http://schemas.microsoft.com/office/drawing/2014/main" id="{ACE76E66-5FF1-83D6-4EAC-3853027A6FDC}"/>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10444013" y="145383"/>
            <a:ext cx="1628503" cy="1166001"/>
          </a:xfrm>
          <a:prstGeom prst="rect">
            <a:avLst/>
          </a:prstGeom>
        </p:spPr>
      </p:pic>
    </p:spTree>
    <p:extLst>
      <p:ext uri="{BB962C8B-B14F-4D97-AF65-F5344CB8AC3E}">
        <p14:creationId xmlns:p14="http://schemas.microsoft.com/office/powerpoint/2010/main" val="2593819650"/>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4" name="Title 1"/>
          <p:cNvSpPr>
            <a:spLocks noGrp="1"/>
          </p:cNvSpPr>
          <p:nvPr>
            <p:ph type="title"/>
          </p:nvPr>
        </p:nvSpPr>
        <p:spPr>
          <a:xfrm>
            <a:off x="715370" y="218140"/>
            <a:ext cx="10515600" cy="696260"/>
          </a:xfrm>
        </p:spPr>
        <p:txBody>
          <a:bodyPr>
            <a:normAutofit/>
          </a:bodyPr>
          <a:lstStyle/>
          <a:p>
            <a:pPr algn="ctr"/>
            <a:r>
              <a:rPr lang="en-US" sz="3200" b="1" dirty="0">
                <a:solidFill>
                  <a:srgbClr val="0070C0"/>
                </a:solidFill>
              </a:rPr>
              <a:t>Forming the Team and Defining Roles</a:t>
            </a:r>
            <a:endParaRPr lang="en-US" altLang="en-US" sz="3200" b="1" dirty="0" smtClean="0">
              <a:solidFill>
                <a:srgbClr val="0070C0"/>
              </a:solidFill>
            </a:endParaRPr>
          </a:p>
        </p:txBody>
      </p:sp>
      <p:sp>
        <p:nvSpPr>
          <p:cNvPr id="38915" name="Content Placeholder 2"/>
          <p:cNvSpPr>
            <a:spLocks noGrp="1"/>
          </p:cNvSpPr>
          <p:nvPr>
            <p:ph idx="1"/>
          </p:nvPr>
        </p:nvSpPr>
        <p:spPr>
          <a:xfrm>
            <a:off x="1905000" y="1119117"/>
            <a:ext cx="9448800" cy="4572000"/>
          </a:xfrm>
        </p:spPr>
        <p:txBody>
          <a:bodyPr>
            <a:noAutofit/>
          </a:bodyPr>
          <a:lstStyle/>
          <a:p>
            <a:pPr algn="just"/>
            <a:r>
              <a:rPr lang="en-US" altLang="en-US" sz="2400" b="1" dirty="0">
                <a:solidFill>
                  <a:srgbClr val="0070C0"/>
                </a:solidFill>
              </a:rPr>
              <a:t>Project sponsor</a:t>
            </a:r>
            <a:r>
              <a:rPr lang="en-US" altLang="en-US" sz="2400" dirty="0"/>
              <a:t>. The ultimate decision maker. Takes P&amp;L responsibility for the contract </a:t>
            </a:r>
            <a:r>
              <a:rPr lang="en-US" altLang="en-US" sz="2400" dirty="0" smtClean="0"/>
              <a:t>in question</a:t>
            </a:r>
            <a:r>
              <a:rPr lang="en-US" altLang="en-US" sz="2400" dirty="0"/>
              <a:t>.</a:t>
            </a:r>
          </a:p>
          <a:p>
            <a:pPr algn="just"/>
            <a:r>
              <a:rPr lang="en-US" altLang="en-US" sz="2400" b="1" dirty="0" smtClean="0">
                <a:solidFill>
                  <a:srgbClr val="0070C0"/>
                </a:solidFill>
              </a:rPr>
              <a:t>Project </a:t>
            </a:r>
            <a:r>
              <a:rPr lang="en-US" altLang="en-US" sz="2400" b="1" dirty="0">
                <a:solidFill>
                  <a:srgbClr val="0070C0"/>
                </a:solidFill>
              </a:rPr>
              <a:t>management</a:t>
            </a:r>
            <a:r>
              <a:rPr lang="en-US" altLang="en-US" sz="2400" dirty="0"/>
              <a:t>. Provides overall leadership, pulling the team together and driving </a:t>
            </a:r>
            <a:r>
              <a:rPr lang="en-US" altLang="en-US" sz="2400" dirty="0" smtClean="0"/>
              <a:t>them through </a:t>
            </a:r>
            <a:r>
              <a:rPr lang="en-US" altLang="en-US" sz="2400" dirty="0"/>
              <a:t>the most appropriate procurement and tendering process.</a:t>
            </a:r>
          </a:p>
          <a:p>
            <a:pPr algn="just"/>
            <a:r>
              <a:rPr lang="en-US" altLang="en-US" sz="2400" b="1" dirty="0" smtClean="0">
                <a:solidFill>
                  <a:srgbClr val="0070C0"/>
                </a:solidFill>
              </a:rPr>
              <a:t>Procurement</a:t>
            </a:r>
            <a:r>
              <a:rPr lang="en-US" altLang="en-US" sz="2400" dirty="0"/>
              <a:t>. Provides detailed knowledge of supplier markets and trends in the industry.</a:t>
            </a:r>
          </a:p>
          <a:p>
            <a:pPr algn="just"/>
            <a:r>
              <a:rPr lang="en-US" altLang="en-US" sz="2400" b="1" dirty="0" smtClean="0">
                <a:solidFill>
                  <a:srgbClr val="0070C0"/>
                </a:solidFill>
              </a:rPr>
              <a:t>Technical</a:t>
            </a:r>
            <a:r>
              <a:rPr lang="en-US" altLang="en-US" sz="2400" b="1" dirty="0">
                <a:solidFill>
                  <a:srgbClr val="0070C0"/>
                </a:solidFill>
              </a:rPr>
              <a:t>.</a:t>
            </a:r>
            <a:r>
              <a:rPr lang="en-US" altLang="en-US" sz="2400" dirty="0"/>
              <a:t> Provides detailed input on technical specifications either directly or as a </a:t>
            </a:r>
            <a:r>
              <a:rPr lang="en-US" altLang="en-US" sz="2400" dirty="0" smtClean="0"/>
              <a:t>conduit to </a:t>
            </a:r>
            <a:r>
              <a:rPr lang="en-US" altLang="en-US" sz="2400" dirty="0"/>
              <a:t>the technical resources within the company or external experts in the field.</a:t>
            </a:r>
          </a:p>
          <a:p>
            <a:pPr algn="just"/>
            <a:r>
              <a:rPr lang="en-US" altLang="en-US" sz="2400" b="1" dirty="0" smtClean="0">
                <a:solidFill>
                  <a:srgbClr val="0070C0"/>
                </a:solidFill>
              </a:rPr>
              <a:t>Operations</a:t>
            </a:r>
            <a:r>
              <a:rPr lang="en-US" altLang="en-US" sz="2400" dirty="0"/>
              <a:t>. Represents the ultimate users of the goods or services to be purchased </a:t>
            </a:r>
            <a:r>
              <a:rPr lang="en-US" altLang="en-US" sz="2400" dirty="0" smtClean="0"/>
              <a:t>and ensures </a:t>
            </a:r>
            <a:r>
              <a:rPr lang="en-US" altLang="en-US" sz="2400" dirty="0"/>
              <a:t>operational requirements are respected.</a:t>
            </a:r>
          </a:p>
          <a:p>
            <a:pPr algn="just"/>
            <a:r>
              <a:rPr lang="en-US" altLang="en-US" sz="2400" b="1" dirty="0" smtClean="0">
                <a:solidFill>
                  <a:srgbClr val="0070C0"/>
                </a:solidFill>
              </a:rPr>
              <a:t>HSEQ</a:t>
            </a:r>
            <a:r>
              <a:rPr lang="en-US" altLang="en-US" sz="2400" b="1" dirty="0" smtClean="0"/>
              <a:t> </a:t>
            </a:r>
            <a:r>
              <a:rPr lang="en-US" altLang="en-US" sz="2400" dirty="0"/>
              <a:t>(Health, Safety, Environment, and Quality standards). Supports functions such as financial</a:t>
            </a:r>
            <a:r>
              <a:rPr lang="en-US" altLang="en-US" sz="2400" dirty="0" smtClean="0"/>
              <a:t>, legal</a:t>
            </a:r>
            <a:r>
              <a:rPr lang="en-US" altLang="en-US" sz="2400" dirty="0"/>
              <a:t>, and PR, providing expertise and counsel within their area of competence.</a:t>
            </a:r>
            <a:endParaRPr lang="en-US" altLang="en-US" sz="2400" dirty="0"/>
          </a:p>
        </p:txBody>
      </p:sp>
      <p:sp>
        <p:nvSpPr>
          <p:cNvPr id="5" name="Slide Number Placeholder 4"/>
          <p:cNvSpPr>
            <a:spLocks noGrp="1"/>
          </p:cNvSpPr>
          <p:nvPr>
            <p:ph type="sldNum" sz="quarter" idx="12"/>
          </p:nvPr>
        </p:nvSpPr>
        <p:spPr/>
        <p:txBody>
          <a:bodyPr/>
          <a:lstStyle>
            <a:lvl1pPr eaLnBrk="0" hangingPunct="0">
              <a:defRPr sz="2200">
                <a:solidFill>
                  <a:schemeClr val="tx1"/>
                </a:solidFill>
                <a:latin typeface="Arial" panose="020B0604020202020204" pitchFamily="34" charset="0"/>
              </a:defRPr>
            </a:lvl1pPr>
            <a:lvl2pPr marL="742950" indent="-285750" eaLnBrk="0" hangingPunct="0">
              <a:defRPr sz="2200">
                <a:solidFill>
                  <a:schemeClr val="tx1"/>
                </a:solidFill>
                <a:latin typeface="Arial" panose="020B0604020202020204" pitchFamily="34" charset="0"/>
              </a:defRPr>
            </a:lvl2pPr>
            <a:lvl3pPr marL="1143000" indent="-228600" eaLnBrk="0" hangingPunct="0">
              <a:defRPr sz="2200">
                <a:solidFill>
                  <a:schemeClr val="tx1"/>
                </a:solidFill>
                <a:latin typeface="Arial" panose="020B0604020202020204" pitchFamily="34" charset="0"/>
              </a:defRPr>
            </a:lvl3pPr>
            <a:lvl4pPr marL="1600200" indent="-228600" eaLnBrk="0" hangingPunct="0">
              <a:defRPr sz="2200">
                <a:solidFill>
                  <a:schemeClr val="tx1"/>
                </a:solidFill>
                <a:latin typeface="Arial" panose="020B0604020202020204" pitchFamily="34" charset="0"/>
              </a:defRPr>
            </a:lvl4pPr>
            <a:lvl5pPr marL="2057400" indent="-228600" eaLnBrk="0" hangingPunct="0">
              <a:defRPr sz="2200">
                <a:solidFill>
                  <a:schemeClr val="tx1"/>
                </a:solidFill>
                <a:latin typeface="Arial" panose="020B0604020202020204" pitchFamily="34" charset="0"/>
              </a:defRPr>
            </a:lvl5pPr>
            <a:lvl6pPr marL="2514600" indent="-228600" eaLnBrk="0" fontAlgn="base" hangingPunct="0">
              <a:spcBef>
                <a:spcPct val="0"/>
              </a:spcBef>
              <a:spcAft>
                <a:spcPct val="0"/>
              </a:spcAft>
              <a:defRPr sz="2200">
                <a:solidFill>
                  <a:schemeClr val="tx1"/>
                </a:solidFill>
                <a:latin typeface="Arial" panose="020B0604020202020204" pitchFamily="34" charset="0"/>
              </a:defRPr>
            </a:lvl6pPr>
            <a:lvl7pPr marL="2971800" indent="-228600" eaLnBrk="0" fontAlgn="base" hangingPunct="0">
              <a:spcBef>
                <a:spcPct val="0"/>
              </a:spcBef>
              <a:spcAft>
                <a:spcPct val="0"/>
              </a:spcAft>
              <a:defRPr sz="2200">
                <a:solidFill>
                  <a:schemeClr val="tx1"/>
                </a:solidFill>
                <a:latin typeface="Arial" panose="020B0604020202020204" pitchFamily="34" charset="0"/>
              </a:defRPr>
            </a:lvl7pPr>
            <a:lvl8pPr marL="3429000" indent="-228600" eaLnBrk="0" fontAlgn="base" hangingPunct="0">
              <a:spcBef>
                <a:spcPct val="0"/>
              </a:spcBef>
              <a:spcAft>
                <a:spcPct val="0"/>
              </a:spcAft>
              <a:defRPr sz="2200">
                <a:solidFill>
                  <a:schemeClr val="tx1"/>
                </a:solidFill>
                <a:latin typeface="Arial" panose="020B0604020202020204" pitchFamily="34" charset="0"/>
              </a:defRPr>
            </a:lvl8pPr>
            <a:lvl9pPr marL="3886200" indent="-228600" eaLnBrk="0" fontAlgn="base" hangingPunct="0">
              <a:spcBef>
                <a:spcPct val="0"/>
              </a:spcBef>
              <a:spcAft>
                <a:spcPct val="0"/>
              </a:spcAft>
              <a:defRPr sz="2200">
                <a:solidFill>
                  <a:schemeClr val="tx1"/>
                </a:solidFill>
                <a:latin typeface="Arial" panose="020B0604020202020204" pitchFamily="34" charset="0"/>
              </a:defRPr>
            </a:lvl9pPr>
          </a:lstStyle>
          <a:p>
            <a:pPr eaLnBrk="1" hangingPunct="1"/>
            <a:fld id="{EFD51004-9A70-4ED9-80E5-3BC1FA9FD86C}" type="slidenum">
              <a:rPr lang="en-US" altLang="en-US" sz="1200">
                <a:solidFill>
                  <a:srgbClr val="898989"/>
                </a:solidFill>
              </a:rPr>
              <a:pPr eaLnBrk="1" hangingPunct="1"/>
              <a:t>23</a:t>
            </a:fld>
            <a:endParaRPr lang="en-US" altLang="en-US" sz="1200">
              <a:solidFill>
                <a:srgbClr val="898989"/>
              </a:solidFill>
            </a:endParaRPr>
          </a:p>
        </p:txBody>
      </p:sp>
      <p:sp>
        <p:nvSpPr>
          <p:cNvPr id="6" name="Parallelogram 13">
            <a:extLst>
              <a:ext uri="{FF2B5EF4-FFF2-40B4-BE49-F238E27FC236}">
                <a16:creationId xmlns:a16="http://schemas.microsoft.com/office/drawing/2014/main" id="{55E5E750-62AD-0BCA-E666-1BCC9F0818B4}"/>
              </a:ext>
            </a:extLst>
          </p:cNvPr>
          <p:cNvSpPr/>
          <p:nvPr/>
        </p:nvSpPr>
        <p:spPr>
          <a:xfrm rot="16200000" flipV="1">
            <a:off x="-1516877" y="2878693"/>
            <a:ext cx="5058389" cy="1769490"/>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 fmla="*/ 0 w 3801492"/>
              <a:gd name="connsiteY0" fmla="*/ 1097456 h 1097456"/>
              <a:gd name="connsiteX1" fmla="*/ 1102581 w 3801492"/>
              <a:gd name="connsiteY1" fmla="*/ 0 h 1097456"/>
              <a:gd name="connsiteX2" fmla="*/ 3801492 w 3801492"/>
              <a:gd name="connsiteY2" fmla="*/ 12700 h 1097456"/>
              <a:gd name="connsiteX3" fmla="*/ 2724311 w 3801492"/>
              <a:gd name="connsiteY3" fmla="*/ 1097456 h 1097456"/>
              <a:gd name="connsiteX4" fmla="*/ 0 w 3801492"/>
              <a:gd name="connsiteY4" fmla="*/ 1097456 h 1097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7" name="TextBox 6">
            <a:extLst>
              <a:ext uri="{FF2B5EF4-FFF2-40B4-BE49-F238E27FC236}">
                <a16:creationId xmlns:a16="http://schemas.microsoft.com/office/drawing/2014/main" id="{B6E60321-421F-096F-355B-5271C6E42BFC}"/>
              </a:ext>
            </a:extLst>
          </p:cNvPr>
          <p:cNvSpPr txBox="1"/>
          <p:nvPr/>
        </p:nvSpPr>
        <p:spPr>
          <a:xfrm>
            <a:off x="9264625" y="6369085"/>
            <a:ext cx="2616200" cy="400110"/>
          </a:xfrm>
          <a:prstGeom prst="rect">
            <a:avLst/>
          </a:prstGeom>
          <a:noFill/>
        </p:spPr>
        <p:txBody>
          <a:bodyPr wrap="square" rtlCol="0">
            <a:spAutoFit/>
          </a:bodyPr>
          <a:lstStyle/>
          <a:p>
            <a:pPr algn="ctr"/>
            <a:r>
              <a:rPr lang="en-US" sz="2000" b="1" dirty="0"/>
              <a:t>www.midocean.ae</a:t>
            </a:r>
          </a:p>
        </p:txBody>
      </p:sp>
      <p:pic>
        <p:nvPicPr>
          <p:cNvPr id="8" name="Graphic 22">
            <a:extLst>
              <a:ext uri="{FF2B5EF4-FFF2-40B4-BE49-F238E27FC236}">
                <a16:creationId xmlns:a16="http://schemas.microsoft.com/office/drawing/2014/main" id="{ACE76E66-5FF1-83D6-4EAC-3853027A6FDC}"/>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662615" y="248509"/>
            <a:ext cx="2329088" cy="665891"/>
          </a:xfrm>
          <a:prstGeom prst="rect">
            <a:avLst/>
          </a:prstGeom>
        </p:spPr>
      </p:pic>
    </p:spTree>
    <p:extLst>
      <p:ext uri="{BB962C8B-B14F-4D97-AF65-F5344CB8AC3E}">
        <p14:creationId xmlns:p14="http://schemas.microsoft.com/office/powerpoint/2010/main" val="107685111"/>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Rectangle 2"/>
          <p:cNvSpPr>
            <a:spLocks noGrp="1" noChangeArrowheads="1"/>
          </p:cNvSpPr>
          <p:nvPr>
            <p:ph type="title"/>
          </p:nvPr>
        </p:nvSpPr>
        <p:spPr>
          <a:xfrm>
            <a:off x="838200" y="-91320"/>
            <a:ext cx="10515600" cy="1325563"/>
          </a:xfrm>
        </p:spPr>
        <p:txBody>
          <a:bodyPr>
            <a:normAutofit/>
          </a:bodyPr>
          <a:lstStyle/>
          <a:p>
            <a:pPr algn="ctr"/>
            <a:r>
              <a:rPr lang="en-US" altLang="en-US" sz="3200" b="1" dirty="0">
                <a:solidFill>
                  <a:srgbClr val="0070C0"/>
                </a:solidFill>
              </a:rPr>
              <a:t>Tender Documentation</a:t>
            </a:r>
            <a:endParaRPr lang="en-US" altLang="en-US" sz="3200" b="1" dirty="0" smtClean="0">
              <a:solidFill>
                <a:srgbClr val="0070C0"/>
              </a:solidFill>
            </a:endParaRPr>
          </a:p>
        </p:txBody>
      </p:sp>
      <p:sp>
        <p:nvSpPr>
          <p:cNvPr id="25603" name="Rectangle 3"/>
          <p:cNvSpPr>
            <a:spLocks noGrp="1" noChangeArrowheads="1"/>
          </p:cNvSpPr>
          <p:nvPr>
            <p:ph idx="1"/>
          </p:nvPr>
        </p:nvSpPr>
        <p:spPr>
          <a:xfrm>
            <a:off x="1904999" y="1234243"/>
            <a:ext cx="9572767" cy="4572000"/>
          </a:xfrm>
        </p:spPr>
        <p:txBody>
          <a:bodyPr>
            <a:noAutofit/>
          </a:bodyPr>
          <a:lstStyle/>
          <a:p>
            <a:pPr algn="just">
              <a:spcBef>
                <a:spcPct val="100000"/>
              </a:spcBef>
            </a:pPr>
            <a:r>
              <a:rPr lang="en-US" altLang="en-US" sz="2600" b="1" dirty="0">
                <a:solidFill>
                  <a:srgbClr val="0070C0"/>
                </a:solidFill>
              </a:rPr>
              <a:t>Clarity and Completeness of Tender Documentation is Critical.</a:t>
            </a:r>
            <a:r>
              <a:rPr lang="en-US" altLang="en-US" b="1" dirty="0">
                <a:solidFill>
                  <a:srgbClr val="0070C0"/>
                </a:solidFill>
              </a:rPr>
              <a:t> </a:t>
            </a:r>
            <a:endParaRPr lang="en-US" altLang="en-US" b="1" dirty="0" smtClean="0">
              <a:solidFill>
                <a:srgbClr val="0070C0"/>
              </a:solidFill>
            </a:endParaRPr>
          </a:p>
          <a:p>
            <a:pPr algn="just">
              <a:spcBef>
                <a:spcPct val="100000"/>
              </a:spcBef>
            </a:pPr>
            <a:r>
              <a:rPr lang="en-US" altLang="en-US" sz="2700" dirty="0" smtClean="0"/>
              <a:t>The </a:t>
            </a:r>
            <a:r>
              <a:rPr lang="en-US" altLang="en-US" sz="2700" dirty="0"/>
              <a:t>structure and </a:t>
            </a:r>
            <a:r>
              <a:rPr lang="en-US" altLang="en-US" sz="2700" dirty="0" smtClean="0"/>
              <a:t>content of </a:t>
            </a:r>
            <a:r>
              <a:rPr lang="en-US" altLang="en-US" sz="2700" dirty="0"/>
              <a:t>the tender documentation is at the core of the tender management process. </a:t>
            </a:r>
            <a:endParaRPr lang="en-US" altLang="en-US" sz="2700" dirty="0" smtClean="0"/>
          </a:p>
          <a:p>
            <a:pPr algn="just">
              <a:spcBef>
                <a:spcPct val="100000"/>
              </a:spcBef>
            </a:pPr>
            <a:r>
              <a:rPr lang="en-US" altLang="en-US" sz="2700" dirty="0" smtClean="0"/>
              <a:t>The clarity and </a:t>
            </a:r>
            <a:r>
              <a:rPr lang="en-US" altLang="en-US" sz="2700" dirty="0"/>
              <a:t>thoroughness of this documentation will determine the quality of the bids received </a:t>
            </a:r>
            <a:r>
              <a:rPr lang="en-US" altLang="en-US" sz="2700" dirty="0" smtClean="0"/>
              <a:t>and the </a:t>
            </a:r>
            <a:r>
              <a:rPr lang="en-US" altLang="en-US" sz="2700" dirty="0"/>
              <a:t>prices tendered. It will also provide the basis for the execution and eventual cost of </a:t>
            </a:r>
            <a:r>
              <a:rPr lang="en-US" altLang="en-US" sz="2700" dirty="0" smtClean="0"/>
              <a:t>the contract</a:t>
            </a:r>
            <a:r>
              <a:rPr lang="en-US" altLang="en-US" sz="2700" dirty="0"/>
              <a:t>. Any ambiguity will inevitably become the subject for debate, and possibly </a:t>
            </a:r>
            <a:r>
              <a:rPr lang="en-US" altLang="en-US" sz="2700" dirty="0" smtClean="0"/>
              <a:t>the source </a:t>
            </a:r>
            <a:r>
              <a:rPr lang="en-US" altLang="en-US" sz="2700" dirty="0"/>
              <a:t>of contract variations and extra costs. The necessity of defining precisely what </a:t>
            </a:r>
            <a:r>
              <a:rPr lang="en-US" altLang="en-US" sz="2700" dirty="0" smtClean="0"/>
              <a:t>you want</a:t>
            </a:r>
            <a:r>
              <a:rPr lang="en-US" altLang="en-US" sz="2700" dirty="0"/>
              <a:t>, what you are requesting the contractor to provide, and how you are paying for </a:t>
            </a:r>
            <a:r>
              <a:rPr lang="en-US" altLang="en-US" sz="2700" dirty="0" smtClean="0"/>
              <a:t>it cannot </a:t>
            </a:r>
            <a:r>
              <a:rPr lang="en-US" altLang="en-US" sz="2700" dirty="0"/>
              <a:t>be overstated</a:t>
            </a:r>
            <a:endParaRPr lang="en-US" altLang="en-US" sz="2700" dirty="0" smtClean="0"/>
          </a:p>
        </p:txBody>
      </p:sp>
      <p:sp>
        <p:nvSpPr>
          <p:cNvPr id="6" name="Slide Number Placeholder 5"/>
          <p:cNvSpPr>
            <a:spLocks noGrp="1"/>
          </p:cNvSpPr>
          <p:nvPr>
            <p:ph type="sldNum" sz="quarter" idx="12"/>
          </p:nvPr>
        </p:nvSpPr>
        <p:spPr/>
        <p:txBody>
          <a:bodyPr/>
          <a:lstStyle>
            <a:lvl1pPr eaLnBrk="0" hangingPunct="0">
              <a:defRPr sz="2200">
                <a:solidFill>
                  <a:schemeClr val="tx1"/>
                </a:solidFill>
                <a:latin typeface="Arial" panose="020B0604020202020204" pitchFamily="34" charset="0"/>
              </a:defRPr>
            </a:lvl1pPr>
            <a:lvl2pPr marL="742950" indent="-285750" eaLnBrk="0" hangingPunct="0">
              <a:defRPr sz="2200">
                <a:solidFill>
                  <a:schemeClr val="tx1"/>
                </a:solidFill>
                <a:latin typeface="Arial" panose="020B0604020202020204" pitchFamily="34" charset="0"/>
              </a:defRPr>
            </a:lvl2pPr>
            <a:lvl3pPr marL="1143000" indent="-228600" eaLnBrk="0" hangingPunct="0">
              <a:defRPr sz="2200">
                <a:solidFill>
                  <a:schemeClr val="tx1"/>
                </a:solidFill>
                <a:latin typeface="Arial" panose="020B0604020202020204" pitchFamily="34" charset="0"/>
              </a:defRPr>
            </a:lvl3pPr>
            <a:lvl4pPr marL="1600200" indent="-228600" eaLnBrk="0" hangingPunct="0">
              <a:defRPr sz="2200">
                <a:solidFill>
                  <a:schemeClr val="tx1"/>
                </a:solidFill>
                <a:latin typeface="Arial" panose="020B0604020202020204" pitchFamily="34" charset="0"/>
              </a:defRPr>
            </a:lvl4pPr>
            <a:lvl5pPr marL="2057400" indent="-228600" eaLnBrk="0" hangingPunct="0">
              <a:defRPr sz="2200">
                <a:solidFill>
                  <a:schemeClr val="tx1"/>
                </a:solidFill>
                <a:latin typeface="Arial" panose="020B0604020202020204" pitchFamily="34" charset="0"/>
              </a:defRPr>
            </a:lvl5pPr>
            <a:lvl6pPr marL="2514600" indent="-228600" eaLnBrk="0" fontAlgn="base" hangingPunct="0">
              <a:spcBef>
                <a:spcPct val="0"/>
              </a:spcBef>
              <a:spcAft>
                <a:spcPct val="0"/>
              </a:spcAft>
              <a:defRPr sz="2200">
                <a:solidFill>
                  <a:schemeClr val="tx1"/>
                </a:solidFill>
                <a:latin typeface="Arial" panose="020B0604020202020204" pitchFamily="34" charset="0"/>
              </a:defRPr>
            </a:lvl6pPr>
            <a:lvl7pPr marL="2971800" indent="-228600" eaLnBrk="0" fontAlgn="base" hangingPunct="0">
              <a:spcBef>
                <a:spcPct val="0"/>
              </a:spcBef>
              <a:spcAft>
                <a:spcPct val="0"/>
              </a:spcAft>
              <a:defRPr sz="2200">
                <a:solidFill>
                  <a:schemeClr val="tx1"/>
                </a:solidFill>
                <a:latin typeface="Arial" panose="020B0604020202020204" pitchFamily="34" charset="0"/>
              </a:defRPr>
            </a:lvl7pPr>
            <a:lvl8pPr marL="3429000" indent="-228600" eaLnBrk="0" fontAlgn="base" hangingPunct="0">
              <a:spcBef>
                <a:spcPct val="0"/>
              </a:spcBef>
              <a:spcAft>
                <a:spcPct val="0"/>
              </a:spcAft>
              <a:defRPr sz="2200">
                <a:solidFill>
                  <a:schemeClr val="tx1"/>
                </a:solidFill>
                <a:latin typeface="Arial" panose="020B0604020202020204" pitchFamily="34" charset="0"/>
              </a:defRPr>
            </a:lvl8pPr>
            <a:lvl9pPr marL="3886200" indent="-228600" eaLnBrk="0" fontAlgn="base" hangingPunct="0">
              <a:spcBef>
                <a:spcPct val="0"/>
              </a:spcBef>
              <a:spcAft>
                <a:spcPct val="0"/>
              </a:spcAft>
              <a:defRPr sz="2200">
                <a:solidFill>
                  <a:schemeClr val="tx1"/>
                </a:solidFill>
                <a:latin typeface="Arial" panose="020B0604020202020204" pitchFamily="34" charset="0"/>
              </a:defRPr>
            </a:lvl9pPr>
          </a:lstStyle>
          <a:p>
            <a:pPr eaLnBrk="1" hangingPunct="1"/>
            <a:fld id="{AE02889B-C09D-43EE-BC7C-E6C441A36E61}" type="slidenum">
              <a:rPr lang="en-US" altLang="en-US" sz="1200">
                <a:solidFill>
                  <a:srgbClr val="898989"/>
                </a:solidFill>
              </a:rPr>
              <a:pPr eaLnBrk="1" hangingPunct="1"/>
              <a:t>24</a:t>
            </a:fld>
            <a:endParaRPr lang="en-US" altLang="en-US" sz="1200">
              <a:solidFill>
                <a:srgbClr val="898989"/>
              </a:solidFill>
            </a:endParaRPr>
          </a:p>
        </p:txBody>
      </p:sp>
      <p:sp>
        <p:nvSpPr>
          <p:cNvPr id="5" name="Parallelogram 13">
            <a:extLst>
              <a:ext uri="{FF2B5EF4-FFF2-40B4-BE49-F238E27FC236}">
                <a16:creationId xmlns:a16="http://schemas.microsoft.com/office/drawing/2014/main" id="{55E5E750-62AD-0BCA-E666-1BCC9F0818B4}"/>
              </a:ext>
            </a:extLst>
          </p:cNvPr>
          <p:cNvSpPr/>
          <p:nvPr/>
        </p:nvSpPr>
        <p:spPr>
          <a:xfrm rot="16200000" flipV="1">
            <a:off x="-1516877" y="2878693"/>
            <a:ext cx="5058389" cy="1769490"/>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 fmla="*/ 0 w 3801492"/>
              <a:gd name="connsiteY0" fmla="*/ 1097456 h 1097456"/>
              <a:gd name="connsiteX1" fmla="*/ 1102581 w 3801492"/>
              <a:gd name="connsiteY1" fmla="*/ 0 h 1097456"/>
              <a:gd name="connsiteX2" fmla="*/ 3801492 w 3801492"/>
              <a:gd name="connsiteY2" fmla="*/ 12700 h 1097456"/>
              <a:gd name="connsiteX3" fmla="*/ 2724311 w 3801492"/>
              <a:gd name="connsiteY3" fmla="*/ 1097456 h 1097456"/>
              <a:gd name="connsiteX4" fmla="*/ 0 w 3801492"/>
              <a:gd name="connsiteY4" fmla="*/ 1097456 h 1097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7" name="TextBox 6">
            <a:extLst>
              <a:ext uri="{FF2B5EF4-FFF2-40B4-BE49-F238E27FC236}">
                <a16:creationId xmlns:a16="http://schemas.microsoft.com/office/drawing/2014/main" id="{B6E60321-421F-096F-355B-5271C6E42BFC}"/>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8" name="Graphic 22">
            <a:extLst>
              <a:ext uri="{FF2B5EF4-FFF2-40B4-BE49-F238E27FC236}">
                <a16:creationId xmlns:a16="http://schemas.microsoft.com/office/drawing/2014/main" id="{ACE76E66-5FF1-83D6-4EAC-3853027A6FDC}"/>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585215" y="46778"/>
            <a:ext cx="2479213" cy="985735"/>
          </a:xfrm>
          <a:prstGeom prst="rect">
            <a:avLst/>
          </a:prstGeom>
        </p:spPr>
      </p:pic>
    </p:spTree>
    <p:extLst>
      <p:ext uri="{BB962C8B-B14F-4D97-AF65-F5344CB8AC3E}">
        <p14:creationId xmlns:p14="http://schemas.microsoft.com/office/powerpoint/2010/main" val="4091888473"/>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8" name="Rectangle 2"/>
          <p:cNvSpPr>
            <a:spLocks noGrp="1" noChangeArrowheads="1"/>
          </p:cNvSpPr>
          <p:nvPr>
            <p:ph type="title"/>
          </p:nvPr>
        </p:nvSpPr>
        <p:spPr>
          <a:xfrm>
            <a:off x="1736121" y="189598"/>
            <a:ext cx="8305800" cy="868362"/>
          </a:xfrm>
        </p:spPr>
        <p:txBody>
          <a:bodyPr>
            <a:normAutofit/>
          </a:bodyPr>
          <a:lstStyle/>
          <a:p>
            <a:pPr algn="ctr"/>
            <a:r>
              <a:rPr lang="en-US" altLang="en-US" sz="3200" b="1" dirty="0">
                <a:solidFill>
                  <a:srgbClr val="0070C0"/>
                </a:solidFill>
              </a:rPr>
              <a:t>Tender Documentation</a:t>
            </a:r>
            <a:endParaRPr lang="en-US" altLang="en-US" sz="3200" b="1" dirty="0" smtClean="0">
              <a:solidFill>
                <a:srgbClr val="0070C0"/>
              </a:solidFill>
            </a:endParaRPr>
          </a:p>
        </p:txBody>
      </p:sp>
      <p:sp>
        <p:nvSpPr>
          <p:cNvPr id="39939" name="Rectangle 3"/>
          <p:cNvSpPr>
            <a:spLocks noGrp="1" noChangeArrowheads="1"/>
          </p:cNvSpPr>
          <p:nvPr>
            <p:ph idx="1"/>
          </p:nvPr>
        </p:nvSpPr>
        <p:spPr>
          <a:xfrm>
            <a:off x="1883391" y="1524000"/>
            <a:ext cx="9307773" cy="4572000"/>
          </a:xfrm>
        </p:spPr>
        <p:txBody>
          <a:bodyPr>
            <a:noAutofit/>
          </a:bodyPr>
          <a:lstStyle/>
          <a:p>
            <a:pPr algn="just">
              <a:spcBef>
                <a:spcPct val="50000"/>
              </a:spcBef>
            </a:pPr>
            <a:r>
              <a:rPr lang="en-US" altLang="en-US" b="1" dirty="0">
                <a:solidFill>
                  <a:srgbClr val="0070C0"/>
                </a:solidFill>
              </a:rPr>
              <a:t>Structure of Tender Documentation</a:t>
            </a:r>
            <a:r>
              <a:rPr lang="en-US" altLang="en-US" b="1" dirty="0"/>
              <a:t>. </a:t>
            </a:r>
            <a:endParaRPr lang="en-US" altLang="en-US" b="1" dirty="0" smtClean="0"/>
          </a:p>
          <a:p>
            <a:pPr marL="0" indent="0" algn="just">
              <a:spcBef>
                <a:spcPct val="50000"/>
              </a:spcBef>
              <a:buNone/>
            </a:pPr>
            <a:r>
              <a:rPr lang="en-US" altLang="en-US" dirty="0" smtClean="0"/>
              <a:t>Although </a:t>
            </a:r>
            <a:r>
              <a:rPr lang="en-US" altLang="en-US" dirty="0"/>
              <a:t>a number of variants are possible, the </a:t>
            </a:r>
            <a:r>
              <a:rPr lang="en-US" altLang="en-US" dirty="0" smtClean="0"/>
              <a:t>classic structure </a:t>
            </a:r>
            <a:r>
              <a:rPr lang="en-US" altLang="en-US" dirty="0"/>
              <a:t>of a tender documentation package is described in the following. </a:t>
            </a:r>
            <a:endParaRPr lang="en-US" altLang="en-US" dirty="0" smtClean="0"/>
          </a:p>
          <a:p>
            <a:pPr marL="0" indent="0" algn="just">
              <a:spcBef>
                <a:spcPct val="50000"/>
              </a:spcBef>
              <a:buNone/>
            </a:pPr>
            <a:r>
              <a:rPr lang="en-US" altLang="en-US" b="1" dirty="0" smtClean="0">
                <a:solidFill>
                  <a:srgbClr val="0070C0"/>
                </a:solidFill>
              </a:rPr>
              <a:t>Most companies </a:t>
            </a:r>
            <a:r>
              <a:rPr lang="en-US" altLang="en-US" dirty="0" smtClean="0"/>
              <a:t>will </a:t>
            </a:r>
            <a:r>
              <a:rPr lang="en-US" altLang="en-US" dirty="0"/>
              <a:t>standardize on this or something similar to ensure completeness and consistency and </a:t>
            </a:r>
            <a:r>
              <a:rPr lang="en-US" altLang="en-US" dirty="0" smtClean="0"/>
              <a:t>to speed </a:t>
            </a:r>
            <a:r>
              <a:rPr lang="en-US" altLang="en-US" dirty="0"/>
              <a:t>up the development of the tender package within their own organization.</a:t>
            </a:r>
            <a:endParaRPr lang="en-US" altLang="en-US" dirty="0" smtClean="0"/>
          </a:p>
        </p:txBody>
      </p:sp>
      <p:sp>
        <p:nvSpPr>
          <p:cNvPr id="6" name="Slide Number Placeholder 5"/>
          <p:cNvSpPr>
            <a:spLocks noGrp="1"/>
          </p:cNvSpPr>
          <p:nvPr>
            <p:ph type="sldNum" sz="quarter" idx="12"/>
          </p:nvPr>
        </p:nvSpPr>
        <p:spPr/>
        <p:txBody>
          <a:bodyPr/>
          <a:lstStyle>
            <a:lvl1pPr eaLnBrk="0" hangingPunct="0">
              <a:defRPr sz="2200">
                <a:solidFill>
                  <a:schemeClr val="tx1"/>
                </a:solidFill>
                <a:latin typeface="Arial" panose="020B0604020202020204" pitchFamily="34" charset="0"/>
              </a:defRPr>
            </a:lvl1pPr>
            <a:lvl2pPr marL="742950" indent="-285750" eaLnBrk="0" hangingPunct="0">
              <a:defRPr sz="2200">
                <a:solidFill>
                  <a:schemeClr val="tx1"/>
                </a:solidFill>
                <a:latin typeface="Arial" panose="020B0604020202020204" pitchFamily="34" charset="0"/>
              </a:defRPr>
            </a:lvl2pPr>
            <a:lvl3pPr marL="1143000" indent="-228600" eaLnBrk="0" hangingPunct="0">
              <a:defRPr sz="2200">
                <a:solidFill>
                  <a:schemeClr val="tx1"/>
                </a:solidFill>
                <a:latin typeface="Arial" panose="020B0604020202020204" pitchFamily="34" charset="0"/>
              </a:defRPr>
            </a:lvl3pPr>
            <a:lvl4pPr marL="1600200" indent="-228600" eaLnBrk="0" hangingPunct="0">
              <a:defRPr sz="2200">
                <a:solidFill>
                  <a:schemeClr val="tx1"/>
                </a:solidFill>
                <a:latin typeface="Arial" panose="020B0604020202020204" pitchFamily="34" charset="0"/>
              </a:defRPr>
            </a:lvl4pPr>
            <a:lvl5pPr marL="2057400" indent="-228600" eaLnBrk="0" hangingPunct="0">
              <a:defRPr sz="2200">
                <a:solidFill>
                  <a:schemeClr val="tx1"/>
                </a:solidFill>
                <a:latin typeface="Arial" panose="020B0604020202020204" pitchFamily="34" charset="0"/>
              </a:defRPr>
            </a:lvl5pPr>
            <a:lvl6pPr marL="2514600" indent="-228600" eaLnBrk="0" fontAlgn="base" hangingPunct="0">
              <a:spcBef>
                <a:spcPct val="0"/>
              </a:spcBef>
              <a:spcAft>
                <a:spcPct val="0"/>
              </a:spcAft>
              <a:defRPr sz="2200">
                <a:solidFill>
                  <a:schemeClr val="tx1"/>
                </a:solidFill>
                <a:latin typeface="Arial" panose="020B0604020202020204" pitchFamily="34" charset="0"/>
              </a:defRPr>
            </a:lvl6pPr>
            <a:lvl7pPr marL="2971800" indent="-228600" eaLnBrk="0" fontAlgn="base" hangingPunct="0">
              <a:spcBef>
                <a:spcPct val="0"/>
              </a:spcBef>
              <a:spcAft>
                <a:spcPct val="0"/>
              </a:spcAft>
              <a:defRPr sz="2200">
                <a:solidFill>
                  <a:schemeClr val="tx1"/>
                </a:solidFill>
                <a:latin typeface="Arial" panose="020B0604020202020204" pitchFamily="34" charset="0"/>
              </a:defRPr>
            </a:lvl7pPr>
            <a:lvl8pPr marL="3429000" indent="-228600" eaLnBrk="0" fontAlgn="base" hangingPunct="0">
              <a:spcBef>
                <a:spcPct val="0"/>
              </a:spcBef>
              <a:spcAft>
                <a:spcPct val="0"/>
              </a:spcAft>
              <a:defRPr sz="2200">
                <a:solidFill>
                  <a:schemeClr val="tx1"/>
                </a:solidFill>
                <a:latin typeface="Arial" panose="020B0604020202020204" pitchFamily="34" charset="0"/>
              </a:defRPr>
            </a:lvl8pPr>
            <a:lvl9pPr marL="3886200" indent="-228600" eaLnBrk="0" fontAlgn="base" hangingPunct="0">
              <a:spcBef>
                <a:spcPct val="0"/>
              </a:spcBef>
              <a:spcAft>
                <a:spcPct val="0"/>
              </a:spcAft>
              <a:defRPr sz="2200">
                <a:solidFill>
                  <a:schemeClr val="tx1"/>
                </a:solidFill>
                <a:latin typeface="Arial" panose="020B0604020202020204" pitchFamily="34" charset="0"/>
              </a:defRPr>
            </a:lvl9pPr>
          </a:lstStyle>
          <a:p>
            <a:pPr eaLnBrk="1" hangingPunct="1"/>
            <a:fld id="{6B6902E9-4040-416A-AFC2-5B96C4DE0CD4}" type="slidenum">
              <a:rPr lang="en-US" altLang="en-US" sz="1200">
                <a:solidFill>
                  <a:srgbClr val="898989"/>
                </a:solidFill>
              </a:rPr>
              <a:pPr eaLnBrk="1" hangingPunct="1"/>
              <a:t>25</a:t>
            </a:fld>
            <a:endParaRPr lang="en-US" altLang="en-US" sz="1200">
              <a:solidFill>
                <a:srgbClr val="898989"/>
              </a:solidFill>
            </a:endParaRPr>
          </a:p>
        </p:txBody>
      </p:sp>
      <p:sp>
        <p:nvSpPr>
          <p:cNvPr id="5" name="Parallelogram 13">
            <a:extLst>
              <a:ext uri="{FF2B5EF4-FFF2-40B4-BE49-F238E27FC236}">
                <a16:creationId xmlns:a16="http://schemas.microsoft.com/office/drawing/2014/main" id="{55E5E750-62AD-0BCA-E666-1BCC9F0818B4}"/>
              </a:ext>
            </a:extLst>
          </p:cNvPr>
          <p:cNvSpPr/>
          <p:nvPr/>
        </p:nvSpPr>
        <p:spPr>
          <a:xfrm rot="16200000" flipV="1">
            <a:off x="-1597348" y="2959164"/>
            <a:ext cx="5058389" cy="1608548"/>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 fmla="*/ 0 w 3801492"/>
              <a:gd name="connsiteY0" fmla="*/ 1097456 h 1097456"/>
              <a:gd name="connsiteX1" fmla="*/ 1102581 w 3801492"/>
              <a:gd name="connsiteY1" fmla="*/ 0 h 1097456"/>
              <a:gd name="connsiteX2" fmla="*/ 3801492 w 3801492"/>
              <a:gd name="connsiteY2" fmla="*/ 12700 h 1097456"/>
              <a:gd name="connsiteX3" fmla="*/ 2724311 w 3801492"/>
              <a:gd name="connsiteY3" fmla="*/ 1097456 h 1097456"/>
              <a:gd name="connsiteX4" fmla="*/ 0 w 3801492"/>
              <a:gd name="connsiteY4" fmla="*/ 1097456 h 1097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7" name="TextBox 6">
            <a:extLst>
              <a:ext uri="{FF2B5EF4-FFF2-40B4-BE49-F238E27FC236}">
                <a16:creationId xmlns:a16="http://schemas.microsoft.com/office/drawing/2014/main" id="{B6E60321-421F-096F-355B-5271C6E42BFC}"/>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8" name="Graphic 22">
            <a:extLst>
              <a:ext uri="{FF2B5EF4-FFF2-40B4-BE49-F238E27FC236}">
                <a16:creationId xmlns:a16="http://schemas.microsoft.com/office/drawing/2014/main" id="{ACE76E66-5FF1-83D6-4EAC-3853027A6FDC}"/>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880979" y="248508"/>
            <a:ext cx="2110723" cy="985735"/>
          </a:xfrm>
          <a:prstGeom prst="rect">
            <a:avLst/>
          </a:prstGeom>
        </p:spPr>
      </p:pic>
    </p:spTree>
    <p:extLst>
      <p:ext uri="{BB962C8B-B14F-4D97-AF65-F5344CB8AC3E}">
        <p14:creationId xmlns:p14="http://schemas.microsoft.com/office/powerpoint/2010/main" val="1874043897"/>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8" name="Rectangle 2"/>
          <p:cNvSpPr>
            <a:spLocks noGrp="1" noChangeArrowheads="1"/>
          </p:cNvSpPr>
          <p:nvPr>
            <p:ph type="title"/>
          </p:nvPr>
        </p:nvSpPr>
        <p:spPr>
          <a:xfrm>
            <a:off x="2196152" y="0"/>
            <a:ext cx="7534701" cy="767688"/>
          </a:xfrm>
        </p:spPr>
        <p:txBody>
          <a:bodyPr>
            <a:noAutofit/>
          </a:bodyPr>
          <a:lstStyle/>
          <a:p>
            <a:pPr algn="ctr"/>
            <a:r>
              <a:rPr lang="en-US" altLang="en-US" sz="3200" b="1" dirty="0">
                <a:solidFill>
                  <a:srgbClr val="0070C0"/>
                </a:solidFill>
              </a:rPr>
              <a:t>Tender Documentation</a:t>
            </a:r>
            <a:endParaRPr lang="en-US" altLang="en-US" sz="3200" b="1" dirty="0" smtClean="0">
              <a:solidFill>
                <a:srgbClr val="0070C0"/>
              </a:solidFill>
            </a:endParaRPr>
          </a:p>
        </p:txBody>
      </p:sp>
      <p:sp>
        <p:nvSpPr>
          <p:cNvPr id="29699" name="Rectangle 3"/>
          <p:cNvSpPr>
            <a:spLocks noGrp="1" noChangeArrowheads="1"/>
          </p:cNvSpPr>
          <p:nvPr>
            <p:ph type="body" idx="1"/>
          </p:nvPr>
        </p:nvSpPr>
        <p:spPr>
          <a:xfrm>
            <a:off x="2019869" y="1234243"/>
            <a:ext cx="8898340" cy="4791075"/>
          </a:xfrm>
        </p:spPr>
        <p:txBody>
          <a:bodyPr>
            <a:noAutofit/>
          </a:bodyPr>
          <a:lstStyle/>
          <a:p>
            <a:pPr algn="just">
              <a:buFont typeface="Wingdings" panose="05000000000000000000" pitchFamily="2" charset="2"/>
              <a:buChar char="Ø"/>
            </a:pPr>
            <a:r>
              <a:rPr lang="en-US" altLang="en-US" sz="2700" b="1" dirty="0">
                <a:solidFill>
                  <a:srgbClr val="0070C0"/>
                </a:solidFill>
              </a:rPr>
              <a:t>Invitation to tender</a:t>
            </a:r>
            <a:r>
              <a:rPr lang="en-US" altLang="en-US" sz="2700" b="1" dirty="0"/>
              <a:t>. </a:t>
            </a:r>
            <a:endParaRPr lang="en-US" altLang="en-US" sz="2700" b="1" dirty="0" smtClean="0"/>
          </a:p>
          <a:p>
            <a:pPr marL="0" indent="0" algn="just">
              <a:buNone/>
            </a:pPr>
            <a:r>
              <a:rPr lang="en-US" altLang="en-US" sz="2700" dirty="0" smtClean="0"/>
              <a:t>This </a:t>
            </a:r>
            <a:r>
              <a:rPr lang="en-US" altLang="en-US" sz="2700" dirty="0"/>
              <a:t>is a standard ‘‘one-page’’ letter inviting the contractors to </a:t>
            </a:r>
            <a:r>
              <a:rPr lang="en-US" altLang="en-US" sz="2700" dirty="0" smtClean="0"/>
              <a:t>submit a </a:t>
            </a:r>
            <a:r>
              <a:rPr lang="en-US" altLang="en-US" sz="2700" dirty="0"/>
              <a:t>bid for the package in question under the conditions defined and documented in </a:t>
            </a:r>
            <a:r>
              <a:rPr lang="en-US" altLang="en-US" sz="2700" dirty="0" smtClean="0"/>
              <a:t>the package.</a:t>
            </a:r>
          </a:p>
          <a:p>
            <a:pPr marL="0" indent="0" algn="just">
              <a:buNone/>
            </a:pPr>
            <a:endParaRPr lang="en-US" altLang="en-US" sz="2700" dirty="0"/>
          </a:p>
          <a:p>
            <a:pPr algn="just">
              <a:buFont typeface="Wingdings" panose="05000000000000000000" pitchFamily="2" charset="2"/>
              <a:buChar char="Ø"/>
            </a:pPr>
            <a:r>
              <a:rPr lang="en-US" altLang="en-US" sz="2700" b="1" dirty="0" smtClean="0">
                <a:solidFill>
                  <a:srgbClr val="0070C0"/>
                </a:solidFill>
              </a:rPr>
              <a:t>Instructions </a:t>
            </a:r>
            <a:r>
              <a:rPr lang="en-US" altLang="en-US" sz="2700" b="1" dirty="0">
                <a:solidFill>
                  <a:srgbClr val="0070C0"/>
                </a:solidFill>
              </a:rPr>
              <a:t>to tenderers</a:t>
            </a:r>
            <a:r>
              <a:rPr lang="en-US" altLang="en-US" sz="2700" b="1" dirty="0"/>
              <a:t>. </a:t>
            </a:r>
            <a:endParaRPr lang="en-US" altLang="en-US" sz="2700" b="1" dirty="0" smtClean="0"/>
          </a:p>
          <a:p>
            <a:pPr marL="0" indent="0" algn="just">
              <a:buNone/>
            </a:pPr>
            <a:r>
              <a:rPr lang="en-US" altLang="en-US" sz="2700" dirty="0" smtClean="0"/>
              <a:t>This </a:t>
            </a:r>
            <a:r>
              <a:rPr lang="en-US" altLang="en-US" sz="2700" dirty="0"/>
              <a:t>includes instructions to contractors defining the form, place</a:t>
            </a:r>
            <a:r>
              <a:rPr lang="en-US" altLang="en-US" sz="2700" dirty="0" smtClean="0"/>
              <a:t>, and </a:t>
            </a:r>
            <a:r>
              <a:rPr lang="en-US" altLang="en-US" sz="2700" dirty="0"/>
              <a:t>time of tender submission and the duration of validity. Instruction to tenderers </a:t>
            </a:r>
            <a:r>
              <a:rPr lang="en-US" altLang="en-US" sz="2700" dirty="0" smtClean="0"/>
              <a:t>will reference </a:t>
            </a:r>
            <a:r>
              <a:rPr lang="en-US" altLang="en-US" sz="2700" dirty="0"/>
              <a:t>a series of sections to be completed by the tenderer. These sections will </a:t>
            </a:r>
            <a:r>
              <a:rPr lang="en-US" altLang="en-US" sz="2700" dirty="0" smtClean="0"/>
              <a:t>ultimately form </a:t>
            </a:r>
            <a:r>
              <a:rPr lang="en-US" altLang="en-US" sz="2700" dirty="0"/>
              <a:t>an integral part of the contract between the owner and contractor</a:t>
            </a:r>
            <a:r>
              <a:rPr lang="en-US" altLang="en-US" sz="2700" dirty="0" smtClean="0"/>
              <a:t>.</a:t>
            </a:r>
            <a:endParaRPr lang="en-US" altLang="en-US" sz="2700" dirty="0"/>
          </a:p>
        </p:txBody>
      </p:sp>
      <p:pic>
        <p:nvPicPr>
          <p:cNvPr id="4" name="Graphic 22">
            <a:extLst>
              <a:ext uri="{FF2B5EF4-FFF2-40B4-BE49-F238E27FC236}">
                <a16:creationId xmlns:a16="http://schemas.microsoft.com/office/drawing/2014/main" id="{ACE76E66-5FF1-83D6-4EAC-3853027A6FDC}"/>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10134599" y="248509"/>
            <a:ext cx="1857103" cy="870608"/>
          </a:xfrm>
          <a:prstGeom prst="rect">
            <a:avLst/>
          </a:prstGeom>
        </p:spPr>
      </p:pic>
      <p:sp>
        <p:nvSpPr>
          <p:cNvPr id="5" name="TextBox 4">
            <a:extLst>
              <a:ext uri="{FF2B5EF4-FFF2-40B4-BE49-F238E27FC236}">
                <a16:creationId xmlns:a16="http://schemas.microsoft.com/office/drawing/2014/main" id="{8BABA90E-6A6B-DAF7-3373-371EE0F0981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
        <p:nvSpPr>
          <p:cNvPr id="6" name="Parallelogram 13">
            <a:extLst>
              <a:ext uri="{FF2B5EF4-FFF2-40B4-BE49-F238E27FC236}">
                <a16:creationId xmlns:a16="http://schemas.microsoft.com/office/drawing/2014/main" id="{55E5E750-62AD-0BCA-E666-1BCC9F0818B4}"/>
              </a:ext>
            </a:extLst>
          </p:cNvPr>
          <p:cNvSpPr/>
          <p:nvPr/>
        </p:nvSpPr>
        <p:spPr>
          <a:xfrm rot="16200000" flipV="1">
            <a:off x="-1516877" y="2878693"/>
            <a:ext cx="5058389" cy="1769490"/>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 fmla="*/ 0 w 3801492"/>
              <a:gd name="connsiteY0" fmla="*/ 1097456 h 1097456"/>
              <a:gd name="connsiteX1" fmla="*/ 1102581 w 3801492"/>
              <a:gd name="connsiteY1" fmla="*/ 0 h 1097456"/>
              <a:gd name="connsiteX2" fmla="*/ 3801492 w 3801492"/>
              <a:gd name="connsiteY2" fmla="*/ 12700 h 1097456"/>
              <a:gd name="connsiteX3" fmla="*/ 2724311 w 3801492"/>
              <a:gd name="connsiteY3" fmla="*/ 1097456 h 1097456"/>
              <a:gd name="connsiteX4" fmla="*/ 0 w 3801492"/>
              <a:gd name="connsiteY4" fmla="*/ 1097456 h 1097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 name="Slide Number Placeholder 1"/>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26</a:t>
            </a:fld>
            <a:endParaRPr lang="en-US" dirty="0"/>
          </a:p>
        </p:txBody>
      </p:sp>
    </p:spTree>
    <p:extLst>
      <p:ext uri="{BB962C8B-B14F-4D97-AF65-F5344CB8AC3E}">
        <p14:creationId xmlns:p14="http://schemas.microsoft.com/office/powerpoint/2010/main" val="1291477389"/>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8" name="Rectangle 2"/>
          <p:cNvSpPr>
            <a:spLocks noGrp="1" noChangeArrowheads="1"/>
          </p:cNvSpPr>
          <p:nvPr>
            <p:ph type="title"/>
          </p:nvPr>
        </p:nvSpPr>
        <p:spPr>
          <a:xfrm>
            <a:off x="2164810" y="248509"/>
            <a:ext cx="7534701" cy="767688"/>
          </a:xfrm>
        </p:spPr>
        <p:txBody>
          <a:bodyPr>
            <a:noAutofit/>
          </a:bodyPr>
          <a:lstStyle/>
          <a:p>
            <a:pPr algn="ctr"/>
            <a:r>
              <a:rPr lang="en-US" altLang="en-US" sz="3200" b="1" dirty="0">
                <a:solidFill>
                  <a:srgbClr val="0070C0"/>
                </a:solidFill>
              </a:rPr>
              <a:t>Tender Documentation</a:t>
            </a:r>
            <a:endParaRPr lang="en-US" altLang="en-US" sz="3200" b="1" dirty="0" smtClean="0">
              <a:solidFill>
                <a:srgbClr val="0070C0"/>
              </a:solidFill>
            </a:endParaRPr>
          </a:p>
        </p:txBody>
      </p:sp>
      <p:sp>
        <p:nvSpPr>
          <p:cNvPr id="29699" name="Rectangle 3"/>
          <p:cNvSpPr>
            <a:spLocks noGrp="1" noChangeArrowheads="1"/>
          </p:cNvSpPr>
          <p:nvPr>
            <p:ph type="body" idx="1"/>
          </p:nvPr>
        </p:nvSpPr>
        <p:spPr>
          <a:xfrm>
            <a:off x="2164810" y="1310336"/>
            <a:ext cx="8898340" cy="4791075"/>
          </a:xfrm>
        </p:spPr>
        <p:txBody>
          <a:bodyPr>
            <a:noAutofit/>
          </a:bodyPr>
          <a:lstStyle/>
          <a:p>
            <a:pPr algn="just">
              <a:buFont typeface="Wingdings" panose="05000000000000000000" pitchFamily="2" charset="2"/>
              <a:buChar char="Ø"/>
            </a:pPr>
            <a:r>
              <a:rPr lang="en-US" altLang="en-US" b="1" dirty="0" smtClean="0">
                <a:solidFill>
                  <a:srgbClr val="0070C0"/>
                </a:solidFill>
              </a:rPr>
              <a:t>Form </a:t>
            </a:r>
            <a:r>
              <a:rPr lang="en-US" altLang="en-US" b="1" dirty="0">
                <a:solidFill>
                  <a:srgbClr val="0070C0"/>
                </a:solidFill>
              </a:rPr>
              <a:t>of Agreement. </a:t>
            </a:r>
            <a:endParaRPr lang="en-US" altLang="en-US" b="1" dirty="0" smtClean="0">
              <a:solidFill>
                <a:srgbClr val="0070C0"/>
              </a:solidFill>
            </a:endParaRPr>
          </a:p>
          <a:p>
            <a:pPr marL="0" indent="0" algn="just">
              <a:buNone/>
            </a:pPr>
            <a:r>
              <a:rPr lang="en-US" altLang="en-US" dirty="0" smtClean="0"/>
              <a:t>The </a:t>
            </a:r>
            <a:r>
              <a:rPr lang="en-US" altLang="en-US" dirty="0"/>
              <a:t>basis of the tender defining the contracting parties and </a:t>
            </a:r>
            <a:r>
              <a:rPr lang="en-US" altLang="en-US" dirty="0" smtClean="0"/>
              <a:t>referencing the </a:t>
            </a:r>
            <a:r>
              <a:rPr lang="en-US" altLang="en-US" dirty="0"/>
              <a:t>various supporting </a:t>
            </a:r>
            <a:r>
              <a:rPr lang="en-US" altLang="en-US" dirty="0" smtClean="0"/>
              <a:t>schedules.</a:t>
            </a:r>
          </a:p>
          <a:p>
            <a:pPr marL="0" indent="0" algn="just">
              <a:buNone/>
            </a:pPr>
            <a:r>
              <a:rPr lang="en-US" altLang="en-US" dirty="0" smtClean="0"/>
              <a:t>This </a:t>
            </a:r>
            <a:r>
              <a:rPr lang="en-US" altLang="en-US" dirty="0"/>
              <a:t>will be signed by the </a:t>
            </a:r>
            <a:r>
              <a:rPr lang="en-US" altLang="en-US" dirty="0" smtClean="0"/>
              <a:t>contractor and </a:t>
            </a:r>
            <a:r>
              <a:rPr lang="en-US" altLang="en-US" dirty="0"/>
              <a:t>form the basis of his offer. </a:t>
            </a:r>
            <a:endParaRPr lang="en-US" altLang="en-US" dirty="0" smtClean="0"/>
          </a:p>
          <a:p>
            <a:pPr marL="0" indent="0" algn="just">
              <a:buNone/>
            </a:pPr>
            <a:r>
              <a:rPr lang="en-US" altLang="en-US" dirty="0" smtClean="0"/>
              <a:t>This </a:t>
            </a:r>
            <a:r>
              <a:rPr lang="en-US" altLang="en-US" dirty="0"/>
              <a:t>form of agreement will be underpinned by a </a:t>
            </a:r>
            <a:r>
              <a:rPr lang="en-US" altLang="en-US" dirty="0" smtClean="0"/>
              <a:t>series of </a:t>
            </a:r>
            <a:r>
              <a:rPr lang="en-US" altLang="en-US" dirty="0"/>
              <a:t>sections precisely documenting contract scope and conditions. </a:t>
            </a:r>
            <a:endParaRPr lang="en-US" altLang="en-US" dirty="0" smtClean="0"/>
          </a:p>
          <a:p>
            <a:pPr marL="0" indent="0" algn="just">
              <a:buNone/>
            </a:pPr>
            <a:r>
              <a:rPr lang="en-US" altLang="en-US" dirty="0" smtClean="0"/>
              <a:t>The </a:t>
            </a:r>
            <a:r>
              <a:rPr lang="en-US" altLang="en-US" dirty="0"/>
              <a:t>tenderer will </a:t>
            </a:r>
            <a:r>
              <a:rPr lang="en-US" altLang="en-US" dirty="0" smtClean="0"/>
              <a:t>be required </a:t>
            </a:r>
            <a:r>
              <a:rPr lang="en-US" altLang="en-US" dirty="0"/>
              <a:t>at this stage to identify any exclusions—that is, any conditions or any </a:t>
            </a:r>
            <a:r>
              <a:rPr lang="en-US" altLang="en-US" dirty="0" smtClean="0"/>
              <a:t>other aspects </a:t>
            </a:r>
            <a:r>
              <a:rPr lang="en-US" altLang="en-US" dirty="0"/>
              <a:t>of the documentation that are unacceptable.</a:t>
            </a:r>
            <a:endParaRPr lang="en-US" altLang="en-US" b="1" dirty="0">
              <a:solidFill>
                <a:srgbClr val="0070C0"/>
              </a:solidFill>
            </a:endParaRPr>
          </a:p>
        </p:txBody>
      </p:sp>
      <p:pic>
        <p:nvPicPr>
          <p:cNvPr id="4" name="Graphic 22">
            <a:extLst>
              <a:ext uri="{FF2B5EF4-FFF2-40B4-BE49-F238E27FC236}">
                <a16:creationId xmlns:a16="http://schemas.microsoft.com/office/drawing/2014/main" id="{ACE76E66-5FF1-83D6-4EAC-3853027A6FDC}"/>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10134599" y="248509"/>
            <a:ext cx="1857103" cy="870608"/>
          </a:xfrm>
          <a:prstGeom prst="rect">
            <a:avLst/>
          </a:prstGeom>
        </p:spPr>
      </p:pic>
      <p:sp>
        <p:nvSpPr>
          <p:cNvPr id="5" name="TextBox 4">
            <a:extLst>
              <a:ext uri="{FF2B5EF4-FFF2-40B4-BE49-F238E27FC236}">
                <a16:creationId xmlns:a16="http://schemas.microsoft.com/office/drawing/2014/main" id="{8BABA90E-6A6B-DAF7-3373-371EE0F0981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
        <p:nvSpPr>
          <p:cNvPr id="6" name="Parallelogram 13">
            <a:extLst>
              <a:ext uri="{FF2B5EF4-FFF2-40B4-BE49-F238E27FC236}">
                <a16:creationId xmlns:a16="http://schemas.microsoft.com/office/drawing/2014/main" id="{55E5E750-62AD-0BCA-E666-1BCC9F0818B4}"/>
              </a:ext>
            </a:extLst>
          </p:cNvPr>
          <p:cNvSpPr/>
          <p:nvPr/>
        </p:nvSpPr>
        <p:spPr>
          <a:xfrm rot="16200000" flipV="1">
            <a:off x="-1516877" y="2878693"/>
            <a:ext cx="5058389" cy="1769490"/>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 fmla="*/ 0 w 3801492"/>
              <a:gd name="connsiteY0" fmla="*/ 1097456 h 1097456"/>
              <a:gd name="connsiteX1" fmla="*/ 1102581 w 3801492"/>
              <a:gd name="connsiteY1" fmla="*/ 0 h 1097456"/>
              <a:gd name="connsiteX2" fmla="*/ 3801492 w 3801492"/>
              <a:gd name="connsiteY2" fmla="*/ 12700 h 1097456"/>
              <a:gd name="connsiteX3" fmla="*/ 2724311 w 3801492"/>
              <a:gd name="connsiteY3" fmla="*/ 1097456 h 1097456"/>
              <a:gd name="connsiteX4" fmla="*/ 0 w 3801492"/>
              <a:gd name="connsiteY4" fmla="*/ 1097456 h 1097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 name="Slide Number Placeholder 1"/>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27</a:t>
            </a:fld>
            <a:endParaRPr lang="en-US" dirty="0"/>
          </a:p>
        </p:txBody>
      </p:sp>
    </p:spTree>
    <p:extLst>
      <p:ext uri="{BB962C8B-B14F-4D97-AF65-F5344CB8AC3E}">
        <p14:creationId xmlns:p14="http://schemas.microsoft.com/office/powerpoint/2010/main" val="2956787746"/>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Rectangle 2"/>
          <p:cNvSpPr>
            <a:spLocks noGrp="1" noChangeArrowheads="1"/>
          </p:cNvSpPr>
          <p:nvPr>
            <p:ph type="title"/>
          </p:nvPr>
        </p:nvSpPr>
        <p:spPr>
          <a:xfrm>
            <a:off x="1692355" y="234087"/>
            <a:ext cx="8458200" cy="717784"/>
          </a:xfrm>
        </p:spPr>
        <p:txBody>
          <a:bodyPr>
            <a:noAutofit/>
          </a:bodyPr>
          <a:lstStyle/>
          <a:p>
            <a:pPr algn="ctr"/>
            <a:r>
              <a:rPr lang="en-US" altLang="en-US" sz="3200" b="1" dirty="0" smtClean="0">
                <a:solidFill>
                  <a:srgbClr val="0070C0"/>
                </a:solidFill>
              </a:rPr>
              <a:t>Tender Documentation</a:t>
            </a:r>
            <a:endParaRPr lang="en-US" altLang="en-US" sz="3200" b="1" dirty="0" smtClean="0">
              <a:solidFill>
                <a:srgbClr val="0070C0"/>
              </a:solidFill>
            </a:endParaRPr>
          </a:p>
        </p:txBody>
      </p:sp>
      <p:sp>
        <p:nvSpPr>
          <p:cNvPr id="30723" name="Rectangle 3"/>
          <p:cNvSpPr>
            <a:spLocks noGrp="1" noChangeArrowheads="1"/>
          </p:cNvSpPr>
          <p:nvPr>
            <p:ph type="body" idx="1"/>
          </p:nvPr>
        </p:nvSpPr>
        <p:spPr>
          <a:xfrm>
            <a:off x="1981198" y="1015556"/>
            <a:ext cx="9250908" cy="4791075"/>
          </a:xfrm>
        </p:spPr>
        <p:txBody>
          <a:bodyPr>
            <a:noAutofit/>
          </a:bodyPr>
          <a:lstStyle/>
          <a:p>
            <a:pPr algn="just">
              <a:buNone/>
            </a:pPr>
            <a:r>
              <a:rPr lang="en-US" altLang="en-US" sz="2700" dirty="0"/>
              <a:t>The following sections are typical on many project related contracts, although they </a:t>
            </a:r>
            <a:r>
              <a:rPr lang="en-US" altLang="en-US" sz="2700" dirty="0" smtClean="0"/>
              <a:t>may vary </a:t>
            </a:r>
            <a:r>
              <a:rPr lang="en-US" altLang="en-US" sz="2700" dirty="0"/>
              <a:t>according to sector</a:t>
            </a:r>
            <a:r>
              <a:rPr lang="en-US" altLang="en-US" sz="2700" dirty="0" smtClean="0"/>
              <a:t>:</a:t>
            </a:r>
          </a:p>
          <a:p>
            <a:pPr algn="just">
              <a:buNone/>
            </a:pPr>
            <a:r>
              <a:rPr lang="en-US" altLang="en-US" sz="2700" b="1" dirty="0">
                <a:solidFill>
                  <a:srgbClr val="0070C0"/>
                </a:solidFill>
              </a:rPr>
              <a:t>General conditions of contract</a:t>
            </a:r>
            <a:r>
              <a:rPr lang="en-US" altLang="en-US" sz="2700" dirty="0"/>
              <a:t>. Most companies accustomed to awarding contracts will </a:t>
            </a:r>
            <a:r>
              <a:rPr lang="en-US" altLang="en-US" sz="2700" dirty="0" smtClean="0"/>
              <a:t>have these </a:t>
            </a:r>
            <a:r>
              <a:rPr lang="en-US" altLang="en-US" sz="2700" dirty="0"/>
              <a:t>as standard articles or legal ‘‘</a:t>
            </a:r>
            <a:r>
              <a:rPr lang="en-US" altLang="en-US" sz="2700" dirty="0" smtClean="0"/>
              <a:t>boilerplate Articles </a:t>
            </a:r>
            <a:r>
              <a:rPr lang="en-US" altLang="en-US" sz="2700" dirty="0"/>
              <a:t>requiring particular attention are those covering ‘‘limits of liability</a:t>
            </a:r>
            <a:r>
              <a:rPr lang="en-US" altLang="en-US" sz="2700" dirty="0" smtClean="0"/>
              <a:t>,’’ ‘‘</a:t>
            </a:r>
            <a:r>
              <a:rPr lang="en-US" altLang="en-US" sz="2700" dirty="0"/>
              <a:t>variations to contract,’’ and the ‘‘termination.’’</a:t>
            </a:r>
          </a:p>
          <a:p>
            <a:pPr algn="just">
              <a:buNone/>
            </a:pPr>
            <a:r>
              <a:rPr lang="en-US" altLang="en-US" sz="2700" dirty="0"/>
              <a:t>• </a:t>
            </a:r>
            <a:r>
              <a:rPr lang="en-US" altLang="en-US" sz="2700" b="1" dirty="0">
                <a:solidFill>
                  <a:srgbClr val="0070C0"/>
                </a:solidFill>
              </a:rPr>
              <a:t>Contract scope</a:t>
            </a:r>
            <a:r>
              <a:rPr lang="en-US" altLang="en-US" sz="2700" b="1" dirty="0"/>
              <a:t>. </a:t>
            </a:r>
            <a:r>
              <a:rPr lang="en-US" altLang="en-US" sz="2700" dirty="0"/>
              <a:t>This schedule defines matters such as the following:</a:t>
            </a:r>
          </a:p>
          <a:p>
            <a:pPr algn="just">
              <a:buNone/>
            </a:pPr>
            <a:r>
              <a:rPr lang="en-US" altLang="en-US" sz="2700" dirty="0"/>
              <a:t>• Services or end result to be provided by the contractor</a:t>
            </a:r>
          </a:p>
          <a:p>
            <a:pPr algn="just">
              <a:buNone/>
            </a:pPr>
            <a:r>
              <a:rPr lang="en-US" altLang="en-US" sz="2700" dirty="0"/>
              <a:t>• Operating conditions and environment</a:t>
            </a:r>
          </a:p>
          <a:p>
            <a:pPr algn="just">
              <a:buNone/>
            </a:pPr>
            <a:r>
              <a:rPr lang="en-US" altLang="en-US" sz="2700" dirty="0"/>
              <a:t>• Delivery dates</a:t>
            </a:r>
          </a:p>
          <a:p>
            <a:pPr algn="just">
              <a:buNone/>
            </a:pPr>
            <a:r>
              <a:rPr lang="en-US" altLang="en-US" sz="2700" dirty="0"/>
              <a:t>• Testing and handover requirements and protocols</a:t>
            </a:r>
            <a:endParaRPr lang="en-US" altLang="en-US" sz="2700" dirty="0"/>
          </a:p>
        </p:txBody>
      </p:sp>
      <p:pic>
        <p:nvPicPr>
          <p:cNvPr id="4" name="Graphic 22">
            <a:extLst>
              <a:ext uri="{FF2B5EF4-FFF2-40B4-BE49-F238E27FC236}">
                <a16:creationId xmlns:a16="http://schemas.microsoft.com/office/drawing/2014/main" id="{ACE76E66-5FF1-83D6-4EAC-3853027A6FDC}"/>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10472624" y="-224109"/>
            <a:ext cx="1518965" cy="1166001"/>
          </a:xfrm>
          <a:prstGeom prst="rect">
            <a:avLst/>
          </a:prstGeom>
        </p:spPr>
      </p:pic>
      <p:sp>
        <p:nvSpPr>
          <p:cNvPr id="5" name="TextBox 4">
            <a:extLst>
              <a:ext uri="{FF2B5EF4-FFF2-40B4-BE49-F238E27FC236}">
                <a16:creationId xmlns:a16="http://schemas.microsoft.com/office/drawing/2014/main" id="{8BABA90E-6A6B-DAF7-3373-371EE0F0981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
        <p:nvSpPr>
          <p:cNvPr id="6" name="Parallelogram 13">
            <a:extLst>
              <a:ext uri="{FF2B5EF4-FFF2-40B4-BE49-F238E27FC236}">
                <a16:creationId xmlns:a16="http://schemas.microsoft.com/office/drawing/2014/main" id="{55E5E750-62AD-0BCA-E666-1BCC9F0818B4}"/>
              </a:ext>
            </a:extLst>
          </p:cNvPr>
          <p:cNvSpPr/>
          <p:nvPr/>
        </p:nvSpPr>
        <p:spPr>
          <a:xfrm rot="16200000" flipV="1">
            <a:off x="-1516877" y="2878693"/>
            <a:ext cx="5058389" cy="1769490"/>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 fmla="*/ 0 w 3801492"/>
              <a:gd name="connsiteY0" fmla="*/ 1097456 h 1097456"/>
              <a:gd name="connsiteX1" fmla="*/ 1102581 w 3801492"/>
              <a:gd name="connsiteY1" fmla="*/ 0 h 1097456"/>
              <a:gd name="connsiteX2" fmla="*/ 3801492 w 3801492"/>
              <a:gd name="connsiteY2" fmla="*/ 12700 h 1097456"/>
              <a:gd name="connsiteX3" fmla="*/ 2724311 w 3801492"/>
              <a:gd name="connsiteY3" fmla="*/ 1097456 h 1097456"/>
              <a:gd name="connsiteX4" fmla="*/ 0 w 3801492"/>
              <a:gd name="connsiteY4" fmla="*/ 1097456 h 1097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 name="Slide Number Placeholder 1"/>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28</a:t>
            </a:fld>
            <a:endParaRPr lang="en-US" dirty="0"/>
          </a:p>
        </p:txBody>
      </p:sp>
    </p:spTree>
    <p:extLst>
      <p:ext uri="{BB962C8B-B14F-4D97-AF65-F5344CB8AC3E}">
        <p14:creationId xmlns:p14="http://schemas.microsoft.com/office/powerpoint/2010/main" val="625402504"/>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Shape 177"/>
        <p:cNvGrpSpPr/>
        <p:nvPr/>
      </p:nvGrpSpPr>
      <p:grpSpPr>
        <a:xfrm>
          <a:off x="0" y="0"/>
          <a:ext cx="0" cy="0"/>
          <a:chOff x="0" y="0"/>
          <a:chExt cx="0" cy="0"/>
        </a:xfrm>
      </p:grpSpPr>
      <p:pic>
        <p:nvPicPr>
          <p:cNvPr id="2" name="Graphic 21">
            <a:extLst>
              <a:ext uri="{FF2B5EF4-FFF2-40B4-BE49-F238E27FC236}">
                <a16:creationId xmlns:a16="http://schemas.microsoft.com/office/drawing/2014/main" id="{27003A9E-DB37-5C03-F124-53CB95FDFB43}"/>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4" name="TextBox 3">
            <a:extLst>
              <a:ext uri="{FF2B5EF4-FFF2-40B4-BE49-F238E27FC236}">
                <a16:creationId xmlns:a16="http://schemas.microsoft.com/office/drawing/2014/main" id="{80FC8A9A-30FC-3341-F1A2-C276B7C209F7}"/>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
        <p:nvSpPr>
          <p:cNvPr id="5" name="TextBox 4">
            <a:extLst>
              <a:ext uri="{FF2B5EF4-FFF2-40B4-BE49-F238E27FC236}">
                <a16:creationId xmlns:a16="http://schemas.microsoft.com/office/drawing/2014/main" id="{CDAF6A03-0138-6303-4F2E-E69B32F0A2AB}"/>
              </a:ext>
            </a:extLst>
          </p:cNvPr>
          <p:cNvSpPr txBox="1"/>
          <p:nvPr/>
        </p:nvSpPr>
        <p:spPr>
          <a:xfrm>
            <a:off x="1874843" y="1440309"/>
            <a:ext cx="10005982" cy="3108543"/>
          </a:xfrm>
          <a:prstGeom prst="rect">
            <a:avLst/>
          </a:prstGeom>
          <a:noFill/>
        </p:spPr>
        <p:txBody>
          <a:bodyPr wrap="square">
            <a:spAutoFit/>
          </a:bodyPr>
          <a:lstStyle/>
          <a:p>
            <a:pPr lvl="0" algn="just"/>
            <a:r>
              <a:rPr lang="en-US" sz="2800" b="1" dirty="0">
                <a:solidFill>
                  <a:srgbClr val="0070C0"/>
                </a:solidFill>
                <a:ea typeface="Times New Roman"/>
                <a:sym typeface="Times New Roman"/>
              </a:rPr>
              <a:t>Technical specifications and standards</a:t>
            </a:r>
            <a:r>
              <a:rPr lang="en-US" sz="2800" dirty="0">
                <a:ea typeface="Times New Roman"/>
                <a:sym typeface="Times New Roman"/>
              </a:rPr>
              <a:t>. </a:t>
            </a:r>
            <a:endParaRPr lang="en-US" sz="2800" dirty="0" smtClean="0">
              <a:ea typeface="Times New Roman"/>
              <a:sym typeface="Times New Roman"/>
            </a:endParaRPr>
          </a:p>
          <a:p>
            <a:pPr lvl="0" algn="just"/>
            <a:endParaRPr lang="en-US" sz="2800" dirty="0">
              <a:ea typeface="Times New Roman"/>
              <a:sym typeface="Times New Roman"/>
            </a:endParaRPr>
          </a:p>
          <a:p>
            <a:pPr marL="457200" lvl="0" indent="-457200" algn="just">
              <a:buFont typeface="Wingdings" panose="05000000000000000000" pitchFamily="2" charset="2"/>
              <a:buChar char="§"/>
            </a:pPr>
            <a:r>
              <a:rPr lang="en-US" sz="2800" dirty="0" smtClean="0">
                <a:ea typeface="Times New Roman"/>
                <a:sym typeface="Times New Roman"/>
              </a:rPr>
              <a:t>This </a:t>
            </a:r>
            <a:r>
              <a:rPr lang="en-US" sz="2800" dirty="0">
                <a:ea typeface="Times New Roman"/>
                <a:sym typeface="Times New Roman"/>
              </a:rPr>
              <a:t>section defines any performance or technical </a:t>
            </a:r>
            <a:r>
              <a:rPr lang="en-US" sz="2800" dirty="0" smtClean="0">
                <a:ea typeface="Times New Roman"/>
                <a:sym typeface="Times New Roman"/>
              </a:rPr>
              <a:t>specifications and </a:t>
            </a:r>
            <a:r>
              <a:rPr lang="en-US" sz="2800" dirty="0">
                <a:ea typeface="Times New Roman"/>
                <a:sym typeface="Times New Roman"/>
              </a:rPr>
              <a:t>standards to be met by the contractor. </a:t>
            </a:r>
            <a:endParaRPr lang="en-US" sz="2800" dirty="0" smtClean="0">
              <a:ea typeface="Times New Roman"/>
              <a:sym typeface="Times New Roman"/>
            </a:endParaRPr>
          </a:p>
          <a:p>
            <a:pPr lvl="0" algn="just"/>
            <a:endParaRPr lang="en-US" sz="2800" dirty="0" smtClean="0">
              <a:ea typeface="Times New Roman"/>
              <a:sym typeface="Times New Roman"/>
            </a:endParaRPr>
          </a:p>
          <a:p>
            <a:pPr marL="457200" lvl="0" indent="-457200" algn="just">
              <a:buFont typeface="Wingdings" panose="05000000000000000000" pitchFamily="2" charset="2"/>
              <a:buChar char="§"/>
            </a:pPr>
            <a:r>
              <a:rPr lang="en-US" sz="2800" dirty="0" smtClean="0">
                <a:ea typeface="Times New Roman"/>
                <a:sym typeface="Times New Roman"/>
              </a:rPr>
              <a:t>Any </a:t>
            </a:r>
            <a:r>
              <a:rPr lang="en-US" sz="2800" dirty="0">
                <a:ea typeface="Times New Roman"/>
                <a:sym typeface="Times New Roman"/>
              </a:rPr>
              <a:t>drawings or technical data </a:t>
            </a:r>
            <a:r>
              <a:rPr lang="en-US" sz="2800" dirty="0" smtClean="0">
                <a:ea typeface="Times New Roman"/>
                <a:sym typeface="Times New Roman"/>
              </a:rPr>
              <a:t>will normally </a:t>
            </a:r>
            <a:r>
              <a:rPr lang="en-US" sz="2800" dirty="0">
                <a:ea typeface="Times New Roman"/>
                <a:sym typeface="Times New Roman"/>
              </a:rPr>
              <a:t>be included and referenced in this schedule</a:t>
            </a:r>
            <a:r>
              <a:rPr lang="en-US" sz="2800" dirty="0" smtClean="0">
                <a:ea typeface="Times New Roman"/>
                <a:sym typeface="Times New Roman"/>
              </a:rPr>
              <a:t>.</a:t>
            </a:r>
            <a:endParaRPr lang="en-US" sz="2800" dirty="0">
              <a:ea typeface="Times New Roman"/>
              <a:sym typeface="Times New Roman"/>
            </a:endParaRPr>
          </a:p>
        </p:txBody>
      </p:sp>
      <p:sp>
        <p:nvSpPr>
          <p:cNvPr id="11" name="TextBox 10">
            <a:extLst>
              <a:ext uri="{FF2B5EF4-FFF2-40B4-BE49-F238E27FC236}">
                <a16:creationId xmlns:a16="http://schemas.microsoft.com/office/drawing/2014/main" id="{C233C987-82AE-11B7-F9A6-F98E5FD66699}"/>
              </a:ext>
            </a:extLst>
          </p:cNvPr>
          <p:cNvSpPr txBox="1"/>
          <p:nvPr/>
        </p:nvSpPr>
        <p:spPr>
          <a:xfrm>
            <a:off x="1874843" y="305078"/>
            <a:ext cx="7610351" cy="584775"/>
          </a:xfrm>
          <a:prstGeom prst="rect">
            <a:avLst/>
          </a:prstGeom>
          <a:noFill/>
        </p:spPr>
        <p:txBody>
          <a:bodyPr wrap="square">
            <a:spAutoFit/>
          </a:bodyPr>
          <a:lstStyle/>
          <a:p>
            <a:pPr lvl="0" algn="ctr">
              <a:defRPr/>
            </a:pPr>
            <a:r>
              <a:rPr lang="en-US" altLang="en-US" sz="3200" b="1" dirty="0">
                <a:solidFill>
                  <a:srgbClr val="0070C0"/>
                </a:solidFill>
              </a:rPr>
              <a:t>Tender Documentation</a:t>
            </a:r>
            <a:endParaRPr kumimoji="0" lang="en-US" sz="3200" b="1" i="0" u="none" strike="noStrike" kern="1200" cap="none" spc="0" normalizeH="0" baseline="0" noProof="0" dirty="0">
              <a:ln>
                <a:noFill/>
              </a:ln>
              <a:solidFill>
                <a:srgbClr val="0070C0"/>
              </a:solidFill>
              <a:effectLst/>
              <a:uLnTx/>
              <a:uFillTx/>
              <a:latin typeface="Times New Roman" panose="02020603050405020304" pitchFamily="18" charset="0"/>
              <a:ea typeface="Calibri"/>
              <a:cs typeface="Times New Roman" panose="02020603050405020304" pitchFamily="18" charset="0"/>
              <a:sym typeface="Calibri"/>
            </a:endParaRPr>
          </a:p>
        </p:txBody>
      </p:sp>
      <p:sp>
        <p:nvSpPr>
          <p:cNvPr id="6" name="Parallelogram 13">
            <a:extLst>
              <a:ext uri="{FF2B5EF4-FFF2-40B4-BE49-F238E27FC236}">
                <a16:creationId xmlns:a16="http://schemas.microsoft.com/office/drawing/2014/main" id="{C3DB9534-5905-F763-8ADC-C107239293DD}"/>
              </a:ext>
            </a:extLst>
          </p:cNvPr>
          <p:cNvSpPr/>
          <p:nvPr/>
        </p:nvSpPr>
        <p:spPr>
          <a:xfrm rot="16200000" flipV="1">
            <a:off x="-1578188" y="2946610"/>
            <a:ext cx="4924207" cy="1767833"/>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 fmla="*/ 0 w 3801492"/>
              <a:gd name="connsiteY0" fmla="*/ 1097456 h 1097456"/>
              <a:gd name="connsiteX1" fmla="*/ 1102581 w 3801492"/>
              <a:gd name="connsiteY1" fmla="*/ 0 h 1097456"/>
              <a:gd name="connsiteX2" fmla="*/ 3801492 w 3801492"/>
              <a:gd name="connsiteY2" fmla="*/ 12700 h 1097456"/>
              <a:gd name="connsiteX3" fmla="*/ 2724311 w 3801492"/>
              <a:gd name="connsiteY3" fmla="*/ 1097456 h 1097456"/>
              <a:gd name="connsiteX4" fmla="*/ 0 w 3801492"/>
              <a:gd name="connsiteY4" fmla="*/ 1097456 h 1097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3" name="Slide Number Placeholder 2"/>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29</a:t>
            </a:fld>
            <a:endParaRPr lang="en-US" dirty="0"/>
          </a:p>
        </p:txBody>
      </p:sp>
    </p:spTree>
    <p:extLst>
      <p:ext uri="{BB962C8B-B14F-4D97-AF65-F5344CB8AC3E}">
        <p14:creationId xmlns:p14="http://schemas.microsoft.com/office/powerpoint/2010/main" val="2813178585"/>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Shape 177"/>
        <p:cNvGrpSpPr/>
        <p:nvPr/>
      </p:nvGrpSpPr>
      <p:grpSpPr>
        <a:xfrm>
          <a:off x="0" y="0"/>
          <a:ext cx="0" cy="0"/>
          <a:chOff x="0" y="0"/>
          <a:chExt cx="0" cy="0"/>
        </a:xfrm>
      </p:grpSpPr>
      <p:pic>
        <p:nvPicPr>
          <p:cNvPr id="2" name="Graphic 21">
            <a:extLst>
              <a:ext uri="{FF2B5EF4-FFF2-40B4-BE49-F238E27FC236}">
                <a16:creationId xmlns:a16="http://schemas.microsoft.com/office/drawing/2014/main" id="{27003A9E-DB37-5C03-F124-53CB95FDFB43}"/>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4" name="TextBox 3">
            <a:extLst>
              <a:ext uri="{FF2B5EF4-FFF2-40B4-BE49-F238E27FC236}">
                <a16:creationId xmlns:a16="http://schemas.microsoft.com/office/drawing/2014/main" id="{80FC8A9A-30FC-3341-F1A2-C276B7C209F7}"/>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
        <p:nvSpPr>
          <p:cNvPr id="5" name="TextBox 4">
            <a:extLst>
              <a:ext uri="{FF2B5EF4-FFF2-40B4-BE49-F238E27FC236}">
                <a16:creationId xmlns:a16="http://schemas.microsoft.com/office/drawing/2014/main" id="{CDAF6A03-0138-6303-4F2E-E69B32F0A2AB}"/>
              </a:ext>
            </a:extLst>
          </p:cNvPr>
          <p:cNvSpPr txBox="1"/>
          <p:nvPr/>
        </p:nvSpPr>
        <p:spPr>
          <a:xfrm>
            <a:off x="1874843" y="1303831"/>
            <a:ext cx="10005982" cy="5262979"/>
          </a:xfrm>
          <a:prstGeom prst="rect">
            <a:avLst/>
          </a:prstGeom>
          <a:noFill/>
        </p:spPr>
        <p:txBody>
          <a:bodyPr wrap="square">
            <a:spAutoFit/>
          </a:bodyPr>
          <a:lstStyle/>
          <a:p>
            <a:pPr lvl="0" algn="just"/>
            <a:r>
              <a:rPr lang="en-US" sz="2800" b="1" dirty="0" smtClean="0">
                <a:solidFill>
                  <a:srgbClr val="0070C0"/>
                </a:solidFill>
                <a:ea typeface="Times New Roman"/>
                <a:sym typeface="Times New Roman"/>
              </a:rPr>
              <a:t>Remuneration</a:t>
            </a:r>
            <a:r>
              <a:rPr lang="en-US" sz="2800" dirty="0">
                <a:ea typeface="Times New Roman"/>
                <a:sym typeface="Times New Roman"/>
              </a:rPr>
              <a:t>. </a:t>
            </a:r>
            <a:endParaRPr lang="en-US" sz="2800" dirty="0" smtClean="0">
              <a:ea typeface="Times New Roman"/>
              <a:sym typeface="Times New Roman"/>
            </a:endParaRPr>
          </a:p>
          <a:p>
            <a:pPr lvl="0" algn="just"/>
            <a:endParaRPr lang="en-US" sz="2800" dirty="0" smtClean="0">
              <a:ea typeface="Times New Roman"/>
              <a:sym typeface="Times New Roman"/>
            </a:endParaRPr>
          </a:p>
          <a:p>
            <a:pPr marL="457200" lvl="0" indent="-457200" algn="just">
              <a:buFont typeface="Wingdings" panose="05000000000000000000" pitchFamily="2" charset="2"/>
              <a:buChar char="§"/>
            </a:pPr>
            <a:r>
              <a:rPr lang="en-US" sz="2800" dirty="0" smtClean="0">
                <a:ea typeface="Times New Roman"/>
                <a:sym typeface="Times New Roman"/>
              </a:rPr>
              <a:t>This </a:t>
            </a:r>
            <a:r>
              <a:rPr lang="en-US" sz="2800" dirty="0">
                <a:ea typeface="Times New Roman"/>
                <a:sym typeface="Times New Roman"/>
              </a:rPr>
              <a:t>section defines how the contractor will be paid for the services </a:t>
            </a:r>
            <a:r>
              <a:rPr lang="en-US" sz="2800" dirty="0" smtClean="0">
                <a:ea typeface="Times New Roman"/>
                <a:sym typeface="Times New Roman"/>
              </a:rPr>
              <a:t>provided under </a:t>
            </a:r>
            <a:r>
              <a:rPr lang="en-US" sz="2800" dirty="0">
                <a:ea typeface="Times New Roman"/>
                <a:sym typeface="Times New Roman"/>
              </a:rPr>
              <a:t>scope. </a:t>
            </a:r>
            <a:endParaRPr lang="en-US" sz="2800" dirty="0" smtClean="0">
              <a:ea typeface="Times New Roman"/>
              <a:sym typeface="Times New Roman"/>
            </a:endParaRPr>
          </a:p>
          <a:p>
            <a:pPr marL="457200" lvl="0" indent="-457200" algn="just">
              <a:buFont typeface="Wingdings" panose="05000000000000000000" pitchFamily="2" charset="2"/>
              <a:buChar char="§"/>
            </a:pPr>
            <a:r>
              <a:rPr lang="en-US" sz="2800" dirty="0" smtClean="0">
                <a:ea typeface="Times New Roman"/>
                <a:sym typeface="Times New Roman"/>
              </a:rPr>
              <a:t>Payment </a:t>
            </a:r>
            <a:r>
              <a:rPr lang="en-US" sz="2800" dirty="0">
                <a:ea typeface="Times New Roman"/>
                <a:sym typeface="Times New Roman"/>
              </a:rPr>
              <a:t>events, incentive arrangements and payment conditions, fiscal responsibilities</a:t>
            </a:r>
            <a:r>
              <a:rPr lang="en-US" sz="2800" dirty="0" smtClean="0">
                <a:ea typeface="Times New Roman"/>
                <a:sym typeface="Times New Roman"/>
              </a:rPr>
              <a:t>, and </a:t>
            </a:r>
            <a:r>
              <a:rPr lang="en-US" sz="2800" dirty="0">
                <a:ea typeface="Times New Roman"/>
                <a:sym typeface="Times New Roman"/>
              </a:rPr>
              <a:t>currency issues are normally defined in this section. </a:t>
            </a:r>
            <a:endParaRPr lang="en-US" sz="2800" dirty="0" smtClean="0">
              <a:ea typeface="Times New Roman"/>
              <a:sym typeface="Times New Roman"/>
            </a:endParaRPr>
          </a:p>
          <a:p>
            <a:pPr marL="457200" lvl="0" indent="-457200" algn="just">
              <a:buFont typeface="Wingdings" panose="05000000000000000000" pitchFamily="2" charset="2"/>
              <a:buChar char="§"/>
            </a:pPr>
            <a:r>
              <a:rPr lang="en-US" sz="2800" dirty="0" smtClean="0">
                <a:ea typeface="Times New Roman"/>
                <a:sym typeface="Times New Roman"/>
              </a:rPr>
              <a:t>In </a:t>
            </a:r>
            <a:r>
              <a:rPr lang="en-US" sz="2800" dirty="0">
                <a:ea typeface="Times New Roman"/>
                <a:sym typeface="Times New Roman"/>
              </a:rPr>
              <a:t>addition, </a:t>
            </a:r>
            <a:r>
              <a:rPr lang="en-US" sz="2800" dirty="0" smtClean="0">
                <a:ea typeface="Times New Roman"/>
                <a:sym typeface="Times New Roman"/>
              </a:rPr>
              <a:t>this section </a:t>
            </a:r>
            <a:r>
              <a:rPr lang="en-US" sz="2800" dirty="0">
                <a:ea typeface="Times New Roman"/>
                <a:sym typeface="Times New Roman"/>
              </a:rPr>
              <a:t>generally contains a pricing schedule. The pricing schedule has vital </a:t>
            </a:r>
            <a:r>
              <a:rPr lang="en-US" sz="2800" dirty="0" smtClean="0">
                <a:ea typeface="Times New Roman"/>
                <a:sym typeface="Times New Roman"/>
              </a:rPr>
              <a:t>commercial implications</a:t>
            </a:r>
            <a:r>
              <a:rPr lang="en-US" sz="2800" dirty="0">
                <a:ea typeface="Times New Roman"/>
                <a:sym typeface="Times New Roman"/>
              </a:rPr>
              <a:t>. </a:t>
            </a:r>
            <a:endParaRPr lang="en-US" sz="2800" dirty="0" smtClean="0">
              <a:ea typeface="Times New Roman"/>
              <a:sym typeface="Times New Roman"/>
            </a:endParaRPr>
          </a:p>
          <a:p>
            <a:pPr marL="457200" lvl="0" indent="-457200" algn="just">
              <a:buFont typeface="Wingdings" panose="05000000000000000000" pitchFamily="2" charset="2"/>
              <a:buChar char="§"/>
            </a:pPr>
            <a:r>
              <a:rPr lang="en-US" sz="2800" dirty="0" smtClean="0">
                <a:ea typeface="Times New Roman"/>
                <a:sym typeface="Times New Roman"/>
              </a:rPr>
              <a:t>Some </a:t>
            </a:r>
            <a:r>
              <a:rPr lang="en-US" sz="2800" dirty="0">
                <a:ea typeface="Times New Roman"/>
                <a:sym typeface="Times New Roman"/>
              </a:rPr>
              <a:t>considerations on structuring this are developed in the Pricing </a:t>
            </a:r>
            <a:r>
              <a:rPr lang="en-US" sz="2800" dirty="0" smtClean="0">
                <a:ea typeface="Times New Roman"/>
                <a:sym typeface="Times New Roman"/>
              </a:rPr>
              <a:t>Schedule section.</a:t>
            </a:r>
            <a:endParaRPr lang="en-US" sz="2800" dirty="0">
              <a:ea typeface="Times New Roman"/>
              <a:sym typeface="Times New Roman"/>
            </a:endParaRPr>
          </a:p>
          <a:p>
            <a:pPr lvl="0" algn="just"/>
            <a:endParaRPr lang="en-US" sz="2800" dirty="0">
              <a:ea typeface="Times New Roman"/>
              <a:sym typeface="Times New Roman"/>
            </a:endParaRPr>
          </a:p>
        </p:txBody>
      </p:sp>
      <p:sp>
        <p:nvSpPr>
          <p:cNvPr id="11" name="TextBox 10">
            <a:extLst>
              <a:ext uri="{FF2B5EF4-FFF2-40B4-BE49-F238E27FC236}">
                <a16:creationId xmlns:a16="http://schemas.microsoft.com/office/drawing/2014/main" id="{C233C987-82AE-11B7-F9A6-F98E5FD66699}"/>
              </a:ext>
            </a:extLst>
          </p:cNvPr>
          <p:cNvSpPr txBox="1"/>
          <p:nvPr/>
        </p:nvSpPr>
        <p:spPr>
          <a:xfrm>
            <a:off x="1874843" y="305078"/>
            <a:ext cx="7610351" cy="584775"/>
          </a:xfrm>
          <a:prstGeom prst="rect">
            <a:avLst/>
          </a:prstGeom>
          <a:noFill/>
        </p:spPr>
        <p:txBody>
          <a:bodyPr wrap="square">
            <a:spAutoFit/>
          </a:bodyPr>
          <a:lstStyle/>
          <a:p>
            <a:pPr lvl="0" algn="ctr">
              <a:defRPr/>
            </a:pPr>
            <a:r>
              <a:rPr lang="en-US" altLang="en-US" sz="3200" b="1" dirty="0">
                <a:solidFill>
                  <a:srgbClr val="0070C0"/>
                </a:solidFill>
              </a:rPr>
              <a:t>Tender Documentation</a:t>
            </a:r>
            <a:endParaRPr kumimoji="0" lang="en-US" sz="3200" b="1" i="0" u="none" strike="noStrike" kern="1200" cap="none" spc="0" normalizeH="0" baseline="0" noProof="0" dirty="0">
              <a:ln>
                <a:noFill/>
              </a:ln>
              <a:solidFill>
                <a:srgbClr val="0070C0"/>
              </a:solidFill>
              <a:effectLst/>
              <a:uLnTx/>
              <a:uFillTx/>
              <a:latin typeface="Times New Roman" panose="02020603050405020304" pitchFamily="18" charset="0"/>
              <a:ea typeface="Calibri"/>
              <a:cs typeface="Times New Roman" panose="02020603050405020304" pitchFamily="18" charset="0"/>
              <a:sym typeface="Calibri"/>
            </a:endParaRPr>
          </a:p>
        </p:txBody>
      </p:sp>
      <p:sp>
        <p:nvSpPr>
          <p:cNvPr id="6" name="Parallelogram 13">
            <a:extLst>
              <a:ext uri="{FF2B5EF4-FFF2-40B4-BE49-F238E27FC236}">
                <a16:creationId xmlns:a16="http://schemas.microsoft.com/office/drawing/2014/main" id="{C3DB9534-5905-F763-8ADC-C107239293DD}"/>
              </a:ext>
            </a:extLst>
          </p:cNvPr>
          <p:cNvSpPr/>
          <p:nvPr/>
        </p:nvSpPr>
        <p:spPr>
          <a:xfrm rot="16200000" flipV="1">
            <a:off x="-1578188" y="2946610"/>
            <a:ext cx="4924207" cy="1767833"/>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 fmla="*/ 0 w 3801492"/>
              <a:gd name="connsiteY0" fmla="*/ 1097456 h 1097456"/>
              <a:gd name="connsiteX1" fmla="*/ 1102581 w 3801492"/>
              <a:gd name="connsiteY1" fmla="*/ 0 h 1097456"/>
              <a:gd name="connsiteX2" fmla="*/ 3801492 w 3801492"/>
              <a:gd name="connsiteY2" fmla="*/ 12700 h 1097456"/>
              <a:gd name="connsiteX3" fmla="*/ 2724311 w 3801492"/>
              <a:gd name="connsiteY3" fmla="*/ 1097456 h 1097456"/>
              <a:gd name="connsiteX4" fmla="*/ 0 w 3801492"/>
              <a:gd name="connsiteY4" fmla="*/ 1097456 h 1097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3" name="Slide Number Placeholder 2"/>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30</a:t>
            </a:fld>
            <a:endParaRPr lang="en-US" dirty="0"/>
          </a:p>
        </p:txBody>
      </p:sp>
    </p:spTree>
    <p:extLst>
      <p:ext uri="{BB962C8B-B14F-4D97-AF65-F5344CB8AC3E}">
        <p14:creationId xmlns:p14="http://schemas.microsoft.com/office/powerpoint/2010/main" val="1800572547"/>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Shape 177"/>
        <p:cNvGrpSpPr/>
        <p:nvPr/>
      </p:nvGrpSpPr>
      <p:grpSpPr>
        <a:xfrm>
          <a:off x="0" y="0"/>
          <a:ext cx="0" cy="0"/>
          <a:chOff x="0" y="0"/>
          <a:chExt cx="0" cy="0"/>
        </a:xfrm>
      </p:grpSpPr>
      <p:pic>
        <p:nvPicPr>
          <p:cNvPr id="2" name="Graphic 21">
            <a:extLst>
              <a:ext uri="{FF2B5EF4-FFF2-40B4-BE49-F238E27FC236}">
                <a16:creationId xmlns:a16="http://schemas.microsoft.com/office/drawing/2014/main" id="{27003A9E-DB37-5C03-F124-53CB95FDFB43}"/>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4" name="TextBox 3">
            <a:extLst>
              <a:ext uri="{FF2B5EF4-FFF2-40B4-BE49-F238E27FC236}">
                <a16:creationId xmlns:a16="http://schemas.microsoft.com/office/drawing/2014/main" id="{80FC8A9A-30FC-3341-F1A2-C276B7C209F7}"/>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
        <p:nvSpPr>
          <p:cNvPr id="5" name="TextBox 4">
            <a:extLst>
              <a:ext uri="{FF2B5EF4-FFF2-40B4-BE49-F238E27FC236}">
                <a16:creationId xmlns:a16="http://schemas.microsoft.com/office/drawing/2014/main" id="{CDAF6A03-0138-6303-4F2E-E69B32F0A2AB}"/>
              </a:ext>
            </a:extLst>
          </p:cNvPr>
          <p:cNvSpPr txBox="1"/>
          <p:nvPr/>
        </p:nvSpPr>
        <p:spPr>
          <a:xfrm>
            <a:off x="1874843" y="1481256"/>
            <a:ext cx="10005982" cy="5262979"/>
          </a:xfrm>
          <a:prstGeom prst="rect">
            <a:avLst/>
          </a:prstGeom>
          <a:noFill/>
        </p:spPr>
        <p:txBody>
          <a:bodyPr wrap="square">
            <a:spAutoFit/>
          </a:bodyPr>
          <a:lstStyle/>
          <a:p>
            <a:pPr algn="just"/>
            <a:r>
              <a:rPr lang="en-US" sz="2800" b="1" dirty="0">
                <a:solidFill>
                  <a:srgbClr val="0070C0"/>
                </a:solidFill>
                <a:ea typeface="Times New Roman"/>
                <a:sym typeface="Times New Roman"/>
              </a:rPr>
              <a:t>HSEQ</a:t>
            </a:r>
            <a:r>
              <a:rPr lang="en-US" sz="2800" dirty="0">
                <a:ea typeface="Times New Roman"/>
                <a:sym typeface="Times New Roman"/>
              </a:rPr>
              <a:t>. This section documents compliance requirements with Health, Safety, Environment, and Quality standards (HSEQ).</a:t>
            </a:r>
          </a:p>
          <a:p>
            <a:pPr lvl="0" algn="just"/>
            <a:endParaRPr lang="en-US" sz="2800" b="1" dirty="0" smtClean="0">
              <a:ea typeface="Times New Roman"/>
              <a:sym typeface="Times New Roman"/>
            </a:endParaRPr>
          </a:p>
          <a:p>
            <a:pPr lvl="0" algn="just"/>
            <a:r>
              <a:rPr lang="en-US" sz="2800" b="1" dirty="0" smtClean="0">
                <a:solidFill>
                  <a:srgbClr val="0070C0"/>
                </a:solidFill>
                <a:ea typeface="Times New Roman"/>
                <a:sym typeface="Times New Roman"/>
              </a:rPr>
              <a:t>Provided </a:t>
            </a:r>
            <a:r>
              <a:rPr lang="en-US" sz="2800" b="1" dirty="0">
                <a:solidFill>
                  <a:srgbClr val="0070C0"/>
                </a:solidFill>
                <a:ea typeface="Times New Roman"/>
                <a:sym typeface="Times New Roman"/>
              </a:rPr>
              <a:t>by owner</a:t>
            </a:r>
            <a:r>
              <a:rPr lang="en-US" sz="2800" dirty="0">
                <a:ea typeface="Times New Roman"/>
                <a:sym typeface="Times New Roman"/>
              </a:rPr>
              <a:t>. This section defines the services, information, and facilities to be </a:t>
            </a:r>
            <a:r>
              <a:rPr lang="en-US" sz="2800" dirty="0" smtClean="0">
                <a:ea typeface="Times New Roman"/>
                <a:sym typeface="Times New Roman"/>
              </a:rPr>
              <a:t>provided to </a:t>
            </a:r>
            <a:r>
              <a:rPr lang="en-US" sz="2800" dirty="0">
                <a:ea typeface="Times New Roman"/>
                <a:sym typeface="Times New Roman"/>
              </a:rPr>
              <a:t>the contractor by the owner. This could cover such things as free issue materials</a:t>
            </a:r>
            <a:r>
              <a:rPr lang="en-US" sz="2800" dirty="0" smtClean="0">
                <a:ea typeface="Times New Roman"/>
                <a:sym typeface="Times New Roman"/>
              </a:rPr>
              <a:t>, office </a:t>
            </a:r>
            <a:r>
              <a:rPr lang="en-US" sz="2800" dirty="0">
                <a:ea typeface="Times New Roman"/>
                <a:sym typeface="Times New Roman"/>
              </a:rPr>
              <a:t>and workshop space, access to owner computer systems, and the like</a:t>
            </a:r>
            <a:r>
              <a:rPr lang="en-US" sz="2800" dirty="0" smtClean="0">
                <a:ea typeface="Times New Roman"/>
                <a:sym typeface="Times New Roman"/>
              </a:rPr>
              <a:t>.</a:t>
            </a:r>
          </a:p>
          <a:p>
            <a:pPr lvl="0" algn="just"/>
            <a:endParaRPr lang="en-US" sz="2800" dirty="0">
              <a:ea typeface="Times New Roman"/>
              <a:sym typeface="Times New Roman"/>
            </a:endParaRPr>
          </a:p>
          <a:p>
            <a:pPr lvl="0" algn="just"/>
            <a:r>
              <a:rPr lang="en-US" sz="2800" b="1" dirty="0" smtClean="0">
                <a:solidFill>
                  <a:srgbClr val="0070C0"/>
                </a:solidFill>
                <a:ea typeface="Times New Roman"/>
                <a:sym typeface="Times New Roman"/>
              </a:rPr>
              <a:t>Contract </a:t>
            </a:r>
            <a:r>
              <a:rPr lang="en-US" sz="2800" b="1" dirty="0">
                <a:solidFill>
                  <a:srgbClr val="0070C0"/>
                </a:solidFill>
                <a:ea typeface="Times New Roman"/>
                <a:sym typeface="Times New Roman"/>
              </a:rPr>
              <a:t>administration</a:t>
            </a:r>
            <a:r>
              <a:rPr lang="en-US" sz="2800" dirty="0">
                <a:ea typeface="Times New Roman"/>
                <a:sym typeface="Times New Roman"/>
              </a:rPr>
              <a:t>. This section defines how the contract is to be administered, </a:t>
            </a:r>
            <a:r>
              <a:rPr lang="en-US" sz="2800" dirty="0" smtClean="0">
                <a:ea typeface="Times New Roman"/>
                <a:sym typeface="Times New Roman"/>
              </a:rPr>
              <a:t>including the </a:t>
            </a:r>
            <a:r>
              <a:rPr lang="en-US" sz="2800" dirty="0">
                <a:ea typeface="Times New Roman"/>
                <a:sym typeface="Times New Roman"/>
              </a:rPr>
              <a:t>names of designated individuals to represent each party and the method of </a:t>
            </a:r>
            <a:r>
              <a:rPr lang="en-US" sz="2800" dirty="0" smtClean="0">
                <a:ea typeface="Times New Roman"/>
                <a:sym typeface="Times New Roman"/>
              </a:rPr>
              <a:t>serving official </a:t>
            </a:r>
            <a:r>
              <a:rPr lang="en-US" sz="2800" dirty="0">
                <a:ea typeface="Times New Roman"/>
                <a:sym typeface="Times New Roman"/>
              </a:rPr>
              <a:t>notices and when they are required.</a:t>
            </a:r>
            <a:endParaRPr lang="en-US" sz="2800" dirty="0">
              <a:ea typeface="Times New Roman"/>
              <a:sym typeface="Times New Roman"/>
            </a:endParaRPr>
          </a:p>
        </p:txBody>
      </p:sp>
      <p:sp>
        <p:nvSpPr>
          <p:cNvPr id="11" name="TextBox 10">
            <a:extLst>
              <a:ext uri="{FF2B5EF4-FFF2-40B4-BE49-F238E27FC236}">
                <a16:creationId xmlns:a16="http://schemas.microsoft.com/office/drawing/2014/main" id="{C233C987-82AE-11B7-F9A6-F98E5FD66699}"/>
              </a:ext>
            </a:extLst>
          </p:cNvPr>
          <p:cNvSpPr txBox="1"/>
          <p:nvPr/>
        </p:nvSpPr>
        <p:spPr>
          <a:xfrm>
            <a:off x="1874843" y="305078"/>
            <a:ext cx="7610351" cy="584775"/>
          </a:xfrm>
          <a:prstGeom prst="rect">
            <a:avLst/>
          </a:prstGeom>
          <a:noFill/>
        </p:spPr>
        <p:txBody>
          <a:bodyPr wrap="square">
            <a:spAutoFit/>
          </a:bodyPr>
          <a:lstStyle/>
          <a:p>
            <a:pPr lvl="0" algn="ctr">
              <a:defRPr/>
            </a:pPr>
            <a:r>
              <a:rPr lang="en-US" altLang="en-US" sz="3200" b="1" dirty="0">
                <a:solidFill>
                  <a:srgbClr val="0070C0"/>
                </a:solidFill>
              </a:rPr>
              <a:t>Tender Documentation</a:t>
            </a:r>
            <a:endParaRPr kumimoji="0" lang="en-US" sz="3200" b="1" i="0" u="none" strike="noStrike" kern="1200" cap="none" spc="0" normalizeH="0" baseline="0" noProof="0" dirty="0">
              <a:ln>
                <a:noFill/>
              </a:ln>
              <a:solidFill>
                <a:srgbClr val="0070C0"/>
              </a:solidFill>
              <a:effectLst/>
              <a:uLnTx/>
              <a:uFillTx/>
              <a:latin typeface="Times New Roman" panose="02020603050405020304" pitchFamily="18" charset="0"/>
              <a:ea typeface="Calibri"/>
              <a:cs typeface="Times New Roman" panose="02020603050405020304" pitchFamily="18" charset="0"/>
              <a:sym typeface="Calibri"/>
            </a:endParaRPr>
          </a:p>
        </p:txBody>
      </p:sp>
      <p:sp>
        <p:nvSpPr>
          <p:cNvPr id="6" name="Parallelogram 13">
            <a:extLst>
              <a:ext uri="{FF2B5EF4-FFF2-40B4-BE49-F238E27FC236}">
                <a16:creationId xmlns:a16="http://schemas.microsoft.com/office/drawing/2014/main" id="{C3DB9534-5905-F763-8ADC-C107239293DD}"/>
              </a:ext>
            </a:extLst>
          </p:cNvPr>
          <p:cNvSpPr/>
          <p:nvPr/>
        </p:nvSpPr>
        <p:spPr>
          <a:xfrm rot="16200000" flipV="1">
            <a:off x="-1578188" y="2946610"/>
            <a:ext cx="4924207" cy="1767833"/>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 fmla="*/ 0 w 3801492"/>
              <a:gd name="connsiteY0" fmla="*/ 1097456 h 1097456"/>
              <a:gd name="connsiteX1" fmla="*/ 1102581 w 3801492"/>
              <a:gd name="connsiteY1" fmla="*/ 0 h 1097456"/>
              <a:gd name="connsiteX2" fmla="*/ 3801492 w 3801492"/>
              <a:gd name="connsiteY2" fmla="*/ 12700 h 1097456"/>
              <a:gd name="connsiteX3" fmla="*/ 2724311 w 3801492"/>
              <a:gd name="connsiteY3" fmla="*/ 1097456 h 1097456"/>
              <a:gd name="connsiteX4" fmla="*/ 0 w 3801492"/>
              <a:gd name="connsiteY4" fmla="*/ 1097456 h 1097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3" name="Slide Number Placeholder 2"/>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31</a:t>
            </a:fld>
            <a:endParaRPr lang="en-US" dirty="0"/>
          </a:p>
        </p:txBody>
      </p:sp>
    </p:spTree>
    <p:extLst>
      <p:ext uri="{BB962C8B-B14F-4D97-AF65-F5344CB8AC3E}">
        <p14:creationId xmlns:p14="http://schemas.microsoft.com/office/powerpoint/2010/main" val="3026004178"/>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Shape 177"/>
        <p:cNvGrpSpPr/>
        <p:nvPr/>
      </p:nvGrpSpPr>
      <p:grpSpPr>
        <a:xfrm>
          <a:off x="0" y="0"/>
          <a:ext cx="0" cy="0"/>
          <a:chOff x="0" y="0"/>
          <a:chExt cx="0" cy="0"/>
        </a:xfrm>
      </p:grpSpPr>
      <p:pic>
        <p:nvPicPr>
          <p:cNvPr id="2" name="Graphic 21">
            <a:extLst>
              <a:ext uri="{FF2B5EF4-FFF2-40B4-BE49-F238E27FC236}">
                <a16:creationId xmlns:a16="http://schemas.microsoft.com/office/drawing/2014/main" id="{27003A9E-DB37-5C03-F124-53CB95FDFB43}"/>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4" name="TextBox 3">
            <a:extLst>
              <a:ext uri="{FF2B5EF4-FFF2-40B4-BE49-F238E27FC236}">
                <a16:creationId xmlns:a16="http://schemas.microsoft.com/office/drawing/2014/main" id="{80FC8A9A-30FC-3341-F1A2-C276B7C209F7}"/>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
        <p:nvSpPr>
          <p:cNvPr id="5" name="TextBox 4">
            <a:extLst>
              <a:ext uri="{FF2B5EF4-FFF2-40B4-BE49-F238E27FC236}">
                <a16:creationId xmlns:a16="http://schemas.microsoft.com/office/drawing/2014/main" id="{CDAF6A03-0138-6303-4F2E-E69B32F0A2AB}"/>
              </a:ext>
            </a:extLst>
          </p:cNvPr>
          <p:cNvSpPr txBox="1"/>
          <p:nvPr/>
        </p:nvSpPr>
        <p:spPr>
          <a:xfrm>
            <a:off x="1874843" y="1481256"/>
            <a:ext cx="10005982" cy="4832092"/>
          </a:xfrm>
          <a:prstGeom prst="rect">
            <a:avLst/>
          </a:prstGeom>
          <a:noFill/>
        </p:spPr>
        <p:txBody>
          <a:bodyPr wrap="square">
            <a:spAutoFit/>
          </a:bodyPr>
          <a:lstStyle/>
          <a:p>
            <a:pPr lvl="0" algn="just"/>
            <a:r>
              <a:rPr lang="en-US" sz="2800" b="1" dirty="0">
                <a:solidFill>
                  <a:srgbClr val="0070C0"/>
                </a:solidFill>
                <a:ea typeface="Times New Roman"/>
                <a:sym typeface="Times New Roman"/>
              </a:rPr>
              <a:t>Document Quality Assurance and Version Control Essential</a:t>
            </a:r>
            <a:r>
              <a:rPr lang="en-US" sz="2800" b="1" dirty="0">
                <a:ea typeface="Times New Roman"/>
                <a:sym typeface="Times New Roman"/>
              </a:rPr>
              <a:t>.</a:t>
            </a:r>
            <a:r>
              <a:rPr lang="en-US" sz="2800" dirty="0">
                <a:ea typeface="Times New Roman"/>
                <a:sym typeface="Times New Roman"/>
              </a:rPr>
              <a:t> </a:t>
            </a:r>
            <a:endParaRPr lang="en-US" sz="2800" dirty="0" smtClean="0">
              <a:ea typeface="Times New Roman"/>
              <a:sym typeface="Times New Roman"/>
            </a:endParaRPr>
          </a:p>
          <a:p>
            <a:pPr lvl="0" algn="just"/>
            <a:endParaRPr lang="en-US" sz="2800" dirty="0">
              <a:ea typeface="Times New Roman"/>
              <a:sym typeface="Times New Roman"/>
            </a:endParaRPr>
          </a:p>
          <a:p>
            <a:pPr marL="457200" lvl="0" indent="-457200" algn="just">
              <a:buFont typeface="Wingdings" panose="05000000000000000000" pitchFamily="2" charset="2"/>
              <a:buChar char="§"/>
            </a:pPr>
            <a:r>
              <a:rPr lang="en-US" sz="2800" dirty="0" smtClean="0">
                <a:ea typeface="Times New Roman"/>
                <a:sym typeface="Times New Roman"/>
              </a:rPr>
              <a:t>Contract </a:t>
            </a:r>
            <a:r>
              <a:rPr lang="en-US" sz="2800" dirty="0">
                <a:ea typeface="Times New Roman"/>
                <a:sym typeface="Times New Roman"/>
              </a:rPr>
              <a:t>documentation </a:t>
            </a:r>
            <a:r>
              <a:rPr lang="en-US" sz="2800" dirty="0" smtClean="0">
                <a:ea typeface="Times New Roman"/>
                <a:sym typeface="Times New Roman"/>
              </a:rPr>
              <a:t>is often </a:t>
            </a:r>
            <a:r>
              <a:rPr lang="en-US" sz="2800" dirty="0">
                <a:ea typeface="Times New Roman"/>
                <a:sym typeface="Times New Roman"/>
              </a:rPr>
              <a:t>assembled under considerable time pressure with input coming from many sources.</a:t>
            </a:r>
          </a:p>
          <a:p>
            <a:pPr marL="457200" lvl="0" indent="-457200" algn="just">
              <a:buFont typeface="Wingdings" panose="05000000000000000000" pitchFamily="2" charset="2"/>
              <a:buChar char="§"/>
            </a:pPr>
            <a:r>
              <a:rPr lang="en-US" sz="2800" dirty="0" smtClean="0">
                <a:ea typeface="Times New Roman"/>
                <a:sym typeface="Times New Roman"/>
              </a:rPr>
              <a:t>Mistakes and omissions reflect badly upon the organization and may have extremely serious consequences on contract and project execution. </a:t>
            </a:r>
          </a:p>
          <a:p>
            <a:pPr marL="457200" lvl="0" indent="-457200" algn="just">
              <a:buFont typeface="Wingdings" panose="05000000000000000000" pitchFamily="2" charset="2"/>
              <a:buChar char="§"/>
            </a:pPr>
            <a:r>
              <a:rPr lang="en-US" sz="2800" dirty="0" smtClean="0">
                <a:ea typeface="Times New Roman"/>
                <a:sym typeface="Times New Roman"/>
              </a:rPr>
              <a:t>It is therefore absolutely essential to </a:t>
            </a:r>
            <a:r>
              <a:rPr lang="en-US" sz="2800" dirty="0">
                <a:ea typeface="Times New Roman"/>
                <a:sym typeface="Times New Roman"/>
              </a:rPr>
              <a:t>operate a formal document management and quality assurance procedure. </a:t>
            </a:r>
            <a:endParaRPr lang="en-US" sz="2800" dirty="0" smtClean="0">
              <a:ea typeface="Times New Roman"/>
              <a:sym typeface="Times New Roman"/>
            </a:endParaRPr>
          </a:p>
          <a:p>
            <a:pPr marL="457200" lvl="0" indent="-457200" algn="just">
              <a:buFont typeface="Wingdings" panose="05000000000000000000" pitchFamily="2" charset="2"/>
              <a:buChar char="§"/>
            </a:pPr>
            <a:r>
              <a:rPr lang="en-US" sz="2800" dirty="0" smtClean="0">
                <a:ea typeface="Times New Roman"/>
                <a:sym typeface="Times New Roman"/>
              </a:rPr>
              <a:t>Ideally</a:t>
            </a:r>
            <a:r>
              <a:rPr lang="en-US" sz="2800" dirty="0">
                <a:ea typeface="Times New Roman"/>
                <a:sym typeface="Times New Roman"/>
              </a:rPr>
              <a:t>, each </a:t>
            </a:r>
            <a:r>
              <a:rPr lang="en-US" sz="2800" dirty="0" smtClean="0">
                <a:ea typeface="Times New Roman"/>
                <a:sym typeface="Times New Roman"/>
              </a:rPr>
              <a:t>section should </a:t>
            </a:r>
            <a:r>
              <a:rPr lang="en-US" sz="2800" dirty="0">
                <a:ea typeface="Times New Roman"/>
                <a:sym typeface="Times New Roman"/>
              </a:rPr>
              <a:t>be checked and signed off by a competent person who is not the author.</a:t>
            </a:r>
            <a:endParaRPr lang="en-US" sz="2800" dirty="0">
              <a:ea typeface="Times New Roman"/>
              <a:sym typeface="Times New Roman"/>
            </a:endParaRPr>
          </a:p>
        </p:txBody>
      </p:sp>
      <p:sp>
        <p:nvSpPr>
          <p:cNvPr id="11" name="TextBox 10">
            <a:extLst>
              <a:ext uri="{FF2B5EF4-FFF2-40B4-BE49-F238E27FC236}">
                <a16:creationId xmlns:a16="http://schemas.microsoft.com/office/drawing/2014/main" id="{C233C987-82AE-11B7-F9A6-F98E5FD66699}"/>
              </a:ext>
            </a:extLst>
          </p:cNvPr>
          <p:cNvSpPr txBox="1"/>
          <p:nvPr/>
        </p:nvSpPr>
        <p:spPr>
          <a:xfrm>
            <a:off x="1874843" y="305078"/>
            <a:ext cx="7610351" cy="584775"/>
          </a:xfrm>
          <a:prstGeom prst="rect">
            <a:avLst/>
          </a:prstGeom>
          <a:noFill/>
        </p:spPr>
        <p:txBody>
          <a:bodyPr wrap="square">
            <a:spAutoFit/>
          </a:bodyPr>
          <a:lstStyle/>
          <a:p>
            <a:pPr lvl="0" algn="ctr">
              <a:defRPr/>
            </a:pPr>
            <a:r>
              <a:rPr lang="en-US" altLang="en-US" sz="3200" b="1" dirty="0">
                <a:solidFill>
                  <a:srgbClr val="0070C0"/>
                </a:solidFill>
              </a:rPr>
              <a:t>Tender Documentation</a:t>
            </a:r>
            <a:endParaRPr lang="en-US" sz="3200" b="1" dirty="0">
              <a:solidFill>
                <a:srgbClr val="0070C0"/>
              </a:solidFill>
              <a:latin typeface="Times New Roman" panose="02020603050405020304" pitchFamily="18" charset="0"/>
              <a:ea typeface="Calibri"/>
              <a:cs typeface="Times New Roman" panose="02020603050405020304" pitchFamily="18" charset="0"/>
              <a:sym typeface="Calibri"/>
            </a:endParaRPr>
          </a:p>
        </p:txBody>
      </p:sp>
      <p:sp>
        <p:nvSpPr>
          <p:cNvPr id="6" name="Parallelogram 13">
            <a:extLst>
              <a:ext uri="{FF2B5EF4-FFF2-40B4-BE49-F238E27FC236}">
                <a16:creationId xmlns:a16="http://schemas.microsoft.com/office/drawing/2014/main" id="{C3DB9534-5905-F763-8ADC-C107239293DD}"/>
              </a:ext>
            </a:extLst>
          </p:cNvPr>
          <p:cNvSpPr/>
          <p:nvPr/>
        </p:nvSpPr>
        <p:spPr>
          <a:xfrm rot="16200000" flipV="1">
            <a:off x="-1578188" y="2946610"/>
            <a:ext cx="4924207" cy="1767833"/>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 fmla="*/ 0 w 3801492"/>
              <a:gd name="connsiteY0" fmla="*/ 1097456 h 1097456"/>
              <a:gd name="connsiteX1" fmla="*/ 1102581 w 3801492"/>
              <a:gd name="connsiteY1" fmla="*/ 0 h 1097456"/>
              <a:gd name="connsiteX2" fmla="*/ 3801492 w 3801492"/>
              <a:gd name="connsiteY2" fmla="*/ 12700 h 1097456"/>
              <a:gd name="connsiteX3" fmla="*/ 2724311 w 3801492"/>
              <a:gd name="connsiteY3" fmla="*/ 1097456 h 1097456"/>
              <a:gd name="connsiteX4" fmla="*/ 0 w 3801492"/>
              <a:gd name="connsiteY4" fmla="*/ 1097456 h 1097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3" name="Slide Number Placeholder 2"/>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32</a:t>
            </a:fld>
            <a:endParaRPr lang="en-US" dirty="0"/>
          </a:p>
        </p:txBody>
      </p:sp>
    </p:spTree>
    <p:extLst>
      <p:ext uri="{BB962C8B-B14F-4D97-AF65-F5344CB8AC3E}">
        <p14:creationId xmlns:p14="http://schemas.microsoft.com/office/powerpoint/2010/main" val="3010467074"/>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Shape 177"/>
        <p:cNvGrpSpPr/>
        <p:nvPr/>
      </p:nvGrpSpPr>
      <p:grpSpPr>
        <a:xfrm>
          <a:off x="0" y="0"/>
          <a:ext cx="0" cy="0"/>
          <a:chOff x="0" y="0"/>
          <a:chExt cx="0" cy="0"/>
        </a:xfrm>
      </p:grpSpPr>
      <p:pic>
        <p:nvPicPr>
          <p:cNvPr id="2" name="Graphic 21">
            <a:extLst>
              <a:ext uri="{FF2B5EF4-FFF2-40B4-BE49-F238E27FC236}">
                <a16:creationId xmlns:a16="http://schemas.microsoft.com/office/drawing/2014/main" id="{27003A9E-DB37-5C03-F124-53CB95FDFB43}"/>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4" name="TextBox 3">
            <a:extLst>
              <a:ext uri="{FF2B5EF4-FFF2-40B4-BE49-F238E27FC236}">
                <a16:creationId xmlns:a16="http://schemas.microsoft.com/office/drawing/2014/main" id="{80FC8A9A-30FC-3341-F1A2-C276B7C209F7}"/>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
        <p:nvSpPr>
          <p:cNvPr id="5" name="TextBox 4">
            <a:extLst>
              <a:ext uri="{FF2B5EF4-FFF2-40B4-BE49-F238E27FC236}">
                <a16:creationId xmlns:a16="http://schemas.microsoft.com/office/drawing/2014/main" id="{CDAF6A03-0138-6303-4F2E-E69B32F0A2AB}"/>
              </a:ext>
            </a:extLst>
          </p:cNvPr>
          <p:cNvSpPr txBox="1"/>
          <p:nvPr/>
        </p:nvSpPr>
        <p:spPr>
          <a:xfrm>
            <a:off x="1874843" y="1199851"/>
            <a:ext cx="10005982" cy="4832092"/>
          </a:xfrm>
          <a:prstGeom prst="rect">
            <a:avLst/>
          </a:prstGeom>
          <a:noFill/>
        </p:spPr>
        <p:txBody>
          <a:bodyPr wrap="square">
            <a:spAutoFit/>
          </a:bodyPr>
          <a:lstStyle/>
          <a:p>
            <a:pPr lvl="0" algn="just"/>
            <a:r>
              <a:rPr lang="en-US" sz="2800" b="1" dirty="0">
                <a:solidFill>
                  <a:srgbClr val="0070C0"/>
                </a:solidFill>
                <a:ea typeface="Times New Roman"/>
                <a:sym typeface="Times New Roman"/>
              </a:rPr>
              <a:t>Pricing </a:t>
            </a:r>
            <a:r>
              <a:rPr lang="en-US" sz="2800" b="1" dirty="0" smtClean="0">
                <a:solidFill>
                  <a:srgbClr val="0070C0"/>
                </a:solidFill>
                <a:ea typeface="Times New Roman"/>
                <a:sym typeface="Times New Roman"/>
              </a:rPr>
              <a:t>Schedule</a:t>
            </a:r>
          </a:p>
          <a:p>
            <a:pPr lvl="0" algn="just"/>
            <a:endParaRPr lang="en-US" sz="2800" b="1" dirty="0">
              <a:solidFill>
                <a:srgbClr val="0070C0"/>
              </a:solidFill>
              <a:ea typeface="Times New Roman"/>
              <a:sym typeface="Times New Roman"/>
            </a:endParaRPr>
          </a:p>
          <a:p>
            <a:pPr marL="457200" lvl="0" indent="-457200" algn="just">
              <a:buFont typeface="Wingdings" panose="05000000000000000000" pitchFamily="2" charset="2"/>
              <a:buChar char="§"/>
            </a:pPr>
            <a:r>
              <a:rPr lang="en-US" sz="2800" dirty="0">
                <a:ea typeface="Times New Roman"/>
                <a:sym typeface="Times New Roman"/>
              </a:rPr>
              <a:t>The pricing schedule, which defines how and how much the contractors will be paid for </a:t>
            </a:r>
            <a:r>
              <a:rPr lang="en-US" sz="2800" dirty="0" smtClean="0">
                <a:ea typeface="Times New Roman"/>
                <a:sym typeface="Times New Roman"/>
              </a:rPr>
              <a:t>his services</a:t>
            </a:r>
            <a:r>
              <a:rPr lang="en-US" sz="2800" dirty="0">
                <a:ea typeface="Times New Roman"/>
                <a:sym typeface="Times New Roman"/>
              </a:rPr>
              <a:t>, is a critical part of the documentation and is worthy of special note. </a:t>
            </a:r>
            <a:endParaRPr lang="en-US" sz="2800" dirty="0" smtClean="0">
              <a:ea typeface="Times New Roman"/>
              <a:sym typeface="Times New Roman"/>
            </a:endParaRPr>
          </a:p>
          <a:p>
            <a:pPr marL="457200" lvl="0" indent="-457200" algn="just">
              <a:buFont typeface="Wingdings" panose="05000000000000000000" pitchFamily="2" charset="2"/>
              <a:buChar char="§"/>
            </a:pPr>
            <a:r>
              <a:rPr lang="en-US" sz="2800" dirty="0" smtClean="0">
                <a:ea typeface="Times New Roman"/>
                <a:sym typeface="Times New Roman"/>
              </a:rPr>
              <a:t>The pricing schedule </a:t>
            </a:r>
            <a:r>
              <a:rPr lang="en-US" sz="2800" dirty="0">
                <a:ea typeface="Times New Roman"/>
                <a:sym typeface="Times New Roman"/>
              </a:rPr>
              <a:t>should be carefully constructed to provide the basis for the detailed </a:t>
            </a:r>
            <a:r>
              <a:rPr lang="en-US" sz="2800" dirty="0" smtClean="0">
                <a:ea typeface="Times New Roman"/>
                <a:sym typeface="Times New Roman"/>
              </a:rPr>
              <a:t>comparison between </a:t>
            </a:r>
            <a:r>
              <a:rPr lang="en-US" sz="2800" dirty="0">
                <a:ea typeface="Times New Roman"/>
                <a:sym typeface="Times New Roman"/>
              </a:rPr>
              <a:t>the eventual tenderers. </a:t>
            </a:r>
            <a:endParaRPr lang="en-US" sz="2800" dirty="0" smtClean="0">
              <a:ea typeface="Times New Roman"/>
              <a:sym typeface="Times New Roman"/>
            </a:endParaRPr>
          </a:p>
          <a:p>
            <a:pPr marL="457200" lvl="0" indent="-457200" algn="just">
              <a:buFont typeface="Wingdings" panose="05000000000000000000" pitchFamily="2" charset="2"/>
              <a:buChar char="§"/>
            </a:pPr>
            <a:r>
              <a:rPr lang="en-US" sz="2800" dirty="0" smtClean="0">
                <a:ea typeface="Times New Roman"/>
                <a:sym typeface="Times New Roman"/>
              </a:rPr>
              <a:t>Ideally</a:t>
            </a:r>
            <a:r>
              <a:rPr lang="en-US" sz="2800" dirty="0">
                <a:ea typeface="Times New Roman"/>
                <a:sym typeface="Times New Roman"/>
              </a:rPr>
              <a:t>, the pricing schedule should provide the owner </a:t>
            </a:r>
            <a:r>
              <a:rPr lang="en-US" sz="2800" dirty="0" smtClean="0">
                <a:ea typeface="Times New Roman"/>
                <a:sym typeface="Times New Roman"/>
              </a:rPr>
              <a:t>with enough </a:t>
            </a:r>
            <a:r>
              <a:rPr lang="en-US" sz="2800" dirty="0">
                <a:ea typeface="Times New Roman"/>
                <a:sym typeface="Times New Roman"/>
              </a:rPr>
              <a:t>information to compare the offerings of the tenderers on a whole-life cost basis. </a:t>
            </a:r>
            <a:endParaRPr lang="en-US" sz="2800" dirty="0">
              <a:ea typeface="Times New Roman"/>
              <a:sym typeface="Times New Roman"/>
            </a:endParaRPr>
          </a:p>
        </p:txBody>
      </p:sp>
      <p:sp>
        <p:nvSpPr>
          <p:cNvPr id="11" name="TextBox 10">
            <a:extLst>
              <a:ext uri="{FF2B5EF4-FFF2-40B4-BE49-F238E27FC236}">
                <a16:creationId xmlns:a16="http://schemas.microsoft.com/office/drawing/2014/main" id="{C233C987-82AE-11B7-F9A6-F98E5FD66699}"/>
              </a:ext>
            </a:extLst>
          </p:cNvPr>
          <p:cNvSpPr txBox="1"/>
          <p:nvPr/>
        </p:nvSpPr>
        <p:spPr>
          <a:xfrm>
            <a:off x="1874843" y="226772"/>
            <a:ext cx="7610351" cy="584775"/>
          </a:xfrm>
          <a:prstGeom prst="rect">
            <a:avLst/>
          </a:prstGeom>
          <a:noFill/>
        </p:spPr>
        <p:txBody>
          <a:bodyPr wrap="square">
            <a:spAutoFit/>
          </a:bodyPr>
          <a:lstStyle/>
          <a:p>
            <a:pPr lvl="0" algn="ctr">
              <a:defRPr/>
            </a:pPr>
            <a:r>
              <a:rPr lang="en-US" altLang="en-US" sz="3200" b="1" dirty="0">
                <a:solidFill>
                  <a:srgbClr val="0070C0"/>
                </a:solidFill>
              </a:rPr>
              <a:t>Tender Documentation</a:t>
            </a:r>
            <a:endParaRPr lang="en-US" sz="3200" b="1" dirty="0">
              <a:solidFill>
                <a:srgbClr val="0070C0"/>
              </a:solidFill>
              <a:latin typeface="Times New Roman" panose="02020603050405020304" pitchFamily="18" charset="0"/>
              <a:ea typeface="Calibri"/>
              <a:cs typeface="Times New Roman" panose="02020603050405020304" pitchFamily="18" charset="0"/>
              <a:sym typeface="Calibri"/>
            </a:endParaRPr>
          </a:p>
        </p:txBody>
      </p:sp>
      <p:sp>
        <p:nvSpPr>
          <p:cNvPr id="6" name="Parallelogram 13">
            <a:extLst>
              <a:ext uri="{FF2B5EF4-FFF2-40B4-BE49-F238E27FC236}">
                <a16:creationId xmlns:a16="http://schemas.microsoft.com/office/drawing/2014/main" id="{C3DB9534-5905-F763-8ADC-C107239293DD}"/>
              </a:ext>
            </a:extLst>
          </p:cNvPr>
          <p:cNvSpPr/>
          <p:nvPr/>
        </p:nvSpPr>
        <p:spPr>
          <a:xfrm rot="16200000" flipV="1">
            <a:off x="-1578188" y="2946610"/>
            <a:ext cx="4924207" cy="1767833"/>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 fmla="*/ 0 w 3801492"/>
              <a:gd name="connsiteY0" fmla="*/ 1097456 h 1097456"/>
              <a:gd name="connsiteX1" fmla="*/ 1102581 w 3801492"/>
              <a:gd name="connsiteY1" fmla="*/ 0 h 1097456"/>
              <a:gd name="connsiteX2" fmla="*/ 3801492 w 3801492"/>
              <a:gd name="connsiteY2" fmla="*/ 12700 h 1097456"/>
              <a:gd name="connsiteX3" fmla="*/ 2724311 w 3801492"/>
              <a:gd name="connsiteY3" fmla="*/ 1097456 h 1097456"/>
              <a:gd name="connsiteX4" fmla="*/ 0 w 3801492"/>
              <a:gd name="connsiteY4" fmla="*/ 1097456 h 1097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3" name="Slide Number Placeholder 2"/>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33</a:t>
            </a:fld>
            <a:endParaRPr lang="en-US" dirty="0"/>
          </a:p>
        </p:txBody>
      </p:sp>
    </p:spTree>
    <p:extLst>
      <p:ext uri="{BB962C8B-B14F-4D97-AF65-F5344CB8AC3E}">
        <p14:creationId xmlns:p14="http://schemas.microsoft.com/office/powerpoint/2010/main" val="944193298"/>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Shape 177"/>
        <p:cNvGrpSpPr/>
        <p:nvPr/>
      </p:nvGrpSpPr>
      <p:grpSpPr>
        <a:xfrm>
          <a:off x="0" y="0"/>
          <a:ext cx="0" cy="0"/>
          <a:chOff x="0" y="0"/>
          <a:chExt cx="0" cy="0"/>
        </a:xfrm>
      </p:grpSpPr>
      <p:pic>
        <p:nvPicPr>
          <p:cNvPr id="2" name="Graphic 21">
            <a:extLst>
              <a:ext uri="{FF2B5EF4-FFF2-40B4-BE49-F238E27FC236}">
                <a16:creationId xmlns:a16="http://schemas.microsoft.com/office/drawing/2014/main" id="{27003A9E-DB37-5C03-F124-53CB95FDFB43}"/>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4" name="TextBox 3">
            <a:extLst>
              <a:ext uri="{FF2B5EF4-FFF2-40B4-BE49-F238E27FC236}">
                <a16:creationId xmlns:a16="http://schemas.microsoft.com/office/drawing/2014/main" id="{80FC8A9A-30FC-3341-F1A2-C276B7C209F7}"/>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
        <p:nvSpPr>
          <p:cNvPr id="5" name="TextBox 4">
            <a:extLst>
              <a:ext uri="{FF2B5EF4-FFF2-40B4-BE49-F238E27FC236}">
                <a16:creationId xmlns:a16="http://schemas.microsoft.com/office/drawing/2014/main" id="{CDAF6A03-0138-6303-4F2E-E69B32F0A2AB}"/>
              </a:ext>
            </a:extLst>
          </p:cNvPr>
          <p:cNvSpPr txBox="1"/>
          <p:nvPr/>
        </p:nvSpPr>
        <p:spPr>
          <a:xfrm>
            <a:off x="1874843" y="1481256"/>
            <a:ext cx="9725754" cy="5262979"/>
          </a:xfrm>
          <a:prstGeom prst="rect">
            <a:avLst/>
          </a:prstGeom>
          <a:noFill/>
        </p:spPr>
        <p:txBody>
          <a:bodyPr wrap="square">
            <a:spAutoFit/>
          </a:bodyPr>
          <a:lstStyle/>
          <a:p>
            <a:pPr lvl="0" algn="just"/>
            <a:r>
              <a:rPr lang="en-US" sz="2800" b="1" dirty="0" smtClean="0">
                <a:solidFill>
                  <a:srgbClr val="0070C0"/>
                </a:solidFill>
                <a:ea typeface="Times New Roman"/>
                <a:sym typeface="Times New Roman"/>
              </a:rPr>
              <a:t>Example</a:t>
            </a:r>
            <a:r>
              <a:rPr lang="en-US" sz="2800" dirty="0" smtClean="0">
                <a:ea typeface="Times New Roman"/>
                <a:sym typeface="Times New Roman"/>
              </a:rPr>
              <a:t>: </a:t>
            </a:r>
            <a:r>
              <a:rPr lang="en-US" sz="2800" dirty="0">
                <a:ea typeface="Times New Roman"/>
                <a:sym typeface="Times New Roman"/>
              </a:rPr>
              <a:t>A distribution company was soliciting bids for the maintenance of </a:t>
            </a:r>
            <a:r>
              <a:rPr lang="en-US" sz="2800" dirty="0" smtClean="0">
                <a:ea typeface="Times New Roman"/>
                <a:sym typeface="Times New Roman"/>
              </a:rPr>
              <a:t>their national </a:t>
            </a:r>
            <a:r>
              <a:rPr lang="en-US" sz="2800" dirty="0">
                <a:ea typeface="Times New Roman"/>
                <a:sym typeface="Times New Roman"/>
              </a:rPr>
              <a:t>retail distribution system, which was split between a number of contractors.</a:t>
            </a:r>
          </a:p>
          <a:p>
            <a:pPr lvl="0" algn="just"/>
            <a:r>
              <a:rPr lang="en-US" sz="2800" dirty="0">
                <a:ea typeface="Times New Roman"/>
                <a:sym typeface="Times New Roman"/>
              </a:rPr>
              <a:t>A unit rate contract form and schedule was developed and bid by over 20 </a:t>
            </a:r>
            <a:r>
              <a:rPr lang="en-US" sz="2800" dirty="0" smtClean="0">
                <a:ea typeface="Times New Roman"/>
                <a:sym typeface="Times New Roman"/>
              </a:rPr>
              <a:t>contractors.These </a:t>
            </a:r>
            <a:r>
              <a:rPr lang="en-US" sz="2800" dirty="0">
                <a:ea typeface="Times New Roman"/>
                <a:sym typeface="Times New Roman"/>
              </a:rPr>
              <a:t>pricing schedules were inspected and any anomalous rates removed. </a:t>
            </a:r>
            <a:r>
              <a:rPr lang="en-US" sz="2800" dirty="0" smtClean="0">
                <a:ea typeface="Times New Roman"/>
                <a:sym typeface="Times New Roman"/>
              </a:rPr>
              <a:t>A schedule </a:t>
            </a:r>
            <a:r>
              <a:rPr lang="en-US" sz="2800" dirty="0">
                <a:ea typeface="Times New Roman"/>
                <a:sym typeface="Times New Roman"/>
              </a:rPr>
              <a:t>of rates was then developed using the lowest rate from the </a:t>
            </a:r>
            <a:r>
              <a:rPr lang="en-US" sz="2800" dirty="0" smtClean="0">
                <a:ea typeface="Times New Roman"/>
                <a:sym typeface="Times New Roman"/>
              </a:rPr>
              <a:t>competing contractors</a:t>
            </a:r>
            <a:r>
              <a:rPr lang="en-US" sz="2800" dirty="0">
                <a:ea typeface="Times New Roman"/>
                <a:sym typeface="Times New Roman"/>
              </a:rPr>
              <a:t>. In a second round of bidding, the short-listed bidders were requested</a:t>
            </a:r>
          </a:p>
          <a:p>
            <a:pPr lvl="0" algn="just"/>
            <a:r>
              <a:rPr lang="en-US" sz="2800" dirty="0">
                <a:ea typeface="Times New Roman"/>
                <a:sym typeface="Times New Roman"/>
              </a:rPr>
              <a:t>to bid this schedule of rates at a discount. This reduced maintenance costs by </a:t>
            </a:r>
            <a:r>
              <a:rPr lang="en-US" sz="2800" dirty="0" smtClean="0">
                <a:ea typeface="Times New Roman"/>
                <a:sym typeface="Times New Roman"/>
              </a:rPr>
              <a:t>over 20 </a:t>
            </a:r>
            <a:r>
              <a:rPr lang="en-US" sz="2800" dirty="0">
                <a:ea typeface="Times New Roman"/>
                <a:sym typeface="Times New Roman"/>
              </a:rPr>
              <a:t>percent. The contract has now been running for about five years and has </a:t>
            </a:r>
            <a:r>
              <a:rPr lang="en-US" sz="2800" dirty="0" smtClean="0">
                <a:ea typeface="Times New Roman"/>
                <a:sym typeface="Times New Roman"/>
              </a:rPr>
              <a:t>been very </a:t>
            </a:r>
            <a:r>
              <a:rPr lang="en-US" sz="2800" dirty="0">
                <a:ea typeface="Times New Roman"/>
                <a:sym typeface="Times New Roman"/>
              </a:rPr>
              <a:t>successful for both parties.</a:t>
            </a:r>
            <a:endParaRPr lang="en-US" sz="2800" dirty="0">
              <a:ea typeface="Times New Roman"/>
              <a:sym typeface="Times New Roman"/>
            </a:endParaRPr>
          </a:p>
        </p:txBody>
      </p:sp>
      <p:sp>
        <p:nvSpPr>
          <p:cNvPr id="11" name="TextBox 10">
            <a:extLst>
              <a:ext uri="{FF2B5EF4-FFF2-40B4-BE49-F238E27FC236}">
                <a16:creationId xmlns:a16="http://schemas.microsoft.com/office/drawing/2014/main" id="{C233C987-82AE-11B7-F9A6-F98E5FD66699}"/>
              </a:ext>
            </a:extLst>
          </p:cNvPr>
          <p:cNvSpPr txBox="1"/>
          <p:nvPr/>
        </p:nvSpPr>
        <p:spPr>
          <a:xfrm>
            <a:off x="1874843" y="305078"/>
            <a:ext cx="7610351" cy="584775"/>
          </a:xfrm>
          <a:prstGeom prst="rect">
            <a:avLst/>
          </a:prstGeom>
          <a:noFill/>
        </p:spPr>
        <p:txBody>
          <a:bodyPr wrap="square">
            <a:spAutoFit/>
          </a:bodyPr>
          <a:lstStyle/>
          <a:p>
            <a:pPr lvl="0" algn="ctr">
              <a:defRPr/>
            </a:pPr>
            <a:r>
              <a:rPr lang="en-US" altLang="en-US" sz="3200" b="1" dirty="0">
                <a:solidFill>
                  <a:srgbClr val="0070C0"/>
                </a:solidFill>
              </a:rPr>
              <a:t>Tender Documentation</a:t>
            </a:r>
            <a:endParaRPr lang="en-US" sz="3200" b="1" dirty="0">
              <a:solidFill>
                <a:srgbClr val="0070C0"/>
              </a:solidFill>
              <a:latin typeface="Times New Roman" panose="02020603050405020304" pitchFamily="18" charset="0"/>
              <a:ea typeface="Calibri"/>
              <a:cs typeface="Times New Roman" panose="02020603050405020304" pitchFamily="18" charset="0"/>
              <a:sym typeface="Calibri"/>
            </a:endParaRPr>
          </a:p>
        </p:txBody>
      </p:sp>
      <p:sp>
        <p:nvSpPr>
          <p:cNvPr id="6" name="Parallelogram 13">
            <a:extLst>
              <a:ext uri="{FF2B5EF4-FFF2-40B4-BE49-F238E27FC236}">
                <a16:creationId xmlns:a16="http://schemas.microsoft.com/office/drawing/2014/main" id="{C3DB9534-5905-F763-8ADC-C107239293DD}"/>
              </a:ext>
            </a:extLst>
          </p:cNvPr>
          <p:cNvSpPr/>
          <p:nvPr/>
        </p:nvSpPr>
        <p:spPr>
          <a:xfrm rot="16200000" flipV="1">
            <a:off x="-1578188" y="2946610"/>
            <a:ext cx="4924207" cy="1767833"/>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 fmla="*/ 0 w 3801492"/>
              <a:gd name="connsiteY0" fmla="*/ 1097456 h 1097456"/>
              <a:gd name="connsiteX1" fmla="*/ 1102581 w 3801492"/>
              <a:gd name="connsiteY1" fmla="*/ 0 h 1097456"/>
              <a:gd name="connsiteX2" fmla="*/ 3801492 w 3801492"/>
              <a:gd name="connsiteY2" fmla="*/ 12700 h 1097456"/>
              <a:gd name="connsiteX3" fmla="*/ 2724311 w 3801492"/>
              <a:gd name="connsiteY3" fmla="*/ 1097456 h 1097456"/>
              <a:gd name="connsiteX4" fmla="*/ 0 w 3801492"/>
              <a:gd name="connsiteY4" fmla="*/ 1097456 h 1097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3" name="Slide Number Placeholder 2"/>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34</a:t>
            </a:fld>
            <a:endParaRPr lang="en-US" dirty="0"/>
          </a:p>
        </p:txBody>
      </p:sp>
    </p:spTree>
    <p:extLst>
      <p:ext uri="{BB962C8B-B14F-4D97-AF65-F5344CB8AC3E}">
        <p14:creationId xmlns:p14="http://schemas.microsoft.com/office/powerpoint/2010/main" val="1094852356"/>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Shape 177"/>
        <p:cNvGrpSpPr/>
        <p:nvPr/>
      </p:nvGrpSpPr>
      <p:grpSpPr>
        <a:xfrm>
          <a:off x="0" y="0"/>
          <a:ext cx="0" cy="0"/>
          <a:chOff x="0" y="0"/>
          <a:chExt cx="0" cy="0"/>
        </a:xfrm>
      </p:grpSpPr>
      <p:pic>
        <p:nvPicPr>
          <p:cNvPr id="2" name="Graphic 21">
            <a:extLst>
              <a:ext uri="{FF2B5EF4-FFF2-40B4-BE49-F238E27FC236}">
                <a16:creationId xmlns:a16="http://schemas.microsoft.com/office/drawing/2014/main" id="{27003A9E-DB37-5C03-F124-53CB95FDFB43}"/>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4" name="TextBox 3">
            <a:extLst>
              <a:ext uri="{FF2B5EF4-FFF2-40B4-BE49-F238E27FC236}">
                <a16:creationId xmlns:a16="http://schemas.microsoft.com/office/drawing/2014/main" id="{80FC8A9A-30FC-3341-F1A2-C276B7C209F7}"/>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
        <p:nvSpPr>
          <p:cNvPr id="5" name="TextBox 4">
            <a:extLst>
              <a:ext uri="{FF2B5EF4-FFF2-40B4-BE49-F238E27FC236}">
                <a16:creationId xmlns:a16="http://schemas.microsoft.com/office/drawing/2014/main" id="{CDAF6A03-0138-6303-4F2E-E69B32F0A2AB}"/>
              </a:ext>
            </a:extLst>
          </p:cNvPr>
          <p:cNvSpPr txBox="1"/>
          <p:nvPr/>
        </p:nvSpPr>
        <p:spPr>
          <a:xfrm>
            <a:off x="1874843" y="1303831"/>
            <a:ext cx="9275378" cy="5262979"/>
          </a:xfrm>
          <a:prstGeom prst="rect">
            <a:avLst/>
          </a:prstGeom>
          <a:noFill/>
        </p:spPr>
        <p:txBody>
          <a:bodyPr wrap="square">
            <a:spAutoFit/>
          </a:bodyPr>
          <a:lstStyle/>
          <a:p>
            <a:pPr lvl="0" algn="just"/>
            <a:r>
              <a:rPr lang="en-US" sz="2800" b="1" dirty="0">
                <a:solidFill>
                  <a:srgbClr val="0070C0"/>
                </a:solidFill>
                <a:ea typeface="Times New Roman"/>
                <a:sym typeface="Times New Roman"/>
              </a:rPr>
              <a:t>Manage the Tender </a:t>
            </a:r>
            <a:r>
              <a:rPr lang="en-US" sz="2800" b="1" dirty="0" smtClean="0">
                <a:solidFill>
                  <a:srgbClr val="0070C0"/>
                </a:solidFill>
                <a:ea typeface="Times New Roman"/>
                <a:sym typeface="Times New Roman"/>
              </a:rPr>
              <a:t>Period</a:t>
            </a:r>
          </a:p>
          <a:p>
            <a:pPr lvl="0" algn="just"/>
            <a:endParaRPr lang="en-US" sz="2800" b="1" dirty="0">
              <a:solidFill>
                <a:srgbClr val="0070C0"/>
              </a:solidFill>
              <a:ea typeface="Times New Roman"/>
              <a:sym typeface="Times New Roman"/>
            </a:endParaRPr>
          </a:p>
          <a:p>
            <a:pPr lvl="0" algn="just"/>
            <a:r>
              <a:rPr lang="en-US" sz="2800" dirty="0" smtClean="0">
                <a:ea typeface="Times New Roman"/>
                <a:sym typeface="Times New Roman"/>
              </a:rPr>
              <a:t>All </a:t>
            </a:r>
            <a:r>
              <a:rPr lang="en-US" sz="2800" dirty="0">
                <a:ea typeface="Times New Roman"/>
                <a:sym typeface="Times New Roman"/>
              </a:rPr>
              <a:t>questions arising should be formally documented, and identical </a:t>
            </a:r>
            <a:r>
              <a:rPr lang="en-US" sz="2800" dirty="0" smtClean="0">
                <a:ea typeface="Times New Roman"/>
                <a:sym typeface="Times New Roman"/>
              </a:rPr>
              <a:t>responses answers </a:t>
            </a:r>
            <a:r>
              <a:rPr lang="en-US" sz="2800" dirty="0">
                <a:ea typeface="Times New Roman"/>
                <a:sym typeface="Times New Roman"/>
              </a:rPr>
              <a:t>should be sent to each bidder. Some companies run bidder conferences </a:t>
            </a:r>
            <a:r>
              <a:rPr lang="en-US" sz="2800" dirty="0" smtClean="0">
                <a:ea typeface="Times New Roman"/>
                <a:sym typeface="Times New Roman"/>
              </a:rPr>
              <a:t>where bidders </a:t>
            </a:r>
            <a:r>
              <a:rPr lang="en-US" sz="2800" dirty="0">
                <a:ea typeface="Times New Roman"/>
                <a:sym typeface="Times New Roman"/>
              </a:rPr>
              <a:t>have the opportunity to ask questions in an open forum. The answers given </a:t>
            </a:r>
            <a:r>
              <a:rPr lang="en-US" sz="2800" dirty="0" smtClean="0">
                <a:ea typeface="Times New Roman"/>
                <a:sym typeface="Times New Roman"/>
              </a:rPr>
              <a:t>during this </a:t>
            </a:r>
            <a:r>
              <a:rPr lang="en-US" sz="2800" dirty="0">
                <a:ea typeface="Times New Roman"/>
                <a:sym typeface="Times New Roman"/>
              </a:rPr>
              <a:t>tender period form an integral part of the contract documentation and conditions </a:t>
            </a:r>
            <a:r>
              <a:rPr lang="en-US" sz="2800" dirty="0" smtClean="0">
                <a:ea typeface="Times New Roman"/>
                <a:sym typeface="Times New Roman"/>
              </a:rPr>
              <a:t>and so </a:t>
            </a:r>
            <a:r>
              <a:rPr lang="en-US" sz="2800" dirty="0">
                <a:ea typeface="Times New Roman"/>
                <a:sym typeface="Times New Roman"/>
              </a:rPr>
              <a:t>have to be very carefully considered and documented. Failure to manage the </a:t>
            </a:r>
            <a:r>
              <a:rPr lang="en-US" sz="2800" dirty="0" smtClean="0">
                <a:ea typeface="Times New Roman"/>
                <a:sym typeface="Times New Roman"/>
              </a:rPr>
              <a:t>tender period </a:t>
            </a:r>
            <a:r>
              <a:rPr lang="en-US" sz="2800" dirty="0">
                <a:ea typeface="Times New Roman"/>
                <a:sym typeface="Times New Roman"/>
              </a:rPr>
              <a:t>in a manner that is absolutely and transparently equitable can, particularly in </a:t>
            </a:r>
            <a:r>
              <a:rPr lang="en-US" sz="2800" dirty="0" smtClean="0">
                <a:ea typeface="Times New Roman"/>
                <a:sym typeface="Times New Roman"/>
              </a:rPr>
              <a:t>the public </a:t>
            </a:r>
            <a:r>
              <a:rPr lang="en-US" sz="2800" dirty="0">
                <a:ea typeface="Times New Roman"/>
                <a:sym typeface="Times New Roman"/>
              </a:rPr>
              <a:t>arena, result in a legal challenge from unsuccessful bidders.</a:t>
            </a:r>
            <a:endParaRPr lang="en-US" sz="2800" dirty="0">
              <a:ea typeface="Times New Roman"/>
              <a:sym typeface="Times New Roman"/>
            </a:endParaRPr>
          </a:p>
        </p:txBody>
      </p:sp>
      <p:sp>
        <p:nvSpPr>
          <p:cNvPr id="11" name="TextBox 10">
            <a:extLst>
              <a:ext uri="{FF2B5EF4-FFF2-40B4-BE49-F238E27FC236}">
                <a16:creationId xmlns:a16="http://schemas.microsoft.com/office/drawing/2014/main" id="{C233C987-82AE-11B7-F9A6-F98E5FD66699}"/>
              </a:ext>
            </a:extLst>
          </p:cNvPr>
          <p:cNvSpPr txBox="1"/>
          <p:nvPr/>
        </p:nvSpPr>
        <p:spPr>
          <a:xfrm>
            <a:off x="1874843" y="305078"/>
            <a:ext cx="7610351" cy="584775"/>
          </a:xfrm>
          <a:prstGeom prst="rect">
            <a:avLst/>
          </a:prstGeom>
          <a:noFill/>
        </p:spPr>
        <p:txBody>
          <a:bodyPr wrap="square">
            <a:spAutoFit/>
          </a:bodyPr>
          <a:lstStyle/>
          <a:p>
            <a:pPr lvl="0" algn="ctr">
              <a:defRPr/>
            </a:pPr>
            <a:r>
              <a:rPr lang="en-US" altLang="en-US" sz="3200" b="1" dirty="0">
                <a:solidFill>
                  <a:srgbClr val="0070C0"/>
                </a:solidFill>
              </a:rPr>
              <a:t>Tender Documentation</a:t>
            </a:r>
            <a:endParaRPr lang="en-US" sz="3200" b="1" dirty="0">
              <a:solidFill>
                <a:srgbClr val="0070C0"/>
              </a:solidFill>
              <a:latin typeface="Times New Roman" panose="02020603050405020304" pitchFamily="18" charset="0"/>
              <a:ea typeface="Calibri"/>
              <a:cs typeface="Times New Roman" panose="02020603050405020304" pitchFamily="18" charset="0"/>
              <a:sym typeface="Calibri"/>
            </a:endParaRPr>
          </a:p>
        </p:txBody>
      </p:sp>
      <p:sp>
        <p:nvSpPr>
          <p:cNvPr id="6" name="Parallelogram 13">
            <a:extLst>
              <a:ext uri="{FF2B5EF4-FFF2-40B4-BE49-F238E27FC236}">
                <a16:creationId xmlns:a16="http://schemas.microsoft.com/office/drawing/2014/main" id="{C3DB9534-5905-F763-8ADC-C107239293DD}"/>
              </a:ext>
            </a:extLst>
          </p:cNvPr>
          <p:cNvSpPr/>
          <p:nvPr/>
        </p:nvSpPr>
        <p:spPr>
          <a:xfrm rot="16200000" flipV="1">
            <a:off x="-1578188" y="2946610"/>
            <a:ext cx="4924207" cy="1767833"/>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 fmla="*/ 0 w 3801492"/>
              <a:gd name="connsiteY0" fmla="*/ 1097456 h 1097456"/>
              <a:gd name="connsiteX1" fmla="*/ 1102581 w 3801492"/>
              <a:gd name="connsiteY1" fmla="*/ 0 h 1097456"/>
              <a:gd name="connsiteX2" fmla="*/ 3801492 w 3801492"/>
              <a:gd name="connsiteY2" fmla="*/ 12700 h 1097456"/>
              <a:gd name="connsiteX3" fmla="*/ 2724311 w 3801492"/>
              <a:gd name="connsiteY3" fmla="*/ 1097456 h 1097456"/>
              <a:gd name="connsiteX4" fmla="*/ 0 w 3801492"/>
              <a:gd name="connsiteY4" fmla="*/ 1097456 h 1097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3" name="Slide Number Placeholder 2"/>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35</a:t>
            </a:fld>
            <a:endParaRPr lang="en-US" dirty="0"/>
          </a:p>
        </p:txBody>
      </p:sp>
    </p:spTree>
    <p:extLst>
      <p:ext uri="{BB962C8B-B14F-4D97-AF65-F5344CB8AC3E}">
        <p14:creationId xmlns:p14="http://schemas.microsoft.com/office/powerpoint/2010/main" val="1255426410"/>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Shape 177"/>
        <p:cNvGrpSpPr/>
        <p:nvPr/>
      </p:nvGrpSpPr>
      <p:grpSpPr>
        <a:xfrm>
          <a:off x="0" y="0"/>
          <a:ext cx="0" cy="0"/>
          <a:chOff x="0" y="0"/>
          <a:chExt cx="0" cy="0"/>
        </a:xfrm>
      </p:grpSpPr>
      <p:pic>
        <p:nvPicPr>
          <p:cNvPr id="2" name="Graphic 21">
            <a:extLst>
              <a:ext uri="{FF2B5EF4-FFF2-40B4-BE49-F238E27FC236}">
                <a16:creationId xmlns:a16="http://schemas.microsoft.com/office/drawing/2014/main" id="{27003A9E-DB37-5C03-F124-53CB95FDFB43}"/>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4" name="TextBox 3">
            <a:extLst>
              <a:ext uri="{FF2B5EF4-FFF2-40B4-BE49-F238E27FC236}">
                <a16:creationId xmlns:a16="http://schemas.microsoft.com/office/drawing/2014/main" id="{80FC8A9A-30FC-3341-F1A2-C276B7C209F7}"/>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
        <p:nvSpPr>
          <p:cNvPr id="5" name="TextBox 4">
            <a:extLst>
              <a:ext uri="{FF2B5EF4-FFF2-40B4-BE49-F238E27FC236}">
                <a16:creationId xmlns:a16="http://schemas.microsoft.com/office/drawing/2014/main" id="{CDAF6A03-0138-6303-4F2E-E69B32F0A2AB}"/>
              </a:ext>
            </a:extLst>
          </p:cNvPr>
          <p:cNvSpPr txBox="1"/>
          <p:nvPr/>
        </p:nvSpPr>
        <p:spPr>
          <a:xfrm>
            <a:off x="1874842" y="1152870"/>
            <a:ext cx="9766697" cy="4955203"/>
          </a:xfrm>
          <a:prstGeom prst="rect">
            <a:avLst/>
          </a:prstGeom>
          <a:noFill/>
        </p:spPr>
        <p:txBody>
          <a:bodyPr wrap="square">
            <a:spAutoFit/>
          </a:bodyPr>
          <a:lstStyle/>
          <a:p>
            <a:pPr lvl="0" algn="just"/>
            <a:r>
              <a:rPr lang="en-US" sz="2800" b="1" dirty="0">
                <a:solidFill>
                  <a:srgbClr val="0070C0"/>
                </a:solidFill>
                <a:ea typeface="Times New Roman"/>
                <a:sym typeface="Times New Roman"/>
              </a:rPr>
              <a:t>Manage the Tender </a:t>
            </a:r>
            <a:r>
              <a:rPr lang="en-US" sz="2800" b="1" dirty="0" smtClean="0">
                <a:solidFill>
                  <a:srgbClr val="0070C0"/>
                </a:solidFill>
                <a:ea typeface="Times New Roman"/>
                <a:sym typeface="Times New Roman"/>
              </a:rPr>
              <a:t>Period</a:t>
            </a:r>
          </a:p>
          <a:p>
            <a:pPr lvl="0" algn="just"/>
            <a:endParaRPr lang="en-US" sz="2800" b="1" dirty="0">
              <a:solidFill>
                <a:srgbClr val="0070C0"/>
              </a:solidFill>
              <a:ea typeface="Times New Roman"/>
              <a:sym typeface="Times New Roman"/>
            </a:endParaRPr>
          </a:p>
          <a:p>
            <a:pPr marL="457200" lvl="0" indent="-457200" algn="just">
              <a:buFont typeface="Wingdings" panose="05000000000000000000" pitchFamily="2" charset="2"/>
              <a:buChar char="§"/>
            </a:pPr>
            <a:r>
              <a:rPr lang="en-US" sz="2600" dirty="0">
                <a:ea typeface="Times New Roman"/>
                <a:sym typeface="Times New Roman"/>
              </a:rPr>
              <a:t>Control of information is absolutely critical during the tender period. </a:t>
            </a:r>
            <a:endParaRPr lang="en-US" sz="2600" dirty="0" smtClean="0">
              <a:ea typeface="Times New Roman"/>
              <a:sym typeface="Times New Roman"/>
            </a:endParaRPr>
          </a:p>
          <a:p>
            <a:pPr marL="457200" lvl="0" indent="-457200" algn="just">
              <a:buFont typeface="Wingdings" panose="05000000000000000000" pitchFamily="2" charset="2"/>
              <a:buChar char="§"/>
            </a:pPr>
            <a:r>
              <a:rPr lang="en-US" sz="2600" dirty="0" smtClean="0">
                <a:ea typeface="Times New Roman"/>
                <a:sym typeface="Times New Roman"/>
              </a:rPr>
              <a:t>During </a:t>
            </a:r>
            <a:r>
              <a:rPr lang="en-US" sz="2600" dirty="0">
                <a:ea typeface="Times New Roman"/>
                <a:sym typeface="Times New Roman"/>
              </a:rPr>
              <a:t>the </a:t>
            </a:r>
            <a:r>
              <a:rPr lang="en-US" sz="2600" dirty="0" smtClean="0">
                <a:ea typeface="Times New Roman"/>
                <a:sym typeface="Times New Roman"/>
              </a:rPr>
              <a:t>tender period </a:t>
            </a:r>
            <a:r>
              <a:rPr lang="en-US" sz="2600" dirty="0">
                <a:ea typeface="Times New Roman"/>
                <a:sym typeface="Times New Roman"/>
              </a:rPr>
              <a:t>bidders actively seek to gain intelligence on their competitive situation. Even a chance remark on apparently noncommercial matters may encourage contractors to maintain </a:t>
            </a:r>
            <a:r>
              <a:rPr lang="en-US" sz="2600" dirty="0" smtClean="0">
                <a:ea typeface="Times New Roman"/>
                <a:sym typeface="Times New Roman"/>
              </a:rPr>
              <a:t>a higher </a:t>
            </a:r>
            <a:r>
              <a:rPr lang="en-US" sz="2600" dirty="0">
                <a:ea typeface="Times New Roman"/>
                <a:sym typeface="Times New Roman"/>
              </a:rPr>
              <a:t>pricing level. Also, inconsistency of information supplied to bidders may cause </a:t>
            </a:r>
            <a:r>
              <a:rPr lang="en-US" sz="2600" dirty="0" smtClean="0">
                <a:ea typeface="Times New Roman"/>
                <a:sym typeface="Times New Roman"/>
              </a:rPr>
              <a:t>considerable confusion </a:t>
            </a:r>
            <a:r>
              <a:rPr lang="en-US" sz="2600" dirty="0">
                <a:ea typeface="Times New Roman"/>
                <a:sym typeface="Times New Roman"/>
              </a:rPr>
              <a:t>and even potentially embarrassing and costly litigation. </a:t>
            </a:r>
            <a:endParaRPr lang="en-US" sz="2600" dirty="0" smtClean="0">
              <a:ea typeface="Times New Roman"/>
              <a:sym typeface="Times New Roman"/>
            </a:endParaRPr>
          </a:p>
          <a:p>
            <a:pPr marL="457200" lvl="0" indent="-457200" algn="just">
              <a:buFont typeface="Wingdings" panose="05000000000000000000" pitchFamily="2" charset="2"/>
              <a:buChar char="§"/>
            </a:pPr>
            <a:r>
              <a:rPr lang="en-US" sz="2600" dirty="0" smtClean="0">
                <a:ea typeface="Times New Roman"/>
                <a:sym typeface="Times New Roman"/>
              </a:rPr>
              <a:t>For </a:t>
            </a:r>
            <a:r>
              <a:rPr lang="en-US" sz="2600" dirty="0">
                <a:ea typeface="Times New Roman"/>
                <a:sym typeface="Times New Roman"/>
              </a:rPr>
              <a:t>all of these reasons, one single point of contact in both the owner and </a:t>
            </a:r>
            <a:r>
              <a:rPr lang="en-US" sz="2600" dirty="0" smtClean="0">
                <a:ea typeface="Times New Roman"/>
                <a:sym typeface="Times New Roman"/>
              </a:rPr>
              <a:t>contractor organization </a:t>
            </a:r>
            <a:r>
              <a:rPr lang="en-US" sz="2600" dirty="0">
                <a:ea typeface="Times New Roman"/>
                <a:sym typeface="Times New Roman"/>
              </a:rPr>
              <a:t>is highly desirable </a:t>
            </a:r>
            <a:r>
              <a:rPr lang="en-US" sz="2600" dirty="0" smtClean="0">
                <a:ea typeface="Times New Roman"/>
                <a:sym typeface="Times New Roman"/>
              </a:rPr>
              <a:t>All </a:t>
            </a:r>
            <a:r>
              <a:rPr lang="en-US" sz="2600" dirty="0">
                <a:ea typeface="Times New Roman"/>
                <a:sym typeface="Times New Roman"/>
              </a:rPr>
              <a:t>other contacts should be </a:t>
            </a:r>
            <a:r>
              <a:rPr lang="en-US" sz="2600" dirty="0" smtClean="0">
                <a:ea typeface="Times New Roman"/>
                <a:sym typeface="Times New Roman"/>
              </a:rPr>
              <a:t>actively discouraged</a:t>
            </a:r>
            <a:r>
              <a:rPr lang="en-US" sz="2600" dirty="0">
                <a:ea typeface="Times New Roman"/>
                <a:sym typeface="Times New Roman"/>
              </a:rPr>
              <a:t>. </a:t>
            </a:r>
            <a:endParaRPr lang="en-US" sz="2600" dirty="0" smtClean="0">
              <a:ea typeface="Times New Roman"/>
              <a:sym typeface="Times New Roman"/>
            </a:endParaRPr>
          </a:p>
        </p:txBody>
      </p:sp>
      <p:sp>
        <p:nvSpPr>
          <p:cNvPr id="11" name="TextBox 10">
            <a:extLst>
              <a:ext uri="{FF2B5EF4-FFF2-40B4-BE49-F238E27FC236}">
                <a16:creationId xmlns:a16="http://schemas.microsoft.com/office/drawing/2014/main" id="{C233C987-82AE-11B7-F9A6-F98E5FD66699}"/>
              </a:ext>
            </a:extLst>
          </p:cNvPr>
          <p:cNvSpPr txBox="1"/>
          <p:nvPr/>
        </p:nvSpPr>
        <p:spPr>
          <a:xfrm>
            <a:off x="1874843" y="144372"/>
            <a:ext cx="7610351" cy="584775"/>
          </a:xfrm>
          <a:prstGeom prst="rect">
            <a:avLst/>
          </a:prstGeom>
          <a:noFill/>
        </p:spPr>
        <p:txBody>
          <a:bodyPr wrap="square">
            <a:spAutoFit/>
          </a:bodyPr>
          <a:lstStyle/>
          <a:p>
            <a:pPr lvl="0" algn="ctr">
              <a:defRPr/>
            </a:pPr>
            <a:r>
              <a:rPr lang="en-US" altLang="en-US" sz="3200" b="1" dirty="0">
                <a:solidFill>
                  <a:srgbClr val="0070C0"/>
                </a:solidFill>
              </a:rPr>
              <a:t>Tender Documentation</a:t>
            </a:r>
            <a:endParaRPr lang="en-US" sz="3200" b="1" dirty="0">
              <a:solidFill>
                <a:srgbClr val="0070C0"/>
              </a:solidFill>
              <a:latin typeface="Times New Roman" panose="02020603050405020304" pitchFamily="18" charset="0"/>
              <a:ea typeface="Calibri"/>
              <a:cs typeface="Times New Roman" panose="02020603050405020304" pitchFamily="18" charset="0"/>
              <a:sym typeface="Calibri"/>
            </a:endParaRPr>
          </a:p>
        </p:txBody>
      </p:sp>
      <p:sp>
        <p:nvSpPr>
          <p:cNvPr id="6" name="Parallelogram 13">
            <a:extLst>
              <a:ext uri="{FF2B5EF4-FFF2-40B4-BE49-F238E27FC236}">
                <a16:creationId xmlns:a16="http://schemas.microsoft.com/office/drawing/2014/main" id="{C3DB9534-5905-F763-8ADC-C107239293DD}"/>
              </a:ext>
            </a:extLst>
          </p:cNvPr>
          <p:cNvSpPr/>
          <p:nvPr/>
        </p:nvSpPr>
        <p:spPr>
          <a:xfrm rot="16200000" flipV="1">
            <a:off x="-1578188" y="2946610"/>
            <a:ext cx="4924207" cy="1767833"/>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 fmla="*/ 0 w 3801492"/>
              <a:gd name="connsiteY0" fmla="*/ 1097456 h 1097456"/>
              <a:gd name="connsiteX1" fmla="*/ 1102581 w 3801492"/>
              <a:gd name="connsiteY1" fmla="*/ 0 h 1097456"/>
              <a:gd name="connsiteX2" fmla="*/ 3801492 w 3801492"/>
              <a:gd name="connsiteY2" fmla="*/ 12700 h 1097456"/>
              <a:gd name="connsiteX3" fmla="*/ 2724311 w 3801492"/>
              <a:gd name="connsiteY3" fmla="*/ 1097456 h 1097456"/>
              <a:gd name="connsiteX4" fmla="*/ 0 w 3801492"/>
              <a:gd name="connsiteY4" fmla="*/ 1097456 h 1097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3" name="Slide Number Placeholder 2"/>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36</a:t>
            </a:fld>
            <a:endParaRPr lang="en-US" dirty="0"/>
          </a:p>
        </p:txBody>
      </p:sp>
    </p:spTree>
    <p:extLst>
      <p:ext uri="{BB962C8B-B14F-4D97-AF65-F5344CB8AC3E}">
        <p14:creationId xmlns:p14="http://schemas.microsoft.com/office/powerpoint/2010/main" val="2718179988"/>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Shape 177"/>
        <p:cNvGrpSpPr/>
        <p:nvPr/>
      </p:nvGrpSpPr>
      <p:grpSpPr>
        <a:xfrm>
          <a:off x="0" y="0"/>
          <a:ext cx="0" cy="0"/>
          <a:chOff x="0" y="0"/>
          <a:chExt cx="0" cy="0"/>
        </a:xfrm>
      </p:grpSpPr>
      <p:pic>
        <p:nvPicPr>
          <p:cNvPr id="2" name="Graphic 21">
            <a:extLst>
              <a:ext uri="{FF2B5EF4-FFF2-40B4-BE49-F238E27FC236}">
                <a16:creationId xmlns:a16="http://schemas.microsoft.com/office/drawing/2014/main" id="{27003A9E-DB37-5C03-F124-53CB95FDFB43}"/>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4" name="TextBox 3">
            <a:extLst>
              <a:ext uri="{FF2B5EF4-FFF2-40B4-BE49-F238E27FC236}">
                <a16:creationId xmlns:a16="http://schemas.microsoft.com/office/drawing/2014/main" id="{80FC8A9A-30FC-3341-F1A2-C276B7C209F7}"/>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
        <p:nvSpPr>
          <p:cNvPr id="5" name="TextBox 4">
            <a:extLst>
              <a:ext uri="{FF2B5EF4-FFF2-40B4-BE49-F238E27FC236}">
                <a16:creationId xmlns:a16="http://schemas.microsoft.com/office/drawing/2014/main" id="{CDAF6A03-0138-6303-4F2E-E69B32F0A2AB}"/>
              </a:ext>
            </a:extLst>
          </p:cNvPr>
          <p:cNvSpPr txBox="1"/>
          <p:nvPr/>
        </p:nvSpPr>
        <p:spPr>
          <a:xfrm>
            <a:off x="1874843" y="1136132"/>
            <a:ext cx="9875879" cy="5262979"/>
          </a:xfrm>
          <a:prstGeom prst="rect">
            <a:avLst/>
          </a:prstGeom>
          <a:noFill/>
        </p:spPr>
        <p:txBody>
          <a:bodyPr wrap="square">
            <a:spAutoFit/>
          </a:bodyPr>
          <a:lstStyle/>
          <a:p>
            <a:pPr lvl="0" algn="just"/>
            <a:r>
              <a:rPr lang="en-US" sz="2800" b="1" dirty="0">
                <a:solidFill>
                  <a:srgbClr val="0070C0"/>
                </a:solidFill>
                <a:ea typeface="Times New Roman"/>
                <a:sym typeface="Times New Roman"/>
              </a:rPr>
              <a:t>Tender </a:t>
            </a:r>
            <a:r>
              <a:rPr lang="en-US" sz="2800" b="1" dirty="0" smtClean="0">
                <a:solidFill>
                  <a:srgbClr val="0070C0"/>
                </a:solidFill>
                <a:ea typeface="Times New Roman"/>
                <a:sym typeface="Times New Roman"/>
              </a:rPr>
              <a:t>Evaluation</a:t>
            </a:r>
          </a:p>
          <a:p>
            <a:pPr marL="457200" lvl="0" indent="-457200" algn="just">
              <a:buFont typeface="Wingdings" panose="05000000000000000000" pitchFamily="2" charset="2"/>
              <a:buChar char="§"/>
            </a:pPr>
            <a:r>
              <a:rPr lang="en-US" sz="2800" dirty="0" smtClean="0">
                <a:ea typeface="Times New Roman"/>
                <a:sym typeface="Times New Roman"/>
              </a:rPr>
              <a:t>The </a:t>
            </a:r>
            <a:r>
              <a:rPr lang="en-US" sz="2800" dirty="0">
                <a:ea typeface="Times New Roman"/>
                <a:sym typeface="Times New Roman"/>
              </a:rPr>
              <a:t>object of the tender evaluation phase is to identify the proposal that offers the </a:t>
            </a:r>
            <a:r>
              <a:rPr lang="en-US" sz="2800" dirty="0" smtClean="0">
                <a:ea typeface="Times New Roman"/>
                <a:sym typeface="Times New Roman"/>
              </a:rPr>
              <a:t>best value </a:t>
            </a:r>
            <a:r>
              <a:rPr lang="en-US" sz="2800" dirty="0">
                <a:ea typeface="Times New Roman"/>
                <a:sym typeface="Times New Roman"/>
              </a:rPr>
              <a:t>for money to the company. </a:t>
            </a:r>
            <a:endParaRPr lang="en-US" sz="2800" dirty="0" smtClean="0">
              <a:ea typeface="Times New Roman"/>
              <a:sym typeface="Times New Roman"/>
            </a:endParaRPr>
          </a:p>
          <a:p>
            <a:pPr marL="457200" lvl="0" indent="-457200" algn="just">
              <a:buFont typeface="Wingdings" panose="05000000000000000000" pitchFamily="2" charset="2"/>
              <a:buChar char="§"/>
            </a:pPr>
            <a:r>
              <a:rPr lang="en-US" sz="2800" dirty="0" smtClean="0">
                <a:ea typeface="Times New Roman"/>
                <a:sym typeface="Times New Roman"/>
              </a:rPr>
              <a:t>This </a:t>
            </a:r>
            <a:r>
              <a:rPr lang="en-US" sz="2800" dirty="0">
                <a:ea typeface="Times New Roman"/>
                <a:sym typeface="Times New Roman"/>
              </a:rPr>
              <a:t>can be more difficult than it sounds. Often the ultimate value for money to the company will depend on the quality of the </a:t>
            </a:r>
            <a:r>
              <a:rPr lang="en-US" sz="2800" dirty="0" smtClean="0">
                <a:ea typeface="Times New Roman"/>
                <a:sym typeface="Times New Roman"/>
              </a:rPr>
              <a:t>contractor providing </a:t>
            </a:r>
            <a:r>
              <a:rPr lang="en-US" sz="2800" dirty="0">
                <a:ea typeface="Times New Roman"/>
                <a:sym typeface="Times New Roman"/>
              </a:rPr>
              <a:t>the service and the contractor’s ability to meet performance targets and </a:t>
            </a:r>
            <a:r>
              <a:rPr lang="en-US" sz="2800" dirty="0" smtClean="0">
                <a:ea typeface="Times New Roman"/>
                <a:sym typeface="Times New Roman"/>
              </a:rPr>
              <a:t>deadlines often </a:t>
            </a:r>
            <a:r>
              <a:rPr lang="en-US" sz="2800" dirty="0">
                <a:ea typeface="Times New Roman"/>
                <a:sym typeface="Times New Roman"/>
              </a:rPr>
              <a:t>over quite a long time frame. </a:t>
            </a:r>
            <a:endParaRPr lang="en-US" sz="2800" dirty="0" smtClean="0">
              <a:ea typeface="Times New Roman"/>
              <a:sym typeface="Times New Roman"/>
            </a:endParaRPr>
          </a:p>
          <a:p>
            <a:pPr marL="457200" lvl="0" indent="-457200" algn="just">
              <a:buFont typeface="Wingdings" panose="05000000000000000000" pitchFamily="2" charset="2"/>
              <a:buChar char="§"/>
            </a:pPr>
            <a:r>
              <a:rPr lang="en-US" sz="2800" dirty="0" smtClean="0">
                <a:ea typeface="Times New Roman"/>
                <a:sym typeface="Times New Roman"/>
              </a:rPr>
              <a:t>There </a:t>
            </a:r>
            <a:r>
              <a:rPr lang="en-US" sz="2800" dirty="0">
                <a:ea typeface="Times New Roman"/>
                <a:sym typeface="Times New Roman"/>
              </a:rPr>
              <a:t>may also be real or perceived different </a:t>
            </a:r>
            <a:r>
              <a:rPr lang="en-US" sz="2800" dirty="0" smtClean="0">
                <a:ea typeface="Times New Roman"/>
                <a:sym typeface="Times New Roman"/>
              </a:rPr>
              <a:t>levels of </a:t>
            </a:r>
            <a:r>
              <a:rPr lang="en-US" sz="2800" dirty="0">
                <a:ea typeface="Times New Roman"/>
                <a:sym typeface="Times New Roman"/>
              </a:rPr>
              <a:t>risk associated with each tender. The more sophisticated tender evaluation </a:t>
            </a:r>
            <a:r>
              <a:rPr lang="en-US" sz="2800" dirty="0" smtClean="0">
                <a:ea typeface="Times New Roman"/>
                <a:sym typeface="Times New Roman"/>
              </a:rPr>
              <a:t>systems described </a:t>
            </a:r>
            <a:r>
              <a:rPr lang="en-US" sz="2800" dirty="0">
                <a:ea typeface="Times New Roman"/>
                <a:sym typeface="Times New Roman"/>
              </a:rPr>
              <a:t>in the section Whole-Life Cost Analysis will take all of these factors </a:t>
            </a:r>
            <a:r>
              <a:rPr lang="en-US" sz="2800" dirty="0" smtClean="0">
                <a:ea typeface="Times New Roman"/>
                <a:sym typeface="Times New Roman"/>
              </a:rPr>
              <a:t>into account</a:t>
            </a:r>
            <a:r>
              <a:rPr lang="en-US" sz="2800" dirty="0">
                <a:ea typeface="Times New Roman"/>
                <a:sym typeface="Times New Roman"/>
              </a:rPr>
              <a:t>.</a:t>
            </a:r>
            <a:endParaRPr lang="en-US" sz="2800" dirty="0">
              <a:ea typeface="Times New Roman"/>
              <a:sym typeface="Times New Roman"/>
            </a:endParaRPr>
          </a:p>
        </p:txBody>
      </p:sp>
      <p:sp>
        <p:nvSpPr>
          <p:cNvPr id="11" name="TextBox 10">
            <a:extLst>
              <a:ext uri="{FF2B5EF4-FFF2-40B4-BE49-F238E27FC236}">
                <a16:creationId xmlns:a16="http://schemas.microsoft.com/office/drawing/2014/main" id="{C233C987-82AE-11B7-F9A6-F98E5FD66699}"/>
              </a:ext>
            </a:extLst>
          </p:cNvPr>
          <p:cNvSpPr txBox="1"/>
          <p:nvPr/>
        </p:nvSpPr>
        <p:spPr>
          <a:xfrm>
            <a:off x="1874843" y="99976"/>
            <a:ext cx="7610351" cy="584775"/>
          </a:xfrm>
          <a:prstGeom prst="rect">
            <a:avLst/>
          </a:prstGeom>
          <a:noFill/>
        </p:spPr>
        <p:txBody>
          <a:bodyPr wrap="square">
            <a:spAutoFit/>
          </a:bodyPr>
          <a:lstStyle/>
          <a:p>
            <a:pPr lvl="0" algn="ctr">
              <a:defRPr/>
            </a:pPr>
            <a:r>
              <a:rPr lang="en-US" altLang="en-US" sz="3200" b="1" dirty="0">
                <a:solidFill>
                  <a:srgbClr val="0070C0"/>
                </a:solidFill>
              </a:rPr>
              <a:t>Tender Documentation</a:t>
            </a:r>
            <a:endParaRPr lang="en-US" sz="3200" b="1" dirty="0">
              <a:solidFill>
                <a:srgbClr val="0070C0"/>
              </a:solidFill>
              <a:latin typeface="Times New Roman" panose="02020603050405020304" pitchFamily="18" charset="0"/>
              <a:ea typeface="Calibri"/>
              <a:cs typeface="Times New Roman" panose="02020603050405020304" pitchFamily="18" charset="0"/>
              <a:sym typeface="Calibri"/>
            </a:endParaRPr>
          </a:p>
        </p:txBody>
      </p:sp>
      <p:sp>
        <p:nvSpPr>
          <p:cNvPr id="6" name="Parallelogram 13">
            <a:extLst>
              <a:ext uri="{FF2B5EF4-FFF2-40B4-BE49-F238E27FC236}">
                <a16:creationId xmlns:a16="http://schemas.microsoft.com/office/drawing/2014/main" id="{C3DB9534-5905-F763-8ADC-C107239293DD}"/>
              </a:ext>
            </a:extLst>
          </p:cNvPr>
          <p:cNvSpPr/>
          <p:nvPr/>
        </p:nvSpPr>
        <p:spPr>
          <a:xfrm rot="16200000" flipV="1">
            <a:off x="-1578188" y="2946610"/>
            <a:ext cx="4924207" cy="1767833"/>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 fmla="*/ 0 w 3801492"/>
              <a:gd name="connsiteY0" fmla="*/ 1097456 h 1097456"/>
              <a:gd name="connsiteX1" fmla="*/ 1102581 w 3801492"/>
              <a:gd name="connsiteY1" fmla="*/ 0 h 1097456"/>
              <a:gd name="connsiteX2" fmla="*/ 3801492 w 3801492"/>
              <a:gd name="connsiteY2" fmla="*/ 12700 h 1097456"/>
              <a:gd name="connsiteX3" fmla="*/ 2724311 w 3801492"/>
              <a:gd name="connsiteY3" fmla="*/ 1097456 h 1097456"/>
              <a:gd name="connsiteX4" fmla="*/ 0 w 3801492"/>
              <a:gd name="connsiteY4" fmla="*/ 1097456 h 1097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3" name="Slide Number Placeholder 2"/>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37</a:t>
            </a:fld>
            <a:endParaRPr lang="en-US" dirty="0"/>
          </a:p>
        </p:txBody>
      </p:sp>
    </p:spTree>
    <p:extLst>
      <p:ext uri="{BB962C8B-B14F-4D97-AF65-F5344CB8AC3E}">
        <p14:creationId xmlns:p14="http://schemas.microsoft.com/office/powerpoint/2010/main" val="2848128624"/>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Shape 177"/>
        <p:cNvGrpSpPr/>
        <p:nvPr/>
      </p:nvGrpSpPr>
      <p:grpSpPr>
        <a:xfrm>
          <a:off x="0" y="0"/>
          <a:ext cx="0" cy="0"/>
          <a:chOff x="0" y="0"/>
          <a:chExt cx="0" cy="0"/>
        </a:xfrm>
      </p:grpSpPr>
      <p:pic>
        <p:nvPicPr>
          <p:cNvPr id="2" name="Graphic 21">
            <a:extLst>
              <a:ext uri="{FF2B5EF4-FFF2-40B4-BE49-F238E27FC236}">
                <a16:creationId xmlns:a16="http://schemas.microsoft.com/office/drawing/2014/main" id="{27003A9E-DB37-5C03-F124-53CB95FDFB43}"/>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4" name="TextBox 3">
            <a:extLst>
              <a:ext uri="{FF2B5EF4-FFF2-40B4-BE49-F238E27FC236}">
                <a16:creationId xmlns:a16="http://schemas.microsoft.com/office/drawing/2014/main" id="{80FC8A9A-30FC-3341-F1A2-C276B7C209F7}"/>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
        <p:nvSpPr>
          <p:cNvPr id="5" name="TextBox 4">
            <a:extLst>
              <a:ext uri="{FF2B5EF4-FFF2-40B4-BE49-F238E27FC236}">
                <a16:creationId xmlns:a16="http://schemas.microsoft.com/office/drawing/2014/main" id="{CDAF6A03-0138-6303-4F2E-E69B32F0A2AB}"/>
              </a:ext>
            </a:extLst>
          </p:cNvPr>
          <p:cNvSpPr txBox="1"/>
          <p:nvPr/>
        </p:nvSpPr>
        <p:spPr>
          <a:xfrm>
            <a:off x="1874843" y="1130156"/>
            <a:ext cx="10005982" cy="4832092"/>
          </a:xfrm>
          <a:prstGeom prst="rect">
            <a:avLst/>
          </a:prstGeom>
          <a:noFill/>
        </p:spPr>
        <p:txBody>
          <a:bodyPr wrap="square">
            <a:spAutoFit/>
          </a:bodyPr>
          <a:lstStyle/>
          <a:p>
            <a:pPr lvl="0" algn="just"/>
            <a:r>
              <a:rPr lang="en-US" sz="2800" b="1" dirty="0">
                <a:solidFill>
                  <a:srgbClr val="0070C0"/>
                </a:solidFill>
                <a:ea typeface="Times New Roman"/>
                <a:sym typeface="Times New Roman"/>
              </a:rPr>
              <a:t>Tender Evaluation</a:t>
            </a:r>
            <a:r>
              <a:rPr lang="en-US" sz="2800" b="1" dirty="0">
                <a:ea typeface="Times New Roman"/>
                <a:sym typeface="Times New Roman"/>
              </a:rPr>
              <a:t>: </a:t>
            </a:r>
            <a:endParaRPr lang="en-US" sz="2800" b="1" dirty="0" smtClean="0">
              <a:ea typeface="Times New Roman"/>
              <a:sym typeface="Times New Roman"/>
            </a:endParaRPr>
          </a:p>
          <a:p>
            <a:pPr lvl="0" algn="just"/>
            <a:endParaRPr lang="en-US" sz="2800" b="1" dirty="0" smtClean="0">
              <a:ea typeface="Times New Roman"/>
              <a:sym typeface="Times New Roman"/>
            </a:endParaRPr>
          </a:p>
          <a:p>
            <a:pPr marL="342900" lvl="0" indent="-342900" algn="just">
              <a:buFont typeface="Wingdings" panose="05000000000000000000" pitchFamily="2" charset="2"/>
              <a:buChar char="§"/>
            </a:pPr>
            <a:r>
              <a:rPr lang="en-US" sz="2800" dirty="0" smtClean="0">
                <a:ea typeface="Times New Roman"/>
                <a:sym typeface="Times New Roman"/>
              </a:rPr>
              <a:t>The </a:t>
            </a:r>
            <a:r>
              <a:rPr lang="en-US" sz="2800" dirty="0">
                <a:ea typeface="Times New Roman"/>
                <a:sym typeface="Times New Roman"/>
              </a:rPr>
              <a:t>Formal Approach. In public institutions and many large organizations</a:t>
            </a:r>
            <a:r>
              <a:rPr lang="en-US" sz="2800" dirty="0" smtClean="0">
                <a:ea typeface="Times New Roman"/>
                <a:sym typeface="Times New Roman"/>
              </a:rPr>
              <a:t>, the </a:t>
            </a:r>
            <a:r>
              <a:rPr lang="en-US" sz="2800" dirty="0">
                <a:ea typeface="Times New Roman"/>
                <a:sym typeface="Times New Roman"/>
              </a:rPr>
              <a:t>procedures governing tender evaluation are by necessity very rigorous and </a:t>
            </a:r>
            <a:r>
              <a:rPr lang="en-US" sz="2800" dirty="0" smtClean="0">
                <a:ea typeface="Times New Roman"/>
                <a:sym typeface="Times New Roman"/>
              </a:rPr>
              <a:t>formal In </a:t>
            </a:r>
            <a:r>
              <a:rPr lang="en-US" sz="2800" dirty="0">
                <a:ea typeface="Times New Roman"/>
                <a:sym typeface="Times New Roman"/>
              </a:rPr>
              <a:t>such cases there is a formal opening of tenders often in front of official witnesses. </a:t>
            </a:r>
            <a:endParaRPr lang="en-US" sz="2800" dirty="0" smtClean="0">
              <a:ea typeface="Times New Roman"/>
              <a:sym typeface="Times New Roman"/>
            </a:endParaRPr>
          </a:p>
          <a:p>
            <a:pPr marL="342900" lvl="0" indent="-342900" algn="just">
              <a:buFont typeface="Wingdings" panose="05000000000000000000" pitchFamily="2" charset="2"/>
              <a:buChar char="§"/>
            </a:pPr>
            <a:r>
              <a:rPr lang="en-US" sz="2800" dirty="0" smtClean="0">
                <a:ea typeface="Times New Roman"/>
                <a:sym typeface="Times New Roman"/>
              </a:rPr>
              <a:t>Each </a:t>
            </a:r>
            <a:r>
              <a:rPr lang="en-US" sz="2800" dirty="0">
                <a:ea typeface="Times New Roman"/>
                <a:sym typeface="Times New Roman"/>
              </a:rPr>
              <a:t>bid is divided into the technical and commercial package and </a:t>
            </a:r>
            <a:r>
              <a:rPr lang="en-US" sz="2800" dirty="0" smtClean="0">
                <a:ea typeface="Times New Roman"/>
                <a:sym typeface="Times New Roman"/>
              </a:rPr>
              <a:t>the commercial </a:t>
            </a:r>
            <a:r>
              <a:rPr lang="en-US" sz="2800" dirty="0">
                <a:ea typeface="Times New Roman"/>
                <a:sym typeface="Times New Roman"/>
              </a:rPr>
              <a:t>package placed unopened in a secure locked filing cabinet or safe. </a:t>
            </a:r>
            <a:endParaRPr lang="en-US" sz="2800" dirty="0" smtClean="0">
              <a:ea typeface="Times New Roman"/>
              <a:sym typeface="Times New Roman"/>
            </a:endParaRPr>
          </a:p>
          <a:p>
            <a:pPr marL="342900" lvl="0" indent="-342900" algn="just">
              <a:buFont typeface="Wingdings" panose="05000000000000000000" pitchFamily="2" charset="2"/>
              <a:buChar char="§"/>
            </a:pPr>
            <a:r>
              <a:rPr lang="en-US" sz="2800" dirty="0" smtClean="0">
                <a:ea typeface="Times New Roman"/>
                <a:sym typeface="Times New Roman"/>
              </a:rPr>
              <a:t>The technical bids </a:t>
            </a:r>
            <a:r>
              <a:rPr lang="en-US" sz="2800" dirty="0">
                <a:ea typeface="Times New Roman"/>
                <a:sym typeface="Times New Roman"/>
              </a:rPr>
              <a:t>are then evaluated by a technical committee and graded according to the strength </a:t>
            </a:r>
            <a:r>
              <a:rPr lang="en-US" sz="2800" dirty="0" smtClean="0">
                <a:ea typeface="Times New Roman"/>
                <a:sym typeface="Times New Roman"/>
              </a:rPr>
              <a:t>of the </a:t>
            </a:r>
            <a:r>
              <a:rPr lang="en-US" sz="2800" dirty="0">
                <a:ea typeface="Times New Roman"/>
                <a:sym typeface="Times New Roman"/>
              </a:rPr>
              <a:t>technical proposal. </a:t>
            </a:r>
            <a:endParaRPr lang="en-US" sz="2800" dirty="0" smtClean="0">
              <a:ea typeface="Times New Roman"/>
              <a:sym typeface="Times New Roman"/>
            </a:endParaRPr>
          </a:p>
        </p:txBody>
      </p:sp>
      <p:sp>
        <p:nvSpPr>
          <p:cNvPr id="11" name="TextBox 10">
            <a:extLst>
              <a:ext uri="{FF2B5EF4-FFF2-40B4-BE49-F238E27FC236}">
                <a16:creationId xmlns:a16="http://schemas.microsoft.com/office/drawing/2014/main" id="{C233C987-82AE-11B7-F9A6-F98E5FD66699}"/>
              </a:ext>
            </a:extLst>
          </p:cNvPr>
          <p:cNvSpPr txBox="1"/>
          <p:nvPr/>
        </p:nvSpPr>
        <p:spPr>
          <a:xfrm>
            <a:off x="1874843" y="137100"/>
            <a:ext cx="7610351" cy="584775"/>
          </a:xfrm>
          <a:prstGeom prst="rect">
            <a:avLst/>
          </a:prstGeom>
          <a:noFill/>
        </p:spPr>
        <p:txBody>
          <a:bodyPr wrap="square">
            <a:spAutoFit/>
          </a:bodyPr>
          <a:lstStyle/>
          <a:p>
            <a:pPr lvl="0" algn="ctr">
              <a:defRPr/>
            </a:pPr>
            <a:r>
              <a:rPr lang="en-US" altLang="en-US" sz="3200" b="1" dirty="0">
                <a:solidFill>
                  <a:srgbClr val="0070C0"/>
                </a:solidFill>
              </a:rPr>
              <a:t>Tender Documentation</a:t>
            </a:r>
            <a:endParaRPr lang="en-US" sz="3200" b="1" dirty="0">
              <a:solidFill>
                <a:srgbClr val="0070C0"/>
              </a:solidFill>
              <a:latin typeface="Times New Roman" panose="02020603050405020304" pitchFamily="18" charset="0"/>
              <a:ea typeface="Calibri"/>
              <a:cs typeface="Times New Roman" panose="02020603050405020304" pitchFamily="18" charset="0"/>
              <a:sym typeface="Calibri"/>
            </a:endParaRPr>
          </a:p>
        </p:txBody>
      </p:sp>
      <p:sp>
        <p:nvSpPr>
          <p:cNvPr id="6" name="Parallelogram 13">
            <a:extLst>
              <a:ext uri="{FF2B5EF4-FFF2-40B4-BE49-F238E27FC236}">
                <a16:creationId xmlns:a16="http://schemas.microsoft.com/office/drawing/2014/main" id="{C3DB9534-5905-F763-8ADC-C107239293DD}"/>
              </a:ext>
            </a:extLst>
          </p:cNvPr>
          <p:cNvSpPr/>
          <p:nvPr/>
        </p:nvSpPr>
        <p:spPr>
          <a:xfrm rot="16200000" flipV="1">
            <a:off x="-1578188" y="2946610"/>
            <a:ext cx="4924207" cy="1767833"/>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 fmla="*/ 0 w 3801492"/>
              <a:gd name="connsiteY0" fmla="*/ 1097456 h 1097456"/>
              <a:gd name="connsiteX1" fmla="*/ 1102581 w 3801492"/>
              <a:gd name="connsiteY1" fmla="*/ 0 h 1097456"/>
              <a:gd name="connsiteX2" fmla="*/ 3801492 w 3801492"/>
              <a:gd name="connsiteY2" fmla="*/ 12700 h 1097456"/>
              <a:gd name="connsiteX3" fmla="*/ 2724311 w 3801492"/>
              <a:gd name="connsiteY3" fmla="*/ 1097456 h 1097456"/>
              <a:gd name="connsiteX4" fmla="*/ 0 w 3801492"/>
              <a:gd name="connsiteY4" fmla="*/ 1097456 h 1097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3" name="Slide Number Placeholder 2"/>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38</a:t>
            </a:fld>
            <a:endParaRPr lang="en-US" dirty="0"/>
          </a:p>
        </p:txBody>
      </p:sp>
    </p:spTree>
    <p:extLst>
      <p:ext uri="{BB962C8B-B14F-4D97-AF65-F5344CB8AC3E}">
        <p14:creationId xmlns:p14="http://schemas.microsoft.com/office/powerpoint/2010/main" val="4071261064"/>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Shape 177"/>
        <p:cNvGrpSpPr/>
        <p:nvPr/>
      </p:nvGrpSpPr>
      <p:grpSpPr>
        <a:xfrm>
          <a:off x="0" y="0"/>
          <a:ext cx="0" cy="0"/>
          <a:chOff x="0" y="0"/>
          <a:chExt cx="0" cy="0"/>
        </a:xfrm>
      </p:grpSpPr>
      <p:pic>
        <p:nvPicPr>
          <p:cNvPr id="2" name="Graphic 21">
            <a:extLst>
              <a:ext uri="{FF2B5EF4-FFF2-40B4-BE49-F238E27FC236}">
                <a16:creationId xmlns:a16="http://schemas.microsoft.com/office/drawing/2014/main" id="{27003A9E-DB37-5C03-F124-53CB95FDFB43}"/>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4" name="TextBox 3">
            <a:extLst>
              <a:ext uri="{FF2B5EF4-FFF2-40B4-BE49-F238E27FC236}">
                <a16:creationId xmlns:a16="http://schemas.microsoft.com/office/drawing/2014/main" id="{80FC8A9A-30FC-3341-F1A2-C276B7C209F7}"/>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
        <p:nvSpPr>
          <p:cNvPr id="5" name="TextBox 4">
            <a:extLst>
              <a:ext uri="{FF2B5EF4-FFF2-40B4-BE49-F238E27FC236}">
                <a16:creationId xmlns:a16="http://schemas.microsoft.com/office/drawing/2014/main" id="{CDAF6A03-0138-6303-4F2E-E69B32F0A2AB}"/>
              </a:ext>
            </a:extLst>
          </p:cNvPr>
          <p:cNvSpPr txBox="1"/>
          <p:nvPr/>
        </p:nvSpPr>
        <p:spPr>
          <a:xfrm>
            <a:off x="1874843" y="1298728"/>
            <a:ext cx="10005982" cy="4401205"/>
          </a:xfrm>
          <a:prstGeom prst="rect">
            <a:avLst/>
          </a:prstGeom>
          <a:noFill/>
        </p:spPr>
        <p:txBody>
          <a:bodyPr wrap="square">
            <a:spAutoFit/>
          </a:bodyPr>
          <a:lstStyle/>
          <a:p>
            <a:pPr lvl="0" algn="just"/>
            <a:r>
              <a:rPr lang="en-US" sz="2800" b="1" dirty="0">
                <a:solidFill>
                  <a:srgbClr val="0070C0"/>
                </a:solidFill>
                <a:ea typeface="Times New Roman"/>
                <a:sym typeface="Times New Roman"/>
              </a:rPr>
              <a:t>Tender Evaluation</a:t>
            </a:r>
            <a:r>
              <a:rPr lang="en-US" sz="2800" b="1" dirty="0">
                <a:ea typeface="Times New Roman"/>
                <a:sym typeface="Times New Roman"/>
              </a:rPr>
              <a:t>: </a:t>
            </a:r>
            <a:endParaRPr lang="en-US" sz="2800" b="1" dirty="0" smtClean="0">
              <a:ea typeface="Times New Roman"/>
              <a:sym typeface="Times New Roman"/>
            </a:endParaRPr>
          </a:p>
          <a:p>
            <a:pPr lvl="0" algn="just"/>
            <a:endParaRPr lang="en-US" sz="2800" b="1" dirty="0" smtClean="0">
              <a:ea typeface="Times New Roman"/>
              <a:sym typeface="Times New Roman"/>
            </a:endParaRPr>
          </a:p>
          <a:p>
            <a:pPr marL="342900" lvl="0" indent="-342900" algn="just">
              <a:buFont typeface="Wingdings" panose="05000000000000000000" pitchFamily="2" charset="2"/>
              <a:buChar char="§"/>
            </a:pPr>
            <a:r>
              <a:rPr lang="en-US" sz="2800" dirty="0" smtClean="0">
                <a:ea typeface="Times New Roman"/>
                <a:sym typeface="Times New Roman"/>
              </a:rPr>
              <a:t>Bids </a:t>
            </a:r>
            <a:r>
              <a:rPr lang="en-US" sz="2800" dirty="0">
                <a:ea typeface="Times New Roman"/>
                <a:sym typeface="Times New Roman"/>
              </a:rPr>
              <a:t>that do not meet the technical requirements are rejected </a:t>
            </a:r>
            <a:r>
              <a:rPr lang="en-US" sz="2800" dirty="0" smtClean="0">
                <a:ea typeface="Times New Roman"/>
                <a:sym typeface="Times New Roman"/>
              </a:rPr>
              <a:t>and the </a:t>
            </a:r>
            <a:r>
              <a:rPr lang="en-US" sz="2800" dirty="0">
                <a:ea typeface="Times New Roman"/>
                <a:sym typeface="Times New Roman"/>
              </a:rPr>
              <a:t>commercial offering left unopened. </a:t>
            </a:r>
            <a:endParaRPr lang="en-US" sz="2800" dirty="0" smtClean="0">
              <a:ea typeface="Times New Roman"/>
              <a:sym typeface="Times New Roman"/>
            </a:endParaRPr>
          </a:p>
          <a:p>
            <a:pPr lvl="0" algn="just"/>
            <a:endParaRPr lang="en-US" sz="2800" dirty="0" smtClean="0">
              <a:ea typeface="Times New Roman"/>
              <a:sym typeface="Times New Roman"/>
            </a:endParaRPr>
          </a:p>
          <a:p>
            <a:pPr marL="342900" lvl="0" indent="-342900" algn="just">
              <a:buFont typeface="Wingdings" panose="05000000000000000000" pitchFamily="2" charset="2"/>
              <a:buChar char="§"/>
            </a:pPr>
            <a:r>
              <a:rPr lang="en-US" sz="2800" dirty="0" smtClean="0">
                <a:ea typeface="Times New Roman"/>
                <a:sym typeface="Times New Roman"/>
              </a:rPr>
              <a:t>The </a:t>
            </a:r>
            <a:r>
              <a:rPr lang="en-US" sz="2800" dirty="0">
                <a:ea typeface="Times New Roman"/>
                <a:sym typeface="Times New Roman"/>
              </a:rPr>
              <a:t>commercial proposals of the bids still </a:t>
            </a:r>
            <a:r>
              <a:rPr lang="en-US" sz="2800" dirty="0" smtClean="0">
                <a:ea typeface="Times New Roman"/>
                <a:sym typeface="Times New Roman"/>
              </a:rPr>
              <a:t>under consideration </a:t>
            </a:r>
            <a:r>
              <a:rPr lang="en-US" sz="2800" dirty="0">
                <a:ea typeface="Times New Roman"/>
                <a:sym typeface="Times New Roman"/>
              </a:rPr>
              <a:t>are then evaluated by a commercial committee and the overall cost to </a:t>
            </a:r>
            <a:r>
              <a:rPr lang="en-US" sz="2800" dirty="0" smtClean="0">
                <a:ea typeface="Times New Roman"/>
                <a:sym typeface="Times New Roman"/>
              </a:rPr>
              <a:t>the owner </a:t>
            </a:r>
            <a:r>
              <a:rPr lang="en-US" sz="2800" dirty="0">
                <a:ea typeface="Times New Roman"/>
                <a:sym typeface="Times New Roman"/>
              </a:rPr>
              <a:t>determined. In many cases, particularly in the public sector, the lowest-cost bid </a:t>
            </a:r>
            <a:r>
              <a:rPr lang="en-US" sz="2800" dirty="0" smtClean="0">
                <a:ea typeface="Times New Roman"/>
                <a:sym typeface="Times New Roman"/>
              </a:rPr>
              <a:t>of the </a:t>
            </a:r>
            <a:r>
              <a:rPr lang="en-US" sz="2800" dirty="0">
                <a:ea typeface="Times New Roman"/>
                <a:sym typeface="Times New Roman"/>
              </a:rPr>
              <a:t>proposals adjudges to be technically adequate is accepted.</a:t>
            </a:r>
            <a:endParaRPr lang="en-US" sz="2800" dirty="0">
              <a:ea typeface="Times New Roman"/>
              <a:sym typeface="Times New Roman"/>
            </a:endParaRPr>
          </a:p>
        </p:txBody>
      </p:sp>
      <p:sp>
        <p:nvSpPr>
          <p:cNvPr id="11" name="TextBox 10">
            <a:extLst>
              <a:ext uri="{FF2B5EF4-FFF2-40B4-BE49-F238E27FC236}">
                <a16:creationId xmlns:a16="http://schemas.microsoft.com/office/drawing/2014/main" id="{C233C987-82AE-11B7-F9A6-F98E5FD66699}"/>
              </a:ext>
            </a:extLst>
          </p:cNvPr>
          <p:cNvSpPr txBox="1"/>
          <p:nvPr/>
        </p:nvSpPr>
        <p:spPr>
          <a:xfrm>
            <a:off x="1874843" y="137100"/>
            <a:ext cx="7610351" cy="584775"/>
          </a:xfrm>
          <a:prstGeom prst="rect">
            <a:avLst/>
          </a:prstGeom>
          <a:noFill/>
        </p:spPr>
        <p:txBody>
          <a:bodyPr wrap="square">
            <a:spAutoFit/>
          </a:bodyPr>
          <a:lstStyle/>
          <a:p>
            <a:pPr lvl="0" algn="ctr">
              <a:defRPr/>
            </a:pPr>
            <a:r>
              <a:rPr lang="en-US" altLang="en-US" sz="3200" b="1" dirty="0">
                <a:solidFill>
                  <a:srgbClr val="0070C0"/>
                </a:solidFill>
              </a:rPr>
              <a:t>Tender Documentation</a:t>
            </a:r>
            <a:endParaRPr lang="en-US" sz="3200" b="1" dirty="0">
              <a:solidFill>
                <a:srgbClr val="0070C0"/>
              </a:solidFill>
              <a:latin typeface="Times New Roman" panose="02020603050405020304" pitchFamily="18" charset="0"/>
              <a:ea typeface="Calibri"/>
              <a:cs typeface="Times New Roman" panose="02020603050405020304" pitchFamily="18" charset="0"/>
              <a:sym typeface="Calibri"/>
            </a:endParaRPr>
          </a:p>
        </p:txBody>
      </p:sp>
      <p:sp>
        <p:nvSpPr>
          <p:cNvPr id="6" name="Parallelogram 13">
            <a:extLst>
              <a:ext uri="{FF2B5EF4-FFF2-40B4-BE49-F238E27FC236}">
                <a16:creationId xmlns:a16="http://schemas.microsoft.com/office/drawing/2014/main" id="{C3DB9534-5905-F763-8ADC-C107239293DD}"/>
              </a:ext>
            </a:extLst>
          </p:cNvPr>
          <p:cNvSpPr/>
          <p:nvPr/>
        </p:nvSpPr>
        <p:spPr>
          <a:xfrm rot="16200000" flipV="1">
            <a:off x="-1578188" y="2946610"/>
            <a:ext cx="4924207" cy="1767833"/>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 fmla="*/ 0 w 3801492"/>
              <a:gd name="connsiteY0" fmla="*/ 1097456 h 1097456"/>
              <a:gd name="connsiteX1" fmla="*/ 1102581 w 3801492"/>
              <a:gd name="connsiteY1" fmla="*/ 0 h 1097456"/>
              <a:gd name="connsiteX2" fmla="*/ 3801492 w 3801492"/>
              <a:gd name="connsiteY2" fmla="*/ 12700 h 1097456"/>
              <a:gd name="connsiteX3" fmla="*/ 2724311 w 3801492"/>
              <a:gd name="connsiteY3" fmla="*/ 1097456 h 1097456"/>
              <a:gd name="connsiteX4" fmla="*/ 0 w 3801492"/>
              <a:gd name="connsiteY4" fmla="*/ 1097456 h 1097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3" name="Slide Number Placeholder 2"/>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39</a:t>
            </a:fld>
            <a:endParaRPr lang="en-US" dirty="0"/>
          </a:p>
        </p:txBody>
      </p:sp>
    </p:spTree>
    <p:extLst>
      <p:ext uri="{BB962C8B-B14F-4D97-AF65-F5344CB8AC3E}">
        <p14:creationId xmlns:p14="http://schemas.microsoft.com/office/powerpoint/2010/main" val="829182723"/>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Shape 177"/>
        <p:cNvGrpSpPr/>
        <p:nvPr/>
      </p:nvGrpSpPr>
      <p:grpSpPr>
        <a:xfrm>
          <a:off x="0" y="0"/>
          <a:ext cx="0" cy="0"/>
          <a:chOff x="0" y="0"/>
          <a:chExt cx="0" cy="0"/>
        </a:xfrm>
      </p:grpSpPr>
      <p:pic>
        <p:nvPicPr>
          <p:cNvPr id="2" name="Graphic 21">
            <a:extLst>
              <a:ext uri="{FF2B5EF4-FFF2-40B4-BE49-F238E27FC236}">
                <a16:creationId xmlns:a16="http://schemas.microsoft.com/office/drawing/2014/main" id="{27003A9E-DB37-5C03-F124-53CB95FDFB43}"/>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4" name="TextBox 3">
            <a:extLst>
              <a:ext uri="{FF2B5EF4-FFF2-40B4-BE49-F238E27FC236}">
                <a16:creationId xmlns:a16="http://schemas.microsoft.com/office/drawing/2014/main" id="{80FC8A9A-30FC-3341-F1A2-C276B7C209F7}"/>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
        <p:nvSpPr>
          <p:cNvPr id="5" name="TextBox 4">
            <a:extLst>
              <a:ext uri="{FF2B5EF4-FFF2-40B4-BE49-F238E27FC236}">
                <a16:creationId xmlns:a16="http://schemas.microsoft.com/office/drawing/2014/main" id="{CDAF6A03-0138-6303-4F2E-E69B32F0A2AB}"/>
              </a:ext>
            </a:extLst>
          </p:cNvPr>
          <p:cNvSpPr txBox="1"/>
          <p:nvPr/>
        </p:nvSpPr>
        <p:spPr>
          <a:xfrm>
            <a:off x="1874843" y="1481256"/>
            <a:ext cx="10005982" cy="4832092"/>
          </a:xfrm>
          <a:prstGeom prst="rect">
            <a:avLst/>
          </a:prstGeom>
          <a:noFill/>
        </p:spPr>
        <p:txBody>
          <a:bodyPr wrap="square">
            <a:spAutoFit/>
          </a:bodyPr>
          <a:lstStyle/>
          <a:p>
            <a:pPr lvl="0" algn="just"/>
            <a:r>
              <a:rPr lang="en-US" sz="2800" b="1" dirty="0">
                <a:solidFill>
                  <a:srgbClr val="0070C0"/>
                </a:solidFill>
                <a:ea typeface="Times New Roman"/>
                <a:sym typeface="Times New Roman"/>
              </a:rPr>
              <a:t>Whole-Life Cost Analysis</a:t>
            </a:r>
            <a:r>
              <a:rPr lang="en-US" sz="2800" dirty="0">
                <a:ea typeface="Times New Roman"/>
                <a:sym typeface="Times New Roman"/>
              </a:rPr>
              <a:t>. The structure of commercial proposal should permit the </a:t>
            </a:r>
            <a:r>
              <a:rPr lang="en-US" sz="2800" dirty="0" smtClean="0">
                <a:ea typeface="Times New Roman"/>
                <a:sym typeface="Times New Roman"/>
              </a:rPr>
              <a:t>evaluation of </a:t>
            </a:r>
            <a:r>
              <a:rPr lang="en-US" sz="2800" dirty="0">
                <a:ea typeface="Times New Roman"/>
                <a:sym typeface="Times New Roman"/>
              </a:rPr>
              <a:t>the whole-life cost of the service. </a:t>
            </a:r>
            <a:endParaRPr lang="en-US" sz="2800" dirty="0" smtClean="0">
              <a:ea typeface="Times New Roman"/>
              <a:sym typeface="Times New Roman"/>
            </a:endParaRPr>
          </a:p>
          <a:p>
            <a:pPr lvl="0" algn="just"/>
            <a:endParaRPr lang="en-US" sz="2800" b="1" dirty="0" smtClean="0">
              <a:solidFill>
                <a:srgbClr val="0070C0"/>
              </a:solidFill>
              <a:ea typeface="Times New Roman"/>
              <a:sym typeface="Times New Roman"/>
            </a:endParaRPr>
          </a:p>
          <a:p>
            <a:pPr lvl="0" algn="just"/>
            <a:r>
              <a:rPr lang="en-US" sz="2800" b="1" dirty="0" smtClean="0">
                <a:solidFill>
                  <a:srgbClr val="0070C0"/>
                </a:solidFill>
                <a:ea typeface="Times New Roman"/>
                <a:sym typeface="Times New Roman"/>
              </a:rPr>
              <a:t>For </a:t>
            </a:r>
            <a:r>
              <a:rPr lang="en-US" sz="2800" b="1" dirty="0">
                <a:solidFill>
                  <a:srgbClr val="0070C0"/>
                </a:solidFill>
                <a:ea typeface="Times New Roman"/>
                <a:sym typeface="Times New Roman"/>
              </a:rPr>
              <a:t>example</a:t>
            </a:r>
            <a:r>
              <a:rPr lang="en-US" sz="2800" dirty="0">
                <a:ea typeface="Times New Roman"/>
                <a:sym typeface="Times New Roman"/>
              </a:rPr>
              <a:t>, in the case of an equipment package</a:t>
            </a:r>
            <a:r>
              <a:rPr lang="en-US" sz="2800" dirty="0" smtClean="0">
                <a:ea typeface="Times New Roman"/>
                <a:sym typeface="Times New Roman"/>
              </a:rPr>
              <a:t>, such </a:t>
            </a:r>
            <a:r>
              <a:rPr lang="en-US" sz="2800" dirty="0">
                <a:ea typeface="Times New Roman"/>
                <a:sym typeface="Times New Roman"/>
              </a:rPr>
              <a:t>as an air-conditioning unit, the whole-life cost normally expressed as net present </a:t>
            </a:r>
            <a:r>
              <a:rPr lang="en-US" sz="2800" dirty="0" smtClean="0">
                <a:ea typeface="Times New Roman"/>
                <a:sym typeface="Times New Roman"/>
              </a:rPr>
              <a:t>value would </a:t>
            </a:r>
            <a:r>
              <a:rPr lang="en-US" sz="2800" dirty="0">
                <a:ea typeface="Times New Roman"/>
                <a:sym typeface="Times New Roman"/>
              </a:rPr>
              <a:t>include the following:</a:t>
            </a:r>
          </a:p>
          <a:p>
            <a:pPr lvl="0" algn="just"/>
            <a:r>
              <a:rPr lang="en-US" sz="2800" dirty="0">
                <a:ea typeface="Times New Roman"/>
                <a:sym typeface="Times New Roman"/>
              </a:rPr>
              <a:t>• Original capital cost</a:t>
            </a:r>
          </a:p>
          <a:p>
            <a:pPr lvl="0" algn="just"/>
            <a:r>
              <a:rPr lang="en-US" sz="2800" dirty="0">
                <a:ea typeface="Times New Roman"/>
                <a:sym typeface="Times New Roman"/>
              </a:rPr>
              <a:t>• Associated freight and handling costs</a:t>
            </a:r>
          </a:p>
          <a:p>
            <a:pPr lvl="0" algn="just"/>
            <a:r>
              <a:rPr lang="en-US" sz="2800" dirty="0">
                <a:ea typeface="Times New Roman"/>
                <a:sym typeface="Times New Roman"/>
              </a:rPr>
              <a:t>• Power consumption</a:t>
            </a:r>
          </a:p>
          <a:p>
            <a:pPr lvl="0" algn="just"/>
            <a:r>
              <a:rPr lang="en-US" sz="2800" dirty="0">
                <a:ea typeface="Times New Roman"/>
                <a:sym typeface="Times New Roman"/>
              </a:rPr>
              <a:t>• Cost of operation</a:t>
            </a:r>
          </a:p>
          <a:p>
            <a:pPr lvl="0" algn="just"/>
            <a:r>
              <a:rPr lang="en-US" sz="2800" dirty="0">
                <a:ea typeface="Times New Roman"/>
                <a:sym typeface="Times New Roman"/>
              </a:rPr>
              <a:t>• Cost of spares, service and insurance.</a:t>
            </a:r>
            <a:endParaRPr lang="en-US" sz="2800" dirty="0">
              <a:ea typeface="Times New Roman"/>
              <a:sym typeface="Times New Roman"/>
            </a:endParaRPr>
          </a:p>
        </p:txBody>
      </p:sp>
      <p:sp>
        <p:nvSpPr>
          <p:cNvPr id="11" name="TextBox 10">
            <a:extLst>
              <a:ext uri="{FF2B5EF4-FFF2-40B4-BE49-F238E27FC236}">
                <a16:creationId xmlns:a16="http://schemas.microsoft.com/office/drawing/2014/main" id="{C233C987-82AE-11B7-F9A6-F98E5FD66699}"/>
              </a:ext>
            </a:extLst>
          </p:cNvPr>
          <p:cNvSpPr txBox="1"/>
          <p:nvPr/>
        </p:nvSpPr>
        <p:spPr>
          <a:xfrm>
            <a:off x="1874843" y="305078"/>
            <a:ext cx="7610351" cy="584775"/>
          </a:xfrm>
          <a:prstGeom prst="rect">
            <a:avLst/>
          </a:prstGeom>
          <a:noFill/>
        </p:spPr>
        <p:txBody>
          <a:bodyPr wrap="square">
            <a:spAutoFit/>
          </a:bodyPr>
          <a:lstStyle/>
          <a:p>
            <a:pPr lvl="0" algn="ctr">
              <a:defRPr/>
            </a:pPr>
            <a:r>
              <a:rPr lang="en-US" altLang="en-US" sz="3200" b="1" dirty="0">
                <a:solidFill>
                  <a:srgbClr val="0070C0"/>
                </a:solidFill>
              </a:rPr>
              <a:t>Tender Documentation</a:t>
            </a:r>
            <a:endParaRPr lang="en-US" sz="3200" b="1" dirty="0">
              <a:solidFill>
                <a:srgbClr val="0070C0"/>
              </a:solidFill>
              <a:latin typeface="Times New Roman" panose="02020603050405020304" pitchFamily="18" charset="0"/>
              <a:ea typeface="Calibri"/>
              <a:cs typeface="Times New Roman" panose="02020603050405020304" pitchFamily="18" charset="0"/>
              <a:sym typeface="Calibri"/>
            </a:endParaRPr>
          </a:p>
        </p:txBody>
      </p:sp>
      <p:sp>
        <p:nvSpPr>
          <p:cNvPr id="6" name="Parallelogram 13">
            <a:extLst>
              <a:ext uri="{FF2B5EF4-FFF2-40B4-BE49-F238E27FC236}">
                <a16:creationId xmlns:a16="http://schemas.microsoft.com/office/drawing/2014/main" id="{C3DB9534-5905-F763-8ADC-C107239293DD}"/>
              </a:ext>
            </a:extLst>
          </p:cNvPr>
          <p:cNvSpPr/>
          <p:nvPr/>
        </p:nvSpPr>
        <p:spPr>
          <a:xfrm rot="16200000" flipV="1">
            <a:off x="-1578188" y="2946610"/>
            <a:ext cx="4924207" cy="1767833"/>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 fmla="*/ 0 w 3801492"/>
              <a:gd name="connsiteY0" fmla="*/ 1097456 h 1097456"/>
              <a:gd name="connsiteX1" fmla="*/ 1102581 w 3801492"/>
              <a:gd name="connsiteY1" fmla="*/ 0 h 1097456"/>
              <a:gd name="connsiteX2" fmla="*/ 3801492 w 3801492"/>
              <a:gd name="connsiteY2" fmla="*/ 12700 h 1097456"/>
              <a:gd name="connsiteX3" fmla="*/ 2724311 w 3801492"/>
              <a:gd name="connsiteY3" fmla="*/ 1097456 h 1097456"/>
              <a:gd name="connsiteX4" fmla="*/ 0 w 3801492"/>
              <a:gd name="connsiteY4" fmla="*/ 1097456 h 1097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3" name="Slide Number Placeholder 2"/>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40</a:t>
            </a:fld>
            <a:endParaRPr lang="en-US" dirty="0"/>
          </a:p>
        </p:txBody>
      </p:sp>
    </p:spTree>
    <p:extLst>
      <p:ext uri="{BB962C8B-B14F-4D97-AF65-F5344CB8AC3E}">
        <p14:creationId xmlns:p14="http://schemas.microsoft.com/office/powerpoint/2010/main" val="283873854"/>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Shape 177"/>
        <p:cNvGrpSpPr/>
        <p:nvPr/>
      </p:nvGrpSpPr>
      <p:grpSpPr>
        <a:xfrm>
          <a:off x="0" y="0"/>
          <a:ext cx="0" cy="0"/>
          <a:chOff x="0" y="0"/>
          <a:chExt cx="0" cy="0"/>
        </a:xfrm>
      </p:grpSpPr>
      <p:pic>
        <p:nvPicPr>
          <p:cNvPr id="2" name="Graphic 21">
            <a:extLst>
              <a:ext uri="{FF2B5EF4-FFF2-40B4-BE49-F238E27FC236}">
                <a16:creationId xmlns:a16="http://schemas.microsoft.com/office/drawing/2014/main" id="{27003A9E-DB37-5C03-F124-53CB95FDFB43}"/>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4" name="TextBox 3">
            <a:extLst>
              <a:ext uri="{FF2B5EF4-FFF2-40B4-BE49-F238E27FC236}">
                <a16:creationId xmlns:a16="http://schemas.microsoft.com/office/drawing/2014/main" id="{80FC8A9A-30FC-3341-F1A2-C276B7C209F7}"/>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
        <p:nvSpPr>
          <p:cNvPr id="5" name="TextBox 4">
            <a:extLst>
              <a:ext uri="{FF2B5EF4-FFF2-40B4-BE49-F238E27FC236}">
                <a16:creationId xmlns:a16="http://schemas.microsoft.com/office/drawing/2014/main" id="{CDAF6A03-0138-6303-4F2E-E69B32F0A2AB}"/>
              </a:ext>
            </a:extLst>
          </p:cNvPr>
          <p:cNvSpPr txBox="1"/>
          <p:nvPr/>
        </p:nvSpPr>
        <p:spPr>
          <a:xfrm>
            <a:off x="1874843" y="1290183"/>
            <a:ext cx="10005982" cy="4832092"/>
          </a:xfrm>
          <a:prstGeom prst="rect">
            <a:avLst/>
          </a:prstGeom>
          <a:noFill/>
        </p:spPr>
        <p:txBody>
          <a:bodyPr wrap="square">
            <a:spAutoFit/>
          </a:bodyPr>
          <a:lstStyle/>
          <a:p>
            <a:pPr lvl="0" algn="just"/>
            <a:r>
              <a:rPr lang="en-US" sz="2800" b="1" dirty="0">
                <a:solidFill>
                  <a:srgbClr val="0070C0"/>
                </a:solidFill>
                <a:ea typeface="Times New Roman"/>
                <a:sym typeface="Times New Roman"/>
              </a:rPr>
              <a:t>Hard Money-Soft Money Evaluation</a:t>
            </a:r>
            <a:r>
              <a:rPr lang="en-US" sz="2800" dirty="0">
                <a:ea typeface="Times New Roman"/>
                <a:sym typeface="Times New Roman"/>
              </a:rPr>
              <a:t>. </a:t>
            </a:r>
            <a:endParaRPr lang="en-US" sz="2800" dirty="0" smtClean="0">
              <a:ea typeface="Times New Roman"/>
              <a:sym typeface="Times New Roman"/>
            </a:endParaRPr>
          </a:p>
          <a:p>
            <a:pPr lvl="0" algn="just"/>
            <a:endParaRPr lang="en-US" sz="2800" dirty="0">
              <a:ea typeface="Times New Roman"/>
              <a:sym typeface="Times New Roman"/>
            </a:endParaRPr>
          </a:p>
          <a:p>
            <a:pPr marL="457200" lvl="0" indent="-457200" algn="just">
              <a:buFont typeface="Wingdings" panose="05000000000000000000" pitchFamily="2" charset="2"/>
              <a:buChar char="§"/>
            </a:pPr>
            <a:r>
              <a:rPr lang="en-US" sz="2800" dirty="0" smtClean="0">
                <a:ea typeface="Times New Roman"/>
                <a:sym typeface="Times New Roman"/>
              </a:rPr>
              <a:t>In </a:t>
            </a:r>
            <a:r>
              <a:rPr lang="en-US" sz="2800" dirty="0">
                <a:ea typeface="Times New Roman"/>
                <a:sym typeface="Times New Roman"/>
              </a:rPr>
              <a:t>some projects the managerial and technically </a:t>
            </a:r>
            <a:r>
              <a:rPr lang="en-US" sz="2800" dirty="0" smtClean="0">
                <a:ea typeface="Times New Roman"/>
                <a:sym typeface="Times New Roman"/>
              </a:rPr>
              <a:t>quality of </a:t>
            </a:r>
            <a:r>
              <a:rPr lang="en-US" sz="2800" dirty="0">
                <a:ea typeface="Times New Roman"/>
                <a:sym typeface="Times New Roman"/>
              </a:rPr>
              <a:t>the contractor can significantly affect the outcome and business benefit which </a:t>
            </a:r>
            <a:r>
              <a:rPr lang="en-US" sz="2800" dirty="0" smtClean="0">
                <a:ea typeface="Times New Roman"/>
                <a:sym typeface="Times New Roman"/>
              </a:rPr>
              <a:t>the owner </a:t>
            </a:r>
            <a:r>
              <a:rPr lang="en-US" sz="2800" dirty="0">
                <a:ea typeface="Times New Roman"/>
                <a:sym typeface="Times New Roman"/>
              </a:rPr>
              <a:t>receivers from the service. </a:t>
            </a:r>
            <a:endParaRPr lang="en-US" sz="2800" dirty="0" smtClean="0">
              <a:ea typeface="Times New Roman"/>
              <a:sym typeface="Times New Roman"/>
            </a:endParaRPr>
          </a:p>
          <a:p>
            <a:pPr marL="457200" lvl="0" indent="-457200" algn="just">
              <a:buFont typeface="Wingdings" panose="05000000000000000000" pitchFamily="2" charset="2"/>
              <a:buChar char="§"/>
            </a:pPr>
            <a:r>
              <a:rPr lang="en-US" sz="2800" dirty="0" smtClean="0">
                <a:ea typeface="Times New Roman"/>
                <a:sym typeface="Times New Roman"/>
              </a:rPr>
              <a:t>‘‘</a:t>
            </a:r>
            <a:r>
              <a:rPr lang="en-US" sz="2800" dirty="0">
                <a:ea typeface="Times New Roman"/>
                <a:sym typeface="Times New Roman"/>
              </a:rPr>
              <a:t>Hard money-soft money’’ evaluation is a technique </a:t>
            </a:r>
            <a:r>
              <a:rPr lang="en-US" sz="2800" dirty="0" smtClean="0">
                <a:ea typeface="Times New Roman"/>
                <a:sym typeface="Times New Roman"/>
              </a:rPr>
              <a:t>that attempts </a:t>
            </a:r>
            <a:r>
              <a:rPr lang="en-US" sz="2800" dirty="0">
                <a:ea typeface="Times New Roman"/>
                <a:sym typeface="Times New Roman"/>
              </a:rPr>
              <a:t>to make this assessment on an analytical basis. (‘‘hard money’’ refers to the </a:t>
            </a:r>
            <a:r>
              <a:rPr lang="en-US" sz="2800" dirty="0" smtClean="0">
                <a:ea typeface="Times New Roman"/>
                <a:sym typeface="Times New Roman"/>
              </a:rPr>
              <a:t>actual costs </a:t>
            </a:r>
            <a:r>
              <a:rPr lang="en-US" sz="2800" dirty="0">
                <a:ea typeface="Times New Roman"/>
                <a:sym typeface="Times New Roman"/>
              </a:rPr>
              <a:t>defined in the tender; ‘‘soft money’’ refers to the estimates made on the basis of the</a:t>
            </a:r>
          </a:p>
          <a:p>
            <a:pPr lvl="0" algn="just"/>
            <a:r>
              <a:rPr lang="en-US" sz="2800" dirty="0" smtClean="0">
                <a:ea typeface="Times New Roman"/>
                <a:sym typeface="Times New Roman"/>
              </a:rPr>
              <a:t>     perceptions </a:t>
            </a:r>
            <a:r>
              <a:rPr lang="en-US" sz="2800" dirty="0">
                <a:ea typeface="Times New Roman"/>
                <a:sym typeface="Times New Roman"/>
              </a:rPr>
              <a:t>of the team evaluating the bid on the basis of </a:t>
            </a:r>
            <a:r>
              <a:rPr lang="en-US" sz="2800" dirty="0" smtClean="0">
                <a:ea typeface="Times New Roman"/>
                <a:sym typeface="Times New Roman"/>
              </a:rPr>
              <a:t>their</a:t>
            </a:r>
          </a:p>
          <a:p>
            <a:pPr lvl="0" algn="just"/>
            <a:r>
              <a:rPr lang="en-US" sz="2800" dirty="0">
                <a:ea typeface="Times New Roman"/>
                <a:sym typeface="Times New Roman"/>
              </a:rPr>
              <a:t> </a:t>
            </a:r>
            <a:r>
              <a:rPr lang="en-US" sz="2800" dirty="0" smtClean="0">
                <a:ea typeface="Times New Roman"/>
                <a:sym typeface="Times New Roman"/>
              </a:rPr>
              <a:t>    professional </a:t>
            </a:r>
            <a:r>
              <a:rPr lang="en-US" sz="2800" dirty="0">
                <a:ea typeface="Times New Roman"/>
                <a:sym typeface="Times New Roman"/>
              </a:rPr>
              <a:t>judgment.)</a:t>
            </a:r>
            <a:endParaRPr lang="en-US" sz="2800" dirty="0">
              <a:ea typeface="Times New Roman"/>
              <a:sym typeface="Times New Roman"/>
            </a:endParaRPr>
          </a:p>
        </p:txBody>
      </p:sp>
      <p:sp>
        <p:nvSpPr>
          <p:cNvPr id="11" name="TextBox 10">
            <a:extLst>
              <a:ext uri="{FF2B5EF4-FFF2-40B4-BE49-F238E27FC236}">
                <a16:creationId xmlns:a16="http://schemas.microsoft.com/office/drawing/2014/main" id="{C233C987-82AE-11B7-F9A6-F98E5FD66699}"/>
              </a:ext>
            </a:extLst>
          </p:cNvPr>
          <p:cNvSpPr txBox="1"/>
          <p:nvPr/>
        </p:nvSpPr>
        <p:spPr>
          <a:xfrm>
            <a:off x="1874843" y="305078"/>
            <a:ext cx="7610351" cy="584775"/>
          </a:xfrm>
          <a:prstGeom prst="rect">
            <a:avLst/>
          </a:prstGeom>
          <a:noFill/>
        </p:spPr>
        <p:txBody>
          <a:bodyPr wrap="square">
            <a:spAutoFit/>
          </a:bodyPr>
          <a:lstStyle/>
          <a:p>
            <a:pPr lvl="0" algn="ctr">
              <a:defRPr/>
            </a:pPr>
            <a:r>
              <a:rPr lang="en-US" altLang="en-US" sz="3200" b="1" dirty="0">
                <a:solidFill>
                  <a:srgbClr val="0070C0"/>
                </a:solidFill>
              </a:rPr>
              <a:t>Tender Documentation</a:t>
            </a:r>
            <a:endParaRPr lang="en-US" sz="3200" b="1" dirty="0">
              <a:solidFill>
                <a:srgbClr val="0070C0"/>
              </a:solidFill>
              <a:latin typeface="Times New Roman" panose="02020603050405020304" pitchFamily="18" charset="0"/>
              <a:ea typeface="Calibri"/>
              <a:cs typeface="Times New Roman" panose="02020603050405020304" pitchFamily="18" charset="0"/>
              <a:sym typeface="Calibri"/>
            </a:endParaRPr>
          </a:p>
        </p:txBody>
      </p:sp>
      <p:sp>
        <p:nvSpPr>
          <p:cNvPr id="6" name="Parallelogram 13">
            <a:extLst>
              <a:ext uri="{FF2B5EF4-FFF2-40B4-BE49-F238E27FC236}">
                <a16:creationId xmlns:a16="http://schemas.microsoft.com/office/drawing/2014/main" id="{C3DB9534-5905-F763-8ADC-C107239293DD}"/>
              </a:ext>
            </a:extLst>
          </p:cNvPr>
          <p:cNvSpPr/>
          <p:nvPr/>
        </p:nvSpPr>
        <p:spPr>
          <a:xfrm rot="16200000" flipV="1">
            <a:off x="-1578188" y="2946610"/>
            <a:ext cx="4924207" cy="1767833"/>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 fmla="*/ 0 w 3801492"/>
              <a:gd name="connsiteY0" fmla="*/ 1097456 h 1097456"/>
              <a:gd name="connsiteX1" fmla="*/ 1102581 w 3801492"/>
              <a:gd name="connsiteY1" fmla="*/ 0 h 1097456"/>
              <a:gd name="connsiteX2" fmla="*/ 3801492 w 3801492"/>
              <a:gd name="connsiteY2" fmla="*/ 12700 h 1097456"/>
              <a:gd name="connsiteX3" fmla="*/ 2724311 w 3801492"/>
              <a:gd name="connsiteY3" fmla="*/ 1097456 h 1097456"/>
              <a:gd name="connsiteX4" fmla="*/ 0 w 3801492"/>
              <a:gd name="connsiteY4" fmla="*/ 1097456 h 1097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3" name="Slide Number Placeholder 2"/>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41</a:t>
            </a:fld>
            <a:endParaRPr lang="en-US" dirty="0"/>
          </a:p>
        </p:txBody>
      </p:sp>
    </p:spTree>
    <p:extLst>
      <p:ext uri="{BB962C8B-B14F-4D97-AF65-F5344CB8AC3E}">
        <p14:creationId xmlns:p14="http://schemas.microsoft.com/office/powerpoint/2010/main" val="1228437975"/>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Shape 177"/>
        <p:cNvGrpSpPr/>
        <p:nvPr/>
      </p:nvGrpSpPr>
      <p:grpSpPr>
        <a:xfrm>
          <a:off x="0" y="0"/>
          <a:ext cx="0" cy="0"/>
          <a:chOff x="0" y="0"/>
          <a:chExt cx="0" cy="0"/>
        </a:xfrm>
      </p:grpSpPr>
      <p:pic>
        <p:nvPicPr>
          <p:cNvPr id="2" name="Graphic 21">
            <a:extLst>
              <a:ext uri="{FF2B5EF4-FFF2-40B4-BE49-F238E27FC236}">
                <a16:creationId xmlns:a16="http://schemas.microsoft.com/office/drawing/2014/main" id="{27003A9E-DB37-5C03-F124-53CB95FDFB43}"/>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4" name="TextBox 3">
            <a:extLst>
              <a:ext uri="{FF2B5EF4-FFF2-40B4-BE49-F238E27FC236}">
                <a16:creationId xmlns:a16="http://schemas.microsoft.com/office/drawing/2014/main" id="{80FC8A9A-30FC-3341-F1A2-C276B7C209F7}"/>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
        <p:nvSpPr>
          <p:cNvPr id="5" name="TextBox 4">
            <a:extLst>
              <a:ext uri="{FF2B5EF4-FFF2-40B4-BE49-F238E27FC236}">
                <a16:creationId xmlns:a16="http://schemas.microsoft.com/office/drawing/2014/main" id="{CDAF6A03-0138-6303-4F2E-E69B32F0A2AB}"/>
              </a:ext>
            </a:extLst>
          </p:cNvPr>
          <p:cNvSpPr txBox="1"/>
          <p:nvPr/>
        </p:nvSpPr>
        <p:spPr>
          <a:xfrm>
            <a:off x="1874843" y="1275931"/>
            <a:ext cx="10005982" cy="5355312"/>
          </a:xfrm>
          <a:prstGeom prst="rect">
            <a:avLst/>
          </a:prstGeom>
          <a:noFill/>
        </p:spPr>
        <p:txBody>
          <a:bodyPr wrap="square">
            <a:spAutoFit/>
          </a:bodyPr>
          <a:lstStyle/>
          <a:p>
            <a:pPr lvl="0" algn="just"/>
            <a:r>
              <a:rPr lang="en-US" sz="2800" b="1" dirty="0">
                <a:solidFill>
                  <a:srgbClr val="0070C0"/>
                </a:solidFill>
                <a:ea typeface="Times New Roman"/>
                <a:sym typeface="Times New Roman"/>
              </a:rPr>
              <a:t>Post Tender </a:t>
            </a:r>
            <a:r>
              <a:rPr lang="en-US" sz="2800" b="1" dirty="0" smtClean="0">
                <a:solidFill>
                  <a:srgbClr val="0070C0"/>
                </a:solidFill>
                <a:ea typeface="Times New Roman"/>
                <a:sym typeface="Times New Roman"/>
              </a:rPr>
              <a:t>Negotiation</a:t>
            </a:r>
          </a:p>
          <a:p>
            <a:pPr lvl="0" algn="just"/>
            <a:endParaRPr lang="en-US" sz="2800" b="1" dirty="0">
              <a:solidFill>
                <a:srgbClr val="0070C0"/>
              </a:solidFill>
              <a:ea typeface="Times New Roman"/>
              <a:sym typeface="Times New Roman"/>
            </a:endParaRPr>
          </a:p>
          <a:p>
            <a:pPr marL="457200" lvl="0" indent="-457200" algn="just">
              <a:buFont typeface="Wingdings" panose="05000000000000000000" pitchFamily="2" charset="2"/>
              <a:buChar char="§"/>
            </a:pPr>
            <a:r>
              <a:rPr lang="en-US" sz="2600" dirty="0">
                <a:ea typeface="Times New Roman"/>
                <a:sym typeface="Times New Roman"/>
              </a:rPr>
              <a:t>In virtually all public procurement, and in many companies, post tender negotiation, or </a:t>
            </a:r>
            <a:r>
              <a:rPr lang="en-US" sz="2600" dirty="0" smtClean="0">
                <a:ea typeface="Times New Roman"/>
                <a:sym typeface="Times New Roman"/>
              </a:rPr>
              <a:t>negotiation of </a:t>
            </a:r>
            <a:r>
              <a:rPr lang="en-US" sz="2600" dirty="0">
                <a:ea typeface="Times New Roman"/>
                <a:sym typeface="Times New Roman"/>
              </a:rPr>
              <a:t>the price after tender submittal, is not permitted. </a:t>
            </a:r>
            <a:endParaRPr lang="en-US" sz="2600" dirty="0" smtClean="0">
              <a:ea typeface="Times New Roman"/>
              <a:sym typeface="Times New Roman"/>
            </a:endParaRPr>
          </a:p>
          <a:p>
            <a:pPr marL="457200" lvl="0" indent="-457200" algn="just">
              <a:buFont typeface="Wingdings" panose="05000000000000000000" pitchFamily="2" charset="2"/>
              <a:buChar char="§"/>
            </a:pPr>
            <a:r>
              <a:rPr lang="en-US" sz="2600" dirty="0" smtClean="0">
                <a:ea typeface="Times New Roman"/>
                <a:sym typeface="Times New Roman"/>
              </a:rPr>
              <a:t>Procurement </a:t>
            </a:r>
            <a:r>
              <a:rPr lang="en-US" sz="2600" dirty="0">
                <a:ea typeface="Times New Roman"/>
                <a:sym typeface="Times New Roman"/>
              </a:rPr>
              <a:t>professionals </a:t>
            </a:r>
            <a:r>
              <a:rPr lang="en-US" sz="2600" dirty="0" smtClean="0">
                <a:ea typeface="Times New Roman"/>
                <a:sym typeface="Times New Roman"/>
              </a:rPr>
              <a:t>often debate </a:t>
            </a:r>
            <a:r>
              <a:rPr lang="en-US" sz="2600" dirty="0">
                <a:ea typeface="Times New Roman"/>
                <a:sym typeface="Times New Roman"/>
              </a:rPr>
              <a:t>whether post tender negotiation is in fact desirable. Theoretically, if bidders </a:t>
            </a:r>
            <a:r>
              <a:rPr lang="en-US" sz="2600" dirty="0" smtClean="0">
                <a:ea typeface="Times New Roman"/>
                <a:sym typeface="Times New Roman"/>
              </a:rPr>
              <a:t>know there </a:t>
            </a:r>
            <a:r>
              <a:rPr lang="en-US" sz="2600" dirty="0">
                <a:ea typeface="Times New Roman"/>
                <a:sym typeface="Times New Roman"/>
              </a:rPr>
              <a:t>will be no further scope for negotiation, they will submit their best price in </a:t>
            </a:r>
            <a:r>
              <a:rPr lang="en-US" sz="2600" dirty="0" smtClean="0">
                <a:ea typeface="Times New Roman"/>
                <a:sym typeface="Times New Roman"/>
              </a:rPr>
              <a:t>their original </a:t>
            </a:r>
            <a:r>
              <a:rPr lang="en-US" sz="2600" dirty="0">
                <a:ea typeface="Times New Roman"/>
                <a:sym typeface="Times New Roman"/>
              </a:rPr>
              <a:t>tender. </a:t>
            </a:r>
            <a:endParaRPr lang="en-US" sz="2600" dirty="0" smtClean="0">
              <a:ea typeface="Times New Roman"/>
              <a:sym typeface="Times New Roman"/>
            </a:endParaRPr>
          </a:p>
          <a:p>
            <a:pPr marL="457200" lvl="0" indent="-457200" algn="just">
              <a:buFont typeface="Wingdings" panose="05000000000000000000" pitchFamily="2" charset="2"/>
              <a:buChar char="§"/>
            </a:pPr>
            <a:r>
              <a:rPr lang="en-US" sz="2600" dirty="0" smtClean="0">
                <a:ea typeface="Times New Roman"/>
                <a:sym typeface="Times New Roman"/>
              </a:rPr>
              <a:t>In </a:t>
            </a:r>
            <a:r>
              <a:rPr lang="en-US" sz="2600" dirty="0">
                <a:ea typeface="Times New Roman"/>
                <a:sym typeface="Times New Roman"/>
              </a:rPr>
              <a:t>practice it doesn’t seem to work like that. First of all, in most </a:t>
            </a:r>
            <a:r>
              <a:rPr lang="en-US" sz="2600" dirty="0" smtClean="0">
                <a:ea typeface="Times New Roman"/>
                <a:sym typeface="Times New Roman"/>
              </a:rPr>
              <a:t>relatively complex </a:t>
            </a:r>
            <a:r>
              <a:rPr lang="en-US" sz="2600" dirty="0">
                <a:ea typeface="Times New Roman"/>
                <a:sym typeface="Times New Roman"/>
              </a:rPr>
              <a:t>proposals there is the need to debate the tender in great detail to ensure that </a:t>
            </a:r>
            <a:r>
              <a:rPr lang="en-US" sz="2600" dirty="0" smtClean="0">
                <a:ea typeface="Times New Roman"/>
                <a:sym typeface="Times New Roman"/>
              </a:rPr>
              <a:t>both parties </a:t>
            </a:r>
            <a:r>
              <a:rPr lang="en-US" sz="2600" dirty="0">
                <a:ea typeface="Times New Roman"/>
                <a:sym typeface="Times New Roman"/>
              </a:rPr>
              <a:t>have a common understanding of the issues and the deliverables.</a:t>
            </a:r>
            <a:endParaRPr lang="en-US" sz="2600" dirty="0">
              <a:ea typeface="Times New Roman"/>
              <a:sym typeface="Times New Roman"/>
            </a:endParaRPr>
          </a:p>
        </p:txBody>
      </p:sp>
      <p:sp>
        <p:nvSpPr>
          <p:cNvPr id="11" name="TextBox 10">
            <a:extLst>
              <a:ext uri="{FF2B5EF4-FFF2-40B4-BE49-F238E27FC236}">
                <a16:creationId xmlns:a16="http://schemas.microsoft.com/office/drawing/2014/main" id="{C233C987-82AE-11B7-F9A6-F98E5FD66699}"/>
              </a:ext>
            </a:extLst>
          </p:cNvPr>
          <p:cNvSpPr txBox="1"/>
          <p:nvPr/>
        </p:nvSpPr>
        <p:spPr>
          <a:xfrm>
            <a:off x="1874843" y="328869"/>
            <a:ext cx="7610351" cy="584775"/>
          </a:xfrm>
          <a:prstGeom prst="rect">
            <a:avLst/>
          </a:prstGeom>
          <a:noFill/>
        </p:spPr>
        <p:txBody>
          <a:bodyPr wrap="square">
            <a:spAutoFit/>
          </a:bodyPr>
          <a:lstStyle/>
          <a:p>
            <a:pPr lvl="0" algn="ctr">
              <a:defRPr/>
            </a:pPr>
            <a:r>
              <a:rPr lang="en-US" altLang="en-US" sz="3200" b="1" dirty="0">
                <a:solidFill>
                  <a:srgbClr val="0070C0"/>
                </a:solidFill>
              </a:rPr>
              <a:t>Tender Documentation</a:t>
            </a:r>
            <a:endParaRPr lang="en-US" sz="3200" b="1" dirty="0">
              <a:solidFill>
                <a:srgbClr val="0070C0"/>
              </a:solidFill>
              <a:latin typeface="Times New Roman" panose="02020603050405020304" pitchFamily="18" charset="0"/>
              <a:ea typeface="Calibri"/>
              <a:cs typeface="Times New Roman" panose="02020603050405020304" pitchFamily="18" charset="0"/>
              <a:sym typeface="Calibri"/>
            </a:endParaRPr>
          </a:p>
        </p:txBody>
      </p:sp>
      <p:sp>
        <p:nvSpPr>
          <p:cNvPr id="6" name="Parallelogram 13">
            <a:extLst>
              <a:ext uri="{FF2B5EF4-FFF2-40B4-BE49-F238E27FC236}">
                <a16:creationId xmlns:a16="http://schemas.microsoft.com/office/drawing/2014/main" id="{C3DB9534-5905-F763-8ADC-C107239293DD}"/>
              </a:ext>
            </a:extLst>
          </p:cNvPr>
          <p:cNvSpPr/>
          <p:nvPr/>
        </p:nvSpPr>
        <p:spPr>
          <a:xfrm rot="16200000" flipV="1">
            <a:off x="-1578188" y="2946610"/>
            <a:ext cx="4924207" cy="1767833"/>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 fmla="*/ 0 w 3801492"/>
              <a:gd name="connsiteY0" fmla="*/ 1097456 h 1097456"/>
              <a:gd name="connsiteX1" fmla="*/ 1102581 w 3801492"/>
              <a:gd name="connsiteY1" fmla="*/ 0 h 1097456"/>
              <a:gd name="connsiteX2" fmla="*/ 3801492 w 3801492"/>
              <a:gd name="connsiteY2" fmla="*/ 12700 h 1097456"/>
              <a:gd name="connsiteX3" fmla="*/ 2724311 w 3801492"/>
              <a:gd name="connsiteY3" fmla="*/ 1097456 h 1097456"/>
              <a:gd name="connsiteX4" fmla="*/ 0 w 3801492"/>
              <a:gd name="connsiteY4" fmla="*/ 1097456 h 1097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3" name="Slide Number Placeholder 2"/>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42</a:t>
            </a:fld>
            <a:endParaRPr lang="en-US" dirty="0"/>
          </a:p>
        </p:txBody>
      </p:sp>
    </p:spTree>
    <p:extLst>
      <p:ext uri="{BB962C8B-B14F-4D97-AF65-F5344CB8AC3E}">
        <p14:creationId xmlns:p14="http://schemas.microsoft.com/office/powerpoint/2010/main" val="1905750408"/>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Shape 177"/>
        <p:cNvGrpSpPr/>
        <p:nvPr/>
      </p:nvGrpSpPr>
      <p:grpSpPr>
        <a:xfrm>
          <a:off x="0" y="0"/>
          <a:ext cx="0" cy="0"/>
          <a:chOff x="0" y="0"/>
          <a:chExt cx="0" cy="0"/>
        </a:xfrm>
      </p:grpSpPr>
      <p:pic>
        <p:nvPicPr>
          <p:cNvPr id="2" name="Graphic 21">
            <a:extLst>
              <a:ext uri="{FF2B5EF4-FFF2-40B4-BE49-F238E27FC236}">
                <a16:creationId xmlns:a16="http://schemas.microsoft.com/office/drawing/2014/main" id="{27003A9E-DB37-5C03-F124-53CB95FDFB43}"/>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4" name="TextBox 3">
            <a:extLst>
              <a:ext uri="{FF2B5EF4-FFF2-40B4-BE49-F238E27FC236}">
                <a16:creationId xmlns:a16="http://schemas.microsoft.com/office/drawing/2014/main" id="{80FC8A9A-30FC-3341-F1A2-C276B7C209F7}"/>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
        <p:nvSpPr>
          <p:cNvPr id="5" name="TextBox 4">
            <a:extLst>
              <a:ext uri="{FF2B5EF4-FFF2-40B4-BE49-F238E27FC236}">
                <a16:creationId xmlns:a16="http://schemas.microsoft.com/office/drawing/2014/main" id="{CDAF6A03-0138-6303-4F2E-E69B32F0A2AB}"/>
              </a:ext>
            </a:extLst>
          </p:cNvPr>
          <p:cNvSpPr txBox="1"/>
          <p:nvPr/>
        </p:nvSpPr>
        <p:spPr>
          <a:xfrm>
            <a:off x="1874843" y="1096620"/>
            <a:ext cx="10005982" cy="5524589"/>
          </a:xfrm>
          <a:prstGeom prst="rect">
            <a:avLst/>
          </a:prstGeom>
          <a:noFill/>
        </p:spPr>
        <p:txBody>
          <a:bodyPr wrap="square">
            <a:spAutoFit/>
          </a:bodyPr>
          <a:lstStyle/>
          <a:p>
            <a:pPr lvl="0" algn="just"/>
            <a:r>
              <a:rPr lang="en-US" sz="2800" b="1" dirty="0" smtClean="0">
                <a:solidFill>
                  <a:srgbClr val="0070C0"/>
                </a:solidFill>
                <a:ea typeface="Times New Roman"/>
                <a:sym typeface="Times New Roman"/>
              </a:rPr>
              <a:t>Transition to Execution</a:t>
            </a:r>
          </a:p>
          <a:p>
            <a:pPr marL="342900" lvl="0" indent="-342900" algn="just">
              <a:buFont typeface="Wingdings" panose="05000000000000000000" pitchFamily="2" charset="2"/>
              <a:buChar char="§"/>
            </a:pPr>
            <a:r>
              <a:rPr lang="en-US" sz="2500" dirty="0" smtClean="0">
                <a:ea typeface="Times New Roman"/>
                <a:sym typeface="Times New Roman"/>
              </a:rPr>
              <a:t>Once the contract has been awarded, the buyers and successful vendors celebrate, and in many cases depart, leaving the operating organizations with the task of making the contract work—which can often be quite difficult, particularly in more complex contractual arrangements. </a:t>
            </a:r>
          </a:p>
          <a:p>
            <a:pPr marL="342900" lvl="0" indent="-342900" algn="just">
              <a:buFont typeface="Wingdings" panose="05000000000000000000" pitchFamily="2" charset="2"/>
              <a:buChar char="§"/>
            </a:pPr>
            <a:r>
              <a:rPr lang="en-US" sz="2500" dirty="0" smtClean="0">
                <a:ea typeface="Times New Roman"/>
                <a:sym typeface="Times New Roman"/>
              </a:rPr>
              <a:t>Many of the understandings developed within the negotiating team may not be fully understood by others and may result in difficulties throughout the life of the contract. </a:t>
            </a:r>
          </a:p>
          <a:p>
            <a:pPr marL="342900" lvl="0" indent="-342900" algn="just">
              <a:buFont typeface="Wingdings" panose="05000000000000000000" pitchFamily="2" charset="2"/>
              <a:buChar char="§"/>
            </a:pPr>
            <a:r>
              <a:rPr lang="en-US" sz="2500" dirty="0" smtClean="0">
                <a:ea typeface="Times New Roman"/>
                <a:sym typeface="Times New Roman"/>
              </a:rPr>
              <a:t>It is therefore advisable to recognize the need to manage the transition from negotiation into operations. </a:t>
            </a:r>
          </a:p>
          <a:p>
            <a:pPr marL="342900" lvl="0" indent="-342900" algn="just">
              <a:buFont typeface="Wingdings" panose="05000000000000000000" pitchFamily="2" charset="2"/>
              <a:buChar char="§"/>
            </a:pPr>
            <a:r>
              <a:rPr lang="en-US" sz="2500" dirty="0" smtClean="0">
                <a:ea typeface="Times New Roman"/>
                <a:sym typeface="Times New Roman"/>
              </a:rPr>
              <a:t>This is true in all project situations, but in large complex projects managed by an integrated owner-contractor project team where many members of the project team are new to each other, it can be a key success factor. </a:t>
            </a:r>
            <a:endParaRPr lang="en-US" sz="2500" dirty="0">
              <a:ea typeface="Times New Roman"/>
              <a:sym typeface="Times New Roman"/>
            </a:endParaRPr>
          </a:p>
        </p:txBody>
      </p:sp>
      <p:sp>
        <p:nvSpPr>
          <p:cNvPr id="11" name="TextBox 10">
            <a:extLst>
              <a:ext uri="{FF2B5EF4-FFF2-40B4-BE49-F238E27FC236}">
                <a16:creationId xmlns:a16="http://schemas.microsoft.com/office/drawing/2014/main" id="{C233C987-82AE-11B7-F9A6-F98E5FD66699}"/>
              </a:ext>
            </a:extLst>
          </p:cNvPr>
          <p:cNvSpPr txBox="1"/>
          <p:nvPr/>
        </p:nvSpPr>
        <p:spPr>
          <a:xfrm>
            <a:off x="1874843" y="59789"/>
            <a:ext cx="7610351" cy="584775"/>
          </a:xfrm>
          <a:prstGeom prst="rect">
            <a:avLst/>
          </a:prstGeom>
          <a:noFill/>
        </p:spPr>
        <p:txBody>
          <a:bodyPr wrap="square">
            <a:spAutoFit/>
          </a:bodyPr>
          <a:lstStyle/>
          <a:p>
            <a:pPr lvl="0" algn="ctr">
              <a:defRPr/>
            </a:pPr>
            <a:r>
              <a:rPr lang="en-US" altLang="en-US" sz="3200" b="1" dirty="0">
                <a:solidFill>
                  <a:srgbClr val="0070C0"/>
                </a:solidFill>
              </a:rPr>
              <a:t>Tender Documentation</a:t>
            </a:r>
            <a:endParaRPr lang="en-US" sz="3200" b="1" dirty="0">
              <a:solidFill>
                <a:srgbClr val="0070C0"/>
              </a:solidFill>
              <a:latin typeface="Times New Roman" panose="02020603050405020304" pitchFamily="18" charset="0"/>
              <a:ea typeface="Calibri"/>
              <a:cs typeface="Times New Roman" panose="02020603050405020304" pitchFamily="18" charset="0"/>
              <a:sym typeface="Calibri"/>
            </a:endParaRPr>
          </a:p>
        </p:txBody>
      </p:sp>
      <p:sp>
        <p:nvSpPr>
          <p:cNvPr id="6" name="Parallelogram 13">
            <a:extLst>
              <a:ext uri="{FF2B5EF4-FFF2-40B4-BE49-F238E27FC236}">
                <a16:creationId xmlns:a16="http://schemas.microsoft.com/office/drawing/2014/main" id="{C3DB9534-5905-F763-8ADC-C107239293DD}"/>
              </a:ext>
            </a:extLst>
          </p:cNvPr>
          <p:cNvSpPr/>
          <p:nvPr/>
        </p:nvSpPr>
        <p:spPr>
          <a:xfrm rot="16200000" flipV="1">
            <a:off x="-1578188" y="2946610"/>
            <a:ext cx="4924207" cy="1767833"/>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 fmla="*/ 0 w 3801492"/>
              <a:gd name="connsiteY0" fmla="*/ 1097456 h 1097456"/>
              <a:gd name="connsiteX1" fmla="*/ 1102581 w 3801492"/>
              <a:gd name="connsiteY1" fmla="*/ 0 h 1097456"/>
              <a:gd name="connsiteX2" fmla="*/ 3801492 w 3801492"/>
              <a:gd name="connsiteY2" fmla="*/ 12700 h 1097456"/>
              <a:gd name="connsiteX3" fmla="*/ 2724311 w 3801492"/>
              <a:gd name="connsiteY3" fmla="*/ 1097456 h 1097456"/>
              <a:gd name="connsiteX4" fmla="*/ 0 w 3801492"/>
              <a:gd name="connsiteY4" fmla="*/ 1097456 h 1097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3" name="Slide Number Placeholder 2"/>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43</a:t>
            </a:fld>
            <a:endParaRPr lang="en-US" dirty="0"/>
          </a:p>
        </p:txBody>
      </p:sp>
    </p:spTree>
    <p:extLst>
      <p:ext uri="{BB962C8B-B14F-4D97-AF65-F5344CB8AC3E}">
        <p14:creationId xmlns:p14="http://schemas.microsoft.com/office/powerpoint/2010/main" val="1587039175"/>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Shape 177"/>
        <p:cNvGrpSpPr/>
        <p:nvPr/>
      </p:nvGrpSpPr>
      <p:grpSpPr>
        <a:xfrm>
          <a:off x="0" y="0"/>
          <a:ext cx="0" cy="0"/>
          <a:chOff x="0" y="0"/>
          <a:chExt cx="0" cy="0"/>
        </a:xfrm>
      </p:grpSpPr>
      <p:pic>
        <p:nvPicPr>
          <p:cNvPr id="2" name="Graphic 21">
            <a:extLst>
              <a:ext uri="{FF2B5EF4-FFF2-40B4-BE49-F238E27FC236}">
                <a16:creationId xmlns:a16="http://schemas.microsoft.com/office/drawing/2014/main" id="{27003A9E-DB37-5C03-F124-53CB95FDFB43}"/>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4" name="TextBox 3">
            <a:extLst>
              <a:ext uri="{FF2B5EF4-FFF2-40B4-BE49-F238E27FC236}">
                <a16:creationId xmlns:a16="http://schemas.microsoft.com/office/drawing/2014/main" id="{80FC8A9A-30FC-3341-F1A2-C276B7C209F7}"/>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
        <p:nvSpPr>
          <p:cNvPr id="5" name="TextBox 4">
            <a:extLst>
              <a:ext uri="{FF2B5EF4-FFF2-40B4-BE49-F238E27FC236}">
                <a16:creationId xmlns:a16="http://schemas.microsoft.com/office/drawing/2014/main" id="{CDAF6A03-0138-6303-4F2E-E69B32F0A2AB}"/>
              </a:ext>
            </a:extLst>
          </p:cNvPr>
          <p:cNvSpPr txBox="1"/>
          <p:nvPr/>
        </p:nvSpPr>
        <p:spPr>
          <a:xfrm>
            <a:off x="2082158" y="1787713"/>
            <a:ext cx="10005982" cy="5262979"/>
          </a:xfrm>
          <a:prstGeom prst="rect">
            <a:avLst/>
          </a:prstGeom>
          <a:noFill/>
        </p:spPr>
        <p:txBody>
          <a:bodyPr wrap="square">
            <a:spAutoFit/>
          </a:bodyPr>
          <a:lstStyle/>
          <a:p>
            <a:pPr marL="457200" indent="-457200" algn="just">
              <a:buFont typeface="+mj-lt"/>
              <a:buAutoNum type="arabicPeriod"/>
            </a:pPr>
            <a:r>
              <a:rPr lang="en-US" sz="2800" b="1" dirty="0"/>
              <a:t>Understand the contents of tender management.</a:t>
            </a:r>
          </a:p>
          <a:p>
            <a:pPr marL="457200" indent="-457200" algn="just">
              <a:buFont typeface="+mj-lt"/>
              <a:buAutoNum type="arabicPeriod"/>
            </a:pPr>
            <a:endParaRPr lang="en-US" sz="2800" b="1" dirty="0"/>
          </a:p>
          <a:p>
            <a:pPr marL="457200" indent="-457200" algn="just">
              <a:buFont typeface="+mj-lt"/>
              <a:buAutoNum type="arabicPeriod"/>
            </a:pPr>
            <a:r>
              <a:rPr lang="en-US" sz="2800" b="1" dirty="0"/>
              <a:t>Describe the work involved in tendering process.</a:t>
            </a:r>
          </a:p>
          <a:p>
            <a:pPr marL="457200" indent="-457200" algn="just">
              <a:buFont typeface="+mj-lt"/>
              <a:buAutoNum type="arabicPeriod"/>
            </a:pPr>
            <a:endParaRPr lang="en-US" sz="2800" b="1" dirty="0"/>
          </a:p>
          <a:p>
            <a:pPr marL="457200" lvl="0" indent="-457200" algn="just">
              <a:buFont typeface="+mj-lt"/>
              <a:buAutoNum type="arabicPeriod"/>
            </a:pPr>
            <a:r>
              <a:rPr lang="en-US" sz="2800" b="1" dirty="0">
                <a:ea typeface="Times New Roman"/>
                <a:sym typeface="Times New Roman"/>
              </a:rPr>
              <a:t>Understand the Project Drivers and Priorities.</a:t>
            </a:r>
          </a:p>
          <a:p>
            <a:pPr marL="457200" lvl="0" indent="-457200" algn="just">
              <a:buFont typeface="+mj-lt"/>
              <a:buAutoNum type="arabicPeriod"/>
            </a:pPr>
            <a:endParaRPr lang="en-US" sz="2800" b="1" dirty="0">
              <a:ea typeface="Times New Roman"/>
              <a:sym typeface="Times New Roman"/>
            </a:endParaRPr>
          </a:p>
          <a:p>
            <a:pPr marL="457200" lvl="0" indent="-457200" algn="just">
              <a:buFont typeface="+mj-lt"/>
              <a:buAutoNum type="arabicPeriod"/>
            </a:pPr>
            <a:r>
              <a:rPr lang="en-US" sz="2800" b="1" dirty="0">
                <a:ea typeface="Times New Roman"/>
                <a:sym typeface="Times New Roman"/>
              </a:rPr>
              <a:t>Explain the project contracting strategy.</a:t>
            </a:r>
          </a:p>
          <a:p>
            <a:pPr marL="457200" lvl="0" indent="-457200" algn="just">
              <a:buFont typeface="+mj-lt"/>
              <a:buAutoNum type="arabicPeriod"/>
            </a:pPr>
            <a:endParaRPr lang="en-US" sz="2800" b="1" dirty="0">
              <a:ea typeface="Times New Roman"/>
              <a:sym typeface="Times New Roman"/>
            </a:endParaRPr>
          </a:p>
          <a:p>
            <a:pPr marL="457200" lvl="0" indent="-457200" algn="just">
              <a:buFont typeface="+mj-lt"/>
              <a:buAutoNum type="arabicPeriod"/>
            </a:pPr>
            <a:r>
              <a:rPr lang="en-US" sz="2800" b="1" dirty="0">
                <a:ea typeface="Times New Roman"/>
                <a:sym typeface="Times New Roman"/>
              </a:rPr>
              <a:t>Describe the tender documentation.</a:t>
            </a:r>
          </a:p>
          <a:p>
            <a:pPr lvl="0" algn="just"/>
            <a:endParaRPr lang="en-US" sz="2800" b="1" dirty="0">
              <a:ea typeface="Times New Roman"/>
              <a:sym typeface="Times New Roman"/>
            </a:endParaRPr>
          </a:p>
          <a:p>
            <a:pPr marL="457200" lvl="0" indent="-457200" algn="just">
              <a:buFont typeface="+mj-lt"/>
              <a:buAutoNum type="arabicPeriod"/>
            </a:pPr>
            <a:endParaRPr lang="en-US" sz="2800" b="1" dirty="0">
              <a:ea typeface="Times New Roman"/>
              <a:sym typeface="Times New Roman"/>
            </a:endParaRPr>
          </a:p>
          <a:p>
            <a:pPr marL="457200" lvl="0" indent="-457200" algn="just">
              <a:buFont typeface="+mj-lt"/>
              <a:buAutoNum type="arabicPeriod"/>
            </a:pPr>
            <a:endParaRPr lang="en-US" sz="2800" b="1" dirty="0">
              <a:ea typeface="Times New Roman"/>
              <a:sym typeface="Times New Roman"/>
            </a:endParaRPr>
          </a:p>
        </p:txBody>
      </p:sp>
      <p:sp>
        <p:nvSpPr>
          <p:cNvPr id="11" name="TextBox 10">
            <a:extLst>
              <a:ext uri="{FF2B5EF4-FFF2-40B4-BE49-F238E27FC236}">
                <a16:creationId xmlns:a16="http://schemas.microsoft.com/office/drawing/2014/main" id="{C233C987-82AE-11B7-F9A6-F98E5FD66699}"/>
              </a:ext>
            </a:extLst>
          </p:cNvPr>
          <p:cNvSpPr txBox="1"/>
          <p:nvPr/>
        </p:nvSpPr>
        <p:spPr>
          <a:xfrm>
            <a:off x="1874843" y="305078"/>
            <a:ext cx="7610351" cy="646331"/>
          </a:xfrm>
          <a:prstGeom prst="rect">
            <a:avLst/>
          </a:prstGeom>
          <a:noFill/>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3600" b="1" i="0" u="none" strike="noStrike" kern="1200" cap="none" spc="0" normalizeH="0" baseline="0" noProof="0" dirty="0" smtClean="0">
                <a:ln>
                  <a:noFill/>
                </a:ln>
                <a:solidFill>
                  <a:srgbClr val="0070C0"/>
                </a:solidFill>
                <a:effectLst/>
                <a:uLnTx/>
                <a:uFillTx/>
                <a:latin typeface="Times New Roman" panose="02020603050405020304" pitchFamily="18" charset="0"/>
                <a:ea typeface="+mn-ea"/>
                <a:cs typeface="Times New Roman" panose="02020603050405020304" pitchFamily="18" charset="0"/>
              </a:rPr>
              <a:t>  Summary </a:t>
            </a:r>
            <a:r>
              <a:rPr kumimoji="0" lang="en-US" sz="3600" b="1" i="0" u="none" strike="noStrike" kern="1200" cap="none" spc="0" normalizeH="0" baseline="0" noProof="0" dirty="0">
                <a:ln>
                  <a:noFill/>
                </a:ln>
                <a:solidFill>
                  <a:srgbClr val="0070C0"/>
                </a:solidFill>
                <a:effectLst/>
                <a:uLnTx/>
                <a:uFillTx/>
                <a:latin typeface="Times New Roman" panose="02020603050405020304" pitchFamily="18" charset="0"/>
                <a:cs typeface="Times New Roman" panose="02020603050405020304" pitchFamily="18" charset="0"/>
              </a:rPr>
              <a:t>of Learning Objectives</a:t>
            </a:r>
            <a:endParaRPr kumimoji="0" lang="en-US" sz="3600" b="1" i="0" u="none" strike="noStrike" kern="1200" cap="none" spc="0" normalizeH="0" baseline="0" noProof="0" dirty="0">
              <a:ln>
                <a:noFill/>
              </a:ln>
              <a:solidFill>
                <a:srgbClr val="0070C0"/>
              </a:solidFill>
              <a:effectLst/>
              <a:uLnTx/>
              <a:uFillTx/>
              <a:latin typeface="Times New Roman" panose="02020603050405020304" pitchFamily="18" charset="0"/>
              <a:ea typeface="Calibri"/>
              <a:cs typeface="Times New Roman" panose="02020603050405020304" pitchFamily="18" charset="0"/>
              <a:sym typeface="Calibri"/>
            </a:endParaRPr>
          </a:p>
        </p:txBody>
      </p:sp>
      <p:sp>
        <p:nvSpPr>
          <p:cNvPr id="6" name="Parallelogram 13">
            <a:extLst>
              <a:ext uri="{FF2B5EF4-FFF2-40B4-BE49-F238E27FC236}">
                <a16:creationId xmlns:a16="http://schemas.microsoft.com/office/drawing/2014/main" id="{C3DB9534-5905-F763-8ADC-C107239293DD}"/>
              </a:ext>
            </a:extLst>
          </p:cNvPr>
          <p:cNvSpPr/>
          <p:nvPr/>
        </p:nvSpPr>
        <p:spPr>
          <a:xfrm rot="16200000" flipV="1">
            <a:off x="-1524684" y="2893102"/>
            <a:ext cx="4924207" cy="1874845"/>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 fmla="*/ 0 w 3801492"/>
              <a:gd name="connsiteY0" fmla="*/ 1097456 h 1097456"/>
              <a:gd name="connsiteX1" fmla="*/ 1102581 w 3801492"/>
              <a:gd name="connsiteY1" fmla="*/ 0 h 1097456"/>
              <a:gd name="connsiteX2" fmla="*/ 3801492 w 3801492"/>
              <a:gd name="connsiteY2" fmla="*/ 12700 h 1097456"/>
              <a:gd name="connsiteX3" fmla="*/ 2724311 w 3801492"/>
              <a:gd name="connsiteY3" fmla="*/ 1097456 h 1097456"/>
              <a:gd name="connsiteX4" fmla="*/ 0 w 3801492"/>
              <a:gd name="connsiteY4" fmla="*/ 1097456 h 1097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3" name="Slide Number Placeholder 2"/>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44</a:t>
            </a:fld>
            <a:endParaRPr lang="en-US" dirty="0"/>
          </a:p>
        </p:txBody>
      </p:sp>
    </p:spTree>
    <p:extLst>
      <p:ext uri="{BB962C8B-B14F-4D97-AF65-F5344CB8AC3E}">
        <p14:creationId xmlns:p14="http://schemas.microsoft.com/office/powerpoint/2010/main" val="623402590"/>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Shape 177"/>
        <p:cNvGrpSpPr/>
        <p:nvPr/>
      </p:nvGrpSpPr>
      <p:grpSpPr>
        <a:xfrm>
          <a:off x="0" y="0"/>
          <a:ext cx="0" cy="0"/>
          <a:chOff x="0" y="0"/>
          <a:chExt cx="0" cy="0"/>
        </a:xfrm>
      </p:grpSpPr>
      <p:pic>
        <p:nvPicPr>
          <p:cNvPr id="2" name="Graphic 21">
            <a:extLst>
              <a:ext uri="{FF2B5EF4-FFF2-40B4-BE49-F238E27FC236}">
                <a16:creationId xmlns:a16="http://schemas.microsoft.com/office/drawing/2014/main" id="{D2F46C7D-0482-4863-BF21-B187FAA3CCAE}"/>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3" name="TextBox 2">
            <a:extLst>
              <a:ext uri="{FF2B5EF4-FFF2-40B4-BE49-F238E27FC236}">
                <a16:creationId xmlns:a16="http://schemas.microsoft.com/office/drawing/2014/main" id="{8BABA90E-6A6B-DAF7-3373-371EE0F0981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
        <p:nvSpPr>
          <p:cNvPr id="7" name="TextBox 6">
            <a:extLst>
              <a:ext uri="{FF2B5EF4-FFF2-40B4-BE49-F238E27FC236}">
                <a16:creationId xmlns:a16="http://schemas.microsoft.com/office/drawing/2014/main" id="{85978984-6876-4390-E11A-BA73FF5A70A6}"/>
              </a:ext>
            </a:extLst>
          </p:cNvPr>
          <p:cNvSpPr txBox="1"/>
          <p:nvPr/>
        </p:nvSpPr>
        <p:spPr>
          <a:xfrm>
            <a:off x="3047082" y="274794"/>
            <a:ext cx="6097836" cy="646331"/>
          </a:xfrm>
          <a:prstGeom prst="rect">
            <a:avLst/>
          </a:prstGeom>
          <a:noFill/>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3600" b="1" i="0" u="none" strike="noStrike" kern="1200" cap="none" spc="0" normalizeH="0" baseline="0" noProof="0" dirty="0">
                <a:ln>
                  <a:noFill/>
                </a:ln>
                <a:solidFill>
                  <a:srgbClr val="0070C0"/>
                </a:solidFill>
                <a:effectLst/>
                <a:uLnTx/>
                <a:uFillTx/>
                <a:latin typeface="Times New Roman"/>
                <a:ea typeface="Times New Roman"/>
                <a:cs typeface="Times New Roman"/>
                <a:sym typeface="Times New Roman"/>
              </a:rPr>
              <a:t>Essential Reference</a:t>
            </a:r>
            <a:endParaRPr kumimoji="0" lang="en-US" sz="3600" b="1" i="0" u="none" strike="noStrike" kern="1200" cap="none" spc="0" normalizeH="0" baseline="0" noProof="0" dirty="0">
              <a:ln>
                <a:noFill/>
              </a:ln>
              <a:solidFill>
                <a:srgbClr val="0070C0"/>
              </a:solidFill>
              <a:effectLst/>
              <a:uLnTx/>
              <a:uFillTx/>
              <a:latin typeface="Calibri"/>
              <a:ea typeface="Calibri"/>
              <a:cs typeface="Calibri"/>
              <a:sym typeface="Calibri"/>
            </a:endParaRPr>
          </a:p>
        </p:txBody>
      </p:sp>
      <p:sp>
        <p:nvSpPr>
          <p:cNvPr id="11" name="TextBox 10">
            <a:extLst>
              <a:ext uri="{FF2B5EF4-FFF2-40B4-BE49-F238E27FC236}">
                <a16:creationId xmlns:a16="http://schemas.microsoft.com/office/drawing/2014/main" id="{3D24FBDB-599A-A0BA-A434-174AD355EF37}"/>
              </a:ext>
            </a:extLst>
          </p:cNvPr>
          <p:cNvSpPr txBox="1"/>
          <p:nvPr/>
        </p:nvSpPr>
        <p:spPr>
          <a:xfrm>
            <a:off x="1883391" y="1655028"/>
            <a:ext cx="9553434" cy="3539430"/>
          </a:xfrm>
          <a:prstGeom prst="rect">
            <a:avLst/>
          </a:prstGeom>
          <a:noFill/>
        </p:spPr>
        <p:txBody>
          <a:bodyPr wrap="square">
            <a:spAutoFit/>
          </a:bodyPr>
          <a:lstStyle/>
          <a:p>
            <a:pPr marL="457200" lvl="0" indent="-457200" algn="just">
              <a:buFont typeface="Wingdings" panose="05000000000000000000" pitchFamily="2" charset="2"/>
              <a:buChar char="Ø"/>
              <a:defRPr/>
            </a:pPr>
            <a:r>
              <a:rPr lang="en-US" sz="2800" dirty="0">
                <a:solidFill>
                  <a:prstClr val="black"/>
                </a:solidFill>
                <a:latin typeface="Times New Roman" panose="02020603050405020304" pitchFamily="18" charset="0"/>
                <a:ea typeface="Times New Roman"/>
                <a:cs typeface="Times New Roman" panose="02020603050405020304" pitchFamily="18" charset="0"/>
                <a:sym typeface="Times New Roman"/>
              </a:rPr>
              <a:t>Morris, P. W., &amp; Pinto, J. K. (Eds.). (2007). The Wiley guide to project technology, supply chain, and procurement management (Vol. 4). John Wiley &amp; Sons</a:t>
            </a:r>
            <a:r>
              <a:rPr lang="en-US" sz="2800" dirty="0">
                <a:solidFill>
                  <a:prstClr val="black"/>
                </a:solidFill>
                <a:latin typeface="Times New Roman" panose="02020603050405020304" pitchFamily="18" charset="0"/>
                <a:ea typeface="Times New Roman"/>
                <a:cs typeface="Times New Roman" panose="02020603050405020304" pitchFamily="18" charset="0"/>
                <a:sym typeface="Times New Roman"/>
              </a:rPr>
              <a:t>. </a:t>
            </a:r>
            <a:endParaRPr lang="en-US" sz="2800" dirty="0" smtClean="0">
              <a:solidFill>
                <a:prstClr val="black"/>
              </a:solidFill>
              <a:latin typeface="Times New Roman" panose="02020603050405020304" pitchFamily="18" charset="0"/>
              <a:ea typeface="Times New Roman"/>
              <a:cs typeface="Times New Roman" panose="02020603050405020304" pitchFamily="18" charset="0"/>
              <a:sym typeface="Times New Roman"/>
            </a:endParaRPr>
          </a:p>
          <a:p>
            <a:pPr lvl="0" algn="just">
              <a:defRPr/>
            </a:pPr>
            <a:r>
              <a:rPr lang="en-US" sz="2800" dirty="0">
                <a:solidFill>
                  <a:prstClr val="black"/>
                </a:solidFill>
                <a:latin typeface="Times New Roman" panose="02020603050405020304" pitchFamily="18" charset="0"/>
                <a:ea typeface="Times New Roman"/>
                <a:cs typeface="Times New Roman" panose="02020603050405020304" pitchFamily="18" charset="0"/>
                <a:sym typeface="Times New Roman"/>
              </a:rPr>
              <a:t> </a:t>
            </a:r>
            <a:r>
              <a:rPr lang="en-US" sz="2800" dirty="0" smtClean="0">
                <a:solidFill>
                  <a:prstClr val="black"/>
                </a:solidFill>
                <a:latin typeface="Times New Roman" panose="02020603050405020304" pitchFamily="18" charset="0"/>
                <a:ea typeface="Times New Roman"/>
                <a:cs typeface="Times New Roman" panose="02020603050405020304" pitchFamily="18" charset="0"/>
                <a:sym typeface="Times New Roman"/>
              </a:rPr>
              <a:t>    CHAPTER </a:t>
            </a:r>
            <a:r>
              <a:rPr lang="en-US" sz="2800" dirty="0">
                <a:solidFill>
                  <a:prstClr val="black"/>
                </a:solidFill>
                <a:latin typeface="Times New Roman" panose="02020603050405020304" pitchFamily="18" charset="0"/>
                <a:ea typeface="Times New Roman"/>
                <a:cs typeface="Times New Roman" panose="02020603050405020304" pitchFamily="18" charset="0"/>
                <a:sym typeface="Times New Roman"/>
              </a:rPr>
              <a:t>THIRTEEN</a:t>
            </a:r>
            <a:endParaRPr lang="en-US" sz="2800" dirty="0" smtClean="0">
              <a:solidFill>
                <a:prstClr val="black"/>
              </a:solidFill>
              <a:latin typeface="Times New Roman" panose="02020603050405020304" pitchFamily="18" charset="0"/>
              <a:ea typeface="Times New Roman"/>
              <a:cs typeface="Times New Roman" panose="02020603050405020304" pitchFamily="18" charset="0"/>
              <a:sym typeface="Times New Roman"/>
            </a:endParaRPr>
          </a:p>
          <a:p>
            <a:pPr lvl="0" algn="just">
              <a:defRPr/>
            </a:pPr>
            <a:endParaRPr lang="en-US" sz="2800" dirty="0" smtClean="0">
              <a:solidFill>
                <a:prstClr val="black"/>
              </a:solidFill>
              <a:latin typeface="Times New Roman" panose="02020603050405020304" pitchFamily="18" charset="0"/>
              <a:ea typeface="Times New Roman"/>
              <a:cs typeface="Times New Roman" panose="02020603050405020304" pitchFamily="18" charset="0"/>
              <a:sym typeface="Times New Roman"/>
            </a:endParaRPr>
          </a:p>
          <a:p>
            <a:pPr marL="457200" lvl="0" indent="-457200" algn="just">
              <a:buFont typeface="Wingdings" panose="05000000000000000000" pitchFamily="2" charset="2"/>
              <a:buChar char="Ø"/>
              <a:defRPr/>
            </a:pPr>
            <a:r>
              <a:rPr lang="en-US" sz="2800" dirty="0">
                <a:solidFill>
                  <a:prstClr val="black"/>
                </a:solidFill>
                <a:latin typeface="Times New Roman" panose="02020603050405020304" pitchFamily="18" charset="0"/>
                <a:ea typeface="Times New Roman"/>
                <a:cs typeface="Times New Roman" panose="02020603050405020304" pitchFamily="18" charset="0"/>
                <a:sym typeface="Times New Roman"/>
              </a:rPr>
              <a:t>Schwalbe, K. (2015). Information technology project management. Cengage Learning.</a:t>
            </a:r>
            <a:endParaRPr kumimoji="0" lang="en-US" sz="28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a:cs typeface="Times New Roman" panose="02020603050405020304" pitchFamily="18" charset="0"/>
              <a:sym typeface="Times New Roman"/>
            </a:endParaRPr>
          </a:p>
          <a:p>
            <a:pPr marL="457200" marR="0" lvl="0" indent="-457200" algn="just" defTabSz="914400" rtl="0" eaLnBrk="1" fontAlgn="auto" latinLnBrk="0" hangingPunct="1">
              <a:lnSpc>
                <a:spcPct val="100000"/>
              </a:lnSpc>
              <a:spcBef>
                <a:spcPts val="0"/>
              </a:spcBef>
              <a:spcAft>
                <a:spcPts val="0"/>
              </a:spcAft>
              <a:buClrTx/>
              <a:buSzTx/>
              <a:buFont typeface="Wingdings" panose="05000000000000000000" pitchFamily="2" charset="2"/>
              <a:buChar char="Ø"/>
              <a:tabLst/>
              <a:defRPr/>
            </a:pPr>
            <a:endParaRPr kumimoji="0" lang="en-US" sz="28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a:cs typeface="Times New Roman" panose="02020603050405020304" pitchFamily="18" charset="0"/>
              <a:sym typeface="Times New Roman"/>
            </a:endParaRPr>
          </a:p>
        </p:txBody>
      </p:sp>
      <p:sp>
        <p:nvSpPr>
          <p:cNvPr id="6" name="Parallelogram 13">
            <a:extLst>
              <a:ext uri="{FF2B5EF4-FFF2-40B4-BE49-F238E27FC236}">
                <a16:creationId xmlns:a16="http://schemas.microsoft.com/office/drawing/2014/main" id="{C3DB9534-5905-F763-8ADC-C107239293DD}"/>
              </a:ext>
            </a:extLst>
          </p:cNvPr>
          <p:cNvSpPr/>
          <p:nvPr/>
        </p:nvSpPr>
        <p:spPr>
          <a:xfrm rot="16200000" flipV="1">
            <a:off x="-1322011" y="2854202"/>
            <a:ext cx="4691183" cy="1719619"/>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 fmla="*/ 0 w 3801492"/>
              <a:gd name="connsiteY0" fmla="*/ 1097456 h 1097456"/>
              <a:gd name="connsiteX1" fmla="*/ 1102581 w 3801492"/>
              <a:gd name="connsiteY1" fmla="*/ 0 h 1097456"/>
              <a:gd name="connsiteX2" fmla="*/ 3801492 w 3801492"/>
              <a:gd name="connsiteY2" fmla="*/ 12700 h 1097456"/>
              <a:gd name="connsiteX3" fmla="*/ 2724311 w 3801492"/>
              <a:gd name="connsiteY3" fmla="*/ 1097456 h 1097456"/>
              <a:gd name="connsiteX4" fmla="*/ 0 w 3801492"/>
              <a:gd name="connsiteY4" fmla="*/ 1097456 h 1097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4" name="Slide Number Placeholder 3"/>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45</a:t>
            </a:fld>
            <a:endParaRPr lang="en-US" dirty="0"/>
          </a:p>
        </p:txBody>
      </p:sp>
    </p:spTree>
    <p:extLst>
      <p:ext uri="{BB962C8B-B14F-4D97-AF65-F5344CB8AC3E}">
        <p14:creationId xmlns:p14="http://schemas.microsoft.com/office/powerpoint/2010/main" val="1085914340"/>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3FB79B4A-7A34-1C02-CD1B-89115FC428CA}"/>
              </a:ext>
            </a:extLst>
          </p:cNvPr>
          <p:cNvPicPr>
            <a:picLocks noChangeAspect="1"/>
          </p:cNvPicPr>
          <p:nvPr/>
        </p:nvPicPr>
        <p:blipFill>
          <a:blip r:embed="rId2">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a:extLst>
              <a:ext uri="{FF2B5EF4-FFF2-40B4-BE49-F238E27FC236}">
                <a16:creationId xmlns:a16="http://schemas.microsoft.com/office/drawing/2014/main" id="{97B60AE2-5E3D-4AFD-BD97-4B8F961F9B50}"/>
              </a:ext>
            </a:extLst>
          </p:cNvPr>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a:extLst>
              <a:ext uri="{FF2B5EF4-FFF2-40B4-BE49-F238E27FC236}">
                <a16:creationId xmlns:a16="http://schemas.microsoft.com/office/drawing/2014/main" id="{2C2209B7-A564-4A7C-687E-49DE198161B1}"/>
              </a:ext>
            </a:extLst>
          </p:cNvPr>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Times New Roman" panose="02020603050405020304" pitchFamily="18" charset="0"/>
                <a:cs typeface="Times New Roman" panose="02020603050405020304" pitchFamily="18" charset="0"/>
              </a:rPr>
              <a:t>Thank You</a:t>
            </a:r>
          </a:p>
        </p:txBody>
      </p:sp>
      <p:pic>
        <p:nvPicPr>
          <p:cNvPr id="13" name="Graphic 12">
            <a:extLst>
              <a:ext uri="{FF2B5EF4-FFF2-40B4-BE49-F238E27FC236}">
                <a16:creationId xmlns:a16="http://schemas.microsoft.com/office/drawing/2014/main" id="{6632DC9F-5757-0B8A-BF9A-324C5DCF66B9}"/>
              </a:ext>
            </a:extLst>
          </p:cNvPr>
          <p:cNvPicPr>
            <a:picLocks noChangeAspect="1"/>
          </p:cNvPicPr>
          <p:nvPr/>
        </p:nvPicPr>
        <p:blipFill>
          <a:blip r:embed="rId3">
            <a:extLst>
              <a:ext uri="{96DAC541-7B7A-43D3-8B79-37D633B846F1}">
                <asvg:svgBlip xmlns:asvg="http://schemas.microsoft.com/office/drawing/2016/SVG/main" xmlns="" r:embed="rId4"/>
              </a:ext>
            </a:extLst>
          </a:blip>
          <a:stretch>
            <a:fillRect/>
          </a:stretch>
        </p:blipFill>
        <p:spPr>
          <a:xfrm>
            <a:off x="9576180" y="6168740"/>
            <a:ext cx="2279266" cy="384052"/>
          </a:xfrm>
          <a:prstGeom prst="rect">
            <a:avLst/>
          </a:prstGeom>
        </p:spPr>
      </p:pic>
      <p:sp>
        <p:nvSpPr>
          <p:cNvPr id="14" name="Parallelogram 13">
            <a:extLst>
              <a:ext uri="{FF2B5EF4-FFF2-40B4-BE49-F238E27FC236}">
                <a16:creationId xmlns:a16="http://schemas.microsoft.com/office/drawing/2014/main" id="{7A88996D-9C9C-C22D-C278-D12119103366}"/>
              </a:ext>
            </a:extLst>
          </p:cNvPr>
          <p:cNvSpPr/>
          <p:nvPr/>
        </p:nvSpPr>
        <p:spPr>
          <a:xfrm rot="16200000" flipV="1">
            <a:off x="-917882" y="2790384"/>
            <a:ext cx="4008516" cy="167591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 fmla="*/ 0 w 3801492"/>
              <a:gd name="connsiteY0" fmla="*/ 1097456 h 1097456"/>
              <a:gd name="connsiteX1" fmla="*/ 1102581 w 3801492"/>
              <a:gd name="connsiteY1" fmla="*/ 0 h 1097456"/>
              <a:gd name="connsiteX2" fmla="*/ 3801492 w 3801492"/>
              <a:gd name="connsiteY2" fmla="*/ 12700 h 1097456"/>
              <a:gd name="connsiteX3" fmla="*/ 2724311 w 3801492"/>
              <a:gd name="connsiteY3" fmla="*/ 1097456 h 1097456"/>
              <a:gd name="connsiteX4" fmla="*/ 0 w 3801492"/>
              <a:gd name="connsiteY4" fmla="*/ 1097456 h 1097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a:extLst>
              <a:ext uri="{FF2B5EF4-FFF2-40B4-BE49-F238E27FC236}">
                <a16:creationId xmlns:a16="http://schemas.microsoft.com/office/drawing/2014/main" id="{A6F2CBA4-F736-9294-6DD9-ADB98675CC0E}"/>
              </a:ext>
            </a:extLst>
          </p:cNvPr>
          <p:cNvPicPr>
            <a:picLocks noChangeAspect="1"/>
          </p:cNvPicPr>
          <p:nvPr/>
        </p:nvPicPr>
        <p:blipFill rotWithShape="1">
          <a:blip r:embed="rId5"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425810" y="203200"/>
            <a:ext cx="2580006" cy="1204686"/>
          </a:xfrm>
          <a:prstGeom prst="rect">
            <a:avLst/>
          </a:prstGeom>
        </p:spPr>
      </p:pic>
      <p:pic>
        <p:nvPicPr>
          <p:cNvPr id="23" name="Graphic 22">
            <a:extLst>
              <a:ext uri="{FF2B5EF4-FFF2-40B4-BE49-F238E27FC236}">
                <a16:creationId xmlns:a16="http://schemas.microsoft.com/office/drawing/2014/main" id="{7F2EF6CE-6A19-1FC7-706F-5BC62F62930A}"/>
              </a:ext>
            </a:extLst>
          </p:cNvPr>
          <p:cNvPicPr>
            <a:picLocks noChangeAspect="1"/>
          </p:cNvPicPr>
          <p:nvPr/>
        </p:nvPicPr>
        <p:blipFill>
          <a:blip r:embed="rId6">
            <a:extLst>
              <a:ext uri="{96DAC541-7B7A-43D3-8B79-37D633B846F1}">
                <asvg:svgBlip xmlns:asvg="http://schemas.microsoft.com/office/drawing/2016/SVG/main" xmlns="" r:embed="rId7"/>
              </a:ext>
            </a:extLst>
          </a:blip>
          <a:stretch>
            <a:fillRect/>
          </a:stretch>
        </p:blipFill>
        <p:spPr>
          <a:xfrm>
            <a:off x="367466" y="542565"/>
            <a:ext cx="2758843" cy="753090"/>
          </a:xfrm>
          <a:prstGeom prst="rect">
            <a:avLst/>
          </a:prstGeom>
        </p:spPr>
      </p:pic>
    </p:spTree>
    <p:extLst>
      <p:ext uri="{BB962C8B-B14F-4D97-AF65-F5344CB8AC3E}">
        <p14:creationId xmlns:p14="http://schemas.microsoft.com/office/powerpoint/2010/main" val="2269687913"/>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Custom 2">
      <a:majorFont>
        <a:latin typeface="Times New Roman"/>
        <a:ea typeface=""/>
        <a:cs typeface="Times New Roman"/>
      </a:majorFont>
      <a:minorFont>
        <a:latin typeface="Times New Roman"/>
        <a:ea typeface=""/>
        <a:cs typeface="Times New Roma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rgbClr val="000000"/>
      </a:dk1>
      <a:lt1>
        <a:srgbClr val="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Presentation Midocean  White</Template>
  <TotalTime>10821</TotalTime>
  <Words>4064</Words>
  <Application>Microsoft Office PowerPoint</Application>
  <PresentationFormat>Widescreen</PresentationFormat>
  <Paragraphs>336</Paragraphs>
  <Slides>46</Slides>
  <Notes>20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46</vt:i4>
      </vt:variant>
    </vt:vector>
  </HeadingPairs>
  <TitlesOfParts>
    <vt:vector size="52" baseType="lpstr">
      <vt:lpstr>Arial</vt:lpstr>
      <vt:lpstr>Arial Black</vt:lpstr>
      <vt:lpstr>Calibri</vt:lpstr>
      <vt:lpstr>Times New Roman</vt:lpstr>
      <vt:lpstr>Wingdings</vt:lpstr>
      <vt:lpstr>Office Theme</vt:lpstr>
      <vt:lpstr>PowerPoint Presentation</vt:lpstr>
      <vt:lpstr>PowerPoint Presentation</vt:lpstr>
      <vt:lpstr>PowerPoint Presentation</vt:lpstr>
      <vt:lpstr>TENDER MANAGEMENT</vt:lpstr>
      <vt:lpstr>TENDER MANAGEMENT</vt:lpstr>
      <vt:lpstr>Overview of the Tendering Process</vt:lpstr>
      <vt:lpstr>Understand Statutory and Corporate Compliance</vt:lpstr>
      <vt:lpstr>Understand Statutory and Corporate Compliance</vt:lpstr>
      <vt:lpstr>Understand Project Drivers and Priorities</vt:lpstr>
      <vt:lpstr>Project Contracting Strategy</vt:lpstr>
      <vt:lpstr>Project Contracting Strategy</vt:lpstr>
      <vt:lpstr>Project Contracting Strategy</vt:lpstr>
      <vt:lpstr>Project Contracting Strategy</vt:lpstr>
      <vt:lpstr>Project Contracting Strategy</vt:lpstr>
      <vt:lpstr>Appropriate Apportionment of Risk</vt:lpstr>
      <vt:lpstr>Appropriate Apportionment of Risk</vt:lpstr>
      <vt:lpstr>Contract Scope Statements Based on Work Breakdown Structure</vt:lpstr>
      <vt:lpstr>Project Contracting Plan</vt:lpstr>
      <vt:lpstr>Procuring Project Packages</vt:lpstr>
      <vt:lpstr>Forming the Team and Defining Roles</vt:lpstr>
      <vt:lpstr>Forming the Team and Defining Roles</vt:lpstr>
      <vt:lpstr>Forming the Team and Defining Roles</vt:lpstr>
      <vt:lpstr>Forming the Team and Defining Roles</vt:lpstr>
      <vt:lpstr>Tender Documentation</vt:lpstr>
      <vt:lpstr>Tender Documentation</vt:lpstr>
      <vt:lpstr>Tender Documentation</vt:lpstr>
      <vt:lpstr>Tender Documentation</vt:lpstr>
      <vt:lpstr>Tender Documentation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Tarek Mohamed</dc:creator>
  <cp:lastModifiedBy>TarekLaptop</cp:lastModifiedBy>
  <cp:revision>301</cp:revision>
  <dcterms:modified xsi:type="dcterms:W3CDTF">2023-11-24T01:34:21Z</dcterms:modified>
</cp:coreProperties>
</file>