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480" r:id="rId2"/>
    <p:sldId id="276" r:id="rId3"/>
    <p:sldId id="481" r:id="rId4"/>
    <p:sldId id="482" r:id="rId5"/>
    <p:sldId id="330" r:id="rId6"/>
    <p:sldId id="324" r:id="rId7"/>
    <p:sldId id="483" r:id="rId8"/>
    <p:sldId id="484" r:id="rId9"/>
    <p:sldId id="487" r:id="rId10"/>
    <p:sldId id="34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330"/>
            <p14:sldId id="324"/>
            <p14:sldId id="483"/>
            <p14:sldId id="484"/>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7096125" y="-720725"/>
            <a:ext cx="674066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64219" y="419485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t>
            </a:r>
            <a:r>
              <a:rPr lang="en-US" sz="2400" b="1" dirty="0">
                <a:solidFill>
                  <a:schemeClr val="bg1"/>
                </a:solidFill>
                <a:latin typeface="Times New Roman" panose="02020603050405020304" pitchFamily="18" charset="0"/>
                <a:cs typeface="Times New Roman" panose="02020603050405020304" pitchFamily="18" charset="0"/>
              </a:rPr>
              <a:t>Dr. Eng. Gamal Selim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12004" y="3316752"/>
            <a:ext cx="7100955" cy="646331"/>
          </a:xfrm>
          <a:prstGeom prst="rect">
            <a:avLst/>
          </a:prstGeom>
          <a:noFill/>
        </p:spPr>
        <p:txBody>
          <a:bodyPr wrap="square" rtlCol="0">
            <a:spAutoFit/>
          </a:bodyPr>
          <a:lstStyle/>
          <a:p>
            <a:r>
              <a:rPr lang="en-US" sz="3600" b="1" dirty="0">
                <a:solidFill>
                  <a:srgbClr val="0070C0"/>
                </a:solidFill>
                <a:latin typeface="Times New Roman" panose="02020603050405020304" pitchFamily="18" charset="0"/>
                <a:cs typeface="Times New Roman" panose="02020603050405020304" pitchFamily="18" charset="0"/>
              </a:rPr>
              <a:t>Red Hat Linux Administration I</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880" y="5917140"/>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 Intro</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7096125" y="-276225"/>
            <a:ext cx="6514668"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349500"/>
            <a:ext cx="10812720" cy="4788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en-US" sz="2800" dirty="0">
                <a:solidFill>
                  <a:schemeClr val="tx1"/>
                </a:solidFill>
              </a:rPr>
              <a:t>Red Hat System Administration I (RH124) course is designed for IT professionals without previous Linux system administration experience</a:t>
            </a:r>
          </a:p>
          <a:p>
            <a:pPr marL="457200" indent="-457200">
              <a:buFont typeface="Arial" panose="020B0604020202020204" pitchFamily="34" charset="0"/>
              <a:buChar char="•"/>
            </a:pPr>
            <a:r>
              <a:rPr lang="en-US" sz="2800" dirty="0">
                <a:solidFill>
                  <a:schemeClr val="tx1"/>
                </a:solidFill>
              </a:rPr>
              <a:t>The course provides students with Linux administration competence by focusing on core administration tasks</a:t>
            </a:r>
          </a:p>
          <a:p>
            <a:pPr marL="457200" indent="-457200">
              <a:buFont typeface="Arial" panose="020B0604020202020204" pitchFamily="34" charset="0"/>
              <a:buChar char="•"/>
            </a:pPr>
            <a:r>
              <a:rPr lang="en-US" sz="2800" dirty="0">
                <a:solidFill>
                  <a:schemeClr val="tx1"/>
                </a:solidFill>
              </a:rPr>
              <a:t>This course will build the foundation for new Linux system administrators to efficiently and securely resolve configuration issues, integrate Red Hat Enterprise Linux with other existing systems, manage user and group administration, and use available storage solutions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445327"/>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Overview</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361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412462"/>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793415"/>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5">
                                            <p:txEl>
                                              <p:pRg st="0" end="0"/>
                                            </p:txEl>
                                          </p:spTgt>
                                        </p:tgtEl>
                                      </p:cBhvr>
                                    </p:animEffect>
                                    <p:animScale>
                                      <p:cBhvr>
                                        <p:cTn id="7" dur="250" autoRev="1" fill="hold"/>
                                        <p:tgtEl>
                                          <p:spTgt spid="25">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25">
                                            <p:txEl>
                                              <p:pRg st="1" end="1"/>
                                            </p:txEl>
                                          </p:spTgt>
                                        </p:tgtEl>
                                      </p:cBhvr>
                                    </p:animEffect>
                                    <p:animScale>
                                      <p:cBhvr>
                                        <p:cTn id="12" dur="250" autoRev="1" fill="hold"/>
                                        <p:tgtEl>
                                          <p:spTgt spid="25">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25">
                                            <p:txEl>
                                              <p:pRg st="2" end="2"/>
                                            </p:txEl>
                                          </p:spTgt>
                                        </p:tgtEl>
                                      </p:cBhvr>
                                    </p:animEffect>
                                    <p:animScale>
                                      <p:cBhvr>
                                        <p:cTn id="17" dur="250" autoRev="1" fill="hold"/>
                                        <p:tgtEl>
                                          <p:spTgt spid="25">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92326"/>
            <a:ext cx="10812720" cy="528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Char char="•"/>
            </a:pPr>
            <a:r>
              <a:rPr lang="en-US" sz="2400" b="1" dirty="0">
                <a:solidFill>
                  <a:schemeClr val="tx1"/>
                </a:solidFill>
              </a:rPr>
              <a:t>Introduce Linux and the Red Hat Enterprise Linux </a:t>
            </a:r>
          </a:p>
          <a:p>
            <a:pPr>
              <a:lnSpc>
                <a:spcPct val="150000"/>
              </a:lnSpc>
              <a:buFont typeface="Arial" panose="020B0604020202020204" pitchFamily="34" charset="0"/>
              <a:buChar char="•"/>
            </a:pPr>
            <a:r>
              <a:rPr lang="en-US" sz="2400" b="1" dirty="0">
                <a:solidFill>
                  <a:schemeClr val="tx1"/>
                </a:solidFill>
              </a:rPr>
              <a:t>Run commands and view shell environments</a:t>
            </a:r>
          </a:p>
          <a:p>
            <a:pPr>
              <a:lnSpc>
                <a:spcPct val="150000"/>
              </a:lnSpc>
              <a:buFont typeface="Arial" panose="020B0604020202020204" pitchFamily="34" charset="0"/>
              <a:buChar char="•"/>
            </a:pPr>
            <a:r>
              <a:rPr lang="en-US" sz="2400" b="1" dirty="0">
                <a:solidFill>
                  <a:schemeClr val="tx1"/>
                </a:solidFill>
              </a:rPr>
              <a:t>Manage, organize, and secure files</a:t>
            </a:r>
          </a:p>
          <a:p>
            <a:pPr>
              <a:lnSpc>
                <a:spcPct val="150000"/>
              </a:lnSpc>
              <a:buFont typeface="Arial" panose="020B0604020202020204" pitchFamily="34" charset="0"/>
              <a:buChar char="•"/>
            </a:pPr>
            <a:r>
              <a:rPr lang="en-US" sz="2400" b="1" dirty="0">
                <a:solidFill>
                  <a:schemeClr val="tx1"/>
                </a:solidFill>
              </a:rPr>
              <a:t>Manage users, groups and user security policies</a:t>
            </a:r>
          </a:p>
          <a:p>
            <a:pPr>
              <a:lnSpc>
                <a:spcPct val="150000"/>
              </a:lnSpc>
              <a:buFont typeface="Arial" panose="020B0604020202020204" pitchFamily="34" charset="0"/>
              <a:buChar char="•"/>
            </a:pPr>
            <a:r>
              <a:rPr lang="en-US" sz="2400" b="1" dirty="0">
                <a:solidFill>
                  <a:schemeClr val="tx1"/>
                </a:solidFill>
              </a:rPr>
              <a:t>Control and monitor </a:t>
            </a:r>
            <a:r>
              <a:rPr lang="en-US" sz="2400" b="1" dirty="0" err="1">
                <a:solidFill>
                  <a:schemeClr val="tx1"/>
                </a:solidFill>
              </a:rPr>
              <a:t>systemd</a:t>
            </a:r>
            <a:r>
              <a:rPr lang="en-US" sz="2400" b="1" dirty="0">
                <a:solidFill>
                  <a:schemeClr val="tx1"/>
                </a:solidFill>
              </a:rPr>
              <a:t> services</a:t>
            </a:r>
          </a:p>
          <a:p>
            <a:pPr>
              <a:lnSpc>
                <a:spcPct val="150000"/>
              </a:lnSpc>
              <a:buFont typeface="Arial" panose="020B0604020202020204" pitchFamily="34" charset="0"/>
              <a:buChar char="•"/>
            </a:pPr>
            <a:r>
              <a:rPr lang="en-US" sz="2400" b="1" dirty="0">
                <a:solidFill>
                  <a:schemeClr val="tx1"/>
                </a:solidFill>
              </a:rPr>
              <a:t>Configure remote access using the web console and SSH</a:t>
            </a:r>
          </a:p>
          <a:p>
            <a:pPr>
              <a:lnSpc>
                <a:spcPct val="150000"/>
              </a:lnSpc>
              <a:buFont typeface="Arial" panose="020B0604020202020204" pitchFamily="34" charset="0"/>
              <a:buChar char="•"/>
            </a:pPr>
            <a:r>
              <a:rPr lang="en-US" sz="2400" b="1" dirty="0">
                <a:solidFill>
                  <a:schemeClr val="tx1"/>
                </a:solidFill>
              </a:rPr>
              <a:t>Configure network interfaces and settings</a:t>
            </a:r>
          </a:p>
          <a:p>
            <a:pPr>
              <a:lnSpc>
                <a:spcPct val="150000"/>
              </a:lnSpc>
              <a:buFont typeface="Arial" panose="020B0604020202020204" pitchFamily="34" charset="0"/>
              <a:buChar char="•"/>
            </a:pPr>
            <a:r>
              <a:rPr lang="en-US" sz="2400" b="1" dirty="0">
                <a:solidFill>
                  <a:schemeClr val="tx1"/>
                </a:solidFill>
              </a:rPr>
              <a:t>Manage software using DNF</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382574"/>
            <a:ext cx="4687750"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Course content summary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2989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349709"/>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730662"/>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23982" y="-45286"/>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41200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90672"/>
            <a:ext cx="10812720" cy="4665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buFont typeface="Arial" panose="020B0604020202020204" pitchFamily="34" charset="0"/>
              <a:buChar char="•"/>
            </a:pPr>
            <a:r>
              <a:rPr lang="en-US" sz="2800" dirty="0">
                <a:solidFill>
                  <a:schemeClr val="tx1"/>
                </a:solidFill>
              </a:rPr>
              <a:t>This course is the first course of Linux administration courses that takes a computer professional without Linux system administration knowledge to become a fully capable Linux administrator</a:t>
            </a:r>
          </a:p>
          <a:p>
            <a:pPr marL="457200" indent="-457200">
              <a:lnSpc>
                <a:spcPct val="150000"/>
              </a:lnSpc>
              <a:buFont typeface="Arial" panose="020B0604020202020204" pitchFamily="34" charset="0"/>
              <a:buChar char="•"/>
            </a:pPr>
            <a:r>
              <a:rPr lang="en-US" sz="2800" dirty="0">
                <a:solidFill>
                  <a:schemeClr val="tx1"/>
                </a:solidFill>
              </a:rPr>
              <a:t>This course also provides a foundation for students who plan to become full-time Linux system administrators by introducing key command-line concepts and enterprise-level tools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580919"/>
            <a:ext cx="3902032"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4972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54805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92900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4822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CACE9CBE-1A3A-1AE1-082E-7F870949D86E}"/>
              </a:ext>
            </a:extLst>
          </p:cNvPr>
          <p:cNvSpPr/>
          <p:nvPr/>
        </p:nvSpPr>
        <p:spPr>
          <a:xfrm>
            <a:off x="310902" y="2375918"/>
            <a:ext cx="11684496" cy="18009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298679"/>
            <a:ext cx="6301084" cy="707886"/>
          </a:xfrm>
          <a:prstGeom prst="rect">
            <a:avLst/>
          </a:prstGeom>
          <a:noFill/>
        </p:spPr>
        <p:txBody>
          <a:bodyPr wrap="none" rtlCol="0">
            <a:spAutoFit/>
          </a:bodyPr>
          <a:lstStyle/>
          <a:p>
            <a:r>
              <a:rPr lang="en-US" sz="4000" b="1" dirty="0">
                <a:solidFill>
                  <a:schemeClr val="bg1"/>
                </a:solidFill>
                <a:cs typeface="Times New Roman" panose="02020603050405020304" pitchFamily="18" charset="0"/>
              </a:rPr>
              <a:t>Prerequisites for this course</a:t>
            </a:r>
          </a:p>
        </p:txBody>
      </p:sp>
      <p:sp>
        <p:nvSpPr>
          <p:cNvPr id="3" name="Content Placeholder 2"/>
          <p:cNvSpPr>
            <a:spLocks noGrp="1"/>
          </p:cNvSpPr>
          <p:nvPr>
            <p:ph idx="1"/>
          </p:nvPr>
        </p:nvSpPr>
        <p:spPr>
          <a:xfrm>
            <a:off x="602108" y="2765509"/>
            <a:ext cx="10989441" cy="950891"/>
          </a:xfrm>
        </p:spPr>
        <p:txBody>
          <a:bodyPr/>
          <a:lstStyle/>
          <a:p>
            <a:r>
              <a:rPr lang="en-US" dirty="0"/>
              <a:t>Basic technical user skills with computer applications on some operating systems are expected</a:t>
            </a:r>
            <a:endParaRPr lang="en-US" sz="2800" dirty="0"/>
          </a:p>
          <a:p>
            <a:endParaRPr lang="en-US"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406DEEC-CE6C-269F-22A1-5D739587AA6C}"/>
              </a:ext>
            </a:extLst>
          </p:cNvPr>
          <p:cNvSpPr/>
          <p:nvPr/>
        </p:nvSpPr>
        <p:spPr>
          <a:xfrm>
            <a:off x="135484" y="1745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37DFAF90-EB01-A496-D375-2E0351DA45DE}"/>
              </a:ext>
            </a:extLst>
          </p:cNvPr>
          <p:cNvSpPr txBox="1"/>
          <p:nvPr/>
        </p:nvSpPr>
        <p:spPr>
          <a:xfrm>
            <a:off x="240904" y="22532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ED06B1F-BB6A-B164-8BA3-6DD87A7C51AE}"/>
              </a:ext>
            </a:extLst>
          </p:cNvPr>
          <p:cNvSpPr txBox="1"/>
          <p:nvPr/>
        </p:nvSpPr>
        <p:spPr>
          <a:xfrm>
            <a:off x="354598" y="60627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5CF5A6E-12A9-718C-BE9C-19848162A94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0485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D6EDD09F-9C26-7CE2-A9D3-5F0105707F3B}"/>
              </a:ext>
            </a:extLst>
          </p:cNvPr>
          <p:cNvSpPr txBox="1">
            <a:spLocks/>
          </p:cNvSpPr>
          <p:nvPr/>
        </p:nvSpPr>
        <p:spPr>
          <a:xfrm>
            <a:off x="3248026" y="1144469"/>
            <a:ext cx="8792892" cy="4769049"/>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600" b="1" dirty="0">
                <a:solidFill>
                  <a:schemeClr val="bg1"/>
                </a:solidFill>
                <a:latin typeface="+mn-lt"/>
              </a:rPr>
              <a:t>Dr. Eng. Gamal Eldin Ibrahim Selim</a:t>
            </a:r>
          </a:p>
          <a:p>
            <a:pPr marL="0" indent="0">
              <a:buNone/>
            </a:pPr>
            <a:endParaRPr lang="en-US" b="1" dirty="0">
              <a:solidFill>
                <a:srgbClr val="669BBC"/>
              </a:solidFill>
              <a:latin typeface="+mn-lt"/>
            </a:endParaRPr>
          </a:p>
          <a:p>
            <a:pPr marL="0" indent="0">
              <a:buNone/>
            </a:pPr>
            <a:r>
              <a:rPr lang="en-US" b="1" u="sng" dirty="0">
                <a:solidFill>
                  <a:srgbClr val="669BBC"/>
                </a:solidFill>
              </a:rPr>
              <a:t>Position</a:t>
            </a:r>
            <a:r>
              <a:rPr lang="en-US" sz="3200" b="1" u="sng" dirty="0">
                <a:solidFill>
                  <a:srgbClr val="669BBC"/>
                </a:solidFill>
              </a:rPr>
              <a:t>: </a:t>
            </a:r>
            <a:endParaRPr lang="en-US" b="1" dirty="0">
              <a:solidFill>
                <a:srgbClr val="669BBC"/>
              </a:solidFill>
            </a:endParaRPr>
          </a:p>
          <a:p>
            <a:pPr>
              <a:buFontTx/>
              <a:buChar char="-"/>
            </a:pPr>
            <a:r>
              <a:rPr lang="en-US" b="1" dirty="0">
                <a:solidFill>
                  <a:srgbClr val="669BBC"/>
                </a:solidFill>
              </a:rPr>
              <a:t>Lecturer at CSE Department, Faculty of Electronic Engineering, Menoufia University – Egypt</a:t>
            </a:r>
          </a:p>
          <a:p>
            <a:pPr>
              <a:buFontTx/>
              <a:buChar char="-"/>
            </a:pPr>
            <a:r>
              <a:rPr lang="en-US" b="1" dirty="0">
                <a:solidFill>
                  <a:srgbClr val="669BBC"/>
                </a:solidFill>
              </a:rPr>
              <a:t>Lecturer at Cybersecurity Department, Everything University</a:t>
            </a:r>
          </a:p>
          <a:p>
            <a:pPr>
              <a:buFontTx/>
              <a:buChar char="-"/>
            </a:pPr>
            <a:r>
              <a:rPr lang="en-US" b="1" dirty="0">
                <a:solidFill>
                  <a:srgbClr val="669BBC"/>
                </a:solidFill>
              </a:rPr>
              <a:t>IT Operations and Automation Technical Team Lead and Linux System Consultant </a:t>
            </a:r>
          </a:p>
          <a:p>
            <a:pPr marL="0" indent="0">
              <a:buNone/>
            </a:pPr>
            <a:r>
              <a:rPr lang="en-US" sz="3600" b="1" u="sng" dirty="0">
                <a:solidFill>
                  <a:srgbClr val="669BBC"/>
                </a:solidFill>
              </a:rPr>
              <a:t>Education: </a:t>
            </a:r>
          </a:p>
          <a:p>
            <a:pPr>
              <a:buFontTx/>
              <a:buChar char="-"/>
            </a:pPr>
            <a:r>
              <a:rPr lang="en-US" b="1" dirty="0">
                <a:solidFill>
                  <a:srgbClr val="669BBC"/>
                </a:solidFill>
              </a:rPr>
              <a:t>PhD, Computer Science and Engineering </a:t>
            </a:r>
            <a:r>
              <a:rPr lang="en-US" sz="2400" b="1" dirty="0">
                <a:solidFill>
                  <a:srgbClr val="669BBC"/>
                </a:solidFill>
              </a:rPr>
              <a:t>Department</a:t>
            </a:r>
            <a:r>
              <a:rPr lang="en-US" b="1" dirty="0">
                <a:solidFill>
                  <a:srgbClr val="669BBC"/>
                </a:solidFill>
              </a:rPr>
              <a:t>, </a:t>
            </a:r>
            <a:r>
              <a:rPr lang="en-US" sz="2400" b="1" dirty="0">
                <a:solidFill>
                  <a:srgbClr val="669BBC"/>
                </a:solidFill>
              </a:rPr>
              <a:t>Faculty of Electronic Engineering, Menoufia University – Egypt</a:t>
            </a:r>
            <a:endParaRPr lang="en-US" b="1" dirty="0">
              <a:solidFill>
                <a:srgbClr val="669BBC"/>
              </a:solidFill>
            </a:endParaRPr>
          </a:p>
          <a:p>
            <a:pPr>
              <a:buFontTx/>
              <a:buChar char="-"/>
            </a:pPr>
            <a:r>
              <a:rPr lang="en-US" b="1" dirty="0">
                <a:solidFill>
                  <a:srgbClr val="669BBC"/>
                </a:solidFill>
              </a:rPr>
              <a:t>MSc, Computer Science and Engineering </a:t>
            </a:r>
            <a:r>
              <a:rPr lang="en-US" sz="2400" b="1" dirty="0">
                <a:solidFill>
                  <a:srgbClr val="669BBC"/>
                </a:solidFill>
              </a:rPr>
              <a:t>Department</a:t>
            </a:r>
            <a:r>
              <a:rPr lang="en-US" b="1" dirty="0">
                <a:solidFill>
                  <a:srgbClr val="669BBC"/>
                </a:solidFill>
              </a:rPr>
              <a:t>, </a:t>
            </a:r>
            <a:r>
              <a:rPr lang="en-US" sz="2400" b="1" dirty="0">
                <a:solidFill>
                  <a:srgbClr val="669BBC"/>
                </a:solidFill>
              </a:rPr>
              <a:t>Faculty of Electronic Engineering, Menoufia University – Egypt</a:t>
            </a:r>
            <a:endParaRPr lang="en-US" b="1" dirty="0">
              <a:solidFill>
                <a:srgbClr val="669BBC"/>
              </a:solidFill>
            </a:endParaRPr>
          </a:p>
          <a:p>
            <a:pPr>
              <a:buFontTx/>
              <a:buChar char="-"/>
            </a:pPr>
            <a:r>
              <a:rPr lang="en-US" b="1" dirty="0">
                <a:solidFill>
                  <a:srgbClr val="669BBC"/>
                </a:solidFill>
              </a:rPr>
              <a:t>Diploma of UNIX/Linux Administration at Information Technology Institute (ITI)</a:t>
            </a:r>
          </a:p>
          <a:p>
            <a:pPr>
              <a:buFontTx/>
              <a:buChar char="-"/>
            </a:pPr>
            <a:r>
              <a:rPr lang="en-US" b="1" dirty="0">
                <a:solidFill>
                  <a:srgbClr val="669BBC"/>
                </a:solidFill>
              </a:rPr>
              <a:t>Bachelor's degree, Computer Science and Engineering </a:t>
            </a:r>
            <a:r>
              <a:rPr lang="en-US" sz="2400" b="1" dirty="0">
                <a:solidFill>
                  <a:srgbClr val="669BBC"/>
                </a:solidFill>
              </a:rPr>
              <a:t>Department</a:t>
            </a:r>
            <a:r>
              <a:rPr lang="en-US" b="1" dirty="0">
                <a:solidFill>
                  <a:srgbClr val="669BBC"/>
                </a:solidFill>
              </a:rPr>
              <a:t>, </a:t>
            </a:r>
            <a:r>
              <a:rPr lang="en-US" sz="2400" b="1" dirty="0">
                <a:solidFill>
                  <a:srgbClr val="669BBC"/>
                </a:solidFill>
              </a:rPr>
              <a:t>Faculty of Electronic Engineering, Menoufia University – Egypt</a:t>
            </a:r>
            <a:endParaRPr lang="en-US" b="1" dirty="0">
              <a:solidFill>
                <a:srgbClr val="669BBC"/>
              </a:solidFill>
            </a:endParaRPr>
          </a:p>
          <a:p>
            <a:pPr marL="0" indent="0">
              <a:buNone/>
            </a:pPr>
            <a:r>
              <a:rPr lang="en-US" sz="3600" b="1" u="sng" dirty="0">
                <a:solidFill>
                  <a:srgbClr val="669BBC"/>
                </a:solidFill>
              </a:rPr>
              <a:t>Contacts: </a:t>
            </a:r>
          </a:p>
          <a:p>
            <a:pPr marL="0" indent="0">
              <a:buNone/>
            </a:pPr>
            <a:r>
              <a:rPr lang="en-US" b="1" dirty="0">
                <a:solidFill>
                  <a:srgbClr val="669BBC"/>
                </a:solidFill>
              </a:rPr>
              <a:t>   </a:t>
            </a:r>
            <a:r>
              <a:rPr lang="en-US" b="1" u="sng" dirty="0">
                <a:solidFill>
                  <a:srgbClr val="669BBC"/>
                </a:solidFill>
              </a:rPr>
              <a:t>E-mail:</a:t>
            </a:r>
            <a:r>
              <a:rPr lang="en-US" b="1" dirty="0">
                <a:solidFill>
                  <a:srgbClr val="669BBC"/>
                </a:solidFill>
              </a:rPr>
              <a:t> </a:t>
            </a:r>
            <a:r>
              <a:rPr lang="en-US" b="1" dirty="0">
                <a:solidFill>
                  <a:srgbClr val="0070C0"/>
                </a:solidFill>
              </a:rPr>
              <a:t>gamal.selim@midocean.ae</a:t>
            </a:r>
          </a:p>
          <a:p>
            <a:pPr marL="0" indent="0">
              <a:buNone/>
            </a:pPr>
            <a:endParaRPr lang="en-US" sz="2200" b="1" dirty="0">
              <a:solidFill>
                <a:schemeClr val="accent1">
                  <a:lumMod val="40000"/>
                  <a:lumOff val="60000"/>
                </a:schemeClr>
              </a:solidFill>
              <a:latin typeface="+mn-lt"/>
            </a:endParaRPr>
          </a:p>
        </p:txBody>
      </p:sp>
      <p:sp>
        <p:nvSpPr>
          <p:cNvPr id="13" name="Rectangle 12">
            <a:extLst>
              <a:ext uri="{FF2B5EF4-FFF2-40B4-BE49-F238E27FC236}">
                <a16:creationId xmlns:a16="http://schemas.microsoft.com/office/drawing/2014/main" id="{21A8E3D8-93F3-8D04-0152-31C020CDE177}"/>
              </a:ext>
            </a:extLst>
          </p:cNvPr>
          <p:cNvSpPr/>
          <p:nvPr/>
        </p:nvSpPr>
        <p:spPr>
          <a:xfrm>
            <a:off x="4291671" y="462256"/>
            <a:ext cx="4899954" cy="45719"/>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69BBC"/>
              </a:solidFill>
            </a:endParaRPr>
          </a:p>
        </p:txBody>
      </p:sp>
      <p:sp>
        <p:nvSpPr>
          <p:cNvPr id="16" name="TextBox 15">
            <a:extLst>
              <a:ext uri="{FF2B5EF4-FFF2-40B4-BE49-F238E27FC236}">
                <a16:creationId xmlns:a16="http://schemas.microsoft.com/office/drawing/2014/main" id="{50BAE459-5FAE-29D9-2416-9F82CC75ED14}"/>
              </a:ext>
            </a:extLst>
          </p:cNvPr>
          <p:cNvSpPr txBox="1"/>
          <p:nvPr/>
        </p:nvSpPr>
        <p:spPr>
          <a:xfrm>
            <a:off x="903180" y="77535"/>
            <a:ext cx="3207929" cy="769441"/>
          </a:xfrm>
          <a:prstGeom prst="rect">
            <a:avLst/>
          </a:prstGeom>
          <a:noFill/>
        </p:spPr>
        <p:txBody>
          <a:bodyPr wrap="none" rtlCol="0">
            <a:spAutoFit/>
          </a:bodyPr>
          <a:lstStyle/>
          <a:p>
            <a:r>
              <a:rPr lang="en-US" sz="4400" b="1" dirty="0">
                <a:solidFill>
                  <a:schemeClr val="bg1"/>
                </a:solidFill>
                <a:latin typeface="Times New Roman" panose="02020603050405020304" pitchFamily="18" charset="0"/>
                <a:cs typeface="Times New Roman" panose="02020603050405020304" pitchFamily="18" charset="0"/>
              </a:rPr>
              <a:t>Course Staff</a:t>
            </a:r>
          </a:p>
        </p:txBody>
      </p:sp>
      <p:pic>
        <p:nvPicPr>
          <p:cNvPr id="29" name="Picture 28" descr="A person in a suit">
            <a:extLst>
              <a:ext uri="{FF2B5EF4-FFF2-40B4-BE49-F238E27FC236}">
                <a16:creationId xmlns:a16="http://schemas.microsoft.com/office/drawing/2014/main" id="{B1E26024-CB52-7648-EFAC-555B0C136507}"/>
              </a:ext>
            </a:extLst>
          </p:cNvPr>
          <p:cNvPicPr>
            <a:picLocks noChangeAspect="1"/>
          </p:cNvPicPr>
          <p:nvPr/>
        </p:nvPicPr>
        <p:blipFill rotWithShape="1">
          <a:blip r:embed="rId2">
            <a:extLst>
              <a:ext uri="{28A0092B-C50C-407E-A947-70E740481C1C}">
                <a14:useLocalDpi xmlns:a14="http://schemas.microsoft.com/office/drawing/2010/main" val="0"/>
              </a:ext>
            </a:extLst>
          </a:blip>
          <a:srcRect l="7010" t="18599" r="11806" b="22025"/>
          <a:stretch/>
        </p:blipFill>
        <p:spPr>
          <a:xfrm>
            <a:off x="438525" y="1264408"/>
            <a:ext cx="2523750" cy="29337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 name="Picture 1">
            <a:extLst>
              <a:ext uri="{FF2B5EF4-FFF2-40B4-BE49-F238E27FC236}">
                <a16:creationId xmlns:a16="http://schemas.microsoft.com/office/drawing/2014/main" id="{8BC1A9AE-4323-6ABA-162C-C18E841831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49463" y="-129401"/>
            <a:ext cx="2383737" cy="1125123"/>
          </a:xfrm>
          <a:prstGeom prst="rect">
            <a:avLst/>
          </a:prstGeom>
        </p:spPr>
      </p:pic>
      <p:sp>
        <p:nvSpPr>
          <p:cNvPr id="3" name="TextBox 2">
            <a:extLst>
              <a:ext uri="{FF2B5EF4-FFF2-40B4-BE49-F238E27FC236}">
                <a16:creationId xmlns:a16="http://schemas.microsoft.com/office/drawing/2014/main" id="{1B688136-5EF9-C71C-1F5E-E5DE32D4E763}"/>
              </a:ext>
            </a:extLst>
          </p:cNvPr>
          <p:cNvSpPr txBox="1"/>
          <p:nvPr/>
        </p:nvSpPr>
        <p:spPr>
          <a:xfrm>
            <a:off x="4787900" y="59956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019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10">
                                            <p:txEl>
                                              <p:pRg st="2" end="2"/>
                                            </p:txEl>
                                          </p:spTgt>
                                        </p:tgtEl>
                                      </p:cBhvr>
                                    </p:animEffect>
                                    <p:animScale>
                                      <p:cBhvr>
                                        <p:cTn id="7" dur="250" autoRev="1" fill="hold"/>
                                        <p:tgtEl>
                                          <p:spTgt spid="10">
                                            <p:txEl>
                                              <p:pRg st="2" end="2"/>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10">
                                            <p:txEl>
                                              <p:pRg st="3" end="3"/>
                                            </p:txEl>
                                          </p:spTgt>
                                        </p:tgtEl>
                                      </p:cBhvr>
                                    </p:animEffect>
                                    <p:animScale>
                                      <p:cBhvr>
                                        <p:cTn id="12" dur="250" autoRev="1" fill="hold"/>
                                        <p:tgtEl>
                                          <p:spTgt spid="10">
                                            <p:txEl>
                                              <p:pRg st="3" end="3"/>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10">
                                            <p:txEl>
                                              <p:pRg st="4" end="4"/>
                                            </p:txEl>
                                          </p:spTgt>
                                        </p:tgtEl>
                                      </p:cBhvr>
                                    </p:animEffect>
                                    <p:animScale>
                                      <p:cBhvr>
                                        <p:cTn id="17" dur="250" autoRev="1" fill="hold"/>
                                        <p:tgtEl>
                                          <p:spTgt spid="10">
                                            <p:txEl>
                                              <p:pRg st="4" end="4"/>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10">
                                            <p:txEl>
                                              <p:pRg st="5" end="5"/>
                                            </p:txEl>
                                          </p:spTgt>
                                        </p:tgtEl>
                                      </p:cBhvr>
                                    </p:animEffect>
                                    <p:animScale>
                                      <p:cBhvr>
                                        <p:cTn id="22" dur="250" autoRev="1" fill="hold"/>
                                        <p:tgtEl>
                                          <p:spTgt spid="10">
                                            <p:txEl>
                                              <p:pRg st="5" end="5"/>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10">
                                            <p:txEl>
                                              <p:pRg st="6" end="6"/>
                                            </p:txEl>
                                          </p:spTgt>
                                        </p:tgtEl>
                                      </p:cBhvr>
                                    </p:animEffect>
                                    <p:animScale>
                                      <p:cBhvr>
                                        <p:cTn id="27" dur="250" autoRev="1" fill="hold"/>
                                        <p:tgtEl>
                                          <p:spTgt spid="10">
                                            <p:txEl>
                                              <p:pRg st="6" end="6"/>
                                            </p:txEl>
                                          </p:spTgt>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nodeType="clickEffect">
                                  <p:stCondLst>
                                    <p:cond delay="0"/>
                                  </p:stCondLst>
                                  <p:childTnLst>
                                    <p:animEffect transition="out" filter="fade">
                                      <p:cBhvr>
                                        <p:cTn id="31" dur="500" tmFilter="0, 0; .2, .5; .8, .5; 1, 0"/>
                                        <p:tgtEl>
                                          <p:spTgt spid="10">
                                            <p:txEl>
                                              <p:pRg st="7" end="7"/>
                                            </p:txEl>
                                          </p:spTgt>
                                        </p:tgtEl>
                                      </p:cBhvr>
                                    </p:animEffect>
                                    <p:animScale>
                                      <p:cBhvr>
                                        <p:cTn id="32" dur="250" autoRev="1" fill="hold"/>
                                        <p:tgtEl>
                                          <p:spTgt spid="10">
                                            <p:txEl>
                                              <p:pRg st="7" end="7"/>
                                            </p:txEl>
                                          </p:spTgt>
                                        </p:tgtEl>
                                      </p:cBhvr>
                                      <p:by x="105000" y="105000"/>
                                    </p:animScale>
                                  </p:childTnLst>
                                </p:cTn>
                              </p:par>
                            </p:childTnLst>
                          </p:cTn>
                        </p:par>
                      </p:childTnLst>
                    </p:cTn>
                  </p:par>
                  <p:par>
                    <p:cTn id="33" fill="hold">
                      <p:stCondLst>
                        <p:cond delay="indefinite"/>
                      </p:stCondLst>
                      <p:childTnLst>
                        <p:par>
                          <p:cTn id="34" fill="hold">
                            <p:stCondLst>
                              <p:cond delay="0"/>
                            </p:stCondLst>
                            <p:childTnLst>
                              <p:par>
                                <p:cTn id="35" presetID="26" presetClass="emph" presetSubtype="0" fill="hold" nodeType="clickEffect">
                                  <p:stCondLst>
                                    <p:cond delay="0"/>
                                  </p:stCondLst>
                                  <p:childTnLst>
                                    <p:animEffect transition="out" filter="fade">
                                      <p:cBhvr>
                                        <p:cTn id="36" dur="500" tmFilter="0, 0; .2, .5; .8, .5; 1, 0"/>
                                        <p:tgtEl>
                                          <p:spTgt spid="10">
                                            <p:txEl>
                                              <p:pRg st="8" end="8"/>
                                            </p:txEl>
                                          </p:spTgt>
                                        </p:tgtEl>
                                      </p:cBhvr>
                                    </p:animEffect>
                                    <p:animScale>
                                      <p:cBhvr>
                                        <p:cTn id="37" dur="250" autoRev="1" fill="hold"/>
                                        <p:tgtEl>
                                          <p:spTgt spid="10">
                                            <p:txEl>
                                              <p:pRg st="8" end="8"/>
                                            </p:txEl>
                                          </p:spTgt>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26" presetClass="emph" presetSubtype="0" fill="hold" nodeType="clickEffect">
                                  <p:stCondLst>
                                    <p:cond delay="0"/>
                                  </p:stCondLst>
                                  <p:childTnLst>
                                    <p:animEffect transition="out" filter="fade">
                                      <p:cBhvr>
                                        <p:cTn id="41" dur="500" tmFilter="0, 0; .2, .5; .8, .5; 1, 0"/>
                                        <p:tgtEl>
                                          <p:spTgt spid="10">
                                            <p:txEl>
                                              <p:pRg st="9" end="9"/>
                                            </p:txEl>
                                          </p:spTgt>
                                        </p:tgtEl>
                                      </p:cBhvr>
                                    </p:animEffect>
                                    <p:animScale>
                                      <p:cBhvr>
                                        <p:cTn id="42" dur="250" autoRev="1" fill="hold"/>
                                        <p:tgtEl>
                                          <p:spTgt spid="10">
                                            <p:txEl>
                                              <p:pRg st="9" end="9"/>
                                            </p:txEl>
                                          </p:spTgt>
                                        </p:tgtEl>
                                      </p:cBhvr>
                                      <p:by x="105000" y="105000"/>
                                    </p:animScale>
                                  </p:childTnLst>
                                </p:cTn>
                              </p:par>
                            </p:childTnLst>
                          </p:cTn>
                        </p:par>
                      </p:childTnLst>
                    </p:cTn>
                  </p:par>
                  <p:par>
                    <p:cTn id="43" fill="hold">
                      <p:stCondLst>
                        <p:cond delay="indefinite"/>
                      </p:stCondLst>
                      <p:childTnLst>
                        <p:par>
                          <p:cTn id="44" fill="hold">
                            <p:stCondLst>
                              <p:cond delay="0"/>
                            </p:stCondLst>
                            <p:childTnLst>
                              <p:par>
                                <p:cTn id="45" presetID="26" presetClass="emph" presetSubtype="0" fill="hold" nodeType="clickEffect">
                                  <p:stCondLst>
                                    <p:cond delay="0"/>
                                  </p:stCondLst>
                                  <p:childTnLst>
                                    <p:animEffect transition="out" filter="fade">
                                      <p:cBhvr>
                                        <p:cTn id="46" dur="500" tmFilter="0, 0; .2, .5; .8, .5; 1, 0"/>
                                        <p:tgtEl>
                                          <p:spTgt spid="10">
                                            <p:txEl>
                                              <p:pRg st="10" end="10"/>
                                            </p:txEl>
                                          </p:spTgt>
                                        </p:tgtEl>
                                      </p:cBhvr>
                                    </p:animEffect>
                                    <p:animScale>
                                      <p:cBhvr>
                                        <p:cTn id="47" dur="250" autoRev="1" fill="hold"/>
                                        <p:tgtEl>
                                          <p:spTgt spid="10">
                                            <p:txEl>
                                              <p:pRg st="10" end="10"/>
                                            </p:txEl>
                                          </p:spTgt>
                                        </p:tgtEl>
                                      </p:cBhvr>
                                      <p:by x="105000" y="105000"/>
                                    </p:animScale>
                                  </p:childTnLst>
                                </p:cTn>
                              </p:par>
                            </p:childTnLst>
                          </p:cTn>
                        </p:par>
                      </p:childTnLst>
                    </p:cTn>
                  </p:par>
                  <p:par>
                    <p:cTn id="48" fill="hold">
                      <p:stCondLst>
                        <p:cond delay="indefinite"/>
                      </p:stCondLst>
                      <p:childTnLst>
                        <p:par>
                          <p:cTn id="49" fill="hold">
                            <p:stCondLst>
                              <p:cond delay="0"/>
                            </p:stCondLst>
                            <p:childTnLst>
                              <p:par>
                                <p:cTn id="50" presetID="26" presetClass="emph" presetSubtype="0" fill="hold" nodeType="clickEffect">
                                  <p:stCondLst>
                                    <p:cond delay="0"/>
                                  </p:stCondLst>
                                  <p:childTnLst>
                                    <p:animEffect transition="out" filter="fade">
                                      <p:cBhvr>
                                        <p:cTn id="51" dur="500" tmFilter="0, 0; .2, .5; .8, .5; 1, 0"/>
                                        <p:tgtEl>
                                          <p:spTgt spid="10">
                                            <p:txEl>
                                              <p:pRg st="11" end="11"/>
                                            </p:txEl>
                                          </p:spTgt>
                                        </p:tgtEl>
                                      </p:cBhvr>
                                    </p:animEffect>
                                    <p:animScale>
                                      <p:cBhvr>
                                        <p:cTn id="52" dur="250" autoRev="1" fill="hold"/>
                                        <p:tgtEl>
                                          <p:spTgt spid="10">
                                            <p:txEl>
                                              <p:pRg st="11" end="11"/>
                                            </p:txEl>
                                          </p:spTgt>
                                        </p:tgtEl>
                                      </p:cBhvr>
                                      <p:by x="105000" y="105000"/>
                                    </p:animScale>
                                  </p:childTnLst>
                                </p:cTn>
                              </p:par>
                            </p:childTnLst>
                          </p:cTn>
                        </p:par>
                      </p:childTnLst>
                    </p:cTn>
                  </p:par>
                  <p:par>
                    <p:cTn id="53" fill="hold">
                      <p:stCondLst>
                        <p:cond delay="indefinite"/>
                      </p:stCondLst>
                      <p:childTnLst>
                        <p:par>
                          <p:cTn id="54" fill="hold">
                            <p:stCondLst>
                              <p:cond delay="0"/>
                            </p:stCondLst>
                            <p:childTnLst>
                              <p:par>
                                <p:cTn id="55" presetID="26" presetClass="emph" presetSubtype="0" fill="hold" nodeType="clickEffect">
                                  <p:stCondLst>
                                    <p:cond delay="0"/>
                                  </p:stCondLst>
                                  <p:childTnLst>
                                    <p:animEffect transition="out" filter="fade">
                                      <p:cBhvr>
                                        <p:cTn id="56" dur="500" tmFilter="0, 0; .2, .5; .8, .5; 1, 0"/>
                                        <p:tgtEl>
                                          <p:spTgt spid="10">
                                            <p:txEl>
                                              <p:pRg st="12" end="12"/>
                                            </p:txEl>
                                          </p:spTgt>
                                        </p:tgtEl>
                                      </p:cBhvr>
                                    </p:animEffect>
                                    <p:animScale>
                                      <p:cBhvr>
                                        <p:cTn id="57" dur="250" autoRev="1" fill="hold"/>
                                        <p:tgtEl>
                                          <p:spTgt spid="10">
                                            <p:txEl>
                                              <p:pRg st="12" end="1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 shot of a black background&#10;&#10;Description automatically generated">
            <a:extLst>
              <a:ext uri="{FF2B5EF4-FFF2-40B4-BE49-F238E27FC236}">
                <a16:creationId xmlns:a16="http://schemas.microsoft.com/office/drawing/2014/main" id="{7C329FF7-5146-A2B0-B016-8183AE5AF8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467" y="643467"/>
            <a:ext cx="5571065" cy="5571065"/>
          </a:xfrm>
          <a:prstGeom prst="rect">
            <a:avLst/>
          </a:prstGeom>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556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blue and white rectangular chart with white text&#10;&#10;Description automatically generated">
            <a:extLst>
              <a:ext uri="{FF2B5EF4-FFF2-40B4-BE49-F238E27FC236}">
                <a16:creationId xmlns:a16="http://schemas.microsoft.com/office/drawing/2014/main" id="{8F2C7EA8-05C8-1169-3490-FB2C902E0A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0085" y="652563"/>
            <a:ext cx="5571067" cy="5571067"/>
          </a:xfrm>
          <a:prstGeom prst="rect">
            <a:avLst/>
          </a:prstGeom>
        </p:spPr>
      </p:pic>
      <p:pic>
        <p:nvPicPr>
          <p:cNvPr id="2" name="Picture 1">
            <a:extLst>
              <a:ext uri="{FF2B5EF4-FFF2-40B4-BE49-F238E27FC236}">
                <a16:creationId xmlns:a16="http://schemas.microsoft.com/office/drawing/2014/main" id="{70F75DEA-7F4A-D230-31FE-EBAEDBE0B3FC}"/>
              </a:ext>
            </a:extLst>
          </p:cNvPr>
          <p:cNvPicPr>
            <a:picLocks noChangeAspect="1"/>
          </p:cNvPicPr>
          <p:nvPr/>
        </p:nvPicPr>
        <p:blipFill rotWithShape="1">
          <a:blip r:embed="rId3">
            <a:extLst>
              <a:ext uri="{28A0092B-C50C-407E-A947-70E740481C1C}">
                <a14:useLocalDpi xmlns:a14="http://schemas.microsoft.com/office/drawing/2010/main" val="0"/>
              </a:ext>
            </a:extLst>
          </a:blip>
          <a:srcRect l="5811" t="63259" r="6196" b="25914"/>
          <a:stretch/>
        </p:blipFill>
        <p:spPr>
          <a:xfrm>
            <a:off x="81280" y="3114675"/>
            <a:ext cx="3966690" cy="6468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877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98620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36715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41BE81D-624C-4B6F-673B-3077F5176AC9}"/>
              </a:ext>
            </a:extLst>
          </p:cNvPr>
          <p:cNvPicPr>
            <a:picLocks noChangeAspect="1"/>
          </p:cNvPicPr>
          <p:nvPr/>
        </p:nvPicPr>
        <p:blipFill rotWithShape="1">
          <a:blip r:embed="rId3"/>
          <a:srcRect t="40463" r="19608"/>
          <a:stretch/>
        </p:blipFill>
        <p:spPr>
          <a:xfrm>
            <a:off x="617280" y="2546422"/>
            <a:ext cx="7131602" cy="1440576"/>
          </a:xfrm>
          <a:prstGeom prst="rect">
            <a:avLst/>
          </a:prstGeom>
        </p:spPr>
      </p:pic>
      <p:sp>
        <p:nvSpPr>
          <p:cNvPr id="9" name="TextBox 8">
            <a:extLst>
              <a:ext uri="{FF2B5EF4-FFF2-40B4-BE49-F238E27FC236}">
                <a16:creationId xmlns:a16="http://schemas.microsoft.com/office/drawing/2014/main" id="{0643CA67-B2E3-669E-6DF2-C825A1209DEB}"/>
              </a:ext>
            </a:extLst>
          </p:cNvPr>
          <p:cNvSpPr txBox="1"/>
          <p:nvPr/>
        </p:nvSpPr>
        <p:spPr>
          <a:xfrm>
            <a:off x="1161422" y="4159427"/>
            <a:ext cx="9928698" cy="400110"/>
          </a:xfrm>
          <a:prstGeom prst="rect">
            <a:avLst/>
          </a:prstGeom>
          <a:noFill/>
        </p:spPr>
        <p:txBody>
          <a:bodyPr wrap="square">
            <a:spAutoFit/>
          </a:bodyPr>
          <a:lstStyle/>
          <a:p>
            <a:r>
              <a:rPr lang="en-US" sz="2000" u="sng" dirty="0">
                <a:solidFill>
                  <a:schemeClr val="accent1"/>
                </a:solidFill>
              </a:rPr>
              <a:t>https://www.redhat.com/en/services/training/rh124-red-hat-system-administration-i</a:t>
            </a:r>
          </a:p>
        </p:txBody>
      </p:sp>
    </p:spTree>
    <p:extLst>
      <p:ext uri="{BB962C8B-B14F-4D97-AF65-F5344CB8AC3E}">
        <p14:creationId xmlns:p14="http://schemas.microsoft.com/office/powerpoint/2010/main" val="2309172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1939</TotalTime>
  <Words>401</Words>
  <Application>Microsoft Office PowerPoint</Application>
  <PresentationFormat>Widescreen</PresentationFormat>
  <Paragraphs>57</Paragraphs>
  <Slides>10</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Gamal Selim</cp:lastModifiedBy>
  <cp:revision>31</cp:revision>
  <dcterms:created xsi:type="dcterms:W3CDTF">2023-04-29T09:08:23Z</dcterms:created>
  <dcterms:modified xsi:type="dcterms:W3CDTF">2023-09-28T17:58:57Z</dcterms:modified>
</cp:coreProperties>
</file>