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2"/>
  </p:notesMasterIdLst>
  <p:sldIdLst>
    <p:sldId id="256" r:id="rId2"/>
    <p:sldId id="257" r:id="rId3"/>
    <p:sldId id="258" r:id="rId4"/>
    <p:sldId id="259" r:id="rId5"/>
    <p:sldId id="266" r:id="rId6"/>
    <p:sldId id="261" r:id="rId7"/>
    <p:sldId id="263" r:id="rId8"/>
    <p:sldId id="267" r:id="rId9"/>
    <p:sldId id="268" r:id="rId10"/>
    <p:sldId id="265" r:id="rId11"/>
  </p:sldIdLst>
  <p:sldSz cx="18288000" cy="10287000"/>
  <p:notesSz cx="6858000" cy="9144000"/>
  <p:embeddedFontLst>
    <p:embeddedFont>
      <p:font typeface="29LT Adir" panose="020B0604020202020204" charset="-78"/>
      <p:regular r:id="rId13"/>
    </p:embeddedFont>
    <p:embeddedFont>
      <p:font typeface="Arimo Bold" panose="020B0604020202020204" charset="0"/>
      <p:regular r:id="rId14"/>
    </p:embeddedFont>
    <p:embeddedFont>
      <p:font typeface="Inter" panose="020B0604020202020204" charset="0"/>
      <p:regular r:id="rId15"/>
    </p:embeddedFont>
    <p:embeddedFont>
      <p:font typeface="Inter Bold" panose="020B0604020202020204" charset="0"/>
      <p:regular r:id="rId16"/>
    </p:embeddedFont>
    <p:embeddedFont>
      <p:font typeface="Montserrat Bold" panose="00000800000000000000" pitchFamily="2" charset="0"/>
      <p:regular r:id="rId17"/>
    </p:embeddedFont>
    <p:embeddedFont>
      <p:font typeface="Montserrat Semi-Bold" panose="020B0604020202020204" charset="0"/>
      <p:regular r:id="rId18"/>
    </p:embeddedFont>
    <p:embeddedFont>
      <p:font typeface="Poppins" panose="00000500000000000000" pitchFamily="2"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0" d="100"/>
          <a:sy n="60" d="100"/>
        </p:scale>
        <p:origin x="132" y="6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18C3A3-1C5C-47DA-A4E8-4BF64C10D3D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92DFA1-133B-491E-A624-7BEACE71DFF7}" type="slidenum">
              <a:rPr lang="en-US" smtClean="0"/>
              <a:t>‹#›</a:t>
            </a:fld>
            <a:endParaRPr lang="en-US"/>
          </a:p>
        </p:txBody>
      </p:sp>
    </p:spTree>
    <p:extLst>
      <p:ext uri="{BB962C8B-B14F-4D97-AF65-F5344CB8AC3E}">
        <p14:creationId xmlns:p14="http://schemas.microsoft.com/office/powerpoint/2010/main" val="183629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2DFA1-133B-491E-A624-7BEACE71DFF7}" type="slidenum">
              <a:rPr lang="en-US" smtClean="0"/>
              <a:t>9</a:t>
            </a:fld>
            <a:endParaRPr lang="en-US"/>
          </a:p>
        </p:txBody>
      </p:sp>
    </p:spTree>
    <p:extLst>
      <p:ext uri="{BB962C8B-B14F-4D97-AF65-F5344CB8AC3E}">
        <p14:creationId xmlns:p14="http://schemas.microsoft.com/office/powerpoint/2010/main" val="351305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3" name="PlaceHolder 1"/>
          <p:cNvSpPr>
            <a:spLocks noGrp="1"/>
          </p:cNvSpPr>
          <p:nvPr>
            <p:ph type="title"/>
          </p:nvPr>
        </p:nvSpPr>
        <p:spPr>
          <a:xfrm>
            <a:off x="1904850" y="1403100"/>
            <a:ext cx="11429100" cy="2983500"/>
          </a:xfrm>
          <a:prstGeom prst="rect">
            <a:avLst/>
          </a:prstGeom>
        </p:spPr>
        <p:txBody>
          <a:bodyPr lIns="0" tIns="0" rIns="0" bIns="0" anchor="ctr">
            <a:noAutofit/>
          </a:bodyPr>
          <a:lstStyle/>
          <a:p>
            <a:pPr algn="ctr"/>
            <a:endParaRPr lang="en-US" sz="5500" b="0" strike="noStrike" spc="-1">
              <a:latin typeface="Arial"/>
            </a:endParaRPr>
          </a:p>
        </p:txBody>
      </p:sp>
      <p:sp>
        <p:nvSpPr>
          <p:cNvPr id="4" name="PlaceHolder 2"/>
          <p:cNvSpPr>
            <a:spLocks noGrp="1"/>
          </p:cNvSpPr>
          <p:nvPr>
            <p:ph type="body"/>
          </p:nvPr>
        </p:nvSpPr>
        <p:spPr>
          <a:xfrm>
            <a:off x="914400" y="2407050"/>
            <a:ext cx="16458750" cy="5965650"/>
          </a:xfrm>
          <a:prstGeom prst="rect">
            <a:avLst/>
          </a:prstGeom>
        </p:spPr>
        <p:txBody>
          <a:bodyPr lIns="0" tIns="0" rIns="0" bIns="0">
            <a:normAutofit/>
          </a:bodyPr>
          <a:lstStyle/>
          <a:p>
            <a:endParaRPr lang="en-US" sz="4000" b="0" strike="noStrike" spc="-1">
              <a:latin typeface="Arial"/>
            </a:endParaRPr>
          </a:p>
        </p:txBody>
      </p:sp>
    </p:spTree>
    <p:extLst>
      <p:ext uri="{BB962C8B-B14F-4D97-AF65-F5344CB8AC3E}">
        <p14:creationId xmlns:p14="http://schemas.microsoft.com/office/powerpoint/2010/main" val="1312384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arxiv.org/abs/2510.00694"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microsoft.com/office/2007/relationships/hdphoto" Target="../media/hdphoto1.wdp"/><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sv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grpSp>
        <p:nvGrpSpPr>
          <p:cNvPr id="2" name="Group 2"/>
          <p:cNvGrpSpPr/>
          <p:nvPr/>
        </p:nvGrpSpPr>
        <p:grpSpPr>
          <a:xfrm>
            <a:off x="228600" y="8684174"/>
            <a:ext cx="5605860" cy="1107525"/>
            <a:chOff x="0" y="0"/>
            <a:chExt cx="2494114" cy="214543"/>
          </a:xfrm>
        </p:grpSpPr>
        <p:sp>
          <p:nvSpPr>
            <p:cNvPr id="3" name="Freeform 3"/>
            <p:cNvSpPr/>
            <p:nvPr/>
          </p:nvSpPr>
          <p:spPr>
            <a:xfrm>
              <a:off x="0" y="0"/>
              <a:ext cx="2494114" cy="214543"/>
            </a:xfrm>
            <a:custGeom>
              <a:avLst/>
              <a:gdLst/>
              <a:ahLst/>
              <a:cxnLst/>
              <a:rect l="l" t="t" r="r" b="b"/>
              <a:pathLst>
                <a:path w="2494114" h="214543">
                  <a:moveTo>
                    <a:pt x="81753" y="0"/>
                  </a:moveTo>
                  <a:lnTo>
                    <a:pt x="2412360" y="0"/>
                  </a:lnTo>
                  <a:cubicBezTo>
                    <a:pt x="2457512" y="0"/>
                    <a:pt x="2494114" y="36602"/>
                    <a:pt x="2494114" y="81753"/>
                  </a:cubicBezTo>
                  <a:lnTo>
                    <a:pt x="2494114" y="132789"/>
                  </a:lnTo>
                  <a:cubicBezTo>
                    <a:pt x="2494114" y="177940"/>
                    <a:pt x="2457512" y="214543"/>
                    <a:pt x="2412360" y="214543"/>
                  </a:cubicBezTo>
                  <a:lnTo>
                    <a:pt x="81753" y="214543"/>
                  </a:lnTo>
                  <a:cubicBezTo>
                    <a:pt x="36602" y="214543"/>
                    <a:pt x="0" y="177940"/>
                    <a:pt x="0" y="132789"/>
                  </a:cubicBezTo>
                  <a:lnTo>
                    <a:pt x="0" y="81753"/>
                  </a:lnTo>
                  <a:cubicBezTo>
                    <a:pt x="0" y="36602"/>
                    <a:pt x="36602" y="0"/>
                    <a:pt x="81753" y="0"/>
                  </a:cubicBezTo>
                  <a:close/>
                </a:path>
              </a:pathLst>
            </a:custGeom>
            <a:ln w="38100" cap="rnd">
              <a:solidFill>
                <a:srgbClr val="F1F1F1"/>
              </a:solidFill>
              <a:prstDash val="solid"/>
              <a:round/>
            </a:ln>
          </p:spPr>
          <p:txBody>
            <a:bodyPr/>
            <a:lstStyle/>
            <a:p>
              <a:endParaRPr lang="en-US"/>
            </a:p>
          </p:txBody>
        </p:sp>
        <p:sp>
          <p:nvSpPr>
            <p:cNvPr id="4" name="TextBox 4"/>
            <p:cNvSpPr txBox="1"/>
            <p:nvPr/>
          </p:nvSpPr>
          <p:spPr>
            <a:xfrm>
              <a:off x="0" y="-38100"/>
              <a:ext cx="2494114" cy="252643"/>
            </a:xfrm>
            <a:prstGeom prst="rect">
              <a:avLst/>
            </a:prstGeom>
          </p:spPr>
          <p:txBody>
            <a:bodyPr lIns="50800" tIns="50800" rIns="50800" bIns="50800" rtlCol="0" anchor="ctr"/>
            <a:lstStyle/>
            <a:p>
              <a:pPr algn="ctr">
                <a:lnSpc>
                  <a:spcPts val="2871"/>
                </a:lnSpc>
              </a:pPr>
              <a:endParaRPr/>
            </a:p>
          </p:txBody>
        </p:sp>
      </p:grpSp>
      <p:grpSp>
        <p:nvGrpSpPr>
          <p:cNvPr id="8" name="Group 8"/>
          <p:cNvGrpSpPr/>
          <p:nvPr/>
        </p:nvGrpSpPr>
        <p:grpSpPr>
          <a:xfrm>
            <a:off x="14679019" y="0"/>
            <a:ext cx="4264059" cy="10287000"/>
            <a:chOff x="0" y="0"/>
            <a:chExt cx="1123044" cy="2709333"/>
          </a:xfrm>
        </p:grpSpPr>
        <p:sp>
          <p:nvSpPr>
            <p:cNvPr id="9" name="Freeform 9"/>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10" name="TextBox 10"/>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sp>
        <p:nvSpPr>
          <p:cNvPr id="23" name="Freeform 23"/>
          <p:cNvSpPr/>
          <p:nvPr/>
        </p:nvSpPr>
        <p:spPr>
          <a:xfrm>
            <a:off x="11089216" y="7310423"/>
            <a:ext cx="2770529" cy="2770529"/>
          </a:xfrm>
          <a:custGeom>
            <a:avLst/>
            <a:gdLst/>
            <a:ahLst/>
            <a:cxnLst/>
            <a:rect l="l" t="t" r="r" b="b"/>
            <a:pathLst>
              <a:path w="2770529" h="2770529">
                <a:moveTo>
                  <a:pt x="0" y="0"/>
                </a:moveTo>
                <a:lnTo>
                  <a:pt x="2770528" y="0"/>
                </a:lnTo>
                <a:lnTo>
                  <a:pt x="2770528" y="2770529"/>
                </a:lnTo>
                <a:lnTo>
                  <a:pt x="0" y="277052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26" name="TextBox 26"/>
          <p:cNvSpPr txBox="1"/>
          <p:nvPr/>
        </p:nvSpPr>
        <p:spPr>
          <a:xfrm>
            <a:off x="4441856" y="729745"/>
            <a:ext cx="1662550" cy="314925"/>
          </a:xfrm>
          <a:prstGeom prst="rect">
            <a:avLst/>
          </a:prstGeom>
        </p:spPr>
        <p:txBody>
          <a:bodyPr lIns="0" tIns="0" rIns="0" bIns="0" rtlCol="0" anchor="t">
            <a:spAutoFit/>
          </a:bodyPr>
          <a:lstStyle/>
          <a:p>
            <a:pPr marL="0" lvl="0" indent="0" algn="ctr">
              <a:lnSpc>
                <a:spcPts val="2591"/>
              </a:lnSpc>
              <a:spcBef>
                <a:spcPct val="0"/>
              </a:spcBef>
            </a:pPr>
            <a:r>
              <a:rPr lang="en-US" sz="1851" b="1" spc="3">
                <a:solidFill>
                  <a:srgbClr val="F1F1F1"/>
                </a:solidFill>
                <a:latin typeface="Montserrat Bold"/>
                <a:ea typeface="Montserrat Bold"/>
                <a:cs typeface="Montserrat Bold"/>
                <a:sym typeface="Montserrat Bold"/>
              </a:rPr>
              <a:t>HOME</a:t>
            </a:r>
          </a:p>
        </p:txBody>
      </p:sp>
      <p:sp>
        <p:nvSpPr>
          <p:cNvPr id="31" name="TextBox 31"/>
          <p:cNvSpPr txBox="1"/>
          <p:nvPr/>
        </p:nvSpPr>
        <p:spPr>
          <a:xfrm>
            <a:off x="493390" y="8953500"/>
            <a:ext cx="5334000" cy="781368"/>
          </a:xfrm>
          <a:prstGeom prst="rect">
            <a:avLst/>
          </a:prstGeom>
        </p:spPr>
        <p:txBody>
          <a:bodyPr wrap="square" lIns="0" tIns="0" rIns="0" bIns="0" rtlCol="0" anchor="t">
            <a:spAutoFit/>
          </a:bodyPr>
          <a:lstStyle/>
          <a:p>
            <a:pPr algn="just">
              <a:lnSpc>
                <a:spcPts val="1999"/>
              </a:lnSpc>
            </a:pPr>
            <a:r>
              <a:rPr lang="en-US" sz="2400" b="1" spc="-43" dirty="0">
                <a:solidFill>
                  <a:schemeClr val="tx1">
                    <a:lumMod val="50000"/>
                    <a:lumOff val="50000"/>
                  </a:schemeClr>
                </a:solidFill>
                <a:latin typeface="29LT Adir"/>
                <a:ea typeface="29LT Adir"/>
                <a:cs typeface="29LT Adir"/>
                <a:sym typeface="29LT Adir"/>
              </a:rPr>
              <a:t>Supervisor Name: Dr. Hager Saleh</a:t>
            </a:r>
            <a:r>
              <a:rPr lang="en-US" sz="2400" b="1" spc="-131" dirty="0">
                <a:solidFill>
                  <a:schemeClr val="tx1">
                    <a:lumMod val="50000"/>
                    <a:lumOff val="50000"/>
                  </a:schemeClr>
                </a:solidFill>
                <a:latin typeface="Montserrat Semi-Bold"/>
                <a:ea typeface="Montserrat Semi-Bold"/>
                <a:cs typeface="Montserrat Semi-Bold"/>
                <a:sym typeface="Montserrat Semi-Bold"/>
              </a:rPr>
              <a:t>.</a:t>
            </a:r>
          </a:p>
          <a:p>
            <a:pPr algn="ctr">
              <a:lnSpc>
                <a:spcPts val="1999"/>
              </a:lnSpc>
            </a:pPr>
            <a:endParaRPr lang="en-US" sz="2400" b="1" spc="-131" dirty="0">
              <a:solidFill>
                <a:schemeClr val="tx1">
                  <a:lumMod val="50000"/>
                  <a:lumOff val="50000"/>
                </a:schemeClr>
              </a:solidFill>
              <a:latin typeface="Montserrat Semi-Bold"/>
              <a:ea typeface="Montserrat Semi-Bold"/>
              <a:cs typeface="Montserrat Semi-Bold"/>
              <a:sym typeface="Montserrat Semi-Bold"/>
            </a:endParaRPr>
          </a:p>
          <a:p>
            <a:pPr algn="ctr">
              <a:lnSpc>
                <a:spcPts val="1999"/>
              </a:lnSpc>
            </a:pPr>
            <a:r>
              <a:rPr lang="en-US" sz="2400" b="1" spc="-131" dirty="0">
                <a:solidFill>
                  <a:schemeClr val="tx1">
                    <a:lumMod val="50000"/>
                    <a:lumOff val="50000"/>
                  </a:schemeClr>
                </a:solidFill>
                <a:latin typeface="Montserrat Semi-Bold"/>
                <a:ea typeface="Montserrat Semi-Bold"/>
                <a:cs typeface="Montserrat Semi-Bold"/>
                <a:sym typeface="Montserrat Semi-Bold"/>
              </a:rPr>
              <a:t>2026</a:t>
            </a:r>
          </a:p>
        </p:txBody>
      </p:sp>
      <p:sp>
        <p:nvSpPr>
          <p:cNvPr id="34" name="Freeform 14">
            <a:extLst>
              <a:ext uri="{FF2B5EF4-FFF2-40B4-BE49-F238E27FC236}">
                <a16:creationId xmlns:a16="http://schemas.microsoft.com/office/drawing/2014/main" id="{E8C8B03A-032E-D14F-D3E7-8A8E375611C6}"/>
              </a:ext>
            </a:extLst>
          </p:cNvPr>
          <p:cNvSpPr/>
          <p:nvPr/>
        </p:nvSpPr>
        <p:spPr>
          <a:xfrm>
            <a:off x="-76200" y="-1551196"/>
            <a:ext cx="6396961" cy="6181617"/>
          </a:xfrm>
          <a:custGeom>
            <a:avLst/>
            <a:gdLst/>
            <a:ahLst/>
            <a:cxnLst/>
            <a:rect l="l" t="t" r="r" b="b"/>
            <a:pathLst>
              <a:path w="5848440" h="5708866">
                <a:moveTo>
                  <a:pt x="0" y="0"/>
                </a:moveTo>
                <a:lnTo>
                  <a:pt x="5848440" y="0"/>
                </a:lnTo>
                <a:lnTo>
                  <a:pt x="5848440" y="5708865"/>
                </a:lnTo>
                <a:lnTo>
                  <a:pt x="0" y="5708865"/>
                </a:lnTo>
                <a:lnTo>
                  <a:pt x="0" y="0"/>
                </a:lnTo>
                <a:close/>
              </a:path>
            </a:pathLst>
          </a:custGeom>
          <a:blipFill>
            <a:blip r:embed="rId3"/>
            <a:stretch>
              <a:fillRect t="-1222" b="-1222"/>
            </a:stretch>
          </a:blipFill>
        </p:spPr>
        <p:txBody>
          <a:bodyPr/>
          <a:lstStyle/>
          <a:p>
            <a:endParaRPr lang="en-GB" dirty="0"/>
          </a:p>
        </p:txBody>
      </p:sp>
      <p:sp>
        <p:nvSpPr>
          <p:cNvPr id="36" name="TextBox 16">
            <a:extLst>
              <a:ext uri="{FF2B5EF4-FFF2-40B4-BE49-F238E27FC236}">
                <a16:creationId xmlns:a16="http://schemas.microsoft.com/office/drawing/2014/main" id="{BF7E8DB2-D5DC-B58A-F38B-45BE13ED53C8}"/>
              </a:ext>
            </a:extLst>
          </p:cNvPr>
          <p:cNvSpPr txBox="1"/>
          <p:nvPr/>
        </p:nvSpPr>
        <p:spPr>
          <a:xfrm>
            <a:off x="1634803" y="2924877"/>
            <a:ext cx="10818739" cy="5770811"/>
          </a:xfrm>
          <a:prstGeom prst="rect">
            <a:avLst/>
          </a:prstGeom>
        </p:spPr>
        <p:txBody>
          <a:bodyPr wrap="square" lIns="0" tIns="0" rIns="0" bIns="0" rtlCol="0" anchor="t">
            <a:spAutoFit/>
          </a:bodyPr>
          <a:lstStyle/>
          <a:p>
            <a:pPr algn="ctr">
              <a:lnSpc>
                <a:spcPts val="7480"/>
              </a:lnSpc>
            </a:pPr>
            <a:r>
              <a:rPr lang="en-US" sz="6000" b="1" dirty="0">
                <a:solidFill>
                  <a:srgbClr val="97C1FF"/>
                </a:solidFill>
                <a:latin typeface="Montserrat Bold"/>
                <a:ea typeface="Montserrat Bold"/>
                <a:cs typeface="Montserrat Bold"/>
                <a:sym typeface="Montserrat Bold"/>
              </a:rPr>
              <a:t>AI</a:t>
            </a:r>
            <a:r>
              <a:rPr lang="en-US" sz="6000" b="1" dirty="0">
                <a:solidFill>
                  <a:schemeClr val="tx1">
                    <a:lumMod val="50000"/>
                    <a:lumOff val="50000"/>
                  </a:schemeClr>
                </a:solidFill>
                <a:latin typeface="Montserrat Bold"/>
                <a:ea typeface="Montserrat Bold"/>
                <a:cs typeface="Montserrat Bold"/>
                <a:sym typeface="Montserrat Bold"/>
              </a:rPr>
              <a:t>-Powered</a:t>
            </a:r>
            <a:r>
              <a:rPr lang="en-US" sz="6000" b="1" dirty="0">
                <a:solidFill>
                  <a:srgbClr val="FFFFFF"/>
                </a:solidFill>
                <a:latin typeface="Montserrat Bold"/>
                <a:ea typeface="Montserrat Bold"/>
                <a:cs typeface="Montserrat Bold"/>
                <a:sym typeface="Montserrat Bold"/>
              </a:rPr>
              <a:t> </a:t>
            </a:r>
            <a:r>
              <a:rPr lang="en-US" sz="6000" b="1" dirty="0">
                <a:solidFill>
                  <a:schemeClr val="tx1">
                    <a:lumMod val="50000"/>
                    <a:lumOff val="50000"/>
                  </a:schemeClr>
                </a:solidFill>
                <a:latin typeface="Montserrat Bold"/>
                <a:ea typeface="Montserrat Bold"/>
                <a:cs typeface="Montserrat Bold"/>
                <a:sym typeface="Montserrat Bold"/>
              </a:rPr>
              <a:t>Voice</a:t>
            </a:r>
            <a:r>
              <a:rPr lang="en-US" sz="6000" b="1" dirty="0">
                <a:solidFill>
                  <a:srgbClr val="FFFFFF"/>
                </a:solidFill>
                <a:latin typeface="Montserrat Bold"/>
                <a:ea typeface="Montserrat Bold"/>
                <a:cs typeface="Montserrat Bold"/>
                <a:sym typeface="Montserrat Bold"/>
              </a:rPr>
              <a:t> </a:t>
            </a:r>
          </a:p>
          <a:p>
            <a:pPr algn="ctr">
              <a:lnSpc>
                <a:spcPts val="7480"/>
              </a:lnSpc>
            </a:pPr>
            <a:r>
              <a:rPr lang="en-US" sz="6000" b="1" dirty="0">
                <a:solidFill>
                  <a:srgbClr val="91BDFF"/>
                </a:solidFill>
                <a:latin typeface="Montserrat Bold"/>
                <a:ea typeface="Montserrat Bold"/>
                <a:cs typeface="Montserrat Bold"/>
                <a:sym typeface="Montserrat Bold"/>
              </a:rPr>
              <a:t>AGENT</a:t>
            </a:r>
          </a:p>
          <a:p>
            <a:pPr algn="ctr">
              <a:lnSpc>
                <a:spcPts val="7480"/>
              </a:lnSpc>
            </a:pPr>
            <a:r>
              <a:rPr lang="en-US" sz="6000" spc="1039" dirty="0">
                <a:solidFill>
                  <a:schemeClr val="tx1">
                    <a:lumMod val="50000"/>
                    <a:lumOff val="50000"/>
                  </a:schemeClr>
                </a:solidFill>
                <a:latin typeface="Montserrat Bold" panose="00000800000000000000" pitchFamily="2" charset="0"/>
                <a:ea typeface="Inter"/>
                <a:cs typeface="Inter"/>
                <a:sym typeface="Inter"/>
              </a:rPr>
              <a:t>FOR SAUDI LABOR LAW INQUIRIES</a:t>
            </a:r>
          </a:p>
          <a:p>
            <a:pPr>
              <a:lnSpc>
                <a:spcPts val="7480"/>
              </a:lnSpc>
            </a:pPr>
            <a:endParaRPr lang="en-US" sz="7200" b="1" dirty="0">
              <a:solidFill>
                <a:srgbClr val="91BDFF"/>
              </a:solidFill>
              <a:latin typeface="Montserrat Bold"/>
              <a:ea typeface="Montserrat Bold"/>
              <a:cs typeface="Montserrat Bold"/>
              <a:sym typeface="Montserrat Bold"/>
            </a:endParaRPr>
          </a:p>
          <a:p>
            <a:pPr>
              <a:lnSpc>
                <a:spcPts val="7480"/>
              </a:lnSpc>
            </a:pPr>
            <a:endParaRPr lang="en-US" sz="6800" b="1" dirty="0">
              <a:solidFill>
                <a:srgbClr val="FFFFFF"/>
              </a:solidFill>
              <a:latin typeface="Montserrat Bold"/>
              <a:ea typeface="Montserrat Bold"/>
              <a:cs typeface="Montserrat Bold"/>
              <a:sym typeface="Montserrat Bold"/>
            </a:endParaRPr>
          </a:p>
        </p:txBody>
      </p:sp>
      <p:sp>
        <p:nvSpPr>
          <p:cNvPr id="37" name="TextBox 17">
            <a:extLst>
              <a:ext uri="{FF2B5EF4-FFF2-40B4-BE49-F238E27FC236}">
                <a16:creationId xmlns:a16="http://schemas.microsoft.com/office/drawing/2014/main" id="{C3B34B42-A6B0-9130-9ECC-D4BC4A641736}"/>
              </a:ext>
            </a:extLst>
          </p:cNvPr>
          <p:cNvSpPr txBox="1"/>
          <p:nvPr/>
        </p:nvSpPr>
        <p:spPr>
          <a:xfrm>
            <a:off x="1028700" y="4916648"/>
            <a:ext cx="9348693" cy="1119506"/>
          </a:xfrm>
          <a:prstGeom prst="rect">
            <a:avLst/>
          </a:prstGeom>
        </p:spPr>
        <p:txBody>
          <a:bodyPr lIns="0" tIns="0" rIns="0" bIns="0" rtlCol="0" anchor="t">
            <a:spAutoFit/>
          </a:bodyPr>
          <a:lstStyle/>
          <a:p>
            <a:pPr algn="ctr">
              <a:lnSpc>
                <a:spcPts val="8690"/>
              </a:lnSpc>
            </a:pPr>
            <a:r>
              <a:rPr lang="en-US" sz="7900" b="1" dirty="0">
                <a:solidFill>
                  <a:srgbClr val="91BDFF"/>
                </a:solidFill>
                <a:latin typeface="Montserrat Bold"/>
                <a:ea typeface="Montserrat Bold"/>
                <a:cs typeface="Montserrat Bold"/>
                <a:sym typeface="Montserrat Bold"/>
              </a:rPr>
              <a:t> </a:t>
            </a:r>
          </a:p>
        </p:txBody>
      </p:sp>
      <p:grpSp>
        <p:nvGrpSpPr>
          <p:cNvPr id="39" name="Group 3">
            <a:extLst>
              <a:ext uri="{FF2B5EF4-FFF2-40B4-BE49-F238E27FC236}">
                <a16:creationId xmlns:a16="http://schemas.microsoft.com/office/drawing/2014/main" id="{ACF783F4-ABBD-7254-D0DC-B70BDF87FE8C}"/>
              </a:ext>
            </a:extLst>
          </p:cNvPr>
          <p:cNvGrpSpPr/>
          <p:nvPr/>
        </p:nvGrpSpPr>
        <p:grpSpPr>
          <a:xfrm>
            <a:off x="13182600" y="2781300"/>
            <a:ext cx="6057900" cy="7415343"/>
            <a:chOff x="96878" y="-90779"/>
            <a:chExt cx="812800" cy="812800"/>
          </a:xfrm>
        </p:grpSpPr>
        <p:sp>
          <p:nvSpPr>
            <p:cNvPr id="40" name="Freeform 4">
              <a:extLst>
                <a:ext uri="{FF2B5EF4-FFF2-40B4-BE49-F238E27FC236}">
                  <a16:creationId xmlns:a16="http://schemas.microsoft.com/office/drawing/2014/main" id="{2820FBC4-30D3-F2AF-89F6-998968F638E5}"/>
                </a:ext>
              </a:extLst>
            </p:cNvPr>
            <p:cNvSpPr/>
            <p:nvPr/>
          </p:nvSpPr>
          <p:spPr>
            <a:xfrm>
              <a:off x="96878" y="-90779"/>
              <a:ext cx="812800" cy="812800"/>
            </a:xfrm>
            <a:custGeom>
              <a:avLst/>
              <a:gdLst/>
              <a:ahLst/>
              <a:cxnLst/>
              <a:rect l="l" t="t" r="r" b="b"/>
              <a:pathLst>
                <a:path w="812800" h="812800">
                  <a:moveTo>
                    <a:pt x="0" y="0"/>
                  </a:moveTo>
                  <a:lnTo>
                    <a:pt x="812800" y="0"/>
                  </a:lnTo>
                  <a:lnTo>
                    <a:pt x="812800" y="812800"/>
                  </a:lnTo>
                  <a:lnTo>
                    <a:pt x="0" y="812800"/>
                  </a:lnTo>
                  <a:close/>
                </a:path>
              </a:pathLst>
            </a:custGeom>
            <a:blipFill>
              <a:blip r:embed="rId4"/>
              <a:stretch>
                <a:fillRect l="-47111" r="-20955"/>
              </a:stretch>
            </a:blipFill>
          </p:spPr>
          <p:txBody>
            <a:bodyPr/>
            <a:lstStyle/>
            <a:p>
              <a:endParaRPr lang="en-GB"/>
            </a:p>
          </p:txBody>
        </p:sp>
      </p:grpSp>
      <p:sp>
        <p:nvSpPr>
          <p:cNvPr id="41" name="Freeform 6">
            <a:extLst>
              <a:ext uri="{FF2B5EF4-FFF2-40B4-BE49-F238E27FC236}">
                <a16:creationId xmlns:a16="http://schemas.microsoft.com/office/drawing/2014/main" id="{8B9B31B2-EB49-0A09-8A19-F07BA053C5DC}"/>
              </a:ext>
            </a:extLst>
          </p:cNvPr>
          <p:cNvSpPr/>
          <p:nvPr/>
        </p:nvSpPr>
        <p:spPr>
          <a:xfrm>
            <a:off x="-272002" y="3702060"/>
            <a:ext cx="4245922" cy="5022044"/>
          </a:xfrm>
          <a:custGeom>
            <a:avLst/>
            <a:gdLst/>
            <a:ahLst/>
            <a:cxnLst/>
            <a:rect l="l" t="t" r="r" b="b"/>
            <a:pathLst>
              <a:path w="6811604" h="6300734">
                <a:moveTo>
                  <a:pt x="0" y="0"/>
                </a:moveTo>
                <a:lnTo>
                  <a:pt x="6811604" y="0"/>
                </a:lnTo>
                <a:lnTo>
                  <a:pt x="6811604" y="6300734"/>
                </a:lnTo>
                <a:lnTo>
                  <a:pt x="0" y="6300734"/>
                </a:lnTo>
                <a:lnTo>
                  <a:pt x="0" y="0"/>
                </a:lnTo>
                <a:close/>
              </a:path>
            </a:pathLst>
          </a:custGeom>
          <a:blipFill>
            <a:blip r:embed="rId5"/>
            <a:stretch>
              <a:fillRect/>
            </a:stretch>
          </a:blipFill>
        </p:spPr>
        <p:txBody>
          <a:bodyPr/>
          <a:lstStyle/>
          <a:p>
            <a:endParaRPr lang="en-GB"/>
          </a:p>
        </p:txBody>
      </p:sp>
      <p:sp>
        <p:nvSpPr>
          <p:cNvPr id="42" name="Freeform 7">
            <a:extLst>
              <a:ext uri="{FF2B5EF4-FFF2-40B4-BE49-F238E27FC236}">
                <a16:creationId xmlns:a16="http://schemas.microsoft.com/office/drawing/2014/main" id="{140089F7-F04C-905D-93F2-E160165665A8}"/>
              </a:ext>
            </a:extLst>
          </p:cNvPr>
          <p:cNvSpPr/>
          <p:nvPr/>
        </p:nvSpPr>
        <p:spPr>
          <a:xfrm>
            <a:off x="13454716" y="-823230"/>
            <a:ext cx="6396961" cy="6633512"/>
          </a:xfrm>
          <a:custGeom>
            <a:avLst/>
            <a:gdLst/>
            <a:ahLst/>
            <a:cxnLst/>
            <a:rect l="l" t="t" r="r" b="b"/>
            <a:pathLst>
              <a:path w="8085582" h="8229600">
                <a:moveTo>
                  <a:pt x="0" y="0"/>
                </a:moveTo>
                <a:lnTo>
                  <a:pt x="8085582" y="0"/>
                </a:lnTo>
                <a:lnTo>
                  <a:pt x="8085582" y="8229600"/>
                </a:lnTo>
                <a:lnTo>
                  <a:pt x="0" y="8229600"/>
                </a:lnTo>
                <a:lnTo>
                  <a:pt x="0" y="0"/>
                </a:lnTo>
                <a:close/>
              </a:path>
            </a:pathLst>
          </a:custGeom>
          <a:blipFill>
            <a:blip r:embed="rId6"/>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407" name="Rectangle: Rounded Corners 406">
            <a:extLst>
              <a:ext uri="{FF2B5EF4-FFF2-40B4-BE49-F238E27FC236}">
                <a16:creationId xmlns:a16="http://schemas.microsoft.com/office/drawing/2014/main" id="{4AD8AF3D-DA9E-F64D-3A4B-6F7BC35E7026}"/>
              </a:ext>
            </a:extLst>
          </p:cNvPr>
          <p:cNvSpPr/>
          <p:nvPr/>
        </p:nvSpPr>
        <p:spPr>
          <a:xfrm>
            <a:off x="4343400" y="348406"/>
            <a:ext cx="9448800" cy="109462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27" name="Group 27"/>
          <p:cNvGrpSpPr/>
          <p:nvPr/>
        </p:nvGrpSpPr>
        <p:grpSpPr>
          <a:xfrm>
            <a:off x="10972800" y="694188"/>
            <a:ext cx="581194" cy="581194"/>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29" name="TextBox 29"/>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44" name="TextBox 7">
            <a:extLst>
              <a:ext uri="{FF2B5EF4-FFF2-40B4-BE49-F238E27FC236}">
                <a16:creationId xmlns:a16="http://schemas.microsoft.com/office/drawing/2014/main" id="{77F66D0F-B885-7CA2-A82E-6961E908E9B4}"/>
              </a:ext>
            </a:extLst>
          </p:cNvPr>
          <p:cNvSpPr txBox="1"/>
          <p:nvPr/>
        </p:nvSpPr>
        <p:spPr>
          <a:xfrm>
            <a:off x="3996843" y="1019837"/>
            <a:ext cx="14249400" cy="4267200"/>
          </a:xfrm>
          <a:prstGeom prst="rect">
            <a:avLst/>
          </a:prstGeom>
        </p:spPr>
        <p:txBody>
          <a:bodyPr lIns="254000" tIns="254000" rIns="254000" bIns="254000" rtlCol="0" anchor="ctr"/>
          <a:lstStyle/>
          <a:p>
            <a:pPr marL="342900" indent="-342900">
              <a:lnSpc>
                <a:spcPts val="2760"/>
              </a:lnSpc>
              <a:buFont typeface="Arial" panose="020B0604020202020204" pitchFamily="34" charset="0"/>
              <a:buChar char="•"/>
            </a:pPr>
            <a:r>
              <a:rPr lang="en-US" sz="2800" spc="-34" dirty="0">
                <a:solidFill>
                  <a:schemeClr val="tx2"/>
                </a:solidFill>
                <a:latin typeface="Montserrat Bold" panose="00000800000000000000" pitchFamily="2" charset="0"/>
                <a:ea typeface="Inter"/>
                <a:cs typeface="Inter"/>
                <a:sym typeface="Inter"/>
              </a:rPr>
              <a:t>This project develops an AI‑based voice agent that answers Saudi labour law questions through natural Arabic speech, replacing traditional menu‑based IVR systems.</a:t>
            </a:r>
          </a:p>
        </p:txBody>
      </p:sp>
      <p:sp>
        <p:nvSpPr>
          <p:cNvPr id="47" name="TextBox 10">
            <a:extLst>
              <a:ext uri="{FF2B5EF4-FFF2-40B4-BE49-F238E27FC236}">
                <a16:creationId xmlns:a16="http://schemas.microsoft.com/office/drawing/2014/main" id="{E8BA6A3D-4F0F-5C2C-0724-567330C1A598}"/>
              </a:ext>
            </a:extLst>
          </p:cNvPr>
          <p:cNvSpPr txBox="1"/>
          <p:nvPr/>
        </p:nvSpPr>
        <p:spPr>
          <a:xfrm>
            <a:off x="4038600" y="7200880"/>
            <a:ext cx="14207643" cy="2282970"/>
          </a:xfrm>
          <a:prstGeom prst="rect">
            <a:avLst/>
          </a:prstGeom>
        </p:spPr>
        <p:txBody>
          <a:bodyPr lIns="254000" tIns="254000" rIns="254000" bIns="254000" rtlCol="0" anchor="ctr"/>
          <a:lstStyle/>
          <a:p>
            <a:pPr marL="342900" indent="-342900">
              <a:lnSpc>
                <a:spcPts val="2760"/>
              </a:lnSpc>
              <a:buFont typeface="Arial" panose="020B0604020202020204" pitchFamily="34" charset="0"/>
              <a:buChar char="•"/>
            </a:pPr>
            <a:r>
              <a:rPr lang="en-US" sz="2800" spc="-34" dirty="0">
                <a:solidFill>
                  <a:schemeClr val="tx2"/>
                </a:solidFill>
                <a:latin typeface="Montserrat Bold" panose="00000800000000000000" pitchFamily="2" charset="0"/>
                <a:ea typeface="Inter"/>
                <a:sym typeface="Inter"/>
              </a:rPr>
              <a:t>The system converts spoken Arabic into text retrieves relevant labour law information using RAG and delivers accurate answers through natural sounding Arabic speech.</a:t>
            </a:r>
          </a:p>
        </p:txBody>
      </p:sp>
      <p:sp>
        <p:nvSpPr>
          <p:cNvPr id="52" name="TextBox 15">
            <a:extLst>
              <a:ext uri="{FF2B5EF4-FFF2-40B4-BE49-F238E27FC236}">
                <a16:creationId xmlns:a16="http://schemas.microsoft.com/office/drawing/2014/main" id="{83C8992E-566E-5112-A5E4-0B7FB3AE20B4}"/>
              </a:ext>
            </a:extLst>
          </p:cNvPr>
          <p:cNvSpPr txBox="1"/>
          <p:nvPr/>
        </p:nvSpPr>
        <p:spPr>
          <a:xfrm>
            <a:off x="3954548" y="463903"/>
            <a:ext cx="9131596" cy="863634"/>
          </a:xfrm>
          <a:prstGeom prst="rect">
            <a:avLst/>
          </a:prstGeom>
        </p:spPr>
        <p:txBody>
          <a:bodyPr wrap="square" lIns="0" tIns="0" rIns="0" bIns="0" rtlCol="0" anchor="t">
            <a:spAutoFit/>
          </a:bodyPr>
          <a:lstStyle/>
          <a:p>
            <a:pPr algn="ctr">
              <a:lnSpc>
                <a:spcPts val="7150"/>
              </a:lnSpc>
            </a:pPr>
            <a:r>
              <a:rPr lang="en-US" sz="4800" b="1" dirty="0">
                <a:solidFill>
                  <a:schemeClr val="tx1">
                    <a:lumMod val="50000"/>
                    <a:lumOff val="50000"/>
                  </a:schemeClr>
                </a:solidFill>
                <a:latin typeface="Montserrat Bold"/>
                <a:ea typeface="Montserrat Bold"/>
                <a:cs typeface="Montserrat Bold"/>
                <a:sym typeface="Montserrat Bold"/>
              </a:rPr>
              <a:t>Introduction </a:t>
            </a:r>
          </a:p>
        </p:txBody>
      </p:sp>
      <p:sp>
        <p:nvSpPr>
          <p:cNvPr id="65" name="TextBox 13">
            <a:extLst>
              <a:ext uri="{FF2B5EF4-FFF2-40B4-BE49-F238E27FC236}">
                <a16:creationId xmlns:a16="http://schemas.microsoft.com/office/drawing/2014/main" id="{8FCF0EC3-A91A-BF13-235E-939368D293AC}"/>
              </a:ext>
            </a:extLst>
          </p:cNvPr>
          <p:cNvSpPr txBox="1"/>
          <p:nvPr/>
        </p:nvSpPr>
        <p:spPr>
          <a:xfrm>
            <a:off x="3966740" y="4451549"/>
            <a:ext cx="14345643" cy="2285999"/>
          </a:xfrm>
          <a:prstGeom prst="rect">
            <a:avLst/>
          </a:prstGeom>
        </p:spPr>
        <p:txBody>
          <a:bodyPr lIns="254000" tIns="254000" rIns="254000" bIns="254000" rtlCol="0" anchor="ctr"/>
          <a:lstStyle/>
          <a:p>
            <a:pPr marL="342900" indent="-342900">
              <a:lnSpc>
                <a:spcPts val="2760"/>
              </a:lnSpc>
              <a:buFont typeface="Arial" panose="020B0604020202020204" pitchFamily="34" charset="0"/>
              <a:buChar char="•"/>
            </a:pPr>
            <a:r>
              <a:rPr lang="en-US" sz="2800" spc="-34" dirty="0">
                <a:solidFill>
                  <a:schemeClr val="tx2"/>
                </a:solidFill>
                <a:latin typeface="Montserrat Bold" panose="00000800000000000000" pitchFamily="2" charset="0"/>
                <a:ea typeface="Inter"/>
                <a:sym typeface="Inter"/>
              </a:rPr>
              <a:t>A key feature of the work is the use of fully open‑source components deployed locally, ensuring greater data control while supporting transparency, reproducibility, and detailed academic analysis.</a:t>
            </a:r>
          </a:p>
        </p:txBody>
      </p:sp>
      <p:sp>
        <p:nvSpPr>
          <p:cNvPr id="394" name="TextBox 393">
            <a:extLst>
              <a:ext uri="{FF2B5EF4-FFF2-40B4-BE49-F238E27FC236}">
                <a16:creationId xmlns:a16="http://schemas.microsoft.com/office/drawing/2014/main" id="{5D1FB48D-22ED-4C4E-8645-A4A9AF0CD403}"/>
              </a:ext>
            </a:extLst>
          </p:cNvPr>
          <p:cNvSpPr txBox="1"/>
          <p:nvPr/>
        </p:nvSpPr>
        <p:spPr>
          <a:xfrm>
            <a:off x="1066800" y="1967499"/>
            <a:ext cx="1278442" cy="1262140"/>
          </a:xfrm>
          <a:prstGeom prst="rect">
            <a:avLst/>
          </a:prstGeom>
          <a:noFill/>
        </p:spPr>
        <p:txBody>
          <a:bodyPr wrap="square" rtlCol="0" anchor="b">
            <a:spAutoFit/>
          </a:bodyPr>
          <a:lstStyle>
            <a:defPPr>
              <a:defRPr lang="en-US"/>
            </a:defPPr>
            <a:lvl1pPr algn="ctr">
              <a:lnSpc>
                <a:spcPts val="9400"/>
              </a:lnSpc>
              <a:defRPr sz="8000" b="1" spc="-290">
                <a:solidFill>
                  <a:schemeClr val="tx2"/>
                </a:solidFill>
                <a:latin typeface="Raleway" panose="020B0503030101060003" pitchFamily="34" charset="77"/>
              </a:defRPr>
            </a:lvl1pPr>
          </a:lstStyle>
          <a:p>
            <a:r>
              <a:rPr lang="en-US" sz="7400" dirty="0">
                <a:solidFill>
                  <a:srgbClr val="0869D3"/>
                </a:solidFill>
                <a:latin typeface="Poppins" panose="00000500000000000000" pitchFamily="2" charset="0"/>
                <a:cs typeface="Poppins" panose="00000500000000000000" pitchFamily="2" charset="0"/>
              </a:rPr>
              <a:t>A</a:t>
            </a:r>
          </a:p>
        </p:txBody>
      </p:sp>
      <p:grpSp>
        <p:nvGrpSpPr>
          <p:cNvPr id="395" name="Group 9">
            <a:extLst>
              <a:ext uri="{FF2B5EF4-FFF2-40B4-BE49-F238E27FC236}">
                <a16:creationId xmlns:a16="http://schemas.microsoft.com/office/drawing/2014/main" id="{C8F23E3B-C4F4-BD2A-08BD-A1F419948113}"/>
              </a:ext>
            </a:extLst>
          </p:cNvPr>
          <p:cNvGrpSpPr/>
          <p:nvPr/>
        </p:nvGrpSpPr>
        <p:grpSpPr>
          <a:xfrm>
            <a:off x="-321703" y="0"/>
            <a:ext cx="4264059" cy="10287000"/>
            <a:chOff x="0" y="0"/>
            <a:chExt cx="1123044" cy="2709333"/>
          </a:xfrm>
        </p:grpSpPr>
        <p:sp>
          <p:nvSpPr>
            <p:cNvPr id="396" name="Freeform 10">
              <a:extLst>
                <a:ext uri="{FF2B5EF4-FFF2-40B4-BE49-F238E27FC236}">
                  <a16:creationId xmlns:a16="http://schemas.microsoft.com/office/drawing/2014/main" id="{A89C484C-364B-AF99-EBF4-0ED110400E20}"/>
                </a:ext>
              </a:extLst>
            </p:cNvPr>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397" name="TextBox 11">
              <a:extLst>
                <a:ext uri="{FF2B5EF4-FFF2-40B4-BE49-F238E27FC236}">
                  <a16:creationId xmlns:a16="http://schemas.microsoft.com/office/drawing/2014/main" id="{5B372C4C-5249-B811-B087-E30F6260EA6E}"/>
                </a:ext>
              </a:extLst>
            </p:cNvPr>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grpSp>
        <p:nvGrpSpPr>
          <p:cNvPr id="398" name="Group 13">
            <a:extLst>
              <a:ext uri="{FF2B5EF4-FFF2-40B4-BE49-F238E27FC236}">
                <a16:creationId xmlns:a16="http://schemas.microsoft.com/office/drawing/2014/main" id="{BB9FE8B6-8BD1-37A1-289B-199FCA4CFD05}"/>
              </a:ext>
            </a:extLst>
          </p:cNvPr>
          <p:cNvGrpSpPr/>
          <p:nvPr/>
        </p:nvGrpSpPr>
        <p:grpSpPr>
          <a:xfrm>
            <a:off x="649372" y="1797249"/>
            <a:ext cx="2238266" cy="2160345"/>
            <a:chOff x="0" y="0"/>
            <a:chExt cx="629500" cy="607585"/>
          </a:xfrm>
        </p:grpSpPr>
        <p:sp>
          <p:nvSpPr>
            <p:cNvPr id="399" name="Freeform 14">
              <a:extLst>
                <a:ext uri="{FF2B5EF4-FFF2-40B4-BE49-F238E27FC236}">
                  <a16:creationId xmlns:a16="http://schemas.microsoft.com/office/drawing/2014/main" id="{4D3E9E6F-B9A2-FFAD-EC15-5C292E38EE95}"/>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00" name="TextBox 15">
              <a:extLst>
                <a:ext uri="{FF2B5EF4-FFF2-40B4-BE49-F238E27FC236}">
                  <a16:creationId xmlns:a16="http://schemas.microsoft.com/office/drawing/2014/main" id="{305A480A-1816-9D0C-7C80-CA9647FB09B8}"/>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FFFFFF"/>
                  </a:solidFill>
                  <a:latin typeface="Inter Bold"/>
                  <a:ea typeface="Inter Bold"/>
                  <a:cs typeface="Inter Bold"/>
                  <a:sym typeface="Inter Bold"/>
                </a:rPr>
                <a:t>A</a:t>
              </a:r>
            </a:p>
          </p:txBody>
        </p:sp>
      </p:grpSp>
      <p:grpSp>
        <p:nvGrpSpPr>
          <p:cNvPr id="401" name="Group 16">
            <a:extLst>
              <a:ext uri="{FF2B5EF4-FFF2-40B4-BE49-F238E27FC236}">
                <a16:creationId xmlns:a16="http://schemas.microsoft.com/office/drawing/2014/main" id="{4DFABA7C-AA7A-4362-0151-F4D11E4FBD60}"/>
              </a:ext>
            </a:extLst>
          </p:cNvPr>
          <p:cNvGrpSpPr/>
          <p:nvPr/>
        </p:nvGrpSpPr>
        <p:grpSpPr>
          <a:xfrm>
            <a:off x="649372" y="4500518"/>
            <a:ext cx="2238266" cy="2160345"/>
            <a:chOff x="0" y="0"/>
            <a:chExt cx="629500" cy="607585"/>
          </a:xfrm>
        </p:grpSpPr>
        <p:sp>
          <p:nvSpPr>
            <p:cNvPr id="402" name="Freeform 17">
              <a:extLst>
                <a:ext uri="{FF2B5EF4-FFF2-40B4-BE49-F238E27FC236}">
                  <a16:creationId xmlns:a16="http://schemas.microsoft.com/office/drawing/2014/main" id="{E5CEBB7D-E23F-FA7B-58FE-804F0BF6AC5D}"/>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03" name="TextBox 18">
              <a:extLst>
                <a:ext uri="{FF2B5EF4-FFF2-40B4-BE49-F238E27FC236}">
                  <a16:creationId xmlns:a16="http://schemas.microsoft.com/office/drawing/2014/main" id="{5611B1BB-0F9C-67F1-89FD-EF279A0999EB}"/>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FFFFFF"/>
                  </a:solidFill>
                  <a:latin typeface="Inter Bold"/>
                  <a:ea typeface="Inter Bold"/>
                  <a:cs typeface="Inter Bold"/>
                  <a:sym typeface="Inter Bold"/>
                </a:rPr>
                <a:t>B</a:t>
              </a:r>
            </a:p>
          </p:txBody>
        </p:sp>
      </p:grpSp>
      <p:grpSp>
        <p:nvGrpSpPr>
          <p:cNvPr id="404" name="Group 19">
            <a:extLst>
              <a:ext uri="{FF2B5EF4-FFF2-40B4-BE49-F238E27FC236}">
                <a16:creationId xmlns:a16="http://schemas.microsoft.com/office/drawing/2014/main" id="{411A0036-9435-23DB-1305-B677827ADF8E}"/>
              </a:ext>
            </a:extLst>
          </p:cNvPr>
          <p:cNvGrpSpPr/>
          <p:nvPr/>
        </p:nvGrpSpPr>
        <p:grpSpPr>
          <a:xfrm>
            <a:off x="649372" y="7200880"/>
            <a:ext cx="2238266" cy="2160345"/>
            <a:chOff x="0" y="0"/>
            <a:chExt cx="629500" cy="607585"/>
          </a:xfrm>
        </p:grpSpPr>
        <p:sp>
          <p:nvSpPr>
            <p:cNvPr id="405" name="Freeform 20">
              <a:extLst>
                <a:ext uri="{FF2B5EF4-FFF2-40B4-BE49-F238E27FC236}">
                  <a16:creationId xmlns:a16="http://schemas.microsoft.com/office/drawing/2014/main" id="{F63CAAD2-394A-591F-BB4D-10659381D11F}"/>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06" name="TextBox 21">
              <a:extLst>
                <a:ext uri="{FF2B5EF4-FFF2-40B4-BE49-F238E27FC236}">
                  <a16:creationId xmlns:a16="http://schemas.microsoft.com/office/drawing/2014/main" id="{277143A9-D3D3-8FC5-5D65-DCE471A99076}"/>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FFFFFF"/>
                  </a:solidFill>
                  <a:latin typeface="Inter Bold"/>
                  <a:ea typeface="Inter Bold"/>
                  <a:cs typeface="Inter Bold"/>
                  <a:sym typeface="Inter Bold"/>
                </a:rPr>
                <a:t>C</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100" name="Freeform 106">
            <a:extLst>
              <a:ext uri="{FF2B5EF4-FFF2-40B4-BE49-F238E27FC236}">
                <a16:creationId xmlns:a16="http://schemas.microsoft.com/office/drawing/2014/main" id="{5B2A6D65-1CB6-6587-F8CB-518646480A5B}"/>
              </a:ext>
            </a:extLst>
          </p:cNvPr>
          <p:cNvSpPr>
            <a:spLocks noChangeArrowheads="1"/>
          </p:cNvSpPr>
          <p:nvPr/>
        </p:nvSpPr>
        <p:spPr bwMode="auto">
          <a:xfrm>
            <a:off x="22781" y="4956577"/>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2B71A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sp>
        <p:nvSpPr>
          <p:cNvPr id="101" name="Freeform 98">
            <a:extLst>
              <a:ext uri="{FF2B5EF4-FFF2-40B4-BE49-F238E27FC236}">
                <a16:creationId xmlns:a16="http://schemas.microsoft.com/office/drawing/2014/main" id="{0846E4A9-B379-1CCE-2BB2-5029FDCA0147}"/>
              </a:ext>
            </a:extLst>
          </p:cNvPr>
          <p:cNvSpPr>
            <a:spLocks noChangeArrowheads="1"/>
          </p:cNvSpPr>
          <p:nvPr/>
        </p:nvSpPr>
        <p:spPr bwMode="auto">
          <a:xfrm>
            <a:off x="-17511" y="1947438"/>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BDD4E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pic>
        <p:nvPicPr>
          <p:cNvPr id="74" name="Picture 73">
            <a:extLst>
              <a:ext uri="{FF2B5EF4-FFF2-40B4-BE49-F238E27FC236}">
                <a16:creationId xmlns:a16="http://schemas.microsoft.com/office/drawing/2014/main" id="{3FD24B36-0FBE-D3E8-E893-E113891830E1}"/>
              </a:ext>
            </a:extLst>
          </p:cNvPr>
          <p:cNvPicPr>
            <a:picLocks noChangeAspect="1"/>
          </p:cNvPicPr>
          <p:nvPr/>
        </p:nvPicPr>
        <p:blipFill>
          <a:blip r:embed="rId2"/>
          <a:stretch>
            <a:fillRect/>
          </a:stretch>
        </p:blipFill>
        <p:spPr>
          <a:xfrm>
            <a:off x="5772779" y="2246370"/>
            <a:ext cx="6575145" cy="4653673"/>
          </a:xfrm>
          <a:prstGeom prst="rect">
            <a:avLst/>
          </a:prstGeom>
          <a:ln>
            <a:noFill/>
          </a:ln>
          <a:effectLst>
            <a:softEdge rad="112500"/>
          </a:effectLst>
        </p:spPr>
      </p:pic>
      <p:sp>
        <p:nvSpPr>
          <p:cNvPr id="73" name="Rectangle: Rounded Corners 72">
            <a:extLst>
              <a:ext uri="{FF2B5EF4-FFF2-40B4-BE49-F238E27FC236}">
                <a16:creationId xmlns:a16="http://schemas.microsoft.com/office/drawing/2014/main" id="{658D9952-73DB-A824-2EE5-A6AFA7B53373}"/>
              </a:ext>
            </a:extLst>
          </p:cNvPr>
          <p:cNvSpPr/>
          <p:nvPr/>
        </p:nvSpPr>
        <p:spPr>
          <a:xfrm>
            <a:off x="4267200" y="280467"/>
            <a:ext cx="9448800" cy="109462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45" name="Group 27">
            <a:extLst>
              <a:ext uri="{FF2B5EF4-FFF2-40B4-BE49-F238E27FC236}">
                <a16:creationId xmlns:a16="http://schemas.microsoft.com/office/drawing/2014/main" id="{31E39DEE-10F0-1A2D-E83A-146900E9E3D6}"/>
              </a:ext>
            </a:extLst>
          </p:cNvPr>
          <p:cNvGrpSpPr/>
          <p:nvPr/>
        </p:nvGrpSpPr>
        <p:grpSpPr>
          <a:xfrm>
            <a:off x="12596417" y="498695"/>
            <a:ext cx="764077" cy="581194"/>
            <a:chOff x="0" y="0"/>
            <a:chExt cx="812800" cy="812800"/>
          </a:xfrm>
        </p:grpSpPr>
        <p:sp>
          <p:nvSpPr>
            <p:cNvPr id="46" name="Freeform 28">
              <a:extLst>
                <a:ext uri="{FF2B5EF4-FFF2-40B4-BE49-F238E27FC236}">
                  <a16:creationId xmlns:a16="http://schemas.microsoft.com/office/drawing/2014/main" id="{D6D6ED8A-A11D-D67E-ABB3-DF8B63A001A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47" name="TextBox 29">
              <a:extLst>
                <a:ext uri="{FF2B5EF4-FFF2-40B4-BE49-F238E27FC236}">
                  <a16:creationId xmlns:a16="http://schemas.microsoft.com/office/drawing/2014/main" id="{57ABA119-5623-317E-3A12-104DB0582DB6}"/>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25" name="TextBox 25"/>
          <p:cNvSpPr txBox="1"/>
          <p:nvPr/>
        </p:nvSpPr>
        <p:spPr>
          <a:xfrm>
            <a:off x="9499106" y="731958"/>
            <a:ext cx="1589190" cy="314925"/>
          </a:xfrm>
          <a:prstGeom prst="rect">
            <a:avLst/>
          </a:prstGeom>
        </p:spPr>
        <p:txBody>
          <a:bodyPr lIns="0" tIns="0" rIns="0" bIns="0" rtlCol="0" anchor="t">
            <a:spAutoFit/>
          </a:bodyPr>
          <a:lstStyle/>
          <a:p>
            <a:pPr marL="0" lvl="0" indent="0" algn="ctr">
              <a:lnSpc>
                <a:spcPts val="2591"/>
              </a:lnSpc>
              <a:spcBef>
                <a:spcPct val="0"/>
              </a:spcBef>
            </a:pPr>
            <a:r>
              <a:rPr lang="en-US" sz="1851" b="1" spc="3">
                <a:solidFill>
                  <a:srgbClr val="F4F4F4"/>
                </a:solidFill>
                <a:latin typeface="Montserrat Bold"/>
                <a:ea typeface="Montserrat Bold"/>
                <a:cs typeface="Montserrat Bold"/>
                <a:sym typeface="Montserrat Bold"/>
              </a:rPr>
              <a:t>CONTENT</a:t>
            </a:r>
          </a:p>
        </p:txBody>
      </p:sp>
      <p:sp>
        <p:nvSpPr>
          <p:cNvPr id="34" name="TextBox 6">
            <a:extLst>
              <a:ext uri="{FF2B5EF4-FFF2-40B4-BE49-F238E27FC236}">
                <a16:creationId xmlns:a16="http://schemas.microsoft.com/office/drawing/2014/main" id="{AAFDCF18-F5EA-C0BF-5F5A-2A4497F9A4E9}"/>
              </a:ext>
            </a:extLst>
          </p:cNvPr>
          <p:cNvSpPr txBox="1"/>
          <p:nvPr/>
        </p:nvSpPr>
        <p:spPr>
          <a:xfrm>
            <a:off x="4460644" y="208244"/>
            <a:ext cx="9366712" cy="985847"/>
          </a:xfrm>
          <a:prstGeom prst="rect">
            <a:avLst/>
          </a:prstGeom>
        </p:spPr>
        <p:txBody>
          <a:bodyPr wrap="square" lIns="0" tIns="0" rIns="0" bIns="0" rtlCol="0" anchor="t">
            <a:spAutoFit/>
          </a:bodyPr>
          <a:lstStyle/>
          <a:p>
            <a:pPr algn="ctr">
              <a:lnSpc>
                <a:spcPts val="8800"/>
              </a:lnSpc>
            </a:pPr>
            <a:r>
              <a:rPr lang="en-US" sz="4000" b="1" dirty="0">
                <a:solidFill>
                  <a:schemeClr val="tx2"/>
                </a:solidFill>
                <a:latin typeface="Montserrat Bold"/>
                <a:ea typeface="Montserrat Bold"/>
                <a:cs typeface="Montserrat Bold"/>
                <a:sym typeface="Montserrat Bold"/>
              </a:rPr>
              <a:t>Problem Statement</a:t>
            </a:r>
            <a:endParaRPr lang="en-US" sz="5400" b="1" dirty="0">
              <a:solidFill>
                <a:schemeClr val="tx2"/>
              </a:solidFill>
              <a:latin typeface="Montserrat Bold"/>
              <a:ea typeface="Montserrat Bold"/>
              <a:cs typeface="Montserrat Bold"/>
              <a:sym typeface="Montserrat Bold"/>
            </a:endParaRPr>
          </a:p>
        </p:txBody>
      </p:sp>
      <p:sp>
        <p:nvSpPr>
          <p:cNvPr id="35" name="TextBox 19">
            <a:extLst>
              <a:ext uri="{FF2B5EF4-FFF2-40B4-BE49-F238E27FC236}">
                <a16:creationId xmlns:a16="http://schemas.microsoft.com/office/drawing/2014/main" id="{BDEE81EC-0744-8993-4C41-E3E19BCFF42D}"/>
              </a:ext>
            </a:extLst>
          </p:cNvPr>
          <p:cNvSpPr txBox="1"/>
          <p:nvPr/>
        </p:nvSpPr>
        <p:spPr>
          <a:xfrm>
            <a:off x="14423348" y="5515048"/>
            <a:ext cx="3841872" cy="1384995"/>
          </a:xfrm>
          <a:prstGeom prst="rect">
            <a:avLst/>
          </a:prstGeom>
        </p:spPr>
        <p:txBody>
          <a:bodyPr wrap="square" lIns="0" tIns="0" rIns="0" bIns="0" rtlCol="0" anchor="t">
            <a:spAutoFit/>
          </a:bodyPr>
          <a:lstStyle/>
          <a:p>
            <a:r>
              <a:rPr lang="en-US" spc="-34" dirty="0">
                <a:solidFill>
                  <a:schemeClr val="tx2"/>
                </a:solidFill>
                <a:latin typeface="Montserrat Bold" panose="00000800000000000000" pitchFamily="2" charset="0"/>
                <a:ea typeface="Inter"/>
              </a:rPr>
              <a:t>Saudi labour law contact centers mainly rely on IVR systems and human agents, resulting in long waiting times and an inconsistent user experience. </a:t>
            </a:r>
          </a:p>
        </p:txBody>
      </p:sp>
      <p:sp>
        <p:nvSpPr>
          <p:cNvPr id="36" name="TextBox 20">
            <a:extLst>
              <a:ext uri="{FF2B5EF4-FFF2-40B4-BE49-F238E27FC236}">
                <a16:creationId xmlns:a16="http://schemas.microsoft.com/office/drawing/2014/main" id="{E047E6A1-0E59-9CB5-44DA-E90C891EE6F0}"/>
              </a:ext>
            </a:extLst>
          </p:cNvPr>
          <p:cNvSpPr txBox="1"/>
          <p:nvPr/>
        </p:nvSpPr>
        <p:spPr>
          <a:xfrm>
            <a:off x="1779221" y="2317825"/>
            <a:ext cx="4440804" cy="1291379"/>
          </a:xfrm>
          <a:prstGeom prst="rect">
            <a:avLst/>
          </a:prstGeom>
        </p:spPr>
        <p:txBody>
          <a:bodyPr wrap="square" lIns="0" tIns="0" rIns="0" bIns="0" rtlCol="0" anchor="t">
            <a:spAutoFit/>
          </a:bodyPr>
          <a:lstStyle/>
          <a:p>
            <a:pPr>
              <a:lnSpc>
                <a:spcPts val="3500"/>
              </a:lnSpc>
            </a:pPr>
            <a:r>
              <a:rPr lang="en-US" spc="-34" dirty="0">
                <a:solidFill>
                  <a:schemeClr val="tx2"/>
                </a:solidFill>
                <a:latin typeface="Montserrat Bold" panose="00000800000000000000" pitchFamily="2" charset="0"/>
                <a:ea typeface="Inter"/>
              </a:rPr>
              <a:t>Callers often struggle to express uncommon or specific inquiries through fixed IVR menu options</a:t>
            </a:r>
            <a:endParaRPr lang="en-US" spc="-34" dirty="0">
              <a:solidFill>
                <a:schemeClr val="tx2"/>
              </a:solidFill>
              <a:latin typeface="Montserrat Bold" panose="00000800000000000000" pitchFamily="2" charset="0"/>
              <a:ea typeface="Inter"/>
              <a:sym typeface="Inter"/>
            </a:endParaRPr>
          </a:p>
        </p:txBody>
      </p:sp>
      <p:sp>
        <p:nvSpPr>
          <p:cNvPr id="37" name="TextBox 21">
            <a:extLst>
              <a:ext uri="{FF2B5EF4-FFF2-40B4-BE49-F238E27FC236}">
                <a16:creationId xmlns:a16="http://schemas.microsoft.com/office/drawing/2014/main" id="{312154CE-ED23-0DD3-327C-77BCC62B6153}"/>
              </a:ext>
            </a:extLst>
          </p:cNvPr>
          <p:cNvSpPr txBox="1"/>
          <p:nvPr/>
        </p:nvSpPr>
        <p:spPr>
          <a:xfrm>
            <a:off x="14325599" y="2628318"/>
            <a:ext cx="3733801" cy="1384995"/>
          </a:xfrm>
          <a:prstGeom prst="rect">
            <a:avLst/>
          </a:prstGeom>
        </p:spPr>
        <p:txBody>
          <a:bodyPr wrap="square" lIns="0" tIns="0" rIns="0" bIns="0" rtlCol="0" anchor="t">
            <a:spAutoFit/>
          </a:bodyPr>
          <a:lstStyle/>
          <a:p>
            <a:r>
              <a:rPr lang="en-US" spc="-34" dirty="0">
                <a:solidFill>
                  <a:schemeClr val="tx2"/>
                </a:solidFill>
                <a:latin typeface="Montserrat Bold" panose="00000800000000000000" pitchFamily="2" charset="0"/>
                <a:ea typeface="Inter"/>
              </a:rPr>
              <a:t>Support services are limited to working hours, reducing accessibility when assistance is urgently needed. </a:t>
            </a:r>
          </a:p>
          <a:p>
            <a:endParaRPr lang="ar-SA" dirty="0"/>
          </a:p>
        </p:txBody>
      </p:sp>
      <p:sp>
        <p:nvSpPr>
          <p:cNvPr id="38" name="TextBox 22">
            <a:extLst>
              <a:ext uri="{FF2B5EF4-FFF2-40B4-BE49-F238E27FC236}">
                <a16:creationId xmlns:a16="http://schemas.microsoft.com/office/drawing/2014/main" id="{B01BDFE5-BE89-BEC6-A55C-5E40A9B49F41}"/>
              </a:ext>
            </a:extLst>
          </p:cNvPr>
          <p:cNvSpPr txBox="1"/>
          <p:nvPr/>
        </p:nvSpPr>
        <p:spPr>
          <a:xfrm>
            <a:off x="1793601" y="5261132"/>
            <a:ext cx="4186201" cy="1738938"/>
          </a:xfrm>
          <a:prstGeom prst="rect">
            <a:avLst/>
          </a:prstGeom>
        </p:spPr>
        <p:txBody>
          <a:bodyPr wrap="square" lIns="0" tIns="0" rIns="0" bIns="0" rtlCol="0" anchor="t">
            <a:spAutoFit/>
          </a:bodyPr>
          <a:lstStyle/>
          <a:p>
            <a:r>
              <a:rPr lang="en-US" spc="-34" dirty="0">
                <a:solidFill>
                  <a:schemeClr val="tx2"/>
                </a:solidFill>
                <a:latin typeface="Montserrat Bold" panose="00000800000000000000" pitchFamily="2" charset="0"/>
                <a:ea typeface="Inter"/>
              </a:rPr>
              <a:t>Response quality may vary across human agents, while current AI tools still struggle with Arabic dialects and real-time legal accuracy. </a:t>
            </a:r>
          </a:p>
          <a:p>
            <a:endParaRPr lang="en-US" sz="2300" spc="-34" dirty="0">
              <a:solidFill>
                <a:schemeClr val="tx1">
                  <a:lumMod val="50000"/>
                  <a:lumOff val="50000"/>
                </a:schemeClr>
              </a:solidFill>
              <a:latin typeface="Montserrat Bold" panose="00000800000000000000" pitchFamily="2" charset="0"/>
              <a:ea typeface="Inter"/>
              <a:sym typeface="Inter"/>
            </a:endParaRPr>
          </a:p>
        </p:txBody>
      </p:sp>
      <p:sp>
        <p:nvSpPr>
          <p:cNvPr id="63" name="TextBox 62">
            <a:extLst>
              <a:ext uri="{FF2B5EF4-FFF2-40B4-BE49-F238E27FC236}">
                <a16:creationId xmlns:a16="http://schemas.microsoft.com/office/drawing/2014/main" id="{F2B26A46-CAF0-3CEE-5FE3-18878EDCB258}"/>
              </a:ext>
            </a:extLst>
          </p:cNvPr>
          <p:cNvSpPr txBox="1"/>
          <p:nvPr/>
        </p:nvSpPr>
        <p:spPr>
          <a:xfrm>
            <a:off x="3200400" y="8651998"/>
            <a:ext cx="11506200" cy="766877"/>
          </a:xfrm>
          <a:prstGeom prst="rect">
            <a:avLst/>
          </a:prstGeom>
          <a:noFill/>
        </p:spPr>
        <p:txBody>
          <a:bodyPr wrap="square" rtlCol="0">
            <a:spAutoFit/>
          </a:bodyPr>
          <a:lstStyle/>
          <a:p>
            <a:pPr algn="ctr">
              <a:lnSpc>
                <a:spcPts val="3141"/>
              </a:lnSpc>
            </a:pPr>
            <a:r>
              <a:rPr lang="en-US" sz="2400" b="1" spc="-34" dirty="0">
                <a:solidFill>
                  <a:schemeClr val="tx2"/>
                </a:solidFill>
                <a:latin typeface="Montserrat Bold" panose="00000800000000000000" pitchFamily="2" charset="0"/>
                <a:ea typeface="Inter"/>
                <a:sym typeface="Inter Italics"/>
              </a:rPr>
              <a:t>This highlights the need for an intelligent Arabic voice-based solution</a:t>
            </a:r>
            <a:r>
              <a:rPr lang="en-US" sz="2400" b="1" spc="-34" dirty="0">
                <a:solidFill>
                  <a:schemeClr val="tx1">
                    <a:lumMod val="50000"/>
                    <a:lumOff val="50000"/>
                  </a:schemeClr>
                </a:solidFill>
                <a:latin typeface="Montserrat Bold" panose="00000800000000000000" pitchFamily="2" charset="0"/>
                <a:ea typeface="Inter"/>
                <a:sym typeface="Inter Italics"/>
              </a:rPr>
              <a:t>.</a:t>
            </a:r>
          </a:p>
          <a:p>
            <a:endParaRPr lang="en-US" dirty="0"/>
          </a:p>
        </p:txBody>
      </p:sp>
      <p:grpSp>
        <p:nvGrpSpPr>
          <p:cNvPr id="70" name="Group 27">
            <a:extLst>
              <a:ext uri="{FF2B5EF4-FFF2-40B4-BE49-F238E27FC236}">
                <a16:creationId xmlns:a16="http://schemas.microsoft.com/office/drawing/2014/main" id="{E3F91FA7-958E-748D-062B-9E6D0CA94EF2}"/>
              </a:ext>
            </a:extLst>
          </p:cNvPr>
          <p:cNvGrpSpPr/>
          <p:nvPr/>
        </p:nvGrpSpPr>
        <p:grpSpPr>
          <a:xfrm>
            <a:off x="12596417" y="526638"/>
            <a:ext cx="764077" cy="581194"/>
            <a:chOff x="0" y="0"/>
            <a:chExt cx="812800" cy="812800"/>
          </a:xfrm>
        </p:grpSpPr>
        <p:sp>
          <p:nvSpPr>
            <p:cNvPr id="71" name="Freeform 28">
              <a:extLst>
                <a:ext uri="{FF2B5EF4-FFF2-40B4-BE49-F238E27FC236}">
                  <a16:creationId xmlns:a16="http://schemas.microsoft.com/office/drawing/2014/main" id="{C4E49022-C7F3-B6C6-27D2-351E484591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72" name="TextBox 29">
              <a:extLst>
                <a:ext uri="{FF2B5EF4-FFF2-40B4-BE49-F238E27FC236}">
                  <a16:creationId xmlns:a16="http://schemas.microsoft.com/office/drawing/2014/main" id="{0157A0C3-8F01-19BA-44A3-15746F3C0BEC}"/>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88" name="Freeform 106">
            <a:extLst>
              <a:ext uri="{FF2B5EF4-FFF2-40B4-BE49-F238E27FC236}">
                <a16:creationId xmlns:a16="http://schemas.microsoft.com/office/drawing/2014/main" id="{726EC4E3-E3C8-0327-A4C7-2A37992DC5C0}"/>
              </a:ext>
            </a:extLst>
          </p:cNvPr>
          <p:cNvSpPr>
            <a:spLocks noChangeArrowheads="1"/>
          </p:cNvSpPr>
          <p:nvPr/>
        </p:nvSpPr>
        <p:spPr bwMode="auto">
          <a:xfrm>
            <a:off x="12574320" y="4964197"/>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2B71A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pic>
        <p:nvPicPr>
          <p:cNvPr id="92" name="Graphic 91" descr="Warning with solid fill">
            <a:extLst>
              <a:ext uri="{FF2B5EF4-FFF2-40B4-BE49-F238E27FC236}">
                <a16:creationId xmlns:a16="http://schemas.microsoft.com/office/drawing/2014/main" id="{1368DB10-CCA1-6F61-D868-EFC6B3FDF89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362200" y="8428915"/>
            <a:ext cx="989960" cy="989960"/>
          </a:xfrm>
          <a:prstGeom prst="rect">
            <a:avLst/>
          </a:prstGeom>
        </p:spPr>
      </p:pic>
      <p:sp>
        <p:nvSpPr>
          <p:cNvPr id="93" name="Freeform 98">
            <a:extLst>
              <a:ext uri="{FF2B5EF4-FFF2-40B4-BE49-F238E27FC236}">
                <a16:creationId xmlns:a16="http://schemas.microsoft.com/office/drawing/2014/main" id="{DB244A4A-039C-8FA6-D356-C4C4B80B4895}"/>
              </a:ext>
            </a:extLst>
          </p:cNvPr>
          <p:cNvSpPr>
            <a:spLocks noChangeArrowheads="1"/>
          </p:cNvSpPr>
          <p:nvPr/>
        </p:nvSpPr>
        <p:spPr bwMode="auto">
          <a:xfrm>
            <a:off x="12461122" y="1947437"/>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BDD4E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sp>
        <p:nvSpPr>
          <p:cNvPr id="95" name="TextBox 94">
            <a:extLst>
              <a:ext uri="{FF2B5EF4-FFF2-40B4-BE49-F238E27FC236}">
                <a16:creationId xmlns:a16="http://schemas.microsoft.com/office/drawing/2014/main" id="{3C7C4ACA-C4CB-E1BE-3C65-AF815E9A5A54}"/>
              </a:ext>
            </a:extLst>
          </p:cNvPr>
          <p:cNvSpPr txBox="1"/>
          <p:nvPr/>
        </p:nvSpPr>
        <p:spPr>
          <a:xfrm>
            <a:off x="89760" y="2245967"/>
            <a:ext cx="1512590" cy="1231106"/>
          </a:xfrm>
          <a:prstGeom prst="rect">
            <a:avLst/>
          </a:prstGeom>
          <a:noFill/>
        </p:spPr>
        <p:txBody>
          <a:bodyPr wrap="square" rtlCol="0" anchor="ctr">
            <a:spAutoFit/>
          </a:bodyPr>
          <a:lstStyle/>
          <a:p>
            <a:pPr algn="ctr"/>
            <a:r>
              <a:rPr lang="en-US" sz="7400" b="1" spc="-30" dirty="0">
                <a:solidFill>
                  <a:schemeClr val="tx2"/>
                </a:solidFill>
                <a:latin typeface="Poppins" pitchFamily="2" charset="77"/>
                <a:cs typeface="Poppins" pitchFamily="2" charset="77"/>
              </a:rPr>
              <a:t>1</a:t>
            </a:r>
          </a:p>
        </p:txBody>
      </p:sp>
      <p:sp>
        <p:nvSpPr>
          <p:cNvPr id="96" name="TextBox 95">
            <a:extLst>
              <a:ext uri="{FF2B5EF4-FFF2-40B4-BE49-F238E27FC236}">
                <a16:creationId xmlns:a16="http://schemas.microsoft.com/office/drawing/2014/main" id="{438E27A0-8A9A-FD59-0862-91735E8F18B6}"/>
              </a:ext>
            </a:extLst>
          </p:cNvPr>
          <p:cNvSpPr txBox="1"/>
          <p:nvPr/>
        </p:nvSpPr>
        <p:spPr>
          <a:xfrm>
            <a:off x="101743" y="5370682"/>
            <a:ext cx="1512590" cy="1231106"/>
          </a:xfrm>
          <a:prstGeom prst="rect">
            <a:avLst/>
          </a:prstGeom>
          <a:noFill/>
        </p:spPr>
        <p:txBody>
          <a:bodyPr wrap="square" rtlCol="0" anchor="ctr">
            <a:spAutoFit/>
          </a:bodyPr>
          <a:lstStyle/>
          <a:p>
            <a:pPr algn="ctr"/>
            <a:r>
              <a:rPr lang="en-US" sz="7400" b="1" spc="-30" dirty="0">
                <a:solidFill>
                  <a:schemeClr val="bg1"/>
                </a:solidFill>
                <a:latin typeface="Poppins" pitchFamily="2" charset="77"/>
                <a:cs typeface="Poppins" pitchFamily="2" charset="77"/>
              </a:rPr>
              <a:t>3</a:t>
            </a:r>
          </a:p>
        </p:txBody>
      </p:sp>
      <p:pic>
        <p:nvPicPr>
          <p:cNvPr id="98" name="Graphic 97" descr="Warning with solid fill">
            <a:extLst>
              <a:ext uri="{FF2B5EF4-FFF2-40B4-BE49-F238E27FC236}">
                <a16:creationId xmlns:a16="http://schemas.microsoft.com/office/drawing/2014/main" id="{34515F30-4F20-B12E-739D-C3CA550AE7D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02602" y="2396691"/>
            <a:ext cx="1478160" cy="1478160"/>
          </a:xfrm>
          <a:prstGeom prst="rect">
            <a:avLst/>
          </a:prstGeom>
        </p:spPr>
      </p:pic>
      <p:sp>
        <p:nvSpPr>
          <p:cNvPr id="99" name="TextBox 98">
            <a:extLst>
              <a:ext uri="{FF2B5EF4-FFF2-40B4-BE49-F238E27FC236}">
                <a16:creationId xmlns:a16="http://schemas.microsoft.com/office/drawing/2014/main" id="{FA884C4C-5DAD-4E31-BD6E-6D17DE8F15A7}"/>
              </a:ext>
            </a:extLst>
          </p:cNvPr>
          <p:cNvSpPr txBox="1"/>
          <p:nvPr/>
        </p:nvSpPr>
        <p:spPr>
          <a:xfrm>
            <a:off x="12640390" y="5394171"/>
            <a:ext cx="1512590" cy="1231106"/>
          </a:xfrm>
          <a:prstGeom prst="rect">
            <a:avLst/>
          </a:prstGeom>
          <a:noFill/>
        </p:spPr>
        <p:txBody>
          <a:bodyPr wrap="square" rtlCol="0" anchor="ctr">
            <a:spAutoFit/>
          </a:bodyPr>
          <a:lstStyle/>
          <a:p>
            <a:pPr algn="ctr"/>
            <a:r>
              <a:rPr lang="en-US" sz="7400" b="1" spc="-30" dirty="0">
                <a:solidFill>
                  <a:schemeClr val="bg1"/>
                </a:solidFill>
                <a:latin typeface="Poppins" pitchFamily="2" charset="77"/>
                <a:cs typeface="Poppins" pitchFamily="2" charset="77"/>
              </a:rPr>
              <a:t>4</a:t>
            </a:r>
          </a:p>
        </p:txBody>
      </p:sp>
      <p:sp>
        <p:nvSpPr>
          <p:cNvPr id="104" name="TextBox 103">
            <a:extLst>
              <a:ext uri="{FF2B5EF4-FFF2-40B4-BE49-F238E27FC236}">
                <a16:creationId xmlns:a16="http://schemas.microsoft.com/office/drawing/2014/main" id="{6B29FBF7-3FF2-983B-924D-EEE0EDB181C1}"/>
              </a:ext>
            </a:extLst>
          </p:cNvPr>
          <p:cNvSpPr txBox="1"/>
          <p:nvPr/>
        </p:nvSpPr>
        <p:spPr>
          <a:xfrm>
            <a:off x="12545016" y="2275209"/>
            <a:ext cx="1512590" cy="1231106"/>
          </a:xfrm>
          <a:prstGeom prst="rect">
            <a:avLst/>
          </a:prstGeom>
          <a:noFill/>
        </p:spPr>
        <p:txBody>
          <a:bodyPr wrap="square" rtlCol="0" anchor="ctr">
            <a:spAutoFit/>
          </a:bodyPr>
          <a:lstStyle/>
          <a:p>
            <a:pPr algn="ctr"/>
            <a:r>
              <a:rPr lang="en-US" sz="7400" b="1" spc="-30" dirty="0">
                <a:solidFill>
                  <a:schemeClr val="tx2"/>
                </a:solidFill>
                <a:latin typeface="Poppins" pitchFamily="2" charset="77"/>
                <a:cs typeface="Poppins" pitchFamily="2" charset="77"/>
              </a:rPr>
              <a:t>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54" name="Rectangle: Rounded Corners 53">
            <a:extLst>
              <a:ext uri="{FF2B5EF4-FFF2-40B4-BE49-F238E27FC236}">
                <a16:creationId xmlns:a16="http://schemas.microsoft.com/office/drawing/2014/main" id="{3D130DC2-680C-50BE-A1D9-F9393196114A}"/>
              </a:ext>
            </a:extLst>
          </p:cNvPr>
          <p:cNvSpPr/>
          <p:nvPr/>
        </p:nvSpPr>
        <p:spPr>
          <a:xfrm>
            <a:off x="4953000" y="121561"/>
            <a:ext cx="8839200"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51" name="Group 27">
            <a:extLst>
              <a:ext uri="{FF2B5EF4-FFF2-40B4-BE49-F238E27FC236}">
                <a16:creationId xmlns:a16="http://schemas.microsoft.com/office/drawing/2014/main" id="{E3F1DCD4-3203-CBB0-C7FE-54020D6558FE}"/>
              </a:ext>
            </a:extLst>
          </p:cNvPr>
          <p:cNvGrpSpPr/>
          <p:nvPr/>
        </p:nvGrpSpPr>
        <p:grpSpPr>
          <a:xfrm>
            <a:off x="12596417" y="526638"/>
            <a:ext cx="764077" cy="581194"/>
            <a:chOff x="0" y="0"/>
            <a:chExt cx="812800" cy="812800"/>
          </a:xfrm>
        </p:grpSpPr>
        <p:sp>
          <p:nvSpPr>
            <p:cNvPr id="52" name="Freeform 28">
              <a:extLst>
                <a:ext uri="{FF2B5EF4-FFF2-40B4-BE49-F238E27FC236}">
                  <a16:creationId xmlns:a16="http://schemas.microsoft.com/office/drawing/2014/main" id="{6475BAEB-4A01-D77E-C7B3-DBABBFBAF0A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53" name="TextBox 29">
              <a:extLst>
                <a:ext uri="{FF2B5EF4-FFF2-40B4-BE49-F238E27FC236}">
                  <a16:creationId xmlns:a16="http://schemas.microsoft.com/office/drawing/2014/main" id="{8C1A82BB-25AF-0519-B0E8-FAE5B6E00E62}"/>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grpSp>
        <p:nvGrpSpPr>
          <p:cNvPr id="9" name="Group 9"/>
          <p:cNvGrpSpPr/>
          <p:nvPr/>
        </p:nvGrpSpPr>
        <p:grpSpPr>
          <a:xfrm>
            <a:off x="-321703" y="0"/>
            <a:ext cx="4264059" cy="10287000"/>
            <a:chOff x="0" y="0"/>
            <a:chExt cx="1123044" cy="2709333"/>
          </a:xfrm>
        </p:grpSpPr>
        <p:sp>
          <p:nvSpPr>
            <p:cNvPr id="10" name="Freeform 10"/>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11" name="TextBox 11"/>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sp>
        <p:nvSpPr>
          <p:cNvPr id="32" name="TextBox 5">
            <a:extLst>
              <a:ext uri="{FF2B5EF4-FFF2-40B4-BE49-F238E27FC236}">
                <a16:creationId xmlns:a16="http://schemas.microsoft.com/office/drawing/2014/main" id="{444136CD-0486-78DE-A774-F958F8A02F91}"/>
              </a:ext>
            </a:extLst>
          </p:cNvPr>
          <p:cNvSpPr txBox="1"/>
          <p:nvPr/>
        </p:nvSpPr>
        <p:spPr>
          <a:xfrm>
            <a:off x="6117279" y="434421"/>
            <a:ext cx="6757520" cy="858003"/>
          </a:xfrm>
          <a:prstGeom prst="rect">
            <a:avLst/>
          </a:prstGeom>
        </p:spPr>
        <p:txBody>
          <a:bodyPr lIns="0" tIns="0" rIns="0" bIns="0" rtlCol="0" anchor="t">
            <a:spAutoFit/>
          </a:bodyPr>
          <a:lstStyle/>
          <a:p>
            <a:pPr algn="l">
              <a:lnSpc>
                <a:spcPts val="6637"/>
              </a:lnSpc>
            </a:pPr>
            <a:r>
              <a:rPr lang="en-US" sz="6034" b="1" dirty="0">
                <a:solidFill>
                  <a:schemeClr val="tx1">
                    <a:lumMod val="50000"/>
                    <a:lumOff val="50000"/>
                  </a:schemeClr>
                </a:solidFill>
                <a:latin typeface="Montserrat Bold"/>
                <a:ea typeface="Montserrat Bold"/>
                <a:cs typeface="Montserrat Bold"/>
                <a:sym typeface="Montserrat Bold"/>
              </a:rPr>
              <a:t>Related Work</a:t>
            </a:r>
          </a:p>
        </p:txBody>
      </p:sp>
      <p:sp>
        <p:nvSpPr>
          <p:cNvPr id="33" name="TextBox 12">
            <a:extLst>
              <a:ext uri="{FF2B5EF4-FFF2-40B4-BE49-F238E27FC236}">
                <a16:creationId xmlns:a16="http://schemas.microsoft.com/office/drawing/2014/main" id="{2A9186A3-761D-70C2-C2D5-9A11B667F534}"/>
              </a:ext>
            </a:extLst>
          </p:cNvPr>
          <p:cNvSpPr txBox="1"/>
          <p:nvPr/>
        </p:nvSpPr>
        <p:spPr>
          <a:xfrm>
            <a:off x="4434382" y="2662193"/>
            <a:ext cx="11791305" cy="1015534"/>
          </a:xfrm>
          <a:prstGeom prst="rect">
            <a:avLst/>
          </a:prstGeom>
        </p:spPr>
        <p:txBody>
          <a:bodyPr lIns="0" tIns="0" rIns="0" bIns="0" rtlCol="0" anchor="t">
            <a:spAutoFit/>
          </a:bodyPr>
          <a:lstStyle/>
          <a:p>
            <a:pPr algn="l">
              <a:lnSpc>
                <a:spcPts val="2697"/>
              </a:lnSpc>
            </a:pPr>
            <a:r>
              <a:rPr lang="en-US" sz="2000" dirty="0">
                <a:solidFill>
                  <a:schemeClr val="tx1">
                    <a:lumMod val="50000"/>
                    <a:lumOff val="50000"/>
                  </a:schemeClr>
                </a:solidFill>
                <a:latin typeface="Montserrat Bold" panose="00000800000000000000" pitchFamily="2" charset="0"/>
                <a:ea typeface="Inter"/>
                <a:cs typeface="Inter"/>
                <a:sym typeface="Inter"/>
              </a:rPr>
              <a:t>The authors proposed CTC‑TTS, a low‑latency text to speech model that replaces heavy alignment with CTC based alignment. The method achieves an RTF of 0.05, enabling high quality, real time streaming for interactive voice agents. [1]</a:t>
            </a:r>
          </a:p>
        </p:txBody>
      </p:sp>
      <p:grpSp>
        <p:nvGrpSpPr>
          <p:cNvPr id="34" name="Group 13">
            <a:extLst>
              <a:ext uri="{FF2B5EF4-FFF2-40B4-BE49-F238E27FC236}">
                <a16:creationId xmlns:a16="http://schemas.microsoft.com/office/drawing/2014/main" id="{616A1E4C-7B35-6E13-7A0B-F33118136D00}"/>
              </a:ext>
            </a:extLst>
          </p:cNvPr>
          <p:cNvGrpSpPr/>
          <p:nvPr/>
        </p:nvGrpSpPr>
        <p:grpSpPr>
          <a:xfrm>
            <a:off x="649372" y="1797249"/>
            <a:ext cx="2238266" cy="2160345"/>
            <a:chOff x="0" y="0"/>
            <a:chExt cx="629500" cy="607585"/>
          </a:xfrm>
        </p:grpSpPr>
        <p:sp>
          <p:nvSpPr>
            <p:cNvPr id="35" name="Freeform 14">
              <a:extLst>
                <a:ext uri="{FF2B5EF4-FFF2-40B4-BE49-F238E27FC236}">
                  <a16:creationId xmlns:a16="http://schemas.microsoft.com/office/drawing/2014/main" id="{E998BD77-B969-22E6-2431-F0095B56B1DB}"/>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36" name="TextBox 15">
              <a:extLst>
                <a:ext uri="{FF2B5EF4-FFF2-40B4-BE49-F238E27FC236}">
                  <a16:creationId xmlns:a16="http://schemas.microsoft.com/office/drawing/2014/main" id="{A692FBD1-EAE4-879F-1A45-870FA846C19A}"/>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a:solidFill>
                    <a:srgbClr val="FFFFFF"/>
                  </a:solidFill>
                  <a:latin typeface="Inter Bold"/>
                  <a:ea typeface="Inter Bold"/>
                  <a:cs typeface="Inter Bold"/>
                  <a:sym typeface="Inter Bold"/>
                </a:rPr>
                <a:t>1</a:t>
              </a:r>
            </a:p>
          </p:txBody>
        </p:sp>
      </p:grpSp>
      <p:grpSp>
        <p:nvGrpSpPr>
          <p:cNvPr id="37" name="Group 16">
            <a:extLst>
              <a:ext uri="{FF2B5EF4-FFF2-40B4-BE49-F238E27FC236}">
                <a16:creationId xmlns:a16="http://schemas.microsoft.com/office/drawing/2014/main" id="{64C3B85D-11CA-7DB2-1079-4F4ECB48B2AD}"/>
              </a:ext>
            </a:extLst>
          </p:cNvPr>
          <p:cNvGrpSpPr/>
          <p:nvPr/>
        </p:nvGrpSpPr>
        <p:grpSpPr>
          <a:xfrm>
            <a:off x="649372" y="4500518"/>
            <a:ext cx="2238266" cy="2160345"/>
            <a:chOff x="0" y="0"/>
            <a:chExt cx="629500" cy="607585"/>
          </a:xfrm>
        </p:grpSpPr>
        <p:sp>
          <p:nvSpPr>
            <p:cNvPr id="38" name="Freeform 17">
              <a:extLst>
                <a:ext uri="{FF2B5EF4-FFF2-40B4-BE49-F238E27FC236}">
                  <a16:creationId xmlns:a16="http://schemas.microsoft.com/office/drawing/2014/main" id="{FCA49F4E-112D-39B5-B852-E6DF15F606E0}"/>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39" name="TextBox 18">
              <a:extLst>
                <a:ext uri="{FF2B5EF4-FFF2-40B4-BE49-F238E27FC236}">
                  <a16:creationId xmlns:a16="http://schemas.microsoft.com/office/drawing/2014/main" id="{F3CDFC73-D3A2-B4FC-8A8C-ABE1CEED5D64}"/>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a:solidFill>
                    <a:srgbClr val="FFFFFF"/>
                  </a:solidFill>
                  <a:latin typeface="Inter Bold"/>
                  <a:ea typeface="Inter Bold"/>
                  <a:cs typeface="Inter Bold"/>
                  <a:sym typeface="Inter Bold"/>
                </a:rPr>
                <a:t>2</a:t>
              </a:r>
            </a:p>
          </p:txBody>
        </p:sp>
      </p:grpSp>
      <p:grpSp>
        <p:nvGrpSpPr>
          <p:cNvPr id="40" name="Group 19">
            <a:extLst>
              <a:ext uri="{FF2B5EF4-FFF2-40B4-BE49-F238E27FC236}">
                <a16:creationId xmlns:a16="http://schemas.microsoft.com/office/drawing/2014/main" id="{BC783346-F8C7-0C26-7B2B-9C08565719B0}"/>
              </a:ext>
            </a:extLst>
          </p:cNvPr>
          <p:cNvGrpSpPr/>
          <p:nvPr/>
        </p:nvGrpSpPr>
        <p:grpSpPr>
          <a:xfrm>
            <a:off x="649372" y="7200880"/>
            <a:ext cx="2238266" cy="2160345"/>
            <a:chOff x="0" y="0"/>
            <a:chExt cx="629500" cy="607585"/>
          </a:xfrm>
        </p:grpSpPr>
        <p:sp>
          <p:nvSpPr>
            <p:cNvPr id="41" name="Freeform 20">
              <a:extLst>
                <a:ext uri="{FF2B5EF4-FFF2-40B4-BE49-F238E27FC236}">
                  <a16:creationId xmlns:a16="http://schemas.microsoft.com/office/drawing/2014/main" id="{FBD6381D-23A9-76F9-1B22-EADFE264C851}"/>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2" name="TextBox 21">
              <a:extLst>
                <a:ext uri="{FF2B5EF4-FFF2-40B4-BE49-F238E27FC236}">
                  <a16:creationId xmlns:a16="http://schemas.microsoft.com/office/drawing/2014/main" id="{472D8225-4C16-236E-D3C3-DB9BDDA26153}"/>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a:solidFill>
                    <a:srgbClr val="FFFFFF"/>
                  </a:solidFill>
                  <a:latin typeface="Inter Bold"/>
                  <a:ea typeface="Inter Bold"/>
                  <a:cs typeface="Inter Bold"/>
                  <a:sym typeface="Inter Bold"/>
                </a:rPr>
                <a:t>3</a:t>
              </a:r>
            </a:p>
          </p:txBody>
        </p:sp>
      </p:grpSp>
      <p:sp>
        <p:nvSpPr>
          <p:cNvPr id="43" name="TextBox 22">
            <a:extLst>
              <a:ext uri="{FF2B5EF4-FFF2-40B4-BE49-F238E27FC236}">
                <a16:creationId xmlns:a16="http://schemas.microsoft.com/office/drawing/2014/main" id="{7B618EE9-AE21-AD8B-C055-E4249AD78755}"/>
              </a:ext>
            </a:extLst>
          </p:cNvPr>
          <p:cNvSpPr txBox="1"/>
          <p:nvPr/>
        </p:nvSpPr>
        <p:spPr>
          <a:xfrm>
            <a:off x="4468686" y="2106528"/>
            <a:ext cx="13169942" cy="720262"/>
          </a:xfrm>
          <a:prstGeom prst="rect">
            <a:avLst/>
          </a:prstGeom>
        </p:spPr>
        <p:txBody>
          <a:bodyPr wrap="square" lIns="0" tIns="0" rIns="0" bIns="0" rtlCol="0" anchor="t">
            <a:spAutoFit/>
          </a:bodyPr>
          <a:lstStyle/>
          <a:p>
            <a:pPr marL="457200" indent="-457200" algn="l">
              <a:lnSpc>
                <a:spcPts val="2854"/>
              </a:lnSpc>
              <a:buFont typeface="Arial" panose="020B0604020202020204" pitchFamily="34" charset="0"/>
              <a:buChar char="•"/>
            </a:pPr>
            <a:r>
              <a:rPr lang="en-US" sz="2800" b="1" dirty="0">
                <a:solidFill>
                  <a:schemeClr val="tx1">
                    <a:lumMod val="50000"/>
                    <a:lumOff val="50000"/>
                  </a:schemeClr>
                </a:solidFill>
                <a:latin typeface="Aptos" panose="020B0004020202020204" pitchFamily="34" charset="0"/>
                <a:ea typeface="Inter Bold"/>
                <a:cs typeface="Inter Bold"/>
                <a:sym typeface="Inter Bold"/>
              </a:rPr>
              <a:t>CTC‑TTS: LLM‑based Dual‑Streaming Text‑to‑Speech with CTC </a:t>
            </a:r>
            <a:r>
              <a:rPr lang="en-US" sz="2800" b="1" dirty="0" err="1">
                <a:solidFill>
                  <a:schemeClr val="tx1">
                    <a:lumMod val="50000"/>
                    <a:lumOff val="50000"/>
                  </a:schemeClr>
                </a:solidFill>
                <a:latin typeface="Aptos" panose="020B0004020202020204" pitchFamily="34" charset="0"/>
                <a:ea typeface="Inter Bold"/>
                <a:cs typeface="Inter Bold"/>
                <a:sym typeface="Inter Bold"/>
              </a:rPr>
              <a:t>Alignmen</a:t>
            </a:r>
            <a:endParaRPr lang="en-US" sz="2800" b="1" dirty="0">
              <a:solidFill>
                <a:schemeClr val="tx1">
                  <a:lumMod val="50000"/>
                  <a:lumOff val="50000"/>
                </a:schemeClr>
              </a:solidFill>
              <a:latin typeface="Aptos" panose="020B0004020202020204" pitchFamily="34" charset="0"/>
              <a:ea typeface="Inter Bold"/>
              <a:cs typeface="Inter Bold"/>
              <a:sym typeface="Inter Bold"/>
            </a:endParaRPr>
          </a:p>
          <a:p>
            <a:pPr algn="l">
              <a:lnSpc>
                <a:spcPts val="2854"/>
              </a:lnSpc>
            </a:pPr>
            <a:endParaRPr lang="en-US" sz="2378" b="1" dirty="0">
              <a:solidFill>
                <a:srgbClr val="FFFFFF"/>
              </a:solidFill>
              <a:latin typeface="Inter Bold"/>
              <a:ea typeface="Inter Bold"/>
              <a:cs typeface="Inter Bold"/>
              <a:sym typeface="Inter Bold"/>
            </a:endParaRPr>
          </a:p>
        </p:txBody>
      </p:sp>
      <p:sp>
        <p:nvSpPr>
          <p:cNvPr id="44" name="TextBox 23">
            <a:extLst>
              <a:ext uri="{FF2B5EF4-FFF2-40B4-BE49-F238E27FC236}">
                <a16:creationId xmlns:a16="http://schemas.microsoft.com/office/drawing/2014/main" id="{8BB86CFF-9E51-32F4-DF5A-B14445B3E9AA}"/>
              </a:ext>
            </a:extLst>
          </p:cNvPr>
          <p:cNvSpPr txBox="1"/>
          <p:nvPr/>
        </p:nvSpPr>
        <p:spPr>
          <a:xfrm>
            <a:off x="4409237" y="5264613"/>
            <a:ext cx="11816450" cy="1364091"/>
          </a:xfrm>
          <a:prstGeom prst="rect">
            <a:avLst/>
          </a:prstGeom>
        </p:spPr>
        <p:txBody>
          <a:bodyPr lIns="0" tIns="0" rIns="0" bIns="0" rtlCol="0" anchor="t">
            <a:spAutoFit/>
          </a:bodyPr>
          <a:lstStyle/>
          <a:p>
            <a:pPr algn="l">
              <a:lnSpc>
                <a:spcPts val="2697"/>
              </a:lnSpc>
            </a:pPr>
            <a:r>
              <a:rPr lang="en-US" sz="2000" dirty="0">
                <a:solidFill>
                  <a:schemeClr val="tx1">
                    <a:lumMod val="50000"/>
                    <a:lumOff val="50000"/>
                  </a:schemeClr>
                </a:solidFill>
                <a:latin typeface="Montserrat Bold" panose="00000800000000000000" pitchFamily="2" charset="0"/>
                <a:ea typeface="Inter"/>
                <a:cs typeface="Inter"/>
                <a:sym typeface="Inter"/>
              </a:rPr>
              <a:t>The authors proposed </a:t>
            </a:r>
            <a:r>
              <a:rPr lang="en-US" sz="2000" dirty="0" err="1">
                <a:solidFill>
                  <a:schemeClr val="tx1">
                    <a:lumMod val="50000"/>
                    <a:lumOff val="50000"/>
                  </a:schemeClr>
                </a:solidFill>
                <a:latin typeface="Montserrat Bold" panose="00000800000000000000" pitchFamily="2" charset="0"/>
                <a:ea typeface="Inter"/>
                <a:cs typeface="Inter"/>
                <a:sym typeface="Inter"/>
              </a:rPr>
              <a:t>SpeechGPT</a:t>
            </a:r>
            <a:r>
              <a:rPr lang="en-US" sz="2000" dirty="0">
                <a:solidFill>
                  <a:schemeClr val="tx1">
                    <a:lumMod val="50000"/>
                    <a:lumOff val="50000"/>
                  </a:schemeClr>
                </a:solidFill>
                <a:latin typeface="Montserrat Bold" panose="00000800000000000000" pitchFamily="2" charset="0"/>
                <a:ea typeface="Inter"/>
                <a:cs typeface="Inter"/>
                <a:sym typeface="Inter"/>
              </a:rPr>
              <a:t>, a unified large language model that performs both speech perception and speech generation using discrete audio representations. The model enables natural, low latency spoken interaction while maintaining strong text based language reasoning.[2]</a:t>
            </a:r>
          </a:p>
        </p:txBody>
      </p:sp>
      <p:sp>
        <p:nvSpPr>
          <p:cNvPr id="45" name="TextBox 24">
            <a:extLst>
              <a:ext uri="{FF2B5EF4-FFF2-40B4-BE49-F238E27FC236}">
                <a16:creationId xmlns:a16="http://schemas.microsoft.com/office/drawing/2014/main" id="{97C90D94-7C4E-E0DC-5C33-FF6AC47447F6}"/>
              </a:ext>
            </a:extLst>
          </p:cNvPr>
          <p:cNvSpPr txBox="1"/>
          <p:nvPr/>
        </p:nvSpPr>
        <p:spPr>
          <a:xfrm>
            <a:off x="4686642" y="4777969"/>
            <a:ext cx="12839358" cy="371897"/>
          </a:xfrm>
          <a:prstGeom prst="rect">
            <a:avLst/>
          </a:prstGeom>
        </p:spPr>
        <p:txBody>
          <a:bodyPr wrap="square" lIns="0" tIns="0" rIns="0" bIns="0" rtlCol="0" anchor="t">
            <a:spAutoFit/>
          </a:bodyPr>
          <a:lstStyle/>
          <a:p>
            <a:pPr marL="457200" indent="-457200" algn="l">
              <a:lnSpc>
                <a:spcPts val="2854"/>
              </a:lnSpc>
              <a:buFont typeface="Arial" panose="020B0604020202020204" pitchFamily="34" charset="0"/>
              <a:buChar char="•"/>
            </a:pPr>
            <a:r>
              <a:rPr lang="en-US" sz="2800" b="1" dirty="0" err="1">
                <a:solidFill>
                  <a:schemeClr val="tx1">
                    <a:lumMod val="50000"/>
                    <a:lumOff val="50000"/>
                  </a:schemeClr>
                </a:solidFill>
                <a:latin typeface="Montserrat Bold" panose="00000800000000000000" pitchFamily="2" charset="0"/>
                <a:ea typeface="Inter Bold"/>
                <a:cs typeface="Inter Bold"/>
                <a:sym typeface="Inter Bold"/>
              </a:rPr>
              <a:t>SpeechGPT</a:t>
            </a:r>
            <a:r>
              <a:rPr lang="en-US" sz="2800" b="1" dirty="0">
                <a:solidFill>
                  <a:schemeClr val="tx1">
                    <a:lumMod val="50000"/>
                    <a:lumOff val="50000"/>
                  </a:schemeClr>
                </a:solidFill>
                <a:latin typeface="Montserrat Bold" panose="00000800000000000000" pitchFamily="2" charset="0"/>
                <a:ea typeface="Inter Bold"/>
                <a:cs typeface="Inter Bold"/>
                <a:sym typeface="Inter Bold"/>
              </a:rPr>
              <a:t>: Cross‑Modal Conversational Large Language Model</a:t>
            </a:r>
          </a:p>
        </p:txBody>
      </p:sp>
      <p:sp>
        <p:nvSpPr>
          <p:cNvPr id="46" name="TextBox 25">
            <a:extLst>
              <a:ext uri="{FF2B5EF4-FFF2-40B4-BE49-F238E27FC236}">
                <a16:creationId xmlns:a16="http://schemas.microsoft.com/office/drawing/2014/main" id="{00E4873C-670A-9FBE-1A4D-4BDF1F4C5ED1}"/>
              </a:ext>
            </a:extLst>
          </p:cNvPr>
          <p:cNvSpPr txBox="1"/>
          <p:nvPr/>
        </p:nvSpPr>
        <p:spPr>
          <a:xfrm>
            <a:off x="4468686" y="7889373"/>
            <a:ext cx="11697552" cy="1731243"/>
          </a:xfrm>
          <a:prstGeom prst="rect">
            <a:avLst/>
          </a:prstGeom>
        </p:spPr>
        <p:txBody>
          <a:bodyPr lIns="0" tIns="0" rIns="0" bIns="0" rtlCol="0" anchor="t">
            <a:spAutoFit/>
          </a:bodyPr>
          <a:lstStyle/>
          <a:p>
            <a:pPr algn="l">
              <a:lnSpc>
                <a:spcPts val="2736"/>
              </a:lnSpc>
            </a:pPr>
            <a:r>
              <a:rPr lang="en-US" sz="2000" dirty="0">
                <a:solidFill>
                  <a:schemeClr val="tx1">
                    <a:lumMod val="50000"/>
                    <a:lumOff val="50000"/>
                  </a:schemeClr>
                </a:solidFill>
                <a:latin typeface="Montserrat Bold" panose="00000800000000000000" pitchFamily="2" charset="0"/>
                <a:ea typeface="Inter"/>
                <a:cs typeface="Inter"/>
                <a:sym typeface="Inter"/>
              </a:rPr>
              <a:t>The authors proposed a Saud specific legal reasoning benchmark, evaluating multiple LLMs on judgment prediction using over 13,000 real commercial court cases. The study shows that domain specific fine‑tuning is essential for accurately modelling Saudi legal language and improving legal outcome prediction.[3]</a:t>
            </a:r>
          </a:p>
          <a:p>
            <a:pPr algn="l">
              <a:lnSpc>
                <a:spcPts val="2736"/>
              </a:lnSpc>
            </a:pPr>
            <a:endParaRPr lang="en-US" sz="2280" dirty="0">
              <a:solidFill>
                <a:srgbClr val="FFFFFF"/>
              </a:solidFill>
              <a:latin typeface="Inter"/>
              <a:ea typeface="Inter"/>
              <a:cs typeface="Inter"/>
              <a:sym typeface="Inter"/>
            </a:endParaRPr>
          </a:p>
        </p:txBody>
      </p:sp>
      <p:sp>
        <p:nvSpPr>
          <p:cNvPr id="47" name="TextBox 29">
            <a:extLst>
              <a:ext uri="{FF2B5EF4-FFF2-40B4-BE49-F238E27FC236}">
                <a16:creationId xmlns:a16="http://schemas.microsoft.com/office/drawing/2014/main" id="{0A55291C-2D54-2C2C-B45D-1C93C18721C6}"/>
              </a:ext>
            </a:extLst>
          </p:cNvPr>
          <p:cNvSpPr txBox="1"/>
          <p:nvPr/>
        </p:nvSpPr>
        <p:spPr>
          <a:xfrm>
            <a:off x="4754694" y="7430857"/>
            <a:ext cx="11741015" cy="371897"/>
          </a:xfrm>
          <a:prstGeom prst="rect">
            <a:avLst/>
          </a:prstGeom>
        </p:spPr>
        <p:txBody>
          <a:bodyPr lIns="0" tIns="0" rIns="0" bIns="0" rtlCol="0" anchor="t">
            <a:spAutoFit/>
          </a:bodyPr>
          <a:lstStyle/>
          <a:p>
            <a:pPr marL="457200" indent="-457200" algn="l">
              <a:lnSpc>
                <a:spcPts val="2854"/>
              </a:lnSpc>
              <a:buFont typeface="Arial" panose="020B0604020202020204" pitchFamily="34" charset="0"/>
              <a:buChar char="•"/>
            </a:pPr>
            <a:r>
              <a:rPr lang="en-US" sz="2800" b="1" dirty="0">
                <a:solidFill>
                  <a:schemeClr val="tx1">
                    <a:lumMod val="50000"/>
                    <a:lumOff val="50000"/>
                  </a:schemeClr>
                </a:solidFill>
                <a:latin typeface="Montserrat Bold" panose="00000800000000000000" pitchFamily="2" charset="0"/>
                <a:ea typeface="Inter Bold"/>
                <a:cs typeface="Inter Bold"/>
                <a:sym typeface="Inter Bold"/>
              </a:rPr>
              <a:t>ALARB: An Arabic Legal Argument Reasoning Benchmark</a:t>
            </a:r>
            <a:endParaRPr lang="en-US" sz="2800" b="1" u="sng" dirty="0">
              <a:solidFill>
                <a:schemeClr val="tx1">
                  <a:lumMod val="50000"/>
                  <a:lumOff val="50000"/>
                </a:schemeClr>
              </a:solidFill>
              <a:latin typeface="Montserrat Bold" panose="00000800000000000000" pitchFamily="2" charset="0"/>
              <a:ea typeface="Inter Bold"/>
              <a:cs typeface="Inter Bold"/>
              <a:sym typeface="Inter Bold"/>
              <a:hlinkClick r:id="rId2" tooltip="https://arxiv.org/abs/2510.00694">
                <a:extLst>
                  <a:ext uri="{A12FA001-AC4F-418D-AE19-62706E023703}">
                    <ahyp:hlinkClr xmlns:ahyp="http://schemas.microsoft.com/office/drawing/2018/hyperlinkcolor" val="tx"/>
                  </a:ext>
                </a:extLst>
              </a:hlinkClick>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F224BCB4-BFEF-AADA-233F-8C293CB0E94D}"/>
            </a:ext>
          </a:extLst>
        </p:cNvPr>
        <p:cNvGrpSpPr/>
        <p:nvPr/>
      </p:nvGrpSpPr>
      <p:grpSpPr>
        <a:xfrm>
          <a:off x="0" y="0"/>
          <a:ext cx="0" cy="0"/>
          <a:chOff x="0" y="0"/>
          <a:chExt cx="0" cy="0"/>
        </a:xfrm>
      </p:grpSpPr>
      <p:sp>
        <p:nvSpPr>
          <p:cNvPr id="83" name="Rectangle: Rounded Corners 82">
            <a:extLst>
              <a:ext uri="{FF2B5EF4-FFF2-40B4-BE49-F238E27FC236}">
                <a16:creationId xmlns:a16="http://schemas.microsoft.com/office/drawing/2014/main" id="{918DC084-5237-80BF-9DE6-D17996F71F41}"/>
              </a:ext>
            </a:extLst>
          </p:cNvPr>
          <p:cNvSpPr/>
          <p:nvPr/>
        </p:nvSpPr>
        <p:spPr>
          <a:xfrm>
            <a:off x="4953000" y="121561"/>
            <a:ext cx="8610600"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9" name="Group 9">
            <a:extLst>
              <a:ext uri="{FF2B5EF4-FFF2-40B4-BE49-F238E27FC236}">
                <a16:creationId xmlns:a16="http://schemas.microsoft.com/office/drawing/2014/main" id="{12CD4A6D-F9CE-5284-3EE2-0266BA04D03C}"/>
              </a:ext>
            </a:extLst>
          </p:cNvPr>
          <p:cNvGrpSpPr/>
          <p:nvPr/>
        </p:nvGrpSpPr>
        <p:grpSpPr>
          <a:xfrm>
            <a:off x="-321703" y="0"/>
            <a:ext cx="4264059" cy="10287000"/>
            <a:chOff x="0" y="0"/>
            <a:chExt cx="1123044" cy="2709333"/>
          </a:xfrm>
        </p:grpSpPr>
        <p:sp>
          <p:nvSpPr>
            <p:cNvPr id="10" name="Freeform 10">
              <a:extLst>
                <a:ext uri="{FF2B5EF4-FFF2-40B4-BE49-F238E27FC236}">
                  <a16:creationId xmlns:a16="http://schemas.microsoft.com/office/drawing/2014/main" id="{9E754E26-8906-2E13-2F87-8B23B4C10DF7}"/>
                </a:ext>
              </a:extLst>
            </p:cNvPr>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11" name="TextBox 11">
              <a:extLst>
                <a:ext uri="{FF2B5EF4-FFF2-40B4-BE49-F238E27FC236}">
                  <a16:creationId xmlns:a16="http://schemas.microsoft.com/office/drawing/2014/main" id="{C61FA47F-8E6D-1DD4-00E9-ED889C4A40B1}"/>
                </a:ext>
              </a:extLst>
            </p:cNvPr>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sp>
        <p:nvSpPr>
          <p:cNvPr id="55" name="TextBox 5">
            <a:extLst>
              <a:ext uri="{FF2B5EF4-FFF2-40B4-BE49-F238E27FC236}">
                <a16:creationId xmlns:a16="http://schemas.microsoft.com/office/drawing/2014/main" id="{D0DA245F-87D8-2D07-146E-E21B0E27B58E}"/>
              </a:ext>
            </a:extLst>
          </p:cNvPr>
          <p:cNvSpPr txBox="1"/>
          <p:nvPr/>
        </p:nvSpPr>
        <p:spPr>
          <a:xfrm>
            <a:off x="5995538" y="428397"/>
            <a:ext cx="6886928" cy="864027"/>
          </a:xfrm>
          <a:prstGeom prst="rect">
            <a:avLst/>
          </a:prstGeom>
        </p:spPr>
        <p:txBody>
          <a:bodyPr lIns="0" tIns="0" rIns="0" bIns="0" rtlCol="0" anchor="t">
            <a:spAutoFit/>
          </a:bodyPr>
          <a:lstStyle/>
          <a:p>
            <a:pPr algn="l">
              <a:lnSpc>
                <a:spcPts val="6681"/>
              </a:lnSpc>
            </a:pPr>
            <a:r>
              <a:rPr lang="en-US" sz="6074" b="1" dirty="0">
                <a:solidFill>
                  <a:schemeClr val="tx1">
                    <a:lumMod val="50000"/>
                    <a:lumOff val="50000"/>
                  </a:schemeClr>
                </a:solidFill>
                <a:latin typeface="Montserrat Bold"/>
                <a:ea typeface="Montserrat Bold"/>
                <a:cs typeface="Montserrat Bold"/>
                <a:sym typeface="Montserrat Bold"/>
              </a:rPr>
              <a:t>Related Work</a:t>
            </a:r>
          </a:p>
        </p:txBody>
      </p:sp>
      <p:sp>
        <p:nvSpPr>
          <p:cNvPr id="62" name="TextBox 12">
            <a:extLst>
              <a:ext uri="{FF2B5EF4-FFF2-40B4-BE49-F238E27FC236}">
                <a16:creationId xmlns:a16="http://schemas.microsoft.com/office/drawing/2014/main" id="{28A31EB6-D135-E551-2D60-4EB57E627FB6}"/>
              </a:ext>
            </a:extLst>
          </p:cNvPr>
          <p:cNvSpPr txBox="1"/>
          <p:nvPr/>
        </p:nvSpPr>
        <p:spPr>
          <a:xfrm>
            <a:off x="4445487" y="2877582"/>
            <a:ext cx="11739595" cy="1017843"/>
          </a:xfrm>
          <a:prstGeom prst="rect">
            <a:avLst/>
          </a:prstGeom>
        </p:spPr>
        <p:txBody>
          <a:bodyPr lIns="0" tIns="0" rIns="0" bIns="0" rtlCol="0" anchor="t">
            <a:spAutoFit/>
          </a:bodyPr>
          <a:lstStyle/>
          <a:p>
            <a:pPr algn="l">
              <a:lnSpc>
                <a:spcPts val="2697"/>
              </a:lnSpc>
            </a:pPr>
            <a:r>
              <a:rPr lang="en-US" sz="2000" dirty="0">
                <a:solidFill>
                  <a:schemeClr val="tx1">
                    <a:lumMod val="50000"/>
                    <a:lumOff val="50000"/>
                  </a:schemeClr>
                </a:solidFill>
                <a:latin typeface="Montserrat Bold" panose="00000800000000000000" pitchFamily="2" charset="0"/>
                <a:ea typeface="Inter"/>
                <a:cs typeface="Inter"/>
                <a:sym typeface="Inter"/>
              </a:rPr>
              <a:t>The author proposed NEBRAS, a RAG based framework with LLM agents that delivers trustworthy Islamic and legal guidance, outperforming GPT4o with a BERTScoreF1 of 70.94%. [4]</a:t>
            </a:r>
          </a:p>
        </p:txBody>
      </p:sp>
      <p:sp>
        <p:nvSpPr>
          <p:cNvPr id="63" name="TextBox 13">
            <a:extLst>
              <a:ext uri="{FF2B5EF4-FFF2-40B4-BE49-F238E27FC236}">
                <a16:creationId xmlns:a16="http://schemas.microsoft.com/office/drawing/2014/main" id="{27166A8C-E22F-C6D7-9171-F5749A0D3DAB}"/>
              </a:ext>
            </a:extLst>
          </p:cNvPr>
          <p:cNvSpPr txBox="1"/>
          <p:nvPr/>
        </p:nvSpPr>
        <p:spPr>
          <a:xfrm>
            <a:off x="4437520" y="5462865"/>
            <a:ext cx="12084527" cy="669286"/>
          </a:xfrm>
          <a:prstGeom prst="rect">
            <a:avLst/>
          </a:prstGeom>
        </p:spPr>
        <p:txBody>
          <a:bodyPr lIns="0" tIns="0" rIns="0" bIns="0" rtlCol="0" anchor="t">
            <a:spAutoFit/>
          </a:bodyPr>
          <a:lstStyle/>
          <a:p>
            <a:pPr algn="l">
              <a:lnSpc>
                <a:spcPts val="2697"/>
              </a:lnSpc>
            </a:pPr>
            <a:r>
              <a:rPr lang="en-US" sz="2000" dirty="0">
                <a:solidFill>
                  <a:schemeClr val="tx1">
                    <a:lumMod val="50000"/>
                    <a:lumOff val="50000"/>
                  </a:schemeClr>
                </a:solidFill>
                <a:latin typeface="Montserrat Bold" panose="00000800000000000000" pitchFamily="2" charset="0"/>
                <a:ea typeface="Inter"/>
                <a:cs typeface="Inter"/>
                <a:sym typeface="Inter"/>
              </a:rPr>
              <a:t>The author proposed </a:t>
            </a:r>
            <a:r>
              <a:rPr lang="en-US" sz="2000" dirty="0" err="1">
                <a:solidFill>
                  <a:schemeClr val="tx1">
                    <a:lumMod val="50000"/>
                    <a:lumOff val="50000"/>
                  </a:schemeClr>
                </a:solidFill>
                <a:latin typeface="Montserrat Bold" panose="00000800000000000000" pitchFamily="2" charset="0"/>
                <a:ea typeface="Inter"/>
                <a:cs typeface="Inter"/>
                <a:sym typeface="Inter"/>
              </a:rPr>
              <a:t>ChipChat</a:t>
            </a:r>
            <a:r>
              <a:rPr lang="en-US" sz="2000" dirty="0">
                <a:solidFill>
                  <a:schemeClr val="tx1">
                    <a:lumMod val="50000"/>
                    <a:lumOff val="50000"/>
                  </a:schemeClr>
                </a:solidFill>
                <a:latin typeface="Montserrat Bold" panose="00000800000000000000" pitchFamily="2" charset="0"/>
                <a:ea typeface="Inter"/>
                <a:cs typeface="Inter"/>
                <a:sym typeface="Inter"/>
              </a:rPr>
              <a:t>, an on device conversational system that delivers real time responses while preserving user privacy by running efficiently on everyday hardware.[5]</a:t>
            </a:r>
          </a:p>
        </p:txBody>
      </p:sp>
      <p:sp>
        <p:nvSpPr>
          <p:cNvPr id="64" name="TextBox 14">
            <a:extLst>
              <a:ext uri="{FF2B5EF4-FFF2-40B4-BE49-F238E27FC236}">
                <a16:creationId xmlns:a16="http://schemas.microsoft.com/office/drawing/2014/main" id="{4EC97D79-4C62-E0D4-2402-247F24B5FCE7}"/>
              </a:ext>
            </a:extLst>
          </p:cNvPr>
          <p:cNvSpPr txBox="1"/>
          <p:nvPr/>
        </p:nvSpPr>
        <p:spPr>
          <a:xfrm>
            <a:off x="4617953" y="2039221"/>
            <a:ext cx="11029441" cy="419100"/>
          </a:xfrm>
          <a:prstGeom prst="rect">
            <a:avLst/>
          </a:prstGeom>
        </p:spPr>
        <p:txBody>
          <a:bodyPr lIns="0" tIns="0" rIns="0" bIns="0" rtlCol="0" anchor="t">
            <a:spAutoFit/>
          </a:bodyPr>
          <a:lstStyle/>
          <a:p>
            <a:pPr marL="457200" indent="-457200" algn="l">
              <a:lnSpc>
                <a:spcPts val="3371"/>
              </a:lnSpc>
              <a:buFont typeface="Arial" panose="020B0604020202020204" pitchFamily="34" charset="0"/>
              <a:buChar char="•"/>
            </a:pPr>
            <a:r>
              <a:rPr lang="en-US" sz="2800" b="1" dirty="0">
                <a:solidFill>
                  <a:schemeClr val="tx1">
                    <a:lumMod val="50000"/>
                    <a:lumOff val="50000"/>
                  </a:schemeClr>
                </a:solidFill>
                <a:latin typeface="Montserrat Bold" panose="00000800000000000000" pitchFamily="2" charset="0"/>
                <a:ea typeface="Inter Bold"/>
                <a:cs typeface="Inter Bold"/>
                <a:sym typeface="Inter Bold"/>
              </a:rPr>
              <a:t>NEBRAS: RAG‑Based Islamic and Legal QA System</a:t>
            </a:r>
          </a:p>
        </p:txBody>
      </p:sp>
      <p:sp>
        <p:nvSpPr>
          <p:cNvPr id="65" name="TextBox 15">
            <a:extLst>
              <a:ext uri="{FF2B5EF4-FFF2-40B4-BE49-F238E27FC236}">
                <a16:creationId xmlns:a16="http://schemas.microsoft.com/office/drawing/2014/main" id="{638900CF-778B-72A4-6B03-28F0606F4CA2}"/>
              </a:ext>
            </a:extLst>
          </p:cNvPr>
          <p:cNvSpPr txBox="1"/>
          <p:nvPr/>
        </p:nvSpPr>
        <p:spPr>
          <a:xfrm>
            <a:off x="4617953" y="4815524"/>
            <a:ext cx="12023657" cy="426463"/>
          </a:xfrm>
          <a:prstGeom prst="rect">
            <a:avLst/>
          </a:prstGeom>
        </p:spPr>
        <p:txBody>
          <a:bodyPr lIns="0" tIns="0" rIns="0" bIns="0" rtlCol="0" anchor="t">
            <a:spAutoFit/>
          </a:bodyPr>
          <a:lstStyle/>
          <a:p>
            <a:pPr marL="457200" indent="-457200" algn="l">
              <a:lnSpc>
                <a:spcPts val="3371"/>
              </a:lnSpc>
              <a:buFont typeface="Arial" panose="020B0604020202020204" pitchFamily="34" charset="0"/>
              <a:buChar char="•"/>
            </a:pPr>
            <a:r>
              <a:rPr lang="en-US" sz="2800" b="1" dirty="0" err="1">
                <a:solidFill>
                  <a:schemeClr val="tx1">
                    <a:lumMod val="50000"/>
                    <a:lumOff val="50000"/>
                  </a:schemeClr>
                </a:solidFill>
                <a:latin typeface="Aptos" panose="020B0004020202020204" pitchFamily="34" charset="0"/>
                <a:ea typeface="Inter Bold"/>
                <a:cs typeface="Inter Bold"/>
                <a:sym typeface="Inter Bold"/>
              </a:rPr>
              <a:t>ChipChat</a:t>
            </a:r>
            <a:r>
              <a:rPr lang="en-US" sz="2800" b="1" dirty="0">
                <a:solidFill>
                  <a:schemeClr val="tx1">
                    <a:lumMod val="50000"/>
                    <a:lumOff val="50000"/>
                  </a:schemeClr>
                </a:solidFill>
                <a:latin typeface="Aptos" panose="020B0004020202020204" pitchFamily="34" charset="0"/>
                <a:ea typeface="Inter Bold"/>
                <a:cs typeface="Inter Bold"/>
                <a:sym typeface="Inter Bold"/>
              </a:rPr>
              <a:t>: Low‑Latency Conversational Agent</a:t>
            </a:r>
          </a:p>
        </p:txBody>
      </p:sp>
      <p:grpSp>
        <p:nvGrpSpPr>
          <p:cNvPr id="66" name="Group 16">
            <a:extLst>
              <a:ext uri="{FF2B5EF4-FFF2-40B4-BE49-F238E27FC236}">
                <a16:creationId xmlns:a16="http://schemas.microsoft.com/office/drawing/2014/main" id="{1E4E803E-113D-7C25-BD09-21B0B5C3BC08}"/>
              </a:ext>
            </a:extLst>
          </p:cNvPr>
          <p:cNvGrpSpPr/>
          <p:nvPr/>
        </p:nvGrpSpPr>
        <p:grpSpPr>
          <a:xfrm>
            <a:off x="649372" y="1797249"/>
            <a:ext cx="2238266" cy="2160345"/>
            <a:chOff x="0" y="0"/>
            <a:chExt cx="629500" cy="607585"/>
          </a:xfrm>
        </p:grpSpPr>
        <p:sp>
          <p:nvSpPr>
            <p:cNvPr id="67" name="Freeform 17">
              <a:extLst>
                <a:ext uri="{FF2B5EF4-FFF2-40B4-BE49-F238E27FC236}">
                  <a16:creationId xmlns:a16="http://schemas.microsoft.com/office/drawing/2014/main" id="{8DEE6245-8AA6-16E9-A8ED-559572AAD3C5}"/>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68" name="TextBox 18">
              <a:extLst>
                <a:ext uri="{FF2B5EF4-FFF2-40B4-BE49-F238E27FC236}">
                  <a16:creationId xmlns:a16="http://schemas.microsoft.com/office/drawing/2014/main" id="{0E36D7F5-BF7E-6F61-A42B-D498D4BCAB5E}"/>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FFFFFF"/>
                  </a:solidFill>
                  <a:latin typeface="Montserrat Bold" panose="00000800000000000000" pitchFamily="2" charset="0"/>
                  <a:ea typeface="Inter Bold"/>
                  <a:cs typeface="Inter Bold"/>
                  <a:sym typeface="Inter Bold"/>
                </a:rPr>
                <a:t>4</a:t>
              </a:r>
            </a:p>
          </p:txBody>
        </p:sp>
      </p:grpSp>
      <p:grpSp>
        <p:nvGrpSpPr>
          <p:cNvPr id="69" name="Group 19">
            <a:extLst>
              <a:ext uri="{FF2B5EF4-FFF2-40B4-BE49-F238E27FC236}">
                <a16:creationId xmlns:a16="http://schemas.microsoft.com/office/drawing/2014/main" id="{ECDD7AD0-F340-A43E-D3DB-905B4FD0E6E1}"/>
              </a:ext>
            </a:extLst>
          </p:cNvPr>
          <p:cNvGrpSpPr/>
          <p:nvPr/>
        </p:nvGrpSpPr>
        <p:grpSpPr>
          <a:xfrm>
            <a:off x="649372" y="4500518"/>
            <a:ext cx="2238266" cy="2160345"/>
            <a:chOff x="0" y="0"/>
            <a:chExt cx="629500" cy="607585"/>
          </a:xfrm>
        </p:grpSpPr>
        <p:sp>
          <p:nvSpPr>
            <p:cNvPr id="70" name="Freeform 20">
              <a:extLst>
                <a:ext uri="{FF2B5EF4-FFF2-40B4-BE49-F238E27FC236}">
                  <a16:creationId xmlns:a16="http://schemas.microsoft.com/office/drawing/2014/main" id="{5B8B059E-8A0D-E8DF-A105-934E532D2D6A}"/>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71" name="TextBox 21">
              <a:extLst>
                <a:ext uri="{FF2B5EF4-FFF2-40B4-BE49-F238E27FC236}">
                  <a16:creationId xmlns:a16="http://schemas.microsoft.com/office/drawing/2014/main" id="{257AD6AC-9088-E0CA-17FA-242929B3B233}"/>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FFFFFF"/>
                  </a:solidFill>
                  <a:latin typeface="Montserrat Bold" panose="00000800000000000000" pitchFamily="2" charset="0"/>
                  <a:ea typeface="Inter Bold"/>
                  <a:cs typeface="Inter Bold"/>
                  <a:sym typeface="Inter Bold"/>
                </a:rPr>
                <a:t>5</a:t>
              </a:r>
            </a:p>
          </p:txBody>
        </p:sp>
      </p:grpSp>
      <p:sp>
        <p:nvSpPr>
          <p:cNvPr id="75" name="TextBox 25">
            <a:extLst>
              <a:ext uri="{FF2B5EF4-FFF2-40B4-BE49-F238E27FC236}">
                <a16:creationId xmlns:a16="http://schemas.microsoft.com/office/drawing/2014/main" id="{BCBABE4D-93E4-D84A-F4FD-4D11CD3E1B0A}"/>
              </a:ext>
            </a:extLst>
          </p:cNvPr>
          <p:cNvSpPr txBox="1"/>
          <p:nvPr/>
        </p:nvSpPr>
        <p:spPr>
          <a:xfrm>
            <a:off x="4729549" y="7443706"/>
            <a:ext cx="11912061" cy="419100"/>
          </a:xfrm>
          <a:prstGeom prst="rect">
            <a:avLst/>
          </a:prstGeom>
        </p:spPr>
        <p:txBody>
          <a:bodyPr lIns="0" tIns="0" rIns="0" bIns="0" rtlCol="0" anchor="t">
            <a:spAutoFit/>
          </a:bodyPr>
          <a:lstStyle/>
          <a:p>
            <a:pPr marL="457200" indent="-457200" algn="l">
              <a:lnSpc>
                <a:spcPts val="3371"/>
              </a:lnSpc>
              <a:buFont typeface="Arial" panose="020B0604020202020204" pitchFamily="34" charset="0"/>
              <a:buChar char="•"/>
            </a:pPr>
            <a:r>
              <a:rPr lang="en-US" sz="2800" b="1" dirty="0" err="1">
                <a:solidFill>
                  <a:schemeClr val="tx1">
                    <a:lumMod val="50000"/>
                    <a:lumOff val="50000"/>
                  </a:schemeClr>
                </a:solidFill>
                <a:latin typeface="Montserrat Bold" panose="00000800000000000000" pitchFamily="2" charset="0"/>
                <a:ea typeface="Inter Bold"/>
                <a:cs typeface="Inter Bold"/>
                <a:sym typeface="Inter Bold"/>
              </a:rPr>
              <a:t>LlmVoX</a:t>
            </a:r>
            <a:r>
              <a:rPr lang="en-US" sz="2800" b="1" dirty="0">
                <a:solidFill>
                  <a:schemeClr val="tx1">
                    <a:lumMod val="50000"/>
                    <a:lumOff val="50000"/>
                  </a:schemeClr>
                </a:solidFill>
                <a:latin typeface="Montserrat Bold" panose="00000800000000000000" pitchFamily="2" charset="0"/>
                <a:ea typeface="Inter Bold"/>
                <a:cs typeface="Inter Bold"/>
                <a:sym typeface="Inter Bold"/>
              </a:rPr>
              <a:t>: Streaming TTS for LLMs</a:t>
            </a:r>
          </a:p>
        </p:txBody>
      </p:sp>
      <p:grpSp>
        <p:nvGrpSpPr>
          <p:cNvPr id="76" name="Group 26">
            <a:extLst>
              <a:ext uri="{FF2B5EF4-FFF2-40B4-BE49-F238E27FC236}">
                <a16:creationId xmlns:a16="http://schemas.microsoft.com/office/drawing/2014/main" id="{0A94F63D-105A-7941-EC31-11000F8E23DA}"/>
              </a:ext>
            </a:extLst>
          </p:cNvPr>
          <p:cNvGrpSpPr/>
          <p:nvPr/>
        </p:nvGrpSpPr>
        <p:grpSpPr>
          <a:xfrm>
            <a:off x="649372" y="7200880"/>
            <a:ext cx="2238266" cy="2160345"/>
            <a:chOff x="0" y="0"/>
            <a:chExt cx="629500" cy="607585"/>
          </a:xfrm>
        </p:grpSpPr>
        <p:sp>
          <p:nvSpPr>
            <p:cNvPr id="77" name="Freeform 27">
              <a:extLst>
                <a:ext uri="{FF2B5EF4-FFF2-40B4-BE49-F238E27FC236}">
                  <a16:creationId xmlns:a16="http://schemas.microsoft.com/office/drawing/2014/main" id="{504A99FF-94FC-4072-58DF-C9E29D7FE032}"/>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78" name="TextBox 28">
              <a:extLst>
                <a:ext uri="{FF2B5EF4-FFF2-40B4-BE49-F238E27FC236}">
                  <a16:creationId xmlns:a16="http://schemas.microsoft.com/office/drawing/2014/main" id="{985438CE-7FF2-4032-3609-7B22400B0B19}"/>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FFFFFF"/>
                  </a:solidFill>
                  <a:latin typeface="Montserrat Bold" panose="00000800000000000000" pitchFamily="2" charset="0"/>
                  <a:ea typeface="Inter Bold"/>
                  <a:cs typeface="Inter Bold"/>
                  <a:sym typeface="Inter Bold"/>
                </a:rPr>
                <a:t>6</a:t>
              </a:r>
            </a:p>
          </p:txBody>
        </p:sp>
      </p:grpSp>
      <p:sp>
        <p:nvSpPr>
          <p:cNvPr id="79" name="TextBox 29">
            <a:extLst>
              <a:ext uri="{FF2B5EF4-FFF2-40B4-BE49-F238E27FC236}">
                <a16:creationId xmlns:a16="http://schemas.microsoft.com/office/drawing/2014/main" id="{E11F2ACD-C03A-1C8F-657C-8AADD444527F}"/>
              </a:ext>
            </a:extLst>
          </p:cNvPr>
          <p:cNvSpPr txBox="1"/>
          <p:nvPr/>
        </p:nvSpPr>
        <p:spPr>
          <a:xfrm>
            <a:off x="4445487" y="8091406"/>
            <a:ext cx="12084527" cy="1017843"/>
          </a:xfrm>
          <a:prstGeom prst="rect">
            <a:avLst/>
          </a:prstGeom>
        </p:spPr>
        <p:txBody>
          <a:bodyPr lIns="0" tIns="0" rIns="0" bIns="0" rtlCol="0" anchor="t">
            <a:spAutoFit/>
          </a:bodyPr>
          <a:lstStyle/>
          <a:p>
            <a:pPr algn="l">
              <a:lnSpc>
                <a:spcPts val="2697"/>
              </a:lnSpc>
            </a:pPr>
            <a:r>
              <a:rPr lang="en-US" sz="2000" dirty="0">
                <a:solidFill>
                  <a:schemeClr val="tx1">
                    <a:lumMod val="50000"/>
                    <a:lumOff val="50000"/>
                  </a:schemeClr>
                </a:solidFill>
                <a:latin typeface="Montserrat Bold" panose="00000800000000000000" pitchFamily="2" charset="0"/>
                <a:ea typeface="Inter"/>
                <a:cs typeface="Inter"/>
                <a:sym typeface="Inter"/>
              </a:rPr>
              <a:t>The author proposed </a:t>
            </a:r>
            <a:r>
              <a:rPr lang="en-US" sz="2000" dirty="0" err="1">
                <a:solidFill>
                  <a:schemeClr val="tx1">
                    <a:lumMod val="50000"/>
                    <a:lumOff val="50000"/>
                  </a:schemeClr>
                </a:solidFill>
                <a:latin typeface="Montserrat Bold" panose="00000800000000000000" pitchFamily="2" charset="0"/>
                <a:ea typeface="Inter"/>
                <a:cs typeface="Inter"/>
                <a:sym typeface="Inter"/>
              </a:rPr>
              <a:t>LLMVoX</a:t>
            </a:r>
            <a:r>
              <a:rPr lang="en-US" sz="2000" dirty="0">
                <a:solidFill>
                  <a:schemeClr val="tx1">
                    <a:lumMod val="50000"/>
                    <a:lumOff val="50000"/>
                  </a:schemeClr>
                </a:solidFill>
                <a:latin typeface="Montserrat Bold" panose="00000800000000000000" pitchFamily="2" charset="0"/>
                <a:ea typeface="Inter"/>
                <a:cs typeface="Inter"/>
                <a:sym typeface="Inter"/>
              </a:rPr>
              <a:t>, a lightweight and low latency streaming text to speech system that preserves the full intelligence of the underlying language model for real time voice agents.[6]</a:t>
            </a:r>
          </a:p>
        </p:txBody>
      </p:sp>
      <p:grpSp>
        <p:nvGrpSpPr>
          <p:cNvPr id="80" name="Group 27">
            <a:extLst>
              <a:ext uri="{FF2B5EF4-FFF2-40B4-BE49-F238E27FC236}">
                <a16:creationId xmlns:a16="http://schemas.microsoft.com/office/drawing/2014/main" id="{31E1906C-B148-87F3-83C2-EE3436E50710}"/>
              </a:ext>
            </a:extLst>
          </p:cNvPr>
          <p:cNvGrpSpPr/>
          <p:nvPr/>
        </p:nvGrpSpPr>
        <p:grpSpPr>
          <a:xfrm>
            <a:off x="12191217" y="569813"/>
            <a:ext cx="764077" cy="581194"/>
            <a:chOff x="0" y="0"/>
            <a:chExt cx="812800" cy="812800"/>
          </a:xfrm>
        </p:grpSpPr>
        <p:sp>
          <p:nvSpPr>
            <p:cNvPr id="81" name="Freeform 28">
              <a:extLst>
                <a:ext uri="{FF2B5EF4-FFF2-40B4-BE49-F238E27FC236}">
                  <a16:creationId xmlns:a16="http://schemas.microsoft.com/office/drawing/2014/main" id="{BEE010E8-EFF9-8EFD-2AC6-F8A11C588F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82" name="TextBox 29">
              <a:extLst>
                <a:ext uri="{FF2B5EF4-FFF2-40B4-BE49-F238E27FC236}">
                  <a16:creationId xmlns:a16="http://schemas.microsoft.com/office/drawing/2014/main" id="{DA1CA0CA-0606-1CBB-6B41-E3C91FF694B7}"/>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Tree>
    <p:extLst>
      <p:ext uri="{BB962C8B-B14F-4D97-AF65-F5344CB8AC3E}">
        <p14:creationId xmlns:p14="http://schemas.microsoft.com/office/powerpoint/2010/main" val="2775908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76" name="Rectangle: Rounded Corners 75">
            <a:extLst>
              <a:ext uri="{FF2B5EF4-FFF2-40B4-BE49-F238E27FC236}">
                <a16:creationId xmlns:a16="http://schemas.microsoft.com/office/drawing/2014/main" id="{89CF54E3-9976-2A32-80A7-24A6252AD75E}"/>
              </a:ext>
            </a:extLst>
          </p:cNvPr>
          <p:cNvSpPr/>
          <p:nvPr/>
        </p:nvSpPr>
        <p:spPr>
          <a:xfrm>
            <a:off x="3797417" y="36206"/>
            <a:ext cx="10756783" cy="83562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64" name="Table 4">
            <a:extLst>
              <a:ext uri="{FF2B5EF4-FFF2-40B4-BE49-F238E27FC236}">
                <a16:creationId xmlns:a16="http://schemas.microsoft.com/office/drawing/2014/main" id="{B2B968EF-5FEE-09A5-0F7B-A94FFEBA074D}"/>
              </a:ext>
            </a:extLst>
          </p:cNvPr>
          <p:cNvGraphicFramePr>
            <a:graphicFrameLocks noGrp="1"/>
          </p:cNvGraphicFramePr>
          <p:nvPr>
            <p:extLst>
              <p:ext uri="{D42A27DB-BD31-4B8C-83A1-F6EECF244321}">
                <p14:modId xmlns:p14="http://schemas.microsoft.com/office/powerpoint/2010/main" val="1116317496"/>
              </p:ext>
            </p:extLst>
          </p:nvPr>
        </p:nvGraphicFramePr>
        <p:xfrm>
          <a:off x="661911" y="954090"/>
          <a:ext cx="16964178" cy="9401457"/>
        </p:xfrm>
        <a:graphic>
          <a:graphicData uri="http://schemas.openxmlformats.org/drawingml/2006/table">
            <a:tbl>
              <a:tblPr/>
              <a:tblGrid>
                <a:gridCol w="885825">
                  <a:extLst>
                    <a:ext uri="{9D8B030D-6E8A-4147-A177-3AD203B41FA5}">
                      <a16:colId xmlns:a16="http://schemas.microsoft.com/office/drawing/2014/main" val="20000"/>
                    </a:ext>
                  </a:extLst>
                </a:gridCol>
                <a:gridCol w="1210456">
                  <a:extLst>
                    <a:ext uri="{9D8B030D-6E8A-4147-A177-3AD203B41FA5}">
                      <a16:colId xmlns:a16="http://schemas.microsoft.com/office/drawing/2014/main" val="2692561112"/>
                    </a:ext>
                  </a:extLst>
                </a:gridCol>
                <a:gridCol w="3374863">
                  <a:extLst>
                    <a:ext uri="{9D8B030D-6E8A-4147-A177-3AD203B41FA5}">
                      <a16:colId xmlns:a16="http://schemas.microsoft.com/office/drawing/2014/main" val="20001"/>
                    </a:ext>
                  </a:extLst>
                </a:gridCol>
                <a:gridCol w="3397109">
                  <a:extLst>
                    <a:ext uri="{9D8B030D-6E8A-4147-A177-3AD203B41FA5}">
                      <a16:colId xmlns:a16="http://schemas.microsoft.com/office/drawing/2014/main" val="20002"/>
                    </a:ext>
                  </a:extLst>
                </a:gridCol>
                <a:gridCol w="2556465">
                  <a:extLst>
                    <a:ext uri="{9D8B030D-6E8A-4147-A177-3AD203B41FA5}">
                      <a16:colId xmlns:a16="http://schemas.microsoft.com/office/drawing/2014/main" val="20004"/>
                    </a:ext>
                  </a:extLst>
                </a:gridCol>
                <a:gridCol w="2561420">
                  <a:extLst>
                    <a:ext uri="{9D8B030D-6E8A-4147-A177-3AD203B41FA5}">
                      <a16:colId xmlns:a16="http://schemas.microsoft.com/office/drawing/2014/main" val="20005"/>
                    </a:ext>
                  </a:extLst>
                </a:gridCol>
                <a:gridCol w="2978040">
                  <a:extLst>
                    <a:ext uri="{9D8B030D-6E8A-4147-A177-3AD203B41FA5}">
                      <a16:colId xmlns:a16="http://schemas.microsoft.com/office/drawing/2014/main" val="20006"/>
                    </a:ext>
                  </a:extLst>
                </a:gridCol>
              </a:tblGrid>
              <a:tr h="756557">
                <a:tc>
                  <a:txBody>
                    <a:bodyPr/>
                    <a:lstStyle/>
                    <a:p>
                      <a:pPr algn="ctr">
                        <a:lnSpc>
                          <a:spcPts val="2379"/>
                        </a:lnSpc>
                        <a:defRPr/>
                      </a:pPr>
                      <a:r>
                        <a:rPr lang="en-US" sz="1699" b="1" dirty="0">
                          <a:solidFill>
                            <a:srgbClr val="000000"/>
                          </a:solidFill>
                          <a:latin typeface="Inter Bold"/>
                          <a:ea typeface="Inter Bold"/>
                          <a:cs typeface="Inter Bold"/>
                          <a:sym typeface="Inter Bold"/>
                        </a:rPr>
                        <a:t>No</a:t>
                      </a:r>
                      <a:endParaRPr lang="en-US" sz="1100" dirty="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2379"/>
                        </a:lnSpc>
                        <a:defRPr/>
                      </a:pPr>
                      <a:r>
                        <a:rPr lang="en-US" sz="1699" b="1" dirty="0">
                          <a:solidFill>
                            <a:srgbClr val="000000"/>
                          </a:solidFill>
                          <a:latin typeface="Inter Bold"/>
                          <a:ea typeface="Inter Bold"/>
                          <a:cs typeface="Inter Bold"/>
                          <a:sym typeface="Inter Bold"/>
                        </a:rPr>
                        <a:t>year</a:t>
                      </a:r>
                      <a:endParaRPr lang="en-US" sz="1100" dirty="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0000"/>
                          </a:solidFill>
                          <a:latin typeface="Inter Bold"/>
                          <a:ea typeface="Inter Bold"/>
                          <a:cs typeface="Inter Bold"/>
                          <a:sym typeface="Inter Bold"/>
                        </a:rPr>
                        <a:t>Strong</a:t>
                      </a:r>
                      <a:endParaRPr lang="en-US" sz="1100" dirty="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0000"/>
                          </a:solidFill>
                          <a:latin typeface="Arimo Bold"/>
                          <a:ea typeface="Arimo Bold"/>
                          <a:cs typeface="Arimo Bold"/>
                          <a:sym typeface="Arimo Bold"/>
                        </a:rPr>
                        <a:t>Limitations</a:t>
                      </a:r>
                      <a:endParaRPr lang="en-US" sz="1100" dirty="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0000"/>
                          </a:solidFill>
                          <a:latin typeface="Inter Bold"/>
                          <a:ea typeface="Inter Bold"/>
                          <a:cs typeface="Inter Bold"/>
                          <a:sym typeface="Inter Bold"/>
                        </a:rPr>
                        <a:t>Results</a:t>
                      </a:r>
                      <a:endParaRPr lang="en-US" sz="1100" dirty="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0000"/>
                          </a:solidFill>
                          <a:latin typeface="Inter Bold"/>
                          <a:ea typeface="Inter Bold"/>
                          <a:cs typeface="Inter Bold"/>
                          <a:sym typeface="Inter Bold"/>
                        </a:rPr>
                        <a:t>Best models</a:t>
                      </a:r>
                      <a:endParaRPr lang="en-US" sz="1100" dirty="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a:solidFill>
                            <a:srgbClr val="000000"/>
                          </a:solidFill>
                          <a:latin typeface="Inter Bold"/>
                          <a:ea typeface="Inter Bold"/>
                          <a:cs typeface="Inter Bold"/>
                          <a:sym typeface="Inter Bold"/>
                        </a:rPr>
                        <a:t>Datasets</a:t>
                      </a:r>
                      <a:endParaRPr lang="en-US" sz="1100"/>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extLst>
                  <a:ext uri="{0D108BD9-81ED-4DB2-BD59-A6C34878D82A}">
                    <a16:rowId xmlns:a16="http://schemas.microsoft.com/office/drawing/2014/main" val="10000"/>
                  </a:ext>
                </a:extLst>
              </a:tr>
              <a:tr h="1503123">
                <a:tc>
                  <a:txBody>
                    <a:bodyPr/>
                    <a:lstStyle/>
                    <a:p>
                      <a:pPr algn="ctr">
                        <a:lnSpc>
                          <a:spcPts val="2799"/>
                        </a:lnSpc>
                        <a:defRPr/>
                      </a:pPr>
                      <a:r>
                        <a:rPr lang="en-US" sz="1400" b="1" dirty="0">
                          <a:solidFill>
                            <a:schemeClr val="tx1">
                              <a:lumMod val="50000"/>
                              <a:lumOff val="50000"/>
                            </a:schemeClr>
                          </a:solidFill>
                          <a:latin typeface="Inter Bold"/>
                          <a:ea typeface="Inter Bold"/>
                          <a:cs typeface="Inter Bold"/>
                          <a:sym typeface="Inter Bold"/>
                        </a:rPr>
                        <a:t>[1]</a:t>
                      </a:r>
                      <a:endParaRPr lang="en-US" sz="9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chemeClr val="tx1">
                              <a:lumMod val="50000"/>
                              <a:lumOff val="50000"/>
                            </a:schemeClr>
                          </a:solidFill>
                          <a:latin typeface="Inter Bold"/>
                          <a:ea typeface="Inter Bold"/>
                          <a:cs typeface="Inter Bold"/>
                          <a:sym typeface="Inter Bold"/>
                        </a:rPr>
                        <a:t>2026 </a:t>
                      </a:r>
                      <a:endParaRPr lang="en-US" sz="1100" b="1"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Uses CTC and bi‑word interleaving for fast dual‑streaming TTS.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chemeClr val="tx1">
                              <a:lumMod val="50000"/>
                              <a:lumOff val="50000"/>
                            </a:schemeClr>
                          </a:solidFill>
                          <a:latin typeface="Inter"/>
                          <a:ea typeface="Inter"/>
                          <a:cs typeface="Inter"/>
                          <a:sym typeface="Inter"/>
                        </a:rPr>
                        <a:t> Alignment still requires careful tuning  </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chemeClr val="tx1">
                              <a:lumMod val="50000"/>
                              <a:lumOff val="50000"/>
                            </a:schemeClr>
                          </a:solidFill>
                          <a:latin typeface="Inter"/>
                          <a:ea typeface="Inter"/>
                          <a:cs typeface="Inter"/>
                          <a:sym typeface="Inter"/>
                        </a:rPr>
                        <a:t>Much lower latency and high human-like </a:t>
                      </a:r>
                      <a:r>
                        <a:rPr lang="en-US" sz="1899" dirty="0" err="1">
                          <a:solidFill>
                            <a:schemeClr val="tx1">
                              <a:lumMod val="50000"/>
                              <a:lumOff val="50000"/>
                            </a:schemeClr>
                          </a:solidFill>
                          <a:latin typeface="Inter"/>
                          <a:ea typeface="Inter"/>
                          <a:cs typeface="Inter"/>
                          <a:sym typeface="Inter"/>
                        </a:rPr>
                        <a:t>similarit</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chemeClr val="tx1">
                              <a:lumMod val="50000"/>
                              <a:lumOff val="50000"/>
                            </a:schemeClr>
                          </a:solidFill>
                          <a:latin typeface="Inter"/>
                          <a:ea typeface="Inter"/>
                          <a:cs typeface="Inter"/>
                          <a:sym typeface="Inter"/>
                        </a:rPr>
                        <a:t>LLM variants + CTC aligner</a:t>
                      </a:r>
                      <a:endParaRPr lang="en-US" sz="1100">
                        <a:solidFill>
                          <a:schemeClr val="tx1">
                            <a:lumMod val="50000"/>
                            <a:lumOff val="50000"/>
                          </a:schemeClr>
                        </a:solidFill>
                      </a:endParaRPr>
                    </a:p>
                    <a:p>
                      <a:pPr algn="ctr">
                        <a:lnSpc>
                          <a:spcPts val="2799"/>
                        </a:lnSpc>
                      </a:pP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Public DS </a:t>
                      </a:r>
                      <a:r>
                        <a:rPr lang="en-US" sz="1799" dirty="0" err="1">
                          <a:solidFill>
                            <a:schemeClr val="tx1">
                              <a:lumMod val="50000"/>
                              <a:lumOff val="50000"/>
                            </a:schemeClr>
                          </a:solidFill>
                          <a:latin typeface="Inter"/>
                          <a:ea typeface="Inter"/>
                          <a:cs typeface="Inter"/>
                          <a:sym typeface="Inter"/>
                        </a:rPr>
                        <a:t>LibriTTS</a:t>
                      </a:r>
                      <a:r>
                        <a:rPr lang="en-US" sz="1799" dirty="0">
                          <a:solidFill>
                            <a:schemeClr val="tx1">
                              <a:lumMod val="50000"/>
                              <a:lumOff val="50000"/>
                            </a:schemeClr>
                          </a:solidFill>
                          <a:latin typeface="Inter"/>
                          <a:ea typeface="Inter"/>
                          <a:cs typeface="Inter"/>
                          <a:sym typeface="Inter"/>
                        </a:rPr>
                        <a:t> multi speaker English speech</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1"/>
                  </a:ext>
                </a:extLst>
              </a:tr>
              <a:tr h="1474039">
                <a:tc>
                  <a:txBody>
                    <a:bodyPr/>
                    <a:lstStyle/>
                    <a:p>
                      <a:pPr algn="ctr">
                        <a:lnSpc>
                          <a:spcPts val="2799"/>
                        </a:lnSpc>
                        <a:defRPr/>
                      </a:pPr>
                      <a:r>
                        <a:rPr lang="en-US" sz="1400" b="1" dirty="0">
                          <a:solidFill>
                            <a:schemeClr val="tx1">
                              <a:lumMod val="50000"/>
                              <a:lumOff val="50000"/>
                            </a:schemeClr>
                          </a:solidFill>
                          <a:latin typeface="Inter Bold"/>
                          <a:ea typeface="Inter Bold"/>
                          <a:cs typeface="Inter Bold"/>
                          <a:sym typeface="Inter Bold"/>
                        </a:rPr>
                        <a:t>[2]</a:t>
                      </a:r>
                      <a:endParaRPr lang="en-US" sz="9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chemeClr val="tx1">
                              <a:lumMod val="50000"/>
                              <a:lumOff val="50000"/>
                            </a:schemeClr>
                          </a:solidFill>
                          <a:latin typeface="Inter Bold"/>
                          <a:ea typeface="Inter Bold"/>
                          <a:cs typeface="Inter Bold"/>
                          <a:sym typeface="Inter Bold"/>
                        </a:rPr>
                        <a:t>2025</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Integrates speech + LLM in one unified multimodal system</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High training cost and limited suitability for Arabic domains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Strong, human‑like conversational responses.</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LLaMA-7B + speech tokenization</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err="1">
                          <a:solidFill>
                            <a:schemeClr val="tx1">
                              <a:lumMod val="50000"/>
                              <a:lumOff val="50000"/>
                            </a:schemeClr>
                          </a:solidFill>
                          <a:latin typeface="Inter"/>
                          <a:ea typeface="Inter"/>
                          <a:cs typeface="Inter"/>
                          <a:sym typeface="Inter"/>
                        </a:rPr>
                        <a:t>SpeechInstruct</a:t>
                      </a:r>
                      <a:r>
                        <a:rPr lang="en-US" sz="1899" dirty="0">
                          <a:solidFill>
                            <a:schemeClr val="tx1">
                              <a:lumMod val="50000"/>
                              <a:lumOff val="50000"/>
                            </a:schemeClr>
                          </a:solidFill>
                          <a:latin typeface="Inter"/>
                          <a:ea typeface="Inter"/>
                          <a:cs typeface="Inter"/>
                          <a:sym typeface="Inter"/>
                        </a:rPr>
                        <a:t> (~800 hours paired speech-text)</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2"/>
                  </a:ext>
                </a:extLst>
              </a:tr>
              <a:tr h="1248724">
                <a:tc>
                  <a:txBody>
                    <a:bodyPr/>
                    <a:lstStyle/>
                    <a:p>
                      <a:pPr algn="ctr">
                        <a:lnSpc>
                          <a:spcPts val="2799"/>
                        </a:lnSpc>
                        <a:defRPr/>
                      </a:pPr>
                      <a:r>
                        <a:rPr lang="en-US" sz="1400" b="1">
                          <a:solidFill>
                            <a:schemeClr val="tx1">
                              <a:lumMod val="50000"/>
                              <a:lumOff val="50000"/>
                            </a:schemeClr>
                          </a:solidFill>
                          <a:latin typeface="Inter Bold"/>
                          <a:ea typeface="Inter Bold"/>
                          <a:cs typeface="Inter Bold"/>
                          <a:sym typeface="Inter Bold"/>
                        </a:rPr>
                        <a:t>[3]</a:t>
                      </a:r>
                      <a:endParaRPr lang="en-US" sz="9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chemeClr val="tx1">
                              <a:lumMod val="50000"/>
                              <a:lumOff val="50000"/>
                            </a:schemeClr>
                          </a:solidFill>
                          <a:latin typeface="Inter Bold"/>
                          <a:ea typeface="Inter Bold"/>
                          <a:cs typeface="Inter Bold"/>
                          <a:sym typeface="Inter Bold"/>
                        </a:rPr>
                        <a:t>2025</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Introduced the first Saudi legal reasoning benchmark using real court cases.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Lacks voice integration or full RAG</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a:solidFill>
                            <a:schemeClr val="tx1">
                              <a:lumMod val="50000"/>
                              <a:lumOff val="50000"/>
                            </a:schemeClr>
                          </a:solidFill>
                          <a:latin typeface="Inter"/>
                          <a:ea typeface="Inter"/>
                          <a:cs typeface="Inter"/>
                          <a:sym typeface="Inter"/>
                        </a:rPr>
                        <a:t>Strong verdict prediction and reasoning.</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Various LLMs (e.g., AraBERT)</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chemeClr val="tx1">
                              <a:lumMod val="50000"/>
                              <a:lumOff val="50000"/>
                            </a:schemeClr>
                          </a:solidFill>
                          <a:latin typeface="Inter"/>
                          <a:ea typeface="Inter"/>
                          <a:cs typeface="Inter"/>
                          <a:sym typeface="Inter"/>
                        </a:rPr>
                        <a:t>13,000+ real Saudi commercial court cases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3"/>
                  </a:ext>
                </a:extLst>
              </a:tr>
              <a:tr h="1047548">
                <a:tc>
                  <a:txBody>
                    <a:bodyPr/>
                    <a:lstStyle/>
                    <a:p>
                      <a:pPr algn="ctr">
                        <a:lnSpc>
                          <a:spcPts val="2799"/>
                        </a:lnSpc>
                        <a:defRPr/>
                      </a:pPr>
                      <a:r>
                        <a:rPr lang="en-US" sz="1400" b="1">
                          <a:solidFill>
                            <a:schemeClr val="tx1">
                              <a:lumMod val="50000"/>
                              <a:lumOff val="50000"/>
                            </a:schemeClr>
                          </a:solidFill>
                          <a:latin typeface="Inter Bold"/>
                          <a:ea typeface="Inter Bold"/>
                          <a:cs typeface="Inter Bold"/>
                          <a:sym typeface="Inter Bold"/>
                        </a:rPr>
                        <a:t>[4]</a:t>
                      </a:r>
                      <a:endParaRPr lang="en-US" sz="9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chemeClr val="tx1">
                              <a:lumMod val="50000"/>
                              <a:lumOff val="50000"/>
                            </a:schemeClr>
                          </a:solidFill>
                          <a:latin typeface="Inter Bold"/>
                          <a:ea typeface="Inter Bold"/>
                          <a:cs typeface="Inter Bold"/>
                          <a:sym typeface="Inter Bold"/>
                        </a:rPr>
                        <a:t>2025</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a:solidFill>
                            <a:schemeClr val="tx1">
                              <a:lumMod val="50000"/>
                              <a:lumOff val="50000"/>
                            </a:schemeClr>
                          </a:solidFill>
                          <a:latin typeface="Inter"/>
                          <a:ea typeface="Inter"/>
                          <a:cs typeface="Inter"/>
                          <a:sym typeface="Inter"/>
                        </a:rPr>
                        <a:t>Developed RAG with LLM agents for Arabic legal/fatwa QA</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Restricted to fatwa/Islamic domain</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BERTScore-F1 70.94% outperformed GPT4o</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chemeClr val="tx1">
                              <a:lumMod val="50000"/>
                              <a:lumOff val="50000"/>
                            </a:schemeClr>
                          </a:solidFill>
                          <a:latin typeface="Inter"/>
                          <a:ea typeface="Inter"/>
                          <a:cs typeface="Inter"/>
                          <a:sym typeface="Inter"/>
                        </a:rPr>
                        <a:t>LLM agents + hybrid retrieval </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chemeClr val="tx1">
                              <a:lumMod val="50000"/>
                              <a:lumOff val="50000"/>
                            </a:schemeClr>
                          </a:solidFill>
                          <a:latin typeface="Inter"/>
                          <a:ea typeface="Inter"/>
                          <a:cs typeface="Inter"/>
                          <a:sym typeface="Inter"/>
                        </a:rPr>
                        <a:t>Custom fatwa QA pairs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4"/>
                  </a:ext>
                </a:extLst>
              </a:tr>
              <a:tr h="753498">
                <a:tc>
                  <a:txBody>
                    <a:bodyPr/>
                    <a:lstStyle/>
                    <a:p>
                      <a:pPr algn="ctr">
                        <a:lnSpc>
                          <a:spcPts val="2799"/>
                        </a:lnSpc>
                        <a:defRPr/>
                      </a:pPr>
                      <a:r>
                        <a:rPr lang="en-US" sz="1400" b="1" dirty="0">
                          <a:solidFill>
                            <a:schemeClr val="tx1">
                              <a:lumMod val="50000"/>
                              <a:lumOff val="50000"/>
                            </a:schemeClr>
                          </a:solidFill>
                          <a:latin typeface="Inter Bold"/>
                          <a:ea typeface="Inter Bold"/>
                          <a:cs typeface="Inter Bold"/>
                          <a:sym typeface="Inter Bold"/>
                        </a:rPr>
                        <a:t>[5]</a:t>
                      </a:r>
                      <a:endParaRPr lang="en-US" sz="9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chemeClr val="tx1">
                              <a:lumMod val="50000"/>
                              <a:lumOff val="50000"/>
                            </a:schemeClr>
                          </a:solidFill>
                          <a:latin typeface="Inter Bold"/>
                          <a:ea typeface="Inter Bold"/>
                          <a:cs typeface="Inter Bold"/>
                          <a:sym typeface="Inter Bold"/>
                        </a:rPr>
                        <a:t>2025</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Achieved sub‑second on‑device responses without cloud GPUs.</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chemeClr val="tx1">
                              <a:lumMod val="50000"/>
                              <a:lumOff val="50000"/>
                            </a:schemeClr>
                          </a:solidFill>
                          <a:latin typeface="Inter"/>
                          <a:ea typeface="Inter"/>
                          <a:cs typeface="Inter"/>
                          <a:sym typeface="Inter"/>
                        </a:rPr>
                        <a:t>Limited to Apple Silicon hardware</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chemeClr val="tx1">
                              <a:lumMod val="50000"/>
                              <a:lumOff val="50000"/>
                            </a:schemeClr>
                          </a:solidFill>
                          <a:latin typeface="Inter"/>
                          <a:ea typeface="Inter"/>
                          <a:cs typeface="Inter"/>
                          <a:sym typeface="Inter"/>
                        </a:rPr>
                        <a:t>Real-time performance with full privacy</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chemeClr val="tx1">
                              <a:lumMod val="50000"/>
                              <a:lumOff val="50000"/>
                            </a:schemeClr>
                          </a:solidFill>
                          <a:latin typeface="Inter"/>
                          <a:ea typeface="Inter"/>
                          <a:cs typeface="Inter"/>
                          <a:sym typeface="Inter"/>
                        </a:rPr>
                        <a:t>MoE ASR + Mixtral LLM via MLX</a:t>
                      </a:r>
                      <a:endParaRPr lang="en-US" sz="110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a:solidFill>
                            <a:schemeClr val="tx1">
                              <a:lumMod val="50000"/>
                              <a:lumOff val="50000"/>
                            </a:schemeClr>
                          </a:solidFill>
                          <a:latin typeface="Inter"/>
                          <a:ea typeface="Inter"/>
                          <a:cs typeface="Inter"/>
                          <a:sym typeface="Inter"/>
                        </a:rPr>
                        <a:t>Standard ASR and LLM benchmarks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5"/>
                  </a:ext>
                </a:extLst>
              </a:tr>
              <a:tr h="1216013">
                <a:tc>
                  <a:txBody>
                    <a:bodyPr/>
                    <a:lstStyle/>
                    <a:p>
                      <a:pPr algn="ctr">
                        <a:lnSpc>
                          <a:spcPts val="2799"/>
                        </a:lnSpc>
                        <a:defRPr/>
                      </a:pPr>
                      <a:r>
                        <a:rPr lang="en-US" sz="1400" b="1" dirty="0">
                          <a:solidFill>
                            <a:schemeClr val="tx1">
                              <a:lumMod val="50000"/>
                              <a:lumOff val="50000"/>
                            </a:schemeClr>
                          </a:solidFill>
                          <a:latin typeface="Inter Bold"/>
                          <a:ea typeface="Inter Bold"/>
                          <a:cs typeface="Inter Bold"/>
                          <a:sym typeface="Inter Bold"/>
                        </a:rPr>
                        <a:t>[6]</a:t>
                      </a:r>
                      <a:endParaRPr lang="en-US" sz="9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chemeClr val="tx1">
                              <a:lumMod val="50000"/>
                              <a:lumOff val="50000"/>
                            </a:schemeClr>
                          </a:solidFill>
                          <a:latin typeface="Inter Bold"/>
                          <a:ea typeface="Inter Bold"/>
                          <a:cs typeface="Inter Bold"/>
                          <a:sym typeface="Inter Bold"/>
                        </a:rPr>
                        <a:t>2025</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chemeClr val="tx1">
                              <a:lumMod val="50000"/>
                              <a:lumOff val="50000"/>
                            </a:schemeClr>
                          </a:solidFill>
                          <a:latin typeface="Inter"/>
                          <a:ea typeface="Inter"/>
                          <a:cs typeface="Inter"/>
                          <a:sym typeface="Inter"/>
                        </a:rPr>
                        <a:t>Introduced a lightweight streaming TTS compatible with any LLM and supporting Arabic.</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chemeClr val="tx1">
                              <a:lumMod val="50000"/>
                              <a:lumOff val="50000"/>
                            </a:schemeClr>
                          </a:solidFill>
                          <a:latin typeface="Inter"/>
                          <a:ea typeface="Inter"/>
                          <a:cs typeface="Inter"/>
                          <a:sym typeface="Inter"/>
                        </a:rPr>
                        <a:t>Not yet integrated with domain-specific RAG</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a:solidFill>
                            <a:schemeClr val="tx1">
                              <a:lumMod val="50000"/>
                              <a:lumOff val="50000"/>
                            </a:schemeClr>
                          </a:solidFill>
                          <a:latin typeface="Inter"/>
                          <a:ea typeface="Inter"/>
                          <a:cs typeface="Inter"/>
                          <a:sym typeface="Inter"/>
                        </a:rPr>
                        <a:t>CER ~8% with very low latency</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err="1">
                          <a:solidFill>
                            <a:schemeClr val="tx1">
                              <a:lumMod val="50000"/>
                              <a:lumOff val="50000"/>
                            </a:schemeClr>
                          </a:solidFill>
                          <a:latin typeface="Inter"/>
                          <a:ea typeface="Inter"/>
                          <a:cs typeface="Inter"/>
                          <a:sym typeface="Inter"/>
                        </a:rPr>
                        <a:t>LLMVoX</a:t>
                      </a:r>
                      <a:r>
                        <a:rPr lang="en-US" sz="1999" dirty="0">
                          <a:solidFill>
                            <a:schemeClr val="tx1">
                              <a:lumMod val="50000"/>
                              <a:lumOff val="50000"/>
                            </a:schemeClr>
                          </a:solidFill>
                          <a:latin typeface="Inter"/>
                          <a:ea typeface="Inter"/>
                          <a:cs typeface="Inter"/>
                          <a:sym typeface="Inter"/>
                        </a:rPr>
                        <a:t> (30M parameters)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a:solidFill>
                            <a:schemeClr val="tx1">
                              <a:lumMod val="50000"/>
                              <a:lumOff val="50000"/>
                            </a:schemeClr>
                          </a:solidFill>
                          <a:latin typeface="Inter"/>
                          <a:ea typeface="Inter"/>
                          <a:cs typeface="Inter"/>
                          <a:sym typeface="Inter"/>
                        </a:rPr>
                        <a:t>Multilingual Arabic speech datasets</a:t>
                      </a:r>
                      <a:endParaRPr lang="en-US" sz="1100" dirty="0">
                        <a:solidFill>
                          <a:schemeClr val="tx1">
                            <a:lumMod val="50000"/>
                            <a:lumOff val="50000"/>
                          </a:schemeClr>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65" name="TextBox 5">
            <a:extLst>
              <a:ext uri="{FF2B5EF4-FFF2-40B4-BE49-F238E27FC236}">
                <a16:creationId xmlns:a16="http://schemas.microsoft.com/office/drawing/2014/main" id="{16B030BF-AF1C-7827-4063-7F28527193BB}"/>
              </a:ext>
            </a:extLst>
          </p:cNvPr>
          <p:cNvSpPr txBox="1"/>
          <p:nvPr/>
        </p:nvSpPr>
        <p:spPr>
          <a:xfrm>
            <a:off x="4191000" y="140858"/>
            <a:ext cx="8306808" cy="730969"/>
          </a:xfrm>
          <a:prstGeom prst="rect">
            <a:avLst/>
          </a:prstGeom>
        </p:spPr>
        <p:txBody>
          <a:bodyPr wrap="square" lIns="0" tIns="0" rIns="0" bIns="0" rtlCol="0" anchor="t">
            <a:spAutoFit/>
          </a:bodyPr>
          <a:lstStyle/>
          <a:p>
            <a:pPr algn="just">
              <a:lnSpc>
                <a:spcPts val="5676"/>
              </a:lnSpc>
            </a:pPr>
            <a:r>
              <a:rPr lang="en-US" sz="5160" b="1" dirty="0">
                <a:solidFill>
                  <a:schemeClr val="tx2"/>
                </a:solidFill>
                <a:latin typeface="Montserrat Bold"/>
                <a:ea typeface="Montserrat Bold"/>
                <a:cs typeface="Montserrat Bold"/>
                <a:sym typeface="Montserrat Bold"/>
              </a:rPr>
              <a:t>Table of Related Work</a:t>
            </a:r>
          </a:p>
        </p:txBody>
      </p:sp>
      <p:grpSp>
        <p:nvGrpSpPr>
          <p:cNvPr id="73" name="Group 27">
            <a:extLst>
              <a:ext uri="{FF2B5EF4-FFF2-40B4-BE49-F238E27FC236}">
                <a16:creationId xmlns:a16="http://schemas.microsoft.com/office/drawing/2014/main" id="{F0AE2B05-278C-2A8D-19A6-35A2F428A246}"/>
              </a:ext>
            </a:extLst>
          </p:cNvPr>
          <p:cNvGrpSpPr/>
          <p:nvPr/>
        </p:nvGrpSpPr>
        <p:grpSpPr>
          <a:xfrm rot="10800000">
            <a:off x="11887200" y="130369"/>
            <a:ext cx="764077" cy="581194"/>
            <a:chOff x="0" y="0"/>
            <a:chExt cx="812800" cy="812800"/>
          </a:xfrm>
        </p:grpSpPr>
        <p:sp>
          <p:nvSpPr>
            <p:cNvPr id="74" name="Freeform 28">
              <a:extLst>
                <a:ext uri="{FF2B5EF4-FFF2-40B4-BE49-F238E27FC236}">
                  <a16:creationId xmlns:a16="http://schemas.microsoft.com/office/drawing/2014/main" id="{2CA6EEDF-D647-4310-E9EB-2E487107778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75" name="TextBox 29">
              <a:extLst>
                <a:ext uri="{FF2B5EF4-FFF2-40B4-BE49-F238E27FC236}">
                  <a16:creationId xmlns:a16="http://schemas.microsoft.com/office/drawing/2014/main" id="{829B5621-ACBC-E527-2789-6AB767B540A1}"/>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grpSp>
        <p:nvGrpSpPr>
          <p:cNvPr id="127" name="Group 14">
            <a:extLst>
              <a:ext uri="{FF2B5EF4-FFF2-40B4-BE49-F238E27FC236}">
                <a16:creationId xmlns:a16="http://schemas.microsoft.com/office/drawing/2014/main" id="{405AA062-B214-968B-38C3-C35F1E51E672}"/>
              </a:ext>
            </a:extLst>
          </p:cNvPr>
          <p:cNvGrpSpPr/>
          <p:nvPr/>
        </p:nvGrpSpPr>
        <p:grpSpPr>
          <a:xfrm>
            <a:off x="0" y="2324100"/>
            <a:ext cx="18392550" cy="7990367"/>
            <a:chOff x="0" y="0"/>
            <a:chExt cx="1856041" cy="1647164"/>
          </a:xfrm>
        </p:grpSpPr>
        <p:sp>
          <p:nvSpPr>
            <p:cNvPr id="128" name="Freeform 15">
              <a:extLst>
                <a:ext uri="{FF2B5EF4-FFF2-40B4-BE49-F238E27FC236}">
                  <a16:creationId xmlns:a16="http://schemas.microsoft.com/office/drawing/2014/main" id="{55A27566-ACFF-80EC-4C98-9DAC60DB4550}"/>
                </a:ext>
              </a:extLst>
            </p:cNvPr>
            <p:cNvSpPr/>
            <p:nvPr/>
          </p:nvSpPr>
          <p:spPr>
            <a:xfrm>
              <a:off x="0" y="0"/>
              <a:ext cx="1856041" cy="1647164"/>
            </a:xfrm>
            <a:custGeom>
              <a:avLst/>
              <a:gdLst/>
              <a:ahLst/>
              <a:cxnLst/>
              <a:rect l="l" t="t" r="r" b="b"/>
              <a:pathLst>
                <a:path w="1856041" h="1647164">
                  <a:moveTo>
                    <a:pt x="56028" y="0"/>
                  </a:moveTo>
                  <a:lnTo>
                    <a:pt x="1800013" y="0"/>
                  </a:lnTo>
                  <a:cubicBezTo>
                    <a:pt x="1830957" y="0"/>
                    <a:pt x="1856041" y="25085"/>
                    <a:pt x="1856041" y="56028"/>
                  </a:cubicBezTo>
                  <a:lnTo>
                    <a:pt x="1856041" y="1591136"/>
                  </a:lnTo>
                  <a:cubicBezTo>
                    <a:pt x="1856041" y="1605995"/>
                    <a:pt x="1850138" y="1620246"/>
                    <a:pt x="1839631" y="1630754"/>
                  </a:cubicBezTo>
                  <a:cubicBezTo>
                    <a:pt x="1829124" y="1641261"/>
                    <a:pt x="1814873" y="1647164"/>
                    <a:pt x="1800013" y="1647164"/>
                  </a:cubicBezTo>
                  <a:lnTo>
                    <a:pt x="56028" y="1647164"/>
                  </a:lnTo>
                  <a:cubicBezTo>
                    <a:pt x="41168" y="1647164"/>
                    <a:pt x="26918" y="1641261"/>
                    <a:pt x="16410" y="1630754"/>
                  </a:cubicBezTo>
                  <a:cubicBezTo>
                    <a:pt x="5903" y="1620246"/>
                    <a:pt x="0" y="1605995"/>
                    <a:pt x="0" y="1591136"/>
                  </a:cubicBezTo>
                  <a:lnTo>
                    <a:pt x="0" y="56028"/>
                  </a:lnTo>
                  <a:cubicBezTo>
                    <a:pt x="0" y="41168"/>
                    <a:pt x="5903" y="26918"/>
                    <a:pt x="16410" y="16410"/>
                  </a:cubicBezTo>
                  <a:cubicBezTo>
                    <a:pt x="26918" y="5903"/>
                    <a:pt x="41168" y="0"/>
                    <a:pt x="56028" y="0"/>
                  </a:cubicBezTo>
                  <a:close/>
                </a:path>
              </a:pathLst>
            </a:custGeom>
            <a:solidFill>
              <a:schemeClr val="bg1"/>
            </a:solidFill>
          </p:spPr>
          <p:txBody>
            <a:bodyPr/>
            <a:lstStyle/>
            <a:p>
              <a:endParaRPr lang="en-US" dirty="0"/>
            </a:p>
          </p:txBody>
        </p:sp>
        <p:sp>
          <p:nvSpPr>
            <p:cNvPr id="129" name="TextBox 16">
              <a:extLst>
                <a:ext uri="{FF2B5EF4-FFF2-40B4-BE49-F238E27FC236}">
                  <a16:creationId xmlns:a16="http://schemas.microsoft.com/office/drawing/2014/main" id="{06C74CAF-1363-4E38-0CFD-F9D8D8597ED4}"/>
                </a:ext>
              </a:extLst>
            </p:cNvPr>
            <p:cNvSpPr txBox="1"/>
            <p:nvPr/>
          </p:nvSpPr>
          <p:spPr>
            <a:xfrm>
              <a:off x="0" y="-38100"/>
              <a:ext cx="1856041" cy="1685264"/>
            </a:xfrm>
            <a:prstGeom prst="rect">
              <a:avLst/>
            </a:prstGeom>
          </p:spPr>
          <p:txBody>
            <a:bodyPr lIns="50800" tIns="50800" rIns="50800" bIns="50800" rtlCol="0" anchor="ctr"/>
            <a:lstStyle/>
            <a:p>
              <a:pPr algn="ctr">
                <a:lnSpc>
                  <a:spcPts val="2591"/>
                </a:lnSpc>
              </a:pPr>
              <a:endParaRPr/>
            </a:p>
          </p:txBody>
        </p:sp>
      </p:grpSp>
      <p:sp>
        <p:nvSpPr>
          <p:cNvPr id="64" name="Rectangle: Rounded Corners 63">
            <a:extLst>
              <a:ext uri="{FF2B5EF4-FFF2-40B4-BE49-F238E27FC236}">
                <a16:creationId xmlns:a16="http://schemas.microsoft.com/office/drawing/2014/main" id="{780EC6FD-F67C-6778-76BE-3BB41F422D93}"/>
              </a:ext>
            </a:extLst>
          </p:cNvPr>
          <p:cNvSpPr/>
          <p:nvPr/>
        </p:nvSpPr>
        <p:spPr>
          <a:xfrm>
            <a:off x="3733799" y="585480"/>
            <a:ext cx="10473997" cy="115834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 name="TextBox 16"/>
          <p:cNvSpPr txBox="1"/>
          <p:nvPr/>
        </p:nvSpPr>
        <p:spPr>
          <a:xfrm>
            <a:off x="-612256" y="-2933700"/>
            <a:ext cx="18392550" cy="7868981"/>
          </a:xfrm>
          <a:prstGeom prst="rect">
            <a:avLst/>
          </a:prstGeom>
        </p:spPr>
        <p:txBody>
          <a:bodyPr lIns="50800" tIns="50800" rIns="50800" bIns="50800" rtlCol="0" anchor="ctr"/>
          <a:lstStyle/>
          <a:p>
            <a:pPr algn="ctr">
              <a:lnSpc>
                <a:spcPts val="2591"/>
              </a:lnSpc>
            </a:pPr>
            <a:endParaRPr/>
          </a:p>
        </p:txBody>
      </p:sp>
      <p:sp>
        <p:nvSpPr>
          <p:cNvPr id="31" name="TextBox 5">
            <a:extLst>
              <a:ext uri="{FF2B5EF4-FFF2-40B4-BE49-F238E27FC236}">
                <a16:creationId xmlns:a16="http://schemas.microsoft.com/office/drawing/2014/main" id="{3347570D-7966-E9D3-4602-DD79C9FA250F}"/>
              </a:ext>
            </a:extLst>
          </p:cNvPr>
          <p:cNvSpPr txBox="1"/>
          <p:nvPr/>
        </p:nvSpPr>
        <p:spPr>
          <a:xfrm>
            <a:off x="5064885" y="692028"/>
            <a:ext cx="6528392" cy="793872"/>
          </a:xfrm>
          <a:prstGeom prst="rect">
            <a:avLst/>
          </a:prstGeom>
          <a:ln>
            <a:noFill/>
          </a:ln>
        </p:spPr>
        <p:txBody>
          <a:bodyPr wrap="square" lIns="0" tIns="0" rIns="0" bIns="0" rtlCol="0" anchor="t">
            <a:spAutoFit/>
          </a:bodyPr>
          <a:lstStyle/>
          <a:p>
            <a:pPr algn="ctr">
              <a:lnSpc>
                <a:spcPts val="7150"/>
              </a:lnSpc>
            </a:pPr>
            <a:r>
              <a:rPr lang="en-US" sz="3200" b="1" dirty="0">
                <a:solidFill>
                  <a:schemeClr val="tx2"/>
                </a:solidFill>
                <a:latin typeface="Montserrat Bold" panose="00000800000000000000" pitchFamily="2" charset="0"/>
                <a:ea typeface="Inter Bold"/>
                <a:cs typeface="Inter Bold"/>
                <a:sym typeface="Inter Bold"/>
              </a:rPr>
              <a:t>Summary and Research Gap</a:t>
            </a:r>
            <a:endParaRPr lang="en-US" sz="3200" dirty="0">
              <a:solidFill>
                <a:schemeClr val="tx2"/>
              </a:solidFill>
              <a:latin typeface="Montserrat Bold" panose="00000800000000000000" pitchFamily="2" charset="0"/>
            </a:endParaRPr>
          </a:p>
        </p:txBody>
      </p:sp>
      <p:grpSp>
        <p:nvGrpSpPr>
          <p:cNvPr id="60" name="Group 27">
            <a:extLst>
              <a:ext uri="{FF2B5EF4-FFF2-40B4-BE49-F238E27FC236}">
                <a16:creationId xmlns:a16="http://schemas.microsoft.com/office/drawing/2014/main" id="{55C0DBC3-BE13-714C-D46E-95473EFA1FD3}"/>
              </a:ext>
            </a:extLst>
          </p:cNvPr>
          <p:cNvGrpSpPr/>
          <p:nvPr/>
        </p:nvGrpSpPr>
        <p:grpSpPr>
          <a:xfrm>
            <a:off x="11720052" y="904706"/>
            <a:ext cx="1066808" cy="581194"/>
            <a:chOff x="-398235" y="-16476"/>
            <a:chExt cx="1134835" cy="812800"/>
          </a:xfrm>
        </p:grpSpPr>
        <p:sp>
          <p:nvSpPr>
            <p:cNvPr id="61" name="Freeform 28">
              <a:extLst>
                <a:ext uri="{FF2B5EF4-FFF2-40B4-BE49-F238E27FC236}">
                  <a16:creationId xmlns:a16="http://schemas.microsoft.com/office/drawing/2014/main" id="{D3B896A9-2DDE-76A9-0ABC-28E5C67A70B5}"/>
                </a:ext>
              </a:extLst>
            </p:cNvPr>
            <p:cNvSpPr/>
            <p:nvPr/>
          </p:nvSpPr>
          <p:spPr>
            <a:xfrm>
              <a:off x="-398235" y="-1647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pPr algn="ctr"/>
              <a:endParaRPr lang="en-US" dirty="0"/>
            </a:p>
          </p:txBody>
        </p:sp>
        <p:sp>
          <p:nvSpPr>
            <p:cNvPr id="62" name="TextBox 29">
              <a:extLst>
                <a:ext uri="{FF2B5EF4-FFF2-40B4-BE49-F238E27FC236}">
                  <a16:creationId xmlns:a16="http://schemas.microsoft.com/office/drawing/2014/main" id="{67C8B0F8-CE1B-67F2-83EF-94E4091E5E2B}"/>
                </a:ext>
              </a:extLst>
            </p:cNvPr>
            <p:cNvSpPr txBox="1"/>
            <p:nvPr/>
          </p:nvSpPr>
          <p:spPr>
            <a:xfrm>
              <a:off x="76200" y="38100"/>
              <a:ext cx="660400" cy="698500"/>
            </a:xfrm>
            <a:prstGeom prst="rect">
              <a:avLst/>
            </a:prstGeom>
          </p:spPr>
          <p:txBody>
            <a:bodyPr lIns="50800" tIns="50800" rIns="50800" bIns="50800" rtlCol="0" anchor="ctr"/>
            <a:lstStyle/>
            <a:p>
              <a:pPr algn="r">
                <a:lnSpc>
                  <a:spcPts val="2591"/>
                </a:lnSpc>
              </a:pPr>
              <a:endParaRPr/>
            </a:p>
          </p:txBody>
        </p:sp>
      </p:grpSp>
      <p:pic>
        <p:nvPicPr>
          <p:cNvPr id="68" name="Picture 67">
            <a:extLst>
              <a:ext uri="{FF2B5EF4-FFF2-40B4-BE49-F238E27FC236}">
                <a16:creationId xmlns:a16="http://schemas.microsoft.com/office/drawing/2014/main" id="{13DF03B0-E98B-012E-9AF8-6E41968043C8}"/>
              </a:ext>
            </a:extLst>
          </p:cNvPr>
          <p:cNvPicPr>
            <a:picLocks noChangeAspect="1"/>
          </p:cNvPicPr>
          <p:nvPr/>
        </p:nvPicPr>
        <p:blipFill>
          <a:blip r:embed="rId2"/>
          <a:stretch>
            <a:fillRect/>
          </a:stretch>
        </p:blipFill>
        <p:spPr>
          <a:xfrm>
            <a:off x="15203780" y="2475355"/>
            <a:ext cx="3114676" cy="7767549"/>
          </a:xfrm>
          <a:prstGeom prst="rect">
            <a:avLst/>
          </a:prstGeom>
        </p:spPr>
      </p:pic>
      <p:sp>
        <p:nvSpPr>
          <p:cNvPr id="79" name="CustomShape 13">
            <a:extLst>
              <a:ext uri="{FF2B5EF4-FFF2-40B4-BE49-F238E27FC236}">
                <a16:creationId xmlns:a16="http://schemas.microsoft.com/office/drawing/2014/main" id="{8AE02C96-E0EB-AE77-5889-D9296C2BF29A}"/>
              </a:ext>
            </a:extLst>
          </p:cNvPr>
          <p:cNvSpPr/>
          <p:nvPr/>
        </p:nvSpPr>
        <p:spPr>
          <a:xfrm>
            <a:off x="1066800" y="3009900"/>
            <a:ext cx="6173002" cy="624840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dirty="0"/>
          </a:p>
        </p:txBody>
      </p:sp>
      <p:sp>
        <p:nvSpPr>
          <p:cNvPr id="80" name="CustomShape 14">
            <a:extLst>
              <a:ext uri="{FF2B5EF4-FFF2-40B4-BE49-F238E27FC236}">
                <a16:creationId xmlns:a16="http://schemas.microsoft.com/office/drawing/2014/main" id="{F38BAA14-7BD6-0D87-627B-5224AB79F606}"/>
              </a:ext>
            </a:extLst>
          </p:cNvPr>
          <p:cNvSpPr/>
          <p:nvPr/>
        </p:nvSpPr>
        <p:spPr>
          <a:xfrm>
            <a:off x="1312376" y="4074545"/>
            <a:ext cx="5621824" cy="4832825"/>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dirty="0"/>
          </a:p>
        </p:txBody>
      </p:sp>
      <p:sp>
        <p:nvSpPr>
          <p:cNvPr id="81" name="CustomShape 15">
            <a:extLst>
              <a:ext uri="{FF2B5EF4-FFF2-40B4-BE49-F238E27FC236}">
                <a16:creationId xmlns:a16="http://schemas.microsoft.com/office/drawing/2014/main" id="{DAAAF6FD-3C80-D3C6-9C62-F65E3DD16BD4}"/>
              </a:ext>
            </a:extLst>
          </p:cNvPr>
          <p:cNvSpPr/>
          <p:nvPr/>
        </p:nvSpPr>
        <p:spPr>
          <a:xfrm>
            <a:off x="2315196" y="4557569"/>
            <a:ext cx="4013447" cy="667596"/>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nSpc>
                <a:spcPct val="100000"/>
              </a:lnSpc>
            </a:pPr>
            <a:r>
              <a:rPr lang="en-US" b="1" spc="-1" dirty="0">
                <a:solidFill>
                  <a:schemeClr val="tx2"/>
                </a:solidFill>
                <a:latin typeface="Aptos"/>
                <a:ea typeface="DejaVu Sans"/>
              </a:rPr>
              <a:t>Recent work improved voice AI using LLMs, TTS and real time system </a:t>
            </a:r>
            <a:endParaRPr lang="en-US" spc="-1" dirty="0">
              <a:solidFill>
                <a:schemeClr val="tx2"/>
              </a:solidFill>
              <a:latin typeface="Arial"/>
            </a:endParaRPr>
          </a:p>
        </p:txBody>
      </p:sp>
      <p:sp>
        <p:nvSpPr>
          <p:cNvPr id="84" name="CustomShape 18">
            <a:extLst>
              <a:ext uri="{FF2B5EF4-FFF2-40B4-BE49-F238E27FC236}">
                <a16:creationId xmlns:a16="http://schemas.microsoft.com/office/drawing/2014/main" id="{DCAC5EB2-559C-AB90-FA3B-CA8C64749AC2}"/>
              </a:ext>
            </a:extLst>
          </p:cNvPr>
          <p:cNvSpPr/>
          <p:nvPr/>
        </p:nvSpPr>
        <p:spPr>
          <a:xfrm>
            <a:off x="1864199" y="3227414"/>
            <a:ext cx="4623797" cy="544486"/>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2800" b="1" spc="-1" dirty="0">
                <a:solidFill>
                  <a:schemeClr val="tx2"/>
                </a:solidFill>
                <a:latin typeface="Aptos"/>
              </a:rPr>
              <a:t>Summary </a:t>
            </a:r>
            <a:endParaRPr lang="en-US" sz="2800" spc="-1" dirty="0">
              <a:solidFill>
                <a:schemeClr val="tx2"/>
              </a:solidFill>
              <a:latin typeface="Arial"/>
            </a:endParaRPr>
          </a:p>
        </p:txBody>
      </p:sp>
      <p:sp>
        <p:nvSpPr>
          <p:cNvPr id="85" name="Line 19">
            <a:extLst>
              <a:ext uri="{FF2B5EF4-FFF2-40B4-BE49-F238E27FC236}">
                <a16:creationId xmlns:a16="http://schemas.microsoft.com/office/drawing/2014/main" id="{AF444496-C5DC-B447-AAFE-0D4AE3D2A39A}"/>
              </a:ext>
            </a:extLst>
          </p:cNvPr>
          <p:cNvSpPr/>
          <p:nvPr/>
        </p:nvSpPr>
        <p:spPr>
          <a:xfrm flipV="1">
            <a:off x="2315196" y="5402424"/>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pic>
        <p:nvPicPr>
          <p:cNvPr id="91" name="Graphic 90" descr="Clipboard outline">
            <a:extLst>
              <a:ext uri="{FF2B5EF4-FFF2-40B4-BE49-F238E27FC236}">
                <a16:creationId xmlns:a16="http://schemas.microsoft.com/office/drawing/2014/main" id="{BE0A11B1-4593-0B49-BF4A-37E9C645C9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545549" y="3162300"/>
            <a:ext cx="807251" cy="807251"/>
          </a:xfrm>
          <a:prstGeom prst="rect">
            <a:avLst/>
          </a:prstGeom>
        </p:spPr>
      </p:pic>
      <p:sp>
        <p:nvSpPr>
          <p:cNvPr id="95" name="CustomShape 15">
            <a:extLst>
              <a:ext uri="{FF2B5EF4-FFF2-40B4-BE49-F238E27FC236}">
                <a16:creationId xmlns:a16="http://schemas.microsoft.com/office/drawing/2014/main" id="{8074A882-3949-4A1B-0B66-5CC8D10F1BD0}"/>
              </a:ext>
            </a:extLst>
          </p:cNvPr>
          <p:cNvSpPr/>
          <p:nvPr/>
        </p:nvSpPr>
        <p:spPr>
          <a:xfrm>
            <a:off x="2362200" y="7909174"/>
            <a:ext cx="4483625" cy="944595"/>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r>
              <a:rPr lang="en-US" b="1" dirty="0">
                <a:solidFill>
                  <a:schemeClr val="tx2"/>
                </a:solidFill>
                <a:latin typeface="Aptos" panose="020B0004020202020204" pitchFamily="34" charset="0"/>
              </a:rPr>
              <a:t>Advances in real-time TTS and multi-dialect Arabic ASR improved both accuracy and efficiency. </a:t>
            </a:r>
          </a:p>
        </p:txBody>
      </p:sp>
      <p:sp>
        <p:nvSpPr>
          <p:cNvPr id="96" name="Line 19">
            <a:extLst>
              <a:ext uri="{FF2B5EF4-FFF2-40B4-BE49-F238E27FC236}">
                <a16:creationId xmlns:a16="http://schemas.microsoft.com/office/drawing/2014/main" id="{C1FEE75D-13BE-8607-BDEA-796011D91D27}"/>
              </a:ext>
            </a:extLst>
          </p:cNvPr>
          <p:cNvSpPr/>
          <p:nvPr/>
        </p:nvSpPr>
        <p:spPr>
          <a:xfrm flipV="1">
            <a:off x="2397458" y="6012647"/>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00" name="Rectangle 5">
            <a:extLst>
              <a:ext uri="{FF2B5EF4-FFF2-40B4-BE49-F238E27FC236}">
                <a16:creationId xmlns:a16="http://schemas.microsoft.com/office/drawing/2014/main" id="{E0624D6F-3516-1BB1-6E7B-02E83CCAFE08}"/>
              </a:ext>
            </a:extLst>
          </p:cNvPr>
          <p:cNvSpPr>
            <a:spLocks noChangeArrowheads="1"/>
          </p:cNvSpPr>
          <p:nvPr/>
        </p:nvSpPr>
        <p:spPr bwMode="auto">
          <a:xfrm>
            <a:off x="2397458" y="5531094"/>
            <a:ext cx="423194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altLang="en-US" b="1" dirty="0">
                <a:solidFill>
                  <a:schemeClr val="tx2"/>
                </a:solidFill>
                <a:latin typeface="Aptos" panose="020B0004020202020204" pitchFamily="34" charset="0"/>
              </a:rPr>
              <a:t>Some studies focus on Arabic legal tasks and RAG-based question answering, including ALARB and NEBRAS. </a:t>
            </a:r>
          </a:p>
        </p:txBody>
      </p:sp>
      <p:sp>
        <p:nvSpPr>
          <p:cNvPr id="101" name="Rectangle 6">
            <a:extLst>
              <a:ext uri="{FF2B5EF4-FFF2-40B4-BE49-F238E27FC236}">
                <a16:creationId xmlns:a16="http://schemas.microsoft.com/office/drawing/2014/main" id="{78E8FD4B-D535-2F25-BA2D-68669AA5D13E}"/>
              </a:ext>
            </a:extLst>
          </p:cNvPr>
          <p:cNvSpPr>
            <a:spLocks noChangeArrowheads="1"/>
          </p:cNvSpPr>
          <p:nvPr/>
        </p:nvSpPr>
        <p:spPr bwMode="auto">
          <a:xfrm>
            <a:off x="2138755" y="6035965"/>
            <a:ext cx="30384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 name="Rectangle 7">
            <a:extLst>
              <a:ext uri="{FF2B5EF4-FFF2-40B4-BE49-F238E27FC236}">
                <a16:creationId xmlns:a16="http://schemas.microsoft.com/office/drawing/2014/main" id="{6DDE11A8-B02B-6D58-1D09-EFBDB94AF30B}"/>
              </a:ext>
            </a:extLst>
          </p:cNvPr>
          <p:cNvSpPr>
            <a:spLocks noChangeArrowheads="1"/>
          </p:cNvSpPr>
          <p:nvPr/>
        </p:nvSpPr>
        <p:spPr bwMode="auto">
          <a:xfrm>
            <a:off x="2350139" y="6750197"/>
            <a:ext cx="469182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b="1" dirty="0">
                <a:solidFill>
                  <a:schemeClr val="tx2"/>
                </a:solidFill>
                <a:latin typeface="Aptos" panose="020B0004020202020204" pitchFamily="34" charset="0"/>
              </a:rPr>
              <a:t>T</a:t>
            </a:r>
            <a:r>
              <a:rPr kumimoji="0" lang="en-US" altLang="en-US" sz="1800" b="1" i="0" u="none" strike="noStrike" cap="none" normalizeH="0" baseline="0" dirty="0">
                <a:ln>
                  <a:noFill/>
                </a:ln>
                <a:solidFill>
                  <a:schemeClr val="tx2"/>
                </a:solidFill>
                <a:effectLst/>
                <a:latin typeface="Aptos" panose="020B0004020202020204" pitchFamily="34" charset="0"/>
              </a:rPr>
              <a:t>hese approaches show strong progress in speech understanding and conversational AI systems. </a:t>
            </a:r>
          </a:p>
        </p:txBody>
      </p:sp>
      <p:sp>
        <p:nvSpPr>
          <p:cNvPr id="103" name="Line 19">
            <a:extLst>
              <a:ext uri="{FF2B5EF4-FFF2-40B4-BE49-F238E27FC236}">
                <a16:creationId xmlns:a16="http://schemas.microsoft.com/office/drawing/2014/main" id="{9A8DFAA0-6736-90F9-E4F1-4919B7A1AAB4}"/>
              </a:ext>
            </a:extLst>
          </p:cNvPr>
          <p:cNvSpPr/>
          <p:nvPr/>
        </p:nvSpPr>
        <p:spPr>
          <a:xfrm flipV="1">
            <a:off x="2719189" y="6660190"/>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04" name="Line 19">
            <a:extLst>
              <a:ext uri="{FF2B5EF4-FFF2-40B4-BE49-F238E27FC236}">
                <a16:creationId xmlns:a16="http://schemas.microsoft.com/office/drawing/2014/main" id="{21841E27-ABC6-9580-F31A-03C6488ABA0D}"/>
              </a:ext>
            </a:extLst>
          </p:cNvPr>
          <p:cNvSpPr/>
          <p:nvPr/>
        </p:nvSpPr>
        <p:spPr>
          <a:xfrm flipV="1">
            <a:off x="2598858" y="7809117"/>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pic>
        <p:nvPicPr>
          <p:cNvPr id="106" name="Picture 105">
            <a:extLst>
              <a:ext uri="{FF2B5EF4-FFF2-40B4-BE49-F238E27FC236}">
                <a16:creationId xmlns:a16="http://schemas.microsoft.com/office/drawing/2014/main" id="{759974F8-4638-88CC-6307-1133D8B7952C}"/>
              </a:ext>
            </a:extLst>
          </p:cNvPr>
          <p:cNvPicPr>
            <a:picLocks noChangeAspect="1"/>
          </p:cNvPicPr>
          <p:nvPr/>
        </p:nvPicPr>
        <p:blipFill>
          <a:blip r:embed="rId4"/>
          <a:stretch>
            <a:fillRect/>
          </a:stretch>
        </p:blipFill>
        <p:spPr>
          <a:xfrm>
            <a:off x="1407344" y="4378109"/>
            <a:ext cx="958899" cy="4553184"/>
          </a:xfrm>
          <a:prstGeom prst="rect">
            <a:avLst/>
          </a:prstGeom>
        </p:spPr>
      </p:pic>
      <p:sp>
        <p:nvSpPr>
          <p:cNvPr id="107" name="CustomShape 13">
            <a:extLst>
              <a:ext uri="{FF2B5EF4-FFF2-40B4-BE49-F238E27FC236}">
                <a16:creationId xmlns:a16="http://schemas.microsoft.com/office/drawing/2014/main" id="{E0B86187-85A5-71C2-D0A4-8C8C6C2D7EB3}"/>
              </a:ext>
            </a:extLst>
          </p:cNvPr>
          <p:cNvSpPr/>
          <p:nvPr/>
        </p:nvSpPr>
        <p:spPr>
          <a:xfrm>
            <a:off x="7961699" y="3009900"/>
            <a:ext cx="6173002" cy="624840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dirty="0"/>
          </a:p>
        </p:txBody>
      </p:sp>
      <p:sp>
        <p:nvSpPr>
          <p:cNvPr id="108" name="CustomShape 14">
            <a:extLst>
              <a:ext uri="{FF2B5EF4-FFF2-40B4-BE49-F238E27FC236}">
                <a16:creationId xmlns:a16="http://schemas.microsoft.com/office/drawing/2014/main" id="{3A92330B-7F2A-AFAE-51A5-11A07A0C09CE}"/>
              </a:ext>
            </a:extLst>
          </p:cNvPr>
          <p:cNvSpPr/>
          <p:nvPr/>
        </p:nvSpPr>
        <p:spPr>
          <a:xfrm>
            <a:off x="8169574" y="4074545"/>
            <a:ext cx="5621824" cy="4832825"/>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dirty="0"/>
          </a:p>
        </p:txBody>
      </p:sp>
      <p:sp>
        <p:nvSpPr>
          <p:cNvPr id="110" name="CustomShape 18">
            <a:extLst>
              <a:ext uri="{FF2B5EF4-FFF2-40B4-BE49-F238E27FC236}">
                <a16:creationId xmlns:a16="http://schemas.microsoft.com/office/drawing/2014/main" id="{92DEA6D3-C909-2440-BACA-5696B78190B7}"/>
              </a:ext>
            </a:extLst>
          </p:cNvPr>
          <p:cNvSpPr/>
          <p:nvPr/>
        </p:nvSpPr>
        <p:spPr>
          <a:xfrm>
            <a:off x="8721397" y="3227414"/>
            <a:ext cx="4623797" cy="544486"/>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2800" b="1" spc="-1" dirty="0">
                <a:solidFill>
                  <a:schemeClr val="tx2"/>
                </a:solidFill>
                <a:latin typeface="Aptos"/>
              </a:rPr>
              <a:t>Research Gap</a:t>
            </a:r>
            <a:endParaRPr lang="en-US" sz="2800" spc="-1" dirty="0">
              <a:solidFill>
                <a:schemeClr val="tx2"/>
              </a:solidFill>
              <a:latin typeface="Arial"/>
            </a:endParaRPr>
          </a:p>
        </p:txBody>
      </p:sp>
      <p:sp>
        <p:nvSpPr>
          <p:cNvPr id="111" name="Line 19">
            <a:extLst>
              <a:ext uri="{FF2B5EF4-FFF2-40B4-BE49-F238E27FC236}">
                <a16:creationId xmlns:a16="http://schemas.microsoft.com/office/drawing/2014/main" id="{DB5023BB-3C39-DEC6-DFD3-59C0C18D02CD}"/>
              </a:ext>
            </a:extLst>
          </p:cNvPr>
          <p:cNvSpPr/>
          <p:nvPr/>
        </p:nvSpPr>
        <p:spPr>
          <a:xfrm flipV="1">
            <a:off x="9172394" y="5402424"/>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13" name="CustomShape 15">
            <a:extLst>
              <a:ext uri="{FF2B5EF4-FFF2-40B4-BE49-F238E27FC236}">
                <a16:creationId xmlns:a16="http://schemas.microsoft.com/office/drawing/2014/main" id="{E3C1B627-3385-912D-3920-6EA0DDBDA09D}"/>
              </a:ext>
            </a:extLst>
          </p:cNvPr>
          <p:cNvSpPr/>
          <p:nvPr/>
        </p:nvSpPr>
        <p:spPr>
          <a:xfrm>
            <a:off x="9219398" y="7909174"/>
            <a:ext cx="4483625" cy="944595"/>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r>
              <a:rPr lang="en-US" b="1" dirty="0">
                <a:solidFill>
                  <a:schemeClr val="tx2"/>
                </a:solidFill>
                <a:latin typeface="Aptos" panose="020B0004020202020204" pitchFamily="34" charset="0"/>
              </a:rPr>
              <a:t>There is a need for an integrated, low-latency, RAG-powered Arabic voice agent for Saudi labor law inquiries. </a:t>
            </a:r>
          </a:p>
        </p:txBody>
      </p:sp>
      <p:sp>
        <p:nvSpPr>
          <p:cNvPr id="114" name="Line 19">
            <a:extLst>
              <a:ext uri="{FF2B5EF4-FFF2-40B4-BE49-F238E27FC236}">
                <a16:creationId xmlns:a16="http://schemas.microsoft.com/office/drawing/2014/main" id="{4B9A84C5-BEAB-85FD-4310-1E41ED52C13D}"/>
              </a:ext>
            </a:extLst>
          </p:cNvPr>
          <p:cNvSpPr/>
          <p:nvPr/>
        </p:nvSpPr>
        <p:spPr>
          <a:xfrm flipV="1">
            <a:off x="9254656" y="6012647"/>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15" name="Rectangle 5">
            <a:extLst>
              <a:ext uri="{FF2B5EF4-FFF2-40B4-BE49-F238E27FC236}">
                <a16:creationId xmlns:a16="http://schemas.microsoft.com/office/drawing/2014/main" id="{01FE14C1-A6EE-6701-DE41-A6AD7B94D2A2}"/>
              </a:ext>
            </a:extLst>
          </p:cNvPr>
          <p:cNvSpPr>
            <a:spLocks noChangeArrowheads="1"/>
          </p:cNvSpPr>
          <p:nvPr/>
        </p:nvSpPr>
        <p:spPr bwMode="auto">
          <a:xfrm>
            <a:off x="9254656" y="5669593"/>
            <a:ext cx="423194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b="1" dirty="0">
                <a:solidFill>
                  <a:schemeClr val="tx2"/>
                </a:solidFill>
                <a:latin typeface="Aptos" panose="020B0004020202020204" pitchFamily="34" charset="0"/>
              </a:rPr>
              <a:t>Support for Saudi Arabic dialects remains limited, especially in real-time voice systems</a:t>
            </a:r>
            <a:endParaRPr lang="en-US" altLang="en-US" b="1" dirty="0">
              <a:solidFill>
                <a:schemeClr val="tx2"/>
              </a:solidFill>
              <a:latin typeface="Aptos" panose="020B0004020202020204" pitchFamily="34" charset="0"/>
            </a:endParaRPr>
          </a:p>
        </p:txBody>
      </p:sp>
      <p:sp>
        <p:nvSpPr>
          <p:cNvPr id="116" name="Rectangle 6">
            <a:extLst>
              <a:ext uri="{FF2B5EF4-FFF2-40B4-BE49-F238E27FC236}">
                <a16:creationId xmlns:a16="http://schemas.microsoft.com/office/drawing/2014/main" id="{701DEEAB-562C-6A8A-6D9B-A7CF7926E227}"/>
              </a:ext>
            </a:extLst>
          </p:cNvPr>
          <p:cNvSpPr>
            <a:spLocks noChangeArrowheads="1"/>
          </p:cNvSpPr>
          <p:nvPr/>
        </p:nvSpPr>
        <p:spPr bwMode="auto">
          <a:xfrm>
            <a:off x="8995953" y="6035965"/>
            <a:ext cx="30384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7" name="Rectangle 7">
            <a:extLst>
              <a:ext uri="{FF2B5EF4-FFF2-40B4-BE49-F238E27FC236}">
                <a16:creationId xmlns:a16="http://schemas.microsoft.com/office/drawing/2014/main" id="{D72713A9-F64F-F237-6DCC-EABF58054E11}"/>
              </a:ext>
            </a:extLst>
          </p:cNvPr>
          <p:cNvSpPr>
            <a:spLocks noChangeArrowheads="1"/>
          </p:cNvSpPr>
          <p:nvPr/>
        </p:nvSpPr>
        <p:spPr bwMode="auto">
          <a:xfrm>
            <a:off x="9207337" y="6888696"/>
            <a:ext cx="469182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b="1" dirty="0">
                <a:solidFill>
                  <a:schemeClr val="tx2"/>
                </a:solidFill>
                <a:latin typeface="Aptos" panose="020B0004020202020204" pitchFamily="34" charset="0"/>
              </a:rPr>
              <a:t>Legal AI solutions are still text-based, not voice-native or conversational</a:t>
            </a:r>
            <a:endParaRPr kumimoji="0" lang="en-US" altLang="en-US" sz="1800" b="1" i="0" u="none" strike="noStrike" cap="none" normalizeH="0" baseline="0" dirty="0">
              <a:ln>
                <a:noFill/>
              </a:ln>
              <a:solidFill>
                <a:schemeClr val="tx2"/>
              </a:solidFill>
              <a:effectLst/>
              <a:latin typeface="Aptos" panose="020B0004020202020204" pitchFamily="34" charset="0"/>
            </a:endParaRPr>
          </a:p>
        </p:txBody>
      </p:sp>
      <p:sp>
        <p:nvSpPr>
          <p:cNvPr id="118" name="Line 19">
            <a:extLst>
              <a:ext uri="{FF2B5EF4-FFF2-40B4-BE49-F238E27FC236}">
                <a16:creationId xmlns:a16="http://schemas.microsoft.com/office/drawing/2014/main" id="{665D8C73-643C-C78C-E38F-F34CBDD2B44C}"/>
              </a:ext>
            </a:extLst>
          </p:cNvPr>
          <p:cNvSpPr/>
          <p:nvPr/>
        </p:nvSpPr>
        <p:spPr>
          <a:xfrm flipV="1">
            <a:off x="9576387" y="6660190"/>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19" name="Line 19">
            <a:extLst>
              <a:ext uri="{FF2B5EF4-FFF2-40B4-BE49-F238E27FC236}">
                <a16:creationId xmlns:a16="http://schemas.microsoft.com/office/drawing/2014/main" id="{15F8503B-C89F-661F-BB48-4A146612E13F}"/>
              </a:ext>
            </a:extLst>
          </p:cNvPr>
          <p:cNvSpPr/>
          <p:nvPr/>
        </p:nvSpPr>
        <p:spPr>
          <a:xfrm flipV="1">
            <a:off x="9456056" y="7809117"/>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pic>
        <p:nvPicPr>
          <p:cNvPr id="122" name="Graphic 121" descr="Research with solid fill">
            <a:extLst>
              <a:ext uri="{FF2B5EF4-FFF2-40B4-BE49-F238E27FC236}">
                <a16:creationId xmlns:a16="http://schemas.microsoft.com/office/drawing/2014/main" id="{3ACCBF52-A8FB-958E-0E0C-9CA57AAE604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991600" y="3086100"/>
            <a:ext cx="914400" cy="914400"/>
          </a:xfrm>
          <a:prstGeom prst="rect">
            <a:avLst/>
          </a:prstGeom>
        </p:spPr>
      </p:pic>
      <p:pic>
        <p:nvPicPr>
          <p:cNvPr id="124" name="Picture 123">
            <a:extLst>
              <a:ext uri="{FF2B5EF4-FFF2-40B4-BE49-F238E27FC236}">
                <a16:creationId xmlns:a16="http://schemas.microsoft.com/office/drawing/2014/main" id="{5A317303-DD19-14EE-D494-69C2419EF7E7}"/>
              </a:ext>
            </a:extLst>
          </p:cNvPr>
          <p:cNvPicPr>
            <a:picLocks noChangeAspect="1"/>
          </p:cNvPicPr>
          <p:nvPr/>
        </p:nvPicPr>
        <p:blipFill>
          <a:blip r:embed="rId6"/>
          <a:stretch>
            <a:fillRect/>
          </a:stretch>
        </p:blipFill>
        <p:spPr>
          <a:xfrm>
            <a:off x="8229600" y="4355872"/>
            <a:ext cx="990651" cy="4445228"/>
          </a:xfrm>
          <a:prstGeom prst="rect">
            <a:avLst/>
          </a:prstGeom>
        </p:spPr>
      </p:pic>
      <p:sp>
        <p:nvSpPr>
          <p:cNvPr id="125" name="Rectangle 8">
            <a:extLst>
              <a:ext uri="{FF2B5EF4-FFF2-40B4-BE49-F238E27FC236}">
                <a16:creationId xmlns:a16="http://schemas.microsoft.com/office/drawing/2014/main" id="{9CB6326A-50BF-F6FF-5F3A-602B964EBB4C}"/>
              </a:ext>
            </a:extLst>
          </p:cNvPr>
          <p:cNvSpPr>
            <a:spLocks noChangeArrowheads="1"/>
          </p:cNvSpPr>
          <p:nvPr/>
        </p:nvSpPr>
        <p:spPr bwMode="auto">
          <a:xfrm>
            <a:off x="9280277" y="4152703"/>
            <a:ext cx="442274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b="1" i="0" u="none" strike="noStrike" cap="none" normalizeH="0" baseline="0" dirty="0">
                <a:ln>
                  <a:noFill/>
                </a:ln>
                <a:solidFill>
                  <a:schemeClr val="tx2"/>
                </a:solidFill>
                <a:effectLst/>
                <a:latin typeface="Aptos" panose="020B0004020202020204" pitchFamily="34" charset="0"/>
              </a:rPr>
              <a:t>Most existing systems </a:t>
            </a:r>
            <a:r>
              <a:rPr kumimoji="0" lang="en-US" altLang="en-US" b="1" i="0" u="none" strike="noStrike" cap="none" normalizeH="0" baseline="0" dirty="0" err="1">
                <a:ln>
                  <a:noFill/>
                </a:ln>
                <a:solidFill>
                  <a:schemeClr val="tx2"/>
                </a:solidFill>
                <a:effectLst/>
                <a:latin typeface="Aptos" panose="020B0004020202020204" pitchFamily="34" charset="0"/>
              </a:rPr>
              <a:t>fous</a:t>
            </a:r>
            <a:r>
              <a:rPr kumimoji="0" lang="en-US" altLang="en-US" b="1" i="0" u="none" strike="noStrike" cap="none" normalizeH="0" baseline="0" dirty="0">
                <a:ln>
                  <a:noFill/>
                </a:ln>
                <a:solidFill>
                  <a:schemeClr val="tx2"/>
                </a:solidFill>
                <a:effectLst/>
                <a:latin typeface="Aptos" panose="020B0004020202020204" pitchFamily="34" charset="0"/>
              </a:rPr>
              <a:t> on one component only (speech OR legal reasoning), not an end-to-end solution.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5B062-D72C-9889-7600-22D8DC9F93A1}"/>
            </a:ext>
          </a:extLst>
        </p:cNvPr>
        <p:cNvGrpSpPr/>
        <p:nvPr/>
      </p:nvGrpSpPr>
      <p:grpSpPr>
        <a:xfrm>
          <a:off x="0" y="0"/>
          <a:ext cx="0" cy="0"/>
          <a:chOff x="0" y="0"/>
          <a:chExt cx="0" cy="0"/>
        </a:xfrm>
      </p:grpSpPr>
      <p:sp>
        <p:nvSpPr>
          <p:cNvPr id="64" name="Rectangle: Rounded Corners 63">
            <a:extLst>
              <a:ext uri="{FF2B5EF4-FFF2-40B4-BE49-F238E27FC236}">
                <a16:creationId xmlns:a16="http://schemas.microsoft.com/office/drawing/2014/main" id="{08265698-E9B4-6B07-E64D-47E6EA08CC79}"/>
              </a:ext>
            </a:extLst>
          </p:cNvPr>
          <p:cNvSpPr/>
          <p:nvPr/>
        </p:nvSpPr>
        <p:spPr>
          <a:xfrm>
            <a:off x="4953000" y="121561"/>
            <a:ext cx="6982767"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14" name="Group 14">
            <a:extLst>
              <a:ext uri="{FF2B5EF4-FFF2-40B4-BE49-F238E27FC236}">
                <a16:creationId xmlns:a16="http://schemas.microsoft.com/office/drawing/2014/main" id="{73DC28C8-C768-9D8D-A6DF-7062A47CE13F}"/>
              </a:ext>
            </a:extLst>
          </p:cNvPr>
          <p:cNvGrpSpPr/>
          <p:nvPr/>
        </p:nvGrpSpPr>
        <p:grpSpPr>
          <a:xfrm>
            <a:off x="0" y="1811876"/>
            <a:ext cx="18392550" cy="7370224"/>
            <a:chOff x="0" y="0"/>
            <a:chExt cx="1856041" cy="1647164"/>
          </a:xfrm>
        </p:grpSpPr>
        <p:sp>
          <p:nvSpPr>
            <p:cNvPr id="15" name="Freeform 15">
              <a:extLst>
                <a:ext uri="{FF2B5EF4-FFF2-40B4-BE49-F238E27FC236}">
                  <a16:creationId xmlns:a16="http://schemas.microsoft.com/office/drawing/2014/main" id="{21652F23-2091-2DED-20BA-29840ACF0B40}"/>
                </a:ext>
              </a:extLst>
            </p:cNvPr>
            <p:cNvSpPr/>
            <p:nvPr/>
          </p:nvSpPr>
          <p:spPr>
            <a:xfrm>
              <a:off x="0" y="0"/>
              <a:ext cx="1856041" cy="1647164"/>
            </a:xfrm>
            <a:custGeom>
              <a:avLst/>
              <a:gdLst/>
              <a:ahLst/>
              <a:cxnLst/>
              <a:rect l="l" t="t" r="r" b="b"/>
              <a:pathLst>
                <a:path w="1856041" h="1647164">
                  <a:moveTo>
                    <a:pt x="56028" y="0"/>
                  </a:moveTo>
                  <a:lnTo>
                    <a:pt x="1800013" y="0"/>
                  </a:lnTo>
                  <a:cubicBezTo>
                    <a:pt x="1830957" y="0"/>
                    <a:pt x="1856041" y="25085"/>
                    <a:pt x="1856041" y="56028"/>
                  </a:cubicBezTo>
                  <a:lnTo>
                    <a:pt x="1856041" y="1591136"/>
                  </a:lnTo>
                  <a:cubicBezTo>
                    <a:pt x="1856041" y="1605995"/>
                    <a:pt x="1850138" y="1620246"/>
                    <a:pt x="1839631" y="1630754"/>
                  </a:cubicBezTo>
                  <a:cubicBezTo>
                    <a:pt x="1829124" y="1641261"/>
                    <a:pt x="1814873" y="1647164"/>
                    <a:pt x="1800013" y="1647164"/>
                  </a:cubicBezTo>
                  <a:lnTo>
                    <a:pt x="56028" y="1647164"/>
                  </a:lnTo>
                  <a:cubicBezTo>
                    <a:pt x="41168" y="1647164"/>
                    <a:pt x="26918" y="1641261"/>
                    <a:pt x="16410" y="1630754"/>
                  </a:cubicBezTo>
                  <a:cubicBezTo>
                    <a:pt x="5903" y="1620246"/>
                    <a:pt x="0" y="1605995"/>
                    <a:pt x="0" y="1591136"/>
                  </a:cubicBezTo>
                  <a:lnTo>
                    <a:pt x="0" y="56028"/>
                  </a:lnTo>
                  <a:cubicBezTo>
                    <a:pt x="0" y="41168"/>
                    <a:pt x="5903" y="26918"/>
                    <a:pt x="16410" y="16410"/>
                  </a:cubicBezTo>
                  <a:cubicBezTo>
                    <a:pt x="26918" y="5903"/>
                    <a:pt x="41168" y="0"/>
                    <a:pt x="56028" y="0"/>
                  </a:cubicBezTo>
                  <a:close/>
                </a:path>
              </a:pathLst>
            </a:custGeom>
            <a:solidFill>
              <a:srgbClr val="DCE2EB"/>
            </a:solidFill>
          </p:spPr>
          <p:txBody>
            <a:bodyPr/>
            <a:lstStyle/>
            <a:p>
              <a:endParaRPr lang="en-US"/>
            </a:p>
          </p:txBody>
        </p:sp>
        <p:sp>
          <p:nvSpPr>
            <p:cNvPr id="16" name="TextBox 16">
              <a:extLst>
                <a:ext uri="{FF2B5EF4-FFF2-40B4-BE49-F238E27FC236}">
                  <a16:creationId xmlns:a16="http://schemas.microsoft.com/office/drawing/2014/main" id="{92B9F805-A5A1-C756-374C-DBFA038CC727}"/>
                </a:ext>
              </a:extLst>
            </p:cNvPr>
            <p:cNvSpPr txBox="1"/>
            <p:nvPr/>
          </p:nvSpPr>
          <p:spPr>
            <a:xfrm>
              <a:off x="0" y="-38100"/>
              <a:ext cx="1856041" cy="1685264"/>
            </a:xfrm>
            <a:prstGeom prst="rect">
              <a:avLst/>
            </a:prstGeom>
          </p:spPr>
          <p:txBody>
            <a:bodyPr lIns="50800" tIns="50800" rIns="50800" bIns="50800" rtlCol="0" anchor="ctr"/>
            <a:lstStyle/>
            <a:p>
              <a:pPr algn="ctr">
                <a:lnSpc>
                  <a:spcPts val="2591"/>
                </a:lnSpc>
              </a:pPr>
              <a:endParaRPr/>
            </a:p>
          </p:txBody>
        </p:sp>
      </p:grpSp>
      <p:sp>
        <p:nvSpPr>
          <p:cNvPr id="31" name="TextBox 5">
            <a:extLst>
              <a:ext uri="{FF2B5EF4-FFF2-40B4-BE49-F238E27FC236}">
                <a16:creationId xmlns:a16="http://schemas.microsoft.com/office/drawing/2014/main" id="{863FABB6-C0F8-45AB-039C-8D0C50D979C8}"/>
              </a:ext>
            </a:extLst>
          </p:cNvPr>
          <p:cNvSpPr txBox="1"/>
          <p:nvPr/>
        </p:nvSpPr>
        <p:spPr>
          <a:xfrm>
            <a:off x="5159883" y="245986"/>
            <a:ext cx="6528392" cy="930277"/>
          </a:xfrm>
          <a:prstGeom prst="rect">
            <a:avLst/>
          </a:prstGeom>
          <a:ln>
            <a:noFill/>
          </a:ln>
        </p:spPr>
        <p:txBody>
          <a:bodyPr wrap="square" lIns="0" tIns="0" rIns="0" bIns="0" rtlCol="0" anchor="t">
            <a:spAutoFit/>
          </a:bodyPr>
          <a:lstStyle/>
          <a:p>
            <a:pPr algn="ctr">
              <a:lnSpc>
                <a:spcPts val="7150"/>
              </a:lnSpc>
            </a:pPr>
            <a:r>
              <a:rPr lang="en-US" sz="6500" b="1" dirty="0">
                <a:solidFill>
                  <a:schemeClr val="tx1">
                    <a:lumMod val="50000"/>
                    <a:lumOff val="50000"/>
                  </a:schemeClr>
                </a:solidFill>
                <a:latin typeface="Montserrat Bold"/>
                <a:ea typeface="Montserrat Bold"/>
                <a:cs typeface="Montserrat Bold"/>
                <a:sym typeface="Montserrat Bold"/>
              </a:rPr>
              <a:t>Objectives</a:t>
            </a:r>
          </a:p>
        </p:txBody>
      </p:sp>
      <p:sp>
        <p:nvSpPr>
          <p:cNvPr id="32" name="TextBox 6">
            <a:extLst>
              <a:ext uri="{FF2B5EF4-FFF2-40B4-BE49-F238E27FC236}">
                <a16:creationId xmlns:a16="http://schemas.microsoft.com/office/drawing/2014/main" id="{AC6A632F-9400-801D-47DD-DF327800594E}"/>
              </a:ext>
            </a:extLst>
          </p:cNvPr>
          <p:cNvSpPr txBox="1"/>
          <p:nvPr/>
        </p:nvSpPr>
        <p:spPr>
          <a:xfrm>
            <a:off x="1550579" y="2156969"/>
            <a:ext cx="14453192" cy="847725"/>
          </a:xfrm>
          <a:prstGeom prst="rect">
            <a:avLst/>
          </a:prstGeom>
        </p:spPr>
        <p:txBody>
          <a:bodyPr lIns="0" tIns="0" rIns="0" bIns="0" rtlCol="0" anchor="t">
            <a:spAutoFit/>
          </a:bodyPr>
          <a:lstStyle/>
          <a:p>
            <a:pPr algn="ctr">
              <a:lnSpc>
                <a:spcPts val="3360"/>
              </a:lnSpc>
            </a:pPr>
            <a:r>
              <a:rPr lang="en-US" sz="2800" b="1" dirty="0">
                <a:solidFill>
                  <a:schemeClr val="tx2"/>
                </a:solidFill>
                <a:latin typeface="Montserrat Bold" panose="00000800000000000000" pitchFamily="2" charset="0"/>
                <a:ea typeface="Inter Bold"/>
                <a:cs typeface="Inter Bold"/>
                <a:sym typeface="Inter Bold"/>
              </a:rPr>
              <a:t>We don’t just improve access to legal services, we make it faster, smarter, and easier to use.</a:t>
            </a:r>
          </a:p>
        </p:txBody>
      </p:sp>
      <p:grpSp>
        <p:nvGrpSpPr>
          <p:cNvPr id="33" name="Group 7">
            <a:extLst>
              <a:ext uri="{FF2B5EF4-FFF2-40B4-BE49-F238E27FC236}">
                <a16:creationId xmlns:a16="http://schemas.microsoft.com/office/drawing/2014/main" id="{0177FF43-763F-29D3-C094-FFB8EC804083}"/>
              </a:ext>
            </a:extLst>
          </p:cNvPr>
          <p:cNvGrpSpPr/>
          <p:nvPr/>
        </p:nvGrpSpPr>
        <p:grpSpPr>
          <a:xfrm>
            <a:off x="1027557" y="4695009"/>
            <a:ext cx="3837051" cy="4036047"/>
            <a:chOff x="0" y="0"/>
            <a:chExt cx="1010581" cy="1062992"/>
          </a:xfrm>
        </p:grpSpPr>
        <p:sp>
          <p:nvSpPr>
            <p:cNvPr id="34" name="Freeform 8">
              <a:extLst>
                <a:ext uri="{FF2B5EF4-FFF2-40B4-BE49-F238E27FC236}">
                  <a16:creationId xmlns:a16="http://schemas.microsoft.com/office/drawing/2014/main" id="{018D6F06-5349-94F4-CDBF-AFB54A9D0EF1}"/>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35" name="TextBox 9">
              <a:extLst>
                <a:ext uri="{FF2B5EF4-FFF2-40B4-BE49-F238E27FC236}">
                  <a16:creationId xmlns:a16="http://schemas.microsoft.com/office/drawing/2014/main" id="{3B8F7FA4-97A4-4CFA-923B-3CEF1EACF75A}"/>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r>
                <a:rPr lang="en-US" sz="3000" spc="-44" dirty="0">
                  <a:solidFill>
                    <a:srgbClr val="FFFFFF"/>
                  </a:solidFill>
                  <a:latin typeface="Inter"/>
                  <a:ea typeface="Inter"/>
                  <a:cs typeface="Inter"/>
                  <a:sym typeface="Inter"/>
                </a:rPr>
                <a:t> </a:t>
              </a:r>
            </a:p>
            <a:p>
              <a:pPr algn="ctr">
                <a:lnSpc>
                  <a:spcPts val="3600"/>
                </a:lnSpc>
              </a:pPr>
              <a:endParaRPr lang="en-US" sz="3000" spc="-44" dirty="0">
                <a:solidFill>
                  <a:srgbClr val="FFFFFF"/>
                </a:solidFill>
                <a:latin typeface="Inter"/>
                <a:ea typeface="Inter"/>
                <a:cs typeface="Inter"/>
                <a:sym typeface="Inter"/>
              </a:endParaRPr>
            </a:p>
            <a:p>
              <a:pPr algn="ctr">
                <a:lnSpc>
                  <a:spcPts val="3600"/>
                </a:lnSpc>
              </a:pPr>
              <a:r>
                <a:rPr lang="en-US" sz="3000" spc="-44" dirty="0">
                  <a:solidFill>
                    <a:schemeClr val="tx2"/>
                  </a:solidFill>
                  <a:latin typeface="Montserrat Bold" panose="00000800000000000000" pitchFamily="2" charset="0"/>
                  <a:ea typeface="Inter"/>
                  <a:cs typeface="Inter"/>
                  <a:sym typeface="Inter"/>
                </a:rPr>
                <a:t>Build a simple Arabic voice system for labour law questions.</a:t>
              </a:r>
            </a:p>
            <a:p>
              <a:pPr algn="ctr">
                <a:lnSpc>
                  <a:spcPts val="3600"/>
                </a:lnSpc>
              </a:pPr>
              <a:endParaRPr lang="en-US" sz="3000" spc="-44" dirty="0">
                <a:solidFill>
                  <a:srgbClr val="FFFFFF"/>
                </a:solidFill>
                <a:latin typeface="Inter"/>
                <a:ea typeface="Inter"/>
                <a:cs typeface="Inter"/>
                <a:sym typeface="Inter"/>
              </a:endParaRPr>
            </a:p>
          </p:txBody>
        </p:sp>
      </p:grpSp>
      <p:grpSp>
        <p:nvGrpSpPr>
          <p:cNvPr id="36" name="Group 10">
            <a:extLst>
              <a:ext uri="{FF2B5EF4-FFF2-40B4-BE49-F238E27FC236}">
                <a16:creationId xmlns:a16="http://schemas.microsoft.com/office/drawing/2014/main" id="{7C21AC3F-0C02-5329-5C49-AFE5EEF58CF3}"/>
              </a:ext>
            </a:extLst>
          </p:cNvPr>
          <p:cNvGrpSpPr/>
          <p:nvPr/>
        </p:nvGrpSpPr>
        <p:grpSpPr>
          <a:xfrm>
            <a:off x="5159883" y="3910752"/>
            <a:ext cx="3837051" cy="4036047"/>
            <a:chOff x="0" y="0"/>
            <a:chExt cx="1010581" cy="1062992"/>
          </a:xfrm>
        </p:grpSpPr>
        <p:sp>
          <p:nvSpPr>
            <p:cNvPr id="37" name="Freeform 11">
              <a:extLst>
                <a:ext uri="{FF2B5EF4-FFF2-40B4-BE49-F238E27FC236}">
                  <a16:creationId xmlns:a16="http://schemas.microsoft.com/office/drawing/2014/main" id="{707E279E-0A31-A7D2-949A-856BD228E8EA}"/>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ln w="19050" cap="rnd">
              <a:solidFill>
                <a:srgbClr val="FFFFFF"/>
              </a:solidFill>
              <a:prstDash val="solid"/>
              <a:round/>
            </a:ln>
          </p:spPr>
          <p:txBody>
            <a:bodyPr/>
            <a:lstStyle/>
            <a:p>
              <a:endParaRPr lang="en-GB"/>
            </a:p>
          </p:txBody>
        </p:sp>
        <p:sp>
          <p:nvSpPr>
            <p:cNvPr id="38" name="TextBox 12">
              <a:extLst>
                <a:ext uri="{FF2B5EF4-FFF2-40B4-BE49-F238E27FC236}">
                  <a16:creationId xmlns:a16="http://schemas.microsoft.com/office/drawing/2014/main" id="{8DA4A2DC-6810-EBD2-E6B7-A3812B943FF7}"/>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endParaRPr dirty="0"/>
            </a:p>
            <a:p>
              <a:pPr algn="ctr">
                <a:lnSpc>
                  <a:spcPts val="3600"/>
                </a:lnSpc>
              </a:pPr>
              <a:r>
                <a:rPr lang="en-US" sz="3000" spc="-44" dirty="0">
                  <a:solidFill>
                    <a:schemeClr val="tx2"/>
                  </a:solidFill>
                  <a:latin typeface="Montserrat Bold" panose="00000800000000000000" pitchFamily="2" charset="0"/>
                  <a:ea typeface="Inter"/>
                  <a:cs typeface="Inter"/>
                  <a:sym typeface="Inter"/>
                </a:rPr>
                <a:t>Let users speak naturally, without fixed menus.</a:t>
              </a:r>
            </a:p>
          </p:txBody>
        </p:sp>
      </p:grpSp>
      <p:grpSp>
        <p:nvGrpSpPr>
          <p:cNvPr id="39" name="Group 13">
            <a:extLst>
              <a:ext uri="{FF2B5EF4-FFF2-40B4-BE49-F238E27FC236}">
                <a16:creationId xmlns:a16="http://schemas.microsoft.com/office/drawing/2014/main" id="{BD37ACD1-1AEA-B1AA-BF7C-46C16F4B09D5}"/>
              </a:ext>
            </a:extLst>
          </p:cNvPr>
          <p:cNvGrpSpPr/>
          <p:nvPr/>
        </p:nvGrpSpPr>
        <p:grpSpPr>
          <a:xfrm>
            <a:off x="9291066" y="4806919"/>
            <a:ext cx="3837051" cy="4036047"/>
            <a:chOff x="0" y="0"/>
            <a:chExt cx="1010581" cy="1062992"/>
          </a:xfrm>
        </p:grpSpPr>
        <p:sp>
          <p:nvSpPr>
            <p:cNvPr id="40" name="Freeform 14">
              <a:extLst>
                <a:ext uri="{FF2B5EF4-FFF2-40B4-BE49-F238E27FC236}">
                  <a16:creationId xmlns:a16="http://schemas.microsoft.com/office/drawing/2014/main" id="{661AB427-7424-9A32-A76D-67A7929F0086}"/>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1" name="TextBox 15">
              <a:extLst>
                <a:ext uri="{FF2B5EF4-FFF2-40B4-BE49-F238E27FC236}">
                  <a16:creationId xmlns:a16="http://schemas.microsoft.com/office/drawing/2014/main" id="{D4CBABC9-EB78-98C9-AF7F-E7DB84734F15}"/>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endParaRPr dirty="0">
                <a:solidFill>
                  <a:schemeClr val="tx1">
                    <a:lumMod val="50000"/>
                    <a:lumOff val="50000"/>
                  </a:schemeClr>
                </a:solidFill>
              </a:endParaRPr>
            </a:p>
            <a:p>
              <a:pPr algn="ctr">
                <a:lnSpc>
                  <a:spcPts val="3600"/>
                </a:lnSpc>
              </a:pPr>
              <a:r>
                <a:rPr lang="en-US" sz="3000" spc="-44" dirty="0">
                  <a:solidFill>
                    <a:schemeClr val="tx2"/>
                  </a:solidFill>
                  <a:latin typeface="Montserrat Bold" panose="00000800000000000000" pitchFamily="2" charset="0"/>
                  <a:ea typeface="Inter"/>
                  <a:cs typeface="Inter"/>
                  <a:sym typeface="Inter"/>
                </a:rPr>
                <a:t>Use AI to deliver fast and accurate answers.</a:t>
              </a:r>
            </a:p>
          </p:txBody>
        </p:sp>
      </p:grpSp>
      <p:grpSp>
        <p:nvGrpSpPr>
          <p:cNvPr id="42" name="Group 16">
            <a:extLst>
              <a:ext uri="{FF2B5EF4-FFF2-40B4-BE49-F238E27FC236}">
                <a16:creationId xmlns:a16="http://schemas.microsoft.com/office/drawing/2014/main" id="{EC8A0FA7-97D6-D57C-AB5A-FC31C8C1E85F}"/>
              </a:ext>
            </a:extLst>
          </p:cNvPr>
          <p:cNvGrpSpPr/>
          <p:nvPr/>
        </p:nvGrpSpPr>
        <p:grpSpPr>
          <a:xfrm>
            <a:off x="13422249" y="3910752"/>
            <a:ext cx="3837051" cy="4036047"/>
            <a:chOff x="0" y="0"/>
            <a:chExt cx="1010581" cy="1062992"/>
          </a:xfrm>
        </p:grpSpPr>
        <p:sp>
          <p:nvSpPr>
            <p:cNvPr id="43" name="Freeform 17">
              <a:extLst>
                <a:ext uri="{FF2B5EF4-FFF2-40B4-BE49-F238E27FC236}">
                  <a16:creationId xmlns:a16="http://schemas.microsoft.com/office/drawing/2014/main" id="{C73B0320-0669-B491-4FA2-84EB43F9C77A}"/>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ln w="19050" cap="rnd">
              <a:solidFill>
                <a:srgbClr val="FFFFFF"/>
              </a:solidFill>
              <a:prstDash val="solid"/>
              <a:round/>
            </a:ln>
          </p:spPr>
          <p:txBody>
            <a:bodyPr/>
            <a:lstStyle/>
            <a:p>
              <a:endParaRPr lang="en-GB"/>
            </a:p>
          </p:txBody>
        </p:sp>
        <p:sp>
          <p:nvSpPr>
            <p:cNvPr id="44" name="TextBox 18">
              <a:extLst>
                <a:ext uri="{FF2B5EF4-FFF2-40B4-BE49-F238E27FC236}">
                  <a16:creationId xmlns:a16="http://schemas.microsoft.com/office/drawing/2014/main" id="{2E96A0BE-E12B-27D8-C1EB-D64D1FFDDB4C}"/>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r>
                <a:rPr lang="en-US" sz="3000" spc="-44" dirty="0">
                  <a:solidFill>
                    <a:schemeClr val="tx2"/>
                  </a:solidFill>
                  <a:latin typeface="Montserrat Bold" panose="00000800000000000000" pitchFamily="2" charset="0"/>
                  <a:ea typeface="Inter"/>
                  <a:cs typeface="Inter"/>
                  <a:sym typeface="Inter"/>
                </a:rPr>
                <a:t>Make the service easy to access anytime.</a:t>
              </a:r>
            </a:p>
          </p:txBody>
        </p:sp>
      </p:grpSp>
      <p:grpSp>
        <p:nvGrpSpPr>
          <p:cNvPr id="45" name="Group 19">
            <a:extLst>
              <a:ext uri="{FF2B5EF4-FFF2-40B4-BE49-F238E27FC236}">
                <a16:creationId xmlns:a16="http://schemas.microsoft.com/office/drawing/2014/main" id="{2C4295FC-2AEA-3058-6998-76E45C6FB932}"/>
              </a:ext>
            </a:extLst>
          </p:cNvPr>
          <p:cNvGrpSpPr/>
          <p:nvPr/>
        </p:nvGrpSpPr>
        <p:grpSpPr>
          <a:xfrm>
            <a:off x="2134681" y="4064345"/>
            <a:ext cx="1625090" cy="1568515"/>
            <a:chOff x="0" y="0"/>
            <a:chExt cx="457048" cy="441136"/>
          </a:xfrm>
        </p:grpSpPr>
        <p:sp>
          <p:nvSpPr>
            <p:cNvPr id="46" name="Freeform 20">
              <a:extLst>
                <a:ext uri="{FF2B5EF4-FFF2-40B4-BE49-F238E27FC236}">
                  <a16:creationId xmlns:a16="http://schemas.microsoft.com/office/drawing/2014/main" id="{B24D9EA8-26B7-F2F4-2D94-876F29B5995B}"/>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47" name="TextBox 21">
              <a:extLst>
                <a:ext uri="{FF2B5EF4-FFF2-40B4-BE49-F238E27FC236}">
                  <a16:creationId xmlns:a16="http://schemas.microsoft.com/office/drawing/2014/main" id="{3E7EA401-BA5D-E7D4-A3E5-C766D2FCB104}"/>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FFFFFF"/>
                  </a:solidFill>
                  <a:latin typeface="Montserrat Bold" panose="00000800000000000000" pitchFamily="2" charset="0"/>
                  <a:ea typeface="Inter Bold"/>
                  <a:cs typeface="Inter Bold"/>
                  <a:sym typeface="Inter Bold"/>
                </a:rPr>
                <a:t>01</a:t>
              </a:r>
            </a:p>
          </p:txBody>
        </p:sp>
      </p:grpSp>
      <p:grpSp>
        <p:nvGrpSpPr>
          <p:cNvPr id="48" name="Group 22">
            <a:extLst>
              <a:ext uri="{FF2B5EF4-FFF2-40B4-BE49-F238E27FC236}">
                <a16:creationId xmlns:a16="http://schemas.microsoft.com/office/drawing/2014/main" id="{16DED9D5-9A6D-80C8-0189-F7E24BF1CBEE}"/>
              </a:ext>
            </a:extLst>
          </p:cNvPr>
          <p:cNvGrpSpPr/>
          <p:nvPr/>
        </p:nvGrpSpPr>
        <p:grpSpPr>
          <a:xfrm>
            <a:off x="10397047" y="4064345"/>
            <a:ext cx="1625090" cy="1568515"/>
            <a:chOff x="0" y="0"/>
            <a:chExt cx="457048" cy="441136"/>
          </a:xfrm>
        </p:grpSpPr>
        <p:sp>
          <p:nvSpPr>
            <p:cNvPr id="49" name="Freeform 23">
              <a:extLst>
                <a:ext uri="{FF2B5EF4-FFF2-40B4-BE49-F238E27FC236}">
                  <a16:creationId xmlns:a16="http://schemas.microsoft.com/office/drawing/2014/main" id="{1EEB8E4E-BFC0-BDB6-8809-364301CD0866}"/>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50" name="TextBox 24">
              <a:extLst>
                <a:ext uri="{FF2B5EF4-FFF2-40B4-BE49-F238E27FC236}">
                  <a16:creationId xmlns:a16="http://schemas.microsoft.com/office/drawing/2014/main" id="{330FF8F8-64D1-A5A5-111E-60AABE0B5BE0}"/>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FFFFFF"/>
                  </a:solidFill>
                  <a:latin typeface="Montserrat Bold" panose="00000800000000000000" pitchFamily="2" charset="0"/>
                  <a:ea typeface="Inter Bold"/>
                  <a:cs typeface="Inter Bold"/>
                  <a:sym typeface="Inter Bold"/>
                </a:rPr>
                <a:t>03</a:t>
              </a:r>
            </a:p>
          </p:txBody>
        </p:sp>
      </p:grpSp>
      <p:grpSp>
        <p:nvGrpSpPr>
          <p:cNvPr id="51" name="Group 25">
            <a:extLst>
              <a:ext uri="{FF2B5EF4-FFF2-40B4-BE49-F238E27FC236}">
                <a16:creationId xmlns:a16="http://schemas.microsoft.com/office/drawing/2014/main" id="{E63D29A0-5F4F-B352-5EFE-F7ECB2BD8ADA}"/>
              </a:ext>
            </a:extLst>
          </p:cNvPr>
          <p:cNvGrpSpPr/>
          <p:nvPr/>
        </p:nvGrpSpPr>
        <p:grpSpPr>
          <a:xfrm>
            <a:off x="6265864" y="3126494"/>
            <a:ext cx="1625090" cy="1568515"/>
            <a:chOff x="0" y="0"/>
            <a:chExt cx="457048" cy="441136"/>
          </a:xfrm>
        </p:grpSpPr>
        <p:sp>
          <p:nvSpPr>
            <p:cNvPr id="52" name="Freeform 26">
              <a:extLst>
                <a:ext uri="{FF2B5EF4-FFF2-40B4-BE49-F238E27FC236}">
                  <a16:creationId xmlns:a16="http://schemas.microsoft.com/office/drawing/2014/main" id="{8EC37893-EA28-6B51-1FF1-F4BF4AAD392B}"/>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53" name="TextBox 27">
              <a:extLst>
                <a:ext uri="{FF2B5EF4-FFF2-40B4-BE49-F238E27FC236}">
                  <a16:creationId xmlns:a16="http://schemas.microsoft.com/office/drawing/2014/main" id="{AE22D8D9-F4A0-A77B-F43A-90C49DBDE1A8}"/>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FFFFFF"/>
                  </a:solidFill>
                  <a:latin typeface="Montserrat Bold" panose="00000800000000000000" pitchFamily="2" charset="0"/>
                  <a:ea typeface="Inter Bold"/>
                  <a:cs typeface="Inter Bold"/>
                  <a:sym typeface="Inter Bold"/>
                </a:rPr>
                <a:t>02</a:t>
              </a:r>
            </a:p>
          </p:txBody>
        </p:sp>
      </p:grpSp>
      <p:grpSp>
        <p:nvGrpSpPr>
          <p:cNvPr id="54" name="Group 28">
            <a:extLst>
              <a:ext uri="{FF2B5EF4-FFF2-40B4-BE49-F238E27FC236}">
                <a16:creationId xmlns:a16="http://schemas.microsoft.com/office/drawing/2014/main" id="{921934FF-07BD-E4C0-50B1-71CB1C0E3C6C}"/>
              </a:ext>
            </a:extLst>
          </p:cNvPr>
          <p:cNvGrpSpPr/>
          <p:nvPr/>
        </p:nvGrpSpPr>
        <p:grpSpPr>
          <a:xfrm>
            <a:off x="14547776" y="3126494"/>
            <a:ext cx="1625090" cy="1568515"/>
            <a:chOff x="0" y="0"/>
            <a:chExt cx="457048" cy="441136"/>
          </a:xfrm>
        </p:grpSpPr>
        <p:sp>
          <p:nvSpPr>
            <p:cNvPr id="55" name="Freeform 29">
              <a:extLst>
                <a:ext uri="{FF2B5EF4-FFF2-40B4-BE49-F238E27FC236}">
                  <a16:creationId xmlns:a16="http://schemas.microsoft.com/office/drawing/2014/main" id="{5A5D5A4B-2FAB-D2CB-154F-F46E09086998}"/>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56" name="TextBox 30">
              <a:extLst>
                <a:ext uri="{FF2B5EF4-FFF2-40B4-BE49-F238E27FC236}">
                  <a16:creationId xmlns:a16="http://schemas.microsoft.com/office/drawing/2014/main" id="{4FFFAF91-2D12-FA0D-32BC-E28BDEA80BD3}"/>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FFFFFF"/>
                  </a:solidFill>
                  <a:latin typeface="Montserrat Bold" panose="00000800000000000000" pitchFamily="2" charset="0"/>
                  <a:ea typeface="Inter Bold"/>
                  <a:cs typeface="Inter Bold"/>
                  <a:sym typeface="Inter Bold"/>
                </a:rPr>
                <a:t>04</a:t>
              </a:r>
            </a:p>
          </p:txBody>
        </p:sp>
      </p:grpSp>
      <p:grpSp>
        <p:nvGrpSpPr>
          <p:cNvPr id="60" name="Group 27">
            <a:extLst>
              <a:ext uri="{FF2B5EF4-FFF2-40B4-BE49-F238E27FC236}">
                <a16:creationId xmlns:a16="http://schemas.microsoft.com/office/drawing/2014/main" id="{91E9AD47-0E4F-0799-0DB2-5BCFF39D68E8}"/>
              </a:ext>
            </a:extLst>
          </p:cNvPr>
          <p:cNvGrpSpPr/>
          <p:nvPr/>
        </p:nvGrpSpPr>
        <p:grpSpPr>
          <a:xfrm>
            <a:off x="10979437" y="466654"/>
            <a:ext cx="1066808" cy="581194"/>
            <a:chOff x="-398235" y="-16476"/>
            <a:chExt cx="1134835" cy="812800"/>
          </a:xfrm>
        </p:grpSpPr>
        <p:sp>
          <p:nvSpPr>
            <p:cNvPr id="61" name="Freeform 28">
              <a:extLst>
                <a:ext uri="{FF2B5EF4-FFF2-40B4-BE49-F238E27FC236}">
                  <a16:creationId xmlns:a16="http://schemas.microsoft.com/office/drawing/2014/main" id="{D45F12AE-0F0F-6ACD-33EF-105BA88ADE21}"/>
                </a:ext>
              </a:extLst>
            </p:cNvPr>
            <p:cNvSpPr/>
            <p:nvPr/>
          </p:nvSpPr>
          <p:spPr>
            <a:xfrm>
              <a:off x="-398235" y="-1647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dirty="0"/>
            </a:p>
          </p:txBody>
        </p:sp>
        <p:sp>
          <p:nvSpPr>
            <p:cNvPr id="62" name="TextBox 29">
              <a:extLst>
                <a:ext uri="{FF2B5EF4-FFF2-40B4-BE49-F238E27FC236}">
                  <a16:creationId xmlns:a16="http://schemas.microsoft.com/office/drawing/2014/main" id="{42481C4B-5632-15F0-6C67-EC9601A1EC6C}"/>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Tree>
    <p:extLst>
      <p:ext uri="{BB962C8B-B14F-4D97-AF65-F5344CB8AC3E}">
        <p14:creationId xmlns:p14="http://schemas.microsoft.com/office/powerpoint/2010/main" val="3840867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4">
            <a:extLst>
              <a:ext uri="{FF2B5EF4-FFF2-40B4-BE49-F238E27FC236}">
                <a16:creationId xmlns:a16="http://schemas.microsoft.com/office/drawing/2014/main" id="{EDC47CA5-8592-DEC0-9071-E8BA3C9DFAA4}"/>
              </a:ext>
            </a:extLst>
          </p:cNvPr>
          <p:cNvGrpSpPr/>
          <p:nvPr/>
        </p:nvGrpSpPr>
        <p:grpSpPr>
          <a:xfrm>
            <a:off x="0" y="-63749"/>
            <a:ext cx="18288000" cy="10350749"/>
            <a:chOff x="0" y="0"/>
            <a:chExt cx="4632091" cy="1081791"/>
          </a:xfrm>
        </p:grpSpPr>
        <p:sp>
          <p:nvSpPr>
            <p:cNvPr id="9" name="Freeform 15">
              <a:extLst>
                <a:ext uri="{FF2B5EF4-FFF2-40B4-BE49-F238E27FC236}">
                  <a16:creationId xmlns:a16="http://schemas.microsoft.com/office/drawing/2014/main" id="{537B3C61-1758-830F-E6C9-163459BEE433}"/>
                </a:ext>
              </a:extLst>
            </p:cNvPr>
            <p:cNvSpPr/>
            <p:nvPr/>
          </p:nvSpPr>
          <p:spPr>
            <a:xfrm>
              <a:off x="0" y="0"/>
              <a:ext cx="4632091" cy="1081791"/>
            </a:xfrm>
            <a:custGeom>
              <a:avLst/>
              <a:gdLst/>
              <a:ahLst/>
              <a:cxnLst/>
              <a:rect l="l" t="t" r="r" b="b"/>
              <a:pathLst>
                <a:path w="4632091" h="1081791">
                  <a:moveTo>
                    <a:pt x="22450" y="0"/>
                  </a:moveTo>
                  <a:lnTo>
                    <a:pt x="4609641" y="0"/>
                  </a:lnTo>
                  <a:cubicBezTo>
                    <a:pt x="4615595" y="0"/>
                    <a:pt x="4621305" y="2365"/>
                    <a:pt x="4625515" y="6575"/>
                  </a:cubicBezTo>
                  <a:cubicBezTo>
                    <a:pt x="4629725" y="10786"/>
                    <a:pt x="4632091" y="16496"/>
                    <a:pt x="4632091" y="22450"/>
                  </a:cubicBezTo>
                  <a:lnTo>
                    <a:pt x="4632091" y="1059341"/>
                  </a:lnTo>
                  <a:cubicBezTo>
                    <a:pt x="4632091" y="1071740"/>
                    <a:pt x="4622039" y="1081791"/>
                    <a:pt x="4609641" y="1081791"/>
                  </a:cubicBezTo>
                  <a:lnTo>
                    <a:pt x="22450" y="1081791"/>
                  </a:lnTo>
                  <a:cubicBezTo>
                    <a:pt x="10051" y="1081791"/>
                    <a:pt x="0" y="1071740"/>
                    <a:pt x="0" y="1059341"/>
                  </a:cubicBezTo>
                  <a:lnTo>
                    <a:pt x="0" y="22450"/>
                  </a:lnTo>
                  <a:cubicBezTo>
                    <a:pt x="0" y="10051"/>
                    <a:pt x="10051" y="0"/>
                    <a:pt x="22450" y="0"/>
                  </a:cubicBezTo>
                  <a:close/>
                </a:path>
              </a:pathLst>
            </a:custGeom>
            <a:solidFill>
              <a:schemeClr val="bg1">
                <a:lumMod val="95000"/>
              </a:schemeClr>
            </a:solidFill>
          </p:spPr>
          <p:txBody>
            <a:bodyPr/>
            <a:lstStyle/>
            <a:p>
              <a:endParaRPr lang="en-US" dirty="0"/>
            </a:p>
          </p:txBody>
        </p:sp>
        <p:sp>
          <p:nvSpPr>
            <p:cNvPr id="10" name="TextBox 16">
              <a:extLst>
                <a:ext uri="{FF2B5EF4-FFF2-40B4-BE49-F238E27FC236}">
                  <a16:creationId xmlns:a16="http://schemas.microsoft.com/office/drawing/2014/main" id="{42EC5352-8446-305B-BEC6-4E23A9B19E7D}"/>
                </a:ext>
              </a:extLst>
            </p:cNvPr>
            <p:cNvSpPr txBox="1"/>
            <p:nvPr/>
          </p:nvSpPr>
          <p:spPr>
            <a:xfrm>
              <a:off x="0" y="-38100"/>
              <a:ext cx="4632091" cy="1119891"/>
            </a:xfrm>
            <a:prstGeom prst="rect">
              <a:avLst/>
            </a:prstGeom>
          </p:spPr>
          <p:txBody>
            <a:bodyPr lIns="50800" tIns="50800" rIns="50800" bIns="50800" rtlCol="0" anchor="ctr"/>
            <a:lstStyle/>
            <a:p>
              <a:pPr algn="ctr">
                <a:lnSpc>
                  <a:spcPts val="2591"/>
                </a:lnSpc>
              </a:pPr>
              <a:endParaRPr/>
            </a:p>
          </p:txBody>
        </p:sp>
      </p:grpSp>
      <p:sp>
        <p:nvSpPr>
          <p:cNvPr id="37" name="CustomShape 1"/>
          <p:cNvSpPr/>
          <p:nvPr/>
        </p:nvSpPr>
        <p:spPr>
          <a:xfrm>
            <a:off x="1904850" y="23908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38" name="CustomShape 2"/>
          <p:cNvSpPr/>
          <p:nvPr/>
        </p:nvSpPr>
        <p:spPr>
          <a:xfrm>
            <a:off x="1214550" y="23908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39" name="CustomShape 3"/>
          <p:cNvSpPr/>
          <p:nvPr/>
        </p:nvSpPr>
        <p:spPr>
          <a:xfrm>
            <a:off x="990450" y="1613250"/>
            <a:ext cx="3132450" cy="2610000"/>
          </a:xfrm>
          <a:prstGeom prst="roundRect">
            <a:avLst>
              <a:gd name="adj" fmla="val 5284"/>
            </a:avLst>
          </a:prstGeom>
          <a:solidFill>
            <a:srgbClr val="F7D876"/>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40" name="CustomShape 4"/>
          <p:cNvSpPr/>
          <p:nvPr/>
        </p:nvSpPr>
        <p:spPr>
          <a:xfrm>
            <a:off x="1057500" y="2309400"/>
            <a:ext cx="2973150" cy="1750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41" name="CustomShape 5"/>
          <p:cNvSpPr/>
          <p:nvPr/>
        </p:nvSpPr>
        <p:spPr>
          <a:xfrm>
            <a:off x="1564650" y="2384101"/>
            <a:ext cx="20938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Legal Documents</a:t>
            </a:r>
            <a:endParaRPr lang="en-US" sz="1375" spc="-1">
              <a:latin typeface="Arial"/>
            </a:endParaRPr>
          </a:p>
        </p:txBody>
      </p:sp>
      <p:sp>
        <p:nvSpPr>
          <p:cNvPr id="42" name="CustomShape 6"/>
          <p:cNvSpPr/>
          <p:nvPr/>
        </p:nvSpPr>
        <p:spPr>
          <a:xfrm>
            <a:off x="1535850" y="2774251"/>
            <a:ext cx="23359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Service Descriptions</a:t>
            </a:r>
            <a:endParaRPr lang="en-US" sz="1375" spc="-1">
              <a:latin typeface="Arial"/>
            </a:endParaRPr>
          </a:p>
        </p:txBody>
      </p:sp>
      <p:sp>
        <p:nvSpPr>
          <p:cNvPr id="43" name="CustomShape 7"/>
          <p:cNvSpPr/>
          <p:nvPr/>
        </p:nvSpPr>
        <p:spPr>
          <a:xfrm>
            <a:off x="1555200" y="3132901"/>
            <a:ext cx="15777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Calibri"/>
                <a:ea typeface="DejaVu Sans"/>
              </a:rPr>
              <a:t>FAQs</a:t>
            </a:r>
            <a:endParaRPr lang="en-US" sz="1375" spc="-1">
              <a:latin typeface="Arial"/>
            </a:endParaRPr>
          </a:p>
        </p:txBody>
      </p:sp>
      <p:sp>
        <p:nvSpPr>
          <p:cNvPr id="44" name="CustomShape 8"/>
          <p:cNvSpPr/>
          <p:nvPr/>
        </p:nvSpPr>
        <p:spPr>
          <a:xfrm>
            <a:off x="1498050" y="3555001"/>
            <a:ext cx="2322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Calibri"/>
                <a:ea typeface="DejaVu Sans"/>
              </a:rPr>
              <a:t>Arabic Spoken Queries</a:t>
            </a:r>
            <a:endParaRPr lang="en-US" sz="1375" spc="-1">
              <a:latin typeface="Arial"/>
            </a:endParaRPr>
          </a:p>
        </p:txBody>
      </p:sp>
      <p:sp>
        <p:nvSpPr>
          <p:cNvPr id="45" name="Line 9"/>
          <p:cNvSpPr/>
          <p:nvPr/>
        </p:nvSpPr>
        <p:spPr>
          <a:xfrm>
            <a:off x="1564200" y="276345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46" name="CustomShape 10"/>
          <p:cNvSpPr/>
          <p:nvPr/>
        </p:nvSpPr>
        <p:spPr>
          <a:xfrm>
            <a:off x="1012950" y="1681200"/>
            <a:ext cx="3338100" cy="536791"/>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Aptos"/>
                <a:ea typeface="DejaVu Sans"/>
              </a:rPr>
              <a:t>Dataset / Knowledge                                     Sources</a:t>
            </a:r>
            <a:endParaRPr lang="en-US" sz="1375" spc="-1">
              <a:latin typeface="Arial"/>
            </a:endParaRPr>
          </a:p>
        </p:txBody>
      </p:sp>
      <p:sp>
        <p:nvSpPr>
          <p:cNvPr id="47" name="Line 11"/>
          <p:cNvSpPr/>
          <p:nvPr/>
        </p:nvSpPr>
        <p:spPr>
          <a:xfrm>
            <a:off x="1554750" y="314460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48" name="Line 12"/>
          <p:cNvSpPr/>
          <p:nvPr/>
        </p:nvSpPr>
        <p:spPr>
          <a:xfrm>
            <a:off x="1630800" y="350640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49" name="CustomShape 13"/>
          <p:cNvSpPr/>
          <p:nvPr/>
        </p:nvSpPr>
        <p:spPr>
          <a:xfrm>
            <a:off x="561600" y="5310450"/>
            <a:ext cx="3915000" cy="197325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50" name="CustomShape 14"/>
          <p:cNvSpPr/>
          <p:nvPr/>
        </p:nvSpPr>
        <p:spPr>
          <a:xfrm>
            <a:off x="586350" y="5742000"/>
            <a:ext cx="3729150" cy="14094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51" name="CustomShape 15"/>
          <p:cNvSpPr/>
          <p:nvPr/>
        </p:nvSpPr>
        <p:spPr>
          <a:xfrm>
            <a:off x="1312650" y="5771251"/>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Text Split and Chunking </a:t>
            </a:r>
            <a:endParaRPr lang="en-US" sz="1375" spc="-1">
              <a:latin typeface="Arial"/>
            </a:endParaRPr>
          </a:p>
        </p:txBody>
      </p:sp>
      <p:sp>
        <p:nvSpPr>
          <p:cNvPr id="52" name="CustomShape 16"/>
          <p:cNvSpPr/>
          <p:nvPr/>
        </p:nvSpPr>
        <p:spPr>
          <a:xfrm>
            <a:off x="1335150" y="6285601"/>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Embeddings Creation </a:t>
            </a:r>
            <a:endParaRPr lang="en-US" sz="1375" spc="-1">
              <a:latin typeface="Arial"/>
            </a:endParaRPr>
          </a:p>
        </p:txBody>
      </p:sp>
      <p:sp>
        <p:nvSpPr>
          <p:cNvPr id="53" name="CustomShape 17"/>
          <p:cNvSpPr/>
          <p:nvPr/>
        </p:nvSpPr>
        <p:spPr>
          <a:xfrm>
            <a:off x="1344150" y="6706351"/>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Store to Vector DB</a:t>
            </a:r>
            <a:endParaRPr lang="en-US" sz="1375" spc="-1">
              <a:latin typeface="Arial"/>
            </a:endParaRPr>
          </a:p>
        </p:txBody>
      </p:sp>
      <p:sp>
        <p:nvSpPr>
          <p:cNvPr id="54" name="CustomShape 18"/>
          <p:cNvSpPr/>
          <p:nvPr/>
        </p:nvSpPr>
        <p:spPr>
          <a:xfrm>
            <a:off x="757350" y="5328001"/>
            <a:ext cx="38074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Data Preparation / Preprocessing</a:t>
            </a:r>
            <a:endParaRPr lang="en-US" sz="1375" spc="-1">
              <a:latin typeface="Arial"/>
            </a:endParaRPr>
          </a:p>
        </p:txBody>
      </p:sp>
      <p:sp>
        <p:nvSpPr>
          <p:cNvPr id="55" name="Line 19"/>
          <p:cNvSpPr/>
          <p:nvPr/>
        </p:nvSpPr>
        <p:spPr>
          <a:xfrm flipV="1">
            <a:off x="1088100" y="6253650"/>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56" name="Line 20"/>
          <p:cNvSpPr/>
          <p:nvPr/>
        </p:nvSpPr>
        <p:spPr>
          <a:xfrm flipV="1">
            <a:off x="1035000" y="6660450"/>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57" name="CustomShape 21"/>
          <p:cNvSpPr/>
          <p:nvPr/>
        </p:nvSpPr>
        <p:spPr>
          <a:xfrm>
            <a:off x="4630500" y="2968651"/>
            <a:ext cx="9486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Caller</a:t>
            </a:r>
            <a:endParaRPr lang="en-US" sz="1375" spc="-1">
              <a:latin typeface="Arial"/>
            </a:endParaRPr>
          </a:p>
        </p:txBody>
      </p:sp>
      <p:sp>
        <p:nvSpPr>
          <p:cNvPr id="58" name="CustomShape 22"/>
          <p:cNvSpPr/>
          <p:nvPr/>
        </p:nvSpPr>
        <p:spPr>
          <a:xfrm>
            <a:off x="2451150" y="4200300"/>
            <a:ext cx="450" cy="107640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59" name="CustomShape 23"/>
          <p:cNvSpPr/>
          <p:nvPr/>
        </p:nvSpPr>
        <p:spPr>
          <a:xfrm>
            <a:off x="4179150" y="2693700"/>
            <a:ext cx="446400" cy="4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60" name="CustomShape 24"/>
          <p:cNvSpPr/>
          <p:nvPr/>
        </p:nvSpPr>
        <p:spPr>
          <a:xfrm>
            <a:off x="6473700" y="2374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61" name="CustomShape 25"/>
          <p:cNvSpPr/>
          <p:nvPr/>
        </p:nvSpPr>
        <p:spPr>
          <a:xfrm>
            <a:off x="5913000" y="2374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62" name="CustomShape 26"/>
          <p:cNvSpPr/>
          <p:nvPr/>
        </p:nvSpPr>
        <p:spPr>
          <a:xfrm>
            <a:off x="5792850" y="1811700"/>
            <a:ext cx="2144250" cy="2395350"/>
          </a:xfrm>
          <a:prstGeom prst="roundRect">
            <a:avLst>
              <a:gd name="adj" fmla="val 5284"/>
            </a:avLst>
          </a:prstGeom>
          <a:solidFill>
            <a:srgbClr val="F7D876"/>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63" name="CustomShape 27"/>
          <p:cNvSpPr/>
          <p:nvPr/>
        </p:nvSpPr>
        <p:spPr>
          <a:xfrm>
            <a:off x="5947650" y="2452500"/>
            <a:ext cx="1877850" cy="1597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64" name="CustomShape 28"/>
          <p:cNvSpPr/>
          <p:nvPr/>
        </p:nvSpPr>
        <p:spPr>
          <a:xfrm>
            <a:off x="5685300" y="1811700"/>
            <a:ext cx="2284200" cy="459847"/>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125" b="1" spc="-1">
                <a:solidFill>
                  <a:srgbClr val="000000"/>
                </a:solidFill>
                <a:latin typeface="Aptos"/>
                <a:ea typeface="DejaVu Sans"/>
              </a:rPr>
              <a:t>Streaming ASR  Speech To Text Comparison :</a:t>
            </a:r>
            <a:endParaRPr lang="en-US" sz="1125" spc="-1">
              <a:latin typeface="Arial"/>
            </a:endParaRPr>
          </a:p>
        </p:txBody>
      </p:sp>
      <p:sp>
        <p:nvSpPr>
          <p:cNvPr id="65" name="CustomShape 29"/>
          <p:cNvSpPr/>
          <p:nvPr/>
        </p:nvSpPr>
        <p:spPr>
          <a:xfrm>
            <a:off x="5961600" y="2536200"/>
            <a:ext cx="1817100" cy="358650"/>
          </a:xfrm>
          <a:prstGeom prst="roundRect">
            <a:avLst>
              <a:gd name="adj" fmla="val 16667"/>
            </a:avLst>
          </a:prstGeom>
          <a:solidFill>
            <a:schemeClr val="accent6">
              <a:lumMod val="20000"/>
              <a:lumOff val="8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000000"/>
                </a:solidFill>
                <a:latin typeface="Aptos"/>
                <a:ea typeface="DejaVu Sans"/>
              </a:rPr>
              <a:t>Whisper</a:t>
            </a:r>
            <a:endParaRPr lang="en-US" sz="1313" spc="-1">
              <a:latin typeface="Arial"/>
            </a:endParaRPr>
          </a:p>
        </p:txBody>
      </p:sp>
      <p:sp>
        <p:nvSpPr>
          <p:cNvPr id="66" name="CustomShape 30"/>
          <p:cNvSpPr/>
          <p:nvPr/>
        </p:nvSpPr>
        <p:spPr>
          <a:xfrm>
            <a:off x="5964300" y="3006450"/>
            <a:ext cx="1849050" cy="380250"/>
          </a:xfrm>
          <a:prstGeom prst="roundRect">
            <a:avLst>
              <a:gd name="adj" fmla="val 16667"/>
            </a:avLst>
          </a:prstGeom>
          <a:solidFill>
            <a:schemeClr val="accent6">
              <a:lumMod val="20000"/>
              <a:lumOff val="8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000" b="1" spc="-1">
                <a:solidFill>
                  <a:srgbClr val="000000"/>
                </a:solidFill>
                <a:latin typeface="Aptos"/>
                <a:ea typeface="DejaVu Sans"/>
              </a:rPr>
              <a:t>Wav2Vec2-Conformer</a:t>
            </a:r>
            <a:endParaRPr lang="en-US" sz="1000" spc="-1">
              <a:latin typeface="Arial"/>
            </a:endParaRPr>
          </a:p>
        </p:txBody>
      </p:sp>
      <p:sp>
        <p:nvSpPr>
          <p:cNvPr id="67" name="CustomShape 31"/>
          <p:cNvSpPr/>
          <p:nvPr/>
        </p:nvSpPr>
        <p:spPr>
          <a:xfrm>
            <a:off x="5964300" y="3455100"/>
            <a:ext cx="1849050" cy="411750"/>
          </a:xfrm>
          <a:prstGeom prst="roundRect">
            <a:avLst>
              <a:gd name="adj" fmla="val 16667"/>
            </a:avLst>
          </a:prstGeom>
          <a:solidFill>
            <a:schemeClr val="accent6">
              <a:lumMod val="20000"/>
              <a:lumOff val="8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nSpc>
                <a:spcPct val="100000"/>
              </a:lnSpc>
            </a:pPr>
            <a:r>
              <a:rPr lang="en-US" sz="1125" b="1" spc="-1">
                <a:solidFill>
                  <a:srgbClr val="000000"/>
                </a:solidFill>
                <a:latin typeface="Aptos"/>
                <a:ea typeface="DejaVu Sans"/>
              </a:rPr>
              <a:t>GPT-40 Transcribe</a:t>
            </a:r>
            <a:endParaRPr lang="en-US" sz="1125" spc="-1">
              <a:latin typeface="Arial"/>
            </a:endParaRPr>
          </a:p>
        </p:txBody>
      </p:sp>
      <p:sp>
        <p:nvSpPr>
          <p:cNvPr id="68" name="CustomShape 32"/>
          <p:cNvSpPr/>
          <p:nvPr/>
        </p:nvSpPr>
        <p:spPr>
          <a:xfrm>
            <a:off x="8784900" y="23737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69" name="CustomShape 33"/>
          <p:cNvSpPr/>
          <p:nvPr/>
        </p:nvSpPr>
        <p:spPr>
          <a:xfrm>
            <a:off x="8223750" y="23737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70" name="CustomShape 34"/>
          <p:cNvSpPr/>
          <p:nvPr/>
        </p:nvSpPr>
        <p:spPr>
          <a:xfrm>
            <a:off x="8145450" y="1810800"/>
            <a:ext cx="2144250" cy="2395350"/>
          </a:xfrm>
          <a:prstGeom prst="roundRect">
            <a:avLst>
              <a:gd name="adj" fmla="val 5284"/>
            </a:avLst>
          </a:prstGeom>
          <a:solidFill>
            <a:schemeClr val="accent6">
              <a:lumMod val="60000"/>
              <a:lumOff val="40000"/>
            </a:schemeClr>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71" name="CustomShape 35"/>
          <p:cNvSpPr/>
          <p:nvPr/>
        </p:nvSpPr>
        <p:spPr>
          <a:xfrm>
            <a:off x="8258400" y="2452050"/>
            <a:ext cx="1877850" cy="1597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72" name="CustomShape 36"/>
          <p:cNvSpPr/>
          <p:nvPr/>
        </p:nvSpPr>
        <p:spPr>
          <a:xfrm>
            <a:off x="8160300" y="1771200"/>
            <a:ext cx="2163600" cy="652208"/>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250" b="1" spc="-1">
                <a:solidFill>
                  <a:srgbClr val="000000"/>
                </a:solidFill>
                <a:latin typeface="Aptos"/>
                <a:ea typeface="DejaVu Sans"/>
              </a:rPr>
              <a:t>RAG Comparison :</a:t>
            </a:r>
            <a:endParaRPr lang="en-US" sz="1250" spc="-1">
              <a:latin typeface="Arial"/>
            </a:endParaRPr>
          </a:p>
          <a:p>
            <a:pPr algn="ctr">
              <a:lnSpc>
                <a:spcPct val="100000"/>
              </a:lnSpc>
            </a:pPr>
            <a:r>
              <a:rPr lang="en-US" sz="1125" b="1" spc="-1">
                <a:solidFill>
                  <a:srgbClr val="000000"/>
                </a:solidFill>
                <a:latin typeface="Calibri"/>
                <a:ea typeface="DejaVu Sans"/>
              </a:rPr>
              <a:t>Retrieval-Augmented Generation</a:t>
            </a:r>
            <a:endParaRPr lang="en-US" sz="1125" spc="-1">
              <a:latin typeface="Arial"/>
            </a:endParaRPr>
          </a:p>
        </p:txBody>
      </p:sp>
      <p:sp>
        <p:nvSpPr>
          <p:cNvPr id="73" name="CustomShape 37"/>
          <p:cNvSpPr/>
          <p:nvPr/>
        </p:nvSpPr>
        <p:spPr>
          <a:xfrm>
            <a:off x="8368650" y="2553300"/>
            <a:ext cx="1692000" cy="377100"/>
          </a:xfrm>
          <a:prstGeom prst="roundRect">
            <a:avLst>
              <a:gd name="adj" fmla="val 16667"/>
            </a:avLst>
          </a:prstGeom>
          <a:solidFill>
            <a:schemeClr val="accent6">
              <a:lumMod val="40000"/>
              <a:lumOff val="6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000000"/>
                </a:solidFill>
                <a:latin typeface="Calibri"/>
                <a:ea typeface="DejaVu Sans"/>
              </a:rPr>
              <a:t>Dense Retrieval</a:t>
            </a:r>
            <a:endParaRPr lang="en-US" sz="1313" spc="-1">
              <a:latin typeface="Arial"/>
            </a:endParaRPr>
          </a:p>
        </p:txBody>
      </p:sp>
      <p:sp>
        <p:nvSpPr>
          <p:cNvPr id="74" name="CustomShape 38"/>
          <p:cNvSpPr/>
          <p:nvPr/>
        </p:nvSpPr>
        <p:spPr>
          <a:xfrm>
            <a:off x="8338050" y="3019050"/>
            <a:ext cx="1713600" cy="377100"/>
          </a:xfrm>
          <a:prstGeom prst="roundRect">
            <a:avLst>
              <a:gd name="adj" fmla="val 16667"/>
            </a:avLst>
          </a:prstGeom>
          <a:solidFill>
            <a:schemeClr val="accent6">
              <a:lumMod val="40000"/>
              <a:lumOff val="6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000000"/>
                </a:solidFill>
                <a:latin typeface="Calibri"/>
                <a:ea typeface="DejaVu Sans"/>
              </a:rPr>
              <a:t>Hybrid Retrieval</a:t>
            </a:r>
            <a:endParaRPr lang="en-US" sz="1313" spc="-1">
              <a:latin typeface="Arial"/>
            </a:endParaRPr>
          </a:p>
        </p:txBody>
      </p:sp>
      <p:sp>
        <p:nvSpPr>
          <p:cNvPr id="75" name="CustomShape 39"/>
          <p:cNvSpPr/>
          <p:nvPr/>
        </p:nvSpPr>
        <p:spPr>
          <a:xfrm>
            <a:off x="8359650" y="3485700"/>
            <a:ext cx="1701000" cy="412650"/>
          </a:xfrm>
          <a:prstGeom prst="roundRect">
            <a:avLst>
              <a:gd name="adj" fmla="val 16667"/>
            </a:avLst>
          </a:prstGeom>
          <a:solidFill>
            <a:schemeClr val="accent6">
              <a:lumMod val="40000"/>
              <a:lumOff val="6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nSpc>
                <a:spcPct val="100000"/>
              </a:lnSpc>
            </a:pPr>
            <a:r>
              <a:rPr lang="en-US" sz="1125" b="1" spc="-1">
                <a:solidFill>
                  <a:srgbClr val="000000"/>
                </a:solidFill>
                <a:latin typeface="Calibri"/>
                <a:ea typeface="DejaVu Sans"/>
              </a:rPr>
              <a:t>Hybrid + Reranker</a:t>
            </a:r>
            <a:endParaRPr lang="en-US" sz="1125" spc="-1">
              <a:latin typeface="Arial"/>
            </a:endParaRPr>
          </a:p>
        </p:txBody>
      </p:sp>
      <p:sp>
        <p:nvSpPr>
          <p:cNvPr id="76" name="CustomShape 40"/>
          <p:cNvSpPr/>
          <p:nvPr/>
        </p:nvSpPr>
        <p:spPr>
          <a:xfrm>
            <a:off x="11123550" y="2383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77" name="CustomShape 41"/>
          <p:cNvSpPr/>
          <p:nvPr/>
        </p:nvSpPr>
        <p:spPr>
          <a:xfrm>
            <a:off x="10562400" y="2383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78" name="CustomShape 42"/>
          <p:cNvSpPr/>
          <p:nvPr/>
        </p:nvSpPr>
        <p:spPr>
          <a:xfrm>
            <a:off x="10484100" y="1821150"/>
            <a:ext cx="2144250" cy="2395350"/>
          </a:xfrm>
          <a:prstGeom prst="roundRect">
            <a:avLst>
              <a:gd name="adj" fmla="val 5284"/>
            </a:avLst>
          </a:prstGeom>
          <a:solidFill>
            <a:srgbClr val="7461B1"/>
          </a:solidFill>
          <a:ln>
            <a:solidFill>
              <a:srgbClr val="002060"/>
            </a:solidFill>
          </a:ln>
          <a:effectLst>
            <a:innerShdw blurRad="114300">
              <a:schemeClr val="accent1"/>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79" name="CustomShape 43"/>
          <p:cNvSpPr/>
          <p:nvPr/>
        </p:nvSpPr>
        <p:spPr>
          <a:xfrm>
            <a:off x="10597050" y="2461950"/>
            <a:ext cx="1877850" cy="1597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80" name="CustomShape 44"/>
          <p:cNvSpPr/>
          <p:nvPr/>
        </p:nvSpPr>
        <p:spPr>
          <a:xfrm>
            <a:off x="10290150" y="2364300"/>
            <a:ext cx="197550" cy="85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81" name="CustomShape 45"/>
          <p:cNvSpPr/>
          <p:nvPr/>
        </p:nvSpPr>
        <p:spPr>
          <a:xfrm>
            <a:off x="10547550" y="1821150"/>
            <a:ext cx="1989450" cy="498319"/>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250" b="1" spc="-1">
                <a:solidFill>
                  <a:srgbClr val="FFFFFF"/>
                </a:solidFill>
                <a:latin typeface="Aptos"/>
                <a:ea typeface="DejaVu Sans"/>
              </a:rPr>
              <a:t>LLM Comparison: Answer Generation</a:t>
            </a:r>
            <a:endParaRPr lang="en-US" sz="1250" spc="-1">
              <a:latin typeface="Arial"/>
            </a:endParaRPr>
          </a:p>
        </p:txBody>
      </p:sp>
      <p:sp>
        <p:nvSpPr>
          <p:cNvPr id="82" name="CustomShape 46"/>
          <p:cNvSpPr/>
          <p:nvPr/>
        </p:nvSpPr>
        <p:spPr>
          <a:xfrm>
            <a:off x="10671750" y="2597400"/>
            <a:ext cx="1708200" cy="399600"/>
          </a:xfrm>
          <a:prstGeom prst="roundRect">
            <a:avLst>
              <a:gd name="adj" fmla="val 16667"/>
            </a:avLst>
          </a:prstGeom>
          <a:solidFill>
            <a:srgbClr val="7461B1"/>
          </a:solidFill>
          <a:ln>
            <a:solidFill>
              <a:srgbClr val="7461B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75" b="1" spc="-1">
                <a:solidFill>
                  <a:srgbClr val="FFFFFF"/>
                </a:solidFill>
                <a:latin typeface="Aptos"/>
                <a:ea typeface="DejaVu Sans"/>
              </a:rPr>
              <a:t>GPT Model</a:t>
            </a:r>
            <a:endParaRPr lang="en-US" sz="1375" spc="-1">
              <a:latin typeface="Arial"/>
            </a:endParaRPr>
          </a:p>
        </p:txBody>
      </p:sp>
      <p:sp>
        <p:nvSpPr>
          <p:cNvPr id="83" name="CustomShape 47"/>
          <p:cNvSpPr/>
          <p:nvPr/>
        </p:nvSpPr>
        <p:spPr>
          <a:xfrm>
            <a:off x="10671300" y="3055950"/>
            <a:ext cx="1708200" cy="399600"/>
          </a:xfrm>
          <a:prstGeom prst="roundRect">
            <a:avLst>
              <a:gd name="adj" fmla="val 16667"/>
            </a:avLst>
          </a:prstGeom>
          <a:solidFill>
            <a:srgbClr val="7461B1"/>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FFFFFF"/>
                </a:solidFill>
                <a:latin typeface="Aptos"/>
                <a:ea typeface="DejaVu Sans"/>
              </a:rPr>
              <a:t>LLaMA/ Qwen</a:t>
            </a:r>
            <a:endParaRPr lang="en-US" sz="1313" spc="-1">
              <a:latin typeface="Arial"/>
            </a:endParaRPr>
          </a:p>
        </p:txBody>
      </p:sp>
      <p:sp>
        <p:nvSpPr>
          <p:cNvPr id="84" name="CustomShape 48"/>
          <p:cNvSpPr/>
          <p:nvPr/>
        </p:nvSpPr>
        <p:spPr>
          <a:xfrm>
            <a:off x="10671300" y="3525750"/>
            <a:ext cx="1708200" cy="443700"/>
          </a:xfrm>
          <a:prstGeom prst="roundRect">
            <a:avLst>
              <a:gd name="adj" fmla="val 16667"/>
            </a:avLst>
          </a:prstGeom>
          <a:solidFill>
            <a:srgbClr val="7461B1"/>
          </a:solidFill>
          <a:ln>
            <a:solidFill>
              <a:srgbClr val="7461B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FFFFFF"/>
                </a:solidFill>
                <a:latin typeface="Aptos"/>
                <a:ea typeface="DejaVu Sans"/>
              </a:rPr>
              <a:t>Guardrails</a:t>
            </a:r>
            <a:endParaRPr lang="en-US" sz="1250" spc="-1">
              <a:latin typeface="Arial"/>
            </a:endParaRPr>
          </a:p>
        </p:txBody>
      </p:sp>
      <p:sp>
        <p:nvSpPr>
          <p:cNvPr id="85" name="CustomShape 49"/>
          <p:cNvSpPr/>
          <p:nvPr/>
        </p:nvSpPr>
        <p:spPr>
          <a:xfrm>
            <a:off x="2939400" y="7688250"/>
            <a:ext cx="4990950" cy="1688850"/>
          </a:xfrm>
          <a:prstGeom prst="roundRect">
            <a:avLst>
              <a:gd name="adj" fmla="val 7047"/>
            </a:avLst>
          </a:prstGeom>
          <a:solidFill>
            <a:srgbClr val="ECEAED"/>
          </a:solidFill>
          <a:ln/>
          <a:effectLst>
            <a:outerShdw blurRad="50800" dist="50760" dir="5400000" algn="ctr" rotWithShape="0">
              <a:srgbClr val="EDEBEE"/>
            </a:outerShdw>
          </a:effectLst>
        </p:spPr>
        <p:style>
          <a:lnRef idx="2">
            <a:schemeClr val="accent1">
              <a:shade val="15000"/>
            </a:schemeClr>
          </a:lnRef>
          <a:fillRef idx="1">
            <a:schemeClr val="accent1"/>
          </a:fillRef>
          <a:effectRef idx="0">
            <a:schemeClr val="accent1"/>
          </a:effectRef>
          <a:fontRef idx="minor"/>
        </p:style>
        <p:txBody>
          <a:bodyPr lIns="112500" tIns="56250" rIns="112500" bIns="56250" anchor="ctr">
            <a:noAutofit/>
          </a:bodyPr>
          <a:lstStyle/>
          <a:p>
            <a:pPr>
              <a:lnSpc>
                <a:spcPct val="100000"/>
              </a:lnSpc>
            </a:pPr>
            <a:r>
              <a:rPr lang="en-US" sz="1500" b="1" spc="-1">
                <a:solidFill>
                  <a:srgbClr val="000000"/>
                </a:solidFill>
                <a:latin typeface="Calibri"/>
                <a:ea typeface="DejaVu Sans"/>
              </a:rPr>
              <a:t>Evaluation Module</a:t>
            </a:r>
            <a:endParaRPr lang="en-US" sz="1500" spc="-1">
              <a:latin typeface="Arial"/>
            </a:endParaRPr>
          </a:p>
          <a:p>
            <a:pPr>
              <a:lnSpc>
                <a:spcPct val="100000"/>
              </a:lnSpc>
            </a:pPr>
            <a:r>
              <a:rPr lang="en-US" sz="1500" b="1" spc="-1">
                <a:solidFill>
                  <a:srgbClr val="000000"/>
                </a:solidFill>
                <a:latin typeface="Calibri"/>
                <a:ea typeface="DejaVu Sans"/>
              </a:rPr>
              <a:t>ASR Metrics</a:t>
            </a:r>
            <a:r>
              <a:rPr lang="en-US" sz="1500" spc="-1">
                <a:solidFill>
                  <a:srgbClr val="000000"/>
                </a:solidFill>
                <a:latin typeface="Calibri"/>
                <a:ea typeface="DejaVu Sans"/>
              </a:rPr>
              <a:t>: WER, CER, latency </a:t>
            </a:r>
            <a:endParaRPr lang="en-US" sz="1500" spc="-1">
              <a:latin typeface="Arial"/>
            </a:endParaRPr>
          </a:p>
          <a:p>
            <a:pPr>
              <a:lnSpc>
                <a:spcPct val="100000"/>
              </a:lnSpc>
            </a:pPr>
            <a:r>
              <a:rPr lang="en-US" sz="1500" b="1" spc="-1">
                <a:solidFill>
                  <a:srgbClr val="000000"/>
                </a:solidFill>
                <a:latin typeface="Calibri"/>
                <a:ea typeface="DejaVu Sans"/>
              </a:rPr>
              <a:t>RAG Metrics</a:t>
            </a:r>
            <a:r>
              <a:rPr lang="en-US" sz="1500" spc="-1">
                <a:solidFill>
                  <a:srgbClr val="000000"/>
                </a:solidFill>
                <a:latin typeface="Calibri"/>
                <a:ea typeface="DejaVu Sans"/>
              </a:rPr>
              <a:t>: Recall@k, Precision@k, MRR</a:t>
            </a:r>
            <a:endParaRPr lang="en-US" sz="1500" spc="-1">
              <a:latin typeface="Arial"/>
            </a:endParaRPr>
          </a:p>
          <a:p>
            <a:pPr>
              <a:lnSpc>
                <a:spcPct val="100000"/>
              </a:lnSpc>
            </a:pPr>
            <a:r>
              <a:rPr lang="en-US" sz="1500" b="1" spc="-1">
                <a:solidFill>
                  <a:srgbClr val="000000"/>
                </a:solidFill>
                <a:latin typeface="Calibri"/>
                <a:ea typeface="DejaVu Sans"/>
              </a:rPr>
              <a:t>LLM Metrics</a:t>
            </a:r>
            <a:r>
              <a:rPr lang="en-US" sz="1500" spc="-1">
                <a:solidFill>
                  <a:srgbClr val="000000"/>
                </a:solidFill>
                <a:latin typeface="Calibri"/>
                <a:ea typeface="DejaVu Sans"/>
              </a:rPr>
              <a:t>: Accuracy, Faithfulness, Hallucination Rate</a:t>
            </a:r>
            <a:endParaRPr lang="en-US" sz="1500" spc="-1">
              <a:latin typeface="Arial"/>
            </a:endParaRPr>
          </a:p>
          <a:p>
            <a:pPr>
              <a:lnSpc>
                <a:spcPct val="100000"/>
              </a:lnSpc>
            </a:pPr>
            <a:r>
              <a:rPr lang="en-US" sz="1500" b="1" spc="-1">
                <a:solidFill>
                  <a:srgbClr val="000000"/>
                </a:solidFill>
                <a:latin typeface="Calibri"/>
                <a:ea typeface="DejaVu Sans"/>
              </a:rPr>
              <a:t>TTS Metrics: </a:t>
            </a:r>
            <a:r>
              <a:rPr lang="en-US" sz="1500" spc="-1">
                <a:solidFill>
                  <a:srgbClr val="000000"/>
                </a:solidFill>
                <a:latin typeface="Calibri"/>
                <a:ea typeface="DejaVu Sans"/>
              </a:rPr>
              <a:t>MOS, Naturalness, Intelligibility</a:t>
            </a:r>
            <a:endParaRPr lang="en-US" sz="1500" spc="-1">
              <a:latin typeface="Arial"/>
            </a:endParaRPr>
          </a:p>
        </p:txBody>
      </p:sp>
      <p:sp>
        <p:nvSpPr>
          <p:cNvPr id="86" name="CustomShape 50"/>
          <p:cNvSpPr/>
          <p:nvPr/>
        </p:nvSpPr>
        <p:spPr>
          <a:xfrm>
            <a:off x="12537900" y="5305500"/>
            <a:ext cx="2629350" cy="173385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87" name="CustomShape 51"/>
          <p:cNvSpPr/>
          <p:nvPr/>
        </p:nvSpPr>
        <p:spPr>
          <a:xfrm>
            <a:off x="12661200" y="5970150"/>
            <a:ext cx="2223000" cy="9342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88" name="CustomShape 52"/>
          <p:cNvSpPr/>
          <p:nvPr/>
        </p:nvSpPr>
        <p:spPr>
          <a:xfrm>
            <a:off x="4964850" y="5269950"/>
            <a:ext cx="2204550" cy="1267200"/>
          </a:xfrm>
          <a:prstGeom prst="roundRect">
            <a:avLst>
              <a:gd name="adj" fmla="val 7047"/>
            </a:avLst>
          </a:prstGeom>
          <a:solidFill>
            <a:schemeClr val="tx2">
              <a:lumMod val="20000"/>
              <a:lumOff val="80000"/>
            </a:schemeClr>
          </a:solidFill>
          <a:ln>
            <a:noFill/>
          </a:ln>
          <a:effectLst>
            <a:outerShdw blurRad="50800" dist="50760" dir="5400000" algn="ctr" rotWithShape="0">
              <a:srgbClr val="EDEBEE"/>
            </a:outerShdw>
          </a:effectLst>
        </p:spPr>
        <p:style>
          <a:lnRef idx="2">
            <a:schemeClr val="accent1">
              <a:shade val="15000"/>
            </a:schemeClr>
          </a:lnRef>
          <a:fillRef idx="1">
            <a:schemeClr val="accent1"/>
          </a:fillRef>
          <a:effectRef idx="0">
            <a:schemeClr val="accent1"/>
          </a:effectRef>
          <a:fontRef idx="minor"/>
        </p:style>
        <p:txBody>
          <a:bodyPr lIns="112500" tIns="56250" rIns="112500" bIns="56250" anchor="ctr">
            <a:noAutofit/>
          </a:bodyPr>
          <a:lstStyle/>
          <a:p>
            <a:pPr algn="ctr">
              <a:lnSpc>
                <a:spcPct val="100000"/>
              </a:lnSpc>
            </a:pPr>
            <a:endParaRPr lang="en-US" sz="2250" spc="-1" dirty="0">
              <a:latin typeface="Arial"/>
            </a:endParaRPr>
          </a:p>
          <a:p>
            <a:pPr algn="ctr">
              <a:lnSpc>
                <a:spcPct val="100000"/>
              </a:lnSpc>
            </a:pPr>
            <a:endParaRPr lang="en-US" sz="2250" spc="-1" dirty="0">
              <a:latin typeface="Arial"/>
            </a:endParaRPr>
          </a:p>
          <a:p>
            <a:pPr algn="ctr">
              <a:lnSpc>
                <a:spcPct val="100000"/>
              </a:lnSpc>
            </a:pPr>
            <a:r>
              <a:rPr lang="en-US" sz="1375" b="1" spc="-1" dirty="0">
                <a:solidFill>
                  <a:srgbClr val="000000"/>
                </a:solidFill>
                <a:latin typeface="Aptos"/>
                <a:ea typeface="DejaVu Sans"/>
              </a:rPr>
              <a:t>Vector Database </a:t>
            </a:r>
            <a:r>
              <a:rPr lang="en-US" sz="1375" spc="-1" dirty="0">
                <a:solidFill>
                  <a:srgbClr val="000000"/>
                </a:solidFill>
                <a:latin typeface="Calibri"/>
                <a:ea typeface="DejaVu Sans"/>
              </a:rPr>
              <a:t>FAISS / Chroma </a:t>
            </a:r>
            <a:endParaRPr lang="en-US" sz="1375" spc="-1" dirty="0">
              <a:latin typeface="Arial"/>
            </a:endParaRPr>
          </a:p>
        </p:txBody>
      </p:sp>
      <p:sp>
        <p:nvSpPr>
          <p:cNvPr id="89" name="CustomShape 53"/>
          <p:cNvSpPr/>
          <p:nvPr/>
        </p:nvSpPr>
        <p:spPr>
          <a:xfrm>
            <a:off x="9585000" y="7956000"/>
            <a:ext cx="4016700" cy="1155150"/>
          </a:xfrm>
          <a:prstGeom prst="roundRect">
            <a:avLst>
              <a:gd name="adj" fmla="val 7047"/>
            </a:avLst>
          </a:prstGeom>
          <a:solidFill>
            <a:srgbClr val="4579C2"/>
          </a:solidFill>
          <a:ln/>
          <a:effectLst>
            <a:outerShdw blurRad="50800" dist="50760" dir="5400000" algn="ctr" rotWithShape="0">
              <a:srgbClr val="EDEBEE"/>
            </a:out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90" name="CustomShape 54"/>
          <p:cNvSpPr/>
          <p:nvPr/>
        </p:nvSpPr>
        <p:spPr>
          <a:xfrm>
            <a:off x="15167250" y="3171150"/>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Aptos"/>
                <a:ea typeface="DejaVu Sans"/>
              </a:rPr>
              <a:t>AI Voice Response Output</a:t>
            </a:r>
            <a:endParaRPr lang="en-US" sz="1375" spc="-1">
              <a:latin typeface="Arial"/>
            </a:endParaRPr>
          </a:p>
        </p:txBody>
      </p:sp>
      <p:sp>
        <p:nvSpPr>
          <p:cNvPr id="91" name="CustomShape 55"/>
          <p:cNvSpPr/>
          <p:nvPr/>
        </p:nvSpPr>
        <p:spPr>
          <a:xfrm>
            <a:off x="12626100" y="5137200"/>
            <a:ext cx="2223000" cy="921512"/>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endParaRPr lang="en-US" sz="2250" spc="-1">
              <a:latin typeface="Arial"/>
            </a:endParaRPr>
          </a:p>
          <a:p>
            <a:pPr algn="ctr">
              <a:lnSpc>
                <a:spcPct val="100000"/>
              </a:lnSpc>
            </a:pPr>
            <a:r>
              <a:rPr lang="en-US" sz="1500" b="1" spc="-1">
                <a:solidFill>
                  <a:srgbClr val="000000"/>
                </a:solidFill>
                <a:latin typeface="Calibri"/>
                <a:ea typeface="DejaVu Sans"/>
              </a:rPr>
              <a:t>Latency Control </a:t>
            </a:r>
            <a:endParaRPr lang="en-US" sz="1500" spc="-1">
              <a:latin typeface="Arial"/>
            </a:endParaRPr>
          </a:p>
          <a:p>
            <a:pPr algn="ctr">
              <a:lnSpc>
                <a:spcPct val="100000"/>
              </a:lnSpc>
            </a:pPr>
            <a:endParaRPr lang="en-US" sz="1500" spc="-1">
              <a:latin typeface="Arial"/>
            </a:endParaRPr>
          </a:p>
        </p:txBody>
      </p:sp>
      <p:sp>
        <p:nvSpPr>
          <p:cNvPr id="92" name="CustomShape 56"/>
          <p:cNvSpPr/>
          <p:nvPr/>
        </p:nvSpPr>
        <p:spPr>
          <a:xfrm>
            <a:off x="13333050" y="6102450"/>
            <a:ext cx="1571400" cy="536791"/>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Calibri"/>
                <a:ea typeface="DejaVu Sans"/>
              </a:rPr>
              <a:t>Speed vs Quality Trade-off</a:t>
            </a:r>
            <a:endParaRPr lang="en-US" sz="1375" spc="-1">
              <a:latin typeface="Arial"/>
            </a:endParaRPr>
          </a:p>
        </p:txBody>
      </p:sp>
      <p:sp>
        <p:nvSpPr>
          <p:cNvPr id="93" name="CustomShape 57"/>
          <p:cNvSpPr/>
          <p:nvPr/>
        </p:nvSpPr>
        <p:spPr>
          <a:xfrm flipV="1">
            <a:off x="4477500" y="6284700"/>
            <a:ext cx="432900" cy="1080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94" name="CustomShape 58"/>
          <p:cNvSpPr/>
          <p:nvPr/>
        </p:nvSpPr>
        <p:spPr>
          <a:xfrm>
            <a:off x="2451150" y="266850"/>
            <a:ext cx="13270050" cy="822150"/>
          </a:xfrm>
          <a:prstGeom prst="roundRect">
            <a:avLst>
              <a:gd name="adj" fmla="val 16667"/>
            </a:avLst>
          </a:prstGeom>
          <a:gradFill rotWithShape="0">
            <a:gsLst>
              <a:gs pos="0">
                <a:srgbClr val="2451A0"/>
              </a:gs>
              <a:gs pos="100000">
                <a:srgbClr val="2E69D0"/>
              </a:gs>
            </a:gsLst>
            <a:lin ang="16200000"/>
          </a:gradFill>
          <a:ln>
            <a:no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2500" b="1" spc="-1" dirty="0">
                <a:solidFill>
                  <a:srgbClr val="FFFFFF"/>
                </a:solidFill>
                <a:latin typeface="Calibri"/>
                <a:ea typeface="DejaVu Sans"/>
              </a:rPr>
              <a:t>Experimental Framework: AI-Powered Arabic Voice Agent</a:t>
            </a:r>
            <a:endParaRPr lang="en-US" sz="2500" spc="-1" dirty="0">
              <a:latin typeface="Arial"/>
            </a:endParaRPr>
          </a:p>
        </p:txBody>
      </p:sp>
      <p:sp>
        <p:nvSpPr>
          <p:cNvPr id="95" name="CustomShape 59"/>
          <p:cNvSpPr/>
          <p:nvPr/>
        </p:nvSpPr>
        <p:spPr>
          <a:xfrm>
            <a:off x="10052550" y="8352450"/>
            <a:ext cx="3211650" cy="536791"/>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dirty="0">
                <a:solidFill>
                  <a:srgbClr val="F5FAF6"/>
                </a:solidFill>
                <a:latin typeface="Aptos"/>
                <a:ea typeface="DejaVu Sans"/>
              </a:rPr>
              <a:t>Feedback Loop </a:t>
            </a:r>
            <a:endParaRPr lang="en-US" sz="1375" spc="-1" dirty="0">
              <a:latin typeface="Arial"/>
            </a:endParaRPr>
          </a:p>
          <a:p>
            <a:pPr algn="ctr">
              <a:lnSpc>
                <a:spcPct val="100000"/>
              </a:lnSpc>
            </a:pPr>
            <a:r>
              <a:rPr lang="en-US" sz="1375" b="1" spc="-1" dirty="0">
                <a:solidFill>
                  <a:srgbClr val="F5FAF6"/>
                </a:solidFill>
                <a:latin typeface="Aptos"/>
                <a:ea typeface="DejaVu Sans"/>
              </a:rPr>
              <a:t>Improvement Pipeline </a:t>
            </a:r>
            <a:endParaRPr lang="en-US" sz="1375" spc="-1" dirty="0">
              <a:latin typeface="Arial"/>
            </a:endParaRPr>
          </a:p>
        </p:txBody>
      </p:sp>
      <p:sp>
        <p:nvSpPr>
          <p:cNvPr id="96" name="Line 60"/>
          <p:cNvSpPr/>
          <p:nvPr/>
        </p:nvSpPr>
        <p:spPr>
          <a:xfrm flipV="1">
            <a:off x="6899850" y="1484100"/>
            <a:ext cx="9430200" cy="23400"/>
          </a:xfrm>
          <a:prstGeom prst="line">
            <a:avLst/>
          </a:prstGeom>
          <a:ln/>
        </p:spPr>
        <p:style>
          <a:lnRef idx="2">
            <a:schemeClr val="accent3"/>
          </a:lnRef>
          <a:fillRef idx="0">
            <a:schemeClr val="accent3"/>
          </a:fillRef>
          <a:effectRef idx="1">
            <a:schemeClr val="accent3"/>
          </a:effectRef>
          <a:fontRef idx="minor"/>
        </p:style>
        <p:txBody>
          <a:bodyPr/>
          <a:lstStyle/>
          <a:p>
            <a:endParaRPr lang="en-US" sz="2250"/>
          </a:p>
        </p:txBody>
      </p:sp>
      <p:sp>
        <p:nvSpPr>
          <p:cNvPr id="97" name="CustomShape 61"/>
          <p:cNvSpPr/>
          <p:nvPr/>
        </p:nvSpPr>
        <p:spPr>
          <a:xfrm flipH="1">
            <a:off x="6892200" y="1516950"/>
            <a:ext cx="1260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98" name="CustomShape 62"/>
          <p:cNvSpPr/>
          <p:nvPr/>
        </p:nvSpPr>
        <p:spPr>
          <a:xfrm>
            <a:off x="9171900" y="1532700"/>
            <a:ext cx="45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99" name="CustomShape 63"/>
          <p:cNvSpPr/>
          <p:nvPr/>
        </p:nvSpPr>
        <p:spPr>
          <a:xfrm>
            <a:off x="11510550" y="1523700"/>
            <a:ext cx="45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00" name="CustomShape 64"/>
          <p:cNvSpPr/>
          <p:nvPr/>
        </p:nvSpPr>
        <p:spPr>
          <a:xfrm>
            <a:off x="16330500" y="1507950"/>
            <a:ext cx="450" cy="59940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01" name="CustomShape 65"/>
          <p:cNvSpPr/>
          <p:nvPr/>
        </p:nvSpPr>
        <p:spPr>
          <a:xfrm flipV="1">
            <a:off x="8816400" y="6233400"/>
            <a:ext cx="1045350" cy="112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02" name="CustomShape 66"/>
          <p:cNvSpPr/>
          <p:nvPr/>
        </p:nvSpPr>
        <p:spPr>
          <a:xfrm flipH="1">
            <a:off x="5888702" y="6567300"/>
            <a:ext cx="57149" cy="1120950"/>
          </a:xfrm>
          <a:custGeom>
            <a:avLst/>
            <a:gdLst/>
            <a:ahLst/>
            <a:cxnLst/>
            <a:rect l="l" t="t" r="r" b="b"/>
            <a:pathLst>
              <a:path w="21600" h="21600">
                <a:moveTo>
                  <a:pt x="0" y="0"/>
                </a:moveTo>
                <a:lnTo>
                  <a:pt x="21600" y="21600"/>
                </a:lnTo>
              </a:path>
            </a:pathLst>
          </a:custGeom>
          <a:noFill/>
          <a:ln w="19080">
            <a:solidFill>
              <a:schemeClr val="accent1"/>
            </a:solidFill>
            <a:prstDash val="dash"/>
            <a:round/>
            <a:tailEnd type="triangle" w="med" len="med"/>
          </a:ln>
        </p:spPr>
        <p:style>
          <a:lnRef idx="0">
            <a:scrgbClr r="0" g="0" b="0"/>
          </a:lnRef>
          <a:fillRef idx="0">
            <a:scrgbClr r="0" g="0" b="0"/>
          </a:fillRef>
          <a:effectRef idx="0">
            <a:scrgbClr r="0" g="0" b="0"/>
          </a:effectRef>
          <a:fontRef idx="minor"/>
        </p:style>
        <p:txBody>
          <a:bodyPr/>
          <a:lstStyle/>
          <a:p>
            <a:endParaRPr lang="en-US" sz="2250"/>
          </a:p>
        </p:txBody>
      </p:sp>
      <p:sp>
        <p:nvSpPr>
          <p:cNvPr id="103" name="CustomShape 67"/>
          <p:cNvSpPr/>
          <p:nvPr/>
        </p:nvSpPr>
        <p:spPr>
          <a:xfrm>
            <a:off x="12804300" y="1821150"/>
            <a:ext cx="2144250" cy="2395350"/>
          </a:xfrm>
          <a:prstGeom prst="roundRect">
            <a:avLst>
              <a:gd name="adj" fmla="val 5000"/>
            </a:avLst>
          </a:prstGeom>
          <a:solidFill>
            <a:srgbClr val="E84D4D"/>
          </a:solidFill>
          <a:ln>
            <a:no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a:lstStyle/>
          <a:p>
            <a:endParaRPr lang="en-US" sz="2250"/>
          </a:p>
        </p:txBody>
      </p:sp>
      <p:sp>
        <p:nvSpPr>
          <p:cNvPr id="104" name="CustomShape 68"/>
          <p:cNvSpPr/>
          <p:nvPr/>
        </p:nvSpPr>
        <p:spPr>
          <a:xfrm>
            <a:off x="12917250" y="2461950"/>
            <a:ext cx="1878300" cy="1597500"/>
          </a:xfrm>
          <a:prstGeom prst="rect">
            <a:avLst/>
          </a:prstGeom>
          <a:solidFill>
            <a:srgbClr val="FFF0F0"/>
          </a:solidFill>
          <a:ln>
            <a:no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a:lstStyle/>
          <a:p>
            <a:endParaRPr lang="en-US" sz="2250"/>
          </a:p>
        </p:txBody>
      </p:sp>
      <p:sp>
        <p:nvSpPr>
          <p:cNvPr id="105" name="CustomShape 69"/>
          <p:cNvSpPr/>
          <p:nvPr/>
        </p:nvSpPr>
        <p:spPr>
          <a:xfrm>
            <a:off x="12867750" y="1821150"/>
            <a:ext cx="1989450" cy="748388"/>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1375" b="1" spc="-1" dirty="0">
                <a:solidFill>
                  <a:srgbClr val="FFFFFF"/>
                </a:solidFill>
                <a:latin typeface="Calibri"/>
                <a:ea typeface="DejaVu Sans"/>
              </a:rPr>
              <a:t>Streaming </a:t>
            </a:r>
            <a:r>
              <a:rPr lang="en-US" sz="1375" b="1" spc="-1" dirty="0">
                <a:solidFill>
                  <a:srgbClr val="FFFFFF"/>
                </a:solidFill>
                <a:latin typeface="Aptos"/>
                <a:ea typeface="DejaVu Sans"/>
              </a:rPr>
              <a:t>TTS Comparison:</a:t>
            </a:r>
            <a:endParaRPr lang="en-US" sz="1375" spc="-1" dirty="0">
              <a:latin typeface="Arial"/>
            </a:endParaRPr>
          </a:p>
          <a:p>
            <a:pPr algn="ctr">
              <a:lnSpc>
                <a:spcPct val="100000"/>
              </a:lnSpc>
            </a:pPr>
            <a:r>
              <a:rPr lang="en-US" sz="1375" b="1" spc="-1" dirty="0">
                <a:solidFill>
                  <a:srgbClr val="FFFFFF"/>
                </a:solidFill>
                <a:latin typeface="Aptos"/>
                <a:ea typeface="DejaVu Sans"/>
              </a:rPr>
              <a:t>Text to Speech</a:t>
            </a:r>
            <a:endParaRPr lang="en-US" sz="1375" spc="-1" dirty="0">
              <a:latin typeface="Arial"/>
            </a:endParaRPr>
          </a:p>
        </p:txBody>
      </p:sp>
      <p:sp>
        <p:nvSpPr>
          <p:cNvPr id="106" name="CustomShape 70"/>
          <p:cNvSpPr/>
          <p:nvPr/>
        </p:nvSpPr>
        <p:spPr>
          <a:xfrm>
            <a:off x="12997350" y="2584800"/>
            <a:ext cx="1723500" cy="324450"/>
          </a:xfrm>
          <a:prstGeom prst="roundRect">
            <a:avLst>
              <a:gd name="adj" fmla="val 16667"/>
            </a:avLst>
          </a:prstGeom>
          <a:solidFill>
            <a:srgbClr val="F4A0A0"/>
          </a:solidFill>
          <a:ln w="12600">
            <a:solidFill>
              <a:srgbClr val="E84D4D"/>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000000"/>
                </a:solidFill>
                <a:latin typeface="Calibri"/>
                <a:ea typeface="DejaVu Sans"/>
              </a:rPr>
              <a:t>ElevenLabs</a:t>
            </a:r>
            <a:endParaRPr lang="en-US" sz="1250" spc="-1">
              <a:latin typeface="Arial"/>
            </a:endParaRPr>
          </a:p>
        </p:txBody>
      </p:sp>
      <p:sp>
        <p:nvSpPr>
          <p:cNvPr id="107" name="CustomShape 71"/>
          <p:cNvSpPr/>
          <p:nvPr/>
        </p:nvSpPr>
        <p:spPr>
          <a:xfrm>
            <a:off x="12997350" y="3015900"/>
            <a:ext cx="1723500" cy="351900"/>
          </a:xfrm>
          <a:prstGeom prst="roundRect">
            <a:avLst>
              <a:gd name="adj" fmla="val 16667"/>
            </a:avLst>
          </a:prstGeom>
          <a:solidFill>
            <a:srgbClr val="F4A0A0"/>
          </a:solidFill>
          <a:ln w="12600">
            <a:solidFill>
              <a:srgbClr val="E84D4D"/>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000000"/>
                </a:solidFill>
                <a:latin typeface="Calibri"/>
                <a:ea typeface="DejaVu Sans"/>
              </a:rPr>
              <a:t>Google TTS</a:t>
            </a:r>
            <a:endParaRPr lang="en-US" sz="1250" spc="-1">
              <a:latin typeface="Arial"/>
            </a:endParaRPr>
          </a:p>
        </p:txBody>
      </p:sp>
      <p:sp>
        <p:nvSpPr>
          <p:cNvPr id="108" name="CustomShape 72"/>
          <p:cNvSpPr/>
          <p:nvPr/>
        </p:nvSpPr>
        <p:spPr>
          <a:xfrm>
            <a:off x="12997350" y="3464100"/>
            <a:ext cx="1723500" cy="384300"/>
          </a:xfrm>
          <a:prstGeom prst="roundRect">
            <a:avLst>
              <a:gd name="adj" fmla="val 16667"/>
            </a:avLst>
          </a:prstGeom>
          <a:solidFill>
            <a:srgbClr val="F4A0A0"/>
          </a:solidFill>
          <a:ln w="12600">
            <a:solidFill>
              <a:srgbClr val="E84D4D"/>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000000"/>
                </a:solidFill>
                <a:latin typeface="Calibri"/>
                <a:ea typeface="DejaVu Sans"/>
              </a:rPr>
              <a:t>Edge TTS</a:t>
            </a:r>
            <a:endParaRPr lang="en-US" sz="1250" spc="-1">
              <a:latin typeface="Arial"/>
            </a:endParaRPr>
          </a:p>
        </p:txBody>
      </p:sp>
      <p:sp>
        <p:nvSpPr>
          <p:cNvPr id="109" name="CustomShape 73"/>
          <p:cNvSpPr/>
          <p:nvPr/>
        </p:nvSpPr>
        <p:spPr>
          <a:xfrm>
            <a:off x="13846950" y="1532700"/>
            <a:ext cx="45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10" name="CustomShape 74"/>
          <p:cNvSpPr/>
          <p:nvPr/>
        </p:nvSpPr>
        <p:spPr>
          <a:xfrm flipV="1">
            <a:off x="7945650" y="2362050"/>
            <a:ext cx="220950" cy="49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111" name="CustomShape 75"/>
          <p:cNvSpPr/>
          <p:nvPr/>
        </p:nvSpPr>
        <p:spPr>
          <a:xfrm flipV="1">
            <a:off x="12629700" y="2342250"/>
            <a:ext cx="220950" cy="49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112" name="CustomShape 76"/>
          <p:cNvSpPr/>
          <p:nvPr/>
        </p:nvSpPr>
        <p:spPr>
          <a:xfrm>
            <a:off x="9276750" y="59485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113" name="CustomShape 77"/>
          <p:cNvSpPr/>
          <p:nvPr/>
        </p:nvSpPr>
        <p:spPr>
          <a:xfrm>
            <a:off x="8586450" y="59485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114" name="CustomShape 78"/>
          <p:cNvSpPr/>
          <p:nvPr/>
        </p:nvSpPr>
        <p:spPr>
          <a:xfrm>
            <a:off x="8362350" y="5170950"/>
            <a:ext cx="3132450" cy="2610000"/>
          </a:xfrm>
          <a:prstGeom prst="roundRect">
            <a:avLst>
              <a:gd name="adj" fmla="val 5284"/>
            </a:avLst>
          </a:prstGeom>
          <a:solidFill>
            <a:srgbClr val="F7D876"/>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115" name="CustomShape 79"/>
          <p:cNvSpPr/>
          <p:nvPr/>
        </p:nvSpPr>
        <p:spPr>
          <a:xfrm>
            <a:off x="8429850" y="5866650"/>
            <a:ext cx="2973150" cy="1750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116" name="CustomShape 80"/>
          <p:cNvSpPr/>
          <p:nvPr/>
        </p:nvSpPr>
        <p:spPr>
          <a:xfrm>
            <a:off x="8936550" y="5941351"/>
            <a:ext cx="20938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Session Tracking </a:t>
            </a:r>
            <a:endParaRPr lang="en-US" sz="1375" spc="-1">
              <a:latin typeface="Arial"/>
            </a:endParaRPr>
          </a:p>
        </p:txBody>
      </p:sp>
      <p:sp>
        <p:nvSpPr>
          <p:cNvPr id="117" name="CustomShape 81"/>
          <p:cNvSpPr/>
          <p:nvPr/>
        </p:nvSpPr>
        <p:spPr>
          <a:xfrm>
            <a:off x="8907750" y="6331951"/>
            <a:ext cx="23359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Short Term Memory</a:t>
            </a:r>
            <a:endParaRPr lang="en-US" sz="1375" spc="-1">
              <a:latin typeface="Arial"/>
            </a:endParaRPr>
          </a:p>
        </p:txBody>
      </p:sp>
      <p:sp>
        <p:nvSpPr>
          <p:cNvPr id="118" name="CustomShape 82"/>
          <p:cNvSpPr/>
          <p:nvPr/>
        </p:nvSpPr>
        <p:spPr>
          <a:xfrm>
            <a:off x="9026100" y="7109101"/>
            <a:ext cx="23562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Calibri"/>
                <a:ea typeface="DejaVu Sans"/>
              </a:rPr>
              <a:t>History Awareness</a:t>
            </a:r>
            <a:endParaRPr lang="en-US" sz="1375" spc="-1">
              <a:latin typeface="Arial"/>
            </a:endParaRPr>
          </a:p>
        </p:txBody>
      </p:sp>
      <p:sp>
        <p:nvSpPr>
          <p:cNvPr id="119" name="Line 83"/>
          <p:cNvSpPr/>
          <p:nvPr/>
        </p:nvSpPr>
        <p:spPr>
          <a:xfrm>
            <a:off x="8936100" y="632115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20" name="CustomShape 84"/>
          <p:cNvSpPr/>
          <p:nvPr/>
        </p:nvSpPr>
        <p:spPr>
          <a:xfrm>
            <a:off x="8294850" y="5277600"/>
            <a:ext cx="33381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Aptos"/>
                <a:ea typeface="DejaVu Sans"/>
              </a:rPr>
              <a:t>Conversation Manager and Memory </a:t>
            </a:r>
            <a:endParaRPr lang="en-US" sz="1375" spc="-1">
              <a:latin typeface="Arial"/>
            </a:endParaRPr>
          </a:p>
        </p:txBody>
      </p:sp>
      <p:sp>
        <p:nvSpPr>
          <p:cNvPr id="121" name="Line 85"/>
          <p:cNvSpPr/>
          <p:nvPr/>
        </p:nvSpPr>
        <p:spPr>
          <a:xfrm>
            <a:off x="8932050" y="672795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22" name="Line 86"/>
          <p:cNvSpPr/>
          <p:nvPr/>
        </p:nvSpPr>
        <p:spPr>
          <a:xfrm>
            <a:off x="8994150" y="706140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23" name="CustomShape 87"/>
          <p:cNvSpPr/>
          <p:nvPr/>
        </p:nvSpPr>
        <p:spPr>
          <a:xfrm>
            <a:off x="8923500" y="6730201"/>
            <a:ext cx="2573100" cy="286723"/>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125" b="1" spc="-1">
                <a:solidFill>
                  <a:srgbClr val="000000"/>
                </a:solidFill>
                <a:latin typeface="Aptos"/>
                <a:ea typeface="DejaVu Sans"/>
              </a:rPr>
              <a:t>Dialogue State management </a:t>
            </a:r>
            <a:endParaRPr lang="en-US" sz="1125" spc="-1">
              <a:latin typeface="Arial"/>
            </a:endParaRPr>
          </a:p>
        </p:txBody>
      </p:sp>
      <p:sp>
        <p:nvSpPr>
          <p:cNvPr id="124" name="CustomShape 88"/>
          <p:cNvSpPr/>
          <p:nvPr/>
        </p:nvSpPr>
        <p:spPr>
          <a:xfrm>
            <a:off x="7154550" y="6259050"/>
            <a:ext cx="1182600" cy="450"/>
          </a:xfrm>
          <a:custGeom>
            <a:avLst/>
            <a:gdLst/>
            <a:ahLst/>
            <a:cxnLst/>
            <a:rect l="l" t="t" r="r" b="b"/>
            <a:pathLst>
              <a:path w="21600" h="21600">
                <a:moveTo>
                  <a:pt x="0" y="0"/>
                </a:moveTo>
                <a:lnTo>
                  <a:pt x="21600" y="21600"/>
                </a:lnTo>
              </a:path>
            </a:pathLst>
          </a:custGeom>
          <a:noFill/>
          <a:ln>
            <a:prstDash val="dashDot"/>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25" name="CustomShape 89"/>
          <p:cNvSpPr/>
          <p:nvPr/>
        </p:nvSpPr>
        <p:spPr>
          <a:xfrm rot="16200000" flipH="1">
            <a:off x="10366200" y="706500"/>
            <a:ext cx="8100" cy="7010550"/>
          </a:xfrm>
          <a:prstGeom prst="bentConnector3">
            <a:avLst>
              <a:gd name="adj1" fmla="val 3824947"/>
            </a:avLst>
          </a:prstGeom>
          <a:noFill/>
          <a:ln w="19080">
            <a:solidFill>
              <a:schemeClr val="accent1"/>
            </a:solidFill>
            <a:round/>
            <a:headEnd type="arrow" w="med" len="me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6" name="CustomShape 90"/>
          <p:cNvSpPr/>
          <p:nvPr/>
        </p:nvSpPr>
        <p:spPr>
          <a:xfrm flipH="1" flipV="1">
            <a:off x="9209700" y="4183650"/>
            <a:ext cx="6300" cy="348300"/>
          </a:xfrm>
          <a:custGeom>
            <a:avLst/>
            <a:gdLst/>
            <a:ahLst/>
            <a:cxnLst/>
            <a:rect l="l" t="t" r="r" b="b"/>
            <a:pathLst>
              <a:path w="21600" h="21600">
                <a:moveTo>
                  <a:pt x="0" y="0"/>
                </a:moveTo>
                <a:lnTo>
                  <a:pt x="21600" y="21600"/>
                </a:lnTo>
              </a:path>
            </a:pathLst>
          </a:custGeom>
          <a:noFill/>
          <a:ln w="19080">
            <a:solidFill>
              <a:schemeClr val="accent1"/>
            </a:solidFill>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7" name="CustomShape 91"/>
          <p:cNvSpPr/>
          <p:nvPr/>
        </p:nvSpPr>
        <p:spPr>
          <a:xfrm flipH="1" flipV="1">
            <a:off x="11500200" y="4219200"/>
            <a:ext cx="6300" cy="348300"/>
          </a:xfrm>
          <a:custGeom>
            <a:avLst/>
            <a:gdLst/>
            <a:ahLst/>
            <a:cxnLst/>
            <a:rect l="l" t="t" r="r" b="b"/>
            <a:pathLst>
              <a:path w="21600" h="21600">
                <a:moveTo>
                  <a:pt x="0" y="0"/>
                </a:moveTo>
                <a:lnTo>
                  <a:pt x="21600" y="21600"/>
                </a:lnTo>
              </a:path>
            </a:pathLst>
          </a:custGeom>
          <a:noFill/>
          <a:ln w="19080">
            <a:solidFill>
              <a:schemeClr val="accent1"/>
            </a:solidFill>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8" name="CustomShape 92"/>
          <p:cNvSpPr/>
          <p:nvPr/>
        </p:nvSpPr>
        <p:spPr>
          <a:xfrm rot="10800000">
            <a:off x="2418300" y="7272450"/>
            <a:ext cx="521100" cy="1260900"/>
          </a:xfrm>
          <a:prstGeom prst="bentConnector2">
            <a:avLst/>
          </a:prstGeom>
          <a:noFill/>
          <a:ln w="19080">
            <a:solidFill>
              <a:schemeClr val="accent1"/>
            </a:solidFill>
            <a:prstDash val="dash"/>
            <a:round/>
            <a:head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9" name="Line 93"/>
          <p:cNvSpPr/>
          <p:nvPr/>
        </p:nvSpPr>
        <p:spPr>
          <a:xfrm flipH="1">
            <a:off x="4315950" y="4897350"/>
            <a:ext cx="13019400" cy="0"/>
          </a:xfrm>
          <a:prstGeom prst="line">
            <a:avLst/>
          </a:prstGeom>
          <a:ln>
            <a:prstDash val="dash"/>
          </a:ln>
        </p:spPr>
        <p:style>
          <a:lnRef idx="3">
            <a:schemeClr val="accent1"/>
          </a:lnRef>
          <a:fillRef idx="0">
            <a:schemeClr val="accent1"/>
          </a:fillRef>
          <a:effectRef idx="2">
            <a:schemeClr val="accent1"/>
          </a:effectRef>
          <a:fontRef idx="minor"/>
        </p:style>
        <p:txBody>
          <a:bodyPr/>
          <a:lstStyle/>
          <a:p>
            <a:endParaRPr lang="en-US" sz="2250"/>
          </a:p>
        </p:txBody>
      </p:sp>
      <p:sp>
        <p:nvSpPr>
          <p:cNvPr id="130" name="CustomShape 94"/>
          <p:cNvSpPr/>
          <p:nvPr/>
        </p:nvSpPr>
        <p:spPr>
          <a:xfrm>
            <a:off x="7931250" y="8533350"/>
            <a:ext cx="1553400" cy="450"/>
          </a:xfrm>
          <a:custGeom>
            <a:avLst/>
            <a:gdLst/>
            <a:ahLst/>
            <a:cxnLst/>
            <a:rect l="l" t="t" r="r" b="b"/>
            <a:pathLst>
              <a:path w="21600" h="21600">
                <a:moveTo>
                  <a:pt x="0" y="0"/>
                </a:moveTo>
                <a:lnTo>
                  <a:pt x="21600" y="21600"/>
                </a:lnTo>
              </a:path>
            </a:pathLst>
          </a:custGeom>
          <a:noFill/>
          <a:ln w="19080">
            <a:solidFill>
              <a:schemeClr val="accent1"/>
            </a:solidFill>
            <a:prstDash val="dash"/>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31" name="CustomShape 95"/>
          <p:cNvSpPr/>
          <p:nvPr/>
        </p:nvSpPr>
        <p:spPr>
          <a:xfrm rot="5400000" flipH="1" flipV="1">
            <a:off x="13446000" y="7149600"/>
            <a:ext cx="1858500" cy="1740600"/>
          </a:xfrm>
          <a:prstGeom prst="bentConnector3">
            <a:avLst>
              <a:gd name="adj1" fmla="val 13113"/>
            </a:avLst>
          </a:prstGeom>
          <a:noFill/>
          <a:ln w="19080">
            <a:solidFill>
              <a:schemeClr val="accent1"/>
            </a:solidFill>
            <a:prstDash val="dash"/>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32" name="CustomShape 96"/>
          <p:cNvSpPr/>
          <p:nvPr/>
        </p:nvSpPr>
        <p:spPr>
          <a:xfrm>
            <a:off x="293400" y="1042200"/>
            <a:ext cx="1482300" cy="459847"/>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2250" spc="-1" dirty="0">
                <a:solidFill>
                  <a:srgbClr val="4472C4"/>
                </a:solidFill>
                <a:latin typeface="Calibri"/>
                <a:ea typeface="DejaVu Sans"/>
              </a:rPr>
              <a:t>Pipeline</a:t>
            </a:r>
            <a:r>
              <a:rPr lang="en-US" sz="2250" spc="-1" dirty="0">
                <a:solidFill>
                  <a:srgbClr val="000000"/>
                </a:solidFill>
                <a:latin typeface="Calibri"/>
                <a:ea typeface="DejaVu Sans"/>
              </a:rPr>
              <a:t> </a:t>
            </a:r>
            <a:endParaRPr lang="en-US" sz="2250" spc="-1" dirty="0">
              <a:latin typeface="Arial"/>
            </a:endParaRPr>
          </a:p>
        </p:txBody>
      </p:sp>
      <p:sp>
        <p:nvSpPr>
          <p:cNvPr id="133" name="CustomShape 97"/>
          <p:cNvSpPr/>
          <p:nvPr/>
        </p:nvSpPr>
        <p:spPr>
          <a:xfrm>
            <a:off x="452700" y="7800750"/>
            <a:ext cx="1482300" cy="459847"/>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2250" spc="-1">
                <a:solidFill>
                  <a:srgbClr val="4472C4"/>
                </a:solidFill>
                <a:latin typeface="Calibri"/>
                <a:ea typeface="DejaVu Sans"/>
              </a:rPr>
              <a:t>System</a:t>
            </a:r>
            <a:endParaRPr lang="en-US" sz="2250" spc="-1">
              <a:latin typeface="Arial"/>
            </a:endParaRPr>
          </a:p>
        </p:txBody>
      </p:sp>
      <p:sp>
        <p:nvSpPr>
          <p:cNvPr id="134" name="CustomShape 98"/>
          <p:cNvSpPr/>
          <p:nvPr/>
        </p:nvSpPr>
        <p:spPr>
          <a:xfrm>
            <a:off x="7144650" y="5861700"/>
            <a:ext cx="1182600" cy="450"/>
          </a:xfrm>
          <a:custGeom>
            <a:avLst/>
            <a:gdLst/>
            <a:ahLst/>
            <a:cxnLst/>
            <a:rect l="l" t="t" r="r" b="b"/>
            <a:pathLst>
              <a:path w="21600" h="21600">
                <a:moveTo>
                  <a:pt x="0" y="0"/>
                </a:moveTo>
                <a:lnTo>
                  <a:pt x="21600" y="21600"/>
                </a:lnTo>
              </a:path>
            </a:pathLst>
          </a:custGeom>
          <a:noFill/>
          <a:ln>
            <a:prstDash val="dashDot"/>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35" name="CustomShape 99"/>
          <p:cNvSpPr/>
          <p:nvPr/>
        </p:nvSpPr>
        <p:spPr>
          <a:xfrm>
            <a:off x="11494800" y="6090300"/>
            <a:ext cx="957150" cy="450"/>
          </a:xfrm>
          <a:custGeom>
            <a:avLst/>
            <a:gdLst/>
            <a:ahLst/>
            <a:cxnLst/>
            <a:rect l="l" t="t" r="r" b="b"/>
            <a:pathLst>
              <a:path w="21600" h="21600">
                <a:moveTo>
                  <a:pt x="0" y="0"/>
                </a:moveTo>
                <a:lnTo>
                  <a:pt x="21600" y="21600"/>
                </a:lnTo>
              </a:path>
            </a:pathLst>
          </a:custGeom>
          <a:noFill/>
          <a:ln>
            <a:prstDash val="dashDot"/>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36" name="CustomShape 100"/>
          <p:cNvSpPr/>
          <p:nvPr/>
        </p:nvSpPr>
        <p:spPr>
          <a:xfrm>
            <a:off x="11494800" y="7456500"/>
            <a:ext cx="2682450" cy="1310400"/>
          </a:xfrm>
          <a:prstGeom prst="bentConnector3">
            <a:avLst>
              <a:gd name="adj1" fmla="val 99632"/>
            </a:avLst>
          </a:prstGeom>
          <a:noFill/>
          <a:ln w="19080">
            <a:solidFill>
              <a:schemeClr val="accent1"/>
            </a:solidFill>
            <a:prstDash val="dash"/>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37" name="CustomShape 101"/>
          <p:cNvSpPr/>
          <p:nvPr/>
        </p:nvSpPr>
        <p:spPr>
          <a:xfrm>
            <a:off x="3846150" y="9568870"/>
            <a:ext cx="12483900" cy="652208"/>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750" b="1" spc="-1" dirty="0">
                <a:solidFill>
                  <a:srgbClr val="000000"/>
                </a:solidFill>
                <a:latin typeface="Aptos"/>
                <a:ea typeface="DejaVu Sans"/>
              </a:rPr>
              <a:t>Figure 1: Proposed Experimental Framework for an AI-Powered Arabic Voice Agent</a:t>
            </a:r>
            <a:endParaRPr lang="en-US" sz="1750" spc="-1" dirty="0">
              <a:latin typeface="Arial"/>
            </a:endParaRPr>
          </a:p>
          <a:p>
            <a:pPr algn="ctr">
              <a:lnSpc>
                <a:spcPct val="100000"/>
              </a:lnSpc>
            </a:pPr>
            <a:endParaRPr lang="en-US" sz="1750" spc="-1" dirty="0">
              <a:latin typeface="Arial"/>
            </a:endParaRPr>
          </a:p>
        </p:txBody>
      </p:sp>
      <p:sp>
        <p:nvSpPr>
          <p:cNvPr id="139" name="CustomShape 103"/>
          <p:cNvSpPr/>
          <p:nvPr/>
        </p:nvSpPr>
        <p:spPr>
          <a:xfrm>
            <a:off x="1078303" y="23890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0" name="CustomShape 104"/>
          <p:cNvSpPr/>
          <p:nvPr/>
        </p:nvSpPr>
        <p:spPr>
          <a:xfrm>
            <a:off x="1049503" y="277920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1" name="CustomShape 105"/>
          <p:cNvSpPr/>
          <p:nvPr/>
        </p:nvSpPr>
        <p:spPr>
          <a:xfrm>
            <a:off x="1068853" y="31378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2" name="CustomShape 106"/>
          <p:cNvSpPr/>
          <p:nvPr/>
        </p:nvSpPr>
        <p:spPr>
          <a:xfrm>
            <a:off x="1011703" y="366390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3" name="CustomShape 107"/>
          <p:cNvSpPr/>
          <p:nvPr/>
        </p:nvSpPr>
        <p:spPr>
          <a:xfrm>
            <a:off x="826303" y="59701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4" name="CustomShape 108"/>
          <p:cNvSpPr/>
          <p:nvPr/>
        </p:nvSpPr>
        <p:spPr>
          <a:xfrm>
            <a:off x="848803" y="62905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5" name="CustomShape 109"/>
          <p:cNvSpPr/>
          <p:nvPr/>
        </p:nvSpPr>
        <p:spPr>
          <a:xfrm>
            <a:off x="857803" y="671130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6" name="CustomShape 110"/>
          <p:cNvSpPr/>
          <p:nvPr/>
        </p:nvSpPr>
        <p:spPr>
          <a:xfrm>
            <a:off x="8490518" y="596475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47" name="CustomShape 111"/>
          <p:cNvSpPr/>
          <p:nvPr/>
        </p:nvSpPr>
        <p:spPr>
          <a:xfrm>
            <a:off x="8461718" y="635535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48" name="CustomShape 112"/>
          <p:cNvSpPr/>
          <p:nvPr/>
        </p:nvSpPr>
        <p:spPr>
          <a:xfrm>
            <a:off x="8580068" y="713250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49" name="CustomShape 113"/>
          <p:cNvSpPr/>
          <p:nvPr/>
        </p:nvSpPr>
        <p:spPr>
          <a:xfrm>
            <a:off x="12863653" y="5959350"/>
            <a:ext cx="667894" cy="498319"/>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2500" spc="-1">
                <a:solidFill>
                  <a:srgbClr val="8B0000"/>
                </a:solidFill>
                <a:latin typeface="Arial"/>
              </a:rPr>
              <a:t>⏱️</a:t>
            </a:r>
            <a:endParaRPr lang="en-US" sz="2500" spc="-1">
              <a:latin typeface="Arial"/>
            </a:endParaRPr>
          </a:p>
        </p:txBody>
      </p:sp>
      <p:sp>
        <p:nvSpPr>
          <p:cNvPr id="150" name="CustomShape 114"/>
          <p:cNvSpPr/>
          <p:nvPr/>
        </p:nvSpPr>
        <p:spPr>
          <a:xfrm>
            <a:off x="9599802" y="8264250"/>
            <a:ext cx="1332947" cy="498319"/>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2500" spc="-1" dirty="0">
                <a:solidFill>
                  <a:srgbClr val="E88D00"/>
                </a:solidFill>
                <a:latin typeface="Arial"/>
              </a:rPr>
              <a:t>🔄</a:t>
            </a:r>
            <a:endParaRPr lang="en-US" sz="2500" spc="-1" dirty="0">
              <a:latin typeface="Arial"/>
            </a:endParaRPr>
          </a:p>
        </p:txBody>
      </p:sp>
      <p:sp>
        <p:nvSpPr>
          <p:cNvPr id="153" name="CustomShape 117"/>
          <p:cNvSpPr/>
          <p:nvPr/>
        </p:nvSpPr>
        <p:spPr>
          <a:xfrm>
            <a:off x="4984113" y="5395050"/>
            <a:ext cx="711176" cy="53679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2750" spc="-1">
                <a:solidFill>
                  <a:srgbClr val="2E5E8E"/>
                </a:solidFill>
                <a:latin typeface="Arial"/>
              </a:rPr>
              <a:t>🗄️</a:t>
            </a:r>
            <a:endParaRPr lang="en-US" sz="2750" spc="-1">
              <a:latin typeface="Arial"/>
            </a:endParaRPr>
          </a:p>
        </p:txBody>
      </p:sp>
      <p:sp>
        <p:nvSpPr>
          <p:cNvPr id="154" name="CustomShape 118"/>
          <p:cNvSpPr/>
          <p:nvPr/>
        </p:nvSpPr>
        <p:spPr>
          <a:xfrm>
            <a:off x="8477468" y="673470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55" name="CustomShape 119"/>
          <p:cNvSpPr/>
          <p:nvPr/>
        </p:nvSpPr>
        <p:spPr>
          <a:xfrm>
            <a:off x="12906570" y="6375150"/>
            <a:ext cx="623011" cy="459847"/>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2250" spc="-1">
                <a:solidFill>
                  <a:srgbClr val="8B0000"/>
                </a:solidFill>
                <a:latin typeface="Arial"/>
              </a:rPr>
              <a:t>⚖️</a:t>
            </a:r>
            <a:endParaRPr lang="en-US" sz="2250" spc="-1">
              <a:latin typeface="Arial"/>
            </a:endParaRPr>
          </a:p>
        </p:txBody>
      </p:sp>
      <p:pic>
        <p:nvPicPr>
          <p:cNvPr id="2" name="Picture 1">
            <a:extLst>
              <a:ext uri="{FF2B5EF4-FFF2-40B4-BE49-F238E27FC236}">
                <a16:creationId xmlns:a16="http://schemas.microsoft.com/office/drawing/2014/main" id="{616C139F-A282-6DA8-FCBF-4F69EC5FA9C6}"/>
              </a:ext>
            </a:extLst>
          </p:cNvPr>
          <p:cNvPicPr>
            <a:picLocks noChangeAspect="1"/>
          </p:cNvPicPr>
          <p:nvPr/>
        </p:nvPicPr>
        <p:blipFill>
          <a:blip r:embed="rId3">
            <a:duotone>
              <a:schemeClr val="accent5">
                <a:shade val="45000"/>
                <a:satMod val="135000"/>
              </a:schemeClr>
              <a:prstClr val="white"/>
            </a:duotone>
          </a:blip>
          <a:stretch>
            <a:fillRect/>
          </a:stretch>
        </p:blipFill>
        <p:spPr>
          <a:xfrm>
            <a:off x="4572441" y="2119034"/>
            <a:ext cx="1039518" cy="910419"/>
          </a:xfrm>
          <a:prstGeom prst="rect">
            <a:avLst/>
          </a:prstGeom>
        </p:spPr>
      </p:pic>
      <p:pic>
        <p:nvPicPr>
          <p:cNvPr id="3" name="Picture 2">
            <a:extLst>
              <a:ext uri="{FF2B5EF4-FFF2-40B4-BE49-F238E27FC236}">
                <a16:creationId xmlns:a16="http://schemas.microsoft.com/office/drawing/2014/main" id="{5106DAA0-AA0A-E163-8083-AD6158113E67}"/>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5848210" y="2099353"/>
            <a:ext cx="1147280" cy="1024894"/>
          </a:xfrm>
          <a:prstGeom prst="rect">
            <a:avLst/>
          </a:prstGeom>
        </p:spPr>
      </p:pic>
      <p:sp>
        <p:nvSpPr>
          <p:cNvPr id="6" name="TextBox 16">
            <a:extLst>
              <a:ext uri="{FF2B5EF4-FFF2-40B4-BE49-F238E27FC236}">
                <a16:creationId xmlns:a16="http://schemas.microsoft.com/office/drawing/2014/main" id="{146860C5-DBB0-C383-327D-615E6DD38B5B}"/>
              </a:ext>
            </a:extLst>
          </p:cNvPr>
          <p:cNvSpPr txBox="1"/>
          <p:nvPr/>
        </p:nvSpPr>
        <p:spPr>
          <a:xfrm>
            <a:off x="0" y="-43767"/>
            <a:ext cx="18392550" cy="10368867"/>
          </a:xfrm>
          <a:prstGeom prst="rect">
            <a:avLst/>
          </a:prstGeom>
        </p:spPr>
        <p:txBody>
          <a:bodyPr lIns="50800" tIns="50800" rIns="50800" bIns="50800" rtlCol="0" anchor="ctr"/>
          <a:lstStyle/>
          <a:p>
            <a:pPr algn="ctr">
              <a:lnSpc>
                <a:spcPts val="2591"/>
              </a:lnSpc>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73" name="Rectangle: Rounded Corners 72">
            <a:extLst>
              <a:ext uri="{FF2B5EF4-FFF2-40B4-BE49-F238E27FC236}">
                <a16:creationId xmlns:a16="http://schemas.microsoft.com/office/drawing/2014/main" id="{CD43519D-9E4C-00D4-72BF-EFEDFD653EA4}"/>
              </a:ext>
            </a:extLst>
          </p:cNvPr>
          <p:cNvSpPr/>
          <p:nvPr/>
        </p:nvSpPr>
        <p:spPr>
          <a:xfrm>
            <a:off x="12115800" y="4502679"/>
            <a:ext cx="5938217"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2" name="Rectangle: Rounded Corners 71">
            <a:extLst>
              <a:ext uri="{FF2B5EF4-FFF2-40B4-BE49-F238E27FC236}">
                <a16:creationId xmlns:a16="http://schemas.microsoft.com/office/drawing/2014/main" id="{B707DCDC-6EB3-F307-3EDE-61CC35811A9D}"/>
              </a:ext>
            </a:extLst>
          </p:cNvPr>
          <p:cNvSpPr/>
          <p:nvPr/>
        </p:nvSpPr>
        <p:spPr>
          <a:xfrm>
            <a:off x="5257800" y="162985"/>
            <a:ext cx="7973367"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47" name="Group 33">
            <a:extLst>
              <a:ext uri="{FF2B5EF4-FFF2-40B4-BE49-F238E27FC236}">
                <a16:creationId xmlns:a16="http://schemas.microsoft.com/office/drawing/2014/main" id="{6AADE711-9628-C6EA-F878-80C94C603391}"/>
              </a:ext>
            </a:extLst>
          </p:cNvPr>
          <p:cNvGrpSpPr/>
          <p:nvPr/>
        </p:nvGrpSpPr>
        <p:grpSpPr>
          <a:xfrm>
            <a:off x="17140302" y="4845980"/>
            <a:ext cx="538098" cy="581194"/>
            <a:chOff x="0" y="0"/>
            <a:chExt cx="812800" cy="812800"/>
          </a:xfrm>
        </p:grpSpPr>
        <p:sp>
          <p:nvSpPr>
            <p:cNvPr id="48" name="Freeform 34">
              <a:extLst>
                <a:ext uri="{FF2B5EF4-FFF2-40B4-BE49-F238E27FC236}">
                  <a16:creationId xmlns:a16="http://schemas.microsoft.com/office/drawing/2014/main" id="{9319F1DF-5293-3ADC-A87F-3DB68434B88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49" name="TextBox 35">
              <a:extLst>
                <a:ext uri="{FF2B5EF4-FFF2-40B4-BE49-F238E27FC236}">
                  <a16:creationId xmlns:a16="http://schemas.microsoft.com/office/drawing/2014/main" id="{26D34E40-A5BA-3511-2A33-2A97BCE6C26D}"/>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20" name="Freeform 20"/>
          <p:cNvSpPr/>
          <p:nvPr/>
        </p:nvSpPr>
        <p:spPr>
          <a:xfrm>
            <a:off x="14562634" y="1280296"/>
            <a:ext cx="2373670" cy="2373670"/>
          </a:xfrm>
          <a:custGeom>
            <a:avLst/>
            <a:gdLst/>
            <a:ahLst/>
            <a:cxnLst/>
            <a:rect l="l" t="t" r="r" b="b"/>
            <a:pathLst>
              <a:path w="2373670" h="2373670">
                <a:moveTo>
                  <a:pt x="0" y="0"/>
                </a:moveTo>
                <a:lnTo>
                  <a:pt x="2373670" y="0"/>
                </a:lnTo>
                <a:lnTo>
                  <a:pt x="2373670" y="2373670"/>
                </a:lnTo>
                <a:lnTo>
                  <a:pt x="0" y="237367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dirty="0"/>
          </a:p>
        </p:txBody>
      </p:sp>
      <p:grpSp>
        <p:nvGrpSpPr>
          <p:cNvPr id="33" name="Group 33"/>
          <p:cNvGrpSpPr/>
          <p:nvPr/>
        </p:nvGrpSpPr>
        <p:grpSpPr>
          <a:xfrm>
            <a:off x="12539156" y="508564"/>
            <a:ext cx="581194" cy="581194"/>
            <a:chOff x="0" y="0"/>
            <a:chExt cx="812800" cy="812800"/>
          </a:xfrm>
        </p:grpSpPr>
        <p:sp>
          <p:nvSpPr>
            <p:cNvPr id="34" name="Freeform 3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35" name="TextBox 35"/>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37" name="TextBox 4">
            <a:extLst>
              <a:ext uri="{FF2B5EF4-FFF2-40B4-BE49-F238E27FC236}">
                <a16:creationId xmlns:a16="http://schemas.microsoft.com/office/drawing/2014/main" id="{2ECEFE03-5260-7422-4E62-4A24B0B419BD}"/>
              </a:ext>
            </a:extLst>
          </p:cNvPr>
          <p:cNvSpPr txBox="1"/>
          <p:nvPr/>
        </p:nvSpPr>
        <p:spPr>
          <a:xfrm>
            <a:off x="5026136" y="251936"/>
            <a:ext cx="7644073" cy="1203324"/>
          </a:xfrm>
          <a:prstGeom prst="rect">
            <a:avLst/>
          </a:prstGeom>
        </p:spPr>
        <p:txBody>
          <a:bodyPr wrap="square" lIns="0" tIns="0" rIns="0" bIns="0" rtlCol="0" anchor="t">
            <a:spAutoFit/>
          </a:bodyPr>
          <a:lstStyle/>
          <a:p>
            <a:pPr algn="ctr">
              <a:lnSpc>
                <a:spcPts val="9349"/>
              </a:lnSpc>
            </a:pPr>
            <a:r>
              <a:rPr lang="en-US" sz="8499" b="1" dirty="0">
                <a:solidFill>
                  <a:schemeClr val="tx1">
                    <a:lumMod val="50000"/>
                    <a:lumOff val="50000"/>
                  </a:schemeClr>
                </a:solidFill>
                <a:latin typeface="Montserrat Bold"/>
                <a:ea typeface="Montserrat Bold"/>
                <a:cs typeface="Montserrat Bold"/>
                <a:sym typeface="Montserrat Bold"/>
              </a:rPr>
              <a:t>References</a:t>
            </a:r>
          </a:p>
        </p:txBody>
      </p:sp>
      <p:grpSp>
        <p:nvGrpSpPr>
          <p:cNvPr id="38" name="Group 6">
            <a:extLst>
              <a:ext uri="{FF2B5EF4-FFF2-40B4-BE49-F238E27FC236}">
                <a16:creationId xmlns:a16="http://schemas.microsoft.com/office/drawing/2014/main" id="{11E83594-66DE-23E4-E6C4-7908D259E771}"/>
              </a:ext>
            </a:extLst>
          </p:cNvPr>
          <p:cNvGrpSpPr/>
          <p:nvPr/>
        </p:nvGrpSpPr>
        <p:grpSpPr>
          <a:xfrm>
            <a:off x="111376" y="984481"/>
            <a:ext cx="10023224" cy="6384724"/>
            <a:chOff x="-83873" y="-9525"/>
            <a:chExt cx="3352082" cy="1754926"/>
          </a:xfrm>
        </p:grpSpPr>
        <p:sp>
          <p:nvSpPr>
            <p:cNvPr id="39" name="Freeform 7">
              <a:extLst>
                <a:ext uri="{FF2B5EF4-FFF2-40B4-BE49-F238E27FC236}">
                  <a16:creationId xmlns:a16="http://schemas.microsoft.com/office/drawing/2014/main" id="{2B197AAD-9587-3E93-0995-BDC1D2A8FDEA}"/>
                </a:ext>
              </a:extLst>
            </p:cNvPr>
            <p:cNvSpPr/>
            <p:nvPr/>
          </p:nvSpPr>
          <p:spPr>
            <a:xfrm>
              <a:off x="-83873" y="180622"/>
              <a:ext cx="3268209" cy="1564779"/>
            </a:xfrm>
            <a:custGeom>
              <a:avLst/>
              <a:gdLst/>
              <a:ahLst/>
              <a:cxnLst/>
              <a:rect l="l" t="t" r="r" b="b"/>
              <a:pathLst>
                <a:path w="3268209" h="1564779">
                  <a:moveTo>
                    <a:pt x="31195" y="0"/>
                  </a:moveTo>
                  <a:lnTo>
                    <a:pt x="3237015" y="0"/>
                  </a:lnTo>
                  <a:cubicBezTo>
                    <a:pt x="3254243" y="0"/>
                    <a:pt x="3268209" y="13966"/>
                    <a:pt x="3268209" y="31195"/>
                  </a:cubicBezTo>
                  <a:lnTo>
                    <a:pt x="3268209" y="1533584"/>
                  </a:lnTo>
                  <a:cubicBezTo>
                    <a:pt x="3268209" y="1550812"/>
                    <a:pt x="3254243" y="1564779"/>
                    <a:pt x="3237015" y="1564779"/>
                  </a:cubicBezTo>
                  <a:lnTo>
                    <a:pt x="31195" y="1564779"/>
                  </a:lnTo>
                  <a:cubicBezTo>
                    <a:pt x="13966" y="1564779"/>
                    <a:pt x="0" y="1550812"/>
                    <a:pt x="0" y="1533584"/>
                  </a:cubicBezTo>
                  <a:lnTo>
                    <a:pt x="0" y="31195"/>
                  </a:lnTo>
                  <a:cubicBezTo>
                    <a:pt x="0" y="13966"/>
                    <a:pt x="13966" y="0"/>
                    <a:pt x="31195" y="0"/>
                  </a:cubicBezTo>
                  <a:close/>
                </a:path>
              </a:pathLst>
            </a:custGeom>
            <a:ln/>
          </p:spPr>
          <p:style>
            <a:lnRef idx="1">
              <a:schemeClr val="accent1"/>
            </a:lnRef>
            <a:fillRef idx="2">
              <a:schemeClr val="accent1"/>
            </a:fillRef>
            <a:effectRef idx="1">
              <a:schemeClr val="accent1"/>
            </a:effectRef>
            <a:fontRef idx="minor">
              <a:schemeClr val="dk1"/>
            </a:fontRef>
          </p:style>
          <p:txBody>
            <a:bodyPr/>
            <a:lstStyle/>
            <a:p>
              <a:endParaRPr lang="en-GB" dirty="0"/>
            </a:p>
          </p:txBody>
        </p:sp>
        <p:sp>
          <p:nvSpPr>
            <p:cNvPr id="40" name="TextBox 8">
              <a:extLst>
                <a:ext uri="{FF2B5EF4-FFF2-40B4-BE49-F238E27FC236}">
                  <a16:creationId xmlns:a16="http://schemas.microsoft.com/office/drawing/2014/main" id="{EBA9FE60-A402-B69E-6A71-74CEB5AE2825}"/>
                </a:ext>
              </a:extLst>
            </p:cNvPr>
            <p:cNvSpPr txBox="1"/>
            <p:nvPr/>
          </p:nvSpPr>
          <p:spPr>
            <a:xfrm>
              <a:off x="0" y="-9525"/>
              <a:ext cx="3268209" cy="1574304"/>
            </a:xfrm>
            <a:prstGeom prst="rect">
              <a:avLst/>
            </a:prstGeom>
          </p:spPr>
          <p:txBody>
            <a:bodyPr lIns="254000" tIns="254000" rIns="254000" bIns="254000" rtlCol="0" anchor="ctr"/>
            <a:lstStyle/>
            <a:p>
              <a:pPr algn="ctr">
                <a:lnSpc>
                  <a:spcPts val="3000"/>
                </a:lnSpc>
              </a:pPr>
              <a:endParaRPr/>
            </a:p>
          </p:txBody>
        </p:sp>
      </p:grpSp>
      <p:sp>
        <p:nvSpPr>
          <p:cNvPr id="42" name="TextBox 41">
            <a:extLst>
              <a:ext uri="{FF2B5EF4-FFF2-40B4-BE49-F238E27FC236}">
                <a16:creationId xmlns:a16="http://schemas.microsoft.com/office/drawing/2014/main" id="{D00179D4-E69D-6524-506E-54254313C70D}"/>
              </a:ext>
            </a:extLst>
          </p:cNvPr>
          <p:cNvSpPr txBox="1"/>
          <p:nvPr/>
        </p:nvSpPr>
        <p:spPr>
          <a:xfrm>
            <a:off x="426950" y="1853287"/>
            <a:ext cx="9228840" cy="5596404"/>
          </a:xfrm>
          <a:prstGeom prst="rect">
            <a:avLst/>
          </a:prstGeom>
          <a:noFill/>
        </p:spPr>
        <p:txBody>
          <a:bodyPr wrap="square">
            <a:spAutoFit/>
          </a:bodyPr>
          <a:lstStyle/>
          <a:p>
            <a:pPr marL="410208" lvl="1" indent="-205104">
              <a:lnSpc>
                <a:spcPts val="2659"/>
              </a:lnSpc>
              <a:buAutoNum type="arabicPeriod"/>
            </a:pPr>
            <a:r>
              <a:rPr lang="en-US" sz="1600" dirty="0">
                <a:solidFill>
                  <a:schemeClr val="tx1">
                    <a:lumMod val="50000"/>
                    <a:lumOff val="50000"/>
                  </a:schemeClr>
                </a:solidFill>
                <a:latin typeface="Montserrat Bold" panose="00000800000000000000" pitchFamily="2" charset="0"/>
                <a:ea typeface="Inter"/>
                <a:cs typeface="Inter"/>
                <a:sym typeface="Inter"/>
              </a:rPr>
              <a:t> H. Liu, S. </a:t>
            </a:r>
            <a:r>
              <a:rPr lang="en-US" sz="1600" dirty="0" err="1">
                <a:solidFill>
                  <a:schemeClr val="tx1">
                    <a:lumMod val="50000"/>
                    <a:lumOff val="50000"/>
                  </a:schemeClr>
                </a:solidFill>
                <a:latin typeface="Montserrat Bold" panose="00000800000000000000" pitchFamily="2" charset="0"/>
                <a:ea typeface="Inter"/>
                <a:cs typeface="Inter"/>
                <a:sym typeface="Inter"/>
              </a:rPr>
              <a:t>Yusuyin</a:t>
            </a:r>
            <a:r>
              <a:rPr lang="en-US" sz="1600" dirty="0">
                <a:solidFill>
                  <a:schemeClr val="tx1">
                    <a:lumMod val="50000"/>
                    <a:lumOff val="50000"/>
                  </a:schemeClr>
                </a:solidFill>
                <a:latin typeface="Montserrat Bold" panose="00000800000000000000" pitchFamily="2" charset="0"/>
                <a:ea typeface="Inter"/>
                <a:cs typeface="Inter"/>
                <a:sym typeface="Inter"/>
              </a:rPr>
              <a:t>, H. Huang, and Z. Ou, "CTC-TTS: LLM-based dual-streaming text-to-speech         with CTC alignment," </a:t>
            </a:r>
            <a:r>
              <a:rPr lang="en-US" sz="1600" dirty="0" err="1">
                <a:solidFill>
                  <a:schemeClr val="tx1">
                    <a:lumMod val="50000"/>
                    <a:lumOff val="50000"/>
                  </a:schemeClr>
                </a:solidFill>
                <a:latin typeface="Montserrat Bold" panose="00000800000000000000" pitchFamily="2" charset="0"/>
                <a:ea typeface="Inter"/>
                <a:cs typeface="Inter"/>
                <a:sym typeface="Inter"/>
              </a:rPr>
              <a:t>arXiv</a:t>
            </a:r>
            <a:r>
              <a:rPr lang="en-US" sz="1600" dirty="0">
                <a:solidFill>
                  <a:schemeClr val="tx1">
                    <a:lumMod val="50000"/>
                    <a:lumOff val="50000"/>
                  </a:schemeClr>
                </a:solidFill>
                <a:latin typeface="Montserrat Bold" panose="00000800000000000000" pitchFamily="2" charset="0"/>
                <a:ea typeface="Inter"/>
                <a:cs typeface="Inter"/>
                <a:sym typeface="Inter"/>
              </a:rPr>
              <a:t> preprint arXiv:2602.19574, 2026.</a:t>
            </a:r>
          </a:p>
          <a:p>
            <a:pPr marL="410208" lvl="1" indent="-205104">
              <a:lnSpc>
                <a:spcPts val="2659"/>
              </a:lnSpc>
              <a:buAutoNum type="arabicPeriod"/>
            </a:pPr>
            <a:r>
              <a:rPr lang="en-US" sz="1600" dirty="0">
                <a:solidFill>
                  <a:schemeClr val="tx1">
                    <a:lumMod val="50000"/>
                    <a:lumOff val="50000"/>
                  </a:schemeClr>
                </a:solidFill>
                <a:latin typeface="Montserrat Bold" panose="00000800000000000000" pitchFamily="2" charset="0"/>
                <a:ea typeface="Inter"/>
                <a:cs typeface="Inter"/>
                <a:sym typeface="Inter"/>
              </a:rPr>
              <a:t>    D. Zhang et al., "</a:t>
            </a:r>
            <a:r>
              <a:rPr lang="en-US" sz="1600" dirty="0" err="1">
                <a:solidFill>
                  <a:schemeClr val="tx1">
                    <a:lumMod val="50000"/>
                    <a:lumOff val="50000"/>
                  </a:schemeClr>
                </a:solidFill>
                <a:latin typeface="Montserrat Bold" panose="00000800000000000000" pitchFamily="2" charset="0"/>
                <a:ea typeface="Inter"/>
                <a:cs typeface="Inter"/>
                <a:sym typeface="Inter"/>
              </a:rPr>
              <a:t>Speechgpt</a:t>
            </a:r>
            <a:r>
              <a:rPr lang="en-US" sz="1600" dirty="0">
                <a:solidFill>
                  <a:schemeClr val="tx1">
                    <a:lumMod val="50000"/>
                    <a:lumOff val="50000"/>
                  </a:schemeClr>
                </a:solidFill>
                <a:latin typeface="Montserrat Bold" panose="00000800000000000000" pitchFamily="2" charset="0"/>
                <a:ea typeface="Inter"/>
                <a:cs typeface="Inter"/>
                <a:sym typeface="Inter"/>
              </a:rPr>
              <a:t>: Empowering large language models with intrinsic cross-modal conversational abilities," in Findings of the Association for Computational Linguistics: EMNLP 2023, 2023, pp. 15757–15773.</a:t>
            </a:r>
          </a:p>
          <a:p>
            <a:pPr marL="410208" lvl="1" indent="-205104">
              <a:lnSpc>
                <a:spcPts val="2659"/>
              </a:lnSpc>
              <a:buAutoNum type="arabicPeriod"/>
            </a:pPr>
            <a:r>
              <a:rPr lang="en-US" sz="1600" dirty="0">
                <a:solidFill>
                  <a:schemeClr val="tx1">
                    <a:lumMod val="50000"/>
                    <a:lumOff val="50000"/>
                  </a:schemeClr>
                </a:solidFill>
                <a:latin typeface="Montserrat Bold" panose="00000800000000000000" pitchFamily="2" charset="0"/>
                <a:ea typeface="Inter"/>
                <a:cs typeface="Inter"/>
                <a:sym typeface="Inter"/>
              </a:rPr>
              <a:t>   H. A. Shairah et al., "ALARB: An Arabic Legal Argument Reasoning Benchmark," in Proceedings of The Third Arabic Natural Language Processing Conference, 2025, pp. 389–406.  </a:t>
            </a:r>
          </a:p>
          <a:p>
            <a:pPr marL="410208" lvl="1" indent="-205104">
              <a:lnSpc>
                <a:spcPts val="2659"/>
              </a:lnSpc>
              <a:buAutoNum type="arabicPeriod"/>
            </a:pPr>
            <a:r>
              <a:rPr lang="en-US" sz="1600" dirty="0">
                <a:solidFill>
                  <a:schemeClr val="tx1">
                    <a:lumMod val="50000"/>
                    <a:lumOff val="50000"/>
                  </a:schemeClr>
                </a:solidFill>
                <a:latin typeface="Montserrat Bold" panose="00000800000000000000" pitchFamily="2" charset="0"/>
                <a:ea typeface="Inter"/>
                <a:cs typeface="Inter"/>
                <a:sym typeface="Inter"/>
              </a:rPr>
              <a:t>   S. Al-</a:t>
            </a:r>
            <a:r>
              <a:rPr lang="en-US" sz="1600" dirty="0" err="1">
                <a:solidFill>
                  <a:schemeClr val="tx1">
                    <a:lumMod val="50000"/>
                    <a:lumOff val="50000"/>
                  </a:schemeClr>
                </a:solidFill>
                <a:latin typeface="Montserrat Bold" panose="00000800000000000000" pitchFamily="2" charset="0"/>
                <a:ea typeface="Inter"/>
                <a:cs typeface="Inter"/>
                <a:sym typeface="Inter"/>
              </a:rPr>
              <a:t>Huwari</a:t>
            </a:r>
            <a:r>
              <a:rPr lang="en-US" sz="1600" dirty="0">
                <a:solidFill>
                  <a:schemeClr val="tx1">
                    <a:lumMod val="50000"/>
                    <a:lumOff val="50000"/>
                  </a:schemeClr>
                </a:solidFill>
                <a:latin typeface="Montserrat Bold" panose="00000800000000000000" pitchFamily="2" charset="0"/>
                <a:ea typeface="Inter"/>
                <a:cs typeface="Inter"/>
                <a:sym typeface="Inter"/>
              </a:rPr>
              <a:t>, "NEBRAS: A RAG-BASED QUESTION ANSWERING SYSTEM FOR ISLAMIC AND LEGAL GUIDANCE," Faculty of Graduate Studies NEBRAS: A RAG-BASED QUESTION ANSWERING SYSTEM …, 2025. </a:t>
            </a:r>
          </a:p>
          <a:p>
            <a:pPr marL="410208" lvl="1" indent="-205104">
              <a:lnSpc>
                <a:spcPts val="2659"/>
              </a:lnSpc>
              <a:buAutoNum type="arabicPeriod"/>
            </a:pPr>
            <a:r>
              <a:rPr lang="en-US" sz="1600" dirty="0">
                <a:solidFill>
                  <a:schemeClr val="tx1">
                    <a:lumMod val="50000"/>
                    <a:lumOff val="50000"/>
                  </a:schemeClr>
                </a:solidFill>
                <a:latin typeface="Montserrat Bold" panose="00000800000000000000" pitchFamily="2" charset="0"/>
                <a:ea typeface="Inter"/>
                <a:cs typeface="Inter"/>
                <a:sym typeface="Inter"/>
              </a:rPr>
              <a:t>  T. </a:t>
            </a:r>
            <a:r>
              <a:rPr lang="en-US" sz="1600" dirty="0" err="1">
                <a:solidFill>
                  <a:schemeClr val="tx1">
                    <a:lumMod val="50000"/>
                    <a:lumOff val="50000"/>
                  </a:schemeClr>
                </a:solidFill>
                <a:latin typeface="Montserrat Bold" panose="00000800000000000000" pitchFamily="2" charset="0"/>
                <a:ea typeface="Inter"/>
                <a:cs typeface="Inter"/>
                <a:sym typeface="Inter"/>
              </a:rPr>
              <a:t>Likhomanenko</a:t>
            </a:r>
            <a:r>
              <a:rPr lang="en-US" sz="1600" dirty="0">
                <a:solidFill>
                  <a:schemeClr val="tx1">
                    <a:lumMod val="50000"/>
                    <a:lumOff val="50000"/>
                  </a:schemeClr>
                </a:solidFill>
                <a:latin typeface="Montserrat Bold" panose="00000800000000000000" pitchFamily="2" charset="0"/>
                <a:ea typeface="Inter"/>
                <a:cs typeface="Inter"/>
                <a:sym typeface="Inter"/>
              </a:rPr>
              <a:t> et al., "</a:t>
            </a:r>
            <a:r>
              <a:rPr lang="en-US" sz="1600" dirty="0" err="1">
                <a:solidFill>
                  <a:schemeClr val="tx1">
                    <a:lumMod val="50000"/>
                    <a:lumOff val="50000"/>
                  </a:schemeClr>
                </a:solidFill>
                <a:latin typeface="Montserrat Bold" panose="00000800000000000000" pitchFamily="2" charset="0"/>
                <a:ea typeface="Inter"/>
                <a:cs typeface="Inter"/>
                <a:sym typeface="Inter"/>
              </a:rPr>
              <a:t>Chipchat</a:t>
            </a:r>
            <a:r>
              <a:rPr lang="en-US" sz="1600" dirty="0">
                <a:solidFill>
                  <a:schemeClr val="tx1">
                    <a:lumMod val="50000"/>
                    <a:lumOff val="50000"/>
                  </a:schemeClr>
                </a:solidFill>
                <a:latin typeface="Montserrat Bold" panose="00000800000000000000" pitchFamily="2" charset="0"/>
                <a:ea typeface="Inter"/>
                <a:cs typeface="Inter"/>
                <a:sym typeface="Inter"/>
              </a:rPr>
              <a:t>: Low-latency cascaded conversational agent in mlx," </a:t>
            </a:r>
            <a:r>
              <a:rPr lang="en-US" sz="1600" dirty="0" err="1">
                <a:solidFill>
                  <a:schemeClr val="tx1">
                    <a:lumMod val="50000"/>
                    <a:lumOff val="50000"/>
                  </a:schemeClr>
                </a:solidFill>
                <a:latin typeface="Montserrat Bold" panose="00000800000000000000" pitchFamily="2" charset="0"/>
                <a:ea typeface="Inter"/>
                <a:cs typeface="Inter"/>
                <a:sym typeface="Inter"/>
              </a:rPr>
              <a:t>arXiv</a:t>
            </a:r>
            <a:r>
              <a:rPr lang="en-US" sz="1600" dirty="0">
                <a:solidFill>
                  <a:schemeClr val="tx1">
                    <a:lumMod val="50000"/>
                    <a:lumOff val="50000"/>
                  </a:schemeClr>
                </a:solidFill>
                <a:latin typeface="Montserrat Bold" panose="00000800000000000000" pitchFamily="2" charset="0"/>
                <a:ea typeface="Inter"/>
                <a:cs typeface="Inter"/>
                <a:sym typeface="Inter"/>
              </a:rPr>
              <a:t> preprint arXiv:2509.00078, 2025.</a:t>
            </a:r>
          </a:p>
          <a:p>
            <a:pPr marL="410208" lvl="1" indent="-205104">
              <a:lnSpc>
                <a:spcPts val="2659"/>
              </a:lnSpc>
              <a:buAutoNum type="arabicPeriod"/>
            </a:pPr>
            <a:r>
              <a:rPr lang="en-US" sz="1600" dirty="0">
                <a:solidFill>
                  <a:schemeClr val="tx1">
                    <a:lumMod val="50000"/>
                    <a:lumOff val="50000"/>
                  </a:schemeClr>
                </a:solidFill>
                <a:latin typeface="Montserrat Bold" panose="00000800000000000000" pitchFamily="2" charset="0"/>
                <a:ea typeface="Inter"/>
                <a:cs typeface="Inter"/>
                <a:sym typeface="Inter"/>
              </a:rPr>
              <a:t>  S. Shikhar et al., "</a:t>
            </a:r>
            <a:r>
              <a:rPr lang="en-US" sz="1600" dirty="0" err="1">
                <a:solidFill>
                  <a:schemeClr val="tx1">
                    <a:lumMod val="50000"/>
                    <a:lumOff val="50000"/>
                  </a:schemeClr>
                </a:solidFill>
                <a:latin typeface="Montserrat Bold" panose="00000800000000000000" pitchFamily="2" charset="0"/>
                <a:ea typeface="Inter"/>
                <a:cs typeface="Inter"/>
                <a:sym typeface="Inter"/>
              </a:rPr>
              <a:t>Llmvox</a:t>
            </a:r>
            <a:r>
              <a:rPr lang="en-US" sz="1600" dirty="0">
                <a:solidFill>
                  <a:schemeClr val="tx1">
                    <a:lumMod val="50000"/>
                    <a:lumOff val="50000"/>
                  </a:schemeClr>
                </a:solidFill>
                <a:latin typeface="Montserrat Bold" panose="00000800000000000000" pitchFamily="2" charset="0"/>
                <a:ea typeface="Inter"/>
                <a:cs typeface="Inter"/>
                <a:sym typeface="Inter"/>
              </a:rPr>
              <a:t>: Autoregressive streaming text-to-speech model for any </a:t>
            </a:r>
            <a:r>
              <a:rPr lang="en-US" sz="1600" dirty="0" err="1">
                <a:solidFill>
                  <a:schemeClr val="tx1">
                    <a:lumMod val="50000"/>
                    <a:lumOff val="50000"/>
                  </a:schemeClr>
                </a:solidFill>
                <a:latin typeface="Montserrat Bold" panose="00000800000000000000" pitchFamily="2" charset="0"/>
                <a:ea typeface="Inter"/>
                <a:cs typeface="Inter"/>
                <a:sym typeface="Inter"/>
              </a:rPr>
              <a:t>llm</a:t>
            </a:r>
            <a:r>
              <a:rPr lang="en-US" sz="1600" dirty="0">
                <a:solidFill>
                  <a:schemeClr val="tx1">
                    <a:lumMod val="50000"/>
                    <a:lumOff val="50000"/>
                  </a:schemeClr>
                </a:solidFill>
                <a:latin typeface="Montserrat Bold" panose="00000800000000000000" pitchFamily="2" charset="0"/>
                <a:ea typeface="Inter"/>
                <a:cs typeface="Inter"/>
                <a:sym typeface="Inter"/>
              </a:rPr>
              <a:t>," in Findings of the Association for Computational Linguistics: ACL 2025, 2025, pp. 20481–20493. </a:t>
            </a:r>
            <a:endParaRPr lang="en-US" sz="1600" dirty="0">
              <a:solidFill>
                <a:schemeClr val="tx1">
                  <a:lumMod val="50000"/>
                  <a:lumOff val="50000"/>
                </a:schemeClr>
              </a:solidFill>
              <a:latin typeface="Montserrat Bold" panose="00000800000000000000" pitchFamily="2" charset="0"/>
            </a:endParaRPr>
          </a:p>
        </p:txBody>
      </p:sp>
      <p:sp>
        <p:nvSpPr>
          <p:cNvPr id="43" name="TextBox 15">
            <a:extLst>
              <a:ext uri="{FF2B5EF4-FFF2-40B4-BE49-F238E27FC236}">
                <a16:creationId xmlns:a16="http://schemas.microsoft.com/office/drawing/2014/main" id="{2A260A26-4F0C-76EE-61EF-F2FC495F42E9}"/>
              </a:ext>
            </a:extLst>
          </p:cNvPr>
          <p:cNvSpPr txBox="1"/>
          <p:nvPr/>
        </p:nvSpPr>
        <p:spPr>
          <a:xfrm>
            <a:off x="12458350" y="3771900"/>
            <a:ext cx="10706100" cy="1786451"/>
          </a:xfrm>
          <a:prstGeom prst="rect">
            <a:avLst/>
          </a:prstGeom>
        </p:spPr>
        <p:txBody>
          <a:bodyPr wrap="square" lIns="0" tIns="0" rIns="0" bIns="0" rtlCol="0" anchor="t">
            <a:spAutoFit/>
          </a:bodyPr>
          <a:lstStyle/>
          <a:p>
            <a:pPr algn="just">
              <a:lnSpc>
                <a:spcPts val="16402"/>
              </a:lnSpc>
              <a:spcBef>
                <a:spcPct val="0"/>
              </a:spcBef>
            </a:pPr>
            <a:r>
              <a:rPr lang="en-US" sz="6600" b="1" dirty="0">
                <a:solidFill>
                  <a:schemeClr val="tx1">
                    <a:lumMod val="50000"/>
                    <a:lumOff val="50000"/>
                  </a:schemeClr>
                </a:solidFill>
                <a:latin typeface="Montserrat Bold"/>
                <a:ea typeface="Montserrat Bold"/>
                <a:cs typeface="Montserrat Bold"/>
                <a:sym typeface="Montserrat Bold"/>
              </a:rPr>
              <a:t>Our Team</a:t>
            </a:r>
          </a:p>
        </p:txBody>
      </p:sp>
      <p:grpSp>
        <p:nvGrpSpPr>
          <p:cNvPr id="50" name="Group 5">
            <a:extLst>
              <a:ext uri="{FF2B5EF4-FFF2-40B4-BE49-F238E27FC236}">
                <a16:creationId xmlns:a16="http://schemas.microsoft.com/office/drawing/2014/main" id="{F980B622-F528-318D-06B2-228597BBFE1F}"/>
              </a:ext>
            </a:extLst>
          </p:cNvPr>
          <p:cNvGrpSpPr/>
          <p:nvPr/>
        </p:nvGrpSpPr>
        <p:grpSpPr>
          <a:xfrm>
            <a:off x="8947272" y="7330115"/>
            <a:ext cx="4706104" cy="2383916"/>
            <a:chOff x="-31744" y="-57150"/>
            <a:chExt cx="1239468" cy="627863"/>
          </a:xfrm>
        </p:grpSpPr>
        <p:sp>
          <p:nvSpPr>
            <p:cNvPr id="51" name="Freeform 6">
              <a:extLst>
                <a:ext uri="{FF2B5EF4-FFF2-40B4-BE49-F238E27FC236}">
                  <a16:creationId xmlns:a16="http://schemas.microsoft.com/office/drawing/2014/main" id="{AE333BFD-72C9-535F-9CF9-17E893FA655D}"/>
                </a:ext>
              </a:extLst>
            </p:cNvPr>
            <p:cNvSpPr/>
            <p:nvPr/>
          </p:nvSpPr>
          <p:spPr>
            <a:xfrm>
              <a:off x="0" y="0"/>
              <a:ext cx="1159191" cy="570713"/>
            </a:xfrm>
            <a:custGeom>
              <a:avLst/>
              <a:gdLst/>
              <a:ahLst/>
              <a:cxnLst/>
              <a:rect l="l" t="t" r="r" b="b"/>
              <a:pathLst>
                <a:path w="1159191" h="570713">
                  <a:moveTo>
                    <a:pt x="87950" y="0"/>
                  </a:moveTo>
                  <a:lnTo>
                    <a:pt x="1071240" y="0"/>
                  </a:lnTo>
                  <a:cubicBezTo>
                    <a:pt x="1094566" y="0"/>
                    <a:pt x="1116937" y="9266"/>
                    <a:pt x="1133431" y="25760"/>
                  </a:cubicBezTo>
                  <a:cubicBezTo>
                    <a:pt x="1149924" y="42254"/>
                    <a:pt x="1159191" y="64624"/>
                    <a:pt x="1159191" y="87950"/>
                  </a:cubicBezTo>
                  <a:lnTo>
                    <a:pt x="1159191" y="482762"/>
                  </a:lnTo>
                  <a:cubicBezTo>
                    <a:pt x="1159191" y="531336"/>
                    <a:pt x="1119814" y="570713"/>
                    <a:pt x="1071240" y="570713"/>
                  </a:cubicBezTo>
                  <a:lnTo>
                    <a:pt x="87950" y="570713"/>
                  </a:lnTo>
                  <a:cubicBezTo>
                    <a:pt x="39377" y="570713"/>
                    <a:pt x="0" y="531336"/>
                    <a:pt x="0" y="482762"/>
                  </a:cubicBezTo>
                  <a:lnTo>
                    <a:pt x="0" y="87950"/>
                  </a:lnTo>
                  <a:cubicBezTo>
                    <a:pt x="0" y="39377"/>
                    <a:pt x="39377" y="0"/>
                    <a:pt x="87950" y="0"/>
                  </a:cubicBezTo>
                  <a:close/>
                </a:path>
              </a:pathLst>
            </a:custGeom>
            <a:ln w="19050" cap="rnd">
              <a:solidFill>
                <a:srgbClr val="FFFFFF"/>
              </a:solidFill>
              <a:prstDash val="solid"/>
              <a:round/>
            </a:ln>
          </p:spPr>
          <p:txBody>
            <a:bodyPr/>
            <a:lstStyle/>
            <a:p>
              <a:endParaRPr lang="en-GB"/>
            </a:p>
          </p:txBody>
        </p:sp>
        <p:sp>
          <p:nvSpPr>
            <p:cNvPr id="52" name="TextBox 7">
              <a:extLst>
                <a:ext uri="{FF2B5EF4-FFF2-40B4-BE49-F238E27FC236}">
                  <a16:creationId xmlns:a16="http://schemas.microsoft.com/office/drawing/2014/main" id="{70523EE0-FBA8-D5FA-2CFD-63EDD8C6EA3B}"/>
                </a:ext>
              </a:extLst>
            </p:cNvPr>
            <p:cNvSpPr txBox="1"/>
            <p:nvPr/>
          </p:nvSpPr>
          <p:spPr>
            <a:xfrm>
              <a:off x="-31744" y="-57150"/>
              <a:ext cx="1239468" cy="627863"/>
            </a:xfrm>
            <a:prstGeom prst="rect">
              <a:avLst/>
            </a:prstGeom>
          </p:spPr>
          <p:txBody>
            <a:bodyPr lIns="254000" tIns="254000" rIns="254000" bIns="254000" rtlCol="0" anchor="ctr"/>
            <a:lstStyle/>
            <a:p>
              <a:pPr algn="ctr">
                <a:lnSpc>
                  <a:spcPts val="3500"/>
                </a:lnSpc>
              </a:pPr>
              <a:endParaRPr dirty="0"/>
            </a:p>
            <a:p>
              <a:pPr algn="ctr">
                <a:lnSpc>
                  <a:spcPts val="3500"/>
                </a:lnSpc>
              </a:pPr>
              <a:endParaRPr dirty="0"/>
            </a:p>
            <a:p>
              <a:pPr algn="ctr">
                <a:lnSpc>
                  <a:spcPts val="3500"/>
                </a:lnSpc>
              </a:pPr>
              <a:r>
                <a:rPr lang="en-US" sz="2400" spc="-37" dirty="0">
                  <a:solidFill>
                    <a:schemeClr val="tx1">
                      <a:lumMod val="50000"/>
                      <a:lumOff val="50000"/>
                    </a:schemeClr>
                  </a:solidFill>
                  <a:latin typeface="Montserrat Bold" panose="00000800000000000000" pitchFamily="2" charset="0"/>
                  <a:ea typeface="Inter Bold"/>
                  <a:cs typeface="Inter Bold"/>
                  <a:sym typeface="Inter Bold"/>
                </a:rPr>
                <a:t>FATIMAH</a:t>
              </a:r>
              <a:r>
                <a:rPr lang="en-US" sz="2400" spc="-37" dirty="0">
                  <a:solidFill>
                    <a:schemeClr val="tx1">
                      <a:lumMod val="50000"/>
                      <a:lumOff val="50000"/>
                    </a:schemeClr>
                  </a:solidFill>
                  <a:latin typeface="Inter Bold"/>
                  <a:ea typeface="Inter Bold"/>
                  <a:cs typeface="Inter Bold"/>
                  <a:sym typeface="Inter Bold"/>
                </a:rPr>
                <a:t> </a:t>
              </a:r>
              <a:r>
                <a:rPr lang="en-US" sz="2400" spc="-37" dirty="0">
                  <a:solidFill>
                    <a:schemeClr val="tx1">
                      <a:lumMod val="50000"/>
                      <a:lumOff val="50000"/>
                    </a:schemeClr>
                  </a:solidFill>
                  <a:latin typeface="Montserrat Bold" panose="00000800000000000000" pitchFamily="2" charset="0"/>
                  <a:ea typeface="Inter Bold"/>
                  <a:cs typeface="Inter Bold"/>
                  <a:sym typeface="Inter Bold"/>
                </a:rPr>
                <a:t>ALDIGHEYHAIR</a:t>
              </a:r>
            </a:p>
          </p:txBody>
        </p:sp>
      </p:grpSp>
      <p:grpSp>
        <p:nvGrpSpPr>
          <p:cNvPr id="53" name="Group 8">
            <a:extLst>
              <a:ext uri="{FF2B5EF4-FFF2-40B4-BE49-F238E27FC236}">
                <a16:creationId xmlns:a16="http://schemas.microsoft.com/office/drawing/2014/main" id="{A3EC76EC-3553-E576-FDC0-F85C2C4F1FF1}"/>
              </a:ext>
            </a:extLst>
          </p:cNvPr>
          <p:cNvGrpSpPr/>
          <p:nvPr/>
        </p:nvGrpSpPr>
        <p:grpSpPr>
          <a:xfrm>
            <a:off x="9067800" y="7547106"/>
            <a:ext cx="4399046" cy="956108"/>
            <a:chOff x="0" y="0"/>
            <a:chExt cx="942111" cy="204763"/>
          </a:xfrm>
        </p:grpSpPr>
        <p:sp>
          <p:nvSpPr>
            <p:cNvPr id="54" name="Freeform 9">
              <a:extLst>
                <a:ext uri="{FF2B5EF4-FFF2-40B4-BE49-F238E27FC236}">
                  <a16:creationId xmlns:a16="http://schemas.microsoft.com/office/drawing/2014/main" id="{B68EC5B5-6822-0F9F-DD6F-B62D31C92748}"/>
                </a:ext>
              </a:extLst>
            </p:cNvPr>
            <p:cNvSpPr/>
            <p:nvPr/>
          </p:nvSpPr>
          <p:spPr>
            <a:xfrm>
              <a:off x="0" y="0"/>
              <a:ext cx="942111" cy="204763"/>
            </a:xfrm>
            <a:custGeom>
              <a:avLst/>
              <a:gdLst/>
              <a:ahLst/>
              <a:cxnLst/>
              <a:rect l="l" t="t" r="r" b="b"/>
              <a:pathLst>
                <a:path w="942111" h="204763">
                  <a:moveTo>
                    <a:pt x="87995" y="0"/>
                  </a:moveTo>
                  <a:lnTo>
                    <a:pt x="854116" y="0"/>
                  </a:lnTo>
                  <a:cubicBezTo>
                    <a:pt x="877454" y="0"/>
                    <a:pt x="899836" y="9271"/>
                    <a:pt x="916338" y="25773"/>
                  </a:cubicBezTo>
                  <a:cubicBezTo>
                    <a:pt x="932841" y="42276"/>
                    <a:pt x="942111" y="64658"/>
                    <a:pt x="942111" y="87995"/>
                  </a:cubicBezTo>
                  <a:lnTo>
                    <a:pt x="942111" y="116767"/>
                  </a:lnTo>
                  <a:cubicBezTo>
                    <a:pt x="942111" y="165366"/>
                    <a:pt x="902715" y="204763"/>
                    <a:pt x="854116" y="204763"/>
                  </a:cubicBezTo>
                  <a:lnTo>
                    <a:pt x="87995" y="204763"/>
                  </a:lnTo>
                  <a:cubicBezTo>
                    <a:pt x="39397" y="204763"/>
                    <a:pt x="0" y="165366"/>
                    <a:pt x="0" y="116767"/>
                  </a:cubicBezTo>
                  <a:lnTo>
                    <a:pt x="0" y="87995"/>
                  </a:lnTo>
                  <a:cubicBezTo>
                    <a:pt x="0" y="39397"/>
                    <a:pt x="39397" y="0"/>
                    <a:pt x="8799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55" name="TextBox 10">
              <a:extLst>
                <a:ext uri="{FF2B5EF4-FFF2-40B4-BE49-F238E27FC236}">
                  <a16:creationId xmlns:a16="http://schemas.microsoft.com/office/drawing/2014/main" id="{D4CC8622-CEED-8675-1422-F1E75CE14305}"/>
                </a:ext>
              </a:extLst>
            </p:cNvPr>
            <p:cNvSpPr txBox="1"/>
            <p:nvPr/>
          </p:nvSpPr>
          <p:spPr>
            <a:xfrm>
              <a:off x="0" y="-38100"/>
              <a:ext cx="942111" cy="242863"/>
            </a:xfrm>
            <a:prstGeom prst="rect">
              <a:avLst/>
            </a:prstGeom>
          </p:spPr>
          <p:txBody>
            <a:bodyPr lIns="254000" tIns="254000" rIns="254000" bIns="254000" rtlCol="0" anchor="ctr"/>
            <a:lstStyle/>
            <a:p>
              <a:pPr algn="ctr">
                <a:lnSpc>
                  <a:spcPts val="2660"/>
                </a:lnSpc>
              </a:pPr>
              <a:endParaRPr/>
            </a:p>
          </p:txBody>
        </p:sp>
      </p:grpSp>
      <p:grpSp>
        <p:nvGrpSpPr>
          <p:cNvPr id="56" name="Group 11">
            <a:extLst>
              <a:ext uri="{FF2B5EF4-FFF2-40B4-BE49-F238E27FC236}">
                <a16:creationId xmlns:a16="http://schemas.microsoft.com/office/drawing/2014/main" id="{39830B5B-F072-E3DD-6F3E-BC0427C03F29}"/>
              </a:ext>
            </a:extLst>
          </p:cNvPr>
          <p:cNvGrpSpPr/>
          <p:nvPr/>
        </p:nvGrpSpPr>
        <p:grpSpPr>
          <a:xfrm>
            <a:off x="13839903" y="7280253"/>
            <a:ext cx="4399046" cy="1222961"/>
            <a:chOff x="0" y="-57150"/>
            <a:chExt cx="942111" cy="261913"/>
          </a:xfrm>
        </p:grpSpPr>
        <p:sp>
          <p:nvSpPr>
            <p:cNvPr id="57" name="Freeform 12">
              <a:extLst>
                <a:ext uri="{FF2B5EF4-FFF2-40B4-BE49-F238E27FC236}">
                  <a16:creationId xmlns:a16="http://schemas.microsoft.com/office/drawing/2014/main" id="{C7EBC6D7-D1E5-F6B0-D080-D92F6F46FECD}"/>
                </a:ext>
              </a:extLst>
            </p:cNvPr>
            <p:cNvSpPr/>
            <p:nvPr/>
          </p:nvSpPr>
          <p:spPr>
            <a:xfrm>
              <a:off x="0" y="0"/>
              <a:ext cx="942111" cy="204763"/>
            </a:xfrm>
            <a:custGeom>
              <a:avLst/>
              <a:gdLst/>
              <a:ahLst/>
              <a:cxnLst/>
              <a:rect l="l" t="t" r="r" b="b"/>
              <a:pathLst>
                <a:path w="942111" h="204763">
                  <a:moveTo>
                    <a:pt x="87995" y="0"/>
                  </a:moveTo>
                  <a:lnTo>
                    <a:pt x="854116" y="0"/>
                  </a:lnTo>
                  <a:cubicBezTo>
                    <a:pt x="877454" y="0"/>
                    <a:pt x="899836" y="9271"/>
                    <a:pt x="916338" y="25773"/>
                  </a:cubicBezTo>
                  <a:cubicBezTo>
                    <a:pt x="932841" y="42276"/>
                    <a:pt x="942111" y="64658"/>
                    <a:pt x="942111" y="87995"/>
                  </a:cubicBezTo>
                  <a:lnTo>
                    <a:pt x="942111" y="116767"/>
                  </a:lnTo>
                  <a:cubicBezTo>
                    <a:pt x="942111" y="165366"/>
                    <a:pt x="902715" y="204763"/>
                    <a:pt x="854116" y="204763"/>
                  </a:cubicBezTo>
                  <a:lnTo>
                    <a:pt x="87995" y="204763"/>
                  </a:lnTo>
                  <a:cubicBezTo>
                    <a:pt x="39397" y="204763"/>
                    <a:pt x="0" y="165366"/>
                    <a:pt x="0" y="116767"/>
                  </a:cubicBezTo>
                  <a:lnTo>
                    <a:pt x="0" y="87995"/>
                  </a:lnTo>
                  <a:cubicBezTo>
                    <a:pt x="0" y="39397"/>
                    <a:pt x="39397" y="0"/>
                    <a:pt x="8799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58" name="TextBox 13">
              <a:extLst>
                <a:ext uri="{FF2B5EF4-FFF2-40B4-BE49-F238E27FC236}">
                  <a16:creationId xmlns:a16="http://schemas.microsoft.com/office/drawing/2014/main" id="{ABCA0BE3-ECE9-4628-5DBB-AE8596D52F86}"/>
                </a:ext>
              </a:extLst>
            </p:cNvPr>
            <p:cNvSpPr txBox="1"/>
            <p:nvPr/>
          </p:nvSpPr>
          <p:spPr>
            <a:xfrm>
              <a:off x="0" y="-57150"/>
              <a:ext cx="942111" cy="261913"/>
            </a:xfrm>
            <a:prstGeom prst="rect">
              <a:avLst/>
            </a:prstGeom>
          </p:spPr>
          <p:txBody>
            <a:bodyPr lIns="254000" tIns="254000" rIns="254000" bIns="254000" rtlCol="0" anchor="ctr"/>
            <a:lstStyle/>
            <a:p>
              <a:pPr algn="ctr">
                <a:lnSpc>
                  <a:spcPts val="3500"/>
                </a:lnSpc>
              </a:pPr>
              <a:r>
                <a:rPr lang="en-US" sz="2500" b="1" spc="-37" dirty="0">
                  <a:solidFill>
                    <a:schemeClr val="tx1">
                      <a:lumMod val="50000"/>
                      <a:lumOff val="50000"/>
                    </a:schemeClr>
                  </a:solidFill>
                  <a:latin typeface="Montserrat Bold" panose="00000800000000000000" pitchFamily="2" charset="0"/>
                  <a:ea typeface="Inter Bold"/>
                  <a:cs typeface="Inter Bold"/>
                  <a:sym typeface="Inter Bold"/>
                </a:rPr>
                <a:t>253001038</a:t>
              </a:r>
            </a:p>
          </p:txBody>
        </p:sp>
      </p:grpSp>
      <p:grpSp>
        <p:nvGrpSpPr>
          <p:cNvPr id="59" name="Group 21">
            <a:extLst>
              <a:ext uri="{FF2B5EF4-FFF2-40B4-BE49-F238E27FC236}">
                <a16:creationId xmlns:a16="http://schemas.microsoft.com/office/drawing/2014/main" id="{129D28E2-F8FE-3FFD-C5EA-0898C1BC4BA3}"/>
              </a:ext>
            </a:extLst>
          </p:cNvPr>
          <p:cNvGrpSpPr/>
          <p:nvPr/>
        </p:nvGrpSpPr>
        <p:grpSpPr>
          <a:xfrm>
            <a:off x="13839903" y="7547106"/>
            <a:ext cx="4457525" cy="2433777"/>
            <a:chOff x="0" y="0"/>
            <a:chExt cx="1173998" cy="640995"/>
          </a:xfrm>
        </p:grpSpPr>
        <p:sp>
          <p:nvSpPr>
            <p:cNvPr id="60" name="Freeform 22">
              <a:extLst>
                <a:ext uri="{FF2B5EF4-FFF2-40B4-BE49-F238E27FC236}">
                  <a16:creationId xmlns:a16="http://schemas.microsoft.com/office/drawing/2014/main" id="{8DB415A1-A09F-D776-1A88-422CEC94B278}"/>
                </a:ext>
              </a:extLst>
            </p:cNvPr>
            <p:cNvSpPr/>
            <p:nvPr/>
          </p:nvSpPr>
          <p:spPr>
            <a:xfrm>
              <a:off x="0" y="0"/>
              <a:ext cx="1158596" cy="570713"/>
            </a:xfrm>
            <a:custGeom>
              <a:avLst/>
              <a:gdLst/>
              <a:ahLst/>
              <a:cxnLst/>
              <a:rect l="l" t="t" r="r" b="b"/>
              <a:pathLst>
                <a:path w="1158596" h="570713">
                  <a:moveTo>
                    <a:pt x="87995" y="0"/>
                  </a:moveTo>
                  <a:lnTo>
                    <a:pt x="1070601" y="0"/>
                  </a:lnTo>
                  <a:cubicBezTo>
                    <a:pt x="1119199" y="0"/>
                    <a:pt x="1158596" y="39397"/>
                    <a:pt x="1158596" y="87995"/>
                  </a:cubicBezTo>
                  <a:lnTo>
                    <a:pt x="1158596" y="482717"/>
                  </a:lnTo>
                  <a:cubicBezTo>
                    <a:pt x="1158596" y="531316"/>
                    <a:pt x="1119199" y="570713"/>
                    <a:pt x="1070601" y="570713"/>
                  </a:cubicBezTo>
                  <a:lnTo>
                    <a:pt x="87995" y="570713"/>
                  </a:lnTo>
                  <a:cubicBezTo>
                    <a:pt x="39397" y="570713"/>
                    <a:pt x="0" y="531316"/>
                    <a:pt x="0" y="482717"/>
                  </a:cubicBezTo>
                  <a:lnTo>
                    <a:pt x="0" y="87995"/>
                  </a:lnTo>
                  <a:cubicBezTo>
                    <a:pt x="0" y="39397"/>
                    <a:pt x="39397" y="0"/>
                    <a:pt x="87995" y="0"/>
                  </a:cubicBezTo>
                  <a:close/>
                </a:path>
              </a:pathLst>
            </a:custGeom>
            <a:ln w="19050" cap="rnd">
              <a:solidFill>
                <a:srgbClr val="FFFFFF"/>
              </a:solidFill>
              <a:prstDash val="solid"/>
              <a:round/>
            </a:ln>
          </p:spPr>
          <p:txBody>
            <a:bodyPr/>
            <a:lstStyle/>
            <a:p>
              <a:endParaRPr lang="en-GB"/>
            </a:p>
          </p:txBody>
        </p:sp>
        <p:sp>
          <p:nvSpPr>
            <p:cNvPr id="61" name="TextBox 23">
              <a:extLst>
                <a:ext uri="{FF2B5EF4-FFF2-40B4-BE49-F238E27FC236}">
                  <a16:creationId xmlns:a16="http://schemas.microsoft.com/office/drawing/2014/main" id="{56C7EEDA-5F51-0C58-D565-BE8D61618ED1}"/>
                </a:ext>
              </a:extLst>
            </p:cNvPr>
            <p:cNvSpPr txBox="1"/>
            <p:nvPr/>
          </p:nvSpPr>
          <p:spPr>
            <a:xfrm>
              <a:off x="15402" y="13132"/>
              <a:ext cx="1158596" cy="627863"/>
            </a:xfrm>
            <a:prstGeom prst="rect">
              <a:avLst/>
            </a:prstGeom>
          </p:spPr>
          <p:txBody>
            <a:bodyPr lIns="254000" tIns="254000" rIns="254000" bIns="254000" rtlCol="0" anchor="ctr"/>
            <a:lstStyle/>
            <a:p>
              <a:pPr algn="ctr">
                <a:lnSpc>
                  <a:spcPts val="3500"/>
                </a:lnSpc>
              </a:pPr>
              <a:endParaRPr dirty="0">
                <a:solidFill>
                  <a:schemeClr val="tx1">
                    <a:lumMod val="50000"/>
                    <a:lumOff val="50000"/>
                  </a:schemeClr>
                </a:solidFill>
              </a:endParaRPr>
            </a:p>
            <a:p>
              <a:pPr algn="ctr">
                <a:lnSpc>
                  <a:spcPts val="3500"/>
                </a:lnSpc>
              </a:pPr>
              <a:r>
                <a:rPr lang="en-US" sz="2400" spc="-37" dirty="0">
                  <a:solidFill>
                    <a:schemeClr val="tx1">
                      <a:lumMod val="50000"/>
                      <a:lumOff val="50000"/>
                    </a:schemeClr>
                  </a:solidFill>
                  <a:latin typeface="Montserrat Bold" panose="00000800000000000000" pitchFamily="2" charset="0"/>
                  <a:ea typeface="Inter Bold"/>
                  <a:cs typeface="Inter Bold"/>
                  <a:sym typeface="Inter Bold"/>
                </a:rPr>
                <a:t>HUSSAM ALMOKAYED</a:t>
              </a:r>
            </a:p>
          </p:txBody>
        </p:sp>
      </p:grpSp>
      <p:sp>
        <p:nvSpPr>
          <p:cNvPr id="66" name="TextBox 65">
            <a:extLst>
              <a:ext uri="{FF2B5EF4-FFF2-40B4-BE49-F238E27FC236}">
                <a16:creationId xmlns:a16="http://schemas.microsoft.com/office/drawing/2014/main" id="{C3C1D596-BC36-F12F-B15B-94D00AB79C8E}"/>
              </a:ext>
            </a:extLst>
          </p:cNvPr>
          <p:cNvSpPr txBox="1"/>
          <p:nvPr/>
        </p:nvSpPr>
        <p:spPr>
          <a:xfrm>
            <a:off x="9037674" y="7722108"/>
            <a:ext cx="4516620" cy="505010"/>
          </a:xfrm>
          <a:prstGeom prst="rect">
            <a:avLst/>
          </a:prstGeom>
          <a:noFill/>
        </p:spPr>
        <p:txBody>
          <a:bodyPr wrap="square">
            <a:spAutoFit/>
          </a:bodyPr>
          <a:lstStyle/>
          <a:p>
            <a:pPr algn="ctr">
              <a:lnSpc>
                <a:spcPts val="3500"/>
              </a:lnSpc>
              <a:spcBef>
                <a:spcPct val="0"/>
              </a:spcBef>
            </a:pPr>
            <a:r>
              <a:rPr lang="en-US" sz="2400" b="1" spc="-37" dirty="0">
                <a:solidFill>
                  <a:schemeClr val="tx1">
                    <a:lumMod val="50000"/>
                    <a:lumOff val="50000"/>
                  </a:schemeClr>
                </a:solidFill>
                <a:latin typeface="Montserrat Bold" panose="00000800000000000000" pitchFamily="2" charset="0"/>
                <a:ea typeface="Inter Bold"/>
                <a:cs typeface="Inter Bold"/>
                <a:sym typeface="Inter Bold"/>
              </a:rPr>
              <a:t>253000292</a:t>
            </a:r>
          </a:p>
        </p:txBody>
      </p:sp>
      <p:sp>
        <p:nvSpPr>
          <p:cNvPr id="67" name="Freeform 20">
            <a:extLst>
              <a:ext uri="{FF2B5EF4-FFF2-40B4-BE49-F238E27FC236}">
                <a16:creationId xmlns:a16="http://schemas.microsoft.com/office/drawing/2014/main" id="{B4CFFBC4-7944-B420-E38E-F2CC79B6785D}"/>
              </a:ext>
            </a:extLst>
          </p:cNvPr>
          <p:cNvSpPr/>
          <p:nvPr/>
        </p:nvSpPr>
        <p:spPr>
          <a:xfrm>
            <a:off x="14090696" y="7644057"/>
            <a:ext cx="762205" cy="762205"/>
          </a:xfrm>
          <a:custGeom>
            <a:avLst/>
            <a:gdLst/>
            <a:ahLst/>
            <a:cxnLst/>
            <a:rect l="l" t="t" r="r" b="b"/>
            <a:pathLst>
              <a:path w="762205" h="762205">
                <a:moveTo>
                  <a:pt x="0" y="0"/>
                </a:moveTo>
                <a:lnTo>
                  <a:pt x="762205" y="0"/>
                </a:lnTo>
                <a:lnTo>
                  <a:pt x="762205" y="762205"/>
                </a:lnTo>
                <a:lnTo>
                  <a:pt x="0" y="76220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8" name="Freeform 20">
            <a:extLst>
              <a:ext uri="{FF2B5EF4-FFF2-40B4-BE49-F238E27FC236}">
                <a16:creationId xmlns:a16="http://schemas.microsoft.com/office/drawing/2014/main" id="{F5DA5E6F-5908-AEBF-434A-4E4F0E056CF5}"/>
              </a:ext>
            </a:extLst>
          </p:cNvPr>
          <p:cNvSpPr/>
          <p:nvPr/>
        </p:nvSpPr>
        <p:spPr>
          <a:xfrm>
            <a:off x="9331443" y="7644056"/>
            <a:ext cx="762205" cy="762205"/>
          </a:xfrm>
          <a:custGeom>
            <a:avLst/>
            <a:gdLst/>
            <a:ahLst/>
            <a:cxnLst/>
            <a:rect l="l" t="t" r="r" b="b"/>
            <a:pathLst>
              <a:path w="762205" h="762205">
                <a:moveTo>
                  <a:pt x="0" y="0"/>
                </a:moveTo>
                <a:lnTo>
                  <a:pt x="762205" y="0"/>
                </a:lnTo>
                <a:lnTo>
                  <a:pt x="762205" y="762205"/>
                </a:lnTo>
                <a:lnTo>
                  <a:pt x="0" y="76220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1752</TotalTime>
  <Words>1341</Words>
  <Application>Microsoft Office PowerPoint</Application>
  <PresentationFormat>Custom</PresentationFormat>
  <Paragraphs>205</Paragraphs>
  <Slides>10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29LT Adir</vt:lpstr>
      <vt:lpstr>Aptos</vt:lpstr>
      <vt:lpstr>Poppins</vt:lpstr>
      <vt:lpstr>Montserrat Bold</vt:lpstr>
      <vt:lpstr>Inter</vt:lpstr>
      <vt:lpstr>Arimo Bold</vt:lpstr>
      <vt:lpstr>Montserrat Semi-Bold</vt:lpstr>
      <vt:lpstr>Calibri</vt:lpstr>
      <vt:lpstr>Inter 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Modern Artificial Intelligence Presentation</dc:title>
  <dc:creator>doaa alhindi</dc:creator>
  <cp:lastModifiedBy>Office</cp:lastModifiedBy>
  <cp:revision>19</cp:revision>
  <dcterms:created xsi:type="dcterms:W3CDTF">2006-08-16T00:00:00Z</dcterms:created>
  <dcterms:modified xsi:type="dcterms:W3CDTF">2026-04-15T14:15:18Z</dcterms:modified>
  <dc:identifier>DAGz_EFLUf4</dc:identifier>
</cp:coreProperties>
</file>