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11.xml" ContentType="application/vnd.openxmlformats-officedocument.presentationml.slide+xml"/>
  <Override PartName="/ppt/slides/slide36.xml" ContentType="application/vnd.openxmlformats-officedocument.presentationml.slide+xml"/>
  <Override PartName="/ppt/slides/slide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20.xml" ContentType="application/vnd.openxmlformats-officedocument.presentationml.slide+xml"/>
  <Override PartName="/ppt/slides/slide10.xml" ContentType="application/vnd.openxmlformats-officedocument.presentationml.slide+xml"/>
  <Override PartName="/ppt/slides/slide22.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1.xml" ContentType="application/vnd.openxmlformats-officedocument.presentationml.slide+xml"/>
  <Override PartName="/ppt/slides/slide27.xml" ContentType="application/vnd.openxmlformats-officedocument.presentationml.slide+xml"/>
  <Override PartName="/ppt/slides/slide29.xml" ContentType="application/vnd.openxmlformats-officedocument.presentationml.slide+xml"/>
  <Override PartName="/ppt/slides/slide26.xml" ContentType="application/vnd.openxmlformats-officedocument.presentationml.slide+xml"/>
  <Override PartName="/ppt/slides/slide28.xml" ContentType="application/vnd.openxmlformats-officedocument.presentationml.slide+xml"/>
  <Override PartName="/ppt/slideMasters/slideMaster3.xml" ContentType="application/vnd.openxmlformats-officedocument.presentationml.slideMaster+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0.xml" ContentType="application/vnd.openxmlformats-officedocument.presentationml.slideLayout+xml"/>
  <Override PartName="/ppt/slideLayouts/slideLayout49.xml" ContentType="application/vnd.openxmlformats-officedocument.presentationml.slideLayout+xml"/>
  <Override PartName="/ppt/slideLayouts/slideLayout48.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1.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55.xml" ContentType="application/vnd.openxmlformats-officedocument.presentationml.slideLayout+xml"/>
  <Override PartName="/ppt/slideLayouts/slideLayout51.xml" ContentType="application/vnd.openxmlformats-officedocument.presentationml.slideLayout+xml"/>
  <Override PartName="/ppt/slideLayouts/slideLayout57.xml" ContentType="application/vnd.openxmlformats-officedocument.presentationml.slideLayout+xml"/>
  <Override PartName="/ppt/notesSlides/notesSlide7.xml" ContentType="application/vnd.openxmlformats-officedocument.presentationml.notesSlide+xml"/>
  <Override PartName="/ppt/notesSlides/notesSlide6.xml" ContentType="application/vnd.openxmlformats-officedocument.presentationml.notesSlide+xml"/>
  <Override PartName="/ppt/notesSlides/notesSlide5.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4.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2.xml" ContentType="application/vnd.openxmlformats-officedocument.presentationml.notesSlide+xml"/>
  <Override PartName="/ppt/slideLayouts/slideLayout56.xml" ContentType="application/vnd.openxmlformats-officedocument.presentationml.slideLayout+xml"/>
  <Override PartName="/ppt/slideLayouts/slideLayout58.xml" ContentType="application/vnd.openxmlformats-officedocument.presentationml.slideLayout+xml"/>
  <Override PartName="/ppt/slideLayouts/slideLayout65.xml" ContentType="application/vnd.openxmlformats-officedocument.presentationml.slideLayout+xml"/>
  <Override PartName="/ppt/slideLayouts/slideLayout64.xml" ContentType="application/vnd.openxmlformats-officedocument.presentationml.slideLayout+xml"/>
  <Override PartName="/ppt/notesSlides/notesSlide1.xml" ContentType="application/vnd.openxmlformats-officedocument.presentationml.notesSlide+xml"/>
  <Override PartName="/ppt/slideLayouts/slideLayout62.xml" ContentType="application/vnd.openxmlformats-officedocument.presentationml.slideLayout+xml"/>
  <Override PartName="/ppt/slideLayouts/slideLayout61.xml" ContentType="application/vnd.openxmlformats-officedocument.presentationml.slideLayout+xml"/>
  <Override PartName="/ppt/slideLayouts/slideLayout60.xml" ContentType="application/vnd.openxmlformats-officedocument.presentationml.slideLayout+xml"/>
  <Override PartName="/ppt/slideLayouts/slideLayout59.xml" ContentType="application/vnd.openxmlformats-officedocument.presentationml.slideLayout+xml"/>
  <Override PartName="/ppt/slideLayouts/slideLayout66.xml" ContentType="application/vnd.openxmlformats-officedocument.presentationml.slideLayout+xml"/>
  <Override PartName="/ppt/slideLayouts/slideLayout63.xml" ContentType="application/vnd.openxmlformats-officedocument.presentationml.slideLayout+xml"/>
  <Override PartName="/ppt/notesMasters/notesMaster1.xml" ContentType="application/vnd.openxmlformats-officedocument.presentationml.notesMaster+xml"/>
  <Override PartName="/ppt/commentAuthors.xml" ContentType="application/vnd.openxmlformats-officedocument.presentationml.commentAuthors+xml"/>
  <Override PartName="/ppt/theme/theme1.xml" ContentType="application/vnd.openxmlformats-officedocument.theme+xml"/>
  <Override PartName="/ppt/theme/theme2.xml" ContentType="application/vnd.openxmlformats-officedocument.theme+xml"/>
  <Override PartName="/ppt/theme/theme4.xml" ContentType="application/vnd.openxmlformats-officedocument.theme+xml"/>
  <Override PartName="/ppt/theme/theme3.xml" ContentType="application/vnd.openxmlformats-officedocument.theme+xml"/>
  <Override PartName="/ppt/tableStyles.xml" ContentType="application/vnd.openxmlformats-officedocument.presentationml.tableStyles+xml"/>
  <Override PartName="/ppt/presProps.xml" ContentType="application/vnd.openxmlformats-officedocument.presentationml.presProp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7" r:id="rId2"/>
    <p:sldMasterId id="2147483795" r:id="rId3"/>
  </p:sldMasterIdLst>
  <p:notesMasterIdLst>
    <p:notesMasterId r:id="rId44"/>
  </p:notesMasterIdLst>
  <p:sldIdLst>
    <p:sldId id="480" r:id="rId4"/>
    <p:sldId id="423" r:id="rId5"/>
    <p:sldId id="283" r:id="rId6"/>
    <p:sldId id="435" r:id="rId7"/>
    <p:sldId id="284" r:id="rId8"/>
    <p:sldId id="297" r:id="rId9"/>
    <p:sldId id="418" r:id="rId10"/>
    <p:sldId id="299" r:id="rId11"/>
    <p:sldId id="419" r:id="rId12"/>
    <p:sldId id="287" r:id="rId13"/>
    <p:sldId id="424" r:id="rId14"/>
    <p:sldId id="420" r:id="rId15"/>
    <p:sldId id="303" r:id="rId16"/>
    <p:sldId id="304" r:id="rId17"/>
    <p:sldId id="330" r:id="rId18"/>
    <p:sldId id="438" r:id="rId19"/>
    <p:sldId id="364" r:id="rId20"/>
    <p:sldId id="428" r:id="rId21"/>
    <p:sldId id="523" r:id="rId22"/>
    <p:sldId id="525" r:id="rId23"/>
    <p:sldId id="527" r:id="rId24"/>
    <p:sldId id="529" r:id="rId25"/>
    <p:sldId id="531" r:id="rId26"/>
    <p:sldId id="450" r:id="rId27"/>
    <p:sldId id="532" r:id="rId28"/>
    <p:sldId id="331" r:id="rId29"/>
    <p:sldId id="333" r:id="rId30"/>
    <p:sldId id="335" r:id="rId31"/>
    <p:sldId id="334" r:id="rId32"/>
    <p:sldId id="336" r:id="rId33"/>
    <p:sldId id="337" r:id="rId34"/>
    <p:sldId id="332" r:id="rId35"/>
    <p:sldId id="338" r:id="rId36"/>
    <p:sldId id="339" r:id="rId37"/>
    <p:sldId id="340" r:id="rId38"/>
    <p:sldId id="341" r:id="rId39"/>
    <p:sldId id="342" r:id="rId40"/>
    <p:sldId id="343" r:id="rId41"/>
    <p:sldId id="344" r:id="rId42"/>
    <p:sldId id="482" r:id="rId43"/>
  </p:sldIdLst>
  <p:sldSz cx="12192000" cy="6858000"/>
  <p:notesSz cx="6797675"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initials="u" lastIdx="1" clrIdx="0">
    <p:extLst>
      <p:ext uri="{19B8F6BF-5375-455C-9EA6-DF929625EA0E}">
        <p15:presenceInfo xmlns:p15="http://schemas.microsoft.com/office/powerpoint/2012/main" userId="user"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EBF7"/>
    <a:srgbClr val="BB1F2D"/>
    <a:srgbClr val="BF2B0D"/>
    <a:srgbClr val="FFFFEF"/>
    <a:srgbClr val="C2F0FE"/>
    <a:srgbClr val="FDE7F9"/>
    <a:srgbClr val="FAC2EF"/>
    <a:srgbClr val="E4F6F8"/>
    <a:srgbClr val="FFFFFF"/>
    <a:srgbClr val="3C8DB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03" autoAdjust="0"/>
    <p:restoredTop sz="95407" autoAdjust="0"/>
  </p:normalViewPr>
  <p:slideViewPr>
    <p:cSldViewPr snapToGrid="0">
      <p:cViewPr varScale="1">
        <p:scale>
          <a:sx n="82" d="100"/>
          <a:sy n="82" d="100"/>
        </p:scale>
        <p:origin x="4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commentAuthors" Target="commentAuthor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notesMaster" Target="notesMasters/notesMaster1.xml"/><Relationship Id="rId52" Type="http://schemas.openxmlformats.org/officeDocument/2006/relationships/customXml" Target="../customXml/item3.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customXml" Target="../customXml/item2.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2"/>
            <a:ext cx="2945659" cy="495348"/>
          </a:xfrm>
          <a:prstGeom prst="rect">
            <a:avLst/>
          </a:prstGeom>
        </p:spPr>
        <p:txBody>
          <a:bodyPr vert="horz" lIns="86830" tIns="43414" rIns="86830" bIns="43414" rtlCol="0"/>
          <a:lstStyle>
            <a:lvl1pPr algn="r">
              <a:defRPr sz="1100"/>
            </a:lvl1pPr>
          </a:lstStyle>
          <a:p>
            <a:endParaRPr lang="ar-EG"/>
          </a:p>
        </p:txBody>
      </p:sp>
      <p:sp>
        <p:nvSpPr>
          <p:cNvPr id="3" name="Date Placeholder 2"/>
          <p:cNvSpPr>
            <a:spLocks noGrp="1"/>
          </p:cNvSpPr>
          <p:nvPr>
            <p:ph type="dt" idx="1"/>
          </p:nvPr>
        </p:nvSpPr>
        <p:spPr>
          <a:xfrm>
            <a:off x="3850444" y="2"/>
            <a:ext cx="2945659" cy="495348"/>
          </a:xfrm>
          <a:prstGeom prst="rect">
            <a:avLst/>
          </a:prstGeom>
        </p:spPr>
        <p:txBody>
          <a:bodyPr vert="horz" lIns="86830" tIns="43414" rIns="86830" bIns="43414" rtlCol="0"/>
          <a:lstStyle>
            <a:lvl1pPr algn="l">
              <a:defRPr sz="1100"/>
            </a:lvl1pPr>
          </a:lstStyle>
          <a:p>
            <a:fld id="{92DC589F-3831-482C-91A5-0DCE814FE469}" type="datetimeFigureOut">
              <a:rPr lang="ar-EG" smtClean="0"/>
              <a:t>21/04/1448</a:t>
            </a:fld>
            <a:endParaRPr lang="ar-EG"/>
          </a:p>
        </p:txBody>
      </p:sp>
      <p:sp>
        <p:nvSpPr>
          <p:cNvPr id="4" name="Slide Image Placeholder 3"/>
          <p:cNvSpPr>
            <a:spLocks noGrp="1" noRot="1" noChangeAspect="1"/>
          </p:cNvSpPr>
          <p:nvPr>
            <p:ph type="sldImg" idx="2"/>
          </p:nvPr>
        </p:nvSpPr>
        <p:spPr>
          <a:xfrm>
            <a:off x="439738" y="1235075"/>
            <a:ext cx="5918200" cy="3330575"/>
          </a:xfrm>
          <a:prstGeom prst="rect">
            <a:avLst/>
          </a:prstGeom>
          <a:noFill/>
          <a:ln w="12700">
            <a:solidFill>
              <a:prstClr val="black"/>
            </a:solidFill>
          </a:ln>
        </p:spPr>
        <p:txBody>
          <a:bodyPr vert="horz" lIns="86830" tIns="43414" rIns="86830" bIns="43414" rtlCol="0" anchor="ctr"/>
          <a:lstStyle/>
          <a:p>
            <a:endParaRPr lang="ar-EG"/>
          </a:p>
        </p:txBody>
      </p:sp>
      <p:sp>
        <p:nvSpPr>
          <p:cNvPr id="5" name="Notes Placeholder 4"/>
          <p:cNvSpPr>
            <a:spLocks noGrp="1"/>
          </p:cNvSpPr>
          <p:nvPr>
            <p:ph type="body" sz="quarter" idx="3"/>
          </p:nvPr>
        </p:nvSpPr>
        <p:spPr>
          <a:xfrm>
            <a:off x="679768" y="4751222"/>
            <a:ext cx="5438140" cy="3887361"/>
          </a:xfrm>
          <a:prstGeom prst="rect">
            <a:avLst/>
          </a:prstGeom>
        </p:spPr>
        <p:txBody>
          <a:bodyPr vert="horz" lIns="86830" tIns="43414" rIns="86830" bIns="434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EG"/>
          </a:p>
        </p:txBody>
      </p:sp>
      <p:sp>
        <p:nvSpPr>
          <p:cNvPr id="6" name="Footer Placeholder 5"/>
          <p:cNvSpPr>
            <a:spLocks noGrp="1"/>
          </p:cNvSpPr>
          <p:nvPr>
            <p:ph type="ftr" sz="quarter" idx="4"/>
          </p:nvPr>
        </p:nvSpPr>
        <p:spPr>
          <a:xfrm>
            <a:off x="0" y="9377318"/>
            <a:ext cx="2945659" cy="495347"/>
          </a:xfrm>
          <a:prstGeom prst="rect">
            <a:avLst/>
          </a:prstGeom>
        </p:spPr>
        <p:txBody>
          <a:bodyPr vert="horz" lIns="86830" tIns="43414" rIns="86830" bIns="43414" rtlCol="0" anchor="b"/>
          <a:lstStyle>
            <a:lvl1pPr algn="r">
              <a:defRPr sz="1100"/>
            </a:lvl1pPr>
          </a:lstStyle>
          <a:p>
            <a:endParaRPr lang="ar-EG"/>
          </a:p>
        </p:txBody>
      </p:sp>
      <p:sp>
        <p:nvSpPr>
          <p:cNvPr id="7" name="Slide Number Placeholder 6"/>
          <p:cNvSpPr>
            <a:spLocks noGrp="1"/>
          </p:cNvSpPr>
          <p:nvPr>
            <p:ph type="sldNum" sz="quarter" idx="5"/>
          </p:nvPr>
        </p:nvSpPr>
        <p:spPr>
          <a:xfrm>
            <a:off x="3850444" y="9377318"/>
            <a:ext cx="2945659" cy="495347"/>
          </a:xfrm>
          <a:prstGeom prst="rect">
            <a:avLst/>
          </a:prstGeom>
        </p:spPr>
        <p:txBody>
          <a:bodyPr vert="horz" lIns="86830" tIns="43414" rIns="86830" bIns="43414" rtlCol="0" anchor="b"/>
          <a:lstStyle>
            <a:lvl1pPr algn="l">
              <a:defRPr sz="1100"/>
            </a:lvl1pPr>
          </a:lstStyle>
          <a:p>
            <a:fld id="{4564744E-F86A-4A14-A8DF-900B4E2170B2}" type="slidenum">
              <a:rPr lang="ar-EG" smtClean="0"/>
              <a:t>‹#›</a:t>
            </a:fld>
            <a:endParaRPr lang="ar-EG"/>
          </a:p>
        </p:txBody>
      </p:sp>
    </p:spTree>
    <p:extLst>
      <p:ext uri="{BB962C8B-B14F-4D97-AF65-F5344CB8AC3E}">
        <p14:creationId xmlns:p14="http://schemas.microsoft.com/office/powerpoint/2010/main" val="2257552959"/>
      </p:ext>
    </p:extLst>
  </p:cSld>
  <p:clrMap bg1="lt1" tx1="dk1" bg2="lt2" tx2="dk2" accent1="accent1" accent2="accent2" accent3="accent3" accent4="accent4" accent5="accent5" accent6="accent6" hlink="hlink" folHlink="folHlink"/>
  <p:notesStyle>
    <a:lvl1pPr marL="0" algn="l" defTabSz="516072" rtl="0" eaLnBrk="1" latinLnBrk="0" hangingPunct="1">
      <a:defRPr sz="677" kern="1200">
        <a:solidFill>
          <a:schemeClr val="tx1"/>
        </a:solidFill>
        <a:latin typeface="+mn-lt"/>
        <a:ea typeface="+mn-ea"/>
        <a:cs typeface="+mn-cs"/>
      </a:defRPr>
    </a:lvl1pPr>
    <a:lvl2pPr marL="258036" algn="l" defTabSz="516072" rtl="0" eaLnBrk="1" latinLnBrk="0" hangingPunct="1">
      <a:defRPr sz="677" kern="1200">
        <a:solidFill>
          <a:schemeClr val="tx1"/>
        </a:solidFill>
        <a:latin typeface="+mn-lt"/>
        <a:ea typeface="+mn-ea"/>
        <a:cs typeface="+mn-cs"/>
      </a:defRPr>
    </a:lvl2pPr>
    <a:lvl3pPr marL="516072" algn="l" defTabSz="516072" rtl="0" eaLnBrk="1" latinLnBrk="0" hangingPunct="1">
      <a:defRPr sz="677" kern="1200">
        <a:solidFill>
          <a:schemeClr val="tx1"/>
        </a:solidFill>
        <a:latin typeface="+mn-lt"/>
        <a:ea typeface="+mn-ea"/>
        <a:cs typeface="+mn-cs"/>
      </a:defRPr>
    </a:lvl3pPr>
    <a:lvl4pPr marL="774108" algn="l" defTabSz="516072" rtl="0" eaLnBrk="1" latinLnBrk="0" hangingPunct="1">
      <a:defRPr sz="677" kern="1200">
        <a:solidFill>
          <a:schemeClr val="tx1"/>
        </a:solidFill>
        <a:latin typeface="+mn-lt"/>
        <a:ea typeface="+mn-ea"/>
        <a:cs typeface="+mn-cs"/>
      </a:defRPr>
    </a:lvl4pPr>
    <a:lvl5pPr marL="1032145" algn="l" defTabSz="516072" rtl="0" eaLnBrk="1" latinLnBrk="0" hangingPunct="1">
      <a:defRPr sz="677" kern="1200">
        <a:solidFill>
          <a:schemeClr val="tx1"/>
        </a:solidFill>
        <a:latin typeface="+mn-lt"/>
        <a:ea typeface="+mn-ea"/>
        <a:cs typeface="+mn-cs"/>
      </a:defRPr>
    </a:lvl5pPr>
    <a:lvl6pPr marL="1290181" algn="l" defTabSz="516072" rtl="0" eaLnBrk="1" latinLnBrk="0" hangingPunct="1">
      <a:defRPr sz="677" kern="1200">
        <a:solidFill>
          <a:schemeClr val="tx1"/>
        </a:solidFill>
        <a:latin typeface="+mn-lt"/>
        <a:ea typeface="+mn-ea"/>
        <a:cs typeface="+mn-cs"/>
      </a:defRPr>
    </a:lvl6pPr>
    <a:lvl7pPr marL="1548217" algn="l" defTabSz="516072" rtl="0" eaLnBrk="1" latinLnBrk="0" hangingPunct="1">
      <a:defRPr sz="677" kern="1200">
        <a:solidFill>
          <a:schemeClr val="tx1"/>
        </a:solidFill>
        <a:latin typeface="+mn-lt"/>
        <a:ea typeface="+mn-ea"/>
        <a:cs typeface="+mn-cs"/>
      </a:defRPr>
    </a:lvl7pPr>
    <a:lvl8pPr marL="1806253" algn="l" defTabSz="516072" rtl="0" eaLnBrk="1" latinLnBrk="0" hangingPunct="1">
      <a:defRPr sz="677" kern="1200">
        <a:solidFill>
          <a:schemeClr val="tx1"/>
        </a:solidFill>
        <a:latin typeface="+mn-lt"/>
        <a:ea typeface="+mn-ea"/>
        <a:cs typeface="+mn-cs"/>
      </a:defRPr>
    </a:lvl8pPr>
    <a:lvl9pPr marL="2064290" algn="l" defTabSz="516072" rtl="0" eaLnBrk="1" latinLnBrk="0" hangingPunct="1">
      <a:defRPr sz="677"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BEC57250-1557-BC61-2951-DCF986360D05}"/>
              </a:ext>
            </a:extLst>
          </p:cNvPr>
          <p:cNvSpPr>
            <a:spLocks noGrp="1" noRot="1" noChangeAspect="1" noChangeArrowheads="1" noTextEdit="1"/>
          </p:cNvSpPr>
          <p:nvPr>
            <p:ph type="sldImg"/>
          </p:nvPr>
        </p:nvSpPr>
        <p:spPr>
          <a:xfrm>
            <a:off x="190500" y="539750"/>
            <a:ext cx="6477000" cy="3644900"/>
          </a:xfrm>
          <a:ln cap="flat"/>
        </p:spPr>
      </p:sp>
      <p:sp>
        <p:nvSpPr>
          <p:cNvPr id="60419" name="Rectangle 3">
            <a:extLst>
              <a:ext uri="{FF2B5EF4-FFF2-40B4-BE49-F238E27FC236}">
                <a16:creationId xmlns:a16="http://schemas.microsoft.com/office/drawing/2014/main" id="{B99C65AF-692D-1D09-C57F-FF3FD6DFE0F9}"/>
              </a:ext>
            </a:extLst>
          </p:cNvPr>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B63A084E-CB33-5978-9AFA-7BCD21A19B8F}"/>
              </a:ext>
            </a:extLst>
          </p:cNvPr>
          <p:cNvSpPr>
            <a:spLocks noGrp="1" noRot="1" noChangeAspect="1" noChangeArrowheads="1" noTextEdit="1"/>
          </p:cNvSpPr>
          <p:nvPr>
            <p:ph type="sldImg"/>
          </p:nvPr>
        </p:nvSpPr>
        <p:spPr>
          <a:xfrm>
            <a:off x="190500" y="539750"/>
            <a:ext cx="6477000" cy="3644900"/>
          </a:xfrm>
          <a:ln cap="flat"/>
        </p:spPr>
      </p:sp>
      <p:sp>
        <p:nvSpPr>
          <p:cNvPr id="62467" name="Rectangle 3">
            <a:extLst>
              <a:ext uri="{FF2B5EF4-FFF2-40B4-BE49-F238E27FC236}">
                <a16:creationId xmlns:a16="http://schemas.microsoft.com/office/drawing/2014/main" id="{D5499A92-349F-7DC1-B5BA-0CEEEA0C47A1}"/>
              </a:ext>
            </a:extLst>
          </p:cNvPr>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85C1C0EC-C1D0-DE7D-C9D3-BE8E4C25E4C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FA397BAB-9506-9A43-0DD9-6325F95D708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ＭＳ Ｐゴシック" panose="020B0600070205080204" pitchFamily="34" charset="-128"/>
              </a:rPr>
              <a:t>Here is a listing of common asset accounts we are likely to find in all businesses. Prepaid accounts may be new to you. Think about your auto insurance. Many of us pay our auto insurance semi-annually or annually. The payment is made in advance and is referred to as a </a:t>
            </a:r>
            <a:r>
              <a:rPr lang="en-US" altLang="en-US" b="1">
                <a:ea typeface="ＭＳ Ｐゴシック" panose="020B0600070205080204" pitchFamily="34" charset="-128"/>
              </a:rPr>
              <a:t>prepaid</a:t>
            </a:r>
            <a:r>
              <a:rPr lang="en-US" altLang="en-US">
                <a:ea typeface="ＭＳ Ｐゴシック" panose="020B0600070205080204" pitchFamily="34" charset="-128"/>
              </a:rPr>
              <a:t> amount.  Prepaid amounts will turn into expenses as they are used up.</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D42FEB18-0AB8-74C5-A720-7FC75E5F105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20" name="Rectangle 3">
            <a:extLst>
              <a:ext uri="{FF2B5EF4-FFF2-40B4-BE49-F238E27FC236}">
                <a16:creationId xmlns:a16="http://schemas.microsoft.com/office/drawing/2014/main" id="{7640061B-6634-30CB-2823-5833466A59BD}"/>
              </a:ext>
            </a:extLst>
          </p:cNvPr>
          <p:cNvSpPr>
            <a:spLocks noGrp="1" noChangeArrowheads="1"/>
          </p:cNvSpPr>
          <p:nvPr>
            <p:ph type="body" idx="1"/>
          </p:nvPr>
        </p:nvSpPr>
        <p:spPr>
          <a:ln/>
        </p:spPr>
        <p:txBody>
          <a:bodyPr/>
          <a:lstStyle/>
          <a:p>
            <a:pPr>
              <a:defRPr/>
            </a:pPr>
            <a:r>
              <a:rPr lang="en-US" dirty="0"/>
              <a:t>The owner’s claim on a company’s assets is called equity. Equity is the owner’s residual interest in the assets of a business after deducting liabilities. Equity is impacted by four types of accounts:</a:t>
            </a:r>
          </a:p>
          <a:p>
            <a:pPr marL="224325" indent="-224325">
              <a:buFont typeface="+mj-lt"/>
              <a:buAutoNum type="arabicPeriod"/>
              <a:defRPr/>
            </a:pPr>
            <a:r>
              <a:rPr lang="en-US" dirty="0"/>
              <a:t>Owner’s capital,</a:t>
            </a:r>
          </a:p>
          <a:p>
            <a:pPr marL="224325" indent="-224325">
              <a:buFont typeface="+mj-lt"/>
              <a:buAutoNum type="arabicPeriod"/>
              <a:defRPr/>
            </a:pPr>
            <a:r>
              <a:rPr lang="en-US" dirty="0"/>
              <a:t>Owner’s withdrawals,</a:t>
            </a:r>
          </a:p>
          <a:p>
            <a:pPr marL="224325" indent="-224325">
              <a:buFont typeface="+mj-lt"/>
              <a:buAutoNum type="arabicPeriod"/>
              <a:defRPr/>
            </a:pPr>
            <a:r>
              <a:rPr lang="en-US" dirty="0"/>
              <a:t>Revenues, and </a:t>
            </a:r>
          </a:p>
          <a:p>
            <a:pPr marL="224325" indent="-224325">
              <a:buFont typeface="+mj-lt"/>
              <a:buAutoNum type="arabicPeriod"/>
              <a:defRPr/>
            </a:pPr>
            <a:r>
              <a:rPr lang="en-US" dirty="0"/>
              <a:t>Expenses.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BD906C10-AFCA-5C9F-8C67-158239FA97C7}"/>
              </a:ext>
            </a:extLst>
          </p:cNvPr>
          <p:cNvSpPr>
            <a:spLocks noGrp="1" noRot="1" noChangeAspect="1" noChangeArrowheads="1" noTextEdit="1"/>
          </p:cNvSpPr>
          <p:nvPr>
            <p:ph type="sldImg"/>
          </p:nvPr>
        </p:nvSpPr>
        <p:spPr>
          <a:xfrm>
            <a:off x="190500" y="539750"/>
            <a:ext cx="6477000" cy="3644900"/>
          </a:xfrm>
          <a:ln cap="flat"/>
        </p:spPr>
      </p:sp>
      <p:sp>
        <p:nvSpPr>
          <p:cNvPr id="68611" name="Rectangle 3">
            <a:extLst>
              <a:ext uri="{FF2B5EF4-FFF2-40B4-BE49-F238E27FC236}">
                <a16:creationId xmlns:a16="http://schemas.microsoft.com/office/drawing/2014/main" id="{1211A941-F4DF-5CC4-0025-20B58E10E2E8}"/>
              </a:ext>
            </a:extLst>
          </p:cNvPr>
          <p:cNvSpPr>
            <a:spLocks noGrp="1" noChangeArrowheads="1"/>
          </p:cNvSpPr>
          <p:nvPr>
            <p:ph type="body" idx="1"/>
          </p:nvPr>
        </p:nvSpPr>
        <p:spPr>
          <a:ln/>
          <a:extLst>
            <a:ext uri="{91240B29-F687-4F45-9708-019B960494DF}">
              <a14:hiddenLine xmlns:a14="http://schemas.microsoft.com/office/drawing/2010/main" w="12700">
                <a:solidFill>
                  <a:schemeClr val="tx1"/>
                </a:solidFill>
                <a:miter lim="800000"/>
                <a:headEnd/>
                <a:tailEnd/>
              </a14:hiddenLine>
            </a:ext>
          </a:extLst>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9B419A78-6328-6367-01EC-B5462A13AD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4" name="Rectangle 3">
            <a:extLst>
              <a:ext uri="{FF2B5EF4-FFF2-40B4-BE49-F238E27FC236}">
                <a16:creationId xmlns:a16="http://schemas.microsoft.com/office/drawing/2014/main" id="{64FAEE8E-F383-4702-1149-79326603D075}"/>
              </a:ext>
            </a:extLst>
          </p:cNvPr>
          <p:cNvSpPr>
            <a:spLocks noGrp="1" noChangeArrowheads="1"/>
          </p:cNvSpPr>
          <p:nvPr>
            <p:ph type="body" idx="1"/>
          </p:nvPr>
        </p:nvSpPr>
        <p:spPr bwMode="auto"/>
        <p:txBody>
          <a:bodyPr wrap="square" numCol="1" anchor="t" anchorCtr="0" compatLnSpc="1">
            <a:prstTxWarp prst="textNoShape">
              <a:avLst/>
            </a:prstTxWarp>
            <a:normAutofit/>
          </a:bodyPr>
          <a:lstStyle/>
          <a:p>
            <a:pPr>
              <a:defRPr/>
            </a:pPr>
            <a:r>
              <a:rPr lang="en-US" dirty="0"/>
              <a:t>Double-entry accounting requires that for each transaction:</a:t>
            </a:r>
          </a:p>
          <a:p>
            <a:pPr>
              <a:defRPr/>
            </a:pPr>
            <a:r>
              <a:rPr lang="en-US" dirty="0"/>
              <a:t>● At least two accounts are involved, with at least one debit and one credit.</a:t>
            </a:r>
          </a:p>
          <a:p>
            <a:pPr>
              <a:defRPr/>
            </a:pPr>
            <a:r>
              <a:rPr lang="en-US" dirty="0"/>
              <a:t>● The total amount debited must equal the total amount credited.</a:t>
            </a:r>
          </a:p>
          <a:p>
            <a:pPr>
              <a:defRPr/>
            </a:pPr>
            <a:r>
              <a:rPr lang="en-US" dirty="0"/>
              <a:t>● The accounting equation must not be violated.</a:t>
            </a:r>
          </a:p>
          <a:p>
            <a:pPr>
              <a:defRPr/>
            </a:pPr>
            <a:endParaRPr lang="en-US" dirty="0"/>
          </a:p>
          <a:p>
            <a:pPr>
              <a:defRPr/>
            </a:pPr>
            <a:r>
              <a:rPr lang="en-US" dirty="0">
                <a:ea typeface="ＭＳ Ｐゴシック" pitchFamily="34" charset="-128"/>
              </a:rPr>
              <a:t>After we decide on the terms to use for the left and right side of a ledger account, we must establish the mathematics of the double-entry system. Liabilities and equity have the opposite sign of assets. If we were to move the liabilities to the left side of the equation, it would read assets minus liabilities equal equity. As a convention of double-entry accounting we have decided that a debit, or left side, to an asset account will represent an increase in the asset account balance. Once this decision is made, all the remaining math is determined. Because liabilities and equity have the opposite sign of assets, a debit to a liability or equity account means a decrease and a credit means an increase. Instead of using the terms increase and decrease, we use the terms debit and credit. It is important to remember whether we are talking about an asset, liability, or equity account for the meaning of a debit or a credit.</a:t>
            </a:r>
          </a:p>
          <a:p>
            <a:pPr>
              <a:defRPr/>
            </a:pPr>
            <a:endParaRPr lang="en-US" dirty="0">
              <a:ea typeface="ＭＳ Ｐゴシック" pitchFamily="34" charset="-128"/>
            </a:endParaRPr>
          </a:p>
          <a:p>
            <a:pPr>
              <a:defRPr/>
            </a:pPr>
            <a:r>
              <a:rPr lang="en-US" dirty="0">
                <a:ea typeface="ＭＳ Ｐゴシック" pitchFamily="34" charset="-128"/>
              </a:rPr>
              <a:t>Another method for working with debits and credits is to use the accounting equation as a guide.  Assets are on the left hand side of the accounting equation.  Therefore all increases to assets are on the debit (left) side of the T-account.  Liabilities and equity accounts are on the right hand side of the accounting equation.  Therefore all increases to liabilities and equity accounts are on the credit (right) side of the T-account.</a:t>
            </a:r>
          </a:p>
          <a:p>
            <a:pPr>
              <a:defRPr/>
            </a:pPr>
            <a:endParaRPr lang="en-US" dirty="0">
              <a:ea typeface="ＭＳ Ｐゴシック" pitchFamily="34" charset="-128"/>
            </a:endParaRPr>
          </a:p>
          <a:p>
            <a:pPr>
              <a:defRPr/>
            </a:pPr>
            <a:r>
              <a:rPr lang="en-US" dirty="0">
                <a:ea typeface="ＭＳ Ｐゴシック" pitchFamily="34" charset="-128"/>
              </a:rPr>
              <a:t>It will take you a short while to become accustomed to using the terms debit and credit, but with practice you will master the concept easily.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109FCBA7-1738-4425-9FCA-52591574A368}"/>
              </a:ext>
            </a:extLst>
          </p:cNvPr>
          <p:cNvSpPr>
            <a:spLocks noGrp="1" noRot="1" noChangeAspect="1" noChangeArrowheads="1" noTextEdit="1"/>
          </p:cNvSpPr>
          <p:nvPr>
            <p:ph type="sldImg"/>
          </p:nvPr>
        </p:nvSpPr>
        <p:spPr bwMode="auto">
          <a:xfrm>
            <a:off x="393700" y="692150"/>
            <a:ext cx="6072188" cy="34163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Rectangle 3">
            <a:extLst>
              <a:ext uri="{FF2B5EF4-FFF2-40B4-BE49-F238E27FC236}">
                <a16:creationId xmlns:a16="http://schemas.microsoft.com/office/drawing/2014/main" id="{4062878C-2C05-1AC2-F0B1-CA72164554B1}"/>
              </a:ext>
            </a:extLst>
          </p:cNvPr>
          <p:cNvSpPr>
            <a:spLocks noGrp="1" noChangeArrowheads="1"/>
          </p:cNvSpPr>
          <p:nvPr>
            <p:ph type="body" idx="1"/>
          </p:nvPr>
        </p:nvSpPr>
        <p:spPr bwMode="auto">
          <a:xfrm>
            <a:off x="914400" y="4343400"/>
            <a:ext cx="5029200" cy="411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ea typeface="ＭＳ Ｐゴシック" panose="020B0600070205080204" pitchFamily="34" charset="-128"/>
              </a:rPr>
              <a:t>Here is the expanded accounting equation showing the equity section. Because revenues increase equity, a revenue account must be recorded just like the C. Taylor, Capital account. A credit is an increase in revenues and a debit is an increase in expenses. The C. Taylor, Capital and revenue accounts are both increased with a credit and decreased with a debit. Owner's Withdrawals and expenses have an opposite sign, so these accounts are increased with a debit and decreased with a credit.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2306" name="Rectangle 2"/>
          <p:cNvSpPr>
            <a:spLocks noGrp="1" noRot="1" noChangeAspect="1" noChangeArrowheads="1" noTextEdit="1"/>
          </p:cNvSpPr>
          <p:nvPr>
            <p:ph type="sldImg"/>
          </p:nvPr>
        </p:nvSpPr>
        <p:spPr>
          <a:xfrm>
            <a:off x="384175" y="687388"/>
            <a:ext cx="6089650" cy="3425825"/>
          </a:xfrm>
          <a:ln cap="flat"/>
        </p:spPr>
      </p:sp>
      <p:sp>
        <p:nvSpPr>
          <p:cNvPr id="482307" name="Rectangle 3"/>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Rot="1" noChangeAspect="1" noChangeArrowheads="1" noTextEdit="1"/>
          </p:cNvSpPr>
          <p:nvPr>
            <p:ph type="sldImg"/>
          </p:nvPr>
        </p:nvSpPr>
        <p:spPr>
          <a:xfrm>
            <a:off x="384175" y="687388"/>
            <a:ext cx="6089650" cy="3425825"/>
          </a:xfrm>
          <a:ln cap="flat"/>
        </p:spPr>
      </p:sp>
      <p:sp>
        <p:nvSpPr>
          <p:cNvPr id="284675" name="Rectangle 3"/>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Rot="1" noChangeAspect="1" noChangeArrowheads="1" noTextEdit="1"/>
          </p:cNvSpPr>
          <p:nvPr>
            <p:ph type="sldImg"/>
          </p:nvPr>
        </p:nvSpPr>
        <p:spPr>
          <a:xfrm>
            <a:off x="384175" y="687388"/>
            <a:ext cx="6089650" cy="3425825"/>
          </a:xfrm>
          <a:ln cap="flat"/>
        </p:spPr>
      </p:sp>
      <p:sp>
        <p:nvSpPr>
          <p:cNvPr id="286723" name="Rectangle 3"/>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770" name="Rectangle 1026"/>
          <p:cNvSpPr>
            <a:spLocks noGrp="1" noRot="1" noChangeAspect="1" noChangeArrowheads="1" noTextEdit="1"/>
          </p:cNvSpPr>
          <p:nvPr>
            <p:ph type="sldImg"/>
          </p:nvPr>
        </p:nvSpPr>
        <p:spPr>
          <a:xfrm>
            <a:off x="384175" y="687388"/>
            <a:ext cx="6089650" cy="3425825"/>
          </a:xfrm>
          <a:ln cap="flat"/>
        </p:spPr>
      </p:sp>
      <p:sp>
        <p:nvSpPr>
          <p:cNvPr id="288771" name="Rectangle 1027"/>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Rot="1" noChangeAspect="1" noChangeArrowheads="1" noTextEdit="1"/>
          </p:cNvSpPr>
          <p:nvPr>
            <p:ph type="sldImg"/>
          </p:nvPr>
        </p:nvSpPr>
        <p:spPr>
          <a:xfrm>
            <a:off x="384175" y="687388"/>
            <a:ext cx="6089650" cy="3425825"/>
          </a:xfrm>
          <a:ln cap="flat"/>
        </p:spPr>
      </p:sp>
      <p:sp>
        <p:nvSpPr>
          <p:cNvPr id="290819" name="Rectangle 3"/>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9666" name="Rectangle 2"/>
          <p:cNvSpPr>
            <a:spLocks noGrp="1" noRot="1" noChangeAspect="1" noChangeArrowheads="1" noTextEdit="1"/>
          </p:cNvSpPr>
          <p:nvPr>
            <p:ph type="sldImg"/>
          </p:nvPr>
        </p:nvSpPr>
        <p:spPr>
          <a:xfrm>
            <a:off x="384175" y="687388"/>
            <a:ext cx="6089650" cy="3425825"/>
          </a:xfrm>
          <a:ln cap="flat"/>
        </p:spPr>
      </p:sp>
      <p:sp>
        <p:nvSpPr>
          <p:cNvPr id="369667" name="Rectangle 3"/>
          <p:cNvSpPr>
            <a:spLocks noGrp="1" noChangeArrowheads="1"/>
          </p:cNvSpPr>
          <p:nvPr>
            <p:ph type="body" idx="1"/>
          </p:nvPr>
        </p:nvSpPr>
        <p:spPr>
          <a:xfrm>
            <a:off x="914400" y="4343400"/>
            <a:ext cx="5029200" cy="4114800"/>
          </a:xfrm>
          <a:ln/>
        </p:spPr>
        <p:txBody>
          <a:bodyPr lIns="92075" tIns="46038" rIns="92075" bIns="46038"/>
          <a:lstStyle/>
          <a:p>
            <a:endParaRPr lang="en-US" alt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E1D879-F7CD-4B87-A39A-9B1EFBAA8C93}" type="datetime8">
              <a:rPr lang="ar-EG" smtClean="0"/>
              <a:t>03 تشرين الأول،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21771903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C5202-9340-4763-A8B2-DB3760FE46B5}" type="datetime8">
              <a:rPr lang="ar-EG" smtClean="0"/>
              <a:t>03 تشرين الأول،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7657967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070E33-6A2D-4642-8820-4F63366A9A7D}" type="datetime8">
              <a:rPr lang="ar-EG" smtClean="0"/>
              <a:t>03 تشرين الأول،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57697779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0B6F78A-E644-4BD2-AA44-23730300262C}" type="datetime8">
              <a:rPr lang="ar-EG" smtClean="0"/>
              <a:t>03 تشرين الأول،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2831018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743AD3-122B-40C0-BC16-64BF32E4901C}" type="datetime8">
              <a:rPr lang="ar-EG" smtClean="0"/>
              <a:t>03 تشرين الأول، 26</a:t>
            </a:fld>
            <a:endParaRPr lang="ar-EG"/>
          </a:p>
        </p:txBody>
      </p:sp>
      <p:sp>
        <p:nvSpPr>
          <p:cNvPr id="8" name="Footer Placeholder 7"/>
          <p:cNvSpPr>
            <a:spLocks noGrp="1"/>
          </p:cNvSpPr>
          <p:nvPr>
            <p:ph type="ftr" sz="quarter" idx="11"/>
          </p:nvPr>
        </p:nvSpPr>
        <p:spPr/>
        <p:txBody>
          <a:bodyPr/>
          <a:lstStyle/>
          <a:p>
            <a:endParaRPr lang="ar-EG"/>
          </a:p>
        </p:txBody>
      </p:sp>
      <p:sp>
        <p:nvSpPr>
          <p:cNvPr id="9" name="Slide Number Placeholder 8"/>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150009148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36F7C0-6EDA-45E1-9667-502361C80AB8}" type="datetime8">
              <a:rPr lang="ar-EG" smtClean="0"/>
              <a:t>03 تشرين الأول، 26</a:t>
            </a:fld>
            <a:endParaRPr lang="ar-EG"/>
          </a:p>
        </p:txBody>
      </p:sp>
      <p:sp>
        <p:nvSpPr>
          <p:cNvPr id="4" name="Footer Placeholder 3"/>
          <p:cNvSpPr>
            <a:spLocks noGrp="1"/>
          </p:cNvSpPr>
          <p:nvPr>
            <p:ph type="ftr" sz="quarter" idx="11"/>
          </p:nvPr>
        </p:nvSpPr>
        <p:spPr/>
        <p:txBody>
          <a:bodyPr/>
          <a:lstStyle/>
          <a:p>
            <a:endParaRPr lang="ar-EG"/>
          </a:p>
        </p:txBody>
      </p:sp>
      <p:sp>
        <p:nvSpPr>
          <p:cNvPr id="5" name="Slide Number Placeholder 4"/>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22525388"/>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40A9-426D-42B1-827E-011C7AA75322}" type="datetime8">
              <a:rPr lang="ar-EG" smtClean="0"/>
              <a:t>03 تشرين الأول، 26</a:t>
            </a:fld>
            <a:endParaRPr lang="ar-EG"/>
          </a:p>
        </p:txBody>
      </p:sp>
      <p:sp>
        <p:nvSpPr>
          <p:cNvPr id="3" name="Footer Placeholder 2"/>
          <p:cNvSpPr>
            <a:spLocks noGrp="1"/>
          </p:cNvSpPr>
          <p:nvPr>
            <p:ph type="ftr" sz="quarter" idx="11"/>
          </p:nvPr>
        </p:nvSpPr>
        <p:spPr/>
        <p:txBody>
          <a:bodyPr/>
          <a:lstStyle/>
          <a:p>
            <a:endParaRPr lang="ar-EG"/>
          </a:p>
        </p:txBody>
      </p:sp>
      <p:sp>
        <p:nvSpPr>
          <p:cNvPr id="4" name="Slide Number Placeholder 3"/>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40805428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1DD41D-F016-4E68-BEAD-905813B2971E}" type="datetime8">
              <a:rPr lang="ar-EG" smtClean="0"/>
              <a:t>03 تشرين الأول،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302115025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57EB3B6-A347-40AE-B1D2-6942D69CB983}" type="datetime8">
              <a:rPr lang="ar-EG" smtClean="0"/>
              <a:t>03 تشرين الأول، 26</a:t>
            </a:fld>
            <a:endParaRPr lang="ar-EG"/>
          </a:p>
        </p:txBody>
      </p:sp>
      <p:sp>
        <p:nvSpPr>
          <p:cNvPr id="6" name="Footer Placeholder 5"/>
          <p:cNvSpPr>
            <a:spLocks noGrp="1"/>
          </p:cNvSpPr>
          <p:nvPr>
            <p:ph type="ftr" sz="quarter" idx="11"/>
          </p:nvPr>
        </p:nvSpPr>
        <p:spPr/>
        <p:txBody>
          <a:bodyPr/>
          <a:lstStyle/>
          <a:p>
            <a:endParaRPr lang="ar-EG"/>
          </a:p>
        </p:txBody>
      </p:sp>
      <p:sp>
        <p:nvSpPr>
          <p:cNvPr id="7" name="Slide Number Placeholder 6"/>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56511494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2B7B7F-3129-42A8-909B-33732CAB840F}" type="datetime8">
              <a:rPr lang="ar-EG" smtClean="0"/>
              <a:t>03 تشرين الأول،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56133494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AEA6C7-739D-417A-91CD-179C3780FCA6}" type="datetime8">
              <a:rPr lang="ar-EG" smtClean="0"/>
              <a:t>03 تشرين الأول، 26</a:t>
            </a:fld>
            <a:endParaRPr lang="ar-EG"/>
          </a:p>
        </p:txBody>
      </p:sp>
      <p:sp>
        <p:nvSpPr>
          <p:cNvPr id="5" name="Footer Placeholder 4"/>
          <p:cNvSpPr>
            <a:spLocks noGrp="1"/>
          </p:cNvSpPr>
          <p:nvPr>
            <p:ph type="ftr" sz="quarter" idx="11"/>
          </p:nvPr>
        </p:nvSpPr>
        <p:spPr/>
        <p:txBody>
          <a:bodyPr/>
          <a:lstStyle/>
          <a:p>
            <a:endParaRPr lang="ar-EG"/>
          </a:p>
        </p:txBody>
      </p:sp>
      <p:sp>
        <p:nvSpPr>
          <p:cNvPr id="6" name="Slide Number Placeholder 5"/>
          <p:cNvSpPr>
            <a:spLocks noGrp="1"/>
          </p:cNvSpPr>
          <p:nvPr>
            <p:ph type="sldNum" sz="quarter" idx="12"/>
          </p:nvPr>
        </p:nvSpPr>
        <p:spPr/>
        <p:txBody>
          <a:bodyPr/>
          <a:lstStyle/>
          <a:p>
            <a:fld id="{799109FA-CF45-4298-8B36-360B17B99176}" type="slidenum">
              <a:rPr lang="ar-EG" smtClean="0"/>
              <a:t>‹#›</a:t>
            </a:fld>
            <a:endParaRPr lang="ar-EG"/>
          </a:p>
        </p:txBody>
      </p:sp>
    </p:spTree>
    <p:extLst>
      <p:ext uri="{BB962C8B-B14F-4D97-AF65-F5344CB8AC3E}">
        <p14:creationId xmlns:p14="http://schemas.microsoft.com/office/powerpoint/2010/main" val="77481653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9391147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331275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Tree>
    <p:extLst>
      <p:ext uri="{BB962C8B-B14F-4D97-AF65-F5344CB8AC3E}">
        <p14:creationId xmlns:p14="http://schemas.microsoft.com/office/powerpoint/2010/main" val="1822723999"/>
      </p:ext>
    </p:extLst>
  </p:cSld>
  <p:clrMapOvr>
    <a:masterClrMapping/>
  </p:clrMapOvr>
  <p:transition>
    <p:wipe dir="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69955421"/>
      </p:ext>
    </p:extLst>
  </p:cSld>
  <p:clrMapOvr>
    <a:masterClrMapping/>
  </p:clrMapOvr>
  <p:transition>
    <p:wipe dir="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445620495"/>
      </p:ext>
    </p:extLst>
  </p:cSld>
  <p:clrMapOvr>
    <a:masterClrMapping/>
  </p:clrMapOvr>
  <p:transition>
    <p:wipe dir="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08000" y="1143000"/>
            <a:ext cx="54864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143000"/>
            <a:ext cx="5486400" cy="48006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742087"/>
      </p:ext>
    </p:extLst>
  </p:cSld>
  <p:clrMapOvr>
    <a:masterClrMapping/>
  </p:clrMapOvr>
  <p:transition>
    <p:wipe dir="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54945629"/>
      </p:ext>
    </p:extLst>
  </p:cSld>
  <p:clrMapOvr>
    <a:masterClrMapping/>
  </p:clrMapOvr>
  <p:transition>
    <p:wipe dir="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58158653"/>
      </p:ext>
    </p:extLst>
  </p:cSld>
  <p:clrMapOvr>
    <a:masterClrMapping/>
  </p:clrMapOvr>
  <p:transition>
    <p:wipe dir="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599494610"/>
      </p:ext>
    </p:extLst>
  </p:cSld>
  <p:clrMapOvr>
    <a:masterClrMapping/>
  </p:clrMapOvr>
  <p:transition>
    <p:wipe dir="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74053152"/>
      </p:ext>
    </p:extLst>
  </p:cSld>
  <p:clrMapOvr>
    <a:masterClrMapping/>
  </p:clrMapOvr>
  <p:transition>
    <p:wipe dir="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422544735"/>
      </p:ext>
    </p:extLst>
  </p:cSld>
  <p:clrMapOvr>
    <a:masterClrMapping/>
  </p:clrMapOvr>
  <p:transition>
    <p:wipe dir="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878757"/>
      </p:ext>
    </p:extLst>
  </p:cSld>
  <p:clrMapOvr>
    <a:masterClrMapping/>
  </p:clrMapOvr>
  <p:transition>
    <p:wipe dir="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90000" y="354014"/>
            <a:ext cx="2794000" cy="558958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8000" y="354014"/>
            <a:ext cx="8178800" cy="558958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01133135"/>
      </p:ext>
    </p:extLst>
  </p:cSld>
  <p:clrMapOvr>
    <a:masterClrMapping/>
  </p:clrMapOvr>
  <p:transition>
    <p:wipe dir="r"/>
  </p:transition>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58712772"/>
      </p:ext>
    </p:extLst>
  </p:cSld>
  <p:clrMapOvr>
    <a:masterClrMapping/>
  </p:clrMapOvr>
  <p:transition>
    <p:wipe dir="r"/>
  </p:transition>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2145971"/>
      </p:ext>
    </p:extLst>
  </p:cSld>
  <p:clrMapOvr>
    <a:masterClrMapping/>
  </p:clrMapOvr>
  <p:transition>
    <p:wipe dir="r"/>
  </p:transition>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1642028"/>
      </p:ext>
    </p:extLst>
  </p:cSld>
  <p:clrMapOvr>
    <a:masterClrMapping/>
  </p:clrMapOvr>
  <p:transition>
    <p:wipe dir="r"/>
  </p:transition>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97401377"/>
      </p:ext>
    </p:extLst>
  </p:cSld>
  <p:clrMapOvr>
    <a:masterClrMapping/>
  </p:clrMapOvr>
  <p:transition>
    <p:wipe dir="r"/>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4998442"/>
      </p:ext>
    </p:extLst>
  </p:cSld>
  <p:clrMapOvr>
    <a:masterClrMapping/>
  </p:clrMapOvr>
  <p:transition>
    <p:wipe dir="r"/>
  </p:transition>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77893925"/>
      </p:ext>
    </p:extLst>
  </p:cSld>
  <p:clrMapOvr>
    <a:masterClrMapping/>
  </p:clrMapOvr>
  <p:transition>
    <p:wipe dir="r"/>
  </p:transition>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83374181"/>
      </p:ext>
    </p:extLst>
  </p:cSld>
  <p:clrMapOvr>
    <a:masterClrMapping/>
  </p:clrMapOvr>
  <p:transition>
    <p:wipe dir="r"/>
  </p:transition>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4741214"/>
      </p:ext>
    </p:extLst>
  </p:cSld>
  <p:clrMapOvr>
    <a:masterClrMapping/>
  </p:clrMapOvr>
  <p:transition>
    <p:wipe dir="r"/>
  </p:transition>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19956125"/>
      </p:ext>
    </p:extLst>
  </p:cSld>
  <p:clrMapOvr>
    <a:masterClrMapping/>
  </p:clrMapOvr>
  <p:transition>
    <p:wipe dir="r"/>
  </p:transition>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42678412"/>
      </p:ext>
    </p:extLst>
  </p:cSld>
  <p:clrMapOvr>
    <a:masterClrMapping/>
  </p:clrMapOvr>
  <p:transition>
    <p:wipe dir="r"/>
  </p:transition>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48663420"/>
      </p:ext>
    </p:extLst>
  </p:cSld>
  <p:clrMapOvr>
    <a:masterClrMapping/>
  </p:clrMapOvr>
  <p:transition>
    <p:wipe dir="r"/>
  </p:transition>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9842789"/>
      </p:ext>
    </p:extLst>
  </p:cSld>
  <p:clrMapOvr>
    <a:masterClrMapping/>
  </p:clrMapOvr>
  <p:transition>
    <p:wipe dir="r"/>
  </p:transition>
</p:sldLayout>
</file>

<file path=ppt/slideLayouts/slideLayout37.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62321558"/>
      </p:ext>
    </p:extLst>
  </p:cSld>
  <p:clrMapOvr>
    <a:masterClrMapping/>
  </p:clrMapOvr>
  <p:transition>
    <p:wipe dir="r"/>
  </p:transition>
</p:sldLayout>
</file>

<file path=ppt/slideLayouts/slideLayout38.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53243893"/>
      </p:ext>
    </p:extLst>
  </p:cSld>
  <p:clrMapOvr>
    <a:masterClrMapping/>
  </p:clrMapOvr>
  <p:transition>
    <p:wipe dir="r"/>
  </p:transition>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078112"/>
      </p:ext>
    </p:extLst>
  </p:cSld>
  <p:clrMapOvr>
    <a:masterClrMapping/>
  </p:clrMapOvr>
  <p:transition>
    <p:wipe dir="r"/>
  </p:transition>
</p:sldLayout>
</file>

<file path=ppt/slideLayouts/slideLayout40.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21306000"/>
      </p:ext>
    </p:extLst>
  </p:cSld>
  <p:clrMapOvr>
    <a:masterClrMapping/>
  </p:clrMapOvr>
  <p:transition>
    <p:wipe dir="r"/>
  </p:transition>
</p:sldLayout>
</file>

<file path=ppt/slideLayouts/slideLayout41.xml><?xml version="1.0" encoding="utf-8"?>
<p:sldLayout xmlns:a="http://schemas.openxmlformats.org/drawingml/2006/main" xmlns:r="http://schemas.openxmlformats.org/officeDocument/2006/relationships" xmlns:p="http://schemas.openxmlformats.org/presentationml/2006/main" userDrawn="1">
  <p:cSld name="16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8992429"/>
      </p:ext>
    </p:extLst>
  </p:cSld>
  <p:clrMapOvr>
    <a:masterClrMapping/>
  </p:clrMapOvr>
  <p:transition>
    <p:wipe dir="r"/>
  </p:transition>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1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25201740"/>
      </p:ext>
    </p:extLst>
  </p:cSld>
  <p:clrMapOvr>
    <a:masterClrMapping/>
  </p:clrMapOvr>
  <p:transition>
    <p:wipe dir="r"/>
  </p:transition>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1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105842"/>
      </p:ext>
    </p:extLst>
  </p:cSld>
  <p:clrMapOvr>
    <a:masterClrMapping/>
  </p:clrMapOvr>
  <p:transition>
    <p:wipe dir="r"/>
  </p:transition>
</p:sldLayout>
</file>

<file path=ppt/slideLayouts/slideLayout44.xml><?xml version="1.0" encoding="utf-8"?>
<p:sldLayout xmlns:a="http://schemas.openxmlformats.org/drawingml/2006/main" xmlns:r="http://schemas.openxmlformats.org/officeDocument/2006/relationships" xmlns:p="http://schemas.openxmlformats.org/presentationml/2006/main" userDrawn="1">
  <p:cSld name="1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602930"/>
      </p:ext>
    </p:extLst>
  </p:cSld>
  <p:clrMapOvr>
    <a:masterClrMapping/>
  </p:clrMapOvr>
  <p:transition>
    <p:wipe dir="r"/>
  </p:transition>
</p:sldLayout>
</file>

<file path=ppt/slideLayouts/slideLayout45.xml><?xml version="1.0" encoding="utf-8"?>
<p:sldLayout xmlns:a="http://schemas.openxmlformats.org/drawingml/2006/main" xmlns:r="http://schemas.openxmlformats.org/officeDocument/2006/relationships" xmlns:p="http://schemas.openxmlformats.org/presentationml/2006/main" userDrawn="1">
  <p:cSld name="2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89211596"/>
      </p:ext>
    </p:extLst>
  </p:cSld>
  <p:clrMapOvr>
    <a:masterClrMapping/>
  </p:clrMapOvr>
  <p:transition>
    <p:wipe dir="r"/>
  </p:transition>
</p:sldLayout>
</file>

<file path=ppt/slideLayouts/slideLayout46.xml><?xml version="1.0" encoding="utf-8"?>
<p:sldLayout xmlns:a="http://schemas.openxmlformats.org/drawingml/2006/main" xmlns:r="http://schemas.openxmlformats.org/officeDocument/2006/relationships" xmlns:p="http://schemas.openxmlformats.org/presentationml/2006/main" userDrawn="1">
  <p:cSld name="21_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3620834471"/>
      </p:ext>
    </p:extLst>
  </p:cSld>
  <p:clrMapOvr>
    <a:masterClrMapping/>
  </p:clrMapOvr>
  <p:transition>
    <p:wipe dir="r"/>
  </p:transition>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2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5159616"/>
      </p:ext>
    </p:extLst>
  </p:cSld>
  <p:clrMapOvr>
    <a:masterClrMapping/>
  </p:clrMapOvr>
  <p:transition>
    <p:wipe dir="r"/>
  </p:transition>
</p:sldLayout>
</file>

<file path=ppt/slideLayouts/slideLayout48.xml><?xml version="1.0" encoding="utf-8"?>
<p:sldLayout xmlns:a="http://schemas.openxmlformats.org/drawingml/2006/main" xmlns:r="http://schemas.openxmlformats.org/officeDocument/2006/relationships" xmlns:p="http://schemas.openxmlformats.org/presentationml/2006/main" userDrawn="1">
  <p:cSld name="2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45788267"/>
      </p:ext>
    </p:extLst>
  </p:cSld>
  <p:clrMapOvr>
    <a:masterClrMapping/>
  </p:clrMapOvr>
  <p:transition>
    <p:wipe dir="r"/>
  </p:transition>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2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16808331"/>
      </p:ext>
    </p:extLst>
  </p:cSld>
  <p:clrMapOvr>
    <a:masterClrMapping/>
  </p:clrMapOvr>
  <p:transition>
    <p:wipe dir="r"/>
  </p:transition>
</p:sldLayout>
</file>

<file path=ppt/slideLayouts/slideLayout50.xml><?xml version="1.0" encoding="utf-8"?>
<p:sldLayout xmlns:a="http://schemas.openxmlformats.org/drawingml/2006/main" xmlns:r="http://schemas.openxmlformats.org/officeDocument/2006/relationships" xmlns:p="http://schemas.openxmlformats.org/presentationml/2006/main" userDrawn="1">
  <p:cSld name="2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75419086"/>
      </p:ext>
    </p:extLst>
  </p:cSld>
  <p:clrMapOvr>
    <a:masterClrMapping/>
  </p:clrMapOvr>
  <p:transition>
    <p:wipe dir="r"/>
  </p:transition>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2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33785504"/>
      </p:ext>
    </p:extLst>
  </p:cSld>
  <p:clrMapOvr>
    <a:masterClrMapping/>
  </p:clrMapOvr>
  <p:transition>
    <p:wipe dir="r"/>
  </p:transition>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2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83812906"/>
      </p:ext>
    </p:extLst>
  </p:cSld>
  <p:clrMapOvr>
    <a:masterClrMapping/>
  </p:clrMapOvr>
  <p:transition>
    <p:wipe dir="r"/>
  </p:transition>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2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37830023"/>
      </p:ext>
    </p:extLst>
  </p:cSld>
  <p:clrMapOvr>
    <a:masterClrMapping/>
  </p:clrMapOvr>
  <p:transition>
    <p:wipe dir="r"/>
  </p:transition>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3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03952013"/>
      </p:ext>
    </p:extLst>
  </p:cSld>
  <p:clrMapOvr>
    <a:masterClrMapping/>
  </p:clrMapOvr>
  <p:transition>
    <p:wipe dir="r"/>
  </p:transition>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3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42272600"/>
      </p:ext>
    </p:extLst>
  </p:cSld>
  <p:clrMapOvr>
    <a:masterClrMapping/>
  </p:clrMapOvr>
  <p:transition>
    <p:wipe dir="r"/>
  </p:transition>
</p:sldLayout>
</file>

<file path=ppt/slideLayouts/slideLayout56.xml><?xml version="1.0" encoding="utf-8"?>
<p:sldLayout xmlns:a="http://schemas.openxmlformats.org/drawingml/2006/main" xmlns:r="http://schemas.openxmlformats.org/officeDocument/2006/relationships" xmlns:p="http://schemas.openxmlformats.org/presentationml/2006/main" userDrawn="1">
  <p:cSld name="3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40689381"/>
      </p:ext>
    </p:extLst>
  </p:cSld>
  <p:clrMapOvr>
    <a:masterClrMapping/>
  </p:clrMapOvr>
  <p:transition>
    <p:wipe dir="r"/>
  </p:transition>
</p:sldLayout>
</file>

<file path=ppt/slideLayouts/slideLayout57.xml><?xml version="1.0" encoding="utf-8"?>
<p:sldLayout xmlns:a="http://schemas.openxmlformats.org/drawingml/2006/main" xmlns:r="http://schemas.openxmlformats.org/officeDocument/2006/relationships" xmlns:p="http://schemas.openxmlformats.org/presentationml/2006/main" userDrawn="1">
  <p:cSld name="3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48069854"/>
      </p:ext>
    </p:extLst>
  </p:cSld>
  <p:clrMapOvr>
    <a:masterClrMapping/>
  </p:clrMapOvr>
  <p:transition>
    <p:wipe dir="r"/>
  </p:transition>
</p:sldLayout>
</file>

<file path=ppt/slideLayouts/slideLayout58.xml><?xml version="1.0" encoding="utf-8"?>
<p:sldLayout xmlns:a="http://schemas.openxmlformats.org/drawingml/2006/main" xmlns:r="http://schemas.openxmlformats.org/officeDocument/2006/relationships" xmlns:p="http://schemas.openxmlformats.org/presentationml/2006/main" userDrawn="1">
  <p:cSld name="3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06377009"/>
      </p:ext>
    </p:extLst>
  </p:cSld>
  <p:clrMapOvr>
    <a:masterClrMapping/>
  </p:clrMapOvr>
  <p:transition>
    <p:wipe dir="r"/>
  </p:transition>
</p:sldLayout>
</file>

<file path=ppt/slideLayouts/slideLayout59.xml><?xml version="1.0" encoding="utf-8"?>
<p:sldLayout xmlns:a="http://schemas.openxmlformats.org/drawingml/2006/main" xmlns:r="http://schemas.openxmlformats.org/officeDocument/2006/relationships" xmlns:p="http://schemas.openxmlformats.org/presentationml/2006/main" userDrawn="1">
  <p:cSld name="3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992545"/>
      </p:ext>
    </p:extLst>
  </p:cSld>
  <p:clrMapOvr>
    <a:masterClrMapping/>
  </p:clrMapOvr>
  <p:transition>
    <p:wipe dir="r"/>
  </p:transition>
</p:sldLayout>
</file>

<file path=ppt/slideLayouts/slideLayout60.xml><?xml version="1.0" encoding="utf-8"?>
<p:sldLayout xmlns:a="http://schemas.openxmlformats.org/drawingml/2006/main" xmlns:r="http://schemas.openxmlformats.org/officeDocument/2006/relationships" xmlns:p="http://schemas.openxmlformats.org/presentationml/2006/main" userDrawn="1">
  <p:cSld name="3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51711002"/>
      </p:ext>
    </p:extLst>
  </p:cSld>
  <p:clrMapOvr>
    <a:masterClrMapping/>
  </p:clrMapOvr>
  <p:transition>
    <p:wipe dir="r"/>
  </p:transition>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78DDA6-09C5-0A0F-3798-3C1F3FA6C99A}"/>
              </a:ext>
            </a:extLst>
          </p:cNvPr>
          <p:cNvSpPr txBox="1">
            <a:spLocks noChangeArrowheads="1"/>
          </p:cNvSpPr>
          <p:nvPr userDrawn="1"/>
        </p:nvSpPr>
        <p:spPr bwMode="auto">
          <a:xfrm>
            <a:off x="101600" y="4846639"/>
            <a:ext cx="6299200" cy="1323975"/>
          </a:xfrm>
          <a:prstGeom prst="rect">
            <a:avLst/>
          </a:prstGeom>
          <a:noFill/>
          <a:ln w="9525">
            <a:noFill/>
            <a:miter lim="800000"/>
            <a:headEnd/>
            <a:tailEnd/>
          </a:ln>
        </p:spPr>
        <p:txBody>
          <a:bodyPr>
            <a:spAutoFit/>
          </a:bodyPr>
          <a:lstStyle/>
          <a:p>
            <a:pPr>
              <a:defRPr/>
            </a:pPr>
            <a:r>
              <a:rPr lang="en-US" sz="1600" dirty="0">
                <a:solidFill>
                  <a:schemeClr val="accent2">
                    <a:lumMod val="75000"/>
                  </a:schemeClr>
                </a:solidFill>
                <a:cs typeface="Arial" pitchFamily="34" charset="0"/>
              </a:rPr>
              <a:t>PowerPoint Authors:</a:t>
            </a:r>
          </a:p>
          <a:p>
            <a:pPr>
              <a:defRPr/>
            </a:pPr>
            <a:r>
              <a:rPr lang="en-US" sz="1600" dirty="0">
                <a:solidFill>
                  <a:schemeClr val="accent2">
                    <a:lumMod val="75000"/>
                  </a:schemeClr>
                </a:solidFill>
                <a:cs typeface="Arial" pitchFamily="34" charset="0"/>
              </a:rPr>
              <a:t>	Susan Coomer Galbreath, Ph.D., CPA</a:t>
            </a:r>
          </a:p>
          <a:p>
            <a:pPr>
              <a:defRPr/>
            </a:pPr>
            <a:r>
              <a:rPr lang="en-US" sz="1600" dirty="0">
                <a:solidFill>
                  <a:schemeClr val="accent2">
                    <a:lumMod val="75000"/>
                  </a:schemeClr>
                </a:solidFill>
                <a:cs typeface="Arial" pitchFamily="34" charset="0"/>
              </a:rPr>
              <a:t>	Charles W. Caldwell, D.B.A., CMA</a:t>
            </a:r>
          </a:p>
          <a:p>
            <a:pPr>
              <a:defRPr/>
            </a:pPr>
            <a:r>
              <a:rPr lang="en-US" sz="1600" dirty="0">
                <a:solidFill>
                  <a:schemeClr val="accent2">
                    <a:lumMod val="75000"/>
                  </a:schemeClr>
                </a:solidFill>
                <a:cs typeface="Arial" pitchFamily="34" charset="0"/>
              </a:rPr>
              <a:t>	Jon A. Booker, Ph.D., CPA, CIA</a:t>
            </a:r>
          </a:p>
          <a:p>
            <a:pPr>
              <a:defRPr/>
            </a:pPr>
            <a:r>
              <a:rPr lang="en-US" sz="1600" dirty="0">
                <a:solidFill>
                  <a:schemeClr val="accent2">
                    <a:lumMod val="75000"/>
                  </a:schemeClr>
                </a:solidFill>
                <a:cs typeface="Arial" pitchFamily="34" charset="0"/>
              </a:rPr>
              <a:t>	Cynthia J. Rooney, Ph.D., CPA</a:t>
            </a:r>
          </a:p>
        </p:txBody>
      </p:sp>
      <p:sp>
        <p:nvSpPr>
          <p:cNvPr id="3" name="Freeform 6">
            <a:extLst>
              <a:ext uri="{FF2B5EF4-FFF2-40B4-BE49-F238E27FC236}">
                <a16:creationId xmlns:a16="http://schemas.microsoft.com/office/drawing/2014/main" id="{5D67EA6A-A10B-B456-E4F1-E4F9250F919A}"/>
              </a:ext>
            </a:extLst>
          </p:cNvPr>
          <p:cNvSpPr>
            <a:spLocks/>
          </p:cNvSpPr>
          <p:nvPr userDrawn="1"/>
        </p:nvSpPr>
        <p:spPr bwMode="auto">
          <a:xfrm rot="16200000">
            <a:off x="2270919" y="-2270918"/>
            <a:ext cx="1554163" cy="6096000"/>
          </a:xfrm>
          <a:custGeom>
            <a:avLst/>
            <a:gdLst>
              <a:gd name="T0" fmla="*/ 0 w 1432"/>
              <a:gd name="T1" fmla="*/ 0 h 3492"/>
              <a:gd name="T2" fmla="*/ 1432 w 1432"/>
              <a:gd name="T3" fmla="*/ 0 h 3492"/>
              <a:gd name="T4" fmla="*/ 1432 w 1432"/>
              <a:gd name="T5" fmla="*/ 3492 h 3492"/>
              <a:gd name="T6" fmla="*/ 1419 w 1432"/>
              <a:gd name="T7" fmla="*/ 3252 h 3492"/>
              <a:gd name="T8" fmla="*/ 1406 w 1432"/>
              <a:gd name="T9" fmla="*/ 3024 h 3492"/>
              <a:gd name="T10" fmla="*/ 1393 w 1432"/>
              <a:gd name="T11" fmla="*/ 2807 h 3492"/>
              <a:gd name="T12" fmla="*/ 1379 w 1432"/>
              <a:gd name="T13" fmla="*/ 2601 h 3492"/>
              <a:gd name="T14" fmla="*/ 1364 w 1432"/>
              <a:gd name="T15" fmla="*/ 2407 h 3492"/>
              <a:gd name="T16" fmla="*/ 1348 w 1432"/>
              <a:gd name="T17" fmla="*/ 2222 h 3492"/>
              <a:gd name="T18" fmla="*/ 1330 w 1432"/>
              <a:gd name="T19" fmla="*/ 2047 h 3492"/>
              <a:gd name="T20" fmla="*/ 1311 w 1432"/>
              <a:gd name="T21" fmla="*/ 1881 h 3492"/>
              <a:gd name="T22" fmla="*/ 1291 w 1432"/>
              <a:gd name="T23" fmla="*/ 1726 h 3492"/>
              <a:gd name="T24" fmla="*/ 1268 w 1432"/>
              <a:gd name="T25" fmla="*/ 1580 h 3492"/>
              <a:gd name="T26" fmla="*/ 1245 w 1432"/>
              <a:gd name="T27" fmla="*/ 1442 h 3492"/>
              <a:gd name="T28" fmla="*/ 1218 w 1432"/>
              <a:gd name="T29" fmla="*/ 1313 h 3492"/>
              <a:gd name="T30" fmla="*/ 1190 w 1432"/>
              <a:gd name="T31" fmla="*/ 1192 h 3492"/>
              <a:gd name="T32" fmla="*/ 1158 w 1432"/>
              <a:gd name="T33" fmla="*/ 1078 h 3492"/>
              <a:gd name="T34" fmla="*/ 1125 w 1432"/>
              <a:gd name="T35" fmla="*/ 973 h 3492"/>
              <a:gd name="T36" fmla="*/ 1089 w 1432"/>
              <a:gd name="T37" fmla="*/ 873 h 3492"/>
              <a:gd name="T38" fmla="*/ 1049 w 1432"/>
              <a:gd name="T39" fmla="*/ 781 h 3492"/>
              <a:gd name="T40" fmla="*/ 1007 w 1432"/>
              <a:gd name="T41" fmla="*/ 696 h 3492"/>
              <a:gd name="T42" fmla="*/ 962 w 1432"/>
              <a:gd name="T43" fmla="*/ 617 h 3492"/>
              <a:gd name="T44" fmla="*/ 913 w 1432"/>
              <a:gd name="T45" fmla="*/ 544 h 3492"/>
              <a:gd name="T46" fmla="*/ 860 w 1432"/>
              <a:gd name="T47" fmla="*/ 475 h 3492"/>
              <a:gd name="T48" fmla="*/ 804 w 1432"/>
              <a:gd name="T49" fmla="*/ 413 h 3492"/>
              <a:gd name="T50" fmla="*/ 744 w 1432"/>
              <a:gd name="T51" fmla="*/ 354 h 3492"/>
              <a:gd name="T52" fmla="*/ 680 w 1432"/>
              <a:gd name="T53" fmla="*/ 301 h 3492"/>
              <a:gd name="T54" fmla="*/ 611 w 1432"/>
              <a:gd name="T55" fmla="*/ 252 h 3492"/>
              <a:gd name="T56" fmla="*/ 539 w 1432"/>
              <a:gd name="T57" fmla="*/ 206 h 3492"/>
              <a:gd name="T58" fmla="*/ 461 w 1432"/>
              <a:gd name="T59" fmla="*/ 165 h 3492"/>
              <a:gd name="T60" fmla="*/ 379 w 1432"/>
              <a:gd name="T61" fmla="*/ 128 h 3492"/>
              <a:gd name="T62" fmla="*/ 292 w 1432"/>
              <a:gd name="T63" fmla="*/ 92 h 3492"/>
              <a:gd name="T64" fmla="*/ 200 w 1432"/>
              <a:gd name="T65" fmla="*/ 59 h 3492"/>
              <a:gd name="T66" fmla="*/ 103 w 1432"/>
              <a:gd name="T67" fmla="*/ 28 h 3492"/>
              <a:gd name="T68" fmla="*/ 0 w 1432"/>
              <a:gd name="T69" fmla="*/ 0 h 349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432" h="3492">
                <a:moveTo>
                  <a:pt x="0" y="0"/>
                </a:moveTo>
                <a:lnTo>
                  <a:pt x="1432" y="0"/>
                </a:lnTo>
                <a:lnTo>
                  <a:pt x="1432" y="3492"/>
                </a:lnTo>
                <a:lnTo>
                  <a:pt x="1419" y="3252"/>
                </a:lnTo>
                <a:lnTo>
                  <a:pt x="1406" y="3024"/>
                </a:lnTo>
                <a:lnTo>
                  <a:pt x="1393" y="2807"/>
                </a:lnTo>
                <a:lnTo>
                  <a:pt x="1379" y="2601"/>
                </a:lnTo>
                <a:lnTo>
                  <a:pt x="1364" y="2407"/>
                </a:lnTo>
                <a:lnTo>
                  <a:pt x="1348" y="2222"/>
                </a:lnTo>
                <a:lnTo>
                  <a:pt x="1330" y="2047"/>
                </a:lnTo>
                <a:lnTo>
                  <a:pt x="1311" y="1881"/>
                </a:lnTo>
                <a:lnTo>
                  <a:pt x="1291" y="1726"/>
                </a:lnTo>
                <a:lnTo>
                  <a:pt x="1268" y="1580"/>
                </a:lnTo>
                <a:lnTo>
                  <a:pt x="1245" y="1442"/>
                </a:lnTo>
                <a:lnTo>
                  <a:pt x="1218" y="1313"/>
                </a:lnTo>
                <a:lnTo>
                  <a:pt x="1190" y="1192"/>
                </a:lnTo>
                <a:lnTo>
                  <a:pt x="1158" y="1078"/>
                </a:lnTo>
                <a:lnTo>
                  <a:pt x="1125" y="973"/>
                </a:lnTo>
                <a:lnTo>
                  <a:pt x="1089" y="873"/>
                </a:lnTo>
                <a:lnTo>
                  <a:pt x="1049" y="781"/>
                </a:lnTo>
                <a:lnTo>
                  <a:pt x="1007" y="696"/>
                </a:lnTo>
                <a:lnTo>
                  <a:pt x="962" y="617"/>
                </a:lnTo>
                <a:lnTo>
                  <a:pt x="913" y="544"/>
                </a:lnTo>
                <a:lnTo>
                  <a:pt x="860" y="475"/>
                </a:lnTo>
                <a:lnTo>
                  <a:pt x="804" y="413"/>
                </a:lnTo>
                <a:lnTo>
                  <a:pt x="744" y="354"/>
                </a:lnTo>
                <a:lnTo>
                  <a:pt x="680" y="301"/>
                </a:lnTo>
                <a:lnTo>
                  <a:pt x="611" y="252"/>
                </a:lnTo>
                <a:lnTo>
                  <a:pt x="539" y="206"/>
                </a:lnTo>
                <a:lnTo>
                  <a:pt x="461" y="165"/>
                </a:lnTo>
                <a:lnTo>
                  <a:pt x="379" y="128"/>
                </a:lnTo>
                <a:lnTo>
                  <a:pt x="292" y="92"/>
                </a:lnTo>
                <a:lnTo>
                  <a:pt x="200" y="59"/>
                </a:lnTo>
                <a:lnTo>
                  <a:pt x="103" y="28"/>
                </a:lnTo>
                <a:lnTo>
                  <a:pt x="0" y="0"/>
                </a:lnTo>
                <a:close/>
              </a:path>
            </a:pathLst>
          </a:custGeom>
          <a:solidFill>
            <a:schemeClr val="accent2">
              <a:lumMod val="75000"/>
            </a:schemeClr>
          </a:solidFill>
          <a:ln w="9525">
            <a:noFill/>
            <a:round/>
            <a:headEnd/>
            <a:tailEnd/>
          </a:ln>
        </p:spPr>
        <p:txBody>
          <a:bodyPr/>
          <a:lstStyle/>
          <a:p>
            <a:pPr>
              <a:defRPr/>
            </a:pPr>
            <a:endParaRPr lang="en-US" sz="1800" dirty="0">
              <a:cs typeface="Arial" pitchFamily="34" charset="0"/>
            </a:endParaRPr>
          </a:p>
        </p:txBody>
      </p:sp>
      <p:sp>
        <p:nvSpPr>
          <p:cNvPr id="4" name="Freeform 7">
            <a:extLst>
              <a:ext uri="{FF2B5EF4-FFF2-40B4-BE49-F238E27FC236}">
                <a16:creationId xmlns:a16="http://schemas.microsoft.com/office/drawing/2014/main" id="{0927B8A1-6337-506B-17AE-B089B0A9D67E}"/>
              </a:ext>
            </a:extLst>
          </p:cNvPr>
          <p:cNvSpPr>
            <a:spLocks/>
          </p:cNvSpPr>
          <p:nvPr userDrawn="1"/>
        </p:nvSpPr>
        <p:spPr bwMode="auto">
          <a:xfrm rot="5400000" flipH="1">
            <a:off x="8366919" y="-2270918"/>
            <a:ext cx="1554163" cy="6096000"/>
          </a:xfrm>
          <a:custGeom>
            <a:avLst/>
            <a:gdLst>
              <a:gd name="T0" fmla="*/ 0 w 1432"/>
              <a:gd name="T1" fmla="*/ 0 h 3492"/>
              <a:gd name="T2" fmla="*/ 1432 w 1432"/>
              <a:gd name="T3" fmla="*/ 0 h 3492"/>
              <a:gd name="T4" fmla="*/ 1432 w 1432"/>
              <a:gd name="T5" fmla="*/ 3492 h 3492"/>
              <a:gd name="T6" fmla="*/ 1419 w 1432"/>
              <a:gd name="T7" fmla="*/ 3252 h 3492"/>
              <a:gd name="T8" fmla="*/ 1406 w 1432"/>
              <a:gd name="T9" fmla="*/ 3024 h 3492"/>
              <a:gd name="T10" fmla="*/ 1393 w 1432"/>
              <a:gd name="T11" fmla="*/ 2807 h 3492"/>
              <a:gd name="T12" fmla="*/ 1379 w 1432"/>
              <a:gd name="T13" fmla="*/ 2601 h 3492"/>
              <a:gd name="T14" fmla="*/ 1364 w 1432"/>
              <a:gd name="T15" fmla="*/ 2407 h 3492"/>
              <a:gd name="T16" fmla="*/ 1348 w 1432"/>
              <a:gd name="T17" fmla="*/ 2222 h 3492"/>
              <a:gd name="T18" fmla="*/ 1330 w 1432"/>
              <a:gd name="T19" fmla="*/ 2047 h 3492"/>
              <a:gd name="T20" fmla="*/ 1311 w 1432"/>
              <a:gd name="T21" fmla="*/ 1881 h 3492"/>
              <a:gd name="T22" fmla="*/ 1291 w 1432"/>
              <a:gd name="T23" fmla="*/ 1726 h 3492"/>
              <a:gd name="T24" fmla="*/ 1268 w 1432"/>
              <a:gd name="T25" fmla="*/ 1580 h 3492"/>
              <a:gd name="T26" fmla="*/ 1245 w 1432"/>
              <a:gd name="T27" fmla="*/ 1442 h 3492"/>
              <a:gd name="T28" fmla="*/ 1218 w 1432"/>
              <a:gd name="T29" fmla="*/ 1313 h 3492"/>
              <a:gd name="T30" fmla="*/ 1190 w 1432"/>
              <a:gd name="T31" fmla="*/ 1192 h 3492"/>
              <a:gd name="T32" fmla="*/ 1158 w 1432"/>
              <a:gd name="T33" fmla="*/ 1078 h 3492"/>
              <a:gd name="T34" fmla="*/ 1125 w 1432"/>
              <a:gd name="T35" fmla="*/ 973 h 3492"/>
              <a:gd name="T36" fmla="*/ 1089 w 1432"/>
              <a:gd name="T37" fmla="*/ 873 h 3492"/>
              <a:gd name="T38" fmla="*/ 1049 w 1432"/>
              <a:gd name="T39" fmla="*/ 781 h 3492"/>
              <a:gd name="T40" fmla="*/ 1007 w 1432"/>
              <a:gd name="T41" fmla="*/ 696 h 3492"/>
              <a:gd name="T42" fmla="*/ 962 w 1432"/>
              <a:gd name="T43" fmla="*/ 617 h 3492"/>
              <a:gd name="T44" fmla="*/ 913 w 1432"/>
              <a:gd name="T45" fmla="*/ 544 h 3492"/>
              <a:gd name="T46" fmla="*/ 860 w 1432"/>
              <a:gd name="T47" fmla="*/ 475 h 3492"/>
              <a:gd name="T48" fmla="*/ 804 w 1432"/>
              <a:gd name="T49" fmla="*/ 413 h 3492"/>
              <a:gd name="T50" fmla="*/ 744 w 1432"/>
              <a:gd name="T51" fmla="*/ 354 h 3492"/>
              <a:gd name="T52" fmla="*/ 680 w 1432"/>
              <a:gd name="T53" fmla="*/ 301 h 3492"/>
              <a:gd name="T54" fmla="*/ 611 w 1432"/>
              <a:gd name="T55" fmla="*/ 252 h 3492"/>
              <a:gd name="T56" fmla="*/ 539 w 1432"/>
              <a:gd name="T57" fmla="*/ 206 h 3492"/>
              <a:gd name="T58" fmla="*/ 461 w 1432"/>
              <a:gd name="T59" fmla="*/ 165 h 3492"/>
              <a:gd name="T60" fmla="*/ 379 w 1432"/>
              <a:gd name="T61" fmla="*/ 128 h 3492"/>
              <a:gd name="T62" fmla="*/ 292 w 1432"/>
              <a:gd name="T63" fmla="*/ 92 h 3492"/>
              <a:gd name="T64" fmla="*/ 200 w 1432"/>
              <a:gd name="T65" fmla="*/ 59 h 3492"/>
              <a:gd name="T66" fmla="*/ 103 w 1432"/>
              <a:gd name="T67" fmla="*/ 28 h 3492"/>
              <a:gd name="T68" fmla="*/ 0 w 1432"/>
              <a:gd name="T69" fmla="*/ 0 h 349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1432" h="3492">
                <a:moveTo>
                  <a:pt x="0" y="0"/>
                </a:moveTo>
                <a:lnTo>
                  <a:pt x="1432" y="0"/>
                </a:lnTo>
                <a:lnTo>
                  <a:pt x="1432" y="3492"/>
                </a:lnTo>
                <a:lnTo>
                  <a:pt x="1419" y="3252"/>
                </a:lnTo>
                <a:lnTo>
                  <a:pt x="1406" y="3024"/>
                </a:lnTo>
                <a:lnTo>
                  <a:pt x="1393" y="2807"/>
                </a:lnTo>
                <a:lnTo>
                  <a:pt x="1379" y="2601"/>
                </a:lnTo>
                <a:lnTo>
                  <a:pt x="1364" y="2407"/>
                </a:lnTo>
                <a:lnTo>
                  <a:pt x="1348" y="2222"/>
                </a:lnTo>
                <a:lnTo>
                  <a:pt x="1330" y="2047"/>
                </a:lnTo>
                <a:lnTo>
                  <a:pt x="1311" y="1881"/>
                </a:lnTo>
                <a:lnTo>
                  <a:pt x="1291" y="1726"/>
                </a:lnTo>
                <a:lnTo>
                  <a:pt x="1268" y="1580"/>
                </a:lnTo>
                <a:lnTo>
                  <a:pt x="1245" y="1442"/>
                </a:lnTo>
                <a:lnTo>
                  <a:pt x="1218" y="1313"/>
                </a:lnTo>
                <a:lnTo>
                  <a:pt x="1190" y="1192"/>
                </a:lnTo>
                <a:lnTo>
                  <a:pt x="1158" y="1078"/>
                </a:lnTo>
                <a:lnTo>
                  <a:pt x="1125" y="973"/>
                </a:lnTo>
                <a:lnTo>
                  <a:pt x="1089" y="873"/>
                </a:lnTo>
                <a:lnTo>
                  <a:pt x="1049" y="781"/>
                </a:lnTo>
                <a:lnTo>
                  <a:pt x="1007" y="696"/>
                </a:lnTo>
                <a:lnTo>
                  <a:pt x="962" y="617"/>
                </a:lnTo>
                <a:lnTo>
                  <a:pt x="913" y="544"/>
                </a:lnTo>
                <a:lnTo>
                  <a:pt x="860" y="475"/>
                </a:lnTo>
                <a:lnTo>
                  <a:pt x="804" y="413"/>
                </a:lnTo>
                <a:lnTo>
                  <a:pt x="744" y="354"/>
                </a:lnTo>
                <a:lnTo>
                  <a:pt x="680" y="301"/>
                </a:lnTo>
                <a:lnTo>
                  <a:pt x="611" y="252"/>
                </a:lnTo>
                <a:lnTo>
                  <a:pt x="539" y="206"/>
                </a:lnTo>
                <a:lnTo>
                  <a:pt x="461" y="165"/>
                </a:lnTo>
                <a:lnTo>
                  <a:pt x="379" y="128"/>
                </a:lnTo>
                <a:lnTo>
                  <a:pt x="292" y="92"/>
                </a:lnTo>
                <a:lnTo>
                  <a:pt x="200" y="59"/>
                </a:lnTo>
                <a:lnTo>
                  <a:pt x="103" y="28"/>
                </a:lnTo>
                <a:lnTo>
                  <a:pt x="0" y="0"/>
                </a:lnTo>
                <a:close/>
              </a:path>
            </a:pathLst>
          </a:custGeom>
          <a:solidFill>
            <a:schemeClr val="accent2">
              <a:lumMod val="75000"/>
            </a:schemeClr>
          </a:solidFill>
          <a:ln w="9525">
            <a:noFill/>
            <a:round/>
            <a:headEnd/>
            <a:tailEnd/>
          </a:ln>
        </p:spPr>
        <p:txBody>
          <a:bodyPr/>
          <a:lstStyle/>
          <a:p>
            <a:pPr>
              <a:defRPr/>
            </a:pPr>
            <a:endParaRPr lang="en-US" sz="1800" dirty="0">
              <a:cs typeface="Arial" pitchFamily="34" charset="0"/>
            </a:endParaRPr>
          </a:p>
        </p:txBody>
      </p:sp>
      <p:pic>
        <p:nvPicPr>
          <p:cNvPr id="5" name="Picture 8">
            <a:extLst>
              <a:ext uri="{FF2B5EF4-FFF2-40B4-BE49-F238E27FC236}">
                <a16:creationId xmlns:a16="http://schemas.microsoft.com/office/drawing/2014/main" id="{29EA5CE2-D6E3-70C1-A928-5C29A70B5680}"/>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7609418" y="4191000"/>
            <a:ext cx="3968749"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itle 7"/>
          <p:cNvSpPr>
            <a:spLocks noGrp="1"/>
          </p:cNvSpPr>
          <p:nvPr>
            <p:ph type="ctrTitle"/>
          </p:nvPr>
        </p:nvSpPr>
        <p:spPr>
          <a:xfrm>
            <a:off x="1117600" y="2286000"/>
            <a:ext cx="9956800" cy="979962"/>
          </a:xfrm>
        </p:spPr>
        <p:txBody>
          <a:bodyPr/>
          <a:lstStyle>
            <a:lvl1pPr algn="ctr">
              <a:defRPr sz="3600" b="1" baseline="0">
                <a:solidFill>
                  <a:schemeClr val="accent3">
                    <a:lumMod val="75000"/>
                  </a:schemeClr>
                </a:solidFill>
                <a:latin typeface="Arial" pitchFamily="34" charset="0"/>
                <a:cs typeface="Arial" pitchFamily="34" charset="0"/>
              </a:defRPr>
            </a:lvl1pPr>
          </a:lstStyle>
          <a:p>
            <a:r>
              <a:rPr lang="en-US"/>
              <a:t>Click to edit Master title style</a:t>
            </a:r>
            <a:endParaRPr lang="en-US" dirty="0"/>
          </a:p>
        </p:txBody>
      </p:sp>
      <p:sp>
        <p:nvSpPr>
          <p:cNvPr id="9" name="Subtitle 8"/>
          <p:cNvSpPr>
            <a:spLocks noGrp="1"/>
          </p:cNvSpPr>
          <p:nvPr>
            <p:ph type="subTitle" idx="1"/>
          </p:nvPr>
        </p:nvSpPr>
        <p:spPr>
          <a:xfrm>
            <a:off x="3759200" y="1143000"/>
            <a:ext cx="4673600" cy="762000"/>
          </a:xfrm>
        </p:spPr>
        <p:txBody>
          <a:bodyPr>
            <a:normAutofit/>
          </a:bodyPr>
          <a:lstStyle>
            <a:lvl1pPr marL="0" indent="0" algn="ctr">
              <a:buNone/>
              <a:defRPr sz="3000" b="0" baseline="0">
                <a:solidFill>
                  <a:schemeClr val="accent2">
                    <a:lumMod val="75000"/>
                  </a:schemeClr>
                </a:solidFill>
                <a:latin typeface="Arial" pitchFamily="34" charset="0"/>
                <a:cs typeface="Arial"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endParaRPr lang="en-US" dirty="0"/>
          </a:p>
        </p:txBody>
      </p:sp>
    </p:spTree>
    <p:extLst>
      <p:ext uri="{BB962C8B-B14F-4D97-AF65-F5344CB8AC3E}">
        <p14:creationId xmlns:p14="http://schemas.microsoft.com/office/powerpoint/2010/main" val="1925489347"/>
      </p:ext>
    </p:extLst>
  </p:cSld>
  <p:clrMapOvr>
    <a:overrideClrMapping bg1="lt1" tx1="dk1" bg2="lt2" tx2="dk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solidFill>
                  <a:schemeClr val="accent2">
                    <a:lumMod val="75000"/>
                  </a:schemeClr>
                </a:solidFill>
              </a:defRPr>
            </a:lvl1pPr>
          </a:lstStyle>
          <a:p>
            <a:r>
              <a:rPr lang="en-US" dirty="0"/>
              <a:t>Click to edit Master title style</a:t>
            </a:r>
          </a:p>
        </p:txBody>
      </p:sp>
      <p:sp>
        <p:nvSpPr>
          <p:cNvPr id="8" name="Content Placeholder 7"/>
          <p:cNvSpPr>
            <a:spLocks noGrp="1"/>
          </p:cNvSpPr>
          <p:nvPr>
            <p:ph sz="quarter" idx="1"/>
          </p:nvPr>
        </p:nvSpPr>
        <p:spPr>
          <a:xfrm>
            <a:off x="609600" y="1600200"/>
            <a:ext cx="11074400" cy="4873752"/>
          </a:xfrm>
        </p:spPr>
        <p:txBody>
          <a:bodyPr/>
          <a:lstStyle>
            <a:lvl1pPr>
              <a:defRPr>
                <a:solidFill>
                  <a:schemeClr val="accent3">
                    <a:lumMod val="75000"/>
                  </a:schemeClr>
                </a:solidFill>
              </a:defRPr>
            </a:lvl1pPr>
            <a:lvl2pPr>
              <a:defRPr>
                <a:solidFill>
                  <a:schemeClr val="accent3">
                    <a:lumMod val="75000"/>
                  </a:schemeClr>
                </a:solidFill>
              </a:defRPr>
            </a:lvl2pPr>
            <a:lvl3pPr>
              <a:defRPr>
                <a:solidFill>
                  <a:schemeClr val="accent3">
                    <a:lumMod val="75000"/>
                  </a:schemeClr>
                </a:solidFill>
              </a:defRPr>
            </a:lvl3pPr>
          </a:lstStyle>
          <a:p>
            <a:pPr lvl="0"/>
            <a:r>
              <a:rPr lang="en-US" dirty="0"/>
              <a:t>Click to edit Master text styles</a:t>
            </a:r>
          </a:p>
          <a:p>
            <a:pPr lvl="1"/>
            <a:r>
              <a:rPr lang="en-US" dirty="0"/>
              <a:t>Second level</a:t>
            </a:r>
          </a:p>
          <a:p>
            <a:pPr lvl="2"/>
            <a:r>
              <a:rPr lang="en-US" dirty="0"/>
              <a:t>Third level</a:t>
            </a:r>
          </a:p>
        </p:txBody>
      </p:sp>
    </p:spTree>
    <p:extLst>
      <p:ext uri="{BB962C8B-B14F-4D97-AF65-F5344CB8AC3E}">
        <p14:creationId xmlns:p14="http://schemas.microsoft.com/office/powerpoint/2010/main" val="38984675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9" name="Content Placeholder 8"/>
          <p:cNvSpPr>
            <a:spLocks noGrp="1"/>
          </p:cNvSpPr>
          <p:nvPr>
            <p:ph sz="quarter" idx="1"/>
          </p:nvPr>
        </p:nvSpPr>
        <p:spPr>
          <a:xfrm>
            <a:off x="1117600" y="1600200"/>
            <a:ext cx="4876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2"/>
          </p:nvPr>
        </p:nvSpPr>
        <p:spPr>
          <a:xfrm>
            <a:off x="6201664" y="1600200"/>
            <a:ext cx="4876800" cy="4572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9309120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5009" y="273050"/>
            <a:ext cx="10668000" cy="1143000"/>
          </a:xfrm>
        </p:spPr>
        <p:txBody>
          <a:bodyPr/>
          <a:lstStyle>
            <a:lvl1pPr algn="ctr">
              <a:defRPr/>
            </a:lvl1pPr>
          </a:lstStyle>
          <a:p>
            <a:r>
              <a:rPr lang="en-US"/>
              <a:t>Click to edit Master title style</a:t>
            </a:r>
          </a:p>
        </p:txBody>
      </p:sp>
      <p:sp>
        <p:nvSpPr>
          <p:cNvPr id="11" name="Content Placeholder 10"/>
          <p:cNvSpPr>
            <a:spLocks noGrp="1"/>
          </p:cNvSpPr>
          <p:nvPr>
            <p:ph sz="quarter" idx="2"/>
          </p:nvPr>
        </p:nvSpPr>
        <p:spPr>
          <a:xfrm>
            <a:off x="977900" y="2362200"/>
            <a:ext cx="4876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Content Placeholder 12"/>
          <p:cNvSpPr>
            <a:spLocks noGrp="1"/>
          </p:cNvSpPr>
          <p:nvPr>
            <p:ph sz="quarter" idx="4"/>
          </p:nvPr>
        </p:nvSpPr>
        <p:spPr>
          <a:xfrm>
            <a:off x="6197600" y="2362200"/>
            <a:ext cx="4876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7666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06400" y="274638"/>
            <a:ext cx="11379200" cy="1143000"/>
          </a:xfrm>
        </p:spPr>
        <p:txBody>
          <a:bodyPr/>
          <a:lstStyle>
            <a:lvl1pPr algn="ctr">
              <a:defRPr/>
            </a:lvl1pPr>
          </a:lstStyle>
          <a:p>
            <a:r>
              <a:rPr lang="en-US"/>
              <a:t>Click to edit Master title style</a:t>
            </a:r>
          </a:p>
        </p:txBody>
      </p:sp>
    </p:spTree>
    <p:extLst>
      <p:ext uri="{BB962C8B-B14F-4D97-AF65-F5344CB8AC3E}">
        <p14:creationId xmlns:p14="http://schemas.microsoft.com/office/powerpoint/2010/main" val="272673294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98115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18" Type="http://schemas.openxmlformats.org/officeDocument/2006/relationships/slideLayout" Target="../slideLayouts/slideLayout31.xml"/><Relationship Id="rId26" Type="http://schemas.openxmlformats.org/officeDocument/2006/relationships/slideLayout" Target="../slideLayouts/slideLayout39.xml"/><Relationship Id="rId39" Type="http://schemas.openxmlformats.org/officeDocument/2006/relationships/slideLayout" Target="../slideLayouts/slideLayout52.xml"/><Relationship Id="rId3" Type="http://schemas.openxmlformats.org/officeDocument/2006/relationships/slideLayout" Target="../slideLayouts/slideLayout16.xml"/><Relationship Id="rId21" Type="http://schemas.openxmlformats.org/officeDocument/2006/relationships/slideLayout" Target="../slideLayouts/slideLayout34.xml"/><Relationship Id="rId34" Type="http://schemas.openxmlformats.org/officeDocument/2006/relationships/slideLayout" Target="../slideLayouts/slideLayout47.xml"/><Relationship Id="rId42" Type="http://schemas.openxmlformats.org/officeDocument/2006/relationships/slideLayout" Target="../slideLayouts/slideLayout55.xml"/><Relationship Id="rId47" Type="http://schemas.openxmlformats.org/officeDocument/2006/relationships/slideLayout" Target="../slideLayouts/slideLayout60.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17" Type="http://schemas.openxmlformats.org/officeDocument/2006/relationships/slideLayout" Target="../slideLayouts/slideLayout30.xml"/><Relationship Id="rId25" Type="http://schemas.openxmlformats.org/officeDocument/2006/relationships/slideLayout" Target="../slideLayouts/slideLayout38.xml"/><Relationship Id="rId33" Type="http://schemas.openxmlformats.org/officeDocument/2006/relationships/slideLayout" Target="../slideLayouts/slideLayout46.xml"/><Relationship Id="rId38" Type="http://schemas.openxmlformats.org/officeDocument/2006/relationships/slideLayout" Target="../slideLayouts/slideLayout51.xml"/><Relationship Id="rId46" Type="http://schemas.openxmlformats.org/officeDocument/2006/relationships/slideLayout" Target="../slideLayouts/slideLayout59.xml"/><Relationship Id="rId2" Type="http://schemas.openxmlformats.org/officeDocument/2006/relationships/slideLayout" Target="../slideLayouts/slideLayout15.xml"/><Relationship Id="rId16" Type="http://schemas.openxmlformats.org/officeDocument/2006/relationships/slideLayout" Target="../slideLayouts/slideLayout29.xml"/><Relationship Id="rId20" Type="http://schemas.openxmlformats.org/officeDocument/2006/relationships/slideLayout" Target="../slideLayouts/slideLayout33.xml"/><Relationship Id="rId29" Type="http://schemas.openxmlformats.org/officeDocument/2006/relationships/slideLayout" Target="../slideLayouts/slideLayout42.xml"/><Relationship Id="rId41" Type="http://schemas.openxmlformats.org/officeDocument/2006/relationships/slideLayout" Target="../slideLayouts/slideLayout54.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24" Type="http://schemas.openxmlformats.org/officeDocument/2006/relationships/slideLayout" Target="../slideLayouts/slideLayout37.xml"/><Relationship Id="rId32" Type="http://schemas.openxmlformats.org/officeDocument/2006/relationships/slideLayout" Target="../slideLayouts/slideLayout45.xml"/><Relationship Id="rId37" Type="http://schemas.openxmlformats.org/officeDocument/2006/relationships/slideLayout" Target="../slideLayouts/slideLayout50.xml"/><Relationship Id="rId40" Type="http://schemas.openxmlformats.org/officeDocument/2006/relationships/slideLayout" Target="../slideLayouts/slideLayout53.xml"/><Relationship Id="rId45" Type="http://schemas.openxmlformats.org/officeDocument/2006/relationships/slideLayout" Target="../slideLayouts/slideLayout58.xml"/><Relationship Id="rId5" Type="http://schemas.openxmlformats.org/officeDocument/2006/relationships/slideLayout" Target="../slideLayouts/slideLayout18.xml"/><Relationship Id="rId15" Type="http://schemas.openxmlformats.org/officeDocument/2006/relationships/slideLayout" Target="../slideLayouts/slideLayout28.xml"/><Relationship Id="rId23" Type="http://schemas.openxmlformats.org/officeDocument/2006/relationships/slideLayout" Target="../slideLayouts/slideLayout36.xml"/><Relationship Id="rId28" Type="http://schemas.openxmlformats.org/officeDocument/2006/relationships/slideLayout" Target="../slideLayouts/slideLayout41.xml"/><Relationship Id="rId36" Type="http://schemas.openxmlformats.org/officeDocument/2006/relationships/slideLayout" Target="../slideLayouts/slideLayout49.xml"/><Relationship Id="rId10" Type="http://schemas.openxmlformats.org/officeDocument/2006/relationships/slideLayout" Target="../slideLayouts/slideLayout23.xml"/><Relationship Id="rId19" Type="http://schemas.openxmlformats.org/officeDocument/2006/relationships/slideLayout" Target="../slideLayouts/slideLayout32.xml"/><Relationship Id="rId31" Type="http://schemas.openxmlformats.org/officeDocument/2006/relationships/slideLayout" Target="../slideLayouts/slideLayout44.xml"/><Relationship Id="rId44" Type="http://schemas.openxmlformats.org/officeDocument/2006/relationships/slideLayout" Target="../slideLayouts/slideLayout57.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slideLayout" Target="../slideLayouts/slideLayout27.xml"/><Relationship Id="rId22" Type="http://schemas.openxmlformats.org/officeDocument/2006/relationships/slideLayout" Target="../slideLayouts/slideLayout35.xml"/><Relationship Id="rId27" Type="http://schemas.openxmlformats.org/officeDocument/2006/relationships/slideLayout" Target="../slideLayouts/slideLayout40.xml"/><Relationship Id="rId30" Type="http://schemas.openxmlformats.org/officeDocument/2006/relationships/slideLayout" Target="../slideLayouts/slideLayout43.xml"/><Relationship Id="rId35" Type="http://schemas.openxmlformats.org/officeDocument/2006/relationships/slideLayout" Target="../slideLayouts/slideLayout48.xml"/><Relationship Id="rId43" Type="http://schemas.openxmlformats.org/officeDocument/2006/relationships/slideLayout" Target="../slideLayouts/slideLayout56.xml"/><Relationship Id="rId48"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3.xml"/><Relationship Id="rId7" Type="http://schemas.openxmlformats.org/officeDocument/2006/relationships/theme" Target="../theme/theme3.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5" Type="http://schemas.openxmlformats.org/officeDocument/2006/relationships/slideLayout" Target="../slideLayouts/slideLayout65.xml"/><Relationship Id="rId4"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F3C6F66-5AD6-48CF-B4F4-5315F96E7480}" type="datetime8">
              <a:rPr lang="ar-EG" smtClean="0"/>
              <a:t>03 تشرين الأول، 26</a:t>
            </a:fld>
            <a:endParaRPr lang="ar-EG"/>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EG"/>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9109FA-CF45-4298-8B36-360B17B99176}" type="slidenum">
              <a:rPr lang="ar-EG" smtClean="0"/>
              <a:t>‹#›</a:t>
            </a:fld>
            <a:endParaRPr lang="ar-EG"/>
          </a:p>
        </p:txBody>
      </p:sp>
    </p:spTree>
    <p:extLst>
      <p:ext uri="{BB962C8B-B14F-4D97-AF65-F5344CB8AC3E}">
        <p14:creationId xmlns:p14="http://schemas.microsoft.com/office/powerpoint/2010/main" val="3354281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5" r:id="rId12"/>
    <p:sldLayoutId id="2147483746" r:id="rId13"/>
  </p:sldLayoutIdLst>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hf sldNum="0" hdr="0" ftr="0" dt="0"/>
  <p:txStyles>
    <p:titleStyle>
      <a:lvl1pPr algn="l" defTabSz="914400" rtl="1"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r" defTabSz="914400" rtl="1"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r" defTabSz="914400" rtl="1"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r" defTabSz="914400" rtl="1"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r" defTabSz="914400" rtl="1"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7" name="Rectangle 13"/>
          <p:cNvSpPr>
            <a:spLocks noGrp="1" noChangeArrowheads="1"/>
          </p:cNvSpPr>
          <p:nvPr>
            <p:ph type="title"/>
          </p:nvPr>
        </p:nvSpPr>
        <p:spPr bwMode="auto">
          <a:xfrm>
            <a:off x="1532467" y="354014"/>
            <a:ext cx="10143067" cy="560387"/>
          </a:xfrm>
          <a:prstGeom prst="rect">
            <a:avLst/>
          </a:prstGeom>
          <a:solidFill>
            <a:srgbClr val="9BC68C"/>
          </a:solidFill>
          <a:ln w="63500">
            <a:solidFill>
              <a:srgbClr val="54385C"/>
            </a:solidFill>
            <a:miter lim="800000"/>
            <a:headEnd/>
            <a:tailEn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92075" tIns="46038" rIns="92075" bIns="46038" numCol="1" anchor="ctr" anchorCtr="0" compatLnSpc="1">
            <a:prstTxWarp prst="textNoShape">
              <a:avLst/>
            </a:prstTxWarp>
          </a:bodyPr>
          <a:lstStyle/>
          <a:p>
            <a:pPr lvl="0"/>
            <a:r>
              <a:rPr lang="en-US" altLang="en-US"/>
              <a:t>Click to edit Master title style</a:t>
            </a:r>
          </a:p>
        </p:txBody>
      </p:sp>
      <p:sp>
        <p:nvSpPr>
          <p:cNvPr id="1038" name="Rectangle 14"/>
          <p:cNvSpPr>
            <a:spLocks noGrp="1" noChangeArrowheads="1"/>
          </p:cNvSpPr>
          <p:nvPr>
            <p:ph type="body" idx="1"/>
          </p:nvPr>
        </p:nvSpPr>
        <p:spPr bwMode="auto">
          <a:xfrm>
            <a:off x="508000" y="1143000"/>
            <a:ext cx="11176000" cy="4800600"/>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wrap="square" lIns="182562" tIns="46038" rIns="182562" bIns="46038"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40" name="Text Box 16"/>
          <p:cNvSpPr txBox="1">
            <a:spLocks noChangeArrowheads="1"/>
          </p:cNvSpPr>
          <p:nvPr/>
        </p:nvSpPr>
        <p:spPr bwMode="auto">
          <a:xfrm>
            <a:off x="101600" y="6430964"/>
            <a:ext cx="914400" cy="274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US" altLang="en-US" sz="1200" b="1" dirty="0">
                <a:latin typeface="Arial" charset="0"/>
              </a:rPr>
              <a:t>3-</a:t>
            </a:r>
            <a:fld id="{3BFBA45C-D8F3-4418-B355-908AF0BF81D9}" type="slidenum">
              <a:rPr lang="en-US" altLang="en-US" sz="1200" b="1">
                <a:latin typeface="Arial" charset="0"/>
              </a:rPr>
              <a:pPr>
                <a:spcBef>
                  <a:spcPct val="50000"/>
                </a:spcBef>
              </a:pPr>
              <a:t>‹#›</a:t>
            </a:fld>
            <a:endParaRPr lang="en-US" altLang="en-US" sz="1200" b="1" dirty="0">
              <a:latin typeface="Arial" charset="0"/>
            </a:endParaRPr>
          </a:p>
        </p:txBody>
      </p:sp>
    </p:spTree>
    <p:extLst>
      <p:ext uri="{BB962C8B-B14F-4D97-AF65-F5344CB8AC3E}">
        <p14:creationId xmlns:p14="http://schemas.microsoft.com/office/powerpoint/2010/main" val="1632468398"/>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769" r:id="rId22"/>
    <p:sldLayoutId id="2147483770" r:id="rId23"/>
    <p:sldLayoutId id="2147483771" r:id="rId24"/>
    <p:sldLayoutId id="2147483772" r:id="rId25"/>
    <p:sldLayoutId id="2147483773" r:id="rId26"/>
    <p:sldLayoutId id="2147483774" r:id="rId27"/>
    <p:sldLayoutId id="2147483775" r:id="rId28"/>
    <p:sldLayoutId id="2147483776" r:id="rId29"/>
    <p:sldLayoutId id="2147483777" r:id="rId30"/>
    <p:sldLayoutId id="2147483778" r:id="rId31"/>
    <p:sldLayoutId id="2147483779" r:id="rId32"/>
    <p:sldLayoutId id="2147483780" r:id="rId33"/>
    <p:sldLayoutId id="2147483781" r:id="rId34"/>
    <p:sldLayoutId id="2147483782" r:id="rId35"/>
    <p:sldLayoutId id="2147483783" r:id="rId36"/>
    <p:sldLayoutId id="2147483784" r:id="rId37"/>
    <p:sldLayoutId id="2147483785" r:id="rId38"/>
    <p:sldLayoutId id="2147483786" r:id="rId39"/>
    <p:sldLayoutId id="2147483787" r:id="rId40"/>
    <p:sldLayoutId id="2147483788" r:id="rId41"/>
    <p:sldLayoutId id="2147483789" r:id="rId42"/>
    <p:sldLayoutId id="2147483790" r:id="rId43"/>
    <p:sldLayoutId id="2147483791" r:id="rId44"/>
    <p:sldLayoutId id="2147483792" r:id="rId45"/>
    <p:sldLayoutId id="2147483793" r:id="rId46"/>
    <p:sldLayoutId id="2147483794" r:id="rId47"/>
  </p:sldLayoutIdLst>
  <p:transition>
    <p:wipe dir="r"/>
  </p:transition>
  <p:txStyles>
    <p:titleStyle>
      <a:lvl1pPr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mj-lt"/>
          <a:ea typeface="+mj-ea"/>
          <a:cs typeface="+mj-cs"/>
        </a:defRPr>
      </a:lvl1pPr>
      <a:lvl2pPr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2pPr>
      <a:lvl3pPr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3pPr>
      <a:lvl4pPr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4pPr>
      <a:lvl5pPr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5pPr>
      <a:lvl6pPr marL="457200"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6pPr>
      <a:lvl7pPr marL="914400"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7pPr>
      <a:lvl8pPr marL="1371600"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8pPr>
      <a:lvl9pPr marL="1828800" algn="ctr" rtl="0" eaLnBrk="0" fontAlgn="base" hangingPunct="0">
        <a:spcBef>
          <a:spcPct val="0"/>
        </a:spcBef>
        <a:spcAft>
          <a:spcPct val="0"/>
        </a:spcAft>
        <a:defRPr sz="3000" b="1" i="1">
          <a:solidFill>
            <a:schemeClr val="tx1"/>
          </a:solidFill>
          <a:effectLst>
            <a:outerShdw blurRad="38100" dist="38100" dir="2700000" algn="tl">
              <a:srgbClr val="FFFFFF"/>
            </a:outerShdw>
          </a:effectLst>
          <a:latin typeface="Comic Sans MS" pitchFamily="66" charset="0"/>
        </a:defRPr>
      </a:lvl9pPr>
    </p:titleStyle>
    <p:bodyStyle>
      <a:lvl1pPr marL="342900" indent="-342900" algn="l" rtl="0" eaLnBrk="0" fontAlgn="base" hangingPunct="0">
        <a:spcBef>
          <a:spcPct val="20000"/>
        </a:spcBef>
        <a:spcAft>
          <a:spcPct val="0"/>
        </a:spcAft>
        <a:buClr>
          <a:schemeClr val="accent2"/>
        </a:buClr>
        <a:buSzPct val="75000"/>
        <a:buFont typeface="Wingdings" pitchFamily="2" charset="2"/>
        <a:buChar char="l"/>
        <a:defRPr sz="2800" b="1">
          <a:solidFill>
            <a:schemeClr val="bg2"/>
          </a:solidFill>
          <a:effectLst>
            <a:outerShdw blurRad="38100" dist="38100" dir="2700000" algn="tl">
              <a:srgbClr val="C0C0C0"/>
            </a:outerShdw>
          </a:effectLst>
          <a:latin typeface="+mn-lt"/>
          <a:ea typeface="+mn-ea"/>
          <a:cs typeface="+mn-cs"/>
        </a:defRPr>
      </a:lvl1pPr>
      <a:lvl2pPr marL="742950" indent="-285750" algn="l" rtl="0" eaLnBrk="0" fontAlgn="base" hangingPunct="0">
        <a:spcBef>
          <a:spcPct val="20000"/>
        </a:spcBef>
        <a:spcAft>
          <a:spcPct val="0"/>
        </a:spcAft>
        <a:buClr>
          <a:schemeClr val="accent2"/>
        </a:buClr>
        <a:buSzPct val="75000"/>
        <a:buFont typeface="Wingdings" pitchFamily="2" charset="2"/>
        <a:buChar char="l"/>
        <a:defRPr sz="2400" b="1">
          <a:solidFill>
            <a:schemeClr val="bg2"/>
          </a:solidFill>
          <a:effectLst>
            <a:outerShdw blurRad="38100" dist="38100" dir="2700000" algn="tl">
              <a:srgbClr val="C0C0C0"/>
            </a:outerShdw>
          </a:effectLst>
          <a:latin typeface="+mn-lt"/>
        </a:defRPr>
      </a:lvl2pPr>
      <a:lvl3pPr marL="11430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3pPr>
      <a:lvl4pPr marL="16002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4pPr>
      <a:lvl5pPr marL="20574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5pPr>
      <a:lvl6pPr marL="25146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6pPr>
      <a:lvl7pPr marL="29718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7pPr>
      <a:lvl8pPr marL="34290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8pPr>
      <a:lvl9pPr marL="3886200" indent="-228600" algn="l" rtl="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C0C0C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itle Placeholder 21">
            <a:extLst>
              <a:ext uri="{FF2B5EF4-FFF2-40B4-BE49-F238E27FC236}">
                <a16:creationId xmlns:a16="http://schemas.microsoft.com/office/drawing/2014/main" id="{BD706DB8-8774-9147-5146-9E20694FEFD1}"/>
              </a:ext>
            </a:extLst>
          </p:cNvPr>
          <p:cNvSpPr>
            <a:spLocks noGrp="1"/>
          </p:cNvSpPr>
          <p:nvPr>
            <p:ph type="title"/>
          </p:nvPr>
        </p:nvSpPr>
        <p:spPr>
          <a:xfrm>
            <a:off x="508000" y="274638"/>
            <a:ext cx="11176000" cy="1143000"/>
          </a:xfrm>
          <a:prstGeom prst="rect">
            <a:avLst/>
          </a:prstGeom>
        </p:spPr>
        <p:txBody>
          <a:bodyPr vert="horz" anchor="b">
            <a:normAutofit/>
          </a:bodyPr>
          <a:lstStyle/>
          <a:p>
            <a:endParaRPr lang="en-US" dirty="0"/>
          </a:p>
        </p:txBody>
      </p:sp>
      <p:sp>
        <p:nvSpPr>
          <p:cNvPr id="21507" name="Text Placeholder 12">
            <a:extLst>
              <a:ext uri="{FF2B5EF4-FFF2-40B4-BE49-F238E27FC236}">
                <a16:creationId xmlns:a16="http://schemas.microsoft.com/office/drawing/2014/main" id="{E4085EBA-B708-0D3C-841F-68F531701FCC}"/>
              </a:ext>
            </a:extLst>
          </p:cNvPr>
          <p:cNvSpPr>
            <a:spLocks noGrp="1"/>
          </p:cNvSpPr>
          <p:nvPr>
            <p:ph type="body" idx="1"/>
          </p:nvPr>
        </p:nvSpPr>
        <p:spPr bwMode="auto">
          <a:xfrm>
            <a:off x="508000" y="1600201"/>
            <a:ext cx="11176000" cy="487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p:txBody>
      </p:sp>
      <p:sp>
        <p:nvSpPr>
          <p:cNvPr id="12" name="TextBox 11">
            <a:extLst>
              <a:ext uri="{FF2B5EF4-FFF2-40B4-BE49-F238E27FC236}">
                <a16:creationId xmlns:a16="http://schemas.microsoft.com/office/drawing/2014/main" id="{AC26A136-B261-1798-250B-F6CCEADF3DEF}"/>
              </a:ext>
            </a:extLst>
          </p:cNvPr>
          <p:cNvSpPr txBox="1"/>
          <p:nvPr userDrawn="1"/>
        </p:nvSpPr>
        <p:spPr>
          <a:xfrm>
            <a:off x="11332634" y="0"/>
            <a:ext cx="855133" cy="246063"/>
          </a:xfrm>
          <a:prstGeom prst="rect">
            <a:avLst/>
          </a:prstGeom>
          <a:solidFill>
            <a:schemeClr val="accent2">
              <a:lumMod val="75000"/>
            </a:schemeClr>
          </a:solidFill>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US" altLang="en-US" sz="1000">
                <a:solidFill>
                  <a:schemeClr val="bg1"/>
                </a:solidFill>
                <a:latin typeface="Century Schoolbook" panose="02040604050505020304" pitchFamily="18" charset="0"/>
              </a:rPr>
              <a:t>2 - </a:t>
            </a:r>
            <a:fld id="{73B3A9E0-7271-46B6-9F81-F350EE3DAD4B}" type="slidenum">
              <a:rPr lang="en-US" altLang="en-US" sz="1000">
                <a:solidFill>
                  <a:schemeClr val="bg1"/>
                </a:solidFill>
                <a:latin typeface="Century Schoolbook" panose="02040604050505020304" pitchFamily="18" charset="0"/>
              </a:rPr>
              <a:pPr algn="ctr" eaLnBrk="1" hangingPunct="1"/>
              <a:t>‹#›</a:t>
            </a:fld>
            <a:endParaRPr lang="en-US" altLang="en-US" sz="1000">
              <a:solidFill>
                <a:schemeClr val="bg1"/>
              </a:solidFill>
              <a:latin typeface="Century Schoolbook" panose="02040604050505020304" pitchFamily="18" charset="0"/>
            </a:endParaRPr>
          </a:p>
        </p:txBody>
      </p:sp>
    </p:spTree>
    <p:extLst>
      <p:ext uri="{BB962C8B-B14F-4D97-AF65-F5344CB8AC3E}">
        <p14:creationId xmlns:p14="http://schemas.microsoft.com/office/powerpoint/2010/main" val="549307158"/>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Lst>
  <p:txStyles>
    <p:titleStyle>
      <a:lvl1pPr algn="ctr" rtl="0" eaLnBrk="0" fontAlgn="base" hangingPunct="0">
        <a:spcBef>
          <a:spcPct val="0"/>
        </a:spcBef>
        <a:spcAft>
          <a:spcPct val="0"/>
        </a:spcAft>
        <a:defRPr sz="3600" kern="1200" cap="small">
          <a:solidFill>
            <a:srgbClr val="3668C4"/>
          </a:solidFill>
          <a:latin typeface="Arial" pitchFamily="34" charset="0"/>
          <a:ea typeface="+mj-ea"/>
          <a:cs typeface="Arial" pitchFamily="34" charset="0"/>
        </a:defRPr>
      </a:lvl1pPr>
      <a:lvl2pPr algn="ctr" rtl="0" eaLnBrk="0" fontAlgn="base" hangingPunct="0">
        <a:spcBef>
          <a:spcPct val="0"/>
        </a:spcBef>
        <a:spcAft>
          <a:spcPct val="0"/>
        </a:spcAft>
        <a:defRPr sz="3600">
          <a:solidFill>
            <a:srgbClr val="3668C4"/>
          </a:solidFill>
          <a:latin typeface="Arial" charset="0"/>
          <a:cs typeface="Arial" charset="0"/>
        </a:defRPr>
      </a:lvl2pPr>
      <a:lvl3pPr algn="ctr" rtl="0" eaLnBrk="0" fontAlgn="base" hangingPunct="0">
        <a:spcBef>
          <a:spcPct val="0"/>
        </a:spcBef>
        <a:spcAft>
          <a:spcPct val="0"/>
        </a:spcAft>
        <a:defRPr sz="3600">
          <a:solidFill>
            <a:srgbClr val="3668C4"/>
          </a:solidFill>
          <a:latin typeface="Arial" charset="0"/>
          <a:cs typeface="Arial" charset="0"/>
        </a:defRPr>
      </a:lvl3pPr>
      <a:lvl4pPr algn="ctr" rtl="0" eaLnBrk="0" fontAlgn="base" hangingPunct="0">
        <a:spcBef>
          <a:spcPct val="0"/>
        </a:spcBef>
        <a:spcAft>
          <a:spcPct val="0"/>
        </a:spcAft>
        <a:defRPr sz="3600">
          <a:solidFill>
            <a:srgbClr val="3668C4"/>
          </a:solidFill>
          <a:latin typeface="Arial" charset="0"/>
          <a:cs typeface="Arial" charset="0"/>
        </a:defRPr>
      </a:lvl4pPr>
      <a:lvl5pPr algn="ctr" rtl="0" eaLnBrk="0" fontAlgn="base" hangingPunct="0">
        <a:spcBef>
          <a:spcPct val="0"/>
        </a:spcBef>
        <a:spcAft>
          <a:spcPct val="0"/>
        </a:spcAft>
        <a:defRPr sz="3600">
          <a:solidFill>
            <a:srgbClr val="3668C4"/>
          </a:solidFill>
          <a:latin typeface="Arial" charset="0"/>
          <a:cs typeface="Arial" charset="0"/>
        </a:defRPr>
      </a:lvl5pPr>
      <a:lvl6pPr marL="457200" algn="l" rtl="0" fontAlgn="base">
        <a:spcBef>
          <a:spcPct val="0"/>
        </a:spcBef>
        <a:spcAft>
          <a:spcPct val="0"/>
        </a:spcAft>
        <a:defRPr sz="3400">
          <a:solidFill>
            <a:schemeClr val="tx1"/>
          </a:solidFill>
          <a:latin typeface="Arial" charset="0"/>
          <a:cs typeface="Arial" charset="0"/>
        </a:defRPr>
      </a:lvl6pPr>
      <a:lvl7pPr marL="914400" algn="l" rtl="0" fontAlgn="base">
        <a:spcBef>
          <a:spcPct val="0"/>
        </a:spcBef>
        <a:spcAft>
          <a:spcPct val="0"/>
        </a:spcAft>
        <a:defRPr sz="3400">
          <a:solidFill>
            <a:schemeClr val="tx1"/>
          </a:solidFill>
          <a:latin typeface="Arial" charset="0"/>
          <a:cs typeface="Arial" charset="0"/>
        </a:defRPr>
      </a:lvl7pPr>
      <a:lvl8pPr marL="1371600" algn="l" rtl="0" fontAlgn="base">
        <a:spcBef>
          <a:spcPct val="0"/>
        </a:spcBef>
        <a:spcAft>
          <a:spcPct val="0"/>
        </a:spcAft>
        <a:defRPr sz="3400">
          <a:solidFill>
            <a:schemeClr val="tx1"/>
          </a:solidFill>
          <a:latin typeface="Arial" charset="0"/>
          <a:cs typeface="Arial" charset="0"/>
        </a:defRPr>
      </a:lvl8pPr>
      <a:lvl9pPr marL="1828800" algn="l" rtl="0" fontAlgn="base">
        <a:spcBef>
          <a:spcPct val="0"/>
        </a:spcBef>
        <a:spcAft>
          <a:spcPct val="0"/>
        </a:spcAft>
        <a:defRPr sz="3400">
          <a:solidFill>
            <a:schemeClr val="tx1"/>
          </a:solidFill>
          <a:latin typeface="Arial" charset="0"/>
          <a:cs typeface="Arial" charset="0"/>
        </a:defRPr>
      </a:lvl9pPr>
    </p:titleStyle>
    <p:bodyStyle>
      <a:lvl1pPr marL="273050" indent="-273050" algn="l" rtl="0" eaLnBrk="0" fontAlgn="base" hangingPunct="0">
        <a:spcBef>
          <a:spcPts val="600"/>
        </a:spcBef>
        <a:spcAft>
          <a:spcPct val="0"/>
        </a:spcAft>
        <a:buSzPct val="75000"/>
        <a:buFont typeface="Wingdings" panose="05000000000000000000" pitchFamily="2" charset="2"/>
        <a:buChar char="q"/>
        <a:defRPr sz="2800" kern="1200">
          <a:solidFill>
            <a:srgbClr val="862110"/>
          </a:solidFill>
          <a:latin typeface="Arial" pitchFamily="34" charset="0"/>
          <a:ea typeface="+mn-ea"/>
          <a:cs typeface="Arial" pitchFamily="34" charset="0"/>
        </a:defRPr>
      </a:lvl1pPr>
      <a:lvl2pPr marL="639763" indent="-273050" algn="l" rtl="0" eaLnBrk="0" fontAlgn="base" hangingPunct="0">
        <a:spcBef>
          <a:spcPct val="20000"/>
        </a:spcBef>
        <a:spcAft>
          <a:spcPct val="0"/>
        </a:spcAft>
        <a:buSzPct val="100000"/>
        <a:buFont typeface="Wingdings" panose="05000000000000000000" pitchFamily="2" charset="2"/>
        <a:buChar char="§"/>
        <a:defRPr sz="2600" kern="1200">
          <a:solidFill>
            <a:srgbClr val="862110"/>
          </a:solidFill>
          <a:latin typeface="Arial" pitchFamily="34" charset="0"/>
          <a:ea typeface="+mn-ea"/>
          <a:cs typeface="Arial" pitchFamily="34" charset="0"/>
        </a:defRPr>
      </a:lvl2pPr>
      <a:lvl3pPr marL="914400" indent="-182563" algn="l" rtl="0" eaLnBrk="0" fontAlgn="base" hangingPunct="0">
        <a:spcBef>
          <a:spcPct val="20000"/>
        </a:spcBef>
        <a:spcAft>
          <a:spcPct val="0"/>
        </a:spcAft>
        <a:buSzPct val="100000"/>
        <a:buFont typeface="Arial" panose="020B0604020202020204" pitchFamily="34" charset="0"/>
        <a:buChar char="•"/>
        <a:defRPr sz="2400" kern="1200">
          <a:solidFill>
            <a:srgbClr val="862110"/>
          </a:solidFill>
          <a:latin typeface="Arial" pitchFamily="34" charset="0"/>
          <a:ea typeface="+mn-ea"/>
          <a:cs typeface="Arial" pitchFamily="34" charset="0"/>
        </a:defRPr>
      </a:lvl3pPr>
      <a:lvl4pPr marL="1187450" indent="-182563" algn="l" rtl="0" eaLnBrk="0" fontAlgn="base" hangingPunct="0">
        <a:spcBef>
          <a:spcPct val="20000"/>
        </a:spcBef>
        <a:spcAft>
          <a:spcPct val="0"/>
        </a:spcAft>
        <a:buClr>
          <a:srgbClr val="FEC3AE"/>
        </a:buClr>
        <a:buSzPct val="60000"/>
        <a:buFont typeface="Wingdings" panose="05000000000000000000" pitchFamily="2" charset="2"/>
        <a:buChar char="–"/>
        <a:defRPr sz="2000" kern="1200">
          <a:solidFill>
            <a:schemeClr val="tx1"/>
          </a:solidFill>
          <a:latin typeface="Arial" pitchFamily="34" charset="0"/>
          <a:ea typeface="+mn-ea"/>
          <a:cs typeface="Arial" pitchFamily="34" charset="0"/>
        </a:defRPr>
      </a:lvl4pPr>
      <a:lvl5pPr marL="1462088" indent="-182563" algn="l" rtl="0" eaLnBrk="0" fontAlgn="base" hangingPunct="0">
        <a:spcBef>
          <a:spcPct val="20000"/>
        </a:spcBef>
        <a:spcAft>
          <a:spcPct val="0"/>
        </a:spcAft>
        <a:buClr>
          <a:srgbClr val="BDCAE9"/>
        </a:buClr>
        <a:buSzPct val="68000"/>
        <a:buFont typeface="Wingdings 2" panose="05020102010507070707" pitchFamily="18" charset="2"/>
        <a:buChar char=""/>
        <a:defRPr sz="1600" kern="1200">
          <a:solidFill>
            <a:schemeClr val="tx1"/>
          </a:solidFill>
          <a:latin typeface="Arial" pitchFamily="34" charset="0"/>
          <a:ea typeface="+mn-ea"/>
          <a:cs typeface="Arial" pitchFamily="34" charset="0"/>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7.wmf"/><Relationship Id="rId5" Type="http://schemas.openxmlformats.org/officeDocument/2006/relationships/oleObject" Target="../embeddings/oleObject1.bin"/><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6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9.wmf"/></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wmf"/></Relationships>
</file>

<file path=ppt/slides/_rels/slide11.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2.wmf"/></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6.xml"/><Relationship Id="rId1" Type="http://schemas.openxmlformats.org/officeDocument/2006/relationships/vmlDrawing" Target="../drawings/vmlDrawing2.vml"/><Relationship Id="rId5" Type="http://schemas.openxmlformats.org/officeDocument/2006/relationships/image" Target="../media/image13.wmf"/><Relationship Id="rId4" Type="http://schemas.openxmlformats.org/officeDocument/2006/relationships/oleObject" Target="../embeddings/oleObject2.bin"/></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2.xml"/><Relationship Id="rId5" Type="http://schemas.openxmlformats.org/officeDocument/2006/relationships/image" Target="../media/image18.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830997"/>
          </a:xfrm>
          <a:prstGeom prst="rect">
            <a:avLst/>
          </a:prstGeom>
          <a:noFill/>
        </p:spPr>
        <p:txBody>
          <a:bodyPr wrap="square" rtlCol="0">
            <a:spAutoFit/>
          </a:bodyPr>
          <a:lstStyle/>
          <a:p>
            <a:r>
              <a:rPr lang="en-US" sz="2800" b="1" dirty="0">
                <a:latin typeface="Alexandria" charset="0"/>
                <a:cs typeface="Alexandria" charset="0"/>
              </a:rPr>
              <a:t>Prepared by Dr. Emad Zaher</a:t>
            </a:r>
          </a:p>
          <a:p>
            <a:r>
              <a:rPr lang="en-US" sz="2000" b="1" dirty="0">
                <a:latin typeface="Alexandria" charset="0"/>
                <a:cs typeface="Alexandria" charset="0"/>
              </a:rPr>
              <a:t>Assistant Professor of Accounting</a:t>
            </a:r>
          </a:p>
        </p:txBody>
      </p:sp>
      <p:sp>
        <p:nvSpPr>
          <p:cNvPr id="31" name="TextBox 30"/>
          <p:cNvSpPr txBox="1"/>
          <p:nvPr/>
        </p:nvSpPr>
        <p:spPr>
          <a:xfrm>
            <a:off x="329268" y="2409707"/>
            <a:ext cx="5348131" cy="707886"/>
          </a:xfrm>
          <a:prstGeom prst="rect">
            <a:avLst/>
          </a:prstGeom>
          <a:noFill/>
        </p:spPr>
        <p:txBody>
          <a:bodyPr wrap="none" rtlCol="0">
            <a:spAutoFit/>
          </a:bodyPr>
          <a:lstStyle/>
          <a:p>
            <a:r>
              <a:rPr lang="en-US" sz="4000" b="1" dirty="0">
                <a:solidFill>
                  <a:srgbClr val="00B0F0"/>
                </a:solidFill>
                <a:latin typeface="Alexandria" charset="0"/>
                <a:cs typeface="Alexandria" charset="0"/>
              </a:rPr>
              <a:t>Financial Accounting</a:t>
            </a:r>
          </a:p>
        </p:txBody>
      </p:sp>
      <p:sp>
        <p:nvSpPr>
          <p:cNvPr id="34" name="Rectangle: Rounded Corners 33"/>
          <p:cNvSpPr/>
          <p:nvPr/>
        </p:nvSpPr>
        <p:spPr>
          <a:xfrm>
            <a:off x="329268" y="5240098"/>
            <a:ext cx="6056033" cy="140834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Alexandria" charset="0"/>
                <a:cs typeface="Alexandria" charset="0"/>
              </a:rPr>
              <a:t>Lecture 1</a:t>
            </a:r>
          </a:p>
          <a:p>
            <a:pPr algn="ctr"/>
            <a:r>
              <a:rPr lang="en-US" sz="2800" b="1" dirty="0">
                <a:solidFill>
                  <a:schemeClr val="bg1"/>
                </a:solidFill>
                <a:latin typeface="Alexandria" charset="0"/>
                <a:cs typeface="Alexandria" charset="0"/>
              </a:rPr>
              <a:t>Accounting Equation &amp; Analyzing Financial Transactions</a:t>
            </a:r>
          </a:p>
        </p:txBody>
      </p:sp>
      <p:sp>
        <p:nvSpPr>
          <p:cNvPr id="46" name="TextBox 45"/>
          <p:cNvSpPr txBox="1"/>
          <p:nvPr/>
        </p:nvSpPr>
        <p:spPr>
          <a:xfrm>
            <a:off x="383005" y="4778433"/>
            <a:ext cx="1164101" cy="461665"/>
          </a:xfrm>
          <a:prstGeom prst="rect">
            <a:avLst/>
          </a:prstGeom>
          <a:noFill/>
        </p:spPr>
        <p:txBody>
          <a:bodyPr wrap="none" rtlCol="0">
            <a:spAutoFit/>
          </a:bodyPr>
          <a:lstStyle/>
          <a:p>
            <a:r>
              <a:rPr lang="en-US" sz="2400" b="1" u="sng" dirty="0">
                <a:effectLst/>
                <a:latin typeface="Sakkal Majalla" panose="02000000000000000000" pitchFamily="2" charset="-78"/>
                <a:ea typeface="Calibri" panose="020F0502020204030204" pitchFamily="34" charset="0"/>
              </a:rPr>
              <a:t>MGM611</a:t>
            </a:r>
            <a:endParaRPr lang="en-US" sz="28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4" name="Title 1">
            <a:extLst>
              <a:ext uri="{FF2B5EF4-FFF2-40B4-BE49-F238E27FC236}">
                <a16:creationId xmlns:a16="http://schemas.microsoft.com/office/drawing/2014/main" id="{BB88B58C-D7FB-907D-2F33-1C3CA0E8233F}"/>
              </a:ext>
            </a:extLst>
          </p:cNvPr>
          <p:cNvSpPr>
            <a:spLocks noGrp="1"/>
          </p:cNvSpPr>
          <p:nvPr>
            <p:ph type="title"/>
          </p:nvPr>
        </p:nvSpPr>
        <p:spPr>
          <a:xfrm>
            <a:off x="207407" y="1022281"/>
            <a:ext cx="10005848" cy="646331"/>
          </a:xfrm>
          <a:prstGeom prst="rect">
            <a:avLst/>
          </a:prstGeom>
          <a:solidFill>
            <a:srgbClr val="0070C0"/>
          </a:solidFill>
        </p:spPr>
        <p:txBody>
          <a:bodyPr wrap="square">
            <a:spAutoFit/>
          </a:bodyPr>
          <a:lstStyle/>
          <a:p>
            <a:r>
              <a:rPr lang="en-US" sz="4000" b="1" dirty="0">
                <a:solidFill>
                  <a:schemeClr val="bg1"/>
                </a:solidFill>
                <a:ea typeface="Source Sans Pro" charset="0"/>
              </a:rPr>
              <a:t>Chapter (1) Introduction to Financial Accounting</a:t>
            </a:r>
          </a:p>
        </p:txBody>
      </p:sp>
      <p:sp>
        <p:nvSpPr>
          <p:cNvPr id="6" name="COB/LO">
            <a:extLst>
              <a:ext uri="{FF2B5EF4-FFF2-40B4-BE49-F238E27FC236}">
                <a16:creationId xmlns:a16="http://schemas.microsoft.com/office/drawing/2014/main" id="{C2C1EB59-F99F-8AE1-924F-B3FA70BB99DB}"/>
              </a:ext>
            </a:extLst>
          </p:cNvPr>
          <p:cNvSpPr txBox="1">
            <a:spLocks/>
          </p:cNvSpPr>
          <p:nvPr/>
        </p:nvSpPr>
        <p:spPr>
          <a:xfrm>
            <a:off x="207407" y="1929604"/>
            <a:ext cx="11777185" cy="4344239"/>
          </a:xfrm>
          <a:prstGeom prst="rect">
            <a:avLst/>
          </a:prstGeom>
          <a:solidFill>
            <a:schemeClr val="bg1">
              <a:lumMod val="95000"/>
            </a:schemeClr>
          </a:solidFill>
        </p:spPr>
        <p:txBody>
          <a:bodyPr/>
          <a:lstStyle>
            <a:lvl1pPr marL="0" indent="0" algn="l" defTabSz="914400" rtl="0" eaLnBrk="1" latinLnBrk="0" hangingPunct="1">
              <a:lnSpc>
                <a:spcPct val="90000"/>
              </a:lnSpc>
              <a:spcBef>
                <a:spcPts val="1000"/>
              </a:spcBef>
              <a:buFont typeface="+mj-lt"/>
              <a:buNone/>
              <a:tabLst/>
              <a:defRPr sz="3000" b="0" i="0" kern="1200" baseline="0">
                <a:solidFill>
                  <a:schemeClr val="tx1"/>
                </a:solidFill>
                <a:latin typeface="Calibri" panose="020F0502020204030204" pitchFamily="34" charset="0"/>
                <a:ea typeface="Calibri" panose="020F0502020204030204" pitchFamily="34" charset="0"/>
                <a:cs typeface="Calibri" panose="020F0502020204030204" pitchFamily="34" charset="0"/>
              </a:defRPr>
            </a:lvl1pPr>
            <a:lvl2pPr marL="520700" indent="-508000" algn="l" defTabSz="914400" rtl="0" eaLnBrk="1" latinLnBrk="0" hangingPunct="1">
              <a:lnSpc>
                <a:spcPct val="90000"/>
              </a:lnSpc>
              <a:spcBef>
                <a:spcPts val="2000"/>
              </a:spcBef>
              <a:buFont typeface="Arial"/>
              <a:buNone/>
              <a:tabLst/>
              <a:defRPr sz="2800" b="0" i="0" kern="1200" baseline="0">
                <a:solidFill>
                  <a:schemeClr val="accent2"/>
                </a:solidFill>
                <a:latin typeface="Calibri" panose="020F0502020204030204" pitchFamily="34" charset="0"/>
                <a:ea typeface="Calibri" panose="020F0502020204030204" pitchFamily="34" charset="0"/>
                <a:cs typeface="Calibri" panose="020F0502020204030204" pitchFamily="34" charset="0"/>
              </a:defRPr>
            </a:lvl2pPr>
            <a:lvl3pPr marL="635000" marR="0" indent="-395288" algn="l" defTabSz="914400" rtl="0" eaLnBrk="1" fontAlgn="auto" latinLnBrk="0" hangingPunct="1">
              <a:lnSpc>
                <a:spcPct val="90000"/>
              </a:lnSpc>
              <a:spcBef>
                <a:spcPts val="1000"/>
              </a:spcBef>
              <a:spcAft>
                <a:spcPts val="0"/>
              </a:spcAft>
              <a:buClr>
                <a:schemeClr val="accent2"/>
              </a:buClr>
              <a:buSzTx/>
              <a:buFont typeface="+mj-lt"/>
              <a:buAutoNum type="arabicPeriod"/>
              <a:tabLst/>
              <a:defRPr sz="2800" b="0" i="0" kern="1200">
                <a:solidFill>
                  <a:schemeClr val="tx1"/>
                </a:solidFill>
                <a:latin typeface="Calibri" panose="020F0502020204030204" pitchFamily="34" charset="0"/>
                <a:ea typeface="Calibri" panose="020F0502020204030204" pitchFamily="34" charset="0"/>
                <a:cs typeface="Calibri" panose="020F0502020204030204" pitchFamily="34" charset="0"/>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520700" marR="0" lvl="1" indent="-508000" algn="l" defTabSz="914400" rtl="0" eaLnBrk="1" fontAlgn="auto" latinLnBrk="0" hangingPunct="1">
              <a:lnSpc>
                <a:spcPct val="100000"/>
              </a:lnSpc>
              <a:spcBef>
                <a:spcPts val="1200"/>
              </a:spcBef>
              <a:spcAft>
                <a:spcPts val="0"/>
              </a:spcAft>
              <a:buClrTx/>
              <a:buSzTx/>
              <a:buFont typeface="Arial"/>
              <a:buNone/>
              <a:tabLst/>
              <a:defRPr/>
            </a:pPr>
            <a:r>
              <a:rPr kumimoji="0" lang="en-US" sz="3200" b="1" i="0" u="none" strike="noStrike" kern="1200" cap="none" spc="0" normalizeH="0" baseline="0" noProof="0" dirty="0">
                <a:ln>
                  <a:noFill/>
                </a:ln>
                <a:solidFill>
                  <a:srgbClr val="00B0F0"/>
                </a:solidFill>
                <a:effectLst/>
                <a:uLnTx/>
                <a:uFillTx/>
                <a:latin typeface="Calibri" panose="020F0502020204030204" pitchFamily="34" charset="0"/>
                <a:cs typeface="Calibri" panose="020F0502020204030204" pitchFamily="34" charset="0"/>
              </a:rPr>
              <a:t>Learning outcomes</a:t>
            </a:r>
          </a:p>
          <a:p>
            <a:pPr marR="0" lvl="0" fontAlgn="auto">
              <a:lnSpc>
                <a:spcPct val="100000"/>
              </a:lnSpc>
              <a:spcAft>
                <a:spcPts val="0"/>
              </a:spcAft>
              <a:buClrTx/>
              <a:buSzTx/>
              <a:defRPr/>
            </a:pPr>
            <a:r>
              <a:rPr lang="en-US" sz="2400" b="1" dirty="0">
                <a:solidFill>
                  <a:srgbClr val="0070C0"/>
                </a:solidFill>
                <a:latin typeface="Times New Roman" panose="02020603050405020304" pitchFamily="18" charset="0"/>
                <a:ea typeface="+mn-ea"/>
                <a:cs typeface="+mn-cs"/>
              </a:rPr>
              <a:t>LO 1</a:t>
            </a:r>
            <a:r>
              <a:rPr lang="en-US" b="1" dirty="0">
                <a:latin typeface="Times New Roman" panose="02020603050405020304" pitchFamily="18" charset="0"/>
                <a:ea typeface="+mn-ea"/>
                <a:cs typeface="+mn-cs"/>
              </a:rPr>
              <a:t>	Identify the Basic Accounting Equation (Balance Sheet Equation) </a:t>
            </a:r>
          </a:p>
          <a:p>
            <a:pPr marR="0" lvl="0" fontAlgn="auto">
              <a:lnSpc>
                <a:spcPct val="100000"/>
              </a:lnSpc>
              <a:spcAft>
                <a:spcPts val="0"/>
              </a:spcAft>
              <a:buClrTx/>
              <a:buSzTx/>
              <a:defRPr/>
            </a:pPr>
            <a:r>
              <a:rPr lang="en-US" sz="2400" b="1" dirty="0">
                <a:solidFill>
                  <a:srgbClr val="0070C0"/>
                </a:solidFill>
                <a:latin typeface="Times New Roman" panose="02020603050405020304" pitchFamily="18" charset="0"/>
                <a:ea typeface="+mn-ea"/>
                <a:cs typeface="+mn-cs"/>
              </a:rPr>
              <a:t>LO 2</a:t>
            </a:r>
            <a:r>
              <a:rPr lang="en-US" b="1" dirty="0">
                <a:latin typeface="Times New Roman" panose="02020603050405020304" pitchFamily="18" charset="0"/>
                <a:ea typeface="+mn-ea"/>
                <a:cs typeface="+mn-cs"/>
              </a:rPr>
              <a:t>  Explain the Building blocks of Accounting Equation. </a:t>
            </a:r>
          </a:p>
          <a:p>
            <a:pPr>
              <a:lnSpc>
                <a:spcPct val="100000"/>
              </a:lnSpc>
              <a:defRPr/>
            </a:pPr>
            <a:r>
              <a:rPr lang="en-US" sz="2400" b="1" dirty="0">
                <a:solidFill>
                  <a:srgbClr val="0070C0"/>
                </a:solidFill>
                <a:latin typeface="Times New Roman" panose="02020603050405020304" pitchFamily="18" charset="0"/>
                <a:ea typeface="+mn-ea"/>
                <a:cs typeface="+mn-cs"/>
              </a:rPr>
              <a:t>LO 3</a:t>
            </a:r>
            <a:r>
              <a:rPr lang="en-US" b="1" dirty="0">
                <a:latin typeface="Times New Roman" panose="02020603050405020304" pitchFamily="18" charset="0"/>
                <a:ea typeface="+mn-ea"/>
                <a:cs typeface="+mn-cs"/>
              </a:rPr>
              <a:t>  Describe the Revenues &amp;Expenses Concepts. </a:t>
            </a:r>
          </a:p>
          <a:p>
            <a:pPr>
              <a:lnSpc>
                <a:spcPct val="100000"/>
              </a:lnSpc>
            </a:pPr>
            <a:r>
              <a:rPr lang="en-US" sz="2400" b="1" dirty="0">
                <a:solidFill>
                  <a:srgbClr val="0070C0"/>
                </a:solidFill>
                <a:latin typeface="Times New Roman" panose="02020603050405020304" pitchFamily="18" charset="0"/>
                <a:ea typeface="+mn-ea"/>
                <a:cs typeface="+mn-cs"/>
              </a:rPr>
              <a:t>LO 4</a:t>
            </a:r>
            <a:r>
              <a:rPr lang="en-US" b="1" dirty="0">
                <a:latin typeface="Times New Roman" panose="02020603050405020304" pitchFamily="18" charset="0"/>
                <a:ea typeface="+mn-ea"/>
                <a:cs typeface="+mn-cs"/>
              </a:rPr>
              <a:t>  State the different steps of Accounting cycle.</a:t>
            </a:r>
          </a:p>
          <a:p>
            <a:pPr marR="0" lvl="0" fontAlgn="auto">
              <a:lnSpc>
                <a:spcPct val="100000"/>
              </a:lnSpc>
              <a:spcAft>
                <a:spcPts val="0"/>
              </a:spcAft>
              <a:buClrTx/>
              <a:buSzTx/>
              <a:defRPr/>
            </a:pPr>
            <a:r>
              <a:rPr kumimoji="0" lang="en-US" sz="2800" b="1" i="0" u="none" strike="noStrike" kern="1200" cap="none" spc="0" normalizeH="0" baseline="0" noProof="0" dirty="0">
                <a:ln>
                  <a:noFill/>
                </a:ln>
                <a:solidFill>
                  <a:srgbClr val="0070C0"/>
                </a:solidFill>
                <a:effectLst/>
                <a:uLnTx/>
                <a:uFillTx/>
                <a:latin typeface="Calibri" panose="020F0502020204030204" pitchFamily="34" charset="0"/>
                <a:cs typeface="Calibri" panose="020F0502020204030204" pitchFamily="34" charset="0"/>
              </a:rPr>
              <a:t>LO 5</a:t>
            </a:r>
            <a:r>
              <a:rPr kumimoji="0" lang="en-US" sz="2600" b="1" i="0" u="none" strike="noStrike" kern="1200" cap="none" spc="0" normalizeH="0" baseline="0" noProof="0" dirty="0">
                <a:ln>
                  <a:noFill/>
                </a:ln>
                <a:solidFill>
                  <a:srgbClr val="990000"/>
                </a:solidFill>
                <a:effectLst/>
                <a:uLnTx/>
                <a:uFillTx/>
                <a:latin typeface="Calibri" panose="020F0502020204030204" pitchFamily="34" charset="0"/>
                <a:cs typeface="Calibri" panose="020F0502020204030204" pitchFamily="34" charset="0"/>
              </a:rPr>
              <a:t> </a:t>
            </a:r>
            <a:r>
              <a:rPr lang="en-US" sz="2600" b="1" dirty="0">
                <a:solidFill>
                  <a:srgbClr val="990000"/>
                </a:solidFill>
              </a:rPr>
              <a:t> </a:t>
            </a:r>
            <a:r>
              <a:rPr lang="en-US" b="1" dirty="0">
                <a:latin typeface="Times New Roman" panose="02020603050405020304" pitchFamily="18" charset="0"/>
                <a:ea typeface="+mn-ea"/>
                <a:cs typeface="+mn-cs"/>
              </a:rPr>
              <a:t>Analyzing the Financial transactions.</a:t>
            </a:r>
          </a:p>
          <a:p>
            <a:pPr>
              <a:lnSpc>
                <a:spcPct val="100000"/>
              </a:lnSpc>
            </a:pPr>
            <a:r>
              <a:rPr lang="en-US" sz="2800" b="1" dirty="0">
                <a:solidFill>
                  <a:srgbClr val="0070C0"/>
                </a:solidFill>
              </a:rPr>
              <a:t>LO 6</a:t>
            </a:r>
            <a:r>
              <a:rPr lang="en-US" b="1" dirty="0">
                <a:latin typeface="Times New Roman" panose="02020603050405020304" pitchFamily="18" charset="0"/>
                <a:ea typeface="+mn-ea"/>
                <a:cs typeface="+mn-cs"/>
              </a:rPr>
              <a:t>   Identify the golden rules of the double entry system.</a:t>
            </a:r>
          </a:p>
          <a:p>
            <a:pPr>
              <a:lnSpc>
                <a:spcPct val="150000"/>
              </a:lnSpc>
            </a:pPr>
            <a:endParaRPr lang="en-US" b="1" dirty="0">
              <a:latin typeface="Times New Roman" panose="02020603050405020304" pitchFamily="18" charset="0"/>
              <a:ea typeface="+mn-ea"/>
              <a:cs typeface="+mn-cs"/>
            </a:endParaRPr>
          </a:p>
          <a:p>
            <a:pPr marR="0" lvl="0" fontAlgn="auto">
              <a:lnSpc>
                <a:spcPct val="150000"/>
              </a:lnSpc>
              <a:spcAft>
                <a:spcPts val="0"/>
              </a:spcAft>
              <a:buClrTx/>
              <a:buSzTx/>
              <a:defRPr/>
            </a:pPr>
            <a:endParaRPr lang="en-US" b="1" dirty="0">
              <a:latin typeface="Times New Roman" panose="02020603050405020304" pitchFamily="18" charset="0"/>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mj-lt"/>
              <a:buNone/>
              <a:tabLst/>
              <a:defRPr/>
            </a:pPr>
            <a:endParaRPr lang="en-US" b="1" dirty="0">
              <a:latin typeface="Times New Roman" panose="02020603050405020304" pitchFamily="18" charset="0"/>
              <a:ea typeface="+mn-ea"/>
              <a:cs typeface="+mn-cs"/>
            </a:endParaRPr>
          </a:p>
        </p:txBody>
      </p:sp>
    </p:spTree>
    <p:extLst>
      <p:ext uri="{BB962C8B-B14F-4D97-AF65-F5344CB8AC3E}">
        <p14:creationId xmlns:p14="http://schemas.microsoft.com/office/powerpoint/2010/main" val="190009447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2" name="Picture 21"/>
          <p:cNvPicPr>
            <a:picLocks noChangeAspect="1"/>
          </p:cNvPicPr>
          <p:nvPr/>
        </p:nvPicPr>
        <p:blipFill>
          <a:blip r:embed="rId3"/>
          <a:stretch>
            <a:fillRect/>
          </a:stretch>
        </p:blipFill>
        <p:spPr>
          <a:xfrm>
            <a:off x="0" y="0"/>
            <a:ext cx="12192000" cy="6858000"/>
          </a:xfrm>
          <a:prstGeom prst="rect">
            <a:avLst/>
          </a:prstGeom>
        </p:spPr>
      </p:pic>
      <p:sp>
        <p:nvSpPr>
          <p:cNvPr id="59394" name="Rectangle 1026">
            <a:extLst>
              <a:ext uri="{FF2B5EF4-FFF2-40B4-BE49-F238E27FC236}">
                <a16:creationId xmlns:a16="http://schemas.microsoft.com/office/drawing/2014/main" id="{FDAF6B4F-2627-CE41-7C14-B415286371CD}"/>
              </a:ext>
            </a:extLst>
          </p:cNvPr>
          <p:cNvSpPr>
            <a:spLocks noChangeArrowheads="1"/>
          </p:cNvSpPr>
          <p:nvPr/>
        </p:nvSpPr>
        <p:spPr bwMode="auto">
          <a:xfrm>
            <a:off x="3524250" y="6357937"/>
            <a:ext cx="5214938" cy="500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688"/>
          </a:p>
        </p:txBody>
      </p:sp>
      <p:sp>
        <p:nvSpPr>
          <p:cNvPr id="59395" name="Rectangle 1027">
            <a:extLst>
              <a:ext uri="{FF2B5EF4-FFF2-40B4-BE49-F238E27FC236}">
                <a16:creationId xmlns:a16="http://schemas.microsoft.com/office/drawing/2014/main" id="{5AC336FC-D83B-B6F3-B2AC-ADD21DC7225F}"/>
              </a:ext>
            </a:extLst>
          </p:cNvPr>
          <p:cNvSpPr>
            <a:spLocks noChangeArrowheads="1"/>
          </p:cNvSpPr>
          <p:nvPr/>
        </p:nvSpPr>
        <p:spPr bwMode="auto">
          <a:xfrm>
            <a:off x="8135007" y="3577828"/>
            <a:ext cx="2963917" cy="916781"/>
          </a:xfrm>
          <a:prstGeom prst="rect">
            <a:avLst/>
          </a:prstGeom>
          <a:solidFill>
            <a:schemeClr val="accent1"/>
          </a:solidFill>
          <a:ln w="12700">
            <a:solidFill>
              <a:schemeClr val="tx1"/>
            </a:solidFill>
            <a:miter lim="800000"/>
            <a:headEnd/>
            <a:tailEnd/>
          </a:ln>
          <a:effectLst>
            <a:outerShdw dist="107763" dir="2700000" algn="ctr" rotWithShape="0">
              <a:srgbClr val="00279F"/>
            </a:outerShdw>
          </a:effectLst>
        </p:spPr>
        <p:txBody>
          <a:bodyPr wrap="none" anchor="ctr"/>
          <a:lstStyle/>
          <a:p>
            <a:endParaRPr lang="en-US" sz="1688"/>
          </a:p>
        </p:txBody>
      </p:sp>
      <p:sp>
        <p:nvSpPr>
          <p:cNvPr id="59396" name="Rectangle 1028">
            <a:extLst>
              <a:ext uri="{FF2B5EF4-FFF2-40B4-BE49-F238E27FC236}">
                <a16:creationId xmlns:a16="http://schemas.microsoft.com/office/drawing/2014/main" id="{0644585B-81AE-A1CB-03A7-B1DB284446DE}"/>
              </a:ext>
            </a:extLst>
          </p:cNvPr>
          <p:cNvSpPr>
            <a:spLocks noChangeArrowheads="1"/>
          </p:cNvSpPr>
          <p:nvPr/>
        </p:nvSpPr>
        <p:spPr bwMode="auto">
          <a:xfrm>
            <a:off x="5060731" y="3577828"/>
            <a:ext cx="2208035" cy="916781"/>
          </a:xfrm>
          <a:prstGeom prst="rect">
            <a:avLst/>
          </a:prstGeom>
          <a:solidFill>
            <a:schemeClr val="accent1"/>
          </a:solidFill>
          <a:ln w="12700">
            <a:solidFill>
              <a:schemeClr val="tx1"/>
            </a:solidFill>
            <a:miter lim="800000"/>
            <a:headEnd/>
            <a:tailEnd/>
          </a:ln>
          <a:effectLst>
            <a:outerShdw dist="107763" dir="2700000" algn="ctr" rotWithShape="0">
              <a:srgbClr val="00279F"/>
            </a:outerShdw>
          </a:effectLst>
        </p:spPr>
        <p:txBody>
          <a:bodyPr wrap="none" anchor="ctr"/>
          <a:lstStyle/>
          <a:p>
            <a:endParaRPr lang="en-US" sz="1688"/>
          </a:p>
        </p:txBody>
      </p:sp>
      <p:sp>
        <p:nvSpPr>
          <p:cNvPr id="59397" name="Rectangle 1029">
            <a:extLst>
              <a:ext uri="{FF2B5EF4-FFF2-40B4-BE49-F238E27FC236}">
                <a16:creationId xmlns:a16="http://schemas.microsoft.com/office/drawing/2014/main" id="{05A16401-DE00-32BA-F9E4-34CCAD0F37A2}"/>
              </a:ext>
            </a:extLst>
          </p:cNvPr>
          <p:cNvSpPr>
            <a:spLocks noChangeArrowheads="1"/>
          </p:cNvSpPr>
          <p:nvPr/>
        </p:nvSpPr>
        <p:spPr bwMode="auto">
          <a:xfrm>
            <a:off x="1138767" y="3577828"/>
            <a:ext cx="2345531" cy="916781"/>
          </a:xfrm>
          <a:prstGeom prst="rect">
            <a:avLst/>
          </a:prstGeom>
          <a:solidFill>
            <a:srgbClr val="00B050"/>
          </a:solidFill>
          <a:ln w="12700">
            <a:solidFill>
              <a:schemeClr val="tx1"/>
            </a:solidFill>
            <a:miter lim="800000"/>
            <a:headEnd/>
            <a:tailEnd/>
          </a:ln>
          <a:effectLst>
            <a:outerShdw dist="107763" dir="2700000" algn="ctr" rotWithShape="0">
              <a:srgbClr val="004E47"/>
            </a:outerShdw>
          </a:effectLst>
        </p:spPr>
        <p:txBody>
          <a:bodyPr wrap="none" anchor="ctr"/>
          <a:lstStyle/>
          <a:p>
            <a:endParaRPr lang="en-US" sz="1688" dirty="0"/>
          </a:p>
        </p:txBody>
      </p:sp>
      <p:sp>
        <p:nvSpPr>
          <p:cNvPr id="59398" name="Rectangle 1030">
            <a:extLst>
              <a:ext uri="{FF2B5EF4-FFF2-40B4-BE49-F238E27FC236}">
                <a16:creationId xmlns:a16="http://schemas.microsoft.com/office/drawing/2014/main" id="{2869AEFD-8862-891F-67AC-356639779FBD}"/>
              </a:ext>
            </a:extLst>
          </p:cNvPr>
          <p:cNvSpPr>
            <a:spLocks noGrp="1" noChangeArrowheads="1"/>
          </p:cNvSpPr>
          <p:nvPr>
            <p:ph type="body" idx="1"/>
          </p:nvPr>
        </p:nvSpPr>
        <p:spPr>
          <a:xfrm>
            <a:off x="756745" y="3857625"/>
            <a:ext cx="10342179" cy="571500"/>
          </a:xfrm>
          <a:noFill/>
          <a:ln/>
          <a:extLst>
            <a:ext uri="{91240B29-F687-4F45-9708-019B960494DF}">
              <a14:hiddenLine xmlns:a14="http://schemas.microsoft.com/office/drawing/2010/main" w="12700">
                <a:solidFill>
                  <a:schemeClr val="tx1"/>
                </a:solidFill>
                <a:miter lim="800000"/>
                <a:headEnd/>
                <a:tailEnd/>
              </a14:hiddenLine>
            </a:ext>
          </a:extLst>
        </p:spPr>
        <p:txBody>
          <a:bodyPr>
            <a:noAutofit/>
          </a:bodyPr>
          <a:lstStyle/>
          <a:p>
            <a:pPr marL="0" indent="0">
              <a:buNone/>
            </a:pPr>
            <a:r>
              <a:rPr lang="en-GB" altLang="en-US" sz="3200" b="1" dirty="0">
                <a:solidFill>
                  <a:schemeClr val="bg1"/>
                </a:solidFill>
              </a:rPr>
              <a:t>Assets              </a:t>
            </a:r>
            <a:r>
              <a:rPr lang="en-GB" altLang="en-US" sz="3200" b="1" dirty="0"/>
              <a:t>=</a:t>
            </a:r>
            <a:r>
              <a:rPr lang="en-GB" altLang="en-US" sz="3200" b="1" dirty="0">
                <a:solidFill>
                  <a:schemeClr val="bg1"/>
                </a:solidFill>
              </a:rPr>
              <a:t>           Liabilities          </a:t>
            </a:r>
            <a:r>
              <a:rPr lang="en-GB" altLang="en-US" sz="3200" b="1" dirty="0"/>
              <a:t>+</a:t>
            </a:r>
            <a:r>
              <a:rPr lang="en-GB" altLang="en-US" sz="3200" b="1" dirty="0">
                <a:solidFill>
                  <a:schemeClr val="bg1"/>
                </a:solidFill>
              </a:rPr>
              <a:t>     Owner’s Equity</a:t>
            </a:r>
          </a:p>
        </p:txBody>
      </p:sp>
      <p:sp>
        <p:nvSpPr>
          <p:cNvPr id="59399" name="Rectangle 1031">
            <a:extLst>
              <a:ext uri="{FF2B5EF4-FFF2-40B4-BE49-F238E27FC236}">
                <a16:creationId xmlns:a16="http://schemas.microsoft.com/office/drawing/2014/main" id="{D59A28E3-5FB6-0E2D-8D28-178193A5F8C0}"/>
              </a:ext>
            </a:extLst>
          </p:cNvPr>
          <p:cNvSpPr>
            <a:spLocks noChangeArrowheads="1"/>
          </p:cNvSpPr>
          <p:nvPr/>
        </p:nvSpPr>
        <p:spPr bwMode="auto">
          <a:xfrm>
            <a:off x="2396142" y="1138792"/>
            <a:ext cx="7063383" cy="603531"/>
          </a:xfrm>
          <a:prstGeom prst="rect">
            <a:avLst/>
          </a:prstGeom>
          <a:solidFill>
            <a:srgbClr val="0070C0"/>
          </a:solidFill>
          <a:ln>
            <a:noFill/>
          </a:ln>
          <a:effectLst/>
        </p:spPr>
        <p:txBody>
          <a:bodyPr lIns="84833" tIns="41672" rIns="84833" bIns="41672">
            <a:spAutoFit/>
          </a:bodyPr>
          <a:lstStyle/>
          <a:p>
            <a:pPr algn="ctr">
              <a:spcBef>
                <a:spcPct val="50000"/>
              </a:spcBef>
            </a:pPr>
            <a:r>
              <a:rPr lang="en-GB" altLang="en-US" sz="3375" b="1" dirty="0">
                <a:solidFill>
                  <a:schemeClr val="bg1"/>
                </a:solidFill>
                <a:effectLst>
                  <a:outerShdw blurRad="38100" dist="38100" dir="2700000" algn="tl">
                    <a:srgbClr val="FFFFFF"/>
                  </a:outerShdw>
                </a:effectLst>
                <a:latin typeface="Arial" panose="020B0604020202020204" pitchFamily="34" charset="0"/>
              </a:rPr>
              <a:t>BASIC ACCOUNTING EQUATION</a:t>
            </a:r>
            <a:endParaRPr lang="en-GB" altLang="en-US" sz="3000" b="1" dirty="0">
              <a:solidFill>
                <a:schemeClr val="bg1"/>
              </a:solidFill>
              <a:effectLst>
                <a:outerShdw blurRad="38100" dist="38100" dir="2700000" algn="tl">
                  <a:srgbClr val="FFFFFF"/>
                </a:outerShdw>
              </a:effectLst>
              <a:latin typeface="Arial" panose="020B0604020202020204" pitchFamily="34" charset="0"/>
            </a:endParaRPr>
          </a:p>
        </p:txBody>
      </p:sp>
      <p:sp>
        <p:nvSpPr>
          <p:cNvPr id="4" name="TextBox 3">
            <a:extLst>
              <a:ext uri="{FF2B5EF4-FFF2-40B4-BE49-F238E27FC236}">
                <a16:creationId xmlns:a16="http://schemas.microsoft.com/office/drawing/2014/main" id="{FA89D95C-C982-ECA5-DD8D-4F09606A3AB3}"/>
              </a:ext>
            </a:extLst>
          </p:cNvPr>
          <p:cNvSpPr txBox="1"/>
          <p:nvPr/>
        </p:nvSpPr>
        <p:spPr>
          <a:xfrm>
            <a:off x="1271961" y="5055364"/>
            <a:ext cx="2252289" cy="584775"/>
          </a:xfrm>
          <a:prstGeom prst="rect">
            <a:avLst/>
          </a:prstGeom>
          <a:noFill/>
        </p:spPr>
        <p:txBody>
          <a:bodyPr wrap="square" rtlCol="1">
            <a:spAutoFit/>
          </a:bodyPr>
          <a:lstStyle/>
          <a:p>
            <a:r>
              <a:rPr lang="en-US" sz="3200" b="1" dirty="0">
                <a:solidFill>
                  <a:srgbClr val="002060"/>
                </a:solidFill>
                <a:cs typeface="+mj-cs"/>
              </a:rPr>
              <a:t>100.000</a:t>
            </a:r>
            <a:endParaRPr lang="ar-EG" sz="3200" b="1" dirty="0">
              <a:solidFill>
                <a:srgbClr val="002060"/>
              </a:solidFill>
              <a:cs typeface="+mj-cs"/>
            </a:endParaRPr>
          </a:p>
        </p:txBody>
      </p:sp>
      <p:sp>
        <p:nvSpPr>
          <p:cNvPr id="5" name="TextBox 4">
            <a:extLst>
              <a:ext uri="{FF2B5EF4-FFF2-40B4-BE49-F238E27FC236}">
                <a16:creationId xmlns:a16="http://schemas.microsoft.com/office/drawing/2014/main" id="{B72AF3D4-EB56-6AD1-E093-B37E45AEE403}"/>
              </a:ext>
            </a:extLst>
          </p:cNvPr>
          <p:cNvSpPr txBox="1"/>
          <p:nvPr/>
        </p:nvSpPr>
        <p:spPr>
          <a:xfrm>
            <a:off x="5366104" y="5076687"/>
            <a:ext cx="2252289" cy="584775"/>
          </a:xfrm>
          <a:prstGeom prst="rect">
            <a:avLst/>
          </a:prstGeom>
          <a:noFill/>
        </p:spPr>
        <p:txBody>
          <a:bodyPr wrap="square" rtlCol="1">
            <a:spAutoFit/>
          </a:bodyPr>
          <a:lstStyle/>
          <a:p>
            <a:r>
              <a:rPr lang="en-US" sz="3200" b="1" dirty="0">
                <a:solidFill>
                  <a:srgbClr val="002060"/>
                </a:solidFill>
                <a:cs typeface="+mj-cs"/>
              </a:rPr>
              <a:t>40.000</a:t>
            </a:r>
            <a:endParaRPr lang="ar-EG" sz="3200" b="1" dirty="0">
              <a:solidFill>
                <a:srgbClr val="002060"/>
              </a:solidFill>
              <a:cs typeface="+mj-cs"/>
            </a:endParaRPr>
          </a:p>
        </p:txBody>
      </p:sp>
      <p:sp>
        <p:nvSpPr>
          <p:cNvPr id="6" name="TextBox 5">
            <a:extLst>
              <a:ext uri="{FF2B5EF4-FFF2-40B4-BE49-F238E27FC236}">
                <a16:creationId xmlns:a16="http://schemas.microsoft.com/office/drawing/2014/main" id="{E7F36386-72F4-48AF-7545-5810FBA78B84}"/>
              </a:ext>
            </a:extLst>
          </p:cNvPr>
          <p:cNvSpPr txBox="1"/>
          <p:nvPr/>
        </p:nvSpPr>
        <p:spPr>
          <a:xfrm>
            <a:off x="9171281" y="5134433"/>
            <a:ext cx="2252289" cy="584775"/>
          </a:xfrm>
          <a:prstGeom prst="rect">
            <a:avLst/>
          </a:prstGeom>
          <a:noFill/>
        </p:spPr>
        <p:txBody>
          <a:bodyPr wrap="square" rtlCol="1">
            <a:spAutoFit/>
          </a:bodyPr>
          <a:lstStyle/>
          <a:p>
            <a:r>
              <a:rPr lang="en-US" sz="3200" b="1" dirty="0">
                <a:solidFill>
                  <a:srgbClr val="002060"/>
                </a:solidFill>
                <a:cs typeface="+mj-cs"/>
              </a:rPr>
              <a:t>60.000</a:t>
            </a:r>
            <a:endParaRPr lang="ar-EG" sz="3200" b="1" dirty="0">
              <a:solidFill>
                <a:srgbClr val="002060"/>
              </a:solidFill>
              <a:cs typeface="+mj-cs"/>
            </a:endParaRPr>
          </a:p>
        </p:txBody>
      </p:sp>
      <p:sp>
        <p:nvSpPr>
          <p:cNvPr id="7" name="TextBox 6">
            <a:extLst>
              <a:ext uri="{FF2B5EF4-FFF2-40B4-BE49-F238E27FC236}">
                <a16:creationId xmlns:a16="http://schemas.microsoft.com/office/drawing/2014/main" id="{F7FE11E1-788D-CBB1-6698-D0F090EA062C}"/>
              </a:ext>
            </a:extLst>
          </p:cNvPr>
          <p:cNvSpPr txBox="1"/>
          <p:nvPr/>
        </p:nvSpPr>
        <p:spPr>
          <a:xfrm>
            <a:off x="1282745" y="2515797"/>
            <a:ext cx="2252289" cy="584775"/>
          </a:xfrm>
          <a:prstGeom prst="rect">
            <a:avLst/>
          </a:prstGeom>
          <a:noFill/>
        </p:spPr>
        <p:txBody>
          <a:bodyPr wrap="square" rtlCol="1">
            <a:spAutoFit/>
          </a:bodyPr>
          <a:lstStyle/>
          <a:p>
            <a:r>
              <a:rPr lang="en-US" sz="3200" b="1" dirty="0">
                <a:solidFill>
                  <a:srgbClr val="002060"/>
                </a:solidFill>
                <a:cs typeface="+mj-cs"/>
              </a:rPr>
              <a:t>Resources</a:t>
            </a:r>
            <a:endParaRPr lang="ar-EG" sz="3200" b="1" dirty="0">
              <a:solidFill>
                <a:srgbClr val="002060"/>
              </a:solidFill>
              <a:cs typeface="+mj-cs"/>
            </a:endParaRPr>
          </a:p>
        </p:txBody>
      </p:sp>
      <p:sp>
        <p:nvSpPr>
          <p:cNvPr id="8" name="TextBox 7">
            <a:extLst>
              <a:ext uri="{FF2B5EF4-FFF2-40B4-BE49-F238E27FC236}">
                <a16:creationId xmlns:a16="http://schemas.microsoft.com/office/drawing/2014/main" id="{333736AE-713C-C61B-3F56-E65D307B5662}"/>
              </a:ext>
            </a:extLst>
          </p:cNvPr>
          <p:cNvSpPr txBox="1"/>
          <p:nvPr/>
        </p:nvSpPr>
        <p:spPr>
          <a:xfrm>
            <a:off x="5093600" y="2507586"/>
            <a:ext cx="2252289" cy="584775"/>
          </a:xfrm>
          <a:prstGeom prst="rect">
            <a:avLst/>
          </a:prstGeom>
          <a:noFill/>
        </p:spPr>
        <p:txBody>
          <a:bodyPr wrap="square" rtlCol="1">
            <a:spAutoFit/>
          </a:bodyPr>
          <a:lstStyle/>
          <a:p>
            <a:r>
              <a:rPr lang="en-US" sz="3200" b="1" dirty="0">
                <a:solidFill>
                  <a:srgbClr val="002060"/>
                </a:solidFill>
                <a:cs typeface="+mj-cs"/>
              </a:rPr>
              <a:t>Obligations</a:t>
            </a:r>
            <a:endParaRPr lang="ar-EG" sz="3200" b="1" dirty="0">
              <a:solidFill>
                <a:srgbClr val="002060"/>
              </a:solidFill>
              <a:cs typeface="+mj-cs"/>
            </a:endParaRPr>
          </a:p>
        </p:txBody>
      </p:sp>
      <p:sp>
        <p:nvSpPr>
          <p:cNvPr id="9" name="TextBox 8">
            <a:extLst>
              <a:ext uri="{FF2B5EF4-FFF2-40B4-BE49-F238E27FC236}">
                <a16:creationId xmlns:a16="http://schemas.microsoft.com/office/drawing/2014/main" id="{DB9BACF0-3DFC-6FC4-8B9B-0B71535A2FDF}"/>
              </a:ext>
            </a:extLst>
          </p:cNvPr>
          <p:cNvSpPr txBox="1"/>
          <p:nvPr/>
        </p:nvSpPr>
        <p:spPr>
          <a:xfrm>
            <a:off x="8904456" y="2527817"/>
            <a:ext cx="2252289" cy="584775"/>
          </a:xfrm>
          <a:prstGeom prst="rect">
            <a:avLst/>
          </a:prstGeom>
          <a:noFill/>
        </p:spPr>
        <p:txBody>
          <a:bodyPr wrap="square" rtlCol="1">
            <a:spAutoFit/>
          </a:bodyPr>
          <a:lstStyle/>
          <a:p>
            <a:r>
              <a:rPr lang="en-US" sz="3200" b="1" dirty="0">
                <a:solidFill>
                  <a:srgbClr val="002060"/>
                </a:solidFill>
                <a:cs typeface="+mj-cs"/>
              </a:rPr>
              <a:t>Capital</a:t>
            </a:r>
            <a:endParaRPr lang="ar-EG" sz="3200" b="1" dirty="0">
              <a:solidFill>
                <a:srgbClr val="002060"/>
              </a:solidFill>
              <a:cs typeface="+mj-cs"/>
            </a:endParaRPr>
          </a:p>
        </p:txBody>
      </p:sp>
      <p:sp>
        <p:nvSpPr>
          <p:cNvPr id="10" name="Arrow: Right 9">
            <a:extLst>
              <a:ext uri="{FF2B5EF4-FFF2-40B4-BE49-F238E27FC236}">
                <a16:creationId xmlns:a16="http://schemas.microsoft.com/office/drawing/2014/main" id="{B0639A82-2FA6-FE56-6D19-4F839A922A2A}"/>
              </a:ext>
            </a:extLst>
          </p:cNvPr>
          <p:cNvSpPr/>
          <p:nvPr/>
        </p:nvSpPr>
        <p:spPr>
          <a:xfrm rot="5400000">
            <a:off x="1963712" y="3091185"/>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13" name="Arrow: Right 12">
            <a:extLst>
              <a:ext uri="{FF2B5EF4-FFF2-40B4-BE49-F238E27FC236}">
                <a16:creationId xmlns:a16="http://schemas.microsoft.com/office/drawing/2014/main" id="{2FB91D3C-53CD-6FCB-C88E-BE817A5740DA}"/>
              </a:ext>
            </a:extLst>
          </p:cNvPr>
          <p:cNvSpPr/>
          <p:nvPr/>
        </p:nvSpPr>
        <p:spPr>
          <a:xfrm rot="5400000">
            <a:off x="9370435" y="4658808"/>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14" name="Arrow: Right 13">
            <a:extLst>
              <a:ext uri="{FF2B5EF4-FFF2-40B4-BE49-F238E27FC236}">
                <a16:creationId xmlns:a16="http://schemas.microsoft.com/office/drawing/2014/main" id="{A7B66719-E266-8049-23AC-AF1445AF6FDE}"/>
              </a:ext>
            </a:extLst>
          </p:cNvPr>
          <p:cNvSpPr/>
          <p:nvPr/>
        </p:nvSpPr>
        <p:spPr>
          <a:xfrm rot="5400000">
            <a:off x="5884954" y="3109600"/>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15" name="Arrow: Right 14">
            <a:extLst>
              <a:ext uri="{FF2B5EF4-FFF2-40B4-BE49-F238E27FC236}">
                <a16:creationId xmlns:a16="http://schemas.microsoft.com/office/drawing/2014/main" id="{5E72A75C-7230-A62F-31CD-57CA4346967E}"/>
              </a:ext>
            </a:extLst>
          </p:cNvPr>
          <p:cNvSpPr/>
          <p:nvPr/>
        </p:nvSpPr>
        <p:spPr>
          <a:xfrm rot="5400000">
            <a:off x="9290386" y="3142550"/>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16" name="Arrow: Right 15">
            <a:extLst>
              <a:ext uri="{FF2B5EF4-FFF2-40B4-BE49-F238E27FC236}">
                <a16:creationId xmlns:a16="http://schemas.microsoft.com/office/drawing/2014/main" id="{1C06A867-5940-F856-BBF8-A6F4BADD9C30}"/>
              </a:ext>
            </a:extLst>
          </p:cNvPr>
          <p:cNvSpPr/>
          <p:nvPr/>
        </p:nvSpPr>
        <p:spPr>
          <a:xfrm rot="5400000">
            <a:off x="5849470" y="4690102"/>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17" name="Arrow: Right 16">
            <a:extLst>
              <a:ext uri="{FF2B5EF4-FFF2-40B4-BE49-F238E27FC236}">
                <a16:creationId xmlns:a16="http://schemas.microsoft.com/office/drawing/2014/main" id="{45C765CF-ED58-DCBC-1212-EB71FA41128E}"/>
              </a:ext>
            </a:extLst>
          </p:cNvPr>
          <p:cNvSpPr/>
          <p:nvPr/>
        </p:nvSpPr>
        <p:spPr>
          <a:xfrm rot="5400000">
            <a:off x="1860451" y="4658808"/>
            <a:ext cx="493059" cy="409103"/>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3" name="TextBox 2">
            <a:extLst>
              <a:ext uri="{FF2B5EF4-FFF2-40B4-BE49-F238E27FC236}">
                <a16:creationId xmlns:a16="http://schemas.microsoft.com/office/drawing/2014/main" id="{DE4ADF91-10BB-BE09-9BC6-2AE6A621FBCB}"/>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59398"/>
                                        </p:tgtEl>
                                        <p:attrNameLst>
                                          <p:attrName>style.visibility</p:attrName>
                                        </p:attrNameLst>
                                      </p:cBhvr>
                                      <p:to>
                                        <p:strVal val="visible"/>
                                      </p:to>
                                    </p:set>
                                    <p:anim calcmode="lin" valueType="num">
                                      <p:cBhvr additive="base">
                                        <p:cTn id="7" dur="500" fill="hold"/>
                                        <p:tgtEl>
                                          <p:spTgt spid="59398"/>
                                        </p:tgtEl>
                                        <p:attrNameLst>
                                          <p:attrName>ppt_x</p:attrName>
                                        </p:attrNameLst>
                                      </p:cBhvr>
                                      <p:tavLst>
                                        <p:tav tm="0">
                                          <p:val>
                                            <p:strVal val="#ppt_x"/>
                                          </p:val>
                                        </p:tav>
                                        <p:tav tm="100000">
                                          <p:val>
                                            <p:strVal val="#ppt_x"/>
                                          </p:val>
                                        </p:tav>
                                      </p:tavLst>
                                    </p:anim>
                                    <p:anim calcmode="lin" valueType="num">
                                      <p:cBhvr additive="base">
                                        <p:cTn id="8" dur="500" fill="hold"/>
                                        <p:tgtEl>
                                          <p:spTgt spid="5939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left)">
                                      <p:cBhvr>
                                        <p:cTn id="13" dur="10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8"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left)">
                                      <p:cBhvr>
                                        <p:cTn id="18" dur="10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22" presetClass="entr" presetSubtype="8"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wipe(left)">
                                      <p:cBhvr>
                                        <p:cTn id="23" dur="10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8"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wipe(left)">
                                      <p:cBhvr>
                                        <p:cTn id="28" dur="1000"/>
                                        <p:tgtEl>
                                          <p:spTgt spid="7"/>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grpId="0" nodeType="clickEffect">
                                  <p:stCondLst>
                                    <p:cond delay="0"/>
                                  </p:stCondLst>
                                  <p:childTnLst>
                                    <p:set>
                                      <p:cBhvr>
                                        <p:cTn id="32" dur="1" fill="hold">
                                          <p:stCondLst>
                                            <p:cond delay="0"/>
                                          </p:stCondLst>
                                        </p:cTn>
                                        <p:tgtEl>
                                          <p:spTgt spid="8"/>
                                        </p:tgtEl>
                                        <p:attrNameLst>
                                          <p:attrName>style.visibility</p:attrName>
                                        </p:attrNameLst>
                                      </p:cBhvr>
                                      <p:to>
                                        <p:strVal val="visible"/>
                                      </p:to>
                                    </p:set>
                                    <p:animEffect transition="in" filter="wipe(left)">
                                      <p:cBhvr>
                                        <p:cTn id="33" dur="1000"/>
                                        <p:tgtEl>
                                          <p:spTgt spid="8"/>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8"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wipe(left)">
                                      <p:cBhvr>
                                        <p:cTn id="38" dur="10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2"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wipe(right)">
                                      <p:cBhvr>
                                        <p:cTn id="43" dur="500"/>
                                        <p:tgtEl>
                                          <p:spTgt spid="10"/>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2" fill="hold" grpId="0" nodeType="clickEffect">
                                  <p:stCondLst>
                                    <p:cond delay="0"/>
                                  </p:stCondLst>
                                  <p:childTnLst>
                                    <p:set>
                                      <p:cBhvr>
                                        <p:cTn id="47" dur="1" fill="hold">
                                          <p:stCondLst>
                                            <p:cond delay="0"/>
                                          </p:stCondLst>
                                        </p:cTn>
                                        <p:tgtEl>
                                          <p:spTgt spid="13"/>
                                        </p:tgtEl>
                                        <p:attrNameLst>
                                          <p:attrName>style.visibility</p:attrName>
                                        </p:attrNameLst>
                                      </p:cBhvr>
                                      <p:to>
                                        <p:strVal val="visible"/>
                                      </p:to>
                                    </p:set>
                                    <p:animEffect transition="in" filter="wipe(right)">
                                      <p:cBhvr>
                                        <p:cTn id="48" dur="500"/>
                                        <p:tgtEl>
                                          <p:spTgt spid="13"/>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2" fill="hold" grpId="0" nodeType="click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wipe(right)">
                                      <p:cBhvr>
                                        <p:cTn id="53" dur="500"/>
                                        <p:tgtEl>
                                          <p:spTgt spid="14"/>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2" fill="hold" grpId="0" nodeType="clickEffect">
                                  <p:stCondLst>
                                    <p:cond delay="0"/>
                                  </p:stCondLst>
                                  <p:childTnLst>
                                    <p:set>
                                      <p:cBhvr>
                                        <p:cTn id="57" dur="1" fill="hold">
                                          <p:stCondLst>
                                            <p:cond delay="0"/>
                                          </p:stCondLst>
                                        </p:cTn>
                                        <p:tgtEl>
                                          <p:spTgt spid="15"/>
                                        </p:tgtEl>
                                        <p:attrNameLst>
                                          <p:attrName>style.visibility</p:attrName>
                                        </p:attrNameLst>
                                      </p:cBhvr>
                                      <p:to>
                                        <p:strVal val="visible"/>
                                      </p:to>
                                    </p:set>
                                    <p:animEffect transition="in" filter="wipe(right)">
                                      <p:cBhvr>
                                        <p:cTn id="58" dur="500"/>
                                        <p:tgtEl>
                                          <p:spTgt spid="15"/>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2" fill="hold" grpId="0" nodeType="clickEffect">
                                  <p:stCondLst>
                                    <p:cond delay="0"/>
                                  </p:stCondLst>
                                  <p:childTnLst>
                                    <p:set>
                                      <p:cBhvr>
                                        <p:cTn id="62" dur="1" fill="hold">
                                          <p:stCondLst>
                                            <p:cond delay="0"/>
                                          </p:stCondLst>
                                        </p:cTn>
                                        <p:tgtEl>
                                          <p:spTgt spid="16"/>
                                        </p:tgtEl>
                                        <p:attrNameLst>
                                          <p:attrName>style.visibility</p:attrName>
                                        </p:attrNameLst>
                                      </p:cBhvr>
                                      <p:to>
                                        <p:strVal val="visible"/>
                                      </p:to>
                                    </p:set>
                                    <p:animEffect transition="in" filter="wipe(right)">
                                      <p:cBhvr>
                                        <p:cTn id="63" dur="500"/>
                                        <p:tgtEl>
                                          <p:spTgt spid="16"/>
                                        </p:tgtEl>
                                      </p:cBhvr>
                                    </p:animEffect>
                                  </p:childTnLst>
                                </p:cTn>
                              </p:par>
                            </p:childTnLst>
                          </p:cTn>
                        </p:par>
                      </p:childTnLst>
                    </p:cTn>
                  </p:par>
                  <p:par>
                    <p:cTn id="64" fill="hold">
                      <p:stCondLst>
                        <p:cond delay="indefinite"/>
                      </p:stCondLst>
                      <p:childTnLst>
                        <p:par>
                          <p:cTn id="65" fill="hold">
                            <p:stCondLst>
                              <p:cond delay="0"/>
                            </p:stCondLst>
                            <p:childTnLst>
                              <p:par>
                                <p:cTn id="66" presetID="22" presetClass="entr" presetSubtype="2" fill="hold" grpId="0" nodeType="clickEffect">
                                  <p:stCondLst>
                                    <p:cond delay="0"/>
                                  </p:stCondLst>
                                  <p:childTnLst>
                                    <p:set>
                                      <p:cBhvr>
                                        <p:cTn id="67" dur="1" fill="hold">
                                          <p:stCondLst>
                                            <p:cond delay="0"/>
                                          </p:stCondLst>
                                        </p:cTn>
                                        <p:tgtEl>
                                          <p:spTgt spid="17"/>
                                        </p:tgtEl>
                                        <p:attrNameLst>
                                          <p:attrName>style.visibility</p:attrName>
                                        </p:attrNameLst>
                                      </p:cBhvr>
                                      <p:to>
                                        <p:strVal val="visible"/>
                                      </p:to>
                                    </p:set>
                                    <p:animEffect transition="in" filter="wipe(right)">
                                      <p:cBhvr>
                                        <p:cTn id="6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animBg="1"/>
      <p:bldP spid="13" grpId="0" animBg="1"/>
      <p:bldP spid="14" grpId="0" animBg="1"/>
      <p:bldP spid="15" grpId="0" animBg="1"/>
      <p:bldP spid="16" grpId="0" animBg="1"/>
      <p:bldP spid="17"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9E3DCCEC-9762-623A-5D69-95FC1AFF60A5}"/>
              </a:ext>
            </a:extLst>
          </p:cNvPr>
          <p:cNvPicPr>
            <a:picLocks noChangeAspect="1"/>
          </p:cNvPicPr>
          <p:nvPr/>
        </p:nvPicPr>
        <p:blipFill>
          <a:blip r:embed="rId3"/>
          <a:stretch>
            <a:fillRect/>
          </a:stretch>
        </p:blipFill>
        <p:spPr>
          <a:xfrm>
            <a:off x="268014" y="929148"/>
            <a:ext cx="11650717" cy="5456904"/>
          </a:xfrm>
          <a:prstGeom prst="rect">
            <a:avLst/>
          </a:prstGeom>
        </p:spPr>
      </p:pic>
    </p:spTree>
    <p:extLst>
      <p:ext uri="{BB962C8B-B14F-4D97-AF65-F5344CB8AC3E}">
        <p14:creationId xmlns:p14="http://schemas.microsoft.com/office/powerpoint/2010/main" val="256091568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0" y="0"/>
            <a:ext cx="12192000" cy="6858000"/>
          </a:xfrm>
          <a:prstGeom prst="rect">
            <a:avLst/>
          </a:prstGeom>
        </p:spPr>
      </p:pic>
      <p:sp>
        <p:nvSpPr>
          <p:cNvPr id="61442" name="Rectangle 2">
            <a:extLst>
              <a:ext uri="{FF2B5EF4-FFF2-40B4-BE49-F238E27FC236}">
                <a16:creationId xmlns:a16="http://schemas.microsoft.com/office/drawing/2014/main" id="{1342A48D-F541-5130-6450-94E361EB8CFC}"/>
              </a:ext>
            </a:extLst>
          </p:cNvPr>
          <p:cNvSpPr>
            <a:spLocks noChangeArrowheads="1"/>
          </p:cNvSpPr>
          <p:nvPr/>
        </p:nvSpPr>
        <p:spPr bwMode="auto">
          <a:xfrm>
            <a:off x="3524250" y="6357937"/>
            <a:ext cx="5214938" cy="500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688"/>
          </a:p>
        </p:txBody>
      </p:sp>
      <p:sp>
        <p:nvSpPr>
          <p:cNvPr id="61443" name="Rectangle 3">
            <a:extLst>
              <a:ext uri="{FF2B5EF4-FFF2-40B4-BE49-F238E27FC236}">
                <a16:creationId xmlns:a16="http://schemas.microsoft.com/office/drawing/2014/main" id="{97D604A2-FED3-F36E-96FC-10A230BD406E}"/>
              </a:ext>
            </a:extLst>
          </p:cNvPr>
          <p:cNvSpPr>
            <a:spLocks noChangeArrowheads="1"/>
          </p:cNvSpPr>
          <p:nvPr/>
        </p:nvSpPr>
        <p:spPr bwMode="auto">
          <a:xfrm>
            <a:off x="2509242" y="1068909"/>
            <a:ext cx="7173516" cy="6035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4833" tIns="41672" rIns="84833" bIns="41672">
            <a:spAutoFit/>
          </a:bodyPr>
          <a:lstStyle/>
          <a:p>
            <a:pPr algn="ctr"/>
            <a:r>
              <a:rPr lang="en-GB" altLang="en-US" sz="3375" b="1" dirty="0">
                <a:effectLst>
                  <a:outerShdw blurRad="38100" dist="38100" dir="2700000" algn="tl">
                    <a:srgbClr val="FFFFFF"/>
                  </a:outerShdw>
                </a:effectLst>
                <a:latin typeface="Arial" panose="020B0604020202020204" pitchFamily="34" charset="0"/>
              </a:rPr>
              <a:t>ASSETS AS A BUILDING BLOCK</a:t>
            </a:r>
          </a:p>
        </p:txBody>
      </p:sp>
      <p:sp>
        <p:nvSpPr>
          <p:cNvPr id="61444" name="Rectangle 4">
            <a:extLst>
              <a:ext uri="{FF2B5EF4-FFF2-40B4-BE49-F238E27FC236}">
                <a16:creationId xmlns:a16="http://schemas.microsoft.com/office/drawing/2014/main" id="{E46BFA92-B5A6-FB4C-E1CD-9F03AD0CAC72}"/>
              </a:ext>
            </a:extLst>
          </p:cNvPr>
          <p:cNvSpPr>
            <a:spLocks noChangeArrowheads="1"/>
          </p:cNvSpPr>
          <p:nvPr/>
        </p:nvSpPr>
        <p:spPr bwMode="auto">
          <a:xfrm>
            <a:off x="2336601" y="2003971"/>
            <a:ext cx="7358063" cy="199280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4833" tIns="41672" rIns="84833" bIns="41672"/>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spcBef>
                <a:spcPct val="20000"/>
              </a:spcBef>
              <a:buSzPct val="75000"/>
              <a:buFont typeface="Wingdings" panose="05000000000000000000" pitchFamily="2" charset="2"/>
              <a:buChar char="l"/>
            </a:pPr>
            <a:r>
              <a:rPr lang="en-GB" altLang="en-US" sz="3000" b="1" dirty="0">
                <a:solidFill>
                  <a:srgbClr val="CC0000"/>
                </a:solidFill>
              </a:rPr>
              <a:t>Assets</a:t>
            </a:r>
            <a:r>
              <a:rPr lang="en-GB" altLang="en-US" sz="3000" b="1" dirty="0"/>
              <a:t> are resources owned by a business.</a:t>
            </a:r>
          </a:p>
          <a:p>
            <a:pPr>
              <a:spcBef>
                <a:spcPct val="20000"/>
              </a:spcBef>
              <a:buClr>
                <a:srgbClr val="CC0000"/>
              </a:buClr>
              <a:buSzPct val="75000"/>
              <a:buFont typeface="Wingdings" panose="05000000000000000000" pitchFamily="2" charset="2"/>
              <a:buChar char="l"/>
            </a:pPr>
            <a:r>
              <a:rPr lang="en-GB" altLang="en-US" sz="3000" b="1" dirty="0"/>
              <a:t>They are things of value used in carrying out such activities as production and exchange</a:t>
            </a:r>
            <a:r>
              <a:rPr lang="en-GB" altLang="en-US" sz="2625" b="1" dirty="0"/>
              <a:t>.</a:t>
            </a:r>
          </a:p>
        </p:txBody>
      </p:sp>
      <p:graphicFrame>
        <p:nvGraphicFramePr>
          <p:cNvPr id="61445" name="Object 5">
            <a:hlinkClick r:id="" action="ppaction://ole?verb=0"/>
            <a:extLst>
              <a:ext uri="{FF2B5EF4-FFF2-40B4-BE49-F238E27FC236}">
                <a16:creationId xmlns:a16="http://schemas.microsoft.com/office/drawing/2014/main" id="{2A14610F-270E-8005-A5E3-924A93204BD4}"/>
              </a:ext>
            </a:extLst>
          </p:cNvPr>
          <p:cNvGraphicFramePr>
            <a:graphicFrameLocks/>
          </p:cNvGraphicFramePr>
          <p:nvPr/>
        </p:nvGraphicFramePr>
        <p:xfrm>
          <a:off x="6250781" y="3857625"/>
          <a:ext cx="1988344" cy="2440781"/>
        </p:xfrm>
        <a:graphic>
          <a:graphicData uri="http://schemas.openxmlformats.org/presentationml/2006/ole">
            <mc:AlternateContent xmlns:mc="http://schemas.openxmlformats.org/markup-compatibility/2006">
              <mc:Choice xmlns:v="urn:schemas-microsoft-com:vml" Requires="v">
                <p:oleObj spid="_x0000_s1028" name="Clip" r:id="rId5" imgW="1857240" imgH="2295360" progId="MS_ClipArt_Gallery.5">
                  <p:embed/>
                </p:oleObj>
              </mc:Choice>
              <mc:Fallback>
                <p:oleObj name="Clip" r:id="rId5" imgW="1857240" imgH="2295360" progId="MS_ClipArt_Gallery.5">
                  <p:embed/>
                  <p:pic>
                    <p:nvPicPr>
                      <p:cNvPr id="61445" name="Object 5">
                        <a:hlinkClick r:id="" action="ppaction://ole?verb=0"/>
                        <a:extLst>
                          <a:ext uri="{FF2B5EF4-FFF2-40B4-BE49-F238E27FC236}">
                            <a16:creationId xmlns:a16="http://schemas.microsoft.com/office/drawing/2014/main" id="{2A14610F-270E-8005-A5E3-924A93204BD4}"/>
                          </a:ext>
                        </a:extLst>
                      </p:cNvPr>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50781" y="3857625"/>
                        <a:ext cx="1988344" cy="244078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TextBox 2">
            <a:extLst>
              <a:ext uri="{FF2B5EF4-FFF2-40B4-BE49-F238E27FC236}">
                <a16:creationId xmlns:a16="http://schemas.microsoft.com/office/drawing/2014/main" id="{7B231803-1ED1-16F7-7855-78C419414092}"/>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stretch>
            <a:fillRect/>
          </a:stretch>
        </p:blipFill>
        <p:spPr>
          <a:xfrm>
            <a:off x="0" y="0"/>
            <a:ext cx="12192000" cy="6858000"/>
          </a:xfrm>
          <a:prstGeom prst="rect">
            <a:avLst/>
          </a:prstGeom>
        </p:spPr>
      </p:pic>
      <p:sp>
        <p:nvSpPr>
          <p:cNvPr id="16386" name="Oval 2">
            <a:extLst>
              <a:ext uri="{FF2B5EF4-FFF2-40B4-BE49-F238E27FC236}">
                <a16:creationId xmlns:a16="http://schemas.microsoft.com/office/drawing/2014/main" id="{667E5D12-50BA-E4AB-4FA0-53ED4CA54B75}"/>
              </a:ext>
            </a:extLst>
          </p:cNvPr>
          <p:cNvSpPr>
            <a:spLocks noChangeArrowheads="1"/>
          </p:cNvSpPr>
          <p:nvPr/>
        </p:nvSpPr>
        <p:spPr bwMode="auto">
          <a:xfrm>
            <a:off x="2636839" y="2325689"/>
            <a:ext cx="1570037" cy="555625"/>
          </a:xfrm>
          <a:prstGeom prst="ellipse">
            <a:avLst/>
          </a:prstGeom>
          <a:solidFill>
            <a:srgbClr val="114FFB"/>
          </a:solidFill>
          <a:ln w="12700">
            <a:solidFill>
              <a:srgbClr val="414141"/>
            </a:solidFill>
            <a:round/>
            <a:headEnd/>
            <a:tailEnd/>
          </a:ln>
          <a:effectLst>
            <a:outerShdw dist="45791" dir="3378596" algn="ctr" rotWithShape="0">
              <a:schemeClr val="tx1"/>
            </a:outerShdw>
          </a:effectLst>
        </p:spPr>
        <p:txBody>
          <a:bodyPr wrap="none"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Land</a:t>
            </a:r>
          </a:p>
        </p:txBody>
      </p:sp>
      <p:sp>
        <p:nvSpPr>
          <p:cNvPr id="16387" name="Oval 3">
            <a:extLst>
              <a:ext uri="{FF2B5EF4-FFF2-40B4-BE49-F238E27FC236}">
                <a16:creationId xmlns:a16="http://schemas.microsoft.com/office/drawing/2014/main" id="{037F3BAB-9AB6-2DF1-29CD-9BBC7A260727}"/>
              </a:ext>
            </a:extLst>
          </p:cNvPr>
          <p:cNvSpPr>
            <a:spLocks noChangeArrowheads="1"/>
          </p:cNvSpPr>
          <p:nvPr/>
        </p:nvSpPr>
        <p:spPr bwMode="auto">
          <a:xfrm>
            <a:off x="2432050" y="4737100"/>
            <a:ext cx="2216150" cy="609600"/>
          </a:xfrm>
          <a:prstGeom prst="ellipse">
            <a:avLst/>
          </a:prstGeom>
          <a:solidFill>
            <a:srgbClr val="339966"/>
          </a:solidFill>
          <a:ln w="12700">
            <a:solidFill>
              <a:srgbClr val="414141"/>
            </a:solidFill>
            <a:round/>
            <a:headEnd/>
            <a:tailEnd/>
          </a:ln>
          <a:effectLst>
            <a:outerShdw dist="45791" dir="3378596" algn="ctr" rotWithShape="0">
              <a:schemeClr val="tx1"/>
            </a:outerShdw>
          </a:effectLst>
        </p:spPr>
        <p:txBody>
          <a:bodyPr wrap="none"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Equipment</a:t>
            </a:r>
          </a:p>
        </p:txBody>
      </p:sp>
      <p:sp>
        <p:nvSpPr>
          <p:cNvPr id="16388" name="Oval 4">
            <a:extLst>
              <a:ext uri="{FF2B5EF4-FFF2-40B4-BE49-F238E27FC236}">
                <a16:creationId xmlns:a16="http://schemas.microsoft.com/office/drawing/2014/main" id="{796FED59-D2C8-0A14-8DAC-F93244B42CBF}"/>
              </a:ext>
            </a:extLst>
          </p:cNvPr>
          <p:cNvSpPr>
            <a:spLocks noChangeArrowheads="1"/>
          </p:cNvSpPr>
          <p:nvPr/>
        </p:nvSpPr>
        <p:spPr bwMode="auto">
          <a:xfrm>
            <a:off x="2470150" y="3517900"/>
            <a:ext cx="1784350" cy="609600"/>
          </a:xfrm>
          <a:prstGeom prst="ellipse">
            <a:avLst/>
          </a:prstGeom>
          <a:solidFill>
            <a:srgbClr val="9900CC"/>
          </a:solidFill>
          <a:ln w="12700">
            <a:solidFill>
              <a:srgbClr val="414141"/>
            </a:solidFill>
            <a:round/>
            <a:headEnd/>
            <a:tailEnd/>
          </a:ln>
          <a:effectLst>
            <a:outerShdw dist="45791" dir="3378596" algn="ctr" rotWithShape="0">
              <a:schemeClr val="tx1"/>
            </a:outerShdw>
          </a:effectLst>
        </p:spPr>
        <p:txBody>
          <a:bodyPr wrap="none"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Buildings</a:t>
            </a:r>
          </a:p>
        </p:txBody>
      </p:sp>
      <p:sp>
        <p:nvSpPr>
          <p:cNvPr id="16389" name="Oval 5">
            <a:extLst>
              <a:ext uri="{FF2B5EF4-FFF2-40B4-BE49-F238E27FC236}">
                <a16:creationId xmlns:a16="http://schemas.microsoft.com/office/drawing/2014/main" id="{B60D9E85-730C-0D6D-B8C5-D5E40BA1F35C}"/>
              </a:ext>
            </a:extLst>
          </p:cNvPr>
          <p:cNvSpPr>
            <a:spLocks noChangeArrowheads="1"/>
          </p:cNvSpPr>
          <p:nvPr/>
        </p:nvSpPr>
        <p:spPr bwMode="auto">
          <a:xfrm>
            <a:off x="5092701" y="2009776"/>
            <a:ext cx="1806575" cy="504825"/>
          </a:xfrm>
          <a:prstGeom prst="ellipse">
            <a:avLst/>
          </a:prstGeom>
          <a:solidFill>
            <a:srgbClr val="339966"/>
          </a:solidFill>
          <a:ln w="12700">
            <a:solidFill>
              <a:srgbClr val="414141"/>
            </a:solidFill>
            <a:round/>
            <a:headEnd/>
            <a:tailEnd/>
          </a:ln>
          <a:effectLst>
            <a:outerShdw dist="45791" dir="3378596" algn="ctr" rotWithShape="0">
              <a:schemeClr val="tx1"/>
            </a:outerShdw>
          </a:effectLst>
        </p:spPr>
        <p:txBody>
          <a:bodyPr wrap="none"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Cash</a:t>
            </a:r>
          </a:p>
        </p:txBody>
      </p:sp>
      <p:sp>
        <p:nvSpPr>
          <p:cNvPr id="16390" name="Oval 6">
            <a:extLst>
              <a:ext uri="{FF2B5EF4-FFF2-40B4-BE49-F238E27FC236}">
                <a16:creationId xmlns:a16="http://schemas.microsoft.com/office/drawing/2014/main" id="{876C08FB-A9FF-6ACD-A734-C9FF9545EDF7}"/>
              </a:ext>
            </a:extLst>
          </p:cNvPr>
          <p:cNvSpPr>
            <a:spLocks noChangeArrowheads="1"/>
          </p:cNvSpPr>
          <p:nvPr/>
        </p:nvSpPr>
        <p:spPr bwMode="auto">
          <a:xfrm>
            <a:off x="7924800" y="3454400"/>
            <a:ext cx="2286000" cy="736600"/>
          </a:xfrm>
          <a:prstGeom prst="ellipse">
            <a:avLst/>
          </a:prstGeom>
          <a:solidFill>
            <a:srgbClr val="339966"/>
          </a:solidFill>
          <a:ln w="12700">
            <a:solidFill>
              <a:srgbClr val="414141"/>
            </a:solidFill>
            <a:round/>
            <a:headEnd/>
            <a:tailEnd/>
          </a:ln>
          <a:effectLst>
            <a:outerShdw dist="45791" dir="3378596" algn="ctr" rotWithShape="0">
              <a:schemeClr val="tx1"/>
            </a:outerShdw>
          </a:effectLst>
        </p:spPr>
        <p:txBody>
          <a:bodyPr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Notes Receivable</a:t>
            </a:r>
          </a:p>
        </p:txBody>
      </p:sp>
      <p:sp>
        <p:nvSpPr>
          <p:cNvPr id="16391" name="Oval 7">
            <a:extLst>
              <a:ext uri="{FF2B5EF4-FFF2-40B4-BE49-F238E27FC236}">
                <a16:creationId xmlns:a16="http://schemas.microsoft.com/office/drawing/2014/main" id="{BF6E8F05-9DBA-7FAC-38FD-15ED6B33AFBE}"/>
              </a:ext>
            </a:extLst>
          </p:cNvPr>
          <p:cNvSpPr>
            <a:spLocks noChangeArrowheads="1"/>
          </p:cNvSpPr>
          <p:nvPr/>
        </p:nvSpPr>
        <p:spPr bwMode="auto">
          <a:xfrm>
            <a:off x="4992689" y="5181600"/>
            <a:ext cx="1995487" cy="660400"/>
          </a:xfrm>
          <a:prstGeom prst="ellipse">
            <a:avLst/>
          </a:prstGeom>
          <a:solidFill>
            <a:srgbClr val="114FFB"/>
          </a:solidFill>
          <a:ln w="12700">
            <a:solidFill>
              <a:srgbClr val="414141"/>
            </a:solidFill>
            <a:round/>
            <a:headEnd/>
            <a:tailEnd/>
          </a:ln>
          <a:effectLst>
            <a:outerShdw dist="45791" dir="3378596" algn="ctr" rotWithShape="0">
              <a:schemeClr val="tx1"/>
            </a:outerShdw>
          </a:effectLst>
        </p:spPr>
        <p:txBody>
          <a:bodyPr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Supplies</a:t>
            </a:r>
          </a:p>
        </p:txBody>
      </p:sp>
      <p:sp>
        <p:nvSpPr>
          <p:cNvPr id="16392" name="Oval 8">
            <a:extLst>
              <a:ext uri="{FF2B5EF4-FFF2-40B4-BE49-F238E27FC236}">
                <a16:creationId xmlns:a16="http://schemas.microsoft.com/office/drawing/2014/main" id="{D7D2761B-AA2D-9326-990E-37B9A7F46D89}"/>
              </a:ext>
            </a:extLst>
          </p:cNvPr>
          <p:cNvSpPr>
            <a:spLocks noChangeArrowheads="1"/>
          </p:cNvSpPr>
          <p:nvPr/>
        </p:nvSpPr>
        <p:spPr bwMode="auto">
          <a:xfrm>
            <a:off x="7618414" y="4673600"/>
            <a:ext cx="2287587" cy="736600"/>
          </a:xfrm>
          <a:prstGeom prst="ellipse">
            <a:avLst/>
          </a:prstGeom>
          <a:solidFill>
            <a:srgbClr val="9900CC"/>
          </a:solidFill>
          <a:ln w="12700">
            <a:solidFill>
              <a:srgbClr val="414141"/>
            </a:solidFill>
            <a:round/>
            <a:headEnd/>
            <a:tailEnd/>
          </a:ln>
          <a:effectLst>
            <a:outerShdw dist="45791" dir="3378596" algn="ctr" rotWithShape="0">
              <a:schemeClr val="tx1"/>
            </a:outerShdw>
          </a:effectLst>
        </p:spPr>
        <p:txBody>
          <a:bodyPr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Prepaid Accounts</a:t>
            </a:r>
          </a:p>
        </p:txBody>
      </p:sp>
      <p:sp>
        <p:nvSpPr>
          <p:cNvPr id="16393" name="Oval 9">
            <a:extLst>
              <a:ext uri="{FF2B5EF4-FFF2-40B4-BE49-F238E27FC236}">
                <a16:creationId xmlns:a16="http://schemas.microsoft.com/office/drawing/2014/main" id="{4E6B4877-2287-8EB8-8D3C-68849207DF87}"/>
              </a:ext>
            </a:extLst>
          </p:cNvPr>
          <p:cNvSpPr>
            <a:spLocks noChangeArrowheads="1"/>
          </p:cNvSpPr>
          <p:nvPr/>
        </p:nvSpPr>
        <p:spPr bwMode="auto">
          <a:xfrm>
            <a:off x="7254876" y="2235200"/>
            <a:ext cx="2498725" cy="736600"/>
          </a:xfrm>
          <a:prstGeom prst="ellipse">
            <a:avLst/>
          </a:prstGeom>
          <a:solidFill>
            <a:srgbClr val="9900CC"/>
          </a:solidFill>
          <a:ln w="12700">
            <a:solidFill>
              <a:srgbClr val="414141"/>
            </a:solidFill>
            <a:round/>
            <a:headEnd/>
            <a:tailEnd/>
          </a:ln>
          <a:effectLst>
            <a:outerShdw dist="45791" dir="3378596" algn="ctr" rotWithShape="0">
              <a:schemeClr val="tx1"/>
            </a:outerShdw>
          </a:effectLst>
        </p:spPr>
        <p:txBody>
          <a:bodyPr lIns="90488" tIns="44450" rIns="90488" bIns="44450" anchor="ctr"/>
          <a:lstStyle/>
          <a:p>
            <a:pPr algn="ctr" defTabSz="914400" fontAlgn="base">
              <a:spcBef>
                <a:spcPct val="0"/>
              </a:spcBef>
              <a:spcAft>
                <a:spcPct val="0"/>
              </a:spcAft>
              <a:defRPr/>
            </a:pPr>
            <a:r>
              <a:rPr lang="en-US" sz="2000" b="1" dirty="0">
                <a:solidFill>
                  <a:prstClr val="white"/>
                </a:solidFill>
                <a:latin typeface="Arial" charset="0"/>
                <a:ea typeface="ＭＳ Ｐゴシック" pitchFamily="-108" charset="-128"/>
              </a:rPr>
              <a:t>Accounts Receivable</a:t>
            </a:r>
          </a:p>
        </p:txBody>
      </p:sp>
      <p:sp>
        <p:nvSpPr>
          <p:cNvPr id="16394" name="Rectangle 10">
            <a:extLst>
              <a:ext uri="{FF2B5EF4-FFF2-40B4-BE49-F238E27FC236}">
                <a16:creationId xmlns:a16="http://schemas.microsoft.com/office/drawing/2014/main" id="{02E777EA-C508-1D23-FE2D-4A35AB9CCDC4}"/>
              </a:ext>
            </a:extLst>
          </p:cNvPr>
          <p:cNvSpPr>
            <a:spLocks noChangeArrowheads="1"/>
          </p:cNvSpPr>
          <p:nvPr/>
        </p:nvSpPr>
        <p:spPr bwMode="auto">
          <a:xfrm>
            <a:off x="4883150" y="3016250"/>
            <a:ext cx="2349500" cy="1663700"/>
          </a:xfrm>
          <a:prstGeom prst="rect">
            <a:avLst/>
          </a:prstGeom>
          <a:solidFill>
            <a:schemeClr val="bg2"/>
          </a:solidFill>
          <a:ln w="12700">
            <a:solidFill>
              <a:srgbClr val="414141"/>
            </a:solidFill>
            <a:miter lim="800000"/>
            <a:headEnd/>
            <a:tailEnd/>
          </a:ln>
          <a:effectLst>
            <a:outerShdw dist="107763" dir="2700000" algn="ctr" rotWithShape="0">
              <a:srgbClr val="414141"/>
            </a:outerShdw>
          </a:effectLst>
        </p:spPr>
        <p:txBody>
          <a:bodyPr wrap="none" lIns="90488" tIns="44450" rIns="90488" bIns="44450" anchor="ctr"/>
          <a:lstStyle/>
          <a:p>
            <a:pPr algn="ctr" defTabSz="914400" fontAlgn="base">
              <a:spcBef>
                <a:spcPct val="0"/>
              </a:spcBef>
              <a:spcAft>
                <a:spcPct val="0"/>
              </a:spcAft>
              <a:defRPr/>
            </a:pPr>
            <a:r>
              <a:rPr lang="en-US" sz="3600" dirty="0">
                <a:solidFill>
                  <a:srgbClr val="B32C16">
                    <a:lumMod val="50000"/>
                  </a:srgbClr>
                </a:solidFill>
                <a:latin typeface="Arial" charset="0"/>
                <a:ea typeface="ＭＳ Ｐゴシック" pitchFamily="-108" charset="-128"/>
              </a:rPr>
              <a:t>Asset</a:t>
            </a:r>
            <a:br>
              <a:rPr lang="en-US" sz="3600" dirty="0">
                <a:solidFill>
                  <a:srgbClr val="B32C16">
                    <a:lumMod val="50000"/>
                  </a:srgbClr>
                </a:solidFill>
                <a:latin typeface="Arial" charset="0"/>
                <a:ea typeface="ＭＳ Ｐゴシック" pitchFamily="-108" charset="-128"/>
              </a:rPr>
            </a:br>
            <a:r>
              <a:rPr lang="en-US" sz="3600" dirty="0">
                <a:solidFill>
                  <a:srgbClr val="B32C16">
                    <a:lumMod val="50000"/>
                  </a:srgbClr>
                </a:solidFill>
                <a:latin typeface="Arial" charset="0"/>
                <a:ea typeface="ＭＳ Ｐゴシック" pitchFamily="-108" charset="-128"/>
              </a:rPr>
              <a:t>Accounts</a:t>
            </a:r>
          </a:p>
        </p:txBody>
      </p:sp>
      <p:sp>
        <p:nvSpPr>
          <p:cNvPr id="16395" name="Rectangle 11">
            <a:extLst>
              <a:ext uri="{FF2B5EF4-FFF2-40B4-BE49-F238E27FC236}">
                <a16:creationId xmlns:a16="http://schemas.microsoft.com/office/drawing/2014/main" id="{7196CD88-0284-5F1D-F6FE-DECB60F3551F}"/>
              </a:ext>
            </a:extLst>
          </p:cNvPr>
          <p:cNvSpPr>
            <a:spLocks noGrp="1" noChangeArrowheads="1"/>
          </p:cNvSpPr>
          <p:nvPr>
            <p:ph type="title"/>
          </p:nvPr>
        </p:nvSpPr>
        <p:spPr>
          <a:xfrm>
            <a:off x="1212850" y="274638"/>
            <a:ext cx="9150350" cy="1143000"/>
          </a:xfrm>
        </p:spPr>
        <p:txBody>
          <a:bodyPr/>
          <a:lstStyle/>
          <a:p>
            <a:pPr>
              <a:defRPr/>
            </a:pPr>
            <a:r>
              <a:rPr lang="en-US" b="1" dirty="0"/>
              <a:t>Asset Accounts</a:t>
            </a:r>
          </a:p>
        </p:txBody>
      </p:sp>
    </p:spTree>
  </p:cSld>
  <p:clrMapOvr>
    <a:masterClrMapping/>
  </p:clrMapOvr>
  <p:transition spd="med">
    <p:checke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16389"/>
                                        </p:tgtEl>
                                        <p:attrNameLst>
                                          <p:attrName>style.visibility</p:attrName>
                                        </p:attrNameLst>
                                      </p:cBhvr>
                                      <p:to>
                                        <p:strVal val="visible"/>
                                      </p:to>
                                    </p:set>
                                    <p:anim calcmode="lin" valueType="num">
                                      <p:cBhvr>
                                        <p:cTn id="7" dur="500" fill="hold"/>
                                        <p:tgtEl>
                                          <p:spTgt spid="16389"/>
                                        </p:tgtEl>
                                        <p:attrNameLst>
                                          <p:attrName>ppt_w</p:attrName>
                                        </p:attrNameLst>
                                      </p:cBhvr>
                                      <p:tavLst>
                                        <p:tav tm="0">
                                          <p:val>
                                            <p:fltVal val="0"/>
                                          </p:val>
                                        </p:tav>
                                        <p:tav tm="100000">
                                          <p:val>
                                            <p:strVal val="#ppt_w"/>
                                          </p:val>
                                        </p:tav>
                                      </p:tavLst>
                                    </p:anim>
                                    <p:anim calcmode="lin" valueType="num">
                                      <p:cBhvr>
                                        <p:cTn id="8" dur="500" fill="hold"/>
                                        <p:tgtEl>
                                          <p:spTgt spid="16389"/>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6392"/>
                                        </p:tgtEl>
                                        <p:attrNameLst>
                                          <p:attrName>style.visibility</p:attrName>
                                        </p:attrNameLst>
                                      </p:cBhvr>
                                      <p:to>
                                        <p:strVal val="visible"/>
                                      </p:to>
                                    </p:set>
                                    <p:anim calcmode="lin" valueType="num">
                                      <p:cBhvr>
                                        <p:cTn id="12" dur="500" fill="hold"/>
                                        <p:tgtEl>
                                          <p:spTgt spid="16392"/>
                                        </p:tgtEl>
                                        <p:attrNameLst>
                                          <p:attrName>ppt_w</p:attrName>
                                        </p:attrNameLst>
                                      </p:cBhvr>
                                      <p:tavLst>
                                        <p:tav tm="0">
                                          <p:val>
                                            <p:fltVal val="0"/>
                                          </p:val>
                                        </p:tav>
                                        <p:tav tm="100000">
                                          <p:val>
                                            <p:strVal val="#ppt_w"/>
                                          </p:val>
                                        </p:tav>
                                      </p:tavLst>
                                    </p:anim>
                                    <p:anim calcmode="lin" valueType="num">
                                      <p:cBhvr>
                                        <p:cTn id="13" dur="500" fill="hold"/>
                                        <p:tgtEl>
                                          <p:spTgt spid="16392"/>
                                        </p:tgtEl>
                                        <p:attrNameLst>
                                          <p:attrName>ppt_h</p:attrName>
                                        </p:attrNameLst>
                                      </p:cBhvr>
                                      <p:tavLst>
                                        <p:tav tm="0">
                                          <p:val>
                                            <p:fltVal val="0"/>
                                          </p:val>
                                        </p:tav>
                                        <p:tav tm="100000">
                                          <p:val>
                                            <p:strVal val="#ppt_h"/>
                                          </p:val>
                                        </p:tav>
                                      </p:tavLst>
                                    </p:anim>
                                  </p:childTnLst>
                                </p:cTn>
                              </p:par>
                            </p:childTnLst>
                          </p:cTn>
                        </p:par>
                        <p:par>
                          <p:cTn id="14" fill="hold" nodeType="afterGroup">
                            <p:stCondLst>
                              <p:cond delay="1000"/>
                            </p:stCondLst>
                            <p:childTnLst>
                              <p:par>
                                <p:cTn id="15" presetID="23" presetClass="entr" presetSubtype="16" fill="hold" nodeType="afterEffect">
                                  <p:stCondLst>
                                    <p:cond delay="0"/>
                                  </p:stCondLst>
                                  <p:childTnLst>
                                    <p:set>
                                      <p:cBhvr>
                                        <p:cTn id="16" dur="1" fill="hold">
                                          <p:stCondLst>
                                            <p:cond delay="0"/>
                                          </p:stCondLst>
                                        </p:cTn>
                                        <p:tgtEl>
                                          <p:spTgt spid="16387"/>
                                        </p:tgtEl>
                                        <p:attrNameLst>
                                          <p:attrName>style.visibility</p:attrName>
                                        </p:attrNameLst>
                                      </p:cBhvr>
                                      <p:to>
                                        <p:strVal val="visible"/>
                                      </p:to>
                                    </p:set>
                                    <p:anim calcmode="lin" valueType="num">
                                      <p:cBhvr>
                                        <p:cTn id="17" dur="500" fill="hold"/>
                                        <p:tgtEl>
                                          <p:spTgt spid="16387"/>
                                        </p:tgtEl>
                                        <p:attrNameLst>
                                          <p:attrName>ppt_w</p:attrName>
                                        </p:attrNameLst>
                                      </p:cBhvr>
                                      <p:tavLst>
                                        <p:tav tm="0">
                                          <p:val>
                                            <p:fltVal val="0"/>
                                          </p:val>
                                        </p:tav>
                                        <p:tav tm="100000">
                                          <p:val>
                                            <p:strVal val="#ppt_w"/>
                                          </p:val>
                                        </p:tav>
                                      </p:tavLst>
                                    </p:anim>
                                    <p:anim calcmode="lin" valueType="num">
                                      <p:cBhvr>
                                        <p:cTn id="18" dur="500" fill="hold"/>
                                        <p:tgtEl>
                                          <p:spTgt spid="16387"/>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500"/>
                            </p:stCondLst>
                            <p:childTnLst>
                              <p:par>
                                <p:cTn id="20" presetID="23" presetClass="entr" presetSubtype="16" fill="hold" nodeType="afterEffect">
                                  <p:stCondLst>
                                    <p:cond delay="0"/>
                                  </p:stCondLst>
                                  <p:childTnLst>
                                    <p:set>
                                      <p:cBhvr>
                                        <p:cTn id="21" dur="1" fill="hold">
                                          <p:stCondLst>
                                            <p:cond delay="0"/>
                                          </p:stCondLst>
                                        </p:cTn>
                                        <p:tgtEl>
                                          <p:spTgt spid="16386"/>
                                        </p:tgtEl>
                                        <p:attrNameLst>
                                          <p:attrName>style.visibility</p:attrName>
                                        </p:attrNameLst>
                                      </p:cBhvr>
                                      <p:to>
                                        <p:strVal val="visible"/>
                                      </p:to>
                                    </p:set>
                                    <p:anim calcmode="lin" valueType="num">
                                      <p:cBhvr>
                                        <p:cTn id="22" dur="500" fill="hold"/>
                                        <p:tgtEl>
                                          <p:spTgt spid="16386"/>
                                        </p:tgtEl>
                                        <p:attrNameLst>
                                          <p:attrName>ppt_w</p:attrName>
                                        </p:attrNameLst>
                                      </p:cBhvr>
                                      <p:tavLst>
                                        <p:tav tm="0">
                                          <p:val>
                                            <p:fltVal val="0"/>
                                          </p:val>
                                        </p:tav>
                                        <p:tav tm="100000">
                                          <p:val>
                                            <p:strVal val="#ppt_w"/>
                                          </p:val>
                                        </p:tav>
                                      </p:tavLst>
                                    </p:anim>
                                    <p:anim calcmode="lin" valueType="num">
                                      <p:cBhvr>
                                        <p:cTn id="23" dur="500" fill="hold"/>
                                        <p:tgtEl>
                                          <p:spTgt spid="16386"/>
                                        </p:tgtEl>
                                        <p:attrNameLst>
                                          <p:attrName>ppt_h</p:attrName>
                                        </p:attrNameLst>
                                      </p:cBhvr>
                                      <p:tavLst>
                                        <p:tav tm="0">
                                          <p:val>
                                            <p:fltVal val="0"/>
                                          </p:val>
                                        </p:tav>
                                        <p:tav tm="100000">
                                          <p:val>
                                            <p:strVal val="#ppt_h"/>
                                          </p:val>
                                        </p:tav>
                                      </p:tavLst>
                                    </p:anim>
                                  </p:childTnLst>
                                </p:cTn>
                              </p:par>
                            </p:childTnLst>
                          </p:cTn>
                        </p:par>
                        <p:par>
                          <p:cTn id="24" fill="hold" nodeType="afterGroup">
                            <p:stCondLst>
                              <p:cond delay="2000"/>
                            </p:stCondLst>
                            <p:childTnLst>
                              <p:par>
                                <p:cTn id="25" presetID="23" presetClass="entr" presetSubtype="16" fill="hold" nodeType="afterEffect">
                                  <p:stCondLst>
                                    <p:cond delay="0"/>
                                  </p:stCondLst>
                                  <p:childTnLst>
                                    <p:set>
                                      <p:cBhvr>
                                        <p:cTn id="26" dur="1" fill="hold">
                                          <p:stCondLst>
                                            <p:cond delay="0"/>
                                          </p:stCondLst>
                                        </p:cTn>
                                        <p:tgtEl>
                                          <p:spTgt spid="16390"/>
                                        </p:tgtEl>
                                        <p:attrNameLst>
                                          <p:attrName>style.visibility</p:attrName>
                                        </p:attrNameLst>
                                      </p:cBhvr>
                                      <p:to>
                                        <p:strVal val="visible"/>
                                      </p:to>
                                    </p:set>
                                    <p:anim calcmode="lin" valueType="num">
                                      <p:cBhvr>
                                        <p:cTn id="27" dur="500" fill="hold"/>
                                        <p:tgtEl>
                                          <p:spTgt spid="16390"/>
                                        </p:tgtEl>
                                        <p:attrNameLst>
                                          <p:attrName>ppt_w</p:attrName>
                                        </p:attrNameLst>
                                      </p:cBhvr>
                                      <p:tavLst>
                                        <p:tav tm="0">
                                          <p:val>
                                            <p:fltVal val="0"/>
                                          </p:val>
                                        </p:tav>
                                        <p:tav tm="100000">
                                          <p:val>
                                            <p:strVal val="#ppt_w"/>
                                          </p:val>
                                        </p:tav>
                                      </p:tavLst>
                                    </p:anim>
                                    <p:anim calcmode="lin" valueType="num">
                                      <p:cBhvr>
                                        <p:cTn id="28" dur="500" fill="hold"/>
                                        <p:tgtEl>
                                          <p:spTgt spid="16390"/>
                                        </p:tgtEl>
                                        <p:attrNameLst>
                                          <p:attrName>ppt_h</p:attrName>
                                        </p:attrNameLst>
                                      </p:cBhvr>
                                      <p:tavLst>
                                        <p:tav tm="0">
                                          <p:val>
                                            <p:fltVal val="0"/>
                                          </p:val>
                                        </p:tav>
                                        <p:tav tm="100000">
                                          <p:val>
                                            <p:strVal val="#ppt_h"/>
                                          </p:val>
                                        </p:tav>
                                      </p:tavLst>
                                    </p:anim>
                                  </p:childTnLst>
                                </p:cTn>
                              </p:par>
                            </p:childTnLst>
                          </p:cTn>
                        </p:par>
                        <p:par>
                          <p:cTn id="29" fill="hold" nodeType="afterGroup">
                            <p:stCondLst>
                              <p:cond delay="2500"/>
                            </p:stCondLst>
                            <p:childTnLst>
                              <p:par>
                                <p:cTn id="30" presetID="23" presetClass="entr" presetSubtype="16" fill="hold" nodeType="afterEffect">
                                  <p:stCondLst>
                                    <p:cond delay="0"/>
                                  </p:stCondLst>
                                  <p:childTnLst>
                                    <p:set>
                                      <p:cBhvr>
                                        <p:cTn id="31" dur="1" fill="hold">
                                          <p:stCondLst>
                                            <p:cond delay="0"/>
                                          </p:stCondLst>
                                        </p:cTn>
                                        <p:tgtEl>
                                          <p:spTgt spid="16391"/>
                                        </p:tgtEl>
                                        <p:attrNameLst>
                                          <p:attrName>style.visibility</p:attrName>
                                        </p:attrNameLst>
                                      </p:cBhvr>
                                      <p:to>
                                        <p:strVal val="visible"/>
                                      </p:to>
                                    </p:set>
                                    <p:anim calcmode="lin" valueType="num">
                                      <p:cBhvr>
                                        <p:cTn id="32" dur="500" fill="hold"/>
                                        <p:tgtEl>
                                          <p:spTgt spid="16391"/>
                                        </p:tgtEl>
                                        <p:attrNameLst>
                                          <p:attrName>ppt_w</p:attrName>
                                        </p:attrNameLst>
                                      </p:cBhvr>
                                      <p:tavLst>
                                        <p:tav tm="0">
                                          <p:val>
                                            <p:fltVal val="0"/>
                                          </p:val>
                                        </p:tav>
                                        <p:tav tm="100000">
                                          <p:val>
                                            <p:strVal val="#ppt_w"/>
                                          </p:val>
                                        </p:tav>
                                      </p:tavLst>
                                    </p:anim>
                                    <p:anim calcmode="lin" valueType="num">
                                      <p:cBhvr>
                                        <p:cTn id="33" dur="500" fill="hold"/>
                                        <p:tgtEl>
                                          <p:spTgt spid="16391"/>
                                        </p:tgtEl>
                                        <p:attrNameLst>
                                          <p:attrName>ppt_h</p:attrName>
                                        </p:attrNameLst>
                                      </p:cBhvr>
                                      <p:tavLst>
                                        <p:tav tm="0">
                                          <p:val>
                                            <p:fltVal val="0"/>
                                          </p:val>
                                        </p:tav>
                                        <p:tav tm="100000">
                                          <p:val>
                                            <p:strVal val="#ppt_h"/>
                                          </p:val>
                                        </p:tav>
                                      </p:tavLst>
                                    </p:anim>
                                  </p:childTnLst>
                                </p:cTn>
                              </p:par>
                            </p:childTnLst>
                          </p:cTn>
                        </p:par>
                        <p:par>
                          <p:cTn id="34" fill="hold" nodeType="afterGroup">
                            <p:stCondLst>
                              <p:cond delay="3000"/>
                            </p:stCondLst>
                            <p:childTnLst>
                              <p:par>
                                <p:cTn id="35" presetID="23" presetClass="entr" presetSubtype="16" fill="hold" nodeType="afterEffect">
                                  <p:stCondLst>
                                    <p:cond delay="0"/>
                                  </p:stCondLst>
                                  <p:childTnLst>
                                    <p:set>
                                      <p:cBhvr>
                                        <p:cTn id="36" dur="1" fill="hold">
                                          <p:stCondLst>
                                            <p:cond delay="0"/>
                                          </p:stCondLst>
                                        </p:cTn>
                                        <p:tgtEl>
                                          <p:spTgt spid="16393"/>
                                        </p:tgtEl>
                                        <p:attrNameLst>
                                          <p:attrName>style.visibility</p:attrName>
                                        </p:attrNameLst>
                                      </p:cBhvr>
                                      <p:to>
                                        <p:strVal val="visible"/>
                                      </p:to>
                                    </p:set>
                                    <p:anim calcmode="lin" valueType="num">
                                      <p:cBhvr>
                                        <p:cTn id="37" dur="500" fill="hold"/>
                                        <p:tgtEl>
                                          <p:spTgt spid="16393"/>
                                        </p:tgtEl>
                                        <p:attrNameLst>
                                          <p:attrName>ppt_w</p:attrName>
                                        </p:attrNameLst>
                                      </p:cBhvr>
                                      <p:tavLst>
                                        <p:tav tm="0">
                                          <p:val>
                                            <p:fltVal val="0"/>
                                          </p:val>
                                        </p:tav>
                                        <p:tav tm="100000">
                                          <p:val>
                                            <p:strVal val="#ppt_w"/>
                                          </p:val>
                                        </p:tav>
                                      </p:tavLst>
                                    </p:anim>
                                    <p:anim calcmode="lin" valueType="num">
                                      <p:cBhvr>
                                        <p:cTn id="38" dur="500" fill="hold"/>
                                        <p:tgtEl>
                                          <p:spTgt spid="16393"/>
                                        </p:tgtEl>
                                        <p:attrNameLst>
                                          <p:attrName>ppt_h</p:attrName>
                                        </p:attrNameLst>
                                      </p:cBhvr>
                                      <p:tavLst>
                                        <p:tav tm="0">
                                          <p:val>
                                            <p:fltVal val="0"/>
                                          </p:val>
                                        </p:tav>
                                        <p:tav tm="100000">
                                          <p:val>
                                            <p:strVal val="#ppt_h"/>
                                          </p:val>
                                        </p:tav>
                                      </p:tavLst>
                                    </p:anim>
                                  </p:childTnLst>
                                </p:cTn>
                              </p:par>
                            </p:childTnLst>
                          </p:cTn>
                        </p:par>
                        <p:par>
                          <p:cTn id="39" fill="hold" nodeType="afterGroup">
                            <p:stCondLst>
                              <p:cond delay="3500"/>
                            </p:stCondLst>
                            <p:childTnLst>
                              <p:par>
                                <p:cTn id="40" presetID="23" presetClass="entr" presetSubtype="16" fill="hold" nodeType="afterEffect">
                                  <p:stCondLst>
                                    <p:cond delay="0"/>
                                  </p:stCondLst>
                                  <p:childTnLst>
                                    <p:set>
                                      <p:cBhvr>
                                        <p:cTn id="41" dur="1" fill="hold">
                                          <p:stCondLst>
                                            <p:cond delay="0"/>
                                          </p:stCondLst>
                                        </p:cTn>
                                        <p:tgtEl>
                                          <p:spTgt spid="16388"/>
                                        </p:tgtEl>
                                        <p:attrNameLst>
                                          <p:attrName>style.visibility</p:attrName>
                                        </p:attrNameLst>
                                      </p:cBhvr>
                                      <p:to>
                                        <p:strVal val="visible"/>
                                      </p:to>
                                    </p:set>
                                    <p:anim calcmode="lin" valueType="num">
                                      <p:cBhvr>
                                        <p:cTn id="42" dur="500" fill="hold"/>
                                        <p:tgtEl>
                                          <p:spTgt spid="16388"/>
                                        </p:tgtEl>
                                        <p:attrNameLst>
                                          <p:attrName>ppt_w</p:attrName>
                                        </p:attrNameLst>
                                      </p:cBhvr>
                                      <p:tavLst>
                                        <p:tav tm="0">
                                          <p:val>
                                            <p:fltVal val="0"/>
                                          </p:val>
                                        </p:tav>
                                        <p:tav tm="100000">
                                          <p:val>
                                            <p:strVal val="#ppt_w"/>
                                          </p:val>
                                        </p:tav>
                                      </p:tavLst>
                                    </p:anim>
                                    <p:anim calcmode="lin" valueType="num">
                                      <p:cBhvr>
                                        <p:cTn id="43" dur="500" fill="hold"/>
                                        <p:tgtEl>
                                          <p:spTgt spid="1638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6" grpId="0" animBg="1" autoUpdateAnimBg="0"/>
      <p:bldP spid="16387" grpId="0" animBg="1" autoUpdateAnimBg="0"/>
      <p:bldP spid="16388" grpId="0" animBg="1" autoUpdateAnimBg="0"/>
      <p:bldP spid="16389" grpId="0" animBg="1" autoUpdateAnimBg="0"/>
      <p:bldP spid="16390" grpId="0" animBg="1" autoUpdateAnimBg="0"/>
      <p:bldP spid="16391" grpId="0" animBg="1" autoUpdateAnimBg="0"/>
      <p:bldP spid="16392" grpId="0" animBg="1" autoUpdateAnimBg="0"/>
      <p:bldP spid="16393" grpId="0" animBg="1"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12192000" cy="6858000"/>
          </a:xfrm>
          <a:prstGeom prst="rect">
            <a:avLst/>
          </a:prstGeom>
        </p:spPr>
      </p:pic>
      <p:pic>
        <p:nvPicPr>
          <p:cNvPr id="6" name="Picture 5">
            <a:extLst>
              <a:ext uri="{FF2B5EF4-FFF2-40B4-BE49-F238E27FC236}">
                <a16:creationId xmlns:a16="http://schemas.microsoft.com/office/drawing/2014/main" id="{91CD7A74-C30A-5648-9189-AE3F713A92B1}"/>
              </a:ext>
            </a:extLst>
          </p:cNvPr>
          <p:cNvPicPr>
            <a:picLocks noChangeAspect="1"/>
          </p:cNvPicPr>
          <p:nvPr/>
        </p:nvPicPr>
        <p:blipFill>
          <a:blip r:embed="rId3"/>
          <a:stretch>
            <a:fillRect/>
          </a:stretch>
        </p:blipFill>
        <p:spPr>
          <a:xfrm>
            <a:off x="1718441" y="2288948"/>
            <a:ext cx="8860221" cy="2280102"/>
          </a:xfrm>
          <a:prstGeom prst="rect">
            <a:avLst/>
          </a:prstGeom>
        </p:spPr>
      </p:pic>
      <p:sp>
        <p:nvSpPr>
          <p:cNvPr id="9" name="Rectangle 3">
            <a:extLst>
              <a:ext uri="{FF2B5EF4-FFF2-40B4-BE49-F238E27FC236}">
                <a16:creationId xmlns:a16="http://schemas.microsoft.com/office/drawing/2014/main" id="{AD3D2B0A-4375-7E59-0756-732D9772485C}"/>
              </a:ext>
            </a:extLst>
          </p:cNvPr>
          <p:cNvSpPr>
            <a:spLocks noChangeArrowheads="1"/>
          </p:cNvSpPr>
          <p:nvPr/>
        </p:nvSpPr>
        <p:spPr bwMode="auto">
          <a:xfrm>
            <a:off x="977462" y="1244239"/>
            <a:ext cx="9601200" cy="6381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r>
              <a:rPr lang="en-GB" altLang="en-US" sz="3600" b="1" dirty="0">
                <a:effectLst>
                  <a:outerShdw blurRad="38100" dist="38100" dir="2700000" algn="tl">
                    <a:srgbClr val="FFFFFF"/>
                  </a:outerShdw>
                </a:effectLst>
                <a:latin typeface="Arial" panose="020B0604020202020204" pitchFamily="34" charset="0"/>
              </a:rPr>
              <a:t>LIABILITIES AS A BUILDING BLOCK</a:t>
            </a:r>
          </a:p>
        </p:txBody>
      </p:sp>
      <p:pic>
        <p:nvPicPr>
          <p:cNvPr id="10" name="Picture 5">
            <a:extLst>
              <a:ext uri="{FF2B5EF4-FFF2-40B4-BE49-F238E27FC236}">
                <a16:creationId xmlns:a16="http://schemas.microsoft.com/office/drawing/2014/main" id="{75200847-6E8E-137B-E8C2-2AF7C8FF5085}"/>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0035" y="3600189"/>
            <a:ext cx="3390900" cy="2044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9953665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a:stretch>
            <a:fillRect/>
          </a:stretch>
        </p:blipFill>
        <p:spPr>
          <a:xfrm>
            <a:off x="0" y="0"/>
            <a:ext cx="12192000" cy="6858000"/>
          </a:xfrm>
          <a:prstGeom prst="rect">
            <a:avLst/>
          </a:prstGeom>
        </p:spPr>
      </p:pic>
      <p:sp>
        <p:nvSpPr>
          <p:cNvPr id="18434" name="Rectangle 2">
            <a:extLst>
              <a:ext uri="{FF2B5EF4-FFF2-40B4-BE49-F238E27FC236}">
                <a16:creationId xmlns:a16="http://schemas.microsoft.com/office/drawing/2014/main" id="{6C17B603-6001-DD25-665E-2944657DABEF}"/>
              </a:ext>
            </a:extLst>
          </p:cNvPr>
          <p:cNvSpPr>
            <a:spLocks noChangeArrowheads="1"/>
          </p:cNvSpPr>
          <p:nvPr/>
        </p:nvSpPr>
        <p:spPr bwMode="auto">
          <a:xfrm>
            <a:off x="4587875" y="2911475"/>
            <a:ext cx="2971800" cy="1663700"/>
          </a:xfrm>
          <a:prstGeom prst="rect">
            <a:avLst/>
          </a:prstGeom>
          <a:solidFill>
            <a:schemeClr val="accent2"/>
          </a:solidFill>
          <a:ln w="12700">
            <a:solidFill>
              <a:srgbClr val="414141"/>
            </a:solidFill>
            <a:miter lim="800000"/>
            <a:headEnd/>
            <a:tailEnd/>
          </a:ln>
          <a:effectLst>
            <a:outerShdw blurRad="50800" dist="38100" dir="2700000" algn="tl" rotWithShape="0">
              <a:prstClr val="black">
                <a:alpha val="40000"/>
              </a:prstClr>
            </a:outerShdw>
          </a:effectLst>
        </p:spPr>
        <p:txBody>
          <a:bodyPr wrap="none" lIns="90488" tIns="44450" rIns="90488" bIns="44450" anchor="ctr"/>
          <a:lstStyle/>
          <a:p>
            <a:pPr algn="ctr">
              <a:defRPr/>
            </a:pPr>
            <a:r>
              <a:rPr lang="en-US" sz="4400" dirty="0">
                <a:solidFill>
                  <a:srgbClr val="003300"/>
                </a:solidFill>
                <a:effectLst>
                  <a:outerShdw blurRad="38100" dist="38100" dir="2700000" algn="tl">
                    <a:srgbClr val="000000">
                      <a:alpha val="43137"/>
                    </a:srgbClr>
                  </a:outerShdw>
                </a:effectLst>
                <a:latin typeface="Arial" charset="0"/>
                <a:ea typeface="ＭＳ Ｐゴシック" pitchFamily="-108" charset="-128"/>
              </a:rPr>
              <a:t>Equity</a:t>
            </a:r>
            <a:br>
              <a:rPr lang="en-US" sz="4400" dirty="0">
                <a:solidFill>
                  <a:srgbClr val="003300"/>
                </a:solidFill>
                <a:effectLst>
                  <a:outerShdw blurRad="38100" dist="38100" dir="2700000" algn="tl">
                    <a:srgbClr val="000000">
                      <a:alpha val="43137"/>
                    </a:srgbClr>
                  </a:outerShdw>
                </a:effectLst>
                <a:latin typeface="Arial" charset="0"/>
                <a:ea typeface="ＭＳ Ｐゴシック" pitchFamily="-108" charset="-128"/>
              </a:rPr>
            </a:br>
            <a:r>
              <a:rPr lang="en-US" sz="4400" dirty="0">
                <a:solidFill>
                  <a:srgbClr val="003300"/>
                </a:solidFill>
                <a:effectLst>
                  <a:outerShdw blurRad="38100" dist="38100" dir="2700000" algn="tl">
                    <a:srgbClr val="000000">
                      <a:alpha val="43137"/>
                    </a:srgbClr>
                  </a:outerShdw>
                </a:effectLst>
                <a:latin typeface="Arial" charset="0"/>
                <a:ea typeface="ＭＳ Ｐゴシック" pitchFamily="-108" charset="-128"/>
              </a:rPr>
              <a:t>Accounts</a:t>
            </a:r>
          </a:p>
        </p:txBody>
      </p:sp>
      <p:sp>
        <p:nvSpPr>
          <p:cNvPr id="18435" name="Oval 3">
            <a:extLst>
              <a:ext uri="{FF2B5EF4-FFF2-40B4-BE49-F238E27FC236}">
                <a16:creationId xmlns:a16="http://schemas.microsoft.com/office/drawing/2014/main" id="{D0A88696-B1FC-6B47-EEEA-313612DE7364}"/>
              </a:ext>
            </a:extLst>
          </p:cNvPr>
          <p:cNvSpPr>
            <a:spLocks noChangeArrowheads="1"/>
          </p:cNvSpPr>
          <p:nvPr/>
        </p:nvSpPr>
        <p:spPr bwMode="auto">
          <a:xfrm>
            <a:off x="2667000" y="4876800"/>
            <a:ext cx="2578100" cy="1035050"/>
          </a:xfrm>
          <a:prstGeom prst="ellipse">
            <a:avLst/>
          </a:prstGeom>
          <a:solidFill>
            <a:srgbClr val="008000"/>
          </a:solidFill>
          <a:ln w="12700">
            <a:solidFill>
              <a:srgbClr val="414141"/>
            </a:solidFill>
            <a:round/>
            <a:headEnd/>
            <a:tailEnd/>
          </a:ln>
          <a:effectLst>
            <a:outerShdw dist="63500" dir="3187806" algn="ctr" rotWithShape="0">
              <a:schemeClr val="tx1"/>
            </a:outerShdw>
          </a:effectLst>
        </p:spPr>
        <p:txBody>
          <a:bodyPr wrap="none" lIns="90488" tIns="44450" rIns="90488" bIns="44450" anchor="ctr"/>
          <a:lstStyle/>
          <a:p>
            <a:pPr algn="ctr">
              <a:defRPr/>
            </a:pPr>
            <a:r>
              <a:rPr lang="en-US" sz="2400" b="1" dirty="0">
                <a:solidFill>
                  <a:schemeClr val="bg1"/>
                </a:solidFill>
                <a:latin typeface="Arial" charset="0"/>
                <a:ea typeface="ＭＳ Ｐゴシック" pitchFamily="-108" charset="-128"/>
              </a:rPr>
              <a:t>Revenues</a:t>
            </a:r>
          </a:p>
        </p:txBody>
      </p:sp>
      <p:sp>
        <p:nvSpPr>
          <p:cNvPr id="18436" name="Oval 4">
            <a:extLst>
              <a:ext uri="{FF2B5EF4-FFF2-40B4-BE49-F238E27FC236}">
                <a16:creationId xmlns:a16="http://schemas.microsoft.com/office/drawing/2014/main" id="{2246474D-B800-7C6D-C0D2-2F88484239B2}"/>
              </a:ext>
            </a:extLst>
          </p:cNvPr>
          <p:cNvSpPr>
            <a:spLocks noChangeArrowheads="1"/>
          </p:cNvSpPr>
          <p:nvPr/>
        </p:nvSpPr>
        <p:spPr bwMode="auto">
          <a:xfrm>
            <a:off x="2165350" y="1676401"/>
            <a:ext cx="2787650" cy="1179513"/>
          </a:xfrm>
          <a:prstGeom prst="ellipse">
            <a:avLst/>
          </a:prstGeom>
          <a:solidFill>
            <a:srgbClr val="9900CC"/>
          </a:solidFill>
          <a:ln w="12700">
            <a:solidFill>
              <a:srgbClr val="414141"/>
            </a:solidFill>
            <a:round/>
            <a:headEnd/>
            <a:tailEnd/>
          </a:ln>
          <a:effectLst>
            <a:outerShdw dist="63500" dir="3187806" algn="ctr" rotWithShape="0">
              <a:schemeClr val="tx1"/>
            </a:outerShdw>
          </a:effectLst>
        </p:spPr>
        <p:txBody>
          <a:bodyPr lIns="90488" tIns="44450" rIns="90488" bIns="44450" anchor="ctr"/>
          <a:lstStyle/>
          <a:p>
            <a:pPr algn="ctr">
              <a:defRPr/>
            </a:pPr>
            <a:r>
              <a:rPr lang="en-US" sz="2400" b="1" dirty="0">
                <a:solidFill>
                  <a:schemeClr val="bg1"/>
                </a:solidFill>
                <a:latin typeface="Arial" charset="0"/>
                <a:ea typeface="ＭＳ Ｐゴシック" pitchFamily="-108" charset="-128"/>
              </a:rPr>
              <a:t>Owner’s Capital</a:t>
            </a:r>
          </a:p>
        </p:txBody>
      </p:sp>
      <p:sp>
        <p:nvSpPr>
          <p:cNvPr id="18437" name="Oval 5">
            <a:extLst>
              <a:ext uri="{FF2B5EF4-FFF2-40B4-BE49-F238E27FC236}">
                <a16:creationId xmlns:a16="http://schemas.microsoft.com/office/drawing/2014/main" id="{D01411EE-A780-537F-5091-72BB993224BE}"/>
              </a:ext>
            </a:extLst>
          </p:cNvPr>
          <p:cNvSpPr>
            <a:spLocks noChangeArrowheads="1"/>
          </p:cNvSpPr>
          <p:nvPr/>
        </p:nvSpPr>
        <p:spPr bwMode="auto">
          <a:xfrm>
            <a:off x="7354888" y="1692275"/>
            <a:ext cx="2806700" cy="1174750"/>
          </a:xfrm>
          <a:prstGeom prst="ellipse">
            <a:avLst/>
          </a:prstGeom>
          <a:solidFill>
            <a:srgbClr val="008000"/>
          </a:solidFill>
          <a:ln w="12700">
            <a:solidFill>
              <a:srgbClr val="414141"/>
            </a:solidFill>
            <a:round/>
            <a:headEnd/>
            <a:tailEnd/>
          </a:ln>
          <a:effectLst>
            <a:outerShdw dist="63500" dir="3187806" algn="ctr" rotWithShape="0">
              <a:schemeClr val="tx1"/>
            </a:outerShdw>
          </a:effectLst>
        </p:spPr>
        <p:txBody>
          <a:bodyPr lIns="90488" tIns="44450" rIns="90488" bIns="44450" anchor="ctr"/>
          <a:lstStyle/>
          <a:p>
            <a:pPr algn="ctr">
              <a:defRPr/>
            </a:pPr>
            <a:r>
              <a:rPr lang="en-US" sz="2400" b="1" dirty="0">
                <a:solidFill>
                  <a:schemeClr val="bg1"/>
                </a:solidFill>
                <a:latin typeface="Arial" charset="0"/>
                <a:ea typeface="ＭＳ Ｐゴシック" pitchFamily="-108" charset="-128"/>
              </a:rPr>
              <a:t>Owner’s Withdrawals</a:t>
            </a:r>
          </a:p>
        </p:txBody>
      </p:sp>
      <p:sp>
        <p:nvSpPr>
          <p:cNvPr id="18438" name="Oval 6">
            <a:extLst>
              <a:ext uri="{FF2B5EF4-FFF2-40B4-BE49-F238E27FC236}">
                <a16:creationId xmlns:a16="http://schemas.microsoft.com/office/drawing/2014/main" id="{17D71191-418D-BC62-FF71-A063CF249781}"/>
              </a:ext>
            </a:extLst>
          </p:cNvPr>
          <p:cNvSpPr>
            <a:spLocks noChangeArrowheads="1"/>
          </p:cNvSpPr>
          <p:nvPr/>
        </p:nvSpPr>
        <p:spPr bwMode="auto">
          <a:xfrm>
            <a:off x="7175500" y="4876800"/>
            <a:ext cx="2578100" cy="1035050"/>
          </a:xfrm>
          <a:prstGeom prst="ellipse">
            <a:avLst/>
          </a:prstGeom>
          <a:solidFill>
            <a:srgbClr val="9900CC"/>
          </a:solidFill>
          <a:ln w="12700">
            <a:solidFill>
              <a:schemeClr val="hlink"/>
            </a:solidFill>
            <a:round/>
            <a:headEnd/>
            <a:tailEnd/>
          </a:ln>
          <a:effectLst>
            <a:outerShdw dist="63500" dir="3187806" algn="ctr" rotWithShape="0">
              <a:schemeClr val="tx1"/>
            </a:outerShdw>
          </a:effectLst>
        </p:spPr>
        <p:txBody>
          <a:bodyPr wrap="none" lIns="90488" tIns="44450" rIns="90488" bIns="44450" anchor="ctr"/>
          <a:lstStyle/>
          <a:p>
            <a:pPr algn="ctr">
              <a:defRPr/>
            </a:pPr>
            <a:r>
              <a:rPr lang="en-US" sz="2400" b="1" dirty="0">
                <a:solidFill>
                  <a:schemeClr val="bg1"/>
                </a:solidFill>
                <a:latin typeface="Arial" charset="0"/>
                <a:ea typeface="ＭＳ Ｐゴシック" pitchFamily="-108" charset="-128"/>
              </a:rPr>
              <a:t>Expenses</a:t>
            </a:r>
          </a:p>
        </p:txBody>
      </p:sp>
      <p:sp>
        <p:nvSpPr>
          <p:cNvPr id="18439" name="Rectangle 7">
            <a:extLst>
              <a:ext uri="{FF2B5EF4-FFF2-40B4-BE49-F238E27FC236}">
                <a16:creationId xmlns:a16="http://schemas.microsoft.com/office/drawing/2014/main" id="{82A66154-9289-091D-E8D2-D0972386DB29}"/>
              </a:ext>
            </a:extLst>
          </p:cNvPr>
          <p:cNvSpPr>
            <a:spLocks noGrp="1" noChangeArrowheads="1"/>
          </p:cNvSpPr>
          <p:nvPr>
            <p:ph type="title"/>
          </p:nvPr>
        </p:nvSpPr>
        <p:spPr>
          <a:xfrm>
            <a:off x="4221162" y="295277"/>
            <a:ext cx="3749675" cy="1325563"/>
          </a:xfrm>
        </p:spPr>
        <p:txBody>
          <a:bodyPr/>
          <a:lstStyle/>
          <a:p>
            <a:pPr>
              <a:defRPr/>
            </a:pPr>
            <a:r>
              <a:rPr lang="en-US" b="1" dirty="0"/>
              <a:t>Equity Accounts</a:t>
            </a:r>
          </a:p>
        </p:txBody>
      </p:sp>
    </p:spTree>
  </p:cSld>
  <p:clrMapOvr>
    <a:masterClrMapping/>
  </p:clrMapOvr>
  <p:transition spd="med">
    <p:checker dir="vert"/>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3" presetClass="entr" presetSubtype="16" fill="hold" nodeType="afterEffect">
                                  <p:stCondLst>
                                    <p:cond delay="0"/>
                                  </p:stCondLst>
                                  <p:childTnLst>
                                    <p:set>
                                      <p:cBhvr>
                                        <p:cTn id="6" dur="1" fill="hold">
                                          <p:stCondLst>
                                            <p:cond delay="0"/>
                                          </p:stCondLst>
                                        </p:cTn>
                                        <p:tgtEl>
                                          <p:spTgt spid="18436"/>
                                        </p:tgtEl>
                                        <p:attrNameLst>
                                          <p:attrName>style.visibility</p:attrName>
                                        </p:attrNameLst>
                                      </p:cBhvr>
                                      <p:to>
                                        <p:strVal val="visible"/>
                                      </p:to>
                                    </p:set>
                                    <p:anim calcmode="lin" valueType="num">
                                      <p:cBhvr>
                                        <p:cTn id="7" dur="500" fill="hold"/>
                                        <p:tgtEl>
                                          <p:spTgt spid="18436"/>
                                        </p:tgtEl>
                                        <p:attrNameLst>
                                          <p:attrName>ppt_w</p:attrName>
                                        </p:attrNameLst>
                                      </p:cBhvr>
                                      <p:tavLst>
                                        <p:tav tm="0">
                                          <p:val>
                                            <p:fltVal val="0"/>
                                          </p:val>
                                        </p:tav>
                                        <p:tav tm="100000">
                                          <p:val>
                                            <p:strVal val="#ppt_w"/>
                                          </p:val>
                                        </p:tav>
                                      </p:tavLst>
                                    </p:anim>
                                    <p:anim calcmode="lin" valueType="num">
                                      <p:cBhvr>
                                        <p:cTn id="8" dur="500" fill="hold"/>
                                        <p:tgtEl>
                                          <p:spTgt spid="18436"/>
                                        </p:tgtEl>
                                        <p:attrNameLst>
                                          <p:attrName>ppt_h</p:attrName>
                                        </p:attrNameLst>
                                      </p:cBhvr>
                                      <p:tavLst>
                                        <p:tav tm="0">
                                          <p:val>
                                            <p:fltVal val="0"/>
                                          </p:val>
                                        </p:tav>
                                        <p:tav tm="100000">
                                          <p:val>
                                            <p:strVal val="#ppt_h"/>
                                          </p:val>
                                        </p:tav>
                                      </p:tavLst>
                                    </p:anim>
                                  </p:childTnLst>
                                </p:cTn>
                              </p:par>
                            </p:childTnLst>
                          </p:cTn>
                        </p:par>
                        <p:par>
                          <p:cTn id="9" fill="hold" nodeType="afterGroup">
                            <p:stCondLst>
                              <p:cond delay="500"/>
                            </p:stCondLst>
                            <p:childTnLst>
                              <p:par>
                                <p:cTn id="10" presetID="23" presetClass="entr" presetSubtype="16" fill="hold" nodeType="afterEffect">
                                  <p:stCondLst>
                                    <p:cond delay="0"/>
                                  </p:stCondLst>
                                  <p:childTnLst>
                                    <p:set>
                                      <p:cBhvr>
                                        <p:cTn id="11" dur="1" fill="hold">
                                          <p:stCondLst>
                                            <p:cond delay="0"/>
                                          </p:stCondLst>
                                        </p:cTn>
                                        <p:tgtEl>
                                          <p:spTgt spid="18437"/>
                                        </p:tgtEl>
                                        <p:attrNameLst>
                                          <p:attrName>style.visibility</p:attrName>
                                        </p:attrNameLst>
                                      </p:cBhvr>
                                      <p:to>
                                        <p:strVal val="visible"/>
                                      </p:to>
                                    </p:set>
                                    <p:anim calcmode="lin" valueType="num">
                                      <p:cBhvr>
                                        <p:cTn id="12" dur="500" fill="hold"/>
                                        <p:tgtEl>
                                          <p:spTgt spid="18437"/>
                                        </p:tgtEl>
                                        <p:attrNameLst>
                                          <p:attrName>ppt_w</p:attrName>
                                        </p:attrNameLst>
                                      </p:cBhvr>
                                      <p:tavLst>
                                        <p:tav tm="0">
                                          <p:val>
                                            <p:fltVal val="0"/>
                                          </p:val>
                                        </p:tav>
                                        <p:tav tm="100000">
                                          <p:val>
                                            <p:strVal val="#ppt_w"/>
                                          </p:val>
                                        </p:tav>
                                      </p:tavLst>
                                    </p:anim>
                                    <p:anim calcmode="lin" valueType="num">
                                      <p:cBhvr>
                                        <p:cTn id="13" dur="500" fill="hold"/>
                                        <p:tgtEl>
                                          <p:spTgt spid="18437"/>
                                        </p:tgtEl>
                                        <p:attrNameLst>
                                          <p:attrName>ppt_h</p:attrName>
                                        </p:attrNameLst>
                                      </p:cBhvr>
                                      <p:tavLst>
                                        <p:tav tm="0">
                                          <p:val>
                                            <p:fltVal val="0"/>
                                          </p:val>
                                        </p:tav>
                                        <p:tav tm="100000">
                                          <p:val>
                                            <p:strVal val="#ppt_h"/>
                                          </p:val>
                                        </p:tav>
                                      </p:tavLst>
                                    </p:anim>
                                  </p:childTnLst>
                                </p:cTn>
                              </p:par>
                            </p:childTnLst>
                          </p:cTn>
                        </p:par>
                        <p:par>
                          <p:cTn id="14" fill="hold" nodeType="afterGroup">
                            <p:stCondLst>
                              <p:cond delay="1000"/>
                            </p:stCondLst>
                            <p:childTnLst>
                              <p:par>
                                <p:cTn id="15" presetID="23" presetClass="entr" presetSubtype="16" fill="hold" nodeType="afterEffect">
                                  <p:stCondLst>
                                    <p:cond delay="0"/>
                                  </p:stCondLst>
                                  <p:childTnLst>
                                    <p:set>
                                      <p:cBhvr>
                                        <p:cTn id="16" dur="1" fill="hold">
                                          <p:stCondLst>
                                            <p:cond delay="0"/>
                                          </p:stCondLst>
                                        </p:cTn>
                                        <p:tgtEl>
                                          <p:spTgt spid="18435"/>
                                        </p:tgtEl>
                                        <p:attrNameLst>
                                          <p:attrName>style.visibility</p:attrName>
                                        </p:attrNameLst>
                                      </p:cBhvr>
                                      <p:to>
                                        <p:strVal val="visible"/>
                                      </p:to>
                                    </p:set>
                                    <p:anim calcmode="lin" valueType="num">
                                      <p:cBhvr>
                                        <p:cTn id="17" dur="500" fill="hold"/>
                                        <p:tgtEl>
                                          <p:spTgt spid="18435"/>
                                        </p:tgtEl>
                                        <p:attrNameLst>
                                          <p:attrName>ppt_w</p:attrName>
                                        </p:attrNameLst>
                                      </p:cBhvr>
                                      <p:tavLst>
                                        <p:tav tm="0">
                                          <p:val>
                                            <p:fltVal val="0"/>
                                          </p:val>
                                        </p:tav>
                                        <p:tav tm="100000">
                                          <p:val>
                                            <p:strVal val="#ppt_w"/>
                                          </p:val>
                                        </p:tav>
                                      </p:tavLst>
                                    </p:anim>
                                    <p:anim calcmode="lin" valueType="num">
                                      <p:cBhvr>
                                        <p:cTn id="18" dur="500" fill="hold"/>
                                        <p:tgtEl>
                                          <p:spTgt spid="18435"/>
                                        </p:tgtEl>
                                        <p:attrNameLst>
                                          <p:attrName>ppt_h</p:attrName>
                                        </p:attrNameLst>
                                      </p:cBhvr>
                                      <p:tavLst>
                                        <p:tav tm="0">
                                          <p:val>
                                            <p:fltVal val="0"/>
                                          </p:val>
                                        </p:tav>
                                        <p:tav tm="100000">
                                          <p:val>
                                            <p:strVal val="#ppt_h"/>
                                          </p:val>
                                        </p:tav>
                                      </p:tavLst>
                                    </p:anim>
                                  </p:childTnLst>
                                </p:cTn>
                              </p:par>
                            </p:childTnLst>
                          </p:cTn>
                        </p:par>
                        <p:par>
                          <p:cTn id="19" fill="hold" nodeType="afterGroup">
                            <p:stCondLst>
                              <p:cond delay="1500"/>
                            </p:stCondLst>
                            <p:childTnLst>
                              <p:par>
                                <p:cTn id="20" presetID="23" presetClass="entr" presetSubtype="16" fill="hold" nodeType="afterEffect">
                                  <p:stCondLst>
                                    <p:cond delay="0"/>
                                  </p:stCondLst>
                                  <p:childTnLst>
                                    <p:set>
                                      <p:cBhvr>
                                        <p:cTn id="21" dur="1" fill="hold">
                                          <p:stCondLst>
                                            <p:cond delay="0"/>
                                          </p:stCondLst>
                                        </p:cTn>
                                        <p:tgtEl>
                                          <p:spTgt spid="18438"/>
                                        </p:tgtEl>
                                        <p:attrNameLst>
                                          <p:attrName>style.visibility</p:attrName>
                                        </p:attrNameLst>
                                      </p:cBhvr>
                                      <p:to>
                                        <p:strVal val="visible"/>
                                      </p:to>
                                    </p:set>
                                    <p:anim calcmode="lin" valueType="num">
                                      <p:cBhvr>
                                        <p:cTn id="22" dur="500" fill="hold"/>
                                        <p:tgtEl>
                                          <p:spTgt spid="18438"/>
                                        </p:tgtEl>
                                        <p:attrNameLst>
                                          <p:attrName>ppt_w</p:attrName>
                                        </p:attrNameLst>
                                      </p:cBhvr>
                                      <p:tavLst>
                                        <p:tav tm="0">
                                          <p:val>
                                            <p:fltVal val="0"/>
                                          </p:val>
                                        </p:tav>
                                        <p:tav tm="100000">
                                          <p:val>
                                            <p:strVal val="#ppt_w"/>
                                          </p:val>
                                        </p:tav>
                                      </p:tavLst>
                                    </p:anim>
                                    <p:anim calcmode="lin" valueType="num">
                                      <p:cBhvr>
                                        <p:cTn id="23" dur="500" fill="hold"/>
                                        <p:tgtEl>
                                          <p:spTgt spid="18438"/>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animBg="1" autoUpdateAnimBg="0"/>
      <p:bldP spid="18436" grpId="0" animBg="1" autoUpdateAnimBg="0"/>
      <p:bldP spid="18437" grpId="0" animBg="1" autoUpdateAnimBg="0"/>
      <p:bldP spid="18438" grpId="0" animBg="1"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0"/>
            <a:ext cx="12192000" cy="6858000"/>
          </a:xfrm>
          <a:prstGeom prst="rect">
            <a:avLst/>
          </a:prstGeom>
        </p:spPr>
      </p:pic>
      <p:sp>
        <p:nvSpPr>
          <p:cNvPr id="6" name="Rectangle 3">
            <a:extLst>
              <a:ext uri="{FF2B5EF4-FFF2-40B4-BE49-F238E27FC236}">
                <a16:creationId xmlns:a16="http://schemas.microsoft.com/office/drawing/2014/main" id="{1C866AAB-DBCC-27B5-E68B-EF0F75C780F8}"/>
              </a:ext>
            </a:extLst>
          </p:cNvPr>
          <p:cNvSpPr txBox="1">
            <a:spLocks noChangeArrowheads="1"/>
          </p:cNvSpPr>
          <p:nvPr/>
        </p:nvSpPr>
        <p:spPr bwMode="auto">
          <a:xfrm>
            <a:off x="1576136" y="1806082"/>
            <a:ext cx="8159750" cy="492541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838" tIns="47625" rIns="96838" bIns="47625" numCol="1" anchor="t" anchorCtr="0" compatLnSpc="1">
            <a:prstTxWarp prst="textNoShape">
              <a:avLst/>
            </a:prstTxWarp>
          </a:bodyPr>
          <a:lstStyle>
            <a:lvl1pPr marL="360363" indent="-360363" algn="l" defTabSz="960438" rtl="0" eaLnBrk="0" fontAlgn="base" hangingPunct="0">
              <a:spcBef>
                <a:spcPct val="20000"/>
              </a:spcBef>
              <a:spcAft>
                <a:spcPct val="0"/>
              </a:spcAft>
              <a:buClr>
                <a:srgbClr val="CC0000"/>
              </a:buClr>
              <a:buSzPct val="75000"/>
              <a:buChar char="•"/>
              <a:defRPr sz="3400" kern="1200">
                <a:solidFill>
                  <a:schemeClr val="tx1"/>
                </a:solidFill>
                <a:latin typeface="+mn-lt"/>
                <a:ea typeface="+mn-ea"/>
                <a:cs typeface="+mn-cs"/>
              </a:defRPr>
            </a:lvl1pPr>
            <a:lvl2pPr marL="779463" indent="-300038" algn="l" defTabSz="960438" rtl="0" eaLnBrk="0" fontAlgn="base" hangingPunct="0">
              <a:spcBef>
                <a:spcPct val="20000"/>
              </a:spcBef>
              <a:spcAft>
                <a:spcPct val="0"/>
              </a:spcAft>
              <a:buSzPct val="75000"/>
              <a:buChar char="–"/>
              <a:defRPr sz="2900" kern="1200">
                <a:solidFill>
                  <a:schemeClr val="tx1"/>
                </a:solidFill>
                <a:latin typeface="+mn-lt"/>
                <a:ea typeface="+mn-ea"/>
                <a:cs typeface="+mn-cs"/>
              </a:defRPr>
            </a:lvl2pPr>
            <a:lvl3pPr marL="1200150" indent="-239713" algn="l" defTabSz="960438" rtl="0" eaLnBrk="0" fontAlgn="base" hangingPunct="0">
              <a:spcBef>
                <a:spcPct val="20000"/>
              </a:spcBef>
              <a:spcAft>
                <a:spcPct val="0"/>
              </a:spcAft>
              <a:buSzPct val="75000"/>
              <a:buChar char="•"/>
              <a:defRPr sz="2500" kern="1200">
                <a:solidFill>
                  <a:schemeClr val="tx1"/>
                </a:solidFill>
                <a:latin typeface="+mn-lt"/>
                <a:ea typeface="+mn-ea"/>
                <a:cs typeface="+mn-cs"/>
              </a:defRPr>
            </a:lvl3pPr>
            <a:lvl4pPr marL="1679575"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4pPr>
            <a:lvl5pPr marL="2160588"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60438" rtl="0" eaLnBrk="0" fontAlgn="base" latinLnBrk="0" hangingPunct="0">
              <a:lnSpc>
                <a:spcPct val="100000"/>
              </a:lnSpc>
              <a:spcBef>
                <a:spcPct val="20000"/>
              </a:spcBef>
              <a:spcAft>
                <a:spcPct val="0"/>
              </a:spcAft>
              <a:buClr>
                <a:srgbClr val="CC0000"/>
              </a:buClr>
              <a:buSzPct val="75000"/>
              <a:buFont typeface="Wingdings" panose="05000000000000000000" pitchFamily="2" charset="2"/>
              <a:buChar char="l"/>
              <a:tabLst>
                <a:tab pos="287338" algn="l"/>
              </a:tabLst>
              <a:defRPr/>
            </a:pPr>
            <a:r>
              <a:rPr kumimoji="0" lang="en-GB" altLang="en-US" sz="2400" b="1" i="0" u="none" strike="noStrike" kern="1200" cap="none" spc="0" normalizeH="0" baseline="0" noProof="0" dirty="0">
                <a:ln>
                  <a:noFill/>
                </a:ln>
                <a:solidFill>
                  <a:srgbClr val="FC0128"/>
                </a:solidFill>
                <a:effectLst/>
                <a:uLnTx/>
                <a:uFillTx/>
                <a:latin typeface="Times New Roman"/>
                <a:ea typeface="+mn-ea"/>
                <a:cs typeface="+mn-cs"/>
              </a:rPr>
              <a:t> </a:t>
            </a:r>
            <a:r>
              <a:rPr kumimoji="0" lang="en-GB" altLang="en-US" sz="2800" b="1" i="0" u="none" strike="noStrike" kern="1200" cap="none" spc="0" normalizeH="0" baseline="0" noProof="0" dirty="0">
                <a:ln>
                  <a:noFill/>
                </a:ln>
                <a:solidFill>
                  <a:srgbClr val="CC0000"/>
                </a:solidFill>
                <a:effectLst/>
                <a:uLnTx/>
                <a:uFillTx/>
                <a:latin typeface="Times New Roman"/>
                <a:ea typeface="+mn-ea"/>
                <a:cs typeface="+mn-cs"/>
              </a:rPr>
              <a:t>Owner’s Equity</a:t>
            </a:r>
            <a:r>
              <a:rPr kumimoji="0" lang="en-GB" altLang="en-US" sz="2800" b="1" i="0" u="none" strike="noStrike" kern="1200" cap="none" spc="0" normalizeH="0" baseline="0" noProof="0" dirty="0">
                <a:ln>
                  <a:noFill/>
                </a:ln>
                <a:solidFill>
                  <a:srgbClr val="FC0128"/>
                </a:solidFill>
                <a:effectLst/>
                <a:uLnTx/>
                <a:uFillTx/>
                <a:latin typeface="Times New Roman"/>
                <a:ea typeface="+mn-ea"/>
                <a:cs typeface="+mn-cs"/>
              </a:rPr>
              <a:t> </a:t>
            </a: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is equal to total assets minus 	total liabilities.</a:t>
            </a:r>
          </a:p>
          <a:p>
            <a:pPr marL="0" marR="0" lvl="0" indent="0" algn="l" defTabSz="960438" rtl="0" eaLnBrk="0" fontAlgn="base" latinLnBrk="0" hangingPunct="0">
              <a:lnSpc>
                <a:spcPct val="100000"/>
              </a:lnSpc>
              <a:spcBef>
                <a:spcPct val="20000"/>
              </a:spcBef>
              <a:spcAft>
                <a:spcPct val="0"/>
              </a:spcAft>
              <a:buClr>
                <a:srgbClr val="CC0000"/>
              </a:buClr>
              <a:buSzPct val="75000"/>
              <a:buFont typeface="Wingdings" panose="05000000000000000000" pitchFamily="2" charset="2"/>
              <a:buChar char="l"/>
              <a:tabLst>
                <a:tab pos="287338" algn="l"/>
              </a:tabLst>
              <a:defRPr/>
            </a:pP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 Owner’s Equity represents the ownership claim 	on total assets.</a:t>
            </a:r>
          </a:p>
          <a:p>
            <a:pPr marL="0" marR="0" lvl="0" indent="0" algn="l" defTabSz="960438" rtl="0" eaLnBrk="0" fontAlgn="base" latinLnBrk="0" hangingPunct="0">
              <a:lnSpc>
                <a:spcPct val="100000"/>
              </a:lnSpc>
              <a:spcBef>
                <a:spcPct val="20000"/>
              </a:spcBef>
              <a:spcAft>
                <a:spcPct val="0"/>
              </a:spcAft>
              <a:buClr>
                <a:srgbClr val="CC0000"/>
              </a:buClr>
              <a:buSzPct val="75000"/>
              <a:buFont typeface="Wingdings" panose="05000000000000000000" pitchFamily="2" charset="2"/>
              <a:buChar char="l"/>
              <a:tabLst>
                <a:tab pos="287338" algn="l"/>
              </a:tabLst>
              <a:defRPr/>
            </a:pP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 Subdivisions of Owner’s Equity:</a:t>
            </a:r>
          </a:p>
          <a:p>
            <a:pPr marL="273050" marR="0" lvl="1" indent="-158750" algn="l" defTabSz="960438" rtl="0" eaLnBrk="0" fontAlgn="base" latinLnBrk="0" hangingPunct="0">
              <a:lnSpc>
                <a:spcPct val="100000"/>
              </a:lnSpc>
              <a:spcBef>
                <a:spcPct val="20000"/>
              </a:spcBef>
              <a:spcAft>
                <a:spcPct val="0"/>
              </a:spcAft>
              <a:buClr>
                <a:srgbClr val="CC0000"/>
              </a:buClr>
              <a:buSzPct val="75000"/>
              <a:buFontTx/>
              <a:buNone/>
              <a:tabLst>
                <a:tab pos="287338" algn="l"/>
              </a:tabLst>
              <a:defRPr/>
            </a:pPr>
            <a:r>
              <a:rPr kumimoji="0" lang="en-GB" altLang="en-US" sz="2800" b="1" i="0" u="none" strike="noStrike" kern="1200" cap="none" spc="0" normalizeH="0" baseline="0" noProof="0" dirty="0">
                <a:ln>
                  <a:noFill/>
                </a:ln>
                <a:solidFill>
                  <a:srgbClr val="FC0128"/>
                </a:solidFill>
                <a:effectLst/>
                <a:uLnTx/>
                <a:uFillTx/>
                <a:latin typeface="Arial" panose="020B0604020202020204" pitchFamily="34" charset="0"/>
                <a:ea typeface="+mn-ea"/>
                <a:cs typeface="+mn-cs"/>
              </a:rPr>
              <a:t>	</a:t>
            </a:r>
            <a:r>
              <a:rPr kumimoji="0" lang="en-GB" altLang="en-US" sz="2800" b="1" i="0" u="none" strike="noStrike" kern="1200" cap="none" spc="0" normalizeH="0" baseline="0" noProof="0" dirty="0">
                <a:ln>
                  <a:noFill/>
                </a:ln>
                <a:solidFill>
                  <a:srgbClr val="CC0000"/>
                </a:solidFill>
                <a:effectLst/>
                <a:uLnTx/>
                <a:uFillTx/>
                <a:latin typeface="Arial" panose="020B0604020202020204" pitchFamily="34" charset="0"/>
                <a:ea typeface="+mn-ea"/>
                <a:cs typeface="+mn-cs"/>
              </a:rPr>
              <a:t>1.</a:t>
            </a:r>
            <a:r>
              <a:rPr kumimoji="0" lang="en-GB" altLang="en-US" sz="2800" b="1" i="0" u="none" strike="noStrike" kern="1200" cap="none" spc="0" normalizeH="0" baseline="0" noProof="0" dirty="0">
                <a:ln>
                  <a:noFill/>
                </a:ln>
                <a:solidFill>
                  <a:srgbClr val="FC0128"/>
                </a:solidFill>
                <a:effectLst/>
                <a:uLnTx/>
                <a:uFillTx/>
                <a:latin typeface="Arial" panose="020B0604020202020204" pitchFamily="34" charset="0"/>
                <a:ea typeface="+mn-ea"/>
                <a:cs typeface="+mn-cs"/>
              </a:rPr>
              <a:t> </a:t>
            </a: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Capital</a:t>
            </a:r>
          </a:p>
          <a:p>
            <a:pPr marL="273050" marR="0" lvl="1" indent="-158750" algn="l" defTabSz="960438" rtl="0" eaLnBrk="0" fontAlgn="base" latinLnBrk="0" hangingPunct="0">
              <a:lnSpc>
                <a:spcPct val="100000"/>
              </a:lnSpc>
              <a:spcBef>
                <a:spcPct val="20000"/>
              </a:spcBef>
              <a:spcAft>
                <a:spcPct val="0"/>
              </a:spcAft>
              <a:buClr>
                <a:srgbClr val="CC0000"/>
              </a:buClr>
              <a:buSzPct val="75000"/>
              <a:buFontTx/>
              <a:buNone/>
              <a:tabLst>
                <a:tab pos="287338" algn="l"/>
              </a:tabLst>
              <a:defRPr/>
            </a:pPr>
            <a:r>
              <a:rPr kumimoji="0" lang="en-GB" altLang="en-US" sz="2800" b="1" i="0" u="none" strike="noStrike" kern="1200" cap="none" spc="0" normalizeH="0" baseline="0" noProof="0" dirty="0">
                <a:ln>
                  <a:noFill/>
                </a:ln>
                <a:solidFill>
                  <a:srgbClr val="FC0128"/>
                </a:solidFill>
                <a:effectLst/>
                <a:uLnTx/>
                <a:uFillTx/>
                <a:latin typeface="Arial" panose="020B0604020202020204" pitchFamily="34" charset="0"/>
                <a:ea typeface="+mn-ea"/>
                <a:cs typeface="+mn-cs"/>
              </a:rPr>
              <a:t>	</a:t>
            </a:r>
            <a:r>
              <a:rPr kumimoji="0" lang="en-GB" altLang="en-US" sz="2800" b="1" i="0" u="none" strike="noStrike" kern="1200" cap="none" spc="0" normalizeH="0" baseline="0" noProof="0" dirty="0">
                <a:ln>
                  <a:noFill/>
                </a:ln>
                <a:solidFill>
                  <a:srgbClr val="CC0000"/>
                </a:solidFill>
                <a:effectLst/>
                <a:uLnTx/>
                <a:uFillTx/>
                <a:latin typeface="Arial" panose="020B0604020202020204" pitchFamily="34" charset="0"/>
                <a:ea typeface="+mn-ea"/>
                <a:cs typeface="+mn-cs"/>
              </a:rPr>
              <a:t>2.</a:t>
            </a: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 Drawings</a:t>
            </a:r>
          </a:p>
          <a:p>
            <a:pPr marL="273050" marR="0" lvl="1" indent="-158750" algn="l" defTabSz="960438" rtl="0" eaLnBrk="0" fontAlgn="base" latinLnBrk="0" hangingPunct="0">
              <a:lnSpc>
                <a:spcPct val="100000"/>
              </a:lnSpc>
              <a:spcBef>
                <a:spcPct val="20000"/>
              </a:spcBef>
              <a:spcAft>
                <a:spcPct val="0"/>
              </a:spcAft>
              <a:buClr>
                <a:srgbClr val="CC0000"/>
              </a:buClr>
              <a:buSzPct val="75000"/>
              <a:buFontTx/>
              <a:buNone/>
              <a:tabLst>
                <a:tab pos="287338" algn="l"/>
              </a:tabLst>
              <a:defRPr/>
            </a:pPr>
            <a:r>
              <a:rPr kumimoji="0" lang="en-GB" altLang="en-US" sz="2800" b="1" i="0" u="none" strike="noStrike" kern="1200" cap="none" spc="0" normalizeH="0" baseline="0" noProof="0" dirty="0">
                <a:ln>
                  <a:noFill/>
                </a:ln>
                <a:solidFill>
                  <a:srgbClr val="FC0128"/>
                </a:solidFill>
                <a:effectLst/>
                <a:uLnTx/>
                <a:uFillTx/>
                <a:latin typeface="Arial" panose="020B0604020202020204" pitchFamily="34" charset="0"/>
                <a:ea typeface="+mn-ea"/>
                <a:cs typeface="+mn-cs"/>
              </a:rPr>
              <a:t>	</a:t>
            </a:r>
            <a:r>
              <a:rPr kumimoji="0" lang="en-GB" altLang="en-US" sz="2800" b="1" i="0" u="none" strike="noStrike" kern="1200" cap="none" spc="0" normalizeH="0" baseline="0" noProof="0" dirty="0">
                <a:ln>
                  <a:noFill/>
                </a:ln>
                <a:solidFill>
                  <a:srgbClr val="CC0000"/>
                </a:solidFill>
                <a:effectLst/>
                <a:uLnTx/>
                <a:uFillTx/>
                <a:latin typeface="Arial" panose="020B0604020202020204" pitchFamily="34" charset="0"/>
                <a:ea typeface="+mn-ea"/>
                <a:cs typeface="+mn-cs"/>
              </a:rPr>
              <a:t>3.</a:t>
            </a: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 Revenues</a:t>
            </a:r>
          </a:p>
          <a:p>
            <a:pPr marL="273050" marR="0" lvl="1" indent="-158750" algn="l" defTabSz="960438" rtl="0" eaLnBrk="0" fontAlgn="base" latinLnBrk="0" hangingPunct="0">
              <a:lnSpc>
                <a:spcPct val="100000"/>
              </a:lnSpc>
              <a:spcBef>
                <a:spcPct val="20000"/>
              </a:spcBef>
              <a:spcAft>
                <a:spcPct val="0"/>
              </a:spcAft>
              <a:buClr>
                <a:srgbClr val="CC0000"/>
              </a:buClr>
              <a:buSzPct val="75000"/>
              <a:buFontTx/>
              <a:buNone/>
              <a:tabLst>
                <a:tab pos="287338" algn="l"/>
              </a:tabLst>
              <a:defRPr/>
            </a:pPr>
            <a:r>
              <a:rPr kumimoji="0" lang="en-GB" altLang="en-US" sz="2800" b="1" i="0" u="none" strike="noStrike" kern="1200" cap="none" spc="0" normalizeH="0" baseline="0" noProof="0" dirty="0">
                <a:ln>
                  <a:noFill/>
                </a:ln>
                <a:solidFill>
                  <a:srgbClr val="FC0128"/>
                </a:solidFill>
                <a:effectLst/>
                <a:uLnTx/>
                <a:uFillTx/>
                <a:latin typeface="Arial" panose="020B0604020202020204" pitchFamily="34" charset="0"/>
                <a:ea typeface="+mn-ea"/>
                <a:cs typeface="+mn-cs"/>
              </a:rPr>
              <a:t>	</a:t>
            </a:r>
            <a:r>
              <a:rPr kumimoji="0" lang="en-GB" altLang="en-US" sz="2800" b="1" i="0" u="none" strike="noStrike" kern="1200" cap="none" spc="0" normalizeH="0" baseline="0" noProof="0" dirty="0">
                <a:ln>
                  <a:noFill/>
                </a:ln>
                <a:solidFill>
                  <a:srgbClr val="CC0000"/>
                </a:solidFill>
                <a:effectLst/>
                <a:uLnTx/>
                <a:uFillTx/>
                <a:latin typeface="Arial" panose="020B0604020202020204" pitchFamily="34" charset="0"/>
                <a:ea typeface="+mn-ea"/>
                <a:cs typeface="+mn-cs"/>
              </a:rPr>
              <a:t>4.</a:t>
            </a:r>
            <a:r>
              <a:rPr kumimoji="0" lang="en-GB" altLang="en-US" sz="2800" b="1" i="0" u="none" strike="noStrike" kern="1200" cap="none" spc="0" normalizeH="0" baseline="0" noProof="0" dirty="0">
                <a:ln>
                  <a:noFill/>
                </a:ln>
                <a:solidFill>
                  <a:srgbClr val="000000"/>
                </a:solidFill>
                <a:effectLst/>
                <a:uLnTx/>
                <a:uFillTx/>
                <a:latin typeface="Times New Roman"/>
                <a:ea typeface="+mn-ea"/>
                <a:cs typeface="+mn-cs"/>
              </a:rPr>
              <a:t> Expenses</a:t>
            </a:r>
          </a:p>
        </p:txBody>
      </p:sp>
      <p:sp>
        <p:nvSpPr>
          <p:cNvPr id="7" name="Rectangle 4">
            <a:extLst>
              <a:ext uri="{FF2B5EF4-FFF2-40B4-BE49-F238E27FC236}">
                <a16:creationId xmlns:a16="http://schemas.microsoft.com/office/drawing/2014/main" id="{CFE810F7-62BF-957F-D3C1-53F5CBFBD5A1}"/>
              </a:ext>
            </a:extLst>
          </p:cNvPr>
          <p:cNvSpPr>
            <a:spLocks noChangeArrowheads="1"/>
          </p:cNvSpPr>
          <p:nvPr/>
        </p:nvSpPr>
        <p:spPr bwMode="auto">
          <a:xfrm>
            <a:off x="1295400" y="618632"/>
            <a:ext cx="9601200" cy="11874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a:r>
              <a:rPr lang="en-GB" altLang="en-US" sz="3600" b="1" dirty="0">
                <a:effectLst>
                  <a:outerShdw blurRad="38100" dist="38100" dir="2700000" algn="tl">
                    <a:srgbClr val="FFFFFF"/>
                  </a:outerShdw>
                </a:effectLst>
                <a:latin typeface="Arial" panose="020B0604020202020204" pitchFamily="34" charset="0"/>
              </a:rPr>
              <a:t>OWNER’S EQUITY AS</a:t>
            </a:r>
          </a:p>
          <a:p>
            <a:pPr algn="ctr"/>
            <a:r>
              <a:rPr lang="en-GB" altLang="en-US" sz="3600" b="1" dirty="0">
                <a:effectLst>
                  <a:outerShdw blurRad="38100" dist="38100" dir="2700000" algn="tl">
                    <a:srgbClr val="FFFFFF"/>
                  </a:outerShdw>
                </a:effectLst>
                <a:latin typeface="Arial" panose="020B0604020202020204" pitchFamily="34" charset="0"/>
              </a:rPr>
              <a:t> A BUILDING BLOCK</a:t>
            </a:r>
          </a:p>
        </p:txBody>
      </p:sp>
    </p:spTree>
    <p:extLst>
      <p:ext uri="{BB962C8B-B14F-4D97-AF65-F5344CB8AC3E}">
        <p14:creationId xmlns:p14="http://schemas.microsoft.com/office/powerpoint/2010/main" val="203300452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3"/>
          <a:stretch>
            <a:fillRect/>
          </a:stretch>
        </p:blipFill>
        <p:spPr>
          <a:xfrm>
            <a:off x="0" y="0"/>
            <a:ext cx="12192000" cy="6858000"/>
          </a:xfrm>
          <a:prstGeom prst="rect">
            <a:avLst/>
          </a:prstGeom>
        </p:spPr>
      </p:pic>
      <p:sp>
        <p:nvSpPr>
          <p:cNvPr id="67586" name="Rectangle 2">
            <a:extLst>
              <a:ext uri="{FF2B5EF4-FFF2-40B4-BE49-F238E27FC236}">
                <a16:creationId xmlns:a16="http://schemas.microsoft.com/office/drawing/2014/main" id="{A9665C01-1374-3DF2-ADC1-09F314F3DB7D}"/>
              </a:ext>
            </a:extLst>
          </p:cNvPr>
          <p:cNvSpPr>
            <a:spLocks noChangeArrowheads="1"/>
          </p:cNvSpPr>
          <p:nvPr/>
        </p:nvSpPr>
        <p:spPr bwMode="auto">
          <a:xfrm>
            <a:off x="3524250" y="6357937"/>
            <a:ext cx="5214938" cy="50006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US" sz="1688"/>
          </a:p>
        </p:txBody>
      </p:sp>
      <p:sp>
        <p:nvSpPr>
          <p:cNvPr id="67587" name="Rectangle 3">
            <a:extLst>
              <a:ext uri="{FF2B5EF4-FFF2-40B4-BE49-F238E27FC236}">
                <a16:creationId xmlns:a16="http://schemas.microsoft.com/office/drawing/2014/main" id="{F35C056A-DE1E-B25B-FF87-7BA59B2B7E90}"/>
              </a:ext>
            </a:extLst>
          </p:cNvPr>
          <p:cNvSpPr>
            <a:spLocks noChangeArrowheads="1"/>
          </p:cNvSpPr>
          <p:nvPr/>
        </p:nvSpPr>
        <p:spPr bwMode="auto">
          <a:xfrm>
            <a:off x="2871639" y="955812"/>
            <a:ext cx="6448722" cy="1122904"/>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84833" tIns="41672" rIns="84833" bIns="41672">
            <a:spAutoFit/>
          </a:bodyPr>
          <a:lstStyle/>
          <a:p>
            <a:pPr algn="ctr"/>
            <a:r>
              <a:rPr lang="en-GB" altLang="en-US" sz="3375" b="1" dirty="0">
                <a:effectLst>
                  <a:outerShdw blurRad="38100" dist="38100" dir="2700000" algn="tl">
                    <a:srgbClr val="FFFFFF"/>
                  </a:outerShdw>
                </a:effectLst>
                <a:latin typeface="Arial" panose="020B0604020202020204" pitchFamily="34" charset="0"/>
              </a:rPr>
              <a:t>INVESTMENTS BY OWNERS AS A BUILDING BLOCK</a:t>
            </a:r>
          </a:p>
        </p:txBody>
      </p:sp>
      <p:pic>
        <p:nvPicPr>
          <p:cNvPr id="67589" name="Picture 5">
            <a:extLst>
              <a:ext uri="{FF2B5EF4-FFF2-40B4-BE49-F238E27FC236}">
                <a16:creationId xmlns:a16="http://schemas.microsoft.com/office/drawing/2014/main" id="{68D2473C-F75C-E287-6E62-3C069C5813BE}"/>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54557" y="4087787"/>
            <a:ext cx="2166938" cy="253603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4">
            <a:extLst>
              <a:ext uri="{FF2B5EF4-FFF2-40B4-BE49-F238E27FC236}">
                <a16:creationId xmlns:a16="http://schemas.microsoft.com/office/drawing/2014/main" id="{AA577720-FB33-10EB-1657-5018EF9603DC}"/>
              </a:ext>
            </a:extLst>
          </p:cNvPr>
          <p:cNvSpPr txBox="1">
            <a:spLocks noChangeArrowheads="1"/>
          </p:cNvSpPr>
          <p:nvPr/>
        </p:nvSpPr>
        <p:spPr bwMode="auto">
          <a:xfrm>
            <a:off x="715296" y="2374105"/>
            <a:ext cx="9073055" cy="21097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lvl1pPr marL="360363" indent="-360363" algn="l" defTabSz="960438" rtl="0" eaLnBrk="0" fontAlgn="base" hangingPunct="0">
              <a:spcBef>
                <a:spcPct val="20000"/>
              </a:spcBef>
              <a:spcAft>
                <a:spcPct val="0"/>
              </a:spcAft>
              <a:buClr>
                <a:srgbClr val="CC0000"/>
              </a:buClr>
              <a:buSzPct val="75000"/>
              <a:buChar char="•"/>
              <a:defRPr sz="3400" kern="1200">
                <a:solidFill>
                  <a:schemeClr val="tx1"/>
                </a:solidFill>
                <a:latin typeface="+mn-lt"/>
                <a:ea typeface="+mn-ea"/>
                <a:cs typeface="+mn-cs"/>
              </a:defRPr>
            </a:lvl1pPr>
            <a:lvl2pPr marL="779463" indent="-300038" algn="l" defTabSz="960438" rtl="0" eaLnBrk="0" fontAlgn="base" hangingPunct="0">
              <a:spcBef>
                <a:spcPct val="20000"/>
              </a:spcBef>
              <a:spcAft>
                <a:spcPct val="0"/>
              </a:spcAft>
              <a:buSzPct val="75000"/>
              <a:buChar char="–"/>
              <a:defRPr sz="2900" kern="1200">
                <a:solidFill>
                  <a:schemeClr val="tx1"/>
                </a:solidFill>
                <a:latin typeface="+mn-lt"/>
                <a:ea typeface="+mn-ea"/>
                <a:cs typeface="+mn-cs"/>
              </a:defRPr>
            </a:lvl2pPr>
            <a:lvl3pPr marL="1200150" indent="-239713" algn="l" defTabSz="960438" rtl="0" eaLnBrk="0" fontAlgn="base" hangingPunct="0">
              <a:spcBef>
                <a:spcPct val="20000"/>
              </a:spcBef>
              <a:spcAft>
                <a:spcPct val="0"/>
              </a:spcAft>
              <a:buSzPct val="75000"/>
              <a:buChar char="•"/>
              <a:defRPr sz="2500" kern="1200">
                <a:solidFill>
                  <a:schemeClr val="tx1"/>
                </a:solidFill>
                <a:latin typeface="+mn-lt"/>
                <a:ea typeface="+mn-ea"/>
                <a:cs typeface="+mn-cs"/>
              </a:defRPr>
            </a:lvl3pPr>
            <a:lvl4pPr marL="1679575"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4pPr>
            <a:lvl5pPr marL="2160588"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0" fontAlgn="base" latinLnBrk="0" hangingPunct="0">
              <a:lnSpc>
                <a:spcPct val="90000"/>
              </a:lnSpc>
              <a:spcBef>
                <a:spcPct val="20000"/>
              </a:spcBef>
              <a:spcAft>
                <a:spcPct val="0"/>
              </a:spcAft>
              <a:buClr>
                <a:srgbClr val="CC0000"/>
              </a:buClr>
              <a:buSzPct val="75000"/>
              <a:buFont typeface="Wingdings" panose="05000000000000000000" pitchFamily="2" charset="2"/>
              <a:buChar char="l"/>
              <a:tabLst/>
              <a:defRPr/>
            </a:pPr>
            <a:r>
              <a:rPr kumimoji="0" lang="en-GB" altLang="en-US" sz="3200" b="1" i="0" u="none" strike="noStrike" kern="1200" cap="none" spc="0" normalizeH="0" baseline="0" noProof="0" dirty="0">
                <a:ln>
                  <a:noFill/>
                </a:ln>
                <a:solidFill>
                  <a:srgbClr val="CC0000"/>
                </a:solidFill>
                <a:effectLst/>
                <a:uLnTx/>
                <a:uFillTx/>
                <a:latin typeface="Times New Roman"/>
                <a:ea typeface="+mn-ea"/>
                <a:cs typeface="+mn-cs"/>
              </a:rPr>
              <a:t>Investments</a:t>
            </a:r>
            <a:r>
              <a:rPr kumimoji="0" lang="en-GB" altLang="en-US" sz="3200" b="1" i="0" u="none" strike="noStrike" kern="1200" cap="none" spc="0" normalizeH="0" baseline="0" noProof="0" dirty="0">
                <a:ln>
                  <a:noFill/>
                </a:ln>
                <a:solidFill>
                  <a:srgbClr val="000000"/>
                </a:solidFill>
                <a:effectLst/>
                <a:uLnTx/>
                <a:uFillTx/>
                <a:latin typeface="Times New Roman"/>
                <a:ea typeface="+mn-ea"/>
                <a:cs typeface="+mn-cs"/>
              </a:rPr>
              <a:t> by owner are the assets put into the business by the owner.</a:t>
            </a:r>
          </a:p>
          <a:p>
            <a:pPr marL="342900" marR="0" lvl="0" indent="-342900" algn="l" defTabSz="914400" rtl="0" eaLnBrk="0" fontAlgn="base" latinLnBrk="0" hangingPunct="0">
              <a:lnSpc>
                <a:spcPct val="90000"/>
              </a:lnSpc>
              <a:spcBef>
                <a:spcPct val="20000"/>
              </a:spcBef>
              <a:spcAft>
                <a:spcPct val="0"/>
              </a:spcAft>
              <a:buClr>
                <a:srgbClr val="CC0000"/>
              </a:buClr>
              <a:buSzPct val="75000"/>
              <a:buFont typeface="Wingdings" panose="05000000000000000000" pitchFamily="2" charset="2"/>
              <a:buChar char="l"/>
              <a:tabLst/>
              <a:defRPr/>
            </a:pPr>
            <a:r>
              <a:rPr kumimoji="0" lang="en-GB" altLang="en-US" sz="3200" b="1" i="0" u="none" strike="noStrike" kern="1200" cap="none" spc="0" normalizeH="0" baseline="0" noProof="0" dirty="0">
                <a:ln>
                  <a:noFill/>
                </a:ln>
                <a:solidFill>
                  <a:srgbClr val="000000"/>
                </a:solidFill>
                <a:effectLst/>
                <a:uLnTx/>
                <a:uFillTx/>
                <a:latin typeface="Times New Roman"/>
                <a:ea typeface="+mn-ea"/>
                <a:cs typeface="+mn-cs"/>
              </a:rPr>
              <a:t>These investments in the business increase owner’s equity.</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0" y="0"/>
            <a:ext cx="12192000" cy="6858000"/>
          </a:xfrm>
          <a:prstGeom prst="rect">
            <a:avLst/>
          </a:prstGeom>
        </p:spPr>
      </p:pic>
      <p:sp>
        <p:nvSpPr>
          <p:cNvPr id="5" name="Rectangle 3">
            <a:extLst>
              <a:ext uri="{FF2B5EF4-FFF2-40B4-BE49-F238E27FC236}">
                <a16:creationId xmlns:a16="http://schemas.microsoft.com/office/drawing/2014/main" id="{9A9FE6B3-B7F8-F243-FB0D-BDE5C302A469}"/>
              </a:ext>
            </a:extLst>
          </p:cNvPr>
          <p:cNvSpPr txBox="1">
            <a:spLocks noChangeArrowheads="1"/>
          </p:cNvSpPr>
          <p:nvPr/>
        </p:nvSpPr>
        <p:spPr bwMode="auto">
          <a:xfrm>
            <a:off x="684213" y="2009775"/>
            <a:ext cx="8001000" cy="18049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488" tIns="44450" rIns="90488" bIns="44450" numCol="1" anchor="t" anchorCtr="0" compatLnSpc="1">
            <a:prstTxWarp prst="textNoShape">
              <a:avLst/>
            </a:prstTxWarp>
          </a:bodyPr>
          <a:lstStyle>
            <a:lvl1pPr marL="360363" indent="-360363" algn="l" defTabSz="960438" rtl="0" eaLnBrk="0" fontAlgn="base" hangingPunct="0">
              <a:spcBef>
                <a:spcPct val="20000"/>
              </a:spcBef>
              <a:spcAft>
                <a:spcPct val="0"/>
              </a:spcAft>
              <a:buClr>
                <a:srgbClr val="CC0000"/>
              </a:buClr>
              <a:buSzPct val="75000"/>
              <a:buChar char="•"/>
              <a:defRPr sz="3400" kern="1200">
                <a:solidFill>
                  <a:schemeClr val="tx1"/>
                </a:solidFill>
                <a:latin typeface="+mn-lt"/>
                <a:ea typeface="+mn-ea"/>
                <a:cs typeface="+mn-cs"/>
              </a:defRPr>
            </a:lvl1pPr>
            <a:lvl2pPr marL="779463" indent="-300038" algn="l" defTabSz="960438" rtl="0" eaLnBrk="0" fontAlgn="base" hangingPunct="0">
              <a:spcBef>
                <a:spcPct val="20000"/>
              </a:spcBef>
              <a:spcAft>
                <a:spcPct val="0"/>
              </a:spcAft>
              <a:buSzPct val="75000"/>
              <a:buChar char="–"/>
              <a:defRPr sz="2900" kern="1200">
                <a:solidFill>
                  <a:schemeClr val="tx1"/>
                </a:solidFill>
                <a:latin typeface="+mn-lt"/>
                <a:ea typeface="+mn-ea"/>
                <a:cs typeface="+mn-cs"/>
              </a:defRPr>
            </a:lvl2pPr>
            <a:lvl3pPr marL="1200150" indent="-239713" algn="l" defTabSz="960438" rtl="0" eaLnBrk="0" fontAlgn="base" hangingPunct="0">
              <a:spcBef>
                <a:spcPct val="20000"/>
              </a:spcBef>
              <a:spcAft>
                <a:spcPct val="0"/>
              </a:spcAft>
              <a:buSzPct val="75000"/>
              <a:buChar char="•"/>
              <a:defRPr sz="2500" kern="1200">
                <a:solidFill>
                  <a:schemeClr val="tx1"/>
                </a:solidFill>
                <a:latin typeface="+mn-lt"/>
                <a:ea typeface="+mn-ea"/>
                <a:cs typeface="+mn-cs"/>
              </a:defRPr>
            </a:lvl3pPr>
            <a:lvl4pPr marL="1679575"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4pPr>
            <a:lvl5pPr marL="2160588" indent="-239713" algn="l" defTabSz="960438" rtl="0" eaLnBrk="0" fontAlgn="base" hangingPunct="0">
              <a:spcBef>
                <a:spcPct val="20000"/>
              </a:spcBef>
              <a:spcAft>
                <a:spcPct val="0"/>
              </a:spcAft>
              <a:buSzPct val="75000"/>
              <a:buChar char="•"/>
              <a:defRPr sz="2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marR="0" lvl="0" indent="-342900" algn="l" defTabSz="914400" rtl="0" eaLnBrk="0" fontAlgn="base" latinLnBrk="0" hangingPunct="0">
              <a:lnSpc>
                <a:spcPct val="100000"/>
              </a:lnSpc>
              <a:spcBef>
                <a:spcPct val="20000"/>
              </a:spcBef>
              <a:spcAft>
                <a:spcPct val="0"/>
              </a:spcAft>
              <a:buClr>
                <a:srgbClr val="CC0000"/>
              </a:buClr>
              <a:buSzPct val="75000"/>
              <a:buFont typeface="Wingdings" panose="05000000000000000000" pitchFamily="2" charset="2"/>
              <a:buChar char="l"/>
              <a:tabLst/>
              <a:defRPr/>
            </a:pPr>
            <a:r>
              <a:rPr kumimoji="0" lang="en-GB" altLang="en-US" sz="3200" b="1" i="0" u="none" strike="noStrike" kern="1200" cap="none" spc="0" normalizeH="0" baseline="0" noProof="0" dirty="0">
                <a:ln>
                  <a:noFill/>
                </a:ln>
                <a:solidFill>
                  <a:srgbClr val="CC0000"/>
                </a:solidFill>
                <a:effectLst/>
                <a:uLnTx/>
                <a:uFillTx/>
                <a:latin typeface="Times New Roman"/>
                <a:ea typeface="+mn-ea"/>
                <a:cs typeface="+mn-cs"/>
              </a:rPr>
              <a:t>Drawings</a:t>
            </a:r>
            <a:r>
              <a:rPr kumimoji="0" lang="en-GB" altLang="en-US" sz="3200" b="1" i="0" u="none" strike="noStrike" kern="1200" cap="none" spc="0" normalizeH="0" baseline="0" noProof="0" dirty="0">
                <a:ln>
                  <a:noFill/>
                </a:ln>
                <a:solidFill>
                  <a:srgbClr val="000000"/>
                </a:solidFill>
                <a:effectLst/>
                <a:uLnTx/>
                <a:uFillTx/>
                <a:latin typeface="Times New Roman"/>
                <a:ea typeface="+mn-ea"/>
                <a:cs typeface="+mn-cs"/>
              </a:rPr>
              <a:t> are withdrawals of cash or other assets by the owner for personal use.</a:t>
            </a:r>
          </a:p>
          <a:p>
            <a:pPr marL="342900" marR="0" lvl="0" indent="-342900" algn="l" defTabSz="914400" rtl="0" eaLnBrk="0" fontAlgn="base" latinLnBrk="0" hangingPunct="0">
              <a:lnSpc>
                <a:spcPct val="100000"/>
              </a:lnSpc>
              <a:spcBef>
                <a:spcPct val="20000"/>
              </a:spcBef>
              <a:spcAft>
                <a:spcPct val="0"/>
              </a:spcAft>
              <a:buClr>
                <a:srgbClr val="CC0000"/>
              </a:buClr>
              <a:buSzPct val="75000"/>
              <a:buFont typeface="Wingdings" panose="05000000000000000000" pitchFamily="2" charset="2"/>
              <a:buChar char="l"/>
              <a:tabLst/>
              <a:defRPr/>
            </a:pPr>
            <a:r>
              <a:rPr kumimoji="0" lang="en-GB" altLang="en-US" sz="3200" b="1" i="0" u="none" strike="noStrike" kern="1200" cap="none" spc="0" normalizeH="0" baseline="0" noProof="0" dirty="0">
                <a:ln>
                  <a:noFill/>
                </a:ln>
                <a:solidFill>
                  <a:srgbClr val="000000"/>
                </a:solidFill>
                <a:effectLst/>
                <a:uLnTx/>
                <a:uFillTx/>
                <a:latin typeface="Times New Roman"/>
                <a:ea typeface="+mn-ea"/>
                <a:cs typeface="+mn-cs"/>
              </a:rPr>
              <a:t>Drawings decrease total owner’s equity.</a:t>
            </a:r>
          </a:p>
        </p:txBody>
      </p:sp>
      <p:sp>
        <p:nvSpPr>
          <p:cNvPr id="6" name="Rectangle 6">
            <a:extLst>
              <a:ext uri="{FF2B5EF4-FFF2-40B4-BE49-F238E27FC236}">
                <a16:creationId xmlns:a16="http://schemas.microsoft.com/office/drawing/2014/main" id="{418FA852-06E4-E11C-0558-7522B5EA5B30}"/>
              </a:ext>
            </a:extLst>
          </p:cNvPr>
          <p:cNvSpPr>
            <a:spLocks noChangeArrowheads="1"/>
          </p:cNvSpPr>
          <p:nvPr/>
        </p:nvSpPr>
        <p:spPr bwMode="auto">
          <a:xfrm>
            <a:off x="1876992" y="1022744"/>
            <a:ext cx="8551643" cy="64376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algn="ctr"/>
            <a:r>
              <a:rPr lang="en-GB" altLang="en-US" sz="3600" b="1" dirty="0">
                <a:effectLst>
                  <a:outerShdw blurRad="38100" dist="38100" dir="2700000" algn="tl">
                    <a:srgbClr val="FFFFFF"/>
                  </a:outerShdw>
                </a:effectLst>
                <a:latin typeface="Arial" panose="020B0604020202020204" pitchFamily="34" charset="0"/>
              </a:rPr>
              <a:t>DRAWINGS AS A BUILDING BLOCK</a:t>
            </a:r>
          </a:p>
        </p:txBody>
      </p:sp>
      <p:pic>
        <p:nvPicPr>
          <p:cNvPr id="7" name="Picture 5">
            <a:extLst>
              <a:ext uri="{FF2B5EF4-FFF2-40B4-BE49-F238E27FC236}">
                <a16:creationId xmlns:a16="http://schemas.microsoft.com/office/drawing/2014/main" id="{495103A6-9AE2-AD15-ECCD-48640D045BEE}"/>
              </a:ext>
            </a:extLst>
          </p:cNvPr>
          <p:cNvPicPr>
            <a:picLocks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16204" y="4041228"/>
            <a:ext cx="2654300" cy="16891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 name="Picture 4">
            <a:extLst>
              <a:ext uri="{FF2B5EF4-FFF2-40B4-BE49-F238E27FC236}">
                <a16:creationId xmlns:a16="http://schemas.microsoft.com/office/drawing/2014/main" id="{618ACE9B-EB32-5BF3-8DAB-A2713C28DCA2}"/>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60828" y="3768178"/>
            <a:ext cx="2476500" cy="22352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mpd="dbl">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Freeform 7">
            <a:extLst>
              <a:ext uri="{FF2B5EF4-FFF2-40B4-BE49-F238E27FC236}">
                <a16:creationId xmlns:a16="http://schemas.microsoft.com/office/drawing/2014/main" id="{D4606244-62C2-5B40-B4E6-969336DDC85B}"/>
              </a:ext>
            </a:extLst>
          </p:cNvPr>
          <p:cNvSpPr>
            <a:spLocks/>
          </p:cNvSpPr>
          <p:nvPr/>
        </p:nvSpPr>
        <p:spPr bwMode="auto">
          <a:xfrm>
            <a:off x="5756218" y="4316933"/>
            <a:ext cx="1471613" cy="592137"/>
          </a:xfrm>
          <a:custGeom>
            <a:avLst/>
            <a:gdLst>
              <a:gd name="T0" fmla="*/ 38 w 1074"/>
              <a:gd name="T1" fmla="*/ 165 h 451"/>
              <a:gd name="T2" fmla="*/ 901 w 1074"/>
              <a:gd name="T3" fmla="*/ 165 h 451"/>
              <a:gd name="T4" fmla="*/ 813 w 1074"/>
              <a:gd name="T5" fmla="*/ 78 h 451"/>
              <a:gd name="T6" fmla="*/ 809 w 1074"/>
              <a:gd name="T7" fmla="*/ 71 h 451"/>
              <a:gd name="T8" fmla="*/ 806 w 1074"/>
              <a:gd name="T9" fmla="*/ 63 h 451"/>
              <a:gd name="T10" fmla="*/ 803 w 1074"/>
              <a:gd name="T11" fmla="*/ 50 h 451"/>
              <a:gd name="T12" fmla="*/ 802 w 1074"/>
              <a:gd name="T13" fmla="*/ 29 h 451"/>
              <a:gd name="T14" fmla="*/ 804 w 1074"/>
              <a:gd name="T15" fmla="*/ 20 h 451"/>
              <a:gd name="T16" fmla="*/ 808 w 1074"/>
              <a:gd name="T17" fmla="*/ 13 h 451"/>
              <a:gd name="T18" fmla="*/ 813 w 1074"/>
              <a:gd name="T19" fmla="*/ 7 h 451"/>
              <a:gd name="T20" fmla="*/ 817 w 1074"/>
              <a:gd name="T21" fmla="*/ 5 h 451"/>
              <a:gd name="T22" fmla="*/ 820 w 1074"/>
              <a:gd name="T23" fmla="*/ 4 h 451"/>
              <a:gd name="T24" fmla="*/ 824 w 1074"/>
              <a:gd name="T25" fmla="*/ 2 h 451"/>
              <a:gd name="T26" fmla="*/ 828 w 1074"/>
              <a:gd name="T27" fmla="*/ 1 h 451"/>
              <a:gd name="T28" fmla="*/ 837 w 1074"/>
              <a:gd name="T29" fmla="*/ 0 h 451"/>
              <a:gd name="T30" fmla="*/ 854 w 1074"/>
              <a:gd name="T31" fmla="*/ 1 h 451"/>
              <a:gd name="T32" fmla="*/ 863 w 1074"/>
              <a:gd name="T33" fmla="*/ 4 h 451"/>
              <a:gd name="T34" fmla="*/ 868 w 1074"/>
              <a:gd name="T35" fmla="*/ 6 h 451"/>
              <a:gd name="T36" fmla="*/ 872 w 1074"/>
              <a:gd name="T37" fmla="*/ 8 h 451"/>
              <a:gd name="T38" fmla="*/ 887 w 1074"/>
              <a:gd name="T39" fmla="*/ 20 h 451"/>
              <a:gd name="T40" fmla="*/ 1073 w 1074"/>
              <a:gd name="T41" fmla="*/ 205 h 451"/>
              <a:gd name="T42" fmla="*/ 842 w 1074"/>
              <a:gd name="T43" fmla="*/ 435 h 451"/>
              <a:gd name="T44" fmla="*/ 833 w 1074"/>
              <a:gd name="T45" fmla="*/ 442 h 451"/>
              <a:gd name="T46" fmla="*/ 828 w 1074"/>
              <a:gd name="T47" fmla="*/ 444 h 451"/>
              <a:gd name="T48" fmla="*/ 824 w 1074"/>
              <a:gd name="T49" fmla="*/ 446 h 451"/>
              <a:gd name="T50" fmla="*/ 819 w 1074"/>
              <a:gd name="T51" fmla="*/ 448 h 451"/>
              <a:gd name="T52" fmla="*/ 815 w 1074"/>
              <a:gd name="T53" fmla="*/ 450 h 451"/>
              <a:gd name="T54" fmla="*/ 807 w 1074"/>
              <a:gd name="T55" fmla="*/ 450 h 451"/>
              <a:gd name="T56" fmla="*/ 801 w 1074"/>
              <a:gd name="T57" fmla="*/ 450 h 451"/>
              <a:gd name="T58" fmla="*/ 793 w 1074"/>
              <a:gd name="T59" fmla="*/ 449 h 451"/>
              <a:gd name="T60" fmla="*/ 787 w 1074"/>
              <a:gd name="T61" fmla="*/ 446 h 451"/>
              <a:gd name="T62" fmla="*/ 781 w 1074"/>
              <a:gd name="T63" fmla="*/ 442 h 451"/>
              <a:gd name="T64" fmla="*/ 773 w 1074"/>
              <a:gd name="T65" fmla="*/ 430 h 451"/>
              <a:gd name="T66" fmla="*/ 771 w 1074"/>
              <a:gd name="T67" fmla="*/ 414 h 451"/>
              <a:gd name="T68" fmla="*/ 771 w 1074"/>
              <a:gd name="T69" fmla="*/ 406 h 451"/>
              <a:gd name="T70" fmla="*/ 774 w 1074"/>
              <a:gd name="T71" fmla="*/ 396 h 451"/>
              <a:gd name="T72" fmla="*/ 778 w 1074"/>
              <a:gd name="T73" fmla="*/ 385 h 451"/>
              <a:gd name="T74" fmla="*/ 781 w 1074"/>
              <a:gd name="T75" fmla="*/ 380 h 451"/>
              <a:gd name="T76" fmla="*/ 784 w 1074"/>
              <a:gd name="T77" fmla="*/ 374 h 451"/>
              <a:gd name="T78" fmla="*/ 890 w 1074"/>
              <a:gd name="T79" fmla="*/ 268 h 451"/>
              <a:gd name="T80" fmla="*/ 38 w 1074"/>
              <a:gd name="T81" fmla="*/ 268 h 451"/>
              <a:gd name="T82" fmla="*/ 34 w 1074"/>
              <a:gd name="T83" fmla="*/ 266 h 451"/>
              <a:gd name="T84" fmla="*/ 31 w 1074"/>
              <a:gd name="T85" fmla="*/ 264 h 451"/>
              <a:gd name="T86" fmla="*/ 27 w 1074"/>
              <a:gd name="T87" fmla="*/ 263 h 451"/>
              <a:gd name="T88" fmla="*/ 24 w 1074"/>
              <a:gd name="T89" fmla="*/ 261 h 451"/>
              <a:gd name="T90" fmla="*/ 12 w 1074"/>
              <a:gd name="T91" fmla="*/ 250 h 451"/>
              <a:gd name="T92" fmla="*/ 4 w 1074"/>
              <a:gd name="T93" fmla="*/ 238 h 451"/>
              <a:gd name="T94" fmla="*/ 0 w 1074"/>
              <a:gd name="T95" fmla="*/ 224 h 451"/>
              <a:gd name="T96" fmla="*/ 0 w 1074"/>
              <a:gd name="T97" fmla="*/ 209 h 451"/>
              <a:gd name="T98" fmla="*/ 2 w 1074"/>
              <a:gd name="T99" fmla="*/ 202 h 451"/>
              <a:gd name="T100" fmla="*/ 6 w 1074"/>
              <a:gd name="T101" fmla="*/ 194 h 451"/>
              <a:gd name="T102" fmla="*/ 11 w 1074"/>
              <a:gd name="T103" fmla="*/ 188 h 451"/>
              <a:gd name="T104" fmla="*/ 19 w 1074"/>
              <a:gd name="T105" fmla="*/ 180 h 451"/>
              <a:gd name="T106" fmla="*/ 27 w 1074"/>
              <a:gd name="T107" fmla="*/ 173 h 451"/>
              <a:gd name="T108" fmla="*/ 30 w 1074"/>
              <a:gd name="T109" fmla="*/ 171 h 451"/>
              <a:gd name="T110" fmla="*/ 32 w 1074"/>
              <a:gd name="T111" fmla="*/ 169 h 451"/>
              <a:gd name="T112" fmla="*/ 35 w 1074"/>
              <a:gd name="T113" fmla="*/ 167 h 451"/>
              <a:gd name="T114" fmla="*/ 38 w 1074"/>
              <a:gd name="T115" fmla="*/ 165 h 4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74" h="451">
                <a:moveTo>
                  <a:pt x="38" y="165"/>
                </a:moveTo>
                <a:lnTo>
                  <a:pt x="901" y="165"/>
                </a:lnTo>
                <a:lnTo>
                  <a:pt x="813" y="78"/>
                </a:lnTo>
                <a:lnTo>
                  <a:pt x="809" y="71"/>
                </a:lnTo>
                <a:lnTo>
                  <a:pt x="806" y="63"/>
                </a:lnTo>
                <a:lnTo>
                  <a:pt x="803" y="50"/>
                </a:lnTo>
                <a:lnTo>
                  <a:pt x="802" y="29"/>
                </a:lnTo>
                <a:lnTo>
                  <a:pt x="804" y="20"/>
                </a:lnTo>
                <a:lnTo>
                  <a:pt x="808" y="13"/>
                </a:lnTo>
                <a:lnTo>
                  <a:pt x="813" y="7"/>
                </a:lnTo>
                <a:lnTo>
                  <a:pt x="817" y="5"/>
                </a:lnTo>
                <a:lnTo>
                  <a:pt x="820" y="4"/>
                </a:lnTo>
                <a:lnTo>
                  <a:pt x="824" y="2"/>
                </a:lnTo>
                <a:lnTo>
                  <a:pt x="828" y="1"/>
                </a:lnTo>
                <a:lnTo>
                  <a:pt x="837" y="0"/>
                </a:lnTo>
                <a:lnTo>
                  <a:pt x="854" y="1"/>
                </a:lnTo>
                <a:lnTo>
                  <a:pt x="863" y="4"/>
                </a:lnTo>
                <a:lnTo>
                  <a:pt x="868" y="6"/>
                </a:lnTo>
                <a:lnTo>
                  <a:pt x="872" y="8"/>
                </a:lnTo>
                <a:lnTo>
                  <a:pt x="887" y="20"/>
                </a:lnTo>
                <a:lnTo>
                  <a:pt x="1073" y="205"/>
                </a:lnTo>
                <a:lnTo>
                  <a:pt x="842" y="435"/>
                </a:lnTo>
                <a:lnTo>
                  <a:pt x="833" y="442"/>
                </a:lnTo>
                <a:lnTo>
                  <a:pt x="828" y="444"/>
                </a:lnTo>
                <a:lnTo>
                  <a:pt x="824" y="446"/>
                </a:lnTo>
                <a:lnTo>
                  <a:pt x="819" y="448"/>
                </a:lnTo>
                <a:lnTo>
                  <a:pt x="815" y="450"/>
                </a:lnTo>
                <a:lnTo>
                  <a:pt x="807" y="450"/>
                </a:lnTo>
                <a:lnTo>
                  <a:pt x="801" y="450"/>
                </a:lnTo>
                <a:lnTo>
                  <a:pt x="793" y="449"/>
                </a:lnTo>
                <a:lnTo>
                  <a:pt x="787" y="446"/>
                </a:lnTo>
                <a:lnTo>
                  <a:pt x="781" y="442"/>
                </a:lnTo>
                <a:lnTo>
                  <a:pt x="773" y="430"/>
                </a:lnTo>
                <a:lnTo>
                  <a:pt x="771" y="414"/>
                </a:lnTo>
                <a:lnTo>
                  <a:pt x="771" y="406"/>
                </a:lnTo>
                <a:lnTo>
                  <a:pt x="774" y="396"/>
                </a:lnTo>
                <a:lnTo>
                  <a:pt x="778" y="385"/>
                </a:lnTo>
                <a:lnTo>
                  <a:pt x="781" y="380"/>
                </a:lnTo>
                <a:lnTo>
                  <a:pt x="784" y="374"/>
                </a:lnTo>
                <a:lnTo>
                  <a:pt x="890" y="268"/>
                </a:lnTo>
                <a:lnTo>
                  <a:pt x="38" y="268"/>
                </a:lnTo>
                <a:lnTo>
                  <a:pt x="34" y="266"/>
                </a:lnTo>
                <a:lnTo>
                  <a:pt x="31" y="264"/>
                </a:lnTo>
                <a:lnTo>
                  <a:pt x="27" y="263"/>
                </a:lnTo>
                <a:lnTo>
                  <a:pt x="24" y="261"/>
                </a:lnTo>
                <a:lnTo>
                  <a:pt x="12" y="250"/>
                </a:lnTo>
                <a:lnTo>
                  <a:pt x="4" y="238"/>
                </a:lnTo>
                <a:lnTo>
                  <a:pt x="0" y="224"/>
                </a:lnTo>
                <a:lnTo>
                  <a:pt x="0" y="209"/>
                </a:lnTo>
                <a:lnTo>
                  <a:pt x="2" y="202"/>
                </a:lnTo>
                <a:lnTo>
                  <a:pt x="6" y="194"/>
                </a:lnTo>
                <a:lnTo>
                  <a:pt x="11" y="188"/>
                </a:lnTo>
                <a:lnTo>
                  <a:pt x="19" y="180"/>
                </a:lnTo>
                <a:lnTo>
                  <a:pt x="27" y="173"/>
                </a:lnTo>
                <a:lnTo>
                  <a:pt x="30" y="171"/>
                </a:lnTo>
                <a:lnTo>
                  <a:pt x="32" y="169"/>
                </a:lnTo>
                <a:lnTo>
                  <a:pt x="35" y="167"/>
                </a:lnTo>
                <a:lnTo>
                  <a:pt x="38" y="165"/>
                </a:lnTo>
              </a:path>
            </a:pathLst>
          </a:custGeom>
          <a:solidFill>
            <a:srgbClr val="037C03"/>
          </a:solidFill>
          <a:ln>
            <a:noFill/>
          </a:ln>
          <a:effectLst>
            <a:outerShdw dist="107763" dir="2700000" algn="ctr" rotWithShape="0">
              <a:srgbClr val="A2FFA3"/>
            </a:outerShdw>
          </a:effectLst>
          <a:extLst>
            <a:ext uri="{91240B29-F687-4F45-9708-019B960494DF}">
              <a14:hiddenLine xmlns:a14="http://schemas.microsoft.com/office/drawing/2010/main" w="12700" cap="rnd">
                <a:solidFill>
                  <a:schemeClr val="tx1"/>
                </a:solidFill>
                <a:prstDash val="solid"/>
                <a:round/>
                <a:headEnd type="none" w="med" len="med"/>
                <a:tailEnd type="none" w="med" len="med"/>
              </a14:hiddenLine>
            </a:ext>
          </a:extLst>
        </p:spPr>
        <p:txBody>
          <a:bodyPr/>
          <a:lstStyle/>
          <a:p>
            <a:endParaRPr lang="en-US"/>
          </a:p>
        </p:txBody>
      </p:sp>
    </p:spTree>
    <p:extLst>
      <p:ext uri="{BB962C8B-B14F-4D97-AF65-F5344CB8AC3E}">
        <p14:creationId xmlns:p14="http://schemas.microsoft.com/office/powerpoint/2010/main" val="264048566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12192000" cy="6858000"/>
          </a:xfrm>
          <a:prstGeom prst="rect">
            <a:avLst/>
          </a:prstGeom>
        </p:spPr>
      </p:pic>
      <p:graphicFrame>
        <p:nvGraphicFramePr>
          <p:cNvPr id="4" name="Table 3">
            <a:extLst>
              <a:ext uri="{FF2B5EF4-FFF2-40B4-BE49-F238E27FC236}">
                <a16:creationId xmlns:a16="http://schemas.microsoft.com/office/drawing/2014/main" id="{F67BB011-4ADF-A6CF-7AE5-A43D0E08443D}"/>
              </a:ext>
            </a:extLst>
          </p:cNvPr>
          <p:cNvGraphicFramePr>
            <a:graphicFrameLocks noGrp="1"/>
          </p:cNvGraphicFramePr>
          <p:nvPr>
            <p:extLst>
              <p:ext uri="{D42A27DB-BD31-4B8C-83A1-F6EECF244321}">
                <p14:modId xmlns:p14="http://schemas.microsoft.com/office/powerpoint/2010/main" val="195839178"/>
              </p:ext>
            </p:extLst>
          </p:nvPr>
        </p:nvGraphicFramePr>
        <p:xfrm>
          <a:off x="1135117" y="1672674"/>
          <a:ext cx="3594538" cy="3909846"/>
        </p:xfrm>
        <a:graphic>
          <a:graphicData uri="http://schemas.openxmlformats.org/drawingml/2006/table">
            <a:tbl>
              <a:tblPr>
                <a:tableStyleId>{284E427A-3D55-4303-BF80-6455036E1DE7}</a:tableStyleId>
              </a:tblPr>
              <a:tblGrid>
                <a:gridCol w="3594538">
                  <a:extLst>
                    <a:ext uri="{9D8B030D-6E8A-4147-A177-3AD203B41FA5}">
                      <a16:colId xmlns:a16="http://schemas.microsoft.com/office/drawing/2014/main" val="833569655"/>
                    </a:ext>
                  </a:extLst>
                </a:gridCol>
              </a:tblGrid>
              <a:tr h="651641">
                <a:tc>
                  <a:txBody>
                    <a:bodyPr/>
                    <a:lstStyle/>
                    <a:p>
                      <a:pPr algn="justLow" rtl="0"/>
                      <a:r>
                        <a:rPr kumimoji="0" lang="en-US" sz="2800" b="1" u="none" strike="noStrike" kern="1200" cap="none" spc="0" normalizeH="0" baseline="0" dirty="0">
                          <a:ln>
                            <a:noFill/>
                          </a:ln>
                          <a:solidFill>
                            <a:srgbClr val="CC0000"/>
                          </a:solidFill>
                          <a:effectLst/>
                          <a:uLnTx/>
                          <a:uFillTx/>
                        </a:rPr>
                        <a:t>Revenues (</a:t>
                      </a:r>
                      <a:r>
                        <a:rPr kumimoji="0" lang="en-US" sz="2800" b="1" u="none" strike="noStrike" kern="1200" cap="none" spc="0" normalizeH="0" baseline="0" dirty="0">
                          <a:ln>
                            <a:noFill/>
                          </a:ln>
                          <a:solidFill>
                            <a:srgbClr val="002060"/>
                          </a:solidFill>
                          <a:effectLst/>
                          <a:uLnTx/>
                          <a:uFillTx/>
                        </a:rPr>
                        <a:t>Credit</a:t>
                      </a:r>
                      <a:r>
                        <a:rPr kumimoji="0" lang="en-US" sz="2800" b="1" u="none" strike="noStrike" kern="1200" cap="none" spc="0" normalizeH="0" baseline="0" dirty="0">
                          <a:ln>
                            <a:noFill/>
                          </a:ln>
                          <a:solidFill>
                            <a:srgbClr val="CC0000"/>
                          </a:solidFill>
                          <a:effectLst/>
                          <a:uLnTx/>
                          <a:uFillTx/>
                        </a:rPr>
                        <a:t>) : </a:t>
                      </a:r>
                      <a:endParaRPr kumimoji="0" lang="en-US" sz="2800" b="1" i="0" u="none" strike="noStrike" kern="1200" cap="none" spc="0" normalizeH="0" baseline="0" dirty="0">
                        <a:ln>
                          <a:noFill/>
                        </a:ln>
                        <a:solidFill>
                          <a:srgbClr val="CC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995516683"/>
                  </a:ext>
                </a:extLst>
              </a:tr>
              <a:tr h="651641">
                <a:tc>
                  <a:txBody>
                    <a:bodyPr/>
                    <a:lstStyle/>
                    <a:p>
                      <a:pPr marL="253365" algn="justLow" rtl="0"/>
                      <a:r>
                        <a:rPr kumimoji="0" lang="en-US" sz="2800" b="1" u="none" strike="noStrike" kern="1200" cap="none" spc="0" normalizeH="0" baseline="0" dirty="0">
                          <a:ln>
                            <a:noFill/>
                          </a:ln>
                          <a:solidFill>
                            <a:srgbClr val="000000"/>
                          </a:solidFill>
                          <a:effectLst/>
                          <a:uLnTx/>
                          <a:uFillTx/>
                        </a:rPr>
                        <a:t>Sales Revenue </a:t>
                      </a:r>
                      <a:endParaRPr kumimoji="0" lang="en-US" sz="2800" b="1" i="0" u="none" strike="noStrike" kern="1200" cap="none" spc="0" normalizeH="0" baseline="0" dirty="0">
                        <a:ln>
                          <a:noFill/>
                        </a:ln>
                        <a:solidFill>
                          <a:srgbClr val="00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3620785348"/>
                  </a:ext>
                </a:extLst>
              </a:tr>
              <a:tr h="651641">
                <a:tc>
                  <a:txBody>
                    <a:bodyPr/>
                    <a:lstStyle/>
                    <a:p>
                      <a:pPr marL="253365" algn="justLow" rtl="0"/>
                      <a:r>
                        <a:rPr kumimoji="0" lang="en-US" sz="2800" b="1" u="none" strike="noStrike" kern="1200" cap="none" spc="0" normalizeH="0" baseline="0" dirty="0">
                          <a:ln>
                            <a:noFill/>
                          </a:ln>
                          <a:solidFill>
                            <a:srgbClr val="000000"/>
                          </a:solidFill>
                          <a:effectLst/>
                          <a:uLnTx/>
                          <a:uFillTx/>
                        </a:rPr>
                        <a:t>Service Revenue</a:t>
                      </a:r>
                      <a:endParaRPr kumimoji="0" lang="en-US" sz="2800" b="1" i="0" u="none" strike="noStrike" kern="1200" cap="none" spc="0" normalizeH="0" baseline="0" dirty="0">
                        <a:ln>
                          <a:noFill/>
                        </a:ln>
                        <a:solidFill>
                          <a:srgbClr val="00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3271353181"/>
                  </a:ext>
                </a:extLst>
              </a:tr>
              <a:tr h="651641">
                <a:tc>
                  <a:txBody>
                    <a:bodyPr/>
                    <a:lstStyle/>
                    <a:p>
                      <a:pPr marL="253365" algn="justLow" rtl="0"/>
                      <a:r>
                        <a:rPr kumimoji="0" lang="en-US" sz="2800" b="1" u="none" strike="noStrike" kern="1200" cap="none" spc="0" normalizeH="0" baseline="0" dirty="0">
                          <a:ln>
                            <a:noFill/>
                          </a:ln>
                          <a:solidFill>
                            <a:srgbClr val="000000"/>
                          </a:solidFill>
                          <a:effectLst/>
                          <a:uLnTx/>
                          <a:uFillTx/>
                        </a:rPr>
                        <a:t>Fees Earned</a:t>
                      </a:r>
                      <a:endParaRPr kumimoji="0" lang="en-US" sz="2800" b="1" i="0" u="none" strike="noStrike" kern="1200" cap="none" spc="0" normalizeH="0" baseline="0" dirty="0">
                        <a:ln>
                          <a:noFill/>
                        </a:ln>
                        <a:solidFill>
                          <a:srgbClr val="00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2643515775"/>
                  </a:ext>
                </a:extLst>
              </a:tr>
              <a:tr h="651641">
                <a:tc>
                  <a:txBody>
                    <a:bodyPr/>
                    <a:lstStyle/>
                    <a:p>
                      <a:pPr marL="253365" algn="justLow" rtl="0"/>
                      <a:r>
                        <a:rPr kumimoji="0" lang="en-US" sz="2800" b="1" u="none" strike="noStrike" kern="1200" cap="none" spc="0" normalizeH="0" baseline="0" dirty="0">
                          <a:ln>
                            <a:noFill/>
                          </a:ln>
                          <a:solidFill>
                            <a:srgbClr val="000000"/>
                          </a:solidFill>
                          <a:effectLst/>
                          <a:uLnTx/>
                          <a:uFillTx/>
                        </a:rPr>
                        <a:t>Commission Revenue</a:t>
                      </a:r>
                      <a:endParaRPr kumimoji="0" lang="en-US" sz="2800" b="1" i="0" u="none" strike="noStrike" kern="1200" cap="none" spc="0" normalizeH="0" baseline="0" dirty="0">
                        <a:ln>
                          <a:noFill/>
                        </a:ln>
                        <a:solidFill>
                          <a:srgbClr val="00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781102100"/>
                  </a:ext>
                </a:extLst>
              </a:tr>
              <a:tr h="651641">
                <a:tc>
                  <a:txBody>
                    <a:bodyPr/>
                    <a:lstStyle/>
                    <a:p>
                      <a:pPr marL="253365" algn="justLow" rtl="0"/>
                      <a:r>
                        <a:rPr kumimoji="0" lang="en-US" sz="2800" b="1" u="none" strike="noStrike" kern="1200" cap="none" spc="0" normalizeH="0" baseline="0" dirty="0">
                          <a:ln>
                            <a:noFill/>
                          </a:ln>
                          <a:solidFill>
                            <a:srgbClr val="000000"/>
                          </a:solidFill>
                          <a:effectLst/>
                          <a:uLnTx/>
                          <a:uFillTx/>
                        </a:rPr>
                        <a:t>Dividends Revenue</a:t>
                      </a:r>
                      <a:endParaRPr kumimoji="0" lang="en-US" sz="2800" b="1" i="0" u="none" strike="noStrike" kern="1200" cap="none" spc="0" normalizeH="0" baseline="0" dirty="0">
                        <a:ln>
                          <a:noFill/>
                        </a:ln>
                        <a:solidFill>
                          <a:srgbClr val="000000"/>
                        </a:solidFill>
                        <a:effectLst/>
                        <a:uLnTx/>
                        <a:uFillTx/>
                        <a:latin typeface="Times New Roman"/>
                        <a:ea typeface="+mn-ea"/>
                        <a:cs typeface="+mn-cs"/>
                      </a:endParaRPr>
                    </a:p>
                  </a:txBody>
                  <a:tcPr marL="68580" marR="68580" marT="0" marB="0">
                    <a:solidFill>
                      <a:schemeClr val="accent4">
                        <a:lumMod val="20000"/>
                        <a:lumOff val="80000"/>
                      </a:schemeClr>
                    </a:solidFill>
                  </a:tcPr>
                </a:tc>
                <a:extLst>
                  <a:ext uri="{0D108BD9-81ED-4DB2-BD59-A6C34878D82A}">
                    <a16:rowId xmlns:a16="http://schemas.microsoft.com/office/drawing/2014/main" val="2954661687"/>
                  </a:ext>
                </a:extLst>
              </a:tr>
            </a:tbl>
          </a:graphicData>
        </a:graphic>
      </p:graphicFrame>
      <p:graphicFrame>
        <p:nvGraphicFramePr>
          <p:cNvPr id="5" name="Table 4">
            <a:extLst>
              <a:ext uri="{FF2B5EF4-FFF2-40B4-BE49-F238E27FC236}">
                <a16:creationId xmlns:a16="http://schemas.microsoft.com/office/drawing/2014/main" id="{324B67CB-CB3E-1495-241C-6C9A9BD1AE73}"/>
              </a:ext>
            </a:extLst>
          </p:cNvPr>
          <p:cNvGraphicFramePr>
            <a:graphicFrameLocks noGrp="1"/>
          </p:cNvGraphicFramePr>
          <p:nvPr>
            <p:extLst>
              <p:ext uri="{D42A27DB-BD31-4B8C-83A1-F6EECF244321}">
                <p14:modId xmlns:p14="http://schemas.microsoft.com/office/powerpoint/2010/main" val="309499310"/>
              </p:ext>
            </p:extLst>
          </p:nvPr>
        </p:nvGraphicFramePr>
        <p:xfrm>
          <a:off x="6434364" y="1672674"/>
          <a:ext cx="4740199" cy="4693920"/>
        </p:xfrm>
        <a:graphic>
          <a:graphicData uri="http://schemas.openxmlformats.org/drawingml/2006/table">
            <a:tbl>
              <a:tblPr>
                <a:tableStyleId>{775DCB02-9BB8-47FD-8907-85C794F793BA}</a:tableStyleId>
              </a:tblPr>
              <a:tblGrid>
                <a:gridCol w="4740199">
                  <a:extLst>
                    <a:ext uri="{9D8B030D-6E8A-4147-A177-3AD203B41FA5}">
                      <a16:colId xmlns:a16="http://schemas.microsoft.com/office/drawing/2014/main" val="3822731645"/>
                    </a:ext>
                  </a:extLst>
                </a:gridCol>
              </a:tblGrid>
              <a:tr h="343975">
                <a:tc>
                  <a:txBody>
                    <a:bodyPr/>
                    <a:lstStyle/>
                    <a:p>
                      <a:pPr algn="justLow" rtl="0"/>
                      <a:r>
                        <a:rPr kumimoji="0" lang="en-US" sz="2800" b="1" u="none" strike="noStrike" kern="1200" cap="none" spc="0" normalizeH="0" baseline="0" dirty="0">
                          <a:ln>
                            <a:noFill/>
                          </a:ln>
                          <a:solidFill>
                            <a:srgbClr val="CC0000"/>
                          </a:solidFill>
                          <a:effectLst/>
                          <a:uLnTx/>
                          <a:uFillTx/>
                        </a:rPr>
                        <a:t>Expenses (</a:t>
                      </a:r>
                      <a:r>
                        <a:rPr kumimoji="0" lang="en-US" sz="2800" b="1" u="none" strike="noStrike" kern="1200" cap="none" spc="0" normalizeH="0" baseline="0" dirty="0">
                          <a:ln>
                            <a:noFill/>
                          </a:ln>
                          <a:solidFill>
                            <a:srgbClr val="002060"/>
                          </a:solidFill>
                          <a:effectLst/>
                          <a:uLnTx/>
                          <a:uFillTx/>
                        </a:rPr>
                        <a:t>Debit</a:t>
                      </a:r>
                      <a:r>
                        <a:rPr kumimoji="0" lang="en-US" sz="2800" b="1" u="none" strike="noStrike" kern="1200" cap="none" spc="0" normalizeH="0" baseline="0" dirty="0">
                          <a:ln>
                            <a:noFill/>
                          </a:ln>
                          <a:solidFill>
                            <a:srgbClr val="CC0000"/>
                          </a:solidFill>
                          <a:effectLst/>
                          <a:uLnTx/>
                          <a:uFillTx/>
                        </a:rPr>
                        <a:t>): </a:t>
                      </a:r>
                      <a:endParaRPr kumimoji="0" lang="en-US" sz="2800" b="1" i="0" u="none" strike="noStrike" kern="1200" cap="none" spc="0" normalizeH="0" baseline="0" dirty="0">
                        <a:ln>
                          <a:noFill/>
                        </a:ln>
                        <a:solidFill>
                          <a:srgbClr val="CC0000"/>
                        </a:solidFill>
                        <a:effectLst/>
                        <a:uLnTx/>
                        <a:uFillTx/>
                        <a:latin typeface="Times New Roman"/>
                        <a:ea typeface="+mn-ea"/>
                        <a:cs typeface="+mn-cs"/>
                      </a:endParaRPr>
                    </a:p>
                  </a:txBody>
                  <a:tcPr marL="68580" marR="68580" marT="0" marB="0">
                    <a:solidFill>
                      <a:srgbClr val="E5EBF7"/>
                    </a:solidFill>
                  </a:tcPr>
                </a:tc>
                <a:extLst>
                  <a:ext uri="{0D108BD9-81ED-4DB2-BD59-A6C34878D82A}">
                    <a16:rowId xmlns:a16="http://schemas.microsoft.com/office/drawing/2014/main" val="331346065"/>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Salary expenses </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3615142794"/>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Wages expenses    </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3564886234"/>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Rent expenses </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163053314"/>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Utility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3851510755"/>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Repair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4000554397"/>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Insurance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2075443486"/>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Interest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3067313776"/>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Depreciation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326439431"/>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Advertising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1671636334"/>
                  </a:ext>
                </a:extLst>
              </a:tr>
              <a:tr h="343975">
                <a:tc>
                  <a:txBody>
                    <a:bodyPr/>
                    <a:lstStyle/>
                    <a:p>
                      <a:pPr marL="217170" algn="justLow" rtl="0"/>
                      <a:r>
                        <a:rPr kumimoji="0" lang="en-US" sz="2800" b="1" u="none" strike="noStrike" kern="1200" cap="none" spc="0" normalizeH="0" baseline="0" dirty="0">
                          <a:ln>
                            <a:noFill/>
                          </a:ln>
                          <a:solidFill>
                            <a:srgbClr val="000000"/>
                          </a:solidFill>
                          <a:effectLst/>
                          <a:uLnTx/>
                          <a:uFillTx/>
                        </a:rPr>
                        <a:t>Supplies expense</a:t>
                      </a:r>
                      <a:endParaRPr kumimoji="0" lang="en-US" sz="2800" b="1" u="none" strike="noStrike" kern="1200" cap="none" spc="0" normalizeH="0" baseline="0" dirty="0">
                        <a:ln>
                          <a:noFill/>
                        </a:ln>
                        <a:solidFill>
                          <a:srgbClr val="000000"/>
                        </a:solidFill>
                        <a:effectLst/>
                        <a:uLnTx/>
                        <a:uFillTx/>
                        <a:latin typeface="+mn-lt"/>
                        <a:ea typeface="+mn-ea"/>
                        <a:cs typeface="+mn-cs"/>
                      </a:endParaRPr>
                    </a:p>
                  </a:txBody>
                  <a:tcPr marL="68580" marR="68580" marT="0" marB="0">
                    <a:solidFill>
                      <a:srgbClr val="E5EBF7"/>
                    </a:solidFill>
                  </a:tcPr>
                </a:tc>
                <a:extLst>
                  <a:ext uri="{0D108BD9-81ED-4DB2-BD59-A6C34878D82A}">
                    <a16:rowId xmlns:a16="http://schemas.microsoft.com/office/drawing/2014/main" val="1564813750"/>
                  </a:ext>
                </a:extLst>
              </a:tr>
            </a:tbl>
          </a:graphicData>
        </a:graphic>
      </p:graphicFrame>
      <p:sp>
        <p:nvSpPr>
          <p:cNvPr id="6" name="Rectangle 5">
            <a:extLst>
              <a:ext uri="{FF2B5EF4-FFF2-40B4-BE49-F238E27FC236}">
                <a16:creationId xmlns:a16="http://schemas.microsoft.com/office/drawing/2014/main" id="{F710B5C1-79A7-E5C3-A0F3-E00DD1582AFE}"/>
              </a:ext>
            </a:extLst>
          </p:cNvPr>
          <p:cNvSpPr>
            <a:spLocks noChangeArrowheads="1"/>
          </p:cNvSpPr>
          <p:nvPr/>
        </p:nvSpPr>
        <p:spPr bwMode="auto">
          <a:xfrm>
            <a:off x="3245493" y="591213"/>
            <a:ext cx="5701013" cy="596900"/>
          </a:xfrm>
          <a:prstGeom prst="rect">
            <a:avLst/>
          </a:prstGeom>
          <a:solidFill>
            <a:srgbClr val="F6E9B4"/>
          </a:solidFill>
          <a:ln w="12700">
            <a:solidFill>
              <a:schemeClr val="tx1"/>
            </a:solidFill>
            <a:miter lim="800000"/>
            <a:headEnd/>
            <a:tailEnd/>
          </a:ln>
          <a:effectLst>
            <a:outerShdw blurRad="50800" dist="38100" dir="2700000" algn="tl" rotWithShape="0">
              <a:prstClr val="black">
                <a:alpha val="40000"/>
              </a:prstClr>
            </a:outerShdw>
          </a:effectLst>
        </p:spPr>
        <p:txBody>
          <a:bodyPr wrap="none" lIns="90488" tIns="44450" rIns="90488" bIns="44450" anchor="ctr"/>
          <a:lstStyle/>
          <a:p>
            <a:pPr>
              <a:defRPr/>
            </a:pPr>
            <a:r>
              <a:rPr lang="en-US" sz="3600" b="1" dirty="0">
                <a:solidFill>
                  <a:srgbClr val="C00000"/>
                </a:solidFill>
                <a:latin typeface="Arial" charset="0"/>
                <a:ea typeface="ＭＳ Ｐゴシック" pitchFamily="-108" charset="-128"/>
              </a:rPr>
              <a:t>Revenues VS. Expenses</a:t>
            </a:r>
          </a:p>
        </p:txBody>
      </p:sp>
      <p:sp>
        <p:nvSpPr>
          <p:cNvPr id="3" name="TextBox 2">
            <a:extLst>
              <a:ext uri="{FF2B5EF4-FFF2-40B4-BE49-F238E27FC236}">
                <a16:creationId xmlns:a16="http://schemas.microsoft.com/office/drawing/2014/main" id="{04F7DDC2-BD8F-6057-BF4D-B52447A8CEF2}"/>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229687350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 name="Picture 34"/>
          <p:cNvPicPr>
            <a:picLocks noChangeAspect="1"/>
          </p:cNvPicPr>
          <p:nvPr/>
        </p:nvPicPr>
        <p:blipFill>
          <a:blip r:embed="rId3"/>
          <a:stretch>
            <a:fillRect/>
          </a:stretch>
        </p:blipFill>
        <p:spPr>
          <a:xfrm>
            <a:off x="0" y="0"/>
            <a:ext cx="12192000" cy="6858000"/>
          </a:xfrm>
          <a:prstGeom prst="rect">
            <a:avLst/>
          </a:prstGeom>
        </p:spPr>
      </p:pic>
      <p:grpSp>
        <p:nvGrpSpPr>
          <p:cNvPr id="31746" name="Group 2">
            <a:extLst>
              <a:ext uri="{FF2B5EF4-FFF2-40B4-BE49-F238E27FC236}">
                <a16:creationId xmlns:a16="http://schemas.microsoft.com/office/drawing/2014/main" id="{7AE2ED27-E865-71AE-7DD1-D37CD4E48986}"/>
              </a:ext>
            </a:extLst>
          </p:cNvPr>
          <p:cNvGrpSpPr>
            <a:grpSpLocks/>
          </p:cNvGrpSpPr>
          <p:nvPr/>
        </p:nvGrpSpPr>
        <p:grpSpPr bwMode="auto">
          <a:xfrm>
            <a:off x="1911350" y="1785938"/>
            <a:ext cx="8293100" cy="920750"/>
            <a:chOff x="244" y="1125"/>
            <a:chExt cx="5224" cy="580"/>
          </a:xfrm>
        </p:grpSpPr>
        <p:sp>
          <p:nvSpPr>
            <p:cNvPr id="21507" name="Rectangle 3">
              <a:extLst>
                <a:ext uri="{FF2B5EF4-FFF2-40B4-BE49-F238E27FC236}">
                  <a16:creationId xmlns:a16="http://schemas.microsoft.com/office/drawing/2014/main" id="{BD076FC7-0373-4994-8F8B-EE5F588D87F8}"/>
                </a:ext>
              </a:extLst>
            </p:cNvPr>
            <p:cNvSpPr>
              <a:spLocks noChangeArrowheads="1"/>
            </p:cNvSpPr>
            <p:nvPr/>
          </p:nvSpPr>
          <p:spPr bwMode="auto">
            <a:xfrm>
              <a:off x="2116" y="1252"/>
              <a:ext cx="1480" cy="376"/>
            </a:xfrm>
            <a:prstGeom prst="rect">
              <a:avLst/>
            </a:prstGeom>
            <a:solidFill>
              <a:srgbClr val="F6E9B4"/>
            </a:solidFill>
            <a:ln w="12700">
              <a:solidFill>
                <a:schemeClr val="tx1"/>
              </a:solidFill>
              <a:miter lim="800000"/>
              <a:headEnd/>
              <a:tailEnd/>
            </a:ln>
            <a:effectLst>
              <a:outerShdw blurRad="50800" dist="38100" dir="2700000" algn="tl" rotWithShape="0">
                <a:prstClr val="black">
                  <a:alpha val="40000"/>
                </a:prstClr>
              </a:outerShdw>
            </a:effectLst>
          </p:spPr>
          <p:txBody>
            <a:bodyPr wrap="none" lIns="90488" tIns="44450" rIns="90488" bIns="44450" anchor="ctr"/>
            <a:lstStyle/>
            <a:p>
              <a:pPr>
                <a:defRPr/>
              </a:pPr>
              <a:r>
                <a:rPr lang="en-US" sz="3600" b="1" dirty="0">
                  <a:solidFill>
                    <a:srgbClr val="9A2F6F"/>
                  </a:solidFill>
                  <a:latin typeface="Arial" charset="0"/>
                  <a:ea typeface="ＭＳ Ｐゴシック" pitchFamily="-108" charset="-128"/>
                </a:rPr>
                <a:t>Liabilities</a:t>
              </a:r>
            </a:p>
          </p:txBody>
        </p:sp>
        <p:sp>
          <p:nvSpPr>
            <p:cNvPr id="21508" name="Rectangle 4">
              <a:extLst>
                <a:ext uri="{FF2B5EF4-FFF2-40B4-BE49-F238E27FC236}">
                  <a16:creationId xmlns:a16="http://schemas.microsoft.com/office/drawing/2014/main" id="{84E3B293-2A1B-DCFA-984E-926867BC1B2C}"/>
                </a:ext>
              </a:extLst>
            </p:cNvPr>
            <p:cNvSpPr>
              <a:spLocks noChangeArrowheads="1"/>
            </p:cNvSpPr>
            <p:nvPr/>
          </p:nvSpPr>
          <p:spPr bwMode="auto">
            <a:xfrm>
              <a:off x="4228" y="1252"/>
              <a:ext cx="1240" cy="376"/>
            </a:xfrm>
            <a:prstGeom prst="rect">
              <a:avLst/>
            </a:prstGeom>
            <a:solidFill>
              <a:srgbClr val="F6E9B4"/>
            </a:solidFill>
            <a:ln w="12700">
              <a:solidFill>
                <a:schemeClr val="tx1"/>
              </a:solidFill>
              <a:miter lim="800000"/>
              <a:headEnd/>
              <a:tailEnd/>
            </a:ln>
            <a:effectLst>
              <a:outerShdw blurRad="50800" dist="38100" dir="2700000" algn="tl" rotWithShape="0">
                <a:prstClr val="black">
                  <a:alpha val="40000"/>
                </a:prstClr>
              </a:outerShdw>
            </a:effectLst>
          </p:spPr>
          <p:txBody>
            <a:bodyPr wrap="none" lIns="90488" tIns="44450" rIns="90488" bIns="44450" anchor="ctr"/>
            <a:lstStyle/>
            <a:p>
              <a:pPr>
                <a:defRPr/>
              </a:pPr>
              <a:r>
                <a:rPr lang="en-US" sz="3600" b="1" dirty="0">
                  <a:solidFill>
                    <a:srgbClr val="9A2F6F"/>
                  </a:solidFill>
                  <a:latin typeface="Arial" charset="0"/>
                  <a:ea typeface="ＭＳ Ｐゴシック" pitchFamily="-108" charset="-128"/>
                </a:rPr>
                <a:t>Equity</a:t>
              </a:r>
            </a:p>
          </p:txBody>
        </p:sp>
        <p:sp>
          <p:nvSpPr>
            <p:cNvPr id="21509" name="Rectangle 5">
              <a:extLst>
                <a:ext uri="{FF2B5EF4-FFF2-40B4-BE49-F238E27FC236}">
                  <a16:creationId xmlns:a16="http://schemas.microsoft.com/office/drawing/2014/main" id="{AB0CCA91-E34F-8C88-AD58-BB933679C141}"/>
                </a:ext>
              </a:extLst>
            </p:cNvPr>
            <p:cNvSpPr>
              <a:spLocks noChangeArrowheads="1"/>
            </p:cNvSpPr>
            <p:nvPr/>
          </p:nvSpPr>
          <p:spPr bwMode="auto">
            <a:xfrm>
              <a:off x="244" y="1252"/>
              <a:ext cx="1192" cy="376"/>
            </a:xfrm>
            <a:prstGeom prst="rect">
              <a:avLst/>
            </a:prstGeom>
            <a:solidFill>
              <a:srgbClr val="F6E9B4"/>
            </a:solidFill>
            <a:ln w="12700">
              <a:solidFill>
                <a:schemeClr val="tx1"/>
              </a:solidFill>
              <a:miter lim="800000"/>
              <a:headEnd/>
              <a:tailEnd/>
            </a:ln>
            <a:effectLst>
              <a:outerShdw blurRad="50800" dist="38100" dir="2700000" algn="tl" rotWithShape="0">
                <a:prstClr val="black">
                  <a:alpha val="40000"/>
                </a:prstClr>
              </a:outerShdw>
            </a:effectLst>
          </p:spPr>
          <p:txBody>
            <a:bodyPr wrap="none" lIns="90488" tIns="44450" rIns="90488" bIns="44450" anchor="ctr"/>
            <a:lstStyle/>
            <a:p>
              <a:pPr>
                <a:defRPr/>
              </a:pPr>
              <a:r>
                <a:rPr lang="en-US" sz="3600" b="1" dirty="0">
                  <a:solidFill>
                    <a:srgbClr val="9A2F6F"/>
                  </a:solidFill>
                  <a:latin typeface="Arial" charset="0"/>
                  <a:ea typeface="ＭＳ Ｐゴシック" pitchFamily="-108" charset="-128"/>
                </a:rPr>
                <a:t>Assets</a:t>
              </a:r>
            </a:p>
          </p:txBody>
        </p:sp>
        <p:sp>
          <p:nvSpPr>
            <p:cNvPr id="31776" name="Rectangle 6">
              <a:extLst>
                <a:ext uri="{FF2B5EF4-FFF2-40B4-BE49-F238E27FC236}">
                  <a16:creationId xmlns:a16="http://schemas.microsoft.com/office/drawing/2014/main" id="{F186A9C4-8F0E-126D-3386-2AE6689E1770}"/>
                </a:ext>
              </a:extLst>
            </p:cNvPr>
            <p:cNvSpPr>
              <a:spLocks noChangeArrowheads="1"/>
            </p:cNvSpPr>
            <p:nvPr/>
          </p:nvSpPr>
          <p:spPr bwMode="auto">
            <a:xfrm>
              <a:off x="1581" y="1125"/>
              <a:ext cx="390" cy="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5400" b="1">
                  <a:solidFill>
                    <a:srgbClr val="008000"/>
                  </a:solidFill>
                  <a:latin typeface="Times New Roman" panose="02020603050405020304" pitchFamily="18" charset="0"/>
                </a:rPr>
                <a:t>=</a:t>
              </a:r>
            </a:p>
          </p:txBody>
        </p:sp>
        <p:sp>
          <p:nvSpPr>
            <p:cNvPr id="31777" name="Rectangle 7">
              <a:extLst>
                <a:ext uri="{FF2B5EF4-FFF2-40B4-BE49-F238E27FC236}">
                  <a16:creationId xmlns:a16="http://schemas.microsoft.com/office/drawing/2014/main" id="{0A6822BA-E1A7-2118-7C3A-D7D0C384ED57}"/>
                </a:ext>
              </a:extLst>
            </p:cNvPr>
            <p:cNvSpPr>
              <a:spLocks noChangeArrowheads="1"/>
            </p:cNvSpPr>
            <p:nvPr/>
          </p:nvSpPr>
          <p:spPr bwMode="auto">
            <a:xfrm>
              <a:off x="3741" y="1125"/>
              <a:ext cx="390" cy="5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5400" b="1">
                  <a:solidFill>
                    <a:srgbClr val="008000"/>
                  </a:solidFill>
                  <a:latin typeface="Times New Roman" panose="02020603050405020304" pitchFamily="18" charset="0"/>
                </a:rPr>
                <a:t>+</a:t>
              </a:r>
            </a:p>
          </p:txBody>
        </p:sp>
      </p:grpSp>
      <p:sp>
        <p:nvSpPr>
          <p:cNvPr id="21512" name="Rectangle 8">
            <a:extLst>
              <a:ext uri="{FF2B5EF4-FFF2-40B4-BE49-F238E27FC236}">
                <a16:creationId xmlns:a16="http://schemas.microsoft.com/office/drawing/2014/main" id="{BA1525F2-A656-81F3-AA91-5422614DE6DF}"/>
              </a:ext>
            </a:extLst>
          </p:cNvPr>
          <p:cNvSpPr>
            <a:spLocks noGrp="1" noChangeArrowheads="1"/>
          </p:cNvSpPr>
          <p:nvPr>
            <p:ph type="title"/>
          </p:nvPr>
        </p:nvSpPr>
        <p:spPr>
          <a:xfrm>
            <a:off x="838200" y="557520"/>
            <a:ext cx="10515600" cy="1325563"/>
          </a:xfrm>
        </p:spPr>
        <p:txBody>
          <a:bodyPr/>
          <a:lstStyle/>
          <a:p>
            <a:pPr>
              <a:defRPr/>
            </a:pPr>
            <a:r>
              <a:rPr lang="en-US" b="1" dirty="0"/>
              <a:t>Double-Entry Accounting</a:t>
            </a:r>
          </a:p>
        </p:txBody>
      </p:sp>
      <p:grpSp>
        <p:nvGrpSpPr>
          <p:cNvPr id="31748" name="Group 9">
            <a:extLst>
              <a:ext uri="{FF2B5EF4-FFF2-40B4-BE49-F238E27FC236}">
                <a16:creationId xmlns:a16="http://schemas.microsoft.com/office/drawing/2014/main" id="{D8722750-464E-BF25-B131-9005F44E9F67}"/>
              </a:ext>
            </a:extLst>
          </p:cNvPr>
          <p:cNvGrpSpPr>
            <a:grpSpLocks/>
          </p:cNvGrpSpPr>
          <p:nvPr/>
        </p:nvGrpSpPr>
        <p:grpSpPr bwMode="auto">
          <a:xfrm>
            <a:off x="1600200" y="2924175"/>
            <a:ext cx="8858250" cy="2609850"/>
            <a:chOff x="48" y="1842"/>
            <a:chExt cx="5580" cy="1644"/>
          </a:xfrm>
        </p:grpSpPr>
        <p:sp>
          <p:nvSpPr>
            <p:cNvPr id="21514" name="Rectangle 10">
              <a:extLst>
                <a:ext uri="{FF2B5EF4-FFF2-40B4-BE49-F238E27FC236}">
                  <a16:creationId xmlns:a16="http://schemas.microsoft.com/office/drawing/2014/main" id="{49EDFA53-139A-4E09-3C7C-327995F9379B}"/>
                </a:ext>
              </a:extLst>
            </p:cNvPr>
            <p:cNvSpPr>
              <a:spLocks noChangeArrowheads="1"/>
            </p:cNvSpPr>
            <p:nvPr/>
          </p:nvSpPr>
          <p:spPr bwMode="auto">
            <a:xfrm>
              <a:off x="48" y="1842"/>
              <a:ext cx="5580" cy="1644"/>
            </a:xfrm>
            <a:prstGeom prst="rect">
              <a:avLst/>
            </a:prstGeom>
            <a:solidFill>
              <a:srgbClr val="FFFFCC"/>
            </a:solidFill>
            <a:ln w="12700">
              <a:solidFill>
                <a:srgbClr val="000000"/>
              </a:solidFill>
              <a:miter lim="800000"/>
              <a:headEnd/>
              <a:tailEnd/>
            </a:ln>
            <a:effectLst>
              <a:outerShdw blurRad="50800" dist="38100" dir="2700000" algn="tl" rotWithShape="0">
                <a:prstClr val="black">
                  <a:alpha val="40000"/>
                </a:prstClr>
              </a:outerShdw>
            </a:effectLst>
          </p:spPr>
          <p:txBody>
            <a:bodyPr wrap="none" anchor="ctr"/>
            <a:lstStyle/>
            <a:p>
              <a:pPr>
                <a:defRPr/>
              </a:pPr>
              <a:endParaRPr lang="en-US" dirty="0">
                <a:latin typeface="Arial" charset="0"/>
                <a:ea typeface="ＭＳ Ｐゴシック" pitchFamily="-108" charset="-128"/>
              </a:endParaRPr>
            </a:p>
          </p:txBody>
        </p:sp>
        <p:grpSp>
          <p:nvGrpSpPr>
            <p:cNvPr id="31754" name="Group 11">
              <a:extLst>
                <a:ext uri="{FF2B5EF4-FFF2-40B4-BE49-F238E27FC236}">
                  <a16:creationId xmlns:a16="http://schemas.microsoft.com/office/drawing/2014/main" id="{68B64176-4035-7B69-5663-1D9080702BBA}"/>
                </a:ext>
              </a:extLst>
            </p:cNvPr>
            <p:cNvGrpSpPr>
              <a:grpSpLocks/>
            </p:cNvGrpSpPr>
            <p:nvPr/>
          </p:nvGrpSpPr>
          <p:grpSpPr bwMode="auto">
            <a:xfrm>
              <a:off x="297" y="2718"/>
              <a:ext cx="5112" cy="304"/>
              <a:chOff x="315" y="2718"/>
              <a:chExt cx="5112" cy="304"/>
            </a:xfrm>
          </p:grpSpPr>
          <p:sp>
            <p:nvSpPr>
              <p:cNvPr id="31770" name="Rectangle 12">
                <a:extLst>
                  <a:ext uri="{FF2B5EF4-FFF2-40B4-BE49-F238E27FC236}">
                    <a16:creationId xmlns:a16="http://schemas.microsoft.com/office/drawing/2014/main" id="{7387A874-7402-5E58-14F5-48AF5AB11D05}"/>
                  </a:ext>
                </a:extLst>
              </p:cNvPr>
              <p:cNvSpPr>
                <a:spLocks noChangeArrowheads="1"/>
              </p:cNvSpPr>
              <p:nvPr/>
            </p:nvSpPr>
            <p:spPr bwMode="auto">
              <a:xfrm>
                <a:off x="315" y="2726"/>
                <a:ext cx="1350"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1771" name="Rectangle 13">
                <a:extLst>
                  <a:ext uri="{FF2B5EF4-FFF2-40B4-BE49-F238E27FC236}">
                    <a16:creationId xmlns:a16="http://schemas.microsoft.com/office/drawing/2014/main" id="{5FA1063B-F0CD-F949-DF64-D3611F6B88C8}"/>
                  </a:ext>
                </a:extLst>
              </p:cNvPr>
              <p:cNvSpPr>
                <a:spLocks noChangeArrowheads="1"/>
              </p:cNvSpPr>
              <p:nvPr/>
            </p:nvSpPr>
            <p:spPr bwMode="auto">
              <a:xfrm>
                <a:off x="2157" y="2733"/>
                <a:ext cx="1350"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1772" name="Rectangle 14">
                <a:extLst>
                  <a:ext uri="{FF2B5EF4-FFF2-40B4-BE49-F238E27FC236}">
                    <a16:creationId xmlns:a16="http://schemas.microsoft.com/office/drawing/2014/main" id="{F9597B7F-E5F9-71CC-C260-9E6811953FBC}"/>
                  </a:ext>
                </a:extLst>
              </p:cNvPr>
              <p:cNvSpPr>
                <a:spLocks noChangeArrowheads="1"/>
              </p:cNvSpPr>
              <p:nvPr/>
            </p:nvSpPr>
            <p:spPr bwMode="auto">
              <a:xfrm>
                <a:off x="4077" y="2718"/>
                <a:ext cx="1350"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grpSp>
        <p:sp>
          <p:nvSpPr>
            <p:cNvPr id="31755" name="Line 15">
              <a:extLst>
                <a:ext uri="{FF2B5EF4-FFF2-40B4-BE49-F238E27FC236}">
                  <a16:creationId xmlns:a16="http://schemas.microsoft.com/office/drawing/2014/main" id="{7C34B5B5-EE38-FBD7-4B52-9DE8EE509D8E}"/>
                </a:ext>
              </a:extLst>
            </p:cNvPr>
            <p:cNvSpPr>
              <a:spLocks noChangeShapeType="1"/>
            </p:cNvSpPr>
            <p:nvPr/>
          </p:nvSpPr>
          <p:spPr bwMode="auto">
            <a:xfrm>
              <a:off x="970" y="2186"/>
              <a:ext cx="0" cy="127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1756" name="Rectangle 16">
              <a:extLst>
                <a:ext uri="{FF2B5EF4-FFF2-40B4-BE49-F238E27FC236}">
                  <a16:creationId xmlns:a16="http://schemas.microsoft.com/office/drawing/2014/main" id="{A2B7738A-B20E-990F-176A-BE84A56FF52F}"/>
                </a:ext>
              </a:extLst>
            </p:cNvPr>
            <p:cNvSpPr>
              <a:spLocks noChangeArrowheads="1"/>
            </p:cNvSpPr>
            <p:nvPr/>
          </p:nvSpPr>
          <p:spPr bwMode="auto">
            <a:xfrm>
              <a:off x="376" y="1931"/>
              <a:ext cx="1200" cy="275"/>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200" b="1">
                  <a:solidFill>
                    <a:schemeClr val="bg1"/>
                  </a:solidFill>
                </a:rPr>
                <a:t>ASSETS</a:t>
              </a:r>
            </a:p>
          </p:txBody>
        </p:sp>
        <p:sp>
          <p:nvSpPr>
            <p:cNvPr id="31757" name="AutoShape 17">
              <a:extLst>
                <a:ext uri="{FF2B5EF4-FFF2-40B4-BE49-F238E27FC236}">
                  <a16:creationId xmlns:a16="http://schemas.microsoft.com/office/drawing/2014/main" id="{F8334B99-0776-4CA5-EC74-B3F631912D60}"/>
                </a:ext>
              </a:extLst>
            </p:cNvPr>
            <p:cNvSpPr>
              <a:spLocks noChangeArrowheads="1"/>
            </p:cNvSpPr>
            <p:nvPr/>
          </p:nvSpPr>
          <p:spPr bwMode="auto">
            <a:xfrm rot="-5400000">
              <a:off x="322" y="2360"/>
              <a:ext cx="520" cy="232"/>
            </a:xfrm>
            <a:prstGeom prst="rightArrow">
              <a:avLst>
                <a:gd name="adj1" fmla="val 50000"/>
                <a:gd name="adj2" fmla="val 112079"/>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758" name="AutoShape 18">
              <a:extLst>
                <a:ext uri="{FF2B5EF4-FFF2-40B4-BE49-F238E27FC236}">
                  <a16:creationId xmlns:a16="http://schemas.microsoft.com/office/drawing/2014/main" id="{A56D2169-C171-1A90-D205-44F551F3E97C}"/>
                </a:ext>
              </a:extLst>
            </p:cNvPr>
            <p:cNvSpPr>
              <a:spLocks noChangeArrowheads="1"/>
            </p:cNvSpPr>
            <p:nvPr/>
          </p:nvSpPr>
          <p:spPr bwMode="auto">
            <a:xfrm rot="16200000" flipH="1">
              <a:off x="970" y="2384"/>
              <a:ext cx="568" cy="232"/>
            </a:xfrm>
            <a:prstGeom prst="rightArrow">
              <a:avLst>
                <a:gd name="adj1" fmla="val 50000"/>
                <a:gd name="adj2" fmla="val 122425"/>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1523" name="Rectangle 19">
              <a:extLst>
                <a:ext uri="{FF2B5EF4-FFF2-40B4-BE49-F238E27FC236}">
                  <a16:creationId xmlns:a16="http://schemas.microsoft.com/office/drawing/2014/main" id="{E4834136-FE61-5698-06EF-A0F41124DE36}"/>
                </a:ext>
              </a:extLst>
            </p:cNvPr>
            <p:cNvSpPr>
              <a:spLocks noChangeArrowheads="1"/>
            </p:cNvSpPr>
            <p:nvPr/>
          </p:nvSpPr>
          <p:spPr bwMode="auto">
            <a:xfrm>
              <a:off x="267" y="2736"/>
              <a:ext cx="1350" cy="522"/>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600" dirty="0">
                  <a:solidFill>
                    <a:srgbClr val="008000"/>
                  </a:solidFill>
                  <a:latin typeface="Times New Roman" pitchFamily="-108" charset="0"/>
                  <a:ea typeface="ＭＳ Ｐゴシック" pitchFamily="-108" charset="-128"/>
                </a:rPr>
                <a:t>  </a:t>
              </a:r>
              <a:r>
                <a:rPr lang="en-US" sz="3600" b="1" dirty="0">
                  <a:solidFill>
                    <a:srgbClr val="008000"/>
                  </a:solidFill>
                  <a:latin typeface="Times New Roman" pitchFamily="-108" charset="0"/>
                  <a:ea typeface="ＭＳ Ｐゴシック" pitchFamily="-108" charset="-128"/>
                </a:rPr>
                <a:t>+</a:t>
              </a:r>
              <a:r>
                <a:rPr lang="en-US" sz="3600" dirty="0">
                  <a:solidFill>
                    <a:srgbClr val="008000"/>
                  </a:solidFill>
                  <a:latin typeface="Times New Roman" pitchFamily="-108" charset="0"/>
                  <a:ea typeface="ＭＳ Ｐゴシック" pitchFamily="-108" charset="-128"/>
                </a:rPr>
                <a:t>        </a:t>
              </a:r>
              <a:r>
                <a:rPr lang="en-US" sz="4800" dirty="0">
                  <a:solidFill>
                    <a:srgbClr val="008000"/>
                  </a:solidFill>
                  <a:latin typeface="Times New Roman" pitchFamily="-108" charset="0"/>
                  <a:ea typeface="ＭＳ Ｐゴシック" pitchFamily="-108" charset="-128"/>
                </a:rPr>
                <a:t>-</a:t>
              </a:r>
            </a:p>
          </p:txBody>
        </p:sp>
        <p:sp>
          <p:nvSpPr>
            <p:cNvPr id="31760" name="Line 20">
              <a:extLst>
                <a:ext uri="{FF2B5EF4-FFF2-40B4-BE49-F238E27FC236}">
                  <a16:creationId xmlns:a16="http://schemas.microsoft.com/office/drawing/2014/main" id="{2D3C3971-89D2-7C11-3B3B-AC1D774839F3}"/>
                </a:ext>
              </a:extLst>
            </p:cNvPr>
            <p:cNvSpPr>
              <a:spLocks noChangeShapeType="1"/>
            </p:cNvSpPr>
            <p:nvPr/>
          </p:nvSpPr>
          <p:spPr bwMode="auto">
            <a:xfrm>
              <a:off x="2794" y="2186"/>
              <a:ext cx="0" cy="127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1761" name="Rectangle 21">
              <a:extLst>
                <a:ext uri="{FF2B5EF4-FFF2-40B4-BE49-F238E27FC236}">
                  <a16:creationId xmlns:a16="http://schemas.microsoft.com/office/drawing/2014/main" id="{261CC896-D96A-DCE6-B2E5-5E8BA1DA5100}"/>
                </a:ext>
              </a:extLst>
            </p:cNvPr>
            <p:cNvSpPr>
              <a:spLocks noChangeArrowheads="1"/>
            </p:cNvSpPr>
            <p:nvPr/>
          </p:nvSpPr>
          <p:spPr bwMode="auto">
            <a:xfrm>
              <a:off x="2155" y="1931"/>
              <a:ext cx="1269" cy="275"/>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200" b="1">
                  <a:solidFill>
                    <a:schemeClr val="bg1"/>
                  </a:solidFill>
                </a:rPr>
                <a:t>LIABILITIES</a:t>
              </a:r>
            </a:p>
          </p:txBody>
        </p:sp>
        <p:sp>
          <p:nvSpPr>
            <p:cNvPr id="31762" name="AutoShape 22">
              <a:extLst>
                <a:ext uri="{FF2B5EF4-FFF2-40B4-BE49-F238E27FC236}">
                  <a16:creationId xmlns:a16="http://schemas.microsoft.com/office/drawing/2014/main" id="{9740034C-BCAE-AF88-DE83-C0ED06892526}"/>
                </a:ext>
              </a:extLst>
            </p:cNvPr>
            <p:cNvSpPr>
              <a:spLocks noChangeArrowheads="1"/>
            </p:cNvSpPr>
            <p:nvPr/>
          </p:nvSpPr>
          <p:spPr bwMode="auto">
            <a:xfrm rot="-5400000">
              <a:off x="2866" y="2360"/>
              <a:ext cx="520" cy="232"/>
            </a:xfrm>
            <a:prstGeom prst="rightArrow">
              <a:avLst>
                <a:gd name="adj1" fmla="val 50000"/>
                <a:gd name="adj2" fmla="val 112079"/>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763" name="AutoShape 23">
              <a:extLst>
                <a:ext uri="{FF2B5EF4-FFF2-40B4-BE49-F238E27FC236}">
                  <a16:creationId xmlns:a16="http://schemas.microsoft.com/office/drawing/2014/main" id="{4F3145BB-6DFB-2EEF-0C7E-FC66EADCC176}"/>
                </a:ext>
              </a:extLst>
            </p:cNvPr>
            <p:cNvSpPr>
              <a:spLocks noChangeArrowheads="1"/>
            </p:cNvSpPr>
            <p:nvPr/>
          </p:nvSpPr>
          <p:spPr bwMode="auto">
            <a:xfrm rot="16200000" flipH="1">
              <a:off x="2170" y="2384"/>
              <a:ext cx="568" cy="232"/>
            </a:xfrm>
            <a:prstGeom prst="rightArrow">
              <a:avLst>
                <a:gd name="adj1" fmla="val 50000"/>
                <a:gd name="adj2" fmla="val 122425"/>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1528" name="Rectangle 24">
              <a:extLst>
                <a:ext uri="{FF2B5EF4-FFF2-40B4-BE49-F238E27FC236}">
                  <a16:creationId xmlns:a16="http://schemas.microsoft.com/office/drawing/2014/main" id="{0EDD1ACA-D8E1-CEE7-B08F-5B3E4B307A52}"/>
                </a:ext>
              </a:extLst>
            </p:cNvPr>
            <p:cNvSpPr>
              <a:spLocks noChangeArrowheads="1"/>
            </p:cNvSpPr>
            <p:nvPr/>
          </p:nvSpPr>
          <p:spPr bwMode="auto">
            <a:xfrm>
              <a:off x="2139" y="2786"/>
              <a:ext cx="1350"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b="1" dirty="0">
                  <a:solidFill>
                    <a:srgbClr val="414141"/>
                  </a:solidFill>
                  <a:latin typeface="Times New Roman" pitchFamily="-108" charset="0"/>
                  <a:ea typeface="ＭＳ Ｐゴシック" pitchFamily="-108" charset="-128"/>
                </a:rPr>
                <a:t>   </a:t>
              </a:r>
              <a:r>
                <a:rPr lang="en-US" sz="4400" b="1"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p>
          </p:txBody>
        </p:sp>
        <p:sp>
          <p:nvSpPr>
            <p:cNvPr id="31765" name="Line 25">
              <a:extLst>
                <a:ext uri="{FF2B5EF4-FFF2-40B4-BE49-F238E27FC236}">
                  <a16:creationId xmlns:a16="http://schemas.microsoft.com/office/drawing/2014/main" id="{00F76395-CCFB-6A7B-50E0-79767A08089F}"/>
                </a:ext>
              </a:extLst>
            </p:cNvPr>
            <p:cNvSpPr>
              <a:spLocks noChangeShapeType="1"/>
            </p:cNvSpPr>
            <p:nvPr/>
          </p:nvSpPr>
          <p:spPr bwMode="auto">
            <a:xfrm>
              <a:off x="4714" y="2186"/>
              <a:ext cx="0" cy="127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1766" name="Rectangle 26">
              <a:extLst>
                <a:ext uri="{FF2B5EF4-FFF2-40B4-BE49-F238E27FC236}">
                  <a16:creationId xmlns:a16="http://schemas.microsoft.com/office/drawing/2014/main" id="{BE7DEBCE-41D2-F55C-8C43-302A74C95B66}"/>
                </a:ext>
              </a:extLst>
            </p:cNvPr>
            <p:cNvSpPr>
              <a:spLocks noChangeArrowheads="1"/>
            </p:cNvSpPr>
            <p:nvPr/>
          </p:nvSpPr>
          <p:spPr bwMode="auto">
            <a:xfrm>
              <a:off x="4147" y="1930"/>
              <a:ext cx="1125" cy="275"/>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200" b="1">
                  <a:solidFill>
                    <a:schemeClr val="bg1"/>
                  </a:solidFill>
                </a:rPr>
                <a:t>EQUITIES</a:t>
              </a:r>
            </a:p>
          </p:txBody>
        </p:sp>
        <p:sp>
          <p:nvSpPr>
            <p:cNvPr id="31767" name="AutoShape 27">
              <a:extLst>
                <a:ext uri="{FF2B5EF4-FFF2-40B4-BE49-F238E27FC236}">
                  <a16:creationId xmlns:a16="http://schemas.microsoft.com/office/drawing/2014/main" id="{B237DE14-33F5-EEE1-9444-A81AC02B8118}"/>
                </a:ext>
              </a:extLst>
            </p:cNvPr>
            <p:cNvSpPr>
              <a:spLocks noChangeArrowheads="1"/>
            </p:cNvSpPr>
            <p:nvPr/>
          </p:nvSpPr>
          <p:spPr bwMode="auto">
            <a:xfrm rot="-5400000">
              <a:off x="4738" y="2360"/>
              <a:ext cx="520" cy="232"/>
            </a:xfrm>
            <a:prstGeom prst="rightArrow">
              <a:avLst>
                <a:gd name="adj1" fmla="val 50000"/>
                <a:gd name="adj2" fmla="val 112079"/>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1768" name="AutoShape 28">
              <a:extLst>
                <a:ext uri="{FF2B5EF4-FFF2-40B4-BE49-F238E27FC236}">
                  <a16:creationId xmlns:a16="http://schemas.microsoft.com/office/drawing/2014/main" id="{4DD988A2-DDAC-1025-AF96-B7B404F4E039}"/>
                </a:ext>
              </a:extLst>
            </p:cNvPr>
            <p:cNvSpPr>
              <a:spLocks noChangeArrowheads="1"/>
            </p:cNvSpPr>
            <p:nvPr/>
          </p:nvSpPr>
          <p:spPr bwMode="auto">
            <a:xfrm rot="16200000" flipH="1">
              <a:off x="4090" y="2384"/>
              <a:ext cx="568" cy="232"/>
            </a:xfrm>
            <a:prstGeom prst="rightArrow">
              <a:avLst>
                <a:gd name="adj1" fmla="val 50000"/>
                <a:gd name="adj2" fmla="val 122425"/>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1533" name="Rectangle 29">
              <a:extLst>
                <a:ext uri="{FF2B5EF4-FFF2-40B4-BE49-F238E27FC236}">
                  <a16:creationId xmlns:a16="http://schemas.microsoft.com/office/drawing/2014/main" id="{218958D3-18CC-FBDD-0F3F-CEE8CB89C2BB}"/>
                </a:ext>
              </a:extLst>
            </p:cNvPr>
            <p:cNvSpPr>
              <a:spLocks noChangeArrowheads="1"/>
            </p:cNvSpPr>
            <p:nvPr/>
          </p:nvSpPr>
          <p:spPr bwMode="auto">
            <a:xfrm>
              <a:off x="4058" y="2738"/>
              <a:ext cx="1350"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b="1" dirty="0">
                  <a:solidFill>
                    <a:srgbClr val="414141"/>
                  </a:solidFill>
                  <a:latin typeface="Times New Roman" pitchFamily="-108" charset="0"/>
                  <a:ea typeface="ＭＳ Ｐゴシック" pitchFamily="-108" charset="-128"/>
                </a:rPr>
                <a:t>   </a:t>
              </a:r>
              <a:r>
                <a:rPr lang="en-US" sz="4400" b="1"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p>
          </p:txBody>
        </p:sp>
      </p:grpSp>
      <p:sp>
        <p:nvSpPr>
          <p:cNvPr id="32" name="TextBox 31">
            <a:extLst>
              <a:ext uri="{FF2B5EF4-FFF2-40B4-BE49-F238E27FC236}">
                <a16:creationId xmlns:a16="http://schemas.microsoft.com/office/drawing/2014/main" id="{3C4B3A91-DDB2-5D70-EE8E-2AE608E87651}"/>
              </a:ext>
            </a:extLst>
          </p:cNvPr>
          <p:cNvSpPr txBox="1"/>
          <p:nvPr/>
        </p:nvSpPr>
        <p:spPr>
          <a:xfrm>
            <a:off x="1905000" y="5070475"/>
            <a:ext cx="990600" cy="368300"/>
          </a:xfrm>
          <a:prstGeom prst="rect">
            <a:avLst/>
          </a:prstGeom>
          <a:solidFill>
            <a:schemeClr val="bg2">
              <a:lumMod val="75000"/>
            </a:schemeClr>
          </a:solidFill>
          <a:ln w="19050">
            <a:solidFill>
              <a:schemeClr val="accent1"/>
            </a:solidFill>
          </a:ln>
          <a:effectLst>
            <a:outerShdw blurRad="50800" dist="38100" dir="2700000" algn="tl" rotWithShape="0">
              <a:prstClr val="black">
                <a:alpha val="40000"/>
              </a:prstClr>
            </a:outerShdw>
          </a:effectLst>
        </p:spPr>
        <p:txBody>
          <a:bodyPr>
            <a:spAutoFit/>
          </a:bodyPr>
          <a:lstStyle/>
          <a:p>
            <a:pPr algn="ctr">
              <a:defRPr/>
            </a:pPr>
            <a:r>
              <a:rPr lang="en-US" dirty="0">
                <a:latin typeface="Arial" charset="0"/>
              </a:rPr>
              <a:t>Normal</a:t>
            </a:r>
          </a:p>
        </p:txBody>
      </p:sp>
      <p:sp>
        <p:nvSpPr>
          <p:cNvPr id="33" name="TextBox 32">
            <a:extLst>
              <a:ext uri="{FF2B5EF4-FFF2-40B4-BE49-F238E27FC236}">
                <a16:creationId xmlns:a16="http://schemas.microsoft.com/office/drawing/2014/main" id="{58A263A2-4CD7-D64B-7D7D-8A5F7AF37878}"/>
              </a:ext>
            </a:extLst>
          </p:cNvPr>
          <p:cNvSpPr txBox="1"/>
          <p:nvPr/>
        </p:nvSpPr>
        <p:spPr>
          <a:xfrm>
            <a:off x="6096000" y="5057775"/>
            <a:ext cx="990600" cy="369888"/>
          </a:xfrm>
          <a:prstGeom prst="rect">
            <a:avLst/>
          </a:prstGeom>
          <a:solidFill>
            <a:schemeClr val="bg2">
              <a:lumMod val="75000"/>
            </a:schemeClr>
          </a:solidFill>
          <a:ln w="19050">
            <a:solidFill>
              <a:schemeClr val="accent1"/>
            </a:solidFill>
          </a:ln>
          <a:effectLst>
            <a:outerShdw blurRad="50800" dist="38100" dir="2700000" algn="tl" rotWithShape="0">
              <a:prstClr val="black">
                <a:alpha val="40000"/>
              </a:prstClr>
            </a:outerShdw>
          </a:effectLst>
        </p:spPr>
        <p:txBody>
          <a:bodyPr>
            <a:spAutoFit/>
          </a:bodyPr>
          <a:lstStyle/>
          <a:p>
            <a:pPr algn="ctr">
              <a:defRPr/>
            </a:pPr>
            <a:r>
              <a:rPr lang="en-US" dirty="0">
                <a:latin typeface="Arial" charset="0"/>
              </a:rPr>
              <a:t>Normal</a:t>
            </a:r>
          </a:p>
        </p:txBody>
      </p:sp>
      <p:sp>
        <p:nvSpPr>
          <p:cNvPr id="34" name="TextBox 33">
            <a:extLst>
              <a:ext uri="{FF2B5EF4-FFF2-40B4-BE49-F238E27FC236}">
                <a16:creationId xmlns:a16="http://schemas.microsoft.com/office/drawing/2014/main" id="{BB3D02A1-702F-A8DD-8B1F-F37A36518FDD}"/>
              </a:ext>
            </a:extLst>
          </p:cNvPr>
          <p:cNvSpPr txBox="1"/>
          <p:nvPr/>
        </p:nvSpPr>
        <p:spPr>
          <a:xfrm>
            <a:off x="9144000" y="5057775"/>
            <a:ext cx="990600" cy="369888"/>
          </a:xfrm>
          <a:prstGeom prst="rect">
            <a:avLst/>
          </a:prstGeom>
          <a:solidFill>
            <a:schemeClr val="bg2">
              <a:lumMod val="75000"/>
            </a:schemeClr>
          </a:solidFill>
          <a:ln w="19050">
            <a:solidFill>
              <a:schemeClr val="accent1"/>
            </a:solidFill>
          </a:ln>
          <a:effectLst>
            <a:outerShdw blurRad="50800" dist="38100" dir="2700000" algn="tl" rotWithShape="0">
              <a:prstClr val="black">
                <a:alpha val="40000"/>
              </a:prstClr>
            </a:outerShdw>
          </a:effectLst>
        </p:spPr>
        <p:txBody>
          <a:bodyPr>
            <a:spAutoFit/>
          </a:bodyPr>
          <a:lstStyle/>
          <a:p>
            <a:pPr algn="ctr">
              <a:defRPr/>
            </a:pPr>
            <a:r>
              <a:rPr lang="en-US" dirty="0">
                <a:latin typeface="Arial" charset="0"/>
              </a:rPr>
              <a:t>Normal</a:t>
            </a:r>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 name="Picture 38"/>
          <p:cNvPicPr>
            <a:picLocks noChangeAspect="1"/>
          </p:cNvPicPr>
          <p:nvPr/>
        </p:nvPicPr>
        <p:blipFill>
          <a:blip r:embed="rId3"/>
          <a:stretch>
            <a:fillRect/>
          </a:stretch>
        </p:blipFill>
        <p:spPr>
          <a:xfrm>
            <a:off x="0" y="0"/>
            <a:ext cx="12192000" cy="6858000"/>
          </a:xfrm>
          <a:prstGeom prst="rect">
            <a:avLst/>
          </a:prstGeom>
        </p:spPr>
      </p:pic>
      <p:grpSp>
        <p:nvGrpSpPr>
          <p:cNvPr id="32770" name="Group 2">
            <a:extLst>
              <a:ext uri="{FF2B5EF4-FFF2-40B4-BE49-F238E27FC236}">
                <a16:creationId xmlns:a16="http://schemas.microsoft.com/office/drawing/2014/main" id="{ABA64A71-5F55-92F4-DF57-3C4CCB4392FB}"/>
              </a:ext>
            </a:extLst>
          </p:cNvPr>
          <p:cNvGrpSpPr>
            <a:grpSpLocks/>
          </p:cNvGrpSpPr>
          <p:nvPr/>
        </p:nvGrpSpPr>
        <p:grpSpPr bwMode="auto">
          <a:xfrm>
            <a:off x="1606550" y="2433640"/>
            <a:ext cx="8826500" cy="1071563"/>
            <a:chOff x="52" y="1533"/>
            <a:chExt cx="5560" cy="675"/>
          </a:xfrm>
        </p:grpSpPr>
        <p:sp>
          <p:nvSpPr>
            <p:cNvPr id="22531" name="Rectangle 3">
              <a:extLst>
                <a:ext uri="{FF2B5EF4-FFF2-40B4-BE49-F238E27FC236}">
                  <a16:creationId xmlns:a16="http://schemas.microsoft.com/office/drawing/2014/main" id="{FA4650AF-AE88-7619-5EB0-00F12B4C0330}"/>
                </a:ext>
              </a:extLst>
            </p:cNvPr>
            <p:cNvSpPr>
              <a:spLocks noChangeArrowheads="1"/>
            </p:cNvSpPr>
            <p:nvPr/>
          </p:nvSpPr>
          <p:spPr bwMode="auto">
            <a:xfrm>
              <a:off x="3364" y="1780"/>
              <a:ext cx="1000" cy="376"/>
            </a:xfrm>
            <a:prstGeom prst="rect">
              <a:avLst/>
            </a:prstGeom>
            <a:solidFill>
              <a:srgbClr val="C0FEF9"/>
            </a:solidFill>
            <a:ln w="12700">
              <a:solidFill>
                <a:schemeClr val="tx1"/>
              </a:solidFill>
              <a:miter lim="800000"/>
              <a:headEnd/>
              <a:tailEnd/>
            </a:ln>
            <a:effectLst>
              <a:outerShdw dist="71842" dir="18900000" algn="ctr" rotWithShape="0">
                <a:schemeClr val="tx1"/>
              </a:outerShdw>
            </a:effectLst>
          </p:spPr>
          <p:txBody>
            <a:bodyPr wrap="none" lIns="90488" tIns="44450" rIns="90488" bIns="44450" anchor="ctr"/>
            <a:lstStyle/>
            <a:p>
              <a:pPr algn="ctr">
                <a:defRPr/>
              </a:pPr>
              <a:r>
                <a:rPr lang="en-US" sz="2400" dirty="0">
                  <a:solidFill>
                    <a:srgbClr val="0070C0"/>
                  </a:solidFill>
                  <a:effectLst>
                    <a:outerShdw blurRad="38100" dist="38100" dir="2700000" algn="tl">
                      <a:srgbClr val="000000">
                        <a:alpha val="43137"/>
                      </a:srgbClr>
                    </a:outerShdw>
                  </a:effectLst>
                  <a:ea typeface="ＭＳ Ｐゴシック" pitchFamily="-108" charset="-128"/>
                  <a:cs typeface="Arial" pitchFamily="34" charset="0"/>
                </a:rPr>
                <a:t>Revenues</a:t>
              </a:r>
            </a:p>
          </p:txBody>
        </p:sp>
        <p:sp>
          <p:nvSpPr>
            <p:cNvPr id="22532" name="Rectangle 4">
              <a:extLst>
                <a:ext uri="{FF2B5EF4-FFF2-40B4-BE49-F238E27FC236}">
                  <a16:creationId xmlns:a16="http://schemas.microsoft.com/office/drawing/2014/main" id="{71BF1C5F-7751-E9FC-C00A-600D0CA681C2}"/>
                </a:ext>
              </a:extLst>
            </p:cNvPr>
            <p:cNvSpPr>
              <a:spLocks noChangeArrowheads="1"/>
            </p:cNvSpPr>
            <p:nvPr/>
          </p:nvSpPr>
          <p:spPr bwMode="auto">
            <a:xfrm>
              <a:off x="4708" y="1780"/>
              <a:ext cx="904" cy="376"/>
            </a:xfrm>
            <a:prstGeom prst="rect">
              <a:avLst/>
            </a:prstGeom>
            <a:solidFill>
              <a:srgbClr val="C0FEF9"/>
            </a:solidFill>
            <a:ln w="12700">
              <a:solidFill>
                <a:schemeClr val="tx1"/>
              </a:solidFill>
              <a:miter lim="800000"/>
              <a:headEnd/>
              <a:tailEnd/>
            </a:ln>
            <a:effectLst>
              <a:outerShdw dist="71842" dir="18900000" algn="ctr" rotWithShape="0">
                <a:schemeClr val="tx1"/>
              </a:outerShdw>
            </a:effectLst>
          </p:spPr>
          <p:txBody>
            <a:bodyPr wrap="none" lIns="90488" tIns="44450" rIns="90488" bIns="44450" anchor="ctr"/>
            <a:lstStyle/>
            <a:p>
              <a:pPr algn="ctr">
                <a:defRPr/>
              </a:pPr>
              <a:r>
                <a:rPr lang="en-US" sz="2400" dirty="0">
                  <a:solidFill>
                    <a:srgbClr val="0070C0"/>
                  </a:solidFill>
                  <a:effectLst>
                    <a:outerShdw blurRad="38100" dist="38100" dir="2700000" algn="tl">
                      <a:srgbClr val="000000">
                        <a:alpha val="43137"/>
                      </a:srgbClr>
                    </a:outerShdw>
                  </a:effectLst>
                  <a:ea typeface="ＭＳ Ｐゴシック" pitchFamily="-108" charset="-128"/>
                  <a:cs typeface="Arial" pitchFamily="34" charset="0"/>
                </a:rPr>
                <a:t>Expenses</a:t>
              </a:r>
            </a:p>
          </p:txBody>
        </p:sp>
        <p:sp>
          <p:nvSpPr>
            <p:cNvPr id="22533" name="Rectangle 5">
              <a:extLst>
                <a:ext uri="{FF2B5EF4-FFF2-40B4-BE49-F238E27FC236}">
                  <a16:creationId xmlns:a16="http://schemas.microsoft.com/office/drawing/2014/main" id="{BD03C676-AB22-C119-AC68-EE7B8D7D714D}"/>
                </a:ext>
              </a:extLst>
            </p:cNvPr>
            <p:cNvSpPr>
              <a:spLocks noChangeArrowheads="1"/>
            </p:cNvSpPr>
            <p:nvPr/>
          </p:nvSpPr>
          <p:spPr bwMode="auto">
            <a:xfrm>
              <a:off x="52" y="1660"/>
              <a:ext cx="1240" cy="520"/>
            </a:xfrm>
            <a:prstGeom prst="rect">
              <a:avLst/>
            </a:prstGeom>
            <a:solidFill>
              <a:srgbClr val="C0FEF9"/>
            </a:solidFill>
            <a:ln w="12700">
              <a:solidFill>
                <a:schemeClr val="tx1"/>
              </a:solidFill>
              <a:miter lim="800000"/>
              <a:headEnd/>
              <a:tailEnd/>
            </a:ln>
            <a:effectLst>
              <a:outerShdw dist="71842" dir="18900000" algn="ctr" rotWithShape="0">
                <a:schemeClr val="tx1"/>
              </a:outerShdw>
            </a:effectLst>
          </p:spPr>
          <p:txBody>
            <a:bodyPr lIns="90488" tIns="44450" rIns="90488" bIns="44450" anchor="ctr"/>
            <a:lstStyle/>
            <a:p>
              <a:pPr algn="ctr">
                <a:defRPr/>
              </a:pPr>
              <a:r>
                <a:rPr lang="en-US" sz="2400" dirty="0">
                  <a:solidFill>
                    <a:srgbClr val="0070C0"/>
                  </a:solidFill>
                  <a:effectLst>
                    <a:outerShdw blurRad="38100" dist="38100" dir="2700000" algn="tl">
                      <a:srgbClr val="000000">
                        <a:alpha val="43137"/>
                      </a:srgbClr>
                    </a:outerShdw>
                  </a:effectLst>
                  <a:ea typeface="ＭＳ Ｐゴシック" pitchFamily="-108" charset="-128"/>
                  <a:cs typeface="Arial" pitchFamily="34" charset="0"/>
                </a:rPr>
                <a:t>Owner’s</a:t>
              </a:r>
            </a:p>
            <a:p>
              <a:pPr algn="ctr">
                <a:defRPr/>
              </a:pPr>
              <a:r>
                <a:rPr lang="en-US" sz="2400" dirty="0">
                  <a:solidFill>
                    <a:srgbClr val="0070C0"/>
                  </a:solidFill>
                  <a:effectLst>
                    <a:outerShdw blurRad="38100" dist="38100" dir="2700000" algn="tl">
                      <a:srgbClr val="000000">
                        <a:alpha val="43137"/>
                      </a:srgbClr>
                    </a:outerShdw>
                  </a:effectLst>
                  <a:ea typeface="ＭＳ Ｐゴシック" pitchFamily="-108" charset="-128"/>
                  <a:cs typeface="Arial" pitchFamily="34" charset="0"/>
                </a:rPr>
                <a:t>Capital</a:t>
              </a:r>
            </a:p>
          </p:txBody>
        </p:sp>
        <p:sp>
          <p:nvSpPr>
            <p:cNvPr id="22534" name="Rectangle 6">
              <a:extLst>
                <a:ext uri="{FF2B5EF4-FFF2-40B4-BE49-F238E27FC236}">
                  <a16:creationId xmlns:a16="http://schemas.microsoft.com/office/drawing/2014/main" id="{133783BC-244D-C5B1-467F-DD699BB7E66A}"/>
                </a:ext>
              </a:extLst>
            </p:cNvPr>
            <p:cNvSpPr>
              <a:spLocks noChangeArrowheads="1"/>
            </p:cNvSpPr>
            <p:nvPr/>
          </p:nvSpPr>
          <p:spPr bwMode="auto">
            <a:xfrm>
              <a:off x="1732" y="1660"/>
              <a:ext cx="1240" cy="520"/>
            </a:xfrm>
            <a:prstGeom prst="rect">
              <a:avLst/>
            </a:prstGeom>
            <a:solidFill>
              <a:srgbClr val="C0FEF9"/>
            </a:solidFill>
            <a:ln w="12700">
              <a:solidFill>
                <a:schemeClr val="tx1"/>
              </a:solidFill>
              <a:miter lim="800000"/>
              <a:headEnd/>
              <a:tailEnd/>
            </a:ln>
            <a:effectLst>
              <a:outerShdw dist="71842" dir="18900000" algn="ctr" rotWithShape="0">
                <a:schemeClr val="tx1"/>
              </a:outerShdw>
            </a:effectLst>
          </p:spPr>
          <p:txBody>
            <a:bodyPr lIns="90488" tIns="44450" rIns="90488" bIns="44450" anchor="ctr"/>
            <a:lstStyle/>
            <a:p>
              <a:pPr algn="ctr">
                <a:defRPr/>
              </a:pPr>
              <a:r>
                <a:rPr lang="en-US" sz="2400" dirty="0">
                  <a:solidFill>
                    <a:srgbClr val="0070C0"/>
                  </a:solidFill>
                  <a:effectLst>
                    <a:outerShdw blurRad="38100" dist="38100" dir="2700000" algn="tl">
                      <a:srgbClr val="000000">
                        <a:alpha val="43137"/>
                      </a:srgbClr>
                    </a:outerShdw>
                  </a:effectLst>
                  <a:ea typeface="ＭＳ Ｐゴシック" pitchFamily="-108" charset="-128"/>
                  <a:cs typeface="Arial" pitchFamily="34" charset="0"/>
                </a:rPr>
                <a:t>Owner's Withdrawals</a:t>
              </a:r>
            </a:p>
          </p:txBody>
        </p:sp>
        <p:sp>
          <p:nvSpPr>
            <p:cNvPr id="22535" name="Rectangle 7">
              <a:extLst>
                <a:ext uri="{FF2B5EF4-FFF2-40B4-BE49-F238E27FC236}">
                  <a16:creationId xmlns:a16="http://schemas.microsoft.com/office/drawing/2014/main" id="{C8FFE9D8-B9C0-720F-9E88-0ABBCC9D28C9}"/>
                </a:ext>
              </a:extLst>
            </p:cNvPr>
            <p:cNvSpPr>
              <a:spLocks noChangeArrowheads="1"/>
            </p:cNvSpPr>
            <p:nvPr/>
          </p:nvSpPr>
          <p:spPr bwMode="auto">
            <a:xfrm>
              <a:off x="1341" y="1533"/>
              <a:ext cx="342" cy="483"/>
            </a:xfrm>
            <a:prstGeom prst="rect">
              <a:avLst/>
            </a:prstGeom>
            <a:noFill/>
            <a:ln w="12700">
              <a:noFill/>
              <a:miter lim="800000"/>
              <a:headEnd/>
              <a:tailEnd/>
            </a:ln>
            <a:effectLst>
              <a:outerShdw dist="28398" dir="6993903" algn="ctr" rotWithShape="0">
                <a:schemeClr val="tx1"/>
              </a:outerShdw>
            </a:effectLst>
          </p:spPr>
          <p:txBody>
            <a:bodyPr lIns="90488" tIns="44450" rIns="90488" bIns="44450">
              <a:spAutoFit/>
            </a:bodyPr>
            <a:lstStyle/>
            <a:p>
              <a:pPr>
                <a:spcBef>
                  <a:spcPct val="50000"/>
                </a:spcBef>
                <a:defRPr/>
              </a:pPr>
              <a:r>
                <a:rPr lang="en-US" sz="4400" b="1" dirty="0">
                  <a:solidFill>
                    <a:srgbClr val="008000"/>
                  </a:solidFill>
                  <a:latin typeface="Times New Roman" pitchFamily="-108" charset="0"/>
                  <a:ea typeface="ＭＳ Ｐゴシック" pitchFamily="-108" charset="-128"/>
                </a:rPr>
                <a:t>_</a:t>
              </a:r>
            </a:p>
          </p:txBody>
        </p:sp>
        <p:sp>
          <p:nvSpPr>
            <p:cNvPr id="22536" name="Rectangle 8">
              <a:extLst>
                <a:ext uri="{FF2B5EF4-FFF2-40B4-BE49-F238E27FC236}">
                  <a16:creationId xmlns:a16="http://schemas.microsoft.com/office/drawing/2014/main" id="{3D49BA7C-D78C-01F9-E7F2-B2E07E658E81}"/>
                </a:ext>
              </a:extLst>
            </p:cNvPr>
            <p:cNvSpPr>
              <a:spLocks noChangeArrowheads="1"/>
            </p:cNvSpPr>
            <p:nvPr/>
          </p:nvSpPr>
          <p:spPr bwMode="auto">
            <a:xfrm>
              <a:off x="3021" y="1725"/>
              <a:ext cx="342" cy="483"/>
            </a:xfrm>
            <a:prstGeom prst="rect">
              <a:avLst/>
            </a:prstGeom>
            <a:noFill/>
            <a:ln w="12700">
              <a:noFill/>
              <a:miter lim="800000"/>
              <a:headEnd/>
              <a:tailEnd/>
            </a:ln>
            <a:effectLst>
              <a:outerShdw dist="28398" dir="6993903" algn="ctr" rotWithShape="0">
                <a:schemeClr val="tx1"/>
              </a:outerShdw>
            </a:effectLst>
          </p:spPr>
          <p:txBody>
            <a:bodyPr lIns="90488" tIns="44450" rIns="90488" bIns="44450">
              <a:spAutoFit/>
            </a:bodyPr>
            <a:lstStyle/>
            <a:p>
              <a:pPr>
                <a:spcBef>
                  <a:spcPct val="50000"/>
                </a:spcBef>
                <a:defRPr/>
              </a:pPr>
              <a:r>
                <a:rPr lang="en-US" sz="4400" b="1" dirty="0">
                  <a:solidFill>
                    <a:srgbClr val="008000"/>
                  </a:solidFill>
                  <a:latin typeface="Times New Roman" pitchFamily="-108" charset="0"/>
                  <a:ea typeface="ＭＳ Ｐゴシック" pitchFamily="-108" charset="-128"/>
                </a:rPr>
                <a:t>+</a:t>
              </a:r>
            </a:p>
          </p:txBody>
        </p:sp>
        <p:sp>
          <p:nvSpPr>
            <p:cNvPr id="22537" name="Rectangle 9">
              <a:extLst>
                <a:ext uri="{FF2B5EF4-FFF2-40B4-BE49-F238E27FC236}">
                  <a16:creationId xmlns:a16="http://schemas.microsoft.com/office/drawing/2014/main" id="{64F8898E-87AB-FC91-6D01-C10E5B70939B}"/>
                </a:ext>
              </a:extLst>
            </p:cNvPr>
            <p:cNvSpPr>
              <a:spLocks noChangeArrowheads="1"/>
            </p:cNvSpPr>
            <p:nvPr/>
          </p:nvSpPr>
          <p:spPr bwMode="auto">
            <a:xfrm>
              <a:off x="4413" y="1533"/>
              <a:ext cx="342" cy="483"/>
            </a:xfrm>
            <a:prstGeom prst="rect">
              <a:avLst/>
            </a:prstGeom>
            <a:noFill/>
            <a:ln w="12700">
              <a:noFill/>
              <a:miter lim="800000"/>
              <a:headEnd/>
              <a:tailEnd/>
            </a:ln>
            <a:effectLst>
              <a:outerShdw dist="28398" dir="6993903" algn="ctr" rotWithShape="0">
                <a:schemeClr val="tx1"/>
              </a:outerShdw>
            </a:effectLst>
          </p:spPr>
          <p:txBody>
            <a:bodyPr lIns="90488" tIns="44450" rIns="90488" bIns="44450">
              <a:spAutoFit/>
            </a:bodyPr>
            <a:lstStyle/>
            <a:p>
              <a:pPr>
                <a:spcBef>
                  <a:spcPct val="50000"/>
                </a:spcBef>
                <a:defRPr/>
              </a:pPr>
              <a:r>
                <a:rPr lang="en-US" sz="4400" b="1" dirty="0">
                  <a:solidFill>
                    <a:srgbClr val="008000"/>
                  </a:solidFill>
                  <a:latin typeface="Times New Roman" pitchFamily="-108" charset="0"/>
                  <a:ea typeface="ＭＳ Ｐゴシック" pitchFamily="-108" charset="-128"/>
                </a:rPr>
                <a:t>_</a:t>
              </a:r>
            </a:p>
          </p:txBody>
        </p:sp>
      </p:grpSp>
      <p:grpSp>
        <p:nvGrpSpPr>
          <p:cNvPr id="32771" name="Group 10">
            <a:extLst>
              <a:ext uri="{FF2B5EF4-FFF2-40B4-BE49-F238E27FC236}">
                <a16:creationId xmlns:a16="http://schemas.microsoft.com/office/drawing/2014/main" id="{2AE9D4BF-B93C-672E-8793-CB19A76A0E7E}"/>
              </a:ext>
            </a:extLst>
          </p:cNvPr>
          <p:cNvGrpSpPr>
            <a:grpSpLocks/>
          </p:cNvGrpSpPr>
          <p:nvPr/>
        </p:nvGrpSpPr>
        <p:grpSpPr bwMode="auto">
          <a:xfrm>
            <a:off x="1628776" y="3762376"/>
            <a:ext cx="8912225" cy="2490788"/>
            <a:chOff x="66" y="2370"/>
            <a:chExt cx="5614" cy="1569"/>
          </a:xfrm>
        </p:grpSpPr>
        <p:sp>
          <p:nvSpPr>
            <p:cNvPr id="22539" name="Rectangle 11">
              <a:extLst>
                <a:ext uri="{FF2B5EF4-FFF2-40B4-BE49-F238E27FC236}">
                  <a16:creationId xmlns:a16="http://schemas.microsoft.com/office/drawing/2014/main" id="{FD0F8C60-41D1-678A-522E-D431C1D6FF45}"/>
                </a:ext>
              </a:extLst>
            </p:cNvPr>
            <p:cNvSpPr>
              <a:spLocks noChangeArrowheads="1"/>
            </p:cNvSpPr>
            <p:nvPr/>
          </p:nvSpPr>
          <p:spPr bwMode="auto">
            <a:xfrm>
              <a:off x="66" y="2370"/>
              <a:ext cx="5580" cy="1495"/>
            </a:xfrm>
            <a:prstGeom prst="rect">
              <a:avLst/>
            </a:prstGeom>
            <a:solidFill>
              <a:srgbClr val="FFFFCC"/>
            </a:solidFill>
            <a:ln w="12700">
              <a:solidFill>
                <a:schemeClr val="tx1"/>
              </a:solidFill>
              <a:miter lim="800000"/>
              <a:headEnd/>
              <a:tailEnd/>
            </a:ln>
            <a:effectLst>
              <a:outerShdw dist="107763" dir="2700000" algn="ctr" rotWithShape="0">
                <a:schemeClr val="tx1"/>
              </a:outerShdw>
            </a:effectLst>
          </p:spPr>
          <p:txBody>
            <a:bodyPr wrap="none" anchor="ctr"/>
            <a:lstStyle/>
            <a:p>
              <a:pPr>
                <a:defRPr/>
              </a:pPr>
              <a:endParaRPr lang="en-US" dirty="0">
                <a:latin typeface="Arial" charset="0"/>
                <a:ea typeface="ＭＳ Ｐゴシック" pitchFamily="-108" charset="-128"/>
              </a:endParaRPr>
            </a:p>
          </p:txBody>
        </p:sp>
        <p:sp>
          <p:nvSpPr>
            <p:cNvPr id="32778" name="Rectangle 12">
              <a:extLst>
                <a:ext uri="{FF2B5EF4-FFF2-40B4-BE49-F238E27FC236}">
                  <a16:creationId xmlns:a16="http://schemas.microsoft.com/office/drawing/2014/main" id="{7EA0D31E-EAAA-D26C-6FCA-1336D490F98E}"/>
                </a:ext>
              </a:extLst>
            </p:cNvPr>
            <p:cNvSpPr>
              <a:spLocks noChangeArrowheads="1"/>
            </p:cNvSpPr>
            <p:nvPr/>
          </p:nvSpPr>
          <p:spPr bwMode="auto">
            <a:xfrm>
              <a:off x="109" y="3429"/>
              <a:ext cx="1254"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2779" name="Line 13">
              <a:extLst>
                <a:ext uri="{FF2B5EF4-FFF2-40B4-BE49-F238E27FC236}">
                  <a16:creationId xmlns:a16="http://schemas.microsoft.com/office/drawing/2014/main" id="{6E498A25-F02A-C3A0-9D1B-62CB7AABAD3B}"/>
                </a:ext>
              </a:extLst>
            </p:cNvPr>
            <p:cNvSpPr>
              <a:spLocks noChangeShapeType="1"/>
            </p:cNvSpPr>
            <p:nvPr/>
          </p:nvSpPr>
          <p:spPr bwMode="auto">
            <a:xfrm>
              <a:off x="696" y="2666"/>
              <a:ext cx="0" cy="718"/>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2780" name="Rectangle 14">
              <a:extLst>
                <a:ext uri="{FF2B5EF4-FFF2-40B4-BE49-F238E27FC236}">
                  <a16:creationId xmlns:a16="http://schemas.microsoft.com/office/drawing/2014/main" id="{7219D628-FC6D-8695-3187-E847213088CD}"/>
                </a:ext>
              </a:extLst>
            </p:cNvPr>
            <p:cNvSpPr>
              <a:spLocks noChangeArrowheads="1"/>
            </p:cNvSpPr>
            <p:nvPr/>
          </p:nvSpPr>
          <p:spPr bwMode="auto">
            <a:xfrm>
              <a:off x="189" y="2448"/>
              <a:ext cx="1011" cy="444"/>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ct val="50000"/>
                </a:spcBef>
              </a:pPr>
              <a:r>
                <a:rPr lang="en-US" altLang="en-US" sz="2000" b="1">
                  <a:solidFill>
                    <a:srgbClr val="FFFFFF"/>
                  </a:solidFill>
                </a:rPr>
                <a:t>Owner’s   Capital</a:t>
              </a:r>
            </a:p>
          </p:txBody>
        </p:sp>
        <p:sp>
          <p:nvSpPr>
            <p:cNvPr id="22545" name="Rectangle 17">
              <a:extLst>
                <a:ext uri="{FF2B5EF4-FFF2-40B4-BE49-F238E27FC236}">
                  <a16:creationId xmlns:a16="http://schemas.microsoft.com/office/drawing/2014/main" id="{7012C33A-CD7E-1017-78D6-EF191C51A6C0}"/>
                </a:ext>
              </a:extLst>
            </p:cNvPr>
            <p:cNvSpPr>
              <a:spLocks noChangeArrowheads="1"/>
            </p:cNvSpPr>
            <p:nvPr/>
          </p:nvSpPr>
          <p:spPr bwMode="auto">
            <a:xfrm>
              <a:off x="144" y="3450"/>
              <a:ext cx="1062"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dirty="0">
                  <a:solidFill>
                    <a:srgbClr val="008000"/>
                  </a:solidFill>
                  <a:latin typeface="Times New Roman" pitchFamily="-108" charset="0"/>
                  <a:ea typeface="ＭＳ Ｐゴシック" pitchFamily="-108" charset="-128"/>
                </a:rPr>
                <a:t>  </a:t>
              </a:r>
              <a:r>
                <a:rPr lang="en-US" sz="4400"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p>
          </p:txBody>
        </p:sp>
        <p:sp>
          <p:nvSpPr>
            <p:cNvPr id="32782" name="Rectangle 18">
              <a:extLst>
                <a:ext uri="{FF2B5EF4-FFF2-40B4-BE49-F238E27FC236}">
                  <a16:creationId xmlns:a16="http://schemas.microsoft.com/office/drawing/2014/main" id="{AEC5073A-443B-FD3B-2FF3-A2EB9D2F75F4}"/>
                </a:ext>
              </a:extLst>
            </p:cNvPr>
            <p:cNvSpPr>
              <a:spLocks noChangeArrowheads="1"/>
            </p:cNvSpPr>
            <p:nvPr/>
          </p:nvSpPr>
          <p:spPr bwMode="auto">
            <a:xfrm>
              <a:off x="1733" y="3429"/>
              <a:ext cx="1254"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2783" name="Line 19">
              <a:extLst>
                <a:ext uri="{FF2B5EF4-FFF2-40B4-BE49-F238E27FC236}">
                  <a16:creationId xmlns:a16="http://schemas.microsoft.com/office/drawing/2014/main" id="{A872A72B-C799-68C0-EBD7-17779CA39053}"/>
                </a:ext>
              </a:extLst>
            </p:cNvPr>
            <p:cNvSpPr>
              <a:spLocks noChangeShapeType="1"/>
            </p:cNvSpPr>
            <p:nvPr/>
          </p:nvSpPr>
          <p:spPr bwMode="auto">
            <a:xfrm>
              <a:off x="2328" y="2698"/>
              <a:ext cx="0" cy="718"/>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2784" name="Rectangle 20">
              <a:extLst>
                <a:ext uri="{FF2B5EF4-FFF2-40B4-BE49-F238E27FC236}">
                  <a16:creationId xmlns:a16="http://schemas.microsoft.com/office/drawing/2014/main" id="{43FA65D0-F745-C751-C062-0E1D6765E792}"/>
                </a:ext>
              </a:extLst>
            </p:cNvPr>
            <p:cNvSpPr>
              <a:spLocks noChangeArrowheads="1"/>
            </p:cNvSpPr>
            <p:nvPr/>
          </p:nvSpPr>
          <p:spPr bwMode="auto">
            <a:xfrm>
              <a:off x="1744" y="2448"/>
              <a:ext cx="1171" cy="448"/>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000" b="1">
                  <a:solidFill>
                    <a:srgbClr val="FFFFFF"/>
                  </a:solidFill>
                </a:rPr>
                <a:t>Owner's Withdrawals</a:t>
              </a:r>
            </a:p>
          </p:txBody>
        </p:sp>
        <p:sp>
          <p:nvSpPr>
            <p:cNvPr id="32785" name="AutoShape 21">
              <a:extLst>
                <a:ext uri="{FF2B5EF4-FFF2-40B4-BE49-F238E27FC236}">
                  <a16:creationId xmlns:a16="http://schemas.microsoft.com/office/drawing/2014/main" id="{935667E1-0213-DA7F-C6E9-B821402B0C18}"/>
                </a:ext>
              </a:extLst>
            </p:cNvPr>
            <p:cNvSpPr>
              <a:spLocks noChangeArrowheads="1"/>
            </p:cNvSpPr>
            <p:nvPr/>
          </p:nvSpPr>
          <p:spPr bwMode="auto">
            <a:xfrm rot="-5400000">
              <a:off x="1878" y="3030"/>
              <a:ext cx="424" cy="236"/>
            </a:xfrm>
            <a:prstGeom prst="rightArrow">
              <a:avLst>
                <a:gd name="adj1" fmla="val 50000"/>
                <a:gd name="adj2" fmla="val 112080"/>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2786" name="AutoShape 22">
              <a:extLst>
                <a:ext uri="{FF2B5EF4-FFF2-40B4-BE49-F238E27FC236}">
                  <a16:creationId xmlns:a16="http://schemas.microsoft.com/office/drawing/2014/main" id="{26EDDAC3-401A-C5A1-8B38-DE23719FDEAC}"/>
                </a:ext>
              </a:extLst>
            </p:cNvPr>
            <p:cNvSpPr>
              <a:spLocks noChangeArrowheads="1"/>
            </p:cNvSpPr>
            <p:nvPr/>
          </p:nvSpPr>
          <p:spPr bwMode="auto">
            <a:xfrm rot="16200000" flipH="1">
              <a:off x="2374" y="3050"/>
              <a:ext cx="480" cy="236"/>
            </a:xfrm>
            <a:prstGeom prst="rightArrow">
              <a:avLst>
                <a:gd name="adj1" fmla="val 50000"/>
                <a:gd name="adj2" fmla="val 122429"/>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51" name="Rectangle 23">
              <a:extLst>
                <a:ext uri="{FF2B5EF4-FFF2-40B4-BE49-F238E27FC236}">
                  <a16:creationId xmlns:a16="http://schemas.microsoft.com/office/drawing/2014/main" id="{2A4ADE70-7043-74E7-C608-1358B1E50BE6}"/>
                </a:ext>
              </a:extLst>
            </p:cNvPr>
            <p:cNvSpPr>
              <a:spLocks noChangeArrowheads="1"/>
            </p:cNvSpPr>
            <p:nvPr/>
          </p:nvSpPr>
          <p:spPr bwMode="auto">
            <a:xfrm>
              <a:off x="1821" y="3456"/>
              <a:ext cx="1062"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r>
                <a:rPr lang="en-US" sz="3200" dirty="0">
                  <a:solidFill>
                    <a:srgbClr val="008000"/>
                  </a:solidFill>
                  <a:latin typeface="Times New Roman" pitchFamily="-108" charset="0"/>
                  <a:ea typeface="ＭＳ Ｐゴシック" pitchFamily="-108" charset="-128"/>
                </a:rPr>
                <a:t>      </a:t>
              </a:r>
              <a:r>
                <a:rPr lang="en-US" sz="4400" dirty="0">
                  <a:solidFill>
                    <a:srgbClr val="008000"/>
                  </a:solidFill>
                  <a:latin typeface="Times New Roman" pitchFamily="-108" charset="0"/>
                  <a:ea typeface="ＭＳ Ｐゴシック" pitchFamily="-108" charset="-128"/>
                </a:rPr>
                <a:t>-</a:t>
              </a:r>
            </a:p>
          </p:txBody>
        </p:sp>
        <p:sp>
          <p:nvSpPr>
            <p:cNvPr id="32788" name="Rectangle 24">
              <a:extLst>
                <a:ext uri="{FF2B5EF4-FFF2-40B4-BE49-F238E27FC236}">
                  <a16:creationId xmlns:a16="http://schemas.microsoft.com/office/drawing/2014/main" id="{12CF6491-D7B7-748C-442A-8D82463A995F}"/>
                </a:ext>
              </a:extLst>
            </p:cNvPr>
            <p:cNvSpPr>
              <a:spLocks noChangeArrowheads="1"/>
            </p:cNvSpPr>
            <p:nvPr/>
          </p:nvSpPr>
          <p:spPr bwMode="auto">
            <a:xfrm>
              <a:off x="4477" y="3429"/>
              <a:ext cx="1203"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2789" name="Line 25">
              <a:extLst>
                <a:ext uri="{FF2B5EF4-FFF2-40B4-BE49-F238E27FC236}">
                  <a16:creationId xmlns:a16="http://schemas.microsoft.com/office/drawing/2014/main" id="{15E751B0-A133-4804-5E17-B982E76D04FC}"/>
                </a:ext>
              </a:extLst>
            </p:cNvPr>
            <p:cNvSpPr>
              <a:spLocks noChangeShapeType="1"/>
            </p:cNvSpPr>
            <p:nvPr/>
          </p:nvSpPr>
          <p:spPr bwMode="auto">
            <a:xfrm>
              <a:off x="5064" y="2698"/>
              <a:ext cx="0" cy="718"/>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2790" name="Rectangle 26">
              <a:extLst>
                <a:ext uri="{FF2B5EF4-FFF2-40B4-BE49-F238E27FC236}">
                  <a16:creationId xmlns:a16="http://schemas.microsoft.com/office/drawing/2014/main" id="{73428ED1-046F-90A5-82C7-DF3F3A816E9F}"/>
                </a:ext>
              </a:extLst>
            </p:cNvPr>
            <p:cNvSpPr>
              <a:spLocks noChangeArrowheads="1"/>
            </p:cNvSpPr>
            <p:nvPr/>
          </p:nvSpPr>
          <p:spPr bwMode="auto">
            <a:xfrm>
              <a:off x="4549" y="2448"/>
              <a:ext cx="1011" cy="256"/>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000" b="1">
                  <a:solidFill>
                    <a:srgbClr val="FFFFFF"/>
                  </a:solidFill>
                </a:rPr>
                <a:t>Expenses</a:t>
              </a:r>
            </a:p>
          </p:txBody>
        </p:sp>
        <p:sp>
          <p:nvSpPr>
            <p:cNvPr id="32791" name="AutoShape 27">
              <a:extLst>
                <a:ext uri="{FF2B5EF4-FFF2-40B4-BE49-F238E27FC236}">
                  <a16:creationId xmlns:a16="http://schemas.microsoft.com/office/drawing/2014/main" id="{CCEAE775-5E38-64B2-AA7B-9C8A3569FBF3}"/>
                </a:ext>
              </a:extLst>
            </p:cNvPr>
            <p:cNvSpPr>
              <a:spLocks noChangeArrowheads="1"/>
            </p:cNvSpPr>
            <p:nvPr/>
          </p:nvSpPr>
          <p:spPr bwMode="auto">
            <a:xfrm rot="-5400000">
              <a:off x="4564" y="2932"/>
              <a:ext cx="520" cy="232"/>
            </a:xfrm>
            <a:prstGeom prst="rightArrow">
              <a:avLst>
                <a:gd name="adj1" fmla="val 50000"/>
                <a:gd name="adj2" fmla="val 112079"/>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2792" name="AutoShape 28">
              <a:extLst>
                <a:ext uri="{FF2B5EF4-FFF2-40B4-BE49-F238E27FC236}">
                  <a16:creationId xmlns:a16="http://schemas.microsoft.com/office/drawing/2014/main" id="{3E47DA9F-7C62-004C-9248-5241F73EB21C}"/>
                </a:ext>
              </a:extLst>
            </p:cNvPr>
            <p:cNvSpPr>
              <a:spLocks noChangeArrowheads="1"/>
            </p:cNvSpPr>
            <p:nvPr/>
          </p:nvSpPr>
          <p:spPr bwMode="auto">
            <a:xfrm rot="16200000" flipH="1">
              <a:off x="5068" y="2956"/>
              <a:ext cx="568" cy="232"/>
            </a:xfrm>
            <a:prstGeom prst="rightArrow">
              <a:avLst>
                <a:gd name="adj1" fmla="val 50000"/>
                <a:gd name="adj2" fmla="val 122425"/>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57" name="Rectangle 29">
              <a:extLst>
                <a:ext uri="{FF2B5EF4-FFF2-40B4-BE49-F238E27FC236}">
                  <a16:creationId xmlns:a16="http://schemas.microsoft.com/office/drawing/2014/main" id="{20B02050-5701-44B3-6C9E-8AD4480E74CA}"/>
                </a:ext>
              </a:extLst>
            </p:cNvPr>
            <p:cNvSpPr>
              <a:spLocks noChangeArrowheads="1"/>
            </p:cNvSpPr>
            <p:nvPr/>
          </p:nvSpPr>
          <p:spPr bwMode="auto">
            <a:xfrm>
              <a:off x="4557" y="3456"/>
              <a:ext cx="1062"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r>
                <a:rPr lang="en-US" sz="3200" dirty="0">
                  <a:solidFill>
                    <a:srgbClr val="008000"/>
                  </a:solidFill>
                  <a:latin typeface="Times New Roman" pitchFamily="-108" charset="0"/>
                  <a:ea typeface="ＭＳ Ｐゴシック" pitchFamily="-108" charset="-128"/>
                </a:rPr>
                <a:t>      </a:t>
              </a:r>
              <a:r>
                <a:rPr lang="en-US" sz="4400" dirty="0">
                  <a:solidFill>
                    <a:srgbClr val="008000"/>
                  </a:solidFill>
                  <a:latin typeface="Times New Roman" pitchFamily="-108" charset="0"/>
                  <a:ea typeface="ＭＳ Ｐゴシック" pitchFamily="-108" charset="-128"/>
                </a:rPr>
                <a:t>-</a:t>
              </a:r>
            </a:p>
          </p:txBody>
        </p:sp>
        <p:sp>
          <p:nvSpPr>
            <p:cNvPr id="32794" name="Rectangle 30">
              <a:extLst>
                <a:ext uri="{FF2B5EF4-FFF2-40B4-BE49-F238E27FC236}">
                  <a16:creationId xmlns:a16="http://schemas.microsoft.com/office/drawing/2014/main" id="{29879D3E-2E59-0C66-C03B-1DFB8C44D80B}"/>
                </a:ext>
              </a:extLst>
            </p:cNvPr>
            <p:cNvSpPr>
              <a:spLocks noChangeArrowheads="1"/>
            </p:cNvSpPr>
            <p:nvPr/>
          </p:nvSpPr>
          <p:spPr bwMode="auto">
            <a:xfrm>
              <a:off x="3141" y="3429"/>
              <a:ext cx="1254" cy="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400">
                  <a:solidFill>
                    <a:srgbClr val="414141"/>
                  </a:solidFill>
                  <a:latin typeface="Times New Roman" panose="02020603050405020304" pitchFamily="18" charset="0"/>
                </a:rPr>
                <a:t>Debit   Credit</a:t>
              </a:r>
            </a:p>
          </p:txBody>
        </p:sp>
        <p:sp>
          <p:nvSpPr>
            <p:cNvPr id="32795" name="Line 31">
              <a:extLst>
                <a:ext uri="{FF2B5EF4-FFF2-40B4-BE49-F238E27FC236}">
                  <a16:creationId xmlns:a16="http://schemas.microsoft.com/office/drawing/2014/main" id="{DAABF34A-6515-F127-E531-F57F210BC117}"/>
                </a:ext>
              </a:extLst>
            </p:cNvPr>
            <p:cNvSpPr>
              <a:spLocks noChangeShapeType="1"/>
            </p:cNvSpPr>
            <p:nvPr/>
          </p:nvSpPr>
          <p:spPr bwMode="auto">
            <a:xfrm>
              <a:off x="3720" y="2698"/>
              <a:ext cx="0" cy="718"/>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2796" name="Rectangle 32">
              <a:extLst>
                <a:ext uri="{FF2B5EF4-FFF2-40B4-BE49-F238E27FC236}">
                  <a16:creationId xmlns:a16="http://schemas.microsoft.com/office/drawing/2014/main" id="{AC4E2B73-20B8-1A86-D78E-9FF7BEC6CF1D}"/>
                </a:ext>
              </a:extLst>
            </p:cNvPr>
            <p:cNvSpPr>
              <a:spLocks noChangeArrowheads="1"/>
            </p:cNvSpPr>
            <p:nvPr/>
          </p:nvSpPr>
          <p:spPr bwMode="auto">
            <a:xfrm>
              <a:off x="3213" y="2448"/>
              <a:ext cx="1011" cy="256"/>
            </a:xfrm>
            <a:prstGeom prst="rect">
              <a:avLst/>
            </a:prstGeom>
            <a:solidFill>
              <a:srgbClr val="9900CC"/>
            </a:solidFill>
            <a:ln w="12700">
              <a:solidFill>
                <a:schemeClr val="tx1"/>
              </a:solidFill>
              <a:miter lim="800000"/>
              <a:headEnd/>
              <a:tailEnd/>
            </a:ln>
          </p:spPr>
          <p:txBody>
            <a:bodyPr lIns="90488" tIns="44450" rIns="90488" bIns="44450">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US" altLang="en-US" sz="2000" b="1">
                  <a:solidFill>
                    <a:srgbClr val="FFFFFF"/>
                  </a:solidFill>
                </a:rPr>
                <a:t> Revenues</a:t>
              </a:r>
            </a:p>
          </p:txBody>
        </p:sp>
        <p:sp>
          <p:nvSpPr>
            <p:cNvPr id="32797" name="AutoShape 33">
              <a:extLst>
                <a:ext uri="{FF2B5EF4-FFF2-40B4-BE49-F238E27FC236}">
                  <a16:creationId xmlns:a16="http://schemas.microsoft.com/office/drawing/2014/main" id="{C73CC6FF-4F3A-54A6-9B2E-6509409AB2B3}"/>
                </a:ext>
              </a:extLst>
            </p:cNvPr>
            <p:cNvSpPr>
              <a:spLocks noChangeArrowheads="1"/>
            </p:cNvSpPr>
            <p:nvPr/>
          </p:nvSpPr>
          <p:spPr bwMode="auto">
            <a:xfrm rot="-5400000">
              <a:off x="3748" y="2932"/>
              <a:ext cx="520" cy="232"/>
            </a:xfrm>
            <a:prstGeom prst="rightArrow">
              <a:avLst>
                <a:gd name="adj1" fmla="val 50000"/>
                <a:gd name="adj2" fmla="val 112079"/>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2798" name="AutoShape 34">
              <a:extLst>
                <a:ext uri="{FF2B5EF4-FFF2-40B4-BE49-F238E27FC236}">
                  <a16:creationId xmlns:a16="http://schemas.microsoft.com/office/drawing/2014/main" id="{C820F046-D628-7F41-464B-AA034E809913}"/>
                </a:ext>
              </a:extLst>
            </p:cNvPr>
            <p:cNvSpPr>
              <a:spLocks noChangeArrowheads="1"/>
            </p:cNvSpPr>
            <p:nvPr/>
          </p:nvSpPr>
          <p:spPr bwMode="auto">
            <a:xfrm rot="16200000" flipH="1">
              <a:off x="3196" y="2956"/>
              <a:ext cx="568" cy="232"/>
            </a:xfrm>
            <a:prstGeom prst="rightArrow">
              <a:avLst>
                <a:gd name="adj1" fmla="val 50000"/>
                <a:gd name="adj2" fmla="val 122425"/>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22563" name="Rectangle 35">
              <a:extLst>
                <a:ext uri="{FF2B5EF4-FFF2-40B4-BE49-F238E27FC236}">
                  <a16:creationId xmlns:a16="http://schemas.microsoft.com/office/drawing/2014/main" id="{D2350681-716F-D19E-FA4F-2439BF647DCF}"/>
                </a:ext>
              </a:extLst>
            </p:cNvPr>
            <p:cNvSpPr>
              <a:spLocks noChangeArrowheads="1"/>
            </p:cNvSpPr>
            <p:nvPr/>
          </p:nvSpPr>
          <p:spPr bwMode="auto">
            <a:xfrm>
              <a:off x="3213" y="3456"/>
              <a:ext cx="1062" cy="483"/>
            </a:xfrm>
            <a:prstGeom prst="rect">
              <a:avLst/>
            </a:prstGeom>
            <a:noFill/>
            <a:ln w="12700">
              <a:noFill/>
              <a:miter lim="800000"/>
              <a:headEnd/>
              <a:tailEnd/>
            </a:ln>
            <a:effectLst>
              <a:outerShdw dist="17961" dir="2700000" algn="ctr" rotWithShape="0">
                <a:schemeClr val="tx1"/>
              </a:outerShdw>
            </a:effectLst>
          </p:spPr>
          <p:txBody>
            <a:bodyPr lIns="90488" tIns="44450" rIns="90488" bIns="44450">
              <a:spAutoFit/>
            </a:bodyPr>
            <a:lstStyle/>
            <a:p>
              <a:pPr>
                <a:spcBef>
                  <a:spcPct val="50000"/>
                </a:spcBef>
                <a:defRPr/>
              </a:pPr>
              <a:r>
                <a:rPr lang="en-US" sz="3200" dirty="0">
                  <a:solidFill>
                    <a:srgbClr val="008000"/>
                  </a:solidFill>
                  <a:latin typeface="Times New Roman" pitchFamily="-108" charset="0"/>
                  <a:ea typeface="ＭＳ Ｐゴシック" pitchFamily="-108" charset="-128"/>
                </a:rPr>
                <a:t>  </a:t>
              </a:r>
              <a:r>
                <a:rPr lang="en-US" sz="4400" dirty="0">
                  <a:solidFill>
                    <a:srgbClr val="008000"/>
                  </a:solidFill>
                  <a:latin typeface="Times New Roman" pitchFamily="-108" charset="0"/>
                  <a:ea typeface="ＭＳ Ｐゴシック" pitchFamily="-108" charset="-128"/>
                </a:rPr>
                <a:t>-     </a:t>
              </a:r>
              <a:r>
                <a:rPr lang="en-US" sz="3200" b="1" dirty="0">
                  <a:solidFill>
                    <a:srgbClr val="008000"/>
                  </a:solidFill>
                  <a:latin typeface="Times New Roman" pitchFamily="-108" charset="0"/>
                  <a:ea typeface="ＭＳ Ｐゴシック" pitchFamily="-108" charset="-128"/>
                </a:rPr>
                <a:t>+</a:t>
              </a:r>
            </a:p>
          </p:txBody>
        </p:sp>
      </p:grpSp>
      <p:sp>
        <p:nvSpPr>
          <p:cNvPr id="22564" name="Rectangle 36">
            <a:extLst>
              <a:ext uri="{FF2B5EF4-FFF2-40B4-BE49-F238E27FC236}">
                <a16:creationId xmlns:a16="http://schemas.microsoft.com/office/drawing/2014/main" id="{02DF37E5-25BB-5178-6A0A-8A8B4E185DED}"/>
              </a:ext>
            </a:extLst>
          </p:cNvPr>
          <p:cNvSpPr>
            <a:spLocks noGrp="1" noChangeArrowheads="1"/>
          </p:cNvSpPr>
          <p:nvPr>
            <p:ph type="title"/>
          </p:nvPr>
        </p:nvSpPr>
        <p:spPr>
          <a:xfrm>
            <a:off x="838200" y="528640"/>
            <a:ext cx="10515600" cy="1325563"/>
          </a:xfrm>
        </p:spPr>
        <p:txBody>
          <a:bodyPr/>
          <a:lstStyle/>
          <a:p>
            <a:pPr>
              <a:defRPr/>
            </a:pPr>
            <a:r>
              <a:rPr lang="en-US" b="1" dirty="0"/>
              <a:t>Double-Entry Accounting</a:t>
            </a:r>
          </a:p>
        </p:txBody>
      </p:sp>
      <p:sp>
        <p:nvSpPr>
          <p:cNvPr id="22565" name="Rectangle 37">
            <a:extLst>
              <a:ext uri="{FF2B5EF4-FFF2-40B4-BE49-F238E27FC236}">
                <a16:creationId xmlns:a16="http://schemas.microsoft.com/office/drawing/2014/main" id="{267AB60E-D60F-1DCC-EA84-AB9FB7FA78F7}"/>
              </a:ext>
            </a:extLst>
          </p:cNvPr>
          <p:cNvSpPr>
            <a:spLocks noChangeArrowheads="1"/>
          </p:cNvSpPr>
          <p:nvPr/>
        </p:nvSpPr>
        <p:spPr bwMode="auto">
          <a:xfrm>
            <a:off x="4883408" y="1618162"/>
            <a:ext cx="2349500" cy="838200"/>
          </a:xfrm>
          <a:prstGeom prst="rect">
            <a:avLst/>
          </a:prstGeom>
          <a:solidFill>
            <a:srgbClr val="F6E9B4"/>
          </a:solidFill>
          <a:ln w="12700">
            <a:solidFill>
              <a:schemeClr val="tx1"/>
            </a:solidFill>
            <a:miter lim="800000"/>
            <a:headEnd/>
            <a:tailEnd/>
          </a:ln>
          <a:effectLst>
            <a:outerShdw dist="63500" dir="19387806" algn="ctr" rotWithShape="0">
              <a:schemeClr val="tx1"/>
            </a:outerShdw>
          </a:effectLst>
        </p:spPr>
        <p:txBody>
          <a:bodyPr wrap="none" lIns="90488" tIns="44450" rIns="90488" bIns="44450" anchor="ctr"/>
          <a:lstStyle/>
          <a:p>
            <a:pPr algn="ctr">
              <a:defRPr/>
            </a:pPr>
            <a:r>
              <a:rPr lang="en-US" sz="4400" dirty="0">
                <a:solidFill>
                  <a:srgbClr val="9A2F6F"/>
                </a:solidFill>
                <a:effectLst>
                  <a:outerShdw blurRad="38100" dist="38100" dir="2700000" algn="tl">
                    <a:srgbClr val="000000">
                      <a:alpha val="43137"/>
                    </a:srgbClr>
                  </a:outerShdw>
                </a:effectLst>
                <a:ea typeface="ＭＳ Ｐゴシック" pitchFamily="-108" charset="-128"/>
                <a:cs typeface="Arial" pitchFamily="34" charset="0"/>
              </a:rPr>
              <a:t>Equity</a:t>
            </a:r>
          </a:p>
        </p:txBody>
      </p:sp>
      <p:sp>
        <p:nvSpPr>
          <p:cNvPr id="32774" name="AutoShape 21">
            <a:extLst>
              <a:ext uri="{FF2B5EF4-FFF2-40B4-BE49-F238E27FC236}">
                <a16:creationId xmlns:a16="http://schemas.microsoft.com/office/drawing/2014/main" id="{5A745980-FB1C-5691-D2EE-00E936521135}"/>
              </a:ext>
            </a:extLst>
          </p:cNvPr>
          <p:cNvSpPr>
            <a:spLocks noChangeArrowheads="1"/>
          </p:cNvSpPr>
          <p:nvPr/>
        </p:nvSpPr>
        <p:spPr bwMode="auto">
          <a:xfrm rot="16200000">
            <a:off x="2670175" y="4797425"/>
            <a:ext cx="673100" cy="374650"/>
          </a:xfrm>
          <a:prstGeom prst="rightArrow">
            <a:avLst>
              <a:gd name="adj1" fmla="val 50000"/>
              <a:gd name="adj2" fmla="val 112080"/>
            </a:avLst>
          </a:prstGeom>
          <a:solidFill>
            <a:srgbClr val="60C9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
        <p:nvSpPr>
          <p:cNvPr id="32775" name="AutoShape 22">
            <a:extLst>
              <a:ext uri="{FF2B5EF4-FFF2-40B4-BE49-F238E27FC236}">
                <a16:creationId xmlns:a16="http://schemas.microsoft.com/office/drawing/2014/main" id="{C8D024DA-BE9D-CF4B-F7E8-7C3A3D8C70A2}"/>
              </a:ext>
            </a:extLst>
          </p:cNvPr>
          <p:cNvSpPr>
            <a:spLocks noChangeArrowheads="1"/>
          </p:cNvSpPr>
          <p:nvPr/>
        </p:nvSpPr>
        <p:spPr bwMode="auto">
          <a:xfrm rot="16200000" flipH="1">
            <a:off x="1863725" y="4841875"/>
            <a:ext cx="762000" cy="374650"/>
          </a:xfrm>
          <a:prstGeom prst="rightArrow">
            <a:avLst>
              <a:gd name="adj1" fmla="val 50000"/>
              <a:gd name="adj2" fmla="val 122429"/>
            </a:avLst>
          </a:prstGeom>
          <a:solidFill>
            <a:srgbClr val="FF3300"/>
          </a:solidFill>
          <a:ln w="12700">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a:p>
        </p:txBody>
      </p:sp>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 name="Picture 33"/>
          <p:cNvPicPr>
            <a:picLocks noChangeAspect="1"/>
          </p:cNvPicPr>
          <p:nvPr/>
        </p:nvPicPr>
        <p:blipFill>
          <a:blip r:embed="rId2"/>
          <a:stretch>
            <a:fillRect/>
          </a:stretch>
        </p:blipFill>
        <p:spPr>
          <a:xfrm>
            <a:off x="0" y="0"/>
            <a:ext cx="12192000" cy="6858000"/>
          </a:xfrm>
          <a:prstGeom prst="rect">
            <a:avLst/>
          </a:prstGeom>
        </p:spPr>
      </p:pic>
      <p:sp>
        <p:nvSpPr>
          <p:cNvPr id="64" name="TextBox 63">
            <a:extLst>
              <a:ext uri="{FF2B5EF4-FFF2-40B4-BE49-F238E27FC236}">
                <a16:creationId xmlns:a16="http://schemas.microsoft.com/office/drawing/2014/main" id="{71811B6B-0091-4634-ABB4-9A2AF7E86BB8}"/>
              </a:ext>
            </a:extLst>
          </p:cNvPr>
          <p:cNvSpPr txBox="1"/>
          <p:nvPr/>
        </p:nvSpPr>
        <p:spPr>
          <a:xfrm>
            <a:off x="2504285" y="744270"/>
            <a:ext cx="8956984" cy="369332"/>
          </a:xfrm>
          <a:prstGeom prst="rect">
            <a:avLst/>
          </a:prstGeom>
          <a:noFill/>
        </p:spPr>
        <p:txBody>
          <a:bodyPr wrap="square">
            <a:spAutoFit/>
          </a:bodyPr>
          <a:lstStyle/>
          <a:p>
            <a:r>
              <a:rPr lang="en-US" b="1" dirty="0">
                <a:solidFill>
                  <a:srgbClr val="C00000"/>
                </a:solidFill>
                <a:latin typeface="Hacen Saudi Arabia XL" panose="02000000000000000000" pitchFamily="2" charset="-78"/>
                <a:ea typeface="Times New Roman" panose="02020603050405020304" pitchFamily="18" charset="0"/>
                <a:cs typeface="Sultan bold" pitchFamily="2" charset="-78"/>
              </a:rPr>
              <a:t>Zaher Presented a selected information at December 31, 2023</a:t>
            </a:r>
            <a:endParaRPr lang="ar-EG" b="1" dirty="0">
              <a:solidFill>
                <a:srgbClr val="C00000"/>
              </a:solidFill>
            </a:endParaRPr>
          </a:p>
        </p:txBody>
      </p:sp>
      <p:graphicFrame>
        <p:nvGraphicFramePr>
          <p:cNvPr id="65" name="Table 7">
            <a:extLst>
              <a:ext uri="{FF2B5EF4-FFF2-40B4-BE49-F238E27FC236}">
                <a16:creationId xmlns:a16="http://schemas.microsoft.com/office/drawing/2014/main" id="{766521BD-2D2A-4063-B16C-9CEA370BC1DD}"/>
              </a:ext>
            </a:extLst>
          </p:cNvPr>
          <p:cNvGraphicFramePr>
            <a:graphicFrameLocks noGrp="1"/>
          </p:cNvGraphicFramePr>
          <p:nvPr>
            <p:extLst>
              <p:ext uri="{D42A27DB-BD31-4B8C-83A1-F6EECF244321}">
                <p14:modId xmlns:p14="http://schemas.microsoft.com/office/powerpoint/2010/main" val="199338549"/>
              </p:ext>
            </p:extLst>
          </p:nvPr>
        </p:nvGraphicFramePr>
        <p:xfrm>
          <a:off x="1422795" y="1159027"/>
          <a:ext cx="9425621" cy="1300265"/>
        </p:xfrm>
        <a:graphic>
          <a:graphicData uri="http://schemas.openxmlformats.org/drawingml/2006/table">
            <a:tbl>
              <a:tblPr rtl="1" firstRow="1" bandRow="1">
                <a:tableStyleId>{5C22544A-7EE6-4342-B048-85BDC9FD1C3A}</a:tableStyleId>
              </a:tblPr>
              <a:tblGrid>
                <a:gridCol w="4796523">
                  <a:extLst>
                    <a:ext uri="{9D8B030D-6E8A-4147-A177-3AD203B41FA5}">
                      <a16:colId xmlns:a16="http://schemas.microsoft.com/office/drawing/2014/main" val="53280870"/>
                    </a:ext>
                  </a:extLst>
                </a:gridCol>
                <a:gridCol w="4629098">
                  <a:extLst>
                    <a:ext uri="{9D8B030D-6E8A-4147-A177-3AD203B41FA5}">
                      <a16:colId xmlns:a16="http://schemas.microsoft.com/office/drawing/2014/main" val="1981078210"/>
                    </a:ext>
                  </a:extLst>
                </a:gridCol>
              </a:tblGrid>
              <a:tr h="340145">
                <a:tc>
                  <a:txBody>
                    <a:bodyPr/>
                    <a:lstStyle/>
                    <a:p>
                      <a:pPr marL="0" marR="0" lvl="0" indent="0" algn="justLow" defTabSz="755934" rtl="0" eaLnBrk="1" fontAlgn="auto" latinLnBrk="0" hangingPunct="1">
                        <a:lnSpc>
                          <a:spcPct val="150000"/>
                        </a:lnSpc>
                        <a:spcBef>
                          <a:spcPts val="300"/>
                        </a:spcBef>
                        <a:spcAft>
                          <a:spcPts val="300"/>
                        </a:spcAft>
                        <a:buClrTx/>
                        <a:buSzTx/>
                        <a:buFontTx/>
                        <a:buNone/>
                        <a:tabLst/>
                        <a:defRPr/>
                      </a:pPr>
                      <a:r>
                        <a:rPr lang="en-US" sz="1300" b="0" kern="1200" dirty="0">
                          <a:solidFill>
                            <a:schemeClr val="accent5">
                              <a:lumMod val="50000"/>
                            </a:schemeClr>
                          </a:solidFill>
                          <a:latin typeface="Arial Black" panose="020B0A04020102020204" pitchFamily="34" charset="0"/>
                          <a:ea typeface="+mn-ea"/>
                          <a:cs typeface="Sultan bold" pitchFamily="2" charset="-78"/>
                        </a:rPr>
                        <a:t>Cash 8000  -</a:t>
                      </a:r>
                      <a:r>
                        <a:rPr lang="ar-EG" sz="1300" b="0" kern="1200" dirty="0">
                          <a:solidFill>
                            <a:schemeClr val="accent5">
                              <a:lumMod val="50000"/>
                            </a:schemeClr>
                          </a:solidFill>
                          <a:latin typeface="Arial Black" panose="020B0A04020102020204" pitchFamily="34" charset="0"/>
                          <a:ea typeface="+mn-ea"/>
                          <a:cs typeface="Sultan bold" pitchFamily="2" charset="-78"/>
                        </a:rPr>
                        <a:t>  </a:t>
                      </a:r>
                      <a:r>
                        <a:rPr lang="en-US" sz="1300" b="0" kern="1200" dirty="0">
                          <a:solidFill>
                            <a:schemeClr val="accent5">
                              <a:lumMod val="50000"/>
                            </a:schemeClr>
                          </a:solidFill>
                          <a:latin typeface="Arial Black" panose="020B0A04020102020204" pitchFamily="34" charset="0"/>
                          <a:ea typeface="+mn-ea"/>
                          <a:cs typeface="Sultan bold" pitchFamily="2" charset="-78"/>
                        </a:rPr>
                        <a:t> Equipment 10000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Service revenue 36000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extLst>
                  <a:ext uri="{0D108BD9-81ED-4DB2-BD59-A6C34878D82A}">
                    <a16:rowId xmlns:a16="http://schemas.microsoft.com/office/drawing/2014/main" val="2778220618"/>
                  </a:ext>
                </a:extLst>
              </a:tr>
              <a:tr h="275429">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Account payable 2000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Utilities expense 4000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extLst>
                  <a:ext uri="{0D108BD9-81ED-4DB2-BD59-A6C34878D82A}">
                    <a16:rowId xmlns:a16="http://schemas.microsoft.com/office/drawing/2014/main" val="1823662866"/>
                  </a:ext>
                </a:extLst>
              </a:tr>
              <a:tr h="275429">
                <a:tc>
                  <a:txBody>
                    <a:bodyPr/>
                    <a:lstStyle/>
                    <a:p>
                      <a:pPr marL="0" marR="0" lvl="0" indent="0" algn="justLow" defTabSz="755934" rtl="0" eaLnBrk="1" fontAlgn="auto" latinLnBrk="0" hangingPunct="1">
                        <a:lnSpc>
                          <a:spcPct val="150000"/>
                        </a:lnSpc>
                        <a:spcBef>
                          <a:spcPts val="300"/>
                        </a:spcBef>
                        <a:spcAft>
                          <a:spcPts val="300"/>
                        </a:spcAft>
                        <a:buClrTx/>
                        <a:buSzTx/>
                        <a:buFontTx/>
                        <a:buNone/>
                        <a:tabLst/>
                        <a:defRPr/>
                      </a:pPr>
                      <a:r>
                        <a:rPr lang="en-US" sz="1400" b="0" kern="1200" dirty="0">
                          <a:solidFill>
                            <a:schemeClr val="accent5">
                              <a:lumMod val="50000"/>
                            </a:schemeClr>
                          </a:solidFill>
                          <a:latin typeface="Arial Black" panose="020B0A04020102020204" pitchFamily="34" charset="0"/>
                          <a:ea typeface="+mn-ea"/>
                          <a:cs typeface="Sultan bold" pitchFamily="2" charset="-78"/>
                        </a:rPr>
                        <a:t>Rent expense 11000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Notes payable 16500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extLst>
                  <a:ext uri="{0D108BD9-81ED-4DB2-BD59-A6C34878D82A}">
                    <a16:rowId xmlns:a16="http://schemas.microsoft.com/office/drawing/2014/main" val="841718980"/>
                  </a:ext>
                </a:extLst>
              </a:tr>
              <a:tr h="275429">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Accounts receivable 9000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tc>
                  <a:txBody>
                    <a:bodyPr/>
                    <a:lstStyle/>
                    <a:p>
                      <a:pPr lvl="0" algn="justLow" rtl="0">
                        <a:lnSpc>
                          <a:spcPct val="150000"/>
                        </a:lnSpc>
                        <a:spcBef>
                          <a:spcPts val="300"/>
                        </a:spcBef>
                        <a:spcAft>
                          <a:spcPts val="300"/>
                        </a:spcAft>
                      </a:pPr>
                      <a:r>
                        <a:rPr lang="en-US" sz="1400" b="0" kern="1200" dirty="0">
                          <a:solidFill>
                            <a:schemeClr val="accent5">
                              <a:lumMod val="50000"/>
                            </a:schemeClr>
                          </a:solidFill>
                          <a:latin typeface="Arial Black" panose="020B0A04020102020204" pitchFamily="34" charset="0"/>
                          <a:ea typeface="+mn-ea"/>
                          <a:cs typeface="Sultan bold" pitchFamily="2" charset="-78"/>
                        </a:rPr>
                        <a:t>Salaries and wages expense 7000</a:t>
                      </a:r>
                    </a:p>
                  </a:txBody>
                  <a:tcPr marL="68580" marR="68580" marT="0" marB="0">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noFill/>
                  </a:tcPr>
                </a:tc>
                <a:extLst>
                  <a:ext uri="{0D108BD9-81ED-4DB2-BD59-A6C34878D82A}">
                    <a16:rowId xmlns:a16="http://schemas.microsoft.com/office/drawing/2014/main" val="727922077"/>
                  </a:ext>
                </a:extLst>
              </a:tr>
            </a:tbl>
          </a:graphicData>
        </a:graphic>
      </p:graphicFrame>
      <p:sp>
        <p:nvSpPr>
          <p:cNvPr id="66" name="TextBox 65">
            <a:extLst>
              <a:ext uri="{FF2B5EF4-FFF2-40B4-BE49-F238E27FC236}">
                <a16:creationId xmlns:a16="http://schemas.microsoft.com/office/drawing/2014/main" id="{3142F250-15F7-48BD-97D8-C4DDB7165D26}"/>
              </a:ext>
            </a:extLst>
          </p:cNvPr>
          <p:cNvSpPr txBox="1"/>
          <p:nvPr/>
        </p:nvSpPr>
        <p:spPr>
          <a:xfrm>
            <a:off x="1577421" y="2455449"/>
            <a:ext cx="9302638" cy="923330"/>
          </a:xfrm>
          <a:prstGeom prst="rect">
            <a:avLst/>
          </a:prstGeom>
          <a:noFill/>
        </p:spPr>
        <p:txBody>
          <a:bodyPr wrap="square">
            <a:spAutoFit/>
          </a:bodyPr>
          <a:lstStyle/>
          <a:p>
            <a:pPr marL="285750" indent="-111125" algn="justLow">
              <a:buFont typeface="Arial" panose="020B0604020202020204" pitchFamily="34" charset="0"/>
              <a:buChar char="•"/>
            </a:pPr>
            <a:r>
              <a:rPr lang="en-US" b="1" dirty="0">
                <a:solidFill>
                  <a:srgbClr val="C00000"/>
                </a:solidFill>
                <a:latin typeface="Hacen Saudi Arabia XL" panose="02000000000000000000" pitchFamily="2" charset="-78"/>
                <a:ea typeface="Times New Roman" panose="02020603050405020304" pitchFamily="18" charset="0"/>
                <a:cs typeface="Sultan bold" pitchFamily="2" charset="-78"/>
              </a:rPr>
              <a:t>Determine the total assets at December 31,2023.</a:t>
            </a:r>
            <a:endParaRPr lang="en-US" sz="1600" b="1" dirty="0">
              <a:solidFill>
                <a:srgbClr val="C00000"/>
              </a:solidFill>
              <a:latin typeface="Chesterfield" pitchFamily="2" charset="0"/>
              <a:ea typeface="MS Mincho" panose="02020609040205080304" pitchFamily="49" charset="-128"/>
              <a:cs typeface="MCS Taybah S_U normal." pitchFamily="2" charset="-78"/>
            </a:endParaRPr>
          </a:p>
          <a:p>
            <a:pPr marL="285750" indent="-111125" algn="justLow">
              <a:buFont typeface="Arial" panose="020B0604020202020204" pitchFamily="34" charset="0"/>
              <a:buChar char="•"/>
            </a:pPr>
            <a:r>
              <a:rPr lang="en-US" b="1" dirty="0">
                <a:solidFill>
                  <a:srgbClr val="C00000"/>
                </a:solidFill>
                <a:latin typeface="Hacen Saudi Arabia XL" panose="02000000000000000000" pitchFamily="2" charset="-78"/>
                <a:ea typeface="Times New Roman" panose="02020603050405020304" pitchFamily="18" charset="0"/>
                <a:cs typeface="Sultan bold" pitchFamily="2" charset="-78"/>
              </a:rPr>
              <a:t>Determine the net income reported for December 2023.</a:t>
            </a:r>
            <a:endParaRPr lang="en-US" sz="1600" b="1" dirty="0">
              <a:solidFill>
                <a:srgbClr val="C00000"/>
              </a:solidFill>
              <a:latin typeface="Chesterfield" pitchFamily="2" charset="0"/>
              <a:ea typeface="MS Mincho" panose="02020609040205080304" pitchFamily="49" charset="-128"/>
              <a:cs typeface="MCS Taybah S_U normal." pitchFamily="2" charset="-78"/>
            </a:endParaRPr>
          </a:p>
          <a:p>
            <a:pPr marL="285750" indent="-111125" algn="justLow">
              <a:buFont typeface="Arial" panose="020B0604020202020204" pitchFamily="34" charset="0"/>
              <a:buChar char="•"/>
            </a:pPr>
            <a:r>
              <a:rPr lang="en-US" b="1" dirty="0">
                <a:solidFill>
                  <a:srgbClr val="C00000"/>
                </a:solidFill>
                <a:latin typeface="Hacen Saudi Arabia XL" panose="02000000000000000000" pitchFamily="2" charset="-78"/>
                <a:ea typeface="Times New Roman" panose="02020603050405020304" pitchFamily="18" charset="0"/>
                <a:cs typeface="Sultan bold" pitchFamily="2" charset="-78"/>
              </a:rPr>
              <a:t>Determine the owner’s equity at December 31,2023.</a:t>
            </a:r>
          </a:p>
        </p:txBody>
      </p:sp>
      <p:sp>
        <p:nvSpPr>
          <p:cNvPr id="67" name="TextBox 66">
            <a:extLst>
              <a:ext uri="{FF2B5EF4-FFF2-40B4-BE49-F238E27FC236}">
                <a16:creationId xmlns:a16="http://schemas.microsoft.com/office/drawing/2014/main" id="{2CABF47C-B5BF-4CDE-808A-D823DA487CC4}"/>
              </a:ext>
            </a:extLst>
          </p:cNvPr>
          <p:cNvSpPr txBox="1"/>
          <p:nvPr/>
        </p:nvSpPr>
        <p:spPr>
          <a:xfrm>
            <a:off x="1422795" y="666192"/>
            <a:ext cx="1081490" cy="400110"/>
          </a:xfrm>
          <a:prstGeom prst="rect">
            <a:avLst/>
          </a:prstGeom>
          <a:solidFill>
            <a:schemeClr val="bg1"/>
          </a:solidFill>
          <a:ln w="38100">
            <a:solidFill>
              <a:srgbClr val="002060"/>
            </a:solidFill>
          </a:ln>
        </p:spPr>
        <p:txBody>
          <a:bodyPr wrap="square">
            <a:spAutoFit/>
          </a:bodyPr>
          <a:lstStyle/>
          <a:p>
            <a:r>
              <a:rPr lang="en-US" sz="2000" b="1" dirty="0">
                <a:solidFill>
                  <a:schemeClr val="accent5">
                    <a:lumMod val="50000"/>
                  </a:schemeClr>
                </a:solidFill>
                <a:latin typeface="Hacen Saudi Arabia XL" panose="02000000000000000000" pitchFamily="2" charset="-78"/>
                <a:cs typeface="Sultan bold" pitchFamily="2" charset="-78"/>
              </a:rPr>
              <a:t>Ex 1</a:t>
            </a:r>
            <a:endParaRPr lang="ar-EG" sz="2000" b="1" dirty="0">
              <a:solidFill>
                <a:schemeClr val="accent5">
                  <a:lumMod val="50000"/>
                </a:schemeClr>
              </a:solidFill>
            </a:endParaRPr>
          </a:p>
        </p:txBody>
      </p:sp>
      <p:sp>
        <p:nvSpPr>
          <p:cNvPr id="68" name="TextBox 67">
            <a:extLst>
              <a:ext uri="{FF2B5EF4-FFF2-40B4-BE49-F238E27FC236}">
                <a16:creationId xmlns:a16="http://schemas.microsoft.com/office/drawing/2014/main" id="{8D4246D9-1180-4271-85F4-1EC847C613D1}"/>
              </a:ext>
            </a:extLst>
          </p:cNvPr>
          <p:cNvSpPr txBox="1"/>
          <p:nvPr/>
        </p:nvSpPr>
        <p:spPr>
          <a:xfrm>
            <a:off x="294801" y="2701760"/>
            <a:ext cx="1491447" cy="369332"/>
          </a:xfrm>
          <a:prstGeom prst="rect">
            <a:avLst/>
          </a:prstGeom>
          <a:solidFill>
            <a:schemeClr val="bg1"/>
          </a:solidFill>
          <a:ln w="38100">
            <a:solidFill>
              <a:srgbClr val="002060"/>
            </a:solidFill>
          </a:ln>
        </p:spPr>
        <p:txBody>
          <a:bodyPr wrap="square">
            <a:spAutoFit/>
          </a:bodyPr>
          <a:lstStyle/>
          <a:p>
            <a:pPr algn="ctr" defTabSz="914400" eaLnBrk="0" fontAlgn="base" hangingPunct="0">
              <a:spcBef>
                <a:spcPct val="0"/>
              </a:spcBef>
              <a:spcAft>
                <a:spcPct val="0"/>
              </a:spcAft>
            </a:pPr>
            <a:r>
              <a:rPr lang="ar-EG" altLang="ar-EG" b="1" dirty="0" err="1">
                <a:solidFill>
                  <a:schemeClr val="accent5">
                    <a:lumMod val="50000"/>
                  </a:schemeClr>
                </a:solidFill>
                <a:latin typeface="Arial Black" panose="020B0A04020102020204" pitchFamily="34" charset="0"/>
              </a:rPr>
              <a:t>Required</a:t>
            </a:r>
            <a:r>
              <a:rPr lang="ar-EG" altLang="ar-EG" sz="300" b="1" dirty="0">
                <a:solidFill>
                  <a:schemeClr val="accent5">
                    <a:lumMod val="50000"/>
                  </a:schemeClr>
                </a:solidFill>
                <a:latin typeface="Arial Black" panose="020B0A04020102020204" pitchFamily="34" charset="0"/>
              </a:rPr>
              <a:t> </a:t>
            </a:r>
            <a:endParaRPr lang="ar-EG" altLang="ar-EG" sz="1400" b="1" dirty="0">
              <a:solidFill>
                <a:schemeClr val="accent5">
                  <a:lumMod val="50000"/>
                </a:schemeClr>
              </a:solidFill>
              <a:latin typeface="Arial Black" panose="020B0A04020102020204" pitchFamily="34" charset="0"/>
            </a:endParaRPr>
          </a:p>
        </p:txBody>
      </p:sp>
      <p:sp>
        <p:nvSpPr>
          <p:cNvPr id="73" name="TextBox 72">
            <a:extLst>
              <a:ext uri="{FF2B5EF4-FFF2-40B4-BE49-F238E27FC236}">
                <a16:creationId xmlns:a16="http://schemas.microsoft.com/office/drawing/2014/main" id="{4F2A0645-8E57-4BD1-B43D-7B330064D5CC}"/>
              </a:ext>
            </a:extLst>
          </p:cNvPr>
          <p:cNvSpPr txBox="1"/>
          <p:nvPr/>
        </p:nvSpPr>
        <p:spPr>
          <a:xfrm>
            <a:off x="498933" y="3646697"/>
            <a:ext cx="1964956" cy="369332"/>
          </a:xfrm>
          <a:prstGeom prst="rect">
            <a:avLst/>
          </a:prstGeom>
          <a:noFill/>
        </p:spPr>
        <p:txBody>
          <a:bodyPr wrap="square" rtlCol="1">
            <a:spAutoFit/>
          </a:bodyPr>
          <a:lstStyle/>
          <a:p>
            <a:r>
              <a:rPr lang="en-US" b="1" dirty="0">
                <a:solidFill>
                  <a:srgbClr val="C00000"/>
                </a:solidFill>
                <a:cs typeface="+mj-cs"/>
              </a:rPr>
              <a:t>Total assets </a:t>
            </a:r>
            <a:r>
              <a:rPr lang="en-US" b="1" dirty="0">
                <a:solidFill>
                  <a:srgbClr val="002060"/>
                </a:solidFill>
                <a:cs typeface="+mj-cs"/>
              </a:rPr>
              <a:t>=  </a:t>
            </a:r>
            <a:endParaRPr lang="ar-EG" b="1" dirty="0">
              <a:solidFill>
                <a:srgbClr val="002060"/>
              </a:solidFill>
              <a:cs typeface="+mj-cs"/>
            </a:endParaRPr>
          </a:p>
        </p:txBody>
      </p:sp>
      <p:sp>
        <p:nvSpPr>
          <p:cNvPr id="75" name="TextBox 74">
            <a:extLst>
              <a:ext uri="{FF2B5EF4-FFF2-40B4-BE49-F238E27FC236}">
                <a16:creationId xmlns:a16="http://schemas.microsoft.com/office/drawing/2014/main" id="{E2DCC481-8615-4D03-BBAD-DB3EAED79EC4}"/>
              </a:ext>
            </a:extLst>
          </p:cNvPr>
          <p:cNvSpPr txBox="1"/>
          <p:nvPr/>
        </p:nvSpPr>
        <p:spPr>
          <a:xfrm>
            <a:off x="7575358" y="3682591"/>
            <a:ext cx="1339564" cy="369332"/>
          </a:xfrm>
          <a:prstGeom prst="rect">
            <a:avLst/>
          </a:prstGeom>
          <a:noFill/>
        </p:spPr>
        <p:txBody>
          <a:bodyPr wrap="square" rtlCol="1">
            <a:spAutoFit/>
          </a:bodyPr>
          <a:lstStyle/>
          <a:p>
            <a:r>
              <a:rPr lang="en-US" b="1" dirty="0">
                <a:solidFill>
                  <a:srgbClr val="002060"/>
                </a:solidFill>
                <a:cs typeface="+mj-cs"/>
              </a:rPr>
              <a:t>= 27000 LE</a:t>
            </a:r>
            <a:endParaRPr lang="ar-EG" b="1" dirty="0">
              <a:solidFill>
                <a:srgbClr val="002060"/>
              </a:solidFill>
              <a:cs typeface="+mj-cs"/>
            </a:endParaRPr>
          </a:p>
        </p:txBody>
      </p:sp>
      <p:sp>
        <p:nvSpPr>
          <p:cNvPr id="83" name="TextBox 82">
            <a:extLst>
              <a:ext uri="{FF2B5EF4-FFF2-40B4-BE49-F238E27FC236}">
                <a16:creationId xmlns:a16="http://schemas.microsoft.com/office/drawing/2014/main" id="{63737821-F6FC-4000-AFE7-D7A0FDCDB98F}"/>
              </a:ext>
            </a:extLst>
          </p:cNvPr>
          <p:cNvSpPr txBox="1"/>
          <p:nvPr/>
        </p:nvSpPr>
        <p:spPr>
          <a:xfrm>
            <a:off x="558055" y="4122734"/>
            <a:ext cx="3920630" cy="400110"/>
          </a:xfrm>
          <a:prstGeom prst="rect">
            <a:avLst/>
          </a:prstGeom>
          <a:noFill/>
        </p:spPr>
        <p:txBody>
          <a:bodyPr wrap="square" rtlCol="1">
            <a:spAutoFit/>
          </a:bodyPr>
          <a:lstStyle/>
          <a:p>
            <a:r>
              <a:rPr lang="en-US" b="1" dirty="0">
                <a:solidFill>
                  <a:srgbClr val="C00000"/>
                </a:solidFill>
                <a:cs typeface="+mj-cs"/>
              </a:rPr>
              <a:t>Net income </a:t>
            </a:r>
            <a:r>
              <a:rPr lang="en-US" b="1" dirty="0">
                <a:solidFill>
                  <a:srgbClr val="002060"/>
                </a:solidFill>
                <a:cs typeface="+mj-cs"/>
              </a:rPr>
              <a:t>= </a:t>
            </a:r>
            <a:r>
              <a:rPr lang="en-US" sz="2000" b="1" dirty="0">
                <a:solidFill>
                  <a:srgbClr val="002060"/>
                </a:solidFill>
                <a:cs typeface="+mj-cs"/>
              </a:rPr>
              <a:t> </a:t>
            </a:r>
            <a:endParaRPr lang="en-US" b="1" dirty="0">
              <a:solidFill>
                <a:srgbClr val="002060"/>
              </a:solidFill>
              <a:cs typeface="+mj-cs"/>
            </a:endParaRPr>
          </a:p>
        </p:txBody>
      </p:sp>
      <p:sp>
        <p:nvSpPr>
          <p:cNvPr id="84" name="TextBox 83">
            <a:extLst>
              <a:ext uri="{FF2B5EF4-FFF2-40B4-BE49-F238E27FC236}">
                <a16:creationId xmlns:a16="http://schemas.microsoft.com/office/drawing/2014/main" id="{577EAABF-821A-48BD-A973-1274FB05750B}"/>
              </a:ext>
            </a:extLst>
          </p:cNvPr>
          <p:cNvSpPr txBox="1"/>
          <p:nvPr/>
        </p:nvSpPr>
        <p:spPr>
          <a:xfrm>
            <a:off x="7644178" y="4128444"/>
            <a:ext cx="1947072" cy="369332"/>
          </a:xfrm>
          <a:prstGeom prst="rect">
            <a:avLst/>
          </a:prstGeom>
          <a:noFill/>
        </p:spPr>
        <p:txBody>
          <a:bodyPr wrap="square">
            <a:spAutoFit/>
          </a:bodyPr>
          <a:lstStyle/>
          <a:p>
            <a:r>
              <a:rPr lang="en-US" b="1" dirty="0">
                <a:solidFill>
                  <a:srgbClr val="002060"/>
                </a:solidFill>
                <a:cs typeface="+mj-cs"/>
              </a:rPr>
              <a:t> =  14000 LE</a:t>
            </a:r>
          </a:p>
        </p:txBody>
      </p:sp>
      <p:sp>
        <p:nvSpPr>
          <p:cNvPr id="86" name="TextBox 85">
            <a:extLst>
              <a:ext uri="{FF2B5EF4-FFF2-40B4-BE49-F238E27FC236}">
                <a16:creationId xmlns:a16="http://schemas.microsoft.com/office/drawing/2014/main" id="{6F34BB2D-265E-446E-B284-36E38C7201AD}"/>
              </a:ext>
            </a:extLst>
          </p:cNvPr>
          <p:cNvSpPr txBox="1"/>
          <p:nvPr/>
        </p:nvSpPr>
        <p:spPr>
          <a:xfrm>
            <a:off x="690954" y="4749742"/>
            <a:ext cx="1772935" cy="369332"/>
          </a:xfrm>
          <a:prstGeom prst="rect">
            <a:avLst/>
          </a:prstGeom>
          <a:noFill/>
        </p:spPr>
        <p:txBody>
          <a:bodyPr wrap="square" rtlCol="1">
            <a:spAutoFit/>
          </a:bodyPr>
          <a:lstStyle/>
          <a:p>
            <a:r>
              <a:rPr lang="en-US" b="1" dirty="0">
                <a:solidFill>
                  <a:srgbClr val="C00000"/>
                </a:solidFill>
                <a:cs typeface="+mj-cs"/>
              </a:rPr>
              <a:t>Liabilities </a:t>
            </a:r>
            <a:r>
              <a:rPr lang="en-US" b="1" dirty="0">
                <a:solidFill>
                  <a:srgbClr val="002060"/>
                </a:solidFill>
                <a:cs typeface="+mj-cs"/>
              </a:rPr>
              <a:t>=  </a:t>
            </a:r>
          </a:p>
        </p:txBody>
      </p:sp>
      <p:sp>
        <p:nvSpPr>
          <p:cNvPr id="92" name="TextBox 91">
            <a:extLst>
              <a:ext uri="{FF2B5EF4-FFF2-40B4-BE49-F238E27FC236}">
                <a16:creationId xmlns:a16="http://schemas.microsoft.com/office/drawing/2014/main" id="{0271D8CD-51F2-4880-9193-41C349FB1DDE}"/>
              </a:ext>
            </a:extLst>
          </p:cNvPr>
          <p:cNvSpPr txBox="1"/>
          <p:nvPr/>
        </p:nvSpPr>
        <p:spPr>
          <a:xfrm>
            <a:off x="2805749" y="5372660"/>
            <a:ext cx="7158621" cy="400110"/>
          </a:xfrm>
          <a:prstGeom prst="rect">
            <a:avLst/>
          </a:prstGeom>
          <a:noFill/>
        </p:spPr>
        <p:txBody>
          <a:bodyPr wrap="square" rtlCol="1">
            <a:spAutoFit/>
          </a:bodyPr>
          <a:lstStyle/>
          <a:p>
            <a:r>
              <a:rPr lang="en-US" sz="2000" b="1" dirty="0">
                <a:solidFill>
                  <a:srgbClr val="C00000"/>
                </a:solidFill>
                <a:cs typeface="+mj-cs"/>
              </a:rPr>
              <a:t>Total assets  = Liabilities   +    Owner`s equity</a:t>
            </a:r>
            <a:endParaRPr lang="ar-EG" sz="2800" dirty="0">
              <a:solidFill>
                <a:srgbClr val="002060"/>
              </a:solidFill>
              <a:cs typeface="Sultan bold" pitchFamily="2" charset="-78"/>
            </a:endParaRPr>
          </a:p>
        </p:txBody>
      </p:sp>
      <p:sp>
        <p:nvSpPr>
          <p:cNvPr id="94" name="TextBox 93">
            <a:extLst>
              <a:ext uri="{FF2B5EF4-FFF2-40B4-BE49-F238E27FC236}">
                <a16:creationId xmlns:a16="http://schemas.microsoft.com/office/drawing/2014/main" id="{D67B01F5-9678-4095-AB77-39FF7F7B0878}"/>
              </a:ext>
            </a:extLst>
          </p:cNvPr>
          <p:cNvSpPr txBox="1"/>
          <p:nvPr/>
        </p:nvSpPr>
        <p:spPr>
          <a:xfrm>
            <a:off x="7748741" y="4734353"/>
            <a:ext cx="1926535" cy="400110"/>
          </a:xfrm>
          <a:prstGeom prst="rect">
            <a:avLst/>
          </a:prstGeom>
          <a:noFill/>
        </p:spPr>
        <p:txBody>
          <a:bodyPr wrap="square" rtlCol="1">
            <a:spAutoFit/>
          </a:bodyPr>
          <a:lstStyle/>
          <a:p>
            <a:r>
              <a:rPr lang="en-US" sz="2000" b="1" dirty="0">
                <a:solidFill>
                  <a:srgbClr val="002060"/>
                </a:solidFill>
                <a:cs typeface="+mj-cs"/>
              </a:rPr>
              <a:t>= 18500 LE</a:t>
            </a:r>
            <a:endParaRPr lang="ar-EG" sz="2000" b="1" dirty="0">
              <a:solidFill>
                <a:srgbClr val="002060"/>
              </a:solidFill>
              <a:cs typeface="+mj-cs"/>
            </a:endParaRPr>
          </a:p>
        </p:txBody>
      </p:sp>
      <p:sp>
        <p:nvSpPr>
          <p:cNvPr id="23" name="TextBox 22">
            <a:extLst>
              <a:ext uri="{FF2B5EF4-FFF2-40B4-BE49-F238E27FC236}">
                <a16:creationId xmlns:a16="http://schemas.microsoft.com/office/drawing/2014/main" id="{09D9B333-D2A0-4E9C-84E3-EA1177FFD761}"/>
              </a:ext>
            </a:extLst>
          </p:cNvPr>
          <p:cNvSpPr txBox="1"/>
          <p:nvPr/>
        </p:nvSpPr>
        <p:spPr>
          <a:xfrm>
            <a:off x="1871170" y="3638339"/>
            <a:ext cx="1346119" cy="369332"/>
          </a:xfrm>
          <a:prstGeom prst="rect">
            <a:avLst/>
          </a:prstGeom>
          <a:noFill/>
        </p:spPr>
        <p:txBody>
          <a:bodyPr wrap="square" rtlCol="1">
            <a:spAutoFit/>
          </a:bodyPr>
          <a:lstStyle/>
          <a:p>
            <a:r>
              <a:rPr lang="en-US" b="1" dirty="0">
                <a:solidFill>
                  <a:srgbClr val="002060"/>
                </a:solidFill>
                <a:cs typeface="+mj-cs"/>
              </a:rPr>
              <a:t>8000 cash</a:t>
            </a:r>
            <a:endParaRPr lang="ar-EG" b="1" dirty="0">
              <a:solidFill>
                <a:srgbClr val="002060"/>
              </a:solidFill>
              <a:cs typeface="+mj-cs"/>
            </a:endParaRPr>
          </a:p>
        </p:txBody>
      </p:sp>
      <p:sp>
        <p:nvSpPr>
          <p:cNvPr id="24" name="TextBox 23">
            <a:extLst>
              <a:ext uri="{FF2B5EF4-FFF2-40B4-BE49-F238E27FC236}">
                <a16:creationId xmlns:a16="http://schemas.microsoft.com/office/drawing/2014/main" id="{83C9F918-5D03-4EDA-B3F7-F7CEED890849}"/>
              </a:ext>
            </a:extLst>
          </p:cNvPr>
          <p:cNvSpPr txBox="1"/>
          <p:nvPr/>
        </p:nvSpPr>
        <p:spPr>
          <a:xfrm>
            <a:off x="2147634" y="4121120"/>
            <a:ext cx="2446769" cy="400110"/>
          </a:xfrm>
          <a:prstGeom prst="rect">
            <a:avLst/>
          </a:prstGeom>
          <a:noFill/>
        </p:spPr>
        <p:txBody>
          <a:bodyPr wrap="square" rtlCol="1">
            <a:spAutoFit/>
          </a:bodyPr>
          <a:lstStyle/>
          <a:p>
            <a:r>
              <a:rPr lang="en-US" sz="2000" b="1" dirty="0">
                <a:solidFill>
                  <a:srgbClr val="002060"/>
                </a:solidFill>
                <a:cs typeface="+mj-cs"/>
              </a:rPr>
              <a:t>revenue - expenses</a:t>
            </a:r>
            <a:endParaRPr lang="en-US" b="1" dirty="0">
              <a:solidFill>
                <a:srgbClr val="002060"/>
              </a:solidFill>
              <a:cs typeface="+mj-cs"/>
            </a:endParaRPr>
          </a:p>
        </p:txBody>
      </p:sp>
      <p:sp>
        <p:nvSpPr>
          <p:cNvPr id="25" name="TextBox 24">
            <a:extLst>
              <a:ext uri="{FF2B5EF4-FFF2-40B4-BE49-F238E27FC236}">
                <a16:creationId xmlns:a16="http://schemas.microsoft.com/office/drawing/2014/main" id="{E09436FF-C58B-4402-9983-57C41E9E8133}"/>
              </a:ext>
            </a:extLst>
          </p:cNvPr>
          <p:cNvSpPr txBox="1"/>
          <p:nvPr/>
        </p:nvSpPr>
        <p:spPr>
          <a:xfrm>
            <a:off x="5172522" y="4121120"/>
            <a:ext cx="2309306" cy="369332"/>
          </a:xfrm>
          <a:prstGeom prst="rect">
            <a:avLst/>
          </a:prstGeom>
          <a:noFill/>
        </p:spPr>
        <p:txBody>
          <a:bodyPr wrap="square">
            <a:spAutoFit/>
          </a:bodyPr>
          <a:lstStyle/>
          <a:p>
            <a:r>
              <a:rPr lang="en-US" b="1" dirty="0">
                <a:solidFill>
                  <a:srgbClr val="002060"/>
                </a:solidFill>
                <a:cs typeface="+mj-cs"/>
              </a:rPr>
              <a:t>=  36000 – 22000</a:t>
            </a:r>
          </a:p>
        </p:txBody>
      </p:sp>
      <p:sp>
        <p:nvSpPr>
          <p:cNvPr id="26" name="TextBox 25">
            <a:extLst>
              <a:ext uri="{FF2B5EF4-FFF2-40B4-BE49-F238E27FC236}">
                <a16:creationId xmlns:a16="http://schemas.microsoft.com/office/drawing/2014/main" id="{C9232A5B-EFC7-4D76-84C3-1F94DCAF48BE}"/>
              </a:ext>
            </a:extLst>
          </p:cNvPr>
          <p:cNvSpPr txBox="1"/>
          <p:nvPr/>
        </p:nvSpPr>
        <p:spPr>
          <a:xfrm>
            <a:off x="2157297" y="4768386"/>
            <a:ext cx="2285964" cy="369332"/>
          </a:xfrm>
          <a:prstGeom prst="rect">
            <a:avLst/>
          </a:prstGeom>
          <a:noFill/>
        </p:spPr>
        <p:txBody>
          <a:bodyPr wrap="square" rtlCol="1">
            <a:spAutoFit/>
          </a:bodyPr>
          <a:lstStyle/>
          <a:p>
            <a:r>
              <a:rPr lang="en-US" b="1" dirty="0">
                <a:solidFill>
                  <a:srgbClr val="002060"/>
                </a:solidFill>
                <a:cs typeface="+mj-cs"/>
              </a:rPr>
              <a:t>16500 Notes</a:t>
            </a:r>
            <a:r>
              <a:rPr lang="en-US" dirty="0">
                <a:solidFill>
                  <a:schemeClr val="accent5">
                    <a:lumMod val="50000"/>
                  </a:schemeClr>
                </a:solidFill>
                <a:latin typeface="Arial Black" panose="020B0A04020102020204" pitchFamily="34" charset="0"/>
                <a:cs typeface="Sultan bold" pitchFamily="2" charset="-78"/>
              </a:rPr>
              <a:t> </a:t>
            </a:r>
            <a:r>
              <a:rPr lang="en-US" b="1" dirty="0">
                <a:solidFill>
                  <a:srgbClr val="002060"/>
                </a:solidFill>
                <a:cs typeface="+mj-cs"/>
              </a:rPr>
              <a:t>payable</a:t>
            </a:r>
          </a:p>
        </p:txBody>
      </p:sp>
      <p:sp>
        <p:nvSpPr>
          <p:cNvPr id="27" name="TextBox 26">
            <a:extLst>
              <a:ext uri="{FF2B5EF4-FFF2-40B4-BE49-F238E27FC236}">
                <a16:creationId xmlns:a16="http://schemas.microsoft.com/office/drawing/2014/main" id="{7AFAF62F-A029-4A9D-BBBF-D3B80BCF804E}"/>
              </a:ext>
            </a:extLst>
          </p:cNvPr>
          <p:cNvSpPr txBox="1"/>
          <p:nvPr/>
        </p:nvSpPr>
        <p:spPr>
          <a:xfrm>
            <a:off x="2782608" y="5641211"/>
            <a:ext cx="7158621" cy="400110"/>
          </a:xfrm>
          <a:prstGeom prst="rect">
            <a:avLst/>
          </a:prstGeom>
          <a:noFill/>
        </p:spPr>
        <p:txBody>
          <a:bodyPr wrap="square" rtlCol="1">
            <a:spAutoFit/>
          </a:bodyPr>
          <a:lstStyle/>
          <a:p>
            <a:r>
              <a:rPr lang="ar-EG" sz="2000" b="1" dirty="0">
                <a:solidFill>
                  <a:srgbClr val="002060"/>
                </a:solidFill>
                <a:cs typeface="+mj-cs"/>
              </a:rPr>
              <a:t>    </a:t>
            </a:r>
            <a:r>
              <a:rPr lang="en-US" sz="2000" b="1" dirty="0">
                <a:solidFill>
                  <a:srgbClr val="002060"/>
                </a:solidFill>
                <a:cs typeface="+mj-cs"/>
              </a:rPr>
              <a:t>27000         =   18500      +     owner`s </a:t>
            </a:r>
            <a:r>
              <a:rPr lang="en-US" sz="2000" b="1" dirty="0" err="1">
                <a:solidFill>
                  <a:srgbClr val="002060"/>
                </a:solidFill>
                <a:cs typeface="+mj-cs"/>
              </a:rPr>
              <a:t>eqity</a:t>
            </a:r>
            <a:r>
              <a:rPr lang="en-US" sz="2000" b="1" dirty="0">
                <a:solidFill>
                  <a:srgbClr val="002060"/>
                </a:solidFill>
                <a:cs typeface="+mj-cs"/>
              </a:rPr>
              <a:t> </a:t>
            </a:r>
            <a:endParaRPr lang="ar-EG" sz="2000" b="1" dirty="0">
              <a:solidFill>
                <a:srgbClr val="002060"/>
              </a:solidFill>
              <a:cs typeface="+mj-cs"/>
            </a:endParaRPr>
          </a:p>
        </p:txBody>
      </p:sp>
      <p:sp>
        <p:nvSpPr>
          <p:cNvPr id="28" name="TextBox 27">
            <a:extLst>
              <a:ext uri="{FF2B5EF4-FFF2-40B4-BE49-F238E27FC236}">
                <a16:creationId xmlns:a16="http://schemas.microsoft.com/office/drawing/2014/main" id="{7E7B6561-DFA1-4E7D-B95D-94102E4F8D79}"/>
              </a:ext>
            </a:extLst>
          </p:cNvPr>
          <p:cNvSpPr txBox="1"/>
          <p:nvPr/>
        </p:nvSpPr>
        <p:spPr>
          <a:xfrm>
            <a:off x="3010233" y="6038975"/>
            <a:ext cx="7158621" cy="400110"/>
          </a:xfrm>
          <a:prstGeom prst="rect">
            <a:avLst/>
          </a:prstGeom>
          <a:noFill/>
        </p:spPr>
        <p:txBody>
          <a:bodyPr wrap="square" rtlCol="1">
            <a:spAutoFit/>
          </a:bodyPr>
          <a:lstStyle/>
          <a:p>
            <a:r>
              <a:rPr lang="en-US" sz="2000" b="1" dirty="0">
                <a:solidFill>
                  <a:srgbClr val="002060"/>
                </a:solidFill>
                <a:cs typeface="+mj-cs"/>
              </a:rPr>
              <a:t>owner`s </a:t>
            </a:r>
            <a:r>
              <a:rPr lang="en-US" sz="2000" b="1" dirty="0" err="1">
                <a:solidFill>
                  <a:srgbClr val="002060"/>
                </a:solidFill>
                <a:cs typeface="+mj-cs"/>
              </a:rPr>
              <a:t>eqity</a:t>
            </a:r>
            <a:r>
              <a:rPr lang="en-US" sz="2000" b="1" dirty="0">
                <a:solidFill>
                  <a:srgbClr val="002060"/>
                </a:solidFill>
                <a:cs typeface="+mj-cs"/>
              </a:rPr>
              <a:t> =  27000   -  18500   =   8500  LE</a:t>
            </a:r>
            <a:endParaRPr lang="ar-EG" sz="2000" b="1" dirty="0">
              <a:solidFill>
                <a:srgbClr val="002060"/>
              </a:solidFill>
              <a:cs typeface="+mj-cs"/>
            </a:endParaRPr>
          </a:p>
        </p:txBody>
      </p:sp>
      <p:sp>
        <p:nvSpPr>
          <p:cNvPr id="29" name="TextBox 28">
            <a:extLst>
              <a:ext uri="{FF2B5EF4-FFF2-40B4-BE49-F238E27FC236}">
                <a16:creationId xmlns:a16="http://schemas.microsoft.com/office/drawing/2014/main" id="{97C13AA5-2264-4266-A995-9564757DF3E5}"/>
              </a:ext>
            </a:extLst>
          </p:cNvPr>
          <p:cNvSpPr txBox="1"/>
          <p:nvPr/>
        </p:nvSpPr>
        <p:spPr>
          <a:xfrm>
            <a:off x="4827697" y="3674407"/>
            <a:ext cx="2998956" cy="369332"/>
          </a:xfrm>
          <a:prstGeom prst="rect">
            <a:avLst/>
          </a:prstGeom>
          <a:noFill/>
        </p:spPr>
        <p:txBody>
          <a:bodyPr wrap="square" rtlCol="1">
            <a:spAutoFit/>
          </a:bodyPr>
          <a:lstStyle/>
          <a:p>
            <a:r>
              <a:rPr lang="en-US" b="1" dirty="0">
                <a:solidFill>
                  <a:srgbClr val="002060"/>
                </a:solidFill>
                <a:cs typeface="+mj-cs"/>
              </a:rPr>
              <a:t>+ 9000 accounts receivable</a:t>
            </a:r>
            <a:endParaRPr lang="ar-EG" b="1" dirty="0">
              <a:solidFill>
                <a:srgbClr val="002060"/>
              </a:solidFill>
              <a:cs typeface="+mj-cs"/>
            </a:endParaRPr>
          </a:p>
        </p:txBody>
      </p:sp>
      <p:sp>
        <p:nvSpPr>
          <p:cNvPr id="30" name="TextBox 29">
            <a:extLst>
              <a:ext uri="{FF2B5EF4-FFF2-40B4-BE49-F238E27FC236}">
                <a16:creationId xmlns:a16="http://schemas.microsoft.com/office/drawing/2014/main" id="{75A6F018-F55C-4137-9D80-FBD75416E398}"/>
              </a:ext>
            </a:extLst>
          </p:cNvPr>
          <p:cNvSpPr txBox="1"/>
          <p:nvPr/>
        </p:nvSpPr>
        <p:spPr>
          <a:xfrm>
            <a:off x="2903599" y="3656983"/>
            <a:ext cx="2252289" cy="369332"/>
          </a:xfrm>
          <a:prstGeom prst="rect">
            <a:avLst/>
          </a:prstGeom>
          <a:noFill/>
        </p:spPr>
        <p:txBody>
          <a:bodyPr wrap="square" rtlCol="1">
            <a:spAutoFit/>
          </a:bodyPr>
          <a:lstStyle/>
          <a:p>
            <a:r>
              <a:rPr lang="en-US" b="1" dirty="0">
                <a:solidFill>
                  <a:srgbClr val="002060"/>
                </a:solidFill>
                <a:cs typeface="+mj-cs"/>
              </a:rPr>
              <a:t>+ 10000 equipment</a:t>
            </a:r>
            <a:endParaRPr lang="ar-EG" b="1" dirty="0">
              <a:solidFill>
                <a:srgbClr val="002060"/>
              </a:solidFill>
              <a:cs typeface="+mj-cs"/>
            </a:endParaRPr>
          </a:p>
        </p:txBody>
      </p:sp>
      <p:sp>
        <p:nvSpPr>
          <p:cNvPr id="33" name="TextBox 32">
            <a:extLst>
              <a:ext uri="{FF2B5EF4-FFF2-40B4-BE49-F238E27FC236}">
                <a16:creationId xmlns:a16="http://schemas.microsoft.com/office/drawing/2014/main" id="{ABE1E536-3ACE-4EAC-B030-675509D680DF}"/>
              </a:ext>
            </a:extLst>
          </p:cNvPr>
          <p:cNvSpPr txBox="1"/>
          <p:nvPr/>
        </p:nvSpPr>
        <p:spPr>
          <a:xfrm>
            <a:off x="4631765" y="4737257"/>
            <a:ext cx="2692796" cy="369332"/>
          </a:xfrm>
          <a:prstGeom prst="rect">
            <a:avLst/>
          </a:prstGeom>
          <a:noFill/>
        </p:spPr>
        <p:txBody>
          <a:bodyPr wrap="square" rtlCol="1">
            <a:spAutoFit/>
          </a:bodyPr>
          <a:lstStyle/>
          <a:p>
            <a:r>
              <a:rPr lang="en-US" b="1" dirty="0">
                <a:solidFill>
                  <a:srgbClr val="002060"/>
                </a:solidFill>
                <a:cs typeface="+mj-cs"/>
              </a:rPr>
              <a:t>+ 2000 Account payable</a:t>
            </a:r>
          </a:p>
        </p:txBody>
      </p:sp>
      <p:sp>
        <p:nvSpPr>
          <p:cNvPr id="2" name="Arrow: Right 1">
            <a:extLst>
              <a:ext uri="{FF2B5EF4-FFF2-40B4-BE49-F238E27FC236}">
                <a16:creationId xmlns:a16="http://schemas.microsoft.com/office/drawing/2014/main" id="{F484DF15-0FA5-4908-9EF8-EA14411852B9}"/>
              </a:ext>
            </a:extLst>
          </p:cNvPr>
          <p:cNvSpPr/>
          <p:nvPr/>
        </p:nvSpPr>
        <p:spPr>
          <a:xfrm>
            <a:off x="665856" y="1556676"/>
            <a:ext cx="544312" cy="15728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36" name="Arrow: Right 35">
            <a:extLst>
              <a:ext uri="{FF2B5EF4-FFF2-40B4-BE49-F238E27FC236}">
                <a16:creationId xmlns:a16="http://schemas.microsoft.com/office/drawing/2014/main" id="{1E5670D9-4D89-49ED-AB0D-DABAC97C1C4C}"/>
              </a:ext>
            </a:extLst>
          </p:cNvPr>
          <p:cNvSpPr/>
          <p:nvPr/>
        </p:nvSpPr>
        <p:spPr>
          <a:xfrm>
            <a:off x="673100" y="2110134"/>
            <a:ext cx="544312" cy="15728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37" name="Arrow: Right 36">
            <a:extLst>
              <a:ext uri="{FF2B5EF4-FFF2-40B4-BE49-F238E27FC236}">
                <a16:creationId xmlns:a16="http://schemas.microsoft.com/office/drawing/2014/main" id="{33C9CB92-BBCA-4FDF-9BE1-66A23D7CF326}"/>
              </a:ext>
            </a:extLst>
          </p:cNvPr>
          <p:cNvSpPr/>
          <p:nvPr/>
        </p:nvSpPr>
        <p:spPr>
          <a:xfrm rot="10800000">
            <a:off x="9738509" y="1815902"/>
            <a:ext cx="544312" cy="15728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38" name="Arrow: Right 37">
            <a:extLst>
              <a:ext uri="{FF2B5EF4-FFF2-40B4-BE49-F238E27FC236}">
                <a16:creationId xmlns:a16="http://schemas.microsoft.com/office/drawing/2014/main" id="{D2A822D2-2FCC-4D06-8830-60C5ACF69FF5}"/>
              </a:ext>
            </a:extLst>
          </p:cNvPr>
          <p:cNvSpPr/>
          <p:nvPr/>
        </p:nvSpPr>
        <p:spPr>
          <a:xfrm>
            <a:off x="660617" y="1255983"/>
            <a:ext cx="544312" cy="157282"/>
          </a:xfrm>
          <a:prstGeom prst="rightArrow">
            <a:avLst/>
          </a:prstGeom>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a:p>
        </p:txBody>
      </p:sp>
      <p:sp>
        <p:nvSpPr>
          <p:cNvPr id="39" name="Arrow: Right 38">
            <a:extLst>
              <a:ext uri="{FF2B5EF4-FFF2-40B4-BE49-F238E27FC236}">
                <a16:creationId xmlns:a16="http://schemas.microsoft.com/office/drawing/2014/main" id="{3E664727-0D85-40A8-8228-6D9C1938E70C}"/>
              </a:ext>
            </a:extLst>
          </p:cNvPr>
          <p:cNvSpPr/>
          <p:nvPr/>
        </p:nvSpPr>
        <p:spPr>
          <a:xfrm rot="10800000">
            <a:off x="9712615" y="1241230"/>
            <a:ext cx="544312" cy="157282"/>
          </a:xfrm>
          <a:prstGeom prst="rightArrow">
            <a:avLst/>
          </a:prstGeom>
          <a:solidFill>
            <a:srgbClr val="C00000"/>
          </a:solidFill>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dirty="0"/>
          </a:p>
        </p:txBody>
      </p:sp>
      <p:sp>
        <p:nvSpPr>
          <p:cNvPr id="40" name="Arrow: Right 39">
            <a:extLst>
              <a:ext uri="{FF2B5EF4-FFF2-40B4-BE49-F238E27FC236}">
                <a16:creationId xmlns:a16="http://schemas.microsoft.com/office/drawing/2014/main" id="{087BA3E4-3CFA-411B-BACF-90C10611F462}"/>
              </a:ext>
            </a:extLst>
          </p:cNvPr>
          <p:cNvSpPr/>
          <p:nvPr/>
        </p:nvSpPr>
        <p:spPr>
          <a:xfrm rot="10800000">
            <a:off x="9748318" y="2119816"/>
            <a:ext cx="544312" cy="157282"/>
          </a:xfrm>
          <a:prstGeom prst="rightArrow">
            <a:avLst/>
          </a:prstGeom>
          <a:solidFill>
            <a:srgbClr val="C00000"/>
          </a:solidFill>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dirty="0"/>
          </a:p>
        </p:txBody>
      </p:sp>
      <p:sp>
        <p:nvSpPr>
          <p:cNvPr id="41" name="Arrow: Right 40">
            <a:extLst>
              <a:ext uri="{FF2B5EF4-FFF2-40B4-BE49-F238E27FC236}">
                <a16:creationId xmlns:a16="http://schemas.microsoft.com/office/drawing/2014/main" id="{9156534E-DADC-49B2-A124-CE457D6D1BB7}"/>
              </a:ext>
            </a:extLst>
          </p:cNvPr>
          <p:cNvSpPr/>
          <p:nvPr/>
        </p:nvSpPr>
        <p:spPr>
          <a:xfrm rot="10800000">
            <a:off x="9712615" y="1544451"/>
            <a:ext cx="544312" cy="157282"/>
          </a:xfrm>
          <a:prstGeom prst="rightArrow">
            <a:avLst/>
          </a:prstGeom>
          <a:solidFill>
            <a:srgbClr val="00B050"/>
          </a:solidFill>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dirty="0"/>
          </a:p>
        </p:txBody>
      </p:sp>
      <p:sp>
        <p:nvSpPr>
          <p:cNvPr id="43" name="Arrow: Right 42">
            <a:extLst>
              <a:ext uri="{FF2B5EF4-FFF2-40B4-BE49-F238E27FC236}">
                <a16:creationId xmlns:a16="http://schemas.microsoft.com/office/drawing/2014/main" id="{45931178-D162-43C5-80C3-749531C9FECF}"/>
              </a:ext>
            </a:extLst>
          </p:cNvPr>
          <p:cNvSpPr/>
          <p:nvPr/>
        </p:nvSpPr>
        <p:spPr>
          <a:xfrm>
            <a:off x="662686" y="1858720"/>
            <a:ext cx="544312" cy="157282"/>
          </a:xfrm>
          <a:prstGeom prst="rightArrow">
            <a:avLst/>
          </a:prstGeom>
          <a:solidFill>
            <a:srgbClr val="00B050"/>
          </a:solidFill>
        </p:spPr>
        <p:style>
          <a:lnRef idx="2">
            <a:schemeClr val="accent4">
              <a:shade val="50000"/>
            </a:schemeClr>
          </a:lnRef>
          <a:fillRef idx="1">
            <a:schemeClr val="accent4"/>
          </a:fillRef>
          <a:effectRef idx="0">
            <a:schemeClr val="accent4"/>
          </a:effectRef>
          <a:fontRef idx="minor">
            <a:schemeClr val="lt1"/>
          </a:fontRef>
        </p:style>
        <p:txBody>
          <a:bodyPr rtlCol="1" anchor="ctr"/>
          <a:lstStyle/>
          <a:p>
            <a:pPr algn="ctr"/>
            <a:endParaRPr lang="ar-EG" dirty="0"/>
          </a:p>
        </p:txBody>
      </p:sp>
      <p:sp>
        <p:nvSpPr>
          <p:cNvPr id="3" name="TextBox 2">
            <a:extLst>
              <a:ext uri="{FF2B5EF4-FFF2-40B4-BE49-F238E27FC236}">
                <a16:creationId xmlns:a16="http://schemas.microsoft.com/office/drawing/2014/main" id="{6568BFAB-02F1-FAF4-6A64-CE46F0820699}"/>
              </a:ext>
            </a:extLst>
          </p:cNvPr>
          <p:cNvSpPr txBox="1"/>
          <p:nvPr/>
        </p:nvSpPr>
        <p:spPr>
          <a:xfrm>
            <a:off x="4134025" y="3276643"/>
            <a:ext cx="2252289" cy="461665"/>
          </a:xfrm>
          <a:prstGeom prst="rect">
            <a:avLst/>
          </a:prstGeom>
          <a:noFill/>
        </p:spPr>
        <p:txBody>
          <a:bodyPr wrap="square" rtlCol="1">
            <a:spAutoFit/>
          </a:bodyPr>
          <a:lstStyle/>
          <a:p>
            <a:r>
              <a:rPr lang="en-US" sz="2400" b="1" dirty="0">
                <a:solidFill>
                  <a:srgbClr val="002060"/>
                </a:solidFill>
                <a:cs typeface="+mj-cs"/>
              </a:rPr>
              <a:t>Answer</a:t>
            </a:r>
            <a:endParaRPr lang="ar-EG" b="1" dirty="0">
              <a:solidFill>
                <a:srgbClr val="002060"/>
              </a:solidFill>
              <a:cs typeface="+mj-cs"/>
            </a:endParaRPr>
          </a:p>
        </p:txBody>
      </p:sp>
      <p:sp>
        <p:nvSpPr>
          <p:cNvPr id="4" name="TextBox 3">
            <a:extLst>
              <a:ext uri="{FF2B5EF4-FFF2-40B4-BE49-F238E27FC236}">
                <a16:creationId xmlns:a16="http://schemas.microsoft.com/office/drawing/2014/main" id="{7BB06EC8-A18F-8C7E-9217-1A62712098F5}"/>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81286090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64"/>
                                        </p:tgtEl>
                                        <p:attrNameLst>
                                          <p:attrName>style.visibility</p:attrName>
                                        </p:attrNameLst>
                                      </p:cBhvr>
                                      <p:to>
                                        <p:strVal val="visible"/>
                                      </p:to>
                                    </p:set>
                                    <p:animEffect transition="in" filter="randombar(horizontal)">
                                      <p:cBhvr>
                                        <p:cTn id="7" dur="500"/>
                                        <p:tgtEl>
                                          <p:spTgt spid="64"/>
                                        </p:tgtEl>
                                      </p:cBhvr>
                                    </p:animEffect>
                                  </p:childTnLst>
                                </p:cTn>
                              </p:par>
                              <p:par>
                                <p:cTn id="8" presetID="14" presetClass="entr" presetSubtype="10" fill="hold" nodeType="withEffect">
                                  <p:stCondLst>
                                    <p:cond delay="0"/>
                                  </p:stCondLst>
                                  <p:childTnLst>
                                    <p:set>
                                      <p:cBhvr>
                                        <p:cTn id="9" dur="1" fill="hold">
                                          <p:stCondLst>
                                            <p:cond delay="0"/>
                                          </p:stCondLst>
                                        </p:cTn>
                                        <p:tgtEl>
                                          <p:spTgt spid="65"/>
                                        </p:tgtEl>
                                        <p:attrNameLst>
                                          <p:attrName>style.visibility</p:attrName>
                                        </p:attrNameLst>
                                      </p:cBhvr>
                                      <p:to>
                                        <p:strVal val="visible"/>
                                      </p:to>
                                    </p:set>
                                    <p:animEffect transition="in" filter="randombar(horizontal)">
                                      <p:cBhvr>
                                        <p:cTn id="10" dur="500"/>
                                        <p:tgtEl>
                                          <p:spTgt spid="65"/>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66"/>
                                        </p:tgtEl>
                                        <p:attrNameLst>
                                          <p:attrName>style.visibility</p:attrName>
                                        </p:attrNameLst>
                                      </p:cBhvr>
                                      <p:to>
                                        <p:strVal val="visible"/>
                                      </p:to>
                                    </p:set>
                                    <p:animEffect transition="in" filter="randombar(horizontal)">
                                      <p:cBhvr>
                                        <p:cTn id="13" dur="500"/>
                                        <p:tgtEl>
                                          <p:spTgt spid="66"/>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67"/>
                                        </p:tgtEl>
                                        <p:attrNameLst>
                                          <p:attrName>style.visibility</p:attrName>
                                        </p:attrNameLst>
                                      </p:cBhvr>
                                      <p:to>
                                        <p:strVal val="visible"/>
                                      </p:to>
                                    </p:set>
                                    <p:animEffect transition="in" filter="randombar(horizontal)">
                                      <p:cBhvr>
                                        <p:cTn id="16" dur="500"/>
                                        <p:tgtEl>
                                          <p:spTgt spid="67"/>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68"/>
                                        </p:tgtEl>
                                        <p:attrNameLst>
                                          <p:attrName>style.visibility</p:attrName>
                                        </p:attrNameLst>
                                      </p:cBhvr>
                                      <p:to>
                                        <p:strVal val="visible"/>
                                      </p:to>
                                    </p:set>
                                    <p:animEffect transition="in" filter="randombar(horizontal)">
                                      <p:cBhvr>
                                        <p:cTn id="19" dur="500"/>
                                        <p:tgtEl>
                                          <p:spTgt spid="68"/>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73"/>
                                        </p:tgtEl>
                                        <p:attrNameLst>
                                          <p:attrName>style.visibility</p:attrName>
                                        </p:attrNameLst>
                                      </p:cBhvr>
                                      <p:to>
                                        <p:strVal val="visible"/>
                                      </p:to>
                                    </p:set>
                                    <p:animEffect transition="in" filter="randombar(horizontal)">
                                      <p:cBhvr>
                                        <p:cTn id="24" dur="500"/>
                                        <p:tgtEl>
                                          <p:spTgt spid="73"/>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2" fill="hold" grpId="0" nodeType="clickEffect">
                                  <p:stCondLst>
                                    <p:cond delay="0"/>
                                  </p:stCondLst>
                                  <p:childTnLst>
                                    <p:set>
                                      <p:cBhvr>
                                        <p:cTn id="28" dur="1" fill="hold">
                                          <p:stCondLst>
                                            <p:cond delay="0"/>
                                          </p:stCondLst>
                                        </p:cTn>
                                        <p:tgtEl>
                                          <p:spTgt spid="39"/>
                                        </p:tgtEl>
                                        <p:attrNameLst>
                                          <p:attrName>style.visibility</p:attrName>
                                        </p:attrNameLst>
                                      </p:cBhvr>
                                      <p:to>
                                        <p:strVal val="visible"/>
                                      </p:to>
                                    </p:set>
                                    <p:animEffect transition="in" filter="wipe(right)">
                                      <p:cBhvr>
                                        <p:cTn id="29" dur="500"/>
                                        <p:tgtEl>
                                          <p:spTgt spid="39"/>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23"/>
                                        </p:tgtEl>
                                        <p:attrNameLst>
                                          <p:attrName>style.visibility</p:attrName>
                                        </p:attrNameLst>
                                      </p:cBhvr>
                                      <p:to>
                                        <p:strVal val="visible"/>
                                      </p:to>
                                    </p:set>
                                    <p:animEffect transition="in" filter="wipe(left)">
                                      <p:cBhvr>
                                        <p:cTn id="34" dur="1000"/>
                                        <p:tgtEl>
                                          <p:spTgt spid="23"/>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animEffect transition="in" filter="wipe(left)">
                                      <p:cBhvr>
                                        <p:cTn id="39" dur="1000"/>
                                        <p:tgtEl>
                                          <p:spTgt spid="30"/>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2" fill="hold" grpId="0" nodeType="clickEffect">
                                  <p:stCondLst>
                                    <p:cond delay="0"/>
                                  </p:stCondLst>
                                  <p:childTnLst>
                                    <p:set>
                                      <p:cBhvr>
                                        <p:cTn id="43" dur="1" fill="hold">
                                          <p:stCondLst>
                                            <p:cond delay="0"/>
                                          </p:stCondLst>
                                        </p:cTn>
                                        <p:tgtEl>
                                          <p:spTgt spid="40"/>
                                        </p:tgtEl>
                                        <p:attrNameLst>
                                          <p:attrName>style.visibility</p:attrName>
                                        </p:attrNameLst>
                                      </p:cBhvr>
                                      <p:to>
                                        <p:strVal val="visible"/>
                                      </p:to>
                                    </p:set>
                                    <p:animEffect transition="in" filter="wipe(right)">
                                      <p:cBhvr>
                                        <p:cTn id="44" dur="500"/>
                                        <p:tgtEl>
                                          <p:spTgt spid="40"/>
                                        </p:tgtEl>
                                      </p:cBhvr>
                                    </p:animEffect>
                                  </p:childTnLst>
                                </p:cTn>
                              </p:par>
                            </p:childTnLst>
                          </p:cTn>
                        </p:par>
                      </p:childTnLst>
                    </p:cTn>
                  </p:par>
                  <p:par>
                    <p:cTn id="45" fill="hold">
                      <p:stCondLst>
                        <p:cond delay="indefinite"/>
                      </p:stCondLst>
                      <p:childTnLst>
                        <p:par>
                          <p:cTn id="46" fill="hold">
                            <p:stCondLst>
                              <p:cond delay="0"/>
                            </p:stCondLst>
                            <p:childTnLst>
                              <p:par>
                                <p:cTn id="47" presetID="22" presetClass="entr" presetSubtype="8" fill="hold" grpId="0" nodeType="clickEffect">
                                  <p:stCondLst>
                                    <p:cond delay="0"/>
                                  </p:stCondLst>
                                  <p:childTnLst>
                                    <p:set>
                                      <p:cBhvr>
                                        <p:cTn id="48" dur="1" fill="hold">
                                          <p:stCondLst>
                                            <p:cond delay="0"/>
                                          </p:stCondLst>
                                        </p:cTn>
                                        <p:tgtEl>
                                          <p:spTgt spid="29"/>
                                        </p:tgtEl>
                                        <p:attrNameLst>
                                          <p:attrName>style.visibility</p:attrName>
                                        </p:attrNameLst>
                                      </p:cBhvr>
                                      <p:to>
                                        <p:strVal val="visible"/>
                                      </p:to>
                                    </p:set>
                                    <p:animEffect transition="in" filter="wipe(left)">
                                      <p:cBhvr>
                                        <p:cTn id="49" dur="1000"/>
                                        <p:tgtEl>
                                          <p:spTgt spid="29"/>
                                        </p:tgtEl>
                                      </p:cBhvr>
                                    </p:animEffect>
                                  </p:childTnLst>
                                </p:cTn>
                              </p:par>
                            </p:childTnLst>
                          </p:cTn>
                        </p:par>
                      </p:childTnLst>
                    </p:cTn>
                  </p:par>
                  <p:par>
                    <p:cTn id="50" fill="hold">
                      <p:stCondLst>
                        <p:cond delay="indefinite"/>
                      </p:stCondLst>
                      <p:childTnLst>
                        <p:par>
                          <p:cTn id="51" fill="hold">
                            <p:stCondLst>
                              <p:cond delay="0"/>
                            </p:stCondLst>
                            <p:childTnLst>
                              <p:par>
                                <p:cTn id="52" presetID="14" presetClass="entr" presetSubtype="10" fill="hold" grpId="0" nodeType="clickEffect">
                                  <p:stCondLst>
                                    <p:cond delay="0"/>
                                  </p:stCondLst>
                                  <p:childTnLst>
                                    <p:set>
                                      <p:cBhvr>
                                        <p:cTn id="53" dur="1" fill="hold">
                                          <p:stCondLst>
                                            <p:cond delay="0"/>
                                          </p:stCondLst>
                                        </p:cTn>
                                        <p:tgtEl>
                                          <p:spTgt spid="75"/>
                                        </p:tgtEl>
                                        <p:attrNameLst>
                                          <p:attrName>style.visibility</p:attrName>
                                        </p:attrNameLst>
                                      </p:cBhvr>
                                      <p:to>
                                        <p:strVal val="visible"/>
                                      </p:to>
                                    </p:set>
                                    <p:animEffect transition="in" filter="randombar(horizontal)">
                                      <p:cBhvr>
                                        <p:cTn id="54" dur="500"/>
                                        <p:tgtEl>
                                          <p:spTgt spid="75"/>
                                        </p:tgtEl>
                                      </p:cBhvr>
                                    </p:animEffect>
                                  </p:childTnLst>
                                </p:cTn>
                              </p:par>
                            </p:childTnLst>
                          </p:cTn>
                        </p:par>
                      </p:childTnLst>
                    </p:cTn>
                  </p:par>
                  <p:par>
                    <p:cTn id="55" fill="hold">
                      <p:stCondLst>
                        <p:cond delay="indefinite"/>
                      </p:stCondLst>
                      <p:childTnLst>
                        <p:par>
                          <p:cTn id="56" fill="hold">
                            <p:stCondLst>
                              <p:cond delay="0"/>
                            </p:stCondLst>
                            <p:childTnLst>
                              <p:par>
                                <p:cTn id="57" presetID="14" presetClass="entr" presetSubtype="10" fill="hold" grpId="0" nodeType="clickEffect">
                                  <p:stCondLst>
                                    <p:cond delay="0"/>
                                  </p:stCondLst>
                                  <p:childTnLst>
                                    <p:set>
                                      <p:cBhvr>
                                        <p:cTn id="58" dur="1" fill="hold">
                                          <p:stCondLst>
                                            <p:cond delay="0"/>
                                          </p:stCondLst>
                                        </p:cTn>
                                        <p:tgtEl>
                                          <p:spTgt spid="83"/>
                                        </p:tgtEl>
                                        <p:attrNameLst>
                                          <p:attrName>style.visibility</p:attrName>
                                        </p:attrNameLst>
                                      </p:cBhvr>
                                      <p:to>
                                        <p:strVal val="visible"/>
                                      </p:to>
                                    </p:set>
                                    <p:animEffect transition="in" filter="randombar(horizontal)">
                                      <p:cBhvr>
                                        <p:cTn id="59" dur="500"/>
                                        <p:tgtEl>
                                          <p:spTgt spid="83"/>
                                        </p:tgtEl>
                                      </p:cBhvr>
                                    </p:animEffect>
                                  </p:childTnLst>
                                </p:cTn>
                              </p:par>
                            </p:childTnLst>
                          </p:cTn>
                        </p:par>
                      </p:childTnLst>
                    </p:cTn>
                  </p:par>
                  <p:par>
                    <p:cTn id="60" fill="hold">
                      <p:stCondLst>
                        <p:cond delay="indefinite"/>
                      </p:stCondLst>
                      <p:childTnLst>
                        <p:par>
                          <p:cTn id="61" fill="hold">
                            <p:stCondLst>
                              <p:cond delay="0"/>
                            </p:stCondLst>
                            <p:childTnLst>
                              <p:par>
                                <p:cTn id="62" presetID="22" presetClass="entr" presetSubtype="8" fill="hold" grpId="0" nodeType="clickEffect">
                                  <p:stCondLst>
                                    <p:cond delay="0"/>
                                  </p:stCondLst>
                                  <p:childTnLst>
                                    <p:set>
                                      <p:cBhvr>
                                        <p:cTn id="63" dur="1" fill="hold">
                                          <p:stCondLst>
                                            <p:cond delay="0"/>
                                          </p:stCondLst>
                                        </p:cTn>
                                        <p:tgtEl>
                                          <p:spTgt spid="24"/>
                                        </p:tgtEl>
                                        <p:attrNameLst>
                                          <p:attrName>style.visibility</p:attrName>
                                        </p:attrNameLst>
                                      </p:cBhvr>
                                      <p:to>
                                        <p:strVal val="visible"/>
                                      </p:to>
                                    </p:set>
                                    <p:animEffect transition="in" filter="wipe(left)">
                                      <p:cBhvr>
                                        <p:cTn id="64" dur="1000"/>
                                        <p:tgtEl>
                                          <p:spTgt spid="24"/>
                                        </p:tgtEl>
                                      </p:cBhvr>
                                    </p:animEffect>
                                  </p:childTnLst>
                                </p:cTn>
                              </p:par>
                            </p:childTnLst>
                          </p:cTn>
                        </p:par>
                      </p:childTnLst>
                    </p:cTn>
                  </p:par>
                  <p:par>
                    <p:cTn id="65" fill="hold">
                      <p:stCondLst>
                        <p:cond delay="indefinite"/>
                      </p:stCondLst>
                      <p:childTnLst>
                        <p:par>
                          <p:cTn id="66" fill="hold">
                            <p:stCondLst>
                              <p:cond delay="0"/>
                            </p:stCondLst>
                            <p:childTnLst>
                              <p:par>
                                <p:cTn id="67" presetID="22" presetClass="entr" presetSubtype="8" fill="hold" grpId="0" nodeType="clickEffect">
                                  <p:stCondLst>
                                    <p:cond delay="0"/>
                                  </p:stCondLst>
                                  <p:childTnLst>
                                    <p:set>
                                      <p:cBhvr>
                                        <p:cTn id="68" dur="1" fill="hold">
                                          <p:stCondLst>
                                            <p:cond delay="0"/>
                                          </p:stCondLst>
                                        </p:cTn>
                                        <p:tgtEl>
                                          <p:spTgt spid="38"/>
                                        </p:tgtEl>
                                        <p:attrNameLst>
                                          <p:attrName>style.visibility</p:attrName>
                                        </p:attrNameLst>
                                      </p:cBhvr>
                                      <p:to>
                                        <p:strVal val="visible"/>
                                      </p:to>
                                    </p:set>
                                    <p:animEffect transition="in" filter="wipe(left)">
                                      <p:cBhvr>
                                        <p:cTn id="69" dur="500"/>
                                        <p:tgtEl>
                                          <p:spTgt spid="38"/>
                                        </p:tgtEl>
                                      </p:cBhvr>
                                    </p:animEffect>
                                  </p:childTnLst>
                                </p:cTn>
                              </p:par>
                            </p:childTnLst>
                          </p:cTn>
                        </p:par>
                      </p:childTnLst>
                    </p:cTn>
                  </p:par>
                  <p:par>
                    <p:cTn id="70" fill="hold">
                      <p:stCondLst>
                        <p:cond delay="indefinite"/>
                      </p:stCondLst>
                      <p:childTnLst>
                        <p:par>
                          <p:cTn id="71" fill="hold">
                            <p:stCondLst>
                              <p:cond delay="0"/>
                            </p:stCondLst>
                            <p:childTnLst>
                              <p:par>
                                <p:cTn id="72" presetID="22" presetClass="entr" presetSubtype="8" fill="hold" grpId="0" nodeType="clickEffect">
                                  <p:stCondLst>
                                    <p:cond delay="0"/>
                                  </p:stCondLst>
                                  <p:childTnLst>
                                    <p:set>
                                      <p:cBhvr>
                                        <p:cTn id="73" dur="1" fill="hold">
                                          <p:stCondLst>
                                            <p:cond delay="0"/>
                                          </p:stCondLst>
                                        </p:cTn>
                                        <p:tgtEl>
                                          <p:spTgt spid="25"/>
                                        </p:tgtEl>
                                        <p:attrNameLst>
                                          <p:attrName>style.visibility</p:attrName>
                                        </p:attrNameLst>
                                      </p:cBhvr>
                                      <p:to>
                                        <p:strVal val="visible"/>
                                      </p:to>
                                    </p:set>
                                    <p:animEffect transition="in" filter="wipe(left)">
                                      <p:cBhvr>
                                        <p:cTn id="74" dur="1000"/>
                                        <p:tgtEl>
                                          <p:spTgt spid="25"/>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8" fill="hold" grpId="0" nodeType="clickEffect">
                                  <p:stCondLst>
                                    <p:cond delay="0"/>
                                  </p:stCondLst>
                                  <p:childTnLst>
                                    <p:set>
                                      <p:cBhvr>
                                        <p:cTn id="78" dur="1" fill="hold">
                                          <p:stCondLst>
                                            <p:cond delay="0"/>
                                          </p:stCondLst>
                                        </p:cTn>
                                        <p:tgtEl>
                                          <p:spTgt spid="2"/>
                                        </p:tgtEl>
                                        <p:attrNameLst>
                                          <p:attrName>style.visibility</p:attrName>
                                        </p:attrNameLst>
                                      </p:cBhvr>
                                      <p:to>
                                        <p:strVal val="visible"/>
                                      </p:to>
                                    </p:set>
                                    <p:animEffect transition="in" filter="wipe(left)">
                                      <p:cBhvr>
                                        <p:cTn id="79" dur="500"/>
                                        <p:tgtEl>
                                          <p:spTgt spid="2"/>
                                        </p:tgtEl>
                                      </p:cBhvr>
                                    </p:animEffect>
                                  </p:childTnLst>
                                </p:cTn>
                              </p:par>
                            </p:childTnLst>
                          </p:cTn>
                        </p:par>
                      </p:childTnLst>
                    </p:cTn>
                  </p:par>
                  <p:par>
                    <p:cTn id="80" fill="hold">
                      <p:stCondLst>
                        <p:cond delay="indefinite"/>
                      </p:stCondLst>
                      <p:childTnLst>
                        <p:par>
                          <p:cTn id="81" fill="hold">
                            <p:stCondLst>
                              <p:cond delay="0"/>
                            </p:stCondLst>
                            <p:childTnLst>
                              <p:par>
                                <p:cTn id="82" presetID="22" presetClass="entr" presetSubtype="8" fill="hold" grpId="0" nodeType="clickEffect">
                                  <p:stCondLst>
                                    <p:cond delay="0"/>
                                  </p:stCondLst>
                                  <p:childTnLst>
                                    <p:set>
                                      <p:cBhvr>
                                        <p:cTn id="83" dur="1" fill="hold">
                                          <p:stCondLst>
                                            <p:cond delay="0"/>
                                          </p:stCondLst>
                                        </p:cTn>
                                        <p:tgtEl>
                                          <p:spTgt spid="36"/>
                                        </p:tgtEl>
                                        <p:attrNameLst>
                                          <p:attrName>style.visibility</p:attrName>
                                        </p:attrNameLst>
                                      </p:cBhvr>
                                      <p:to>
                                        <p:strVal val="visible"/>
                                      </p:to>
                                    </p:set>
                                    <p:animEffect transition="in" filter="wipe(left)">
                                      <p:cBhvr>
                                        <p:cTn id="84" dur="500"/>
                                        <p:tgtEl>
                                          <p:spTgt spid="36"/>
                                        </p:tgtEl>
                                      </p:cBhvr>
                                    </p:animEffect>
                                  </p:childTnLst>
                                </p:cTn>
                              </p:par>
                            </p:childTnLst>
                          </p:cTn>
                        </p:par>
                      </p:childTnLst>
                    </p:cTn>
                  </p:par>
                  <p:par>
                    <p:cTn id="85" fill="hold">
                      <p:stCondLst>
                        <p:cond delay="indefinite"/>
                      </p:stCondLst>
                      <p:childTnLst>
                        <p:par>
                          <p:cTn id="86" fill="hold">
                            <p:stCondLst>
                              <p:cond delay="0"/>
                            </p:stCondLst>
                            <p:childTnLst>
                              <p:par>
                                <p:cTn id="87" presetID="22" presetClass="entr" presetSubtype="2" fill="hold" grpId="0" nodeType="clickEffect">
                                  <p:stCondLst>
                                    <p:cond delay="0"/>
                                  </p:stCondLst>
                                  <p:childTnLst>
                                    <p:set>
                                      <p:cBhvr>
                                        <p:cTn id="88" dur="1" fill="hold">
                                          <p:stCondLst>
                                            <p:cond delay="0"/>
                                          </p:stCondLst>
                                        </p:cTn>
                                        <p:tgtEl>
                                          <p:spTgt spid="37"/>
                                        </p:tgtEl>
                                        <p:attrNameLst>
                                          <p:attrName>style.visibility</p:attrName>
                                        </p:attrNameLst>
                                      </p:cBhvr>
                                      <p:to>
                                        <p:strVal val="visible"/>
                                      </p:to>
                                    </p:set>
                                    <p:animEffect transition="in" filter="wipe(right)">
                                      <p:cBhvr>
                                        <p:cTn id="89" dur="500"/>
                                        <p:tgtEl>
                                          <p:spTgt spid="37"/>
                                        </p:tgtEl>
                                      </p:cBhvr>
                                    </p:animEffect>
                                  </p:childTnLst>
                                </p:cTn>
                              </p:par>
                            </p:childTnLst>
                          </p:cTn>
                        </p:par>
                      </p:childTnLst>
                    </p:cTn>
                  </p:par>
                  <p:par>
                    <p:cTn id="90" fill="hold">
                      <p:stCondLst>
                        <p:cond delay="indefinite"/>
                      </p:stCondLst>
                      <p:childTnLst>
                        <p:par>
                          <p:cTn id="91" fill="hold">
                            <p:stCondLst>
                              <p:cond delay="0"/>
                            </p:stCondLst>
                            <p:childTnLst>
                              <p:par>
                                <p:cTn id="92" presetID="14" presetClass="entr" presetSubtype="10" fill="hold" nodeType="clickEffect">
                                  <p:stCondLst>
                                    <p:cond delay="0"/>
                                  </p:stCondLst>
                                  <p:childTnLst>
                                    <p:set>
                                      <p:cBhvr>
                                        <p:cTn id="93" dur="1" fill="hold">
                                          <p:stCondLst>
                                            <p:cond delay="0"/>
                                          </p:stCondLst>
                                        </p:cTn>
                                        <p:tgtEl>
                                          <p:spTgt spid="84">
                                            <p:txEl>
                                              <p:pRg st="0" end="0"/>
                                            </p:txEl>
                                          </p:spTgt>
                                        </p:tgtEl>
                                        <p:attrNameLst>
                                          <p:attrName>style.visibility</p:attrName>
                                        </p:attrNameLst>
                                      </p:cBhvr>
                                      <p:to>
                                        <p:strVal val="visible"/>
                                      </p:to>
                                    </p:set>
                                    <p:animEffect transition="in" filter="randombar(horizontal)">
                                      <p:cBhvr>
                                        <p:cTn id="94" dur="500"/>
                                        <p:tgtEl>
                                          <p:spTgt spid="84">
                                            <p:txEl>
                                              <p:pRg st="0" end="0"/>
                                            </p:txEl>
                                          </p:spTgt>
                                        </p:tgtEl>
                                      </p:cBhvr>
                                    </p:animEffect>
                                  </p:childTnLst>
                                </p:cTn>
                              </p:par>
                            </p:childTnLst>
                          </p:cTn>
                        </p:par>
                      </p:childTnLst>
                    </p:cTn>
                  </p:par>
                  <p:par>
                    <p:cTn id="95" fill="hold">
                      <p:stCondLst>
                        <p:cond delay="indefinite"/>
                      </p:stCondLst>
                      <p:childTnLst>
                        <p:par>
                          <p:cTn id="96" fill="hold">
                            <p:stCondLst>
                              <p:cond delay="0"/>
                            </p:stCondLst>
                            <p:childTnLst>
                              <p:par>
                                <p:cTn id="97" presetID="14" presetClass="entr" presetSubtype="10" fill="hold" grpId="0" nodeType="clickEffect">
                                  <p:stCondLst>
                                    <p:cond delay="0"/>
                                  </p:stCondLst>
                                  <p:childTnLst>
                                    <p:set>
                                      <p:cBhvr>
                                        <p:cTn id="98" dur="1" fill="hold">
                                          <p:stCondLst>
                                            <p:cond delay="0"/>
                                          </p:stCondLst>
                                        </p:cTn>
                                        <p:tgtEl>
                                          <p:spTgt spid="86"/>
                                        </p:tgtEl>
                                        <p:attrNameLst>
                                          <p:attrName>style.visibility</p:attrName>
                                        </p:attrNameLst>
                                      </p:cBhvr>
                                      <p:to>
                                        <p:strVal val="visible"/>
                                      </p:to>
                                    </p:set>
                                    <p:animEffect transition="in" filter="randombar(horizontal)">
                                      <p:cBhvr>
                                        <p:cTn id="99" dur="500"/>
                                        <p:tgtEl>
                                          <p:spTgt spid="86"/>
                                        </p:tgtEl>
                                      </p:cBhvr>
                                    </p:animEffect>
                                  </p:childTnLst>
                                </p:cTn>
                              </p:par>
                            </p:childTnLst>
                          </p:cTn>
                        </p:par>
                      </p:childTnLst>
                    </p:cTn>
                  </p:par>
                  <p:par>
                    <p:cTn id="100" fill="hold">
                      <p:stCondLst>
                        <p:cond delay="indefinite"/>
                      </p:stCondLst>
                      <p:childTnLst>
                        <p:par>
                          <p:cTn id="101" fill="hold">
                            <p:stCondLst>
                              <p:cond delay="0"/>
                            </p:stCondLst>
                            <p:childTnLst>
                              <p:par>
                                <p:cTn id="102" presetID="22" presetClass="entr" presetSubtype="8" fill="hold" grpId="0" nodeType="clickEffect">
                                  <p:stCondLst>
                                    <p:cond delay="0"/>
                                  </p:stCondLst>
                                  <p:childTnLst>
                                    <p:set>
                                      <p:cBhvr>
                                        <p:cTn id="103" dur="1" fill="hold">
                                          <p:stCondLst>
                                            <p:cond delay="0"/>
                                          </p:stCondLst>
                                        </p:cTn>
                                        <p:tgtEl>
                                          <p:spTgt spid="26"/>
                                        </p:tgtEl>
                                        <p:attrNameLst>
                                          <p:attrName>style.visibility</p:attrName>
                                        </p:attrNameLst>
                                      </p:cBhvr>
                                      <p:to>
                                        <p:strVal val="visible"/>
                                      </p:to>
                                    </p:set>
                                    <p:animEffect transition="in" filter="wipe(left)">
                                      <p:cBhvr>
                                        <p:cTn id="104" dur="1000"/>
                                        <p:tgtEl>
                                          <p:spTgt spid="26"/>
                                        </p:tgtEl>
                                      </p:cBhvr>
                                    </p:animEffect>
                                  </p:childTnLst>
                                </p:cTn>
                              </p:par>
                            </p:childTnLst>
                          </p:cTn>
                        </p:par>
                      </p:childTnLst>
                    </p:cTn>
                  </p:par>
                  <p:par>
                    <p:cTn id="105" fill="hold">
                      <p:stCondLst>
                        <p:cond delay="indefinite"/>
                      </p:stCondLst>
                      <p:childTnLst>
                        <p:par>
                          <p:cTn id="106" fill="hold">
                            <p:stCondLst>
                              <p:cond delay="0"/>
                            </p:stCondLst>
                            <p:childTnLst>
                              <p:par>
                                <p:cTn id="107" presetID="22" presetClass="entr" presetSubtype="8" fill="hold" grpId="0" nodeType="clickEffect">
                                  <p:stCondLst>
                                    <p:cond delay="0"/>
                                  </p:stCondLst>
                                  <p:childTnLst>
                                    <p:set>
                                      <p:cBhvr>
                                        <p:cTn id="108" dur="1" fill="hold">
                                          <p:stCondLst>
                                            <p:cond delay="0"/>
                                          </p:stCondLst>
                                        </p:cTn>
                                        <p:tgtEl>
                                          <p:spTgt spid="43"/>
                                        </p:tgtEl>
                                        <p:attrNameLst>
                                          <p:attrName>style.visibility</p:attrName>
                                        </p:attrNameLst>
                                      </p:cBhvr>
                                      <p:to>
                                        <p:strVal val="visible"/>
                                      </p:to>
                                    </p:set>
                                    <p:animEffect transition="in" filter="wipe(left)">
                                      <p:cBhvr>
                                        <p:cTn id="109" dur="500"/>
                                        <p:tgtEl>
                                          <p:spTgt spid="43"/>
                                        </p:tgtEl>
                                      </p:cBhvr>
                                    </p:animEffect>
                                  </p:childTnLst>
                                </p:cTn>
                              </p:par>
                            </p:childTnLst>
                          </p:cTn>
                        </p:par>
                      </p:childTnLst>
                    </p:cTn>
                  </p:par>
                  <p:par>
                    <p:cTn id="110" fill="hold">
                      <p:stCondLst>
                        <p:cond delay="indefinite"/>
                      </p:stCondLst>
                      <p:childTnLst>
                        <p:par>
                          <p:cTn id="111" fill="hold">
                            <p:stCondLst>
                              <p:cond delay="0"/>
                            </p:stCondLst>
                            <p:childTnLst>
                              <p:par>
                                <p:cTn id="112" presetID="22" presetClass="entr" presetSubtype="8" fill="hold" grpId="0" nodeType="clickEffect">
                                  <p:stCondLst>
                                    <p:cond delay="0"/>
                                  </p:stCondLst>
                                  <p:childTnLst>
                                    <p:set>
                                      <p:cBhvr>
                                        <p:cTn id="113" dur="1" fill="hold">
                                          <p:stCondLst>
                                            <p:cond delay="0"/>
                                          </p:stCondLst>
                                        </p:cTn>
                                        <p:tgtEl>
                                          <p:spTgt spid="33"/>
                                        </p:tgtEl>
                                        <p:attrNameLst>
                                          <p:attrName>style.visibility</p:attrName>
                                        </p:attrNameLst>
                                      </p:cBhvr>
                                      <p:to>
                                        <p:strVal val="visible"/>
                                      </p:to>
                                    </p:set>
                                    <p:animEffect transition="in" filter="wipe(left)">
                                      <p:cBhvr>
                                        <p:cTn id="114" dur="1000"/>
                                        <p:tgtEl>
                                          <p:spTgt spid="33"/>
                                        </p:tgtEl>
                                      </p:cBhvr>
                                    </p:animEffect>
                                  </p:childTnLst>
                                </p:cTn>
                              </p:par>
                            </p:childTnLst>
                          </p:cTn>
                        </p:par>
                      </p:childTnLst>
                    </p:cTn>
                  </p:par>
                  <p:par>
                    <p:cTn id="115" fill="hold">
                      <p:stCondLst>
                        <p:cond delay="indefinite"/>
                      </p:stCondLst>
                      <p:childTnLst>
                        <p:par>
                          <p:cTn id="116" fill="hold">
                            <p:stCondLst>
                              <p:cond delay="0"/>
                            </p:stCondLst>
                            <p:childTnLst>
                              <p:par>
                                <p:cTn id="117" presetID="22" presetClass="entr" presetSubtype="2" fill="hold" grpId="0" nodeType="clickEffect">
                                  <p:stCondLst>
                                    <p:cond delay="0"/>
                                  </p:stCondLst>
                                  <p:childTnLst>
                                    <p:set>
                                      <p:cBhvr>
                                        <p:cTn id="118" dur="1" fill="hold">
                                          <p:stCondLst>
                                            <p:cond delay="0"/>
                                          </p:stCondLst>
                                        </p:cTn>
                                        <p:tgtEl>
                                          <p:spTgt spid="41"/>
                                        </p:tgtEl>
                                        <p:attrNameLst>
                                          <p:attrName>style.visibility</p:attrName>
                                        </p:attrNameLst>
                                      </p:cBhvr>
                                      <p:to>
                                        <p:strVal val="visible"/>
                                      </p:to>
                                    </p:set>
                                    <p:animEffect transition="in" filter="wipe(right)">
                                      <p:cBhvr>
                                        <p:cTn id="119" dur="500"/>
                                        <p:tgtEl>
                                          <p:spTgt spid="41"/>
                                        </p:tgtEl>
                                      </p:cBhvr>
                                    </p:animEffect>
                                  </p:childTnLst>
                                </p:cTn>
                              </p:par>
                            </p:childTnLst>
                          </p:cTn>
                        </p:par>
                      </p:childTnLst>
                    </p:cTn>
                  </p:par>
                  <p:par>
                    <p:cTn id="120" fill="hold">
                      <p:stCondLst>
                        <p:cond delay="indefinite"/>
                      </p:stCondLst>
                      <p:childTnLst>
                        <p:par>
                          <p:cTn id="121" fill="hold">
                            <p:stCondLst>
                              <p:cond delay="0"/>
                            </p:stCondLst>
                            <p:childTnLst>
                              <p:par>
                                <p:cTn id="122" presetID="14" presetClass="entr" presetSubtype="10" fill="hold" grpId="0" nodeType="clickEffect">
                                  <p:stCondLst>
                                    <p:cond delay="0"/>
                                  </p:stCondLst>
                                  <p:childTnLst>
                                    <p:set>
                                      <p:cBhvr>
                                        <p:cTn id="123" dur="1" fill="hold">
                                          <p:stCondLst>
                                            <p:cond delay="0"/>
                                          </p:stCondLst>
                                        </p:cTn>
                                        <p:tgtEl>
                                          <p:spTgt spid="94"/>
                                        </p:tgtEl>
                                        <p:attrNameLst>
                                          <p:attrName>style.visibility</p:attrName>
                                        </p:attrNameLst>
                                      </p:cBhvr>
                                      <p:to>
                                        <p:strVal val="visible"/>
                                      </p:to>
                                    </p:set>
                                    <p:animEffect transition="in" filter="randombar(horizontal)">
                                      <p:cBhvr>
                                        <p:cTn id="124" dur="500"/>
                                        <p:tgtEl>
                                          <p:spTgt spid="94"/>
                                        </p:tgtEl>
                                      </p:cBhvr>
                                    </p:animEffect>
                                  </p:childTnLst>
                                </p:cTn>
                              </p:par>
                            </p:childTnLst>
                          </p:cTn>
                        </p:par>
                      </p:childTnLst>
                    </p:cTn>
                  </p:par>
                  <p:par>
                    <p:cTn id="125" fill="hold">
                      <p:stCondLst>
                        <p:cond delay="indefinite"/>
                      </p:stCondLst>
                      <p:childTnLst>
                        <p:par>
                          <p:cTn id="126" fill="hold">
                            <p:stCondLst>
                              <p:cond delay="0"/>
                            </p:stCondLst>
                            <p:childTnLst>
                              <p:par>
                                <p:cTn id="127" presetID="14" presetClass="entr" presetSubtype="10" fill="hold" grpId="0" nodeType="clickEffect">
                                  <p:stCondLst>
                                    <p:cond delay="0"/>
                                  </p:stCondLst>
                                  <p:childTnLst>
                                    <p:set>
                                      <p:cBhvr>
                                        <p:cTn id="128" dur="1" fill="hold">
                                          <p:stCondLst>
                                            <p:cond delay="0"/>
                                          </p:stCondLst>
                                        </p:cTn>
                                        <p:tgtEl>
                                          <p:spTgt spid="92"/>
                                        </p:tgtEl>
                                        <p:attrNameLst>
                                          <p:attrName>style.visibility</p:attrName>
                                        </p:attrNameLst>
                                      </p:cBhvr>
                                      <p:to>
                                        <p:strVal val="visible"/>
                                      </p:to>
                                    </p:set>
                                    <p:animEffect transition="in" filter="randombar(horizontal)">
                                      <p:cBhvr>
                                        <p:cTn id="129" dur="500"/>
                                        <p:tgtEl>
                                          <p:spTgt spid="92"/>
                                        </p:tgtEl>
                                      </p:cBhvr>
                                    </p:animEffect>
                                  </p:childTnLst>
                                </p:cTn>
                              </p:par>
                            </p:childTnLst>
                          </p:cTn>
                        </p:par>
                      </p:childTnLst>
                    </p:cTn>
                  </p:par>
                  <p:par>
                    <p:cTn id="130" fill="hold">
                      <p:stCondLst>
                        <p:cond delay="indefinite"/>
                      </p:stCondLst>
                      <p:childTnLst>
                        <p:par>
                          <p:cTn id="131" fill="hold">
                            <p:stCondLst>
                              <p:cond delay="0"/>
                            </p:stCondLst>
                            <p:childTnLst>
                              <p:par>
                                <p:cTn id="132" presetID="22" presetClass="entr" presetSubtype="8" fill="hold" grpId="0" nodeType="clickEffect">
                                  <p:stCondLst>
                                    <p:cond delay="0"/>
                                  </p:stCondLst>
                                  <p:childTnLst>
                                    <p:set>
                                      <p:cBhvr>
                                        <p:cTn id="133" dur="1" fill="hold">
                                          <p:stCondLst>
                                            <p:cond delay="0"/>
                                          </p:stCondLst>
                                        </p:cTn>
                                        <p:tgtEl>
                                          <p:spTgt spid="27"/>
                                        </p:tgtEl>
                                        <p:attrNameLst>
                                          <p:attrName>style.visibility</p:attrName>
                                        </p:attrNameLst>
                                      </p:cBhvr>
                                      <p:to>
                                        <p:strVal val="visible"/>
                                      </p:to>
                                    </p:set>
                                    <p:animEffect transition="in" filter="wipe(left)">
                                      <p:cBhvr>
                                        <p:cTn id="134" dur="1000"/>
                                        <p:tgtEl>
                                          <p:spTgt spid="27"/>
                                        </p:tgtEl>
                                      </p:cBhvr>
                                    </p:animEffect>
                                  </p:childTnLst>
                                </p:cTn>
                              </p:par>
                            </p:childTnLst>
                          </p:cTn>
                        </p:par>
                      </p:childTnLst>
                    </p:cTn>
                  </p:par>
                  <p:par>
                    <p:cTn id="135" fill="hold">
                      <p:stCondLst>
                        <p:cond delay="indefinite"/>
                      </p:stCondLst>
                      <p:childTnLst>
                        <p:par>
                          <p:cTn id="136" fill="hold">
                            <p:stCondLst>
                              <p:cond delay="0"/>
                            </p:stCondLst>
                            <p:childTnLst>
                              <p:par>
                                <p:cTn id="137" presetID="22" presetClass="entr" presetSubtype="8" fill="hold" grpId="0" nodeType="clickEffect">
                                  <p:stCondLst>
                                    <p:cond delay="0"/>
                                  </p:stCondLst>
                                  <p:childTnLst>
                                    <p:set>
                                      <p:cBhvr>
                                        <p:cTn id="138" dur="1" fill="hold">
                                          <p:stCondLst>
                                            <p:cond delay="0"/>
                                          </p:stCondLst>
                                        </p:cTn>
                                        <p:tgtEl>
                                          <p:spTgt spid="28"/>
                                        </p:tgtEl>
                                        <p:attrNameLst>
                                          <p:attrName>style.visibility</p:attrName>
                                        </p:attrNameLst>
                                      </p:cBhvr>
                                      <p:to>
                                        <p:strVal val="visible"/>
                                      </p:to>
                                    </p:set>
                                    <p:animEffect transition="in" filter="wipe(left)">
                                      <p:cBhvr>
                                        <p:cTn id="139" dur="1000"/>
                                        <p:tgtEl>
                                          <p:spTgt spid="28"/>
                                        </p:tgtEl>
                                      </p:cBhvr>
                                    </p:animEffect>
                                  </p:childTnLst>
                                </p:cTn>
                              </p:par>
                            </p:childTnLst>
                          </p:cTn>
                        </p:par>
                      </p:childTnLst>
                    </p:cTn>
                  </p:par>
                  <p:par>
                    <p:cTn id="140" fill="hold">
                      <p:stCondLst>
                        <p:cond delay="indefinite"/>
                      </p:stCondLst>
                      <p:childTnLst>
                        <p:par>
                          <p:cTn id="141" fill="hold">
                            <p:stCondLst>
                              <p:cond delay="0"/>
                            </p:stCondLst>
                            <p:childTnLst>
                              <p:par>
                                <p:cTn id="142" presetID="22" presetClass="entr" presetSubtype="8" fill="hold" grpId="0" nodeType="clickEffect">
                                  <p:stCondLst>
                                    <p:cond delay="0"/>
                                  </p:stCondLst>
                                  <p:childTnLst>
                                    <p:set>
                                      <p:cBhvr>
                                        <p:cTn id="143" dur="1" fill="hold">
                                          <p:stCondLst>
                                            <p:cond delay="0"/>
                                          </p:stCondLst>
                                        </p:cTn>
                                        <p:tgtEl>
                                          <p:spTgt spid="3"/>
                                        </p:tgtEl>
                                        <p:attrNameLst>
                                          <p:attrName>style.visibility</p:attrName>
                                        </p:attrNameLst>
                                      </p:cBhvr>
                                      <p:to>
                                        <p:strVal val="visible"/>
                                      </p:to>
                                    </p:set>
                                    <p:animEffect transition="in" filter="wipe(left)">
                                      <p:cBhvr>
                                        <p:cTn id="144"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 grpId="0"/>
      <p:bldP spid="66" grpId="0"/>
      <p:bldP spid="67" grpId="0" animBg="1"/>
      <p:bldP spid="68" grpId="0" animBg="1"/>
      <p:bldP spid="73" grpId="0"/>
      <p:bldP spid="75" grpId="0"/>
      <p:bldP spid="83" grpId="0"/>
      <p:bldP spid="86" grpId="0"/>
      <p:bldP spid="92" grpId="0"/>
      <p:bldP spid="94" grpId="0"/>
      <p:bldP spid="23" grpId="0"/>
      <p:bldP spid="24" grpId="0"/>
      <p:bldP spid="25" grpId="0"/>
      <p:bldP spid="26" grpId="0"/>
      <p:bldP spid="27" grpId="0"/>
      <p:bldP spid="28" grpId="0"/>
      <p:bldP spid="29" grpId="0"/>
      <p:bldP spid="30" grpId="0"/>
      <p:bldP spid="33" grpId="0"/>
      <p:bldP spid="2" grpId="0" animBg="1"/>
      <p:bldP spid="36" grpId="0" animBg="1"/>
      <p:bldP spid="37" grpId="0" animBg="1"/>
      <p:bldP spid="38" grpId="0" animBg="1"/>
      <p:bldP spid="39" grpId="0" animBg="1"/>
      <p:bldP spid="40" grpId="0" animBg="1"/>
      <p:bldP spid="41" grpId="0" animBg="1"/>
      <p:bldP spid="43" grpId="0" animBg="1"/>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15643"/>
            <a:ext cx="12192000" cy="6858000"/>
          </a:xfrm>
          <a:prstGeom prst="rect">
            <a:avLst/>
          </a:prstGeom>
        </p:spPr>
      </p:pic>
      <p:sp>
        <p:nvSpPr>
          <p:cNvPr id="9" name="TextBox 8">
            <a:extLst>
              <a:ext uri="{FF2B5EF4-FFF2-40B4-BE49-F238E27FC236}">
                <a16:creationId xmlns:a16="http://schemas.microsoft.com/office/drawing/2014/main" id="{E12EAF00-A5AE-055F-BD3E-DF5C46098988}"/>
              </a:ext>
            </a:extLst>
          </p:cNvPr>
          <p:cNvSpPr txBox="1"/>
          <p:nvPr/>
        </p:nvSpPr>
        <p:spPr>
          <a:xfrm>
            <a:off x="1358358" y="2265968"/>
            <a:ext cx="8257189" cy="4457952"/>
          </a:xfrm>
          <a:prstGeom prst="rect">
            <a:avLst/>
          </a:prstGeom>
          <a:noFill/>
        </p:spPr>
        <p:txBody>
          <a:bodyPr wrap="square">
            <a:spAutoFit/>
          </a:bodyPr>
          <a:lstStyle/>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Step1</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:Identify and </a:t>
            </a:r>
            <a:r>
              <a:rPr kumimoji="0" lang="en-US" sz="2400" b="1" i="0" u="sng"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Analyze</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Transactions.</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2</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Journal Entries by recording the Transactions. </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3</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Post journals to ledgers (T</a:t>
            </a:r>
            <a:r>
              <a:rPr kumimoji="0" lang="en-US" sz="2400" b="0"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Account).</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4</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Prepare an unadjusted trial balance. </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mn-ea"/>
                <a:cs typeface="Simplified Arabic" panose="02020603050405020304" pitchFamily="18" charset="-78"/>
              </a:rPr>
              <a:t>Step 5</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Journalize and post adjusting entries. </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6</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Prepare an adjusted trial balance. </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7</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Prepare financial statements. </a:t>
            </a:r>
            <a:endParaRPr kumimoji="0" lang="en-US" sz="24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a:p>
            <a:pPr marL="342900" marR="0" lvl="0" indent="-342900" algn="justLow" defTabSz="457200" rtl="0" eaLnBrk="1" fontAlgn="auto" latinLnBrk="0" hangingPunct="1">
              <a:lnSpc>
                <a:spcPct val="15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Step 8</a:t>
            </a:r>
            <a:r>
              <a:rPr kumimoji="0" lang="en-US" sz="2400" b="1" i="0" u="none" strike="noStrike" kern="1200" cap="none" spc="0" normalizeH="0" baseline="0" noProof="0" dirty="0">
                <a:ln>
                  <a:noFill/>
                </a:ln>
                <a:solidFill>
                  <a:srgbClr val="000000"/>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rPr>
              <a:t>: Journalize and post closing entries. </a:t>
            </a:r>
            <a:endParaRPr kumimoji="0" lang="en-US" sz="1600" b="1" i="0" u="none" strike="noStrike" kern="1200" cap="none" spc="0" normalizeH="0" baseline="0" noProof="0" dirty="0">
              <a:ln>
                <a:noFill/>
              </a:ln>
              <a:solidFill>
                <a:prstClr val="black"/>
              </a:solidFill>
              <a:effectLst/>
              <a:highlight>
                <a:srgbClr val="FFFFFF"/>
              </a:highlight>
              <a:uLnTx/>
              <a:uFillTx/>
              <a:latin typeface="Times New Roman" panose="02020603050405020304" pitchFamily="18" charset="0"/>
              <a:ea typeface="Calibri" panose="020F0502020204030204" pitchFamily="34" charset="0"/>
              <a:cs typeface="Simplified Arabic" panose="02020603050405020304" pitchFamily="18" charset="-78"/>
            </a:endParaRPr>
          </a:p>
        </p:txBody>
      </p:sp>
      <p:sp>
        <p:nvSpPr>
          <p:cNvPr id="10" name="Rectangle 5">
            <a:extLst>
              <a:ext uri="{FF2B5EF4-FFF2-40B4-BE49-F238E27FC236}">
                <a16:creationId xmlns:a16="http://schemas.microsoft.com/office/drawing/2014/main" id="{2347169C-35DE-247F-D039-1E2F28407F20}"/>
              </a:ext>
            </a:extLst>
          </p:cNvPr>
          <p:cNvSpPr>
            <a:spLocks noGrp="1" noChangeArrowheads="1"/>
          </p:cNvSpPr>
          <p:nvPr>
            <p:ph type="title"/>
          </p:nvPr>
        </p:nvSpPr>
        <p:spPr>
          <a:xfrm>
            <a:off x="2755966" y="973245"/>
            <a:ext cx="5596759" cy="1143000"/>
          </a:xfrm>
          <a:solidFill>
            <a:srgbClr val="0070C0"/>
          </a:solidFill>
        </p:spPr>
        <p:txBody>
          <a:bodyPr>
            <a:normAutofit/>
          </a:bodyPr>
          <a:lstStyle/>
          <a:p>
            <a:pPr>
              <a:defRPr/>
            </a:pPr>
            <a:r>
              <a:rPr lang="en-US" b="1" dirty="0">
                <a:solidFill>
                  <a:schemeClr val="bg1"/>
                </a:solidFill>
              </a:rPr>
              <a:t>The Accounting Cycle</a:t>
            </a:r>
          </a:p>
        </p:txBody>
      </p:sp>
    </p:spTree>
    <p:extLst>
      <p:ext uri="{BB962C8B-B14F-4D97-AF65-F5344CB8AC3E}">
        <p14:creationId xmlns:p14="http://schemas.microsoft.com/office/powerpoint/2010/main" val="240454391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23"/>
          <p:cNvPicPr>
            <a:picLocks noChangeAspect="1"/>
          </p:cNvPicPr>
          <p:nvPr/>
        </p:nvPicPr>
        <p:blipFill>
          <a:blip r:embed="rId2"/>
          <a:stretch>
            <a:fillRect/>
          </a:stretch>
        </p:blipFill>
        <p:spPr>
          <a:xfrm>
            <a:off x="0" y="0"/>
            <a:ext cx="12192000" cy="6858000"/>
          </a:xfrm>
          <a:prstGeom prst="rect">
            <a:avLst/>
          </a:prstGeom>
        </p:spPr>
      </p:pic>
      <p:sp>
        <p:nvSpPr>
          <p:cNvPr id="14" name="TextBox 13">
            <a:extLst>
              <a:ext uri="{FF2B5EF4-FFF2-40B4-BE49-F238E27FC236}">
                <a16:creationId xmlns:a16="http://schemas.microsoft.com/office/drawing/2014/main" id="{CDAC89C5-F028-45C0-A19E-61C460D24251}"/>
              </a:ext>
            </a:extLst>
          </p:cNvPr>
          <p:cNvSpPr txBox="1"/>
          <p:nvPr/>
        </p:nvSpPr>
        <p:spPr>
          <a:xfrm>
            <a:off x="4047410" y="823770"/>
            <a:ext cx="4171309" cy="523220"/>
          </a:xfrm>
          <a:prstGeom prst="rect">
            <a:avLst/>
          </a:prstGeom>
          <a:solidFill>
            <a:srgbClr val="C00000"/>
          </a:solidFill>
        </p:spPr>
        <p:txBody>
          <a:bodyPr wrap="square">
            <a:spAutoFit/>
          </a:bodyPr>
          <a:lstStyle/>
          <a:p>
            <a:pPr algn="ctr"/>
            <a:r>
              <a:rPr lang="en-US" sz="2800" b="1" dirty="0">
                <a:solidFill>
                  <a:schemeClr val="bg1"/>
                </a:solidFill>
                <a:latin typeface="Hacen Saudi Arabia XL" panose="02000000000000000000" pitchFamily="2" charset="-78"/>
                <a:cs typeface="Hacen Saudi Arabia XL" panose="02000000000000000000" pitchFamily="2" charset="-78"/>
              </a:rPr>
              <a:t>Accounting cycle </a:t>
            </a:r>
            <a:endParaRPr lang="ar-EG" sz="2800" b="1" dirty="0">
              <a:solidFill>
                <a:schemeClr val="bg1"/>
              </a:solidFill>
              <a:latin typeface="Hacen Saudi Arabia XL" panose="02000000000000000000" pitchFamily="2" charset="-78"/>
              <a:cs typeface="Hacen Saudi Arabia XL" panose="02000000000000000000" pitchFamily="2" charset="-78"/>
            </a:endParaRPr>
          </a:p>
        </p:txBody>
      </p:sp>
      <p:graphicFrame>
        <p:nvGraphicFramePr>
          <p:cNvPr id="15" name="Table 7">
            <a:extLst>
              <a:ext uri="{FF2B5EF4-FFF2-40B4-BE49-F238E27FC236}">
                <a16:creationId xmlns:a16="http://schemas.microsoft.com/office/drawing/2014/main" id="{E6058A6D-47BF-4DAD-9A2B-25CFB9CF1359}"/>
              </a:ext>
            </a:extLst>
          </p:cNvPr>
          <p:cNvGraphicFramePr>
            <a:graphicFrameLocks noGrp="1"/>
          </p:cNvGraphicFramePr>
          <p:nvPr>
            <p:extLst>
              <p:ext uri="{D42A27DB-BD31-4B8C-83A1-F6EECF244321}">
                <p14:modId xmlns:p14="http://schemas.microsoft.com/office/powerpoint/2010/main" val="1595870035"/>
              </p:ext>
            </p:extLst>
          </p:nvPr>
        </p:nvGraphicFramePr>
        <p:xfrm>
          <a:off x="360852" y="1839532"/>
          <a:ext cx="5275558" cy="457200"/>
        </p:xfrm>
        <a:graphic>
          <a:graphicData uri="http://schemas.openxmlformats.org/drawingml/2006/table">
            <a:tbl>
              <a:tblPr rtl="1" firstRow="1" bandRow="1">
                <a:tableStyleId>{5C22544A-7EE6-4342-B048-85BDC9FD1C3A}</a:tableStyleId>
              </a:tblPr>
              <a:tblGrid>
                <a:gridCol w="5275558">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Analyze Transaction (Source Document)</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7" name="Arrow: Right 6">
            <a:extLst>
              <a:ext uri="{FF2B5EF4-FFF2-40B4-BE49-F238E27FC236}">
                <a16:creationId xmlns:a16="http://schemas.microsoft.com/office/drawing/2014/main" id="{2BAD4C00-E4EA-40DF-A876-5CC9D77B887B}"/>
              </a:ext>
            </a:extLst>
          </p:cNvPr>
          <p:cNvSpPr/>
          <p:nvPr/>
        </p:nvSpPr>
        <p:spPr>
          <a:xfrm rot="3157377">
            <a:off x="404765" y="2473375"/>
            <a:ext cx="1325399" cy="1029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23" name="TextBox 22">
            <a:extLst>
              <a:ext uri="{FF2B5EF4-FFF2-40B4-BE49-F238E27FC236}">
                <a16:creationId xmlns:a16="http://schemas.microsoft.com/office/drawing/2014/main" id="{0DDEF9BC-A6CF-49B3-988D-0A7BBDFFDE5A}"/>
              </a:ext>
            </a:extLst>
          </p:cNvPr>
          <p:cNvSpPr txBox="1"/>
          <p:nvPr/>
        </p:nvSpPr>
        <p:spPr>
          <a:xfrm rot="3179463">
            <a:off x="443744" y="2840982"/>
            <a:ext cx="1302301" cy="369332"/>
          </a:xfrm>
          <a:prstGeom prst="rect">
            <a:avLst/>
          </a:prstGeom>
          <a:noFill/>
        </p:spPr>
        <p:txBody>
          <a:bodyPr wrap="square">
            <a:spAutoFit/>
          </a:bodyPr>
          <a:lstStyle/>
          <a:p>
            <a:r>
              <a:rPr lang="en-US" b="1" dirty="0">
                <a:solidFill>
                  <a:srgbClr val="FFFFEF"/>
                </a:solidFill>
              </a:rPr>
              <a:t>Recording</a:t>
            </a:r>
            <a:endParaRPr lang="ar-EG" dirty="0">
              <a:solidFill>
                <a:srgbClr val="FFFFEF"/>
              </a:solidFill>
            </a:endParaRPr>
          </a:p>
        </p:txBody>
      </p:sp>
      <p:graphicFrame>
        <p:nvGraphicFramePr>
          <p:cNvPr id="25" name="Table 7">
            <a:extLst>
              <a:ext uri="{FF2B5EF4-FFF2-40B4-BE49-F238E27FC236}">
                <a16:creationId xmlns:a16="http://schemas.microsoft.com/office/drawing/2014/main" id="{3C114C3A-83F0-4A82-A692-5677EF3BB406}"/>
              </a:ext>
            </a:extLst>
          </p:cNvPr>
          <p:cNvGraphicFramePr>
            <a:graphicFrameLocks noGrp="1"/>
          </p:cNvGraphicFramePr>
          <p:nvPr>
            <p:extLst>
              <p:ext uri="{D42A27DB-BD31-4B8C-83A1-F6EECF244321}">
                <p14:modId xmlns:p14="http://schemas.microsoft.com/office/powerpoint/2010/main" val="475352310"/>
              </p:ext>
            </p:extLst>
          </p:nvPr>
        </p:nvGraphicFramePr>
        <p:xfrm>
          <a:off x="1124263" y="3617504"/>
          <a:ext cx="2545042" cy="457200"/>
        </p:xfrm>
        <a:graphic>
          <a:graphicData uri="http://schemas.openxmlformats.org/drawingml/2006/table">
            <a:tbl>
              <a:tblPr rtl="1" firstRow="1" bandRow="1">
                <a:tableStyleId>{5C22544A-7EE6-4342-B048-85BDC9FD1C3A}</a:tableStyleId>
              </a:tblPr>
              <a:tblGrid>
                <a:gridCol w="2545042">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General journal</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29" name="Arrow: Right 28">
            <a:extLst>
              <a:ext uri="{FF2B5EF4-FFF2-40B4-BE49-F238E27FC236}">
                <a16:creationId xmlns:a16="http://schemas.microsoft.com/office/drawing/2014/main" id="{A3D6D6CB-B424-48AB-91C5-FA2472C12CA5}"/>
              </a:ext>
            </a:extLst>
          </p:cNvPr>
          <p:cNvSpPr/>
          <p:nvPr/>
        </p:nvSpPr>
        <p:spPr>
          <a:xfrm>
            <a:off x="3757666" y="3312494"/>
            <a:ext cx="1233015" cy="1029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0" name="TextBox 29">
            <a:extLst>
              <a:ext uri="{FF2B5EF4-FFF2-40B4-BE49-F238E27FC236}">
                <a16:creationId xmlns:a16="http://schemas.microsoft.com/office/drawing/2014/main" id="{73E21693-365F-4F60-B703-5AD263B1562F}"/>
              </a:ext>
            </a:extLst>
          </p:cNvPr>
          <p:cNvSpPr txBox="1"/>
          <p:nvPr/>
        </p:nvSpPr>
        <p:spPr>
          <a:xfrm rot="22086">
            <a:off x="3820741" y="3642926"/>
            <a:ext cx="1302301" cy="369332"/>
          </a:xfrm>
          <a:prstGeom prst="rect">
            <a:avLst/>
          </a:prstGeom>
          <a:noFill/>
        </p:spPr>
        <p:txBody>
          <a:bodyPr wrap="square">
            <a:spAutoFit/>
          </a:bodyPr>
          <a:lstStyle/>
          <a:p>
            <a:r>
              <a:rPr lang="en-US" b="1" dirty="0">
                <a:solidFill>
                  <a:srgbClr val="FFFFEF"/>
                </a:solidFill>
              </a:rPr>
              <a:t>posting</a:t>
            </a:r>
            <a:endParaRPr lang="ar-EG" dirty="0">
              <a:solidFill>
                <a:srgbClr val="FFFFEF"/>
              </a:solidFill>
            </a:endParaRPr>
          </a:p>
        </p:txBody>
      </p:sp>
      <p:graphicFrame>
        <p:nvGraphicFramePr>
          <p:cNvPr id="32" name="Table 7">
            <a:extLst>
              <a:ext uri="{FF2B5EF4-FFF2-40B4-BE49-F238E27FC236}">
                <a16:creationId xmlns:a16="http://schemas.microsoft.com/office/drawing/2014/main" id="{C46391F7-2F1E-4AE0-BA18-03E9757D144A}"/>
              </a:ext>
            </a:extLst>
          </p:cNvPr>
          <p:cNvGraphicFramePr>
            <a:graphicFrameLocks noGrp="1"/>
          </p:cNvGraphicFramePr>
          <p:nvPr>
            <p:extLst>
              <p:ext uri="{D42A27DB-BD31-4B8C-83A1-F6EECF244321}">
                <p14:modId xmlns:p14="http://schemas.microsoft.com/office/powerpoint/2010/main" val="2631346404"/>
              </p:ext>
            </p:extLst>
          </p:nvPr>
        </p:nvGraphicFramePr>
        <p:xfrm>
          <a:off x="4976817" y="3634157"/>
          <a:ext cx="3043356" cy="457200"/>
        </p:xfrm>
        <a:graphic>
          <a:graphicData uri="http://schemas.openxmlformats.org/drawingml/2006/table">
            <a:tbl>
              <a:tblPr rtl="1" firstRow="1" bandRow="1">
                <a:tableStyleId>{5C22544A-7EE6-4342-B048-85BDC9FD1C3A}</a:tableStyleId>
              </a:tblPr>
              <a:tblGrid>
                <a:gridCol w="3043356">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Ledger  (T-Account )</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34" name="Arrow: Right 33">
            <a:extLst>
              <a:ext uri="{FF2B5EF4-FFF2-40B4-BE49-F238E27FC236}">
                <a16:creationId xmlns:a16="http://schemas.microsoft.com/office/drawing/2014/main" id="{EDF4B5C9-5871-48D4-962B-D2BF27AC2D1E}"/>
              </a:ext>
            </a:extLst>
          </p:cNvPr>
          <p:cNvSpPr/>
          <p:nvPr/>
        </p:nvSpPr>
        <p:spPr>
          <a:xfrm>
            <a:off x="8169077" y="3347980"/>
            <a:ext cx="1640833" cy="1029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5" name="TextBox 34">
            <a:extLst>
              <a:ext uri="{FF2B5EF4-FFF2-40B4-BE49-F238E27FC236}">
                <a16:creationId xmlns:a16="http://schemas.microsoft.com/office/drawing/2014/main" id="{F600BF5F-B4C6-4EE2-ACE1-A689A6A52609}"/>
              </a:ext>
            </a:extLst>
          </p:cNvPr>
          <p:cNvSpPr txBox="1"/>
          <p:nvPr/>
        </p:nvSpPr>
        <p:spPr>
          <a:xfrm rot="22086">
            <a:off x="8219891" y="3661719"/>
            <a:ext cx="1539205" cy="369332"/>
          </a:xfrm>
          <a:prstGeom prst="rect">
            <a:avLst/>
          </a:prstGeom>
          <a:noFill/>
        </p:spPr>
        <p:txBody>
          <a:bodyPr wrap="square">
            <a:spAutoFit/>
          </a:bodyPr>
          <a:lstStyle/>
          <a:p>
            <a:r>
              <a:rPr lang="en-US" b="1" dirty="0">
                <a:solidFill>
                  <a:srgbClr val="FFFFEF"/>
                </a:solidFill>
                <a:latin typeface="Hacen Saudi Arabia XL" panose="02000000000000000000" pitchFamily="2" charset="-78"/>
                <a:cs typeface="Sultan bold" pitchFamily="2" charset="-78"/>
              </a:rPr>
              <a:t>summarize</a:t>
            </a:r>
            <a:endParaRPr lang="ar-EG" b="1" dirty="0">
              <a:solidFill>
                <a:srgbClr val="FFFFEF"/>
              </a:solidFill>
            </a:endParaRPr>
          </a:p>
        </p:txBody>
      </p:sp>
      <p:graphicFrame>
        <p:nvGraphicFramePr>
          <p:cNvPr id="37" name="Table 7">
            <a:extLst>
              <a:ext uri="{FF2B5EF4-FFF2-40B4-BE49-F238E27FC236}">
                <a16:creationId xmlns:a16="http://schemas.microsoft.com/office/drawing/2014/main" id="{D29EDD8F-0F30-4DFD-8383-47A72D13564B}"/>
              </a:ext>
            </a:extLst>
          </p:cNvPr>
          <p:cNvGraphicFramePr>
            <a:graphicFrameLocks noGrp="1"/>
          </p:cNvGraphicFramePr>
          <p:nvPr>
            <p:extLst>
              <p:ext uri="{D42A27DB-BD31-4B8C-83A1-F6EECF244321}">
                <p14:modId xmlns:p14="http://schemas.microsoft.com/office/powerpoint/2010/main" val="304226463"/>
              </p:ext>
            </p:extLst>
          </p:nvPr>
        </p:nvGraphicFramePr>
        <p:xfrm>
          <a:off x="9848405" y="3605577"/>
          <a:ext cx="1982399" cy="457200"/>
        </p:xfrm>
        <a:graphic>
          <a:graphicData uri="http://schemas.openxmlformats.org/drawingml/2006/table">
            <a:tbl>
              <a:tblPr rtl="1" firstRow="1" bandRow="1">
                <a:tableStyleId>{5C22544A-7EE6-4342-B048-85BDC9FD1C3A}</a:tableStyleId>
              </a:tblPr>
              <a:tblGrid>
                <a:gridCol w="1982399">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Trial balance </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40" name="Arrow: Right 39">
            <a:extLst>
              <a:ext uri="{FF2B5EF4-FFF2-40B4-BE49-F238E27FC236}">
                <a16:creationId xmlns:a16="http://schemas.microsoft.com/office/drawing/2014/main" id="{BF24C8A4-61C6-4F64-9B94-DA588F7449E5}"/>
              </a:ext>
            </a:extLst>
          </p:cNvPr>
          <p:cNvSpPr/>
          <p:nvPr/>
        </p:nvSpPr>
        <p:spPr>
          <a:xfrm rot="5400000">
            <a:off x="10023533" y="4331026"/>
            <a:ext cx="1325399" cy="1029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41" name="TextBox 40">
            <a:extLst>
              <a:ext uri="{FF2B5EF4-FFF2-40B4-BE49-F238E27FC236}">
                <a16:creationId xmlns:a16="http://schemas.microsoft.com/office/drawing/2014/main" id="{A72B9F7A-A54A-4974-927B-B3E09F3734F7}"/>
              </a:ext>
            </a:extLst>
          </p:cNvPr>
          <p:cNvSpPr txBox="1"/>
          <p:nvPr/>
        </p:nvSpPr>
        <p:spPr>
          <a:xfrm rot="5422086">
            <a:off x="10041852" y="4761947"/>
            <a:ext cx="1302301" cy="369332"/>
          </a:xfrm>
          <a:prstGeom prst="rect">
            <a:avLst/>
          </a:prstGeom>
          <a:noFill/>
        </p:spPr>
        <p:txBody>
          <a:bodyPr wrap="square">
            <a:spAutoFit/>
          </a:bodyPr>
          <a:lstStyle/>
          <a:p>
            <a:r>
              <a:rPr lang="en-US" b="1" dirty="0">
                <a:solidFill>
                  <a:srgbClr val="FFFFEF"/>
                </a:solidFill>
              </a:rPr>
              <a:t>Reporting </a:t>
            </a:r>
            <a:endParaRPr lang="ar-EG" dirty="0">
              <a:solidFill>
                <a:srgbClr val="FFFFEF"/>
              </a:solidFill>
            </a:endParaRPr>
          </a:p>
        </p:txBody>
      </p:sp>
      <p:graphicFrame>
        <p:nvGraphicFramePr>
          <p:cNvPr id="44" name="Table 7">
            <a:extLst>
              <a:ext uri="{FF2B5EF4-FFF2-40B4-BE49-F238E27FC236}">
                <a16:creationId xmlns:a16="http://schemas.microsoft.com/office/drawing/2014/main" id="{7717D332-1072-40E1-A047-68FD116EABE2}"/>
              </a:ext>
            </a:extLst>
          </p:cNvPr>
          <p:cNvGraphicFramePr>
            <a:graphicFrameLocks noGrp="1"/>
          </p:cNvGraphicFramePr>
          <p:nvPr>
            <p:extLst>
              <p:ext uri="{D42A27DB-BD31-4B8C-83A1-F6EECF244321}">
                <p14:modId xmlns:p14="http://schemas.microsoft.com/office/powerpoint/2010/main" val="2723526790"/>
              </p:ext>
            </p:extLst>
          </p:nvPr>
        </p:nvGraphicFramePr>
        <p:xfrm>
          <a:off x="5299882" y="5493347"/>
          <a:ext cx="3085528" cy="457200"/>
        </p:xfrm>
        <a:graphic>
          <a:graphicData uri="http://schemas.openxmlformats.org/drawingml/2006/table">
            <a:tbl>
              <a:tblPr rtl="1" firstRow="1" bandRow="1">
                <a:tableStyleId>{5C22544A-7EE6-4342-B048-85BDC9FD1C3A}</a:tableStyleId>
              </a:tblPr>
              <a:tblGrid>
                <a:gridCol w="3085528">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Financial statements</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2" name="Arrow: Right 1">
            <a:extLst>
              <a:ext uri="{FF2B5EF4-FFF2-40B4-BE49-F238E27FC236}">
                <a16:creationId xmlns:a16="http://schemas.microsoft.com/office/drawing/2014/main" id="{1195AA92-E85B-A198-7DAD-0A941AA08AC8}"/>
              </a:ext>
            </a:extLst>
          </p:cNvPr>
          <p:cNvSpPr/>
          <p:nvPr/>
        </p:nvSpPr>
        <p:spPr>
          <a:xfrm rot="10800000">
            <a:off x="3913717" y="5207170"/>
            <a:ext cx="1251559" cy="102955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3" name="TextBox 2">
            <a:extLst>
              <a:ext uri="{FF2B5EF4-FFF2-40B4-BE49-F238E27FC236}">
                <a16:creationId xmlns:a16="http://schemas.microsoft.com/office/drawing/2014/main" id="{CBFFC19D-ADC7-41E7-A3E9-3358166EAEA0}"/>
              </a:ext>
            </a:extLst>
          </p:cNvPr>
          <p:cNvSpPr txBox="1"/>
          <p:nvPr/>
        </p:nvSpPr>
        <p:spPr>
          <a:xfrm>
            <a:off x="4265109" y="5508503"/>
            <a:ext cx="900167" cy="369332"/>
          </a:xfrm>
          <a:prstGeom prst="rect">
            <a:avLst/>
          </a:prstGeom>
          <a:noFill/>
        </p:spPr>
        <p:txBody>
          <a:bodyPr wrap="square">
            <a:spAutoFit/>
          </a:bodyPr>
          <a:lstStyle/>
          <a:p>
            <a:r>
              <a:rPr lang="en-US" b="1" dirty="0">
                <a:solidFill>
                  <a:srgbClr val="FFFFEF"/>
                </a:solidFill>
              </a:rPr>
              <a:t>Closing</a:t>
            </a:r>
            <a:endParaRPr lang="ar-EG" dirty="0">
              <a:solidFill>
                <a:srgbClr val="FFFFEF"/>
              </a:solidFill>
            </a:endParaRPr>
          </a:p>
        </p:txBody>
      </p:sp>
      <p:graphicFrame>
        <p:nvGraphicFramePr>
          <p:cNvPr id="4" name="Table 7">
            <a:extLst>
              <a:ext uri="{FF2B5EF4-FFF2-40B4-BE49-F238E27FC236}">
                <a16:creationId xmlns:a16="http://schemas.microsoft.com/office/drawing/2014/main" id="{DE23B498-57BA-19BE-F1C4-54F2F76EEDF3}"/>
              </a:ext>
            </a:extLst>
          </p:cNvPr>
          <p:cNvGraphicFramePr>
            <a:graphicFrameLocks noGrp="1"/>
          </p:cNvGraphicFramePr>
          <p:nvPr>
            <p:extLst>
              <p:ext uri="{D42A27DB-BD31-4B8C-83A1-F6EECF244321}">
                <p14:modId xmlns:p14="http://schemas.microsoft.com/office/powerpoint/2010/main" val="3803781547"/>
              </p:ext>
            </p:extLst>
          </p:nvPr>
        </p:nvGraphicFramePr>
        <p:xfrm>
          <a:off x="926847" y="5512260"/>
          <a:ext cx="2852263" cy="457200"/>
        </p:xfrm>
        <a:graphic>
          <a:graphicData uri="http://schemas.openxmlformats.org/drawingml/2006/table">
            <a:tbl>
              <a:tblPr rtl="1" firstRow="1" bandRow="1">
                <a:tableStyleId>{5C22544A-7EE6-4342-B048-85BDC9FD1C3A}</a:tableStyleId>
              </a:tblPr>
              <a:tblGrid>
                <a:gridCol w="2852263">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Closing Entries</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graphicFrame>
        <p:nvGraphicFramePr>
          <p:cNvPr id="6" name="Table 7">
            <a:extLst>
              <a:ext uri="{FF2B5EF4-FFF2-40B4-BE49-F238E27FC236}">
                <a16:creationId xmlns:a16="http://schemas.microsoft.com/office/drawing/2014/main" id="{E4FBA7AC-AAD2-4F92-C136-C8402B8CEB6E}"/>
              </a:ext>
            </a:extLst>
          </p:cNvPr>
          <p:cNvGraphicFramePr>
            <a:graphicFrameLocks noGrp="1"/>
          </p:cNvGraphicFramePr>
          <p:nvPr>
            <p:extLst>
              <p:ext uri="{D42A27DB-BD31-4B8C-83A1-F6EECF244321}">
                <p14:modId xmlns:p14="http://schemas.microsoft.com/office/powerpoint/2010/main" val="925965332"/>
              </p:ext>
            </p:extLst>
          </p:nvPr>
        </p:nvGraphicFramePr>
        <p:xfrm>
          <a:off x="9760267" y="5543123"/>
          <a:ext cx="2380270" cy="457200"/>
        </p:xfrm>
        <a:graphic>
          <a:graphicData uri="http://schemas.openxmlformats.org/drawingml/2006/table">
            <a:tbl>
              <a:tblPr rtl="1" firstRow="1" bandRow="1">
                <a:tableStyleId>{5C22544A-7EE6-4342-B048-85BDC9FD1C3A}</a:tableStyleId>
              </a:tblPr>
              <a:tblGrid>
                <a:gridCol w="2380270">
                  <a:extLst>
                    <a:ext uri="{9D8B030D-6E8A-4147-A177-3AD203B41FA5}">
                      <a16:colId xmlns:a16="http://schemas.microsoft.com/office/drawing/2014/main" val="564143744"/>
                    </a:ext>
                  </a:extLst>
                </a:gridCol>
              </a:tblGrid>
              <a:tr h="220119">
                <a:tc>
                  <a:txBody>
                    <a:bodyPr/>
                    <a:lstStyle/>
                    <a:p>
                      <a:pPr algn="ctr" rtl="1"/>
                      <a:r>
                        <a:rPr lang="en-US" sz="2400" b="1" dirty="0">
                          <a:solidFill>
                            <a:srgbClr val="C00000"/>
                          </a:solidFill>
                        </a:rPr>
                        <a:t>Adjusting Entries</a:t>
                      </a:r>
                      <a:endParaRPr lang="ar-EG" sz="2400" b="1" dirty="0">
                        <a:solidFill>
                          <a:srgbClr val="C00000"/>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bl>
          </a:graphicData>
        </a:graphic>
      </p:graphicFrame>
      <p:sp>
        <p:nvSpPr>
          <p:cNvPr id="8" name="Arrow: Right 7">
            <a:extLst>
              <a:ext uri="{FF2B5EF4-FFF2-40B4-BE49-F238E27FC236}">
                <a16:creationId xmlns:a16="http://schemas.microsoft.com/office/drawing/2014/main" id="{5E10D776-9BC7-2DE4-4D03-65DA7D0599B6}"/>
              </a:ext>
            </a:extLst>
          </p:cNvPr>
          <p:cNvSpPr/>
          <p:nvPr/>
        </p:nvSpPr>
        <p:spPr>
          <a:xfrm rot="10800000">
            <a:off x="8385409" y="5339606"/>
            <a:ext cx="1251559" cy="7646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ar-EG"/>
          </a:p>
        </p:txBody>
      </p:sp>
      <p:sp>
        <p:nvSpPr>
          <p:cNvPr id="9" name="TextBox 8">
            <a:extLst>
              <a:ext uri="{FF2B5EF4-FFF2-40B4-BE49-F238E27FC236}">
                <a16:creationId xmlns:a16="http://schemas.microsoft.com/office/drawing/2014/main" id="{DC026CA0-A64A-6875-3C9E-204EC0F58A45}"/>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223342406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20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randombar(horizontal)">
                                      <p:cBhvr>
                                        <p:cTn id="12" dur="20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animEffect transition="in" filter="randombar(horizontal)">
                                      <p:cBhvr>
                                        <p:cTn id="17" dur="500"/>
                                        <p:tgtEl>
                                          <p:spTgt spid="23"/>
                                        </p:tgtEl>
                                      </p:cBhvr>
                                    </p:animEffect>
                                  </p:childTnLst>
                                </p:cTn>
                              </p:par>
                              <p:par>
                                <p:cTn id="18" presetID="22" presetClass="entr" presetSubtype="1" fill="hold" grpId="0"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up)">
                                      <p:cBhvr>
                                        <p:cTn id="20" dur="2000"/>
                                        <p:tgtEl>
                                          <p:spTgt spid="7"/>
                                        </p:tgtEl>
                                      </p:cBhvr>
                                    </p:animEffect>
                                  </p:childTnLst>
                                </p:cTn>
                              </p:par>
                            </p:childTnLst>
                          </p:cTn>
                        </p:par>
                      </p:childTnLst>
                    </p:cTn>
                  </p:par>
                  <p:par>
                    <p:cTn id="21" fill="hold">
                      <p:stCondLst>
                        <p:cond delay="indefinite"/>
                      </p:stCondLst>
                      <p:childTnLst>
                        <p:par>
                          <p:cTn id="22" fill="hold">
                            <p:stCondLst>
                              <p:cond delay="0"/>
                            </p:stCondLst>
                            <p:childTnLst>
                              <p:par>
                                <p:cTn id="23" presetID="22" presetClass="entr" presetSubtype="8" fill="hold" nodeType="click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wipe(left)">
                                      <p:cBhvr>
                                        <p:cTn id="25" dur="2000"/>
                                        <p:tgtEl>
                                          <p:spTgt spid="25"/>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8" fill="hold" grpId="0" nodeType="clickEffect">
                                  <p:stCondLst>
                                    <p:cond delay="0"/>
                                  </p:stCondLst>
                                  <p:childTnLst>
                                    <p:set>
                                      <p:cBhvr>
                                        <p:cTn id="29" dur="1" fill="hold">
                                          <p:stCondLst>
                                            <p:cond delay="0"/>
                                          </p:stCondLst>
                                        </p:cTn>
                                        <p:tgtEl>
                                          <p:spTgt spid="30"/>
                                        </p:tgtEl>
                                        <p:attrNameLst>
                                          <p:attrName>style.visibility</p:attrName>
                                        </p:attrNameLst>
                                      </p:cBhvr>
                                      <p:to>
                                        <p:strVal val="visible"/>
                                      </p:to>
                                    </p:set>
                                    <p:animEffect transition="in" filter="wipe(left)">
                                      <p:cBhvr>
                                        <p:cTn id="30" dur="500"/>
                                        <p:tgtEl>
                                          <p:spTgt spid="30"/>
                                        </p:tgtEl>
                                      </p:cBhvr>
                                    </p:animEffect>
                                  </p:childTnLst>
                                </p:cTn>
                              </p:par>
                              <p:par>
                                <p:cTn id="31" presetID="22" presetClass="entr" presetSubtype="8" fill="hold" grpId="0" nodeType="withEffect">
                                  <p:stCondLst>
                                    <p:cond delay="0"/>
                                  </p:stCondLst>
                                  <p:childTnLst>
                                    <p:set>
                                      <p:cBhvr>
                                        <p:cTn id="32" dur="1" fill="hold">
                                          <p:stCondLst>
                                            <p:cond delay="0"/>
                                          </p:stCondLst>
                                        </p:cTn>
                                        <p:tgtEl>
                                          <p:spTgt spid="29"/>
                                        </p:tgtEl>
                                        <p:attrNameLst>
                                          <p:attrName>style.visibility</p:attrName>
                                        </p:attrNameLst>
                                      </p:cBhvr>
                                      <p:to>
                                        <p:strVal val="visible"/>
                                      </p:to>
                                    </p:set>
                                    <p:animEffect transition="in" filter="wipe(left)">
                                      <p:cBhvr>
                                        <p:cTn id="33" dur="2000"/>
                                        <p:tgtEl>
                                          <p:spTgt spid="29"/>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32"/>
                                        </p:tgtEl>
                                        <p:attrNameLst>
                                          <p:attrName>style.visibility</p:attrName>
                                        </p:attrNameLst>
                                      </p:cBhvr>
                                      <p:to>
                                        <p:strVal val="visible"/>
                                      </p:to>
                                    </p:set>
                                    <p:animEffect transition="in" filter="randombar(horizontal)">
                                      <p:cBhvr>
                                        <p:cTn id="38" dur="2000"/>
                                        <p:tgtEl>
                                          <p:spTgt spid="32"/>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8"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animEffect transition="in" filter="wipe(left)">
                                      <p:cBhvr>
                                        <p:cTn id="43" dur="500"/>
                                        <p:tgtEl>
                                          <p:spTgt spid="35"/>
                                        </p:tgtEl>
                                      </p:cBhvr>
                                    </p:animEffect>
                                  </p:childTnLst>
                                </p:cTn>
                              </p:par>
                              <p:par>
                                <p:cTn id="44" presetID="22" presetClass="entr" presetSubtype="8" fill="hold" grpId="0" nodeType="withEffect">
                                  <p:stCondLst>
                                    <p:cond delay="0"/>
                                  </p:stCondLst>
                                  <p:childTnLst>
                                    <p:set>
                                      <p:cBhvr>
                                        <p:cTn id="45" dur="1" fill="hold">
                                          <p:stCondLst>
                                            <p:cond delay="0"/>
                                          </p:stCondLst>
                                        </p:cTn>
                                        <p:tgtEl>
                                          <p:spTgt spid="34"/>
                                        </p:tgtEl>
                                        <p:attrNameLst>
                                          <p:attrName>style.visibility</p:attrName>
                                        </p:attrNameLst>
                                      </p:cBhvr>
                                      <p:to>
                                        <p:strVal val="visible"/>
                                      </p:to>
                                    </p:set>
                                    <p:animEffect transition="in" filter="wipe(left)">
                                      <p:cBhvr>
                                        <p:cTn id="46" dur="2000"/>
                                        <p:tgtEl>
                                          <p:spTgt spid="34"/>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nodeType="clickEffect">
                                  <p:stCondLst>
                                    <p:cond delay="0"/>
                                  </p:stCondLst>
                                  <p:childTnLst>
                                    <p:set>
                                      <p:cBhvr>
                                        <p:cTn id="50" dur="1" fill="hold">
                                          <p:stCondLst>
                                            <p:cond delay="0"/>
                                          </p:stCondLst>
                                        </p:cTn>
                                        <p:tgtEl>
                                          <p:spTgt spid="37"/>
                                        </p:tgtEl>
                                        <p:attrNameLst>
                                          <p:attrName>style.visibility</p:attrName>
                                        </p:attrNameLst>
                                      </p:cBhvr>
                                      <p:to>
                                        <p:strVal val="visible"/>
                                      </p:to>
                                    </p:set>
                                    <p:animEffect transition="in" filter="randombar(horizontal)">
                                      <p:cBhvr>
                                        <p:cTn id="51" dur="2000"/>
                                        <p:tgtEl>
                                          <p:spTgt spid="37"/>
                                        </p:tgtEl>
                                      </p:cBhvr>
                                    </p:animEffect>
                                  </p:childTnLst>
                                </p:cTn>
                              </p:par>
                            </p:childTnLst>
                          </p:cTn>
                        </p:par>
                      </p:childTnLst>
                    </p:cTn>
                  </p:par>
                  <p:par>
                    <p:cTn id="52" fill="hold">
                      <p:stCondLst>
                        <p:cond delay="indefinite"/>
                      </p:stCondLst>
                      <p:childTnLst>
                        <p:par>
                          <p:cTn id="53" fill="hold">
                            <p:stCondLst>
                              <p:cond delay="0"/>
                            </p:stCondLst>
                            <p:childTnLst>
                              <p:par>
                                <p:cTn id="54" presetID="14" presetClass="entr" presetSubtype="10" fill="hold" grpId="0" nodeType="clickEffect">
                                  <p:stCondLst>
                                    <p:cond delay="0"/>
                                  </p:stCondLst>
                                  <p:childTnLst>
                                    <p:set>
                                      <p:cBhvr>
                                        <p:cTn id="55" dur="1" fill="hold">
                                          <p:stCondLst>
                                            <p:cond delay="0"/>
                                          </p:stCondLst>
                                        </p:cTn>
                                        <p:tgtEl>
                                          <p:spTgt spid="41"/>
                                        </p:tgtEl>
                                        <p:attrNameLst>
                                          <p:attrName>style.visibility</p:attrName>
                                        </p:attrNameLst>
                                      </p:cBhvr>
                                      <p:to>
                                        <p:strVal val="visible"/>
                                      </p:to>
                                    </p:set>
                                    <p:animEffect transition="in" filter="randombar(horizontal)">
                                      <p:cBhvr>
                                        <p:cTn id="56" dur="500"/>
                                        <p:tgtEl>
                                          <p:spTgt spid="41"/>
                                        </p:tgtEl>
                                      </p:cBhvr>
                                    </p:animEffect>
                                  </p:childTnLst>
                                </p:cTn>
                              </p:par>
                              <p:par>
                                <p:cTn id="57" presetID="22" presetClass="entr" presetSubtype="1" fill="hold" grpId="0" nodeType="withEffect">
                                  <p:stCondLst>
                                    <p:cond delay="0"/>
                                  </p:stCondLst>
                                  <p:childTnLst>
                                    <p:set>
                                      <p:cBhvr>
                                        <p:cTn id="58" dur="1" fill="hold">
                                          <p:stCondLst>
                                            <p:cond delay="0"/>
                                          </p:stCondLst>
                                        </p:cTn>
                                        <p:tgtEl>
                                          <p:spTgt spid="40"/>
                                        </p:tgtEl>
                                        <p:attrNameLst>
                                          <p:attrName>style.visibility</p:attrName>
                                        </p:attrNameLst>
                                      </p:cBhvr>
                                      <p:to>
                                        <p:strVal val="visible"/>
                                      </p:to>
                                    </p:set>
                                    <p:animEffect transition="in" filter="wipe(up)">
                                      <p:cBhvr>
                                        <p:cTn id="59" dur="2000"/>
                                        <p:tgtEl>
                                          <p:spTgt spid="40"/>
                                        </p:tgtEl>
                                      </p:cBhvr>
                                    </p:animEffect>
                                  </p:childTnLst>
                                </p:cTn>
                              </p:par>
                            </p:childTnLst>
                          </p:cTn>
                        </p:par>
                      </p:childTnLst>
                    </p:cTn>
                  </p:par>
                  <p:par>
                    <p:cTn id="60" fill="hold">
                      <p:stCondLst>
                        <p:cond delay="indefinite"/>
                      </p:stCondLst>
                      <p:childTnLst>
                        <p:par>
                          <p:cTn id="61" fill="hold">
                            <p:stCondLst>
                              <p:cond delay="0"/>
                            </p:stCondLst>
                            <p:childTnLst>
                              <p:par>
                                <p:cTn id="62" presetID="14" presetClass="entr" presetSubtype="10" fill="hold" nodeType="clickEffect">
                                  <p:stCondLst>
                                    <p:cond delay="0"/>
                                  </p:stCondLst>
                                  <p:childTnLst>
                                    <p:set>
                                      <p:cBhvr>
                                        <p:cTn id="63" dur="1" fill="hold">
                                          <p:stCondLst>
                                            <p:cond delay="0"/>
                                          </p:stCondLst>
                                        </p:cTn>
                                        <p:tgtEl>
                                          <p:spTgt spid="44"/>
                                        </p:tgtEl>
                                        <p:attrNameLst>
                                          <p:attrName>style.visibility</p:attrName>
                                        </p:attrNameLst>
                                      </p:cBhvr>
                                      <p:to>
                                        <p:strVal val="visible"/>
                                      </p:to>
                                    </p:set>
                                    <p:animEffect transition="in" filter="randombar(horizontal)">
                                      <p:cBhvr>
                                        <p:cTn id="64" dur="2000"/>
                                        <p:tgtEl>
                                          <p:spTgt spid="44"/>
                                        </p:tgtEl>
                                      </p:cBhvr>
                                    </p:animEffect>
                                  </p:childTnLst>
                                </p:cTn>
                              </p:par>
                              <p:par>
                                <p:cTn id="65" presetID="22" presetClass="entr" presetSubtype="1" fill="hold" grpId="0" nodeType="withEffect">
                                  <p:stCondLst>
                                    <p:cond delay="0"/>
                                  </p:stCondLst>
                                  <p:childTnLst>
                                    <p:set>
                                      <p:cBhvr>
                                        <p:cTn id="66" dur="1" fill="hold">
                                          <p:stCondLst>
                                            <p:cond delay="0"/>
                                          </p:stCondLst>
                                        </p:cTn>
                                        <p:tgtEl>
                                          <p:spTgt spid="2"/>
                                        </p:tgtEl>
                                        <p:attrNameLst>
                                          <p:attrName>style.visibility</p:attrName>
                                        </p:attrNameLst>
                                      </p:cBhvr>
                                      <p:to>
                                        <p:strVal val="visible"/>
                                      </p:to>
                                    </p:set>
                                    <p:animEffect transition="in" filter="wipe(up)">
                                      <p:cBhvr>
                                        <p:cTn id="67" dur="2000"/>
                                        <p:tgtEl>
                                          <p:spTgt spid="2"/>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grpId="0" nodeType="clickEffect">
                                  <p:stCondLst>
                                    <p:cond delay="0"/>
                                  </p:stCondLst>
                                  <p:childTnLst>
                                    <p:set>
                                      <p:cBhvr>
                                        <p:cTn id="71" dur="1" fill="hold">
                                          <p:stCondLst>
                                            <p:cond delay="0"/>
                                          </p:stCondLst>
                                        </p:cTn>
                                        <p:tgtEl>
                                          <p:spTgt spid="3"/>
                                        </p:tgtEl>
                                        <p:attrNameLst>
                                          <p:attrName>style.visibility</p:attrName>
                                        </p:attrNameLst>
                                      </p:cBhvr>
                                      <p:to>
                                        <p:strVal val="visible"/>
                                      </p:to>
                                    </p:set>
                                    <p:animEffect transition="in" filter="randombar(horizontal)">
                                      <p:cBhvr>
                                        <p:cTn id="72" dur="500"/>
                                        <p:tgtEl>
                                          <p:spTgt spid="3"/>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nodeType="clickEffect">
                                  <p:stCondLst>
                                    <p:cond delay="0"/>
                                  </p:stCondLst>
                                  <p:childTnLst>
                                    <p:set>
                                      <p:cBhvr>
                                        <p:cTn id="76" dur="1" fill="hold">
                                          <p:stCondLst>
                                            <p:cond delay="0"/>
                                          </p:stCondLst>
                                        </p:cTn>
                                        <p:tgtEl>
                                          <p:spTgt spid="4"/>
                                        </p:tgtEl>
                                        <p:attrNameLst>
                                          <p:attrName>style.visibility</p:attrName>
                                        </p:attrNameLst>
                                      </p:cBhvr>
                                      <p:to>
                                        <p:strVal val="visible"/>
                                      </p:to>
                                    </p:set>
                                    <p:animEffect transition="in" filter="randombar(horizontal)">
                                      <p:cBhvr>
                                        <p:cTn id="77" dur="2000"/>
                                        <p:tgtEl>
                                          <p:spTgt spid="4"/>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nodeType="clickEffect">
                                  <p:stCondLst>
                                    <p:cond delay="0"/>
                                  </p:stCondLst>
                                  <p:childTnLst>
                                    <p:set>
                                      <p:cBhvr>
                                        <p:cTn id="81" dur="1" fill="hold">
                                          <p:stCondLst>
                                            <p:cond delay="0"/>
                                          </p:stCondLst>
                                        </p:cTn>
                                        <p:tgtEl>
                                          <p:spTgt spid="6"/>
                                        </p:tgtEl>
                                        <p:attrNameLst>
                                          <p:attrName>style.visibility</p:attrName>
                                        </p:attrNameLst>
                                      </p:cBhvr>
                                      <p:to>
                                        <p:strVal val="visible"/>
                                      </p:to>
                                    </p:set>
                                    <p:animEffect transition="in" filter="randombar(horizontal)">
                                      <p:cBhvr>
                                        <p:cTn id="82" dur="2000"/>
                                        <p:tgtEl>
                                          <p:spTgt spid="6"/>
                                        </p:tgtEl>
                                      </p:cBhvr>
                                    </p:animEffect>
                                  </p:childTnLst>
                                </p:cTn>
                              </p:par>
                              <p:par>
                                <p:cTn id="83" presetID="22" presetClass="entr" presetSubtype="1" fill="hold" grpId="0" nodeType="withEffect">
                                  <p:stCondLst>
                                    <p:cond delay="0"/>
                                  </p:stCondLst>
                                  <p:childTnLst>
                                    <p:set>
                                      <p:cBhvr>
                                        <p:cTn id="84" dur="1" fill="hold">
                                          <p:stCondLst>
                                            <p:cond delay="0"/>
                                          </p:stCondLst>
                                        </p:cTn>
                                        <p:tgtEl>
                                          <p:spTgt spid="8"/>
                                        </p:tgtEl>
                                        <p:attrNameLst>
                                          <p:attrName>style.visibility</p:attrName>
                                        </p:attrNameLst>
                                      </p:cBhvr>
                                      <p:to>
                                        <p:strVal val="visible"/>
                                      </p:to>
                                    </p:set>
                                    <p:animEffect transition="in" filter="wipe(up)">
                                      <p:cBhvr>
                                        <p:cTn id="85"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7" grpId="0" animBg="1"/>
      <p:bldP spid="23" grpId="0"/>
      <p:bldP spid="29" grpId="0" animBg="1"/>
      <p:bldP spid="30" grpId="0"/>
      <p:bldP spid="34" grpId="0" animBg="1"/>
      <p:bldP spid="35" grpId="0"/>
      <p:bldP spid="40" grpId="0" animBg="1"/>
      <p:bldP spid="41" grpId="0"/>
      <p:bldP spid="2" grpId="0" animBg="1"/>
      <p:bldP spid="3" grpId="0"/>
      <p:bldP spid="8"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0" y="0"/>
            <a:ext cx="12192000" cy="6858000"/>
          </a:xfrm>
          <a:prstGeom prst="rect">
            <a:avLst/>
          </a:prstGeom>
        </p:spPr>
      </p:pic>
      <p:graphicFrame>
        <p:nvGraphicFramePr>
          <p:cNvPr id="5" name="Object 2">
            <a:extLst>
              <a:ext uri="{FF2B5EF4-FFF2-40B4-BE49-F238E27FC236}">
                <a16:creationId xmlns:a16="http://schemas.microsoft.com/office/drawing/2014/main" id="{9923C6FB-90DA-A116-3BAA-E92AF9C344BB}"/>
              </a:ext>
            </a:extLst>
          </p:cNvPr>
          <p:cNvGraphicFramePr>
            <a:graphicFrameLocks/>
          </p:cNvGraphicFramePr>
          <p:nvPr>
            <p:extLst>
              <p:ext uri="{D42A27DB-BD31-4B8C-83A1-F6EECF244321}">
                <p14:modId xmlns:p14="http://schemas.microsoft.com/office/powerpoint/2010/main" val="1440464519"/>
              </p:ext>
            </p:extLst>
          </p:nvPr>
        </p:nvGraphicFramePr>
        <p:xfrm>
          <a:off x="3768025" y="3428999"/>
          <a:ext cx="4133138" cy="3055279"/>
        </p:xfrm>
        <a:graphic>
          <a:graphicData uri="http://schemas.openxmlformats.org/presentationml/2006/ole">
            <mc:AlternateContent xmlns:mc="http://schemas.openxmlformats.org/markup-compatibility/2006">
              <mc:Choice xmlns:v="urn:schemas-microsoft-com:vml" Requires="v">
                <p:oleObj spid="_x0000_s2052" name="Clip" r:id="rId4" imgW="3490560" imgH="3468600" progId="MS_ClipArt_Gallery.2">
                  <p:embed/>
                </p:oleObj>
              </mc:Choice>
              <mc:Fallback>
                <p:oleObj name="Clip" r:id="rId4" imgW="3490560" imgH="3468600" progId="MS_ClipArt_Gallery.2">
                  <p:embed/>
                  <p:pic>
                    <p:nvPicPr>
                      <p:cNvPr id="1026" name="Object 2">
                        <a:extLst>
                          <a:ext uri="{FF2B5EF4-FFF2-40B4-BE49-F238E27FC236}">
                            <a16:creationId xmlns:a16="http://schemas.microsoft.com/office/drawing/2014/main" id="{B343A636-8F7E-9B65-4CE2-3B83DF2A3F5E}"/>
                          </a:ext>
                        </a:extLst>
                      </p:cNvPr>
                      <p:cNvPicPr>
                        <a:picLocks noChangeArrowheads="1"/>
                      </p:cNvPicPr>
                      <p:nvPr/>
                    </p:nvPicPr>
                    <p:blipFill>
                      <a:blip r:embed="rId5">
                        <a:extLst>
                          <a:ext uri="{28A0092B-C50C-407E-A947-70E740481C1C}">
                            <a14:useLocalDpi xmlns:a14="http://schemas.microsoft.com/office/drawing/2010/main" val="0"/>
                          </a:ext>
                        </a:extLst>
                      </a:blip>
                      <a:srcRect b="9625"/>
                      <a:stretch>
                        <a:fillRect/>
                      </a:stretch>
                    </p:blipFill>
                    <p:spPr bwMode="auto">
                      <a:xfrm>
                        <a:off x="3768025" y="3428999"/>
                        <a:ext cx="4133138" cy="3055279"/>
                      </a:xfrm>
                      <a:prstGeom prst="rect">
                        <a:avLst/>
                      </a:prstGeom>
                      <a:noFill/>
                      <a:ln>
                        <a:noFill/>
                      </a:ln>
                      <a:effectLst/>
                    </p:spPr>
                  </p:pic>
                </p:oleObj>
              </mc:Fallback>
            </mc:AlternateContent>
          </a:graphicData>
        </a:graphic>
      </p:graphicFrame>
      <p:sp>
        <p:nvSpPr>
          <p:cNvPr id="6" name="Rectangle 6">
            <a:extLst>
              <a:ext uri="{FF2B5EF4-FFF2-40B4-BE49-F238E27FC236}">
                <a16:creationId xmlns:a16="http://schemas.microsoft.com/office/drawing/2014/main" id="{581C11F3-79B1-C145-106E-FE63848BC584}"/>
              </a:ext>
            </a:extLst>
          </p:cNvPr>
          <p:cNvSpPr>
            <a:spLocks noChangeArrowheads="1"/>
          </p:cNvSpPr>
          <p:nvPr/>
        </p:nvSpPr>
        <p:spPr bwMode="auto">
          <a:xfrm>
            <a:off x="1978926" y="3020357"/>
            <a:ext cx="1828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2800" b="1" dirty="0">
                <a:solidFill>
                  <a:prstClr val="black"/>
                </a:solidFill>
                <a:cs typeface="Arial" panose="020B0604020202020204" pitchFamily="34" charset="0"/>
              </a:rPr>
              <a:t>Checks</a:t>
            </a:r>
          </a:p>
        </p:txBody>
      </p:sp>
      <p:sp>
        <p:nvSpPr>
          <p:cNvPr id="8" name="Rectangle 5">
            <a:extLst>
              <a:ext uri="{FF2B5EF4-FFF2-40B4-BE49-F238E27FC236}">
                <a16:creationId xmlns:a16="http://schemas.microsoft.com/office/drawing/2014/main" id="{B41B1C3F-AF46-540A-ABCE-C6B8A4D70EF9}"/>
              </a:ext>
            </a:extLst>
          </p:cNvPr>
          <p:cNvSpPr>
            <a:spLocks noChangeArrowheads="1"/>
          </p:cNvSpPr>
          <p:nvPr/>
        </p:nvSpPr>
        <p:spPr bwMode="auto">
          <a:xfrm>
            <a:off x="9083560" y="3528110"/>
            <a:ext cx="1828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cs typeface="Arial" panose="020B0604020202020204" pitchFamily="34" charset="0"/>
              </a:rPr>
              <a:t>Purchase Orders</a:t>
            </a:r>
          </a:p>
        </p:txBody>
      </p:sp>
      <p:sp>
        <p:nvSpPr>
          <p:cNvPr id="9" name="Rectangle 4">
            <a:extLst>
              <a:ext uri="{FF2B5EF4-FFF2-40B4-BE49-F238E27FC236}">
                <a16:creationId xmlns:a16="http://schemas.microsoft.com/office/drawing/2014/main" id="{5AE33F96-7D3C-3426-314E-84E9C8C18083}"/>
              </a:ext>
            </a:extLst>
          </p:cNvPr>
          <p:cNvSpPr>
            <a:spLocks noChangeArrowheads="1"/>
          </p:cNvSpPr>
          <p:nvPr/>
        </p:nvSpPr>
        <p:spPr bwMode="auto">
          <a:xfrm>
            <a:off x="969106" y="4031920"/>
            <a:ext cx="2530775"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fontAlgn="base" hangingPunct="1">
              <a:spcBef>
                <a:spcPct val="0"/>
              </a:spcBef>
              <a:spcAft>
                <a:spcPct val="0"/>
              </a:spcAft>
            </a:pPr>
            <a:r>
              <a:rPr lang="en-US" altLang="en-US" sz="2800" b="1" dirty="0">
                <a:solidFill>
                  <a:prstClr val="black"/>
                </a:solidFill>
                <a:cs typeface="Arial" panose="020B0604020202020204" pitchFamily="34" charset="0"/>
              </a:rPr>
              <a:t>Bank Statements</a:t>
            </a:r>
          </a:p>
        </p:txBody>
      </p:sp>
      <p:sp>
        <p:nvSpPr>
          <p:cNvPr id="10" name="Rectangle 12">
            <a:extLst>
              <a:ext uri="{FF2B5EF4-FFF2-40B4-BE49-F238E27FC236}">
                <a16:creationId xmlns:a16="http://schemas.microsoft.com/office/drawing/2014/main" id="{8860E7D9-CE9C-C3B7-CC5E-A8D8873DB9EF}"/>
              </a:ext>
            </a:extLst>
          </p:cNvPr>
          <p:cNvSpPr>
            <a:spLocks noChangeArrowheads="1"/>
          </p:cNvSpPr>
          <p:nvPr/>
        </p:nvSpPr>
        <p:spPr bwMode="auto">
          <a:xfrm>
            <a:off x="3973413" y="2153461"/>
            <a:ext cx="1828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cs typeface="Arial" panose="020B0604020202020204" pitchFamily="34" charset="0"/>
              </a:rPr>
              <a:t>Bills from Suppliers</a:t>
            </a:r>
          </a:p>
        </p:txBody>
      </p:sp>
      <p:sp>
        <p:nvSpPr>
          <p:cNvPr id="11" name="Rectangle 3">
            <a:extLst>
              <a:ext uri="{FF2B5EF4-FFF2-40B4-BE49-F238E27FC236}">
                <a16:creationId xmlns:a16="http://schemas.microsoft.com/office/drawing/2014/main" id="{87772DD2-ABA1-34CB-A9D2-5CC25672D661}"/>
              </a:ext>
            </a:extLst>
          </p:cNvPr>
          <p:cNvSpPr>
            <a:spLocks noChangeArrowheads="1"/>
          </p:cNvSpPr>
          <p:nvPr/>
        </p:nvSpPr>
        <p:spPr bwMode="auto">
          <a:xfrm>
            <a:off x="7901163" y="2198356"/>
            <a:ext cx="1828800"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2800" b="1" dirty="0">
                <a:cs typeface="Arial" panose="020B0604020202020204" pitchFamily="34" charset="0"/>
              </a:rPr>
              <a:t>Sales invoice</a:t>
            </a:r>
          </a:p>
        </p:txBody>
      </p:sp>
      <p:sp>
        <p:nvSpPr>
          <p:cNvPr id="12" name="Line 9">
            <a:extLst>
              <a:ext uri="{FF2B5EF4-FFF2-40B4-BE49-F238E27FC236}">
                <a16:creationId xmlns:a16="http://schemas.microsoft.com/office/drawing/2014/main" id="{06B2DB67-9FE0-722F-CA67-ED080276D080}"/>
              </a:ext>
            </a:extLst>
          </p:cNvPr>
          <p:cNvSpPr>
            <a:spLocks noChangeShapeType="1"/>
          </p:cNvSpPr>
          <p:nvPr/>
        </p:nvSpPr>
        <p:spPr bwMode="auto">
          <a:xfrm>
            <a:off x="4832462" y="3077957"/>
            <a:ext cx="458957" cy="838200"/>
          </a:xfrm>
          <a:prstGeom prst="line">
            <a:avLst/>
          </a:prstGeom>
          <a:noFill/>
          <a:ln w="25400">
            <a:solidFill>
              <a:srgbClr val="9900CC"/>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3" name="Line 9">
            <a:extLst>
              <a:ext uri="{FF2B5EF4-FFF2-40B4-BE49-F238E27FC236}">
                <a16:creationId xmlns:a16="http://schemas.microsoft.com/office/drawing/2014/main" id="{3BC93DD9-485E-E9A6-ABC6-9DDFD76647BE}"/>
              </a:ext>
            </a:extLst>
          </p:cNvPr>
          <p:cNvSpPr>
            <a:spLocks noChangeShapeType="1"/>
          </p:cNvSpPr>
          <p:nvPr/>
        </p:nvSpPr>
        <p:spPr bwMode="auto">
          <a:xfrm flipH="1" flipV="1">
            <a:off x="3300252" y="4392500"/>
            <a:ext cx="1393497" cy="112933"/>
          </a:xfrm>
          <a:prstGeom prst="line">
            <a:avLst/>
          </a:prstGeom>
          <a:noFill/>
          <a:ln w="25400">
            <a:solidFill>
              <a:srgbClr val="9900CC"/>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4" name="Line 9">
            <a:extLst>
              <a:ext uri="{FF2B5EF4-FFF2-40B4-BE49-F238E27FC236}">
                <a16:creationId xmlns:a16="http://schemas.microsoft.com/office/drawing/2014/main" id="{B6C06F5E-42F6-5F85-E19C-BD1607328601}"/>
              </a:ext>
            </a:extLst>
          </p:cNvPr>
          <p:cNvSpPr>
            <a:spLocks noChangeShapeType="1"/>
          </p:cNvSpPr>
          <p:nvPr/>
        </p:nvSpPr>
        <p:spPr bwMode="auto">
          <a:xfrm flipH="1">
            <a:off x="7533582" y="3062122"/>
            <a:ext cx="385578" cy="678972"/>
          </a:xfrm>
          <a:prstGeom prst="line">
            <a:avLst/>
          </a:prstGeom>
          <a:noFill/>
          <a:ln w="25400">
            <a:solidFill>
              <a:srgbClr val="9900CC"/>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6" name="Line 9">
            <a:extLst>
              <a:ext uri="{FF2B5EF4-FFF2-40B4-BE49-F238E27FC236}">
                <a16:creationId xmlns:a16="http://schemas.microsoft.com/office/drawing/2014/main" id="{DA54D738-6548-A1DB-E5D0-D2AC3B199D48}"/>
              </a:ext>
            </a:extLst>
          </p:cNvPr>
          <p:cNvSpPr>
            <a:spLocks noChangeShapeType="1"/>
          </p:cNvSpPr>
          <p:nvPr/>
        </p:nvSpPr>
        <p:spPr bwMode="auto">
          <a:xfrm flipH="1">
            <a:off x="7533582" y="4133535"/>
            <a:ext cx="1526336" cy="371897"/>
          </a:xfrm>
          <a:prstGeom prst="line">
            <a:avLst/>
          </a:prstGeom>
          <a:noFill/>
          <a:ln w="25400">
            <a:solidFill>
              <a:srgbClr val="9900CC"/>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17" name="Line 9">
            <a:extLst>
              <a:ext uri="{FF2B5EF4-FFF2-40B4-BE49-F238E27FC236}">
                <a16:creationId xmlns:a16="http://schemas.microsoft.com/office/drawing/2014/main" id="{2D025E82-6B4A-4DF2-C34D-1E61E8E3539D}"/>
              </a:ext>
            </a:extLst>
          </p:cNvPr>
          <p:cNvSpPr>
            <a:spLocks noChangeShapeType="1"/>
          </p:cNvSpPr>
          <p:nvPr/>
        </p:nvSpPr>
        <p:spPr bwMode="auto">
          <a:xfrm flipH="1" flipV="1">
            <a:off x="3400444" y="3485204"/>
            <a:ext cx="1701800" cy="648332"/>
          </a:xfrm>
          <a:prstGeom prst="line">
            <a:avLst/>
          </a:prstGeom>
          <a:noFill/>
          <a:ln w="25400">
            <a:solidFill>
              <a:srgbClr val="9900CC"/>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3" name="TextBox 2">
            <a:extLst>
              <a:ext uri="{FF2B5EF4-FFF2-40B4-BE49-F238E27FC236}">
                <a16:creationId xmlns:a16="http://schemas.microsoft.com/office/drawing/2014/main" id="{D3BA3E47-772C-3FEC-6BBC-6E534339948C}"/>
              </a:ext>
            </a:extLst>
          </p:cNvPr>
          <p:cNvSpPr txBox="1"/>
          <p:nvPr/>
        </p:nvSpPr>
        <p:spPr>
          <a:xfrm>
            <a:off x="660711" y="1010971"/>
            <a:ext cx="11531289" cy="742511"/>
          </a:xfrm>
          <a:prstGeom prst="rect">
            <a:avLst/>
          </a:prstGeom>
          <a:noFill/>
        </p:spPr>
        <p:txBody>
          <a:bodyPr wrap="square">
            <a:spAutoFit/>
          </a:bodyPr>
          <a:lstStyle/>
          <a:p>
            <a:pPr marL="342900" indent="-342900" algn="justLow">
              <a:lnSpc>
                <a:spcPct val="150000"/>
              </a:lnSpc>
              <a:defRPr/>
            </a:pPr>
            <a:r>
              <a:rPr lang="en-US" sz="3200" b="1" dirty="0">
                <a:solidFill>
                  <a:srgbClr val="00206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Step1</a:t>
            </a:r>
            <a:r>
              <a:rPr lang="en-US" sz="3200" b="1" dirty="0">
                <a:solidFill>
                  <a:srgbClr val="00000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 :</a:t>
            </a:r>
            <a:r>
              <a:rPr lang="en-US" sz="3200" b="1" dirty="0">
                <a:solidFill>
                  <a:srgbClr val="00206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Identify and </a:t>
            </a:r>
            <a:r>
              <a:rPr lang="en-US" sz="3200" b="1" u="sng" dirty="0">
                <a:solidFill>
                  <a:srgbClr val="00206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Analyze</a:t>
            </a:r>
            <a:r>
              <a:rPr lang="en-US" sz="3200" b="1" dirty="0">
                <a:solidFill>
                  <a:srgbClr val="00206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 Transactions </a:t>
            </a:r>
            <a:r>
              <a:rPr lang="en-US" sz="3200" b="1" dirty="0">
                <a:solidFill>
                  <a:srgbClr val="00000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a:t>
            </a:r>
            <a:r>
              <a:rPr lang="en-US" sz="3200" b="1" dirty="0">
                <a:solidFill>
                  <a:srgbClr val="0070C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(Source Documents)</a:t>
            </a:r>
          </a:p>
        </p:txBody>
      </p:sp>
    </p:spTree>
    <p:extLst>
      <p:ext uri="{BB962C8B-B14F-4D97-AF65-F5344CB8AC3E}">
        <p14:creationId xmlns:p14="http://schemas.microsoft.com/office/powerpoint/2010/main" val="381260048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0" y="0"/>
            <a:ext cx="12192000" cy="6858000"/>
          </a:xfrm>
          <a:prstGeom prst="rect">
            <a:avLst/>
          </a:prstGeom>
        </p:spPr>
      </p:pic>
      <p:sp>
        <p:nvSpPr>
          <p:cNvPr id="481283"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lvl1pPr algn="l">
              <a:spcBef>
                <a:spcPct val="20000"/>
              </a:spcBef>
              <a:buClr>
                <a:schemeClr val="accent2"/>
              </a:buClr>
              <a:buSzPct val="75000"/>
              <a:buFont typeface="Wingdings" pitchFamily="2" charset="2"/>
              <a:buChar char="l"/>
              <a:defRPr sz="2800" b="1">
                <a:solidFill>
                  <a:schemeClr val="bg2"/>
                </a:solidFill>
                <a:effectLst>
                  <a:outerShdw blurRad="38100" dist="38100" dir="2700000" algn="tl">
                    <a:srgbClr val="FFFFFF"/>
                  </a:outerShdw>
                </a:effectLst>
                <a:latin typeface="Arial" charset="0"/>
              </a:defRPr>
            </a:lvl1pPr>
            <a:lvl2pPr marL="742950" indent="-285750" algn="l">
              <a:spcBef>
                <a:spcPct val="20000"/>
              </a:spcBef>
              <a:buClr>
                <a:schemeClr val="accent2"/>
              </a:buClr>
              <a:buSzPct val="75000"/>
              <a:buFont typeface="Wingdings" pitchFamily="2" charset="2"/>
              <a:buChar char="l"/>
              <a:defRPr sz="2400" b="1">
                <a:solidFill>
                  <a:schemeClr val="bg2"/>
                </a:solidFill>
                <a:effectLst>
                  <a:outerShdw blurRad="38100" dist="38100" dir="2700000" algn="tl">
                    <a:srgbClr val="FFFFFF"/>
                  </a:outerShdw>
                </a:effectLst>
                <a:latin typeface="Arial" charset="0"/>
              </a:defRPr>
            </a:lvl2pPr>
            <a:lvl3pPr marL="11430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3pPr>
            <a:lvl4pPr marL="16002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4pPr>
            <a:lvl5pPr marL="2057400" indent="-228600" algn="l">
              <a:spcBef>
                <a:spcPct val="20000"/>
              </a:spcBef>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5pPr>
            <a:lvl6pPr marL="2514600" indent="-22860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6pPr>
            <a:lvl7pPr marL="2971800" indent="-22860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7pPr>
            <a:lvl8pPr marL="3429000" indent="-22860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8pPr>
            <a:lvl9pPr marL="3886200" indent="-228600" eaLnBrk="0" fontAlgn="base" hangingPunct="0">
              <a:spcBef>
                <a:spcPct val="20000"/>
              </a:spcBef>
              <a:spcAft>
                <a:spcPct val="0"/>
              </a:spcAft>
              <a:buClr>
                <a:schemeClr val="accent2"/>
              </a:buClr>
              <a:buSzPct val="75000"/>
              <a:buFont typeface="Wingdings" pitchFamily="2" charset="2"/>
              <a:buChar char="l"/>
              <a:defRPr sz="2000" b="1">
                <a:solidFill>
                  <a:schemeClr val="bg2"/>
                </a:solidFill>
                <a:effectLst>
                  <a:outerShdw blurRad="38100" dist="38100" dir="2700000" algn="tl">
                    <a:srgbClr val="FFFFFF"/>
                  </a:outerShdw>
                </a:effectLst>
                <a:latin typeface="Arial" charset="0"/>
              </a:defRPr>
            </a:lvl9pPr>
          </a:lstStyle>
          <a:p>
            <a:pPr algn="ctr" defTabSz="914400" eaLnBrk="0" fontAlgn="base" hangingPunct="0">
              <a:lnSpc>
                <a:spcPct val="170000"/>
              </a:lnSpc>
              <a:spcBef>
                <a:spcPct val="35000"/>
              </a:spcBef>
              <a:spcAft>
                <a:spcPct val="0"/>
              </a:spcAft>
              <a:buClr>
                <a:srgbClr val="FF0000"/>
              </a:buClr>
              <a:buNone/>
            </a:pPr>
            <a:r>
              <a:rPr lang="en-US" altLang="en-US" sz="2400" dirty="0">
                <a:solidFill>
                  <a:srgbClr val="000000"/>
                </a:solidFill>
                <a:latin typeface="Liberation Sans" panose="020B0604020202020204" pitchFamily="34" charset="0"/>
              </a:rPr>
              <a:t>Assets</a:t>
            </a:r>
          </a:p>
        </p:txBody>
      </p:sp>
      <p:sp>
        <p:nvSpPr>
          <p:cNvPr id="481284"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481285" name="Text Box 5"/>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
        <p:nvSpPr>
          <p:cNvPr id="481286"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481287"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481289" name="Rectangle 9"/>
          <p:cNvSpPr>
            <a:spLocks noChangeArrowheads="1"/>
          </p:cNvSpPr>
          <p:nvPr/>
        </p:nvSpPr>
        <p:spPr bwMode="auto">
          <a:xfrm>
            <a:off x="2133600" y="14478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7200" indent="-457200" algn="l">
              <a:defRPr sz="2400">
                <a:solidFill>
                  <a:schemeClr val="tx1"/>
                </a:solidFill>
                <a:latin typeface="Times New Roman" pitchFamily="18" charset="0"/>
              </a:defRPr>
            </a:lvl1pPr>
            <a:lvl2pPr marL="1028700" indent="-457200" algn="l">
              <a:defRPr sz="2400">
                <a:solidFill>
                  <a:schemeClr val="tx1"/>
                </a:solidFill>
                <a:latin typeface="Times New Roman" pitchFamily="18" charset="0"/>
              </a:defRPr>
            </a:lvl2pPr>
            <a:lvl3pPr marL="1428750" indent="-457200" algn="l">
              <a:defRPr sz="2400">
                <a:solidFill>
                  <a:schemeClr val="tx1"/>
                </a:solidFill>
                <a:latin typeface="Times New Roman" pitchFamily="18" charset="0"/>
              </a:defRPr>
            </a:lvl3pPr>
            <a:lvl4pPr marL="1828800" indent="-457200" algn="l">
              <a:defRPr sz="2400">
                <a:solidFill>
                  <a:schemeClr val="tx1"/>
                </a:solidFill>
                <a:latin typeface="Times New Roman" pitchFamily="18" charset="0"/>
              </a:defRPr>
            </a:lvl4pPr>
            <a:lvl5pPr marL="2286000" indent="-457200" algn="l">
              <a:defRPr sz="2400">
                <a:solidFill>
                  <a:schemeClr val="tx1"/>
                </a:solidFill>
                <a:latin typeface="Times New Roman" pitchFamily="18" charset="0"/>
              </a:defRPr>
            </a:lvl5pPr>
            <a:lvl6pPr marL="2743200" indent="-457200" eaLnBrk="0" fontAlgn="base" hangingPunct="0">
              <a:spcBef>
                <a:spcPct val="0"/>
              </a:spcBef>
              <a:spcAft>
                <a:spcPct val="0"/>
              </a:spcAft>
              <a:defRPr sz="2400">
                <a:solidFill>
                  <a:schemeClr val="tx1"/>
                </a:solidFill>
                <a:latin typeface="Times New Roman" pitchFamily="18" charset="0"/>
              </a:defRPr>
            </a:lvl6pPr>
            <a:lvl7pPr marL="3200400" indent="-457200" eaLnBrk="0" fontAlgn="base" hangingPunct="0">
              <a:spcBef>
                <a:spcPct val="0"/>
              </a:spcBef>
              <a:spcAft>
                <a:spcPct val="0"/>
              </a:spcAft>
              <a:defRPr sz="2400">
                <a:solidFill>
                  <a:schemeClr val="tx1"/>
                </a:solidFill>
                <a:latin typeface="Times New Roman" pitchFamily="18" charset="0"/>
              </a:defRPr>
            </a:lvl7pPr>
            <a:lvl8pPr marL="3657600" indent="-457200" eaLnBrk="0" fontAlgn="base" hangingPunct="0">
              <a:spcBef>
                <a:spcPct val="0"/>
              </a:spcBef>
              <a:spcAft>
                <a:spcPct val="0"/>
              </a:spcAft>
              <a:defRPr sz="2400">
                <a:solidFill>
                  <a:schemeClr val="tx1"/>
                </a:solidFill>
                <a:latin typeface="Times New Roman" pitchFamily="18" charset="0"/>
              </a:defRPr>
            </a:lvl8pPr>
            <a:lvl9pPr marL="4114800" indent="-457200" eaLnBrk="0" fontAlgn="base" hangingPunct="0">
              <a:spcBef>
                <a:spcPct val="0"/>
              </a:spcBef>
              <a:spcAft>
                <a:spcPct val="0"/>
              </a:spcAft>
              <a:defRPr sz="2400">
                <a:solidFill>
                  <a:schemeClr val="tx1"/>
                </a:solidFill>
                <a:latin typeface="Times New Roman" pitchFamily="18" charset="0"/>
              </a:defRPr>
            </a:lvl9pPr>
          </a:lstStyle>
          <a:p>
            <a:pPr defTabSz="914400" eaLnBrk="0" fontAlgn="base" hangingPunct="0">
              <a:lnSpc>
                <a:spcPct val="110000"/>
              </a:lnSpc>
              <a:spcBef>
                <a:spcPct val="20000"/>
              </a:spcBef>
              <a:spcAft>
                <a:spcPct val="0"/>
              </a:spcAft>
              <a:buClr>
                <a:srgbClr val="000000"/>
              </a:buClr>
              <a:buFont typeface="Wingdings" pitchFamily="2" charset="2"/>
              <a:buAutoNum type="arabicPeriod"/>
            </a:pPr>
            <a:r>
              <a:rPr lang="en-US" altLang="en-US" b="1" dirty="0">
                <a:solidFill>
                  <a:srgbClr val="000000"/>
                </a:solidFill>
                <a:latin typeface="Liberation Sans" panose="020B0604020202020204" pitchFamily="34" charset="0"/>
              </a:rPr>
              <a:t>Owners </a:t>
            </a:r>
            <a:r>
              <a:rPr lang="en-US" altLang="en-US" b="1" dirty="0">
                <a:solidFill>
                  <a:schemeClr val="accent2"/>
                </a:solidFill>
                <a:latin typeface="Liberation Sans" panose="020B0604020202020204" pitchFamily="34" charset="0"/>
              </a:rPr>
              <a:t>invest</a:t>
            </a:r>
            <a:r>
              <a:rPr lang="en-US" altLang="en-US" b="1" dirty="0">
                <a:solidFill>
                  <a:srgbClr val="000000"/>
                </a:solidFill>
                <a:latin typeface="Liberation Sans" panose="020B0604020202020204" pitchFamily="34" charset="0"/>
              </a:rPr>
              <a:t> $40,000  </a:t>
            </a:r>
            <a:r>
              <a:rPr lang="en-US" altLang="en-US" b="1" dirty="0">
                <a:solidFill>
                  <a:schemeClr val="accent2"/>
                </a:solidFill>
                <a:latin typeface="Liberation Sans" panose="020B0604020202020204" pitchFamily="34" charset="0"/>
              </a:rPr>
              <a:t>cash</a:t>
            </a:r>
            <a:r>
              <a:rPr lang="en-US" altLang="en-US" b="1" dirty="0">
                <a:solidFill>
                  <a:srgbClr val="000000"/>
                </a:solidFill>
                <a:latin typeface="Liberation Sans" panose="020B0604020202020204" pitchFamily="34" charset="0"/>
              </a:rPr>
              <a:t> to start a new business.</a:t>
            </a:r>
          </a:p>
        </p:txBody>
      </p:sp>
      <p:sp>
        <p:nvSpPr>
          <p:cNvPr id="481290" name="Text Box 10"/>
          <p:cNvSpPr txBox="1">
            <a:spLocks noChangeArrowheads="1"/>
          </p:cNvSpPr>
          <p:nvPr/>
        </p:nvSpPr>
        <p:spPr bwMode="auto">
          <a:xfrm>
            <a:off x="2362200" y="3948113"/>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+ 40,000</a:t>
            </a:r>
          </a:p>
        </p:txBody>
      </p:sp>
      <p:sp>
        <p:nvSpPr>
          <p:cNvPr id="481291" name="Text Box 11"/>
          <p:cNvSpPr txBox="1">
            <a:spLocks noChangeArrowheads="1"/>
          </p:cNvSpPr>
          <p:nvPr/>
        </p:nvSpPr>
        <p:spPr bwMode="auto">
          <a:xfrm>
            <a:off x="8001000" y="3962400"/>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+ 40,000</a:t>
            </a:r>
          </a:p>
        </p:txBody>
      </p:sp>
      <p:sp>
        <p:nvSpPr>
          <p:cNvPr id="13" name="Rectangle 40"/>
          <p:cNvSpPr>
            <a:spLocks noGrp="1" noChangeArrowheads="1"/>
          </p:cNvSpPr>
          <p:nvPr>
            <p:ph type="title" idx="4294967295"/>
          </p:nvPr>
        </p:nvSpPr>
        <p:spPr>
          <a:xfrm>
            <a:off x="2133600" y="597140"/>
            <a:ext cx="8229600" cy="560388"/>
          </a:xfrm>
          <a:noFill/>
          <a:ln>
            <a:noFill/>
          </a:ln>
          <a:extLst>
            <a:ext uri="{909E8E84-426E-40DD-AFC4-6F175D3DCCD1}">
              <a14:hiddenFill xmlns:a14="http://schemas.microsoft.com/office/drawing/2010/main">
                <a:solidFill>
                  <a:srgbClr val="990000"/>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p>
            <a:pPr algn="l">
              <a:defRPr/>
            </a:pPr>
            <a:r>
              <a:rPr lang="en-US" sz="3200" i="0" kern="1200" dirty="0">
                <a:solidFill>
                  <a:schemeClr val="tx2">
                    <a:lumMod val="75000"/>
                  </a:schemeClr>
                </a:solidFill>
                <a:effectLst/>
                <a:latin typeface="Liberation Sans" panose="020B0604020202020204" pitchFamily="34" charset="0"/>
                <a:ea typeface="+mn-ea"/>
                <a:cs typeface="+mn-cs"/>
              </a:rPr>
              <a:t>Double-Entry System Illustration</a:t>
            </a:r>
          </a:p>
        </p:txBody>
      </p:sp>
      <p:sp>
        <p:nvSpPr>
          <p:cNvPr id="14" name="Line 16"/>
          <p:cNvSpPr>
            <a:spLocks noChangeShapeType="1"/>
          </p:cNvSpPr>
          <p:nvPr/>
        </p:nvSpPr>
        <p:spPr bwMode="auto">
          <a:xfrm>
            <a:off x="1914331" y="1262743"/>
            <a:ext cx="8382000" cy="0"/>
          </a:xfrm>
          <a:prstGeom prst="line">
            <a:avLst/>
          </a:prstGeom>
          <a:noFill/>
          <a:ln w="57150" cap="sq">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defTabSz="914400" eaLnBrk="0" fontAlgn="base" hangingPunct="0">
              <a:spcBef>
                <a:spcPct val="0"/>
              </a:spcBef>
              <a:spcAft>
                <a:spcPct val="0"/>
              </a:spcAft>
              <a:defRPr/>
            </a:pPr>
            <a:endParaRPr lang="en-US" sz="2400" dirty="0">
              <a:solidFill>
                <a:srgbClr val="000000"/>
              </a:solidFill>
              <a:effectLst>
                <a:outerShdw blurRad="38100" dist="38100" dir="2700000" algn="tl">
                  <a:srgbClr val="000000">
                    <a:alpha val="43137"/>
                  </a:srgbClr>
                </a:outerShdw>
              </a:effectLst>
              <a:latin typeface="Times New Roman" pitchFamily="18" charset="0"/>
            </a:endParaRPr>
          </a:p>
        </p:txBody>
      </p:sp>
      <p:sp>
        <p:nvSpPr>
          <p:cNvPr id="3" name="TextBox 2">
            <a:extLst>
              <a:ext uri="{FF2B5EF4-FFF2-40B4-BE49-F238E27FC236}">
                <a16:creationId xmlns:a16="http://schemas.microsoft.com/office/drawing/2014/main" id="{2E70897F-D068-9F0D-8AF0-8BDEEB1D70D9}"/>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81290"/>
                                        </p:tgtEl>
                                        <p:attrNameLst>
                                          <p:attrName>style.visibility</p:attrName>
                                        </p:attrNameLst>
                                      </p:cBhvr>
                                      <p:to>
                                        <p:strVal val="visible"/>
                                      </p:to>
                                    </p:set>
                                    <p:animEffect transition="in" filter="wipe(left)">
                                      <p:cBhvr>
                                        <p:cTn id="7" dur="500"/>
                                        <p:tgtEl>
                                          <p:spTgt spid="481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481291"/>
                                        </p:tgtEl>
                                        <p:attrNameLst>
                                          <p:attrName>style.visibility</p:attrName>
                                        </p:attrNameLst>
                                      </p:cBhvr>
                                      <p:to>
                                        <p:strVal val="visible"/>
                                      </p:to>
                                    </p:set>
                                    <p:animEffect transition="in" filter="wipe(left)">
                                      <p:cBhvr>
                                        <p:cTn id="12" dur="500"/>
                                        <p:tgtEl>
                                          <p:spTgt spid="4812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1290" grpId="0" autoUpdateAnimBg="0"/>
      <p:bldP spid="481291"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0" y="0"/>
            <a:ext cx="12192000" cy="6858000"/>
          </a:xfrm>
          <a:prstGeom prst="rect">
            <a:avLst/>
          </a:prstGeom>
        </p:spPr>
      </p:pic>
      <p:sp>
        <p:nvSpPr>
          <p:cNvPr id="283651"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2400" b="1" dirty="0">
                <a:solidFill>
                  <a:srgbClr val="000000"/>
                </a:solidFill>
                <a:effectLst>
                  <a:outerShdw blurRad="38100" dist="38100" dir="2700000" algn="tl">
                    <a:srgbClr val="FFFFFF"/>
                  </a:outerShdw>
                </a:effectLst>
                <a:latin typeface="Liberation Sans" panose="020B0604020202020204" pitchFamily="34" charset="0"/>
              </a:rPr>
              <a:t>Assets</a:t>
            </a:r>
          </a:p>
        </p:txBody>
      </p:sp>
      <p:sp>
        <p:nvSpPr>
          <p:cNvPr id="283652"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283654"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3655"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Arial" charset="0"/>
              </a:rPr>
              <a:t>+</a:t>
            </a:r>
          </a:p>
        </p:txBody>
      </p:sp>
      <p:sp>
        <p:nvSpPr>
          <p:cNvPr id="283657" name="Rectangle 9"/>
          <p:cNvSpPr>
            <a:spLocks noChangeArrowheads="1"/>
          </p:cNvSpPr>
          <p:nvPr/>
        </p:nvSpPr>
        <p:spPr bwMode="auto">
          <a:xfrm>
            <a:off x="2133600" y="17526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lvl1pPr marL="457200" indent="-457200" algn="l">
              <a:defRPr sz="2400">
                <a:solidFill>
                  <a:schemeClr val="tx1"/>
                </a:solidFill>
                <a:latin typeface="Times New Roman" pitchFamily="18" charset="0"/>
              </a:defRPr>
            </a:lvl1pPr>
            <a:lvl2pPr marL="1028700" indent="-457200" algn="l">
              <a:defRPr sz="2400">
                <a:solidFill>
                  <a:schemeClr val="tx1"/>
                </a:solidFill>
                <a:latin typeface="Times New Roman" pitchFamily="18" charset="0"/>
              </a:defRPr>
            </a:lvl2pPr>
            <a:lvl3pPr marL="1428750" indent="-457200" algn="l">
              <a:defRPr sz="2400">
                <a:solidFill>
                  <a:schemeClr val="tx1"/>
                </a:solidFill>
                <a:latin typeface="Times New Roman" pitchFamily="18" charset="0"/>
              </a:defRPr>
            </a:lvl3pPr>
            <a:lvl4pPr marL="1828800" indent="-457200" algn="l">
              <a:defRPr sz="2400">
                <a:solidFill>
                  <a:schemeClr val="tx1"/>
                </a:solidFill>
                <a:latin typeface="Times New Roman" pitchFamily="18" charset="0"/>
              </a:defRPr>
            </a:lvl4pPr>
            <a:lvl5pPr marL="2286000" indent="-457200" algn="l">
              <a:defRPr sz="2400">
                <a:solidFill>
                  <a:schemeClr val="tx1"/>
                </a:solidFill>
                <a:latin typeface="Times New Roman" pitchFamily="18" charset="0"/>
              </a:defRPr>
            </a:lvl5pPr>
            <a:lvl6pPr marL="2743200" indent="-457200" eaLnBrk="0" fontAlgn="base" hangingPunct="0">
              <a:spcBef>
                <a:spcPct val="0"/>
              </a:spcBef>
              <a:spcAft>
                <a:spcPct val="0"/>
              </a:spcAft>
              <a:defRPr sz="2400">
                <a:solidFill>
                  <a:schemeClr val="tx1"/>
                </a:solidFill>
                <a:latin typeface="Times New Roman" pitchFamily="18" charset="0"/>
              </a:defRPr>
            </a:lvl6pPr>
            <a:lvl7pPr marL="3200400" indent="-457200" eaLnBrk="0" fontAlgn="base" hangingPunct="0">
              <a:spcBef>
                <a:spcPct val="0"/>
              </a:spcBef>
              <a:spcAft>
                <a:spcPct val="0"/>
              </a:spcAft>
              <a:defRPr sz="2400">
                <a:solidFill>
                  <a:schemeClr val="tx1"/>
                </a:solidFill>
                <a:latin typeface="Times New Roman" pitchFamily="18" charset="0"/>
              </a:defRPr>
            </a:lvl7pPr>
            <a:lvl8pPr marL="3657600" indent="-457200" eaLnBrk="0" fontAlgn="base" hangingPunct="0">
              <a:spcBef>
                <a:spcPct val="0"/>
              </a:spcBef>
              <a:spcAft>
                <a:spcPct val="0"/>
              </a:spcAft>
              <a:defRPr sz="2400">
                <a:solidFill>
                  <a:schemeClr val="tx1"/>
                </a:solidFill>
                <a:latin typeface="Times New Roman" pitchFamily="18" charset="0"/>
              </a:defRPr>
            </a:lvl8pPr>
            <a:lvl9pPr marL="4114800" indent="-457200" eaLnBrk="0" fontAlgn="base" hangingPunct="0">
              <a:spcBef>
                <a:spcPct val="0"/>
              </a:spcBef>
              <a:spcAft>
                <a:spcPct val="0"/>
              </a:spcAft>
              <a:defRPr sz="2400">
                <a:solidFill>
                  <a:schemeClr val="tx1"/>
                </a:solidFill>
                <a:latin typeface="Times New Roman" pitchFamily="18" charset="0"/>
              </a:defRPr>
            </a:lvl9pPr>
          </a:lstStyle>
          <a:p>
            <a:pPr defTabSz="914400" eaLnBrk="0" fontAlgn="base" hangingPunct="0">
              <a:lnSpc>
                <a:spcPct val="110000"/>
              </a:lnSpc>
              <a:spcBef>
                <a:spcPct val="20000"/>
              </a:spcBef>
              <a:spcAft>
                <a:spcPct val="0"/>
              </a:spcAft>
              <a:buClr>
                <a:srgbClr val="000000"/>
              </a:buClr>
            </a:pPr>
            <a:r>
              <a:rPr lang="en-US" altLang="en-US" b="1" dirty="0">
                <a:solidFill>
                  <a:srgbClr val="000000"/>
                </a:solidFill>
                <a:latin typeface="Liberation Sans" panose="020B0604020202020204" pitchFamily="34" charset="0"/>
              </a:rPr>
              <a:t>2. 	Disburse (</a:t>
            </a:r>
            <a:r>
              <a:rPr lang="en-US" altLang="en-US" b="1" dirty="0">
                <a:solidFill>
                  <a:srgbClr val="FF0000"/>
                </a:solidFill>
                <a:latin typeface="Liberation Sans" panose="020B0604020202020204" pitchFamily="34" charset="0"/>
              </a:rPr>
              <a:t>Paid</a:t>
            </a:r>
            <a:r>
              <a:rPr lang="en-US" altLang="en-US" b="1" dirty="0">
                <a:solidFill>
                  <a:srgbClr val="000000"/>
                </a:solidFill>
                <a:latin typeface="Liberation Sans" panose="020B0604020202020204" pitchFamily="34" charset="0"/>
              </a:rPr>
              <a:t>) $600 cash for </a:t>
            </a:r>
            <a:r>
              <a:rPr lang="en-US" altLang="en-US" b="1" dirty="0">
                <a:solidFill>
                  <a:srgbClr val="FF0000"/>
                </a:solidFill>
                <a:latin typeface="Liberation Sans" panose="020B0604020202020204" pitchFamily="34" charset="0"/>
              </a:rPr>
              <a:t>wages</a:t>
            </a:r>
            <a:r>
              <a:rPr lang="en-US" altLang="en-US" b="1" dirty="0">
                <a:solidFill>
                  <a:srgbClr val="000000"/>
                </a:solidFill>
                <a:latin typeface="Liberation Sans" panose="020B0604020202020204" pitchFamily="34" charset="0"/>
              </a:rPr>
              <a:t>.</a:t>
            </a:r>
          </a:p>
        </p:txBody>
      </p:sp>
      <p:sp>
        <p:nvSpPr>
          <p:cNvPr id="283658" name="Text Box 10"/>
          <p:cNvSpPr txBox="1">
            <a:spLocks noChangeArrowheads="1"/>
          </p:cNvSpPr>
          <p:nvPr/>
        </p:nvSpPr>
        <p:spPr bwMode="auto">
          <a:xfrm>
            <a:off x="2362200" y="3948113"/>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- 600</a:t>
            </a:r>
          </a:p>
        </p:txBody>
      </p:sp>
      <p:sp>
        <p:nvSpPr>
          <p:cNvPr id="283660" name="Text Box 12"/>
          <p:cNvSpPr txBox="1">
            <a:spLocks noChangeArrowheads="1"/>
          </p:cNvSpPr>
          <p:nvPr/>
        </p:nvSpPr>
        <p:spPr bwMode="auto">
          <a:xfrm>
            <a:off x="8001000" y="3962401"/>
            <a:ext cx="1981200" cy="823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- 600 </a:t>
            </a:r>
            <a:r>
              <a:rPr lang="en-US" altLang="en-US" sz="2200" b="1" dirty="0">
                <a:solidFill>
                  <a:srgbClr val="000000"/>
                </a:solidFill>
                <a:latin typeface="Liberation Sans" panose="020B0604020202020204" pitchFamily="34" charset="0"/>
              </a:rPr>
              <a:t>(expense)</a:t>
            </a:r>
          </a:p>
        </p:txBody>
      </p:sp>
      <p:sp>
        <p:nvSpPr>
          <p:cNvPr id="283664" name="Text Box 16"/>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
        <p:nvSpPr>
          <p:cNvPr id="13" name="Rectangle 40"/>
          <p:cNvSpPr>
            <a:spLocks noGrp="1" noChangeArrowheads="1"/>
          </p:cNvSpPr>
          <p:nvPr>
            <p:ph type="title" idx="4294967295"/>
          </p:nvPr>
        </p:nvSpPr>
        <p:spPr>
          <a:xfrm>
            <a:off x="2133600" y="624180"/>
            <a:ext cx="8229600" cy="560388"/>
          </a:xfrm>
          <a:noFill/>
          <a:ln>
            <a:noFill/>
          </a:ln>
          <a:extLst>
            <a:ext uri="{909E8E84-426E-40DD-AFC4-6F175D3DCCD1}">
              <a14:hiddenFill xmlns:a14="http://schemas.microsoft.com/office/drawing/2010/main">
                <a:solidFill>
                  <a:srgbClr val="990000"/>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p>
            <a:pPr algn="l">
              <a:defRPr/>
            </a:pPr>
            <a:r>
              <a:rPr lang="en-US" sz="3200" i="0" kern="1200" dirty="0">
                <a:solidFill>
                  <a:schemeClr val="tx2">
                    <a:lumMod val="75000"/>
                  </a:schemeClr>
                </a:solidFill>
                <a:effectLst/>
                <a:latin typeface="Liberation Sans" panose="020B0604020202020204" pitchFamily="34" charset="0"/>
                <a:ea typeface="+mn-ea"/>
                <a:cs typeface="+mn-cs"/>
              </a:rPr>
              <a:t>Double-Entry System Illustration</a:t>
            </a:r>
          </a:p>
        </p:txBody>
      </p:sp>
      <p:sp>
        <p:nvSpPr>
          <p:cNvPr id="14" name="Line 16"/>
          <p:cNvSpPr>
            <a:spLocks noChangeShapeType="1"/>
          </p:cNvSpPr>
          <p:nvPr/>
        </p:nvSpPr>
        <p:spPr bwMode="auto">
          <a:xfrm>
            <a:off x="1914331" y="1281404"/>
            <a:ext cx="8382000" cy="0"/>
          </a:xfrm>
          <a:prstGeom prst="line">
            <a:avLst/>
          </a:prstGeom>
          <a:noFill/>
          <a:ln w="57150" cap="sq">
            <a:solidFill>
              <a:schemeClr val="tx1"/>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algn="ctr" defTabSz="914400" eaLnBrk="0" fontAlgn="base" hangingPunct="0">
              <a:spcBef>
                <a:spcPct val="0"/>
              </a:spcBef>
              <a:spcAft>
                <a:spcPct val="0"/>
              </a:spcAft>
              <a:defRPr/>
            </a:pPr>
            <a:endParaRPr lang="en-US" sz="2400" dirty="0">
              <a:solidFill>
                <a:srgbClr val="000000"/>
              </a:solidFill>
              <a:effectLst>
                <a:outerShdw blurRad="38100" dist="38100" dir="2700000" algn="tl">
                  <a:srgbClr val="000000">
                    <a:alpha val="43137"/>
                  </a:srgbClr>
                </a:outerShdw>
              </a:effectLst>
              <a:latin typeface="Times New Roman" pitchFamily="18" charset="0"/>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3658"/>
                                        </p:tgtEl>
                                        <p:attrNameLst>
                                          <p:attrName>style.visibility</p:attrName>
                                        </p:attrNameLst>
                                      </p:cBhvr>
                                      <p:to>
                                        <p:strVal val="visible"/>
                                      </p:to>
                                    </p:set>
                                    <p:animEffect transition="in" filter="wipe(left)">
                                      <p:cBhvr>
                                        <p:cTn id="7" dur="500"/>
                                        <p:tgtEl>
                                          <p:spTgt spid="283658"/>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3660"/>
                                        </p:tgtEl>
                                        <p:attrNameLst>
                                          <p:attrName>style.visibility</p:attrName>
                                        </p:attrNameLst>
                                      </p:cBhvr>
                                      <p:to>
                                        <p:strVal val="visible"/>
                                      </p:to>
                                    </p:set>
                                    <p:animEffect transition="in" filter="wipe(left)">
                                      <p:cBhvr>
                                        <p:cTn id="12" dur="500"/>
                                        <p:tgtEl>
                                          <p:spTgt spid="2836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3658" grpId="0" autoUpdateAnimBg="0"/>
      <p:bldP spid="283660" grpId="0"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0" y="0"/>
            <a:ext cx="12192000" cy="6858000"/>
          </a:xfrm>
          <a:prstGeom prst="rect">
            <a:avLst/>
          </a:prstGeom>
        </p:spPr>
      </p:pic>
      <p:sp>
        <p:nvSpPr>
          <p:cNvPr id="285699"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2400" b="1" dirty="0">
                <a:solidFill>
                  <a:srgbClr val="000000"/>
                </a:solidFill>
                <a:effectLst>
                  <a:outerShdw blurRad="38100" dist="38100" dir="2700000" algn="tl">
                    <a:srgbClr val="FFFFFF"/>
                  </a:outerShdw>
                </a:effectLst>
                <a:latin typeface="Liberation Sans" panose="020B0604020202020204" pitchFamily="34" charset="0"/>
              </a:rPr>
              <a:t>Assets</a:t>
            </a:r>
          </a:p>
        </p:txBody>
      </p:sp>
      <p:sp>
        <p:nvSpPr>
          <p:cNvPr id="285700"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285702"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5703"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5705" name="Rectangle 9"/>
          <p:cNvSpPr>
            <a:spLocks noChangeArrowheads="1"/>
          </p:cNvSpPr>
          <p:nvPr/>
        </p:nvSpPr>
        <p:spPr bwMode="auto">
          <a:xfrm>
            <a:off x="2133600" y="14478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457200" indent="-457200" defTabSz="914400" eaLnBrk="0" fontAlgn="base" hangingPunct="0">
              <a:lnSpc>
                <a:spcPct val="110000"/>
              </a:lnSpc>
              <a:spcBef>
                <a:spcPct val="20000"/>
              </a:spcBef>
              <a:spcAft>
                <a:spcPct val="0"/>
              </a:spcAft>
              <a:buClr>
                <a:srgbClr val="000000"/>
              </a:buClr>
            </a:pPr>
            <a:r>
              <a:rPr lang="en-US" altLang="en-US" sz="2400" b="1" dirty="0">
                <a:solidFill>
                  <a:srgbClr val="000000"/>
                </a:solidFill>
                <a:latin typeface="Liberation Sans" panose="020B0604020202020204" pitchFamily="34" charset="0"/>
              </a:rPr>
              <a:t>3.	Purchase office </a:t>
            </a:r>
            <a:r>
              <a:rPr lang="en-US" altLang="en-US" sz="2400" b="1" dirty="0">
                <a:solidFill>
                  <a:srgbClr val="FF0000"/>
                </a:solidFill>
                <a:latin typeface="Liberation Sans" panose="020B0604020202020204" pitchFamily="34" charset="0"/>
              </a:rPr>
              <a:t>equipment</a:t>
            </a:r>
            <a:r>
              <a:rPr lang="en-US" altLang="en-US" sz="2400" b="1" dirty="0">
                <a:solidFill>
                  <a:srgbClr val="000000"/>
                </a:solidFill>
                <a:latin typeface="Liberation Sans" panose="020B0604020202020204" pitchFamily="34" charset="0"/>
              </a:rPr>
              <a:t> priced at $5,200, giving a 10 percent promissory </a:t>
            </a:r>
            <a:r>
              <a:rPr lang="en-US" altLang="en-US" sz="2400" b="1" dirty="0">
                <a:solidFill>
                  <a:srgbClr val="FF0000"/>
                </a:solidFill>
                <a:latin typeface="Liberation Sans" panose="020B0604020202020204" pitchFamily="34" charset="0"/>
              </a:rPr>
              <a:t>note</a:t>
            </a:r>
            <a:r>
              <a:rPr lang="en-US" altLang="en-US" sz="2400" b="1" dirty="0">
                <a:solidFill>
                  <a:srgbClr val="000000"/>
                </a:solidFill>
                <a:latin typeface="Liberation Sans" panose="020B0604020202020204" pitchFamily="34" charset="0"/>
              </a:rPr>
              <a:t> in exchange.</a:t>
            </a:r>
          </a:p>
        </p:txBody>
      </p:sp>
      <p:sp>
        <p:nvSpPr>
          <p:cNvPr id="285706" name="Text Box 10"/>
          <p:cNvSpPr txBox="1">
            <a:spLocks noChangeArrowheads="1"/>
          </p:cNvSpPr>
          <p:nvPr/>
        </p:nvSpPr>
        <p:spPr bwMode="auto">
          <a:xfrm>
            <a:off x="2362200" y="3948113"/>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+ 5,200</a:t>
            </a:r>
          </a:p>
        </p:txBody>
      </p:sp>
      <p:sp>
        <p:nvSpPr>
          <p:cNvPr id="285707" name="Text Box 11"/>
          <p:cNvSpPr txBox="1">
            <a:spLocks noChangeArrowheads="1"/>
          </p:cNvSpPr>
          <p:nvPr/>
        </p:nvSpPr>
        <p:spPr bwMode="auto">
          <a:xfrm>
            <a:off x="5334000" y="3962400"/>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+ 5,200</a:t>
            </a:r>
          </a:p>
        </p:txBody>
      </p:sp>
      <p:sp>
        <p:nvSpPr>
          <p:cNvPr id="285709" name="Text Box 13"/>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
        <p:nvSpPr>
          <p:cNvPr id="13" name="Rectangle 40"/>
          <p:cNvSpPr>
            <a:spLocks noGrp="1" noChangeArrowheads="1"/>
          </p:cNvSpPr>
          <p:nvPr>
            <p:ph type="title" idx="4294967295"/>
          </p:nvPr>
        </p:nvSpPr>
        <p:spPr>
          <a:xfrm>
            <a:off x="2257270" y="786606"/>
            <a:ext cx="8229600" cy="560388"/>
          </a:xfrm>
          <a:noFill/>
          <a:ln>
            <a:noFill/>
          </a:ln>
          <a:extLst>
            <a:ext uri="{909E8E84-426E-40DD-AFC4-6F175D3DCCD1}">
              <a14:hiddenFill xmlns:a14="http://schemas.microsoft.com/office/drawing/2010/main">
                <a:solidFill>
                  <a:srgbClr val="990000"/>
                </a:solidFill>
              </a14:hiddenFill>
            </a:ext>
            <a:ext uri="{91240B29-F687-4F45-9708-019B960494DF}">
              <a14:hiddenLine xmlns:a14="http://schemas.microsoft.com/office/drawing/2010/main" w="12700" algn="ctr">
                <a:solidFill>
                  <a:schemeClr val="tx1"/>
                </a:solidFill>
                <a:miter lim="800000"/>
                <a:headEnd/>
                <a:tailEnd/>
              </a14:hiddenLine>
            </a:ext>
            <a:ext uri="{AF507438-7753-43E0-B8FC-AC1667EBCBE1}">
              <a14:hiddenEffects xmlns:a14="http://schemas.microsoft.com/office/drawing/2010/main">
                <a:effectLst>
                  <a:outerShdw dist="107763" dir="2700000" algn="ctr" rotWithShape="0">
                    <a:schemeClr val="bg2"/>
                  </a:outerShdw>
                </a:effectLst>
              </a14:hiddenEffects>
            </a:ext>
          </a:extLst>
        </p:spPr>
        <p:txBody>
          <a:bodyPr vert="horz" wrap="square" lIns="90488" tIns="44450" rIns="90488" bIns="44450" numCol="1" anchor="ctr" anchorCtr="0" compatLnSpc="1">
            <a:prstTxWarp prst="textNoShape">
              <a:avLst/>
            </a:prstTxWarp>
          </a:bodyPr>
          <a:lstStyle/>
          <a:p>
            <a:pPr algn="l">
              <a:defRPr/>
            </a:pPr>
            <a:r>
              <a:rPr lang="en-US" sz="3200" i="0" kern="1200" dirty="0">
                <a:solidFill>
                  <a:schemeClr val="tx2">
                    <a:lumMod val="75000"/>
                  </a:schemeClr>
                </a:solidFill>
                <a:effectLst/>
                <a:latin typeface="Liberation Sans" panose="020B0604020202020204" pitchFamily="34" charset="0"/>
                <a:ea typeface="+mn-ea"/>
                <a:cs typeface="+mn-cs"/>
              </a:rPr>
              <a:t>Double-Entry System Illustration</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5706"/>
                                        </p:tgtEl>
                                        <p:attrNameLst>
                                          <p:attrName>style.visibility</p:attrName>
                                        </p:attrNameLst>
                                      </p:cBhvr>
                                      <p:to>
                                        <p:strVal val="visible"/>
                                      </p:to>
                                    </p:set>
                                    <p:animEffect transition="in" filter="wipe(left)">
                                      <p:cBhvr>
                                        <p:cTn id="7" dur="500"/>
                                        <p:tgtEl>
                                          <p:spTgt spid="28570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5707"/>
                                        </p:tgtEl>
                                        <p:attrNameLst>
                                          <p:attrName>style.visibility</p:attrName>
                                        </p:attrNameLst>
                                      </p:cBhvr>
                                      <p:to>
                                        <p:strVal val="visible"/>
                                      </p:to>
                                    </p:set>
                                    <p:animEffect transition="in" filter="wipe(left)">
                                      <p:cBhvr>
                                        <p:cTn id="12" dur="500"/>
                                        <p:tgtEl>
                                          <p:spTgt spid="28570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5706" grpId="0" autoUpdateAnimBg="0"/>
      <p:bldP spid="285707" grpId="0"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0" y="0"/>
            <a:ext cx="12192000" cy="6858000"/>
          </a:xfrm>
          <a:prstGeom prst="rect">
            <a:avLst/>
          </a:prstGeom>
        </p:spPr>
      </p:pic>
      <p:sp>
        <p:nvSpPr>
          <p:cNvPr id="287747"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2400" b="1" dirty="0">
                <a:solidFill>
                  <a:srgbClr val="000000"/>
                </a:solidFill>
                <a:effectLst>
                  <a:outerShdw blurRad="38100" dist="38100" dir="2700000" algn="tl">
                    <a:srgbClr val="FFFFFF"/>
                  </a:outerShdw>
                </a:effectLst>
                <a:latin typeface="Liberation Sans" panose="020B0604020202020204" pitchFamily="34" charset="0"/>
              </a:rPr>
              <a:t>Assets</a:t>
            </a:r>
          </a:p>
        </p:txBody>
      </p:sp>
      <p:sp>
        <p:nvSpPr>
          <p:cNvPr id="287748"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287750"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7751"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7753" name="Rectangle 9"/>
          <p:cNvSpPr>
            <a:spLocks noChangeArrowheads="1"/>
          </p:cNvSpPr>
          <p:nvPr/>
        </p:nvSpPr>
        <p:spPr bwMode="auto">
          <a:xfrm>
            <a:off x="2209800" y="17526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457200" indent="-457200" defTabSz="914400" eaLnBrk="0" fontAlgn="base" hangingPunct="0">
              <a:lnSpc>
                <a:spcPct val="110000"/>
              </a:lnSpc>
              <a:spcBef>
                <a:spcPct val="20000"/>
              </a:spcBef>
              <a:spcAft>
                <a:spcPct val="0"/>
              </a:spcAft>
              <a:buClr>
                <a:srgbClr val="000000"/>
              </a:buClr>
            </a:pPr>
            <a:r>
              <a:rPr lang="en-US" altLang="en-US" sz="2400" b="1" dirty="0">
                <a:solidFill>
                  <a:srgbClr val="000000"/>
                </a:solidFill>
                <a:latin typeface="Liberation Sans" panose="020B0604020202020204" pitchFamily="34" charset="0"/>
              </a:rPr>
              <a:t>4. 	Received $4,000 </a:t>
            </a:r>
            <a:r>
              <a:rPr lang="en-US" altLang="en-US" sz="2400" b="1" dirty="0">
                <a:solidFill>
                  <a:srgbClr val="FF0000"/>
                </a:solidFill>
                <a:latin typeface="Liberation Sans" panose="020B0604020202020204" pitchFamily="34" charset="0"/>
              </a:rPr>
              <a:t>cash</a:t>
            </a:r>
            <a:r>
              <a:rPr lang="en-US" altLang="en-US" sz="2400" b="1" dirty="0">
                <a:solidFill>
                  <a:srgbClr val="000000"/>
                </a:solidFill>
                <a:latin typeface="Liberation Sans" panose="020B0604020202020204" pitchFamily="34" charset="0"/>
              </a:rPr>
              <a:t> for </a:t>
            </a:r>
            <a:r>
              <a:rPr lang="en-US" altLang="en-US" sz="2400" b="1" dirty="0">
                <a:solidFill>
                  <a:srgbClr val="FF0000"/>
                </a:solidFill>
                <a:latin typeface="Liberation Sans" panose="020B0604020202020204" pitchFamily="34" charset="0"/>
              </a:rPr>
              <a:t>services</a:t>
            </a:r>
            <a:r>
              <a:rPr lang="en-US" altLang="en-US" sz="2400" b="1" dirty="0">
                <a:solidFill>
                  <a:srgbClr val="000000"/>
                </a:solidFill>
                <a:latin typeface="Liberation Sans" panose="020B0604020202020204" pitchFamily="34" charset="0"/>
              </a:rPr>
              <a:t> performed</a:t>
            </a:r>
            <a:r>
              <a:rPr lang="en-US" altLang="en-US" sz="2400" b="1" dirty="0">
                <a:solidFill>
                  <a:srgbClr val="000000"/>
                </a:solidFill>
                <a:latin typeface="Arial" charset="0"/>
              </a:rPr>
              <a:t>.</a:t>
            </a:r>
          </a:p>
        </p:txBody>
      </p:sp>
      <p:sp>
        <p:nvSpPr>
          <p:cNvPr id="287754" name="Text Box 10"/>
          <p:cNvSpPr txBox="1">
            <a:spLocks noChangeArrowheads="1"/>
          </p:cNvSpPr>
          <p:nvPr/>
        </p:nvSpPr>
        <p:spPr bwMode="auto">
          <a:xfrm>
            <a:off x="2362200" y="3948113"/>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+ 4,000</a:t>
            </a:r>
          </a:p>
        </p:txBody>
      </p:sp>
      <p:sp>
        <p:nvSpPr>
          <p:cNvPr id="287756" name="Text Box 12"/>
          <p:cNvSpPr txBox="1">
            <a:spLocks noChangeArrowheads="1"/>
          </p:cNvSpPr>
          <p:nvPr/>
        </p:nvSpPr>
        <p:spPr bwMode="auto">
          <a:xfrm>
            <a:off x="8001000" y="3962401"/>
            <a:ext cx="1981200" cy="8239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+ 4,000 </a:t>
            </a:r>
            <a:r>
              <a:rPr lang="en-US" altLang="en-US" sz="2200" b="1" dirty="0">
                <a:solidFill>
                  <a:srgbClr val="000000"/>
                </a:solidFill>
                <a:latin typeface="Liberation Sans" panose="020B0604020202020204" pitchFamily="34" charset="0"/>
              </a:rPr>
              <a:t>(revenue)</a:t>
            </a:r>
          </a:p>
        </p:txBody>
      </p:sp>
      <p:sp>
        <p:nvSpPr>
          <p:cNvPr id="287758" name="Text Box 14"/>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
        <p:nvSpPr>
          <p:cNvPr id="3" name="TextBox 2">
            <a:extLst>
              <a:ext uri="{FF2B5EF4-FFF2-40B4-BE49-F238E27FC236}">
                <a16:creationId xmlns:a16="http://schemas.microsoft.com/office/drawing/2014/main" id="{3A651C13-3E59-0AD3-2839-0A140E42F33F}"/>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7754"/>
                                        </p:tgtEl>
                                        <p:attrNameLst>
                                          <p:attrName>style.visibility</p:attrName>
                                        </p:attrNameLst>
                                      </p:cBhvr>
                                      <p:to>
                                        <p:strVal val="visible"/>
                                      </p:to>
                                    </p:set>
                                    <p:animEffect transition="in" filter="wipe(left)">
                                      <p:cBhvr>
                                        <p:cTn id="7" dur="500"/>
                                        <p:tgtEl>
                                          <p:spTgt spid="287754"/>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7756"/>
                                        </p:tgtEl>
                                        <p:attrNameLst>
                                          <p:attrName>style.visibility</p:attrName>
                                        </p:attrNameLst>
                                      </p:cBhvr>
                                      <p:to>
                                        <p:strVal val="visible"/>
                                      </p:to>
                                    </p:set>
                                    <p:animEffect transition="in" filter="wipe(left)">
                                      <p:cBhvr>
                                        <p:cTn id="12" dur="500"/>
                                        <p:tgtEl>
                                          <p:spTgt spid="2877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7754" grpId="0" autoUpdateAnimBg="0"/>
      <p:bldP spid="287756" grpId="0"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3"/>
          <a:stretch>
            <a:fillRect/>
          </a:stretch>
        </p:blipFill>
        <p:spPr>
          <a:xfrm>
            <a:off x="0" y="0"/>
            <a:ext cx="12192000" cy="6858000"/>
          </a:xfrm>
          <a:prstGeom prst="rect">
            <a:avLst/>
          </a:prstGeom>
        </p:spPr>
      </p:pic>
      <p:sp>
        <p:nvSpPr>
          <p:cNvPr id="289795"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2400" b="1" dirty="0">
                <a:solidFill>
                  <a:srgbClr val="000000"/>
                </a:solidFill>
                <a:effectLst>
                  <a:outerShdw blurRad="38100" dist="38100" dir="2700000" algn="tl">
                    <a:srgbClr val="FFFFFF"/>
                  </a:outerShdw>
                </a:effectLst>
                <a:latin typeface="Liberation Sans" panose="020B0604020202020204" pitchFamily="34" charset="0"/>
              </a:rPr>
              <a:t>Assets</a:t>
            </a:r>
          </a:p>
        </p:txBody>
      </p:sp>
      <p:sp>
        <p:nvSpPr>
          <p:cNvPr id="289796"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289798"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9799"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289801" name="Rectangle 9"/>
          <p:cNvSpPr>
            <a:spLocks noChangeArrowheads="1"/>
          </p:cNvSpPr>
          <p:nvPr/>
        </p:nvSpPr>
        <p:spPr bwMode="auto">
          <a:xfrm>
            <a:off x="2133600" y="14478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457200" indent="-457200" defTabSz="914400" eaLnBrk="0" fontAlgn="base" hangingPunct="0">
              <a:lnSpc>
                <a:spcPct val="110000"/>
              </a:lnSpc>
              <a:spcBef>
                <a:spcPct val="20000"/>
              </a:spcBef>
              <a:spcAft>
                <a:spcPct val="0"/>
              </a:spcAft>
              <a:buClr>
                <a:srgbClr val="000000"/>
              </a:buClr>
            </a:pPr>
            <a:r>
              <a:rPr lang="en-US" altLang="en-US" sz="2400" b="1" dirty="0">
                <a:solidFill>
                  <a:srgbClr val="000000"/>
                </a:solidFill>
                <a:latin typeface="Liberation Sans" panose="020B0604020202020204" pitchFamily="34" charset="0"/>
              </a:rPr>
              <a:t>5. 	</a:t>
            </a:r>
            <a:r>
              <a:rPr lang="en-US" altLang="en-US" sz="2400" b="1" dirty="0">
                <a:solidFill>
                  <a:srgbClr val="FF0000"/>
                </a:solidFill>
                <a:latin typeface="Liberation Sans" panose="020B0604020202020204" pitchFamily="34" charset="0"/>
              </a:rPr>
              <a:t>Pay</a:t>
            </a:r>
            <a:r>
              <a:rPr lang="en-US" altLang="en-US" sz="2400" b="1" dirty="0">
                <a:solidFill>
                  <a:srgbClr val="000000"/>
                </a:solidFill>
                <a:latin typeface="Liberation Sans" panose="020B0604020202020204" pitchFamily="34" charset="0"/>
              </a:rPr>
              <a:t> off a short-term </a:t>
            </a:r>
            <a:r>
              <a:rPr lang="en-US" altLang="en-US" sz="2400" b="1" dirty="0">
                <a:solidFill>
                  <a:srgbClr val="FF0000"/>
                </a:solidFill>
                <a:latin typeface="Liberation Sans" panose="020B0604020202020204" pitchFamily="34" charset="0"/>
              </a:rPr>
              <a:t>liability</a:t>
            </a:r>
            <a:r>
              <a:rPr lang="en-US" altLang="en-US" sz="2400" b="1" dirty="0">
                <a:solidFill>
                  <a:srgbClr val="000000"/>
                </a:solidFill>
                <a:latin typeface="Liberation Sans" panose="020B0604020202020204" pitchFamily="34" charset="0"/>
              </a:rPr>
              <a:t> of $7,000</a:t>
            </a:r>
            <a:r>
              <a:rPr lang="en-US" altLang="en-US" sz="2400" b="1" dirty="0">
                <a:solidFill>
                  <a:srgbClr val="000000"/>
                </a:solidFill>
                <a:latin typeface="Arial" charset="0"/>
              </a:rPr>
              <a:t>.</a:t>
            </a:r>
          </a:p>
        </p:txBody>
      </p:sp>
      <p:sp>
        <p:nvSpPr>
          <p:cNvPr id="289802" name="Text Box 10"/>
          <p:cNvSpPr txBox="1">
            <a:spLocks noChangeArrowheads="1"/>
          </p:cNvSpPr>
          <p:nvPr/>
        </p:nvSpPr>
        <p:spPr bwMode="auto">
          <a:xfrm>
            <a:off x="2362200" y="3948113"/>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- 7,000</a:t>
            </a:r>
          </a:p>
        </p:txBody>
      </p:sp>
      <p:sp>
        <p:nvSpPr>
          <p:cNvPr id="289803" name="Text Box 11"/>
          <p:cNvSpPr txBox="1">
            <a:spLocks noChangeArrowheads="1"/>
          </p:cNvSpPr>
          <p:nvPr/>
        </p:nvSpPr>
        <p:spPr bwMode="auto">
          <a:xfrm>
            <a:off x="5334000" y="3930650"/>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- 7,000</a:t>
            </a:r>
          </a:p>
        </p:txBody>
      </p:sp>
      <p:sp>
        <p:nvSpPr>
          <p:cNvPr id="289806" name="Text Box 14"/>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9802"/>
                                        </p:tgtEl>
                                        <p:attrNameLst>
                                          <p:attrName>style.visibility</p:attrName>
                                        </p:attrNameLst>
                                      </p:cBhvr>
                                      <p:to>
                                        <p:strVal val="visible"/>
                                      </p:to>
                                    </p:set>
                                    <p:animEffect transition="in" filter="wipe(left)">
                                      <p:cBhvr>
                                        <p:cTn id="7" dur="500"/>
                                        <p:tgtEl>
                                          <p:spTgt spid="28980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9803"/>
                                        </p:tgtEl>
                                        <p:attrNameLst>
                                          <p:attrName>style.visibility</p:attrName>
                                        </p:attrNameLst>
                                      </p:cBhvr>
                                      <p:to>
                                        <p:strVal val="visible"/>
                                      </p:to>
                                    </p:set>
                                    <p:animEffect transition="in" filter="wipe(left)">
                                      <p:cBhvr>
                                        <p:cTn id="12" dur="500"/>
                                        <p:tgtEl>
                                          <p:spTgt spid="28980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9802" grpId="0" autoUpdateAnimBg="0"/>
      <p:bldP spid="289803" grpId="0"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0" y="0"/>
            <a:ext cx="12192000" cy="6858000"/>
          </a:xfrm>
          <a:prstGeom prst="rect">
            <a:avLst/>
          </a:prstGeom>
        </p:spPr>
      </p:pic>
      <p:sp>
        <p:nvSpPr>
          <p:cNvPr id="368643" name="Rectangle 3"/>
          <p:cNvSpPr>
            <a:spLocks noChangeArrowheads="1"/>
          </p:cNvSpPr>
          <p:nvPr/>
        </p:nvSpPr>
        <p:spPr bwMode="auto">
          <a:xfrm>
            <a:off x="2286000" y="2667000"/>
            <a:ext cx="2057400" cy="91440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2400" b="1" dirty="0">
                <a:solidFill>
                  <a:srgbClr val="000000"/>
                </a:solidFill>
                <a:effectLst>
                  <a:outerShdw blurRad="38100" dist="38100" dir="2700000" algn="tl">
                    <a:srgbClr val="FFFFFF"/>
                  </a:outerShdw>
                </a:effectLst>
                <a:latin typeface="Liberation Sans" panose="020B0604020202020204" pitchFamily="34" charset="0"/>
              </a:rPr>
              <a:t>Assets</a:t>
            </a:r>
          </a:p>
        </p:txBody>
      </p:sp>
      <p:sp>
        <p:nvSpPr>
          <p:cNvPr id="368644" name="Text Box 4"/>
          <p:cNvSpPr txBox="1">
            <a:spLocks noChangeArrowheads="1"/>
          </p:cNvSpPr>
          <p:nvPr/>
        </p:nvSpPr>
        <p:spPr bwMode="auto">
          <a:xfrm>
            <a:off x="5257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Liabilities</a:t>
            </a:r>
          </a:p>
        </p:txBody>
      </p:sp>
      <p:sp>
        <p:nvSpPr>
          <p:cNvPr id="368646" name="Rectangle 6"/>
          <p:cNvSpPr>
            <a:spLocks noChangeArrowheads="1"/>
          </p:cNvSpPr>
          <p:nvPr/>
        </p:nvSpPr>
        <p:spPr bwMode="auto">
          <a:xfrm>
            <a:off x="4602164" y="2898775"/>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368647" name="Rectangle 7"/>
          <p:cNvSpPr>
            <a:spLocks noChangeArrowheads="1"/>
          </p:cNvSpPr>
          <p:nvPr/>
        </p:nvSpPr>
        <p:spPr bwMode="auto">
          <a:xfrm>
            <a:off x="7391401" y="2884488"/>
            <a:ext cx="441325"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algn="ctr" defTabSz="914400" eaLnBrk="0" fontAlgn="base" hangingPunct="0">
              <a:spcBef>
                <a:spcPct val="50000"/>
              </a:spcBef>
              <a:spcAft>
                <a:spcPct val="0"/>
              </a:spcAft>
            </a:pPr>
            <a:r>
              <a:rPr lang="en-US" altLang="en-US" sz="2400" b="1" dirty="0">
                <a:solidFill>
                  <a:srgbClr val="000000"/>
                </a:solidFill>
                <a:latin typeface="Liberation Sans" panose="020B0604020202020204" pitchFamily="34" charset="0"/>
              </a:rPr>
              <a:t>+</a:t>
            </a:r>
          </a:p>
        </p:txBody>
      </p:sp>
      <p:sp>
        <p:nvSpPr>
          <p:cNvPr id="368649" name="Rectangle 9"/>
          <p:cNvSpPr>
            <a:spLocks noChangeArrowheads="1"/>
          </p:cNvSpPr>
          <p:nvPr/>
        </p:nvSpPr>
        <p:spPr bwMode="auto">
          <a:xfrm>
            <a:off x="2133600" y="1447800"/>
            <a:ext cx="8001000" cy="914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8100" algn="ctr">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2075" tIns="46038" rIns="92075" bIns="46038"/>
          <a:lstStyle/>
          <a:p>
            <a:pPr marL="457200" indent="-457200" defTabSz="914400" eaLnBrk="0" fontAlgn="base" hangingPunct="0">
              <a:lnSpc>
                <a:spcPct val="110000"/>
              </a:lnSpc>
              <a:spcBef>
                <a:spcPct val="20000"/>
              </a:spcBef>
              <a:spcAft>
                <a:spcPct val="0"/>
              </a:spcAft>
              <a:buClr>
                <a:srgbClr val="000000"/>
              </a:buClr>
            </a:pPr>
            <a:r>
              <a:rPr lang="en-US" altLang="en-US" sz="2400" b="1" dirty="0">
                <a:solidFill>
                  <a:srgbClr val="000000"/>
                </a:solidFill>
                <a:latin typeface="Liberation Sans" panose="020B0604020202020204" pitchFamily="34" charset="0"/>
              </a:rPr>
              <a:t>6 . 	</a:t>
            </a:r>
            <a:r>
              <a:rPr lang="en-US" altLang="en-US" sz="2400" b="1" dirty="0">
                <a:solidFill>
                  <a:srgbClr val="FF0000"/>
                </a:solidFill>
                <a:latin typeface="Liberation Sans" panose="020B0604020202020204" pitchFamily="34" charset="0"/>
              </a:rPr>
              <a:t>Pay cash </a:t>
            </a:r>
            <a:r>
              <a:rPr lang="en-US" altLang="en-US" sz="2400" b="1" dirty="0">
                <a:solidFill>
                  <a:srgbClr val="000000"/>
                </a:solidFill>
                <a:latin typeface="Liberation Sans" panose="020B0604020202020204" pitchFamily="34" charset="0"/>
              </a:rPr>
              <a:t>of $16,000 for a delivery </a:t>
            </a:r>
            <a:r>
              <a:rPr lang="en-US" altLang="en-US" sz="2400" b="1" dirty="0">
                <a:solidFill>
                  <a:srgbClr val="FF0000"/>
                </a:solidFill>
                <a:latin typeface="Liberation Sans" panose="020B0604020202020204" pitchFamily="34" charset="0"/>
              </a:rPr>
              <a:t>van</a:t>
            </a:r>
            <a:r>
              <a:rPr lang="en-US" altLang="en-US" sz="2400" b="1" dirty="0">
                <a:solidFill>
                  <a:srgbClr val="000000"/>
                </a:solidFill>
                <a:latin typeface="Arial" charset="0"/>
              </a:rPr>
              <a:t>.</a:t>
            </a:r>
          </a:p>
        </p:txBody>
      </p:sp>
      <p:sp>
        <p:nvSpPr>
          <p:cNvPr id="368653" name="Text Box 13"/>
          <p:cNvSpPr txBox="1">
            <a:spLocks noChangeArrowheads="1"/>
          </p:cNvSpPr>
          <p:nvPr/>
        </p:nvSpPr>
        <p:spPr bwMode="auto">
          <a:xfrm>
            <a:off x="2362200" y="3962400"/>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- 16,000</a:t>
            </a:r>
          </a:p>
        </p:txBody>
      </p:sp>
      <p:sp>
        <p:nvSpPr>
          <p:cNvPr id="368654" name="Text Box 14"/>
          <p:cNvSpPr txBox="1">
            <a:spLocks noChangeArrowheads="1"/>
          </p:cNvSpPr>
          <p:nvPr/>
        </p:nvSpPr>
        <p:spPr bwMode="auto">
          <a:xfrm>
            <a:off x="2362200" y="4540250"/>
            <a:ext cx="1981200"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defTabSz="914400" eaLnBrk="0" fontAlgn="base" hangingPunct="0">
              <a:spcBef>
                <a:spcPct val="50000"/>
              </a:spcBef>
              <a:spcAft>
                <a:spcPct val="0"/>
              </a:spcAft>
            </a:pPr>
            <a:r>
              <a:rPr lang="en-US" altLang="en-US" sz="2600" b="1" dirty="0">
                <a:solidFill>
                  <a:srgbClr val="000000"/>
                </a:solidFill>
                <a:latin typeface="Liberation Sans" panose="020B0604020202020204" pitchFamily="34" charset="0"/>
              </a:rPr>
              <a:t>+ 16,000</a:t>
            </a:r>
          </a:p>
        </p:txBody>
      </p:sp>
      <p:sp>
        <p:nvSpPr>
          <p:cNvPr id="368655" name="Rectangle 15"/>
          <p:cNvSpPr>
            <a:spLocks noChangeArrowheads="1"/>
          </p:cNvSpPr>
          <p:nvPr/>
        </p:nvSpPr>
        <p:spPr bwMode="auto">
          <a:xfrm>
            <a:off x="2895600" y="5334001"/>
            <a:ext cx="6248400" cy="714375"/>
          </a:xfrm>
          <a:prstGeom prst="rect">
            <a:avLst/>
          </a:prstGeom>
          <a:solidFill>
            <a:srgbClr val="F8EB8E"/>
          </a:solidFill>
          <a:ln w="12700" cap="sq">
            <a:solidFill>
              <a:schemeClr val="bg2"/>
            </a:solidFill>
            <a:miter lim="800000"/>
            <a:headEnd type="none" w="sm" len="sm"/>
            <a:tailEnd type="none" w="sm" len="sm"/>
          </a:ln>
          <a:effectLst>
            <a:outerShdw dist="107763" dir="2700000" algn="ctr" rotWithShape="0">
              <a:schemeClr val="bg2"/>
            </a:outerShdw>
          </a:effectLst>
        </p:spPr>
        <p:txBody>
          <a:bodyPr>
            <a:spAutoFit/>
          </a:bodyPr>
          <a:lstStyle/>
          <a:p>
            <a:pPr algn="ctr" defTabSz="914400" eaLnBrk="0" fontAlgn="base" hangingPunct="0">
              <a:spcBef>
                <a:spcPct val="50000"/>
              </a:spcBef>
              <a:spcAft>
                <a:spcPct val="0"/>
              </a:spcAft>
            </a:pPr>
            <a:r>
              <a:rPr lang="en-US" altLang="en-US" sz="2000" dirty="0">
                <a:solidFill>
                  <a:srgbClr val="000000"/>
                </a:solidFill>
                <a:latin typeface="Liberation Sans" panose="020B0604020202020204" pitchFamily="34" charset="0"/>
              </a:rPr>
              <a:t>Note that the accounting equation equality is    maintained after recording each transaction.</a:t>
            </a:r>
          </a:p>
        </p:txBody>
      </p:sp>
      <p:sp>
        <p:nvSpPr>
          <p:cNvPr id="368656" name="Text Box 16"/>
          <p:cNvSpPr txBox="1">
            <a:spLocks noChangeArrowheads="1"/>
          </p:cNvSpPr>
          <p:nvPr/>
        </p:nvSpPr>
        <p:spPr bwMode="auto">
          <a:xfrm>
            <a:off x="7924800" y="2667000"/>
            <a:ext cx="2057400" cy="914400"/>
          </a:xfrm>
          <a:prstGeom prst="rect">
            <a:avLst/>
          </a:prstGeom>
          <a:solidFill>
            <a:srgbClr val="B5CEFF"/>
          </a:solidFill>
          <a:ln w="28575">
            <a:solidFill>
              <a:schemeClr val="tx1"/>
            </a:solidFill>
            <a:miter lim="800000"/>
            <a:headEnd type="none" w="sm" len="sm"/>
            <a:tailEnd type="none" w="sm" len="sm"/>
          </a:ln>
          <a:effectLst>
            <a:outerShdw dist="35921" dir="2700000" algn="ctr" rotWithShape="0">
              <a:schemeClr val="bg2"/>
            </a:outerShdw>
          </a:effectLst>
        </p:spPr>
        <p:txBody>
          <a:bodyPr lIns="182562" tIns="0" rIns="182562" bIns="137160" anchor="ctr" anchorCtr="0"/>
          <a:lstStyle>
            <a:defPPr>
              <a:defRPr lang="en-US"/>
            </a:defPPr>
            <a:lvl1pPr>
              <a:lnSpc>
                <a:spcPct val="170000"/>
              </a:lnSpc>
              <a:spcBef>
                <a:spcPct val="35000"/>
              </a:spcBef>
              <a:buClr>
                <a:schemeClr val="accent2"/>
              </a:buClr>
              <a:buSzPct val="75000"/>
              <a:buFont typeface="Wingdings" pitchFamily="2" charset="2"/>
              <a:buNone/>
              <a:defRPr>
                <a:effectLst>
                  <a:outerShdw blurRad="38100" dist="38100" dir="2700000" algn="tl">
                    <a:srgbClr val="FFFFFF"/>
                  </a:outerShdw>
                </a:effectLst>
                <a:latin typeface="Arial" charset="0"/>
              </a:defRPr>
            </a:lvl1pPr>
            <a:lvl2pPr marL="742950" indent="-285750" algn="l"/>
            <a:lvl3pPr marL="1143000" indent="-228600" algn="l"/>
            <a:lvl4pPr marL="1600200" indent="-228600" algn="l"/>
            <a:lvl5pPr marL="2057400" indent="-228600" algn="l"/>
            <a:lvl6pPr marL="2514600" indent="-228600" eaLnBrk="0" fontAlgn="base" hangingPunct="0">
              <a:spcBef>
                <a:spcPct val="0"/>
              </a:spcBef>
              <a:spcAft>
                <a:spcPct val="0"/>
              </a:spcAft>
            </a:lvl6pPr>
            <a:lvl7pPr marL="2971800" indent="-228600" eaLnBrk="0" fontAlgn="base" hangingPunct="0">
              <a:spcBef>
                <a:spcPct val="0"/>
              </a:spcBef>
              <a:spcAft>
                <a:spcPct val="0"/>
              </a:spcAft>
            </a:lvl7pPr>
            <a:lvl8pPr marL="3429000" indent="-228600" eaLnBrk="0" fontAlgn="base" hangingPunct="0">
              <a:spcBef>
                <a:spcPct val="0"/>
              </a:spcBef>
              <a:spcAft>
                <a:spcPct val="0"/>
              </a:spcAft>
            </a:lvl8pPr>
            <a:lvl9pPr marL="3886200" indent="-228600" eaLnBrk="0" fontAlgn="base" hangingPunct="0">
              <a:spcBef>
                <a:spcPct val="0"/>
              </a:spcBef>
              <a:spcAft>
                <a:spcPct val="0"/>
              </a:spcAft>
            </a:lvl9pPr>
          </a:lstStyle>
          <a:p>
            <a:pPr algn="ctr" defTabSz="914400" eaLnBrk="0" fontAlgn="base" hangingPunct="0">
              <a:spcAft>
                <a:spcPct val="0"/>
              </a:spcAft>
              <a:buClr>
                <a:srgbClr val="FF0000"/>
              </a:buClr>
            </a:pPr>
            <a:r>
              <a:rPr lang="en-US" altLang="en-US" sz="2400" b="1" dirty="0">
                <a:solidFill>
                  <a:srgbClr val="000000"/>
                </a:solidFill>
                <a:latin typeface="Liberation Sans" panose="020B0604020202020204" pitchFamily="34" charset="0"/>
              </a:rPr>
              <a:t>Equity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368653"/>
                                        </p:tgtEl>
                                        <p:attrNameLst>
                                          <p:attrName>style.visibility</p:attrName>
                                        </p:attrNameLst>
                                      </p:cBhvr>
                                      <p:to>
                                        <p:strVal val="visible"/>
                                      </p:to>
                                    </p:set>
                                    <p:animEffect transition="in" filter="wipe(left)">
                                      <p:cBhvr>
                                        <p:cTn id="7" dur="500"/>
                                        <p:tgtEl>
                                          <p:spTgt spid="36865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368654"/>
                                        </p:tgtEl>
                                        <p:attrNameLst>
                                          <p:attrName>style.visibility</p:attrName>
                                        </p:attrNameLst>
                                      </p:cBhvr>
                                      <p:to>
                                        <p:strVal val="visible"/>
                                      </p:to>
                                    </p:set>
                                    <p:animEffect transition="in" filter="wipe(left)">
                                      <p:cBhvr>
                                        <p:cTn id="12" dur="500"/>
                                        <p:tgtEl>
                                          <p:spTgt spid="36865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1" fill="hold" grpId="0" nodeType="clickEffect">
                                  <p:stCondLst>
                                    <p:cond delay="0"/>
                                  </p:stCondLst>
                                  <p:childTnLst>
                                    <p:set>
                                      <p:cBhvr>
                                        <p:cTn id="16" dur="1" fill="hold">
                                          <p:stCondLst>
                                            <p:cond delay="0"/>
                                          </p:stCondLst>
                                        </p:cTn>
                                        <p:tgtEl>
                                          <p:spTgt spid="368655"/>
                                        </p:tgtEl>
                                        <p:attrNameLst>
                                          <p:attrName>style.visibility</p:attrName>
                                        </p:attrNameLst>
                                      </p:cBhvr>
                                      <p:to>
                                        <p:strVal val="visible"/>
                                      </p:to>
                                    </p:set>
                                    <p:animEffect transition="in" filter="wipe(up)">
                                      <p:cBhvr>
                                        <p:cTn id="17" dur="500"/>
                                        <p:tgtEl>
                                          <p:spTgt spid="368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53" grpId="0" autoUpdateAnimBg="0"/>
      <p:bldP spid="368654" grpId="0" autoUpdateAnimBg="0"/>
      <p:bldP spid="368655" grpId="0" animBg="1"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3" name="Rectangle 3">
            <a:extLst>
              <a:ext uri="{FF2B5EF4-FFF2-40B4-BE49-F238E27FC236}">
                <a16:creationId xmlns:a16="http://schemas.microsoft.com/office/drawing/2014/main" id="{642249E1-F932-7BFC-5F39-3114ADB87F1D}"/>
              </a:ext>
            </a:extLst>
          </p:cNvPr>
          <p:cNvSpPr>
            <a:spLocks noChangeArrowheads="1"/>
          </p:cNvSpPr>
          <p:nvPr/>
        </p:nvSpPr>
        <p:spPr bwMode="auto">
          <a:xfrm>
            <a:off x="2128603" y="1139252"/>
            <a:ext cx="8244590" cy="4527030"/>
          </a:xfrm>
          <a:prstGeom prst="rect">
            <a:avLst/>
          </a:prstGeom>
          <a:solidFill>
            <a:srgbClr val="F9EFA5"/>
          </a:solidFill>
          <a:ln w="28575">
            <a:solidFill>
              <a:schemeClr val="tx1"/>
            </a:solidFill>
            <a:miter lim="800000"/>
            <a:headEnd/>
            <a:tailEnd/>
          </a:ln>
          <a:effectLst>
            <a:outerShdw dist="35921" dir="2700000" algn="ctr" rotWithShape="0">
              <a:schemeClr val="bg2"/>
            </a:outerShdw>
          </a:effectLst>
        </p:spPr>
        <p:txBody>
          <a:bodyPr lIns="182562" tIns="0" rIns="182562" bIns="137160" anchor="ctr" anchorCtr="0"/>
          <a:lstStyle/>
          <a:p>
            <a:pPr algn="ctr" defTabSz="914400" eaLnBrk="0" fontAlgn="base" hangingPunct="0">
              <a:lnSpc>
                <a:spcPct val="170000"/>
              </a:lnSpc>
              <a:spcBef>
                <a:spcPct val="35000"/>
              </a:spcBef>
              <a:spcAft>
                <a:spcPct val="0"/>
              </a:spcAft>
              <a:buClr>
                <a:srgbClr val="FF0000"/>
              </a:buClr>
              <a:buSzPct val="75000"/>
            </a:pPr>
            <a:r>
              <a:rPr lang="en-US" altLang="en-US" sz="3200" b="1" dirty="0">
                <a:solidFill>
                  <a:srgbClr val="000000"/>
                </a:solidFill>
                <a:effectLst>
                  <a:outerShdw blurRad="38100" dist="38100" dir="2700000" algn="tl">
                    <a:srgbClr val="FFFFFF"/>
                  </a:outerShdw>
                </a:effectLst>
                <a:latin typeface="Liberation Sans" panose="020B0604020202020204" pitchFamily="34" charset="0"/>
              </a:rPr>
              <a:t>Additional Examples</a:t>
            </a:r>
          </a:p>
        </p:txBody>
      </p:sp>
    </p:spTree>
    <p:extLst>
      <p:ext uri="{BB962C8B-B14F-4D97-AF65-F5344CB8AC3E}">
        <p14:creationId xmlns:p14="http://schemas.microsoft.com/office/powerpoint/2010/main" val="604073473"/>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700938" y="1839709"/>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04494" y="1850099"/>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590232" y="1769053"/>
            <a:ext cx="2763589"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594532" y="1860220"/>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216554" y="1778154"/>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3865900" y="2725502"/>
            <a:ext cx="3456422" cy="461665"/>
          </a:xfrm>
          <a:prstGeom prst="rect">
            <a:avLst/>
          </a:prstGeom>
          <a:noFill/>
        </p:spPr>
        <p:txBody>
          <a:bodyPr wrap="square">
            <a:spAutoFit/>
          </a:bodyPr>
          <a:lstStyle/>
          <a:p>
            <a:pPr algn="ctr"/>
            <a:r>
              <a:rPr lang="en-US" sz="2400" b="1" dirty="0">
                <a:solidFill>
                  <a:srgbClr val="002060"/>
                </a:solidFill>
                <a:latin typeface="Hacen Saudi Arabia XL" panose="02000000000000000000" pitchFamily="2" charset="-78"/>
                <a:cs typeface="Hacen Saudi Arabia XL" panose="02000000000000000000" pitchFamily="2" charset="-78"/>
              </a:rPr>
              <a:t>Analyze transaction</a:t>
            </a:r>
            <a:endParaRPr lang="ar-EG" sz="24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35562804"/>
              </p:ext>
            </p:extLst>
          </p:nvPr>
        </p:nvGraphicFramePr>
        <p:xfrm>
          <a:off x="1668910" y="3937530"/>
          <a:ext cx="7873075" cy="1219200"/>
        </p:xfrm>
        <a:graphic>
          <a:graphicData uri="http://schemas.openxmlformats.org/drawingml/2006/table">
            <a:tbl>
              <a:tblPr rtl="1" firstRow="1" bandRow="1">
                <a:tableStyleId>{5C22544A-7EE6-4342-B048-85BDC9FD1C3A}</a:tableStyleId>
              </a:tblPr>
              <a:tblGrid>
                <a:gridCol w="1883296">
                  <a:extLst>
                    <a:ext uri="{9D8B030D-6E8A-4147-A177-3AD203B41FA5}">
                      <a16:colId xmlns:a16="http://schemas.microsoft.com/office/drawing/2014/main" val="3291895585"/>
                    </a:ext>
                  </a:extLst>
                </a:gridCol>
                <a:gridCol w="1264555">
                  <a:extLst>
                    <a:ext uri="{9D8B030D-6E8A-4147-A177-3AD203B41FA5}">
                      <a16:colId xmlns:a16="http://schemas.microsoft.com/office/drawing/2014/main" val="3007939483"/>
                    </a:ext>
                  </a:extLst>
                </a:gridCol>
                <a:gridCol w="1207076">
                  <a:extLst>
                    <a:ext uri="{9D8B030D-6E8A-4147-A177-3AD203B41FA5}">
                      <a16:colId xmlns:a16="http://schemas.microsoft.com/office/drawing/2014/main" val="162117458"/>
                    </a:ext>
                  </a:extLst>
                </a:gridCol>
                <a:gridCol w="3518148">
                  <a:extLst>
                    <a:ext uri="{9D8B030D-6E8A-4147-A177-3AD203B41FA5}">
                      <a16:colId xmlns:a16="http://schemas.microsoft.com/office/drawing/2014/main" val="564143744"/>
                    </a:ext>
                  </a:extLst>
                </a:gridCol>
              </a:tblGrid>
              <a:tr h="220119">
                <a:tc>
                  <a:txBody>
                    <a:bodyPr/>
                    <a:lstStyle/>
                    <a:p>
                      <a:pPr algn="ctr" rtl="1"/>
                      <a:r>
                        <a:rPr lang="en-US" sz="2000" b="1" dirty="0">
                          <a:solidFill>
                            <a:schemeClr val="accent5">
                              <a:lumMod val="50000"/>
                            </a:schemeClr>
                          </a:solidFill>
                        </a:rPr>
                        <a:t>+  equity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Liabilities</a:t>
                      </a:r>
                      <a:endParaRPr lang="ar-EG" sz="20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Assets =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24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24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24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r>
                        <a:rPr lang="en-US" sz="2400" b="1" kern="1200" dirty="0">
                          <a:solidFill>
                            <a:srgbClr val="FF0000"/>
                          </a:solidFill>
                          <a:latin typeface="+mn-lt"/>
                          <a:ea typeface="+mn-ea"/>
                          <a:cs typeface="+mn-cs"/>
                        </a:rPr>
                        <a:t>investment</a:t>
                      </a:r>
                      <a:r>
                        <a:rPr lang="en-US" sz="2400" b="1" kern="1200" dirty="0">
                          <a:solidFill>
                            <a:schemeClr val="tx1"/>
                          </a:solidFill>
                          <a:latin typeface="+mn-lt"/>
                          <a:ea typeface="+mn-ea"/>
                          <a:cs typeface="+mn-cs"/>
                        </a:rPr>
                        <a:t> by owner </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4976666" y="4269314"/>
            <a:ext cx="1661886" cy="461665"/>
          </a:xfrm>
          <a:prstGeom prst="rect">
            <a:avLst/>
          </a:prstGeom>
          <a:noFill/>
        </p:spPr>
        <p:txBody>
          <a:bodyPr wrap="square">
            <a:spAutoFit/>
          </a:bodyPr>
          <a:lstStyle/>
          <a:p>
            <a:pPr algn="ctr" rtl="1"/>
            <a:r>
              <a:rPr lang="en-US" sz="2400" b="1" kern="1200" dirty="0">
                <a:solidFill>
                  <a:srgbClr val="C00000"/>
                </a:solidFill>
                <a:latin typeface="+mn-lt"/>
                <a:ea typeface="+mn-ea"/>
                <a:cs typeface="+mn-cs"/>
              </a:rPr>
              <a:t>Increase</a:t>
            </a:r>
            <a:endParaRPr lang="ar-EG" sz="2400" b="1" kern="1200" dirty="0">
              <a:solidFill>
                <a:srgbClr val="C00000"/>
              </a:solidFill>
              <a:latin typeface="+mn-lt"/>
              <a:ea typeface="+mn-ea"/>
              <a:cs typeface="+mn-cs"/>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7714319" y="4292546"/>
            <a:ext cx="1661886" cy="461665"/>
          </a:xfrm>
          <a:prstGeom prst="rect">
            <a:avLst/>
          </a:prstGeom>
          <a:noFill/>
        </p:spPr>
        <p:txBody>
          <a:bodyPr wrap="square">
            <a:spAutoFit/>
          </a:bodyPr>
          <a:lstStyle/>
          <a:p>
            <a:pPr algn="ctr" rtl="1"/>
            <a:r>
              <a:rPr lang="en-US" sz="2400" b="1" kern="1200" dirty="0">
                <a:solidFill>
                  <a:srgbClr val="C00000"/>
                </a:solidFill>
                <a:latin typeface="+mn-lt"/>
                <a:ea typeface="+mn-ea"/>
                <a:cs typeface="+mn-cs"/>
              </a:rPr>
              <a:t>Increase</a:t>
            </a:r>
            <a:endParaRPr lang="ar-EG" sz="2400" b="1" kern="1200" dirty="0">
              <a:solidFill>
                <a:srgbClr val="C00000"/>
              </a:solidFill>
              <a:latin typeface="+mn-lt"/>
              <a:ea typeface="+mn-ea"/>
              <a:cs typeface="+mn-cs"/>
            </a:endParaRPr>
          </a:p>
        </p:txBody>
      </p:sp>
      <p:sp>
        <p:nvSpPr>
          <p:cNvPr id="2" name="TextBox 1">
            <a:extLst>
              <a:ext uri="{FF2B5EF4-FFF2-40B4-BE49-F238E27FC236}">
                <a16:creationId xmlns:a16="http://schemas.microsoft.com/office/drawing/2014/main" id="{2554FAF6-EEFC-8B5C-69C1-7D1A0768743C}"/>
              </a:ext>
            </a:extLst>
          </p:cNvPr>
          <p:cNvSpPr txBox="1"/>
          <p:nvPr/>
        </p:nvSpPr>
        <p:spPr>
          <a:xfrm>
            <a:off x="2050137" y="718090"/>
            <a:ext cx="7585261" cy="742511"/>
          </a:xfrm>
          <a:prstGeom prst="rect">
            <a:avLst/>
          </a:prstGeom>
          <a:noFill/>
        </p:spPr>
        <p:txBody>
          <a:bodyPr wrap="square">
            <a:spAutoFit/>
          </a:bodyPr>
          <a:lstStyle/>
          <a:p>
            <a:pPr marL="342900" lvl="0" indent="-342900" algn="justLow">
              <a:lnSpc>
                <a:spcPct val="150000"/>
              </a:lnSpc>
              <a:defRPr/>
            </a:pPr>
            <a:r>
              <a:rPr lang="en-US" sz="3200" b="1" dirty="0">
                <a:solidFill>
                  <a:srgbClr val="00206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Step1</a:t>
            </a:r>
            <a:r>
              <a:rPr lang="en-US" sz="3200" b="1" dirty="0">
                <a:solidFill>
                  <a:srgbClr val="00000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 :Identify and </a:t>
            </a:r>
            <a:r>
              <a:rPr lang="en-US" sz="3200" b="1" u="sng" dirty="0">
                <a:solidFill>
                  <a:srgbClr val="00000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Analyze</a:t>
            </a:r>
            <a:r>
              <a:rPr lang="en-US" sz="3200" b="1" dirty="0">
                <a:solidFill>
                  <a:srgbClr val="000000"/>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rPr>
              <a:t> Transactions.</a:t>
            </a:r>
            <a:endParaRPr lang="en-US" sz="3200" b="1" dirty="0">
              <a:solidFill>
                <a:prstClr val="black"/>
              </a:solidFill>
              <a:highlight>
                <a:srgbClr val="FFFFFF"/>
              </a:highlight>
              <a:latin typeface="Times New Roman" panose="02020603050405020304" pitchFamily="18" charset="0"/>
              <a:ea typeface="Calibri" panose="020F0502020204030204" pitchFamily="34" charset="0"/>
              <a:cs typeface="Simplified Arabic" panose="02020603050405020304" pitchFamily="18" charset="-78"/>
            </a:endParaRPr>
          </a:p>
        </p:txBody>
      </p:sp>
      <p:sp>
        <p:nvSpPr>
          <p:cNvPr id="3" name="TextBox 2">
            <a:extLst>
              <a:ext uri="{FF2B5EF4-FFF2-40B4-BE49-F238E27FC236}">
                <a16:creationId xmlns:a16="http://schemas.microsoft.com/office/drawing/2014/main" id="{1A5CFEA1-DEAF-D685-560F-1788D5732E48}"/>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191286901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randombar(horizontal)">
                                      <p:cBhvr>
                                        <p:cTn id="7" dur="500"/>
                                        <p:tgtEl>
                                          <p:spTgt spid="28"/>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randombar(horizontal)">
                                      <p:cBhvr>
                                        <p:cTn id="10" dur="500"/>
                                        <p:tgtEl>
                                          <p:spTgt spid="29"/>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24"/>
                                        </p:tgtEl>
                                        <p:attrNameLst>
                                          <p:attrName>style.visibility</p:attrName>
                                        </p:attrNameLst>
                                      </p:cBhvr>
                                      <p:to>
                                        <p:strVal val="visible"/>
                                      </p:to>
                                    </p:set>
                                    <p:animEffect transition="in" filter="randombar(horizontal)">
                                      <p:cBhvr>
                                        <p:cTn id="13" dur="500"/>
                                        <p:tgtEl>
                                          <p:spTgt spid="24"/>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26"/>
                                        </p:tgtEl>
                                        <p:attrNameLst>
                                          <p:attrName>style.visibility</p:attrName>
                                        </p:attrNameLst>
                                      </p:cBhvr>
                                      <p:to>
                                        <p:strVal val="visible"/>
                                      </p:to>
                                    </p:set>
                                    <p:animEffect transition="in" filter="randombar(horizontal)">
                                      <p:cBhvr>
                                        <p:cTn id="16" dur="500"/>
                                        <p:tgtEl>
                                          <p:spTgt spid="26"/>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randombar(horizontal)">
                                      <p:cBhvr>
                                        <p:cTn id="19" dur="500"/>
                                        <p:tgtEl>
                                          <p:spTgt spid="27"/>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31"/>
                                        </p:tgtEl>
                                        <p:attrNameLst>
                                          <p:attrName>style.visibility</p:attrName>
                                        </p:attrNameLst>
                                      </p:cBhvr>
                                      <p:to>
                                        <p:strVal val="visible"/>
                                      </p:to>
                                    </p:set>
                                    <p:animEffect transition="in" filter="randombar(horizontal)">
                                      <p:cBhvr>
                                        <p:cTn id="24" dur="500"/>
                                        <p:tgtEl>
                                          <p:spTgt spid="31"/>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nodeType="clickEffect">
                                  <p:stCondLst>
                                    <p:cond delay="0"/>
                                  </p:stCondLst>
                                  <p:childTnLst>
                                    <p:set>
                                      <p:cBhvr>
                                        <p:cTn id="28" dur="1" fill="hold">
                                          <p:stCondLst>
                                            <p:cond delay="0"/>
                                          </p:stCondLst>
                                        </p:cTn>
                                        <p:tgtEl>
                                          <p:spTgt spid="34"/>
                                        </p:tgtEl>
                                        <p:attrNameLst>
                                          <p:attrName>style.visibility</p:attrName>
                                        </p:attrNameLst>
                                      </p:cBhvr>
                                      <p:to>
                                        <p:strVal val="visible"/>
                                      </p:to>
                                    </p:set>
                                    <p:animEffect transition="in" filter="randombar(horizontal)">
                                      <p:cBhvr>
                                        <p:cTn id="29" dur="500"/>
                                        <p:tgtEl>
                                          <p:spTgt spid="34"/>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40"/>
                                        </p:tgtEl>
                                        <p:attrNameLst>
                                          <p:attrName>style.visibility</p:attrName>
                                        </p:attrNameLst>
                                      </p:cBhvr>
                                      <p:to>
                                        <p:strVal val="visible"/>
                                      </p:to>
                                    </p:set>
                                    <p:animEffect transition="in" filter="randombar(horizontal)">
                                      <p:cBhvr>
                                        <p:cTn id="34" dur="500"/>
                                        <p:tgtEl>
                                          <p:spTgt spid="40"/>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41"/>
                                        </p:tgtEl>
                                        <p:attrNameLst>
                                          <p:attrName>style.visibility</p:attrName>
                                        </p:attrNameLst>
                                      </p:cBhvr>
                                      <p:to>
                                        <p:strVal val="visible"/>
                                      </p:to>
                                    </p:set>
                                    <p:animEffect transition="in" filter="randombar(horizontal)">
                                      <p:cBhvr>
                                        <p:cTn id="39" dur="500"/>
                                        <p:tgtEl>
                                          <p:spTgt spid="41"/>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2"/>
                                        </p:tgtEl>
                                        <p:attrNameLst>
                                          <p:attrName>style.visibility</p:attrName>
                                        </p:attrNameLst>
                                      </p:cBhvr>
                                      <p:to>
                                        <p:strVal val="visible"/>
                                      </p:to>
                                    </p:set>
                                    <p:animEffect transition="in" filter="randombar(horizontal)">
                                      <p:cBhvr>
                                        <p:cTn id="44"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bldP spid="27" grpId="0"/>
      <p:bldP spid="28" grpId="0"/>
      <p:bldP spid="29" grpId="0"/>
      <p:bldP spid="31" grpId="0"/>
      <p:bldP spid="40" grpId="0"/>
      <p:bldP spid="41" grpId="0"/>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641605" y="842686"/>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66606" y="842686"/>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610951" y="827484"/>
            <a:ext cx="2496760"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594533" y="642631"/>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593881" y="674046"/>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3370594" y="1942103"/>
            <a:ext cx="4223287" cy="523220"/>
          </a:xfrm>
          <a:prstGeom prst="rect">
            <a:avLst/>
          </a:prstGeom>
          <a:noFill/>
        </p:spPr>
        <p:txBody>
          <a:bodyPr wrap="square">
            <a:spAutoFit/>
          </a:bodyPr>
          <a:lstStyle/>
          <a:p>
            <a:pPr algn="ctr"/>
            <a:r>
              <a:rPr lang="en-US" sz="2800" b="1" dirty="0">
                <a:solidFill>
                  <a:srgbClr val="002060"/>
                </a:solidFill>
                <a:latin typeface="Hacen Saudi Arabia XL" panose="02000000000000000000" pitchFamily="2" charset="-78"/>
                <a:cs typeface="Hacen Saudi Arabia XL" panose="02000000000000000000" pitchFamily="2" charset="-78"/>
              </a:rPr>
              <a:t>Analyze transactions </a:t>
            </a:r>
            <a:endParaRPr lang="ar-EG" sz="28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3916061961"/>
              </p:ext>
            </p:extLst>
          </p:nvPr>
        </p:nvGraphicFramePr>
        <p:xfrm>
          <a:off x="1843047" y="3118276"/>
          <a:ext cx="7585261" cy="1188720"/>
        </p:xfrm>
        <a:graphic>
          <a:graphicData uri="http://schemas.openxmlformats.org/drawingml/2006/table">
            <a:tbl>
              <a:tblPr rtl="1" firstRow="1" bandRow="1">
                <a:tableStyleId>{5C22544A-7EE6-4342-B048-85BDC9FD1C3A}</a:tableStyleId>
              </a:tblPr>
              <a:tblGrid>
                <a:gridCol w="1814449">
                  <a:extLst>
                    <a:ext uri="{9D8B030D-6E8A-4147-A177-3AD203B41FA5}">
                      <a16:colId xmlns:a16="http://schemas.microsoft.com/office/drawing/2014/main" val="3291895585"/>
                    </a:ext>
                  </a:extLst>
                </a:gridCol>
                <a:gridCol w="1218327">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3389536">
                  <a:extLst>
                    <a:ext uri="{9D8B030D-6E8A-4147-A177-3AD203B41FA5}">
                      <a16:colId xmlns:a16="http://schemas.microsoft.com/office/drawing/2014/main" val="564143744"/>
                    </a:ext>
                  </a:extLst>
                </a:gridCol>
              </a:tblGrid>
              <a:tr h="220119">
                <a:tc>
                  <a:txBody>
                    <a:bodyPr/>
                    <a:lstStyle/>
                    <a:p>
                      <a:pPr algn="ctr" rtl="1"/>
                      <a:r>
                        <a:rPr lang="en-US" sz="1800" b="1" dirty="0">
                          <a:solidFill>
                            <a:schemeClr val="accent5">
                              <a:lumMod val="50000"/>
                            </a:schemeClr>
                          </a:solidFill>
                        </a:rPr>
                        <a:t>+  equity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Assets =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r>
                        <a:rPr lang="en-US" sz="2400" b="1" kern="1200" dirty="0">
                          <a:solidFill>
                            <a:srgbClr val="FF0000"/>
                          </a:solidFill>
                          <a:latin typeface="+mn-lt"/>
                          <a:ea typeface="+mn-ea"/>
                          <a:cs typeface="+mn-cs"/>
                        </a:rPr>
                        <a:t>Drawings</a:t>
                      </a:r>
                      <a:r>
                        <a:rPr lang="en-US" sz="2400" b="1" kern="1200" dirty="0">
                          <a:solidFill>
                            <a:schemeClr val="tx1"/>
                          </a:solidFill>
                          <a:latin typeface="+mn-lt"/>
                          <a:ea typeface="+mn-ea"/>
                          <a:cs typeface="+mn-cs"/>
                        </a:rPr>
                        <a:t> by owners </a:t>
                      </a:r>
                      <a:endParaRPr lang="ar-EG" sz="2400" b="1" kern="1200" dirty="0">
                        <a:solidFill>
                          <a:schemeClr val="tx1"/>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4975999" y="3497059"/>
            <a:ext cx="1661886"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7640036" y="3468031"/>
            <a:ext cx="1661886"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spTree>
    <p:extLst>
      <p:ext uri="{BB962C8B-B14F-4D97-AF65-F5344CB8AC3E}">
        <p14:creationId xmlns:p14="http://schemas.microsoft.com/office/powerpoint/2010/main" val="243815186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randombar(horizontal)">
                                      <p:cBhvr>
                                        <p:cTn id="12" dur="500"/>
                                        <p:tgtEl>
                                          <p:spTgt spid="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randombar(horizontal)">
                                      <p:cBhvr>
                                        <p:cTn id="1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641605" y="842686"/>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66606" y="842686"/>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610951" y="827484"/>
            <a:ext cx="2421810"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629705" y="857165"/>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593881" y="674046"/>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4361398" y="1628020"/>
            <a:ext cx="3456422" cy="461665"/>
          </a:xfrm>
          <a:prstGeom prst="rect">
            <a:avLst/>
          </a:prstGeom>
          <a:noFill/>
        </p:spPr>
        <p:txBody>
          <a:bodyPr wrap="square">
            <a:spAutoFit/>
          </a:bodyPr>
          <a:lstStyle/>
          <a:p>
            <a:pPr algn="ctr"/>
            <a:r>
              <a:rPr lang="en-US" sz="2400" b="1" dirty="0">
                <a:solidFill>
                  <a:srgbClr val="002060"/>
                </a:solidFill>
                <a:latin typeface="Hacen Saudi Arabia XL" panose="02000000000000000000" pitchFamily="2" charset="-78"/>
                <a:cs typeface="Hacen Saudi Arabia XL" panose="02000000000000000000" pitchFamily="2" charset="-78"/>
              </a:rPr>
              <a:t>Analyze transactions </a:t>
            </a:r>
            <a:endParaRPr lang="ar-EG" sz="24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649787471"/>
              </p:ext>
            </p:extLst>
          </p:nvPr>
        </p:nvGraphicFramePr>
        <p:xfrm>
          <a:off x="1843047" y="3118276"/>
          <a:ext cx="7585261" cy="1158240"/>
        </p:xfrm>
        <a:graphic>
          <a:graphicData uri="http://schemas.openxmlformats.org/drawingml/2006/table">
            <a:tbl>
              <a:tblPr rtl="1" firstRow="1" bandRow="1">
                <a:tableStyleId>{5C22544A-7EE6-4342-B048-85BDC9FD1C3A}</a:tableStyleId>
              </a:tblPr>
              <a:tblGrid>
                <a:gridCol w="1814449">
                  <a:extLst>
                    <a:ext uri="{9D8B030D-6E8A-4147-A177-3AD203B41FA5}">
                      <a16:colId xmlns:a16="http://schemas.microsoft.com/office/drawing/2014/main" val="3291895585"/>
                    </a:ext>
                  </a:extLst>
                </a:gridCol>
                <a:gridCol w="1218327">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3389536">
                  <a:extLst>
                    <a:ext uri="{9D8B030D-6E8A-4147-A177-3AD203B41FA5}">
                      <a16:colId xmlns:a16="http://schemas.microsoft.com/office/drawing/2014/main" val="564143744"/>
                    </a:ext>
                  </a:extLst>
                </a:gridCol>
              </a:tblGrid>
              <a:tr h="220119">
                <a:tc>
                  <a:txBody>
                    <a:bodyPr/>
                    <a:lstStyle/>
                    <a:p>
                      <a:pPr algn="ctr" rtl="1"/>
                      <a:r>
                        <a:rPr lang="en-US" sz="2000" b="1" dirty="0">
                          <a:solidFill>
                            <a:schemeClr val="accent5">
                              <a:lumMod val="50000"/>
                            </a:schemeClr>
                          </a:solidFill>
                        </a:rPr>
                        <a:t>+  equity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Liabilities</a:t>
                      </a:r>
                      <a:endParaRPr lang="ar-EG" sz="20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Assets =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r>
                        <a:rPr lang="en-US" sz="2000" b="1" kern="1200" dirty="0">
                          <a:solidFill>
                            <a:schemeClr val="tx1"/>
                          </a:solidFill>
                          <a:latin typeface="+mn-lt"/>
                          <a:ea typeface="+mn-ea"/>
                          <a:cs typeface="+mn-cs"/>
                        </a:rPr>
                        <a:t>Borrowed </a:t>
                      </a:r>
                      <a:r>
                        <a:rPr lang="en-US" sz="2000" b="1" kern="1200" dirty="0">
                          <a:solidFill>
                            <a:srgbClr val="FF0000"/>
                          </a:solidFill>
                          <a:latin typeface="+mn-lt"/>
                          <a:ea typeface="+mn-ea"/>
                          <a:cs typeface="+mn-cs"/>
                        </a:rPr>
                        <a:t>cash</a:t>
                      </a:r>
                      <a:r>
                        <a:rPr lang="en-US" sz="2000" b="1" kern="1200" dirty="0">
                          <a:solidFill>
                            <a:schemeClr val="tx1"/>
                          </a:solidFill>
                          <a:latin typeface="+mn-lt"/>
                          <a:ea typeface="+mn-ea"/>
                          <a:cs typeface="+mn-cs"/>
                        </a:rPr>
                        <a:t> from a </a:t>
                      </a:r>
                      <a:r>
                        <a:rPr lang="en-US" sz="2000" b="1" kern="1200" dirty="0">
                          <a:solidFill>
                            <a:srgbClr val="FF0000"/>
                          </a:solidFill>
                          <a:latin typeface="+mn-lt"/>
                          <a:ea typeface="+mn-ea"/>
                          <a:cs typeface="+mn-cs"/>
                        </a:rPr>
                        <a:t>bank</a:t>
                      </a:r>
                      <a:endParaRPr lang="ar-EG" sz="2000" b="1" kern="1200" dirty="0">
                        <a:solidFill>
                          <a:srgbClr val="FF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4975999" y="3497059"/>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6155934" y="3512581"/>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spTree>
    <p:extLst>
      <p:ext uri="{BB962C8B-B14F-4D97-AF65-F5344CB8AC3E}">
        <p14:creationId xmlns:p14="http://schemas.microsoft.com/office/powerpoint/2010/main" val="306139497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randombar(horizontal)">
                                      <p:cBhvr>
                                        <p:cTn id="12" dur="500"/>
                                        <p:tgtEl>
                                          <p:spTgt spid="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randombar(horizontal)">
                                      <p:cBhvr>
                                        <p:cTn id="1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641605" y="842686"/>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66606" y="842686"/>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610951" y="827484"/>
            <a:ext cx="2511256"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629705" y="827484"/>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476827" y="796706"/>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4361398" y="1628020"/>
            <a:ext cx="3456422" cy="461665"/>
          </a:xfrm>
          <a:prstGeom prst="rect">
            <a:avLst/>
          </a:prstGeom>
          <a:noFill/>
        </p:spPr>
        <p:txBody>
          <a:bodyPr wrap="square">
            <a:spAutoFit/>
          </a:bodyPr>
          <a:lstStyle/>
          <a:p>
            <a:pPr algn="ctr"/>
            <a:r>
              <a:rPr lang="en-US" sz="2400" b="1" dirty="0">
                <a:solidFill>
                  <a:srgbClr val="002060"/>
                </a:solidFill>
                <a:latin typeface="Hacen Saudi Arabia XL" panose="02000000000000000000" pitchFamily="2" charset="-78"/>
                <a:cs typeface="Hacen Saudi Arabia XL" panose="02000000000000000000" pitchFamily="2" charset="-78"/>
              </a:rPr>
              <a:t>Analyze transactions </a:t>
            </a:r>
            <a:endParaRPr lang="ar-EG" sz="24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1099549254"/>
              </p:ext>
            </p:extLst>
          </p:nvPr>
        </p:nvGraphicFramePr>
        <p:xfrm>
          <a:off x="1843047" y="3118276"/>
          <a:ext cx="7585261" cy="1219200"/>
        </p:xfrm>
        <a:graphic>
          <a:graphicData uri="http://schemas.openxmlformats.org/drawingml/2006/table">
            <a:tbl>
              <a:tblPr rtl="1" firstRow="1" bandRow="1">
                <a:tableStyleId>{5C22544A-7EE6-4342-B048-85BDC9FD1C3A}</a:tableStyleId>
              </a:tblPr>
              <a:tblGrid>
                <a:gridCol w="1633423">
                  <a:extLst>
                    <a:ext uri="{9D8B030D-6E8A-4147-A177-3AD203B41FA5}">
                      <a16:colId xmlns:a16="http://schemas.microsoft.com/office/drawing/2014/main" val="3291895585"/>
                    </a:ext>
                  </a:extLst>
                </a:gridCol>
                <a:gridCol w="1399353">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3389536">
                  <a:extLst>
                    <a:ext uri="{9D8B030D-6E8A-4147-A177-3AD203B41FA5}">
                      <a16:colId xmlns:a16="http://schemas.microsoft.com/office/drawing/2014/main" val="564143744"/>
                    </a:ext>
                  </a:extLst>
                </a:gridCol>
              </a:tblGrid>
              <a:tr h="220119">
                <a:tc>
                  <a:txBody>
                    <a:bodyPr/>
                    <a:lstStyle/>
                    <a:p>
                      <a:pPr algn="ctr" rtl="1"/>
                      <a:r>
                        <a:rPr lang="en-US" sz="2000" b="1" dirty="0">
                          <a:solidFill>
                            <a:schemeClr val="accent5">
                              <a:lumMod val="50000"/>
                            </a:schemeClr>
                          </a:solidFill>
                        </a:rPr>
                        <a:t>+  equity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Liabilities</a:t>
                      </a:r>
                      <a:endParaRPr lang="ar-EG" sz="20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2000" b="1" dirty="0">
                          <a:solidFill>
                            <a:schemeClr val="accent5">
                              <a:lumMod val="50000"/>
                            </a:schemeClr>
                          </a:solidFill>
                        </a:rPr>
                        <a:t>Assets =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r>
                        <a:rPr lang="en-US" sz="2400" b="1" kern="1200" dirty="0">
                          <a:solidFill>
                            <a:srgbClr val="FF0000"/>
                          </a:solidFill>
                          <a:latin typeface="+mn-lt"/>
                          <a:ea typeface="+mn-ea"/>
                          <a:cs typeface="+mn-cs"/>
                        </a:rPr>
                        <a:t>Payment</a:t>
                      </a:r>
                      <a:r>
                        <a:rPr lang="en-US" sz="2400" b="1" kern="1200" dirty="0">
                          <a:solidFill>
                            <a:schemeClr val="tx1"/>
                          </a:solidFill>
                          <a:latin typeface="+mn-lt"/>
                          <a:ea typeface="+mn-ea"/>
                          <a:cs typeface="+mn-cs"/>
                        </a:rPr>
                        <a:t> of bank </a:t>
                      </a:r>
                      <a:r>
                        <a:rPr lang="en-US" sz="2400" b="1" kern="1200" dirty="0">
                          <a:solidFill>
                            <a:srgbClr val="FF0000"/>
                          </a:solidFill>
                          <a:latin typeface="+mn-lt"/>
                          <a:ea typeface="+mn-ea"/>
                          <a:cs typeface="+mn-cs"/>
                        </a:rPr>
                        <a:t>loan</a:t>
                      </a:r>
                      <a:endParaRPr lang="ar-EG" sz="2400" b="1" kern="1200" dirty="0">
                        <a:solidFill>
                          <a:srgbClr val="FF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4975999" y="3497059"/>
            <a:ext cx="1661886"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6379873" y="3527821"/>
            <a:ext cx="1437947"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spTree>
    <p:extLst>
      <p:ext uri="{BB962C8B-B14F-4D97-AF65-F5344CB8AC3E}">
        <p14:creationId xmlns:p14="http://schemas.microsoft.com/office/powerpoint/2010/main" val="155050675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randombar(horizontal)">
                                      <p:cBhvr>
                                        <p:cTn id="12" dur="500"/>
                                        <p:tgtEl>
                                          <p:spTgt spid="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randombar(horizontal)">
                                      <p:cBhvr>
                                        <p:cTn id="17"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641605" y="842686"/>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66606" y="842686"/>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610951" y="827484"/>
            <a:ext cx="2100485"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594533" y="642631"/>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593881" y="674046"/>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4361398" y="1628020"/>
            <a:ext cx="3456422" cy="461665"/>
          </a:xfrm>
          <a:prstGeom prst="rect">
            <a:avLst/>
          </a:prstGeom>
          <a:noFill/>
        </p:spPr>
        <p:txBody>
          <a:bodyPr wrap="square">
            <a:spAutoFit/>
          </a:bodyPr>
          <a:lstStyle/>
          <a:p>
            <a:pPr algn="ctr"/>
            <a:r>
              <a:rPr lang="en-US" sz="2400" b="1" dirty="0">
                <a:solidFill>
                  <a:srgbClr val="002060"/>
                </a:solidFill>
                <a:latin typeface="Hacen Saudi Arabia XL" panose="02000000000000000000" pitchFamily="2" charset="-78"/>
                <a:cs typeface="Hacen Saudi Arabia XL" panose="02000000000000000000" pitchFamily="2" charset="-78"/>
              </a:rPr>
              <a:t>Analyze transactions </a:t>
            </a:r>
            <a:endParaRPr lang="ar-EG" sz="24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1563941298"/>
              </p:ext>
            </p:extLst>
          </p:nvPr>
        </p:nvGraphicFramePr>
        <p:xfrm>
          <a:off x="929148" y="2668333"/>
          <a:ext cx="8687846" cy="1554480"/>
        </p:xfrm>
        <a:graphic>
          <a:graphicData uri="http://schemas.openxmlformats.org/drawingml/2006/table">
            <a:tbl>
              <a:tblPr rtl="1" firstRow="1" bandRow="1">
                <a:tableStyleId>{5C22544A-7EE6-4342-B048-85BDC9FD1C3A}</a:tableStyleId>
              </a:tblPr>
              <a:tblGrid>
                <a:gridCol w="1814449">
                  <a:extLst>
                    <a:ext uri="{9D8B030D-6E8A-4147-A177-3AD203B41FA5}">
                      <a16:colId xmlns:a16="http://schemas.microsoft.com/office/drawing/2014/main" val="3291895585"/>
                    </a:ext>
                  </a:extLst>
                </a:gridCol>
                <a:gridCol w="1218327">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4492121">
                  <a:extLst>
                    <a:ext uri="{9D8B030D-6E8A-4147-A177-3AD203B41FA5}">
                      <a16:colId xmlns:a16="http://schemas.microsoft.com/office/drawing/2014/main" val="564143744"/>
                    </a:ext>
                  </a:extLst>
                </a:gridCol>
              </a:tblGrid>
              <a:tr h="220119">
                <a:tc>
                  <a:txBody>
                    <a:bodyPr/>
                    <a:lstStyle/>
                    <a:p>
                      <a:pPr algn="ctr" rtl="1"/>
                      <a:r>
                        <a:rPr lang="en-US" sz="1800" b="1" dirty="0">
                          <a:solidFill>
                            <a:schemeClr val="accent5">
                              <a:lumMod val="50000"/>
                            </a:schemeClr>
                          </a:solidFill>
                        </a:rPr>
                        <a:t>+  equity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Assets =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r>
                        <a:rPr lang="en-US" sz="2400" b="1" kern="1200" dirty="0">
                          <a:solidFill>
                            <a:schemeClr val="tx1"/>
                          </a:solidFill>
                          <a:latin typeface="+mn-lt"/>
                          <a:ea typeface="+mn-ea"/>
                          <a:cs typeface="+mn-cs"/>
                        </a:rPr>
                        <a:t>Sold </a:t>
                      </a:r>
                      <a:r>
                        <a:rPr lang="en-US" sz="2400" b="1" kern="1200" dirty="0">
                          <a:solidFill>
                            <a:srgbClr val="FF0000"/>
                          </a:solidFill>
                          <a:latin typeface="+mn-lt"/>
                          <a:ea typeface="+mn-ea"/>
                          <a:cs typeface="+mn-cs"/>
                        </a:rPr>
                        <a:t>equipment</a:t>
                      </a:r>
                      <a:r>
                        <a:rPr lang="en-US" sz="2400" b="1" kern="1200" dirty="0">
                          <a:solidFill>
                            <a:schemeClr val="tx1"/>
                          </a:solidFill>
                          <a:latin typeface="+mn-lt"/>
                          <a:ea typeface="+mn-ea"/>
                          <a:cs typeface="+mn-cs"/>
                        </a:rPr>
                        <a:t> for </a:t>
                      </a:r>
                      <a:r>
                        <a:rPr lang="en-US" sz="2400" b="1" kern="1200" dirty="0">
                          <a:solidFill>
                            <a:srgbClr val="FF0000"/>
                          </a:solidFill>
                          <a:latin typeface="+mn-lt"/>
                          <a:ea typeface="+mn-ea"/>
                          <a:cs typeface="+mn-cs"/>
                        </a:rPr>
                        <a:t>cash</a:t>
                      </a:r>
                      <a:r>
                        <a:rPr lang="en-US" sz="2400" b="1" kern="1200" dirty="0">
                          <a:solidFill>
                            <a:schemeClr val="tx1"/>
                          </a:solidFill>
                          <a:latin typeface="+mn-lt"/>
                          <a:ea typeface="+mn-ea"/>
                          <a:cs typeface="+mn-cs"/>
                        </a:rPr>
                        <a:t> </a:t>
                      </a:r>
                      <a:endParaRPr lang="ar-EG" sz="2400" b="1" kern="1200" dirty="0">
                        <a:solidFill>
                          <a:schemeClr val="tx1"/>
                        </a:solidFill>
                        <a:latin typeface="+mn-lt"/>
                        <a:ea typeface="+mn-ea"/>
                        <a:cs typeface="+mn-cs"/>
                      </a:endParaRPr>
                    </a:p>
                    <a:p>
                      <a:pPr marL="0" marR="0" lvl="0" indent="0" algn="ctr" defTabSz="755934" rtl="1" eaLnBrk="1" fontAlgn="auto" latinLnBrk="0" hangingPunct="1">
                        <a:lnSpc>
                          <a:spcPct val="100000"/>
                        </a:lnSpc>
                        <a:spcBef>
                          <a:spcPts val="0"/>
                        </a:spcBef>
                        <a:spcAft>
                          <a:spcPts val="0"/>
                        </a:spcAft>
                        <a:buClrTx/>
                        <a:buSzTx/>
                        <a:buFontTx/>
                        <a:buNone/>
                        <a:tabLst/>
                        <a:defRPr/>
                      </a:pPr>
                      <a:endParaRPr lang="ar-EG" sz="2400" b="1" kern="1200" dirty="0">
                        <a:solidFill>
                          <a:schemeClr val="accent5">
                            <a:lumMod val="50000"/>
                          </a:schemeClr>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5164685" y="3039297"/>
            <a:ext cx="1661886" cy="400110"/>
          </a:xfrm>
          <a:prstGeom prst="rect">
            <a:avLst/>
          </a:prstGeom>
          <a:noFill/>
        </p:spPr>
        <p:txBody>
          <a:bodyPr wrap="square">
            <a:spAutoFit/>
          </a:bodyPr>
          <a:lstStyle/>
          <a:p>
            <a:pPr algn="ctr" rtl="1"/>
            <a:r>
              <a:rPr lang="en-US" sz="2000" b="1" dirty="0">
                <a:solidFill>
                  <a:srgbClr val="00CC00"/>
                </a:solidFill>
              </a:rPr>
              <a:t>Increase</a:t>
            </a:r>
            <a:endParaRPr lang="ar-EG" sz="2000" b="1" dirty="0">
              <a:solidFill>
                <a:srgbClr val="C00000"/>
              </a:solidFill>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5141832" y="3383815"/>
            <a:ext cx="1661886"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graphicFrame>
        <p:nvGraphicFramePr>
          <p:cNvPr id="37" name="Table 7">
            <a:extLst>
              <a:ext uri="{FF2B5EF4-FFF2-40B4-BE49-F238E27FC236}">
                <a16:creationId xmlns:a16="http://schemas.microsoft.com/office/drawing/2014/main" id="{18B10CB0-A281-486A-99B0-7BD70A57FA6B}"/>
              </a:ext>
            </a:extLst>
          </p:cNvPr>
          <p:cNvGraphicFramePr>
            <a:graphicFrameLocks noGrp="1"/>
          </p:cNvGraphicFramePr>
          <p:nvPr>
            <p:extLst>
              <p:ext uri="{D42A27DB-BD31-4B8C-83A1-F6EECF244321}">
                <p14:modId xmlns:p14="http://schemas.microsoft.com/office/powerpoint/2010/main" val="2162727701"/>
              </p:ext>
            </p:extLst>
          </p:nvPr>
        </p:nvGraphicFramePr>
        <p:xfrm>
          <a:off x="958644" y="4534003"/>
          <a:ext cx="8658350" cy="1496513"/>
        </p:xfrm>
        <a:graphic>
          <a:graphicData uri="http://schemas.openxmlformats.org/drawingml/2006/table">
            <a:tbl>
              <a:tblPr rtl="1" firstRow="1" bandRow="1">
                <a:tableStyleId>{5C22544A-7EE6-4342-B048-85BDC9FD1C3A}</a:tableStyleId>
              </a:tblPr>
              <a:tblGrid>
                <a:gridCol w="2071140">
                  <a:extLst>
                    <a:ext uri="{9D8B030D-6E8A-4147-A177-3AD203B41FA5}">
                      <a16:colId xmlns:a16="http://schemas.microsoft.com/office/drawing/2014/main" val="3291895585"/>
                    </a:ext>
                  </a:extLst>
                </a:gridCol>
                <a:gridCol w="1390684">
                  <a:extLst>
                    <a:ext uri="{9D8B030D-6E8A-4147-A177-3AD203B41FA5}">
                      <a16:colId xmlns:a16="http://schemas.microsoft.com/office/drawing/2014/main" val="3007939483"/>
                    </a:ext>
                  </a:extLst>
                </a:gridCol>
                <a:gridCol w="1327472">
                  <a:extLst>
                    <a:ext uri="{9D8B030D-6E8A-4147-A177-3AD203B41FA5}">
                      <a16:colId xmlns:a16="http://schemas.microsoft.com/office/drawing/2014/main" val="162117458"/>
                    </a:ext>
                  </a:extLst>
                </a:gridCol>
                <a:gridCol w="3869054">
                  <a:extLst>
                    <a:ext uri="{9D8B030D-6E8A-4147-A177-3AD203B41FA5}">
                      <a16:colId xmlns:a16="http://schemas.microsoft.com/office/drawing/2014/main" val="564143744"/>
                    </a:ext>
                  </a:extLst>
                </a:gridCol>
              </a:tblGrid>
              <a:tr h="220119">
                <a:tc>
                  <a:txBody>
                    <a:bodyPr/>
                    <a:lstStyle/>
                    <a:p>
                      <a:pPr algn="ctr" rtl="1"/>
                      <a:r>
                        <a:rPr lang="en-US" sz="1800" b="1" dirty="0">
                          <a:solidFill>
                            <a:schemeClr val="accent5">
                              <a:lumMod val="50000"/>
                            </a:schemeClr>
                          </a:solidFill>
                        </a:rPr>
                        <a:t>+  equity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Assets =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764993">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r>
                        <a:rPr lang="en-US" sz="2400" b="1" kern="1200" dirty="0">
                          <a:solidFill>
                            <a:schemeClr val="tx1"/>
                          </a:solidFill>
                          <a:latin typeface="+mn-lt"/>
                          <a:ea typeface="+mn-ea"/>
                          <a:cs typeface="+mn-cs"/>
                        </a:rPr>
                        <a:t>Sold </a:t>
                      </a:r>
                      <a:r>
                        <a:rPr lang="en-US" sz="2400" b="1" kern="1200" dirty="0">
                          <a:solidFill>
                            <a:srgbClr val="FF0000"/>
                          </a:solidFill>
                          <a:latin typeface="+mn-lt"/>
                          <a:ea typeface="+mn-ea"/>
                          <a:cs typeface="+mn-cs"/>
                        </a:rPr>
                        <a:t>equipment</a:t>
                      </a:r>
                      <a:r>
                        <a:rPr lang="en-US" sz="2400" b="1" kern="1200" dirty="0">
                          <a:solidFill>
                            <a:schemeClr val="tx1"/>
                          </a:solidFill>
                          <a:latin typeface="+mn-lt"/>
                          <a:ea typeface="+mn-ea"/>
                          <a:cs typeface="+mn-cs"/>
                        </a:rPr>
                        <a:t> on </a:t>
                      </a:r>
                      <a:r>
                        <a:rPr lang="en-US" sz="2400" b="1" kern="1200" dirty="0">
                          <a:solidFill>
                            <a:srgbClr val="FF0000"/>
                          </a:solidFill>
                          <a:latin typeface="+mn-lt"/>
                          <a:ea typeface="+mn-ea"/>
                          <a:cs typeface="+mn-cs"/>
                        </a:rPr>
                        <a:t>account</a:t>
                      </a:r>
                      <a:r>
                        <a:rPr lang="en-US" sz="2400" b="1" kern="1200" dirty="0">
                          <a:solidFill>
                            <a:schemeClr val="tx1"/>
                          </a:solidFill>
                          <a:latin typeface="+mn-lt"/>
                          <a:ea typeface="+mn-ea"/>
                          <a:cs typeface="+mn-cs"/>
                        </a:rPr>
                        <a:t> </a:t>
                      </a:r>
                      <a:endParaRPr lang="ar-EG" sz="2400" b="1" kern="1200" dirty="0">
                        <a:solidFill>
                          <a:schemeClr val="tx1"/>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38" name="TextBox 37">
            <a:extLst>
              <a:ext uri="{FF2B5EF4-FFF2-40B4-BE49-F238E27FC236}">
                <a16:creationId xmlns:a16="http://schemas.microsoft.com/office/drawing/2014/main" id="{EB6EAE72-D3BB-4526-841B-EC851187FD33}"/>
              </a:ext>
            </a:extLst>
          </p:cNvPr>
          <p:cNvSpPr txBox="1"/>
          <p:nvPr/>
        </p:nvSpPr>
        <p:spPr>
          <a:xfrm>
            <a:off x="4648491" y="4922091"/>
            <a:ext cx="1661886" cy="400110"/>
          </a:xfrm>
          <a:prstGeom prst="rect">
            <a:avLst/>
          </a:prstGeom>
          <a:noFill/>
        </p:spPr>
        <p:txBody>
          <a:bodyPr wrap="square">
            <a:spAutoFit/>
          </a:bodyPr>
          <a:lstStyle/>
          <a:p>
            <a:pPr algn="ctr" rtl="1"/>
            <a:r>
              <a:rPr lang="en-US" sz="2000" b="1" dirty="0">
                <a:solidFill>
                  <a:srgbClr val="00CC00"/>
                </a:solidFill>
              </a:rPr>
              <a:t>Increase</a:t>
            </a:r>
            <a:endParaRPr lang="ar-EG" sz="2000" b="1" dirty="0">
              <a:solidFill>
                <a:srgbClr val="C00000"/>
              </a:solidFill>
            </a:endParaRPr>
          </a:p>
        </p:txBody>
      </p:sp>
      <p:sp>
        <p:nvSpPr>
          <p:cNvPr id="39" name="TextBox 38">
            <a:extLst>
              <a:ext uri="{FF2B5EF4-FFF2-40B4-BE49-F238E27FC236}">
                <a16:creationId xmlns:a16="http://schemas.microsoft.com/office/drawing/2014/main" id="{5AF46597-B34F-4149-8628-5D90BB3AD32F}"/>
              </a:ext>
            </a:extLst>
          </p:cNvPr>
          <p:cNvSpPr txBox="1"/>
          <p:nvPr/>
        </p:nvSpPr>
        <p:spPr>
          <a:xfrm>
            <a:off x="4648491" y="5229980"/>
            <a:ext cx="1661886" cy="400110"/>
          </a:xfrm>
          <a:prstGeom prst="rect">
            <a:avLst/>
          </a:prstGeom>
          <a:noFill/>
        </p:spPr>
        <p:txBody>
          <a:bodyPr wrap="square">
            <a:spAutoFit/>
          </a:bodyPr>
          <a:lstStyle/>
          <a:p>
            <a:pPr algn="ctr" rtl="1"/>
            <a:r>
              <a:rPr lang="en-US" sz="2000" b="1" dirty="0">
                <a:solidFill>
                  <a:srgbClr val="C00000"/>
                </a:solidFill>
              </a:rPr>
              <a:t>Decrease</a:t>
            </a:r>
            <a:endParaRPr lang="ar-EG" sz="2000" b="1" dirty="0">
              <a:solidFill>
                <a:srgbClr val="C00000"/>
              </a:solidFill>
            </a:endParaRPr>
          </a:p>
        </p:txBody>
      </p:sp>
    </p:spTree>
    <p:extLst>
      <p:ext uri="{BB962C8B-B14F-4D97-AF65-F5344CB8AC3E}">
        <p14:creationId xmlns:p14="http://schemas.microsoft.com/office/powerpoint/2010/main" val="40211534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randombar(horizontal)">
                                      <p:cBhvr>
                                        <p:cTn id="12" dur="500"/>
                                        <p:tgtEl>
                                          <p:spTgt spid="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randombar(horizontal)">
                                      <p:cBhvr>
                                        <p:cTn id="17" dur="500"/>
                                        <p:tgtEl>
                                          <p:spTgt spid="4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randombar(horizontal)">
                                      <p:cBhvr>
                                        <p:cTn id="22" dur="500"/>
                                        <p:tgtEl>
                                          <p:spTgt spid="3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randombar(horizontal)">
                                      <p:cBhvr>
                                        <p:cTn id="27" dur="500"/>
                                        <p:tgtEl>
                                          <p:spTgt spid="3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randombar(horizontal)">
                                      <p:cBhvr>
                                        <p:cTn id="3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P spid="38" grpId="0"/>
      <p:bldP spid="39"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p:cNvPicPr>
            <a:picLocks noChangeAspect="1"/>
          </p:cNvPicPr>
          <p:nvPr/>
        </p:nvPicPr>
        <p:blipFill>
          <a:blip r:embed="rId2"/>
          <a:stretch>
            <a:fillRect/>
          </a:stretch>
        </p:blipFill>
        <p:spPr>
          <a:xfrm>
            <a:off x="0" y="0"/>
            <a:ext cx="12192000" cy="6858000"/>
          </a:xfrm>
          <a:prstGeom prst="rect">
            <a:avLst/>
          </a:prstGeom>
        </p:spPr>
      </p:pic>
      <p:sp>
        <p:nvSpPr>
          <p:cNvPr id="24" name="TextBox 23">
            <a:extLst>
              <a:ext uri="{FF2B5EF4-FFF2-40B4-BE49-F238E27FC236}">
                <a16:creationId xmlns:a16="http://schemas.microsoft.com/office/drawing/2014/main" id="{CEB21242-F3A3-45BE-B1DA-27EC0479F9E7}"/>
              </a:ext>
            </a:extLst>
          </p:cNvPr>
          <p:cNvSpPr txBox="1"/>
          <p:nvPr/>
        </p:nvSpPr>
        <p:spPr>
          <a:xfrm>
            <a:off x="1641605" y="842686"/>
            <a:ext cx="1232155" cy="461665"/>
          </a:xfrm>
          <a:prstGeom prst="rect">
            <a:avLst/>
          </a:prstGeom>
          <a:noFill/>
        </p:spPr>
        <p:txBody>
          <a:bodyPr wrap="square" rtlCol="1">
            <a:spAutoFit/>
          </a:bodyPr>
          <a:lstStyle/>
          <a:p>
            <a:r>
              <a:rPr lang="en-US" sz="2400" b="1" dirty="0">
                <a:solidFill>
                  <a:srgbClr val="C00000"/>
                </a:solidFill>
                <a:cs typeface="+mj-cs"/>
              </a:rPr>
              <a:t>Assets</a:t>
            </a:r>
            <a:r>
              <a:rPr lang="en-US" sz="2400" b="1" dirty="0">
                <a:solidFill>
                  <a:srgbClr val="002060"/>
                </a:solidFill>
                <a:cs typeface="+mj-cs"/>
              </a:rPr>
              <a:t>       </a:t>
            </a:r>
            <a:endParaRPr lang="ar-EG" sz="2400" b="1" dirty="0">
              <a:solidFill>
                <a:srgbClr val="002060"/>
              </a:solidFill>
              <a:cs typeface="+mj-cs"/>
            </a:endParaRPr>
          </a:p>
        </p:txBody>
      </p:sp>
      <p:sp>
        <p:nvSpPr>
          <p:cNvPr id="26" name="TextBox 25">
            <a:extLst>
              <a:ext uri="{FF2B5EF4-FFF2-40B4-BE49-F238E27FC236}">
                <a16:creationId xmlns:a16="http://schemas.microsoft.com/office/drawing/2014/main" id="{EE758CE4-3B64-41BD-ACF5-8E22098969CF}"/>
              </a:ext>
            </a:extLst>
          </p:cNvPr>
          <p:cNvSpPr txBox="1"/>
          <p:nvPr/>
        </p:nvSpPr>
        <p:spPr>
          <a:xfrm>
            <a:off x="5066606" y="842686"/>
            <a:ext cx="1489719" cy="461665"/>
          </a:xfrm>
          <a:prstGeom prst="rect">
            <a:avLst/>
          </a:prstGeom>
          <a:noFill/>
        </p:spPr>
        <p:txBody>
          <a:bodyPr wrap="square" rtlCol="1">
            <a:spAutoFit/>
          </a:bodyPr>
          <a:lstStyle/>
          <a:p>
            <a:r>
              <a:rPr lang="en-US" sz="2400" b="1" dirty="0">
                <a:solidFill>
                  <a:srgbClr val="C00000"/>
                </a:solidFill>
                <a:cs typeface="+mj-cs"/>
              </a:rPr>
              <a:t>liabilities</a:t>
            </a:r>
            <a:endParaRPr lang="ar-EG" sz="2400" b="1" dirty="0">
              <a:solidFill>
                <a:srgbClr val="C00000"/>
              </a:solidFill>
              <a:cs typeface="+mj-cs"/>
            </a:endParaRPr>
          </a:p>
        </p:txBody>
      </p:sp>
      <p:sp>
        <p:nvSpPr>
          <p:cNvPr id="27" name="TextBox 26">
            <a:extLst>
              <a:ext uri="{FF2B5EF4-FFF2-40B4-BE49-F238E27FC236}">
                <a16:creationId xmlns:a16="http://schemas.microsoft.com/office/drawing/2014/main" id="{177A2FA1-C2BD-4884-9465-7552D73EC105}"/>
              </a:ext>
            </a:extLst>
          </p:cNvPr>
          <p:cNvSpPr txBox="1"/>
          <p:nvPr/>
        </p:nvSpPr>
        <p:spPr>
          <a:xfrm>
            <a:off x="8610951" y="827484"/>
            <a:ext cx="2100485" cy="461665"/>
          </a:xfrm>
          <a:prstGeom prst="rect">
            <a:avLst/>
          </a:prstGeom>
          <a:noFill/>
        </p:spPr>
        <p:txBody>
          <a:bodyPr wrap="square" rtlCol="1">
            <a:spAutoFit/>
          </a:bodyPr>
          <a:lstStyle/>
          <a:p>
            <a:r>
              <a:rPr lang="en-US" sz="2400" b="1" dirty="0">
                <a:solidFill>
                  <a:srgbClr val="C00000"/>
                </a:solidFill>
                <a:cs typeface="+mj-cs"/>
              </a:rPr>
              <a:t>Owners Equity </a:t>
            </a:r>
            <a:endParaRPr lang="ar-EG" sz="2400" b="1" dirty="0">
              <a:solidFill>
                <a:srgbClr val="C00000"/>
              </a:solidFill>
              <a:cs typeface="+mj-cs"/>
            </a:endParaRPr>
          </a:p>
        </p:txBody>
      </p:sp>
      <p:sp>
        <p:nvSpPr>
          <p:cNvPr id="28" name="TextBox 27">
            <a:extLst>
              <a:ext uri="{FF2B5EF4-FFF2-40B4-BE49-F238E27FC236}">
                <a16:creationId xmlns:a16="http://schemas.microsoft.com/office/drawing/2014/main" id="{9797ACE8-3F61-4A6C-9A25-420F1159DC68}"/>
              </a:ext>
            </a:extLst>
          </p:cNvPr>
          <p:cNvSpPr txBox="1"/>
          <p:nvPr/>
        </p:nvSpPr>
        <p:spPr>
          <a:xfrm>
            <a:off x="3586042" y="795610"/>
            <a:ext cx="542735" cy="523220"/>
          </a:xfrm>
          <a:prstGeom prst="rect">
            <a:avLst/>
          </a:prstGeom>
          <a:noFill/>
        </p:spPr>
        <p:txBody>
          <a:bodyPr wrap="square" rtlCol="1">
            <a:spAutoFit/>
          </a:bodyPr>
          <a:lstStyle/>
          <a:p>
            <a:r>
              <a:rPr lang="ar-EG" sz="2800" b="1" dirty="0">
                <a:solidFill>
                  <a:srgbClr val="002060"/>
                </a:solidFill>
              </a:rPr>
              <a:t>=</a:t>
            </a:r>
          </a:p>
        </p:txBody>
      </p:sp>
      <p:sp>
        <p:nvSpPr>
          <p:cNvPr id="29" name="TextBox 28">
            <a:extLst>
              <a:ext uri="{FF2B5EF4-FFF2-40B4-BE49-F238E27FC236}">
                <a16:creationId xmlns:a16="http://schemas.microsoft.com/office/drawing/2014/main" id="{6E634656-40DD-476F-B08E-8236C0971CC1}"/>
              </a:ext>
            </a:extLst>
          </p:cNvPr>
          <p:cNvSpPr txBox="1"/>
          <p:nvPr/>
        </p:nvSpPr>
        <p:spPr>
          <a:xfrm>
            <a:off x="7593881" y="674046"/>
            <a:ext cx="542735" cy="523220"/>
          </a:xfrm>
          <a:prstGeom prst="rect">
            <a:avLst/>
          </a:prstGeom>
          <a:noFill/>
        </p:spPr>
        <p:txBody>
          <a:bodyPr wrap="square" rtlCol="1">
            <a:spAutoFit/>
          </a:bodyPr>
          <a:lstStyle/>
          <a:p>
            <a:r>
              <a:rPr lang="ar-EG" sz="2800" b="1" dirty="0">
                <a:solidFill>
                  <a:srgbClr val="002060"/>
                </a:solidFill>
              </a:rPr>
              <a:t>+ </a:t>
            </a:r>
          </a:p>
        </p:txBody>
      </p:sp>
      <p:sp>
        <p:nvSpPr>
          <p:cNvPr id="31" name="TextBox 30">
            <a:extLst>
              <a:ext uri="{FF2B5EF4-FFF2-40B4-BE49-F238E27FC236}">
                <a16:creationId xmlns:a16="http://schemas.microsoft.com/office/drawing/2014/main" id="{B69BD036-37AA-4297-AB86-5A2D025A5923}"/>
              </a:ext>
            </a:extLst>
          </p:cNvPr>
          <p:cNvSpPr txBox="1"/>
          <p:nvPr/>
        </p:nvSpPr>
        <p:spPr>
          <a:xfrm>
            <a:off x="4361398" y="1628020"/>
            <a:ext cx="3456422" cy="461665"/>
          </a:xfrm>
          <a:prstGeom prst="rect">
            <a:avLst/>
          </a:prstGeom>
          <a:noFill/>
        </p:spPr>
        <p:txBody>
          <a:bodyPr wrap="square">
            <a:spAutoFit/>
          </a:bodyPr>
          <a:lstStyle/>
          <a:p>
            <a:pPr algn="ctr"/>
            <a:r>
              <a:rPr lang="en-US" sz="2400" b="1" dirty="0">
                <a:solidFill>
                  <a:srgbClr val="002060"/>
                </a:solidFill>
                <a:latin typeface="Hacen Saudi Arabia XL" panose="02000000000000000000" pitchFamily="2" charset="-78"/>
                <a:cs typeface="Hacen Saudi Arabia XL" panose="02000000000000000000" pitchFamily="2" charset="-78"/>
              </a:rPr>
              <a:t>Analyze transactions </a:t>
            </a:r>
            <a:endParaRPr lang="ar-EG" sz="2400" b="1" dirty="0">
              <a:solidFill>
                <a:srgbClr val="002060"/>
              </a:solidFill>
              <a:latin typeface="Hacen Saudi Arabia XL" panose="02000000000000000000" pitchFamily="2" charset="-78"/>
              <a:cs typeface="Hacen Saudi Arabia XL" panose="02000000000000000000" pitchFamily="2" charset="-78"/>
            </a:endParaRPr>
          </a:p>
        </p:txBody>
      </p:sp>
      <p:graphicFrame>
        <p:nvGraphicFramePr>
          <p:cNvPr id="34" name="Table 7">
            <a:extLst>
              <a:ext uri="{FF2B5EF4-FFF2-40B4-BE49-F238E27FC236}">
                <a16:creationId xmlns:a16="http://schemas.microsoft.com/office/drawing/2014/main" id="{5878F245-AFDE-4630-9013-9ED4C734E4F4}"/>
              </a:ext>
            </a:extLst>
          </p:cNvPr>
          <p:cNvGraphicFramePr>
            <a:graphicFrameLocks noGrp="1"/>
          </p:cNvGraphicFramePr>
          <p:nvPr>
            <p:extLst>
              <p:ext uri="{D42A27DB-BD31-4B8C-83A1-F6EECF244321}">
                <p14:modId xmlns:p14="http://schemas.microsoft.com/office/powerpoint/2010/main" val="1032372142"/>
              </p:ext>
            </p:extLst>
          </p:nvPr>
        </p:nvGraphicFramePr>
        <p:xfrm>
          <a:off x="2031733" y="2668333"/>
          <a:ext cx="7585261" cy="1127760"/>
        </p:xfrm>
        <a:graphic>
          <a:graphicData uri="http://schemas.openxmlformats.org/drawingml/2006/table">
            <a:tbl>
              <a:tblPr rtl="1" firstRow="1" bandRow="1">
                <a:tableStyleId>{5C22544A-7EE6-4342-B048-85BDC9FD1C3A}</a:tableStyleId>
              </a:tblPr>
              <a:tblGrid>
                <a:gridCol w="1814449">
                  <a:extLst>
                    <a:ext uri="{9D8B030D-6E8A-4147-A177-3AD203B41FA5}">
                      <a16:colId xmlns:a16="http://schemas.microsoft.com/office/drawing/2014/main" val="3291895585"/>
                    </a:ext>
                  </a:extLst>
                </a:gridCol>
                <a:gridCol w="1218327">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3389536">
                  <a:extLst>
                    <a:ext uri="{9D8B030D-6E8A-4147-A177-3AD203B41FA5}">
                      <a16:colId xmlns:a16="http://schemas.microsoft.com/office/drawing/2014/main" val="564143744"/>
                    </a:ext>
                  </a:extLst>
                </a:gridCol>
              </a:tblGrid>
              <a:tr h="220119">
                <a:tc>
                  <a:txBody>
                    <a:bodyPr/>
                    <a:lstStyle/>
                    <a:p>
                      <a:pPr algn="ctr" rtl="1"/>
                      <a:r>
                        <a:rPr lang="en-US" sz="1800" b="1" dirty="0">
                          <a:solidFill>
                            <a:schemeClr val="accent5">
                              <a:lumMod val="50000"/>
                            </a:schemeClr>
                          </a:solidFill>
                        </a:rPr>
                        <a:t>+  equity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Assets =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ctr" rtl="0" eaLnBrk="0" hangingPunct="0">
                        <a:buSzPts val="1300"/>
                        <a:buFont typeface="+mj-lt"/>
                        <a:buNone/>
                        <a:tabLst>
                          <a:tab pos="758190" algn="l"/>
                        </a:tabLst>
                      </a:pPr>
                      <a:r>
                        <a:rPr lang="en-US" sz="2000" b="1" kern="1200" dirty="0">
                          <a:solidFill>
                            <a:schemeClr val="tx1"/>
                          </a:solidFill>
                          <a:latin typeface="+mn-lt"/>
                          <a:ea typeface="+mn-ea"/>
                          <a:cs typeface="+mn-cs"/>
                        </a:rPr>
                        <a:t>Performed </a:t>
                      </a:r>
                      <a:r>
                        <a:rPr lang="en-US" sz="2000" b="1" kern="1200" dirty="0">
                          <a:solidFill>
                            <a:srgbClr val="FF0000"/>
                          </a:solidFill>
                          <a:latin typeface="+mn-lt"/>
                          <a:ea typeface="+mn-ea"/>
                          <a:cs typeface="+mn-cs"/>
                        </a:rPr>
                        <a:t>services</a:t>
                      </a:r>
                      <a:r>
                        <a:rPr lang="en-US" sz="2000" b="1" kern="1200" dirty="0">
                          <a:solidFill>
                            <a:schemeClr val="tx1"/>
                          </a:solidFill>
                          <a:latin typeface="+mn-lt"/>
                          <a:ea typeface="+mn-ea"/>
                          <a:cs typeface="+mn-cs"/>
                        </a:rPr>
                        <a:t> for </a:t>
                      </a:r>
                      <a:r>
                        <a:rPr lang="en-US" sz="2000" b="1" kern="1200" dirty="0">
                          <a:solidFill>
                            <a:srgbClr val="FF0000"/>
                          </a:solidFill>
                          <a:latin typeface="+mn-lt"/>
                          <a:ea typeface="+mn-ea"/>
                          <a:cs typeface="+mn-cs"/>
                        </a:rPr>
                        <a:t>cash</a:t>
                      </a:r>
                      <a:endParaRPr lang="en-US" sz="2000" b="1" dirty="0">
                        <a:solidFill>
                          <a:srgbClr val="FF0000"/>
                        </a:solidFill>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40" name="TextBox 39">
            <a:extLst>
              <a:ext uri="{FF2B5EF4-FFF2-40B4-BE49-F238E27FC236}">
                <a16:creationId xmlns:a16="http://schemas.microsoft.com/office/drawing/2014/main" id="{B5D86681-9898-486E-A14D-A1F7B4F37412}"/>
              </a:ext>
            </a:extLst>
          </p:cNvPr>
          <p:cNvSpPr txBox="1"/>
          <p:nvPr/>
        </p:nvSpPr>
        <p:spPr>
          <a:xfrm>
            <a:off x="5164685" y="3039297"/>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sp>
        <p:nvSpPr>
          <p:cNvPr id="41" name="TextBox 40">
            <a:extLst>
              <a:ext uri="{FF2B5EF4-FFF2-40B4-BE49-F238E27FC236}">
                <a16:creationId xmlns:a16="http://schemas.microsoft.com/office/drawing/2014/main" id="{4AA0EB42-952B-4433-A53B-CE024FB6360F}"/>
              </a:ext>
            </a:extLst>
          </p:cNvPr>
          <p:cNvSpPr txBox="1"/>
          <p:nvPr/>
        </p:nvSpPr>
        <p:spPr>
          <a:xfrm>
            <a:off x="7817820" y="3016678"/>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graphicFrame>
        <p:nvGraphicFramePr>
          <p:cNvPr id="37" name="Table 7">
            <a:extLst>
              <a:ext uri="{FF2B5EF4-FFF2-40B4-BE49-F238E27FC236}">
                <a16:creationId xmlns:a16="http://schemas.microsoft.com/office/drawing/2014/main" id="{18B10CB0-A281-486A-99B0-7BD70A57FA6B}"/>
              </a:ext>
            </a:extLst>
          </p:cNvPr>
          <p:cNvGraphicFramePr>
            <a:graphicFrameLocks noGrp="1"/>
          </p:cNvGraphicFramePr>
          <p:nvPr>
            <p:extLst>
              <p:ext uri="{D42A27DB-BD31-4B8C-83A1-F6EECF244321}">
                <p14:modId xmlns:p14="http://schemas.microsoft.com/office/powerpoint/2010/main" val="751845054"/>
              </p:ext>
            </p:extLst>
          </p:nvPr>
        </p:nvGraphicFramePr>
        <p:xfrm>
          <a:off x="2031733" y="4562124"/>
          <a:ext cx="7585261" cy="1432560"/>
        </p:xfrm>
        <a:graphic>
          <a:graphicData uri="http://schemas.openxmlformats.org/drawingml/2006/table">
            <a:tbl>
              <a:tblPr rtl="1" firstRow="1" bandRow="1">
                <a:tableStyleId>{5C22544A-7EE6-4342-B048-85BDC9FD1C3A}</a:tableStyleId>
              </a:tblPr>
              <a:tblGrid>
                <a:gridCol w="1814449">
                  <a:extLst>
                    <a:ext uri="{9D8B030D-6E8A-4147-A177-3AD203B41FA5}">
                      <a16:colId xmlns:a16="http://schemas.microsoft.com/office/drawing/2014/main" val="3291895585"/>
                    </a:ext>
                  </a:extLst>
                </a:gridCol>
                <a:gridCol w="1218327">
                  <a:extLst>
                    <a:ext uri="{9D8B030D-6E8A-4147-A177-3AD203B41FA5}">
                      <a16:colId xmlns:a16="http://schemas.microsoft.com/office/drawing/2014/main" val="3007939483"/>
                    </a:ext>
                  </a:extLst>
                </a:gridCol>
                <a:gridCol w="1162949">
                  <a:extLst>
                    <a:ext uri="{9D8B030D-6E8A-4147-A177-3AD203B41FA5}">
                      <a16:colId xmlns:a16="http://schemas.microsoft.com/office/drawing/2014/main" val="162117458"/>
                    </a:ext>
                  </a:extLst>
                </a:gridCol>
                <a:gridCol w="3389536">
                  <a:extLst>
                    <a:ext uri="{9D8B030D-6E8A-4147-A177-3AD203B41FA5}">
                      <a16:colId xmlns:a16="http://schemas.microsoft.com/office/drawing/2014/main" val="564143744"/>
                    </a:ext>
                  </a:extLst>
                </a:gridCol>
              </a:tblGrid>
              <a:tr h="220119">
                <a:tc>
                  <a:txBody>
                    <a:bodyPr/>
                    <a:lstStyle/>
                    <a:p>
                      <a:pPr algn="ctr" rtl="1"/>
                      <a:r>
                        <a:rPr lang="en-US" sz="1800" b="1" dirty="0">
                          <a:solidFill>
                            <a:schemeClr val="accent5">
                              <a:lumMod val="50000"/>
                            </a:schemeClr>
                          </a:solidFill>
                        </a:rPr>
                        <a:t>+  equity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r>
                        <a:rPr lang="en-US" sz="1800" b="1" dirty="0">
                          <a:solidFill>
                            <a:schemeClr val="accent5">
                              <a:lumMod val="50000"/>
                            </a:schemeClr>
                          </a:solidFill>
                        </a:rPr>
                        <a:t>Assets =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rgbClr val="FDE7F9"/>
                    </a:solidFill>
                  </a:tcPr>
                </a:tc>
                <a:extLst>
                  <a:ext uri="{0D108BD9-81ED-4DB2-BD59-A6C34878D82A}">
                    <a16:rowId xmlns:a16="http://schemas.microsoft.com/office/drawing/2014/main" val="1980519722"/>
                  </a:ext>
                </a:extLst>
              </a:tr>
              <a:tr h="220119">
                <a:tc>
                  <a:txBody>
                    <a:bodyPr/>
                    <a:lstStyle/>
                    <a:p>
                      <a:pPr algn="ctr" rtl="1"/>
                      <a:endParaRPr lang="ar-EG" sz="13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3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buSzPts val="1300"/>
                        <a:buFont typeface="Arial" panose="020B0604020202020204" pitchFamily="34" charset="0"/>
                        <a:buNone/>
                        <a:tabLst/>
                      </a:pPr>
                      <a:r>
                        <a:rPr lang="en-US" sz="2000" b="1" kern="1200" dirty="0">
                          <a:solidFill>
                            <a:srgbClr val="FF0000"/>
                          </a:solidFill>
                          <a:latin typeface="+mn-lt"/>
                          <a:ea typeface="+mn-ea"/>
                          <a:cs typeface="+mn-cs"/>
                        </a:rPr>
                        <a:t>Billed</a:t>
                      </a:r>
                      <a:r>
                        <a:rPr lang="en-US" sz="2000" b="1" kern="1200" dirty="0">
                          <a:solidFill>
                            <a:schemeClr val="tx1"/>
                          </a:solidFill>
                          <a:latin typeface="+mn-lt"/>
                          <a:ea typeface="+mn-ea"/>
                          <a:cs typeface="+mn-cs"/>
                        </a:rPr>
                        <a:t> customers for </a:t>
                      </a:r>
                      <a:r>
                        <a:rPr lang="en-US" sz="2000" b="1" kern="1200" dirty="0">
                          <a:solidFill>
                            <a:srgbClr val="FF0000"/>
                          </a:solidFill>
                          <a:latin typeface="+mn-lt"/>
                          <a:ea typeface="+mn-ea"/>
                          <a:cs typeface="+mn-cs"/>
                        </a:rPr>
                        <a:t>services</a:t>
                      </a:r>
                      <a:r>
                        <a:rPr lang="en-US" sz="2000" b="1" kern="1200" dirty="0">
                          <a:solidFill>
                            <a:schemeClr val="tx1"/>
                          </a:solidFill>
                          <a:latin typeface="+mn-lt"/>
                          <a:ea typeface="+mn-ea"/>
                          <a:cs typeface="+mn-cs"/>
                        </a:rPr>
                        <a:t> performed.</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173266">
                <a:tc gridSpan="4">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0" kern="1200" dirty="0">
                        <a:solidFill>
                          <a:srgbClr val="002060"/>
                        </a:solidFill>
                        <a:latin typeface="+mn-lt"/>
                        <a:ea typeface="+mn-ea"/>
                        <a:cs typeface="Sultan bold" pitchFamily="2" charset="-78"/>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algn="ctr" rtl="1"/>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tc hMerge="1">
                  <a:txBody>
                    <a:bodyPr/>
                    <a:lstStyle/>
                    <a:p>
                      <a:pPr marL="0" marR="0" lvl="0" indent="0" algn="ctr" defTabSz="755934" rtl="0" eaLnBrk="1" fontAlgn="auto" latinLnBrk="0" hangingPunct="1">
                        <a:lnSpc>
                          <a:spcPct val="100000"/>
                        </a:lnSpc>
                        <a:spcBef>
                          <a:spcPts val="0"/>
                        </a:spcBef>
                        <a:spcAft>
                          <a:spcPts val="0"/>
                        </a:spcAft>
                        <a:buClrTx/>
                        <a:buSzTx/>
                        <a:buFontTx/>
                        <a:buNone/>
                        <a:tabLst/>
                        <a:defRPr/>
                      </a:pPr>
                      <a:endParaRPr lang="en-US" sz="1800" b="1" kern="1200" dirty="0">
                        <a:solidFill>
                          <a:schemeClr val="accent5">
                            <a:lumMod val="50000"/>
                          </a:schemeClr>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19050" cap="flat" cmpd="sng" algn="ctr">
                      <a:solidFill>
                        <a:schemeClr val="accent5">
                          <a:lumMod val="50000"/>
                        </a:schemeClr>
                      </a:solidFill>
                      <a:prstDash val="solid"/>
                      <a:round/>
                      <a:headEnd type="none" w="med" len="med"/>
                      <a:tailEnd type="none" w="med" len="med"/>
                    </a:lnT>
                    <a:lnB w="1905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461964867"/>
                  </a:ext>
                </a:extLst>
              </a:tr>
            </a:tbl>
          </a:graphicData>
        </a:graphic>
      </p:graphicFrame>
      <p:sp>
        <p:nvSpPr>
          <p:cNvPr id="38" name="TextBox 37">
            <a:extLst>
              <a:ext uri="{FF2B5EF4-FFF2-40B4-BE49-F238E27FC236}">
                <a16:creationId xmlns:a16="http://schemas.microsoft.com/office/drawing/2014/main" id="{EB6EAE72-D3BB-4526-841B-EC851187FD33}"/>
              </a:ext>
            </a:extLst>
          </p:cNvPr>
          <p:cNvSpPr txBox="1"/>
          <p:nvPr/>
        </p:nvSpPr>
        <p:spPr>
          <a:xfrm>
            <a:off x="5164685" y="4939254"/>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sp>
        <p:nvSpPr>
          <p:cNvPr id="35" name="TextBox 34">
            <a:extLst>
              <a:ext uri="{FF2B5EF4-FFF2-40B4-BE49-F238E27FC236}">
                <a16:creationId xmlns:a16="http://schemas.microsoft.com/office/drawing/2014/main" id="{523E33D1-AF46-461E-8BED-0E0BEC05E027}"/>
              </a:ext>
            </a:extLst>
          </p:cNvPr>
          <p:cNvSpPr txBox="1"/>
          <p:nvPr/>
        </p:nvSpPr>
        <p:spPr>
          <a:xfrm>
            <a:off x="7865248" y="4968123"/>
            <a:ext cx="1661886" cy="400110"/>
          </a:xfrm>
          <a:prstGeom prst="rect">
            <a:avLst/>
          </a:prstGeom>
          <a:noFill/>
        </p:spPr>
        <p:txBody>
          <a:bodyPr wrap="square">
            <a:spAutoFit/>
          </a:bodyPr>
          <a:lstStyle/>
          <a:p>
            <a:pPr algn="ctr" rtl="1"/>
            <a:r>
              <a:rPr lang="en-US" sz="2000" b="1" dirty="0">
                <a:solidFill>
                  <a:srgbClr val="C00000"/>
                </a:solidFill>
              </a:rPr>
              <a:t>Increase</a:t>
            </a:r>
            <a:endParaRPr lang="ar-EG" sz="2000" b="1" dirty="0">
              <a:solidFill>
                <a:srgbClr val="C00000"/>
              </a:solidFill>
            </a:endParaRPr>
          </a:p>
        </p:txBody>
      </p:sp>
      <p:sp>
        <p:nvSpPr>
          <p:cNvPr id="3" name="TextBox 2">
            <a:extLst>
              <a:ext uri="{FF2B5EF4-FFF2-40B4-BE49-F238E27FC236}">
                <a16:creationId xmlns:a16="http://schemas.microsoft.com/office/drawing/2014/main" id="{F22B3770-DB95-6D38-50F9-048668241FBC}"/>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1969179649"/>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randombar(horizontal)">
                                      <p:cBhvr>
                                        <p:cTn id="7" dur="500"/>
                                        <p:tgtEl>
                                          <p:spTgt spid="3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0"/>
                                        </p:tgtEl>
                                        <p:attrNameLst>
                                          <p:attrName>style.visibility</p:attrName>
                                        </p:attrNameLst>
                                      </p:cBhvr>
                                      <p:to>
                                        <p:strVal val="visible"/>
                                      </p:to>
                                    </p:set>
                                    <p:animEffect transition="in" filter="randombar(horizontal)">
                                      <p:cBhvr>
                                        <p:cTn id="12" dur="500"/>
                                        <p:tgtEl>
                                          <p:spTgt spid="40"/>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41"/>
                                        </p:tgtEl>
                                        <p:attrNameLst>
                                          <p:attrName>style.visibility</p:attrName>
                                        </p:attrNameLst>
                                      </p:cBhvr>
                                      <p:to>
                                        <p:strVal val="visible"/>
                                      </p:to>
                                    </p:set>
                                    <p:animEffect transition="in" filter="randombar(horizontal)">
                                      <p:cBhvr>
                                        <p:cTn id="17" dur="500"/>
                                        <p:tgtEl>
                                          <p:spTgt spid="41"/>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randombar(horizontal)">
                                      <p:cBhvr>
                                        <p:cTn id="22" dur="500"/>
                                        <p:tgtEl>
                                          <p:spTgt spid="37"/>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randombar(horizontal)">
                                      <p:cBhvr>
                                        <p:cTn id="27" dur="500"/>
                                        <p:tgtEl>
                                          <p:spTgt spid="38"/>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35"/>
                                        </p:tgtEl>
                                        <p:attrNameLst>
                                          <p:attrName>style.visibility</p:attrName>
                                        </p:attrNameLst>
                                      </p:cBhvr>
                                      <p:to>
                                        <p:strVal val="visible"/>
                                      </p:to>
                                    </p:set>
                                    <p:animEffect transition="in" filter="randombar(horizontal)">
                                      <p:cBhvr>
                                        <p:cTn id="32"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p:bldP spid="41" grpId="0"/>
      <p:bldP spid="38" grpId="0"/>
      <p:bldP spid="3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 name="Picture 28"/>
          <p:cNvPicPr>
            <a:picLocks noChangeAspect="1"/>
          </p:cNvPicPr>
          <p:nvPr/>
        </p:nvPicPr>
        <p:blipFill>
          <a:blip r:embed="rId2"/>
          <a:stretch>
            <a:fillRect/>
          </a:stretch>
        </p:blipFill>
        <p:spPr>
          <a:xfrm>
            <a:off x="0" y="0"/>
            <a:ext cx="12192000" cy="6858000"/>
          </a:xfrm>
          <a:prstGeom prst="rect">
            <a:avLst/>
          </a:prstGeom>
        </p:spPr>
      </p:pic>
      <p:graphicFrame>
        <p:nvGraphicFramePr>
          <p:cNvPr id="16" name="Table 7">
            <a:extLst>
              <a:ext uri="{FF2B5EF4-FFF2-40B4-BE49-F238E27FC236}">
                <a16:creationId xmlns:a16="http://schemas.microsoft.com/office/drawing/2014/main" id="{D4BB8CE2-6635-43B2-96BB-64A67CC5D22B}"/>
              </a:ext>
            </a:extLst>
          </p:cNvPr>
          <p:cNvGraphicFramePr>
            <a:graphicFrameLocks noGrp="1"/>
          </p:cNvGraphicFramePr>
          <p:nvPr>
            <p:extLst>
              <p:ext uri="{D42A27DB-BD31-4B8C-83A1-F6EECF244321}">
                <p14:modId xmlns:p14="http://schemas.microsoft.com/office/powerpoint/2010/main" val="3359253175"/>
              </p:ext>
            </p:extLst>
          </p:nvPr>
        </p:nvGraphicFramePr>
        <p:xfrm>
          <a:off x="1123251" y="1383786"/>
          <a:ext cx="10265149" cy="4901759"/>
        </p:xfrm>
        <a:graphic>
          <a:graphicData uri="http://schemas.openxmlformats.org/drawingml/2006/table">
            <a:tbl>
              <a:tblPr rtl="1" firstRow="1" bandRow="1">
                <a:tableStyleId>{5C22544A-7EE6-4342-B048-85BDC9FD1C3A}</a:tableStyleId>
              </a:tblPr>
              <a:tblGrid>
                <a:gridCol w="2215244">
                  <a:extLst>
                    <a:ext uri="{9D8B030D-6E8A-4147-A177-3AD203B41FA5}">
                      <a16:colId xmlns:a16="http://schemas.microsoft.com/office/drawing/2014/main" val="3291895585"/>
                    </a:ext>
                  </a:extLst>
                </a:gridCol>
                <a:gridCol w="1889017">
                  <a:extLst>
                    <a:ext uri="{9D8B030D-6E8A-4147-A177-3AD203B41FA5}">
                      <a16:colId xmlns:a16="http://schemas.microsoft.com/office/drawing/2014/main" val="3007939483"/>
                    </a:ext>
                  </a:extLst>
                </a:gridCol>
                <a:gridCol w="1573821">
                  <a:extLst>
                    <a:ext uri="{9D8B030D-6E8A-4147-A177-3AD203B41FA5}">
                      <a16:colId xmlns:a16="http://schemas.microsoft.com/office/drawing/2014/main" val="162117458"/>
                    </a:ext>
                  </a:extLst>
                </a:gridCol>
                <a:gridCol w="4587067">
                  <a:extLst>
                    <a:ext uri="{9D8B030D-6E8A-4147-A177-3AD203B41FA5}">
                      <a16:colId xmlns:a16="http://schemas.microsoft.com/office/drawing/2014/main" val="564143744"/>
                    </a:ext>
                  </a:extLst>
                </a:gridCol>
              </a:tblGrid>
              <a:tr h="367859">
                <a:tc>
                  <a:txBody>
                    <a:bodyPr/>
                    <a:lstStyle/>
                    <a:p>
                      <a:pPr algn="ctr" rtl="1"/>
                      <a:r>
                        <a:rPr lang="en-US" sz="1800" b="1" dirty="0">
                          <a:solidFill>
                            <a:schemeClr val="accent5">
                              <a:lumMod val="50000"/>
                            </a:schemeClr>
                          </a:solidFill>
                        </a:rPr>
                        <a:t>+   equity</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1800" b="1" dirty="0">
                          <a:solidFill>
                            <a:schemeClr val="accent5">
                              <a:lumMod val="50000"/>
                            </a:schemeClr>
                          </a:solidFill>
                        </a:rPr>
                        <a:t>Liabilities</a:t>
                      </a:r>
                      <a:endParaRPr lang="ar-EG" sz="18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1800" b="1" dirty="0">
                          <a:solidFill>
                            <a:schemeClr val="accent5">
                              <a:lumMod val="50000"/>
                            </a:schemeClr>
                          </a:solidFill>
                        </a:rPr>
                        <a:t>Assets  =</a:t>
                      </a:r>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80519722"/>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altLang="ar-EG" sz="2000" b="1" kern="1200" dirty="0">
                          <a:solidFill>
                            <a:schemeClr val="tx1"/>
                          </a:solidFill>
                          <a:latin typeface="Hacen Saudi Arabia XL" panose="02000000000000000000" pitchFamily="2" charset="-78"/>
                          <a:ea typeface="+mn-ea"/>
                          <a:cs typeface="Sultan bold" pitchFamily="2" charset="-78"/>
                        </a:rPr>
                        <a:t>1- Made </a:t>
                      </a:r>
                      <a:r>
                        <a:rPr lang="en-US" altLang="ar-EG" sz="2000" b="1" kern="1200" dirty="0">
                          <a:solidFill>
                            <a:srgbClr val="FF0000"/>
                          </a:solidFill>
                          <a:latin typeface="Hacen Saudi Arabia XL" panose="02000000000000000000" pitchFamily="2" charset="-78"/>
                          <a:ea typeface="+mn-ea"/>
                          <a:cs typeface="Sultan bold" pitchFamily="2" charset="-78"/>
                        </a:rPr>
                        <a:t>cash</a:t>
                      </a:r>
                      <a:r>
                        <a:rPr lang="en-US" altLang="ar-EG" sz="2000" b="1" kern="1200" dirty="0">
                          <a:solidFill>
                            <a:schemeClr val="tx1"/>
                          </a:solidFill>
                          <a:latin typeface="Hacen Saudi Arabia XL" panose="02000000000000000000" pitchFamily="2" charset="-78"/>
                          <a:ea typeface="+mn-ea"/>
                          <a:cs typeface="Sultan bold" pitchFamily="2" charset="-78"/>
                        </a:rPr>
                        <a:t> </a:t>
                      </a:r>
                      <a:r>
                        <a:rPr lang="en-US" altLang="ar-EG" sz="2000" b="1" kern="1200" dirty="0">
                          <a:solidFill>
                            <a:srgbClr val="FF0000"/>
                          </a:solidFill>
                          <a:latin typeface="Hacen Saudi Arabia XL" panose="02000000000000000000" pitchFamily="2" charset="-78"/>
                          <a:ea typeface="+mn-ea"/>
                          <a:cs typeface="Sultan bold" pitchFamily="2" charset="-78"/>
                        </a:rPr>
                        <a:t>investment</a:t>
                      </a:r>
                      <a:r>
                        <a:rPr lang="en-US" altLang="ar-EG" sz="2000" b="1" kern="1200" dirty="0">
                          <a:solidFill>
                            <a:schemeClr val="tx1"/>
                          </a:solidFill>
                          <a:latin typeface="Hacen Saudi Arabia XL" panose="02000000000000000000" pitchFamily="2" charset="-78"/>
                          <a:ea typeface="+mn-ea"/>
                          <a:cs typeface="Sultan bold" pitchFamily="2" charset="-78"/>
                        </a:rPr>
                        <a:t> to start business</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altLang="ar-EG" sz="2000" b="1" kern="1200" dirty="0">
                          <a:solidFill>
                            <a:schemeClr val="tx1"/>
                          </a:solidFill>
                          <a:latin typeface="Hacen Saudi Arabia XL" panose="02000000000000000000" pitchFamily="2" charset="-78"/>
                          <a:ea typeface="+mn-ea"/>
                          <a:cs typeface="Sultan bold" pitchFamily="2" charset="-78"/>
                        </a:rPr>
                        <a:t>2- </a:t>
                      </a:r>
                      <a:r>
                        <a:rPr lang="en-US" altLang="ar-EG" sz="2000" b="1" kern="1200" dirty="0">
                          <a:solidFill>
                            <a:srgbClr val="FF0000"/>
                          </a:solidFill>
                          <a:latin typeface="Hacen Saudi Arabia XL" panose="02000000000000000000" pitchFamily="2" charset="-78"/>
                          <a:ea typeface="+mn-ea"/>
                          <a:cs typeface="Sultan bold" pitchFamily="2" charset="-78"/>
                        </a:rPr>
                        <a:t>Borrowed cash </a:t>
                      </a:r>
                      <a:r>
                        <a:rPr lang="en-US" altLang="ar-EG" sz="2000" b="1" kern="1200" dirty="0">
                          <a:solidFill>
                            <a:schemeClr val="tx1"/>
                          </a:solidFill>
                          <a:latin typeface="Hacen Saudi Arabia XL" panose="02000000000000000000" pitchFamily="2" charset="-78"/>
                          <a:ea typeface="+mn-ea"/>
                          <a:cs typeface="Sultan bold" pitchFamily="2" charset="-78"/>
                        </a:rPr>
                        <a:t>from a bank on a </a:t>
                      </a:r>
                      <a:r>
                        <a:rPr lang="en-US" altLang="ar-EG" sz="2000" b="1" kern="1200" dirty="0">
                          <a:solidFill>
                            <a:srgbClr val="FF0000"/>
                          </a:solidFill>
                          <a:latin typeface="Hacen Saudi Arabia XL" panose="02000000000000000000" pitchFamily="2" charset="-78"/>
                          <a:ea typeface="+mn-ea"/>
                          <a:cs typeface="Sultan bold" pitchFamily="2" charset="-78"/>
                        </a:rPr>
                        <a:t>note payable</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3876039"/>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chemeClr val="accent5">
                            <a:lumMod val="50000"/>
                          </a:schemeClr>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chemeClr val="accent5">
                            <a:lumMod val="50000"/>
                          </a:schemeClr>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altLang="ar-EG" sz="2000" b="1" kern="1200" dirty="0">
                          <a:solidFill>
                            <a:schemeClr val="tx1"/>
                          </a:solidFill>
                          <a:latin typeface="Hacen Saudi Arabia XL" panose="02000000000000000000" pitchFamily="2" charset="-78"/>
                          <a:ea typeface="+mn-ea"/>
                          <a:cs typeface="Sultan bold" pitchFamily="2" charset="-78"/>
                        </a:rPr>
                        <a:t>3- Purchased </a:t>
                      </a:r>
                      <a:r>
                        <a:rPr lang="en-US" altLang="ar-EG" sz="2000" b="1" kern="1200" dirty="0">
                          <a:solidFill>
                            <a:srgbClr val="FF0000"/>
                          </a:solidFill>
                          <a:latin typeface="Hacen Saudi Arabia XL" panose="02000000000000000000" pitchFamily="2" charset="-78"/>
                          <a:ea typeface="+mn-ea"/>
                          <a:cs typeface="Sultan bold" pitchFamily="2" charset="-78"/>
                        </a:rPr>
                        <a:t>supplies</a:t>
                      </a:r>
                      <a:r>
                        <a:rPr lang="en-US" altLang="ar-EG" sz="2000" b="1" kern="1200" dirty="0">
                          <a:solidFill>
                            <a:schemeClr val="tx1"/>
                          </a:solidFill>
                          <a:latin typeface="Hacen Saudi Arabia XL" panose="02000000000000000000" pitchFamily="2" charset="-78"/>
                          <a:ea typeface="+mn-ea"/>
                          <a:cs typeface="Sultan bold" pitchFamily="2" charset="-78"/>
                        </a:rPr>
                        <a:t> for </a:t>
                      </a:r>
                      <a:r>
                        <a:rPr lang="en-US" altLang="ar-EG" sz="2000" b="1" kern="1200" dirty="0">
                          <a:solidFill>
                            <a:srgbClr val="FF0000"/>
                          </a:solidFill>
                          <a:latin typeface="Hacen Saudi Arabia XL" panose="02000000000000000000" pitchFamily="2" charset="-78"/>
                          <a:ea typeface="+mn-ea"/>
                          <a:cs typeface="Sultan bold" pitchFamily="2" charset="-78"/>
                        </a:rPr>
                        <a:t>cash</a:t>
                      </a:r>
                    </a:p>
                    <a:p>
                      <a:pPr marL="0" lvl="1" indent="0" algn="l" rtl="0" eaLnBrk="0" hangingPunct="0">
                        <a:spcBef>
                          <a:spcPts val="330"/>
                        </a:spcBef>
                        <a:spcAft>
                          <a:spcPts val="0"/>
                        </a:spcAft>
                        <a:buSzPts val="1300"/>
                        <a:buFont typeface="+mj-lt"/>
                        <a:buNone/>
                        <a:tabLst>
                          <a:tab pos="758190" algn="l"/>
                        </a:tabLst>
                      </a:pPr>
                      <a:endParaRPr lang="en-US" altLang="ar-EG" sz="2000" kern="1200" dirty="0">
                        <a:solidFill>
                          <a:srgbClr val="002060"/>
                        </a:solidFill>
                        <a:latin typeface="Hacen Saudi Arabia XL" panose="02000000000000000000" pitchFamily="2" charset="-78"/>
                        <a:ea typeface="+mn-ea"/>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08543661"/>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altLang="ar-EG" sz="2000" b="1" kern="1200" dirty="0">
                          <a:solidFill>
                            <a:schemeClr val="tx1"/>
                          </a:solidFill>
                          <a:latin typeface="Hacen Saudi Arabia XL" panose="02000000000000000000" pitchFamily="2" charset="-78"/>
                          <a:ea typeface="+mn-ea"/>
                          <a:cs typeface="Sultan bold" pitchFamily="2" charset="-78"/>
                        </a:rPr>
                        <a:t>4- Purchased </a:t>
                      </a:r>
                      <a:r>
                        <a:rPr lang="en-US" altLang="ar-EG" sz="2000" b="1" kern="1200" dirty="0">
                          <a:solidFill>
                            <a:srgbClr val="FF0000"/>
                          </a:solidFill>
                          <a:latin typeface="Hacen Saudi Arabia XL" panose="02000000000000000000" pitchFamily="2" charset="-78"/>
                          <a:ea typeface="+mn-ea"/>
                          <a:cs typeface="Sultan bold" pitchFamily="2" charset="-78"/>
                        </a:rPr>
                        <a:t>equipment</a:t>
                      </a:r>
                      <a:r>
                        <a:rPr lang="en-US" altLang="ar-EG" sz="2000" b="1" kern="1200" dirty="0">
                          <a:solidFill>
                            <a:schemeClr val="tx1"/>
                          </a:solidFill>
                          <a:latin typeface="Hacen Saudi Arabia XL" panose="02000000000000000000" pitchFamily="2" charset="-78"/>
                          <a:ea typeface="+mn-ea"/>
                          <a:cs typeface="Sultan bold" pitchFamily="2" charset="-78"/>
                        </a:rPr>
                        <a:t> on </a:t>
                      </a:r>
                      <a:r>
                        <a:rPr lang="en-US" altLang="ar-EG" sz="2000" b="1" kern="1200" dirty="0">
                          <a:solidFill>
                            <a:srgbClr val="FF0000"/>
                          </a:solidFill>
                          <a:latin typeface="Hacen Saudi Arabia XL" panose="02000000000000000000" pitchFamily="2" charset="-78"/>
                          <a:ea typeface="+mn-ea"/>
                          <a:cs typeface="Sultan bold" pitchFamily="2" charset="-78"/>
                        </a:rPr>
                        <a:t>account</a:t>
                      </a:r>
                    </a:p>
                    <a:p>
                      <a:pPr marL="0" lvl="1" indent="0" algn="l" rtl="0" eaLnBrk="0" hangingPunct="0">
                        <a:spcBef>
                          <a:spcPts val="330"/>
                        </a:spcBef>
                        <a:spcAft>
                          <a:spcPts val="0"/>
                        </a:spcAft>
                        <a:buSzPts val="1300"/>
                        <a:buFont typeface="+mj-lt"/>
                        <a:buNone/>
                        <a:tabLst>
                          <a:tab pos="758190" algn="l"/>
                        </a:tabLst>
                      </a:pPr>
                      <a:endParaRPr lang="en-US" altLang="ar-EG" sz="2000" kern="1200" dirty="0">
                        <a:solidFill>
                          <a:srgbClr val="002060"/>
                        </a:solidFill>
                        <a:latin typeface="Hacen Saudi Arabia XL" panose="02000000000000000000" pitchFamily="2" charset="-78"/>
                        <a:ea typeface="+mn-ea"/>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06319066"/>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en-US" sz="1800" b="1" kern="1200" dirty="0" smtClean="0">
                        <a:solidFill>
                          <a:srgbClr val="00CC00"/>
                        </a:solidFill>
                        <a:latin typeface="+mn-lt"/>
                        <a:ea typeface="+mn-ea"/>
                        <a:cs typeface="+mn-cs"/>
                      </a:endParaRPr>
                    </a:p>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800" b="1" kern="1200" dirty="0" smtClean="0">
                        <a:solidFill>
                          <a:srgbClr val="00CC00"/>
                        </a:solidFill>
                        <a:latin typeface="+mn-lt"/>
                        <a:ea typeface="+mn-ea"/>
                        <a:cs typeface="+mn-cs"/>
                      </a:endParaRPr>
                    </a:p>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2000" b="1" dirty="0">
                          <a:solidFill>
                            <a:schemeClr val="tx1"/>
                          </a:solidFill>
                          <a:latin typeface="Hacen Saudi Arabia XL" panose="02000000000000000000" pitchFamily="2" charset="-78"/>
                          <a:cs typeface="Sultan bold" pitchFamily="2" charset="-78"/>
                        </a:rPr>
                        <a:t>5- </a:t>
                      </a:r>
                      <a:r>
                        <a:rPr lang="en-US" altLang="ar-EG" sz="2000" b="1" dirty="0">
                          <a:solidFill>
                            <a:srgbClr val="FF0000"/>
                          </a:solidFill>
                          <a:latin typeface="Hacen Saudi Arabia XL" panose="02000000000000000000" pitchFamily="2" charset="-78"/>
                          <a:cs typeface="Sultan bold" pitchFamily="2" charset="-78"/>
                        </a:rPr>
                        <a:t>Payment</a:t>
                      </a:r>
                      <a:r>
                        <a:rPr lang="en-US" altLang="ar-EG" sz="2000" b="1" dirty="0">
                          <a:solidFill>
                            <a:schemeClr val="tx1"/>
                          </a:solidFill>
                          <a:latin typeface="Hacen Saudi Arabia XL" panose="02000000000000000000" pitchFamily="2" charset="-78"/>
                          <a:cs typeface="Sultan bold" pitchFamily="2" charset="-78"/>
                        </a:rPr>
                        <a:t> of </a:t>
                      </a:r>
                      <a:r>
                        <a:rPr lang="en-US" altLang="ar-EG" sz="2000" b="1" dirty="0">
                          <a:solidFill>
                            <a:srgbClr val="FF0000"/>
                          </a:solidFill>
                          <a:latin typeface="Hacen Saudi Arabia XL" panose="02000000000000000000" pitchFamily="2" charset="-78"/>
                          <a:cs typeface="Sultan bold" pitchFamily="2" charset="-78"/>
                        </a:rPr>
                        <a:t>accounts payable</a:t>
                      </a:r>
                    </a:p>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endParaRPr lang="en-US" altLang="ar-EG" sz="2000" dirty="0">
                        <a:solidFill>
                          <a:srgbClr val="002060"/>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501404936"/>
                  </a:ext>
                </a:extLst>
              </a:tr>
            </a:tbl>
          </a:graphicData>
        </a:graphic>
      </p:graphicFrame>
      <p:sp>
        <p:nvSpPr>
          <p:cNvPr id="17" name="TextBox 16">
            <a:extLst>
              <a:ext uri="{FF2B5EF4-FFF2-40B4-BE49-F238E27FC236}">
                <a16:creationId xmlns:a16="http://schemas.microsoft.com/office/drawing/2014/main" id="{BD4FC0A6-5F08-4BEB-B92D-336645ADD30F}"/>
              </a:ext>
            </a:extLst>
          </p:cNvPr>
          <p:cNvSpPr txBox="1"/>
          <p:nvPr/>
        </p:nvSpPr>
        <p:spPr>
          <a:xfrm>
            <a:off x="1123251" y="750838"/>
            <a:ext cx="1083921" cy="461665"/>
          </a:xfrm>
          <a:prstGeom prst="rect">
            <a:avLst/>
          </a:prstGeom>
          <a:solidFill>
            <a:schemeClr val="bg1"/>
          </a:solidFill>
          <a:ln w="38100">
            <a:solidFill>
              <a:srgbClr val="002060"/>
            </a:solidFill>
          </a:ln>
        </p:spPr>
        <p:txBody>
          <a:bodyPr wrap="square">
            <a:spAutoFit/>
          </a:bodyPr>
          <a:lstStyle/>
          <a:p>
            <a:r>
              <a:rPr lang="en-US" sz="2400" b="1" dirty="0">
                <a:solidFill>
                  <a:schemeClr val="accent5">
                    <a:lumMod val="50000"/>
                  </a:schemeClr>
                </a:solidFill>
                <a:latin typeface="Hacen Saudi Arabia XL" panose="02000000000000000000" pitchFamily="2" charset="-78"/>
                <a:cs typeface="Sultan bold" pitchFamily="2" charset="-78"/>
              </a:rPr>
              <a:t>Ex 2</a:t>
            </a:r>
            <a:endParaRPr lang="ar-EG" sz="2400" b="1" dirty="0">
              <a:solidFill>
                <a:schemeClr val="accent5">
                  <a:lumMod val="50000"/>
                </a:schemeClr>
              </a:solidFill>
            </a:endParaRPr>
          </a:p>
        </p:txBody>
      </p:sp>
      <p:sp>
        <p:nvSpPr>
          <p:cNvPr id="15" name="TextBox 14">
            <a:extLst>
              <a:ext uri="{FF2B5EF4-FFF2-40B4-BE49-F238E27FC236}">
                <a16:creationId xmlns:a16="http://schemas.microsoft.com/office/drawing/2014/main" id="{A545DB5C-415F-4F09-99A3-E3DCD0793500}"/>
              </a:ext>
            </a:extLst>
          </p:cNvPr>
          <p:cNvSpPr txBox="1"/>
          <p:nvPr/>
        </p:nvSpPr>
        <p:spPr>
          <a:xfrm>
            <a:off x="5526108" y="1843180"/>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18" name="TextBox 17">
            <a:extLst>
              <a:ext uri="{FF2B5EF4-FFF2-40B4-BE49-F238E27FC236}">
                <a16:creationId xmlns:a16="http://schemas.microsoft.com/office/drawing/2014/main" id="{73495695-7E44-4F1C-BCCA-6A43BDD1FEF4}"/>
              </a:ext>
            </a:extLst>
          </p:cNvPr>
          <p:cNvSpPr txBox="1"/>
          <p:nvPr/>
        </p:nvSpPr>
        <p:spPr>
          <a:xfrm>
            <a:off x="9220396" y="1820870"/>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19" name="TextBox 18">
            <a:extLst>
              <a:ext uri="{FF2B5EF4-FFF2-40B4-BE49-F238E27FC236}">
                <a16:creationId xmlns:a16="http://schemas.microsoft.com/office/drawing/2014/main" id="{5F4A16F2-615B-4D4B-899B-0F2053E9FB00}"/>
              </a:ext>
            </a:extLst>
          </p:cNvPr>
          <p:cNvSpPr txBox="1"/>
          <p:nvPr/>
        </p:nvSpPr>
        <p:spPr>
          <a:xfrm>
            <a:off x="5519020" y="2512897"/>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20" name="TextBox 19">
            <a:extLst>
              <a:ext uri="{FF2B5EF4-FFF2-40B4-BE49-F238E27FC236}">
                <a16:creationId xmlns:a16="http://schemas.microsoft.com/office/drawing/2014/main" id="{CEDEAD07-FF4E-4F01-9F5B-44857FBDCD3E}"/>
              </a:ext>
            </a:extLst>
          </p:cNvPr>
          <p:cNvSpPr txBox="1"/>
          <p:nvPr/>
        </p:nvSpPr>
        <p:spPr>
          <a:xfrm>
            <a:off x="7238934" y="2552951"/>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21" name="TextBox 20">
            <a:extLst>
              <a:ext uri="{FF2B5EF4-FFF2-40B4-BE49-F238E27FC236}">
                <a16:creationId xmlns:a16="http://schemas.microsoft.com/office/drawing/2014/main" id="{0E050FCA-C61A-428C-8598-41758838E438}"/>
              </a:ext>
            </a:extLst>
          </p:cNvPr>
          <p:cNvSpPr txBox="1"/>
          <p:nvPr/>
        </p:nvSpPr>
        <p:spPr>
          <a:xfrm>
            <a:off x="5542442" y="3128819"/>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23" name="TextBox 22">
            <a:extLst>
              <a:ext uri="{FF2B5EF4-FFF2-40B4-BE49-F238E27FC236}">
                <a16:creationId xmlns:a16="http://schemas.microsoft.com/office/drawing/2014/main" id="{8C01FD31-D473-47BD-B35C-EFB41158146A}"/>
              </a:ext>
            </a:extLst>
          </p:cNvPr>
          <p:cNvSpPr txBox="1"/>
          <p:nvPr/>
        </p:nvSpPr>
        <p:spPr>
          <a:xfrm>
            <a:off x="5568332" y="3460493"/>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4" name="TextBox 23">
            <a:extLst>
              <a:ext uri="{FF2B5EF4-FFF2-40B4-BE49-F238E27FC236}">
                <a16:creationId xmlns:a16="http://schemas.microsoft.com/office/drawing/2014/main" id="{DC28D7C2-578A-4474-BC9E-91306FF635B4}"/>
              </a:ext>
            </a:extLst>
          </p:cNvPr>
          <p:cNvSpPr txBox="1"/>
          <p:nvPr/>
        </p:nvSpPr>
        <p:spPr>
          <a:xfrm>
            <a:off x="7187994" y="4230179"/>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25" name="TextBox 24">
            <a:extLst>
              <a:ext uri="{FF2B5EF4-FFF2-40B4-BE49-F238E27FC236}">
                <a16:creationId xmlns:a16="http://schemas.microsoft.com/office/drawing/2014/main" id="{2FA7B3D9-C178-4006-807A-6056735344BE}"/>
              </a:ext>
            </a:extLst>
          </p:cNvPr>
          <p:cNvSpPr txBox="1"/>
          <p:nvPr/>
        </p:nvSpPr>
        <p:spPr>
          <a:xfrm>
            <a:off x="5495144" y="4192482"/>
            <a:ext cx="1661886" cy="461665"/>
          </a:xfrm>
          <a:prstGeom prst="rect">
            <a:avLst/>
          </a:prstGeom>
          <a:noFill/>
        </p:spPr>
        <p:txBody>
          <a:bodyPr wrap="square">
            <a:spAutoFit/>
          </a:bodyPr>
          <a:lstStyle/>
          <a:p>
            <a:pPr algn="ctr" rtl="1"/>
            <a:r>
              <a:rPr lang="en-US" sz="2400" b="1" dirty="0">
                <a:solidFill>
                  <a:srgbClr val="C00000"/>
                </a:solidFill>
              </a:rPr>
              <a:t>Increase</a:t>
            </a:r>
            <a:endParaRPr lang="ar-EG" sz="2400" b="1" dirty="0">
              <a:solidFill>
                <a:srgbClr val="C00000"/>
              </a:solidFill>
            </a:endParaRPr>
          </a:p>
        </p:txBody>
      </p:sp>
      <p:sp>
        <p:nvSpPr>
          <p:cNvPr id="26" name="TextBox 25">
            <a:extLst>
              <a:ext uri="{FF2B5EF4-FFF2-40B4-BE49-F238E27FC236}">
                <a16:creationId xmlns:a16="http://schemas.microsoft.com/office/drawing/2014/main" id="{6EE08946-30E1-45D7-B8A9-3CFC61A341EC}"/>
              </a:ext>
            </a:extLst>
          </p:cNvPr>
          <p:cNvSpPr txBox="1"/>
          <p:nvPr/>
        </p:nvSpPr>
        <p:spPr>
          <a:xfrm>
            <a:off x="7231926" y="4799067"/>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7" name="TextBox 26">
            <a:extLst>
              <a:ext uri="{FF2B5EF4-FFF2-40B4-BE49-F238E27FC236}">
                <a16:creationId xmlns:a16="http://schemas.microsoft.com/office/drawing/2014/main" id="{B5AB8C79-FC52-4EC7-9A48-00659FE4FB0C}"/>
              </a:ext>
            </a:extLst>
          </p:cNvPr>
          <p:cNvSpPr txBox="1"/>
          <p:nvPr/>
        </p:nvSpPr>
        <p:spPr>
          <a:xfrm>
            <a:off x="5519020" y="4739687"/>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3" name="TextBox 2">
            <a:extLst>
              <a:ext uri="{FF2B5EF4-FFF2-40B4-BE49-F238E27FC236}">
                <a16:creationId xmlns:a16="http://schemas.microsoft.com/office/drawing/2014/main" id="{5B483B74-CF28-020F-E033-3ABC2EB04A9A}"/>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
        <p:nvSpPr>
          <p:cNvPr id="22" name="TextBox 21">
            <a:extLst>
              <a:ext uri="{FF2B5EF4-FFF2-40B4-BE49-F238E27FC236}">
                <a16:creationId xmlns:a16="http://schemas.microsoft.com/office/drawing/2014/main" id="{B5AB8C79-FC52-4EC7-9A48-00659FE4FB0C}"/>
              </a:ext>
            </a:extLst>
          </p:cNvPr>
          <p:cNvSpPr txBox="1"/>
          <p:nvPr/>
        </p:nvSpPr>
        <p:spPr>
          <a:xfrm>
            <a:off x="5595641" y="5471676"/>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8" name="TextBox 27">
            <a:extLst>
              <a:ext uri="{FF2B5EF4-FFF2-40B4-BE49-F238E27FC236}">
                <a16:creationId xmlns:a16="http://schemas.microsoft.com/office/drawing/2014/main" id="{B5AB8C79-FC52-4EC7-9A48-00659FE4FB0C}"/>
              </a:ext>
            </a:extLst>
          </p:cNvPr>
          <p:cNvSpPr txBox="1"/>
          <p:nvPr/>
        </p:nvSpPr>
        <p:spPr>
          <a:xfrm>
            <a:off x="7257527" y="5484954"/>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Tree>
    <p:extLst>
      <p:ext uri="{BB962C8B-B14F-4D97-AF65-F5344CB8AC3E}">
        <p14:creationId xmlns:p14="http://schemas.microsoft.com/office/powerpoint/2010/main" val="205613402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randombar(horizontal)">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randombar(horizontal)">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randombar(horizontal)">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randombar(horizontal)">
                                      <p:cBhvr>
                                        <p:cTn id="27" dur="500"/>
                                        <p:tgtEl>
                                          <p:spTgt spid="20"/>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1"/>
                                        </p:tgtEl>
                                        <p:attrNameLst>
                                          <p:attrName>style.visibility</p:attrName>
                                        </p:attrNameLst>
                                      </p:cBhvr>
                                      <p:to>
                                        <p:strVal val="visible"/>
                                      </p:to>
                                    </p:set>
                                    <p:animEffect transition="in" filter="randombar(horizontal)">
                                      <p:cBhvr>
                                        <p:cTn id="32" dur="500"/>
                                        <p:tgtEl>
                                          <p:spTgt spid="21"/>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randombar(horizontal)">
                                      <p:cBhvr>
                                        <p:cTn id="37" dur="500"/>
                                        <p:tgtEl>
                                          <p:spTgt spid="23"/>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24"/>
                                        </p:tgtEl>
                                        <p:attrNameLst>
                                          <p:attrName>style.visibility</p:attrName>
                                        </p:attrNameLst>
                                      </p:cBhvr>
                                      <p:to>
                                        <p:strVal val="visible"/>
                                      </p:to>
                                    </p:set>
                                    <p:animEffect transition="in" filter="randombar(horizontal)">
                                      <p:cBhvr>
                                        <p:cTn id="42" dur="500"/>
                                        <p:tgtEl>
                                          <p:spTgt spid="24"/>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25"/>
                                        </p:tgtEl>
                                        <p:attrNameLst>
                                          <p:attrName>style.visibility</p:attrName>
                                        </p:attrNameLst>
                                      </p:cBhvr>
                                      <p:to>
                                        <p:strVal val="visible"/>
                                      </p:to>
                                    </p:set>
                                    <p:animEffect transition="in" filter="randombar(horizontal)">
                                      <p:cBhvr>
                                        <p:cTn id="47" dur="500"/>
                                        <p:tgtEl>
                                          <p:spTgt spid="25"/>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26"/>
                                        </p:tgtEl>
                                        <p:attrNameLst>
                                          <p:attrName>style.visibility</p:attrName>
                                        </p:attrNameLst>
                                      </p:cBhvr>
                                      <p:to>
                                        <p:strVal val="visible"/>
                                      </p:to>
                                    </p:set>
                                    <p:animEffect transition="in" filter="randombar(horizontal)">
                                      <p:cBhvr>
                                        <p:cTn id="52" dur="500"/>
                                        <p:tgtEl>
                                          <p:spTgt spid="26"/>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27"/>
                                        </p:tgtEl>
                                        <p:attrNameLst>
                                          <p:attrName>style.visibility</p:attrName>
                                        </p:attrNameLst>
                                      </p:cBhvr>
                                      <p:to>
                                        <p:strVal val="visible"/>
                                      </p:to>
                                    </p:set>
                                    <p:animEffect transition="in" filter="randombar(horizontal)">
                                      <p:cBhvr>
                                        <p:cTn id="57" dur="500"/>
                                        <p:tgtEl>
                                          <p:spTgt spid="27"/>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grpId="0"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randombar(horizontal)">
                                      <p:cBhvr>
                                        <p:cTn id="62" dur="500"/>
                                        <p:tgtEl>
                                          <p:spTgt spid="22"/>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randombar(horizontal)">
                                      <p:cBhvr>
                                        <p:cTn id="67" dur="500"/>
                                        <p:tgtEl>
                                          <p:spTgt spid="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8" grpId="0"/>
      <p:bldP spid="19" grpId="0"/>
      <p:bldP spid="20" grpId="0"/>
      <p:bldP spid="21" grpId="0"/>
      <p:bldP spid="23" grpId="0"/>
      <p:bldP spid="24" grpId="0"/>
      <p:bldP spid="25" grpId="0"/>
      <p:bldP spid="26" grpId="0"/>
      <p:bldP spid="27" grpId="0"/>
      <p:bldP spid="22" grpId="0"/>
      <p:bldP spid="2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0" y="0"/>
            <a:ext cx="12192000" cy="6858000"/>
          </a:xfrm>
          <a:prstGeom prst="rect">
            <a:avLst/>
          </a:prstGeom>
        </p:spPr>
      </p:pic>
      <p:graphicFrame>
        <p:nvGraphicFramePr>
          <p:cNvPr id="8" name="Table 7">
            <a:extLst>
              <a:ext uri="{FF2B5EF4-FFF2-40B4-BE49-F238E27FC236}">
                <a16:creationId xmlns:a16="http://schemas.microsoft.com/office/drawing/2014/main" id="{79A64A1D-3572-41D3-B1BD-CCFDBE1A4DE6}"/>
              </a:ext>
            </a:extLst>
          </p:cNvPr>
          <p:cNvGraphicFramePr>
            <a:graphicFrameLocks noGrp="1"/>
          </p:cNvGraphicFramePr>
          <p:nvPr>
            <p:extLst>
              <p:ext uri="{D42A27DB-BD31-4B8C-83A1-F6EECF244321}">
                <p14:modId xmlns:p14="http://schemas.microsoft.com/office/powerpoint/2010/main" val="3363977886"/>
              </p:ext>
            </p:extLst>
          </p:nvPr>
        </p:nvGraphicFramePr>
        <p:xfrm>
          <a:off x="511356" y="775910"/>
          <a:ext cx="10845801" cy="4914900"/>
        </p:xfrm>
        <a:graphic>
          <a:graphicData uri="http://schemas.openxmlformats.org/drawingml/2006/table">
            <a:tbl>
              <a:tblPr rtl="1" firstRow="1" bandRow="1">
                <a:tableStyleId>{5C22544A-7EE6-4342-B048-85BDC9FD1C3A}</a:tableStyleId>
              </a:tblPr>
              <a:tblGrid>
                <a:gridCol w="2340550">
                  <a:extLst>
                    <a:ext uri="{9D8B030D-6E8A-4147-A177-3AD203B41FA5}">
                      <a16:colId xmlns:a16="http://schemas.microsoft.com/office/drawing/2014/main" val="3291895585"/>
                    </a:ext>
                  </a:extLst>
                </a:gridCol>
                <a:gridCol w="1995871">
                  <a:extLst>
                    <a:ext uri="{9D8B030D-6E8A-4147-A177-3AD203B41FA5}">
                      <a16:colId xmlns:a16="http://schemas.microsoft.com/office/drawing/2014/main" val="3007939483"/>
                    </a:ext>
                  </a:extLst>
                </a:gridCol>
                <a:gridCol w="1662845">
                  <a:extLst>
                    <a:ext uri="{9D8B030D-6E8A-4147-A177-3AD203B41FA5}">
                      <a16:colId xmlns:a16="http://schemas.microsoft.com/office/drawing/2014/main" val="162117458"/>
                    </a:ext>
                  </a:extLst>
                </a:gridCol>
                <a:gridCol w="4846535">
                  <a:extLst>
                    <a:ext uri="{9D8B030D-6E8A-4147-A177-3AD203B41FA5}">
                      <a16:colId xmlns:a16="http://schemas.microsoft.com/office/drawing/2014/main" val="564143744"/>
                    </a:ext>
                  </a:extLst>
                </a:gridCol>
              </a:tblGrid>
              <a:tr h="367859">
                <a:tc>
                  <a:txBody>
                    <a:bodyPr/>
                    <a:lstStyle/>
                    <a:p>
                      <a:pPr algn="ctr" rtl="1"/>
                      <a:r>
                        <a:rPr lang="en-US" sz="2400" b="1" dirty="0">
                          <a:solidFill>
                            <a:schemeClr val="accent5">
                              <a:lumMod val="50000"/>
                            </a:schemeClr>
                          </a:solidFill>
                        </a:rPr>
                        <a:t>+   equity</a:t>
                      </a:r>
                      <a:endParaRPr lang="ar-EG" sz="24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400" b="1" dirty="0">
                          <a:solidFill>
                            <a:schemeClr val="accent5">
                              <a:lumMod val="50000"/>
                            </a:schemeClr>
                          </a:solidFill>
                        </a:rPr>
                        <a:t>Liabilities</a:t>
                      </a:r>
                      <a:endParaRPr lang="ar-EG" sz="24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400" b="1" dirty="0">
                          <a:solidFill>
                            <a:schemeClr val="accent5">
                              <a:lumMod val="50000"/>
                            </a:schemeClr>
                          </a:solidFill>
                        </a:rPr>
                        <a:t>Assets  =</a:t>
                      </a:r>
                      <a:endParaRPr lang="ar-EG" sz="24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endParaRPr lang="ar-EG" sz="18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80519722"/>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914400" rtl="0" eaLnBrk="0" fontAlgn="base" latinLnBrk="0" hangingPunct="0">
                        <a:lnSpc>
                          <a:spcPct val="100000"/>
                        </a:lnSpc>
                        <a:spcBef>
                          <a:spcPct val="0"/>
                        </a:spcBef>
                        <a:spcAft>
                          <a:spcPct val="0"/>
                        </a:spcAft>
                        <a:buClrTx/>
                        <a:buSzPct val="100000"/>
                        <a:buFontTx/>
                        <a:buNone/>
                        <a:tabLst>
                          <a:tab pos="777875" algn="l"/>
                        </a:tabLst>
                      </a:pPr>
                      <a:r>
                        <a:rPr lang="en-US" altLang="ar-EG" sz="1800" b="1" dirty="0">
                          <a:solidFill>
                            <a:schemeClr val="tx1"/>
                          </a:solidFill>
                          <a:latin typeface="Hacen Saudi Arabia XL" panose="02000000000000000000" pitchFamily="2" charset="-78"/>
                          <a:cs typeface="Sultan bold" pitchFamily="2" charset="-78"/>
                        </a:rPr>
                        <a:t>6- Received </a:t>
                      </a:r>
                      <a:r>
                        <a:rPr lang="en-US" altLang="ar-EG" sz="1800" b="1" dirty="0">
                          <a:solidFill>
                            <a:srgbClr val="FF0000"/>
                          </a:solidFill>
                          <a:latin typeface="Hacen Saudi Arabia XL" panose="02000000000000000000" pitchFamily="2" charset="-78"/>
                          <a:cs typeface="Sultan bold" pitchFamily="2" charset="-78"/>
                        </a:rPr>
                        <a:t>cash</a:t>
                      </a:r>
                      <a:r>
                        <a:rPr lang="en-US" altLang="ar-EG" sz="1800" b="1" dirty="0">
                          <a:solidFill>
                            <a:schemeClr val="tx1"/>
                          </a:solidFill>
                          <a:latin typeface="Hacen Saudi Arabia XL" panose="02000000000000000000" pitchFamily="2" charset="-78"/>
                          <a:cs typeface="Sultan bold" pitchFamily="2" charset="-78"/>
                        </a:rPr>
                        <a:t> on </a:t>
                      </a:r>
                      <a:r>
                        <a:rPr lang="en-US" altLang="ar-EG" sz="1800" b="1" dirty="0">
                          <a:solidFill>
                            <a:srgbClr val="FF0000"/>
                          </a:solidFill>
                          <a:latin typeface="Hacen Saudi Arabia XL" panose="02000000000000000000" pitchFamily="2" charset="-78"/>
                          <a:cs typeface="Sultan bold" pitchFamily="2" charset="-78"/>
                        </a:rPr>
                        <a:t>accounts receivable </a:t>
                      </a:r>
                    </a:p>
                    <a:p>
                      <a:pPr marL="0" marR="0" lvl="1" indent="0" algn="l" defTabSz="914400" rtl="0" eaLnBrk="0" fontAlgn="base" latinLnBrk="0" hangingPunct="0">
                        <a:lnSpc>
                          <a:spcPct val="100000"/>
                        </a:lnSpc>
                        <a:spcBef>
                          <a:spcPct val="0"/>
                        </a:spcBef>
                        <a:spcAft>
                          <a:spcPct val="0"/>
                        </a:spcAft>
                        <a:buClrTx/>
                        <a:buSzPct val="100000"/>
                        <a:buFontTx/>
                        <a:buNone/>
                        <a:tabLst>
                          <a:tab pos="777875" algn="l"/>
                        </a:tabLst>
                      </a:pPr>
                      <a:endParaRPr lang="ar-EG" altLang="ar-EG" sz="180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altLang="ar-EG" sz="2000" b="1" dirty="0">
                          <a:solidFill>
                            <a:schemeClr val="tx1"/>
                          </a:solidFill>
                          <a:latin typeface="Hacen Saudi Arabia XL" panose="02000000000000000000" pitchFamily="2" charset="-78"/>
                          <a:cs typeface="Sultan bold" pitchFamily="2" charset="-78"/>
                        </a:rPr>
                        <a:t>7- </a:t>
                      </a:r>
                      <a:r>
                        <a:rPr lang="en-US" altLang="ar-EG" sz="2000" b="1" dirty="0">
                          <a:solidFill>
                            <a:srgbClr val="FF0000"/>
                          </a:solidFill>
                          <a:latin typeface="Hacen Saudi Arabia XL" panose="02000000000000000000" pitchFamily="2" charset="-78"/>
                          <a:cs typeface="Sultan bold" pitchFamily="2" charset="-78"/>
                        </a:rPr>
                        <a:t>Withdrew</a:t>
                      </a:r>
                      <a:r>
                        <a:rPr lang="en-US" altLang="ar-EG" sz="2000" b="1" dirty="0">
                          <a:solidFill>
                            <a:schemeClr val="tx1"/>
                          </a:solidFill>
                          <a:latin typeface="Hacen Saudi Arabia XL" panose="02000000000000000000" pitchFamily="2" charset="-78"/>
                          <a:cs typeface="Sultan bold" pitchFamily="2" charset="-78"/>
                        </a:rPr>
                        <a:t> </a:t>
                      </a:r>
                      <a:r>
                        <a:rPr lang="en-US" altLang="ar-EG" sz="2000" b="1" dirty="0">
                          <a:solidFill>
                            <a:srgbClr val="FF0000"/>
                          </a:solidFill>
                          <a:latin typeface="Hacen Saudi Arabia XL" panose="02000000000000000000" pitchFamily="2" charset="-78"/>
                          <a:cs typeface="Sultan bold" pitchFamily="2" charset="-78"/>
                        </a:rPr>
                        <a:t>cash</a:t>
                      </a:r>
                      <a:r>
                        <a:rPr lang="en-US" altLang="ar-EG" sz="2000" b="1" dirty="0">
                          <a:solidFill>
                            <a:schemeClr val="tx1"/>
                          </a:solidFill>
                          <a:latin typeface="Hacen Saudi Arabia XL" panose="02000000000000000000" pitchFamily="2" charset="-78"/>
                          <a:cs typeface="Sultan bold" pitchFamily="2" charset="-78"/>
                        </a:rPr>
                        <a:t> for owner's personal use</a:t>
                      </a:r>
                      <a:endParaRPr lang="en-US" altLang="ar-EG" sz="2000" b="1" kern="1200" dirty="0">
                        <a:solidFill>
                          <a:schemeClr val="tx1"/>
                        </a:solidFill>
                        <a:latin typeface="Hacen Saudi Arabia XL" panose="02000000000000000000" pitchFamily="2" charset="-78"/>
                        <a:ea typeface="+mn-ea"/>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3876039"/>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sz="2000" b="1" kern="1200" dirty="0">
                          <a:solidFill>
                            <a:schemeClr val="tx1"/>
                          </a:solidFill>
                          <a:latin typeface="Hacen Saudi Arabia XL" panose="02000000000000000000" pitchFamily="2" charset="-78"/>
                          <a:ea typeface="+mn-ea"/>
                          <a:cs typeface="Sultan bold" pitchFamily="2" charset="-78"/>
                        </a:rPr>
                        <a:t>8- </a:t>
                      </a:r>
                      <a:r>
                        <a:rPr lang="en-US" altLang="ar-EG" sz="2000" b="1" dirty="0">
                          <a:solidFill>
                            <a:schemeClr val="tx1"/>
                          </a:solidFill>
                          <a:latin typeface="Hacen Saudi Arabia XL" panose="02000000000000000000" pitchFamily="2" charset="-78"/>
                          <a:cs typeface="Sultan bold" pitchFamily="2" charset="-78"/>
                        </a:rPr>
                        <a:t>Performed </a:t>
                      </a:r>
                      <a:r>
                        <a:rPr lang="en-US" altLang="ar-EG" sz="2000" b="1" dirty="0">
                          <a:solidFill>
                            <a:srgbClr val="FF0000"/>
                          </a:solidFill>
                          <a:latin typeface="Hacen Saudi Arabia XL" panose="02000000000000000000" pitchFamily="2" charset="-78"/>
                          <a:cs typeface="Sultan bold" pitchFamily="2" charset="-78"/>
                        </a:rPr>
                        <a:t>services</a:t>
                      </a:r>
                      <a:r>
                        <a:rPr lang="en-US" altLang="ar-EG" sz="2000" b="1" dirty="0">
                          <a:solidFill>
                            <a:schemeClr val="tx1"/>
                          </a:solidFill>
                          <a:latin typeface="Hacen Saudi Arabia XL" panose="02000000000000000000" pitchFamily="2" charset="-78"/>
                          <a:cs typeface="Sultan bold" pitchFamily="2" charset="-78"/>
                        </a:rPr>
                        <a:t> for </a:t>
                      </a:r>
                      <a:r>
                        <a:rPr lang="en-US" altLang="ar-EG" sz="2000" b="1" dirty="0">
                          <a:solidFill>
                            <a:srgbClr val="FF0000"/>
                          </a:solidFill>
                          <a:latin typeface="Hacen Saudi Arabia XL" panose="02000000000000000000" pitchFamily="2" charset="-78"/>
                          <a:cs typeface="Sultan bold" pitchFamily="2" charset="-78"/>
                        </a:rPr>
                        <a:t>cash</a:t>
                      </a:r>
                      <a:r>
                        <a:rPr lang="en-US" altLang="ar-EG" sz="2000" b="1" dirty="0">
                          <a:solidFill>
                            <a:schemeClr val="tx1"/>
                          </a:solidFill>
                          <a:latin typeface="Hacen Saudi Arabia XL" panose="02000000000000000000" pitchFamily="2" charset="-78"/>
                          <a:cs typeface="Sultan bold" pitchFamily="2" charset="-78"/>
                        </a:rPr>
                        <a:t>.</a:t>
                      </a:r>
                    </a:p>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endParaRPr lang="en-US" altLang="ar-EG" sz="200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08543661"/>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2000" b="1" dirty="0">
                          <a:solidFill>
                            <a:schemeClr val="tx1"/>
                          </a:solidFill>
                          <a:latin typeface="Hacen Saudi Arabia XL" panose="02000000000000000000" pitchFamily="2" charset="-78"/>
                          <a:cs typeface="Sultan bold" pitchFamily="2" charset="-78"/>
                        </a:rPr>
                        <a:t>9- </a:t>
                      </a:r>
                      <a:r>
                        <a:rPr lang="en-US" altLang="ar-EG" sz="2000" b="1" dirty="0">
                          <a:solidFill>
                            <a:srgbClr val="FF0000"/>
                          </a:solidFill>
                          <a:latin typeface="Hacen Saudi Arabia XL" panose="02000000000000000000" pitchFamily="2" charset="-78"/>
                          <a:cs typeface="Sultan bold" pitchFamily="2" charset="-78"/>
                        </a:rPr>
                        <a:t>Billed</a:t>
                      </a:r>
                      <a:r>
                        <a:rPr lang="en-US" altLang="ar-EG" sz="2000" b="1" dirty="0">
                          <a:solidFill>
                            <a:schemeClr val="tx1"/>
                          </a:solidFill>
                          <a:latin typeface="Hacen Saudi Arabia XL" panose="02000000000000000000" pitchFamily="2" charset="-78"/>
                          <a:cs typeface="Sultan bold" pitchFamily="2" charset="-78"/>
                        </a:rPr>
                        <a:t> customers for </a:t>
                      </a:r>
                      <a:r>
                        <a:rPr lang="en-US" altLang="ar-EG" sz="2000" b="1" dirty="0">
                          <a:solidFill>
                            <a:srgbClr val="FF0000"/>
                          </a:solidFill>
                          <a:latin typeface="Hacen Saudi Arabia XL" panose="02000000000000000000" pitchFamily="2" charset="-78"/>
                          <a:cs typeface="Sultan bold" pitchFamily="2" charset="-78"/>
                        </a:rPr>
                        <a:t>services</a:t>
                      </a:r>
                      <a:r>
                        <a:rPr lang="en-US" altLang="ar-EG" sz="2000" b="1" dirty="0">
                          <a:solidFill>
                            <a:schemeClr val="tx1"/>
                          </a:solidFill>
                          <a:latin typeface="Hacen Saudi Arabia XL" panose="02000000000000000000" pitchFamily="2" charset="-78"/>
                          <a:cs typeface="Sultan bold" pitchFamily="2" charset="-78"/>
                        </a:rPr>
                        <a:t> performed.</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06319066"/>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2000" b="1" dirty="0">
                          <a:solidFill>
                            <a:schemeClr val="tx1"/>
                          </a:solidFill>
                          <a:latin typeface="Hacen Saudi Arabia XL" panose="02000000000000000000" pitchFamily="2" charset="-78"/>
                          <a:cs typeface="Sultan bold" pitchFamily="2" charset="-78"/>
                        </a:rPr>
                        <a:t>10- Paid </a:t>
                      </a:r>
                      <a:r>
                        <a:rPr lang="en-US" altLang="ar-EG" sz="2000" b="1" dirty="0">
                          <a:solidFill>
                            <a:srgbClr val="FF0000"/>
                          </a:solidFill>
                          <a:latin typeface="Hacen Saudi Arabia XL" panose="02000000000000000000" pitchFamily="2" charset="-78"/>
                          <a:cs typeface="Sultan bold" pitchFamily="2" charset="-78"/>
                        </a:rPr>
                        <a:t>salaries</a:t>
                      </a:r>
                      <a:r>
                        <a:rPr lang="en-US" altLang="ar-EG" sz="2000" b="1" dirty="0">
                          <a:solidFill>
                            <a:schemeClr val="tx1"/>
                          </a:solidFill>
                          <a:latin typeface="Hacen Saudi Arabia XL" panose="02000000000000000000" pitchFamily="2" charset="-78"/>
                          <a:cs typeface="Sultan bold" pitchFamily="2" charset="-78"/>
                        </a:rPr>
                        <a:t> expense for </a:t>
                      </a:r>
                      <a:r>
                        <a:rPr lang="en-US" altLang="ar-EG" sz="2000" b="1" dirty="0">
                          <a:solidFill>
                            <a:srgbClr val="FF0000"/>
                          </a:solidFill>
                          <a:latin typeface="Hacen Saudi Arabia XL" panose="02000000000000000000" pitchFamily="2" charset="-78"/>
                          <a:cs typeface="Sultan bold" pitchFamily="2" charset="-78"/>
                        </a:rPr>
                        <a:t>cash</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501404936"/>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2000" b="1" dirty="0">
                          <a:solidFill>
                            <a:schemeClr val="tx1"/>
                          </a:solidFill>
                          <a:latin typeface="Hacen Saudi Arabia XL" panose="02000000000000000000" pitchFamily="2" charset="-78"/>
                          <a:cs typeface="Sultan bold" pitchFamily="2" charset="-78"/>
                        </a:rPr>
                        <a:t>11- </a:t>
                      </a:r>
                      <a:r>
                        <a:rPr lang="en-US" altLang="ar-EG" sz="2000" b="1" dirty="0">
                          <a:solidFill>
                            <a:srgbClr val="FF0000"/>
                          </a:solidFill>
                          <a:latin typeface="Hacen Saudi Arabia XL" panose="02000000000000000000" pitchFamily="2" charset="-78"/>
                          <a:cs typeface="Sultan bold" pitchFamily="2" charset="-78"/>
                        </a:rPr>
                        <a:t>Incurred</a:t>
                      </a:r>
                      <a:r>
                        <a:rPr lang="en-US" altLang="ar-EG" sz="2000" b="1" dirty="0">
                          <a:solidFill>
                            <a:schemeClr val="tx1"/>
                          </a:solidFill>
                          <a:latin typeface="Hacen Saudi Arabia XL" panose="02000000000000000000" pitchFamily="2" charset="-78"/>
                          <a:cs typeface="Sultan bold" pitchFamily="2" charset="-78"/>
                        </a:rPr>
                        <a:t> advertising expense </a:t>
                      </a:r>
                      <a:r>
                        <a:rPr lang="en-US" altLang="ar-EG" sz="2000" b="1" dirty="0">
                          <a:solidFill>
                            <a:srgbClr val="FF0000"/>
                          </a:solidFill>
                          <a:latin typeface="Hacen Saudi Arabia XL" panose="02000000000000000000" pitchFamily="2" charset="-78"/>
                          <a:cs typeface="Sultan bold" pitchFamily="2" charset="-78"/>
                        </a:rPr>
                        <a:t>on account . </a:t>
                      </a:r>
                      <a:r>
                        <a:rPr lang="ar-EG" altLang="ar-EG" sz="2000" b="1" dirty="0">
                          <a:solidFill>
                            <a:srgbClr val="FF0000"/>
                          </a:solidFill>
                          <a:latin typeface="Hacen Saudi Arabia XL" panose="02000000000000000000" pitchFamily="2" charset="-78"/>
                          <a:cs typeface="Sultan bold" pitchFamily="2" charset="-78"/>
                        </a:rPr>
                        <a:t> </a:t>
                      </a:r>
                      <a:endParaRPr lang="en-US" altLang="ar-EG" sz="2000" b="1" dirty="0">
                        <a:solidFill>
                          <a:srgbClr val="FF0000"/>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19480331"/>
                  </a:ext>
                </a:extLst>
              </a:tr>
            </a:tbl>
          </a:graphicData>
        </a:graphic>
      </p:graphicFrame>
      <p:sp>
        <p:nvSpPr>
          <p:cNvPr id="19" name="TextBox 18">
            <a:extLst>
              <a:ext uri="{FF2B5EF4-FFF2-40B4-BE49-F238E27FC236}">
                <a16:creationId xmlns:a16="http://schemas.microsoft.com/office/drawing/2014/main" id="{98255B15-A1E5-43D8-8690-A1BAAED0AF3D}"/>
              </a:ext>
            </a:extLst>
          </p:cNvPr>
          <p:cNvSpPr txBox="1"/>
          <p:nvPr/>
        </p:nvSpPr>
        <p:spPr>
          <a:xfrm>
            <a:off x="5457370" y="1376285"/>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20" name="TextBox 19">
            <a:extLst>
              <a:ext uri="{FF2B5EF4-FFF2-40B4-BE49-F238E27FC236}">
                <a16:creationId xmlns:a16="http://schemas.microsoft.com/office/drawing/2014/main" id="{E2303E04-1BBC-4617-82E0-61E9710B37EB}"/>
              </a:ext>
            </a:extLst>
          </p:cNvPr>
          <p:cNvSpPr txBox="1"/>
          <p:nvPr/>
        </p:nvSpPr>
        <p:spPr>
          <a:xfrm>
            <a:off x="5486402" y="1665637"/>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1" name="TextBox 20">
            <a:extLst>
              <a:ext uri="{FF2B5EF4-FFF2-40B4-BE49-F238E27FC236}">
                <a16:creationId xmlns:a16="http://schemas.microsoft.com/office/drawing/2014/main" id="{91809300-8E22-4DA2-8B6B-7F0222634091}"/>
              </a:ext>
            </a:extLst>
          </p:cNvPr>
          <p:cNvSpPr txBox="1"/>
          <p:nvPr/>
        </p:nvSpPr>
        <p:spPr>
          <a:xfrm>
            <a:off x="5457370" y="2203261"/>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2" name="TextBox 21">
            <a:extLst>
              <a:ext uri="{FF2B5EF4-FFF2-40B4-BE49-F238E27FC236}">
                <a16:creationId xmlns:a16="http://schemas.microsoft.com/office/drawing/2014/main" id="{1B1D4253-5217-436A-AFE1-E0242B9474D4}"/>
              </a:ext>
            </a:extLst>
          </p:cNvPr>
          <p:cNvSpPr txBox="1"/>
          <p:nvPr/>
        </p:nvSpPr>
        <p:spPr>
          <a:xfrm>
            <a:off x="9404772" y="2202022"/>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3" name="TextBox 22">
            <a:extLst>
              <a:ext uri="{FF2B5EF4-FFF2-40B4-BE49-F238E27FC236}">
                <a16:creationId xmlns:a16="http://schemas.microsoft.com/office/drawing/2014/main" id="{851CF53B-42F9-44F4-8A53-E5001EC3FE97}"/>
              </a:ext>
            </a:extLst>
          </p:cNvPr>
          <p:cNvSpPr txBox="1"/>
          <p:nvPr/>
        </p:nvSpPr>
        <p:spPr>
          <a:xfrm>
            <a:off x="5439249" y="2932397"/>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24" name="TextBox 23">
            <a:extLst>
              <a:ext uri="{FF2B5EF4-FFF2-40B4-BE49-F238E27FC236}">
                <a16:creationId xmlns:a16="http://schemas.microsoft.com/office/drawing/2014/main" id="{3DFE8CC0-CD25-4978-8194-EC9D9A0B02EB}"/>
              </a:ext>
            </a:extLst>
          </p:cNvPr>
          <p:cNvSpPr txBox="1"/>
          <p:nvPr/>
        </p:nvSpPr>
        <p:spPr>
          <a:xfrm>
            <a:off x="9320455" y="2929481"/>
            <a:ext cx="1661886" cy="461665"/>
          </a:xfrm>
          <a:prstGeom prst="rect">
            <a:avLst/>
          </a:prstGeom>
          <a:noFill/>
        </p:spPr>
        <p:txBody>
          <a:bodyPr wrap="square">
            <a:spAutoFit/>
          </a:bodyPr>
          <a:lstStyle/>
          <a:p>
            <a:pPr algn="ctr" rtl="1"/>
            <a:r>
              <a:rPr lang="en-US" sz="2400" b="1" dirty="0">
                <a:solidFill>
                  <a:srgbClr val="00CC00"/>
                </a:solidFill>
              </a:rPr>
              <a:t>Increase</a:t>
            </a:r>
            <a:endParaRPr lang="ar-EG" sz="2000" b="1" dirty="0">
              <a:solidFill>
                <a:srgbClr val="C00000"/>
              </a:solidFill>
            </a:endParaRPr>
          </a:p>
        </p:txBody>
      </p:sp>
      <p:sp>
        <p:nvSpPr>
          <p:cNvPr id="25" name="TextBox 24">
            <a:extLst>
              <a:ext uri="{FF2B5EF4-FFF2-40B4-BE49-F238E27FC236}">
                <a16:creationId xmlns:a16="http://schemas.microsoft.com/office/drawing/2014/main" id="{A2ECA87C-2CD4-4130-80A9-67CD49FF9154}"/>
              </a:ext>
            </a:extLst>
          </p:cNvPr>
          <p:cNvSpPr txBox="1"/>
          <p:nvPr/>
        </p:nvSpPr>
        <p:spPr>
          <a:xfrm>
            <a:off x="5486402" y="3626552"/>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26" name="TextBox 25">
            <a:extLst>
              <a:ext uri="{FF2B5EF4-FFF2-40B4-BE49-F238E27FC236}">
                <a16:creationId xmlns:a16="http://schemas.microsoft.com/office/drawing/2014/main" id="{9DA5D3D3-7AB0-4BA8-9B67-24B5C7641A58}"/>
              </a:ext>
            </a:extLst>
          </p:cNvPr>
          <p:cNvSpPr txBox="1"/>
          <p:nvPr/>
        </p:nvSpPr>
        <p:spPr>
          <a:xfrm>
            <a:off x="9367608" y="3623636"/>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27" name="TextBox 26">
            <a:extLst>
              <a:ext uri="{FF2B5EF4-FFF2-40B4-BE49-F238E27FC236}">
                <a16:creationId xmlns:a16="http://schemas.microsoft.com/office/drawing/2014/main" id="{E935BD6F-5497-4A11-AFFE-9B1C345BF76E}"/>
              </a:ext>
            </a:extLst>
          </p:cNvPr>
          <p:cNvSpPr txBox="1"/>
          <p:nvPr/>
        </p:nvSpPr>
        <p:spPr>
          <a:xfrm>
            <a:off x="5438723" y="4207990"/>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8" name="TextBox 27">
            <a:extLst>
              <a:ext uri="{FF2B5EF4-FFF2-40B4-BE49-F238E27FC236}">
                <a16:creationId xmlns:a16="http://schemas.microsoft.com/office/drawing/2014/main" id="{4DF0B325-1524-4857-A3D8-C1FCE752D3ED}"/>
              </a:ext>
            </a:extLst>
          </p:cNvPr>
          <p:cNvSpPr txBox="1"/>
          <p:nvPr/>
        </p:nvSpPr>
        <p:spPr>
          <a:xfrm>
            <a:off x="9417657" y="4206751"/>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29" name="TextBox 28">
            <a:extLst>
              <a:ext uri="{FF2B5EF4-FFF2-40B4-BE49-F238E27FC236}">
                <a16:creationId xmlns:a16="http://schemas.microsoft.com/office/drawing/2014/main" id="{BDD8A965-30AE-4955-B832-410FDC347F1B}"/>
              </a:ext>
            </a:extLst>
          </p:cNvPr>
          <p:cNvSpPr txBox="1"/>
          <p:nvPr/>
        </p:nvSpPr>
        <p:spPr>
          <a:xfrm>
            <a:off x="7148288" y="5036292"/>
            <a:ext cx="1661886" cy="461665"/>
          </a:xfrm>
          <a:prstGeom prst="rect">
            <a:avLst/>
          </a:prstGeom>
          <a:noFill/>
        </p:spPr>
        <p:txBody>
          <a:bodyPr wrap="square">
            <a:spAutoFit/>
          </a:bodyPr>
          <a:lstStyle/>
          <a:p>
            <a:pPr algn="ctr" rtl="1"/>
            <a:r>
              <a:rPr lang="en-US" sz="2400" b="1" dirty="0">
                <a:solidFill>
                  <a:srgbClr val="00CC00"/>
                </a:solidFill>
              </a:rPr>
              <a:t>Increase</a:t>
            </a:r>
            <a:endParaRPr lang="ar-EG" sz="2400" b="1" dirty="0">
              <a:solidFill>
                <a:srgbClr val="C00000"/>
              </a:solidFill>
            </a:endParaRPr>
          </a:p>
        </p:txBody>
      </p:sp>
      <p:sp>
        <p:nvSpPr>
          <p:cNvPr id="30" name="TextBox 29">
            <a:extLst>
              <a:ext uri="{FF2B5EF4-FFF2-40B4-BE49-F238E27FC236}">
                <a16:creationId xmlns:a16="http://schemas.microsoft.com/office/drawing/2014/main" id="{52A15255-91A6-447A-BE87-CA668386B404}"/>
              </a:ext>
            </a:extLst>
          </p:cNvPr>
          <p:cNvSpPr txBox="1"/>
          <p:nvPr/>
        </p:nvSpPr>
        <p:spPr>
          <a:xfrm>
            <a:off x="9367608" y="5012586"/>
            <a:ext cx="1661886" cy="461665"/>
          </a:xfrm>
          <a:prstGeom prst="rect">
            <a:avLst/>
          </a:prstGeom>
          <a:noFill/>
        </p:spPr>
        <p:txBody>
          <a:bodyPr wrap="square">
            <a:spAutoFit/>
          </a:bodyPr>
          <a:lstStyle/>
          <a:p>
            <a:pPr algn="ctr" rtl="1"/>
            <a:r>
              <a:rPr lang="en-US" sz="2400" b="1" dirty="0">
                <a:solidFill>
                  <a:srgbClr val="C00000"/>
                </a:solidFill>
              </a:rPr>
              <a:t>Decrease</a:t>
            </a:r>
            <a:endParaRPr lang="ar-EG" sz="2400" b="1" dirty="0">
              <a:solidFill>
                <a:srgbClr val="C00000"/>
              </a:solidFill>
            </a:endParaRPr>
          </a:p>
        </p:txBody>
      </p:sp>
      <p:sp>
        <p:nvSpPr>
          <p:cNvPr id="3" name="TextBox 2">
            <a:extLst>
              <a:ext uri="{FF2B5EF4-FFF2-40B4-BE49-F238E27FC236}">
                <a16:creationId xmlns:a16="http://schemas.microsoft.com/office/drawing/2014/main" id="{126C3865-26C1-0A95-69CE-82EBEFFD1D91}"/>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79492433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randombar(horizontal)">
                                      <p:cBhvr>
                                        <p:cTn id="12" dur="500"/>
                                        <p:tgtEl>
                                          <p:spTgt spid="1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0"/>
                                        </p:tgtEl>
                                        <p:attrNameLst>
                                          <p:attrName>style.visibility</p:attrName>
                                        </p:attrNameLst>
                                      </p:cBhvr>
                                      <p:to>
                                        <p:strVal val="visible"/>
                                      </p:to>
                                    </p:set>
                                    <p:animEffect transition="in" filter="randombar(horizontal)">
                                      <p:cBhvr>
                                        <p:cTn id="17" dur="500"/>
                                        <p:tgtEl>
                                          <p:spTgt spid="20"/>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1"/>
                                        </p:tgtEl>
                                        <p:attrNameLst>
                                          <p:attrName>style.visibility</p:attrName>
                                        </p:attrNameLst>
                                      </p:cBhvr>
                                      <p:to>
                                        <p:strVal val="visible"/>
                                      </p:to>
                                    </p:set>
                                    <p:animEffect transition="in" filter="randombar(horizontal)">
                                      <p:cBhvr>
                                        <p:cTn id="22" dur="500"/>
                                        <p:tgtEl>
                                          <p:spTgt spid="21"/>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randombar(horizontal)">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randombar(horizontal)">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4"/>
                                        </p:tgtEl>
                                        <p:attrNameLst>
                                          <p:attrName>style.visibility</p:attrName>
                                        </p:attrNameLst>
                                      </p:cBhvr>
                                      <p:to>
                                        <p:strVal val="visible"/>
                                      </p:to>
                                    </p:set>
                                    <p:animEffect transition="in" filter="randombar(horizontal)">
                                      <p:cBhvr>
                                        <p:cTn id="37" dur="500"/>
                                        <p:tgtEl>
                                          <p:spTgt spid="24"/>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25"/>
                                        </p:tgtEl>
                                        <p:attrNameLst>
                                          <p:attrName>style.visibility</p:attrName>
                                        </p:attrNameLst>
                                      </p:cBhvr>
                                      <p:to>
                                        <p:strVal val="visible"/>
                                      </p:to>
                                    </p:set>
                                    <p:animEffect transition="in" filter="randombar(horizontal)">
                                      <p:cBhvr>
                                        <p:cTn id="42" dur="500"/>
                                        <p:tgtEl>
                                          <p:spTgt spid="25"/>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26"/>
                                        </p:tgtEl>
                                        <p:attrNameLst>
                                          <p:attrName>style.visibility</p:attrName>
                                        </p:attrNameLst>
                                      </p:cBhvr>
                                      <p:to>
                                        <p:strVal val="visible"/>
                                      </p:to>
                                    </p:set>
                                    <p:animEffect transition="in" filter="randombar(horizontal)">
                                      <p:cBhvr>
                                        <p:cTn id="47" dur="500"/>
                                        <p:tgtEl>
                                          <p:spTgt spid="26"/>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27"/>
                                        </p:tgtEl>
                                        <p:attrNameLst>
                                          <p:attrName>style.visibility</p:attrName>
                                        </p:attrNameLst>
                                      </p:cBhvr>
                                      <p:to>
                                        <p:strVal val="visible"/>
                                      </p:to>
                                    </p:set>
                                    <p:animEffect transition="in" filter="randombar(horizontal)">
                                      <p:cBhvr>
                                        <p:cTn id="52" dur="500"/>
                                        <p:tgtEl>
                                          <p:spTgt spid="27"/>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28"/>
                                        </p:tgtEl>
                                        <p:attrNameLst>
                                          <p:attrName>style.visibility</p:attrName>
                                        </p:attrNameLst>
                                      </p:cBhvr>
                                      <p:to>
                                        <p:strVal val="visible"/>
                                      </p:to>
                                    </p:set>
                                    <p:animEffect transition="in" filter="randombar(horizontal)">
                                      <p:cBhvr>
                                        <p:cTn id="57" dur="500"/>
                                        <p:tgtEl>
                                          <p:spTgt spid="28"/>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grpId="0" nodeType="clickEffect">
                                  <p:stCondLst>
                                    <p:cond delay="0"/>
                                  </p:stCondLst>
                                  <p:childTnLst>
                                    <p:set>
                                      <p:cBhvr>
                                        <p:cTn id="61" dur="1" fill="hold">
                                          <p:stCondLst>
                                            <p:cond delay="0"/>
                                          </p:stCondLst>
                                        </p:cTn>
                                        <p:tgtEl>
                                          <p:spTgt spid="29"/>
                                        </p:tgtEl>
                                        <p:attrNameLst>
                                          <p:attrName>style.visibility</p:attrName>
                                        </p:attrNameLst>
                                      </p:cBhvr>
                                      <p:to>
                                        <p:strVal val="visible"/>
                                      </p:to>
                                    </p:set>
                                    <p:animEffect transition="in" filter="randombar(horizontal)">
                                      <p:cBhvr>
                                        <p:cTn id="62" dur="500"/>
                                        <p:tgtEl>
                                          <p:spTgt spid="29"/>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30"/>
                                        </p:tgtEl>
                                        <p:attrNameLst>
                                          <p:attrName>style.visibility</p:attrName>
                                        </p:attrNameLst>
                                      </p:cBhvr>
                                      <p:to>
                                        <p:strVal val="visible"/>
                                      </p:to>
                                    </p:set>
                                    <p:animEffect transition="in" filter="randombar(horizontal)">
                                      <p:cBhvr>
                                        <p:cTn id="67"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0" grpId="0"/>
      <p:bldP spid="21" grpId="0"/>
      <p:bldP spid="22" grpId="0"/>
      <p:bldP spid="23" grpId="0"/>
      <p:bldP spid="24" grpId="0"/>
      <p:bldP spid="25" grpId="0"/>
      <p:bldP spid="26" grpId="0"/>
      <p:bldP spid="27" grpId="0"/>
      <p:bldP spid="28" grpId="0"/>
      <p:bldP spid="29" grpId="0"/>
      <p:bldP spid="30"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 name="Picture 32"/>
          <p:cNvPicPr>
            <a:picLocks noChangeAspect="1"/>
          </p:cNvPicPr>
          <p:nvPr/>
        </p:nvPicPr>
        <p:blipFill>
          <a:blip r:embed="rId2"/>
          <a:stretch>
            <a:fillRect/>
          </a:stretch>
        </p:blipFill>
        <p:spPr>
          <a:xfrm>
            <a:off x="0" y="0"/>
            <a:ext cx="12192000" cy="6858000"/>
          </a:xfrm>
          <a:prstGeom prst="rect">
            <a:avLst/>
          </a:prstGeom>
        </p:spPr>
      </p:pic>
      <p:pic>
        <p:nvPicPr>
          <p:cNvPr id="8" name="Picture 8">
            <a:extLst>
              <a:ext uri="{FF2B5EF4-FFF2-40B4-BE49-F238E27FC236}">
                <a16:creationId xmlns:a16="http://schemas.microsoft.com/office/drawing/2014/main" id="{E3F3A3DC-329B-45FF-ADB4-FC7CF2D80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8139" y="1111488"/>
            <a:ext cx="838200" cy="1428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DB775EE4-9DC7-4C6A-AE15-6D2BE1DFFE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8139" y="1254363"/>
            <a:ext cx="1339850" cy="635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11">
            <a:extLst>
              <a:ext uri="{FF2B5EF4-FFF2-40B4-BE49-F238E27FC236}">
                <a16:creationId xmlns:a16="http://schemas.microsoft.com/office/drawing/2014/main" id="{D30F73E0-7218-48E1-8BE1-891F485F0950}"/>
              </a:ext>
            </a:extLst>
          </p:cNvPr>
          <p:cNvSpPr>
            <a:spLocks noChangeArrowheads="1"/>
          </p:cNvSpPr>
          <p:nvPr/>
        </p:nvSpPr>
        <p:spPr bwMode="auto">
          <a:xfrm>
            <a:off x="2688139" y="1111488"/>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sp>
        <p:nvSpPr>
          <p:cNvPr id="11" name="Rectangle 13">
            <a:extLst>
              <a:ext uri="{FF2B5EF4-FFF2-40B4-BE49-F238E27FC236}">
                <a16:creationId xmlns:a16="http://schemas.microsoft.com/office/drawing/2014/main" id="{33E92BFD-77E3-4F21-8957-B2CF101AF495}"/>
              </a:ext>
            </a:extLst>
          </p:cNvPr>
          <p:cNvSpPr>
            <a:spLocks noChangeArrowheads="1"/>
          </p:cNvSpPr>
          <p:nvPr/>
        </p:nvSpPr>
        <p:spPr bwMode="auto">
          <a:xfrm>
            <a:off x="2688139" y="1254363"/>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graphicFrame>
        <p:nvGraphicFramePr>
          <p:cNvPr id="12" name="Table 7">
            <a:extLst>
              <a:ext uri="{FF2B5EF4-FFF2-40B4-BE49-F238E27FC236}">
                <a16:creationId xmlns:a16="http://schemas.microsoft.com/office/drawing/2014/main" id="{9A1E51E4-E2A9-4FED-AE53-D770F74BFD12}"/>
              </a:ext>
            </a:extLst>
          </p:cNvPr>
          <p:cNvGraphicFramePr>
            <a:graphicFrameLocks noGrp="1"/>
          </p:cNvGraphicFramePr>
          <p:nvPr>
            <p:extLst>
              <p:ext uri="{D42A27DB-BD31-4B8C-83A1-F6EECF244321}">
                <p14:modId xmlns:p14="http://schemas.microsoft.com/office/powerpoint/2010/main" val="3109331031"/>
              </p:ext>
            </p:extLst>
          </p:nvPr>
        </p:nvGraphicFramePr>
        <p:xfrm>
          <a:off x="606780" y="924485"/>
          <a:ext cx="11418054" cy="6073140"/>
        </p:xfrm>
        <a:graphic>
          <a:graphicData uri="http://schemas.openxmlformats.org/drawingml/2006/table">
            <a:tbl>
              <a:tblPr rtl="1" firstRow="1" bandRow="1">
                <a:tableStyleId>{5C22544A-7EE6-4342-B048-85BDC9FD1C3A}</a:tableStyleId>
              </a:tblPr>
              <a:tblGrid>
                <a:gridCol w="2158490">
                  <a:extLst>
                    <a:ext uri="{9D8B030D-6E8A-4147-A177-3AD203B41FA5}">
                      <a16:colId xmlns:a16="http://schemas.microsoft.com/office/drawing/2014/main" val="3291895585"/>
                    </a:ext>
                  </a:extLst>
                </a:gridCol>
                <a:gridCol w="1854783">
                  <a:extLst>
                    <a:ext uri="{9D8B030D-6E8A-4147-A177-3AD203B41FA5}">
                      <a16:colId xmlns:a16="http://schemas.microsoft.com/office/drawing/2014/main" val="3007939483"/>
                    </a:ext>
                  </a:extLst>
                </a:gridCol>
                <a:gridCol w="1646380">
                  <a:extLst>
                    <a:ext uri="{9D8B030D-6E8A-4147-A177-3AD203B41FA5}">
                      <a16:colId xmlns:a16="http://schemas.microsoft.com/office/drawing/2014/main" val="162117458"/>
                    </a:ext>
                  </a:extLst>
                </a:gridCol>
                <a:gridCol w="5758401">
                  <a:extLst>
                    <a:ext uri="{9D8B030D-6E8A-4147-A177-3AD203B41FA5}">
                      <a16:colId xmlns:a16="http://schemas.microsoft.com/office/drawing/2014/main" val="564143744"/>
                    </a:ext>
                  </a:extLst>
                </a:gridCol>
              </a:tblGrid>
              <a:tr h="367859">
                <a:tc>
                  <a:txBody>
                    <a:bodyPr/>
                    <a:lstStyle/>
                    <a:p>
                      <a:pPr algn="ctr" rtl="1"/>
                      <a:r>
                        <a:rPr lang="en-US" sz="2000" b="1" dirty="0">
                          <a:solidFill>
                            <a:schemeClr val="accent5">
                              <a:lumMod val="50000"/>
                            </a:schemeClr>
                          </a:solidFill>
                        </a:rPr>
                        <a:t>+   equity</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000" b="1" dirty="0">
                          <a:solidFill>
                            <a:schemeClr val="accent5">
                              <a:lumMod val="50000"/>
                            </a:schemeClr>
                          </a:solidFill>
                        </a:rPr>
                        <a:t>Liabilities</a:t>
                      </a:r>
                      <a:endParaRPr lang="ar-EG" sz="20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000" b="1" dirty="0">
                          <a:solidFill>
                            <a:schemeClr val="accent5">
                              <a:lumMod val="50000"/>
                            </a:schemeClr>
                          </a:solidFill>
                        </a:rPr>
                        <a:t>Assets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endParaRPr lang="ar-EG" sz="16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80519722"/>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363538" lvl="1" indent="-363538" algn="l" rtl="0" eaLnBrk="0" hangingPunct="0">
                        <a:spcBef>
                          <a:spcPts val="330"/>
                        </a:spcBef>
                        <a:spcAft>
                          <a:spcPts val="0"/>
                        </a:spcAft>
                        <a:buSzPts val="1300"/>
                        <a:buFont typeface="+mj-lt"/>
                        <a:buNone/>
                        <a:tabLst>
                          <a:tab pos="758190" algn="l"/>
                        </a:tabLst>
                      </a:pPr>
                      <a:r>
                        <a:rPr lang="en-US" altLang="ar-EG" sz="1800" b="1" kern="1200" dirty="0">
                          <a:solidFill>
                            <a:schemeClr val="tx1"/>
                          </a:solidFill>
                          <a:latin typeface="Hacen Saudi Arabia XL" panose="02000000000000000000" pitchFamily="2" charset="-78"/>
                          <a:ea typeface="+mn-ea"/>
                          <a:cs typeface="Sultan bold" pitchFamily="2" charset="-78"/>
                        </a:rPr>
                        <a:t>1- </a:t>
                      </a:r>
                      <a:r>
                        <a:rPr lang="en-US" sz="1800" b="1" dirty="0">
                          <a:solidFill>
                            <a:schemeClr val="tx1"/>
                          </a:solidFill>
                          <a:latin typeface="Hacen Saudi Arabia XL" panose="02000000000000000000" pitchFamily="2" charset="-78"/>
                          <a:cs typeface="Sultan bold" pitchFamily="2" charset="-78"/>
                        </a:rPr>
                        <a:t>Emad </a:t>
                      </a:r>
                      <a:r>
                        <a:rPr lang="en-US" sz="1800" b="1" dirty="0">
                          <a:solidFill>
                            <a:srgbClr val="FF0000"/>
                          </a:solidFill>
                          <a:latin typeface="Hacen Saudi Arabia XL" panose="02000000000000000000" pitchFamily="2" charset="-78"/>
                          <a:cs typeface="Sultan bold" pitchFamily="2" charset="-78"/>
                        </a:rPr>
                        <a:t>invested</a:t>
                      </a:r>
                      <a:r>
                        <a:rPr lang="en-US" sz="1800" b="1" dirty="0">
                          <a:solidFill>
                            <a:schemeClr val="tx1"/>
                          </a:solidFill>
                          <a:latin typeface="Hacen Saudi Arabia XL" panose="02000000000000000000" pitchFamily="2" charset="-78"/>
                          <a:cs typeface="Sultan bold" pitchFamily="2" charset="-78"/>
                        </a:rPr>
                        <a:t> L.E 200,000 </a:t>
                      </a:r>
                      <a:r>
                        <a:rPr lang="en-US" sz="1800" b="1" dirty="0">
                          <a:solidFill>
                            <a:srgbClr val="FF0000"/>
                          </a:solidFill>
                          <a:latin typeface="Hacen Saudi Arabia XL" panose="02000000000000000000" pitchFamily="2" charset="-78"/>
                          <a:cs typeface="Sultan bold" pitchFamily="2" charset="-78"/>
                        </a:rPr>
                        <a:t>cash</a:t>
                      </a:r>
                      <a:r>
                        <a:rPr lang="en-US" sz="1800" b="1" dirty="0">
                          <a:solidFill>
                            <a:schemeClr val="tx1"/>
                          </a:solidFill>
                          <a:latin typeface="Hacen Saudi Arabia XL" panose="02000000000000000000" pitchFamily="2" charset="-78"/>
                          <a:cs typeface="Sultan bold" pitchFamily="2" charset="-78"/>
                        </a:rPr>
                        <a:t> in the business</a:t>
                      </a:r>
                    </a:p>
                    <a:p>
                      <a:pPr marL="363538" lvl="1" indent="-363538" algn="l" rtl="0" eaLnBrk="0" hangingPunct="0">
                        <a:spcBef>
                          <a:spcPts val="330"/>
                        </a:spcBef>
                        <a:spcAft>
                          <a:spcPts val="0"/>
                        </a:spcAft>
                        <a:buSzPts val="1300"/>
                        <a:buFont typeface="+mj-lt"/>
                        <a:buNone/>
                        <a:tabLst>
                          <a:tab pos="758190" algn="l"/>
                        </a:tabLst>
                      </a:pPr>
                      <a:endParaRPr lang="en-US" sz="1800" b="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532825">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en-US" sz="16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indent="0" algn="ctr" rtl="1">
                        <a:buFontTx/>
                        <a:buNone/>
                      </a:pPr>
                      <a:endParaRPr lang="en-US" sz="16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sz="1800" b="1" dirty="0">
                          <a:solidFill>
                            <a:schemeClr val="tx1"/>
                          </a:solidFill>
                          <a:latin typeface="Hacen Saudi Arabia XL" panose="02000000000000000000" pitchFamily="2" charset="-78"/>
                          <a:cs typeface="Sultan bold" pitchFamily="2" charset="-78"/>
                        </a:rPr>
                        <a:t>2- </a:t>
                      </a:r>
                      <a:r>
                        <a:rPr lang="en-US" sz="1800" b="1" dirty="0">
                          <a:solidFill>
                            <a:srgbClr val="FF0000"/>
                          </a:solidFill>
                          <a:latin typeface="Hacen Saudi Arabia XL" panose="02000000000000000000" pitchFamily="2" charset="-78"/>
                          <a:cs typeface="Sultan bold" pitchFamily="2" charset="-78"/>
                        </a:rPr>
                        <a:t>Paid</a:t>
                      </a:r>
                      <a:r>
                        <a:rPr lang="en-US" sz="1800" b="1" dirty="0">
                          <a:solidFill>
                            <a:schemeClr val="tx1"/>
                          </a:solidFill>
                          <a:latin typeface="Hacen Saudi Arabia XL" panose="02000000000000000000" pitchFamily="2" charset="-78"/>
                          <a:cs typeface="Sultan bold" pitchFamily="2" charset="-78"/>
                        </a:rPr>
                        <a:t> L.E 3,000 cash for </a:t>
                      </a:r>
                      <a:r>
                        <a:rPr lang="en-US" sz="1800" b="1" dirty="0">
                          <a:solidFill>
                            <a:srgbClr val="FF0000"/>
                          </a:solidFill>
                          <a:latin typeface="Hacen Saudi Arabia XL" panose="02000000000000000000" pitchFamily="2" charset="-78"/>
                          <a:cs typeface="Sultan bold" pitchFamily="2" charset="-78"/>
                        </a:rPr>
                        <a:t>rent</a:t>
                      </a:r>
                      <a:r>
                        <a:rPr lang="en-US" sz="1800" b="1" dirty="0">
                          <a:solidFill>
                            <a:schemeClr val="tx1"/>
                          </a:solidFill>
                          <a:latin typeface="Hacen Saudi Arabia XL" panose="02000000000000000000" pitchFamily="2" charset="-78"/>
                          <a:cs typeface="Sultan bold" pitchFamily="2" charset="-78"/>
                        </a:rPr>
                        <a:t> on storage space</a:t>
                      </a:r>
                    </a:p>
                    <a:p>
                      <a:pPr marL="0" lvl="1" indent="0" algn="l" rtl="0" eaLnBrk="0" hangingPunct="0">
                        <a:spcBef>
                          <a:spcPts val="330"/>
                        </a:spcBef>
                        <a:spcAft>
                          <a:spcPts val="0"/>
                        </a:spcAft>
                        <a:buSzPts val="1300"/>
                        <a:buFont typeface="+mj-lt"/>
                        <a:buNone/>
                        <a:tabLst>
                          <a:tab pos="758190" algn="l"/>
                        </a:tabLst>
                      </a:pPr>
                      <a:endParaRPr lang="ar-EG" sz="1800" b="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3876039"/>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chemeClr val="accent5">
                            <a:lumMod val="50000"/>
                          </a:schemeClr>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sz="1800" b="1" dirty="0">
                          <a:solidFill>
                            <a:schemeClr val="tx1"/>
                          </a:solidFill>
                          <a:latin typeface="Hacen Saudi Arabia XL" panose="02000000000000000000" pitchFamily="2" charset="-78"/>
                          <a:cs typeface="Sultan bold" pitchFamily="2" charset="-78"/>
                        </a:rPr>
                        <a:t>3- Purchased </a:t>
                      </a:r>
                      <a:r>
                        <a:rPr lang="en-US" sz="1800" b="1" dirty="0">
                          <a:solidFill>
                            <a:srgbClr val="FF0000"/>
                          </a:solidFill>
                          <a:latin typeface="Hacen Saudi Arabia XL" panose="02000000000000000000" pitchFamily="2" charset="-78"/>
                          <a:cs typeface="Sultan bold" pitchFamily="2" charset="-78"/>
                        </a:rPr>
                        <a:t>equipment</a:t>
                      </a:r>
                      <a:r>
                        <a:rPr lang="en-US" sz="1800" b="1" dirty="0">
                          <a:solidFill>
                            <a:schemeClr val="tx1"/>
                          </a:solidFill>
                          <a:latin typeface="Hacen Saudi Arabia XL" panose="02000000000000000000" pitchFamily="2" charset="-78"/>
                          <a:cs typeface="Sultan bold" pitchFamily="2" charset="-78"/>
                        </a:rPr>
                        <a:t> for L.E 15,000 from Al-shark company </a:t>
                      </a:r>
                      <a:r>
                        <a:rPr lang="en-US" sz="1800" b="1" dirty="0">
                          <a:solidFill>
                            <a:srgbClr val="FF0000"/>
                          </a:solidFill>
                          <a:latin typeface="Hacen Saudi Arabia XL" panose="02000000000000000000" pitchFamily="2" charset="-78"/>
                          <a:cs typeface="Sultan bold" pitchFamily="2" charset="-78"/>
                        </a:rPr>
                        <a:t>on account</a:t>
                      </a:r>
                    </a:p>
                    <a:p>
                      <a:pPr marL="0" lvl="1" indent="0" algn="l" rtl="0" eaLnBrk="0" hangingPunct="0">
                        <a:spcBef>
                          <a:spcPts val="330"/>
                        </a:spcBef>
                        <a:spcAft>
                          <a:spcPts val="0"/>
                        </a:spcAft>
                        <a:buSzPts val="1300"/>
                        <a:buFont typeface="+mj-lt"/>
                        <a:buNone/>
                        <a:tabLst>
                          <a:tab pos="758190" algn="l"/>
                        </a:tabLst>
                      </a:pPr>
                      <a:endParaRPr lang="ar-EG" sz="1800" b="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08543661"/>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1800" b="1" kern="1200" dirty="0">
                          <a:solidFill>
                            <a:schemeClr val="tx1"/>
                          </a:solidFill>
                          <a:latin typeface="Hacen Saudi Arabia XL" panose="02000000000000000000" pitchFamily="2" charset="-78"/>
                          <a:ea typeface="+mn-ea"/>
                          <a:cs typeface="Sultan bold" pitchFamily="2" charset="-78"/>
                        </a:rPr>
                        <a:t>4- </a:t>
                      </a:r>
                      <a:r>
                        <a:rPr lang="en-US" sz="1800" b="1" dirty="0">
                          <a:solidFill>
                            <a:schemeClr val="tx1"/>
                          </a:solidFill>
                          <a:latin typeface="Hacen Saudi Arabia XL" panose="02000000000000000000" pitchFamily="2" charset="-78"/>
                          <a:cs typeface="Sultan bold" pitchFamily="2" charset="-78"/>
                        </a:rPr>
                        <a:t>Performed </a:t>
                      </a:r>
                      <a:r>
                        <a:rPr lang="en-US" sz="1800" b="1" dirty="0">
                          <a:solidFill>
                            <a:srgbClr val="FF0000"/>
                          </a:solidFill>
                          <a:latin typeface="Hacen Saudi Arabia XL" panose="02000000000000000000" pitchFamily="2" charset="-78"/>
                          <a:cs typeface="Sultan bold" pitchFamily="2" charset="-78"/>
                        </a:rPr>
                        <a:t>services</a:t>
                      </a:r>
                      <a:r>
                        <a:rPr lang="en-US" sz="1800" b="1" dirty="0">
                          <a:solidFill>
                            <a:schemeClr val="tx1"/>
                          </a:solidFill>
                          <a:latin typeface="Hacen Saudi Arabia XL" panose="02000000000000000000" pitchFamily="2" charset="-78"/>
                          <a:cs typeface="Sultan bold" pitchFamily="2" charset="-78"/>
                        </a:rPr>
                        <a:t> for Magic Company for L.E 2,500 </a:t>
                      </a:r>
                      <a:r>
                        <a:rPr lang="en-US" sz="1800" b="1" dirty="0">
                          <a:solidFill>
                            <a:srgbClr val="FF0000"/>
                          </a:solidFill>
                          <a:latin typeface="Hacen Saudi Arabia XL" panose="02000000000000000000" pitchFamily="2" charset="-78"/>
                          <a:cs typeface="Sultan bold" pitchFamily="2" charset="-78"/>
                        </a:rPr>
                        <a:t>cash</a:t>
                      </a:r>
                      <a:r>
                        <a:rPr lang="en-US" sz="1800" b="1" dirty="0">
                          <a:solidFill>
                            <a:schemeClr val="tx1"/>
                          </a:solidFill>
                          <a:latin typeface="Hacen Saudi Arabia XL" panose="02000000000000000000" pitchFamily="2" charset="-78"/>
                          <a:cs typeface="Sultan bold" pitchFamily="2" charset="-78"/>
                        </a:rPr>
                        <a:t>.</a:t>
                      </a:r>
                      <a:endParaRPr lang="en-US" sz="1800" b="1" kern="1200" dirty="0">
                        <a:solidFill>
                          <a:schemeClr val="tx1"/>
                        </a:solidFill>
                        <a:latin typeface="Hacen Saudi Arabia XL" panose="02000000000000000000" pitchFamily="2" charset="-78"/>
                        <a:ea typeface="+mn-ea"/>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06319066"/>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altLang="ar-EG" sz="1800" b="1" dirty="0">
                          <a:solidFill>
                            <a:schemeClr val="tx1"/>
                          </a:solidFill>
                          <a:latin typeface="Hacen Saudi Arabia XL" panose="02000000000000000000" pitchFamily="2" charset="-78"/>
                          <a:cs typeface="Sultan bold" pitchFamily="2" charset="-78"/>
                        </a:rPr>
                        <a:t>5- </a:t>
                      </a:r>
                      <a:r>
                        <a:rPr lang="en-US" sz="1800" b="1" dirty="0">
                          <a:solidFill>
                            <a:schemeClr val="tx1"/>
                          </a:solidFill>
                          <a:latin typeface="Hacen Saudi Arabia XL" panose="02000000000000000000" pitchFamily="2" charset="-78"/>
                          <a:cs typeface="Sultan bold" pitchFamily="2" charset="-78"/>
                        </a:rPr>
                        <a:t>Received a </a:t>
                      </a:r>
                      <a:r>
                        <a:rPr lang="en-US" sz="1800" b="1" dirty="0">
                          <a:solidFill>
                            <a:srgbClr val="FF0000"/>
                          </a:solidFill>
                          <a:latin typeface="Hacen Saudi Arabia XL" panose="02000000000000000000" pitchFamily="2" charset="-78"/>
                          <a:cs typeface="Sultan bold" pitchFamily="2" charset="-78"/>
                        </a:rPr>
                        <a:t>bill</a:t>
                      </a:r>
                      <a:r>
                        <a:rPr lang="en-US" sz="1800" b="1" dirty="0">
                          <a:solidFill>
                            <a:schemeClr val="tx1"/>
                          </a:solidFill>
                          <a:latin typeface="Hacen Saudi Arabia XL" panose="02000000000000000000" pitchFamily="2" charset="-78"/>
                          <a:cs typeface="Sultan bold" pitchFamily="2" charset="-78"/>
                        </a:rPr>
                        <a:t> for L.E 1000 from Al-</a:t>
                      </a:r>
                      <a:r>
                        <a:rPr lang="en-US" sz="1800" b="1" dirty="0" err="1">
                          <a:solidFill>
                            <a:schemeClr val="tx1"/>
                          </a:solidFill>
                          <a:latin typeface="Hacen Saudi Arabia XL" panose="02000000000000000000" pitchFamily="2" charset="-78"/>
                          <a:cs typeface="Sultan bold" pitchFamily="2" charset="-78"/>
                        </a:rPr>
                        <a:t>Akhbar</a:t>
                      </a:r>
                      <a:r>
                        <a:rPr lang="en-US" sz="1800" b="1" dirty="0">
                          <a:solidFill>
                            <a:schemeClr val="tx1"/>
                          </a:solidFill>
                          <a:latin typeface="Hacen Saudi Arabia XL" panose="02000000000000000000" pitchFamily="2" charset="-78"/>
                          <a:cs typeface="Sultan bold" pitchFamily="2" charset="-78"/>
                        </a:rPr>
                        <a:t> for </a:t>
                      </a:r>
                      <a:r>
                        <a:rPr lang="en-US" sz="1800" b="1" dirty="0">
                          <a:solidFill>
                            <a:srgbClr val="FF0000"/>
                          </a:solidFill>
                          <a:latin typeface="Hacen Saudi Arabia XL" panose="02000000000000000000" pitchFamily="2" charset="-78"/>
                          <a:cs typeface="Sultan bold" pitchFamily="2" charset="-78"/>
                        </a:rPr>
                        <a:t>advertising</a:t>
                      </a:r>
                      <a:r>
                        <a:rPr lang="en-US" sz="1800" b="1" dirty="0">
                          <a:solidFill>
                            <a:schemeClr val="tx1"/>
                          </a:solidFill>
                          <a:latin typeface="Hacen Saudi Arabia XL" panose="02000000000000000000" pitchFamily="2" charset="-78"/>
                          <a:cs typeface="Sultan bold" pitchFamily="2" charset="-78"/>
                        </a:rPr>
                        <a:t> expense.</a:t>
                      </a:r>
                    </a:p>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endParaRPr lang="en-US" altLang="ar-EG" sz="1800" b="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501404936"/>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6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indent="0" algn="ctr" rtl="1">
                        <a:buFontTx/>
                        <a:buNone/>
                      </a:pPr>
                      <a:endParaRPr lang="en-US" sz="16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sz="1800" b="1" dirty="0">
                          <a:solidFill>
                            <a:schemeClr val="tx1"/>
                          </a:solidFill>
                          <a:latin typeface="Hacen Saudi Arabia XL" panose="02000000000000000000" pitchFamily="2" charset="-78"/>
                          <a:cs typeface="Sultan bold" pitchFamily="2" charset="-78"/>
                        </a:rPr>
                        <a:t>6- </a:t>
                      </a:r>
                      <a:r>
                        <a:rPr lang="en-US" sz="1800" b="1" dirty="0">
                          <a:solidFill>
                            <a:srgbClr val="FF0000"/>
                          </a:solidFill>
                          <a:latin typeface="Hacen Saudi Arabia XL" panose="02000000000000000000" pitchFamily="2" charset="-78"/>
                          <a:cs typeface="Sultan bold" pitchFamily="2" charset="-78"/>
                        </a:rPr>
                        <a:t>Paid</a:t>
                      </a:r>
                      <a:r>
                        <a:rPr lang="en-US" sz="1800" b="1" dirty="0">
                          <a:solidFill>
                            <a:schemeClr val="tx1"/>
                          </a:solidFill>
                          <a:latin typeface="Hacen Saudi Arabia XL" panose="02000000000000000000" pitchFamily="2" charset="-78"/>
                          <a:cs typeface="Sultan bold" pitchFamily="2" charset="-78"/>
                        </a:rPr>
                        <a:t> Al-shark company for the equipment purchased in transaction (3) above</a:t>
                      </a:r>
                    </a:p>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endParaRPr lang="en-US" sz="1800" b="0" dirty="0">
                        <a:solidFill>
                          <a:schemeClr val="tx1"/>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912263696"/>
                  </a:ext>
                </a:extLst>
              </a:tr>
            </a:tbl>
          </a:graphicData>
        </a:graphic>
      </p:graphicFrame>
      <p:sp>
        <p:nvSpPr>
          <p:cNvPr id="13" name="TextBox 12">
            <a:extLst>
              <a:ext uri="{FF2B5EF4-FFF2-40B4-BE49-F238E27FC236}">
                <a16:creationId xmlns:a16="http://schemas.microsoft.com/office/drawing/2014/main" id="{79EEFF23-F9CC-4516-809C-EF8A00677AE0}"/>
              </a:ext>
            </a:extLst>
          </p:cNvPr>
          <p:cNvSpPr txBox="1"/>
          <p:nvPr/>
        </p:nvSpPr>
        <p:spPr>
          <a:xfrm>
            <a:off x="2581471" y="561313"/>
            <a:ext cx="1085459" cy="400110"/>
          </a:xfrm>
          <a:prstGeom prst="rect">
            <a:avLst/>
          </a:prstGeom>
          <a:solidFill>
            <a:schemeClr val="bg1"/>
          </a:solidFill>
          <a:ln w="38100">
            <a:solidFill>
              <a:srgbClr val="002060"/>
            </a:solidFill>
          </a:ln>
        </p:spPr>
        <p:txBody>
          <a:bodyPr wrap="square">
            <a:spAutoFit/>
          </a:bodyPr>
          <a:lstStyle/>
          <a:p>
            <a:r>
              <a:rPr lang="en-US" sz="2000" b="1" dirty="0">
                <a:solidFill>
                  <a:schemeClr val="accent5">
                    <a:lumMod val="50000"/>
                  </a:schemeClr>
                </a:solidFill>
                <a:latin typeface="Hacen Saudi Arabia XL" panose="02000000000000000000" pitchFamily="2" charset="-78"/>
                <a:cs typeface="Sultan bold" pitchFamily="2" charset="-78"/>
              </a:rPr>
              <a:t>Ex 3</a:t>
            </a:r>
            <a:endParaRPr lang="ar-EG" sz="2000" b="1" dirty="0">
              <a:solidFill>
                <a:schemeClr val="accent5">
                  <a:lumMod val="50000"/>
                </a:schemeClr>
              </a:solidFill>
            </a:endParaRPr>
          </a:p>
        </p:txBody>
      </p:sp>
      <p:sp>
        <p:nvSpPr>
          <p:cNvPr id="21" name="TextBox 20">
            <a:extLst>
              <a:ext uri="{FF2B5EF4-FFF2-40B4-BE49-F238E27FC236}">
                <a16:creationId xmlns:a16="http://schemas.microsoft.com/office/drawing/2014/main" id="{B16564CA-C7D3-4960-A770-56F629253CA5}"/>
              </a:ext>
            </a:extLst>
          </p:cNvPr>
          <p:cNvSpPr txBox="1"/>
          <p:nvPr/>
        </p:nvSpPr>
        <p:spPr>
          <a:xfrm>
            <a:off x="6315807" y="1378692"/>
            <a:ext cx="1661886" cy="707886"/>
          </a:xfrm>
          <a:prstGeom prst="rect">
            <a:avLst/>
          </a:prstGeom>
          <a:noFill/>
        </p:spPr>
        <p:txBody>
          <a:bodyPr wrap="square">
            <a:spAutoFit/>
          </a:bodyPr>
          <a:lstStyle/>
          <a:p>
            <a:pPr algn="ctr" rtl="1"/>
            <a:r>
              <a:rPr lang="en-US" sz="2000" b="1" dirty="0">
                <a:solidFill>
                  <a:srgbClr val="C00000"/>
                </a:solidFill>
              </a:rPr>
              <a:t>cash</a:t>
            </a:r>
            <a:endParaRPr lang="ar-EG" sz="2000" b="1" dirty="0">
              <a:solidFill>
                <a:srgbClr val="C00000"/>
              </a:solidFill>
            </a:endParaRPr>
          </a:p>
          <a:p>
            <a:pPr algn="ctr" rtl="1"/>
            <a:r>
              <a:rPr lang="en-US" sz="2000" b="1" dirty="0">
                <a:solidFill>
                  <a:srgbClr val="C00000"/>
                </a:solidFill>
              </a:rPr>
              <a:t>+ 200000</a:t>
            </a:r>
            <a:endParaRPr lang="ar-EG" sz="2000" b="1" dirty="0">
              <a:solidFill>
                <a:srgbClr val="C00000"/>
              </a:solidFill>
            </a:endParaRPr>
          </a:p>
        </p:txBody>
      </p:sp>
      <p:sp>
        <p:nvSpPr>
          <p:cNvPr id="22" name="TextBox 21">
            <a:extLst>
              <a:ext uri="{FF2B5EF4-FFF2-40B4-BE49-F238E27FC236}">
                <a16:creationId xmlns:a16="http://schemas.microsoft.com/office/drawing/2014/main" id="{EBCFFC19-7D39-47A4-926D-A8A55055CFD7}"/>
              </a:ext>
            </a:extLst>
          </p:cNvPr>
          <p:cNvSpPr txBox="1"/>
          <p:nvPr/>
        </p:nvSpPr>
        <p:spPr>
          <a:xfrm>
            <a:off x="6248727" y="2330117"/>
            <a:ext cx="1661886" cy="707886"/>
          </a:xfrm>
          <a:prstGeom prst="rect">
            <a:avLst/>
          </a:prstGeom>
          <a:noFill/>
        </p:spPr>
        <p:txBody>
          <a:bodyPr wrap="square">
            <a:spAutoFit/>
          </a:bodyPr>
          <a:lstStyle/>
          <a:p>
            <a:pPr algn="ctr" rtl="1"/>
            <a:r>
              <a:rPr lang="en-US" sz="2000" b="1" dirty="0">
                <a:solidFill>
                  <a:srgbClr val="C00000"/>
                </a:solidFill>
              </a:rPr>
              <a:t>Cash </a:t>
            </a:r>
            <a:endParaRPr lang="ar-EG" sz="2000" b="1" dirty="0">
              <a:solidFill>
                <a:srgbClr val="C00000"/>
              </a:solidFill>
            </a:endParaRPr>
          </a:p>
          <a:p>
            <a:pPr algn="ctr" rtl="1"/>
            <a:r>
              <a:rPr lang="en-US" sz="2000" b="1" dirty="0">
                <a:solidFill>
                  <a:srgbClr val="C00000"/>
                </a:solidFill>
              </a:rPr>
              <a:t>- 3000</a:t>
            </a:r>
            <a:endParaRPr lang="ar-EG" sz="2000" b="1" dirty="0">
              <a:solidFill>
                <a:srgbClr val="C00000"/>
              </a:solidFill>
            </a:endParaRPr>
          </a:p>
        </p:txBody>
      </p:sp>
      <p:sp>
        <p:nvSpPr>
          <p:cNvPr id="23" name="TextBox 22">
            <a:extLst>
              <a:ext uri="{FF2B5EF4-FFF2-40B4-BE49-F238E27FC236}">
                <a16:creationId xmlns:a16="http://schemas.microsoft.com/office/drawing/2014/main" id="{F854CC80-2C52-4AF0-809B-C73F4021836E}"/>
              </a:ext>
            </a:extLst>
          </p:cNvPr>
          <p:cNvSpPr txBox="1"/>
          <p:nvPr/>
        </p:nvSpPr>
        <p:spPr>
          <a:xfrm>
            <a:off x="9923334" y="1378692"/>
            <a:ext cx="1661886" cy="707886"/>
          </a:xfrm>
          <a:prstGeom prst="rect">
            <a:avLst/>
          </a:prstGeom>
          <a:noFill/>
        </p:spPr>
        <p:txBody>
          <a:bodyPr wrap="square">
            <a:spAutoFit/>
          </a:bodyPr>
          <a:lstStyle/>
          <a:p>
            <a:pPr algn="ctr" rtl="1"/>
            <a:r>
              <a:rPr lang="en-US" sz="2000" b="1" dirty="0">
                <a:solidFill>
                  <a:srgbClr val="C00000"/>
                </a:solidFill>
              </a:rPr>
              <a:t>Capital </a:t>
            </a:r>
            <a:endParaRPr lang="ar-EG" sz="2000" b="1" dirty="0">
              <a:solidFill>
                <a:srgbClr val="C00000"/>
              </a:solidFill>
            </a:endParaRPr>
          </a:p>
          <a:p>
            <a:pPr algn="ctr" rtl="1"/>
            <a:r>
              <a:rPr lang="en-US" sz="2000" b="1" dirty="0">
                <a:solidFill>
                  <a:srgbClr val="C00000"/>
                </a:solidFill>
              </a:rPr>
              <a:t>+ 200000</a:t>
            </a:r>
            <a:endParaRPr lang="ar-EG" sz="2000" b="1" dirty="0">
              <a:solidFill>
                <a:srgbClr val="C00000"/>
              </a:solidFill>
            </a:endParaRPr>
          </a:p>
        </p:txBody>
      </p:sp>
      <p:sp>
        <p:nvSpPr>
          <p:cNvPr id="24" name="TextBox 23">
            <a:extLst>
              <a:ext uri="{FF2B5EF4-FFF2-40B4-BE49-F238E27FC236}">
                <a16:creationId xmlns:a16="http://schemas.microsoft.com/office/drawing/2014/main" id="{9CC144AA-BD45-4D6F-AC76-D21D6FCA1AF3}"/>
              </a:ext>
            </a:extLst>
          </p:cNvPr>
          <p:cNvSpPr txBox="1"/>
          <p:nvPr/>
        </p:nvSpPr>
        <p:spPr>
          <a:xfrm>
            <a:off x="9923334" y="2357677"/>
            <a:ext cx="1661886" cy="707886"/>
          </a:xfrm>
          <a:prstGeom prst="rect">
            <a:avLst/>
          </a:prstGeom>
          <a:noFill/>
        </p:spPr>
        <p:txBody>
          <a:bodyPr wrap="square">
            <a:spAutoFit/>
          </a:bodyPr>
          <a:lstStyle/>
          <a:p>
            <a:pPr algn="ctr" rtl="1"/>
            <a:r>
              <a:rPr lang="en-US" sz="2000" b="1" dirty="0">
                <a:solidFill>
                  <a:srgbClr val="C00000"/>
                </a:solidFill>
              </a:rPr>
              <a:t>Expense  </a:t>
            </a:r>
            <a:endParaRPr lang="ar-EG" sz="2000" b="1" dirty="0">
              <a:solidFill>
                <a:srgbClr val="C00000"/>
              </a:solidFill>
            </a:endParaRPr>
          </a:p>
          <a:p>
            <a:pPr algn="ctr" rtl="1"/>
            <a:r>
              <a:rPr lang="en-US" sz="2000" b="1" dirty="0">
                <a:solidFill>
                  <a:srgbClr val="C00000"/>
                </a:solidFill>
              </a:rPr>
              <a:t>-3000 </a:t>
            </a:r>
            <a:endParaRPr lang="ar-EG" sz="2000" b="1" dirty="0">
              <a:solidFill>
                <a:srgbClr val="C00000"/>
              </a:solidFill>
            </a:endParaRPr>
          </a:p>
        </p:txBody>
      </p:sp>
      <p:sp>
        <p:nvSpPr>
          <p:cNvPr id="25" name="TextBox 24">
            <a:extLst>
              <a:ext uri="{FF2B5EF4-FFF2-40B4-BE49-F238E27FC236}">
                <a16:creationId xmlns:a16="http://schemas.microsoft.com/office/drawing/2014/main" id="{EA18F11C-4DC1-4C41-9BC0-498B35FD4506}"/>
              </a:ext>
            </a:extLst>
          </p:cNvPr>
          <p:cNvSpPr txBox="1"/>
          <p:nvPr/>
        </p:nvSpPr>
        <p:spPr>
          <a:xfrm>
            <a:off x="6304986" y="3281543"/>
            <a:ext cx="1661886" cy="707886"/>
          </a:xfrm>
          <a:prstGeom prst="rect">
            <a:avLst/>
          </a:prstGeom>
          <a:noFill/>
        </p:spPr>
        <p:txBody>
          <a:bodyPr wrap="square">
            <a:spAutoFit/>
          </a:bodyPr>
          <a:lstStyle/>
          <a:p>
            <a:pPr algn="ctr" rtl="1"/>
            <a:r>
              <a:rPr lang="en-US" sz="2000" b="1" dirty="0">
                <a:solidFill>
                  <a:srgbClr val="C00000"/>
                </a:solidFill>
              </a:rPr>
              <a:t> + 15000</a:t>
            </a:r>
            <a:r>
              <a:rPr lang="en-US" sz="2000" dirty="0">
                <a:solidFill>
                  <a:srgbClr val="C00000"/>
                </a:solidFill>
                <a:latin typeface="Hacen Saudi Arabia XL" panose="02000000000000000000" pitchFamily="2" charset="-78"/>
                <a:cs typeface="Sultan bold" pitchFamily="2" charset="-78"/>
              </a:rPr>
              <a:t> </a:t>
            </a:r>
            <a:endParaRPr lang="ar-EG" sz="2000" dirty="0">
              <a:solidFill>
                <a:srgbClr val="C00000"/>
              </a:solidFill>
              <a:latin typeface="Hacen Saudi Arabia XL" panose="02000000000000000000" pitchFamily="2" charset="-78"/>
              <a:cs typeface="Sultan bold" pitchFamily="2" charset="-78"/>
            </a:endParaRPr>
          </a:p>
          <a:p>
            <a:pPr algn="ctr" rtl="1"/>
            <a:r>
              <a:rPr lang="en-US" sz="2000" b="1" dirty="0">
                <a:solidFill>
                  <a:srgbClr val="C00000"/>
                </a:solidFill>
              </a:rPr>
              <a:t>Equipment</a:t>
            </a:r>
            <a:r>
              <a:rPr lang="en-US" sz="2000" dirty="0">
                <a:solidFill>
                  <a:srgbClr val="C00000"/>
                </a:solidFill>
                <a:latin typeface="Hacen Saudi Arabia XL" panose="02000000000000000000" pitchFamily="2" charset="-78"/>
                <a:cs typeface="Sultan bold" pitchFamily="2" charset="-78"/>
              </a:rPr>
              <a:t> </a:t>
            </a:r>
            <a:endParaRPr lang="ar-EG" sz="2000" b="1" dirty="0">
              <a:solidFill>
                <a:srgbClr val="C00000"/>
              </a:solidFill>
            </a:endParaRPr>
          </a:p>
        </p:txBody>
      </p:sp>
      <p:sp>
        <p:nvSpPr>
          <p:cNvPr id="26" name="TextBox 25">
            <a:extLst>
              <a:ext uri="{FF2B5EF4-FFF2-40B4-BE49-F238E27FC236}">
                <a16:creationId xmlns:a16="http://schemas.microsoft.com/office/drawing/2014/main" id="{59A033DF-4198-44FB-BC48-825E34078BA3}"/>
              </a:ext>
            </a:extLst>
          </p:cNvPr>
          <p:cNvSpPr txBox="1"/>
          <p:nvPr/>
        </p:nvSpPr>
        <p:spPr>
          <a:xfrm>
            <a:off x="6248727" y="4087594"/>
            <a:ext cx="1661886" cy="707886"/>
          </a:xfrm>
          <a:prstGeom prst="rect">
            <a:avLst/>
          </a:prstGeom>
          <a:noFill/>
        </p:spPr>
        <p:txBody>
          <a:bodyPr wrap="square">
            <a:spAutoFit/>
          </a:bodyPr>
          <a:lstStyle/>
          <a:p>
            <a:pPr algn="ctr" rtl="1"/>
            <a:r>
              <a:rPr lang="en-US" sz="2000" b="1" dirty="0">
                <a:solidFill>
                  <a:srgbClr val="C00000"/>
                </a:solidFill>
              </a:rPr>
              <a:t>cash</a:t>
            </a:r>
            <a:endParaRPr lang="ar-EG" sz="2000" b="1" dirty="0">
              <a:solidFill>
                <a:srgbClr val="C00000"/>
              </a:solidFill>
            </a:endParaRPr>
          </a:p>
          <a:p>
            <a:pPr algn="ctr" rtl="1"/>
            <a:r>
              <a:rPr lang="en-US" sz="2000" b="1" dirty="0">
                <a:solidFill>
                  <a:srgbClr val="C00000"/>
                </a:solidFill>
              </a:rPr>
              <a:t>+ 2500</a:t>
            </a:r>
            <a:endParaRPr lang="ar-EG" sz="2000" b="1" dirty="0">
              <a:solidFill>
                <a:srgbClr val="C00000"/>
              </a:solidFill>
            </a:endParaRPr>
          </a:p>
        </p:txBody>
      </p:sp>
      <p:sp>
        <p:nvSpPr>
          <p:cNvPr id="27" name="TextBox 26">
            <a:extLst>
              <a:ext uri="{FF2B5EF4-FFF2-40B4-BE49-F238E27FC236}">
                <a16:creationId xmlns:a16="http://schemas.microsoft.com/office/drawing/2014/main" id="{A6250620-A360-4B1B-85C6-304E6968E6E3}"/>
              </a:ext>
            </a:extLst>
          </p:cNvPr>
          <p:cNvSpPr txBox="1"/>
          <p:nvPr/>
        </p:nvSpPr>
        <p:spPr>
          <a:xfrm>
            <a:off x="9923334" y="4090326"/>
            <a:ext cx="1661886" cy="707886"/>
          </a:xfrm>
          <a:prstGeom prst="rect">
            <a:avLst/>
          </a:prstGeom>
          <a:noFill/>
        </p:spPr>
        <p:txBody>
          <a:bodyPr wrap="square">
            <a:spAutoFit/>
          </a:bodyPr>
          <a:lstStyle/>
          <a:p>
            <a:pPr algn="ctr" rtl="1"/>
            <a:r>
              <a:rPr lang="en-US" sz="2000" b="1" dirty="0">
                <a:solidFill>
                  <a:srgbClr val="C00000"/>
                </a:solidFill>
              </a:rPr>
              <a:t>Revenue  </a:t>
            </a:r>
            <a:endParaRPr lang="ar-EG" sz="2000" b="1" dirty="0">
              <a:solidFill>
                <a:srgbClr val="C00000"/>
              </a:solidFill>
            </a:endParaRPr>
          </a:p>
          <a:p>
            <a:pPr algn="ctr" rtl="1"/>
            <a:r>
              <a:rPr lang="en-US" sz="2000" b="1" dirty="0">
                <a:solidFill>
                  <a:srgbClr val="C00000"/>
                </a:solidFill>
              </a:rPr>
              <a:t>+ 2500 </a:t>
            </a:r>
            <a:endParaRPr lang="ar-EG" sz="2000" b="1" dirty="0">
              <a:solidFill>
                <a:srgbClr val="C00000"/>
              </a:solidFill>
            </a:endParaRPr>
          </a:p>
        </p:txBody>
      </p:sp>
      <p:sp>
        <p:nvSpPr>
          <p:cNvPr id="28" name="TextBox 27">
            <a:extLst>
              <a:ext uri="{FF2B5EF4-FFF2-40B4-BE49-F238E27FC236}">
                <a16:creationId xmlns:a16="http://schemas.microsoft.com/office/drawing/2014/main" id="{1A0F8B7F-BF4B-4FD5-81C2-A9E2C13B26E8}"/>
              </a:ext>
            </a:extLst>
          </p:cNvPr>
          <p:cNvSpPr txBox="1"/>
          <p:nvPr/>
        </p:nvSpPr>
        <p:spPr>
          <a:xfrm>
            <a:off x="8047455" y="4874934"/>
            <a:ext cx="1661886" cy="707886"/>
          </a:xfrm>
          <a:prstGeom prst="rect">
            <a:avLst/>
          </a:prstGeom>
          <a:noFill/>
        </p:spPr>
        <p:txBody>
          <a:bodyPr wrap="square">
            <a:spAutoFit/>
          </a:bodyPr>
          <a:lstStyle/>
          <a:p>
            <a:pPr algn="ctr" rtl="1"/>
            <a:r>
              <a:rPr lang="en-US" sz="2000" b="1" dirty="0">
                <a:solidFill>
                  <a:srgbClr val="C00000"/>
                </a:solidFill>
              </a:rPr>
              <a:t>Ex payable </a:t>
            </a:r>
            <a:endParaRPr lang="ar-EG" sz="2000" b="1" dirty="0">
              <a:solidFill>
                <a:srgbClr val="C00000"/>
              </a:solidFill>
            </a:endParaRPr>
          </a:p>
          <a:p>
            <a:pPr algn="ctr" rtl="1"/>
            <a:r>
              <a:rPr lang="en-US" sz="2000" b="1" dirty="0">
                <a:solidFill>
                  <a:srgbClr val="C00000"/>
                </a:solidFill>
              </a:rPr>
              <a:t>+ 1000</a:t>
            </a:r>
            <a:endParaRPr lang="ar-EG" sz="2000" b="1" dirty="0">
              <a:solidFill>
                <a:srgbClr val="C00000"/>
              </a:solidFill>
            </a:endParaRPr>
          </a:p>
        </p:txBody>
      </p:sp>
      <p:sp>
        <p:nvSpPr>
          <p:cNvPr id="29" name="TextBox 28">
            <a:extLst>
              <a:ext uri="{FF2B5EF4-FFF2-40B4-BE49-F238E27FC236}">
                <a16:creationId xmlns:a16="http://schemas.microsoft.com/office/drawing/2014/main" id="{F6A22B22-13B9-4124-8168-77A37FD26505}"/>
              </a:ext>
            </a:extLst>
          </p:cNvPr>
          <p:cNvSpPr txBox="1"/>
          <p:nvPr/>
        </p:nvSpPr>
        <p:spPr>
          <a:xfrm>
            <a:off x="9923334" y="4866812"/>
            <a:ext cx="1661886" cy="707886"/>
          </a:xfrm>
          <a:prstGeom prst="rect">
            <a:avLst/>
          </a:prstGeom>
          <a:noFill/>
        </p:spPr>
        <p:txBody>
          <a:bodyPr wrap="square">
            <a:spAutoFit/>
          </a:bodyPr>
          <a:lstStyle/>
          <a:p>
            <a:pPr algn="ctr" rtl="1"/>
            <a:r>
              <a:rPr lang="en-US" sz="2000" b="1" dirty="0">
                <a:solidFill>
                  <a:srgbClr val="C00000"/>
                </a:solidFill>
              </a:rPr>
              <a:t>Expense  </a:t>
            </a:r>
            <a:endParaRPr lang="ar-EG" sz="2000" b="1" dirty="0">
              <a:solidFill>
                <a:srgbClr val="C00000"/>
              </a:solidFill>
            </a:endParaRPr>
          </a:p>
          <a:p>
            <a:pPr algn="ctr" rtl="1"/>
            <a:r>
              <a:rPr lang="en-US" sz="2000" b="1" dirty="0">
                <a:solidFill>
                  <a:srgbClr val="C00000"/>
                </a:solidFill>
              </a:rPr>
              <a:t>- 1000</a:t>
            </a:r>
            <a:endParaRPr lang="ar-EG" sz="2000" b="1" dirty="0">
              <a:solidFill>
                <a:srgbClr val="C00000"/>
              </a:solidFill>
            </a:endParaRPr>
          </a:p>
        </p:txBody>
      </p:sp>
      <p:sp>
        <p:nvSpPr>
          <p:cNvPr id="30" name="TextBox 29">
            <a:extLst>
              <a:ext uri="{FF2B5EF4-FFF2-40B4-BE49-F238E27FC236}">
                <a16:creationId xmlns:a16="http://schemas.microsoft.com/office/drawing/2014/main" id="{8E67A878-2509-4709-87C2-9EB5DAFF6C30}"/>
              </a:ext>
            </a:extLst>
          </p:cNvPr>
          <p:cNvSpPr txBox="1"/>
          <p:nvPr/>
        </p:nvSpPr>
        <p:spPr>
          <a:xfrm>
            <a:off x="7867491" y="5805536"/>
            <a:ext cx="2308324" cy="830997"/>
          </a:xfrm>
          <a:prstGeom prst="rect">
            <a:avLst/>
          </a:prstGeom>
          <a:noFill/>
        </p:spPr>
        <p:txBody>
          <a:bodyPr wrap="square">
            <a:spAutoFit/>
          </a:bodyPr>
          <a:lstStyle/>
          <a:p>
            <a:pPr algn="ctr" rtl="1"/>
            <a:r>
              <a:rPr lang="en-US" sz="2000" b="1" dirty="0">
                <a:solidFill>
                  <a:srgbClr val="C00000"/>
                </a:solidFill>
              </a:rPr>
              <a:t>Account payable </a:t>
            </a:r>
            <a:r>
              <a:rPr lang="en-US" sz="2800" b="1" dirty="0">
                <a:solidFill>
                  <a:srgbClr val="C00000"/>
                </a:solidFill>
              </a:rPr>
              <a:t>  </a:t>
            </a:r>
            <a:endParaRPr lang="ar-EG" sz="2800" b="1" dirty="0">
              <a:solidFill>
                <a:srgbClr val="C00000"/>
              </a:solidFill>
            </a:endParaRPr>
          </a:p>
          <a:p>
            <a:pPr algn="ctr" rtl="1"/>
            <a:r>
              <a:rPr lang="en-US" sz="2000" b="1" dirty="0">
                <a:solidFill>
                  <a:srgbClr val="C00000"/>
                </a:solidFill>
              </a:rPr>
              <a:t>- 15000 </a:t>
            </a:r>
            <a:endParaRPr lang="ar-EG" sz="2000" b="1" dirty="0">
              <a:solidFill>
                <a:srgbClr val="C00000"/>
              </a:solidFill>
            </a:endParaRPr>
          </a:p>
        </p:txBody>
      </p:sp>
      <p:sp>
        <p:nvSpPr>
          <p:cNvPr id="31" name="TextBox 30">
            <a:extLst>
              <a:ext uri="{FF2B5EF4-FFF2-40B4-BE49-F238E27FC236}">
                <a16:creationId xmlns:a16="http://schemas.microsoft.com/office/drawing/2014/main" id="{6F66D737-CB31-4F54-B33C-96B67CD8D35F}"/>
              </a:ext>
            </a:extLst>
          </p:cNvPr>
          <p:cNvSpPr txBox="1"/>
          <p:nvPr/>
        </p:nvSpPr>
        <p:spPr>
          <a:xfrm>
            <a:off x="6096000" y="5862561"/>
            <a:ext cx="1796838" cy="707886"/>
          </a:xfrm>
          <a:prstGeom prst="rect">
            <a:avLst/>
          </a:prstGeom>
          <a:noFill/>
        </p:spPr>
        <p:txBody>
          <a:bodyPr wrap="square">
            <a:spAutoFit/>
          </a:bodyPr>
          <a:lstStyle/>
          <a:p>
            <a:pPr algn="ctr" rtl="1"/>
            <a:r>
              <a:rPr lang="en-US" sz="2000" b="1" dirty="0">
                <a:solidFill>
                  <a:srgbClr val="C00000"/>
                </a:solidFill>
              </a:rPr>
              <a:t>cash</a:t>
            </a:r>
            <a:endParaRPr lang="ar-EG" sz="2800" b="1" dirty="0">
              <a:solidFill>
                <a:srgbClr val="C00000"/>
              </a:solidFill>
            </a:endParaRPr>
          </a:p>
          <a:p>
            <a:pPr algn="ctr" rtl="1"/>
            <a:r>
              <a:rPr lang="en-US" sz="2000" b="1" dirty="0">
                <a:solidFill>
                  <a:srgbClr val="C00000"/>
                </a:solidFill>
              </a:rPr>
              <a:t>- 15000</a:t>
            </a:r>
            <a:endParaRPr lang="ar-EG" sz="2000" b="1" dirty="0">
              <a:solidFill>
                <a:srgbClr val="C00000"/>
              </a:solidFill>
            </a:endParaRPr>
          </a:p>
        </p:txBody>
      </p:sp>
      <p:sp>
        <p:nvSpPr>
          <p:cNvPr id="32" name="TextBox 31">
            <a:extLst>
              <a:ext uri="{FF2B5EF4-FFF2-40B4-BE49-F238E27FC236}">
                <a16:creationId xmlns:a16="http://schemas.microsoft.com/office/drawing/2014/main" id="{BABBCDD4-F68C-408E-A570-F1633E3C9696}"/>
              </a:ext>
            </a:extLst>
          </p:cNvPr>
          <p:cNvSpPr txBox="1"/>
          <p:nvPr/>
        </p:nvSpPr>
        <p:spPr>
          <a:xfrm>
            <a:off x="8047455" y="3280185"/>
            <a:ext cx="1948397" cy="677108"/>
          </a:xfrm>
          <a:prstGeom prst="rect">
            <a:avLst/>
          </a:prstGeom>
          <a:noFill/>
        </p:spPr>
        <p:txBody>
          <a:bodyPr wrap="square">
            <a:spAutoFit/>
          </a:bodyPr>
          <a:lstStyle/>
          <a:p>
            <a:pPr algn="ctr" rtl="1"/>
            <a:r>
              <a:rPr lang="en-US" sz="2000" b="1" dirty="0">
                <a:solidFill>
                  <a:srgbClr val="C00000"/>
                </a:solidFill>
              </a:rPr>
              <a:t> + 15000</a:t>
            </a:r>
            <a:r>
              <a:rPr lang="en-US" sz="2000" dirty="0">
                <a:solidFill>
                  <a:srgbClr val="C00000"/>
                </a:solidFill>
                <a:latin typeface="Hacen Saudi Arabia XL" panose="02000000000000000000" pitchFamily="2" charset="-78"/>
                <a:cs typeface="Sultan bold" pitchFamily="2" charset="-78"/>
              </a:rPr>
              <a:t> </a:t>
            </a:r>
            <a:endParaRPr lang="ar-EG" sz="2000" dirty="0">
              <a:solidFill>
                <a:srgbClr val="C00000"/>
              </a:solidFill>
              <a:latin typeface="Hacen Saudi Arabia XL" panose="02000000000000000000" pitchFamily="2" charset="-78"/>
              <a:cs typeface="Sultan bold" pitchFamily="2" charset="-78"/>
            </a:endParaRPr>
          </a:p>
          <a:p>
            <a:pPr algn="ctr" rtl="1"/>
            <a:r>
              <a:rPr lang="en-US" b="1" dirty="0">
                <a:solidFill>
                  <a:srgbClr val="C00000"/>
                </a:solidFill>
              </a:rPr>
              <a:t>Account payable </a:t>
            </a:r>
            <a:r>
              <a:rPr lang="en-US" dirty="0">
                <a:solidFill>
                  <a:srgbClr val="C00000"/>
                </a:solidFill>
                <a:latin typeface="Hacen Saudi Arabia XL" panose="02000000000000000000" pitchFamily="2" charset="-78"/>
                <a:cs typeface="Sultan bold" pitchFamily="2" charset="-78"/>
              </a:rPr>
              <a:t> </a:t>
            </a:r>
            <a:endParaRPr lang="ar-EG" b="1" dirty="0">
              <a:solidFill>
                <a:srgbClr val="C00000"/>
              </a:solidFill>
            </a:endParaRPr>
          </a:p>
        </p:txBody>
      </p:sp>
    </p:spTree>
    <p:extLst>
      <p:ext uri="{BB962C8B-B14F-4D97-AF65-F5344CB8AC3E}">
        <p14:creationId xmlns:p14="http://schemas.microsoft.com/office/powerpoint/2010/main" val="1515483876"/>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randombar(horizontal)">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1">
                                            <p:txEl>
                                              <p:pRg st="0" end="0"/>
                                            </p:txEl>
                                          </p:spTgt>
                                        </p:tgtEl>
                                        <p:attrNameLst>
                                          <p:attrName>style.visibility</p:attrName>
                                        </p:attrNameLst>
                                      </p:cBhvr>
                                      <p:to>
                                        <p:strVal val="visible"/>
                                      </p:to>
                                    </p:set>
                                    <p:animEffect transition="in" filter="randombar(horizontal)">
                                      <p:cBhvr>
                                        <p:cTn id="12" dur="500"/>
                                        <p:tgtEl>
                                          <p:spTgt spid="2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1">
                                            <p:txEl>
                                              <p:pRg st="1" end="1"/>
                                            </p:txEl>
                                          </p:spTgt>
                                        </p:tgtEl>
                                        <p:attrNameLst>
                                          <p:attrName>style.visibility</p:attrName>
                                        </p:attrNameLst>
                                      </p:cBhvr>
                                      <p:to>
                                        <p:strVal val="visible"/>
                                      </p:to>
                                    </p:set>
                                    <p:animEffect transition="in" filter="randombar(horizontal)">
                                      <p:cBhvr>
                                        <p:cTn id="17" dur="500"/>
                                        <p:tgtEl>
                                          <p:spTgt spid="2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3">
                                            <p:txEl>
                                              <p:pRg st="0" end="0"/>
                                            </p:txEl>
                                          </p:spTgt>
                                        </p:tgtEl>
                                        <p:attrNameLst>
                                          <p:attrName>style.visibility</p:attrName>
                                        </p:attrNameLst>
                                      </p:cBhvr>
                                      <p:to>
                                        <p:strVal val="visible"/>
                                      </p:to>
                                    </p:set>
                                    <p:animEffect transition="in" filter="randombar(horizontal)">
                                      <p:cBhvr>
                                        <p:cTn id="22" dur="500"/>
                                        <p:tgtEl>
                                          <p:spTgt spid="2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3">
                                            <p:txEl>
                                              <p:pRg st="1" end="1"/>
                                            </p:txEl>
                                          </p:spTgt>
                                        </p:tgtEl>
                                        <p:attrNameLst>
                                          <p:attrName>style.visibility</p:attrName>
                                        </p:attrNameLst>
                                      </p:cBhvr>
                                      <p:to>
                                        <p:strVal val="visible"/>
                                      </p:to>
                                    </p:set>
                                    <p:animEffect transition="in" filter="randombar(horizontal)">
                                      <p:cBhvr>
                                        <p:cTn id="27" dur="500"/>
                                        <p:tgtEl>
                                          <p:spTgt spid="2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2">
                                            <p:txEl>
                                              <p:pRg st="0" end="0"/>
                                            </p:txEl>
                                          </p:spTgt>
                                        </p:tgtEl>
                                        <p:attrNameLst>
                                          <p:attrName>style.visibility</p:attrName>
                                        </p:attrNameLst>
                                      </p:cBhvr>
                                      <p:to>
                                        <p:strVal val="visible"/>
                                      </p:to>
                                    </p:set>
                                    <p:animEffect transition="in" filter="randombar(horizontal)">
                                      <p:cBhvr>
                                        <p:cTn id="32" dur="500"/>
                                        <p:tgtEl>
                                          <p:spTgt spid="22">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2">
                                            <p:txEl>
                                              <p:pRg st="1" end="1"/>
                                            </p:txEl>
                                          </p:spTgt>
                                        </p:tgtEl>
                                        <p:attrNameLst>
                                          <p:attrName>style.visibility</p:attrName>
                                        </p:attrNameLst>
                                      </p:cBhvr>
                                      <p:to>
                                        <p:strVal val="visible"/>
                                      </p:to>
                                    </p:set>
                                    <p:animEffect transition="in" filter="randombar(horizontal)">
                                      <p:cBhvr>
                                        <p:cTn id="37" dur="500"/>
                                        <p:tgtEl>
                                          <p:spTgt spid="22">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24">
                                            <p:txEl>
                                              <p:pRg st="0" end="0"/>
                                            </p:txEl>
                                          </p:spTgt>
                                        </p:tgtEl>
                                        <p:attrNameLst>
                                          <p:attrName>style.visibility</p:attrName>
                                        </p:attrNameLst>
                                      </p:cBhvr>
                                      <p:to>
                                        <p:strVal val="visible"/>
                                      </p:to>
                                    </p:set>
                                    <p:animEffect transition="in" filter="randombar(horizontal)">
                                      <p:cBhvr>
                                        <p:cTn id="42" dur="500"/>
                                        <p:tgtEl>
                                          <p:spTgt spid="24">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24">
                                            <p:txEl>
                                              <p:pRg st="1" end="1"/>
                                            </p:txEl>
                                          </p:spTgt>
                                        </p:tgtEl>
                                        <p:attrNameLst>
                                          <p:attrName>style.visibility</p:attrName>
                                        </p:attrNameLst>
                                      </p:cBhvr>
                                      <p:to>
                                        <p:strVal val="visible"/>
                                      </p:to>
                                    </p:set>
                                    <p:animEffect transition="in" filter="randombar(horizontal)">
                                      <p:cBhvr>
                                        <p:cTn id="47" dur="500"/>
                                        <p:tgtEl>
                                          <p:spTgt spid="24">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52" dur="500"/>
                                        <p:tgtEl>
                                          <p:spTgt spid="25">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57" dur="500"/>
                                        <p:tgtEl>
                                          <p:spTgt spid="25">
                                            <p:txEl>
                                              <p:pRg st="1" end="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grpId="0" nodeType="clickEffect">
                                  <p:stCondLst>
                                    <p:cond delay="0"/>
                                  </p:stCondLst>
                                  <p:childTnLst>
                                    <p:set>
                                      <p:cBhvr>
                                        <p:cTn id="61" dur="1" fill="hold">
                                          <p:stCondLst>
                                            <p:cond delay="0"/>
                                          </p:stCondLst>
                                        </p:cTn>
                                        <p:tgtEl>
                                          <p:spTgt spid="32">
                                            <p:txEl>
                                              <p:pRg st="0" end="0"/>
                                            </p:txEl>
                                          </p:spTgt>
                                        </p:tgtEl>
                                        <p:attrNameLst>
                                          <p:attrName>style.visibility</p:attrName>
                                        </p:attrNameLst>
                                      </p:cBhvr>
                                      <p:to>
                                        <p:strVal val="visible"/>
                                      </p:to>
                                    </p:set>
                                    <p:animEffect transition="in" filter="randombar(horizontal)">
                                      <p:cBhvr>
                                        <p:cTn id="62" dur="500"/>
                                        <p:tgtEl>
                                          <p:spTgt spid="32">
                                            <p:txEl>
                                              <p:pRg st="0" end="0"/>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grpId="0" nodeType="clickEffect">
                                  <p:stCondLst>
                                    <p:cond delay="0"/>
                                  </p:stCondLst>
                                  <p:childTnLst>
                                    <p:set>
                                      <p:cBhvr>
                                        <p:cTn id="66" dur="1" fill="hold">
                                          <p:stCondLst>
                                            <p:cond delay="0"/>
                                          </p:stCondLst>
                                        </p:cTn>
                                        <p:tgtEl>
                                          <p:spTgt spid="32">
                                            <p:txEl>
                                              <p:pRg st="1" end="1"/>
                                            </p:txEl>
                                          </p:spTgt>
                                        </p:tgtEl>
                                        <p:attrNameLst>
                                          <p:attrName>style.visibility</p:attrName>
                                        </p:attrNameLst>
                                      </p:cBhvr>
                                      <p:to>
                                        <p:strVal val="visible"/>
                                      </p:to>
                                    </p:set>
                                    <p:animEffect transition="in" filter="randombar(horizontal)">
                                      <p:cBhvr>
                                        <p:cTn id="67" dur="500"/>
                                        <p:tgtEl>
                                          <p:spTgt spid="32">
                                            <p:txEl>
                                              <p:pRg st="1" end="1"/>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grpId="0" nodeType="clickEffect">
                                  <p:stCondLst>
                                    <p:cond delay="0"/>
                                  </p:stCondLst>
                                  <p:childTnLst>
                                    <p:set>
                                      <p:cBhvr>
                                        <p:cTn id="71" dur="1" fill="hold">
                                          <p:stCondLst>
                                            <p:cond delay="0"/>
                                          </p:stCondLst>
                                        </p:cTn>
                                        <p:tgtEl>
                                          <p:spTgt spid="26">
                                            <p:txEl>
                                              <p:pRg st="0" end="0"/>
                                            </p:txEl>
                                          </p:spTgt>
                                        </p:tgtEl>
                                        <p:attrNameLst>
                                          <p:attrName>style.visibility</p:attrName>
                                        </p:attrNameLst>
                                      </p:cBhvr>
                                      <p:to>
                                        <p:strVal val="visible"/>
                                      </p:to>
                                    </p:set>
                                    <p:animEffect transition="in" filter="randombar(horizontal)">
                                      <p:cBhvr>
                                        <p:cTn id="72" dur="500"/>
                                        <p:tgtEl>
                                          <p:spTgt spid="26">
                                            <p:txEl>
                                              <p:pRg st="0" end="0"/>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grpId="0" nodeType="clickEffect">
                                  <p:stCondLst>
                                    <p:cond delay="0"/>
                                  </p:stCondLst>
                                  <p:childTnLst>
                                    <p:set>
                                      <p:cBhvr>
                                        <p:cTn id="76" dur="1" fill="hold">
                                          <p:stCondLst>
                                            <p:cond delay="0"/>
                                          </p:stCondLst>
                                        </p:cTn>
                                        <p:tgtEl>
                                          <p:spTgt spid="26">
                                            <p:txEl>
                                              <p:pRg st="1" end="1"/>
                                            </p:txEl>
                                          </p:spTgt>
                                        </p:tgtEl>
                                        <p:attrNameLst>
                                          <p:attrName>style.visibility</p:attrName>
                                        </p:attrNameLst>
                                      </p:cBhvr>
                                      <p:to>
                                        <p:strVal val="visible"/>
                                      </p:to>
                                    </p:set>
                                    <p:animEffect transition="in" filter="randombar(horizontal)">
                                      <p:cBhvr>
                                        <p:cTn id="77" dur="500"/>
                                        <p:tgtEl>
                                          <p:spTgt spid="26">
                                            <p:txEl>
                                              <p:pRg st="1" end="1"/>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grpId="0" nodeType="clickEffect">
                                  <p:stCondLst>
                                    <p:cond delay="0"/>
                                  </p:stCondLst>
                                  <p:childTnLst>
                                    <p:set>
                                      <p:cBhvr>
                                        <p:cTn id="81" dur="1" fill="hold">
                                          <p:stCondLst>
                                            <p:cond delay="0"/>
                                          </p:stCondLst>
                                        </p:cTn>
                                        <p:tgtEl>
                                          <p:spTgt spid="27">
                                            <p:txEl>
                                              <p:pRg st="0" end="0"/>
                                            </p:txEl>
                                          </p:spTgt>
                                        </p:tgtEl>
                                        <p:attrNameLst>
                                          <p:attrName>style.visibility</p:attrName>
                                        </p:attrNameLst>
                                      </p:cBhvr>
                                      <p:to>
                                        <p:strVal val="visible"/>
                                      </p:to>
                                    </p:set>
                                    <p:animEffect transition="in" filter="randombar(horizontal)">
                                      <p:cBhvr>
                                        <p:cTn id="82" dur="500"/>
                                        <p:tgtEl>
                                          <p:spTgt spid="27">
                                            <p:txEl>
                                              <p:pRg st="0" end="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4" presetClass="entr" presetSubtype="10" fill="hold" grpId="0" nodeType="clickEffect">
                                  <p:stCondLst>
                                    <p:cond delay="0"/>
                                  </p:stCondLst>
                                  <p:childTnLst>
                                    <p:set>
                                      <p:cBhvr>
                                        <p:cTn id="86" dur="1" fill="hold">
                                          <p:stCondLst>
                                            <p:cond delay="0"/>
                                          </p:stCondLst>
                                        </p:cTn>
                                        <p:tgtEl>
                                          <p:spTgt spid="27">
                                            <p:txEl>
                                              <p:pRg st="1" end="1"/>
                                            </p:txEl>
                                          </p:spTgt>
                                        </p:tgtEl>
                                        <p:attrNameLst>
                                          <p:attrName>style.visibility</p:attrName>
                                        </p:attrNameLst>
                                      </p:cBhvr>
                                      <p:to>
                                        <p:strVal val="visible"/>
                                      </p:to>
                                    </p:set>
                                    <p:animEffect transition="in" filter="randombar(horizontal)">
                                      <p:cBhvr>
                                        <p:cTn id="87" dur="500"/>
                                        <p:tgtEl>
                                          <p:spTgt spid="27">
                                            <p:txEl>
                                              <p:pRg st="1" end="1"/>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4" presetClass="entr" presetSubtype="10" fill="hold" grpId="0" nodeType="clickEffect">
                                  <p:stCondLst>
                                    <p:cond delay="0"/>
                                  </p:stCondLst>
                                  <p:childTnLst>
                                    <p:set>
                                      <p:cBhvr>
                                        <p:cTn id="91" dur="1" fill="hold">
                                          <p:stCondLst>
                                            <p:cond delay="0"/>
                                          </p:stCondLst>
                                        </p:cTn>
                                        <p:tgtEl>
                                          <p:spTgt spid="28">
                                            <p:txEl>
                                              <p:pRg st="0" end="0"/>
                                            </p:txEl>
                                          </p:spTgt>
                                        </p:tgtEl>
                                        <p:attrNameLst>
                                          <p:attrName>style.visibility</p:attrName>
                                        </p:attrNameLst>
                                      </p:cBhvr>
                                      <p:to>
                                        <p:strVal val="visible"/>
                                      </p:to>
                                    </p:set>
                                    <p:animEffect transition="in" filter="randombar(horizontal)">
                                      <p:cBhvr>
                                        <p:cTn id="92" dur="500"/>
                                        <p:tgtEl>
                                          <p:spTgt spid="28">
                                            <p:txEl>
                                              <p:pRg st="0" end="0"/>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14" presetClass="entr" presetSubtype="10" fill="hold" grpId="0" nodeType="clickEffect">
                                  <p:stCondLst>
                                    <p:cond delay="0"/>
                                  </p:stCondLst>
                                  <p:childTnLst>
                                    <p:set>
                                      <p:cBhvr>
                                        <p:cTn id="96" dur="1" fill="hold">
                                          <p:stCondLst>
                                            <p:cond delay="0"/>
                                          </p:stCondLst>
                                        </p:cTn>
                                        <p:tgtEl>
                                          <p:spTgt spid="28">
                                            <p:txEl>
                                              <p:pRg st="1" end="1"/>
                                            </p:txEl>
                                          </p:spTgt>
                                        </p:tgtEl>
                                        <p:attrNameLst>
                                          <p:attrName>style.visibility</p:attrName>
                                        </p:attrNameLst>
                                      </p:cBhvr>
                                      <p:to>
                                        <p:strVal val="visible"/>
                                      </p:to>
                                    </p:set>
                                    <p:animEffect transition="in" filter="randombar(horizontal)">
                                      <p:cBhvr>
                                        <p:cTn id="97" dur="500"/>
                                        <p:tgtEl>
                                          <p:spTgt spid="28">
                                            <p:txEl>
                                              <p:pRg st="1" end="1"/>
                                            </p:txEl>
                                          </p:spTgt>
                                        </p:tgtEl>
                                      </p:cBhvr>
                                    </p:animEffect>
                                  </p:childTnLst>
                                </p:cTn>
                              </p:par>
                            </p:childTnLst>
                          </p:cTn>
                        </p:par>
                      </p:childTnLst>
                    </p:cTn>
                  </p:par>
                  <p:par>
                    <p:cTn id="98" fill="hold">
                      <p:stCondLst>
                        <p:cond delay="indefinite"/>
                      </p:stCondLst>
                      <p:childTnLst>
                        <p:par>
                          <p:cTn id="99" fill="hold">
                            <p:stCondLst>
                              <p:cond delay="0"/>
                            </p:stCondLst>
                            <p:childTnLst>
                              <p:par>
                                <p:cTn id="100" presetID="14" presetClass="entr" presetSubtype="10" fill="hold" grpId="0" nodeType="clickEffect">
                                  <p:stCondLst>
                                    <p:cond delay="0"/>
                                  </p:stCondLst>
                                  <p:childTnLst>
                                    <p:set>
                                      <p:cBhvr>
                                        <p:cTn id="101" dur="1" fill="hold">
                                          <p:stCondLst>
                                            <p:cond delay="0"/>
                                          </p:stCondLst>
                                        </p:cTn>
                                        <p:tgtEl>
                                          <p:spTgt spid="29">
                                            <p:txEl>
                                              <p:pRg st="0" end="0"/>
                                            </p:txEl>
                                          </p:spTgt>
                                        </p:tgtEl>
                                        <p:attrNameLst>
                                          <p:attrName>style.visibility</p:attrName>
                                        </p:attrNameLst>
                                      </p:cBhvr>
                                      <p:to>
                                        <p:strVal val="visible"/>
                                      </p:to>
                                    </p:set>
                                    <p:animEffect transition="in" filter="randombar(horizontal)">
                                      <p:cBhvr>
                                        <p:cTn id="102" dur="500"/>
                                        <p:tgtEl>
                                          <p:spTgt spid="29">
                                            <p:txEl>
                                              <p:pRg st="0" end="0"/>
                                            </p:txEl>
                                          </p:spTgt>
                                        </p:tgtEl>
                                      </p:cBhvr>
                                    </p:animEffect>
                                  </p:childTnLst>
                                </p:cTn>
                              </p:par>
                            </p:childTnLst>
                          </p:cTn>
                        </p:par>
                      </p:childTnLst>
                    </p:cTn>
                  </p:par>
                  <p:par>
                    <p:cTn id="103" fill="hold">
                      <p:stCondLst>
                        <p:cond delay="indefinite"/>
                      </p:stCondLst>
                      <p:childTnLst>
                        <p:par>
                          <p:cTn id="104" fill="hold">
                            <p:stCondLst>
                              <p:cond delay="0"/>
                            </p:stCondLst>
                            <p:childTnLst>
                              <p:par>
                                <p:cTn id="105" presetID="14" presetClass="entr" presetSubtype="10" fill="hold" grpId="0" nodeType="clickEffect">
                                  <p:stCondLst>
                                    <p:cond delay="0"/>
                                  </p:stCondLst>
                                  <p:childTnLst>
                                    <p:set>
                                      <p:cBhvr>
                                        <p:cTn id="106" dur="1" fill="hold">
                                          <p:stCondLst>
                                            <p:cond delay="0"/>
                                          </p:stCondLst>
                                        </p:cTn>
                                        <p:tgtEl>
                                          <p:spTgt spid="29">
                                            <p:txEl>
                                              <p:pRg st="1" end="1"/>
                                            </p:txEl>
                                          </p:spTgt>
                                        </p:tgtEl>
                                        <p:attrNameLst>
                                          <p:attrName>style.visibility</p:attrName>
                                        </p:attrNameLst>
                                      </p:cBhvr>
                                      <p:to>
                                        <p:strVal val="visible"/>
                                      </p:to>
                                    </p:set>
                                    <p:animEffect transition="in" filter="randombar(horizontal)">
                                      <p:cBhvr>
                                        <p:cTn id="107" dur="500"/>
                                        <p:tgtEl>
                                          <p:spTgt spid="29">
                                            <p:txEl>
                                              <p:pRg st="1" end="1"/>
                                            </p:txEl>
                                          </p:spTgt>
                                        </p:tgtEl>
                                      </p:cBhvr>
                                    </p:animEffect>
                                  </p:childTnLst>
                                </p:cTn>
                              </p:par>
                            </p:childTnLst>
                          </p:cTn>
                        </p:par>
                      </p:childTnLst>
                    </p:cTn>
                  </p:par>
                  <p:par>
                    <p:cTn id="108" fill="hold">
                      <p:stCondLst>
                        <p:cond delay="indefinite"/>
                      </p:stCondLst>
                      <p:childTnLst>
                        <p:par>
                          <p:cTn id="109" fill="hold">
                            <p:stCondLst>
                              <p:cond delay="0"/>
                            </p:stCondLst>
                            <p:childTnLst>
                              <p:par>
                                <p:cTn id="110" presetID="14" presetClass="entr" presetSubtype="10" fill="hold" grpId="0" nodeType="clickEffect">
                                  <p:stCondLst>
                                    <p:cond delay="0"/>
                                  </p:stCondLst>
                                  <p:childTnLst>
                                    <p:set>
                                      <p:cBhvr>
                                        <p:cTn id="111" dur="1" fill="hold">
                                          <p:stCondLst>
                                            <p:cond delay="0"/>
                                          </p:stCondLst>
                                        </p:cTn>
                                        <p:tgtEl>
                                          <p:spTgt spid="31">
                                            <p:txEl>
                                              <p:pRg st="0" end="0"/>
                                            </p:txEl>
                                          </p:spTgt>
                                        </p:tgtEl>
                                        <p:attrNameLst>
                                          <p:attrName>style.visibility</p:attrName>
                                        </p:attrNameLst>
                                      </p:cBhvr>
                                      <p:to>
                                        <p:strVal val="visible"/>
                                      </p:to>
                                    </p:set>
                                    <p:animEffect transition="in" filter="randombar(horizontal)">
                                      <p:cBhvr>
                                        <p:cTn id="112" dur="500"/>
                                        <p:tgtEl>
                                          <p:spTgt spid="31">
                                            <p:txEl>
                                              <p:pRg st="0" end="0"/>
                                            </p:txEl>
                                          </p:spTgt>
                                        </p:tgtEl>
                                      </p:cBhvr>
                                    </p:animEffect>
                                  </p:childTnLst>
                                </p:cTn>
                              </p:par>
                            </p:childTnLst>
                          </p:cTn>
                        </p:par>
                      </p:childTnLst>
                    </p:cTn>
                  </p:par>
                  <p:par>
                    <p:cTn id="113" fill="hold">
                      <p:stCondLst>
                        <p:cond delay="indefinite"/>
                      </p:stCondLst>
                      <p:childTnLst>
                        <p:par>
                          <p:cTn id="114" fill="hold">
                            <p:stCondLst>
                              <p:cond delay="0"/>
                            </p:stCondLst>
                            <p:childTnLst>
                              <p:par>
                                <p:cTn id="115" presetID="14" presetClass="entr" presetSubtype="10" fill="hold" grpId="0" nodeType="clickEffect">
                                  <p:stCondLst>
                                    <p:cond delay="0"/>
                                  </p:stCondLst>
                                  <p:childTnLst>
                                    <p:set>
                                      <p:cBhvr>
                                        <p:cTn id="116" dur="1" fill="hold">
                                          <p:stCondLst>
                                            <p:cond delay="0"/>
                                          </p:stCondLst>
                                        </p:cTn>
                                        <p:tgtEl>
                                          <p:spTgt spid="31">
                                            <p:txEl>
                                              <p:pRg st="1" end="1"/>
                                            </p:txEl>
                                          </p:spTgt>
                                        </p:tgtEl>
                                        <p:attrNameLst>
                                          <p:attrName>style.visibility</p:attrName>
                                        </p:attrNameLst>
                                      </p:cBhvr>
                                      <p:to>
                                        <p:strVal val="visible"/>
                                      </p:to>
                                    </p:set>
                                    <p:animEffect transition="in" filter="randombar(horizontal)">
                                      <p:cBhvr>
                                        <p:cTn id="117" dur="500"/>
                                        <p:tgtEl>
                                          <p:spTgt spid="31">
                                            <p:txEl>
                                              <p:pRg st="1" end="1"/>
                                            </p:txEl>
                                          </p:spTgt>
                                        </p:tgtEl>
                                      </p:cBhvr>
                                    </p:animEffect>
                                  </p:childTnLst>
                                </p:cTn>
                              </p:par>
                            </p:childTnLst>
                          </p:cTn>
                        </p:par>
                      </p:childTnLst>
                    </p:cTn>
                  </p:par>
                  <p:par>
                    <p:cTn id="118" fill="hold">
                      <p:stCondLst>
                        <p:cond delay="indefinite"/>
                      </p:stCondLst>
                      <p:childTnLst>
                        <p:par>
                          <p:cTn id="119" fill="hold">
                            <p:stCondLst>
                              <p:cond delay="0"/>
                            </p:stCondLst>
                            <p:childTnLst>
                              <p:par>
                                <p:cTn id="120" presetID="14" presetClass="entr" presetSubtype="10" fill="hold" grpId="0" nodeType="clickEffect">
                                  <p:stCondLst>
                                    <p:cond delay="0"/>
                                  </p:stCondLst>
                                  <p:childTnLst>
                                    <p:set>
                                      <p:cBhvr>
                                        <p:cTn id="121" dur="1" fill="hold">
                                          <p:stCondLst>
                                            <p:cond delay="0"/>
                                          </p:stCondLst>
                                        </p:cTn>
                                        <p:tgtEl>
                                          <p:spTgt spid="30">
                                            <p:txEl>
                                              <p:pRg st="0" end="0"/>
                                            </p:txEl>
                                          </p:spTgt>
                                        </p:tgtEl>
                                        <p:attrNameLst>
                                          <p:attrName>style.visibility</p:attrName>
                                        </p:attrNameLst>
                                      </p:cBhvr>
                                      <p:to>
                                        <p:strVal val="visible"/>
                                      </p:to>
                                    </p:set>
                                    <p:animEffect transition="in" filter="randombar(horizontal)">
                                      <p:cBhvr>
                                        <p:cTn id="122" dur="500"/>
                                        <p:tgtEl>
                                          <p:spTgt spid="30">
                                            <p:txEl>
                                              <p:pRg st="0" end="0"/>
                                            </p:txEl>
                                          </p:spTgt>
                                        </p:tgtEl>
                                      </p:cBhvr>
                                    </p:animEffect>
                                  </p:childTnLst>
                                </p:cTn>
                              </p:par>
                            </p:childTnLst>
                          </p:cTn>
                        </p:par>
                      </p:childTnLst>
                    </p:cTn>
                  </p:par>
                  <p:par>
                    <p:cTn id="123" fill="hold">
                      <p:stCondLst>
                        <p:cond delay="indefinite"/>
                      </p:stCondLst>
                      <p:childTnLst>
                        <p:par>
                          <p:cTn id="124" fill="hold">
                            <p:stCondLst>
                              <p:cond delay="0"/>
                            </p:stCondLst>
                            <p:childTnLst>
                              <p:par>
                                <p:cTn id="125" presetID="14" presetClass="entr" presetSubtype="10" fill="hold" grpId="0" nodeType="clickEffect">
                                  <p:stCondLst>
                                    <p:cond delay="0"/>
                                  </p:stCondLst>
                                  <p:childTnLst>
                                    <p:set>
                                      <p:cBhvr>
                                        <p:cTn id="126" dur="1" fill="hold">
                                          <p:stCondLst>
                                            <p:cond delay="0"/>
                                          </p:stCondLst>
                                        </p:cTn>
                                        <p:tgtEl>
                                          <p:spTgt spid="30">
                                            <p:txEl>
                                              <p:pRg st="1" end="1"/>
                                            </p:txEl>
                                          </p:spTgt>
                                        </p:tgtEl>
                                        <p:attrNameLst>
                                          <p:attrName>style.visibility</p:attrName>
                                        </p:attrNameLst>
                                      </p:cBhvr>
                                      <p:to>
                                        <p:strVal val="visible"/>
                                      </p:to>
                                    </p:set>
                                    <p:animEffect transition="in" filter="randombar(horizontal)">
                                      <p:cBhvr>
                                        <p:cTn id="127" dur="500"/>
                                        <p:tgtEl>
                                          <p:spTgt spid="3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build="p"/>
      <p:bldP spid="22" grpId="0" build="p"/>
      <p:bldP spid="23" grpId="0" build="p"/>
      <p:bldP spid="24" grpId="0" build="p"/>
      <p:bldP spid="25" grpId="0" build="p"/>
      <p:bldP spid="26" grpId="0" build="p"/>
      <p:bldP spid="27" grpId="0" build="p"/>
      <p:bldP spid="28" grpId="0" build="p"/>
      <p:bldP spid="29" grpId="0" build="p"/>
      <p:bldP spid="30" grpId="0" build="p"/>
      <p:bldP spid="31" grpId="0" build="p"/>
      <p:bldP spid="32"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p:cNvPicPr>
            <a:picLocks noChangeAspect="1"/>
          </p:cNvPicPr>
          <p:nvPr/>
        </p:nvPicPr>
        <p:blipFill>
          <a:blip r:embed="rId2"/>
          <a:stretch>
            <a:fillRect/>
          </a:stretch>
        </p:blipFill>
        <p:spPr>
          <a:xfrm>
            <a:off x="0" y="0"/>
            <a:ext cx="12192000" cy="6858000"/>
          </a:xfrm>
          <a:prstGeom prst="rect">
            <a:avLst/>
          </a:prstGeom>
        </p:spPr>
      </p:pic>
      <p:pic>
        <p:nvPicPr>
          <p:cNvPr id="8" name="Picture 8">
            <a:extLst>
              <a:ext uri="{FF2B5EF4-FFF2-40B4-BE49-F238E27FC236}">
                <a16:creationId xmlns:a16="http://schemas.microsoft.com/office/drawing/2014/main" id="{E3F3A3DC-329B-45FF-ADB4-FC7CF2D80D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8139" y="1082460"/>
            <a:ext cx="838200" cy="14287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a:extLst>
              <a:ext uri="{FF2B5EF4-FFF2-40B4-BE49-F238E27FC236}">
                <a16:creationId xmlns:a16="http://schemas.microsoft.com/office/drawing/2014/main" id="{DB775EE4-9DC7-4C6A-AE15-6D2BE1DFFE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88139" y="1225335"/>
            <a:ext cx="1339850" cy="63500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11">
            <a:extLst>
              <a:ext uri="{FF2B5EF4-FFF2-40B4-BE49-F238E27FC236}">
                <a16:creationId xmlns:a16="http://schemas.microsoft.com/office/drawing/2014/main" id="{D30F73E0-7218-48E1-8BE1-891F485F0950}"/>
              </a:ext>
            </a:extLst>
          </p:cNvPr>
          <p:cNvSpPr>
            <a:spLocks noChangeArrowheads="1"/>
          </p:cNvSpPr>
          <p:nvPr/>
        </p:nvSpPr>
        <p:spPr bwMode="auto">
          <a:xfrm>
            <a:off x="2688139" y="1082460"/>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sp>
        <p:nvSpPr>
          <p:cNvPr id="11" name="Rectangle 13">
            <a:extLst>
              <a:ext uri="{FF2B5EF4-FFF2-40B4-BE49-F238E27FC236}">
                <a16:creationId xmlns:a16="http://schemas.microsoft.com/office/drawing/2014/main" id="{33E92BFD-77E3-4F21-8957-B2CF101AF495}"/>
              </a:ext>
            </a:extLst>
          </p:cNvPr>
          <p:cNvSpPr>
            <a:spLocks noChangeArrowheads="1"/>
          </p:cNvSpPr>
          <p:nvPr/>
        </p:nvSpPr>
        <p:spPr bwMode="auto">
          <a:xfrm>
            <a:off x="2688139" y="1225335"/>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graphicFrame>
        <p:nvGraphicFramePr>
          <p:cNvPr id="15" name="Table 7">
            <a:extLst>
              <a:ext uri="{FF2B5EF4-FFF2-40B4-BE49-F238E27FC236}">
                <a16:creationId xmlns:a16="http://schemas.microsoft.com/office/drawing/2014/main" id="{22D2130A-DE4E-49F2-B81E-6399E46ECCE3}"/>
              </a:ext>
            </a:extLst>
          </p:cNvPr>
          <p:cNvGraphicFramePr>
            <a:graphicFrameLocks noGrp="1"/>
          </p:cNvGraphicFramePr>
          <p:nvPr>
            <p:extLst>
              <p:ext uri="{D42A27DB-BD31-4B8C-83A1-F6EECF244321}">
                <p14:modId xmlns:p14="http://schemas.microsoft.com/office/powerpoint/2010/main" val="3943297877"/>
              </p:ext>
            </p:extLst>
          </p:nvPr>
        </p:nvGraphicFramePr>
        <p:xfrm>
          <a:off x="858309" y="1057188"/>
          <a:ext cx="10783782" cy="3508500"/>
        </p:xfrm>
        <a:graphic>
          <a:graphicData uri="http://schemas.openxmlformats.org/drawingml/2006/table">
            <a:tbl>
              <a:tblPr rtl="1" firstRow="1" bandRow="1">
                <a:tableStyleId>{5C22544A-7EE6-4342-B048-85BDC9FD1C3A}</a:tableStyleId>
              </a:tblPr>
              <a:tblGrid>
                <a:gridCol w="2038587">
                  <a:extLst>
                    <a:ext uri="{9D8B030D-6E8A-4147-A177-3AD203B41FA5}">
                      <a16:colId xmlns:a16="http://schemas.microsoft.com/office/drawing/2014/main" val="3291895585"/>
                    </a:ext>
                  </a:extLst>
                </a:gridCol>
                <a:gridCol w="1751749">
                  <a:extLst>
                    <a:ext uri="{9D8B030D-6E8A-4147-A177-3AD203B41FA5}">
                      <a16:colId xmlns:a16="http://schemas.microsoft.com/office/drawing/2014/main" val="3007939483"/>
                    </a:ext>
                  </a:extLst>
                </a:gridCol>
                <a:gridCol w="1554923">
                  <a:extLst>
                    <a:ext uri="{9D8B030D-6E8A-4147-A177-3AD203B41FA5}">
                      <a16:colId xmlns:a16="http://schemas.microsoft.com/office/drawing/2014/main" val="162117458"/>
                    </a:ext>
                  </a:extLst>
                </a:gridCol>
                <a:gridCol w="5438523">
                  <a:extLst>
                    <a:ext uri="{9D8B030D-6E8A-4147-A177-3AD203B41FA5}">
                      <a16:colId xmlns:a16="http://schemas.microsoft.com/office/drawing/2014/main" val="564143744"/>
                    </a:ext>
                  </a:extLst>
                </a:gridCol>
              </a:tblGrid>
              <a:tr h="367859">
                <a:tc>
                  <a:txBody>
                    <a:bodyPr/>
                    <a:lstStyle/>
                    <a:p>
                      <a:pPr algn="ctr" rtl="1"/>
                      <a:r>
                        <a:rPr lang="en-US" sz="2000" b="1" dirty="0">
                          <a:solidFill>
                            <a:schemeClr val="accent5">
                              <a:lumMod val="50000"/>
                            </a:schemeClr>
                          </a:solidFill>
                        </a:rPr>
                        <a:t>+   equity</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000" b="1" dirty="0">
                          <a:solidFill>
                            <a:schemeClr val="accent5">
                              <a:lumMod val="50000"/>
                            </a:schemeClr>
                          </a:solidFill>
                        </a:rPr>
                        <a:t>Liabilities</a:t>
                      </a:r>
                      <a:endParaRPr lang="ar-EG" sz="2000" b="1" dirty="0">
                        <a:solidFill>
                          <a:schemeClr val="accent5">
                            <a:lumMod val="50000"/>
                          </a:schemeClr>
                        </a:solidFill>
                      </a:endParaRPr>
                    </a:p>
                  </a:txBody>
                  <a:tcPr>
                    <a:lnL w="38100" cap="flat" cmpd="sng" algn="ctr">
                      <a:no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r>
                        <a:rPr lang="en-US" sz="2000" b="1" dirty="0">
                          <a:solidFill>
                            <a:schemeClr val="accent5">
                              <a:lumMod val="50000"/>
                            </a:schemeClr>
                          </a:solidFill>
                        </a:rPr>
                        <a:t>Assets  =</a:t>
                      </a:r>
                      <a:endParaRPr lang="ar-EG" sz="20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tc>
                  <a:txBody>
                    <a:bodyPr/>
                    <a:lstStyle/>
                    <a:p>
                      <a:pPr algn="ctr" rtl="1"/>
                      <a:endParaRPr lang="ar-EG" sz="1300" b="1" dirty="0">
                        <a:solidFill>
                          <a:schemeClr val="accent5">
                            <a:lumMod val="50000"/>
                          </a:schemeClr>
                        </a:solidFill>
                      </a:endParaRPr>
                    </a:p>
                  </a:txBody>
                  <a:tcPr>
                    <a:lnL w="3810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80519722"/>
                  </a:ext>
                </a:extLst>
              </a:tr>
              <a:tr h="813656">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8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sz="2000" b="1" dirty="0">
                          <a:solidFill>
                            <a:schemeClr val="tx1"/>
                          </a:solidFill>
                          <a:latin typeface="Hacen Saudi Arabia XL" panose="02000000000000000000" pitchFamily="2" charset="-78"/>
                          <a:cs typeface="Sultan bold" pitchFamily="2" charset="-78"/>
                        </a:rPr>
                        <a:t>7-Purchased </a:t>
                      </a:r>
                      <a:r>
                        <a:rPr lang="en-US" sz="2000" b="1" dirty="0">
                          <a:solidFill>
                            <a:srgbClr val="FF0000"/>
                          </a:solidFill>
                          <a:latin typeface="Hacen Saudi Arabia XL" panose="02000000000000000000" pitchFamily="2" charset="-78"/>
                          <a:cs typeface="Sultan bold" pitchFamily="2" charset="-78"/>
                        </a:rPr>
                        <a:t>supplies</a:t>
                      </a:r>
                      <a:r>
                        <a:rPr lang="en-US" sz="2000" b="1" dirty="0">
                          <a:solidFill>
                            <a:schemeClr val="tx1"/>
                          </a:solidFill>
                          <a:latin typeface="Hacen Saudi Arabia XL" panose="02000000000000000000" pitchFamily="2" charset="-78"/>
                          <a:cs typeface="Sultan bold" pitchFamily="2" charset="-78"/>
                        </a:rPr>
                        <a:t> for L.E 500 </a:t>
                      </a:r>
                      <a:r>
                        <a:rPr lang="en-US" sz="2000" b="1" dirty="0">
                          <a:solidFill>
                            <a:srgbClr val="FF0000"/>
                          </a:solidFill>
                          <a:latin typeface="Hacen Saudi Arabia XL" panose="02000000000000000000" pitchFamily="2" charset="-78"/>
                          <a:cs typeface="Sultan bold" pitchFamily="2" charset="-78"/>
                        </a:rPr>
                        <a:t>cash</a:t>
                      </a:r>
                      <a:r>
                        <a:rPr lang="ar-EG" altLang="ar-EG" sz="2000" b="1" kern="1200" dirty="0">
                          <a:solidFill>
                            <a:schemeClr val="tx1"/>
                          </a:solidFill>
                          <a:latin typeface="Hacen Saudi Arabia XL" panose="02000000000000000000" pitchFamily="2" charset="-78"/>
                          <a:ea typeface="+mn-ea"/>
                          <a:cs typeface="Sultan bold" pitchFamily="2" charset="-78"/>
                        </a:rPr>
                        <a:t> </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593825822"/>
                  </a:ext>
                </a:extLst>
              </a:tr>
              <a:tr h="532825">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en-US" sz="1800" b="1" kern="1200" dirty="0">
                        <a:solidFill>
                          <a:srgbClr val="C000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800" b="1" kern="1200" dirty="0">
                        <a:solidFill>
                          <a:srgbClr val="C000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sz="2000" b="1" dirty="0">
                          <a:solidFill>
                            <a:schemeClr val="tx1"/>
                          </a:solidFill>
                          <a:latin typeface="Hacen Saudi Arabia XL" panose="02000000000000000000" pitchFamily="2" charset="-78"/>
                          <a:cs typeface="Sultan bold" pitchFamily="2" charset="-78"/>
                        </a:rPr>
                        <a:t>8- </a:t>
                      </a:r>
                      <a:r>
                        <a:rPr lang="en-US" sz="2000" b="1" dirty="0">
                          <a:solidFill>
                            <a:srgbClr val="FF0000"/>
                          </a:solidFill>
                          <a:latin typeface="Hacen Saudi Arabia XL" panose="02000000000000000000" pitchFamily="2" charset="-78"/>
                          <a:cs typeface="Sultan bold" pitchFamily="2" charset="-78"/>
                        </a:rPr>
                        <a:t>Paid</a:t>
                      </a:r>
                      <a:r>
                        <a:rPr lang="en-US" sz="2000" b="1" dirty="0">
                          <a:solidFill>
                            <a:schemeClr val="tx1"/>
                          </a:solidFill>
                          <a:latin typeface="Hacen Saudi Arabia XL" panose="02000000000000000000" pitchFamily="2" charset="-78"/>
                          <a:cs typeface="Sultan bold" pitchFamily="2" charset="-78"/>
                        </a:rPr>
                        <a:t> monthly expenses: </a:t>
                      </a:r>
                      <a:r>
                        <a:rPr lang="en-US" sz="2000" b="1" dirty="0">
                          <a:solidFill>
                            <a:srgbClr val="FF0000"/>
                          </a:solidFill>
                          <a:latin typeface="Hacen Saudi Arabia XL" panose="02000000000000000000" pitchFamily="2" charset="-78"/>
                          <a:cs typeface="Sultan bold" pitchFamily="2" charset="-78"/>
                        </a:rPr>
                        <a:t>salaries</a:t>
                      </a:r>
                      <a:r>
                        <a:rPr lang="en-US" sz="2000" b="1" dirty="0">
                          <a:solidFill>
                            <a:schemeClr val="tx1"/>
                          </a:solidFill>
                          <a:latin typeface="Hacen Saudi Arabia XL" panose="02000000000000000000" pitchFamily="2" charset="-78"/>
                          <a:cs typeface="Sultan bold" pitchFamily="2" charset="-78"/>
                        </a:rPr>
                        <a:t> L.E 5000 and </a:t>
                      </a:r>
                      <a:r>
                        <a:rPr lang="en-US" sz="2000" b="1" dirty="0">
                          <a:solidFill>
                            <a:srgbClr val="FF0000"/>
                          </a:solidFill>
                          <a:latin typeface="Hacen Saudi Arabia XL" panose="02000000000000000000" pitchFamily="2" charset="-78"/>
                          <a:cs typeface="Sultan bold" pitchFamily="2" charset="-78"/>
                        </a:rPr>
                        <a:t>utilities</a:t>
                      </a:r>
                      <a:r>
                        <a:rPr lang="en-US" sz="2000" b="1" dirty="0">
                          <a:solidFill>
                            <a:schemeClr val="tx1"/>
                          </a:solidFill>
                          <a:latin typeface="Hacen Saudi Arabia XL" panose="02000000000000000000" pitchFamily="2" charset="-78"/>
                          <a:cs typeface="Sultan bold" pitchFamily="2" charset="-78"/>
                        </a:rPr>
                        <a:t> L.E 400</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333876039"/>
                  </a:ext>
                </a:extLst>
              </a:tr>
              <a:tr h="896524">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20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lvl="1" indent="0" algn="l" rtl="0" eaLnBrk="0" hangingPunct="0">
                        <a:spcBef>
                          <a:spcPts val="330"/>
                        </a:spcBef>
                        <a:spcAft>
                          <a:spcPts val="0"/>
                        </a:spcAft>
                        <a:buSzPts val="1300"/>
                        <a:buFont typeface="+mj-lt"/>
                        <a:buNone/>
                        <a:tabLst>
                          <a:tab pos="758190" algn="l"/>
                        </a:tabLst>
                      </a:pPr>
                      <a:r>
                        <a:rPr lang="en-US" sz="2000" b="1" dirty="0">
                          <a:solidFill>
                            <a:schemeClr val="tx1"/>
                          </a:solidFill>
                          <a:latin typeface="Hacen Saudi Arabia XL" panose="02000000000000000000" pitchFamily="2" charset="-78"/>
                          <a:cs typeface="Sultan bold" pitchFamily="2" charset="-78"/>
                        </a:rPr>
                        <a:t>9- Performed </a:t>
                      </a:r>
                      <a:r>
                        <a:rPr lang="en-US" sz="2000" b="1" dirty="0">
                          <a:solidFill>
                            <a:srgbClr val="FF0000"/>
                          </a:solidFill>
                          <a:latin typeface="Hacen Saudi Arabia XL" panose="02000000000000000000" pitchFamily="2" charset="-78"/>
                          <a:cs typeface="Sultan bold" pitchFamily="2" charset="-78"/>
                        </a:rPr>
                        <a:t>services</a:t>
                      </a:r>
                      <a:r>
                        <a:rPr lang="en-US" sz="2000" b="1" dirty="0">
                          <a:solidFill>
                            <a:schemeClr val="tx1"/>
                          </a:solidFill>
                          <a:latin typeface="Hacen Saudi Arabia XL" panose="02000000000000000000" pitchFamily="2" charset="-78"/>
                          <a:cs typeface="Sultan bold" pitchFamily="2" charset="-78"/>
                        </a:rPr>
                        <a:t> for customer for L.E 1200 </a:t>
                      </a:r>
                      <a:r>
                        <a:rPr lang="en-US" sz="2000" b="1" dirty="0">
                          <a:solidFill>
                            <a:srgbClr val="FF0000"/>
                          </a:solidFill>
                          <a:latin typeface="Hacen Saudi Arabia XL" panose="02000000000000000000" pitchFamily="2" charset="-78"/>
                          <a:cs typeface="Sultan bold" pitchFamily="2" charset="-78"/>
                        </a:rPr>
                        <a:t>on account</a:t>
                      </a:r>
                      <a:endParaRPr lang="ar-EG" sz="2000" b="1" dirty="0">
                        <a:solidFill>
                          <a:srgbClr val="FF0000"/>
                        </a:solidFill>
                        <a:latin typeface="Hacen Saudi Arabia XL" panose="02000000000000000000" pitchFamily="2" charset="-78"/>
                        <a:cs typeface="Sultan bold" pitchFamily="2" charset="-78"/>
                      </a:endParaRP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1608543661"/>
                  </a:ext>
                </a:extLst>
              </a:tr>
              <a:tr h="367859">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3810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0" indent="0" algn="ctr" defTabSz="755934" rtl="1" eaLnBrk="1" fontAlgn="auto" latinLnBrk="0" hangingPunct="1">
                        <a:lnSpc>
                          <a:spcPct val="100000"/>
                        </a:lnSpc>
                        <a:spcBef>
                          <a:spcPts val="0"/>
                        </a:spcBef>
                        <a:spcAft>
                          <a:spcPts val="0"/>
                        </a:spcAft>
                        <a:buClrTx/>
                        <a:buSzTx/>
                        <a:buFontTx/>
                        <a:buNone/>
                        <a:tabLst/>
                        <a:defRPr/>
                      </a:pPr>
                      <a:endParaRPr lang="ar-EG"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algn="ctr" rtl="1"/>
                      <a:endParaRPr lang="en-US" sz="1800" b="1" kern="1200" dirty="0">
                        <a:solidFill>
                          <a:srgbClr val="00CC00"/>
                        </a:solidFill>
                        <a:latin typeface="+mn-lt"/>
                        <a:ea typeface="+mn-ea"/>
                        <a:cs typeface="+mn-cs"/>
                      </a:endParaRPr>
                    </a:p>
                  </a:txBody>
                  <a:tcPr>
                    <a:lnL w="19050" cap="flat" cmpd="sng" algn="ctr">
                      <a:solidFill>
                        <a:schemeClr val="accent5">
                          <a:lumMod val="50000"/>
                        </a:schemeClr>
                      </a:solidFill>
                      <a:prstDash val="solid"/>
                      <a:round/>
                      <a:headEnd type="none" w="med" len="med"/>
                      <a:tailEnd type="none" w="med" len="med"/>
                    </a:lnL>
                    <a:lnR w="1905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tc>
                  <a:txBody>
                    <a:bodyPr/>
                    <a:lstStyle/>
                    <a:p>
                      <a:pPr marL="0" marR="0" lvl="1" indent="0" algn="l" defTabSz="755934" rtl="0" eaLnBrk="0" fontAlgn="auto" latinLnBrk="0" hangingPunct="0">
                        <a:lnSpc>
                          <a:spcPct val="100000"/>
                        </a:lnSpc>
                        <a:spcBef>
                          <a:spcPts val="330"/>
                        </a:spcBef>
                        <a:spcAft>
                          <a:spcPts val="0"/>
                        </a:spcAft>
                        <a:buClrTx/>
                        <a:buSzPts val="1300"/>
                        <a:buFont typeface="+mj-lt"/>
                        <a:buNone/>
                        <a:tabLst>
                          <a:tab pos="758190" algn="l"/>
                        </a:tabLst>
                        <a:defRPr/>
                      </a:pPr>
                      <a:r>
                        <a:rPr lang="en-US" sz="2000" b="1" dirty="0">
                          <a:solidFill>
                            <a:schemeClr val="tx1"/>
                          </a:solidFill>
                          <a:latin typeface="Hacen Saudi Arabia XL" panose="02000000000000000000" pitchFamily="2" charset="-78"/>
                          <a:cs typeface="Sultan bold" pitchFamily="2" charset="-78"/>
                        </a:rPr>
                        <a:t>10- Ahmed </a:t>
                      </a:r>
                      <a:r>
                        <a:rPr lang="en-US" sz="2000" b="1" dirty="0">
                          <a:solidFill>
                            <a:srgbClr val="FF0000"/>
                          </a:solidFill>
                          <a:latin typeface="Hacen Saudi Arabia XL" panose="02000000000000000000" pitchFamily="2" charset="-78"/>
                          <a:cs typeface="Sultan bold" pitchFamily="2" charset="-78"/>
                        </a:rPr>
                        <a:t>withdrew</a:t>
                      </a:r>
                      <a:r>
                        <a:rPr lang="en-US" sz="2000" b="1" dirty="0">
                          <a:solidFill>
                            <a:schemeClr val="tx1"/>
                          </a:solidFill>
                          <a:latin typeface="Hacen Saudi Arabia XL" panose="02000000000000000000" pitchFamily="2" charset="-78"/>
                          <a:cs typeface="Sultan bold" pitchFamily="2" charset="-78"/>
                        </a:rPr>
                        <a:t> L.E 1000 </a:t>
                      </a:r>
                      <a:r>
                        <a:rPr lang="en-US" sz="2000" b="1" dirty="0">
                          <a:solidFill>
                            <a:srgbClr val="FF0000"/>
                          </a:solidFill>
                          <a:latin typeface="Hacen Saudi Arabia XL" panose="02000000000000000000" pitchFamily="2" charset="-78"/>
                          <a:cs typeface="Sultan bold" pitchFamily="2" charset="-78"/>
                        </a:rPr>
                        <a:t>cash</a:t>
                      </a:r>
                      <a:r>
                        <a:rPr lang="en-US" sz="2000" b="1" dirty="0">
                          <a:solidFill>
                            <a:schemeClr val="tx1"/>
                          </a:solidFill>
                          <a:latin typeface="Hacen Saudi Arabia XL" panose="02000000000000000000" pitchFamily="2" charset="-78"/>
                          <a:cs typeface="Sultan bold" pitchFamily="2" charset="-78"/>
                        </a:rPr>
                        <a:t> for personal </a:t>
                      </a:r>
                      <a:r>
                        <a:rPr lang="en-US" sz="2000" b="1" kern="1200" dirty="0">
                          <a:solidFill>
                            <a:schemeClr val="tx1"/>
                          </a:solidFill>
                          <a:latin typeface="Hacen Saudi Arabia XL" panose="02000000000000000000" pitchFamily="2" charset="-78"/>
                          <a:ea typeface="+mn-ea"/>
                          <a:cs typeface="Sultan bold" pitchFamily="2" charset="-78"/>
                        </a:rPr>
                        <a:t>use</a:t>
                      </a:r>
                      <a:r>
                        <a:rPr lang="en-US" sz="2000" b="1" dirty="0">
                          <a:solidFill>
                            <a:schemeClr val="tx1"/>
                          </a:solidFill>
                          <a:effectLst/>
                          <a:latin typeface="Times New Roman" panose="02020603050405020304" pitchFamily="18" charset="0"/>
                          <a:ea typeface="Times New Roman" panose="02020603050405020304" pitchFamily="18" charset="0"/>
                        </a:rPr>
                        <a:t>.</a:t>
                      </a:r>
                    </a:p>
                  </a:txBody>
                  <a:tcPr>
                    <a:lnL w="19050" cap="flat" cmpd="sng" algn="ctr">
                      <a:solidFill>
                        <a:schemeClr val="accent5">
                          <a:lumMod val="50000"/>
                        </a:schemeClr>
                      </a:solidFill>
                      <a:prstDash val="solid"/>
                      <a:round/>
                      <a:headEnd type="none" w="med" len="med"/>
                      <a:tailEnd type="none" w="med" len="med"/>
                    </a:lnL>
                    <a:lnR w="38100" cap="flat" cmpd="sng" algn="ctr">
                      <a:solidFill>
                        <a:schemeClr val="accent5">
                          <a:lumMod val="50000"/>
                        </a:schemeClr>
                      </a:solidFill>
                      <a:prstDash val="solid"/>
                      <a:round/>
                      <a:headEnd type="none" w="med" len="med"/>
                      <a:tailEnd type="none" w="med" len="med"/>
                    </a:lnR>
                    <a:lnT w="38100" cap="flat" cmpd="sng" algn="ctr">
                      <a:solidFill>
                        <a:schemeClr val="accent5">
                          <a:lumMod val="50000"/>
                        </a:schemeClr>
                      </a:solidFill>
                      <a:prstDash val="solid"/>
                      <a:round/>
                      <a:headEnd type="none" w="med" len="med"/>
                      <a:tailEnd type="none" w="med" len="med"/>
                    </a:lnT>
                    <a:lnB w="38100" cap="flat" cmpd="sng" algn="ctr">
                      <a:solidFill>
                        <a:schemeClr val="accent5">
                          <a:lumMod val="50000"/>
                        </a:schemeClr>
                      </a:solidFill>
                      <a:prstDash val="solid"/>
                      <a:round/>
                      <a:headEnd type="none" w="med" len="med"/>
                      <a:tailEnd type="none" w="med" len="med"/>
                    </a:lnB>
                    <a:solidFill>
                      <a:schemeClr val="bg1"/>
                    </a:solidFill>
                  </a:tcPr>
                </a:tc>
                <a:extLst>
                  <a:ext uri="{0D108BD9-81ED-4DB2-BD59-A6C34878D82A}">
                    <a16:rowId xmlns:a16="http://schemas.microsoft.com/office/drawing/2014/main" val="2706319066"/>
                  </a:ext>
                </a:extLst>
              </a:tr>
            </a:tbl>
          </a:graphicData>
        </a:graphic>
      </p:graphicFrame>
      <p:pic>
        <p:nvPicPr>
          <p:cNvPr id="16" name="Picture 8">
            <a:extLst>
              <a:ext uri="{FF2B5EF4-FFF2-40B4-BE49-F238E27FC236}">
                <a16:creationId xmlns:a16="http://schemas.microsoft.com/office/drawing/2014/main" id="{5C1DDA46-5EA6-4261-BC9C-6250AAC084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88139" y="1111488"/>
            <a:ext cx="838200" cy="142875"/>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1">
            <a:extLst>
              <a:ext uri="{FF2B5EF4-FFF2-40B4-BE49-F238E27FC236}">
                <a16:creationId xmlns:a16="http://schemas.microsoft.com/office/drawing/2014/main" id="{66D216C0-1321-4B38-9AF7-8FF0DEF4F38E}"/>
              </a:ext>
            </a:extLst>
          </p:cNvPr>
          <p:cNvSpPr>
            <a:spLocks noChangeArrowheads="1"/>
          </p:cNvSpPr>
          <p:nvPr/>
        </p:nvSpPr>
        <p:spPr bwMode="auto">
          <a:xfrm>
            <a:off x="2688139" y="1111488"/>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sp>
        <p:nvSpPr>
          <p:cNvPr id="19" name="Rectangle 13">
            <a:extLst>
              <a:ext uri="{FF2B5EF4-FFF2-40B4-BE49-F238E27FC236}">
                <a16:creationId xmlns:a16="http://schemas.microsoft.com/office/drawing/2014/main" id="{95EAC427-5A76-498E-A8C3-1425388A1868}"/>
              </a:ext>
            </a:extLst>
          </p:cNvPr>
          <p:cNvSpPr>
            <a:spLocks noChangeArrowheads="1"/>
          </p:cNvSpPr>
          <p:nvPr/>
        </p:nvSpPr>
        <p:spPr bwMode="auto">
          <a:xfrm>
            <a:off x="2688139" y="1254363"/>
            <a:ext cx="0" cy="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ar-EG"/>
          </a:p>
        </p:txBody>
      </p:sp>
      <p:sp>
        <p:nvSpPr>
          <p:cNvPr id="25" name="TextBox 24">
            <a:extLst>
              <a:ext uri="{FF2B5EF4-FFF2-40B4-BE49-F238E27FC236}">
                <a16:creationId xmlns:a16="http://schemas.microsoft.com/office/drawing/2014/main" id="{0CCD776C-9295-4A65-A407-4663A19579EE}"/>
              </a:ext>
            </a:extLst>
          </p:cNvPr>
          <p:cNvSpPr txBox="1"/>
          <p:nvPr/>
        </p:nvSpPr>
        <p:spPr>
          <a:xfrm>
            <a:off x="6270057" y="1469256"/>
            <a:ext cx="1661886" cy="400110"/>
          </a:xfrm>
          <a:prstGeom prst="rect">
            <a:avLst/>
          </a:prstGeom>
          <a:noFill/>
        </p:spPr>
        <p:txBody>
          <a:bodyPr wrap="square">
            <a:spAutoFit/>
          </a:bodyPr>
          <a:lstStyle/>
          <a:p>
            <a:pPr algn="ctr" rtl="1"/>
            <a:r>
              <a:rPr lang="en-US" sz="2000" b="1" dirty="0"/>
              <a:t>Supplies +500</a:t>
            </a:r>
            <a:endParaRPr lang="ar-EG" sz="2000" b="1" dirty="0"/>
          </a:p>
        </p:txBody>
      </p:sp>
      <p:sp>
        <p:nvSpPr>
          <p:cNvPr id="26" name="TextBox 25">
            <a:extLst>
              <a:ext uri="{FF2B5EF4-FFF2-40B4-BE49-F238E27FC236}">
                <a16:creationId xmlns:a16="http://schemas.microsoft.com/office/drawing/2014/main" id="{EBF8147C-E663-4FDD-89D4-A3D909BCD010}"/>
              </a:ext>
            </a:extLst>
          </p:cNvPr>
          <p:cNvSpPr txBox="1"/>
          <p:nvPr/>
        </p:nvSpPr>
        <p:spPr>
          <a:xfrm>
            <a:off x="6193418" y="1800433"/>
            <a:ext cx="1661886" cy="400110"/>
          </a:xfrm>
          <a:prstGeom prst="rect">
            <a:avLst/>
          </a:prstGeom>
          <a:noFill/>
        </p:spPr>
        <p:txBody>
          <a:bodyPr wrap="square">
            <a:spAutoFit/>
          </a:bodyPr>
          <a:lstStyle/>
          <a:p>
            <a:pPr algn="ctr" rtl="1"/>
            <a:r>
              <a:rPr lang="en-US" sz="2000" b="1" dirty="0"/>
              <a:t>Cash - 3000</a:t>
            </a:r>
            <a:endParaRPr lang="ar-EG" sz="2000" b="1" dirty="0"/>
          </a:p>
        </p:txBody>
      </p:sp>
      <p:sp>
        <p:nvSpPr>
          <p:cNvPr id="27" name="TextBox 26">
            <a:extLst>
              <a:ext uri="{FF2B5EF4-FFF2-40B4-BE49-F238E27FC236}">
                <a16:creationId xmlns:a16="http://schemas.microsoft.com/office/drawing/2014/main" id="{15CD34E2-DC16-4604-B9D6-6221AB01759C}"/>
              </a:ext>
            </a:extLst>
          </p:cNvPr>
          <p:cNvSpPr txBox="1"/>
          <p:nvPr/>
        </p:nvSpPr>
        <p:spPr>
          <a:xfrm>
            <a:off x="6193418" y="2425316"/>
            <a:ext cx="1661886" cy="400110"/>
          </a:xfrm>
          <a:prstGeom prst="rect">
            <a:avLst/>
          </a:prstGeom>
          <a:noFill/>
        </p:spPr>
        <p:txBody>
          <a:bodyPr wrap="square">
            <a:spAutoFit/>
          </a:bodyPr>
          <a:lstStyle/>
          <a:p>
            <a:pPr algn="ctr" rtl="1"/>
            <a:r>
              <a:rPr lang="en-US" sz="2000" b="1" dirty="0">
                <a:solidFill>
                  <a:srgbClr val="C00000"/>
                </a:solidFill>
              </a:rPr>
              <a:t>Cash - 5400</a:t>
            </a:r>
            <a:endParaRPr lang="ar-EG" sz="2000" b="1" dirty="0">
              <a:solidFill>
                <a:srgbClr val="C00000"/>
              </a:solidFill>
            </a:endParaRPr>
          </a:p>
        </p:txBody>
      </p:sp>
      <p:sp>
        <p:nvSpPr>
          <p:cNvPr id="28" name="TextBox 27">
            <a:extLst>
              <a:ext uri="{FF2B5EF4-FFF2-40B4-BE49-F238E27FC236}">
                <a16:creationId xmlns:a16="http://schemas.microsoft.com/office/drawing/2014/main" id="{6EB40955-7F15-46C9-9533-8C6D8D61FAC6}"/>
              </a:ext>
            </a:extLst>
          </p:cNvPr>
          <p:cNvSpPr txBox="1"/>
          <p:nvPr/>
        </p:nvSpPr>
        <p:spPr>
          <a:xfrm>
            <a:off x="9757460" y="2150461"/>
            <a:ext cx="1661886" cy="707886"/>
          </a:xfrm>
          <a:prstGeom prst="rect">
            <a:avLst/>
          </a:prstGeom>
          <a:noFill/>
        </p:spPr>
        <p:txBody>
          <a:bodyPr wrap="square">
            <a:spAutoFit/>
          </a:bodyPr>
          <a:lstStyle/>
          <a:p>
            <a:pPr algn="ctr" rtl="1"/>
            <a:r>
              <a:rPr lang="en-US" sz="2000" b="1" dirty="0">
                <a:solidFill>
                  <a:srgbClr val="C00000"/>
                </a:solidFill>
              </a:rPr>
              <a:t>Expense  </a:t>
            </a:r>
            <a:endParaRPr lang="ar-EG" sz="2000" b="1" dirty="0">
              <a:solidFill>
                <a:srgbClr val="C00000"/>
              </a:solidFill>
            </a:endParaRPr>
          </a:p>
          <a:p>
            <a:pPr algn="ctr" rtl="1"/>
            <a:r>
              <a:rPr lang="en-US" sz="2000" b="1" dirty="0">
                <a:solidFill>
                  <a:srgbClr val="C00000"/>
                </a:solidFill>
              </a:rPr>
              <a:t>- 5400  </a:t>
            </a:r>
            <a:endParaRPr lang="ar-EG" sz="2000" b="1" dirty="0">
              <a:solidFill>
                <a:srgbClr val="C00000"/>
              </a:solidFill>
            </a:endParaRPr>
          </a:p>
        </p:txBody>
      </p:sp>
      <p:sp>
        <p:nvSpPr>
          <p:cNvPr id="29" name="TextBox 28">
            <a:extLst>
              <a:ext uri="{FF2B5EF4-FFF2-40B4-BE49-F238E27FC236}">
                <a16:creationId xmlns:a16="http://schemas.microsoft.com/office/drawing/2014/main" id="{4B1652C5-BCAF-4605-81CF-851590653B3C}"/>
              </a:ext>
            </a:extLst>
          </p:cNvPr>
          <p:cNvSpPr txBox="1"/>
          <p:nvPr/>
        </p:nvSpPr>
        <p:spPr>
          <a:xfrm>
            <a:off x="6250200" y="3018449"/>
            <a:ext cx="1661886" cy="677108"/>
          </a:xfrm>
          <a:prstGeom prst="rect">
            <a:avLst/>
          </a:prstGeom>
          <a:noFill/>
        </p:spPr>
        <p:txBody>
          <a:bodyPr wrap="square">
            <a:spAutoFit/>
          </a:bodyPr>
          <a:lstStyle/>
          <a:p>
            <a:pPr algn="ctr" rtl="1"/>
            <a:r>
              <a:rPr lang="en-US" b="1" dirty="0"/>
              <a:t>Acc. receivable </a:t>
            </a:r>
            <a:endParaRPr lang="ar-EG" b="1" dirty="0"/>
          </a:p>
          <a:p>
            <a:pPr algn="ctr" rtl="1"/>
            <a:r>
              <a:rPr lang="en-US" sz="2000" b="1" dirty="0"/>
              <a:t>+ 1200</a:t>
            </a:r>
            <a:endParaRPr lang="ar-EG" sz="2000" b="1" dirty="0"/>
          </a:p>
        </p:txBody>
      </p:sp>
      <p:sp>
        <p:nvSpPr>
          <p:cNvPr id="30" name="TextBox 29">
            <a:extLst>
              <a:ext uri="{FF2B5EF4-FFF2-40B4-BE49-F238E27FC236}">
                <a16:creationId xmlns:a16="http://schemas.microsoft.com/office/drawing/2014/main" id="{62CCCEEF-EA07-4055-AEA6-1152A76EF4A0}"/>
              </a:ext>
            </a:extLst>
          </p:cNvPr>
          <p:cNvSpPr txBox="1"/>
          <p:nvPr/>
        </p:nvSpPr>
        <p:spPr>
          <a:xfrm>
            <a:off x="9757460" y="3054241"/>
            <a:ext cx="1661886" cy="707886"/>
          </a:xfrm>
          <a:prstGeom prst="rect">
            <a:avLst/>
          </a:prstGeom>
          <a:noFill/>
        </p:spPr>
        <p:txBody>
          <a:bodyPr wrap="square">
            <a:spAutoFit/>
          </a:bodyPr>
          <a:lstStyle/>
          <a:p>
            <a:pPr algn="ctr" rtl="1"/>
            <a:r>
              <a:rPr lang="en-US" sz="2000" b="1" dirty="0"/>
              <a:t>Revenue  </a:t>
            </a:r>
            <a:endParaRPr lang="ar-EG" sz="2000" b="1" dirty="0"/>
          </a:p>
          <a:p>
            <a:pPr algn="ctr" rtl="1"/>
            <a:r>
              <a:rPr lang="en-US" sz="2000" b="1" dirty="0"/>
              <a:t>+ 1200 </a:t>
            </a:r>
            <a:endParaRPr lang="ar-EG" sz="2000" b="1" dirty="0"/>
          </a:p>
        </p:txBody>
      </p:sp>
      <p:sp>
        <p:nvSpPr>
          <p:cNvPr id="31" name="TextBox 30">
            <a:extLst>
              <a:ext uri="{FF2B5EF4-FFF2-40B4-BE49-F238E27FC236}">
                <a16:creationId xmlns:a16="http://schemas.microsoft.com/office/drawing/2014/main" id="{2C45620F-84B8-47E9-A618-B0AFE274EE50}"/>
              </a:ext>
            </a:extLst>
          </p:cNvPr>
          <p:cNvSpPr txBox="1"/>
          <p:nvPr/>
        </p:nvSpPr>
        <p:spPr>
          <a:xfrm>
            <a:off x="6250200" y="3951875"/>
            <a:ext cx="1661886" cy="400110"/>
          </a:xfrm>
          <a:prstGeom prst="rect">
            <a:avLst/>
          </a:prstGeom>
          <a:noFill/>
        </p:spPr>
        <p:txBody>
          <a:bodyPr wrap="square">
            <a:spAutoFit/>
          </a:bodyPr>
          <a:lstStyle/>
          <a:p>
            <a:pPr algn="ctr" rtl="1"/>
            <a:r>
              <a:rPr lang="en-US" sz="2000" b="1" dirty="0">
                <a:solidFill>
                  <a:srgbClr val="C00000"/>
                </a:solidFill>
              </a:rPr>
              <a:t>Cash - 1000</a:t>
            </a:r>
            <a:endParaRPr lang="ar-EG" sz="2000" b="1" dirty="0">
              <a:solidFill>
                <a:srgbClr val="C00000"/>
              </a:solidFill>
            </a:endParaRPr>
          </a:p>
        </p:txBody>
      </p:sp>
      <p:sp>
        <p:nvSpPr>
          <p:cNvPr id="32" name="TextBox 31">
            <a:extLst>
              <a:ext uri="{FF2B5EF4-FFF2-40B4-BE49-F238E27FC236}">
                <a16:creationId xmlns:a16="http://schemas.microsoft.com/office/drawing/2014/main" id="{6E310305-BC4A-4806-BD8A-B6743A15D1AF}"/>
              </a:ext>
            </a:extLst>
          </p:cNvPr>
          <p:cNvSpPr txBox="1"/>
          <p:nvPr/>
        </p:nvSpPr>
        <p:spPr>
          <a:xfrm>
            <a:off x="9757460" y="3827514"/>
            <a:ext cx="1661886" cy="707886"/>
          </a:xfrm>
          <a:prstGeom prst="rect">
            <a:avLst/>
          </a:prstGeom>
          <a:noFill/>
        </p:spPr>
        <p:txBody>
          <a:bodyPr wrap="square">
            <a:spAutoFit/>
          </a:bodyPr>
          <a:lstStyle/>
          <a:p>
            <a:pPr algn="ctr" rtl="1"/>
            <a:r>
              <a:rPr lang="en-US" sz="2000" b="1" dirty="0">
                <a:solidFill>
                  <a:srgbClr val="C00000"/>
                </a:solidFill>
              </a:rPr>
              <a:t>drawings  </a:t>
            </a:r>
            <a:endParaRPr lang="ar-EG" sz="2000" b="1" dirty="0">
              <a:solidFill>
                <a:srgbClr val="C00000"/>
              </a:solidFill>
            </a:endParaRPr>
          </a:p>
          <a:p>
            <a:pPr algn="ctr" rtl="1"/>
            <a:r>
              <a:rPr lang="en-US" sz="2000" b="1" dirty="0">
                <a:solidFill>
                  <a:srgbClr val="C00000"/>
                </a:solidFill>
              </a:rPr>
              <a:t>- 1000  </a:t>
            </a:r>
            <a:endParaRPr lang="ar-EG" sz="2000" b="1" dirty="0">
              <a:solidFill>
                <a:srgbClr val="C00000"/>
              </a:solidFill>
            </a:endParaRPr>
          </a:p>
        </p:txBody>
      </p:sp>
    </p:spTree>
    <p:extLst>
      <p:ext uri="{BB962C8B-B14F-4D97-AF65-F5344CB8AC3E}">
        <p14:creationId xmlns:p14="http://schemas.microsoft.com/office/powerpoint/2010/main" val="323109465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7" dur="500"/>
                                        <p:tgtEl>
                                          <p:spTgt spid="2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6">
                                            <p:txEl>
                                              <p:pRg st="0" end="0"/>
                                            </p:txEl>
                                          </p:spTgt>
                                        </p:tgtEl>
                                        <p:attrNameLst>
                                          <p:attrName>style.visibility</p:attrName>
                                        </p:attrNameLst>
                                      </p:cBhvr>
                                      <p:to>
                                        <p:strVal val="visible"/>
                                      </p:to>
                                    </p:set>
                                    <p:animEffect transition="in" filter="randombar(horizontal)">
                                      <p:cBhvr>
                                        <p:cTn id="12" dur="500"/>
                                        <p:tgtEl>
                                          <p:spTgt spid="2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7">
                                            <p:txEl>
                                              <p:pRg st="0" end="0"/>
                                            </p:txEl>
                                          </p:spTgt>
                                        </p:tgtEl>
                                        <p:attrNameLst>
                                          <p:attrName>style.visibility</p:attrName>
                                        </p:attrNameLst>
                                      </p:cBhvr>
                                      <p:to>
                                        <p:strVal val="visible"/>
                                      </p:to>
                                    </p:set>
                                    <p:animEffect transition="in" filter="randombar(horizontal)">
                                      <p:cBhvr>
                                        <p:cTn id="17" dur="500"/>
                                        <p:tgtEl>
                                          <p:spTgt spid="27">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28">
                                            <p:txEl>
                                              <p:pRg st="0" end="0"/>
                                            </p:txEl>
                                          </p:spTgt>
                                        </p:tgtEl>
                                        <p:attrNameLst>
                                          <p:attrName>style.visibility</p:attrName>
                                        </p:attrNameLst>
                                      </p:cBhvr>
                                      <p:to>
                                        <p:strVal val="visible"/>
                                      </p:to>
                                    </p:set>
                                    <p:animEffect transition="in" filter="randombar(horizontal)">
                                      <p:cBhvr>
                                        <p:cTn id="22" dur="500"/>
                                        <p:tgtEl>
                                          <p:spTgt spid="28">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28">
                                            <p:txEl>
                                              <p:pRg st="1" end="1"/>
                                            </p:txEl>
                                          </p:spTgt>
                                        </p:tgtEl>
                                        <p:attrNameLst>
                                          <p:attrName>style.visibility</p:attrName>
                                        </p:attrNameLst>
                                      </p:cBhvr>
                                      <p:to>
                                        <p:strVal val="visible"/>
                                      </p:to>
                                    </p:set>
                                    <p:animEffect transition="in" filter="randombar(horizontal)">
                                      <p:cBhvr>
                                        <p:cTn id="27" dur="500"/>
                                        <p:tgtEl>
                                          <p:spTgt spid="28">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29">
                                            <p:txEl>
                                              <p:pRg st="0" end="0"/>
                                            </p:txEl>
                                          </p:spTgt>
                                        </p:tgtEl>
                                        <p:attrNameLst>
                                          <p:attrName>style.visibility</p:attrName>
                                        </p:attrNameLst>
                                      </p:cBhvr>
                                      <p:to>
                                        <p:strVal val="visible"/>
                                      </p:to>
                                    </p:set>
                                    <p:animEffect transition="in" filter="randombar(horizontal)">
                                      <p:cBhvr>
                                        <p:cTn id="32" dur="500"/>
                                        <p:tgtEl>
                                          <p:spTgt spid="29">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grpId="0" nodeType="clickEffect">
                                  <p:stCondLst>
                                    <p:cond delay="0"/>
                                  </p:stCondLst>
                                  <p:childTnLst>
                                    <p:set>
                                      <p:cBhvr>
                                        <p:cTn id="36" dur="1" fill="hold">
                                          <p:stCondLst>
                                            <p:cond delay="0"/>
                                          </p:stCondLst>
                                        </p:cTn>
                                        <p:tgtEl>
                                          <p:spTgt spid="29">
                                            <p:txEl>
                                              <p:pRg st="1" end="1"/>
                                            </p:txEl>
                                          </p:spTgt>
                                        </p:tgtEl>
                                        <p:attrNameLst>
                                          <p:attrName>style.visibility</p:attrName>
                                        </p:attrNameLst>
                                      </p:cBhvr>
                                      <p:to>
                                        <p:strVal val="visible"/>
                                      </p:to>
                                    </p:set>
                                    <p:animEffect transition="in" filter="randombar(horizontal)">
                                      <p:cBhvr>
                                        <p:cTn id="37" dur="500"/>
                                        <p:tgtEl>
                                          <p:spTgt spid="29">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grpId="0" nodeType="clickEffect">
                                  <p:stCondLst>
                                    <p:cond delay="0"/>
                                  </p:stCondLst>
                                  <p:childTnLst>
                                    <p:set>
                                      <p:cBhvr>
                                        <p:cTn id="41" dur="1" fill="hold">
                                          <p:stCondLst>
                                            <p:cond delay="0"/>
                                          </p:stCondLst>
                                        </p:cTn>
                                        <p:tgtEl>
                                          <p:spTgt spid="30">
                                            <p:txEl>
                                              <p:pRg st="0" end="0"/>
                                            </p:txEl>
                                          </p:spTgt>
                                        </p:tgtEl>
                                        <p:attrNameLst>
                                          <p:attrName>style.visibility</p:attrName>
                                        </p:attrNameLst>
                                      </p:cBhvr>
                                      <p:to>
                                        <p:strVal val="visible"/>
                                      </p:to>
                                    </p:set>
                                    <p:animEffect transition="in" filter="randombar(horizontal)">
                                      <p:cBhvr>
                                        <p:cTn id="42" dur="500"/>
                                        <p:tgtEl>
                                          <p:spTgt spid="30">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grpId="0" nodeType="clickEffect">
                                  <p:stCondLst>
                                    <p:cond delay="0"/>
                                  </p:stCondLst>
                                  <p:childTnLst>
                                    <p:set>
                                      <p:cBhvr>
                                        <p:cTn id="46" dur="1" fill="hold">
                                          <p:stCondLst>
                                            <p:cond delay="0"/>
                                          </p:stCondLst>
                                        </p:cTn>
                                        <p:tgtEl>
                                          <p:spTgt spid="30">
                                            <p:txEl>
                                              <p:pRg st="1" end="1"/>
                                            </p:txEl>
                                          </p:spTgt>
                                        </p:tgtEl>
                                        <p:attrNameLst>
                                          <p:attrName>style.visibility</p:attrName>
                                        </p:attrNameLst>
                                      </p:cBhvr>
                                      <p:to>
                                        <p:strVal val="visible"/>
                                      </p:to>
                                    </p:set>
                                    <p:animEffect transition="in" filter="randombar(horizontal)">
                                      <p:cBhvr>
                                        <p:cTn id="47" dur="500"/>
                                        <p:tgtEl>
                                          <p:spTgt spid="30">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31">
                                            <p:txEl>
                                              <p:pRg st="0" end="0"/>
                                            </p:txEl>
                                          </p:spTgt>
                                        </p:tgtEl>
                                        <p:attrNameLst>
                                          <p:attrName>style.visibility</p:attrName>
                                        </p:attrNameLst>
                                      </p:cBhvr>
                                      <p:to>
                                        <p:strVal val="visible"/>
                                      </p:to>
                                    </p:set>
                                    <p:animEffect transition="in" filter="randombar(horizontal)">
                                      <p:cBhvr>
                                        <p:cTn id="52" dur="500"/>
                                        <p:tgtEl>
                                          <p:spTgt spid="31">
                                            <p:txEl>
                                              <p:pRg st="0" end="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grpId="0" nodeType="clickEffect">
                                  <p:stCondLst>
                                    <p:cond delay="0"/>
                                  </p:stCondLst>
                                  <p:childTnLst>
                                    <p:set>
                                      <p:cBhvr>
                                        <p:cTn id="56" dur="1" fill="hold">
                                          <p:stCondLst>
                                            <p:cond delay="0"/>
                                          </p:stCondLst>
                                        </p:cTn>
                                        <p:tgtEl>
                                          <p:spTgt spid="32">
                                            <p:txEl>
                                              <p:pRg st="0" end="0"/>
                                            </p:txEl>
                                          </p:spTgt>
                                        </p:tgtEl>
                                        <p:attrNameLst>
                                          <p:attrName>style.visibility</p:attrName>
                                        </p:attrNameLst>
                                      </p:cBhvr>
                                      <p:to>
                                        <p:strVal val="visible"/>
                                      </p:to>
                                    </p:set>
                                    <p:animEffect transition="in" filter="randombar(horizontal)">
                                      <p:cBhvr>
                                        <p:cTn id="57" dur="500"/>
                                        <p:tgtEl>
                                          <p:spTgt spid="32">
                                            <p:txEl>
                                              <p:pRg st="0" end="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grpId="0" nodeType="clickEffect">
                                  <p:stCondLst>
                                    <p:cond delay="0"/>
                                  </p:stCondLst>
                                  <p:childTnLst>
                                    <p:set>
                                      <p:cBhvr>
                                        <p:cTn id="61" dur="1" fill="hold">
                                          <p:stCondLst>
                                            <p:cond delay="0"/>
                                          </p:stCondLst>
                                        </p:cTn>
                                        <p:tgtEl>
                                          <p:spTgt spid="32">
                                            <p:txEl>
                                              <p:pRg st="1" end="1"/>
                                            </p:txEl>
                                          </p:spTgt>
                                        </p:tgtEl>
                                        <p:attrNameLst>
                                          <p:attrName>style.visibility</p:attrName>
                                        </p:attrNameLst>
                                      </p:cBhvr>
                                      <p:to>
                                        <p:strVal val="visible"/>
                                      </p:to>
                                    </p:set>
                                    <p:animEffect transition="in" filter="randombar(horizontal)">
                                      <p:cBhvr>
                                        <p:cTn id="62" dur="500"/>
                                        <p:tgtEl>
                                          <p:spTgt spid="3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build="p"/>
      <p:bldP spid="26" grpId="0" build="p"/>
      <p:bldP spid="27" grpId="0" build="p"/>
      <p:bldP spid="28" grpId="0" build="p"/>
      <p:bldP spid="29" grpId="0" build="p"/>
      <p:bldP spid="30" grpId="0" build="p"/>
      <p:bldP spid="31" grpId="0" build="p"/>
      <p:bldP spid="32"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0" y="0"/>
            <a:ext cx="12192000" cy="6858000"/>
          </a:xfrm>
          <a:prstGeom prst="rect">
            <a:avLst/>
          </a:prstGeom>
        </p:spPr>
      </p:pic>
      <p:pic>
        <p:nvPicPr>
          <p:cNvPr id="14" name="Picture 4">
            <a:extLst>
              <a:ext uri="{FF2B5EF4-FFF2-40B4-BE49-F238E27FC236}">
                <a16:creationId xmlns:a16="http://schemas.microsoft.com/office/drawing/2014/main" id="{50B8B570-286E-491D-BE13-228564FCCB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1314" y="1588193"/>
            <a:ext cx="1339850" cy="635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6" name="Table 15">
            <a:extLst>
              <a:ext uri="{FF2B5EF4-FFF2-40B4-BE49-F238E27FC236}">
                <a16:creationId xmlns:a16="http://schemas.microsoft.com/office/drawing/2014/main" id="{C038093D-0E91-425C-8FB1-5DE69D8E6DA8}"/>
              </a:ext>
            </a:extLst>
          </p:cNvPr>
          <p:cNvGraphicFramePr>
            <a:graphicFrameLocks noGrp="1"/>
          </p:cNvGraphicFramePr>
          <p:nvPr>
            <p:extLst>
              <p:ext uri="{D42A27DB-BD31-4B8C-83A1-F6EECF244321}">
                <p14:modId xmlns:p14="http://schemas.microsoft.com/office/powerpoint/2010/main" val="1392069044"/>
              </p:ext>
            </p:extLst>
          </p:nvPr>
        </p:nvGraphicFramePr>
        <p:xfrm>
          <a:off x="775827" y="1016693"/>
          <a:ext cx="10640345" cy="1864360"/>
        </p:xfrm>
        <a:graphic>
          <a:graphicData uri="http://schemas.openxmlformats.org/drawingml/2006/table">
            <a:tbl>
              <a:tblPr rtl="1" firstRow="1" bandRow="1">
                <a:tableStyleId>{5C22544A-7EE6-4342-B048-85BDC9FD1C3A}</a:tableStyleId>
              </a:tblPr>
              <a:tblGrid>
                <a:gridCol w="4708874">
                  <a:extLst>
                    <a:ext uri="{9D8B030D-6E8A-4147-A177-3AD203B41FA5}">
                      <a16:colId xmlns:a16="http://schemas.microsoft.com/office/drawing/2014/main" val="1024340651"/>
                    </a:ext>
                  </a:extLst>
                </a:gridCol>
                <a:gridCol w="565643">
                  <a:extLst>
                    <a:ext uri="{9D8B030D-6E8A-4147-A177-3AD203B41FA5}">
                      <a16:colId xmlns:a16="http://schemas.microsoft.com/office/drawing/2014/main" val="3501032873"/>
                    </a:ext>
                  </a:extLst>
                </a:gridCol>
                <a:gridCol w="4796651">
                  <a:extLst>
                    <a:ext uri="{9D8B030D-6E8A-4147-A177-3AD203B41FA5}">
                      <a16:colId xmlns:a16="http://schemas.microsoft.com/office/drawing/2014/main" val="2811496063"/>
                    </a:ext>
                  </a:extLst>
                </a:gridCol>
                <a:gridCol w="569177">
                  <a:extLst>
                    <a:ext uri="{9D8B030D-6E8A-4147-A177-3AD203B41FA5}">
                      <a16:colId xmlns:a16="http://schemas.microsoft.com/office/drawing/2014/main" val="2541649045"/>
                    </a:ext>
                  </a:extLst>
                </a:gridCol>
              </a:tblGrid>
              <a:tr h="370840">
                <a:tc gridSpan="4">
                  <a:txBody>
                    <a:bodyPr/>
                    <a:lstStyle/>
                    <a:p>
                      <a:pPr marL="0" marR="0" lvl="0" indent="0" algn="l" defTabSz="755934" rtl="0" eaLnBrk="1" fontAlgn="auto" latinLnBrk="0" hangingPunct="1">
                        <a:lnSpc>
                          <a:spcPct val="100000"/>
                        </a:lnSpc>
                        <a:spcBef>
                          <a:spcPts val="0"/>
                        </a:spcBef>
                        <a:spcAft>
                          <a:spcPts val="0"/>
                        </a:spcAft>
                        <a:buClrTx/>
                        <a:buSzTx/>
                        <a:buFontTx/>
                        <a:buNone/>
                        <a:tabLst/>
                        <a:defRPr/>
                      </a:pPr>
                      <a:r>
                        <a:rPr lang="en-US" sz="2400" b="1" kern="1200" dirty="0">
                          <a:solidFill>
                            <a:schemeClr val="lt1"/>
                          </a:solidFill>
                          <a:latin typeface="+mn-lt"/>
                          <a:ea typeface="+mn-ea"/>
                          <a:cs typeface="+mn-cs"/>
                        </a:rPr>
                        <a:t>Choose the correct answer for each of the following</a:t>
                      </a:r>
                      <a:endParaRPr lang="ar-EG" sz="2400" b="1" kern="1200" dirty="0">
                        <a:solidFill>
                          <a:schemeClr val="lt1"/>
                        </a:solidFill>
                        <a:latin typeface="+mn-lt"/>
                        <a:ea typeface="+mn-ea"/>
                        <a:cs typeface="+mn-cs"/>
                      </a:endParaRPr>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a:p>
                  </a:txBody>
                  <a:tcPr/>
                </a:tc>
                <a:tc hMerge="1">
                  <a:txBody>
                    <a:bodyPr/>
                    <a:lstStyle/>
                    <a:p>
                      <a:pPr rtl="1"/>
                      <a:endParaRPr lang="ar-EG"/>
                    </a:p>
                  </a:txBody>
                  <a:tcPr/>
                </a:tc>
                <a:tc hMerge="1">
                  <a:txBody>
                    <a:bodyPr/>
                    <a:lstStyle/>
                    <a:p>
                      <a:pPr rtl="1"/>
                      <a:endParaRPr lang="ar-EG"/>
                    </a:p>
                  </a:txBody>
                  <a:tcPr/>
                </a:tc>
                <a:extLst>
                  <a:ext uri="{0D108BD9-81ED-4DB2-BD59-A6C34878D82A}">
                    <a16:rowId xmlns:a16="http://schemas.microsoft.com/office/drawing/2014/main" val="2589051272"/>
                  </a:ext>
                </a:extLst>
              </a:tr>
              <a:tr h="370840">
                <a:tc gridSpan="4">
                  <a:txBody>
                    <a:bodyPr/>
                    <a:lstStyle/>
                    <a:p>
                      <a:pPr marL="0" marR="64770" lvl="0" indent="0" algn="l" rtl="0" eaLnBrk="0" hangingPunct="0">
                        <a:lnSpc>
                          <a:spcPct val="100000"/>
                        </a:lnSpc>
                        <a:spcBef>
                          <a:spcPts val="330"/>
                        </a:spcBef>
                        <a:spcAft>
                          <a:spcPts val="0"/>
                        </a:spcAft>
                        <a:buSzPts val="1200"/>
                        <a:buFont typeface="+mj-lt"/>
                        <a:buNone/>
                        <a:tabLst/>
                      </a:pPr>
                      <a:r>
                        <a:rPr lang="en-US" sz="1800" b="1" dirty="0">
                          <a:solidFill>
                            <a:srgbClr val="002060"/>
                          </a:solidFill>
                          <a:latin typeface="Hacen Saudi Arabia XL" panose="02000000000000000000" pitchFamily="2" charset="-78"/>
                          <a:cs typeface="Sultan bold" pitchFamily="2" charset="-78"/>
                        </a:rPr>
                        <a:t>1. Which of the following events cannot be quantified into monetary units and recorded as an accounting transaction?</a:t>
                      </a:r>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4FAFE"/>
                    </a:solidFill>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extLst>
                  <a:ext uri="{0D108BD9-81ED-4DB2-BD59-A6C34878D82A}">
                    <a16:rowId xmlns:a16="http://schemas.microsoft.com/office/drawing/2014/main" val="2030935654"/>
                  </a:ext>
                </a:extLst>
              </a:tr>
              <a:tr h="370840">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The Payment of expenses</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dirty="0">
                          <a:solidFill>
                            <a:srgbClr val="002060"/>
                          </a:solidFill>
                        </a:rPr>
                        <a:t>B</a:t>
                      </a:r>
                      <a:endParaRPr lang="ar-EG" sz="1800" dirty="0">
                        <a:solidFill>
                          <a:srgbClr val="002060"/>
                        </a:solidFill>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The hiring of employees</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A</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599590216"/>
                  </a:ext>
                </a:extLst>
              </a:tr>
              <a:tr h="370840">
                <a:tc>
                  <a:txBody>
                    <a:bodyPr/>
                    <a:lstStyle/>
                    <a:p>
                      <a:pPr marL="0" lvl="0" indent="0" algn="l" rtl="0" eaLnBrk="0" hangingPunct="0">
                        <a:lnSpc>
                          <a:spcPct val="100000"/>
                        </a:lnSpc>
                        <a:spcBef>
                          <a:spcPts val="0"/>
                        </a:spcBef>
                        <a:buSzPts val="1200"/>
                        <a:buFont typeface="+mj-lt"/>
                        <a:buNone/>
                        <a:tabLst>
                          <a:tab pos="798195" algn="l"/>
                        </a:tabLst>
                      </a:pPr>
                      <a:r>
                        <a:rPr lang="en-US" sz="1800" dirty="0">
                          <a:solidFill>
                            <a:srgbClr val="002060"/>
                          </a:solidFill>
                          <a:latin typeface="Hacen Saudi Arabia XL" panose="02000000000000000000" pitchFamily="2" charset="-78"/>
                          <a:cs typeface="Sultan bold" pitchFamily="2" charset="-78"/>
                        </a:rPr>
                        <a:t>The purchase of a new computer</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kern="1200" dirty="0">
                          <a:solidFill>
                            <a:srgbClr val="002060"/>
                          </a:solidFill>
                          <a:latin typeface="Hacen Saudi Arabia XL" panose="02000000000000000000" pitchFamily="2" charset="-78"/>
                          <a:ea typeface="+mn-ea"/>
                          <a:cs typeface="Sultan bold" pitchFamily="2" charset="-78"/>
                        </a:rPr>
                        <a:t>D</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marL="0" marR="0" lvl="0" indent="0" algn="l" defTabSz="755934" rtl="0" eaLnBrk="1" fontAlgn="auto" latinLnBrk="0" hangingPunct="1">
                        <a:lnSpc>
                          <a:spcPct val="100000"/>
                        </a:lnSpc>
                        <a:spcBef>
                          <a:spcPts val="0"/>
                        </a:spcBef>
                        <a:spcAft>
                          <a:spcPts val="0"/>
                        </a:spcAft>
                        <a:buClrTx/>
                        <a:buSzTx/>
                        <a:buFontTx/>
                        <a:buNone/>
                        <a:tabLst/>
                        <a:defRPr/>
                      </a:pPr>
                      <a:r>
                        <a:rPr lang="en-US" sz="1800" kern="1200" dirty="0">
                          <a:solidFill>
                            <a:srgbClr val="002060"/>
                          </a:solidFill>
                          <a:latin typeface="Hacen Saudi Arabia XL" panose="02000000000000000000" pitchFamily="2" charset="-78"/>
                          <a:ea typeface="+mn-ea"/>
                          <a:cs typeface="Sultan bold" pitchFamily="2" charset="-78"/>
                        </a:rPr>
                        <a:t>The sale of equipment</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kern="1200" dirty="0">
                          <a:solidFill>
                            <a:srgbClr val="002060"/>
                          </a:solidFill>
                          <a:latin typeface="Hacen Saudi Arabia XL" panose="02000000000000000000" pitchFamily="2" charset="-78"/>
                          <a:ea typeface="+mn-ea"/>
                          <a:cs typeface="Sultan bold" pitchFamily="2" charset="-78"/>
                        </a:rPr>
                        <a:t>C</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2396578875"/>
                  </a:ext>
                </a:extLst>
              </a:tr>
            </a:tbl>
          </a:graphicData>
        </a:graphic>
      </p:graphicFrame>
      <p:graphicFrame>
        <p:nvGraphicFramePr>
          <p:cNvPr id="17" name="Table 16">
            <a:extLst>
              <a:ext uri="{FF2B5EF4-FFF2-40B4-BE49-F238E27FC236}">
                <a16:creationId xmlns:a16="http://schemas.microsoft.com/office/drawing/2014/main" id="{237F8E51-F53B-4E83-8A59-577D3C24CDF3}"/>
              </a:ext>
            </a:extLst>
          </p:cNvPr>
          <p:cNvGraphicFramePr>
            <a:graphicFrameLocks noGrp="1"/>
          </p:cNvGraphicFramePr>
          <p:nvPr>
            <p:extLst>
              <p:ext uri="{D42A27DB-BD31-4B8C-83A1-F6EECF244321}">
                <p14:modId xmlns:p14="http://schemas.microsoft.com/office/powerpoint/2010/main" val="1425154800"/>
              </p:ext>
            </p:extLst>
          </p:nvPr>
        </p:nvGraphicFramePr>
        <p:xfrm>
          <a:off x="769434" y="3066180"/>
          <a:ext cx="10640345" cy="1651000"/>
        </p:xfrm>
        <a:graphic>
          <a:graphicData uri="http://schemas.openxmlformats.org/drawingml/2006/table">
            <a:tbl>
              <a:tblPr rtl="1" firstRow="1" bandRow="1">
                <a:tableStyleId>{5C22544A-7EE6-4342-B048-85BDC9FD1C3A}</a:tableStyleId>
              </a:tblPr>
              <a:tblGrid>
                <a:gridCol w="4708874">
                  <a:extLst>
                    <a:ext uri="{9D8B030D-6E8A-4147-A177-3AD203B41FA5}">
                      <a16:colId xmlns:a16="http://schemas.microsoft.com/office/drawing/2014/main" val="1321128437"/>
                    </a:ext>
                  </a:extLst>
                </a:gridCol>
                <a:gridCol w="565643">
                  <a:extLst>
                    <a:ext uri="{9D8B030D-6E8A-4147-A177-3AD203B41FA5}">
                      <a16:colId xmlns:a16="http://schemas.microsoft.com/office/drawing/2014/main" val="412110260"/>
                    </a:ext>
                  </a:extLst>
                </a:gridCol>
                <a:gridCol w="4796651">
                  <a:extLst>
                    <a:ext uri="{9D8B030D-6E8A-4147-A177-3AD203B41FA5}">
                      <a16:colId xmlns:a16="http://schemas.microsoft.com/office/drawing/2014/main" val="2809386657"/>
                    </a:ext>
                  </a:extLst>
                </a:gridCol>
                <a:gridCol w="569177">
                  <a:extLst>
                    <a:ext uri="{9D8B030D-6E8A-4147-A177-3AD203B41FA5}">
                      <a16:colId xmlns:a16="http://schemas.microsoft.com/office/drawing/2014/main" val="2998054649"/>
                    </a:ext>
                  </a:extLst>
                </a:gridCol>
              </a:tblGrid>
              <a:tr h="370840">
                <a:tc gridSpan="4">
                  <a:txBody>
                    <a:bodyPr/>
                    <a:lstStyle/>
                    <a:p>
                      <a:pPr marL="0" lvl="0" indent="0" algn="l" rtl="0" eaLnBrk="0" hangingPunct="0">
                        <a:buSzPts val="1350"/>
                        <a:buFont typeface="+mj-lt"/>
                        <a:buNone/>
                        <a:tabLst>
                          <a:tab pos="260350" algn="l"/>
                        </a:tabLst>
                      </a:pPr>
                      <a:r>
                        <a:rPr lang="en-US" sz="1800" b="1" dirty="0">
                          <a:solidFill>
                            <a:srgbClr val="002060"/>
                          </a:solidFill>
                          <a:latin typeface="Hacen Saudi Arabia XL" panose="02000000000000000000" pitchFamily="2" charset="-78"/>
                          <a:cs typeface="Sultan bold" pitchFamily="2" charset="-78"/>
                        </a:rPr>
                        <a:t>2-When the owner invest cash in the business, the effect will be :</a:t>
                      </a:r>
                      <a:r>
                        <a:rPr lang="ar-EG" sz="1800" b="1" kern="1200" dirty="0">
                          <a:solidFill>
                            <a:srgbClr val="002060"/>
                          </a:solidFill>
                          <a:latin typeface="Hacen Saudi Arabia XL" panose="02000000000000000000" pitchFamily="2" charset="-78"/>
                          <a:ea typeface="+mn-ea"/>
                          <a:cs typeface="Sultan bold" pitchFamily="2" charset="-78"/>
                        </a:rPr>
                        <a:t>:</a:t>
                      </a:r>
                      <a:endParaRPr lang="en-US" sz="18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4FAFE"/>
                    </a:solidFill>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extLst>
                  <a:ext uri="{0D108BD9-81ED-4DB2-BD59-A6C34878D82A}">
                    <a16:rowId xmlns:a16="http://schemas.microsoft.com/office/drawing/2014/main" val="3562698528"/>
                  </a:ext>
                </a:extLst>
              </a:tr>
              <a:tr h="370840">
                <a:tc>
                  <a:txBody>
                    <a:bodyPr/>
                    <a:lstStyle/>
                    <a:p>
                      <a:pPr marL="0" lvl="1" indent="0" algn="l" rtl="0" eaLnBrk="0" hangingPunct="0">
                        <a:buSzPts val="1200"/>
                        <a:tabLst>
                          <a:tab pos="721995" algn="l"/>
                        </a:tabLst>
                      </a:pPr>
                      <a:r>
                        <a:rPr lang="en-US" sz="1800" dirty="0">
                          <a:solidFill>
                            <a:srgbClr val="002060"/>
                          </a:solidFill>
                          <a:latin typeface="Hacen Saudi Arabia XL" panose="02000000000000000000" pitchFamily="2" charset="-78"/>
                          <a:cs typeface="Sultan bold" pitchFamily="2" charset="-78"/>
                        </a:rPr>
                        <a:t>Both assets and liabilities increase.</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dirty="0">
                          <a:solidFill>
                            <a:srgbClr val="002060"/>
                          </a:solidFill>
                        </a:rPr>
                        <a:t>B</a:t>
                      </a:r>
                      <a:endParaRPr lang="ar-EG" sz="1800" dirty="0">
                        <a:solidFill>
                          <a:srgbClr val="002060"/>
                        </a:solidFill>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marL="0" lvl="1" indent="0" algn="l" rtl="0" eaLnBrk="0" hangingPunct="0">
                        <a:buSzPts val="1200"/>
                        <a:tabLst>
                          <a:tab pos="712470" algn="l"/>
                        </a:tabLst>
                      </a:pPr>
                      <a:r>
                        <a:rPr lang="en-US" sz="1800" kern="1200" dirty="0">
                          <a:solidFill>
                            <a:srgbClr val="002060"/>
                          </a:solidFill>
                          <a:latin typeface="Hacen Saudi Arabia XL" panose="02000000000000000000" pitchFamily="2" charset="-78"/>
                          <a:ea typeface="+mn-ea"/>
                          <a:cs typeface="Sultan bold" pitchFamily="2" charset="-78"/>
                        </a:rPr>
                        <a:t>Liabilities increase and owner’s equity increases.</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kern="1200" dirty="0">
                          <a:solidFill>
                            <a:srgbClr val="002060"/>
                          </a:solidFill>
                          <a:latin typeface="Hacen Saudi Arabia XL" panose="02000000000000000000" pitchFamily="2" charset="-78"/>
                          <a:ea typeface="+mn-ea"/>
                          <a:cs typeface="Sultan bold" pitchFamily="2" charset="-78"/>
                        </a:rPr>
                        <a:t>A</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3138487448"/>
                  </a:ext>
                </a:extLst>
              </a:tr>
              <a:tr h="370840">
                <a:tc>
                  <a:txBody>
                    <a:bodyPr/>
                    <a:lstStyle/>
                    <a:p>
                      <a:pPr marL="0" lvl="1" indent="0" algn="l" rtl="0" eaLnBrk="0" hangingPunct="0">
                        <a:buSzPts val="1200"/>
                        <a:tabLst>
                          <a:tab pos="721995" algn="l"/>
                        </a:tabLst>
                      </a:pPr>
                      <a:r>
                        <a:rPr lang="en-US" sz="1800" dirty="0">
                          <a:solidFill>
                            <a:srgbClr val="002060"/>
                          </a:solidFill>
                          <a:latin typeface="Hacen Saudi Arabia XL" panose="02000000000000000000" pitchFamily="2" charset="-78"/>
                          <a:cs typeface="Sultan bold" pitchFamily="2" charset="-78"/>
                        </a:rPr>
                        <a:t>None of the above</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kern="1200" dirty="0">
                          <a:solidFill>
                            <a:srgbClr val="002060"/>
                          </a:solidFill>
                          <a:latin typeface="Hacen Saudi Arabia XL" panose="02000000000000000000" pitchFamily="2" charset="-78"/>
                          <a:ea typeface="+mn-ea"/>
                          <a:cs typeface="Sultan bold" pitchFamily="2" charset="-78"/>
                        </a:rPr>
                        <a:t>D</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marL="0" lvl="1" indent="0" algn="l" rtl="0" eaLnBrk="0" hangingPunct="0">
                        <a:buSzPts val="1200"/>
                        <a:tabLst>
                          <a:tab pos="712470" algn="l"/>
                        </a:tabLst>
                      </a:pPr>
                      <a:r>
                        <a:rPr lang="en-US" sz="1800" dirty="0">
                          <a:solidFill>
                            <a:srgbClr val="002060"/>
                          </a:solidFill>
                          <a:latin typeface="Hacen Saudi Arabia XL" panose="02000000000000000000" pitchFamily="2" charset="-78"/>
                          <a:cs typeface="Sultan bold" pitchFamily="2" charset="-78"/>
                        </a:rPr>
                        <a:t>Both assets and owners’ equity increase.</a:t>
                      </a:r>
                      <a:endParaRPr lang="ar-EG" sz="1800" dirty="0">
                        <a:solidFill>
                          <a:srgbClr val="002060"/>
                        </a:solidFill>
                        <a:latin typeface="Hacen Saudi Arabia XL" panose="02000000000000000000" pitchFamily="2" charset="-78"/>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1800" kern="1200" dirty="0">
                          <a:solidFill>
                            <a:srgbClr val="002060"/>
                          </a:solidFill>
                          <a:latin typeface="Hacen Saudi Arabia XL" panose="02000000000000000000" pitchFamily="2" charset="-78"/>
                          <a:ea typeface="+mn-ea"/>
                          <a:cs typeface="Sultan bold" pitchFamily="2" charset="-78"/>
                        </a:rPr>
                        <a:t>C</a:t>
                      </a:r>
                      <a:endParaRPr lang="ar-EG" sz="18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3334909347"/>
                  </a:ext>
                </a:extLst>
              </a:tr>
            </a:tbl>
          </a:graphicData>
        </a:graphic>
      </p:graphicFrame>
      <p:graphicFrame>
        <p:nvGraphicFramePr>
          <p:cNvPr id="18" name="Table 17">
            <a:extLst>
              <a:ext uri="{FF2B5EF4-FFF2-40B4-BE49-F238E27FC236}">
                <a16:creationId xmlns:a16="http://schemas.microsoft.com/office/drawing/2014/main" id="{9B56CE23-B42F-4D4D-9F6F-8563C8099BA6}"/>
              </a:ext>
            </a:extLst>
          </p:cNvPr>
          <p:cNvGraphicFramePr>
            <a:graphicFrameLocks noGrp="1"/>
          </p:cNvGraphicFramePr>
          <p:nvPr>
            <p:extLst>
              <p:ext uri="{D42A27DB-BD31-4B8C-83A1-F6EECF244321}">
                <p14:modId xmlns:p14="http://schemas.microsoft.com/office/powerpoint/2010/main" val="1575283358"/>
              </p:ext>
            </p:extLst>
          </p:nvPr>
        </p:nvGraphicFramePr>
        <p:xfrm>
          <a:off x="769435" y="4794031"/>
          <a:ext cx="10640345" cy="1493520"/>
        </p:xfrm>
        <a:graphic>
          <a:graphicData uri="http://schemas.openxmlformats.org/drawingml/2006/table">
            <a:tbl>
              <a:tblPr rtl="1" firstRow="1" bandRow="1">
                <a:tableStyleId>{5C22544A-7EE6-4342-B048-85BDC9FD1C3A}</a:tableStyleId>
              </a:tblPr>
              <a:tblGrid>
                <a:gridCol w="4708874">
                  <a:extLst>
                    <a:ext uri="{9D8B030D-6E8A-4147-A177-3AD203B41FA5}">
                      <a16:colId xmlns:a16="http://schemas.microsoft.com/office/drawing/2014/main" val="1321128437"/>
                    </a:ext>
                  </a:extLst>
                </a:gridCol>
                <a:gridCol w="565643">
                  <a:extLst>
                    <a:ext uri="{9D8B030D-6E8A-4147-A177-3AD203B41FA5}">
                      <a16:colId xmlns:a16="http://schemas.microsoft.com/office/drawing/2014/main" val="412110260"/>
                    </a:ext>
                  </a:extLst>
                </a:gridCol>
                <a:gridCol w="4796652">
                  <a:extLst>
                    <a:ext uri="{9D8B030D-6E8A-4147-A177-3AD203B41FA5}">
                      <a16:colId xmlns:a16="http://schemas.microsoft.com/office/drawing/2014/main" val="2809386657"/>
                    </a:ext>
                  </a:extLst>
                </a:gridCol>
                <a:gridCol w="569176">
                  <a:extLst>
                    <a:ext uri="{9D8B030D-6E8A-4147-A177-3AD203B41FA5}">
                      <a16:colId xmlns:a16="http://schemas.microsoft.com/office/drawing/2014/main" val="2998054649"/>
                    </a:ext>
                  </a:extLst>
                </a:gridCol>
              </a:tblGrid>
              <a:tr h="370840">
                <a:tc gridSpan="4">
                  <a:txBody>
                    <a:bodyPr/>
                    <a:lstStyle/>
                    <a:p>
                      <a:pPr marL="0" lvl="0" indent="0" algn="l" rtl="0" eaLnBrk="0" hangingPunct="0">
                        <a:buSzPts val="1350"/>
                        <a:buFont typeface="+mj-lt"/>
                        <a:buNone/>
                        <a:tabLst>
                          <a:tab pos="217170" algn="l"/>
                        </a:tabLst>
                      </a:pPr>
                      <a:r>
                        <a:rPr lang="en-US" sz="2000" b="1" dirty="0">
                          <a:solidFill>
                            <a:srgbClr val="002060"/>
                          </a:solidFill>
                          <a:latin typeface="Hacen Saudi Arabia XL" panose="02000000000000000000" pitchFamily="2" charset="-78"/>
                          <a:cs typeface="Sultan bold" pitchFamily="2" charset="-78"/>
                        </a:rPr>
                        <a:t>3- Performed services on account will affect :</a:t>
                      </a:r>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4FAFE"/>
                    </a:solidFill>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tc hMerge="1">
                  <a:txBody>
                    <a:bodyPr/>
                    <a:lstStyle/>
                    <a:p>
                      <a:pPr rtl="1"/>
                      <a:endParaRPr lang="ar-EG" dirty="0"/>
                    </a:p>
                  </a:txBody>
                  <a:tcPr>
                    <a:lnL w="38100" cap="flat" cmpd="sng" algn="ctr">
                      <a:solidFill>
                        <a:srgbClr val="002060"/>
                      </a:solidFill>
                      <a:prstDash val="solid"/>
                      <a:round/>
                      <a:headEnd type="none" w="med" len="med"/>
                      <a:tailEnd type="none" w="med" len="med"/>
                    </a:lnL>
                    <a:lnR w="38100" cap="flat" cmpd="sng" algn="ctr">
                      <a:solidFill>
                        <a:srgbClr val="002060"/>
                      </a:solidFill>
                      <a:prstDash val="solid"/>
                      <a:round/>
                      <a:headEnd type="none" w="med" len="med"/>
                      <a:tailEnd type="none" w="med" len="med"/>
                    </a:lnR>
                    <a:lnT w="19050" cap="flat" cmpd="sng" algn="ctr">
                      <a:solidFill>
                        <a:srgbClr val="002060"/>
                      </a:solidFill>
                      <a:prstDash val="solid"/>
                      <a:round/>
                      <a:headEnd type="none" w="med" len="med"/>
                      <a:tailEnd type="none" w="med" len="med"/>
                    </a:lnT>
                    <a:lnB w="19050" cap="flat" cmpd="sng" algn="ctr">
                      <a:solidFill>
                        <a:srgbClr val="002060"/>
                      </a:solidFill>
                      <a:prstDash val="solid"/>
                      <a:round/>
                      <a:headEnd type="none" w="med" len="med"/>
                      <a:tailEnd type="none" w="med" len="med"/>
                    </a:lnB>
                  </a:tcPr>
                </a:tc>
                <a:extLst>
                  <a:ext uri="{0D108BD9-81ED-4DB2-BD59-A6C34878D82A}">
                    <a16:rowId xmlns:a16="http://schemas.microsoft.com/office/drawing/2014/main" val="3562698528"/>
                  </a:ext>
                </a:extLst>
              </a:tr>
              <a:tr h="370840">
                <a:tc>
                  <a:txBody>
                    <a:bodyPr/>
                    <a:lstStyle/>
                    <a:p>
                      <a:pPr marL="0" lvl="1" indent="0" algn="l" rtl="0" eaLnBrk="0" hangingPunct="0">
                        <a:buSzPts val="1200"/>
                        <a:tabLst>
                          <a:tab pos="721995" algn="l"/>
                        </a:tabLst>
                      </a:pPr>
                      <a:r>
                        <a:rPr lang="en-US" sz="2000" dirty="0">
                          <a:solidFill>
                            <a:srgbClr val="002060"/>
                          </a:solidFill>
                          <a:latin typeface="Hacen Saudi Arabia XL" panose="02000000000000000000" pitchFamily="2" charset="-78"/>
                          <a:cs typeface="Sultan bold" pitchFamily="2" charset="-78"/>
                        </a:rPr>
                        <a:t>Balance sheet only</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dirty="0">
                          <a:solidFill>
                            <a:srgbClr val="002060"/>
                          </a:solidFill>
                        </a:rPr>
                        <a:t>B</a:t>
                      </a:r>
                      <a:endParaRPr lang="ar-EG" sz="2000" dirty="0">
                        <a:solidFill>
                          <a:srgbClr val="002060"/>
                        </a:solidFill>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marL="0" marR="0" lvl="1" indent="0" algn="l" defTabSz="755934" rtl="0" eaLnBrk="0" fontAlgn="auto" latinLnBrk="0" hangingPunct="0">
                        <a:lnSpc>
                          <a:spcPct val="100000"/>
                        </a:lnSpc>
                        <a:spcBef>
                          <a:spcPts val="0"/>
                        </a:spcBef>
                        <a:spcAft>
                          <a:spcPts val="0"/>
                        </a:spcAft>
                        <a:buClrTx/>
                        <a:buSzPts val="1200"/>
                        <a:buFontTx/>
                        <a:buNone/>
                        <a:tabLst>
                          <a:tab pos="712470" algn="l"/>
                        </a:tabLst>
                        <a:defRPr/>
                      </a:pPr>
                      <a:r>
                        <a:rPr lang="en-US" sz="2000" dirty="0">
                          <a:solidFill>
                            <a:srgbClr val="002060"/>
                          </a:solidFill>
                          <a:latin typeface="Hacen Saudi Arabia XL" panose="02000000000000000000" pitchFamily="2" charset="-78"/>
                          <a:cs typeface="Sultan bold" pitchFamily="2" charset="-78"/>
                        </a:rPr>
                        <a:t>Income statement only</a:t>
                      </a:r>
                      <a:endParaRPr lang="en-US"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A</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3138487448"/>
                  </a:ext>
                </a:extLst>
              </a:tr>
              <a:tr h="370840">
                <a:tc>
                  <a:txBody>
                    <a:bodyPr/>
                    <a:lstStyle/>
                    <a:p>
                      <a:pPr marL="0" lvl="1" indent="0" algn="l" rtl="0" eaLnBrk="0" hangingPunct="0">
                        <a:buSzPts val="1200"/>
                        <a:tabLst>
                          <a:tab pos="721995" algn="l"/>
                        </a:tabLst>
                      </a:pPr>
                      <a:r>
                        <a:rPr lang="en-US" sz="2000" dirty="0">
                          <a:solidFill>
                            <a:srgbClr val="002060"/>
                          </a:solidFill>
                          <a:latin typeface="Hacen Saudi Arabia XL" panose="02000000000000000000" pitchFamily="2" charset="-78"/>
                          <a:cs typeface="Sultan bold" pitchFamily="2" charset="-78"/>
                        </a:rPr>
                        <a:t>None of the above</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D</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marL="0" lvl="1" algn="l" rtl="0" eaLnBrk="0" hangingPunct="0">
                        <a:buSzPts val="1200"/>
                        <a:tabLst>
                          <a:tab pos="760095" algn="l"/>
                        </a:tabLst>
                      </a:pPr>
                      <a:r>
                        <a:rPr lang="en-US" sz="2000" dirty="0">
                          <a:solidFill>
                            <a:srgbClr val="002060"/>
                          </a:solidFill>
                          <a:latin typeface="Hacen Saudi Arabia XL" panose="02000000000000000000" pitchFamily="2" charset="-78"/>
                          <a:cs typeface="Sultan bold" pitchFamily="2" charset="-78"/>
                        </a:rPr>
                        <a:t>Income statement and balance sheet.</a:t>
                      </a: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l" rtl="0">
                        <a:lnSpc>
                          <a:spcPct val="100000"/>
                        </a:lnSpc>
                        <a:spcBef>
                          <a:spcPts val="0"/>
                        </a:spcBef>
                      </a:pPr>
                      <a:r>
                        <a:rPr lang="en-US" sz="2000" kern="1200" dirty="0">
                          <a:solidFill>
                            <a:srgbClr val="002060"/>
                          </a:solidFill>
                          <a:latin typeface="Hacen Saudi Arabia XL" panose="02000000000000000000" pitchFamily="2" charset="-78"/>
                          <a:ea typeface="+mn-ea"/>
                          <a:cs typeface="Sultan bold" pitchFamily="2" charset="-78"/>
                        </a:rPr>
                        <a:t>C</a:t>
                      </a:r>
                      <a:endParaRPr lang="ar-EG" sz="200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3334909347"/>
                  </a:ext>
                </a:extLst>
              </a:tr>
            </a:tbl>
          </a:graphicData>
        </a:graphic>
      </p:graphicFrame>
    </p:spTree>
    <p:extLst>
      <p:ext uri="{BB962C8B-B14F-4D97-AF65-F5344CB8AC3E}">
        <p14:creationId xmlns:p14="http://schemas.microsoft.com/office/powerpoint/2010/main" val="1374037553"/>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randombar(horizontal)">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7"/>
                                        </p:tgtEl>
                                        <p:attrNameLst>
                                          <p:attrName>style.visibility</p:attrName>
                                        </p:attrNameLst>
                                      </p:cBhvr>
                                      <p:to>
                                        <p:strVal val="visible"/>
                                      </p:to>
                                    </p:set>
                                    <p:animEffect transition="in" filter="randombar(horizontal)">
                                      <p:cBhvr>
                                        <p:cTn id="12" dur="500"/>
                                        <p:tgtEl>
                                          <p:spTgt spid="17"/>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randombar(horizontal)">
                                      <p:cBhvr>
                                        <p:cTn id="1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stretch>
            <a:fillRect/>
          </a:stretch>
        </p:blipFill>
        <p:spPr>
          <a:xfrm>
            <a:off x="0" y="0"/>
            <a:ext cx="12192000" cy="6858000"/>
          </a:xfrm>
          <a:prstGeom prst="rect">
            <a:avLst/>
          </a:prstGeom>
        </p:spPr>
      </p:pic>
      <p:graphicFrame>
        <p:nvGraphicFramePr>
          <p:cNvPr id="2" name="Table 1">
            <a:extLst>
              <a:ext uri="{FF2B5EF4-FFF2-40B4-BE49-F238E27FC236}">
                <a16:creationId xmlns:a16="http://schemas.microsoft.com/office/drawing/2014/main" id="{813354E7-E35C-0923-F454-C15FB7A84809}"/>
              </a:ext>
            </a:extLst>
          </p:cNvPr>
          <p:cNvGraphicFramePr>
            <a:graphicFrameLocks noGrp="1"/>
          </p:cNvGraphicFramePr>
          <p:nvPr>
            <p:extLst>
              <p:ext uri="{D42A27DB-BD31-4B8C-83A1-F6EECF244321}">
                <p14:modId xmlns:p14="http://schemas.microsoft.com/office/powerpoint/2010/main" val="4158981174"/>
              </p:ext>
            </p:extLst>
          </p:nvPr>
        </p:nvGraphicFramePr>
        <p:xfrm>
          <a:off x="1008993" y="1008993"/>
          <a:ext cx="9459311" cy="5242560"/>
        </p:xfrm>
        <a:graphic>
          <a:graphicData uri="http://schemas.openxmlformats.org/drawingml/2006/table">
            <a:tbl>
              <a:tblPr firstRow="1" firstCol="1" lastRow="1" lastCol="1" bandRow="1" bandCol="1"/>
              <a:tblGrid>
                <a:gridCol w="3320822">
                  <a:extLst>
                    <a:ext uri="{9D8B030D-6E8A-4147-A177-3AD203B41FA5}">
                      <a16:colId xmlns:a16="http://schemas.microsoft.com/office/drawing/2014/main" val="2531431666"/>
                    </a:ext>
                  </a:extLst>
                </a:gridCol>
                <a:gridCol w="1380880">
                  <a:extLst>
                    <a:ext uri="{9D8B030D-6E8A-4147-A177-3AD203B41FA5}">
                      <a16:colId xmlns:a16="http://schemas.microsoft.com/office/drawing/2014/main" val="1207389994"/>
                    </a:ext>
                  </a:extLst>
                </a:gridCol>
                <a:gridCol w="2141203">
                  <a:extLst>
                    <a:ext uri="{9D8B030D-6E8A-4147-A177-3AD203B41FA5}">
                      <a16:colId xmlns:a16="http://schemas.microsoft.com/office/drawing/2014/main" val="2430172127"/>
                    </a:ext>
                  </a:extLst>
                </a:gridCol>
                <a:gridCol w="1308203">
                  <a:extLst>
                    <a:ext uri="{9D8B030D-6E8A-4147-A177-3AD203B41FA5}">
                      <a16:colId xmlns:a16="http://schemas.microsoft.com/office/drawing/2014/main" val="4000341127"/>
                    </a:ext>
                  </a:extLst>
                </a:gridCol>
                <a:gridCol w="1308203">
                  <a:extLst>
                    <a:ext uri="{9D8B030D-6E8A-4147-A177-3AD203B41FA5}">
                      <a16:colId xmlns:a16="http://schemas.microsoft.com/office/drawing/2014/main" val="3427385235"/>
                    </a:ext>
                  </a:extLst>
                </a:gridCol>
              </a:tblGrid>
              <a:tr h="469327">
                <a:tc>
                  <a:txBody>
                    <a:bodyPr/>
                    <a:lstStyle/>
                    <a:p>
                      <a:pPr algn="ctr" rtl="0"/>
                      <a:r>
                        <a:rPr lang="en-US" sz="2000" b="1" dirty="0">
                          <a:solidFill>
                            <a:srgbClr val="FFFFFF"/>
                          </a:solidFill>
                          <a:effectLst/>
                          <a:highlight>
                            <a:srgbClr val="C00000"/>
                          </a:highlight>
                          <a:latin typeface="New Century Schoolbook"/>
                          <a:ea typeface="Calibri" panose="020F0502020204030204" pitchFamily="34" charset="0"/>
                          <a:cs typeface="Fanan" pitchFamily="2" charset="-78"/>
                        </a:rPr>
                        <a:t>Account</a:t>
                      </a:r>
                      <a:endParaRPr lang="en-US" sz="2400" dirty="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ctr" rtl="0"/>
                      <a:r>
                        <a:rPr lang="en-US" sz="2000" b="1">
                          <a:solidFill>
                            <a:srgbClr val="FFFFFF"/>
                          </a:solidFill>
                          <a:effectLst/>
                          <a:highlight>
                            <a:srgbClr val="C00000"/>
                          </a:highlight>
                          <a:latin typeface="New Century Schoolbook"/>
                          <a:ea typeface="Calibri" panose="020F0502020204030204" pitchFamily="34" charset="0"/>
                          <a:cs typeface="Fanan" pitchFamily="2" charset="-78"/>
                        </a:rPr>
                        <a:t>Group</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p>
                      <a:pPr algn="ctr" rtl="1"/>
                      <a:r>
                        <a:rPr lang="ar-EG" sz="2000" b="1">
                          <a:effectLst/>
                          <a:highlight>
                            <a:srgbClr val="C00000"/>
                          </a:highlight>
                          <a:latin typeface="New Century Schoolbook"/>
                          <a:ea typeface="Calibri" panose="020F0502020204030204" pitchFamily="34" charset="0"/>
                          <a:cs typeface="Fanan" pitchFamily="2" charset="-78"/>
                        </a:rPr>
                        <a:t> </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ctr" rtl="0"/>
                      <a:r>
                        <a:rPr lang="en-US" sz="2000" b="1">
                          <a:solidFill>
                            <a:srgbClr val="FFFFFF"/>
                          </a:solidFill>
                          <a:effectLst/>
                          <a:highlight>
                            <a:srgbClr val="C00000"/>
                          </a:highlight>
                          <a:latin typeface="New Century Schoolbook"/>
                          <a:ea typeface="Calibri" panose="020F0502020204030204" pitchFamily="34" charset="0"/>
                          <a:cs typeface="Fanan" pitchFamily="2" charset="-78"/>
                        </a:rPr>
                        <a:t>Normal</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p>
                      <a:pPr algn="ctr" rtl="0"/>
                      <a:r>
                        <a:rPr lang="ar-EG" sz="2000" b="1">
                          <a:effectLst/>
                          <a:highlight>
                            <a:srgbClr val="C00000"/>
                          </a:highlight>
                          <a:latin typeface="New Century Schoolbook"/>
                          <a:ea typeface="Calibri" panose="020F0502020204030204" pitchFamily="34" charset="0"/>
                          <a:cs typeface="Fanan" pitchFamily="2" charset="-78"/>
                        </a:rPr>
                        <a:t> </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ctr" rtl="0"/>
                      <a:r>
                        <a:rPr lang="en-US" sz="2000" b="1">
                          <a:solidFill>
                            <a:srgbClr val="FFFFFF"/>
                          </a:solidFill>
                          <a:effectLst/>
                          <a:highlight>
                            <a:srgbClr val="C00000"/>
                          </a:highlight>
                          <a:latin typeface="New Century Schoolbook"/>
                          <a:ea typeface="Calibri" panose="020F0502020204030204" pitchFamily="34" charset="0"/>
                          <a:cs typeface="Fanan" pitchFamily="2" charset="-78"/>
                        </a:rPr>
                        <a:t>Trend</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p>
                      <a:pPr algn="ctr" rtl="1"/>
                      <a:r>
                        <a:rPr lang="ar-EG" sz="2000" b="1">
                          <a:effectLst/>
                          <a:highlight>
                            <a:srgbClr val="C00000"/>
                          </a:highlight>
                          <a:latin typeface="New Century Schoolbook"/>
                          <a:ea typeface="Calibri" panose="020F0502020204030204" pitchFamily="34" charset="0"/>
                          <a:cs typeface="Fanan" pitchFamily="2" charset="-78"/>
                        </a:rPr>
                        <a:t> </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tc>
                  <a:txBody>
                    <a:bodyPr/>
                    <a:lstStyle/>
                    <a:p>
                      <a:pPr algn="ctr" rtl="0"/>
                      <a:r>
                        <a:rPr lang="en-US" sz="2000" b="1">
                          <a:solidFill>
                            <a:srgbClr val="FFFFFF"/>
                          </a:solidFill>
                          <a:effectLst/>
                          <a:highlight>
                            <a:srgbClr val="C00000"/>
                          </a:highlight>
                          <a:latin typeface="New Century Schoolbook"/>
                          <a:ea typeface="Calibri" panose="020F0502020204030204" pitchFamily="34" charset="0"/>
                          <a:cs typeface="Fanan" pitchFamily="2" charset="-78"/>
                        </a:rPr>
                        <a:t>Entry</a:t>
                      </a:r>
                      <a:endParaRPr lang="en-US" sz="2400">
                        <a:effectLst/>
                        <a:highlight>
                          <a:srgbClr val="C000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00000"/>
                    </a:solidFill>
                  </a:tcPr>
                </a:tc>
                <a:extLst>
                  <a:ext uri="{0D108BD9-81ED-4DB2-BD59-A6C34878D82A}">
                    <a16:rowId xmlns:a16="http://schemas.microsoft.com/office/drawing/2014/main" val="296431586"/>
                  </a:ext>
                </a:extLst>
              </a:tr>
              <a:tr h="252715">
                <a:tc gridSpan="5">
                  <a:txBody>
                    <a:bodyPr/>
                    <a:lstStyle/>
                    <a:p>
                      <a:pPr algn="ctr" rtl="0"/>
                      <a:r>
                        <a:rPr lang="en-US" sz="2000" b="1">
                          <a:solidFill>
                            <a:srgbClr val="000000"/>
                          </a:solidFill>
                          <a:effectLst/>
                          <a:highlight>
                            <a:srgbClr val="FFFF00"/>
                          </a:highlight>
                          <a:latin typeface="New Century Schoolbook"/>
                          <a:ea typeface="Calibri" panose="020F0502020204030204" pitchFamily="34" charset="0"/>
                          <a:cs typeface="Fanan" pitchFamily="2" charset="-78"/>
                        </a:rPr>
                        <a:t>Assets (Debit)</a:t>
                      </a:r>
                      <a:endParaRPr lang="en-US" sz="2400">
                        <a:effectLst/>
                        <a:highlight>
                          <a:srgbClr val="FFFF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459001552"/>
                  </a:ext>
                </a:extLst>
              </a:tr>
              <a:tr h="234664">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Assets</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A</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Dr </a:t>
                      </a:r>
                      <a:r>
                        <a:rPr lang="en-US" sz="2000" dirty="0">
                          <a:effectLst/>
                          <a:latin typeface="New Century Schoolbook"/>
                          <a:ea typeface="Calibri" panose="020F0502020204030204" pitchFamily="34" charset="0"/>
                          <a:cs typeface="Fanan" pitchFamily="2" charset="-78"/>
                        </a:rPr>
                        <a:t> </a:t>
                      </a:r>
                      <a:endParaRPr lang="en-US" sz="24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46638327"/>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4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Cr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74921406"/>
                  </a:ext>
                </a:extLst>
              </a:tr>
              <a:tr h="288817">
                <a:tc gridSpan="5">
                  <a:txBody>
                    <a:bodyPr/>
                    <a:lstStyle/>
                    <a:p>
                      <a:pPr algn="ctr" rtl="0"/>
                      <a:r>
                        <a:rPr lang="en-US" sz="2000" b="1">
                          <a:solidFill>
                            <a:srgbClr val="000000"/>
                          </a:solidFill>
                          <a:effectLst/>
                          <a:highlight>
                            <a:srgbClr val="FFFF00"/>
                          </a:highlight>
                          <a:latin typeface="New Century Schoolbook"/>
                          <a:ea typeface="Calibri" panose="020F0502020204030204" pitchFamily="34" charset="0"/>
                          <a:cs typeface="Fanan" pitchFamily="2" charset="-78"/>
                        </a:rPr>
                        <a:t>Liabilities (Credit)</a:t>
                      </a:r>
                      <a:endParaRPr lang="en-US" sz="2400">
                        <a:effectLst/>
                        <a:highlight>
                          <a:srgbClr val="FFFF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13422050"/>
                  </a:ext>
                </a:extLst>
              </a:tr>
              <a:tr h="288817">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Liabilities</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L</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Cr</a:t>
                      </a:r>
                      <a:r>
                        <a:rPr lang="en-US" sz="2000" dirty="0">
                          <a:effectLst/>
                          <a:latin typeface="New Century Schoolbook"/>
                          <a:ea typeface="Calibri" panose="020F0502020204030204" pitchFamily="34" charset="0"/>
                          <a:cs typeface="Fanan" pitchFamily="2" charset="-78"/>
                        </a:rPr>
                        <a:t>  </a:t>
                      </a:r>
                      <a:endParaRPr lang="en-US" sz="2400"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Cr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3298233"/>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01645215"/>
                  </a:ext>
                </a:extLst>
              </a:tr>
              <a:tr h="279791">
                <a:tc gridSpan="5">
                  <a:txBody>
                    <a:bodyPr/>
                    <a:lstStyle/>
                    <a:p>
                      <a:pPr algn="ctr" rtl="0"/>
                      <a:r>
                        <a:rPr lang="en-US" sz="2000" b="1" dirty="0">
                          <a:solidFill>
                            <a:srgbClr val="000000"/>
                          </a:solidFill>
                          <a:effectLst/>
                          <a:highlight>
                            <a:srgbClr val="FFFF00"/>
                          </a:highlight>
                          <a:latin typeface="New Century Schoolbook"/>
                          <a:ea typeface="Calibri" panose="020F0502020204030204" pitchFamily="34" charset="0"/>
                          <a:cs typeface="Fanan" pitchFamily="2" charset="-78"/>
                        </a:rPr>
                        <a:t>Owner's Equity (Credit)</a:t>
                      </a:r>
                      <a:endParaRPr lang="en-US" sz="2400" dirty="0">
                        <a:effectLst/>
                        <a:highlight>
                          <a:srgbClr val="FFFF00"/>
                        </a:highligh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836154378"/>
                  </a:ext>
                </a:extLst>
              </a:tr>
              <a:tr h="279791">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Capital</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O .E</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Cr  </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Cr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14424880"/>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79446519"/>
                  </a:ext>
                </a:extLst>
              </a:tr>
              <a:tr h="279791">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Expenses</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a:effectLst/>
                          <a:latin typeface="New Century Schoolbook"/>
                          <a:ea typeface="Calibri" panose="020F0502020204030204" pitchFamily="34" charset="0"/>
                          <a:cs typeface="Fanan" pitchFamily="2" charset="-78"/>
                        </a:rPr>
                        <a:t> </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Dr  </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3117451"/>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Cr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60790493"/>
                  </a:ext>
                </a:extLst>
              </a:tr>
              <a:tr h="288817">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Revenue</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a:effectLst/>
                          <a:latin typeface="New Century Schoolbook"/>
                          <a:ea typeface="Calibri" panose="020F0502020204030204" pitchFamily="34" charset="0"/>
                          <a:cs typeface="Fanan" pitchFamily="2" charset="-78"/>
                        </a:rPr>
                        <a:t> </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Cr  </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a:effectLst/>
                          <a:latin typeface="New Century Schoolbook"/>
                          <a:ea typeface="Calibri" panose="020F0502020204030204" pitchFamily="34" charset="0"/>
                          <a:cs typeface="Fanan" pitchFamily="2" charset="-78"/>
                        </a:rPr>
                        <a:t>Cr</a:t>
                      </a:r>
                      <a:endParaRPr lang="en-US" sz="2400" b="1">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41152809"/>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6181767"/>
                  </a:ext>
                </a:extLst>
              </a:tr>
              <a:tr h="234664">
                <a:tc rowSpan="2">
                  <a:txBody>
                    <a:bodyPr/>
                    <a:lstStyle/>
                    <a:p>
                      <a:pPr algn="l" rtl="0"/>
                      <a:r>
                        <a:rPr lang="en-US" sz="2400" b="1">
                          <a:effectLst/>
                          <a:latin typeface="Times New Roman" panose="02020603050405020304" pitchFamily="18" charset="0"/>
                          <a:ea typeface="Calibri" panose="020F0502020204030204" pitchFamily="34" charset="0"/>
                          <a:cs typeface="Simplified Arabic" panose="02020603050405020304" pitchFamily="18" charset="-78"/>
                        </a:rPr>
                        <a:t>Withdrawals</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a:effectLst/>
                          <a:latin typeface="New Century Schoolbook"/>
                          <a:ea typeface="Calibri" panose="020F0502020204030204" pitchFamily="34" charset="0"/>
                          <a:cs typeface="Fanan" pitchFamily="2" charset="-78"/>
                        </a:rPr>
                        <a:t> </a:t>
                      </a:r>
                      <a:endParaRPr lang="en-US" sz="240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rtl="0"/>
                      <a:r>
                        <a:rPr lang="en-US" sz="2000" b="1" dirty="0">
                          <a:effectLst/>
                          <a:latin typeface="New Century Schoolbook"/>
                          <a:ea typeface="Calibri" panose="020F0502020204030204" pitchFamily="34" charset="0"/>
                          <a:cs typeface="Fanan" pitchFamily="2" charset="-78"/>
                        </a:rPr>
                        <a:t>Dr  </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algn="ctr" rtl="0"/>
                      <a:r>
                        <a:rPr lang="en-US" sz="2000" b="1" dirty="0">
                          <a:effectLst/>
                          <a:latin typeface="New Century Schoolbook"/>
                          <a:ea typeface="Calibri" panose="020F0502020204030204" pitchFamily="34" charset="0"/>
                          <a:cs typeface="Fanan" pitchFamily="2" charset="-78"/>
                        </a:rPr>
                        <a:t>Dr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extLst>
                  <a:ext uri="{0D108BD9-81ED-4DB2-BD59-A6C34878D82A}">
                    <a16:rowId xmlns:a16="http://schemas.microsoft.com/office/drawing/2014/main" val="2209646471"/>
                  </a:ext>
                </a:extLst>
              </a:tr>
              <a:tr h="234664">
                <a:tc vMerge="1">
                  <a:txBody>
                    <a:bodyPr/>
                    <a:lstStyle/>
                    <a:p>
                      <a:endParaRPr lang="en-US"/>
                    </a:p>
                  </a:txBody>
                  <a:tcPr/>
                </a:tc>
                <a:tc vMerge="1">
                  <a:txBody>
                    <a:bodyPr/>
                    <a:lstStyle/>
                    <a:p>
                      <a:endParaRPr lang="en-US"/>
                    </a:p>
                  </a:txBody>
                  <a:tcPr/>
                </a:tc>
                <a:tc vMerge="1">
                  <a:txBody>
                    <a:bodyPr/>
                    <a:lstStyle/>
                    <a:p>
                      <a:endParaRPr lang="en-US"/>
                    </a:p>
                  </a:txBody>
                  <a:tcPr/>
                </a:tc>
                <a:tc>
                  <a:txBody>
                    <a:bodyPr/>
                    <a:lstStyle/>
                    <a:p>
                      <a:pPr algn="ctr" rtl="0"/>
                      <a:r>
                        <a:rPr lang="en-US" sz="2000" b="1" dirty="0">
                          <a:effectLst/>
                          <a:latin typeface="New Century Schoolbook"/>
                          <a:ea typeface="Calibri" panose="020F0502020204030204" pitchFamily="34" charset="0"/>
                          <a:cs typeface="Fanan" pitchFamily="2" charset="-78"/>
                        </a:rPr>
                        <a:t>-</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ctr" rtl="0"/>
                      <a:r>
                        <a:rPr lang="en-US" sz="2000" b="1" dirty="0">
                          <a:effectLst/>
                          <a:latin typeface="New Century Schoolbook"/>
                          <a:ea typeface="Calibri" panose="020F0502020204030204" pitchFamily="34" charset="0"/>
                          <a:cs typeface="Fanan" pitchFamily="2" charset="-78"/>
                        </a:rPr>
                        <a:t>Cr</a:t>
                      </a:r>
                      <a:endParaRPr lang="en-US" sz="2400" b="1" dirty="0">
                        <a:effectLst/>
                        <a:latin typeface="Times New Roman" panose="02020603050405020304" pitchFamily="18" charset="0"/>
                        <a:ea typeface="Calibri" panose="020F0502020204030204" pitchFamily="34" charset="0"/>
                        <a:cs typeface="Simplified Arabic" panose="02020603050405020304" pitchFamily="18" charset="-78"/>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87858235"/>
                  </a:ext>
                </a:extLst>
              </a:tr>
            </a:tbl>
          </a:graphicData>
        </a:graphic>
      </p:graphicFrame>
      <p:sp>
        <p:nvSpPr>
          <p:cNvPr id="4" name="TextBox 3">
            <a:extLst>
              <a:ext uri="{FF2B5EF4-FFF2-40B4-BE49-F238E27FC236}">
                <a16:creationId xmlns:a16="http://schemas.microsoft.com/office/drawing/2014/main" id="{BDB685F3-A167-F016-495E-62A80BB406D8}"/>
              </a:ext>
            </a:extLst>
          </p:cNvPr>
          <p:cNvSpPr txBox="1"/>
          <p:nvPr/>
        </p:nvSpPr>
        <p:spPr>
          <a:xfrm>
            <a:off x="2684079" y="540038"/>
            <a:ext cx="6109138" cy="523220"/>
          </a:xfrm>
          <a:prstGeom prst="rect">
            <a:avLst/>
          </a:prstGeom>
          <a:noFill/>
        </p:spPr>
        <p:txBody>
          <a:bodyPr wrap="square">
            <a:spAutoFit/>
          </a:bodyPr>
          <a:lstStyle/>
          <a:p>
            <a:pPr algn="ctr" rtl="0"/>
            <a:r>
              <a:rPr lang="en-US" sz="2800" b="1" dirty="0">
                <a:effectLst/>
                <a:latin typeface="Times New Roman" panose="02020603050405020304" pitchFamily="18" charset="0"/>
                <a:ea typeface="Calibri" panose="020F0502020204030204" pitchFamily="34" charset="0"/>
                <a:cs typeface="Simplified Arabic" panose="02020603050405020304" pitchFamily="18" charset="-78"/>
              </a:rPr>
              <a:t>Double Entry System : Golden Rules</a:t>
            </a:r>
            <a:endParaRPr lang="en-US" sz="2800" dirty="0">
              <a:effectLst/>
              <a:latin typeface="Times New Roman" panose="02020603050405020304" pitchFamily="18" charset="0"/>
              <a:ea typeface="Calibri" panose="020F0502020204030204" pitchFamily="34" charset="0"/>
              <a:cs typeface="Simplified Arabic" panose="02020603050405020304" pitchFamily="18" charset="-78"/>
            </a:endParaRPr>
          </a:p>
        </p:txBody>
      </p:sp>
      <p:sp>
        <p:nvSpPr>
          <p:cNvPr id="5" name="TextBox 4">
            <a:extLst>
              <a:ext uri="{FF2B5EF4-FFF2-40B4-BE49-F238E27FC236}">
                <a16:creationId xmlns:a16="http://schemas.microsoft.com/office/drawing/2014/main" id="{947076BF-CEB7-53DC-251A-C79E14969171}"/>
              </a:ext>
            </a:extLst>
          </p:cNvPr>
          <p:cNvSpPr txBox="1"/>
          <p:nvPr/>
        </p:nvSpPr>
        <p:spPr>
          <a:xfrm>
            <a:off x="149579" y="6312101"/>
            <a:ext cx="3139311" cy="338554"/>
          </a:xfrm>
          <a:prstGeom prst="rect">
            <a:avLst/>
          </a:prstGeom>
          <a:noFill/>
        </p:spPr>
        <p:txBody>
          <a:bodyPr wrap="square" rtlCol="0">
            <a:spAutoFit/>
          </a:bodyPr>
          <a:lstStyle/>
          <a:p>
            <a:r>
              <a:rPr lang="en-US" sz="1600" b="1" dirty="0">
                <a:latin typeface="Alexandria" charset="0"/>
                <a:cs typeface="Alexandria" charset="0"/>
              </a:rPr>
              <a:t>Prepared by Dr. Emad Zaher</a:t>
            </a:r>
          </a:p>
        </p:txBody>
      </p:sp>
    </p:spTree>
    <p:extLst>
      <p:ext uri="{BB962C8B-B14F-4D97-AF65-F5344CB8AC3E}">
        <p14:creationId xmlns:p14="http://schemas.microsoft.com/office/powerpoint/2010/main" val="122938865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stretch>
            <a:fillRect/>
          </a:stretch>
        </p:blipFill>
        <p:spPr>
          <a:xfrm>
            <a:off x="0" y="0"/>
            <a:ext cx="12192000" cy="6858000"/>
          </a:xfrm>
          <a:prstGeom prst="rect">
            <a:avLst/>
          </a:prstGeom>
        </p:spPr>
      </p:pic>
      <p:sp>
        <p:nvSpPr>
          <p:cNvPr id="10" name="TextBox 9">
            <a:extLst>
              <a:ext uri="{FF2B5EF4-FFF2-40B4-BE49-F238E27FC236}">
                <a16:creationId xmlns:a16="http://schemas.microsoft.com/office/drawing/2014/main" id="{621F7FF1-EEF1-49B6-B4CF-F9D210774F81}"/>
              </a:ext>
            </a:extLst>
          </p:cNvPr>
          <p:cNvSpPr txBox="1"/>
          <p:nvPr/>
        </p:nvSpPr>
        <p:spPr>
          <a:xfrm>
            <a:off x="1025470" y="1688866"/>
            <a:ext cx="10441127" cy="707886"/>
          </a:xfrm>
          <a:prstGeom prst="rect">
            <a:avLst/>
          </a:prstGeom>
          <a:noFill/>
        </p:spPr>
        <p:txBody>
          <a:bodyPr wrap="square">
            <a:spAutoFit/>
          </a:bodyPr>
          <a:lstStyle/>
          <a:p>
            <a:pPr marL="90170" indent="-40005" algn="justLow"/>
            <a:r>
              <a:rPr lang="en-US" sz="2000" b="1" dirty="0">
                <a:solidFill>
                  <a:srgbClr val="C00000"/>
                </a:solidFill>
                <a:effectLst/>
                <a:latin typeface="Hacen Saudi Arabia XL" panose="02000000000000000000" pitchFamily="2" charset="-78"/>
                <a:ea typeface="Times New Roman" panose="02020603050405020304" pitchFamily="18" charset="0"/>
                <a:cs typeface="MCS Taybah S_U normal." pitchFamily="2" charset="-78"/>
              </a:rPr>
              <a:t>For the accounts listed below, Determine if the </a:t>
            </a:r>
            <a:r>
              <a:rPr lang="en-US" sz="2000" b="1" dirty="0">
                <a:solidFill>
                  <a:srgbClr val="002060"/>
                </a:solidFill>
                <a:effectLst/>
                <a:latin typeface="Hacen Saudi Arabia XL" panose="02000000000000000000" pitchFamily="2" charset="-78"/>
                <a:ea typeface="Times New Roman" panose="02020603050405020304" pitchFamily="18" charset="0"/>
                <a:cs typeface="MCS Taybah S_U normal." pitchFamily="2" charset="-78"/>
              </a:rPr>
              <a:t>normal</a:t>
            </a:r>
            <a:r>
              <a:rPr lang="en-US" sz="2000" b="1" dirty="0">
                <a:solidFill>
                  <a:srgbClr val="C00000"/>
                </a:solidFill>
                <a:effectLst/>
                <a:latin typeface="Hacen Saudi Arabia XL" panose="02000000000000000000" pitchFamily="2" charset="-78"/>
                <a:ea typeface="Times New Roman" panose="02020603050405020304" pitchFamily="18" charset="0"/>
                <a:cs typeface="MCS Taybah S_U normal." pitchFamily="2" charset="-78"/>
              </a:rPr>
              <a:t> balance of the account is debit or credit:</a:t>
            </a:r>
            <a:r>
              <a:rPr lang="ar-EG" sz="2000" b="1" dirty="0">
                <a:solidFill>
                  <a:srgbClr val="002060"/>
                </a:solidFill>
                <a:effectLst/>
                <a:latin typeface="Hacen Saudi Arabia XL" panose="02000000000000000000" pitchFamily="2" charset="-78"/>
                <a:ea typeface="Times New Roman" panose="02020603050405020304" pitchFamily="18" charset="0"/>
                <a:cs typeface="MCS Taybah S_U normal." pitchFamily="2" charset="-78"/>
              </a:rPr>
              <a:t> </a:t>
            </a:r>
            <a:endParaRPr lang="en-US" sz="2000" b="1" dirty="0">
              <a:solidFill>
                <a:srgbClr val="002060"/>
              </a:solidFill>
              <a:effectLst/>
              <a:latin typeface="Hacen Saudi Arabia XL" panose="02000000000000000000" pitchFamily="2" charset="-78"/>
              <a:ea typeface="Times New Roman" panose="02020603050405020304" pitchFamily="18" charset="0"/>
              <a:cs typeface="MCS Taybah S_U normal." pitchFamily="2" charset="-78"/>
            </a:endParaRPr>
          </a:p>
        </p:txBody>
      </p:sp>
      <p:sp>
        <p:nvSpPr>
          <p:cNvPr id="11" name="TextBox 10">
            <a:extLst>
              <a:ext uri="{FF2B5EF4-FFF2-40B4-BE49-F238E27FC236}">
                <a16:creationId xmlns:a16="http://schemas.microsoft.com/office/drawing/2014/main" id="{AB552026-919A-49F6-8696-DE785925AEAE}"/>
              </a:ext>
            </a:extLst>
          </p:cNvPr>
          <p:cNvSpPr txBox="1"/>
          <p:nvPr/>
        </p:nvSpPr>
        <p:spPr>
          <a:xfrm>
            <a:off x="1132743" y="1086703"/>
            <a:ext cx="905919" cy="461665"/>
          </a:xfrm>
          <a:prstGeom prst="rect">
            <a:avLst/>
          </a:prstGeom>
          <a:solidFill>
            <a:schemeClr val="bg1"/>
          </a:solidFill>
          <a:ln w="38100">
            <a:solidFill>
              <a:srgbClr val="002060"/>
            </a:solidFill>
          </a:ln>
        </p:spPr>
        <p:txBody>
          <a:bodyPr wrap="square">
            <a:spAutoFit/>
          </a:bodyPr>
          <a:lstStyle/>
          <a:p>
            <a:r>
              <a:rPr lang="en-US" sz="2400" b="1" dirty="0">
                <a:solidFill>
                  <a:schemeClr val="accent5">
                    <a:lumMod val="50000"/>
                  </a:schemeClr>
                </a:solidFill>
                <a:latin typeface="Hacen Saudi Arabia XL" panose="02000000000000000000" pitchFamily="2" charset="-78"/>
                <a:cs typeface="Sultan bold" pitchFamily="2" charset="-78"/>
              </a:rPr>
              <a:t>Ex 1</a:t>
            </a:r>
            <a:endParaRPr lang="ar-EG" sz="2400" b="1" dirty="0">
              <a:solidFill>
                <a:schemeClr val="accent5">
                  <a:lumMod val="50000"/>
                </a:schemeClr>
              </a:solidFill>
            </a:endParaRPr>
          </a:p>
        </p:txBody>
      </p:sp>
      <p:graphicFrame>
        <p:nvGraphicFramePr>
          <p:cNvPr id="14" name="Table 9">
            <a:extLst>
              <a:ext uri="{FF2B5EF4-FFF2-40B4-BE49-F238E27FC236}">
                <a16:creationId xmlns:a16="http://schemas.microsoft.com/office/drawing/2014/main" id="{C90D9D87-B3F2-4562-9196-5B98F3B404BE}"/>
              </a:ext>
            </a:extLst>
          </p:cNvPr>
          <p:cNvGraphicFramePr>
            <a:graphicFrameLocks noGrp="1"/>
          </p:cNvGraphicFramePr>
          <p:nvPr>
            <p:extLst>
              <p:ext uri="{D42A27DB-BD31-4B8C-83A1-F6EECF244321}">
                <p14:modId xmlns:p14="http://schemas.microsoft.com/office/powerpoint/2010/main" val="1899460752"/>
              </p:ext>
            </p:extLst>
          </p:nvPr>
        </p:nvGraphicFramePr>
        <p:xfrm>
          <a:off x="713288" y="2537250"/>
          <a:ext cx="11065490" cy="3200400"/>
        </p:xfrm>
        <a:graphic>
          <a:graphicData uri="http://schemas.openxmlformats.org/drawingml/2006/table">
            <a:tbl>
              <a:tblPr rtl="1" firstRow="1" bandRow="1">
                <a:tableStyleId>{5C22544A-7EE6-4342-B048-85BDC9FD1C3A}</a:tableStyleId>
              </a:tblPr>
              <a:tblGrid>
                <a:gridCol w="1753757">
                  <a:extLst>
                    <a:ext uri="{9D8B030D-6E8A-4147-A177-3AD203B41FA5}">
                      <a16:colId xmlns:a16="http://schemas.microsoft.com/office/drawing/2014/main" val="1632230241"/>
                    </a:ext>
                  </a:extLst>
                </a:gridCol>
                <a:gridCol w="3778988">
                  <a:extLst>
                    <a:ext uri="{9D8B030D-6E8A-4147-A177-3AD203B41FA5}">
                      <a16:colId xmlns:a16="http://schemas.microsoft.com/office/drawing/2014/main" val="3582632218"/>
                    </a:ext>
                  </a:extLst>
                </a:gridCol>
                <a:gridCol w="2219069">
                  <a:extLst>
                    <a:ext uri="{9D8B030D-6E8A-4147-A177-3AD203B41FA5}">
                      <a16:colId xmlns:a16="http://schemas.microsoft.com/office/drawing/2014/main" val="3959699572"/>
                    </a:ext>
                  </a:extLst>
                </a:gridCol>
                <a:gridCol w="3313676">
                  <a:extLst>
                    <a:ext uri="{9D8B030D-6E8A-4147-A177-3AD203B41FA5}">
                      <a16:colId xmlns:a16="http://schemas.microsoft.com/office/drawing/2014/main" val="1959121887"/>
                    </a:ext>
                  </a:extLst>
                </a:gridCol>
              </a:tblGrid>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8) cash</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1 ) assets</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2610049651"/>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9) owner’s drawing</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2) liabilities</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3690262297"/>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10) accounts receivable</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3) owner’s capital</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2954092024"/>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a:solidFill>
                            <a:srgbClr val="002060"/>
                          </a:solidFill>
                          <a:latin typeface="Hacen Saudi Arabia XL" panose="02000000000000000000" pitchFamily="2" charset="-78"/>
                          <a:ea typeface="+mn-ea"/>
                          <a:cs typeface="Sultan bold" pitchFamily="2" charset="-78"/>
                        </a:rPr>
                        <a:t>11) Accounts payable</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4) revenues</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514630963"/>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a:solidFill>
                            <a:srgbClr val="002060"/>
                          </a:solidFill>
                          <a:latin typeface="Hacen Saudi Arabia XL" panose="02000000000000000000" pitchFamily="2" charset="-78"/>
                          <a:ea typeface="+mn-ea"/>
                          <a:cs typeface="Sultan bold" pitchFamily="2" charset="-78"/>
                        </a:rPr>
                        <a:t>12) service revenue</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5) expenses</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2574048717"/>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13) rent expense</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6) equipment</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noFill/>
                      <a:prstDash val="solid"/>
                      <a:round/>
                      <a:headEnd type="none" w="med" len="med"/>
                      <a:tailEnd type="none" w="med" len="med"/>
                    </a:lnB>
                    <a:solidFill>
                      <a:srgbClr val="FEF7FF"/>
                    </a:solidFill>
                  </a:tcPr>
                </a:tc>
                <a:extLst>
                  <a:ext uri="{0D108BD9-81ED-4DB2-BD59-A6C34878D82A}">
                    <a16:rowId xmlns:a16="http://schemas.microsoft.com/office/drawing/2014/main" val="4104254240"/>
                  </a:ext>
                </a:extLst>
              </a:tr>
              <a:tr h="310432">
                <a:tc>
                  <a:txBody>
                    <a:bodyPr/>
                    <a:lstStyle/>
                    <a:p>
                      <a:pPr algn="ctr" rtl="0"/>
                      <a:endParaRPr lang="ar-EG" sz="2000" b="0"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14) notes payable</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ctr" rtl="0"/>
                      <a:endParaRPr lang="ar-EG" sz="2000" b="1" kern="1200" dirty="0">
                        <a:solidFill>
                          <a:srgbClr val="002060"/>
                        </a:solidFill>
                        <a:latin typeface="Hacen Saudi Arabia XL" panose="02000000000000000000" pitchFamily="2" charset="-78"/>
                        <a:ea typeface="+mn-ea"/>
                        <a:cs typeface="Sultan bold" pitchFamily="2" charset="-78"/>
                      </a:endParaRPr>
                    </a:p>
                  </a:txBody>
                  <a:tcPr>
                    <a:lnL w="38100" cap="flat" cmpd="sng" algn="ctr">
                      <a:solidFill>
                        <a:schemeClr val="tx1"/>
                      </a:solidFill>
                      <a:prstDash val="solid"/>
                      <a:round/>
                      <a:headEnd type="none" w="med" len="med"/>
                      <a:tailEnd type="none" w="med" len="med"/>
                    </a:lnL>
                    <a:lnR w="38100" cap="flat" cmpd="sng" algn="ctr">
                      <a:no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tc>
                  <a:txBody>
                    <a:bodyPr/>
                    <a:lstStyle/>
                    <a:p>
                      <a:pPr algn="justLow" rtl="0">
                        <a:lnSpc>
                          <a:spcPct val="150000"/>
                        </a:lnSpc>
                        <a:spcBef>
                          <a:spcPts val="600"/>
                        </a:spcBef>
                        <a:spcAft>
                          <a:spcPts val="600"/>
                        </a:spcAft>
                      </a:pPr>
                      <a:r>
                        <a:rPr lang="en-US" sz="2000" b="1" kern="1200" dirty="0">
                          <a:solidFill>
                            <a:srgbClr val="002060"/>
                          </a:solidFill>
                          <a:latin typeface="Hacen Saudi Arabia XL" panose="02000000000000000000" pitchFamily="2" charset="-78"/>
                          <a:ea typeface="+mn-ea"/>
                          <a:cs typeface="Sultan bold" pitchFamily="2" charset="-78"/>
                        </a:rPr>
                        <a:t>7) buildings</a:t>
                      </a:r>
                    </a:p>
                  </a:txBody>
                  <a:tcPr marL="68580" marR="68580" marT="0" marB="0">
                    <a:lnL w="38100" cap="flat" cmpd="sng" algn="ctr">
                      <a:no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noFill/>
                      <a:prstDash val="solid"/>
                      <a:round/>
                      <a:headEnd type="none" w="med" len="med"/>
                      <a:tailEnd type="none" w="med" len="med"/>
                    </a:lnT>
                    <a:lnB w="38100" cap="flat" cmpd="sng" algn="ctr">
                      <a:solidFill>
                        <a:schemeClr val="tx1"/>
                      </a:solidFill>
                      <a:prstDash val="solid"/>
                      <a:round/>
                      <a:headEnd type="none" w="med" len="med"/>
                      <a:tailEnd type="none" w="med" len="med"/>
                    </a:lnB>
                    <a:solidFill>
                      <a:srgbClr val="FEF7FF"/>
                    </a:solidFill>
                  </a:tcPr>
                </a:tc>
                <a:extLst>
                  <a:ext uri="{0D108BD9-81ED-4DB2-BD59-A6C34878D82A}">
                    <a16:rowId xmlns:a16="http://schemas.microsoft.com/office/drawing/2014/main" val="2485315123"/>
                  </a:ext>
                </a:extLst>
              </a:tr>
            </a:tbl>
          </a:graphicData>
        </a:graphic>
      </p:graphicFrame>
      <p:sp>
        <p:nvSpPr>
          <p:cNvPr id="12" name="TextBox 11">
            <a:extLst>
              <a:ext uri="{FF2B5EF4-FFF2-40B4-BE49-F238E27FC236}">
                <a16:creationId xmlns:a16="http://schemas.microsoft.com/office/drawing/2014/main" id="{F39A0954-BA7C-47C2-97BD-17AEEBBC2111}"/>
              </a:ext>
            </a:extLst>
          </p:cNvPr>
          <p:cNvSpPr txBox="1"/>
          <p:nvPr/>
        </p:nvSpPr>
        <p:spPr>
          <a:xfrm>
            <a:off x="2760015" y="2638732"/>
            <a:ext cx="1224156" cy="400110"/>
          </a:xfrm>
          <a:prstGeom prst="rect">
            <a:avLst/>
          </a:prstGeom>
          <a:noFill/>
        </p:spPr>
        <p:txBody>
          <a:bodyPr wrap="square">
            <a:spAutoFit/>
          </a:bodyPr>
          <a:lstStyle/>
          <a:p>
            <a:r>
              <a:rPr kumimoji="0" lang="en-US" sz="2000" b="0" i="0" u="none" strike="noStrike" kern="1200" cap="none" spc="0" normalizeH="0" baseline="0" noProof="0" dirty="0">
                <a:ln>
                  <a:noFill/>
                </a:ln>
                <a:solidFill>
                  <a:srgbClr val="00CC00"/>
                </a:solidFill>
                <a:effectLst/>
                <a:uLnTx/>
                <a:uFillTx/>
                <a:latin typeface="Hacen Saudi Arabia XL" panose="02000000000000000000" pitchFamily="2" charset="-78"/>
                <a:ea typeface="+mn-ea"/>
                <a:cs typeface="Sultan bold" pitchFamily="2" charset="-78"/>
              </a:rPr>
              <a:t>Debit</a:t>
            </a:r>
            <a:endParaRPr lang="ar-EG" sz="2000" dirty="0"/>
          </a:p>
        </p:txBody>
      </p:sp>
      <p:sp>
        <p:nvSpPr>
          <p:cNvPr id="13" name="TextBox 12">
            <a:extLst>
              <a:ext uri="{FF2B5EF4-FFF2-40B4-BE49-F238E27FC236}">
                <a16:creationId xmlns:a16="http://schemas.microsoft.com/office/drawing/2014/main" id="{E6879BA7-5527-4914-BD9C-2B82FDD5CFD8}"/>
              </a:ext>
            </a:extLst>
          </p:cNvPr>
          <p:cNvSpPr txBox="1"/>
          <p:nvPr/>
        </p:nvSpPr>
        <p:spPr>
          <a:xfrm>
            <a:off x="3372093" y="3045726"/>
            <a:ext cx="1224094" cy="383273"/>
          </a:xfrm>
          <a:prstGeom prst="rect">
            <a:avLst/>
          </a:prstGeom>
          <a:noFill/>
        </p:spPr>
        <p:txBody>
          <a:bodyPr wrap="square">
            <a:spAutoFit/>
          </a:bodyPr>
          <a:lstStyle/>
          <a:p>
            <a:r>
              <a:rPr kumimoji="0" lang="en-US" sz="1800" b="0" i="0" u="none" strike="noStrike" kern="1200" cap="none" spc="0" normalizeH="0" baseline="0" noProof="0" dirty="0">
                <a:ln>
                  <a:noFill/>
                </a:ln>
                <a:solidFill>
                  <a:srgbClr val="C00000"/>
                </a:solidFill>
                <a:effectLst/>
                <a:uLnTx/>
                <a:uFillTx/>
                <a:latin typeface="Hacen Saudi Arabia XL" panose="02000000000000000000" pitchFamily="2" charset="-78"/>
                <a:ea typeface="+mn-ea"/>
                <a:cs typeface="Sultan bold" pitchFamily="2" charset="-78"/>
              </a:rPr>
              <a:t>Credit</a:t>
            </a:r>
            <a:endParaRPr lang="ar-EG" dirty="0"/>
          </a:p>
        </p:txBody>
      </p:sp>
    </p:spTree>
    <p:extLst>
      <p:ext uri="{BB962C8B-B14F-4D97-AF65-F5344CB8AC3E}">
        <p14:creationId xmlns:p14="http://schemas.microsoft.com/office/powerpoint/2010/main" val="3657323704"/>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randombar(horizontal)">
                                      <p:cBhvr>
                                        <p:cTn id="7" dur="500"/>
                                        <p:tgtEl>
                                          <p:spTgt spid="10"/>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randombar(horizontal)">
                                      <p:cBhvr>
                                        <p:cTn id="10" dur="500"/>
                                        <p:tgtEl>
                                          <p:spTgt spid="11"/>
                                        </p:tgtEl>
                                      </p:cBhvr>
                                    </p:animEffect>
                                  </p:childTnLst>
                                </p:cTn>
                              </p:par>
                              <p:par>
                                <p:cTn id="11" presetID="14" presetClass="entr" presetSubtype="10" fill="hold"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randombar(horizontal)">
                                      <p:cBhvr>
                                        <p:cTn id="13" dur="5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randombar(horizontal)">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randombar(horizontal)">
                                      <p:cBhvr>
                                        <p:cTn id="2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animBg="1"/>
      <p:bldP spid="12" grpId="0"/>
      <p:bldP spid="13"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2"/>
          <a:stretch>
            <a:fillRect/>
          </a:stretch>
        </p:blipFill>
        <p:spPr>
          <a:xfrm>
            <a:off x="0" y="0"/>
            <a:ext cx="12192000" cy="6858000"/>
          </a:xfrm>
          <a:prstGeom prst="rect">
            <a:avLst/>
          </a:prstGeom>
        </p:spPr>
      </p:pic>
      <p:sp>
        <p:nvSpPr>
          <p:cNvPr id="8" name="TextBox 7">
            <a:extLst>
              <a:ext uri="{FF2B5EF4-FFF2-40B4-BE49-F238E27FC236}">
                <a16:creationId xmlns:a16="http://schemas.microsoft.com/office/drawing/2014/main" id="{CA9096BF-A150-4552-A1A9-24BFBEEDFC69}"/>
              </a:ext>
            </a:extLst>
          </p:cNvPr>
          <p:cNvSpPr txBox="1"/>
          <p:nvPr/>
        </p:nvSpPr>
        <p:spPr>
          <a:xfrm>
            <a:off x="904811" y="458566"/>
            <a:ext cx="976031" cy="461665"/>
          </a:xfrm>
          <a:prstGeom prst="rect">
            <a:avLst/>
          </a:prstGeom>
          <a:solidFill>
            <a:schemeClr val="bg1"/>
          </a:solidFill>
          <a:ln w="38100">
            <a:solidFill>
              <a:srgbClr val="002060"/>
            </a:solidFill>
          </a:ln>
        </p:spPr>
        <p:txBody>
          <a:bodyPr wrap="square">
            <a:spAutoFit/>
          </a:bodyPr>
          <a:lstStyle/>
          <a:p>
            <a:r>
              <a:rPr lang="en-US" sz="2400" b="1" dirty="0">
                <a:solidFill>
                  <a:schemeClr val="accent5">
                    <a:lumMod val="50000"/>
                  </a:schemeClr>
                </a:solidFill>
                <a:latin typeface="Hacen Saudi Arabia XL" panose="02000000000000000000" pitchFamily="2" charset="-78"/>
                <a:cs typeface="Sultan bold" pitchFamily="2" charset="-78"/>
              </a:rPr>
              <a:t>Ex 2</a:t>
            </a:r>
            <a:endParaRPr lang="ar-EG" sz="2400" b="1" dirty="0">
              <a:solidFill>
                <a:schemeClr val="accent5">
                  <a:lumMod val="50000"/>
                </a:schemeClr>
              </a:solidFill>
            </a:endParaRPr>
          </a:p>
        </p:txBody>
      </p:sp>
      <p:sp>
        <p:nvSpPr>
          <p:cNvPr id="9" name="TextBox 8">
            <a:extLst>
              <a:ext uri="{FF2B5EF4-FFF2-40B4-BE49-F238E27FC236}">
                <a16:creationId xmlns:a16="http://schemas.microsoft.com/office/drawing/2014/main" id="{751622DC-D7A3-4280-B18B-54797AF70BEB}"/>
              </a:ext>
            </a:extLst>
          </p:cNvPr>
          <p:cNvSpPr txBox="1"/>
          <p:nvPr/>
        </p:nvSpPr>
        <p:spPr>
          <a:xfrm>
            <a:off x="373224" y="440829"/>
            <a:ext cx="11413600" cy="6017032"/>
          </a:xfrm>
          <a:prstGeom prst="rect">
            <a:avLst/>
          </a:prstGeom>
          <a:noFill/>
        </p:spPr>
        <p:txBody>
          <a:bodyPr wrap="square">
            <a:spAutoFit/>
          </a:bodyPr>
          <a:lstStyle/>
          <a:p>
            <a:pPr algn="justLow">
              <a:lnSpc>
                <a:spcPct val="150000"/>
              </a:lnSpc>
            </a:pPr>
            <a:endParaRPr lang="en-US" sz="2000" b="1" dirty="0">
              <a:solidFill>
                <a:srgbClr val="C00000"/>
              </a:solidFill>
              <a:effectLst/>
              <a:latin typeface="Hacen Saudi Arabia XL" panose="02000000000000000000" pitchFamily="2" charset="-78"/>
              <a:ea typeface="Times New Roman" panose="02020603050405020304" pitchFamily="18" charset="0"/>
              <a:cs typeface="MCS Taybah S_U normal." pitchFamily="2" charset="-78"/>
            </a:endParaRPr>
          </a:p>
          <a:p>
            <a:pPr algn="justLow">
              <a:lnSpc>
                <a:spcPct val="150000"/>
              </a:lnSpc>
            </a:pPr>
            <a:r>
              <a:rPr lang="en-US" sz="2000" b="1" dirty="0">
                <a:solidFill>
                  <a:srgbClr val="C00000"/>
                </a:solidFill>
                <a:effectLst/>
                <a:latin typeface="Hacen Saudi Arabia XL" panose="02000000000000000000" pitchFamily="2" charset="-78"/>
                <a:ea typeface="Times New Roman" panose="02020603050405020304" pitchFamily="18" charset="0"/>
                <a:cs typeface="MCS Taybah S_U normal." pitchFamily="2" charset="-78"/>
              </a:rPr>
              <a:t>*Determine how the entry in each statement is recorded in the journal by using debit or credit to indicate the increase or decrease in the affected account:</a:t>
            </a:r>
          </a:p>
          <a:p>
            <a:pPr marL="711200" algn="r"/>
            <a:endParaRPr lang="en-US" sz="2000" b="1" dirty="0">
              <a:solidFill>
                <a:srgbClr val="C00000"/>
              </a:solidFill>
              <a:effectLst/>
              <a:latin typeface="Chesterfield" pitchFamily="2" charset="0"/>
              <a:ea typeface="MS Mincho" panose="02020609040205080304" pitchFamily="49" charset="-128"/>
              <a:cs typeface="MCS Taybah S_U normal." pitchFamily="2" charset="-78"/>
            </a:endParaRPr>
          </a:p>
          <a:p>
            <a:pPr algn="justLow">
              <a:spcBef>
                <a:spcPts val="600"/>
              </a:spcBef>
              <a:spcAft>
                <a:spcPts val="600"/>
              </a:spcAft>
            </a:pPr>
            <a:r>
              <a:rPr lang="en-US" sz="2000" b="1" dirty="0" smtClean="0">
                <a:solidFill>
                  <a:srgbClr val="002060"/>
                </a:solidFill>
                <a:latin typeface="Hacen Saudi Arabia XL" panose="02000000000000000000" pitchFamily="2" charset="-78"/>
                <a:cs typeface="Sultan bold" pitchFamily="2" charset="-78"/>
              </a:rPr>
              <a:t>1</a:t>
            </a:r>
            <a:r>
              <a:rPr lang="en-US" sz="2000" b="1" dirty="0">
                <a:solidFill>
                  <a:srgbClr val="002060"/>
                </a:solidFill>
                <a:latin typeface="Hacen Saudi Arabia XL" panose="02000000000000000000" pitchFamily="2" charset="-78"/>
                <a:cs typeface="Sultan bold" pitchFamily="2" charset="-78"/>
              </a:rPr>
              <a:t>. A decrease in Store Equipment. </a:t>
            </a:r>
            <a:r>
              <a:rPr lang="en-US" sz="2000" b="1" dirty="0" smtClean="0">
                <a:solidFill>
                  <a:srgbClr val="002060"/>
                </a:solidFill>
                <a:latin typeface="Hacen Saudi Arabia XL" panose="02000000000000000000" pitchFamily="2" charset="-78"/>
                <a:cs typeface="Sultan bold" pitchFamily="2" charset="-78"/>
              </a:rPr>
              <a:t>  2</a:t>
            </a:r>
            <a:r>
              <a:rPr lang="en-US" sz="2000" b="1" dirty="0">
                <a:solidFill>
                  <a:srgbClr val="002060"/>
                </a:solidFill>
                <a:latin typeface="Hacen Saudi Arabia XL" panose="02000000000000000000" pitchFamily="2" charset="-78"/>
                <a:cs typeface="Sultan bold" pitchFamily="2" charset="-78"/>
              </a:rPr>
              <a:t>. An increase in Salaries and Wages Expense </a:t>
            </a:r>
          </a:p>
          <a:p>
            <a:pPr algn="justLow">
              <a:spcBef>
                <a:spcPts val="600"/>
              </a:spcBef>
              <a:spcAft>
                <a:spcPts val="600"/>
              </a:spcAft>
            </a:pPr>
            <a:r>
              <a:rPr lang="en-US" sz="2000" b="1" dirty="0">
                <a:solidFill>
                  <a:srgbClr val="002060"/>
                </a:solidFill>
                <a:latin typeface="Hacen Saudi Arabia XL" panose="02000000000000000000" pitchFamily="2" charset="-78"/>
                <a:cs typeface="Sultan bold" pitchFamily="2" charset="-78"/>
              </a:rPr>
              <a:t>3. A decrease in Accounts Receivable        </a:t>
            </a:r>
            <a:r>
              <a:rPr lang="en-US" sz="2000" b="1" dirty="0" smtClean="0">
                <a:solidFill>
                  <a:srgbClr val="002060"/>
                </a:solidFill>
                <a:latin typeface="Hacen Saudi Arabia XL" panose="02000000000000000000" pitchFamily="2" charset="-78"/>
                <a:cs typeface="Sultan bold" pitchFamily="2" charset="-78"/>
              </a:rPr>
              <a:t>4</a:t>
            </a:r>
            <a:r>
              <a:rPr lang="en-US" sz="2000" b="1" dirty="0">
                <a:solidFill>
                  <a:srgbClr val="002060"/>
                </a:solidFill>
                <a:latin typeface="Hacen Saudi Arabia XL" panose="02000000000000000000" pitchFamily="2" charset="-78"/>
                <a:cs typeface="Sultan bold" pitchFamily="2" charset="-78"/>
              </a:rPr>
              <a:t>. A decrease in Office Supplies. </a:t>
            </a:r>
          </a:p>
          <a:p>
            <a:pPr algn="justLow">
              <a:spcBef>
                <a:spcPts val="600"/>
              </a:spcBef>
              <a:spcAft>
                <a:spcPts val="600"/>
              </a:spcAft>
            </a:pPr>
            <a:r>
              <a:rPr lang="en-US" sz="2000" b="1" dirty="0">
                <a:solidFill>
                  <a:srgbClr val="002060"/>
                </a:solidFill>
                <a:latin typeface="Hacen Saudi Arabia XL" panose="02000000000000000000" pitchFamily="2" charset="-78"/>
                <a:cs typeface="Sultan bold" pitchFamily="2" charset="-78"/>
              </a:rPr>
              <a:t>5. An increase in Owner’s Drawings.            6. A decrease in Accounts Payable. </a:t>
            </a:r>
          </a:p>
          <a:p>
            <a:pPr algn="justLow">
              <a:spcBef>
                <a:spcPts val="600"/>
              </a:spcBef>
              <a:spcAft>
                <a:spcPts val="600"/>
              </a:spcAft>
            </a:pPr>
            <a:r>
              <a:rPr lang="en-US" sz="2000" b="1" dirty="0">
                <a:solidFill>
                  <a:srgbClr val="002060"/>
                </a:solidFill>
                <a:latin typeface="Hacen Saudi Arabia XL" panose="02000000000000000000" pitchFamily="2" charset="-78"/>
                <a:cs typeface="Sultan bold" pitchFamily="2" charset="-78"/>
              </a:rPr>
              <a:t>7. An increase in Service Revenue                 8. An increase in Rent Expense</a:t>
            </a:r>
          </a:p>
          <a:p>
            <a:pPr algn="justLow">
              <a:spcBef>
                <a:spcPts val="600"/>
              </a:spcBef>
              <a:spcAft>
                <a:spcPts val="600"/>
              </a:spcAft>
            </a:pPr>
            <a:r>
              <a:rPr lang="en-US" sz="2000" b="1" dirty="0">
                <a:solidFill>
                  <a:srgbClr val="002060"/>
                </a:solidFill>
                <a:latin typeface="Hacen Saudi Arabia XL" panose="02000000000000000000" pitchFamily="2" charset="-78"/>
                <a:cs typeface="Sultan bold" pitchFamily="2" charset="-78"/>
              </a:rPr>
              <a:t> 9. An increase in Prepaid Insurance.           10. An increase in Owner’s Capital </a:t>
            </a:r>
          </a:p>
        </p:txBody>
      </p:sp>
      <p:sp>
        <p:nvSpPr>
          <p:cNvPr id="11" name="TextBox 10">
            <a:extLst>
              <a:ext uri="{FF2B5EF4-FFF2-40B4-BE49-F238E27FC236}">
                <a16:creationId xmlns:a16="http://schemas.microsoft.com/office/drawing/2014/main" id="{2A6B3FBF-9519-4E48-8475-2DC74C62F4BC}"/>
              </a:ext>
            </a:extLst>
          </p:cNvPr>
          <p:cNvSpPr txBox="1"/>
          <p:nvPr/>
        </p:nvSpPr>
        <p:spPr>
          <a:xfrm>
            <a:off x="1880842" y="3040730"/>
            <a:ext cx="1211826" cy="369332"/>
          </a:xfrm>
          <a:prstGeom prst="rect">
            <a:avLst/>
          </a:prstGeom>
          <a:noFill/>
        </p:spPr>
        <p:txBody>
          <a:bodyPr wrap="square">
            <a:spAutoFit/>
          </a:bodyPr>
          <a:lstStyle/>
          <a:p>
            <a:r>
              <a:rPr kumimoji="0" lang="en-US" sz="1800" b="1" i="0" u="none" strike="noStrike" kern="1200" cap="none" spc="0" normalizeH="0" baseline="0" noProof="0" dirty="0">
                <a:ln>
                  <a:noFill/>
                </a:ln>
                <a:solidFill>
                  <a:srgbClr val="C00000"/>
                </a:solidFill>
                <a:effectLst/>
                <a:uLnTx/>
                <a:uFillTx/>
                <a:latin typeface="Hacen Saudi Arabia XL" panose="02000000000000000000" pitchFamily="2" charset="-78"/>
                <a:cs typeface="Sultan bold" pitchFamily="2" charset="-78"/>
              </a:rPr>
              <a:t>Credit</a:t>
            </a:r>
            <a:endParaRPr lang="ar-EG" b="1" dirty="0"/>
          </a:p>
        </p:txBody>
      </p:sp>
      <p:sp>
        <p:nvSpPr>
          <p:cNvPr id="12" name="TextBox 11">
            <a:extLst>
              <a:ext uri="{FF2B5EF4-FFF2-40B4-BE49-F238E27FC236}">
                <a16:creationId xmlns:a16="http://schemas.microsoft.com/office/drawing/2014/main" id="{242869A0-ED3C-4028-BE00-F240604702F5}"/>
              </a:ext>
            </a:extLst>
          </p:cNvPr>
          <p:cNvSpPr txBox="1"/>
          <p:nvPr/>
        </p:nvSpPr>
        <p:spPr>
          <a:xfrm>
            <a:off x="10732744" y="3016287"/>
            <a:ext cx="1040764" cy="400110"/>
          </a:xfrm>
          <a:prstGeom prst="rect">
            <a:avLst/>
          </a:prstGeom>
          <a:noFill/>
        </p:spPr>
        <p:txBody>
          <a:bodyPr wrap="square">
            <a:spAutoFit/>
          </a:bodyPr>
          <a:lstStyle/>
          <a:p>
            <a:r>
              <a:rPr kumimoji="0" lang="en-US" sz="2000" b="1" i="0" u="none" strike="noStrike" kern="1200" cap="none" spc="0" normalizeH="0" baseline="0" noProof="0" dirty="0">
                <a:ln>
                  <a:noFill/>
                </a:ln>
                <a:solidFill>
                  <a:srgbClr val="C00000"/>
                </a:solidFill>
                <a:effectLst/>
                <a:uLnTx/>
                <a:uFillTx/>
                <a:latin typeface="Hacen Saudi Arabia XL" panose="02000000000000000000" pitchFamily="2" charset="-78"/>
                <a:cs typeface="Sultan bold" pitchFamily="2" charset="-78"/>
              </a:rPr>
              <a:t>Debit</a:t>
            </a:r>
            <a:endParaRPr lang="ar-EG" sz="2000" b="1" dirty="0">
              <a:solidFill>
                <a:srgbClr val="C00000"/>
              </a:solidFill>
            </a:endParaRPr>
          </a:p>
        </p:txBody>
      </p:sp>
      <p:sp>
        <p:nvSpPr>
          <p:cNvPr id="13" name="TextBox 12">
            <a:extLst>
              <a:ext uri="{FF2B5EF4-FFF2-40B4-BE49-F238E27FC236}">
                <a16:creationId xmlns:a16="http://schemas.microsoft.com/office/drawing/2014/main" id="{1EDB915D-5658-4250-BE36-8324D2272D65}"/>
              </a:ext>
            </a:extLst>
          </p:cNvPr>
          <p:cNvSpPr txBox="1"/>
          <p:nvPr/>
        </p:nvSpPr>
        <p:spPr>
          <a:xfrm>
            <a:off x="1880842" y="3815369"/>
            <a:ext cx="1524831" cy="369332"/>
          </a:xfrm>
          <a:prstGeom prst="rect">
            <a:avLst/>
          </a:prstGeom>
          <a:noFill/>
        </p:spPr>
        <p:txBody>
          <a:bodyPr wrap="square">
            <a:spAutoFit/>
          </a:bodyPr>
          <a:lstStyle/>
          <a:p>
            <a:r>
              <a:rPr kumimoji="0" lang="en-US" sz="1800" b="1" i="0" u="none" strike="noStrike" kern="1200" cap="none" spc="0" normalizeH="0" baseline="0" noProof="0" dirty="0">
                <a:ln>
                  <a:noFill/>
                </a:ln>
                <a:solidFill>
                  <a:srgbClr val="C00000"/>
                </a:solidFill>
                <a:effectLst/>
                <a:uLnTx/>
                <a:uFillTx/>
                <a:latin typeface="Hacen Saudi Arabia XL" panose="02000000000000000000" pitchFamily="2" charset="-78"/>
                <a:cs typeface="Sultan bold" pitchFamily="2" charset="-78"/>
              </a:rPr>
              <a:t>Credit</a:t>
            </a:r>
            <a:endParaRPr lang="ar-EG" b="1" dirty="0"/>
          </a:p>
        </p:txBody>
      </p:sp>
      <p:sp>
        <p:nvSpPr>
          <p:cNvPr id="14" name="TextBox 13">
            <a:extLst>
              <a:ext uri="{FF2B5EF4-FFF2-40B4-BE49-F238E27FC236}">
                <a16:creationId xmlns:a16="http://schemas.microsoft.com/office/drawing/2014/main" id="{C355CEC4-B264-4692-A3C2-614D0360826D}"/>
              </a:ext>
            </a:extLst>
          </p:cNvPr>
          <p:cNvSpPr txBox="1"/>
          <p:nvPr/>
        </p:nvSpPr>
        <p:spPr>
          <a:xfrm>
            <a:off x="10147771" y="3803241"/>
            <a:ext cx="1039318" cy="369332"/>
          </a:xfrm>
          <a:prstGeom prst="rect">
            <a:avLst/>
          </a:prstGeom>
          <a:noFill/>
        </p:spPr>
        <p:txBody>
          <a:bodyPr wrap="square">
            <a:spAutoFit/>
          </a:bodyPr>
          <a:lstStyle/>
          <a:p>
            <a:r>
              <a:rPr kumimoji="0" lang="en-US" sz="1800" b="1" i="0" u="none" strike="noStrike" kern="1200" cap="none" spc="0" normalizeH="0" baseline="0" noProof="0" dirty="0">
                <a:ln>
                  <a:noFill/>
                </a:ln>
                <a:solidFill>
                  <a:srgbClr val="C00000"/>
                </a:solidFill>
                <a:effectLst/>
                <a:uLnTx/>
                <a:uFillTx/>
                <a:latin typeface="Hacen Saudi Arabia XL" panose="02000000000000000000" pitchFamily="2" charset="-78"/>
                <a:cs typeface="Sultan bold" pitchFamily="2" charset="-78"/>
              </a:rPr>
              <a:t>Credit</a:t>
            </a:r>
            <a:endParaRPr lang="ar-EG" b="1" dirty="0"/>
          </a:p>
        </p:txBody>
      </p:sp>
    </p:spTree>
    <p:extLst>
      <p:ext uri="{BB962C8B-B14F-4D97-AF65-F5344CB8AC3E}">
        <p14:creationId xmlns:p14="http://schemas.microsoft.com/office/powerpoint/2010/main" val="364256098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randombar(horizontal)">
                                      <p:cBhvr>
                                        <p:cTn id="7" dur="500"/>
                                        <p:tgtEl>
                                          <p:spTgt spid="8"/>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randombar(horizontal)">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randombar(horizontal)">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grpId="0" nodeType="click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randombar(horizontal)">
                                      <p:cBhvr>
                                        <p:cTn id="30"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p:bldP spid="12" grpId="0"/>
      <p:bldP spid="13" grpId="0"/>
      <p:bldP spid="14"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par>
    </p:tnLst>
  </p:timing>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movnglnc">
  <a:themeElements>
    <a:clrScheme name="">
      <a:dk1>
        <a:srgbClr val="000000"/>
      </a:dk1>
      <a:lt1>
        <a:srgbClr val="FFFFFF"/>
      </a:lt1>
      <a:dk2>
        <a:srgbClr val="0000FF"/>
      </a:dk2>
      <a:lt2>
        <a:srgbClr val="000000"/>
      </a:lt2>
      <a:accent1>
        <a:srgbClr val="00FFFF"/>
      </a:accent1>
      <a:accent2>
        <a:srgbClr val="FF0000"/>
      </a:accent2>
      <a:accent3>
        <a:srgbClr val="FFFFFF"/>
      </a:accent3>
      <a:accent4>
        <a:srgbClr val="000000"/>
      </a:accent4>
      <a:accent5>
        <a:srgbClr val="AAFFFF"/>
      </a:accent5>
      <a:accent6>
        <a:srgbClr val="E70000"/>
      </a:accent6>
      <a:hlink>
        <a:srgbClr val="000099"/>
      </a:hlink>
      <a:folHlink>
        <a:srgbClr val="000000"/>
      </a:folHlink>
    </a:clrScheme>
    <a:fontScheme name="movnglnc">
      <a:majorFont>
        <a:latin typeface="Comic Sans MS"/>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2400" b="0" i="0" u="none" strike="noStrike" cap="none" normalizeH="0" baseline="0" smtClean="0">
            <a:ln>
              <a:noFill/>
            </a:ln>
            <a:solidFill>
              <a:schemeClr val="tx1"/>
            </a:solidFill>
            <a:effectLst/>
            <a:latin typeface="Times New Roman" pitchFamily="18" charset="0"/>
          </a:defRPr>
        </a:defPPr>
      </a:lstStyle>
    </a:lnDef>
  </a:objectDefaults>
  <a:extraClrSchemeLst>
    <a:extraClrScheme>
      <a:clrScheme name="movnglnc 1">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movnglnc 2">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movnglnc 3">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movnglnc 4">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movnglnc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movnglnc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movnglnc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1C1EB0E4-F55D-494E-BF7A-1D574B4C8A4F}"/>
</file>

<file path=customXml/itemProps2.xml><?xml version="1.0" encoding="utf-8"?>
<ds:datastoreItem xmlns:ds="http://schemas.openxmlformats.org/officeDocument/2006/customXml" ds:itemID="{6FB0CB2B-343B-4A34-B9C8-7B135DE62458}"/>
</file>

<file path=customXml/itemProps3.xml><?xml version="1.0" encoding="utf-8"?>
<ds:datastoreItem xmlns:ds="http://schemas.openxmlformats.org/officeDocument/2006/customXml" ds:itemID="{33132D90-34A1-4460-9930-D65D05028010}"/>
</file>

<file path=docProps/app.xml><?xml version="1.0" encoding="utf-8"?>
<Properties xmlns="http://schemas.openxmlformats.org/officeDocument/2006/extended-properties" xmlns:vt="http://schemas.openxmlformats.org/officeDocument/2006/docPropsVTypes">
  <Template>Office 2013 - 2022 Theme</Template>
  <TotalTime>22823</TotalTime>
  <Words>2072</Words>
  <Application>Microsoft Office PowerPoint</Application>
  <PresentationFormat>Widescreen</PresentationFormat>
  <Paragraphs>552</Paragraphs>
  <Slides>40</Slides>
  <Notes>14</Notes>
  <HiddenSlides>0</HiddenSlides>
  <MMClips>0</MMClips>
  <ScaleCrop>false</ScaleCrop>
  <HeadingPairs>
    <vt:vector size="8" baseType="variant">
      <vt:variant>
        <vt:lpstr>Fonts Used</vt:lpstr>
      </vt:variant>
      <vt:variant>
        <vt:i4>22</vt:i4>
      </vt:variant>
      <vt:variant>
        <vt:lpstr>Theme</vt:lpstr>
      </vt:variant>
      <vt:variant>
        <vt:i4>3</vt:i4>
      </vt:variant>
      <vt:variant>
        <vt:lpstr>Embedded OLE Servers</vt:lpstr>
      </vt:variant>
      <vt:variant>
        <vt:i4>1</vt:i4>
      </vt:variant>
      <vt:variant>
        <vt:lpstr>Slide Titles</vt:lpstr>
      </vt:variant>
      <vt:variant>
        <vt:i4>40</vt:i4>
      </vt:variant>
    </vt:vector>
  </HeadingPairs>
  <TitlesOfParts>
    <vt:vector size="66" baseType="lpstr">
      <vt:lpstr>MS Mincho</vt:lpstr>
      <vt:lpstr>ＭＳ Ｐゴシック</vt:lpstr>
      <vt:lpstr>Alexandria</vt:lpstr>
      <vt:lpstr>Arial</vt:lpstr>
      <vt:lpstr>Arial Black</vt:lpstr>
      <vt:lpstr>Calibri</vt:lpstr>
      <vt:lpstr>Calibri Light</vt:lpstr>
      <vt:lpstr>Century Schoolbook</vt:lpstr>
      <vt:lpstr>Chesterfield</vt:lpstr>
      <vt:lpstr>Comic Sans MS</vt:lpstr>
      <vt:lpstr>Fanan</vt:lpstr>
      <vt:lpstr>Hacen Saudi Arabia XL</vt:lpstr>
      <vt:lpstr>Liberation Sans</vt:lpstr>
      <vt:lpstr>MCS Taybah S_U normal.</vt:lpstr>
      <vt:lpstr>New Century Schoolbook</vt:lpstr>
      <vt:lpstr>Sakkal Majalla</vt:lpstr>
      <vt:lpstr>Simplified Arabic</vt:lpstr>
      <vt:lpstr>Source Sans Pro</vt:lpstr>
      <vt:lpstr>Sultan bold</vt:lpstr>
      <vt:lpstr>Times New Roman</vt:lpstr>
      <vt:lpstr>Wingdings</vt:lpstr>
      <vt:lpstr>Wingdings 2</vt:lpstr>
      <vt:lpstr>Office Theme</vt:lpstr>
      <vt:lpstr>movnglnc</vt:lpstr>
      <vt:lpstr>Oriel</vt:lpstr>
      <vt:lpstr>Clip</vt:lpstr>
      <vt:lpstr>PowerPoint Presentation</vt:lpstr>
      <vt:lpstr>Chapter (1) Introduction to Financial Accounting</vt:lpstr>
      <vt:lpstr>PowerPoint Presentation</vt:lpstr>
      <vt:lpstr>PowerPoint Presentation</vt:lpstr>
      <vt:lpstr>PowerPoint Presentation</vt:lpstr>
      <vt:lpstr>Asset Accounts</vt:lpstr>
      <vt:lpstr>PowerPoint Presentation</vt:lpstr>
      <vt:lpstr>Equity Accounts</vt:lpstr>
      <vt:lpstr>PowerPoint Presentation</vt:lpstr>
      <vt:lpstr>PowerPoint Presentation</vt:lpstr>
      <vt:lpstr>PowerPoint Presentation</vt:lpstr>
      <vt:lpstr>PowerPoint Presentation</vt:lpstr>
      <vt:lpstr>Double-Entry Accounting</vt:lpstr>
      <vt:lpstr>Double-Entry Accounting</vt:lpstr>
      <vt:lpstr>PowerPoint Presentation</vt:lpstr>
      <vt:lpstr>The Accounting Cycle</vt:lpstr>
      <vt:lpstr>PowerPoint Presentation</vt:lpstr>
      <vt:lpstr>PowerPoint Presentation</vt:lpstr>
      <vt:lpstr>Double-Entry System Illustration</vt:lpstr>
      <vt:lpstr>Double-Entry System Illustration</vt:lpstr>
      <vt:lpstr>Double-Entry System Illustration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STW</cp:lastModifiedBy>
  <cp:revision>1041</cp:revision>
  <cp:lastPrinted>2021-04-19T13:59:41Z</cp:lastPrinted>
  <dcterms:created xsi:type="dcterms:W3CDTF">2020-10-26T19:32:15Z</dcterms:created>
  <dcterms:modified xsi:type="dcterms:W3CDTF">2026-10-03T16:13:53Z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