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60" r:id="rId5"/>
    <p:sldId id="261" r:id="rId6"/>
    <p:sldId id="262" r:id="rId7"/>
    <p:sldId id="263" r:id="rId8"/>
    <p:sldId id="264"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2/16/2021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2/16/2021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2/16/2021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2/16/2021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2/16/2021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2/16/2021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2/16/2021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2/16/2021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2/16/2021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2/16/2021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2/16/2021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2/16/2021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2/16/2021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2/16/2021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2/16/2021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2/16/2021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2/16/2021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2/16/2021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2/16/2021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2/16/2021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2/16/2021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2/16/2021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2/16/2021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2/16/2021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2/16/2021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bAoBJpz9K5E"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hyperlink" Target="https://www.youtube.com/watch?v=QgyiRWcZYS4" TargetMode="External"/><Relationship Id="rId4" Type="http://schemas.openxmlformats.org/officeDocument/2006/relationships/hyperlink" Target="https://www.youtube.com/watch?v=PTXexxUckI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solidFill>
                  <a:schemeClr val="bg1"/>
                </a:solidFill>
                <a:latin typeface="+mn-lt"/>
              </a:rPr>
              <a:t>Scope of risk management</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4</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PMG510</a:t>
            </a:r>
          </a:p>
          <a:p>
            <a:pPr algn="l"/>
            <a:r>
              <a:rPr lang="en-US" b="1" dirty="0">
                <a:solidFill>
                  <a:schemeClr val="bg1">
                    <a:lumMod val="95000"/>
                  </a:schemeClr>
                </a:solidFill>
              </a:rPr>
              <a:t>Project 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Origins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Risk management has a variety of origins and is practiced by a wide range of professionals.</a:t>
            </a:r>
          </a:p>
          <a:p>
            <a:pPr algn="just">
              <a:tabLst>
                <a:tab pos="184150" algn="l"/>
              </a:tabLst>
            </a:pPr>
            <a:r>
              <a:rPr lang="en-US" sz="2900" dirty="0"/>
              <a:t>The practice of risk management became more widespread and better coordinated </a:t>
            </a:r>
            <a:r>
              <a:rPr lang="en-US" sz="2900" dirty="0">
                <a:solidFill>
                  <a:srgbClr val="FF0000"/>
                </a:solidFill>
              </a:rPr>
              <a:t>because the cost of insurance in the 1950s </a:t>
            </a:r>
            <a:r>
              <a:rPr lang="en-US" sz="2900" dirty="0"/>
              <a:t>had become prohibitive and the extent of coverage limited.</a:t>
            </a:r>
          </a:p>
          <a:p>
            <a:pPr algn="just">
              <a:tabLst>
                <a:tab pos="184150" algn="l"/>
              </a:tabLst>
            </a:pPr>
            <a:r>
              <a:rPr lang="en-US" sz="2900" dirty="0"/>
              <a:t>Organizations realized that purchasing insurance was insufficient if there was inadequate attention to the protection of property and people.</a:t>
            </a:r>
          </a:p>
        </p:txBody>
      </p:sp>
    </p:spTree>
    <p:extLst>
      <p:ext uri="{BB962C8B-B14F-4D97-AF65-F5344CB8AC3E}">
        <p14:creationId xmlns:p14="http://schemas.microsoft.com/office/powerpoint/2010/main" val="2114470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Origins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maturity of the risk management discipline is now such that the links with insurance are much less strong.</a:t>
            </a:r>
          </a:p>
          <a:p>
            <a:pPr algn="just">
              <a:tabLst>
                <a:tab pos="184150" algn="l"/>
              </a:tabLst>
            </a:pPr>
            <a:r>
              <a:rPr lang="en-US" sz="2900" dirty="0"/>
              <a:t>Insurance is now seen as one of the risk </a:t>
            </a:r>
            <a:r>
              <a:rPr lang="en-US" sz="2900" dirty="0">
                <a:solidFill>
                  <a:srgbClr val="FF0000"/>
                </a:solidFill>
              </a:rPr>
              <a:t>control techniques</a:t>
            </a:r>
            <a:r>
              <a:rPr lang="en-US" sz="2900" dirty="0"/>
              <a:t>, but it is only applicable to a portion of </a:t>
            </a:r>
            <a:r>
              <a:rPr lang="en-US" sz="2900" dirty="0">
                <a:solidFill>
                  <a:srgbClr val="FF0000"/>
                </a:solidFill>
              </a:rPr>
              <a:t>hazard risks</a:t>
            </a:r>
            <a:r>
              <a:rPr lang="en-US" sz="2900" dirty="0"/>
              <a:t>.</a:t>
            </a:r>
          </a:p>
          <a:p>
            <a:pPr algn="just">
              <a:tabLst>
                <a:tab pos="184150" algn="l"/>
              </a:tabLst>
            </a:pPr>
            <a:r>
              <a:rPr lang="en-US" sz="2900" dirty="0"/>
              <a:t>Risks related to finance, commercial, marketplace and reputational issues are recognized as being hugely important, but outside the historical scope of insurance.</a:t>
            </a:r>
          </a:p>
        </p:txBody>
      </p:sp>
    </p:spTree>
    <p:extLst>
      <p:ext uri="{BB962C8B-B14F-4D97-AF65-F5344CB8AC3E}">
        <p14:creationId xmlns:p14="http://schemas.microsoft.com/office/powerpoint/2010/main" val="20691275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Origins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F3C9BDDB-80AC-4ED3-9A69-A1D3776EE0C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046" y="2315133"/>
            <a:ext cx="9011908" cy="3372321"/>
          </a:xfrm>
          <a:prstGeom prst="rect">
            <a:avLst/>
          </a:prstGeom>
        </p:spPr>
      </p:pic>
    </p:spTree>
    <p:extLst>
      <p:ext uri="{BB962C8B-B14F-4D97-AF65-F5344CB8AC3E}">
        <p14:creationId xmlns:p14="http://schemas.microsoft.com/office/powerpoint/2010/main" val="1278465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Origins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9" name="Picture 8">
            <a:extLst>
              <a:ext uri="{FF2B5EF4-FFF2-40B4-BE49-F238E27FC236}">
                <a16:creationId xmlns:a16="http://schemas.microsoft.com/office/drawing/2014/main" id="{1EC23706-72D8-4C42-A56E-67BD1A0C2E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0046" y="2124607"/>
            <a:ext cx="9011908" cy="3753374"/>
          </a:xfrm>
          <a:prstGeom prst="rect">
            <a:avLst/>
          </a:prstGeom>
        </p:spPr>
      </p:pic>
    </p:spTree>
    <p:extLst>
      <p:ext uri="{BB962C8B-B14F-4D97-AF65-F5344CB8AC3E}">
        <p14:creationId xmlns:p14="http://schemas.microsoft.com/office/powerpoint/2010/main" val="3853503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Origins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Historically, the term risk management has been used to describe an approach that was applied only to hazard risks.</a:t>
            </a:r>
          </a:p>
        </p:txBody>
      </p:sp>
    </p:spTree>
    <p:extLst>
      <p:ext uri="{BB962C8B-B14F-4D97-AF65-F5344CB8AC3E}">
        <p14:creationId xmlns:p14="http://schemas.microsoft.com/office/powerpoint/2010/main" val="883093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Specialist areas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Many functions within large organizations will have a significant risk management component to their activities, such as tax, treasury, human resources, procurement and logistics.</a:t>
            </a:r>
          </a:p>
          <a:p>
            <a:pPr algn="just">
              <a:tabLst>
                <a:tab pos="184150" algn="l"/>
              </a:tabLst>
            </a:pPr>
            <a:r>
              <a:rPr lang="en-US" sz="2900" dirty="0"/>
              <a:t>One of the best known and specialist areas of risk management is that of health and safety at work.</a:t>
            </a:r>
          </a:p>
          <a:p>
            <a:pPr algn="just">
              <a:tabLst>
                <a:tab pos="184150" algn="l"/>
              </a:tabLst>
            </a:pPr>
            <a:r>
              <a:rPr lang="en-US" sz="2900" dirty="0"/>
              <a:t>Another specialist area is that of disaster recovery planning and business continuity planning.</a:t>
            </a:r>
          </a:p>
          <a:p>
            <a:pPr algn="just">
              <a:tabLst>
                <a:tab pos="184150" algn="l"/>
              </a:tabLst>
            </a:pPr>
            <a:r>
              <a:rPr lang="en-US" sz="2900" dirty="0"/>
              <a:t>Quality management is a very well-developed branch of risk management.</a:t>
            </a:r>
          </a:p>
        </p:txBody>
      </p:sp>
    </p:spTree>
    <p:extLst>
      <p:ext uri="{BB962C8B-B14F-4D97-AF65-F5344CB8AC3E}">
        <p14:creationId xmlns:p14="http://schemas.microsoft.com/office/powerpoint/2010/main" val="872454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Specialist areas of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Other specialist areas of risk management have developed over the past decades, including:</a:t>
            </a:r>
          </a:p>
          <a:p>
            <a:pPr lvl="1" algn="just">
              <a:tabLst>
                <a:tab pos="184150" algn="l"/>
              </a:tabLst>
            </a:pPr>
            <a:r>
              <a:rPr lang="en-US" sz="2500" dirty="0"/>
              <a:t>project risk management;</a:t>
            </a:r>
          </a:p>
          <a:p>
            <a:pPr lvl="1" algn="just">
              <a:tabLst>
                <a:tab pos="184150" algn="l"/>
              </a:tabLst>
            </a:pPr>
            <a:r>
              <a:rPr lang="en-US" sz="2500" dirty="0"/>
              <a:t>clinical/medical risk management;</a:t>
            </a:r>
          </a:p>
          <a:p>
            <a:pPr lvl="1" algn="just">
              <a:tabLst>
                <a:tab pos="184150" algn="l"/>
              </a:tabLst>
            </a:pPr>
            <a:r>
              <a:rPr lang="en-US" sz="2500" dirty="0"/>
              <a:t>energy risk management;</a:t>
            </a:r>
          </a:p>
          <a:p>
            <a:pPr lvl="1" algn="just">
              <a:tabLst>
                <a:tab pos="184150" algn="l"/>
              </a:tabLst>
            </a:pPr>
            <a:r>
              <a:rPr lang="en-US" sz="2500" dirty="0"/>
              <a:t>financial risk management;</a:t>
            </a:r>
          </a:p>
          <a:p>
            <a:pPr lvl="1" algn="just">
              <a:tabLst>
                <a:tab pos="184150" algn="l"/>
              </a:tabLst>
            </a:pPr>
            <a:r>
              <a:rPr lang="en-US" sz="2500" dirty="0"/>
              <a:t>IT risk management.</a:t>
            </a:r>
          </a:p>
        </p:txBody>
      </p:sp>
    </p:spTree>
    <p:extLst>
      <p:ext uri="{BB962C8B-B14F-4D97-AF65-F5344CB8AC3E}">
        <p14:creationId xmlns:p14="http://schemas.microsoft.com/office/powerpoint/2010/main" val="1043572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Simple representation of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Risk management has well-established stages that make up the risk management process.</a:t>
            </a:r>
          </a:p>
          <a:p>
            <a:pPr algn="just">
              <a:tabLst>
                <a:tab pos="184150" algn="l"/>
              </a:tabLst>
            </a:pPr>
            <a:endParaRPr lang="en-US" sz="2500" dirty="0"/>
          </a:p>
        </p:txBody>
      </p:sp>
    </p:spTree>
    <p:extLst>
      <p:ext uri="{BB962C8B-B14F-4D97-AF65-F5344CB8AC3E}">
        <p14:creationId xmlns:p14="http://schemas.microsoft.com/office/powerpoint/2010/main" val="20611712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Simple representation of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15" name="Picture 14">
            <a:extLst>
              <a:ext uri="{FF2B5EF4-FFF2-40B4-BE49-F238E27FC236}">
                <a16:creationId xmlns:a16="http://schemas.microsoft.com/office/drawing/2014/main" id="{2DBB325F-AFA5-4E10-B380-B109BC651C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2269" y="1690687"/>
            <a:ext cx="9022862" cy="5064523"/>
          </a:xfrm>
          <a:prstGeom prst="rect">
            <a:avLst/>
          </a:prstGeom>
        </p:spPr>
      </p:pic>
    </p:spTree>
    <p:extLst>
      <p:ext uri="{BB962C8B-B14F-4D97-AF65-F5344CB8AC3E}">
        <p14:creationId xmlns:p14="http://schemas.microsoft.com/office/powerpoint/2010/main" val="13739311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414131" y="365125"/>
            <a:ext cx="10515600" cy="1325563"/>
          </a:xfrm>
        </p:spPr>
        <p:txBody>
          <a:bodyPr>
            <a:normAutofit/>
          </a:bodyPr>
          <a:lstStyle/>
          <a:p>
            <a:pPr algn="ctr"/>
            <a:r>
              <a:rPr lang="en-US" b="1" dirty="0"/>
              <a:t>Simple representation of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500" dirty="0"/>
          </a:p>
        </p:txBody>
      </p:sp>
      <p:pic>
        <p:nvPicPr>
          <p:cNvPr id="8" name="Picture 7">
            <a:extLst>
              <a:ext uri="{FF2B5EF4-FFF2-40B4-BE49-F238E27FC236}">
                <a16:creationId xmlns:a16="http://schemas.microsoft.com/office/drawing/2014/main" id="{04104D54-CD4E-4D05-9595-CAAAA4E7F4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6730" y="2010291"/>
            <a:ext cx="8878539" cy="3982006"/>
          </a:xfrm>
          <a:prstGeom prst="rect">
            <a:avLst/>
          </a:prstGeom>
        </p:spPr>
      </p:pic>
    </p:spTree>
    <p:extLst>
      <p:ext uri="{BB962C8B-B14F-4D97-AF65-F5344CB8AC3E}">
        <p14:creationId xmlns:p14="http://schemas.microsoft.com/office/powerpoint/2010/main" val="77097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Simple representation of </a:t>
            </a:r>
            <a:br>
              <a:rPr lang="en-US" b="1" dirty="0"/>
            </a:br>
            <a:r>
              <a:rPr lang="en-US" b="1" dirty="0"/>
              <a:t>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This basic explanation of the risk management process is referred to as the </a:t>
            </a:r>
            <a:r>
              <a:rPr lang="en-US" sz="2900" dirty="0">
                <a:solidFill>
                  <a:srgbClr val="FF0000"/>
                </a:solidFill>
              </a:rPr>
              <a:t>8Rs and 4Ts </a:t>
            </a:r>
            <a:r>
              <a:rPr lang="en-US" sz="2900" dirty="0"/>
              <a:t>of hazard risk management.</a:t>
            </a:r>
          </a:p>
          <a:p>
            <a:pPr algn="just">
              <a:tabLst>
                <a:tab pos="184150" algn="l"/>
              </a:tabLst>
            </a:pPr>
            <a:endParaRPr lang="en-US" sz="2900" dirty="0"/>
          </a:p>
        </p:txBody>
      </p:sp>
    </p:spTree>
    <p:extLst>
      <p:ext uri="{BB962C8B-B14F-4D97-AF65-F5344CB8AC3E}">
        <p14:creationId xmlns:p14="http://schemas.microsoft.com/office/powerpoint/2010/main" val="1084408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8Rs and 4Ts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5" name="Picture 4">
            <a:extLst>
              <a:ext uri="{FF2B5EF4-FFF2-40B4-BE49-F238E27FC236}">
                <a16:creationId xmlns:a16="http://schemas.microsoft.com/office/drawing/2014/main" id="{BB9C6041-A93F-4E2B-A901-570209A0A790}"/>
              </a:ext>
            </a:extLst>
          </p:cNvPr>
          <p:cNvPicPr>
            <a:picLocks noChangeAspect="1"/>
          </p:cNvPicPr>
          <p:nvPr/>
        </p:nvPicPr>
        <p:blipFill rotWithShape="1">
          <a:blip r:embed="rId3"/>
          <a:srcRect t="7149"/>
          <a:stretch/>
        </p:blipFill>
        <p:spPr>
          <a:xfrm>
            <a:off x="3127524" y="1338471"/>
            <a:ext cx="5936951" cy="5519530"/>
          </a:xfrm>
          <a:prstGeom prst="rect">
            <a:avLst/>
          </a:prstGeom>
        </p:spPr>
      </p:pic>
    </p:spTree>
    <p:extLst>
      <p:ext uri="{BB962C8B-B14F-4D97-AF65-F5344CB8AC3E}">
        <p14:creationId xmlns:p14="http://schemas.microsoft.com/office/powerpoint/2010/main" val="2980986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When an organization considers all of the risks that it faces and how these risks could impact its strategy, projects and operations, then the organization is embarking on an enterprise risk management approach.</a:t>
            </a:r>
          </a:p>
          <a:p>
            <a:pPr algn="just">
              <a:tabLst>
                <a:tab pos="184150" algn="l"/>
              </a:tabLst>
            </a:pPr>
            <a:endParaRPr lang="en-US" sz="2900" dirty="0"/>
          </a:p>
        </p:txBody>
      </p:sp>
    </p:spTree>
    <p:extLst>
      <p:ext uri="{BB962C8B-B14F-4D97-AF65-F5344CB8AC3E}">
        <p14:creationId xmlns:p14="http://schemas.microsoft.com/office/powerpoint/2010/main" val="10980944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8C8171A7-3988-455F-9BE5-E4723016BF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7730" y="1716839"/>
            <a:ext cx="8516539" cy="4572638"/>
          </a:xfrm>
          <a:prstGeom prst="rect">
            <a:avLst/>
          </a:prstGeom>
        </p:spPr>
      </p:pic>
    </p:spTree>
    <p:extLst>
      <p:ext uri="{BB962C8B-B14F-4D97-AF65-F5344CB8AC3E}">
        <p14:creationId xmlns:p14="http://schemas.microsoft.com/office/powerpoint/2010/main" val="137606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An enterprise-wide approach has considerable advantages, because it analyses the potential for disruption to the overall stakeholder expectation. Health and safety, for example, is then viewed as a component in ensuring that staff are always available so that the overall operational core process will not be disrupted, rather than (or perhaps as well as) a separate hazard management issue.</a:t>
            </a:r>
          </a:p>
          <a:p>
            <a:pPr algn="just">
              <a:tabLst>
                <a:tab pos="184150" algn="l"/>
              </a:tabLst>
            </a:pPr>
            <a:endParaRPr lang="en-US" sz="2900" dirty="0"/>
          </a:p>
        </p:txBody>
      </p:sp>
    </p:spTree>
    <p:extLst>
      <p:ext uri="{BB962C8B-B14F-4D97-AF65-F5344CB8AC3E}">
        <p14:creationId xmlns:p14="http://schemas.microsoft.com/office/powerpoint/2010/main" val="14805236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Levels of risk management </a:t>
            </a:r>
            <a:br>
              <a:rPr lang="en-US" b="1" dirty="0"/>
            </a:br>
            <a:r>
              <a:rPr lang="en-US" b="1" dirty="0"/>
              <a:t>sophistication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At first, an organization may be unaware of the legal and contractual obligations that it faces. In that case, it will be necessary to </a:t>
            </a:r>
            <a:r>
              <a:rPr lang="en-US" sz="2900" dirty="0">
                <a:solidFill>
                  <a:srgbClr val="FF0000"/>
                </a:solidFill>
              </a:rPr>
              <a:t>inform</a:t>
            </a:r>
            <a:r>
              <a:rPr lang="en-US" sz="2900" dirty="0"/>
              <a:t> the organization of its obligations in relation to the risk. </a:t>
            </a:r>
          </a:p>
          <a:p>
            <a:pPr algn="just">
              <a:tabLst>
                <a:tab pos="184150" algn="l"/>
              </a:tabLst>
            </a:pPr>
            <a:r>
              <a:rPr lang="en-US" sz="2900" dirty="0"/>
              <a:t>As the level of sophistication develops, the organization will become aware of the need to comply with obligations and the more general need for improved risk management. Once it is aware of obligations, there will be a need for the organization to </a:t>
            </a:r>
            <a:r>
              <a:rPr lang="en-US" sz="2900" dirty="0">
                <a:solidFill>
                  <a:srgbClr val="FF0000"/>
                </a:solidFill>
              </a:rPr>
              <a:t>reform</a:t>
            </a:r>
            <a:r>
              <a:rPr lang="en-US" sz="2900" dirty="0"/>
              <a:t> in response to the hazard risks. </a:t>
            </a:r>
          </a:p>
          <a:p>
            <a:pPr algn="just">
              <a:tabLst>
                <a:tab pos="184150" algn="l"/>
              </a:tabLst>
            </a:pPr>
            <a:r>
              <a:rPr lang="en-US" sz="2900" dirty="0"/>
              <a:t>As the organization responds to the risk, it will seek to </a:t>
            </a:r>
            <a:r>
              <a:rPr lang="en-US" sz="2900" dirty="0">
                <a:solidFill>
                  <a:srgbClr val="FF0000"/>
                </a:solidFill>
              </a:rPr>
              <a:t>conform</a:t>
            </a:r>
            <a:r>
              <a:rPr lang="en-US" sz="2900" dirty="0"/>
              <a:t> to the appropriate risk control standards. </a:t>
            </a:r>
          </a:p>
          <a:p>
            <a:pPr algn="just">
              <a:tabLst>
                <a:tab pos="184150" algn="l"/>
              </a:tabLst>
            </a:pPr>
            <a:r>
              <a:rPr lang="en-US" sz="2900" dirty="0"/>
              <a:t>After this stage, the organization may realize that there are benefits to be obtained from the risk. The organization will then have the ability to </a:t>
            </a:r>
            <a:r>
              <a:rPr lang="en-US" sz="2900" dirty="0">
                <a:solidFill>
                  <a:srgbClr val="FF0000"/>
                </a:solidFill>
              </a:rPr>
              <a:t>perform</a:t>
            </a:r>
            <a:r>
              <a:rPr lang="en-US" sz="2900" dirty="0"/>
              <a:t> and view the risk as an opportunity risk.</a:t>
            </a:r>
          </a:p>
        </p:txBody>
      </p:sp>
    </p:spTree>
    <p:extLst>
      <p:ext uri="{BB962C8B-B14F-4D97-AF65-F5344CB8AC3E}">
        <p14:creationId xmlns:p14="http://schemas.microsoft.com/office/powerpoint/2010/main" val="3097803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Levels of risk management </a:t>
            </a:r>
            <a:br>
              <a:rPr lang="en-US" b="1" dirty="0"/>
            </a:br>
            <a:r>
              <a:rPr lang="en-US" b="1" dirty="0"/>
              <a:t>sophistication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442B3282-DFD6-4056-B7BF-CA8AE19CBE13}"/>
              </a:ext>
            </a:extLst>
          </p:cNvPr>
          <p:cNvPicPr>
            <a:picLocks noChangeAspect="1"/>
          </p:cNvPicPr>
          <p:nvPr/>
        </p:nvPicPr>
        <p:blipFill>
          <a:blip r:embed="rId3"/>
          <a:stretch>
            <a:fillRect/>
          </a:stretch>
        </p:blipFill>
        <p:spPr>
          <a:xfrm>
            <a:off x="145774" y="862342"/>
            <a:ext cx="3766242" cy="5995658"/>
          </a:xfrm>
          <a:prstGeom prst="rect">
            <a:avLst/>
          </a:prstGeom>
        </p:spPr>
      </p:pic>
    </p:spTree>
    <p:extLst>
      <p:ext uri="{BB962C8B-B14F-4D97-AF65-F5344CB8AC3E}">
        <p14:creationId xmlns:p14="http://schemas.microsoft.com/office/powerpoint/2010/main" val="8570792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Levels of risk management </a:t>
            </a:r>
            <a:br>
              <a:rPr lang="en-US" b="1" dirty="0"/>
            </a:br>
            <a:r>
              <a:rPr lang="en-US" b="1" dirty="0"/>
              <a:t>sophistication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As a simple example, a publisher might realize that it was not fully complying with equal opportunities legislation, because there was no ethnic minority representation within the workforce. The company will identify the actions necessary in order to reform its procedures, so that it conforms to legal requirements.</a:t>
            </a:r>
          </a:p>
          <a:p>
            <a:pPr algn="just">
              <a:tabLst>
                <a:tab pos="184150" algn="l"/>
              </a:tabLst>
            </a:pPr>
            <a:r>
              <a:rPr lang="en-US" sz="2900" dirty="0"/>
              <a:t>Having achieved compliance, the publisher should become aware that a significant proportion of the workforce comes from ethnically diverse backgrounds. The company should see this diversity in its workforce as a benefit that will enable it to perform better in the marketplace by exploring opportunities to produce and publish new magazines that appeal to a more ethnically diverse readership.</a:t>
            </a:r>
          </a:p>
        </p:txBody>
      </p:sp>
    </p:spTree>
    <p:extLst>
      <p:ext uri="{BB962C8B-B14F-4D97-AF65-F5344CB8AC3E}">
        <p14:creationId xmlns:p14="http://schemas.microsoft.com/office/powerpoint/2010/main" val="7250421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Levels of risk management </a:t>
            </a:r>
            <a:br>
              <a:rPr lang="en-US" b="1" dirty="0"/>
            </a:br>
            <a:r>
              <a:rPr lang="en-US" b="1" dirty="0"/>
              <a:t>sophistication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Benefits can be obtained from the successful management of that risk at whatever level of sophistication is appropriate at the time. In summary, risk management need only be as sophisticated as the organization requires in order to bring benefits.</a:t>
            </a:r>
          </a:p>
          <a:p>
            <a:pPr algn="just">
              <a:tabLst>
                <a:tab pos="184150" algn="l"/>
              </a:tabLst>
            </a:pPr>
            <a:r>
              <a:rPr lang="en-US" sz="2900" dirty="0"/>
              <a:t>There is a danger that organizations will become obsessed with risk management to the point that important decisions are not taken. At this point, it may be said that too much attention and concern about risk and risk management will cause the organization to deform its operations.</a:t>
            </a:r>
          </a:p>
        </p:txBody>
      </p:sp>
    </p:spTree>
    <p:extLst>
      <p:ext uri="{BB962C8B-B14F-4D97-AF65-F5344CB8AC3E}">
        <p14:creationId xmlns:p14="http://schemas.microsoft.com/office/powerpoint/2010/main" val="31250083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Levels of risk management </a:t>
            </a:r>
            <a:br>
              <a:rPr lang="en-US" b="1" dirty="0"/>
            </a:br>
            <a:r>
              <a:rPr lang="en-US" b="1" dirty="0"/>
              <a:t>sophistication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In summary:</a:t>
            </a:r>
          </a:p>
          <a:p>
            <a:pPr lvl="1" algn="just">
              <a:tabLst>
                <a:tab pos="184150" algn="l"/>
              </a:tabLst>
            </a:pPr>
            <a:r>
              <a:rPr lang="en-US" sz="2500" dirty="0"/>
              <a:t>unaware of obligations – </a:t>
            </a:r>
            <a:r>
              <a:rPr lang="en-US" sz="2500" dirty="0">
                <a:solidFill>
                  <a:srgbClr val="FF0000"/>
                </a:solidFill>
              </a:rPr>
              <a:t>INFORM</a:t>
            </a:r>
            <a:r>
              <a:rPr lang="en-US" sz="2500" dirty="0"/>
              <a:t>;</a:t>
            </a:r>
          </a:p>
          <a:p>
            <a:pPr lvl="1" algn="just">
              <a:tabLst>
                <a:tab pos="184150" algn="l"/>
              </a:tabLst>
            </a:pPr>
            <a:r>
              <a:rPr lang="en-US" sz="2500" dirty="0"/>
              <a:t>awareness of non-compliance – </a:t>
            </a:r>
            <a:r>
              <a:rPr lang="en-US" sz="2500" dirty="0">
                <a:solidFill>
                  <a:srgbClr val="FF0000"/>
                </a:solidFill>
              </a:rPr>
              <a:t>REFORM</a:t>
            </a:r>
            <a:r>
              <a:rPr lang="en-US" sz="2500" dirty="0"/>
              <a:t>;</a:t>
            </a:r>
          </a:p>
          <a:p>
            <a:pPr lvl="1" algn="just">
              <a:tabLst>
                <a:tab pos="184150" algn="l"/>
              </a:tabLst>
            </a:pPr>
            <a:r>
              <a:rPr lang="en-US" sz="2500" dirty="0"/>
              <a:t>actions to ensure compliance – </a:t>
            </a:r>
            <a:r>
              <a:rPr lang="en-US" sz="2500" dirty="0">
                <a:solidFill>
                  <a:srgbClr val="FF0000"/>
                </a:solidFill>
              </a:rPr>
              <a:t>CONFORM</a:t>
            </a:r>
            <a:r>
              <a:rPr lang="en-US" sz="2500" dirty="0"/>
              <a:t>;</a:t>
            </a:r>
          </a:p>
          <a:p>
            <a:pPr lvl="1" algn="just">
              <a:tabLst>
                <a:tab pos="184150" algn="l"/>
              </a:tabLst>
            </a:pPr>
            <a:r>
              <a:rPr lang="en-US" sz="2500" dirty="0"/>
              <a:t>achieve business opportunities – </a:t>
            </a:r>
            <a:r>
              <a:rPr lang="en-US" sz="2500" dirty="0">
                <a:solidFill>
                  <a:srgbClr val="FF0000"/>
                </a:solidFill>
              </a:rPr>
              <a:t>PERFORM</a:t>
            </a:r>
            <a:r>
              <a:rPr lang="en-US" sz="2500" dirty="0"/>
              <a:t>;</a:t>
            </a:r>
          </a:p>
          <a:p>
            <a:pPr lvl="1" algn="just">
              <a:tabLst>
                <a:tab pos="184150" algn="l"/>
              </a:tabLst>
            </a:pPr>
            <a:r>
              <a:rPr lang="en-US" sz="2500" dirty="0"/>
              <a:t>inactivity caused by obsession – </a:t>
            </a:r>
            <a:r>
              <a:rPr lang="en-US" sz="2500" dirty="0">
                <a:solidFill>
                  <a:srgbClr val="FF0000"/>
                </a:solidFill>
              </a:rPr>
              <a:t>DEFORM</a:t>
            </a:r>
            <a:r>
              <a:rPr lang="en-US" sz="2500" dirty="0"/>
              <a:t>.</a:t>
            </a:r>
          </a:p>
        </p:txBody>
      </p:sp>
    </p:spTree>
    <p:extLst>
      <p:ext uri="{BB962C8B-B14F-4D97-AF65-F5344CB8AC3E}">
        <p14:creationId xmlns:p14="http://schemas.microsoft.com/office/powerpoint/2010/main" val="34300787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Levels of risk management </a:t>
            </a:r>
            <a:br>
              <a:rPr lang="en-US" b="1" dirty="0"/>
            </a:br>
            <a:r>
              <a:rPr lang="en-US" b="1" dirty="0"/>
              <a:t>sophistication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development in risk management approach can be summarized as follows:</a:t>
            </a:r>
          </a:p>
          <a:p>
            <a:pPr algn="just">
              <a:tabLst>
                <a:tab pos="184150" algn="l"/>
              </a:tabLst>
            </a:pPr>
            <a:r>
              <a:rPr lang="en-US" sz="2900" dirty="0"/>
              <a:t>Compliance management must not be undertaken in a fragmented manner, even if excellent standards of compliance are achieved.</a:t>
            </a:r>
          </a:p>
          <a:p>
            <a:pPr algn="just">
              <a:tabLst>
                <a:tab pos="184150" algn="l"/>
              </a:tabLst>
            </a:pPr>
            <a:r>
              <a:rPr lang="en-US" sz="2900" dirty="0"/>
              <a:t>Hazard management specialists may find that there has been a trend towards a desire to retain more insurable risks (and buy less insurance) as a result of a more holistic approach to risk management.</a:t>
            </a:r>
          </a:p>
          <a:p>
            <a:pPr algn="just">
              <a:tabLst>
                <a:tab pos="184150" algn="l"/>
              </a:tabLst>
            </a:pPr>
            <a:r>
              <a:rPr lang="en-US" sz="2900" dirty="0"/>
              <a:t>Control management specialists must not squeeze entrepreneurial spirit and effort out of the organization.</a:t>
            </a:r>
          </a:p>
          <a:p>
            <a:pPr algn="just">
              <a:tabLst>
                <a:tab pos="184150" algn="l"/>
              </a:tabLst>
            </a:pPr>
            <a:r>
              <a:rPr lang="en-US" sz="2900" dirty="0"/>
              <a:t>Strategic planners must recognize that risk management tools and techniques can contribute to better strategic decisions and the successful exploitation of business opportunities.</a:t>
            </a:r>
            <a:endParaRPr lang="en-US" sz="2500" dirty="0"/>
          </a:p>
        </p:txBody>
      </p:sp>
    </p:spTree>
    <p:extLst>
      <p:ext uri="{BB962C8B-B14F-4D97-AF65-F5344CB8AC3E}">
        <p14:creationId xmlns:p14="http://schemas.microsoft.com/office/powerpoint/2010/main" val="32304967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When an organization considers all of the risks that it faces and how these risks could impact its strategy, projects and operations, then the organization is embarking on an enterprise risk management approach.</a:t>
            </a:r>
            <a:endParaRPr lang="en-US" sz="2500" dirty="0"/>
          </a:p>
        </p:txBody>
      </p:sp>
    </p:spTree>
    <p:extLst>
      <p:ext uri="{BB962C8B-B14F-4D97-AF65-F5344CB8AC3E}">
        <p14:creationId xmlns:p14="http://schemas.microsoft.com/office/powerpoint/2010/main" val="14226355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An enterprise-wide approach has considerable advantages, because it analyses the potential for disruption to the overall stakeholder expectation. Health and safety, for example, is then viewed as a component in ensuring that staff are always available so that the overall operational core process will not be disrupted, rather than (or perhaps as well as) a separate hazard management issue.</a:t>
            </a:r>
            <a:endParaRPr lang="en-US" sz="2500" dirty="0"/>
          </a:p>
        </p:txBody>
      </p:sp>
    </p:spTree>
    <p:extLst>
      <p:ext uri="{BB962C8B-B14F-4D97-AF65-F5344CB8AC3E}">
        <p14:creationId xmlns:p14="http://schemas.microsoft.com/office/powerpoint/2010/main" val="41019886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pic>
        <p:nvPicPr>
          <p:cNvPr id="8" name="Picture 7">
            <a:extLst>
              <a:ext uri="{FF2B5EF4-FFF2-40B4-BE49-F238E27FC236}">
                <a16:creationId xmlns:a16="http://schemas.microsoft.com/office/drawing/2014/main" id="{ABEB2BA5-1774-4952-980A-4335C9CD9E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5836" y="1929763"/>
            <a:ext cx="8440328" cy="4563112"/>
          </a:xfrm>
          <a:prstGeom prst="rect">
            <a:avLst/>
          </a:prstGeom>
        </p:spPr>
      </p:pic>
    </p:spTree>
    <p:extLst>
      <p:ext uri="{BB962C8B-B14F-4D97-AF65-F5344CB8AC3E}">
        <p14:creationId xmlns:p14="http://schemas.microsoft.com/office/powerpoint/2010/main" val="33201147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Enterprise risk management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Other resources to know more about ERM:</a:t>
            </a:r>
          </a:p>
          <a:p>
            <a:pPr algn="just">
              <a:tabLst>
                <a:tab pos="184150" algn="l"/>
              </a:tabLst>
            </a:pPr>
            <a:endParaRPr lang="en-US" sz="2900" dirty="0"/>
          </a:p>
          <a:p>
            <a:pPr marL="0" indent="0" algn="ctr">
              <a:buNone/>
              <a:tabLst>
                <a:tab pos="184150" algn="l"/>
              </a:tabLst>
            </a:pPr>
            <a:r>
              <a:rPr lang="en-US" sz="2500" dirty="0">
                <a:hlinkClick r:id="rId3"/>
              </a:rPr>
              <a:t>https://www.youtube.com/watch?v=bAoBJpz9K5E</a:t>
            </a:r>
            <a:endParaRPr lang="en-US" sz="2500" dirty="0"/>
          </a:p>
          <a:p>
            <a:pPr marL="0" indent="0" algn="ctr">
              <a:buNone/>
              <a:tabLst>
                <a:tab pos="184150" algn="l"/>
              </a:tabLst>
            </a:pPr>
            <a:br>
              <a:rPr lang="en-US" sz="2900" dirty="0"/>
            </a:br>
            <a:r>
              <a:rPr lang="en-US" sz="2900" dirty="0">
                <a:hlinkClick r:id="rId4"/>
              </a:rPr>
              <a:t>https://www.youtube.com/watch?v=PTXexxUckIM</a:t>
            </a:r>
            <a:endParaRPr lang="en-US" sz="2900" dirty="0"/>
          </a:p>
          <a:p>
            <a:pPr marL="0" indent="0" algn="ctr">
              <a:buNone/>
              <a:tabLst>
                <a:tab pos="184150" algn="l"/>
              </a:tabLst>
            </a:pPr>
            <a:br>
              <a:rPr lang="en-US" sz="2900" dirty="0"/>
            </a:br>
            <a:r>
              <a:rPr lang="en-US" sz="2900" dirty="0">
                <a:hlinkClick r:id="rId5"/>
              </a:rPr>
              <a:t>https://www.youtube.com/watch?v=QgyiRWcZYS4</a:t>
            </a:r>
            <a:endParaRPr lang="en-US" sz="2900" dirty="0"/>
          </a:p>
          <a:p>
            <a:pPr marL="0" indent="0" algn="just">
              <a:buNone/>
              <a:tabLst>
                <a:tab pos="184150" algn="l"/>
              </a:tabLst>
            </a:pPr>
            <a:br>
              <a:rPr lang="en-US" sz="2900" dirty="0"/>
            </a:br>
            <a:endParaRPr lang="en-US" sz="2500" dirty="0"/>
          </a:p>
        </p:txBody>
      </p:sp>
    </p:spTree>
    <p:extLst>
      <p:ext uri="{BB962C8B-B14F-4D97-AF65-F5344CB8AC3E}">
        <p14:creationId xmlns:p14="http://schemas.microsoft.com/office/powerpoint/2010/main" val="23670907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466</TotalTime>
  <Words>1186</Words>
  <Application>Microsoft Office PowerPoint</Application>
  <PresentationFormat>Widescreen</PresentationFormat>
  <Paragraphs>79</Paragraphs>
  <Slides>26</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26</vt:i4>
      </vt:variant>
    </vt:vector>
  </HeadingPairs>
  <TitlesOfParts>
    <vt:vector size="31" baseType="lpstr">
      <vt:lpstr>Arial</vt:lpstr>
      <vt:lpstr>Calibri</vt:lpstr>
      <vt:lpstr>Calibri Light</vt:lpstr>
      <vt:lpstr>Office Theme</vt:lpstr>
      <vt:lpstr>Custom Design</vt:lpstr>
      <vt:lpstr>Scope of risk management Lecture 4</vt:lpstr>
      <vt:lpstr>Origins of risk management</vt:lpstr>
      <vt:lpstr>Origins of risk management</vt:lpstr>
      <vt:lpstr>Origins of risk management</vt:lpstr>
      <vt:lpstr>Origins of risk management</vt:lpstr>
      <vt:lpstr>Origins of risk management</vt:lpstr>
      <vt:lpstr>Specialist areas of risk management</vt:lpstr>
      <vt:lpstr>Specialist areas of risk management</vt:lpstr>
      <vt:lpstr>Simple representation of  risk management</vt:lpstr>
      <vt:lpstr>Simple representation of  risk management</vt:lpstr>
      <vt:lpstr>Simple representation of  risk management</vt:lpstr>
      <vt:lpstr>Simple representation of  risk management</vt:lpstr>
      <vt:lpstr>8Rs and 4Ts</vt:lpstr>
      <vt:lpstr>Enterprise risk management</vt:lpstr>
      <vt:lpstr>Enterprise risk management</vt:lpstr>
      <vt:lpstr>Enterprise risk management</vt:lpstr>
      <vt:lpstr>Levels of risk management  sophistication</vt:lpstr>
      <vt:lpstr>Levels of risk management  sophistication</vt:lpstr>
      <vt:lpstr>Levels of risk management  sophistication</vt:lpstr>
      <vt:lpstr>Levels of risk management  sophistication</vt:lpstr>
      <vt:lpstr>Levels of risk management  sophistication</vt:lpstr>
      <vt:lpstr>Levels of risk management  sophistication</vt:lpstr>
      <vt:lpstr>Enterprise risk management</vt:lpstr>
      <vt:lpstr>Enterprise risk management</vt:lpstr>
      <vt:lpstr>Enterprise risk management</vt:lpstr>
      <vt:lpstr>Enterprise risk management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HPI5</cp:lastModifiedBy>
  <cp:revision>39</cp:revision>
  <dcterms:created xsi:type="dcterms:W3CDTF">2020-10-15T07:04:09Z</dcterms:created>
  <dcterms:modified xsi:type="dcterms:W3CDTF">2021-02-16T14:13:22Z</dcterms:modified>
</cp:coreProperties>
</file>