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313" r:id="rId4"/>
    <p:sldId id="354" r:id="rId5"/>
    <p:sldId id="548" r:id="rId6"/>
    <p:sldId id="4598" r:id="rId7"/>
    <p:sldId id="542" r:id="rId8"/>
    <p:sldId id="546" r:id="rId9"/>
    <p:sldId id="484" r:id="rId10"/>
    <p:sldId id="501" r:id="rId11"/>
    <p:sldId id="4608" r:id="rId12"/>
    <p:sldId id="4602" r:id="rId13"/>
    <p:sldId id="4610" r:id="rId14"/>
    <p:sldId id="4606" r:id="rId15"/>
    <p:sldId id="4612" r:id="rId16"/>
    <p:sldId id="4614" r:id="rId17"/>
    <p:sldId id="256" r:id="rId18"/>
    <p:sldId id="551" r:id="rId19"/>
    <p:sldId id="505" r:id="rId20"/>
    <p:sldId id="507" r:id="rId21"/>
    <p:sldId id="508" r:id="rId22"/>
    <p:sldId id="509" r:id="rId23"/>
    <p:sldId id="510" r:id="rId24"/>
    <p:sldId id="512" r:id="rId25"/>
    <p:sldId id="513" r:id="rId26"/>
    <p:sldId id="514" r:id="rId27"/>
    <p:sldId id="515" r:id="rId28"/>
    <p:sldId id="516" r:id="rId29"/>
    <p:sldId id="518" r:id="rId30"/>
    <p:sldId id="519" r:id="rId31"/>
    <p:sldId id="520" r:id="rId32"/>
    <p:sldId id="521" r:id="rId33"/>
    <p:sldId id="4600" r:id="rId34"/>
    <p:sldId id="522" r:id="rId35"/>
    <p:sldId id="524" r:id="rId36"/>
    <p:sldId id="526" r:id="rId37"/>
    <p:sldId id="527" r:id="rId38"/>
    <p:sldId id="529" r:id="rId39"/>
    <p:sldId id="530" r:id="rId40"/>
    <p:sldId id="531" r:id="rId41"/>
    <p:sldId id="533" r:id="rId42"/>
    <p:sldId id="534" r:id="rId43"/>
    <p:sldId id="535" r:id="rId44"/>
    <p:sldId id="499" r:id="rId45"/>
    <p:sldId id="539" r:id="rId46"/>
    <p:sldId id="545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4598"/>
            <p14:sldId id="542"/>
            <p14:sldId id="546"/>
            <p14:sldId id="484"/>
            <p14:sldId id="501"/>
            <p14:sldId id="4608"/>
            <p14:sldId id="4602"/>
            <p14:sldId id="4610"/>
            <p14:sldId id="4606"/>
            <p14:sldId id="4612"/>
            <p14:sldId id="4614"/>
            <p14:sldId id="256"/>
            <p14:sldId id="551"/>
            <p14:sldId id="505"/>
            <p14:sldId id="507"/>
            <p14:sldId id="508"/>
            <p14:sldId id="509"/>
            <p14:sldId id="510"/>
            <p14:sldId id="512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00"/>
            <p14:sldId id="522"/>
            <p14:sldId id="524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7518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280251"/>
            <a:ext cx="857813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/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F1803-1249-3E73-EA73-F5C2B593A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0A32F-8F8F-CA5A-8D20-5F705184F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33AD3-09C9-18BA-A8A0-E38958B86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D3067-AE46-2CB8-E8BF-6B6F00FEF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3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48CB80-70C3-5D00-5F71-68F2DD0FF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CE68ED-5A4F-DDB5-CECB-525843168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19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0464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241891"/>
            <a:ext cx="11308080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493400"/>
            <a:ext cx="1128776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44077" y="63922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850851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4" y="1451315"/>
            <a:ext cx="11308080" cy="44281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94697"/>
            <a:ext cx="3581886" cy="545431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670760" y="129447"/>
            <a:ext cx="4939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1680" y="1243174"/>
            <a:ext cx="10612119" cy="485790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00310" y="356087"/>
            <a:ext cx="619769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281" y="1761613"/>
            <a:ext cx="5940274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manufacturing plant receives raw materials from a variety of suppliers. </a:t>
            </a:r>
          </a:p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the packaging material may come from Tenneco packaging, while Tenneco receives raw materials to manufacture the packaging from other suppliers. </a:t>
            </a:r>
          </a:p>
          <a:p>
            <a:pPr lvl="0" algn="just">
              <a:buClrTx/>
            </a:pPr>
            <a:endParaRPr kumimoji="0" lang="en-US" sz="28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0447" y="1670172"/>
            <a:ext cx="5659101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24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39" y="1391920"/>
            <a:ext cx="11382985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35608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430000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2006, by adopting new supply chain strategies to         $102.301 billion in 2023,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1980 jumped to $ 648 billion in 2024.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2018 to $73.293 billion in 2024.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2010 to $391 billion in 2024.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2010 to $ 620 billion in 2024.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7826" y="165259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124350"/>
            <a:ext cx="3357880" cy="51682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40081" y="1543346"/>
            <a:ext cx="109321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28978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5"/>
            <a:ext cx="11003280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1289" y="420524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135360" cy="46237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supply chain management requires many decisions relating to the flow of information, products, and funds.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Each decision should be made to raise the supply chain surplus. 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fall into three categories or phases, depending on the frequency of each decision and the time frame during which a decision phase has an impact.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a result, each category of decisions must consider uncertainty over the decision horizon.</a:t>
            </a:r>
          </a:p>
          <a:p>
            <a:pPr lvl="0" algn="just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7459" y="357399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6584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02380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138967"/>
            <a:ext cx="11094720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6561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06777" y="1216506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87011"/>
            <a:ext cx="11064239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29154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75360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247119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615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18161" y="1543346"/>
            <a:ext cx="109626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A1D11-7694-D6B4-5220-D8DED17DE2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2B12C8A-B508-B00A-000D-55DBB8B2700A}"/>
              </a:ext>
            </a:extLst>
          </p:cNvPr>
          <p:cNvSpPr/>
          <p:nvPr/>
        </p:nvSpPr>
        <p:spPr>
          <a:xfrm>
            <a:off x="10572009" y="1520495"/>
            <a:ext cx="1540234" cy="47498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840134-57BE-7051-BC2F-19DB92EFA426}"/>
              </a:ext>
            </a:extLst>
          </p:cNvPr>
          <p:cNvSpPr txBox="1"/>
          <p:nvPr/>
        </p:nvSpPr>
        <p:spPr>
          <a:xfrm>
            <a:off x="9066428" y="6292631"/>
            <a:ext cx="2814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422E728-E7D4-1A27-B026-1CC745D625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5799" y="79526"/>
            <a:ext cx="2479773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2EC5DD8-637C-B4B5-377D-9B05358F66D9}"/>
              </a:ext>
            </a:extLst>
          </p:cNvPr>
          <p:cNvSpPr/>
          <p:nvPr/>
        </p:nvSpPr>
        <p:spPr>
          <a:xfrm>
            <a:off x="3142434" y="405121"/>
            <a:ext cx="656460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Cycle View of Supply Chain Processes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A5E2C7B-DC61-71BF-79DD-B2313D6D7C77}"/>
              </a:ext>
            </a:extLst>
          </p:cNvPr>
          <p:cNvGrpSpPr/>
          <p:nvPr/>
        </p:nvGrpSpPr>
        <p:grpSpPr>
          <a:xfrm>
            <a:off x="670560" y="1625810"/>
            <a:ext cx="9723120" cy="4569888"/>
            <a:chOff x="4042093" y="358534"/>
            <a:chExt cx="5801071" cy="5982073"/>
          </a:xfrm>
        </p:grpSpPr>
        <p:sp>
          <p:nvSpPr>
            <p:cNvPr id="9" name="Google Shape;84;p13">
              <a:extLst>
                <a:ext uri="{FF2B5EF4-FFF2-40B4-BE49-F238E27FC236}">
                  <a16:creationId xmlns:a16="http://schemas.microsoft.com/office/drawing/2014/main" id="{5E8C6F43-D028-051C-9C15-CB030F073128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sz="25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0" name="Google Shape;85;p13">
              <a:extLst>
                <a:ext uri="{FF2B5EF4-FFF2-40B4-BE49-F238E27FC236}">
                  <a16:creationId xmlns:a16="http://schemas.microsoft.com/office/drawing/2014/main" id="{D519A199-C70A-E078-8079-FC878883D3C1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1" name="Google Shape;86;p13">
              <a:extLst>
                <a:ext uri="{FF2B5EF4-FFF2-40B4-BE49-F238E27FC236}">
                  <a16:creationId xmlns:a16="http://schemas.microsoft.com/office/drawing/2014/main" id="{879A7D85-8827-AA10-9E24-B0EC9FB6E294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2" name="Google Shape;87;p13">
              <a:extLst>
                <a:ext uri="{FF2B5EF4-FFF2-40B4-BE49-F238E27FC236}">
                  <a16:creationId xmlns:a16="http://schemas.microsoft.com/office/drawing/2014/main" id="{20F7BBBE-D4A7-36C4-3122-541DC8E734BC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sz="2500" b="1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" name="Arrow: Curved Left 37">
              <a:extLst>
                <a:ext uri="{FF2B5EF4-FFF2-40B4-BE49-F238E27FC236}">
                  <a16:creationId xmlns:a16="http://schemas.microsoft.com/office/drawing/2014/main" id="{A2D06437-C458-D490-04C0-EF1100046530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95F4D9F-025C-F919-2FFF-78ED28179019}"/>
                </a:ext>
              </a:extLst>
            </p:cNvPr>
            <p:cNvSpPr txBox="1"/>
            <p:nvPr/>
          </p:nvSpPr>
          <p:spPr>
            <a:xfrm>
              <a:off x="7971157" y="5823039"/>
              <a:ext cx="850854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Supplier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2CFA4F63-3196-51E8-0603-2075AEFB76C4}"/>
                </a:ext>
              </a:extLst>
            </p:cNvPr>
            <p:cNvSpPr txBox="1"/>
            <p:nvPr/>
          </p:nvSpPr>
          <p:spPr>
            <a:xfrm>
              <a:off x="7763302" y="4534403"/>
              <a:ext cx="1310887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Manufacturer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B8A6E4-B8CA-2D8F-6301-A298490078A4}"/>
                </a:ext>
              </a:extLst>
            </p:cNvPr>
            <p:cNvSpPr txBox="1"/>
            <p:nvPr/>
          </p:nvSpPr>
          <p:spPr>
            <a:xfrm>
              <a:off x="7948254" y="3137482"/>
              <a:ext cx="1076550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Distributor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9A7E06B-2C3D-E0A1-E577-552C963C22F9}"/>
                </a:ext>
              </a:extLst>
            </p:cNvPr>
            <p:cNvSpPr txBox="1"/>
            <p:nvPr/>
          </p:nvSpPr>
          <p:spPr>
            <a:xfrm>
              <a:off x="7832208" y="1791466"/>
              <a:ext cx="958849" cy="523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Retailer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7D66AEF7-E728-1F04-A97A-E250A8E13227}"/>
                </a:ext>
              </a:extLst>
            </p:cNvPr>
            <p:cNvSpPr txBox="1"/>
            <p:nvPr/>
          </p:nvSpPr>
          <p:spPr>
            <a:xfrm>
              <a:off x="7939321" y="505638"/>
              <a:ext cx="958848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Customer</a:t>
              </a:r>
            </a:p>
          </p:txBody>
        </p:sp>
        <p:sp>
          <p:nvSpPr>
            <p:cNvPr id="20" name="Arrow: Curved Left 47">
              <a:extLst>
                <a:ext uri="{FF2B5EF4-FFF2-40B4-BE49-F238E27FC236}">
                  <a16:creationId xmlns:a16="http://schemas.microsoft.com/office/drawing/2014/main" id="{0F9824B6-4AB4-BB67-3ED6-FC30B501D20F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1" name="Arrow: Curved Left 48">
              <a:extLst>
                <a:ext uri="{FF2B5EF4-FFF2-40B4-BE49-F238E27FC236}">
                  <a16:creationId xmlns:a16="http://schemas.microsoft.com/office/drawing/2014/main" id="{307D2A7D-9C53-9BEE-E126-4ABC767B83B2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2" name="Arrow: Curved Left 49">
              <a:extLst>
                <a:ext uri="{FF2B5EF4-FFF2-40B4-BE49-F238E27FC236}">
                  <a16:creationId xmlns:a16="http://schemas.microsoft.com/office/drawing/2014/main" id="{6C59153C-E769-2069-3EA8-2DF8E8E92A52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478704-1D2D-107E-413B-36B93AABC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28533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155869"/>
            <a:ext cx="11094722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394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2"/>
            <a:ext cx="1111504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428"/>
            <a:ext cx="4128422" cy="51869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529" y="129320"/>
            <a:ext cx="65365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402080"/>
            <a:ext cx="5995851" cy="48495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4020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3"/>
            <a:ext cx="10842171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8624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12241"/>
            <a:ext cx="11033760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35854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42720"/>
            <a:ext cx="10842171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109472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4978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02081"/>
            <a:ext cx="11023600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7688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03680"/>
            <a:ext cx="11125200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0903" y="283094"/>
            <a:ext cx="536454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488939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310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651000"/>
            <a:ext cx="11054080" cy="43942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07799" y="1000060"/>
            <a:ext cx="57751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9613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64D3F52-E035-42DF-AF28-C51F62FD2B6F}"/>
</file>

<file path=customXml/itemProps2.xml><?xml version="1.0" encoding="utf-8"?>
<ds:datastoreItem xmlns:ds="http://schemas.openxmlformats.org/officeDocument/2006/customXml" ds:itemID="{9AE1568D-6D9E-4ED5-9A2F-3A1FE18B95C3}"/>
</file>

<file path=customXml/itemProps3.xml><?xml version="1.0" encoding="utf-8"?>
<ds:datastoreItem xmlns:ds="http://schemas.openxmlformats.org/officeDocument/2006/customXml" ds:itemID="{6BFB04EE-24AE-46F3-A9B6-83D8D2251069}"/>
</file>

<file path=docProps/app.xml><?xml version="1.0" encoding="utf-8"?>
<Properties xmlns="http://schemas.openxmlformats.org/officeDocument/2006/extended-properties" xmlns:vt="http://schemas.openxmlformats.org/officeDocument/2006/docPropsVTypes">
  <TotalTime>7258</TotalTime>
  <Words>2615</Words>
  <Application>Microsoft Office PowerPoint</Application>
  <PresentationFormat>Widescreen</PresentationFormat>
  <Paragraphs>375</Paragraphs>
  <Slides>46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129</cp:revision>
  <dcterms:created xsi:type="dcterms:W3CDTF">2023-04-29T09:08:23Z</dcterms:created>
  <dcterms:modified xsi:type="dcterms:W3CDTF">2025-02-01T09:21:31Z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