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inimized" horzBarState="maximized">
    <p:restoredLeft sz="0" autoAdjust="0"/>
    <p:restoredTop sz="94249" autoAdjust="0"/>
  </p:normalViewPr>
  <p:slideViewPr>
    <p:cSldViewPr snapToGrid="0">
      <p:cViewPr varScale="1">
        <p:scale>
          <a:sx n="74" d="100"/>
          <a:sy n="74" d="100"/>
        </p:scale>
        <p:origin x="171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1/21/2023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7.xml.rels><?xml version="1.0" encoding="UTF-8" standalone="yes"?>
<Relationships xmlns="http://schemas.openxmlformats.org/package/2006/relationships"><Relationship Id="rId8" Type="http://schemas.openxmlformats.org/officeDocument/2006/relationships/hyperlink" Target="http://www.apa.org/" TargetMode="External"/><Relationship Id="rId13" Type="http://schemas.openxmlformats.org/officeDocument/2006/relationships/slide" Target="slide3.xml"/><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image" Target="../media/image14.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3.emf"/><Relationship Id="rId5" Type="http://schemas.openxmlformats.org/officeDocument/2006/relationships/image" Target="../media/image8.emf"/><Relationship Id="rId10" Type="http://schemas.openxmlformats.org/officeDocument/2006/relationships/hyperlink" Target="http://oasis.lib.harvard.edu/oasis/deliver/~bak00047" TargetMode="External"/><Relationship Id="rId4" Type="http://schemas.openxmlformats.org/officeDocument/2006/relationships/image" Target="../media/image7.emf"/><Relationship Id="rId9" Type="http://schemas.openxmlformats.org/officeDocument/2006/relationships/hyperlink" Target="http://www.assemblymag.com/articles/88188-the-hawthorne-works" TargetMode="External"/><Relationship Id="rId14" Type="http://schemas.openxmlformats.org/officeDocument/2006/relationships/image" Target="../media/image15.png"/></Relationships>
</file>

<file path=ppt/slides/_rels/slide8.xml.rels><?xml version="1.0" encoding="UTF-8" standalone="yes"?>
<Relationships xmlns="http://schemas.openxmlformats.org/package/2006/relationships"><Relationship Id="rId8" Type="http://schemas.openxmlformats.org/officeDocument/2006/relationships/hyperlink" Target="http://www.investopedia.com/terms/l/labor-productivity.asp" TargetMode="External"/><Relationship Id="rId13" Type="http://schemas.openxmlformats.org/officeDocument/2006/relationships/image" Target="../media/image15.png"/><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slide" Target="slide3.xml"/><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4.png"/><Relationship Id="rId5" Type="http://schemas.openxmlformats.org/officeDocument/2006/relationships/image" Target="../media/image8.emf"/><Relationship Id="rId10" Type="http://schemas.openxmlformats.org/officeDocument/2006/relationships/image" Target="../media/image13.emf"/><Relationship Id="rId4" Type="http://schemas.openxmlformats.org/officeDocument/2006/relationships/image" Target="../media/image7.emf"/><Relationship Id="rId9" Type="http://schemas.openxmlformats.org/officeDocument/2006/relationships/hyperlink" Target="http://www.economist.com/node/12510632" TargetMode="External"/></Relationships>
</file>

<file path=ppt/slides/_rels/slide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1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11.xml.rels><?xml version="1.0" encoding="UTF-8" standalone="yes"?>
<Relationships xmlns="http://schemas.openxmlformats.org/package/2006/relationships"><Relationship Id="rId8" Type="http://schemas.openxmlformats.org/officeDocument/2006/relationships/hyperlink" Target="http://www.investopedia.com/terms/c/ceo.asp" TargetMode="External"/><Relationship Id="rId3" Type="http://schemas.openxmlformats.org/officeDocument/2006/relationships/image" Target="../media/image6.png"/><Relationship Id="rId7" Type="http://schemas.openxmlformats.org/officeDocument/2006/relationships/image" Target="../media/image12.emf"/><Relationship Id="rId12" Type="http://schemas.openxmlformats.org/officeDocument/2006/relationships/image" Target="../media/image15.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slide" Target="slide3.xml"/><Relationship Id="rId5" Type="http://schemas.openxmlformats.org/officeDocument/2006/relationships/image" Target="../media/image8.emf"/><Relationship Id="rId10" Type="http://schemas.openxmlformats.org/officeDocument/2006/relationships/image" Target="../media/image14.png"/><Relationship Id="rId4" Type="http://schemas.openxmlformats.org/officeDocument/2006/relationships/image" Target="../media/image7.emf"/><Relationship Id="rId9" Type="http://schemas.openxmlformats.org/officeDocument/2006/relationships/image" Target="../media/image13.emf"/></Relationships>
</file>

<file path=ppt/slides/_rels/slide1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1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_rels/slide1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6.png"/><Relationship Id="rId7" Type="http://schemas.openxmlformats.org/officeDocument/2006/relationships/image" Target="../media/image12.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5.png"/><Relationship Id="rId5" Type="http://schemas.openxmlformats.org/officeDocument/2006/relationships/image" Target="../media/image8.emf"/><Relationship Id="rId10" Type="http://schemas.openxmlformats.org/officeDocument/2006/relationships/slide" Target="slide3.xml"/><Relationship Id="rId4" Type="http://schemas.openxmlformats.org/officeDocument/2006/relationships/image" Target="../media/image7.emf"/><Relationship Id="rId9"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748794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Behavior</a:t>
            </a:r>
          </a:p>
          <a:p>
            <a:r>
              <a:rPr lang="en-US" sz="2800" dirty="0">
                <a:solidFill>
                  <a:srgbClr val="24A9E1"/>
                </a:solidFill>
                <a:latin typeface="Tajawal Medium" panose="00000600000000000000" pitchFamily="2" charset="-78"/>
                <a:cs typeface="Tajawal Medium" panose="00000600000000000000" pitchFamily="2" charset="-78"/>
              </a:rPr>
              <a:t>Prepared by Dr. Walid K. El Leithy</a:t>
            </a:r>
          </a:p>
          <a:p>
            <a:r>
              <a:rPr lang="en-US" sz="2800" dirty="0" smtClean="0">
                <a:solidFill>
                  <a:srgbClr val="FF9518"/>
                </a:solidFill>
                <a:latin typeface="Tajawal Medium" panose="00000600000000000000" pitchFamily="2" charset="-78"/>
                <a:cs typeface="Tajawal Medium" panose="00000600000000000000" pitchFamily="2" charset="-78"/>
              </a:rPr>
              <a:t>Orientation Lecture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95710" y="3159395"/>
            <a:ext cx="5125121" cy="954107"/>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ORG 123</a:t>
            </a:r>
            <a:endParaRPr lang="en-US"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Organizational Behavior</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991347"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Organizational Behavior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04822"/>
            <a:ext cx="9666288" cy="646331"/>
          </a:xfrm>
          <a:prstGeom prst="rect">
            <a:avLst/>
          </a:prstGeom>
          <a:noFill/>
        </p:spPr>
        <p:txBody>
          <a:bodyPr wrap="square" rtlCol="0">
            <a:spAutoFit/>
          </a:bodyPr>
          <a:lstStyle/>
          <a:p>
            <a:r>
              <a:rPr lang="en-US" altLang="ar-EG" dirty="0" smtClean="0"/>
              <a:t>Book Name: Essentials of Organizational Behavior</a:t>
            </a:r>
          </a:p>
          <a:p>
            <a:r>
              <a:rPr lang="en-US" altLang="ar-EG" dirty="0" smtClean="0"/>
              <a:t>Written by : Stephen </a:t>
            </a:r>
            <a:r>
              <a:rPr lang="en-US" altLang="ar-EG" dirty="0"/>
              <a:t>P. Robbins </a:t>
            </a:r>
            <a:r>
              <a:rPr lang="en-US" altLang="ar-EG" dirty="0" smtClean="0"/>
              <a:t>, </a:t>
            </a:r>
            <a:r>
              <a:rPr lang="en-US" altLang="ar-EG" dirty="0"/>
              <a:t>Timothy A. </a:t>
            </a:r>
            <a:r>
              <a:rPr lang="en-US" altLang="ar-EG" dirty="0" err="1" smtClean="0"/>
              <a:t>Judg</a:t>
            </a:r>
            <a:r>
              <a:rPr lang="en-US" altLang="ar-EG" dirty="0" smtClean="0"/>
              <a:t> and Katherine </a:t>
            </a:r>
            <a:r>
              <a:rPr lang="en-US" altLang="ar-EG" dirty="0" err="1" smtClean="0"/>
              <a:t>Breward</a:t>
            </a:r>
            <a:endParaRPr lang="ar-EG" altLang="ar-EG" dirty="0"/>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62443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Course content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5953040" cy="3693319"/>
          </a:xfrm>
          <a:prstGeom prst="rect">
            <a:avLst/>
          </a:prstGeom>
          <a:noFill/>
        </p:spPr>
        <p:txBody>
          <a:bodyPr wrap="none" rtlCol="0">
            <a:spAutoFit/>
          </a:bodyPr>
          <a:lstStyle/>
          <a:p>
            <a:pPr>
              <a:defRPr/>
            </a:pPr>
            <a:r>
              <a:rPr lang="en-US" sz="1800" b="1" dirty="0">
                <a:solidFill>
                  <a:schemeClr val="accent2"/>
                </a:solidFill>
                <a:latin typeface="+mj-lt"/>
                <a:ea typeface="+mj-ea"/>
                <a:cs typeface="+mj-cs"/>
              </a:rPr>
              <a:t>Chapter 1:</a:t>
            </a:r>
            <a:r>
              <a:rPr lang="en-US" sz="1800" dirty="0"/>
              <a:t> </a:t>
            </a:r>
            <a:r>
              <a:rPr lang="en-US" sz="1800"/>
              <a:t>Introduction </a:t>
            </a:r>
            <a:r>
              <a:rPr lang="en-US"/>
              <a:t>to</a:t>
            </a:r>
            <a:r>
              <a:rPr lang="en-US" sz="1800"/>
              <a:t> </a:t>
            </a:r>
            <a:r>
              <a:rPr lang="en-US" sz="1800" dirty="0"/>
              <a:t>OB. (Lecture 1)</a:t>
            </a:r>
          </a:p>
          <a:p>
            <a:pPr>
              <a:defRPr/>
            </a:pPr>
            <a:r>
              <a:rPr lang="en-US" sz="1800" b="1" dirty="0">
                <a:solidFill>
                  <a:schemeClr val="accent2"/>
                </a:solidFill>
                <a:latin typeface="+mj-lt"/>
                <a:ea typeface="+mj-ea"/>
                <a:cs typeface="+mj-cs"/>
              </a:rPr>
              <a:t>Chapter 2:</a:t>
            </a:r>
            <a:r>
              <a:rPr lang="en-US" sz="1800" dirty="0"/>
              <a:t> </a:t>
            </a:r>
            <a:r>
              <a:rPr lang="en-US" sz="1800" b="1" dirty="0">
                <a:solidFill>
                  <a:schemeClr val="accent2"/>
                </a:solidFill>
                <a:latin typeface="+mj-lt"/>
                <a:ea typeface="+mj-ea"/>
                <a:cs typeface="+mj-cs"/>
              </a:rPr>
              <a:t> </a:t>
            </a:r>
            <a:r>
              <a:rPr lang="en-US" sz="1800" dirty="0"/>
              <a:t>Attitudes and Job Satisfaction. (Lecture 2)</a:t>
            </a:r>
          </a:p>
          <a:p>
            <a:pPr>
              <a:defRPr/>
            </a:pPr>
            <a:r>
              <a:rPr lang="en-US" sz="1800" b="1" dirty="0">
                <a:solidFill>
                  <a:schemeClr val="accent2"/>
                </a:solidFill>
              </a:rPr>
              <a:t>Chapter 3: </a:t>
            </a:r>
            <a:r>
              <a:rPr lang="en-US" sz="1800" dirty="0"/>
              <a:t>Personality and Values ( Lecture 3)</a:t>
            </a:r>
          </a:p>
          <a:p>
            <a:pPr>
              <a:defRPr/>
            </a:pPr>
            <a:r>
              <a:rPr lang="en-US" sz="1800" b="1" dirty="0">
                <a:solidFill>
                  <a:schemeClr val="accent2"/>
                </a:solidFill>
                <a:latin typeface="+mj-lt"/>
                <a:ea typeface="+mj-ea"/>
                <a:cs typeface="+mj-cs"/>
              </a:rPr>
              <a:t>Chapter 4 :</a:t>
            </a:r>
            <a:r>
              <a:rPr lang="en-US" sz="1800" dirty="0"/>
              <a:t> Motivation Concepts and Applications (lecture 4)</a:t>
            </a:r>
          </a:p>
          <a:p>
            <a:pPr>
              <a:defRPr/>
            </a:pPr>
            <a:r>
              <a:rPr lang="en-US" sz="1800" b="1" dirty="0">
                <a:solidFill>
                  <a:schemeClr val="accent2"/>
                </a:solidFill>
                <a:latin typeface="+mj-lt"/>
                <a:ea typeface="+mj-ea"/>
                <a:cs typeface="+mj-cs"/>
              </a:rPr>
              <a:t>Chapter 5:</a:t>
            </a:r>
            <a:r>
              <a:rPr lang="en-US" sz="1800" dirty="0"/>
              <a:t>  Foundations of Group Behavior (lecture 5)</a:t>
            </a:r>
          </a:p>
          <a:p>
            <a:pPr>
              <a:defRPr/>
            </a:pPr>
            <a:r>
              <a:rPr lang="en-US" sz="1800" b="1" dirty="0">
                <a:solidFill>
                  <a:schemeClr val="accent2"/>
                </a:solidFill>
                <a:latin typeface="+mj-lt"/>
                <a:ea typeface="+mj-ea"/>
                <a:cs typeface="+mj-cs"/>
              </a:rPr>
              <a:t>Chapter 6</a:t>
            </a:r>
            <a:r>
              <a:rPr lang="en-US" sz="1800" dirty="0"/>
              <a:t> </a:t>
            </a:r>
            <a:r>
              <a:rPr lang="en-US" sz="1800" b="1" dirty="0">
                <a:solidFill>
                  <a:schemeClr val="accent2"/>
                </a:solidFill>
                <a:latin typeface="+mj-lt"/>
                <a:ea typeface="+mj-ea"/>
                <a:cs typeface="+mj-cs"/>
              </a:rPr>
              <a:t>:  </a:t>
            </a:r>
            <a:r>
              <a:rPr lang="en-US" sz="1800" dirty="0"/>
              <a:t>Understanding Work Teams (Lecture 5)</a:t>
            </a:r>
          </a:p>
          <a:p>
            <a:pPr>
              <a:defRPr/>
            </a:pPr>
            <a:r>
              <a:rPr lang="en-US" sz="1800" b="1" dirty="0">
                <a:solidFill>
                  <a:schemeClr val="accent2"/>
                </a:solidFill>
                <a:latin typeface="+mj-lt"/>
                <a:ea typeface="+mj-ea"/>
                <a:cs typeface="+mj-cs"/>
              </a:rPr>
              <a:t>Chapter 7:  </a:t>
            </a:r>
            <a:r>
              <a:rPr lang="en-US" sz="1800" dirty="0"/>
              <a:t>Communication (Lecture 6) </a:t>
            </a:r>
          </a:p>
          <a:p>
            <a:pPr>
              <a:defRPr/>
            </a:pPr>
            <a:r>
              <a:rPr lang="en-US" sz="1800" b="1" dirty="0">
                <a:solidFill>
                  <a:schemeClr val="accent2"/>
                </a:solidFill>
                <a:latin typeface="+mj-lt"/>
                <a:ea typeface="+mj-ea"/>
                <a:cs typeface="+mj-cs"/>
              </a:rPr>
              <a:t>Chapter 8:  </a:t>
            </a:r>
            <a:r>
              <a:rPr lang="en-US" sz="1800" dirty="0"/>
              <a:t>Foundation of Organizational Structure  (Lecture 6)</a:t>
            </a:r>
          </a:p>
          <a:p>
            <a:pPr>
              <a:defRPr/>
            </a:pPr>
            <a:r>
              <a:rPr lang="en-US" sz="1800" b="1" dirty="0">
                <a:solidFill>
                  <a:schemeClr val="accent2"/>
                </a:solidFill>
                <a:latin typeface="+mj-lt"/>
                <a:ea typeface="+mj-ea"/>
                <a:cs typeface="+mj-cs"/>
              </a:rPr>
              <a:t> Chapter 9: </a:t>
            </a:r>
            <a:r>
              <a:rPr lang="en-US" sz="1800" dirty="0"/>
              <a:t>Introduction to Leadership ( Lecture 7)</a:t>
            </a:r>
          </a:p>
          <a:p>
            <a:pPr>
              <a:defRPr/>
            </a:pPr>
            <a:r>
              <a:rPr lang="en-US" sz="1800" b="1" dirty="0">
                <a:solidFill>
                  <a:schemeClr val="accent2"/>
                </a:solidFill>
                <a:latin typeface="+mj-lt"/>
                <a:ea typeface="+mj-ea"/>
                <a:cs typeface="+mj-cs"/>
              </a:rPr>
              <a:t> Chapter 10:  </a:t>
            </a:r>
            <a:r>
              <a:rPr lang="en-US" sz="1800" dirty="0"/>
              <a:t>Basic Approaches to Leadership (Lecture 8)</a:t>
            </a:r>
          </a:p>
          <a:p>
            <a:pPr>
              <a:defRPr/>
            </a:pPr>
            <a:r>
              <a:rPr lang="en-US" sz="1800" b="1" dirty="0">
                <a:solidFill>
                  <a:schemeClr val="accent2"/>
                </a:solidFill>
                <a:latin typeface="+mj-lt"/>
                <a:ea typeface="+mj-ea"/>
                <a:cs typeface="+mj-cs"/>
              </a:rPr>
              <a:t> Chapter 11: </a:t>
            </a:r>
            <a:r>
              <a:rPr lang="en-US" sz="1800" dirty="0"/>
              <a:t>Organizational Culture (lecture 9).</a:t>
            </a:r>
          </a:p>
          <a:p>
            <a:pPr>
              <a:defRPr/>
            </a:pPr>
            <a:r>
              <a:rPr lang="en-US" sz="1800" dirty="0"/>
              <a:t> </a:t>
            </a:r>
            <a:r>
              <a:rPr lang="en-US" sz="1800" b="1" dirty="0">
                <a:solidFill>
                  <a:schemeClr val="accent2"/>
                </a:solidFill>
                <a:latin typeface="+mj-lt"/>
                <a:ea typeface="+mj-ea"/>
                <a:cs typeface="+mj-cs"/>
              </a:rPr>
              <a:t>Chapter 12:  </a:t>
            </a:r>
            <a:r>
              <a:rPr lang="en-US" sz="1800" dirty="0"/>
              <a:t>Managing change ( Lecture 10)</a:t>
            </a:r>
          </a:p>
          <a:p>
            <a:pPr>
              <a:defRPr/>
            </a:pPr>
            <a:endParaRPr lang="en-US" sz="1800" dirty="0"/>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extLst>
                  <p:ext uri="{D42A27DB-BD31-4B8C-83A1-F6EECF244321}">
                    <p14:modId xmlns:p14="http://schemas.microsoft.com/office/powerpoint/2010/main" val="2686911936"/>
                  </p:ext>
                </p:extLst>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1967077" cy="523220"/>
          </a:xfrm>
          <a:prstGeom prst="rect">
            <a:avLst/>
          </a:prstGeom>
          <a:noFill/>
        </p:spPr>
        <p:txBody>
          <a:bodyPr wrap="none" rtlCol="0">
            <a:spAutoFit/>
          </a:bodyPr>
          <a:lstStyle/>
          <a:p>
            <a:pPr eaLnBrk="1" hangingPunct="1">
              <a:buFont typeface="Verdana" panose="020B0604030504040204" pitchFamily="34" charset="0"/>
              <a:buNone/>
            </a:pPr>
            <a:r>
              <a:rPr lang="en-GB" altLang="ar-EG" sz="2800" dirty="0">
                <a:solidFill>
                  <a:schemeClr val="bg1"/>
                </a:solidFill>
                <a:cs typeface="Tajawal Medium" panose="00000600000000000000" pitchFamily="2" charset="-78"/>
              </a:rPr>
              <a:t>What is OB?</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085043" y="1837504"/>
            <a:ext cx="4314849" cy="2554545"/>
          </a:xfrm>
          <a:prstGeom prst="rect">
            <a:avLst/>
          </a:prstGeom>
          <a:noFill/>
        </p:spPr>
        <p:txBody>
          <a:bodyPr wrap="square" rtlCol="0">
            <a:spAutoFit/>
          </a:bodyPr>
          <a:lstStyle/>
          <a:p>
            <a:pPr marL="0" marR="0" lvl="0" indent="0" algn="l" defTabSz="914400" rtl="0" eaLnBrk="1" fontAlgn="base" latinLnBrk="0" hangingPunct="1">
              <a:lnSpc>
                <a:spcPct val="100000"/>
              </a:lnSpc>
              <a:spcBef>
                <a:spcPct val="50000"/>
              </a:spcBef>
              <a:spcAft>
                <a:spcPct val="0"/>
              </a:spcAft>
              <a:buClrTx/>
              <a:buSzPct val="80000"/>
              <a:buFont typeface="Wingdings" panose="05000000000000000000" pitchFamily="2" charset="2"/>
              <a:buNone/>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A field of study that investigates the impact that individuals, groups, and structure have on behavior within organizations, for the purpose of applying such knowledge toward improving an organization’s effectiveness.</a:t>
            </a: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9744613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9964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What is OB?</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5933034" cy="1477328"/>
          </a:xfrm>
          <a:prstGeom prst="rect">
            <a:avLst/>
          </a:prstGeom>
          <a:noFill/>
        </p:spPr>
        <p:txBody>
          <a:bodyPr wrap="square" rtlCol="0">
            <a:spAutoFit/>
          </a:bodyPr>
          <a:lstStyle/>
          <a:p>
            <a:pPr marL="0" indent="0" algn="just">
              <a:spcBef>
                <a:spcPct val="20000"/>
              </a:spcBef>
              <a:buClr>
                <a:srgbClr val="000000"/>
              </a:buClr>
              <a:buSzTx/>
              <a:buFont typeface="Verdana" panose="020B0604030504040204" pitchFamily="34" charset="0"/>
              <a:buNone/>
            </a:pPr>
            <a:r>
              <a:rPr lang="en-US" altLang="ar-EG"/>
              <a:t>In other words, Organizational behavior is the </a:t>
            </a:r>
            <a:r>
              <a:rPr lang="en-US" altLang="ar-EG" b="1"/>
              <a:t>study of human behavior </a:t>
            </a:r>
            <a:r>
              <a:rPr lang="en-US" altLang="ar-EG"/>
              <a:t>in Organizations and the application of knowledge about how, individuals, and groups act and react in an organization, </a:t>
            </a:r>
            <a:r>
              <a:rPr lang="en-US" altLang="ar-EG" b="1"/>
              <a:t>in order to reach and accomplish the highest quality of performances, and dominant results.</a:t>
            </a:r>
            <a:endParaRPr lang="ar-EG" altLang="ar-EG" b="1" dirty="0"/>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9982169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04282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 Main Concern</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37504"/>
            <a:ext cx="6987106" cy="2308324"/>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Why do people behave a certain way in an organizational environment? What factors affect job performance, employee interaction, job commitment, leadership and managerial styles? </a:t>
            </a:r>
          </a:p>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anose="05000000000000000000" pitchFamily="2" charset="2"/>
              <a:buChar char="Ø"/>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Individuals have studied this topic for decades in order to find ways of increasing organizational performance. </a:t>
            </a: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8412374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09586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 History As A Science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985008" cy="2554545"/>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20000"/>
              </a:spcBef>
              <a:spcAft>
                <a:spcPct val="0"/>
              </a:spcAft>
              <a:buClr>
                <a:srgbClr val="000000"/>
              </a:buClr>
              <a:buSzTx/>
              <a:buFont typeface="Wingdings" pitchFamily="2" charset="2"/>
              <a:buChar char="Ø"/>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While Organizational Behavior as a field of academic study wasn’t fully recognized by the </a:t>
            </a:r>
            <a:r>
              <a:rPr kumimoji="0" lang="en-US" altLang="ar-EG" sz="2000" b="0" i="0" u="none" strike="noStrike" kern="0" cap="none" spc="0" normalizeH="0" baseline="0" noProof="0">
                <a:ln>
                  <a:noFill/>
                </a:ln>
                <a:solidFill>
                  <a:srgbClr val="000000"/>
                </a:solidFill>
                <a:effectLst/>
                <a:uLnTx/>
                <a:uFillTx/>
                <a:latin typeface="Verdana"/>
                <a:ea typeface="+mn-ea"/>
                <a:cs typeface="Arial"/>
                <a:hlinkClick r:id="rId8"/>
              </a:rPr>
              <a:t>American Psychological Association</a:t>
            </a:r>
            <a:r>
              <a:rPr kumimoji="0" lang="en-US" altLang="ar-EG" sz="2000" b="0" i="0" u="none" strike="noStrike" kern="0" cap="none" spc="0" normalizeH="0" baseline="0" noProof="0">
                <a:ln>
                  <a:noFill/>
                </a:ln>
                <a:solidFill>
                  <a:srgbClr val="000000"/>
                </a:solidFill>
                <a:effectLst/>
                <a:uLnTx/>
                <a:uFillTx/>
                <a:latin typeface="Verdana"/>
                <a:ea typeface="+mn-ea"/>
                <a:cs typeface="Arial"/>
              </a:rPr>
              <a:t> (APA) until the 1970’s, it’s roots go back to the late 1920’s when the</a:t>
            </a:r>
            <a:r>
              <a:rPr kumimoji="0" lang="en-US" altLang="ar-EG" sz="2000" b="0" i="0" u="none" strike="noStrike" kern="0" cap="none" spc="0" normalizeH="0" baseline="0" noProof="0">
                <a:ln>
                  <a:noFill/>
                </a:ln>
                <a:solidFill>
                  <a:srgbClr val="000000"/>
                </a:solidFill>
                <a:effectLst/>
                <a:uLnTx/>
                <a:uFillTx/>
                <a:latin typeface="Verdana"/>
                <a:ea typeface="+mn-ea"/>
                <a:cs typeface="Arial"/>
                <a:hlinkClick r:id="rId9"/>
              </a:rPr>
              <a:t> Hawthorne Electric Company</a:t>
            </a:r>
            <a:r>
              <a:rPr kumimoji="0" lang="en-US" altLang="ar-EG" sz="2000" b="0" i="0" u="none" strike="noStrike" kern="0" cap="none" spc="0" normalizeH="0" baseline="0" noProof="0">
                <a:ln>
                  <a:noFill/>
                </a:ln>
                <a:solidFill>
                  <a:srgbClr val="000000"/>
                </a:solidFill>
                <a:effectLst/>
                <a:uLnTx/>
                <a:uFillTx/>
                <a:latin typeface="Verdana"/>
                <a:ea typeface="+mn-ea"/>
                <a:cs typeface="Arial"/>
              </a:rPr>
              <a:t> set up a series of </a:t>
            </a:r>
            <a:r>
              <a:rPr kumimoji="0" lang="en-US" altLang="ar-EG" sz="2000" b="0" i="0" u="none" strike="noStrike" kern="0" cap="none" spc="0" normalizeH="0" baseline="0" noProof="0">
                <a:ln>
                  <a:noFill/>
                </a:ln>
                <a:solidFill>
                  <a:srgbClr val="000000"/>
                </a:solidFill>
                <a:effectLst/>
                <a:uLnTx/>
                <a:uFillTx/>
                <a:latin typeface="Verdana"/>
                <a:ea typeface="+mn-ea"/>
                <a:cs typeface="Arial"/>
                <a:hlinkClick r:id="rId10"/>
              </a:rPr>
              <a:t>experiments</a:t>
            </a:r>
            <a:r>
              <a:rPr kumimoji="0" lang="en-US" altLang="ar-EG" sz="2000" b="0" i="0" u="none" strike="noStrike" kern="0" cap="none" spc="0" normalizeH="0" baseline="0" noProof="0">
                <a:ln>
                  <a:noFill/>
                </a:ln>
                <a:solidFill>
                  <a:srgbClr val="000000"/>
                </a:solidFill>
                <a:effectLst/>
                <a:uLnTx/>
                <a:uFillTx/>
                <a:latin typeface="Verdana"/>
                <a:ea typeface="+mn-ea"/>
                <a:cs typeface="Arial"/>
              </a:rPr>
              <a:t> designed to explore how changes in environment and design changed the productivity of their employees.</a:t>
            </a: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11"/>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12"/>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3"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4"/>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12653446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4095865"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 History As A Science</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7156779" cy="3477875"/>
          </a:xfrm>
          <a:prstGeom prst="rect">
            <a:avLst/>
          </a:prstGeom>
          <a:noFill/>
        </p:spPr>
        <p:txBody>
          <a:bodyPr wrap="square" rtlCol="0">
            <a:spAutoFit/>
          </a:bodyPr>
          <a:lstStyle/>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Their various studies, conducted between the years of 1924 and 1933, were broad and measured over large periods of time. The studies included the effect of various types of breaks (lots of small breaks, a few long ones, etc.) on </a:t>
            </a:r>
            <a:r>
              <a:rPr kumimoji="0" lang="en-US" altLang="ar-EG" sz="2000" b="0" i="0" u="none" strike="noStrike" kern="0" cap="none" spc="0" normalizeH="0" baseline="0" noProof="0" dirty="0">
                <a:ln>
                  <a:noFill/>
                </a:ln>
                <a:solidFill>
                  <a:srgbClr val="000000"/>
                </a:solidFill>
                <a:effectLst/>
                <a:uLnTx/>
                <a:uFillTx/>
                <a:latin typeface="Verdana"/>
                <a:ea typeface="+mn-ea"/>
                <a:cs typeface="Arial"/>
                <a:hlinkClick r:id="rId8"/>
              </a:rPr>
              <a:t>productivity</a:t>
            </a: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 productivity in isolation, and productivity in varying levels of light. The most famous finding resulting from the of the Hawthorne Studies is what is now called the </a:t>
            </a:r>
            <a:r>
              <a:rPr kumimoji="0" lang="en-US" altLang="ar-EG" sz="2000" b="0" i="0" u="none" strike="noStrike" kern="0" cap="none" spc="0" normalizeH="0" baseline="0" noProof="0" dirty="0">
                <a:ln>
                  <a:noFill/>
                </a:ln>
                <a:solidFill>
                  <a:srgbClr val="000000"/>
                </a:solidFill>
                <a:effectLst/>
                <a:uLnTx/>
                <a:uFillTx/>
                <a:latin typeface="Verdana"/>
                <a:ea typeface="+mn-ea"/>
                <a:cs typeface="Arial"/>
                <a:hlinkClick r:id="rId9"/>
              </a:rPr>
              <a:t>Hawthorne Effect,</a:t>
            </a: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 the change in behavior of a test subject when they know they’re being observed</a:t>
            </a:r>
            <a:r>
              <a:rPr kumimoji="0" lang="en-US" altLang="ar-EG" sz="2000" b="1" i="0" u="sng" strike="noStrike" kern="0" cap="none" spc="0" normalizeH="0" baseline="0" noProof="0" dirty="0">
                <a:ln>
                  <a:noFill/>
                </a:ln>
                <a:solidFill>
                  <a:srgbClr val="CC6600"/>
                </a:solidFill>
                <a:effectLst/>
                <a:uLnTx/>
                <a:uFillTx/>
                <a:latin typeface="Times New Roman" panose="02020603050405020304" pitchFamily="18" charset="0"/>
                <a:ea typeface="+mn-ea"/>
                <a:cs typeface="Times New Roman" panose="02020603050405020304" pitchFamily="18" charset="0"/>
              </a:rPr>
              <a:t>.</a:t>
            </a:r>
            <a:endParaRPr kumimoji="0" lang="ar-EG" altLang="en-US"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10"/>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11"/>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2"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3"/>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6064735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828292" cy="707886"/>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The importance of Interpersonal</a:t>
            </a:r>
          </a:p>
          <a:p>
            <a:r>
              <a:rPr lang="en-US" sz="2000" dirty="0">
                <a:solidFill>
                  <a:schemeClr val="bg1"/>
                </a:solidFill>
                <a:latin typeface="Tajawal Medium" panose="00000600000000000000" pitchFamily="2" charset="-78"/>
                <a:cs typeface="Tajawal Medium" panose="00000600000000000000" pitchFamily="2" charset="-78"/>
              </a:rPr>
              <a:t>Skills</a:t>
            </a:r>
            <a:endParaRPr lang="en-US" sz="20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5808080" cy="2841804"/>
          </a:xfrm>
          <a:prstGeom prst="rect">
            <a:avLst/>
          </a:prstGeom>
          <a:noFill/>
        </p:spPr>
        <p:txBody>
          <a:bodyPr wrap="square" rtlCol="0">
            <a:spAutoFit/>
          </a:bodyPr>
          <a:lstStyle/>
          <a:p>
            <a:pPr marL="0" marR="0" lvl="0" indent="0" algn="l" defTabSz="914400" rtl="0" eaLnBrk="1" fontAlgn="base" latinLnBrk="0" hangingPunct="1">
              <a:lnSpc>
                <a:spcPct val="100000"/>
              </a:lnSpc>
              <a:spcBef>
                <a:spcPts val="2000"/>
              </a:spcBef>
              <a:spcAft>
                <a:spcPct val="0"/>
              </a:spcAft>
              <a:buClrTx/>
              <a:buSzPct val="80000"/>
              <a:buFont typeface="Verdana" panose="020B0604030504040204" pitchFamily="34" charset="0"/>
              <a:buNone/>
              <a:tabLst/>
              <a:defRPr/>
            </a:pPr>
            <a:r>
              <a:rPr kumimoji="0" lang="en-US" altLang="ar-EG" sz="1800" b="1" i="0" u="none" strike="noStrike" kern="0" cap="none" spc="0" normalizeH="0" baseline="0" noProof="0">
                <a:ln>
                  <a:noFill/>
                </a:ln>
                <a:solidFill>
                  <a:srgbClr val="000000"/>
                </a:solidFill>
                <a:effectLst/>
                <a:uLnTx/>
                <a:uFillTx/>
                <a:latin typeface="Verdana"/>
                <a:ea typeface="+mn-ea"/>
                <a:cs typeface="Arial"/>
              </a:rPr>
              <a:t>Until the late 1980s, Business Schools Curricula emphasized the technical aspects of Management, focusing on Economics, Accounting, Finance and so on.</a:t>
            </a:r>
          </a:p>
          <a:p>
            <a:pPr marL="0" marR="0" lvl="0" indent="0" algn="l" defTabSz="914400" rtl="0" eaLnBrk="1" fontAlgn="base" latinLnBrk="0" hangingPunct="1">
              <a:lnSpc>
                <a:spcPct val="100000"/>
              </a:lnSpc>
              <a:spcBef>
                <a:spcPts val="2000"/>
              </a:spcBef>
              <a:spcAft>
                <a:spcPct val="0"/>
              </a:spcAft>
              <a:buClrTx/>
              <a:buSzPct val="80000"/>
              <a:buFont typeface="Verdana" panose="020B0604030504040204" pitchFamily="34" charset="0"/>
              <a:buNone/>
              <a:tabLst/>
              <a:defRPr/>
            </a:pPr>
            <a:r>
              <a:rPr kumimoji="0" lang="en-US" altLang="ar-EG" sz="1800" b="1" i="0" u="none" strike="noStrike" kern="0" cap="none" spc="0" normalizeH="0" baseline="0" noProof="0">
                <a:ln>
                  <a:noFill/>
                </a:ln>
                <a:solidFill>
                  <a:srgbClr val="000000"/>
                </a:solidFill>
                <a:effectLst/>
                <a:uLnTx/>
                <a:uFillTx/>
                <a:latin typeface="Verdana"/>
                <a:ea typeface="+mn-ea"/>
                <a:cs typeface="Arial"/>
              </a:rPr>
              <a:t>Starting from the early 1990s, Business Schools realized the importance of understanding human behavior and the its role in determining a manager’s effectiveness.    </a:t>
            </a:r>
            <a:endParaRPr kumimoji="0" lang="en-US" altLang="ar-EG" sz="1800" b="1"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42188333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33330"/>
            <a:ext cx="3815468"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Tajawal Medium" panose="00000600000000000000" pitchFamily="2" charset="-78"/>
                <a:ea typeface="+mn-ea"/>
                <a:cs typeface="Tajawal Medium" panose="00000600000000000000" pitchFamily="2" charset="-78"/>
              </a:rPr>
              <a:t>The importance of Interpersonal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white"/>
                </a:solidFill>
                <a:effectLst/>
                <a:uLnTx/>
                <a:uFillTx/>
                <a:latin typeface="Tajawal Medium" panose="00000600000000000000" pitchFamily="2" charset="-78"/>
                <a:ea typeface="+mn-ea"/>
                <a:cs typeface="Tajawal Medium" panose="00000600000000000000" pitchFamily="2" charset="-78"/>
              </a:rPr>
              <a:t>Skills</a:t>
            </a:r>
            <a:endParaRPr kumimoji="0" lang="en-US" sz="2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634969" cy="3416320"/>
          </a:xfrm>
          <a:prstGeom prst="rect">
            <a:avLst/>
          </a:prstGeom>
          <a:noFill/>
        </p:spPr>
        <p:txBody>
          <a:bodyPr wrap="square" rtlCol="0">
            <a:spAutoFit/>
          </a:bodyPr>
          <a:lstStyle/>
          <a:p>
            <a:pPr marL="0" marR="0" lvl="0" indent="0" algn="l" defTabSz="914400" rtl="0" eaLnBrk="1" fontAlgn="base" latinLnBrk="0" hangingPunct="1">
              <a:lnSpc>
                <a:spcPct val="100000"/>
              </a:lnSpc>
              <a:spcBef>
                <a:spcPts val="2000"/>
              </a:spcBef>
              <a:spcAft>
                <a:spcPct val="0"/>
              </a:spcAft>
              <a:buClrTx/>
              <a:buSzPct val="80000"/>
              <a:buFont typeface="Verdana" panose="020B0604030504040204" pitchFamily="34" charset="0"/>
              <a:buNone/>
              <a:tabLst/>
              <a:defRPr/>
            </a:pPr>
            <a:r>
              <a:rPr kumimoji="0" lang="en-US" altLang="ar-EG" sz="1800" b="1" i="0" u="none" strike="noStrike" kern="0" cap="none" spc="0" normalizeH="0" baseline="0" noProof="0">
                <a:ln>
                  <a:noFill/>
                </a:ln>
                <a:solidFill>
                  <a:srgbClr val="000000"/>
                </a:solidFill>
                <a:effectLst/>
                <a:uLnTx/>
                <a:uFillTx/>
                <a:latin typeface="Verdana"/>
                <a:ea typeface="+mn-ea"/>
                <a:cs typeface="Arial"/>
              </a:rPr>
              <a:t>Understanding OB helps determine manager effectiveness</a:t>
            </a:r>
          </a:p>
          <a:p>
            <a:pPr marL="361950" marR="0" lvl="1" indent="-1825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a:ln>
                  <a:noFill/>
                </a:ln>
                <a:solidFill>
                  <a:srgbClr val="000000"/>
                </a:solidFill>
                <a:effectLst/>
                <a:uLnTx/>
                <a:uFillTx/>
                <a:latin typeface="Verdana"/>
                <a:cs typeface="Arial"/>
              </a:rPr>
              <a:t>Technical and quantitative skills are important </a:t>
            </a:r>
          </a:p>
          <a:p>
            <a:pPr marL="361950" marR="0" lvl="1" indent="-1825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a:ln>
                  <a:noFill/>
                </a:ln>
                <a:solidFill>
                  <a:srgbClr val="000000"/>
                </a:solidFill>
                <a:effectLst/>
                <a:uLnTx/>
                <a:uFillTx/>
                <a:latin typeface="Verdana"/>
                <a:cs typeface="Arial"/>
              </a:rPr>
              <a:t>But leadership and communication skills are CRITICAL</a:t>
            </a:r>
          </a:p>
          <a:p>
            <a:pPr marL="0" marR="0" lvl="0" indent="0" algn="l" defTabSz="914400" rtl="0" eaLnBrk="1" fontAlgn="base" latinLnBrk="0" hangingPunct="1">
              <a:lnSpc>
                <a:spcPct val="100000"/>
              </a:lnSpc>
              <a:spcBef>
                <a:spcPct val="50000"/>
              </a:spcBef>
              <a:spcAft>
                <a:spcPct val="0"/>
              </a:spcAft>
              <a:buClrTx/>
              <a:buSzPct val="80000"/>
              <a:buFont typeface="Verdana" panose="020B0604030504040204" pitchFamily="34" charset="0"/>
              <a:buNone/>
              <a:tabLst/>
              <a:defRPr/>
            </a:pPr>
            <a:r>
              <a:rPr kumimoji="0" lang="en-US" altLang="ar-EG" sz="1800" b="1" i="0" u="none" strike="noStrike" kern="0" cap="none" spc="0" normalizeH="0" baseline="0" noProof="0">
                <a:ln>
                  <a:noFill/>
                </a:ln>
                <a:solidFill>
                  <a:srgbClr val="000000"/>
                </a:solidFill>
                <a:effectLst/>
                <a:uLnTx/>
                <a:uFillTx/>
                <a:latin typeface="Verdana"/>
                <a:ea typeface="+mn-ea"/>
                <a:cs typeface="Arial"/>
              </a:rPr>
              <a:t>Organizational benefits of skilled managers</a:t>
            </a:r>
          </a:p>
          <a:p>
            <a:pPr marL="361950" marR="0" lvl="1" indent="-1825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a:ln>
                  <a:noFill/>
                </a:ln>
                <a:solidFill>
                  <a:srgbClr val="000000"/>
                </a:solidFill>
                <a:effectLst/>
                <a:uLnTx/>
                <a:uFillTx/>
                <a:latin typeface="Verdana"/>
                <a:cs typeface="Arial"/>
              </a:rPr>
              <a:t>Lower turnover of quality employees</a:t>
            </a:r>
          </a:p>
          <a:p>
            <a:pPr marL="361950" marR="0" lvl="1" indent="-1825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a:ln>
                  <a:noFill/>
                </a:ln>
                <a:solidFill>
                  <a:srgbClr val="000000"/>
                </a:solidFill>
                <a:effectLst/>
                <a:uLnTx/>
                <a:uFillTx/>
                <a:latin typeface="Verdana"/>
                <a:cs typeface="Arial"/>
              </a:rPr>
              <a:t>Higher quality applications for recruitment</a:t>
            </a:r>
          </a:p>
          <a:p>
            <a:pPr marL="361950" marR="0" lvl="1" indent="-182563" algn="l" defTabSz="914400" rtl="0" eaLnBrk="1" fontAlgn="base" latinLnBrk="0" hangingPunct="1">
              <a:lnSpc>
                <a:spcPct val="100000"/>
              </a:lnSpc>
              <a:spcBef>
                <a:spcPct val="50000"/>
              </a:spcBef>
              <a:spcAft>
                <a:spcPct val="0"/>
              </a:spcAft>
              <a:buClrTx/>
              <a:buSzPct val="80000"/>
              <a:buFont typeface="Verdana" panose="020B0604030504040204" pitchFamily="34" charset="0"/>
              <a:buChar char="•"/>
              <a:tabLst/>
              <a:defRPr/>
            </a:pPr>
            <a:r>
              <a:rPr kumimoji="0" lang="en-US" altLang="ar-EG" sz="1800" b="0" i="0" u="none" strike="noStrike" kern="0" cap="none" spc="0" normalizeH="0" baseline="0" noProof="0">
                <a:ln>
                  <a:noFill/>
                </a:ln>
                <a:solidFill>
                  <a:srgbClr val="000000"/>
                </a:solidFill>
                <a:effectLst/>
                <a:uLnTx/>
                <a:uFillTx/>
                <a:latin typeface="Verdana"/>
                <a:cs typeface="Arial"/>
              </a:rPr>
              <a:t>Better financial performance</a:t>
            </a:r>
            <a:endParaRPr kumimoji="0" lang="en-US" altLang="ar-EG" sz="1800" b="0" i="0" u="none" strike="noStrike" kern="0" cap="none" spc="0" normalizeH="0" baseline="0" noProof="0" dirty="0">
              <a:ln>
                <a:noFill/>
              </a:ln>
              <a:solidFill>
                <a:srgbClr val="000000"/>
              </a:solidFill>
              <a:effectLst/>
              <a:uLnTx/>
              <a:uFillTx/>
              <a:latin typeface="Verdan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8596992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855543" cy="707886"/>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Why is it important to Managers </a:t>
            </a:r>
          </a:p>
          <a:p>
            <a:r>
              <a:rPr lang="en-US" sz="2000" dirty="0">
                <a:solidFill>
                  <a:schemeClr val="bg1"/>
                </a:solidFill>
                <a:latin typeface="Tajawal Medium" panose="00000600000000000000" pitchFamily="2" charset="-78"/>
                <a:cs typeface="Tajawal Medium" panose="00000600000000000000" pitchFamily="2" charset="-78"/>
              </a:rPr>
              <a:t>To Understand OB</a:t>
            </a:r>
            <a:endParaRPr lang="en-US" sz="20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6703207" cy="1477328"/>
          </a:xfrm>
          <a:prstGeom prst="rect">
            <a:avLst/>
          </a:prstGeom>
          <a:noFill/>
        </p:spPr>
        <p:txBody>
          <a:bodyPr wrap="square" rtlCol="0">
            <a:spAutoFit/>
          </a:bodyPr>
          <a:lstStyle/>
          <a:p>
            <a:pPr algn="just"/>
            <a:r>
              <a:rPr lang="en-US" altLang="ar-EG" dirty="0"/>
              <a:t>Findings from organizational behavior’s body of research can be used by </a:t>
            </a:r>
            <a:r>
              <a:rPr lang="en-US" altLang="ar-EG" dirty="0">
                <a:hlinkClick r:id="rId8"/>
              </a:rPr>
              <a:t>executives</a:t>
            </a:r>
            <a:r>
              <a:rPr lang="en-US" altLang="ar-EG" dirty="0"/>
              <a:t> and Human Relations professionals better understand a business’ culture, how that culture may facilitate or hinder productivity and employee retention, and how to best evaluate candidates skill set and personality during the hiring process. </a:t>
            </a:r>
          </a:p>
        </p:txBody>
      </p:sp>
      <p:pic>
        <p:nvPicPr>
          <p:cNvPr id="5" name="Picture 4"/>
          <p:cNvPicPr>
            <a:picLocks noChangeAspect="1"/>
          </p:cNvPicPr>
          <p:nvPr/>
        </p:nvPicPr>
        <p:blipFill>
          <a:blip r:embed="rId9"/>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10"/>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1"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2"/>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40322284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3855543" cy="707886"/>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Why is it important to Managers </a:t>
            </a:r>
          </a:p>
          <a:p>
            <a:r>
              <a:rPr lang="en-US" sz="2000" dirty="0">
                <a:solidFill>
                  <a:schemeClr val="bg1"/>
                </a:solidFill>
                <a:latin typeface="Tajawal Medium" panose="00000600000000000000" pitchFamily="2" charset="-78"/>
                <a:cs typeface="Tajawal Medium" panose="00000600000000000000" pitchFamily="2" charset="-78"/>
              </a:rPr>
              <a:t>To Understand</a:t>
            </a:r>
            <a:endParaRPr lang="en-US" sz="20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7156779" cy="3785652"/>
          </a:xfrm>
          <a:prstGeom prst="rect">
            <a:avLst/>
          </a:prstGeom>
          <a:noFill/>
        </p:spPr>
        <p:txBody>
          <a:bodyPr wrap="square" rtlCol="0">
            <a:spAutoFit/>
          </a:bodyPr>
          <a:lstStyle/>
          <a:p>
            <a:pPr marL="342900" marR="0" lvl="0" indent="-342900" algn="just"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Managers need an understanding of organizational behavior because a large part of their job has to do with exactly that.  </a:t>
            </a:r>
            <a:r>
              <a:rPr kumimoji="0" lang="en-US" altLang="ar-EG" sz="2000" b="0" i="0" u="sng" strike="noStrike" kern="0" cap="none" spc="0" normalizeH="0" baseline="0" noProof="0" dirty="0">
                <a:ln>
                  <a:noFill/>
                </a:ln>
                <a:solidFill>
                  <a:srgbClr val="000000"/>
                </a:solidFill>
                <a:effectLst/>
                <a:uLnTx/>
                <a:uFillTx/>
                <a:latin typeface="Verdana"/>
                <a:ea typeface="+mn-ea"/>
                <a:cs typeface="Arial"/>
              </a:rPr>
              <a:t>Organizational behavior is the study of how people behave while in groups and as individuals. </a:t>
            </a: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 Much of what a manager does has to do with trying to get people to work as effectively as possible.  It can involve trying to motivate an individual worker or it can involve trying to understand how to get workers who are part of a team to interact with one another in such a way that they are able to work more efficiently and effectively.</a:t>
            </a:r>
            <a:endParaRPr kumimoji="0" lang="ar-EG"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24372073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48016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 Objectives</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37504"/>
            <a:ext cx="7303709" cy="3939540"/>
          </a:xfrm>
          <a:prstGeom prst="rect">
            <a:avLst/>
          </a:prstGeom>
          <a:noFill/>
        </p:spPr>
        <p:txBody>
          <a:bodyPr wrap="square" rtlCol="0">
            <a:spAutoFit/>
          </a:bodyPr>
          <a:lstStyle/>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To determine the motivation level of employees.</a:t>
            </a:r>
          </a:p>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To encourage the people, to work enthusiastically in the organization.</a:t>
            </a:r>
          </a:p>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To create an environment for the development of effective leadership.</a:t>
            </a:r>
          </a:p>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To develop effective group behavior among the employees.</a:t>
            </a:r>
          </a:p>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dirty="0">
                <a:ln>
                  <a:noFill/>
                </a:ln>
                <a:solidFill>
                  <a:srgbClr val="000000"/>
                </a:solidFill>
                <a:effectLst/>
                <a:uLnTx/>
                <a:uFillTx/>
                <a:latin typeface="Verdana"/>
                <a:ea typeface="+mn-ea"/>
                <a:cs typeface="Arial"/>
              </a:rPr>
              <a:t>To identify the reasons for conflict and to resolve the conflict.</a:t>
            </a:r>
          </a:p>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endParaRPr kumimoji="0" lang="en-US" altLang="ar-EG" sz="2000" b="0" i="0" u="none" strike="noStrike" kern="0" cap="none" spc="0" normalizeH="0" baseline="0" noProof="0" dirty="0">
              <a:ln>
                <a:noFill/>
              </a:ln>
              <a:solidFill>
                <a:srgbClr val="000000"/>
              </a:solidFill>
              <a:effectLst/>
              <a:uLnTx/>
              <a:uFillTx/>
              <a:latin typeface="Verdana"/>
              <a:ea typeface="+mn-ea"/>
              <a:cs typeface="Arial"/>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30209474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480166"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 Objectives</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1" y="1846381"/>
            <a:ext cx="7303709" cy="3016210"/>
          </a:xfrm>
          <a:prstGeom prst="rect">
            <a:avLst/>
          </a:prstGeom>
          <a:noFill/>
        </p:spPr>
        <p:txBody>
          <a:bodyPr wrap="square" rtlCol="0">
            <a:spAutoFit/>
          </a:bodyPr>
          <a:lstStyle/>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To find out the reasons for frustration and reduce or eliminate the reasons.</a:t>
            </a:r>
          </a:p>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To increase the moral of employees of the organization.</a:t>
            </a:r>
          </a:p>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To maintain the organizational environment favorable for the work.</a:t>
            </a:r>
          </a:p>
          <a:p>
            <a:pPr marL="342900" marR="0" lvl="0" indent="-342900" algn="l" defTabSz="914400" rtl="0" eaLnBrk="0" fontAlgn="base" latinLnBrk="0" hangingPunct="0">
              <a:lnSpc>
                <a:spcPct val="100000"/>
              </a:lnSpc>
              <a:spcBef>
                <a:spcPct val="50000"/>
              </a:spcBef>
              <a:spcAft>
                <a:spcPct val="0"/>
              </a:spcAft>
              <a:buClrTx/>
              <a:buSzPct val="80000"/>
              <a:buFont typeface="Verdana" panose="020B0604030504040204" pitchFamily="34" charset="0"/>
              <a:buChar char="•"/>
              <a:tabLst/>
              <a:defRPr/>
            </a:pPr>
            <a:r>
              <a:rPr kumimoji="0" lang="en-US" altLang="ar-EG" sz="2000" b="0" i="0" u="none" strike="noStrike" kern="0" cap="none" spc="0" normalizeH="0" baseline="0" noProof="0">
                <a:ln>
                  <a:noFill/>
                </a:ln>
                <a:solidFill>
                  <a:srgbClr val="000000"/>
                </a:solidFill>
                <a:effectLst/>
                <a:uLnTx/>
                <a:uFillTx/>
                <a:latin typeface="Verdana"/>
                <a:ea typeface="+mn-ea"/>
                <a:cs typeface="Arial"/>
              </a:rPr>
              <a:t>To find out the ways for effective organizational development.</a:t>
            </a: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5" name="Picture 4"/>
          <p:cNvPicPr>
            <a:picLocks noChangeAspect="1"/>
          </p:cNvPicPr>
          <p:nvPr/>
        </p:nvPicPr>
        <p:blipFill>
          <a:blip r:embed="rId8"/>
          <a:stretch>
            <a:fillRect/>
          </a:stretch>
        </p:blipFill>
        <p:spPr>
          <a:xfrm>
            <a:off x="8654943" y="533330"/>
            <a:ext cx="3267424" cy="5907194"/>
          </a:xfrm>
          <a:prstGeom prst="rect">
            <a:avLst/>
          </a:prstGeom>
        </p:spPr>
      </p:pic>
      <mc:AlternateContent xmlns:mc="http://schemas.openxmlformats.org/markup-compatibility/2006">
        <mc:Choice xmlns="" xmlns:pslz="http://schemas.microsoft.com/office/powerpoint/2016/slidezoom" Requires="pslz">
          <p:graphicFrame>
            <p:nvGraphicFramePr>
              <p:cNvPr id="11" name="Slide Zoom 10">
                <a:extLst>
                  <a:ext uri="{FF2B5EF4-FFF2-40B4-BE49-F238E27FC236}">
                    <a16:creationId xmlns:a16="http://schemas.microsoft.com/office/drawing/2014/main" id="{348E1BAD-568D-04E6-FFC1-07D82150E36E}"/>
                  </a:ext>
                </a:extLst>
              </p:cNvPr>
              <p:cNvGraphicFramePr>
                <a:graphicFrameLocks noChangeAspect="1"/>
              </p:cNvGraphicFramePr>
              <p:nvPr/>
            </p:nvGraphicFramePr>
            <p:xfrm>
              <a:off x="-3558275" y="683414"/>
              <a:ext cx="3048000" cy="1714500"/>
            </p:xfrm>
            <a:graphic>
              <a:graphicData uri="http://schemas.microsoft.com/office/powerpoint/2016/slidezoom">
                <pslz:sldZm>
                  <pslz:sldZmObj sldId="260" cId="241612914">
                    <pslz:zmPr id="{21E57E78-DC39-4CA4-9DE5-4292672A669C}" returnToParent="0" transitionDur="1000">
                      <p166:blipFill xmlns:p166="http://schemas.microsoft.com/office/powerpoint/2016/6/main">
                        <a:blip r:embed="rId9"/>
                        <a:stretch>
                          <a:fillRect/>
                        </a:stretch>
                      </p166:blipFill>
                      <p166:spPr xmlns:p166="http://schemas.microsoft.com/office/powerpoint/2016/6/main">
                        <a:xfrm>
                          <a:off x="0" y="0"/>
                          <a:ext cx="3048000" cy="1714500"/>
                        </a:xfrm>
                        <a:prstGeom prst="rect">
                          <a:avLst/>
                        </a:prstGeom>
                        <a:ln w="3175">
                          <a:solidFill>
                            <a:prstClr val="ltGray"/>
                          </a:solidFill>
                        </a:ln>
                      </p166:spPr>
                    </pslz:zmPr>
                  </pslz:sldZmObj>
                </pslz:sldZm>
              </a:graphicData>
            </a:graphic>
          </p:graphicFrame>
        </mc:Choice>
        <mc:Fallback>
          <p:pic>
            <p:nvPicPr>
              <p:cNvPr id="11" name="Slide Zoom 10">
                <a:hlinkClick r:id="rId10" action="ppaction://hlinksldjump"/>
                <a:extLst>
                  <a:ext uri="{FF2B5EF4-FFF2-40B4-BE49-F238E27FC236}">
                    <a16:creationId xmlns:pslz="http://schemas.microsoft.com/office/powerpoint/2016/slidezoom" xmlns="" xmlns:a16="http://schemas.microsoft.com/office/drawing/2014/main" id="{348E1BAD-568D-04E6-FFC1-07D82150E36E}"/>
                  </a:ext>
                </a:extLst>
              </p:cNvPr>
              <p:cNvPicPr>
                <a:picLocks noGrp="1" noRot="1" noChangeAspect="1" noMove="1" noResize="1" noEditPoints="1" noAdjustHandles="1" noChangeArrowheads="1" noChangeShapeType="1"/>
              </p:cNvPicPr>
              <p:nvPr/>
            </p:nvPicPr>
            <p:blipFill>
              <a:blip r:embed="rId11"/>
              <a:stretch>
                <a:fillRect/>
              </a:stretch>
            </p:blipFill>
            <p:spPr>
              <a:xfrm>
                <a:off x="-3558275" y="683414"/>
                <a:ext cx="3048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17092348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177</TotalTime>
  <Words>636</Words>
  <Application>Microsoft Office PowerPoint</Application>
  <PresentationFormat>Widescreen</PresentationFormat>
  <Paragraphs>64</Paragraphs>
  <Slides>14</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14</vt:i4>
      </vt:variant>
    </vt:vector>
  </HeadingPairs>
  <TitlesOfParts>
    <vt:vector size="23" baseType="lpstr">
      <vt:lpstr>Arial</vt:lpstr>
      <vt:lpstr>Calibri</vt:lpstr>
      <vt:lpstr>Calibri Light</vt:lpstr>
      <vt:lpstr>Tajawal ExtraBold</vt:lpstr>
      <vt:lpstr>Tajawal Medium</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Microsoft account</cp:lastModifiedBy>
  <cp:revision>61</cp:revision>
  <dcterms:created xsi:type="dcterms:W3CDTF">2021-08-03T13:03:26Z</dcterms:created>
  <dcterms:modified xsi:type="dcterms:W3CDTF">2023-01-21T17:44:55Z</dcterms:modified>
</cp:coreProperties>
</file>