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91" r:id="rId6"/>
    <p:sldId id="270" r:id="rId7"/>
    <p:sldId id="314" r:id="rId8"/>
    <p:sldId id="261" r:id="rId9"/>
    <p:sldId id="262" r:id="rId10"/>
    <p:sldId id="303" r:id="rId11"/>
    <p:sldId id="304" r:id="rId12"/>
    <p:sldId id="263" r:id="rId13"/>
    <p:sldId id="297" r:id="rId14"/>
    <p:sldId id="265" r:id="rId15"/>
    <p:sldId id="292" r:id="rId16"/>
    <p:sldId id="298" r:id="rId17"/>
    <p:sldId id="274" r:id="rId18"/>
    <p:sldId id="300" r:id="rId19"/>
    <p:sldId id="282" r:id="rId20"/>
    <p:sldId id="284" r:id="rId21"/>
    <p:sldId id="310" r:id="rId22"/>
    <p:sldId id="285" r:id="rId23"/>
    <p:sldId id="305" r:id="rId24"/>
    <p:sldId id="307" r:id="rId25"/>
    <p:sldId id="308" r:id="rId26"/>
    <p:sldId id="306" r:id="rId27"/>
    <p:sldId id="309" r:id="rId28"/>
    <p:sldId id="286" r:id="rId29"/>
    <p:sldId id="277" r:id="rId30"/>
    <p:sldId id="273" r:id="rId31"/>
    <p:sldId id="315" r:id="rId32"/>
    <p:sldId id="293" r:id="rId33"/>
    <p:sldId id="311" r:id="rId34"/>
    <p:sldId id="312" r:id="rId35"/>
    <p:sldId id="264" r:id="rId36"/>
    <p:sldId id="275" r:id="rId37"/>
    <p:sldId id="276" r:id="rId38"/>
    <p:sldId id="299" r:id="rId39"/>
    <p:sldId id="302" r:id="rId40"/>
    <p:sldId id="313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92704" y="3219176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Limits and Continuity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885"/>
    </mc:Choice>
    <mc:Fallback xmlns="">
      <p:transition spd="slow" advTm="6388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242378-7419-E544-5A27-147C1D7EF7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0355" y="1995974"/>
            <a:ext cx="649605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64"/>
    </mc:Choice>
    <mc:Fallback xmlns="">
      <p:transition spd="slow" advTm="5596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5E59BE-3ED2-5B3F-E236-DE4CB785A9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1275" y="1940355"/>
            <a:ext cx="3114578" cy="254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99"/>
    </mc:Choice>
    <mc:Fallback xmlns="">
      <p:transition spd="slow" advTm="8209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40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 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1D12A3-432E-1F1F-D94F-41701BDECB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540991"/>
            <a:ext cx="68484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49"/>
    </mc:Choice>
    <mc:Fallback xmlns="">
      <p:transition spd="slow" advTm="15604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F22CB7-E236-089A-9EC2-C69EB899A9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0801" y="1685925"/>
            <a:ext cx="6372225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311"/>
    </mc:Choice>
    <mc:Fallback xmlns="">
      <p:transition spd="slow" advTm="20831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Properties of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305520-A959-C3B8-BED2-C097134ABF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7486" y="1556104"/>
            <a:ext cx="4476750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009"/>
    </mc:Choice>
    <mc:Fallback xmlns="">
      <p:transition spd="slow" advTm="1920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Properties of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305520-A959-C3B8-BED2-C097134ABF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7486" y="1556104"/>
            <a:ext cx="4476750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0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489"/>
    </mc:Choice>
    <mc:Fallback xmlns="">
      <p:transition spd="slow" advTm="18248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Limits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D7DC0B-0AF8-BD87-58DC-3EF0B7504A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2663" y="1955541"/>
            <a:ext cx="489585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01"/>
    </mc:Choice>
    <mc:Fallback xmlns="">
      <p:transition spd="slow" advTm="5610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63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/>
              <p:nvPr/>
            </p:nvSpPr>
            <p:spPr>
              <a:xfrm>
                <a:off x="2202024" y="1625865"/>
                <a:ext cx="8154956" cy="4300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It’s very important to substitute first by the value of x, If we have undefined quantity like: 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∞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num>
                      <m:den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den>
                    </m:f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</m:sSup>
                  </m:oMath>
                </a14:m>
                <a:endParaRPr lang="en-US" b="0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b="1" dirty="0"/>
                  <a:t>Then, we have to use factorization.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024" y="1625865"/>
                <a:ext cx="8154956" cy="4300473"/>
              </a:xfrm>
              <a:prstGeom prst="rect">
                <a:avLst/>
              </a:prstGeom>
              <a:blipFill>
                <a:blip r:embed="rId8"/>
                <a:stretch>
                  <a:fillRect l="-747" t="-851" r="-1271" b="-14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755"/>
    </mc:Choice>
    <mc:Fallback xmlns="">
      <p:transition spd="slow" advTm="14875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0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&amp;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D093AD-F2B9-8FCC-D0D6-08E8FEEC9A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4898" y="1888529"/>
            <a:ext cx="5667375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28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94"/>
    </mc:Choice>
    <mc:Fallback xmlns="">
      <p:transition spd="slow" advTm="16009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5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Revision – Fundamentals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3C33F3-F6CA-38AF-DFC4-F8AEFD3D200C}"/>
                  </a:ext>
                </a:extLst>
              </p:cNvPr>
              <p:cNvSpPr txBox="1"/>
              <p:nvPr/>
            </p:nvSpPr>
            <p:spPr>
              <a:xfrm>
                <a:off x="1306286" y="2062065"/>
                <a:ext cx="8854751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/>
                  <a:t>Devide any number by infinity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 ,</m:t>
                    </m:r>
                  </m:oMath>
                </a14:m>
                <a:r>
                  <a:rPr lang="en-US" sz="2800" b="1" dirty="0"/>
                  <a:t> we will obtain Zero</a:t>
                </a:r>
              </a:p>
              <a:p>
                <a:endParaRPr lang="en-US" sz="2800" b="1" dirty="0"/>
              </a:p>
              <a:p>
                <a:endParaRPr lang="en-US" sz="2800" b="1" dirty="0"/>
              </a:p>
              <a:p>
                <a:r>
                  <a:rPr lang="en-US" sz="2800" b="1" dirty="0"/>
                  <a:t>Devide any number by z</a:t>
                </a:r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𝐞𝐫𝐨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,</m:t>
                    </m:r>
                  </m:oMath>
                </a14:m>
                <a:r>
                  <a:rPr lang="en-US" sz="2800" b="1" dirty="0"/>
                  <a:t> we will obtain infinity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endParaRPr lang="en-US" sz="2800" b="1" dirty="0"/>
              </a:p>
              <a:p>
                <a:r>
                  <a:rPr lang="en-US" sz="2800" b="1" dirty="0"/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3C33F3-F6CA-38AF-DFC4-F8AEFD3D20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286" y="2062065"/>
                <a:ext cx="8854751" cy="2246769"/>
              </a:xfrm>
              <a:prstGeom prst="rect">
                <a:avLst/>
              </a:prstGeom>
              <a:blipFill>
                <a:blip r:embed="rId8"/>
                <a:stretch>
                  <a:fillRect l="-1376" t="-24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509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551"/>
    </mc:Choice>
    <mc:Fallback xmlns="">
      <p:transition spd="slow" advTm="15455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D79ADB1-F90B-D6B4-E327-CA98346410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74254"/>
            <a:ext cx="3629025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414"/>
    </mc:Choice>
    <mc:Fallback xmlns="">
      <p:transition spd="slow" advTm="42241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975D6-780B-F73B-34C5-6AE3EFEAA7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74238"/>
            <a:ext cx="237172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4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39"/>
    </mc:Choice>
    <mc:Fallback xmlns="">
      <p:transition spd="slow" advTm="2063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5841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for a Polynomial Function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F7E68E-3819-AE55-997D-46CDD64EBF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5333" y="1962150"/>
            <a:ext cx="62865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49"/>
    </mc:Choice>
    <mc:Fallback xmlns="">
      <p:transition spd="slow" advTm="6514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382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4C2F4F-8C8B-3BD5-F5D1-BA25DC8BF0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573254"/>
            <a:ext cx="583882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724"/>
    </mc:Choice>
    <mc:Fallback xmlns="">
      <p:transition spd="slow" advTm="8172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60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Limits at Infinity for Rational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83C97A-D5F9-7BA8-3FDF-73F5504A85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2056" y="2101598"/>
            <a:ext cx="567690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26"/>
    </mc:Choice>
    <mc:Fallback xmlns="">
      <p:transition spd="slow" advTm="10302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74837" y="2983345"/>
            <a:ext cx="2068946" cy="6280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870036" y="3943927"/>
            <a:ext cx="1431637" cy="692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5600" y="1952625"/>
            <a:ext cx="64008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19"/>
    </mc:Choice>
    <mc:Fallback xmlns="">
      <p:transition spd="slow" advTm="15671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2035" y="1958213"/>
            <a:ext cx="1182255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509502" y="3394471"/>
            <a:ext cx="146395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5324" y="2204822"/>
            <a:ext cx="546735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4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11"/>
    </mc:Choice>
    <mc:Fallback xmlns="">
      <p:transition spd="slow" advTm="1961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176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Exercises – Example 1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DBAD46-D973-81E8-2CCC-5F6AC705D4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1662" y="1657350"/>
            <a:ext cx="844867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683"/>
    </mc:Choice>
    <mc:Fallback xmlns="">
      <p:transition spd="slow" advTm="26068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Exercises –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7613F9-3D92-A660-0151-B43B13F3D4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1825" y="1705218"/>
            <a:ext cx="412432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3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624"/>
    </mc:Choice>
    <mc:Fallback xmlns="">
      <p:transition spd="slow" advTm="15962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3443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1824" y="421390"/>
            <a:ext cx="17524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Recall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/>
              <p:nvPr/>
            </p:nvSpPr>
            <p:spPr>
              <a:xfrm>
                <a:off x="2202024" y="1625865"/>
                <a:ext cx="7669764" cy="4857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It’s very important to </a:t>
                </a:r>
                <a:r>
                  <a:rPr lang="en-US" sz="3200" b="1" dirty="0"/>
                  <a:t>substitute</a:t>
                </a:r>
                <a:r>
                  <a:rPr lang="en-US" sz="2000" b="1" dirty="0"/>
                  <a:t> first by the value of x, If we have undefined quantity like: 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num>
                      <m:den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den>
                    </m:f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</m:sSup>
                  </m:oMath>
                </a14:m>
                <a:endParaRPr lang="en-US" b="0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b="1" dirty="0"/>
                  <a:t>Then, we have to use </a:t>
                </a:r>
                <a:r>
                  <a:rPr lang="en-US" sz="3600" b="1" dirty="0">
                    <a:solidFill>
                      <a:srgbClr val="FF0000"/>
                    </a:solidFill>
                  </a:rPr>
                  <a:t>Factorization. </a:t>
                </a:r>
                <a:endParaRPr lang="en-US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024" y="1625865"/>
                <a:ext cx="7669764" cy="4857740"/>
              </a:xfrm>
              <a:prstGeom prst="rect">
                <a:avLst/>
              </a:prstGeom>
              <a:blipFill>
                <a:blip r:embed="rId8"/>
                <a:stretch>
                  <a:fillRect l="-795" t="-1631" r="-1272" b="-37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021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912"/>
    </mc:Choice>
    <mc:Fallback xmlns="">
      <p:transition spd="slow" advTm="9591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Exercises –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8A70F4-6668-33FF-CFAB-3D84310BAB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2386" y="1591727"/>
            <a:ext cx="843915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04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370"/>
    </mc:Choice>
    <mc:Fallback xmlns="">
      <p:transition spd="slow" advTm="33737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532625-F299-5ED8-5EB3-CB5D7EEF9F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3712" y="1693378"/>
            <a:ext cx="6734175" cy="1838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024C4D3-A427-A76B-8DCA-E42F71460571}"/>
              </a:ext>
            </a:extLst>
          </p:cNvPr>
          <p:cNvSpPr txBox="1"/>
          <p:nvPr/>
        </p:nvSpPr>
        <p:spPr>
          <a:xfrm>
            <a:off x="2034073" y="3862873"/>
            <a:ext cx="7875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3 ( x+ 2y) =  3 x + 6y  </a:t>
            </a:r>
          </a:p>
        </p:txBody>
      </p:sp>
    </p:spTree>
    <p:extLst>
      <p:ext uri="{BB962C8B-B14F-4D97-AF65-F5344CB8AC3E}">
        <p14:creationId xmlns:p14="http://schemas.microsoft.com/office/powerpoint/2010/main" val="233631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36"/>
    </mc:Choice>
    <mc:Fallback xmlns="">
      <p:transition spd="slow" advTm="8293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024C4D3-A427-A76B-8DCA-E42F71460571}"/>
                  </a:ext>
                </a:extLst>
              </p:cNvPr>
              <p:cNvSpPr txBox="1"/>
              <p:nvPr/>
            </p:nvSpPr>
            <p:spPr>
              <a:xfrm>
                <a:off x="1613535" y="4203424"/>
                <a:ext cx="7875037" cy="14218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Example:           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(3+x) ( x+ 2y) =  3 x + 6y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+2xy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024C4D3-A427-A76B-8DCA-E42F714605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3535" y="4203424"/>
                <a:ext cx="7875037" cy="1421864"/>
              </a:xfrm>
              <a:prstGeom prst="rect">
                <a:avLst/>
              </a:prstGeom>
              <a:blipFill>
                <a:blip r:embed="rId8"/>
                <a:stretch>
                  <a:fillRect t="-4721" b="-85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9DA41A9C-95A5-FBD3-FCB7-34AF6A256F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4165" y="1707995"/>
            <a:ext cx="804862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4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822"/>
    </mc:Choice>
    <mc:Fallback xmlns="">
      <p:transition spd="slow" advTm="15282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6" y="1747262"/>
            <a:ext cx="620952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by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factor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+ 3x = x (x + 3).</a:t>
            </a:r>
          </a:p>
          <a:p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3x + 9 = 3(x+3).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0942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626"/>
    </mc:Choice>
    <mc:Fallback xmlns="">
      <p:transition spd="slow" advTm="18362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6" y="1747262"/>
            <a:ext cx="823784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 Quadratic Polynomial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+ (a + b) x + ab = (</a:t>
            </a:r>
            <a:r>
              <a:rPr lang="en-US" sz="28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x+a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)(x + b).</a:t>
            </a:r>
          </a:p>
          <a:p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+ 5x + 6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= (x+2) (x+3)</a:t>
            </a:r>
            <a:endParaRPr lang="en-US" sz="2800" b="1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9167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371"/>
    </mc:Choice>
    <mc:Fallback xmlns="">
      <p:transition spd="slow" advTm="17937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89" y="64757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4" y="1747262"/>
            <a:ext cx="9470307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for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difference between Two squares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a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pt-BR" sz="3600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–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b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  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= (a – b) (</a:t>
            </a:r>
            <a:r>
              <a:rPr lang="pt-BR" sz="28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a+b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)</a:t>
            </a:r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4 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– 9  = (2x + 3) (2x – 3)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1904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904"/>
    </mc:Choice>
    <mc:Fallback xmlns="">
      <p:transition spd="slow" advTm="11790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42052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4346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176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Exercises –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0044" y="1795618"/>
            <a:ext cx="1036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6577B3-9FC6-E92A-698B-841C4C0EC0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2464" y="1447235"/>
            <a:ext cx="6324600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2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104"/>
    </mc:Choice>
    <mc:Fallback xmlns="">
      <p:transition spd="slow" advTm="32510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7460A8-E070-6499-598C-E584DC5BB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752794"/>
            <a:ext cx="4234399" cy="356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31"/>
    </mc:Choice>
    <mc:Fallback xmlns="">
      <p:transition spd="slow" advTm="7703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78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CAC680-9138-8508-BE10-C12FE2D314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101598"/>
            <a:ext cx="36099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708"/>
    </mc:Choice>
    <mc:Fallback xmlns="">
      <p:transition spd="slow" advTm="11770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4944" y="1698192"/>
            <a:ext cx="407670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99"/>
    </mc:Choice>
    <mc:Fallback xmlns="">
      <p:transition spd="slow" advTm="2059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5001" y="1558219"/>
            <a:ext cx="8696325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49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473"/>
    </mc:Choice>
    <mc:Fallback xmlns="">
      <p:transition spd="slow" advTm="15747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3443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EC7534-C418-342F-1DCB-D9E6257209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0364" y="1343219"/>
            <a:ext cx="5765929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6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001"/>
    </mc:Choice>
    <mc:Fallback xmlns="">
      <p:transition spd="slow" advTm="45700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3443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203DE6-F2E3-9C53-978C-C5265C769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691" y="1628673"/>
            <a:ext cx="3504617" cy="467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80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41"/>
    </mc:Choice>
    <mc:Fallback xmlns="">
      <p:transition spd="slow" advTm="5774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62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51BF714-80FA-D53B-BC47-8CD8B8FB82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6052" y="2192372"/>
            <a:ext cx="4895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38"/>
    </mc:Choice>
    <mc:Fallback xmlns="">
      <p:transition spd="slow" advTm="12183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410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3" y="-1847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Continuity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D4C45A-FDB3-C838-207B-52BCD10045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6487" y="1685925"/>
            <a:ext cx="7439025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1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102"/>
    </mc:Choice>
    <mc:Fallback xmlns="">
      <p:transition spd="slow" advTm="10410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FD2A82-B307-868E-21A3-40BBBD0FAB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0912" y="1846924"/>
            <a:ext cx="6410325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8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459"/>
    </mc:Choice>
    <mc:Fallback xmlns="">
      <p:transition spd="slow" advTm="20545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DF81D9-7BB8-620B-AE66-9F01D788C7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0712" y="1580293"/>
            <a:ext cx="48006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8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49"/>
    </mc:Choice>
    <mc:Fallback xmlns="">
      <p:transition spd="slow" advTm="6354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4B9954-D042-53C0-ADC8-89742B50DBA9}"/>
              </a:ext>
            </a:extLst>
          </p:cNvPr>
          <p:cNvSpPr/>
          <p:nvPr/>
        </p:nvSpPr>
        <p:spPr>
          <a:xfrm>
            <a:off x="3720306" y="1810139"/>
            <a:ext cx="3670135" cy="72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Limits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A806670-2F54-CF81-56EC-08A0E51F485D}"/>
              </a:ext>
            </a:extLst>
          </p:cNvPr>
          <p:cNvCxnSpPr>
            <a:cxnSpLocks/>
          </p:cNvCxnSpPr>
          <p:nvPr/>
        </p:nvCxnSpPr>
        <p:spPr>
          <a:xfrm flipH="1">
            <a:off x="3013789" y="2533035"/>
            <a:ext cx="1936102" cy="1090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4091FB2-0FA7-BE89-0E92-72EBF2F518E4}"/>
              </a:ext>
            </a:extLst>
          </p:cNvPr>
          <p:cNvCxnSpPr>
            <a:cxnSpLocks/>
          </p:cNvCxnSpPr>
          <p:nvPr/>
        </p:nvCxnSpPr>
        <p:spPr>
          <a:xfrm>
            <a:off x="5728996" y="2547255"/>
            <a:ext cx="0" cy="1151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625218E-D946-8E9B-4A61-EAE6D7576577}"/>
              </a:ext>
            </a:extLst>
          </p:cNvPr>
          <p:cNvCxnSpPr>
            <a:cxnSpLocks/>
          </p:cNvCxnSpPr>
          <p:nvPr/>
        </p:nvCxnSpPr>
        <p:spPr>
          <a:xfrm>
            <a:off x="6223518" y="2533035"/>
            <a:ext cx="1898211" cy="1114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091FA4A3-7633-B2CC-E010-46525FFCDAEE}"/>
              </a:ext>
            </a:extLst>
          </p:cNvPr>
          <p:cNvSpPr/>
          <p:nvPr/>
        </p:nvSpPr>
        <p:spPr>
          <a:xfrm>
            <a:off x="1945432" y="366191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Properties of Limits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8464F7E-AEF5-ABD6-DDD4-B5E1F327EE04}"/>
              </a:ext>
            </a:extLst>
          </p:cNvPr>
          <p:cNvSpPr/>
          <p:nvPr/>
        </p:nvSpPr>
        <p:spPr>
          <a:xfrm>
            <a:off x="4778586" y="369826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Undefined Quantity </a:t>
            </a:r>
          </a:p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49C45FE-A54D-C536-3B88-6847DF0275C6}"/>
              </a:ext>
            </a:extLst>
          </p:cNvPr>
          <p:cNvSpPr/>
          <p:nvPr/>
        </p:nvSpPr>
        <p:spPr>
          <a:xfrm>
            <a:off x="7388541" y="364769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Factorization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4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380"/>
    </mc:Choice>
    <mc:Fallback xmlns="">
      <p:transition spd="slow" advTm="10538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03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4B9954-D042-53C0-ADC8-89742B50DBA9}"/>
              </a:ext>
            </a:extLst>
          </p:cNvPr>
          <p:cNvSpPr/>
          <p:nvPr/>
        </p:nvSpPr>
        <p:spPr>
          <a:xfrm>
            <a:off x="3720306" y="1810139"/>
            <a:ext cx="3670135" cy="72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Continuity 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F74F9E-C330-181C-29DA-5CF5917612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3769" y="3221964"/>
            <a:ext cx="37814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31"/>
    </mc:Choice>
    <mc:Fallback xmlns="">
      <p:transition spd="slow" advTm="7783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1794</TotalTime>
  <Words>495</Words>
  <Application>Microsoft Office PowerPoint</Application>
  <PresentationFormat>Widescreen</PresentationFormat>
  <Paragraphs>181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Calibri Light</vt:lpstr>
      <vt:lpstr>Cambria Math</vt:lpstr>
      <vt:lpstr>Roboto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90</cp:revision>
  <dcterms:created xsi:type="dcterms:W3CDTF">2021-08-03T13:03:26Z</dcterms:created>
  <dcterms:modified xsi:type="dcterms:W3CDTF">2022-10-17T10:50:16Z</dcterms:modified>
</cp:coreProperties>
</file>