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52"/>
  </p:notesMasterIdLst>
  <p:sldIdLst>
    <p:sldId id="295" r:id="rId4"/>
    <p:sldId id="381" r:id="rId5"/>
    <p:sldId id="743" r:id="rId6"/>
    <p:sldId id="718" r:id="rId7"/>
    <p:sldId id="763" r:id="rId8"/>
    <p:sldId id="728" r:id="rId9"/>
    <p:sldId id="729" r:id="rId10"/>
    <p:sldId id="727" r:id="rId11"/>
    <p:sldId id="719" r:id="rId12"/>
    <p:sldId id="720" r:id="rId13"/>
    <p:sldId id="721" r:id="rId14"/>
    <p:sldId id="722" r:id="rId15"/>
    <p:sldId id="723" r:id="rId16"/>
    <p:sldId id="725" r:id="rId17"/>
    <p:sldId id="726" r:id="rId18"/>
    <p:sldId id="643" r:id="rId19"/>
    <p:sldId id="732" r:id="rId20"/>
    <p:sldId id="738" r:id="rId21"/>
    <p:sldId id="733" r:id="rId22"/>
    <p:sldId id="734" r:id="rId23"/>
    <p:sldId id="735" r:id="rId24"/>
    <p:sldId id="736" r:id="rId25"/>
    <p:sldId id="737" r:id="rId26"/>
    <p:sldId id="740" r:id="rId27"/>
    <p:sldId id="742" r:id="rId28"/>
    <p:sldId id="751" r:id="rId29"/>
    <p:sldId id="741" r:id="rId30"/>
    <p:sldId id="744" r:id="rId31"/>
    <p:sldId id="746" r:id="rId32"/>
    <p:sldId id="747" r:id="rId33"/>
    <p:sldId id="753" r:id="rId34"/>
    <p:sldId id="745" r:id="rId35"/>
    <p:sldId id="749" r:id="rId36"/>
    <p:sldId id="754" r:id="rId37"/>
    <p:sldId id="748" r:id="rId38"/>
    <p:sldId id="750" r:id="rId39"/>
    <p:sldId id="755" r:id="rId40"/>
    <p:sldId id="758" r:id="rId41"/>
    <p:sldId id="752" r:id="rId42"/>
    <p:sldId id="756" r:id="rId43"/>
    <p:sldId id="759" r:id="rId44"/>
    <p:sldId id="731" r:id="rId45"/>
    <p:sldId id="757" r:id="rId46"/>
    <p:sldId id="760" r:id="rId47"/>
    <p:sldId id="761" r:id="rId48"/>
    <p:sldId id="762" r:id="rId49"/>
    <p:sldId id="730" r:id="rId50"/>
    <p:sldId id="294"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6ADCC"/>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692" autoAdjust="0"/>
    <p:restoredTop sz="94660"/>
  </p:normalViewPr>
  <p:slideViewPr>
    <p:cSldViewPr snapToGrid="0">
      <p:cViewPr varScale="1">
        <p:scale>
          <a:sx n="79" d="100"/>
          <a:sy n="79" d="100"/>
        </p:scale>
        <p:origin x="132" y="61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presProps" Target="presProps.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tableStyles" Target="tableStyle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B71BC6C-1DC7-4D16-A3CC-8F6A927E9A64}"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58CC7B93-9F82-4042-A1CD-FD418701A725}">
      <dgm:prSet custT="1"/>
      <dgm:spPr/>
      <dgm:t>
        <a:bodyPr anchor="ctr" anchorCtr="1"/>
        <a:lstStyle/>
        <a:p>
          <a:pPr>
            <a:lnSpc>
              <a:spcPct val="200000"/>
            </a:lnSpc>
          </a:pPr>
          <a:r>
            <a:rPr lang="en-US" altLang="en-US" sz="2400" b="1" dirty="0"/>
            <a:t>MS Project as a Resources and Time Management</a:t>
          </a:r>
          <a:endParaRPr lang="en-US" sz="2000" b="1" dirty="0"/>
        </a:p>
      </dgm:t>
    </dgm:pt>
    <dgm:pt modelId="{236776CA-0BCB-423D-922E-906E1564C4D7}" type="parTrans" cxnId="{D9BF79C3-3101-45EA-B7EA-E56F3F562678}">
      <dgm:prSet/>
      <dgm:spPr/>
      <dgm:t>
        <a:bodyPr/>
        <a:lstStyle/>
        <a:p>
          <a:pPr>
            <a:lnSpc>
              <a:spcPct val="200000"/>
            </a:lnSpc>
          </a:pPr>
          <a:endParaRPr lang="en-US" sz="2400"/>
        </a:p>
      </dgm:t>
    </dgm:pt>
    <dgm:pt modelId="{834D3694-29DE-42DE-BFEC-8DB79937CD0C}" type="sibTrans" cxnId="{D9BF79C3-3101-45EA-B7EA-E56F3F562678}">
      <dgm:prSet/>
      <dgm:spPr/>
      <dgm:t>
        <a:bodyPr/>
        <a:lstStyle/>
        <a:p>
          <a:pPr>
            <a:lnSpc>
              <a:spcPct val="200000"/>
            </a:lnSpc>
          </a:pPr>
          <a:endParaRPr lang="en-US" sz="2400"/>
        </a:p>
      </dgm:t>
    </dgm:pt>
    <dgm:pt modelId="{A65CF69D-1D4C-4028-AE9F-DCB0C4621D21}">
      <dgm:prSet custT="1"/>
      <dgm:spPr/>
      <dgm:t>
        <a:bodyPr/>
        <a:lstStyle/>
        <a:p>
          <a:pPr>
            <a:lnSpc>
              <a:spcPct val="200000"/>
            </a:lnSpc>
          </a:pPr>
          <a:r>
            <a:rPr lang="en-US" sz="2400" kern="1200" dirty="0">
              <a:solidFill>
                <a:prstClr val="black">
                  <a:hueOff val="0"/>
                  <a:satOff val="0"/>
                  <a:lumOff val="0"/>
                  <a:alphaOff val="0"/>
                </a:prstClr>
              </a:solidFill>
              <a:latin typeface="Calibri" panose="020F0502020204030204"/>
              <a:ea typeface="+mn-ea"/>
              <a:cs typeface="+mn-cs"/>
            </a:rPr>
            <a:t>Task Type </a:t>
          </a:r>
        </a:p>
      </dgm:t>
    </dgm:pt>
    <dgm:pt modelId="{3CA3DA09-64D2-4920-B93C-E25E97B387BD}" type="parTrans" cxnId="{8AB0A3DB-A895-479C-8828-8C4E50AE4867}">
      <dgm:prSet/>
      <dgm:spPr/>
      <dgm:t>
        <a:bodyPr/>
        <a:lstStyle/>
        <a:p>
          <a:endParaRPr lang="en-US"/>
        </a:p>
      </dgm:t>
    </dgm:pt>
    <dgm:pt modelId="{DFC3A3F6-9E76-4E6F-99C7-6F1E69127668}" type="sibTrans" cxnId="{8AB0A3DB-A895-479C-8828-8C4E50AE4867}">
      <dgm:prSet/>
      <dgm:spPr/>
      <dgm:t>
        <a:bodyPr/>
        <a:lstStyle/>
        <a:p>
          <a:endParaRPr lang="en-US"/>
        </a:p>
      </dgm:t>
    </dgm:pt>
    <dgm:pt modelId="{167F3B9D-8D02-47AC-AE5D-4DDA11069E83}">
      <dgm:prSet custT="1"/>
      <dgm:spPr/>
      <dgm:t>
        <a:bodyPr/>
        <a:lstStyle/>
        <a:p>
          <a:pPr>
            <a:lnSpc>
              <a:spcPct val="200000"/>
            </a:lnSpc>
          </a:pPr>
          <a:endParaRPr lang="en-US" sz="2400" kern="1200" dirty="0">
            <a:solidFill>
              <a:prstClr val="black">
                <a:hueOff val="0"/>
                <a:satOff val="0"/>
                <a:lumOff val="0"/>
                <a:alphaOff val="0"/>
              </a:prstClr>
            </a:solidFill>
            <a:latin typeface="Calibri" panose="020F0502020204030204"/>
            <a:ea typeface="+mn-ea"/>
            <a:cs typeface="+mn-cs"/>
          </a:endParaRPr>
        </a:p>
      </dgm:t>
    </dgm:pt>
    <dgm:pt modelId="{DCEA0260-1136-4D1B-A5BA-9043997CC150}" type="sibTrans" cxnId="{FE410AC9-2A07-4DB5-A30D-7EAAF1D27C5A}">
      <dgm:prSet/>
      <dgm:spPr/>
      <dgm:t>
        <a:bodyPr/>
        <a:lstStyle/>
        <a:p>
          <a:endParaRPr lang="en-US"/>
        </a:p>
      </dgm:t>
    </dgm:pt>
    <dgm:pt modelId="{EBB6A0CA-9889-4892-B691-9ED0DF9FB192}" type="parTrans" cxnId="{FE410AC9-2A07-4DB5-A30D-7EAAF1D27C5A}">
      <dgm:prSet/>
      <dgm:spPr/>
      <dgm:t>
        <a:bodyPr/>
        <a:lstStyle/>
        <a:p>
          <a:endParaRPr lang="en-US"/>
        </a:p>
      </dgm:t>
    </dgm:pt>
    <dgm:pt modelId="{2FD83E58-9480-4F40-922D-F47A88E74682}">
      <dgm:prSet custT="1"/>
      <dgm:spPr/>
      <dgm:t>
        <a:bodyPr/>
        <a:lstStyle/>
        <a:p>
          <a:pPr>
            <a:lnSpc>
              <a:spcPct val="200000"/>
            </a:lnSpc>
          </a:pPr>
          <a:r>
            <a:rPr lang="en-US" sz="2400" kern="1200" dirty="0">
              <a:solidFill>
                <a:prstClr val="black">
                  <a:hueOff val="0"/>
                  <a:satOff val="0"/>
                  <a:lumOff val="0"/>
                  <a:alphaOff val="0"/>
                </a:prstClr>
              </a:solidFill>
              <a:latin typeface="Calibri" panose="020F0502020204030204"/>
              <a:ea typeface="+mn-ea"/>
              <a:cs typeface="+mn-cs"/>
            </a:rPr>
            <a:t>MS Project 2019 Overview</a:t>
          </a:r>
        </a:p>
      </dgm:t>
    </dgm:pt>
    <dgm:pt modelId="{A304177C-F9BE-435C-98DC-65DE9206B5D3}" type="parTrans" cxnId="{40EA3882-6FEC-4F48-8B4B-35D9AC219945}">
      <dgm:prSet/>
      <dgm:spPr/>
      <dgm:t>
        <a:bodyPr/>
        <a:lstStyle/>
        <a:p>
          <a:endParaRPr lang="en-US"/>
        </a:p>
      </dgm:t>
    </dgm:pt>
    <dgm:pt modelId="{59E2B92F-66E5-4C99-B7AC-56B19AA57A53}" type="sibTrans" cxnId="{40EA3882-6FEC-4F48-8B4B-35D9AC219945}">
      <dgm:prSet/>
      <dgm:spPr/>
      <dgm:t>
        <a:bodyPr/>
        <a:lstStyle/>
        <a:p>
          <a:endParaRPr lang="en-US"/>
        </a:p>
      </dgm:t>
    </dgm:pt>
    <dgm:pt modelId="{4570BD71-DF7F-476A-A48B-EC7259628E66}">
      <dgm:prSet custT="1"/>
      <dgm:spPr/>
      <dgm:t>
        <a:bodyPr/>
        <a:lstStyle/>
        <a:p>
          <a:pPr>
            <a:lnSpc>
              <a:spcPct val="200000"/>
            </a:lnSpc>
          </a:pPr>
          <a:r>
            <a:rPr lang="en-US" sz="2400" kern="1200" dirty="0">
              <a:solidFill>
                <a:prstClr val="black">
                  <a:hueOff val="0"/>
                  <a:satOff val="0"/>
                  <a:lumOff val="0"/>
                  <a:alphaOff val="0"/>
                </a:prstClr>
              </a:solidFill>
              <a:latin typeface="Calibri" panose="020F0502020204030204"/>
              <a:ea typeface="+mn-ea"/>
              <a:cs typeface="+mn-cs"/>
            </a:rPr>
            <a:t>Set Project Calendar </a:t>
          </a:r>
        </a:p>
      </dgm:t>
    </dgm:pt>
    <dgm:pt modelId="{8E403050-D5FD-48F1-BB32-805C084CD71A}" type="parTrans" cxnId="{EC37499B-8249-49C1-B946-64C8ECB84CF6}">
      <dgm:prSet/>
      <dgm:spPr/>
      <dgm:t>
        <a:bodyPr/>
        <a:lstStyle/>
        <a:p>
          <a:endParaRPr lang="en-US"/>
        </a:p>
      </dgm:t>
    </dgm:pt>
    <dgm:pt modelId="{564D30A6-45DB-456E-9FCD-3B26814EC093}" type="sibTrans" cxnId="{EC37499B-8249-49C1-B946-64C8ECB84CF6}">
      <dgm:prSet/>
      <dgm:spPr/>
      <dgm:t>
        <a:bodyPr/>
        <a:lstStyle/>
        <a:p>
          <a:endParaRPr lang="en-US"/>
        </a:p>
      </dgm:t>
    </dgm:pt>
    <dgm:pt modelId="{B4F66B05-AE7D-4B92-B609-C6D4BED89A78}">
      <dgm:prSet custT="1"/>
      <dgm:spPr/>
      <dgm:t>
        <a:bodyPr/>
        <a:lstStyle/>
        <a:p>
          <a:pPr>
            <a:lnSpc>
              <a:spcPct val="200000"/>
            </a:lnSpc>
          </a:pPr>
          <a:r>
            <a:rPr lang="en-US" sz="2400" kern="1200" dirty="0">
              <a:solidFill>
                <a:prstClr val="black">
                  <a:hueOff val="0"/>
                  <a:satOff val="0"/>
                  <a:lumOff val="0"/>
                  <a:alphaOff val="0"/>
                </a:prstClr>
              </a:solidFill>
              <a:latin typeface="Calibri" panose="020F0502020204030204"/>
              <a:ea typeface="+mn-ea"/>
              <a:cs typeface="+mn-cs"/>
            </a:rPr>
            <a:t>Add and Level Resources </a:t>
          </a:r>
        </a:p>
      </dgm:t>
    </dgm:pt>
    <dgm:pt modelId="{D17467EA-A126-4559-90D8-EDAF01372879}" type="parTrans" cxnId="{41C5E448-F2F5-4BCB-9E74-E30BE3CFA722}">
      <dgm:prSet/>
      <dgm:spPr/>
      <dgm:t>
        <a:bodyPr/>
        <a:lstStyle/>
        <a:p>
          <a:endParaRPr lang="en-US"/>
        </a:p>
      </dgm:t>
    </dgm:pt>
    <dgm:pt modelId="{FF69F76A-67FD-45F3-B55C-A0EC2DC4671F}" type="sibTrans" cxnId="{41C5E448-F2F5-4BCB-9E74-E30BE3CFA722}">
      <dgm:prSet/>
      <dgm:spPr/>
      <dgm:t>
        <a:bodyPr/>
        <a:lstStyle/>
        <a:p>
          <a:endParaRPr lang="en-US"/>
        </a:p>
      </dgm:t>
    </dgm:pt>
    <dgm:pt modelId="{3F34EB78-1C32-4400-9AF3-330C90699AB1}">
      <dgm:prSet custT="1"/>
      <dgm:spPr/>
      <dgm:t>
        <a:bodyPr/>
        <a:lstStyle/>
        <a:p>
          <a:pPr>
            <a:lnSpc>
              <a:spcPct val="200000"/>
            </a:lnSpc>
          </a:pPr>
          <a:r>
            <a:rPr lang="en-US" sz="2400" kern="1200" dirty="0">
              <a:solidFill>
                <a:prstClr val="black">
                  <a:hueOff val="0"/>
                  <a:satOff val="0"/>
                  <a:lumOff val="0"/>
                  <a:alphaOff val="0"/>
                </a:prstClr>
              </a:solidFill>
              <a:latin typeface="Calibri" panose="020F0502020204030204"/>
              <a:ea typeface="+mn-ea"/>
              <a:cs typeface="+mn-cs"/>
            </a:rPr>
            <a:t>Timeline</a:t>
          </a:r>
        </a:p>
      </dgm:t>
    </dgm:pt>
    <dgm:pt modelId="{C2FC0BB1-86F1-4076-B557-24B5A856DE1D}" type="parTrans" cxnId="{5F837F83-6FE6-4410-A6BC-64DE14C82B8C}">
      <dgm:prSet/>
      <dgm:spPr/>
      <dgm:t>
        <a:bodyPr/>
        <a:lstStyle/>
        <a:p>
          <a:endParaRPr lang="en-US"/>
        </a:p>
      </dgm:t>
    </dgm:pt>
    <dgm:pt modelId="{B1FA1CF0-C27E-4399-B8A1-3A2FC51A4AF7}" type="sibTrans" cxnId="{5F837F83-6FE6-4410-A6BC-64DE14C82B8C}">
      <dgm:prSet/>
      <dgm:spPr/>
      <dgm:t>
        <a:bodyPr/>
        <a:lstStyle/>
        <a:p>
          <a:endParaRPr lang="en-US"/>
        </a:p>
      </dgm:t>
    </dgm:pt>
    <dgm:pt modelId="{EF1BB626-7392-4AE7-970D-A84ED46BF6E8}">
      <dgm:prSet custT="1"/>
      <dgm:spPr/>
      <dgm:t>
        <a:bodyPr/>
        <a:lstStyle/>
        <a:p>
          <a:pPr>
            <a:lnSpc>
              <a:spcPct val="200000"/>
            </a:lnSpc>
          </a:pPr>
          <a:r>
            <a:rPr lang="en-US" sz="2400" kern="1200" dirty="0">
              <a:solidFill>
                <a:prstClr val="black">
                  <a:hueOff val="0"/>
                  <a:satOff val="0"/>
                  <a:lumOff val="0"/>
                  <a:alphaOff val="0"/>
                </a:prstClr>
              </a:solidFill>
              <a:latin typeface="Calibri" panose="020F0502020204030204"/>
              <a:ea typeface="+mn-ea"/>
              <a:cs typeface="+mn-cs"/>
            </a:rPr>
            <a:t>Reports</a:t>
          </a:r>
        </a:p>
      </dgm:t>
    </dgm:pt>
    <dgm:pt modelId="{B0466BAF-08E3-4B3C-8372-FBCF1C2F64E1}" type="parTrans" cxnId="{5623D4EE-88A6-41B6-AB92-8A0BC1F050A1}">
      <dgm:prSet/>
      <dgm:spPr/>
      <dgm:t>
        <a:bodyPr/>
        <a:lstStyle/>
        <a:p>
          <a:endParaRPr lang="en-US"/>
        </a:p>
      </dgm:t>
    </dgm:pt>
    <dgm:pt modelId="{44CD6421-96F0-4C57-A3B8-988264C8B623}" type="sibTrans" cxnId="{5623D4EE-88A6-41B6-AB92-8A0BC1F050A1}">
      <dgm:prSet/>
      <dgm:spPr/>
      <dgm:t>
        <a:bodyPr/>
        <a:lstStyle/>
        <a:p>
          <a:endParaRPr lang="en-US"/>
        </a:p>
      </dgm:t>
    </dgm:pt>
    <dgm:pt modelId="{22AB2953-A658-42EB-B3F5-92B752519F75}">
      <dgm:prSet custT="1"/>
      <dgm:spPr/>
      <dgm:t>
        <a:bodyPr/>
        <a:lstStyle/>
        <a:p>
          <a:pPr>
            <a:lnSpc>
              <a:spcPct val="200000"/>
            </a:lnSpc>
          </a:pPr>
          <a:r>
            <a:rPr lang="en-US" sz="2400" kern="1200" dirty="0">
              <a:solidFill>
                <a:prstClr val="black">
                  <a:hueOff val="0"/>
                  <a:satOff val="0"/>
                  <a:lumOff val="0"/>
                  <a:alphaOff val="0"/>
                </a:prstClr>
              </a:solidFill>
              <a:latin typeface="Calibri" panose="020F0502020204030204"/>
              <a:ea typeface="+mn-ea"/>
              <a:cs typeface="+mn-cs"/>
            </a:rPr>
            <a:t>WBS</a:t>
          </a:r>
        </a:p>
      </dgm:t>
    </dgm:pt>
    <dgm:pt modelId="{B8A365E4-3BFB-4842-8306-10599C4FE5F9}" type="parTrans" cxnId="{930E2AFD-5D0B-4262-BFAD-2AFBAB370718}">
      <dgm:prSet/>
      <dgm:spPr/>
      <dgm:t>
        <a:bodyPr/>
        <a:lstStyle/>
        <a:p>
          <a:endParaRPr lang="en-US"/>
        </a:p>
      </dgm:t>
    </dgm:pt>
    <dgm:pt modelId="{D16306BA-82EF-4CA4-9C8C-3B4891549EA4}" type="sibTrans" cxnId="{930E2AFD-5D0B-4262-BFAD-2AFBAB370718}">
      <dgm:prSet/>
      <dgm:spPr/>
      <dgm:t>
        <a:bodyPr/>
        <a:lstStyle/>
        <a:p>
          <a:endParaRPr lang="en-US"/>
        </a:p>
      </dgm:t>
    </dgm:pt>
    <dgm:pt modelId="{09E8FE90-B015-4B8D-8DA9-FA66FFA6C6D6}" type="pres">
      <dgm:prSet presAssocID="{DB71BC6C-1DC7-4D16-A3CC-8F6A927E9A64}" presName="linear" presStyleCnt="0">
        <dgm:presLayoutVars>
          <dgm:animLvl val="lvl"/>
          <dgm:resizeHandles val="exact"/>
        </dgm:presLayoutVars>
      </dgm:prSet>
      <dgm:spPr/>
    </dgm:pt>
    <dgm:pt modelId="{A3AA10BE-60E7-4B26-B05A-3CB6405B4F49}" type="pres">
      <dgm:prSet presAssocID="{58CC7B93-9F82-4042-A1CD-FD418701A725}" presName="parentText" presStyleLbl="node1" presStyleIdx="0" presStyleCnt="1" custScaleY="84700" custLinFactNeighborY="-2583">
        <dgm:presLayoutVars>
          <dgm:chMax val="0"/>
          <dgm:bulletEnabled val="1"/>
        </dgm:presLayoutVars>
      </dgm:prSet>
      <dgm:spPr/>
    </dgm:pt>
    <dgm:pt modelId="{897CB477-63AF-4C54-A6C6-26EFE54EB411}" type="pres">
      <dgm:prSet presAssocID="{58CC7B93-9F82-4042-A1CD-FD418701A725}" presName="childText" presStyleLbl="revTx" presStyleIdx="0" presStyleCnt="1">
        <dgm:presLayoutVars>
          <dgm:bulletEnabled val="1"/>
        </dgm:presLayoutVars>
      </dgm:prSet>
      <dgm:spPr/>
    </dgm:pt>
  </dgm:ptLst>
  <dgm:cxnLst>
    <dgm:cxn modelId="{8EA23806-1FCC-453C-B3D0-4F119B2771BB}" type="presOf" srcId="{58CC7B93-9F82-4042-A1CD-FD418701A725}" destId="{A3AA10BE-60E7-4B26-B05A-3CB6405B4F49}" srcOrd="0" destOrd="0" presId="urn:microsoft.com/office/officeart/2005/8/layout/vList2"/>
    <dgm:cxn modelId="{0901B521-7E73-46D0-877F-B0C649DC1422}" type="presOf" srcId="{EF1BB626-7392-4AE7-970D-A84ED46BF6E8}" destId="{897CB477-63AF-4C54-A6C6-26EFE54EB411}" srcOrd="0" destOrd="6" presId="urn:microsoft.com/office/officeart/2005/8/layout/vList2"/>
    <dgm:cxn modelId="{27427E62-46CE-4857-9E01-5A2A6C731995}" type="presOf" srcId="{167F3B9D-8D02-47AC-AE5D-4DDA11069E83}" destId="{897CB477-63AF-4C54-A6C6-26EFE54EB411}" srcOrd="0" destOrd="7" presId="urn:microsoft.com/office/officeart/2005/8/layout/vList2"/>
    <dgm:cxn modelId="{41C5E448-F2F5-4BCB-9E74-E30BE3CFA722}" srcId="{58CC7B93-9F82-4042-A1CD-FD418701A725}" destId="{B4F66B05-AE7D-4B92-B609-C6D4BED89A78}" srcOrd="4" destOrd="0" parTransId="{D17467EA-A126-4559-90D8-EDAF01372879}" sibTransId="{FF69F76A-67FD-45F3-B55C-A0EC2DC4671F}"/>
    <dgm:cxn modelId="{4D56B06C-E5B3-4B56-B387-65AD8DDD3AA4}" type="presOf" srcId="{DB71BC6C-1DC7-4D16-A3CC-8F6A927E9A64}" destId="{09E8FE90-B015-4B8D-8DA9-FA66FFA6C6D6}" srcOrd="0" destOrd="0" presId="urn:microsoft.com/office/officeart/2005/8/layout/vList2"/>
    <dgm:cxn modelId="{0B8C516F-3C3A-4A1E-89D1-8D5101408C4B}" type="presOf" srcId="{B4F66B05-AE7D-4B92-B609-C6D4BED89A78}" destId="{897CB477-63AF-4C54-A6C6-26EFE54EB411}" srcOrd="0" destOrd="4" presId="urn:microsoft.com/office/officeart/2005/8/layout/vList2"/>
    <dgm:cxn modelId="{F2060E80-6E06-499B-A731-8F03484E72EE}" type="presOf" srcId="{3F34EB78-1C32-4400-9AF3-330C90699AB1}" destId="{897CB477-63AF-4C54-A6C6-26EFE54EB411}" srcOrd="0" destOrd="5" presId="urn:microsoft.com/office/officeart/2005/8/layout/vList2"/>
    <dgm:cxn modelId="{40EA3882-6FEC-4F48-8B4B-35D9AC219945}" srcId="{58CC7B93-9F82-4042-A1CD-FD418701A725}" destId="{2FD83E58-9480-4F40-922D-F47A88E74682}" srcOrd="0" destOrd="0" parTransId="{A304177C-F9BE-435C-98DC-65DE9206B5D3}" sibTransId="{59E2B92F-66E5-4C99-B7AC-56B19AA57A53}"/>
    <dgm:cxn modelId="{5F837F83-6FE6-4410-A6BC-64DE14C82B8C}" srcId="{58CC7B93-9F82-4042-A1CD-FD418701A725}" destId="{3F34EB78-1C32-4400-9AF3-330C90699AB1}" srcOrd="5" destOrd="0" parTransId="{C2FC0BB1-86F1-4076-B557-24B5A856DE1D}" sibTransId="{B1FA1CF0-C27E-4399-B8A1-3A2FC51A4AF7}"/>
    <dgm:cxn modelId="{EC37499B-8249-49C1-B946-64C8ECB84CF6}" srcId="{58CC7B93-9F82-4042-A1CD-FD418701A725}" destId="{4570BD71-DF7F-476A-A48B-EC7259628E66}" srcOrd="1" destOrd="0" parTransId="{8E403050-D5FD-48F1-BB32-805C084CD71A}" sibTransId="{564D30A6-45DB-456E-9FCD-3B26814EC093}"/>
    <dgm:cxn modelId="{8AD56B9F-7AF4-4CBA-BD10-EF0598848972}" type="presOf" srcId="{22AB2953-A658-42EB-B3F5-92B752519F75}" destId="{897CB477-63AF-4C54-A6C6-26EFE54EB411}" srcOrd="0" destOrd="2" presId="urn:microsoft.com/office/officeart/2005/8/layout/vList2"/>
    <dgm:cxn modelId="{8966A0A7-BE3A-4E43-8D36-90B0B3A8BAD1}" type="presOf" srcId="{A65CF69D-1D4C-4028-AE9F-DCB0C4621D21}" destId="{897CB477-63AF-4C54-A6C6-26EFE54EB411}" srcOrd="0" destOrd="3" presId="urn:microsoft.com/office/officeart/2005/8/layout/vList2"/>
    <dgm:cxn modelId="{E2E290B3-1CBC-4068-A3E9-1BFF4E705B80}" type="presOf" srcId="{4570BD71-DF7F-476A-A48B-EC7259628E66}" destId="{897CB477-63AF-4C54-A6C6-26EFE54EB411}" srcOrd="0" destOrd="1" presId="urn:microsoft.com/office/officeart/2005/8/layout/vList2"/>
    <dgm:cxn modelId="{D9BF79C3-3101-45EA-B7EA-E56F3F562678}" srcId="{DB71BC6C-1DC7-4D16-A3CC-8F6A927E9A64}" destId="{58CC7B93-9F82-4042-A1CD-FD418701A725}" srcOrd="0" destOrd="0" parTransId="{236776CA-0BCB-423D-922E-906E1564C4D7}" sibTransId="{834D3694-29DE-42DE-BFEC-8DB79937CD0C}"/>
    <dgm:cxn modelId="{FE410AC9-2A07-4DB5-A30D-7EAAF1D27C5A}" srcId="{58CC7B93-9F82-4042-A1CD-FD418701A725}" destId="{167F3B9D-8D02-47AC-AE5D-4DDA11069E83}" srcOrd="7" destOrd="0" parTransId="{EBB6A0CA-9889-4892-B691-9ED0DF9FB192}" sibTransId="{DCEA0260-1136-4D1B-A5BA-9043997CC150}"/>
    <dgm:cxn modelId="{8AB0A3DB-A895-479C-8828-8C4E50AE4867}" srcId="{58CC7B93-9F82-4042-A1CD-FD418701A725}" destId="{A65CF69D-1D4C-4028-AE9F-DCB0C4621D21}" srcOrd="3" destOrd="0" parTransId="{3CA3DA09-64D2-4920-B93C-E25E97B387BD}" sibTransId="{DFC3A3F6-9E76-4E6F-99C7-6F1E69127668}"/>
    <dgm:cxn modelId="{5623D4EE-88A6-41B6-AB92-8A0BC1F050A1}" srcId="{58CC7B93-9F82-4042-A1CD-FD418701A725}" destId="{EF1BB626-7392-4AE7-970D-A84ED46BF6E8}" srcOrd="6" destOrd="0" parTransId="{B0466BAF-08E3-4B3C-8372-FBCF1C2F64E1}" sibTransId="{44CD6421-96F0-4C57-A3B8-988264C8B623}"/>
    <dgm:cxn modelId="{406140F7-2FEF-4D57-9D9D-CB8BE1C5A154}" type="presOf" srcId="{2FD83E58-9480-4F40-922D-F47A88E74682}" destId="{897CB477-63AF-4C54-A6C6-26EFE54EB411}" srcOrd="0" destOrd="0" presId="urn:microsoft.com/office/officeart/2005/8/layout/vList2"/>
    <dgm:cxn modelId="{930E2AFD-5D0B-4262-BFAD-2AFBAB370718}" srcId="{58CC7B93-9F82-4042-A1CD-FD418701A725}" destId="{22AB2953-A658-42EB-B3F5-92B752519F75}" srcOrd="2" destOrd="0" parTransId="{B8A365E4-3BFB-4842-8306-10599C4FE5F9}" sibTransId="{D16306BA-82EF-4CA4-9C8C-3B4891549EA4}"/>
    <dgm:cxn modelId="{3681A7F7-4D1C-405E-B0CC-F94DFF22E549}" type="presParOf" srcId="{09E8FE90-B015-4B8D-8DA9-FA66FFA6C6D6}" destId="{A3AA10BE-60E7-4B26-B05A-3CB6405B4F49}" srcOrd="0" destOrd="0" presId="urn:microsoft.com/office/officeart/2005/8/layout/vList2"/>
    <dgm:cxn modelId="{60FD64C6-747D-4D5E-9764-E4312F016A9D}" type="presParOf" srcId="{09E8FE90-B015-4B8D-8DA9-FA66FFA6C6D6}" destId="{897CB477-63AF-4C54-A6C6-26EFE54EB411}"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AA10BE-60E7-4B26-B05A-3CB6405B4F49}">
      <dsp:nvSpPr>
        <dsp:cNvPr id="0" name=""/>
        <dsp:cNvSpPr/>
      </dsp:nvSpPr>
      <dsp:spPr>
        <a:xfrm>
          <a:off x="0" y="0"/>
          <a:ext cx="8288037" cy="44829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1">
          <a:noAutofit/>
        </a:bodyPr>
        <a:lstStyle/>
        <a:p>
          <a:pPr marL="0" lvl="0" indent="0" algn="l" defTabSz="1066800">
            <a:lnSpc>
              <a:spcPct val="200000"/>
            </a:lnSpc>
            <a:spcBef>
              <a:spcPct val="0"/>
            </a:spcBef>
            <a:spcAft>
              <a:spcPct val="35000"/>
            </a:spcAft>
            <a:buNone/>
          </a:pPr>
          <a:r>
            <a:rPr lang="en-US" altLang="en-US" sz="2400" b="1" kern="1200" dirty="0"/>
            <a:t>MS Project as a Resources and Time Management</a:t>
          </a:r>
          <a:endParaRPr lang="en-US" sz="2000" b="1" kern="1200" dirty="0"/>
        </a:p>
      </dsp:txBody>
      <dsp:txXfrm>
        <a:off x="21884" y="21884"/>
        <a:ext cx="8244269" cy="404526"/>
      </dsp:txXfrm>
    </dsp:sp>
    <dsp:sp modelId="{897CB477-63AF-4C54-A6C6-26EFE54EB411}">
      <dsp:nvSpPr>
        <dsp:cNvPr id="0" name=""/>
        <dsp:cNvSpPr/>
      </dsp:nvSpPr>
      <dsp:spPr>
        <a:xfrm>
          <a:off x="0" y="452010"/>
          <a:ext cx="8288037" cy="60866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3145" tIns="30480" rIns="170688" bIns="30480" numCol="1" spcCol="1270" anchor="t" anchorCtr="0">
          <a:noAutofit/>
        </a:bodyPr>
        <a:lstStyle/>
        <a:p>
          <a:pPr marL="228600" lvl="1" indent="-228600" algn="l" defTabSz="1066800">
            <a:lnSpc>
              <a:spcPct val="20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MS Project 2019 Overview</a:t>
          </a:r>
        </a:p>
        <a:p>
          <a:pPr marL="228600" lvl="1" indent="-228600" algn="l" defTabSz="1066800">
            <a:lnSpc>
              <a:spcPct val="20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Set Project Calendar </a:t>
          </a:r>
        </a:p>
        <a:p>
          <a:pPr marL="228600" lvl="1" indent="-228600" algn="l" defTabSz="1066800">
            <a:lnSpc>
              <a:spcPct val="20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WBS</a:t>
          </a:r>
        </a:p>
        <a:p>
          <a:pPr marL="228600" lvl="1" indent="-228600" algn="l" defTabSz="1066800">
            <a:lnSpc>
              <a:spcPct val="20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Task Type </a:t>
          </a:r>
        </a:p>
        <a:p>
          <a:pPr marL="228600" lvl="1" indent="-228600" algn="l" defTabSz="1066800">
            <a:lnSpc>
              <a:spcPct val="20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Add and Level Resources </a:t>
          </a:r>
        </a:p>
        <a:p>
          <a:pPr marL="228600" lvl="1" indent="-228600" algn="l" defTabSz="1066800">
            <a:lnSpc>
              <a:spcPct val="20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Timeline</a:t>
          </a:r>
        </a:p>
        <a:p>
          <a:pPr marL="228600" lvl="1" indent="-228600" algn="l" defTabSz="1066800">
            <a:lnSpc>
              <a:spcPct val="20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Reports</a:t>
          </a:r>
        </a:p>
        <a:p>
          <a:pPr marL="228600" lvl="1" indent="-228600" algn="l" defTabSz="1066800">
            <a:lnSpc>
              <a:spcPct val="200000"/>
            </a:lnSpc>
            <a:spcBef>
              <a:spcPct val="0"/>
            </a:spcBef>
            <a:spcAft>
              <a:spcPct val="20000"/>
            </a:spcAft>
            <a:buChar char="•"/>
          </a:pPr>
          <a:endParaRPr lang="en-US" sz="2400" kern="1200" dirty="0">
            <a:solidFill>
              <a:prstClr val="black">
                <a:hueOff val="0"/>
                <a:satOff val="0"/>
                <a:lumOff val="0"/>
                <a:alphaOff val="0"/>
              </a:prstClr>
            </a:solidFill>
            <a:latin typeface="Calibri" panose="020F0502020204030204"/>
            <a:ea typeface="+mn-ea"/>
            <a:cs typeface="+mn-cs"/>
          </a:endParaRPr>
        </a:p>
      </dsp:txBody>
      <dsp:txXfrm>
        <a:off x="0" y="452010"/>
        <a:ext cx="8288037" cy="608664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20827AB-24A9-46FB-B614-A91086EDF558}" type="datetimeFigureOut">
              <a:rPr lang="en-US" smtClean="0"/>
              <a:t>7/10/2021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E105EE1-B0FA-4FA7-AED4-309D68028ADA}" type="slidenum">
              <a:rPr lang="en-US" smtClean="0"/>
              <a:t>‹#›</a:t>
            </a:fld>
            <a:endParaRPr lang="en-US"/>
          </a:p>
        </p:txBody>
      </p:sp>
    </p:spTree>
    <p:extLst>
      <p:ext uri="{BB962C8B-B14F-4D97-AF65-F5344CB8AC3E}">
        <p14:creationId xmlns:p14="http://schemas.microsoft.com/office/powerpoint/2010/main" val="24488888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A204A2ED-4312-4E57-BD86-2BE9F53B372B}" type="datetime1">
              <a:rPr lang="en-US" smtClean="0"/>
              <a:t>7/10/2021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a:xfrm>
            <a:off x="177800" y="34925"/>
            <a:ext cx="10515600" cy="1062355"/>
          </a:xfrm>
        </p:spPr>
        <p:txBody>
          <a:bodyPr>
            <a:normAutofit/>
          </a:bodyPr>
          <a:lstStyle>
            <a:lvl1pPr>
              <a:defRPr sz="3600" b="1">
                <a:solidFill>
                  <a:schemeClr val="accent1"/>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a:xfrm>
            <a:off x="177800" y="1328928"/>
            <a:ext cx="11734800" cy="5392547"/>
          </a:xfrm>
        </p:spPr>
        <p:txBody>
          <a:bodyPr/>
          <a:lstStyle>
            <a:lvl1pPr>
              <a:lnSpc>
                <a:spcPct val="150000"/>
              </a:lnSpc>
              <a:defRPr sz="2400"/>
            </a:lvl1pPr>
            <a:lvl2pPr>
              <a:lnSpc>
                <a:spcPct val="150000"/>
              </a:lnSpc>
              <a:defRPr/>
            </a:lvl2pPr>
            <a:lvl3pPr>
              <a:lnSpc>
                <a:spcPct val="150000"/>
              </a:lnSpc>
              <a:defRPr/>
            </a:lvl3pPr>
            <a:lvl4pPr>
              <a:lnSpc>
                <a:spcPct val="150000"/>
              </a:lnSpc>
              <a:defRPr/>
            </a:lvl4pPr>
            <a:lvl5pPr>
              <a:lnSpc>
                <a:spcPct val="150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245F01F3-02EC-4B25-969F-515C8152E887}" type="datetime1">
              <a:rPr lang="en-US" smtClean="0"/>
              <a:t>7/10/2021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0F34FE8-56A5-455E-8312-3CD0135BA5D4}"/>
              </a:ext>
            </a:extLst>
          </p:cNvPr>
          <p:cNvPicPr>
            <a:picLocks noChangeAspect="1"/>
          </p:cNvPicPr>
          <p:nvPr userDrawn="1"/>
        </p:nvPicPr>
        <p:blipFill>
          <a:blip r:embed="rId2"/>
          <a:stretch>
            <a:fillRect/>
          </a:stretch>
        </p:blipFill>
        <p:spPr>
          <a:xfrm>
            <a:off x="11125200" y="34925"/>
            <a:ext cx="1042486" cy="937067"/>
          </a:xfrm>
          <a:prstGeom prst="rect">
            <a:avLst/>
          </a:prstGeom>
        </p:spPr>
      </p:pic>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C4663B1F-B852-401D-821F-77256B2BF374}" type="datetime1">
              <a:rPr lang="en-US" smtClean="0"/>
              <a:t>7/10/2021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endParaRPr lang="en-US" b="1" dirty="0">
              <a:solidFill>
                <a:srgbClr val="53728A"/>
              </a:solidFill>
            </a:endParaRP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6A82C885-F86D-4F2E-BB11-68F524A08846}" type="datetime1">
              <a:rPr lang="en-US" smtClean="0"/>
              <a:t>7/10/2021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D82DD0B3-32BE-4B2D-8529-D778D7B68D6B}" type="datetime1">
              <a:rPr lang="en-US" smtClean="0"/>
              <a:t>7/10/2021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20FC73C-EFE6-4F1A-BD05-32C9D6D17633}" type="datetime1">
              <a:rPr lang="en-US" smtClean="0"/>
              <a:t>7/10/2021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0094F517-11C8-4F0C-896D-D90B66AF859E}" type="datetime1">
              <a:rPr lang="en-US" smtClean="0"/>
              <a:t>7/10/2021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2DD05377-5B8B-4BB3-B96F-B9AEDB1592CB}" type="datetime1">
              <a:rPr lang="en-US" smtClean="0"/>
              <a:t>7/10/2021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CC3E3E1D-4516-4B15-982D-B750FE30ABB2}" type="datetime1">
              <a:rPr lang="en-US" smtClean="0"/>
              <a:t>7/10/2021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2197915-E871-4A01-805C-57DF5DF2D9BC}" type="datetime1">
              <a:rPr lang="en-US" smtClean="0"/>
              <a:t>7/10/2021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3EAEA28B-8E17-4367-8416-806FAFA30312}" type="datetime1">
              <a:rPr lang="en-US" smtClean="0"/>
              <a:t>7/10/2021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6CA54638-F65E-4275-B3FC-2D63241B8969}" type="datetime1">
              <a:rPr lang="en-US" smtClean="0"/>
              <a:t>7/10/2021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4F5F7D96-0F9C-40A1-84E1-5AFC2A97B24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4842926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a:xfrm>
            <a:off x="279400" y="136525"/>
            <a:ext cx="10515600" cy="1325563"/>
          </a:xfrm>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a:xfrm>
            <a:off x="279400" y="1825625"/>
            <a:ext cx="11645900" cy="4351338"/>
          </a:xfrm>
        </p:spPr>
        <p:txBody>
          <a:bodyPr/>
          <a:lstStyle>
            <a:lvl1pPr>
              <a:lnSpc>
                <a:spcPct val="150000"/>
              </a:lnSpc>
              <a:defRPr sz="2400"/>
            </a:lvl1pPr>
            <a:lvl2pPr>
              <a:lnSpc>
                <a:spcPct val="150000"/>
              </a:lnSpc>
              <a:defRPr sz="2000"/>
            </a:lvl2pPr>
            <a:lvl3pPr>
              <a:lnSpc>
                <a:spcPct val="150000"/>
              </a:lnSpc>
              <a:defRPr/>
            </a:lvl3pPr>
            <a:lvl4pPr>
              <a:lnSpc>
                <a:spcPct val="150000"/>
              </a:lnSpc>
              <a:defRPr/>
            </a:lvl4pPr>
            <a:lvl5pPr>
              <a:lnSpc>
                <a:spcPct val="150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44D4E2D5-E914-494D-AB83-BB02BA234E9B}" type="datetime1">
              <a:rPr lang="en-US" smtClean="0"/>
              <a:t>7/10/2021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A97587D8-4956-4F1B-92E1-35A7181DAF05}"/>
              </a:ext>
            </a:extLst>
          </p:cNvPr>
          <p:cNvPicPr>
            <a:picLocks noChangeAspect="1"/>
          </p:cNvPicPr>
          <p:nvPr userDrawn="1"/>
        </p:nvPicPr>
        <p:blipFill>
          <a:blip r:embed="rId2"/>
          <a:stretch>
            <a:fillRect/>
          </a:stretch>
        </p:blipFill>
        <p:spPr>
          <a:xfrm>
            <a:off x="11277600" y="51740"/>
            <a:ext cx="853209" cy="766929"/>
          </a:xfrm>
          <a:prstGeom prst="rect">
            <a:avLst/>
          </a:prstGeom>
        </p:spPr>
      </p:pic>
    </p:spTree>
    <p:extLst>
      <p:ext uri="{BB962C8B-B14F-4D97-AF65-F5344CB8AC3E}">
        <p14:creationId xmlns:p14="http://schemas.microsoft.com/office/powerpoint/2010/main" val="25682534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531E9C63-D9E3-41E7-91A7-D9083C362C75}" type="datetime1">
              <a:rPr lang="en-US" smtClean="0"/>
              <a:t>7/10/2021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endParaRPr lang="en-US" b="1" dirty="0">
              <a:solidFill>
                <a:srgbClr val="53728A"/>
              </a:solidFill>
            </a:endParaRP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5D76AB8-C80F-43C2-9D44-4573EF486C94}"/>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3131619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FEB5B0C7-1625-4153-9140-86D02BFB141B}" type="datetime1">
              <a:rPr lang="en-US" smtClean="0"/>
              <a:t>7/10/2021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4E5F5FE1-DEFA-45D6-AA2D-B880EA783F69}"/>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42476110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8C573032-6BCA-4F21-8516-0859C8D7BC4E}" type="datetime1">
              <a:rPr lang="en-US" smtClean="0"/>
              <a:t>7/10/2021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10" name="Picture 9">
            <a:extLst>
              <a:ext uri="{FF2B5EF4-FFF2-40B4-BE49-F238E27FC236}">
                <a16:creationId xmlns:a16="http://schemas.microsoft.com/office/drawing/2014/main" id="{466CE182-7827-4003-B11F-6906020D5B2F}"/>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9529984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1A4820A8-E388-4938-9462-EB6BBEB7889F}" type="datetime1">
              <a:rPr lang="en-US" smtClean="0"/>
              <a:t>7/10/2021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6" name="Picture 5">
            <a:extLst>
              <a:ext uri="{FF2B5EF4-FFF2-40B4-BE49-F238E27FC236}">
                <a16:creationId xmlns:a16="http://schemas.microsoft.com/office/drawing/2014/main" id="{4C16CBF1-D525-4EAA-BEA7-894CE0A35DAB}"/>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73634068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D4F0F08-B9E5-422B-A960-3B3B74C10CDC}" type="datetime1">
              <a:rPr lang="en-US" smtClean="0"/>
              <a:t>7/10/2021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5" name="Picture 4">
            <a:extLst>
              <a:ext uri="{FF2B5EF4-FFF2-40B4-BE49-F238E27FC236}">
                <a16:creationId xmlns:a16="http://schemas.microsoft.com/office/drawing/2014/main" id="{9B477952-5CCD-444D-A92A-0847D1FDBE38}"/>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0330441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0C3D967A-4EE2-49C5-B8B1-D91EEC125CC6}" type="datetime1">
              <a:rPr lang="en-US" smtClean="0"/>
              <a:t>7/10/2021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DF14E542-4F31-4223-ACFC-4C1FBA1EF37C}"/>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1916296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A25C55DD-3E22-4E13-BECB-F13C31B44A35}" type="datetime1">
              <a:rPr lang="en-US" smtClean="0"/>
              <a:t>7/10/2021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0A203FD0-2032-4969-A3E1-3E0EA9FFF91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45267691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0C7F43FF-4E1D-4834-81BC-FBC36BB70A20}" type="datetime1">
              <a:rPr lang="en-US" smtClean="0"/>
              <a:t>7/10/2021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57EB46F-E569-4A26-BA49-D8389A6E617B}"/>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0136558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3CF3524-8824-45F7-B2F5-46F337AE7460}" type="datetime1">
              <a:rPr lang="en-US" smtClean="0"/>
              <a:t>7/10/2021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6862571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7/10/2021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4F5F7D96-0F9C-40A1-84E1-5AFC2A97B24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75108075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a:xfrm>
            <a:off x="279400" y="136525"/>
            <a:ext cx="10515600" cy="1325563"/>
          </a:xfrm>
        </p:spPr>
        <p:txBody>
          <a:bodyPr/>
          <a:lstStyle>
            <a:lvl1pPr>
              <a:defRPr b="1">
                <a:solidFill>
                  <a:srgbClr val="53728A"/>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a:xfrm>
            <a:off x="279400" y="1825625"/>
            <a:ext cx="11645900" cy="4351338"/>
          </a:xfrm>
        </p:spPr>
        <p:txBody>
          <a:bodyPr/>
          <a:lstStyle>
            <a:lvl1pPr>
              <a:lnSpc>
                <a:spcPct val="150000"/>
              </a:lnSpc>
              <a:defRPr sz="2400"/>
            </a:lvl1pPr>
            <a:lvl2pPr>
              <a:lnSpc>
                <a:spcPct val="150000"/>
              </a:lnSpc>
              <a:defRPr sz="2000"/>
            </a:lvl2pPr>
            <a:lvl3pPr>
              <a:lnSpc>
                <a:spcPct val="150000"/>
              </a:lnSpc>
              <a:defRPr/>
            </a:lvl3pPr>
            <a:lvl4pPr>
              <a:lnSpc>
                <a:spcPct val="150000"/>
              </a:lnSpc>
              <a:defRPr/>
            </a:lvl4pPr>
            <a:lvl5pPr>
              <a:lnSpc>
                <a:spcPct val="15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7/10/2021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a:solidFill>
                  <a:srgbClr val="53728A"/>
                </a:solidFill>
              </a:rPr>
              <a:t>Business Champions School</a:t>
            </a:r>
            <a:endParaRPr lang="en-US" sz="1200" b="1">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A97587D8-4956-4F1B-92E1-35A7181DAF0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9487347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7/10/2021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5D76AB8-C80F-43C2-9D44-4573EF486C94}"/>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14991080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7/10/2021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4E5F5FE1-DEFA-45D6-AA2D-B880EA783F69}"/>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54117203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7/10/2021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a:solidFill>
                  <a:srgbClr val="53728A"/>
                </a:solidFill>
              </a:rPr>
              <a:t>Business Champions School</a:t>
            </a:r>
            <a:endParaRPr lang="en-US"/>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10" name="Picture 9">
            <a:extLst>
              <a:ext uri="{FF2B5EF4-FFF2-40B4-BE49-F238E27FC236}">
                <a16:creationId xmlns:a16="http://schemas.microsoft.com/office/drawing/2014/main" id="{466CE182-7827-4003-B11F-6906020D5B2F}"/>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57953564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7/10/2021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6" name="Picture 5">
            <a:extLst>
              <a:ext uri="{FF2B5EF4-FFF2-40B4-BE49-F238E27FC236}">
                <a16:creationId xmlns:a16="http://schemas.microsoft.com/office/drawing/2014/main" id="{4C16CBF1-D525-4EAA-BEA7-894CE0A35DAB}"/>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96184079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7/10/2021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5" name="Picture 4">
            <a:extLst>
              <a:ext uri="{FF2B5EF4-FFF2-40B4-BE49-F238E27FC236}">
                <a16:creationId xmlns:a16="http://schemas.microsoft.com/office/drawing/2014/main" id="{9B477952-5CCD-444D-A92A-0847D1FDBE38}"/>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68939671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7/10/2021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DF14E542-4F31-4223-ACFC-4C1FBA1EF37C}"/>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78272857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7/10/2021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0A203FD0-2032-4969-A3E1-3E0EA9FFF91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56219993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7/10/2021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a:solidFill>
                  <a:srgbClr val="53728A"/>
                </a:solidFill>
              </a:rPr>
              <a:t>Business Champions School</a:t>
            </a:r>
            <a:endParaRPr lang="en-US"/>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57EB46F-E569-4A26-BA49-D8389A6E617B}"/>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53370972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7/10/2021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07847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7FD5EC0-D32C-4A60-A099-720623BFB96C}" type="datetime1">
              <a:rPr lang="en-US" smtClean="0"/>
              <a:t>7/10/2021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361175-367D-413C-A3C2-61650E29BAA0}" type="datetime1">
              <a:rPr lang="en-US" smtClean="0"/>
              <a:t>7/10/2021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149609277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7/10/2021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a:solidFill>
                  <a:srgbClr val="53728A"/>
                </a:solidFill>
              </a:rPr>
              <a:t>Business Champions School</a:t>
            </a:r>
            <a:endParaRPr lang="en-US"/>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998342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png"/><Relationship Id="rId2" Type="http://schemas.openxmlformats.org/officeDocument/2006/relationships/diagramData" Target="../diagrams/data1.xml"/><Relationship Id="rId1" Type="http://schemas.openxmlformats.org/officeDocument/2006/relationships/slideLayout" Target="../slideLayouts/slideLayout2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3.tmp"/><Relationship Id="rId2" Type="http://schemas.openxmlformats.org/officeDocument/2006/relationships/image" Target="../media/image2.tmp"/><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2" Type="http://schemas.openxmlformats.org/officeDocument/2006/relationships/image" Target="../media/image4.tmp"/><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3" Type="http://schemas.openxmlformats.org/officeDocument/2006/relationships/image" Target="../media/image5.tmp"/><Relationship Id="rId2" Type="http://schemas.openxmlformats.org/officeDocument/2006/relationships/hyperlink" Target="https://support.microsoft.com/en-us/office/change-the-task-type-for-more-accurate-scheduling-b0b969ad-45bc-4e9e-8967-435587548a72" TargetMode="External"/><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2" Type="http://schemas.openxmlformats.org/officeDocument/2006/relationships/image" Target="../media/image6.tmp"/><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2" Type="http://schemas.openxmlformats.org/officeDocument/2006/relationships/image" Target="../media/image7.tmp"/><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2" Type="http://schemas.openxmlformats.org/officeDocument/2006/relationships/image" Target="../media/image8.tmp"/><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2" Type="http://schemas.openxmlformats.org/officeDocument/2006/relationships/image" Target="../media/image9.tmp"/><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2" Type="http://schemas.openxmlformats.org/officeDocument/2006/relationships/image" Target="../media/image10.tmp"/><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2" Type="http://schemas.openxmlformats.org/officeDocument/2006/relationships/image" Target="../media/image11.tmp"/><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3" Type="http://schemas.openxmlformats.org/officeDocument/2006/relationships/image" Target="../media/image12.tmp"/><Relationship Id="rId2" Type="http://schemas.openxmlformats.org/officeDocument/2006/relationships/image" Target="../media/image11.tmp"/><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3" Type="http://schemas.openxmlformats.org/officeDocument/2006/relationships/image" Target="../media/image14.tmp"/><Relationship Id="rId2" Type="http://schemas.openxmlformats.org/officeDocument/2006/relationships/image" Target="../media/image13.tmp"/><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2" Type="http://schemas.openxmlformats.org/officeDocument/2006/relationships/image" Target="../media/image15.tmp"/><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2" Type="http://schemas.openxmlformats.org/officeDocument/2006/relationships/image" Target="../media/image18.tmp"/><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2" Type="http://schemas.openxmlformats.org/officeDocument/2006/relationships/image" Target="../media/image20.tmp"/><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2" Type="http://schemas.openxmlformats.org/officeDocument/2006/relationships/image" Target="../media/image21.tmp"/><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2" Type="http://schemas.openxmlformats.org/officeDocument/2006/relationships/image" Target="../media/image22.emf"/><Relationship Id="rId1" Type="http://schemas.openxmlformats.org/officeDocument/2006/relationships/slideLayout" Target="../slideLayouts/slideLayout24.xml"/></Relationships>
</file>

<file path=ppt/slides/_rels/slide29.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2" Type="http://schemas.openxmlformats.org/officeDocument/2006/relationships/image" Target="../media/image24.emf"/><Relationship Id="rId1" Type="http://schemas.openxmlformats.org/officeDocument/2006/relationships/slideLayout" Target="../slideLayouts/slideLayout24.xml"/></Relationships>
</file>

<file path=ppt/slides/_rels/slide31.xml.rels><?xml version="1.0" encoding="UTF-8" standalone="yes"?>
<Relationships xmlns="http://schemas.openxmlformats.org/package/2006/relationships"><Relationship Id="rId2" Type="http://schemas.openxmlformats.org/officeDocument/2006/relationships/image" Target="../media/image25.emf"/><Relationship Id="rId1" Type="http://schemas.openxmlformats.org/officeDocument/2006/relationships/slideLayout" Target="../slideLayouts/slideLayout24.xml"/></Relationships>
</file>

<file path=ppt/slides/_rels/slide32.xml.rels><?xml version="1.0" encoding="UTF-8" standalone="yes"?>
<Relationships xmlns="http://schemas.openxmlformats.org/package/2006/relationships"><Relationship Id="rId2" Type="http://schemas.openxmlformats.org/officeDocument/2006/relationships/image" Target="../media/image26.tmp"/><Relationship Id="rId1" Type="http://schemas.openxmlformats.org/officeDocument/2006/relationships/slideLayout" Target="../slideLayouts/slideLayout24.xml"/></Relationships>
</file>

<file path=ppt/slides/_rels/slide33.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image" Target="../media/image27.emf"/><Relationship Id="rId1" Type="http://schemas.openxmlformats.org/officeDocument/2006/relationships/slideLayout" Target="../slideLayouts/slideLayout24.xml"/><Relationship Id="rId4" Type="http://schemas.openxmlformats.org/officeDocument/2006/relationships/image" Target="../media/image24.emf"/></Relationships>
</file>

<file path=ppt/slides/_rels/slide34.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image" Target="../media/image23.emf"/><Relationship Id="rId1" Type="http://schemas.openxmlformats.org/officeDocument/2006/relationships/slideLayout" Target="../slideLayouts/slideLayout24.xml"/><Relationship Id="rId4" Type="http://schemas.openxmlformats.org/officeDocument/2006/relationships/image" Target="../media/image30.tmp"/></Relationships>
</file>

<file path=ppt/slides/_rels/slide35.xml.rels><?xml version="1.0" encoding="UTF-8" standalone="yes"?>
<Relationships xmlns="http://schemas.openxmlformats.org/package/2006/relationships"><Relationship Id="rId2" Type="http://schemas.openxmlformats.org/officeDocument/2006/relationships/image" Target="../media/image31.tmp"/><Relationship Id="rId1" Type="http://schemas.openxmlformats.org/officeDocument/2006/relationships/slideLayout" Target="../slideLayouts/slideLayout24.xml"/></Relationships>
</file>

<file path=ppt/slides/_rels/slide36.xml.rels><?xml version="1.0" encoding="UTF-8" standalone="yes"?>
<Relationships xmlns="http://schemas.openxmlformats.org/package/2006/relationships"><Relationship Id="rId2" Type="http://schemas.openxmlformats.org/officeDocument/2006/relationships/image" Target="../media/image32.emf"/><Relationship Id="rId1" Type="http://schemas.openxmlformats.org/officeDocument/2006/relationships/slideLayout" Target="../slideLayouts/slideLayout24.xml"/></Relationships>
</file>

<file path=ppt/slides/_rels/slide37.xml.rels><?xml version="1.0" encoding="UTF-8" standalone="yes"?>
<Relationships xmlns="http://schemas.openxmlformats.org/package/2006/relationships"><Relationship Id="rId2" Type="http://schemas.openxmlformats.org/officeDocument/2006/relationships/image" Target="../media/image33.emf"/><Relationship Id="rId1" Type="http://schemas.openxmlformats.org/officeDocument/2006/relationships/slideLayout" Target="../slideLayouts/slideLayout24.xml"/></Relationships>
</file>

<file path=ppt/slides/_rels/slide38.xml.rels><?xml version="1.0" encoding="UTF-8" standalone="yes"?>
<Relationships xmlns="http://schemas.openxmlformats.org/package/2006/relationships"><Relationship Id="rId2" Type="http://schemas.openxmlformats.org/officeDocument/2006/relationships/image" Target="../media/image34.tmp"/><Relationship Id="rId1" Type="http://schemas.openxmlformats.org/officeDocument/2006/relationships/slideLayout" Target="../slideLayouts/slideLayout2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0.xml.rels><?xml version="1.0" encoding="UTF-8" standalone="yes"?>
<Relationships xmlns="http://schemas.openxmlformats.org/package/2006/relationships"><Relationship Id="rId2" Type="http://schemas.openxmlformats.org/officeDocument/2006/relationships/image" Target="../media/image35.emf"/><Relationship Id="rId1" Type="http://schemas.openxmlformats.org/officeDocument/2006/relationships/slideLayout" Target="../slideLayouts/slideLayout24.xml"/></Relationships>
</file>

<file path=ppt/slides/_rels/slide41.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4.xml"/></Relationships>
</file>

<file path=ppt/slides/_rels/slide42.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4.xml.rels><?xml version="1.0" encoding="UTF-8" standalone="yes"?>
<Relationships xmlns="http://schemas.openxmlformats.org/package/2006/relationships"><Relationship Id="rId2" Type="http://schemas.openxmlformats.org/officeDocument/2006/relationships/image" Target="../media/image38.tmp"/><Relationship Id="rId1" Type="http://schemas.openxmlformats.org/officeDocument/2006/relationships/slideLayout" Target="../slideLayouts/slideLayout24.xml"/></Relationships>
</file>

<file path=ppt/slides/_rels/slide45.xml.rels><?xml version="1.0" encoding="UTF-8" standalone="yes"?>
<Relationships xmlns="http://schemas.openxmlformats.org/package/2006/relationships"><Relationship Id="rId2" Type="http://schemas.openxmlformats.org/officeDocument/2006/relationships/image" Target="../media/image39.emf"/><Relationship Id="rId1" Type="http://schemas.openxmlformats.org/officeDocument/2006/relationships/slideLayout" Target="../slideLayouts/slideLayout24.xml"/></Relationships>
</file>

<file path=ppt/slides/_rels/slide46.xml.rels><?xml version="1.0" encoding="UTF-8" standalone="yes"?>
<Relationships xmlns="http://schemas.openxmlformats.org/package/2006/relationships"><Relationship Id="rId2" Type="http://schemas.openxmlformats.org/officeDocument/2006/relationships/image" Target="../media/image40.tmp"/><Relationship Id="rId1" Type="http://schemas.openxmlformats.org/officeDocument/2006/relationships/slideLayout" Target="../slideLayouts/slideLayout24.xml"/></Relationships>
</file>

<file path=ppt/slides/_rels/slide47.xml.rels><?xml version="1.0" encoding="UTF-8" standalone="yes"?>
<Relationships xmlns="http://schemas.openxmlformats.org/package/2006/relationships"><Relationship Id="rId2" Type="http://schemas.openxmlformats.org/officeDocument/2006/relationships/image" Target="../media/image41.tmp"/><Relationship Id="rId1" Type="http://schemas.openxmlformats.org/officeDocument/2006/relationships/slideLayout" Target="../slideLayouts/slideLayout24.xml"/></Relationships>
</file>

<file path=ppt/slides/_rels/slide4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Color Cover">
            <a:extLst>
              <a:ext uri="{FF2B5EF4-FFF2-40B4-BE49-F238E27FC236}">
                <a16:creationId xmlns:a16="http://schemas.microsoft.com/office/drawing/2014/main" id="{8B2B1708-8CE4-4A20-94F5-55118AE2CB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nvGrpSpPr>
          <p:cNvPr id="17" name="Group 16">
            <a:extLst>
              <a:ext uri="{FF2B5EF4-FFF2-40B4-BE49-F238E27FC236}">
                <a16:creationId xmlns:a16="http://schemas.microsoft.com/office/drawing/2014/main" id="{C291FB31-BA2D-4C80-8229-F0E34C8AEAE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51" y="0"/>
            <a:ext cx="6064235" cy="6858000"/>
            <a:chOff x="651279" y="598259"/>
            <a:chExt cx="10889442" cy="5680742"/>
          </a:xfrm>
        </p:grpSpPr>
        <p:sp>
          <p:nvSpPr>
            <p:cNvPr id="18" name="Color">
              <a:extLst>
                <a:ext uri="{FF2B5EF4-FFF2-40B4-BE49-F238E27FC236}">
                  <a16:creationId xmlns:a16="http://schemas.microsoft.com/office/drawing/2014/main" id="{E22877A0-D105-4005-84F8-4BCC429EC0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9" name="Color">
              <a:extLst>
                <a:ext uri="{FF2B5EF4-FFF2-40B4-BE49-F238E27FC236}">
                  <a16:creationId xmlns:a16="http://schemas.microsoft.com/office/drawing/2014/main" id="{B0B1E571-9D76-4678-B0AC-9BE9176A23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21" name="Group 20">
            <a:extLst>
              <a:ext uri="{FF2B5EF4-FFF2-40B4-BE49-F238E27FC236}">
                <a16:creationId xmlns:a16="http://schemas.microsoft.com/office/drawing/2014/main" id="{E27AF472-EAE3-4572-AB69-B92BD10DBC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2" name="Freeform: Shape 21">
              <a:extLst>
                <a:ext uri="{FF2B5EF4-FFF2-40B4-BE49-F238E27FC236}">
                  <a16:creationId xmlns:a16="http://schemas.microsoft.com/office/drawing/2014/main" id="{BF4DB9D2-6215-420C-874C-82EADF8C6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Freeform: Shape 22">
              <a:extLst>
                <a:ext uri="{FF2B5EF4-FFF2-40B4-BE49-F238E27FC236}">
                  <a16:creationId xmlns:a16="http://schemas.microsoft.com/office/drawing/2014/main" id="{1F003139-C97C-44FA-B139-32E4DFDCE9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Freeform: Shape 23">
              <a:extLst>
                <a:ext uri="{FF2B5EF4-FFF2-40B4-BE49-F238E27FC236}">
                  <a16:creationId xmlns:a16="http://schemas.microsoft.com/office/drawing/2014/main" id="{5CE4DD6E-8CEA-45EE-B630-DBC22144D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Freeform: Shape 24">
              <a:extLst>
                <a:ext uri="{FF2B5EF4-FFF2-40B4-BE49-F238E27FC236}">
                  <a16:creationId xmlns:a16="http://schemas.microsoft.com/office/drawing/2014/main" id="{A4372F7F-AA3C-470B-AA61-7C35B7722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Freeform: Shape 25">
              <a:extLst>
                <a:ext uri="{FF2B5EF4-FFF2-40B4-BE49-F238E27FC236}">
                  <a16:creationId xmlns:a16="http://schemas.microsoft.com/office/drawing/2014/main" id="{34B605BF-D199-43DD-9328-E99F2ADFC6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E5D42A77-7336-4A35-8922-8098A16AA2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7401EE7D-B85D-4C10-AB8C-71884EFB11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07269" y="671883"/>
            <a:ext cx="5170453" cy="3660410"/>
          </a:xfrm>
        </p:spPr>
        <p:txBody>
          <a:bodyPr lIns="274320" tIns="91440" rIns="182880" bIns="91440" anchor="ctr">
            <a:normAutofit fontScale="90000"/>
          </a:bodyPr>
          <a:lstStyle/>
          <a:p>
            <a:pPr>
              <a:lnSpc>
                <a:spcPct val="150000"/>
              </a:lnSpc>
            </a:pPr>
            <a:r>
              <a:rPr lang="en-US" sz="4400" b="1" dirty="0">
                <a:solidFill>
                  <a:schemeClr val="bg1"/>
                </a:solidFill>
                <a:latin typeface="+mn-lt"/>
              </a:rPr>
              <a:t>Lecture 10:</a:t>
            </a:r>
            <a:br>
              <a:rPr lang="en-US" sz="4400" b="1" dirty="0">
                <a:solidFill>
                  <a:schemeClr val="bg1"/>
                </a:solidFill>
                <a:latin typeface="+mn-lt"/>
              </a:rPr>
            </a:br>
            <a:r>
              <a:rPr lang="en-US" sz="4400" dirty="0">
                <a:solidFill>
                  <a:schemeClr val="bg1"/>
                </a:solidFill>
                <a:latin typeface="+mn-lt"/>
              </a:rPr>
              <a:t>MS Project as a Tool for Resources and Time Management</a:t>
            </a:r>
          </a:p>
        </p:txBody>
      </p:sp>
      <p:sp>
        <p:nvSpPr>
          <p:cNvPr id="29" name="Title 1">
            <a:extLst>
              <a:ext uri="{FF2B5EF4-FFF2-40B4-BE49-F238E27FC236}">
                <a16:creationId xmlns:a16="http://schemas.microsoft.com/office/drawing/2014/main" id="{EDB755CD-E5F0-4EE5-BB49-BE0A8543131E}"/>
              </a:ext>
            </a:extLst>
          </p:cNvPr>
          <p:cNvSpPr txBox="1">
            <a:spLocks/>
          </p:cNvSpPr>
          <p:nvPr/>
        </p:nvSpPr>
        <p:spPr>
          <a:xfrm>
            <a:off x="6824230" y="3812005"/>
            <a:ext cx="4608768" cy="2782723"/>
          </a:xfrm>
          <a:prstGeom prst="rect">
            <a:avLst/>
          </a:prstGeom>
        </p:spPr>
        <p:txBody>
          <a:bodyPr vert="horz" lIns="274320" tIns="91440" rIns="182880" bIns="91440" rtlCol="0" anchor="ctr">
            <a:normAutofit/>
          </a:bodyPr>
          <a:lstStyle>
            <a:lvl1pPr algn="ctr" defTabSz="914400" rtl="0" eaLnBrk="1" latinLnBrk="0" hangingPunct="1">
              <a:lnSpc>
                <a:spcPct val="90000"/>
              </a:lnSpc>
              <a:spcBef>
                <a:spcPct val="0"/>
              </a:spcBef>
              <a:buNone/>
              <a:defRPr sz="6000" b="1" kern="1200">
                <a:solidFill>
                  <a:srgbClr val="53728A"/>
                </a:solidFill>
                <a:latin typeface="+mj-lt"/>
                <a:ea typeface="+mj-ea"/>
                <a:cs typeface="+mj-cs"/>
              </a:defRPr>
            </a:lvl1pPr>
          </a:lstStyle>
          <a:p>
            <a:pPr marL="0" marR="0" lvl="0" indent="0" algn="ctr" defTabSz="914400" rtl="0" eaLnBrk="1" fontAlgn="auto" latinLnBrk="0" hangingPunct="1">
              <a:lnSpc>
                <a:spcPct val="150000"/>
              </a:lnSpc>
              <a:spcBef>
                <a:spcPct val="0"/>
              </a:spcBef>
              <a:spcAft>
                <a:spcPts val="0"/>
              </a:spcAft>
              <a:buClrTx/>
              <a:buSzTx/>
              <a:buFontTx/>
              <a:buNone/>
              <a:tabLst/>
              <a:defRPr/>
            </a:pPr>
            <a:r>
              <a:rPr kumimoji="0" lang="en-US" sz="3000" b="1" i="0" u="none" strike="noStrike" kern="1200" cap="none" spc="0" normalizeH="0" baseline="0" noProof="0" dirty="0">
                <a:ln>
                  <a:noFill/>
                </a:ln>
                <a:solidFill>
                  <a:srgbClr val="53728A"/>
                </a:solidFill>
                <a:effectLst/>
                <a:uLnTx/>
                <a:uFillTx/>
                <a:latin typeface="Calibri" panose="020F0502020204030204"/>
                <a:ea typeface="+mj-ea"/>
                <a:cs typeface="+mj-cs"/>
              </a:rPr>
              <a:t>PMG 605</a:t>
            </a:r>
          </a:p>
          <a:p>
            <a:pPr marL="0" marR="0" lvl="0" indent="0" algn="ctr" defTabSz="914400" rtl="0" eaLnBrk="1" fontAlgn="auto" latinLnBrk="0" hangingPunct="1">
              <a:lnSpc>
                <a:spcPct val="150000"/>
              </a:lnSpc>
              <a:spcBef>
                <a:spcPct val="0"/>
              </a:spcBef>
              <a:spcAft>
                <a:spcPts val="0"/>
              </a:spcAft>
              <a:buClrTx/>
              <a:buSzTx/>
              <a:buFontTx/>
              <a:buNone/>
              <a:tabLst/>
              <a:defRPr/>
            </a:pPr>
            <a:r>
              <a:rPr kumimoji="0" lang="en-US" sz="3000" b="1" i="0" u="none" strike="noStrike" kern="1200" cap="none" spc="0" normalizeH="0" baseline="0" noProof="0" dirty="0">
                <a:ln>
                  <a:noFill/>
                </a:ln>
                <a:solidFill>
                  <a:srgbClr val="53728A"/>
                </a:solidFill>
                <a:effectLst/>
                <a:uLnTx/>
                <a:uFillTx/>
                <a:latin typeface="Calibri" panose="020F0502020204030204"/>
                <a:ea typeface="+mj-ea"/>
                <a:cs typeface="+mj-cs"/>
              </a:rPr>
              <a:t>Project Resources and Time Management</a:t>
            </a:r>
            <a:endParaRPr kumimoji="0" lang="en-US" sz="4400" b="1" i="0" u="none" strike="noStrike" kern="1200" cap="none" spc="0" normalizeH="0" baseline="0" noProof="0" dirty="0">
              <a:ln>
                <a:noFill/>
              </a:ln>
              <a:solidFill>
                <a:prstClr val="white"/>
              </a:solidFill>
              <a:effectLst/>
              <a:uLnTx/>
              <a:uFillTx/>
              <a:latin typeface="Calibri" panose="020F0502020204030204"/>
              <a:ea typeface="+mj-ea"/>
              <a:cs typeface="+mj-cs"/>
            </a:endParaRPr>
          </a:p>
        </p:txBody>
      </p:sp>
      <p:sp>
        <p:nvSpPr>
          <p:cNvPr id="20" name="Title 1">
            <a:extLst>
              <a:ext uri="{FF2B5EF4-FFF2-40B4-BE49-F238E27FC236}">
                <a16:creationId xmlns:a16="http://schemas.microsoft.com/office/drawing/2014/main" id="{5CC72A34-4013-42DF-B159-F3C91E826F52}"/>
              </a:ext>
            </a:extLst>
          </p:cNvPr>
          <p:cNvSpPr txBox="1">
            <a:spLocks/>
          </p:cNvSpPr>
          <p:nvPr/>
        </p:nvSpPr>
        <p:spPr>
          <a:xfrm>
            <a:off x="63540" y="4591448"/>
            <a:ext cx="5290609" cy="1685353"/>
          </a:xfrm>
          <a:prstGeom prst="rect">
            <a:avLst/>
          </a:prstGeom>
        </p:spPr>
        <p:txBody>
          <a:bodyPr vert="horz" lIns="274320" tIns="91440" rIns="182880" bIns="91440" rtlCol="0" anchor="ctr">
            <a:normAutofit/>
          </a:bodyPr>
          <a:lstStyle>
            <a:lvl1pPr algn="ctr" defTabSz="914400" rtl="0" eaLnBrk="1" latinLnBrk="0" hangingPunct="1">
              <a:lnSpc>
                <a:spcPct val="90000"/>
              </a:lnSpc>
              <a:spcBef>
                <a:spcPct val="0"/>
              </a:spcBef>
              <a:buNone/>
              <a:defRPr sz="6000" b="1" kern="1200">
                <a:solidFill>
                  <a:srgbClr val="53728A"/>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Gabriola" panose="04040605051002020D02" pitchFamily="82" charset="0"/>
                <a:cs typeface="Arabic Typesetting" panose="03020402040406030203" pitchFamily="66" charset="-78"/>
              </a:rPr>
              <a:t>Dr. Eng. </a:t>
            </a:r>
          </a:p>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Gabriola" panose="04040605051002020D02" pitchFamily="82" charset="0"/>
                <a:cs typeface="Arabic Typesetting" panose="03020402040406030203" pitchFamily="66" charset="-78"/>
              </a:rPr>
              <a:t>Abdullah Jameel Halawany</a:t>
            </a:r>
          </a:p>
        </p:txBody>
      </p:sp>
      <p:pic>
        <p:nvPicPr>
          <p:cNvPr id="30" name="Picture 29">
            <a:extLst>
              <a:ext uri="{FF2B5EF4-FFF2-40B4-BE49-F238E27FC236}">
                <a16:creationId xmlns:a16="http://schemas.microsoft.com/office/drawing/2014/main" id="{A626D69F-2431-44FB-870E-3BC444FB554F}"/>
              </a:ext>
            </a:extLst>
          </p:cNvPr>
          <p:cNvPicPr>
            <a:picLocks noChangeAspect="1"/>
          </p:cNvPicPr>
          <p:nvPr/>
        </p:nvPicPr>
        <p:blipFill>
          <a:blip r:embed="rId2"/>
          <a:stretch>
            <a:fillRect/>
          </a:stretch>
        </p:blipFill>
        <p:spPr>
          <a:xfrm>
            <a:off x="6836061" y="189259"/>
            <a:ext cx="4593639" cy="4129115"/>
          </a:xfrm>
          <a:prstGeom prst="rect">
            <a:avLst/>
          </a:prstGeom>
        </p:spPr>
      </p:pic>
    </p:spTree>
    <p:extLst>
      <p:ext uri="{BB962C8B-B14F-4D97-AF65-F5344CB8AC3E}">
        <p14:creationId xmlns:p14="http://schemas.microsoft.com/office/powerpoint/2010/main" val="6600036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4" name="Title 3">
            <a:extLst>
              <a:ext uri="{FF2B5EF4-FFF2-40B4-BE49-F238E27FC236}">
                <a16:creationId xmlns:a16="http://schemas.microsoft.com/office/drawing/2014/main" id="{E9F0D190-0B13-4583-B1F8-6A72B6628F41}"/>
              </a:ext>
            </a:extLst>
          </p:cNvPr>
          <p:cNvSpPr>
            <a:spLocks noGrp="1"/>
          </p:cNvSpPr>
          <p:nvPr>
            <p:ph type="title"/>
          </p:nvPr>
        </p:nvSpPr>
        <p:spPr>
          <a:xfrm>
            <a:off x="133253" y="1238150"/>
            <a:ext cx="3204775" cy="3716028"/>
          </a:xfrm>
        </p:spPr>
        <p:txBody>
          <a:bodyPr anchor="ctr">
            <a:normAutofit/>
          </a:bodyPr>
          <a:lstStyle/>
          <a:p>
            <a:pPr algn="ctr">
              <a:lnSpc>
                <a:spcPct val="150000"/>
              </a:lnSpc>
            </a:pPr>
            <a:r>
              <a:rPr lang="en-US" sz="4800" b="1"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Session Outline</a:t>
            </a:r>
            <a:endParaRPr lang="en-US" sz="4800" dirty="0">
              <a:solidFill>
                <a:schemeClr val="bg1"/>
              </a:solidFill>
            </a:endParaRPr>
          </a:p>
        </p:txBody>
      </p:sp>
      <p:graphicFrame>
        <p:nvGraphicFramePr>
          <p:cNvPr id="34" name="Content Placeholder 4">
            <a:extLst>
              <a:ext uri="{FF2B5EF4-FFF2-40B4-BE49-F238E27FC236}">
                <a16:creationId xmlns:a16="http://schemas.microsoft.com/office/drawing/2014/main" id="{6C25496F-2985-4181-9F4C-F2994AC5600B}"/>
              </a:ext>
            </a:extLst>
          </p:cNvPr>
          <p:cNvGraphicFramePr>
            <a:graphicFrameLocks noGrp="1"/>
          </p:cNvGraphicFramePr>
          <p:nvPr>
            <p:ph idx="1"/>
            <p:extLst>
              <p:ext uri="{D42A27DB-BD31-4B8C-83A1-F6EECF244321}">
                <p14:modId xmlns:p14="http://schemas.microsoft.com/office/powerpoint/2010/main" val="3777962631"/>
              </p:ext>
            </p:extLst>
          </p:nvPr>
        </p:nvGraphicFramePr>
        <p:xfrm>
          <a:off x="3599960" y="191141"/>
          <a:ext cx="8288037" cy="65423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7"/>
          <a:stretch>
            <a:fillRect/>
          </a:stretch>
        </p:blipFill>
        <p:spPr>
          <a:xfrm>
            <a:off x="11531600" y="32115"/>
            <a:ext cx="622300" cy="559371"/>
          </a:xfrm>
          <a:prstGeom prst="rect">
            <a:avLst/>
          </a:prstGeom>
        </p:spPr>
      </p:pic>
    </p:spTree>
    <p:extLst>
      <p:ext uri="{BB962C8B-B14F-4D97-AF65-F5344CB8AC3E}">
        <p14:creationId xmlns:p14="http://schemas.microsoft.com/office/powerpoint/2010/main" val="4581941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430000" y="6323076"/>
            <a:ext cx="758952"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7" name="Picture 6" descr="Graphical user interface, application&#10;&#10;Description automatically generated">
            <a:extLst>
              <a:ext uri="{FF2B5EF4-FFF2-40B4-BE49-F238E27FC236}">
                <a16:creationId xmlns:a16="http://schemas.microsoft.com/office/drawing/2014/main" id="{2726FADB-4EB5-4838-AD09-E026344568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635" y="0"/>
            <a:ext cx="7039404" cy="6792201"/>
          </a:xfrm>
          <a:prstGeom prst="rect">
            <a:avLst/>
          </a:prstGeom>
        </p:spPr>
      </p:pic>
      <p:pic>
        <p:nvPicPr>
          <p:cNvPr id="10" name="Picture 9" descr="Graphical user interface, text, application&#10;&#10;Description automatically generated">
            <a:extLst>
              <a:ext uri="{FF2B5EF4-FFF2-40B4-BE49-F238E27FC236}">
                <a16:creationId xmlns:a16="http://schemas.microsoft.com/office/drawing/2014/main" id="{4EC586D8-B2E1-4D18-9AC5-FC51674526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09494" y="2544372"/>
            <a:ext cx="6524913" cy="3367697"/>
          </a:xfrm>
          <a:prstGeom prst="rect">
            <a:avLst/>
          </a:prstGeom>
        </p:spPr>
      </p:pic>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6344254" y="65799"/>
            <a:ext cx="4501730" cy="2478573"/>
          </a:xfrm>
        </p:spPr>
        <p:txBody>
          <a:bodyPr>
            <a:normAutofit/>
          </a:bodyPr>
          <a:lstStyle/>
          <a:p>
            <a:pPr algn="ctr">
              <a:lnSpc>
                <a:spcPct val="150000"/>
              </a:lnSpc>
            </a:pPr>
            <a:r>
              <a:rPr lang="en-US" sz="4000" dirty="0"/>
              <a:t>Add A Holiday To The Project Calendar</a:t>
            </a:r>
          </a:p>
        </p:txBody>
      </p:sp>
    </p:spTree>
    <p:extLst>
      <p:ext uri="{BB962C8B-B14F-4D97-AF65-F5344CB8AC3E}">
        <p14:creationId xmlns:p14="http://schemas.microsoft.com/office/powerpoint/2010/main" val="1355104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279400" y="136525"/>
            <a:ext cx="10729976" cy="1325563"/>
          </a:xfrm>
        </p:spPr>
        <p:txBody>
          <a:bodyPr>
            <a:normAutofit/>
          </a:bodyPr>
          <a:lstStyle/>
          <a:p>
            <a:r>
              <a:rPr lang="en-US" sz="4000" dirty="0"/>
              <a:t>Create WBS codes in Project desktop</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4</a:t>
            </a:fld>
            <a:endParaRPr lang="en-US" sz="1600" dirty="0">
              <a:solidFill>
                <a:srgbClr val="44546A"/>
              </a:solidFill>
            </a:endParaRPr>
          </a:p>
        </p:txBody>
      </p:sp>
      <p:pic>
        <p:nvPicPr>
          <p:cNvPr id="9" name="Content Placeholder 8" descr="Graphical user interface, text, application&#10;&#10;Description automatically generated">
            <a:extLst>
              <a:ext uri="{FF2B5EF4-FFF2-40B4-BE49-F238E27FC236}">
                <a16:creationId xmlns:a16="http://schemas.microsoft.com/office/drawing/2014/main" id="{AF081D7F-9059-4EEB-8300-3D05D2BAE83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21114" y="1364552"/>
            <a:ext cx="6749771" cy="5122400"/>
          </a:xfrm>
        </p:spPr>
      </p:pic>
    </p:spTree>
    <p:extLst>
      <p:ext uri="{BB962C8B-B14F-4D97-AF65-F5344CB8AC3E}">
        <p14:creationId xmlns:p14="http://schemas.microsoft.com/office/powerpoint/2010/main" val="20594083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0" y="136525"/>
            <a:ext cx="11009376" cy="1325563"/>
          </a:xfrm>
        </p:spPr>
        <p:txBody>
          <a:bodyPr>
            <a:normAutofit/>
          </a:bodyPr>
          <a:lstStyle/>
          <a:p>
            <a:r>
              <a:rPr lang="en-US" sz="4000" dirty="0"/>
              <a:t>Change The Task Type For More Accurate Scheduling</a:t>
            </a:r>
          </a:p>
        </p:txBody>
      </p:sp>
      <p:sp>
        <p:nvSpPr>
          <p:cNvPr id="3" name="Content Placeholder 2">
            <a:extLst>
              <a:ext uri="{FF2B5EF4-FFF2-40B4-BE49-F238E27FC236}">
                <a16:creationId xmlns:a16="http://schemas.microsoft.com/office/drawing/2014/main" id="{48C985ED-545E-4394-A9C0-B8FF9F8990E0}"/>
              </a:ext>
            </a:extLst>
          </p:cNvPr>
          <p:cNvSpPr>
            <a:spLocks noGrp="1"/>
          </p:cNvSpPr>
          <p:nvPr>
            <p:ph idx="1"/>
          </p:nvPr>
        </p:nvSpPr>
        <p:spPr/>
        <p:txBody>
          <a:bodyPr>
            <a:normAutofit/>
          </a:bodyPr>
          <a:lstStyle/>
          <a:p>
            <a:r>
              <a:rPr lang="en-US" dirty="0"/>
              <a:t>You just assigned a few people to a task, and the task duration got longer, not shorter as you expected. Or maybe the reverse happened. Either way, you’re stumped. Some tasks, such as curing cement, take a fixed amount of time no matter how workers are assigned to pouring the cement. Others, like building roads or software, grow or shrink in their durations, depending on the people and resources applied to them.</a:t>
            </a:r>
          </a:p>
          <a:p>
            <a:r>
              <a:rPr lang="en-US" dirty="0"/>
              <a:t>To change the task types to better reflect these realities, double-click the task, click Advanced, and change the task type.</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5</a:t>
            </a:fld>
            <a:endParaRPr lang="en-US" sz="1600" dirty="0">
              <a:solidFill>
                <a:srgbClr val="44546A"/>
              </a:solidFill>
            </a:endParaRPr>
          </a:p>
        </p:txBody>
      </p:sp>
    </p:spTree>
    <p:extLst>
      <p:ext uri="{BB962C8B-B14F-4D97-AF65-F5344CB8AC3E}">
        <p14:creationId xmlns:p14="http://schemas.microsoft.com/office/powerpoint/2010/main" val="3094305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279400" y="124333"/>
            <a:ext cx="10399776" cy="1325563"/>
          </a:xfrm>
        </p:spPr>
        <p:txBody>
          <a:bodyPr>
            <a:normAutofit/>
          </a:bodyPr>
          <a:lstStyle/>
          <a:p>
            <a:r>
              <a:rPr lang="en-US" sz="4000" dirty="0"/>
              <a:t>How Task Types Change Your Schedule</a:t>
            </a:r>
          </a:p>
        </p:txBody>
      </p:sp>
      <p:sp>
        <p:nvSpPr>
          <p:cNvPr id="3" name="Content Placeholder 2">
            <a:extLst>
              <a:ext uri="{FF2B5EF4-FFF2-40B4-BE49-F238E27FC236}">
                <a16:creationId xmlns:a16="http://schemas.microsoft.com/office/drawing/2014/main" id="{48C985ED-545E-4394-A9C0-B8FF9F8990E0}"/>
              </a:ext>
            </a:extLst>
          </p:cNvPr>
          <p:cNvSpPr>
            <a:spLocks noGrp="1"/>
          </p:cNvSpPr>
          <p:nvPr>
            <p:ph idx="1"/>
          </p:nvPr>
        </p:nvSpPr>
        <p:spPr>
          <a:xfrm>
            <a:off x="279400" y="1449896"/>
            <a:ext cx="11645900" cy="4999672"/>
          </a:xfrm>
        </p:spPr>
        <p:txBody>
          <a:bodyPr>
            <a:normAutofit/>
          </a:bodyPr>
          <a:lstStyle/>
          <a:p>
            <a:r>
              <a:rPr lang="en-US" dirty="0"/>
              <a:t>Project uses a scheduling formula that relates the three values of work, duration, and assignment units:</a:t>
            </a:r>
          </a:p>
          <a:p>
            <a:r>
              <a:rPr lang="en-US" dirty="0"/>
              <a:t>Work = Duration x Units</a:t>
            </a:r>
          </a:p>
          <a:p>
            <a:r>
              <a:rPr lang="en-US" dirty="0"/>
              <a:t>Setting a task’s type allows you to “fix” (or make unchangeable) one of these values. Fixing one of the values places a priority on that value by telling Project not to change it when the other two values change. </a:t>
            </a:r>
          </a:p>
          <a:p>
            <a:r>
              <a:rPr lang="en-US" dirty="0"/>
              <a:t>This applies to both automatically and manually scheduled tasks.</a:t>
            </a:r>
          </a:p>
          <a:p>
            <a:r>
              <a:rPr lang="en-US" dirty="0"/>
              <a:t>Here’s a handy table to help keep all the moving parts of the scheduling formula in mind.</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6</a:t>
            </a:fld>
            <a:endParaRPr lang="en-US" sz="1600" dirty="0">
              <a:solidFill>
                <a:srgbClr val="44546A"/>
              </a:solidFill>
            </a:endParaRPr>
          </a:p>
        </p:txBody>
      </p:sp>
    </p:spTree>
    <p:extLst>
      <p:ext uri="{BB962C8B-B14F-4D97-AF65-F5344CB8AC3E}">
        <p14:creationId xmlns:p14="http://schemas.microsoft.com/office/powerpoint/2010/main" val="19962518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279400" y="124333"/>
            <a:ext cx="10399776" cy="1325563"/>
          </a:xfrm>
        </p:spPr>
        <p:txBody>
          <a:bodyPr>
            <a:normAutofit/>
          </a:bodyPr>
          <a:lstStyle/>
          <a:p>
            <a:r>
              <a:rPr lang="en-US" sz="4000" dirty="0"/>
              <a:t>How Task Types Change Your Schedule</a:t>
            </a:r>
          </a:p>
        </p:txBody>
      </p:sp>
      <p:sp>
        <p:nvSpPr>
          <p:cNvPr id="3" name="Content Placeholder 2">
            <a:extLst>
              <a:ext uri="{FF2B5EF4-FFF2-40B4-BE49-F238E27FC236}">
                <a16:creationId xmlns:a16="http://schemas.microsoft.com/office/drawing/2014/main" id="{48C985ED-545E-4394-A9C0-B8FF9F8990E0}"/>
              </a:ext>
            </a:extLst>
          </p:cNvPr>
          <p:cNvSpPr>
            <a:spLocks noGrp="1"/>
          </p:cNvSpPr>
          <p:nvPr>
            <p:ph idx="1"/>
          </p:nvPr>
        </p:nvSpPr>
        <p:spPr>
          <a:xfrm>
            <a:off x="279400" y="5047488"/>
            <a:ext cx="11645900" cy="1156082"/>
          </a:xfrm>
        </p:spPr>
        <p:txBody>
          <a:bodyPr>
            <a:normAutofit/>
          </a:bodyPr>
          <a:lstStyle/>
          <a:p>
            <a:r>
              <a:rPr lang="en-US" dirty="0">
                <a:hlinkClick r:id="rId2"/>
              </a:rPr>
              <a:t>https://support.microsoft.com/en-us/office/change-the-task-type-for-more-accurate-scheduling-b0b969ad-45bc-4e9e-8967-435587548a72</a:t>
            </a:r>
            <a:r>
              <a:rPr lang="en-US" dirty="0"/>
              <a:t> </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7</a:t>
            </a:fld>
            <a:endParaRPr lang="en-US" sz="1600" dirty="0">
              <a:solidFill>
                <a:srgbClr val="44546A"/>
              </a:solidFill>
            </a:endParaRPr>
          </a:p>
        </p:txBody>
      </p:sp>
      <p:pic>
        <p:nvPicPr>
          <p:cNvPr id="7" name="Picture 6" descr="Graphical user interface, text, application, email&#10;&#10;Description automatically generated">
            <a:extLst>
              <a:ext uri="{FF2B5EF4-FFF2-40B4-BE49-F238E27FC236}">
                <a16:creationId xmlns:a16="http://schemas.microsoft.com/office/drawing/2014/main" id="{E768F540-BC22-49C1-9AB2-9FB6DF833EE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18184" y="1604874"/>
            <a:ext cx="8798341" cy="3035849"/>
          </a:xfrm>
          <a:prstGeom prst="rect">
            <a:avLst/>
          </a:prstGeom>
        </p:spPr>
      </p:pic>
    </p:spTree>
    <p:extLst>
      <p:ext uri="{BB962C8B-B14F-4D97-AF65-F5344CB8AC3E}">
        <p14:creationId xmlns:p14="http://schemas.microsoft.com/office/powerpoint/2010/main" val="25520696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p:txBody>
          <a:bodyPr/>
          <a:lstStyle/>
          <a:p>
            <a:r>
              <a:rPr lang="en-US" dirty="0"/>
              <a:t>Add A Milestone</a:t>
            </a:r>
          </a:p>
        </p:txBody>
      </p:sp>
      <p:sp>
        <p:nvSpPr>
          <p:cNvPr id="3" name="Content Placeholder 2">
            <a:extLst>
              <a:ext uri="{FF2B5EF4-FFF2-40B4-BE49-F238E27FC236}">
                <a16:creationId xmlns:a16="http://schemas.microsoft.com/office/drawing/2014/main" id="{48C985ED-545E-4394-A9C0-B8FF9F8990E0}"/>
              </a:ext>
            </a:extLst>
          </p:cNvPr>
          <p:cNvSpPr>
            <a:spLocks noGrp="1"/>
          </p:cNvSpPr>
          <p:nvPr>
            <p:ph idx="1"/>
          </p:nvPr>
        </p:nvSpPr>
        <p:spPr/>
        <p:txBody>
          <a:bodyPr/>
          <a:lstStyle/>
          <a:p>
            <a:r>
              <a:rPr lang="en-US" dirty="0"/>
              <a:t>Before your project gets rolling, you will probably want to mark its major goals with milestones. </a:t>
            </a:r>
          </a:p>
          <a:p>
            <a:r>
              <a:rPr lang="en-US" dirty="0"/>
              <a:t>Create a milestone with zero duration</a:t>
            </a:r>
          </a:p>
          <a:p>
            <a:r>
              <a:rPr lang="en-US" dirty="0"/>
              <a:t>Add a milestone with a duration</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8</a:t>
            </a:fld>
            <a:endParaRPr lang="en-US" sz="1600" dirty="0">
              <a:solidFill>
                <a:srgbClr val="44546A"/>
              </a:solidFill>
            </a:endParaRPr>
          </a:p>
        </p:txBody>
      </p:sp>
    </p:spTree>
    <p:extLst>
      <p:ext uri="{BB962C8B-B14F-4D97-AF65-F5344CB8AC3E}">
        <p14:creationId xmlns:p14="http://schemas.microsoft.com/office/powerpoint/2010/main" val="16474725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9119616" y="1728692"/>
            <a:ext cx="2871216" cy="4330732"/>
          </a:xfrm>
        </p:spPr>
        <p:txBody>
          <a:bodyPr>
            <a:normAutofit/>
          </a:bodyPr>
          <a:lstStyle/>
          <a:p>
            <a:pPr algn="ctr">
              <a:lnSpc>
                <a:spcPct val="150000"/>
              </a:lnSpc>
            </a:pPr>
            <a:r>
              <a:rPr lang="en-US" dirty="0"/>
              <a:t>Create A Milestone With Zero Duration</a:t>
            </a:r>
          </a:p>
        </p:txBody>
      </p:sp>
      <p:pic>
        <p:nvPicPr>
          <p:cNvPr id="5" name="Content Placeholder 4" descr="Graphical user interface, text, application, email&#10;&#10;Description automatically generated">
            <a:extLst>
              <a:ext uri="{FF2B5EF4-FFF2-40B4-BE49-F238E27FC236}">
                <a16:creationId xmlns:a16="http://schemas.microsoft.com/office/drawing/2014/main" id="{A5C859C1-5D6D-440F-B5F0-44CAD26AAFA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01168" y="381053"/>
            <a:ext cx="8806566" cy="6095893"/>
          </a:xfrm>
        </p:spPr>
      </p:pic>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9</a:t>
            </a:fld>
            <a:endParaRPr lang="en-US" sz="1600" dirty="0">
              <a:solidFill>
                <a:srgbClr val="44546A"/>
              </a:solidFill>
            </a:endParaRPr>
          </a:p>
        </p:txBody>
      </p:sp>
    </p:spTree>
    <p:extLst>
      <p:ext uri="{BB962C8B-B14F-4D97-AF65-F5344CB8AC3E}">
        <p14:creationId xmlns:p14="http://schemas.microsoft.com/office/powerpoint/2010/main" val="41911168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9119616" y="1728692"/>
            <a:ext cx="2871216" cy="4355116"/>
          </a:xfrm>
        </p:spPr>
        <p:txBody>
          <a:bodyPr>
            <a:normAutofit/>
          </a:bodyPr>
          <a:lstStyle/>
          <a:p>
            <a:pPr algn="ctr">
              <a:lnSpc>
                <a:spcPct val="150000"/>
              </a:lnSpc>
            </a:pPr>
            <a:r>
              <a:rPr lang="en-US" dirty="0"/>
              <a:t>Add A Milestone With A Duration</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548872" y="6323076"/>
            <a:ext cx="640080" cy="534924"/>
          </a:xfrm>
          <a:prstGeom prst="rect">
            <a:avLst/>
          </a:prstGeom>
        </p:spPr>
        <p:txBody>
          <a:bodyPr vert="horz" lIns="91440" tIns="45720" rIns="91440" bIns="45720" rtlCol="0" anchor="ctr">
            <a:normAutofit lnSpcReduction="10000"/>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10</a:t>
            </a:fld>
            <a:endParaRPr lang="en-US" sz="1600" dirty="0">
              <a:solidFill>
                <a:srgbClr val="44546A"/>
              </a:solidFill>
            </a:endParaRPr>
          </a:p>
        </p:txBody>
      </p:sp>
      <p:pic>
        <p:nvPicPr>
          <p:cNvPr id="7" name="Content Placeholder 6" descr="Graphical user interface, text, application, email&#10;&#10;Description automatically generated">
            <a:extLst>
              <a:ext uri="{FF2B5EF4-FFF2-40B4-BE49-F238E27FC236}">
                <a16:creationId xmlns:a16="http://schemas.microsoft.com/office/drawing/2014/main" id="{61BCFFD9-3DFF-49FD-87DF-4DAE22281AB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01168" y="166109"/>
            <a:ext cx="7082501" cy="6647199"/>
          </a:xfrm>
        </p:spPr>
      </p:pic>
    </p:spTree>
    <p:extLst>
      <p:ext uri="{BB962C8B-B14F-4D97-AF65-F5344CB8AC3E}">
        <p14:creationId xmlns:p14="http://schemas.microsoft.com/office/powerpoint/2010/main" val="26424593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8882503" y="1728692"/>
            <a:ext cx="2980944" cy="3400616"/>
          </a:xfrm>
        </p:spPr>
        <p:txBody>
          <a:bodyPr>
            <a:normAutofit/>
          </a:bodyPr>
          <a:lstStyle/>
          <a:p>
            <a:pPr algn="ctr">
              <a:lnSpc>
                <a:spcPct val="150000"/>
              </a:lnSpc>
            </a:pPr>
            <a:r>
              <a:rPr lang="en-US" dirty="0"/>
              <a:t>Level Resource Assignments</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548872" y="6323076"/>
            <a:ext cx="640080" cy="534924"/>
          </a:xfrm>
          <a:prstGeom prst="rect">
            <a:avLst/>
          </a:prstGeom>
        </p:spPr>
        <p:txBody>
          <a:bodyPr vert="horz" lIns="91440" tIns="45720" rIns="91440" bIns="45720" rtlCol="0" anchor="ctr">
            <a:normAutofit lnSpcReduction="10000"/>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11</a:t>
            </a:fld>
            <a:endParaRPr lang="en-US" sz="1600" dirty="0">
              <a:solidFill>
                <a:srgbClr val="44546A"/>
              </a:solidFill>
            </a:endParaRPr>
          </a:p>
        </p:txBody>
      </p:sp>
      <p:pic>
        <p:nvPicPr>
          <p:cNvPr id="6" name="Content Placeholder 5" descr="Graphical user interface, text, application&#10;&#10;Description automatically generated">
            <a:extLst>
              <a:ext uri="{FF2B5EF4-FFF2-40B4-BE49-F238E27FC236}">
                <a16:creationId xmlns:a16="http://schemas.microsoft.com/office/drawing/2014/main" id="{2306CD86-F4CF-49E2-8574-F023E00A6CC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28553" y="200121"/>
            <a:ext cx="7348394" cy="6390417"/>
          </a:xfrm>
        </p:spPr>
      </p:pic>
    </p:spTree>
    <p:extLst>
      <p:ext uri="{BB962C8B-B14F-4D97-AF65-F5344CB8AC3E}">
        <p14:creationId xmlns:p14="http://schemas.microsoft.com/office/powerpoint/2010/main" val="4151150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8882503" y="1728692"/>
            <a:ext cx="2980944" cy="3400616"/>
          </a:xfrm>
        </p:spPr>
        <p:txBody>
          <a:bodyPr>
            <a:normAutofit/>
          </a:bodyPr>
          <a:lstStyle/>
          <a:p>
            <a:pPr algn="ctr">
              <a:lnSpc>
                <a:spcPct val="150000"/>
              </a:lnSpc>
            </a:pPr>
            <a:r>
              <a:rPr lang="en-US" dirty="0"/>
              <a:t>Modify Leveling Settings</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35407" y="6323076"/>
            <a:ext cx="853545"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12</a:t>
            </a:fld>
            <a:endParaRPr lang="en-US" sz="1600" dirty="0">
              <a:solidFill>
                <a:srgbClr val="44546A"/>
              </a:solidFill>
            </a:endParaRPr>
          </a:p>
        </p:txBody>
      </p:sp>
      <p:pic>
        <p:nvPicPr>
          <p:cNvPr id="7" name="Picture 6" descr="Text&#10;&#10;Description automatically generated">
            <a:extLst>
              <a:ext uri="{FF2B5EF4-FFF2-40B4-BE49-F238E27FC236}">
                <a16:creationId xmlns:a16="http://schemas.microsoft.com/office/drawing/2014/main" id="{37DF53A1-29C3-4650-9113-83E6DA54D1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8552" y="141889"/>
            <a:ext cx="6781695" cy="6553830"/>
          </a:xfrm>
          <a:prstGeom prst="rect">
            <a:avLst/>
          </a:prstGeom>
        </p:spPr>
      </p:pic>
    </p:spTree>
    <p:extLst>
      <p:ext uri="{BB962C8B-B14F-4D97-AF65-F5344CB8AC3E}">
        <p14:creationId xmlns:p14="http://schemas.microsoft.com/office/powerpoint/2010/main" val="4282793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8882503" y="1728692"/>
            <a:ext cx="2980944" cy="3400616"/>
          </a:xfrm>
        </p:spPr>
        <p:txBody>
          <a:bodyPr>
            <a:normAutofit/>
          </a:bodyPr>
          <a:lstStyle/>
          <a:p>
            <a:pPr algn="ctr">
              <a:lnSpc>
                <a:spcPct val="150000"/>
              </a:lnSpc>
            </a:pPr>
            <a:r>
              <a:rPr lang="en-US" dirty="0"/>
              <a:t>Modify Leveling Settings</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19641" y="6323076"/>
            <a:ext cx="86931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13</a:t>
            </a:fld>
            <a:endParaRPr lang="en-US" sz="1600" dirty="0">
              <a:solidFill>
                <a:srgbClr val="44546A"/>
              </a:solidFill>
            </a:endParaRPr>
          </a:p>
        </p:txBody>
      </p:sp>
      <p:pic>
        <p:nvPicPr>
          <p:cNvPr id="4" name="Picture 3" descr="Graphical user interface, text, application, email&#10;&#10;Description automatically generated">
            <a:extLst>
              <a:ext uri="{FF2B5EF4-FFF2-40B4-BE49-F238E27FC236}">
                <a16:creationId xmlns:a16="http://schemas.microsoft.com/office/drawing/2014/main" id="{D6C7BF5A-5E9D-4C19-9214-9DE36594AFF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5213" y="205498"/>
            <a:ext cx="7135295" cy="6447003"/>
          </a:xfrm>
          <a:prstGeom prst="rect">
            <a:avLst/>
          </a:prstGeom>
        </p:spPr>
      </p:pic>
    </p:spTree>
    <p:extLst>
      <p:ext uri="{BB962C8B-B14F-4D97-AF65-F5344CB8AC3E}">
        <p14:creationId xmlns:p14="http://schemas.microsoft.com/office/powerpoint/2010/main" val="29469021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8882503" y="1728692"/>
            <a:ext cx="2980944" cy="4074700"/>
          </a:xfrm>
        </p:spPr>
        <p:txBody>
          <a:bodyPr>
            <a:normAutofit/>
          </a:bodyPr>
          <a:lstStyle/>
          <a:p>
            <a:pPr algn="ctr">
              <a:lnSpc>
                <a:spcPct val="150000"/>
              </a:lnSpc>
            </a:pPr>
            <a:r>
              <a:rPr lang="en-US" dirty="0"/>
              <a:t>Some Tips You Can Use While Leveling</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98469" y="6323076"/>
            <a:ext cx="790483"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14</a:t>
            </a:fld>
            <a:endParaRPr lang="en-US" sz="1600" dirty="0">
              <a:solidFill>
                <a:srgbClr val="44546A"/>
              </a:solidFill>
            </a:endParaRPr>
          </a:p>
        </p:txBody>
      </p:sp>
      <p:pic>
        <p:nvPicPr>
          <p:cNvPr id="5" name="Picture 4" descr="Text&#10;&#10;Description automatically generated">
            <a:extLst>
              <a:ext uri="{FF2B5EF4-FFF2-40B4-BE49-F238E27FC236}">
                <a16:creationId xmlns:a16="http://schemas.microsoft.com/office/drawing/2014/main" id="{AF9911BE-1C70-403B-9CA2-D92EAEA9166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9090" y="312010"/>
            <a:ext cx="6979116" cy="5930557"/>
          </a:xfrm>
          <a:prstGeom prst="rect">
            <a:avLst/>
          </a:prstGeom>
        </p:spPr>
      </p:pic>
    </p:spTree>
    <p:extLst>
      <p:ext uri="{BB962C8B-B14F-4D97-AF65-F5344CB8AC3E}">
        <p14:creationId xmlns:p14="http://schemas.microsoft.com/office/powerpoint/2010/main" val="24074380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8882503" y="1728692"/>
            <a:ext cx="2980944" cy="4074700"/>
          </a:xfrm>
        </p:spPr>
        <p:txBody>
          <a:bodyPr>
            <a:normAutofit/>
          </a:bodyPr>
          <a:lstStyle/>
          <a:p>
            <a:pPr algn="ctr">
              <a:lnSpc>
                <a:spcPct val="150000"/>
              </a:lnSpc>
            </a:pPr>
            <a:r>
              <a:rPr lang="en-US" dirty="0"/>
              <a:t>Some Tips You Can Use While Leveling</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430000" y="6323076"/>
            <a:ext cx="758952"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15</a:t>
            </a:fld>
            <a:endParaRPr lang="en-US" sz="1600" dirty="0">
              <a:solidFill>
                <a:srgbClr val="44546A"/>
              </a:solidFill>
            </a:endParaRPr>
          </a:p>
        </p:txBody>
      </p:sp>
      <p:grpSp>
        <p:nvGrpSpPr>
          <p:cNvPr id="6" name="Group 5">
            <a:extLst>
              <a:ext uri="{FF2B5EF4-FFF2-40B4-BE49-F238E27FC236}">
                <a16:creationId xmlns:a16="http://schemas.microsoft.com/office/drawing/2014/main" id="{FE26EEA0-1D32-4571-8B89-DC044FDE6CEC}"/>
              </a:ext>
            </a:extLst>
          </p:cNvPr>
          <p:cNvGrpSpPr/>
          <p:nvPr/>
        </p:nvGrpSpPr>
        <p:grpSpPr>
          <a:xfrm>
            <a:off x="599090" y="0"/>
            <a:ext cx="6979116" cy="6858000"/>
            <a:chOff x="599090" y="0"/>
            <a:chExt cx="6979116" cy="6858000"/>
          </a:xfrm>
        </p:grpSpPr>
        <p:pic>
          <p:nvPicPr>
            <p:cNvPr id="5" name="Picture 4" descr="Text&#10;&#10;Description automatically generated">
              <a:extLst>
                <a:ext uri="{FF2B5EF4-FFF2-40B4-BE49-F238E27FC236}">
                  <a16:creationId xmlns:a16="http://schemas.microsoft.com/office/drawing/2014/main" id="{AF9911BE-1C70-403B-9CA2-D92EAEA91668}"/>
                </a:ext>
              </a:extLst>
            </p:cNvPr>
            <p:cNvPicPr>
              <a:picLocks noChangeAspect="1"/>
            </p:cNvPicPr>
            <p:nvPr/>
          </p:nvPicPr>
          <p:blipFill rotWithShape="1">
            <a:blip r:embed="rId2">
              <a:extLst>
                <a:ext uri="{28A0092B-C50C-407E-A947-70E740481C1C}">
                  <a14:useLocalDpi xmlns:a14="http://schemas.microsoft.com/office/drawing/2010/main" val="0"/>
                </a:ext>
              </a:extLst>
            </a:blip>
            <a:srcRect b="90870"/>
            <a:stretch/>
          </p:blipFill>
          <p:spPr>
            <a:xfrm>
              <a:off x="599090" y="0"/>
              <a:ext cx="6979116" cy="541430"/>
            </a:xfrm>
            <a:prstGeom prst="rect">
              <a:avLst/>
            </a:prstGeom>
          </p:spPr>
        </p:pic>
        <p:pic>
          <p:nvPicPr>
            <p:cNvPr id="4" name="Picture 3" descr="Table&#10;&#10;Description automatically generated with low confidence">
              <a:extLst>
                <a:ext uri="{FF2B5EF4-FFF2-40B4-BE49-F238E27FC236}">
                  <a16:creationId xmlns:a16="http://schemas.microsoft.com/office/drawing/2014/main" id="{F8FD7DF2-3BF2-4C49-A5D4-D48BEAE572DE}"/>
                </a:ext>
              </a:extLst>
            </p:cNvPr>
            <p:cNvPicPr>
              <a:picLocks noChangeAspect="1"/>
            </p:cNvPicPr>
            <p:nvPr/>
          </p:nvPicPr>
          <p:blipFill rotWithShape="1">
            <a:blip r:embed="rId3">
              <a:extLst>
                <a:ext uri="{28A0092B-C50C-407E-A947-70E740481C1C}">
                  <a14:useLocalDpi xmlns:a14="http://schemas.microsoft.com/office/drawing/2010/main" val="0"/>
                </a:ext>
              </a:extLst>
            </a:blip>
            <a:srcRect b="5090"/>
            <a:stretch/>
          </p:blipFill>
          <p:spPr>
            <a:xfrm>
              <a:off x="599090" y="490514"/>
              <a:ext cx="6979116" cy="6367486"/>
            </a:xfrm>
            <a:prstGeom prst="rect">
              <a:avLst/>
            </a:prstGeom>
          </p:spPr>
        </p:pic>
      </p:grpSp>
    </p:spTree>
    <p:extLst>
      <p:ext uri="{BB962C8B-B14F-4D97-AF65-F5344CB8AC3E}">
        <p14:creationId xmlns:p14="http://schemas.microsoft.com/office/powerpoint/2010/main" val="16209165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p:txBody>
          <a:bodyPr/>
          <a:lstStyle/>
          <a:p>
            <a:r>
              <a:rPr lang="en-US" dirty="0"/>
              <a:t>The POM+ Project - Big Kola Company – Part 1</a:t>
            </a:r>
          </a:p>
        </p:txBody>
      </p:sp>
      <p:pic>
        <p:nvPicPr>
          <p:cNvPr id="10" name="Content Placeholder 9" descr="Graphical user interface, application&#10;&#10;Description automatically generated with medium confidence">
            <a:extLst>
              <a:ext uri="{FF2B5EF4-FFF2-40B4-BE49-F238E27FC236}">
                <a16:creationId xmlns:a16="http://schemas.microsoft.com/office/drawing/2014/main" id="{7BD204BB-0187-4EA6-9FD8-D68DC97FEC5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85089" y="1390055"/>
            <a:ext cx="5899003" cy="1713778"/>
          </a:xfrm>
        </p:spPr>
      </p:pic>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82703" y="6323076"/>
            <a:ext cx="80624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16</a:t>
            </a:fld>
            <a:endParaRPr lang="en-US" sz="1600" dirty="0">
              <a:solidFill>
                <a:srgbClr val="44546A"/>
              </a:solidFill>
            </a:endParaRPr>
          </a:p>
        </p:txBody>
      </p:sp>
      <p:pic>
        <p:nvPicPr>
          <p:cNvPr id="12" name="Picture 11" descr="Text&#10;&#10;Description automatically generated">
            <a:extLst>
              <a:ext uri="{FF2B5EF4-FFF2-40B4-BE49-F238E27FC236}">
                <a16:creationId xmlns:a16="http://schemas.microsoft.com/office/drawing/2014/main" id="{83CD54FC-58DF-437E-9F16-309B5BAEBE3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79940" y="1462088"/>
            <a:ext cx="2972215" cy="4915586"/>
          </a:xfrm>
          <a:prstGeom prst="rect">
            <a:avLst/>
          </a:prstGeom>
        </p:spPr>
      </p:pic>
    </p:spTree>
    <p:extLst>
      <p:ext uri="{BB962C8B-B14F-4D97-AF65-F5344CB8AC3E}">
        <p14:creationId xmlns:p14="http://schemas.microsoft.com/office/powerpoint/2010/main" val="33262132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279400" y="136525"/>
            <a:ext cx="10515600" cy="924179"/>
          </a:xfrm>
        </p:spPr>
        <p:txBody>
          <a:bodyPr/>
          <a:lstStyle/>
          <a:p>
            <a:r>
              <a:rPr lang="en-US" dirty="0"/>
              <a:t>The POM+ Project - Big </a:t>
            </a:r>
            <a:r>
              <a:rPr lang="en-US" sz="4000" dirty="0"/>
              <a:t>Kola</a:t>
            </a:r>
            <a:r>
              <a:rPr lang="en-US" dirty="0"/>
              <a:t> Company</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82703" y="6323076"/>
            <a:ext cx="80624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17</a:t>
            </a:fld>
            <a:endParaRPr lang="en-US" sz="1600" dirty="0">
              <a:solidFill>
                <a:srgbClr val="44546A"/>
              </a:solidFill>
            </a:endParaRPr>
          </a:p>
        </p:txBody>
      </p:sp>
      <p:sp>
        <p:nvSpPr>
          <p:cNvPr id="4" name="Content Placeholder 3">
            <a:extLst>
              <a:ext uri="{FF2B5EF4-FFF2-40B4-BE49-F238E27FC236}">
                <a16:creationId xmlns:a16="http://schemas.microsoft.com/office/drawing/2014/main" id="{F5812FA9-C5FB-4E77-8E5F-B2BF89185126}"/>
              </a:ext>
            </a:extLst>
          </p:cNvPr>
          <p:cNvSpPr>
            <a:spLocks noGrp="1"/>
          </p:cNvSpPr>
          <p:nvPr>
            <p:ph idx="1"/>
          </p:nvPr>
        </p:nvSpPr>
        <p:spPr>
          <a:xfrm>
            <a:off x="133350" y="963168"/>
            <a:ext cx="11925300" cy="5894832"/>
          </a:xfrm>
        </p:spPr>
        <p:txBody>
          <a:bodyPr>
            <a:normAutofit/>
          </a:bodyPr>
          <a:lstStyle/>
          <a:p>
            <a:pPr marL="341313" indent="-341313">
              <a:buFont typeface="+mj-lt"/>
              <a:buAutoNum type="arabicPeriod"/>
            </a:pPr>
            <a:r>
              <a:rPr lang="en-US" dirty="0"/>
              <a:t>Develop the WBS outline using the software available.</a:t>
            </a:r>
          </a:p>
          <a:p>
            <a:pPr marL="341313" indent="-341313">
              <a:buFont typeface="+mj-lt"/>
              <a:buAutoNum type="arabicPeriod"/>
            </a:pPr>
            <a:r>
              <a:rPr lang="en-US" dirty="0"/>
              <a:t>Use this file and the information provided below to create a project schedule.</a:t>
            </a:r>
          </a:p>
          <a:p>
            <a:pPr marL="341313" indent="-341313">
              <a:buFont typeface="+mj-lt"/>
              <a:buAutoNum type="arabicPeriod"/>
            </a:pPr>
            <a:r>
              <a:rPr lang="en-US" dirty="0"/>
              <a:t>The following holidays are observed: January 1, Martin Luther King Day (third Monday in January), Memorial Day (last Monday in May), July 4th, Labor Day (first Monday in September), Thanksgiving Day (4th Thursday in November), December 25 and 26.</a:t>
            </a:r>
          </a:p>
          <a:p>
            <a:pPr marL="341313" indent="-341313">
              <a:buFont typeface="+mj-lt"/>
              <a:buAutoNum type="arabicPeriod"/>
            </a:pPr>
            <a:r>
              <a:rPr lang="en-US" dirty="0"/>
              <a:t>If a holiday falls on a Saturday, then Friday will be given as an extra day off, and if it falls on a Sunday then Monday will be given off.</a:t>
            </a:r>
          </a:p>
          <a:p>
            <a:pPr marL="341313" indent="-341313">
              <a:buFont typeface="+mj-lt"/>
              <a:buAutoNum type="arabicPeriod"/>
            </a:pPr>
            <a:r>
              <a:rPr lang="en-US" dirty="0"/>
              <a:t>The project team works eight-hour days, Monday through Friday. </a:t>
            </a:r>
          </a:p>
        </p:txBody>
      </p:sp>
    </p:spTree>
    <p:extLst>
      <p:ext uri="{BB962C8B-B14F-4D97-AF65-F5344CB8AC3E}">
        <p14:creationId xmlns:p14="http://schemas.microsoft.com/office/powerpoint/2010/main" val="40520100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279400" y="136525"/>
            <a:ext cx="10515600" cy="924179"/>
          </a:xfrm>
        </p:spPr>
        <p:txBody>
          <a:bodyPr/>
          <a:lstStyle/>
          <a:p>
            <a:r>
              <a:rPr lang="en-US" dirty="0"/>
              <a:t>The POM+ Project - Big </a:t>
            </a:r>
            <a:r>
              <a:rPr lang="en-US" sz="4000" dirty="0"/>
              <a:t>Kola</a:t>
            </a:r>
            <a:r>
              <a:rPr lang="en-US" dirty="0"/>
              <a:t> Company</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82703" y="6323076"/>
            <a:ext cx="80624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18</a:t>
            </a:fld>
            <a:endParaRPr lang="en-US" sz="1600" dirty="0">
              <a:solidFill>
                <a:srgbClr val="44546A"/>
              </a:solidFill>
            </a:endParaRPr>
          </a:p>
        </p:txBody>
      </p:sp>
      <p:pic>
        <p:nvPicPr>
          <p:cNvPr id="7" name="Content Placeholder 6" descr="Table&#10;&#10;Description automatically generated">
            <a:extLst>
              <a:ext uri="{FF2B5EF4-FFF2-40B4-BE49-F238E27FC236}">
                <a16:creationId xmlns:a16="http://schemas.microsoft.com/office/drawing/2014/main" id="{14A48D39-0C3D-4B71-AA28-C8009B84754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26465" y="1060704"/>
            <a:ext cx="8743150" cy="5470644"/>
          </a:xfrm>
        </p:spPr>
      </p:pic>
    </p:spTree>
    <p:extLst>
      <p:ext uri="{BB962C8B-B14F-4D97-AF65-F5344CB8AC3E}">
        <p14:creationId xmlns:p14="http://schemas.microsoft.com/office/powerpoint/2010/main" val="5843140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279400" y="136525"/>
            <a:ext cx="10515600" cy="924179"/>
          </a:xfrm>
        </p:spPr>
        <p:txBody>
          <a:bodyPr/>
          <a:lstStyle/>
          <a:p>
            <a:r>
              <a:rPr lang="en-US" dirty="0"/>
              <a:t>The POM+ Project - Big </a:t>
            </a:r>
            <a:r>
              <a:rPr lang="en-US" sz="4000" dirty="0"/>
              <a:t>Kola</a:t>
            </a:r>
            <a:r>
              <a:rPr lang="en-US" dirty="0"/>
              <a:t> Company</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82703" y="6323076"/>
            <a:ext cx="80624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19</a:t>
            </a:fld>
            <a:endParaRPr lang="en-US" sz="1600" dirty="0">
              <a:solidFill>
                <a:srgbClr val="44546A"/>
              </a:solidFill>
            </a:endParaRPr>
          </a:p>
        </p:txBody>
      </p:sp>
      <p:sp>
        <p:nvSpPr>
          <p:cNvPr id="4" name="Content Placeholder 3">
            <a:extLst>
              <a:ext uri="{FF2B5EF4-FFF2-40B4-BE49-F238E27FC236}">
                <a16:creationId xmlns:a16="http://schemas.microsoft.com/office/drawing/2014/main" id="{F5812FA9-C5FB-4E77-8E5F-B2BF89185126}"/>
              </a:ext>
            </a:extLst>
          </p:cNvPr>
          <p:cNvSpPr>
            <a:spLocks noGrp="1"/>
          </p:cNvSpPr>
          <p:nvPr>
            <p:ph idx="1"/>
          </p:nvPr>
        </p:nvSpPr>
        <p:spPr>
          <a:xfrm>
            <a:off x="133350" y="963168"/>
            <a:ext cx="11925300" cy="5894832"/>
          </a:xfrm>
        </p:spPr>
        <p:txBody>
          <a:bodyPr>
            <a:normAutofit/>
          </a:bodyPr>
          <a:lstStyle/>
          <a:p>
            <a:pPr>
              <a:lnSpc>
                <a:spcPct val="200000"/>
              </a:lnSpc>
            </a:pPr>
            <a:r>
              <a:rPr lang="en-US" dirty="0"/>
              <a:t>The project will begin on January 3, 2012.</a:t>
            </a:r>
          </a:p>
          <a:p>
            <a:pPr>
              <a:lnSpc>
                <a:spcPct val="200000"/>
              </a:lnSpc>
            </a:pPr>
            <a:r>
              <a:rPr lang="en-US" dirty="0"/>
              <a:t>Based on this schedule, submit a memo that answers the following questions:</a:t>
            </a:r>
          </a:p>
          <a:p>
            <a:pPr marL="457200" lvl="1" indent="0">
              <a:lnSpc>
                <a:spcPct val="200000"/>
              </a:lnSpc>
              <a:buNone/>
            </a:pPr>
            <a:r>
              <a:rPr lang="en-US" dirty="0"/>
              <a:t>a. When is the project estimated to be completed? How many working days will it take?</a:t>
            </a:r>
          </a:p>
          <a:p>
            <a:pPr marL="457200" lvl="1" indent="0">
              <a:lnSpc>
                <a:spcPct val="200000"/>
              </a:lnSpc>
              <a:buNone/>
            </a:pPr>
            <a:r>
              <a:rPr lang="en-US" dirty="0"/>
              <a:t>b. What is the critical path?</a:t>
            </a:r>
          </a:p>
          <a:p>
            <a:pPr marL="457200" lvl="1" indent="0">
              <a:lnSpc>
                <a:spcPct val="200000"/>
              </a:lnSpc>
              <a:buNone/>
            </a:pPr>
            <a:r>
              <a:rPr lang="en-US" dirty="0"/>
              <a:t>c. Which activity has the most total slack?</a:t>
            </a:r>
          </a:p>
          <a:p>
            <a:pPr marL="457200" lvl="1" indent="0">
              <a:lnSpc>
                <a:spcPct val="200000"/>
              </a:lnSpc>
              <a:buNone/>
            </a:pPr>
            <a:r>
              <a:rPr lang="en-US" dirty="0"/>
              <a:t>d. How sensitive is this network?</a:t>
            </a:r>
          </a:p>
          <a:p>
            <a:pPr marL="457200" lvl="1" indent="0">
              <a:lnSpc>
                <a:spcPct val="200000"/>
              </a:lnSpc>
              <a:buNone/>
            </a:pPr>
            <a:r>
              <a:rPr lang="en-US" dirty="0"/>
              <a:t>e. Identify two sensible milestones and explain your choice.</a:t>
            </a:r>
          </a:p>
        </p:txBody>
      </p:sp>
    </p:spTree>
    <p:extLst>
      <p:ext uri="{BB962C8B-B14F-4D97-AF65-F5344CB8AC3E}">
        <p14:creationId xmlns:p14="http://schemas.microsoft.com/office/powerpoint/2010/main" val="16753795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279400" y="136525"/>
            <a:ext cx="10515600" cy="924179"/>
          </a:xfrm>
        </p:spPr>
        <p:txBody>
          <a:bodyPr/>
          <a:lstStyle/>
          <a:p>
            <a:r>
              <a:rPr lang="en-US" dirty="0"/>
              <a:t>The POM+ Project - Big </a:t>
            </a:r>
            <a:r>
              <a:rPr lang="en-US" sz="4000" dirty="0"/>
              <a:t>Kola</a:t>
            </a:r>
            <a:r>
              <a:rPr lang="en-US" dirty="0"/>
              <a:t> Company</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82703" y="6323076"/>
            <a:ext cx="80624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20</a:t>
            </a:fld>
            <a:endParaRPr lang="en-US" sz="1600" dirty="0">
              <a:solidFill>
                <a:srgbClr val="44546A"/>
              </a:solidFill>
            </a:endParaRPr>
          </a:p>
        </p:txBody>
      </p:sp>
      <p:pic>
        <p:nvPicPr>
          <p:cNvPr id="10" name="Picture 9">
            <a:extLst>
              <a:ext uri="{FF2B5EF4-FFF2-40B4-BE49-F238E27FC236}">
                <a16:creationId xmlns:a16="http://schemas.microsoft.com/office/drawing/2014/main" id="{4836D5DE-85BC-42FB-9539-FDF155C723BB}"/>
              </a:ext>
            </a:extLst>
          </p:cNvPr>
          <p:cNvPicPr>
            <a:picLocks noChangeAspect="1"/>
          </p:cNvPicPr>
          <p:nvPr/>
        </p:nvPicPr>
        <p:blipFill rotWithShape="1">
          <a:blip r:embed="rId2"/>
          <a:srcRect r="36638"/>
          <a:stretch/>
        </p:blipFill>
        <p:spPr>
          <a:xfrm>
            <a:off x="1674648" y="1060704"/>
            <a:ext cx="7725103" cy="5576047"/>
          </a:xfrm>
          <a:prstGeom prst="rect">
            <a:avLst/>
          </a:prstGeom>
        </p:spPr>
      </p:pic>
    </p:spTree>
    <p:extLst>
      <p:ext uri="{BB962C8B-B14F-4D97-AF65-F5344CB8AC3E}">
        <p14:creationId xmlns:p14="http://schemas.microsoft.com/office/powerpoint/2010/main" val="3793497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279400" y="136525"/>
            <a:ext cx="10515600" cy="924179"/>
          </a:xfrm>
        </p:spPr>
        <p:txBody>
          <a:bodyPr/>
          <a:lstStyle/>
          <a:p>
            <a:r>
              <a:rPr lang="en-US" dirty="0"/>
              <a:t>The POM+ Project - Big </a:t>
            </a:r>
            <a:r>
              <a:rPr lang="en-US" sz="4000" dirty="0"/>
              <a:t>Kola</a:t>
            </a:r>
            <a:r>
              <a:rPr lang="en-US" dirty="0"/>
              <a:t> Company</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82703" y="6323076"/>
            <a:ext cx="80624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21</a:t>
            </a:fld>
            <a:endParaRPr lang="en-US" sz="1600" dirty="0">
              <a:solidFill>
                <a:srgbClr val="44546A"/>
              </a:solidFill>
            </a:endParaRPr>
          </a:p>
        </p:txBody>
      </p:sp>
      <p:pic>
        <p:nvPicPr>
          <p:cNvPr id="4" name="Picture 3">
            <a:extLst>
              <a:ext uri="{FF2B5EF4-FFF2-40B4-BE49-F238E27FC236}">
                <a16:creationId xmlns:a16="http://schemas.microsoft.com/office/drawing/2014/main" id="{6D28F161-D96D-4936-8955-199720F2AF97}"/>
              </a:ext>
            </a:extLst>
          </p:cNvPr>
          <p:cNvPicPr>
            <a:picLocks noChangeAspect="1"/>
          </p:cNvPicPr>
          <p:nvPr/>
        </p:nvPicPr>
        <p:blipFill rotWithShape="1">
          <a:blip r:embed="rId2"/>
          <a:srcRect l="5700" r="16700"/>
          <a:stretch/>
        </p:blipFill>
        <p:spPr>
          <a:xfrm>
            <a:off x="806704" y="1014491"/>
            <a:ext cx="9460992" cy="5576047"/>
          </a:xfrm>
          <a:prstGeom prst="rect">
            <a:avLst/>
          </a:prstGeom>
        </p:spPr>
      </p:pic>
    </p:spTree>
    <p:extLst>
      <p:ext uri="{BB962C8B-B14F-4D97-AF65-F5344CB8AC3E}">
        <p14:creationId xmlns:p14="http://schemas.microsoft.com/office/powerpoint/2010/main" val="30356357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Diagram&#10;&#10;Description automatically generated">
            <a:extLst>
              <a:ext uri="{FF2B5EF4-FFF2-40B4-BE49-F238E27FC236}">
                <a16:creationId xmlns:a16="http://schemas.microsoft.com/office/drawing/2014/main" id="{239DDAD0-41EA-4A02-9310-165751756B2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700" y="1014921"/>
            <a:ext cx="11912600" cy="5573620"/>
          </a:xfrm>
          <a:prstGeom prst="rect">
            <a:avLst/>
          </a:prstGeom>
        </p:spPr>
      </p:pic>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279400" y="136525"/>
            <a:ext cx="10515600" cy="924179"/>
          </a:xfrm>
        </p:spPr>
        <p:txBody>
          <a:bodyPr/>
          <a:lstStyle/>
          <a:p>
            <a:r>
              <a:rPr lang="en-US" dirty="0"/>
              <a:t>The POM+ Project - Big </a:t>
            </a:r>
            <a:r>
              <a:rPr lang="en-US" sz="4000" dirty="0"/>
              <a:t>Kola</a:t>
            </a:r>
            <a:r>
              <a:rPr lang="en-US" dirty="0"/>
              <a:t> Company</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82703" y="6323076"/>
            <a:ext cx="80624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22</a:t>
            </a:fld>
            <a:endParaRPr lang="en-US" sz="1600" dirty="0">
              <a:solidFill>
                <a:srgbClr val="44546A"/>
              </a:solidFill>
            </a:endParaRPr>
          </a:p>
        </p:txBody>
      </p:sp>
    </p:spTree>
    <p:extLst>
      <p:ext uri="{BB962C8B-B14F-4D97-AF65-F5344CB8AC3E}">
        <p14:creationId xmlns:p14="http://schemas.microsoft.com/office/powerpoint/2010/main" val="1930845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279400" y="136525"/>
            <a:ext cx="10515600" cy="924179"/>
          </a:xfrm>
        </p:spPr>
        <p:txBody>
          <a:bodyPr/>
          <a:lstStyle/>
          <a:p>
            <a:r>
              <a:rPr lang="en-US" dirty="0"/>
              <a:t>The POM+ Project - Big </a:t>
            </a:r>
            <a:r>
              <a:rPr lang="en-US" sz="4000" dirty="0"/>
              <a:t>Kola</a:t>
            </a:r>
            <a:r>
              <a:rPr lang="en-US" dirty="0"/>
              <a:t> Company</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82703" y="6323076"/>
            <a:ext cx="80624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23</a:t>
            </a:fld>
            <a:endParaRPr lang="en-US" sz="1600" dirty="0">
              <a:solidFill>
                <a:srgbClr val="44546A"/>
              </a:solidFill>
            </a:endParaRPr>
          </a:p>
        </p:txBody>
      </p:sp>
      <p:pic>
        <p:nvPicPr>
          <p:cNvPr id="4" name="Picture 3">
            <a:extLst>
              <a:ext uri="{FF2B5EF4-FFF2-40B4-BE49-F238E27FC236}">
                <a16:creationId xmlns:a16="http://schemas.microsoft.com/office/drawing/2014/main" id="{1F17C0BB-BFD5-4188-AA0B-2CAE93DE0150}"/>
              </a:ext>
            </a:extLst>
          </p:cNvPr>
          <p:cNvPicPr>
            <a:picLocks noChangeAspect="1"/>
          </p:cNvPicPr>
          <p:nvPr/>
        </p:nvPicPr>
        <p:blipFill rotWithShape="1">
          <a:blip r:embed="rId2"/>
          <a:srcRect l="9199" r="7600"/>
          <a:stretch/>
        </p:blipFill>
        <p:spPr>
          <a:xfrm>
            <a:off x="651256" y="1018588"/>
            <a:ext cx="10143744" cy="5571950"/>
          </a:xfrm>
          <a:prstGeom prst="rect">
            <a:avLst/>
          </a:prstGeom>
        </p:spPr>
      </p:pic>
    </p:spTree>
    <p:extLst>
      <p:ext uri="{BB962C8B-B14F-4D97-AF65-F5344CB8AC3E}">
        <p14:creationId xmlns:p14="http://schemas.microsoft.com/office/powerpoint/2010/main" val="38560227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279400" y="136525"/>
            <a:ext cx="10515600" cy="924179"/>
          </a:xfrm>
        </p:spPr>
        <p:txBody>
          <a:bodyPr/>
          <a:lstStyle/>
          <a:p>
            <a:r>
              <a:rPr lang="en-US" dirty="0"/>
              <a:t>The POM+ Project - Big </a:t>
            </a:r>
            <a:r>
              <a:rPr lang="en-US" sz="4000" dirty="0"/>
              <a:t>Kola</a:t>
            </a:r>
            <a:r>
              <a:rPr lang="en-US" dirty="0"/>
              <a:t> Company – Part 2</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82703" y="6323076"/>
            <a:ext cx="80624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24</a:t>
            </a:fld>
            <a:endParaRPr lang="en-US" sz="1600" dirty="0">
              <a:solidFill>
                <a:srgbClr val="44546A"/>
              </a:solidFill>
            </a:endParaRPr>
          </a:p>
        </p:txBody>
      </p:sp>
      <p:sp>
        <p:nvSpPr>
          <p:cNvPr id="4" name="Content Placeholder 3">
            <a:extLst>
              <a:ext uri="{FF2B5EF4-FFF2-40B4-BE49-F238E27FC236}">
                <a16:creationId xmlns:a16="http://schemas.microsoft.com/office/drawing/2014/main" id="{F5812FA9-C5FB-4E77-8E5F-B2BF89185126}"/>
              </a:ext>
            </a:extLst>
          </p:cNvPr>
          <p:cNvSpPr>
            <a:spLocks noGrp="1"/>
          </p:cNvSpPr>
          <p:nvPr>
            <p:ph idx="1"/>
          </p:nvPr>
        </p:nvSpPr>
        <p:spPr>
          <a:xfrm>
            <a:off x="133350" y="963168"/>
            <a:ext cx="11925300" cy="5894832"/>
          </a:xfrm>
        </p:spPr>
        <p:txBody>
          <a:bodyPr>
            <a:normAutofit/>
          </a:bodyPr>
          <a:lstStyle/>
          <a:p>
            <a:pPr>
              <a:lnSpc>
                <a:spcPct val="250000"/>
              </a:lnSpc>
            </a:pPr>
            <a:r>
              <a:rPr lang="en-US" dirty="0"/>
              <a:t>Remember the old saying, “A project plan is not a schedule until resources are committed.” This exercise illustrates this sometime subtle, but important point.</a:t>
            </a:r>
          </a:p>
          <a:p>
            <a:pPr>
              <a:lnSpc>
                <a:spcPct val="250000"/>
              </a:lnSpc>
            </a:pPr>
            <a:r>
              <a:rPr lang="en-US" dirty="0"/>
              <a:t>Using your files from Part 1, input resources and their costs if you have not already done so.</a:t>
            </a:r>
          </a:p>
        </p:txBody>
      </p:sp>
    </p:spTree>
    <p:extLst>
      <p:ext uri="{BB962C8B-B14F-4D97-AF65-F5344CB8AC3E}">
        <p14:creationId xmlns:p14="http://schemas.microsoft.com/office/powerpoint/2010/main" val="26102676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279400" y="136525"/>
            <a:ext cx="10515600" cy="924179"/>
          </a:xfrm>
        </p:spPr>
        <p:txBody>
          <a:bodyPr/>
          <a:lstStyle/>
          <a:p>
            <a:r>
              <a:rPr lang="en-US" dirty="0"/>
              <a:t>The POM+ Project - Big </a:t>
            </a:r>
            <a:r>
              <a:rPr lang="en-US" sz="4000" dirty="0"/>
              <a:t>Kola</a:t>
            </a:r>
            <a:r>
              <a:rPr lang="en-US" dirty="0"/>
              <a:t> Company – Part 2</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82703" y="6323076"/>
            <a:ext cx="80624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25</a:t>
            </a:fld>
            <a:endParaRPr lang="en-US" sz="1600" dirty="0">
              <a:solidFill>
                <a:srgbClr val="44546A"/>
              </a:solidFill>
            </a:endParaRPr>
          </a:p>
        </p:txBody>
      </p:sp>
      <p:pic>
        <p:nvPicPr>
          <p:cNvPr id="5" name="Content Placeholder 4" descr="Text&#10;&#10;Description automatically generated">
            <a:extLst>
              <a:ext uri="{FF2B5EF4-FFF2-40B4-BE49-F238E27FC236}">
                <a16:creationId xmlns:a16="http://schemas.microsoft.com/office/drawing/2014/main" id="{5F48C93E-CF9C-446B-855F-75BFE54F7EA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05683" y="1060422"/>
            <a:ext cx="9405234" cy="5530116"/>
          </a:xfrm>
        </p:spPr>
      </p:pic>
    </p:spTree>
    <p:extLst>
      <p:ext uri="{BB962C8B-B14F-4D97-AF65-F5344CB8AC3E}">
        <p14:creationId xmlns:p14="http://schemas.microsoft.com/office/powerpoint/2010/main" val="30594924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279400" y="136525"/>
            <a:ext cx="10515600" cy="924179"/>
          </a:xfrm>
        </p:spPr>
        <p:txBody>
          <a:bodyPr/>
          <a:lstStyle/>
          <a:p>
            <a:r>
              <a:rPr lang="en-US" dirty="0"/>
              <a:t>The POM+ Project - Big </a:t>
            </a:r>
            <a:r>
              <a:rPr lang="en-US" sz="4000" dirty="0"/>
              <a:t>Kola</a:t>
            </a:r>
            <a:r>
              <a:rPr lang="en-US" dirty="0"/>
              <a:t> Company – Part 2</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82703" y="6323076"/>
            <a:ext cx="80624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26</a:t>
            </a:fld>
            <a:endParaRPr lang="en-US" sz="1600" dirty="0">
              <a:solidFill>
                <a:srgbClr val="44546A"/>
              </a:solidFill>
            </a:endParaRPr>
          </a:p>
        </p:txBody>
      </p:sp>
      <p:pic>
        <p:nvPicPr>
          <p:cNvPr id="7" name="Content Placeholder 6" descr="Table&#10;&#10;Description automatically generated with low confidence">
            <a:extLst>
              <a:ext uri="{FF2B5EF4-FFF2-40B4-BE49-F238E27FC236}">
                <a16:creationId xmlns:a16="http://schemas.microsoft.com/office/drawing/2014/main" id="{E9FA4436-2039-48A1-A0AA-8D71C138022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47236" y="1939159"/>
            <a:ext cx="11097527" cy="3503648"/>
          </a:xfrm>
        </p:spPr>
      </p:pic>
    </p:spTree>
    <p:extLst>
      <p:ext uri="{BB962C8B-B14F-4D97-AF65-F5344CB8AC3E}">
        <p14:creationId xmlns:p14="http://schemas.microsoft.com/office/powerpoint/2010/main" val="9833297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279400" y="136525"/>
            <a:ext cx="10515600" cy="924179"/>
          </a:xfrm>
        </p:spPr>
        <p:txBody>
          <a:bodyPr/>
          <a:lstStyle/>
          <a:p>
            <a:r>
              <a:rPr lang="en-US" dirty="0"/>
              <a:t>The POM+ Project - Big </a:t>
            </a:r>
            <a:r>
              <a:rPr lang="en-US" sz="4000" dirty="0"/>
              <a:t>Kola</a:t>
            </a:r>
            <a:r>
              <a:rPr lang="en-US" dirty="0"/>
              <a:t> Company – Part 2</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82703" y="6323076"/>
            <a:ext cx="80624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27</a:t>
            </a:fld>
            <a:endParaRPr lang="en-US" sz="1600" dirty="0">
              <a:solidFill>
                <a:srgbClr val="44546A"/>
              </a:solidFill>
            </a:endParaRPr>
          </a:p>
        </p:txBody>
      </p:sp>
      <p:sp>
        <p:nvSpPr>
          <p:cNvPr id="4" name="Content Placeholder 3">
            <a:extLst>
              <a:ext uri="{FF2B5EF4-FFF2-40B4-BE49-F238E27FC236}">
                <a16:creationId xmlns:a16="http://schemas.microsoft.com/office/drawing/2014/main" id="{F5812FA9-C5FB-4E77-8E5F-B2BF89185126}"/>
              </a:ext>
            </a:extLst>
          </p:cNvPr>
          <p:cNvSpPr>
            <a:spLocks noGrp="1"/>
          </p:cNvSpPr>
          <p:nvPr>
            <p:ph idx="1"/>
          </p:nvPr>
        </p:nvSpPr>
        <p:spPr>
          <a:xfrm>
            <a:off x="133350" y="963168"/>
            <a:ext cx="11925300" cy="5894832"/>
          </a:xfrm>
        </p:spPr>
        <p:txBody>
          <a:bodyPr>
            <a:normAutofit fontScale="85000" lnSpcReduction="10000"/>
          </a:bodyPr>
          <a:lstStyle/>
          <a:p>
            <a:pPr>
              <a:lnSpc>
                <a:spcPct val="200000"/>
              </a:lnSpc>
            </a:pPr>
            <a:r>
              <a:rPr lang="en-US" dirty="0"/>
              <a:t>Remember the old saying, “A project plan is not a schedule until resources are committed.” This exercise illustrates this sometime subtle, but important point.</a:t>
            </a:r>
          </a:p>
          <a:p>
            <a:pPr>
              <a:lnSpc>
                <a:spcPct val="200000"/>
              </a:lnSpc>
            </a:pPr>
            <a:r>
              <a:rPr lang="en-US" dirty="0"/>
              <a:t>Using your files from Part 1, input resources and their costs if you have not already done so.</a:t>
            </a:r>
          </a:p>
          <a:p>
            <a:pPr>
              <a:lnSpc>
                <a:spcPct val="200000"/>
              </a:lnSpc>
            </a:pPr>
            <a:r>
              <a:rPr lang="en-US" dirty="0"/>
              <a:t>Prepare a memo that addresses the following questions:</a:t>
            </a:r>
          </a:p>
          <a:p>
            <a:pPr>
              <a:lnSpc>
                <a:spcPct val="200000"/>
              </a:lnSpc>
            </a:pPr>
            <a:r>
              <a:rPr lang="en-US" dirty="0"/>
              <a:t>1. Which if any of the resources are overallocated?</a:t>
            </a:r>
          </a:p>
          <a:p>
            <a:pPr>
              <a:lnSpc>
                <a:spcPct val="200000"/>
              </a:lnSpc>
            </a:pPr>
            <a:r>
              <a:rPr lang="en-US" dirty="0"/>
              <a:t>2. Assume that the project is time constrained and try to resolve any overallocation problems by leveling within slack. What happens?</a:t>
            </a:r>
          </a:p>
          <a:p>
            <a:pPr>
              <a:lnSpc>
                <a:spcPct val="200000"/>
              </a:lnSpc>
            </a:pPr>
            <a:r>
              <a:rPr lang="en-US" dirty="0"/>
              <a:t>3. Assume the project is resource constrained and resolve any overallocation problems by leveling outside of slack. What happens?</a:t>
            </a:r>
          </a:p>
        </p:txBody>
      </p:sp>
    </p:spTree>
    <p:extLst>
      <p:ext uri="{BB962C8B-B14F-4D97-AF65-F5344CB8AC3E}">
        <p14:creationId xmlns:p14="http://schemas.microsoft.com/office/powerpoint/2010/main" val="39850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279400" y="136525"/>
            <a:ext cx="10515600" cy="924179"/>
          </a:xfrm>
        </p:spPr>
        <p:txBody>
          <a:bodyPr/>
          <a:lstStyle/>
          <a:p>
            <a:r>
              <a:rPr lang="en-US" dirty="0"/>
              <a:t>The POM+ Project - Big </a:t>
            </a:r>
            <a:r>
              <a:rPr lang="en-US" sz="4000" dirty="0"/>
              <a:t>Kola</a:t>
            </a:r>
            <a:r>
              <a:rPr lang="en-US" dirty="0"/>
              <a:t> Company – Part 2</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82703" y="6323076"/>
            <a:ext cx="80624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28</a:t>
            </a:fld>
            <a:endParaRPr lang="en-US" sz="1600" dirty="0">
              <a:solidFill>
                <a:srgbClr val="44546A"/>
              </a:solidFill>
            </a:endParaRPr>
          </a:p>
        </p:txBody>
      </p:sp>
      <p:sp>
        <p:nvSpPr>
          <p:cNvPr id="6" name="Content Placeholder 3">
            <a:extLst>
              <a:ext uri="{FF2B5EF4-FFF2-40B4-BE49-F238E27FC236}">
                <a16:creationId xmlns:a16="http://schemas.microsoft.com/office/drawing/2014/main" id="{1C2613C9-4B79-4D82-89F7-6855FF17C9DA}"/>
              </a:ext>
            </a:extLst>
          </p:cNvPr>
          <p:cNvSpPr txBox="1">
            <a:spLocks/>
          </p:cNvSpPr>
          <p:nvPr/>
        </p:nvSpPr>
        <p:spPr>
          <a:xfrm>
            <a:off x="133350" y="963168"/>
            <a:ext cx="11925300" cy="5894832"/>
          </a:xfrm>
          <a:prstGeom prst="rect">
            <a:avLst/>
          </a:prstGeom>
        </p:spPr>
        <p:txBody>
          <a:bodyPr vert="horz" lIns="91440" tIns="45720" rIns="91440" bIns="45720" rtlCol="0">
            <a:normAutofit/>
          </a:bodyPr>
          <a:lstStyle>
            <a:lvl1pPr marL="228600" indent="-228600" algn="l" defTabSz="914400" rtl="0" eaLnBrk="1" latinLnBrk="0" hangingPunct="1">
              <a:lnSpc>
                <a:spcPct val="15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5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5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5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5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pPr>
            <a:r>
              <a:rPr lang="en-US" dirty="0"/>
              <a:t>1. Which if any of the resources are overallocated?</a:t>
            </a:r>
          </a:p>
        </p:txBody>
      </p:sp>
      <p:sp>
        <p:nvSpPr>
          <p:cNvPr id="7" name="Content Placeholder 6">
            <a:extLst>
              <a:ext uri="{FF2B5EF4-FFF2-40B4-BE49-F238E27FC236}">
                <a16:creationId xmlns:a16="http://schemas.microsoft.com/office/drawing/2014/main" id="{884676C0-5686-4296-94A8-A5998D41D49C}"/>
              </a:ext>
            </a:extLst>
          </p:cNvPr>
          <p:cNvSpPr>
            <a:spLocks noGrp="1"/>
          </p:cNvSpPr>
          <p:nvPr>
            <p:ph idx="1"/>
          </p:nvPr>
        </p:nvSpPr>
        <p:spPr/>
        <p:txBody>
          <a:bodyPr/>
          <a:lstStyle/>
          <a:p>
            <a:endParaRPr lang="en-US" dirty="0"/>
          </a:p>
        </p:txBody>
      </p:sp>
      <p:pic>
        <p:nvPicPr>
          <p:cNvPr id="9" name="Picture 8">
            <a:extLst>
              <a:ext uri="{FF2B5EF4-FFF2-40B4-BE49-F238E27FC236}">
                <a16:creationId xmlns:a16="http://schemas.microsoft.com/office/drawing/2014/main" id="{252B322C-804C-4AF2-8C79-9793AB7F7FB2}"/>
              </a:ext>
            </a:extLst>
          </p:cNvPr>
          <p:cNvPicPr>
            <a:picLocks noChangeAspect="1"/>
          </p:cNvPicPr>
          <p:nvPr/>
        </p:nvPicPr>
        <p:blipFill rotWithShape="1">
          <a:blip r:embed="rId2"/>
          <a:srcRect r="8144"/>
          <a:stretch/>
        </p:blipFill>
        <p:spPr>
          <a:xfrm>
            <a:off x="730109" y="2852928"/>
            <a:ext cx="11055718" cy="1900397"/>
          </a:xfrm>
          <a:prstGeom prst="rect">
            <a:avLst/>
          </a:prstGeom>
        </p:spPr>
      </p:pic>
    </p:spTree>
    <p:extLst>
      <p:ext uri="{BB962C8B-B14F-4D97-AF65-F5344CB8AC3E}">
        <p14:creationId xmlns:p14="http://schemas.microsoft.com/office/powerpoint/2010/main" val="33406647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279400" y="136525"/>
            <a:ext cx="10515600" cy="924179"/>
          </a:xfrm>
        </p:spPr>
        <p:txBody>
          <a:bodyPr/>
          <a:lstStyle/>
          <a:p>
            <a:r>
              <a:rPr lang="en-US" dirty="0"/>
              <a:t>The POM+ Project - Big </a:t>
            </a:r>
            <a:r>
              <a:rPr lang="en-US" sz="4000" dirty="0"/>
              <a:t>Kola</a:t>
            </a:r>
            <a:r>
              <a:rPr lang="en-US" dirty="0"/>
              <a:t> Company – Part 2</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82703" y="6323076"/>
            <a:ext cx="80624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29</a:t>
            </a:fld>
            <a:endParaRPr lang="en-US" sz="1600" dirty="0">
              <a:solidFill>
                <a:srgbClr val="44546A"/>
              </a:solidFill>
            </a:endParaRPr>
          </a:p>
        </p:txBody>
      </p:sp>
      <p:sp>
        <p:nvSpPr>
          <p:cNvPr id="6" name="Content Placeholder 3">
            <a:extLst>
              <a:ext uri="{FF2B5EF4-FFF2-40B4-BE49-F238E27FC236}">
                <a16:creationId xmlns:a16="http://schemas.microsoft.com/office/drawing/2014/main" id="{1C2613C9-4B79-4D82-89F7-6855FF17C9DA}"/>
              </a:ext>
            </a:extLst>
          </p:cNvPr>
          <p:cNvSpPr txBox="1">
            <a:spLocks/>
          </p:cNvSpPr>
          <p:nvPr/>
        </p:nvSpPr>
        <p:spPr>
          <a:xfrm>
            <a:off x="133350" y="695706"/>
            <a:ext cx="11925300" cy="5894832"/>
          </a:xfrm>
          <a:prstGeom prst="rect">
            <a:avLst/>
          </a:prstGeom>
        </p:spPr>
        <p:txBody>
          <a:bodyPr vert="horz" lIns="91440" tIns="45720" rIns="91440" bIns="45720" rtlCol="0">
            <a:normAutofit/>
          </a:bodyPr>
          <a:lstStyle>
            <a:lvl1pPr marL="228600" indent="-228600" algn="l" defTabSz="914400" rtl="0" eaLnBrk="1" latinLnBrk="0" hangingPunct="1">
              <a:lnSpc>
                <a:spcPct val="15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5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5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5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5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pPr>
            <a:r>
              <a:rPr lang="en-US" dirty="0"/>
              <a:t>1. Which if any of the resources are overallocated?</a:t>
            </a:r>
          </a:p>
        </p:txBody>
      </p:sp>
      <p:pic>
        <p:nvPicPr>
          <p:cNvPr id="13" name="Picture 12">
            <a:extLst>
              <a:ext uri="{FF2B5EF4-FFF2-40B4-BE49-F238E27FC236}">
                <a16:creationId xmlns:a16="http://schemas.microsoft.com/office/drawing/2014/main" id="{79CDC2F2-1546-4035-8B36-5CEE162E0083}"/>
              </a:ext>
            </a:extLst>
          </p:cNvPr>
          <p:cNvPicPr>
            <a:picLocks noChangeAspect="1"/>
          </p:cNvPicPr>
          <p:nvPr/>
        </p:nvPicPr>
        <p:blipFill rotWithShape="1">
          <a:blip r:embed="rId2"/>
          <a:srcRect r="9900"/>
          <a:stretch/>
        </p:blipFill>
        <p:spPr>
          <a:xfrm>
            <a:off x="397711" y="1738882"/>
            <a:ext cx="10984992" cy="4173477"/>
          </a:xfrm>
          <a:prstGeom prst="rect">
            <a:avLst/>
          </a:prstGeom>
        </p:spPr>
      </p:pic>
    </p:spTree>
    <p:extLst>
      <p:ext uri="{BB962C8B-B14F-4D97-AF65-F5344CB8AC3E}">
        <p14:creationId xmlns:p14="http://schemas.microsoft.com/office/powerpoint/2010/main" val="286697066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279400" y="136525"/>
            <a:ext cx="10515600" cy="924179"/>
          </a:xfrm>
        </p:spPr>
        <p:txBody>
          <a:bodyPr/>
          <a:lstStyle/>
          <a:p>
            <a:r>
              <a:rPr lang="en-US" dirty="0"/>
              <a:t>The POM+ Project - Big </a:t>
            </a:r>
            <a:r>
              <a:rPr lang="en-US" sz="4000" dirty="0"/>
              <a:t>Kola</a:t>
            </a:r>
            <a:r>
              <a:rPr lang="en-US" dirty="0"/>
              <a:t> Company – Part 2</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82703" y="6323076"/>
            <a:ext cx="80624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30</a:t>
            </a:fld>
            <a:endParaRPr lang="en-US" sz="1600" dirty="0">
              <a:solidFill>
                <a:srgbClr val="44546A"/>
              </a:solidFill>
            </a:endParaRPr>
          </a:p>
        </p:txBody>
      </p:sp>
      <p:sp>
        <p:nvSpPr>
          <p:cNvPr id="6" name="Content Placeholder 3">
            <a:extLst>
              <a:ext uri="{FF2B5EF4-FFF2-40B4-BE49-F238E27FC236}">
                <a16:creationId xmlns:a16="http://schemas.microsoft.com/office/drawing/2014/main" id="{1C2613C9-4B79-4D82-89F7-6855FF17C9DA}"/>
              </a:ext>
            </a:extLst>
          </p:cNvPr>
          <p:cNvSpPr txBox="1">
            <a:spLocks/>
          </p:cNvSpPr>
          <p:nvPr/>
        </p:nvSpPr>
        <p:spPr>
          <a:xfrm>
            <a:off x="133350" y="695706"/>
            <a:ext cx="11925300" cy="5894832"/>
          </a:xfrm>
          <a:prstGeom prst="rect">
            <a:avLst/>
          </a:prstGeom>
        </p:spPr>
        <p:txBody>
          <a:bodyPr vert="horz" lIns="91440" tIns="45720" rIns="91440" bIns="45720" rtlCol="0">
            <a:normAutofit/>
          </a:bodyPr>
          <a:lstStyle>
            <a:lvl1pPr marL="228600" indent="-228600" algn="l" defTabSz="914400" rtl="0" eaLnBrk="1" latinLnBrk="0" hangingPunct="1">
              <a:lnSpc>
                <a:spcPct val="15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5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5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5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5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pPr>
            <a:r>
              <a:rPr lang="en-US" dirty="0"/>
              <a:t>1. Which if any of the resources are overallocated?</a:t>
            </a:r>
          </a:p>
        </p:txBody>
      </p:sp>
      <p:pic>
        <p:nvPicPr>
          <p:cNvPr id="9" name="Picture 8">
            <a:extLst>
              <a:ext uri="{FF2B5EF4-FFF2-40B4-BE49-F238E27FC236}">
                <a16:creationId xmlns:a16="http://schemas.microsoft.com/office/drawing/2014/main" id="{DB359222-4E93-4862-A9FF-84ACF2F434EB}"/>
              </a:ext>
            </a:extLst>
          </p:cNvPr>
          <p:cNvPicPr>
            <a:picLocks noChangeAspect="1"/>
          </p:cNvPicPr>
          <p:nvPr/>
        </p:nvPicPr>
        <p:blipFill rotWithShape="1">
          <a:blip r:embed="rId2"/>
          <a:srcRect r="19384"/>
          <a:stretch/>
        </p:blipFill>
        <p:spPr>
          <a:xfrm>
            <a:off x="1490557" y="1709483"/>
            <a:ext cx="8860451" cy="4232275"/>
          </a:xfrm>
          <a:prstGeom prst="rect">
            <a:avLst/>
          </a:prstGeom>
        </p:spPr>
      </p:pic>
    </p:spTree>
    <p:extLst>
      <p:ext uri="{BB962C8B-B14F-4D97-AF65-F5344CB8AC3E}">
        <p14:creationId xmlns:p14="http://schemas.microsoft.com/office/powerpoint/2010/main" val="35345320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279400" y="136525"/>
            <a:ext cx="10515600" cy="924179"/>
          </a:xfrm>
        </p:spPr>
        <p:txBody>
          <a:bodyPr/>
          <a:lstStyle/>
          <a:p>
            <a:r>
              <a:rPr lang="en-US" dirty="0"/>
              <a:t>The POM+ Project - Big </a:t>
            </a:r>
            <a:r>
              <a:rPr lang="en-US" sz="4000" dirty="0"/>
              <a:t>Kola</a:t>
            </a:r>
            <a:r>
              <a:rPr lang="en-US" dirty="0"/>
              <a:t> Company – Part 2</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82703" y="6323076"/>
            <a:ext cx="80624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31</a:t>
            </a:fld>
            <a:endParaRPr lang="en-US" sz="1600" dirty="0">
              <a:solidFill>
                <a:srgbClr val="44546A"/>
              </a:solidFill>
            </a:endParaRPr>
          </a:p>
        </p:txBody>
      </p:sp>
      <p:sp>
        <p:nvSpPr>
          <p:cNvPr id="6" name="Content Placeholder 3">
            <a:extLst>
              <a:ext uri="{FF2B5EF4-FFF2-40B4-BE49-F238E27FC236}">
                <a16:creationId xmlns:a16="http://schemas.microsoft.com/office/drawing/2014/main" id="{1C2613C9-4B79-4D82-89F7-6855FF17C9DA}"/>
              </a:ext>
            </a:extLst>
          </p:cNvPr>
          <p:cNvSpPr txBox="1">
            <a:spLocks/>
          </p:cNvSpPr>
          <p:nvPr/>
        </p:nvSpPr>
        <p:spPr>
          <a:xfrm>
            <a:off x="133350" y="695706"/>
            <a:ext cx="11925300" cy="5894832"/>
          </a:xfrm>
          <a:prstGeom prst="rect">
            <a:avLst/>
          </a:prstGeom>
        </p:spPr>
        <p:txBody>
          <a:bodyPr vert="horz" lIns="91440" tIns="45720" rIns="91440" bIns="45720" rtlCol="0">
            <a:normAutofit/>
          </a:bodyPr>
          <a:lstStyle>
            <a:lvl1pPr marL="228600" indent="-228600" algn="l" defTabSz="914400" rtl="0" eaLnBrk="1" latinLnBrk="0" hangingPunct="1">
              <a:lnSpc>
                <a:spcPct val="15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5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5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5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5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pPr>
            <a:r>
              <a:rPr lang="en-US" dirty="0"/>
              <a:t>1. Which if any of the resources are overallocated?</a:t>
            </a:r>
          </a:p>
        </p:txBody>
      </p:sp>
      <p:pic>
        <p:nvPicPr>
          <p:cNvPr id="4" name="Picture 3">
            <a:extLst>
              <a:ext uri="{FF2B5EF4-FFF2-40B4-BE49-F238E27FC236}">
                <a16:creationId xmlns:a16="http://schemas.microsoft.com/office/drawing/2014/main" id="{15FEF6D9-D152-46EA-9F28-02F286F140B9}"/>
              </a:ext>
            </a:extLst>
          </p:cNvPr>
          <p:cNvPicPr>
            <a:picLocks noChangeAspect="1"/>
          </p:cNvPicPr>
          <p:nvPr/>
        </p:nvPicPr>
        <p:blipFill rotWithShape="1">
          <a:blip r:embed="rId2"/>
          <a:srcRect r="25500"/>
          <a:stretch/>
        </p:blipFill>
        <p:spPr>
          <a:xfrm>
            <a:off x="995680" y="1628300"/>
            <a:ext cx="9083040" cy="4694776"/>
          </a:xfrm>
          <a:prstGeom prst="rect">
            <a:avLst/>
          </a:prstGeom>
        </p:spPr>
      </p:pic>
    </p:spTree>
    <p:extLst>
      <p:ext uri="{BB962C8B-B14F-4D97-AF65-F5344CB8AC3E}">
        <p14:creationId xmlns:p14="http://schemas.microsoft.com/office/powerpoint/2010/main" val="392241087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279400" y="74773"/>
            <a:ext cx="10515600" cy="924179"/>
          </a:xfrm>
        </p:spPr>
        <p:txBody>
          <a:bodyPr/>
          <a:lstStyle/>
          <a:p>
            <a:r>
              <a:rPr lang="en-US" dirty="0"/>
              <a:t>The POM+ Project - Big </a:t>
            </a:r>
            <a:r>
              <a:rPr lang="en-US" sz="4000" dirty="0"/>
              <a:t>Kola</a:t>
            </a:r>
            <a:r>
              <a:rPr lang="en-US" dirty="0"/>
              <a:t> Company – Part 2</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82703" y="6323076"/>
            <a:ext cx="80624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32</a:t>
            </a:fld>
            <a:endParaRPr lang="en-US" sz="1600" dirty="0">
              <a:solidFill>
                <a:srgbClr val="44546A"/>
              </a:solidFill>
            </a:endParaRPr>
          </a:p>
        </p:txBody>
      </p:sp>
      <p:sp>
        <p:nvSpPr>
          <p:cNvPr id="4" name="Content Placeholder 3">
            <a:extLst>
              <a:ext uri="{FF2B5EF4-FFF2-40B4-BE49-F238E27FC236}">
                <a16:creationId xmlns:a16="http://schemas.microsoft.com/office/drawing/2014/main" id="{F5812FA9-C5FB-4E77-8E5F-B2BF89185126}"/>
              </a:ext>
            </a:extLst>
          </p:cNvPr>
          <p:cNvSpPr>
            <a:spLocks noGrp="1"/>
          </p:cNvSpPr>
          <p:nvPr>
            <p:ph idx="1"/>
          </p:nvPr>
        </p:nvSpPr>
        <p:spPr>
          <a:xfrm>
            <a:off x="133349" y="695706"/>
            <a:ext cx="11925300" cy="5894832"/>
          </a:xfrm>
        </p:spPr>
        <p:txBody>
          <a:bodyPr>
            <a:normAutofit/>
          </a:bodyPr>
          <a:lstStyle/>
          <a:p>
            <a:pPr>
              <a:lnSpc>
                <a:spcPct val="200000"/>
              </a:lnSpc>
            </a:pPr>
            <a:r>
              <a:rPr lang="en-US" dirty="0"/>
              <a:t>2. Assume that the project is time constrained and try to resolve any overallocation problems by leveling within slack. What happens?</a:t>
            </a:r>
          </a:p>
        </p:txBody>
      </p:sp>
      <p:pic>
        <p:nvPicPr>
          <p:cNvPr id="5" name="Picture 4" descr="Graphical user interface, application&#10;&#10;Description automatically generated">
            <a:extLst>
              <a:ext uri="{FF2B5EF4-FFF2-40B4-BE49-F238E27FC236}">
                <a16:creationId xmlns:a16="http://schemas.microsoft.com/office/drawing/2014/main" id="{BE2FA005-F1DE-46F2-B01E-D1F52AC7D59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59222" y="2150108"/>
            <a:ext cx="8673555" cy="4633119"/>
          </a:xfrm>
          <a:prstGeom prst="rect">
            <a:avLst/>
          </a:prstGeom>
        </p:spPr>
      </p:pic>
    </p:spTree>
    <p:extLst>
      <p:ext uri="{BB962C8B-B14F-4D97-AF65-F5344CB8AC3E}">
        <p14:creationId xmlns:p14="http://schemas.microsoft.com/office/powerpoint/2010/main" val="42217454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279400" y="74773"/>
            <a:ext cx="10515600" cy="924179"/>
          </a:xfrm>
        </p:spPr>
        <p:txBody>
          <a:bodyPr/>
          <a:lstStyle/>
          <a:p>
            <a:r>
              <a:rPr lang="en-US" dirty="0"/>
              <a:t>The POM+ Project - Big </a:t>
            </a:r>
            <a:r>
              <a:rPr lang="en-US" sz="4000" dirty="0"/>
              <a:t>Kola</a:t>
            </a:r>
            <a:r>
              <a:rPr lang="en-US" dirty="0"/>
              <a:t> Company – Part 2</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82703" y="6323076"/>
            <a:ext cx="80624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33</a:t>
            </a:fld>
            <a:endParaRPr lang="en-US" sz="1600" dirty="0">
              <a:solidFill>
                <a:srgbClr val="44546A"/>
              </a:solidFill>
            </a:endParaRPr>
          </a:p>
        </p:txBody>
      </p:sp>
      <p:sp>
        <p:nvSpPr>
          <p:cNvPr id="4" name="Content Placeholder 3">
            <a:extLst>
              <a:ext uri="{FF2B5EF4-FFF2-40B4-BE49-F238E27FC236}">
                <a16:creationId xmlns:a16="http://schemas.microsoft.com/office/drawing/2014/main" id="{F5812FA9-C5FB-4E77-8E5F-B2BF89185126}"/>
              </a:ext>
            </a:extLst>
          </p:cNvPr>
          <p:cNvSpPr>
            <a:spLocks noGrp="1"/>
          </p:cNvSpPr>
          <p:nvPr>
            <p:ph idx="1"/>
          </p:nvPr>
        </p:nvSpPr>
        <p:spPr>
          <a:xfrm>
            <a:off x="133350" y="998952"/>
            <a:ext cx="11925300" cy="5894832"/>
          </a:xfrm>
        </p:spPr>
        <p:txBody>
          <a:bodyPr>
            <a:normAutofit/>
          </a:bodyPr>
          <a:lstStyle/>
          <a:p>
            <a:r>
              <a:rPr lang="en-US" sz="2000" dirty="0"/>
              <a:t>2. Assume that the project is time constrained and try to resolve any overallocation problems by leveling within slack. What happens?</a:t>
            </a:r>
          </a:p>
        </p:txBody>
      </p:sp>
      <p:pic>
        <p:nvPicPr>
          <p:cNvPr id="7" name="Picture 6">
            <a:extLst>
              <a:ext uri="{FF2B5EF4-FFF2-40B4-BE49-F238E27FC236}">
                <a16:creationId xmlns:a16="http://schemas.microsoft.com/office/drawing/2014/main" id="{3BD2EE16-AB90-4F2A-B682-C9B59404522E}"/>
              </a:ext>
            </a:extLst>
          </p:cNvPr>
          <p:cNvPicPr>
            <a:picLocks noChangeAspect="1"/>
          </p:cNvPicPr>
          <p:nvPr/>
        </p:nvPicPr>
        <p:blipFill>
          <a:blip r:embed="rId2"/>
          <a:stretch>
            <a:fillRect/>
          </a:stretch>
        </p:blipFill>
        <p:spPr>
          <a:xfrm>
            <a:off x="991900" y="2024443"/>
            <a:ext cx="10208200" cy="1611821"/>
          </a:xfrm>
          <a:prstGeom prst="rect">
            <a:avLst/>
          </a:prstGeom>
        </p:spPr>
      </p:pic>
      <p:pic>
        <p:nvPicPr>
          <p:cNvPr id="10" name="Picture 9">
            <a:extLst>
              <a:ext uri="{FF2B5EF4-FFF2-40B4-BE49-F238E27FC236}">
                <a16:creationId xmlns:a16="http://schemas.microsoft.com/office/drawing/2014/main" id="{B7BEF630-3C19-46CC-AD7A-0D9FBECA65B1}"/>
              </a:ext>
            </a:extLst>
          </p:cNvPr>
          <p:cNvPicPr>
            <a:picLocks noChangeAspect="1"/>
          </p:cNvPicPr>
          <p:nvPr/>
        </p:nvPicPr>
        <p:blipFill rotWithShape="1">
          <a:blip r:embed="rId3"/>
          <a:srcRect r="32100"/>
          <a:stretch/>
        </p:blipFill>
        <p:spPr>
          <a:xfrm>
            <a:off x="6729984" y="3724423"/>
            <a:ext cx="4840224" cy="2744957"/>
          </a:xfrm>
          <a:prstGeom prst="rect">
            <a:avLst/>
          </a:prstGeom>
        </p:spPr>
      </p:pic>
      <p:pic>
        <p:nvPicPr>
          <p:cNvPr id="11" name="Picture 10">
            <a:extLst>
              <a:ext uri="{FF2B5EF4-FFF2-40B4-BE49-F238E27FC236}">
                <a16:creationId xmlns:a16="http://schemas.microsoft.com/office/drawing/2014/main" id="{4C20F119-AD88-449C-93C1-B0726A0A3172}"/>
              </a:ext>
            </a:extLst>
          </p:cNvPr>
          <p:cNvPicPr>
            <a:picLocks noChangeAspect="1"/>
          </p:cNvPicPr>
          <p:nvPr/>
        </p:nvPicPr>
        <p:blipFill rotWithShape="1">
          <a:blip r:embed="rId4"/>
          <a:srcRect r="26261"/>
          <a:stretch/>
        </p:blipFill>
        <p:spPr>
          <a:xfrm>
            <a:off x="279400" y="3726588"/>
            <a:ext cx="4994936" cy="2608405"/>
          </a:xfrm>
          <a:prstGeom prst="rect">
            <a:avLst/>
          </a:prstGeom>
        </p:spPr>
      </p:pic>
      <p:sp>
        <p:nvSpPr>
          <p:cNvPr id="12" name="TextBox 11">
            <a:extLst>
              <a:ext uri="{FF2B5EF4-FFF2-40B4-BE49-F238E27FC236}">
                <a16:creationId xmlns:a16="http://schemas.microsoft.com/office/drawing/2014/main" id="{DC159E95-5BAE-47D7-B9A4-E0563D15FD9E}"/>
              </a:ext>
            </a:extLst>
          </p:cNvPr>
          <p:cNvSpPr txBox="1"/>
          <p:nvPr/>
        </p:nvSpPr>
        <p:spPr>
          <a:xfrm>
            <a:off x="1102614" y="6311639"/>
            <a:ext cx="3584448" cy="369332"/>
          </a:xfrm>
          <a:prstGeom prst="rect">
            <a:avLst/>
          </a:prstGeom>
          <a:noFill/>
        </p:spPr>
        <p:txBody>
          <a:bodyPr wrap="square" rtlCol="0">
            <a:spAutoFit/>
          </a:bodyPr>
          <a:lstStyle/>
          <a:p>
            <a:pPr algn="ctr"/>
            <a:r>
              <a:rPr lang="en-US" dirty="0"/>
              <a:t>Before Leveling within Slack</a:t>
            </a:r>
          </a:p>
        </p:txBody>
      </p:sp>
      <p:sp>
        <p:nvSpPr>
          <p:cNvPr id="13" name="TextBox 12">
            <a:extLst>
              <a:ext uri="{FF2B5EF4-FFF2-40B4-BE49-F238E27FC236}">
                <a16:creationId xmlns:a16="http://schemas.microsoft.com/office/drawing/2014/main" id="{9283E900-EF56-4C98-90C1-360FC0877762}"/>
              </a:ext>
            </a:extLst>
          </p:cNvPr>
          <p:cNvSpPr txBox="1"/>
          <p:nvPr/>
        </p:nvSpPr>
        <p:spPr>
          <a:xfrm>
            <a:off x="7504938" y="6485766"/>
            <a:ext cx="3584448" cy="369332"/>
          </a:xfrm>
          <a:prstGeom prst="rect">
            <a:avLst/>
          </a:prstGeom>
          <a:noFill/>
        </p:spPr>
        <p:txBody>
          <a:bodyPr wrap="square" rtlCol="0">
            <a:spAutoFit/>
          </a:bodyPr>
          <a:lstStyle/>
          <a:p>
            <a:pPr algn="ctr"/>
            <a:r>
              <a:rPr lang="en-US" dirty="0"/>
              <a:t>After Leveling within Slack</a:t>
            </a:r>
          </a:p>
        </p:txBody>
      </p:sp>
    </p:spTree>
    <p:extLst>
      <p:ext uri="{BB962C8B-B14F-4D97-AF65-F5344CB8AC3E}">
        <p14:creationId xmlns:p14="http://schemas.microsoft.com/office/powerpoint/2010/main" val="162272581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279400" y="136525"/>
            <a:ext cx="10515600" cy="924179"/>
          </a:xfrm>
        </p:spPr>
        <p:txBody>
          <a:bodyPr/>
          <a:lstStyle/>
          <a:p>
            <a:r>
              <a:rPr lang="en-US" dirty="0"/>
              <a:t>The POM+ Project - Big </a:t>
            </a:r>
            <a:r>
              <a:rPr lang="en-US" sz="4000" dirty="0"/>
              <a:t>Kola</a:t>
            </a:r>
            <a:r>
              <a:rPr lang="en-US" dirty="0"/>
              <a:t> Company – Part 2</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82703" y="6323076"/>
            <a:ext cx="80624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13" name="Picture 12">
            <a:extLst>
              <a:ext uri="{FF2B5EF4-FFF2-40B4-BE49-F238E27FC236}">
                <a16:creationId xmlns:a16="http://schemas.microsoft.com/office/drawing/2014/main" id="{79CDC2F2-1546-4035-8B36-5CEE162E0083}"/>
              </a:ext>
            </a:extLst>
          </p:cNvPr>
          <p:cNvPicPr>
            <a:picLocks noChangeAspect="1"/>
          </p:cNvPicPr>
          <p:nvPr/>
        </p:nvPicPr>
        <p:blipFill rotWithShape="1">
          <a:blip r:embed="rId2"/>
          <a:srcRect r="9900"/>
          <a:stretch/>
        </p:blipFill>
        <p:spPr>
          <a:xfrm>
            <a:off x="279400" y="913139"/>
            <a:ext cx="6100517" cy="2317741"/>
          </a:xfrm>
          <a:prstGeom prst="rect">
            <a:avLst/>
          </a:prstGeom>
        </p:spPr>
      </p:pic>
      <p:pic>
        <p:nvPicPr>
          <p:cNvPr id="4" name="Picture 3">
            <a:extLst>
              <a:ext uri="{FF2B5EF4-FFF2-40B4-BE49-F238E27FC236}">
                <a16:creationId xmlns:a16="http://schemas.microsoft.com/office/drawing/2014/main" id="{932A3EBC-434D-4B60-A2BE-6241A100A19B}"/>
              </a:ext>
            </a:extLst>
          </p:cNvPr>
          <p:cNvPicPr>
            <a:picLocks noChangeAspect="1"/>
          </p:cNvPicPr>
          <p:nvPr/>
        </p:nvPicPr>
        <p:blipFill rotWithShape="1">
          <a:blip r:embed="rId3"/>
          <a:srcRect r="9433"/>
          <a:stretch/>
        </p:blipFill>
        <p:spPr>
          <a:xfrm>
            <a:off x="3940480" y="4218432"/>
            <a:ext cx="6983552" cy="2639568"/>
          </a:xfrm>
          <a:prstGeom prst="rect">
            <a:avLst/>
          </a:prstGeom>
        </p:spPr>
      </p:pic>
      <p:sp>
        <p:nvSpPr>
          <p:cNvPr id="9" name="TextBox 8">
            <a:extLst>
              <a:ext uri="{FF2B5EF4-FFF2-40B4-BE49-F238E27FC236}">
                <a16:creationId xmlns:a16="http://schemas.microsoft.com/office/drawing/2014/main" id="{47F6C3B8-363B-4ECD-991B-B2E6776B92E5}"/>
              </a:ext>
            </a:extLst>
          </p:cNvPr>
          <p:cNvSpPr txBox="1"/>
          <p:nvPr/>
        </p:nvSpPr>
        <p:spPr>
          <a:xfrm>
            <a:off x="6247638" y="1686544"/>
            <a:ext cx="3584448" cy="369332"/>
          </a:xfrm>
          <a:prstGeom prst="rect">
            <a:avLst/>
          </a:prstGeom>
          <a:noFill/>
        </p:spPr>
        <p:txBody>
          <a:bodyPr wrap="square" rtlCol="0">
            <a:spAutoFit/>
          </a:bodyPr>
          <a:lstStyle/>
          <a:p>
            <a:pPr algn="ctr"/>
            <a:r>
              <a:rPr lang="en-US" dirty="0"/>
              <a:t>Before Leveling within Slack</a:t>
            </a:r>
          </a:p>
        </p:txBody>
      </p:sp>
      <p:sp>
        <p:nvSpPr>
          <p:cNvPr id="10" name="TextBox 9">
            <a:extLst>
              <a:ext uri="{FF2B5EF4-FFF2-40B4-BE49-F238E27FC236}">
                <a16:creationId xmlns:a16="http://schemas.microsoft.com/office/drawing/2014/main" id="{5D0AE8C6-B10C-4CE4-8F5B-D336230C2392}"/>
              </a:ext>
            </a:extLst>
          </p:cNvPr>
          <p:cNvSpPr txBox="1"/>
          <p:nvPr/>
        </p:nvSpPr>
        <p:spPr>
          <a:xfrm>
            <a:off x="653034" y="5208770"/>
            <a:ext cx="3584448" cy="369332"/>
          </a:xfrm>
          <a:prstGeom prst="rect">
            <a:avLst/>
          </a:prstGeom>
          <a:noFill/>
        </p:spPr>
        <p:txBody>
          <a:bodyPr wrap="square" rtlCol="0">
            <a:spAutoFit/>
          </a:bodyPr>
          <a:lstStyle/>
          <a:p>
            <a:pPr algn="ctr"/>
            <a:r>
              <a:rPr lang="en-US" dirty="0"/>
              <a:t>After Leveling within Slack</a:t>
            </a:r>
          </a:p>
        </p:txBody>
      </p:sp>
      <p:pic>
        <p:nvPicPr>
          <p:cNvPr id="7" name="Picture 6" descr="Text&#10;&#10;Description automatically generated with low confidence">
            <a:extLst>
              <a:ext uri="{FF2B5EF4-FFF2-40B4-BE49-F238E27FC236}">
                <a16:creationId xmlns:a16="http://schemas.microsoft.com/office/drawing/2014/main" id="{713A33E6-791F-4E90-A3CB-B55AE7F0F4F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45884" y="3223260"/>
            <a:ext cx="1505160" cy="838317"/>
          </a:xfrm>
          <a:prstGeom prst="rect">
            <a:avLst/>
          </a:prstGeom>
        </p:spPr>
      </p:pic>
    </p:spTree>
    <p:extLst>
      <p:ext uri="{BB962C8B-B14F-4D97-AF65-F5344CB8AC3E}">
        <p14:creationId xmlns:p14="http://schemas.microsoft.com/office/powerpoint/2010/main" val="104611910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279400" y="136525"/>
            <a:ext cx="10515600" cy="924179"/>
          </a:xfrm>
        </p:spPr>
        <p:txBody>
          <a:bodyPr/>
          <a:lstStyle/>
          <a:p>
            <a:r>
              <a:rPr lang="en-US" dirty="0"/>
              <a:t>The POM+ Project - Big </a:t>
            </a:r>
            <a:r>
              <a:rPr lang="en-US" sz="4000" dirty="0"/>
              <a:t>Kola</a:t>
            </a:r>
            <a:r>
              <a:rPr lang="en-US" dirty="0"/>
              <a:t> Company – Part 2</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82703" y="6323076"/>
            <a:ext cx="80624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35</a:t>
            </a:fld>
            <a:endParaRPr lang="en-US" sz="1600" dirty="0">
              <a:solidFill>
                <a:srgbClr val="44546A"/>
              </a:solidFill>
            </a:endParaRPr>
          </a:p>
        </p:txBody>
      </p:sp>
      <p:sp>
        <p:nvSpPr>
          <p:cNvPr id="4" name="Content Placeholder 3">
            <a:extLst>
              <a:ext uri="{FF2B5EF4-FFF2-40B4-BE49-F238E27FC236}">
                <a16:creationId xmlns:a16="http://schemas.microsoft.com/office/drawing/2014/main" id="{F5812FA9-C5FB-4E77-8E5F-B2BF89185126}"/>
              </a:ext>
            </a:extLst>
          </p:cNvPr>
          <p:cNvSpPr>
            <a:spLocks noGrp="1"/>
          </p:cNvSpPr>
          <p:nvPr>
            <p:ph idx="1"/>
          </p:nvPr>
        </p:nvSpPr>
        <p:spPr>
          <a:xfrm>
            <a:off x="133350" y="963168"/>
            <a:ext cx="11925300" cy="5894832"/>
          </a:xfrm>
        </p:spPr>
        <p:txBody>
          <a:bodyPr>
            <a:normAutofit/>
          </a:bodyPr>
          <a:lstStyle/>
          <a:p>
            <a:pPr>
              <a:lnSpc>
                <a:spcPct val="200000"/>
              </a:lnSpc>
            </a:pPr>
            <a:r>
              <a:rPr lang="en-US" sz="2000" dirty="0"/>
              <a:t>3. Assume the project is resource constrained and resolve any overallocation problems by leveling outside of slack. What happens?</a:t>
            </a:r>
          </a:p>
        </p:txBody>
      </p:sp>
      <p:pic>
        <p:nvPicPr>
          <p:cNvPr id="5" name="Picture 4" descr="Graphical user interface, application&#10;&#10;Description automatically generated">
            <a:extLst>
              <a:ext uri="{FF2B5EF4-FFF2-40B4-BE49-F238E27FC236}">
                <a16:creationId xmlns:a16="http://schemas.microsoft.com/office/drawing/2014/main" id="{C52DBD94-7366-4B79-95DA-0FCCC4411D2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60448" y="2204832"/>
            <a:ext cx="8436864" cy="4516643"/>
          </a:xfrm>
          <a:prstGeom prst="rect">
            <a:avLst/>
          </a:prstGeom>
        </p:spPr>
      </p:pic>
    </p:spTree>
    <p:extLst>
      <p:ext uri="{BB962C8B-B14F-4D97-AF65-F5344CB8AC3E}">
        <p14:creationId xmlns:p14="http://schemas.microsoft.com/office/powerpoint/2010/main" val="23272748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279400" y="136525"/>
            <a:ext cx="10515600" cy="924179"/>
          </a:xfrm>
        </p:spPr>
        <p:txBody>
          <a:bodyPr/>
          <a:lstStyle/>
          <a:p>
            <a:r>
              <a:rPr lang="en-US" dirty="0"/>
              <a:t>The POM+ Project - Big </a:t>
            </a:r>
            <a:r>
              <a:rPr lang="en-US" sz="4000" dirty="0"/>
              <a:t>Kola</a:t>
            </a:r>
            <a:r>
              <a:rPr lang="en-US" dirty="0"/>
              <a:t> Company – Part 3</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82703" y="6323076"/>
            <a:ext cx="80624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36</a:t>
            </a:fld>
            <a:endParaRPr lang="en-US" sz="1600" dirty="0">
              <a:solidFill>
                <a:srgbClr val="44546A"/>
              </a:solidFill>
            </a:endParaRPr>
          </a:p>
        </p:txBody>
      </p:sp>
      <p:sp>
        <p:nvSpPr>
          <p:cNvPr id="4" name="Content Placeholder 3">
            <a:extLst>
              <a:ext uri="{FF2B5EF4-FFF2-40B4-BE49-F238E27FC236}">
                <a16:creationId xmlns:a16="http://schemas.microsoft.com/office/drawing/2014/main" id="{F5812FA9-C5FB-4E77-8E5F-B2BF89185126}"/>
              </a:ext>
            </a:extLst>
          </p:cNvPr>
          <p:cNvSpPr>
            <a:spLocks noGrp="1"/>
          </p:cNvSpPr>
          <p:nvPr>
            <p:ph idx="1"/>
          </p:nvPr>
        </p:nvSpPr>
        <p:spPr>
          <a:xfrm>
            <a:off x="133350" y="1092706"/>
            <a:ext cx="11925300" cy="5230369"/>
          </a:xfrm>
        </p:spPr>
        <p:txBody>
          <a:bodyPr>
            <a:normAutofit/>
          </a:bodyPr>
          <a:lstStyle/>
          <a:p>
            <a:pPr>
              <a:lnSpc>
                <a:spcPct val="200000"/>
              </a:lnSpc>
            </a:pPr>
            <a:r>
              <a:rPr lang="en-US" sz="2000" dirty="0"/>
              <a:t>3. Assume the project is resource constrained and resolve any overallocation problems by leveling outside of slack. What happens?</a:t>
            </a:r>
          </a:p>
        </p:txBody>
      </p:sp>
      <p:pic>
        <p:nvPicPr>
          <p:cNvPr id="3" name="Picture 2">
            <a:extLst>
              <a:ext uri="{FF2B5EF4-FFF2-40B4-BE49-F238E27FC236}">
                <a16:creationId xmlns:a16="http://schemas.microsoft.com/office/drawing/2014/main" id="{AA3FC4C2-4697-4874-8EEB-7FFE2D9133CF}"/>
              </a:ext>
            </a:extLst>
          </p:cNvPr>
          <p:cNvPicPr>
            <a:picLocks noChangeAspect="1"/>
          </p:cNvPicPr>
          <p:nvPr/>
        </p:nvPicPr>
        <p:blipFill>
          <a:blip r:embed="rId2"/>
          <a:stretch>
            <a:fillRect/>
          </a:stretch>
        </p:blipFill>
        <p:spPr>
          <a:xfrm>
            <a:off x="1524000" y="2257760"/>
            <a:ext cx="10058400" cy="4600239"/>
          </a:xfrm>
          <a:prstGeom prst="rect">
            <a:avLst/>
          </a:prstGeom>
        </p:spPr>
      </p:pic>
    </p:spTree>
    <p:extLst>
      <p:ext uri="{BB962C8B-B14F-4D97-AF65-F5344CB8AC3E}">
        <p14:creationId xmlns:p14="http://schemas.microsoft.com/office/powerpoint/2010/main" val="62464706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279400" y="136525"/>
            <a:ext cx="10515600" cy="924179"/>
          </a:xfrm>
        </p:spPr>
        <p:txBody>
          <a:bodyPr/>
          <a:lstStyle/>
          <a:p>
            <a:r>
              <a:rPr lang="en-US" dirty="0"/>
              <a:t>The POM+ Project - Big </a:t>
            </a:r>
            <a:r>
              <a:rPr lang="en-US" sz="4000" dirty="0"/>
              <a:t>Kola</a:t>
            </a:r>
            <a:r>
              <a:rPr lang="en-US" dirty="0"/>
              <a:t> Company – Part 3</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82703" y="6323076"/>
            <a:ext cx="80624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37</a:t>
            </a:fld>
            <a:endParaRPr lang="en-US" sz="1600" dirty="0">
              <a:solidFill>
                <a:srgbClr val="44546A"/>
              </a:solidFill>
            </a:endParaRPr>
          </a:p>
        </p:txBody>
      </p:sp>
      <p:sp>
        <p:nvSpPr>
          <p:cNvPr id="4" name="Content Placeholder 3">
            <a:extLst>
              <a:ext uri="{FF2B5EF4-FFF2-40B4-BE49-F238E27FC236}">
                <a16:creationId xmlns:a16="http://schemas.microsoft.com/office/drawing/2014/main" id="{F5812FA9-C5FB-4E77-8E5F-B2BF89185126}"/>
              </a:ext>
            </a:extLst>
          </p:cNvPr>
          <p:cNvSpPr>
            <a:spLocks noGrp="1"/>
          </p:cNvSpPr>
          <p:nvPr>
            <p:ph idx="1"/>
          </p:nvPr>
        </p:nvSpPr>
        <p:spPr>
          <a:xfrm>
            <a:off x="133350" y="1092706"/>
            <a:ext cx="11925300" cy="5230369"/>
          </a:xfrm>
        </p:spPr>
        <p:txBody>
          <a:bodyPr>
            <a:normAutofit/>
          </a:bodyPr>
          <a:lstStyle/>
          <a:p>
            <a:pPr>
              <a:lnSpc>
                <a:spcPct val="200000"/>
              </a:lnSpc>
            </a:pPr>
            <a:r>
              <a:rPr lang="en-US" sz="2000" dirty="0"/>
              <a:t>3. Assume the project is resource constrained and resolve any overallocation problems by leveling outside of slack. What happens?</a:t>
            </a:r>
          </a:p>
        </p:txBody>
      </p:sp>
      <p:pic>
        <p:nvPicPr>
          <p:cNvPr id="5" name="Picture 4">
            <a:extLst>
              <a:ext uri="{FF2B5EF4-FFF2-40B4-BE49-F238E27FC236}">
                <a16:creationId xmlns:a16="http://schemas.microsoft.com/office/drawing/2014/main" id="{BDE03ABD-CA09-4CA8-941D-1994FCF4CDAD}"/>
              </a:ext>
            </a:extLst>
          </p:cNvPr>
          <p:cNvPicPr>
            <a:picLocks noChangeAspect="1"/>
          </p:cNvPicPr>
          <p:nvPr/>
        </p:nvPicPr>
        <p:blipFill rotWithShape="1">
          <a:blip r:embed="rId2"/>
          <a:srcRect l="-1" r="7769"/>
          <a:stretch/>
        </p:blipFill>
        <p:spPr>
          <a:xfrm>
            <a:off x="251976" y="2713003"/>
            <a:ext cx="11623032" cy="1989773"/>
          </a:xfrm>
          <a:prstGeom prst="rect">
            <a:avLst/>
          </a:prstGeom>
        </p:spPr>
      </p:pic>
    </p:spTree>
    <p:extLst>
      <p:ext uri="{BB962C8B-B14F-4D97-AF65-F5344CB8AC3E}">
        <p14:creationId xmlns:p14="http://schemas.microsoft.com/office/powerpoint/2010/main" val="191833646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279400" y="136525"/>
            <a:ext cx="10515600" cy="924179"/>
          </a:xfrm>
        </p:spPr>
        <p:txBody>
          <a:bodyPr/>
          <a:lstStyle/>
          <a:p>
            <a:r>
              <a:rPr lang="en-US" dirty="0"/>
              <a:t>The POM+ Project - Big </a:t>
            </a:r>
            <a:r>
              <a:rPr lang="en-US" sz="4000" dirty="0"/>
              <a:t>Kola</a:t>
            </a:r>
            <a:r>
              <a:rPr lang="en-US" dirty="0"/>
              <a:t> Company – Part 3</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82703" y="6323076"/>
            <a:ext cx="80624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38</a:t>
            </a:fld>
            <a:endParaRPr lang="en-US" sz="1600" dirty="0">
              <a:solidFill>
                <a:srgbClr val="44546A"/>
              </a:solidFill>
            </a:endParaRPr>
          </a:p>
        </p:txBody>
      </p:sp>
      <p:pic>
        <p:nvPicPr>
          <p:cNvPr id="4" name="Picture 3" descr="Graphical user interface, application, table, Excel&#10;&#10;Description automatically generated">
            <a:extLst>
              <a:ext uri="{FF2B5EF4-FFF2-40B4-BE49-F238E27FC236}">
                <a16:creationId xmlns:a16="http://schemas.microsoft.com/office/drawing/2014/main" id="{B940CB46-8EDC-49C4-BF16-358B1BF0FE0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5447" y="1072462"/>
            <a:ext cx="9829553" cy="5250614"/>
          </a:xfrm>
          <a:prstGeom prst="rect">
            <a:avLst/>
          </a:prstGeom>
        </p:spPr>
      </p:pic>
    </p:spTree>
    <p:extLst>
      <p:ext uri="{BB962C8B-B14F-4D97-AF65-F5344CB8AC3E}">
        <p14:creationId xmlns:p14="http://schemas.microsoft.com/office/powerpoint/2010/main" val="7511703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279400" y="136525"/>
            <a:ext cx="10515600" cy="924179"/>
          </a:xfrm>
        </p:spPr>
        <p:txBody>
          <a:bodyPr/>
          <a:lstStyle/>
          <a:p>
            <a:r>
              <a:rPr lang="en-US" dirty="0"/>
              <a:t>The POM+ Project - Big </a:t>
            </a:r>
            <a:r>
              <a:rPr lang="en-US" sz="4000" dirty="0"/>
              <a:t>Kola</a:t>
            </a:r>
            <a:r>
              <a:rPr lang="en-US" dirty="0"/>
              <a:t> Company – Part 3</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82703" y="6323076"/>
            <a:ext cx="80624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39</a:t>
            </a:fld>
            <a:endParaRPr lang="en-US" sz="1600" dirty="0">
              <a:solidFill>
                <a:srgbClr val="44546A"/>
              </a:solidFill>
            </a:endParaRPr>
          </a:p>
        </p:txBody>
      </p:sp>
      <p:sp>
        <p:nvSpPr>
          <p:cNvPr id="4" name="Content Placeholder 3">
            <a:extLst>
              <a:ext uri="{FF2B5EF4-FFF2-40B4-BE49-F238E27FC236}">
                <a16:creationId xmlns:a16="http://schemas.microsoft.com/office/drawing/2014/main" id="{F5812FA9-C5FB-4E77-8E5F-B2BF89185126}"/>
              </a:ext>
            </a:extLst>
          </p:cNvPr>
          <p:cNvSpPr>
            <a:spLocks noGrp="1"/>
          </p:cNvSpPr>
          <p:nvPr>
            <p:ph idx="1"/>
          </p:nvPr>
        </p:nvSpPr>
        <p:spPr>
          <a:xfrm>
            <a:off x="133350" y="963168"/>
            <a:ext cx="11925300" cy="5894832"/>
          </a:xfrm>
        </p:spPr>
        <p:txBody>
          <a:bodyPr>
            <a:normAutofit/>
          </a:bodyPr>
          <a:lstStyle/>
          <a:p>
            <a:pPr>
              <a:lnSpc>
                <a:spcPct val="200000"/>
              </a:lnSpc>
            </a:pPr>
            <a:r>
              <a:rPr lang="en-US" sz="2000" dirty="0"/>
              <a:t>Top management has accepted the July 19th completion schedule created at the end of Part 2. Prepare a brief memo that addresses the following questions:</a:t>
            </a:r>
          </a:p>
          <a:p>
            <a:pPr>
              <a:lnSpc>
                <a:spcPct val="200000"/>
              </a:lnSpc>
            </a:pPr>
            <a:r>
              <a:rPr lang="en-US" sz="2000" dirty="0"/>
              <a:t>1. How much will the project cost? What is the most expensive activity?</a:t>
            </a:r>
          </a:p>
        </p:txBody>
      </p:sp>
    </p:spTree>
    <p:extLst>
      <p:ext uri="{BB962C8B-B14F-4D97-AF65-F5344CB8AC3E}">
        <p14:creationId xmlns:p14="http://schemas.microsoft.com/office/powerpoint/2010/main" val="190529111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279400" y="136525"/>
            <a:ext cx="10515600" cy="924179"/>
          </a:xfrm>
        </p:spPr>
        <p:txBody>
          <a:bodyPr/>
          <a:lstStyle/>
          <a:p>
            <a:r>
              <a:rPr lang="en-US" dirty="0"/>
              <a:t>The POM+ Project - Big </a:t>
            </a:r>
            <a:r>
              <a:rPr lang="en-US" sz="4000" dirty="0"/>
              <a:t>Kola</a:t>
            </a:r>
            <a:r>
              <a:rPr lang="en-US" dirty="0"/>
              <a:t> Company – Part 3</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82703" y="6323076"/>
            <a:ext cx="80624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40</a:t>
            </a:fld>
            <a:endParaRPr lang="en-US" sz="1600" dirty="0">
              <a:solidFill>
                <a:srgbClr val="44546A"/>
              </a:solidFill>
            </a:endParaRPr>
          </a:p>
        </p:txBody>
      </p:sp>
      <p:pic>
        <p:nvPicPr>
          <p:cNvPr id="7" name="Picture 6">
            <a:extLst>
              <a:ext uri="{FF2B5EF4-FFF2-40B4-BE49-F238E27FC236}">
                <a16:creationId xmlns:a16="http://schemas.microsoft.com/office/drawing/2014/main" id="{665D4440-2CA6-441C-B8A3-43567207D967}"/>
              </a:ext>
            </a:extLst>
          </p:cNvPr>
          <p:cNvPicPr>
            <a:picLocks noChangeAspect="1"/>
          </p:cNvPicPr>
          <p:nvPr/>
        </p:nvPicPr>
        <p:blipFill rotWithShape="1">
          <a:blip r:embed="rId2"/>
          <a:srcRect r="29300"/>
          <a:stretch/>
        </p:blipFill>
        <p:spPr>
          <a:xfrm>
            <a:off x="377952" y="1014491"/>
            <a:ext cx="8619744" cy="5576047"/>
          </a:xfrm>
          <a:prstGeom prst="rect">
            <a:avLst/>
          </a:prstGeom>
        </p:spPr>
      </p:pic>
    </p:spTree>
    <p:extLst>
      <p:ext uri="{BB962C8B-B14F-4D97-AF65-F5344CB8AC3E}">
        <p14:creationId xmlns:p14="http://schemas.microsoft.com/office/powerpoint/2010/main" val="77618809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279400" y="136525"/>
            <a:ext cx="10515600" cy="924179"/>
          </a:xfrm>
        </p:spPr>
        <p:txBody>
          <a:bodyPr/>
          <a:lstStyle/>
          <a:p>
            <a:r>
              <a:rPr lang="en-US" dirty="0"/>
              <a:t>The POM+ Project - Big </a:t>
            </a:r>
            <a:r>
              <a:rPr lang="en-US" sz="4000" dirty="0"/>
              <a:t>Kola</a:t>
            </a:r>
            <a:r>
              <a:rPr lang="en-US" dirty="0"/>
              <a:t> Company – Part 3</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82703" y="6323076"/>
            <a:ext cx="80624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41</a:t>
            </a:fld>
            <a:endParaRPr lang="en-US" sz="1600" dirty="0">
              <a:solidFill>
                <a:srgbClr val="44546A"/>
              </a:solidFill>
            </a:endParaRPr>
          </a:p>
        </p:txBody>
      </p:sp>
      <p:pic>
        <p:nvPicPr>
          <p:cNvPr id="4" name="Picture 3">
            <a:extLst>
              <a:ext uri="{FF2B5EF4-FFF2-40B4-BE49-F238E27FC236}">
                <a16:creationId xmlns:a16="http://schemas.microsoft.com/office/drawing/2014/main" id="{5AD565D8-F35F-4180-9968-E46FCF6B3A99}"/>
              </a:ext>
            </a:extLst>
          </p:cNvPr>
          <p:cNvPicPr>
            <a:picLocks noChangeAspect="1"/>
          </p:cNvPicPr>
          <p:nvPr/>
        </p:nvPicPr>
        <p:blipFill rotWithShape="1">
          <a:blip r:embed="rId2"/>
          <a:srcRect l="11459" r="2292"/>
          <a:stretch/>
        </p:blipFill>
        <p:spPr>
          <a:xfrm>
            <a:off x="867103" y="1205041"/>
            <a:ext cx="10515600" cy="5385497"/>
          </a:xfrm>
          <a:prstGeom prst="rect">
            <a:avLst/>
          </a:prstGeom>
        </p:spPr>
      </p:pic>
    </p:spTree>
    <p:extLst>
      <p:ext uri="{BB962C8B-B14F-4D97-AF65-F5344CB8AC3E}">
        <p14:creationId xmlns:p14="http://schemas.microsoft.com/office/powerpoint/2010/main" val="404204488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p:txBody>
          <a:bodyPr/>
          <a:lstStyle/>
          <a:p>
            <a:r>
              <a:rPr lang="en-US" dirty="0"/>
              <a:t>Timeline</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78031" y="6323076"/>
            <a:ext cx="81092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42</a:t>
            </a:fld>
            <a:endParaRPr lang="en-US" sz="1600" dirty="0">
              <a:solidFill>
                <a:srgbClr val="44546A"/>
              </a:solidFill>
            </a:endParaRPr>
          </a:p>
        </p:txBody>
      </p:sp>
      <p:pic>
        <p:nvPicPr>
          <p:cNvPr id="7" name="Picture 6">
            <a:extLst>
              <a:ext uri="{FF2B5EF4-FFF2-40B4-BE49-F238E27FC236}">
                <a16:creationId xmlns:a16="http://schemas.microsoft.com/office/drawing/2014/main" id="{0F530C13-5348-4BF5-AAA1-978F61B76E6C}"/>
              </a:ext>
            </a:extLst>
          </p:cNvPr>
          <p:cNvPicPr>
            <a:picLocks noChangeAspect="1"/>
          </p:cNvPicPr>
          <p:nvPr/>
        </p:nvPicPr>
        <p:blipFill>
          <a:blip r:embed="rId2"/>
          <a:stretch>
            <a:fillRect/>
          </a:stretch>
        </p:blipFill>
        <p:spPr>
          <a:xfrm>
            <a:off x="0" y="2292096"/>
            <a:ext cx="11939202" cy="2810097"/>
          </a:xfrm>
          <a:prstGeom prst="rect">
            <a:avLst/>
          </a:prstGeom>
        </p:spPr>
      </p:pic>
    </p:spTree>
    <p:extLst>
      <p:ext uri="{BB962C8B-B14F-4D97-AF65-F5344CB8AC3E}">
        <p14:creationId xmlns:p14="http://schemas.microsoft.com/office/powerpoint/2010/main" val="5239891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279400" y="136525"/>
            <a:ext cx="10515600" cy="924179"/>
          </a:xfrm>
        </p:spPr>
        <p:txBody>
          <a:bodyPr/>
          <a:lstStyle/>
          <a:p>
            <a:r>
              <a:rPr lang="en-US" dirty="0"/>
              <a:t>The POM+ Project - Big </a:t>
            </a:r>
            <a:r>
              <a:rPr lang="en-US" sz="4000" dirty="0"/>
              <a:t>Kola</a:t>
            </a:r>
            <a:r>
              <a:rPr lang="en-US" dirty="0"/>
              <a:t> Company – Part 4</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82703" y="6323076"/>
            <a:ext cx="80624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43</a:t>
            </a:fld>
            <a:endParaRPr lang="en-US" sz="1600" dirty="0">
              <a:solidFill>
                <a:srgbClr val="44546A"/>
              </a:solidFill>
            </a:endParaRPr>
          </a:p>
        </p:txBody>
      </p:sp>
      <p:sp>
        <p:nvSpPr>
          <p:cNvPr id="4" name="Content Placeholder 3">
            <a:extLst>
              <a:ext uri="{FF2B5EF4-FFF2-40B4-BE49-F238E27FC236}">
                <a16:creationId xmlns:a16="http://schemas.microsoft.com/office/drawing/2014/main" id="{F5812FA9-C5FB-4E77-8E5F-B2BF89185126}"/>
              </a:ext>
            </a:extLst>
          </p:cNvPr>
          <p:cNvSpPr>
            <a:spLocks noGrp="1"/>
          </p:cNvSpPr>
          <p:nvPr>
            <p:ph idx="1"/>
          </p:nvPr>
        </p:nvSpPr>
        <p:spPr>
          <a:xfrm>
            <a:off x="133350" y="1092706"/>
            <a:ext cx="11925300" cy="5230369"/>
          </a:xfrm>
        </p:spPr>
        <p:txBody>
          <a:bodyPr>
            <a:normAutofit fontScale="85000" lnSpcReduction="20000"/>
          </a:bodyPr>
          <a:lstStyle/>
          <a:p>
            <a:pPr>
              <a:lnSpc>
                <a:spcPct val="200000"/>
              </a:lnSpc>
            </a:pPr>
            <a:r>
              <a:rPr lang="en-US" sz="2000" dirty="0"/>
              <a:t>Assume that today is March 31, 2012, and Table A2.3 contains the tracking information for the project up till now. Enter this information into your saved baseline file and prepare a status report for the first three months of the POM+ project.</a:t>
            </a:r>
          </a:p>
          <a:p>
            <a:pPr>
              <a:lnSpc>
                <a:spcPct val="200000"/>
              </a:lnSpc>
            </a:pPr>
            <a:r>
              <a:rPr lang="en-US" sz="2000" dirty="0"/>
              <a:t>Your status report should also address the following questions:</a:t>
            </a:r>
          </a:p>
          <a:p>
            <a:pPr>
              <a:lnSpc>
                <a:spcPct val="200000"/>
              </a:lnSpc>
            </a:pPr>
            <a:r>
              <a:rPr lang="en-US" sz="2000" dirty="0"/>
              <a:t>1. How is the project progressing in terms of cost and schedule?</a:t>
            </a:r>
          </a:p>
          <a:p>
            <a:pPr>
              <a:lnSpc>
                <a:spcPct val="200000"/>
              </a:lnSpc>
            </a:pPr>
            <a:r>
              <a:rPr lang="en-US" sz="2000" dirty="0"/>
              <a:t>2. What activities have gone well? What activities have not gone well?</a:t>
            </a:r>
          </a:p>
          <a:p>
            <a:pPr>
              <a:lnSpc>
                <a:spcPct val="200000"/>
              </a:lnSpc>
            </a:pPr>
            <a:r>
              <a:rPr lang="en-US" sz="2000" dirty="0"/>
              <a:t>3. What do the PCIB and PCIC indicate in terms of how much of the project has been accomplished to date?</a:t>
            </a:r>
          </a:p>
          <a:p>
            <a:pPr>
              <a:lnSpc>
                <a:spcPct val="200000"/>
              </a:lnSpc>
            </a:pPr>
            <a:r>
              <a:rPr lang="en-US" sz="2000" dirty="0"/>
              <a:t>4. What is the forecasted cost at completion (</a:t>
            </a:r>
            <a:r>
              <a:rPr lang="en-US" sz="2000" dirty="0" err="1"/>
              <a:t>EAC</a:t>
            </a:r>
            <a:r>
              <a:rPr lang="en-US" sz="2000" baseline="-25000" dirty="0" err="1"/>
              <a:t>f</a:t>
            </a:r>
            <a:r>
              <a:rPr lang="en-US" sz="2000" dirty="0"/>
              <a:t>)? What is the predicted </a:t>
            </a:r>
            <a:r>
              <a:rPr lang="en-US" sz="2000" dirty="0" err="1"/>
              <a:t>VAC</a:t>
            </a:r>
            <a:r>
              <a:rPr lang="en-US" sz="2000" baseline="-25000" dirty="0" err="1"/>
              <a:t>f</a:t>
            </a:r>
            <a:r>
              <a:rPr lang="en-US" sz="2000" dirty="0"/>
              <a:t>?</a:t>
            </a:r>
          </a:p>
          <a:p>
            <a:pPr>
              <a:lnSpc>
                <a:spcPct val="200000"/>
              </a:lnSpc>
            </a:pPr>
            <a:r>
              <a:rPr lang="en-US" sz="2000" dirty="0"/>
              <a:t>5. Report and interpret the TCPI for the project at this point in time.</a:t>
            </a:r>
          </a:p>
          <a:p>
            <a:pPr>
              <a:lnSpc>
                <a:spcPct val="200000"/>
              </a:lnSpc>
            </a:pPr>
            <a:r>
              <a:rPr lang="en-US" sz="2000" dirty="0"/>
              <a:t>6. What is the estimated date of completion?</a:t>
            </a:r>
          </a:p>
        </p:txBody>
      </p:sp>
    </p:spTree>
    <p:extLst>
      <p:ext uri="{BB962C8B-B14F-4D97-AF65-F5344CB8AC3E}">
        <p14:creationId xmlns:p14="http://schemas.microsoft.com/office/powerpoint/2010/main" val="88755556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279400" y="136525"/>
            <a:ext cx="10515600" cy="924179"/>
          </a:xfrm>
        </p:spPr>
        <p:txBody>
          <a:bodyPr/>
          <a:lstStyle/>
          <a:p>
            <a:r>
              <a:rPr lang="en-US" dirty="0"/>
              <a:t>The POM+ Project - Big </a:t>
            </a:r>
            <a:r>
              <a:rPr lang="en-US" sz="4000" dirty="0"/>
              <a:t>Kola</a:t>
            </a:r>
            <a:r>
              <a:rPr lang="en-US" dirty="0"/>
              <a:t> Company – Part 4</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82703" y="6323076"/>
            <a:ext cx="80624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44</a:t>
            </a:fld>
            <a:endParaRPr lang="en-US" sz="1600" dirty="0">
              <a:solidFill>
                <a:srgbClr val="44546A"/>
              </a:solidFill>
            </a:endParaRPr>
          </a:p>
        </p:txBody>
      </p:sp>
      <p:pic>
        <p:nvPicPr>
          <p:cNvPr id="5" name="Content Placeholder 4" descr="Text, table&#10;&#10;Description automatically generated">
            <a:extLst>
              <a:ext uri="{FF2B5EF4-FFF2-40B4-BE49-F238E27FC236}">
                <a16:creationId xmlns:a16="http://schemas.microsoft.com/office/drawing/2014/main" id="{022569EE-41E5-4321-AED2-D3248B589A9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7601" y="2245990"/>
            <a:ext cx="11816798" cy="2366019"/>
          </a:xfrm>
        </p:spPr>
      </p:pic>
    </p:spTree>
    <p:extLst>
      <p:ext uri="{BB962C8B-B14F-4D97-AF65-F5344CB8AC3E}">
        <p14:creationId xmlns:p14="http://schemas.microsoft.com/office/powerpoint/2010/main" val="136391024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279400" y="136525"/>
            <a:ext cx="10515600" cy="924179"/>
          </a:xfrm>
        </p:spPr>
        <p:txBody>
          <a:bodyPr/>
          <a:lstStyle/>
          <a:p>
            <a:r>
              <a:rPr lang="en-US" dirty="0"/>
              <a:t>The POM+ Project - Big </a:t>
            </a:r>
            <a:r>
              <a:rPr lang="en-US" sz="4000" dirty="0"/>
              <a:t>Kola</a:t>
            </a:r>
            <a:r>
              <a:rPr lang="en-US" dirty="0"/>
              <a:t> Company – Part 4</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82703" y="6323076"/>
            <a:ext cx="80624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45</a:t>
            </a:fld>
            <a:endParaRPr lang="en-US" sz="1600" dirty="0">
              <a:solidFill>
                <a:srgbClr val="44546A"/>
              </a:solidFill>
            </a:endParaRPr>
          </a:p>
        </p:txBody>
      </p:sp>
      <p:pic>
        <p:nvPicPr>
          <p:cNvPr id="4" name="Picture 3">
            <a:extLst>
              <a:ext uri="{FF2B5EF4-FFF2-40B4-BE49-F238E27FC236}">
                <a16:creationId xmlns:a16="http://schemas.microsoft.com/office/drawing/2014/main" id="{F1443183-0BCB-41A8-B12D-5BC4171EE938}"/>
              </a:ext>
            </a:extLst>
          </p:cNvPr>
          <p:cNvPicPr>
            <a:picLocks noChangeAspect="1"/>
          </p:cNvPicPr>
          <p:nvPr/>
        </p:nvPicPr>
        <p:blipFill rotWithShape="1">
          <a:blip r:embed="rId2"/>
          <a:srcRect r="13750"/>
          <a:stretch/>
        </p:blipFill>
        <p:spPr>
          <a:xfrm>
            <a:off x="279400" y="1055192"/>
            <a:ext cx="10515600" cy="5535346"/>
          </a:xfrm>
          <a:prstGeom prst="rect">
            <a:avLst/>
          </a:prstGeom>
        </p:spPr>
      </p:pic>
    </p:spTree>
    <p:extLst>
      <p:ext uri="{BB962C8B-B14F-4D97-AF65-F5344CB8AC3E}">
        <p14:creationId xmlns:p14="http://schemas.microsoft.com/office/powerpoint/2010/main" val="175822214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p:txBody>
          <a:bodyPr/>
          <a:lstStyle/>
          <a:p>
            <a:r>
              <a:rPr lang="en-US" dirty="0"/>
              <a:t>The POM+ Project - Big </a:t>
            </a:r>
            <a:r>
              <a:rPr lang="en-US" sz="4000" dirty="0"/>
              <a:t>Kola</a:t>
            </a:r>
            <a:r>
              <a:rPr lang="en-US" dirty="0"/>
              <a:t> Company – Part 4</a:t>
            </a:r>
          </a:p>
        </p:txBody>
      </p:sp>
      <p:sp>
        <p:nvSpPr>
          <p:cNvPr id="5" name="Content Placeholder 4">
            <a:extLst>
              <a:ext uri="{FF2B5EF4-FFF2-40B4-BE49-F238E27FC236}">
                <a16:creationId xmlns:a16="http://schemas.microsoft.com/office/drawing/2014/main" id="{3FF7B892-FE92-418D-AB20-3F7E241D95D6}"/>
              </a:ext>
            </a:extLst>
          </p:cNvPr>
          <p:cNvSpPr>
            <a:spLocks noGrp="1"/>
          </p:cNvSpPr>
          <p:nvPr>
            <p:ph idx="1"/>
          </p:nvPr>
        </p:nvSpPr>
        <p:spPr/>
        <p:txBody>
          <a:bodyPr/>
          <a:lstStyle/>
          <a:p>
            <a:pPr algn="l"/>
            <a:endParaRPr lang="en-US" sz="1800" b="0" i="0" u="none" strike="noStrike" baseline="0" dirty="0">
              <a:solidFill>
                <a:srgbClr val="000000"/>
              </a:solidFill>
              <a:latin typeface="Calibri" panose="020F0502020204030204" pitchFamily="34" charset="0"/>
            </a:endParaRPr>
          </a:p>
          <a:p>
            <a:r>
              <a:rPr lang="en-US" sz="1800" b="0" i="0" u="none" strike="noStrike" baseline="0" dirty="0">
                <a:solidFill>
                  <a:srgbClr val="000000"/>
                </a:solidFill>
                <a:latin typeface="Calibri" panose="020F0502020204030204" pitchFamily="34" charset="0"/>
              </a:rPr>
              <a:t>PCIB = EV/BAC = </a:t>
            </a:r>
            <a:r>
              <a:rPr lang="en-US" sz="1800" b="1" dirty="0">
                <a:solidFill>
                  <a:srgbClr val="000000"/>
                </a:solidFill>
                <a:effectLst/>
                <a:latin typeface="Calibri" panose="020F0502020204030204" pitchFamily="34" charset="0"/>
              </a:rPr>
              <a:t>$497,369.33</a:t>
            </a:r>
            <a:r>
              <a:rPr lang="en-US" sz="1800" dirty="0">
                <a:latin typeface="Calibri" panose="020F0502020204030204" pitchFamily="34" charset="0"/>
              </a:rPr>
              <a:t> / </a:t>
            </a:r>
            <a:r>
              <a:rPr lang="en-US" sz="1800" b="1" dirty="0">
                <a:solidFill>
                  <a:srgbClr val="000000"/>
                </a:solidFill>
                <a:effectLst/>
                <a:latin typeface="Calibri" panose="020F0502020204030204" pitchFamily="34" charset="0"/>
              </a:rPr>
              <a:t>$1,692,000.00</a:t>
            </a:r>
            <a:r>
              <a:rPr lang="en-US" sz="1800" dirty="0">
                <a:latin typeface="Calibri" panose="020F0502020204030204" pitchFamily="34" charset="0"/>
              </a:rPr>
              <a:t> = 0.29</a:t>
            </a:r>
          </a:p>
          <a:p>
            <a:r>
              <a:rPr lang="en-US" sz="1800" b="0" i="0" u="none" strike="noStrike" baseline="0" dirty="0">
                <a:solidFill>
                  <a:srgbClr val="000000"/>
                </a:solidFill>
                <a:latin typeface="Calibri" panose="020F0502020204030204" pitchFamily="34" charset="0"/>
              </a:rPr>
              <a:t>PCIC = AC/ </a:t>
            </a:r>
            <a:r>
              <a:rPr lang="en-US" sz="1800" b="0" i="0" u="none" strike="noStrike" baseline="0" dirty="0" err="1">
                <a:solidFill>
                  <a:srgbClr val="000000"/>
                </a:solidFill>
                <a:latin typeface="Calibri" panose="020F0502020204030204" pitchFamily="34" charset="0"/>
              </a:rPr>
              <a:t>EAC</a:t>
            </a:r>
            <a:r>
              <a:rPr lang="en-US" sz="1800" b="0" i="0" u="none" strike="noStrike" baseline="-25000" dirty="0" err="1">
                <a:solidFill>
                  <a:srgbClr val="000000"/>
                </a:solidFill>
                <a:latin typeface="Calibri" panose="020F0502020204030204" pitchFamily="34" charset="0"/>
              </a:rPr>
              <a:t>re</a:t>
            </a:r>
            <a:r>
              <a:rPr lang="en-US" sz="1800" b="0" i="0" u="none" strike="noStrike" baseline="0" dirty="0">
                <a:solidFill>
                  <a:srgbClr val="000000"/>
                </a:solidFill>
                <a:latin typeface="Calibri" panose="020F0502020204030204" pitchFamily="34" charset="0"/>
              </a:rPr>
              <a:t> = </a:t>
            </a:r>
            <a:r>
              <a:rPr lang="en-US" sz="1800" b="1" dirty="0">
                <a:solidFill>
                  <a:srgbClr val="000000"/>
                </a:solidFill>
                <a:effectLst/>
                <a:latin typeface="Calibri" panose="020F0502020204030204" pitchFamily="34" charset="0"/>
              </a:rPr>
              <a:t>$571,200.00</a:t>
            </a:r>
            <a:r>
              <a:rPr lang="en-US" sz="1800" dirty="0">
                <a:latin typeface="Calibri" panose="020F0502020204030204" pitchFamily="34" charset="0"/>
              </a:rPr>
              <a:t> / </a:t>
            </a:r>
            <a:r>
              <a:rPr lang="en-US" sz="1800" b="1" dirty="0">
                <a:solidFill>
                  <a:srgbClr val="000000"/>
                </a:solidFill>
                <a:effectLst/>
                <a:latin typeface="Calibri" panose="020F0502020204030204" pitchFamily="34" charset="0"/>
              </a:rPr>
              <a:t>$1,943,164.44</a:t>
            </a:r>
            <a:r>
              <a:rPr lang="en-US" sz="1800" dirty="0">
                <a:latin typeface="Calibri" panose="020F0502020204030204" pitchFamily="34" charset="0"/>
              </a:rPr>
              <a:t> = 0.29</a:t>
            </a:r>
            <a:endParaRPr lang="en-US" sz="1800" b="0" i="0" u="none" strike="noStrike" baseline="0" dirty="0">
              <a:solidFill>
                <a:srgbClr val="000000"/>
              </a:solidFill>
              <a:latin typeface="Calibri" panose="020F0502020204030204" pitchFamily="34" charset="0"/>
            </a:endParaRPr>
          </a:p>
          <a:p>
            <a:endParaRPr lang="en-US" dirty="0"/>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82703" y="6323076"/>
            <a:ext cx="80624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46</a:t>
            </a:fld>
            <a:endParaRPr lang="en-US" sz="1600" dirty="0">
              <a:solidFill>
                <a:srgbClr val="44546A"/>
              </a:solidFill>
            </a:endParaRPr>
          </a:p>
        </p:txBody>
      </p:sp>
      <p:pic>
        <p:nvPicPr>
          <p:cNvPr id="4" name="Picture 3" descr="Graphical user interface, application&#10;&#10;Description automatically generated">
            <a:extLst>
              <a:ext uri="{FF2B5EF4-FFF2-40B4-BE49-F238E27FC236}">
                <a16:creationId xmlns:a16="http://schemas.microsoft.com/office/drawing/2014/main" id="{499D0931-00B7-4B12-A2CE-2EABB5B06CA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5706" y="4357090"/>
            <a:ext cx="10280588" cy="1681102"/>
          </a:xfrm>
          <a:prstGeom prst="rect">
            <a:avLst/>
          </a:prstGeom>
        </p:spPr>
      </p:pic>
    </p:spTree>
    <p:extLst>
      <p:ext uri="{BB962C8B-B14F-4D97-AF65-F5344CB8AC3E}">
        <p14:creationId xmlns:p14="http://schemas.microsoft.com/office/powerpoint/2010/main" val="226459098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Graphical user interface, table&#10;&#10;Description automatically generated with medium confidence">
            <a:extLst>
              <a:ext uri="{FF2B5EF4-FFF2-40B4-BE49-F238E27FC236}">
                <a16:creationId xmlns:a16="http://schemas.microsoft.com/office/drawing/2014/main" id="{31D9C8C8-FBEF-49D4-8DE9-13E5248F264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31648" y="80575"/>
            <a:ext cx="10263352" cy="6777425"/>
          </a:xfrm>
        </p:spPr>
      </p:pic>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19641" y="6323076"/>
            <a:ext cx="86931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47</a:t>
            </a:fld>
            <a:endParaRPr lang="en-US" sz="1600" dirty="0">
              <a:solidFill>
                <a:srgbClr val="44546A"/>
              </a:solidFill>
            </a:endParaRPr>
          </a:p>
        </p:txBody>
      </p:sp>
    </p:spTree>
    <p:extLst>
      <p:ext uri="{BB962C8B-B14F-4D97-AF65-F5344CB8AC3E}">
        <p14:creationId xmlns:p14="http://schemas.microsoft.com/office/powerpoint/2010/main" val="219442036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087408-09A0-442D-88B7-824C51D99158}"/>
              </a:ext>
            </a:extLst>
          </p:cNvPr>
          <p:cNvSpPr>
            <a:spLocks noGrp="1"/>
          </p:cNvSpPr>
          <p:nvPr>
            <p:ph type="title" idx="4294967295"/>
          </p:nvPr>
        </p:nvSpPr>
        <p:spPr>
          <a:xfrm>
            <a:off x="560832" y="160908"/>
            <a:ext cx="10515600" cy="1062038"/>
          </a:xfrm>
        </p:spPr>
        <p:txBody>
          <a:bodyPr vert="horz" lIns="91440" tIns="45720" rIns="91440" bIns="45720" rtlCol="0" anchor="ctr">
            <a:normAutofit/>
          </a:bodyPr>
          <a:lstStyle/>
          <a:p>
            <a:r>
              <a:rPr lang="en-US" dirty="0"/>
              <a:t>Resources</a:t>
            </a:r>
          </a:p>
        </p:txBody>
      </p:sp>
      <p:sp>
        <p:nvSpPr>
          <p:cNvPr id="3" name="Content Placeholder 2"/>
          <p:cNvSpPr>
            <a:spLocks noGrp="1"/>
          </p:cNvSpPr>
          <p:nvPr>
            <p:ph idx="4294967295"/>
          </p:nvPr>
        </p:nvSpPr>
        <p:spPr>
          <a:xfrm>
            <a:off x="134112" y="1222946"/>
            <a:ext cx="6583680" cy="5392737"/>
          </a:xfrm>
        </p:spPr>
        <p:txBody>
          <a:bodyPr>
            <a:normAutofit/>
          </a:bodyPr>
          <a:lstStyle/>
          <a:p>
            <a:pPr>
              <a:lnSpc>
                <a:spcPct val="200000"/>
              </a:lnSpc>
            </a:pPr>
            <a:r>
              <a:rPr lang="en-US" sz="2400" dirty="0"/>
              <a:t>Project Management: The Managerial Process Fifth Edition. </a:t>
            </a:r>
          </a:p>
          <a:p>
            <a:pPr>
              <a:lnSpc>
                <a:spcPct val="200000"/>
              </a:lnSpc>
            </a:pPr>
            <a:r>
              <a:rPr lang="en-US" sz="2400" dirty="0"/>
              <a:t>By: Erik W. Larson, Oregon State University, Clifford F. Gray, Oregon State University</a:t>
            </a:r>
          </a:p>
        </p:txBody>
      </p:sp>
      <p:pic>
        <p:nvPicPr>
          <p:cNvPr id="7" name="Picture 6">
            <a:extLst>
              <a:ext uri="{FF2B5EF4-FFF2-40B4-BE49-F238E27FC236}">
                <a16:creationId xmlns:a16="http://schemas.microsoft.com/office/drawing/2014/main" id="{4D3DEEB3-39E0-45FC-AF7D-9124CAEA3727}"/>
              </a:ext>
            </a:extLst>
          </p:cNvPr>
          <p:cNvPicPr>
            <a:picLocks noChangeAspect="1"/>
          </p:cNvPicPr>
          <p:nvPr/>
        </p:nvPicPr>
        <p:blipFill>
          <a:blip r:embed="rId2"/>
          <a:stretch>
            <a:fillRect/>
          </a:stretch>
        </p:blipFill>
        <p:spPr>
          <a:xfrm>
            <a:off x="7144513" y="1357731"/>
            <a:ext cx="4608576" cy="4142537"/>
          </a:xfrm>
          <a:prstGeom prst="rect">
            <a:avLst/>
          </a:prstGeom>
        </p:spPr>
      </p:pic>
    </p:spTree>
    <p:extLst>
      <p:ext uri="{BB962C8B-B14F-4D97-AF65-F5344CB8AC3E}">
        <p14:creationId xmlns:p14="http://schemas.microsoft.com/office/powerpoint/2010/main" val="32765803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4352</TotalTime>
  <Words>1516</Words>
  <Application>Microsoft Office PowerPoint</Application>
  <PresentationFormat>Widescreen</PresentationFormat>
  <Paragraphs>163</Paragraphs>
  <Slides>48</Slides>
  <Notes>0</Notes>
  <HiddenSlides>0</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48</vt:i4>
      </vt:variant>
    </vt:vector>
  </HeadingPairs>
  <TitlesOfParts>
    <vt:vector size="56" baseType="lpstr">
      <vt:lpstr>Arial</vt:lpstr>
      <vt:lpstr>Calibri</vt:lpstr>
      <vt:lpstr>Calibri Light</vt:lpstr>
      <vt:lpstr>Gabriola</vt:lpstr>
      <vt:lpstr>Times New Roman</vt:lpstr>
      <vt:lpstr>Office Theme</vt:lpstr>
      <vt:lpstr>1_Office Theme</vt:lpstr>
      <vt:lpstr>2_Office Theme</vt:lpstr>
      <vt:lpstr>Lecture 10: MS Project as a Tool for Resources and Time Management</vt:lpstr>
      <vt:lpstr>Session Outline</vt:lpstr>
      <vt:lpstr>Add A Holiday To The Project Calendar</vt:lpstr>
      <vt:lpstr>Create WBS codes in Project desktop</vt:lpstr>
      <vt:lpstr>Change The Task Type For More Accurate Scheduling</vt:lpstr>
      <vt:lpstr>How Task Types Change Your Schedule</vt:lpstr>
      <vt:lpstr>How Task Types Change Your Schedule</vt:lpstr>
      <vt:lpstr>Add A Milestone</vt:lpstr>
      <vt:lpstr>Create A Milestone With Zero Duration</vt:lpstr>
      <vt:lpstr>Add A Milestone With A Duration</vt:lpstr>
      <vt:lpstr>Level Resource Assignments</vt:lpstr>
      <vt:lpstr>Modify Leveling Settings</vt:lpstr>
      <vt:lpstr>Modify Leveling Settings</vt:lpstr>
      <vt:lpstr>Some Tips You Can Use While Leveling</vt:lpstr>
      <vt:lpstr>Some Tips You Can Use While Leveling</vt:lpstr>
      <vt:lpstr>The POM+ Project - Big Kola Company – Part 1</vt:lpstr>
      <vt:lpstr>The POM+ Project - Big Kola Company</vt:lpstr>
      <vt:lpstr>The POM+ Project - Big Kola Company</vt:lpstr>
      <vt:lpstr>The POM+ Project - Big Kola Company</vt:lpstr>
      <vt:lpstr>The POM+ Project - Big Kola Company</vt:lpstr>
      <vt:lpstr>The POM+ Project - Big Kola Company</vt:lpstr>
      <vt:lpstr>The POM+ Project - Big Kola Company</vt:lpstr>
      <vt:lpstr>The POM+ Project - Big Kola Company</vt:lpstr>
      <vt:lpstr>The POM+ Project - Big Kola Company – Part 2</vt:lpstr>
      <vt:lpstr>The POM+ Project - Big Kola Company – Part 2</vt:lpstr>
      <vt:lpstr>The POM+ Project - Big Kola Company – Part 2</vt:lpstr>
      <vt:lpstr>The POM+ Project - Big Kola Company – Part 2</vt:lpstr>
      <vt:lpstr>The POM+ Project - Big Kola Company – Part 2</vt:lpstr>
      <vt:lpstr>The POM+ Project - Big Kola Company – Part 2</vt:lpstr>
      <vt:lpstr>The POM+ Project - Big Kola Company – Part 2</vt:lpstr>
      <vt:lpstr>The POM+ Project - Big Kola Company – Part 2</vt:lpstr>
      <vt:lpstr>The POM+ Project - Big Kola Company – Part 2</vt:lpstr>
      <vt:lpstr>The POM+ Project - Big Kola Company – Part 2</vt:lpstr>
      <vt:lpstr>The POM+ Project - Big Kola Company – Part 2</vt:lpstr>
      <vt:lpstr>The POM+ Project - Big Kola Company – Part 2</vt:lpstr>
      <vt:lpstr>The POM+ Project - Big Kola Company – Part 3</vt:lpstr>
      <vt:lpstr>The POM+ Project - Big Kola Company – Part 3</vt:lpstr>
      <vt:lpstr>The POM+ Project - Big Kola Company – Part 3</vt:lpstr>
      <vt:lpstr>The POM+ Project - Big Kola Company – Part 3</vt:lpstr>
      <vt:lpstr>The POM+ Project - Big Kola Company – Part 3</vt:lpstr>
      <vt:lpstr>The POM+ Project - Big Kola Company – Part 3</vt:lpstr>
      <vt:lpstr>Timeline</vt:lpstr>
      <vt:lpstr>The POM+ Project - Big Kola Company – Part 4</vt:lpstr>
      <vt:lpstr>The POM+ Project - Big Kola Company – Part 4</vt:lpstr>
      <vt:lpstr>The POM+ Project - Big Kola Company – Part 4</vt:lpstr>
      <vt:lpstr>The POM+ Project - Big Kola Company – Part 4</vt:lpstr>
      <vt:lpstr>PowerPoint Presentation</vt:lpstr>
      <vt:lpstr>Resources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ahalawany</cp:lastModifiedBy>
  <cp:revision>644</cp:revision>
  <dcterms:created xsi:type="dcterms:W3CDTF">2020-10-15T07:04:09Z</dcterms:created>
  <dcterms:modified xsi:type="dcterms:W3CDTF">2021-07-09T21:36:20Z</dcterms:modified>
</cp:coreProperties>
</file>