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0" r:id="rId4"/>
  </p:sldMasterIdLst>
  <p:notesMasterIdLst>
    <p:notesMasterId r:id="rId46"/>
  </p:notesMasterIdLst>
  <p:sldIdLst>
    <p:sldId id="480" r:id="rId5"/>
    <p:sldId id="303" r:id="rId6"/>
    <p:sldId id="1138" r:id="rId7"/>
    <p:sldId id="1134" r:id="rId8"/>
    <p:sldId id="1125" r:id="rId9"/>
    <p:sldId id="1113" r:id="rId10"/>
    <p:sldId id="1032" r:id="rId11"/>
    <p:sldId id="1122" r:id="rId12"/>
    <p:sldId id="1157" r:id="rId13"/>
    <p:sldId id="1159" r:id="rId14"/>
    <p:sldId id="1161" r:id="rId15"/>
    <p:sldId id="1166" r:id="rId16"/>
    <p:sldId id="1168" r:id="rId17"/>
    <p:sldId id="1170" r:id="rId18"/>
    <p:sldId id="1171" r:id="rId19"/>
    <p:sldId id="1173" r:id="rId20"/>
    <p:sldId id="1174" r:id="rId21"/>
    <p:sldId id="1123" r:id="rId22"/>
    <p:sldId id="1136" r:id="rId23"/>
    <p:sldId id="1139" r:id="rId24"/>
    <p:sldId id="1141" r:id="rId25"/>
    <p:sldId id="1142" r:id="rId26"/>
    <p:sldId id="1143" r:id="rId27"/>
    <p:sldId id="481" r:id="rId28"/>
    <p:sldId id="1069" r:id="rId29"/>
    <p:sldId id="1107" r:id="rId30"/>
    <p:sldId id="1120" r:id="rId31"/>
    <p:sldId id="1129" r:id="rId32"/>
    <p:sldId id="1130" r:id="rId33"/>
    <p:sldId id="1133" r:id="rId34"/>
    <p:sldId id="1131" r:id="rId35"/>
    <p:sldId id="1132" r:id="rId36"/>
    <p:sldId id="1033" r:id="rId37"/>
    <p:sldId id="1121" r:id="rId38"/>
    <p:sldId id="1137" r:id="rId39"/>
    <p:sldId id="1140" r:id="rId40"/>
    <p:sldId id="1144" r:id="rId41"/>
    <p:sldId id="1128" r:id="rId42"/>
    <p:sldId id="1148" r:id="rId43"/>
    <p:sldId id="1106" r:id="rId44"/>
    <p:sldId id="349" r:id="rId45"/>
  </p:sldIdLst>
  <p:sldSz cx="14630400" cy="8229600"/>
  <p:notesSz cx="8229600" cy="14630400"/>
  <p:embeddedFontLst>
    <p:embeddedFont>
      <p:font typeface="Alexandria" pitchFamily="2" charset="-78"/>
      <p:regular r:id="rId47"/>
      <p:bold r:id="rId48"/>
    </p:embeddedFont>
    <p:embeddedFont>
      <p:font typeface="Alexandria Bold" pitchFamily="2" charset="-7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F88"/>
    <a:srgbClr val="007B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971" autoAdjust="0"/>
    <p:restoredTop sz="94610"/>
  </p:normalViewPr>
  <p:slideViewPr>
    <p:cSldViewPr snapToGrid="0" snapToObjects="1">
      <p:cViewPr varScale="1">
        <p:scale>
          <a:sx n="59" d="100"/>
          <a:sy n="59" d="100"/>
        </p:scale>
        <p:origin x="36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4876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8282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1413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5074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5531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795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4909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919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7315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9610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9796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9086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42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11689078" cy="715518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367210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3983601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353312" y="1348740"/>
            <a:ext cx="11923776" cy="55321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230663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2299848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39.svg"/><Relationship Id="rId13" Type="http://schemas.openxmlformats.org/officeDocument/2006/relationships/image" Target="../media/image44.png"/><Relationship Id="rId3" Type="http://schemas.openxmlformats.org/officeDocument/2006/relationships/image" Target="../media/image34.png"/><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37.png"/><Relationship Id="rId11" Type="http://schemas.openxmlformats.org/officeDocument/2006/relationships/image" Target="../media/image42.svg"/><Relationship Id="rId5" Type="http://schemas.openxmlformats.org/officeDocument/2006/relationships/image" Target="../media/image36.sv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 Id="rId14" Type="http://schemas.openxmlformats.org/officeDocument/2006/relationships/image" Target="../media/image45.svg"/></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16.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1.svg"/><Relationship Id="rId5" Type="http://schemas.openxmlformats.org/officeDocument/2006/relationships/image" Target="../media/image50.png"/><Relationship Id="rId10" Type="http://schemas.openxmlformats.org/officeDocument/2006/relationships/image" Target="../media/image55.svg"/><Relationship Id="rId4" Type="http://schemas.openxmlformats.org/officeDocument/2006/relationships/image" Target="../media/image49.svg"/><Relationship Id="rId9" Type="http://schemas.openxmlformats.org/officeDocument/2006/relationships/image" Target="../media/image54.png"/></Relationships>
</file>

<file path=ppt/slides/_rels/slide1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1.png"/><Relationship Id="rId1" Type="http://schemas.openxmlformats.org/officeDocument/2006/relationships/slideLayout" Target="../slideLayouts/slideLayout15.xml"/><Relationship Id="rId4" Type="http://schemas.openxmlformats.org/officeDocument/2006/relationships/image" Target="../media/image62.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3.pn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2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8.png"/><Relationship Id="rId4" Type="http://schemas.openxmlformats.org/officeDocument/2006/relationships/image" Target="../media/image67.png"/></Relationships>
</file>

<file path=ppt/slides/_rels/slide2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73.png"/><Relationship Id="rId11" Type="http://schemas.openxmlformats.org/officeDocument/2006/relationships/image" Target="../media/image78.svg"/><Relationship Id="rId5" Type="http://schemas.openxmlformats.org/officeDocument/2006/relationships/image" Target="../media/image72.svg"/><Relationship Id="rId10" Type="http://schemas.openxmlformats.org/officeDocument/2006/relationships/image" Target="../media/image77.png"/><Relationship Id="rId4" Type="http://schemas.openxmlformats.org/officeDocument/2006/relationships/image" Target="../media/image71.png"/><Relationship Id="rId9" Type="http://schemas.openxmlformats.org/officeDocument/2006/relationships/image" Target="../media/image76.png"/></Relationships>
</file>

<file path=ppt/slides/_rels/slide3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82.png"/><Relationship Id="rId4" Type="http://schemas.openxmlformats.org/officeDocument/2006/relationships/image" Target="../media/image81.png"/></Relationships>
</file>

<file path=ppt/slides/_rels/slide3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84.png"/></Relationships>
</file>

<file path=ppt/slides/_rels/slide3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91.sv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89.svg"/><Relationship Id="rId11" Type="http://schemas.openxmlformats.org/officeDocument/2006/relationships/image" Target="../media/image94.png"/><Relationship Id="rId5" Type="http://schemas.openxmlformats.org/officeDocument/2006/relationships/image" Target="../media/image88.png"/><Relationship Id="rId10" Type="http://schemas.openxmlformats.org/officeDocument/2006/relationships/image" Target="../media/image93.svg"/><Relationship Id="rId4" Type="http://schemas.openxmlformats.org/officeDocument/2006/relationships/image" Target="../media/image87.svg"/><Relationship Id="rId9" Type="http://schemas.openxmlformats.org/officeDocument/2006/relationships/image" Target="../media/image92.png"/></Relationships>
</file>

<file path=ppt/slides/_rels/slide3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6.png"/><Relationship Id="rId7" Type="http://schemas.openxmlformats.org/officeDocument/2006/relationships/image" Target="../media/image100.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97.png"/></Relationships>
</file>

<file path=ppt/slides/_rels/slide38.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1.png"/><Relationship Id="rId7" Type="http://schemas.openxmlformats.org/officeDocument/2006/relationships/image" Target="../media/image105.png"/><Relationship Id="rId12" Type="http://schemas.openxmlformats.org/officeDocument/2006/relationships/image" Target="../media/image110.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04.svg"/><Relationship Id="rId11" Type="http://schemas.openxmlformats.org/officeDocument/2006/relationships/image" Target="../media/image109.png"/><Relationship Id="rId5" Type="http://schemas.openxmlformats.org/officeDocument/2006/relationships/image" Target="../media/image103.png"/><Relationship Id="rId10" Type="http://schemas.openxmlformats.org/officeDocument/2006/relationships/image" Target="../media/image108.png"/><Relationship Id="rId4" Type="http://schemas.openxmlformats.org/officeDocument/2006/relationships/image" Target="../media/image102.png"/><Relationship Id="rId9" Type="http://schemas.openxmlformats.org/officeDocument/2006/relationships/image" Target="../media/image107.svg"/></Relationships>
</file>

<file path=ppt/slides/_rels/slide39.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14.png"/><Relationship Id="rId4" Type="http://schemas.openxmlformats.org/officeDocument/2006/relationships/image" Target="../media/image113.png"/></Relationships>
</file>

<file path=ppt/slides/_rels/slide4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jpeg"/><Relationship Id="rId1" Type="http://schemas.openxmlformats.org/officeDocument/2006/relationships/slideLayout" Target="../slideLayouts/slideLayout14.xml"/><Relationship Id="rId5" Type="http://schemas.openxmlformats.org/officeDocument/2006/relationships/image" Target="../media/image118.png"/><Relationship Id="rId4" Type="http://schemas.openxmlformats.org/officeDocument/2006/relationships/image" Target="../media/image1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28723" y="523113"/>
            <a:ext cx="7648863" cy="76462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6" name="TextBox 45"/>
          <p:cNvSpPr txBox="1"/>
          <p:nvPr/>
        </p:nvSpPr>
        <p:spPr>
          <a:xfrm>
            <a:off x="911479" y="7312174"/>
            <a:ext cx="1205908" cy="400110"/>
          </a:xfrm>
          <a:prstGeom prst="rect">
            <a:avLst/>
          </a:prstGeom>
          <a:noFill/>
        </p:spPr>
        <p:txBody>
          <a:bodyPr wrap="none" rtlCol="0">
            <a:spAutoFit/>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622</a:t>
            </a:r>
          </a:p>
        </p:txBody>
      </p:sp>
      <p:sp>
        <p:nvSpPr>
          <p:cNvPr id="14" name="Oval 13"/>
          <p:cNvSpPr/>
          <p:nvPr/>
        </p:nvSpPr>
        <p:spPr>
          <a:xfrm>
            <a:off x="7315201" y="604765"/>
            <a:ext cx="7262386" cy="748297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p:spPr>
      </p:pic>
      <p:sp>
        <p:nvSpPr>
          <p:cNvPr id="2" name="Text 0">
            <a:extLst>
              <a:ext uri="{FF2B5EF4-FFF2-40B4-BE49-F238E27FC236}">
                <a16:creationId xmlns:a16="http://schemas.microsoft.com/office/drawing/2014/main" id="{81FFD5D8-CC6B-373D-76A4-BEEE7ED8FB45}"/>
              </a:ext>
            </a:extLst>
          </p:cNvPr>
          <p:cNvSpPr/>
          <p:nvPr/>
        </p:nvSpPr>
        <p:spPr>
          <a:xfrm>
            <a:off x="922127" y="2919055"/>
            <a:ext cx="6738985" cy="744094"/>
          </a:xfrm>
          <a:prstGeom prst="rect">
            <a:avLst/>
          </a:prstGeom>
          <a:noFill/>
          <a:ln/>
        </p:spPr>
        <p:txBody>
          <a:bodyPr wrap="none" lIns="0" tIns="0" rIns="0" bIns="0" rtlCol="0" anchor="t"/>
          <a:lstStyle/>
          <a:p>
            <a:pPr marL="0" marR="0" lvl="0" indent="0" algn="ctr" defTabSz="1097280" rtl="1" eaLnBrk="1" fontAlgn="auto" latinLnBrk="0" hangingPunct="1">
              <a:lnSpc>
                <a:spcPts val="582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مقرر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العلاقات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العامة</a:t>
            </a:r>
            <a:endParaRPr kumimoji="0" lang="en-US" sz="3200" b="0" i="0" u="none" strike="noStrike" kern="1200" cap="none" spc="0" normalizeH="0" baseline="0" noProof="0" dirty="0">
              <a:ln>
                <a:noFill/>
              </a:ln>
              <a:solidFill>
                <a:srgbClr val="00B0F0"/>
              </a:solidFill>
              <a:effectLst/>
              <a:uLnTx/>
              <a:uFillTx/>
              <a:latin typeface="Calibri"/>
              <a:ea typeface="+mn-ea"/>
              <a:cs typeface="+mn-cs"/>
            </a:endParaRPr>
          </a:p>
        </p:txBody>
      </p:sp>
      <p:sp>
        <p:nvSpPr>
          <p:cNvPr id="3" name="Shape 1">
            <a:extLst>
              <a:ext uri="{FF2B5EF4-FFF2-40B4-BE49-F238E27FC236}">
                <a16:creationId xmlns:a16="http://schemas.microsoft.com/office/drawing/2014/main" id="{F277A7CB-CF16-04C6-ADF0-D4086CF75BBD}"/>
              </a:ext>
            </a:extLst>
          </p:cNvPr>
          <p:cNvSpPr/>
          <p:nvPr/>
        </p:nvSpPr>
        <p:spPr>
          <a:xfrm>
            <a:off x="3779127" y="5452257"/>
            <a:ext cx="1873091" cy="447770"/>
          </a:xfrm>
          <a:prstGeom prst="roundRect">
            <a:avLst>
              <a:gd name="adj" fmla="val 17872"/>
            </a:avLst>
          </a:prstGeom>
          <a:solidFill>
            <a:srgbClr val="CCF1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 2">
            <a:extLst>
              <a:ext uri="{FF2B5EF4-FFF2-40B4-BE49-F238E27FC236}">
                <a16:creationId xmlns:a16="http://schemas.microsoft.com/office/drawing/2014/main" id="{5AEF441F-97C0-35A9-DDE2-CB9E091FB21E}"/>
              </a:ext>
            </a:extLst>
          </p:cNvPr>
          <p:cNvSpPr/>
          <p:nvPr/>
        </p:nvSpPr>
        <p:spPr>
          <a:xfrm>
            <a:off x="4148745" y="5491148"/>
            <a:ext cx="1360598" cy="304895"/>
          </a:xfrm>
          <a:prstGeom prst="rect">
            <a:avLst/>
          </a:prstGeom>
          <a:noFill/>
          <a:ln/>
        </p:spPr>
        <p:txBody>
          <a:bodyPr wrap="none" lIns="0" tIns="0" rIns="0" bIns="0" rtlCol="0" anchor="t"/>
          <a:lstStyle/>
          <a:p>
            <a:pPr marL="0" marR="0" lvl="0" indent="0" algn="r" defTabSz="1097280" rtl="1" eaLnBrk="1" fontAlgn="auto" latinLnBrk="0" hangingPunct="1">
              <a:lnSpc>
                <a:spcPts val="2400"/>
              </a:lnSpc>
              <a:spcBef>
                <a:spcPts val="0"/>
              </a:spcBef>
              <a:spcAft>
                <a:spcPts val="0"/>
              </a:spcAft>
              <a:buClrTx/>
              <a:buSzTx/>
              <a:buFontTx/>
              <a:buNone/>
              <a:tabLst/>
              <a:defRPr/>
            </a:pP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المحاضرة</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EG"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الخامسة</a:t>
            </a: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 3">
            <a:extLst>
              <a:ext uri="{FF2B5EF4-FFF2-40B4-BE49-F238E27FC236}">
                <a16:creationId xmlns:a16="http://schemas.microsoft.com/office/drawing/2014/main" id="{56D2739A-12EC-D7EF-9B8C-F899A0D08C76}"/>
              </a:ext>
            </a:extLst>
          </p:cNvPr>
          <p:cNvSpPr/>
          <p:nvPr/>
        </p:nvSpPr>
        <p:spPr>
          <a:xfrm>
            <a:off x="1378859" y="5415920"/>
            <a:ext cx="6747058" cy="762095"/>
          </a:xfrm>
          <a:prstGeom prst="rect">
            <a:avLst/>
          </a:prstGeom>
          <a:noFill/>
          <a:ln/>
        </p:spPr>
        <p:txBody>
          <a:bodyPr wrap="square" lIns="0" tIns="0" rIns="0" bIns="0" rtlCol="0" anchor="t"/>
          <a:lstStyle/>
          <a:p>
            <a:pPr marL="0" marR="0" lvl="0" indent="0" algn="r" defTabSz="1097280" rtl="1" eaLnBrk="1" fontAlgn="auto" latinLnBrk="0" hangingPunct="1">
              <a:lnSpc>
                <a:spcPts val="3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FB9351-29E8-0891-8DC1-26373F7E226A}"/>
              </a:ext>
            </a:extLst>
          </p:cNvPr>
          <p:cNvSpPr txBox="1"/>
          <p:nvPr/>
        </p:nvSpPr>
        <p:spPr>
          <a:xfrm>
            <a:off x="645188" y="6288022"/>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Prepared by Dr. Mona </a:t>
            </a:r>
            <a:r>
              <a:rPr kumimoji="0" lang="en-US" sz="2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Elhoseny</a:t>
            </a:r>
            <a:endPar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E47913-B3C3-F9A1-A473-8AC3D46D79C0}"/>
              </a:ext>
            </a:extLst>
          </p:cNvPr>
          <p:cNvSpPr txBox="1"/>
          <p:nvPr/>
        </p:nvSpPr>
        <p:spPr>
          <a:xfrm>
            <a:off x="491145" y="4091544"/>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Public Relations Campaigns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990" y="-69670"/>
            <a:ext cx="15196502" cy="8464733"/>
          </a:xfrm>
          <a:prstGeom prst="rect">
            <a:avLst/>
          </a:prstGeom>
        </p:spPr>
      </p:pic>
      <p:sp>
        <p:nvSpPr>
          <p:cNvPr id="2" name="Rectangle: Single Corner Rounded 1"/>
          <p:cNvSpPr/>
          <p:nvPr/>
        </p:nvSpPr>
        <p:spPr>
          <a:xfrm flipV="1">
            <a:off x="-1" y="0"/>
            <a:ext cx="14630399" cy="69797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216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52251"/>
            <a:ext cx="10391597" cy="6360958"/>
          </a:xfrm>
        </p:spPr>
      </p:pic>
      <p:sp>
        <p:nvSpPr>
          <p:cNvPr id="10" name="Rectangle: Rounded Corners 9"/>
          <p:cNvSpPr/>
          <p:nvPr/>
        </p:nvSpPr>
        <p:spPr>
          <a:xfrm>
            <a:off x="7760367" y="4201940"/>
            <a:ext cx="3514577" cy="635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lang="en-US" sz="2000" b="1" dirty="0">
                <a:solidFill>
                  <a:prstClr val="black"/>
                </a:solidFill>
                <a:latin typeface="Alexandria" charset="0"/>
                <a:cs typeface="Alexandria" charset="0"/>
              </a:rPr>
              <a:t>05</a:t>
            </a:r>
            <a:endPar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551022" y="7425047"/>
            <a:ext cx="5863756" cy="6093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rPr>
              <a:t>Dr. Mona </a:t>
            </a:r>
            <a:r>
              <a:rPr kumimoji="0" lang="en-US" sz="3360" b="1" i="0" u="none" strike="noStrike" kern="1200" cap="none" spc="0" normalizeH="0" baseline="0" noProof="0" dirty="0" err="1">
                <a:ln>
                  <a:noFill/>
                </a:ln>
                <a:solidFill>
                  <a:srgbClr val="00B0F0"/>
                </a:solidFill>
                <a:effectLst/>
                <a:uLnTx/>
                <a:uFillTx/>
                <a:latin typeface="Alexandria" charset="0"/>
                <a:ea typeface="+mn-ea"/>
                <a:cs typeface="Alexandria" charset="0"/>
              </a:rPr>
              <a:t>Elhoseny</a:t>
            </a:r>
            <a:endPar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3" name="TextBox 12"/>
          <p:cNvSpPr txBox="1"/>
          <p:nvPr/>
        </p:nvSpPr>
        <p:spPr>
          <a:xfrm>
            <a:off x="551022" y="6997160"/>
            <a:ext cx="5863756" cy="5355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8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p:spPr>
      </p:pic>
      <p:sp>
        <p:nvSpPr>
          <p:cNvPr id="7" name="TextBox 6">
            <a:extLst>
              <a:ext uri="{FF2B5EF4-FFF2-40B4-BE49-F238E27FC236}">
                <a16:creationId xmlns:a16="http://schemas.microsoft.com/office/drawing/2014/main" id="{7048258E-DDF9-5CD0-1D8D-F4D5B0754699}"/>
              </a:ext>
            </a:extLst>
          </p:cNvPr>
          <p:cNvSpPr txBox="1"/>
          <p:nvPr/>
        </p:nvSpPr>
        <p:spPr>
          <a:xfrm>
            <a:off x="8336689" y="2714030"/>
            <a:ext cx="6293711" cy="1255344"/>
          </a:xfrm>
          <a:prstGeom prst="rect">
            <a:avLst/>
          </a:prstGeom>
          <a:noFill/>
        </p:spPr>
        <p:txBody>
          <a:bodyPr wrap="none" rtlCol="0">
            <a:spAutoFit/>
          </a:bodyPr>
          <a:lstStyle/>
          <a:p>
            <a:pPr marL="0" marR="0" lvl="0" indent="0" algn="ctr" defTabSz="914400" rtl="1" eaLnBrk="1" fontAlgn="auto" latinLnBrk="0" hangingPunct="1">
              <a:lnSpc>
                <a:spcPts val="4850"/>
              </a:lnSpc>
              <a:spcBef>
                <a:spcPts val="0"/>
              </a:spcBef>
              <a:spcAft>
                <a:spcPts val="0"/>
              </a:spcAft>
              <a:buClrTx/>
              <a:buSzTx/>
              <a:buFontTx/>
              <a:buNone/>
              <a:tabLst/>
              <a:defRPr/>
            </a:pPr>
            <a:r>
              <a:rPr lang="ar-EG" sz="2000" b="1" dirty="0">
                <a:solidFill>
                  <a:srgbClr val="00B0F0"/>
                </a:solidFill>
                <a:latin typeface="Alexandria Bold" pitchFamily="34" charset="0"/>
                <a:ea typeface="Alexandria Bold" pitchFamily="34" charset="-122"/>
                <a:cs typeface="Alexandria Bold" pitchFamily="34" charset="-120"/>
              </a:rPr>
              <a:t>آلية اختيار الوسيلة الاتصالية وبناء فريق الحملة الرقمية</a:t>
            </a:r>
          </a:p>
          <a:p>
            <a:pPr marL="0" marR="0" lvl="0" indent="0" algn="ctr" defTabSz="914400" rtl="1" eaLnBrk="1" fontAlgn="auto" latinLnBrk="0" hangingPunct="1">
              <a:lnSpc>
                <a:spcPts val="4850"/>
              </a:lnSpc>
              <a:spcBef>
                <a:spcPts val="0"/>
              </a:spcBef>
              <a:spcAft>
                <a:spcPts val="0"/>
              </a:spcAft>
              <a:buClrTx/>
              <a:buSzTx/>
              <a:buFontTx/>
              <a:buNone/>
              <a:tabLst/>
              <a:defRPr/>
            </a:pPr>
            <a:r>
              <a:rPr lang="ar-EG" sz="2000" b="1" dirty="0">
                <a:solidFill>
                  <a:srgbClr val="00B0F0"/>
                </a:solidFill>
                <a:latin typeface="Alexandria Bold" pitchFamily="34" charset="0"/>
                <a:ea typeface="Alexandria Bold" pitchFamily="34" charset="-122"/>
                <a:cs typeface="Alexandria Bold" pitchFamily="34" charset="-120"/>
              </a:rPr>
              <a:t> ودور المؤثرين في تشكيل الرأي العام</a:t>
            </a:r>
            <a:endPar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endParaRPr>
          </a:p>
        </p:txBody>
      </p:sp>
      <p:sp>
        <p:nvSpPr>
          <p:cNvPr id="11" name="Text 2">
            <a:extLst>
              <a:ext uri="{FF2B5EF4-FFF2-40B4-BE49-F238E27FC236}">
                <a16:creationId xmlns:a16="http://schemas.microsoft.com/office/drawing/2014/main" id="{98EB394A-6232-9BB4-9731-058EAF55698D}"/>
              </a:ext>
            </a:extLst>
          </p:cNvPr>
          <p:cNvSpPr/>
          <p:nvPr/>
        </p:nvSpPr>
        <p:spPr>
          <a:xfrm>
            <a:off x="3482900" y="5302073"/>
            <a:ext cx="11098981" cy="987429"/>
          </a:xfrm>
          <a:prstGeom prst="rect">
            <a:avLst/>
          </a:prstGeom>
          <a:noFill/>
          <a:ln/>
        </p:spPr>
        <p:txBody>
          <a:bodyPr wrap="none" lIns="0" tIns="0" rIns="0" bIns="0" rtlCol="0" anchor="t"/>
          <a:lstStyle/>
          <a:p>
            <a:pPr marL="0" marR="0" lvl="0" indent="0" algn="ctr" defTabSz="914400" rtl="1" eaLnBrk="1" fontAlgn="auto" latinLnBrk="0" hangingPunct="1">
              <a:spcBef>
                <a:spcPts val="0"/>
              </a:spcBef>
              <a:spcAft>
                <a:spcPts val="0"/>
              </a:spcAft>
              <a:buClrTx/>
              <a:buSzTx/>
              <a:buFontTx/>
              <a:buNone/>
              <a:tabLst/>
              <a:defRPr/>
            </a:pPr>
            <a:r>
              <a:rPr lang="ar-EG" sz="1600" dirty="0">
                <a:solidFill>
                  <a:srgbClr val="000000"/>
                </a:solidFill>
                <a:latin typeface="Alexandria" pitchFamily="34" charset="0"/>
                <a:ea typeface="Alexandria" pitchFamily="34" charset="-122"/>
                <a:cs typeface="Alexandria" pitchFamily="34" charset="-120"/>
              </a:rPr>
              <a:t>تتناول  هذه  المحاضرة  </a:t>
            </a:r>
            <a:r>
              <a:rPr kumimoji="0" lang="ar-EG"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فريق الحملة الرقمية، أدواره، ومعايير اختيار الوسيلة الاتصالية</a:t>
            </a:r>
          </a:p>
          <a:p>
            <a:pPr marL="0" marR="0" lvl="0" indent="0" algn="ctr" defTabSz="914400" rtl="1" eaLnBrk="1" fontAlgn="auto" latinLnBrk="0" hangingPunct="1">
              <a:spcBef>
                <a:spcPts val="0"/>
              </a:spcBef>
              <a:spcAft>
                <a:spcPts val="0"/>
              </a:spcAft>
              <a:buClrTx/>
              <a:buSzTx/>
              <a:buFontTx/>
              <a:buNone/>
              <a:tabLst/>
              <a:defRPr/>
            </a:pPr>
            <a:r>
              <a:rPr kumimoji="0" lang="ar-EG"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ودور المؤثرين فى تشكيل الرأى العام فى حملات العلاقات العامة</a:t>
            </a:r>
            <a:endParaRPr kumimoji="0" lang="en-US" sz="16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257D3-D2BF-C334-B54F-52216B7083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E21AA3-34FD-90E1-5EFF-BD6C0FC9FA61}"/>
              </a:ext>
            </a:extLst>
          </p:cNvPr>
          <p:cNvSpPr/>
          <p:nvPr/>
        </p:nvSpPr>
        <p:spPr>
          <a:xfrm>
            <a:off x="521622" y="1415057"/>
            <a:ext cx="13892260" cy="6625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493A8398-7041-971A-1833-F21DE07225F3}"/>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45E99F5-36E2-A315-8289-FFB58E38BD8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FC3F86F8-9AE4-3118-6144-3E56204EF9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69630" y="1831136"/>
            <a:ext cx="3862552" cy="5793828"/>
          </a:xfrm>
          <a:prstGeom prst="rect">
            <a:avLst/>
          </a:prstGeom>
        </p:spPr>
      </p:pic>
      <p:sp>
        <p:nvSpPr>
          <p:cNvPr id="4" name="Text 1">
            <a:extLst>
              <a:ext uri="{FF2B5EF4-FFF2-40B4-BE49-F238E27FC236}">
                <a16:creationId xmlns:a16="http://schemas.microsoft.com/office/drawing/2014/main" id="{2409E1F7-0569-52D2-9D0F-2C1D614E35B6}"/>
              </a:ext>
            </a:extLst>
          </p:cNvPr>
          <p:cNvSpPr/>
          <p:nvPr/>
        </p:nvSpPr>
        <p:spPr>
          <a:xfrm>
            <a:off x="12807076" y="346732"/>
            <a:ext cx="910471"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endParaRPr kumimoji="0" lang="en-US" sz="1250"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2855BE90-8AB8-B49B-0783-F936DA42DB67}"/>
              </a:ext>
            </a:extLst>
          </p:cNvPr>
          <p:cNvSpPr/>
          <p:nvPr/>
        </p:nvSpPr>
        <p:spPr>
          <a:xfrm>
            <a:off x="6848204" y="2559867"/>
            <a:ext cx="6673096"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آلية اختيار الوسيلة الاتصالية</a:t>
            </a:r>
            <a:endParaRPr kumimoji="0" lang="en-US" sz="2000" b="0" i="0" u="none" strike="noStrike" kern="0" cap="none" spc="0" normalizeH="0" baseline="0" noProof="0" dirty="0">
              <a:ln>
                <a:noFill/>
              </a:ln>
              <a:solidFill>
                <a:srgbClr val="00B0F0"/>
              </a:solidFill>
              <a:effectLst/>
              <a:uLnTx/>
              <a:uFillTx/>
            </a:endParaRPr>
          </a:p>
        </p:txBody>
      </p:sp>
      <p:sp>
        <p:nvSpPr>
          <p:cNvPr id="7" name="Text 3">
            <a:extLst>
              <a:ext uri="{FF2B5EF4-FFF2-40B4-BE49-F238E27FC236}">
                <a16:creationId xmlns:a16="http://schemas.microsoft.com/office/drawing/2014/main" id="{DBB36052-953C-9C20-C8EB-8432D932B35D}"/>
              </a:ext>
            </a:extLst>
          </p:cNvPr>
          <p:cNvSpPr/>
          <p:nvPr/>
        </p:nvSpPr>
        <p:spPr>
          <a:xfrm>
            <a:off x="5628290" y="3529726"/>
            <a:ext cx="8208321"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لا يتم اختيار الوسيلة الاتصالية عشوائيًا، بل يخضع لمجموعة من المعايير العلمية الدقيقة التي تضمن تحقيق أقصى فعالية اتصالية. يؤكد الاتجاه الحديث في العلاقات العامة الرقمية أن اختيار الوسيلة مسؤولية جماعية يشترك فيها مدير الحملة، أخصائي العلاقات العامة، ومحلل البيانات لضمان أعلى كفاءة اتصالية.</a:t>
            </a:r>
            <a:endParaRPr kumimoji="0" lang="en-US" sz="1600" b="0" i="0" u="none" strike="noStrike" kern="0" cap="none" spc="0" normalizeH="0" baseline="0" noProof="0" dirty="0">
              <a:ln>
                <a:noFill/>
              </a:ln>
              <a:solidFill>
                <a:prstClr val="black"/>
              </a:solidFill>
              <a:effectLst/>
              <a:uLnTx/>
              <a:uFillTx/>
            </a:endParaRPr>
          </a:p>
        </p:txBody>
      </p:sp>
      <p:pic>
        <p:nvPicPr>
          <p:cNvPr id="8" name="Picture 7">
            <a:extLst>
              <a:ext uri="{FF2B5EF4-FFF2-40B4-BE49-F238E27FC236}">
                <a16:creationId xmlns:a16="http://schemas.microsoft.com/office/drawing/2014/main" id="{FB7280F2-CA25-C134-BC23-254DB55984A1}"/>
              </a:ext>
            </a:extLst>
          </p:cNvPr>
          <p:cNvPicPr>
            <a:picLocks noChangeAspect="1"/>
          </p:cNvPicPr>
          <p:nvPr/>
        </p:nvPicPr>
        <p:blipFill>
          <a:blip r:embed="rId4"/>
          <a:stretch>
            <a:fillRect/>
          </a:stretch>
        </p:blipFill>
        <p:spPr>
          <a:xfrm>
            <a:off x="6280190" y="1055779"/>
            <a:ext cx="1243347" cy="926672"/>
          </a:xfrm>
          <a:prstGeom prst="rect">
            <a:avLst/>
          </a:prstGeom>
        </p:spPr>
      </p:pic>
      <p:sp>
        <p:nvSpPr>
          <p:cNvPr id="11" name="TextBox 10">
            <a:extLst>
              <a:ext uri="{FF2B5EF4-FFF2-40B4-BE49-F238E27FC236}">
                <a16:creationId xmlns:a16="http://schemas.microsoft.com/office/drawing/2014/main" id="{0F63168F-58E3-4E67-8FD5-963B35B5AFF7}"/>
              </a:ext>
            </a:extLst>
          </p:cNvPr>
          <p:cNvSpPr txBox="1"/>
          <p:nvPr/>
        </p:nvSpPr>
        <p:spPr>
          <a:xfrm>
            <a:off x="6606207" y="1263036"/>
            <a:ext cx="7315200" cy="369332"/>
          </a:xfrm>
          <a:prstGeom prst="rect">
            <a:avLst/>
          </a:prstGeom>
          <a:noFill/>
        </p:spPr>
        <p:txBody>
          <a:bodyPr wrap="square">
            <a:spAutoFit/>
          </a:bodyPr>
          <a:lstStyle/>
          <a:p>
            <a:r>
              <a:rPr kumimoji="0" lang="ar-EG" sz="1800" b="0" i="0" u="none" strike="noStrike" kern="0" cap="none" spc="0" normalizeH="0" baseline="0" noProof="0" dirty="0">
                <a:ln>
                  <a:noFill/>
                </a:ln>
                <a:solidFill>
                  <a:schemeClr val="bg1"/>
                </a:solidFill>
                <a:effectLst/>
                <a:uLnTx/>
                <a:uFillTx/>
                <a:latin typeface="Alexandria" pitchFamily="34" charset="0"/>
                <a:ea typeface="Alexandria" pitchFamily="34" charset="-122"/>
                <a:cs typeface="Alexandria" pitchFamily="34" charset="-120"/>
              </a:rPr>
              <a:t>أولاً</a:t>
            </a:r>
            <a:endParaRPr lang="en-US" dirty="0"/>
          </a:p>
        </p:txBody>
      </p:sp>
    </p:spTree>
    <p:extLst>
      <p:ext uri="{BB962C8B-B14F-4D97-AF65-F5344CB8AC3E}">
        <p14:creationId xmlns:p14="http://schemas.microsoft.com/office/powerpoint/2010/main" val="2974831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AF077-DC65-EA7E-9A53-F165BF30EE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A31C1E-CD02-A3AA-0642-7643C5475373}"/>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704EB95C-55C1-70CD-4B3D-D0FE100F63BD}"/>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8688704-C1FA-C2C6-D1F5-97CA8522CC6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Text 0">
            <a:extLst>
              <a:ext uri="{FF2B5EF4-FFF2-40B4-BE49-F238E27FC236}">
                <a16:creationId xmlns:a16="http://schemas.microsoft.com/office/drawing/2014/main" id="{A5C58944-BBD2-0C43-DE86-91797DB74F65}"/>
              </a:ext>
            </a:extLst>
          </p:cNvPr>
          <p:cNvSpPr/>
          <p:nvPr/>
        </p:nvSpPr>
        <p:spPr>
          <a:xfrm>
            <a:off x="7785616" y="2290167"/>
            <a:ext cx="6050994"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المعايير العلمية لاختيار الوسيلة</a:t>
            </a:r>
            <a:endParaRPr kumimoji="0" lang="en-US" sz="2000" b="0" i="0" u="none" strike="noStrike" kern="0" cap="none" spc="0" normalizeH="0" baseline="0" noProof="0" dirty="0">
              <a:ln>
                <a:noFill/>
              </a:ln>
              <a:solidFill>
                <a:srgbClr val="00B0F0"/>
              </a:solidFill>
              <a:effectLst/>
              <a:uLnTx/>
              <a:uFillTx/>
            </a:endParaRPr>
          </a:p>
        </p:txBody>
      </p:sp>
      <p:sp>
        <p:nvSpPr>
          <p:cNvPr id="3" name="Shape 1">
            <a:extLst>
              <a:ext uri="{FF2B5EF4-FFF2-40B4-BE49-F238E27FC236}">
                <a16:creationId xmlns:a16="http://schemas.microsoft.com/office/drawing/2014/main" id="{5714DF06-D423-25A0-05B3-5233435BDD7D}"/>
              </a:ext>
            </a:extLst>
          </p:cNvPr>
          <p:cNvSpPr/>
          <p:nvPr/>
        </p:nvSpPr>
        <p:spPr>
          <a:xfrm>
            <a:off x="9621322" y="3183136"/>
            <a:ext cx="4215289" cy="2756178"/>
          </a:xfrm>
          <a:prstGeom prst="roundRect">
            <a:avLst>
              <a:gd name="adj" fmla="val 3024"/>
            </a:avLst>
          </a:prstGeom>
          <a:solidFill>
            <a:srgbClr val="E9ECF2"/>
          </a:solidFill>
          <a:ln w="7620">
            <a:solidFill>
              <a:srgbClr val="CFD2D8"/>
            </a:solidFill>
            <a:prstDash val="solid"/>
          </a:ln>
        </p:spPr>
        <p:txBody>
          <a:bodyPr/>
          <a:lstStyle/>
          <a:p>
            <a:endParaRPr lang="en-US"/>
          </a:p>
        </p:txBody>
      </p:sp>
      <p:sp>
        <p:nvSpPr>
          <p:cNvPr id="4" name="Text 2">
            <a:extLst>
              <a:ext uri="{FF2B5EF4-FFF2-40B4-BE49-F238E27FC236}">
                <a16:creationId xmlns:a16="http://schemas.microsoft.com/office/drawing/2014/main" id="{2A0EDADD-FC7A-87E0-A7AF-7588E77D4AFE}"/>
              </a:ext>
            </a:extLst>
          </p:cNvPr>
          <p:cNvSpPr/>
          <p:nvPr/>
        </p:nvSpPr>
        <p:spPr>
          <a:xfrm>
            <a:off x="11149727" y="338911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طبيعة هدف الحملة</a:t>
            </a:r>
            <a:endParaRPr kumimoji="0" lang="en-US" b="0" i="0" u="none" strike="noStrike" kern="0" cap="none" spc="0" normalizeH="0" baseline="0" noProof="0" dirty="0">
              <a:ln>
                <a:noFill/>
              </a:ln>
              <a:solidFill>
                <a:prstClr val="black"/>
              </a:solidFill>
              <a:effectLst/>
              <a:uLnTx/>
              <a:uFillTx/>
            </a:endParaRPr>
          </a:p>
        </p:txBody>
      </p:sp>
      <p:sp>
        <p:nvSpPr>
          <p:cNvPr id="6" name="Text 3">
            <a:extLst>
              <a:ext uri="{FF2B5EF4-FFF2-40B4-BE49-F238E27FC236}">
                <a16:creationId xmlns:a16="http://schemas.microsoft.com/office/drawing/2014/main" id="{4A8010C5-9263-B72C-5AD7-A5A653955FBF}"/>
              </a:ext>
            </a:extLst>
          </p:cNvPr>
          <p:cNvSpPr/>
          <p:nvPr/>
        </p:nvSpPr>
        <p:spPr>
          <a:xfrm>
            <a:off x="9827300" y="3818334"/>
            <a:ext cx="3803333"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يختلف الاختيار حسب الهدف:</a:t>
            </a:r>
            <a:endParaRPr kumimoji="0" lang="en-US" sz="1550" b="0" i="0" u="none" strike="noStrike" kern="0" cap="none" spc="0" normalizeH="0" baseline="0" noProof="0" dirty="0">
              <a:ln>
                <a:noFill/>
              </a:ln>
              <a:solidFill>
                <a:prstClr val="black"/>
              </a:solidFill>
              <a:effectLst/>
              <a:uLnTx/>
              <a:uFillTx/>
            </a:endParaRPr>
          </a:p>
        </p:txBody>
      </p:sp>
      <p:sp>
        <p:nvSpPr>
          <p:cNvPr id="7" name="Text 4">
            <a:extLst>
              <a:ext uri="{FF2B5EF4-FFF2-40B4-BE49-F238E27FC236}">
                <a16:creationId xmlns:a16="http://schemas.microsoft.com/office/drawing/2014/main" id="{A5E955E6-D90B-948F-7C9D-06E2A784FC59}"/>
              </a:ext>
            </a:extLst>
          </p:cNvPr>
          <p:cNvSpPr/>
          <p:nvPr/>
        </p:nvSpPr>
        <p:spPr>
          <a:xfrm>
            <a:off x="9827300" y="4254937"/>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التوعية</a:t>
            </a:r>
            <a:endParaRPr kumimoji="0" lang="en-US" sz="1550" b="0" i="0" u="none" strike="noStrike" kern="0" cap="none" spc="0" normalizeH="0" baseline="0" noProof="0" dirty="0">
              <a:ln>
                <a:noFill/>
              </a:ln>
              <a:solidFill>
                <a:prstClr val="black"/>
              </a:solidFill>
              <a:effectLst/>
              <a:uLnTx/>
              <a:uFillTx/>
            </a:endParaRPr>
          </a:p>
        </p:txBody>
      </p:sp>
      <p:sp>
        <p:nvSpPr>
          <p:cNvPr id="8" name="Text 5">
            <a:extLst>
              <a:ext uri="{FF2B5EF4-FFF2-40B4-BE49-F238E27FC236}">
                <a16:creationId xmlns:a16="http://schemas.microsoft.com/office/drawing/2014/main" id="{2C321253-77D4-B6FE-C067-9AFFD25FFA19}"/>
              </a:ext>
            </a:extLst>
          </p:cNvPr>
          <p:cNvSpPr/>
          <p:nvPr/>
        </p:nvSpPr>
        <p:spPr>
          <a:xfrm>
            <a:off x="9827300" y="4641890"/>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تغيير الاتجاه</a:t>
            </a:r>
            <a:endParaRPr kumimoji="0" lang="en-US" sz="1550" b="0" i="0" u="none" strike="noStrike" kern="0" cap="none" spc="0" normalizeH="0" baseline="0" noProof="0" dirty="0">
              <a:ln>
                <a:noFill/>
              </a:ln>
              <a:solidFill>
                <a:prstClr val="black"/>
              </a:solidFill>
              <a:effectLst/>
              <a:uLnTx/>
              <a:uFillTx/>
            </a:endParaRPr>
          </a:p>
        </p:txBody>
      </p:sp>
      <p:sp>
        <p:nvSpPr>
          <p:cNvPr id="9" name="Text 6">
            <a:extLst>
              <a:ext uri="{FF2B5EF4-FFF2-40B4-BE49-F238E27FC236}">
                <a16:creationId xmlns:a16="http://schemas.microsoft.com/office/drawing/2014/main" id="{C19DBEB3-A854-C9B5-D13E-B7A3A2AA5B32}"/>
              </a:ext>
            </a:extLst>
          </p:cNvPr>
          <p:cNvSpPr/>
          <p:nvPr/>
        </p:nvSpPr>
        <p:spPr>
          <a:xfrm>
            <a:off x="9827300" y="5028843"/>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إدارة الأزمات</a:t>
            </a:r>
            <a:endParaRPr kumimoji="0" lang="en-US" sz="1550" b="0" i="0" u="none" strike="noStrike" kern="0" cap="none" spc="0" normalizeH="0" baseline="0" noProof="0" dirty="0">
              <a:ln>
                <a:noFill/>
              </a:ln>
              <a:solidFill>
                <a:prstClr val="black"/>
              </a:solidFill>
              <a:effectLst/>
              <a:uLnTx/>
              <a:uFillTx/>
            </a:endParaRPr>
          </a:p>
        </p:txBody>
      </p:sp>
      <p:sp>
        <p:nvSpPr>
          <p:cNvPr id="10" name="Text 7">
            <a:extLst>
              <a:ext uri="{FF2B5EF4-FFF2-40B4-BE49-F238E27FC236}">
                <a16:creationId xmlns:a16="http://schemas.microsoft.com/office/drawing/2014/main" id="{8F8E4464-DD4C-5D07-F617-18E7F9369E41}"/>
              </a:ext>
            </a:extLst>
          </p:cNvPr>
          <p:cNvSpPr/>
          <p:nvPr/>
        </p:nvSpPr>
        <p:spPr>
          <a:xfrm>
            <a:off x="9827300" y="5415796"/>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بناء الصورة الذهنية</a:t>
            </a:r>
            <a:endParaRPr kumimoji="0" lang="en-US" sz="1550" b="0" i="0" u="none" strike="noStrike" kern="0" cap="none" spc="0" normalizeH="0" baseline="0" noProof="0" dirty="0">
              <a:ln>
                <a:noFill/>
              </a:ln>
              <a:solidFill>
                <a:prstClr val="black"/>
              </a:solidFill>
              <a:effectLst/>
              <a:uLnTx/>
              <a:uFillTx/>
            </a:endParaRPr>
          </a:p>
        </p:txBody>
      </p:sp>
      <p:sp>
        <p:nvSpPr>
          <p:cNvPr id="11" name="Shape 8">
            <a:extLst>
              <a:ext uri="{FF2B5EF4-FFF2-40B4-BE49-F238E27FC236}">
                <a16:creationId xmlns:a16="http://schemas.microsoft.com/office/drawing/2014/main" id="{4A2AE927-3E29-3EF3-4C31-AB33B6D92139}"/>
              </a:ext>
            </a:extLst>
          </p:cNvPr>
          <p:cNvSpPr/>
          <p:nvPr/>
        </p:nvSpPr>
        <p:spPr>
          <a:xfrm>
            <a:off x="5207556" y="3183136"/>
            <a:ext cx="4215408" cy="2756178"/>
          </a:xfrm>
          <a:prstGeom prst="roundRect">
            <a:avLst>
              <a:gd name="adj" fmla="val 3024"/>
            </a:avLst>
          </a:prstGeom>
          <a:solidFill>
            <a:srgbClr val="E9ECF2"/>
          </a:solidFill>
          <a:ln w="7620">
            <a:solidFill>
              <a:srgbClr val="CFD2D8"/>
            </a:solidFill>
            <a:prstDash val="solid"/>
          </a:ln>
        </p:spPr>
        <p:txBody>
          <a:bodyPr/>
          <a:lstStyle/>
          <a:p>
            <a:endParaRPr lang="en-US"/>
          </a:p>
        </p:txBody>
      </p:sp>
      <p:sp>
        <p:nvSpPr>
          <p:cNvPr id="12" name="Text 9">
            <a:extLst>
              <a:ext uri="{FF2B5EF4-FFF2-40B4-BE49-F238E27FC236}">
                <a16:creationId xmlns:a16="http://schemas.microsoft.com/office/drawing/2014/main" id="{6724FFC0-D6AF-2024-543A-B8B71172365B}"/>
              </a:ext>
            </a:extLst>
          </p:cNvPr>
          <p:cNvSpPr/>
          <p:nvPr/>
        </p:nvSpPr>
        <p:spPr>
          <a:xfrm>
            <a:off x="5720834" y="3389114"/>
            <a:ext cx="3496151"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خصائص الجمهور المستهدف</a:t>
            </a:r>
            <a:endParaRPr kumimoji="0" lang="en-US" b="0" i="0" u="none" strike="noStrike" kern="0" cap="none" spc="0" normalizeH="0" baseline="0" noProof="0" dirty="0">
              <a:ln>
                <a:noFill/>
              </a:ln>
              <a:solidFill>
                <a:prstClr val="black"/>
              </a:solidFill>
              <a:effectLst/>
              <a:uLnTx/>
              <a:uFillTx/>
            </a:endParaRPr>
          </a:p>
        </p:txBody>
      </p:sp>
      <p:sp>
        <p:nvSpPr>
          <p:cNvPr id="13" name="Text 10">
            <a:extLst>
              <a:ext uri="{FF2B5EF4-FFF2-40B4-BE49-F238E27FC236}">
                <a16:creationId xmlns:a16="http://schemas.microsoft.com/office/drawing/2014/main" id="{97849A19-3C52-F327-F7FA-20E3361F94FD}"/>
              </a:ext>
            </a:extLst>
          </p:cNvPr>
          <p:cNvSpPr/>
          <p:nvPr/>
        </p:nvSpPr>
        <p:spPr>
          <a:xfrm>
            <a:off x="5413534" y="3818334"/>
            <a:ext cx="3803452"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دراسة شاملة لـ:</a:t>
            </a:r>
            <a:endParaRPr kumimoji="0" lang="en-US" sz="1550" b="0" i="0" u="none" strike="noStrike" kern="0" cap="none" spc="0" normalizeH="0" baseline="0" noProof="0" dirty="0">
              <a:ln>
                <a:noFill/>
              </a:ln>
              <a:solidFill>
                <a:prstClr val="black"/>
              </a:solidFill>
              <a:effectLst/>
              <a:uLnTx/>
              <a:uFillTx/>
            </a:endParaRPr>
          </a:p>
        </p:txBody>
      </p:sp>
      <p:sp>
        <p:nvSpPr>
          <p:cNvPr id="16" name="Text 11">
            <a:extLst>
              <a:ext uri="{FF2B5EF4-FFF2-40B4-BE49-F238E27FC236}">
                <a16:creationId xmlns:a16="http://schemas.microsoft.com/office/drawing/2014/main" id="{F585F5A9-F901-7B28-27C4-A503F96DB7B6}"/>
              </a:ext>
            </a:extLst>
          </p:cNvPr>
          <p:cNvSpPr/>
          <p:nvPr/>
        </p:nvSpPr>
        <p:spPr>
          <a:xfrm>
            <a:off x="5413534" y="4254937"/>
            <a:ext cx="3803452"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الفئة العمرية</a:t>
            </a:r>
            <a:endParaRPr kumimoji="0" lang="en-US" sz="1550" b="0" i="0" u="none" strike="noStrike" kern="0" cap="none" spc="0" normalizeH="0" baseline="0" noProof="0" dirty="0">
              <a:ln>
                <a:noFill/>
              </a:ln>
              <a:solidFill>
                <a:prstClr val="black"/>
              </a:solidFill>
              <a:effectLst/>
              <a:uLnTx/>
              <a:uFillTx/>
            </a:endParaRPr>
          </a:p>
        </p:txBody>
      </p:sp>
      <p:sp>
        <p:nvSpPr>
          <p:cNvPr id="17" name="Text 12">
            <a:extLst>
              <a:ext uri="{FF2B5EF4-FFF2-40B4-BE49-F238E27FC236}">
                <a16:creationId xmlns:a16="http://schemas.microsoft.com/office/drawing/2014/main" id="{E4A2F0DC-8666-5DAE-915F-720B922C3327}"/>
              </a:ext>
            </a:extLst>
          </p:cNvPr>
          <p:cNvSpPr/>
          <p:nvPr/>
        </p:nvSpPr>
        <p:spPr>
          <a:xfrm>
            <a:off x="5413534" y="4641890"/>
            <a:ext cx="3803452"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الاهتمامات والميول</a:t>
            </a:r>
            <a:endParaRPr kumimoji="0" lang="en-US" sz="1550" b="0" i="0" u="none" strike="noStrike" kern="0" cap="none" spc="0" normalizeH="0" baseline="0" noProof="0" dirty="0">
              <a:ln>
                <a:noFill/>
              </a:ln>
              <a:solidFill>
                <a:prstClr val="black"/>
              </a:solidFill>
              <a:effectLst/>
              <a:uLnTx/>
              <a:uFillTx/>
            </a:endParaRPr>
          </a:p>
        </p:txBody>
      </p:sp>
      <p:sp>
        <p:nvSpPr>
          <p:cNvPr id="19" name="Text 13">
            <a:extLst>
              <a:ext uri="{FF2B5EF4-FFF2-40B4-BE49-F238E27FC236}">
                <a16:creationId xmlns:a16="http://schemas.microsoft.com/office/drawing/2014/main" id="{5D72A948-122C-1375-D8C5-3CAE9AD50EBA}"/>
              </a:ext>
            </a:extLst>
          </p:cNvPr>
          <p:cNvSpPr/>
          <p:nvPr/>
        </p:nvSpPr>
        <p:spPr>
          <a:xfrm>
            <a:off x="5413534" y="5028843"/>
            <a:ext cx="3803452"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مستوى التفاعل الرقمي</a:t>
            </a:r>
            <a:endParaRPr kumimoji="0" lang="en-US" sz="1550" b="0" i="0" u="none" strike="noStrike" kern="0" cap="none" spc="0" normalizeH="0" baseline="0" noProof="0" dirty="0">
              <a:ln>
                <a:noFill/>
              </a:ln>
              <a:solidFill>
                <a:prstClr val="black"/>
              </a:solidFill>
              <a:effectLst/>
              <a:uLnTx/>
              <a:uFillTx/>
            </a:endParaRPr>
          </a:p>
        </p:txBody>
      </p:sp>
      <p:sp>
        <p:nvSpPr>
          <p:cNvPr id="27" name="Text 14">
            <a:extLst>
              <a:ext uri="{FF2B5EF4-FFF2-40B4-BE49-F238E27FC236}">
                <a16:creationId xmlns:a16="http://schemas.microsoft.com/office/drawing/2014/main" id="{AFB8E3C0-EC56-A472-FDDC-D2A877072900}"/>
              </a:ext>
            </a:extLst>
          </p:cNvPr>
          <p:cNvSpPr/>
          <p:nvPr/>
        </p:nvSpPr>
        <p:spPr>
          <a:xfrm>
            <a:off x="5413534" y="5415796"/>
            <a:ext cx="3803452"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العادات الاستهلاكية</a:t>
            </a:r>
            <a:endParaRPr kumimoji="0" lang="en-US" sz="1550" b="0" i="0" u="none" strike="noStrike" kern="0" cap="none" spc="0" normalizeH="0" baseline="0" noProof="0" dirty="0">
              <a:ln>
                <a:noFill/>
              </a:ln>
              <a:solidFill>
                <a:prstClr val="black"/>
              </a:solidFill>
              <a:effectLst/>
              <a:uLnTx/>
              <a:uFillTx/>
            </a:endParaRPr>
          </a:p>
        </p:txBody>
      </p:sp>
      <p:sp>
        <p:nvSpPr>
          <p:cNvPr id="28" name="Shape 15">
            <a:extLst>
              <a:ext uri="{FF2B5EF4-FFF2-40B4-BE49-F238E27FC236}">
                <a16:creationId xmlns:a16="http://schemas.microsoft.com/office/drawing/2014/main" id="{38E1EB10-A0E7-DB44-0007-70C2142348FC}"/>
              </a:ext>
            </a:extLst>
          </p:cNvPr>
          <p:cNvSpPr/>
          <p:nvPr/>
        </p:nvSpPr>
        <p:spPr>
          <a:xfrm>
            <a:off x="793909" y="3183136"/>
            <a:ext cx="4215289" cy="2756178"/>
          </a:xfrm>
          <a:prstGeom prst="roundRect">
            <a:avLst>
              <a:gd name="adj" fmla="val 3024"/>
            </a:avLst>
          </a:prstGeom>
          <a:solidFill>
            <a:srgbClr val="E9ECF2"/>
          </a:solidFill>
          <a:ln w="7620">
            <a:solidFill>
              <a:srgbClr val="CFD2D8"/>
            </a:solidFill>
            <a:prstDash val="solid"/>
          </a:ln>
        </p:spPr>
        <p:txBody>
          <a:bodyPr/>
          <a:lstStyle/>
          <a:p>
            <a:endParaRPr lang="en-US"/>
          </a:p>
        </p:txBody>
      </p:sp>
      <p:sp>
        <p:nvSpPr>
          <p:cNvPr id="29" name="Text 16">
            <a:extLst>
              <a:ext uri="{FF2B5EF4-FFF2-40B4-BE49-F238E27FC236}">
                <a16:creationId xmlns:a16="http://schemas.microsoft.com/office/drawing/2014/main" id="{12787889-9575-B653-FAA7-3A587DF96687}"/>
              </a:ext>
            </a:extLst>
          </p:cNvPr>
          <p:cNvSpPr/>
          <p:nvPr/>
        </p:nvSpPr>
        <p:spPr>
          <a:xfrm>
            <a:off x="1907977" y="3389114"/>
            <a:ext cx="289524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طبيعة الرسالة الاتصالية</a:t>
            </a:r>
            <a:endParaRPr kumimoji="0" lang="en-US" b="0" i="0" u="none" strike="noStrike" kern="0" cap="none" spc="0" normalizeH="0" baseline="0" noProof="0" dirty="0">
              <a:ln>
                <a:noFill/>
              </a:ln>
              <a:solidFill>
                <a:prstClr val="black"/>
              </a:solidFill>
              <a:effectLst/>
              <a:uLnTx/>
              <a:uFillTx/>
            </a:endParaRPr>
          </a:p>
        </p:txBody>
      </p:sp>
      <p:sp>
        <p:nvSpPr>
          <p:cNvPr id="30" name="Text 17">
            <a:extLst>
              <a:ext uri="{FF2B5EF4-FFF2-40B4-BE49-F238E27FC236}">
                <a16:creationId xmlns:a16="http://schemas.microsoft.com/office/drawing/2014/main" id="{AD49C722-CBD8-3CCE-BF5B-A713500459EF}"/>
              </a:ext>
            </a:extLst>
          </p:cNvPr>
          <p:cNvSpPr/>
          <p:nvPr/>
        </p:nvSpPr>
        <p:spPr>
          <a:xfrm>
            <a:off x="999887" y="3818334"/>
            <a:ext cx="3803333"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نوع الرسالة:</a:t>
            </a:r>
            <a:endParaRPr kumimoji="0" lang="en-US" sz="1550" b="0" i="0" u="none" strike="noStrike" kern="0" cap="none" spc="0" normalizeH="0" baseline="0" noProof="0" dirty="0">
              <a:ln>
                <a:noFill/>
              </a:ln>
              <a:solidFill>
                <a:prstClr val="black"/>
              </a:solidFill>
              <a:effectLst/>
              <a:uLnTx/>
              <a:uFillTx/>
            </a:endParaRPr>
          </a:p>
        </p:txBody>
      </p:sp>
      <p:sp>
        <p:nvSpPr>
          <p:cNvPr id="31" name="Text 18">
            <a:extLst>
              <a:ext uri="{FF2B5EF4-FFF2-40B4-BE49-F238E27FC236}">
                <a16:creationId xmlns:a16="http://schemas.microsoft.com/office/drawing/2014/main" id="{F0792991-52D0-3BB5-A7CB-1395244EC6E5}"/>
              </a:ext>
            </a:extLst>
          </p:cNvPr>
          <p:cNvSpPr/>
          <p:nvPr/>
        </p:nvSpPr>
        <p:spPr>
          <a:xfrm>
            <a:off x="999887" y="4254937"/>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معلوماتية</a:t>
            </a:r>
            <a:endParaRPr kumimoji="0" lang="en-US" sz="1550" b="0" i="0" u="none" strike="noStrike" kern="0" cap="none" spc="0" normalizeH="0" baseline="0" noProof="0" dirty="0">
              <a:ln>
                <a:noFill/>
              </a:ln>
              <a:solidFill>
                <a:prstClr val="black"/>
              </a:solidFill>
              <a:effectLst/>
              <a:uLnTx/>
              <a:uFillTx/>
            </a:endParaRPr>
          </a:p>
        </p:txBody>
      </p:sp>
      <p:sp>
        <p:nvSpPr>
          <p:cNvPr id="32" name="Text 19">
            <a:extLst>
              <a:ext uri="{FF2B5EF4-FFF2-40B4-BE49-F238E27FC236}">
                <a16:creationId xmlns:a16="http://schemas.microsoft.com/office/drawing/2014/main" id="{D77A21C8-C966-60B9-2B09-B43215EFC1B5}"/>
              </a:ext>
            </a:extLst>
          </p:cNvPr>
          <p:cNvSpPr/>
          <p:nvPr/>
        </p:nvSpPr>
        <p:spPr>
          <a:xfrm>
            <a:off x="999887" y="4641890"/>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عاطفية</a:t>
            </a:r>
            <a:endParaRPr kumimoji="0" lang="en-US" sz="1550" b="0" i="0" u="none" strike="noStrike" kern="0" cap="none" spc="0" normalizeH="0" baseline="0" noProof="0" dirty="0">
              <a:ln>
                <a:noFill/>
              </a:ln>
              <a:solidFill>
                <a:prstClr val="black"/>
              </a:solidFill>
              <a:effectLst/>
              <a:uLnTx/>
              <a:uFillTx/>
            </a:endParaRPr>
          </a:p>
        </p:txBody>
      </p:sp>
      <p:sp>
        <p:nvSpPr>
          <p:cNvPr id="33" name="Text 20">
            <a:extLst>
              <a:ext uri="{FF2B5EF4-FFF2-40B4-BE49-F238E27FC236}">
                <a16:creationId xmlns:a16="http://schemas.microsoft.com/office/drawing/2014/main" id="{59588222-3E28-2E79-515F-E2BD222C2E49}"/>
              </a:ext>
            </a:extLst>
          </p:cNvPr>
          <p:cNvSpPr/>
          <p:nvPr/>
        </p:nvSpPr>
        <p:spPr>
          <a:xfrm>
            <a:off x="999887" y="5028843"/>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إقناعية</a:t>
            </a:r>
            <a:endParaRPr kumimoji="0" lang="en-US" sz="1550" b="0" i="0" u="none" strike="noStrike" kern="0" cap="none" spc="0" normalizeH="0" baseline="0" noProof="0" dirty="0">
              <a:ln>
                <a:noFill/>
              </a:ln>
              <a:solidFill>
                <a:prstClr val="black"/>
              </a:solidFill>
              <a:effectLst/>
              <a:uLnTx/>
              <a:uFillTx/>
            </a:endParaRPr>
          </a:p>
        </p:txBody>
      </p:sp>
      <p:sp>
        <p:nvSpPr>
          <p:cNvPr id="39" name="Text 21">
            <a:extLst>
              <a:ext uri="{FF2B5EF4-FFF2-40B4-BE49-F238E27FC236}">
                <a16:creationId xmlns:a16="http://schemas.microsoft.com/office/drawing/2014/main" id="{3B9C9BA8-E58D-25E1-D744-6710013C0BDE}"/>
              </a:ext>
            </a:extLst>
          </p:cNvPr>
          <p:cNvSpPr/>
          <p:nvPr/>
        </p:nvSpPr>
        <p:spPr>
          <a:xfrm>
            <a:off x="999887" y="5415796"/>
            <a:ext cx="3803333"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تحفيزية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85346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F0B5C-B14C-6EF4-A50F-CEA2BCCE14D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4C574F-F6A2-3E9D-F73B-CA0046CF67FA}"/>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F74AA73-ADAE-5ACF-D7D0-AC57AFAC2D6D}"/>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5BDF006-9385-D149-EB24-39BE0F010016}"/>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55DB6DF-191D-7BD2-C51C-86F2858F1E3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4404557A-5BCF-107F-912E-E8E5CB0926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5681" y="1765427"/>
            <a:ext cx="4107077" cy="6160616"/>
          </a:xfrm>
          <a:prstGeom prst="rect">
            <a:avLst/>
          </a:prstGeom>
        </p:spPr>
      </p:pic>
      <p:sp>
        <p:nvSpPr>
          <p:cNvPr id="4" name="Text 0">
            <a:extLst>
              <a:ext uri="{FF2B5EF4-FFF2-40B4-BE49-F238E27FC236}">
                <a16:creationId xmlns:a16="http://schemas.microsoft.com/office/drawing/2014/main" id="{1DB13834-38B6-02B8-2A99-8065BD6E5CF8}"/>
              </a:ext>
            </a:extLst>
          </p:cNvPr>
          <p:cNvSpPr/>
          <p:nvPr/>
        </p:nvSpPr>
        <p:spPr>
          <a:xfrm>
            <a:off x="7455932" y="869901"/>
            <a:ext cx="636924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معيار طبيعة الجمهور المستهدف</a:t>
            </a:r>
            <a:endParaRPr kumimoji="0" lang="en-US" sz="2000" b="0" i="0" u="none" strike="noStrike" kern="0" cap="none" spc="0" normalizeH="0" baseline="0" noProof="0" dirty="0">
              <a:ln>
                <a:noFill/>
              </a:ln>
              <a:solidFill>
                <a:srgbClr val="00B0F0"/>
              </a:solidFill>
              <a:effectLst/>
              <a:uLnTx/>
              <a:uFillTx/>
            </a:endParaRPr>
          </a:p>
        </p:txBody>
      </p:sp>
      <p:sp>
        <p:nvSpPr>
          <p:cNvPr id="6" name="Text 1">
            <a:extLst>
              <a:ext uri="{FF2B5EF4-FFF2-40B4-BE49-F238E27FC236}">
                <a16:creationId xmlns:a16="http://schemas.microsoft.com/office/drawing/2014/main" id="{52EC590B-D3EA-B55A-3EC1-C4EE9B0BC864}"/>
              </a:ext>
            </a:extLst>
          </p:cNvPr>
          <p:cNvSpPr/>
          <p:nvPr/>
        </p:nvSpPr>
        <p:spPr>
          <a:xfrm>
            <a:off x="6280190" y="2358509"/>
            <a:ext cx="72587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أين يقضي جمهورك وقته؟ هذا هو السؤال الأهم في اختيار الوسيلة الاتصالية.</a:t>
            </a:r>
            <a:endParaRPr kumimoji="0" lang="en-US" sz="1600" b="0" i="0" u="none" strike="noStrike" kern="0" cap="none" spc="0" normalizeH="0" baseline="0" noProof="0" dirty="0">
              <a:ln>
                <a:noFill/>
              </a:ln>
              <a:solidFill>
                <a:prstClr val="black"/>
              </a:solidFill>
              <a:effectLst/>
              <a:uLnTx/>
              <a:uFillTx/>
            </a:endParaRPr>
          </a:p>
        </p:txBody>
      </p:sp>
      <p:sp>
        <p:nvSpPr>
          <p:cNvPr id="7" name="Shape 2">
            <a:extLst>
              <a:ext uri="{FF2B5EF4-FFF2-40B4-BE49-F238E27FC236}">
                <a16:creationId xmlns:a16="http://schemas.microsoft.com/office/drawing/2014/main" id="{9A434CC8-5D67-7CEE-C59D-C1BD1096C406}"/>
              </a:ext>
            </a:extLst>
          </p:cNvPr>
          <p:cNvSpPr/>
          <p:nvPr/>
        </p:nvSpPr>
        <p:spPr>
          <a:xfrm>
            <a:off x="13813750" y="2135267"/>
            <a:ext cx="22860" cy="764024"/>
          </a:xfrm>
          <a:prstGeom prst="rect">
            <a:avLst/>
          </a:prstGeom>
          <a:solidFill>
            <a:srgbClr val="3257B8"/>
          </a:solidFill>
          <a:ln/>
        </p:spPr>
        <p:txBody>
          <a:bodyPr/>
          <a:lstStyle/>
          <a:p>
            <a:endParaRPr lang="en-US"/>
          </a:p>
        </p:txBody>
      </p:sp>
      <p:pic>
        <p:nvPicPr>
          <p:cNvPr id="8" name="Image 1" descr="preencoded.png">
            <a:extLst>
              <a:ext uri="{FF2B5EF4-FFF2-40B4-BE49-F238E27FC236}">
                <a16:creationId xmlns:a16="http://schemas.microsoft.com/office/drawing/2014/main" id="{F8F800A5-26A1-16CB-1116-A28C8AAA3B4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844343" y="3122533"/>
            <a:ext cx="992267" cy="1190744"/>
          </a:xfrm>
          <a:prstGeom prst="rect">
            <a:avLst/>
          </a:prstGeom>
        </p:spPr>
      </p:pic>
      <p:sp>
        <p:nvSpPr>
          <p:cNvPr id="9" name="Text 3">
            <a:extLst>
              <a:ext uri="{FF2B5EF4-FFF2-40B4-BE49-F238E27FC236}">
                <a16:creationId xmlns:a16="http://schemas.microsoft.com/office/drawing/2014/main" id="{3256BF66-340E-1125-9CCE-0AE6ECD345F3}"/>
              </a:ext>
            </a:extLst>
          </p:cNvPr>
          <p:cNvSpPr/>
          <p:nvPr/>
        </p:nvSpPr>
        <p:spPr>
          <a:xfrm>
            <a:off x="10045303" y="3320891"/>
            <a:ext cx="2600682"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صُناع القرار والمهنيين</a:t>
            </a:r>
            <a:endParaRPr kumimoji="0" lang="en-US"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0F1FA778-2063-B6A7-D662-4B230998126B}"/>
              </a:ext>
            </a:extLst>
          </p:cNvPr>
          <p:cNvSpPr/>
          <p:nvPr/>
        </p:nvSpPr>
        <p:spPr>
          <a:xfrm>
            <a:off x="6280190" y="3750112"/>
            <a:ext cx="6365796" cy="317540"/>
          </a:xfrm>
          <a:prstGeom prst="rect">
            <a:avLst/>
          </a:prstGeom>
          <a:noFill/>
          <a:ln/>
        </p:spPr>
        <p:txBody>
          <a:bodyPr wrap="none" lIns="0" tIns="0" rIns="0" bIns="0" rtlCol="0" anchor="t"/>
          <a:lstStyle/>
          <a:p>
            <a:pPr marL="0" marR="0" lvl="0" indent="0" algn="r" defTabSz="914400"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LinkedIn والبريد الإلكتروني هما الأولوية</a:t>
            </a:r>
            <a:endParaRPr kumimoji="0" lang="en-US" sz="1550" b="0" i="0" u="none" strike="noStrike" kern="0" cap="none" spc="0" normalizeH="0" baseline="0" noProof="0" dirty="0">
              <a:ln>
                <a:noFill/>
              </a:ln>
              <a:solidFill>
                <a:prstClr val="black"/>
              </a:solidFill>
              <a:effectLst/>
              <a:uLnTx/>
              <a:uFillTx/>
            </a:endParaRPr>
          </a:p>
        </p:txBody>
      </p:sp>
      <p:pic>
        <p:nvPicPr>
          <p:cNvPr id="12" name="Image 2" descr="preencoded.png">
            <a:extLst>
              <a:ext uri="{FF2B5EF4-FFF2-40B4-BE49-F238E27FC236}">
                <a16:creationId xmlns:a16="http://schemas.microsoft.com/office/drawing/2014/main" id="{AD1DB842-C5DB-5057-BFEC-8CB38C250F1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844343" y="4313277"/>
            <a:ext cx="992267" cy="1190744"/>
          </a:xfrm>
          <a:prstGeom prst="rect">
            <a:avLst/>
          </a:prstGeom>
        </p:spPr>
      </p:pic>
      <p:sp>
        <p:nvSpPr>
          <p:cNvPr id="13" name="Text 5">
            <a:extLst>
              <a:ext uri="{FF2B5EF4-FFF2-40B4-BE49-F238E27FC236}">
                <a16:creationId xmlns:a16="http://schemas.microsoft.com/office/drawing/2014/main" id="{C7A7F90F-0642-B117-CC0A-3C6DDD436533}"/>
              </a:ext>
            </a:extLst>
          </p:cNvPr>
          <p:cNvSpPr/>
          <p:nvPr/>
        </p:nvSpPr>
        <p:spPr>
          <a:xfrm>
            <a:off x="10165080" y="451163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المراهقين والشباب</a:t>
            </a:r>
            <a:endParaRPr kumimoji="0" lang="en-US" b="0" i="0" u="none" strike="noStrike" kern="0" cap="none" spc="0" normalizeH="0" baseline="0" noProof="0" dirty="0">
              <a:ln>
                <a:noFill/>
              </a:ln>
              <a:solidFill>
                <a:prstClr val="black"/>
              </a:solidFill>
              <a:effectLst/>
              <a:uLnTx/>
              <a:uFillTx/>
            </a:endParaRPr>
          </a:p>
        </p:txBody>
      </p:sp>
      <p:sp>
        <p:nvSpPr>
          <p:cNvPr id="14" name="Text 6">
            <a:extLst>
              <a:ext uri="{FF2B5EF4-FFF2-40B4-BE49-F238E27FC236}">
                <a16:creationId xmlns:a16="http://schemas.microsoft.com/office/drawing/2014/main" id="{4D5CCABC-81D2-AF4D-7E64-397AA0D91F0E}"/>
              </a:ext>
            </a:extLst>
          </p:cNvPr>
          <p:cNvSpPr/>
          <p:nvPr/>
        </p:nvSpPr>
        <p:spPr>
          <a:xfrm>
            <a:off x="6280190" y="4940856"/>
            <a:ext cx="6365796" cy="317540"/>
          </a:xfrm>
          <a:prstGeom prst="rect">
            <a:avLst/>
          </a:prstGeom>
          <a:noFill/>
          <a:ln/>
        </p:spPr>
        <p:txBody>
          <a:bodyPr wrap="none" lIns="0" tIns="0" rIns="0" bIns="0" rtlCol="0" anchor="t"/>
          <a:lstStyle/>
          <a:p>
            <a:pPr marL="0" marR="0" lvl="0" indent="0" algn="r" defTabSz="914400"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TikTok وSnapchat هما الخيار الأنسب</a:t>
            </a:r>
            <a:endParaRPr kumimoji="0" lang="en-US" sz="1550" b="0" i="0" u="none" strike="noStrike" kern="0" cap="none" spc="0" normalizeH="0" baseline="0" noProof="0" dirty="0">
              <a:ln>
                <a:noFill/>
              </a:ln>
              <a:solidFill>
                <a:prstClr val="black"/>
              </a:solidFill>
              <a:effectLst/>
              <a:uLnTx/>
              <a:uFillTx/>
            </a:endParaRPr>
          </a:p>
        </p:txBody>
      </p:sp>
      <p:sp>
        <p:nvSpPr>
          <p:cNvPr id="15" name="Shape 7">
            <a:extLst>
              <a:ext uri="{FF2B5EF4-FFF2-40B4-BE49-F238E27FC236}">
                <a16:creationId xmlns:a16="http://schemas.microsoft.com/office/drawing/2014/main" id="{01971EDF-C7AD-3046-42A9-46822531D964}"/>
              </a:ext>
            </a:extLst>
          </p:cNvPr>
          <p:cNvSpPr/>
          <p:nvPr/>
        </p:nvSpPr>
        <p:spPr>
          <a:xfrm>
            <a:off x="6280190" y="5727263"/>
            <a:ext cx="7556421" cy="1160740"/>
          </a:xfrm>
          <a:prstGeom prst="roundRect">
            <a:avLst>
              <a:gd name="adj" fmla="val 7182"/>
            </a:avLst>
          </a:prstGeom>
          <a:solidFill>
            <a:srgbClr val="C3CFEF"/>
          </a:solidFill>
          <a:ln/>
        </p:spPr>
        <p:txBody>
          <a:bodyPr/>
          <a:lstStyle/>
          <a:p>
            <a:endParaRPr lang="en-US"/>
          </a:p>
        </p:txBody>
      </p:sp>
      <p:pic>
        <p:nvPicPr>
          <p:cNvPr id="16" name="Image 3" descr="preencoded.png">
            <a:extLst>
              <a:ext uri="{FF2B5EF4-FFF2-40B4-BE49-F238E27FC236}">
                <a16:creationId xmlns:a16="http://schemas.microsoft.com/office/drawing/2014/main" id="{54359FF9-C8FF-6831-3DEB-7E0D692AFAD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60404" y="6003265"/>
            <a:ext cx="248007" cy="198358"/>
          </a:xfrm>
          <a:prstGeom prst="rect">
            <a:avLst/>
          </a:prstGeom>
        </p:spPr>
      </p:pic>
      <p:sp>
        <p:nvSpPr>
          <p:cNvPr id="17" name="Text 8">
            <a:extLst>
              <a:ext uri="{FF2B5EF4-FFF2-40B4-BE49-F238E27FC236}">
                <a16:creationId xmlns:a16="http://schemas.microsoft.com/office/drawing/2014/main" id="{836A1D26-A83B-CC55-420C-C18AFEAC6A91}"/>
              </a:ext>
            </a:extLst>
          </p:cNvPr>
          <p:cNvSpPr/>
          <p:nvPr/>
        </p:nvSpPr>
        <p:spPr>
          <a:xfrm>
            <a:off x="6478549" y="5975152"/>
            <a:ext cx="715970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تطبيقي: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حملة موجهة للمستثمرين لن تستخدم إنستغرام كقناة أساسية، بل ستعتمد على النشرات الاقتصادية والمنصات المهنية المتخصصة.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14711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DD8E-1399-B261-736F-9A4EFE0D6D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6361DD-DBBF-0F4A-39F6-FF031D4E2F90}"/>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155F96D-D773-2B71-F73C-2BEB73AB72BC}"/>
              </a:ext>
            </a:extLst>
          </p:cNvPr>
          <p:cNvSpPr/>
          <p:nvPr/>
        </p:nvSpPr>
        <p:spPr>
          <a:xfrm>
            <a:off x="488731" y="1743942"/>
            <a:ext cx="13809194" cy="6349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77ED1B1-BD89-8608-C267-72A18A3A41E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15" name="Image 0" descr="preencoded.png">
            <a:extLst>
              <a:ext uri="{FF2B5EF4-FFF2-40B4-BE49-F238E27FC236}">
                <a16:creationId xmlns:a16="http://schemas.microsoft.com/office/drawing/2014/main" id="{DEE56A9A-6434-33DB-288A-F9528F335C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46786" y="1858084"/>
            <a:ext cx="3907751" cy="5861626"/>
          </a:xfrm>
          <a:prstGeom prst="rect">
            <a:avLst/>
          </a:prstGeom>
        </p:spPr>
      </p:pic>
      <p:sp>
        <p:nvSpPr>
          <p:cNvPr id="17" name="Text 0">
            <a:extLst>
              <a:ext uri="{FF2B5EF4-FFF2-40B4-BE49-F238E27FC236}">
                <a16:creationId xmlns:a16="http://schemas.microsoft.com/office/drawing/2014/main" id="{1F7BF24D-86E3-CF55-08E1-FC256815525A}"/>
              </a:ext>
            </a:extLst>
          </p:cNvPr>
          <p:cNvSpPr/>
          <p:nvPr/>
        </p:nvSpPr>
        <p:spPr>
          <a:xfrm>
            <a:off x="5271137" y="1073588"/>
            <a:ext cx="3154570" cy="403527"/>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معيار طبيعة الرسالة</a:t>
            </a:r>
            <a:endParaRPr kumimoji="0" lang="en-US" sz="2000" b="0" i="0" u="none" strike="noStrike" kern="0" cap="none" spc="0" normalizeH="0" baseline="0" noProof="0" dirty="0">
              <a:ln>
                <a:noFill/>
              </a:ln>
              <a:solidFill>
                <a:srgbClr val="00B0F0"/>
              </a:solidFill>
              <a:effectLst/>
              <a:uLnTx/>
              <a:uFillTx/>
            </a:endParaRPr>
          </a:p>
        </p:txBody>
      </p:sp>
      <p:sp>
        <p:nvSpPr>
          <p:cNvPr id="19" name="Text 1">
            <a:extLst>
              <a:ext uri="{FF2B5EF4-FFF2-40B4-BE49-F238E27FC236}">
                <a16:creationId xmlns:a16="http://schemas.microsoft.com/office/drawing/2014/main" id="{FF010E77-8921-6197-C6A6-06D22B72C2C1}"/>
              </a:ext>
            </a:extLst>
          </p:cNvPr>
          <p:cNvSpPr/>
          <p:nvPr/>
        </p:nvSpPr>
        <p:spPr>
          <a:xfrm>
            <a:off x="2642831" y="2826377"/>
            <a:ext cx="1971618" cy="252265"/>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chemeClr val="tx1">
                    <a:lumMod val="85000"/>
                    <a:lumOff val="15000"/>
                  </a:schemeClr>
                </a:solidFill>
                <a:effectLst/>
                <a:uLnTx/>
                <a:uFillTx/>
                <a:latin typeface="Alexandria Bold" pitchFamily="34" charset="0"/>
                <a:ea typeface="Alexandria Bold" pitchFamily="34" charset="-122"/>
                <a:cs typeface="Alexandria Bold" pitchFamily="34" charset="-120"/>
              </a:rPr>
              <a:t>الرسائل المعقدة</a:t>
            </a:r>
            <a:endParaRPr kumimoji="0" lang="en-US" sz="1950" b="0" i="0" u="none" strike="noStrike" kern="0" cap="none" spc="0" normalizeH="0" baseline="0" noProof="0" dirty="0">
              <a:ln>
                <a:noFill/>
              </a:ln>
              <a:solidFill>
                <a:schemeClr val="tx1">
                  <a:lumMod val="85000"/>
                  <a:lumOff val="15000"/>
                </a:schemeClr>
              </a:solidFill>
              <a:effectLst/>
              <a:uLnTx/>
              <a:uFillTx/>
            </a:endParaRPr>
          </a:p>
        </p:txBody>
      </p:sp>
      <p:sp>
        <p:nvSpPr>
          <p:cNvPr id="20" name="Text 2">
            <a:extLst>
              <a:ext uri="{FF2B5EF4-FFF2-40B4-BE49-F238E27FC236}">
                <a16:creationId xmlns:a16="http://schemas.microsoft.com/office/drawing/2014/main" id="{2CE22EC1-BA06-79DF-6AC1-1DE29769C785}"/>
              </a:ext>
            </a:extLst>
          </p:cNvPr>
          <p:cNvSpPr/>
          <p:nvPr/>
        </p:nvSpPr>
        <p:spPr>
          <a:xfrm>
            <a:off x="1308538" y="3378106"/>
            <a:ext cx="3089285" cy="51653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الرسائل التي تحتاج لشرح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وتفصيل</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مثل</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ar-EG"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تغيير</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ثقافة</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مجتمعية</a:t>
            </a:r>
            <a:r>
              <a:rPr kumimoji="0" lang="ar-EG"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تناسبها:</a:t>
            </a:r>
            <a:endParaRPr kumimoji="0" lang="en-US" sz="1550" b="0" i="0" u="none" strike="noStrike" kern="0" cap="none" spc="0" normalizeH="0" baseline="0" noProof="0" dirty="0">
              <a:ln>
                <a:noFill/>
              </a:ln>
              <a:solidFill>
                <a:prstClr val="black"/>
              </a:solidFill>
              <a:effectLst/>
              <a:uLnTx/>
              <a:uFillTx/>
            </a:endParaRPr>
          </a:p>
        </p:txBody>
      </p:sp>
      <p:sp>
        <p:nvSpPr>
          <p:cNvPr id="21" name="Text 3">
            <a:extLst>
              <a:ext uri="{FF2B5EF4-FFF2-40B4-BE49-F238E27FC236}">
                <a16:creationId xmlns:a16="http://schemas.microsoft.com/office/drawing/2014/main" id="{ED3187C7-6AD2-3A60-5C22-77BB792B6F0B}"/>
              </a:ext>
            </a:extLst>
          </p:cNvPr>
          <p:cNvSpPr/>
          <p:nvPr/>
        </p:nvSpPr>
        <p:spPr>
          <a:xfrm>
            <a:off x="1587579" y="4629317"/>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المقالات التفصيلية</a:t>
            </a:r>
            <a:endParaRPr kumimoji="0" lang="en-US" sz="1550" b="0" i="0" u="none" strike="noStrike" kern="0" cap="none" spc="0" normalizeH="0" baseline="0" noProof="0" dirty="0">
              <a:ln>
                <a:noFill/>
              </a:ln>
              <a:solidFill>
                <a:prstClr val="black"/>
              </a:solidFill>
              <a:effectLst/>
              <a:uLnTx/>
              <a:uFillTx/>
            </a:endParaRPr>
          </a:p>
        </p:txBody>
      </p:sp>
      <p:sp>
        <p:nvSpPr>
          <p:cNvPr id="22" name="Text 4">
            <a:extLst>
              <a:ext uri="{FF2B5EF4-FFF2-40B4-BE49-F238E27FC236}">
                <a16:creationId xmlns:a16="http://schemas.microsoft.com/office/drawing/2014/main" id="{C9852D47-B966-B1E7-83F5-F1C59F9CB0AE}"/>
              </a:ext>
            </a:extLst>
          </p:cNvPr>
          <p:cNvSpPr/>
          <p:nvPr/>
        </p:nvSpPr>
        <p:spPr>
          <a:xfrm>
            <a:off x="1587579" y="5016270"/>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الفيديوهات الطويلة</a:t>
            </a:r>
            <a:endParaRPr kumimoji="0" lang="en-US" sz="1550" b="0" i="0" u="none" strike="noStrike" kern="0" cap="none" spc="0" normalizeH="0" baseline="0" noProof="0" dirty="0">
              <a:ln>
                <a:noFill/>
              </a:ln>
              <a:solidFill>
                <a:prstClr val="black"/>
              </a:solidFill>
              <a:effectLst/>
              <a:uLnTx/>
              <a:uFillTx/>
            </a:endParaRPr>
          </a:p>
        </p:txBody>
      </p:sp>
      <p:sp>
        <p:nvSpPr>
          <p:cNvPr id="23" name="Text 5">
            <a:extLst>
              <a:ext uri="{FF2B5EF4-FFF2-40B4-BE49-F238E27FC236}">
                <a16:creationId xmlns:a16="http://schemas.microsoft.com/office/drawing/2014/main" id="{97267CB7-537D-BB04-A84E-E01B120193DB}"/>
              </a:ext>
            </a:extLst>
          </p:cNvPr>
          <p:cNvSpPr/>
          <p:nvPr/>
        </p:nvSpPr>
        <p:spPr>
          <a:xfrm>
            <a:off x="1587579" y="5403223"/>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الندوات والمحاضرات</a:t>
            </a:r>
            <a:endParaRPr kumimoji="0" lang="en-US" sz="1550" b="0" i="0" u="none" strike="noStrike" kern="0" cap="none" spc="0" normalizeH="0" baseline="0" noProof="0" dirty="0">
              <a:ln>
                <a:noFill/>
              </a:ln>
              <a:solidFill>
                <a:prstClr val="black"/>
              </a:solidFill>
              <a:effectLst/>
              <a:uLnTx/>
              <a:uFillTx/>
            </a:endParaRPr>
          </a:p>
        </p:txBody>
      </p:sp>
      <p:sp>
        <p:nvSpPr>
          <p:cNvPr id="24" name="Text 6">
            <a:extLst>
              <a:ext uri="{FF2B5EF4-FFF2-40B4-BE49-F238E27FC236}">
                <a16:creationId xmlns:a16="http://schemas.microsoft.com/office/drawing/2014/main" id="{3BE0EB68-1933-5BB2-8F7C-5697528BFC4D}"/>
              </a:ext>
            </a:extLst>
          </p:cNvPr>
          <p:cNvSpPr/>
          <p:nvPr/>
        </p:nvSpPr>
        <p:spPr>
          <a:xfrm>
            <a:off x="1587579" y="5790177"/>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التقارير المتعمقة</a:t>
            </a:r>
            <a:endParaRPr kumimoji="0" lang="en-US" sz="1550" b="0" i="0" u="none" strike="noStrike" kern="0" cap="none" spc="0" normalizeH="0" baseline="0" noProof="0" dirty="0">
              <a:ln>
                <a:noFill/>
              </a:ln>
              <a:solidFill>
                <a:prstClr val="black"/>
              </a:solidFill>
              <a:effectLst/>
              <a:uLnTx/>
              <a:uFillTx/>
            </a:endParaRPr>
          </a:p>
        </p:txBody>
      </p:sp>
      <p:sp>
        <p:nvSpPr>
          <p:cNvPr id="26" name="Text 7">
            <a:extLst>
              <a:ext uri="{FF2B5EF4-FFF2-40B4-BE49-F238E27FC236}">
                <a16:creationId xmlns:a16="http://schemas.microsoft.com/office/drawing/2014/main" id="{654D296A-C840-3A3F-9CD1-53B399E2EBA5}"/>
              </a:ext>
            </a:extLst>
          </p:cNvPr>
          <p:cNvSpPr/>
          <p:nvPr/>
        </p:nvSpPr>
        <p:spPr>
          <a:xfrm>
            <a:off x="6670715" y="2778631"/>
            <a:ext cx="1971618" cy="252265"/>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chemeClr val="tx1">
                    <a:lumMod val="85000"/>
                    <a:lumOff val="15000"/>
                  </a:schemeClr>
                </a:solidFill>
                <a:effectLst/>
                <a:uLnTx/>
                <a:uFillTx/>
                <a:latin typeface="Alexandria Bold" pitchFamily="34" charset="0"/>
                <a:ea typeface="Alexandria Bold" pitchFamily="34" charset="-122"/>
                <a:cs typeface="Alexandria Bold" pitchFamily="34" charset="-120"/>
              </a:rPr>
              <a:t>الرسائل السريعة</a:t>
            </a:r>
            <a:endParaRPr kumimoji="0" lang="en-US" b="0" i="0" u="none" strike="noStrike" kern="0" cap="none" spc="0" normalizeH="0" baseline="0" noProof="0" dirty="0">
              <a:ln>
                <a:noFill/>
              </a:ln>
              <a:solidFill>
                <a:schemeClr val="tx1">
                  <a:lumMod val="85000"/>
                  <a:lumOff val="15000"/>
                </a:schemeClr>
              </a:solidFill>
              <a:effectLst/>
              <a:uLnTx/>
              <a:uFillTx/>
            </a:endParaRPr>
          </a:p>
        </p:txBody>
      </p:sp>
      <p:sp>
        <p:nvSpPr>
          <p:cNvPr id="27" name="Text 8">
            <a:extLst>
              <a:ext uri="{FF2B5EF4-FFF2-40B4-BE49-F238E27FC236}">
                <a16:creationId xmlns:a16="http://schemas.microsoft.com/office/drawing/2014/main" id="{A115B7FC-1A7D-48B3-B485-EC617775D9E6}"/>
              </a:ext>
            </a:extLst>
          </p:cNvPr>
          <p:cNvSpPr/>
          <p:nvPr/>
        </p:nvSpPr>
        <p:spPr>
          <a:xfrm>
            <a:off x="5893154" y="3450515"/>
            <a:ext cx="2810244" cy="51653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الرسائل البسيطة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والمباشرة</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lang="ar-EG" sz="1550" kern="0" dirty="0">
                <a:solidFill>
                  <a:srgbClr val="15213F"/>
                </a:solidFill>
                <a:latin typeface="Alexandria" pitchFamily="34" charset="0"/>
                <a:ea typeface="Alexandria" pitchFamily="34" charset="-122"/>
                <a:cs typeface="Alexandria" pitchFamily="34" charset="-120"/>
              </a:rPr>
              <a:t>تناسبها </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550" b="0" i="0" u="none" strike="noStrike" kern="0" cap="none" spc="0" normalizeH="0" baseline="0" noProof="0" dirty="0">
              <a:ln>
                <a:noFill/>
              </a:ln>
              <a:solidFill>
                <a:prstClr val="black"/>
              </a:solidFill>
              <a:effectLst/>
              <a:uLnTx/>
              <a:uFillTx/>
            </a:endParaRPr>
          </a:p>
        </p:txBody>
      </p:sp>
      <p:sp>
        <p:nvSpPr>
          <p:cNvPr id="28" name="Text 9">
            <a:extLst>
              <a:ext uri="{FF2B5EF4-FFF2-40B4-BE49-F238E27FC236}">
                <a16:creationId xmlns:a16="http://schemas.microsoft.com/office/drawing/2014/main" id="{E0577A20-6220-4C8B-AC94-C4F2B4F0ED37}"/>
              </a:ext>
            </a:extLst>
          </p:cNvPr>
          <p:cNvSpPr/>
          <p:nvPr/>
        </p:nvSpPr>
        <p:spPr>
          <a:xfrm>
            <a:off x="5615463" y="4629317"/>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الوسوم (Hashtags)</a:t>
            </a:r>
            <a:endParaRPr kumimoji="0" lang="en-US" sz="1550" b="0" i="0" u="none" strike="noStrike" kern="0" cap="none" spc="0" normalizeH="0" baseline="0" noProof="0" dirty="0">
              <a:ln>
                <a:noFill/>
              </a:ln>
              <a:solidFill>
                <a:prstClr val="black"/>
              </a:solidFill>
              <a:effectLst/>
              <a:uLnTx/>
              <a:uFillTx/>
            </a:endParaRPr>
          </a:p>
        </p:txBody>
      </p:sp>
      <p:sp>
        <p:nvSpPr>
          <p:cNvPr id="29" name="Text 10">
            <a:extLst>
              <a:ext uri="{FF2B5EF4-FFF2-40B4-BE49-F238E27FC236}">
                <a16:creationId xmlns:a16="http://schemas.microsoft.com/office/drawing/2014/main" id="{65B06C63-3F5D-00E7-5FED-32B7B58B293B}"/>
              </a:ext>
            </a:extLst>
          </p:cNvPr>
          <p:cNvSpPr/>
          <p:nvPr/>
        </p:nvSpPr>
        <p:spPr>
          <a:xfrm>
            <a:off x="5615463" y="5016270"/>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القصص القصيرة (Stories)</a:t>
            </a:r>
            <a:endParaRPr kumimoji="0" lang="en-US" sz="1550" b="0" i="0" u="none" strike="noStrike" kern="0" cap="none" spc="0" normalizeH="0" baseline="0" noProof="0" dirty="0">
              <a:ln>
                <a:noFill/>
              </a:ln>
              <a:solidFill>
                <a:prstClr val="black"/>
              </a:solidFill>
              <a:effectLst/>
              <a:uLnTx/>
              <a:uFillTx/>
            </a:endParaRPr>
          </a:p>
        </p:txBody>
      </p:sp>
      <p:sp>
        <p:nvSpPr>
          <p:cNvPr id="30" name="Text 11">
            <a:extLst>
              <a:ext uri="{FF2B5EF4-FFF2-40B4-BE49-F238E27FC236}">
                <a16:creationId xmlns:a16="http://schemas.microsoft.com/office/drawing/2014/main" id="{6AF815B4-915E-EA8F-7220-9CC2E7EB6DD9}"/>
              </a:ext>
            </a:extLst>
          </p:cNvPr>
          <p:cNvSpPr/>
          <p:nvPr/>
        </p:nvSpPr>
        <p:spPr>
          <a:xfrm>
            <a:off x="5615463" y="5403223"/>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المنشورات المختصرة</a:t>
            </a:r>
            <a:endParaRPr kumimoji="0" lang="en-US" sz="1550" b="0" i="0" u="none" strike="noStrike" kern="0" cap="none" spc="0" normalizeH="0" baseline="0" noProof="0" dirty="0">
              <a:ln>
                <a:noFill/>
              </a:ln>
              <a:solidFill>
                <a:prstClr val="black"/>
              </a:solidFill>
              <a:effectLst/>
              <a:uLnTx/>
              <a:uFillTx/>
            </a:endParaRPr>
          </a:p>
        </p:txBody>
      </p:sp>
      <p:sp>
        <p:nvSpPr>
          <p:cNvPr id="31" name="Text 12">
            <a:extLst>
              <a:ext uri="{FF2B5EF4-FFF2-40B4-BE49-F238E27FC236}">
                <a16:creationId xmlns:a16="http://schemas.microsoft.com/office/drawing/2014/main" id="{4AFEF041-2A1C-A922-5043-5890747EF383}"/>
              </a:ext>
            </a:extLst>
          </p:cNvPr>
          <p:cNvSpPr/>
          <p:nvPr/>
        </p:nvSpPr>
        <p:spPr>
          <a:xfrm>
            <a:off x="5615463" y="5790177"/>
            <a:ext cx="2810244" cy="258269"/>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الإعلانات المصورة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11727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40FA1-B4B4-CC06-2D46-1007D88685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B698D-946B-4DB6-1C70-959E70A90D94}"/>
              </a:ext>
            </a:extLst>
          </p:cNvPr>
          <p:cNvSpPr/>
          <p:nvPr/>
        </p:nvSpPr>
        <p:spPr>
          <a:xfrm>
            <a:off x="3151414" y="601081"/>
            <a:ext cx="11478986" cy="548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DB390F1-03BB-A280-9C16-FCF0E86C105C}"/>
              </a:ext>
            </a:extLst>
          </p:cNvPr>
          <p:cNvSpPr/>
          <p:nvPr/>
        </p:nvSpPr>
        <p:spPr>
          <a:xfrm>
            <a:off x="587811" y="1906694"/>
            <a:ext cx="13710114" cy="5721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DDA16E-D7A9-195E-E007-2E4D66DEB01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7E3E7BEA-9FE1-7D50-BCB9-72292401EB95}"/>
              </a:ext>
            </a:extLst>
          </p:cNvPr>
          <p:cNvSpPr/>
          <p:nvPr/>
        </p:nvSpPr>
        <p:spPr>
          <a:xfrm>
            <a:off x="9149477" y="1028135"/>
            <a:ext cx="433899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معيار الميزانية المتاحة</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D3049D2A-C1F3-2054-4A62-2ABE1C17058C}"/>
              </a:ext>
            </a:extLst>
          </p:cNvPr>
          <p:cNvSpPr/>
          <p:nvPr/>
        </p:nvSpPr>
        <p:spPr>
          <a:xfrm>
            <a:off x="9417368" y="3411379"/>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70%</a:t>
            </a:r>
            <a:endParaRPr kumimoji="0" lang="en-US" sz="3900" b="0" i="0" u="none" strike="noStrike" kern="0" cap="none" spc="0" normalizeH="0" baseline="0" noProof="0" dirty="0">
              <a:ln>
                <a:noFill/>
              </a:ln>
              <a:solidFill>
                <a:prstClr val="black"/>
              </a:solidFill>
              <a:effectLst/>
              <a:uLnTx/>
              <a:uFillTx/>
            </a:endParaRPr>
          </a:p>
        </p:txBody>
      </p:sp>
      <p:pic>
        <p:nvPicPr>
          <p:cNvPr id="4" name="Image 0" descr="preencoded.png">
            <a:extLst>
              <a:ext uri="{FF2B5EF4-FFF2-40B4-BE49-F238E27FC236}">
                <a16:creationId xmlns:a16="http://schemas.microsoft.com/office/drawing/2014/main" id="{73B28362-8BC6-4765-2FA2-FA46400BE4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49477" y="2170986"/>
            <a:ext cx="2977039" cy="2977039"/>
          </a:xfrm>
          <a:prstGeom prst="rect">
            <a:avLst/>
          </a:prstGeom>
        </p:spPr>
      </p:pic>
      <p:sp>
        <p:nvSpPr>
          <p:cNvPr id="7" name="Text 2">
            <a:extLst>
              <a:ext uri="{FF2B5EF4-FFF2-40B4-BE49-F238E27FC236}">
                <a16:creationId xmlns:a16="http://schemas.microsoft.com/office/drawing/2014/main" id="{AAE4ABA6-8B64-5A51-D76C-A4345DF5D365}"/>
              </a:ext>
            </a:extLst>
          </p:cNvPr>
          <p:cNvSpPr/>
          <p:nvPr/>
        </p:nvSpPr>
        <p:spPr>
          <a:xfrm>
            <a:off x="9397484" y="5395913"/>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الإعلانات التقليدية</a:t>
            </a:r>
            <a:endParaRPr kumimoji="0" lang="en-US" sz="1950" b="0" i="0" u="none" strike="noStrike" kern="0" cap="none" spc="0" normalizeH="0" baseline="0" noProof="0" dirty="0">
              <a:ln>
                <a:noFill/>
              </a:ln>
              <a:solidFill>
                <a:prstClr val="black"/>
              </a:solidFill>
              <a:effectLst/>
              <a:uLnTx/>
              <a:uFillTx/>
            </a:endParaRPr>
          </a:p>
        </p:txBody>
      </p:sp>
      <p:sp>
        <p:nvSpPr>
          <p:cNvPr id="8" name="Text 3">
            <a:extLst>
              <a:ext uri="{FF2B5EF4-FFF2-40B4-BE49-F238E27FC236}">
                <a16:creationId xmlns:a16="http://schemas.microsoft.com/office/drawing/2014/main" id="{1CC7299B-13E2-BB97-66E2-799108A1D413}"/>
              </a:ext>
            </a:extLst>
          </p:cNvPr>
          <p:cNvSpPr/>
          <p:nvPr/>
        </p:nvSpPr>
        <p:spPr>
          <a:xfrm>
            <a:off x="7439263" y="5825133"/>
            <a:ext cx="6397347"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تكلفة أعلى مع وصول واسع غير مستهدف</a:t>
            </a:r>
            <a:endParaRPr kumimoji="0" lang="en-US" sz="15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3C50CDF8-56ED-17B7-1848-07E9B5B8A99B}"/>
              </a:ext>
            </a:extLst>
          </p:cNvPr>
          <p:cNvSpPr/>
          <p:nvPr/>
        </p:nvSpPr>
        <p:spPr>
          <a:xfrm>
            <a:off x="2771894" y="3411379"/>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30%</a:t>
            </a:r>
            <a:endParaRPr kumimoji="0" lang="en-US" sz="3900" b="0" i="0" u="none" strike="noStrike" kern="0" cap="none" spc="0" normalizeH="0" baseline="0" noProof="0" dirty="0">
              <a:ln>
                <a:noFill/>
              </a:ln>
              <a:solidFill>
                <a:prstClr val="black"/>
              </a:solidFill>
              <a:effectLst/>
              <a:uLnTx/>
              <a:uFillTx/>
            </a:endParaRPr>
          </a:p>
        </p:txBody>
      </p:sp>
      <p:pic>
        <p:nvPicPr>
          <p:cNvPr id="10" name="Image 1" descr="preencoded.png">
            <a:extLst>
              <a:ext uri="{FF2B5EF4-FFF2-40B4-BE49-F238E27FC236}">
                <a16:creationId xmlns:a16="http://schemas.microsoft.com/office/drawing/2014/main" id="{9D3DBFEE-0CDE-E834-AE17-6D8D72C203A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04003" y="2170986"/>
            <a:ext cx="2977039" cy="2977039"/>
          </a:xfrm>
          <a:prstGeom prst="rect">
            <a:avLst/>
          </a:prstGeom>
        </p:spPr>
      </p:pic>
      <p:sp>
        <p:nvSpPr>
          <p:cNvPr id="11" name="Text 5">
            <a:extLst>
              <a:ext uri="{FF2B5EF4-FFF2-40B4-BE49-F238E27FC236}">
                <a16:creationId xmlns:a16="http://schemas.microsoft.com/office/drawing/2014/main" id="{79CB2829-8AB2-07EF-8B75-03FCA73EFCD0}"/>
              </a:ext>
            </a:extLst>
          </p:cNvPr>
          <p:cNvSpPr/>
          <p:nvPr/>
        </p:nvSpPr>
        <p:spPr>
          <a:xfrm>
            <a:off x="2752130" y="5395913"/>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الحملات الرقمية</a:t>
            </a:r>
            <a:endParaRPr kumimoji="0" lang="en-US" sz="1950" b="0" i="0" u="none" strike="noStrike" kern="0" cap="none" spc="0" normalizeH="0" baseline="0" noProof="0" dirty="0">
              <a:ln>
                <a:noFill/>
              </a:ln>
              <a:solidFill>
                <a:prstClr val="black"/>
              </a:solidFill>
              <a:effectLst/>
              <a:uLnTx/>
              <a:uFillTx/>
            </a:endParaRPr>
          </a:p>
        </p:txBody>
      </p:sp>
      <p:sp>
        <p:nvSpPr>
          <p:cNvPr id="12" name="Text 6">
            <a:extLst>
              <a:ext uri="{FF2B5EF4-FFF2-40B4-BE49-F238E27FC236}">
                <a16:creationId xmlns:a16="http://schemas.microsoft.com/office/drawing/2014/main" id="{AC7D6875-CAFF-0F30-4257-2A3D06877273}"/>
              </a:ext>
            </a:extLst>
          </p:cNvPr>
          <p:cNvSpPr/>
          <p:nvPr/>
        </p:nvSpPr>
        <p:spPr>
          <a:xfrm>
            <a:off x="793790" y="5825133"/>
            <a:ext cx="6397466"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تكلفة أقل مع دقة استهداف عالية</a:t>
            </a:r>
            <a:endParaRPr kumimoji="0" lang="en-US" sz="1550" b="0" i="0" u="none" strike="noStrike" kern="0" cap="none" spc="0" normalizeH="0" baseline="0" noProof="0" dirty="0">
              <a:ln>
                <a:noFill/>
              </a:ln>
              <a:solidFill>
                <a:prstClr val="black"/>
              </a:solidFill>
              <a:effectLst/>
              <a:uLnTx/>
              <a:uFillTx/>
            </a:endParaRPr>
          </a:p>
        </p:txBody>
      </p:sp>
      <p:sp>
        <p:nvSpPr>
          <p:cNvPr id="13" name="Text 7">
            <a:extLst>
              <a:ext uri="{FF2B5EF4-FFF2-40B4-BE49-F238E27FC236}">
                <a16:creationId xmlns:a16="http://schemas.microsoft.com/office/drawing/2014/main" id="{9CD48B4B-C184-BE8F-2E28-8135269A21BC}"/>
              </a:ext>
            </a:extLst>
          </p:cNvPr>
          <p:cNvSpPr/>
          <p:nvPr/>
        </p:nvSpPr>
        <p:spPr>
          <a:xfrm>
            <a:off x="793790" y="6568057"/>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الوسائل تختلف في تكلفتها بشكل كبير؛ فالإعلانات الطرقية أو التلفزيونية مكلفة وتصل للكل، بينما الحملات الرقمية عبر المؤثرين أو الإعلانات الممولة تتيح التحكم في الميزانية مع دقة استهداف أعلى وقدرة على قياس العائد على الاستثمار بشكل دقيق.</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07932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7EF5C-19C6-5749-FB29-5BBC21C115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2F0360-E6BB-1A0F-FC6C-71952F0502E4}"/>
              </a:ext>
            </a:extLst>
          </p:cNvPr>
          <p:cNvSpPr/>
          <p:nvPr/>
        </p:nvSpPr>
        <p:spPr>
          <a:xfrm>
            <a:off x="3151414" y="610225"/>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81D1E5C-5F72-B4E5-2F48-A4252E8B329A}"/>
              </a:ext>
            </a:extLst>
          </p:cNvPr>
          <p:cNvSpPr/>
          <p:nvPr/>
        </p:nvSpPr>
        <p:spPr>
          <a:xfrm>
            <a:off x="849709" y="1794601"/>
            <a:ext cx="13381514" cy="5793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4EE49CD-260A-6D7D-47F2-D6F9F42412B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7987"/>
            <a:ext cx="2766169" cy="1291612"/>
          </a:xfrm>
          <a:prstGeom prst="rect">
            <a:avLst/>
          </a:prstGeom>
        </p:spPr>
      </p:pic>
      <p:sp>
        <p:nvSpPr>
          <p:cNvPr id="2" name="Text 0">
            <a:extLst>
              <a:ext uri="{FF2B5EF4-FFF2-40B4-BE49-F238E27FC236}">
                <a16:creationId xmlns:a16="http://schemas.microsoft.com/office/drawing/2014/main" id="{A9F056F8-6FFC-C57B-8D22-EC368229421F}"/>
              </a:ext>
            </a:extLst>
          </p:cNvPr>
          <p:cNvSpPr/>
          <p:nvPr/>
        </p:nvSpPr>
        <p:spPr>
          <a:xfrm>
            <a:off x="10554166" y="1015246"/>
            <a:ext cx="2930128" cy="350044"/>
          </a:xfrm>
          <a:prstGeom prst="rect">
            <a:avLst/>
          </a:prstGeom>
          <a:noFill/>
          <a:ln/>
        </p:spPr>
        <p:txBody>
          <a:bodyPr wrap="none" lIns="0" tIns="0" rIns="0" bIns="0" rtlCol="0" anchor="t"/>
          <a:lstStyle/>
          <a:p>
            <a:pPr marL="0" marR="0" lvl="0" indent="0" algn="r" defTabSz="914400" rtl="1" eaLnBrk="1" fontAlgn="auto" latinLnBrk="0" hangingPunct="1">
              <a:lnSpc>
                <a:spcPts val="27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معيار المدى والانتشار</a:t>
            </a:r>
            <a:endParaRPr kumimoji="0" lang="en-US" sz="2000" b="0" i="0" u="none" strike="noStrike" kern="0" cap="none" spc="0" normalizeH="0" baseline="0" noProof="0" dirty="0">
              <a:ln>
                <a:noFill/>
              </a:ln>
              <a:solidFill>
                <a:srgbClr val="00B0F0"/>
              </a:solidFill>
              <a:effectLst/>
              <a:uLnTx/>
              <a:uFillTx/>
            </a:endParaRPr>
          </a:p>
        </p:txBody>
      </p:sp>
      <p:sp>
        <p:nvSpPr>
          <p:cNvPr id="7" name="Shape 1">
            <a:extLst>
              <a:ext uri="{FF2B5EF4-FFF2-40B4-BE49-F238E27FC236}">
                <a16:creationId xmlns:a16="http://schemas.microsoft.com/office/drawing/2014/main" id="{F3E39765-14AC-C4A5-9189-CC095A722CBA}"/>
              </a:ext>
            </a:extLst>
          </p:cNvPr>
          <p:cNvSpPr/>
          <p:nvPr/>
        </p:nvSpPr>
        <p:spPr>
          <a:xfrm>
            <a:off x="7794621" y="2383368"/>
            <a:ext cx="4991457" cy="1255871"/>
          </a:xfrm>
          <a:prstGeom prst="roundRect">
            <a:avLst>
              <a:gd name="adj" fmla="val 5825"/>
            </a:avLst>
          </a:prstGeom>
          <a:solidFill>
            <a:srgbClr val="FBFCFE"/>
          </a:solidFill>
          <a:ln/>
        </p:spPr>
        <p:txBody>
          <a:bodyPr/>
          <a:lstStyle/>
          <a:p>
            <a:endParaRPr lang="en-US"/>
          </a:p>
        </p:txBody>
      </p:sp>
      <p:pic>
        <p:nvPicPr>
          <p:cNvPr id="11" name="Image 0" descr="preencoded.png">
            <a:extLst>
              <a:ext uri="{FF2B5EF4-FFF2-40B4-BE49-F238E27FC236}">
                <a16:creationId xmlns:a16="http://schemas.microsoft.com/office/drawing/2014/main" id="{5C76BCE8-CE66-5DAA-794B-6D2CC9F89C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0188" y="2651259"/>
            <a:ext cx="4991457" cy="60960"/>
          </a:xfrm>
          <a:prstGeom prst="rect">
            <a:avLst/>
          </a:prstGeom>
        </p:spPr>
      </p:pic>
      <p:pic>
        <p:nvPicPr>
          <p:cNvPr id="16" name="Image 1" descr="preencoded.png">
            <a:extLst>
              <a:ext uri="{FF2B5EF4-FFF2-40B4-BE49-F238E27FC236}">
                <a16:creationId xmlns:a16="http://schemas.microsoft.com/office/drawing/2014/main" id="{80C02649-A302-5886-F2D2-759D73AC96A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70852" y="1015246"/>
            <a:ext cx="420053" cy="420053"/>
          </a:xfrm>
          <a:prstGeom prst="rect">
            <a:avLst/>
          </a:prstGeom>
        </p:spPr>
      </p:pic>
      <p:sp>
        <p:nvSpPr>
          <p:cNvPr id="37" name="Text 2">
            <a:extLst>
              <a:ext uri="{FF2B5EF4-FFF2-40B4-BE49-F238E27FC236}">
                <a16:creationId xmlns:a16="http://schemas.microsoft.com/office/drawing/2014/main" id="{100CD60E-06F2-3FC5-A900-78FF2C880367}"/>
              </a:ext>
            </a:extLst>
          </p:cNvPr>
          <p:cNvSpPr/>
          <p:nvPr/>
        </p:nvSpPr>
        <p:spPr>
          <a:xfrm>
            <a:off x="9796939" y="1120259"/>
            <a:ext cx="167997" cy="210026"/>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300" b="1" i="0" u="none" strike="noStrike" kern="0" cap="none" spc="0" normalizeH="0" baseline="0" noProof="0" dirty="0">
                <a:ln>
                  <a:noFill/>
                </a:ln>
                <a:solidFill>
                  <a:srgbClr val="FFFFFF"/>
                </a:solidFill>
                <a:effectLst/>
                <a:uLnTx/>
                <a:uFillTx/>
                <a:latin typeface="Alexandria Bold" pitchFamily="34" charset="0"/>
                <a:ea typeface="Alexandria Bold" pitchFamily="34" charset="-122"/>
                <a:cs typeface="Alexandria Bold" pitchFamily="34" charset="-120"/>
              </a:rPr>
              <a:t>1</a:t>
            </a:r>
            <a:endParaRPr kumimoji="0" lang="en-US" sz="1300" b="0" i="0" u="none" strike="noStrike" kern="0" cap="none" spc="0" normalizeH="0" baseline="0" noProof="0" dirty="0">
              <a:ln>
                <a:noFill/>
              </a:ln>
              <a:solidFill>
                <a:prstClr val="black"/>
              </a:solidFill>
              <a:effectLst/>
              <a:uLnTx/>
              <a:uFillTx/>
            </a:endParaRPr>
          </a:p>
        </p:txBody>
      </p:sp>
      <p:sp>
        <p:nvSpPr>
          <p:cNvPr id="38" name="Text 3">
            <a:extLst>
              <a:ext uri="{FF2B5EF4-FFF2-40B4-BE49-F238E27FC236}">
                <a16:creationId xmlns:a16="http://schemas.microsoft.com/office/drawing/2014/main" id="{2065FAE0-6DC2-4BAF-B215-029D91D8AF74}"/>
              </a:ext>
            </a:extLst>
          </p:cNvPr>
          <p:cNvSpPr/>
          <p:nvPr/>
        </p:nvSpPr>
        <p:spPr>
          <a:xfrm>
            <a:off x="10799630" y="2268793"/>
            <a:ext cx="1750457" cy="218718"/>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المدى (Reach)</a:t>
            </a:r>
            <a:endParaRPr kumimoji="0" lang="en-US" b="0" i="0" u="none" strike="noStrike" kern="0" cap="none" spc="0" normalizeH="0" baseline="0" noProof="0" dirty="0">
              <a:ln>
                <a:noFill/>
              </a:ln>
              <a:solidFill>
                <a:prstClr val="black"/>
              </a:solidFill>
              <a:effectLst/>
              <a:uLnTx/>
              <a:uFillTx/>
            </a:endParaRPr>
          </a:p>
        </p:txBody>
      </p:sp>
      <p:sp>
        <p:nvSpPr>
          <p:cNvPr id="39" name="Text 4">
            <a:extLst>
              <a:ext uri="{FF2B5EF4-FFF2-40B4-BE49-F238E27FC236}">
                <a16:creationId xmlns:a16="http://schemas.microsoft.com/office/drawing/2014/main" id="{CAF2DEEF-A258-BA77-B909-D5F425658827}"/>
              </a:ext>
            </a:extLst>
          </p:cNvPr>
          <p:cNvSpPr/>
          <p:nvPr/>
        </p:nvSpPr>
        <p:spPr>
          <a:xfrm>
            <a:off x="8672451" y="3264068"/>
            <a:ext cx="4680942" cy="447913"/>
          </a:xfrm>
          <a:prstGeom prst="rect">
            <a:avLst/>
          </a:prstGeom>
          <a:noFill/>
          <a:ln/>
        </p:spPr>
        <p:txBody>
          <a:bodyPr wrap="squar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كم عدد الأشخاص الذين نريد الوصول إليهم؟ يقيس حجم الجمهور الذي تصل إليه الرسالة لأول مرة.</a:t>
            </a:r>
            <a:endParaRPr kumimoji="0" lang="en-US" sz="1600" b="0" i="0" u="none" strike="noStrike" kern="0" cap="none" spc="0" normalizeH="0" baseline="0" noProof="0" dirty="0">
              <a:ln>
                <a:noFill/>
              </a:ln>
              <a:solidFill>
                <a:prstClr val="black"/>
              </a:solidFill>
              <a:effectLst/>
              <a:uLnTx/>
              <a:uFillTx/>
            </a:endParaRPr>
          </a:p>
        </p:txBody>
      </p:sp>
      <p:sp>
        <p:nvSpPr>
          <p:cNvPr id="40" name="Shape 5">
            <a:extLst>
              <a:ext uri="{FF2B5EF4-FFF2-40B4-BE49-F238E27FC236}">
                <a16:creationId xmlns:a16="http://schemas.microsoft.com/office/drawing/2014/main" id="{42461FB5-B830-16C6-7556-7FA01E5377A9}"/>
              </a:ext>
            </a:extLst>
          </p:cNvPr>
          <p:cNvSpPr/>
          <p:nvPr/>
        </p:nvSpPr>
        <p:spPr>
          <a:xfrm>
            <a:off x="2043648" y="3761394"/>
            <a:ext cx="4991457" cy="1255871"/>
          </a:xfrm>
          <a:prstGeom prst="roundRect">
            <a:avLst>
              <a:gd name="adj" fmla="val 7080"/>
            </a:avLst>
          </a:prstGeom>
          <a:solidFill>
            <a:srgbClr val="FBFCFE"/>
          </a:solidFill>
          <a:ln/>
        </p:spPr>
        <p:txBody>
          <a:bodyPr/>
          <a:lstStyle/>
          <a:p>
            <a:endParaRPr lang="en-US"/>
          </a:p>
        </p:txBody>
      </p:sp>
      <p:pic>
        <p:nvPicPr>
          <p:cNvPr id="41" name="Image 2" descr="preencoded.png">
            <a:extLst>
              <a:ext uri="{FF2B5EF4-FFF2-40B4-BE49-F238E27FC236}">
                <a16:creationId xmlns:a16="http://schemas.microsoft.com/office/drawing/2014/main" id="{3078F0E1-09A3-98BD-EF0D-1098A8ACB7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98417" y="2639331"/>
            <a:ext cx="4991457" cy="60960"/>
          </a:xfrm>
          <a:prstGeom prst="rect">
            <a:avLst/>
          </a:prstGeom>
        </p:spPr>
      </p:pic>
      <p:pic>
        <p:nvPicPr>
          <p:cNvPr id="42" name="Image 3" descr="preencoded.png">
            <a:extLst>
              <a:ext uri="{FF2B5EF4-FFF2-40B4-BE49-F238E27FC236}">
                <a16:creationId xmlns:a16="http://schemas.microsoft.com/office/drawing/2014/main" id="{39C8CD09-D291-CF0A-4196-E02BF6736A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39377" y="1015246"/>
            <a:ext cx="420053" cy="420053"/>
          </a:xfrm>
          <a:prstGeom prst="rect">
            <a:avLst/>
          </a:prstGeom>
        </p:spPr>
      </p:pic>
      <p:sp>
        <p:nvSpPr>
          <p:cNvPr id="43" name="Text 6">
            <a:extLst>
              <a:ext uri="{FF2B5EF4-FFF2-40B4-BE49-F238E27FC236}">
                <a16:creationId xmlns:a16="http://schemas.microsoft.com/office/drawing/2014/main" id="{03FDFE85-621A-6C41-5372-656FE705ADFB}"/>
              </a:ext>
            </a:extLst>
          </p:cNvPr>
          <p:cNvSpPr/>
          <p:nvPr/>
        </p:nvSpPr>
        <p:spPr>
          <a:xfrm>
            <a:off x="4665464" y="1120259"/>
            <a:ext cx="167997" cy="210026"/>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300" b="1" i="0" u="none" strike="noStrike" kern="0" cap="none" spc="0" normalizeH="0" baseline="0" noProof="0" dirty="0">
                <a:ln>
                  <a:noFill/>
                </a:ln>
                <a:solidFill>
                  <a:srgbClr val="FFFFFF"/>
                </a:solidFill>
                <a:effectLst/>
                <a:uLnTx/>
                <a:uFillTx/>
                <a:latin typeface="Alexandria Bold" pitchFamily="34" charset="0"/>
                <a:ea typeface="Alexandria Bold" pitchFamily="34" charset="-122"/>
                <a:cs typeface="Alexandria Bold" pitchFamily="34" charset="-120"/>
              </a:rPr>
              <a:t>2</a:t>
            </a:r>
            <a:endParaRPr kumimoji="0" lang="en-US" sz="1300" b="0" i="0" u="none" strike="noStrike" kern="0" cap="none" spc="0" normalizeH="0" baseline="0" noProof="0" dirty="0">
              <a:ln>
                <a:noFill/>
              </a:ln>
              <a:solidFill>
                <a:prstClr val="black"/>
              </a:solidFill>
              <a:effectLst/>
              <a:uLnTx/>
              <a:uFillTx/>
            </a:endParaRPr>
          </a:p>
        </p:txBody>
      </p:sp>
      <p:sp>
        <p:nvSpPr>
          <p:cNvPr id="44" name="Text 7">
            <a:extLst>
              <a:ext uri="{FF2B5EF4-FFF2-40B4-BE49-F238E27FC236}">
                <a16:creationId xmlns:a16="http://schemas.microsoft.com/office/drawing/2014/main" id="{C2D5095C-BE7F-CDFA-016C-754AEBE21B5B}"/>
              </a:ext>
            </a:extLst>
          </p:cNvPr>
          <p:cNvSpPr/>
          <p:nvPr/>
        </p:nvSpPr>
        <p:spPr>
          <a:xfrm>
            <a:off x="5121719" y="2209453"/>
            <a:ext cx="1750457" cy="218718"/>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التكرار (Frequency)</a:t>
            </a:r>
            <a:endParaRPr kumimoji="0" lang="en-US" b="0" i="0" u="none" strike="noStrike" kern="0" cap="none" spc="0" normalizeH="0" baseline="0" noProof="0" dirty="0">
              <a:ln>
                <a:noFill/>
              </a:ln>
              <a:solidFill>
                <a:prstClr val="black"/>
              </a:solidFill>
              <a:effectLst/>
              <a:uLnTx/>
              <a:uFillTx/>
            </a:endParaRPr>
          </a:p>
        </p:txBody>
      </p:sp>
      <p:sp>
        <p:nvSpPr>
          <p:cNvPr id="45" name="Text 8">
            <a:extLst>
              <a:ext uri="{FF2B5EF4-FFF2-40B4-BE49-F238E27FC236}">
                <a16:creationId xmlns:a16="http://schemas.microsoft.com/office/drawing/2014/main" id="{430A8D3E-1461-87A2-B296-029B7BCE3EAD}"/>
              </a:ext>
            </a:extLst>
          </p:cNvPr>
          <p:cNvSpPr/>
          <p:nvPr/>
        </p:nvSpPr>
        <p:spPr>
          <a:xfrm>
            <a:off x="1277007" y="3652592"/>
            <a:ext cx="5812867" cy="447913"/>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كم مرة نحتاج أن يرى الشخص الرسالة ليقتنع؟ يقيس عدد مرات التعرض للرسالة.</a:t>
            </a:r>
            <a:endParaRPr kumimoji="0" lang="en-US" sz="1600" b="0" i="0" u="none" strike="noStrike" kern="0" cap="none" spc="0" normalizeH="0" baseline="0" noProof="0" dirty="0">
              <a:ln>
                <a:noFill/>
              </a:ln>
              <a:solidFill>
                <a:prstClr val="black"/>
              </a:solidFill>
              <a:effectLst/>
              <a:uLnTx/>
              <a:uFillTx/>
            </a:endParaRPr>
          </a:p>
        </p:txBody>
      </p:sp>
      <p:sp>
        <p:nvSpPr>
          <p:cNvPr id="46" name="Text 9">
            <a:extLst>
              <a:ext uri="{FF2B5EF4-FFF2-40B4-BE49-F238E27FC236}">
                <a16:creationId xmlns:a16="http://schemas.microsoft.com/office/drawing/2014/main" id="{62FA7EA2-8845-D3DC-0FA4-333B7516DC16}"/>
              </a:ext>
            </a:extLst>
          </p:cNvPr>
          <p:cNvSpPr/>
          <p:nvPr/>
        </p:nvSpPr>
        <p:spPr>
          <a:xfrm>
            <a:off x="1277007" y="4741544"/>
            <a:ext cx="5808462" cy="671870"/>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الوسيلة التي توفر </a:t>
            </a:r>
            <a:r>
              <a:rPr kumimoji="0" 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تكراراً </a:t>
            </a:r>
            <a:r>
              <a:rPr kumimoji="0" lang="en-US" sz="1600" b="1"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عالياً</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مثل</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منصات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التواصل</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الاجتماعي</a:t>
            </a:r>
            <a:r>
              <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تختلف عن الوسيلة التي توفر </a:t>
            </a:r>
            <a:r>
              <a:rPr kumimoji="0" 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وصولاً واسعاً لمرة </a:t>
            </a:r>
            <a:r>
              <a:rPr kumimoji="0" lang="en-US" sz="1600" b="1"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واحدة</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مثل</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بيان صحفي أو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إعلان</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تلفزيوني</a:t>
            </a:r>
            <a:r>
              <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pic>
        <p:nvPicPr>
          <p:cNvPr id="47" name="Image 4" descr="preencoded.png">
            <a:extLst>
              <a:ext uri="{FF2B5EF4-FFF2-40B4-BE49-F238E27FC236}">
                <a16:creationId xmlns:a16="http://schemas.microsoft.com/office/drawing/2014/main" id="{C31E37DF-5FE9-BEC5-C450-DD60C83F468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60443" y="4019475"/>
            <a:ext cx="3358787" cy="3358787"/>
          </a:xfrm>
          <a:prstGeom prst="rect">
            <a:avLst/>
          </a:prstGeom>
        </p:spPr>
      </p:pic>
    </p:spTree>
    <p:extLst>
      <p:ext uri="{BB962C8B-B14F-4D97-AF65-F5344CB8AC3E}">
        <p14:creationId xmlns:p14="http://schemas.microsoft.com/office/powerpoint/2010/main" val="3158151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DD8E-1399-B261-736F-9A4EFE0D6D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6361DD-DBBF-0F4A-39F6-FF031D4E2F90}"/>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155F96D-D773-2B71-F73C-2BEB73AB72BC}"/>
              </a:ext>
            </a:extLst>
          </p:cNvPr>
          <p:cNvSpPr/>
          <p:nvPr/>
        </p:nvSpPr>
        <p:spPr>
          <a:xfrm>
            <a:off x="488731" y="1743942"/>
            <a:ext cx="13809194" cy="6349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77ED1B1-BD89-8608-C267-72A18A3A41E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A38D6D4F-A0BB-5266-156F-C4BC19012D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1494" y="1792775"/>
            <a:ext cx="12565117" cy="2130691"/>
          </a:xfrm>
          <a:prstGeom prst="rect">
            <a:avLst/>
          </a:prstGeom>
        </p:spPr>
      </p:pic>
      <p:sp>
        <p:nvSpPr>
          <p:cNvPr id="4" name="Text 1">
            <a:extLst>
              <a:ext uri="{FF2B5EF4-FFF2-40B4-BE49-F238E27FC236}">
                <a16:creationId xmlns:a16="http://schemas.microsoft.com/office/drawing/2014/main" id="{1743173E-A92E-6744-42FA-04C40755AC66}"/>
              </a:ext>
            </a:extLst>
          </p:cNvPr>
          <p:cNvSpPr/>
          <p:nvPr/>
        </p:nvSpPr>
        <p:spPr>
          <a:xfrm>
            <a:off x="12877800" y="3982998"/>
            <a:ext cx="839748"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endParaRPr kumimoji="0" lang="en-US" sz="1250" b="0" i="0" u="none" strike="noStrike" kern="0" cap="none" spc="0" normalizeH="0" baseline="0" noProof="0" dirty="0">
              <a:ln>
                <a:noFill/>
              </a:ln>
              <a:solidFill>
                <a:prstClr val="black"/>
              </a:solidFill>
              <a:effectLst/>
              <a:uLnTx/>
              <a:uFillTx/>
              <a:latin typeface="Calibri"/>
              <a:ea typeface="+mn-ea"/>
              <a:cs typeface="+mn-cs"/>
            </a:endParaRPr>
          </a:p>
        </p:txBody>
      </p:sp>
      <p:sp>
        <p:nvSpPr>
          <p:cNvPr id="6" name="Text 2">
            <a:extLst>
              <a:ext uri="{FF2B5EF4-FFF2-40B4-BE49-F238E27FC236}">
                <a16:creationId xmlns:a16="http://schemas.microsoft.com/office/drawing/2014/main" id="{81B39B73-FC92-24E1-2044-F5EF59290AFD}"/>
              </a:ext>
            </a:extLst>
          </p:cNvPr>
          <p:cNvSpPr/>
          <p:nvPr/>
        </p:nvSpPr>
        <p:spPr>
          <a:xfrm>
            <a:off x="8874800" y="4375904"/>
            <a:ext cx="496181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مفهوم Storytelling</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7" name="Text 3">
            <a:extLst>
              <a:ext uri="{FF2B5EF4-FFF2-40B4-BE49-F238E27FC236}">
                <a16:creationId xmlns:a16="http://schemas.microsoft.com/office/drawing/2014/main" id="{E07FABE6-E86C-B07C-49E1-FA4F8F0EB3B3}"/>
              </a:ext>
            </a:extLst>
          </p:cNvPr>
          <p:cNvSpPr/>
          <p:nvPr/>
        </p:nvSpPr>
        <p:spPr>
          <a:xfrm>
            <a:off x="793790" y="5293638"/>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Storytelling أو السرد القصصي في العلاقات العامة لا يعني اختلاق أحداث أو تزييف الوقائع، بل يعني تقديم الحقيقة في إطار إنساني مترابط يوضح السياق، ويُبرز المسؤولية، ويُظهر التعلم والتصحيح، ويمنح الجمهور شعورًا بالمشاركة والفهم.</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8" name="Text 4">
            <a:extLst>
              <a:ext uri="{FF2B5EF4-FFF2-40B4-BE49-F238E27FC236}">
                <a16:creationId xmlns:a16="http://schemas.microsoft.com/office/drawing/2014/main" id="{2DF6BCD0-730A-F6BA-E017-A6D9C4918D1E}"/>
              </a:ext>
            </a:extLst>
          </p:cNvPr>
          <p:cNvSpPr/>
          <p:nvPr/>
        </p:nvSpPr>
        <p:spPr>
          <a:xfrm>
            <a:off x="793790" y="6151959"/>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السرد القصصي هو نقل الرسائل الاتصالية في شكل قصة متكاملة ذات تسلسل منطقي وعاطفي، تربط المؤسسة بالجمهور من خلال عناصر إنسانية مشتركة. إنه تحويل المعلومات الجافة إلى تجربة حية يمكن للجمهور التفاعل معها والتأثر بها.</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974F18D3-2BFA-6D2A-6429-6A32813A9657}"/>
              </a:ext>
            </a:extLst>
          </p:cNvPr>
          <p:cNvSpPr/>
          <p:nvPr/>
        </p:nvSpPr>
        <p:spPr>
          <a:xfrm>
            <a:off x="4943129" y="103223"/>
            <a:ext cx="1043371" cy="9291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950" b="1" i="0" u="none" strike="noStrike" kern="0" cap="none" spc="0" normalizeH="0" baseline="0" noProof="0" dirty="0">
                <a:ln>
                  <a:noFill/>
                </a:ln>
                <a:solidFill>
                  <a:prstClr val="white"/>
                </a:solidFill>
                <a:effectLst/>
                <a:uLnTx/>
                <a:uFillTx/>
                <a:latin typeface="Alexandria Bold" pitchFamily="34" charset="0"/>
                <a:ea typeface="Alexandria Bold" pitchFamily="34" charset="-122"/>
                <a:cs typeface="Alexandria Bold" pitchFamily="34" charset="-120"/>
              </a:rPr>
              <a:t>ثانياً</a:t>
            </a:r>
            <a:endParaRPr kumimoji="0" lang="ar-EG" sz="132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Arial" panose="020B0604020202020204" pitchFamily="34" charset="0"/>
            </a:endParaRPr>
          </a:p>
        </p:txBody>
      </p:sp>
      <p:sp>
        <p:nvSpPr>
          <p:cNvPr id="10" name="TextBox 9">
            <a:extLst>
              <a:ext uri="{FF2B5EF4-FFF2-40B4-BE49-F238E27FC236}">
                <a16:creationId xmlns:a16="http://schemas.microsoft.com/office/drawing/2014/main" id="{1FE667E5-AE7E-D1B1-435D-927B11DAC501}"/>
              </a:ext>
            </a:extLst>
          </p:cNvPr>
          <p:cNvSpPr txBox="1"/>
          <p:nvPr/>
        </p:nvSpPr>
        <p:spPr>
          <a:xfrm>
            <a:off x="5464814" y="756679"/>
            <a:ext cx="7315200" cy="630365"/>
          </a:xfrm>
          <a:prstGeom prst="rect">
            <a:avLst/>
          </a:prstGeom>
          <a:noFill/>
        </p:spPr>
        <p:txBody>
          <a:bodyPr wrap="square">
            <a:spAutoFit/>
          </a:bodyPr>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السرد القصصي فى حملات العلاقات العامة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Tree>
    <p:extLst>
      <p:ext uri="{BB962C8B-B14F-4D97-AF65-F5344CB8AC3E}">
        <p14:creationId xmlns:p14="http://schemas.microsoft.com/office/powerpoint/2010/main" val="1282062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40FA1-B4B4-CC06-2D46-1007D88685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B698D-946B-4DB6-1C70-959E70A90D94}"/>
              </a:ext>
            </a:extLst>
          </p:cNvPr>
          <p:cNvSpPr/>
          <p:nvPr/>
        </p:nvSpPr>
        <p:spPr>
          <a:xfrm>
            <a:off x="3151414" y="348049"/>
            <a:ext cx="11478986" cy="548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DB390F1-03BB-A280-9C16-FCF0E86C105C}"/>
              </a:ext>
            </a:extLst>
          </p:cNvPr>
          <p:cNvSpPr/>
          <p:nvPr/>
        </p:nvSpPr>
        <p:spPr>
          <a:xfrm>
            <a:off x="216518" y="1257122"/>
            <a:ext cx="14413881" cy="6661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DDA16E-D7A9-195E-E007-2E4D66DEB01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0"/>
            <a:ext cx="2766169" cy="1291612"/>
          </a:xfrm>
          <a:prstGeom prst="rect">
            <a:avLst/>
          </a:prstGeom>
        </p:spPr>
      </p:pic>
      <p:pic>
        <p:nvPicPr>
          <p:cNvPr id="6" name="Image 0" descr="preencoded.png">
            <a:extLst>
              <a:ext uri="{FF2B5EF4-FFF2-40B4-BE49-F238E27FC236}">
                <a16:creationId xmlns:a16="http://schemas.microsoft.com/office/drawing/2014/main" id="{30BC6B36-586B-789F-57BE-CDD2843F00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51786" y="1614487"/>
            <a:ext cx="4009238" cy="6014031"/>
          </a:xfrm>
          <a:prstGeom prst="rect">
            <a:avLst/>
          </a:prstGeom>
        </p:spPr>
      </p:pic>
      <p:sp>
        <p:nvSpPr>
          <p:cNvPr id="14" name="Text 0">
            <a:extLst>
              <a:ext uri="{FF2B5EF4-FFF2-40B4-BE49-F238E27FC236}">
                <a16:creationId xmlns:a16="http://schemas.microsoft.com/office/drawing/2014/main" id="{D4474C67-0B85-CEB8-F3B3-86F1711DEB37}"/>
              </a:ext>
            </a:extLst>
          </p:cNvPr>
          <p:cNvSpPr/>
          <p:nvPr/>
        </p:nvSpPr>
        <p:spPr>
          <a:xfrm>
            <a:off x="7595673" y="497652"/>
            <a:ext cx="5665351" cy="599599"/>
          </a:xfrm>
          <a:prstGeom prst="rect">
            <a:avLst/>
          </a:prstGeom>
          <a:noFill/>
          <a:ln/>
        </p:spPr>
        <p:txBody>
          <a:bodyPr wrap="none" lIns="0" tIns="0" rIns="0" bIns="0" rtlCol="0" anchor="t"/>
          <a:lstStyle/>
          <a:p>
            <a:pPr marL="0" marR="0" lvl="0" indent="0" algn="r" defTabSz="914400" rtl="1" eaLnBrk="1" fontAlgn="auto" latinLnBrk="0" hangingPunct="1">
              <a:lnSpc>
                <a:spcPts val="47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لماذا القصص أكثر تأثيرًا؟</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5" name="Shape 1">
            <a:extLst>
              <a:ext uri="{FF2B5EF4-FFF2-40B4-BE49-F238E27FC236}">
                <a16:creationId xmlns:a16="http://schemas.microsoft.com/office/drawing/2014/main" id="{DEC244F4-6D7A-0C80-2151-0DD0FE6DF892}"/>
              </a:ext>
            </a:extLst>
          </p:cNvPr>
          <p:cNvSpPr/>
          <p:nvPr/>
        </p:nvSpPr>
        <p:spPr>
          <a:xfrm>
            <a:off x="767596" y="1415058"/>
            <a:ext cx="7608808" cy="1427917"/>
          </a:xfrm>
          <a:prstGeom prst="roundRect">
            <a:avLst>
              <a:gd name="adj" fmla="val 32254"/>
            </a:avLst>
          </a:prstGeom>
          <a:solidFill>
            <a:srgbClr val="E9ECF2"/>
          </a:solidFill>
          <a:ln w="7620">
            <a:solidFill>
              <a:srgbClr val="CFD2D8"/>
            </a:solidFill>
            <a:prstDash val="solid"/>
          </a:ln>
        </p:spPr>
        <p:txBody>
          <a:bodyPr/>
          <a:lstStyle/>
          <a:p>
            <a:endParaRPr lang="en-US"/>
          </a:p>
        </p:txBody>
      </p:sp>
      <p:sp>
        <p:nvSpPr>
          <p:cNvPr id="16" name="Text 2">
            <a:extLst>
              <a:ext uri="{FF2B5EF4-FFF2-40B4-BE49-F238E27FC236}">
                <a16:creationId xmlns:a16="http://schemas.microsoft.com/office/drawing/2014/main" id="{155FA808-57D4-4A88-724C-9CAA03631C4E}"/>
              </a:ext>
            </a:extLst>
          </p:cNvPr>
          <p:cNvSpPr/>
          <p:nvPr/>
        </p:nvSpPr>
        <p:spPr>
          <a:xfrm>
            <a:off x="5778341" y="1614488"/>
            <a:ext cx="2398633" cy="299799"/>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تُحفّز المشاعر</a:t>
            </a:r>
            <a:endParaRPr kumimoji="0" lang="en-US" sz="1850" b="0" i="0" u="none" strike="noStrike" kern="0" cap="none" spc="0" normalizeH="0" baseline="0" noProof="0" dirty="0">
              <a:ln>
                <a:noFill/>
              </a:ln>
              <a:solidFill>
                <a:prstClr val="black"/>
              </a:solidFill>
              <a:effectLst/>
              <a:uLnTx/>
              <a:uFillTx/>
              <a:latin typeface="Calibri"/>
              <a:ea typeface="+mn-ea"/>
              <a:cs typeface="+mn-cs"/>
            </a:endParaRPr>
          </a:p>
        </p:txBody>
      </p:sp>
      <p:sp>
        <p:nvSpPr>
          <p:cNvPr id="17" name="Text 3">
            <a:extLst>
              <a:ext uri="{FF2B5EF4-FFF2-40B4-BE49-F238E27FC236}">
                <a16:creationId xmlns:a16="http://schemas.microsoft.com/office/drawing/2014/main" id="{9E98183D-3F63-ECBF-11C2-BFBD8904ED40}"/>
              </a:ext>
            </a:extLst>
          </p:cNvPr>
          <p:cNvSpPr/>
          <p:nvPr/>
        </p:nvSpPr>
        <p:spPr>
          <a:xfrm>
            <a:off x="967026" y="2029420"/>
            <a:ext cx="7209949" cy="614124"/>
          </a:xfrm>
          <a:prstGeom prst="rect">
            <a:avLst/>
          </a:prstGeom>
          <a:noFill/>
          <a:ln/>
        </p:spPr>
        <p:txBody>
          <a:bodyPr wrap="squar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القصص تخاطب الجانب العاطفي للإنسان، مما يجعلها أكثر قدرة على التأثير والإقناع من الحقائق المجردة</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
        <p:nvSpPr>
          <p:cNvPr id="19" name="Shape 4">
            <a:extLst>
              <a:ext uri="{FF2B5EF4-FFF2-40B4-BE49-F238E27FC236}">
                <a16:creationId xmlns:a16="http://schemas.microsoft.com/office/drawing/2014/main" id="{3FC5E170-1610-AAD8-67F4-556D1089ADB0}"/>
              </a:ext>
            </a:extLst>
          </p:cNvPr>
          <p:cNvSpPr/>
          <p:nvPr/>
        </p:nvSpPr>
        <p:spPr>
          <a:xfrm>
            <a:off x="767596" y="3034784"/>
            <a:ext cx="7608808" cy="1427917"/>
          </a:xfrm>
          <a:prstGeom prst="roundRect">
            <a:avLst>
              <a:gd name="adj" fmla="val 32254"/>
            </a:avLst>
          </a:prstGeom>
          <a:solidFill>
            <a:srgbClr val="E9ECF2"/>
          </a:solidFill>
          <a:ln w="7620">
            <a:solidFill>
              <a:srgbClr val="CFD2D8"/>
            </a:solidFill>
            <a:prstDash val="solid"/>
          </a:ln>
        </p:spPr>
        <p:txBody>
          <a:bodyPr/>
          <a:lstStyle/>
          <a:p>
            <a:endParaRPr lang="en-US"/>
          </a:p>
        </p:txBody>
      </p:sp>
      <p:sp>
        <p:nvSpPr>
          <p:cNvPr id="20" name="Text 5">
            <a:extLst>
              <a:ext uri="{FF2B5EF4-FFF2-40B4-BE49-F238E27FC236}">
                <a16:creationId xmlns:a16="http://schemas.microsoft.com/office/drawing/2014/main" id="{4D0889D6-E3DA-CB07-725B-34E3260EB07C}"/>
              </a:ext>
            </a:extLst>
          </p:cNvPr>
          <p:cNvSpPr/>
          <p:nvPr/>
        </p:nvSpPr>
        <p:spPr>
          <a:xfrm>
            <a:off x="5778341" y="3234214"/>
            <a:ext cx="2398633" cy="299799"/>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تُسهّل الفهم</a:t>
            </a:r>
            <a:endParaRPr kumimoji="0" lang="en-US" sz="1850" b="0" i="0" u="none" strike="noStrike" kern="0" cap="none" spc="0" normalizeH="0" baseline="0" noProof="0" dirty="0">
              <a:ln>
                <a:noFill/>
              </a:ln>
              <a:solidFill>
                <a:prstClr val="black"/>
              </a:solidFill>
              <a:effectLst/>
              <a:uLnTx/>
              <a:uFillTx/>
              <a:latin typeface="Calibri"/>
              <a:ea typeface="+mn-ea"/>
              <a:cs typeface="+mn-cs"/>
            </a:endParaRPr>
          </a:p>
        </p:txBody>
      </p:sp>
      <p:sp>
        <p:nvSpPr>
          <p:cNvPr id="21" name="Text 6">
            <a:extLst>
              <a:ext uri="{FF2B5EF4-FFF2-40B4-BE49-F238E27FC236}">
                <a16:creationId xmlns:a16="http://schemas.microsoft.com/office/drawing/2014/main" id="{BA144077-4CE8-A05F-42DC-3D979C6B7628}"/>
              </a:ext>
            </a:extLst>
          </p:cNvPr>
          <p:cNvSpPr/>
          <p:nvPr/>
        </p:nvSpPr>
        <p:spPr>
          <a:xfrm>
            <a:off x="967026" y="3649147"/>
            <a:ext cx="7209949" cy="614124"/>
          </a:xfrm>
          <a:prstGeom prst="rect">
            <a:avLst/>
          </a:prstGeom>
          <a:noFill/>
          <a:ln/>
        </p:spPr>
        <p:txBody>
          <a:bodyPr wrap="squar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تقديم المعلومات في سياق قصصي يجعلها أسهل في الاستيعاب والفهم، خاصة للمفاهيم المعقدة</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
        <p:nvSpPr>
          <p:cNvPr id="22" name="Shape 7">
            <a:extLst>
              <a:ext uri="{FF2B5EF4-FFF2-40B4-BE49-F238E27FC236}">
                <a16:creationId xmlns:a16="http://schemas.microsoft.com/office/drawing/2014/main" id="{190687BD-B754-0917-6180-B17BA88A9347}"/>
              </a:ext>
            </a:extLst>
          </p:cNvPr>
          <p:cNvSpPr/>
          <p:nvPr/>
        </p:nvSpPr>
        <p:spPr>
          <a:xfrm>
            <a:off x="767596" y="4654510"/>
            <a:ext cx="7608808" cy="1427917"/>
          </a:xfrm>
          <a:prstGeom prst="roundRect">
            <a:avLst>
              <a:gd name="adj" fmla="val 32254"/>
            </a:avLst>
          </a:prstGeom>
          <a:solidFill>
            <a:srgbClr val="E9ECF2"/>
          </a:solidFill>
          <a:ln w="7620">
            <a:solidFill>
              <a:srgbClr val="CFD2D8"/>
            </a:solidFill>
            <a:prstDash val="solid"/>
          </a:ln>
        </p:spPr>
        <p:txBody>
          <a:bodyPr/>
          <a:lstStyle/>
          <a:p>
            <a:endParaRPr lang="en-US"/>
          </a:p>
        </p:txBody>
      </p:sp>
      <p:sp>
        <p:nvSpPr>
          <p:cNvPr id="23" name="Text 8">
            <a:extLst>
              <a:ext uri="{FF2B5EF4-FFF2-40B4-BE49-F238E27FC236}">
                <a16:creationId xmlns:a16="http://schemas.microsoft.com/office/drawing/2014/main" id="{402C338C-770F-BD3E-7941-16A4316D6B1D}"/>
              </a:ext>
            </a:extLst>
          </p:cNvPr>
          <p:cNvSpPr/>
          <p:nvPr/>
        </p:nvSpPr>
        <p:spPr>
          <a:xfrm>
            <a:off x="5778341" y="4853940"/>
            <a:ext cx="2398633" cy="299799"/>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تُبنى في الذاكرة</a:t>
            </a:r>
            <a:endParaRPr kumimoji="0" lang="en-US" sz="1850" b="0" i="0" u="none" strike="noStrike" kern="0" cap="none" spc="0" normalizeH="0" baseline="0" noProof="0" dirty="0">
              <a:ln>
                <a:noFill/>
              </a:ln>
              <a:solidFill>
                <a:prstClr val="black"/>
              </a:solidFill>
              <a:effectLst/>
              <a:uLnTx/>
              <a:uFillTx/>
              <a:latin typeface="Calibri"/>
              <a:ea typeface="+mn-ea"/>
              <a:cs typeface="+mn-cs"/>
            </a:endParaRPr>
          </a:p>
        </p:txBody>
      </p:sp>
      <p:sp>
        <p:nvSpPr>
          <p:cNvPr id="24" name="Text 9">
            <a:extLst>
              <a:ext uri="{FF2B5EF4-FFF2-40B4-BE49-F238E27FC236}">
                <a16:creationId xmlns:a16="http://schemas.microsoft.com/office/drawing/2014/main" id="{BB6AF7CA-E742-3449-A53E-C5EC8703F810}"/>
              </a:ext>
            </a:extLst>
          </p:cNvPr>
          <p:cNvSpPr/>
          <p:nvPr/>
        </p:nvSpPr>
        <p:spPr>
          <a:xfrm>
            <a:off x="967026" y="5268873"/>
            <a:ext cx="7209949" cy="614124"/>
          </a:xfrm>
          <a:prstGeom prst="rect">
            <a:avLst/>
          </a:prstGeom>
          <a:noFill/>
          <a:ln/>
        </p:spPr>
        <p:txBody>
          <a:bodyPr wrap="squar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القصص تبقى في الذاكرة لفترة أطول بكثير من الأرقام والإحصائيات، مما يزيد من تأثيرها طويل المدى</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
        <p:nvSpPr>
          <p:cNvPr id="26" name="Shape 10">
            <a:extLst>
              <a:ext uri="{FF2B5EF4-FFF2-40B4-BE49-F238E27FC236}">
                <a16:creationId xmlns:a16="http://schemas.microsoft.com/office/drawing/2014/main" id="{507F91FB-37B9-4DD9-4AEA-C907ABB1A73F}"/>
              </a:ext>
            </a:extLst>
          </p:cNvPr>
          <p:cNvSpPr/>
          <p:nvPr/>
        </p:nvSpPr>
        <p:spPr>
          <a:xfrm>
            <a:off x="767596" y="6274237"/>
            <a:ext cx="7608808" cy="1427917"/>
          </a:xfrm>
          <a:prstGeom prst="roundRect">
            <a:avLst>
              <a:gd name="adj" fmla="val 32254"/>
            </a:avLst>
          </a:prstGeom>
          <a:solidFill>
            <a:srgbClr val="E9ECF2"/>
          </a:solidFill>
          <a:ln w="7620">
            <a:solidFill>
              <a:srgbClr val="CFD2D8"/>
            </a:solidFill>
            <a:prstDash val="solid"/>
          </a:ln>
        </p:spPr>
        <p:txBody>
          <a:bodyPr/>
          <a:lstStyle/>
          <a:p>
            <a:endParaRPr lang="en-US"/>
          </a:p>
        </p:txBody>
      </p:sp>
      <p:sp>
        <p:nvSpPr>
          <p:cNvPr id="27" name="Text 11">
            <a:extLst>
              <a:ext uri="{FF2B5EF4-FFF2-40B4-BE49-F238E27FC236}">
                <a16:creationId xmlns:a16="http://schemas.microsoft.com/office/drawing/2014/main" id="{E24B455C-A308-859E-F2AA-804C4554E79E}"/>
              </a:ext>
            </a:extLst>
          </p:cNvPr>
          <p:cNvSpPr/>
          <p:nvPr/>
        </p:nvSpPr>
        <p:spPr>
          <a:xfrm>
            <a:off x="5778341" y="6473666"/>
            <a:ext cx="2398633" cy="299799"/>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تزيد التعاطف</a:t>
            </a:r>
            <a:endParaRPr kumimoji="0" lang="en-US" sz="1850" b="0" i="0" u="none" strike="noStrike" kern="0" cap="none" spc="0" normalizeH="0" baseline="0" noProof="0" dirty="0">
              <a:ln>
                <a:noFill/>
              </a:ln>
              <a:solidFill>
                <a:prstClr val="black"/>
              </a:solidFill>
              <a:effectLst/>
              <a:uLnTx/>
              <a:uFillTx/>
              <a:latin typeface="Calibri"/>
              <a:ea typeface="+mn-ea"/>
              <a:cs typeface="+mn-cs"/>
            </a:endParaRPr>
          </a:p>
        </p:txBody>
      </p:sp>
      <p:sp>
        <p:nvSpPr>
          <p:cNvPr id="28" name="Text 12">
            <a:extLst>
              <a:ext uri="{FF2B5EF4-FFF2-40B4-BE49-F238E27FC236}">
                <a16:creationId xmlns:a16="http://schemas.microsoft.com/office/drawing/2014/main" id="{3D315741-BD63-98FB-EA74-041197F2150E}"/>
              </a:ext>
            </a:extLst>
          </p:cNvPr>
          <p:cNvSpPr/>
          <p:nvPr/>
        </p:nvSpPr>
        <p:spPr>
          <a:xfrm>
            <a:off x="967026" y="6888599"/>
            <a:ext cx="7209949" cy="614124"/>
          </a:xfrm>
          <a:prstGeom prst="rect">
            <a:avLst/>
          </a:prstGeom>
          <a:noFill/>
          <a:ln/>
        </p:spPr>
        <p:txBody>
          <a:bodyPr wrap="squar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القصص تخلق رابطًا إنسانيًا بين المؤسسة والجمهور، مما يزيد من التعاطف والتفهم في الأوقات الصعبة</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629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A04F9-3A16-7112-3A8E-A2A3A0F93B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41B74A-4957-1EDB-748B-6997ADFAE18B}"/>
              </a:ext>
            </a:extLst>
          </p:cNvPr>
          <p:cNvSpPr/>
          <p:nvPr/>
        </p:nvSpPr>
        <p:spPr>
          <a:xfrm>
            <a:off x="3151414" y="364598"/>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814652B-233C-2694-2023-7B69C8F7057C}"/>
              </a:ext>
            </a:extLst>
          </p:cNvPr>
          <p:cNvSpPr/>
          <p:nvPr/>
        </p:nvSpPr>
        <p:spPr>
          <a:xfrm>
            <a:off x="331076" y="1379357"/>
            <a:ext cx="13966849" cy="6485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92C7CD5-C465-3E78-9A16-E69D548F9E0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0"/>
            <a:ext cx="2766169" cy="1291612"/>
          </a:xfrm>
          <a:prstGeom prst="rect">
            <a:avLst/>
          </a:prstGeom>
        </p:spPr>
      </p:pic>
      <p:sp>
        <p:nvSpPr>
          <p:cNvPr id="2" name="Text 0">
            <a:extLst>
              <a:ext uri="{FF2B5EF4-FFF2-40B4-BE49-F238E27FC236}">
                <a16:creationId xmlns:a16="http://schemas.microsoft.com/office/drawing/2014/main" id="{D01C94ED-5513-92EC-4CC9-27F43F9EC0D1}"/>
              </a:ext>
            </a:extLst>
          </p:cNvPr>
          <p:cNvSpPr/>
          <p:nvPr/>
        </p:nvSpPr>
        <p:spPr>
          <a:xfrm>
            <a:off x="8756928" y="507206"/>
            <a:ext cx="5135642" cy="576382"/>
          </a:xfrm>
          <a:prstGeom prst="rect">
            <a:avLst/>
          </a:prstGeom>
          <a:noFill/>
          <a:ln/>
        </p:spPr>
        <p:txBody>
          <a:bodyPr wrap="none" lIns="0" tIns="0" rIns="0" bIns="0" rtlCol="0" anchor="t"/>
          <a:lstStyle/>
          <a:p>
            <a:pPr marL="0" marR="0" lvl="0" indent="0" algn="r" defTabSz="914400" rtl="1" eaLnBrk="1" fontAlgn="auto" latinLnBrk="0" hangingPunct="1">
              <a:lnSpc>
                <a:spcPts val="45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عناصر القصة الاتصالية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8" name="Shape 1">
            <a:extLst>
              <a:ext uri="{FF2B5EF4-FFF2-40B4-BE49-F238E27FC236}">
                <a16:creationId xmlns:a16="http://schemas.microsoft.com/office/drawing/2014/main" id="{D8921873-710F-2644-D5C5-B0442D8C10DE}"/>
              </a:ext>
            </a:extLst>
          </p:cNvPr>
          <p:cNvSpPr/>
          <p:nvPr/>
        </p:nvSpPr>
        <p:spPr>
          <a:xfrm>
            <a:off x="13523714" y="1729145"/>
            <a:ext cx="184428" cy="829985"/>
          </a:xfrm>
          <a:prstGeom prst="roundRect">
            <a:avLst>
              <a:gd name="adj" fmla="val 42009"/>
            </a:avLst>
          </a:prstGeom>
          <a:solidFill>
            <a:srgbClr val="E9ECF2"/>
          </a:solidFill>
          <a:ln w="7620">
            <a:solidFill>
              <a:srgbClr val="CFD2D8"/>
            </a:solidFill>
            <a:prstDash val="solid"/>
          </a:ln>
        </p:spPr>
        <p:txBody>
          <a:bodyPr/>
          <a:lstStyle/>
          <a:p>
            <a:endParaRPr lang="en-US"/>
          </a:p>
        </p:txBody>
      </p:sp>
      <p:sp>
        <p:nvSpPr>
          <p:cNvPr id="9" name="Shape 2">
            <a:extLst>
              <a:ext uri="{FF2B5EF4-FFF2-40B4-BE49-F238E27FC236}">
                <a16:creationId xmlns:a16="http://schemas.microsoft.com/office/drawing/2014/main" id="{20E5DA27-7B32-093F-E56E-86EEF8DFAF31}"/>
              </a:ext>
            </a:extLst>
          </p:cNvPr>
          <p:cNvSpPr/>
          <p:nvPr/>
        </p:nvSpPr>
        <p:spPr>
          <a:xfrm>
            <a:off x="13339167" y="1608058"/>
            <a:ext cx="553403" cy="553403"/>
          </a:xfrm>
          <a:prstGeom prst="roundRect">
            <a:avLst>
              <a:gd name="adj" fmla="val 82616"/>
            </a:avLst>
          </a:prstGeom>
          <a:solidFill>
            <a:srgbClr val="E9ECF2"/>
          </a:solidFill>
          <a:ln w="7620">
            <a:solidFill>
              <a:srgbClr val="CFD2D8"/>
            </a:solidFill>
            <a:prstDash val="solid"/>
          </a:ln>
        </p:spPr>
        <p:txBody>
          <a:bodyPr/>
          <a:lstStyle/>
          <a:p>
            <a:endParaRPr lang="en-US"/>
          </a:p>
        </p:txBody>
      </p:sp>
      <p:pic>
        <p:nvPicPr>
          <p:cNvPr id="10" name="Image 0" descr="preencoded.png">
            <a:extLst>
              <a:ext uri="{FF2B5EF4-FFF2-40B4-BE49-F238E27FC236}">
                <a16:creationId xmlns:a16="http://schemas.microsoft.com/office/drawing/2014/main" id="{8AE5E22C-8F0D-A629-5F2A-21D9F43E136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477518" y="1746409"/>
            <a:ext cx="276701" cy="276701"/>
          </a:xfrm>
          <a:prstGeom prst="rect">
            <a:avLst/>
          </a:prstGeom>
        </p:spPr>
      </p:pic>
      <p:sp>
        <p:nvSpPr>
          <p:cNvPr id="11" name="Text 3">
            <a:extLst>
              <a:ext uri="{FF2B5EF4-FFF2-40B4-BE49-F238E27FC236}">
                <a16:creationId xmlns:a16="http://schemas.microsoft.com/office/drawing/2014/main" id="{6DB39FA9-7973-1197-8133-891CE393E4FF}"/>
              </a:ext>
            </a:extLst>
          </p:cNvPr>
          <p:cNvSpPr/>
          <p:nvPr/>
        </p:nvSpPr>
        <p:spPr>
          <a:xfrm>
            <a:off x="10848975" y="1636871"/>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البطل</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12" name="Text 4">
            <a:extLst>
              <a:ext uri="{FF2B5EF4-FFF2-40B4-BE49-F238E27FC236}">
                <a16:creationId xmlns:a16="http://schemas.microsoft.com/office/drawing/2014/main" id="{3068B2D9-2753-2EBF-CAEE-66E18F9E1381}"/>
              </a:ext>
            </a:extLst>
          </p:cNvPr>
          <p:cNvSpPr/>
          <p:nvPr/>
        </p:nvSpPr>
        <p:spPr>
          <a:xfrm>
            <a:off x="737830" y="2035731"/>
            <a:ext cx="12416909" cy="295037"/>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الشخصية الرئيسية في القصة - قد تكون المؤسسة، الجمهور، أو المجتمع</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
        <p:nvSpPr>
          <p:cNvPr id="13" name="Shape 5">
            <a:extLst>
              <a:ext uri="{FF2B5EF4-FFF2-40B4-BE49-F238E27FC236}">
                <a16:creationId xmlns:a16="http://schemas.microsoft.com/office/drawing/2014/main" id="{96499012-9619-E22E-7C11-055F4A354BEB}"/>
              </a:ext>
            </a:extLst>
          </p:cNvPr>
          <p:cNvSpPr/>
          <p:nvPr/>
        </p:nvSpPr>
        <p:spPr>
          <a:xfrm>
            <a:off x="13247013" y="3020378"/>
            <a:ext cx="184428" cy="829985"/>
          </a:xfrm>
          <a:prstGeom prst="roundRect">
            <a:avLst>
              <a:gd name="adj" fmla="val 42009"/>
            </a:avLst>
          </a:prstGeom>
          <a:solidFill>
            <a:srgbClr val="E9ECF2"/>
          </a:solidFill>
          <a:ln w="7620">
            <a:solidFill>
              <a:srgbClr val="CFD2D8"/>
            </a:solidFill>
            <a:prstDash val="solid"/>
          </a:ln>
        </p:spPr>
        <p:txBody>
          <a:bodyPr/>
          <a:lstStyle/>
          <a:p>
            <a:endParaRPr lang="en-US"/>
          </a:p>
        </p:txBody>
      </p:sp>
      <p:sp>
        <p:nvSpPr>
          <p:cNvPr id="14" name="Shape 6">
            <a:extLst>
              <a:ext uri="{FF2B5EF4-FFF2-40B4-BE49-F238E27FC236}">
                <a16:creationId xmlns:a16="http://schemas.microsoft.com/office/drawing/2014/main" id="{7C84DF3F-06AC-283B-8733-928C31864640}"/>
              </a:ext>
            </a:extLst>
          </p:cNvPr>
          <p:cNvSpPr/>
          <p:nvPr/>
        </p:nvSpPr>
        <p:spPr>
          <a:xfrm>
            <a:off x="13062466" y="2899291"/>
            <a:ext cx="553403" cy="553403"/>
          </a:xfrm>
          <a:prstGeom prst="roundRect">
            <a:avLst>
              <a:gd name="adj" fmla="val 82616"/>
            </a:avLst>
          </a:prstGeom>
          <a:solidFill>
            <a:srgbClr val="E9ECF2"/>
          </a:solidFill>
          <a:ln w="7620">
            <a:solidFill>
              <a:srgbClr val="CFD2D8"/>
            </a:solidFill>
            <a:prstDash val="solid"/>
          </a:ln>
        </p:spPr>
        <p:txBody>
          <a:bodyPr/>
          <a:lstStyle/>
          <a:p>
            <a:endParaRPr lang="en-US"/>
          </a:p>
        </p:txBody>
      </p:sp>
      <p:pic>
        <p:nvPicPr>
          <p:cNvPr id="19" name="Image 1" descr="preencoded.png">
            <a:extLst>
              <a:ext uri="{FF2B5EF4-FFF2-40B4-BE49-F238E27FC236}">
                <a16:creationId xmlns:a16="http://schemas.microsoft.com/office/drawing/2014/main" id="{10D6CE26-6C89-434B-6192-A765F16C3D9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00817" y="3037642"/>
            <a:ext cx="276701" cy="276701"/>
          </a:xfrm>
          <a:prstGeom prst="rect">
            <a:avLst/>
          </a:prstGeom>
        </p:spPr>
      </p:pic>
      <p:sp>
        <p:nvSpPr>
          <p:cNvPr id="22" name="Text 7">
            <a:extLst>
              <a:ext uri="{FF2B5EF4-FFF2-40B4-BE49-F238E27FC236}">
                <a16:creationId xmlns:a16="http://schemas.microsoft.com/office/drawing/2014/main" id="{7F37DE29-4B79-7496-CBC2-E5E39CA000E9}"/>
              </a:ext>
            </a:extLst>
          </p:cNvPr>
          <p:cNvSpPr/>
          <p:nvPr/>
        </p:nvSpPr>
        <p:spPr>
          <a:xfrm>
            <a:off x="10572274" y="2928104"/>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المشكلة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3" name="Text 8">
            <a:extLst>
              <a:ext uri="{FF2B5EF4-FFF2-40B4-BE49-F238E27FC236}">
                <a16:creationId xmlns:a16="http://schemas.microsoft.com/office/drawing/2014/main" id="{71B34FC6-93E3-BC3E-03B4-67557654AF4B}"/>
              </a:ext>
            </a:extLst>
          </p:cNvPr>
          <p:cNvSpPr/>
          <p:nvPr/>
        </p:nvSpPr>
        <p:spPr>
          <a:xfrm>
            <a:off x="737830" y="3326963"/>
            <a:ext cx="12140208" cy="295037"/>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التحدي أو الأزمة التي تواجه البطل وتحتاج إلى حل</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
        <p:nvSpPr>
          <p:cNvPr id="24" name="Shape 9">
            <a:extLst>
              <a:ext uri="{FF2B5EF4-FFF2-40B4-BE49-F238E27FC236}">
                <a16:creationId xmlns:a16="http://schemas.microsoft.com/office/drawing/2014/main" id="{0B387E30-4E2C-3E85-6AD8-34A695B35440}"/>
              </a:ext>
            </a:extLst>
          </p:cNvPr>
          <p:cNvSpPr/>
          <p:nvPr/>
        </p:nvSpPr>
        <p:spPr>
          <a:xfrm>
            <a:off x="12970312" y="4311610"/>
            <a:ext cx="184428" cy="829985"/>
          </a:xfrm>
          <a:prstGeom prst="roundRect">
            <a:avLst>
              <a:gd name="adj" fmla="val 42009"/>
            </a:avLst>
          </a:prstGeom>
          <a:solidFill>
            <a:srgbClr val="E9ECF2"/>
          </a:solidFill>
          <a:ln w="7620">
            <a:solidFill>
              <a:srgbClr val="CFD2D8"/>
            </a:solidFill>
            <a:prstDash val="solid"/>
          </a:ln>
        </p:spPr>
        <p:txBody>
          <a:bodyPr/>
          <a:lstStyle/>
          <a:p>
            <a:endParaRPr lang="en-US"/>
          </a:p>
        </p:txBody>
      </p:sp>
      <p:sp>
        <p:nvSpPr>
          <p:cNvPr id="26" name="Shape 10">
            <a:extLst>
              <a:ext uri="{FF2B5EF4-FFF2-40B4-BE49-F238E27FC236}">
                <a16:creationId xmlns:a16="http://schemas.microsoft.com/office/drawing/2014/main" id="{E72C929F-718C-7711-1047-43E37B5DFD18}"/>
              </a:ext>
            </a:extLst>
          </p:cNvPr>
          <p:cNvSpPr/>
          <p:nvPr/>
        </p:nvSpPr>
        <p:spPr>
          <a:xfrm>
            <a:off x="12785765" y="4190524"/>
            <a:ext cx="553403" cy="553403"/>
          </a:xfrm>
          <a:prstGeom prst="roundRect">
            <a:avLst>
              <a:gd name="adj" fmla="val 82616"/>
            </a:avLst>
          </a:prstGeom>
          <a:solidFill>
            <a:srgbClr val="E9ECF2"/>
          </a:solidFill>
          <a:ln w="7620">
            <a:solidFill>
              <a:srgbClr val="CFD2D8"/>
            </a:solidFill>
            <a:prstDash val="solid"/>
          </a:ln>
        </p:spPr>
        <p:txBody>
          <a:bodyPr/>
          <a:lstStyle/>
          <a:p>
            <a:endParaRPr lang="en-US"/>
          </a:p>
        </p:txBody>
      </p:sp>
      <p:pic>
        <p:nvPicPr>
          <p:cNvPr id="27" name="Image 2" descr="preencoded.png">
            <a:extLst>
              <a:ext uri="{FF2B5EF4-FFF2-40B4-BE49-F238E27FC236}">
                <a16:creationId xmlns:a16="http://schemas.microsoft.com/office/drawing/2014/main" id="{52F70149-6B3F-E41A-07F1-1BD1E8E3C80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924115" y="4328874"/>
            <a:ext cx="276701" cy="276701"/>
          </a:xfrm>
          <a:prstGeom prst="rect">
            <a:avLst/>
          </a:prstGeom>
        </p:spPr>
      </p:pic>
      <p:sp>
        <p:nvSpPr>
          <p:cNvPr id="28" name="Text 11">
            <a:extLst>
              <a:ext uri="{FF2B5EF4-FFF2-40B4-BE49-F238E27FC236}">
                <a16:creationId xmlns:a16="http://schemas.microsoft.com/office/drawing/2014/main" id="{FCD7E65B-688C-1F16-C945-A9C0E6CFA835}"/>
              </a:ext>
            </a:extLst>
          </p:cNvPr>
          <p:cNvSpPr/>
          <p:nvPr/>
        </p:nvSpPr>
        <p:spPr>
          <a:xfrm>
            <a:off x="10295573" y="4219337"/>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الصراع</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9" name="Text 12">
            <a:extLst>
              <a:ext uri="{FF2B5EF4-FFF2-40B4-BE49-F238E27FC236}">
                <a16:creationId xmlns:a16="http://schemas.microsoft.com/office/drawing/2014/main" id="{C42C273D-6AC9-B856-98A2-A9667AE41556}"/>
              </a:ext>
            </a:extLst>
          </p:cNvPr>
          <p:cNvSpPr/>
          <p:nvPr/>
        </p:nvSpPr>
        <p:spPr>
          <a:xfrm>
            <a:off x="737830" y="4618196"/>
            <a:ext cx="11863507" cy="295037"/>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العقبات والتحديات التي يواجهها البطل في رحلة الحل</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
        <p:nvSpPr>
          <p:cNvPr id="30" name="Shape 13">
            <a:extLst>
              <a:ext uri="{FF2B5EF4-FFF2-40B4-BE49-F238E27FC236}">
                <a16:creationId xmlns:a16="http://schemas.microsoft.com/office/drawing/2014/main" id="{C40545C4-C2B4-74C1-36F7-10E318E8C6EF}"/>
              </a:ext>
            </a:extLst>
          </p:cNvPr>
          <p:cNvSpPr/>
          <p:nvPr/>
        </p:nvSpPr>
        <p:spPr>
          <a:xfrm>
            <a:off x="12833110" y="5661921"/>
            <a:ext cx="184428" cy="829985"/>
          </a:xfrm>
          <a:prstGeom prst="roundRect">
            <a:avLst>
              <a:gd name="adj" fmla="val 42009"/>
            </a:avLst>
          </a:prstGeom>
          <a:solidFill>
            <a:srgbClr val="E9ECF2"/>
          </a:solidFill>
          <a:ln w="7620">
            <a:solidFill>
              <a:srgbClr val="CFD2D8"/>
            </a:solidFill>
            <a:prstDash val="solid"/>
          </a:ln>
        </p:spPr>
        <p:txBody>
          <a:bodyPr/>
          <a:lstStyle/>
          <a:p>
            <a:endParaRPr lang="en-US"/>
          </a:p>
        </p:txBody>
      </p:sp>
      <p:sp>
        <p:nvSpPr>
          <p:cNvPr id="31" name="Shape 14">
            <a:extLst>
              <a:ext uri="{FF2B5EF4-FFF2-40B4-BE49-F238E27FC236}">
                <a16:creationId xmlns:a16="http://schemas.microsoft.com/office/drawing/2014/main" id="{85A45E45-F341-C4A5-B62F-95DF0DFC36D9}"/>
              </a:ext>
            </a:extLst>
          </p:cNvPr>
          <p:cNvSpPr/>
          <p:nvPr/>
        </p:nvSpPr>
        <p:spPr>
          <a:xfrm>
            <a:off x="12647414" y="5464432"/>
            <a:ext cx="553403" cy="553403"/>
          </a:xfrm>
          <a:prstGeom prst="roundRect">
            <a:avLst>
              <a:gd name="adj" fmla="val 82616"/>
            </a:avLst>
          </a:prstGeom>
          <a:solidFill>
            <a:srgbClr val="E9ECF2"/>
          </a:solidFill>
          <a:ln w="7620">
            <a:solidFill>
              <a:srgbClr val="CFD2D8"/>
            </a:solidFill>
            <a:prstDash val="solid"/>
          </a:ln>
        </p:spPr>
        <p:txBody>
          <a:bodyPr/>
          <a:lstStyle/>
          <a:p>
            <a:endParaRPr lang="en-US"/>
          </a:p>
        </p:txBody>
      </p:sp>
      <p:pic>
        <p:nvPicPr>
          <p:cNvPr id="32" name="Image 3" descr="preencoded.png">
            <a:extLst>
              <a:ext uri="{FF2B5EF4-FFF2-40B4-BE49-F238E27FC236}">
                <a16:creationId xmlns:a16="http://schemas.microsoft.com/office/drawing/2014/main" id="{7AE5520E-B531-BE64-35C2-87920C1F0F3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765818" y="5620107"/>
            <a:ext cx="276701" cy="276701"/>
          </a:xfrm>
          <a:prstGeom prst="rect">
            <a:avLst/>
          </a:prstGeom>
        </p:spPr>
      </p:pic>
      <p:sp>
        <p:nvSpPr>
          <p:cNvPr id="33" name="Text 15">
            <a:extLst>
              <a:ext uri="{FF2B5EF4-FFF2-40B4-BE49-F238E27FC236}">
                <a16:creationId xmlns:a16="http://schemas.microsoft.com/office/drawing/2014/main" id="{6BCF7A56-9040-9B58-13F7-015C12BD714B}"/>
              </a:ext>
            </a:extLst>
          </p:cNvPr>
          <p:cNvSpPr/>
          <p:nvPr/>
        </p:nvSpPr>
        <p:spPr>
          <a:xfrm>
            <a:off x="10018871" y="5510570"/>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الحل</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4" name="Text 16">
            <a:extLst>
              <a:ext uri="{FF2B5EF4-FFF2-40B4-BE49-F238E27FC236}">
                <a16:creationId xmlns:a16="http://schemas.microsoft.com/office/drawing/2014/main" id="{FA59AD00-6737-C900-0CD3-E2520FA89728}"/>
              </a:ext>
            </a:extLst>
          </p:cNvPr>
          <p:cNvSpPr/>
          <p:nvPr/>
        </p:nvSpPr>
        <p:spPr>
          <a:xfrm>
            <a:off x="737830" y="5909429"/>
            <a:ext cx="11586805" cy="295037"/>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الإجراءات والخطوات المتخذة لمعالجة المشكلة والتغلب على الصراع</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
        <p:nvSpPr>
          <p:cNvPr id="35" name="Shape 17">
            <a:extLst>
              <a:ext uri="{FF2B5EF4-FFF2-40B4-BE49-F238E27FC236}">
                <a16:creationId xmlns:a16="http://schemas.microsoft.com/office/drawing/2014/main" id="{6C6B1D3C-62AF-76AE-EF6F-23D63028FE53}"/>
              </a:ext>
            </a:extLst>
          </p:cNvPr>
          <p:cNvSpPr/>
          <p:nvPr/>
        </p:nvSpPr>
        <p:spPr>
          <a:xfrm>
            <a:off x="12719740" y="6968759"/>
            <a:ext cx="184428" cy="829985"/>
          </a:xfrm>
          <a:prstGeom prst="roundRect">
            <a:avLst>
              <a:gd name="adj" fmla="val 42009"/>
            </a:avLst>
          </a:prstGeom>
          <a:solidFill>
            <a:srgbClr val="E9ECF2"/>
          </a:solidFill>
          <a:ln w="7620">
            <a:solidFill>
              <a:srgbClr val="CFD2D8"/>
            </a:solidFill>
            <a:prstDash val="solid"/>
          </a:ln>
        </p:spPr>
        <p:txBody>
          <a:bodyPr/>
          <a:lstStyle/>
          <a:p>
            <a:endParaRPr lang="en-US"/>
          </a:p>
        </p:txBody>
      </p:sp>
      <p:sp>
        <p:nvSpPr>
          <p:cNvPr id="36" name="Shape 18">
            <a:extLst>
              <a:ext uri="{FF2B5EF4-FFF2-40B4-BE49-F238E27FC236}">
                <a16:creationId xmlns:a16="http://schemas.microsoft.com/office/drawing/2014/main" id="{C66D317E-39D9-54C9-3A0B-3D31F880B73B}"/>
              </a:ext>
            </a:extLst>
          </p:cNvPr>
          <p:cNvSpPr/>
          <p:nvPr/>
        </p:nvSpPr>
        <p:spPr>
          <a:xfrm>
            <a:off x="12556408" y="6752795"/>
            <a:ext cx="553403" cy="553403"/>
          </a:xfrm>
          <a:prstGeom prst="roundRect">
            <a:avLst>
              <a:gd name="adj" fmla="val 82616"/>
            </a:avLst>
          </a:prstGeom>
          <a:solidFill>
            <a:srgbClr val="E9ECF2"/>
          </a:solidFill>
          <a:ln w="7620">
            <a:solidFill>
              <a:srgbClr val="CFD2D8"/>
            </a:solidFill>
            <a:prstDash val="solid"/>
          </a:ln>
        </p:spPr>
        <p:txBody>
          <a:bodyPr/>
          <a:lstStyle/>
          <a:p>
            <a:endParaRPr lang="en-US"/>
          </a:p>
        </p:txBody>
      </p:sp>
      <p:pic>
        <p:nvPicPr>
          <p:cNvPr id="37" name="Image 4" descr="preencoded.png">
            <a:extLst>
              <a:ext uri="{FF2B5EF4-FFF2-40B4-BE49-F238E27FC236}">
                <a16:creationId xmlns:a16="http://schemas.microsoft.com/office/drawing/2014/main" id="{7ABB4C51-27AB-7361-AEEB-64EAB5AB3ED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2798830" y="6891145"/>
            <a:ext cx="276701" cy="276701"/>
          </a:xfrm>
          <a:prstGeom prst="rect">
            <a:avLst/>
          </a:prstGeom>
        </p:spPr>
      </p:pic>
      <p:sp>
        <p:nvSpPr>
          <p:cNvPr id="38" name="Text 19">
            <a:extLst>
              <a:ext uri="{FF2B5EF4-FFF2-40B4-BE49-F238E27FC236}">
                <a16:creationId xmlns:a16="http://schemas.microsoft.com/office/drawing/2014/main" id="{9A54A539-3B10-D97C-4B0C-F41098C0A6DD}"/>
              </a:ext>
            </a:extLst>
          </p:cNvPr>
          <p:cNvSpPr/>
          <p:nvPr/>
        </p:nvSpPr>
        <p:spPr>
          <a:xfrm>
            <a:off x="10046403" y="6801803"/>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الدرس المستفاد</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9" name="Text 20">
            <a:extLst>
              <a:ext uri="{FF2B5EF4-FFF2-40B4-BE49-F238E27FC236}">
                <a16:creationId xmlns:a16="http://schemas.microsoft.com/office/drawing/2014/main" id="{378D2FBD-AF58-3F53-6D22-626E0CD924E0}"/>
              </a:ext>
            </a:extLst>
          </p:cNvPr>
          <p:cNvSpPr/>
          <p:nvPr/>
        </p:nvSpPr>
        <p:spPr>
          <a:xfrm>
            <a:off x="-220927" y="7207449"/>
            <a:ext cx="11863507" cy="295037"/>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التعلم والنمو الناتج عن التجربة، والالتزام بالتحسين المستقبلي</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52726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423D0-F34B-1E95-95AE-BFDEB8EEC7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6940C1-D596-E887-3053-D8AD6AFCCF03}"/>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507D217-670D-19AA-9104-164C4F1C7A41}"/>
              </a:ext>
            </a:extLst>
          </p:cNvPr>
          <p:cNvSpPr/>
          <p:nvPr/>
        </p:nvSpPr>
        <p:spPr>
          <a:xfrm>
            <a:off x="3151414" y="25060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E5EDE08-9666-44CE-C8C1-3051B3A85C1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3" name="Text 0">
            <a:extLst>
              <a:ext uri="{FF2B5EF4-FFF2-40B4-BE49-F238E27FC236}">
                <a16:creationId xmlns:a16="http://schemas.microsoft.com/office/drawing/2014/main" id="{A7E20266-99D8-9347-936C-F599874673B8}"/>
              </a:ext>
            </a:extLst>
          </p:cNvPr>
          <p:cNvSpPr/>
          <p:nvPr/>
        </p:nvSpPr>
        <p:spPr>
          <a:xfrm>
            <a:off x="5614630" y="353717"/>
            <a:ext cx="822948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الحكي الرقمي Digital Storytelling</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4" name="Text 1">
            <a:extLst>
              <a:ext uri="{FF2B5EF4-FFF2-40B4-BE49-F238E27FC236}">
                <a16:creationId xmlns:a16="http://schemas.microsoft.com/office/drawing/2014/main" id="{25A8D7A0-A2C7-781F-E15C-A39973AA0CC7}"/>
              </a:ext>
            </a:extLst>
          </p:cNvPr>
          <p:cNvSpPr/>
          <p:nvPr/>
        </p:nvSpPr>
        <p:spPr>
          <a:xfrm>
            <a:off x="793790" y="1727478"/>
            <a:ext cx="6955631" cy="158769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الحكي الرقمي هو توظيف الأدوات الرقمية المتعددة—كالنصوص والصور والفيديو والبث المباشر—لصياغة قصة متكاملة تُروى عبر المنصات المختلفة. ويتميز الحكي الرقمي بطبيعته التفاعلية، حيث لا يكتفي الجمهور بدور المتلقي، بل يشارك بالتعليق وإعادة النشر وصناعة المحتوى، وهو ما يزيد من تأثير القصة وانتشارها.</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15" name="Text 2">
            <a:extLst>
              <a:ext uri="{FF2B5EF4-FFF2-40B4-BE49-F238E27FC236}">
                <a16:creationId xmlns:a16="http://schemas.microsoft.com/office/drawing/2014/main" id="{865B0CE7-B1A8-6249-3965-6475E8030A50}"/>
              </a:ext>
            </a:extLst>
          </p:cNvPr>
          <p:cNvSpPr/>
          <p:nvPr/>
        </p:nvSpPr>
        <p:spPr>
          <a:xfrm>
            <a:off x="793790" y="3493770"/>
            <a:ext cx="69556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الحكي الرقمي يحول القصة من تجربة أحادية الاتجاه إلى حوار تفاعلي يشارك فيه الجمهور بفعالية، مما يعزز الشعور بالانتماء والمشاركة في رحلة المؤسسة.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pic>
        <p:nvPicPr>
          <p:cNvPr id="17" name="Image 0" descr="preencoded.png">
            <a:extLst>
              <a:ext uri="{FF2B5EF4-FFF2-40B4-BE49-F238E27FC236}">
                <a16:creationId xmlns:a16="http://schemas.microsoft.com/office/drawing/2014/main" id="{DB3B96CC-A3AD-F41E-AEF7-8456AE8812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33648" y="1727478"/>
            <a:ext cx="5602962" cy="5602962"/>
          </a:xfrm>
          <a:prstGeom prst="rect">
            <a:avLst/>
          </a:prstGeom>
        </p:spPr>
      </p:pic>
    </p:spTree>
    <p:extLst>
      <p:ext uri="{BB962C8B-B14F-4D97-AF65-F5344CB8AC3E}">
        <p14:creationId xmlns:p14="http://schemas.microsoft.com/office/powerpoint/2010/main" val="643054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EC1F4-36B8-A9F8-A3D7-761849C2A4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7C625-68CB-0D65-D618-4014AFDD14F1}"/>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E296792-00B1-60B1-68B4-4A1C63AC44B4}"/>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19A1E72-A91C-858F-3133-77CECF0BF11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0" name="Image 0" descr="preencoded.png">
            <a:extLst>
              <a:ext uri="{FF2B5EF4-FFF2-40B4-BE49-F238E27FC236}">
                <a16:creationId xmlns:a16="http://schemas.microsoft.com/office/drawing/2014/main" id="{A3D89C7B-1C60-7F90-2CB5-102E6076814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71514" y="1186897"/>
            <a:ext cx="4421065" cy="6631597"/>
          </a:xfrm>
          <a:prstGeom prst="rect">
            <a:avLst/>
          </a:prstGeom>
        </p:spPr>
      </p:pic>
      <p:sp>
        <p:nvSpPr>
          <p:cNvPr id="12" name="Text 1">
            <a:extLst>
              <a:ext uri="{FF2B5EF4-FFF2-40B4-BE49-F238E27FC236}">
                <a16:creationId xmlns:a16="http://schemas.microsoft.com/office/drawing/2014/main" id="{1B357F0E-1D7D-62A0-7250-92DCDB084005}"/>
              </a:ext>
            </a:extLst>
          </p:cNvPr>
          <p:cNvSpPr/>
          <p:nvPr/>
        </p:nvSpPr>
        <p:spPr>
          <a:xfrm>
            <a:off x="7171015" y="2424946"/>
            <a:ext cx="1060133"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endParaRPr kumimoji="0" lang="en-US" sz="1250" b="0" i="0" u="none" strike="noStrike" kern="0" cap="none" spc="0" normalizeH="0" baseline="0" noProof="0" dirty="0">
              <a:ln>
                <a:noFill/>
              </a:ln>
              <a:solidFill>
                <a:prstClr val="black"/>
              </a:solidFill>
              <a:effectLst/>
              <a:uLnTx/>
              <a:uFillTx/>
              <a:latin typeface="Calibri"/>
              <a:ea typeface="+mn-ea"/>
              <a:cs typeface="+mn-cs"/>
            </a:endParaRPr>
          </a:p>
        </p:txBody>
      </p:sp>
      <p:sp>
        <p:nvSpPr>
          <p:cNvPr id="13" name="Text 2">
            <a:extLst>
              <a:ext uri="{FF2B5EF4-FFF2-40B4-BE49-F238E27FC236}">
                <a16:creationId xmlns:a16="http://schemas.microsoft.com/office/drawing/2014/main" id="{D1307117-5A44-383B-6D35-2B6946B5250C}"/>
              </a:ext>
            </a:extLst>
          </p:cNvPr>
          <p:cNvSpPr/>
          <p:nvPr/>
        </p:nvSpPr>
        <p:spPr>
          <a:xfrm>
            <a:off x="2069840" y="2288779"/>
            <a:ext cx="6257449"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مفهوم الوسوم Hashtags</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4" name="Text 3">
            <a:extLst>
              <a:ext uri="{FF2B5EF4-FFF2-40B4-BE49-F238E27FC236}">
                <a16:creationId xmlns:a16="http://schemas.microsoft.com/office/drawing/2014/main" id="{2DC4D402-AF03-20C3-3006-73D3CE225FF7}"/>
              </a:ext>
            </a:extLst>
          </p:cNvPr>
          <p:cNvSpPr/>
          <p:nvPr/>
        </p:nvSpPr>
        <p:spPr>
          <a:xfrm>
            <a:off x="793790" y="3433842"/>
            <a:ext cx="7556421"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الوسوم أو Hashtags لم تعد مجرد وسيلة لتصنيف المحتوى، بل أصبحت أداة استراتيجية في حملات العلاقات العامة. فالوسم الناجح يعمل كعنوان مختصر للقصة الاتصالية، يجمع الرسائل الرسمية في مساحة واحدة، ويسهل على الجمهور متابعة تطورات الأزمة، ويحد من انتشار المعلومات المتضاربة.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15" name="Text 4">
            <a:extLst>
              <a:ext uri="{FF2B5EF4-FFF2-40B4-BE49-F238E27FC236}">
                <a16:creationId xmlns:a16="http://schemas.microsoft.com/office/drawing/2014/main" id="{AEAE1B8B-2ED1-F36E-7ABA-74B8F9982A6A}"/>
              </a:ext>
            </a:extLst>
          </p:cNvPr>
          <p:cNvSpPr/>
          <p:nvPr/>
        </p:nvSpPr>
        <p:spPr>
          <a:xfrm>
            <a:off x="793790" y="5228987"/>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الوسم هو أداة تنظيم وترويج وتوحيد للخطاب الاتصالي، كما يتيح تتبع التفاعل وقياس اتجاهات الرأي العام بشكل دقيق وفوري.</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057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F10B7-F7BA-3EEA-A527-A709792F6C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1C7A9E-5435-2C78-663B-EAE178242847}"/>
              </a:ext>
            </a:extLst>
          </p:cNvPr>
          <p:cNvSpPr/>
          <p:nvPr/>
        </p:nvSpPr>
        <p:spPr>
          <a:xfrm>
            <a:off x="521622" y="1251649"/>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F901F657-15E5-4B9B-4E7B-55154D283736}"/>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7859BE0-2FF5-C2F2-F3DF-E7080419097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1028720F-2D69-B54A-6475-3831C0179A10}"/>
              </a:ext>
            </a:extLst>
          </p:cNvPr>
          <p:cNvSpPr/>
          <p:nvPr/>
        </p:nvSpPr>
        <p:spPr>
          <a:xfrm>
            <a:off x="8072914" y="1396008"/>
            <a:ext cx="5763697"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دور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الوسوم</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فى حملات العلاقات العامة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5" name="Shape 1">
            <a:extLst>
              <a:ext uri="{FF2B5EF4-FFF2-40B4-BE49-F238E27FC236}">
                <a16:creationId xmlns:a16="http://schemas.microsoft.com/office/drawing/2014/main" id="{31BAEC47-B56B-98F9-5619-95FA67848821}"/>
              </a:ext>
            </a:extLst>
          </p:cNvPr>
          <p:cNvSpPr/>
          <p:nvPr/>
        </p:nvSpPr>
        <p:spPr>
          <a:xfrm>
            <a:off x="7414379" y="2412921"/>
            <a:ext cx="6422231" cy="2269927"/>
          </a:xfrm>
          <a:prstGeom prst="roundRect">
            <a:avLst>
              <a:gd name="adj" fmla="val 3672"/>
            </a:avLst>
          </a:prstGeom>
          <a:solidFill>
            <a:srgbClr val="E9ECF2"/>
          </a:solidFill>
          <a:ln w="7620">
            <a:solidFill>
              <a:srgbClr val="CFD2D8"/>
            </a:solidFill>
            <a:prstDash val="solid"/>
          </a:ln>
        </p:spPr>
        <p:txBody>
          <a:bodyPr/>
          <a:lstStyle/>
          <a:p>
            <a:endParaRPr lang="en-US"/>
          </a:p>
        </p:txBody>
      </p:sp>
      <p:pic>
        <p:nvPicPr>
          <p:cNvPr id="17" name="Image 0" descr="preencoded.png">
            <a:extLst>
              <a:ext uri="{FF2B5EF4-FFF2-40B4-BE49-F238E27FC236}">
                <a16:creationId xmlns:a16="http://schemas.microsoft.com/office/drawing/2014/main" id="{7AD9D362-02A1-1434-AC32-80189B77212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35320" y="2618899"/>
            <a:ext cx="595313" cy="595313"/>
          </a:xfrm>
          <a:prstGeom prst="rect">
            <a:avLst/>
          </a:prstGeom>
        </p:spPr>
      </p:pic>
      <p:pic>
        <p:nvPicPr>
          <p:cNvPr id="19" name="Image 1" descr="preencoded.png">
            <a:extLst>
              <a:ext uri="{FF2B5EF4-FFF2-40B4-BE49-F238E27FC236}">
                <a16:creationId xmlns:a16="http://schemas.microsoft.com/office/drawing/2014/main" id="{9C4ADB0A-2E29-25A3-7FB7-3BF88C1AFEF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199031" y="2782491"/>
            <a:ext cx="267891" cy="267891"/>
          </a:xfrm>
          <a:prstGeom prst="rect">
            <a:avLst/>
          </a:prstGeom>
        </p:spPr>
      </p:pic>
      <p:sp>
        <p:nvSpPr>
          <p:cNvPr id="20" name="Text 2">
            <a:extLst>
              <a:ext uri="{FF2B5EF4-FFF2-40B4-BE49-F238E27FC236}">
                <a16:creationId xmlns:a16="http://schemas.microsoft.com/office/drawing/2014/main" id="{8F7D1FAD-9195-C649-E781-3C349996C757}"/>
              </a:ext>
            </a:extLst>
          </p:cNvPr>
          <p:cNvSpPr/>
          <p:nvPr/>
        </p:nvSpPr>
        <p:spPr>
          <a:xfrm>
            <a:off x="11149727" y="341256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تجميع الرسائل</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1" name="Text 3">
            <a:extLst>
              <a:ext uri="{FF2B5EF4-FFF2-40B4-BE49-F238E27FC236}">
                <a16:creationId xmlns:a16="http://schemas.microsoft.com/office/drawing/2014/main" id="{0A873531-A0B4-D726-DEE9-CDF36A89623A}"/>
              </a:ext>
            </a:extLst>
          </p:cNvPr>
          <p:cNvSpPr/>
          <p:nvPr/>
        </p:nvSpPr>
        <p:spPr>
          <a:xfrm>
            <a:off x="7620357" y="3841790"/>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جمع كل الرسائل والتحديثات الرسمية في مكان واحد يسهل الوصول إليه</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22" name="Shape 4">
            <a:extLst>
              <a:ext uri="{FF2B5EF4-FFF2-40B4-BE49-F238E27FC236}">
                <a16:creationId xmlns:a16="http://schemas.microsoft.com/office/drawing/2014/main" id="{A0A18C5C-2E9B-0B46-AE9F-515F3641B738}"/>
              </a:ext>
            </a:extLst>
          </p:cNvPr>
          <p:cNvSpPr/>
          <p:nvPr/>
        </p:nvSpPr>
        <p:spPr>
          <a:xfrm>
            <a:off x="793790" y="2412921"/>
            <a:ext cx="6422231" cy="2269927"/>
          </a:xfrm>
          <a:prstGeom prst="roundRect">
            <a:avLst>
              <a:gd name="adj" fmla="val 3672"/>
            </a:avLst>
          </a:prstGeom>
          <a:solidFill>
            <a:srgbClr val="E9ECF2"/>
          </a:solidFill>
          <a:ln w="7620">
            <a:solidFill>
              <a:srgbClr val="CFD2D8"/>
            </a:solidFill>
            <a:prstDash val="solid"/>
          </a:ln>
        </p:spPr>
        <p:txBody>
          <a:bodyPr/>
          <a:lstStyle/>
          <a:p>
            <a:endParaRPr lang="en-US"/>
          </a:p>
        </p:txBody>
      </p:sp>
      <p:pic>
        <p:nvPicPr>
          <p:cNvPr id="23" name="Image 2" descr="preencoded.png">
            <a:extLst>
              <a:ext uri="{FF2B5EF4-FFF2-40B4-BE49-F238E27FC236}">
                <a16:creationId xmlns:a16="http://schemas.microsoft.com/office/drawing/2014/main" id="{FD4385EC-B775-CE29-513A-F23DD8E09F5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414730" y="2618899"/>
            <a:ext cx="595313" cy="595313"/>
          </a:xfrm>
          <a:prstGeom prst="rect">
            <a:avLst/>
          </a:prstGeom>
        </p:spPr>
      </p:pic>
      <p:pic>
        <p:nvPicPr>
          <p:cNvPr id="24" name="Image 3" descr="preencoded.png">
            <a:extLst>
              <a:ext uri="{FF2B5EF4-FFF2-40B4-BE49-F238E27FC236}">
                <a16:creationId xmlns:a16="http://schemas.microsoft.com/office/drawing/2014/main" id="{76E7F78D-28C4-6EDE-6AD5-60EB33CC406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78441" y="2782491"/>
            <a:ext cx="267891" cy="267891"/>
          </a:xfrm>
          <a:prstGeom prst="rect">
            <a:avLst/>
          </a:prstGeom>
        </p:spPr>
      </p:pic>
      <p:sp>
        <p:nvSpPr>
          <p:cNvPr id="26" name="Text 5">
            <a:extLst>
              <a:ext uri="{FF2B5EF4-FFF2-40B4-BE49-F238E27FC236}">
                <a16:creationId xmlns:a16="http://schemas.microsoft.com/office/drawing/2014/main" id="{3D5C1BCE-2918-7942-DAEB-A8F09DADE2F1}"/>
              </a:ext>
            </a:extLst>
          </p:cNvPr>
          <p:cNvSpPr/>
          <p:nvPr/>
        </p:nvSpPr>
        <p:spPr>
          <a:xfrm>
            <a:off x="4529138" y="341256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تقليل التضليل</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7" name="Text 6">
            <a:extLst>
              <a:ext uri="{FF2B5EF4-FFF2-40B4-BE49-F238E27FC236}">
                <a16:creationId xmlns:a16="http://schemas.microsoft.com/office/drawing/2014/main" id="{D44DC413-0014-0101-976E-3E7E56FF2F1C}"/>
              </a:ext>
            </a:extLst>
          </p:cNvPr>
          <p:cNvSpPr/>
          <p:nvPr/>
        </p:nvSpPr>
        <p:spPr>
          <a:xfrm>
            <a:off x="999768" y="3841790"/>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الحد من انتشار المعلومات المتضاربة والشائعات من خلال مصدر موحد</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28" name="Shape 7">
            <a:extLst>
              <a:ext uri="{FF2B5EF4-FFF2-40B4-BE49-F238E27FC236}">
                <a16:creationId xmlns:a16="http://schemas.microsoft.com/office/drawing/2014/main" id="{4351ADA6-8A16-3EE5-72EF-AE65EF801FB1}"/>
              </a:ext>
            </a:extLst>
          </p:cNvPr>
          <p:cNvSpPr/>
          <p:nvPr/>
        </p:nvSpPr>
        <p:spPr>
          <a:xfrm>
            <a:off x="7414379" y="4881205"/>
            <a:ext cx="6422231" cy="1952387"/>
          </a:xfrm>
          <a:prstGeom prst="roundRect">
            <a:avLst>
              <a:gd name="adj" fmla="val 4270"/>
            </a:avLst>
          </a:prstGeom>
          <a:solidFill>
            <a:srgbClr val="E9ECF2"/>
          </a:solidFill>
          <a:ln w="7620">
            <a:solidFill>
              <a:srgbClr val="CFD2D8"/>
            </a:solidFill>
            <a:prstDash val="solid"/>
          </a:ln>
        </p:spPr>
        <p:txBody>
          <a:bodyPr/>
          <a:lstStyle/>
          <a:p>
            <a:endParaRPr lang="en-US"/>
          </a:p>
        </p:txBody>
      </p:sp>
      <p:pic>
        <p:nvPicPr>
          <p:cNvPr id="43" name="Image 4" descr="preencoded.png">
            <a:extLst>
              <a:ext uri="{FF2B5EF4-FFF2-40B4-BE49-F238E27FC236}">
                <a16:creationId xmlns:a16="http://schemas.microsoft.com/office/drawing/2014/main" id="{D69522A3-C414-F1F7-F571-8F576C08013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035320" y="5087183"/>
            <a:ext cx="595313" cy="595313"/>
          </a:xfrm>
          <a:prstGeom prst="rect">
            <a:avLst/>
          </a:prstGeom>
        </p:spPr>
      </p:pic>
      <p:pic>
        <p:nvPicPr>
          <p:cNvPr id="44" name="Image 5" descr="preencoded.png">
            <a:extLst>
              <a:ext uri="{FF2B5EF4-FFF2-40B4-BE49-F238E27FC236}">
                <a16:creationId xmlns:a16="http://schemas.microsoft.com/office/drawing/2014/main" id="{EA944C9D-F3CD-CA17-081B-2CAD795D93D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199031" y="5250775"/>
            <a:ext cx="267891" cy="267891"/>
          </a:xfrm>
          <a:prstGeom prst="rect">
            <a:avLst/>
          </a:prstGeom>
        </p:spPr>
      </p:pic>
      <p:sp>
        <p:nvSpPr>
          <p:cNvPr id="45" name="Text 8">
            <a:extLst>
              <a:ext uri="{FF2B5EF4-FFF2-40B4-BE49-F238E27FC236}">
                <a16:creationId xmlns:a16="http://schemas.microsoft.com/office/drawing/2014/main" id="{FD17D764-F811-4FC7-CFD3-EBE3466CD725}"/>
              </a:ext>
            </a:extLst>
          </p:cNvPr>
          <p:cNvSpPr/>
          <p:nvPr/>
        </p:nvSpPr>
        <p:spPr>
          <a:xfrm>
            <a:off x="11149727" y="588085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توجيه النقاش</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46" name="Text 9">
            <a:extLst>
              <a:ext uri="{FF2B5EF4-FFF2-40B4-BE49-F238E27FC236}">
                <a16:creationId xmlns:a16="http://schemas.microsoft.com/office/drawing/2014/main" id="{E6BE1B4E-45F3-D560-0890-F244D7D5491E}"/>
              </a:ext>
            </a:extLst>
          </p:cNvPr>
          <p:cNvSpPr/>
          <p:nvPr/>
        </p:nvSpPr>
        <p:spPr>
          <a:xfrm>
            <a:off x="7620357" y="6310074"/>
            <a:ext cx="601027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قيادة الحوار العام وتوجيهه نحو السرد الرسمي للمؤسسة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47" name="Shape 10">
            <a:extLst>
              <a:ext uri="{FF2B5EF4-FFF2-40B4-BE49-F238E27FC236}">
                <a16:creationId xmlns:a16="http://schemas.microsoft.com/office/drawing/2014/main" id="{E7156583-374D-319E-1E42-7F99656BA5B0}"/>
              </a:ext>
            </a:extLst>
          </p:cNvPr>
          <p:cNvSpPr/>
          <p:nvPr/>
        </p:nvSpPr>
        <p:spPr>
          <a:xfrm>
            <a:off x="793790" y="4881205"/>
            <a:ext cx="6422231" cy="1952387"/>
          </a:xfrm>
          <a:prstGeom prst="roundRect">
            <a:avLst>
              <a:gd name="adj" fmla="val 4270"/>
            </a:avLst>
          </a:prstGeom>
          <a:solidFill>
            <a:srgbClr val="E9ECF2"/>
          </a:solidFill>
          <a:ln w="7620">
            <a:solidFill>
              <a:srgbClr val="CFD2D8"/>
            </a:solidFill>
            <a:prstDash val="solid"/>
          </a:ln>
        </p:spPr>
        <p:txBody>
          <a:bodyPr/>
          <a:lstStyle/>
          <a:p>
            <a:endParaRPr lang="en-US"/>
          </a:p>
        </p:txBody>
      </p:sp>
      <p:pic>
        <p:nvPicPr>
          <p:cNvPr id="48" name="Image 6" descr="preencoded.png">
            <a:extLst>
              <a:ext uri="{FF2B5EF4-FFF2-40B4-BE49-F238E27FC236}">
                <a16:creationId xmlns:a16="http://schemas.microsoft.com/office/drawing/2014/main" id="{1E204C5F-F362-2D03-E42E-8C6105C6ADA2}"/>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414730" y="5087183"/>
            <a:ext cx="595313" cy="595313"/>
          </a:xfrm>
          <a:prstGeom prst="rect">
            <a:avLst/>
          </a:prstGeom>
        </p:spPr>
      </p:pic>
      <p:pic>
        <p:nvPicPr>
          <p:cNvPr id="49" name="Image 7" descr="preencoded.png">
            <a:extLst>
              <a:ext uri="{FF2B5EF4-FFF2-40B4-BE49-F238E27FC236}">
                <a16:creationId xmlns:a16="http://schemas.microsoft.com/office/drawing/2014/main" id="{77B57FBD-9FC0-AC2D-F5BD-6F92FF9FC74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578441" y="5250775"/>
            <a:ext cx="267891" cy="267891"/>
          </a:xfrm>
          <a:prstGeom prst="rect">
            <a:avLst/>
          </a:prstGeom>
        </p:spPr>
      </p:pic>
      <p:sp>
        <p:nvSpPr>
          <p:cNvPr id="50" name="Text 11">
            <a:extLst>
              <a:ext uri="{FF2B5EF4-FFF2-40B4-BE49-F238E27FC236}">
                <a16:creationId xmlns:a16="http://schemas.microsoft.com/office/drawing/2014/main" id="{A5EFF6B1-DE36-9286-7F3F-83704A5C0E0D}"/>
              </a:ext>
            </a:extLst>
          </p:cNvPr>
          <p:cNvSpPr/>
          <p:nvPr/>
        </p:nvSpPr>
        <p:spPr>
          <a:xfrm>
            <a:off x="4529138" y="588085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قياس التفاعل</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51" name="Text 12">
            <a:extLst>
              <a:ext uri="{FF2B5EF4-FFF2-40B4-BE49-F238E27FC236}">
                <a16:creationId xmlns:a16="http://schemas.microsoft.com/office/drawing/2014/main" id="{ECAE21CD-146A-9921-D7C3-4A6E70E99005}"/>
              </a:ext>
            </a:extLst>
          </p:cNvPr>
          <p:cNvSpPr/>
          <p:nvPr/>
        </p:nvSpPr>
        <p:spPr>
          <a:xfrm>
            <a:off x="999768" y="6310074"/>
            <a:ext cx="601027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تتبع اتجاهات الرأي العام وقياس مدى انتشار الرسالة وتأثيرها</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944508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130DC-6F38-7728-F572-B3978DF1B7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8DFEF6-3189-384C-F1B0-1AE5D95E1B66}"/>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09399B1-7EF5-C61A-2CA8-E6F6BCC4F28C}"/>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624EFEF-B551-4336-6C71-AB25D1BCF18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4" name="Image 0" descr="preencoded.png">
            <a:extLst>
              <a:ext uri="{FF2B5EF4-FFF2-40B4-BE49-F238E27FC236}">
                <a16:creationId xmlns:a16="http://schemas.microsoft.com/office/drawing/2014/main" id="{0B24C44B-107A-438B-6699-8ED5804EAB5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98483" y="1134849"/>
            <a:ext cx="11647713" cy="1975125"/>
          </a:xfrm>
          <a:prstGeom prst="rect">
            <a:avLst/>
          </a:prstGeom>
        </p:spPr>
      </p:pic>
      <p:sp>
        <p:nvSpPr>
          <p:cNvPr id="15" name="Text 0">
            <a:extLst>
              <a:ext uri="{FF2B5EF4-FFF2-40B4-BE49-F238E27FC236}">
                <a16:creationId xmlns:a16="http://schemas.microsoft.com/office/drawing/2014/main" id="{EC69877A-1893-E475-D568-C0E452B6DF95}"/>
              </a:ext>
            </a:extLst>
          </p:cNvPr>
          <p:cNvSpPr/>
          <p:nvPr/>
        </p:nvSpPr>
        <p:spPr>
          <a:xfrm>
            <a:off x="4088011" y="3290411"/>
            <a:ext cx="9748599"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أنواع الوسوم في حملات العلاقات العامة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24" name="Shape 1">
            <a:extLst>
              <a:ext uri="{FF2B5EF4-FFF2-40B4-BE49-F238E27FC236}">
                <a16:creationId xmlns:a16="http://schemas.microsoft.com/office/drawing/2014/main" id="{E545CE13-F594-959D-5256-AAB77D53916C}"/>
              </a:ext>
            </a:extLst>
          </p:cNvPr>
          <p:cNvSpPr/>
          <p:nvPr/>
        </p:nvSpPr>
        <p:spPr>
          <a:xfrm>
            <a:off x="7414379" y="4208145"/>
            <a:ext cx="6422231" cy="1506736"/>
          </a:xfrm>
          <a:prstGeom prst="roundRect">
            <a:avLst>
              <a:gd name="adj" fmla="val 7282"/>
            </a:avLst>
          </a:prstGeom>
          <a:solidFill>
            <a:srgbClr val="FBFCFE"/>
          </a:solidFill>
          <a:ln w="22860">
            <a:solidFill>
              <a:srgbClr val="CFD2D8"/>
            </a:solidFill>
            <a:prstDash val="solid"/>
          </a:ln>
        </p:spPr>
        <p:txBody>
          <a:bodyPr/>
          <a:lstStyle/>
          <a:p>
            <a:endParaRPr lang="en-US"/>
          </a:p>
        </p:txBody>
      </p:sp>
      <p:pic>
        <p:nvPicPr>
          <p:cNvPr id="26" name="Image 1" descr="preencoded.png">
            <a:extLst>
              <a:ext uri="{FF2B5EF4-FFF2-40B4-BE49-F238E27FC236}">
                <a16:creationId xmlns:a16="http://schemas.microsoft.com/office/drawing/2014/main" id="{DCE6CE71-E5A4-9A60-475E-4E0BCD55955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68030" y="4208145"/>
            <a:ext cx="91440" cy="1506736"/>
          </a:xfrm>
          <a:prstGeom prst="rect">
            <a:avLst/>
          </a:prstGeom>
        </p:spPr>
      </p:pic>
      <p:sp>
        <p:nvSpPr>
          <p:cNvPr id="27" name="Text 2">
            <a:extLst>
              <a:ext uri="{FF2B5EF4-FFF2-40B4-BE49-F238E27FC236}">
                <a16:creationId xmlns:a16="http://schemas.microsoft.com/office/drawing/2014/main" id="{C1978B83-2E3C-997A-5F3E-4A3EB19F811B}"/>
              </a:ext>
            </a:extLst>
          </p:cNvPr>
          <p:cNvSpPr/>
          <p:nvPr/>
        </p:nvSpPr>
        <p:spPr>
          <a:xfrm>
            <a:off x="11065907" y="442936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وسوم توضيحية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8" name="Text 3">
            <a:extLst>
              <a:ext uri="{FF2B5EF4-FFF2-40B4-BE49-F238E27FC236}">
                <a16:creationId xmlns:a16="http://schemas.microsoft.com/office/drawing/2014/main" id="{791141DA-38E7-AF6D-9A68-9DC6C5EFF363}"/>
              </a:ext>
            </a:extLst>
          </p:cNvPr>
          <p:cNvSpPr/>
          <p:nvPr/>
        </p:nvSpPr>
        <p:spPr>
          <a:xfrm>
            <a:off x="7635597" y="4858583"/>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تهدف إلى شرح الموقف وتقديم المعلومات الأساسية حول الأزمة والإجراءات المتخذة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29" name="Shape 4">
            <a:extLst>
              <a:ext uri="{FF2B5EF4-FFF2-40B4-BE49-F238E27FC236}">
                <a16:creationId xmlns:a16="http://schemas.microsoft.com/office/drawing/2014/main" id="{D70D057B-22A5-FEF1-1225-1DB7DF62771E}"/>
              </a:ext>
            </a:extLst>
          </p:cNvPr>
          <p:cNvSpPr/>
          <p:nvPr/>
        </p:nvSpPr>
        <p:spPr>
          <a:xfrm>
            <a:off x="793790" y="4208145"/>
            <a:ext cx="6422231" cy="1506736"/>
          </a:xfrm>
          <a:prstGeom prst="roundRect">
            <a:avLst>
              <a:gd name="adj" fmla="val 7282"/>
            </a:avLst>
          </a:prstGeom>
          <a:solidFill>
            <a:srgbClr val="FBFCFE"/>
          </a:solidFill>
          <a:ln w="22860">
            <a:solidFill>
              <a:srgbClr val="CFD2D8"/>
            </a:solidFill>
            <a:prstDash val="solid"/>
          </a:ln>
        </p:spPr>
        <p:txBody>
          <a:bodyPr/>
          <a:lstStyle/>
          <a:p>
            <a:endParaRPr lang="en-US"/>
          </a:p>
        </p:txBody>
      </p:sp>
      <p:pic>
        <p:nvPicPr>
          <p:cNvPr id="30" name="Image 2" descr="preencoded.png">
            <a:extLst>
              <a:ext uri="{FF2B5EF4-FFF2-40B4-BE49-F238E27FC236}">
                <a16:creationId xmlns:a16="http://schemas.microsoft.com/office/drawing/2014/main" id="{9F33654E-1879-06EE-F36D-B439F790C79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47441" y="4208145"/>
            <a:ext cx="91440" cy="1506736"/>
          </a:xfrm>
          <a:prstGeom prst="rect">
            <a:avLst/>
          </a:prstGeom>
        </p:spPr>
      </p:pic>
      <p:sp>
        <p:nvSpPr>
          <p:cNvPr id="31" name="Text 5">
            <a:extLst>
              <a:ext uri="{FF2B5EF4-FFF2-40B4-BE49-F238E27FC236}">
                <a16:creationId xmlns:a16="http://schemas.microsoft.com/office/drawing/2014/main" id="{06DE9D09-A028-4E06-1527-147D88850696}"/>
              </a:ext>
            </a:extLst>
          </p:cNvPr>
          <p:cNvSpPr/>
          <p:nvPr/>
        </p:nvSpPr>
        <p:spPr>
          <a:xfrm>
            <a:off x="4445318" y="442936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وسوم قيمية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2" name="Text 6">
            <a:extLst>
              <a:ext uri="{FF2B5EF4-FFF2-40B4-BE49-F238E27FC236}">
                <a16:creationId xmlns:a16="http://schemas.microsoft.com/office/drawing/2014/main" id="{FC459C43-03F7-EC63-FFFA-0F8A4E3CD683}"/>
              </a:ext>
            </a:extLst>
          </p:cNvPr>
          <p:cNvSpPr/>
          <p:nvPr/>
        </p:nvSpPr>
        <p:spPr>
          <a:xfrm>
            <a:off x="1015008" y="4858583"/>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تعكس التزام المؤسسة بمبادئ وقيم محددة مثل الشفافية والمسؤولية والنزاهة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33" name="Shape 7">
            <a:extLst>
              <a:ext uri="{FF2B5EF4-FFF2-40B4-BE49-F238E27FC236}">
                <a16:creationId xmlns:a16="http://schemas.microsoft.com/office/drawing/2014/main" id="{66A611E7-2360-4A4C-CC3A-052DE94F548F}"/>
              </a:ext>
            </a:extLst>
          </p:cNvPr>
          <p:cNvSpPr/>
          <p:nvPr/>
        </p:nvSpPr>
        <p:spPr>
          <a:xfrm>
            <a:off x="7414379" y="5913239"/>
            <a:ext cx="6422231" cy="1506736"/>
          </a:xfrm>
          <a:prstGeom prst="roundRect">
            <a:avLst>
              <a:gd name="adj" fmla="val 7282"/>
            </a:avLst>
          </a:prstGeom>
          <a:solidFill>
            <a:srgbClr val="FBFCFE"/>
          </a:solidFill>
          <a:ln w="22860">
            <a:solidFill>
              <a:srgbClr val="CFD2D8"/>
            </a:solidFill>
            <a:prstDash val="solid"/>
          </a:ln>
        </p:spPr>
        <p:txBody>
          <a:bodyPr/>
          <a:lstStyle/>
          <a:p>
            <a:endParaRPr lang="en-US"/>
          </a:p>
        </p:txBody>
      </p:sp>
      <p:pic>
        <p:nvPicPr>
          <p:cNvPr id="34" name="Image 3" descr="preencoded.png">
            <a:extLst>
              <a:ext uri="{FF2B5EF4-FFF2-40B4-BE49-F238E27FC236}">
                <a16:creationId xmlns:a16="http://schemas.microsoft.com/office/drawing/2014/main" id="{816334C0-3E7D-D252-A932-09BF6F935E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68030" y="5913239"/>
            <a:ext cx="91440" cy="1506736"/>
          </a:xfrm>
          <a:prstGeom prst="rect">
            <a:avLst/>
          </a:prstGeom>
        </p:spPr>
      </p:pic>
      <p:sp>
        <p:nvSpPr>
          <p:cNvPr id="35" name="Text 8">
            <a:extLst>
              <a:ext uri="{FF2B5EF4-FFF2-40B4-BE49-F238E27FC236}">
                <a16:creationId xmlns:a16="http://schemas.microsoft.com/office/drawing/2014/main" id="{7F333025-C9A0-7A05-E31F-25F4F419D05F}"/>
              </a:ext>
            </a:extLst>
          </p:cNvPr>
          <p:cNvSpPr/>
          <p:nvPr/>
        </p:nvSpPr>
        <p:spPr>
          <a:xfrm>
            <a:off x="11065907" y="613445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وسوم تفاعلية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6" name="Text 9">
            <a:extLst>
              <a:ext uri="{FF2B5EF4-FFF2-40B4-BE49-F238E27FC236}">
                <a16:creationId xmlns:a16="http://schemas.microsoft.com/office/drawing/2014/main" id="{76180BF3-E7D5-2A22-F9ED-7E236523707B}"/>
              </a:ext>
            </a:extLst>
          </p:cNvPr>
          <p:cNvSpPr/>
          <p:nvPr/>
        </p:nvSpPr>
        <p:spPr>
          <a:xfrm>
            <a:off x="7635597" y="6563678"/>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تشجع الجمهور على المشاركة وإبداء الرأي والانخراط في الحوار حول الأزمة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37" name="Shape 10">
            <a:extLst>
              <a:ext uri="{FF2B5EF4-FFF2-40B4-BE49-F238E27FC236}">
                <a16:creationId xmlns:a16="http://schemas.microsoft.com/office/drawing/2014/main" id="{9278D178-8CF8-D339-076B-6D6C118A58D5}"/>
              </a:ext>
            </a:extLst>
          </p:cNvPr>
          <p:cNvSpPr/>
          <p:nvPr/>
        </p:nvSpPr>
        <p:spPr>
          <a:xfrm>
            <a:off x="793790" y="5913239"/>
            <a:ext cx="6422231" cy="1506736"/>
          </a:xfrm>
          <a:prstGeom prst="roundRect">
            <a:avLst>
              <a:gd name="adj" fmla="val 7282"/>
            </a:avLst>
          </a:prstGeom>
          <a:solidFill>
            <a:srgbClr val="FBFCFE"/>
          </a:solidFill>
          <a:ln w="22860">
            <a:solidFill>
              <a:srgbClr val="CFD2D8"/>
            </a:solidFill>
            <a:prstDash val="solid"/>
          </a:ln>
        </p:spPr>
        <p:txBody>
          <a:bodyPr/>
          <a:lstStyle/>
          <a:p>
            <a:endParaRPr lang="en-US"/>
          </a:p>
        </p:txBody>
      </p:sp>
      <p:pic>
        <p:nvPicPr>
          <p:cNvPr id="38" name="Image 4" descr="preencoded.png">
            <a:extLst>
              <a:ext uri="{FF2B5EF4-FFF2-40B4-BE49-F238E27FC236}">
                <a16:creationId xmlns:a16="http://schemas.microsoft.com/office/drawing/2014/main" id="{855E4D56-3E2B-0235-D31E-9AB1DFE92A7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47441" y="5913239"/>
            <a:ext cx="91440" cy="1506736"/>
          </a:xfrm>
          <a:prstGeom prst="rect">
            <a:avLst/>
          </a:prstGeom>
        </p:spPr>
      </p:pic>
      <p:sp>
        <p:nvSpPr>
          <p:cNvPr id="39" name="Text 11">
            <a:extLst>
              <a:ext uri="{FF2B5EF4-FFF2-40B4-BE49-F238E27FC236}">
                <a16:creationId xmlns:a16="http://schemas.microsoft.com/office/drawing/2014/main" id="{59E375BD-0072-97A3-CF01-233092D96A99}"/>
              </a:ext>
            </a:extLst>
          </p:cNvPr>
          <p:cNvSpPr/>
          <p:nvPr/>
        </p:nvSpPr>
        <p:spPr>
          <a:xfrm>
            <a:off x="4445318" y="613445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وسوم تصحيحية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40" name="Text 12">
            <a:extLst>
              <a:ext uri="{FF2B5EF4-FFF2-40B4-BE49-F238E27FC236}">
                <a16:creationId xmlns:a16="http://schemas.microsoft.com/office/drawing/2014/main" id="{39849366-B83B-413B-EC41-1AE2391C8D8B}"/>
              </a:ext>
            </a:extLst>
          </p:cNvPr>
          <p:cNvSpPr/>
          <p:nvPr/>
        </p:nvSpPr>
        <p:spPr>
          <a:xfrm>
            <a:off x="1015008" y="6563678"/>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تستخدم لتصحيح المعلومات الخاطئة ومواجهة الشائعات بشكل مباشر وواضح</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2528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7963E-5B29-CC8B-4224-A87BE499F5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B5C063-4817-C374-89A7-7D9C13D71B82}"/>
              </a:ext>
            </a:extLst>
          </p:cNvPr>
          <p:cNvSpPr/>
          <p:nvPr/>
        </p:nvSpPr>
        <p:spPr>
          <a:xfrm>
            <a:off x="3151414" y="340250"/>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67B3553-C6E7-D95A-A5CA-44908B387952}"/>
              </a:ext>
            </a:extLst>
          </p:cNvPr>
          <p:cNvSpPr/>
          <p:nvPr/>
        </p:nvSpPr>
        <p:spPr>
          <a:xfrm>
            <a:off x="488731" y="1707697"/>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4A83E1B-D2C8-9D21-2CBF-B40FE0AE9D7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54286"/>
            <a:ext cx="2766169" cy="1291612"/>
          </a:xfrm>
          <a:prstGeom prst="rect">
            <a:avLst/>
          </a:prstGeom>
        </p:spPr>
      </p:pic>
      <p:sp>
        <p:nvSpPr>
          <p:cNvPr id="2" name="Text 0">
            <a:extLst>
              <a:ext uri="{FF2B5EF4-FFF2-40B4-BE49-F238E27FC236}">
                <a16:creationId xmlns:a16="http://schemas.microsoft.com/office/drawing/2014/main" id="{CBECC736-7786-CC99-AA5F-6FCE005CEB9B}"/>
              </a:ext>
            </a:extLst>
          </p:cNvPr>
          <p:cNvSpPr/>
          <p:nvPr/>
        </p:nvSpPr>
        <p:spPr>
          <a:xfrm>
            <a:off x="8910280" y="827119"/>
            <a:ext cx="496181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شروط نجاح الوسم</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3" name="Shape 1">
            <a:extLst>
              <a:ext uri="{FF2B5EF4-FFF2-40B4-BE49-F238E27FC236}">
                <a16:creationId xmlns:a16="http://schemas.microsoft.com/office/drawing/2014/main" id="{A1EFE6BA-05C6-051D-DB08-AB7E9B87C0B7}"/>
              </a:ext>
            </a:extLst>
          </p:cNvPr>
          <p:cNvSpPr/>
          <p:nvPr/>
        </p:nvSpPr>
        <p:spPr>
          <a:xfrm>
            <a:off x="9760863" y="2187535"/>
            <a:ext cx="1630323" cy="1143476"/>
          </a:xfrm>
          <a:prstGeom prst="roundRect">
            <a:avLst>
              <a:gd name="adj" fmla="val 7290"/>
            </a:avLst>
          </a:prstGeom>
          <a:solidFill>
            <a:srgbClr val="E9ECF2"/>
          </a:solidFill>
          <a:ln w="7620">
            <a:solidFill>
              <a:srgbClr val="CFD2D8"/>
            </a:solidFill>
            <a:prstDash val="solid"/>
          </a:ln>
        </p:spPr>
        <p:txBody>
          <a:bodyPr/>
          <a:lstStyle/>
          <a:p>
            <a:endParaRPr lang="en-US"/>
          </a:p>
        </p:txBody>
      </p:sp>
      <p:pic>
        <p:nvPicPr>
          <p:cNvPr id="4" name="Image 0" descr="preencoded.png">
            <a:extLst>
              <a:ext uri="{FF2B5EF4-FFF2-40B4-BE49-F238E27FC236}">
                <a16:creationId xmlns:a16="http://schemas.microsoft.com/office/drawing/2014/main" id="{8A7FE177-C458-F572-69F9-B6DDF78ADA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36543" y="2619732"/>
            <a:ext cx="279083" cy="279083"/>
          </a:xfrm>
          <a:prstGeom prst="rect">
            <a:avLst/>
          </a:prstGeom>
        </p:spPr>
      </p:pic>
      <p:sp>
        <p:nvSpPr>
          <p:cNvPr id="6" name="Text 2">
            <a:extLst>
              <a:ext uri="{FF2B5EF4-FFF2-40B4-BE49-F238E27FC236}">
                <a16:creationId xmlns:a16="http://schemas.microsoft.com/office/drawing/2014/main" id="{C4FA0F33-280A-E4F1-DF2C-560380F74746}"/>
              </a:ext>
            </a:extLst>
          </p:cNvPr>
          <p:cNvSpPr/>
          <p:nvPr/>
        </p:nvSpPr>
        <p:spPr>
          <a:xfrm>
            <a:off x="7081599" y="238589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البساطة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7" name="Text 3">
            <a:extLst>
              <a:ext uri="{FF2B5EF4-FFF2-40B4-BE49-F238E27FC236}">
                <a16:creationId xmlns:a16="http://schemas.microsoft.com/office/drawing/2014/main" id="{6F9D2CA2-C2CE-4B82-BF41-162A5F5A2050}"/>
              </a:ext>
            </a:extLst>
          </p:cNvPr>
          <p:cNvSpPr/>
          <p:nvPr/>
        </p:nvSpPr>
        <p:spPr>
          <a:xfrm>
            <a:off x="4435316" y="2815114"/>
            <a:ext cx="5127188"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سهل الكتابة والتذكر، لا يحتوي على كلمات معقدة أو طويلة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8" name="Shape 4">
            <a:extLst>
              <a:ext uri="{FF2B5EF4-FFF2-40B4-BE49-F238E27FC236}">
                <a16:creationId xmlns:a16="http://schemas.microsoft.com/office/drawing/2014/main" id="{8D4430F0-FB59-E4DD-78D8-C6590E05F9C9}"/>
              </a:ext>
            </a:extLst>
          </p:cNvPr>
          <p:cNvSpPr/>
          <p:nvPr/>
        </p:nvSpPr>
        <p:spPr>
          <a:xfrm>
            <a:off x="892969" y="3321487"/>
            <a:ext cx="8768715" cy="11430"/>
          </a:xfrm>
          <a:prstGeom prst="roundRect">
            <a:avLst>
              <a:gd name="adj" fmla="val 729302"/>
            </a:avLst>
          </a:prstGeom>
          <a:solidFill>
            <a:srgbClr val="CFD2D8"/>
          </a:solidFill>
          <a:ln/>
        </p:spPr>
        <p:txBody>
          <a:bodyPr/>
          <a:lstStyle/>
          <a:p>
            <a:endParaRPr lang="en-US"/>
          </a:p>
        </p:txBody>
      </p:sp>
      <p:sp>
        <p:nvSpPr>
          <p:cNvPr id="9" name="Shape 5">
            <a:extLst>
              <a:ext uri="{FF2B5EF4-FFF2-40B4-BE49-F238E27FC236}">
                <a16:creationId xmlns:a16="http://schemas.microsoft.com/office/drawing/2014/main" id="{8508B64C-3BFA-C758-0E75-C0493E76A5AF}"/>
              </a:ext>
            </a:extLst>
          </p:cNvPr>
          <p:cNvSpPr/>
          <p:nvPr/>
        </p:nvSpPr>
        <p:spPr>
          <a:xfrm>
            <a:off x="8945642" y="3430191"/>
            <a:ext cx="3260646" cy="1143476"/>
          </a:xfrm>
          <a:prstGeom prst="roundRect">
            <a:avLst>
              <a:gd name="adj" fmla="val 7290"/>
            </a:avLst>
          </a:prstGeom>
          <a:solidFill>
            <a:srgbClr val="E9ECF2"/>
          </a:solidFill>
          <a:ln w="7620">
            <a:solidFill>
              <a:srgbClr val="CFD2D8"/>
            </a:solidFill>
            <a:prstDash val="solid"/>
          </a:ln>
        </p:spPr>
        <p:txBody>
          <a:bodyPr/>
          <a:lstStyle/>
          <a:p>
            <a:endParaRPr lang="en-US"/>
          </a:p>
        </p:txBody>
      </p:sp>
      <p:pic>
        <p:nvPicPr>
          <p:cNvPr id="16" name="Image 1" descr="preencoded.png">
            <a:extLst>
              <a:ext uri="{FF2B5EF4-FFF2-40B4-BE49-F238E27FC236}">
                <a16:creationId xmlns:a16="http://schemas.microsoft.com/office/drawing/2014/main" id="{FF6B7BBC-F593-F571-9FC0-11400AC82BF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6423" y="3862388"/>
            <a:ext cx="279083" cy="279083"/>
          </a:xfrm>
          <a:prstGeom prst="rect">
            <a:avLst/>
          </a:prstGeom>
        </p:spPr>
      </p:pic>
      <p:sp>
        <p:nvSpPr>
          <p:cNvPr id="24" name="Text 6">
            <a:extLst>
              <a:ext uri="{FF2B5EF4-FFF2-40B4-BE49-F238E27FC236}">
                <a16:creationId xmlns:a16="http://schemas.microsoft.com/office/drawing/2014/main" id="{93957419-580E-8BCC-F36D-E27575F8BF1E}"/>
              </a:ext>
            </a:extLst>
          </p:cNvPr>
          <p:cNvSpPr/>
          <p:nvPr/>
        </p:nvSpPr>
        <p:spPr>
          <a:xfrm>
            <a:off x="6266378" y="362854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الوضوح</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6" name="Text 7">
            <a:extLst>
              <a:ext uri="{FF2B5EF4-FFF2-40B4-BE49-F238E27FC236}">
                <a16:creationId xmlns:a16="http://schemas.microsoft.com/office/drawing/2014/main" id="{A91C569F-6194-2F29-DDBE-4103ED11F10C}"/>
              </a:ext>
            </a:extLst>
          </p:cNvPr>
          <p:cNvSpPr/>
          <p:nvPr/>
        </p:nvSpPr>
        <p:spPr>
          <a:xfrm>
            <a:off x="4374594" y="4057769"/>
            <a:ext cx="437268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واضح المعنى ولا يحتمل تأويلات متعددة أو مربكة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27" name="Shape 8">
            <a:extLst>
              <a:ext uri="{FF2B5EF4-FFF2-40B4-BE49-F238E27FC236}">
                <a16:creationId xmlns:a16="http://schemas.microsoft.com/office/drawing/2014/main" id="{B0429D01-530A-0D01-50C3-26ED9D0E2B33}"/>
              </a:ext>
            </a:extLst>
          </p:cNvPr>
          <p:cNvSpPr/>
          <p:nvPr/>
        </p:nvSpPr>
        <p:spPr>
          <a:xfrm>
            <a:off x="892969" y="4564142"/>
            <a:ext cx="7953494" cy="11430"/>
          </a:xfrm>
          <a:prstGeom prst="roundRect">
            <a:avLst>
              <a:gd name="adj" fmla="val 729302"/>
            </a:avLst>
          </a:prstGeom>
          <a:solidFill>
            <a:srgbClr val="CFD2D8"/>
          </a:solidFill>
          <a:ln/>
        </p:spPr>
        <p:txBody>
          <a:bodyPr/>
          <a:lstStyle/>
          <a:p>
            <a:endParaRPr lang="en-US"/>
          </a:p>
        </p:txBody>
      </p:sp>
      <p:sp>
        <p:nvSpPr>
          <p:cNvPr id="28" name="Shape 9">
            <a:extLst>
              <a:ext uri="{FF2B5EF4-FFF2-40B4-BE49-F238E27FC236}">
                <a16:creationId xmlns:a16="http://schemas.microsoft.com/office/drawing/2014/main" id="{184C39F8-6D0D-26A1-7D52-40294BBDA01D}"/>
              </a:ext>
            </a:extLst>
          </p:cNvPr>
          <p:cNvSpPr/>
          <p:nvPr/>
        </p:nvSpPr>
        <p:spPr>
          <a:xfrm>
            <a:off x="8130540" y="4672846"/>
            <a:ext cx="4890968" cy="1143476"/>
          </a:xfrm>
          <a:prstGeom prst="roundRect">
            <a:avLst>
              <a:gd name="adj" fmla="val 7290"/>
            </a:avLst>
          </a:prstGeom>
          <a:solidFill>
            <a:srgbClr val="E9ECF2"/>
          </a:solidFill>
          <a:ln w="7620">
            <a:solidFill>
              <a:srgbClr val="CFD2D8"/>
            </a:solidFill>
            <a:prstDash val="solid"/>
          </a:ln>
        </p:spPr>
        <p:txBody>
          <a:bodyPr/>
          <a:lstStyle/>
          <a:p>
            <a:endParaRPr lang="en-US"/>
          </a:p>
        </p:txBody>
      </p:sp>
      <p:pic>
        <p:nvPicPr>
          <p:cNvPr id="29" name="Image 2" descr="preencoded.png">
            <a:extLst>
              <a:ext uri="{FF2B5EF4-FFF2-40B4-BE49-F238E27FC236}">
                <a16:creationId xmlns:a16="http://schemas.microsoft.com/office/drawing/2014/main" id="{CF950A42-87C0-DC8D-5062-C65967247EA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36543" y="5105043"/>
            <a:ext cx="279083" cy="279083"/>
          </a:xfrm>
          <a:prstGeom prst="rect">
            <a:avLst/>
          </a:prstGeom>
        </p:spPr>
      </p:pic>
      <p:sp>
        <p:nvSpPr>
          <p:cNvPr id="30" name="Text 10">
            <a:extLst>
              <a:ext uri="{FF2B5EF4-FFF2-40B4-BE49-F238E27FC236}">
                <a16:creationId xmlns:a16="http://schemas.microsoft.com/office/drawing/2014/main" id="{47D44CFA-9804-C588-7E4F-F8711951F00B}"/>
              </a:ext>
            </a:extLst>
          </p:cNvPr>
          <p:cNvSpPr/>
          <p:nvPr/>
        </p:nvSpPr>
        <p:spPr>
          <a:xfrm>
            <a:off x="5451277" y="487120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الارتباط بالقصة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1" name="Text 11">
            <a:extLst>
              <a:ext uri="{FF2B5EF4-FFF2-40B4-BE49-F238E27FC236}">
                <a16:creationId xmlns:a16="http://schemas.microsoft.com/office/drawing/2014/main" id="{D4D8D763-E6BC-251E-8161-79D56E7E250F}"/>
              </a:ext>
            </a:extLst>
          </p:cNvPr>
          <p:cNvSpPr/>
          <p:nvPr/>
        </p:nvSpPr>
        <p:spPr>
          <a:xfrm>
            <a:off x="3330178" y="5300424"/>
            <a:ext cx="460200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مرتبط بشكل وثيق بالسرد الاتصالي الشامل للمؤسسة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32" name="Shape 12">
            <a:extLst>
              <a:ext uri="{FF2B5EF4-FFF2-40B4-BE49-F238E27FC236}">
                <a16:creationId xmlns:a16="http://schemas.microsoft.com/office/drawing/2014/main" id="{9C7D355A-AB75-D357-3F07-66B9AD6BFE47}"/>
              </a:ext>
            </a:extLst>
          </p:cNvPr>
          <p:cNvSpPr/>
          <p:nvPr/>
        </p:nvSpPr>
        <p:spPr>
          <a:xfrm>
            <a:off x="892969" y="5806797"/>
            <a:ext cx="7138392" cy="11430"/>
          </a:xfrm>
          <a:prstGeom prst="roundRect">
            <a:avLst>
              <a:gd name="adj" fmla="val 729302"/>
            </a:avLst>
          </a:prstGeom>
          <a:solidFill>
            <a:srgbClr val="CFD2D8"/>
          </a:solidFill>
          <a:ln/>
        </p:spPr>
        <p:txBody>
          <a:bodyPr/>
          <a:lstStyle/>
          <a:p>
            <a:endParaRPr lang="en-US"/>
          </a:p>
        </p:txBody>
      </p:sp>
      <p:sp>
        <p:nvSpPr>
          <p:cNvPr id="33" name="Shape 13">
            <a:extLst>
              <a:ext uri="{FF2B5EF4-FFF2-40B4-BE49-F238E27FC236}">
                <a16:creationId xmlns:a16="http://schemas.microsoft.com/office/drawing/2014/main" id="{DB226CF1-6B6D-EB5D-B44A-4CFBE7549957}"/>
              </a:ext>
            </a:extLst>
          </p:cNvPr>
          <p:cNvSpPr/>
          <p:nvPr/>
        </p:nvSpPr>
        <p:spPr>
          <a:xfrm>
            <a:off x="7315200" y="5915501"/>
            <a:ext cx="6521410" cy="1143476"/>
          </a:xfrm>
          <a:prstGeom prst="roundRect">
            <a:avLst>
              <a:gd name="adj" fmla="val 7290"/>
            </a:avLst>
          </a:prstGeom>
          <a:solidFill>
            <a:srgbClr val="E9ECF2"/>
          </a:solidFill>
          <a:ln w="7620">
            <a:solidFill>
              <a:srgbClr val="CFD2D8"/>
            </a:solidFill>
            <a:prstDash val="solid"/>
          </a:ln>
        </p:spPr>
        <p:txBody>
          <a:bodyPr/>
          <a:lstStyle/>
          <a:p>
            <a:endParaRPr lang="en-US"/>
          </a:p>
        </p:txBody>
      </p:sp>
      <p:pic>
        <p:nvPicPr>
          <p:cNvPr id="34" name="Image 3" descr="preencoded.png">
            <a:extLst>
              <a:ext uri="{FF2B5EF4-FFF2-40B4-BE49-F238E27FC236}">
                <a16:creationId xmlns:a16="http://schemas.microsoft.com/office/drawing/2014/main" id="{D58DFAF4-A552-5C37-2888-C1CE4086AE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436423" y="6347698"/>
            <a:ext cx="279083" cy="279083"/>
          </a:xfrm>
          <a:prstGeom prst="rect">
            <a:avLst/>
          </a:prstGeom>
        </p:spPr>
      </p:pic>
      <p:sp>
        <p:nvSpPr>
          <p:cNvPr id="35" name="Text 14">
            <a:extLst>
              <a:ext uri="{FF2B5EF4-FFF2-40B4-BE49-F238E27FC236}">
                <a16:creationId xmlns:a16="http://schemas.microsoft.com/office/drawing/2014/main" id="{9634A0FA-62BD-C376-5AF7-45AD936AA052}"/>
              </a:ext>
            </a:extLst>
          </p:cNvPr>
          <p:cNvSpPr/>
          <p:nvPr/>
        </p:nvSpPr>
        <p:spPr>
          <a:xfrm>
            <a:off x="4635937" y="611385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الاستخدام المستمر</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6" name="Text 15">
            <a:extLst>
              <a:ext uri="{FF2B5EF4-FFF2-40B4-BE49-F238E27FC236}">
                <a16:creationId xmlns:a16="http://schemas.microsoft.com/office/drawing/2014/main" id="{F071AADD-891C-F3B9-62AD-24BCAF4E8DEF}"/>
              </a:ext>
            </a:extLst>
          </p:cNvPr>
          <p:cNvSpPr/>
          <p:nvPr/>
        </p:nvSpPr>
        <p:spPr>
          <a:xfrm>
            <a:off x="2697123" y="6543080"/>
            <a:ext cx="441971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يُستخدم بشكل متسق عبر جميع المنصات والرسائل</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826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6C050-FCCC-4654-EBC8-DDBC09D002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2B3D2E-9BD9-8D06-3741-BA28783B989E}"/>
              </a:ext>
            </a:extLst>
          </p:cNvPr>
          <p:cNvSpPr/>
          <p:nvPr/>
        </p:nvSpPr>
        <p:spPr>
          <a:xfrm>
            <a:off x="235469" y="1275091"/>
            <a:ext cx="13726425" cy="666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2D46044-300E-8CD8-94C2-FE1D7FD4A913}"/>
              </a:ext>
            </a:extLst>
          </p:cNvPr>
          <p:cNvSpPr/>
          <p:nvPr/>
        </p:nvSpPr>
        <p:spPr>
          <a:xfrm>
            <a:off x="3117538" y="313593"/>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8C7DC4A-903B-7202-8EBC-E098C0D2397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82642" y="-82786"/>
            <a:ext cx="2766169" cy="1291612"/>
          </a:xfrm>
          <a:prstGeom prst="rect">
            <a:avLst/>
          </a:prstGeom>
        </p:spPr>
      </p:pic>
      <p:pic>
        <p:nvPicPr>
          <p:cNvPr id="3" name="Image 0" descr="preencoded.png">
            <a:extLst>
              <a:ext uri="{FF2B5EF4-FFF2-40B4-BE49-F238E27FC236}">
                <a16:creationId xmlns:a16="http://schemas.microsoft.com/office/drawing/2014/main" id="{843750A7-3F0A-D09B-B868-04F073F0751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66860" y="1478177"/>
            <a:ext cx="4196237" cy="6294355"/>
          </a:xfrm>
          <a:prstGeom prst="rect">
            <a:avLst/>
          </a:prstGeom>
        </p:spPr>
      </p:pic>
      <p:sp>
        <p:nvSpPr>
          <p:cNvPr id="4" name="Text 0">
            <a:extLst>
              <a:ext uri="{FF2B5EF4-FFF2-40B4-BE49-F238E27FC236}">
                <a16:creationId xmlns:a16="http://schemas.microsoft.com/office/drawing/2014/main" id="{C4291228-1CC8-CF8E-4D4A-BCF50EAF6885}"/>
              </a:ext>
            </a:extLst>
          </p:cNvPr>
          <p:cNvSpPr/>
          <p:nvPr/>
        </p:nvSpPr>
        <p:spPr>
          <a:xfrm>
            <a:off x="5620555" y="557391"/>
            <a:ext cx="6472952" cy="576382"/>
          </a:xfrm>
          <a:prstGeom prst="rect">
            <a:avLst/>
          </a:prstGeom>
          <a:noFill/>
          <a:ln/>
        </p:spPr>
        <p:txBody>
          <a:bodyPr wrap="none" lIns="0" tIns="0" rIns="0" bIns="0" rtlCol="0" anchor="t"/>
          <a:lstStyle/>
          <a:p>
            <a:pPr marL="0" marR="0" lvl="0" indent="0" algn="r" defTabSz="914400" rtl="1" eaLnBrk="1" fontAlgn="auto" latinLnBrk="0" hangingPunct="1">
              <a:lnSpc>
                <a:spcPts val="45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مخاطر سوء استخدام الوسوم</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6" name="Text 1">
            <a:extLst>
              <a:ext uri="{FF2B5EF4-FFF2-40B4-BE49-F238E27FC236}">
                <a16:creationId xmlns:a16="http://schemas.microsoft.com/office/drawing/2014/main" id="{640E7A29-8633-9C34-EC30-5BBF46BE6A6F}"/>
              </a:ext>
            </a:extLst>
          </p:cNvPr>
          <p:cNvSpPr/>
          <p:nvPr/>
        </p:nvSpPr>
        <p:spPr>
          <a:xfrm>
            <a:off x="737830" y="1714143"/>
            <a:ext cx="7391638" cy="885111"/>
          </a:xfrm>
          <a:prstGeom prst="rect">
            <a:avLst/>
          </a:prstGeom>
          <a:noFill/>
          <a:ln/>
        </p:spPr>
        <p:txBody>
          <a:bodyPr wrap="squar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سوء اختيار الوسم أو استخدامه بشكل عشوائي قد يؤدي إلى نتائج عكسية، مثل السخرية الجماهيرية أو اختطاف الوسم من قبل المعارضين، وهو ما يضاعف حدة الأزمة بدلًا من احتوائها.</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
        <p:nvSpPr>
          <p:cNvPr id="7" name="Shape 2">
            <a:extLst>
              <a:ext uri="{FF2B5EF4-FFF2-40B4-BE49-F238E27FC236}">
                <a16:creationId xmlns:a16="http://schemas.microsoft.com/office/drawing/2014/main" id="{DD8B21CF-3612-48DC-D0ED-A2EB50CB0057}"/>
              </a:ext>
            </a:extLst>
          </p:cNvPr>
          <p:cNvSpPr/>
          <p:nvPr/>
        </p:nvSpPr>
        <p:spPr>
          <a:xfrm>
            <a:off x="8383310" y="1506617"/>
            <a:ext cx="22860" cy="1300163"/>
          </a:xfrm>
          <a:prstGeom prst="rect">
            <a:avLst/>
          </a:prstGeom>
          <a:solidFill>
            <a:srgbClr val="3257B8"/>
          </a:solidFill>
          <a:ln/>
        </p:spPr>
        <p:txBody>
          <a:bodyPr/>
          <a:lstStyle/>
          <a:p>
            <a:endParaRPr lang="en-US"/>
          </a:p>
        </p:txBody>
      </p:sp>
      <p:sp>
        <p:nvSpPr>
          <p:cNvPr id="8" name="Shape 3">
            <a:extLst>
              <a:ext uri="{FF2B5EF4-FFF2-40B4-BE49-F238E27FC236}">
                <a16:creationId xmlns:a16="http://schemas.microsoft.com/office/drawing/2014/main" id="{7D2C48FF-1385-80DD-AD9E-1A2B7504473E}"/>
              </a:ext>
            </a:extLst>
          </p:cNvPr>
          <p:cNvSpPr/>
          <p:nvPr/>
        </p:nvSpPr>
        <p:spPr>
          <a:xfrm>
            <a:off x="8383310" y="3014305"/>
            <a:ext cx="22860" cy="4561761"/>
          </a:xfrm>
          <a:prstGeom prst="roundRect">
            <a:avLst>
              <a:gd name="adj" fmla="val 338918"/>
            </a:avLst>
          </a:prstGeom>
          <a:solidFill>
            <a:srgbClr val="CFD2D8"/>
          </a:solidFill>
          <a:ln/>
        </p:spPr>
        <p:txBody>
          <a:bodyPr/>
          <a:lstStyle/>
          <a:p>
            <a:endParaRPr lang="en-US"/>
          </a:p>
        </p:txBody>
      </p:sp>
      <p:sp>
        <p:nvSpPr>
          <p:cNvPr id="9" name="Shape 4">
            <a:extLst>
              <a:ext uri="{FF2B5EF4-FFF2-40B4-BE49-F238E27FC236}">
                <a16:creationId xmlns:a16="http://schemas.microsoft.com/office/drawing/2014/main" id="{5B64635D-F293-1431-3CCA-7F690853BED2}"/>
              </a:ext>
            </a:extLst>
          </p:cNvPr>
          <p:cNvSpPr/>
          <p:nvPr/>
        </p:nvSpPr>
        <p:spPr>
          <a:xfrm>
            <a:off x="714970" y="3014305"/>
            <a:ext cx="7668339" cy="1373029"/>
          </a:xfrm>
          <a:prstGeom prst="roundRect">
            <a:avLst>
              <a:gd name="adj" fmla="val 5643"/>
            </a:avLst>
          </a:prstGeom>
          <a:solidFill>
            <a:srgbClr val="E9ECF2"/>
          </a:solidFill>
          <a:ln w="7620">
            <a:solidFill>
              <a:srgbClr val="CFD2D8"/>
            </a:solidFill>
            <a:prstDash val="solid"/>
          </a:ln>
        </p:spPr>
        <p:txBody>
          <a:bodyPr/>
          <a:lstStyle/>
          <a:p>
            <a:endParaRPr lang="en-US"/>
          </a:p>
        </p:txBody>
      </p:sp>
      <p:sp>
        <p:nvSpPr>
          <p:cNvPr id="10" name="Text 5">
            <a:extLst>
              <a:ext uri="{FF2B5EF4-FFF2-40B4-BE49-F238E27FC236}">
                <a16:creationId xmlns:a16="http://schemas.microsoft.com/office/drawing/2014/main" id="{AF948EF4-3056-8341-7983-97C9D1044988}"/>
              </a:ext>
            </a:extLst>
          </p:cNvPr>
          <p:cNvSpPr/>
          <p:nvPr/>
        </p:nvSpPr>
        <p:spPr>
          <a:xfrm>
            <a:off x="5893118" y="3206353"/>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السخرية الجماهيرية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11" name="Text 6">
            <a:extLst>
              <a:ext uri="{FF2B5EF4-FFF2-40B4-BE49-F238E27FC236}">
                <a16:creationId xmlns:a16="http://schemas.microsoft.com/office/drawing/2014/main" id="{4C6B1F91-916B-586E-46D1-F634275DA25E}"/>
              </a:ext>
            </a:extLst>
          </p:cNvPr>
          <p:cNvSpPr/>
          <p:nvPr/>
        </p:nvSpPr>
        <p:spPr>
          <a:xfrm>
            <a:off x="907018" y="3605213"/>
            <a:ext cx="7291864" cy="590074"/>
          </a:xfrm>
          <a:prstGeom prst="rect">
            <a:avLst/>
          </a:prstGeom>
          <a:noFill/>
          <a:ln/>
        </p:spPr>
        <p:txBody>
          <a:bodyPr wrap="squar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وسم غير مدروس قد يتحول إلى مادة للسخرية والانتقاد، مما يزيد من حدة الأزمة ويضر بالصورة الذهنية</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
        <p:nvSpPr>
          <p:cNvPr id="12" name="Shape 7">
            <a:extLst>
              <a:ext uri="{FF2B5EF4-FFF2-40B4-BE49-F238E27FC236}">
                <a16:creationId xmlns:a16="http://schemas.microsoft.com/office/drawing/2014/main" id="{C089A8AA-E01C-4049-4129-AAFBF795937B}"/>
              </a:ext>
            </a:extLst>
          </p:cNvPr>
          <p:cNvSpPr/>
          <p:nvPr/>
        </p:nvSpPr>
        <p:spPr>
          <a:xfrm>
            <a:off x="714970" y="4756190"/>
            <a:ext cx="7668339" cy="1373029"/>
          </a:xfrm>
          <a:prstGeom prst="roundRect">
            <a:avLst>
              <a:gd name="adj" fmla="val 5643"/>
            </a:avLst>
          </a:prstGeom>
          <a:solidFill>
            <a:srgbClr val="E9ECF2"/>
          </a:solidFill>
          <a:ln w="7620">
            <a:solidFill>
              <a:srgbClr val="CFD2D8"/>
            </a:solidFill>
            <a:prstDash val="solid"/>
          </a:ln>
        </p:spPr>
        <p:txBody>
          <a:bodyPr/>
          <a:lstStyle/>
          <a:p>
            <a:endParaRPr lang="en-US"/>
          </a:p>
        </p:txBody>
      </p:sp>
      <p:sp>
        <p:nvSpPr>
          <p:cNvPr id="32" name="Text 8">
            <a:extLst>
              <a:ext uri="{FF2B5EF4-FFF2-40B4-BE49-F238E27FC236}">
                <a16:creationId xmlns:a16="http://schemas.microsoft.com/office/drawing/2014/main" id="{976A1D5A-6D7B-0EFE-3301-E8A3D03B273E}"/>
              </a:ext>
            </a:extLst>
          </p:cNvPr>
          <p:cNvSpPr/>
          <p:nvPr/>
        </p:nvSpPr>
        <p:spPr>
          <a:xfrm>
            <a:off x="5893118" y="4948238"/>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عكس الرسالة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3" name="Text 9">
            <a:extLst>
              <a:ext uri="{FF2B5EF4-FFF2-40B4-BE49-F238E27FC236}">
                <a16:creationId xmlns:a16="http://schemas.microsoft.com/office/drawing/2014/main" id="{5B6B7984-ED77-6A48-0A62-FF044B730C74}"/>
              </a:ext>
            </a:extLst>
          </p:cNvPr>
          <p:cNvSpPr/>
          <p:nvPr/>
        </p:nvSpPr>
        <p:spPr>
          <a:xfrm>
            <a:off x="907018" y="5347097"/>
            <a:ext cx="7291864" cy="590074"/>
          </a:xfrm>
          <a:prstGeom prst="rect">
            <a:avLst/>
          </a:prstGeom>
          <a:noFill/>
          <a:ln/>
        </p:spPr>
        <p:txBody>
          <a:bodyPr wrap="squar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قد يستخدم الجمهور الوسم لنقل رسائل معاكسة تمامًا لما تريده المؤسسة، مما يفقدها السيطرة على السرد</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
        <p:nvSpPr>
          <p:cNvPr id="34" name="Shape 10">
            <a:extLst>
              <a:ext uri="{FF2B5EF4-FFF2-40B4-BE49-F238E27FC236}">
                <a16:creationId xmlns:a16="http://schemas.microsoft.com/office/drawing/2014/main" id="{59D640E3-4B72-8D01-554C-1B9010E0D815}"/>
              </a:ext>
            </a:extLst>
          </p:cNvPr>
          <p:cNvSpPr/>
          <p:nvPr/>
        </p:nvSpPr>
        <p:spPr>
          <a:xfrm>
            <a:off x="714970" y="6498074"/>
            <a:ext cx="7668339" cy="1077992"/>
          </a:xfrm>
          <a:prstGeom prst="roundRect">
            <a:avLst>
              <a:gd name="adj" fmla="val 7187"/>
            </a:avLst>
          </a:prstGeom>
          <a:solidFill>
            <a:srgbClr val="E9ECF2"/>
          </a:solidFill>
          <a:ln w="7620">
            <a:solidFill>
              <a:srgbClr val="CFD2D8"/>
            </a:solidFill>
            <a:prstDash val="solid"/>
          </a:ln>
        </p:spPr>
        <p:txBody>
          <a:bodyPr/>
          <a:lstStyle/>
          <a:p>
            <a:endParaRPr lang="en-US"/>
          </a:p>
        </p:txBody>
      </p:sp>
      <p:sp>
        <p:nvSpPr>
          <p:cNvPr id="35" name="Text 11">
            <a:extLst>
              <a:ext uri="{FF2B5EF4-FFF2-40B4-BE49-F238E27FC236}">
                <a16:creationId xmlns:a16="http://schemas.microsoft.com/office/drawing/2014/main" id="{C3D6B093-B651-54A1-B10A-9BDD024FFBEB}"/>
              </a:ext>
            </a:extLst>
          </p:cNvPr>
          <p:cNvSpPr/>
          <p:nvPr/>
        </p:nvSpPr>
        <p:spPr>
          <a:xfrm>
            <a:off x="5893118" y="6690122"/>
            <a:ext cx="2305764" cy="28825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فقدان المصداقية</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6" name="Text 12">
            <a:extLst>
              <a:ext uri="{FF2B5EF4-FFF2-40B4-BE49-F238E27FC236}">
                <a16:creationId xmlns:a16="http://schemas.microsoft.com/office/drawing/2014/main" id="{5B810287-5F8C-D738-62A8-46FEF150EAA0}"/>
              </a:ext>
            </a:extLst>
          </p:cNvPr>
          <p:cNvSpPr/>
          <p:nvPr/>
        </p:nvSpPr>
        <p:spPr>
          <a:xfrm>
            <a:off x="907018" y="7088981"/>
            <a:ext cx="7291864" cy="295037"/>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وسم يبدو مصطنعًا أو غير صادق يضر بمصداقية المؤسسة ويزيد من شكوك الجمهور</a:t>
            </a:r>
            <a:endParaRPr kumimoji="0" lang="en-US" sz="145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45986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78148-2C72-DEEB-F9B9-9B88DE8B8C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5EB6A6-F1AA-71E0-F5B8-F8A82B7D61BC}"/>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F944895-3C24-CEFF-CA72-473855EFF588}"/>
              </a:ext>
            </a:extLst>
          </p:cNvPr>
          <p:cNvSpPr/>
          <p:nvPr/>
        </p:nvSpPr>
        <p:spPr>
          <a:xfrm>
            <a:off x="567559" y="1906694"/>
            <a:ext cx="13730366" cy="5884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ECEE259-4975-1325-6A7F-48C2763D50A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0367470C-DC2B-6965-AF3B-1755F22C2FFF}"/>
              </a:ext>
            </a:extLst>
          </p:cNvPr>
          <p:cNvSpPr/>
          <p:nvPr/>
        </p:nvSpPr>
        <p:spPr>
          <a:xfrm>
            <a:off x="6922532" y="1031319"/>
            <a:ext cx="691407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مسؤول المؤثرين والعلاقات الرقمية</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5EA98AE2-D58A-25B9-D94E-67C091767F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2430185"/>
            <a:ext cx="4926568" cy="4926568"/>
          </a:xfrm>
          <a:prstGeom prst="rect">
            <a:avLst/>
          </a:prstGeom>
        </p:spPr>
      </p:pic>
      <p:sp>
        <p:nvSpPr>
          <p:cNvPr id="7" name="Text 1">
            <a:extLst>
              <a:ext uri="{FF2B5EF4-FFF2-40B4-BE49-F238E27FC236}">
                <a16:creationId xmlns:a16="http://schemas.microsoft.com/office/drawing/2014/main" id="{825EDEA2-9B52-451E-4123-6AFC3F2787FD}"/>
              </a:ext>
            </a:extLst>
          </p:cNvPr>
          <p:cNvSpPr/>
          <p:nvPr/>
        </p:nvSpPr>
        <p:spPr>
          <a:xfrm>
            <a:off x="6212086" y="2023467"/>
            <a:ext cx="3501866"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Influencer Relations Officer</a:t>
            </a:r>
            <a:endParaRPr kumimoji="0" lang="en-US" b="0" i="0" u="none" strike="noStrike" kern="0" cap="none" spc="0" normalizeH="0" baseline="0" noProof="0" dirty="0">
              <a:ln>
                <a:noFill/>
              </a:ln>
              <a:solidFill>
                <a:srgbClr val="00B0F0"/>
              </a:solidFill>
              <a:effectLst/>
              <a:uLnTx/>
              <a:uFillTx/>
            </a:endParaRPr>
          </a:p>
        </p:txBody>
      </p:sp>
      <p:sp>
        <p:nvSpPr>
          <p:cNvPr id="39" name="Text 2">
            <a:extLst>
              <a:ext uri="{FF2B5EF4-FFF2-40B4-BE49-F238E27FC236}">
                <a16:creationId xmlns:a16="http://schemas.microsoft.com/office/drawing/2014/main" id="{22C46C68-C90F-B82F-9E81-A46EE7111B09}"/>
              </a:ext>
            </a:extLst>
          </p:cNvPr>
          <p:cNvSpPr/>
          <p:nvPr/>
        </p:nvSpPr>
        <p:spPr>
          <a:xfrm>
            <a:off x="6212086" y="2531983"/>
            <a:ext cx="763202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effectLst/>
                <a:uLnTx/>
                <a:uFillTx/>
                <a:latin typeface="Alexandria" pitchFamily="34" charset="0"/>
                <a:ea typeface="Alexandria" pitchFamily="34" charset="-122"/>
                <a:cs typeface="Alexandria" pitchFamily="34" charset="-120"/>
              </a:rPr>
              <a:t>يتولى منسق التواصل الاجتماعي والمؤثرين دور "ضابط الإيقاع الرقمي" من خلال:</a:t>
            </a:r>
            <a:endParaRPr kumimoji="0" lang="en-US" sz="1550" b="0" i="0" u="none" strike="noStrike" kern="0" cap="none" spc="0" normalizeH="0" baseline="0" noProof="0" dirty="0">
              <a:ln>
                <a:noFill/>
              </a:ln>
              <a:effectLst/>
              <a:uLnTx/>
              <a:uFillTx/>
            </a:endParaRPr>
          </a:p>
        </p:txBody>
      </p:sp>
      <p:sp>
        <p:nvSpPr>
          <p:cNvPr id="40" name="Text 3">
            <a:extLst>
              <a:ext uri="{FF2B5EF4-FFF2-40B4-BE49-F238E27FC236}">
                <a16:creationId xmlns:a16="http://schemas.microsoft.com/office/drawing/2014/main" id="{24FC08FC-F0A0-E5A6-BF5B-A20E3C8294AC}"/>
              </a:ext>
            </a:extLst>
          </p:cNvPr>
          <p:cNvSpPr/>
          <p:nvPr/>
        </p:nvSpPr>
        <p:spPr>
          <a:xfrm>
            <a:off x="6212086" y="3028117"/>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اختيار الشخصيات المؤثرة المناسبة لطبيعة الحملة</a:t>
            </a:r>
            <a:endParaRPr kumimoji="0" lang="en-US" sz="1550" b="0" i="0" u="none" strike="noStrike" kern="0" cap="none" spc="0" normalizeH="0" baseline="0" noProof="0" dirty="0">
              <a:ln>
                <a:noFill/>
              </a:ln>
              <a:solidFill>
                <a:prstClr val="black"/>
              </a:solidFill>
              <a:effectLst/>
              <a:uLnTx/>
              <a:uFillTx/>
            </a:endParaRPr>
          </a:p>
        </p:txBody>
      </p:sp>
      <p:sp>
        <p:nvSpPr>
          <p:cNvPr id="41" name="Text 4">
            <a:extLst>
              <a:ext uri="{FF2B5EF4-FFF2-40B4-BE49-F238E27FC236}">
                <a16:creationId xmlns:a16="http://schemas.microsoft.com/office/drawing/2014/main" id="{799FDCEB-657A-D0F3-913F-BF95941A2A3C}"/>
              </a:ext>
            </a:extLst>
          </p:cNvPr>
          <p:cNvSpPr/>
          <p:nvPr/>
        </p:nvSpPr>
        <p:spPr>
          <a:xfrm>
            <a:off x="6212086" y="3415070"/>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startAt="2"/>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التنسيق الفعال بين المؤثرين وفريق الحملة</a:t>
            </a:r>
            <a:endParaRPr kumimoji="0" lang="en-US" sz="1550" b="0" i="0" u="none" strike="noStrike" kern="0" cap="none" spc="0" normalizeH="0" baseline="0" noProof="0" dirty="0">
              <a:ln>
                <a:noFill/>
              </a:ln>
              <a:solidFill>
                <a:prstClr val="black"/>
              </a:solidFill>
              <a:effectLst/>
              <a:uLnTx/>
              <a:uFillTx/>
            </a:endParaRPr>
          </a:p>
        </p:txBody>
      </p:sp>
      <p:sp>
        <p:nvSpPr>
          <p:cNvPr id="42" name="Text 5">
            <a:extLst>
              <a:ext uri="{FF2B5EF4-FFF2-40B4-BE49-F238E27FC236}">
                <a16:creationId xmlns:a16="http://schemas.microsoft.com/office/drawing/2014/main" id="{7C1AA9EB-2FCB-0944-77AD-73AD2FAAF426}"/>
              </a:ext>
            </a:extLst>
          </p:cNvPr>
          <p:cNvSpPr/>
          <p:nvPr/>
        </p:nvSpPr>
        <p:spPr>
          <a:xfrm>
            <a:off x="6212086" y="380202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startAt="3"/>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تقييم مدى توافق المؤثر مع الرسالة والجمهور المستهدف</a:t>
            </a:r>
            <a:endParaRPr kumimoji="0" lang="en-US" sz="1550" b="0" i="0" u="none" strike="noStrike" kern="0" cap="none" spc="0" normalizeH="0" baseline="0" noProof="0" dirty="0">
              <a:ln>
                <a:noFill/>
              </a:ln>
              <a:solidFill>
                <a:prstClr val="black"/>
              </a:solidFill>
              <a:effectLst/>
              <a:uLnTx/>
              <a:uFillTx/>
            </a:endParaRPr>
          </a:p>
        </p:txBody>
      </p:sp>
      <p:sp>
        <p:nvSpPr>
          <p:cNvPr id="43" name="Text 6">
            <a:extLst>
              <a:ext uri="{FF2B5EF4-FFF2-40B4-BE49-F238E27FC236}">
                <a16:creationId xmlns:a16="http://schemas.microsoft.com/office/drawing/2014/main" id="{2603A373-6BEF-0BBE-FC72-2498866AF912}"/>
              </a:ext>
            </a:extLst>
          </p:cNvPr>
          <p:cNvSpPr/>
          <p:nvPr/>
        </p:nvSpPr>
        <p:spPr>
          <a:xfrm>
            <a:off x="6212086" y="418897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startAt="4"/>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إدارة الحسابات والتفاعل مع الجمهور</a:t>
            </a:r>
            <a:endParaRPr kumimoji="0" lang="en-US" sz="1550" b="0" i="0" u="none" strike="noStrike" kern="0" cap="none" spc="0" normalizeH="0" baseline="0" noProof="0" dirty="0">
              <a:ln>
                <a:noFill/>
              </a:ln>
              <a:solidFill>
                <a:prstClr val="black"/>
              </a:solidFill>
              <a:effectLst/>
              <a:uLnTx/>
              <a:uFillTx/>
            </a:endParaRPr>
          </a:p>
        </p:txBody>
      </p:sp>
      <p:sp>
        <p:nvSpPr>
          <p:cNvPr id="44" name="Text 7">
            <a:extLst>
              <a:ext uri="{FF2B5EF4-FFF2-40B4-BE49-F238E27FC236}">
                <a16:creationId xmlns:a16="http://schemas.microsoft.com/office/drawing/2014/main" id="{E196D3ED-5162-4C9E-0C89-F925E8157BD3}"/>
              </a:ext>
            </a:extLst>
          </p:cNvPr>
          <p:cNvSpPr/>
          <p:nvPr/>
        </p:nvSpPr>
        <p:spPr>
          <a:xfrm>
            <a:off x="6212086" y="457592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 typeface="+mj-lt"/>
              <a:buAutoNum type="arabicPeriod" startAt="5"/>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ضمان توافق طرح المؤثرين مع أهداف الحملة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80677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423D0-F34B-1E95-95AE-BFDEB8EEC7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6940C1-D596-E887-3053-D8AD6AFCCF03}"/>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507D217-670D-19AA-9104-164C4F1C7A41}"/>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E5EDE08-9666-44CE-C8C1-3051B3A85C1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Text 0">
            <a:extLst>
              <a:ext uri="{FF2B5EF4-FFF2-40B4-BE49-F238E27FC236}">
                <a16:creationId xmlns:a16="http://schemas.microsoft.com/office/drawing/2014/main" id="{46C142C9-0650-1B9B-4046-33BA9EC81D10}"/>
              </a:ext>
            </a:extLst>
          </p:cNvPr>
          <p:cNvSpPr/>
          <p:nvPr/>
        </p:nvSpPr>
        <p:spPr>
          <a:xfrm>
            <a:off x="8255169" y="486672"/>
            <a:ext cx="4947404" cy="421838"/>
          </a:xfrm>
          <a:prstGeom prst="rect">
            <a:avLst/>
          </a:prstGeom>
          <a:noFill/>
          <a:ln/>
        </p:spPr>
        <p:txBody>
          <a:bodyPr wrap="none" lIns="0" tIns="0" rIns="0" bIns="0" rtlCol="0" anchor="t"/>
          <a:lstStyle/>
          <a:p>
            <a:pPr marL="0" marR="0" lvl="0" indent="0" algn="r" defTabSz="914400" rtl="1" eaLnBrk="1" fontAlgn="auto" latinLnBrk="0" hangingPunct="1">
              <a:lnSpc>
                <a:spcPts val="33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معايير إضافية لاختيار المؤثرين</a:t>
            </a:r>
            <a:endParaRPr kumimoji="0" lang="en-US" sz="2000" b="0" i="0" u="none" strike="noStrike" kern="0" cap="none" spc="0" normalizeH="0" baseline="0" noProof="0" dirty="0">
              <a:ln>
                <a:noFill/>
              </a:ln>
              <a:solidFill>
                <a:srgbClr val="00B0F0"/>
              </a:solidFill>
              <a:effectLst/>
              <a:uLnTx/>
              <a:uFillTx/>
            </a:endParaRPr>
          </a:p>
        </p:txBody>
      </p:sp>
      <p:sp>
        <p:nvSpPr>
          <p:cNvPr id="4" name="Shape 1">
            <a:extLst>
              <a:ext uri="{FF2B5EF4-FFF2-40B4-BE49-F238E27FC236}">
                <a16:creationId xmlns:a16="http://schemas.microsoft.com/office/drawing/2014/main" id="{A13240DD-568B-875C-F1EE-F70CC116EEF2}"/>
              </a:ext>
            </a:extLst>
          </p:cNvPr>
          <p:cNvSpPr/>
          <p:nvPr/>
        </p:nvSpPr>
        <p:spPr>
          <a:xfrm>
            <a:off x="1174701" y="1372257"/>
            <a:ext cx="12518647" cy="1288137"/>
          </a:xfrm>
          <a:prstGeom prst="roundRect">
            <a:avLst>
              <a:gd name="adj" fmla="val 5503"/>
            </a:avLst>
          </a:prstGeom>
          <a:solidFill>
            <a:srgbClr val="FBFCFE"/>
          </a:solidFill>
          <a:ln w="22860">
            <a:solidFill>
              <a:srgbClr val="CFD2D8"/>
            </a:solidFill>
            <a:prstDash val="solid"/>
          </a:ln>
        </p:spPr>
        <p:txBody>
          <a:bodyPr/>
          <a:lstStyle/>
          <a:p>
            <a:endParaRPr lang="en-US"/>
          </a:p>
        </p:txBody>
      </p:sp>
      <p:sp>
        <p:nvSpPr>
          <p:cNvPr id="6" name="Shape 2">
            <a:extLst>
              <a:ext uri="{FF2B5EF4-FFF2-40B4-BE49-F238E27FC236}">
                <a16:creationId xmlns:a16="http://schemas.microsoft.com/office/drawing/2014/main" id="{4045545C-9B96-04B2-B2EC-6C8882CDD8C0}"/>
              </a:ext>
            </a:extLst>
          </p:cNvPr>
          <p:cNvSpPr/>
          <p:nvPr/>
        </p:nvSpPr>
        <p:spPr>
          <a:xfrm>
            <a:off x="12995404" y="1395117"/>
            <a:ext cx="675084" cy="1242417"/>
          </a:xfrm>
          <a:prstGeom prst="roundRect">
            <a:avLst>
              <a:gd name="adj" fmla="val 6437"/>
            </a:avLst>
          </a:prstGeom>
          <a:solidFill>
            <a:srgbClr val="E9ECF2"/>
          </a:solidFill>
          <a:ln/>
        </p:spPr>
        <p:txBody>
          <a:bodyPr/>
          <a:lstStyle/>
          <a:p>
            <a:endParaRPr lang="en-US"/>
          </a:p>
        </p:txBody>
      </p:sp>
      <p:sp>
        <p:nvSpPr>
          <p:cNvPr id="7" name="Text 3">
            <a:extLst>
              <a:ext uri="{FF2B5EF4-FFF2-40B4-BE49-F238E27FC236}">
                <a16:creationId xmlns:a16="http://schemas.microsoft.com/office/drawing/2014/main" id="{DA54D4F9-2D05-F464-97EB-AD305F2EDAD6}"/>
              </a:ext>
            </a:extLst>
          </p:cNvPr>
          <p:cNvSpPr/>
          <p:nvPr/>
        </p:nvSpPr>
        <p:spPr>
          <a:xfrm>
            <a:off x="13202573" y="1858151"/>
            <a:ext cx="253127" cy="316349"/>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1</a:t>
            </a:r>
            <a:endParaRPr kumimoji="0" lang="en-US" sz="195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40B21074-D6A3-ACEC-5B8F-732F102E4478}"/>
              </a:ext>
            </a:extLst>
          </p:cNvPr>
          <p:cNvSpPr/>
          <p:nvPr/>
        </p:nvSpPr>
        <p:spPr>
          <a:xfrm>
            <a:off x="9915495" y="1563829"/>
            <a:ext cx="2911197" cy="263723"/>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التوافق القيمي والموضوعي</a:t>
            </a:r>
            <a:endParaRPr kumimoji="0" lang="en-US" sz="165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E50AEAE5-8F61-4D89-B0BC-168FFDD9E948}"/>
              </a:ext>
            </a:extLst>
          </p:cNvPr>
          <p:cNvSpPr/>
          <p:nvPr/>
        </p:nvSpPr>
        <p:spPr>
          <a:xfrm>
            <a:off x="1684466" y="1928755"/>
            <a:ext cx="11142226" cy="540068"/>
          </a:xfrm>
          <a:prstGeom prst="rect">
            <a:avLst/>
          </a:prstGeom>
          <a:noFill/>
          <a:ln/>
        </p:spPr>
        <p:txBody>
          <a:bodyPr wrap="squar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يجب أن تتوافق شخصية المؤثر، وقيمه، وخطابه العام مع رسالة الحملة، لأن أي تعارض قد يضعف مصداقية الرسالة الاتصالية. هل تتناسب لغة المؤثر وسلوكه مع قيم المؤسسة؟</a:t>
            </a:r>
            <a:endParaRPr kumimoji="0" lang="en-US" sz="1600" b="0" i="0" u="none" strike="noStrike" kern="0" cap="none" spc="0" normalizeH="0" baseline="0" noProof="0" dirty="0">
              <a:ln>
                <a:noFill/>
              </a:ln>
              <a:solidFill>
                <a:prstClr val="black"/>
              </a:solidFill>
              <a:effectLst/>
              <a:uLnTx/>
              <a:uFillTx/>
            </a:endParaRPr>
          </a:p>
        </p:txBody>
      </p:sp>
      <p:sp>
        <p:nvSpPr>
          <p:cNvPr id="10" name="Shape 6">
            <a:extLst>
              <a:ext uri="{FF2B5EF4-FFF2-40B4-BE49-F238E27FC236}">
                <a16:creationId xmlns:a16="http://schemas.microsoft.com/office/drawing/2014/main" id="{F06E1848-A485-5A56-2B68-57EAAC9581FB}"/>
              </a:ext>
            </a:extLst>
          </p:cNvPr>
          <p:cNvSpPr/>
          <p:nvPr/>
        </p:nvSpPr>
        <p:spPr>
          <a:xfrm>
            <a:off x="1174701" y="2829106"/>
            <a:ext cx="12518648" cy="1288137"/>
          </a:xfrm>
          <a:prstGeom prst="roundRect">
            <a:avLst>
              <a:gd name="adj" fmla="val 5503"/>
            </a:avLst>
          </a:prstGeom>
          <a:solidFill>
            <a:srgbClr val="FBFCFE"/>
          </a:solidFill>
          <a:ln w="22860">
            <a:solidFill>
              <a:srgbClr val="CFD2D8"/>
            </a:solidFill>
            <a:prstDash val="solid"/>
          </a:ln>
        </p:spPr>
        <p:txBody>
          <a:bodyPr/>
          <a:lstStyle/>
          <a:p>
            <a:endParaRPr lang="en-US"/>
          </a:p>
        </p:txBody>
      </p:sp>
      <p:sp>
        <p:nvSpPr>
          <p:cNvPr id="11" name="Shape 7">
            <a:extLst>
              <a:ext uri="{FF2B5EF4-FFF2-40B4-BE49-F238E27FC236}">
                <a16:creationId xmlns:a16="http://schemas.microsoft.com/office/drawing/2014/main" id="{2597C148-88E5-3CF0-4B97-C5F8063DE8FF}"/>
              </a:ext>
            </a:extLst>
          </p:cNvPr>
          <p:cNvSpPr/>
          <p:nvPr/>
        </p:nvSpPr>
        <p:spPr>
          <a:xfrm>
            <a:off x="12995404" y="2851966"/>
            <a:ext cx="675084" cy="1242417"/>
          </a:xfrm>
          <a:prstGeom prst="roundRect">
            <a:avLst>
              <a:gd name="adj" fmla="val 6437"/>
            </a:avLst>
          </a:prstGeom>
          <a:solidFill>
            <a:srgbClr val="E9ECF2"/>
          </a:solidFill>
          <a:ln/>
        </p:spPr>
        <p:txBody>
          <a:bodyPr/>
          <a:lstStyle/>
          <a:p>
            <a:endParaRPr lang="en-US"/>
          </a:p>
        </p:txBody>
      </p:sp>
      <p:sp>
        <p:nvSpPr>
          <p:cNvPr id="12" name="Text 8">
            <a:extLst>
              <a:ext uri="{FF2B5EF4-FFF2-40B4-BE49-F238E27FC236}">
                <a16:creationId xmlns:a16="http://schemas.microsoft.com/office/drawing/2014/main" id="{3C2B276D-C933-4D83-048B-5536424649C4}"/>
              </a:ext>
            </a:extLst>
          </p:cNvPr>
          <p:cNvSpPr/>
          <p:nvPr/>
        </p:nvSpPr>
        <p:spPr>
          <a:xfrm>
            <a:off x="13202573" y="3315000"/>
            <a:ext cx="253127" cy="316349"/>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2</a:t>
            </a:r>
            <a:endParaRPr kumimoji="0" lang="en-US" sz="1950" b="0" i="0" u="none" strike="noStrike" kern="0" cap="none" spc="0" normalizeH="0" baseline="0" noProof="0" dirty="0">
              <a:ln>
                <a:noFill/>
              </a:ln>
              <a:solidFill>
                <a:prstClr val="black"/>
              </a:solidFill>
              <a:effectLst/>
              <a:uLnTx/>
              <a:uFillTx/>
            </a:endParaRPr>
          </a:p>
        </p:txBody>
      </p:sp>
      <p:sp>
        <p:nvSpPr>
          <p:cNvPr id="13" name="Text 9">
            <a:extLst>
              <a:ext uri="{FF2B5EF4-FFF2-40B4-BE49-F238E27FC236}">
                <a16:creationId xmlns:a16="http://schemas.microsoft.com/office/drawing/2014/main" id="{B48E1803-E0E7-83B9-C6B2-E53DF1FA834F}"/>
              </a:ext>
            </a:extLst>
          </p:cNvPr>
          <p:cNvSpPr/>
          <p:nvPr/>
        </p:nvSpPr>
        <p:spPr>
          <a:xfrm>
            <a:off x="10487948" y="3020678"/>
            <a:ext cx="2338745" cy="263723"/>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طبيعة الجمهور المتابع</a:t>
            </a:r>
            <a:endParaRPr kumimoji="0" lang="en-US" sz="1650" b="0" i="0" u="none" strike="noStrike" kern="0" cap="none" spc="0" normalizeH="0" baseline="0" noProof="0" dirty="0">
              <a:ln>
                <a:noFill/>
              </a:ln>
              <a:solidFill>
                <a:prstClr val="black"/>
              </a:solidFill>
              <a:effectLst/>
              <a:uLnTx/>
              <a:uFillTx/>
            </a:endParaRPr>
          </a:p>
        </p:txBody>
      </p:sp>
      <p:sp>
        <p:nvSpPr>
          <p:cNvPr id="16" name="Text 10">
            <a:extLst>
              <a:ext uri="{FF2B5EF4-FFF2-40B4-BE49-F238E27FC236}">
                <a16:creationId xmlns:a16="http://schemas.microsoft.com/office/drawing/2014/main" id="{ED9E949B-DFDB-D5EF-A766-7E0E62B2FFA5}"/>
              </a:ext>
            </a:extLst>
          </p:cNvPr>
          <p:cNvSpPr/>
          <p:nvPr/>
        </p:nvSpPr>
        <p:spPr>
          <a:xfrm>
            <a:off x="1684466" y="3385604"/>
            <a:ext cx="11142226" cy="540068"/>
          </a:xfrm>
          <a:prstGeom prst="rect">
            <a:avLst/>
          </a:prstGeom>
          <a:noFill/>
          <a:ln/>
        </p:spPr>
        <p:txBody>
          <a:bodyPr wrap="squar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لا يُقاس نجاح المؤثر بعدد المتابعين فقط، بل بمدى تطابق جمهور المؤثر مع الجمهور المستهدف للحملة من حيث الخصائص الديموغرافية والاهتمامات.</a:t>
            </a:r>
            <a:endParaRPr kumimoji="0" lang="en-US" sz="1600" b="0" i="0" u="none" strike="noStrike" kern="0" cap="none" spc="0" normalizeH="0" baseline="0" noProof="0" dirty="0">
              <a:ln>
                <a:noFill/>
              </a:ln>
              <a:solidFill>
                <a:prstClr val="black"/>
              </a:solidFill>
              <a:effectLst/>
              <a:uLnTx/>
              <a:uFillTx/>
            </a:endParaRPr>
          </a:p>
        </p:txBody>
      </p:sp>
      <p:sp>
        <p:nvSpPr>
          <p:cNvPr id="38" name="Shape 11">
            <a:extLst>
              <a:ext uri="{FF2B5EF4-FFF2-40B4-BE49-F238E27FC236}">
                <a16:creationId xmlns:a16="http://schemas.microsoft.com/office/drawing/2014/main" id="{1D696545-CB4F-C129-8311-396E004092C0}"/>
              </a:ext>
            </a:extLst>
          </p:cNvPr>
          <p:cNvSpPr/>
          <p:nvPr/>
        </p:nvSpPr>
        <p:spPr>
          <a:xfrm>
            <a:off x="1174701" y="4285955"/>
            <a:ext cx="12518647" cy="1108471"/>
          </a:xfrm>
          <a:prstGeom prst="roundRect">
            <a:avLst>
              <a:gd name="adj" fmla="val 6963"/>
            </a:avLst>
          </a:prstGeom>
          <a:solidFill>
            <a:srgbClr val="FBFCFE"/>
          </a:solidFill>
          <a:ln w="22860">
            <a:solidFill>
              <a:srgbClr val="CFD2D8"/>
            </a:solidFill>
            <a:prstDash val="solid"/>
          </a:ln>
        </p:spPr>
        <p:txBody>
          <a:bodyPr/>
          <a:lstStyle/>
          <a:p>
            <a:endParaRPr lang="en-US"/>
          </a:p>
        </p:txBody>
      </p:sp>
      <p:sp>
        <p:nvSpPr>
          <p:cNvPr id="39" name="Shape 12">
            <a:extLst>
              <a:ext uri="{FF2B5EF4-FFF2-40B4-BE49-F238E27FC236}">
                <a16:creationId xmlns:a16="http://schemas.microsoft.com/office/drawing/2014/main" id="{DFE4A780-8040-D501-9531-9138F664FA75}"/>
              </a:ext>
            </a:extLst>
          </p:cNvPr>
          <p:cNvSpPr/>
          <p:nvPr/>
        </p:nvSpPr>
        <p:spPr>
          <a:xfrm>
            <a:off x="12995404" y="4308815"/>
            <a:ext cx="675084" cy="972383"/>
          </a:xfrm>
          <a:prstGeom prst="roundRect">
            <a:avLst>
              <a:gd name="adj" fmla="val 6437"/>
            </a:avLst>
          </a:prstGeom>
          <a:solidFill>
            <a:srgbClr val="E9ECF2"/>
          </a:solidFill>
          <a:ln/>
        </p:spPr>
        <p:txBody>
          <a:bodyPr/>
          <a:lstStyle/>
          <a:p>
            <a:endParaRPr lang="en-US"/>
          </a:p>
        </p:txBody>
      </p:sp>
      <p:sp>
        <p:nvSpPr>
          <p:cNvPr id="40" name="Text 13">
            <a:extLst>
              <a:ext uri="{FF2B5EF4-FFF2-40B4-BE49-F238E27FC236}">
                <a16:creationId xmlns:a16="http://schemas.microsoft.com/office/drawing/2014/main" id="{66CA5D18-5C76-1BBE-362F-7E9F8A752E98}"/>
              </a:ext>
            </a:extLst>
          </p:cNvPr>
          <p:cNvSpPr/>
          <p:nvPr/>
        </p:nvSpPr>
        <p:spPr>
          <a:xfrm>
            <a:off x="13202573" y="4636832"/>
            <a:ext cx="253127" cy="316349"/>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3</a:t>
            </a:r>
            <a:endParaRPr kumimoji="0" lang="en-US" sz="1950" b="0" i="0" u="none" strike="noStrike" kern="0" cap="none" spc="0" normalizeH="0" baseline="0" noProof="0" dirty="0">
              <a:ln>
                <a:noFill/>
              </a:ln>
              <a:solidFill>
                <a:prstClr val="black"/>
              </a:solidFill>
              <a:effectLst/>
              <a:uLnTx/>
              <a:uFillTx/>
            </a:endParaRPr>
          </a:p>
        </p:txBody>
      </p:sp>
      <p:sp>
        <p:nvSpPr>
          <p:cNvPr id="41" name="Text 14">
            <a:extLst>
              <a:ext uri="{FF2B5EF4-FFF2-40B4-BE49-F238E27FC236}">
                <a16:creationId xmlns:a16="http://schemas.microsoft.com/office/drawing/2014/main" id="{A3F1B018-4CA2-0ED4-8403-ED883F01EE77}"/>
              </a:ext>
            </a:extLst>
          </p:cNvPr>
          <p:cNvSpPr/>
          <p:nvPr/>
        </p:nvSpPr>
        <p:spPr>
          <a:xfrm>
            <a:off x="10105043" y="4477526"/>
            <a:ext cx="2721650" cy="263723"/>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مستوى المصداقية والثقة</a:t>
            </a:r>
            <a:endParaRPr kumimoji="0" lang="en-US" sz="1650" b="0" i="0" u="none" strike="noStrike" kern="0" cap="none" spc="0" normalizeH="0" baseline="0" noProof="0" dirty="0">
              <a:ln>
                <a:noFill/>
              </a:ln>
              <a:solidFill>
                <a:prstClr val="black"/>
              </a:solidFill>
              <a:effectLst/>
              <a:uLnTx/>
              <a:uFillTx/>
            </a:endParaRPr>
          </a:p>
        </p:txBody>
      </p:sp>
      <p:sp>
        <p:nvSpPr>
          <p:cNvPr id="42" name="Text 15">
            <a:extLst>
              <a:ext uri="{FF2B5EF4-FFF2-40B4-BE49-F238E27FC236}">
                <a16:creationId xmlns:a16="http://schemas.microsoft.com/office/drawing/2014/main" id="{05075CC6-2F27-39A0-98E5-2774744EA933}"/>
              </a:ext>
            </a:extLst>
          </p:cNvPr>
          <p:cNvSpPr/>
          <p:nvPr/>
        </p:nvSpPr>
        <p:spPr>
          <a:xfrm>
            <a:off x="1684466" y="4842453"/>
            <a:ext cx="11142226" cy="270034"/>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تشير الدراسات الحديثة إلى أن المؤثرين ذوي المتابعين الأقل نسبيًا (Micro-influencers) يحققون معدلات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تفاعل</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endPar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أعلى</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بسبب قربهم من جمهورهم.</a:t>
            </a:r>
            <a:endParaRPr kumimoji="0" lang="en-US" sz="1600" b="0" i="0" u="none" strike="noStrike" kern="0" cap="none" spc="0" normalizeH="0" baseline="0" noProof="0" dirty="0">
              <a:ln>
                <a:noFill/>
              </a:ln>
              <a:solidFill>
                <a:prstClr val="black"/>
              </a:solidFill>
              <a:effectLst/>
              <a:uLnTx/>
              <a:uFillTx/>
            </a:endParaRPr>
          </a:p>
        </p:txBody>
      </p:sp>
      <p:sp>
        <p:nvSpPr>
          <p:cNvPr id="43" name="Shape 16">
            <a:extLst>
              <a:ext uri="{FF2B5EF4-FFF2-40B4-BE49-F238E27FC236}">
                <a16:creationId xmlns:a16="http://schemas.microsoft.com/office/drawing/2014/main" id="{14F252DA-1143-6606-A3F3-AE37A248B44B}"/>
              </a:ext>
            </a:extLst>
          </p:cNvPr>
          <p:cNvSpPr/>
          <p:nvPr/>
        </p:nvSpPr>
        <p:spPr>
          <a:xfrm>
            <a:off x="1174701" y="5472770"/>
            <a:ext cx="12518648" cy="1018103"/>
          </a:xfrm>
          <a:prstGeom prst="roundRect">
            <a:avLst>
              <a:gd name="adj" fmla="val 6963"/>
            </a:avLst>
          </a:prstGeom>
          <a:solidFill>
            <a:srgbClr val="FBFCFE"/>
          </a:solidFill>
          <a:ln w="22860">
            <a:solidFill>
              <a:srgbClr val="CFD2D8"/>
            </a:solidFill>
            <a:prstDash val="solid"/>
          </a:ln>
        </p:spPr>
        <p:txBody>
          <a:bodyPr/>
          <a:lstStyle/>
          <a:p>
            <a:endParaRPr lang="en-US"/>
          </a:p>
        </p:txBody>
      </p:sp>
      <p:sp>
        <p:nvSpPr>
          <p:cNvPr id="44" name="Shape 17">
            <a:extLst>
              <a:ext uri="{FF2B5EF4-FFF2-40B4-BE49-F238E27FC236}">
                <a16:creationId xmlns:a16="http://schemas.microsoft.com/office/drawing/2014/main" id="{1F5EBE77-67AD-861E-86FB-D23C20E13C9D}"/>
              </a:ext>
            </a:extLst>
          </p:cNvPr>
          <p:cNvSpPr/>
          <p:nvPr/>
        </p:nvSpPr>
        <p:spPr>
          <a:xfrm>
            <a:off x="12995404" y="5495630"/>
            <a:ext cx="675084" cy="972383"/>
          </a:xfrm>
          <a:prstGeom prst="roundRect">
            <a:avLst>
              <a:gd name="adj" fmla="val 6437"/>
            </a:avLst>
          </a:prstGeom>
          <a:solidFill>
            <a:srgbClr val="E9ECF2"/>
          </a:solidFill>
          <a:ln/>
        </p:spPr>
        <p:txBody>
          <a:bodyPr/>
          <a:lstStyle/>
          <a:p>
            <a:endParaRPr lang="en-US"/>
          </a:p>
        </p:txBody>
      </p:sp>
      <p:sp>
        <p:nvSpPr>
          <p:cNvPr id="45" name="Text 18">
            <a:extLst>
              <a:ext uri="{FF2B5EF4-FFF2-40B4-BE49-F238E27FC236}">
                <a16:creationId xmlns:a16="http://schemas.microsoft.com/office/drawing/2014/main" id="{2C664C21-0A8D-07DA-59A1-00DBD0F37B84}"/>
              </a:ext>
            </a:extLst>
          </p:cNvPr>
          <p:cNvSpPr/>
          <p:nvPr/>
        </p:nvSpPr>
        <p:spPr>
          <a:xfrm>
            <a:off x="13202573" y="5823647"/>
            <a:ext cx="253127" cy="316349"/>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4</a:t>
            </a:r>
            <a:endParaRPr kumimoji="0" lang="en-US" sz="1950" b="0" i="0" u="none" strike="noStrike" kern="0" cap="none" spc="0" normalizeH="0" baseline="0" noProof="0" dirty="0">
              <a:ln>
                <a:noFill/>
              </a:ln>
              <a:solidFill>
                <a:prstClr val="black"/>
              </a:solidFill>
              <a:effectLst/>
              <a:uLnTx/>
              <a:uFillTx/>
            </a:endParaRPr>
          </a:p>
        </p:txBody>
      </p:sp>
      <p:sp>
        <p:nvSpPr>
          <p:cNvPr id="46" name="Text 19">
            <a:extLst>
              <a:ext uri="{FF2B5EF4-FFF2-40B4-BE49-F238E27FC236}">
                <a16:creationId xmlns:a16="http://schemas.microsoft.com/office/drawing/2014/main" id="{39A22181-E3AA-5667-41A9-F55E930921A3}"/>
              </a:ext>
            </a:extLst>
          </p:cNvPr>
          <p:cNvSpPr/>
          <p:nvPr/>
        </p:nvSpPr>
        <p:spPr>
          <a:xfrm>
            <a:off x="9419957" y="5664341"/>
            <a:ext cx="3406735" cy="263723"/>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نمط المحتوى والأسلوب الاتصالي</a:t>
            </a:r>
            <a:endParaRPr kumimoji="0" lang="en-US" sz="1650" b="0" i="0" u="none" strike="noStrike" kern="0" cap="none" spc="0" normalizeH="0" baseline="0" noProof="0" dirty="0">
              <a:ln>
                <a:noFill/>
              </a:ln>
              <a:solidFill>
                <a:prstClr val="black"/>
              </a:solidFill>
              <a:effectLst/>
              <a:uLnTx/>
              <a:uFillTx/>
            </a:endParaRPr>
          </a:p>
        </p:txBody>
      </p:sp>
      <p:sp>
        <p:nvSpPr>
          <p:cNvPr id="47" name="Text 20">
            <a:extLst>
              <a:ext uri="{FF2B5EF4-FFF2-40B4-BE49-F238E27FC236}">
                <a16:creationId xmlns:a16="http://schemas.microsoft.com/office/drawing/2014/main" id="{32DA59DA-AF2B-479F-25EF-05328228CA03}"/>
              </a:ext>
            </a:extLst>
          </p:cNvPr>
          <p:cNvSpPr/>
          <p:nvPr/>
        </p:nvSpPr>
        <p:spPr>
          <a:xfrm>
            <a:off x="1684466" y="6029268"/>
            <a:ext cx="11142226" cy="270034"/>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يفضَّل المؤثر القادر على تقديم الرسالة بأسلوب قصصي وتجريبي، بعيدًا عن الإعلان المباشر الذي قد يثير نفور الجمهور.</a:t>
            </a:r>
            <a:endParaRPr kumimoji="0" lang="en-US" sz="1600" b="0" i="0" u="none" strike="noStrike" kern="0" cap="none" spc="0" normalizeH="0" baseline="0" noProof="0" dirty="0">
              <a:ln>
                <a:noFill/>
              </a:ln>
              <a:solidFill>
                <a:prstClr val="black"/>
              </a:solidFill>
              <a:effectLst/>
              <a:uLnTx/>
              <a:uFillTx/>
            </a:endParaRPr>
          </a:p>
        </p:txBody>
      </p:sp>
      <p:sp>
        <p:nvSpPr>
          <p:cNvPr id="48" name="Shape 21">
            <a:extLst>
              <a:ext uri="{FF2B5EF4-FFF2-40B4-BE49-F238E27FC236}">
                <a16:creationId xmlns:a16="http://schemas.microsoft.com/office/drawing/2014/main" id="{DF589B6A-F3E0-35AE-B603-13304BAD506D}"/>
              </a:ext>
            </a:extLst>
          </p:cNvPr>
          <p:cNvSpPr/>
          <p:nvPr/>
        </p:nvSpPr>
        <p:spPr>
          <a:xfrm>
            <a:off x="1174701" y="6659585"/>
            <a:ext cx="12518648" cy="1018103"/>
          </a:xfrm>
          <a:prstGeom prst="roundRect">
            <a:avLst>
              <a:gd name="adj" fmla="val 6963"/>
            </a:avLst>
          </a:prstGeom>
          <a:solidFill>
            <a:srgbClr val="FBFCFE"/>
          </a:solidFill>
          <a:ln w="22860">
            <a:solidFill>
              <a:srgbClr val="CFD2D8"/>
            </a:solidFill>
            <a:prstDash val="solid"/>
          </a:ln>
        </p:spPr>
        <p:txBody>
          <a:bodyPr/>
          <a:lstStyle/>
          <a:p>
            <a:endParaRPr lang="en-US"/>
          </a:p>
        </p:txBody>
      </p:sp>
      <p:sp>
        <p:nvSpPr>
          <p:cNvPr id="49" name="Shape 22">
            <a:extLst>
              <a:ext uri="{FF2B5EF4-FFF2-40B4-BE49-F238E27FC236}">
                <a16:creationId xmlns:a16="http://schemas.microsoft.com/office/drawing/2014/main" id="{D836AC15-E0A0-9ED0-666A-53B246EF9B88}"/>
              </a:ext>
            </a:extLst>
          </p:cNvPr>
          <p:cNvSpPr/>
          <p:nvPr/>
        </p:nvSpPr>
        <p:spPr>
          <a:xfrm>
            <a:off x="12995404" y="6682445"/>
            <a:ext cx="675084" cy="972383"/>
          </a:xfrm>
          <a:prstGeom prst="roundRect">
            <a:avLst>
              <a:gd name="adj" fmla="val 6437"/>
            </a:avLst>
          </a:prstGeom>
          <a:solidFill>
            <a:srgbClr val="E9ECF2"/>
          </a:solidFill>
          <a:ln/>
        </p:spPr>
        <p:txBody>
          <a:bodyPr/>
          <a:lstStyle/>
          <a:p>
            <a:endParaRPr lang="en-US"/>
          </a:p>
        </p:txBody>
      </p:sp>
      <p:sp>
        <p:nvSpPr>
          <p:cNvPr id="50" name="Text 23">
            <a:extLst>
              <a:ext uri="{FF2B5EF4-FFF2-40B4-BE49-F238E27FC236}">
                <a16:creationId xmlns:a16="http://schemas.microsoft.com/office/drawing/2014/main" id="{33CAA95B-7732-AA4B-8AD7-1D7247CA75D2}"/>
              </a:ext>
            </a:extLst>
          </p:cNvPr>
          <p:cNvSpPr/>
          <p:nvPr/>
        </p:nvSpPr>
        <p:spPr>
          <a:xfrm>
            <a:off x="13202573" y="7010462"/>
            <a:ext cx="253127" cy="316349"/>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5</a:t>
            </a:r>
            <a:endParaRPr kumimoji="0" lang="en-US" sz="1950" b="0" i="0" u="none" strike="noStrike" kern="0" cap="none" spc="0" normalizeH="0" baseline="0" noProof="0" dirty="0">
              <a:ln>
                <a:noFill/>
              </a:ln>
              <a:solidFill>
                <a:prstClr val="black"/>
              </a:solidFill>
              <a:effectLst/>
              <a:uLnTx/>
              <a:uFillTx/>
            </a:endParaRPr>
          </a:p>
        </p:txBody>
      </p:sp>
      <p:sp>
        <p:nvSpPr>
          <p:cNvPr id="51" name="Text 24">
            <a:extLst>
              <a:ext uri="{FF2B5EF4-FFF2-40B4-BE49-F238E27FC236}">
                <a16:creationId xmlns:a16="http://schemas.microsoft.com/office/drawing/2014/main" id="{DD9D0E33-DA4B-66AC-E9B5-328EA885BEC7}"/>
              </a:ext>
            </a:extLst>
          </p:cNvPr>
          <p:cNvSpPr/>
          <p:nvPr/>
        </p:nvSpPr>
        <p:spPr>
          <a:xfrm>
            <a:off x="10717024" y="6851156"/>
            <a:ext cx="2109668" cy="263723"/>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التاريخ الرقمي للمؤثر</a:t>
            </a:r>
            <a:endParaRPr kumimoji="0" lang="en-US" sz="1650" b="0" i="0" u="none" strike="noStrike" kern="0" cap="none" spc="0" normalizeH="0" baseline="0" noProof="0" dirty="0">
              <a:ln>
                <a:noFill/>
              </a:ln>
              <a:solidFill>
                <a:prstClr val="black"/>
              </a:solidFill>
              <a:effectLst/>
              <a:uLnTx/>
              <a:uFillTx/>
            </a:endParaRPr>
          </a:p>
        </p:txBody>
      </p:sp>
      <p:sp>
        <p:nvSpPr>
          <p:cNvPr id="52" name="Text 25">
            <a:extLst>
              <a:ext uri="{FF2B5EF4-FFF2-40B4-BE49-F238E27FC236}">
                <a16:creationId xmlns:a16="http://schemas.microsoft.com/office/drawing/2014/main" id="{AE7316B5-2FE9-9235-DB29-1F86ADCE2091}"/>
              </a:ext>
            </a:extLst>
          </p:cNvPr>
          <p:cNvSpPr/>
          <p:nvPr/>
        </p:nvSpPr>
        <p:spPr>
          <a:xfrm>
            <a:off x="1684466" y="7216083"/>
            <a:ext cx="11142226" cy="270034"/>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يتم تحليل محتوى المؤثر السابق بعناية لتجنب الارتباط بأي مواقف أو آراء قد تسيء إلى الحملة أو المؤسسة أو تتعارض مع قيمها.</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397560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A9B33-511C-8CE7-718F-CB4735F417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4A487-20A0-303B-6850-355A425088BB}"/>
              </a:ext>
            </a:extLst>
          </p:cNvPr>
          <p:cNvSpPr/>
          <p:nvPr/>
        </p:nvSpPr>
        <p:spPr>
          <a:xfrm>
            <a:off x="521622" y="1345684"/>
            <a:ext cx="13892260" cy="669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CB482913-EEB9-9DBF-BA34-855B88BD8185}"/>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A9BD14B-077E-2358-3FFB-E5FCDCE4476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74C2C5BA-FCC2-349C-EEDB-12FDB400A992}"/>
              </a:ext>
            </a:extLst>
          </p:cNvPr>
          <p:cNvSpPr/>
          <p:nvPr/>
        </p:nvSpPr>
        <p:spPr>
          <a:xfrm>
            <a:off x="7315200" y="543264"/>
            <a:ext cx="5823942"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توسيع نطاق الوصول العضوي</a:t>
            </a:r>
            <a:endParaRPr kumimoji="0" lang="en-US" sz="2000" b="0" i="0" u="none" strike="noStrike" kern="0" cap="none" spc="0" normalizeH="0" baseline="0" noProof="0" dirty="0">
              <a:ln>
                <a:noFill/>
              </a:ln>
              <a:solidFill>
                <a:srgbClr val="00B0F0"/>
              </a:solidFill>
              <a:effectLst/>
              <a:uLnTx/>
              <a:uFillTx/>
            </a:endParaRPr>
          </a:p>
        </p:txBody>
      </p:sp>
      <p:sp>
        <p:nvSpPr>
          <p:cNvPr id="15" name="Text 1">
            <a:extLst>
              <a:ext uri="{FF2B5EF4-FFF2-40B4-BE49-F238E27FC236}">
                <a16:creationId xmlns:a16="http://schemas.microsoft.com/office/drawing/2014/main" id="{54BCCAE0-B169-C50C-CF39-351A88897184}"/>
              </a:ext>
            </a:extLst>
          </p:cNvPr>
          <p:cNvSpPr/>
          <p:nvPr/>
        </p:nvSpPr>
        <p:spPr>
          <a:xfrm>
            <a:off x="5595461" y="2023467"/>
            <a:ext cx="2830354"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من المحدود إلى الواسع</a:t>
            </a:r>
            <a:endParaRPr kumimoji="0" lang="en-US" b="0" i="0" u="none" strike="noStrike" kern="0" cap="none" spc="0" normalizeH="0" baseline="0" noProof="0" dirty="0">
              <a:ln>
                <a:noFill/>
              </a:ln>
              <a:effectLst/>
              <a:uLnTx/>
              <a:uFillTx/>
            </a:endParaRPr>
          </a:p>
        </p:txBody>
      </p:sp>
      <p:sp>
        <p:nvSpPr>
          <p:cNvPr id="17" name="Text 2">
            <a:extLst>
              <a:ext uri="{FF2B5EF4-FFF2-40B4-BE49-F238E27FC236}">
                <a16:creationId xmlns:a16="http://schemas.microsoft.com/office/drawing/2014/main" id="{E091AD9D-C928-BE32-232F-8758281B1EA8}"/>
              </a:ext>
            </a:extLst>
          </p:cNvPr>
          <p:cNvSpPr/>
          <p:nvPr/>
        </p:nvSpPr>
        <p:spPr>
          <a:xfrm>
            <a:off x="793790" y="2531983"/>
            <a:ext cx="763202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يساعد المحتوى الذي يقدمه المؤثر على انتقال الحملة من نطاق النشر المحدود إلى انتشار واسع وعضوي. المحتوى ينتشر بشكل طبيعي عبر شبكات المتابعين دون الحاجة لدفع تكاليف إضافية.</a:t>
            </a:r>
            <a:endParaRPr kumimoji="0" lang="en-US" sz="1550" b="0" i="0" u="none" strike="noStrike" kern="0" cap="none" spc="0" normalizeH="0" baseline="0" noProof="0" dirty="0">
              <a:ln>
                <a:noFill/>
              </a:ln>
              <a:solidFill>
                <a:prstClr val="black"/>
              </a:solidFill>
              <a:effectLst/>
              <a:uLnTx/>
              <a:uFillTx/>
            </a:endParaRPr>
          </a:p>
        </p:txBody>
      </p:sp>
      <p:sp>
        <p:nvSpPr>
          <p:cNvPr id="19" name="Text 3">
            <a:extLst>
              <a:ext uri="{FF2B5EF4-FFF2-40B4-BE49-F238E27FC236}">
                <a16:creationId xmlns:a16="http://schemas.microsoft.com/office/drawing/2014/main" id="{A86F2B34-8EB2-E165-5D6A-210EA215C6DA}"/>
              </a:ext>
            </a:extLst>
          </p:cNvPr>
          <p:cNvSpPr/>
          <p:nvPr/>
        </p:nvSpPr>
        <p:spPr>
          <a:xfrm>
            <a:off x="793790" y="3663196"/>
            <a:ext cx="763202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هذا الانتشار العضوي يحقق:</a:t>
            </a:r>
            <a:endParaRPr kumimoji="0" lang="en-US" sz="1550" b="0" i="0" u="none" strike="noStrike" kern="0" cap="none" spc="0" normalizeH="0" baseline="0" noProof="0" dirty="0">
              <a:ln>
                <a:noFill/>
              </a:ln>
              <a:solidFill>
                <a:prstClr val="black"/>
              </a:solidFill>
              <a:effectLst/>
              <a:uLnTx/>
              <a:uFillTx/>
            </a:endParaRPr>
          </a:p>
        </p:txBody>
      </p:sp>
      <p:sp>
        <p:nvSpPr>
          <p:cNvPr id="20" name="Text 4">
            <a:extLst>
              <a:ext uri="{FF2B5EF4-FFF2-40B4-BE49-F238E27FC236}">
                <a16:creationId xmlns:a16="http://schemas.microsoft.com/office/drawing/2014/main" id="{6B48F8BA-77FF-EF4E-1BD0-0588E09ECA2B}"/>
              </a:ext>
            </a:extLst>
          </p:cNvPr>
          <p:cNvSpPr/>
          <p:nvPr/>
        </p:nvSpPr>
        <p:spPr>
          <a:xfrm>
            <a:off x="793790" y="415932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وصول أوسع بتكلفة أقل</a:t>
            </a:r>
            <a:endParaRPr kumimoji="0" lang="en-US" sz="1550" b="0" i="0" u="none" strike="noStrike" kern="0" cap="none" spc="0" normalizeH="0" baseline="0" noProof="0" dirty="0">
              <a:ln>
                <a:noFill/>
              </a:ln>
              <a:solidFill>
                <a:prstClr val="black"/>
              </a:solidFill>
              <a:effectLst/>
              <a:uLnTx/>
              <a:uFillTx/>
            </a:endParaRPr>
          </a:p>
        </p:txBody>
      </p:sp>
      <p:sp>
        <p:nvSpPr>
          <p:cNvPr id="21" name="Text 5">
            <a:extLst>
              <a:ext uri="{FF2B5EF4-FFF2-40B4-BE49-F238E27FC236}">
                <a16:creationId xmlns:a16="http://schemas.microsoft.com/office/drawing/2014/main" id="{70B769FD-EE16-8E4C-9948-6FDAA5853828}"/>
              </a:ext>
            </a:extLst>
          </p:cNvPr>
          <p:cNvSpPr/>
          <p:nvPr/>
        </p:nvSpPr>
        <p:spPr>
          <a:xfrm>
            <a:off x="793790" y="454628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مصداقية أعلى من الإعلانات المدفوعة</a:t>
            </a:r>
            <a:endParaRPr kumimoji="0" lang="en-US" sz="1550" b="0" i="0" u="none" strike="noStrike" kern="0" cap="none" spc="0" normalizeH="0" baseline="0" noProof="0" dirty="0">
              <a:ln>
                <a:noFill/>
              </a:ln>
              <a:solidFill>
                <a:prstClr val="black"/>
              </a:solidFill>
              <a:effectLst/>
              <a:uLnTx/>
              <a:uFillTx/>
            </a:endParaRPr>
          </a:p>
        </p:txBody>
      </p:sp>
      <p:sp>
        <p:nvSpPr>
          <p:cNvPr id="22" name="Text 6">
            <a:extLst>
              <a:ext uri="{FF2B5EF4-FFF2-40B4-BE49-F238E27FC236}">
                <a16:creationId xmlns:a16="http://schemas.microsoft.com/office/drawing/2014/main" id="{6F10662E-CC0F-8372-2FC7-C43E944FFF47}"/>
              </a:ext>
            </a:extLst>
          </p:cNvPr>
          <p:cNvSpPr/>
          <p:nvPr/>
        </p:nvSpPr>
        <p:spPr>
          <a:xfrm>
            <a:off x="793790" y="493323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تفاعل أكثر أصالة وعمقاً</a:t>
            </a:r>
            <a:endParaRPr kumimoji="0" lang="en-US" sz="1550" b="0" i="0" u="none" strike="noStrike" kern="0" cap="none" spc="0" normalizeH="0" baseline="0" noProof="0" dirty="0">
              <a:ln>
                <a:noFill/>
              </a:ln>
              <a:solidFill>
                <a:prstClr val="black"/>
              </a:solidFill>
              <a:effectLst/>
              <a:uLnTx/>
              <a:uFillTx/>
            </a:endParaRPr>
          </a:p>
        </p:txBody>
      </p:sp>
      <p:sp>
        <p:nvSpPr>
          <p:cNvPr id="23" name="Text 7">
            <a:extLst>
              <a:ext uri="{FF2B5EF4-FFF2-40B4-BE49-F238E27FC236}">
                <a16:creationId xmlns:a16="http://schemas.microsoft.com/office/drawing/2014/main" id="{7522683D-BEB8-0B56-33AD-DBE5B40B7AA5}"/>
              </a:ext>
            </a:extLst>
          </p:cNvPr>
          <p:cNvSpPr/>
          <p:nvPr/>
        </p:nvSpPr>
        <p:spPr>
          <a:xfrm>
            <a:off x="793790" y="532018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تأثير طويل الأمد</a:t>
            </a:r>
            <a:endParaRPr kumimoji="0" lang="en-US" sz="1550" b="0" i="0" u="none" strike="noStrike" kern="0" cap="none" spc="0" normalizeH="0" baseline="0" noProof="0" dirty="0">
              <a:ln>
                <a:noFill/>
              </a:ln>
              <a:solidFill>
                <a:prstClr val="black"/>
              </a:solidFill>
              <a:effectLst/>
              <a:uLnTx/>
              <a:uFillTx/>
            </a:endParaRPr>
          </a:p>
        </p:txBody>
      </p:sp>
      <p:pic>
        <p:nvPicPr>
          <p:cNvPr id="24" name="Image 0" descr="preencoded.png">
            <a:extLst>
              <a:ext uri="{FF2B5EF4-FFF2-40B4-BE49-F238E27FC236}">
                <a16:creationId xmlns:a16="http://schemas.microsoft.com/office/drawing/2014/main" id="{719B5F89-A49E-C947-51E6-BBDC71D660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17543" y="2048351"/>
            <a:ext cx="4926568" cy="4926568"/>
          </a:xfrm>
          <a:prstGeom prst="rect">
            <a:avLst/>
          </a:prstGeom>
        </p:spPr>
      </p:pic>
    </p:spTree>
    <p:extLst>
      <p:ext uri="{BB962C8B-B14F-4D97-AF65-F5344CB8AC3E}">
        <p14:creationId xmlns:p14="http://schemas.microsoft.com/office/powerpoint/2010/main" val="582562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6DB07-6499-9FC7-625E-154922BFD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189F15-8C31-A998-BBB0-E35FCC8D09B3}"/>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D3C7BA3-2E3C-1E53-1A98-A9D2B4B13CED}"/>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EC30A4-65C0-EF45-5D2C-2C0B79B9CB9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4" name="Image 0" descr="preencoded.png">
            <a:extLst>
              <a:ext uri="{FF2B5EF4-FFF2-40B4-BE49-F238E27FC236}">
                <a16:creationId xmlns:a16="http://schemas.microsoft.com/office/drawing/2014/main" id="{329D4948-CE7D-D90F-4962-E19AD9D875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96248" y="1267659"/>
            <a:ext cx="4288221" cy="6432331"/>
          </a:xfrm>
          <a:prstGeom prst="rect">
            <a:avLst/>
          </a:prstGeom>
        </p:spPr>
      </p:pic>
      <p:sp>
        <p:nvSpPr>
          <p:cNvPr id="15" name="Shape 0">
            <a:extLst>
              <a:ext uri="{FF2B5EF4-FFF2-40B4-BE49-F238E27FC236}">
                <a16:creationId xmlns:a16="http://schemas.microsoft.com/office/drawing/2014/main" id="{A7A8F9AA-BC56-741C-BCE5-BCF00B30E177}"/>
              </a:ext>
            </a:extLst>
          </p:cNvPr>
          <p:cNvSpPr/>
          <p:nvPr/>
        </p:nvSpPr>
        <p:spPr>
          <a:xfrm>
            <a:off x="7185660" y="894517"/>
            <a:ext cx="1164550" cy="373142"/>
          </a:xfrm>
          <a:prstGeom prst="roundRect">
            <a:avLst>
              <a:gd name="adj" fmla="val 17872"/>
            </a:avLst>
          </a:prstGeom>
          <a:solidFill>
            <a:srgbClr val="D7DFF4"/>
          </a:solidFill>
          <a:ln/>
        </p:spPr>
        <p:txBody>
          <a:bodyPr/>
          <a:lstStyle/>
          <a:p>
            <a:endParaRPr lang="en-US"/>
          </a:p>
        </p:txBody>
      </p:sp>
      <p:sp>
        <p:nvSpPr>
          <p:cNvPr id="17" name="Text 1">
            <a:extLst>
              <a:ext uri="{FF2B5EF4-FFF2-40B4-BE49-F238E27FC236}">
                <a16:creationId xmlns:a16="http://schemas.microsoft.com/office/drawing/2014/main" id="{6B5F288B-2987-BABD-3140-EDB291D69137}"/>
              </a:ext>
            </a:extLst>
          </p:cNvPr>
          <p:cNvSpPr/>
          <p:nvPr/>
        </p:nvSpPr>
        <p:spPr>
          <a:xfrm>
            <a:off x="7304723" y="954048"/>
            <a:ext cx="926425"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أمثلة واقعية</a:t>
            </a:r>
            <a:endParaRPr kumimoji="0" lang="en-US" sz="1250" b="0" i="0" u="none" strike="noStrike" kern="0" cap="none" spc="0" normalizeH="0" baseline="0" noProof="0" dirty="0">
              <a:ln>
                <a:noFill/>
              </a:ln>
              <a:solidFill>
                <a:prstClr val="black"/>
              </a:solidFill>
              <a:effectLst/>
              <a:uLnTx/>
              <a:uFillTx/>
            </a:endParaRPr>
          </a:p>
        </p:txBody>
      </p:sp>
      <p:sp>
        <p:nvSpPr>
          <p:cNvPr id="19" name="Text 2">
            <a:extLst>
              <a:ext uri="{FF2B5EF4-FFF2-40B4-BE49-F238E27FC236}">
                <a16:creationId xmlns:a16="http://schemas.microsoft.com/office/drawing/2014/main" id="{86571E3D-468F-A672-A302-04213252C807}"/>
              </a:ext>
            </a:extLst>
          </p:cNvPr>
          <p:cNvSpPr/>
          <p:nvPr/>
        </p:nvSpPr>
        <p:spPr>
          <a:xfrm>
            <a:off x="733324" y="1819984"/>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حملة "كلنا مسؤول" - السعودية</a:t>
            </a:r>
            <a:endParaRPr kumimoji="0" lang="en-US" sz="2000" b="0" i="0" u="none" strike="noStrike" kern="0" cap="none" spc="0" normalizeH="0" baseline="0" noProof="0" dirty="0">
              <a:ln>
                <a:noFill/>
              </a:ln>
              <a:solidFill>
                <a:srgbClr val="00B0F0"/>
              </a:solidFill>
              <a:effectLst/>
              <a:uLnTx/>
              <a:uFillTx/>
            </a:endParaRPr>
          </a:p>
        </p:txBody>
      </p:sp>
      <p:sp>
        <p:nvSpPr>
          <p:cNvPr id="20" name="Text 3">
            <a:extLst>
              <a:ext uri="{FF2B5EF4-FFF2-40B4-BE49-F238E27FC236}">
                <a16:creationId xmlns:a16="http://schemas.microsoft.com/office/drawing/2014/main" id="{D685E36B-4A4D-52CE-A39A-7CEE07EB8681}"/>
              </a:ext>
            </a:extLst>
          </p:cNvPr>
          <p:cNvSpPr/>
          <p:nvPr/>
        </p:nvSpPr>
        <p:spPr>
          <a:xfrm>
            <a:off x="1849041" y="308312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chemeClr val="tx1">
                    <a:lumMod val="75000"/>
                    <a:lumOff val="25000"/>
                  </a:schemeClr>
                </a:solidFill>
                <a:effectLst/>
                <a:uLnTx/>
                <a:uFillTx/>
                <a:latin typeface="Alexandria Bold" pitchFamily="34" charset="0"/>
                <a:ea typeface="Alexandria Bold" pitchFamily="34" charset="-122"/>
                <a:cs typeface="Alexandria Bold" pitchFamily="34" charset="-120"/>
              </a:rPr>
              <a:t>السياق والدور</a:t>
            </a:r>
            <a:endParaRPr kumimoji="0" lang="en-US" b="0" i="0" u="none" strike="noStrike" kern="0" cap="none" spc="0" normalizeH="0" baseline="0" noProof="0" dirty="0">
              <a:ln>
                <a:noFill/>
              </a:ln>
              <a:solidFill>
                <a:schemeClr val="tx1">
                  <a:lumMod val="75000"/>
                  <a:lumOff val="25000"/>
                </a:schemeClr>
              </a:solidFill>
              <a:effectLst/>
              <a:uLnTx/>
              <a:uFillTx/>
            </a:endParaRPr>
          </a:p>
        </p:txBody>
      </p:sp>
      <p:sp>
        <p:nvSpPr>
          <p:cNvPr id="21" name="Text 4">
            <a:extLst>
              <a:ext uri="{FF2B5EF4-FFF2-40B4-BE49-F238E27FC236}">
                <a16:creationId xmlns:a16="http://schemas.microsoft.com/office/drawing/2014/main" id="{1DD688A8-6992-6BE7-6BCF-256DB7D20EF3}"/>
              </a:ext>
            </a:extLst>
          </p:cNvPr>
          <p:cNvSpPr/>
          <p:nvPr/>
        </p:nvSpPr>
        <p:spPr>
          <a:xfrm>
            <a:off x="793790" y="3591639"/>
            <a:ext cx="3536156"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خلال جائحة كورونا، استعانت وزارة الصحة السعودية بمؤثرين من مختلف الفئات (رياضيين، فنانين، تقنيين) لنشر الوعي الصحي.</a:t>
            </a:r>
            <a:endParaRPr kumimoji="0" lang="en-US" sz="1550" b="0" i="0" u="none" strike="noStrike" kern="0" cap="none" spc="0" normalizeH="0" baseline="0" noProof="0" dirty="0">
              <a:ln>
                <a:noFill/>
              </a:ln>
              <a:solidFill>
                <a:prstClr val="black"/>
              </a:solidFill>
              <a:effectLst/>
              <a:uLnTx/>
              <a:uFillTx/>
            </a:endParaRPr>
          </a:p>
        </p:txBody>
      </p:sp>
      <p:sp>
        <p:nvSpPr>
          <p:cNvPr id="22" name="Text 5">
            <a:extLst>
              <a:ext uri="{FF2B5EF4-FFF2-40B4-BE49-F238E27FC236}">
                <a16:creationId xmlns:a16="http://schemas.microsoft.com/office/drawing/2014/main" id="{4A131022-86E1-A822-5257-72577A783B2D}"/>
              </a:ext>
            </a:extLst>
          </p:cNvPr>
          <p:cNvSpPr/>
          <p:nvPr/>
        </p:nvSpPr>
        <p:spPr>
          <a:xfrm>
            <a:off x="1849041" y="506015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chemeClr val="tx1">
                    <a:lumMod val="75000"/>
                    <a:lumOff val="25000"/>
                  </a:schemeClr>
                </a:solidFill>
                <a:effectLst/>
                <a:uLnTx/>
                <a:uFillTx/>
                <a:latin typeface="Alexandria Bold" pitchFamily="34" charset="0"/>
                <a:ea typeface="Alexandria Bold" pitchFamily="34" charset="-122"/>
                <a:cs typeface="Alexandria Bold" pitchFamily="34" charset="-120"/>
              </a:rPr>
              <a:t>الأداء والتنفيذ</a:t>
            </a:r>
            <a:endParaRPr kumimoji="0" lang="en-US" b="0" i="0" u="none" strike="noStrike" kern="0" cap="none" spc="0" normalizeH="0" baseline="0" noProof="0" dirty="0">
              <a:ln>
                <a:noFill/>
              </a:ln>
              <a:solidFill>
                <a:schemeClr val="tx1">
                  <a:lumMod val="75000"/>
                  <a:lumOff val="25000"/>
                </a:schemeClr>
              </a:solidFill>
              <a:effectLst/>
              <a:uLnTx/>
              <a:uFillTx/>
            </a:endParaRPr>
          </a:p>
        </p:txBody>
      </p:sp>
      <p:sp>
        <p:nvSpPr>
          <p:cNvPr id="23" name="Text 6">
            <a:extLst>
              <a:ext uri="{FF2B5EF4-FFF2-40B4-BE49-F238E27FC236}">
                <a16:creationId xmlns:a16="http://schemas.microsoft.com/office/drawing/2014/main" id="{A9624EEC-A8C0-A4F0-B934-F598B89EA05D}"/>
              </a:ext>
            </a:extLst>
          </p:cNvPr>
          <p:cNvSpPr/>
          <p:nvPr/>
        </p:nvSpPr>
        <p:spPr>
          <a:xfrm>
            <a:off x="793790" y="5568672"/>
            <a:ext cx="3536156" cy="158769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لم يكتفِ المؤثرون بنشر التعليمات الرسمية، بل صوروا حياتهم اليومية وهم يطبقون إجراءات التباعد الاجتماعي والوقاية، مما جعل الرسالة أكثر واقعية وقابلية للتطبيق.</a:t>
            </a:r>
            <a:endParaRPr kumimoji="0" lang="en-US" sz="1550" b="0" i="0" u="none" strike="noStrike" kern="0" cap="none" spc="0" normalizeH="0" baseline="0" noProof="0" dirty="0">
              <a:ln>
                <a:noFill/>
              </a:ln>
              <a:solidFill>
                <a:prstClr val="black"/>
              </a:solidFill>
              <a:effectLst/>
              <a:uLnTx/>
              <a:uFillTx/>
            </a:endParaRPr>
          </a:p>
        </p:txBody>
      </p:sp>
      <p:sp>
        <p:nvSpPr>
          <p:cNvPr id="24" name="Text 7">
            <a:extLst>
              <a:ext uri="{FF2B5EF4-FFF2-40B4-BE49-F238E27FC236}">
                <a16:creationId xmlns:a16="http://schemas.microsoft.com/office/drawing/2014/main" id="{A18F4DF6-87D7-42D0-7C61-48014123C2E9}"/>
              </a:ext>
            </a:extLst>
          </p:cNvPr>
          <p:cNvSpPr/>
          <p:nvPr/>
        </p:nvSpPr>
        <p:spPr>
          <a:xfrm>
            <a:off x="5876925" y="308312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chemeClr val="tx1">
                    <a:lumMod val="75000"/>
                    <a:lumOff val="25000"/>
                  </a:schemeClr>
                </a:solidFill>
                <a:effectLst/>
                <a:uLnTx/>
                <a:uFillTx/>
                <a:latin typeface="Alexandria Bold" pitchFamily="34" charset="0"/>
                <a:ea typeface="Alexandria Bold" pitchFamily="34" charset="-122"/>
                <a:cs typeface="Alexandria Bold" pitchFamily="34" charset="-120"/>
              </a:rPr>
              <a:t>الأثر المحقق</a:t>
            </a:r>
            <a:endParaRPr kumimoji="0" lang="en-US" b="0" i="0" u="none" strike="noStrike" kern="0" cap="none" spc="0" normalizeH="0" baseline="0" noProof="0" dirty="0">
              <a:ln>
                <a:noFill/>
              </a:ln>
              <a:solidFill>
                <a:schemeClr val="tx1">
                  <a:lumMod val="75000"/>
                  <a:lumOff val="25000"/>
                </a:schemeClr>
              </a:solidFill>
              <a:effectLst/>
              <a:uLnTx/>
              <a:uFillTx/>
            </a:endParaRPr>
          </a:p>
        </p:txBody>
      </p:sp>
      <p:sp>
        <p:nvSpPr>
          <p:cNvPr id="26" name="Text 8">
            <a:extLst>
              <a:ext uri="{FF2B5EF4-FFF2-40B4-BE49-F238E27FC236}">
                <a16:creationId xmlns:a16="http://schemas.microsoft.com/office/drawing/2014/main" id="{309DBA2C-4E5F-EE36-3CE9-F6965D2B4FB5}"/>
              </a:ext>
            </a:extLst>
          </p:cNvPr>
          <p:cNvSpPr/>
          <p:nvPr/>
        </p:nvSpPr>
        <p:spPr>
          <a:xfrm>
            <a:off x="4821674" y="3591639"/>
            <a:ext cx="3536156"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تحول الالتزام بالإجراءات الاحترازية من "أمر حكومي" إلى "سلوك اجتماعي عام" وافتخار بالمسؤولية الوطنية.</a:t>
            </a:r>
            <a:endParaRPr kumimoji="0" lang="en-US" sz="1550" b="0" i="0" u="none" strike="noStrike" kern="0" cap="none" spc="0" normalizeH="0" baseline="0" noProof="0" dirty="0">
              <a:ln>
                <a:noFill/>
              </a:ln>
              <a:solidFill>
                <a:prstClr val="black"/>
              </a:solidFill>
              <a:effectLst/>
              <a:uLnTx/>
              <a:uFillTx/>
            </a:endParaRPr>
          </a:p>
        </p:txBody>
      </p:sp>
      <p:sp>
        <p:nvSpPr>
          <p:cNvPr id="27" name="Text 9">
            <a:extLst>
              <a:ext uri="{FF2B5EF4-FFF2-40B4-BE49-F238E27FC236}">
                <a16:creationId xmlns:a16="http://schemas.microsoft.com/office/drawing/2014/main" id="{FFA583EC-B0E0-B5CA-B43C-50551BAE7F80}"/>
              </a:ext>
            </a:extLst>
          </p:cNvPr>
          <p:cNvSpPr/>
          <p:nvPr/>
        </p:nvSpPr>
        <p:spPr>
          <a:xfrm>
            <a:off x="4821674" y="4722852"/>
            <a:ext cx="353615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النتائج الرئيسية:</a:t>
            </a:r>
            <a:endParaRPr kumimoji="0" lang="en-US" sz="1550" b="0" i="0" u="none" strike="noStrike" kern="0" cap="none" spc="0" normalizeH="0" baseline="0" noProof="0" dirty="0">
              <a:ln>
                <a:noFill/>
              </a:ln>
              <a:solidFill>
                <a:prstClr val="black"/>
              </a:solidFill>
              <a:effectLst/>
              <a:uLnTx/>
              <a:uFillTx/>
            </a:endParaRPr>
          </a:p>
        </p:txBody>
      </p:sp>
      <p:sp>
        <p:nvSpPr>
          <p:cNvPr id="28" name="Text 10">
            <a:extLst>
              <a:ext uri="{FF2B5EF4-FFF2-40B4-BE49-F238E27FC236}">
                <a16:creationId xmlns:a16="http://schemas.microsoft.com/office/drawing/2014/main" id="{9EE616F3-431C-BD8E-84AA-A5D480E9AE8C}"/>
              </a:ext>
            </a:extLst>
          </p:cNvPr>
          <p:cNvSpPr/>
          <p:nvPr/>
        </p:nvSpPr>
        <p:spPr>
          <a:xfrm>
            <a:off x="4821674" y="5218986"/>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زيادة الوعي الصحي بشكل ملحوظ</a:t>
            </a:r>
            <a:endParaRPr kumimoji="0" lang="en-US" sz="1550" b="0" i="0" u="none" strike="noStrike" kern="0" cap="none" spc="0" normalizeH="0" baseline="0" noProof="0" dirty="0">
              <a:ln>
                <a:noFill/>
              </a:ln>
              <a:solidFill>
                <a:prstClr val="black"/>
              </a:solidFill>
              <a:effectLst/>
              <a:uLnTx/>
              <a:uFillTx/>
            </a:endParaRPr>
          </a:p>
        </p:txBody>
      </p:sp>
      <p:sp>
        <p:nvSpPr>
          <p:cNvPr id="31" name="Text 11">
            <a:extLst>
              <a:ext uri="{FF2B5EF4-FFF2-40B4-BE49-F238E27FC236}">
                <a16:creationId xmlns:a16="http://schemas.microsoft.com/office/drawing/2014/main" id="{CA1FFE78-8906-5A9C-A70E-E9C318FBF94F}"/>
              </a:ext>
            </a:extLst>
          </p:cNvPr>
          <p:cNvSpPr/>
          <p:nvPr/>
        </p:nvSpPr>
        <p:spPr>
          <a:xfrm>
            <a:off x="4821674" y="5605939"/>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التزام مجتمعي واسع بالإجراءات</a:t>
            </a:r>
            <a:endParaRPr kumimoji="0" lang="en-US" sz="1550" b="0" i="0" u="none" strike="noStrike" kern="0" cap="none" spc="0" normalizeH="0" baseline="0" noProof="0" dirty="0">
              <a:ln>
                <a:noFill/>
              </a:ln>
              <a:solidFill>
                <a:prstClr val="black"/>
              </a:solidFill>
              <a:effectLst/>
              <a:uLnTx/>
              <a:uFillTx/>
            </a:endParaRPr>
          </a:p>
        </p:txBody>
      </p:sp>
      <p:sp>
        <p:nvSpPr>
          <p:cNvPr id="32" name="Text 12">
            <a:extLst>
              <a:ext uri="{FF2B5EF4-FFF2-40B4-BE49-F238E27FC236}">
                <a16:creationId xmlns:a16="http://schemas.microsoft.com/office/drawing/2014/main" id="{0D1B7A4E-430F-D229-438D-F5098FA078F9}"/>
              </a:ext>
            </a:extLst>
          </p:cNvPr>
          <p:cNvSpPr/>
          <p:nvPr/>
        </p:nvSpPr>
        <p:spPr>
          <a:xfrm>
            <a:off x="4821674" y="5992892"/>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تعزيز الثقة في المؤسسات الصحية</a:t>
            </a:r>
            <a:endParaRPr kumimoji="0" lang="en-US" sz="1550" b="0" i="0" u="none" strike="noStrike" kern="0" cap="none" spc="0" normalizeH="0" baseline="0" noProof="0" dirty="0">
              <a:ln>
                <a:noFill/>
              </a:ln>
              <a:solidFill>
                <a:prstClr val="black"/>
              </a:solidFill>
              <a:effectLst/>
              <a:uLnTx/>
              <a:uFillTx/>
            </a:endParaRPr>
          </a:p>
        </p:txBody>
      </p:sp>
      <p:sp>
        <p:nvSpPr>
          <p:cNvPr id="33" name="Text 13">
            <a:extLst>
              <a:ext uri="{FF2B5EF4-FFF2-40B4-BE49-F238E27FC236}">
                <a16:creationId xmlns:a16="http://schemas.microsoft.com/office/drawing/2014/main" id="{374023A7-7E69-EB8A-6B40-404C6BC29D41}"/>
              </a:ext>
            </a:extLst>
          </p:cNvPr>
          <p:cNvSpPr/>
          <p:nvPr/>
        </p:nvSpPr>
        <p:spPr>
          <a:xfrm>
            <a:off x="4821674" y="6379845"/>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خلق حالة من التضامن الوطني</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1737053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EC1F4-36B8-A9F8-A3D7-761849C2A4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7C625-68CB-0D65-D618-4014AFDD14F1}"/>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E296792-00B1-60B1-68B4-4A1C63AC44B4}"/>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19A1E72-A91C-858F-3133-77CECF0BF11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Text 0">
            <a:extLst>
              <a:ext uri="{FF2B5EF4-FFF2-40B4-BE49-F238E27FC236}">
                <a16:creationId xmlns:a16="http://schemas.microsoft.com/office/drawing/2014/main" id="{2998ABB2-8174-48B7-5905-3861BAEF7F9F}"/>
              </a:ext>
            </a:extLst>
          </p:cNvPr>
          <p:cNvSpPr/>
          <p:nvPr/>
        </p:nvSpPr>
        <p:spPr>
          <a:xfrm>
            <a:off x="4474012" y="2816185"/>
            <a:ext cx="9362599"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حملة "أجمل شتاء في العالم" - الإمارات</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882656BE-AC51-F080-30C8-C2E5BBE13DDE}"/>
              </a:ext>
            </a:extLst>
          </p:cNvPr>
          <p:cNvSpPr/>
          <p:nvPr/>
        </p:nvSpPr>
        <p:spPr>
          <a:xfrm>
            <a:off x="11355705" y="403145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الدور الاستراتيجي</a:t>
            </a:r>
            <a:endParaRPr kumimoji="0" lang="en-US" sz="195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808F2EA3-B74C-7D43-331D-377796DF18D0}"/>
              </a:ext>
            </a:extLst>
          </p:cNvPr>
          <p:cNvSpPr/>
          <p:nvPr/>
        </p:nvSpPr>
        <p:spPr>
          <a:xfrm>
            <a:off x="9654421" y="4460677"/>
            <a:ext cx="4182189"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استقدام مؤثرين عالميين متخصصين في المحتوى السياحي لزيارة أماكن غير معروفة في الإمارات.</a:t>
            </a:r>
            <a:endParaRPr kumimoji="0" lang="en-US" sz="1550" b="0" i="0" u="none" strike="noStrike" kern="0" cap="none" spc="0" normalizeH="0" baseline="0" noProof="0" dirty="0">
              <a:ln>
                <a:noFill/>
              </a:ln>
              <a:solidFill>
                <a:prstClr val="black"/>
              </a:solidFill>
              <a:effectLst/>
              <a:uLnTx/>
              <a:uFillTx/>
            </a:endParaRPr>
          </a:p>
        </p:txBody>
      </p:sp>
      <p:sp>
        <p:nvSpPr>
          <p:cNvPr id="6" name="Text 3">
            <a:extLst>
              <a:ext uri="{FF2B5EF4-FFF2-40B4-BE49-F238E27FC236}">
                <a16:creationId xmlns:a16="http://schemas.microsoft.com/office/drawing/2014/main" id="{6CA667E3-EFE9-317D-1FA0-BAD9982DA2C6}"/>
              </a:ext>
            </a:extLst>
          </p:cNvPr>
          <p:cNvSpPr/>
          <p:nvPr/>
        </p:nvSpPr>
        <p:spPr>
          <a:xfrm>
            <a:off x="6925508" y="403145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الأداء والتنفيذ</a:t>
            </a:r>
            <a:endParaRPr kumimoji="0" lang="en-US" sz="1950" b="0" i="0" u="none" strike="noStrike" kern="0" cap="none" spc="0" normalizeH="0" baseline="0" noProof="0" dirty="0">
              <a:ln>
                <a:noFill/>
              </a:ln>
              <a:solidFill>
                <a:prstClr val="black"/>
              </a:solidFill>
              <a:effectLst/>
              <a:uLnTx/>
              <a:uFillTx/>
            </a:endParaRPr>
          </a:p>
        </p:txBody>
      </p:sp>
      <p:sp>
        <p:nvSpPr>
          <p:cNvPr id="7" name="Text 4">
            <a:extLst>
              <a:ext uri="{FF2B5EF4-FFF2-40B4-BE49-F238E27FC236}">
                <a16:creationId xmlns:a16="http://schemas.microsoft.com/office/drawing/2014/main" id="{A786672C-543F-5BA3-DAA5-7C974690BE06}"/>
              </a:ext>
            </a:extLst>
          </p:cNvPr>
          <p:cNvSpPr/>
          <p:nvPr/>
        </p:nvSpPr>
        <p:spPr>
          <a:xfrm>
            <a:off x="5224105" y="4460677"/>
            <a:ext cx="4182308"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نقل المؤثرون جمال الطبيعة بعيداً عن الأبراج المعتادة، بلغة بصرية مبهرة وعفوية تركز على الجوانب الطبيعية والبيئية.</a:t>
            </a:r>
            <a:endParaRPr kumimoji="0" lang="en-US" sz="1550" b="0" i="0" u="none" strike="noStrike" kern="0" cap="none" spc="0" normalizeH="0" baseline="0" noProof="0" dirty="0">
              <a:ln>
                <a:noFill/>
              </a:ln>
              <a:solidFill>
                <a:prstClr val="black"/>
              </a:solidFill>
              <a:effectLst/>
              <a:uLnTx/>
              <a:uFillTx/>
            </a:endParaRPr>
          </a:p>
        </p:txBody>
      </p:sp>
      <p:sp>
        <p:nvSpPr>
          <p:cNvPr id="8" name="Text 5">
            <a:extLst>
              <a:ext uri="{FF2B5EF4-FFF2-40B4-BE49-F238E27FC236}">
                <a16:creationId xmlns:a16="http://schemas.microsoft.com/office/drawing/2014/main" id="{D8F05EE9-EC7A-9907-DD73-D98D2FABFD2F}"/>
              </a:ext>
            </a:extLst>
          </p:cNvPr>
          <p:cNvSpPr/>
          <p:nvPr/>
        </p:nvSpPr>
        <p:spPr>
          <a:xfrm>
            <a:off x="2495193" y="403145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الأثر المحقق</a:t>
            </a:r>
            <a:endParaRPr kumimoji="0" lang="en-US" sz="1950" b="0" i="0" u="none" strike="noStrike" kern="0" cap="none" spc="0" normalizeH="0" baseline="0" noProof="0" dirty="0">
              <a:ln>
                <a:noFill/>
              </a:ln>
              <a:solidFill>
                <a:prstClr val="black"/>
              </a:solidFill>
              <a:effectLst/>
              <a:uLnTx/>
              <a:uFillTx/>
            </a:endParaRPr>
          </a:p>
        </p:txBody>
      </p:sp>
      <p:sp>
        <p:nvSpPr>
          <p:cNvPr id="9" name="Text 6">
            <a:extLst>
              <a:ext uri="{FF2B5EF4-FFF2-40B4-BE49-F238E27FC236}">
                <a16:creationId xmlns:a16="http://schemas.microsoft.com/office/drawing/2014/main" id="{ACFBD970-9F7B-FFE8-5B5B-F89E85FAE4B5}"/>
              </a:ext>
            </a:extLst>
          </p:cNvPr>
          <p:cNvSpPr/>
          <p:nvPr/>
        </p:nvSpPr>
        <p:spPr>
          <a:xfrm>
            <a:off x="793790" y="4460677"/>
            <a:ext cx="4182308"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تشكيل رأي عام عالمي بأن الإمارات وجهة طبيعية وبيئية وليست فقط وجهة تسوق، مما زاد من تدفق السياح بشكل كبير.</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406007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E3DF0-4C17-C890-7E83-FF1B0ABB46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4EDC83-440E-D262-188C-9527A8CACCEC}"/>
              </a:ext>
            </a:extLst>
          </p:cNvPr>
          <p:cNvSpPr/>
          <p:nvPr/>
        </p:nvSpPr>
        <p:spPr>
          <a:xfrm>
            <a:off x="521622" y="1386154"/>
            <a:ext cx="13892260" cy="6654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AEA3A7D-D585-8D1C-39D9-31113C4D8767}"/>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33BAD9E-4731-A5AE-D104-898C0DF4759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B2C61053-3A34-5F80-39F7-C5789DE475A7}"/>
              </a:ext>
            </a:extLst>
          </p:cNvPr>
          <p:cNvSpPr/>
          <p:nvPr/>
        </p:nvSpPr>
        <p:spPr>
          <a:xfrm>
            <a:off x="6277332" y="633697"/>
            <a:ext cx="7559278"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حملة Dove مع المؤثرين الصغار</a:t>
            </a:r>
            <a:endParaRPr kumimoji="0" lang="en-US" sz="2000" b="0" i="0" u="none" strike="noStrike" kern="0" cap="none" spc="0" normalizeH="0" baseline="0" noProof="0" dirty="0">
              <a:ln>
                <a:noFill/>
              </a:ln>
              <a:solidFill>
                <a:srgbClr val="00B0F0"/>
              </a:solidFill>
              <a:effectLst/>
              <a:uLnTx/>
              <a:uFillTx/>
            </a:endParaRPr>
          </a:p>
        </p:txBody>
      </p:sp>
      <p:pic>
        <p:nvPicPr>
          <p:cNvPr id="15" name="Image 0" descr="preencoded.png">
            <a:extLst>
              <a:ext uri="{FF2B5EF4-FFF2-40B4-BE49-F238E27FC236}">
                <a16:creationId xmlns:a16="http://schemas.microsoft.com/office/drawing/2014/main" id="{E6F2AB2F-EEE6-D945-8137-175627076F7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2110383"/>
            <a:ext cx="4926568" cy="4926568"/>
          </a:xfrm>
          <a:prstGeom prst="rect">
            <a:avLst/>
          </a:prstGeom>
        </p:spPr>
      </p:pic>
      <p:sp>
        <p:nvSpPr>
          <p:cNvPr id="17" name="Text 1">
            <a:extLst>
              <a:ext uri="{FF2B5EF4-FFF2-40B4-BE49-F238E27FC236}">
                <a16:creationId xmlns:a16="http://schemas.microsoft.com/office/drawing/2014/main" id="{03210C52-1ADF-CCC4-7BF4-8EDE118921BD}"/>
              </a:ext>
            </a:extLst>
          </p:cNvPr>
          <p:cNvSpPr/>
          <p:nvPr/>
        </p:nvSpPr>
        <p:spPr>
          <a:xfrm>
            <a:off x="11363206" y="208549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استراتيجية مختلفة</a:t>
            </a:r>
            <a:endParaRPr kumimoji="0" lang="en-US" b="0" i="0" u="none" strike="noStrike" kern="0" cap="none" spc="0" normalizeH="0" baseline="0" noProof="0" dirty="0">
              <a:ln>
                <a:noFill/>
              </a:ln>
              <a:effectLst/>
              <a:uLnTx/>
              <a:uFillTx/>
            </a:endParaRPr>
          </a:p>
        </p:txBody>
      </p:sp>
      <p:sp>
        <p:nvSpPr>
          <p:cNvPr id="19" name="Text 2">
            <a:extLst>
              <a:ext uri="{FF2B5EF4-FFF2-40B4-BE49-F238E27FC236}">
                <a16:creationId xmlns:a16="http://schemas.microsoft.com/office/drawing/2014/main" id="{E3BC71E9-30F2-DABD-B9CB-A85784789BC7}"/>
              </a:ext>
            </a:extLst>
          </p:cNvPr>
          <p:cNvSpPr/>
          <p:nvPr/>
        </p:nvSpPr>
        <p:spPr>
          <a:xfrm>
            <a:off x="6212086" y="2594015"/>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بدلاً من المشاهير الكبار، استعانت دوف بنساء "عاديات" لديهن تأثير في دوائرهن الصغيرة (Micro-Influencers).</a:t>
            </a:r>
            <a:endParaRPr kumimoji="0" lang="en-US" sz="1550" b="0" i="0" u="none" strike="noStrike" kern="0" cap="none" spc="0" normalizeH="0" baseline="0" noProof="0" dirty="0">
              <a:ln>
                <a:noFill/>
              </a:ln>
              <a:solidFill>
                <a:prstClr val="black"/>
              </a:solidFill>
              <a:effectLst/>
              <a:uLnTx/>
              <a:uFillTx/>
            </a:endParaRPr>
          </a:p>
        </p:txBody>
      </p:sp>
      <p:sp>
        <p:nvSpPr>
          <p:cNvPr id="20" name="Text 3">
            <a:extLst>
              <a:ext uri="{FF2B5EF4-FFF2-40B4-BE49-F238E27FC236}">
                <a16:creationId xmlns:a16="http://schemas.microsoft.com/office/drawing/2014/main" id="{5A7B04CF-38E7-3016-6999-8209F9958E0B}"/>
              </a:ext>
            </a:extLst>
          </p:cNvPr>
          <p:cNvSpPr/>
          <p:nvPr/>
        </p:nvSpPr>
        <p:spPr>
          <a:xfrm>
            <a:off x="11363206" y="342745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الأداء</a:t>
            </a:r>
            <a:endParaRPr kumimoji="0" lang="en-US" b="0" i="0" u="none" strike="noStrike" kern="0" cap="none" spc="0" normalizeH="0" baseline="0" noProof="0" dirty="0">
              <a:ln>
                <a:noFill/>
              </a:ln>
              <a:effectLst/>
              <a:uLnTx/>
              <a:uFillTx/>
            </a:endParaRPr>
          </a:p>
        </p:txBody>
      </p:sp>
      <p:sp>
        <p:nvSpPr>
          <p:cNvPr id="21" name="Text 4">
            <a:extLst>
              <a:ext uri="{FF2B5EF4-FFF2-40B4-BE49-F238E27FC236}">
                <a16:creationId xmlns:a16="http://schemas.microsoft.com/office/drawing/2014/main" id="{0D8FCE92-FE6B-2D05-5927-028C93D4961B}"/>
              </a:ext>
            </a:extLst>
          </p:cNvPr>
          <p:cNvSpPr/>
          <p:nvPr/>
        </p:nvSpPr>
        <p:spPr>
          <a:xfrm>
            <a:off x="6212086" y="3935968"/>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تحدثت كل مؤثرة عن معايير الجمال الحقيقية بعيداً عن الفلاتر والمعايير غير الواقعية، مما خلق محتوى أصيلاً وصادقاً.</a:t>
            </a:r>
            <a:endParaRPr kumimoji="0" lang="en-US" sz="1550" b="0" i="0" u="none" strike="noStrike" kern="0" cap="none" spc="0" normalizeH="0" baseline="0" noProof="0" dirty="0">
              <a:ln>
                <a:noFill/>
              </a:ln>
              <a:solidFill>
                <a:prstClr val="black"/>
              </a:solidFill>
              <a:effectLst/>
              <a:uLnTx/>
              <a:uFillTx/>
            </a:endParaRPr>
          </a:p>
        </p:txBody>
      </p:sp>
      <p:sp>
        <p:nvSpPr>
          <p:cNvPr id="22" name="Text 5">
            <a:extLst>
              <a:ext uri="{FF2B5EF4-FFF2-40B4-BE49-F238E27FC236}">
                <a16:creationId xmlns:a16="http://schemas.microsoft.com/office/drawing/2014/main" id="{6BDEB775-C187-9442-850E-4B61C85AFECE}"/>
              </a:ext>
            </a:extLst>
          </p:cNvPr>
          <p:cNvSpPr/>
          <p:nvPr/>
        </p:nvSpPr>
        <p:spPr>
          <a:xfrm>
            <a:off x="11363206" y="476940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الأثر</a:t>
            </a:r>
            <a:endParaRPr kumimoji="0" lang="en-US" b="0" i="0" u="none" strike="noStrike" kern="0" cap="none" spc="0" normalizeH="0" baseline="0" noProof="0" dirty="0">
              <a:ln>
                <a:noFill/>
              </a:ln>
              <a:effectLst/>
              <a:uLnTx/>
              <a:uFillTx/>
            </a:endParaRPr>
          </a:p>
        </p:txBody>
      </p:sp>
      <p:sp>
        <p:nvSpPr>
          <p:cNvPr id="23" name="Text 6">
            <a:extLst>
              <a:ext uri="{FF2B5EF4-FFF2-40B4-BE49-F238E27FC236}">
                <a16:creationId xmlns:a16="http://schemas.microsoft.com/office/drawing/2014/main" id="{E24F59D1-B675-AE9D-91D1-909A12E69D20}"/>
              </a:ext>
            </a:extLst>
          </p:cNvPr>
          <p:cNvSpPr/>
          <p:nvPr/>
        </p:nvSpPr>
        <p:spPr>
          <a:xfrm>
            <a:off x="6212086" y="5277922"/>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حققت الحملة مصداقية هائلة لأن الجمهور رأى "نفسه" في هؤلاء المؤثرات، مما عزز الولاء للعلامة التجارية وأحدث تغييراً في النقاش المجتمعي حول معايير الجمال.</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672816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5D387944-8E00-7331-3B2E-B1EE82BC0F64}"/>
              </a:ext>
            </a:extLst>
          </p:cNvPr>
          <p:cNvPicPr>
            <a:picLocks noChangeAspect="1"/>
          </p:cNvPicPr>
          <p:nvPr/>
        </p:nvPicPr>
        <p:blipFill>
          <a:blip r:embed="rId2"/>
          <a:stretch>
            <a:fillRect/>
          </a:stretch>
        </p:blipFill>
        <p:spPr>
          <a:xfrm>
            <a:off x="373324" y="1541222"/>
            <a:ext cx="13767659" cy="6449094"/>
          </a:xfrm>
          <a:prstGeom prst="rect">
            <a:avLst/>
          </a:prstGeom>
        </p:spPr>
      </p:pic>
      <p:sp>
        <p:nvSpPr>
          <p:cNvPr id="11" name="Rectangle 10"/>
          <p:cNvSpPr/>
          <p:nvPr/>
        </p:nvSpPr>
        <p:spPr>
          <a:xfrm>
            <a:off x="6542862" y="494515"/>
            <a:ext cx="1100578" cy="9291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2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flipV="1">
            <a:off x="3151414" y="549712"/>
            <a:ext cx="11478986" cy="513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6542862" y="671968"/>
            <a:ext cx="1100578" cy="33855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white"/>
                </a:solidFill>
                <a:effectLst/>
                <a:uLnTx/>
                <a:uFillTx/>
                <a:latin typeface="Alexandria" charset="0"/>
                <a:ea typeface="+mn-ea"/>
                <a:cs typeface="Alexandria" charset="0"/>
              </a:rPr>
              <a:t>ثالثاً</a:t>
            </a:r>
            <a:endParaRPr kumimoji="0" lang="en-US" sz="16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7BB4953F-A716-5312-3FDB-A0A76FFA0DA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575404" y="1833729"/>
            <a:ext cx="3897439" cy="5846159"/>
          </a:xfrm>
          <a:prstGeom prst="rect">
            <a:avLst/>
          </a:prstGeom>
        </p:spPr>
      </p:pic>
      <p:sp>
        <p:nvSpPr>
          <p:cNvPr id="3" name="Text 0">
            <a:extLst>
              <a:ext uri="{FF2B5EF4-FFF2-40B4-BE49-F238E27FC236}">
                <a16:creationId xmlns:a16="http://schemas.microsoft.com/office/drawing/2014/main" id="{794EAE7A-8E46-E1A4-3879-A5D03543A7E3}"/>
              </a:ext>
            </a:extLst>
          </p:cNvPr>
          <p:cNvSpPr/>
          <p:nvPr/>
        </p:nvSpPr>
        <p:spPr>
          <a:xfrm>
            <a:off x="2133944" y="2974850"/>
            <a:ext cx="6882347" cy="1116648"/>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فريق العمل داخل الحملة الرقمية وأدوارهم</a:t>
            </a:r>
            <a:endParaRPr kumimoji="0" lang="en-US" sz="2000" b="0" i="0" u="none" strike="noStrike" kern="0" cap="none" spc="0" normalizeH="0" baseline="0" noProof="0" dirty="0">
              <a:ln>
                <a:noFill/>
              </a:ln>
              <a:solidFill>
                <a:srgbClr val="00B0F0"/>
              </a:solidFill>
              <a:effectLst/>
              <a:uLnTx/>
              <a:uFillTx/>
            </a:endParaRPr>
          </a:p>
        </p:txBody>
      </p:sp>
      <p:sp>
        <p:nvSpPr>
          <p:cNvPr id="8" name="Text 1">
            <a:extLst>
              <a:ext uri="{FF2B5EF4-FFF2-40B4-BE49-F238E27FC236}">
                <a16:creationId xmlns:a16="http://schemas.microsoft.com/office/drawing/2014/main" id="{C967C65A-2594-8C1F-E770-951CEBDD192D}"/>
              </a:ext>
            </a:extLst>
          </p:cNvPr>
          <p:cNvSpPr/>
          <p:nvPr/>
        </p:nvSpPr>
        <p:spPr>
          <a:xfrm>
            <a:off x="1677678" y="4091498"/>
            <a:ext cx="7338613" cy="857747"/>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يُعد فريق العمل العمود الفقري لنجاح الحملات الرقمية في العلاقات العامة، حيث تعتمد فعالية الحملة على وضوح الأدوار وتكامل المسؤوليات بين أعضاء الفريق، وليس على الأدوات التقنية وحدها.</a:t>
            </a:r>
            <a:endParaRPr kumimoji="0" lang="en-US" sz="1600" b="0" i="0" u="none" strike="noStrike" kern="0" cap="none" spc="0" normalizeH="0" baseline="0" noProof="0" dirty="0">
              <a:ln>
                <a:noFill/>
              </a:ln>
              <a:solidFill>
                <a:prstClr val="black"/>
              </a:solidFill>
              <a:effectLst/>
              <a:uLnTx/>
              <a:uFillTx/>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929BB-E0B6-0D0C-1F87-73A097C722F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E5D0B6C-3589-08AD-695F-E60B9B25774F}"/>
              </a:ext>
            </a:extLst>
          </p:cNvPr>
          <p:cNvPicPr>
            <a:picLocks noChangeAspect="1"/>
          </p:cNvPicPr>
          <p:nvPr/>
        </p:nvPicPr>
        <p:blipFill>
          <a:blip r:embed="rId2"/>
          <a:stretch>
            <a:fillRect/>
          </a:stretch>
        </p:blipFill>
        <p:spPr>
          <a:xfrm>
            <a:off x="9438555" y="1040525"/>
            <a:ext cx="5354598" cy="6853610"/>
          </a:xfrm>
          <a:prstGeom prst="rect">
            <a:avLst/>
          </a:prstGeom>
        </p:spPr>
      </p:pic>
      <p:sp>
        <p:nvSpPr>
          <p:cNvPr id="25" name="Rectangle: Rounded Corners 24">
            <a:extLst>
              <a:ext uri="{FF2B5EF4-FFF2-40B4-BE49-F238E27FC236}">
                <a16:creationId xmlns:a16="http://schemas.microsoft.com/office/drawing/2014/main" id="{6C5BE437-2456-F1B6-3499-A5AAA5E29B35}"/>
              </a:ext>
            </a:extLst>
          </p:cNvPr>
          <p:cNvSpPr/>
          <p:nvPr/>
        </p:nvSpPr>
        <p:spPr>
          <a:xfrm>
            <a:off x="677917" y="1377150"/>
            <a:ext cx="13620008" cy="6196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1E3D81-E5FA-157F-02F6-A0FC1354F328}"/>
              </a:ext>
            </a:extLst>
          </p:cNvPr>
          <p:cNvSpPr/>
          <p:nvPr/>
        </p:nvSpPr>
        <p:spPr>
          <a:xfrm flipV="1">
            <a:off x="3151414" y="48014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501A6F-53CA-6164-7680-22BE729428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89147" y="-77800"/>
            <a:ext cx="2766169" cy="1291612"/>
          </a:xfrm>
          <a:prstGeom prst="rect">
            <a:avLst/>
          </a:prstGeom>
        </p:spPr>
      </p:pic>
      <p:pic>
        <p:nvPicPr>
          <p:cNvPr id="2" name="Image 0" descr="preencoded.png">
            <a:extLst>
              <a:ext uri="{FF2B5EF4-FFF2-40B4-BE49-F238E27FC236}">
                <a16:creationId xmlns:a16="http://schemas.microsoft.com/office/drawing/2014/main" id="{A937FA15-DDAA-ADCB-D122-549BEC8BA27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4985" y="1777921"/>
            <a:ext cx="3720662" cy="5580993"/>
          </a:xfrm>
          <a:prstGeom prst="rect">
            <a:avLst/>
          </a:prstGeom>
        </p:spPr>
      </p:pic>
      <p:sp>
        <p:nvSpPr>
          <p:cNvPr id="11" name="Text 1">
            <a:extLst>
              <a:ext uri="{FF2B5EF4-FFF2-40B4-BE49-F238E27FC236}">
                <a16:creationId xmlns:a16="http://schemas.microsoft.com/office/drawing/2014/main" id="{7EDD87D8-1727-0B5B-255A-6B04D5ADEF81}"/>
              </a:ext>
            </a:extLst>
          </p:cNvPr>
          <p:cNvSpPr/>
          <p:nvPr/>
        </p:nvSpPr>
        <p:spPr>
          <a:xfrm>
            <a:off x="12838986" y="3012877"/>
            <a:ext cx="878562"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endParaRPr kumimoji="0" lang="en-US" sz="1250" b="0" i="0" u="none" strike="noStrike" kern="0" cap="none" spc="0" normalizeH="0" baseline="0" noProof="0" dirty="0">
              <a:ln>
                <a:noFill/>
              </a:ln>
              <a:solidFill>
                <a:prstClr val="black"/>
              </a:solidFill>
              <a:effectLst/>
              <a:uLnTx/>
              <a:uFillTx/>
            </a:endParaRPr>
          </a:p>
        </p:txBody>
      </p:sp>
      <p:sp>
        <p:nvSpPr>
          <p:cNvPr id="12" name="Text 2">
            <a:extLst>
              <a:ext uri="{FF2B5EF4-FFF2-40B4-BE49-F238E27FC236}">
                <a16:creationId xmlns:a16="http://schemas.microsoft.com/office/drawing/2014/main" id="{7EEB0941-4117-FE69-E717-EEE8D517AD9C}"/>
              </a:ext>
            </a:extLst>
          </p:cNvPr>
          <p:cNvSpPr/>
          <p:nvPr/>
        </p:nvSpPr>
        <p:spPr>
          <a:xfrm>
            <a:off x="6222983" y="2544807"/>
            <a:ext cx="7451527"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الهيكل التنظيمي لفريق الحملة</a:t>
            </a:r>
            <a:endParaRPr kumimoji="0" lang="en-US" sz="2000" b="0" i="0" u="none" strike="noStrike" kern="0" cap="none" spc="0" normalizeH="0" baseline="0" noProof="0" dirty="0">
              <a:ln>
                <a:noFill/>
              </a:ln>
              <a:solidFill>
                <a:srgbClr val="00B0F0"/>
              </a:solidFill>
              <a:effectLst/>
              <a:uLnTx/>
              <a:uFillTx/>
            </a:endParaRPr>
          </a:p>
        </p:txBody>
      </p:sp>
      <p:sp>
        <p:nvSpPr>
          <p:cNvPr id="13" name="Text 3">
            <a:extLst>
              <a:ext uri="{FF2B5EF4-FFF2-40B4-BE49-F238E27FC236}">
                <a16:creationId xmlns:a16="http://schemas.microsoft.com/office/drawing/2014/main" id="{7F420A43-1FEB-6678-8F04-2C30E62790B5}"/>
              </a:ext>
            </a:extLst>
          </p:cNvPr>
          <p:cNvSpPr/>
          <p:nvPr/>
        </p:nvSpPr>
        <p:spPr>
          <a:xfrm>
            <a:off x="5787354" y="3539863"/>
            <a:ext cx="7861480"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لا تنجح الحملة بجهود فردية، بل عبر فريق متكامل يعمل كخلية نحل. النجاح يتطلب تنسيقاً دقيقاً بين جميع الأعضاء وتكاملاً في الأدوار والمسؤوليات لضمان تحقيق الأهداف الاستراتيجية للحملة.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152984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111F7-71E9-2EE2-6D23-2C4B478D2C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52B06-8675-F5AD-D75A-B111616042EA}"/>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CA528B4-1BE7-71BA-6933-5120E6A7C770}"/>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21C7854-B4F8-55A0-0DD4-7F847D05C589}"/>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CC21458-2B1C-AB41-F5A7-A6B6F8EF6A3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0C81CC55-CF86-6EAA-84F9-34AFEDFE7170}"/>
              </a:ext>
            </a:extLst>
          </p:cNvPr>
          <p:cNvSpPr/>
          <p:nvPr/>
        </p:nvSpPr>
        <p:spPr>
          <a:xfrm>
            <a:off x="4921482" y="890911"/>
            <a:ext cx="3969425"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مدير الحملة الرقمية</a:t>
            </a:r>
            <a:endParaRPr kumimoji="0" lang="en-US" sz="2000" b="0" i="0" u="none" strike="noStrike" kern="0" cap="none" spc="0" normalizeH="0" baseline="0" noProof="0" dirty="0">
              <a:ln>
                <a:noFill/>
              </a:ln>
              <a:solidFill>
                <a:srgbClr val="00B0F0"/>
              </a:solidFill>
              <a:effectLst/>
              <a:uLnTx/>
              <a:uFillTx/>
            </a:endParaRPr>
          </a:p>
        </p:txBody>
      </p:sp>
      <p:pic>
        <p:nvPicPr>
          <p:cNvPr id="4" name="Image 0" descr="preencoded.png">
            <a:extLst>
              <a:ext uri="{FF2B5EF4-FFF2-40B4-BE49-F238E27FC236}">
                <a16:creationId xmlns:a16="http://schemas.microsoft.com/office/drawing/2014/main" id="{6EA90592-5F15-B72D-1D02-CE10EDB275C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2048351"/>
            <a:ext cx="4926568" cy="4926568"/>
          </a:xfrm>
          <a:prstGeom prst="rect">
            <a:avLst/>
          </a:prstGeom>
        </p:spPr>
      </p:pic>
      <p:sp>
        <p:nvSpPr>
          <p:cNvPr id="20" name="Text 1">
            <a:extLst>
              <a:ext uri="{FF2B5EF4-FFF2-40B4-BE49-F238E27FC236}">
                <a16:creationId xmlns:a16="http://schemas.microsoft.com/office/drawing/2014/main" id="{CEC8FD4A-E127-2549-2D73-88591F3A2CA8}"/>
              </a:ext>
            </a:extLst>
          </p:cNvPr>
          <p:cNvSpPr/>
          <p:nvPr/>
        </p:nvSpPr>
        <p:spPr>
          <a:xfrm>
            <a:off x="10791349" y="2023467"/>
            <a:ext cx="305276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القائد الاستراتيجي للحملة</a:t>
            </a:r>
            <a:endParaRPr kumimoji="0" lang="en-US" b="0" i="0" u="none" strike="noStrike" kern="0" cap="none" spc="0" normalizeH="0" baseline="0" noProof="0" dirty="0">
              <a:ln>
                <a:noFill/>
              </a:ln>
              <a:effectLst/>
              <a:uLnTx/>
              <a:uFillTx/>
            </a:endParaRPr>
          </a:p>
        </p:txBody>
      </p:sp>
      <p:sp>
        <p:nvSpPr>
          <p:cNvPr id="40" name="Text 2">
            <a:extLst>
              <a:ext uri="{FF2B5EF4-FFF2-40B4-BE49-F238E27FC236}">
                <a16:creationId xmlns:a16="http://schemas.microsoft.com/office/drawing/2014/main" id="{C024440B-A858-CDE6-FFA4-46A386A78B5F}"/>
              </a:ext>
            </a:extLst>
          </p:cNvPr>
          <p:cNvSpPr/>
          <p:nvPr/>
        </p:nvSpPr>
        <p:spPr>
          <a:xfrm>
            <a:off x="6212086" y="2531983"/>
            <a:ext cx="763202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يتولى مدير الحملة الرقمية (Campaign Manager) المسؤوليات الحاسمة التالية:</a:t>
            </a:r>
            <a:endParaRPr kumimoji="0" lang="en-US" sz="1550" b="0" i="0" u="none" strike="noStrike" kern="0" cap="none" spc="0" normalizeH="0" baseline="0" noProof="0" dirty="0">
              <a:ln>
                <a:noFill/>
              </a:ln>
              <a:solidFill>
                <a:prstClr val="black"/>
              </a:solidFill>
              <a:effectLst/>
              <a:uLnTx/>
              <a:uFillTx/>
            </a:endParaRPr>
          </a:p>
        </p:txBody>
      </p:sp>
      <p:sp>
        <p:nvSpPr>
          <p:cNvPr id="41" name="Text 3">
            <a:extLst>
              <a:ext uri="{FF2B5EF4-FFF2-40B4-BE49-F238E27FC236}">
                <a16:creationId xmlns:a16="http://schemas.microsoft.com/office/drawing/2014/main" id="{514FE5FF-D6E3-4E56-68B9-81CD0D083D90}"/>
              </a:ext>
            </a:extLst>
          </p:cNvPr>
          <p:cNvSpPr/>
          <p:nvPr/>
        </p:nvSpPr>
        <p:spPr>
          <a:xfrm>
            <a:off x="6212086" y="3028117"/>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أهداف الحملة واتجاهها الاستراتيجي</a:t>
            </a:r>
            <a:endParaRPr kumimoji="0" lang="en-US" sz="1550" b="0" i="0" u="none" strike="noStrike" kern="0" cap="none" spc="0" normalizeH="0" baseline="0" noProof="0" dirty="0">
              <a:ln>
                <a:noFill/>
              </a:ln>
              <a:solidFill>
                <a:prstClr val="black"/>
              </a:solidFill>
              <a:effectLst/>
              <a:uLnTx/>
              <a:uFillTx/>
            </a:endParaRPr>
          </a:p>
        </p:txBody>
      </p:sp>
      <p:sp>
        <p:nvSpPr>
          <p:cNvPr id="42" name="Text 4">
            <a:extLst>
              <a:ext uri="{FF2B5EF4-FFF2-40B4-BE49-F238E27FC236}">
                <a16:creationId xmlns:a16="http://schemas.microsoft.com/office/drawing/2014/main" id="{DA870C64-109D-7BF9-EC87-A4572954B94A}"/>
              </a:ext>
            </a:extLst>
          </p:cNvPr>
          <p:cNvSpPr/>
          <p:nvPr/>
        </p:nvSpPr>
        <p:spPr>
          <a:xfrm>
            <a:off x="6212086" y="3415070"/>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التنسيق الفعال بين جميع أعضاء الفريق</a:t>
            </a:r>
            <a:endParaRPr kumimoji="0" lang="en-US" sz="1550" b="0" i="0" u="none" strike="noStrike" kern="0" cap="none" spc="0" normalizeH="0" baseline="0" noProof="0" dirty="0">
              <a:ln>
                <a:noFill/>
              </a:ln>
              <a:solidFill>
                <a:prstClr val="black"/>
              </a:solidFill>
              <a:effectLst/>
              <a:uLnTx/>
              <a:uFillTx/>
            </a:endParaRPr>
          </a:p>
        </p:txBody>
      </p:sp>
      <p:sp>
        <p:nvSpPr>
          <p:cNvPr id="43" name="Text 5">
            <a:extLst>
              <a:ext uri="{FF2B5EF4-FFF2-40B4-BE49-F238E27FC236}">
                <a16:creationId xmlns:a16="http://schemas.microsoft.com/office/drawing/2014/main" id="{9C04E67D-0EFB-5806-F325-88F8BFC03A16}"/>
              </a:ext>
            </a:extLst>
          </p:cNvPr>
          <p:cNvSpPr/>
          <p:nvPr/>
        </p:nvSpPr>
        <p:spPr>
          <a:xfrm>
            <a:off x="6212086" y="380202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اتخاذ القرار النهائي بشأن اختيار الوسيلة الاتصالية</a:t>
            </a:r>
            <a:endParaRPr kumimoji="0" lang="en-US" sz="1550" b="0" i="0" u="none" strike="noStrike" kern="0" cap="none" spc="0" normalizeH="0" baseline="0" noProof="0" dirty="0">
              <a:ln>
                <a:noFill/>
              </a:ln>
              <a:solidFill>
                <a:prstClr val="black"/>
              </a:solidFill>
              <a:effectLst/>
              <a:uLnTx/>
              <a:uFillTx/>
            </a:endParaRPr>
          </a:p>
        </p:txBody>
      </p:sp>
      <p:sp>
        <p:nvSpPr>
          <p:cNvPr id="44" name="Text 6">
            <a:extLst>
              <a:ext uri="{FF2B5EF4-FFF2-40B4-BE49-F238E27FC236}">
                <a16:creationId xmlns:a16="http://schemas.microsoft.com/office/drawing/2014/main" id="{596775C7-7049-09F7-EDF2-A249E2AD9F70}"/>
              </a:ext>
            </a:extLst>
          </p:cNvPr>
          <p:cNvSpPr/>
          <p:nvPr/>
        </p:nvSpPr>
        <p:spPr>
          <a:xfrm>
            <a:off x="6212086" y="418897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متابعة التنفيذ وتقييم الأداء العام</a:t>
            </a:r>
            <a:endParaRPr kumimoji="0" lang="en-US" sz="1550" b="0" i="0" u="none" strike="noStrike" kern="0" cap="none" spc="0" normalizeH="0" baseline="0" noProof="0" dirty="0">
              <a:ln>
                <a:noFill/>
              </a:ln>
              <a:solidFill>
                <a:prstClr val="black"/>
              </a:solidFill>
              <a:effectLst/>
              <a:uLnTx/>
              <a:uFillTx/>
            </a:endParaRPr>
          </a:p>
        </p:txBody>
      </p:sp>
      <p:sp>
        <p:nvSpPr>
          <p:cNvPr id="45" name="Text 7">
            <a:extLst>
              <a:ext uri="{FF2B5EF4-FFF2-40B4-BE49-F238E27FC236}">
                <a16:creationId xmlns:a16="http://schemas.microsoft.com/office/drawing/2014/main" id="{EC065A9A-B85F-6476-3ED7-CAEC9113D036}"/>
              </a:ext>
            </a:extLst>
          </p:cNvPr>
          <p:cNvSpPr/>
          <p:nvPr/>
        </p:nvSpPr>
        <p:spPr>
          <a:xfrm>
            <a:off x="6212086" y="457592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إدارة الميزانية والجدول الزمني</a:t>
            </a:r>
            <a:endParaRPr kumimoji="0" lang="en-US" sz="1550" b="0" i="0" u="none" strike="noStrike" kern="0" cap="none" spc="0" normalizeH="0" baseline="0" noProof="0" dirty="0">
              <a:ln>
                <a:noFill/>
              </a:ln>
              <a:solidFill>
                <a:prstClr val="black"/>
              </a:solidFill>
              <a:effectLst/>
              <a:uLnTx/>
              <a:uFillTx/>
            </a:endParaRPr>
          </a:p>
        </p:txBody>
      </p:sp>
      <p:sp>
        <p:nvSpPr>
          <p:cNvPr id="46" name="Text 8">
            <a:extLst>
              <a:ext uri="{FF2B5EF4-FFF2-40B4-BE49-F238E27FC236}">
                <a16:creationId xmlns:a16="http://schemas.microsoft.com/office/drawing/2014/main" id="{45F5998A-83C7-7B5C-E20A-C9E5415AE18B}"/>
              </a:ext>
            </a:extLst>
          </p:cNvPr>
          <p:cNvSpPr/>
          <p:nvPr/>
        </p:nvSpPr>
        <p:spPr>
          <a:xfrm>
            <a:off x="6212086" y="4962882"/>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الربط بين الأقسام المختلفة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758864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88660-3829-B1EB-41CA-2AD3C91F2B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1EE7EF-C9F9-6047-C902-76465C492EEF}"/>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E46B63F-8D35-8490-99BD-30313B9DF772}"/>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9C3FC29-6D59-E74B-A485-B8B9691512F4}"/>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583ECD5-79F9-7483-9A2F-AF87D0DA4FB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865847D1-46BA-0DD3-C4EA-D6776657E6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40266" y="2131814"/>
            <a:ext cx="3508396" cy="5262594"/>
          </a:xfrm>
          <a:prstGeom prst="rect">
            <a:avLst/>
          </a:prstGeom>
        </p:spPr>
      </p:pic>
      <p:sp>
        <p:nvSpPr>
          <p:cNvPr id="4" name="Text 0">
            <a:extLst>
              <a:ext uri="{FF2B5EF4-FFF2-40B4-BE49-F238E27FC236}">
                <a16:creationId xmlns:a16="http://schemas.microsoft.com/office/drawing/2014/main" id="{D7322C0A-C0B2-CF44-C909-761BFB0C1F13}"/>
              </a:ext>
            </a:extLst>
          </p:cNvPr>
          <p:cNvSpPr/>
          <p:nvPr/>
        </p:nvSpPr>
        <p:spPr>
          <a:xfrm>
            <a:off x="3399710" y="939955"/>
            <a:ext cx="622196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أخصائي العلاقات العامة الرقمية</a:t>
            </a:r>
            <a:endParaRPr kumimoji="0" lang="en-US" sz="2000" b="0" i="0" u="none" strike="noStrike" kern="0" cap="none" spc="0" normalizeH="0" baseline="0" noProof="0" dirty="0">
              <a:ln>
                <a:noFill/>
              </a:ln>
              <a:solidFill>
                <a:srgbClr val="00B0F0"/>
              </a:solidFill>
              <a:effectLst/>
              <a:uLnTx/>
              <a:uFillTx/>
            </a:endParaRPr>
          </a:p>
        </p:txBody>
      </p:sp>
      <p:sp>
        <p:nvSpPr>
          <p:cNvPr id="20" name="Shape 1">
            <a:extLst>
              <a:ext uri="{FF2B5EF4-FFF2-40B4-BE49-F238E27FC236}">
                <a16:creationId xmlns:a16="http://schemas.microsoft.com/office/drawing/2014/main" id="{257ED7D2-F062-CC44-0C0B-B64E8A1879A9}"/>
              </a:ext>
            </a:extLst>
          </p:cNvPr>
          <p:cNvSpPr/>
          <p:nvPr/>
        </p:nvSpPr>
        <p:spPr>
          <a:xfrm>
            <a:off x="4671179" y="2429470"/>
            <a:ext cx="3679031" cy="2141815"/>
          </a:xfrm>
          <a:prstGeom prst="roundRect">
            <a:avLst>
              <a:gd name="adj" fmla="val 5123"/>
            </a:avLst>
          </a:prstGeom>
          <a:solidFill>
            <a:srgbClr val="FBFCFE"/>
          </a:solidFill>
          <a:ln w="22860">
            <a:solidFill>
              <a:srgbClr val="CFD2D8"/>
            </a:solidFill>
            <a:prstDash val="solid"/>
          </a:ln>
        </p:spPr>
        <p:txBody>
          <a:bodyPr/>
          <a:lstStyle/>
          <a:p>
            <a:endParaRPr lang="en-US"/>
          </a:p>
        </p:txBody>
      </p:sp>
      <p:pic>
        <p:nvPicPr>
          <p:cNvPr id="43" name="Image 1" descr="preencoded.png">
            <a:extLst>
              <a:ext uri="{FF2B5EF4-FFF2-40B4-BE49-F238E27FC236}">
                <a16:creationId xmlns:a16="http://schemas.microsoft.com/office/drawing/2014/main" id="{8536EA31-409A-7DC9-D0DC-324FF59A0C2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81630" y="2429470"/>
            <a:ext cx="91440" cy="2141815"/>
          </a:xfrm>
          <a:prstGeom prst="rect">
            <a:avLst/>
          </a:prstGeom>
        </p:spPr>
      </p:pic>
      <p:sp>
        <p:nvSpPr>
          <p:cNvPr id="44" name="Text 2">
            <a:extLst>
              <a:ext uri="{FF2B5EF4-FFF2-40B4-BE49-F238E27FC236}">
                <a16:creationId xmlns:a16="http://schemas.microsoft.com/office/drawing/2014/main" id="{5F2AF6B0-C1E3-4F88-382B-0CA6644A9153}"/>
              </a:ext>
            </a:extLst>
          </p:cNvPr>
          <p:cNvSpPr/>
          <p:nvPr/>
        </p:nvSpPr>
        <p:spPr>
          <a:xfrm>
            <a:off x="5129927" y="2650688"/>
            <a:ext cx="293048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صياغة الرسائل الاتصالية</a:t>
            </a:r>
            <a:endParaRPr kumimoji="0" lang="en-US" sz="1950" b="0" i="0" u="none" strike="noStrike" kern="0" cap="none" spc="0" normalizeH="0" baseline="0" noProof="0" dirty="0">
              <a:ln>
                <a:noFill/>
              </a:ln>
              <a:solidFill>
                <a:prstClr val="black"/>
              </a:solidFill>
              <a:effectLst/>
              <a:uLnTx/>
              <a:uFillTx/>
            </a:endParaRPr>
          </a:p>
        </p:txBody>
      </p:sp>
      <p:sp>
        <p:nvSpPr>
          <p:cNvPr id="45" name="Text 3">
            <a:extLst>
              <a:ext uri="{FF2B5EF4-FFF2-40B4-BE49-F238E27FC236}">
                <a16:creationId xmlns:a16="http://schemas.microsoft.com/office/drawing/2014/main" id="{22C25331-8ADB-B843-3E18-A53328C74435}"/>
              </a:ext>
            </a:extLst>
          </p:cNvPr>
          <p:cNvSpPr/>
          <p:nvPr/>
        </p:nvSpPr>
        <p:spPr>
          <a:xfrm>
            <a:off x="4892397" y="3079909"/>
            <a:ext cx="316801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يقوم بصياغة الرسائل الاتصالية للحملة بما يتوافق مع أهداف المؤسسة ويضمن وضوح الخطاب وفعاليته.</a:t>
            </a:r>
            <a:endParaRPr kumimoji="0" lang="en-US" sz="1550" b="0" i="0" u="none" strike="noStrike" kern="0" cap="none" spc="0" normalizeH="0" baseline="0" noProof="0" dirty="0">
              <a:ln>
                <a:noFill/>
              </a:ln>
              <a:solidFill>
                <a:prstClr val="black"/>
              </a:solidFill>
              <a:effectLst/>
              <a:uLnTx/>
              <a:uFillTx/>
            </a:endParaRPr>
          </a:p>
        </p:txBody>
      </p:sp>
      <p:sp>
        <p:nvSpPr>
          <p:cNvPr id="46" name="Shape 4">
            <a:extLst>
              <a:ext uri="{FF2B5EF4-FFF2-40B4-BE49-F238E27FC236}">
                <a16:creationId xmlns:a16="http://schemas.microsoft.com/office/drawing/2014/main" id="{7146E573-2D0D-61CF-2BC4-ADE03C7BF897}"/>
              </a:ext>
            </a:extLst>
          </p:cNvPr>
          <p:cNvSpPr/>
          <p:nvPr/>
        </p:nvSpPr>
        <p:spPr>
          <a:xfrm>
            <a:off x="793790" y="2429470"/>
            <a:ext cx="3679031" cy="2141815"/>
          </a:xfrm>
          <a:prstGeom prst="roundRect">
            <a:avLst>
              <a:gd name="adj" fmla="val 5123"/>
            </a:avLst>
          </a:prstGeom>
          <a:solidFill>
            <a:srgbClr val="FBFCFE"/>
          </a:solidFill>
          <a:ln w="22860">
            <a:solidFill>
              <a:srgbClr val="CFD2D8"/>
            </a:solidFill>
            <a:prstDash val="solid"/>
          </a:ln>
        </p:spPr>
        <p:txBody>
          <a:bodyPr/>
          <a:lstStyle/>
          <a:p>
            <a:endParaRPr lang="en-US"/>
          </a:p>
        </p:txBody>
      </p:sp>
      <p:pic>
        <p:nvPicPr>
          <p:cNvPr id="47" name="Image 2" descr="preencoded.png">
            <a:extLst>
              <a:ext uri="{FF2B5EF4-FFF2-40B4-BE49-F238E27FC236}">
                <a16:creationId xmlns:a16="http://schemas.microsoft.com/office/drawing/2014/main" id="{D13F1119-7CEA-69A8-FBCC-00527EAC5D7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04241" y="2429470"/>
            <a:ext cx="91440" cy="2141815"/>
          </a:xfrm>
          <a:prstGeom prst="rect">
            <a:avLst/>
          </a:prstGeom>
        </p:spPr>
      </p:pic>
      <p:sp>
        <p:nvSpPr>
          <p:cNvPr id="48" name="Text 5">
            <a:extLst>
              <a:ext uri="{FF2B5EF4-FFF2-40B4-BE49-F238E27FC236}">
                <a16:creationId xmlns:a16="http://schemas.microsoft.com/office/drawing/2014/main" id="{A6901556-B147-F47F-6C6D-782E9A364BFE}"/>
              </a:ext>
            </a:extLst>
          </p:cNvPr>
          <p:cNvSpPr/>
          <p:nvPr/>
        </p:nvSpPr>
        <p:spPr>
          <a:xfrm>
            <a:off x="1702118" y="265068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ضمان الاتساق</a:t>
            </a:r>
            <a:endParaRPr kumimoji="0" lang="en-US" sz="1950" b="0" i="0" u="none" strike="noStrike" kern="0" cap="none" spc="0" normalizeH="0" baseline="0" noProof="0" dirty="0">
              <a:ln>
                <a:noFill/>
              </a:ln>
              <a:solidFill>
                <a:prstClr val="black"/>
              </a:solidFill>
              <a:effectLst/>
              <a:uLnTx/>
              <a:uFillTx/>
            </a:endParaRPr>
          </a:p>
        </p:txBody>
      </p:sp>
      <p:sp>
        <p:nvSpPr>
          <p:cNvPr id="49" name="Text 6">
            <a:extLst>
              <a:ext uri="{FF2B5EF4-FFF2-40B4-BE49-F238E27FC236}">
                <a16:creationId xmlns:a16="http://schemas.microsoft.com/office/drawing/2014/main" id="{35626C33-B9A2-9BA6-1256-49E5BE603BAD}"/>
              </a:ext>
            </a:extLst>
          </p:cNvPr>
          <p:cNvSpPr/>
          <p:nvPr/>
        </p:nvSpPr>
        <p:spPr>
          <a:xfrm>
            <a:off x="1015008" y="3079909"/>
            <a:ext cx="316801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يضمن اتساق الخطاب الاتصالي مع هوية المؤسسة عبر جميع القنوات والمنصات المستخدمة.</a:t>
            </a:r>
            <a:endParaRPr kumimoji="0" lang="en-US" sz="1550" b="0" i="0" u="none" strike="noStrike" kern="0" cap="none" spc="0" normalizeH="0" baseline="0" noProof="0" dirty="0">
              <a:ln>
                <a:noFill/>
              </a:ln>
              <a:solidFill>
                <a:prstClr val="black"/>
              </a:solidFill>
              <a:effectLst/>
              <a:uLnTx/>
              <a:uFillTx/>
            </a:endParaRPr>
          </a:p>
        </p:txBody>
      </p:sp>
      <p:sp>
        <p:nvSpPr>
          <p:cNvPr id="50" name="Shape 7">
            <a:extLst>
              <a:ext uri="{FF2B5EF4-FFF2-40B4-BE49-F238E27FC236}">
                <a16:creationId xmlns:a16="http://schemas.microsoft.com/office/drawing/2014/main" id="{50191349-381C-5788-BE3D-1253D52CE2E0}"/>
              </a:ext>
            </a:extLst>
          </p:cNvPr>
          <p:cNvSpPr/>
          <p:nvPr/>
        </p:nvSpPr>
        <p:spPr>
          <a:xfrm>
            <a:off x="4671179" y="4769644"/>
            <a:ext cx="3679031" cy="1824276"/>
          </a:xfrm>
          <a:prstGeom prst="roundRect">
            <a:avLst>
              <a:gd name="adj" fmla="val 6015"/>
            </a:avLst>
          </a:prstGeom>
          <a:solidFill>
            <a:srgbClr val="FBFCFE"/>
          </a:solidFill>
          <a:ln w="22860">
            <a:solidFill>
              <a:srgbClr val="CFD2D8"/>
            </a:solidFill>
            <a:prstDash val="solid"/>
          </a:ln>
        </p:spPr>
        <p:txBody>
          <a:bodyPr/>
          <a:lstStyle/>
          <a:p>
            <a:endParaRPr lang="en-US"/>
          </a:p>
        </p:txBody>
      </p:sp>
      <p:pic>
        <p:nvPicPr>
          <p:cNvPr id="51" name="Image 3" descr="preencoded.png">
            <a:extLst>
              <a:ext uri="{FF2B5EF4-FFF2-40B4-BE49-F238E27FC236}">
                <a16:creationId xmlns:a16="http://schemas.microsoft.com/office/drawing/2014/main" id="{137F55E2-FDB2-040E-95B8-63C635BB0C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81630" y="4769644"/>
            <a:ext cx="91440" cy="1824276"/>
          </a:xfrm>
          <a:prstGeom prst="rect">
            <a:avLst/>
          </a:prstGeom>
        </p:spPr>
      </p:pic>
      <p:sp>
        <p:nvSpPr>
          <p:cNvPr id="52" name="Text 8">
            <a:extLst>
              <a:ext uri="{FF2B5EF4-FFF2-40B4-BE49-F238E27FC236}">
                <a16:creationId xmlns:a16="http://schemas.microsoft.com/office/drawing/2014/main" id="{665FEDBB-0BBE-38DD-26EA-ACE65D8704FA}"/>
              </a:ext>
            </a:extLst>
          </p:cNvPr>
          <p:cNvSpPr/>
          <p:nvPr/>
        </p:nvSpPr>
        <p:spPr>
          <a:xfrm>
            <a:off x="5181005" y="4990862"/>
            <a:ext cx="287940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اقتراح الوسيلة المناسبة</a:t>
            </a:r>
            <a:endParaRPr kumimoji="0" lang="en-US" sz="1950" b="0" i="0" u="none" strike="noStrike" kern="0" cap="none" spc="0" normalizeH="0" baseline="0" noProof="0" dirty="0">
              <a:ln>
                <a:noFill/>
              </a:ln>
              <a:solidFill>
                <a:prstClr val="black"/>
              </a:solidFill>
              <a:effectLst/>
              <a:uLnTx/>
              <a:uFillTx/>
            </a:endParaRPr>
          </a:p>
        </p:txBody>
      </p:sp>
      <p:sp>
        <p:nvSpPr>
          <p:cNvPr id="53" name="Text 9">
            <a:extLst>
              <a:ext uri="{FF2B5EF4-FFF2-40B4-BE49-F238E27FC236}">
                <a16:creationId xmlns:a16="http://schemas.microsoft.com/office/drawing/2014/main" id="{BE8CA056-87BD-4DB8-6D16-E1E2C3792390}"/>
              </a:ext>
            </a:extLst>
          </p:cNvPr>
          <p:cNvSpPr/>
          <p:nvPr/>
        </p:nvSpPr>
        <p:spPr>
          <a:xfrm>
            <a:off x="4892397" y="5420082"/>
            <a:ext cx="316801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يقترح الوسيلة المناسبة لنشر الرسالة وفق طبيعة الجمهور وحساسية الموضوع المطروح.</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654531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728F7-CEDE-EF02-DF3C-0EC9818D36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43A41-061B-A243-1FC0-E55081AD39F6}"/>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41633047-6E8F-81A5-2C46-04BF9F584696}"/>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080211A-97DE-72EC-D87D-79791AAFE87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D7A47142-68F2-2D3C-4247-190D59A6E7DD}"/>
              </a:ext>
            </a:extLst>
          </p:cNvPr>
          <p:cNvSpPr/>
          <p:nvPr/>
        </p:nvSpPr>
        <p:spPr>
          <a:xfrm>
            <a:off x="6934492" y="484942"/>
            <a:ext cx="3527584" cy="440888"/>
          </a:xfrm>
          <a:prstGeom prst="rect">
            <a:avLst/>
          </a:prstGeom>
          <a:noFill/>
          <a:ln/>
        </p:spPr>
        <p:txBody>
          <a:bodyPr wrap="none" lIns="0" tIns="0" rIns="0" bIns="0" rtlCol="0" anchor="t"/>
          <a:lstStyle/>
          <a:p>
            <a:pPr marL="0" marR="0" lvl="0" indent="0" algn="r" defTabSz="914400" rtl="1" eaLnBrk="1" fontAlgn="auto" latinLnBrk="0" hangingPunct="1">
              <a:lnSpc>
                <a:spcPts val="34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مخطط المحتوى</a:t>
            </a:r>
            <a:endParaRPr kumimoji="0" lang="en-US" sz="2000" b="0" i="0" u="none" strike="noStrike" kern="0" cap="none" spc="0" normalizeH="0" baseline="0" noProof="0" dirty="0">
              <a:ln>
                <a:noFill/>
              </a:ln>
              <a:solidFill>
                <a:srgbClr val="00B0F0"/>
              </a:solidFill>
              <a:effectLst/>
              <a:uLnTx/>
              <a:uFillTx/>
            </a:endParaRPr>
          </a:p>
        </p:txBody>
      </p:sp>
      <p:sp>
        <p:nvSpPr>
          <p:cNvPr id="15" name="Text 1">
            <a:extLst>
              <a:ext uri="{FF2B5EF4-FFF2-40B4-BE49-F238E27FC236}">
                <a16:creationId xmlns:a16="http://schemas.microsoft.com/office/drawing/2014/main" id="{6314D909-820F-C75C-48A8-6AE2DDCC43A5}"/>
              </a:ext>
            </a:extLst>
          </p:cNvPr>
          <p:cNvSpPr/>
          <p:nvPr/>
        </p:nvSpPr>
        <p:spPr>
          <a:xfrm>
            <a:off x="940237" y="1366718"/>
            <a:ext cx="2204680" cy="275630"/>
          </a:xfrm>
          <a:prstGeom prst="rect">
            <a:avLst/>
          </a:prstGeom>
          <a:noFill/>
          <a:ln/>
        </p:spPr>
        <p:txBody>
          <a:bodyPr wrap="none" lIns="0" tIns="0" rIns="0" bIns="0" rtlCol="0" anchor="t"/>
          <a:lstStyle/>
          <a:p>
            <a:pPr marL="0" marR="0" lvl="0" indent="0" defTabSz="914400" eaLnBrk="1" fontAlgn="auto" latinLnBrk="0" hangingPunct="1">
              <a:lnSpc>
                <a:spcPts val="2150"/>
              </a:lnSpc>
              <a:spcBef>
                <a:spcPts val="0"/>
              </a:spcBef>
              <a:spcAft>
                <a:spcPts val="0"/>
              </a:spcAft>
              <a:buClrTx/>
              <a:buSzTx/>
              <a:buFontTx/>
              <a:buNone/>
              <a:tabLst/>
              <a:defRPr/>
            </a:pPr>
            <a:r>
              <a:rPr kumimoji="0" lang="en-US" b="1" i="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Content Strategist</a:t>
            </a:r>
            <a:endParaRPr kumimoji="0" lang="en-US" b="0" i="0" u="none" strike="noStrike" kern="0" cap="none" spc="0" normalizeH="0" baseline="0" noProof="0" dirty="0">
              <a:ln>
                <a:noFill/>
              </a:ln>
              <a:effectLst/>
              <a:uLnTx/>
              <a:uFillTx/>
            </a:endParaRPr>
          </a:p>
        </p:txBody>
      </p:sp>
      <p:sp>
        <p:nvSpPr>
          <p:cNvPr id="27" name="Text 2">
            <a:extLst>
              <a:ext uri="{FF2B5EF4-FFF2-40B4-BE49-F238E27FC236}">
                <a16:creationId xmlns:a16="http://schemas.microsoft.com/office/drawing/2014/main" id="{61677FFA-2758-3155-BD60-C5A4679FD5DF}"/>
              </a:ext>
            </a:extLst>
          </p:cNvPr>
          <p:cNvSpPr/>
          <p:nvPr/>
        </p:nvSpPr>
        <p:spPr>
          <a:xfrm>
            <a:off x="940237" y="1882179"/>
            <a:ext cx="6159698" cy="282059"/>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مسؤول عن المهام الاستراتيجية التالية:</a:t>
            </a:r>
            <a:endParaRPr kumimoji="0" lang="en-US" sz="1600" b="0" i="0" u="none" strike="noStrike" kern="0" cap="none" spc="0" normalizeH="0" baseline="0" noProof="0" dirty="0">
              <a:ln>
                <a:noFill/>
              </a:ln>
              <a:solidFill>
                <a:prstClr val="black"/>
              </a:solidFill>
              <a:effectLst/>
              <a:uLnTx/>
              <a:uFillTx/>
            </a:endParaRPr>
          </a:p>
        </p:txBody>
      </p:sp>
      <p:sp>
        <p:nvSpPr>
          <p:cNvPr id="28" name="Text 3">
            <a:extLst>
              <a:ext uri="{FF2B5EF4-FFF2-40B4-BE49-F238E27FC236}">
                <a16:creationId xmlns:a16="http://schemas.microsoft.com/office/drawing/2014/main" id="{8CECF98E-8F40-67D7-ADF8-69F9553AFC3A}"/>
              </a:ext>
            </a:extLst>
          </p:cNvPr>
          <p:cNvSpPr/>
          <p:nvPr/>
        </p:nvSpPr>
        <p:spPr>
          <a:xfrm>
            <a:off x="940237" y="2402156"/>
            <a:ext cx="6159698" cy="2820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 typeface="+mj-lt"/>
              <a:buAutoNum type="arabicPeriod"/>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تحويل أهداف الحملة إلى محتوى قابل للتنفيذ</a:t>
            </a:r>
            <a:endParaRPr kumimoji="0" lang="en-US" sz="1600" b="0" i="0" u="none" strike="noStrike" kern="0" cap="none" spc="0" normalizeH="0" baseline="0" noProof="0" dirty="0">
              <a:ln>
                <a:noFill/>
              </a:ln>
              <a:solidFill>
                <a:prstClr val="black"/>
              </a:solidFill>
              <a:effectLst/>
              <a:uLnTx/>
              <a:uFillTx/>
            </a:endParaRPr>
          </a:p>
        </p:txBody>
      </p:sp>
      <p:sp>
        <p:nvSpPr>
          <p:cNvPr id="29" name="Text 4">
            <a:extLst>
              <a:ext uri="{FF2B5EF4-FFF2-40B4-BE49-F238E27FC236}">
                <a16:creationId xmlns:a16="http://schemas.microsoft.com/office/drawing/2014/main" id="{A463A828-471A-70DF-EE61-DBEDE8FB26B2}"/>
              </a:ext>
            </a:extLst>
          </p:cNvPr>
          <p:cNvSpPr/>
          <p:nvPr/>
        </p:nvSpPr>
        <p:spPr>
          <a:xfrm>
            <a:off x="940237" y="2852292"/>
            <a:ext cx="6159698" cy="2820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 typeface="+mj-lt"/>
              <a:buAutoNum type="arabicPeriod" startAt="2"/>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أنسب شكل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للمحتوى</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نصي</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مرئي،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تفاعلي</a:t>
            </a:r>
            <a:r>
              <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30" name="Text 5">
            <a:extLst>
              <a:ext uri="{FF2B5EF4-FFF2-40B4-BE49-F238E27FC236}">
                <a16:creationId xmlns:a16="http://schemas.microsoft.com/office/drawing/2014/main" id="{043B8E55-15D9-BEBF-0322-2342E9714472}"/>
              </a:ext>
            </a:extLst>
          </p:cNvPr>
          <p:cNvSpPr/>
          <p:nvPr/>
        </p:nvSpPr>
        <p:spPr>
          <a:xfrm>
            <a:off x="940237" y="3404168"/>
            <a:ext cx="6159698" cy="2820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 typeface="+mj-lt"/>
              <a:buAutoNum type="arabicPeriod" startAt="3"/>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الربط بين طبيعة المحتوى والوسيلة الأكثر فاعلية لنشره</a:t>
            </a:r>
            <a:endParaRPr kumimoji="0" lang="en-US" sz="1600" b="0" i="0" u="none" strike="noStrike" kern="0" cap="none" spc="0" normalizeH="0" baseline="0" noProof="0" dirty="0">
              <a:ln>
                <a:noFill/>
              </a:ln>
              <a:solidFill>
                <a:prstClr val="black"/>
              </a:solidFill>
              <a:effectLst/>
              <a:uLnTx/>
              <a:uFillTx/>
            </a:endParaRPr>
          </a:p>
        </p:txBody>
      </p:sp>
      <p:sp>
        <p:nvSpPr>
          <p:cNvPr id="31" name="Text 6">
            <a:extLst>
              <a:ext uri="{FF2B5EF4-FFF2-40B4-BE49-F238E27FC236}">
                <a16:creationId xmlns:a16="http://schemas.microsoft.com/office/drawing/2014/main" id="{9ACA34EC-0BE4-2DF8-BCF6-4D37699245C4}"/>
              </a:ext>
            </a:extLst>
          </p:cNvPr>
          <p:cNvSpPr/>
          <p:nvPr/>
        </p:nvSpPr>
        <p:spPr>
          <a:xfrm>
            <a:off x="940237" y="3911500"/>
            <a:ext cx="6159698" cy="2820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 typeface="+mj-lt"/>
              <a:buAutoNum type="arabicPeriod" startAt="4"/>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تحويل الأهداف إلى رسائل مرئية ومكتوبة</a:t>
            </a:r>
            <a:endParaRPr kumimoji="0" lang="en-US" sz="1600" b="0" i="0" u="none" strike="noStrike" kern="0" cap="none" spc="0" normalizeH="0" baseline="0" noProof="0" dirty="0">
              <a:ln>
                <a:noFill/>
              </a:ln>
              <a:solidFill>
                <a:prstClr val="black"/>
              </a:solidFill>
              <a:effectLst/>
              <a:uLnTx/>
              <a:uFillTx/>
            </a:endParaRPr>
          </a:p>
        </p:txBody>
      </p:sp>
      <p:sp>
        <p:nvSpPr>
          <p:cNvPr id="32" name="Text 7">
            <a:extLst>
              <a:ext uri="{FF2B5EF4-FFF2-40B4-BE49-F238E27FC236}">
                <a16:creationId xmlns:a16="http://schemas.microsoft.com/office/drawing/2014/main" id="{3D6CCE1A-D6E1-AD80-5356-A6D746E74CA9}"/>
              </a:ext>
            </a:extLst>
          </p:cNvPr>
          <p:cNvSpPr/>
          <p:nvPr/>
        </p:nvSpPr>
        <p:spPr>
          <a:xfrm>
            <a:off x="940237" y="4454881"/>
            <a:ext cx="6159698" cy="2820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 typeface="+mj-lt"/>
              <a:buAutoNum type="arabicPeriod" startAt="5"/>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إنتاج تصاميم وفيديوهات ونصوص إبداعية</a:t>
            </a:r>
            <a:endParaRPr kumimoji="0" lang="en-US" sz="1600" b="0" i="0" u="none" strike="noStrike" kern="0" cap="none" spc="0" normalizeH="0" baseline="0" noProof="0" dirty="0">
              <a:ln>
                <a:noFill/>
              </a:ln>
              <a:solidFill>
                <a:prstClr val="black"/>
              </a:solidFill>
              <a:effectLst/>
              <a:uLnTx/>
              <a:uFillTx/>
            </a:endParaRPr>
          </a:p>
        </p:txBody>
      </p:sp>
      <p:pic>
        <p:nvPicPr>
          <p:cNvPr id="33" name="Image 0" descr="preencoded.png">
            <a:extLst>
              <a:ext uri="{FF2B5EF4-FFF2-40B4-BE49-F238E27FC236}">
                <a16:creationId xmlns:a16="http://schemas.microsoft.com/office/drawing/2014/main" id="{55ABDA38-6763-1577-6805-6C365C97246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77059" y="1366718"/>
            <a:ext cx="6159698" cy="6159698"/>
          </a:xfrm>
          <a:prstGeom prst="rect">
            <a:avLst/>
          </a:prstGeom>
        </p:spPr>
      </p:pic>
    </p:spTree>
    <p:extLst>
      <p:ext uri="{BB962C8B-B14F-4D97-AF65-F5344CB8AC3E}">
        <p14:creationId xmlns:p14="http://schemas.microsoft.com/office/powerpoint/2010/main" val="2691635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E15F3-AB1A-35DD-760A-F0DDE7BC29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064009-091B-2B7C-0DD3-63572F0D5045}"/>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65C03C77-BD4F-8BC8-51D1-AF4B067D5636}"/>
              </a:ext>
            </a:extLst>
          </p:cNvPr>
          <p:cNvSpPr/>
          <p:nvPr/>
        </p:nvSpPr>
        <p:spPr>
          <a:xfrm>
            <a:off x="3151414" y="289189"/>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07D99C2-6FCC-E692-8AF5-05E5A74CA64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Text 0">
            <a:extLst>
              <a:ext uri="{FF2B5EF4-FFF2-40B4-BE49-F238E27FC236}">
                <a16:creationId xmlns:a16="http://schemas.microsoft.com/office/drawing/2014/main" id="{A5003E11-2A2B-1D5E-5827-A64160CEB328}"/>
              </a:ext>
            </a:extLst>
          </p:cNvPr>
          <p:cNvSpPr/>
          <p:nvPr/>
        </p:nvSpPr>
        <p:spPr>
          <a:xfrm>
            <a:off x="8890907" y="1763777"/>
            <a:ext cx="4363641"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مسؤول إدارة المنصات</a:t>
            </a:r>
            <a:endParaRPr kumimoji="0" lang="en-US" sz="2000" b="0" i="0" u="none" strike="noStrike" kern="0" cap="none" spc="0" normalizeH="0" baseline="0" noProof="0" dirty="0">
              <a:ln>
                <a:noFill/>
              </a:ln>
              <a:solidFill>
                <a:srgbClr val="00B0F0"/>
              </a:solidFill>
              <a:effectLst/>
              <a:uLnTx/>
              <a:uFillTx/>
            </a:endParaRPr>
          </a:p>
        </p:txBody>
      </p:sp>
      <p:sp>
        <p:nvSpPr>
          <p:cNvPr id="3" name="Shape 1">
            <a:extLst>
              <a:ext uri="{FF2B5EF4-FFF2-40B4-BE49-F238E27FC236}">
                <a16:creationId xmlns:a16="http://schemas.microsoft.com/office/drawing/2014/main" id="{B95E0FB0-2C9E-E0F1-F280-7832C25EC035}"/>
              </a:ext>
            </a:extLst>
          </p:cNvPr>
          <p:cNvSpPr/>
          <p:nvPr/>
        </p:nvSpPr>
        <p:spPr>
          <a:xfrm>
            <a:off x="9621322" y="3155871"/>
            <a:ext cx="4215289" cy="2269927"/>
          </a:xfrm>
          <a:prstGeom prst="roundRect">
            <a:avLst>
              <a:gd name="adj" fmla="val 3672"/>
            </a:avLst>
          </a:prstGeom>
          <a:solidFill>
            <a:srgbClr val="E9ECF2"/>
          </a:solidFill>
          <a:ln w="7620">
            <a:solidFill>
              <a:srgbClr val="CFD2D8"/>
            </a:solidFill>
            <a:prstDash val="solid"/>
          </a:ln>
        </p:spPr>
        <p:txBody>
          <a:bodyPr/>
          <a:lstStyle/>
          <a:p>
            <a:endParaRPr lang="en-US"/>
          </a:p>
        </p:txBody>
      </p:sp>
      <p:pic>
        <p:nvPicPr>
          <p:cNvPr id="4" name="Image 0" descr="preencoded.png">
            <a:extLst>
              <a:ext uri="{FF2B5EF4-FFF2-40B4-BE49-F238E27FC236}">
                <a16:creationId xmlns:a16="http://schemas.microsoft.com/office/drawing/2014/main" id="{6A5DEE45-8FA3-0D64-F2D8-FC2C2AD9815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35320" y="3361849"/>
            <a:ext cx="595313" cy="595313"/>
          </a:xfrm>
          <a:prstGeom prst="rect">
            <a:avLst/>
          </a:prstGeom>
        </p:spPr>
      </p:pic>
      <p:pic>
        <p:nvPicPr>
          <p:cNvPr id="6" name="Image 1" descr="preencoded.png">
            <a:extLst>
              <a:ext uri="{FF2B5EF4-FFF2-40B4-BE49-F238E27FC236}">
                <a16:creationId xmlns:a16="http://schemas.microsoft.com/office/drawing/2014/main" id="{377FD7B3-38B1-2D05-9461-CFD85AAAC0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199031" y="3525441"/>
            <a:ext cx="267891" cy="267891"/>
          </a:xfrm>
          <a:prstGeom prst="rect">
            <a:avLst/>
          </a:prstGeom>
        </p:spPr>
      </p:pic>
      <p:sp>
        <p:nvSpPr>
          <p:cNvPr id="7" name="Text 2">
            <a:extLst>
              <a:ext uri="{FF2B5EF4-FFF2-40B4-BE49-F238E27FC236}">
                <a16:creationId xmlns:a16="http://schemas.microsoft.com/office/drawing/2014/main" id="{CD0C3EC7-94D8-10D6-E937-73871AD646B1}"/>
              </a:ext>
            </a:extLst>
          </p:cNvPr>
          <p:cNvSpPr/>
          <p:nvPr/>
        </p:nvSpPr>
        <p:spPr>
          <a:xfrm>
            <a:off x="11149727" y="415551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تنفيذ النشر</a:t>
            </a:r>
            <a:endParaRPr kumimoji="0" lang="en-US" sz="1950" b="0" i="0" u="none" strike="noStrike" kern="0" cap="none" spc="0" normalizeH="0" baseline="0" noProof="0" dirty="0">
              <a:ln>
                <a:noFill/>
              </a:ln>
              <a:solidFill>
                <a:prstClr val="black"/>
              </a:solidFill>
              <a:effectLst/>
              <a:uLnTx/>
              <a:uFillTx/>
            </a:endParaRPr>
          </a:p>
        </p:txBody>
      </p:sp>
      <p:sp>
        <p:nvSpPr>
          <p:cNvPr id="8" name="Text 3">
            <a:extLst>
              <a:ext uri="{FF2B5EF4-FFF2-40B4-BE49-F238E27FC236}">
                <a16:creationId xmlns:a16="http://schemas.microsoft.com/office/drawing/2014/main" id="{69AED50D-D7E4-2D17-04E7-6B5BECDE6EBC}"/>
              </a:ext>
            </a:extLst>
          </p:cNvPr>
          <p:cNvSpPr/>
          <p:nvPr/>
        </p:nvSpPr>
        <p:spPr>
          <a:xfrm>
            <a:off x="9827300" y="4584740"/>
            <a:ext cx="38033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تنفيذ النشر وفق الخطة الزمنية المحددة بدقة واحترافية</a:t>
            </a:r>
            <a:endParaRPr kumimoji="0" lang="en-US" sz="1550" b="0" i="0" u="none" strike="noStrike" kern="0" cap="none" spc="0" normalizeH="0" baseline="0" noProof="0" dirty="0">
              <a:ln>
                <a:noFill/>
              </a:ln>
              <a:solidFill>
                <a:prstClr val="black"/>
              </a:solidFill>
              <a:effectLst/>
              <a:uLnTx/>
              <a:uFillTx/>
            </a:endParaRPr>
          </a:p>
        </p:txBody>
      </p:sp>
      <p:sp>
        <p:nvSpPr>
          <p:cNvPr id="9" name="Shape 4">
            <a:extLst>
              <a:ext uri="{FF2B5EF4-FFF2-40B4-BE49-F238E27FC236}">
                <a16:creationId xmlns:a16="http://schemas.microsoft.com/office/drawing/2014/main" id="{D949CBD1-2506-3327-725A-1D776A6777C8}"/>
              </a:ext>
            </a:extLst>
          </p:cNvPr>
          <p:cNvSpPr/>
          <p:nvPr/>
        </p:nvSpPr>
        <p:spPr>
          <a:xfrm>
            <a:off x="5207556" y="3155871"/>
            <a:ext cx="4215408" cy="2269927"/>
          </a:xfrm>
          <a:prstGeom prst="roundRect">
            <a:avLst>
              <a:gd name="adj" fmla="val 3672"/>
            </a:avLst>
          </a:prstGeom>
          <a:solidFill>
            <a:srgbClr val="E9ECF2"/>
          </a:solidFill>
          <a:ln w="7620">
            <a:solidFill>
              <a:srgbClr val="CFD2D8"/>
            </a:solidFill>
            <a:prstDash val="solid"/>
          </a:ln>
        </p:spPr>
        <p:txBody>
          <a:bodyPr/>
          <a:lstStyle/>
          <a:p>
            <a:endParaRPr lang="en-US"/>
          </a:p>
        </p:txBody>
      </p:sp>
      <p:pic>
        <p:nvPicPr>
          <p:cNvPr id="10" name="Image 2" descr="preencoded.png">
            <a:extLst>
              <a:ext uri="{FF2B5EF4-FFF2-40B4-BE49-F238E27FC236}">
                <a16:creationId xmlns:a16="http://schemas.microsoft.com/office/drawing/2014/main" id="{A319038B-4955-C699-E90C-7DA38A94F0A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621673" y="3361849"/>
            <a:ext cx="595313" cy="595313"/>
          </a:xfrm>
          <a:prstGeom prst="rect">
            <a:avLst/>
          </a:prstGeom>
        </p:spPr>
      </p:pic>
      <p:pic>
        <p:nvPicPr>
          <p:cNvPr id="11" name="Image 3" descr="preencoded.png">
            <a:extLst>
              <a:ext uri="{FF2B5EF4-FFF2-40B4-BE49-F238E27FC236}">
                <a16:creationId xmlns:a16="http://schemas.microsoft.com/office/drawing/2014/main" id="{F791D47A-7667-0DBB-0F8C-959C696B621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85384" y="3525441"/>
            <a:ext cx="267891" cy="267891"/>
          </a:xfrm>
          <a:prstGeom prst="rect">
            <a:avLst/>
          </a:prstGeom>
        </p:spPr>
      </p:pic>
      <p:sp>
        <p:nvSpPr>
          <p:cNvPr id="12" name="Text 5">
            <a:extLst>
              <a:ext uri="{FF2B5EF4-FFF2-40B4-BE49-F238E27FC236}">
                <a16:creationId xmlns:a16="http://schemas.microsoft.com/office/drawing/2014/main" id="{4167B7B6-A72D-33C3-C3B7-DDB6CC4AE939}"/>
              </a:ext>
            </a:extLst>
          </p:cNvPr>
          <p:cNvSpPr/>
          <p:nvPr/>
        </p:nvSpPr>
        <p:spPr>
          <a:xfrm>
            <a:off x="6736080" y="415551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التفاعل مع الجمهور</a:t>
            </a:r>
            <a:endParaRPr kumimoji="0" lang="en-US" sz="1950" b="0" i="0" u="none" strike="noStrike" kern="0" cap="none" spc="0" normalizeH="0" baseline="0" noProof="0" dirty="0">
              <a:ln>
                <a:noFill/>
              </a:ln>
              <a:solidFill>
                <a:prstClr val="black"/>
              </a:solidFill>
              <a:effectLst/>
              <a:uLnTx/>
              <a:uFillTx/>
            </a:endParaRPr>
          </a:p>
        </p:txBody>
      </p:sp>
      <p:sp>
        <p:nvSpPr>
          <p:cNvPr id="13" name="Text 6">
            <a:extLst>
              <a:ext uri="{FF2B5EF4-FFF2-40B4-BE49-F238E27FC236}">
                <a16:creationId xmlns:a16="http://schemas.microsoft.com/office/drawing/2014/main" id="{DAFCC351-4877-6D28-6302-351EFCDA32B2}"/>
              </a:ext>
            </a:extLst>
          </p:cNvPr>
          <p:cNvSpPr/>
          <p:nvPr/>
        </p:nvSpPr>
        <p:spPr>
          <a:xfrm>
            <a:off x="5413534" y="4584740"/>
            <a:ext cx="3803452"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التفاعل المباشر مع الجمهور وإدارة الحوار بشكل فعال</a:t>
            </a:r>
            <a:endParaRPr kumimoji="0" lang="en-US" sz="1550" b="0" i="0" u="none" strike="noStrike" kern="0" cap="none" spc="0" normalizeH="0" baseline="0" noProof="0" dirty="0">
              <a:ln>
                <a:noFill/>
              </a:ln>
              <a:solidFill>
                <a:prstClr val="black"/>
              </a:solidFill>
              <a:effectLst/>
              <a:uLnTx/>
              <a:uFillTx/>
            </a:endParaRPr>
          </a:p>
        </p:txBody>
      </p:sp>
      <p:sp>
        <p:nvSpPr>
          <p:cNvPr id="16" name="Shape 7">
            <a:extLst>
              <a:ext uri="{FF2B5EF4-FFF2-40B4-BE49-F238E27FC236}">
                <a16:creationId xmlns:a16="http://schemas.microsoft.com/office/drawing/2014/main" id="{88744B17-9931-46A6-6BEE-A1E09EED2354}"/>
              </a:ext>
            </a:extLst>
          </p:cNvPr>
          <p:cNvSpPr/>
          <p:nvPr/>
        </p:nvSpPr>
        <p:spPr>
          <a:xfrm>
            <a:off x="793909" y="3155871"/>
            <a:ext cx="4215289" cy="2269927"/>
          </a:xfrm>
          <a:prstGeom prst="roundRect">
            <a:avLst>
              <a:gd name="adj" fmla="val 3672"/>
            </a:avLst>
          </a:prstGeom>
          <a:solidFill>
            <a:srgbClr val="E9ECF2"/>
          </a:solidFill>
          <a:ln w="7620">
            <a:solidFill>
              <a:srgbClr val="CFD2D8"/>
            </a:solidFill>
            <a:prstDash val="solid"/>
          </a:ln>
        </p:spPr>
        <p:txBody>
          <a:bodyPr/>
          <a:lstStyle/>
          <a:p>
            <a:endParaRPr lang="en-US"/>
          </a:p>
        </p:txBody>
      </p:sp>
      <p:pic>
        <p:nvPicPr>
          <p:cNvPr id="17" name="Image 4" descr="preencoded.png">
            <a:extLst>
              <a:ext uri="{FF2B5EF4-FFF2-40B4-BE49-F238E27FC236}">
                <a16:creationId xmlns:a16="http://schemas.microsoft.com/office/drawing/2014/main" id="{AFE219D4-A426-540F-9B0A-B9ECAEE532DB}"/>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207907" y="3361849"/>
            <a:ext cx="595313" cy="595313"/>
          </a:xfrm>
          <a:prstGeom prst="rect">
            <a:avLst/>
          </a:prstGeom>
        </p:spPr>
      </p:pic>
      <p:pic>
        <p:nvPicPr>
          <p:cNvPr id="19" name="Image 5" descr="preencoded.png">
            <a:extLst>
              <a:ext uri="{FF2B5EF4-FFF2-40B4-BE49-F238E27FC236}">
                <a16:creationId xmlns:a16="http://schemas.microsoft.com/office/drawing/2014/main" id="{9CE3E8B2-F90D-390C-D8D4-5EF14DCF288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371618" y="3525441"/>
            <a:ext cx="267891" cy="267891"/>
          </a:xfrm>
          <a:prstGeom prst="rect">
            <a:avLst/>
          </a:prstGeom>
        </p:spPr>
      </p:pic>
      <p:sp>
        <p:nvSpPr>
          <p:cNvPr id="20" name="Text 8">
            <a:extLst>
              <a:ext uri="{FF2B5EF4-FFF2-40B4-BE49-F238E27FC236}">
                <a16:creationId xmlns:a16="http://schemas.microsoft.com/office/drawing/2014/main" id="{D3D1172A-90C8-CE27-5E63-E6FC2FCFC6CD}"/>
              </a:ext>
            </a:extLst>
          </p:cNvPr>
          <p:cNvSpPr/>
          <p:nvPr/>
        </p:nvSpPr>
        <p:spPr>
          <a:xfrm>
            <a:off x="2322314" y="415551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التغذية الراجعة</a:t>
            </a:r>
            <a:endParaRPr kumimoji="0" lang="en-US" sz="1950" b="0" i="0" u="none" strike="noStrike" kern="0" cap="none" spc="0" normalizeH="0" baseline="0" noProof="0" dirty="0">
              <a:ln>
                <a:noFill/>
              </a:ln>
              <a:solidFill>
                <a:prstClr val="black"/>
              </a:solidFill>
              <a:effectLst/>
              <a:uLnTx/>
              <a:uFillTx/>
            </a:endParaRPr>
          </a:p>
        </p:txBody>
      </p:sp>
      <p:sp>
        <p:nvSpPr>
          <p:cNvPr id="21" name="Text 9">
            <a:extLst>
              <a:ext uri="{FF2B5EF4-FFF2-40B4-BE49-F238E27FC236}">
                <a16:creationId xmlns:a16="http://schemas.microsoft.com/office/drawing/2014/main" id="{7F3CC0B2-6BBB-7474-BEB6-A5B23C0AEC3D}"/>
              </a:ext>
            </a:extLst>
          </p:cNvPr>
          <p:cNvSpPr/>
          <p:nvPr/>
        </p:nvSpPr>
        <p:spPr>
          <a:xfrm>
            <a:off x="999887" y="4584740"/>
            <a:ext cx="38033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تقديم تغذية راجعة للفريق حول أداء الوسيلة المستخدمة</a:t>
            </a:r>
            <a:endParaRPr kumimoji="0" lang="en-US" sz="1550" b="0" i="0" u="none" strike="noStrike" kern="0" cap="none" spc="0" normalizeH="0" baseline="0" noProof="0" dirty="0">
              <a:ln>
                <a:noFill/>
              </a:ln>
              <a:solidFill>
                <a:prstClr val="black"/>
              </a:solidFill>
              <a:effectLst/>
              <a:uLnTx/>
              <a:uFillTx/>
            </a:endParaRPr>
          </a:p>
        </p:txBody>
      </p:sp>
      <p:sp>
        <p:nvSpPr>
          <p:cNvPr id="22" name="Text 10">
            <a:extLst>
              <a:ext uri="{FF2B5EF4-FFF2-40B4-BE49-F238E27FC236}">
                <a16:creationId xmlns:a16="http://schemas.microsoft.com/office/drawing/2014/main" id="{813F01DD-A612-0825-2BB8-4F1FC97036CC}"/>
              </a:ext>
            </a:extLst>
          </p:cNvPr>
          <p:cNvSpPr/>
          <p:nvPr/>
        </p:nvSpPr>
        <p:spPr>
          <a:xfrm>
            <a:off x="793790" y="5836442"/>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يتولى مسؤول إدارة المنصات (Social Media Manager) دوراً محورياً في ضمان التواجد الفعال والمستمر للحملة عبر المنصات الرقمية المختلفة.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054580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AA248-0A10-164C-AE09-2610D8B18A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DB08B-E207-A4F8-3954-A066EDB105D2}"/>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F5B9B3-9986-61EA-0F55-0261EB1EA64E}"/>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54208C4-8499-A92F-B1CB-1DC49BD1839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0DB6B467-B950-86BE-CE1C-C0BB4FA764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42352" y="1237153"/>
            <a:ext cx="2915499" cy="2608709"/>
          </a:xfrm>
          <a:prstGeom prst="rect">
            <a:avLst/>
          </a:prstGeom>
        </p:spPr>
      </p:pic>
      <p:sp>
        <p:nvSpPr>
          <p:cNvPr id="14" name="Text 0">
            <a:extLst>
              <a:ext uri="{FF2B5EF4-FFF2-40B4-BE49-F238E27FC236}">
                <a16:creationId xmlns:a16="http://schemas.microsoft.com/office/drawing/2014/main" id="{34374677-9955-AD53-E5DF-1E0F7B09A416}"/>
              </a:ext>
            </a:extLst>
          </p:cNvPr>
          <p:cNvSpPr/>
          <p:nvPr/>
        </p:nvSpPr>
        <p:spPr>
          <a:xfrm>
            <a:off x="9406413" y="2541508"/>
            <a:ext cx="406360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محلل البيانات والرصد</a:t>
            </a:r>
            <a:endParaRPr kumimoji="0" lang="en-US" sz="2000" b="0" i="0" u="none" strike="noStrike" kern="0" cap="none" spc="0" normalizeH="0" baseline="0" noProof="0" dirty="0">
              <a:ln>
                <a:noFill/>
              </a:ln>
              <a:solidFill>
                <a:srgbClr val="00B0F0"/>
              </a:solidFill>
              <a:effectLst/>
              <a:uLnTx/>
              <a:uFillTx/>
            </a:endParaRPr>
          </a:p>
        </p:txBody>
      </p:sp>
      <p:sp>
        <p:nvSpPr>
          <p:cNvPr id="15" name="Text 1">
            <a:extLst>
              <a:ext uri="{FF2B5EF4-FFF2-40B4-BE49-F238E27FC236}">
                <a16:creationId xmlns:a16="http://schemas.microsoft.com/office/drawing/2014/main" id="{255FBD53-CC60-A401-2C87-C92B41E7E50C}"/>
              </a:ext>
            </a:extLst>
          </p:cNvPr>
          <p:cNvSpPr/>
          <p:nvPr/>
        </p:nvSpPr>
        <p:spPr>
          <a:xfrm>
            <a:off x="9654421" y="3356848"/>
            <a:ext cx="4182189" cy="654963"/>
          </a:xfrm>
          <a:prstGeom prst="rect">
            <a:avLst/>
          </a:prstGeom>
          <a:noFill/>
          <a:ln/>
        </p:spPr>
        <p:txBody>
          <a:bodyPr wrap="none" lIns="0" tIns="0" rIns="0" bIns="0" rtlCol="0" anchor="t"/>
          <a:lstStyle/>
          <a:p>
            <a:pPr marL="0" marR="0" lvl="0" indent="0" algn="ctr" defTabSz="914400" rtl="1" eaLnBrk="1" fontAlgn="auto" latinLnBrk="0" hangingPunct="1">
              <a:lnSpc>
                <a:spcPts val="5150"/>
              </a:lnSpc>
              <a:spcBef>
                <a:spcPts val="0"/>
              </a:spcBef>
              <a:spcAft>
                <a:spcPts val="0"/>
              </a:spcAft>
              <a:buClrTx/>
              <a:buSzTx/>
              <a:buFontTx/>
              <a:buNone/>
              <a:tabLst/>
              <a:defRPr/>
            </a:pPr>
            <a:endParaRPr kumimoji="0" lang="en-US" sz="5150" b="0" i="0" u="none" strike="noStrike" kern="0" cap="none" spc="0" normalizeH="0" baseline="0" noProof="0" dirty="0">
              <a:ln>
                <a:noFill/>
              </a:ln>
              <a:solidFill>
                <a:prstClr val="black"/>
              </a:solidFill>
              <a:effectLst/>
              <a:uLnTx/>
              <a:uFillTx/>
            </a:endParaRPr>
          </a:p>
        </p:txBody>
      </p:sp>
      <p:sp>
        <p:nvSpPr>
          <p:cNvPr id="20" name="Text 2">
            <a:extLst>
              <a:ext uri="{FF2B5EF4-FFF2-40B4-BE49-F238E27FC236}">
                <a16:creationId xmlns:a16="http://schemas.microsoft.com/office/drawing/2014/main" id="{6AB3CB5E-B655-724A-AA5E-F6F600C614FB}"/>
              </a:ext>
            </a:extLst>
          </p:cNvPr>
          <p:cNvSpPr/>
          <p:nvPr/>
        </p:nvSpPr>
        <p:spPr>
          <a:xfrm>
            <a:off x="10505123" y="4259818"/>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المراقبة المستمرة</a:t>
            </a:r>
            <a:endParaRPr kumimoji="0" lang="en-US" sz="1950" b="0" i="0" u="none" strike="noStrike" kern="0" cap="none" spc="0" normalizeH="0" baseline="0" noProof="0" dirty="0">
              <a:ln>
                <a:noFill/>
              </a:ln>
              <a:solidFill>
                <a:prstClr val="black"/>
              </a:solidFill>
              <a:effectLst/>
              <a:uLnTx/>
              <a:uFillTx/>
            </a:endParaRPr>
          </a:p>
        </p:txBody>
      </p:sp>
      <p:sp>
        <p:nvSpPr>
          <p:cNvPr id="21" name="Text 3">
            <a:extLst>
              <a:ext uri="{FF2B5EF4-FFF2-40B4-BE49-F238E27FC236}">
                <a16:creationId xmlns:a16="http://schemas.microsoft.com/office/drawing/2014/main" id="{8920A0D6-643D-F61A-56DA-2803B930ACE5}"/>
              </a:ext>
            </a:extLst>
          </p:cNvPr>
          <p:cNvSpPr/>
          <p:nvPr/>
        </p:nvSpPr>
        <p:spPr>
          <a:xfrm>
            <a:off x="9654421" y="4689038"/>
            <a:ext cx="4182189"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رصد وتحليل البيانات على مدار الساعة</a:t>
            </a:r>
            <a:endParaRPr kumimoji="0" lang="en-US" sz="1550" b="0" i="0" u="none" strike="noStrike" kern="0" cap="none" spc="0" normalizeH="0" baseline="0" noProof="0" dirty="0">
              <a:ln>
                <a:noFill/>
              </a:ln>
              <a:solidFill>
                <a:prstClr val="black"/>
              </a:solidFill>
              <a:effectLst/>
              <a:uLnTx/>
              <a:uFillTx/>
            </a:endParaRPr>
          </a:p>
        </p:txBody>
      </p:sp>
      <p:sp>
        <p:nvSpPr>
          <p:cNvPr id="22" name="Text 4">
            <a:extLst>
              <a:ext uri="{FF2B5EF4-FFF2-40B4-BE49-F238E27FC236}">
                <a16:creationId xmlns:a16="http://schemas.microsoft.com/office/drawing/2014/main" id="{8F887245-B892-2A85-7C2B-B196063449C1}"/>
              </a:ext>
            </a:extLst>
          </p:cNvPr>
          <p:cNvSpPr/>
          <p:nvPr/>
        </p:nvSpPr>
        <p:spPr>
          <a:xfrm>
            <a:off x="5224105" y="3356848"/>
            <a:ext cx="4182308" cy="654963"/>
          </a:xfrm>
          <a:prstGeom prst="rect">
            <a:avLst/>
          </a:prstGeom>
          <a:noFill/>
          <a:ln/>
        </p:spPr>
        <p:txBody>
          <a:bodyPr wrap="none" lIns="0" tIns="0" rIns="0" bIns="0" rtlCol="0" anchor="t"/>
          <a:lstStyle/>
          <a:p>
            <a:pPr marL="0" marR="0" lvl="0" indent="0" algn="ctr" defTabSz="914400" rtl="1" eaLnBrk="1" fontAlgn="auto" latinLnBrk="0" hangingPunct="1">
              <a:lnSpc>
                <a:spcPts val="5150"/>
              </a:lnSpc>
              <a:spcBef>
                <a:spcPts val="0"/>
              </a:spcBef>
              <a:spcAft>
                <a:spcPts val="0"/>
              </a:spcAft>
              <a:buClrTx/>
              <a:buSzTx/>
              <a:buFontTx/>
              <a:buNone/>
              <a:tabLst/>
              <a:defRPr/>
            </a:pPr>
            <a:endParaRPr kumimoji="0" lang="en-US" sz="5150" b="0" i="0" u="none" strike="noStrike" kern="0" cap="none" spc="0" normalizeH="0" baseline="0" noProof="0" dirty="0">
              <a:ln>
                <a:noFill/>
              </a:ln>
              <a:solidFill>
                <a:prstClr val="black"/>
              </a:solidFill>
              <a:effectLst/>
              <a:uLnTx/>
              <a:uFillTx/>
            </a:endParaRPr>
          </a:p>
        </p:txBody>
      </p:sp>
      <p:sp>
        <p:nvSpPr>
          <p:cNvPr id="23" name="Text 5">
            <a:extLst>
              <a:ext uri="{FF2B5EF4-FFF2-40B4-BE49-F238E27FC236}">
                <a16:creationId xmlns:a16="http://schemas.microsoft.com/office/drawing/2014/main" id="{25BF349E-685D-2BE4-FB67-9F443BA5CDCF}"/>
              </a:ext>
            </a:extLst>
          </p:cNvPr>
          <p:cNvSpPr/>
          <p:nvPr/>
        </p:nvSpPr>
        <p:spPr>
          <a:xfrm>
            <a:off x="6074807" y="4259818"/>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الدقة في القياس</a:t>
            </a:r>
            <a:endParaRPr kumimoji="0" lang="en-US" sz="1950" b="0" i="0" u="none" strike="noStrike" kern="0" cap="none" spc="0" normalizeH="0" baseline="0" noProof="0" dirty="0">
              <a:ln>
                <a:noFill/>
              </a:ln>
              <a:solidFill>
                <a:prstClr val="black"/>
              </a:solidFill>
              <a:effectLst/>
              <a:uLnTx/>
              <a:uFillTx/>
            </a:endParaRPr>
          </a:p>
        </p:txBody>
      </p:sp>
      <p:sp>
        <p:nvSpPr>
          <p:cNvPr id="24" name="Text 6">
            <a:extLst>
              <a:ext uri="{FF2B5EF4-FFF2-40B4-BE49-F238E27FC236}">
                <a16:creationId xmlns:a16="http://schemas.microsoft.com/office/drawing/2014/main" id="{8489D810-245B-56F5-C6F7-075AEB6CBDE7}"/>
              </a:ext>
            </a:extLst>
          </p:cNvPr>
          <p:cNvSpPr/>
          <p:nvPr/>
        </p:nvSpPr>
        <p:spPr>
          <a:xfrm>
            <a:off x="5224105" y="4689038"/>
            <a:ext cx="4182308"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قياس دقيق لجميع مؤشرات الأداء</a:t>
            </a:r>
            <a:endParaRPr kumimoji="0" lang="en-US" sz="1550" b="0" i="0" u="none" strike="noStrike" kern="0" cap="none" spc="0" normalizeH="0" baseline="0" noProof="0" dirty="0">
              <a:ln>
                <a:noFill/>
              </a:ln>
              <a:solidFill>
                <a:prstClr val="black"/>
              </a:solidFill>
              <a:effectLst/>
              <a:uLnTx/>
              <a:uFillTx/>
            </a:endParaRPr>
          </a:p>
        </p:txBody>
      </p:sp>
      <p:sp>
        <p:nvSpPr>
          <p:cNvPr id="26" name="Text 7">
            <a:extLst>
              <a:ext uri="{FF2B5EF4-FFF2-40B4-BE49-F238E27FC236}">
                <a16:creationId xmlns:a16="http://schemas.microsoft.com/office/drawing/2014/main" id="{07CC7B69-71DA-6304-195A-F313FF76ED8A}"/>
              </a:ext>
            </a:extLst>
          </p:cNvPr>
          <p:cNvSpPr/>
          <p:nvPr/>
        </p:nvSpPr>
        <p:spPr>
          <a:xfrm>
            <a:off x="793790" y="3356848"/>
            <a:ext cx="4182308" cy="654963"/>
          </a:xfrm>
          <a:prstGeom prst="rect">
            <a:avLst/>
          </a:prstGeom>
          <a:noFill/>
          <a:ln/>
        </p:spPr>
        <p:txBody>
          <a:bodyPr wrap="none" lIns="0" tIns="0" rIns="0" bIns="0" rtlCol="0" anchor="t"/>
          <a:lstStyle/>
          <a:p>
            <a:pPr marL="0" marR="0" lvl="0" indent="0" algn="ctr" defTabSz="914400" rtl="1" eaLnBrk="1" fontAlgn="auto" latinLnBrk="0" hangingPunct="1">
              <a:lnSpc>
                <a:spcPts val="5150"/>
              </a:lnSpc>
              <a:spcBef>
                <a:spcPts val="0"/>
              </a:spcBef>
              <a:spcAft>
                <a:spcPts val="0"/>
              </a:spcAft>
              <a:buClrTx/>
              <a:buSzTx/>
              <a:buFontTx/>
              <a:buNone/>
              <a:tabLst/>
              <a:defRPr/>
            </a:pPr>
            <a:endParaRPr kumimoji="0" lang="en-US" sz="5150" b="0" i="0" u="none" strike="noStrike" kern="0" cap="none" spc="0" normalizeH="0" baseline="0" noProof="0" dirty="0">
              <a:ln>
                <a:noFill/>
              </a:ln>
              <a:solidFill>
                <a:prstClr val="black"/>
              </a:solidFill>
              <a:effectLst/>
              <a:uLnTx/>
              <a:uFillTx/>
            </a:endParaRPr>
          </a:p>
        </p:txBody>
      </p:sp>
      <p:sp>
        <p:nvSpPr>
          <p:cNvPr id="34" name="Text 8">
            <a:extLst>
              <a:ext uri="{FF2B5EF4-FFF2-40B4-BE49-F238E27FC236}">
                <a16:creationId xmlns:a16="http://schemas.microsoft.com/office/drawing/2014/main" id="{AE6B703E-226B-C4A0-5977-8AF5E48F9F0B}"/>
              </a:ext>
            </a:extLst>
          </p:cNvPr>
          <p:cNvSpPr/>
          <p:nvPr/>
        </p:nvSpPr>
        <p:spPr>
          <a:xfrm>
            <a:off x="1644491" y="4259818"/>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التقارير الدورية</a:t>
            </a:r>
            <a:endParaRPr kumimoji="0" lang="en-US" sz="1950" b="0" i="0" u="none" strike="noStrike" kern="0" cap="none" spc="0" normalizeH="0" baseline="0" noProof="0" dirty="0">
              <a:ln>
                <a:noFill/>
              </a:ln>
              <a:solidFill>
                <a:prstClr val="black"/>
              </a:solidFill>
              <a:effectLst/>
              <a:uLnTx/>
              <a:uFillTx/>
            </a:endParaRPr>
          </a:p>
        </p:txBody>
      </p:sp>
      <p:sp>
        <p:nvSpPr>
          <p:cNvPr id="35" name="Text 9">
            <a:extLst>
              <a:ext uri="{FF2B5EF4-FFF2-40B4-BE49-F238E27FC236}">
                <a16:creationId xmlns:a16="http://schemas.microsoft.com/office/drawing/2014/main" id="{0D78D42A-E16E-A3B6-9987-330FC19FC3ED}"/>
              </a:ext>
            </a:extLst>
          </p:cNvPr>
          <p:cNvSpPr/>
          <p:nvPr/>
        </p:nvSpPr>
        <p:spPr>
          <a:xfrm>
            <a:off x="793790" y="4689038"/>
            <a:ext cx="4182308"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تقديم تقارير تحليلية شاملة بشكل منتظم</a:t>
            </a:r>
            <a:endParaRPr kumimoji="0" lang="en-US" sz="1550" b="0" i="0" u="none" strike="noStrike" kern="0" cap="none" spc="0" normalizeH="0" baseline="0" noProof="0" dirty="0">
              <a:ln>
                <a:noFill/>
              </a:ln>
              <a:solidFill>
                <a:prstClr val="black"/>
              </a:solidFill>
              <a:effectLst/>
              <a:uLnTx/>
              <a:uFillTx/>
            </a:endParaRPr>
          </a:p>
        </p:txBody>
      </p:sp>
      <p:sp>
        <p:nvSpPr>
          <p:cNvPr id="36" name="Text 10">
            <a:extLst>
              <a:ext uri="{FF2B5EF4-FFF2-40B4-BE49-F238E27FC236}">
                <a16:creationId xmlns:a16="http://schemas.microsoft.com/office/drawing/2014/main" id="{23EA59B6-ECA2-78EA-1A9E-99744AA438D3}"/>
              </a:ext>
            </a:extLst>
          </p:cNvPr>
          <p:cNvSpPr/>
          <p:nvPr/>
        </p:nvSpPr>
        <p:spPr>
          <a:xfrm>
            <a:off x="793790" y="5786226"/>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يتولى محلل البيانات والرصد (Digital Analyst) مسؤوليات حاسمة تشمل: قياس التفاعل ومؤشرات الأداء، تحليل فعالية الوسيلة المستخدمة، وتقديم توصيات لتعديل اختيار الوسيلة أثناء تنفيذ الحملة بناءً على البيانات الفعلية.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502834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02493-30CE-5926-E58B-0A9E0AD474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9FF53E-D378-FDF9-599C-9DF42C1A8F59}"/>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AB81CFD-C8FD-8E8E-CDAC-DF62BFCD7645}"/>
              </a:ext>
            </a:extLst>
          </p:cNvPr>
          <p:cNvSpPr/>
          <p:nvPr/>
        </p:nvSpPr>
        <p:spPr>
          <a:xfrm>
            <a:off x="3151414" y="30853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07AE903-0506-94FF-D07D-84057DDC746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4" name="Image 0" descr="preencoded.png">
            <a:extLst>
              <a:ext uri="{FF2B5EF4-FFF2-40B4-BE49-F238E27FC236}">
                <a16:creationId xmlns:a16="http://schemas.microsoft.com/office/drawing/2014/main" id="{A92DD7B8-22E6-42AF-CB07-ECE841CDFD4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9145" y="1430494"/>
            <a:ext cx="4162097" cy="6243146"/>
          </a:xfrm>
          <a:prstGeom prst="rect">
            <a:avLst/>
          </a:prstGeom>
        </p:spPr>
      </p:pic>
      <p:sp>
        <p:nvSpPr>
          <p:cNvPr id="15" name="Text 0">
            <a:extLst>
              <a:ext uri="{FF2B5EF4-FFF2-40B4-BE49-F238E27FC236}">
                <a16:creationId xmlns:a16="http://schemas.microsoft.com/office/drawing/2014/main" id="{75A9A208-F136-4629-F803-22C05EADF2CC}"/>
              </a:ext>
            </a:extLst>
          </p:cNvPr>
          <p:cNvSpPr/>
          <p:nvPr/>
        </p:nvSpPr>
        <p:spPr>
          <a:xfrm>
            <a:off x="9349145" y="1675924"/>
            <a:ext cx="4487466"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وحدة التخطيط والبحوث</a:t>
            </a:r>
            <a:endParaRPr kumimoji="0" lang="en-US" sz="2000" b="0" i="0" u="none" strike="noStrike" kern="0" cap="none" spc="0" normalizeH="0" baseline="0" noProof="0" dirty="0">
              <a:ln>
                <a:noFill/>
              </a:ln>
              <a:solidFill>
                <a:srgbClr val="00B0F0"/>
              </a:solidFill>
              <a:effectLst/>
              <a:uLnTx/>
              <a:uFillTx/>
            </a:endParaRPr>
          </a:p>
        </p:txBody>
      </p:sp>
      <p:sp>
        <p:nvSpPr>
          <p:cNvPr id="20" name="Text 1">
            <a:extLst>
              <a:ext uri="{FF2B5EF4-FFF2-40B4-BE49-F238E27FC236}">
                <a16:creationId xmlns:a16="http://schemas.microsoft.com/office/drawing/2014/main" id="{C770FFE5-B73A-8709-FF2E-86998CED1848}"/>
              </a:ext>
            </a:extLst>
          </p:cNvPr>
          <p:cNvSpPr/>
          <p:nvPr/>
        </p:nvSpPr>
        <p:spPr>
          <a:xfrm>
            <a:off x="13638252" y="2469713"/>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Light" pitchFamily="34" charset="0"/>
                <a:ea typeface="Alexandria Light" pitchFamily="34" charset="-122"/>
                <a:cs typeface="Alexandria Light" pitchFamily="34" charset="-120"/>
              </a:rPr>
              <a:t>01</a:t>
            </a:r>
            <a:endParaRPr kumimoji="0" lang="en-US" sz="1550" b="0" i="0" u="none" strike="noStrike" kern="0" cap="none" spc="0" normalizeH="0" baseline="0" noProof="0" dirty="0">
              <a:ln>
                <a:noFill/>
              </a:ln>
              <a:solidFill>
                <a:prstClr val="black"/>
              </a:solidFill>
              <a:effectLst/>
              <a:uLnTx/>
              <a:uFillTx/>
            </a:endParaRPr>
          </a:p>
        </p:txBody>
      </p:sp>
      <p:pic>
        <p:nvPicPr>
          <p:cNvPr id="21" name="Image 1" descr="preencoded.png">
            <a:extLst>
              <a:ext uri="{FF2B5EF4-FFF2-40B4-BE49-F238E27FC236}">
                <a16:creationId xmlns:a16="http://schemas.microsoft.com/office/drawing/2014/main" id="{C051722D-66A4-F766-32B0-A273E3613F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57579" y="2784038"/>
            <a:ext cx="3679031" cy="22860"/>
          </a:xfrm>
          <a:prstGeom prst="rect">
            <a:avLst/>
          </a:prstGeom>
        </p:spPr>
      </p:pic>
      <p:sp>
        <p:nvSpPr>
          <p:cNvPr id="22" name="Text 2">
            <a:extLst>
              <a:ext uri="{FF2B5EF4-FFF2-40B4-BE49-F238E27FC236}">
                <a16:creationId xmlns:a16="http://schemas.microsoft.com/office/drawing/2014/main" id="{95688E44-AEB4-1C7C-9F8C-976F1246B992}"/>
              </a:ext>
            </a:extLst>
          </p:cNvPr>
          <p:cNvSpPr/>
          <p:nvPr/>
        </p:nvSpPr>
        <p:spPr>
          <a:xfrm>
            <a:off x="10881360" y="2928938"/>
            <a:ext cx="2955250"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تحليل الموقف قبل البدء</a:t>
            </a:r>
            <a:endParaRPr kumimoji="0" lang="en-US" b="0" i="0" u="none" strike="noStrike" kern="0" cap="none" spc="0" normalizeH="0" baseline="0" noProof="0" dirty="0">
              <a:ln>
                <a:noFill/>
              </a:ln>
              <a:solidFill>
                <a:prstClr val="black"/>
              </a:solidFill>
              <a:effectLst/>
              <a:uLnTx/>
              <a:uFillTx/>
            </a:endParaRPr>
          </a:p>
        </p:txBody>
      </p:sp>
      <p:sp>
        <p:nvSpPr>
          <p:cNvPr id="23" name="Text 3">
            <a:extLst>
              <a:ext uri="{FF2B5EF4-FFF2-40B4-BE49-F238E27FC236}">
                <a16:creationId xmlns:a16="http://schemas.microsoft.com/office/drawing/2014/main" id="{F4A77D02-450B-3BF3-A638-17682C51BAE4}"/>
              </a:ext>
            </a:extLst>
          </p:cNvPr>
          <p:cNvSpPr/>
          <p:nvPr/>
        </p:nvSpPr>
        <p:spPr>
          <a:xfrm>
            <a:off x="10157579" y="3358158"/>
            <a:ext cx="36790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دراسة شاملة للوضع الراهن وتحديد نقاط القوة والضعف</a:t>
            </a:r>
            <a:endParaRPr kumimoji="0" lang="en-US" sz="1600" b="0" i="0" u="none" strike="noStrike" kern="0" cap="none" spc="0" normalizeH="0" baseline="0" noProof="0" dirty="0">
              <a:ln>
                <a:noFill/>
              </a:ln>
              <a:solidFill>
                <a:prstClr val="black"/>
              </a:solidFill>
              <a:effectLst/>
              <a:uLnTx/>
              <a:uFillTx/>
            </a:endParaRPr>
          </a:p>
        </p:txBody>
      </p:sp>
      <p:sp>
        <p:nvSpPr>
          <p:cNvPr id="24" name="Text 4">
            <a:extLst>
              <a:ext uri="{FF2B5EF4-FFF2-40B4-BE49-F238E27FC236}">
                <a16:creationId xmlns:a16="http://schemas.microsoft.com/office/drawing/2014/main" id="{63141558-20A9-945D-888E-5EC2698CDBD1}"/>
              </a:ext>
            </a:extLst>
          </p:cNvPr>
          <p:cNvSpPr/>
          <p:nvPr/>
        </p:nvSpPr>
        <p:spPr>
          <a:xfrm>
            <a:off x="9760863" y="2469713"/>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Light" pitchFamily="34" charset="0"/>
                <a:ea typeface="Alexandria Light" pitchFamily="34" charset="-122"/>
                <a:cs typeface="Alexandria Light" pitchFamily="34" charset="-120"/>
              </a:rPr>
              <a:t>02</a:t>
            </a:r>
            <a:endParaRPr kumimoji="0" lang="en-US" sz="1550" b="0" i="0" u="none" strike="noStrike" kern="0" cap="none" spc="0" normalizeH="0" baseline="0" noProof="0" dirty="0">
              <a:ln>
                <a:noFill/>
              </a:ln>
              <a:solidFill>
                <a:prstClr val="black"/>
              </a:solidFill>
              <a:effectLst/>
              <a:uLnTx/>
              <a:uFillTx/>
            </a:endParaRPr>
          </a:p>
        </p:txBody>
      </p:sp>
      <p:pic>
        <p:nvPicPr>
          <p:cNvPr id="26" name="Image 2" descr="preencoded.png">
            <a:extLst>
              <a:ext uri="{FF2B5EF4-FFF2-40B4-BE49-F238E27FC236}">
                <a16:creationId xmlns:a16="http://schemas.microsoft.com/office/drawing/2014/main" id="{8086CA79-DD31-C84D-B1C9-B6FAFE5A66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80190" y="2784038"/>
            <a:ext cx="3679031" cy="22860"/>
          </a:xfrm>
          <a:prstGeom prst="rect">
            <a:avLst/>
          </a:prstGeom>
        </p:spPr>
      </p:pic>
      <p:sp>
        <p:nvSpPr>
          <p:cNvPr id="27" name="Text 5">
            <a:extLst>
              <a:ext uri="{FF2B5EF4-FFF2-40B4-BE49-F238E27FC236}">
                <a16:creationId xmlns:a16="http://schemas.microsoft.com/office/drawing/2014/main" id="{5AAE9442-7BFA-9EE7-E71B-2CD78E5AF483}"/>
              </a:ext>
            </a:extLst>
          </p:cNvPr>
          <p:cNvSpPr/>
          <p:nvPr/>
        </p:nvSpPr>
        <p:spPr>
          <a:xfrm>
            <a:off x="7478316" y="292893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مراقبة الرأي العام</a:t>
            </a:r>
            <a:endParaRPr kumimoji="0" lang="en-US" b="0" i="0" u="none" strike="noStrike" kern="0" cap="none" spc="0" normalizeH="0" baseline="0" noProof="0" dirty="0">
              <a:ln>
                <a:noFill/>
              </a:ln>
              <a:solidFill>
                <a:prstClr val="black"/>
              </a:solidFill>
              <a:effectLst/>
              <a:uLnTx/>
              <a:uFillTx/>
            </a:endParaRPr>
          </a:p>
        </p:txBody>
      </p:sp>
      <p:sp>
        <p:nvSpPr>
          <p:cNvPr id="28" name="Text 6">
            <a:extLst>
              <a:ext uri="{FF2B5EF4-FFF2-40B4-BE49-F238E27FC236}">
                <a16:creationId xmlns:a16="http://schemas.microsoft.com/office/drawing/2014/main" id="{5F189989-2F87-7776-B108-B16E42057836}"/>
              </a:ext>
            </a:extLst>
          </p:cNvPr>
          <p:cNvSpPr/>
          <p:nvPr/>
        </p:nvSpPr>
        <p:spPr>
          <a:xfrm>
            <a:off x="6280190" y="3358158"/>
            <a:ext cx="36790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متابعة مستمرة لاتجاهات الرأي العام أثناء تنفيذ الحملة</a:t>
            </a:r>
            <a:endParaRPr kumimoji="0" lang="en-US" sz="1600" b="0" i="0" u="none" strike="noStrike" kern="0" cap="none" spc="0" normalizeH="0" baseline="0" noProof="0" dirty="0">
              <a:ln>
                <a:noFill/>
              </a:ln>
              <a:solidFill>
                <a:prstClr val="black"/>
              </a:solidFill>
              <a:effectLst/>
              <a:uLnTx/>
              <a:uFillTx/>
            </a:endParaRPr>
          </a:p>
        </p:txBody>
      </p:sp>
      <p:sp>
        <p:nvSpPr>
          <p:cNvPr id="29" name="Text 7">
            <a:extLst>
              <a:ext uri="{FF2B5EF4-FFF2-40B4-BE49-F238E27FC236}">
                <a16:creationId xmlns:a16="http://schemas.microsoft.com/office/drawing/2014/main" id="{3BE769C1-A18D-E122-F165-9C68472CE7F5}"/>
              </a:ext>
            </a:extLst>
          </p:cNvPr>
          <p:cNvSpPr/>
          <p:nvPr/>
        </p:nvSpPr>
        <p:spPr>
          <a:xfrm>
            <a:off x="13638252" y="4340423"/>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Light" pitchFamily="34" charset="0"/>
                <a:ea typeface="Alexandria Light" pitchFamily="34" charset="-122"/>
                <a:cs typeface="Alexandria Light" pitchFamily="34" charset="-120"/>
              </a:rPr>
              <a:t>03</a:t>
            </a:r>
            <a:endParaRPr kumimoji="0" lang="en-US" sz="1550" b="0" i="0" u="none" strike="noStrike" kern="0" cap="none" spc="0" normalizeH="0" baseline="0" noProof="0" dirty="0">
              <a:ln>
                <a:noFill/>
              </a:ln>
              <a:solidFill>
                <a:prstClr val="black"/>
              </a:solidFill>
              <a:effectLst/>
              <a:uLnTx/>
              <a:uFillTx/>
            </a:endParaRPr>
          </a:p>
        </p:txBody>
      </p:sp>
      <p:pic>
        <p:nvPicPr>
          <p:cNvPr id="30" name="Image 3" descr="preencoded.png">
            <a:extLst>
              <a:ext uri="{FF2B5EF4-FFF2-40B4-BE49-F238E27FC236}">
                <a16:creationId xmlns:a16="http://schemas.microsoft.com/office/drawing/2014/main" id="{EC2BE126-4B3A-3F58-81EE-78A4BE36858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80190" y="4634984"/>
            <a:ext cx="7556421" cy="22860"/>
          </a:xfrm>
          <a:prstGeom prst="rect">
            <a:avLst/>
          </a:prstGeom>
        </p:spPr>
      </p:pic>
      <p:sp>
        <p:nvSpPr>
          <p:cNvPr id="31" name="Text 8">
            <a:extLst>
              <a:ext uri="{FF2B5EF4-FFF2-40B4-BE49-F238E27FC236}">
                <a16:creationId xmlns:a16="http://schemas.microsoft.com/office/drawing/2014/main" id="{8CC91F55-0E83-21F8-2874-3D1BCD7A6E0E}"/>
              </a:ext>
            </a:extLst>
          </p:cNvPr>
          <p:cNvSpPr/>
          <p:nvPr/>
        </p:nvSpPr>
        <p:spPr>
          <a:xfrm>
            <a:off x="11355705" y="479964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تقييم النتائج النهائية</a:t>
            </a:r>
            <a:endParaRPr kumimoji="0" lang="en-US" b="0" i="0" u="none" strike="noStrike" kern="0" cap="none" spc="0" normalizeH="0" baseline="0" noProof="0" dirty="0">
              <a:ln>
                <a:noFill/>
              </a:ln>
              <a:solidFill>
                <a:prstClr val="black"/>
              </a:solidFill>
              <a:effectLst/>
              <a:uLnTx/>
              <a:uFillTx/>
            </a:endParaRPr>
          </a:p>
        </p:txBody>
      </p:sp>
      <p:sp>
        <p:nvSpPr>
          <p:cNvPr id="32" name="Text 9">
            <a:extLst>
              <a:ext uri="{FF2B5EF4-FFF2-40B4-BE49-F238E27FC236}">
                <a16:creationId xmlns:a16="http://schemas.microsoft.com/office/drawing/2014/main" id="{D8FC0B31-5604-67BA-3FBF-C8EC2887D5BD}"/>
              </a:ext>
            </a:extLst>
          </p:cNvPr>
          <p:cNvSpPr/>
          <p:nvPr/>
        </p:nvSpPr>
        <p:spPr>
          <a:xfrm>
            <a:off x="6280190" y="5228868"/>
            <a:ext cx="75564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قياس شامل للنتائج وتقديم التوصيات للحملات المستقبلية</a:t>
            </a:r>
            <a:endParaRPr kumimoji="0" lang="en-US" sz="1600" b="0" i="0" u="none" strike="noStrike" kern="0" cap="none" spc="0" normalizeH="0" baseline="0" noProof="0" dirty="0">
              <a:ln>
                <a:noFill/>
              </a:ln>
              <a:solidFill>
                <a:prstClr val="black"/>
              </a:solidFill>
              <a:effectLst/>
              <a:uLnTx/>
              <a:uFillTx/>
            </a:endParaRPr>
          </a:p>
        </p:txBody>
      </p:sp>
      <p:sp>
        <p:nvSpPr>
          <p:cNvPr id="33" name="Text 10">
            <a:extLst>
              <a:ext uri="{FF2B5EF4-FFF2-40B4-BE49-F238E27FC236}">
                <a16:creationId xmlns:a16="http://schemas.microsoft.com/office/drawing/2014/main" id="{FCB186D7-F7E5-58D8-78B5-E5968F8BDA14}"/>
              </a:ext>
            </a:extLst>
          </p:cNvPr>
          <p:cNvSpPr/>
          <p:nvPr/>
        </p:nvSpPr>
        <p:spPr>
          <a:xfrm>
            <a:off x="6280190" y="5918478"/>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تمثل وحدة التخطيط والبحوث "عقل" الحملة، حيث توفر الأساس العلمي لجميع القرارات الاستراتيجية.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1423128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36491-579D-0592-27D8-14C93637AA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EA3CFE-9801-B270-B6C5-C2F0CA44233C}"/>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605BF1E-6E14-AC88-D37D-73954D2B8F40}"/>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5B40083-2ACE-3BF9-B3A1-973BEE85E3F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3" name="Text 0">
            <a:extLst>
              <a:ext uri="{FF2B5EF4-FFF2-40B4-BE49-F238E27FC236}">
                <a16:creationId xmlns:a16="http://schemas.microsoft.com/office/drawing/2014/main" id="{FC78FA21-E38F-32BB-ECA7-803DDD85E51D}"/>
              </a:ext>
            </a:extLst>
          </p:cNvPr>
          <p:cNvSpPr/>
          <p:nvPr/>
        </p:nvSpPr>
        <p:spPr>
          <a:xfrm>
            <a:off x="8036444" y="499301"/>
            <a:ext cx="567404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مسؤول العلاقات مع الوسائل</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3660DE70-BD9B-C498-771D-53D3E46FBD70}"/>
              </a:ext>
            </a:extLst>
          </p:cNvPr>
          <p:cNvSpPr/>
          <p:nvPr/>
        </p:nvSpPr>
        <p:spPr>
          <a:xfrm>
            <a:off x="5747266" y="2023467"/>
            <a:ext cx="2678549"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effectLst/>
                <a:uLnTx/>
                <a:uFillTx/>
                <a:latin typeface="Alexandria Bold" pitchFamily="34" charset="0"/>
                <a:ea typeface="Alexandria Bold" pitchFamily="34" charset="-122"/>
                <a:cs typeface="Alexandria Bold" pitchFamily="34" charset="-120"/>
              </a:rPr>
              <a:t>حلقة الوصل الإعلامية</a:t>
            </a:r>
            <a:endParaRPr kumimoji="0" lang="en-US" b="0" i="0" u="none" strike="noStrike" kern="0" cap="none" spc="0" normalizeH="0" baseline="0" noProof="0" dirty="0">
              <a:ln>
                <a:noFill/>
              </a:ln>
              <a:effectLst/>
              <a:uLnTx/>
              <a:uFillTx/>
            </a:endParaRPr>
          </a:p>
        </p:txBody>
      </p:sp>
      <p:sp>
        <p:nvSpPr>
          <p:cNvPr id="6" name="Text 2">
            <a:extLst>
              <a:ext uri="{FF2B5EF4-FFF2-40B4-BE49-F238E27FC236}">
                <a16:creationId xmlns:a16="http://schemas.microsoft.com/office/drawing/2014/main" id="{4CCB6121-D180-8BC7-E6AE-61523D8E2527}"/>
              </a:ext>
            </a:extLst>
          </p:cNvPr>
          <p:cNvSpPr/>
          <p:nvPr/>
        </p:nvSpPr>
        <p:spPr>
          <a:xfrm>
            <a:off x="793790" y="2531983"/>
            <a:ext cx="763202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يقوم مسؤول العلاقات مع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الوسائل</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بدور</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حيوي في:</a:t>
            </a:r>
            <a:endParaRPr kumimoji="0" lang="en-US" sz="1550" b="0" i="0" u="none" strike="noStrike" kern="0" cap="none" spc="0" normalizeH="0" baseline="0" noProof="0" dirty="0">
              <a:ln>
                <a:noFill/>
              </a:ln>
              <a:solidFill>
                <a:prstClr val="black"/>
              </a:solidFill>
              <a:effectLst/>
              <a:uLnTx/>
              <a:uFillTx/>
            </a:endParaRPr>
          </a:p>
        </p:txBody>
      </p:sp>
      <p:sp>
        <p:nvSpPr>
          <p:cNvPr id="7" name="Text 3">
            <a:extLst>
              <a:ext uri="{FF2B5EF4-FFF2-40B4-BE49-F238E27FC236}">
                <a16:creationId xmlns:a16="http://schemas.microsoft.com/office/drawing/2014/main" id="{19ABFA64-C213-1298-0295-4EFF30354F58}"/>
              </a:ext>
            </a:extLst>
          </p:cNvPr>
          <p:cNvSpPr/>
          <p:nvPr/>
        </p:nvSpPr>
        <p:spPr>
          <a:xfrm>
            <a:off x="793790" y="3028117"/>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التواصل المباشر مع الصحافة والإعلاميين</a:t>
            </a:r>
            <a:endParaRPr kumimoji="0" lang="en-US" sz="155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FE720A42-50B7-74AF-05F2-B1CF5B0C008F}"/>
              </a:ext>
            </a:extLst>
          </p:cNvPr>
          <p:cNvSpPr/>
          <p:nvPr/>
        </p:nvSpPr>
        <p:spPr>
          <a:xfrm>
            <a:off x="793790" y="3415070"/>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التنسيق مع القنوات التلفزيونية والإذاعية</a:t>
            </a:r>
            <a:endParaRPr kumimoji="0" lang="en-US" sz="155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60C82FA1-3C3F-2822-FA2D-5C2D10E5B29A}"/>
              </a:ext>
            </a:extLst>
          </p:cNvPr>
          <p:cNvSpPr/>
          <p:nvPr/>
        </p:nvSpPr>
        <p:spPr>
          <a:xfrm>
            <a:off x="793790" y="380202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إدارة العلاقات مع المنصات الرقمية الكبرى</a:t>
            </a:r>
            <a:endParaRPr kumimoji="0" lang="en-US" sz="1550" b="0" i="0" u="none" strike="noStrike" kern="0" cap="none" spc="0" normalizeH="0" baseline="0" noProof="0" dirty="0">
              <a:ln>
                <a:noFill/>
              </a:ln>
              <a:solidFill>
                <a:prstClr val="black"/>
              </a:solidFill>
              <a:effectLst/>
              <a:uLnTx/>
              <a:uFillTx/>
            </a:endParaRPr>
          </a:p>
        </p:txBody>
      </p:sp>
      <p:sp>
        <p:nvSpPr>
          <p:cNvPr id="10" name="Text 6">
            <a:extLst>
              <a:ext uri="{FF2B5EF4-FFF2-40B4-BE49-F238E27FC236}">
                <a16:creationId xmlns:a16="http://schemas.microsoft.com/office/drawing/2014/main" id="{99CAF8AE-B5C1-7B32-6D1D-9BE1E3450084}"/>
              </a:ext>
            </a:extLst>
          </p:cNvPr>
          <p:cNvSpPr/>
          <p:nvPr/>
        </p:nvSpPr>
        <p:spPr>
          <a:xfrm>
            <a:off x="793790" y="418897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ضمان ظهور الرسالة في الوقت والمكان المحددين</a:t>
            </a:r>
            <a:endParaRPr kumimoji="0" lang="en-US" sz="155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58B84F87-21EA-9924-A98B-84E979A7CE32}"/>
              </a:ext>
            </a:extLst>
          </p:cNvPr>
          <p:cNvSpPr/>
          <p:nvPr/>
        </p:nvSpPr>
        <p:spPr>
          <a:xfrm>
            <a:off x="793790" y="457592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بناء علاقات طويلة الأمد مع الإعلاميين</a:t>
            </a:r>
            <a:endParaRPr kumimoji="0" lang="en-US" sz="1550" b="0" i="0" u="none" strike="noStrike" kern="0" cap="none" spc="0" normalizeH="0" baseline="0" noProof="0" dirty="0">
              <a:ln>
                <a:noFill/>
              </a:ln>
              <a:solidFill>
                <a:prstClr val="black"/>
              </a:solidFill>
              <a:effectLst/>
              <a:uLnTx/>
              <a:uFillTx/>
            </a:endParaRPr>
          </a:p>
        </p:txBody>
      </p:sp>
      <p:pic>
        <p:nvPicPr>
          <p:cNvPr id="12" name="Image 0" descr="preencoded.png">
            <a:extLst>
              <a:ext uri="{FF2B5EF4-FFF2-40B4-BE49-F238E27FC236}">
                <a16:creationId xmlns:a16="http://schemas.microsoft.com/office/drawing/2014/main" id="{D3D976DD-DA9B-4EC5-4A55-DD2658C68B0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17543" y="2048351"/>
            <a:ext cx="4926568" cy="4926568"/>
          </a:xfrm>
          <a:prstGeom prst="rect">
            <a:avLst/>
          </a:prstGeom>
        </p:spPr>
      </p:pic>
    </p:spTree>
    <p:extLst>
      <p:ext uri="{BB962C8B-B14F-4D97-AF65-F5344CB8AC3E}">
        <p14:creationId xmlns:p14="http://schemas.microsoft.com/office/powerpoint/2010/main" val="3649428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A04F9-3A16-7112-3A8E-A2A3A0F93B7B}"/>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82E4203C-561B-30BF-1929-CF50ED7BD47E}"/>
              </a:ext>
            </a:extLst>
          </p:cNvPr>
          <p:cNvPicPr>
            <a:picLocks noChangeAspect="1"/>
          </p:cNvPicPr>
          <p:nvPr/>
        </p:nvPicPr>
        <p:blipFill>
          <a:blip r:embed="rId2"/>
          <a:stretch>
            <a:fillRect/>
          </a:stretch>
        </p:blipFill>
        <p:spPr>
          <a:xfrm>
            <a:off x="4742281" y="476633"/>
            <a:ext cx="1243347" cy="926672"/>
          </a:xfrm>
          <a:prstGeom prst="rect">
            <a:avLst/>
          </a:prstGeom>
        </p:spPr>
      </p:pic>
      <p:sp>
        <p:nvSpPr>
          <p:cNvPr id="18" name="Rectangle 17">
            <a:extLst>
              <a:ext uri="{FF2B5EF4-FFF2-40B4-BE49-F238E27FC236}">
                <a16:creationId xmlns:a16="http://schemas.microsoft.com/office/drawing/2014/main" id="{9441B74A-4957-1EDB-748B-6997ADFAE18B}"/>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814652B-233C-2694-2023-7B69C8F7057C}"/>
              </a:ext>
            </a:extLst>
          </p:cNvPr>
          <p:cNvSpPr/>
          <p:nvPr/>
        </p:nvSpPr>
        <p:spPr>
          <a:xfrm>
            <a:off x="488731" y="1580868"/>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92C7CD5-C465-3E78-9A16-E69D548F9E0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3" name="Image 0" descr="preencoded.png">
            <a:extLst>
              <a:ext uri="{FF2B5EF4-FFF2-40B4-BE49-F238E27FC236}">
                <a16:creationId xmlns:a16="http://schemas.microsoft.com/office/drawing/2014/main" id="{D681866D-FDB1-4633-F950-64A743BF9A8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1763906"/>
            <a:ext cx="13347879" cy="1648545"/>
          </a:xfrm>
          <a:prstGeom prst="rect">
            <a:avLst/>
          </a:prstGeom>
        </p:spPr>
      </p:pic>
      <p:sp>
        <p:nvSpPr>
          <p:cNvPr id="6" name="Text 1">
            <a:extLst>
              <a:ext uri="{FF2B5EF4-FFF2-40B4-BE49-F238E27FC236}">
                <a16:creationId xmlns:a16="http://schemas.microsoft.com/office/drawing/2014/main" id="{49285FF6-F887-1AB7-B7CF-414B25D24F3F}"/>
              </a:ext>
            </a:extLst>
          </p:cNvPr>
          <p:cNvSpPr/>
          <p:nvPr/>
        </p:nvSpPr>
        <p:spPr>
          <a:xfrm>
            <a:off x="12500729" y="528904"/>
            <a:ext cx="919162"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endParaRPr kumimoji="0" lang="en-US" sz="1250" b="0" i="0" u="none" strike="noStrike" kern="0" cap="none" spc="0" normalizeH="0" baseline="0" noProof="0" dirty="0">
              <a:ln>
                <a:noFill/>
              </a:ln>
              <a:solidFill>
                <a:prstClr val="black"/>
              </a:solidFill>
              <a:effectLst/>
              <a:uLnTx/>
              <a:uFillTx/>
              <a:latin typeface="Calibri"/>
              <a:ea typeface="+mn-ea"/>
              <a:cs typeface="+mn-cs"/>
            </a:endParaRPr>
          </a:p>
        </p:txBody>
      </p:sp>
      <p:sp>
        <p:nvSpPr>
          <p:cNvPr id="7" name="Text 2">
            <a:extLst>
              <a:ext uri="{FF2B5EF4-FFF2-40B4-BE49-F238E27FC236}">
                <a16:creationId xmlns:a16="http://schemas.microsoft.com/office/drawing/2014/main" id="{0398984C-4B45-6DCF-B8F5-0DC2E5A31418}"/>
              </a:ext>
            </a:extLst>
          </p:cNvPr>
          <p:cNvSpPr/>
          <p:nvPr/>
        </p:nvSpPr>
        <p:spPr>
          <a:xfrm>
            <a:off x="6271974" y="3880039"/>
            <a:ext cx="7147917"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المؤثرون في الحملات الرقمية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5" name="Text 3">
            <a:extLst>
              <a:ext uri="{FF2B5EF4-FFF2-40B4-BE49-F238E27FC236}">
                <a16:creationId xmlns:a16="http://schemas.microsoft.com/office/drawing/2014/main" id="{30ACFD2E-9EB2-686F-75EB-ABFB74486CF7}"/>
              </a:ext>
            </a:extLst>
          </p:cNvPr>
          <p:cNvSpPr/>
          <p:nvPr/>
        </p:nvSpPr>
        <p:spPr>
          <a:xfrm>
            <a:off x="793790" y="4808935"/>
            <a:ext cx="127451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المؤثرون هم الذراع التنفيذية الأقوى في العصر الرقمي. فهم لا يروجون للحملة فحسب، بل يمنحونها "الشرعية الاجتماعية".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16" name="Shape 4">
            <a:extLst>
              <a:ext uri="{FF2B5EF4-FFF2-40B4-BE49-F238E27FC236}">
                <a16:creationId xmlns:a16="http://schemas.microsoft.com/office/drawing/2014/main" id="{F2EDA27E-06E0-2B79-6134-923269D6F0C7}"/>
              </a:ext>
            </a:extLst>
          </p:cNvPr>
          <p:cNvSpPr/>
          <p:nvPr/>
        </p:nvSpPr>
        <p:spPr>
          <a:xfrm>
            <a:off x="13813750" y="5229106"/>
            <a:ext cx="22860" cy="764024"/>
          </a:xfrm>
          <a:prstGeom prst="rect">
            <a:avLst/>
          </a:prstGeom>
          <a:solidFill>
            <a:srgbClr val="3257B8"/>
          </a:solidFill>
          <a:ln/>
        </p:spPr>
        <p:txBody>
          <a:bodyPr/>
          <a:lstStyle/>
          <a:p>
            <a:endParaRPr lang="en-US"/>
          </a:p>
        </p:txBody>
      </p:sp>
      <p:sp>
        <p:nvSpPr>
          <p:cNvPr id="17" name="Text 5">
            <a:extLst>
              <a:ext uri="{FF2B5EF4-FFF2-40B4-BE49-F238E27FC236}">
                <a16:creationId xmlns:a16="http://schemas.microsoft.com/office/drawing/2014/main" id="{DEC21FF0-2F82-1173-80AA-4D3B74882B56}"/>
              </a:ext>
            </a:extLst>
          </p:cNvPr>
          <p:cNvSpPr/>
          <p:nvPr/>
        </p:nvSpPr>
        <p:spPr>
          <a:xfrm>
            <a:off x="644961" y="5670964"/>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أصبح المؤثرون عنصرًا أساسيًا ضمن فرق الحملات الرقمية في العلاقات العامة، حيث لم يعودوا مجرد وسيلة ترويجية، بل يُنظر إليهم بوصفهم شركاء اتصال يسهمون في بناء الثقة وتشكيل اتجاهات الرأي العام.</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20" name="TextBox 19">
            <a:extLst>
              <a:ext uri="{FF2B5EF4-FFF2-40B4-BE49-F238E27FC236}">
                <a16:creationId xmlns:a16="http://schemas.microsoft.com/office/drawing/2014/main" id="{0DD2E463-9D8A-B32B-6A9A-0E08FD805212}"/>
              </a:ext>
            </a:extLst>
          </p:cNvPr>
          <p:cNvSpPr txBox="1"/>
          <p:nvPr/>
        </p:nvSpPr>
        <p:spPr>
          <a:xfrm>
            <a:off x="4987174" y="718349"/>
            <a:ext cx="731520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0" cap="none" spc="0" normalizeH="0" baseline="0" noProof="0" dirty="0">
                <a:ln>
                  <a:noFill/>
                </a:ln>
                <a:solidFill>
                  <a:prstClr val="white"/>
                </a:solidFill>
                <a:effectLst/>
                <a:uLnTx/>
                <a:uFillTx/>
                <a:latin typeface="Alexandria" pitchFamily="34" charset="0"/>
                <a:ea typeface="Alexandria" pitchFamily="34" charset="-122"/>
                <a:cs typeface="Alexandria" pitchFamily="34" charset="-120"/>
              </a:rPr>
              <a:t>رابعاً</a:t>
            </a: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827968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854CC-8B0B-EF49-77AF-87377AD483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6B6E97-C76C-6B57-66E6-CA356C8300D5}"/>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4722233-1A80-917A-61CB-19C3594CAB09}"/>
              </a:ext>
            </a:extLst>
          </p:cNvPr>
          <p:cNvSpPr/>
          <p:nvPr/>
        </p:nvSpPr>
        <p:spPr>
          <a:xfrm>
            <a:off x="488731" y="1357431"/>
            <a:ext cx="13809194" cy="6479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B49D8A6-1C29-D39A-477C-5909D4B989C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6" name="Image 0" descr="preencoded.png">
            <a:extLst>
              <a:ext uri="{FF2B5EF4-FFF2-40B4-BE49-F238E27FC236}">
                <a16:creationId xmlns:a16="http://schemas.microsoft.com/office/drawing/2014/main" id="{C9532A81-2BE8-EDFF-073E-12B72BFA7B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1157" y="1377179"/>
            <a:ext cx="12308086" cy="2087106"/>
          </a:xfrm>
          <a:prstGeom prst="rect">
            <a:avLst/>
          </a:prstGeom>
        </p:spPr>
      </p:pic>
      <p:sp>
        <p:nvSpPr>
          <p:cNvPr id="8" name="Text 0">
            <a:extLst>
              <a:ext uri="{FF2B5EF4-FFF2-40B4-BE49-F238E27FC236}">
                <a16:creationId xmlns:a16="http://schemas.microsoft.com/office/drawing/2014/main" id="{E5015629-BBCB-E882-CFEE-3BFE3209814E}"/>
              </a:ext>
            </a:extLst>
          </p:cNvPr>
          <p:cNvSpPr/>
          <p:nvPr/>
        </p:nvSpPr>
        <p:spPr>
          <a:xfrm>
            <a:off x="8190548" y="3632240"/>
            <a:ext cx="564606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نموذج الـ 3Rs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لاختيار</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المؤثرين</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6" name="Text 1">
            <a:extLst>
              <a:ext uri="{FF2B5EF4-FFF2-40B4-BE49-F238E27FC236}">
                <a16:creationId xmlns:a16="http://schemas.microsoft.com/office/drawing/2014/main" id="{1033E92A-E439-08CC-DF0B-FA2E59C0E1A8}"/>
              </a:ext>
            </a:extLst>
          </p:cNvPr>
          <p:cNvSpPr/>
          <p:nvPr/>
        </p:nvSpPr>
        <p:spPr>
          <a:xfrm>
            <a:off x="793909" y="4331672"/>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الخطأ الشائع هو اختيار المؤثر بناءً على "عدد المتابعين" فقط. الاختيار العلمي الصحيح يعتمد على نموذج الـ 3Rs:</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19" name="Shape 2">
            <a:extLst>
              <a:ext uri="{FF2B5EF4-FFF2-40B4-BE49-F238E27FC236}">
                <a16:creationId xmlns:a16="http://schemas.microsoft.com/office/drawing/2014/main" id="{56D92623-4CEF-0071-2E7D-D8BEE0752877}"/>
              </a:ext>
            </a:extLst>
          </p:cNvPr>
          <p:cNvSpPr/>
          <p:nvPr/>
        </p:nvSpPr>
        <p:spPr>
          <a:xfrm>
            <a:off x="9621322" y="4966811"/>
            <a:ext cx="4215289" cy="2111335"/>
          </a:xfrm>
          <a:prstGeom prst="roundRect">
            <a:avLst>
              <a:gd name="adj" fmla="val 3948"/>
            </a:avLst>
          </a:prstGeom>
          <a:solidFill>
            <a:srgbClr val="E9ECF2"/>
          </a:solidFill>
          <a:ln w="7620">
            <a:solidFill>
              <a:srgbClr val="CFD2D8"/>
            </a:solidFill>
            <a:prstDash val="solid"/>
          </a:ln>
        </p:spPr>
        <p:txBody>
          <a:bodyPr/>
          <a:lstStyle/>
          <a:p>
            <a:endParaRPr lang="en-US"/>
          </a:p>
        </p:txBody>
      </p:sp>
      <p:sp>
        <p:nvSpPr>
          <p:cNvPr id="20" name="Text 3">
            <a:extLst>
              <a:ext uri="{FF2B5EF4-FFF2-40B4-BE49-F238E27FC236}">
                <a16:creationId xmlns:a16="http://schemas.microsoft.com/office/drawing/2014/main" id="{7B4CCDCD-E2CB-116F-CFF3-F24FAE6DD418}"/>
              </a:ext>
            </a:extLst>
          </p:cNvPr>
          <p:cNvSpPr/>
          <p:nvPr/>
        </p:nvSpPr>
        <p:spPr>
          <a:xfrm>
            <a:off x="11001137" y="5172789"/>
            <a:ext cx="262949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الملاءمة (Relevance)</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1" name="Text 4">
            <a:extLst>
              <a:ext uri="{FF2B5EF4-FFF2-40B4-BE49-F238E27FC236}">
                <a16:creationId xmlns:a16="http://schemas.microsoft.com/office/drawing/2014/main" id="{7041824F-D4D4-8AA1-3009-0CB7D7CE4CA4}"/>
              </a:ext>
            </a:extLst>
          </p:cNvPr>
          <p:cNvSpPr/>
          <p:nvPr/>
        </p:nvSpPr>
        <p:spPr>
          <a:xfrm>
            <a:off x="9827300" y="5602010"/>
            <a:ext cx="3803333"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مدى توافق محتوى المؤثر مع موضوع الحملة. لا نختار مؤثراً تقنياً لحملة توعية بالصحة النفسية إلا إذا كان له اهتمام مسبق بذلك.</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
        <p:nvSpPr>
          <p:cNvPr id="22" name="Shape 5">
            <a:extLst>
              <a:ext uri="{FF2B5EF4-FFF2-40B4-BE49-F238E27FC236}">
                <a16:creationId xmlns:a16="http://schemas.microsoft.com/office/drawing/2014/main" id="{8E99286F-51E9-7FB2-01E9-24801AA2C380}"/>
              </a:ext>
            </a:extLst>
          </p:cNvPr>
          <p:cNvSpPr/>
          <p:nvPr/>
        </p:nvSpPr>
        <p:spPr>
          <a:xfrm>
            <a:off x="5207556" y="4966811"/>
            <a:ext cx="4215408" cy="2111335"/>
          </a:xfrm>
          <a:prstGeom prst="roundRect">
            <a:avLst>
              <a:gd name="adj" fmla="val 3948"/>
            </a:avLst>
          </a:prstGeom>
          <a:solidFill>
            <a:srgbClr val="E9ECF2"/>
          </a:solidFill>
          <a:ln w="7620">
            <a:solidFill>
              <a:srgbClr val="CFD2D8"/>
            </a:solidFill>
            <a:prstDash val="solid"/>
          </a:ln>
        </p:spPr>
        <p:txBody>
          <a:bodyPr/>
          <a:lstStyle/>
          <a:p>
            <a:endParaRPr lang="en-US"/>
          </a:p>
        </p:txBody>
      </p:sp>
      <p:sp>
        <p:nvSpPr>
          <p:cNvPr id="23" name="Text 6">
            <a:extLst>
              <a:ext uri="{FF2B5EF4-FFF2-40B4-BE49-F238E27FC236}">
                <a16:creationId xmlns:a16="http://schemas.microsoft.com/office/drawing/2014/main" id="{1982D9F3-7B4A-8D04-D958-931D8E22AE9F}"/>
              </a:ext>
            </a:extLst>
          </p:cNvPr>
          <p:cNvSpPr/>
          <p:nvPr/>
        </p:nvSpPr>
        <p:spPr>
          <a:xfrm>
            <a:off x="5755362" y="5172789"/>
            <a:ext cx="346162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الصدى/التفاعل (Resonance)</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4" name="Text 7">
            <a:extLst>
              <a:ext uri="{FF2B5EF4-FFF2-40B4-BE49-F238E27FC236}">
                <a16:creationId xmlns:a16="http://schemas.microsoft.com/office/drawing/2014/main" id="{68E4F3D2-1008-5ED7-8358-E31C681B45A5}"/>
              </a:ext>
            </a:extLst>
          </p:cNvPr>
          <p:cNvSpPr/>
          <p:nvPr/>
        </p:nvSpPr>
        <p:spPr>
          <a:xfrm>
            <a:off x="5413534" y="5602010"/>
            <a:ext cx="3803452"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ليس المهم كم يتابعونه، بل كم يتفاعلون معه؟ نسبة الإعجابات والتعليقات والمشاركات هي المقياس الحقيقي للتأثير.</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
        <p:nvSpPr>
          <p:cNvPr id="26" name="Shape 8">
            <a:extLst>
              <a:ext uri="{FF2B5EF4-FFF2-40B4-BE49-F238E27FC236}">
                <a16:creationId xmlns:a16="http://schemas.microsoft.com/office/drawing/2014/main" id="{A8BEFF22-841F-4AB2-67BC-0BCD7D403430}"/>
              </a:ext>
            </a:extLst>
          </p:cNvPr>
          <p:cNvSpPr/>
          <p:nvPr/>
        </p:nvSpPr>
        <p:spPr>
          <a:xfrm>
            <a:off x="793909" y="4966811"/>
            <a:ext cx="4215289" cy="2111335"/>
          </a:xfrm>
          <a:prstGeom prst="roundRect">
            <a:avLst>
              <a:gd name="adj" fmla="val 3948"/>
            </a:avLst>
          </a:prstGeom>
          <a:solidFill>
            <a:srgbClr val="E9ECF2"/>
          </a:solidFill>
          <a:ln w="7620">
            <a:solidFill>
              <a:srgbClr val="CFD2D8"/>
            </a:solidFill>
            <a:prstDash val="solid"/>
          </a:ln>
        </p:spPr>
        <p:txBody>
          <a:bodyPr/>
          <a:lstStyle/>
          <a:p>
            <a:endParaRPr lang="en-US"/>
          </a:p>
        </p:txBody>
      </p:sp>
      <p:sp>
        <p:nvSpPr>
          <p:cNvPr id="27" name="Text 9">
            <a:extLst>
              <a:ext uri="{FF2B5EF4-FFF2-40B4-BE49-F238E27FC236}">
                <a16:creationId xmlns:a16="http://schemas.microsoft.com/office/drawing/2014/main" id="{2068E63F-04EF-DCB2-CA1E-BE033AF4F6F3}"/>
              </a:ext>
            </a:extLst>
          </p:cNvPr>
          <p:cNvSpPr/>
          <p:nvPr/>
        </p:nvSpPr>
        <p:spPr>
          <a:xfrm>
            <a:off x="2322314" y="517278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الوصول (Reach)</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8" name="Text 10">
            <a:extLst>
              <a:ext uri="{FF2B5EF4-FFF2-40B4-BE49-F238E27FC236}">
                <a16:creationId xmlns:a16="http://schemas.microsoft.com/office/drawing/2014/main" id="{1A90516B-D5F1-5F2C-8562-0FDFE4EA9EE5}"/>
              </a:ext>
            </a:extLst>
          </p:cNvPr>
          <p:cNvSpPr/>
          <p:nvPr/>
        </p:nvSpPr>
        <p:spPr>
          <a:xfrm>
            <a:off x="999887" y="5602010"/>
            <a:ext cx="3803333"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حجم الجمهور الذي يمكن للمؤثر الوصول إليه، مع التركيز على أن يكون هذا الجمهور هو "الجمهور المستهدف" للحملة.</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038687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A4445-EBE5-A462-3F44-A8563F5AF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4DD41-BD3E-7B9F-0787-3A1E03ADE510}"/>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62FD7192-8A8F-3426-1B67-AF90719D5F8B}"/>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20A5CA9-3BF7-B574-C292-0B18369F430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480981D4-471E-0503-8D56-AB3D1EFAF321}"/>
              </a:ext>
            </a:extLst>
          </p:cNvPr>
          <p:cNvSpPr/>
          <p:nvPr/>
        </p:nvSpPr>
        <p:spPr>
          <a:xfrm>
            <a:off x="7356634" y="1719679"/>
            <a:ext cx="6479977"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أدوار المؤثرين في تنشيط الحملات</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15" name="Text 1">
            <a:extLst>
              <a:ext uri="{FF2B5EF4-FFF2-40B4-BE49-F238E27FC236}">
                <a16:creationId xmlns:a16="http://schemas.microsoft.com/office/drawing/2014/main" id="{CC87A66D-2DF1-5336-96A8-7865B0FDCDE1}"/>
              </a:ext>
            </a:extLst>
          </p:cNvPr>
          <p:cNvSpPr/>
          <p:nvPr/>
        </p:nvSpPr>
        <p:spPr>
          <a:xfrm>
            <a:off x="793790" y="2612648"/>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المؤثر ليس "لوحة إعلانية"، بل هو "قائد رأي" يقوم بأدوار متعددة ومؤثرة: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pic>
        <p:nvPicPr>
          <p:cNvPr id="17" name="Image 0" descr="preencoded.png">
            <a:extLst>
              <a:ext uri="{FF2B5EF4-FFF2-40B4-BE49-F238E27FC236}">
                <a16:creationId xmlns:a16="http://schemas.microsoft.com/office/drawing/2014/main" id="{D8329360-0577-1EA6-1EDE-1BC2C14F0B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41298" y="3153430"/>
            <a:ext cx="595313" cy="595313"/>
          </a:xfrm>
          <a:prstGeom prst="rect">
            <a:avLst/>
          </a:prstGeom>
        </p:spPr>
      </p:pic>
      <p:sp>
        <p:nvSpPr>
          <p:cNvPr id="19" name="Text 2">
            <a:extLst>
              <a:ext uri="{FF2B5EF4-FFF2-40B4-BE49-F238E27FC236}">
                <a16:creationId xmlns:a16="http://schemas.microsoft.com/office/drawing/2014/main" id="{B249B0EA-08B4-E718-E90A-C81C179AAD6C}"/>
              </a:ext>
            </a:extLst>
          </p:cNvPr>
          <p:cNvSpPr/>
          <p:nvPr/>
        </p:nvSpPr>
        <p:spPr>
          <a:xfrm>
            <a:off x="10512385" y="3320831"/>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أنسنة الرسالة</a:t>
            </a:r>
            <a:endParaRPr kumimoji="0" lang="en-US" b="0" i="0" u="none" strike="noStrike" kern="0" cap="none" spc="0" normalizeH="0" baseline="0" noProof="0" dirty="0">
              <a:ln>
                <a:noFill/>
              </a:ln>
              <a:solidFill>
                <a:prstClr val="black"/>
              </a:solidFill>
              <a:effectLst/>
              <a:uLnTx/>
              <a:uFillTx/>
              <a:latin typeface="Calibri"/>
              <a:ea typeface="+mn-ea"/>
              <a:cs typeface="+mn-cs"/>
            </a:endParaRPr>
          </a:p>
        </p:txBody>
      </p:sp>
      <p:sp>
        <p:nvSpPr>
          <p:cNvPr id="20" name="Text 3">
            <a:extLst>
              <a:ext uri="{FF2B5EF4-FFF2-40B4-BE49-F238E27FC236}">
                <a16:creationId xmlns:a16="http://schemas.microsoft.com/office/drawing/2014/main" id="{2EB206E9-D9E4-0E56-6F92-C3159A141742}"/>
              </a:ext>
            </a:extLst>
          </p:cNvPr>
          <p:cNvSpPr/>
          <p:nvPr/>
        </p:nvSpPr>
        <p:spPr>
          <a:xfrm>
            <a:off x="7439263" y="3750052"/>
            <a:ext cx="5554028"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يحوّل المؤثر الرسالة المؤسسية الجافة إلى تجربة شخصية يسهل تقبلها، مما يخلق رابطاً عاطفياً بين الجمهور والرسالة.</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pic>
        <p:nvPicPr>
          <p:cNvPr id="21" name="Image 1" descr="preencoded.png">
            <a:extLst>
              <a:ext uri="{FF2B5EF4-FFF2-40B4-BE49-F238E27FC236}">
                <a16:creationId xmlns:a16="http://schemas.microsoft.com/office/drawing/2014/main" id="{740CCDA7-C89B-0FB8-B480-F6BFEBBEC4F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95943" y="3153430"/>
            <a:ext cx="595313" cy="595313"/>
          </a:xfrm>
          <a:prstGeom prst="rect">
            <a:avLst/>
          </a:prstGeom>
        </p:spPr>
      </p:pic>
      <p:sp>
        <p:nvSpPr>
          <p:cNvPr id="22" name="Text 4">
            <a:extLst>
              <a:ext uri="{FF2B5EF4-FFF2-40B4-BE49-F238E27FC236}">
                <a16:creationId xmlns:a16="http://schemas.microsoft.com/office/drawing/2014/main" id="{2642FA70-7E0C-C551-73B7-D78B2BE9998B}"/>
              </a:ext>
            </a:extLst>
          </p:cNvPr>
          <p:cNvSpPr/>
          <p:nvPr/>
        </p:nvSpPr>
        <p:spPr>
          <a:xfrm>
            <a:off x="3341013" y="3320831"/>
            <a:ext cx="300692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كسر حاجز الرفض الإعلاني</a:t>
            </a:r>
            <a:endParaRPr kumimoji="0" lang="en-US" b="0" i="0" u="none" strike="noStrike" kern="0" cap="none" spc="0" normalizeH="0" baseline="0" noProof="0" dirty="0">
              <a:ln>
                <a:noFill/>
              </a:ln>
              <a:solidFill>
                <a:prstClr val="black"/>
              </a:solidFill>
              <a:effectLst/>
              <a:uLnTx/>
              <a:uFillTx/>
              <a:latin typeface="Calibri"/>
              <a:ea typeface="+mn-ea"/>
              <a:cs typeface="+mn-cs"/>
            </a:endParaRPr>
          </a:p>
        </p:txBody>
      </p:sp>
      <p:sp>
        <p:nvSpPr>
          <p:cNvPr id="23" name="Text 5">
            <a:extLst>
              <a:ext uri="{FF2B5EF4-FFF2-40B4-BE49-F238E27FC236}">
                <a16:creationId xmlns:a16="http://schemas.microsoft.com/office/drawing/2014/main" id="{23617478-3576-4193-BB35-38693E4EBDE2}"/>
              </a:ext>
            </a:extLst>
          </p:cNvPr>
          <p:cNvSpPr/>
          <p:nvPr/>
        </p:nvSpPr>
        <p:spPr>
          <a:xfrm>
            <a:off x="793790" y="3750052"/>
            <a:ext cx="555414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الجمهور يتجاهل الإعلانات الممولة، لكنه يشاهد محتوى المؤثر الذي يثق فيه بمحض إرادته دون شعور بالضغط التسويقي.</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pic>
        <p:nvPicPr>
          <p:cNvPr id="24" name="Image 2" descr="preencoded.png">
            <a:extLst>
              <a:ext uri="{FF2B5EF4-FFF2-40B4-BE49-F238E27FC236}">
                <a16:creationId xmlns:a16="http://schemas.microsoft.com/office/drawing/2014/main" id="{7DA1682B-13F7-42B3-AE37-A1AAA3C40BF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241298" y="4781966"/>
            <a:ext cx="595313" cy="595313"/>
          </a:xfrm>
          <a:prstGeom prst="rect">
            <a:avLst/>
          </a:prstGeom>
        </p:spPr>
      </p:pic>
      <p:sp>
        <p:nvSpPr>
          <p:cNvPr id="26" name="Text 6">
            <a:extLst>
              <a:ext uri="{FF2B5EF4-FFF2-40B4-BE49-F238E27FC236}">
                <a16:creationId xmlns:a16="http://schemas.microsoft.com/office/drawing/2014/main" id="{3EA7AF2B-3C3C-8C0D-2E87-B1597D971A34}"/>
              </a:ext>
            </a:extLst>
          </p:cNvPr>
          <p:cNvSpPr/>
          <p:nvPr/>
        </p:nvSpPr>
        <p:spPr>
          <a:xfrm>
            <a:off x="9686568" y="4949368"/>
            <a:ext cx="330672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خلق التريند وتفعيل الوسوم</a:t>
            </a:r>
            <a:endParaRPr kumimoji="0" lang="en-US" b="0" i="0" u="none" strike="noStrike" kern="0" cap="none" spc="0" normalizeH="0" baseline="0" noProof="0" dirty="0">
              <a:ln>
                <a:noFill/>
              </a:ln>
              <a:solidFill>
                <a:prstClr val="black"/>
              </a:solidFill>
              <a:effectLst/>
              <a:uLnTx/>
              <a:uFillTx/>
              <a:latin typeface="Calibri"/>
              <a:ea typeface="+mn-ea"/>
              <a:cs typeface="+mn-cs"/>
            </a:endParaRPr>
          </a:p>
        </p:txBody>
      </p:sp>
      <p:sp>
        <p:nvSpPr>
          <p:cNvPr id="27" name="Text 7">
            <a:extLst>
              <a:ext uri="{FF2B5EF4-FFF2-40B4-BE49-F238E27FC236}">
                <a16:creationId xmlns:a16="http://schemas.microsoft.com/office/drawing/2014/main" id="{42CB5427-6DA2-7B2E-D74E-534039D6A3ED}"/>
              </a:ext>
            </a:extLst>
          </p:cNvPr>
          <p:cNvSpPr/>
          <p:nvPr/>
        </p:nvSpPr>
        <p:spPr>
          <a:xfrm>
            <a:off x="7439263" y="5378589"/>
            <a:ext cx="5554028"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المؤثر هو شرارة البدء؛ عندما يستخدم الوسم (Hashtag)، يبدأ متابعوه في استخدامه، مما يحقق "الانتشار الفيروسي".</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pic>
        <p:nvPicPr>
          <p:cNvPr id="28" name="Image 3" descr="preencoded.png">
            <a:extLst>
              <a:ext uri="{FF2B5EF4-FFF2-40B4-BE49-F238E27FC236}">
                <a16:creationId xmlns:a16="http://schemas.microsoft.com/office/drawing/2014/main" id="{F4B4289C-7E1B-26DD-6B1A-E4135B8BB65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95943" y="4781966"/>
            <a:ext cx="595313" cy="595313"/>
          </a:xfrm>
          <a:prstGeom prst="rect">
            <a:avLst/>
          </a:prstGeom>
        </p:spPr>
      </p:pic>
      <p:sp>
        <p:nvSpPr>
          <p:cNvPr id="29" name="Text 8">
            <a:extLst>
              <a:ext uri="{FF2B5EF4-FFF2-40B4-BE49-F238E27FC236}">
                <a16:creationId xmlns:a16="http://schemas.microsoft.com/office/drawing/2014/main" id="{6E0E5E54-5A36-41FA-6D66-2E18773DE370}"/>
              </a:ext>
            </a:extLst>
          </p:cNvPr>
          <p:cNvSpPr/>
          <p:nvPr/>
        </p:nvSpPr>
        <p:spPr>
          <a:xfrm>
            <a:off x="3546158" y="4949368"/>
            <a:ext cx="2801779"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تقديم الدليل الاجتماعي</a:t>
            </a:r>
            <a:endParaRPr kumimoji="0" lang="en-US" b="0" i="0" u="none" strike="noStrike" kern="0" cap="none" spc="0" normalizeH="0" baseline="0" noProof="0" dirty="0">
              <a:ln>
                <a:noFill/>
              </a:ln>
              <a:solidFill>
                <a:prstClr val="black"/>
              </a:solidFill>
              <a:effectLst/>
              <a:uLnTx/>
              <a:uFillTx/>
              <a:latin typeface="Calibri"/>
              <a:ea typeface="+mn-ea"/>
              <a:cs typeface="+mn-cs"/>
            </a:endParaRPr>
          </a:p>
        </p:txBody>
      </p:sp>
      <p:sp>
        <p:nvSpPr>
          <p:cNvPr id="30" name="Text 9">
            <a:extLst>
              <a:ext uri="{FF2B5EF4-FFF2-40B4-BE49-F238E27FC236}">
                <a16:creationId xmlns:a16="http://schemas.microsoft.com/office/drawing/2014/main" id="{47496412-47E6-33C7-521E-3B99F2D36874}"/>
              </a:ext>
            </a:extLst>
          </p:cNvPr>
          <p:cNvSpPr/>
          <p:nvPr/>
        </p:nvSpPr>
        <p:spPr>
          <a:xfrm>
            <a:off x="793790" y="5378589"/>
            <a:ext cx="555414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عندما يتحدث المؤثر عن تجربة إيجابية، فإنه يعطي شهادة ثقة للمؤسسة تقلل من مخاوف الجمهور وتعزز المصداقية.</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D6C0F0B0-0A9F-C915-B231-8863736AE106}"/>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858887" y="500421"/>
            <a:ext cx="1690576" cy="2538292"/>
          </a:xfrm>
          <a:prstGeom prst="rect">
            <a:avLst/>
          </a:prstGeom>
        </p:spPr>
      </p:pic>
    </p:spTree>
    <p:extLst>
      <p:ext uri="{BB962C8B-B14F-4D97-AF65-F5344CB8AC3E}">
        <p14:creationId xmlns:p14="http://schemas.microsoft.com/office/powerpoint/2010/main" val="24937440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D6558-2FA4-A51C-1B07-24F61FFA61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B19605-F73E-D935-CEC8-F613FCD971A5}"/>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0639E3B8-C631-937E-805C-9CB1BC8ADA34}"/>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4661091-7CB8-7FE6-2628-863DCD3598A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9CB8F6E8-BB2A-3469-ACDD-6153E082B9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99552" y="1435316"/>
            <a:ext cx="4273205" cy="6409807"/>
          </a:xfrm>
          <a:prstGeom prst="rect">
            <a:avLst/>
          </a:prstGeom>
        </p:spPr>
      </p:pic>
      <p:sp>
        <p:nvSpPr>
          <p:cNvPr id="3" name="Text 0">
            <a:extLst>
              <a:ext uri="{FF2B5EF4-FFF2-40B4-BE49-F238E27FC236}">
                <a16:creationId xmlns:a16="http://schemas.microsoft.com/office/drawing/2014/main" id="{B5971CBF-647E-1BAE-C5CD-91CD03C85B76}"/>
              </a:ext>
            </a:extLst>
          </p:cNvPr>
          <p:cNvSpPr/>
          <p:nvPr/>
        </p:nvSpPr>
        <p:spPr>
          <a:xfrm>
            <a:off x="9480471" y="2430423"/>
            <a:ext cx="4356140"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دعم تشكيل الرأي العام</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4" name="Text 1">
            <a:extLst>
              <a:ext uri="{FF2B5EF4-FFF2-40B4-BE49-F238E27FC236}">
                <a16:creationId xmlns:a16="http://schemas.microsoft.com/office/drawing/2014/main" id="{31BC4033-B32C-F361-CBB5-0AFA13A2E7BD}"/>
              </a:ext>
            </a:extLst>
          </p:cNvPr>
          <p:cNvSpPr/>
          <p:nvPr/>
        </p:nvSpPr>
        <p:spPr>
          <a:xfrm>
            <a:off x="6280190" y="3447455"/>
            <a:ext cx="725876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 خلال الثقة المتراكمة، يسهم المؤثر في إعادة صياغة اتجاهات الجمهور تجاه قضية أو مؤسسة.</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
        <p:nvSpPr>
          <p:cNvPr id="6" name="Shape 2">
            <a:extLst>
              <a:ext uri="{FF2B5EF4-FFF2-40B4-BE49-F238E27FC236}">
                <a16:creationId xmlns:a16="http://schemas.microsoft.com/office/drawing/2014/main" id="{6C79943A-C8E2-C122-5566-8435C8F33E6F}"/>
              </a:ext>
            </a:extLst>
          </p:cNvPr>
          <p:cNvSpPr/>
          <p:nvPr/>
        </p:nvSpPr>
        <p:spPr>
          <a:xfrm>
            <a:off x="13813750" y="3224213"/>
            <a:ext cx="22860" cy="1081564"/>
          </a:xfrm>
          <a:prstGeom prst="rect">
            <a:avLst/>
          </a:prstGeom>
          <a:solidFill>
            <a:srgbClr val="3257B8"/>
          </a:solidFill>
          <a:ln/>
        </p:spPr>
        <p:txBody>
          <a:bodyPr/>
          <a:lstStyle/>
          <a:p>
            <a:endParaRPr lang="en-US"/>
          </a:p>
        </p:txBody>
      </p:sp>
      <p:sp>
        <p:nvSpPr>
          <p:cNvPr id="7" name="Text 3">
            <a:extLst>
              <a:ext uri="{FF2B5EF4-FFF2-40B4-BE49-F238E27FC236}">
                <a16:creationId xmlns:a16="http://schemas.microsoft.com/office/drawing/2014/main" id="{D27BC69E-BF19-0BE3-7761-EA480D5DDFB0}"/>
              </a:ext>
            </a:extLst>
          </p:cNvPr>
          <p:cNvSpPr/>
          <p:nvPr/>
        </p:nvSpPr>
        <p:spPr>
          <a:xfrm>
            <a:off x="6131361" y="4529018"/>
            <a:ext cx="7556421"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يمتلك المؤثرون قدرة فريدة على تشكيل الرأي العام بفضل العلاقة الوثيقة التي بنوها مع جمهورهم على مدى فترة طويلة. هذه الثقة المتراكمة تجعل آراءهم وتوصياتهم أكثر تأثيراً من الرسائل الإعلانية التقليدية، حيث يُنظر إليهم كمصدر موثوق للمعلومات والتوجيه.</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46837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F10B7-F7BA-3EEA-A527-A709792F6C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1C7A9E-5435-2C78-663B-EAE178242847}"/>
              </a:ext>
            </a:extLst>
          </p:cNvPr>
          <p:cNvSpPr/>
          <p:nvPr/>
        </p:nvSpPr>
        <p:spPr>
          <a:xfrm>
            <a:off x="521622" y="1251649"/>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F901F657-15E5-4B9B-4E7B-55154D283736}"/>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7859BE0-2FF5-C2F2-F3DF-E7080419097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Text 0">
            <a:extLst>
              <a:ext uri="{FF2B5EF4-FFF2-40B4-BE49-F238E27FC236}">
                <a16:creationId xmlns:a16="http://schemas.microsoft.com/office/drawing/2014/main" id="{45726C7A-41E8-8426-43CD-87B867C20D4B}"/>
              </a:ext>
            </a:extLst>
          </p:cNvPr>
          <p:cNvSpPr/>
          <p:nvPr/>
        </p:nvSpPr>
        <p:spPr>
          <a:xfrm>
            <a:off x="7984450" y="533281"/>
            <a:ext cx="5872163" cy="483632"/>
          </a:xfrm>
          <a:prstGeom prst="rect">
            <a:avLst/>
          </a:prstGeom>
          <a:noFill/>
          <a:ln/>
        </p:spPr>
        <p:txBody>
          <a:bodyPr wrap="none" lIns="0" tIns="0" rIns="0" bIns="0" rtlCol="0" anchor="t"/>
          <a:lstStyle/>
          <a:p>
            <a:pPr marL="0" marR="0" lvl="0" indent="0" algn="r" defTabSz="914400" rtl="1" eaLnBrk="1" fontAlgn="auto" latinLnBrk="0" hangingPunct="1">
              <a:lnSpc>
                <a:spcPts val="38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أنواع المؤثرين حسب حجم التأثير</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3" name="Text 1">
            <a:extLst>
              <a:ext uri="{FF2B5EF4-FFF2-40B4-BE49-F238E27FC236}">
                <a16:creationId xmlns:a16="http://schemas.microsoft.com/office/drawing/2014/main" id="{1D69074B-26CC-1813-4BD6-74B53C0D38A2}"/>
              </a:ext>
            </a:extLst>
          </p:cNvPr>
          <p:cNvSpPr/>
          <p:nvPr/>
        </p:nvSpPr>
        <p:spPr>
          <a:xfrm>
            <a:off x="773787" y="1403747"/>
            <a:ext cx="13082826" cy="309563"/>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يجب</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توضيح أننا قد لا نحتاج دائماً للمشاهير (Mega-Influencers). كل نوع له دور محدد:</a:t>
            </a:r>
            <a:endParaRPr kumimoji="0" lang="en-US" sz="1600" b="0" i="0" u="none" strike="noStrike" kern="0" cap="none" spc="0" normalizeH="0" baseline="0" noProof="0" dirty="0">
              <a:ln>
                <a:noFill/>
              </a:ln>
              <a:solidFill>
                <a:prstClr val="black"/>
              </a:solidFill>
              <a:effectLst/>
              <a:uLnTx/>
              <a:uFillTx/>
              <a:latin typeface="Calibri"/>
              <a:ea typeface="+mn-ea"/>
              <a:cs typeface="+mn-cs"/>
            </a:endParaRPr>
          </a:p>
        </p:txBody>
      </p:sp>
      <p:pic>
        <p:nvPicPr>
          <p:cNvPr id="4" name="Image 0" descr="preencoded.png">
            <a:extLst>
              <a:ext uri="{FF2B5EF4-FFF2-40B4-BE49-F238E27FC236}">
                <a16:creationId xmlns:a16="http://schemas.microsoft.com/office/drawing/2014/main" id="{D4C50F3F-0DA7-7782-A7F7-85CC7FFDB1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8385" y="1930837"/>
            <a:ext cx="1295162" cy="1114425"/>
          </a:xfrm>
          <a:prstGeom prst="rect">
            <a:avLst/>
          </a:prstGeom>
        </p:spPr>
      </p:pic>
      <p:sp>
        <p:nvSpPr>
          <p:cNvPr id="6" name="Text 2">
            <a:extLst>
              <a:ext uri="{FF2B5EF4-FFF2-40B4-BE49-F238E27FC236}">
                <a16:creationId xmlns:a16="http://schemas.microsoft.com/office/drawing/2014/main" id="{E6908CB5-F60E-1D0B-65FF-288900609A75}"/>
              </a:ext>
            </a:extLst>
          </p:cNvPr>
          <p:cNvSpPr/>
          <p:nvPr/>
        </p:nvSpPr>
        <p:spPr>
          <a:xfrm>
            <a:off x="10450116" y="2456140"/>
            <a:ext cx="271939" cy="340043"/>
          </a:xfrm>
          <a:prstGeom prst="rect">
            <a:avLst/>
          </a:prstGeom>
          <a:noFill/>
          <a:ln/>
        </p:spPr>
        <p:txBody>
          <a:bodyPr wrap="none" lIns="0" tIns="0" rIns="0" bIns="0" rtlCol="0" anchor="t"/>
          <a:lstStyle/>
          <a:p>
            <a:pPr marL="0" marR="0" lvl="0" indent="0" algn="ctr" defTabSz="914400" rtl="1" eaLnBrk="1" fontAlgn="auto" latinLnBrk="0" hangingPunct="1">
              <a:lnSpc>
                <a:spcPts val="3400"/>
              </a:lnSpc>
              <a:spcBef>
                <a:spcPts val="0"/>
              </a:spcBef>
              <a:spcAft>
                <a:spcPts val="0"/>
              </a:spcAft>
              <a:buClrTx/>
              <a:buSzTx/>
              <a:buFontTx/>
              <a:buNone/>
              <a:tabLst/>
              <a:defRPr/>
            </a:pPr>
            <a:r>
              <a:rPr kumimoji="0" lang="en-US" sz="21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1</a:t>
            </a:r>
            <a:endParaRPr kumimoji="0" lang="en-US" sz="2100" b="0" i="0" u="none" strike="noStrike" kern="0" cap="none" spc="0" normalizeH="0" baseline="0" noProof="0" dirty="0">
              <a:ln>
                <a:noFill/>
              </a:ln>
              <a:solidFill>
                <a:prstClr val="black"/>
              </a:solidFill>
              <a:effectLst/>
              <a:uLnTx/>
              <a:uFillTx/>
              <a:latin typeface="Calibri"/>
              <a:ea typeface="+mn-ea"/>
              <a:cs typeface="+mn-cs"/>
            </a:endParaRPr>
          </a:p>
        </p:txBody>
      </p:sp>
      <p:sp>
        <p:nvSpPr>
          <p:cNvPr id="7" name="Text 3">
            <a:extLst>
              <a:ext uri="{FF2B5EF4-FFF2-40B4-BE49-F238E27FC236}">
                <a16:creationId xmlns:a16="http://schemas.microsoft.com/office/drawing/2014/main" id="{F6949CE7-E6D1-4536-C827-B8C7B6F92C70}"/>
              </a:ext>
            </a:extLst>
          </p:cNvPr>
          <p:cNvSpPr/>
          <p:nvPr/>
        </p:nvSpPr>
        <p:spPr>
          <a:xfrm>
            <a:off x="7326868" y="2124194"/>
            <a:ext cx="2418159" cy="302181"/>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المشاهير</a:t>
            </a:r>
            <a:endParaRPr kumimoji="0" lang="en-US" sz="1900" b="0" i="0" u="none" strike="noStrike" kern="0" cap="none" spc="0" normalizeH="0" baseline="0" noProof="0" dirty="0">
              <a:ln>
                <a:noFill/>
              </a:ln>
              <a:solidFill>
                <a:prstClr val="black"/>
              </a:solidFill>
              <a:effectLst/>
              <a:uLnTx/>
              <a:uFillTx/>
              <a:latin typeface="Calibri"/>
              <a:ea typeface="+mn-ea"/>
              <a:cs typeface="+mn-cs"/>
            </a:endParaRPr>
          </a:p>
        </p:txBody>
      </p:sp>
      <p:sp>
        <p:nvSpPr>
          <p:cNvPr id="8" name="Text 4">
            <a:extLst>
              <a:ext uri="{FF2B5EF4-FFF2-40B4-BE49-F238E27FC236}">
                <a16:creationId xmlns:a16="http://schemas.microsoft.com/office/drawing/2014/main" id="{C3234C8C-7A16-9ACC-7AC2-6F1A8CF22513}"/>
              </a:ext>
            </a:extLst>
          </p:cNvPr>
          <p:cNvSpPr/>
          <p:nvPr/>
        </p:nvSpPr>
        <p:spPr>
          <a:xfrm>
            <a:off x="6573917" y="2542342"/>
            <a:ext cx="3171111" cy="309563"/>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أكثر من مليون متابع - الانتشار الواسع</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
        <p:nvSpPr>
          <p:cNvPr id="9" name="Shape 5">
            <a:extLst>
              <a:ext uri="{FF2B5EF4-FFF2-40B4-BE49-F238E27FC236}">
                <a16:creationId xmlns:a16="http://schemas.microsoft.com/office/drawing/2014/main" id="{075084EC-58F3-4638-421B-A8B3B61C43A2}"/>
              </a:ext>
            </a:extLst>
          </p:cNvPr>
          <p:cNvSpPr/>
          <p:nvPr/>
        </p:nvSpPr>
        <p:spPr>
          <a:xfrm>
            <a:off x="822127" y="3059906"/>
            <a:ext cx="9067919" cy="11430"/>
          </a:xfrm>
          <a:prstGeom prst="roundRect">
            <a:avLst>
              <a:gd name="adj" fmla="val 710872"/>
            </a:avLst>
          </a:prstGeom>
          <a:solidFill>
            <a:srgbClr val="CFD2D8"/>
          </a:solidFill>
          <a:ln/>
        </p:spPr>
        <p:txBody>
          <a:bodyPr/>
          <a:lstStyle/>
          <a:p>
            <a:endParaRPr lang="en-US"/>
          </a:p>
        </p:txBody>
      </p:sp>
      <p:pic>
        <p:nvPicPr>
          <p:cNvPr id="10" name="Image 1" descr="preencoded.png">
            <a:extLst>
              <a:ext uri="{FF2B5EF4-FFF2-40B4-BE49-F238E27FC236}">
                <a16:creationId xmlns:a16="http://schemas.microsoft.com/office/drawing/2014/main" id="{730F65BA-3172-DE7C-5D6D-591FEA71E9D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90804" y="3093601"/>
            <a:ext cx="2590324" cy="1114425"/>
          </a:xfrm>
          <a:prstGeom prst="rect">
            <a:avLst/>
          </a:prstGeom>
        </p:spPr>
      </p:pic>
      <p:sp>
        <p:nvSpPr>
          <p:cNvPr id="11" name="Text 6">
            <a:extLst>
              <a:ext uri="{FF2B5EF4-FFF2-40B4-BE49-F238E27FC236}">
                <a16:creationId xmlns:a16="http://schemas.microsoft.com/office/drawing/2014/main" id="{01FFFE45-BB6B-37DA-0D41-4CB429EFAFC8}"/>
              </a:ext>
            </a:extLst>
          </p:cNvPr>
          <p:cNvSpPr/>
          <p:nvPr/>
        </p:nvSpPr>
        <p:spPr>
          <a:xfrm>
            <a:off x="10450116" y="3480792"/>
            <a:ext cx="271939" cy="340043"/>
          </a:xfrm>
          <a:prstGeom prst="rect">
            <a:avLst/>
          </a:prstGeom>
          <a:noFill/>
          <a:ln/>
        </p:spPr>
        <p:txBody>
          <a:bodyPr wrap="none" lIns="0" tIns="0" rIns="0" bIns="0" rtlCol="0" anchor="t"/>
          <a:lstStyle/>
          <a:p>
            <a:pPr marL="0" marR="0" lvl="0" indent="0" algn="ctr" defTabSz="914400" rtl="1" eaLnBrk="1" fontAlgn="auto" latinLnBrk="0" hangingPunct="1">
              <a:lnSpc>
                <a:spcPts val="3400"/>
              </a:lnSpc>
              <a:spcBef>
                <a:spcPts val="0"/>
              </a:spcBef>
              <a:spcAft>
                <a:spcPts val="0"/>
              </a:spcAft>
              <a:buClrTx/>
              <a:buSzTx/>
              <a:buFontTx/>
              <a:buNone/>
              <a:tabLst/>
              <a:defRPr/>
            </a:pPr>
            <a:r>
              <a:rPr kumimoji="0" lang="en-US" sz="21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2</a:t>
            </a:r>
            <a:endParaRPr kumimoji="0" lang="en-US" sz="2100" b="0" i="0" u="none" strike="noStrike" kern="0" cap="none" spc="0" normalizeH="0" baseline="0" noProof="0" dirty="0">
              <a:ln>
                <a:noFill/>
              </a:ln>
              <a:solidFill>
                <a:prstClr val="black"/>
              </a:solidFill>
              <a:effectLst/>
              <a:uLnTx/>
              <a:uFillTx/>
              <a:latin typeface="Calibri"/>
              <a:ea typeface="+mn-ea"/>
              <a:cs typeface="+mn-cs"/>
            </a:endParaRPr>
          </a:p>
        </p:txBody>
      </p:sp>
      <p:sp>
        <p:nvSpPr>
          <p:cNvPr id="12" name="Text 7">
            <a:extLst>
              <a:ext uri="{FF2B5EF4-FFF2-40B4-BE49-F238E27FC236}">
                <a16:creationId xmlns:a16="http://schemas.microsoft.com/office/drawing/2014/main" id="{F7BCBFA0-E7C5-7E9F-4C9F-1666E216E70F}"/>
              </a:ext>
            </a:extLst>
          </p:cNvPr>
          <p:cNvSpPr/>
          <p:nvPr/>
        </p:nvSpPr>
        <p:spPr>
          <a:xfrm>
            <a:off x="6679287" y="3286958"/>
            <a:ext cx="2418159" cy="302181"/>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المؤثرون الكبار</a:t>
            </a:r>
            <a:endParaRPr kumimoji="0" lang="en-US" sz="1900" b="0" i="0" u="none" strike="noStrike" kern="0" cap="none" spc="0" normalizeH="0" baseline="0" noProof="0" dirty="0">
              <a:ln>
                <a:noFill/>
              </a:ln>
              <a:solidFill>
                <a:prstClr val="black"/>
              </a:solidFill>
              <a:effectLst/>
              <a:uLnTx/>
              <a:uFillTx/>
              <a:latin typeface="Calibri"/>
              <a:ea typeface="+mn-ea"/>
              <a:cs typeface="+mn-cs"/>
            </a:endParaRPr>
          </a:p>
        </p:txBody>
      </p:sp>
      <p:sp>
        <p:nvSpPr>
          <p:cNvPr id="13" name="Text 8">
            <a:extLst>
              <a:ext uri="{FF2B5EF4-FFF2-40B4-BE49-F238E27FC236}">
                <a16:creationId xmlns:a16="http://schemas.microsoft.com/office/drawing/2014/main" id="{0F1F5DB7-957C-5DE3-B8D3-3075B8AF4270}"/>
              </a:ext>
            </a:extLst>
          </p:cNvPr>
          <p:cNvSpPr/>
          <p:nvPr/>
        </p:nvSpPr>
        <p:spPr>
          <a:xfrm>
            <a:off x="5088850" y="3705106"/>
            <a:ext cx="4008596" cy="309563"/>
          </a:xfrm>
          <a:prstGeom prst="rect">
            <a:avLst/>
          </a:prstGeom>
          <a:noFill/>
          <a:ln/>
        </p:spPr>
        <p:txBody>
          <a:bodyPr wrap="none" lIns="0" tIns="0" rIns="0" bIns="0" rtlCol="0" anchor="t"/>
          <a:lstStyle/>
          <a:p>
            <a:pPr marL="0" marR="0" lvl="0" indent="0" algn="r" defTabSz="914400" rtl="0"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100k - 1M متابع - التوازن بين الوصول والتفاعل</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
        <p:nvSpPr>
          <p:cNvPr id="16" name="Shape 9">
            <a:extLst>
              <a:ext uri="{FF2B5EF4-FFF2-40B4-BE49-F238E27FC236}">
                <a16:creationId xmlns:a16="http://schemas.microsoft.com/office/drawing/2014/main" id="{D926002B-5317-1A10-0CDA-B8FE4029C49F}"/>
              </a:ext>
            </a:extLst>
          </p:cNvPr>
          <p:cNvSpPr/>
          <p:nvPr/>
        </p:nvSpPr>
        <p:spPr>
          <a:xfrm>
            <a:off x="822127" y="4222671"/>
            <a:ext cx="8420338" cy="11430"/>
          </a:xfrm>
          <a:prstGeom prst="roundRect">
            <a:avLst>
              <a:gd name="adj" fmla="val 710872"/>
            </a:avLst>
          </a:prstGeom>
          <a:solidFill>
            <a:srgbClr val="CFD2D8"/>
          </a:solidFill>
          <a:ln/>
        </p:spPr>
        <p:txBody>
          <a:bodyPr/>
          <a:lstStyle/>
          <a:p>
            <a:endParaRPr lang="en-US"/>
          </a:p>
        </p:txBody>
      </p:sp>
      <p:pic>
        <p:nvPicPr>
          <p:cNvPr id="29" name="Image 2" descr="preencoded.png">
            <a:extLst>
              <a:ext uri="{FF2B5EF4-FFF2-40B4-BE49-F238E27FC236}">
                <a16:creationId xmlns:a16="http://schemas.microsoft.com/office/drawing/2014/main" id="{D8817D40-0C34-0073-E14C-D344242C156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43223" y="4256365"/>
            <a:ext cx="3885486" cy="1114425"/>
          </a:xfrm>
          <a:prstGeom prst="rect">
            <a:avLst/>
          </a:prstGeom>
        </p:spPr>
      </p:pic>
      <p:sp>
        <p:nvSpPr>
          <p:cNvPr id="30" name="Text 10">
            <a:extLst>
              <a:ext uri="{FF2B5EF4-FFF2-40B4-BE49-F238E27FC236}">
                <a16:creationId xmlns:a16="http://schemas.microsoft.com/office/drawing/2014/main" id="{2D00598B-F2EA-5DBC-7810-C3FFBA213CCA}"/>
              </a:ext>
            </a:extLst>
          </p:cNvPr>
          <p:cNvSpPr/>
          <p:nvPr/>
        </p:nvSpPr>
        <p:spPr>
          <a:xfrm>
            <a:off x="10449997" y="4643557"/>
            <a:ext cx="271939" cy="340043"/>
          </a:xfrm>
          <a:prstGeom prst="rect">
            <a:avLst/>
          </a:prstGeom>
          <a:noFill/>
          <a:ln/>
        </p:spPr>
        <p:txBody>
          <a:bodyPr wrap="none" lIns="0" tIns="0" rIns="0" bIns="0" rtlCol="0" anchor="t"/>
          <a:lstStyle/>
          <a:p>
            <a:pPr marL="0" marR="0" lvl="0" indent="0" algn="ctr" defTabSz="914400" rtl="1" eaLnBrk="1" fontAlgn="auto" latinLnBrk="0" hangingPunct="1">
              <a:lnSpc>
                <a:spcPts val="3400"/>
              </a:lnSpc>
              <a:spcBef>
                <a:spcPts val="0"/>
              </a:spcBef>
              <a:spcAft>
                <a:spcPts val="0"/>
              </a:spcAft>
              <a:buClrTx/>
              <a:buSzTx/>
              <a:buFontTx/>
              <a:buNone/>
              <a:tabLst/>
              <a:defRPr/>
            </a:pPr>
            <a:r>
              <a:rPr kumimoji="0" lang="en-US" sz="21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3</a:t>
            </a:r>
            <a:endParaRPr kumimoji="0" lang="en-US" sz="2100" b="0" i="0" u="none" strike="noStrike" kern="0" cap="none" spc="0" normalizeH="0" baseline="0" noProof="0" dirty="0">
              <a:ln>
                <a:noFill/>
              </a:ln>
              <a:solidFill>
                <a:prstClr val="black"/>
              </a:solidFill>
              <a:effectLst/>
              <a:uLnTx/>
              <a:uFillTx/>
              <a:latin typeface="Calibri"/>
              <a:ea typeface="+mn-ea"/>
              <a:cs typeface="+mn-cs"/>
            </a:endParaRPr>
          </a:p>
        </p:txBody>
      </p:sp>
      <p:sp>
        <p:nvSpPr>
          <p:cNvPr id="31" name="Text 11">
            <a:extLst>
              <a:ext uri="{FF2B5EF4-FFF2-40B4-BE49-F238E27FC236}">
                <a16:creationId xmlns:a16="http://schemas.microsoft.com/office/drawing/2014/main" id="{AF887E4F-2BC1-0791-53F0-EDE8971337CD}"/>
              </a:ext>
            </a:extLst>
          </p:cNvPr>
          <p:cNvSpPr/>
          <p:nvPr/>
        </p:nvSpPr>
        <p:spPr>
          <a:xfrm>
            <a:off x="5877163" y="4449723"/>
            <a:ext cx="2572703" cy="302181"/>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المؤثرون المتوسطون</a:t>
            </a:r>
            <a:endParaRPr kumimoji="0" lang="en-US" sz="1900" b="0" i="0" u="none" strike="noStrike" kern="0" cap="none" spc="0" normalizeH="0" baseline="0" noProof="0" dirty="0">
              <a:ln>
                <a:noFill/>
              </a:ln>
              <a:solidFill>
                <a:prstClr val="black"/>
              </a:solidFill>
              <a:effectLst/>
              <a:uLnTx/>
              <a:uFillTx/>
              <a:latin typeface="Calibri"/>
              <a:ea typeface="+mn-ea"/>
              <a:cs typeface="+mn-cs"/>
            </a:endParaRPr>
          </a:p>
        </p:txBody>
      </p:sp>
      <p:sp>
        <p:nvSpPr>
          <p:cNvPr id="32" name="Text 12">
            <a:extLst>
              <a:ext uri="{FF2B5EF4-FFF2-40B4-BE49-F238E27FC236}">
                <a16:creationId xmlns:a16="http://schemas.microsoft.com/office/drawing/2014/main" id="{7D35D819-6EC0-5103-D989-4C95E0F9B70E}"/>
              </a:ext>
            </a:extLst>
          </p:cNvPr>
          <p:cNvSpPr/>
          <p:nvPr/>
        </p:nvSpPr>
        <p:spPr>
          <a:xfrm>
            <a:off x="4325541" y="4867870"/>
            <a:ext cx="4124325" cy="309563"/>
          </a:xfrm>
          <a:prstGeom prst="rect">
            <a:avLst/>
          </a:prstGeom>
          <a:noFill/>
          <a:ln/>
        </p:spPr>
        <p:txBody>
          <a:bodyPr wrap="none" lIns="0" tIns="0" rIns="0" bIns="0" rtlCol="0" anchor="t"/>
          <a:lstStyle/>
          <a:p>
            <a:pPr marL="0" marR="0" lvl="0" indent="0" algn="r" defTabSz="914400" rtl="0"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10k - 100k متابع - تفاعل قوي ومصداقية عالية</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
        <p:nvSpPr>
          <p:cNvPr id="33" name="Shape 13">
            <a:extLst>
              <a:ext uri="{FF2B5EF4-FFF2-40B4-BE49-F238E27FC236}">
                <a16:creationId xmlns:a16="http://schemas.microsoft.com/office/drawing/2014/main" id="{C16472FE-0FA5-0726-0FEF-5E47A7B25561}"/>
              </a:ext>
            </a:extLst>
          </p:cNvPr>
          <p:cNvSpPr/>
          <p:nvPr/>
        </p:nvSpPr>
        <p:spPr>
          <a:xfrm>
            <a:off x="822127" y="5385435"/>
            <a:ext cx="7772757" cy="11430"/>
          </a:xfrm>
          <a:prstGeom prst="roundRect">
            <a:avLst>
              <a:gd name="adj" fmla="val 710872"/>
            </a:avLst>
          </a:prstGeom>
          <a:solidFill>
            <a:srgbClr val="CFD2D8"/>
          </a:solidFill>
          <a:ln/>
        </p:spPr>
        <p:txBody>
          <a:bodyPr/>
          <a:lstStyle/>
          <a:p>
            <a:endParaRPr lang="en-US"/>
          </a:p>
        </p:txBody>
      </p:sp>
      <p:pic>
        <p:nvPicPr>
          <p:cNvPr id="34" name="Image 3" descr="preencoded.png">
            <a:extLst>
              <a:ext uri="{FF2B5EF4-FFF2-40B4-BE49-F238E27FC236}">
                <a16:creationId xmlns:a16="http://schemas.microsoft.com/office/drawing/2014/main" id="{87B7C0BE-DC29-6B5C-F1B0-1041FE58441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95642" y="5419130"/>
            <a:ext cx="5180767" cy="1114425"/>
          </a:xfrm>
          <a:prstGeom prst="rect">
            <a:avLst/>
          </a:prstGeom>
        </p:spPr>
      </p:pic>
      <p:sp>
        <p:nvSpPr>
          <p:cNvPr id="35" name="Text 14">
            <a:extLst>
              <a:ext uri="{FF2B5EF4-FFF2-40B4-BE49-F238E27FC236}">
                <a16:creationId xmlns:a16="http://schemas.microsoft.com/office/drawing/2014/main" id="{C748501D-33B8-E444-9B4D-D4ACFD0F648E}"/>
              </a:ext>
            </a:extLst>
          </p:cNvPr>
          <p:cNvSpPr/>
          <p:nvPr/>
        </p:nvSpPr>
        <p:spPr>
          <a:xfrm>
            <a:off x="10450116" y="5806321"/>
            <a:ext cx="271939" cy="340043"/>
          </a:xfrm>
          <a:prstGeom prst="rect">
            <a:avLst/>
          </a:prstGeom>
          <a:noFill/>
          <a:ln/>
        </p:spPr>
        <p:txBody>
          <a:bodyPr wrap="none" lIns="0" tIns="0" rIns="0" bIns="0" rtlCol="0" anchor="t"/>
          <a:lstStyle/>
          <a:p>
            <a:pPr marL="0" marR="0" lvl="0" indent="0" algn="ctr" defTabSz="914400" rtl="1" eaLnBrk="1" fontAlgn="auto" latinLnBrk="0" hangingPunct="1">
              <a:lnSpc>
                <a:spcPts val="3400"/>
              </a:lnSpc>
              <a:spcBef>
                <a:spcPts val="0"/>
              </a:spcBef>
              <a:spcAft>
                <a:spcPts val="0"/>
              </a:spcAft>
              <a:buClrTx/>
              <a:buSzTx/>
              <a:buFontTx/>
              <a:buNone/>
              <a:tabLst/>
              <a:defRPr/>
            </a:pPr>
            <a:r>
              <a:rPr kumimoji="0" lang="en-US" sz="21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4</a:t>
            </a:r>
            <a:endParaRPr kumimoji="0" lang="en-US" sz="2100" b="0" i="0" u="none" strike="noStrike" kern="0" cap="none" spc="0" normalizeH="0" baseline="0" noProof="0" dirty="0">
              <a:ln>
                <a:noFill/>
              </a:ln>
              <a:solidFill>
                <a:prstClr val="black"/>
              </a:solidFill>
              <a:effectLst/>
              <a:uLnTx/>
              <a:uFillTx/>
              <a:latin typeface="Calibri"/>
              <a:ea typeface="+mn-ea"/>
              <a:cs typeface="+mn-cs"/>
            </a:endParaRPr>
          </a:p>
        </p:txBody>
      </p:sp>
      <p:sp>
        <p:nvSpPr>
          <p:cNvPr id="36" name="Text 15">
            <a:extLst>
              <a:ext uri="{FF2B5EF4-FFF2-40B4-BE49-F238E27FC236}">
                <a16:creationId xmlns:a16="http://schemas.microsoft.com/office/drawing/2014/main" id="{5B5AE539-BC1D-F026-2D04-42277F1936FB}"/>
              </a:ext>
            </a:extLst>
          </p:cNvPr>
          <p:cNvSpPr/>
          <p:nvPr/>
        </p:nvSpPr>
        <p:spPr>
          <a:xfrm>
            <a:off x="5384125" y="5612487"/>
            <a:ext cx="2418159" cy="302181"/>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المؤثرون الصغار</a:t>
            </a:r>
            <a:endParaRPr kumimoji="0" lang="en-US" sz="1900" b="0" i="0" u="none" strike="noStrike" kern="0" cap="none" spc="0" normalizeH="0" baseline="0" noProof="0" dirty="0">
              <a:ln>
                <a:noFill/>
              </a:ln>
              <a:solidFill>
                <a:prstClr val="black"/>
              </a:solidFill>
              <a:effectLst/>
              <a:uLnTx/>
              <a:uFillTx/>
              <a:latin typeface="Calibri"/>
              <a:ea typeface="+mn-ea"/>
              <a:cs typeface="+mn-cs"/>
            </a:endParaRPr>
          </a:p>
        </p:txBody>
      </p:sp>
      <p:sp>
        <p:nvSpPr>
          <p:cNvPr id="37" name="Text 16">
            <a:extLst>
              <a:ext uri="{FF2B5EF4-FFF2-40B4-BE49-F238E27FC236}">
                <a16:creationId xmlns:a16="http://schemas.microsoft.com/office/drawing/2014/main" id="{0B549B4C-4E03-B2A7-CC75-6F5DC07F90F1}"/>
              </a:ext>
            </a:extLst>
          </p:cNvPr>
          <p:cNvSpPr/>
          <p:nvPr/>
        </p:nvSpPr>
        <p:spPr>
          <a:xfrm>
            <a:off x="4302800" y="6030635"/>
            <a:ext cx="3499485" cy="309563"/>
          </a:xfrm>
          <a:prstGeom prst="rect">
            <a:avLst/>
          </a:prstGeom>
          <a:noFill/>
          <a:ln/>
        </p:spPr>
        <p:txBody>
          <a:bodyPr wrap="none" lIns="0" tIns="0" rIns="0" bIns="0" rtlCol="0" anchor="t"/>
          <a:lstStyle/>
          <a:p>
            <a:pPr marL="0" marR="0" lvl="0" indent="0" algn="r" defTabSz="914400" rtl="0"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1k - 10k متابع - علاقة وثيقة مع الجمهور</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
        <p:nvSpPr>
          <p:cNvPr id="38" name="Shape 17">
            <a:extLst>
              <a:ext uri="{FF2B5EF4-FFF2-40B4-BE49-F238E27FC236}">
                <a16:creationId xmlns:a16="http://schemas.microsoft.com/office/drawing/2014/main" id="{0347F711-694E-124F-D556-37AC4056F6E4}"/>
              </a:ext>
            </a:extLst>
          </p:cNvPr>
          <p:cNvSpPr/>
          <p:nvPr/>
        </p:nvSpPr>
        <p:spPr>
          <a:xfrm>
            <a:off x="822127" y="6548199"/>
            <a:ext cx="7125176" cy="11430"/>
          </a:xfrm>
          <a:prstGeom prst="roundRect">
            <a:avLst>
              <a:gd name="adj" fmla="val 710872"/>
            </a:avLst>
          </a:prstGeom>
          <a:solidFill>
            <a:srgbClr val="CFD2D8"/>
          </a:solidFill>
          <a:ln/>
        </p:spPr>
        <p:txBody>
          <a:bodyPr/>
          <a:lstStyle/>
          <a:p>
            <a:endParaRPr lang="en-US"/>
          </a:p>
        </p:txBody>
      </p:sp>
      <p:pic>
        <p:nvPicPr>
          <p:cNvPr id="39" name="Image 4" descr="preencoded.png">
            <a:extLst>
              <a:ext uri="{FF2B5EF4-FFF2-40B4-BE49-F238E27FC236}">
                <a16:creationId xmlns:a16="http://schemas.microsoft.com/office/drawing/2014/main" id="{B3BA043D-1E30-F264-654C-861071D5A8E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348061" y="6581894"/>
            <a:ext cx="6475928" cy="1114425"/>
          </a:xfrm>
          <a:prstGeom prst="rect">
            <a:avLst/>
          </a:prstGeom>
        </p:spPr>
      </p:pic>
      <p:sp>
        <p:nvSpPr>
          <p:cNvPr id="40" name="Text 18">
            <a:extLst>
              <a:ext uri="{FF2B5EF4-FFF2-40B4-BE49-F238E27FC236}">
                <a16:creationId xmlns:a16="http://schemas.microsoft.com/office/drawing/2014/main" id="{3B82819B-9150-D1AC-5D4D-740D370C1A3F}"/>
              </a:ext>
            </a:extLst>
          </p:cNvPr>
          <p:cNvSpPr/>
          <p:nvPr/>
        </p:nvSpPr>
        <p:spPr>
          <a:xfrm>
            <a:off x="10450116" y="6969085"/>
            <a:ext cx="271939" cy="340043"/>
          </a:xfrm>
          <a:prstGeom prst="rect">
            <a:avLst/>
          </a:prstGeom>
          <a:noFill/>
          <a:ln/>
        </p:spPr>
        <p:txBody>
          <a:bodyPr wrap="none" lIns="0" tIns="0" rIns="0" bIns="0" rtlCol="0" anchor="t"/>
          <a:lstStyle/>
          <a:p>
            <a:pPr marL="0" marR="0" lvl="0" indent="0" algn="ctr" defTabSz="914400" rtl="1" eaLnBrk="1" fontAlgn="auto" latinLnBrk="0" hangingPunct="1">
              <a:lnSpc>
                <a:spcPts val="3400"/>
              </a:lnSpc>
              <a:spcBef>
                <a:spcPts val="0"/>
              </a:spcBef>
              <a:spcAft>
                <a:spcPts val="0"/>
              </a:spcAft>
              <a:buClrTx/>
              <a:buSzTx/>
              <a:buFontTx/>
              <a:buNone/>
              <a:tabLst/>
              <a:defRPr/>
            </a:pPr>
            <a:r>
              <a:rPr kumimoji="0" lang="en-US" sz="21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5</a:t>
            </a:r>
            <a:endParaRPr kumimoji="0" lang="en-US" sz="2100" b="0" i="0" u="none" strike="noStrike" kern="0" cap="none" spc="0" normalizeH="0" baseline="0" noProof="0" dirty="0">
              <a:ln>
                <a:noFill/>
              </a:ln>
              <a:solidFill>
                <a:prstClr val="black"/>
              </a:solidFill>
              <a:effectLst/>
              <a:uLnTx/>
              <a:uFillTx/>
              <a:latin typeface="Calibri"/>
              <a:ea typeface="+mn-ea"/>
              <a:cs typeface="+mn-cs"/>
            </a:endParaRPr>
          </a:p>
        </p:txBody>
      </p:sp>
      <p:sp>
        <p:nvSpPr>
          <p:cNvPr id="41" name="Text 19">
            <a:extLst>
              <a:ext uri="{FF2B5EF4-FFF2-40B4-BE49-F238E27FC236}">
                <a16:creationId xmlns:a16="http://schemas.microsoft.com/office/drawing/2014/main" id="{B68FCDDF-3138-B64F-A7AA-33559F1CAFAE}"/>
              </a:ext>
            </a:extLst>
          </p:cNvPr>
          <p:cNvSpPr/>
          <p:nvPr/>
        </p:nvSpPr>
        <p:spPr>
          <a:xfrm>
            <a:off x="4736544" y="6775252"/>
            <a:ext cx="2418159" cy="302181"/>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المؤثرون النانو</a:t>
            </a:r>
            <a:endParaRPr kumimoji="0" lang="en-US" sz="1900" b="0" i="0" u="none" strike="noStrike" kern="0" cap="none" spc="0" normalizeH="0" baseline="0" noProof="0" dirty="0">
              <a:ln>
                <a:noFill/>
              </a:ln>
              <a:solidFill>
                <a:prstClr val="black"/>
              </a:solidFill>
              <a:effectLst/>
              <a:uLnTx/>
              <a:uFillTx/>
              <a:latin typeface="Calibri"/>
              <a:ea typeface="+mn-ea"/>
              <a:cs typeface="+mn-cs"/>
            </a:endParaRPr>
          </a:p>
        </p:txBody>
      </p:sp>
      <p:sp>
        <p:nvSpPr>
          <p:cNvPr id="42" name="Text 20">
            <a:extLst>
              <a:ext uri="{FF2B5EF4-FFF2-40B4-BE49-F238E27FC236}">
                <a16:creationId xmlns:a16="http://schemas.microsoft.com/office/drawing/2014/main" id="{628F4366-2CF8-230D-6B37-C2F73DD7AB72}"/>
              </a:ext>
            </a:extLst>
          </p:cNvPr>
          <p:cNvSpPr/>
          <p:nvPr/>
        </p:nvSpPr>
        <p:spPr>
          <a:xfrm>
            <a:off x="4026575" y="7193399"/>
            <a:ext cx="3128129" cy="309563"/>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أقل من 1k - تأثير محلي وشخصي جداً</a:t>
            </a:r>
            <a:endParaRPr kumimoji="0" lang="en-US" sz="150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18531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130DC-6F38-7728-F572-B3978DF1B7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8DFEF6-3189-384C-F1B0-1AE5D95E1B66}"/>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09399B1-7EF5-C61A-2CA8-E6F6BCC4F28C}"/>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624EFEF-B551-4336-6C71-AB25D1BCF18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E8147F23-2634-69AA-B31B-AECE23AECE2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1755" y="1110695"/>
            <a:ext cx="11776841" cy="1997022"/>
          </a:xfrm>
          <a:prstGeom prst="rect">
            <a:avLst/>
          </a:prstGeom>
        </p:spPr>
      </p:pic>
      <p:sp>
        <p:nvSpPr>
          <p:cNvPr id="3" name="Text 0">
            <a:extLst>
              <a:ext uri="{FF2B5EF4-FFF2-40B4-BE49-F238E27FC236}">
                <a16:creationId xmlns:a16="http://schemas.microsoft.com/office/drawing/2014/main" id="{25E5F9C4-07D9-6880-850E-76E2B77EB913}"/>
              </a:ext>
            </a:extLst>
          </p:cNvPr>
          <p:cNvSpPr/>
          <p:nvPr/>
        </p:nvSpPr>
        <p:spPr>
          <a:xfrm>
            <a:off x="8818483" y="3394234"/>
            <a:ext cx="5018127"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المؤثرون الخبراء (Experts)</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4" name="Shape 1">
            <a:extLst>
              <a:ext uri="{FF2B5EF4-FFF2-40B4-BE49-F238E27FC236}">
                <a16:creationId xmlns:a16="http://schemas.microsoft.com/office/drawing/2014/main" id="{D16E4799-8D19-7995-0C82-91A6EF1358E4}"/>
              </a:ext>
            </a:extLst>
          </p:cNvPr>
          <p:cNvSpPr/>
          <p:nvPr/>
        </p:nvSpPr>
        <p:spPr>
          <a:xfrm>
            <a:off x="9621322" y="4188023"/>
            <a:ext cx="4215289" cy="2587466"/>
          </a:xfrm>
          <a:prstGeom prst="roundRect">
            <a:avLst>
              <a:gd name="adj" fmla="val 3222"/>
            </a:avLst>
          </a:prstGeom>
          <a:solidFill>
            <a:srgbClr val="E9ECF2"/>
          </a:solidFill>
          <a:ln w="7620">
            <a:solidFill>
              <a:srgbClr val="CFD2D8"/>
            </a:solidFill>
            <a:prstDash val="solid"/>
          </a:ln>
        </p:spPr>
        <p:txBody>
          <a:bodyPr/>
          <a:lstStyle/>
          <a:p>
            <a:endParaRPr lang="en-US"/>
          </a:p>
        </p:txBody>
      </p:sp>
      <p:pic>
        <p:nvPicPr>
          <p:cNvPr id="6" name="Image 1" descr="preencoded.png">
            <a:extLst>
              <a:ext uri="{FF2B5EF4-FFF2-40B4-BE49-F238E27FC236}">
                <a16:creationId xmlns:a16="http://schemas.microsoft.com/office/drawing/2014/main" id="{4BADFBB0-59CB-73DA-DD49-5D59A53014B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035320" y="4394002"/>
            <a:ext cx="595313" cy="595313"/>
          </a:xfrm>
          <a:prstGeom prst="rect">
            <a:avLst/>
          </a:prstGeom>
        </p:spPr>
      </p:pic>
      <p:pic>
        <p:nvPicPr>
          <p:cNvPr id="7" name="Image 2" descr="preencoded.png">
            <a:extLst>
              <a:ext uri="{FF2B5EF4-FFF2-40B4-BE49-F238E27FC236}">
                <a16:creationId xmlns:a16="http://schemas.microsoft.com/office/drawing/2014/main" id="{EA6307F1-3B5C-D77A-5023-055C08ADFA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199031" y="4557593"/>
            <a:ext cx="267891" cy="267891"/>
          </a:xfrm>
          <a:prstGeom prst="rect">
            <a:avLst/>
          </a:prstGeom>
        </p:spPr>
      </p:pic>
      <p:sp>
        <p:nvSpPr>
          <p:cNvPr id="8" name="Text 2">
            <a:extLst>
              <a:ext uri="{FF2B5EF4-FFF2-40B4-BE49-F238E27FC236}">
                <a16:creationId xmlns:a16="http://schemas.microsoft.com/office/drawing/2014/main" id="{8971681B-5929-7FE4-6F01-F3D5779BC324}"/>
              </a:ext>
            </a:extLst>
          </p:cNvPr>
          <p:cNvSpPr/>
          <p:nvPr/>
        </p:nvSpPr>
        <p:spPr>
          <a:xfrm>
            <a:off x="11149727" y="518767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الأطباء</a:t>
            </a:r>
            <a:endParaRPr kumimoji="0" lang="en-US" sz="1950" b="0" i="0" u="none" strike="noStrike" kern="0" cap="none" spc="0" normalizeH="0" baseline="0" noProof="0" dirty="0">
              <a:ln>
                <a:noFill/>
              </a:ln>
              <a:solidFill>
                <a:prstClr val="black"/>
              </a:solidFill>
              <a:effectLst/>
              <a:uLnTx/>
              <a:uFillTx/>
              <a:latin typeface="Calibri"/>
              <a:ea typeface="+mn-ea"/>
              <a:cs typeface="+mn-cs"/>
            </a:endParaRPr>
          </a:p>
        </p:txBody>
      </p:sp>
      <p:sp>
        <p:nvSpPr>
          <p:cNvPr id="9" name="Text 3">
            <a:extLst>
              <a:ext uri="{FF2B5EF4-FFF2-40B4-BE49-F238E27FC236}">
                <a16:creationId xmlns:a16="http://schemas.microsoft.com/office/drawing/2014/main" id="{419E418E-9C3F-81D0-7F35-B7BF6EC00539}"/>
              </a:ext>
            </a:extLst>
          </p:cNvPr>
          <p:cNvSpPr/>
          <p:nvPr/>
        </p:nvSpPr>
        <p:spPr>
          <a:xfrm>
            <a:off x="9827300" y="5616892"/>
            <a:ext cx="3803333"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تأثير عميق في المجال الصحي والطبي، يقدمون معلومات موثوقة ومبنية على أسس علمية</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10" name="Shape 4">
            <a:extLst>
              <a:ext uri="{FF2B5EF4-FFF2-40B4-BE49-F238E27FC236}">
                <a16:creationId xmlns:a16="http://schemas.microsoft.com/office/drawing/2014/main" id="{5B4FFA0F-C052-209E-1D46-41A58699B7C1}"/>
              </a:ext>
            </a:extLst>
          </p:cNvPr>
          <p:cNvSpPr/>
          <p:nvPr/>
        </p:nvSpPr>
        <p:spPr>
          <a:xfrm>
            <a:off x="5207556" y="4188023"/>
            <a:ext cx="4215408" cy="2587466"/>
          </a:xfrm>
          <a:prstGeom prst="roundRect">
            <a:avLst>
              <a:gd name="adj" fmla="val 3222"/>
            </a:avLst>
          </a:prstGeom>
          <a:solidFill>
            <a:srgbClr val="E9ECF2"/>
          </a:solidFill>
          <a:ln w="7620">
            <a:solidFill>
              <a:srgbClr val="CFD2D8"/>
            </a:solidFill>
            <a:prstDash val="solid"/>
          </a:ln>
        </p:spPr>
        <p:txBody>
          <a:bodyPr/>
          <a:lstStyle/>
          <a:p>
            <a:endParaRPr lang="en-US"/>
          </a:p>
        </p:txBody>
      </p:sp>
      <p:pic>
        <p:nvPicPr>
          <p:cNvPr id="11" name="Image 3" descr="preencoded.png">
            <a:extLst>
              <a:ext uri="{FF2B5EF4-FFF2-40B4-BE49-F238E27FC236}">
                <a16:creationId xmlns:a16="http://schemas.microsoft.com/office/drawing/2014/main" id="{97C21557-E0F2-798B-060F-55244FD5EC4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621673" y="4394002"/>
            <a:ext cx="595313" cy="595313"/>
          </a:xfrm>
          <a:prstGeom prst="rect">
            <a:avLst/>
          </a:prstGeom>
        </p:spPr>
      </p:pic>
      <p:pic>
        <p:nvPicPr>
          <p:cNvPr id="12" name="Image 4" descr="preencoded.png">
            <a:extLst>
              <a:ext uri="{FF2B5EF4-FFF2-40B4-BE49-F238E27FC236}">
                <a16:creationId xmlns:a16="http://schemas.microsoft.com/office/drawing/2014/main" id="{A46FD8E3-C602-9C2A-9515-BBFBF2C0BF4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785384" y="4557593"/>
            <a:ext cx="267891" cy="267891"/>
          </a:xfrm>
          <a:prstGeom prst="rect">
            <a:avLst/>
          </a:prstGeom>
        </p:spPr>
      </p:pic>
      <p:sp>
        <p:nvSpPr>
          <p:cNvPr id="13" name="Text 5">
            <a:extLst>
              <a:ext uri="{FF2B5EF4-FFF2-40B4-BE49-F238E27FC236}">
                <a16:creationId xmlns:a16="http://schemas.microsoft.com/office/drawing/2014/main" id="{009D5251-E1BA-4876-4984-15AE4EF35BC2}"/>
              </a:ext>
            </a:extLst>
          </p:cNvPr>
          <p:cNvSpPr/>
          <p:nvPr/>
        </p:nvSpPr>
        <p:spPr>
          <a:xfrm>
            <a:off x="6736080" y="518767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المهندسون</a:t>
            </a:r>
            <a:endParaRPr kumimoji="0" lang="en-US" sz="1950" b="0" i="0" u="none" strike="noStrike" kern="0" cap="none" spc="0" normalizeH="0" baseline="0" noProof="0" dirty="0">
              <a:ln>
                <a:noFill/>
              </a:ln>
              <a:solidFill>
                <a:prstClr val="black"/>
              </a:solidFill>
              <a:effectLst/>
              <a:uLnTx/>
              <a:uFillTx/>
              <a:latin typeface="Calibri"/>
              <a:ea typeface="+mn-ea"/>
              <a:cs typeface="+mn-cs"/>
            </a:endParaRPr>
          </a:p>
        </p:txBody>
      </p:sp>
      <p:sp>
        <p:nvSpPr>
          <p:cNvPr id="16" name="Text 6">
            <a:extLst>
              <a:ext uri="{FF2B5EF4-FFF2-40B4-BE49-F238E27FC236}">
                <a16:creationId xmlns:a16="http://schemas.microsoft.com/office/drawing/2014/main" id="{06837DB5-6AC1-0ADF-B053-E7B8478E4812}"/>
              </a:ext>
            </a:extLst>
          </p:cNvPr>
          <p:cNvSpPr/>
          <p:nvPr/>
        </p:nvSpPr>
        <p:spPr>
          <a:xfrm>
            <a:off x="5413534" y="5616892"/>
            <a:ext cx="3803452"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خبرة تقنية وهندسية تضفي مصداقية على المحتوى التقني والابتكاري</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17" name="Shape 7">
            <a:extLst>
              <a:ext uri="{FF2B5EF4-FFF2-40B4-BE49-F238E27FC236}">
                <a16:creationId xmlns:a16="http://schemas.microsoft.com/office/drawing/2014/main" id="{8053D35F-760C-CED4-3ECA-B61A7489725A}"/>
              </a:ext>
            </a:extLst>
          </p:cNvPr>
          <p:cNvSpPr/>
          <p:nvPr/>
        </p:nvSpPr>
        <p:spPr>
          <a:xfrm>
            <a:off x="793909" y="4188023"/>
            <a:ext cx="4215289" cy="2587466"/>
          </a:xfrm>
          <a:prstGeom prst="roundRect">
            <a:avLst>
              <a:gd name="adj" fmla="val 3222"/>
            </a:avLst>
          </a:prstGeom>
          <a:solidFill>
            <a:srgbClr val="E9ECF2"/>
          </a:solidFill>
          <a:ln w="7620">
            <a:solidFill>
              <a:srgbClr val="CFD2D8"/>
            </a:solidFill>
            <a:prstDash val="solid"/>
          </a:ln>
        </p:spPr>
        <p:txBody>
          <a:bodyPr/>
          <a:lstStyle/>
          <a:p>
            <a:endParaRPr lang="en-US"/>
          </a:p>
        </p:txBody>
      </p:sp>
      <p:pic>
        <p:nvPicPr>
          <p:cNvPr id="19" name="Image 5" descr="preencoded.png">
            <a:extLst>
              <a:ext uri="{FF2B5EF4-FFF2-40B4-BE49-F238E27FC236}">
                <a16:creationId xmlns:a16="http://schemas.microsoft.com/office/drawing/2014/main" id="{3635DC63-FA40-4A9D-2FC1-26635C628E07}"/>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207907" y="4394002"/>
            <a:ext cx="595313" cy="595313"/>
          </a:xfrm>
          <a:prstGeom prst="rect">
            <a:avLst/>
          </a:prstGeom>
        </p:spPr>
      </p:pic>
      <p:pic>
        <p:nvPicPr>
          <p:cNvPr id="20" name="Image 6" descr="preencoded.png">
            <a:extLst>
              <a:ext uri="{FF2B5EF4-FFF2-40B4-BE49-F238E27FC236}">
                <a16:creationId xmlns:a16="http://schemas.microsoft.com/office/drawing/2014/main" id="{1B0F11E7-5667-03F1-D33C-CE8DE9B10C7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371618" y="4557593"/>
            <a:ext cx="267891" cy="267891"/>
          </a:xfrm>
          <a:prstGeom prst="rect">
            <a:avLst/>
          </a:prstGeom>
        </p:spPr>
      </p:pic>
      <p:sp>
        <p:nvSpPr>
          <p:cNvPr id="21" name="Text 8">
            <a:extLst>
              <a:ext uri="{FF2B5EF4-FFF2-40B4-BE49-F238E27FC236}">
                <a16:creationId xmlns:a16="http://schemas.microsoft.com/office/drawing/2014/main" id="{AA0EF55B-AE15-7D54-D368-4034138C64FC}"/>
              </a:ext>
            </a:extLst>
          </p:cNvPr>
          <p:cNvSpPr/>
          <p:nvPr/>
        </p:nvSpPr>
        <p:spPr>
          <a:xfrm>
            <a:off x="2322314" y="518767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الأكاديميون</a:t>
            </a:r>
            <a:endParaRPr kumimoji="0" lang="en-US" sz="1950" b="0" i="0" u="none" strike="noStrike" kern="0" cap="none" spc="0" normalizeH="0" baseline="0" noProof="0" dirty="0">
              <a:ln>
                <a:noFill/>
              </a:ln>
              <a:solidFill>
                <a:prstClr val="black"/>
              </a:solidFill>
              <a:effectLst/>
              <a:uLnTx/>
              <a:uFillTx/>
              <a:latin typeface="Calibri"/>
              <a:ea typeface="+mn-ea"/>
              <a:cs typeface="+mn-cs"/>
            </a:endParaRPr>
          </a:p>
        </p:txBody>
      </p:sp>
      <p:sp>
        <p:nvSpPr>
          <p:cNvPr id="22" name="Text 9">
            <a:extLst>
              <a:ext uri="{FF2B5EF4-FFF2-40B4-BE49-F238E27FC236}">
                <a16:creationId xmlns:a16="http://schemas.microsoft.com/office/drawing/2014/main" id="{423ED19E-31A2-C441-0788-37320D04289F}"/>
              </a:ext>
            </a:extLst>
          </p:cNvPr>
          <p:cNvSpPr/>
          <p:nvPr/>
        </p:nvSpPr>
        <p:spPr>
          <a:xfrm>
            <a:off x="999887" y="5616892"/>
            <a:ext cx="38033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عمق معرفي وقدرة على الشرح والتحليل تعزز الإقناع العقلي والمنطقي</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23" name="Text 10">
            <a:extLst>
              <a:ext uri="{FF2B5EF4-FFF2-40B4-BE49-F238E27FC236}">
                <a16:creationId xmlns:a16="http://schemas.microsoft.com/office/drawing/2014/main" id="{C984928A-2CD7-F700-6F00-748D51632D2E}"/>
              </a:ext>
            </a:extLst>
          </p:cNvPr>
          <p:cNvSpPr/>
          <p:nvPr/>
        </p:nvSpPr>
        <p:spPr>
          <a:xfrm>
            <a:off x="793790" y="6998732"/>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تأثيرهم عميق في الإقناع العقلي والمنطقي، حيث يعتمدون على الحقائق والأدلة العلمية لبناء الثقة مع الجمهور.</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93335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A97F2-CCDA-44F0-DC45-845F934B3F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2B27EF-B5E6-0491-FF70-8CAB31D3417D}"/>
              </a:ext>
            </a:extLst>
          </p:cNvPr>
          <p:cNvSpPr/>
          <p:nvPr/>
        </p:nvSpPr>
        <p:spPr>
          <a:xfrm>
            <a:off x="693684" y="1248261"/>
            <a:ext cx="13604242" cy="6518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01E6D79-F881-00B4-B991-4C7F3DDD4534}"/>
              </a:ext>
            </a:extLst>
          </p:cNvPr>
          <p:cNvSpPr/>
          <p:nvPr/>
        </p:nvSpPr>
        <p:spPr>
          <a:xfrm>
            <a:off x="3151414" y="462450"/>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0909C89-24F1-1DA0-66D2-568CAA846FC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p:spPr>
      </p:pic>
      <p:sp>
        <p:nvSpPr>
          <p:cNvPr id="3" name="Text 0">
            <a:extLst>
              <a:ext uri="{FF2B5EF4-FFF2-40B4-BE49-F238E27FC236}">
                <a16:creationId xmlns:a16="http://schemas.microsoft.com/office/drawing/2014/main" id="{F589CDAD-B1A0-6CEB-D7AC-4F0F13C8BEBA}"/>
              </a:ext>
            </a:extLst>
          </p:cNvPr>
          <p:cNvSpPr/>
          <p:nvPr/>
        </p:nvSpPr>
        <p:spPr>
          <a:xfrm>
            <a:off x="9375159" y="1793439"/>
            <a:ext cx="434494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النقاط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الرئيسية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للفريق</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داخل الحملة</a:t>
            </a:r>
            <a:endParaRPr kumimoji="0" lang="en-US" sz="2000" b="0" i="0" u="none" strike="noStrike" kern="0" cap="none" spc="0" normalizeH="0" baseline="0" noProof="0" dirty="0">
              <a:ln>
                <a:noFill/>
              </a:ln>
              <a:solidFill>
                <a:srgbClr val="00B0F0"/>
              </a:solidFill>
              <a:effectLst/>
              <a:uLnTx/>
              <a:uFillTx/>
              <a:latin typeface="Calibri"/>
              <a:ea typeface="+mn-ea"/>
              <a:cs typeface="+mn-cs"/>
            </a:endParaRPr>
          </a:p>
        </p:txBody>
      </p:sp>
      <p:sp>
        <p:nvSpPr>
          <p:cNvPr id="4" name="Shape 1">
            <a:extLst>
              <a:ext uri="{FF2B5EF4-FFF2-40B4-BE49-F238E27FC236}">
                <a16:creationId xmlns:a16="http://schemas.microsoft.com/office/drawing/2014/main" id="{B9CB88EB-EB40-B9B3-F3E7-A87BC2934E79}"/>
              </a:ext>
            </a:extLst>
          </p:cNvPr>
          <p:cNvSpPr/>
          <p:nvPr/>
        </p:nvSpPr>
        <p:spPr>
          <a:xfrm>
            <a:off x="999768" y="3410188"/>
            <a:ext cx="13042821" cy="2302193"/>
          </a:xfrm>
          <a:prstGeom prst="roundRect">
            <a:avLst>
              <a:gd name="adj" fmla="val 3621"/>
            </a:avLst>
          </a:prstGeom>
          <a:solidFill>
            <a:srgbClr val="E9ECF2"/>
          </a:solidFill>
          <a:ln w="7620">
            <a:solidFill>
              <a:srgbClr val="CFD2D8"/>
            </a:solidFill>
            <a:prstDash val="solid"/>
          </a:ln>
        </p:spPr>
        <p:txBody>
          <a:bodyPr/>
          <a:lstStyle/>
          <a:p>
            <a:endParaRPr lang="en-US"/>
          </a:p>
        </p:txBody>
      </p:sp>
      <p:sp>
        <p:nvSpPr>
          <p:cNvPr id="6" name="Shape 2">
            <a:extLst>
              <a:ext uri="{FF2B5EF4-FFF2-40B4-BE49-F238E27FC236}">
                <a16:creationId xmlns:a16="http://schemas.microsoft.com/office/drawing/2014/main" id="{9FAE9B5A-9D2E-ACDC-8334-D3FE485CD4EA}"/>
              </a:ext>
            </a:extLst>
          </p:cNvPr>
          <p:cNvSpPr/>
          <p:nvPr/>
        </p:nvSpPr>
        <p:spPr>
          <a:xfrm>
            <a:off x="7521178" y="3417808"/>
            <a:ext cx="6513790" cy="1143476"/>
          </a:xfrm>
          <a:prstGeom prst="roundRect">
            <a:avLst>
              <a:gd name="adj" fmla="val 7290"/>
            </a:avLst>
          </a:prstGeom>
          <a:solidFill>
            <a:srgbClr val="E9ECF2"/>
          </a:solidFill>
          <a:ln/>
        </p:spPr>
        <p:txBody>
          <a:bodyPr/>
          <a:lstStyle/>
          <a:p>
            <a:endParaRPr lang="en-US"/>
          </a:p>
        </p:txBody>
      </p:sp>
      <p:sp>
        <p:nvSpPr>
          <p:cNvPr id="7" name="Text 3">
            <a:extLst>
              <a:ext uri="{FF2B5EF4-FFF2-40B4-BE49-F238E27FC236}">
                <a16:creationId xmlns:a16="http://schemas.microsoft.com/office/drawing/2014/main" id="{3188F57D-6EF8-0ABC-BBDA-8F6C734D1A58}"/>
              </a:ext>
            </a:extLst>
          </p:cNvPr>
          <p:cNvSpPr/>
          <p:nvPr/>
        </p:nvSpPr>
        <p:spPr>
          <a:xfrm>
            <a:off x="11355705" y="361616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التكامل</a:t>
            </a:r>
            <a:endParaRPr kumimoji="0" lang="en-US" sz="1950" b="0" i="0" u="none" strike="noStrike" kern="0" cap="none" spc="0" normalizeH="0" baseline="0" noProof="0" dirty="0">
              <a:ln>
                <a:noFill/>
              </a:ln>
              <a:solidFill>
                <a:prstClr val="black"/>
              </a:solidFill>
              <a:effectLst/>
              <a:uLnTx/>
              <a:uFillTx/>
              <a:latin typeface="Calibri"/>
              <a:ea typeface="+mn-ea"/>
              <a:cs typeface="+mn-cs"/>
            </a:endParaRPr>
          </a:p>
        </p:txBody>
      </p:sp>
      <p:sp>
        <p:nvSpPr>
          <p:cNvPr id="8" name="Text 4">
            <a:extLst>
              <a:ext uri="{FF2B5EF4-FFF2-40B4-BE49-F238E27FC236}">
                <a16:creationId xmlns:a16="http://schemas.microsoft.com/office/drawing/2014/main" id="{99B58716-9D8A-5D1D-CD41-DC22EEDCA0A2}"/>
              </a:ext>
            </a:extLst>
          </p:cNvPr>
          <p:cNvSpPr/>
          <p:nvPr/>
        </p:nvSpPr>
        <p:spPr>
          <a:xfrm>
            <a:off x="7719536" y="4045387"/>
            <a:ext cx="611707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تكامل الأدوار بين أعضاء الفريق المختلفين</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9" name="Shape 5">
            <a:extLst>
              <a:ext uri="{FF2B5EF4-FFF2-40B4-BE49-F238E27FC236}">
                <a16:creationId xmlns:a16="http://schemas.microsoft.com/office/drawing/2014/main" id="{D587D3A4-FD79-E54C-4A52-01D129546B88}"/>
              </a:ext>
            </a:extLst>
          </p:cNvPr>
          <p:cNvSpPr/>
          <p:nvPr/>
        </p:nvSpPr>
        <p:spPr>
          <a:xfrm>
            <a:off x="1007388" y="3417808"/>
            <a:ext cx="6513790" cy="1143476"/>
          </a:xfrm>
          <a:prstGeom prst="rect">
            <a:avLst/>
          </a:prstGeom>
          <a:solidFill>
            <a:srgbClr val="E9ECF2"/>
          </a:solidFill>
          <a:ln/>
        </p:spPr>
        <p:txBody>
          <a:bodyPr/>
          <a:lstStyle/>
          <a:p>
            <a:endParaRPr lang="en-US"/>
          </a:p>
        </p:txBody>
      </p:sp>
      <p:sp>
        <p:nvSpPr>
          <p:cNvPr id="10" name="Shape 6">
            <a:extLst>
              <a:ext uri="{FF2B5EF4-FFF2-40B4-BE49-F238E27FC236}">
                <a16:creationId xmlns:a16="http://schemas.microsoft.com/office/drawing/2014/main" id="{82FC44FC-2735-63F5-8693-05C3BBDD3B60}"/>
              </a:ext>
            </a:extLst>
          </p:cNvPr>
          <p:cNvSpPr/>
          <p:nvPr/>
        </p:nvSpPr>
        <p:spPr>
          <a:xfrm>
            <a:off x="1007388" y="3417808"/>
            <a:ext cx="22860" cy="1143476"/>
          </a:xfrm>
          <a:prstGeom prst="roundRect">
            <a:avLst>
              <a:gd name="adj" fmla="val 364651"/>
            </a:avLst>
          </a:prstGeom>
          <a:solidFill>
            <a:srgbClr val="CFD2D8"/>
          </a:solidFill>
          <a:ln/>
        </p:spPr>
        <p:txBody>
          <a:bodyPr/>
          <a:lstStyle/>
          <a:p>
            <a:endParaRPr lang="en-US"/>
          </a:p>
        </p:txBody>
      </p:sp>
      <p:sp>
        <p:nvSpPr>
          <p:cNvPr id="11" name="Text 7">
            <a:extLst>
              <a:ext uri="{FF2B5EF4-FFF2-40B4-BE49-F238E27FC236}">
                <a16:creationId xmlns:a16="http://schemas.microsoft.com/office/drawing/2014/main" id="{23AF0ECC-1D80-316F-5DDD-4A991A21EA83}"/>
              </a:ext>
            </a:extLst>
          </p:cNvPr>
          <p:cNvSpPr/>
          <p:nvPr/>
        </p:nvSpPr>
        <p:spPr>
          <a:xfrm>
            <a:off x="4841915" y="361616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التنسيق</a:t>
            </a:r>
            <a:endParaRPr kumimoji="0" lang="en-US" sz="1950" b="0" i="0" u="none" strike="noStrike" kern="0" cap="none" spc="0" normalizeH="0" baseline="0" noProof="0" dirty="0">
              <a:ln>
                <a:noFill/>
              </a:ln>
              <a:solidFill>
                <a:prstClr val="black"/>
              </a:solidFill>
              <a:effectLst/>
              <a:uLnTx/>
              <a:uFillTx/>
              <a:latin typeface="Calibri"/>
              <a:ea typeface="+mn-ea"/>
              <a:cs typeface="+mn-cs"/>
            </a:endParaRPr>
          </a:p>
        </p:txBody>
      </p:sp>
      <p:sp>
        <p:nvSpPr>
          <p:cNvPr id="12" name="Text 8">
            <a:extLst>
              <a:ext uri="{FF2B5EF4-FFF2-40B4-BE49-F238E27FC236}">
                <a16:creationId xmlns:a16="http://schemas.microsoft.com/office/drawing/2014/main" id="{54292428-F914-9DBD-21D6-91DBF6B00E5D}"/>
              </a:ext>
            </a:extLst>
          </p:cNvPr>
          <p:cNvSpPr/>
          <p:nvPr/>
        </p:nvSpPr>
        <p:spPr>
          <a:xfrm>
            <a:off x="1205746" y="4045387"/>
            <a:ext cx="611707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التنسيق الفعال والتواصل المستمر</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13" name="Shape 9">
            <a:extLst>
              <a:ext uri="{FF2B5EF4-FFF2-40B4-BE49-F238E27FC236}">
                <a16:creationId xmlns:a16="http://schemas.microsoft.com/office/drawing/2014/main" id="{D75BFD76-338A-A8CF-2B10-BC4E06FC2151}"/>
              </a:ext>
            </a:extLst>
          </p:cNvPr>
          <p:cNvSpPr/>
          <p:nvPr/>
        </p:nvSpPr>
        <p:spPr>
          <a:xfrm>
            <a:off x="7521178" y="4561284"/>
            <a:ext cx="6513790" cy="1143476"/>
          </a:xfrm>
          <a:prstGeom prst="rect">
            <a:avLst/>
          </a:prstGeom>
          <a:solidFill>
            <a:srgbClr val="E9ECF2"/>
          </a:solidFill>
          <a:ln/>
        </p:spPr>
        <p:txBody>
          <a:bodyPr/>
          <a:lstStyle/>
          <a:p>
            <a:endParaRPr lang="en-US"/>
          </a:p>
        </p:txBody>
      </p:sp>
      <p:sp>
        <p:nvSpPr>
          <p:cNvPr id="16" name="Shape 10">
            <a:extLst>
              <a:ext uri="{FF2B5EF4-FFF2-40B4-BE49-F238E27FC236}">
                <a16:creationId xmlns:a16="http://schemas.microsoft.com/office/drawing/2014/main" id="{3A33D745-BD91-4817-BD1B-2E754BD5C1D8}"/>
              </a:ext>
            </a:extLst>
          </p:cNvPr>
          <p:cNvSpPr/>
          <p:nvPr/>
        </p:nvSpPr>
        <p:spPr>
          <a:xfrm>
            <a:off x="7521178" y="4561284"/>
            <a:ext cx="6513790" cy="22860"/>
          </a:xfrm>
          <a:prstGeom prst="roundRect">
            <a:avLst>
              <a:gd name="adj" fmla="val 364651"/>
            </a:avLst>
          </a:prstGeom>
          <a:solidFill>
            <a:srgbClr val="CFD2D8"/>
          </a:solidFill>
          <a:ln/>
        </p:spPr>
        <p:txBody>
          <a:bodyPr/>
          <a:lstStyle/>
          <a:p>
            <a:endParaRPr lang="en-US"/>
          </a:p>
        </p:txBody>
      </p:sp>
      <p:sp>
        <p:nvSpPr>
          <p:cNvPr id="17" name="Text 11">
            <a:extLst>
              <a:ext uri="{FF2B5EF4-FFF2-40B4-BE49-F238E27FC236}">
                <a16:creationId xmlns:a16="http://schemas.microsoft.com/office/drawing/2014/main" id="{E4F92FED-700C-7A5D-27AA-EA4E4C5CBB5B}"/>
              </a:ext>
            </a:extLst>
          </p:cNvPr>
          <p:cNvSpPr/>
          <p:nvPr/>
        </p:nvSpPr>
        <p:spPr>
          <a:xfrm>
            <a:off x="11355705" y="475964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المرونة</a:t>
            </a:r>
            <a:endParaRPr kumimoji="0" lang="en-US" sz="1950" b="0" i="0" u="none" strike="noStrike" kern="0" cap="none" spc="0" normalizeH="0" baseline="0" noProof="0" dirty="0">
              <a:ln>
                <a:noFill/>
              </a:ln>
              <a:solidFill>
                <a:prstClr val="black"/>
              </a:solidFill>
              <a:effectLst/>
              <a:uLnTx/>
              <a:uFillTx/>
              <a:latin typeface="Calibri"/>
              <a:ea typeface="+mn-ea"/>
              <a:cs typeface="+mn-cs"/>
            </a:endParaRPr>
          </a:p>
        </p:txBody>
      </p:sp>
      <p:sp>
        <p:nvSpPr>
          <p:cNvPr id="19" name="Text 12">
            <a:extLst>
              <a:ext uri="{FF2B5EF4-FFF2-40B4-BE49-F238E27FC236}">
                <a16:creationId xmlns:a16="http://schemas.microsoft.com/office/drawing/2014/main" id="{0A0B257B-8377-CC9E-E040-E28234701B8F}"/>
              </a:ext>
            </a:extLst>
          </p:cNvPr>
          <p:cNvSpPr/>
          <p:nvPr/>
        </p:nvSpPr>
        <p:spPr>
          <a:xfrm>
            <a:off x="7719536" y="5188863"/>
            <a:ext cx="611707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القدرة على التكيف مع المتغيرات</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sp>
        <p:nvSpPr>
          <p:cNvPr id="20" name="Shape 13">
            <a:extLst>
              <a:ext uri="{FF2B5EF4-FFF2-40B4-BE49-F238E27FC236}">
                <a16:creationId xmlns:a16="http://schemas.microsoft.com/office/drawing/2014/main" id="{E09AAD34-DCF6-FBCD-8AC7-D69702290745}"/>
              </a:ext>
            </a:extLst>
          </p:cNvPr>
          <p:cNvSpPr/>
          <p:nvPr/>
        </p:nvSpPr>
        <p:spPr>
          <a:xfrm>
            <a:off x="1007388" y="4561284"/>
            <a:ext cx="6513790" cy="1143476"/>
          </a:xfrm>
          <a:prstGeom prst="rect">
            <a:avLst/>
          </a:prstGeom>
          <a:solidFill>
            <a:srgbClr val="E9ECF2"/>
          </a:solidFill>
          <a:ln/>
        </p:spPr>
        <p:txBody>
          <a:bodyPr/>
          <a:lstStyle/>
          <a:p>
            <a:endParaRPr lang="en-US"/>
          </a:p>
        </p:txBody>
      </p:sp>
      <p:sp>
        <p:nvSpPr>
          <p:cNvPr id="21" name="Shape 14">
            <a:extLst>
              <a:ext uri="{FF2B5EF4-FFF2-40B4-BE49-F238E27FC236}">
                <a16:creationId xmlns:a16="http://schemas.microsoft.com/office/drawing/2014/main" id="{FFA1F3BE-5CA5-082A-A671-0FCAD9531427}"/>
              </a:ext>
            </a:extLst>
          </p:cNvPr>
          <p:cNvSpPr/>
          <p:nvPr/>
        </p:nvSpPr>
        <p:spPr>
          <a:xfrm>
            <a:off x="1007388" y="4561284"/>
            <a:ext cx="22860" cy="1143476"/>
          </a:xfrm>
          <a:prstGeom prst="roundRect">
            <a:avLst>
              <a:gd name="adj" fmla="val 364651"/>
            </a:avLst>
          </a:prstGeom>
          <a:solidFill>
            <a:srgbClr val="CFD2D8"/>
          </a:solidFill>
          <a:ln/>
        </p:spPr>
        <p:txBody>
          <a:bodyPr/>
          <a:lstStyle/>
          <a:p>
            <a:endParaRPr lang="en-US"/>
          </a:p>
        </p:txBody>
      </p:sp>
      <p:sp>
        <p:nvSpPr>
          <p:cNvPr id="22" name="Shape 15">
            <a:extLst>
              <a:ext uri="{FF2B5EF4-FFF2-40B4-BE49-F238E27FC236}">
                <a16:creationId xmlns:a16="http://schemas.microsoft.com/office/drawing/2014/main" id="{192C45A9-5F51-205C-A018-59D2D96CC679}"/>
              </a:ext>
            </a:extLst>
          </p:cNvPr>
          <p:cNvSpPr/>
          <p:nvPr/>
        </p:nvSpPr>
        <p:spPr>
          <a:xfrm>
            <a:off x="1007388" y="4561284"/>
            <a:ext cx="6513790" cy="22860"/>
          </a:xfrm>
          <a:prstGeom prst="roundRect">
            <a:avLst>
              <a:gd name="adj" fmla="val 364651"/>
            </a:avLst>
          </a:prstGeom>
          <a:solidFill>
            <a:srgbClr val="CFD2D8"/>
          </a:solidFill>
          <a:ln/>
        </p:spPr>
        <p:txBody>
          <a:bodyPr/>
          <a:lstStyle/>
          <a:p>
            <a:endParaRPr lang="en-US"/>
          </a:p>
        </p:txBody>
      </p:sp>
      <p:sp>
        <p:nvSpPr>
          <p:cNvPr id="23" name="Text 16">
            <a:extLst>
              <a:ext uri="{FF2B5EF4-FFF2-40B4-BE49-F238E27FC236}">
                <a16:creationId xmlns:a16="http://schemas.microsoft.com/office/drawing/2014/main" id="{6EF45BE2-F3B1-BFA8-5C1F-A05DC4A10B83}"/>
              </a:ext>
            </a:extLst>
          </p:cNvPr>
          <p:cNvSpPr/>
          <p:nvPr/>
        </p:nvSpPr>
        <p:spPr>
          <a:xfrm>
            <a:off x="4841915" y="475964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القياس</a:t>
            </a:r>
            <a:endParaRPr kumimoji="0" lang="en-US" sz="1950" b="0" i="0" u="none" strike="noStrike" kern="0" cap="none" spc="0" normalizeH="0" baseline="0" noProof="0" dirty="0">
              <a:ln>
                <a:noFill/>
              </a:ln>
              <a:solidFill>
                <a:prstClr val="black"/>
              </a:solidFill>
              <a:effectLst/>
              <a:uLnTx/>
              <a:uFillTx/>
              <a:latin typeface="Calibri"/>
              <a:ea typeface="+mn-ea"/>
              <a:cs typeface="+mn-cs"/>
            </a:endParaRPr>
          </a:p>
        </p:txBody>
      </p:sp>
      <p:sp>
        <p:nvSpPr>
          <p:cNvPr id="31" name="Text 17">
            <a:extLst>
              <a:ext uri="{FF2B5EF4-FFF2-40B4-BE49-F238E27FC236}">
                <a16:creationId xmlns:a16="http://schemas.microsoft.com/office/drawing/2014/main" id="{21A7CDBE-1424-AAA4-7B48-652628E25650}"/>
              </a:ext>
            </a:extLst>
          </p:cNvPr>
          <p:cNvSpPr/>
          <p:nvPr/>
        </p:nvSpPr>
        <p:spPr>
          <a:xfrm>
            <a:off x="1205746" y="5188863"/>
            <a:ext cx="611707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المتابعة المستمرة وتقييم الأداء</a:t>
            </a:r>
            <a:endParaRPr kumimoji="0" lang="en-US" sz="1550" b="0" i="0" u="none" strike="noStrike" kern="0" cap="none" spc="0" normalizeH="0" baseline="0" noProof="0" dirty="0">
              <a:ln>
                <a:noFill/>
              </a:ln>
              <a:solidFill>
                <a:prstClr val="black"/>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BB8876DD-C063-FF1C-E002-0C6463C214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3938" y="1391760"/>
            <a:ext cx="7913402" cy="1343079"/>
          </a:xfrm>
          <a:prstGeom prst="rect">
            <a:avLst/>
          </a:prstGeom>
        </p:spPr>
      </p:pic>
    </p:spTree>
    <p:extLst>
      <p:ext uri="{BB962C8B-B14F-4D97-AF65-F5344CB8AC3E}">
        <p14:creationId xmlns:p14="http://schemas.microsoft.com/office/powerpoint/2010/main" val="37076636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C6DEE-6658-6241-F4E7-B80C09C54E0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F621A27-2852-1394-49E3-99A0F54F116C}"/>
              </a:ext>
            </a:extLst>
          </p:cNvPr>
          <p:cNvSpPr/>
          <p:nvPr/>
        </p:nvSpPr>
        <p:spPr>
          <a:xfrm>
            <a:off x="3200390" y="786633"/>
            <a:ext cx="1089889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3F4E91B7-9E80-4087-400B-7C8C6D654CA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65112" y="-88925"/>
            <a:ext cx="2929409" cy="1367833"/>
          </a:xfrm>
          <a:prstGeom prst="rect">
            <a:avLst/>
          </a:prstGeom>
        </p:spPr>
      </p:pic>
      <p:sp>
        <p:nvSpPr>
          <p:cNvPr id="6" name="Rectangle 5">
            <a:extLst>
              <a:ext uri="{FF2B5EF4-FFF2-40B4-BE49-F238E27FC236}">
                <a16:creationId xmlns:a16="http://schemas.microsoft.com/office/drawing/2014/main" id="{C9AFDE4A-79BC-BD39-711E-B28CC29C890E}"/>
              </a:ext>
            </a:extLst>
          </p:cNvPr>
          <p:cNvSpPr/>
          <p:nvPr/>
        </p:nvSpPr>
        <p:spPr>
          <a:xfrm>
            <a:off x="2238942" y="1081763"/>
            <a:ext cx="10510205" cy="8592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8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 تم تناوله في </a:t>
            </a:r>
            <a:r>
              <a:rPr kumimoji="0" lang="ar-EG" sz="2880"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المحاضرة الخامسة</a:t>
            </a:r>
            <a:endParaRPr kumimoji="0" lang="en-US" sz="288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95FE1241-0180-02BF-1292-B81AEF96CC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7529" y="1992718"/>
            <a:ext cx="15345458" cy="4232003"/>
          </a:xfrm>
          <a:prstGeom prst="rect">
            <a:avLst/>
          </a:prstGeom>
        </p:spPr>
      </p:pic>
      <p:sp>
        <p:nvSpPr>
          <p:cNvPr id="15" name="TextBox 14">
            <a:extLst>
              <a:ext uri="{FF2B5EF4-FFF2-40B4-BE49-F238E27FC236}">
                <a16:creationId xmlns:a16="http://schemas.microsoft.com/office/drawing/2014/main" id="{93E55AC3-8598-217A-6E40-051ECD09BE46}"/>
              </a:ext>
            </a:extLst>
          </p:cNvPr>
          <p:cNvSpPr txBox="1"/>
          <p:nvPr/>
        </p:nvSpPr>
        <p:spPr>
          <a:xfrm>
            <a:off x="10972556" y="4765553"/>
            <a:ext cx="3121573" cy="646331"/>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المؤثرون وأهميتهم داخل الحملة الرقمية</a:t>
            </a:r>
            <a:endParaRPr kumimoji="0" lang="en-US"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sp>
        <p:nvSpPr>
          <p:cNvPr id="58" name="TextBox 57">
            <a:extLst>
              <a:ext uri="{FF2B5EF4-FFF2-40B4-BE49-F238E27FC236}">
                <a16:creationId xmlns:a16="http://schemas.microsoft.com/office/drawing/2014/main" id="{C298CD87-85D7-DB02-1FDB-61F000AB9478}"/>
              </a:ext>
            </a:extLst>
          </p:cNvPr>
          <p:cNvSpPr txBox="1"/>
          <p:nvPr/>
        </p:nvSpPr>
        <p:spPr>
          <a:xfrm>
            <a:off x="165112" y="4790244"/>
            <a:ext cx="3121573" cy="646331"/>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آلية اختيار الوسيلة الاتصالية</a:t>
            </a:r>
          </a:p>
          <a:p>
            <a:pPr marL="0" marR="0" lvl="0" indent="0" algn="ctr" defTabSz="1097280" rtl="0" eaLnBrk="1" fontAlgn="auto" latinLnBrk="0" hangingPunct="1">
              <a:lnSpc>
                <a:spcPct val="100000"/>
              </a:lnSpc>
              <a:spcBef>
                <a:spcPts val="0"/>
              </a:spcBef>
              <a:spcAft>
                <a:spcPts val="0"/>
              </a:spcAft>
              <a:buClrTx/>
              <a:buSzTx/>
              <a:buFontTx/>
              <a:buNone/>
              <a:tabLst/>
              <a:defRPr/>
            </a:pPr>
            <a:r>
              <a:rPr lang="ar-EG" dirty="0">
                <a:solidFill>
                  <a:srgbClr val="002060"/>
                </a:solidFill>
                <a:latin typeface="Alexandria" pitchFamily="2" charset="-78"/>
                <a:cs typeface="Alexandria" pitchFamily="2" charset="-78"/>
              </a:rPr>
              <a:t>المناسبة</a:t>
            </a:r>
            <a:endPar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sp>
        <p:nvSpPr>
          <p:cNvPr id="68" name="TextBox 67">
            <a:extLst>
              <a:ext uri="{FF2B5EF4-FFF2-40B4-BE49-F238E27FC236}">
                <a16:creationId xmlns:a16="http://schemas.microsoft.com/office/drawing/2014/main" id="{29A8D128-867B-F6E6-F9F4-ECC53F83449C}"/>
              </a:ext>
            </a:extLst>
          </p:cNvPr>
          <p:cNvSpPr txBox="1"/>
          <p:nvPr/>
        </p:nvSpPr>
        <p:spPr>
          <a:xfrm>
            <a:off x="3749306" y="4613085"/>
            <a:ext cx="3121573" cy="876522"/>
          </a:xfrm>
          <a:prstGeom prst="rect">
            <a:avLst/>
          </a:prstGeom>
          <a:noFill/>
        </p:spPr>
        <p:txBody>
          <a:bodyPr wrap="square">
            <a:spAutoFit/>
          </a:bodyPr>
          <a:lstStyle/>
          <a:p>
            <a:pPr marL="0" marR="0" lvl="0" indent="0" algn="ctr" defTabSz="1097280" rtl="0" eaLnBrk="1" fontAlgn="auto" latinLnBrk="0" hangingPunct="1">
              <a:lnSpc>
                <a:spcPct val="150000"/>
              </a:lnSpc>
              <a:spcBef>
                <a:spcPts val="0"/>
              </a:spcBef>
              <a:spcAft>
                <a:spcPts val="0"/>
              </a:spcAft>
              <a:buClrTx/>
              <a:buSzTx/>
              <a:buFontTx/>
              <a:buNone/>
              <a:tabLst/>
              <a:defRPr/>
            </a:pPr>
            <a:r>
              <a:rPr lang="ar-EG" dirty="0">
                <a:solidFill>
                  <a:srgbClr val="002060"/>
                </a:solidFill>
                <a:latin typeface="Alexandria" pitchFamily="2" charset="-78"/>
                <a:cs typeface="Alexandria" pitchFamily="2" charset="-78"/>
              </a:rPr>
              <a:t>السرد القصصى والوسوم وأهميتهم داخل الحملات</a:t>
            </a:r>
            <a:endPar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03B52714-A64C-EFA2-31B9-BBF89BA3B4C6}"/>
              </a:ext>
            </a:extLst>
          </p:cNvPr>
          <p:cNvSpPr txBox="1"/>
          <p:nvPr/>
        </p:nvSpPr>
        <p:spPr>
          <a:xfrm>
            <a:off x="7315200" y="4728180"/>
            <a:ext cx="3121573" cy="646331"/>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lang="ar-EG" dirty="0">
                <a:solidFill>
                  <a:srgbClr val="002060"/>
                </a:solidFill>
                <a:latin typeface="Alexandria" pitchFamily="2" charset="-78"/>
                <a:cs typeface="Alexandria" pitchFamily="2" charset="-78"/>
              </a:rPr>
              <a:t>فريق العمل فى حملات العلاقات العامة</a:t>
            </a:r>
            <a:endPar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grpSp>
        <p:nvGrpSpPr>
          <p:cNvPr id="21" name="Google Shape;8818;p58">
            <a:extLst>
              <a:ext uri="{FF2B5EF4-FFF2-40B4-BE49-F238E27FC236}">
                <a16:creationId xmlns:a16="http://schemas.microsoft.com/office/drawing/2014/main" id="{2B7F78DA-7A80-4B22-D315-D274CBE5D7A0}"/>
              </a:ext>
            </a:extLst>
          </p:cNvPr>
          <p:cNvGrpSpPr/>
          <p:nvPr/>
        </p:nvGrpSpPr>
        <p:grpSpPr>
          <a:xfrm>
            <a:off x="5922696" y="3389628"/>
            <a:ext cx="441103" cy="441103"/>
            <a:chOff x="3860400" y="3955025"/>
            <a:chExt cx="296175" cy="296175"/>
          </a:xfrm>
        </p:grpSpPr>
        <p:sp>
          <p:nvSpPr>
            <p:cNvPr id="22" name="Google Shape;8819;p58">
              <a:extLst>
                <a:ext uri="{FF2B5EF4-FFF2-40B4-BE49-F238E27FC236}">
                  <a16:creationId xmlns:a16="http://schemas.microsoft.com/office/drawing/2014/main" id="{8B2944E5-2FB3-A167-5239-69B61E48EAE2}"/>
                </a:ext>
              </a:extLst>
            </p:cNvPr>
            <p:cNvSpPr/>
            <p:nvPr/>
          </p:nvSpPr>
          <p:spPr>
            <a:xfrm>
              <a:off x="3973825" y="3955025"/>
              <a:ext cx="68525" cy="68550"/>
            </a:xfrm>
            <a:custGeom>
              <a:avLst/>
              <a:gdLst/>
              <a:ahLst/>
              <a:cxnLst/>
              <a:rect l="l" t="t" r="r" b="b"/>
              <a:pathLst>
                <a:path w="2741" h="2742" extrusionOk="0">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3" name="Google Shape;8820;p58">
              <a:extLst>
                <a:ext uri="{FF2B5EF4-FFF2-40B4-BE49-F238E27FC236}">
                  <a16:creationId xmlns:a16="http://schemas.microsoft.com/office/drawing/2014/main" id="{9655A5B2-CA28-EFE2-6696-ABD975296D75}"/>
                </a:ext>
              </a:extLst>
            </p:cNvPr>
            <p:cNvSpPr/>
            <p:nvPr/>
          </p:nvSpPr>
          <p:spPr>
            <a:xfrm>
              <a:off x="3947025" y="4021975"/>
              <a:ext cx="122125" cy="71700"/>
            </a:xfrm>
            <a:custGeom>
              <a:avLst/>
              <a:gdLst/>
              <a:ahLst/>
              <a:cxnLst/>
              <a:rect l="l" t="t" r="r" b="b"/>
              <a:pathLst>
                <a:path w="4885" h="2868" extrusionOk="0">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4" name="Google Shape;8821;p58">
              <a:extLst>
                <a:ext uri="{FF2B5EF4-FFF2-40B4-BE49-F238E27FC236}">
                  <a16:creationId xmlns:a16="http://schemas.microsoft.com/office/drawing/2014/main" id="{54871EF6-9F09-C3F0-1481-493454C578F6}"/>
                </a:ext>
              </a:extLst>
            </p:cNvPr>
            <p:cNvSpPr/>
            <p:nvPr/>
          </p:nvSpPr>
          <p:spPr>
            <a:xfrm>
              <a:off x="4086450" y="4145650"/>
              <a:ext cx="70125" cy="104775"/>
            </a:xfrm>
            <a:custGeom>
              <a:avLst/>
              <a:gdLst/>
              <a:ahLst/>
              <a:cxnLst/>
              <a:rect l="l" t="t" r="r" b="b"/>
              <a:pathLst>
                <a:path w="2805" h="4191" extrusionOk="0">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5" name="Google Shape;8822;p58">
              <a:extLst>
                <a:ext uri="{FF2B5EF4-FFF2-40B4-BE49-F238E27FC236}">
                  <a16:creationId xmlns:a16="http://schemas.microsoft.com/office/drawing/2014/main" id="{4BFBE1AD-6473-3869-88EB-0174BA8DC2AA}"/>
                </a:ext>
              </a:extLst>
            </p:cNvPr>
            <p:cNvSpPr/>
            <p:nvPr/>
          </p:nvSpPr>
          <p:spPr>
            <a:xfrm>
              <a:off x="3860400" y="4180300"/>
              <a:ext cx="70125" cy="70125"/>
            </a:xfrm>
            <a:custGeom>
              <a:avLst/>
              <a:gdLst/>
              <a:ahLst/>
              <a:cxnLst/>
              <a:rect l="l" t="t" r="r" b="b"/>
              <a:pathLst>
                <a:path w="2805" h="2805" extrusionOk="0">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6" name="Google Shape;8823;p58">
              <a:extLst>
                <a:ext uri="{FF2B5EF4-FFF2-40B4-BE49-F238E27FC236}">
                  <a16:creationId xmlns:a16="http://schemas.microsoft.com/office/drawing/2014/main" id="{09FD35CF-EC2B-3DE4-D94B-4702DC0DFA4E}"/>
                </a:ext>
              </a:extLst>
            </p:cNvPr>
            <p:cNvSpPr/>
            <p:nvPr/>
          </p:nvSpPr>
          <p:spPr>
            <a:xfrm>
              <a:off x="3947025" y="4111775"/>
              <a:ext cx="122125" cy="139425"/>
            </a:xfrm>
            <a:custGeom>
              <a:avLst/>
              <a:gdLst/>
              <a:ahLst/>
              <a:cxnLst/>
              <a:rect l="l" t="t" r="r" b="b"/>
              <a:pathLst>
                <a:path w="4885" h="5577" extrusionOk="0">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oogle Shape;5625;p51">
            <a:extLst>
              <a:ext uri="{FF2B5EF4-FFF2-40B4-BE49-F238E27FC236}">
                <a16:creationId xmlns:a16="http://schemas.microsoft.com/office/drawing/2014/main" id="{008160B8-39CC-6105-ECAE-93E45F4AB3B7}"/>
              </a:ext>
            </a:extLst>
          </p:cNvPr>
          <p:cNvGrpSpPr/>
          <p:nvPr/>
        </p:nvGrpSpPr>
        <p:grpSpPr>
          <a:xfrm>
            <a:off x="2145000" y="3414213"/>
            <a:ext cx="441248" cy="443239"/>
            <a:chOff x="-49764975" y="3551225"/>
            <a:chExt cx="299300" cy="300650"/>
          </a:xfrm>
        </p:grpSpPr>
        <p:sp>
          <p:nvSpPr>
            <p:cNvPr id="28" name="Google Shape;5626;p51">
              <a:extLst>
                <a:ext uri="{FF2B5EF4-FFF2-40B4-BE49-F238E27FC236}">
                  <a16:creationId xmlns:a16="http://schemas.microsoft.com/office/drawing/2014/main" id="{DC3208ED-707E-78BA-85AA-4084FBFF95C4}"/>
                </a:ext>
              </a:extLst>
            </p:cNvPr>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9" name="Google Shape;5627;p51">
              <a:extLst>
                <a:ext uri="{FF2B5EF4-FFF2-40B4-BE49-F238E27FC236}">
                  <a16:creationId xmlns:a16="http://schemas.microsoft.com/office/drawing/2014/main" id="{D7C927A8-D1F5-C6DA-5C01-540A4A17ADC1}"/>
                </a:ext>
              </a:extLst>
            </p:cNvPr>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0" name="Google Shape;5628;p51">
              <a:extLst>
                <a:ext uri="{FF2B5EF4-FFF2-40B4-BE49-F238E27FC236}">
                  <a16:creationId xmlns:a16="http://schemas.microsoft.com/office/drawing/2014/main" id="{B5474521-6603-E026-BC54-386A0DA05511}"/>
                </a:ext>
              </a:extLst>
            </p:cNvPr>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1" name="Google Shape;5629;p51">
              <a:extLst>
                <a:ext uri="{FF2B5EF4-FFF2-40B4-BE49-F238E27FC236}">
                  <a16:creationId xmlns:a16="http://schemas.microsoft.com/office/drawing/2014/main" id="{65AA95CE-85E6-C80A-4CD9-D3698417D9D3}"/>
                </a:ext>
              </a:extLst>
            </p:cNvPr>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2" name="Google Shape;5630;p51">
              <a:extLst>
                <a:ext uri="{FF2B5EF4-FFF2-40B4-BE49-F238E27FC236}">
                  <a16:creationId xmlns:a16="http://schemas.microsoft.com/office/drawing/2014/main" id="{B321C01A-9B51-C335-3372-56F6A8C5B4D2}"/>
                </a:ext>
              </a:extLst>
            </p:cNvPr>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3" name="Google Shape;5631;p51">
              <a:extLst>
                <a:ext uri="{FF2B5EF4-FFF2-40B4-BE49-F238E27FC236}">
                  <a16:creationId xmlns:a16="http://schemas.microsoft.com/office/drawing/2014/main" id="{60FCB527-0092-8E66-84E9-8D6E7FCA7884}"/>
                </a:ext>
              </a:extLst>
            </p:cNvPr>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4" name="Google Shape;5632;p51">
              <a:extLst>
                <a:ext uri="{FF2B5EF4-FFF2-40B4-BE49-F238E27FC236}">
                  <a16:creationId xmlns:a16="http://schemas.microsoft.com/office/drawing/2014/main" id="{8D77EDE2-0A44-510A-5AAE-613CBDAA526E}"/>
                </a:ext>
              </a:extLst>
            </p:cNvPr>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5" name="Google Shape;5633;p51">
              <a:extLst>
                <a:ext uri="{FF2B5EF4-FFF2-40B4-BE49-F238E27FC236}">
                  <a16:creationId xmlns:a16="http://schemas.microsoft.com/office/drawing/2014/main" id="{1E1F87C7-3744-069E-AAAD-1F5C94FC0893}"/>
                </a:ext>
              </a:extLst>
            </p:cNvPr>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6" name="Google Shape;5634;p51">
              <a:extLst>
                <a:ext uri="{FF2B5EF4-FFF2-40B4-BE49-F238E27FC236}">
                  <a16:creationId xmlns:a16="http://schemas.microsoft.com/office/drawing/2014/main" id="{88A65E9D-CFAB-3B11-5449-EC67240630C1}"/>
                </a:ext>
              </a:extLst>
            </p:cNvPr>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7" name="Google Shape;5635;p51">
              <a:extLst>
                <a:ext uri="{FF2B5EF4-FFF2-40B4-BE49-F238E27FC236}">
                  <a16:creationId xmlns:a16="http://schemas.microsoft.com/office/drawing/2014/main" id="{96B9DA6A-CDCF-0546-0BCB-4437B4CC5213}"/>
                </a:ext>
              </a:extLst>
            </p:cNvPr>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8" name="Google Shape;5636;p51">
              <a:extLst>
                <a:ext uri="{FF2B5EF4-FFF2-40B4-BE49-F238E27FC236}">
                  <a16:creationId xmlns:a16="http://schemas.microsoft.com/office/drawing/2014/main" id="{9D0A42C0-80B3-38DB-7EAE-DFEA9EBFF93C}"/>
                </a:ext>
              </a:extLst>
            </p:cNvPr>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9" name="Google Shape;6407;p53">
            <a:extLst>
              <a:ext uri="{FF2B5EF4-FFF2-40B4-BE49-F238E27FC236}">
                <a16:creationId xmlns:a16="http://schemas.microsoft.com/office/drawing/2014/main" id="{0D6031B7-34E9-A74E-429B-1A2B45B441C3}"/>
              </a:ext>
            </a:extLst>
          </p:cNvPr>
          <p:cNvGrpSpPr/>
          <p:nvPr/>
        </p:nvGrpSpPr>
        <p:grpSpPr>
          <a:xfrm>
            <a:off x="13132098" y="3513844"/>
            <a:ext cx="446597" cy="446559"/>
            <a:chOff x="-30354000" y="3569100"/>
            <a:chExt cx="292250" cy="292225"/>
          </a:xfrm>
        </p:grpSpPr>
        <p:sp>
          <p:nvSpPr>
            <p:cNvPr id="40" name="Google Shape;6408;p53">
              <a:extLst>
                <a:ext uri="{FF2B5EF4-FFF2-40B4-BE49-F238E27FC236}">
                  <a16:creationId xmlns:a16="http://schemas.microsoft.com/office/drawing/2014/main" id="{83CAB781-98A1-32AC-D176-3E0E84F8F58F}"/>
                </a:ext>
              </a:extLst>
            </p:cNvPr>
            <p:cNvSpPr/>
            <p:nvPr/>
          </p:nvSpPr>
          <p:spPr>
            <a:xfrm>
              <a:off x="-30354000" y="3604550"/>
              <a:ext cx="137875" cy="256000"/>
            </a:xfrm>
            <a:custGeom>
              <a:avLst/>
              <a:gdLst/>
              <a:ahLst/>
              <a:cxnLst/>
              <a:rect l="l" t="t" r="r" b="b"/>
              <a:pathLst>
                <a:path w="5515" h="10240" extrusionOk="0">
                  <a:moveTo>
                    <a:pt x="662" y="0"/>
                  </a:moveTo>
                  <a:cubicBezTo>
                    <a:pt x="284" y="0"/>
                    <a:pt x="1" y="315"/>
                    <a:pt x="1" y="662"/>
                  </a:cubicBezTo>
                  <a:lnTo>
                    <a:pt x="1" y="4411"/>
                  </a:lnTo>
                  <a:cubicBezTo>
                    <a:pt x="1" y="4632"/>
                    <a:pt x="64" y="4884"/>
                    <a:pt x="190" y="5073"/>
                  </a:cubicBezTo>
                  <a:lnTo>
                    <a:pt x="1639" y="7467"/>
                  </a:lnTo>
                  <a:cubicBezTo>
                    <a:pt x="1891" y="7877"/>
                    <a:pt x="2049" y="8097"/>
                    <a:pt x="2049" y="8538"/>
                  </a:cubicBezTo>
                  <a:lnTo>
                    <a:pt x="2049" y="9861"/>
                  </a:lnTo>
                  <a:cubicBezTo>
                    <a:pt x="2049" y="10082"/>
                    <a:pt x="2206" y="10239"/>
                    <a:pt x="2395" y="10239"/>
                  </a:cubicBezTo>
                  <a:lnTo>
                    <a:pt x="5514" y="10239"/>
                  </a:lnTo>
                  <a:lnTo>
                    <a:pt x="5514" y="6364"/>
                  </a:lnTo>
                  <a:cubicBezTo>
                    <a:pt x="5514" y="5986"/>
                    <a:pt x="5357" y="5671"/>
                    <a:pt x="5168" y="5419"/>
                  </a:cubicBezTo>
                  <a:cubicBezTo>
                    <a:pt x="5167" y="5420"/>
                    <a:pt x="5165" y="5421"/>
                    <a:pt x="5163" y="5421"/>
                  </a:cubicBezTo>
                  <a:cubicBezTo>
                    <a:pt x="5042" y="5421"/>
                    <a:pt x="3214" y="3623"/>
                    <a:pt x="3183" y="3592"/>
                  </a:cubicBezTo>
                  <a:cubicBezTo>
                    <a:pt x="3041" y="3432"/>
                    <a:pt x="2828" y="3332"/>
                    <a:pt x="2613" y="3332"/>
                  </a:cubicBezTo>
                  <a:cubicBezTo>
                    <a:pt x="2448" y="3332"/>
                    <a:pt x="2280" y="3392"/>
                    <a:pt x="2143" y="3529"/>
                  </a:cubicBezTo>
                  <a:cubicBezTo>
                    <a:pt x="1891" y="3812"/>
                    <a:pt x="1923" y="4285"/>
                    <a:pt x="2112" y="4442"/>
                  </a:cubicBezTo>
                  <a:lnTo>
                    <a:pt x="3970" y="6301"/>
                  </a:lnTo>
                  <a:cubicBezTo>
                    <a:pt x="4097" y="6427"/>
                    <a:pt x="4097" y="6648"/>
                    <a:pt x="3970" y="6774"/>
                  </a:cubicBezTo>
                  <a:cubicBezTo>
                    <a:pt x="3907" y="6821"/>
                    <a:pt x="3821" y="6845"/>
                    <a:pt x="3734" y="6845"/>
                  </a:cubicBezTo>
                  <a:cubicBezTo>
                    <a:pt x="3648" y="6845"/>
                    <a:pt x="3561" y="6821"/>
                    <a:pt x="3498" y="6774"/>
                  </a:cubicBezTo>
                  <a:lnTo>
                    <a:pt x="1639" y="4915"/>
                  </a:lnTo>
                  <a:cubicBezTo>
                    <a:pt x="1450" y="4726"/>
                    <a:pt x="1324" y="4442"/>
                    <a:pt x="1324" y="4190"/>
                  </a:cubicBezTo>
                  <a:lnTo>
                    <a:pt x="1324" y="662"/>
                  </a:lnTo>
                  <a:cubicBezTo>
                    <a:pt x="1324" y="252"/>
                    <a:pt x="1009" y="0"/>
                    <a:pt x="662"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1" name="Google Shape;6409;p53">
              <a:extLst>
                <a:ext uri="{FF2B5EF4-FFF2-40B4-BE49-F238E27FC236}">
                  <a16:creationId xmlns:a16="http://schemas.microsoft.com/office/drawing/2014/main" id="{B19A673A-4A1A-7E3F-32A3-C5ABE79C0506}"/>
                </a:ext>
              </a:extLst>
            </p:cNvPr>
            <p:cNvSpPr/>
            <p:nvPr/>
          </p:nvSpPr>
          <p:spPr>
            <a:xfrm>
              <a:off x="-30198825" y="3604550"/>
              <a:ext cx="137075" cy="256775"/>
            </a:xfrm>
            <a:custGeom>
              <a:avLst/>
              <a:gdLst/>
              <a:ahLst/>
              <a:cxnLst/>
              <a:rect l="l" t="t" r="r" b="b"/>
              <a:pathLst>
                <a:path w="5483" h="10271" extrusionOk="0">
                  <a:moveTo>
                    <a:pt x="4758" y="0"/>
                  </a:moveTo>
                  <a:cubicBezTo>
                    <a:pt x="4380" y="0"/>
                    <a:pt x="4096" y="315"/>
                    <a:pt x="4096" y="662"/>
                  </a:cubicBezTo>
                  <a:lnTo>
                    <a:pt x="4096" y="4190"/>
                  </a:lnTo>
                  <a:cubicBezTo>
                    <a:pt x="4096" y="4474"/>
                    <a:pt x="3970" y="4758"/>
                    <a:pt x="3781" y="4915"/>
                  </a:cubicBezTo>
                  <a:lnTo>
                    <a:pt x="1922" y="6774"/>
                  </a:lnTo>
                  <a:cubicBezTo>
                    <a:pt x="1875" y="6821"/>
                    <a:pt x="1788" y="6845"/>
                    <a:pt x="1698" y="6845"/>
                  </a:cubicBezTo>
                  <a:cubicBezTo>
                    <a:pt x="1607" y="6845"/>
                    <a:pt x="1513" y="6821"/>
                    <a:pt x="1450" y="6774"/>
                  </a:cubicBezTo>
                  <a:cubicBezTo>
                    <a:pt x="1355" y="6648"/>
                    <a:pt x="1355" y="6427"/>
                    <a:pt x="1450" y="6301"/>
                  </a:cubicBezTo>
                  <a:lnTo>
                    <a:pt x="3308" y="4442"/>
                  </a:lnTo>
                  <a:cubicBezTo>
                    <a:pt x="3497" y="4285"/>
                    <a:pt x="3560" y="3812"/>
                    <a:pt x="3277" y="3529"/>
                  </a:cubicBezTo>
                  <a:cubicBezTo>
                    <a:pt x="3140" y="3392"/>
                    <a:pt x="2972" y="3332"/>
                    <a:pt x="2807" y="3332"/>
                  </a:cubicBezTo>
                  <a:cubicBezTo>
                    <a:pt x="2592" y="3332"/>
                    <a:pt x="2379" y="3432"/>
                    <a:pt x="2237" y="3592"/>
                  </a:cubicBezTo>
                  <a:cubicBezTo>
                    <a:pt x="2237" y="3592"/>
                    <a:pt x="347" y="5419"/>
                    <a:pt x="347" y="5482"/>
                  </a:cubicBezTo>
                  <a:cubicBezTo>
                    <a:pt x="158" y="5671"/>
                    <a:pt x="0" y="6018"/>
                    <a:pt x="0" y="6427"/>
                  </a:cubicBezTo>
                  <a:lnTo>
                    <a:pt x="0" y="8129"/>
                  </a:lnTo>
                  <a:lnTo>
                    <a:pt x="0" y="8412"/>
                  </a:lnTo>
                  <a:lnTo>
                    <a:pt x="0" y="10271"/>
                  </a:lnTo>
                  <a:lnTo>
                    <a:pt x="3088" y="10271"/>
                  </a:lnTo>
                  <a:cubicBezTo>
                    <a:pt x="3277" y="10271"/>
                    <a:pt x="3434" y="10113"/>
                    <a:pt x="3434" y="9924"/>
                  </a:cubicBezTo>
                  <a:lnTo>
                    <a:pt x="3434" y="8570"/>
                  </a:lnTo>
                  <a:cubicBezTo>
                    <a:pt x="3434" y="8129"/>
                    <a:pt x="3623" y="7908"/>
                    <a:pt x="3812" y="7530"/>
                  </a:cubicBezTo>
                  <a:lnTo>
                    <a:pt x="5293" y="5104"/>
                  </a:lnTo>
                  <a:cubicBezTo>
                    <a:pt x="5388" y="4915"/>
                    <a:pt x="5482" y="4663"/>
                    <a:pt x="5482" y="4411"/>
                  </a:cubicBezTo>
                  <a:lnTo>
                    <a:pt x="5482" y="662"/>
                  </a:lnTo>
                  <a:cubicBezTo>
                    <a:pt x="5451" y="284"/>
                    <a:pt x="5136" y="0"/>
                    <a:pt x="475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2" name="Google Shape;6410;p53">
              <a:extLst>
                <a:ext uri="{FF2B5EF4-FFF2-40B4-BE49-F238E27FC236}">
                  <a16:creationId xmlns:a16="http://schemas.microsoft.com/office/drawing/2014/main" id="{5B0F268A-3053-E382-EE76-F9CF4447A990}"/>
                </a:ext>
              </a:extLst>
            </p:cNvPr>
            <p:cNvSpPr/>
            <p:nvPr/>
          </p:nvSpPr>
          <p:spPr>
            <a:xfrm>
              <a:off x="-30139750" y="3636850"/>
              <a:ext cx="26000" cy="37825"/>
            </a:xfrm>
            <a:custGeom>
              <a:avLst/>
              <a:gdLst/>
              <a:ahLst/>
              <a:cxnLst/>
              <a:rect l="l" t="t" r="r" b="b"/>
              <a:pathLst>
                <a:path w="1040" h="1513" extrusionOk="0">
                  <a:moveTo>
                    <a:pt x="504" y="0"/>
                  </a:moveTo>
                  <a:cubicBezTo>
                    <a:pt x="252" y="32"/>
                    <a:pt x="0" y="284"/>
                    <a:pt x="0" y="567"/>
                  </a:cubicBezTo>
                  <a:lnTo>
                    <a:pt x="0" y="1418"/>
                  </a:lnTo>
                  <a:cubicBezTo>
                    <a:pt x="126" y="1386"/>
                    <a:pt x="252" y="1355"/>
                    <a:pt x="410" y="1355"/>
                  </a:cubicBezTo>
                  <a:cubicBezTo>
                    <a:pt x="630" y="1355"/>
                    <a:pt x="819" y="1386"/>
                    <a:pt x="1040" y="1512"/>
                  </a:cubicBezTo>
                  <a:lnTo>
                    <a:pt x="1040" y="504"/>
                  </a:lnTo>
                  <a:cubicBezTo>
                    <a:pt x="1040" y="252"/>
                    <a:pt x="788" y="0"/>
                    <a:pt x="504"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3" name="Google Shape;6411;p53">
              <a:extLst>
                <a:ext uri="{FF2B5EF4-FFF2-40B4-BE49-F238E27FC236}">
                  <a16:creationId xmlns:a16="http://schemas.microsoft.com/office/drawing/2014/main" id="{7C0F7E33-CC15-10A3-2E9F-445D08EB633D}"/>
                </a:ext>
              </a:extLst>
            </p:cNvPr>
            <p:cNvSpPr/>
            <p:nvPr/>
          </p:nvSpPr>
          <p:spPr>
            <a:xfrm>
              <a:off x="-30302800" y="3638950"/>
              <a:ext cx="25225" cy="36500"/>
            </a:xfrm>
            <a:custGeom>
              <a:avLst/>
              <a:gdLst/>
              <a:ahLst/>
              <a:cxnLst/>
              <a:rect l="l" t="t" r="r" b="b"/>
              <a:pathLst>
                <a:path w="1009" h="1460" extrusionOk="0">
                  <a:moveTo>
                    <a:pt x="418" y="1"/>
                  </a:moveTo>
                  <a:cubicBezTo>
                    <a:pt x="177" y="1"/>
                    <a:pt x="1" y="229"/>
                    <a:pt x="1" y="483"/>
                  </a:cubicBezTo>
                  <a:lnTo>
                    <a:pt x="1" y="1460"/>
                  </a:lnTo>
                  <a:cubicBezTo>
                    <a:pt x="190" y="1334"/>
                    <a:pt x="379" y="1302"/>
                    <a:pt x="631" y="1302"/>
                  </a:cubicBezTo>
                  <a:cubicBezTo>
                    <a:pt x="725" y="1302"/>
                    <a:pt x="883" y="1334"/>
                    <a:pt x="1009" y="1365"/>
                  </a:cubicBezTo>
                  <a:lnTo>
                    <a:pt x="1009" y="515"/>
                  </a:lnTo>
                  <a:cubicBezTo>
                    <a:pt x="1009" y="231"/>
                    <a:pt x="788" y="11"/>
                    <a:pt x="505" y="11"/>
                  </a:cubicBezTo>
                  <a:cubicBezTo>
                    <a:pt x="475" y="4"/>
                    <a:pt x="446" y="1"/>
                    <a:pt x="418"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4" name="Google Shape;6412;p53">
              <a:extLst>
                <a:ext uri="{FF2B5EF4-FFF2-40B4-BE49-F238E27FC236}">
                  <a16:creationId xmlns:a16="http://schemas.microsoft.com/office/drawing/2014/main" id="{38DD64FF-BBF0-10DE-4204-2B16B99AA8D9}"/>
                </a:ext>
              </a:extLst>
            </p:cNvPr>
            <p:cNvSpPr/>
            <p:nvPr/>
          </p:nvSpPr>
          <p:spPr>
            <a:xfrm>
              <a:off x="-30242925" y="3569100"/>
              <a:ext cx="68525" cy="68550"/>
            </a:xfrm>
            <a:custGeom>
              <a:avLst/>
              <a:gdLst/>
              <a:ahLst/>
              <a:cxnLst/>
              <a:rect l="l" t="t" r="r" b="b"/>
              <a:pathLst>
                <a:path w="2741" h="2742" extrusionOk="0">
                  <a:moveTo>
                    <a:pt x="1386" y="1"/>
                  </a:moveTo>
                  <a:cubicBezTo>
                    <a:pt x="630" y="1"/>
                    <a:pt x="0" y="631"/>
                    <a:pt x="0" y="1387"/>
                  </a:cubicBezTo>
                  <a:cubicBezTo>
                    <a:pt x="0" y="2174"/>
                    <a:pt x="630" y="2742"/>
                    <a:pt x="1386" y="2742"/>
                  </a:cubicBezTo>
                  <a:cubicBezTo>
                    <a:pt x="2111" y="2742"/>
                    <a:pt x="2741" y="2111"/>
                    <a:pt x="2741" y="1387"/>
                  </a:cubicBezTo>
                  <a:cubicBezTo>
                    <a:pt x="2741" y="631"/>
                    <a:pt x="2111" y="1"/>
                    <a:pt x="1386"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5" name="Google Shape;6413;p53">
              <a:extLst>
                <a:ext uri="{FF2B5EF4-FFF2-40B4-BE49-F238E27FC236}">
                  <a16:creationId xmlns:a16="http://schemas.microsoft.com/office/drawing/2014/main" id="{5E41BDFF-F209-D030-2BE8-B60E97D4CC7F}"/>
                </a:ext>
              </a:extLst>
            </p:cNvPr>
            <p:cNvSpPr/>
            <p:nvPr/>
          </p:nvSpPr>
          <p:spPr>
            <a:xfrm>
              <a:off x="-30262625" y="3654950"/>
              <a:ext cx="107925" cy="68550"/>
            </a:xfrm>
            <a:custGeom>
              <a:avLst/>
              <a:gdLst/>
              <a:ahLst/>
              <a:cxnLst/>
              <a:rect l="l" t="t" r="r" b="b"/>
              <a:pathLst>
                <a:path w="4317" h="2742" extrusionOk="0">
                  <a:moveTo>
                    <a:pt x="2174" y="1"/>
                  </a:moveTo>
                  <a:cubicBezTo>
                    <a:pt x="1292" y="1"/>
                    <a:pt x="505" y="379"/>
                    <a:pt x="0" y="1040"/>
                  </a:cubicBezTo>
                  <a:lnTo>
                    <a:pt x="32" y="1103"/>
                  </a:lnTo>
                  <a:cubicBezTo>
                    <a:pt x="946" y="1985"/>
                    <a:pt x="1450" y="2458"/>
                    <a:pt x="1702" y="2742"/>
                  </a:cubicBezTo>
                  <a:lnTo>
                    <a:pt x="2647" y="2742"/>
                  </a:lnTo>
                  <a:lnTo>
                    <a:pt x="4254" y="1135"/>
                  </a:lnTo>
                  <a:lnTo>
                    <a:pt x="4317" y="1040"/>
                  </a:lnTo>
                  <a:cubicBezTo>
                    <a:pt x="3813" y="410"/>
                    <a:pt x="3025" y="1"/>
                    <a:pt x="2174"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pic>
        <p:nvPicPr>
          <p:cNvPr id="17" name="Picture 16">
            <a:extLst>
              <a:ext uri="{FF2B5EF4-FFF2-40B4-BE49-F238E27FC236}">
                <a16:creationId xmlns:a16="http://schemas.microsoft.com/office/drawing/2014/main" id="{C168E3E5-496E-D049-8F08-D87B8E0B3BD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49625" y="3373359"/>
            <a:ext cx="545833" cy="545833"/>
          </a:xfrm>
          <a:prstGeom prst="rect">
            <a:avLst/>
          </a:prstGeom>
        </p:spPr>
      </p:pic>
      <p:pic>
        <p:nvPicPr>
          <p:cNvPr id="5" name="Picture 4">
            <a:extLst>
              <a:ext uri="{FF2B5EF4-FFF2-40B4-BE49-F238E27FC236}">
                <a16:creationId xmlns:a16="http://schemas.microsoft.com/office/drawing/2014/main" id="{99474AFA-2748-90B6-7A07-8DB3E4B5F04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30010" y="104661"/>
            <a:ext cx="2703931" cy="2408396"/>
          </a:xfrm>
          <a:prstGeom prst="rect">
            <a:avLst/>
          </a:prstGeom>
        </p:spPr>
      </p:pic>
    </p:spTree>
    <p:extLst>
      <p:ext uri="{BB962C8B-B14F-4D97-AF65-F5344CB8AC3E}">
        <p14:creationId xmlns:p14="http://schemas.microsoft.com/office/powerpoint/2010/main" val="33534313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8535"/>
            <a:ext cx="14630400" cy="8212531"/>
          </a:xfrm>
          <a:prstGeom prst="rect">
            <a:avLst/>
          </a:prstGeom>
        </p:spPr>
      </p:pic>
      <p:sp>
        <p:nvSpPr>
          <p:cNvPr id="2" name="Right Triangle 1"/>
          <p:cNvSpPr/>
          <p:nvPr/>
        </p:nvSpPr>
        <p:spPr>
          <a:xfrm flipH="1">
            <a:off x="7815175" y="3783723"/>
            <a:ext cx="6815226" cy="444587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1192849" y="6294493"/>
            <a:ext cx="5429478" cy="10895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8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91416" y="7402488"/>
            <a:ext cx="2735119" cy="460862"/>
          </a:xfrm>
          <a:prstGeom prst="rect">
            <a:avLst/>
          </a:prstGeom>
        </p:spPr>
      </p:pic>
      <p:sp>
        <p:nvSpPr>
          <p:cNvPr id="14" name="Parallelogram 13"/>
          <p:cNvSpPr/>
          <p:nvPr/>
        </p:nvSpPr>
        <p:spPr>
          <a:xfrm rot="16200000" flipV="1">
            <a:off x="-1493271" y="4130815"/>
            <a:ext cx="4561790" cy="13169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40"/>
            <a:ext cx="3096007" cy="1445623"/>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640B07D-8034-4146-929F-6D83D7DD5DA0}">
  <ds:schemaRefs>
    <ds:schemaRef ds:uri="http://schemas.microsoft.com/sharepoint/v3/contenttype/forms"/>
  </ds:schemaRefs>
</ds:datastoreItem>
</file>

<file path=customXml/itemProps2.xml><?xml version="1.0" encoding="utf-8"?>
<ds:datastoreItem xmlns:ds="http://schemas.openxmlformats.org/officeDocument/2006/customXml" ds:itemID="{D07FB579-E3D8-4613-A2FE-B3CF7BD392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ABB5A4C-9653-4178-AA56-D7C5E774B16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1461</TotalTime>
  <Words>2499</Words>
  <Application>Microsoft Office PowerPoint</Application>
  <PresentationFormat>Custom</PresentationFormat>
  <Paragraphs>328</Paragraphs>
  <Slides>41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Calibri</vt:lpstr>
      <vt:lpstr>Arial</vt:lpstr>
      <vt:lpstr>Times New Roman</vt:lpstr>
      <vt:lpstr>Alexandria</vt:lpstr>
      <vt:lpstr>Calibri Light</vt:lpstr>
      <vt:lpstr>Alexandria Bold</vt:lpstr>
      <vt:lpstr>Alexandria Light</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Mayar Ehab</dc:creator>
  <cp:lastModifiedBy>Microsoft</cp:lastModifiedBy>
  <cp:revision>19</cp:revision>
  <dcterms:created xsi:type="dcterms:W3CDTF">2026-01-04T19:36:09Z</dcterms:created>
  <dcterms:modified xsi:type="dcterms:W3CDTF">2026-03-06T04:34:26Z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