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549" r:id="rId9"/>
    <p:sldId id="511" r:id="rId10"/>
    <p:sldId id="513" r:id="rId11"/>
    <p:sldId id="514" r:id="rId12"/>
    <p:sldId id="517" r:id="rId13"/>
    <p:sldId id="256" r:id="rId14"/>
    <p:sldId id="518" r:id="rId15"/>
    <p:sldId id="519" r:id="rId16"/>
    <p:sldId id="522" r:id="rId17"/>
    <p:sldId id="523" r:id="rId18"/>
    <p:sldId id="524" r:id="rId19"/>
    <p:sldId id="525" r:id="rId20"/>
    <p:sldId id="550" r:id="rId21"/>
    <p:sldId id="516" r:id="rId22"/>
    <p:sldId id="515" r:id="rId23"/>
    <p:sldId id="276" r:id="rId24"/>
    <p:sldId id="526" r:id="rId25"/>
    <p:sldId id="551" r:id="rId26"/>
    <p:sldId id="528" r:id="rId27"/>
    <p:sldId id="552" r:id="rId28"/>
    <p:sldId id="529" r:id="rId29"/>
    <p:sldId id="530" r:id="rId30"/>
    <p:sldId id="531" r:id="rId31"/>
    <p:sldId id="521" r:id="rId32"/>
    <p:sldId id="553" r:id="rId33"/>
    <p:sldId id="496" r:id="rId34"/>
    <p:sldId id="554" r:id="rId35"/>
    <p:sldId id="497" r:id="rId36"/>
    <p:sldId id="498" r:id="rId37"/>
    <p:sldId id="533" r:id="rId38"/>
    <p:sldId id="532" r:id="rId39"/>
    <p:sldId id="555" r:id="rId40"/>
    <p:sldId id="534" r:id="rId41"/>
    <p:sldId id="499" r:id="rId42"/>
    <p:sldId id="500" r:id="rId43"/>
    <p:sldId id="501" r:id="rId44"/>
    <p:sldId id="502" r:id="rId45"/>
    <p:sldId id="30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14"/>
            <p14:sldId id="517"/>
            <p14:sldId id="256"/>
            <p14:sldId id="518"/>
            <p14:sldId id="519"/>
            <p14:sldId id="522"/>
            <p14:sldId id="523"/>
            <p14:sldId id="524"/>
            <p14:sldId id="525"/>
            <p14:sldId id="550"/>
            <p14:sldId id="516"/>
            <p14:sldId id="515"/>
            <p14:sldId id="276"/>
            <p14:sldId id="526"/>
            <p14:sldId id="551"/>
            <p14:sldId id="528"/>
            <p14:sldId id="552"/>
            <p14:sldId id="529"/>
            <p14:sldId id="530"/>
            <p14:sldId id="531"/>
            <p14:sldId id="521"/>
            <p14:sldId id="553"/>
            <p14:sldId id="496"/>
            <p14:sldId id="554"/>
            <p14:sldId id="497"/>
            <p14:sldId id="498"/>
            <p14:sldId id="533"/>
            <p14:sldId id="532"/>
            <p14:sldId id="555"/>
            <p14:sldId id="534"/>
            <p14:sldId id="499"/>
            <p14:sldId id="500"/>
            <p14:sldId id="501"/>
            <p14:sldId id="502"/>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6C6"/>
    <a:srgbClr val="F58221"/>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4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eg"/><Relationship Id="rId1" Type="http://schemas.openxmlformats.org/officeDocument/2006/relationships/slideLayout" Target="../slideLayouts/slideLayout18.xml"/><Relationship Id="rId4" Type="http://schemas.openxmlformats.org/officeDocument/2006/relationships/image" Target="../media/image44.png"/></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7.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87542" y="3350038"/>
            <a:ext cx="6742492" cy="968342"/>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Introduction to real estate markets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53686" y="4806915"/>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37346" cy="1631216"/>
          </a:xfrm>
          <a:prstGeom prst="rect">
            <a:avLst/>
          </a:prstGeom>
          <a:noFill/>
        </p:spPr>
        <p:txBody>
          <a:bodyPr wrap="square">
            <a:spAutoFit/>
          </a:bodyPr>
          <a:lstStyle/>
          <a:p>
            <a:r>
              <a:rPr lang="en-US" sz="2000" dirty="0">
                <a:latin typeface="Alexandria"/>
              </a:rPr>
              <a:t>This lecture defines market analysis and discusses its uses and users. It shows how market analysis fits into the development process as a way to improve decision-making at each stage.</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97655" y="1620132"/>
            <a:ext cx="8417320" cy="3276282"/>
          </a:xfrm>
          <a:prstGeom prst="rect">
            <a:avLst/>
          </a:prstGeom>
          <a:noFill/>
        </p:spPr>
        <p:txBody>
          <a:bodyPr wrap="square" rtlCol="0">
            <a:spAutoFit/>
          </a:bodyPr>
          <a:lstStyle/>
          <a:p>
            <a:pPr>
              <a:lnSpc>
                <a:spcPct val="150000"/>
              </a:lnSpc>
            </a:pPr>
            <a:r>
              <a:rPr lang="en-US" sz="2000" dirty="0">
                <a:latin typeface="Alexandria" charset="0"/>
              </a:rPr>
              <a:t>1. Introduction</a:t>
            </a:r>
            <a:endParaRPr lang="en-US" sz="2000" b="1" dirty="0">
              <a:latin typeface="Alexandria" charset="0"/>
            </a:endParaRPr>
          </a:p>
          <a:p>
            <a:pPr>
              <a:lnSpc>
                <a:spcPct val="150000"/>
              </a:lnSpc>
            </a:pPr>
            <a:r>
              <a:rPr lang="en-US" sz="2000" dirty="0">
                <a:latin typeface="Alexandria" charset="0"/>
              </a:rPr>
              <a:t>2. </a:t>
            </a:r>
            <a:r>
              <a:rPr lang="en-US" sz="2000" dirty="0">
                <a:latin typeface="Alexandria"/>
              </a:rPr>
              <a:t>What Is Real Estate Market Analysis</a:t>
            </a:r>
            <a:endParaRPr lang="en-US" sz="2000" dirty="0">
              <a:latin typeface="Alexandria" charset="0"/>
            </a:endParaRPr>
          </a:p>
          <a:p>
            <a:pPr>
              <a:lnSpc>
                <a:spcPct val="150000"/>
              </a:lnSpc>
            </a:pPr>
            <a:r>
              <a:rPr lang="en-US" sz="2000" dirty="0">
                <a:latin typeface="Alexandria" charset="0"/>
              </a:rPr>
              <a:t>3. </a:t>
            </a:r>
            <a:r>
              <a:rPr lang="en-US" sz="2000" dirty="0">
                <a:latin typeface="Alexandria"/>
              </a:rPr>
              <a:t>Why Do a Market Analysis</a:t>
            </a:r>
          </a:p>
          <a:p>
            <a:pPr>
              <a:lnSpc>
                <a:spcPct val="150000"/>
              </a:lnSpc>
            </a:pPr>
            <a:r>
              <a:rPr lang="en-US" sz="2000" dirty="0">
                <a:latin typeface="Alexandria" charset="0"/>
              </a:rPr>
              <a:t>4. How Does Market Analysis Fit into the Development Process</a:t>
            </a:r>
          </a:p>
          <a:p>
            <a:pPr>
              <a:lnSpc>
                <a:spcPct val="150000"/>
              </a:lnSpc>
            </a:pPr>
            <a:r>
              <a:rPr lang="en-US" sz="2000" dirty="0"/>
              <a:t>5. Who Uses Market Analysis</a:t>
            </a:r>
          </a:p>
          <a:p>
            <a:pPr>
              <a:lnSpc>
                <a:spcPct val="150000"/>
              </a:lnSpc>
            </a:pPr>
            <a:r>
              <a:rPr lang="en-US" sz="2000" dirty="0"/>
              <a:t>6. Who Does Market Analyses</a:t>
            </a:r>
          </a:p>
          <a:p>
            <a:pPr>
              <a:lnSpc>
                <a:spcPct val="150000"/>
              </a:lnSpc>
            </a:pPr>
            <a:r>
              <a:rPr lang="en-US" sz="2000" dirty="0">
                <a:latin typeface="Alexandria" charset="0"/>
              </a:rPr>
              <a:t>7. </a:t>
            </a:r>
            <a:r>
              <a:rPr lang="en-US" sz="2000" dirty="0"/>
              <a:t>Factors Affecting the Cost of a Market Study</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00455" y="1921042"/>
            <a:ext cx="8417320" cy="4001095"/>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pPr marL="457200" indent="-457200">
              <a:lnSpc>
                <a:spcPct val="150000"/>
              </a:lnSpc>
              <a:buAutoNum type="arabicPeriod"/>
            </a:pPr>
            <a:r>
              <a:rPr lang="en-US" sz="2000" dirty="0">
                <a:latin typeface="Alexandria" charset="0"/>
              </a:rPr>
              <a:t>Explain the structure and key characteristics of real estate market analysis</a:t>
            </a:r>
          </a:p>
          <a:p>
            <a:pPr marL="457200" indent="-457200">
              <a:lnSpc>
                <a:spcPct val="150000"/>
              </a:lnSpc>
              <a:buAutoNum type="arabicPeriod"/>
            </a:pPr>
            <a:r>
              <a:rPr lang="en-US" sz="2000" dirty="0">
                <a:latin typeface="Alexandria" charset="0"/>
              </a:rPr>
              <a:t>Identify the main participants in real estate market analysis</a:t>
            </a:r>
          </a:p>
          <a:p>
            <a:pPr marL="457200" indent="-457200">
              <a:lnSpc>
                <a:spcPct val="150000"/>
              </a:lnSpc>
              <a:buAutoNum type="arabicPeriod"/>
            </a:pPr>
            <a:r>
              <a:rPr lang="en-US" sz="2000" dirty="0">
                <a:latin typeface="Alexandria" charset="0"/>
              </a:rPr>
              <a:t>Assess the Market Analysis role into the Development Process</a:t>
            </a:r>
          </a:p>
          <a:p>
            <a:pPr marL="457200" indent="-457200">
              <a:lnSpc>
                <a:spcPct val="150000"/>
              </a:lnSpc>
              <a:buAutoNum type="arabicPeriod"/>
            </a:pPr>
            <a:r>
              <a:rPr lang="en-US" sz="2000" dirty="0">
                <a:latin typeface="Alexandria" charset="0"/>
              </a:rPr>
              <a:t>Evaluate </a:t>
            </a:r>
            <a:r>
              <a:rPr lang="en-US" sz="2000" dirty="0"/>
              <a:t>Uses of market Analysis</a:t>
            </a:r>
          </a:p>
          <a:p>
            <a:pPr marL="457200" indent="-457200">
              <a:lnSpc>
                <a:spcPct val="150000"/>
              </a:lnSpc>
              <a:buAutoNum type="arabicPeriod"/>
            </a:pPr>
            <a:r>
              <a:rPr lang="en-US" sz="2000" dirty="0"/>
              <a:t>Recognize factors Affecting the Cost of a Market Study</a:t>
            </a:r>
          </a:p>
          <a:p>
            <a:pPr marL="457200" indent="-457200">
              <a:lnSpc>
                <a:spcPct val="150000"/>
              </a:lnSpc>
              <a:buAutoNum type="arabicPeriod"/>
            </a:pPr>
            <a:endParaRPr lang="en-US" sz="2000" dirty="0"/>
          </a:p>
          <a:p>
            <a:pPr marL="457200" indent="-457200">
              <a:lnSpc>
                <a:spcPct val="150000"/>
              </a:lnSpc>
              <a:buAutoNum type="arabicPeriod"/>
            </a:pPr>
            <a:endParaRPr lang="en-US" sz="2000" dirty="0">
              <a:latin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037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166634" y="1948748"/>
            <a:ext cx="4420450" cy="3391698"/>
          </a:xfrm>
          <a:prstGeom prst="rect">
            <a:avLst/>
          </a:prstGeom>
        </p:spPr>
        <p:txBody>
          <a:bodyPr wrap="square">
            <a:spAutoFit/>
          </a:bodyPr>
          <a:lstStyle/>
          <a:p>
            <a:pPr>
              <a:lnSpc>
                <a:spcPct val="120000"/>
              </a:lnSpc>
            </a:pPr>
            <a:r>
              <a:rPr lang="en-US" sz="2000" dirty="0">
                <a:latin typeface="Alexandria"/>
              </a:rPr>
              <a:t>Real estate market analysis provides guidance for the many decision-makers—in both the private and public sectors—who are involved in real estate development. </a:t>
            </a:r>
          </a:p>
          <a:p>
            <a:pPr>
              <a:lnSpc>
                <a:spcPct val="120000"/>
              </a:lnSpc>
            </a:pPr>
            <a:r>
              <a:rPr lang="en-US" sz="2000" dirty="0">
                <a:latin typeface="Alexandria"/>
              </a:rPr>
              <a:t>The goal of market analysis is to minimize the risks to and maximize the opportunities for developers, investors, lenders, and public-sector participants. </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914370"/>
          </a:xfrm>
          <a:prstGeom prst="rect">
            <a:avLst/>
          </a:prstGeom>
        </p:spPr>
        <p:txBody>
          <a:bodyPr wrap="square">
            <a:spAutoFit/>
          </a:bodyPr>
          <a:lstStyle/>
          <a:p>
            <a:pPr>
              <a:lnSpc>
                <a:spcPct val="120000"/>
              </a:lnSpc>
            </a:pPr>
            <a:r>
              <a:rPr lang="en-US" sz="2000" b="1" dirty="0">
                <a:latin typeface="Alexandria" charset="0"/>
              </a:rPr>
              <a:t>Market analysis forms the basis for decisions regarding  location and site, project size, design and quality, features and amenities, target audience, pricing, and phasing.</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عنصر نائب للصورة 4">
            <a:extLst>
              <a:ext uri="{FF2B5EF4-FFF2-40B4-BE49-F238E27FC236}">
                <a16:creationId xmlns:a16="http://schemas.microsoft.com/office/drawing/2014/main" id="{1F9DC49A-FBEA-4C6F-6BB9-0DD3E61A890A}"/>
              </a:ext>
            </a:extLst>
          </p:cNvPr>
          <p:cNvPicPr>
            <a:picLocks noGrp="1" noChangeAspect="1"/>
          </p:cNvPicPr>
          <p:nvPr>
            <p:ph type="pic" sz="quarter" idx="10"/>
          </p:nvPr>
        </p:nvPicPr>
        <p:blipFill>
          <a:blip r:embed="rId3"/>
          <a:srcRect l="12486" t="18305" r="13501" b="5474"/>
          <a:stretch>
            <a:fillRect/>
          </a:stretch>
        </p:blipFill>
        <p:spPr>
          <a:xfrm>
            <a:off x="6715593" y="1293022"/>
            <a:ext cx="3672592" cy="2135978"/>
          </a:xfrm>
          <a:prstGeom prst="rect">
            <a:avLst/>
          </a:prstGeom>
          <a:solidFill>
            <a:prstClr val="white">
              <a:lumMod val="85000"/>
              <a:alpha val="50000"/>
            </a:prstClr>
          </a:solidFill>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1B99A0-1B76-E693-EA4E-22ADE4CBB818}"/>
              </a:ext>
            </a:extLst>
          </p:cNvPr>
          <p:cNvSpPr txBox="1"/>
          <p:nvPr/>
        </p:nvSpPr>
        <p:spPr>
          <a:xfrm>
            <a:off x="907762" y="601672"/>
            <a:ext cx="6533562" cy="668966"/>
          </a:xfrm>
          <a:prstGeom prst="rect">
            <a:avLst/>
          </a:prstGeom>
          <a:noFill/>
        </p:spPr>
        <p:txBody>
          <a:bodyPr wrap="square" rtlCol="0">
            <a:spAutoFit/>
          </a:bodyPr>
          <a:lstStyle/>
          <a:p>
            <a:pPr>
              <a:lnSpc>
                <a:spcPct val="150000"/>
              </a:lnSpc>
            </a:pPr>
            <a:r>
              <a:rPr lang="en-US" sz="2800" dirty="0">
                <a:latin typeface="Alexandria" charset="0"/>
              </a:rPr>
              <a:t>1.introduction</a:t>
            </a:r>
            <a:endParaRPr lang="en-US" sz="2800" b="1" dirty="0">
              <a:latin typeface="Alexandria" charset="0"/>
            </a:endParaRPr>
          </a:p>
        </p:txBody>
      </p:sp>
      <p:sp>
        <p:nvSpPr>
          <p:cNvPr id="48" name="TextBox 47">
            <a:extLst>
              <a:ext uri="{FF2B5EF4-FFF2-40B4-BE49-F238E27FC236}">
                <a16:creationId xmlns:a16="http://schemas.microsoft.com/office/drawing/2014/main" id="{6337FD63-2FB3-EC5B-5878-F730712FD665}"/>
              </a:ext>
            </a:extLst>
          </p:cNvPr>
          <p:cNvSpPr txBox="1"/>
          <p:nvPr/>
        </p:nvSpPr>
        <p:spPr>
          <a:xfrm>
            <a:off x="647260" y="1422060"/>
            <a:ext cx="6316717" cy="4661276"/>
          </a:xfrm>
          <a:prstGeom prst="rect">
            <a:avLst/>
          </a:prstGeom>
          <a:noFill/>
        </p:spPr>
        <p:txBody>
          <a:bodyPr wrap="square" rtlCol="0">
            <a:spAutoFit/>
          </a:bodyPr>
          <a:lstStyle/>
          <a:p>
            <a:pPr>
              <a:lnSpc>
                <a:spcPct val="150000"/>
              </a:lnSpc>
            </a:pPr>
            <a:r>
              <a:rPr lang="en-US" sz="2000" dirty="0">
                <a:latin typeface="Alexandria"/>
              </a:rPr>
              <a:t>Good </a:t>
            </a:r>
            <a:r>
              <a:rPr lang="en-US" sz="2000" b="1" dirty="0">
                <a:latin typeface="Alexandria"/>
              </a:rPr>
              <a:t>market analysis </a:t>
            </a:r>
            <a:r>
              <a:rPr lang="en-US" sz="2000" dirty="0">
                <a:latin typeface="Alexandria"/>
              </a:rPr>
              <a:t>combines timely and accurate information from a variety of sources with nuanced interpretation of the data based on real-world experience and on-the-ground observations.</a:t>
            </a:r>
          </a:p>
          <a:p>
            <a:pPr>
              <a:lnSpc>
                <a:spcPct val="150000"/>
              </a:lnSpc>
            </a:pPr>
            <a:endParaRPr lang="en-US" sz="2000" dirty="0">
              <a:latin typeface="Alexandria"/>
            </a:endParaRPr>
          </a:p>
          <a:p>
            <a:pPr>
              <a:lnSpc>
                <a:spcPct val="150000"/>
              </a:lnSpc>
            </a:pPr>
            <a:r>
              <a:rPr lang="en-US" sz="2000" dirty="0">
                <a:latin typeface="Alexandria"/>
              </a:rPr>
              <a:t>Although market studies are filled with data, </a:t>
            </a:r>
            <a:r>
              <a:rPr lang="en-US" sz="2000" b="1" dirty="0">
                <a:latin typeface="Alexandria"/>
              </a:rPr>
              <a:t>interpreting the data takes :</a:t>
            </a:r>
          </a:p>
          <a:p>
            <a:pPr>
              <a:lnSpc>
                <a:spcPct val="150000"/>
              </a:lnSpc>
            </a:pPr>
            <a:r>
              <a:rPr lang="en-US" sz="2000" dirty="0">
                <a:latin typeface="Alexandria"/>
              </a:rPr>
              <a:t>-Experience</a:t>
            </a:r>
          </a:p>
          <a:p>
            <a:pPr>
              <a:lnSpc>
                <a:spcPct val="150000"/>
              </a:lnSpc>
            </a:pPr>
            <a:r>
              <a:rPr lang="en-US" sz="2000" dirty="0">
                <a:latin typeface="Alexandria"/>
              </a:rPr>
              <a:t>-Conversations with knowledgeable local professionals</a:t>
            </a:r>
          </a:p>
          <a:p>
            <a:pPr>
              <a:lnSpc>
                <a:spcPct val="150000"/>
              </a:lnSpc>
            </a:pPr>
            <a:r>
              <a:rPr lang="en-US" sz="2000" dirty="0">
                <a:latin typeface="Alexandria"/>
              </a:rPr>
              <a:t>-Fieldwork. </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5710EFA6-43B6-94B9-351F-60E29B01A88C}"/>
              </a:ext>
            </a:extLst>
          </p:cNvPr>
          <p:cNvPicPr>
            <a:picLocks noChangeAspect="1"/>
          </p:cNvPicPr>
          <p:nvPr/>
        </p:nvPicPr>
        <p:blipFill>
          <a:blip r:embed="rId3"/>
          <a:stretch>
            <a:fillRect/>
          </a:stretch>
        </p:blipFill>
        <p:spPr>
          <a:xfrm>
            <a:off x="6747641" y="1496728"/>
            <a:ext cx="4556236" cy="4415341"/>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80EA-CFA0-6D66-0B98-4095171B1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F8139-8983-C04F-192A-FC8E4527ADFE}"/>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027433-7773-D94C-6C10-1351932597EC}"/>
              </a:ext>
            </a:extLst>
          </p:cNvPr>
          <p:cNvSpPr txBox="1"/>
          <p:nvPr/>
        </p:nvSpPr>
        <p:spPr>
          <a:xfrm>
            <a:off x="617280" y="792143"/>
            <a:ext cx="6240720" cy="671851"/>
          </a:xfrm>
          <a:prstGeom prst="rect">
            <a:avLst/>
          </a:prstGeom>
          <a:noFill/>
        </p:spPr>
        <p:txBody>
          <a:bodyPr wrap="square" rtlCol="0">
            <a:spAutoFit/>
          </a:bodyPr>
          <a:lstStyle/>
          <a:p>
            <a:pPr>
              <a:lnSpc>
                <a:spcPct val="150000"/>
              </a:lnSpc>
            </a:pPr>
            <a:r>
              <a:rPr lang="en-US" sz="2800" dirty="0">
                <a:latin typeface="Alexandria" charset="0"/>
              </a:rPr>
              <a:t>1.introduction </a:t>
            </a:r>
          </a:p>
        </p:txBody>
      </p:sp>
      <p:sp>
        <p:nvSpPr>
          <p:cNvPr id="48" name="TextBox 47">
            <a:extLst>
              <a:ext uri="{FF2B5EF4-FFF2-40B4-BE49-F238E27FC236}">
                <a16:creationId xmlns:a16="http://schemas.microsoft.com/office/drawing/2014/main" id="{E0798CEB-6C28-92BA-6A48-6BD242D519C2}"/>
              </a:ext>
            </a:extLst>
          </p:cNvPr>
          <p:cNvSpPr txBox="1"/>
          <p:nvPr/>
        </p:nvSpPr>
        <p:spPr>
          <a:xfrm>
            <a:off x="825500" y="1812317"/>
            <a:ext cx="10541000" cy="2537618"/>
          </a:xfrm>
          <a:prstGeom prst="rect">
            <a:avLst/>
          </a:prstGeom>
          <a:noFill/>
        </p:spPr>
        <p:txBody>
          <a:bodyPr wrap="square" rtlCol="0">
            <a:spAutoFit/>
          </a:bodyPr>
          <a:lstStyle/>
          <a:p>
            <a:pPr>
              <a:lnSpc>
                <a:spcPct val="150000"/>
              </a:lnSpc>
            </a:pPr>
            <a:r>
              <a:rPr lang="en-US" sz="2000" dirty="0">
                <a:latin typeface="Alexandria"/>
              </a:rPr>
              <a:t>The word </a:t>
            </a:r>
            <a:r>
              <a:rPr lang="en-US" sz="2800" b="1" dirty="0">
                <a:solidFill>
                  <a:schemeClr val="accent5">
                    <a:lumMod val="75000"/>
                  </a:schemeClr>
                </a:solidFill>
                <a:latin typeface="Alexandria"/>
              </a:rPr>
              <a:t>market</a:t>
            </a:r>
            <a:r>
              <a:rPr lang="en-US" sz="2000" dirty="0">
                <a:latin typeface="Alexandria"/>
              </a:rPr>
              <a:t> can be used in a variety of ways including :</a:t>
            </a:r>
          </a:p>
          <a:p>
            <a:pPr>
              <a:lnSpc>
                <a:spcPct val="150000"/>
              </a:lnSpc>
            </a:pP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Geographic location (a county, a group of zip codes, suburbs, or city neighborhoods)</a:t>
            </a:r>
          </a:p>
          <a:p>
            <a:pPr marL="342900" indent="-342900">
              <a:lnSpc>
                <a:spcPct val="150000"/>
              </a:lnSpc>
              <a:buFont typeface="Arial" panose="020B0604020202020204" pitchFamily="34" charset="0"/>
              <a:buChar char="•"/>
            </a:pPr>
            <a:r>
              <a:rPr lang="en-US" sz="2000" dirty="0">
                <a:latin typeface="Alexandria"/>
              </a:rPr>
              <a:t>Demographic profiles (millennials, empty nesters, seniors)</a:t>
            </a:r>
          </a:p>
          <a:p>
            <a:pPr marL="342900" indent="-342900">
              <a:lnSpc>
                <a:spcPct val="150000"/>
              </a:lnSpc>
              <a:buFont typeface="Arial" panose="020B0604020202020204" pitchFamily="34" charset="0"/>
              <a:buChar char="•"/>
            </a:pPr>
            <a:r>
              <a:rPr lang="en-US" sz="2000" dirty="0">
                <a:latin typeface="Alexandria"/>
              </a:rPr>
              <a:t>Product types (off-price stores, big-box warehouses, upscale hotels, class A office space) </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F4D93818-896A-0FE8-318D-03B998249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89781FA5-B402-278B-448B-D610E2C3073D}"/>
              </a:ext>
            </a:extLst>
          </p:cNvPr>
          <p:cNvSpPr txBox="1"/>
          <p:nvPr/>
        </p:nvSpPr>
        <p:spPr>
          <a:xfrm>
            <a:off x="1008894" y="4515408"/>
            <a:ext cx="9669386" cy="1015663"/>
          </a:xfrm>
          <a:prstGeom prst="rect">
            <a:avLst/>
          </a:prstGeom>
          <a:solidFill>
            <a:schemeClr val="accent4"/>
          </a:solidFill>
        </p:spPr>
        <p:txBody>
          <a:bodyPr wrap="square" rtlCol="0">
            <a:spAutoFit/>
          </a:bodyPr>
          <a:lstStyle/>
          <a:p>
            <a:r>
              <a:rPr lang="en-US" sz="2000" b="1" dirty="0">
                <a:latin typeface="Alexandria"/>
              </a:rPr>
              <a:t>In real estate, product refers to property type (for example, apartment buildings, offices, warehouses), which is further classified by locational attributes, size or layout, quality, design features, project amenities, services, and prices or rents.</a:t>
            </a:r>
          </a:p>
        </p:txBody>
      </p:sp>
    </p:spTree>
    <p:extLst>
      <p:ext uri="{BB962C8B-B14F-4D97-AF65-F5344CB8AC3E}">
        <p14:creationId xmlns:p14="http://schemas.microsoft.com/office/powerpoint/2010/main" val="3780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762000" y="2580323"/>
            <a:ext cx="5985355" cy="3170099"/>
          </a:xfrm>
          <a:prstGeom prst="rect">
            <a:avLst/>
          </a:prstGeom>
          <a:noFill/>
        </p:spPr>
        <p:txBody>
          <a:bodyPr wrap="square" rtlCol="0">
            <a:spAutoFit/>
          </a:bodyPr>
          <a:lstStyle/>
          <a:p>
            <a:r>
              <a:rPr lang="en-US" sz="2000" dirty="0">
                <a:latin typeface="Alexandria" charset="0"/>
              </a:rPr>
              <a:t>Although market analysis examines demographic trends and forecasts ,sales, rents, vacancies, and absorption, further </a:t>
            </a:r>
            <a:r>
              <a:rPr lang="en-US" sz="2000" b="1" dirty="0">
                <a:latin typeface="Alexandria" charset="0"/>
              </a:rPr>
              <a:t>qualitative insights </a:t>
            </a:r>
            <a:r>
              <a:rPr lang="en-US" sz="2000" dirty="0">
                <a:latin typeface="Alexandria" charset="0"/>
              </a:rPr>
              <a:t>are increasingly important. </a:t>
            </a:r>
          </a:p>
          <a:p>
            <a:endParaRPr lang="en-US" sz="2000" dirty="0">
              <a:latin typeface="Alexandria" charset="0"/>
            </a:endParaRPr>
          </a:p>
          <a:p>
            <a:r>
              <a:rPr lang="en-US" sz="2000" dirty="0">
                <a:latin typeface="Alexandria" charset="0"/>
              </a:rPr>
              <a:t>For example, a housing market analyst looking at a proposed condominium building </a:t>
            </a:r>
          </a:p>
          <a:p>
            <a:r>
              <a:rPr lang="en-US" sz="2000" dirty="0">
                <a:latin typeface="Alexandria" charset="0"/>
              </a:rPr>
              <a:t>needs to know :</a:t>
            </a:r>
          </a:p>
          <a:p>
            <a:r>
              <a:rPr lang="en-US" sz="2000" b="1" dirty="0">
                <a:latin typeface="Alexandria" charset="0"/>
              </a:rPr>
              <a:t>what design features appeal to homebuyers in certain communities</a:t>
            </a:r>
            <a:r>
              <a:rPr lang="en-US" sz="2000" dirty="0">
                <a:latin typeface="Alexandria" charset="0"/>
              </a:rPr>
              <a:t>. </a:t>
            </a:r>
          </a:p>
          <a:p>
            <a:endParaRPr lang="en-US" sz="2000" dirty="0">
              <a:latin typeface="Alexandria" charset="0"/>
            </a:endParaRP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3F3B5005-DF94-BAE4-6FBF-E3918D5C686D}"/>
              </a:ext>
            </a:extLst>
          </p:cNvPr>
          <p:cNvSpPr txBox="1"/>
          <p:nvPr/>
        </p:nvSpPr>
        <p:spPr>
          <a:xfrm>
            <a:off x="827143" y="917480"/>
            <a:ext cx="6492968" cy="671851"/>
          </a:xfrm>
          <a:prstGeom prst="rect">
            <a:avLst/>
          </a:prstGeom>
          <a:noFill/>
        </p:spPr>
        <p:txBody>
          <a:bodyPr wrap="square" rtlCol="0">
            <a:spAutoFit/>
          </a:bodyPr>
          <a:lstStyle/>
          <a:p>
            <a:pPr>
              <a:lnSpc>
                <a:spcPct val="150000"/>
              </a:lnSpc>
            </a:pPr>
            <a:r>
              <a:rPr lang="en-US" sz="2800" dirty="0">
                <a:latin typeface="Alexandria" charset="0"/>
              </a:rPr>
              <a:t>1.introduction</a:t>
            </a:r>
          </a:p>
        </p:txBody>
      </p:sp>
      <p:pic>
        <p:nvPicPr>
          <p:cNvPr id="3" name="صورة 2">
            <a:extLst>
              <a:ext uri="{FF2B5EF4-FFF2-40B4-BE49-F238E27FC236}">
                <a16:creationId xmlns:a16="http://schemas.microsoft.com/office/drawing/2014/main" id="{A3583F3D-389D-1EA3-F07A-58E43E538209}"/>
              </a:ext>
            </a:extLst>
          </p:cNvPr>
          <p:cNvPicPr>
            <a:picLocks noChangeAspect="1"/>
          </p:cNvPicPr>
          <p:nvPr/>
        </p:nvPicPr>
        <p:blipFill>
          <a:blip r:embed="rId3"/>
          <a:stretch>
            <a:fillRect/>
          </a:stretch>
        </p:blipFill>
        <p:spPr>
          <a:xfrm>
            <a:off x="6892075" y="2582934"/>
            <a:ext cx="3731172" cy="2871253"/>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651463" y="1652904"/>
            <a:ext cx="101180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31012" y="1873903"/>
            <a:ext cx="5968248" cy="4093428"/>
          </a:xfrm>
          <a:prstGeom prst="rect">
            <a:avLst/>
          </a:prstGeom>
          <a:noFill/>
        </p:spPr>
        <p:txBody>
          <a:bodyPr wrap="square" rtlCol="0">
            <a:spAutoFit/>
          </a:bodyPr>
          <a:lstStyle/>
          <a:p>
            <a:r>
              <a:rPr lang="en-US" sz="2000" dirty="0">
                <a:latin typeface="Alexandria"/>
              </a:rPr>
              <a:t>A strong overall market does not necessarily equate to a good opportunity for development. </a:t>
            </a:r>
          </a:p>
          <a:p>
            <a:r>
              <a:rPr lang="en-US" sz="2000" dirty="0">
                <a:latin typeface="Alexandria"/>
              </a:rPr>
              <a:t>Neither does a weak market mean that a good idea is not feasible.</a:t>
            </a:r>
          </a:p>
          <a:p>
            <a:endParaRPr lang="en-US" sz="2000" dirty="0">
              <a:latin typeface="Alexandria"/>
            </a:endParaRPr>
          </a:p>
          <a:p>
            <a:r>
              <a:rPr lang="en-US" sz="2000" dirty="0">
                <a:latin typeface="Alexandria"/>
              </a:rPr>
              <a:t>In other words, a good market from the perspective of demand may be oversupplied; at the same time, a good concept may overcome the challenges of a slow-growth market. </a:t>
            </a:r>
          </a:p>
          <a:p>
            <a:endParaRPr lang="en-US" sz="2000" dirty="0">
              <a:latin typeface="Alexandria"/>
            </a:endParaRPr>
          </a:p>
          <a:p>
            <a:r>
              <a:rPr lang="en-US" sz="2000" b="1" dirty="0">
                <a:solidFill>
                  <a:schemeClr val="accent2"/>
                </a:solidFill>
                <a:latin typeface="Alexandria"/>
              </a:rPr>
              <a:t>Understanding the market is a prerequisite to generating good development ideas. </a:t>
            </a:r>
          </a:p>
          <a:p>
            <a:endParaRPr lang="en-US" sz="2000" dirty="0">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oogle Shape;8728;p58">
            <a:extLst>
              <a:ext uri="{FF2B5EF4-FFF2-40B4-BE49-F238E27FC236}">
                <a16:creationId xmlns:a16="http://schemas.microsoft.com/office/drawing/2014/main" id="{F0E9E51F-FC8A-B6D9-95F9-3833E231351C}"/>
              </a:ext>
            </a:extLst>
          </p:cNvPr>
          <p:cNvGrpSpPr/>
          <p:nvPr/>
        </p:nvGrpSpPr>
        <p:grpSpPr>
          <a:xfrm>
            <a:off x="8574473" y="2308229"/>
            <a:ext cx="1136251" cy="1103398"/>
            <a:chOff x="1687350" y="3618725"/>
            <a:chExt cx="270175" cy="295375"/>
          </a:xfrm>
        </p:grpSpPr>
        <p:sp>
          <p:nvSpPr>
            <p:cNvPr id="19" name="Google Shape;8729;p58">
              <a:extLst>
                <a:ext uri="{FF2B5EF4-FFF2-40B4-BE49-F238E27FC236}">
                  <a16:creationId xmlns:a16="http://schemas.microsoft.com/office/drawing/2014/main" id="{272A4920-8E42-3E50-89DD-5F1C972FEA85}"/>
                </a:ext>
              </a:extLst>
            </p:cNvPr>
            <p:cNvSpPr/>
            <p:nvPr/>
          </p:nvSpPr>
          <p:spPr>
            <a:xfrm>
              <a:off x="1829900" y="3808550"/>
              <a:ext cx="18150" cy="35450"/>
            </a:xfrm>
            <a:custGeom>
              <a:avLst/>
              <a:gdLst/>
              <a:ahLst/>
              <a:cxnLst/>
              <a:rect l="l" t="t" r="r" b="b"/>
              <a:pathLst>
                <a:path w="726" h="1418" extrusionOk="0">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730;p58">
              <a:extLst>
                <a:ext uri="{FF2B5EF4-FFF2-40B4-BE49-F238E27FC236}">
                  <a16:creationId xmlns:a16="http://schemas.microsoft.com/office/drawing/2014/main" id="{52934222-4BB8-1134-44AF-3DCFCF2B7C14}"/>
                </a:ext>
              </a:extLst>
            </p:cNvPr>
            <p:cNvSpPr/>
            <p:nvPr/>
          </p:nvSpPr>
          <p:spPr>
            <a:xfrm>
              <a:off x="1795250" y="3755775"/>
              <a:ext cx="18125" cy="35450"/>
            </a:xfrm>
            <a:custGeom>
              <a:avLst/>
              <a:gdLst/>
              <a:ahLst/>
              <a:cxnLst/>
              <a:rect l="l" t="t" r="r" b="b"/>
              <a:pathLst>
                <a:path w="725" h="1418" extrusionOk="0">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731;p58">
              <a:extLst>
                <a:ext uri="{FF2B5EF4-FFF2-40B4-BE49-F238E27FC236}">
                  <a16:creationId xmlns:a16="http://schemas.microsoft.com/office/drawing/2014/main" id="{D2AE8FD7-DBF6-8A34-086B-1BB767E437EE}"/>
                </a:ext>
              </a:extLst>
            </p:cNvPr>
            <p:cNvSpPr/>
            <p:nvPr/>
          </p:nvSpPr>
          <p:spPr>
            <a:xfrm>
              <a:off x="1687350" y="3618725"/>
              <a:ext cx="270175" cy="295375"/>
            </a:xfrm>
            <a:custGeom>
              <a:avLst/>
              <a:gdLst/>
              <a:ahLst/>
              <a:cxnLst/>
              <a:rect l="l" t="t" r="r" b="b"/>
              <a:pathLst>
                <a:path w="10807" h="11815" extrusionOk="0">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2">
            <a:extLst>
              <a:ext uri="{FF2B5EF4-FFF2-40B4-BE49-F238E27FC236}">
                <a16:creationId xmlns:a16="http://schemas.microsoft.com/office/drawing/2014/main" id="{24C76628-7A61-5144-E9C2-0D2E3BF3F79A}"/>
              </a:ext>
            </a:extLst>
          </p:cNvPr>
          <p:cNvSpPr txBox="1"/>
          <p:nvPr/>
        </p:nvSpPr>
        <p:spPr>
          <a:xfrm>
            <a:off x="827143" y="917480"/>
            <a:ext cx="6492968" cy="671851"/>
          </a:xfrm>
          <a:prstGeom prst="rect">
            <a:avLst/>
          </a:prstGeom>
          <a:noFill/>
        </p:spPr>
        <p:txBody>
          <a:bodyPr wrap="square" rtlCol="0">
            <a:spAutoFit/>
          </a:bodyPr>
          <a:lstStyle/>
          <a:p>
            <a:pPr>
              <a:lnSpc>
                <a:spcPct val="150000"/>
              </a:lnSpc>
            </a:pPr>
            <a:r>
              <a:rPr lang="en-US" sz="2800" dirty="0">
                <a:latin typeface="Alexandria" charset="0"/>
              </a:rPr>
              <a:t>1.introduction</a:t>
            </a:r>
          </a:p>
        </p:txBody>
      </p:sp>
      <p:sp>
        <p:nvSpPr>
          <p:cNvPr id="3" name="دمعة 2">
            <a:extLst>
              <a:ext uri="{FF2B5EF4-FFF2-40B4-BE49-F238E27FC236}">
                <a16:creationId xmlns:a16="http://schemas.microsoft.com/office/drawing/2014/main" id="{EEA4EA1A-9185-FAC6-95D8-ADCD8C4EFC9B}"/>
              </a:ext>
            </a:extLst>
          </p:cNvPr>
          <p:cNvSpPr/>
          <p:nvPr/>
        </p:nvSpPr>
        <p:spPr>
          <a:xfrm>
            <a:off x="7744661" y="3509170"/>
            <a:ext cx="2795876" cy="1782108"/>
          </a:xfrm>
          <a:prstGeom prst="teardrop">
            <a:avLst>
              <a:gd name="adj" fmla="val 119928"/>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dirty="0">
                <a:solidFill>
                  <a:schemeClr val="tx1"/>
                </a:solidFill>
              </a:rPr>
              <a:t>In-depth market analysis can reveal opportunities that may not be readily apparent.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579029-A33F-70DF-61A7-39990E02C6F1}"/>
              </a:ext>
            </a:extLst>
          </p:cNvPr>
          <p:cNvSpPr/>
          <p:nvPr/>
        </p:nvSpPr>
        <p:spPr>
          <a:xfrm>
            <a:off x="7045061" y="12304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5052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333001" y="1807405"/>
            <a:ext cx="8417320" cy="3477875"/>
          </a:xfrm>
          <a:prstGeom prst="rect">
            <a:avLst/>
          </a:prstGeom>
          <a:noFill/>
        </p:spPr>
        <p:txBody>
          <a:bodyPr wrap="square" rtlCol="0">
            <a:spAutoFit/>
          </a:bodyPr>
          <a:lstStyle/>
          <a:p>
            <a:r>
              <a:rPr lang="en-US" sz="2000" b="1" dirty="0">
                <a:latin typeface="Alexandria"/>
              </a:rPr>
              <a:t>Real estate market analysis is : the identification and study of demand and supply. </a:t>
            </a:r>
          </a:p>
          <a:p>
            <a:endParaRPr lang="en-US" sz="2000" b="1" dirty="0">
              <a:latin typeface="Alexandria"/>
            </a:endParaRPr>
          </a:p>
          <a:p>
            <a:r>
              <a:rPr lang="en-US" sz="2000" dirty="0">
                <a:latin typeface="Alexandria"/>
              </a:rPr>
              <a:t>-</a:t>
            </a:r>
            <a:r>
              <a:rPr lang="en-US" sz="2000" b="1" dirty="0">
                <a:latin typeface="Alexandria"/>
              </a:rPr>
              <a:t>On the demand side </a:t>
            </a:r>
            <a:r>
              <a:rPr lang="en-US" sz="2000" dirty="0">
                <a:latin typeface="Alexandria"/>
              </a:rPr>
              <a:t>are the end users— the buyers or renters of real estate (homebuyers, apartment tenants, retail stores, businesses seeking office or warehouse space, visitors needing hotel accommodations).</a:t>
            </a:r>
          </a:p>
          <a:p>
            <a:r>
              <a:rPr lang="en-US" sz="2000" dirty="0">
                <a:latin typeface="Alexandria"/>
              </a:rPr>
              <a:t> -</a:t>
            </a:r>
            <a:r>
              <a:rPr lang="en-US" sz="2000" b="1" dirty="0">
                <a:latin typeface="Alexandria"/>
              </a:rPr>
              <a:t>On the supply side </a:t>
            </a:r>
            <a:r>
              <a:rPr lang="en-US" sz="2000" dirty="0">
                <a:latin typeface="Alexandria"/>
              </a:rPr>
              <a:t>are competitors—both existing properties and those at various stages in the development pipeline.</a:t>
            </a:r>
          </a:p>
          <a:p>
            <a:endParaRPr lang="en-US" sz="2000" dirty="0">
              <a:latin typeface="Alexandria"/>
            </a:endParaRPr>
          </a:p>
          <a:p>
            <a:r>
              <a:rPr lang="en-US" sz="2000" b="1" dirty="0">
                <a:solidFill>
                  <a:srgbClr val="F58221"/>
                </a:solidFill>
                <a:latin typeface="Alexandria"/>
              </a:rPr>
              <a:t>Market analysis identifies prospective users of real estate—both buyers and renters—and their characteristics</a:t>
            </a: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EC30AC07-39FF-26DE-1F1F-7306DE39F44D}"/>
              </a:ext>
            </a:extLst>
          </p:cNvPr>
          <p:cNvSpPr txBox="1"/>
          <p:nvPr/>
        </p:nvSpPr>
        <p:spPr>
          <a:xfrm>
            <a:off x="1181062" y="675223"/>
            <a:ext cx="6511158" cy="671851"/>
          </a:xfrm>
          <a:prstGeom prst="rect">
            <a:avLst/>
          </a:prstGeom>
          <a:noFill/>
        </p:spPr>
        <p:txBody>
          <a:bodyPr wrap="square">
            <a:spAutoFit/>
          </a:bodyPr>
          <a:lstStyle/>
          <a:p>
            <a:pPr>
              <a:lnSpc>
                <a:spcPct val="150000"/>
              </a:lnSpc>
            </a:pPr>
            <a:r>
              <a:rPr lang="en-US" sz="2800" dirty="0">
                <a:latin typeface="Alexandria"/>
              </a:rPr>
              <a:t>2.What Is Real Estate Market Analysis?</a:t>
            </a:r>
          </a:p>
        </p:txBody>
      </p:sp>
      <p:pic>
        <p:nvPicPr>
          <p:cNvPr id="4" name="صورة 3">
            <a:extLst>
              <a:ext uri="{FF2B5EF4-FFF2-40B4-BE49-F238E27FC236}">
                <a16:creationId xmlns:a16="http://schemas.microsoft.com/office/drawing/2014/main" id="{F7BB2A13-BABD-2AD0-1CE5-D7300E92645C}"/>
              </a:ext>
            </a:extLst>
          </p:cNvPr>
          <p:cNvPicPr>
            <a:picLocks noChangeAspect="1"/>
          </p:cNvPicPr>
          <p:nvPr/>
        </p:nvPicPr>
        <p:blipFill>
          <a:blip r:embed="rId3"/>
          <a:stretch>
            <a:fillRect/>
          </a:stretch>
        </p:blipFill>
        <p:spPr>
          <a:xfrm>
            <a:off x="9292533" y="1347074"/>
            <a:ext cx="1219454" cy="1201254"/>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007377-356A-3041-E73D-C1D53AE23D63}"/>
              </a:ext>
            </a:extLst>
          </p:cNvPr>
          <p:cNvSpPr/>
          <p:nvPr/>
        </p:nvSpPr>
        <p:spPr>
          <a:xfrm>
            <a:off x="7399021" y="10111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284590-89F0-11B4-887D-27EE1241AB19}"/>
              </a:ext>
            </a:extLst>
          </p:cNvPr>
          <p:cNvSpPr txBox="1"/>
          <p:nvPr/>
        </p:nvSpPr>
        <p:spPr>
          <a:xfrm>
            <a:off x="1333001" y="1562095"/>
            <a:ext cx="8920271" cy="2862322"/>
          </a:xfrm>
          <a:prstGeom prst="rect">
            <a:avLst/>
          </a:prstGeom>
          <a:noFill/>
        </p:spPr>
        <p:txBody>
          <a:bodyPr wrap="square" rtlCol="0">
            <a:spAutoFit/>
          </a:bodyPr>
          <a:lstStyle/>
          <a:p>
            <a:r>
              <a:rPr lang="en-US" sz="2000" dirty="0">
                <a:latin typeface="Alexandria"/>
              </a:rPr>
              <a:t>Depending on the type of project proposed, the geographic scope of a market study can be national or regional.</a:t>
            </a:r>
          </a:p>
          <a:p>
            <a:endParaRPr lang="en-US" sz="2000" dirty="0">
              <a:latin typeface="Alexandria"/>
            </a:endParaRPr>
          </a:p>
          <a:p>
            <a:endParaRPr lang="en-US" sz="2000" dirty="0">
              <a:latin typeface="Alexandria"/>
            </a:endParaRPr>
          </a:p>
          <a:p>
            <a:endParaRPr lang="en-US" sz="2000" dirty="0">
              <a:latin typeface="Alexandria"/>
            </a:endParaRPr>
          </a:p>
          <a:p>
            <a:r>
              <a:rPr lang="en-US" sz="2000" dirty="0">
                <a:latin typeface="Alexandria"/>
              </a:rPr>
              <a:t> For example, providing background information on performance for all hotels in a region is a good starting point, but more useful data come from focusing on directly competitive properties in the same price and amenity categories in nearby locations.</a:t>
            </a:r>
          </a:p>
          <a:p>
            <a:endParaRPr lang="en-US" sz="2000" dirty="0">
              <a:latin typeface="Alexandria"/>
            </a:endParaRPr>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D4732D60-214D-6EE9-4017-7DE102EA12F0}"/>
              </a:ext>
            </a:extLst>
          </p:cNvPr>
          <p:cNvSpPr txBox="1"/>
          <p:nvPr/>
        </p:nvSpPr>
        <p:spPr>
          <a:xfrm>
            <a:off x="1181062" y="675223"/>
            <a:ext cx="6511158" cy="671851"/>
          </a:xfrm>
          <a:prstGeom prst="rect">
            <a:avLst/>
          </a:prstGeom>
          <a:noFill/>
        </p:spPr>
        <p:txBody>
          <a:bodyPr wrap="square">
            <a:spAutoFit/>
          </a:bodyPr>
          <a:lstStyle/>
          <a:p>
            <a:pPr>
              <a:lnSpc>
                <a:spcPct val="150000"/>
              </a:lnSpc>
            </a:pPr>
            <a:r>
              <a:rPr lang="en-US" sz="2800" dirty="0">
                <a:latin typeface="Alexandria"/>
              </a:rPr>
              <a:t>2.What Is Real Estate Market Analysis?</a:t>
            </a:r>
          </a:p>
        </p:txBody>
      </p:sp>
      <p:sp>
        <p:nvSpPr>
          <p:cNvPr id="3" name="مخطط انسيابي: محطة طرفية 2">
            <a:extLst>
              <a:ext uri="{FF2B5EF4-FFF2-40B4-BE49-F238E27FC236}">
                <a16:creationId xmlns:a16="http://schemas.microsoft.com/office/drawing/2014/main" id="{334D9099-353C-ABC5-E3FC-AA55ED6322B1}"/>
              </a:ext>
            </a:extLst>
          </p:cNvPr>
          <p:cNvSpPr/>
          <p:nvPr/>
        </p:nvSpPr>
        <p:spPr>
          <a:xfrm>
            <a:off x="3563799" y="2323560"/>
            <a:ext cx="4128421" cy="671851"/>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A narrowly focused market study will yield the most useful results.</a:t>
            </a:r>
          </a:p>
        </p:txBody>
      </p:sp>
      <p:pic>
        <p:nvPicPr>
          <p:cNvPr id="4" name="صورة 3">
            <a:extLst>
              <a:ext uri="{FF2B5EF4-FFF2-40B4-BE49-F238E27FC236}">
                <a16:creationId xmlns:a16="http://schemas.microsoft.com/office/drawing/2014/main" id="{281323F6-C48A-C7AC-5213-FBEB2C35DA89}"/>
              </a:ext>
            </a:extLst>
          </p:cNvPr>
          <p:cNvPicPr>
            <a:picLocks noChangeAspect="1"/>
          </p:cNvPicPr>
          <p:nvPr/>
        </p:nvPicPr>
        <p:blipFill>
          <a:blip r:embed="rId3"/>
          <a:stretch>
            <a:fillRect/>
          </a:stretch>
        </p:blipFill>
        <p:spPr>
          <a:xfrm>
            <a:off x="4658506" y="4240923"/>
            <a:ext cx="2466975" cy="1236741"/>
          </a:xfrm>
          <a:prstGeom prst="rect">
            <a:avLst/>
          </a:prstGeom>
        </p:spPr>
      </p:pic>
    </p:spTree>
    <p:extLst>
      <p:ext uri="{BB962C8B-B14F-4D97-AF65-F5344CB8AC3E}">
        <p14:creationId xmlns:p14="http://schemas.microsoft.com/office/powerpoint/2010/main" val="2611003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C0AF2C8-D90D-38BA-26CD-6DC0AF037E61}"/>
              </a:ext>
            </a:extLst>
          </p:cNvPr>
          <p:cNvSpPr txBox="1"/>
          <p:nvPr/>
        </p:nvSpPr>
        <p:spPr>
          <a:xfrm>
            <a:off x="1380297" y="1690062"/>
            <a:ext cx="5666889" cy="3477875"/>
          </a:xfrm>
          <a:prstGeom prst="rect">
            <a:avLst/>
          </a:prstGeom>
          <a:noFill/>
        </p:spPr>
        <p:txBody>
          <a:bodyPr wrap="square" rtlCol="0">
            <a:spAutoFit/>
          </a:bodyPr>
          <a:lstStyle/>
          <a:p>
            <a:r>
              <a:rPr lang="en-US" sz="2000" dirty="0">
                <a:latin typeface="Alexandria" charset="0"/>
              </a:rPr>
              <a:t>Most real estate market analyses examine both the </a:t>
            </a:r>
          </a:p>
          <a:p>
            <a:pPr marL="342900" indent="-342900">
              <a:buFont typeface="Arial" panose="020B0604020202020204" pitchFamily="34" charset="0"/>
              <a:buChar char="•"/>
            </a:pPr>
            <a:r>
              <a:rPr lang="en-US" sz="2000" dirty="0">
                <a:latin typeface="Alexandria" charset="0"/>
              </a:rPr>
              <a:t>Market potential </a:t>
            </a:r>
          </a:p>
          <a:p>
            <a:pPr marL="342900" indent="-342900">
              <a:buFont typeface="Arial" panose="020B0604020202020204" pitchFamily="34" charset="0"/>
              <a:buChar char="•"/>
            </a:pPr>
            <a:r>
              <a:rPr lang="en-US" sz="2000" dirty="0">
                <a:latin typeface="Alexandria" charset="0"/>
              </a:rPr>
              <a:t>Marketability, or competitiveness, of the proposed project.</a:t>
            </a:r>
          </a:p>
          <a:p>
            <a:endParaRPr lang="en-US" sz="2000" dirty="0">
              <a:latin typeface="Alexandria" charset="0"/>
            </a:endParaRPr>
          </a:p>
          <a:p>
            <a:r>
              <a:rPr lang="en-US" sz="2000" dirty="0">
                <a:latin typeface="Alexandria" charset="0"/>
              </a:rPr>
              <a:t> The analysis of market potential examines aggregate data about demand and supply.</a:t>
            </a:r>
          </a:p>
          <a:p>
            <a:r>
              <a:rPr lang="en-US" sz="2000" dirty="0">
                <a:latin typeface="Alexandria" charset="0"/>
              </a:rPr>
              <a:t> </a:t>
            </a:r>
            <a:r>
              <a:rPr lang="en-US" sz="2000" b="1" dirty="0">
                <a:solidFill>
                  <a:schemeClr val="accent2"/>
                </a:solidFill>
                <a:latin typeface="Alexandria" charset="0"/>
              </a:rPr>
              <a:t>Demand is, by far, the more difficult half of the equation.</a:t>
            </a:r>
          </a:p>
          <a:p>
            <a:r>
              <a:rPr lang="en-US" sz="2000" dirty="0">
                <a:latin typeface="Alexandria" charset="0"/>
              </a:rPr>
              <a:t> Projecting the strength of demand requires a mix of research, experience ,and intuition.</a:t>
            </a:r>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14B1D521-450A-3E67-7FC8-A50F5ACABAF8}"/>
              </a:ext>
            </a:extLst>
          </p:cNvPr>
          <p:cNvSpPr txBox="1"/>
          <p:nvPr/>
        </p:nvSpPr>
        <p:spPr>
          <a:xfrm>
            <a:off x="1333001" y="705367"/>
            <a:ext cx="6511158" cy="671851"/>
          </a:xfrm>
          <a:prstGeom prst="rect">
            <a:avLst/>
          </a:prstGeom>
          <a:noFill/>
        </p:spPr>
        <p:txBody>
          <a:bodyPr wrap="square">
            <a:spAutoFit/>
          </a:bodyPr>
          <a:lstStyle/>
          <a:p>
            <a:pPr>
              <a:lnSpc>
                <a:spcPct val="150000"/>
              </a:lnSpc>
            </a:pPr>
            <a:r>
              <a:rPr lang="en-US" sz="2800" dirty="0"/>
              <a:t>2.What Is Real Estate Market Analysis?</a:t>
            </a:r>
            <a:endParaRPr lang="en-US" sz="2800" dirty="0">
              <a:latin typeface="Alexandria" charset="0"/>
            </a:endParaRPr>
          </a:p>
        </p:txBody>
      </p:sp>
      <p:pic>
        <p:nvPicPr>
          <p:cNvPr id="2" name="صورة 1">
            <a:extLst>
              <a:ext uri="{FF2B5EF4-FFF2-40B4-BE49-F238E27FC236}">
                <a16:creationId xmlns:a16="http://schemas.microsoft.com/office/drawing/2014/main" id="{5B59D2AC-922D-97B4-2ED5-F44C72497882}"/>
              </a:ext>
            </a:extLst>
          </p:cNvPr>
          <p:cNvPicPr>
            <a:picLocks noChangeAspect="1"/>
          </p:cNvPicPr>
          <p:nvPr/>
        </p:nvPicPr>
        <p:blipFill>
          <a:blip r:embed="rId3"/>
          <a:stretch>
            <a:fillRect/>
          </a:stretch>
        </p:blipFill>
        <p:spPr>
          <a:xfrm>
            <a:off x="7157544" y="1828801"/>
            <a:ext cx="3012857" cy="3339136"/>
          </a:xfrm>
          <a:prstGeom prst="rect">
            <a:avLst/>
          </a:prstGeom>
        </p:spPr>
      </p:pic>
    </p:spTree>
    <p:extLst>
      <p:ext uri="{BB962C8B-B14F-4D97-AF65-F5344CB8AC3E}">
        <p14:creationId xmlns:p14="http://schemas.microsoft.com/office/powerpoint/2010/main" val="4161348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333001" y="14771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9AD727-5682-2511-E7C5-E4D34CD9E145}"/>
              </a:ext>
            </a:extLst>
          </p:cNvPr>
          <p:cNvSpPr txBox="1"/>
          <p:nvPr/>
        </p:nvSpPr>
        <p:spPr>
          <a:xfrm>
            <a:off x="1400396" y="1683327"/>
            <a:ext cx="6088225" cy="3477875"/>
          </a:xfrm>
          <a:prstGeom prst="rect">
            <a:avLst/>
          </a:prstGeom>
          <a:noFill/>
        </p:spPr>
        <p:txBody>
          <a:bodyPr wrap="square" rtlCol="0">
            <a:spAutoFit/>
          </a:bodyPr>
          <a:lstStyle/>
          <a:p>
            <a:r>
              <a:rPr lang="en-US" sz="2000" b="1" dirty="0">
                <a:latin typeface="Alexandria" charset="0"/>
              </a:rPr>
              <a:t>Provide input for preliminary project planning:</a:t>
            </a:r>
          </a:p>
          <a:p>
            <a:endParaRPr lang="en-US" sz="2000" b="1" dirty="0">
              <a:latin typeface="Alexandria" charset="0"/>
            </a:endParaRPr>
          </a:p>
          <a:p>
            <a:r>
              <a:rPr lang="en-US" sz="2000" dirty="0">
                <a:latin typeface="Alexandria" charset="0"/>
              </a:rPr>
              <a:t>To proceed with the initial stages of land planning and  engineering for a project. </a:t>
            </a:r>
          </a:p>
          <a:p>
            <a:pPr marL="342900" indent="-342900">
              <a:buFont typeface="Wingdings" panose="05000000000000000000" pitchFamily="2" charset="2"/>
              <a:buChar char="§"/>
            </a:pPr>
            <a:r>
              <a:rPr lang="en-US" sz="2000" dirty="0">
                <a:latin typeface="Alexandria" charset="0"/>
              </a:rPr>
              <a:t>It analyzes the location’s advantages and drawbacks</a:t>
            </a:r>
          </a:p>
          <a:p>
            <a:pPr marL="342900" indent="-342900">
              <a:buFont typeface="Wingdings" panose="05000000000000000000" pitchFamily="2" charset="2"/>
              <a:buChar char="§"/>
            </a:pPr>
            <a:r>
              <a:rPr lang="en-US" sz="2000" dirty="0">
                <a:latin typeface="Alexandria" charset="0"/>
              </a:rPr>
              <a:t>Suggests the types of uses that would be appropriate </a:t>
            </a:r>
          </a:p>
          <a:p>
            <a:pPr marL="342900" indent="-342900">
              <a:buFont typeface="Wingdings" panose="05000000000000000000" pitchFamily="2" charset="2"/>
              <a:buChar char="§"/>
            </a:pPr>
            <a:r>
              <a:rPr lang="en-US" sz="2000" dirty="0">
                <a:latin typeface="Alexandria" charset="0"/>
              </a:rPr>
              <a:t>Provides general guidelines on the range of rents or prices that are possible given current market conditions. </a:t>
            </a:r>
          </a:p>
          <a:p>
            <a:r>
              <a:rPr lang="en-US" sz="2000" dirty="0">
                <a:latin typeface="Alexandria" charset="0"/>
              </a:rPr>
              <a:t>The developer can then decide whether it makes sense  to hire a site planner to examine zoning requirements.</a:t>
            </a:r>
            <a:endParaRPr lang="en-US" sz="2000" b="1" dirty="0">
              <a:solidFill>
                <a:srgbClr val="F58221"/>
              </a:solidFill>
              <a:latin typeface="Alexandria" charset="0"/>
            </a:endParaRPr>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BD4D27B-980F-887E-14B3-4B08AC15CC35}"/>
              </a:ext>
            </a:extLst>
          </p:cNvPr>
          <p:cNvSpPr txBox="1"/>
          <p:nvPr/>
        </p:nvSpPr>
        <p:spPr>
          <a:xfrm>
            <a:off x="1584252" y="675942"/>
            <a:ext cx="8328172" cy="671851"/>
          </a:xfrm>
          <a:prstGeom prst="rect">
            <a:avLst/>
          </a:prstGeom>
          <a:noFill/>
        </p:spPr>
        <p:txBody>
          <a:bodyPr wrap="square">
            <a:spAutoFit/>
          </a:bodyPr>
          <a:lstStyle/>
          <a:p>
            <a:pPr>
              <a:lnSpc>
                <a:spcPct val="150000"/>
              </a:lnSpc>
            </a:pPr>
            <a:r>
              <a:rPr lang="en-US" sz="2800" dirty="0">
                <a:latin typeface="Alexandria"/>
              </a:rPr>
              <a:t>2.Why Do a Market Analysis?</a:t>
            </a:r>
          </a:p>
        </p:txBody>
      </p:sp>
      <p:pic>
        <p:nvPicPr>
          <p:cNvPr id="2" name="صورة 1">
            <a:extLst>
              <a:ext uri="{FF2B5EF4-FFF2-40B4-BE49-F238E27FC236}">
                <a16:creationId xmlns:a16="http://schemas.microsoft.com/office/drawing/2014/main" id="{1662F249-2AE5-A708-7595-F8DFEE005D90}"/>
              </a:ext>
            </a:extLst>
          </p:cNvPr>
          <p:cNvPicPr>
            <a:picLocks noChangeAspect="1"/>
          </p:cNvPicPr>
          <p:nvPr/>
        </p:nvPicPr>
        <p:blipFill>
          <a:blip r:embed="rId3"/>
          <a:stretch>
            <a:fillRect/>
          </a:stretch>
        </p:blipFill>
        <p:spPr>
          <a:xfrm>
            <a:off x="7488621" y="2556752"/>
            <a:ext cx="2971800" cy="2128344"/>
          </a:xfrm>
          <a:prstGeom prst="rect">
            <a:avLst/>
          </a:prstGeom>
        </p:spPr>
      </p:pic>
    </p:spTree>
    <p:extLst>
      <p:ext uri="{BB962C8B-B14F-4D97-AF65-F5344CB8AC3E}">
        <p14:creationId xmlns:p14="http://schemas.microsoft.com/office/powerpoint/2010/main" val="2451175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5EF9FA1-2A45-1287-08EA-8D24A759FA06}"/>
              </a:ext>
            </a:extLst>
          </p:cNvPr>
          <p:cNvSpPr txBox="1"/>
          <p:nvPr/>
        </p:nvSpPr>
        <p:spPr>
          <a:xfrm>
            <a:off x="1265688" y="1975155"/>
            <a:ext cx="6664367" cy="3477875"/>
          </a:xfrm>
          <a:prstGeom prst="rect">
            <a:avLst/>
          </a:prstGeom>
          <a:noFill/>
        </p:spPr>
        <p:txBody>
          <a:bodyPr wrap="square" rtlCol="0">
            <a:spAutoFit/>
          </a:bodyPr>
          <a:lstStyle/>
          <a:p>
            <a:r>
              <a:rPr lang="en-US" sz="2000" dirty="0">
                <a:latin typeface="Alexandria"/>
              </a:rPr>
              <a:t>Developers use to analyze the financial feasibility of  a project. </a:t>
            </a:r>
          </a:p>
          <a:p>
            <a:r>
              <a:rPr lang="en-US" sz="2000" dirty="0">
                <a:latin typeface="Alexandria"/>
              </a:rPr>
              <a:t>The market study’s conclusions regarding: </a:t>
            </a:r>
          </a:p>
          <a:p>
            <a:r>
              <a:rPr lang="en-US" sz="2000" dirty="0">
                <a:latin typeface="Alexandria"/>
              </a:rPr>
              <a:t>- Achievable rents and prices</a:t>
            </a:r>
          </a:p>
          <a:p>
            <a:r>
              <a:rPr lang="en-US" sz="2000" dirty="0">
                <a:latin typeface="Alexandria"/>
              </a:rPr>
              <a:t>- Potential for additional income from project amenities or upgrades </a:t>
            </a:r>
          </a:p>
          <a:p>
            <a:pPr marL="342900" indent="-342900">
              <a:buFontTx/>
              <a:buChar char="-"/>
            </a:pPr>
            <a:r>
              <a:rPr lang="en-US" sz="2000" dirty="0">
                <a:latin typeface="Alexandria"/>
              </a:rPr>
              <a:t>Absorption and vacancy rate forecasts are important  in determining projected cash flows and returns on investment. </a:t>
            </a:r>
          </a:p>
          <a:p>
            <a:pPr marL="342900" indent="-342900">
              <a:buFontTx/>
              <a:buChar char="-"/>
            </a:pPr>
            <a:endParaRPr lang="en-US" sz="2000" dirty="0">
              <a:latin typeface="Alexandria"/>
            </a:endParaRPr>
          </a:p>
          <a:p>
            <a:r>
              <a:rPr lang="en-US" sz="2000" dirty="0">
                <a:latin typeface="Alexandria"/>
              </a:rPr>
              <a:t>Developers can also run alternative scenarios to predict the effect on the bottom line if market conditions change. </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A73E7219-4475-972C-B7D6-E42AACCCC5B9}"/>
              </a:ext>
            </a:extLst>
          </p:cNvPr>
          <p:cNvSpPr txBox="1"/>
          <p:nvPr/>
        </p:nvSpPr>
        <p:spPr>
          <a:xfrm>
            <a:off x="1257563" y="1420671"/>
            <a:ext cx="7516328" cy="425501"/>
          </a:xfrm>
          <a:prstGeom prst="rect">
            <a:avLst/>
          </a:prstGeom>
          <a:noFill/>
        </p:spPr>
        <p:txBody>
          <a:bodyPr wrap="square" rtlCol="0">
            <a:spAutoFit/>
          </a:bodyPr>
          <a:lstStyle/>
          <a:p>
            <a:pPr>
              <a:lnSpc>
                <a:spcPct val="115000"/>
              </a:lnSpc>
              <a:spcBef>
                <a:spcPts val="2400"/>
              </a:spcBef>
              <a:buNone/>
            </a:pPr>
            <a:r>
              <a:rPr lang="en-US" sz="2000" b="1" dirty="0">
                <a:latin typeface="Alexandria" charset="0"/>
              </a:rPr>
              <a:t>Generate inputs for financial feasibility analysis</a:t>
            </a:r>
          </a:p>
        </p:txBody>
      </p:sp>
      <p:sp>
        <p:nvSpPr>
          <p:cNvPr id="6" name="مربع نص 5">
            <a:extLst>
              <a:ext uri="{FF2B5EF4-FFF2-40B4-BE49-F238E27FC236}">
                <a16:creationId xmlns:a16="http://schemas.microsoft.com/office/drawing/2014/main" id="{860F5C19-7082-6973-E6D4-1305FB857142}"/>
              </a:ext>
            </a:extLst>
          </p:cNvPr>
          <p:cNvSpPr txBox="1"/>
          <p:nvPr/>
        </p:nvSpPr>
        <p:spPr>
          <a:xfrm>
            <a:off x="1257563" y="691415"/>
            <a:ext cx="8328172" cy="671851"/>
          </a:xfrm>
          <a:prstGeom prst="rect">
            <a:avLst/>
          </a:prstGeom>
          <a:noFill/>
        </p:spPr>
        <p:txBody>
          <a:bodyPr wrap="square">
            <a:spAutoFit/>
          </a:bodyPr>
          <a:lstStyle/>
          <a:p>
            <a:pPr>
              <a:lnSpc>
                <a:spcPct val="150000"/>
              </a:lnSpc>
            </a:pPr>
            <a:r>
              <a:rPr lang="en-US" sz="2800" dirty="0">
                <a:latin typeface="Alexandria"/>
              </a:rPr>
              <a:t>3.Why Do a Market Analysis?</a:t>
            </a:r>
          </a:p>
        </p:txBody>
      </p:sp>
      <p:pic>
        <p:nvPicPr>
          <p:cNvPr id="3" name="صورة 2">
            <a:extLst>
              <a:ext uri="{FF2B5EF4-FFF2-40B4-BE49-F238E27FC236}">
                <a16:creationId xmlns:a16="http://schemas.microsoft.com/office/drawing/2014/main" id="{F65DCC3E-30CE-D8B7-8CF9-5121CBBB06FF}"/>
              </a:ext>
            </a:extLst>
          </p:cNvPr>
          <p:cNvPicPr>
            <a:picLocks noChangeAspect="1"/>
          </p:cNvPicPr>
          <p:nvPr/>
        </p:nvPicPr>
        <p:blipFill>
          <a:blip r:embed="rId3"/>
          <a:stretch>
            <a:fillRect/>
          </a:stretch>
        </p:blipFill>
        <p:spPr>
          <a:xfrm>
            <a:off x="7769372" y="2667937"/>
            <a:ext cx="2509414" cy="1600200"/>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075463" y="13477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401404" y="1529439"/>
            <a:ext cx="7931782" cy="4093428"/>
          </a:xfrm>
          <a:prstGeom prst="rect">
            <a:avLst/>
          </a:prstGeom>
          <a:noFill/>
        </p:spPr>
        <p:txBody>
          <a:bodyPr wrap="square" rtlCol="0">
            <a:spAutoFit/>
          </a:bodyPr>
          <a:lstStyle/>
          <a:p>
            <a:r>
              <a:rPr lang="en-US" sz="2000" b="1" dirty="0">
                <a:latin typeface="Alexandria"/>
              </a:rPr>
              <a:t>Demonstrate the potential for a new product or an unproven location</a:t>
            </a:r>
          </a:p>
          <a:p>
            <a:r>
              <a:rPr lang="en-US" sz="2000" dirty="0">
                <a:latin typeface="Alexandria"/>
              </a:rPr>
              <a:t>Developer can create a market for a new product type.</a:t>
            </a:r>
          </a:p>
          <a:p>
            <a:pPr marL="342900" indent="-342900">
              <a:buFont typeface="Arial" panose="020B0604020202020204" pitchFamily="34" charset="0"/>
              <a:buChar char="•"/>
            </a:pPr>
            <a:r>
              <a:rPr lang="en-US" sz="2000" dirty="0">
                <a:latin typeface="Alexandria"/>
              </a:rPr>
              <a:t> A new rental apartment community can quickly render existing apartments obsolete in the minds of renters, thus creating a market for:</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Using environmentally friendly design, materials, and equipment can enhance marketability, although not all tenants or buyers are willing to pay the additional short-term costs associated with ecofriendly features. </a:t>
            </a: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4A2E5A63-40EF-E03A-BBB9-9E04EA612852}"/>
              </a:ext>
            </a:extLst>
          </p:cNvPr>
          <p:cNvSpPr txBox="1"/>
          <p:nvPr/>
        </p:nvSpPr>
        <p:spPr>
          <a:xfrm>
            <a:off x="1584252" y="675942"/>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sp>
        <p:nvSpPr>
          <p:cNvPr id="4" name="مثلث متساوي الساقين 3">
            <a:extLst>
              <a:ext uri="{FF2B5EF4-FFF2-40B4-BE49-F238E27FC236}">
                <a16:creationId xmlns:a16="http://schemas.microsoft.com/office/drawing/2014/main" id="{02FEB29A-E4C2-000C-0A12-8A7EF6CE4F66}"/>
              </a:ext>
            </a:extLst>
          </p:cNvPr>
          <p:cNvSpPr/>
          <p:nvPr/>
        </p:nvSpPr>
        <p:spPr>
          <a:xfrm>
            <a:off x="2053951" y="2994987"/>
            <a:ext cx="3694387" cy="993228"/>
          </a:xfrm>
          <a:prstGeom prst="triangle">
            <a:avLst/>
          </a:prstGeom>
          <a:solidFill>
            <a:srgbClr val="FFC6C6"/>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dirty="0">
                <a:solidFill>
                  <a:schemeClr val="tx1"/>
                </a:solidFill>
                <a:latin typeface="Alexandria"/>
              </a:rPr>
              <a:t>more “on-trend” units. </a:t>
            </a:r>
          </a:p>
        </p:txBody>
      </p:sp>
      <p:pic>
        <p:nvPicPr>
          <p:cNvPr id="6" name="صورة 5">
            <a:extLst>
              <a:ext uri="{FF2B5EF4-FFF2-40B4-BE49-F238E27FC236}">
                <a16:creationId xmlns:a16="http://schemas.microsoft.com/office/drawing/2014/main" id="{CE0C7B0D-5DA1-9F14-5899-719217CA9B6A}"/>
              </a:ext>
            </a:extLst>
          </p:cNvPr>
          <p:cNvPicPr>
            <a:picLocks noChangeAspect="1"/>
          </p:cNvPicPr>
          <p:nvPr/>
        </p:nvPicPr>
        <p:blipFill>
          <a:blip r:embed="rId3"/>
          <a:stretch>
            <a:fillRect/>
          </a:stretch>
        </p:blipFill>
        <p:spPr>
          <a:xfrm>
            <a:off x="6640649" y="2780690"/>
            <a:ext cx="1800225" cy="1532179"/>
          </a:xfrm>
          <a:prstGeom prst="rect">
            <a:avLst/>
          </a:prstGeom>
        </p:spPr>
      </p:pic>
    </p:spTree>
    <p:extLst>
      <p:ext uri="{BB962C8B-B14F-4D97-AF65-F5344CB8AC3E}">
        <p14:creationId xmlns:p14="http://schemas.microsoft.com/office/powerpoint/2010/main" val="820346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112F15D-88F8-FCAA-5A51-D65258C0414E}"/>
              </a:ext>
            </a:extLst>
          </p:cNvPr>
          <p:cNvSpPr txBox="1"/>
          <p:nvPr/>
        </p:nvSpPr>
        <p:spPr>
          <a:xfrm>
            <a:off x="1333001" y="1689630"/>
            <a:ext cx="8834398" cy="1938992"/>
          </a:xfrm>
          <a:prstGeom prst="rect">
            <a:avLst/>
          </a:prstGeom>
          <a:noFill/>
        </p:spPr>
        <p:txBody>
          <a:bodyPr wrap="square" rtlCol="0">
            <a:spAutoFit/>
          </a:bodyPr>
          <a:lstStyle/>
          <a:p>
            <a:r>
              <a:rPr lang="en-US" sz="2000" b="1" dirty="0">
                <a:latin typeface="Alexandria"/>
              </a:rPr>
              <a:t>Demonstrate the potential for a new product or an unproven location</a:t>
            </a:r>
          </a:p>
          <a:p>
            <a:pPr marL="342900" indent="-342900">
              <a:buFont typeface="Arial" panose="020B0604020202020204" pitchFamily="34" charset="0"/>
              <a:buChar char="•"/>
            </a:pPr>
            <a:r>
              <a:rPr lang="en-US" sz="2000" dirty="0">
                <a:latin typeface="Alexandria"/>
              </a:rPr>
              <a:t>Locations once considered remote, unsafe, or inaccessible can become desirable. </a:t>
            </a:r>
          </a:p>
          <a:p>
            <a:pPr marL="342900" indent="-342900">
              <a:buFont typeface="Arial" panose="020B0604020202020204" pitchFamily="34" charset="0"/>
              <a:buChar char="•"/>
            </a:pPr>
            <a:r>
              <a:rPr lang="en-US" sz="2000" dirty="0">
                <a:latin typeface="Alexandria"/>
              </a:rPr>
              <a:t>Expanding transit service, creating usable open space, providing a new highway interchange, or improving the perceived quality of public schools can change the attractiveness of available parcels.</a:t>
            </a:r>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8D3E83EF-B28E-FDDE-7740-673E79D72D30}"/>
              </a:ext>
            </a:extLst>
          </p:cNvPr>
          <p:cNvSpPr txBox="1"/>
          <p:nvPr/>
        </p:nvSpPr>
        <p:spPr>
          <a:xfrm>
            <a:off x="1584252" y="675942"/>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pic>
        <p:nvPicPr>
          <p:cNvPr id="3" name="صورة 2">
            <a:extLst>
              <a:ext uri="{FF2B5EF4-FFF2-40B4-BE49-F238E27FC236}">
                <a16:creationId xmlns:a16="http://schemas.microsoft.com/office/drawing/2014/main" id="{7C1CAFEC-C730-7488-88D2-C204821CC375}"/>
              </a:ext>
            </a:extLst>
          </p:cNvPr>
          <p:cNvPicPr>
            <a:picLocks noChangeAspect="1"/>
          </p:cNvPicPr>
          <p:nvPr/>
        </p:nvPicPr>
        <p:blipFill>
          <a:blip r:embed="rId3"/>
          <a:stretch>
            <a:fillRect/>
          </a:stretch>
        </p:blipFill>
        <p:spPr>
          <a:xfrm>
            <a:off x="4130566" y="3620166"/>
            <a:ext cx="3435897" cy="1930537"/>
          </a:xfrm>
          <a:prstGeom prst="rect">
            <a:avLst/>
          </a:prstGeom>
        </p:spPr>
      </p:pic>
    </p:spTree>
    <p:extLst>
      <p:ext uri="{BB962C8B-B14F-4D97-AF65-F5344CB8AC3E}">
        <p14:creationId xmlns:p14="http://schemas.microsoft.com/office/powerpoint/2010/main" val="1802017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4CCAAC-FF50-86BA-3D04-449505873F41}"/>
              </a:ext>
            </a:extLst>
          </p:cNvPr>
          <p:cNvSpPr/>
          <p:nvPr/>
        </p:nvSpPr>
        <p:spPr>
          <a:xfrm>
            <a:off x="694848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66228" y="13955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5230329A-8545-B105-92D3-8C25C355F2F2}"/>
              </a:ext>
            </a:extLst>
          </p:cNvPr>
          <p:cNvSpPr txBox="1"/>
          <p:nvPr/>
        </p:nvSpPr>
        <p:spPr>
          <a:xfrm>
            <a:off x="1115094" y="1635231"/>
            <a:ext cx="8417320" cy="2246769"/>
          </a:xfrm>
          <a:prstGeom prst="rect">
            <a:avLst/>
          </a:prstGeom>
          <a:noFill/>
        </p:spPr>
        <p:txBody>
          <a:bodyPr wrap="square" rtlCol="0">
            <a:spAutoFit/>
          </a:bodyPr>
          <a:lstStyle/>
          <a:p>
            <a:r>
              <a:rPr lang="en-US" sz="2000" b="1" dirty="0"/>
              <a:t>Attract equity investors, debt financing, or government financial assistance</a:t>
            </a:r>
            <a:r>
              <a:rPr lang="en-US" sz="2000" dirty="0"/>
              <a:t>. </a:t>
            </a:r>
          </a:p>
          <a:p>
            <a:endParaRPr lang="en-US" sz="2000" dirty="0"/>
          </a:p>
          <a:p>
            <a:r>
              <a:rPr lang="en-US" sz="2000" dirty="0"/>
              <a:t>Partners, lenders, and other parties that are providing capital for a project need evidence that the developer’s expectations are well founded and that the proposed project can generate an attractive return, carry its debt load, or justify participation by government agencies.</a:t>
            </a:r>
          </a:p>
          <a:p>
            <a:r>
              <a:rPr lang="en-US" sz="2000" dirty="0"/>
              <a:t> </a:t>
            </a:r>
            <a:endParaRPr lang="en-US" sz="2000" dirty="0">
              <a:latin typeface="Alexandria" charset="0"/>
            </a:endParaRP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4177EB15-9E05-1D01-F3E9-E589FE993466}"/>
              </a:ext>
            </a:extLst>
          </p:cNvPr>
          <p:cNvSpPr txBox="1"/>
          <p:nvPr/>
        </p:nvSpPr>
        <p:spPr>
          <a:xfrm>
            <a:off x="924684" y="723699"/>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pic>
        <p:nvPicPr>
          <p:cNvPr id="3" name="صورة 2">
            <a:extLst>
              <a:ext uri="{FF2B5EF4-FFF2-40B4-BE49-F238E27FC236}">
                <a16:creationId xmlns:a16="http://schemas.microsoft.com/office/drawing/2014/main" id="{911E921C-1AAA-0D3F-BDDF-9475CC05A633}"/>
              </a:ext>
            </a:extLst>
          </p:cNvPr>
          <p:cNvPicPr>
            <a:picLocks noChangeAspect="1"/>
          </p:cNvPicPr>
          <p:nvPr/>
        </p:nvPicPr>
        <p:blipFill>
          <a:blip r:embed="rId3"/>
          <a:stretch>
            <a:fillRect/>
          </a:stretch>
        </p:blipFill>
        <p:spPr>
          <a:xfrm>
            <a:off x="4013218" y="3727344"/>
            <a:ext cx="3067050" cy="1495425"/>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sp>
        <p:nvSpPr>
          <p:cNvPr id="24" name="TextBox 23">
            <a:extLst>
              <a:ext uri="{FF2B5EF4-FFF2-40B4-BE49-F238E27FC236}">
                <a16:creationId xmlns:a16="http://schemas.microsoft.com/office/drawing/2014/main" id="{6DA7500D-2A3C-B2D9-83D1-A6D614BD37BE}"/>
              </a:ext>
            </a:extLst>
          </p:cNvPr>
          <p:cNvSpPr txBox="1"/>
          <p:nvPr/>
        </p:nvSpPr>
        <p:spPr>
          <a:xfrm>
            <a:off x="1333001" y="1447724"/>
            <a:ext cx="7732171" cy="3785652"/>
          </a:xfrm>
          <a:prstGeom prst="rect">
            <a:avLst/>
          </a:prstGeom>
          <a:noFill/>
        </p:spPr>
        <p:txBody>
          <a:bodyPr wrap="square" rtlCol="0">
            <a:spAutoFit/>
          </a:bodyPr>
          <a:lstStyle/>
          <a:p>
            <a:r>
              <a:rPr lang="en-US" sz="2000" dirty="0">
                <a:latin typeface="Alexandria" charset="0"/>
              </a:rPr>
              <a:t> </a:t>
            </a:r>
            <a:r>
              <a:rPr lang="en-US" sz="2000" b="1" dirty="0">
                <a:latin typeface="Alexandria" charset="0"/>
              </a:rPr>
              <a:t>Create a better, more marketable product</a:t>
            </a:r>
          </a:p>
          <a:p>
            <a:r>
              <a:rPr lang="en-US" sz="2000" dirty="0">
                <a:latin typeface="Alexandria" charset="0"/>
              </a:rPr>
              <a:t> Market studies can help fine-tune the product by revealing the </a:t>
            </a:r>
            <a:r>
              <a:rPr lang="en-US" sz="2000" b="1" dirty="0">
                <a:latin typeface="Alexandria" charset="0"/>
              </a:rPr>
              <a:t>characteristics and demands of consumers </a:t>
            </a:r>
            <a:r>
              <a:rPr lang="en-US" sz="2000" dirty="0">
                <a:latin typeface="Alexandria" charset="0"/>
              </a:rPr>
              <a:t>or commercial space users. </a:t>
            </a:r>
          </a:p>
          <a:p>
            <a:endParaRPr lang="en-US" sz="2000" dirty="0">
              <a:latin typeface="Alexandria" charset="0"/>
            </a:endParaRPr>
          </a:p>
          <a:p>
            <a:r>
              <a:rPr lang="en-US" sz="2000" dirty="0">
                <a:latin typeface="Alexandria" charset="0"/>
              </a:rPr>
              <a:t>For large projects, the market analyst should be an active </a:t>
            </a:r>
          </a:p>
          <a:p>
            <a:r>
              <a:rPr lang="en-US" sz="2000" dirty="0">
                <a:latin typeface="Alexandria" charset="0"/>
              </a:rPr>
              <a:t>member of the developer’s pre-construction team, which </a:t>
            </a:r>
          </a:p>
          <a:p>
            <a:r>
              <a:rPr lang="en-US" sz="2000" dirty="0">
                <a:latin typeface="Alexandria" charset="0"/>
              </a:rPr>
              <a:t>will also include land planners, civil and environmental </a:t>
            </a:r>
          </a:p>
          <a:p>
            <a:r>
              <a:rPr lang="en-US" sz="2000" dirty="0">
                <a:latin typeface="Alexandria" charset="0"/>
              </a:rPr>
              <a:t>engineers, architects, traffic consultants, financial analysts, </a:t>
            </a:r>
          </a:p>
          <a:p>
            <a:r>
              <a:rPr lang="en-US" sz="2000" dirty="0">
                <a:latin typeface="Alexandria" charset="0"/>
              </a:rPr>
              <a:t>public relations specialists, and attorneys. </a:t>
            </a:r>
          </a:p>
          <a:p>
            <a:endParaRPr lang="en-US" sz="2000" dirty="0">
              <a:latin typeface="Alexandria" charset="0"/>
            </a:endParaRPr>
          </a:p>
          <a:p>
            <a:r>
              <a:rPr lang="en-US" sz="2000" dirty="0">
                <a:latin typeface="Alexandria" charset="0"/>
              </a:rPr>
              <a:t>Give-and-take among the development professionals is likely to result </a:t>
            </a:r>
          </a:p>
          <a:p>
            <a:r>
              <a:rPr lang="en-US" sz="2000" dirty="0">
                <a:latin typeface="Alexandria" charset="0"/>
              </a:rPr>
              <a:t>in a more successful project.</a:t>
            </a:r>
            <a:endParaRPr lang="en-US" sz="2400" b="1" dirty="0">
              <a:solidFill>
                <a:srgbClr val="F58221"/>
              </a:solidFill>
              <a:latin typeface="Alexandria" charset="0"/>
            </a:endParaRP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مربع نص 11">
            <a:extLst>
              <a:ext uri="{FF2B5EF4-FFF2-40B4-BE49-F238E27FC236}">
                <a16:creationId xmlns:a16="http://schemas.microsoft.com/office/drawing/2014/main" id="{0E90FF4C-86F0-895E-C802-2FF0C09154E2}"/>
              </a:ext>
            </a:extLst>
          </p:cNvPr>
          <p:cNvSpPr txBox="1"/>
          <p:nvPr/>
        </p:nvSpPr>
        <p:spPr>
          <a:xfrm>
            <a:off x="1333001" y="676106"/>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pic>
        <p:nvPicPr>
          <p:cNvPr id="3" name="صورة 2">
            <a:extLst>
              <a:ext uri="{FF2B5EF4-FFF2-40B4-BE49-F238E27FC236}">
                <a16:creationId xmlns:a16="http://schemas.microsoft.com/office/drawing/2014/main" id="{C97D357F-600F-CF93-70C0-51D3A00C115D}"/>
              </a:ext>
            </a:extLst>
          </p:cNvPr>
          <p:cNvPicPr>
            <a:picLocks noChangeAspect="1"/>
          </p:cNvPicPr>
          <p:nvPr/>
        </p:nvPicPr>
        <p:blipFill>
          <a:blip r:embed="rId3"/>
          <a:stretch>
            <a:fillRect/>
          </a:stretch>
        </p:blipFill>
        <p:spPr>
          <a:xfrm>
            <a:off x="7535917" y="2622002"/>
            <a:ext cx="2837531" cy="1613995"/>
          </a:xfrm>
          <a:prstGeom prst="rect">
            <a:avLst/>
          </a:prstGeom>
        </p:spPr>
      </p:pic>
    </p:spTree>
    <p:extLst>
      <p:ext uri="{BB962C8B-B14F-4D97-AF65-F5344CB8AC3E}">
        <p14:creationId xmlns:p14="http://schemas.microsoft.com/office/powerpoint/2010/main" val="2801738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6307" y="1823987"/>
            <a:ext cx="10261085" cy="1631216"/>
          </a:xfrm>
          <a:prstGeom prst="rect">
            <a:avLst/>
          </a:prstGeom>
          <a:noFill/>
        </p:spPr>
        <p:txBody>
          <a:bodyPr wrap="square" rtlCol="0">
            <a:spAutoFit/>
          </a:bodyPr>
          <a:lstStyle/>
          <a:p>
            <a:r>
              <a:rPr lang="en-US" sz="2000" b="1" dirty="0">
                <a:latin typeface="Alexandria"/>
              </a:rPr>
              <a:t>Build community support for private development</a:t>
            </a:r>
            <a:r>
              <a:rPr lang="en-US" sz="2000" dirty="0">
                <a:latin typeface="Alexandria"/>
              </a:rPr>
              <a:t>. </a:t>
            </a:r>
          </a:p>
          <a:p>
            <a:endParaRPr lang="en-US" sz="2000" dirty="0">
              <a:latin typeface="Alexandria"/>
            </a:endParaRPr>
          </a:p>
          <a:p>
            <a:r>
              <a:rPr lang="en-US" sz="2000" dirty="0">
                <a:latin typeface="Alexandria"/>
              </a:rPr>
              <a:t>Developers who are requesting public subsidy or tax increment financing (TIF) for a project may be required to submit a market study and financial projections that demonstrate the need for government funding and to conclude that the development has the potential to succeed.</a:t>
            </a:r>
            <a:endParaRPr lang="en-US" sz="16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6A76856D-8964-1527-1662-C19195B1D176}"/>
              </a:ext>
            </a:extLst>
          </p:cNvPr>
          <p:cNvSpPr txBox="1"/>
          <p:nvPr/>
        </p:nvSpPr>
        <p:spPr>
          <a:xfrm>
            <a:off x="806308" y="878315"/>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pic>
        <p:nvPicPr>
          <p:cNvPr id="2" name="صورة 1">
            <a:extLst>
              <a:ext uri="{FF2B5EF4-FFF2-40B4-BE49-F238E27FC236}">
                <a16:creationId xmlns:a16="http://schemas.microsoft.com/office/drawing/2014/main" id="{A0E04E08-160E-925E-1ECC-4F4EC658C695}"/>
              </a:ext>
            </a:extLst>
          </p:cNvPr>
          <p:cNvPicPr>
            <a:picLocks noChangeAspect="1"/>
          </p:cNvPicPr>
          <p:nvPr/>
        </p:nvPicPr>
        <p:blipFill>
          <a:blip r:embed="rId3"/>
          <a:stretch>
            <a:fillRect/>
          </a:stretch>
        </p:blipFill>
        <p:spPr>
          <a:xfrm>
            <a:off x="3857954" y="3795392"/>
            <a:ext cx="3725260" cy="17907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959025" y="1855589"/>
            <a:ext cx="10129230" cy="1631216"/>
          </a:xfrm>
          <a:prstGeom prst="rect">
            <a:avLst/>
          </a:prstGeom>
          <a:noFill/>
        </p:spPr>
        <p:txBody>
          <a:bodyPr wrap="square" rtlCol="0">
            <a:spAutoFit/>
          </a:bodyPr>
          <a:lstStyle/>
          <a:p>
            <a:r>
              <a:rPr lang="en-US" sz="2000" b="1" dirty="0">
                <a:latin typeface="Alexandria"/>
              </a:rPr>
              <a:t>Provide input for public-sector housing or economic development strategies</a:t>
            </a:r>
            <a:r>
              <a:rPr lang="en-US" sz="2000" dirty="0">
                <a:latin typeface="Alexandria"/>
              </a:rPr>
              <a:t>. </a:t>
            </a:r>
          </a:p>
          <a:p>
            <a:endParaRPr lang="en-US" sz="2000" dirty="0">
              <a:latin typeface="Alexandria"/>
            </a:endParaRPr>
          </a:p>
          <a:p>
            <a:r>
              <a:rPr lang="en-US" sz="2000" dirty="0">
                <a:latin typeface="Alexandria"/>
              </a:rPr>
              <a:t>State housing finance and economic development agencies often require that market studies be done before those agencies will issue revenue bonds or allocate tax credits for affordable housing or commercial projects.</a:t>
            </a:r>
          </a:p>
        </p:txBody>
      </p:sp>
      <p:sp>
        <p:nvSpPr>
          <p:cNvPr id="2" name="مربع نص 1">
            <a:extLst>
              <a:ext uri="{FF2B5EF4-FFF2-40B4-BE49-F238E27FC236}">
                <a16:creationId xmlns:a16="http://schemas.microsoft.com/office/drawing/2014/main" id="{BAB13E90-C038-3E0F-E768-6C0287A3AAB9}"/>
              </a:ext>
            </a:extLst>
          </p:cNvPr>
          <p:cNvSpPr txBox="1"/>
          <p:nvPr/>
        </p:nvSpPr>
        <p:spPr>
          <a:xfrm>
            <a:off x="762000" y="843549"/>
            <a:ext cx="8328172" cy="671851"/>
          </a:xfrm>
          <a:prstGeom prst="rect">
            <a:avLst/>
          </a:prstGeom>
          <a:noFill/>
        </p:spPr>
        <p:txBody>
          <a:bodyPr wrap="square">
            <a:spAutoFit/>
          </a:bodyPr>
          <a:lstStyle/>
          <a:p>
            <a:pPr>
              <a:lnSpc>
                <a:spcPct val="150000"/>
              </a:lnSpc>
            </a:pPr>
            <a:r>
              <a:rPr lang="en-US" sz="2800" dirty="0"/>
              <a:t>3.Why Do a Market Analysis?</a:t>
            </a:r>
            <a:endParaRPr lang="en-US" sz="2800" dirty="0">
              <a:latin typeface="Alexandria" charset="0"/>
            </a:endParaRPr>
          </a:p>
        </p:txBody>
      </p:sp>
      <p:pic>
        <p:nvPicPr>
          <p:cNvPr id="3" name="صورة 2">
            <a:extLst>
              <a:ext uri="{FF2B5EF4-FFF2-40B4-BE49-F238E27FC236}">
                <a16:creationId xmlns:a16="http://schemas.microsoft.com/office/drawing/2014/main" id="{2BDB9A80-990E-477B-A3F4-D9C29763DBE5}"/>
              </a:ext>
            </a:extLst>
          </p:cNvPr>
          <p:cNvPicPr>
            <a:picLocks noChangeAspect="1"/>
          </p:cNvPicPr>
          <p:nvPr/>
        </p:nvPicPr>
        <p:blipFill>
          <a:blip r:embed="rId3"/>
          <a:stretch>
            <a:fillRect/>
          </a:stretch>
        </p:blipFill>
        <p:spPr>
          <a:xfrm>
            <a:off x="4281785" y="3782943"/>
            <a:ext cx="3628430" cy="2032074"/>
          </a:xfrm>
          <a:prstGeom prst="rect">
            <a:avLst/>
          </a:prstGeom>
        </p:spPr>
      </p:pic>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EAA34A0-E384-6F0F-3405-2F1CBD25DD04}"/>
              </a:ext>
            </a:extLst>
          </p:cNvPr>
          <p:cNvSpPr txBox="1"/>
          <p:nvPr/>
        </p:nvSpPr>
        <p:spPr>
          <a:xfrm>
            <a:off x="837386" y="1679821"/>
            <a:ext cx="8546457" cy="4093428"/>
          </a:xfrm>
          <a:prstGeom prst="rect">
            <a:avLst/>
          </a:prstGeom>
          <a:noFill/>
        </p:spPr>
        <p:txBody>
          <a:bodyPr wrap="square" rtlCol="0">
            <a:spAutoFit/>
          </a:bodyPr>
          <a:lstStyle/>
          <a:p>
            <a:r>
              <a:rPr lang="en-US" sz="2000" dirty="0"/>
              <a:t>The market analyst will investigate the development climate of the jurisdiction </a:t>
            </a:r>
          </a:p>
          <a:p>
            <a:r>
              <a:rPr lang="en-US" sz="2000" dirty="0"/>
              <a:t>while looking for answers to the following questions: </a:t>
            </a:r>
          </a:p>
          <a:p>
            <a:endParaRPr lang="en-US" sz="2000" dirty="0"/>
          </a:p>
          <a:p>
            <a:pPr>
              <a:lnSpc>
                <a:spcPct val="150000"/>
              </a:lnSpc>
            </a:pPr>
            <a:r>
              <a:rPr lang="en-US" sz="2000" dirty="0"/>
              <a:t>■ Is the proposed project likely to meet with public acceptance?</a:t>
            </a:r>
          </a:p>
          <a:p>
            <a:pPr>
              <a:lnSpc>
                <a:spcPct val="150000"/>
              </a:lnSpc>
            </a:pPr>
            <a:r>
              <a:rPr lang="en-US" sz="2000" dirty="0"/>
              <a:t>■ Is the proposed development compatible with existing zoning for the site?</a:t>
            </a:r>
          </a:p>
          <a:p>
            <a:pPr>
              <a:lnSpc>
                <a:spcPct val="150000"/>
              </a:lnSpc>
            </a:pPr>
            <a:r>
              <a:rPr lang="en-US" sz="2000" dirty="0"/>
              <a:t>■ If not, how likely is it that variances or rezoning will be approved in a timely manner?</a:t>
            </a:r>
          </a:p>
          <a:p>
            <a:pPr>
              <a:lnSpc>
                <a:spcPct val="150000"/>
              </a:lnSpc>
            </a:pPr>
            <a:r>
              <a:rPr lang="en-US" sz="2000" dirty="0"/>
              <a:t>■ Are utilities readily available? For a residential project, which schools would additional children attend, and do the schools have the capacity to serve them?</a:t>
            </a:r>
          </a:p>
          <a:p>
            <a:endParaRPr lang="en-US" sz="2000" dirty="0"/>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0EB520C9-259D-AC30-33DA-41B7E3F14BA6}"/>
              </a:ext>
            </a:extLst>
          </p:cNvPr>
          <p:cNvSpPr txBox="1"/>
          <p:nvPr/>
        </p:nvSpPr>
        <p:spPr>
          <a:xfrm>
            <a:off x="742931" y="819943"/>
            <a:ext cx="9490836" cy="671851"/>
          </a:xfrm>
          <a:prstGeom prst="rect">
            <a:avLst/>
          </a:prstGeom>
          <a:noFill/>
        </p:spPr>
        <p:txBody>
          <a:bodyPr wrap="square" rtlCol="0">
            <a:spAutoFit/>
          </a:bodyPr>
          <a:lstStyle/>
          <a:p>
            <a:pPr>
              <a:lnSpc>
                <a:spcPct val="150000"/>
              </a:lnSpc>
            </a:pPr>
            <a:r>
              <a:rPr lang="en-US" sz="2800" dirty="0">
                <a:latin typeface="Alexandria" charset="0"/>
              </a:rPr>
              <a:t>4.How Does Market Analysis Fit into the Development Process?</a:t>
            </a:r>
          </a:p>
        </p:txBody>
      </p:sp>
      <p:pic>
        <p:nvPicPr>
          <p:cNvPr id="2" name="صورة 1">
            <a:extLst>
              <a:ext uri="{FF2B5EF4-FFF2-40B4-BE49-F238E27FC236}">
                <a16:creationId xmlns:a16="http://schemas.microsoft.com/office/drawing/2014/main" id="{695A639B-05D0-020F-90A2-6672992020A5}"/>
              </a:ext>
            </a:extLst>
          </p:cNvPr>
          <p:cNvPicPr>
            <a:picLocks noChangeAspect="1"/>
          </p:cNvPicPr>
          <p:nvPr/>
        </p:nvPicPr>
        <p:blipFill>
          <a:blip r:embed="rId3"/>
          <a:stretch>
            <a:fillRect/>
          </a:stretch>
        </p:blipFill>
        <p:spPr>
          <a:xfrm>
            <a:off x="8756202" y="2010131"/>
            <a:ext cx="2598411" cy="1418869"/>
          </a:xfrm>
          <a:prstGeom prst="rect">
            <a:avLst/>
          </a:prstGeom>
        </p:spPr>
      </p:pic>
    </p:spTree>
    <p:extLst>
      <p:ext uri="{BB962C8B-B14F-4D97-AF65-F5344CB8AC3E}">
        <p14:creationId xmlns:p14="http://schemas.microsoft.com/office/powerpoint/2010/main" val="325628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837386" y="1896286"/>
            <a:ext cx="10611683" cy="1891287"/>
          </a:xfrm>
          <a:prstGeom prst="rect">
            <a:avLst/>
          </a:prstGeom>
          <a:noFill/>
        </p:spPr>
        <p:txBody>
          <a:bodyPr wrap="square" rtlCol="0">
            <a:spAutoFit/>
          </a:bodyPr>
          <a:lstStyle/>
          <a:p>
            <a:pPr>
              <a:lnSpc>
                <a:spcPct val="150000"/>
              </a:lnSpc>
            </a:pPr>
            <a:r>
              <a:rPr lang="en-US" sz="2000" dirty="0">
                <a:latin typeface="Alexandria"/>
              </a:rPr>
              <a:t>■ What public improvements are scheduled or planned for the area that would enhance the project’s appeal?</a:t>
            </a:r>
          </a:p>
          <a:p>
            <a:pPr>
              <a:lnSpc>
                <a:spcPct val="150000"/>
              </a:lnSpc>
            </a:pPr>
            <a:r>
              <a:rPr lang="en-US" sz="2000" dirty="0">
                <a:latin typeface="Alexandria"/>
              </a:rPr>
              <a:t>■ Are there difficulties that might slow or hinder development?</a:t>
            </a:r>
          </a:p>
          <a:p>
            <a:pPr>
              <a:lnSpc>
                <a:spcPct val="150000"/>
              </a:lnSpc>
            </a:pPr>
            <a:r>
              <a:rPr lang="en-US" sz="2000" dirty="0">
                <a:latin typeface="Alexandria"/>
              </a:rPr>
              <a:t> </a:t>
            </a: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D62A43A3-DE85-AC99-A90C-6A20D1E088FA}"/>
              </a:ext>
            </a:extLst>
          </p:cNvPr>
          <p:cNvSpPr txBox="1"/>
          <p:nvPr/>
        </p:nvSpPr>
        <p:spPr>
          <a:xfrm>
            <a:off x="742931" y="819943"/>
            <a:ext cx="9490836" cy="671851"/>
          </a:xfrm>
          <a:prstGeom prst="rect">
            <a:avLst/>
          </a:prstGeom>
          <a:noFill/>
        </p:spPr>
        <p:txBody>
          <a:bodyPr wrap="square" rtlCol="0">
            <a:spAutoFit/>
          </a:bodyPr>
          <a:lstStyle/>
          <a:p>
            <a:pPr>
              <a:lnSpc>
                <a:spcPct val="150000"/>
              </a:lnSpc>
            </a:pPr>
            <a:r>
              <a:rPr lang="en-US" sz="2800" dirty="0">
                <a:latin typeface="Alexandria" charset="0"/>
              </a:rPr>
              <a:t>4.How Does Market Analysis Fit into the Development Process?</a:t>
            </a:r>
          </a:p>
        </p:txBody>
      </p:sp>
      <p:sp>
        <p:nvSpPr>
          <p:cNvPr id="2" name="سحابة 1">
            <a:extLst>
              <a:ext uri="{FF2B5EF4-FFF2-40B4-BE49-F238E27FC236}">
                <a16:creationId xmlns:a16="http://schemas.microsoft.com/office/drawing/2014/main" id="{949FFD58-9FB0-AF3F-00E7-C86E43811497}"/>
              </a:ext>
            </a:extLst>
          </p:cNvPr>
          <p:cNvSpPr/>
          <p:nvPr/>
        </p:nvSpPr>
        <p:spPr>
          <a:xfrm>
            <a:off x="1481959" y="3509195"/>
            <a:ext cx="9080938" cy="2119095"/>
          </a:xfrm>
          <a:prstGeom prst="cloud">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nSpc>
                <a:spcPct val="150000"/>
              </a:lnSpc>
            </a:pPr>
            <a:r>
              <a:rPr lang="en-US" sz="2000" dirty="0">
                <a:solidFill>
                  <a:schemeClr val="tx1"/>
                </a:solidFill>
                <a:latin typeface="Alexandria"/>
              </a:rPr>
              <a:t>Although the market analyst will not be qualified to deal with environmental and engineering issues, an analyst may identify potential problems that  need further exploration</a:t>
            </a:r>
          </a:p>
        </p:txBody>
      </p:sp>
    </p:spTree>
    <p:extLst>
      <p:ext uri="{BB962C8B-B14F-4D97-AF65-F5344CB8AC3E}">
        <p14:creationId xmlns:p14="http://schemas.microsoft.com/office/powerpoint/2010/main" val="1759579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84FA727-8598-8F1A-8F14-DBFAD9D86133}"/>
              </a:ext>
            </a:extLst>
          </p:cNvPr>
          <p:cNvSpPr txBox="1"/>
          <p:nvPr/>
        </p:nvSpPr>
        <p:spPr>
          <a:xfrm>
            <a:off x="837387" y="1740807"/>
            <a:ext cx="7471041" cy="4045723"/>
          </a:xfrm>
          <a:prstGeom prst="rect">
            <a:avLst/>
          </a:prstGeom>
          <a:noFill/>
        </p:spPr>
        <p:txBody>
          <a:bodyPr wrap="square" rtlCol="0">
            <a:spAutoFit/>
          </a:bodyPr>
          <a:lstStyle/>
          <a:p>
            <a:r>
              <a:rPr lang="en-US" sz="2000" b="1" dirty="0">
                <a:latin typeface="Alexandria"/>
              </a:rPr>
              <a:t>Developers:</a:t>
            </a:r>
          </a:p>
          <a:p>
            <a:pPr>
              <a:lnSpc>
                <a:spcPct val="150000"/>
              </a:lnSpc>
            </a:pPr>
            <a:r>
              <a:rPr lang="en-US" sz="2000" dirty="0">
                <a:latin typeface="Alexandria"/>
              </a:rPr>
              <a:t>A good market study helps a developer:</a:t>
            </a:r>
          </a:p>
          <a:p>
            <a:pPr>
              <a:lnSpc>
                <a:spcPct val="150000"/>
              </a:lnSpc>
            </a:pPr>
            <a:r>
              <a:rPr lang="en-US" sz="2000" dirty="0">
                <a:latin typeface="Alexandria"/>
              </a:rPr>
              <a:t>■ Determine whether a location is suitable for development, or consider alternative locations. </a:t>
            </a:r>
          </a:p>
          <a:p>
            <a:pPr>
              <a:lnSpc>
                <a:spcPct val="150000"/>
              </a:lnSpc>
            </a:pPr>
            <a:r>
              <a:rPr lang="en-US" sz="2000" dirty="0">
                <a:latin typeface="Alexandria"/>
              </a:rPr>
              <a:t>■ Identify a product or mix of products that best meets the demands of the market.</a:t>
            </a:r>
          </a:p>
          <a:p>
            <a:pPr>
              <a:lnSpc>
                <a:spcPct val="150000"/>
              </a:lnSpc>
            </a:pPr>
            <a:r>
              <a:rPr lang="en-US" sz="2000" dirty="0">
                <a:latin typeface="Alexandria"/>
              </a:rPr>
              <a:t>■ Understand existing and potential competition, and then evaluate their advantages and disadvantages when compared with the proposed project. </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B827B53B-CCCD-2D7F-1A2D-4E236C2D76B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5.Who Uses Market Analysis?</a:t>
            </a:r>
            <a:endParaRPr lang="en-US" sz="2800" dirty="0">
              <a:latin typeface="Alexandria" charset="0"/>
            </a:endParaRPr>
          </a:p>
        </p:txBody>
      </p:sp>
      <p:pic>
        <p:nvPicPr>
          <p:cNvPr id="3" name="صورة 2">
            <a:extLst>
              <a:ext uri="{FF2B5EF4-FFF2-40B4-BE49-F238E27FC236}">
                <a16:creationId xmlns:a16="http://schemas.microsoft.com/office/drawing/2014/main" id="{C6FD90E0-7FE8-AD38-D4A8-B5A7BF7FDF15}"/>
              </a:ext>
            </a:extLst>
          </p:cNvPr>
          <p:cNvPicPr>
            <a:picLocks noChangeAspect="1"/>
          </p:cNvPicPr>
          <p:nvPr/>
        </p:nvPicPr>
        <p:blipFill>
          <a:blip r:embed="rId3"/>
          <a:stretch>
            <a:fillRect/>
          </a:stretch>
        </p:blipFill>
        <p:spPr>
          <a:xfrm>
            <a:off x="8402884" y="2394385"/>
            <a:ext cx="2619375" cy="2843754"/>
          </a:xfrm>
          <a:prstGeom prst="rect">
            <a:avLst/>
          </a:prstGeom>
        </p:spPr>
      </p:pic>
    </p:spTree>
    <p:extLst>
      <p:ext uri="{BB962C8B-B14F-4D97-AF65-F5344CB8AC3E}">
        <p14:creationId xmlns:p14="http://schemas.microsoft.com/office/powerpoint/2010/main" val="1035105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7DA7BF-3047-4BB4-4162-B06FA7EED257}"/>
              </a:ext>
            </a:extLst>
          </p:cNvPr>
          <p:cNvSpPr txBox="1"/>
          <p:nvPr/>
        </p:nvSpPr>
        <p:spPr>
          <a:xfrm>
            <a:off x="837387" y="1875604"/>
            <a:ext cx="6682765" cy="3785652"/>
          </a:xfrm>
          <a:prstGeom prst="rect">
            <a:avLst/>
          </a:prstGeom>
          <a:noFill/>
        </p:spPr>
        <p:txBody>
          <a:bodyPr wrap="square" rtlCol="0">
            <a:spAutoFit/>
          </a:bodyPr>
          <a:lstStyle/>
          <a:p>
            <a:r>
              <a:rPr lang="en-US" sz="2000" b="1" dirty="0">
                <a:latin typeface="Alexandria"/>
              </a:rPr>
              <a:t>Developers:</a:t>
            </a:r>
          </a:p>
          <a:p>
            <a:pPr>
              <a:lnSpc>
                <a:spcPct val="200000"/>
              </a:lnSpc>
            </a:pPr>
            <a:r>
              <a:rPr lang="en-US" sz="2000" dirty="0">
                <a:latin typeface="Alexandria"/>
              </a:rPr>
              <a:t>■ Identify the nature and depth of demand.</a:t>
            </a:r>
          </a:p>
          <a:p>
            <a:pPr>
              <a:lnSpc>
                <a:spcPct val="200000"/>
              </a:lnSpc>
            </a:pPr>
            <a:r>
              <a:rPr lang="en-US" sz="2000" dirty="0">
                <a:latin typeface="Alexandria"/>
              </a:rPr>
              <a:t>■ Provide guidance for land planners and architects and offer input for initial design concepts and later refinements. </a:t>
            </a:r>
          </a:p>
          <a:p>
            <a:pPr>
              <a:lnSpc>
                <a:spcPct val="200000"/>
              </a:lnSpc>
            </a:pPr>
            <a:r>
              <a:rPr lang="en-US" sz="2000" dirty="0">
                <a:latin typeface="Alexandria"/>
              </a:rPr>
              <a:t>■ Suggest project pricing, sizing, and phasing.</a:t>
            </a:r>
          </a:p>
          <a:p>
            <a:pPr>
              <a:lnSpc>
                <a:spcPct val="200000"/>
              </a:lnSpc>
            </a:pPr>
            <a:endParaRPr lang="en-US" sz="2000" b="1"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2DD9C8F3-4554-79AF-1B21-50BEBC0918EA}"/>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5.Who Uses Market Analysis?</a:t>
            </a:r>
            <a:endParaRPr lang="en-US" sz="2800" dirty="0">
              <a:latin typeface="Alexandria" charset="0"/>
            </a:endParaRPr>
          </a:p>
        </p:txBody>
      </p:sp>
      <p:pic>
        <p:nvPicPr>
          <p:cNvPr id="3" name="صورة 2">
            <a:extLst>
              <a:ext uri="{FF2B5EF4-FFF2-40B4-BE49-F238E27FC236}">
                <a16:creationId xmlns:a16="http://schemas.microsoft.com/office/drawing/2014/main" id="{C25B54C6-2C0B-5328-EECC-BB81F408B2A7}"/>
              </a:ext>
            </a:extLst>
          </p:cNvPr>
          <p:cNvPicPr>
            <a:picLocks noChangeAspect="1"/>
          </p:cNvPicPr>
          <p:nvPr/>
        </p:nvPicPr>
        <p:blipFill>
          <a:blip r:embed="rId3"/>
          <a:stretch>
            <a:fillRect/>
          </a:stretch>
        </p:blipFill>
        <p:spPr>
          <a:xfrm>
            <a:off x="7425559" y="2158001"/>
            <a:ext cx="3785366" cy="2541998"/>
          </a:xfrm>
          <a:prstGeom prst="rect">
            <a:avLst/>
          </a:prstGeom>
        </p:spPr>
      </p:pic>
    </p:spTree>
    <p:extLst>
      <p:ext uri="{BB962C8B-B14F-4D97-AF65-F5344CB8AC3E}">
        <p14:creationId xmlns:p14="http://schemas.microsoft.com/office/powerpoint/2010/main" val="19440470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742931" y="1791294"/>
            <a:ext cx="7833510" cy="4043736"/>
          </a:xfrm>
          <a:prstGeom prst="rect">
            <a:avLst/>
          </a:prstGeom>
          <a:noFill/>
        </p:spPr>
        <p:txBody>
          <a:bodyPr wrap="square" rtlCol="0">
            <a:spAutoFit/>
          </a:bodyPr>
          <a:lstStyle/>
          <a:p>
            <a:r>
              <a:rPr lang="en-US" sz="2000" b="1" dirty="0"/>
              <a:t>Developers:</a:t>
            </a:r>
          </a:p>
          <a:p>
            <a:pPr>
              <a:lnSpc>
                <a:spcPct val="150000"/>
              </a:lnSpc>
            </a:pPr>
            <a:r>
              <a:rPr lang="en-US" sz="2000" dirty="0"/>
              <a:t>■ </a:t>
            </a:r>
            <a:r>
              <a:rPr lang="en-US" sz="2000" dirty="0">
                <a:latin typeface="Alexandria"/>
              </a:rPr>
              <a:t>Generate key inputs for cash flow analysis in support of loan applications or equity syndication. </a:t>
            </a:r>
          </a:p>
          <a:p>
            <a:pPr>
              <a:lnSpc>
                <a:spcPct val="150000"/>
              </a:lnSpc>
            </a:pPr>
            <a:r>
              <a:rPr lang="en-US" sz="2000" dirty="0">
                <a:latin typeface="Alexandria"/>
              </a:rPr>
              <a:t>■ Persuade elected officials and government agency staff members to provide entitlements, financial incentives, or utility services for a proposed development. </a:t>
            </a:r>
          </a:p>
          <a:p>
            <a:pPr>
              <a:lnSpc>
                <a:spcPct val="150000"/>
              </a:lnSpc>
            </a:pPr>
            <a:r>
              <a:rPr lang="en-US" sz="2000" dirty="0">
                <a:latin typeface="Alexandria"/>
              </a:rPr>
              <a:t>■ Devise a marketing plan by identifying market niches or prospective buyers or renters and then suggest how to reach them.</a:t>
            </a:r>
          </a:p>
          <a:p>
            <a:pPr>
              <a:lnSpc>
                <a:spcPct val="150000"/>
              </a:lnSpc>
            </a:pPr>
            <a:r>
              <a:rPr lang="en-US" sz="2000" dirty="0">
                <a:latin typeface="Alexandria"/>
              </a:rPr>
              <a:t>■ Learn why a completed product is not selling or leasing as expected</a:t>
            </a:r>
            <a:endParaRPr lang="en-US"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E720D737-F54B-70C1-C65C-BBAD6FE66522}"/>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5.Who Uses Market Analysis?</a:t>
            </a:r>
            <a:endParaRPr lang="en-US" sz="2800" dirty="0">
              <a:latin typeface="Alexandria" charset="0"/>
            </a:endParaRPr>
          </a:p>
        </p:txBody>
      </p:sp>
      <p:pic>
        <p:nvPicPr>
          <p:cNvPr id="2" name="صورة 1">
            <a:extLst>
              <a:ext uri="{FF2B5EF4-FFF2-40B4-BE49-F238E27FC236}">
                <a16:creationId xmlns:a16="http://schemas.microsoft.com/office/drawing/2014/main" id="{BEFBF76B-C96A-A64F-100D-F2C49E648BEA}"/>
              </a:ext>
            </a:extLst>
          </p:cNvPr>
          <p:cNvPicPr>
            <a:picLocks noChangeAspect="1"/>
          </p:cNvPicPr>
          <p:nvPr/>
        </p:nvPicPr>
        <p:blipFill>
          <a:blip r:embed="rId3"/>
          <a:stretch>
            <a:fillRect/>
          </a:stretch>
        </p:blipFill>
        <p:spPr>
          <a:xfrm>
            <a:off x="8168047" y="2695616"/>
            <a:ext cx="3144891" cy="2092782"/>
          </a:xfrm>
          <a:prstGeom prst="rect">
            <a:avLst/>
          </a:prstGeom>
        </p:spPr>
      </p:pic>
    </p:spTree>
    <p:extLst>
      <p:ext uri="{BB962C8B-B14F-4D97-AF65-F5344CB8AC3E}">
        <p14:creationId xmlns:p14="http://schemas.microsoft.com/office/powerpoint/2010/main" val="434698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69A33EF-5B8F-81EE-B763-B8DA7711D0A5}"/>
              </a:ext>
            </a:extLst>
          </p:cNvPr>
          <p:cNvSpPr txBox="1"/>
          <p:nvPr/>
        </p:nvSpPr>
        <p:spPr>
          <a:xfrm>
            <a:off x="742931" y="1710022"/>
            <a:ext cx="10576710" cy="4043736"/>
          </a:xfrm>
          <a:prstGeom prst="rect">
            <a:avLst/>
          </a:prstGeom>
          <a:noFill/>
        </p:spPr>
        <p:txBody>
          <a:bodyPr wrap="square" rtlCol="0">
            <a:spAutoFit/>
          </a:bodyPr>
          <a:lstStyle/>
          <a:p>
            <a:r>
              <a:rPr lang="en-US" sz="2000" b="1" dirty="0">
                <a:latin typeface="Alexandria"/>
              </a:rPr>
              <a:t>Government Officials:</a:t>
            </a:r>
          </a:p>
          <a:p>
            <a:pPr>
              <a:lnSpc>
                <a:spcPct val="150000"/>
              </a:lnSpc>
            </a:pPr>
            <a:r>
              <a:rPr lang="en-US" sz="2000" dirty="0">
                <a:latin typeface="Alexandria"/>
              </a:rPr>
              <a:t>Public officials use market studies to help with the following: </a:t>
            </a:r>
          </a:p>
          <a:p>
            <a:pPr>
              <a:lnSpc>
                <a:spcPct val="150000"/>
              </a:lnSpc>
            </a:pPr>
            <a:r>
              <a:rPr lang="en-US" sz="2000" dirty="0">
                <a:latin typeface="Alexandria"/>
              </a:rPr>
              <a:t>■ Better understand community- or region-wide housing demand or the reasonableness of a proposed economic development strategy. </a:t>
            </a:r>
          </a:p>
          <a:p>
            <a:pPr>
              <a:lnSpc>
                <a:spcPct val="150000"/>
              </a:lnSpc>
            </a:pPr>
            <a:r>
              <a:rPr lang="en-US" sz="2000" dirty="0">
                <a:latin typeface="Alexandria"/>
              </a:rPr>
              <a:t>■ Identify affordable housing needs and possible locations where new housing construction should be encouraged. </a:t>
            </a:r>
          </a:p>
          <a:p>
            <a:pPr>
              <a:lnSpc>
                <a:spcPct val="150000"/>
              </a:lnSpc>
            </a:pPr>
            <a:r>
              <a:rPr lang="en-US" sz="2000" dirty="0">
                <a:latin typeface="Alexandria"/>
              </a:rPr>
              <a:t>■ Comply with state and federal grant requirements. </a:t>
            </a:r>
          </a:p>
          <a:p>
            <a:pPr>
              <a:lnSpc>
                <a:spcPct val="150000"/>
              </a:lnSpc>
            </a:pPr>
            <a:r>
              <a:rPr lang="en-US" sz="2000" dirty="0">
                <a:latin typeface="Alexandria"/>
              </a:rPr>
              <a:t>■ Provide support for redevelopment plans. </a:t>
            </a:r>
          </a:p>
          <a:p>
            <a:pPr>
              <a:lnSpc>
                <a:spcPct val="150000"/>
              </a:lnSpc>
            </a:pPr>
            <a:r>
              <a:rPr lang="en-US" sz="2000" dirty="0">
                <a:latin typeface="Alexandria"/>
              </a:rPr>
              <a:t>■ Review requests for zoning changes or expansion of utility service areas. </a:t>
            </a:r>
            <a:endParaRPr lang="en-US" sz="2000" b="1" dirty="0">
              <a:solidFill>
                <a:srgbClr val="F58221"/>
              </a:solidFill>
              <a:latin typeface="Alexandria"/>
            </a:endParaRPr>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1659E6-51AE-3757-2F30-B5F70234A82C}"/>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 Who Uses Market Analysis?</a:t>
            </a:r>
            <a:endParaRPr lang="en-US" sz="2800" dirty="0">
              <a:latin typeface="Alexandria" charset="0"/>
            </a:endParaRPr>
          </a:p>
        </p:txBody>
      </p:sp>
      <p:pic>
        <p:nvPicPr>
          <p:cNvPr id="2" name="صورة 1">
            <a:extLst>
              <a:ext uri="{FF2B5EF4-FFF2-40B4-BE49-F238E27FC236}">
                <a16:creationId xmlns:a16="http://schemas.microsoft.com/office/drawing/2014/main" id="{0B02E5A1-B91E-B0A2-B1A0-0CAA3A93ABB4}"/>
              </a:ext>
            </a:extLst>
          </p:cNvPr>
          <p:cNvPicPr>
            <a:picLocks noChangeAspect="1"/>
          </p:cNvPicPr>
          <p:nvPr/>
        </p:nvPicPr>
        <p:blipFill>
          <a:blip r:embed="rId3"/>
          <a:stretch>
            <a:fillRect/>
          </a:stretch>
        </p:blipFill>
        <p:spPr>
          <a:xfrm>
            <a:off x="8628664" y="3944008"/>
            <a:ext cx="2533650" cy="1809750"/>
          </a:xfrm>
          <a:prstGeom prst="rect">
            <a:avLst/>
          </a:prstGeom>
        </p:spPr>
      </p:pic>
    </p:spTree>
    <p:extLst>
      <p:ext uri="{BB962C8B-B14F-4D97-AF65-F5344CB8AC3E}">
        <p14:creationId xmlns:p14="http://schemas.microsoft.com/office/powerpoint/2010/main" val="1610169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3A79165-80B5-4926-59FF-85AD0898E05F}"/>
              </a:ext>
            </a:extLst>
          </p:cNvPr>
          <p:cNvSpPr txBox="1"/>
          <p:nvPr/>
        </p:nvSpPr>
        <p:spPr>
          <a:xfrm>
            <a:off x="742931" y="1977373"/>
            <a:ext cx="7093444" cy="3276282"/>
          </a:xfrm>
          <a:prstGeom prst="rect">
            <a:avLst/>
          </a:prstGeom>
          <a:noFill/>
        </p:spPr>
        <p:txBody>
          <a:bodyPr wrap="square" rtlCol="0">
            <a:spAutoFit/>
          </a:bodyPr>
          <a:lstStyle/>
          <a:p>
            <a:pPr>
              <a:lnSpc>
                <a:spcPct val="150000"/>
              </a:lnSpc>
            </a:pPr>
            <a:r>
              <a:rPr lang="en-US" sz="2000" dirty="0">
                <a:latin typeface="Alexandria"/>
              </a:rPr>
              <a:t> </a:t>
            </a:r>
            <a:r>
              <a:rPr lang="en-US" sz="2000" b="1" dirty="0">
                <a:latin typeface="Alexandria"/>
              </a:rPr>
              <a:t>Government Officials:</a:t>
            </a:r>
          </a:p>
          <a:p>
            <a:pPr>
              <a:lnSpc>
                <a:spcPct val="150000"/>
              </a:lnSpc>
            </a:pPr>
            <a:r>
              <a:rPr lang="en-US" sz="2000" dirty="0">
                <a:latin typeface="Alexandria"/>
              </a:rPr>
              <a:t>■ Calculate the effect of new housing on schools.</a:t>
            </a:r>
          </a:p>
          <a:p>
            <a:pPr>
              <a:lnSpc>
                <a:spcPct val="150000"/>
              </a:lnSpc>
            </a:pPr>
            <a:r>
              <a:rPr lang="en-US" sz="2000" dirty="0">
                <a:latin typeface="Alexandria"/>
              </a:rPr>
              <a:t>■ Determine the effects of new commercial development on parking or traffic conditions in an established business district.</a:t>
            </a:r>
          </a:p>
          <a:p>
            <a:pPr>
              <a:lnSpc>
                <a:spcPct val="150000"/>
              </a:lnSpc>
            </a:pPr>
            <a:r>
              <a:rPr lang="en-US" sz="2000" dirty="0">
                <a:latin typeface="Alexandria"/>
              </a:rPr>
              <a:t>■ Justify creation of special improvement districts or TIF districts. </a:t>
            </a:r>
          </a:p>
          <a:p>
            <a:pPr>
              <a:lnSpc>
                <a:spcPct val="150000"/>
              </a:lnSpc>
            </a:pPr>
            <a:r>
              <a:rPr lang="en-US" sz="2000" dirty="0">
                <a:latin typeface="Alexandria"/>
              </a:rPr>
              <a:t>■ Identify likely demand for transit-oriented development when new rail lines or multimodal facilities are being planned. </a:t>
            </a:r>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
            <a:extLst>
              <a:ext uri="{FF2B5EF4-FFF2-40B4-BE49-F238E27FC236}">
                <a16:creationId xmlns:a16="http://schemas.microsoft.com/office/drawing/2014/main" id="{29C22EC1-FABE-AF21-32CA-2F1D1A7FBFAB}"/>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 Who Uses Market Analysis?</a:t>
            </a:r>
            <a:endParaRPr lang="en-US" sz="2800" dirty="0">
              <a:latin typeface="Alexandria" charset="0"/>
            </a:endParaRPr>
          </a:p>
        </p:txBody>
      </p:sp>
      <p:pic>
        <p:nvPicPr>
          <p:cNvPr id="2" name="صورة 1">
            <a:extLst>
              <a:ext uri="{FF2B5EF4-FFF2-40B4-BE49-F238E27FC236}">
                <a16:creationId xmlns:a16="http://schemas.microsoft.com/office/drawing/2014/main" id="{5545BC1F-FB83-9619-C61F-F325D0B40FBF}"/>
              </a:ext>
            </a:extLst>
          </p:cNvPr>
          <p:cNvPicPr>
            <a:picLocks noChangeAspect="1"/>
          </p:cNvPicPr>
          <p:nvPr/>
        </p:nvPicPr>
        <p:blipFill>
          <a:blip r:embed="rId3"/>
          <a:stretch>
            <a:fillRect/>
          </a:stretch>
        </p:blipFill>
        <p:spPr>
          <a:xfrm>
            <a:off x="7702933" y="2602087"/>
            <a:ext cx="3491093" cy="2323164"/>
          </a:xfrm>
          <a:prstGeom prst="rect">
            <a:avLst/>
          </a:prstGeom>
        </p:spPr>
      </p:pic>
    </p:spTree>
    <p:extLst>
      <p:ext uri="{BB962C8B-B14F-4D97-AF65-F5344CB8AC3E}">
        <p14:creationId xmlns:p14="http://schemas.microsoft.com/office/powerpoint/2010/main" val="2524419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030416-1062-33C0-5CE8-323F792DA350}"/>
              </a:ext>
            </a:extLst>
          </p:cNvPr>
          <p:cNvSpPr txBox="1"/>
          <p:nvPr/>
        </p:nvSpPr>
        <p:spPr>
          <a:xfrm>
            <a:off x="852377" y="1716955"/>
            <a:ext cx="7566409" cy="4045723"/>
          </a:xfrm>
          <a:prstGeom prst="rect">
            <a:avLst/>
          </a:prstGeom>
          <a:noFill/>
        </p:spPr>
        <p:txBody>
          <a:bodyPr wrap="square" rtlCol="0">
            <a:spAutoFit/>
          </a:bodyPr>
          <a:lstStyle/>
          <a:p>
            <a:r>
              <a:rPr lang="en-US" sz="2000" dirty="0">
                <a:latin typeface="Alexandria"/>
              </a:rPr>
              <a:t> </a:t>
            </a:r>
            <a:r>
              <a:rPr lang="en-US" sz="2000" b="1" dirty="0">
                <a:latin typeface="Alexandria"/>
              </a:rPr>
              <a:t>Government Officials:</a:t>
            </a:r>
          </a:p>
          <a:p>
            <a:pPr>
              <a:lnSpc>
                <a:spcPct val="150000"/>
              </a:lnSpc>
            </a:pPr>
            <a:r>
              <a:rPr lang="en-US" sz="2000" dirty="0">
                <a:latin typeface="Alexandria"/>
              </a:rPr>
              <a:t>■ Determine the fiscal impact of a proposed project to use when negotiating impact fees.</a:t>
            </a:r>
          </a:p>
          <a:p>
            <a:pPr>
              <a:lnSpc>
                <a:spcPct val="150000"/>
              </a:lnSpc>
            </a:pPr>
            <a:r>
              <a:rPr lang="en-US" sz="2000" dirty="0">
                <a:latin typeface="Alexandria"/>
              </a:rPr>
              <a:t>■ Justify using incentives to stimulate a neglected market niche, such as artists’ housing.</a:t>
            </a:r>
          </a:p>
          <a:p>
            <a:pPr>
              <a:lnSpc>
                <a:spcPct val="150000"/>
              </a:lnSpc>
            </a:pPr>
            <a:r>
              <a:rPr lang="en-US" sz="2000" dirty="0">
                <a:latin typeface="Alexandria"/>
              </a:rPr>
              <a:t>■ Provide employers with information about housing stock, prices, rents, and vacancies for use when recruiting personnel.</a:t>
            </a:r>
          </a:p>
          <a:p>
            <a:pPr>
              <a:lnSpc>
                <a:spcPct val="150000"/>
              </a:lnSpc>
            </a:pPr>
            <a:r>
              <a:rPr lang="en-US" sz="2000" dirty="0">
                <a:latin typeface="Alexandria"/>
              </a:rPr>
              <a:t>■ Support infrastructure investment in facilities that will draw tourists and other visitors.</a:t>
            </a:r>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
            <a:extLst>
              <a:ext uri="{FF2B5EF4-FFF2-40B4-BE49-F238E27FC236}">
                <a16:creationId xmlns:a16="http://schemas.microsoft.com/office/drawing/2014/main" id="{A748D71D-1DB7-3F26-A073-04EF67B6BB37}"/>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5.Who Uses Market Analysis?</a:t>
            </a:r>
            <a:endParaRPr lang="en-US" sz="2800" dirty="0">
              <a:latin typeface="Alexandria" charset="0"/>
            </a:endParaRPr>
          </a:p>
        </p:txBody>
      </p:sp>
      <p:pic>
        <p:nvPicPr>
          <p:cNvPr id="2" name="صورة 1">
            <a:extLst>
              <a:ext uri="{FF2B5EF4-FFF2-40B4-BE49-F238E27FC236}">
                <a16:creationId xmlns:a16="http://schemas.microsoft.com/office/drawing/2014/main" id="{DBB70559-1C63-3F66-76B6-9C75B38EDE36}"/>
              </a:ext>
            </a:extLst>
          </p:cNvPr>
          <p:cNvPicPr>
            <a:picLocks noChangeAspect="1"/>
          </p:cNvPicPr>
          <p:nvPr/>
        </p:nvPicPr>
        <p:blipFill>
          <a:blip r:embed="rId3"/>
          <a:stretch>
            <a:fillRect/>
          </a:stretch>
        </p:blipFill>
        <p:spPr>
          <a:xfrm>
            <a:off x="8418786" y="2394385"/>
            <a:ext cx="2732973" cy="2099243"/>
          </a:xfrm>
          <a:prstGeom prst="rect">
            <a:avLst/>
          </a:prstGeom>
        </p:spPr>
      </p:pic>
    </p:spTree>
    <p:extLst>
      <p:ext uri="{BB962C8B-B14F-4D97-AF65-F5344CB8AC3E}">
        <p14:creationId xmlns:p14="http://schemas.microsoft.com/office/powerpoint/2010/main" val="34360939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10CF4AE-8BED-7910-D88F-6D35CF9EC623}"/>
              </a:ext>
            </a:extLst>
          </p:cNvPr>
          <p:cNvSpPr txBox="1"/>
          <p:nvPr/>
        </p:nvSpPr>
        <p:spPr>
          <a:xfrm>
            <a:off x="837387" y="1875604"/>
            <a:ext cx="7660227" cy="3737946"/>
          </a:xfrm>
          <a:prstGeom prst="rect">
            <a:avLst/>
          </a:prstGeom>
          <a:noFill/>
        </p:spPr>
        <p:txBody>
          <a:bodyPr wrap="square" rtlCol="0">
            <a:spAutoFit/>
          </a:bodyPr>
          <a:lstStyle/>
          <a:p>
            <a:pPr>
              <a:lnSpc>
                <a:spcPct val="150000"/>
              </a:lnSpc>
            </a:pPr>
            <a:r>
              <a:rPr lang="en-US" sz="2000" dirty="0"/>
              <a:t>📉 </a:t>
            </a:r>
            <a:r>
              <a:rPr lang="en-US" sz="2000" b="1" dirty="0">
                <a:latin typeface="Alexandria"/>
              </a:rPr>
              <a:t>Investors and Lenders</a:t>
            </a:r>
            <a:r>
              <a:rPr lang="en-US" sz="2000" dirty="0">
                <a:latin typeface="Alexandria"/>
              </a:rPr>
              <a:t>:</a:t>
            </a:r>
          </a:p>
          <a:p>
            <a:pPr>
              <a:lnSpc>
                <a:spcPct val="150000"/>
              </a:lnSpc>
            </a:pPr>
            <a:r>
              <a:rPr lang="en-US" sz="2000" dirty="0">
                <a:latin typeface="Alexandria"/>
              </a:rPr>
              <a:t>They will ask the market analyst to offer an opinion on whether :</a:t>
            </a:r>
          </a:p>
          <a:p>
            <a:pPr>
              <a:lnSpc>
                <a:spcPct val="150000"/>
              </a:lnSpc>
            </a:pPr>
            <a:r>
              <a:rPr lang="en-US" sz="2000" dirty="0">
                <a:latin typeface="Alexandria"/>
              </a:rPr>
              <a:t>■ Prospective buyers or tenants exist in sufficient numbers and can be attracted to the location.</a:t>
            </a:r>
          </a:p>
          <a:p>
            <a:pPr>
              <a:lnSpc>
                <a:spcPct val="150000"/>
              </a:lnSpc>
            </a:pPr>
            <a:r>
              <a:rPr lang="en-US" sz="2000" dirty="0">
                <a:latin typeface="Alexandria"/>
              </a:rPr>
              <a:t> ■ The project will lease-up or sell at the pace estimated by the developer’s consultant or staff members.</a:t>
            </a:r>
          </a:p>
          <a:p>
            <a:pPr>
              <a:lnSpc>
                <a:spcPct val="150000"/>
              </a:lnSpc>
            </a:pPr>
            <a:r>
              <a:rPr lang="en-US" sz="2000" dirty="0">
                <a:latin typeface="Alexandria"/>
              </a:rPr>
              <a:t>■ Proposed prices and rents make sense in light of what the competition is offering. </a:t>
            </a:r>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517216EB-93EA-57AF-8B0A-1C1FA9C8C558}"/>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 Who Uses Market Analysis?</a:t>
            </a:r>
            <a:endParaRPr lang="en-US" sz="2800" dirty="0">
              <a:latin typeface="Alexandria" charset="0"/>
            </a:endParaRPr>
          </a:p>
        </p:txBody>
      </p:sp>
      <p:pic>
        <p:nvPicPr>
          <p:cNvPr id="2" name="Picture 2" descr="How to Make Money Investing: Guide ...">
            <a:extLst>
              <a:ext uri="{FF2B5EF4-FFF2-40B4-BE49-F238E27FC236}">
                <a16:creationId xmlns:a16="http://schemas.microsoft.com/office/drawing/2014/main" id="{8E275DE5-9C35-5961-6D6B-C65A21094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9556" y="2870935"/>
            <a:ext cx="2182191"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91112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07458-F41E-32A7-290B-1567BB958F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882864-CC6C-35D5-96EF-4785895ED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207B0C-EB8B-BAFD-006C-17AD8C29B5CC}"/>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932903D-39D7-F97D-0322-6C3650A891CE}"/>
              </a:ext>
            </a:extLst>
          </p:cNvPr>
          <p:cNvSpPr txBox="1"/>
          <p:nvPr/>
        </p:nvSpPr>
        <p:spPr>
          <a:xfrm>
            <a:off x="837387" y="1875604"/>
            <a:ext cx="10611682" cy="2400657"/>
          </a:xfrm>
          <a:prstGeom prst="rect">
            <a:avLst/>
          </a:prstGeom>
          <a:noFill/>
        </p:spPr>
        <p:txBody>
          <a:bodyPr wrap="square" rtlCol="0">
            <a:spAutoFit/>
          </a:bodyPr>
          <a:lstStyle/>
          <a:p>
            <a:r>
              <a:rPr lang="en-US" sz="2000" dirty="0"/>
              <a:t>📉 </a:t>
            </a:r>
            <a:r>
              <a:rPr lang="en-US" sz="2000" b="1" dirty="0">
                <a:latin typeface="Alexandria"/>
              </a:rPr>
              <a:t>Investors and Lenders</a:t>
            </a:r>
            <a:r>
              <a:rPr lang="en-US" sz="2000" dirty="0">
                <a:latin typeface="Alexandria"/>
              </a:rPr>
              <a:t>:</a:t>
            </a:r>
          </a:p>
          <a:p>
            <a:pPr>
              <a:lnSpc>
                <a:spcPct val="150000"/>
              </a:lnSpc>
            </a:pPr>
            <a:r>
              <a:rPr lang="en-US" sz="2000" dirty="0">
                <a:latin typeface="Alexandria"/>
              </a:rPr>
              <a:t>■ The amenities to be offered are necessary or appropriate for the marketplace.</a:t>
            </a:r>
          </a:p>
          <a:p>
            <a:pPr>
              <a:lnSpc>
                <a:spcPct val="150000"/>
              </a:lnSpc>
            </a:pPr>
            <a:r>
              <a:rPr lang="en-US" sz="2000" dirty="0">
                <a:latin typeface="Alexandria"/>
              </a:rPr>
              <a:t>■ The project will generate sufficient income to cover operating expenses and debt service, and still generate profits that will provide an attractive return on investment.</a:t>
            </a: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682BE470-6B15-EA08-324B-917BEE0505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1D66BAC9-59E1-E9F6-F3E7-2CE4A5D2EAB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 Who Uses Market Analysis?</a:t>
            </a:r>
            <a:endParaRPr lang="en-US" sz="2800" dirty="0">
              <a:latin typeface="Alexandria" charset="0"/>
            </a:endParaRPr>
          </a:p>
        </p:txBody>
      </p:sp>
      <p:sp>
        <p:nvSpPr>
          <p:cNvPr id="3" name="مخطط انسيابي: محطة طرفية 2">
            <a:extLst>
              <a:ext uri="{FF2B5EF4-FFF2-40B4-BE49-F238E27FC236}">
                <a16:creationId xmlns:a16="http://schemas.microsoft.com/office/drawing/2014/main" id="{5ABCF857-709D-F87C-C58E-569F27D47A1C}"/>
              </a:ext>
            </a:extLst>
          </p:cNvPr>
          <p:cNvSpPr/>
          <p:nvPr/>
        </p:nvSpPr>
        <p:spPr>
          <a:xfrm>
            <a:off x="1902248" y="4035390"/>
            <a:ext cx="7667421" cy="993228"/>
          </a:xfrm>
          <a:prstGeom prst="flowChartTerminator">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If a property’s performance is not meeting expectations, a market study can suggest how upgrading or repositioning could improve occupancy or rent levels.</a:t>
            </a:r>
            <a:endParaRPr lang="en-US" sz="2000" dirty="0">
              <a:solidFill>
                <a:schemeClr val="tx1"/>
              </a:solidFill>
              <a:latin typeface="Alexandria"/>
              <a:cs typeface="Alexandria" charset="0"/>
            </a:endParaRPr>
          </a:p>
        </p:txBody>
      </p:sp>
    </p:spTree>
    <p:extLst>
      <p:ext uri="{BB962C8B-B14F-4D97-AF65-F5344CB8AC3E}">
        <p14:creationId xmlns:p14="http://schemas.microsoft.com/office/powerpoint/2010/main" val="1137251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2008091"/>
            <a:ext cx="10541000" cy="2308324"/>
          </a:xfrm>
          <a:prstGeom prst="rect">
            <a:avLst/>
          </a:prstGeom>
          <a:noFill/>
        </p:spPr>
        <p:txBody>
          <a:bodyPr wrap="square" rtlCol="0">
            <a:spAutoFit/>
          </a:bodyPr>
          <a:lstStyle/>
          <a:p>
            <a:r>
              <a:rPr lang="en-US" sz="2000" b="1" dirty="0"/>
              <a:t>Tenants or Buyers:</a:t>
            </a:r>
          </a:p>
          <a:p>
            <a:endParaRPr lang="en-US" b="1" dirty="0">
              <a:latin typeface="Alexandria" charset="0"/>
              <a:cs typeface="Alexandria" charset="0"/>
            </a:endParaRPr>
          </a:p>
          <a:p>
            <a:pPr>
              <a:lnSpc>
                <a:spcPct val="150000"/>
              </a:lnSpc>
            </a:pPr>
            <a:r>
              <a:rPr lang="en-US" sz="2000" dirty="0">
                <a:latin typeface="Alexandria"/>
              </a:rPr>
              <a:t>Apartment tenants and small businesses are not likely to commission market studies, but they will often rely on published market data from local real estate brokers or will consult online sources to determine the asking rents at nearby competitive projects.</a:t>
            </a:r>
            <a:endParaRPr lang="en-US" sz="2000" dirty="0">
              <a:latin typeface="Alexandria"/>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9A74D3C4-3C7C-F6B4-DC2C-CA803F253FFF}"/>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a:rPr>
              <a:t>5. Who Uses Market Analysis?</a:t>
            </a:r>
          </a:p>
        </p:txBody>
      </p:sp>
      <p:pic>
        <p:nvPicPr>
          <p:cNvPr id="2" name="صورة 1">
            <a:extLst>
              <a:ext uri="{FF2B5EF4-FFF2-40B4-BE49-F238E27FC236}">
                <a16:creationId xmlns:a16="http://schemas.microsoft.com/office/drawing/2014/main" id="{6CC102D9-5117-8F92-BC10-10FD6505A76B}"/>
              </a:ext>
            </a:extLst>
          </p:cNvPr>
          <p:cNvPicPr>
            <a:picLocks noChangeAspect="1"/>
          </p:cNvPicPr>
          <p:nvPr/>
        </p:nvPicPr>
        <p:blipFill>
          <a:blip r:embed="rId3"/>
          <a:stretch>
            <a:fillRect/>
          </a:stretch>
        </p:blipFill>
        <p:spPr>
          <a:xfrm>
            <a:off x="4292654" y="4150764"/>
            <a:ext cx="3921180" cy="1823527"/>
          </a:xfrm>
          <a:prstGeom prst="rect">
            <a:avLst/>
          </a:prstGeom>
        </p:spPr>
      </p:pic>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descr="صورة تحتوي على نص, لقطة شاشة, برمجيات, رقم&#10;&#10;قد يكون المحتوى الذي تم إنشاؤه بواسطة الذكاء الاصطناعي غير صحيح.">
            <a:extLst>
              <a:ext uri="{FF2B5EF4-FFF2-40B4-BE49-F238E27FC236}">
                <a16:creationId xmlns:a16="http://schemas.microsoft.com/office/drawing/2014/main" id="{2B247CA3-21C0-EA8C-3507-D4BE02E3C848}"/>
              </a:ext>
            </a:extLst>
          </p:cNvPr>
          <p:cNvPicPr>
            <a:picLocks noChangeAspect="1"/>
          </p:cNvPicPr>
          <p:nvPr/>
        </p:nvPicPr>
        <p:blipFill>
          <a:blip r:embed="rId3"/>
          <a:srcRect l="14369" t="28197" r="10090" b="14857"/>
          <a:stretch>
            <a:fillRect/>
          </a:stretch>
        </p:blipFill>
        <p:spPr>
          <a:xfrm>
            <a:off x="762000" y="1913070"/>
            <a:ext cx="10668000" cy="3740945"/>
          </a:xfrm>
          <a:prstGeom prst="rect">
            <a:avLst/>
          </a:prstGeom>
        </p:spPr>
      </p:pic>
      <p:sp>
        <p:nvSpPr>
          <p:cNvPr id="8" name="TextBox 2">
            <a:extLst>
              <a:ext uri="{FF2B5EF4-FFF2-40B4-BE49-F238E27FC236}">
                <a16:creationId xmlns:a16="http://schemas.microsoft.com/office/drawing/2014/main" id="{F70B967C-79F9-66E7-16CF-FF602FB24B16}"/>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5.Who Uses Market Analysis?</a:t>
            </a:r>
            <a:endParaRPr lang="en-US" sz="2800" dirty="0">
              <a:latin typeface="Alexandria" charset="0"/>
            </a:endParaRPr>
          </a:p>
        </p:txBody>
      </p:sp>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A8B0-F1C2-AF86-2243-B516DA895D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DE724-312C-DF38-D158-3D2A783C6D2C}"/>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2009–2012 bust</a:t>
            </a:r>
            <a:r>
              <a:rPr lang="en-US" dirty="0"/>
              <a:t>: steep decline due to oversupply and global financial crisis.</a:t>
            </a:r>
          </a:p>
        </p:txBody>
      </p:sp>
      <p:pic>
        <p:nvPicPr>
          <p:cNvPr id="7" name="Graphic 21">
            <a:extLst>
              <a:ext uri="{FF2B5EF4-FFF2-40B4-BE49-F238E27FC236}">
                <a16:creationId xmlns:a16="http://schemas.microsoft.com/office/drawing/2014/main" id="{2EAB3B33-BB0B-1146-4270-F118E677B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DB529553-F01B-0702-A5F3-93FA387A0723}"/>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5. Who Uses Market Analysis?</a:t>
            </a:r>
            <a:endParaRPr lang="en-US" sz="2800" dirty="0">
              <a:latin typeface="Alexandria" charset="0"/>
            </a:endParaRPr>
          </a:p>
        </p:txBody>
      </p:sp>
      <p:pic>
        <p:nvPicPr>
          <p:cNvPr id="5" name="صورة 4" descr="صورة تحتوي على نص, لقطة شاشة, عرض, برمجيات&#10;&#10;قد يكون المحتوى الذي تم إنشاؤه بواسطة الذكاء الاصطناعي غير صحيح.">
            <a:extLst>
              <a:ext uri="{FF2B5EF4-FFF2-40B4-BE49-F238E27FC236}">
                <a16:creationId xmlns:a16="http://schemas.microsoft.com/office/drawing/2014/main" id="{50EF1692-4E15-9116-92E1-E85D4335AC3D}"/>
              </a:ext>
            </a:extLst>
          </p:cNvPr>
          <p:cNvPicPr>
            <a:picLocks noChangeAspect="1"/>
          </p:cNvPicPr>
          <p:nvPr/>
        </p:nvPicPr>
        <p:blipFill>
          <a:blip r:embed="rId3"/>
          <a:srcRect l="14246" t="27896" r="7992" b="31147"/>
          <a:stretch>
            <a:fillRect/>
          </a:stretch>
        </p:blipFill>
        <p:spPr>
          <a:xfrm>
            <a:off x="862904" y="2901309"/>
            <a:ext cx="10831790" cy="2975572"/>
          </a:xfrm>
          <a:prstGeom prst="rect">
            <a:avLst/>
          </a:prstGeom>
        </p:spPr>
      </p:pic>
      <p:pic>
        <p:nvPicPr>
          <p:cNvPr id="9" name="صورة 8">
            <a:extLst>
              <a:ext uri="{FF2B5EF4-FFF2-40B4-BE49-F238E27FC236}">
                <a16:creationId xmlns:a16="http://schemas.microsoft.com/office/drawing/2014/main" id="{D20BBE11-73CB-AD63-2097-7C598A512454}"/>
              </a:ext>
            </a:extLst>
          </p:cNvPr>
          <p:cNvPicPr>
            <a:picLocks noChangeAspect="1"/>
          </p:cNvPicPr>
          <p:nvPr/>
        </p:nvPicPr>
        <p:blipFill>
          <a:blip r:embed="rId4"/>
          <a:srcRect b="67520"/>
          <a:stretch>
            <a:fillRect/>
          </a:stretch>
        </p:blipFill>
        <p:spPr>
          <a:xfrm>
            <a:off x="862904" y="1685495"/>
            <a:ext cx="10589581" cy="1215814"/>
          </a:xfrm>
          <a:prstGeom prst="rect">
            <a:avLst/>
          </a:prstGeom>
        </p:spPr>
      </p:pic>
    </p:spTree>
    <p:extLst>
      <p:ext uri="{BB962C8B-B14F-4D97-AF65-F5344CB8AC3E}">
        <p14:creationId xmlns:p14="http://schemas.microsoft.com/office/powerpoint/2010/main" val="274357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B8D068-1882-CD93-8049-6028C9DB4AFC}"/>
              </a:ext>
            </a:extLst>
          </p:cNvPr>
          <p:cNvSpPr txBox="1"/>
          <p:nvPr/>
        </p:nvSpPr>
        <p:spPr>
          <a:xfrm>
            <a:off x="617280" y="1077307"/>
            <a:ext cx="8226686" cy="523220"/>
          </a:xfrm>
          <a:prstGeom prst="rect">
            <a:avLst/>
          </a:prstGeom>
          <a:noFill/>
        </p:spPr>
        <p:txBody>
          <a:bodyPr wrap="square" rtlCol="0">
            <a:spAutoFit/>
          </a:bodyPr>
          <a:lstStyle/>
          <a:p>
            <a:r>
              <a:rPr lang="en-US" sz="2800" dirty="0"/>
              <a:t>6. Who Does Market Analyses?</a:t>
            </a:r>
            <a:endParaRPr lang="en-US" sz="2800" dirty="0">
              <a:latin typeface="Alexandria" charset="0"/>
            </a:endParaRPr>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1074267" y="2554423"/>
            <a:ext cx="6193635" cy="2814617"/>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000" dirty="0"/>
              <a:t>Consulting firms that specialize in real estate research or services</a:t>
            </a:r>
          </a:p>
          <a:p>
            <a:pPr marL="342900" indent="-342900">
              <a:lnSpc>
                <a:spcPct val="150000"/>
              </a:lnSpc>
              <a:buFont typeface="Wingdings" panose="05000000000000000000" pitchFamily="2" charset="2"/>
              <a:buChar char="Ø"/>
            </a:pPr>
            <a:r>
              <a:rPr lang="en-US" sz="2000" dirty="0"/>
              <a:t>Commercial real estate appraisal firms</a:t>
            </a:r>
          </a:p>
          <a:p>
            <a:pPr marL="342900" indent="-342900">
              <a:lnSpc>
                <a:spcPct val="150000"/>
              </a:lnSpc>
              <a:buFont typeface="Wingdings" panose="05000000000000000000" pitchFamily="2" charset="2"/>
              <a:buChar char="Ø"/>
            </a:pPr>
            <a:r>
              <a:rPr lang="en-US" sz="2000" dirty="0"/>
              <a:t>Large developers often have a team of in-house analysts</a:t>
            </a:r>
          </a:p>
          <a:p>
            <a:pPr marL="342900" indent="-342900">
              <a:lnSpc>
                <a:spcPct val="150000"/>
              </a:lnSpc>
              <a:buFont typeface="Wingdings" panose="05000000000000000000" pitchFamily="2" charset="2"/>
              <a:buChar char="Ø"/>
            </a:pPr>
            <a:r>
              <a:rPr lang="en-US" sz="2000" dirty="0"/>
              <a:t>National Council of Housing Market Analysts (NCHMA) </a:t>
            </a:r>
          </a:p>
        </p:txBody>
      </p:sp>
      <p:pic>
        <p:nvPicPr>
          <p:cNvPr id="2" name="صورة 1">
            <a:extLst>
              <a:ext uri="{FF2B5EF4-FFF2-40B4-BE49-F238E27FC236}">
                <a16:creationId xmlns:a16="http://schemas.microsoft.com/office/drawing/2014/main" id="{F58E470F-6BC1-F95A-B369-6FD6A944EB41}"/>
              </a:ext>
            </a:extLst>
          </p:cNvPr>
          <p:cNvPicPr>
            <a:picLocks noChangeAspect="1"/>
          </p:cNvPicPr>
          <p:nvPr/>
        </p:nvPicPr>
        <p:blipFill>
          <a:blip r:embed="rId3"/>
          <a:stretch>
            <a:fillRect/>
          </a:stretch>
        </p:blipFill>
        <p:spPr>
          <a:xfrm>
            <a:off x="7267902" y="2554423"/>
            <a:ext cx="3786043" cy="3042336"/>
          </a:xfrm>
          <a:prstGeom prst="rect">
            <a:avLst/>
          </a:prstGeom>
        </p:spPr>
      </p:pic>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10AB8-E6A5-7AFB-4863-4DC39BA39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24883-4035-63F2-7A3B-E5D42C3EB42A}"/>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A5EA60-BC45-4B94-E69C-FC5DBA1E7DC2}"/>
              </a:ext>
            </a:extLst>
          </p:cNvPr>
          <p:cNvSpPr txBox="1"/>
          <p:nvPr/>
        </p:nvSpPr>
        <p:spPr>
          <a:xfrm>
            <a:off x="617280" y="1077307"/>
            <a:ext cx="8226686" cy="523220"/>
          </a:xfrm>
          <a:prstGeom prst="rect">
            <a:avLst/>
          </a:prstGeom>
          <a:noFill/>
        </p:spPr>
        <p:txBody>
          <a:bodyPr wrap="square" rtlCol="0">
            <a:spAutoFit/>
          </a:bodyPr>
          <a:lstStyle/>
          <a:p>
            <a:r>
              <a:rPr lang="en-US" sz="2800" dirty="0"/>
              <a:t>6. Who Does Market Analyses?</a:t>
            </a:r>
            <a:endParaRPr lang="en-US" sz="2800" dirty="0">
              <a:latin typeface="Alexandria" charset="0"/>
            </a:endParaRPr>
          </a:p>
        </p:txBody>
      </p:sp>
      <p:pic>
        <p:nvPicPr>
          <p:cNvPr id="7" name="Graphic 21">
            <a:extLst>
              <a:ext uri="{FF2B5EF4-FFF2-40B4-BE49-F238E27FC236}">
                <a16:creationId xmlns:a16="http://schemas.microsoft.com/office/drawing/2014/main" id="{05DA5A1C-4B8C-2D23-AD00-27A52577B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9AB97BB-B2B2-9BD4-0F79-3C380A03B48F}"/>
              </a:ext>
            </a:extLst>
          </p:cNvPr>
          <p:cNvSpPr txBox="1"/>
          <p:nvPr/>
        </p:nvSpPr>
        <p:spPr>
          <a:xfrm>
            <a:off x="1011206" y="2480809"/>
            <a:ext cx="6934615" cy="2814617"/>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000" dirty="0">
                <a:latin typeface="Alexandria"/>
              </a:rPr>
              <a:t>Public accounting firms also have active real estate practices</a:t>
            </a:r>
          </a:p>
          <a:p>
            <a:pPr marL="342900" indent="-342900">
              <a:lnSpc>
                <a:spcPct val="150000"/>
              </a:lnSpc>
              <a:buFont typeface="Wingdings" panose="05000000000000000000" pitchFamily="2" charset="2"/>
              <a:buChar char="Ø"/>
            </a:pPr>
            <a:r>
              <a:rPr lang="en-US" sz="2000" dirty="0">
                <a:latin typeface="Alexandria"/>
              </a:rPr>
              <a:t>Real estate brokerages also prepare summary market analyses covering national, regional, and local conditions</a:t>
            </a:r>
          </a:p>
          <a:p>
            <a:pPr marL="342900" indent="-342900">
              <a:lnSpc>
                <a:spcPct val="150000"/>
              </a:lnSpc>
              <a:buFont typeface="Wingdings" panose="05000000000000000000" pitchFamily="2" charset="2"/>
              <a:buChar char="Ø"/>
            </a:pPr>
            <a:r>
              <a:rPr lang="en-US" sz="2000" dirty="0">
                <a:latin typeface="Alexandria"/>
              </a:rPr>
              <a:t>Trade associations also compile data that provide important insights into market conditions for the nation and larger metropolitan areas.</a:t>
            </a:r>
          </a:p>
        </p:txBody>
      </p:sp>
      <p:pic>
        <p:nvPicPr>
          <p:cNvPr id="2" name="صورة 1">
            <a:extLst>
              <a:ext uri="{FF2B5EF4-FFF2-40B4-BE49-F238E27FC236}">
                <a16:creationId xmlns:a16="http://schemas.microsoft.com/office/drawing/2014/main" id="{2DF0AEFF-40E8-219C-FA18-6650B15CB1ED}"/>
              </a:ext>
            </a:extLst>
          </p:cNvPr>
          <p:cNvPicPr>
            <a:picLocks noChangeAspect="1"/>
          </p:cNvPicPr>
          <p:nvPr/>
        </p:nvPicPr>
        <p:blipFill>
          <a:blip r:embed="rId3"/>
          <a:stretch>
            <a:fillRect/>
          </a:stretch>
        </p:blipFill>
        <p:spPr>
          <a:xfrm>
            <a:off x="8339747" y="2548777"/>
            <a:ext cx="2390775" cy="2746649"/>
          </a:xfrm>
          <a:prstGeom prst="rect">
            <a:avLst/>
          </a:prstGeom>
        </p:spPr>
      </p:pic>
    </p:spTree>
    <p:extLst>
      <p:ext uri="{BB962C8B-B14F-4D97-AF65-F5344CB8AC3E}">
        <p14:creationId xmlns:p14="http://schemas.microsoft.com/office/powerpoint/2010/main" val="1057679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sp>
        <p:nvSpPr>
          <p:cNvPr id="3" name="TextBox 2">
            <a:extLst>
              <a:ext uri="{FF2B5EF4-FFF2-40B4-BE49-F238E27FC236}">
                <a16:creationId xmlns:a16="http://schemas.microsoft.com/office/drawing/2014/main" id="{EED9585F-D35E-4CFD-B8C4-A15748DC20DF}"/>
              </a:ext>
            </a:extLst>
          </p:cNvPr>
          <p:cNvSpPr txBox="1"/>
          <p:nvPr/>
        </p:nvSpPr>
        <p:spPr>
          <a:xfrm>
            <a:off x="617279" y="1000696"/>
            <a:ext cx="8449069" cy="523220"/>
          </a:xfrm>
          <a:prstGeom prst="rect">
            <a:avLst/>
          </a:prstGeom>
          <a:noFill/>
        </p:spPr>
        <p:txBody>
          <a:bodyPr wrap="square" rtlCol="0">
            <a:spAutoFit/>
          </a:bodyPr>
          <a:lstStyle/>
          <a:p>
            <a:r>
              <a:rPr lang="en-US" sz="2800" dirty="0"/>
              <a:t>7. Factors Affecting the Cost of a Market Study</a:t>
            </a:r>
            <a:endParaRPr lang="en-US" sz="2800" dirty="0">
              <a:latin typeface="Alexandria" charset="0"/>
            </a:endParaRP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042738" y="2008653"/>
            <a:ext cx="8023610" cy="3785652"/>
          </a:xfrm>
          <a:prstGeom prst="rect">
            <a:avLst/>
          </a:prstGeom>
          <a:noFill/>
        </p:spPr>
        <p:txBody>
          <a:bodyPr wrap="square" rtlCol="0">
            <a:spAutoFit/>
          </a:bodyPr>
          <a:lstStyle/>
          <a:p>
            <a:r>
              <a:rPr lang="en-US" sz="2000" dirty="0">
                <a:latin typeface="Alexandria"/>
              </a:rPr>
              <a:t>Developers often underestimate the value of an impartial assessment of the market. </a:t>
            </a:r>
          </a:p>
          <a:p>
            <a:r>
              <a:rPr lang="en-US" sz="2000" dirty="0">
                <a:latin typeface="Alexandria"/>
              </a:rPr>
              <a:t>They understand that they will have to pay for the services of other professionals—an architect, land planner, and engineer, at a minimum—to get plans approved,</a:t>
            </a:r>
          </a:p>
          <a:p>
            <a:r>
              <a:rPr lang="en-US" sz="2000" dirty="0">
                <a:latin typeface="Alexandria"/>
              </a:rPr>
              <a:t> but they see :</a:t>
            </a:r>
          </a:p>
          <a:p>
            <a:endParaRPr lang="en-US" sz="2000" b="1" dirty="0">
              <a:latin typeface="Alexandria"/>
            </a:endParaRPr>
          </a:p>
          <a:p>
            <a:r>
              <a:rPr lang="en-US" sz="2000" b="1" dirty="0">
                <a:latin typeface="Alexandria"/>
              </a:rPr>
              <a:t>no need to pay for an outside market study unless a lender or a government agency asks them to do so. </a:t>
            </a:r>
          </a:p>
          <a:p>
            <a:endParaRPr lang="en-US" sz="2000" dirty="0">
              <a:latin typeface="Alexandria"/>
            </a:endParaRPr>
          </a:p>
          <a:p>
            <a:r>
              <a:rPr lang="en-US" sz="2000" dirty="0">
                <a:latin typeface="Alexandria"/>
              </a:rPr>
              <a:t>The study objectives, the expertise needed, and the complexity of the research will all influence the cost of market research.</a:t>
            </a:r>
          </a:p>
        </p:txBody>
      </p:sp>
      <p:pic>
        <p:nvPicPr>
          <p:cNvPr id="2" name="صورة 1">
            <a:extLst>
              <a:ext uri="{FF2B5EF4-FFF2-40B4-BE49-F238E27FC236}">
                <a16:creationId xmlns:a16="http://schemas.microsoft.com/office/drawing/2014/main" id="{6306113A-285A-90AE-42A4-75E6BE74EA9A}"/>
              </a:ext>
            </a:extLst>
          </p:cNvPr>
          <p:cNvPicPr>
            <a:picLocks noChangeAspect="1"/>
          </p:cNvPicPr>
          <p:nvPr/>
        </p:nvPicPr>
        <p:blipFill>
          <a:blip r:embed="rId3"/>
          <a:stretch>
            <a:fillRect/>
          </a:stretch>
        </p:blipFill>
        <p:spPr>
          <a:xfrm>
            <a:off x="8577098" y="3429000"/>
            <a:ext cx="2857500" cy="1600200"/>
          </a:xfrm>
          <a:prstGeom prst="rect">
            <a:avLst/>
          </a:prstGeom>
        </p:spPr>
      </p:pic>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48" name="TextBox 47">
            <a:extLst>
              <a:ext uri="{FF2B5EF4-FFF2-40B4-BE49-F238E27FC236}">
                <a16:creationId xmlns:a16="http://schemas.microsoft.com/office/drawing/2014/main" id="{683484F6-5B70-D508-02D3-3711CFE2B98D}"/>
              </a:ext>
            </a:extLst>
          </p:cNvPr>
          <p:cNvSpPr txBox="1"/>
          <p:nvPr/>
        </p:nvSpPr>
        <p:spPr>
          <a:xfrm>
            <a:off x="762001" y="1997839"/>
            <a:ext cx="5940696" cy="3170099"/>
          </a:xfrm>
          <a:prstGeom prst="rect">
            <a:avLst/>
          </a:prstGeom>
          <a:noFill/>
        </p:spPr>
        <p:txBody>
          <a:bodyPr wrap="square" rtlCol="0">
            <a:spAutoFit/>
          </a:bodyPr>
          <a:lstStyle/>
          <a:p>
            <a:r>
              <a:rPr lang="en-US" sz="2000" b="1" dirty="0">
                <a:latin typeface="Alexandria"/>
              </a:rPr>
              <a:t>Number of land uses to be studied:</a:t>
            </a:r>
          </a:p>
          <a:p>
            <a:endParaRPr lang="en-US" sz="2000" dirty="0">
              <a:latin typeface="Alexandria"/>
            </a:endParaRPr>
          </a:p>
          <a:p>
            <a:r>
              <a:rPr lang="en-US" sz="2000" dirty="0">
                <a:latin typeface="Alexandria"/>
              </a:rPr>
              <a:t>The volume of data that a consultant must collect and analyze is much greater for a multiuse project than for a single-use property.</a:t>
            </a:r>
          </a:p>
          <a:p>
            <a:endParaRPr lang="en-US" sz="2000" dirty="0">
              <a:latin typeface="Alexandria"/>
            </a:endParaRPr>
          </a:p>
          <a:p>
            <a:r>
              <a:rPr lang="en-US" sz="2000" dirty="0">
                <a:latin typeface="Alexandria"/>
              </a:rPr>
              <a:t>A mixed-use project comprising office space, a hotel, and condominiums will require more detailed analysis of employment data and sources of demand for hotel rooms than will a condominium study alone. </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5014347E-041A-E12B-4E5B-FE65D1C06F01}"/>
              </a:ext>
            </a:extLst>
          </p:cNvPr>
          <p:cNvSpPr txBox="1"/>
          <p:nvPr/>
        </p:nvSpPr>
        <p:spPr>
          <a:xfrm>
            <a:off x="617279" y="1000696"/>
            <a:ext cx="8449069" cy="523220"/>
          </a:xfrm>
          <a:prstGeom prst="rect">
            <a:avLst/>
          </a:prstGeom>
          <a:noFill/>
        </p:spPr>
        <p:txBody>
          <a:bodyPr wrap="square" rtlCol="0">
            <a:spAutoFit/>
          </a:bodyPr>
          <a:lstStyle/>
          <a:p>
            <a:r>
              <a:rPr lang="en-US" sz="2800" dirty="0"/>
              <a:t>7. Factors Affecting the Cost of a Market Study</a:t>
            </a:r>
            <a:endParaRPr lang="en-US" sz="2800" dirty="0">
              <a:latin typeface="Alexandria" charset="0"/>
            </a:endParaRPr>
          </a:p>
        </p:txBody>
      </p:sp>
      <p:pic>
        <p:nvPicPr>
          <p:cNvPr id="2" name="صورة 1">
            <a:extLst>
              <a:ext uri="{FF2B5EF4-FFF2-40B4-BE49-F238E27FC236}">
                <a16:creationId xmlns:a16="http://schemas.microsoft.com/office/drawing/2014/main" id="{03067EF7-3695-71E3-AA14-63D086B844D6}"/>
              </a:ext>
            </a:extLst>
          </p:cNvPr>
          <p:cNvPicPr>
            <a:picLocks noChangeAspect="1"/>
          </p:cNvPicPr>
          <p:nvPr/>
        </p:nvPicPr>
        <p:blipFill>
          <a:blip r:embed="rId3"/>
          <a:stretch>
            <a:fillRect/>
          </a:stretch>
        </p:blipFill>
        <p:spPr>
          <a:xfrm>
            <a:off x="6650854" y="2387618"/>
            <a:ext cx="4641796" cy="2882800"/>
          </a:xfrm>
          <a:prstGeom prst="rect">
            <a:avLst/>
          </a:prstGeom>
        </p:spPr>
      </p:pic>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9FBA1-26D7-6204-EFAC-FDA8A0E841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89190-F51B-4E82-2172-3B6BA3608C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5. Urban density gradient (illustrative).</a:t>
            </a:r>
          </a:p>
        </p:txBody>
      </p:sp>
      <p:sp>
        <p:nvSpPr>
          <p:cNvPr id="48" name="TextBox 47">
            <a:extLst>
              <a:ext uri="{FF2B5EF4-FFF2-40B4-BE49-F238E27FC236}">
                <a16:creationId xmlns:a16="http://schemas.microsoft.com/office/drawing/2014/main" id="{442E852C-E2A6-3450-9A8D-5B7CBEB7E490}"/>
              </a:ext>
            </a:extLst>
          </p:cNvPr>
          <p:cNvSpPr txBox="1"/>
          <p:nvPr/>
        </p:nvSpPr>
        <p:spPr>
          <a:xfrm>
            <a:off x="1185076" y="1716439"/>
            <a:ext cx="9821847" cy="3122393"/>
          </a:xfrm>
          <a:prstGeom prst="rect">
            <a:avLst/>
          </a:prstGeom>
          <a:noFill/>
        </p:spPr>
        <p:txBody>
          <a:bodyPr wrap="square" rtlCol="0">
            <a:spAutoFit/>
          </a:bodyPr>
          <a:lstStyle/>
          <a:p>
            <a:r>
              <a:rPr lang="en-US" sz="2000" dirty="0">
                <a:latin typeface="Alexandria" charset="0"/>
              </a:rPr>
              <a:t> </a:t>
            </a:r>
            <a:r>
              <a:rPr lang="en-US" sz="2000" b="1" dirty="0">
                <a:latin typeface="Alexandria" charset="0"/>
              </a:rPr>
              <a:t>Level of detail required:</a:t>
            </a:r>
          </a:p>
          <a:p>
            <a:pPr marL="342900" indent="-342900">
              <a:lnSpc>
                <a:spcPct val="150000"/>
              </a:lnSpc>
              <a:buFont typeface="Wingdings" panose="05000000000000000000" pitchFamily="2" charset="2"/>
              <a:buChar char="Ø"/>
            </a:pPr>
            <a:r>
              <a:rPr lang="en-US" sz="2000" dirty="0">
                <a:latin typeface="Alexandria" charset="0"/>
              </a:rPr>
              <a:t>At the early stages of the development process, an overview of local area </a:t>
            </a:r>
          </a:p>
          <a:p>
            <a:pPr>
              <a:lnSpc>
                <a:spcPct val="150000"/>
              </a:lnSpc>
            </a:pPr>
            <a:r>
              <a:rPr lang="en-US" sz="2000" dirty="0">
                <a:latin typeface="Alexandria" charset="0"/>
              </a:rPr>
              <a:t>demographics and key characteristics of the competition </a:t>
            </a:r>
          </a:p>
          <a:p>
            <a:pPr>
              <a:lnSpc>
                <a:spcPct val="150000"/>
              </a:lnSpc>
            </a:pPr>
            <a:r>
              <a:rPr lang="en-US" sz="2000" dirty="0">
                <a:latin typeface="Alexandria" charset="0"/>
              </a:rPr>
              <a:t>may suffice to provide ideas for project planning. </a:t>
            </a:r>
          </a:p>
          <a:p>
            <a:pPr marL="342900" indent="-342900">
              <a:lnSpc>
                <a:spcPct val="150000"/>
              </a:lnSpc>
              <a:buFont typeface="Wingdings" panose="05000000000000000000" pitchFamily="2" charset="2"/>
              <a:buChar char="Ø"/>
            </a:pPr>
            <a:r>
              <a:rPr lang="en-US" sz="2000" dirty="0">
                <a:latin typeface="Alexandria" charset="0"/>
              </a:rPr>
              <a:t>In contrast, a report that will go to investors or lenders must include a careful exposition of methodology as well as detailed information about competitors and demand segments.</a:t>
            </a:r>
          </a:p>
        </p:txBody>
      </p:sp>
      <p:pic>
        <p:nvPicPr>
          <p:cNvPr id="7" name="Graphic 21">
            <a:extLst>
              <a:ext uri="{FF2B5EF4-FFF2-40B4-BE49-F238E27FC236}">
                <a16:creationId xmlns:a16="http://schemas.microsoft.com/office/drawing/2014/main" id="{8A55A5FB-B713-1847-FB17-2ABCB4486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288010D4-91F7-DCBE-AA34-7B8431A94859}"/>
              </a:ext>
            </a:extLst>
          </p:cNvPr>
          <p:cNvSpPr txBox="1"/>
          <p:nvPr/>
        </p:nvSpPr>
        <p:spPr>
          <a:xfrm>
            <a:off x="617279" y="1000696"/>
            <a:ext cx="8449069" cy="523220"/>
          </a:xfrm>
          <a:prstGeom prst="rect">
            <a:avLst/>
          </a:prstGeom>
          <a:noFill/>
        </p:spPr>
        <p:txBody>
          <a:bodyPr wrap="square" rtlCol="0">
            <a:spAutoFit/>
          </a:bodyPr>
          <a:lstStyle/>
          <a:p>
            <a:r>
              <a:rPr lang="en-US" sz="2800" dirty="0"/>
              <a:t>7. Factors Affecting the Cost of a Market Study</a:t>
            </a:r>
            <a:endParaRPr lang="en-US" sz="2800" dirty="0">
              <a:latin typeface="Alexandria" charset="0"/>
            </a:endParaRPr>
          </a:p>
        </p:txBody>
      </p:sp>
      <p:pic>
        <p:nvPicPr>
          <p:cNvPr id="2" name="صورة 1">
            <a:extLst>
              <a:ext uri="{FF2B5EF4-FFF2-40B4-BE49-F238E27FC236}">
                <a16:creationId xmlns:a16="http://schemas.microsoft.com/office/drawing/2014/main" id="{ED5DC436-5C77-4A47-F117-358FAD56416F}"/>
              </a:ext>
            </a:extLst>
          </p:cNvPr>
          <p:cNvPicPr>
            <a:picLocks noChangeAspect="1"/>
          </p:cNvPicPr>
          <p:nvPr/>
        </p:nvPicPr>
        <p:blipFill>
          <a:blip r:embed="rId3"/>
          <a:stretch>
            <a:fillRect/>
          </a:stretch>
        </p:blipFill>
        <p:spPr>
          <a:xfrm>
            <a:off x="2876221" y="4377167"/>
            <a:ext cx="2876550" cy="1590675"/>
          </a:xfrm>
          <a:prstGeom prst="rect">
            <a:avLst/>
          </a:prstGeom>
        </p:spPr>
      </p:pic>
      <p:pic>
        <p:nvPicPr>
          <p:cNvPr id="3" name="صورة 2">
            <a:extLst>
              <a:ext uri="{FF2B5EF4-FFF2-40B4-BE49-F238E27FC236}">
                <a16:creationId xmlns:a16="http://schemas.microsoft.com/office/drawing/2014/main" id="{44C328F7-BC03-1742-B76F-1C3037DC7B7E}"/>
              </a:ext>
            </a:extLst>
          </p:cNvPr>
          <p:cNvPicPr>
            <a:picLocks noChangeAspect="1"/>
          </p:cNvPicPr>
          <p:nvPr/>
        </p:nvPicPr>
        <p:blipFill>
          <a:blip r:embed="rId4"/>
          <a:stretch>
            <a:fillRect/>
          </a:stretch>
        </p:blipFill>
        <p:spPr>
          <a:xfrm>
            <a:off x="6104073" y="4445012"/>
            <a:ext cx="2962275" cy="1543050"/>
          </a:xfrm>
          <a:prstGeom prst="rect">
            <a:avLst/>
          </a:prstGeom>
        </p:spPr>
      </p:pic>
    </p:spTree>
    <p:extLst>
      <p:ext uri="{BB962C8B-B14F-4D97-AF65-F5344CB8AC3E}">
        <p14:creationId xmlns:p14="http://schemas.microsoft.com/office/powerpoint/2010/main" val="29768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3900-1550-19C3-B4CE-AB0DE45FC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5093F-2153-F261-1BA3-32C43E8DE996}"/>
              </a:ext>
            </a:extLst>
          </p:cNvPr>
          <p:cNvSpPr/>
          <p:nvPr/>
        </p:nvSpPr>
        <p:spPr>
          <a:xfrm>
            <a:off x="825500" y="18204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10C2A69-4150-FE88-B621-6C9410B0B80E}"/>
              </a:ext>
            </a:extLst>
          </p:cNvPr>
          <p:cNvSpPr txBox="1"/>
          <p:nvPr/>
        </p:nvSpPr>
        <p:spPr>
          <a:xfrm>
            <a:off x="825501" y="1820407"/>
            <a:ext cx="7735176" cy="4199611"/>
          </a:xfrm>
          <a:prstGeom prst="rect">
            <a:avLst/>
          </a:prstGeom>
          <a:noFill/>
        </p:spPr>
        <p:txBody>
          <a:bodyPr wrap="square" rtlCol="0">
            <a:spAutoFit/>
          </a:bodyPr>
          <a:lstStyle/>
          <a:p>
            <a:pPr>
              <a:lnSpc>
                <a:spcPct val="150000"/>
              </a:lnSpc>
            </a:pPr>
            <a:r>
              <a:rPr lang="en-US" sz="2000" b="1" dirty="0">
                <a:latin typeface="Alexandria"/>
              </a:rPr>
              <a:t>Using a market analyst with experience and credentials:</a:t>
            </a:r>
          </a:p>
          <a:p>
            <a:pPr marL="342900" indent="-342900">
              <a:lnSpc>
                <a:spcPct val="150000"/>
              </a:lnSpc>
              <a:buFont typeface="Arial" panose="020B0604020202020204" pitchFamily="34" charset="0"/>
              <a:buChar char="•"/>
            </a:pPr>
            <a:r>
              <a:rPr lang="en-US" sz="2000" dirty="0">
                <a:latin typeface="Alexandria"/>
              </a:rPr>
              <a:t> The level of experience that staff members need for a particular study will affect its cost. </a:t>
            </a:r>
          </a:p>
          <a:p>
            <a:pPr marL="342900" indent="-342900">
              <a:lnSpc>
                <a:spcPct val="150000"/>
              </a:lnSpc>
              <a:buFont typeface="Arial" panose="020B0604020202020204" pitchFamily="34" charset="0"/>
              <a:buChar char="•"/>
            </a:pPr>
            <a:r>
              <a:rPr lang="en-US" sz="2000" dirty="0">
                <a:latin typeface="Alexandria"/>
              </a:rPr>
              <a:t>If senior consultants are needed, the study will obviously be more expensive than if it had been prepared by junior staff members.</a:t>
            </a:r>
          </a:p>
          <a:p>
            <a:pPr marL="342900" indent="-342900">
              <a:lnSpc>
                <a:spcPct val="150000"/>
              </a:lnSpc>
              <a:buFont typeface="Arial" panose="020B0604020202020204" pitchFamily="34" charset="0"/>
              <a:buChar char="•"/>
            </a:pPr>
            <a:r>
              <a:rPr lang="en-US" sz="2000" dirty="0">
                <a:latin typeface="Alexandria"/>
              </a:rPr>
              <a:t> If relatively inexperienced personnel are doing field research or report writing in order to minimize fees, senior personnel who are familiar with all aspects of the work program should supervise them and review their reports and recommendations.</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F50311C2-EC1F-A912-A203-9EC1C1873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5929E4D1-BBE9-66FA-4F14-8A054D6F0FC4}"/>
              </a:ext>
            </a:extLst>
          </p:cNvPr>
          <p:cNvSpPr txBox="1"/>
          <p:nvPr/>
        </p:nvSpPr>
        <p:spPr>
          <a:xfrm>
            <a:off x="825500" y="1023769"/>
            <a:ext cx="8449069" cy="523220"/>
          </a:xfrm>
          <a:prstGeom prst="rect">
            <a:avLst/>
          </a:prstGeom>
          <a:noFill/>
        </p:spPr>
        <p:txBody>
          <a:bodyPr wrap="square" rtlCol="0">
            <a:spAutoFit/>
          </a:bodyPr>
          <a:lstStyle/>
          <a:p>
            <a:r>
              <a:rPr lang="en-US" sz="2800" dirty="0"/>
              <a:t>7.Factors Affecting the Cost of a Market Study</a:t>
            </a:r>
            <a:endParaRPr lang="en-US" sz="2800" dirty="0">
              <a:latin typeface="Alexandria" charset="0"/>
            </a:endParaRPr>
          </a:p>
        </p:txBody>
      </p:sp>
      <p:pic>
        <p:nvPicPr>
          <p:cNvPr id="3" name="صورة 2">
            <a:extLst>
              <a:ext uri="{FF2B5EF4-FFF2-40B4-BE49-F238E27FC236}">
                <a16:creationId xmlns:a16="http://schemas.microsoft.com/office/drawing/2014/main" id="{B766B679-B44B-EE77-FDBF-99E6DF3DCCE5}"/>
              </a:ext>
            </a:extLst>
          </p:cNvPr>
          <p:cNvPicPr>
            <a:picLocks noChangeAspect="1"/>
          </p:cNvPicPr>
          <p:nvPr/>
        </p:nvPicPr>
        <p:blipFill>
          <a:blip r:embed="rId3"/>
          <a:stretch>
            <a:fillRect/>
          </a:stretch>
        </p:blipFill>
        <p:spPr>
          <a:xfrm>
            <a:off x="8233306" y="2360024"/>
            <a:ext cx="3404914" cy="2610797"/>
          </a:xfrm>
          <a:prstGeom prst="rect">
            <a:avLst/>
          </a:prstGeom>
        </p:spPr>
      </p:pic>
    </p:spTree>
    <p:extLst>
      <p:ext uri="{BB962C8B-B14F-4D97-AF65-F5344CB8AC3E}">
        <p14:creationId xmlns:p14="http://schemas.microsoft.com/office/powerpoint/2010/main" val="306995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AC37-1F8E-335A-0C1E-935C43CE7F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3775-9680-8908-CBEE-CAA4C9793A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65C446C-1EC0-4379-0445-5D23CAAD78FA}"/>
              </a:ext>
            </a:extLst>
          </p:cNvPr>
          <p:cNvSpPr txBox="1"/>
          <p:nvPr/>
        </p:nvSpPr>
        <p:spPr>
          <a:xfrm>
            <a:off x="762000" y="2008653"/>
            <a:ext cx="7215352" cy="4031873"/>
          </a:xfrm>
          <a:prstGeom prst="rect">
            <a:avLst/>
          </a:prstGeom>
          <a:noFill/>
        </p:spPr>
        <p:txBody>
          <a:bodyPr wrap="square" rtlCol="0">
            <a:spAutoFit/>
          </a:bodyPr>
          <a:lstStyle/>
          <a:p>
            <a:pPr>
              <a:lnSpc>
                <a:spcPct val="150000"/>
              </a:lnSpc>
            </a:pPr>
            <a:r>
              <a:rPr lang="en-US" sz="2000" dirty="0"/>
              <a:t>-</a:t>
            </a:r>
            <a:r>
              <a:rPr lang="en-US" sz="2000" b="1" dirty="0">
                <a:latin typeface="Alexandria"/>
              </a:rPr>
              <a:t>Fieldwork expenses: </a:t>
            </a:r>
            <a:r>
              <a:rPr lang="en-US" sz="2000" dirty="0">
                <a:latin typeface="Alexandria"/>
              </a:rPr>
              <a:t>Hiring a market analyst who is based in or near the location being studied can save on travel-related expenses.</a:t>
            </a:r>
          </a:p>
          <a:p>
            <a:pPr>
              <a:lnSpc>
                <a:spcPct val="150000"/>
              </a:lnSpc>
            </a:pPr>
            <a:r>
              <a:rPr lang="en-US" sz="2000" dirty="0">
                <a:latin typeface="Alexandria"/>
              </a:rPr>
              <a:t>-</a:t>
            </a:r>
            <a:r>
              <a:rPr lang="en-US" sz="2000" b="1" dirty="0">
                <a:latin typeface="Alexandria"/>
              </a:rPr>
              <a:t>Buying data</a:t>
            </a:r>
            <a:r>
              <a:rPr lang="en-US" sz="2000" dirty="0">
                <a:latin typeface="Alexandria"/>
              </a:rPr>
              <a:t>: Purchasing demographic data or supply inventories from private vendors can save time, but it can cost hundreds or even thousands of dollars.</a:t>
            </a:r>
          </a:p>
          <a:p>
            <a:pPr>
              <a:lnSpc>
                <a:spcPct val="150000"/>
              </a:lnSpc>
            </a:pPr>
            <a:r>
              <a:rPr lang="en-US" sz="2000" dirty="0">
                <a:latin typeface="Alexandria"/>
              </a:rPr>
              <a:t>-</a:t>
            </a:r>
            <a:r>
              <a:rPr lang="en-US" sz="2000" b="1" dirty="0">
                <a:latin typeface="Alexandria"/>
              </a:rPr>
              <a:t>Scheduling</a:t>
            </a:r>
            <a:r>
              <a:rPr lang="en-US" sz="2000" dirty="0">
                <a:latin typeface="Alexandria"/>
              </a:rPr>
              <a:t>: A developer or lender who asks a consultant to prepare a market study in a short time will often have to pay a premium; </a:t>
            </a: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042EF73-20EB-34EC-CE78-A6B08E9A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70A2BF93-A64B-7224-6A8B-EAD03C70596C}"/>
              </a:ext>
            </a:extLst>
          </p:cNvPr>
          <p:cNvSpPr txBox="1"/>
          <p:nvPr/>
        </p:nvSpPr>
        <p:spPr>
          <a:xfrm>
            <a:off x="617279" y="1000696"/>
            <a:ext cx="8449069" cy="523220"/>
          </a:xfrm>
          <a:prstGeom prst="rect">
            <a:avLst/>
          </a:prstGeom>
          <a:noFill/>
        </p:spPr>
        <p:txBody>
          <a:bodyPr wrap="square" rtlCol="0">
            <a:spAutoFit/>
          </a:bodyPr>
          <a:lstStyle/>
          <a:p>
            <a:r>
              <a:rPr lang="en-US" sz="2800" dirty="0"/>
              <a:t>7.Factors Affecting the Cost of a Market Study</a:t>
            </a:r>
            <a:endParaRPr lang="en-US" sz="2800" dirty="0">
              <a:latin typeface="Alexandria" charset="0"/>
            </a:endParaRPr>
          </a:p>
        </p:txBody>
      </p:sp>
      <p:pic>
        <p:nvPicPr>
          <p:cNvPr id="2" name="صورة 1">
            <a:extLst>
              <a:ext uri="{FF2B5EF4-FFF2-40B4-BE49-F238E27FC236}">
                <a16:creationId xmlns:a16="http://schemas.microsoft.com/office/drawing/2014/main" id="{6F8D625C-821A-D8E6-A8F1-692E46A6293B}"/>
              </a:ext>
            </a:extLst>
          </p:cNvPr>
          <p:cNvPicPr>
            <a:picLocks noChangeAspect="1"/>
          </p:cNvPicPr>
          <p:nvPr/>
        </p:nvPicPr>
        <p:blipFill>
          <a:blip r:embed="rId3"/>
          <a:stretch>
            <a:fillRect/>
          </a:stretch>
        </p:blipFill>
        <p:spPr>
          <a:xfrm>
            <a:off x="7977352" y="2613186"/>
            <a:ext cx="3312357" cy="2515030"/>
          </a:xfrm>
          <a:prstGeom prst="rect">
            <a:avLst/>
          </a:prstGeom>
        </p:spPr>
      </p:pic>
    </p:spTree>
    <p:extLst>
      <p:ext uri="{BB962C8B-B14F-4D97-AF65-F5344CB8AC3E}">
        <p14:creationId xmlns:p14="http://schemas.microsoft.com/office/powerpoint/2010/main" val="61184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3739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26465" y="1962467"/>
            <a:ext cx="4222539" cy="3170099"/>
          </a:xfrm>
          <a:prstGeom prst="rect">
            <a:avLst/>
          </a:prstGeom>
        </p:spPr>
        <p:txBody>
          <a:bodyPr wrap="square">
            <a:spAutoFit/>
          </a:bodyPr>
          <a:lstStyle/>
          <a:p>
            <a:r>
              <a:rPr lang="en-US" sz="2000" dirty="0">
                <a:latin typeface="Alexandria"/>
              </a:rPr>
              <a:t>Market research is an investigation into needs and wants (demand) and into products (supply) that compete to satisfy those needs and wants. </a:t>
            </a:r>
          </a:p>
          <a:p>
            <a:r>
              <a:rPr lang="en-US" sz="2000" dirty="0">
                <a:latin typeface="Alexandria"/>
              </a:rPr>
              <a:t>The availability of data has greatly improved over the years, but an experienced market analyst can and should ask questions about geographic coverage and  breadth of building information.</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35171464-7662-B65C-FB17-EFD9232878AF}"/>
              </a:ext>
            </a:extLst>
          </p:cNvPr>
          <p:cNvPicPr>
            <a:picLocks noChangeAspect="1"/>
          </p:cNvPicPr>
          <p:nvPr/>
        </p:nvPicPr>
        <p:blipFill>
          <a:blip r:embed="rId4"/>
          <a:stretch>
            <a:fillRect/>
          </a:stretch>
        </p:blipFill>
        <p:spPr>
          <a:xfrm>
            <a:off x="6102555" y="4493477"/>
            <a:ext cx="4955591" cy="2053341"/>
          </a:xfrm>
          <a:prstGeom prst="rect">
            <a:avLst/>
          </a:prstGeom>
        </p:spPr>
      </p:pic>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747ff9e201db4cb77f589ed29016c55c">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2dcb136f439a0e853eb3c85d098a35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9538181-06AD-49F0-9E95-E3FE6B4B30C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18720</TotalTime>
  <Words>3082</Words>
  <Application>Microsoft Office PowerPoint</Application>
  <PresentationFormat>شاشة عريضة</PresentationFormat>
  <Paragraphs>275</Paragraphs>
  <Slides>43</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43</vt:i4>
      </vt:variant>
    </vt:vector>
  </HeadingPairs>
  <TitlesOfParts>
    <vt:vector size="50"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123</cp:revision>
  <dcterms:created xsi:type="dcterms:W3CDTF">2023-04-29T09:08:00Z</dcterms:created>
  <dcterms:modified xsi:type="dcterms:W3CDTF">2026-01-12T11:52:22Z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