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4"/>
  </p:sldMasterIdLst>
  <p:notesMasterIdLst>
    <p:notesMasterId r:id="rId10"/>
  </p:notesMasterIdLst>
  <p:sldIdLst>
    <p:sldId id="525" r:id="rId5"/>
    <p:sldId id="526" r:id="rId6"/>
    <p:sldId id="527" r:id="rId7"/>
    <p:sldId id="528" r:id="rId8"/>
    <p:sldId id="529" r:id="rId9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521415D9-36F7-43E2-AB2F-B90AF26B5E84}">
      <p14:sectionLst xmlns:p14="http://schemas.microsoft.com/office/powerpoint/2010/main">
        <p14:section name="Default Section" id="{73925AE7-E9D8-48BC-A988-41815CE32A48}">
          <p14:sldIdLst>
            <p14:sldId id="525"/>
            <p14:sldId id="526"/>
            <p14:sldId id="527"/>
            <p14:sldId id="528"/>
            <p14:sldId id="529"/>
          </p14:sldIdLst>
        </p14:section>
        <p14:section name="Untitled Section" id="{2F6AD2C2-46A9-4BC4-94FF-3A698A8E8EFB}">
          <p14:sldIdLst/>
        </p14:section>
      </p14:sectionLst>
    </p:ex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384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00AEEF"/>
    <a:srgbClr val="FFD200"/>
    <a:srgbClr val="203E5F"/>
    <a:srgbClr val="F58221"/>
    <a:srgbClr val="000000"/>
    <a:srgbClr val="669BBC"/>
    <a:srgbClr val="2D3956"/>
    <a:srgbClr val="8E5A6D"/>
    <a:srgbClr val="FAC748"/>
    <a:srgbClr val="852F4A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3738" autoAdjust="0"/>
  </p:normalViewPr>
  <p:slideViewPr>
    <p:cSldViewPr snapToGrid="0">
      <p:cViewPr varScale="1">
        <p:scale>
          <a:sx n="65" d="100"/>
          <a:sy n="65" d="100"/>
        </p:scale>
        <p:origin x="912" y="72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4.xml"/><Relationship Id="rId13" Type="http://schemas.openxmlformats.org/officeDocument/2006/relationships/theme" Target="theme/theme1.xml"/><Relationship Id="rId3" Type="http://schemas.openxmlformats.org/officeDocument/2006/relationships/customXml" Target="../customXml/item3.xml"/><Relationship Id="rId7" Type="http://schemas.openxmlformats.org/officeDocument/2006/relationships/slide" Target="slides/slide3.xml"/><Relationship Id="rId12" Type="http://schemas.openxmlformats.org/officeDocument/2006/relationships/viewProps" Target="viewProps.xml"/><Relationship Id="rId2" Type="http://schemas.openxmlformats.org/officeDocument/2006/relationships/customXml" Target="../customXml/item2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presProps" Target="presProps.xml"/><Relationship Id="rId5" Type="http://schemas.openxmlformats.org/officeDocument/2006/relationships/slide" Target="slides/slide1.xml"/><Relationship Id="rId10" Type="http://schemas.openxmlformats.org/officeDocument/2006/relationships/notesMaster" Target="notesMasters/notesMaster1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7E8DF744-AB4A-4A0F-92CE-6DEBABF2DA97}" type="datetimeFigureOut">
              <a:rPr lang="en-US" smtClean="0"/>
              <a:t>7/9/2024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E88088B5-5D3D-41C5-9929-9FAB3A249D9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46381007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7/9/2024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7/9/2024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7/9/2024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7/9/2024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7/9/2024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7/9/2024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7/9/2024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7/9/2024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7/9/2024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7/9/2024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7/9/2024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pn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3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AD86B2E-B702-4422-B277-3A08C7449694}" type="datetimeFigureOut">
              <a:rPr lang="en-US" smtClean="0"/>
              <a:t>7/9/2024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/>
          <p:cNvSpPr txBox="1"/>
          <p:nvPr/>
        </p:nvSpPr>
        <p:spPr>
          <a:xfrm>
            <a:off x="8485828" y="5518714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4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492916" y="274188"/>
            <a:ext cx="2305141" cy="1076343"/>
          </a:xfrm>
          <a:prstGeom prst="rect">
            <a:avLst/>
          </a:prstGeom>
        </p:spPr>
      </p:pic>
      <p:sp>
        <p:nvSpPr>
          <p:cNvPr id="6" name="TextBox 5"/>
          <p:cNvSpPr txBox="1"/>
          <p:nvPr/>
        </p:nvSpPr>
        <p:spPr>
          <a:xfrm>
            <a:off x="3801094" y="812360"/>
            <a:ext cx="4684734" cy="436273"/>
          </a:xfrm>
          <a:prstGeom prst="rect">
            <a:avLst/>
          </a:prstGeom>
          <a:solidFill>
            <a:srgbClr val="00B0F0"/>
          </a:solidFill>
        </p:spPr>
        <p:txBody>
          <a:bodyPr wrap="square" rtlCol="0">
            <a:spAutoFit/>
          </a:bodyPr>
          <a:lstStyle/>
          <a:p>
            <a:pPr algn="ctr" rtl="1">
              <a:lnSpc>
                <a:spcPct val="150000"/>
              </a:lnSpc>
            </a:pPr>
            <a:r>
              <a:rPr lang="ar-EG" sz="1700" b="1" dirty="0">
                <a:latin typeface="Alexandria" pitchFamily="2" charset="-78"/>
                <a:cs typeface="Alexandria" pitchFamily="2" charset="-78"/>
              </a:rPr>
              <a:t>مواعيد تسليمات دورة أساسيات البحث العلمي</a:t>
            </a:r>
            <a:endParaRPr lang="en-US" sz="1700" b="1" dirty="0">
              <a:latin typeface="Alexandria" pitchFamily="2" charset="-78"/>
              <a:cs typeface="Alexandria" pitchFamily="2" charset="-78"/>
            </a:endParaRPr>
          </a:p>
        </p:txBody>
      </p:sp>
      <p:sp>
        <p:nvSpPr>
          <p:cNvPr id="7" name="Rectangle 6"/>
          <p:cNvSpPr/>
          <p:nvPr/>
        </p:nvSpPr>
        <p:spPr>
          <a:xfrm>
            <a:off x="3644961" y="487927"/>
            <a:ext cx="4887686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Rounded Rectangle 7"/>
          <p:cNvSpPr/>
          <p:nvPr/>
        </p:nvSpPr>
        <p:spPr>
          <a:xfrm>
            <a:off x="5179634" y="1874874"/>
            <a:ext cx="1818339" cy="697609"/>
          </a:xfrm>
          <a:prstGeom prst="roundRect">
            <a:avLst/>
          </a:prstGeom>
        </p:spPr>
        <p:style>
          <a:lnRef idx="2">
            <a:schemeClr val="accent5">
              <a:shade val="50000"/>
            </a:schemeClr>
          </a:lnRef>
          <a:fillRef idx="1">
            <a:schemeClr val="accent5"/>
          </a:fillRef>
          <a:effectRef idx="0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ar-EG" sz="2400" b="1" dirty="0"/>
              <a:t>بداية موعد التسليم</a:t>
            </a:r>
            <a:endParaRPr lang="en-US" sz="2400" b="1" dirty="0"/>
          </a:p>
        </p:txBody>
      </p:sp>
      <p:sp>
        <p:nvSpPr>
          <p:cNvPr id="9" name="Rounded Rectangle 8"/>
          <p:cNvSpPr/>
          <p:nvPr/>
        </p:nvSpPr>
        <p:spPr>
          <a:xfrm>
            <a:off x="7394268" y="1888708"/>
            <a:ext cx="1818339" cy="697609"/>
          </a:xfrm>
          <a:prstGeom prst="roundRect">
            <a:avLst/>
          </a:prstGeom>
        </p:spPr>
        <p:style>
          <a:lnRef idx="2">
            <a:schemeClr val="accent5">
              <a:shade val="50000"/>
            </a:schemeClr>
          </a:lnRef>
          <a:fillRef idx="1">
            <a:schemeClr val="accent5"/>
          </a:fillRef>
          <a:effectRef idx="0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ar-EG" sz="2400" b="1" dirty="0"/>
              <a:t>المطلوب</a:t>
            </a:r>
            <a:endParaRPr lang="en-US" sz="2400" b="1" dirty="0"/>
          </a:p>
        </p:txBody>
      </p:sp>
      <p:sp>
        <p:nvSpPr>
          <p:cNvPr id="10" name="Rounded Rectangle 9"/>
          <p:cNvSpPr/>
          <p:nvPr/>
        </p:nvSpPr>
        <p:spPr>
          <a:xfrm>
            <a:off x="2982839" y="1852552"/>
            <a:ext cx="1818339" cy="733766"/>
          </a:xfrm>
          <a:prstGeom prst="roundRect">
            <a:avLst/>
          </a:prstGeom>
        </p:spPr>
        <p:style>
          <a:lnRef idx="2">
            <a:schemeClr val="accent5">
              <a:shade val="50000"/>
            </a:schemeClr>
          </a:lnRef>
          <a:fillRef idx="1">
            <a:schemeClr val="accent5"/>
          </a:fillRef>
          <a:effectRef idx="0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ar-EG" sz="2400" b="1" dirty="0"/>
              <a:t>نهاية موعد التسليم</a:t>
            </a:r>
            <a:endParaRPr lang="en-US" sz="2400" b="1" dirty="0"/>
          </a:p>
        </p:txBody>
      </p:sp>
      <p:sp>
        <p:nvSpPr>
          <p:cNvPr id="17" name="Rounded Rectangle 16"/>
          <p:cNvSpPr/>
          <p:nvPr/>
        </p:nvSpPr>
        <p:spPr>
          <a:xfrm>
            <a:off x="3037495" y="4462571"/>
            <a:ext cx="6211931" cy="749306"/>
          </a:xfrm>
          <a:prstGeom prst="roundRect">
            <a:avLst/>
          </a:prstGeom>
        </p:spPr>
        <p:style>
          <a:lnRef idx="2">
            <a:schemeClr val="accent5">
              <a:shade val="50000"/>
            </a:schemeClr>
          </a:lnRef>
          <a:fillRef idx="1">
            <a:schemeClr val="accent5"/>
          </a:fillRef>
          <a:effectRef idx="0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 rtl="1"/>
            <a:r>
              <a:rPr lang="ar-EG" sz="2100" b="1" dirty="0">
                <a:solidFill>
                  <a:schemeClr val="tx1"/>
                </a:solidFill>
              </a:rPr>
              <a:t>موعد البداية والنهاية الساعة العاشرة مساءً</a:t>
            </a:r>
            <a:r>
              <a:rPr lang="en-US" sz="2100" b="1" dirty="0">
                <a:solidFill>
                  <a:schemeClr val="tx1"/>
                </a:solidFill>
              </a:rPr>
              <a:t> </a:t>
            </a:r>
            <a:r>
              <a:rPr lang="ar-SY" sz="2100" b="1" dirty="0">
                <a:solidFill>
                  <a:schemeClr val="tx1"/>
                </a:solidFill>
              </a:rPr>
              <a:t> بتوقيت مكة المكرمة</a:t>
            </a:r>
            <a:endParaRPr lang="en-US" sz="2100" b="1" dirty="0">
              <a:solidFill>
                <a:schemeClr val="tx1"/>
              </a:solidFill>
            </a:endParaRPr>
          </a:p>
        </p:txBody>
      </p:sp>
      <p:sp>
        <p:nvSpPr>
          <p:cNvPr id="18" name="Slide Number Placeholder 1"/>
          <p:cNvSpPr>
            <a:spLocks noGrp="1"/>
          </p:cNvSpPr>
          <p:nvPr>
            <p:ph type="sldNum" sz="quarter" idx="12"/>
          </p:nvPr>
        </p:nvSpPr>
        <p:spPr>
          <a:xfrm>
            <a:off x="7803403" y="5153589"/>
            <a:ext cx="2743200" cy="365125"/>
          </a:xfrm>
        </p:spPr>
        <p:txBody>
          <a:bodyPr/>
          <a:lstStyle/>
          <a:p>
            <a:fld id="{F7542ADD-394E-41F3-B704-951748884AEE}" type="slidenum">
              <a:rPr lang="en-US" smtClean="0"/>
              <a:t>1</a:t>
            </a:fld>
            <a:endParaRPr lang="en-US" dirty="0"/>
          </a:p>
        </p:txBody>
      </p:sp>
      <p:sp>
        <p:nvSpPr>
          <p:cNvPr id="19" name="Rounded Rectangle 18"/>
          <p:cNvSpPr/>
          <p:nvPr/>
        </p:nvSpPr>
        <p:spPr>
          <a:xfrm>
            <a:off x="2846655" y="2836346"/>
            <a:ext cx="2079368" cy="1212209"/>
          </a:xfrm>
          <a:prstGeom prst="roundRect">
            <a:avLst/>
          </a:prstGeom>
        </p:spPr>
        <p:style>
          <a:lnRef idx="2">
            <a:schemeClr val="accent5">
              <a:shade val="50000"/>
            </a:schemeClr>
          </a:lnRef>
          <a:fillRef idx="1">
            <a:schemeClr val="accent5"/>
          </a:fillRef>
          <a:effectRef idx="0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 rtl="1"/>
            <a:r>
              <a:rPr lang="ar-EG" sz="2400" b="1" dirty="0"/>
              <a:t>الجمعة</a:t>
            </a:r>
          </a:p>
          <a:p>
            <a:pPr algn="ctr" rtl="1"/>
            <a:r>
              <a:rPr lang="ar-EG" sz="2400" b="1" dirty="0"/>
              <a:t>16/08/2024</a:t>
            </a:r>
          </a:p>
        </p:txBody>
      </p:sp>
      <p:sp>
        <p:nvSpPr>
          <p:cNvPr id="20" name="Rounded Rectangle 19"/>
          <p:cNvSpPr/>
          <p:nvPr/>
        </p:nvSpPr>
        <p:spPr>
          <a:xfrm>
            <a:off x="5187577" y="2729168"/>
            <a:ext cx="1965391" cy="1426566"/>
          </a:xfrm>
          <a:prstGeom prst="roundRect">
            <a:avLst/>
          </a:prstGeom>
        </p:spPr>
        <p:style>
          <a:lnRef idx="2">
            <a:schemeClr val="accent5">
              <a:shade val="50000"/>
            </a:schemeClr>
          </a:lnRef>
          <a:fillRef idx="1">
            <a:schemeClr val="accent5"/>
          </a:fillRef>
          <a:effectRef idx="0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 rtl="1"/>
            <a:r>
              <a:rPr lang="ar-EG" sz="2400" b="1" dirty="0"/>
              <a:t>الأسبوع العاشر</a:t>
            </a:r>
            <a:br>
              <a:rPr lang="ar-EG" sz="2400" b="1" dirty="0"/>
            </a:br>
            <a:r>
              <a:rPr lang="ar-EG" sz="2400" b="1" dirty="0"/>
              <a:t>السبت</a:t>
            </a:r>
          </a:p>
          <a:p>
            <a:pPr algn="ctr" rtl="1"/>
            <a:r>
              <a:rPr lang="ar-EG" sz="2400" b="1" dirty="0"/>
              <a:t>10/08/2024 </a:t>
            </a:r>
            <a:endParaRPr lang="en-US" sz="2400" b="1" dirty="0"/>
          </a:p>
        </p:txBody>
      </p:sp>
      <p:sp>
        <p:nvSpPr>
          <p:cNvPr id="21" name="Rounded Rectangle 20"/>
          <p:cNvSpPr/>
          <p:nvPr/>
        </p:nvSpPr>
        <p:spPr>
          <a:xfrm>
            <a:off x="7414522" y="2972912"/>
            <a:ext cx="1818339" cy="1002172"/>
          </a:xfrm>
          <a:prstGeom prst="roundRect">
            <a:avLst/>
          </a:prstGeom>
        </p:spPr>
        <p:style>
          <a:lnRef idx="2">
            <a:schemeClr val="accent5">
              <a:shade val="50000"/>
            </a:schemeClr>
          </a:lnRef>
          <a:fillRef idx="1">
            <a:schemeClr val="accent5"/>
          </a:fillRef>
          <a:effectRef idx="0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ar-SY" sz="2400" b="1" dirty="0"/>
              <a:t>تسليم العنوان</a:t>
            </a:r>
          </a:p>
          <a:p>
            <a:pPr algn="ctr"/>
            <a:r>
              <a:rPr lang="en-US" sz="2400" b="1" dirty="0"/>
              <a:t>(Title)</a:t>
            </a:r>
          </a:p>
        </p:txBody>
      </p:sp>
    </p:spTree>
    <p:extLst>
      <p:ext uri="{BB962C8B-B14F-4D97-AF65-F5344CB8AC3E}">
        <p14:creationId xmlns:p14="http://schemas.microsoft.com/office/powerpoint/2010/main" val="440689774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/>
          <p:cNvSpPr txBox="1"/>
          <p:nvPr/>
        </p:nvSpPr>
        <p:spPr>
          <a:xfrm>
            <a:off x="9575800" y="6321365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4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342126" y="59789"/>
            <a:ext cx="2305141" cy="1076343"/>
          </a:xfrm>
          <a:prstGeom prst="rect">
            <a:avLst/>
          </a:prstGeom>
        </p:spPr>
      </p:pic>
      <p:sp>
        <p:nvSpPr>
          <p:cNvPr id="6" name="TextBox 5"/>
          <p:cNvSpPr txBox="1"/>
          <p:nvPr/>
        </p:nvSpPr>
        <p:spPr>
          <a:xfrm>
            <a:off x="3801094" y="812360"/>
            <a:ext cx="4684734" cy="436273"/>
          </a:xfrm>
          <a:prstGeom prst="rect">
            <a:avLst/>
          </a:prstGeom>
          <a:solidFill>
            <a:srgbClr val="00B0F0"/>
          </a:solidFill>
        </p:spPr>
        <p:txBody>
          <a:bodyPr wrap="square" rtlCol="0">
            <a:spAutoFit/>
          </a:bodyPr>
          <a:lstStyle/>
          <a:p>
            <a:pPr algn="ctr" rtl="1">
              <a:lnSpc>
                <a:spcPct val="150000"/>
              </a:lnSpc>
            </a:pPr>
            <a:r>
              <a:rPr lang="ar-EG" sz="1700" b="1" dirty="0">
                <a:latin typeface="Alexandria" pitchFamily="2" charset="-78"/>
                <a:cs typeface="Alexandria" pitchFamily="2" charset="-78"/>
              </a:rPr>
              <a:t>التسليمات المطلوبة لاجتياز دورة خطة المشروع البحثي</a:t>
            </a:r>
            <a:endParaRPr lang="en-US" sz="1700" b="1" dirty="0">
              <a:latin typeface="Alexandria" pitchFamily="2" charset="-78"/>
              <a:cs typeface="Alexandria" pitchFamily="2" charset="-78"/>
            </a:endParaRPr>
          </a:p>
        </p:txBody>
      </p:sp>
      <p:sp>
        <p:nvSpPr>
          <p:cNvPr id="7" name="Rectangle 6"/>
          <p:cNvSpPr/>
          <p:nvPr/>
        </p:nvSpPr>
        <p:spPr>
          <a:xfrm>
            <a:off x="3644961" y="487927"/>
            <a:ext cx="4887686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Rounded Rectangle 7"/>
          <p:cNvSpPr/>
          <p:nvPr/>
        </p:nvSpPr>
        <p:spPr>
          <a:xfrm>
            <a:off x="5234292" y="1888708"/>
            <a:ext cx="1818339" cy="697609"/>
          </a:xfrm>
          <a:prstGeom prst="roundRect">
            <a:avLst/>
          </a:prstGeom>
        </p:spPr>
        <p:style>
          <a:lnRef idx="2">
            <a:schemeClr val="accent5">
              <a:shade val="50000"/>
            </a:schemeClr>
          </a:lnRef>
          <a:fillRef idx="1">
            <a:schemeClr val="accent5"/>
          </a:fillRef>
          <a:effectRef idx="0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ar-EG" sz="2400" b="1" dirty="0"/>
              <a:t>بداية موعد التسليم</a:t>
            </a:r>
            <a:endParaRPr lang="en-US" sz="2400" b="1" dirty="0"/>
          </a:p>
        </p:txBody>
      </p:sp>
      <p:sp>
        <p:nvSpPr>
          <p:cNvPr id="9" name="Rounded Rectangle 8"/>
          <p:cNvSpPr/>
          <p:nvPr/>
        </p:nvSpPr>
        <p:spPr>
          <a:xfrm>
            <a:off x="7394268" y="1888708"/>
            <a:ext cx="2088945" cy="697609"/>
          </a:xfrm>
          <a:prstGeom prst="roundRect">
            <a:avLst/>
          </a:prstGeom>
        </p:spPr>
        <p:style>
          <a:lnRef idx="2">
            <a:schemeClr val="accent5">
              <a:shade val="50000"/>
            </a:schemeClr>
          </a:lnRef>
          <a:fillRef idx="1">
            <a:schemeClr val="accent5"/>
          </a:fillRef>
          <a:effectRef idx="0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ar-EG" sz="2400" b="1" dirty="0"/>
              <a:t>المطلوب</a:t>
            </a:r>
            <a:endParaRPr lang="en-US" sz="2400" b="1" dirty="0"/>
          </a:p>
        </p:txBody>
      </p:sp>
      <p:sp>
        <p:nvSpPr>
          <p:cNvPr id="10" name="Rounded Rectangle 9"/>
          <p:cNvSpPr/>
          <p:nvPr/>
        </p:nvSpPr>
        <p:spPr>
          <a:xfrm>
            <a:off x="2982839" y="1852552"/>
            <a:ext cx="1818339" cy="733766"/>
          </a:xfrm>
          <a:prstGeom prst="roundRect">
            <a:avLst/>
          </a:prstGeom>
        </p:spPr>
        <p:style>
          <a:lnRef idx="2">
            <a:schemeClr val="accent5">
              <a:shade val="50000"/>
            </a:schemeClr>
          </a:lnRef>
          <a:fillRef idx="1">
            <a:schemeClr val="accent5"/>
          </a:fillRef>
          <a:effectRef idx="0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ar-EG" sz="2400" b="1" dirty="0"/>
              <a:t>نهاية موعد التسليم</a:t>
            </a:r>
            <a:endParaRPr lang="en-US" sz="2400" b="1" dirty="0"/>
          </a:p>
        </p:txBody>
      </p:sp>
      <p:sp>
        <p:nvSpPr>
          <p:cNvPr id="17" name="Rounded Rectangle 16"/>
          <p:cNvSpPr/>
          <p:nvPr/>
        </p:nvSpPr>
        <p:spPr>
          <a:xfrm>
            <a:off x="3363869" y="5851879"/>
            <a:ext cx="6211931" cy="749306"/>
          </a:xfrm>
          <a:prstGeom prst="roundRect">
            <a:avLst/>
          </a:prstGeom>
        </p:spPr>
        <p:style>
          <a:lnRef idx="2">
            <a:schemeClr val="accent5">
              <a:shade val="50000"/>
            </a:schemeClr>
          </a:lnRef>
          <a:fillRef idx="1">
            <a:schemeClr val="accent5"/>
          </a:fillRef>
          <a:effectRef idx="0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 rtl="1"/>
            <a:r>
              <a:rPr lang="ar-EG" sz="2100" b="1" dirty="0">
                <a:solidFill>
                  <a:schemeClr val="tx1"/>
                </a:solidFill>
              </a:rPr>
              <a:t>موعد البداية والنهاية الساعة العاشرة مساءً</a:t>
            </a:r>
            <a:r>
              <a:rPr lang="en-US" sz="2100" b="1" dirty="0">
                <a:solidFill>
                  <a:schemeClr val="tx1"/>
                </a:solidFill>
              </a:rPr>
              <a:t> </a:t>
            </a:r>
            <a:r>
              <a:rPr lang="ar-SY" sz="2100" b="1" dirty="0">
                <a:solidFill>
                  <a:schemeClr val="tx1"/>
                </a:solidFill>
              </a:rPr>
              <a:t> بتوقيت مكة المكرمة</a:t>
            </a:r>
            <a:endParaRPr lang="en-US" sz="2100" b="1" dirty="0">
              <a:solidFill>
                <a:schemeClr val="tx1"/>
              </a:solidFill>
            </a:endParaRPr>
          </a:p>
        </p:txBody>
      </p:sp>
      <p:sp>
        <p:nvSpPr>
          <p:cNvPr id="18" name="Slide Number Placeholder 1"/>
          <p:cNvSpPr>
            <a:spLocks noGrp="1"/>
          </p:cNvSpPr>
          <p:nvPr>
            <p:ph type="sldNum" sz="quarter" idx="12"/>
          </p:nvPr>
        </p:nvSpPr>
        <p:spPr>
          <a:xfrm>
            <a:off x="7814954" y="6356350"/>
            <a:ext cx="2743200" cy="365125"/>
          </a:xfrm>
        </p:spPr>
        <p:txBody>
          <a:bodyPr/>
          <a:lstStyle/>
          <a:p>
            <a:fld id="{F7542ADD-394E-41F3-B704-951748884AEE}" type="slidenum">
              <a:rPr lang="en-US" smtClean="0"/>
              <a:t>2</a:t>
            </a:fld>
            <a:endParaRPr lang="en-US"/>
          </a:p>
        </p:txBody>
      </p:sp>
      <p:sp>
        <p:nvSpPr>
          <p:cNvPr id="2" name="Rounded Rectangle 19">
            <a:extLst>
              <a:ext uri="{FF2B5EF4-FFF2-40B4-BE49-F238E27FC236}">
                <a16:creationId xmlns:a16="http://schemas.microsoft.com/office/drawing/2014/main" id="{BE92CD9C-2337-F719-619B-73DD9C0203BD}"/>
              </a:ext>
            </a:extLst>
          </p:cNvPr>
          <p:cNvSpPr/>
          <p:nvPr/>
        </p:nvSpPr>
        <p:spPr>
          <a:xfrm>
            <a:off x="2891924" y="3240146"/>
            <a:ext cx="1818339" cy="749306"/>
          </a:xfrm>
          <a:prstGeom prst="roundRect">
            <a:avLst/>
          </a:prstGeom>
        </p:spPr>
        <p:style>
          <a:lnRef idx="2">
            <a:schemeClr val="accent5">
              <a:shade val="50000"/>
            </a:schemeClr>
          </a:lnRef>
          <a:fillRef idx="1">
            <a:schemeClr val="accent5"/>
          </a:fillRef>
          <a:effectRef idx="0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 rtl="1"/>
            <a:r>
              <a:rPr lang="ar-EG" sz="2400" b="1" dirty="0"/>
              <a:t>الجمعة</a:t>
            </a:r>
          </a:p>
          <a:p>
            <a:pPr algn="ctr" rtl="1"/>
            <a:r>
              <a:rPr lang="ar-EG" sz="2400" b="1" dirty="0"/>
              <a:t>19/07/2024</a:t>
            </a:r>
            <a:endParaRPr lang="en-US" sz="2400" b="1" dirty="0"/>
          </a:p>
        </p:txBody>
      </p:sp>
      <p:sp>
        <p:nvSpPr>
          <p:cNvPr id="5" name="Rounded Rectangle 19">
            <a:extLst>
              <a:ext uri="{FF2B5EF4-FFF2-40B4-BE49-F238E27FC236}">
                <a16:creationId xmlns:a16="http://schemas.microsoft.com/office/drawing/2014/main" id="{B019450D-9AAE-3484-8AA7-9C4C84D92DA8}"/>
              </a:ext>
            </a:extLst>
          </p:cNvPr>
          <p:cNvSpPr/>
          <p:nvPr/>
        </p:nvSpPr>
        <p:spPr>
          <a:xfrm>
            <a:off x="5133354" y="3052804"/>
            <a:ext cx="2020213" cy="1166293"/>
          </a:xfrm>
          <a:prstGeom prst="roundRect">
            <a:avLst/>
          </a:prstGeom>
        </p:spPr>
        <p:style>
          <a:lnRef idx="2">
            <a:schemeClr val="accent5">
              <a:shade val="50000"/>
            </a:schemeClr>
          </a:lnRef>
          <a:fillRef idx="1">
            <a:schemeClr val="accent5"/>
          </a:fillRef>
          <a:effectRef idx="0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 rtl="1"/>
            <a:r>
              <a:rPr lang="ar-EG" sz="2400" b="1" dirty="0"/>
              <a:t>الأسبوع الخامس</a:t>
            </a:r>
            <a:br>
              <a:rPr lang="ar-EG" sz="2400" b="1" dirty="0"/>
            </a:br>
            <a:r>
              <a:rPr lang="ar-EG" sz="2400" b="1" dirty="0"/>
              <a:t>السبت</a:t>
            </a:r>
          </a:p>
          <a:p>
            <a:pPr algn="ctr" rtl="1"/>
            <a:r>
              <a:rPr lang="ar-EG" sz="2400" b="1" dirty="0"/>
              <a:t>06/07/2024</a:t>
            </a:r>
            <a:endParaRPr lang="en-US" sz="2400" b="1" dirty="0"/>
          </a:p>
        </p:txBody>
      </p:sp>
      <p:sp>
        <p:nvSpPr>
          <p:cNvPr id="11" name="Rounded Rectangle 19">
            <a:extLst>
              <a:ext uri="{FF2B5EF4-FFF2-40B4-BE49-F238E27FC236}">
                <a16:creationId xmlns:a16="http://schemas.microsoft.com/office/drawing/2014/main" id="{C1546561-84B6-3AC5-DFD2-18054CCD845B}"/>
              </a:ext>
            </a:extLst>
          </p:cNvPr>
          <p:cNvSpPr/>
          <p:nvPr/>
        </p:nvSpPr>
        <p:spPr>
          <a:xfrm>
            <a:off x="7488174" y="3240146"/>
            <a:ext cx="2088945" cy="749306"/>
          </a:xfrm>
          <a:prstGeom prst="roundRect">
            <a:avLst/>
          </a:prstGeom>
        </p:spPr>
        <p:style>
          <a:lnRef idx="2">
            <a:schemeClr val="accent5">
              <a:shade val="50000"/>
            </a:schemeClr>
          </a:lnRef>
          <a:fillRef idx="1">
            <a:schemeClr val="accent5"/>
          </a:fillRef>
          <a:effectRef idx="0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ar-EG" sz="2400" b="1" dirty="0"/>
              <a:t>تسليم العنوان والعرض المبدئي</a:t>
            </a:r>
            <a:endParaRPr lang="en-US" sz="2400" b="1" dirty="0"/>
          </a:p>
        </p:txBody>
      </p:sp>
    </p:spTree>
    <p:extLst>
      <p:ext uri="{BB962C8B-B14F-4D97-AF65-F5344CB8AC3E}">
        <p14:creationId xmlns:p14="http://schemas.microsoft.com/office/powerpoint/2010/main" val="1435529871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/>
          <p:cNvSpPr txBox="1"/>
          <p:nvPr/>
        </p:nvSpPr>
        <p:spPr>
          <a:xfrm>
            <a:off x="8485828" y="5956240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4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342126" y="59789"/>
            <a:ext cx="2305141" cy="1076343"/>
          </a:xfrm>
          <a:prstGeom prst="rect">
            <a:avLst/>
          </a:prstGeom>
        </p:spPr>
      </p:pic>
      <p:sp>
        <p:nvSpPr>
          <p:cNvPr id="6" name="TextBox 5"/>
          <p:cNvSpPr txBox="1"/>
          <p:nvPr/>
        </p:nvSpPr>
        <p:spPr>
          <a:xfrm>
            <a:off x="3753633" y="799849"/>
            <a:ext cx="4684734" cy="872034"/>
          </a:xfrm>
          <a:prstGeom prst="rect">
            <a:avLst/>
          </a:prstGeom>
          <a:solidFill>
            <a:srgbClr val="00B0F0"/>
          </a:solidFill>
        </p:spPr>
        <p:txBody>
          <a:bodyPr wrap="square" rtlCol="0">
            <a:spAutoFit/>
          </a:bodyPr>
          <a:lstStyle/>
          <a:p>
            <a:pPr algn="ctr" rtl="1">
              <a:lnSpc>
                <a:spcPct val="150000"/>
              </a:lnSpc>
            </a:pPr>
            <a:r>
              <a:rPr lang="ar-EG" b="1" dirty="0">
                <a:latin typeface="Alexandria" pitchFamily="2" charset="-78"/>
                <a:cs typeface="Alexandria" pitchFamily="2" charset="-78"/>
              </a:rPr>
              <a:t>مواعيد حلقات النقاش</a:t>
            </a:r>
            <a:endParaRPr lang="en-US" b="1" dirty="0">
              <a:latin typeface="Alexandria" pitchFamily="2" charset="-78"/>
              <a:cs typeface="Alexandria" pitchFamily="2" charset="-78"/>
            </a:endParaRPr>
          </a:p>
          <a:p>
            <a:pPr algn="ctr" rtl="1">
              <a:lnSpc>
                <a:spcPct val="150000"/>
              </a:lnSpc>
            </a:pPr>
            <a:r>
              <a:rPr lang="ar-EG" b="1" dirty="0">
                <a:latin typeface="Alexandria" pitchFamily="2" charset="-78"/>
                <a:cs typeface="Alexandria" pitchFamily="2" charset="-78"/>
              </a:rPr>
              <a:t>الفصل الدراسي الأول 2024</a:t>
            </a:r>
            <a:endParaRPr lang="en-US" b="1" dirty="0">
              <a:latin typeface="Alexandria" pitchFamily="2" charset="-78"/>
              <a:cs typeface="Alexandria" pitchFamily="2" charset="-78"/>
            </a:endParaRPr>
          </a:p>
        </p:txBody>
      </p:sp>
      <p:sp>
        <p:nvSpPr>
          <p:cNvPr id="7" name="Rectangle 6"/>
          <p:cNvSpPr/>
          <p:nvPr/>
        </p:nvSpPr>
        <p:spPr>
          <a:xfrm>
            <a:off x="3644961" y="487927"/>
            <a:ext cx="4887686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7" name="Rounded Rectangle 16"/>
          <p:cNvSpPr/>
          <p:nvPr/>
        </p:nvSpPr>
        <p:spPr>
          <a:xfrm>
            <a:off x="3037495" y="4499248"/>
            <a:ext cx="6211931" cy="826895"/>
          </a:xfrm>
          <a:prstGeom prst="roundRect">
            <a:avLst/>
          </a:prstGeom>
        </p:spPr>
        <p:style>
          <a:lnRef idx="2">
            <a:schemeClr val="accent5">
              <a:shade val="50000"/>
            </a:schemeClr>
          </a:lnRef>
          <a:fillRef idx="1">
            <a:schemeClr val="accent5"/>
          </a:fillRef>
          <a:effectRef idx="0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 rtl="1"/>
            <a:r>
              <a:rPr lang="ar-EG" sz="2100" b="1" dirty="0">
                <a:solidFill>
                  <a:schemeClr val="tx1"/>
                </a:solidFill>
              </a:rPr>
              <a:t>يوم الأحد</a:t>
            </a:r>
          </a:p>
          <a:p>
            <a:pPr algn="ctr" rtl="1"/>
            <a:r>
              <a:rPr lang="ar-EG" sz="2100" b="1" dirty="0">
                <a:solidFill>
                  <a:schemeClr val="tx1"/>
                </a:solidFill>
              </a:rPr>
              <a:t>من الساعة 7:00 – 8:00 مساءاً بتوقيت مكة المكرمة</a:t>
            </a:r>
          </a:p>
        </p:txBody>
      </p:sp>
      <p:sp>
        <p:nvSpPr>
          <p:cNvPr id="18" name="Slide Number Placeholder 1"/>
          <p:cNvSpPr>
            <a:spLocks noGrp="1"/>
          </p:cNvSpPr>
          <p:nvPr>
            <p:ph type="sldNum" sz="quarter" idx="12"/>
          </p:nvPr>
        </p:nvSpPr>
        <p:spPr>
          <a:xfrm>
            <a:off x="7814954" y="6356350"/>
            <a:ext cx="2743200" cy="365125"/>
          </a:xfrm>
        </p:spPr>
        <p:txBody>
          <a:bodyPr/>
          <a:lstStyle/>
          <a:p>
            <a:fld id="{F7542ADD-394E-41F3-B704-951748884AEE}" type="slidenum">
              <a:rPr lang="en-US" smtClean="0"/>
              <a:t>3</a:t>
            </a:fld>
            <a:endParaRPr lang="en-US"/>
          </a:p>
        </p:txBody>
      </p:sp>
      <p:graphicFrame>
        <p:nvGraphicFramePr>
          <p:cNvPr id="2" name="Table 1">
            <a:extLst>
              <a:ext uri="{FF2B5EF4-FFF2-40B4-BE49-F238E27FC236}">
                <a16:creationId xmlns:a16="http://schemas.microsoft.com/office/drawing/2014/main" id="{4E9D917E-A894-AC24-3CA5-8E1E2C7F4424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649183048"/>
              </p:ext>
            </p:extLst>
          </p:nvPr>
        </p:nvGraphicFramePr>
        <p:xfrm>
          <a:off x="1937732" y="1923994"/>
          <a:ext cx="8127999" cy="2296541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709333">
                  <a:extLst>
                    <a:ext uri="{9D8B030D-6E8A-4147-A177-3AD203B41FA5}">
                      <a16:colId xmlns:a16="http://schemas.microsoft.com/office/drawing/2014/main" val="1384869844"/>
                    </a:ext>
                  </a:extLst>
                </a:gridCol>
                <a:gridCol w="2709333">
                  <a:extLst>
                    <a:ext uri="{9D8B030D-6E8A-4147-A177-3AD203B41FA5}">
                      <a16:colId xmlns:a16="http://schemas.microsoft.com/office/drawing/2014/main" val="2245648410"/>
                    </a:ext>
                  </a:extLst>
                </a:gridCol>
                <a:gridCol w="2709333">
                  <a:extLst>
                    <a:ext uri="{9D8B030D-6E8A-4147-A177-3AD203B41FA5}">
                      <a16:colId xmlns:a16="http://schemas.microsoft.com/office/drawing/2014/main" val="4200197380"/>
                    </a:ext>
                  </a:extLst>
                </a:gridCol>
              </a:tblGrid>
              <a:tr h="370840">
                <a:tc>
                  <a:txBody>
                    <a:bodyPr/>
                    <a:lstStyle/>
                    <a:p>
                      <a:pPr algn="ctr" rtl="1">
                        <a:lnSpc>
                          <a:spcPct val="150000"/>
                        </a:lnSpc>
                      </a:pPr>
                      <a:endParaRPr lang="en-US" b="1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rtl="1">
                        <a:lnSpc>
                          <a:spcPct val="150000"/>
                        </a:lnSpc>
                      </a:pPr>
                      <a:r>
                        <a:rPr lang="ar-EG" b="1" dirty="0"/>
                        <a:t>الاسبوع</a:t>
                      </a:r>
                      <a:endParaRPr lang="en-US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rtl="1">
                        <a:lnSpc>
                          <a:spcPct val="150000"/>
                        </a:lnSpc>
                      </a:pPr>
                      <a:r>
                        <a:rPr lang="ar-EG" b="1" dirty="0"/>
                        <a:t>حلقة النقاش</a:t>
                      </a:r>
                      <a:endParaRPr lang="en-US" b="1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728922347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ctr" rtl="1">
                        <a:lnSpc>
                          <a:spcPct val="150000"/>
                        </a:lnSpc>
                      </a:pPr>
                      <a:r>
                        <a:rPr lang="en-US" b="1" dirty="0"/>
                        <a:t>01/06/2024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rtl="1">
                        <a:lnSpc>
                          <a:spcPct val="150000"/>
                        </a:lnSpc>
                      </a:pPr>
                      <a:r>
                        <a:rPr lang="ar-EG" b="1" dirty="0"/>
                        <a:t>الاسبوع الأول</a:t>
                      </a:r>
                      <a:endParaRPr lang="en-US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rtl="1">
                        <a:lnSpc>
                          <a:spcPct val="150000"/>
                        </a:lnSpc>
                      </a:pPr>
                      <a:r>
                        <a:rPr lang="ar-EG" b="1" dirty="0"/>
                        <a:t>الأولى</a:t>
                      </a:r>
                      <a:endParaRPr lang="en-US" b="1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4222214803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ctr" rtl="1">
                        <a:lnSpc>
                          <a:spcPct val="150000"/>
                        </a:lnSpc>
                      </a:pPr>
                      <a:r>
                        <a:rPr lang="ar-SA" sz="1800" b="1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29/06/2024</a:t>
                      </a:r>
                      <a:endParaRPr lang="en-US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rtl="1">
                        <a:lnSpc>
                          <a:spcPct val="150000"/>
                        </a:lnSpc>
                      </a:pPr>
                      <a:r>
                        <a:rPr lang="ar-EG" b="1" dirty="0"/>
                        <a:t>الاسبوع الرابع</a:t>
                      </a:r>
                      <a:endParaRPr lang="en-US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rtl="1">
                        <a:lnSpc>
                          <a:spcPct val="150000"/>
                        </a:lnSpc>
                      </a:pPr>
                      <a:r>
                        <a:rPr lang="ar-EG" b="1" dirty="0"/>
                        <a:t>الثانية</a:t>
                      </a:r>
                      <a:endParaRPr lang="en-US" b="1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622822348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ctr" rtl="1">
                        <a:lnSpc>
                          <a:spcPct val="150000"/>
                        </a:lnSpc>
                      </a:pPr>
                      <a:r>
                        <a:rPr lang="ar-SA" sz="1800" b="1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20/07/2024</a:t>
                      </a:r>
                      <a:endParaRPr lang="en-US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rtl="1">
                        <a:lnSpc>
                          <a:spcPct val="150000"/>
                        </a:lnSpc>
                      </a:pPr>
                      <a:r>
                        <a:rPr lang="ar-EG" b="1" dirty="0"/>
                        <a:t>الاسبوع السابع</a:t>
                      </a:r>
                      <a:endParaRPr lang="en-US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rtl="1">
                        <a:lnSpc>
                          <a:spcPct val="150000"/>
                        </a:lnSpc>
                      </a:pPr>
                      <a:r>
                        <a:rPr lang="ar-EG" b="1" dirty="0"/>
                        <a:t>الثالثة</a:t>
                      </a:r>
                      <a:endParaRPr lang="en-US" b="1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4191351637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ctr" rtl="1">
                        <a:lnSpc>
                          <a:spcPct val="150000"/>
                        </a:lnSpc>
                      </a:pPr>
                      <a:r>
                        <a:rPr lang="ar-SA" sz="1800" b="1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10/08/2024</a:t>
                      </a:r>
                      <a:endParaRPr lang="en-US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rtl="1">
                        <a:lnSpc>
                          <a:spcPct val="150000"/>
                        </a:lnSpc>
                      </a:pPr>
                      <a:r>
                        <a:rPr lang="ar-EG" b="1" dirty="0"/>
                        <a:t>الاسبوع العاشر</a:t>
                      </a:r>
                      <a:endParaRPr lang="en-US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rtl="1">
                        <a:lnSpc>
                          <a:spcPct val="150000"/>
                        </a:lnSpc>
                      </a:pPr>
                      <a:r>
                        <a:rPr lang="ar-EG" b="1" dirty="0"/>
                        <a:t>الرابعة</a:t>
                      </a:r>
                      <a:endParaRPr lang="en-US" b="1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992951222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160601041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/>
          <p:cNvSpPr txBox="1"/>
          <p:nvPr/>
        </p:nvSpPr>
        <p:spPr>
          <a:xfrm>
            <a:off x="8485828" y="5956240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4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342126" y="59789"/>
            <a:ext cx="2305141" cy="1076343"/>
          </a:xfrm>
          <a:prstGeom prst="rect">
            <a:avLst/>
          </a:prstGeom>
        </p:spPr>
      </p:pic>
      <p:sp>
        <p:nvSpPr>
          <p:cNvPr id="6" name="TextBox 5"/>
          <p:cNvSpPr txBox="1"/>
          <p:nvPr/>
        </p:nvSpPr>
        <p:spPr>
          <a:xfrm>
            <a:off x="3753633" y="799849"/>
            <a:ext cx="4684734" cy="872034"/>
          </a:xfrm>
          <a:prstGeom prst="rect">
            <a:avLst/>
          </a:prstGeom>
          <a:solidFill>
            <a:srgbClr val="00B0F0"/>
          </a:solidFill>
        </p:spPr>
        <p:txBody>
          <a:bodyPr wrap="square" rtlCol="0">
            <a:spAutoFit/>
          </a:bodyPr>
          <a:lstStyle/>
          <a:p>
            <a:pPr algn="ctr" rtl="1">
              <a:lnSpc>
                <a:spcPct val="150000"/>
              </a:lnSpc>
            </a:pPr>
            <a:r>
              <a:rPr lang="ar-EG" b="1" dirty="0">
                <a:latin typeface="Alexandria" pitchFamily="2" charset="-78"/>
                <a:cs typeface="Alexandria" pitchFamily="2" charset="-78"/>
              </a:rPr>
              <a:t>مواعيد حلقات النقاش</a:t>
            </a:r>
            <a:endParaRPr lang="en-US" b="1" dirty="0">
              <a:latin typeface="Alexandria" pitchFamily="2" charset="-78"/>
              <a:cs typeface="Alexandria" pitchFamily="2" charset="-78"/>
            </a:endParaRPr>
          </a:p>
          <a:p>
            <a:pPr algn="ctr" rtl="1">
              <a:lnSpc>
                <a:spcPct val="150000"/>
              </a:lnSpc>
            </a:pPr>
            <a:r>
              <a:rPr lang="ar-EG" b="1" dirty="0">
                <a:latin typeface="Alexandria" pitchFamily="2" charset="-78"/>
                <a:cs typeface="Alexandria" pitchFamily="2" charset="-78"/>
              </a:rPr>
              <a:t>الفصل الدراسي الثاني 2024</a:t>
            </a:r>
            <a:endParaRPr lang="en-US" b="1" dirty="0">
              <a:latin typeface="Alexandria" pitchFamily="2" charset="-78"/>
              <a:cs typeface="Alexandria" pitchFamily="2" charset="-78"/>
            </a:endParaRPr>
          </a:p>
        </p:txBody>
      </p:sp>
      <p:sp>
        <p:nvSpPr>
          <p:cNvPr id="7" name="Rectangle 6"/>
          <p:cNvSpPr/>
          <p:nvPr/>
        </p:nvSpPr>
        <p:spPr>
          <a:xfrm>
            <a:off x="3644961" y="487927"/>
            <a:ext cx="4887686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8" name="Slide Number Placeholder 1"/>
          <p:cNvSpPr>
            <a:spLocks noGrp="1"/>
          </p:cNvSpPr>
          <p:nvPr>
            <p:ph type="sldNum" sz="quarter" idx="12"/>
          </p:nvPr>
        </p:nvSpPr>
        <p:spPr>
          <a:xfrm>
            <a:off x="7814954" y="6356350"/>
            <a:ext cx="2743200" cy="365125"/>
          </a:xfrm>
        </p:spPr>
        <p:txBody>
          <a:bodyPr/>
          <a:lstStyle/>
          <a:p>
            <a:fld id="{F7542ADD-394E-41F3-B704-951748884AEE}" type="slidenum">
              <a:rPr lang="en-US" smtClean="0"/>
              <a:t>4</a:t>
            </a:fld>
            <a:endParaRPr lang="en-US"/>
          </a:p>
        </p:txBody>
      </p:sp>
      <p:graphicFrame>
        <p:nvGraphicFramePr>
          <p:cNvPr id="2" name="Table 1">
            <a:extLst>
              <a:ext uri="{FF2B5EF4-FFF2-40B4-BE49-F238E27FC236}">
                <a16:creationId xmlns:a16="http://schemas.microsoft.com/office/drawing/2014/main" id="{4E9D917E-A894-AC24-3CA5-8E1E2C7F4424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086646126"/>
              </p:ext>
            </p:extLst>
          </p:nvPr>
        </p:nvGraphicFramePr>
        <p:xfrm>
          <a:off x="2024804" y="1892517"/>
          <a:ext cx="8128000" cy="3909824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354667">
                  <a:extLst>
                    <a:ext uri="{9D8B030D-6E8A-4147-A177-3AD203B41FA5}">
                      <a16:colId xmlns:a16="http://schemas.microsoft.com/office/drawing/2014/main" val="1384869844"/>
                    </a:ext>
                  </a:extLst>
                </a:gridCol>
                <a:gridCol w="1354667">
                  <a:extLst>
                    <a:ext uri="{9D8B030D-6E8A-4147-A177-3AD203B41FA5}">
                      <a16:colId xmlns:a16="http://schemas.microsoft.com/office/drawing/2014/main" val="1548427582"/>
                    </a:ext>
                  </a:extLst>
                </a:gridCol>
                <a:gridCol w="2709333">
                  <a:extLst>
                    <a:ext uri="{9D8B030D-6E8A-4147-A177-3AD203B41FA5}">
                      <a16:colId xmlns:a16="http://schemas.microsoft.com/office/drawing/2014/main" val="2245648410"/>
                    </a:ext>
                  </a:extLst>
                </a:gridCol>
                <a:gridCol w="2709333">
                  <a:extLst>
                    <a:ext uri="{9D8B030D-6E8A-4147-A177-3AD203B41FA5}">
                      <a16:colId xmlns:a16="http://schemas.microsoft.com/office/drawing/2014/main" val="4200197380"/>
                    </a:ext>
                  </a:extLst>
                </a:gridCol>
              </a:tblGrid>
              <a:tr h="370840">
                <a:tc gridSpan="2">
                  <a:txBody>
                    <a:bodyPr/>
                    <a:lstStyle/>
                    <a:p>
                      <a:pPr algn="ctr" rtl="1">
                        <a:lnSpc>
                          <a:spcPct val="150000"/>
                        </a:lnSpc>
                      </a:pPr>
                      <a:r>
                        <a:rPr lang="ar-EG" b="1" dirty="0"/>
                        <a:t>يوم الأحد/الساعة</a:t>
                      </a:r>
                      <a:endParaRPr lang="en-US" b="1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rtl="1">
                        <a:lnSpc>
                          <a:spcPct val="150000"/>
                        </a:lnSpc>
                      </a:pPr>
                      <a:r>
                        <a:rPr lang="ar-EG" b="1" dirty="0"/>
                        <a:t>الاسبوع</a:t>
                      </a:r>
                      <a:endParaRPr lang="en-US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rtl="1">
                        <a:lnSpc>
                          <a:spcPct val="150000"/>
                        </a:lnSpc>
                      </a:pPr>
                      <a:r>
                        <a:rPr lang="ar-EG" b="1" dirty="0"/>
                        <a:t>حلقة النقاش</a:t>
                      </a:r>
                      <a:endParaRPr lang="en-US" b="1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728922347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ctr" rtl="1">
                        <a:lnSpc>
                          <a:spcPct val="150000"/>
                        </a:lnSpc>
                      </a:pPr>
                      <a:r>
                        <a:rPr lang="ar-EG" sz="1200" b="0" i="0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7:00 – 8:00 مساءاً بتوقيت مكة المكرمة</a:t>
                      </a:r>
                      <a:endParaRPr lang="en-US" sz="1200" b="0" i="0" kern="1200" dirty="0">
                        <a:solidFill>
                          <a:schemeClr val="dk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rtl="1">
                        <a:lnSpc>
                          <a:spcPct val="150000"/>
                        </a:lnSpc>
                      </a:pPr>
                      <a:r>
                        <a:rPr lang="en-US" sz="1800" b="0" i="0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/06/2024</a:t>
                      </a:r>
                      <a:r>
                        <a:rPr lang="ar-EG" sz="1600" b="0" i="0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2</a:t>
                      </a:r>
                      <a:endParaRPr lang="en-US" sz="1600" b="0" i="0" kern="1200" dirty="0">
                        <a:solidFill>
                          <a:schemeClr val="dk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rtl="1">
                        <a:lnSpc>
                          <a:spcPct val="150000"/>
                        </a:lnSpc>
                      </a:pPr>
                      <a:r>
                        <a:rPr lang="ar-EG" b="1" dirty="0"/>
                        <a:t>الاسبوع التوجيهي</a:t>
                      </a:r>
                      <a:endParaRPr lang="en-US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rtl="1">
                        <a:lnSpc>
                          <a:spcPct val="150000"/>
                        </a:lnSpc>
                      </a:pPr>
                      <a:r>
                        <a:rPr lang="ar-EG" b="1" dirty="0"/>
                        <a:t>الأولى</a:t>
                      </a:r>
                      <a:endParaRPr lang="en-US" b="1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346968380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marL="0" marR="0" lvl="0" indent="0" algn="ctr" defTabSz="914400" rtl="1" eaLnBrk="1" fontAlgn="auto" latinLnBrk="0" hangingPunct="1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ar-EG" sz="12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+mn-lt"/>
                          <a:ea typeface="+mn-ea"/>
                          <a:cs typeface="+mn-cs"/>
                        </a:rPr>
                        <a:t>7:00 – 8:00 مساءاً بتوقيت مكة المكرمة</a:t>
                      </a:r>
                      <a:endParaRPr kumimoji="0" lang="en-US" sz="1200" b="0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+mn-lt"/>
                        <a:ea typeface="+mn-ea"/>
                        <a:cs typeface="+mn-cs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rtl="1">
                        <a:lnSpc>
                          <a:spcPct val="150000"/>
                        </a:lnSpc>
                      </a:pPr>
                      <a:r>
                        <a:rPr lang="en-US" sz="1800" b="0" i="0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09/06/2024</a:t>
                      </a:r>
                      <a:endParaRPr lang="en-US" b="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rtl="1">
                        <a:lnSpc>
                          <a:spcPct val="150000"/>
                        </a:lnSpc>
                      </a:pPr>
                      <a:r>
                        <a:rPr lang="ar-EG" b="1" dirty="0"/>
                        <a:t>الاسبوع الثاني</a:t>
                      </a:r>
                      <a:endParaRPr lang="en-US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ctr" defTabSz="914400" rtl="1" eaLnBrk="1" fontAlgn="auto" latinLnBrk="0" hangingPunct="1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ar-EG" b="1" dirty="0"/>
                        <a:t>الثانية</a:t>
                      </a:r>
                      <a:endParaRPr lang="en-US" b="1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4222214803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marL="0" marR="0" lvl="0" indent="0" algn="ctr" defTabSz="914400" rtl="1" eaLnBrk="1" fontAlgn="auto" latinLnBrk="0" hangingPunct="1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ar-EG" sz="12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+mn-lt"/>
                          <a:ea typeface="+mn-ea"/>
                          <a:cs typeface="+mn-cs"/>
                        </a:rPr>
                        <a:t>7:00 – 8:00 مساءاً بتوقيت مكة المكرمة</a:t>
                      </a:r>
                      <a:endParaRPr kumimoji="0" lang="en-US" sz="1200" b="0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+mn-lt"/>
                        <a:ea typeface="+mn-ea"/>
                        <a:cs typeface="+mn-cs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rtl="1">
                        <a:lnSpc>
                          <a:spcPct val="150000"/>
                        </a:lnSpc>
                      </a:pPr>
                      <a:r>
                        <a:rPr lang="en-US" sz="1800" b="0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7/07/2024</a:t>
                      </a:r>
                      <a:endParaRPr lang="ar-SA" sz="1800" b="0" kern="1200" dirty="0">
                        <a:solidFill>
                          <a:schemeClr val="dk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rtl="1">
                        <a:lnSpc>
                          <a:spcPct val="150000"/>
                        </a:lnSpc>
                      </a:pPr>
                      <a:r>
                        <a:rPr lang="ar-EG" b="1" dirty="0"/>
                        <a:t>الاسبوع الخامس</a:t>
                      </a:r>
                      <a:endParaRPr lang="en-US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rtl="1">
                        <a:lnSpc>
                          <a:spcPct val="150000"/>
                        </a:lnSpc>
                      </a:pPr>
                      <a:r>
                        <a:rPr lang="ar-EG" b="1" dirty="0"/>
                        <a:t>الثالثة</a:t>
                      </a:r>
                      <a:endParaRPr lang="en-US" b="1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622822348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marL="0" marR="0" lvl="0" indent="0" algn="ctr" defTabSz="914400" rtl="1" eaLnBrk="1" fontAlgn="auto" latinLnBrk="0" hangingPunct="1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ar-EG" sz="12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+mn-lt"/>
                          <a:ea typeface="+mn-ea"/>
                          <a:cs typeface="+mn-cs"/>
                        </a:rPr>
                        <a:t>7:00 – 8:00 مساءاً بتوقيت مكة المكرمة</a:t>
                      </a:r>
                      <a:endParaRPr kumimoji="0" lang="en-US" sz="1200" b="0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+mn-lt"/>
                        <a:ea typeface="+mn-ea"/>
                        <a:cs typeface="+mn-cs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rtl="1">
                        <a:lnSpc>
                          <a:spcPct val="150000"/>
                        </a:lnSpc>
                      </a:pPr>
                      <a:r>
                        <a:rPr lang="ar-SA" sz="1800" b="0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2</a:t>
                      </a:r>
                      <a:r>
                        <a:rPr lang="ar-EG" sz="1800" b="0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8</a:t>
                      </a:r>
                      <a:r>
                        <a:rPr lang="ar-SA" sz="1800" b="0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/07/2024</a:t>
                      </a:r>
                      <a:endParaRPr lang="en-US" b="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rtl="1">
                        <a:lnSpc>
                          <a:spcPct val="150000"/>
                        </a:lnSpc>
                      </a:pPr>
                      <a:r>
                        <a:rPr lang="ar-EG" b="1" dirty="0"/>
                        <a:t>الاسبوع الثامن</a:t>
                      </a:r>
                      <a:endParaRPr lang="en-US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rtl="1">
                        <a:lnSpc>
                          <a:spcPct val="150000"/>
                        </a:lnSpc>
                      </a:pPr>
                      <a:r>
                        <a:rPr lang="ar-EG" b="1" dirty="0"/>
                        <a:t>الرابعة</a:t>
                      </a:r>
                      <a:endParaRPr lang="en-US" b="1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4191351637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marL="0" marR="0" lvl="0" indent="0" algn="ctr" defTabSz="914400" rtl="1" eaLnBrk="1" fontAlgn="auto" latinLnBrk="0" hangingPunct="1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ar-EG" sz="12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+mn-lt"/>
                          <a:ea typeface="+mn-ea"/>
                          <a:cs typeface="+mn-cs"/>
                        </a:rPr>
                        <a:t>7:00 – 8:00 مساءاً بتوقيت مكة المكرمة</a:t>
                      </a:r>
                      <a:endParaRPr kumimoji="0" lang="en-US" sz="1200" b="0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+mn-lt"/>
                        <a:ea typeface="+mn-ea"/>
                        <a:cs typeface="+mn-cs"/>
                      </a:endParaRPr>
                    </a:p>
                    <a:p>
                      <a:pPr algn="ctr" rtl="1">
                        <a:lnSpc>
                          <a:spcPct val="150000"/>
                        </a:lnSpc>
                      </a:pPr>
                      <a:endParaRPr lang="en-US" b="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rtl="1">
                        <a:lnSpc>
                          <a:spcPct val="150000"/>
                        </a:lnSpc>
                      </a:pPr>
                      <a:r>
                        <a:rPr lang="ar-SA" sz="1800" b="0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1</a:t>
                      </a:r>
                      <a:r>
                        <a:rPr lang="ar-EG" sz="1800" b="0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8</a:t>
                      </a:r>
                      <a:r>
                        <a:rPr lang="ar-SA" sz="1800" b="0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/08/2024</a:t>
                      </a:r>
                      <a:endParaRPr lang="en-US" b="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rtl="1">
                        <a:lnSpc>
                          <a:spcPct val="150000"/>
                        </a:lnSpc>
                      </a:pPr>
                      <a:r>
                        <a:rPr lang="ar-EG" b="1" dirty="0"/>
                        <a:t>الاسبوع الحادي عشر</a:t>
                      </a:r>
                      <a:endParaRPr lang="en-US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rtl="1">
                        <a:lnSpc>
                          <a:spcPct val="150000"/>
                        </a:lnSpc>
                      </a:pPr>
                      <a:r>
                        <a:rPr lang="ar-EG" b="1" dirty="0"/>
                        <a:t>الخامسة</a:t>
                      </a:r>
                      <a:endParaRPr lang="en-US" b="1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992951222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4213463469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/>
          <p:cNvSpPr txBox="1"/>
          <p:nvPr/>
        </p:nvSpPr>
        <p:spPr>
          <a:xfrm>
            <a:off x="8485828" y="5956240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4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342126" y="59789"/>
            <a:ext cx="2305141" cy="1076343"/>
          </a:xfrm>
          <a:prstGeom prst="rect">
            <a:avLst/>
          </a:prstGeom>
        </p:spPr>
      </p:pic>
      <p:sp>
        <p:nvSpPr>
          <p:cNvPr id="6" name="TextBox 5"/>
          <p:cNvSpPr txBox="1"/>
          <p:nvPr/>
        </p:nvSpPr>
        <p:spPr>
          <a:xfrm>
            <a:off x="3753633" y="799849"/>
            <a:ext cx="4684734" cy="872034"/>
          </a:xfrm>
          <a:prstGeom prst="rect">
            <a:avLst/>
          </a:prstGeom>
          <a:solidFill>
            <a:srgbClr val="00B0F0"/>
          </a:solidFill>
        </p:spPr>
        <p:txBody>
          <a:bodyPr wrap="square" rtlCol="0">
            <a:spAutoFit/>
          </a:bodyPr>
          <a:lstStyle/>
          <a:p>
            <a:pPr algn="ctr" rtl="1">
              <a:lnSpc>
                <a:spcPct val="150000"/>
              </a:lnSpc>
            </a:pPr>
            <a:r>
              <a:rPr lang="ar-EG" b="1" dirty="0">
                <a:latin typeface="Alexandria" pitchFamily="2" charset="-78"/>
                <a:cs typeface="Alexandria" pitchFamily="2" charset="-78"/>
              </a:rPr>
              <a:t>مواعيد حلقات النقاش</a:t>
            </a:r>
            <a:endParaRPr lang="en-US" b="1" dirty="0">
              <a:latin typeface="Alexandria" pitchFamily="2" charset="-78"/>
              <a:cs typeface="Alexandria" pitchFamily="2" charset="-78"/>
            </a:endParaRPr>
          </a:p>
          <a:p>
            <a:pPr algn="ctr" rtl="1">
              <a:lnSpc>
                <a:spcPct val="150000"/>
              </a:lnSpc>
            </a:pPr>
            <a:r>
              <a:rPr lang="ar-EG" b="1" dirty="0">
                <a:latin typeface="Alexandria" pitchFamily="2" charset="-78"/>
                <a:cs typeface="Alexandria" pitchFamily="2" charset="-78"/>
              </a:rPr>
              <a:t>الفصل الدراسي الثالث 2024</a:t>
            </a:r>
            <a:endParaRPr lang="en-US" b="1" dirty="0">
              <a:latin typeface="Alexandria" pitchFamily="2" charset="-78"/>
              <a:cs typeface="Alexandria" pitchFamily="2" charset="-78"/>
            </a:endParaRPr>
          </a:p>
        </p:txBody>
      </p:sp>
      <p:sp>
        <p:nvSpPr>
          <p:cNvPr id="7" name="Rectangle 6"/>
          <p:cNvSpPr/>
          <p:nvPr/>
        </p:nvSpPr>
        <p:spPr>
          <a:xfrm>
            <a:off x="3644961" y="487927"/>
            <a:ext cx="4887686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8" name="Slide Number Placeholder 1"/>
          <p:cNvSpPr>
            <a:spLocks noGrp="1"/>
          </p:cNvSpPr>
          <p:nvPr>
            <p:ph type="sldNum" sz="quarter" idx="12"/>
          </p:nvPr>
        </p:nvSpPr>
        <p:spPr>
          <a:xfrm>
            <a:off x="7814954" y="6356350"/>
            <a:ext cx="2743200" cy="365125"/>
          </a:xfrm>
        </p:spPr>
        <p:txBody>
          <a:bodyPr/>
          <a:lstStyle/>
          <a:p>
            <a:fld id="{F7542ADD-394E-41F3-B704-951748884AEE}" type="slidenum">
              <a:rPr lang="en-US" smtClean="0"/>
              <a:t>5</a:t>
            </a:fld>
            <a:endParaRPr lang="en-US"/>
          </a:p>
        </p:txBody>
      </p:sp>
      <p:graphicFrame>
        <p:nvGraphicFramePr>
          <p:cNvPr id="2" name="Table 1">
            <a:extLst>
              <a:ext uri="{FF2B5EF4-FFF2-40B4-BE49-F238E27FC236}">
                <a16:creationId xmlns:a16="http://schemas.microsoft.com/office/drawing/2014/main" id="{4E9D917E-A894-AC24-3CA5-8E1E2C7F4424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16489708"/>
              </p:ext>
            </p:extLst>
          </p:nvPr>
        </p:nvGraphicFramePr>
        <p:xfrm>
          <a:off x="2024804" y="1892517"/>
          <a:ext cx="8128000" cy="4169348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354667">
                  <a:extLst>
                    <a:ext uri="{9D8B030D-6E8A-4147-A177-3AD203B41FA5}">
                      <a16:colId xmlns:a16="http://schemas.microsoft.com/office/drawing/2014/main" val="1384869844"/>
                    </a:ext>
                  </a:extLst>
                </a:gridCol>
                <a:gridCol w="1354667">
                  <a:extLst>
                    <a:ext uri="{9D8B030D-6E8A-4147-A177-3AD203B41FA5}">
                      <a16:colId xmlns:a16="http://schemas.microsoft.com/office/drawing/2014/main" val="1548427582"/>
                    </a:ext>
                  </a:extLst>
                </a:gridCol>
                <a:gridCol w="1873139">
                  <a:extLst>
                    <a:ext uri="{9D8B030D-6E8A-4147-A177-3AD203B41FA5}">
                      <a16:colId xmlns:a16="http://schemas.microsoft.com/office/drawing/2014/main" val="2245648410"/>
                    </a:ext>
                  </a:extLst>
                </a:gridCol>
                <a:gridCol w="3545527">
                  <a:extLst>
                    <a:ext uri="{9D8B030D-6E8A-4147-A177-3AD203B41FA5}">
                      <a16:colId xmlns:a16="http://schemas.microsoft.com/office/drawing/2014/main" val="4200197380"/>
                    </a:ext>
                  </a:extLst>
                </a:gridCol>
              </a:tblGrid>
              <a:tr h="370840">
                <a:tc gridSpan="2">
                  <a:txBody>
                    <a:bodyPr/>
                    <a:lstStyle/>
                    <a:p>
                      <a:pPr algn="ctr" rtl="1">
                        <a:lnSpc>
                          <a:spcPct val="150000"/>
                        </a:lnSpc>
                      </a:pPr>
                      <a:r>
                        <a:rPr lang="ar-EG" b="1" dirty="0"/>
                        <a:t>يوم الثلاثاء/الساعة</a:t>
                      </a:r>
                      <a:endParaRPr lang="en-US" b="1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rtl="1">
                        <a:lnSpc>
                          <a:spcPct val="150000"/>
                        </a:lnSpc>
                      </a:pPr>
                      <a:r>
                        <a:rPr lang="ar-EG" b="1" dirty="0"/>
                        <a:t>الاسبوع</a:t>
                      </a:r>
                      <a:endParaRPr lang="en-US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rtl="1">
                        <a:lnSpc>
                          <a:spcPct val="150000"/>
                        </a:lnSpc>
                      </a:pPr>
                      <a:r>
                        <a:rPr lang="ar-EG" b="1" dirty="0"/>
                        <a:t>حلقة النقاش</a:t>
                      </a:r>
                      <a:endParaRPr lang="en-US" b="1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728922347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ctr" rtl="1">
                        <a:lnSpc>
                          <a:spcPct val="150000"/>
                        </a:lnSpc>
                      </a:pPr>
                      <a:r>
                        <a:rPr lang="ar-EG" sz="1200" b="0" i="0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7:00 – 8:00 مساءاً بتوقيت مكة المكرمة</a:t>
                      </a:r>
                      <a:endParaRPr lang="en-US" sz="1200" b="0" i="0" kern="1200" dirty="0">
                        <a:solidFill>
                          <a:schemeClr val="dk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rtl="1">
                        <a:lnSpc>
                          <a:spcPct val="150000"/>
                        </a:lnSpc>
                      </a:pPr>
                      <a:r>
                        <a:rPr lang="en-US" sz="1800" b="0" i="0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/06/2024</a:t>
                      </a:r>
                      <a:r>
                        <a:rPr lang="ar-EG" sz="1600" b="0" i="0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4</a:t>
                      </a:r>
                      <a:endParaRPr lang="en-US" sz="1600" b="0" i="0" kern="1200" dirty="0">
                        <a:solidFill>
                          <a:schemeClr val="dk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rtl="1">
                        <a:lnSpc>
                          <a:spcPct val="150000"/>
                        </a:lnSpc>
                      </a:pPr>
                      <a:r>
                        <a:rPr lang="ar-EG" b="1" dirty="0"/>
                        <a:t>الاسبوع التوجيهي</a:t>
                      </a:r>
                      <a:endParaRPr lang="en-US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rtl="1">
                        <a:lnSpc>
                          <a:spcPct val="150000"/>
                        </a:lnSpc>
                      </a:pPr>
                      <a:r>
                        <a:rPr lang="ar-EG" sz="1800" b="0" i="0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الأولى (المحاضرة التعريفية )</a:t>
                      </a:r>
                      <a:endParaRPr lang="en-US" sz="1800" b="0" i="0" kern="1200" dirty="0">
                        <a:solidFill>
                          <a:schemeClr val="dk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346968380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marL="0" marR="0" lvl="0" indent="0" algn="ctr" defTabSz="914400" rtl="1" eaLnBrk="1" fontAlgn="auto" latinLnBrk="0" hangingPunct="1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ar-EG" sz="12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+mn-lt"/>
                          <a:ea typeface="+mn-ea"/>
                          <a:cs typeface="+mn-cs"/>
                        </a:rPr>
                        <a:t>7:00 – 8:00 مساءاً بتوقيت مكة المكرمة</a:t>
                      </a:r>
                      <a:endParaRPr kumimoji="0" lang="en-US" sz="1200" b="0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+mn-lt"/>
                        <a:ea typeface="+mn-ea"/>
                        <a:cs typeface="+mn-cs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rtl="1">
                        <a:lnSpc>
                          <a:spcPct val="150000"/>
                        </a:lnSpc>
                      </a:pPr>
                      <a:r>
                        <a:rPr lang="en-US" sz="1800" b="0" i="0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11/06/2024</a:t>
                      </a:r>
                      <a:endParaRPr lang="en-US" b="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rtl="1">
                        <a:lnSpc>
                          <a:spcPct val="150000"/>
                        </a:lnSpc>
                      </a:pPr>
                      <a:r>
                        <a:rPr lang="ar-EG" b="1" dirty="0"/>
                        <a:t>الاسبوع الثاني</a:t>
                      </a:r>
                      <a:endParaRPr lang="en-US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ctr" defTabSz="914400" rtl="1" eaLnBrk="1" fontAlgn="auto" latinLnBrk="0" hangingPunct="1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ar-EG" sz="1800" b="0" i="0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الثانية (البحث العلمي وخطوات اعداد الخطة البحثية)</a:t>
                      </a:r>
                      <a:endParaRPr lang="en-US" sz="1800" b="0" i="0" kern="1200" dirty="0">
                        <a:solidFill>
                          <a:schemeClr val="dk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4222214803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marL="0" marR="0" lvl="0" indent="0" algn="ctr" defTabSz="914400" rtl="1" eaLnBrk="1" fontAlgn="auto" latinLnBrk="0" hangingPunct="1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ar-EG" sz="12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+mn-lt"/>
                          <a:ea typeface="+mn-ea"/>
                          <a:cs typeface="+mn-cs"/>
                        </a:rPr>
                        <a:t>7:00 – 8:00 مساءاً بتوقيت مكة المكرمة</a:t>
                      </a:r>
                      <a:endParaRPr kumimoji="0" lang="en-US" sz="1200" b="0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+mn-lt"/>
                        <a:ea typeface="+mn-ea"/>
                        <a:cs typeface="+mn-cs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rtl="1">
                        <a:lnSpc>
                          <a:spcPct val="150000"/>
                        </a:lnSpc>
                      </a:pPr>
                      <a:r>
                        <a:rPr lang="en-US" sz="1800" b="0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2/07/2024</a:t>
                      </a:r>
                      <a:endParaRPr lang="ar-SA" sz="1800" b="0" kern="1200" dirty="0">
                        <a:solidFill>
                          <a:schemeClr val="dk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rtl="1">
                        <a:lnSpc>
                          <a:spcPct val="150000"/>
                        </a:lnSpc>
                      </a:pPr>
                      <a:r>
                        <a:rPr lang="ar-EG" b="1" dirty="0"/>
                        <a:t>الاسبوع الرابع</a:t>
                      </a:r>
                      <a:endParaRPr lang="en-US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rtl="1">
                        <a:lnSpc>
                          <a:spcPct val="150000"/>
                        </a:lnSpc>
                      </a:pPr>
                      <a:r>
                        <a:rPr lang="ar-EG" sz="1800" b="0" i="0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الثالثة (الإطار النظري للبحوث )</a:t>
                      </a:r>
                      <a:endParaRPr lang="en-US" sz="1800" b="0" i="0" kern="1200" dirty="0">
                        <a:solidFill>
                          <a:schemeClr val="dk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622822348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marL="0" marR="0" lvl="0" indent="0" algn="ctr" defTabSz="914400" rtl="1" eaLnBrk="1" fontAlgn="auto" latinLnBrk="0" hangingPunct="1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ar-EG" sz="12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+mn-lt"/>
                          <a:ea typeface="+mn-ea"/>
                          <a:cs typeface="+mn-cs"/>
                        </a:rPr>
                        <a:t>7:00 – 8:00 مساءاً بتوقيت مكة المكرمة</a:t>
                      </a:r>
                      <a:endParaRPr kumimoji="0" lang="en-US" sz="1200" b="0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+mn-lt"/>
                        <a:ea typeface="+mn-ea"/>
                        <a:cs typeface="+mn-cs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rtl="1">
                        <a:lnSpc>
                          <a:spcPct val="150000"/>
                        </a:lnSpc>
                      </a:pPr>
                      <a:r>
                        <a:rPr lang="ar-EG" sz="1800" b="0" kern="120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16</a:t>
                      </a:r>
                      <a:r>
                        <a:rPr lang="ar-SA" sz="1800" b="0" kern="120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/07/2024</a:t>
                      </a:r>
                      <a:endParaRPr lang="en-US" b="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rtl="1">
                        <a:lnSpc>
                          <a:spcPct val="150000"/>
                        </a:lnSpc>
                      </a:pPr>
                      <a:r>
                        <a:rPr lang="ar-EG" b="1" dirty="0"/>
                        <a:t>الاسبوع السادس</a:t>
                      </a:r>
                      <a:endParaRPr lang="en-US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rtl="1">
                        <a:lnSpc>
                          <a:spcPct val="150000"/>
                        </a:lnSpc>
                      </a:pPr>
                      <a:r>
                        <a:rPr lang="ar-EG" sz="1800" b="0" i="0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الرابعة (أدوات جمع وتحليل البيانات.)</a:t>
                      </a:r>
                      <a:endParaRPr lang="en-US" sz="1800" b="0" i="0" kern="1200" dirty="0">
                        <a:solidFill>
                          <a:schemeClr val="dk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4191351637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marL="0" marR="0" lvl="0" indent="0" algn="ctr" defTabSz="914400" rtl="1" eaLnBrk="1" fontAlgn="auto" latinLnBrk="0" hangingPunct="1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ar-EG" sz="12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+mn-lt"/>
                          <a:ea typeface="+mn-ea"/>
                          <a:cs typeface="+mn-cs"/>
                        </a:rPr>
                        <a:t>7:00 – 8:00 مساءاً بتوقيت مكة المكرمة</a:t>
                      </a:r>
                      <a:endParaRPr kumimoji="0" lang="en-US" sz="1200" b="0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+mn-lt"/>
                        <a:ea typeface="+mn-ea"/>
                        <a:cs typeface="+mn-cs"/>
                      </a:endParaRPr>
                    </a:p>
                    <a:p>
                      <a:pPr algn="ctr" rtl="1">
                        <a:lnSpc>
                          <a:spcPct val="150000"/>
                        </a:lnSpc>
                      </a:pPr>
                      <a:endParaRPr lang="en-US" b="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rtl="1">
                        <a:lnSpc>
                          <a:spcPct val="150000"/>
                        </a:lnSpc>
                      </a:pPr>
                      <a:r>
                        <a:rPr lang="ar-SA" sz="1800" b="0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1</a:t>
                      </a:r>
                      <a:r>
                        <a:rPr lang="ar-EG" sz="1800" b="0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3</a:t>
                      </a:r>
                      <a:r>
                        <a:rPr lang="ar-SA" sz="1800" b="0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/08/2024</a:t>
                      </a:r>
                      <a:endParaRPr lang="en-US" b="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rtl="1">
                        <a:lnSpc>
                          <a:spcPct val="150000"/>
                        </a:lnSpc>
                      </a:pPr>
                      <a:r>
                        <a:rPr lang="ar-EG" b="1" dirty="0"/>
                        <a:t>الاسبوع العاشر</a:t>
                      </a:r>
                      <a:endParaRPr lang="en-US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rtl="1">
                        <a:lnSpc>
                          <a:spcPct val="150000"/>
                        </a:lnSpc>
                      </a:pPr>
                      <a:r>
                        <a:rPr lang="ar-EG" sz="1800" b="0" i="0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الخامسة (النشر العلمي)</a:t>
                      </a:r>
                      <a:endParaRPr lang="en-US" sz="1800" b="0" i="0" kern="1200" dirty="0">
                        <a:solidFill>
                          <a:schemeClr val="dk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992951222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011597968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lcf76f155ced4ddcb4097134ff3c332f xmlns="aca13214-df29-4e3c-a050-857c0bf7bd8e">
      <Terms xmlns="http://schemas.microsoft.com/office/infopath/2007/PartnerControls"/>
    </lcf76f155ced4ddcb4097134ff3c332f>
    <TaxCatchAll xmlns="688354b5-287c-4cda-825e-1d7935aea40e" xsi:nil="true"/>
  </documentManagement>
</p:properties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DC69378573D04C4981F1C0E645EFE562" ma:contentTypeVersion="15" ma:contentTypeDescription="Create a new document." ma:contentTypeScope="" ma:versionID="2e1979ed7a40a032d8738234fb7d5638">
  <xsd:schema xmlns:xsd="http://www.w3.org/2001/XMLSchema" xmlns:xs="http://www.w3.org/2001/XMLSchema" xmlns:p="http://schemas.microsoft.com/office/2006/metadata/properties" xmlns:ns2="aca13214-df29-4e3c-a050-857c0bf7bd8e" xmlns:ns3="688354b5-287c-4cda-825e-1d7935aea40e" targetNamespace="http://schemas.microsoft.com/office/2006/metadata/properties" ma:root="true" ma:fieldsID="c2fc5af8d57f54d914d942766a1048b8" ns2:_="" ns3:_="">
    <xsd:import namespace="aca13214-df29-4e3c-a050-857c0bf7bd8e"/>
    <xsd:import namespace="688354b5-287c-4cda-825e-1d7935aea40e"/>
    <xsd:element name="properties">
      <xsd:complexType>
        <xsd:sequence>
          <xsd:element name="documentManagement">
            <xsd:complexType>
              <xsd:all>
                <xsd:element ref="ns2:lcf76f155ced4ddcb4097134ff3c332f" minOccurs="0"/>
                <xsd:element ref="ns3:TaxCatchAll" minOccurs="0"/>
                <xsd:element ref="ns2:MediaServiceMetadata" minOccurs="0"/>
                <xsd:element ref="ns2:MediaServiceFastMetadata" minOccurs="0"/>
                <xsd:element ref="ns2:MediaServiceObjectDetectorVersions" minOccurs="0"/>
                <xsd:element ref="ns2:MediaServiceGenerationTime" minOccurs="0"/>
                <xsd:element ref="ns2:MediaServiceEventHashCode" minOccurs="0"/>
                <xsd:element ref="ns2:MediaServiceDateTaken" minOccurs="0"/>
                <xsd:element ref="ns2:MediaLengthInSeconds" minOccurs="0"/>
                <xsd:element ref="ns2:MediaServiceOCR" minOccurs="0"/>
                <xsd:element ref="ns2:MediaServiceSearchProperties" minOccurs="0"/>
                <xsd:element ref="ns2:MediaServiceLocation" minOccurs="0"/>
                <xsd:element ref="ns3:SharedWithUsers" minOccurs="0"/>
                <xsd:element ref="ns3:SharedWithDetail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aca13214-df29-4e3c-a050-857c0bf7bd8e" elementFormDefault="qualified">
    <xsd:import namespace="http://schemas.microsoft.com/office/2006/documentManagement/types"/>
    <xsd:import namespace="http://schemas.microsoft.com/office/infopath/2007/PartnerControls"/>
    <xsd:element name="lcf76f155ced4ddcb4097134ff3c332f" ma:index="9" nillable="true" ma:taxonomy="true" ma:internalName="lcf76f155ced4ddcb4097134ff3c332f" ma:taxonomyFieldName="MediaServiceImageTags" ma:displayName="Image Tags" ma:readOnly="false" ma:fieldId="{5cf76f15-5ced-4ddc-b409-7134ff3c332f}" ma:taxonomyMulti="true" ma:sspId="0c40115b-6d03-4915-ad03-308f9b9b015a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  <xsd:element name="MediaServiceMetadata" ma:index="11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12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ObjectDetectorVersions" ma:index="13" nillable="true" ma:displayName="MediaServiceObjectDetectorVersions" ma:hidden="true" ma:indexed="true" ma:internalName="MediaServiceObjectDetectorVersions" ma:readOnly="true">
      <xsd:simpleType>
        <xsd:restriction base="dms:Text"/>
      </xsd:simpleType>
    </xsd:element>
    <xsd:element name="MediaServiceGenerationTime" ma:index="14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5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DateTaken" ma:index="16" nillable="true" ma:displayName="MediaServiceDateTaken" ma:hidden="true" ma:indexed="true" ma:internalName="MediaServiceDateTaken" ma:readOnly="true">
      <xsd:simpleType>
        <xsd:restriction base="dms:Text"/>
      </xsd:simpleType>
    </xsd:element>
    <xsd:element name="MediaLengthInSeconds" ma:index="17" nillable="true" ma:displayName="MediaLengthInSeconds" ma:hidden="true" ma:internalName="MediaLengthInSeconds" ma:readOnly="true">
      <xsd:simpleType>
        <xsd:restriction base="dms:Unknown"/>
      </xsd:simpleType>
    </xsd:element>
    <xsd:element name="MediaServiceOCR" ma:index="18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SearchProperties" ma:index="19" nillable="true" ma:displayName="MediaServiceSearchProperties" ma:hidden="true" ma:internalName="MediaServiceSearchProperties" ma:readOnly="true">
      <xsd:simpleType>
        <xsd:restriction base="dms:Note"/>
      </xsd:simpleType>
    </xsd:element>
    <xsd:element name="MediaServiceLocation" ma:index="20" nillable="true" ma:displayName="Location" ma:indexed="true" ma:internalName="MediaServiceLocation" ma:readOnly="true">
      <xsd:simpleType>
        <xsd:restriction base="dms:Text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688354b5-287c-4cda-825e-1d7935aea40e" elementFormDefault="qualified">
    <xsd:import namespace="http://schemas.microsoft.com/office/2006/documentManagement/types"/>
    <xsd:import namespace="http://schemas.microsoft.com/office/infopath/2007/PartnerControls"/>
    <xsd:element name="TaxCatchAll" ma:index="10" nillable="true" ma:displayName="Taxonomy Catch All Column" ma:hidden="true" ma:list="{772eb0a4-9da0-4036-9770-4dcdef9fdc33}" ma:internalName="TaxCatchAll" ma:showField="CatchAllData" ma:web="688354b5-287c-4cda-825e-1d7935aea40e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  <xsd:element name="SharedWithUsers" ma:index="21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22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Props1.xml><?xml version="1.0" encoding="utf-8"?>
<ds:datastoreItem xmlns:ds="http://schemas.openxmlformats.org/officeDocument/2006/customXml" ds:itemID="{ACC9A911-23AF-4D6B-960B-1A780C58D828}">
  <ds:schemaRefs>
    <ds:schemaRef ds:uri="http://www.w3.org/XML/1998/namespace"/>
    <ds:schemaRef ds:uri="http://schemas.microsoft.com/office/2006/documentManagement/types"/>
    <ds:schemaRef ds:uri="http://purl.org/dc/elements/1.1/"/>
    <ds:schemaRef ds:uri="http://schemas.openxmlformats.org/package/2006/metadata/core-properties"/>
    <ds:schemaRef ds:uri="http://schemas.microsoft.com/office/infopath/2007/PartnerControls"/>
    <ds:schemaRef ds:uri="http://purl.org/dc/dcmitype/"/>
    <ds:schemaRef ds:uri="aca13214-df29-4e3c-a050-857c0bf7bd8e"/>
    <ds:schemaRef ds:uri="688354b5-287c-4cda-825e-1d7935aea40e"/>
    <ds:schemaRef ds:uri="http://schemas.microsoft.com/office/2006/metadata/properties"/>
    <ds:schemaRef ds:uri="http://purl.org/dc/terms/"/>
  </ds:schemaRefs>
</ds:datastoreItem>
</file>

<file path=customXml/itemProps2.xml><?xml version="1.0" encoding="utf-8"?>
<ds:datastoreItem xmlns:ds="http://schemas.openxmlformats.org/officeDocument/2006/customXml" ds:itemID="{B6922925-B650-4EA1-A7DB-D7297A7637D2}">
  <ds:schemaRefs>
    <ds:schemaRef ds:uri="http://schemas.microsoft.com/sharepoint/v3/contenttype/forms"/>
  </ds:schemaRefs>
</ds:datastoreItem>
</file>

<file path=customXml/itemProps3.xml><?xml version="1.0" encoding="utf-8"?>
<ds:datastoreItem xmlns:ds="http://schemas.openxmlformats.org/officeDocument/2006/customXml" ds:itemID="{01F37DF6-44CB-4806-BC5F-3CBF13C386BC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aca13214-df29-4e3c-a050-857c0bf7bd8e"/>
    <ds:schemaRef ds:uri="688354b5-287c-4cda-825e-1d7935aea40e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otalTime>1477</TotalTime>
  <Words>312</Words>
  <Application>Microsoft Office PowerPoint</Application>
  <PresentationFormat>Widescreen</PresentationFormat>
  <Paragraphs>99</Paragraphs>
  <Slides>5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5</vt:i4>
      </vt:variant>
    </vt:vector>
  </HeadingPairs>
  <TitlesOfParts>
    <vt:vector size="10" baseType="lpstr">
      <vt:lpstr>Alexandria</vt:lpstr>
      <vt:lpstr>Arial</vt:lpstr>
      <vt:lpstr>Calibri</vt:lpstr>
      <vt:lpstr>Calibri Light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start</dc:creator>
  <cp:lastModifiedBy>Alaa Ahmed</cp:lastModifiedBy>
  <cp:revision>74</cp:revision>
  <dcterms:created xsi:type="dcterms:W3CDTF">2023-04-29T09:08:00Z</dcterms:created>
  <dcterms:modified xsi:type="dcterms:W3CDTF">2024-07-09T16:38:05Z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ICV">
    <vt:lpwstr>17AA779C58B4485E9875EC7763513157_12</vt:lpwstr>
  </property>
  <property fmtid="{D5CDD505-2E9C-101B-9397-08002B2CF9AE}" pid="3" name="KSOProductBuildVer">
    <vt:lpwstr>1033-12.2.0.13359</vt:lpwstr>
  </property>
  <property fmtid="{D5CDD505-2E9C-101B-9397-08002B2CF9AE}" pid="4" name="ContentTypeId">
    <vt:lpwstr>0x010100DC69378573D04C4981F1C0E645EFE562</vt:lpwstr>
  </property>
</Properties>
</file>