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2"/>
  </p:notesMasterIdLst>
  <p:sldIdLst>
    <p:sldId id="435" r:id="rId5"/>
    <p:sldId id="426" r:id="rId6"/>
    <p:sldId id="344" r:id="rId7"/>
    <p:sldId id="387" r:id="rId8"/>
    <p:sldId id="388" r:id="rId9"/>
    <p:sldId id="389" r:id="rId10"/>
    <p:sldId id="390" r:id="rId11"/>
    <p:sldId id="391" r:id="rId12"/>
    <p:sldId id="434" r:id="rId13"/>
    <p:sldId id="392" r:id="rId14"/>
    <p:sldId id="393" r:id="rId15"/>
    <p:sldId id="394" r:id="rId16"/>
    <p:sldId id="427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8" r:id="rId29"/>
    <p:sldId id="410" r:id="rId30"/>
    <p:sldId id="409" r:id="rId31"/>
    <p:sldId id="411" r:id="rId32"/>
    <p:sldId id="431" r:id="rId33"/>
    <p:sldId id="412" r:id="rId34"/>
    <p:sldId id="413" r:id="rId35"/>
    <p:sldId id="415" r:id="rId36"/>
    <p:sldId id="414" r:id="rId37"/>
    <p:sldId id="429" r:id="rId38"/>
    <p:sldId id="416" r:id="rId39"/>
    <p:sldId id="436" r:id="rId40"/>
    <p:sldId id="33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EA8F38-C98F-4EB8-A8AB-DEDCA26551A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4EF502-A156-41F7-9494-A98D85CB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78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06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74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210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87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8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719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749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79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199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1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38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861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581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11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2CF9E-43FF-4D0B-BB85-0127DA77A356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88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2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4" b="19394"/>
          <a:stretch>
            <a:fillRect/>
          </a:stretch>
        </p:blipFill>
        <p:spPr>
          <a:xfrm>
            <a:off x="190500" y="266700"/>
            <a:ext cx="3022600" cy="1193800"/>
          </a:xfrm>
          <a:prstGeom prst="rect">
            <a:avLst/>
          </a:prstGeom>
        </p:spPr>
      </p:pic>
      <p:sp>
        <p:nvSpPr>
          <p:cNvPr id="6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AE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58802" y="4016658"/>
            <a:ext cx="5118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558802" y="5032836"/>
            <a:ext cx="4798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PMG 663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8802" y="4529791"/>
            <a:ext cx="24198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elgasim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8588" y="1814890"/>
            <a:ext cx="77200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Sourcing Under Supply Disruption Risk</a:t>
            </a:r>
            <a:endParaRPr lang="en-US" sz="32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461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446066" y="1252010"/>
            <a:ext cx="11537925" cy="494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89587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44507" y="61159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8964" y="605679"/>
            <a:ext cx="43140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4507" y="2046973"/>
            <a:ext cx="105140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8920" y="3026312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4507" y="3886401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567" y="5023033"/>
            <a:ext cx="35884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Sensitivity analysis: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187115" y="1443101"/>
            <a:ext cx="249905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1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5632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Today’s supply chain being global suffers from more risks which come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sources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within and outside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.supply chain risks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either operational or disruption.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are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inherent uncertainties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system e.g., demand, supply, and cost. Disruption risks are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outcomes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natural or man-made disasters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effort to identify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mitigate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risks has traditionally focused on operational risks as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often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 a small likelihood of occurrence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1763" y="899215"/>
            <a:ext cx="2512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0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10426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Recently, disruption risks occur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frequently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as such receive more attention as suppliers tend to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grouped geographically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as clusters for greater economies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can affect the productivity, market share, and reputation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suppliers. For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instance, the disasters (Japanese tsunami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Thailand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flood) in 2011 have forced many leading automotive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manufacturers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reassess their supply network strategies in Asia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effectively mitigate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risks arising from the clustering of suppliers in these two locations,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as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contain disruption cost and maintain service levels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disruptions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typically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a proactive process to identify the key locations for catastrophic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in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supply chain and to estimate the likelihood of its occurrence and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impact.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to minimize the expected total cost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comprising supplier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cost, purchasing cost, and an expected loss if a supplier’s reliability to serve is compromised by disruptions.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2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disruption can be modeled as either a super, semi-super, or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when the suppliers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locations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disrupted i.e. they all fail at the same time exhibiting a total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location/region specific and occurs when a set of suppliers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 are disrupted exhibiting a regional effect.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only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supplier at a location is disrupted exhibiting a local effect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9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risks can be measured by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expected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monetary loss to the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and order quantity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allocation The SSOA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disruption risk are classified based on the objective,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variables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model parameters, and solution methodology. Usually such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formulated to minimize the expected total cost considering either all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partial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disruptions.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some studies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simultaneously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 supplier location, selection and order allocation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disruption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00704" y="130451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49070" y="619720"/>
            <a:ext cx="6915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</p:spTree>
    <p:extLst>
      <p:ext uri="{BB962C8B-B14F-4D97-AF65-F5344CB8AC3E}">
        <p14:creationId xmlns:p14="http://schemas.microsoft.com/office/powerpoint/2010/main" val="409777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completeness,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a good review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techniques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select suppliers. While the decision tree technique is most used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capture the different disruption scenarios an arbitrary allocation of orders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optimum supply base.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showed that the SSOA problem under supply disruption risk is NP-hard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computational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complexity increases with the number and locations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suppliers,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likelihoods, supply capacity, price discounts, and 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flexibility; hence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they proposed a Genetic Algorithm 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approach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6775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a stochastic search technique inspired by a biological system’s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fitness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evolution.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 starts with a random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The chromosomes are evaluated using the given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function. The best chromosomes exchange information 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selection, crossover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mutation to produce offspring chromosomes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offspring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then evaluated and used to evolve the population if they provide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better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a weak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96068" y="1079439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</p:spTree>
    <p:extLst>
      <p:ext uri="{BB962C8B-B14F-4D97-AF65-F5344CB8AC3E}">
        <p14:creationId xmlns:p14="http://schemas.microsoft.com/office/powerpoint/2010/main" val="122426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drawn from swarm intelligence, 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 technique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by researchers given its simplicity and performance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However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 work on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under disruption is scant.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multi objective buyer-vendor coordination.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27474" y="638238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</p:spTree>
    <p:extLst>
      <p:ext uri="{BB962C8B-B14F-4D97-AF65-F5344CB8AC3E}">
        <p14:creationId xmlns:p14="http://schemas.microsoft.com/office/powerpoint/2010/main" val="18685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to solve a multi-echelon unbalanced supply chain planning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problem.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a multi objective binary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algorithm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sourcing with price and exchange rate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risks. formulate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model for SSOA under disruption risk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minimize the expected total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(ETC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comprising supplier management cost, raw material purchase cost,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expected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loss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8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PSO is inspired by the social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 of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flock of migrating birds trying to reach an unknown destination. In PSO,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solution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‘bird’ in the flock and is referred to as a ‘particle’. Each bird looks in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specific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direction. When communicating with each other, they identify the bird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is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best location. Accordingly, each bird speeds towards the best bird with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depends on its current position.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664159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bird, then, investigates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space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its new local position, and the process repeats until the flock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reaches</a:t>
            </a:r>
            <a:r>
              <a:rPr lang="ar-S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destination.The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process involves both social interaction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intelligence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that the birds learn from their own experience (local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experience of the others around them (global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is continued until the maximum number of generations or the termination criteria is attained.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7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a set of preferred suppliers based on cost, quality, and service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Such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tend to be clustered geographically, for reasons of pooling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sharing (Fig. 11.1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Siting reliable alternative suppliers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both preferred and alternate suppliers is common when minimizing ETC.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25264" y="847764"/>
            <a:ext cx="71207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Description and Model Formulation</a:t>
            </a:r>
          </a:p>
        </p:txBody>
      </p:sp>
    </p:spTree>
    <p:extLst>
      <p:ext uri="{BB962C8B-B14F-4D97-AF65-F5344CB8AC3E}">
        <p14:creationId xmlns:p14="http://schemas.microsoft.com/office/powerpoint/2010/main" val="92644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441685"/>
            <a:ext cx="10263188" cy="46142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41685"/>
            <a:ext cx="10263188" cy="461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9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formulation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(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mixed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integer linear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programming) is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formed to find the choice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order allocations subject to the constraints on capacity and demand.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to minimize the ETC. ETC includes supplier management cost,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cost, and an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(ELC) if a supplier is disrupted.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suppliers increases the supplier management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disruption, the expected loss incurred by the manufacturer is less,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order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now allocated to many suppliers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9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assume the followings in our model: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Single product with quantity discounts and a single period planning horizon;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Manufacturer produces functional products which have stable demand;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We include only Tier-1 suppliers who are independent;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Number of suppliers and their geographical regions, capacities are known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fixed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Acquisition and transportation cost of raw materials from suppliers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known and fixed;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2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event is region specific and each region has its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If some supplier(s) fails to deliver the units ordered due to a disruption,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other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will make up the shortfall at no extra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Each supplier has a different capacity, unique event likelihood,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potential (which is the ability of the supplier to make up for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shortfall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0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We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disruption likelihood of super, semi-super, and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 by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combining the expert/decision maker’s opinion with historical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Supplier management cost comprising the cost of meetings, negotiation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quality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is a linear function of the number of suppliers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98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parameters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swarm size (N), maximum number of iterations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max_it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time varying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inertia weight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acceleration coefficients (C1t and C2t)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parameters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(r1 and r2)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0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73559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representation and Swarm initialization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PSO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algorithm, 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is a feasible allocation of demand to the suppliers. The position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each particle are initialized randomly. The length of a particle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depends 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each bit of a particle represents the fraction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demand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assigned to a supplier.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61177" y="1122979"/>
            <a:ext cx="2492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Proposed PSO</a:t>
            </a:r>
          </a:p>
        </p:txBody>
      </p:sp>
    </p:spTree>
    <p:extLst>
      <p:ext uri="{BB962C8B-B14F-4D97-AF65-F5344CB8AC3E}">
        <p14:creationId xmlns:p14="http://schemas.microsoft.com/office/powerpoint/2010/main" val="313578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86326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6474" y="1785937"/>
            <a:ext cx="5614987" cy="42699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2949" y="1955619"/>
            <a:ext cx="51435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11.2 is an example of a particle with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suppliers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each sited in three regions. Supplier 1 located in Region 1 receives maximum allocation. A set of feasible particles represents the swarm</a:t>
            </a:r>
          </a:p>
        </p:txBody>
      </p:sp>
    </p:spTree>
    <p:extLst>
      <p:ext uri="{BB962C8B-B14F-4D97-AF65-F5344CB8AC3E}">
        <p14:creationId xmlns:p14="http://schemas.microsoft.com/office/powerpoint/2010/main" val="221028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2 Fitness evaluation: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fitness values of the particles are computed.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of the particle is captured in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 that corresponds to the best performance attained by a particle in its flight. In the first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 (t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the current position of particle pi[t] is set as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subsequent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is replaced if a better fitness value is found.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particle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whole swarm is selected as the global best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[t])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711808"/>
            <a:ext cx="10263188" cy="4688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 Velocity and position update: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velocity and position update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equations are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update the velocity and position of each particle during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iterations.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r1 and r2 uniformly distributed on (0, 1).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611" y="3786188"/>
            <a:ext cx="7845220" cy="221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1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Illustrative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manufacturer plans to procure materials from a set of suppliers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 depending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a single supply region, the manufacturer decides to consider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regions. Scenarios are generated using simulated data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shown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Table 11.2 following the SSOA literature.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5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1867779"/>
            <a:ext cx="8643937" cy="394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their regions vary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(6, 12) and (3, 5) respectively. The total demand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varies</a:t>
            </a: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7000 to 12,000 units. The capacity of the suppliers is generated in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 (1200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3500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management cost is selected in the interval (1000, 3500)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8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unit purchase cost is drawn in the interval (12, 18). The loss per unit is set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vary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2 and 4 times of the purchase cost. The minimum order quantity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any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is set at 10% of the total demand. All unit quantity discounts with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price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breaks are considered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following.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price discount varies from 5 to 25% of the base price and the order quantities for 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price break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set to vary between 1.5 and 3 times the minimum order quantity.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14350" y="1065248"/>
            <a:ext cx="11258550" cy="49906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162129"/>
            <a:ext cx="1404457" cy="98087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26896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23017" y="36152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171707"/>
            <a:ext cx="11258550" cy="488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4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11.3 gives the capacity, disruption likelihoods, output flexibility index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management cost and unit purchase cost of the materials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Scenario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assumed that Region 1 has established suppliers with good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reputation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is the primary procurement source. The manufacturer intends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locate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from Regions 2, 3 and 4 as Region 1 is prone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It is assumed that the suppliers in Regions 3 and 4 are new and expensive.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Regions 1 and 2 are located outside of the manufacturer’s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proximity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8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analysis: </a:t>
            </a: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is performed on Scenarios 3 to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 of variations in disruption likelihood, output flexibility and price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 offered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suppliers on the ETC. Sourcing under supply disruption risk is an important research topic and needs attention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8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ETC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shows that the combined effect of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-estimating the disruption likelihood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events yields a larger deviation in ETC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found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less sensitive to the variation in the output flexibility of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when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suppliers are selected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is less sensitive to a variation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price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discounts when more demand is assigned to a few suppliers.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4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09173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MILP model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used to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suppliers and allocate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quantity under disruption risk. 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scenarios were generated using simulated data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was used to minimize the expected total cost. The results were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compared against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 generated set of results. The results suggest that to minimize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ETC,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different regions who are less prone to disruption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offering minimum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 cost should be assigned greater demand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2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53805"/>
            <a:ext cx="10491789" cy="46377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the SSOA problem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 is NP-hard, particle swarm optimization with time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varying inertia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weight and acceleration coefficients is applied. Numerical tests are conducted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illustrate the proposed approach and the results obtained are compared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Genetic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 (GA).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is conducted on the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upside flexibility, and the price discount regimes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184020" y="73047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have buffer capacity and will compensate the shortfall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extra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cost. In practice, suppliers may charge a premium to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quantities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Several extensions to this work are possible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could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extended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include stochastic demand with multiple objectives considering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 a multi-tier supply network under disruption could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developed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7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6251" y="1287036"/>
            <a:ext cx="11816351" cy="5005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95063" y="9011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9881" y="33621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8" y="4838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AE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293914" y="1502216"/>
            <a:ext cx="11103429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Reference:</a:t>
            </a:r>
            <a:endParaRPr lang="en-US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RiskManagement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Emerging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DisciplineGregory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SchlegelRobert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J. Trent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Risk Management Advanced Tools, Models, and Developments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Yacob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Khojasteh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ISBN 978-981-10-4106-8 (eBook)</a:t>
            </a:r>
            <a:endParaRPr lang="it-IT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ar-A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7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0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58b19c4885be3b53856de850f34a00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3093e9f81a36d33ee390eb4494ef00a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0DD386D-FE7C-4E10-BDA7-5D54C61CFF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EFB6220-7669-4743-B678-49D5CD92E8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689529-98BF-4F78-BD1A-C9A53E7F5DD4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d13aca44-ef33-4cf4-9980-7f0b00e6eeb9"/>
    <ds:schemaRef ds:uri="49100919-8a76-4266-be0c-7dc583902cb4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2790</TotalTime>
  <Words>2349</Words>
  <Application>Microsoft Office PowerPoint</Application>
  <PresentationFormat>Widescreen</PresentationFormat>
  <Paragraphs>179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Simplified Arabic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Maher</dc:creator>
  <cp:lastModifiedBy>Dr.aya yassen</cp:lastModifiedBy>
  <cp:revision>85</cp:revision>
  <dcterms:created xsi:type="dcterms:W3CDTF">2024-02-14T15:38:52Z</dcterms:created>
  <dcterms:modified xsi:type="dcterms:W3CDTF">2025-11-26T15:48:35Z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