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402" r:id="rId2"/>
    <p:sldId id="391" r:id="rId3"/>
    <p:sldId id="609" r:id="rId4"/>
    <p:sldId id="674" r:id="rId5"/>
    <p:sldId id="452" r:id="rId6"/>
    <p:sldId id="675" r:id="rId7"/>
    <p:sldId id="710" r:id="rId8"/>
    <p:sldId id="709" r:id="rId9"/>
    <p:sldId id="685" r:id="rId10"/>
    <p:sldId id="686" r:id="rId11"/>
    <p:sldId id="711" r:id="rId12"/>
    <p:sldId id="712" r:id="rId13"/>
    <p:sldId id="689" r:id="rId14"/>
    <p:sldId id="677" r:id="rId15"/>
    <p:sldId id="676" r:id="rId16"/>
    <p:sldId id="678" r:id="rId17"/>
    <p:sldId id="679" r:id="rId18"/>
    <p:sldId id="680" r:id="rId19"/>
    <p:sldId id="682" r:id="rId20"/>
    <p:sldId id="683" r:id="rId21"/>
    <p:sldId id="684" r:id="rId22"/>
    <p:sldId id="690" r:id="rId23"/>
    <p:sldId id="691" r:id="rId24"/>
    <p:sldId id="692" r:id="rId25"/>
    <p:sldId id="693" r:id="rId26"/>
    <p:sldId id="694" r:id="rId27"/>
    <p:sldId id="696" r:id="rId28"/>
    <p:sldId id="695" r:id="rId29"/>
    <p:sldId id="697" r:id="rId30"/>
    <p:sldId id="698" r:id="rId31"/>
    <p:sldId id="700" r:id="rId32"/>
    <p:sldId id="702" r:id="rId33"/>
    <p:sldId id="706" r:id="rId34"/>
    <p:sldId id="701" r:id="rId35"/>
    <p:sldId id="703" r:id="rId36"/>
    <p:sldId id="704" r:id="rId37"/>
    <p:sldId id="705" r:id="rId38"/>
    <p:sldId id="561" r:id="rId39"/>
    <p:sldId id="608" r:id="rId40"/>
    <p:sldId id="412"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2F2F2"/>
    <a:srgbClr val="2D3956"/>
    <a:srgbClr val="D7D9DF"/>
    <a:srgbClr val="C7A5B1"/>
    <a:srgbClr val="DDC9D0"/>
    <a:srgbClr val="8E5A6D"/>
    <a:srgbClr val="2E3957"/>
    <a:srgbClr val="D8D9D8"/>
    <a:srgbClr val="669BBC"/>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0" d="100"/>
          <a:sy n="60" d="100"/>
        </p:scale>
        <p:origin x="60" y="10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4/16/2024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6330007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7026207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232305585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420904402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5219858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417664814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199183602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41952948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4/16/2024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4/16/2024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4/16/2024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4/16/2024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4/16/2024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4/16/2024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4/16/2024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4/16/2024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4/16/2024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4/16/2024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4/16/2024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4/16/2024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jpeg"/><Relationship Id="rId7" Type="http://schemas.openxmlformats.org/officeDocument/2006/relationships/image" Target="../media/image6.sv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 Id="rId9" Type="http://schemas.openxmlformats.org/officeDocument/2006/relationships/image" Target="../media/image8.svg"/></Relationships>
</file>

<file path=ppt/slides/_rels/slide2.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6.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10.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4.pn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15.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8.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9.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0.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1.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2.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5.pn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23.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4.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12" Type="http://schemas.openxmlformats.org/officeDocument/2006/relationships/image" Target="../media/image19.emf"/><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4.svg"/><Relationship Id="rId11" Type="http://schemas.openxmlformats.org/officeDocument/2006/relationships/image" Target="../media/image18.emf"/><Relationship Id="rId5" Type="http://schemas.openxmlformats.org/officeDocument/2006/relationships/image" Target="../media/image3.png"/><Relationship Id="rId10" Type="http://schemas.openxmlformats.org/officeDocument/2006/relationships/image" Target="../media/image17.emf"/><Relationship Id="rId4" Type="http://schemas.openxmlformats.org/officeDocument/2006/relationships/image" Target="../media/image10.svg"/><Relationship Id="rId9" Type="http://schemas.openxmlformats.org/officeDocument/2006/relationships/image" Target="../media/image16.emf"/></Relationships>
</file>

<file path=ppt/slides/_rels/slide25.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Layout" Target="../slideLayouts/slideLayout13.xml"/><Relationship Id="rId5" Type="http://schemas.openxmlformats.org/officeDocument/2006/relationships/image" Target="../media/image8.svg"/><Relationship Id="rId4" Type="http://schemas.openxmlformats.org/officeDocument/2006/relationships/image" Target="../media/image7.png"/></Relationships>
</file>

<file path=ppt/slides/_rels/slide26.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20.pn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27.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8.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9.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0.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1.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2.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21.pn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33.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34.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35.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36.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37.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38.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9.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40.xml.rels><?xml version="1.0" encoding="UTF-8" standalone="yes"?>
<Relationships xmlns="http://schemas.openxmlformats.org/package/2006/relationships"><Relationship Id="rId8" Type="http://schemas.openxmlformats.org/officeDocument/2006/relationships/image" Target="../media/image6.svg"/><Relationship Id="rId3" Type="http://schemas.openxmlformats.org/officeDocument/2006/relationships/image" Target="../media/image23.png"/><Relationship Id="rId7" Type="http://schemas.openxmlformats.org/officeDocument/2006/relationships/image" Target="../media/image5.png"/><Relationship Id="rId2" Type="http://schemas.openxmlformats.org/officeDocument/2006/relationships/image" Target="../media/image22.jpeg"/><Relationship Id="rId1" Type="http://schemas.openxmlformats.org/officeDocument/2006/relationships/slideLayout" Target="../slideLayouts/slideLayout14.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2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E3957"/>
                </a:solidFill>
                <a:latin typeface="Tajawal Medium" panose="00000600000000000000" pitchFamily="2" charset="-78"/>
                <a:cs typeface="Tajawal Medium" panose="00000600000000000000" pitchFamily="2" charset="-78"/>
              </a:rPr>
              <a:t>Lecture 10</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4745210" cy="707886"/>
          </a:xfrm>
          <a:prstGeom prst="rect">
            <a:avLst/>
          </a:prstGeom>
          <a:noFill/>
        </p:spPr>
        <p:txBody>
          <a:bodyPr wrap="none" rtlCol="0">
            <a:spAutoFit/>
          </a:bodyPr>
          <a:lstStyle/>
          <a:p>
            <a:r>
              <a:rPr lang="en-US" sz="2000" dirty="0">
                <a:solidFill>
                  <a:srgbClr val="FAC748"/>
                </a:solidFill>
                <a:latin typeface="Tajawal Medium" panose="00000600000000000000" pitchFamily="2" charset="-78"/>
                <a:cs typeface="Tajawal Medium" panose="00000600000000000000" pitchFamily="2" charset="-78"/>
              </a:rPr>
              <a:t>DGM 730</a:t>
            </a:r>
          </a:p>
          <a:p>
            <a:r>
              <a:rPr lang="en-US" sz="2000" dirty="0">
                <a:solidFill>
                  <a:srgbClr val="FAC748"/>
                </a:solidFill>
                <a:latin typeface="Tajawal Medium" panose="00000600000000000000" pitchFamily="2" charset="-78"/>
                <a:cs typeface="Tajawal Medium" panose="00000600000000000000" pitchFamily="2" charset="-78"/>
              </a:rPr>
              <a:t>Crisis Communication and Management</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Dr. Doaa Rady</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2D3956"/>
                </a:solidFill>
                <a:latin typeface="Tajawal Medium" panose="00000600000000000000" pitchFamily="2" charset="-78"/>
                <a:cs typeface="Tajawal Medium" panose="00000600000000000000" pitchFamily="2" charset="-78"/>
              </a:rPr>
              <a:t>Prepared by</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
        <p:nvSpPr>
          <p:cNvPr id="3" name="TextBox 2">
            <a:extLst>
              <a:ext uri="{FF2B5EF4-FFF2-40B4-BE49-F238E27FC236}">
                <a16:creationId xmlns:a16="http://schemas.microsoft.com/office/drawing/2014/main" id="{6B75B353-A292-E74C-86ED-119DBD1E1D21}"/>
              </a:ext>
            </a:extLst>
          </p:cNvPr>
          <p:cNvSpPr txBox="1"/>
          <p:nvPr/>
        </p:nvSpPr>
        <p:spPr>
          <a:xfrm>
            <a:off x="5797271" y="2785710"/>
            <a:ext cx="6348213" cy="738664"/>
          </a:xfrm>
          <a:prstGeom prst="rect">
            <a:avLst/>
          </a:prstGeom>
          <a:noFill/>
        </p:spPr>
        <p:txBody>
          <a:bodyPr wrap="none" rtlCol="0">
            <a:spAutoFit/>
          </a:bodyPr>
          <a:lstStyle/>
          <a:p>
            <a:r>
              <a:rPr lang="en-US" sz="4200" b="1" dirty="0">
                <a:solidFill>
                  <a:schemeClr val="bg1"/>
                </a:solidFill>
                <a:latin typeface="Tajawal Medium" panose="00000600000000000000" pitchFamily="2" charset="-78"/>
                <a:cs typeface="Tajawal Medium" panose="00000600000000000000" pitchFamily="2" charset="-78"/>
              </a:rPr>
              <a:t>Social Media and Crises</a:t>
            </a:r>
          </a:p>
        </p:txBody>
      </p:sp>
    </p:spTree>
    <p:extLst>
      <p:ext uri="{BB962C8B-B14F-4D97-AF65-F5344CB8AC3E}">
        <p14:creationId xmlns:p14="http://schemas.microsoft.com/office/powerpoint/2010/main" val="561155181"/>
      </p:ext>
    </p:extLst>
  </p:cSld>
  <p:clrMapOvr>
    <a:masterClrMapping/>
  </p:clrMapOvr>
  <mc:AlternateContent xmlns:mc="http://schemas.openxmlformats.org/markup-compatibility/2006" xmlns:p14="http://schemas.microsoft.com/office/powerpoint/2010/main">
    <mc:Choice Requires="p14">
      <p:transition spd="slow" p14:dur="2000" advTm="20000"/>
    </mc:Choice>
    <mc:Fallback xmlns="">
      <p:transition spd="slow" advTm="2000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Lecture outline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644410"/>
            <a:ext cx="9782768" cy="3170099"/>
          </a:xfrm>
          <a:prstGeom prst="rect">
            <a:avLst/>
          </a:prstGeom>
          <a:noFill/>
        </p:spPr>
        <p:txBody>
          <a:bodyPr wrap="square" rtlCol="0">
            <a:spAutoFit/>
          </a:bodyPr>
          <a:lstStyle/>
          <a:p>
            <a:pPr algn="just"/>
            <a:r>
              <a:rPr lang="en-US" sz="2800" b="1" dirty="0">
                <a:solidFill>
                  <a:srgbClr val="C00000"/>
                </a:solidFill>
                <a:latin typeface="Tajawal ExtraBold" panose="00000800000000000000" pitchFamily="2" charset="-78"/>
                <a:cs typeface="Tajawal ExtraBold" panose="00000800000000000000" pitchFamily="2" charset="-78"/>
              </a:rPr>
              <a:t>Crisis Communication and Management</a:t>
            </a:r>
          </a:p>
          <a:p>
            <a:pPr algn="just"/>
            <a:endParaRPr lang="en-US" sz="28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Internal Communication</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Influencer Communication</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Media Communication</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Communicating on Social Channels</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Crisis Scenario Planning</a:t>
            </a:r>
          </a:p>
          <a:p>
            <a:pPr marL="342900" indent="-342900" algn="just">
              <a:buFont typeface="Wingdings" panose="05000000000000000000" pitchFamily="2" charset="2"/>
              <a:buChar char="§"/>
            </a:pPr>
            <a:r>
              <a:rPr lang="en-US" sz="2400" b="1" dirty="0">
                <a:solidFill>
                  <a:srgbClr val="2E3957"/>
                </a:solidFill>
                <a:latin typeface="Tajawal ExtraBold" panose="00000800000000000000" pitchFamily="2" charset="-78"/>
                <a:cs typeface="Tajawal ExtraBold" panose="00000800000000000000" pitchFamily="2" charset="-78"/>
              </a:rPr>
              <a:t>Ten rules for crisis management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6893175A-4872-73FB-D638-E0A11A8A1C3C}"/>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E7A1FA7E-DAE9-19A8-C1CB-88E34CCFB28A}"/>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746897780"/>
      </p:ext>
    </p:extLst>
  </p:cSld>
  <p:clrMapOvr>
    <a:masterClrMapping/>
  </p:clrMapOvr>
  <mc:AlternateContent xmlns:mc="http://schemas.openxmlformats.org/markup-compatibility/2006" xmlns:p14="http://schemas.microsoft.com/office/powerpoint/2010/main">
    <mc:Choice Requires="p14">
      <p:transition p14:dur="10" advTm="72000"/>
    </mc:Choice>
    <mc:Fallback xmlns="">
      <p:transition advTm="7200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Introduction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509731"/>
            <a:ext cx="10060314" cy="4154984"/>
          </a:xfrm>
          <a:prstGeom prst="rect">
            <a:avLst/>
          </a:prstGeom>
          <a:noFill/>
        </p:spPr>
        <p:txBody>
          <a:bodyPr wrap="square" rtlCol="0">
            <a:spAutoFit/>
          </a:bodyPr>
          <a:lstStyle/>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The use of social media has increased in the world of communication, with </a:t>
            </a:r>
            <a:r>
              <a:rPr lang="en-US" sz="2200" b="1" dirty="0">
                <a:solidFill>
                  <a:srgbClr val="FF0000"/>
                </a:solidFill>
                <a:latin typeface="Tajawal ExtraBold" panose="00000800000000000000" pitchFamily="2" charset="-78"/>
                <a:cs typeface="Tajawal ExtraBold" panose="00000800000000000000" pitchFamily="2" charset="-78"/>
              </a:rPr>
              <a:t>Twitter and Facebook </a:t>
            </a:r>
            <a:r>
              <a:rPr lang="en-US" sz="2200" b="1" dirty="0">
                <a:solidFill>
                  <a:srgbClr val="2D3956"/>
                </a:solidFill>
                <a:latin typeface="Tajawal ExtraBold" panose="00000800000000000000" pitchFamily="2" charset="-78"/>
                <a:cs typeface="Tajawal ExtraBold" panose="00000800000000000000" pitchFamily="2" charset="-78"/>
              </a:rPr>
              <a:t>as the most used platforms, and organizations have gained mileage by using it to communicate in a </a:t>
            </a:r>
            <a:r>
              <a:rPr lang="en-US" sz="2200" b="1" dirty="0">
                <a:solidFill>
                  <a:srgbClr val="FF0000"/>
                </a:solidFill>
                <a:latin typeface="Tajawal ExtraBold" panose="00000800000000000000" pitchFamily="2" charset="-78"/>
                <a:cs typeface="Tajawal ExtraBold" panose="00000800000000000000" pitchFamily="2" charset="-78"/>
              </a:rPr>
              <a:t>much more effective and fast way with their customers </a:t>
            </a:r>
            <a:r>
              <a:rPr lang="en-US" sz="2200" b="1" dirty="0">
                <a:solidFill>
                  <a:srgbClr val="2D3956"/>
                </a:solidFill>
                <a:latin typeface="Tajawal ExtraBold" panose="00000800000000000000" pitchFamily="2" charset="-78"/>
                <a:cs typeface="Tajawal ExtraBold" panose="00000800000000000000" pitchFamily="2" charset="-78"/>
              </a:rPr>
              <a:t>about their businesses as well as responding to queries and questions. </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However, in as much as the emergence of social media has brought in the advantage of fast, effective communication, it has also given room for </a:t>
            </a:r>
            <a:r>
              <a:rPr lang="en-US" sz="2200" b="1" dirty="0">
                <a:solidFill>
                  <a:srgbClr val="FF0000"/>
                </a:solidFill>
                <a:latin typeface="Tajawal ExtraBold" panose="00000800000000000000" pitchFamily="2" charset="-78"/>
                <a:cs typeface="Tajawal ExtraBold" panose="00000800000000000000" pitchFamily="2" charset="-78"/>
              </a:rPr>
              <a:t>the fast spread of negative</a:t>
            </a:r>
            <a:r>
              <a:rPr lang="en-US" sz="2200" b="1" dirty="0">
                <a:solidFill>
                  <a:srgbClr val="2D3956"/>
                </a:solidFill>
                <a:latin typeface="Tajawal ExtraBold" panose="00000800000000000000" pitchFamily="2" charset="-78"/>
                <a:cs typeface="Tajawal ExtraBold" panose="00000800000000000000" pitchFamily="2" charset="-78"/>
              </a:rPr>
              <a:t>. An organization depends on its </a:t>
            </a:r>
            <a:r>
              <a:rPr lang="en-US" sz="2200" b="1" dirty="0">
                <a:solidFill>
                  <a:srgbClr val="FF0000"/>
                </a:solidFill>
                <a:latin typeface="Tajawal ExtraBold" panose="00000800000000000000" pitchFamily="2" charset="-78"/>
                <a:cs typeface="Tajawal ExtraBold" panose="00000800000000000000" pitchFamily="2" charset="-78"/>
              </a:rPr>
              <a:t>reputation,</a:t>
            </a:r>
            <a:r>
              <a:rPr lang="en-US" sz="2200" b="1" dirty="0">
                <a:solidFill>
                  <a:srgbClr val="2D3956"/>
                </a:solidFill>
                <a:latin typeface="Tajawal ExtraBold" panose="00000800000000000000" pitchFamily="2" charset="-78"/>
                <a:cs typeface="Tajawal ExtraBold" panose="00000800000000000000" pitchFamily="2" charset="-78"/>
              </a:rPr>
              <a:t> it is a pertinent aspect that directly translates to </a:t>
            </a:r>
            <a:r>
              <a:rPr lang="en-US" sz="2200" b="1" dirty="0">
                <a:solidFill>
                  <a:srgbClr val="FF0000"/>
                </a:solidFill>
                <a:latin typeface="Tajawal ExtraBold" panose="00000800000000000000" pitchFamily="2" charset="-78"/>
                <a:cs typeface="Tajawal ExtraBold" panose="00000800000000000000" pitchFamily="2" charset="-78"/>
              </a:rPr>
              <a:t>its financial achievement,</a:t>
            </a:r>
            <a:r>
              <a:rPr lang="en-US" sz="2200" b="1" dirty="0">
                <a:solidFill>
                  <a:srgbClr val="2D3956"/>
                </a:solidFill>
                <a:latin typeface="Tajawal ExtraBold" panose="00000800000000000000" pitchFamily="2" charset="-78"/>
                <a:cs typeface="Tajawal ExtraBold" panose="00000800000000000000" pitchFamily="2" charset="-78"/>
              </a:rPr>
              <a:t> and with the emergence of social media, crisis might arise and spread faster than it can ever do on any other traditional forms of communication.</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064326537"/>
      </p:ext>
    </p:extLst>
  </p:cSld>
  <p:clrMapOvr>
    <a:masterClrMapping/>
  </p:clrMapOvr>
  <mc:AlternateContent xmlns:mc="http://schemas.openxmlformats.org/markup-compatibility/2006" xmlns:p14="http://schemas.microsoft.com/office/powerpoint/2010/main">
    <mc:Choice Requires="p14">
      <p:transition p14:dur="10" advTm="172000"/>
    </mc:Choice>
    <mc:Fallback xmlns="">
      <p:transition advTm="17200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Introduction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509731"/>
            <a:ext cx="10060314" cy="3816429"/>
          </a:xfrm>
          <a:prstGeom prst="rect">
            <a:avLst/>
          </a:prstGeom>
          <a:noFill/>
        </p:spPr>
        <p:txBody>
          <a:bodyPr wrap="square" rtlCol="0">
            <a:spAutoFit/>
          </a:bodyPr>
          <a:lstStyle/>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Therefore, </a:t>
            </a:r>
            <a:r>
              <a:rPr lang="en-US" sz="2200" b="1" dirty="0">
                <a:solidFill>
                  <a:srgbClr val="C00000"/>
                </a:solidFill>
                <a:latin typeface="Tajawal ExtraBold" panose="00000800000000000000" pitchFamily="2" charset="-78"/>
                <a:cs typeface="Tajawal ExtraBold" panose="00000800000000000000" pitchFamily="2" charset="-78"/>
              </a:rPr>
              <a:t>the success of any organization is highly dependent on what it says or the effort it makes after a crisis strike. </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For this reason, crisis management helps the companies in being able to address issues that threaten its reputation. </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It has been suggested that it is paramount for organizations to understand fully </a:t>
            </a:r>
            <a:r>
              <a:rPr lang="en-US" sz="2200" b="1" dirty="0">
                <a:solidFill>
                  <a:srgbClr val="C00000"/>
                </a:solidFill>
                <a:latin typeface="Tajawal ExtraBold" panose="00000800000000000000" pitchFamily="2" charset="-78"/>
                <a:cs typeface="Tajawal ExtraBold" panose="00000800000000000000" pitchFamily="2" charset="-78"/>
              </a:rPr>
              <a:t>how to manage different kinds of crisis via social media.</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Wang (2015) </a:t>
            </a:r>
            <a:r>
              <a:rPr lang="en-US" sz="2200" b="1" dirty="0">
                <a:solidFill>
                  <a:srgbClr val="C00000"/>
                </a:solidFill>
                <a:latin typeface="Tajawal ExtraBold" panose="00000800000000000000" pitchFamily="2" charset="-78"/>
                <a:cs typeface="Tajawal ExtraBold" panose="00000800000000000000" pitchFamily="2" charset="-78"/>
              </a:rPr>
              <a:t>observes that social media has been utilized for public relations since its advent in 2004, and this has had an influence on both individuals and the society.</a:t>
            </a:r>
          </a:p>
          <a:p>
            <a:pPr marL="342900" indent="-342900" algn="just">
              <a:buFont typeface="Wingdings" panose="05000000000000000000" pitchFamily="2" charset="2"/>
              <a:buChar char="q"/>
            </a:pPr>
            <a:endParaRPr lang="en-US" sz="22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692224525"/>
      </p:ext>
    </p:extLst>
  </p:cSld>
  <p:clrMapOvr>
    <a:masterClrMapping/>
  </p:clrMapOvr>
  <mc:AlternateContent xmlns:mc="http://schemas.openxmlformats.org/markup-compatibility/2006" xmlns:p14="http://schemas.microsoft.com/office/powerpoint/2010/main">
    <mc:Choice Requires="p14">
      <p:transition p14:dur="10" advTm="109000"/>
    </mc:Choice>
    <mc:Fallback xmlns="">
      <p:transition advTm="10900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520413" y="1239473"/>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2062227" y="1263155"/>
            <a:ext cx="8067545" cy="707886"/>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Internal Communication</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descr="A group of people working on laptops&#10;&#10;Description automatically generated">
            <a:extLst>
              <a:ext uri="{FF2B5EF4-FFF2-40B4-BE49-F238E27FC236}">
                <a16:creationId xmlns:a16="http://schemas.microsoft.com/office/drawing/2014/main" id="{70FDD5CC-C9C7-BC48-CAB3-6469B6288313}"/>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540473" y="2377267"/>
            <a:ext cx="5111052" cy="2866993"/>
          </a:xfrm>
          <a:prstGeom prst="rect">
            <a:avLst/>
          </a:prstGeom>
        </p:spPr>
      </p:pic>
    </p:spTree>
    <p:extLst>
      <p:ext uri="{BB962C8B-B14F-4D97-AF65-F5344CB8AC3E}">
        <p14:creationId xmlns:p14="http://schemas.microsoft.com/office/powerpoint/2010/main" val="80186137"/>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Internal Communication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417692"/>
            <a:ext cx="10238444" cy="4708981"/>
          </a:xfrm>
          <a:prstGeom prst="rect">
            <a:avLst/>
          </a:prstGeom>
          <a:noFill/>
        </p:spPr>
        <p:txBody>
          <a:bodyPr wrap="square" rtlCol="0">
            <a:spAutoFit/>
          </a:bodyPr>
          <a:lstStyle/>
          <a:p>
            <a:pPr marL="342900" indent="-342900" algn="just">
              <a:buFont typeface="Wingdings" panose="05000000000000000000" pitchFamily="2" charset="2"/>
              <a:buChar char="q"/>
            </a:pPr>
            <a:r>
              <a:rPr lang="en-US" sz="2000" b="1" dirty="0">
                <a:solidFill>
                  <a:srgbClr val="C00000"/>
                </a:solidFill>
                <a:latin typeface="Tajawal ExtraBold" panose="00000800000000000000" pitchFamily="2" charset="-78"/>
                <a:cs typeface="Tajawal ExtraBold" panose="00000800000000000000" pitchFamily="2" charset="-78"/>
              </a:rPr>
              <a:t>Organizations communicate in two directions: </a:t>
            </a:r>
            <a:r>
              <a:rPr lang="en-US" sz="2000" b="1" dirty="0">
                <a:solidFill>
                  <a:srgbClr val="00B0F0"/>
                </a:solidFill>
                <a:latin typeface="Tajawal ExtraBold" panose="00000800000000000000" pitchFamily="2" charset="-78"/>
                <a:cs typeface="Tajawal ExtraBold" panose="00000800000000000000" pitchFamily="2" charset="-78"/>
              </a:rPr>
              <a:t>internally</a:t>
            </a:r>
            <a:r>
              <a:rPr lang="en-US" sz="2000" b="1" dirty="0">
                <a:solidFill>
                  <a:srgbClr val="2D3956"/>
                </a:solidFill>
                <a:latin typeface="Tajawal ExtraBold" panose="00000800000000000000" pitchFamily="2" charset="-78"/>
                <a:cs typeface="Tajawal ExtraBold" panose="00000800000000000000" pitchFamily="2" charset="-78"/>
              </a:rPr>
              <a:t> to staff and </a:t>
            </a:r>
            <a:r>
              <a:rPr lang="en-US" sz="2000" b="1" dirty="0">
                <a:solidFill>
                  <a:srgbClr val="00B0F0"/>
                </a:solidFill>
                <a:latin typeface="Tajawal ExtraBold" panose="00000800000000000000" pitchFamily="2" charset="-78"/>
                <a:cs typeface="Tajawal ExtraBold" panose="00000800000000000000" pitchFamily="2" charset="-78"/>
              </a:rPr>
              <a:t>externally</a:t>
            </a:r>
            <a:r>
              <a:rPr lang="en-US" sz="2000" b="1" dirty="0">
                <a:solidFill>
                  <a:srgbClr val="2D3956"/>
                </a:solidFill>
                <a:latin typeface="Tajawal ExtraBold" panose="00000800000000000000" pitchFamily="2" charset="-78"/>
                <a:cs typeface="Tajawal ExtraBold" panose="00000800000000000000" pitchFamily="2" charset="-78"/>
              </a:rPr>
              <a:t> to clients, customers, shareholders, stakeholders, the media. </a:t>
            </a:r>
          </a:p>
          <a:p>
            <a:pPr marL="342900" indent="-342900" algn="just">
              <a:buFont typeface="Wingdings" panose="05000000000000000000" pitchFamily="2" charset="2"/>
              <a:buChar char="q"/>
            </a:pPr>
            <a:r>
              <a:rPr lang="en-US" sz="2000" b="1" dirty="0">
                <a:solidFill>
                  <a:srgbClr val="C00000"/>
                </a:solidFill>
                <a:latin typeface="Tajawal ExtraBold" panose="00000800000000000000" pitchFamily="2" charset="-78"/>
                <a:cs typeface="Tajawal ExtraBold" panose="00000800000000000000" pitchFamily="2" charset="-78"/>
              </a:rPr>
              <a:t>Faulty internal communications </a:t>
            </a:r>
            <a:r>
              <a:rPr lang="en-US" sz="2000" b="1" dirty="0">
                <a:solidFill>
                  <a:srgbClr val="2D3956"/>
                </a:solidFill>
                <a:latin typeface="Tajawal ExtraBold" panose="00000800000000000000" pitchFamily="2" charset="-78"/>
                <a:cs typeface="Tajawal ExtraBold" panose="00000800000000000000" pitchFamily="2" charset="-78"/>
              </a:rPr>
              <a:t>can lead to mistakes, discouraged and unhappy staff, employees leaving the company. </a:t>
            </a:r>
          </a:p>
          <a:p>
            <a:pPr marL="342900" indent="-342900" algn="just">
              <a:buFont typeface="Wingdings" panose="05000000000000000000" pitchFamily="2" charset="2"/>
              <a:buChar char="q"/>
            </a:pPr>
            <a:r>
              <a:rPr lang="en-US" sz="2000" b="1" dirty="0">
                <a:solidFill>
                  <a:srgbClr val="C00000"/>
                </a:solidFill>
                <a:latin typeface="Tajawal ExtraBold" panose="00000800000000000000" pitchFamily="2" charset="-78"/>
                <a:cs typeface="Tajawal ExtraBold" panose="00000800000000000000" pitchFamily="2" charset="-78"/>
              </a:rPr>
              <a:t>Poor external communications </a:t>
            </a:r>
            <a:r>
              <a:rPr lang="en-US" sz="2000" b="1" dirty="0">
                <a:solidFill>
                  <a:srgbClr val="2D3956"/>
                </a:solidFill>
                <a:latin typeface="Tajawal ExtraBold" panose="00000800000000000000" pitchFamily="2" charset="-78"/>
                <a:cs typeface="Tajawal ExtraBold" panose="00000800000000000000" pitchFamily="2" charset="-78"/>
              </a:rPr>
              <a:t>can damage image and sales. It really is that simple. Any overall management strategy needs a communications plan or the whole operation might fail.</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A communications audit</a:t>
            </a:r>
            <a:r>
              <a:rPr lang="ar-EG" sz="2000" b="1" dirty="0">
                <a:solidFill>
                  <a:srgbClr val="2D3956"/>
                </a:solidFill>
                <a:latin typeface="Tajawal ExtraBold" panose="00000800000000000000" pitchFamily="2" charset="-78"/>
                <a:cs typeface="Tajawal ExtraBold" panose="00000800000000000000" pitchFamily="2" charset="-78"/>
              </a:rPr>
              <a:t>مراجعة / تدقيق / فحص </a:t>
            </a:r>
            <a:r>
              <a:rPr lang="en-US" sz="2000" b="1" dirty="0">
                <a:solidFill>
                  <a:srgbClr val="2D3956"/>
                </a:solidFill>
                <a:latin typeface="Tajawal ExtraBold" panose="00000800000000000000" pitchFamily="2" charset="-78"/>
                <a:cs typeface="Tajawal ExtraBold" panose="00000800000000000000" pitchFamily="2" charset="-78"/>
              </a:rPr>
              <a:t> analyzes an organization’s practices to reveal how effective they are—throughout a whole company or in specified parts of the organization. It can pinpoint problem areas such as frequent misunderstandings</a:t>
            </a:r>
            <a:r>
              <a:rPr lang="ar-EG" sz="2000" b="1" dirty="0">
                <a:solidFill>
                  <a:srgbClr val="2D3956"/>
                </a:solidFill>
                <a:latin typeface="Tajawal ExtraBold" panose="00000800000000000000" pitchFamily="2" charset="-78"/>
                <a:cs typeface="Tajawal ExtraBold" panose="00000800000000000000" pitchFamily="2" charset="-78"/>
              </a:rPr>
              <a:t> سوء الفهم</a:t>
            </a:r>
            <a:r>
              <a:rPr lang="en-US" sz="2000" b="1" dirty="0">
                <a:solidFill>
                  <a:srgbClr val="2D3956"/>
                </a:solidFill>
                <a:latin typeface="Tajawal ExtraBold" panose="00000800000000000000" pitchFamily="2" charset="-78"/>
                <a:cs typeface="Tajawal ExtraBold" panose="00000800000000000000" pitchFamily="2" charset="-78"/>
              </a:rPr>
              <a:t>, information blocks</a:t>
            </a:r>
            <a:r>
              <a:rPr lang="ar-EG" sz="2000" b="1" dirty="0">
                <a:solidFill>
                  <a:srgbClr val="2D3956"/>
                </a:solidFill>
                <a:latin typeface="Tajawal ExtraBold" panose="00000800000000000000" pitchFamily="2" charset="-78"/>
                <a:cs typeface="Tajawal ExtraBold" panose="00000800000000000000" pitchFamily="2" charset="-78"/>
              </a:rPr>
              <a:t> حجب المعلومات</a:t>
            </a:r>
            <a:r>
              <a:rPr lang="en-US" sz="2000" b="1" dirty="0">
                <a:solidFill>
                  <a:srgbClr val="2D3956"/>
                </a:solidFill>
                <a:latin typeface="Tajawal ExtraBold" panose="00000800000000000000" pitchFamily="2" charset="-78"/>
                <a:cs typeface="Tajawal ExtraBold" panose="00000800000000000000" pitchFamily="2" charset="-78"/>
              </a:rPr>
              <a:t>, information lacks</a:t>
            </a:r>
            <a:r>
              <a:rPr lang="ar-EG" sz="2000" b="1" dirty="0">
                <a:solidFill>
                  <a:srgbClr val="2D3956"/>
                </a:solidFill>
                <a:latin typeface="Tajawal ExtraBold" panose="00000800000000000000" pitchFamily="2" charset="-78"/>
                <a:cs typeface="Tajawal ExtraBold" panose="00000800000000000000" pitchFamily="2" charset="-78"/>
              </a:rPr>
              <a:t> ، نقص المعلومات</a:t>
            </a:r>
            <a:r>
              <a:rPr lang="en-US" sz="2000" b="1" dirty="0">
                <a:solidFill>
                  <a:srgbClr val="2D3956"/>
                </a:solidFill>
                <a:latin typeface="Tajawal ExtraBold" panose="00000800000000000000" pitchFamily="2" charset="-78"/>
                <a:cs typeface="Tajawal ExtraBold" panose="00000800000000000000" pitchFamily="2" charset="-78"/>
              </a:rPr>
              <a:t>, information duplication</a:t>
            </a:r>
            <a:r>
              <a:rPr lang="ar-EG" sz="2000" b="1" dirty="0">
                <a:solidFill>
                  <a:srgbClr val="2D3956"/>
                </a:solidFill>
                <a:latin typeface="Tajawal ExtraBold" panose="00000800000000000000" pitchFamily="2" charset="-78"/>
                <a:cs typeface="Tajawal ExtraBold" panose="00000800000000000000" pitchFamily="2" charset="-78"/>
              </a:rPr>
              <a:t> ازدواجية المعلومات</a:t>
            </a:r>
            <a:r>
              <a:rPr lang="en-US" sz="2000" b="1" dirty="0">
                <a:solidFill>
                  <a:srgbClr val="2D3956"/>
                </a:solidFill>
                <a:latin typeface="Tajawal ExtraBold" panose="00000800000000000000" pitchFamily="2" charset="-78"/>
                <a:cs typeface="Tajawal ExtraBold" panose="00000800000000000000" pitchFamily="2" charset="-78"/>
              </a:rPr>
              <a:t>, misrepresentation</a:t>
            </a:r>
            <a:r>
              <a:rPr lang="ar-EG" sz="2000" b="1" dirty="0">
                <a:solidFill>
                  <a:srgbClr val="2D3956"/>
                </a:solidFill>
                <a:latin typeface="Tajawal ExtraBold" panose="00000800000000000000" pitchFamily="2" charset="-78"/>
                <a:cs typeface="Tajawal ExtraBold" panose="00000800000000000000" pitchFamily="2" charset="-78"/>
              </a:rPr>
              <a:t> التحريف</a:t>
            </a:r>
            <a:r>
              <a:rPr lang="en-US" sz="2000" b="1" dirty="0">
                <a:solidFill>
                  <a:srgbClr val="2D3956"/>
                </a:solidFill>
                <a:latin typeface="Tajawal ExtraBold" panose="00000800000000000000" pitchFamily="2" charset="-78"/>
                <a:cs typeface="Tajawal ExtraBold" panose="00000800000000000000" pitchFamily="2" charset="-78"/>
              </a:rPr>
              <a:t>. An audit could be part of a periodic health check, but it is especially helpful at a time of change: a merger or acquisition, launch of a new product or service, entry into new markets, for example.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663085841"/>
      </p:ext>
    </p:extLst>
  </p:cSld>
  <p:clrMapOvr>
    <a:masterClrMapping/>
  </p:clrMapOvr>
  <mc:AlternateContent xmlns:mc="http://schemas.openxmlformats.org/markup-compatibility/2006" xmlns:p14="http://schemas.microsoft.com/office/powerpoint/2010/main">
    <mc:Choice Requires="p14">
      <p:transition p14:dur="10" advTm="173000"/>
    </mc:Choice>
    <mc:Fallback xmlns="">
      <p:transition advTm="17300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Internal Communication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607692"/>
            <a:ext cx="10016962" cy="3785652"/>
          </a:xfrm>
          <a:prstGeom prst="rect">
            <a:avLst/>
          </a:prstGeom>
          <a:noFill/>
        </p:spPr>
        <p:txBody>
          <a:bodyPr wrap="square" rtlCol="0">
            <a:spAutoFit/>
          </a:bodyPr>
          <a:lstStyle/>
          <a:p>
            <a:pPr marL="342900" indent="-342900" algn="just">
              <a:buFont typeface="Wingdings" panose="05000000000000000000" pitchFamily="2" charset="2"/>
              <a:buChar char="q"/>
            </a:pPr>
            <a:r>
              <a:rPr lang="en-US" sz="2000" b="1" dirty="0">
                <a:solidFill>
                  <a:srgbClr val="C00000"/>
                </a:solidFill>
                <a:latin typeface="Tajawal ExtraBold" panose="00000800000000000000" pitchFamily="2" charset="-78"/>
                <a:cs typeface="Tajawal ExtraBold" panose="00000800000000000000" pitchFamily="2" charset="-78"/>
              </a:rPr>
              <a:t>Communication is a complex process with potential pitfalls </a:t>
            </a:r>
            <a:r>
              <a:rPr lang="ar-EG" sz="2000" b="1" dirty="0">
                <a:solidFill>
                  <a:srgbClr val="C00000"/>
                </a:solidFill>
                <a:latin typeface="Tajawal ExtraBold" panose="00000800000000000000" pitchFamily="2" charset="-78"/>
                <a:cs typeface="Tajawal ExtraBold" panose="00000800000000000000" pitchFamily="2" charset="-78"/>
              </a:rPr>
              <a:t>الصعوبات </a:t>
            </a:r>
            <a:r>
              <a:rPr lang="en-US" sz="2000" b="1" dirty="0">
                <a:solidFill>
                  <a:srgbClr val="C00000"/>
                </a:solidFill>
                <a:latin typeface="Tajawal ExtraBold" panose="00000800000000000000" pitchFamily="2" charset="-78"/>
                <a:cs typeface="Tajawal ExtraBold" panose="00000800000000000000" pitchFamily="2" charset="-78"/>
              </a:rPr>
              <a:t>at each stage. </a:t>
            </a:r>
            <a:r>
              <a:rPr lang="en-US" sz="2000" b="1" dirty="0">
                <a:solidFill>
                  <a:srgbClr val="2D3956"/>
                </a:solidFill>
                <a:latin typeface="Tajawal ExtraBold" panose="00000800000000000000" pitchFamily="2" charset="-78"/>
                <a:cs typeface="Tajawal ExtraBold" panose="00000800000000000000" pitchFamily="2" charset="-78"/>
              </a:rPr>
              <a:t>Is the message clear? Is the medium for transmitting it appropriate? Has the recipient actually received it? If so, has it been understood? Has it had the desired effect? Does the recipient have a channel for feedback? Can the recipient understand how to provide the feedback? You thought you said one thing but when you check you find that a totally different message was actually received.</a:t>
            </a:r>
          </a:p>
          <a:p>
            <a:pPr marL="342900" indent="-342900" algn="just">
              <a:buFont typeface="Wingdings" panose="05000000000000000000" pitchFamily="2" charset="2"/>
              <a:buChar char="q"/>
            </a:pPr>
            <a:r>
              <a:rPr lang="en-US" sz="2000" b="1" dirty="0">
                <a:solidFill>
                  <a:srgbClr val="C00000"/>
                </a:solidFill>
                <a:latin typeface="Tajawal ExtraBold" panose="00000800000000000000" pitchFamily="2" charset="-78"/>
                <a:cs typeface="Tajawal ExtraBold" panose="00000800000000000000" pitchFamily="2" charset="-78"/>
              </a:rPr>
              <a:t>The evaluation report </a:t>
            </a:r>
            <a:r>
              <a:rPr lang="en-US" sz="2000" b="1" dirty="0">
                <a:solidFill>
                  <a:srgbClr val="2D3956"/>
                </a:solidFill>
                <a:latin typeface="Tajawal ExtraBold" panose="00000800000000000000" pitchFamily="2" charset="-78"/>
                <a:cs typeface="Tajawal ExtraBold" panose="00000800000000000000" pitchFamily="2" charset="-78"/>
              </a:rPr>
              <a:t>will consider attitudes towards the communications (do people look forward to meetings or consider them a waste of time?); it will look at </a:t>
            </a:r>
            <a:r>
              <a:rPr lang="en-US" sz="2000" b="1" dirty="0">
                <a:solidFill>
                  <a:srgbClr val="C00000"/>
                </a:solidFill>
                <a:latin typeface="Tajawal ExtraBold" panose="00000800000000000000" pitchFamily="2" charset="-78"/>
                <a:cs typeface="Tajawal ExtraBold" panose="00000800000000000000" pitchFamily="2" charset="-78"/>
              </a:rPr>
              <a:t>the needs of different groups </a:t>
            </a:r>
            <a:r>
              <a:rPr lang="en-US" sz="2000" b="1" dirty="0">
                <a:solidFill>
                  <a:srgbClr val="2D3956"/>
                </a:solidFill>
                <a:latin typeface="Tajawal ExtraBold" panose="00000800000000000000" pitchFamily="2" charset="-78"/>
                <a:cs typeface="Tajawal ExtraBold" panose="00000800000000000000" pitchFamily="2" charset="-78"/>
              </a:rPr>
              <a:t>(the most </a:t>
            </a:r>
            <a:r>
              <a:rPr lang="en-US" sz="2000" b="1" dirty="0">
                <a:solidFill>
                  <a:srgbClr val="C00000"/>
                </a:solidFill>
                <a:latin typeface="Tajawal ExtraBold" panose="00000800000000000000" pitchFamily="2" charset="-78"/>
                <a:cs typeface="Tajawal ExtraBold" panose="00000800000000000000" pitchFamily="2" charset="-78"/>
              </a:rPr>
              <a:t>appropriate way to deliver training</a:t>
            </a:r>
            <a:r>
              <a:rPr lang="en-US" sz="2000" b="1" dirty="0">
                <a:solidFill>
                  <a:srgbClr val="2D3956"/>
                </a:solidFill>
                <a:latin typeface="Tajawal ExtraBold" panose="00000800000000000000" pitchFamily="2" charset="-78"/>
                <a:cs typeface="Tajawal ExtraBold" panose="00000800000000000000" pitchFamily="2" charset="-78"/>
              </a:rPr>
              <a:t>, for example) and </a:t>
            </a:r>
            <a:r>
              <a:rPr lang="en-US" sz="2000" b="1" dirty="0">
                <a:solidFill>
                  <a:srgbClr val="C00000"/>
                </a:solidFill>
                <a:latin typeface="Tajawal ExtraBold" panose="00000800000000000000" pitchFamily="2" charset="-78"/>
                <a:cs typeface="Tajawal ExtraBold" panose="00000800000000000000" pitchFamily="2" charset="-78"/>
              </a:rPr>
              <a:t>it will provide evidence of any problems </a:t>
            </a:r>
            <a:r>
              <a:rPr lang="en-US" sz="2000" b="1" dirty="0">
                <a:solidFill>
                  <a:srgbClr val="2D3956"/>
                </a:solidFill>
                <a:latin typeface="Tajawal ExtraBold" panose="00000800000000000000" pitchFamily="2" charset="-78"/>
                <a:cs typeface="Tajawal ExtraBold" panose="00000800000000000000" pitchFamily="2" charset="-78"/>
              </a:rPr>
              <a:t>that need to be addressed.</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8969306"/>
      </p:ext>
    </p:extLst>
  </p:cSld>
  <p:clrMapOvr>
    <a:masterClrMapping/>
  </p:clrMapOvr>
  <mc:AlternateContent xmlns:mc="http://schemas.openxmlformats.org/markup-compatibility/2006" xmlns:p14="http://schemas.microsoft.com/office/powerpoint/2010/main">
    <mc:Choice Requires="p14">
      <p:transition p14:dur="10" advTm="247000"/>
    </mc:Choice>
    <mc:Fallback xmlns="">
      <p:transition advTm="24700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Internal Communication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44606" y="1539713"/>
            <a:ext cx="9795481" cy="3354765"/>
          </a:xfrm>
          <a:prstGeom prst="rect">
            <a:avLst/>
          </a:prstGeom>
          <a:noFill/>
        </p:spPr>
        <p:txBody>
          <a:bodyPr wrap="square" rtlCol="0">
            <a:spAutoFit/>
          </a:bodyPr>
          <a:lstStyle/>
          <a:p>
            <a:pPr marL="342900" indent="-342900" algn="just">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When a crisis occurs, it is essential to:</a:t>
            </a:r>
          </a:p>
          <a:p>
            <a:pPr algn="just"/>
            <a:endParaRPr lang="en-US" sz="2200" b="1" dirty="0">
              <a:solidFill>
                <a:srgbClr val="C00000"/>
              </a:solidFill>
              <a:latin typeface="Tajawal ExtraBold" panose="00000800000000000000" pitchFamily="2" charset="-78"/>
              <a:cs typeface="Tajawal ExtraBold" panose="00000800000000000000" pitchFamily="2" charset="-78"/>
            </a:endParaRPr>
          </a:p>
          <a:p>
            <a:pPr algn="just"/>
            <a:r>
              <a:rPr lang="en-US" sz="2100" b="1" dirty="0">
                <a:solidFill>
                  <a:srgbClr val="2D3956"/>
                </a:solidFill>
                <a:latin typeface="Tajawal ExtraBold" panose="00000800000000000000" pitchFamily="2" charset="-78"/>
                <a:cs typeface="Tajawal ExtraBold" panose="00000800000000000000" pitchFamily="2" charset="-78"/>
              </a:rPr>
              <a:t>• Demonstrate your willingness to </a:t>
            </a:r>
            <a:r>
              <a:rPr lang="en-US" sz="2100" b="1" dirty="0">
                <a:solidFill>
                  <a:srgbClr val="FF0000"/>
                </a:solidFill>
                <a:latin typeface="Tajawal ExtraBold" panose="00000800000000000000" pitchFamily="2" charset="-78"/>
                <a:cs typeface="Tajawal ExtraBold" panose="00000800000000000000" pitchFamily="2" charset="-78"/>
              </a:rPr>
              <a:t>cooperate</a:t>
            </a:r>
            <a:r>
              <a:rPr lang="en-US" sz="2100" b="1" dirty="0">
                <a:solidFill>
                  <a:srgbClr val="2D3956"/>
                </a:solidFill>
                <a:latin typeface="Tajawal ExtraBold" panose="00000800000000000000" pitchFamily="2" charset="-78"/>
                <a:cs typeface="Tajawal ExtraBold" panose="00000800000000000000" pitchFamily="2" charset="-78"/>
              </a:rPr>
              <a:t> with officials, key audiences and industry support;</a:t>
            </a:r>
          </a:p>
          <a:p>
            <a:pPr algn="just"/>
            <a:r>
              <a:rPr lang="en-US" sz="2100" b="1" dirty="0">
                <a:solidFill>
                  <a:srgbClr val="2D3956"/>
                </a:solidFill>
                <a:latin typeface="Tajawal ExtraBold" panose="00000800000000000000" pitchFamily="2" charset="-78"/>
                <a:cs typeface="Tajawal ExtraBold" panose="00000800000000000000" pitchFamily="2" charset="-78"/>
              </a:rPr>
              <a:t>• </a:t>
            </a:r>
            <a:r>
              <a:rPr lang="en-US" sz="2100" b="1" dirty="0">
                <a:solidFill>
                  <a:srgbClr val="FF0000"/>
                </a:solidFill>
                <a:latin typeface="Tajawal ExtraBold" panose="00000800000000000000" pitchFamily="2" charset="-78"/>
                <a:cs typeface="Tajawal ExtraBold" panose="00000800000000000000" pitchFamily="2" charset="-78"/>
              </a:rPr>
              <a:t>Provide</a:t>
            </a:r>
            <a:r>
              <a:rPr lang="en-US" sz="2100" b="1" dirty="0">
                <a:solidFill>
                  <a:srgbClr val="2D3956"/>
                </a:solidFill>
                <a:latin typeface="Tajawal ExtraBold" panose="00000800000000000000" pitchFamily="2" charset="-78"/>
                <a:cs typeface="Tajawal ExtraBold" panose="00000800000000000000" pitchFamily="2" charset="-78"/>
              </a:rPr>
              <a:t> timely, accurate, and credible </a:t>
            </a:r>
            <a:r>
              <a:rPr lang="en-US" sz="2100" b="1" dirty="0">
                <a:solidFill>
                  <a:srgbClr val="FF0000"/>
                </a:solidFill>
                <a:latin typeface="Tajawal ExtraBold" panose="00000800000000000000" pitchFamily="2" charset="-78"/>
                <a:cs typeface="Tajawal ExtraBold" panose="00000800000000000000" pitchFamily="2" charset="-78"/>
              </a:rPr>
              <a:t>information</a:t>
            </a:r>
            <a:r>
              <a:rPr lang="en-US" sz="2100" b="1" dirty="0">
                <a:solidFill>
                  <a:srgbClr val="2D3956"/>
                </a:solidFill>
                <a:latin typeface="Tajawal ExtraBold" panose="00000800000000000000" pitchFamily="2" charset="-78"/>
                <a:cs typeface="Tajawal ExtraBold" panose="00000800000000000000" pitchFamily="2" charset="-78"/>
              </a:rPr>
              <a:t> regarding the situation;</a:t>
            </a:r>
          </a:p>
          <a:p>
            <a:pPr algn="just"/>
            <a:r>
              <a:rPr lang="en-US" sz="2100" b="1" dirty="0">
                <a:solidFill>
                  <a:srgbClr val="2D3956"/>
                </a:solidFill>
                <a:latin typeface="Tajawal ExtraBold" panose="00000800000000000000" pitchFamily="2" charset="-78"/>
                <a:cs typeface="Tajawal ExtraBold" panose="00000800000000000000" pitchFamily="2" charset="-78"/>
              </a:rPr>
              <a:t>• </a:t>
            </a:r>
            <a:r>
              <a:rPr lang="en-US" sz="2100" b="1" dirty="0">
                <a:solidFill>
                  <a:srgbClr val="FF0000"/>
                </a:solidFill>
                <a:latin typeface="Tajawal ExtraBold" panose="00000800000000000000" pitchFamily="2" charset="-78"/>
                <a:cs typeface="Tajawal ExtraBold" panose="00000800000000000000" pitchFamily="2" charset="-78"/>
              </a:rPr>
              <a:t>Communicate</a:t>
            </a:r>
            <a:r>
              <a:rPr lang="en-US" sz="2100" b="1" dirty="0">
                <a:solidFill>
                  <a:srgbClr val="2D3956"/>
                </a:solidFill>
                <a:latin typeface="Tajawal ExtraBold" panose="00000800000000000000" pitchFamily="2" charset="-78"/>
                <a:cs typeface="Tajawal ExtraBold" panose="00000800000000000000" pitchFamily="2" charset="-78"/>
              </a:rPr>
              <a:t> accurately and </a:t>
            </a:r>
            <a:r>
              <a:rPr lang="en-US" sz="2100" b="1" dirty="0">
                <a:solidFill>
                  <a:srgbClr val="FF0000"/>
                </a:solidFill>
                <a:latin typeface="Tajawal ExtraBold" panose="00000800000000000000" pitchFamily="2" charset="-78"/>
                <a:cs typeface="Tajawal ExtraBold" panose="00000800000000000000" pitchFamily="2" charset="-78"/>
              </a:rPr>
              <a:t>effectively</a:t>
            </a:r>
            <a:r>
              <a:rPr lang="en-US" sz="2100" b="1" dirty="0">
                <a:solidFill>
                  <a:srgbClr val="2D3956"/>
                </a:solidFill>
                <a:latin typeface="Tajawal ExtraBold" panose="00000800000000000000" pitchFamily="2" charset="-78"/>
                <a:cs typeface="Tajawal ExtraBold" panose="00000800000000000000" pitchFamily="2" charset="-78"/>
              </a:rPr>
              <a:t> to all target audiences;</a:t>
            </a:r>
          </a:p>
          <a:p>
            <a:pPr algn="just"/>
            <a:r>
              <a:rPr lang="en-US" sz="2100" b="1" dirty="0">
                <a:solidFill>
                  <a:srgbClr val="2D3956"/>
                </a:solidFill>
                <a:latin typeface="Tajawal ExtraBold" panose="00000800000000000000" pitchFamily="2" charset="-78"/>
                <a:cs typeface="Tajawal ExtraBold" panose="00000800000000000000" pitchFamily="2" charset="-78"/>
              </a:rPr>
              <a:t>• Are prepared to verify the training provided to workers;</a:t>
            </a:r>
          </a:p>
          <a:p>
            <a:pPr algn="just"/>
            <a:r>
              <a:rPr lang="en-US" sz="2100" b="1" dirty="0">
                <a:solidFill>
                  <a:srgbClr val="2D3956"/>
                </a:solidFill>
                <a:latin typeface="Tajawal ExtraBold" panose="00000800000000000000" pitchFamily="2" charset="-78"/>
                <a:cs typeface="Tajawal ExtraBold" panose="00000800000000000000" pitchFamily="2" charset="-78"/>
              </a:rPr>
              <a:t>• Act quickly and appropriately in </a:t>
            </a:r>
            <a:r>
              <a:rPr lang="en-US" sz="2100" b="1" dirty="0">
                <a:solidFill>
                  <a:srgbClr val="FF0000"/>
                </a:solidFill>
                <a:latin typeface="Tajawal ExtraBold" panose="00000800000000000000" pitchFamily="2" charset="-78"/>
                <a:cs typeface="Tajawal ExtraBold" panose="00000800000000000000" pitchFamily="2" charset="-78"/>
              </a:rPr>
              <a:t>response to the media</a:t>
            </a:r>
            <a:r>
              <a:rPr lang="en-US" sz="2100" b="1" dirty="0">
                <a:solidFill>
                  <a:srgbClr val="2D3956"/>
                </a:solidFill>
                <a:latin typeface="Tajawal ExtraBold" panose="00000800000000000000" pitchFamily="2" charset="-78"/>
                <a:cs typeface="Tajawal ExtraBold" panose="00000800000000000000" pitchFamily="2" charset="-78"/>
              </a:rPr>
              <a:t>;</a:t>
            </a:r>
          </a:p>
          <a:p>
            <a:pPr algn="just"/>
            <a:r>
              <a:rPr lang="en-US" sz="2100" b="1" dirty="0">
                <a:solidFill>
                  <a:srgbClr val="2D3956"/>
                </a:solidFill>
                <a:latin typeface="Tajawal ExtraBold" panose="00000800000000000000" pitchFamily="2" charset="-78"/>
                <a:cs typeface="Tajawal ExtraBold" panose="00000800000000000000" pitchFamily="2" charset="-78"/>
              </a:rPr>
              <a:t>• </a:t>
            </a:r>
            <a:r>
              <a:rPr lang="en-US" sz="2100" b="1" dirty="0">
                <a:solidFill>
                  <a:srgbClr val="FF0000"/>
                </a:solidFill>
                <a:latin typeface="Tajawal ExtraBold" panose="00000800000000000000" pitchFamily="2" charset="-78"/>
                <a:cs typeface="Tajawal ExtraBold" panose="00000800000000000000" pitchFamily="2" charset="-78"/>
              </a:rPr>
              <a:t>Protect the name and reputation </a:t>
            </a:r>
            <a:r>
              <a:rPr lang="en-US" sz="2100" b="1" dirty="0">
                <a:solidFill>
                  <a:srgbClr val="2D3956"/>
                </a:solidFill>
                <a:latin typeface="Tajawal ExtraBold" panose="00000800000000000000" pitchFamily="2" charset="-78"/>
                <a:cs typeface="Tajawal ExtraBold" panose="00000800000000000000" pitchFamily="2" charset="-78"/>
              </a:rPr>
              <a:t>of your company; and</a:t>
            </a:r>
          </a:p>
          <a:p>
            <a:pPr algn="just"/>
            <a:r>
              <a:rPr lang="en-US" sz="2100" b="1" dirty="0">
                <a:solidFill>
                  <a:srgbClr val="2D3956"/>
                </a:solidFill>
                <a:latin typeface="Tajawal ExtraBold" panose="00000800000000000000" pitchFamily="2" charset="-78"/>
                <a:cs typeface="Tajawal ExtraBold" panose="00000800000000000000" pitchFamily="2" charset="-78"/>
              </a:rPr>
              <a:t>• </a:t>
            </a:r>
            <a:r>
              <a:rPr lang="en-US" sz="2100" b="1" dirty="0">
                <a:solidFill>
                  <a:srgbClr val="FF0000"/>
                </a:solidFill>
                <a:latin typeface="Tajawal ExtraBold" panose="00000800000000000000" pitchFamily="2" charset="-78"/>
                <a:cs typeface="Tajawal ExtraBold" panose="00000800000000000000" pitchFamily="2" charset="-78"/>
              </a:rPr>
              <a:t>Maintain</a:t>
            </a:r>
            <a:r>
              <a:rPr lang="en-US" sz="2100" b="1" dirty="0">
                <a:solidFill>
                  <a:srgbClr val="2D3956"/>
                </a:solidFill>
                <a:latin typeface="Tajawal ExtraBold" panose="00000800000000000000" pitchFamily="2" charset="-78"/>
                <a:cs typeface="Tajawal ExtraBold" panose="00000800000000000000" pitchFamily="2" charset="-78"/>
              </a:rPr>
              <a:t> employee, producer, customer and industry </a:t>
            </a:r>
            <a:r>
              <a:rPr lang="en-US" sz="2100" b="1" dirty="0">
                <a:solidFill>
                  <a:srgbClr val="FF0000"/>
                </a:solidFill>
                <a:latin typeface="Tajawal ExtraBold" panose="00000800000000000000" pitchFamily="2" charset="-78"/>
                <a:cs typeface="Tajawal ExtraBold" panose="00000800000000000000" pitchFamily="2" charset="-78"/>
              </a:rPr>
              <a:t>confidence</a:t>
            </a:r>
            <a:r>
              <a:rPr lang="en-US" sz="2100" b="1" dirty="0">
                <a:solidFill>
                  <a:srgbClr val="2D3956"/>
                </a:solidFill>
                <a:latin typeface="Tajawal ExtraBold" panose="00000800000000000000" pitchFamily="2" charset="-78"/>
                <a:cs typeface="Tajawal ExtraBold" panose="00000800000000000000" pitchFamily="2" charset="-78"/>
              </a:rPr>
              <a: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292416494"/>
      </p:ext>
    </p:extLst>
  </p:cSld>
  <p:clrMapOvr>
    <a:masterClrMapping/>
  </p:clrMapOvr>
  <mc:AlternateContent xmlns:mc="http://schemas.openxmlformats.org/markup-compatibility/2006" xmlns:p14="http://schemas.microsoft.com/office/powerpoint/2010/main">
    <mc:Choice Requires="p14">
      <p:transition p14:dur="10" advTm="95000"/>
    </mc:Choice>
    <mc:Fallback xmlns="">
      <p:transition advTm="9500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520413" y="1239473"/>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2062227" y="1263155"/>
            <a:ext cx="8067545" cy="707886"/>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Influencer Communication</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descr="A group of people using their phones&#10;&#10;Description automatically generated">
            <a:extLst>
              <a:ext uri="{FF2B5EF4-FFF2-40B4-BE49-F238E27FC236}">
                <a16:creationId xmlns:a16="http://schemas.microsoft.com/office/drawing/2014/main" id="{FDD13AE6-8307-859F-74BB-C2624850B3C4}"/>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108863" y="2373012"/>
            <a:ext cx="3669475" cy="2752106"/>
          </a:xfrm>
          <a:prstGeom prst="rect">
            <a:avLst/>
          </a:prstGeom>
        </p:spPr>
      </p:pic>
    </p:spTree>
    <p:extLst>
      <p:ext uri="{BB962C8B-B14F-4D97-AF65-F5344CB8AC3E}">
        <p14:creationId xmlns:p14="http://schemas.microsoft.com/office/powerpoint/2010/main" val="1761729757"/>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Influencer Communication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44606" y="1539713"/>
            <a:ext cx="9795481" cy="3662541"/>
          </a:xfrm>
          <a:prstGeom prst="rect">
            <a:avLst/>
          </a:prstGeom>
          <a:noFill/>
        </p:spPr>
        <p:txBody>
          <a:bodyPr wrap="square" rtlCol="0">
            <a:spAutoFit/>
          </a:bodyPr>
          <a:lstStyle/>
          <a:p>
            <a:pPr algn="just"/>
            <a:r>
              <a:rPr lang="en-US" sz="2200" b="1" dirty="0">
                <a:solidFill>
                  <a:srgbClr val="C00000"/>
                </a:solidFill>
                <a:latin typeface="Tajawal ExtraBold" panose="00000800000000000000" pitchFamily="2" charset="-78"/>
                <a:cs typeface="Tajawal ExtraBold" panose="00000800000000000000" pitchFamily="2" charset="-78"/>
              </a:rPr>
              <a:t>What is Influencer Communication?</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Influencer Communications </a:t>
            </a:r>
            <a:r>
              <a:rPr lang="ar-EG" sz="2100" b="1" dirty="0">
                <a:solidFill>
                  <a:srgbClr val="2D3956"/>
                </a:solidFill>
                <a:latin typeface="Tajawal ExtraBold" panose="00000800000000000000" pitchFamily="2" charset="-78"/>
                <a:cs typeface="Tajawal ExtraBold" panose="00000800000000000000" pitchFamily="2" charset="-78"/>
              </a:rPr>
              <a:t>اتصالات المؤثرين</a:t>
            </a:r>
            <a:r>
              <a:rPr lang="en-US" sz="2100" b="1" dirty="0">
                <a:solidFill>
                  <a:srgbClr val="2D3956"/>
                </a:solidFill>
                <a:latin typeface="Tajawal ExtraBold" panose="00000800000000000000" pitchFamily="2" charset="-78"/>
                <a:cs typeface="Tajawal ExtraBold" panose="00000800000000000000" pitchFamily="2" charset="-78"/>
              </a:rPr>
              <a:t>is a messaging-based approach to </a:t>
            </a:r>
            <a:r>
              <a:rPr lang="en-US" sz="2100" b="1" dirty="0">
                <a:solidFill>
                  <a:srgbClr val="0070C0"/>
                </a:solidFill>
                <a:latin typeface="Tajawal ExtraBold" panose="00000800000000000000" pitchFamily="2" charset="-78"/>
                <a:cs typeface="Tajawal ExtraBold" panose="00000800000000000000" pitchFamily="2" charset="-78"/>
              </a:rPr>
              <a:t>marketing communications </a:t>
            </a:r>
            <a:r>
              <a:rPr lang="en-US" sz="2100" b="1" dirty="0">
                <a:solidFill>
                  <a:srgbClr val="2D3956"/>
                </a:solidFill>
                <a:latin typeface="Tajawal ExtraBold" panose="00000800000000000000" pitchFamily="2" charset="-78"/>
                <a:cs typeface="Tajawal ExtraBold" panose="00000800000000000000" pitchFamily="2" charset="-78"/>
              </a:rPr>
              <a:t>that ensures consistency in how brands are perceived in different mediums, such as news coverage, social media, speaking engagements, investor presentations, analyst reports, and content marketing.</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The relevance of social media influencers for organizations has grown rapidly during the last years. </a:t>
            </a:r>
            <a:r>
              <a:rPr lang="en-US" sz="2100" b="1" dirty="0">
                <a:solidFill>
                  <a:srgbClr val="C00000"/>
                </a:solidFill>
                <a:latin typeface="Tajawal ExtraBold" panose="00000800000000000000" pitchFamily="2" charset="-78"/>
                <a:cs typeface="Tajawal ExtraBold" panose="00000800000000000000" pitchFamily="2" charset="-78"/>
              </a:rPr>
              <a:t>Strategic communication</a:t>
            </a:r>
            <a:r>
              <a:rPr lang="ar-EG" sz="2100" b="1" dirty="0">
                <a:solidFill>
                  <a:srgbClr val="C00000"/>
                </a:solidFill>
                <a:latin typeface="Tajawal ExtraBold" panose="00000800000000000000" pitchFamily="2" charset="-78"/>
                <a:cs typeface="Tajawal ExtraBold" panose="00000800000000000000" pitchFamily="2" charset="-78"/>
              </a:rPr>
              <a:t> الاتصال الاستراتيجي</a:t>
            </a:r>
            <a:r>
              <a:rPr lang="en-US" sz="2100" b="1" dirty="0">
                <a:solidFill>
                  <a:srgbClr val="C00000"/>
                </a:solidFill>
                <a:latin typeface="Tajawal ExtraBold" panose="00000800000000000000" pitchFamily="2" charset="-78"/>
                <a:cs typeface="Tajawal ExtraBold" panose="00000800000000000000" pitchFamily="2" charset="-78"/>
              </a:rPr>
              <a:t> </a:t>
            </a:r>
            <a:r>
              <a:rPr lang="en-US" sz="2100" b="1" dirty="0">
                <a:solidFill>
                  <a:srgbClr val="2D3956"/>
                </a:solidFill>
                <a:latin typeface="Tajawal ExtraBold" panose="00000800000000000000" pitchFamily="2" charset="-78"/>
                <a:cs typeface="Tajawal ExtraBold" panose="00000800000000000000" pitchFamily="2" charset="-78"/>
              </a:rPr>
              <a:t>faces the </a:t>
            </a:r>
            <a:r>
              <a:rPr lang="en-US" sz="2100" b="1" dirty="0">
                <a:solidFill>
                  <a:srgbClr val="C00000"/>
                </a:solidFill>
                <a:latin typeface="Tajawal ExtraBold" panose="00000800000000000000" pitchFamily="2" charset="-78"/>
                <a:cs typeface="Tajawal ExtraBold" panose="00000800000000000000" pitchFamily="2" charset="-78"/>
              </a:rPr>
              <a:t>challenge</a:t>
            </a:r>
            <a:r>
              <a:rPr lang="en-US" sz="2100" b="1" dirty="0">
                <a:solidFill>
                  <a:srgbClr val="2D3956"/>
                </a:solidFill>
                <a:latin typeface="Tajawal ExtraBold" panose="00000800000000000000" pitchFamily="2" charset="-78"/>
                <a:cs typeface="Tajawal ExtraBold" panose="00000800000000000000" pitchFamily="2" charset="-78"/>
              </a:rPr>
              <a:t> to find new ways how </a:t>
            </a:r>
            <a:r>
              <a:rPr lang="en-US" sz="2100" b="1" dirty="0">
                <a:solidFill>
                  <a:srgbClr val="C00000"/>
                </a:solidFill>
                <a:latin typeface="Tajawal ExtraBold" panose="00000800000000000000" pitchFamily="2" charset="-78"/>
                <a:cs typeface="Tajawal ExtraBold" panose="00000800000000000000" pitchFamily="2" charset="-78"/>
              </a:rPr>
              <a:t>to manage their influencer activities </a:t>
            </a:r>
            <a:r>
              <a:rPr lang="en-US" sz="2100" b="1" dirty="0">
                <a:solidFill>
                  <a:srgbClr val="2D3956"/>
                </a:solidFill>
                <a:latin typeface="Tajawal ExtraBold" panose="00000800000000000000" pitchFamily="2" charset="-78"/>
                <a:cs typeface="Tajawal ExtraBold" panose="00000800000000000000" pitchFamily="2" charset="-78"/>
              </a:rPr>
              <a:t>because established communication management concepts cannot simply be applied to influencers.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E2F6E0B9-C866-47EA-A8F2-3D829BD26519}"/>
              </a:ext>
            </a:extLst>
          </p:cNvPr>
          <p:cNvSpPr txBox="1"/>
          <p:nvPr/>
        </p:nvSpPr>
        <p:spPr>
          <a:xfrm>
            <a:off x="280685" y="2247574"/>
            <a:ext cx="1385418" cy="923330"/>
          </a:xfrm>
          <a:prstGeom prst="rect">
            <a:avLst/>
          </a:prstGeom>
          <a:solidFill>
            <a:schemeClr val="accent4">
              <a:lumMod val="20000"/>
              <a:lumOff val="80000"/>
            </a:schemeClr>
          </a:solidFill>
        </p:spPr>
        <p:txBody>
          <a:bodyPr wrap="square">
            <a:spAutoFit/>
          </a:bodyPr>
          <a:lstStyle/>
          <a:p>
            <a:pPr algn="r" rtl="1"/>
            <a:r>
              <a:rPr lang="ar-EG" b="1" dirty="0">
                <a:solidFill>
                  <a:srgbClr val="0070C0"/>
                </a:solidFill>
              </a:rPr>
              <a:t>التسويق المؤثر أو التسويق عبر المؤثرين</a:t>
            </a:r>
            <a:endParaRPr lang="en-US" dirty="0">
              <a:solidFill>
                <a:srgbClr val="0070C0"/>
              </a:solidFill>
            </a:endParaRPr>
          </a:p>
        </p:txBody>
      </p:sp>
    </p:spTree>
    <p:extLst>
      <p:ext uri="{BB962C8B-B14F-4D97-AF65-F5344CB8AC3E}">
        <p14:creationId xmlns:p14="http://schemas.microsoft.com/office/powerpoint/2010/main" val="1536383330"/>
      </p:ext>
    </p:extLst>
  </p:cSld>
  <p:clrMapOvr>
    <a:masterClrMapping/>
  </p:clrMapOvr>
  <mc:AlternateContent xmlns:mc="http://schemas.openxmlformats.org/markup-compatibility/2006" xmlns:p14="http://schemas.microsoft.com/office/powerpoint/2010/main">
    <mc:Choice Requires="p14">
      <p:transition p14:dur="10" advTm="175000"/>
    </mc:Choice>
    <mc:Fallback xmlns="">
      <p:transition advTm="17500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Influencer Communication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6" y="1468463"/>
            <a:ext cx="10238444" cy="4616648"/>
          </a:xfrm>
          <a:prstGeom prst="rect">
            <a:avLst/>
          </a:prstGeom>
          <a:noFill/>
        </p:spPr>
        <p:txBody>
          <a:bodyPr wrap="square" rtlCol="0">
            <a:spAutoFit/>
          </a:bodyPr>
          <a:lstStyle/>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This is due to at least two characteristics of influencer communication: </a:t>
            </a:r>
          </a:p>
          <a:p>
            <a:pPr algn="just"/>
            <a:r>
              <a:rPr lang="en-US" sz="2100" b="1" dirty="0">
                <a:solidFill>
                  <a:srgbClr val="FF0000"/>
                </a:solidFill>
                <a:latin typeface="Tajawal ExtraBold" panose="00000800000000000000" pitchFamily="2" charset="-78"/>
                <a:cs typeface="Tajawal ExtraBold" panose="00000800000000000000" pitchFamily="2" charset="-78"/>
              </a:rPr>
              <a:t>First</a:t>
            </a:r>
            <a:r>
              <a:rPr lang="en-US" sz="2100" b="1" dirty="0">
                <a:solidFill>
                  <a:srgbClr val="2D3956"/>
                </a:solidFill>
                <a:latin typeface="Tajawal ExtraBold" panose="00000800000000000000" pitchFamily="2" charset="-78"/>
                <a:cs typeface="Tajawal ExtraBold" panose="00000800000000000000" pitchFamily="2" charset="-78"/>
              </a:rPr>
              <a:t>, many influencers strive to monetize their status as micro-celebrities</a:t>
            </a:r>
            <a:r>
              <a:rPr lang="ar-EG" sz="2100" b="1" dirty="0">
                <a:solidFill>
                  <a:srgbClr val="2D3956"/>
                </a:solidFill>
                <a:latin typeface="Tajawal ExtraBold" panose="00000800000000000000" pitchFamily="2" charset="-78"/>
                <a:cs typeface="Tajawal ExtraBold" panose="00000800000000000000" pitchFamily="2" charset="-78"/>
              </a:rPr>
              <a:t> المشاهير الصغار</a:t>
            </a:r>
            <a:r>
              <a:rPr lang="en-US" sz="2100" b="1" dirty="0">
                <a:solidFill>
                  <a:srgbClr val="2D3956"/>
                </a:solidFill>
                <a:latin typeface="Tajawal ExtraBold" panose="00000800000000000000" pitchFamily="2" charset="-78"/>
                <a:cs typeface="Tajawal ExtraBold" panose="00000800000000000000" pitchFamily="2" charset="-78"/>
              </a:rPr>
              <a:t>. </a:t>
            </a:r>
          </a:p>
          <a:p>
            <a:pPr algn="just"/>
            <a:r>
              <a:rPr lang="en-US" sz="2100" b="1" dirty="0">
                <a:solidFill>
                  <a:srgbClr val="FF0000"/>
                </a:solidFill>
                <a:latin typeface="Tajawal ExtraBold" panose="00000800000000000000" pitchFamily="2" charset="-78"/>
                <a:cs typeface="Tajawal ExtraBold" panose="00000800000000000000" pitchFamily="2" charset="-78"/>
              </a:rPr>
              <a:t>Second</a:t>
            </a:r>
            <a:r>
              <a:rPr lang="en-US" sz="2100" b="1" dirty="0">
                <a:solidFill>
                  <a:srgbClr val="2D3956"/>
                </a:solidFill>
                <a:latin typeface="Tajawal ExtraBold" panose="00000800000000000000" pitchFamily="2" charset="-78"/>
                <a:cs typeface="Tajawal ExtraBold" panose="00000800000000000000" pitchFamily="2" charset="-78"/>
              </a:rPr>
              <a:t>, </a:t>
            </a:r>
            <a:r>
              <a:rPr lang="en-US" sz="2100" b="1" dirty="0">
                <a:solidFill>
                  <a:srgbClr val="C00000"/>
                </a:solidFill>
                <a:latin typeface="Tajawal ExtraBold" panose="00000800000000000000" pitchFamily="2" charset="-78"/>
                <a:cs typeface="Tajawal ExtraBold" panose="00000800000000000000" pitchFamily="2" charset="-78"/>
              </a:rPr>
              <a:t>influencers combine functions that different </a:t>
            </a:r>
            <a:r>
              <a:rPr lang="en-US" sz="2100" b="1" dirty="0">
                <a:solidFill>
                  <a:srgbClr val="2D3956"/>
                </a:solidFill>
                <a:latin typeface="Tajawal ExtraBold" panose="00000800000000000000" pitchFamily="2" charset="-78"/>
                <a:cs typeface="Tajawal ExtraBold" panose="00000800000000000000" pitchFamily="2" charset="-78"/>
              </a:rPr>
              <a:t>actors have fulfilled previously, e.g. creative agencies, advertising media, journalistic media, testimonial givers, and opinion leaders. </a:t>
            </a:r>
            <a:r>
              <a:rPr lang="en-US" sz="2100" b="1" dirty="0">
                <a:solidFill>
                  <a:srgbClr val="0070C0"/>
                </a:solidFill>
                <a:latin typeface="Tajawal ExtraBold" panose="00000800000000000000" pitchFamily="2" charset="-78"/>
                <a:cs typeface="Tajawal ExtraBold" panose="00000800000000000000" pitchFamily="2" charset="-78"/>
              </a:rPr>
              <a:t>This intermingling of functions in just one actor implies that routine procedures that are tailored to mono-functional actors may fall short. </a:t>
            </a:r>
            <a:endParaRPr lang="en-US" sz="2000" b="1" dirty="0">
              <a:solidFill>
                <a:srgbClr val="0070C0"/>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100" b="1" dirty="0">
                <a:solidFill>
                  <a:srgbClr val="0070C0"/>
                </a:solidFill>
                <a:latin typeface="Tajawal ExtraBold" panose="00000800000000000000" pitchFamily="2" charset="-78"/>
                <a:cs typeface="Tajawal ExtraBold" panose="00000800000000000000" pitchFamily="2" charset="-78"/>
              </a:rPr>
              <a:t>For example</a:t>
            </a:r>
            <a:r>
              <a:rPr lang="en-US" sz="2100" b="1" dirty="0">
                <a:solidFill>
                  <a:srgbClr val="2D3956"/>
                </a:solidFill>
                <a:latin typeface="Tajawal ExtraBold" panose="00000800000000000000" pitchFamily="2" charset="-78"/>
                <a:cs typeface="Tajawal ExtraBold" panose="00000800000000000000" pitchFamily="2" charset="-78"/>
              </a:rPr>
              <a:t>, organizations have to approach travel influencers differently than travel journalists. </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Due to these two characteristics, organizations’ communication departments and their agencies are confronted with the task of adapting their routines to influencer communication or even developing new routines.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F99107E7-90E5-8173-ED22-336AFA27F461}"/>
              </a:ext>
            </a:extLst>
          </p:cNvPr>
          <p:cNvSpPr txBox="1"/>
          <p:nvPr/>
        </p:nvSpPr>
        <p:spPr>
          <a:xfrm>
            <a:off x="5345029" y="2072683"/>
            <a:ext cx="6093994" cy="369332"/>
          </a:xfrm>
          <a:prstGeom prst="rect">
            <a:avLst/>
          </a:prstGeom>
          <a:noFill/>
        </p:spPr>
        <p:txBody>
          <a:bodyPr wrap="square">
            <a:spAutoFit/>
          </a:bodyPr>
          <a:lstStyle/>
          <a:p>
            <a:pPr algn="r" rtl="1"/>
            <a:r>
              <a:rPr lang="en-US" b="1" dirty="0" err="1"/>
              <a:t>يسعى</a:t>
            </a:r>
            <a:r>
              <a:rPr lang="en-US" b="1" dirty="0"/>
              <a:t> </a:t>
            </a:r>
            <a:r>
              <a:rPr lang="en-US" b="1" dirty="0" err="1"/>
              <a:t>العديد</a:t>
            </a:r>
            <a:r>
              <a:rPr lang="en-US" b="1" dirty="0"/>
              <a:t> من </a:t>
            </a:r>
            <a:r>
              <a:rPr lang="en-US" b="1" dirty="0" err="1"/>
              <a:t>المؤثرين</a:t>
            </a:r>
            <a:r>
              <a:rPr lang="en-US" b="1" dirty="0"/>
              <a:t> </a:t>
            </a:r>
            <a:r>
              <a:rPr lang="en-US" b="1" dirty="0" err="1"/>
              <a:t>لتحقيق</a:t>
            </a:r>
            <a:r>
              <a:rPr lang="en-US" b="1" dirty="0"/>
              <a:t> </a:t>
            </a:r>
            <a:r>
              <a:rPr lang="en-US" b="1" dirty="0" err="1"/>
              <a:t>الدخل</a:t>
            </a:r>
            <a:r>
              <a:rPr lang="en-US" b="1" dirty="0"/>
              <a:t> من </a:t>
            </a:r>
            <a:r>
              <a:rPr lang="en-US" b="1" dirty="0" err="1"/>
              <a:t>وضعهم</a:t>
            </a:r>
            <a:r>
              <a:rPr lang="en-US" b="1" dirty="0"/>
              <a:t> </a:t>
            </a:r>
            <a:r>
              <a:rPr lang="en-US" b="1" dirty="0" err="1"/>
              <a:t>كمشاهير</a:t>
            </a:r>
            <a:r>
              <a:rPr lang="en-US" b="1" dirty="0"/>
              <a:t> </a:t>
            </a:r>
            <a:r>
              <a:rPr lang="en-US" b="1" dirty="0" err="1"/>
              <a:t>صغار</a:t>
            </a:r>
            <a:endParaRPr lang="en-US" b="1" dirty="0"/>
          </a:p>
        </p:txBody>
      </p:sp>
      <p:sp>
        <p:nvSpPr>
          <p:cNvPr id="10" name="TextBox 9">
            <a:extLst>
              <a:ext uri="{FF2B5EF4-FFF2-40B4-BE49-F238E27FC236}">
                <a16:creationId xmlns:a16="http://schemas.microsoft.com/office/drawing/2014/main" id="{68498D5C-DA2D-4955-59BF-EF3EBBAA50BA}"/>
              </a:ext>
            </a:extLst>
          </p:cNvPr>
          <p:cNvSpPr txBox="1"/>
          <p:nvPr/>
        </p:nvSpPr>
        <p:spPr>
          <a:xfrm>
            <a:off x="2006" y="3224809"/>
            <a:ext cx="1421118" cy="2772554"/>
          </a:xfrm>
          <a:prstGeom prst="rect">
            <a:avLst/>
          </a:prstGeom>
          <a:noFill/>
        </p:spPr>
        <p:txBody>
          <a:bodyPr wrap="square">
            <a:spAutoFit/>
          </a:bodyPr>
          <a:lstStyle/>
          <a:p>
            <a:pPr algn="r" rtl="1">
              <a:lnSpc>
                <a:spcPts val="1900"/>
              </a:lnSpc>
            </a:pPr>
            <a:r>
              <a:rPr lang="en-US" b="1" dirty="0" err="1">
                <a:solidFill>
                  <a:srgbClr val="0070C0"/>
                </a:solidFill>
              </a:rPr>
              <a:t>وهذا</a:t>
            </a:r>
            <a:r>
              <a:rPr lang="en-US" b="1" dirty="0">
                <a:solidFill>
                  <a:srgbClr val="0070C0"/>
                </a:solidFill>
              </a:rPr>
              <a:t> </a:t>
            </a:r>
            <a:r>
              <a:rPr lang="en-US" b="1" dirty="0" err="1">
                <a:solidFill>
                  <a:srgbClr val="0070C0"/>
                </a:solidFill>
              </a:rPr>
              <a:t>الاختلاط</a:t>
            </a:r>
            <a:r>
              <a:rPr lang="en-US" b="1" dirty="0">
                <a:solidFill>
                  <a:srgbClr val="0070C0"/>
                </a:solidFill>
              </a:rPr>
              <a:t> بين </a:t>
            </a:r>
            <a:r>
              <a:rPr lang="en-US" b="1" dirty="0" err="1">
                <a:solidFill>
                  <a:srgbClr val="0070C0"/>
                </a:solidFill>
              </a:rPr>
              <a:t>الوظائف</a:t>
            </a:r>
            <a:r>
              <a:rPr lang="en-US" b="1" dirty="0">
                <a:solidFill>
                  <a:srgbClr val="0070C0"/>
                </a:solidFill>
              </a:rPr>
              <a:t> في </a:t>
            </a:r>
            <a:r>
              <a:rPr lang="en-US" b="1" dirty="0" err="1">
                <a:solidFill>
                  <a:srgbClr val="0070C0"/>
                </a:solidFill>
              </a:rPr>
              <a:t>جهة</a:t>
            </a:r>
            <a:r>
              <a:rPr lang="en-US" b="1" dirty="0">
                <a:solidFill>
                  <a:srgbClr val="0070C0"/>
                </a:solidFill>
              </a:rPr>
              <a:t> </a:t>
            </a:r>
            <a:r>
              <a:rPr lang="en-US" b="1" dirty="0" err="1">
                <a:solidFill>
                  <a:srgbClr val="0070C0"/>
                </a:solidFill>
              </a:rPr>
              <a:t>فاعلة</a:t>
            </a:r>
            <a:r>
              <a:rPr lang="en-US" b="1" dirty="0">
                <a:solidFill>
                  <a:srgbClr val="0070C0"/>
                </a:solidFill>
              </a:rPr>
              <a:t> </a:t>
            </a:r>
            <a:r>
              <a:rPr lang="en-US" b="1" dirty="0" err="1">
                <a:solidFill>
                  <a:srgbClr val="0070C0"/>
                </a:solidFill>
              </a:rPr>
              <a:t>واحدة</a:t>
            </a:r>
            <a:r>
              <a:rPr lang="en-US" b="1" dirty="0">
                <a:solidFill>
                  <a:srgbClr val="0070C0"/>
                </a:solidFill>
              </a:rPr>
              <a:t> </a:t>
            </a:r>
            <a:r>
              <a:rPr lang="en-US" b="1" dirty="0" err="1">
                <a:solidFill>
                  <a:srgbClr val="0070C0"/>
                </a:solidFill>
              </a:rPr>
              <a:t>فقط</a:t>
            </a:r>
            <a:r>
              <a:rPr lang="en-US" b="1" dirty="0">
                <a:solidFill>
                  <a:srgbClr val="0070C0"/>
                </a:solidFill>
              </a:rPr>
              <a:t> </a:t>
            </a:r>
            <a:r>
              <a:rPr lang="en-US" b="1" dirty="0" err="1">
                <a:solidFill>
                  <a:srgbClr val="0070C0"/>
                </a:solidFill>
              </a:rPr>
              <a:t>يعني</a:t>
            </a:r>
            <a:r>
              <a:rPr lang="en-US" b="1" dirty="0">
                <a:solidFill>
                  <a:srgbClr val="0070C0"/>
                </a:solidFill>
              </a:rPr>
              <a:t> أن </a:t>
            </a:r>
            <a:r>
              <a:rPr lang="en-US" b="1" dirty="0" err="1">
                <a:solidFill>
                  <a:srgbClr val="0070C0"/>
                </a:solidFill>
              </a:rPr>
              <a:t>الإجراءات</a:t>
            </a:r>
            <a:r>
              <a:rPr lang="en-US" b="1" dirty="0">
                <a:solidFill>
                  <a:srgbClr val="0070C0"/>
                </a:solidFill>
              </a:rPr>
              <a:t> </a:t>
            </a:r>
            <a:r>
              <a:rPr lang="en-US" b="1" dirty="0" err="1">
                <a:solidFill>
                  <a:srgbClr val="0070C0"/>
                </a:solidFill>
              </a:rPr>
              <a:t>الروتينية</a:t>
            </a:r>
            <a:r>
              <a:rPr lang="en-US" b="1" dirty="0">
                <a:solidFill>
                  <a:srgbClr val="0070C0"/>
                </a:solidFill>
              </a:rPr>
              <a:t> </a:t>
            </a:r>
            <a:r>
              <a:rPr lang="en-US" b="1" dirty="0" err="1">
                <a:solidFill>
                  <a:srgbClr val="0070C0"/>
                </a:solidFill>
              </a:rPr>
              <a:t>المصممة</a:t>
            </a:r>
            <a:r>
              <a:rPr lang="en-US" b="1" dirty="0">
                <a:solidFill>
                  <a:srgbClr val="0070C0"/>
                </a:solidFill>
              </a:rPr>
              <a:t> </a:t>
            </a:r>
            <a:r>
              <a:rPr lang="en-US" b="1" dirty="0" err="1">
                <a:solidFill>
                  <a:srgbClr val="0070C0"/>
                </a:solidFill>
              </a:rPr>
              <a:t>خصيصًا</a:t>
            </a:r>
            <a:r>
              <a:rPr lang="en-US" b="1" dirty="0">
                <a:solidFill>
                  <a:srgbClr val="0070C0"/>
                </a:solidFill>
              </a:rPr>
              <a:t> </a:t>
            </a:r>
            <a:r>
              <a:rPr lang="en-US" b="1" dirty="0" err="1">
                <a:solidFill>
                  <a:srgbClr val="0070C0"/>
                </a:solidFill>
              </a:rPr>
              <a:t>للجهات</a:t>
            </a:r>
            <a:r>
              <a:rPr lang="en-US" b="1" dirty="0">
                <a:solidFill>
                  <a:srgbClr val="0070C0"/>
                </a:solidFill>
              </a:rPr>
              <a:t> </a:t>
            </a:r>
            <a:r>
              <a:rPr lang="en-US" b="1" dirty="0" err="1">
                <a:solidFill>
                  <a:srgbClr val="0070C0"/>
                </a:solidFill>
              </a:rPr>
              <a:t>الفاعلة</a:t>
            </a:r>
            <a:r>
              <a:rPr lang="en-US" b="1" dirty="0">
                <a:solidFill>
                  <a:srgbClr val="0070C0"/>
                </a:solidFill>
              </a:rPr>
              <a:t> </a:t>
            </a:r>
            <a:r>
              <a:rPr lang="en-US" b="1" dirty="0" err="1">
                <a:solidFill>
                  <a:srgbClr val="0070C0"/>
                </a:solidFill>
              </a:rPr>
              <a:t>ذات</a:t>
            </a:r>
            <a:r>
              <a:rPr lang="en-US" b="1" dirty="0">
                <a:solidFill>
                  <a:srgbClr val="0070C0"/>
                </a:solidFill>
              </a:rPr>
              <a:t> </a:t>
            </a:r>
            <a:r>
              <a:rPr lang="en-US" b="1" dirty="0" err="1">
                <a:solidFill>
                  <a:srgbClr val="0070C0"/>
                </a:solidFill>
              </a:rPr>
              <a:t>الوظيفة</a:t>
            </a:r>
            <a:r>
              <a:rPr lang="en-US" b="1" dirty="0">
                <a:solidFill>
                  <a:srgbClr val="0070C0"/>
                </a:solidFill>
              </a:rPr>
              <a:t> </a:t>
            </a:r>
            <a:r>
              <a:rPr lang="en-US" b="1" dirty="0" err="1">
                <a:solidFill>
                  <a:srgbClr val="0070C0"/>
                </a:solidFill>
              </a:rPr>
              <a:t>الواحدة</a:t>
            </a:r>
            <a:r>
              <a:rPr lang="en-US" b="1" dirty="0">
                <a:solidFill>
                  <a:srgbClr val="0070C0"/>
                </a:solidFill>
              </a:rPr>
              <a:t> </a:t>
            </a:r>
            <a:r>
              <a:rPr lang="en-US" b="1" dirty="0" err="1">
                <a:solidFill>
                  <a:srgbClr val="0070C0"/>
                </a:solidFill>
              </a:rPr>
              <a:t>قد</a:t>
            </a:r>
            <a:r>
              <a:rPr lang="en-US" b="1" dirty="0">
                <a:solidFill>
                  <a:srgbClr val="0070C0"/>
                </a:solidFill>
              </a:rPr>
              <a:t> تكون </a:t>
            </a:r>
            <a:r>
              <a:rPr lang="en-US" b="1" dirty="0" err="1">
                <a:solidFill>
                  <a:srgbClr val="0070C0"/>
                </a:solidFill>
              </a:rPr>
              <a:t>قاصرة</a:t>
            </a:r>
            <a:r>
              <a:rPr lang="en-US" b="1" dirty="0">
                <a:solidFill>
                  <a:srgbClr val="0070C0"/>
                </a:solidFill>
              </a:rPr>
              <a:t>.</a:t>
            </a:r>
          </a:p>
        </p:txBody>
      </p:sp>
      <p:sp>
        <p:nvSpPr>
          <p:cNvPr id="12" name="TextBox 11">
            <a:extLst>
              <a:ext uri="{FF2B5EF4-FFF2-40B4-BE49-F238E27FC236}">
                <a16:creationId xmlns:a16="http://schemas.microsoft.com/office/drawing/2014/main" id="{D4A58777-EA08-B799-DFCD-5FFD186A5664}"/>
              </a:ext>
            </a:extLst>
          </p:cNvPr>
          <p:cNvSpPr txBox="1"/>
          <p:nvPr/>
        </p:nvSpPr>
        <p:spPr>
          <a:xfrm>
            <a:off x="3128211" y="6011587"/>
            <a:ext cx="6470157" cy="646331"/>
          </a:xfrm>
          <a:prstGeom prst="rect">
            <a:avLst/>
          </a:prstGeom>
          <a:noFill/>
        </p:spPr>
        <p:txBody>
          <a:bodyPr wrap="square">
            <a:spAutoFit/>
          </a:bodyPr>
          <a:lstStyle/>
          <a:p>
            <a:pPr algn="r" rtl="1"/>
            <a:r>
              <a:rPr lang="en-US" b="1" dirty="0" err="1"/>
              <a:t>وبسبب</a:t>
            </a:r>
            <a:r>
              <a:rPr lang="en-US" b="1" dirty="0"/>
              <a:t> </a:t>
            </a:r>
            <a:r>
              <a:rPr lang="en-US" b="1" dirty="0" err="1"/>
              <a:t>هاتين</a:t>
            </a:r>
            <a:r>
              <a:rPr lang="en-US" b="1" dirty="0"/>
              <a:t> </a:t>
            </a:r>
            <a:r>
              <a:rPr lang="en-US" b="1" dirty="0" err="1"/>
              <a:t>الخاصيتين</a:t>
            </a:r>
            <a:r>
              <a:rPr lang="en-US" b="1" dirty="0"/>
              <a:t>، </a:t>
            </a:r>
            <a:r>
              <a:rPr lang="en-US" b="1" dirty="0" err="1"/>
              <a:t>تواجه</a:t>
            </a:r>
            <a:r>
              <a:rPr lang="en-US" b="1" dirty="0"/>
              <a:t> </a:t>
            </a:r>
            <a:r>
              <a:rPr lang="en-US" b="1" dirty="0" err="1"/>
              <a:t>أقسام</a:t>
            </a:r>
            <a:r>
              <a:rPr lang="en-US" b="1" dirty="0"/>
              <a:t> </a:t>
            </a:r>
            <a:r>
              <a:rPr lang="en-US" b="1" dirty="0" err="1"/>
              <a:t>الاتصال</a:t>
            </a:r>
            <a:r>
              <a:rPr lang="en-US" b="1" dirty="0"/>
              <a:t> في </a:t>
            </a:r>
            <a:r>
              <a:rPr lang="en-US" b="1" dirty="0" err="1"/>
              <a:t>المنظمات</a:t>
            </a:r>
            <a:r>
              <a:rPr lang="en-US" b="1" dirty="0"/>
              <a:t> </a:t>
            </a:r>
            <a:r>
              <a:rPr lang="en-US" b="1" dirty="0" err="1"/>
              <a:t>ووكالاتها</a:t>
            </a:r>
            <a:r>
              <a:rPr lang="en-US" b="1" dirty="0"/>
              <a:t> </a:t>
            </a:r>
            <a:r>
              <a:rPr lang="en-US" b="1" dirty="0" err="1"/>
              <a:t>مهمة</a:t>
            </a:r>
            <a:r>
              <a:rPr lang="en-US" b="1" dirty="0"/>
              <a:t> </a:t>
            </a:r>
            <a:r>
              <a:rPr lang="en-US" b="1" dirty="0" err="1"/>
              <a:t>تكييف</a:t>
            </a:r>
            <a:r>
              <a:rPr lang="en-US" b="1" dirty="0"/>
              <a:t> </a:t>
            </a:r>
            <a:r>
              <a:rPr lang="en-US" b="1" dirty="0" err="1"/>
              <a:t>إجراءاتها</a:t>
            </a:r>
            <a:r>
              <a:rPr lang="en-US" b="1" dirty="0"/>
              <a:t> </a:t>
            </a:r>
            <a:r>
              <a:rPr lang="en-US" b="1" dirty="0" err="1"/>
              <a:t>الروتينية</a:t>
            </a:r>
            <a:r>
              <a:rPr lang="en-US" b="1" dirty="0"/>
              <a:t> مع التواصل مع </a:t>
            </a:r>
            <a:r>
              <a:rPr lang="en-US" b="1" dirty="0" err="1"/>
              <a:t>المؤثرين</a:t>
            </a:r>
            <a:r>
              <a:rPr lang="en-US" b="1" dirty="0"/>
              <a:t> أو </a:t>
            </a:r>
            <a:r>
              <a:rPr lang="en-US" b="1" dirty="0" err="1"/>
              <a:t>حتى</a:t>
            </a:r>
            <a:r>
              <a:rPr lang="en-US" b="1" dirty="0"/>
              <a:t> تطوير </a:t>
            </a:r>
            <a:r>
              <a:rPr lang="en-US" b="1" dirty="0" err="1"/>
              <a:t>إجراءات</a:t>
            </a:r>
            <a:r>
              <a:rPr lang="en-US" b="1" dirty="0"/>
              <a:t> </a:t>
            </a:r>
            <a:r>
              <a:rPr lang="en-US" b="1" dirty="0" err="1"/>
              <a:t>جديدة</a:t>
            </a:r>
            <a:r>
              <a:rPr lang="en-US" b="1" dirty="0"/>
              <a:t>.</a:t>
            </a:r>
          </a:p>
        </p:txBody>
      </p:sp>
    </p:spTree>
    <p:extLst>
      <p:ext uri="{BB962C8B-B14F-4D97-AF65-F5344CB8AC3E}">
        <p14:creationId xmlns:p14="http://schemas.microsoft.com/office/powerpoint/2010/main" val="3997424716"/>
      </p:ext>
    </p:extLst>
  </p:cSld>
  <p:clrMapOvr>
    <a:masterClrMapping/>
  </p:clrMapOvr>
  <mc:AlternateContent xmlns:mc="http://schemas.openxmlformats.org/markup-compatibility/2006" xmlns:p14="http://schemas.microsoft.com/office/powerpoint/2010/main">
    <mc:Choice Requires="p14">
      <p:transition p14:dur="10" advTm="100000"/>
    </mc:Choice>
    <mc:Fallback xmlns="">
      <p:transition advTm="10000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Influencer Communication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6" y="1456588"/>
            <a:ext cx="10238444" cy="4616648"/>
          </a:xfrm>
          <a:prstGeom prst="rect">
            <a:avLst/>
          </a:prstGeom>
          <a:noFill/>
        </p:spPr>
        <p:txBody>
          <a:bodyPr wrap="square" rtlCol="0">
            <a:spAutoFit/>
          </a:bodyPr>
          <a:lstStyle/>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Yet despite the growing importance of influencer communication, little is </a:t>
            </a:r>
            <a:r>
              <a:rPr lang="en-US" sz="2100" b="1" dirty="0">
                <a:solidFill>
                  <a:srgbClr val="00B0F0"/>
                </a:solidFill>
                <a:latin typeface="Tajawal ExtraBold" panose="00000800000000000000" pitchFamily="2" charset="-78"/>
                <a:cs typeface="Tajawal ExtraBold" panose="00000800000000000000" pitchFamily="2" charset="-78"/>
              </a:rPr>
              <a:t>known about how organizations and agencies manage their influencer activities. </a:t>
            </a:r>
          </a:p>
          <a:p>
            <a:pPr algn="just"/>
            <a:r>
              <a:rPr lang="en-US" sz="2100" b="1" dirty="0">
                <a:solidFill>
                  <a:srgbClr val="C00000"/>
                </a:solidFill>
                <a:latin typeface="Tajawal ExtraBold" panose="00000800000000000000" pitchFamily="2" charset="-78"/>
                <a:cs typeface="Tajawal ExtraBold" panose="00000800000000000000" pitchFamily="2" charset="-78"/>
              </a:rPr>
              <a:t>Influencers as a new voice in strategic communication</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Early research on social media influencers has defined this stakeholder group as </a:t>
            </a:r>
            <a:r>
              <a:rPr lang="en-US" sz="2100" b="1" dirty="0">
                <a:solidFill>
                  <a:srgbClr val="00B0F0"/>
                </a:solidFill>
                <a:latin typeface="Tajawal ExtraBold" panose="00000800000000000000" pitchFamily="2" charset="-78"/>
                <a:cs typeface="Tajawal ExtraBold" panose="00000800000000000000" pitchFamily="2" charset="-78"/>
              </a:rPr>
              <a:t>“third party endorser </a:t>
            </a:r>
            <a:r>
              <a:rPr lang="ar-EG" sz="2100" b="1" dirty="0">
                <a:solidFill>
                  <a:srgbClr val="00B0F0"/>
                </a:solidFill>
                <a:latin typeface="Tajawal ExtraBold" panose="00000800000000000000" pitchFamily="2" charset="-78"/>
                <a:cs typeface="Tajawal ExtraBold" panose="00000800000000000000" pitchFamily="2" charset="-78"/>
              </a:rPr>
              <a:t>الطرف الثالث المؤيد</a:t>
            </a:r>
            <a:r>
              <a:rPr lang="en-US" sz="2100" b="1" dirty="0">
                <a:solidFill>
                  <a:srgbClr val="2D3956"/>
                </a:solidFill>
                <a:latin typeface="Tajawal ExtraBold" panose="00000800000000000000" pitchFamily="2" charset="-78"/>
                <a:cs typeface="Tajawal ExtraBold" panose="00000800000000000000" pitchFamily="2" charset="-78"/>
              </a:rPr>
              <a:t>who shape audience attitudes through blogs, tweets, and the use of other social media”</a:t>
            </a:r>
          </a:p>
          <a:p>
            <a:pPr algn="just"/>
            <a:r>
              <a:rPr lang="en-US" sz="2100" b="1" dirty="0">
                <a:solidFill>
                  <a:srgbClr val="C00000"/>
                </a:solidFill>
                <a:latin typeface="Tajawal ExtraBold" panose="00000800000000000000" pitchFamily="2" charset="-78"/>
                <a:cs typeface="Tajawal ExtraBold" panose="00000800000000000000" pitchFamily="2" charset="-78"/>
              </a:rPr>
              <a:t>The Role of Internal Influencers in Communications Strategy</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Many companies have long relied on external influencers, such as </a:t>
            </a:r>
            <a:r>
              <a:rPr lang="en-US" sz="2100" b="1" dirty="0">
                <a:solidFill>
                  <a:srgbClr val="FF0000"/>
                </a:solidFill>
                <a:latin typeface="Tajawal ExtraBold" panose="00000800000000000000" pitchFamily="2" charset="-78"/>
                <a:cs typeface="Tajawal ExtraBold" panose="00000800000000000000" pitchFamily="2" charset="-78"/>
              </a:rPr>
              <a:t>industry experts, analysts, and thought leaders</a:t>
            </a:r>
            <a:r>
              <a:rPr lang="en-US" sz="2100" b="1" dirty="0">
                <a:solidFill>
                  <a:srgbClr val="2D3956"/>
                </a:solidFill>
                <a:latin typeface="Tajawal ExtraBold" panose="00000800000000000000" pitchFamily="2" charset="-78"/>
                <a:cs typeface="Tajawal ExtraBold" panose="00000800000000000000" pitchFamily="2" charset="-78"/>
              </a:rPr>
              <a:t>, to communicate their message. But the rise of </a:t>
            </a:r>
            <a:r>
              <a:rPr lang="en-US" sz="2100" b="1" dirty="0">
                <a:solidFill>
                  <a:srgbClr val="FF0000"/>
                </a:solidFill>
                <a:latin typeface="Tajawal ExtraBold" panose="00000800000000000000" pitchFamily="2" charset="-78"/>
                <a:cs typeface="Tajawal ExtraBold" panose="00000800000000000000" pitchFamily="2" charset="-78"/>
              </a:rPr>
              <a:t>employee advocacy </a:t>
            </a:r>
            <a:r>
              <a:rPr lang="en-US" sz="2100" b="1" dirty="0">
                <a:solidFill>
                  <a:srgbClr val="2D3956"/>
                </a:solidFill>
                <a:latin typeface="Tajawal ExtraBold" panose="00000800000000000000" pitchFamily="2" charset="-78"/>
                <a:cs typeface="Tajawal ExtraBold" panose="00000800000000000000" pitchFamily="2" charset="-78"/>
              </a:rPr>
              <a:t>has given way to a new breed of influencers—</a:t>
            </a:r>
            <a:r>
              <a:rPr lang="en-US" sz="2100" b="1" dirty="0">
                <a:solidFill>
                  <a:srgbClr val="FF0000"/>
                </a:solidFill>
                <a:latin typeface="Tajawal ExtraBold" panose="00000800000000000000" pitchFamily="2" charset="-78"/>
                <a:cs typeface="Tajawal ExtraBold" panose="00000800000000000000" pitchFamily="2" charset="-78"/>
              </a:rPr>
              <a:t>internal influencers</a:t>
            </a:r>
            <a:r>
              <a:rPr lang="en-US" sz="2100" b="1" dirty="0">
                <a:solidFill>
                  <a:srgbClr val="2D3956"/>
                </a:solidFill>
                <a:latin typeface="Tajawal ExtraBold" panose="00000800000000000000" pitchFamily="2" charset="-78"/>
                <a:cs typeface="Tajawal ExtraBold" panose="00000800000000000000" pitchFamily="2" charset="-78"/>
              </a:rPr>
              <a:t>. These key people, located within the heart of your business, can be crucial in shaping your organization’s employee communications strategy.</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355989784"/>
      </p:ext>
    </p:extLst>
  </p:cSld>
  <p:clrMapOvr>
    <a:masterClrMapping/>
  </p:clrMapOvr>
  <mc:AlternateContent xmlns:mc="http://schemas.openxmlformats.org/markup-compatibility/2006" xmlns:p14="http://schemas.microsoft.com/office/powerpoint/2010/main">
    <mc:Choice Requires="p14">
      <p:transition p14:dur="10" advTm="89000"/>
    </mc:Choice>
    <mc:Fallback xmlns="">
      <p:transition advTm="8900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Influencer Communication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0505" y="1742434"/>
            <a:ext cx="9923684" cy="4293483"/>
          </a:xfrm>
          <a:prstGeom prst="rect">
            <a:avLst/>
          </a:prstGeom>
          <a:noFill/>
        </p:spPr>
        <p:txBody>
          <a:bodyPr wrap="square" rtlCol="0">
            <a:spAutoFit/>
          </a:bodyPr>
          <a:lstStyle/>
          <a:p>
            <a:pPr marL="342900" indent="-342900" algn="just">
              <a:buFont typeface="Wingdings" panose="05000000000000000000" pitchFamily="2" charset="2"/>
              <a:buChar char="q"/>
            </a:pPr>
            <a:r>
              <a:rPr lang="en-US" sz="2100" b="1" dirty="0">
                <a:solidFill>
                  <a:srgbClr val="FF0000"/>
                </a:solidFill>
                <a:latin typeface="Tajawal ExtraBold" panose="00000800000000000000" pitchFamily="2" charset="-78"/>
                <a:cs typeface="Tajawal ExtraBold" panose="00000800000000000000" pitchFamily="2" charset="-78"/>
              </a:rPr>
              <a:t>Internal influencers are employees </a:t>
            </a:r>
            <a:r>
              <a:rPr lang="en-US" sz="2100" b="1" dirty="0">
                <a:solidFill>
                  <a:srgbClr val="2D3956"/>
                </a:solidFill>
                <a:latin typeface="Tajawal ExtraBold" panose="00000800000000000000" pitchFamily="2" charset="-78"/>
                <a:cs typeface="Tajawal ExtraBold" panose="00000800000000000000" pitchFamily="2" charset="-78"/>
              </a:rPr>
              <a:t>who can shape their colleagues’ opinions, beliefs, and behaviors. Sometimes referred to as employee influencers, these individuals are highly respected and trusted by their colleagues. By leveraging their power, internal influencers can significantly </a:t>
            </a:r>
            <a:r>
              <a:rPr lang="en-US" sz="2100" b="1" dirty="0">
                <a:solidFill>
                  <a:srgbClr val="FF0000"/>
                </a:solidFill>
                <a:latin typeface="Tajawal ExtraBold" panose="00000800000000000000" pitchFamily="2" charset="-78"/>
                <a:cs typeface="Tajawal ExtraBold" panose="00000800000000000000" pitchFamily="2" charset="-78"/>
              </a:rPr>
              <a:t>impact your company’s culture and communications</a:t>
            </a:r>
            <a:r>
              <a:rPr lang="en-US" sz="2100" b="1" dirty="0">
                <a:solidFill>
                  <a:srgbClr val="2D3956"/>
                </a:solidFill>
                <a:latin typeface="Tajawal ExtraBold" panose="00000800000000000000" pitchFamily="2" charset="-78"/>
                <a:cs typeface="Tajawal ExtraBold" panose="00000800000000000000" pitchFamily="2" charset="-78"/>
              </a:rPr>
              <a:t>.</a:t>
            </a:r>
            <a:r>
              <a:rPr lang="ar-EG" sz="2100" b="1" dirty="0">
                <a:solidFill>
                  <a:srgbClr val="2D3956"/>
                </a:solidFill>
                <a:latin typeface="Tajawal ExtraBold" panose="00000800000000000000" pitchFamily="2" charset="-78"/>
                <a:cs typeface="Tajawal ExtraBold" panose="00000800000000000000" pitchFamily="2" charset="-78"/>
              </a:rPr>
              <a:t> ثقافة واتصالات الشركة</a:t>
            </a:r>
            <a:endParaRPr lang="en-US" sz="2100" b="1" dirty="0">
              <a:solidFill>
                <a:srgbClr val="2D3956"/>
              </a:solidFill>
              <a:latin typeface="Tajawal ExtraBold" panose="00000800000000000000" pitchFamily="2" charset="-78"/>
              <a:cs typeface="Tajawal ExtraBold" panose="00000800000000000000" pitchFamily="2" charset="-78"/>
            </a:endParaRPr>
          </a:p>
          <a:p>
            <a:pPr algn="just"/>
            <a:endParaRPr lang="en-US" sz="21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According to a study, 70% of employees are likelier to trust information about their company that they receive from their colleagues than from the company’s official channels. When you think about it, this makes a ton of sense. Who better to understand the decisions made by the leadership team than those directly affected by them? Who better to disseminate a new policy or initiative than someone “on the inside”?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895714466"/>
      </p:ext>
    </p:extLst>
  </p:cSld>
  <p:clrMapOvr>
    <a:masterClrMapping/>
  </p:clrMapOvr>
  <mc:AlternateContent xmlns:mc="http://schemas.openxmlformats.org/markup-compatibility/2006" xmlns:p14="http://schemas.microsoft.com/office/powerpoint/2010/main">
    <mc:Choice Requires="p14">
      <p:transition p14:dur="10" advTm="81000"/>
    </mc:Choice>
    <mc:Fallback xmlns="">
      <p:transition advTm="8100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520413" y="1239473"/>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2062227" y="1263155"/>
            <a:ext cx="8067545" cy="707886"/>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Media Communication</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descr="A group of people with different colored lines&#10;&#10;Description automatically generated">
            <a:extLst>
              <a:ext uri="{FF2B5EF4-FFF2-40B4-BE49-F238E27FC236}">
                <a16:creationId xmlns:a16="http://schemas.microsoft.com/office/drawing/2014/main" id="{458824DA-D735-AA23-C593-45B97F1AA7B8}"/>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852060" y="2409631"/>
            <a:ext cx="6487878" cy="3105515"/>
          </a:xfrm>
          <a:prstGeom prst="rect">
            <a:avLst/>
          </a:prstGeom>
        </p:spPr>
      </p:pic>
    </p:spTree>
    <p:extLst>
      <p:ext uri="{BB962C8B-B14F-4D97-AF65-F5344CB8AC3E}">
        <p14:creationId xmlns:p14="http://schemas.microsoft.com/office/powerpoint/2010/main" val="4211302154"/>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Media Communication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44606" y="1432838"/>
            <a:ext cx="9795481" cy="4632037"/>
          </a:xfrm>
          <a:prstGeom prst="rect">
            <a:avLst/>
          </a:prstGeom>
          <a:noFill/>
        </p:spPr>
        <p:txBody>
          <a:bodyPr wrap="square" rtlCol="0">
            <a:spAutoFit/>
          </a:bodyPr>
          <a:lstStyle/>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Relationships &amp; Preparation</a:t>
            </a:r>
          </a:p>
          <a:p>
            <a:pPr algn="ctr"/>
            <a:r>
              <a:rPr lang="en-US" sz="2100" b="1" dirty="0">
                <a:solidFill>
                  <a:srgbClr val="C00000"/>
                </a:solidFill>
                <a:latin typeface="Tajawal ExtraBold" panose="00000800000000000000" pitchFamily="2" charset="-78"/>
                <a:cs typeface="Tajawal ExtraBold" panose="00000800000000000000" pitchFamily="2" charset="-78"/>
              </a:rPr>
              <a:t>Good media relations begin </a:t>
            </a:r>
          </a:p>
          <a:p>
            <a:pPr algn="ctr"/>
            <a:r>
              <a:rPr lang="en-US" sz="2100" b="1" dirty="0">
                <a:solidFill>
                  <a:srgbClr val="C00000"/>
                </a:solidFill>
                <a:latin typeface="Tajawal ExtraBold" panose="00000800000000000000" pitchFamily="2" charset="-78"/>
                <a:cs typeface="Tajawal ExtraBold" panose="00000800000000000000" pitchFamily="2" charset="-78"/>
              </a:rPr>
              <a:t>long before you are contacted.</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Draft and implement a media policy.</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Educate employees on the policy.</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Identify and train a lead spokesperson.</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Establish relationships with reporters.</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Know your Target  Audiences.</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Develop and know your Key and Secondary Messages.</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Anticipate and prepare for questions.</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Answer questions with your messages.</a:t>
            </a:r>
          </a:p>
          <a:p>
            <a:pPr algn="ctr"/>
            <a:r>
              <a:rPr lang="en-US" sz="2100" b="1" dirty="0">
                <a:solidFill>
                  <a:srgbClr val="C00000"/>
                </a:solidFill>
                <a:latin typeface="Tajawal ExtraBold" panose="00000800000000000000" pitchFamily="2" charset="-78"/>
                <a:cs typeface="Tajawal ExtraBold" panose="00000800000000000000" pitchFamily="2" charset="-78"/>
              </a:rPr>
              <a:t>No comment is usually no good.</a:t>
            </a:r>
          </a:p>
          <a:p>
            <a:pPr algn="ctr"/>
            <a:r>
              <a:rPr lang="en-US" sz="2100" b="1" dirty="0">
                <a:solidFill>
                  <a:srgbClr val="C00000"/>
                </a:solidFill>
                <a:latin typeface="Tajawal ExtraBold" panose="00000800000000000000" pitchFamily="2" charset="-78"/>
                <a:cs typeface="Tajawal ExtraBold" panose="00000800000000000000" pitchFamily="2" charset="-78"/>
              </a:rPr>
              <a:t>If you hide from the media, most people </a:t>
            </a:r>
          </a:p>
          <a:p>
            <a:pPr algn="ctr"/>
            <a:r>
              <a:rPr lang="en-US" sz="2100" b="1" dirty="0">
                <a:solidFill>
                  <a:srgbClr val="C00000"/>
                </a:solidFill>
                <a:latin typeface="Tajawal ExtraBold" panose="00000800000000000000" pitchFamily="2" charset="-78"/>
                <a:cs typeface="Tajawal ExtraBold" panose="00000800000000000000" pitchFamily="2" charset="-78"/>
              </a:rPr>
              <a:t>will suspect that you have something to hide.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26992520"/>
      </p:ext>
    </p:extLst>
  </p:cSld>
  <p:clrMapOvr>
    <a:masterClrMapping/>
  </p:clrMapOvr>
  <mc:AlternateContent xmlns:mc="http://schemas.openxmlformats.org/markup-compatibility/2006" xmlns:p14="http://schemas.microsoft.com/office/powerpoint/2010/main">
    <mc:Choice Requires="p14">
      <p:transition p14:dur="10" advTm="203000"/>
    </mc:Choice>
    <mc:Fallback xmlns="">
      <p:transition advTm="20300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Media Communication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44606" y="1539713"/>
            <a:ext cx="9795481" cy="3662541"/>
          </a:xfrm>
          <a:prstGeom prst="rect">
            <a:avLst/>
          </a:prstGeom>
          <a:noFill/>
        </p:spPr>
        <p:txBody>
          <a:bodyPr wrap="square" rtlCol="0">
            <a:spAutoFit/>
          </a:bodyPr>
          <a:lstStyle/>
          <a:p>
            <a:pPr marL="342900" indent="-342900" algn="just">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What to Do When a Reporter Calls :</a:t>
            </a:r>
          </a:p>
          <a:p>
            <a:pPr algn="just"/>
            <a:r>
              <a:rPr lang="en-US" sz="2100" b="1" dirty="0">
                <a:solidFill>
                  <a:srgbClr val="2D3956"/>
                </a:solidFill>
                <a:latin typeface="Tajawal ExtraBold" panose="00000800000000000000" pitchFamily="2" charset="-78"/>
                <a:cs typeface="Tajawal ExtraBold" panose="00000800000000000000" pitchFamily="2" charset="-78"/>
              </a:rPr>
              <a:t>Immediately</a:t>
            </a:r>
          </a:p>
          <a:p>
            <a:pPr algn="just"/>
            <a:r>
              <a:rPr lang="en-US" sz="2100" b="1" dirty="0">
                <a:solidFill>
                  <a:srgbClr val="2D3956"/>
                </a:solidFill>
                <a:latin typeface="Tajawal ExtraBold" panose="00000800000000000000" pitchFamily="2" charset="-78"/>
                <a:cs typeface="Tajawal ExtraBold" panose="00000800000000000000" pitchFamily="2" charset="-78"/>
              </a:rPr>
              <a:t>WHO is calling?</a:t>
            </a:r>
          </a:p>
          <a:p>
            <a:pPr algn="just"/>
            <a:r>
              <a:rPr lang="en-US" sz="2100" b="1" dirty="0">
                <a:solidFill>
                  <a:srgbClr val="2D3956"/>
                </a:solidFill>
                <a:latin typeface="Tajawal ExtraBold" panose="00000800000000000000" pitchFamily="2" charset="-78"/>
                <a:cs typeface="Tajawal ExtraBold" panose="00000800000000000000" pitchFamily="2" charset="-78"/>
              </a:rPr>
              <a:t>Get a name, title, media outlet, deadline.</a:t>
            </a:r>
          </a:p>
          <a:p>
            <a:pPr algn="just"/>
            <a:r>
              <a:rPr lang="en-US" sz="2100" b="1" dirty="0">
                <a:solidFill>
                  <a:srgbClr val="2D3956"/>
                </a:solidFill>
                <a:latin typeface="Tajawal ExtraBold" panose="00000800000000000000" pitchFamily="2" charset="-78"/>
                <a:cs typeface="Tajawal ExtraBold" panose="00000800000000000000" pitchFamily="2" charset="-78"/>
              </a:rPr>
              <a:t>Try to get a “time out”</a:t>
            </a:r>
          </a:p>
          <a:p>
            <a:pPr algn="just"/>
            <a:endParaRPr lang="en-US" sz="2100" b="1" dirty="0">
              <a:solidFill>
                <a:srgbClr val="2D3956"/>
              </a:solidFill>
              <a:latin typeface="Tajawal ExtraBold" panose="00000800000000000000" pitchFamily="2" charset="-78"/>
              <a:cs typeface="Tajawal ExtraBold" panose="00000800000000000000" pitchFamily="2" charset="-78"/>
            </a:endParaRPr>
          </a:p>
          <a:p>
            <a:pPr algn="just"/>
            <a:r>
              <a:rPr lang="en-US" sz="2100" b="1" dirty="0">
                <a:solidFill>
                  <a:srgbClr val="2D3956"/>
                </a:solidFill>
                <a:latin typeface="Tajawal ExtraBold" panose="00000800000000000000" pitchFamily="2" charset="-78"/>
                <a:cs typeface="Tajawal ExtraBold" panose="00000800000000000000" pitchFamily="2" charset="-78"/>
              </a:rPr>
              <a:t>Decide who will speak to the reporter</a:t>
            </a:r>
          </a:p>
          <a:p>
            <a:pPr algn="just"/>
            <a:r>
              <a:rPr lang="en-US" sz="2100" b="1" dirty="0">
                <a:solidFill>
                  <a:srgbClr val="2D3956"/>
                </a:solidFill>
                <a:latin typeface="Tajawal ExtraBold" panose="00000800000000000000" pitchFamily="2" charset="-78"/>
                <a:cs typeface="Tajawal ExtraBold" panose="00000800000000000000" pitchFamily="2" charset="-78"/>
              </a:rPr>
              <a:t>Decide your key messages</a:t>
            </a:r>
          </a:p>
          <a:p>
            <a:pPr algn="just"/>
            <a:r>
              <a:rPr lang="en-US" sz="2100" b="1" dirty="0">
                <a:solidFill>
                  <a:srgbClr val="2D3956"/>
                </a:solidFill>
                <a:latin typeface="Tajawal ExtraBold" panose="00000800000000000000" pitchFamily="2" charset="-78"/>
                <a:cs typeface="Tajawal ExtraBold" panose="00000800000000000000" pitchFamily="2" charset="-78"/>
              </a:rPr>
              <a:t>Think of likely questions…write them down</a:t>
            </a:r>
          </a:p>
          <a:p>
            <a:pPr algn="just"/>
            <a:r>
              <a:rPr lang="en-US" sz="2100" b="1" dirty="0">
                <a:solidFill>
                  <a:srgbClr val="2D3956"/>
                </a:solidFill>
                <a:latin typeface="Tajawal ExtraBold" panose="00000800000000000000" pitchFamily="2" charset="-78"/>
                <a:cs typeface="Tajawal ExtraBold" panose="00000800000000000000" pitchFamily="2" charset="-78"/>
              </a:rPr>
              <a:t>Rehearse, at least mentally</a:t>
            </a:r>
          </a:p>
          <a:p>
            <a:pPr algn="just"/>
            <a:endParaRPr lang="en-US" sz="2100"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133965471"/>
      </p:ext>
    </p:extLst>
  </p:cSld>
  <p:clrMapOvr>
    <a:masterClrMapping/>
  </p:clrMapOvr>
  <mc:AlternateContent xmlns:mc="http://schemas.openxmlformats.org/markup-compatibility/2006" xmlns:p14="http://schemas.microsoft.com/office/powerpoint/2010/main">
    <mc:Choice Requires="p14">
      <p:transition p14:dur="10" advTm="97000"/>
    </mc:Choice>
    <mc:Fallback xmlns="">
      <p:transition advTm="9700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Media Communication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44606" y="1539713"/>
            <a:ext cx="9795481" cy="4524315"/>
          </a:xfrm>
          <a:prstGeom prst="rect">
            <a:avLst/>
          </a:prstGeom>
          <a:noFill/>
        </p:spPr>
        <p:txBody>
          <a:bodyPr wrap="square" rtlCol="0">
            <a:spAutoFit/>
          </a:bodyPr>
          <a:lstStyle/>
          <a:p>
            <a:pPr marL="342900" indent="-342900" algn="just">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Your Target Audiences/Publics:</a:t>
            </a:r>
            <a:endParaRPr lang="en-US" sz="2100" b="1" dirty="0">
              <a:solidFill>
                <a:srgbClr val="2D3956"/>
              </a:solidFill>
              <a:latin typeface="Tajawal ExtraBold" panose="00000800000000000000" pitchFamily="2" charset="-78"/>
              <a:cs typeface="Tajawal ExtraBold" panose="00000800000000000000" pitchFamily="2" charset="-78"/>
            </a:endParaRPr>
          </a:p>
          <a:p>
            <a:pPr algn="ctr"/>
            <a:r>
              <a:rPr lang="en-US" sz="2800" b="1" dirty="0">
                <a:solidFill>
                  <a:srgbClr val="2D3956"/>
                </a:solidFill>
                <a:latin typeface="Tajawal ExtraBold" panose="00000800000000000000" pitchFamily="2" charset="-78"/>
                <a:cs typeface="Tajawal ExtraBold" panose="00000800000000000000" pitchFamily="2" charset="-78"/>
              </a:rPr>
              <a:t>If you say something publicly </a:t>
            </a:r>
          </a:p>
          <a:p>
            <a:pPr algn="ctr"/>
            <a:r>
              <a:rPr lang="en-US" sz="2800" b="1" u="sng" dirty="0">
                <a:solidFill>
                  <a:srgbClr val="C00000"/>
                </a:solidFill>
                <a:latin typeface="Tajawal ExtraBold" panose="00000800000000000000" pitchFamily="2" charset="-78"/>
                <a:cs typeface="Tajawal ExtraBold" panose="00000800000000000000" pitchFamily="2" charset="-78"/>
              </a:rPr>
              <a:t>Who </a:t>
            </a:r>
          </a:p>
          <a:p>
            <a:pPr algn="ctr"/>
            <a:r>
              <a:rPr lang="en-US" sz="2800" b="1" dirty="0">
                <a:solidFill>
                  <a:srgbClr val="2D3956"/>
                </a:solidFill>
                <a:latin typeface="Tajawal ExtraBold" panose="00000800000000000000" pitchFamily="2" charset="-78"/>
                <a:cs typeface="Tajawal ExtraBold" panose="00000800000000000000" pitchFamily="2" charset="-78"/>
              </a:rPr>
              <a:t>will hear it and</a:t>
            </a:r>
          </a:p>
          <a:p>
            <a:pPr algn="ctr"/>
            <a:r>
              <a:rPr lang="en-US" sz="2800" b="1" u="sng" dirty="0">
                <a:solidFill>
                  <a:srgbClr val="C00000"/>
                </a:solidFill>
                <a:latin typeface="Tajawal ExtraBold" panose="00000800000000000000" pitchFamily="2" charset="-78"/>
                <a:cs typeface="Tajawal ExtraBold" panose="00000800000000000000" pitchFamily="2" charset="-78"/>
              </a:rPr>
              <a:t>How</a:t>
            </a:r>
            <a:r>
              <a:rPr lang="en-US" sz="2800" b="1" u="sng" dirty="0">
                <a:solidFill>
                  <a:srgbClr val="2D3956"/>
                </a:solidFill>
                <a:latin typeface="Tajawal ExtraBold" panose="00000800000000000000" pitchFamily="2" charset="-78"/>
                <a:cs typeface="Tajawal ExtraBold" panose="00000800000000000000" pitchFamily="2" charset="-78"/>
              </a:rPr>
              <a:t> </a:t>
            </a:r>
          </a:p>
          <a:p>
            <a:pPr algn="ctr"/>
            <a:r>
              <a:rPr lang="en-US" sz="2800" b="1" dirty="0">
                <a:solidFill>
                  <a:srgbClr val="2D3956"/>
                </a:solidFill>
                <a:latin typeface="Tajawal ExtraBold" panose="00000800000000000000" pitchFamily="2" charset="-78"/>
                <a:cs typeface="Tajawal ExtraBold" panose="00000800000000000000" pitchFamily="2" charset="-78"/>
              </a:rPr>
              <a:t>will it affect them?</a:t>
            </a:r>
          </a:p>
          <a:p>
            <a:pPr algn="ctr"/>
            <a:r>
              <a:rPr lang="en-US" sz="2100" b="1" dirty="0">
                <a:solidFill>
                  <a:srgbClr val="2D3956"/>
                </a:solidFill>
                <a:latin typeface="Tajawal ExtraBold" panose="00000800000000000000" pitchFamily="2" charset="-78"/>
                <a:cs typeface="Tajawal ExtraBold" panose="00000800000000000000" pitchFamily="2" charset="-78"/>
              </a:rPr>
              <a:t> </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The general public (current, past and future clients)</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Regulators and legislators</a:t>
            </a:r>
            <a:r>
              <a:rPr lang="ar-EG" sz="2100" b="1" dirty="0">
                <a:solidFill>
                  <a:srgbClr val="2D3956"/>
                </a:solidFill>
                <a:latin typeface="Tajawal ExtraBold" panose="00000800000000000000" pitchFamily="2" charset="-78"/>
                <a:cs typeface="Tajawal ExtraBold" panose="00000800000000000000" pitchFamily="2" charset="-78"/>
              </a:rPr>
              <a:t>المنظمين والمشرعين</a:t>
            </a:r>
            <a:endParaRPr lang="en-US" sz="21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Employees</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The media </a:t>
            </a:r>
          </a:p>
          <a:p>
            <a:pPr algn="just"/>
            <a:endParaRPr lang="en-US" sz="2100"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365318346"/>
      </p:ext>
    </p:extLst>
  </p:cSld>
  <p:clrMapOvr>
    <a:masterClrMapping/>
  </p:clrMapOvr>
  <mc:AlternateContent xmlns:mc="http://schemas.openxmlformats.org/markup-compatibility/2006" xmlns:p14="http://schemas.microsoft.com/office/powerpoint/2010/main">
    <mc:Choice Requires="p14">
      <p:transition p14:dur="10" advTm="79000"/>
    </mc:Choice>
    <mc:Fallback xmlns="">
      <p:transition advTm="7900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Media Communication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44606" y="1539713"/>
            <a:ext cx="9795481" cy="4201150"/>
          </a:xfrm>
          <a:prstGeom prst="rect">
            <a:avLst/>
          </a:prstGeom>
          <a:noFill/>
        </p:spPr>
        <p:txBody>
          <a:bodyPr wrap="square" rtlCol="0">
            <a:spAutoFit/>
          </a:bodyPr>
          <a:lstStyle/>
          <a:p>
            <a:pPr marL="342900" indent="-342900" algn="just">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Develop Your Messages :</a:t>
            </a:r>
            <a:endParaRPr lang="en-US" sz="2100" b="1" dirty="0">
              <a:solidFill>
                <a:srgbClr val="2D3956"/>
              </a:solidFill>
              <a:latin typeface="Tajawal ExtraBold" panose="00000800000000000000" pitchFamily="2" charset="-78"/>
              <a:cs typeface="Tajawal ExtraBold" panose="00000800000000000000" pitchFamily="2" charset="-78"/>
            </a:endParaRPr>
          </a:p>
          <a:p>
            <a:pPr algn="ctr"/>
            <a:r>
              <a:rPr lang="en-US" sz="2100" b="1" dirty="0">
                <a:solidFill>
                  <a:srgbClr val="2D3956"/>
                </a:solidFill>
                <a:latin typeface="Tajawal ExtraBold" panose="00000800000000000000" pitchFamily="2" charset="-78"/>
                <a:cs typeface="Tajawal ExtraBold" panose="00000800000000000000" pitchFamily="2" charset="-78"/>
              </a:rPr>
              <a:t> </a:t>
            </a:r>
          </a:p>
          <a:p>
            <a:pPr algn="just"/>
            <a:r>
              <a:rPr lang="en-US" sz="2400" b="1" dirty="0">
                <a:solidFill>
                  <a:srgbClr val="C00000"/>
                </a:solidFill>
                <a:latin typeface="Tajawal ExtraBold" panose="00000800000000000000" pitchFamily="2" charset="-78"/>
                <a:cs typeface="Tajawal ExtraBold" panose="00000800000000000000" pitchFamily="2" charset="-78"/>
              </a:rPr>
              <a:t>What you say will have an effect on each target audience. </a:t>
            </a:r>
          </a:p>
          <a:p>
            <a:pPr algn="just"/>
            <a:r>
              <a:rPr lang="en-US" sz="2400" b="1" dirty="0">
                <a:solidFill>
                  <a:srgbClr val="C00000"/>
                </a:solidFill>
                <a:latin typeface="Tajawal ExtraBold" panose="00000800000000000000" pitchFamily="2" charset="-78"/>
                <a:cs typeface="Tajawal ExtraBold" panose="00000800000000000000" pitchFamily="2" charset="-78"/>
              </a:rPr>
              <a:t>So, what do you say? </a:t>
            </a:r>
          </a:p>
          <a:p>
            <a:pPr lvl="1" algn="just"/>
            <a:r>
              <a:rPr lang="en-US" sz="2200" b="1" dirty="0">
                <a:solidFill>
                  <a:srgbClr val="0070C0"/>
                </a:solidFill>
                <a:latin typeface="Tajawal ExtraBold" panose="00000800000000000000" pitchFamily="2" charset="-78"/>
                <a:cs typeface="Tajawal ExtraBold" panose="00000800000000000000" pitchFamily="2" charset="-78"/>
              </a:rPr>
              <a:t>Key Messages</a:t>
            </a:r>
          </a:p>
          <a:p>
            <a:pPr marL="800100" lvl="1"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The Key Message is applicable to any audience. </a:t>
            </a:r>
          </a:p>
          <a:p>
            <a:pPr marL="800100" lvl="1"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The Key Message should register an immediate impression.</a:t>
            </a:r>
          </a:p>
          <a:p>
            <a:pPr lvl="1" algn="just"/>
            <a:r>
              <a:rPr lang="en-US" sz="2200" b="1" dirty="0">
                <a:solidFill>
                  <a:srgbClr val="0070C0"/>
                </a:solidFill>
                <a:latin typeface="Tajawal ExtraBold" panose="00000800000000000000" pitchFamily="2" charset="-78"/>
                <a:cs typeface="Tajawal ExtraBold" panose="00000800000000000000" pitchFamily="2" charset="-78"/>
              </a:rPr>
              <a:t>Secondary Messages</a:t>
            </a:r>
          </a:p>
          <a:p>
            <a:pPr marL="800100" lvl="1"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Secondary Messages are customized for specific audiences. </a:t>
            </a:r>
          </a:p>
          <a:p>
            <a:pPr marL="800100" lvl="1"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Develop your messages before you talk with a reporter. </a:t>
            </a:r>
          </a:p>
          <a:p>
            <a:pPr marL="800100" lvl="1"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Rehearse and repeat them during the interview, no matter the question.</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125304234"/>
      </p:ext>
    </p:extLst>
  </p:cSld>
  <p:clrMapOvr>
    <a:masterClrMapping/>
  </p:clrMapOvr>
  <mc:AlternateContent xmlns:mc="http://schemas.openxmlformats.org/markup-compatibility/2006" xmlns:p14="http://schemas.microsoft.com/office/powerpoint/2010/main">
    <mc:Choice Requires="p14">
      <p:transition p14:dur="10" advTm="142000"/>
    </mc:Choice>
    <mc:Fallback xmlns="">
      <p:transition advTm="14200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Media Communication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44606" y="1539713"/>
            <a:ext cx="9795481" cy="4585871"/>
          </a:xfrm>
          <a:prstGeom prst="rect">
            <a:avLst/>
          </a:prstGeom>
          <a:noFill/>
        </p:spPr>
        <p:txBody>
          <a:bodyPr wrap="square" rtlCol="0">
            <a:spAutoFit/>
          </a:bodyPr>
          <a:lstStyle/>
          <a:p>
            <a:pPr marL="342900" indent="-342900" algn="just">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Develop Your Messages :</a:t>
            </a:r>
            <a:r>
              <a:rPr lang="en-US" sz="2100" b="1" dirty="0">
                <a:solidFill>
                  <a:srgbClr val="2D3956"/>
                </a:solidFill>
                <a:latin typeface="Tajawal ExtraBold" panose="00000800000000000000" pitchFamily="2" charset="-78"/>
                <a:cs typeface="Tajawal ExtraBold" panose="00000800000000000000" pitchFamily="2" charset="-78"/>
              </a:rPr>
              <a:t> </a:t>
            </a:r>
          </a:p>
          <a:p>
            <a:pPr algn="just"/>
            <a:r>
              <a:rPr lang="en-US" sz="2400" b="1" dirty="0">
                <a:solidFill>
                  <a:srgbClr val="C00000"/>
                </a:solidFill>
                <a:latin typeface="Tajawal ExtraBold" panose="00000800000000000000" pitchFamily="2" charset="-78"/>
                <a:cs typeface="Tajawal ExtraBold" panose="00000800000000000000" pitchFamily="2" charset="-78"/>
              </a:rPr>
              <a:t>Appearance is critical ? </a:t>
            </a:r>
          </a:p>
          <a:p>
            <a:pPr marL="800100" lvl="1"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Studies show upwards of 75 percent of information comes from the eyes – much less from the ears</a:t>
            </a:r>
          </a:p>
          <a:p>
            <a:pPr marL="800100" lvl="1"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Need to look the role</a:t>
            </a:r>
          </a:p>
          <a:p>
            <a:pPr marL="800100" lvl="1"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Professional</a:t>
            </a:r>
          </a:p>
          <a:p>
            <a:pPr marL="0" lvl="1" algn="just"/>
            <a:r>
              <a:rPr lang="en-US" sz="2600" b="1" dirty="0">
                <a:solidFill>
                  <a:srgbClr val="C00000"/>
                </a:solidFill>
                <a:cs typeface="Tajawal ExtraBold" panose="00000800000000000000" pitchFamily="2" charset="-78"/>
              </a:rPr>
              <a:t>Execution</a:t>
            </a:r>
          </a:p>
          <a:p>
            <a:pPr lvl="1" algn="just"/>
            <a:r>
              <a:rPr lang="en-US" sz="2200" b="1" dirty="0">
                <a:solidFill>
                  <a:srgbClr val="2D3956"/>
                </a:solidFill>
                <a:latin typeface="Tajawal ExtraBold" panose="00000800000000000000" pitchFamily="2" charset="-78"/>
                <a:cs typeface="Tajawal ExtraBold" panose="00000800000000000000" pitchFamily="2" charset="-78"/>
              </a:rPr>
              <a:t>Be brief. </a:t>
            </a:r>
          </a:p>
          <a:p>
            <a:pPr lvl="1" algn="just"/>
            <a:r>
              <a:rPr lang="en-US" sz="2200" b="1" dirty="0">
                <a:solidFill>
                  <a:srgbClr val="2D3956"/>
                </a:solidFill>
                <a:latin typeface="Tajawal ExtraBold" panose="00000800000000000000" pitchFamily="2" charset="-78"/>
                <a:cs typeface="Tajawal ExtraBold" panose="00000800000000000000" pitchFamily="2" charset="-78"/>
              </a:rPr>
              <a:t>Get your key messages across early and frequently.</a:t>
            </a:r>
          </a:p>
          <a:p>
            <a:pPr lvl="1" algn="just"/>
            <a:r>
              <a:rPr lang="en-US" sz="2200" b="1" dirty="0">
                <a:solidFill>
                  <a:srgbClr val="2D3956"/>
                </a:solidFill>
                <a:latin typeface="Tajawal ExtraBold" panose="00000800000000000000" pitchFamily="2" charset="-78"/>
                <a:cs typeface="Tajawal ExtraBold" panose="00000800000000000000" pitchFamily="2" charset="-78"/>
              </a:rPr>
              <a:t>Know when to stop talking.</a:t>
            </a:r>
          </a:p>
          <a:p>
            <a:pPr lvl="1" algn="just"/>
            <a:r>
              <a:rPr lang="en-US" sz="2200" b="1" dirty="0">
                <a:solidFill>
                  <a:srgbClr val="2D3956"/>
                </a:solidFill>
                <a:latin typeface="Tajawal ExtraBold" panose="00000800000000000000" pitchFamily="2" charset="-78"/>
                <a:cs typeface="Tajawal ExtraBold" panose="00000800000000000000" pitchFamily="2" charset="-78"/>
              </a:rPr>
              <a:t>Do not speculate</a:t>
            </a:r>
            <a:r>
              <a:rPr lang="ar-EG" sz="2200" b="1" dirty="0">
                <a:solidFill>
                  <a:srgbClr val="2D3956"/>
                </a:solidFill>
                <a:latin typeface="Tajawal ExtraBold" panose="00000800000000000000" pitchFamily="2" charset="-78"/>
                <a:cs typeface="Tajawal ExtraBold" panose="00000800000000000000" pitchFamily="2" charset="-78"/>
              </a:rPr>
              <a:t> المضاربة </a:t>
            </a:r>
            <a:r>
              <a:rPr lang="en-US" sz="2200" b="1" dirty="0">
                <a:solidFill>
                  <a:srgbClr val="2D3956"/>
                </a:solidFill>
                <a:latin typeface="Tajawal ExtraBold" panose="00000800000000000000" pitchFamily="2" charset="-78"/>
                <a:cs typeface="Tajawal ExtraBold" panose="00000800000000000000" pitchFamily="2" charset="-78"/>
              </a:rPr>
              <a:t>.</a:t>
            </a:r>
          </a:p>
          <a:p>
            <a:pPr lvl="1" algn="just"/>
            <a:r>
              <a:rPr lang="en-US" sz="2200" b="1" dirty="0">
                <a:solidFill>
                  <a:srgbClr val="2D3956"/>
                </a:solidFill>
                <a:latin typeface="Tajawal ExtraBold" panose="00000800000000000000" pitchFamily="2" charset="-78"/>
                <a:cs typeface="Tajawal ExtraBold" panose="00000800000000000000" pitchFamily="2" charset="-78"/>
              </a:rPr>
              <a:t>Avoid sarcasm</a:t>
            </a:r>
            <a:r>
              <a:rPr lang="ar-EG" sz="2200" b="1" dirty="0">
                <a:solidFill>
                  <a:srgbClr val="2D3956"/>
                </a:solidFill>
                <a:latin typeface="Tajawal ExtraBold" panose="00000800000000000000" pitchFamily="2" charset="-78"/>
                <a:cs typeface="Tajawal ExtraBold" panose="00000800000000000000" pitchFamily="2" charset="-78"/>
              </a:rPr>
              <a:t> سخرية</a:t>
            </a:r>
            <a:r>
              <a:rPr lang="en-US" sz="2200" b="1" dirty="0">
                <a:solidFill>
                  <a:srgbClr val="2D3956"/>
                </a:solidFill>
                <a:latin typeface="Tajawal ExtraBold" panose="00000800000000000000" pitchFamily="2" charset="-78"/>
                <a:cs typeface="Tajawal ExtraBold" panose="00000800000000000000" pitchFamily="2" charset="-78"/>
              </a:rPr>
              <a:t>.</a:t>
            </a:r>
          </a:p>
          <a:p>
            <a:pPr lvl="1" algn="just"/>
            <a:endParaRPr lang="en-US" sz="22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582298711"/>
      </p:ext>
    </p:extLst>
  </p:cSld>
  <p:clrMapOvr>
    <a:masterClrMapping/>
  </p:clrMapOvr>
  <mc:AlternateContent xmlns:mc="http://schemas.openxmlformats.org/markup-compatibility/2006" xmlns:p14="http://schemas.microsoft.com/office/powerpoint/2010/main">
    <mc:Choice Requires="p14">
      <p:transition p14:dur="10" advTm="126000"/>
    </mc:Choice>
    <mc:Fallback xmlns="">
      <p:transition advTm="12600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Media Communication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44606" y="1539713"/>
            <a:ext cx="9795481" cy="4015266"/>
          </a:xfrm>
          <a:prstGeom prst="rect">
            <a:avLst/>
          </a:prstGeom>
          <a:noFill/>
        </p:spPr>
        <p:txBody>
          <a:bodyPr wrap="square" rtlCol="0">
            <a:spAutoFit/>
          </a:bodyPr>
          <a:lstStyle/>
          <a:p>
            <a:pPr marL="342900" indent="-342900" algn="just">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Develop Your Messages :</a:t>
            </a:r>
            <a:r>
              <a:rPr lang="en-US" sz="2100" b="1" dirty="0">
                <a:solidFill>
                  <a:srgbClr val="2D3956"/>
                </a:solidFill>
                <a:latin typeface="Tajawal ExtraBold" panose="00000800000000000000" pitchFamily="2" charset="-78"/>
                <a:cs typeface="Tajawal ExtraBold" panose="00000800000000000000" pitchFamily="2" charset="-78"/>
              </a:rPr>
              <a:t> </a:t>
            </a:r>
            <a:endParaRPr lang="en-US" sz="2600" b="1" dirty="0">
              <a:solidFill>
                <a:srgbClr val="C00000"/>
              </a:solidFill>
              <a:cs typeface="Tajawal ExtraBold" panose="00000800000000000000" pitchFamily="2" charset="-78"/>
            </a:endParaRPr>
          </a:p>
          <a:p>
            <a:pPr marL="0" lvl="1" algn="just">
              <a:lnSpc>
                <a:spcPct val="150000"/>
              </a:lnSpc>
            </a:pPr>
            <a:r>
              <a:rPr lang="en-US" sz="2600" b="1" dirty="0">
                <a:solidFill>
                  <a:srgbClr val="C00000"/>
                </a:solidFill>
                <a:cs typeface="Tajawal ExtraBold" panose="00000800000000000000" pitchFamily="2" charset="-78"/>
              </a:rPr>
              <a:t>Execution</a:t>
            </a:r>
          </a:p>
          <a:p>
            <a:pPr lvl="1" algn="just">
              <a:lnSpc>
                <a:spcPct val="150000"/>
              </a:lnSpc>
            </a:pPr>
            <a:r>
              <a:rPr lang="en-US" sz="2200" b="1" dirty="0">
                <a:solidFill>
                  <a:srgbClr val="2D3956"/>
                </a:solidFill>
                <a:latin typeface="Tajawal ExtraBold" panose="00000800000000000000" pitchFamily="2" charset="-78"/>
                <a:cs typeface="Tajawal ExtraBold" panose="00000800000000000000" pitchFamily="2" charset="-78"/>
              </a:rPr>
              <a:t>Always tell the truth. </a:t>
            </a:r>
            <a:r>
              <a:rPr lang="en-US" sz="2200" b="1" dirty="0">
                <a:solidFill>
                  <a:srgbClr val="FF0000"/>
                </a:solidFill>
                <a:latin typeface="Tajawal ExtraBold" panose="00000800000000000000" pitchFamily="2" charset="-78"/>
                <a:cs typeface="Tajawal ExtraBold" panose="00000800000000000000" pitchFamily="2" charset="-78"/>
              </a:rPr>
              <a:t>NEVER </a:t>
            </a:r>
            <a:r>
              <a:rPr lang="en-US" sz="2200" b="1" dirty="0">
                <a:solidFill>
                  <a:srgbClr val="2D3956"/>
                </a:solidFill>
                <a:latin typeface="Tajawal ExtraBold" panose="00000800000000000000" pitchFamily="2" charset="-78"/>
                <a:cs typeface="Tajawal ExtraBold" panose="00000800000000000000" pitchFamily="2" charset="-78"/>
              </a:rPr>
              <a:t>lie to a reporter!</a:t>
            </a:r>
          </a:p>
          <a:p>
            <a:pPr lvl="1" algn="just">
              <a:lnSpc>
                <a:spcPct val="150000"/>
              </a:lnSpc>
            </a:pPr>
            <a:r>
              <a:rPr lang="en-US" sz="2200" b="1" dirty="0">
                <a:solidFill>
                  <a:srgbClr val="2D3956"/>
                </a:solidFill>
                <a:latin typeface="Tajawal ExtraBold" panose="00000800000000000000" pitchFamily="2" charset="-78"/>
                <a:cs typeface="Tajawal ExtraBold" panose="00000800000000000000" pitchFamily="2" charset="-78"/>
              </a:rPr>
              <a:t>Keep your cool. </a:t>
            </a:r>
          </a:p>
          <a:p>
            <a:pPr lvl="1" algn="just">
              <a:lnSpc>
                <a:spcPct val="150000"/>
              </a:lnSpc>
            </a:pPr>
            <a:r>
              <a:rPr lang="en-US" sz="2200" b="1" dirty="0">
                <a:solidFill>
                  <a:srgbClr val="2D3956"/>
                </a:solidFill>
                <a:latin typeface="Tajawal ExtraBold" panose="00000800000000000000" pitchFamily="2" charset="-78"/>
                <a:cs typeface="Tajawal ExtraBold" panose="00000800000000000000" pitchFamily="2" charset="-78"/>
              </a:rPr>
              <a:t>Be positive, not negative.</a:t>
            </a:r>
          </a:p>
          <a:p>
            <a:pPr lvl="1" algn="just">
              <a:lnSpc>
                <a:spcPct val="150000"/>
              </a:lnSpc>
            </a:pPr>
            <a:r>
              <a:rPr lang="en-US" sz="2200" b="1" dirty="0">
                <a:solidFill>
                  <a:srgbClr val="2D3956"/>
                </a:solidFill>
                <a:latin typeface="Tajawal ExtraBold" panose="00000800000000000000" pitchFamily="2" charset="-78"/>
                <a:cs typeface="Tajawal ExtraBold" panose="00000800000000000000" pitchFamily="2" charset="-78"/>
              </a:rPr>
              <a:t>Avoid slang language.</a:t>
            </a:r>
          </a:p>
          <a:p>
            <a:pPr lvl="1" algn="just">
              <a:lnSpc>
                <a:spcPct val="150000"/>
              </a:lnSpc>
            </a:pPr>
            <a:r>
              <a:rPr lang="en-US" sz="2200" b="1" dirty="0">
                <a:solidFill>
                  <a:srgbClr val="2D3956"/>
                </a:solidFill>
                <a:latin typeface="Tajawal ExtraBold" panose="00000800000000000000" pitchFamily="2" charset="-78"/>
                <a:cs typeface="Tajawal ExtraBold" panose="00000800000000000000" pitchFamily="2" charset="-78"/>
              </a:rPr>
              <a:t>Build bridges from loaded questions to informative answers.	</a:t>
            </a:r>
          </a:p>
          <a:p>
            <a:pPr lvl="1" algn="just">
              <a:lnSpc>
                <a:spcPct val="150000"/>
              </a:lnSpc>
            </a:pPr>
            <a:r>
              <a:rPr lang="en-US" sz="2200" b="1" dirty="0">
                <a:solidFill>
                  <a:srgbClr val="2D3956"/>
                </a:solidFill>
                <a:latin typeface="Tajawal ExtraBold" panose="00000800000000000000" pitchFamily="2" charset="-78"/>
                <a:cs typeface="Tajawal ExtraBold" panose="00000800000000000000" pitchFamily="2" charset="-78"/>
              </a:rPr>
              <a:t>Repeat your key messages before you conclude.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875788210"/>
      </p:ext>
    </p:extLst>
  </p:cSld>
  <p:clrMapOvr>
    <a:masterClrMapping/>
  </p:clrMapOvr>
  <mc:AlternateContent xmlns:mc="http://schemas.openxmlformats.org/markup-compatibility/2006" xmlns:p14="http://schemas.microsoft.com/office/powerpoint/2010/main">
    <mc:Choice Requires="p14">
      <p:transition p14:dur="10" advTm="67000"/>
    </mc:Choice>
    <mc:Fallback xmlns="">
      <p:transition advTm="6700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Media Communication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44606" y="1539713"/>
            <a:ext cx="9795481" cy="4068871"/>
          </a:xfrm>
          <a:prstGeom prst="rect">
            <a:avLst/>
          </a:prstGeom>
          <a:noFill/>
        </p:spPr>
        <p:txBody>
          <a:bodyPr wrap="square" rtlCol="0">
            <a:spAutoFit/>
          </a:bodyPr>
          <a:lstStyle/>
          <a:p>
            <a:pPr marL="0" lvl="1" algn="just"/>
            <a:r>
              <a:rPr lang="en-US" sz="2800" b="1" dirty="0">
                <a:solidFill>
                  <a:srgbClr val="C00000"/>
                </a:solidFill>
                <a:latin typeface="Tajawal ExtraBold" panose="00000800000000000000" pitchFamily="2" charset="-78"/>
                <a:cs typeface="Tajawal ExtraBold" panose="00000800000000000000" pitchFamily="2" charset="-78"/>
              </a:rPr>
              <a:t>Evaluation </a:t>
            </a:r>
            <a:endParaRPr lang="en-US" sz="2800" b="1" dirty="0">
              <a:solidFill>
                <a:srgbClr val="2D3956"/>
              </a:solidFill>
              <a:latin typeface="Tajawal ExtraBold" panose="00000800000000000000" pitchFamily="2" charset="-78"/>
              <a:cs typeface="Tajawal ExtraBold" panose="00000800000000000000" pitchFamily="2" charset="-78"/>
            </a:endParaRPr>
          </a:p>
          <a:p>
            <a:pPr lvl="1" algn="just">
              <a:lnSpc>
                <a:spcPts val="3100"/>
              </a:lnSpc>
            </a:pPr>
            <a:r>
              <a:rPr lang="en-US" sz="2300" b="1" dirty="0">
                <a:solidFill>
                  <a:srgbClr val="2D3956"/>
                </a:solidFill>
                <a:latin typeface="Tajawal ExtraBold" panose="00000800000000000000" pitchFamily="2" charset="-78"/>
                <a:cs typeface="Tajawal ExtraBold" panose="00000800000000000000" pitchFamily="2" charset="-78"/>
              </a:rPr>
              <a:t>1. Read your clips; watch newscasts</a:t>
            </a:r>
            <a:r>
              <a:rPr lang="ar-EG" sz="2300" b="1" dirty="0">
                <a:solidFill>
                  <a:srgbClr val="2D3956"/>
                </a:solidFill>
                <a:latin typeface="Tajawal ExtraBold" panose="00000800000000000000" pitchFamily="2" charset="-78"/>
                <a:cs typeface="Tajawal ExtraBold" panose="00000800000000000000" pitchFamily="2" charset="-78"/>
              </a:rPr>
              <a:t> نشرات الأخبار</a:t>
            </a:r>
            <a:r>
              <a:rPr lang="en-US" sz="2300" b="1" dirty="0">
                <a:solidFill>
                  <a:srgbClr val="2D3956"/>
                </a:solidFill>
                <a:latin typeface="Tajawal ExtraBold" panose="00000800000000000000" pitchFamily="2" charset="-78"/>
                <a:cs typeface="Tajawal ExtraBold" panose="00000800000000000000" pitchFamily="2" charset="-78"/>
              </a:rPr>
              <a:t>. </a:t>
            </a:r>
          </a:p>
          <a:p>
            <a:pPr lvl="1" algn="just">
              <a:lnSpc>
                <a:spcPts val="3100"/>
              </a:lnSpc>
            </a:pPr>
            <a:r>
              <a:rPr lang="en-US" sz="2300" b="1" dirty="0">
                <a:solidFill>
                  <a:srgbClr val="2D3956"/>
                </a:solidFill>
                <a:latin typeface="Tajawal ExtraBold" panose="00000800000000000000" pitchFamily="2" charset="-78"/>
                <a:cs typeface="Tajawal ExtraBold" panose="00000800000000000000" pitchFamily="2" charset="-78"/>
              </a:rPr>
              <a:t>2. Be critical of your performance.</a:t>
            </a:r>
          </a:p>
          <a:p>
            <a:pPr lvl="1" algn="just">
              <a:lnSpc>
                <a:spcPts val="3100"/>
              </a:lnSpc>
            </a:pPr>
            <a:r>
              <a:rPr lang="en-US" sz="2300" b="1" dirty="0">
                <a:solidFill>
                  <a:srgbClr val="2D3956"/>
                </a:solidFill>
                <a:latin typeface="Tajawal ExtraBold" panose="00000800000000000000" pitchFamily="2" charset="-78"/>
                <a:cs typeface="Tajawal ExtraBold" panose="00000800000000000000" pitchFamily="2" charset="-78"/>
              </a:rPr>
              <a:t>3. Check your quotes — accurate or inaccurate?</a:t>
            </a:r>
          </a:p>
          <a:p>
            <a:pPr lvl="1" algn="just">
              <a:lnSpc>
                <a:spcPts val="3100"/>
              </a:lnSpc>
            </a:pPr>
            <a:r>
              <a:rPr lang="en-US" sz="2300" b="1" dirty="0">
                <a:solidFill>
                  <a:srgbClr val="2D3956"/>
                </a:solidFill>
                <a:latin typeface="Tajawal ExtraBold" panose="00000800000000000000" pitchFamily="2" charset="-78"/>
                <a:cs typeface="Tajawal ExtraBold" panose="00000800000000000000" pitchFamily="2" charset="-78"/>
              </a:rPr>
              <a:t>4  Make corrections, if necessary.</a:t>
            </a:r>
          </a:p>
          <a:p>
            <a:pPr lvl="1" algn="just">
              <a:lnSpc>
                <a:spcPts val="3100"/>
              </a:lnSpc>
            </a:pPr>
            <a:r>
              <a:rPr lang="en-US" sz="2300" b="1" dirty="0">
                <a:solidFill>
                  <a:srgbClr val="2D3956"/>
                </a:solidFill>
                <a:latin typeface="Tajawal ExtraBold" panose="00000800000000000000" pitchFamily="2" charset="-78"/>
                <a:cs typeface="Tajawal ExtraBold" panose="00000800000000000000" pitchFamily="2" charset="-78"/>
              </a:rPr>
              <a:t>5. Commend accuracy</a:t>
            </a:r>
            <a:r>
              <a:rPr lang="ar-EG" sz="2300" b="1" dirty="0">
                <a:solidFill>
                  <a:srgbClr val="2D3956"/>
                </a:solidFill>
                <a:latin typeface="Tajawal ExtraBold" panose="00000800000000000000" pitchFamily="2" charset="-78"/>
                <a:cs typeface="Tajawal ExtraBold" panose="00000800000000000000" pitchFamily="2" charset="-78"/>
              </a:rPr>
              <a:t> أثني على الدقة</a:t>
            </a:r>
            <a:r>
              <a:rPr lang="en-US" sz="2300" b="1" dirty="0">
                <a:solidFill>
                  <a:srgbClr val="2D3956"/>
                </a:solidFill>
                <a:latin typeface="Tajawal ExtraBold" panose="00000800000000000000" pitchFamily="2" charset="-78"/>
                <a:cs typeface="Tajawal ExtraBold" panose="00000800000000000000" pitchFamily="2" charset="-78"/>
              </a:rPr>
              <a:t>. </a:t>
            </a:r>
          </a:p>
          <a:p>
            <a:pPr lvl="1" algn="just">
              <a:lnSpc>
                <a:spcPts val="3100"/>
              </a:lnSpc>
            </a:pPr>
            <a:r>
              <a:rPr lang="en-US" sz="2300" b="1" dirty="0">
                <a:solidFill>
                  <a:srgbClr val="2D3956"/>
                </a:solidFill>
                <a:latin typeface="Tajawal ExtraBold" panose="00000800000000000000" pitchFamily="2" charset="-78"/>
                <a:cs typeface="Tajawal ExtraBold" panose="00000800000000000000" pitchFamily="2" charset="-78"/>
              </a:rPr>
              <a:t>6. Follow up in writing.</a:t>
            </a:r>
          </a:p>
          <a:p>
            <a:pPr lvl="1" algn="just">
              <a:lnSpc>
                <a:spcPts val="3100"/>
              </a:lnSpc>
            </a:pPr>
            <a:r>
              <a:rPr lang="en-US" sz="2300" b="1" dirty="0">
                <a:solidFill>
                  <a:srgbClr val="2D3956"/>
                </a:solidFill>
                <a:latin typeface="Tajawal ExtraBold" panose="00000800000000000000" pitchFamily="2" charset="-78"/>
                <a:cs typeface="Tajawal ExtraBold" panose="00000800000000000000" pitchFamily="2" charset="-78"/>
              </a:rPr>
              <a:t>7. All correspondence on an issue must be consistent.</a:t>
            </a:r>
          </a:p>
          <a:p>
            <a:pPr lvl="1" algn="just">
              <a:lnSpc>
                <a:spcPts val="3100"/>
              </a:lnSpc>
            </a:pPr>
            <a:r>
              <a:rPr lang="en-US" sz="2300" b="1" dirty="0">
                <a:solidFill>
                  <a:srgbClr val="2D3956"/>
                </a:solidFill>
                <a:latin typeface="Tajawal ExtraBold" panose="00000800000000000000" pitchFamily="2" charset="-78"/>
                <a:cs typeface="Tajawal ExtraBold" panose="00000800000000000000" pitchFamily="2" charset="-78"/>
              </a:rPr>
              <a:t>8. Send copies of the stories that support your messages to your key audiences.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FD6B9589-C229-E172-A2B4-EDA228AFCE3E}"/>
              </a:ext>
            </a:extLst>
          </p:cNvPr>
          <p:cNvSpPr txBox="1"/>
          <p:nvPr/>
        </p:nvSpPr>
        <p:spPr>
          <a:xfrm>
            <a:off x="5678316" y="4055952"/>
            <a:ext cx="4428210" cy="369332"/>
          </a:xfrm>
          <a:prstGeom prst="rect">
            <a:avLst/>
          </a:prstGeom>
          <a:noFill/>
        </p:spPr>
        <p:txBody>
          <a:bodyPr wrap="square">
            <a:spAutoFit/>
          </a:bodyPr>
          <a:lstStyle/>
          <a:p>
            <a:r>
              <a:rPr lang="en-US" b="1" dirty="0" err="1"/>
              <a:t>يجب</a:t>
            </a:r>
            <a:r>
              <a:rPr lang="en-US" b="1" dirty="0"/>
              <a:t> أن تكون </a:t>
            </a:r>
            <a:r>
              <a:rPr lang="en-US" b="1" dirty="0" err="1"/>
              <a:t>جميع</a:t>
            </a:r>
            <a:r>
              <a:rPr lang="en-US" b="1" dirty="0"/>
              <a:t> </a:t>
            </a:r>
            <a:r>
              <a:rPr lang="en-US" b="1" dirty="0" err="1"/>
              <a:t>المراسلات</a:t>
            </a:r>
            <a:r>
              <a:rPr lang="en-US" b="1" dirty="0"/>
              <a:t> </a:t>
            </a:r>
            <a:r>
              <a:rPr lang="en-US" b="1" dirty="0" err="1"/>
              <a:t>المتعلقة</a:t>
            </a:r>
            <a:r>
              <a:rPr lang="en-US" b="1" dirty="0"/>
              <a:t> </a:t>
            </a:r>
            <a:r>
              <a:rPr lang="en-US" b="1" dirty="0" err="1"/>
              <a:t>بمسألة</a:t>
            </a:r>
            <a:r>
              <a:rPr lang="en-US" b="1" dirty="0"/>
              <a:t> </a:t>
            </a:r>
            <a:r>
              <a:rPr lang="en-US" b="1" dirty="0" err="1"/>
              <a:t>ما</a:t>
            </a:r>
            <a:r>
              <a:rPr lang="en-US" b="1" dirty="0"/>
              <a:t> </a:t>
            </a:r>
            <a:r>
              <a:rPr lang="en-US" b="1" dirty="0" err="1"/>
              <a:t>متسقة</a:t>
            </a:r>
            <a:endParaRPr lang="en-US" b="1" dirty="0"/>
          </a:p>
        </p:txBody>
      </p:sp>
      <p:sp>
        <p:nvSpPr>
          <p:cNvPr id="10" name="TextBox 9">
            <a:extLst>
              <a:ext uri="{FF2B5EF4-FFF2-40B4-BE49-F238E27FC236}">
                <a16:creationId xmlns:a16="http://schemas.microsoft.com/office/drawing/2014/main" id="{6FE448CA-73BD-6D95-8E04-60EC5C625E53}"/>
              </a:ext>
            </a:extLst>
          </p:cNvPr>
          <p:cNvSpPr txBox="1"/>
          <p:nvPr/>
        </p:nvSpPr>
        <p:spPr>
          <a:xfrm>
            <a:off x="4740441" y="5204919"/>
            <a:ext cx="5074317" cy="369332"/>
          </a:xfrm>
          <a:prstGeom prst="rect">
            <a:avLst/>
          </a:prstGeom>
          <a:noFill/>
        </p:spPr>
        <p:txBody>
          <a:bodyPr wrap="square">
            <a:spAutoFit/>
          </a:bodyPr>
          <a:lstStyle/>
          <a:p>
            <a:pPr algn="r" rtl="1"/>
            <a:r>
              <a:rPr lang="en-US" b="1" dirty="0" err="1"/>
              <a:t>أرسل</a:t>
            </a:r>
            <a:r>
              <a:rPr lang="en-US" b="1" dirty="0"/>
              <a:t> </a:t>
            </a:r>
            <a:r>
              <a:rPr lang="en-US" b="1" dirty="0" err="1"/>
              <a:t>نسخًا</a:t>
            </a:r>
            <a:r>
              <a:rPr lang="en-US" b="1" dirty="0"/>
              <a:t> من </a:t>
            </a:r>
            <a:r>
              <a:rPr lang="en-US" b="1" dirty="0" err="1"/>
              <a:t>القصص</a:t>
            </a:r>
            <a:r>
              <a:rPr lang="en-US" b="1" dirty="0"/>
              <a:t> التي </a:t>
            </a:r>
            <a:r>
              <a:rPr lang="en-US" b="1" dirty="0" err="1"/>
              <a:t>تدعم</a:t>
            </a:r>
            <a:r>
              <a:rPr lang="en-US" b="1" dirty="0"/>
              <a:t> </a:t>
            </a:r>
            <a:r>
              <a:rPr lang="en-US" b="1" dirty="0" err="1"/>
              <a:t>رسائلك</a:t>
            </a:r>
            <a:r>
              <a:rPr lang="en-US" b="1" dirty="0"/>
              <a:t> إلى </a:t>
            </a:r>
            <a:r>
              <a:rPr lang="en-US" b="1" dirty="0" err="1"/>
              <a:t>جماهيرك</a:t>
            </a:r>
            <a:r>
              <a:rPr lang="en-US" b="1" dirty="0"/>
              <a:t> </a:t>
            </a:r>
            <a:r>
              <a:rPr lang="en-US" b="1" dirty="0" err="1"/>
              <a:t>الرئيسية</a:t>
            </a:r>
            <a:r>
              <a:rPr lang="en-US" b="1" dirty="0"/>
              <a:t>.</a:t>
            </a:r>
          </a:p>
        </p:txBody>
      </p:sp>
    </p:spTree>
    <p:extLst>
      <p:ext uri="{BB962C8B-B14F-4D97-AF65-F5344CB8AC3E}">
        <p14:creationId xmlns:p14="http://schemas.microsoft.com/office/powerpoint/2010/main" val="4050357224"/>
      </p:ext>
    </p:extLst>
  </p:cSld>
  <p:clrMapOvr>
    <a:masterClrMapping/>
  </p:clrMapOvr>
  <mc:AlternateContent xmlns:mc="http://schemas.openxmlformats.org/markup-compatibility/2006" xmlns:p14="http://schemas.microsoft.com/office/powerpoint/2010/main">
    <mc:Choice Requires="p14">
      <p:transition p14:dur="10" advTm="118000"/>
    </mc:Choice>
    <mc:Fallback xmlns="">
      <p:transition advTm="11800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520413" y="1239473"/>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2062227" y="1541233"/>
            <a:ext cx="8067545" cy="646331"/>
          </a:xfrm>
          <a:prstGeom prst="rect">
            <a:avLst/>
          </a:prstGeom>
          <a:noFill/>
        </p:spPr>
        <p:txBody>
          <a:bodyPr wrap="square" rtlCol="0">
            <a:spAutoFit/>
          </a:bodyPr>
          <a:lstStyle/>
          <a:p>
            <a:pPr algn="ctr"/>
            <a:r>
              <a:rPr lang="en-US" sz="3600" b="1" dirty="0">
                <a:solidFill>
                  <a:srgbClr val="2E3957"/>
                </a:solidFill>
                <a:latin typeface="Tajawal ExtraBold" panose="00000800000000000000" pitchFamily="2" charset="-78"/>
                <a:cs typeface="Tajawal ExtraBold" panose="00000800000000000000" pitchFamily="2" charset="-78"/>
              </a:rPr>
              <a:t>Communicating on Social Channels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descr="A person sitting on the floor with a computer and a group of people&#10;&#10;Description automatically generated">
            <a:extLst>
              <a:ext uri="{FF2B5EF4-FFF2-40B4-BE49-F238E27FC236}">
                <a16:creationId xmlns:a16="http://schemas.microsoft.com/office/drawing/2014/main" id="{E4AE2D6C-42ED-50A5-401D-830D86F13107}"/>
              </a:ext>
            </a:extLst>
          </p:cNvPr>
          <p:cNvPicPr>
            <a:picLocks noChangeAspect="1"/>
          </p:cNvPicPr>
          <p:nvPr/>
        </p:nvPicPr>
        <p:blipFill rotWithShape="1">
          <a:blip r:embed="rId7">
            <a:extLst>
              <a:ext uri="{28A0092B-C50C-407E-A947-70E740481C1C}">
                <a14:useLocalDpi xmlns:a14="http://schemas.microsoft.com/office/drawing/2010/main" val="0"/>
              </a:ext>
            </a:extLst>
          </a:blip>
          <a:srcRect l="14145" r="12387"/>
          <a:stretch/>
        </p:blipFill>
        <p:spPr>
          <a:xfrm>
            <a:off x="2963929" y="2187564"/>
            <a:ext cx="6508201" cy="3328876"/>
          </a:xfrm>
          <a:prstGeom prst="rect">
            <a:avLst/>
          </a:prstGeom>
        </p:spPr>
      </p:pic>
    </p:spTree>
    <p:extLst>
      <p:ext uri="{BB962C8B-B14F-4D97-AF65-F5344CB8AC3E}">
        <p14:creationId xmlns:p14="http://schemas.microsoft.com/office/powerpoint/2010/main" val="4279483552"/>
      </p:ext>
    </p:extLst>
  </p:cSld>
  <p:clrMapOvr>
    <a:masterClrMapping/>
  </p:clrMapOvr>
  <mc:AlternateContent xmlns:mc="http://schemas.openxmlformats.org/markup-compatibility/2006" xmlns:p14="http://schemas.microsoft.com/office/powerpoint/2010/main">
    <mc:Choice Requires="p14">
      <p:transition spd="slow" p14:dur="2000" advTm="9000"/>
    </mc:Choice>
    <mc:Fallback xmlns="">
      <p:transition spd="slow" advTm="900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Communicating on Social Channels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6" y="1456587"/>
            <a:ext cx="10143440" cy="4616648"/>
          </a:xfrm>
          <a:prstGeom prst="rect">
            <a:avLst/>
          </a:prstGeom>
          <a:noFill/>
        </p:spPr>
        <p:txBody>
          <a:bodyPr wrap="square" rtlCol="0">
            <a:spAutoFit/>
          </a:bodyPr>
          <a:lstStyle/>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Social media are internet-based technologies that allow collaboration and </a:t>
            </a:r>
            <a:r>
              <a:rPr lang="en-US" sz="2100" b="1" dirty="0">
                <a:solidFill>
                  <a:srgbClr val="FF0000"/>
                </a:solidFill>
                <a:latin typeface="Tajawal ExtraBold" panose="00000800000000000000" pitchFamily="2" charset="-78"/>
                <a:cs typeface="Tajawal ExtraBold" panose="00000800000000000000" pitchFamily="2" charset="-78"/>
              </a:rPr>
              <a:t>information sharing</a:t>
            </a:r>
            <a:r>
              <a:rPr lang="en-US" sz="2100" b="1" dirty="0">
                <a:solidFill>
                  <a:srgbClr val="2D3956"/>
                </a:solidFill>
                <a:latin typeface="Tajawal ExtraBold" panose="00000800000000000000" pitchFamily="2" charset="-78"/>
                <a:cs typeface="Tajawal ExtraBold" panose="00000800000000000000" pitchFamily="2" charset="-78"/>
              </a:rPr>
              <a:t>. Importantly, social media enables the </a:t>
            </a:r>
            <a:r>
              <a:rPr lang="en-US" sz="2100" b="1" dirty="0">
                <a:solidFill>
                  <a:srgbClr val="FF0000"/>
                </a:solidFill>
                <a:latin typeface="Tajawal ExtraBold" panose="00000800000000000000" pitchFamily="2" charset="-78"/>
                <a:cs typeface="Tajawal ExtraBold" panose="00000800000000000000" pitchFamily="2" charset="-78"/>
              </a:rPr>
              <a:t>two-way flow of information </a:t>
            </a:r>
            <a:r>
              <a:rPr lang="en-US" sz="2100" b="1" dirty="0">
                <a:solidFill>
                  <a:srgbClr val="2D3956"/>
                </a:solidFill>
                <a:latin typeface="Tajawal ExtraBold" panose="00000800000000000000" pitchFamily="2" charset="-78"/>
                <a:cs typeface="Tajawal ExtraBold" panose="00000800000000000000" pitchFamily="2" charset="-78"/>
              </a:rPr>
              <a:t>where the public can contribute to content development and sharing. Social media technologies are often referred to as web 2.0 technologies as they move from a one-way dissemination model of information sharing to an </a:t>
            </a:r>
            <a:r>
              <a:rPr lang="en-US" sz="2100" b="1" dirty="0">
                <a:solidFill>
                  <a:srgbClr val="FF0000"/>
                </a:solidFill>
                <a:latin typeface="Tajawal ExtraBold" panose="00000800000000000000" pitchFamily="2" charset="-78"/>
                <a:cs typeface="Tajawal ExtraBold" panose="00000800000000000000" pitchFamily="2" charset="-78"/>
              </a:rPr>
              <a:t>interactive environment </a:t>
            </a:r>
            <a:r>
              <a:rPr lang="en-US" sz="2100" b="1" dirty="0">
                <a:solidFill>
                  <a:srgbClr val="2D3956"/>
                </a:solidFill>
                <a:latin typeface="Tajawal ExtraBold" panose="00000800000000000000" pitchFamily="2" charset="-78"/>
                <a:cs typeface="Tajawal ExtraBold" panose="00000800000000000000" pitchFamily="2" charset="-78"/>
              </a:rPr>
              <a:t>where communication and conversations flow in multiple directions.</a:t>
            </a:r>
          </a:p>
          <a:p>
            <a:pPr marL="342900" indent="-342900" algn="just">
              <a:buFont typeface="Wingdings" panose="05000000000000000000" pitchFamily="2" charset="2"/>
              <a:buChar char="q"/>
            </a:pPr>
            <a:r>
              <a:rPr lang="en-US" sz="2100" b="1" dirty="0">
                <a:solidFill>
                  <a:srgbClr val="FF0000"/>
                </a:solidFill>
                <a:latin typeface="Tajawal ExtraBold" panose="00000800000000000000" pitchFamily="2" charset="-78"/>
                <a:cs typeface="Tajawal ExtraBold" panose="00000800000000000000" pitchFamily="2" charset="-78"/>
              </a:rPr>
              <a:t>The relationship between social media and crisis communications is an interesting and somehow controversial topic</a:t>
            </a:r>
            <a:r>
              <a:rPr lang="en-US" sz="2100" b="1" dirty="0">
                <a:solidFill>
                  <a:srgbClr val="2D3956"/>
                </a:solidFill>
                <a:latin typeface="Tajawal ExtraBold" panose="00000800000000000000" pitchFamily="2" charset="-78"/>
                <a:cs typeface="Tajawal ExtraBold" panose="00000800000000000000" pitchFamily="2" charset="-78"/>
              </a:rPr>
              <a:t>. While it is undeniable that </a:t>
            </a:r>
            <a:r>
              <a:rPr lang="en-US" sz="2100" b="1" dirty="0">
                <a:solidFill>
                  <a:srgbClr val="FF0000"/>
                </a:solidFill>
                <a:latin typeface="Tajawal ExtraBold" panose="00000800000000000000" pitchFamily="2" charset="-78"/>
                <a:cs typeface="Tajawal ExtraBold" panose="00000800000000000000" pitchFamily="2" charset="-78"/>
              </a:rPr>
              <a:t>social media platforms represent useful low-cost tools, their use during a crisis carries a number of risks </a:t>
            </a:r>
            <a:r>
              <a:rPr lang="en-US" sz="2100" b="1" dirty="0">
                <a:solidFill>
                  <a:srgbClr val="2D3956"/>
                </a:solidFill>
                <a:latin typeface="Tajawal ExtraBold" panose="00000800000000000000" pitchFamily="2" charset="-78"/>
                <a:cs typeface="Tajawal ExtraBold" panose="00000800000000000000" pitchFamily="2" charset="-78"/>
              </a:rPr>
              <a:t>that we must consider carefully. Nowadays, organizations cannot avoid having a social media footprint and, whether they like it or not, building a strong social media presence can make a difference during a crisis.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203070529"/>
      </p:ext>
    </p:extLst>
  </p:cSld>
  <p:clrMapOvr>
    <a:masterClrMapping/>
  </p:clrMapOvr>
  <mc:AlternateContent xmlns:mc="http://schemas.openxmlformats.org/markup-compatibility/2006" xmlns:p14="http://schemas.microsoft.com/office/powerpoint/2010/main">
    <mc:Choice Requires="p14">
      <p:transition p14:dur="10" advTm="133000"/>
    </mc:Choice>
    <mc:Fallback xmlns="">
      <p:transition advTm="13300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Communicating on Social Channels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985733" y="5701565"/>
            <a:ext cx="3813892" cy="261610"/>
          </a:xfrm>
          <a:prstGeom prst="rect">
            <a:avLst/>
          </a:prstGeom>
          <a:noFill/>
        </p:spPr>
        <p:txBody>
          <a:bodyPr wrap="square" rtlCol="0">
            <a:spAutoFit/>
          </a:bodyPr>
          <a:lstStyle/>
          <a:p>
            <a:pPr algn="just"/>
            <a:r>
              <a:rPr lang="en-US" sz="1100" b="1" i="1" dirty="0">
                <a:solidFill>
                  <a:srgbClr val="2D3956"/>
                </a:solidFill>
                <a:latin typeface="Tajawal ExtraBold" panose="00000800000000000000" pitchFamily="2" charset="-78"/>
                <a:cs typeface="Tajawal ExtraBold" panose="00000800000000000000" pitchFamily="2" charset="-78"/>
              </a:rPr>
              <a:t>Social Media in Crisis Communications Report 2020</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E4201516-C78A-2BE3-2916-1AB90D4B7A93}"/>
              </a:ext>
            </a:extLst>
          </p:cNvPr>
          <p:cNvPicPr>
            <a:picLocks noChangeAspect="1"/>
          </p:cNvPicPr>
          <p:nvPr/>
        </p:nvPicPr>
        <p:blipFill>
          <a:blip r:embed="rId9">
            <a:lum contrast="20000"/>
          </a:blip>
          <a:stretch>
            <a:fillRect/>
          </a:stretch>
        </p:blipFill>
        <p:spPr>
          <a:xfrm>
            <a:off x="1591071" y="1634844"/>
            <a:ext cx="3426594" cy="1929865"/>
          </a:xfrm>
          <a:prstGeom prst="rect">
            <a:avLst/>
          </a:prstGeom>
        </p:spPr>
      </p:pic>
      <p:pic>
        <p:nvPicPr>
          <p:cNvPr id="10" name="Picture 9">
            <a:extLst>
              <a:ext uri="{FF2B5EF4-FFF2-40B4-BE49-F238E27FC236}">
                <a16:creationId xmlns:a16="http://schemas.microsoft.com/office/drawing/2014/main" id="{8AF2A17D-367F-5977-83C0-52E3F50154A4}"/>
              </a:ext>
            </a:extLst>
          </p:cNvPr>
          <p:cNvPicPr>
            <a:picLocks noChangeAspect="1"/>
          </p:cNvPicPr>
          <p:nvPr/>
        </p:nvPicPr>
        <p:blipFill>
          <a:blip r:embed="rId10">
            <a:lum contrast="20000"/>
          </a:blip>
          <a:stretch>
            <a:fillRect/>
          </a:stretch>
        </p:blipFill>
        <p:spPr>
          <a:xfrm>
            <a:off x="8073679" y="1585453"/>
            <a:ext cx="3407343" cy="3623912"/>
          </a:xfrm>
          <a:prstGeom prst="rect">
            <a:avLst/>
          </a:prstGeom>
        </p:spPr>
      </p:pic>
      <p:pic>
        <p:nvPicPr>
          <p:cNvPr id="12" name="Picture 11">
            <a:extLst>
              <a:ext uri="{FF2B5EF4-FFF2-40B4-BE49-F238E27FC236}">
                <a16:creationId xmlns:a16="http://schemas.microsoft.com/office/drawing/2014/main" id="{4E0DFD9A-CCE9-29AD-52A0-5885CBFB882F}"/>
              </a:ext>
            </a:extLst>
          </p:cNvPr>
          <p:cNvPicPr>
            <a:picLocks noChangeAspect="1"/>
          </p:cNvPicPr>
          <p:nvPr/>
        </p:nvPicPr>
        <p:blipFill>
          <a:blip r:embed="rId11">
            <a:lum contrast="20000"/>
          </a:blip>
          <a:stretch>
            <a:fillRect/>
          </a:stretch>
        </p:blipFill>
        <p:spPr>
          <a:xfrm>
            <a:off x="1591071" y="3608748"/>
            <a:ext cx="3426594" cy="2257124"/>
          </a:xfrm>
          <a:prstGeom prst="rect">
            <a:avLst/>
          </a:prstGeom>
        </p:spPr>
      </p:pic>
      <p:pic>
        <p:nvPicPr>
          <p:cNvPr id="14" name="Picture 13">
            <a:extLst>
              <a:ext uri="{FF2B5EF4-FFF2-40B4-BE49-F238E27FC236}">
                <a16:creationId xmlns:a16="http://schemas.microsoft.com/office/drawing/2014/main" id="{22308334-352B-434B-7F9B-4D7861333211}"/>
              </a:ext>
            </a:extLst>
          </p:cNvPr>
          <p:cNvPicPr>
            <a:picLocks noChangeAspect="1"/>
          </p:cNvPicPr>
          <p:nvPr/>
        </p:nvPicPr>
        <p:blipFill>
          <a:blip r:embed="rId12">
            <a:lum contrast="20000"/>
          </a:blip>
          <a:stretch>
            <a:fillRect/>
          </a:stretch>
        </p:blipFill>
        <p:spPr>
          <a:xfrm>
            <a:off x="5185611" y="1662456"/>
            <a:ext cx="2656573" cy="3546909"/>
          </a:xfrm>
          <a:prstGeom prst="rect">
            <a:avLst/>
          </a:prstGeom>
        </p:spPr>
      </p:pic>
    </p:spTree>
    <p:extLst>
      <p:ext uri="{BB962C8B-B14F-4D97-AF65-F5344CB8AC3E}">
        <p14:creationId xmlns:p14="http://schemas.microsoft.com/office/powerpoint/2010/main" val="1363681522"/>
      </p:ext>
    </p:extLst>
  </p:cSld>
  <p:clrMapOvr>
    <a:masterClrMapping/>
  </p:clrMapOvr>
  <mc:AlternateContent xmlns:mc="http://schemas.openxmlformats.org/markup-compatibility/2006" xmlns:p14="http://schemas.microsoft.com/office/powerpoint/2010/main">
    <mc:Choice Requires="p14">
      <p:transition p14:dur="10" advTm="136000"/>
    </mc:Choice>
    <mc:Fallback xmlns="">
      <p:transition advTm="13600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Communicating on Social Channels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6" y="1456587"/>
            <a:ext cx="10143440" cy="4616648"/>
          </a:xfrm>
          <a:prstGeom prst="rect">
            <a:avLst/>
          </a:prstGeom>
          <a:noFill/>
        </p:spPr>
        <p:txBody>
          <a:bodyPr wrap="square" rtlCol="0">
            <a:spAutoFit/>
          </a:bodyPr>
          <a:lstStyle/>
          <a:p>
            <a:pPr marL="342900" indent="-342900" algn="just">
              <a:buFont typeface="Wingdings" panose="05000000000000000000" pitchFamily="2" charset="2"/>
              <a:buChar char="q"/>
            </a:pPr>
            <a:r>
              <a:rPr lang="en-US" sz="2100" b="1" dirty="0">
                <a:solidFill>
                  <a:srgbClr val="C00000"/>
                </a:solidFill>
                <a:latin typeface="Tajawal ExtraBold" panose="00000800000000000000" pitchFamily="2" charset="-78"/>
                <a:cs typeface="Tajawal ExtraBold" panose="00000800000000000000" pitchFamily="2" charset="-78"/>
              </a:rPr>
              <a:t>The majority</a:t>
            </a:r>
            <a:r>
              <a:rPr lang="en-US" sz="2100" b="1" dirty="0">
                <a:solidFill>
                  <a:srgbClr val="2D3956"/>
                </a:solidFill>
                <a:latin typeface="Tajawal ExtraBold" panose="00000800000000000000" pitchFamily="2" charset="-78"/>
                <a:cs typeface="Tajawal ExtraBold" panose="00000800000000000000" pitchFamily="2" charset="-78"/>
              </a:rPr>
              <a:t> (72%) </a:t>
            </a:r>
            <a:r>
              <a:rPr lang="en-US" sz="2100" b="1" dirty="0">
                <a:solidFill>
                  <a:srgbClr val="C00000"/>
                </a:solidFill>
                <a:latin typeface="Tajawal ExtraBold" panose="00000800000000000000" pitchFamily="2" charset="-78"/>
                <a:cs typeface="Tajawal ExtraBold" panose="00000800000000000000" pitchFamily="2" charset="-78"/>
              </a:rPr>
              <a:t>of organizations</a:t>
            </a:r>
            <a:r>
              <a:rPr lang="en-US" sz="2100" b="1" dirty="0">
                <a:solidFill>
                  <a:srgbClr val="2D3956"/>
                </a:solidFill>
                <a:latin typeface="Tajawal ExtraBold" panose="00000800000000000000" pitchFamily="2" charset="-78"/>
                <a:cs typeface="Tajawal ExtraBold" panose="00000800000000000000" pitchFamily="2" charset="-78"/>
              </a:rPr>
              <a:t> </a:t>
            </a:r>
            <a:r>
              <a:rPr lang="en-US" sz="2100" b="1" dirty="0">
                <a:solidFill>
                  <a:srgbClr val="C00000"/>
                </a:solidFill>
                <a:latin typeface="Tajawal ExtraBold" panose="00000800000000000000" pitchFamily="2" charset="-78"/>
                <a:cs typeface="Tajawal ExtraBold" panose="00000800000000000000" pitchFamily="2" charset="-78"/>
              </a:rPr>
              <a:t>rely on social media to communicate or gather information during a disruptive event</a:t>
            </a:r>
            <a:r>
              <a:rPr lang="en-US" sz="2100" b="1" dirty="0">
                <a:solidFill>
                  <a:srgbClr val="2D3956"/>
                </a:solidFill>
                <a:latin typeface="Tajawal ExtraBold" panose="00000800000000000000" pitchFamily="2" charset="-78"/>
                <a:cs typeface="Tajawal ExtraBold" panose="00000800000000000000" pitchFamily="2" charset="-78"/>
              </a:rPr>
              <a:t>. Most respondents revealed during a series of in-depth interviews that they monitor a wealth of threats, including reputation damage. </a:t>
            </a:r>
            <a:r>
              <a:rPr lang="en-US" sz="2100" b="1" dirty="0">
                <a:solidFill>
                  <a:srgbClr val="FF0000"/>
                </a:solidFill>
                <a:latin typeface="Tajawal ExtraBold" panose="00000800000000000000" pitchFamily="2" charset="-78"/>
                <a:cs typeface="Tajawal ExtraBold" panose="00000800000000000000" pitchFamily="2" charset="-78"/>
              </a:rPr>
              <a:t>While most of them perform this function internally, two stated that their organizations employ a third party to take care of social media monitoring</a:t>
            </a:r>
            <a:r>
              <a:rPr lang="en-US" sz="2100" b="1" dirty="0">
                <a:solidFill>
                  <a:srgbClr val="2D3956"/>
                </a:solidFill>
                <a:latin typeface="Tajawal ExtraBold" panose="00000800000000000000" pitchFamily="2" charset="-78"/>
                <a:cs typeface="Tajawal ExtraBold" panose="00000800000000000000" pitchFamily="2" charset="-78"/>
              </a:rPr>
              <a:t>. Out of the interviewees who analyze social media, nearly two-thirds use specific software to do so, while the remaining third adopt manual monitoring.</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The </a:t>
            </a:r>
            <a:r>
              <a:rPr lang="en-US" sz="2100" b="1" dirty="0">
                <a:solidFill>
                  <a:srgbClr val="C00000"/>
                </a:solidFill>
                <a:latin typeface="Tajawal ExtraBold" panose="00000800000000000000" pitchFamily="2" charset="-78"/>
                <a:cs typeface="Tajawal ExtraBold" panose="00000800000000000000" pitchFamily="2" charset="-78"/>
              </a:rPr>
              <a:t>report highlights the attractiveness of social media for crisis communications, due to low costs and staff familiarity with them</a:t>
            </a:r>
            <a:r>
              <a:rPr lang="en-US" sz="2100" b="1" dirty="0">
                <a:solidFill>
                  <a:srgbClr val="2D3956"/>
                </a:solidFill>
                <a:latin typeface="Tajawal ExtraBold" panose="00000800000000000000" pitchFamily="2" charset="-78"/>
                <a:cs typeface="Tajawal ExtraBold" panose="00000800000000000000" pitchFamily="2" charset="-78"/>
              </a:rPr>
              <a:t>, among others. Further, professionals think that social media has a responsibility in guaranteeing a reliable service during an incident. Nearly half of the sample rely on social media to the extent which, in case these were unavailable, their crisis communications capabilities would be seriously limited.</a:t>
            </a: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7D12AAC5-CAC8-4787-4046-44B044EFAFC4}"/>
              </a:ext>
            </a:extLst>
          </p:cNvPr>
          <p:cNvSpPr txBox="1"/>
          <p:nvPr/>
        </p:nvSpPr>
        <p:spPr>
          <a:xfrm>
            <a:off x="0" y="5962087"/>
            <a:ext cx="9923145" cy="830997"/>
          </a:xfrm>
          <a:prstGeom prst="rect">
            <a:avLst/>
          </a:prstGeom>
          <a:noFill/>
        </p:spPr>
        <p:txBody>
          <a:bodyPr wrap="square">
            <a:spAutoFit/>
          </a:bodyPr>
          <a:lstStyle/>
          <a:p>
            <a:pPr algn="just" rtl="1"/>
            <a:r>
              <a:rPr lang="ar-EG" sz="1600" b="1" dirty="0"/>
              <a:t>ويسلط التقرير الضوء على جاذبية وسائل التواصل الاجتماعي للاتصالات في الأزمات، بسبب انخفاض تكاليفها وإلمام الموظفين بها، من بين أمور أخرى. علاوة على ذلك، يعتقد المحترفون أن وسائل التواصل الاجتماعي تتحمل مسؤولية ضمان خدمة موثوقة أثناء وقوع الحادث. ويعتمد ما يقرب من نصف العينة على وسائل التواصل الاجتماعي لدرجة أنه في حالة عدم توفرها، ستكون قدراتهم على الاتصال بالأزمات محدودة للغاية.</a:t>
            </a:r>
            <a:endParaRPr lang="en-US" sz="1600" b="1" dirty="0"/>
          </a:p>
        </p:txBody>
      </p:sp>
    </p:spTree>
    <p:extLst>
      <p:ext uri="{BB962C8B-B14F-4D97-AF65-F5344CB8AC3E}">
        <p14:creationId xmlns:p14="http://schemas.microsoft.com/office/powerpoint/2010/main" val="360651030"/>
      </p:ext>
    </p:extLst>
  </p:cSld>
  <p:clrMapOvr>
    <a:masterClrMapping/>
  </p:clrMapOvr>
  <mc:AlternateContent xmlns:mc="http://schemas.openxmlformats.org/markup-compatibility/2006" xmlns:p14="http://schemas.microsoft.com/office/powerpoint/2010/main">
    <mc:Choice Requires="p14">
      <p:transition p14:dur="10" advTm="98000"/>
    </mc:Choice>
    <mc:Fallback xmlns="">
      <p:transition advTm="9800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520413" y="1239473"/>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2062227" y="1263155"/>
            <a:ext cx="8067545" cy="707886"/>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Crisis Scenario Planning</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descr="A group of people looking at a screen&#10;&#10;Description automatically generated">
            <a:extLst>
              <a:ext uri="{FF2B5EF4-FFF2-40B4-BE49-F238E27FC236}">
                <a16:creationId xmlns:a16="http://schemas.microsoft.com/office/drawing/2014/main" id="{0E19BB86-4EE6-95ED-A398-AC4218A87312}"/>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086140" y="1757549"/>
            <a:ext cx="3636297" cy="3789727"/>
          </a:xfrm>
          <a:prstGeom prst="rect">
            <a:avLst/>
          </a:prstGeom>
        </p:spPr>
      </p:pic>
    </p:spTree>
    <p:extLst>
      <p:ext uri="{BB962C8B-B14F-4D97-AF65-F5344CB8AC3E}">
        <p14:creationId xmlns:p14="http://schemas.microsoft.com/office/powerpoint/2010/main" val="4079926015"/>
      </p:ext>
    </p:extLst>
  </p:cSld>
  <p:clrMapOvr>
    <a:masterClrMapping/>
  </p:clrMapOvr>
  <mc:AlternateContent xmlns:mc="http://schemas.openxmlformats.org/markup-compatibility/2006" xmlns:p14="http://schemas.microsoft.com/office/powerpoint/2010/main">
    <mc:Choice Requires="p14">
      <p:transition spd="slow" p14:dur="2000" advTm="23000"/>
    </mc:Choice>
    <mc:Fallback xmlns="">
      <p:transition spd="slow" advTm="2300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Crisis Scenario Planning</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6" y="1456587"/>
            <a:ext cx="10143440" cy="4616648"/>
          </a:xfrm>
          <a:prstGeom prst="rect">
            <a:avLst/>
          </a:prstGeom>
          <a:noFill/>
        </p:spPr>
        <p:txBody>
          <a:bodyPr wrap="square" rtlCol="0">
            <a:spAutoFit/>
          </a:bodyPr>
          <a:lstStyle/>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A </a:t>
            </a:r>
            <a:r>
              <a:rPr lang="en-US" sz="2100" b="1" dirty="0">
                <a:solidFill>
                  <a:srgbClr val="FF0000"/>
                </a:solidFill>
                <a:latin typeface="Tajawal ExtraBold" panose="00000800000000000000" pitchFamily="2" charset="-78"/>
                <a:cs typeface="Tajawal ExtraBold" panose="00000800000000000000" pitchFamily="2" charset="-78"/>
              </a:rPr>
              <a:t>crisis </a:t>
            </a:r>
            <a:r>
              <a:rPr lang="en-US" sz="2100" b="1" dirty="0">
                <a:solidFill>
                  <a:srgbClr val="2D3956"/>
                </a:solidFill>
                <a:latin typeface="Tajawal ExtraBold" panose="00000800000000000000" pitchFamily="2" charset="-78"/>
                <a:cs typeface="Tajawal ExtraBold" panose="00000800000000000000" pitchFamily="2" charset="-78"/>
              </a:rPr>
              <a:t>is the ultimate </a:t>
            </a:r>
            <a:r>
              <a:rPr lang="en-US" sz="2100" b="1" dirty="0">
                <a:solidFill>
                  <a:srgbClr val="FF0000"/>
                </a:solidFill>
                <a:latin typeface="Tajawal ExtraBold" panose="00000800000000000000" pitchFamily="2" charset="-78"/>
                <a:cs typeface="Tajawal ExtraBold" panose="00000800000000000000" pitchFamily="2" charset="-78"/>
              </a:rPr>
              <a:t>unplanned activity </a:t>
            </a:r>
            <a:r>
              <a:rPr lang="en-US" sz="2100" b="1" dirty="0">
                <a:solidFill>
                  <a:srgbClr val="2D3956"/>
                </a:solidFill>
                <a:latin typeface="Tajawal ExtraBold" panose="00000800000000000000" pitchFamily="2" charset="-78"/>
                <a:cs typeface="Tajawal ExtraBold" panose="00000800000000000000" pitchFamily="2" charset="-78"/>
              </a:rPr>
              <a:t>and the ultimate test for managers. In a time of crisis, conventional management practices are inadequate and ways of responding usually insufficient. A communications practitioner with global experience, details a well-managed crisis response that will leave stakeholders with a favorable impression and renewed confidence in the affected company.</a:t>
            </a:r>
          </a:p>
          <a:p>
            <a:pPr algn="just"/>
            <a:endParaRPr lang="en-US" sz="2100" b="1" dirty="0">
              <a:solidFill>
                <a:srgbClr val="2D3956"/>
              </a:solidFill>
              <a:latin typeface="Tajawal ExtraBold" panose="00000800000000000000" pitchFamily="2" charset="-78"/>
              <a:cs typeface="Tajawal ExtraBold" panose="00000800000000000000" pitchFamily="2" charset="-78"/>
            </a:endParaRPr>
          </a:p>
          <a:p>
            <a:pPr algn="just"/>
            <a:r>
              <a:rPr lang="en-US" sz="2100" b="1" dirty="0">
                <a:solidFill>
                  <a:srgbClr val="C00000"/>
                </a:solidFill>
                <a:latin typeface="Tajawal ExtraBold" panose="00000800000000000000" pitchFamily="2" charset="-78"/>
                <a:cs typeface="Tajawal ExtraBold" panose="00000800000000000000" pitchFamily="2" charset="-78"/>
              </a:rPr>
              <a:t>1. Crisis prevention: The case for issues management</a:t>
            </a:r>
            <a:endParaRPr lang="en-US" sz="21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The first task is to identify crisis risks or to recognize a crisis when it breaks out. From a communications standpoint</a:t>
            </a:r>
            <a:r>
              <a:rPr lang="en-US" sz="2100" b="1" dirty="0">
                <a:solidFill>
                  <a:srgbClr val="FF0000"/>
                </a:solidFill>
                <a:latin typeface="Tajawal ExtraBold" panose="00000800000000000000" pitchFamily="2" charset="-78"/>
                <a:cs typeface="Tajawal ExtraBold" panose="00000800000000000000" pitchFamily="2" charset="-78"/>
              </a:rPr>
              <a:t>, a crisis is a business or organizational problem that is exposed to public attention</a:t>
            </a:r>
            <a:r>
              <a:rPr lang="en-US" sz="2100" b="1" dirty="0">
                <a:solidFill>
                  <a:srgbClr val="2D3956"/>
                </a:solidFill>
                <a:latin typeface="Tajawal ExtraBold" panose="00000800000000000000" pitchFamily="2" charset="-78"/>
                <a:cs typeface="Tajawal ExtraBold" panose="00000800000000000000" pitchFamily="2" charset="-78"/>
              </a:rPr>
              <a:t>, and that </a:t>
            </a:r>
            <a:r>
              <a:rPr lang="en-US" sz="2100" b="1" dirty="0">
                <a:solidFill>
                  <a:srgbClr val="FF0000"/>
                </a:solidFill>
                <a:latin typeface="Tajawal ExtraBold" panose="00000800000000000000" pitchFamily="2" charset="-78"/>
                <a:cs typeface="Tajawal ExtraBold" panose="00000800000000000000" pitchFamily="2" charset="-78"/>
              </a:rPr>
              <a:t>threatens a company’s reputation </a:t>
            </a:r>
            <a:r>
              <a:rPr lang="en-US" sz="2100" b="1" dirty="0">
                <a:solidFill>
                  <a:srgbClr val="2D3956"/>
                </a:solidFill>
                <a:latin typeface="Tajawal ExtraBold" panose="00000800000000000000" pitchFamily="2" charset="-78"/>
                <a:cs typeface="Tajawal ExtraBold" panose="00000800000000000000" pitchFamily="2" charset="-78"/>
              </a:rPr>
              <a:t>and its ability to conduct business.</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Although </a:t>
            </a:r>
            <a:r>
              <a:rPr lang="en-US" sz="2100" b="1" dirty="0">
                <a:solidFill>
                  <a:srgbClr val="FF0000"/>
                </a:solidFill>
                <a:latin typeface="Tajawal ExtraBold" panose="00000800000000000000" pitchFamily="2" charset="-78"/>
                <a:cs typeface="Tajawal ExtraBold" panose="00000800000000000000" pitchFamily="2" charset="-78"/>
              </a:rPr>
              <a:t>some risks are beyond a company’s control</a:t>
            </a:r>
            <a:r>
              <a:rPr lang="en-US" sz="2100" b="1" dirty="0">
                <a:solidFill>
                  <a:srgbClr val="2D3956"/>
                </a:solidFill>
                <a:latin typeface="Tajawal ExtraBold" panose="00000800000000000000" pitchFamily="2" charset="-78"/>
                <a:cs typeface="Tajawal ExtraBold" panose="00000800000000000000" pitchFamily="2" charset="-78"/>
              </a:rPr>
              <a:t>, others can be foreseen.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772667800"/>
      </p:ext>
    </p:extLst>
  </p:cSld>
  <p:clrMapOvr>
    <a:masterClrMapping/>
  </p:clrMapOvr>
  <mc:AlternateContent xmlns:mc="http://schemas.openxmlformats.org/markup-compatibility/2006" xmlns:p14="http://schemas.microsoft.com/office/powerpoint/2010/main">
    <mc:Choice Requires="p14">
      <p:transition p14:dur="10" advTm="129000"/>
    </mc:Choice>
    <mc:Fallback xmlns="">
      <p:transition advTm="12900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Crisis Scenario Planning</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504715"/>
            <a:ext cx="10238443" cy="4431983"/>
          </a:xfrm>
          <a:prstGeom prst="rect">
            <a:avLst/>
          </a:prstGeom>
          <a:noFill/>
        </p:spPr>
        <p:txBody>
          <a:bodyPr wrap="square" rtlCol="0">
            <a:spAutoFit/>
          </a:bodyPr>
          <a:lstStyle/>
          <a:p>
            <a:pPr marL="342900" indent="-342900" algn="just">
              <a:buFont typeface="Wingdings" panose="05000000000000000000" pitchFamily="2" charset="2"/>
              <a:buChar char="q"/>
            </a:pPr>
            <a:r>
              <a:rPr lang="en-US" b="1" i="1" dirty="0">
                <a:solidFill>
                  <a:srgbClr val="C00000"/>
                </a:solidFill>
                <a:latin typeface="Tajawal ExtraBold" panose="00000800000000000000" pitchFamily="2" charset="-78"/>
                <a:cs typeface="Tajawal ExtraBold" panose="00000800000000000000" pitchFamily="2" charset="-78"/>
              </a:rPr>
              <a:t>Research shows that the vast majority of crises arise when companies fail to identify a potentially contentious issue at an earlier, more benign stage</a:t>
            </a:r>
            <a:r>
              <a:rPr lang="ar-EG" b="1" i="1" dirty="0">
                <a:solidFill>
                  <a:srgbClr val="C00000"/>
                </a:solidFill>
                <a:latin typeface="Tajawal ExtraBold" panose="00000800000000000000" pitchFamily="2" charset="-78"/>
                <a:cs typeface="Tajawal ExtraBold" panose="00000800000000000000" pitchFamily="2" charset="-78"/>
              </a:rPr>
              <a:t> مرحلة حميدة</a:t>
            </a:r>
            <a:r>
              <a:rPr lang="en-US" b="1" i="1" dirty="0">
                <a:solidFill>
                  <a:srgbClr val="C00000"/>
                </a:solidFill>
                <a:latin typeface="Tajawal ExtraBold" panose="00000800000000000000" pitchFamily="2" charset="-78"/>
                <a:cs typeface="Tajawal ExtraBold" panose="00000800000000000000" pitchFamily="2" charset="-78"/>
              </a:rPr>
              <a:t>, and to develop a plan of action to manage the issue before the issue manages them.</a:t>
            </a:r>
          </a:p>
          <a:p>
            <a:pPr algn="just"/>
            <a:r>
              <a:rPr lang="en-US" sz="1900" b="1" dirty="0">
                <a:solidFill>
                  <a:srgbClr val="0070C0"/>
                </a:solidFill>
                <a:latin typeface="Tajawal ExtraBold" panose="00000800000000000000" pitchFamily="2" charset="-78"/>
                <a:cs typeface="Tajawal ExtraBold" panose="00000800000000000000" pitchFamily="2" charset="-78"/>
              </a:rPr>
              <a:t>Creating a crisis communications plan</a:t>
            </a:r>
          </a:p>
          <a:p>
            <a:pPr marL="342900" indent="-342900" algn="just">
              <a:buFont typeface="Wingdings" panose="05000000000000000000" pitchFamily="2" charset="2"/>
              <a:buChar char="q"/>
            </a:pPr>
            <a:r>
              <a:rPr lang="en-US" sz="1900" b="1" dirty="0">
                <a:solidFill>
                  <a:srgbClr val="2D3956"/>
                </a:solidFill>
                <a:latin typeface="Tajawal ExtraBold" panose="00000800000000000000" pitchFamily="2" charset="-78"/>
                <a:cs typeface="Tajawal ExtraBold" panose="00000800000000000000" pitchFamily="2" charset="-78"/>
              </a:rPr>
              <a:t>The issues audit becomes the front end of a company’s crisis communications plan, and arguably, the most important document in the plan. As a complement to a company’s emergency procedures, </a:t>
            </a:r>
            <a:r>
              <a:rPr lang="en-US" sz="1900" b="1" dirty="0">
                <a:solidFill>
                  <a:srgbClr val="FF0000"/>
                </a:solidFill>
                <a:latin typeface="Tajawal ExtraBold" panose="00000800000000000000" pitchFamily="2" charset="-78"/>
                <a:cs typeface="Tajawal ExtraBold" panose="00000800000000000000" pitchFamily="2" charset="-78"/>
              </a:rPr>
              <a:t>the crisis plan should contain detailed communications response procedures </a:t>
            </a:r>
            <a:r>
              <a:rPr lang="en-US" sz="1900" b="1" dirty="0">
                <a:solidFill>
                  <a:srgbClr val="2D3956"/>
                </a:solidFill>
                <a:latin typeface="Tajawal ExtraBold" panose="00000800000000000000" pitchFamily="2" charset="-78"/>
                <a:cs typeface="Tajawal ExtraBold" panose="00000800000000000000" pitchFamily="2" charset="-78"/>
              </a:rPr>
              <a:t>in the event that any of the potential crises identified in the communications audit, or unforeseen external events, come to pass.</a:t>
            </a:r>
          </a:p>
          <a:p>
            <a:pPr algn="just"/>
            <a:r>
              <a:rPr lang="en-US" sz="1900" b="1" dirty="0">
                <a:solidFill>
                  <a:srgbClr val="0070C0"/>
                </a:solidFill>
                <a:latin typeface="Tajawal ExtraBold" panose="00000800000000000000" pitchFamily="2" charset="-78"/>
                <a:cs typeface="Tajawal ExtraBold" panose="00000800000000000000" pitchFamily="2" charset="-78"/>
              </a:rPr>
              <a:t>Testing the plan</a:t>
            </a:r>
          </a:p>
          <a:p>
            <a:pPr marL="342900" indent="-342900" algn="just">
              <a:buFont typeface="Wingdings" panose="05000000000000000000" pitchFamily="2" charset="2"/>
              <a:buChar char="q"/>
            </a:pPr>
            <a:r>
              <a:rPr lang="en-US" sz="1900" b="1" dirty="0">
                <a:solidFill>
                  <a:srgbClr val="2D3956"/>
                </a:solidFill>
                <a:latin typeface="Tajawal ExtraBold" panose="00000800000000000000" pitchFamily="2" charset="-78"/>
                <a:cs typeface="Tajawal ExtraBold" panose="00000800000000000000" pitchFamily="2" charset="-78"/>
              </a:rPr>
              <a:t>In order to ensure that the messages contained in the crisis plan are delivered effectively and with credibility, and that the plan can be carried out, it needs to be tested. This is where </a:t>
            </a:r>
            <a:r>
              <a:rPr lang="en-US" sz="1900" b="1" dirty="0">
                <a:solidFill>
                  <a:srgbClr val="FF0000"/>
                </a:solidFill>
                <a:latin typeface="Tajawal ExtraBold" panose="00000800000000000000" pitchFamily="2" charset="-78"/>
                <a:cs typeface="Tajawal ExtraBold" panose="00000800000000000000" pitchFamily="2" charset="-78"/>
              </a:rPr>
              <a:t>crisis training and simulations </a:t>
            </a:r>
            <a:r>
              <a:rPr lang="en-US" sz="1900" b="1" dirty="0">
                <a:solidFill>
                  <a:srgbClr val="2D3956"/>
                </a:solidFill>
                <a:latin typeface="Tajawal ExtraBold" panose="00000800000000000000" pitchFamily="2" charset="-78"/>
                <a:cs typeface="Tajawal ExtraBold" panose="00000800000000000000" pitchFamily="2" charset="-78"/>
              </a:rPr>
              <a:t>come in, as well as media training.</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760637147"/>
      </p:ext>
    </p:extLst>
  </p:cSld>
  <p:clrMapOvr>
    <a:masterClrMapping/>
  </p:clrMapOvr>
  <mc:AlternateContent xmlns:mc="http://schemas.openxmlformats.org/markup-compatibility/2006" xmlns:p14="http://schemas.microsoft.com/office/powerpoint/2010/main">
    <mc:Choice Requires="p14">
      <p:transition p14:dur="10" advTm="146000"/>
    </mc:Choice>
    <mc:Fallback xmlns="">
      <p:transition advTm="14600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Crisis Scenario Planning</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822420"/>
            <a:ext cx="10143440" cy="3970318"/>
          </a:xfrm>
          <a:prstGeom prst="rect">
            <a:avLst/>
          </a:prstGeom>
          <a:noFill/>
        </p:spPr>
        <p:txBody>
          <a:bodyPr wrap="square" rtlCol="0">
            <a:spAutoFit/>
          </a:bodyPr>
          <a:lstStyle/>
          <a:p>
            <a:pPr algn="just"/>
            <a:r>
              <a:rPr lang="en-US" sz="2100" b="1" dirty="0">
                <a:solidFill>
                  <a:srgbClr val="C00000"/>
                </a:solidFill>
                <a:latin typeface="Tajawal ExtraBold" panose="00000800000000000000" pitchFamily="2" charset="-78"/>
                <a:cs typeface="Tajawal ExtraBold" panose="00000800000000000000" pitchFamily="2" charset="-78"/>
              </a:rPr>
              <a:t>2. Crisis Management: “Plan for the worst; hope for the best”</a:t>
            </a:r>
            <a:r>
              <a:rPr lang="ar-EG" sz="2100" b="1" dirty="0">
                <a:solidFill>
                  <a:srgbClr val="C00000"/>
                </a:solidFill>
                <a:latin typeface="Tajawal ExtraBold" panose="00000800000000000000" pitchFamily="2" charset="-78"/>
                <a:cs typeface="Tajawal ExtraBold" panose="00000800000000000000" pitchFamily="2" charset="-78"/>
              </a:rPr>
              <a:t> </a:t>
            </a:r>
            <a:endParaRPr lang="en-US" sz="2100" b="1" dirty="0">
              <a:solidFill>
                <a:srgbClr val="C00000"/>
              </a:solidFill>
              <a:latin typeface="Tajawal ExtraBold" panose="00000800000000000000" pitchFamily="2" charset="-78"/>
              <a:cs typeface="Tajawal ExtraBold" panose="00000800000000000000" pitchFamily="2" charset="-78"/>
            </a:endParaRPr>
          </a:p>
          <a:p>
            <a:pPr algn="just"/>
            <a:endParaRPr lang="en-US" sz="2100" b="1" dirty="0">
              <a:solidFill>
                <a:srgbClr val="C00000"/>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Despite the best planning and foresight, organizations inevitably</a:t>
            </a:r>
            <a:r>
              <a:rPr lang="ar-EG" sz="2100" b="1" dirty="0">
                <a:solidFill>
                  <a:srgbClr val="2D3956"/>
                </a:solidFill>
                <a:latin typeface="Tajawal ExtraBold" panose="00000800000000000000" pitchFamily="2" charset="-78"/>
                <a:cs typeface="Tajawal ExtraBold" panose="00000800000000000000" pitchFamily="2" charset="-78"/>
              </a:rPr>
              <a:t> لا محالة</a:t>
            </a:r>
            <a:r>
              <a:rPr lang="en-US" sz="2100" b="1" dirty="0">
                <a:solidFill>
                  <a:srgbClr val="2D3956"/>
                </a:solidFill>
                <a:latin typeface="Tajawal ExtraBold" panose="00000800000000000000" pitchFamily="2" charset="-78"/>
                <a:cs typeface="Tajawal ExtraBold" panose="00000800000000000000" pitchFamily="2" charset="-78"/>
              </a:rPr>
              <a:t> find themselves in a crisis from time to time.</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Research has discovered common internal reactions when the issue first breaks.</a:t>
            </a:r>
          </a:p>
          <a:p>
            <a:pPr marL="342900" indent="-342900" algn="just">
              <a:buFont typeface="Wingdings" panose="05000000000000000000" pitchFamily="2" charset="2"/>
              <a:buChar char="q"/>
            </a:pPr>
            <a:r>
              <a:rPr lang="en-US" sz="2100" b="1" dirty="0">
                <a:solidFill>
                  <a:srgbClr val="FF0000"/>
                </a:solidFill>
                <a:latin typeface="Tajawal ExtraBold" panose="00000800000000000000" pitchFamily="2" charset="-78"/>
                <a:cs typeface="Tajawal ExtraBold" panose="00000800000000000000" pitchFamily="2" charset="-78"/>
              </a:rPr>
              <a:t>Before the company knows about the incident, cameras are on the scene. In the absence of real information, an organization cannot respond meaningfully. However, that doesn’t stop media from reporting on it live, minute by minute.</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As events escalate, management senses a loss of control over the issue.</a:t>
            </a:r>
          </a:p>
          <a:p>
            <a:pPr algn="just"/>
            <a:endParaRPr lang="en-US" sz="21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DD58A2E5-9B1F-FCF3-1D8E-546806CCD1AC}"/>
              </a:ext>
            </a:extLst>
          </p:cNvPr>
          <p:cNvSpPr txBox="1"/>
          <p:nvPr/>
        </p:nvSpPr>
        <p:spPr>
          <a:xfrm>
            <a:off x="9237983" y="1822420"/>
            <a:ext cx="2523624" cy="410072"/>
          </a:xfrm>
          <a:prstGeom prst="rect">
            <a:avLst/>
          </a:prstGeom>
          <a:noFill/>
        </p:spPr>
        <p:txBody>
          <a:bodyPr wrap="square">
            <a:spAutoFit/>
          </a:bodyPr>
          <a:lstStyle/>
          <a:p>
            <a:r>
              <a:rPr lang="ar-EG" sz="2000" b="1" dirty="0"/>
              <a:t>خطط للأسوأ؛ نأمل للأفضل</a:t>
            </a:r>
            <a:endParaRPr lang="en-US" sz="2000" b="1" dirty="0"/>
          </a:p>
        </p:txBody>
      </p:sp>
    </p:spTree>
    <p:extLst>
      <p:ext uri="{BB962C8B-B14F-4D97-AF65-F5344CB8AC3E}">
        <p14:creationId xmlns:p14="http://schemas.microsoft.com/office/powerpoint/2010/main" val="2954831148"/>
      </p:ext>
    </p:extLst>
  </p:cSld>
  <p:clrMapOvr>
    <a:masterClrMapping/>
  </p:clrMapOvr>
  <mc:AlternateContent xmlns:mc="http://schemas.openxmlformats.org/markup-compatibility/2006" xmlns:p14="http://schemas.microsoft.com/office/powerpoint/2010/main">
    <mc:Choice Requires="p14">
      <p:transition p14:dur="10" advTm="139000"/>
    </mc:Choice>
    <mc:Fallback xmlns="">
      <p:transition advTm="13900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Crisis Scenario Planning</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53170" y="1527837"/>
            <a:ext cx="9794643" cy="4293483"/>
          </a:xfrm>
          <a:prstGeom prst="rect">
            <a:avLst/>
          </a:prstGeom>
          <a:noFill/>
        </p:spPr>
        <p:txBody>
          <a:bodyPr wrap="square" rtlCol="0">
            <a:spAutoFit/>
          </a:bodyPr>
          <a:lstStyle/>
          <a:p>
            <a:pPr algn="just"/>
            <a:r>
              <a:rPr lang="en-US" sz="2100" b="1" dirty="0">
                <a:solidFill>
                  <a:srgbClr val="0070C0"/>
                </a:solidFill>
                <a:latin typeface="Tajawal ExtraBold" panose="00000800000000000000" pitchFamily="2" charset="-78"/>
                <a:cs typeface="Tajawal ExtraBold" panose="00000800000000000000" pitchFamily="2" charset="-78"/>
              </a:rPr>
              <a:t>Assessing a crisis</a:t>
            </a:r>
          </a:p>
          <a:p>
            <a:pPr marL="342900" indent="-342900" algn="just">
              <a:buFont typeface="Wingdings" panose="05000000000000000000" pitchFamily="2" charset="2"/>
              <a:buChar char="q"/>
            </a:pPr>
            <a:endParaRPr lang="en-US" sz="2100" b="1" dirty="0">
              <a:solidFill>
                <a:srgbClr val="2D3956"/>
              </a:solidFill>
              <a:latin typeface="Tajawal ExtraBold" panose="00000800000000000000" pitchFamily="2" charset="-78"/>
              <a:cs typeface="Tajawal ExtraBold" panose="00000800000000000000" pitchFamily="2" charset="-78"/>
            </a:endParaRPr>
          </a:p>
          <a:p>
            <a:pPr algn="just"/>
            <a:r>
              <a:rPr lang="en-US" sz="2100" b="1" dirty="0">
                <a:solidFill>
                  <a:srgbClr val="2D3956"/>
                </a:solidFill>
                <a:latin typeface="Tajawal ExtraBold" panose="00000800000000000000" pitchFamily="2" charset="-78"/>
                <a:cs typeface="Tajawal ExtraBold" panose="00000800000000000000" pitchFamily="2" charset="-78"/>
              </a:rPr>
              <a:t>One of the most vital skills a company can possess is the ability to determine if, when and at what level of importance a crisis has struck:</a:t>
            </a:r>
          </a:p>
          <a:p>
            <a:pPr marL="342900" indent="-342900" algn="just">
              <a:buFont typeface="Wingdings" panose="05000000000000000000" pitchFamily="2" charset="2"/>
              <a:buChar char="q"/>
            </a:pPr>
            <a:endParaRPr lang="en-US" sz="21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Is this a crisis, or is it simply a continuing business problem coming to the surface?</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Is it confined to a local area, or does it have the potential to become a situation of national or international importance?</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Has someone verified the incident or crisis?</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What are the legal implications?</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What level of resources will be required to manage it?</a:t>
            </a:r>
          </a:p>
          <a:p>
            <a:pPr algn="just"/>
            <a:endParaRPr lang="en-US" sz="21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487083383"/>
      </p:ext>
    </p:extLst>
  </p:cSld>
  <p:clrMapOvr>
    <a:masterClrMapping/>
  </p:clrMapOvr>
  <mc:AlternateContent xmlns:mc="http://schemas.openxmlformats.org/markup-compatibility/2006" xmlns:p14="http://schemas.microsoft.com/office/powerpoint/2010/main">
    <mc:Choice Requires="p14">
      <p:transition p14:dur="10" advTm="131000"/>
    </mc:Choice>
    <mc:Fallback xmlns="">
      <p:transition advTm="13100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Crisis Scenario Planning</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53170" y="1527837"/>
            <a:ext cx="9794643" cy="3323987"/>
          </a:xfrm>
          <a:prstGeom prst="rect">
            <a:avLst/>
          </a:prstGeom>
          <a:noFill/>
        </p:spPr>
        <p:txBody>
          <a:bodyPr wrap="square" rtlCol="0">
            <a:spAutoFit/>
          </a:bodyPr>
          <a:lstStyle/>
          <a:p>
            <a:pPr algn="just"/>
            <a:r>
              <a:rPr lang="en-US" sz="2100" b="1" dirty="0">
                <a:solidFill>
                  <a:srgbClr val="C00000"/>
                </a:solidFill>
                <a:latin typeface="Tajawal ExtraBold" panose="00000800000000000000" pitchFamily="2" charset="-78"/>
                <a:cs typeface="Tajawal ExtraBold" panose="00000800000000000000" pitchFamily="2" charset="-78"/>
              </a:rPr>
              <a:t>3. Crisis recovery: Regaining trust</a:t>
            </a:r>
          </a:p>
          <a:p>
            <a:pPr algn="just"/>
            <a:endParaRPr lang="en-US" sz="21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A company should examine the impact the incident has had on its brand(s) and reputation. If the brand has taken a hit, </a:t>
            </a:r>
            <a:r>
              <a:rPr lang="en-US" sz="2100" b="1" dirty="0">
                <a:solidFill>
                  <a:srgbClr val="FF0000"/>
                </a:solidFill>
                <a:latin typeface="Tajawal ExtraBold" panose="00000800000000000000" pitchFamily="2" charset="-78"/>
                <a:cs typeface="Tajawal ExtraBold" panose="00000800000000000000" pitchFamily="2" charset="-78"/>
              </a:rPr>
              <a:t>a company may need to give consumers a reason to trust them again</a:t>
            </a:r>
            <a:r>
              <a:rPr lang="en-US" sz="2100" b="1" dirty="0">
                <a:solidFill>
                  <a:srgbClr val="2D3956"/>
                </a:solidFill>
                <a:latin typeface="Tajawal ExtraBold" panose="00000800000000000000" pitchFamily="2" charset="-78"/>
                <a:cs typeface="Tajawal ExtraBold" panose="00000800000000000000" pitchFamily="2" charset="-78"/>
              </a:rPr>
              <a:t>.</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Companies should consider a broad range of </a:t>
            </a:r>
            <a:r>
              <a:rPr lang="en-US" sz="2100" b="1" dirty="0">
                <a:solidFill>
                  <a:srgbClr val="FF0000"/>
                </a:solidFill>
                <a:latin typeface="Tajawal ExtraBold" panose="00000800000000000000" pitchFamily="2" charset="-78"/>
                <a:cs typeface="Tajawal ExtraBold" panose="00000800000000000000" pitchFamily="2" charset="-78"/>
              </a:rPr>
              <a:t>potential communication initiatives </a:t>
            </a:r>
            <a:r>
              <a:rPr lang="en-US" sz="2100" b="1" dirty="0">
                <a:solidFill>
                  <a:srgbClr val="2D3956"/>
                </a:solidFill>
                <a:latin typeface="Tajawal ExtraBold" panose="00000800000000000000" pitchFamily="2" charset="-78"/>
                <a:cs typeface="Tajawal ExtraBold" panose="00000800000000000000" pitchFamily="2" charset="-78"/>
              </a:rPr>
              <a:t>to restore trust and loyalty.</a:t>
            </a:r>
          </a:p>
          <a:p>
            <a:pPr marL="342900" indent="-342900" algn="just">
              <a:buFont typeface="Wingdings" panose="05000000000000000000" pitchFamily="2" charset="2"/>
              <a:buChar char="q"/>
            </a:pPr>
            <a:r>
              <a:rPr lang="en-US" sz="2100" b="1" dirty="0">
                <a:solidFill>
                  <a:srgbClr val="FF0000"/>
                </a:solidFill>
                <a:latin typeface="Tajawal ExtraBold" panose="00000800000000000000" pitchFamily="2" charset="-78"/>
                <a:cs typeface="Tajawal ExtraBold" panose="00000800000000000000" pitchFamily="2" charset="-78"/>
              </a:rPr>
              <a:t>Public opinion surveys </a:t>
            </a:r>
            <a:r>
              <a:rPr lang="en-US" sz="2100" b="1" dirty="0">
                <a:solidFill>
                  <a:srgbClr val="2D3956"/>
                </a:solidFill>
                <a:latin typeface="Tajawal ExtraBold" panose="00000800000000000000" pitchFamily="2" charset="-78"/>
                <a:cs typeface="Tajawal ExtraBold" panose="00000800000000000000" pitchFamily="2" charset="-78"/>
              </a:rPr>
              <a:t>can track changes in attitudes towards a company in the weeks and months after reputation-focused programs are launched.</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58551420"/>
      </p:ext>
    </p:extLst>
  </p:cSld>
  <p:clrMapOvr>
    <a:masterClrMapping/>
  </p:clrMapOvr>
  <mc:AlternateContent xmlns:mc="http://schemas.openxmlformats.org/markup-compatibility/2006" xmlns:p14="http://schemas.microsoft.com/office/powerpoint/2010/main">
    <mc:Choice Requires="p14">
      <p:transition p14:dur="10" advTm="119100"/>
    </mc:Choice>
    <mc:Fallback xmlns="">
      <p:transition advTm="119100"/>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520413" y="1239473"/>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2062227" y="1263155"/>
            <a:ext cx="8067545" cy="707886"/>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Ten rules for crisis management</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descr="A hand holding a pen&#10;&#10;Description automatically generated">
            <a:extLst>
              <a:ext uri="{FF2B5EF4-FFF2-40B4-BE49-F238E27FC236}">
                <a16:creationId xmlns:a16="http://schemas.microsoft.com/office/drawing/2014/main" id="{91114308-042A-8450-66B2-E2A1E2DFB377}"/>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857008" y="2762158"/>
            <a:ext cx="4690752" cy="2741158"/>
          </a:xfrm>
          <a:prstGeom prst="rect">
            <a:avLst/>
          </a:prstGeom>
        </p:spPr>
      </p:pic>
    </p:spTree>
    <p:extLst>
      <p:ext uri="{BB962C8B-B14F-4D97-AF65-F5344CB8AC3E}">
        <p14:creationId xmlns:p14="http://schemas.microsoft.com/office/powerpoint/2010/main" val="1260945720"/>
      </p:ext>
    </p:extLst>
  </p:cSld>
  <p:clrMapOvr>
    <a:masterClrMapping/>
  </p:clrMapOvr>
  <mc:AlternateContent xmlns:mc="http://schemas.openxmlformats.org/markup-compatibility/2006" xmlns:p14="http://schemas.microsoft.com/office/powerpoint/2010/main">
    <mc:Choice Requires="p14">
      <p:transition spd="slow" p14:dur="2000" advTm="9000"/>
    </mc:Choice>
    <mc:Fallback xmlns="">
      <p:transition spd="slow" advTm="9000"/>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Ten rules for crisis management</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08912" y="1386622"/>
            <a:ext cx="9794643" cy="3046988"/>
          </a:xfrm>
          <a:prstGeom prst="rect">
            <a:avLst/>
          </a:prstGeom>
          <a:noFill/>
        </p:spPr>
        <p:txBody>
          <a:bodyPr wrap="square" rtlCol="0">
            <a:spAutoFit/>
          </a:bodyPr>
          <a:lstStyle/>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1. Respect the role of the media. </a:t>
            </a:r>
          </a:p>
          <a:p>
            <a:pPr algn="just"/>
            <a:endParaRPr lang="en-US" sz="2400" b="1" dirty="0">
              <a:solidFill>
                <a:srgbClr val="C00000"/>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The media are not the enemy; they have direct access to the audiences you need to reach. Rather than avoiding media, use them as a channel to communicate key messages. Prepare a statement that includes the confirmed facts; communicate what the company is doing and provide background information.</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6858041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Ten rules for crisis management</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576914"/>
            <a:ext cx="9794643" cy="3816429"/>
          </a:xfrm>
          <a:prstGeom prst="rect">
            <a:avLst/>
          </a:prstGeom>
          <a:noFill/>
        </p:spPr>
        <p:txBody>
          <a:bodyPr wrap="square" rtlCol="0">
            <a:spAutoFit/>
          </a:bodyPr>
          <a:lstStyle/>
          <a:p>
            <a:pPr marL="342900" indent="-342900" algn="just">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2. Communicate, communicate, communicate. </a:t>
            </a:r>
          </a:p>
          <a:p>
            <a:pPr algn="just"/>
            <a:r>
              <a:rPr lang="en-US" sz="2200" b="1" dirty="0">
                <a:solidFill>
                  <a:srgbClr val="2D3956"/>
                </a:solidFill>
                <a:latin typeface="Tajawal ExtraBold" panose="00000800000000000000" pitchFamily="2" charset="-78"/>
                <a:cs typeface="Tajawal ExtraBold" panose="00000800000000000000" pitchFamily="2" charset="-78"/>
              </a:rPr>
              <a:t>The first rule of crisis management is to communicate. Early hours are critical and they set the tone for the duration of the crisis. The media’s first questions are likely to be simple and predictable:</a:t>
            </a:r>
          </a:p>
          <a:p>
            <a:pPr marL="2292350" lvl="7" indent="-296863" algn="just"/>
            <a:r>
              <a:rPr lang="en-US" sz="2200" b="1" dirty="0">
                <a:solidFill>
                  <a:srgbClr val="2D3956"/>
                </a:solidFill>
                <a:latin typeface="Tajawal ExtraBold" panose="00000800000000000000" pitchFamily="2" charset="-78"/>
                <a:cs typeface="Tajawal ExtraBold" panose="00000800000000000000" pitchFamily="2" charset="-78"/>
              </a:rPr>
              <a:t>    </a:t>
            </a:r>
            <a:r>
              <a:rPr lang="en-US" sz="2200" b="1" dirty="0">
                <a:solidFill>
                  <a:srgbClr val="FF0000"/>
                </a:solidFill>
                <a:latin typeface="Tajawal ExtraBold" panose="00000800000000000000" pitchFamily="2" charset="-78"/>
                <a:cs typeface="Tajawal ExtraBold" panose="00000800000000000000" pitchFamily="2" charset="-78"/>
              </a:rPr>
              <a:t>What</a:t>
            </a:r>
            <a:r>
              <a:rPr lang="en-US" sz="2200" b="1" dirty="0">
                <a:solidFill>
                  <a:srgbClr val="2D3956"/>
                </a:solidFill>
                <a:latin typeface="Tajawal ExtraBold" panose="00000800000000000000" pitchFamily="2" charset="-78"/>
                <a:cs typeface="Tajawal ExtraBold" panose="00000800000000000000" pitchFamily="2" charset="-78"/>
              </a:rPr>
              <a:t> happened? What are you doing about it?</a:t>
            </a:r>
          </a:p>
          <a:p>
            <a:pPr marL="2292350" lvl="7" indent="-296863" algn="just"/>
            <a:r>
              <a:rPr lang="en-US" sz="2200" b="1" dirty="0">
                <a:solidFill>
                  <a:srgbClr val="2D3956"/>
                </a:solidFill>
                <a:latin typeface="Tajawal ExtraBold" panose="00000800000000000000" pitchFamily="2" charset="-78"/>
                <a:cs typeface="Tajawal ExtraBold" panose="00000800000000000000" pitchFamily="2" charset="-78"/>
              </a:rPr>
              <a:t>    </a:t>
            </a:r>
            <a:r>
              <a:rPr lang="en-US" sz="2200" b="1" dirty="0">
                <a:solidFill>
                  <a:srgbClr val="FF0000"/>
                </a:solidFill>
                <a:latin typeface="Tajawal ExtraBold" panose="00000800000000000000" pitchFamily="2" charset="-78"/>
                <a:cs typeface="Tajawal ExtraBold" panose="00000800000000000000" pitchFamily="2" charset="-78"/>
              </a:rPr>
              <a:t>Why</a:t>
            </a:r>
            <a:r>
              <a:rPr lang="en-US" sz="2200" b="1" dirty="0">
                <a:solidFill>
                  <a:srgbClr val="2D3956"/>
                </a:solidFill>
                <a:latin typeface="Tajawal ExtraBold" panose="00000800000000000000" pitchFamily="2" charset="-78"/>
                <a:cs typeface="Tajawal ExtraBold" panose="00000800000000000000" pitchFamily="2" charset="-78"/>
              </a:rPr>
              <a:t> happened? Were there warning signs?</a:t>
            </a:r>
          </a:p>
          <a:p>
            <a:pPr marL="2292350" lvl="7" indent="-296863" algn="just"/>
            <a:r>
              <a:rPr lang="en-US" sz="2200" b="1" dirty="0">
                <a:solidFill>
                  <a:srgbClr val="2D3956"/>
                </a:solidFill>
                <a:latin typeface="Tajawal ExtraBold" panose="00000800000000000000" pitchFamily="2" charset="-78"/>
                <a:cs typeface="Tajawal ExtraBold" panose="00000800000000000000" pitchFamily="2" charset="-78"/>
              </a:rPr>
              <a:t>    </a:t>
            </a:r>
            <a:r>
              <a:rPr lang="en-US" sz="2200" b="1" dirty="0">
                <a:solidFill>
                  <a:srgbClr val="FF0000"/>
                </a:solidFill>
                <a:latin typeface="Tajawal ExtraBold" panose="00000800000000000000" pitchFamily="2" charset="-78"/>
                <a:cs typeface="Tajawal ExtraBold" panose="00000800000000000000" pitchFamily="2" charset="-78"/>
              </a:rPr>
              <a:t>Where?</a:t>
            </a:r>
          </a:p>
          <a:p>
            <a:pPr marL="2292350" lvl="7" indent="-296863" algn="just"/>
            <a:r>
              <a:rPr lang="en-US" sz="2200" b="1" dirty="0">
                <a:solidFill>
                  <a:srgbClr val="2D3956"/>
                </a:solidFill>
                <a:latin typeface="Tajawal ExtraBold" panose="00000800000000000000" pitchFamily="2" charset="-78"/>
                <a:cs typeface="Tajawal ExtraBold" panose="00000800000000000000" pitchFamily="2" charset="-78"/>
              </a:rPr>
              <a:t>    </a:t>
            </a:r>
            <a:r>
              <a:rPr lang="en-US" sz="2200" b="1" dirty="0">
                <a:solidFill>
                  <a:srgbClr val="FF0000"/>
                </a:solidFill>
                <a:latin typeface="Tajawal ExtraBold" panose="00000800000000000000" pitchFamily="2" charset="-78"/>
                <a:cs typeface="Tajawal ExtraBold" panose="00000800000000000000" pitchFamily="2" charset="-78"/>
              </a:rPr>
              <a:t>When</a:t>
            </a:r>
            <a:r>
              <a:rPr lang="en-US" sz="2200" b="1" dirty="0">
                <a:solidFill>
                  <a:srgbClr val="2D3956"/>
                </a:solidFill>
                <a:latin typeface="Tajawal ExtraBold" panose="00000800000000000000" pitchFamily="2" charset="-78"/>
                <a:cs typeface="Tajawal ExtraBold" panose="00000800000000000000" pitchFamily="2" charset="-78"/>
              </a:rPr>
              <a:t> did you know of the problem?</a:t>
            </a:r>
          </a:p>
          <a:p>
            <a:pPr marL="2292350" lvl="7" indent="-296863" algn="just"/>
            <a:r>
              <a:rPr lang="en-US" sz="2200" b="1" dirty="0">
                <a:solidFill>
                  <a:srgbClr val="2D3956"/>
                </a:solidFill>
                <a:latin typeface="Tajawal ExtraBold" panose="00000800000000000000" pitchFamily="2" charset="-78"/>
                <a:cs typeface="Tajawal ExtraBold" panose="00000800000000000000" pitchFamily="2" charset="-78"/>
              </a:rPr>
              <a:t>    </a:t>
            </a:r>
            <a:r>
              <a:rPr lang="en-US" sz="2200" b="1" dirty="0">
                <a:solidFill>
                  <a:srgbClr val="FF0000"/>
                </a:solidFill>
                <a:latin typeface="Tajawal ExtraBold" panose="00000800000000000000" pitchFamily="2" charset="-78"/>
                <a:cs typeface="Tajawal ExtraBold" panose="00000800000000000000" pitchFamily="2" charset="-78"/>
              </a:rPr>
              <a:t>Who</a:t>
            </a:r>
            <a:r>
              <a:rPr lang="en-US" sz="2200" b="1" dirty="0">
                <a:solidFill>
                  <a:srgbClr val="2D3956"/>
                </a:solidFill>
                <a:latin typeface="Tajawal ExtraBold" panose="00000800000000000000" pitchFamily="2" charset="-78"/>
                <a:cs typeface="Tajawal ExtraBold" panose="00000800000000000000" pitchFamily="2" charset="-78"/>
              </a:rPr>
              <a:t>’s to blame?</a:t>
            </a:r>
          </a:p>
          <a:p>
            <a:pPr marL="2292350" lvl="7" indent="-296863" algn="just"/>
            <a:r>
              <a:rPr lang="en-US" sz="2200" b="1" dirty="0">
                <a:solidFill>
                  <a:srgbClr val="FF0000"/>
                </a:solidFill>
                <a:latin typeface="Tajawal ExtraBold" panose="00000800000000000000" pitchFamily="2" charset="-78"/>
                <a:cs typeface="Tajawal ExtraBold" panose="00000800000000000000" pitchFamily="2" charset="-78"/>
              </a:rPr>
              <a:t>    How</a:t>
            </a:r>
            <a:r>
              <a:rPr lang="en-US" sz="2200" b="1" dirty="0">
                <a:solidFill>
                  <a:srgbClr val="2D3956"/>
                </a:solidFill>
                <a:latin typeface="Tajawal ExtraBold" panose="00000800000000000000" pitchFamily="2" charset="-78"/>
                <a:cs typeface="Tajawal ExtraBold" panose="00000800000000000000" pitchFamily="2" charset="-78"/>
              </a:rPr>
              <a:t> will life or property be protected or compensated?</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Rectangle 5">
            <a:extLst>
              <a:ext uri="{FF2B5EF4-FFF2-40B4-BE49-F238E27FC236}">
                <a16:creationId xmlns:a16="http://schemas.microsoft.com/office/drawing/2014/main" id="{4E4E3BCC-DB39-BE7A-CC06-4907C5F4D985}"/>
              </a:ext>
            </a:extLst>
          </p:cNvPr>
          <p:cNvSpPr/>
          <p:nvPr/>
        </p:nvSpPr>
        <p:spPr>
          <a:xfrm>
            <a:off x="1691913" y="3502079"/>
            <a:ext cx="1805667" cy="795306"/>
          </a:xfrm>
          <a:prstGeom prst="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US" sz="2800" b="1" dirty="0">
                <a:solidFill>
                  <a:srgbClr val="FF0000"/>
                </a:solidFill>
              </a:rPr>
              <a:t>5 </a:t>
            </a:r>
            <a:r>
              <a:rPr lang="en-US" sz="2800" b="1" dirty="0" err="1">
                <a:solidFill>
                  <a:srgbClr val="FF0000"/>
                </a:solidFill>
              </a:rPr>
              <a:t>Ws</a:t>
            </a:r>
            <a:r>
              <a:rPr lang="en-US" sz="2800" b="1" dirty="0">
                <a:solidFill>
                  <a:srgbClr val="FF0000"/>
                </a:solidFill>
              </a:rPr>
              <a:t> &amp; H?</a:t>
            </a:r>
          </a:p>
        </p:txBody>
      </p:sp>
    </p:spTree>
    <p:extLst>
      <p:ext uri="{BB962C8B-B14F-4D97-AF65-F5344CB8AC3E}">
        <p14:creationId xmlns:p14="http://schemas.microsoft.com/office/powerpoint/2010/main" val="39257923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Ten rules for crisis management</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586170"/>
            <a:ext cx="9794643" cy="4316566"/>
          </a:xfrm>
          <a:prstGeom prst="rect">
            <a:avLst/>
          </a:prstGeom>
          <a:noFill/>
        </p:spPr>
        <p:txBody>
          <a:bodyPr wrap="square" rtlCol="0">
            <a:spAutoFit/>
          </a:bodyPr>
          <a:lstStyle/>
          <a:p>
            <a:pPr algn="just"/>
            <a:endParaRPr lang="en-US" sz="100" b="1" dirty="0">
              <a:solidFill>
                <a:srgbClr val="C00000"/>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3.Take responsibility. </a:t>
            </a:r>
            <a:r>
              <a:rPr lang="en-US" sz="2200" b="1" dirty="0">
                <a:solidFill>
                  <a:srgbClr val="2D3956"/>
                </a:solidFill>
                <a:latin typeface="Tajawal ExtraBold" panose="00000800000000000000" pitchFamily="2" charset="-78"/>
                <a:cs typeface="Tajawal ExtraBold" panose="00000800000000000000" pitchFamily="2" charset="-78"/>
              </a:rPr>
              <a:t>One of the more controversial tenets of crisis management is that someone involved in a crisis must be prepared to empathize, even </a:t>
            </a:r>
            <a:r>
              <a:rPr lang="en-US" sz="2200" b="1" dirty="0">
                <a:solidFill>
                  <a:srgbClr val="FF0000"/>
                </a:solidFill>
                <a:latin typeface="Tajawal ExtraBold" panose="00000800000000000000" pitchFamily="2" charset="-78"/>
                <a:cs typeface="Tajawal ExtraBold" panose="00000800000000000000" pitchFamily="2" charset="-78"/>
              </a:rPr>
              <a:t>publicly apologize</a:t>
            </a:r>
            <a:r>
              <a:rPr lang="en-US" sz="2200" b="1" dirty="0">
                <a:solidFill>
                  <a:srgbClr val="2D3956"/>
                </a:solidFill>
                <a:latin typeface="Tajawal ExtraBold" panose="00000800000000000000" pitchFamily="2" charset="-78"/>
                <a:cs typeface="Tajawal ExtraBold" panose="00000800000000000000" pitchFamily="2" charset="-78"/>
              </a:rPr>
              <a:t>, for the events that have transpired. This is different from accepting blame. Taking responsibility means communicating what an organization is doing to </a:t>
            </a:r>
            <a:r>
              <a:rPr lang="en-US" sz="2200" b="1" dirty="0">
                <a:solidFill>
                  <a:srgbClr val="FF0000"/>
                </a:solidFill>
                <a:latin typeface="Tajawal ExtraBold" panose="00000800000000000000" pitchFamily="2" charset="-78"/>
                <a:cs typeface="Tajawal ExtraBold" panose="00000800000000000000" pitchFamily="2" charset="-78"/>
              </a:rPr>
              <a:t>remedy a situation </a:t>
            </a:r>
            <a:r>
              <a:rPr lang="en-US" sz="2200" b="1" dirty="0">
                <a:solidFill>
                  <a:srgbClr val="2D3956"/>
                </a:solidFill>
                <a:latin typeface="Tajawal ExtraBold" panose="00000800000000000000" pitchFamily="2" charset="-78"/>
                <a:cs typeface="Tajawal ExtraBold" panose="00000800000000000000" pitchFamily="2" charset="-78"/>
              </a:rPr>
              <a:t>that the media and the public have determined involve that organization in some way.</a:t>
            </a:r>
          </a:p>
          <a:p>
            <a:pPr marL="342900" indent="-342900" algn="just">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4.Centralize information. </a:t>
            </a:r>
            <a:r>
              <a:rPr lang="en-US" sz="2200" b="1" dirty="0">
                <a:solidFill>
                  <a:srgbClr val="2D3956"/>
                </a:solidFill>
                <a:latin typeface="Tajawal ExtraBold" panose="00000800000000000000" pitchFamily="2" charset="-78"/>
                <a:cs typeface="Tajawal ExtraBold" panose="00000800000000000000" pitchFamily="2" charset="-78"/>
              </a:rPr>
              <a:t>A company needs to move quickly to gain </a:t>
            </a:r>
            <a:r>
              <a:rPr lang="en-US" sz="2200" b="1" dirty="0">
                <a:solidFill>
                  <a:srgbClr val="FF0000"/>
                </a:solidFill>
                <a:latin typeface="Tajawal ExtraBold" panose="00000800000000000000" pitchFamily="2" charset="-78"/>
                <a:cs typeface="Tajawal ExtraBold" panose="00000800000000000000" pitchFamily="2" charset="-78"/>
              </a:rPr>
              <a:t>control over information </a:t>
            </a:r>
            <a:r>
              <a:rPr lang="en-US" sz="2200" b="1" dirty="0">
                <a:solidFill>
                  <a:srgbClr val="2D3956"/>
                </a:solidFill>
                <a:latin typeface="Tajawal ExtraBold" panose="00000800000000000000" pitchFamily="2" charset="-78"/>
                <a:cs typeface="Tajawal ExtraBold" panose="00000800000000000000" pitchFamily="2" charset="-78"/>
              </a:rPr>
              <a:t>and the resolution of the crisis. Ensure that appropriate levels of management are updated with information from a wide variety of sources (</a:t>
            </a:r>
            <a:r>
              <a:rPr lang="en-US" sz="2200" b="1" dirty="0">
                <a:solidFill>
                  <a:srgbClr val="FF0000"/>
                </a:solidFill>
                <a:latin typeface="Tajawal ExtraBold" panose="00000800000000000000" pitchFamily="2" charset="-78"/>
                <a:cs typeface="Tajawal ExtraBold" panose="00000800000000000000" pitchFamily="2" charset="-78"/>
              </a:rPr>
              <a:t>media coverage, analyst comments, competitive intelligence, managers’ first-hand reports</a:t>
            </a:r>
            <a:r>
              <a:rPr lang="en-US" sz="2200" b="1" dirty="0">
                <a:solidFill>
                  <a:srgbClr val="2D3956"/>
                </a:solidFill>
                <a:latin typeface="Tajawal ExtraBold" panose="00000800000000000000" pitchFamily="2" charset="-78"/>
                <a:cs typeface="Tajawal ExtraBold" panose="00000800000000000000" pitchFamily="2" charset="-78"/>
              </a:rPr>
              <a:t>, etc.).</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0816023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Ten rules for crisis management</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663015"/>
            <a:ext cx="9794643" cy="3477875"/>
          </a:xfrm>
          <a:prstGeom prst="rect">
            <a:avLst/>
          </a:prstGeom>
          <a:noFill/>
        </p:spPr>
        <p:txBody>
          <a:bodyPr wrap="square" rtlCol="0">
            <a:spAutoFit/>
          </a:bodyPr>
          <a:lstStyle/>
          <a:p>
            <a:pPr marL="342900" indent="-342900" algn="just">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5.Establish a crisis team. </a:t>
            </a:r>
            <a:r>
              <a:rPr lang="en-US" sz="2200" b="1" dirty="0">
                <a:solidFill>
                  <a:srgbClr val="2D3956"/>
                </a:solidFill>
                <a:latin typeface="Tajawal ExtraBold" panose="00000800000000000000" pitchFamily="2" charset="-78"/>
                <a:cs typeface="Tajawal ExtraBold" panose="00000800000000000000" pitchFamily="2" charset="-78"/>
              </a:rPr>
              <a:t>Create and train the crisis team before a crisis strikes, and establish a situation room. During a crisis, when everyone goes into action, be sure the team has access to the highest levels of management. </a:t>
            </a:r>
          </a:p>
          <a:p>
            <a:pPr marL="342900" indent="-342900" algn="just">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6.“Plan for the worst; hope for the best.” </a:t>
            </a:r>
            <a:r>
              <a:rPr lang="en-US" sz="2200" b="1" dirty="0">
                <a:solidFill>
                  <a:srgbClr val="2D3956"/>
                </a:solidFill>
                <a:latin typeface="Tajawal ExtraBold" panose="00000800000000000000" pitchFamily="2" charset="-78"/>
                <a:cs typeface="Tajawal ExtraBold" panose="00000800000000000000" pitchFamily="2" charset="-78"/>
              </a:rPr>
              <a:t>Assume the worst-case scenario. Develop contingencies for the hours and days ahead, forecast possible consequences and determine plans of action. </a:t>
            </a:r>
          </a:p>
          <a:p>
            <a:pPr marL="342900" indent="-342900" algn="just">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7.Communicate with employees. </a:t>
            </a:r>
            <a:r>
              <a:rPr lang="en-US" sz="2200" b="1" dirty="0">
                <a:solidFill>
                  <a:srgbClr val="2D3956"/>
                </a:solidFill>
                <a:latin typeface="Tajawal ExtraBold" panose="00000800000000000000" pitchFamily="2" charset="-78"/>
                <a:cs typeface="Tajawal ExtraBold" panose="00000800000000000000" pitchFamily="2" charset="-78"/>
              </a:rPr>
              <a:t>Remember that employees are your front-line “ambassadors” in a crisis. Be sure they are aware of what the company is doing to deal with the situation.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0175819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Ten rules for crisis management</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663015"/>
            <a:ext cx="9794643" cy="3477875"/>
          </a:xfrm>
          <a:prstGeom prst="rect">
            <a:avLst/>
          </a:prstGeom>
          <a:noFill/>
        </p:spPr>
        <p:txBody>
          <a:bodyPr wrap="square" rtlCol="0">
            <a:spAutoFit/>
          </a:bodyPr>
          <a:lstStyle/>
          <a:p>
            <a:pPr marL="342900" indent="-342900" algn="just">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8.Third parties. </a:t>
            </a:r>
            <a:r>
              <a:rPr lang="en-US" sz="2200" b="1" dirty="0">
                <a:solidFill>
                  <a:srgbClr val="2D3956"/>
                </a:solidFill>
                <a:latin typeface="Tajawal ExtraBold" panose="00000800000000000000" pitchFamily="2" charset="-78"/>
                <a:cs typeface="Tajawal ExtraBold" panose="00000800000000000000" pitchFamily="2" charset="-78"/>
              </a:rPr>
              <a:t>Use third parties to speak on your behalf. Third parties act as character witnesses and often carry more credibility than the organization at the center of a crisis. </a:t>
            </a:r>
            <a:r>
              <a:rPr lang="en-US" sz="2200" b="1" dirty="0">
                <a:solidFill>
                  <a:srgbClr val="FF0000"/>
                </a:solidFill>
                <a:latin typeface="Tajawal ExtraBold" panose="00000800000000000000" pitchFamily="2" charset="-78"/>
                <a:cs typeface="Tajawal ExtraBold" panose="00000800000000000000" pitchFamily="2" charset="-78"/>
              </a:rPr>
              <a:t>(INFLUENCERS)</a:t>
            </a:r>
          </a:p>
          <a:p>
            <a:pPr marL="342900" indent="-342900" algn="just">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9.Use research to determine responses. </a:t>
            </a:r>
            <a:r>
              <a:rPr lang="en-US" sz="2200" b="1" dirty="0">
                <a:solidFill>
                  <a:srgbClr val="2D3956"/>
                </a:solidFill>
                <a:latin typeface="Tajawal ExtraBold" panose="00000800000000000000" pitchFamily="2" charset="-78"/>
                <a:cs typeface="Tajawal ExtraBold" panose="00000800000000000000" pitchFamily="2" charset="-78"/>
              </a:rPr>
              <a:t>Polling, market research and focus groups provide essential insight into the magnitude of a crisis and public attitudes about where hidden issues may lie. Monitor the Internet, chat rooms and blogs. </a:t>
            </a:r>
          </a:p>
          <a:p>
            <a:pPr marL="342900" indent="-342900" algn="just">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10.Create a website </a:t>
            </a:r>
            <a:r>
              <a:rPr lang="en-US" sz="2200" b="1" dirty="0">
                <a:solidFill>
                  <a:srgbClr val="2D3956"/>
                </a:solidFill>
                <a:latin typeface="Tajawal ExtraBold" panose="00000800000000000000" pitchFamily="2" charset="-78"/>
                <a:cs typeface="Tajawal ExtraBold" panose="00000800000000000000" pitchFamily="2" charset="-78"/>
              </a:rPr>
              <a:t>– If circumstances warrant, create a website to give quick, up-to-the-minute information and get the company’s story out.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0070444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84775"/>
          </a:xfrm>
          <a:prstGeom prst="rect">
            <a:avLst/>
          </a:prstGeom>
          <a:noFill/>
        </p:spPr>
        <p:txBody>
          <a:bodyPr wrap="square" rtlCol="0">
            <a:spAutoFit/>
          </a:bodyPr>
          <a:lstStyle/>
          <a:p>
            <a:r>
              <a:rPr lang="en-US" sz="3200" b="1" dirty="0">
                <a:solidFill>
                  <a:schemeClr val="bg1"/>
                </a:solidFill>
                <a:latin typeface="Tajawal Medium" panose="00000600000000000000" pitchFamily="2" charset="-78"/>
                <a:cs typeface="Tajawal Medium" panose="00000600000000000000" pitchFamily="2" charset="-78"/>
              </a:rPr>
              <a:t>Conclusion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C7D3ED8C-92FC-9A68-D9A0-F04CC1FABE37}"/>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C4EBE417-5025-0594-153A-3D4766FD846D}"/>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B3461AC9-748F-50F4-F7C6-2FFF3979BD06}"/>
              </a:ext>
            </a:extLst>
          </p:cNvPr>
          <p:cNvSpPr txBox="1"/>
          <p:nvPr/>
        </p:nvSpPr>
        <p:spPr>
          <a:xfrm>
            <a:off x="1688798" y="1644410"/>
            <a:ext cx="9782768" cy="3170099"/>
          </a:xfrm>
          <a:prstGeom prst="rect">
            <a:avLst/>
          </a:prstGeom>
          <a:noFill/>
        </p:spPr>
        <p:txBody>
          <a:bodyPr wrap="square" rtlCol="0">
            <a:spAutoFit/>
          </a:bodyPr>
          <a:lstStyle/>
          <a:p>
            <a:pPr algn="just"/>
            <a:r>
              <a:rPr lang="en-US" sz="2800" b="1" dirty="0">
                <a:solidFill>
                  <a:srgbClr val="C00000"/>
                </a:solidFill>
                <a:latin typeface="Tajawal ExtraBold" panose="00000800000000000000" pitchFamily="2" charset="-78"/>
                <a:cs typeface="Tajawal ExtraBold" panose="00000800000000000000" pitchFamily="2" charset="-78"/>
              </a:rPr>
              <a:t>Crisis Communication and Management</a:t>
            </a:r>
          </a:p>
          <a:p>
            <a:pPr algn="just"/>
            <a:endParaRPr lang="en-US" sz="28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Internal Communication</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Influencer Communication</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Media Communication</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Communicating on Social Channels</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Crisis Scenario Planning</a:t>
            </a:r>
          </a:p>
          <a:p>
            <a:pPr marL="342900" indent="-342900" algn="just">
              <a:buFont typeface="Wingdings" panose="05000000000000000000" pitchFamily="2" charset="2"/>
              <a:buChar char="§"/>
            </a:pPr>
            <a:r>
              <a:rPr lang="en-US" sz="2400" b="1" dirty="0">
                <a:solidFill>
                  <a:srgbClr val="2E3957"/>
                </a:solidFill>
                <a:latin typeface="Tajawal ExtraBold" panose="00000800000000000000" pitchFamily="2" charset="-78"/>
                <a:cs typeface="Tajawal ExtraBold" panose="00000800000000000000" pitchFamily="2" charset="-78"/>
              </a:rPr>
              <a:t>Ten rules for crisis management</a:t>
            </a:r>
          </a:p>
        </p:txBody>
      </p:sp>
    </p:spTree>
    <p:extLst>
      <p:ext uri="{BB962C8B-B14F-4D97-AF65-F5344CB8AC3E}">
        <p14:creationId xmlns:p14="http://schemas.microsoft.com/office/powerpoint/2010/main" val="18783368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Recommended Reference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49537" y="1529703"/>
            <a:ext cx="10017032" cy="4375557"/>
          </a:xfrm>
          <a:prstGeom prst="rect">
            <a:avLst/>
          </a:prstGeom>
          <a:noFill/>
        </p:spPr>
        <p:txBody>
          <a:bodyPr wrap="square" rtlCol="0">
            <a:spAutoFit/>
          </a:bodyPr>
          <a:lstStyle/>
          <a:p>
            <a:pPr algn="just">
              <a:spcBef>
                <a:spcPts val="400"/>
              </a:spcBef>
              <a:spcAft>
                <a:spcPts val="400"/>
              </a:spcAft>
            </a:pPr>
            <a:r>
              <a:rPr lang="en-US" sz="1500" dirty="0">
                <a:effectLst/>
              </a:rPr>
              <a:t>Borchers, N. S., &amp; </a:t>
            </a:r>
            <a:r>
              <a:rPr lang="en-US" sz="1500" dirty="0" err="1">
                <a:effectLst/>
              </a:rPr>
              <a:t>Enke</a:t>
            </a:r>
            <a:r>
              <a:rPr lang="en-US" sz="1500" dirty="0">
                <a:effectLst/>
              </a:rPr>
              <a:t>, N. (2021). Managing strategic influencer communication: A systematic overview on emerging planning, organization, and controlling routines. </a:t>
            </a:r>
            <a:r>
              <a:rPr lang="en-US" sz="1500" i="1" dirty="0">
                <a:effectLst/>
              </a:rPr>
              <a:t>Public Relations Review</a:t>
            </a:r>
            <a:r>
              <a:rPr lang="en-US" sz="1500" dirty="0">
                <a:effectLst/>
              </a:rPr>
              <a:t>, </a:t>
            </a:r>
            <a:r>
              <a:rPr lang="en-US" sz="1500" i="1" dirty="0">
                <a:effectLst/>
              </a:rPr>
              <a:t>47</a:t>
            </a:r>
            <a:r>
              <a:rPr lang="en-US" sz="1500" dirty="0">
                <a:effectLst/>
              </a:rPr>
              <a:t>(3), 102041. https://doi.org/10.1016/j.pubrev.2021.102041 </a:t>
            </a:r>
          </a:p>
          <a:p>
            <a:pPr algn="just">
              <a:spcBef>
                <a:spcPts val="400"/>
              </a:spcBef>
              <a:spcAft>
                <a:spcPts val="400"/>
              </a:spcAft>
            </a:pPr>
            <a:r>
              <a:rPr lang="en-US" sz="1500" b="1" dirty="0" err="1">
                <a:effectLst/>
              </a:rPr>
              <a:t>Riglietti</a:t>
            </a:r>
            <a:r>
              <a:rPr lang="en-US" sz="1500" b="1" dirty="0">
                <a:effectLst/>
              </a:rPr>
              <a:t>, G., </a:t>
            </a:r>
            <a:r>
              <a:rPr lang="en-US" sz="1500" b="1" dirty="0" err="1">
                <a:effectLst/>
              </a:rPr>
              <a:t>Eyerman</a:t>
            </a:r>
            <a:r>
              <a:rPr lang="en-US" sz="1500" b="1" dirty="0">
                <a:effectLst/>
              </a:rPr>
              <a:t>, J., </a:t>
            </a:r>
            <a:r>
              <a:rPr lang="en-US" sz="1500" b="1" dirty="0" err="1">
                <a:effectLst/>
              </a:rPr>
              <a:t>Aguada</a:t>
            </a:r>
            <a:r>
              <a:rPr lang="en-US" sz="1500" b="1" dirty="0">
                <a:effectLst/>
              </a:rPr>
              <a:t>, L., &amp; Muhammad, K. (2023, July 9). </a:t>
            </a:r>
            <a:r>
              <a:rPr lang="en-US" sz="1500" b="1" i="1" dirty="0">
                <a:effectLst/>
              </a:rPr>
              <a:t>Social Media in Crisis Communications Report 2020</a:t>
            </a:r>
            <a:r>
              <a:rPr lang="en-US" sz="1500" b="1" dirty="0">
                <a:effectLst/>
              </a:rPr>
              <a:t>. RTI. https://www.rti.org/publication/social-media-crisis-communications-report-2020 </a:t>
            </a:r>
          </a:p>
          <a:p>
            <a:pPr algn="just">
              <a:spcBef>
                <a:spcPts val="400"/>
              </a:spcBef>
              <a:spcAft>
                <a:spcPts val="400"/>
              </a:spcAft>
            </a:pPr>
            <a:r>
              <a:rPr lang="en-US" sz="1500" dirty="0"/>
              <a:t>Kim, Y. (2015). Toward an Ethical Model of Effective Crisis Communication. </a:t>
            </a:r>
            <a:r>
              <a:rPr lang="en-US" sz="1500" i="1" dirty="0"/>
              <a:t>Business &amp;</a:t>
            </a:r>
            <a:endParaRPr lang="en-US" sz="1500" dirty="0"/>
          </a:p>
          <a:p>
            <a:pPr algn="just">
              <a:spcBef>
                <a:spcPts val="400"/>
              </a:spcBef>
              <a:spcAft>
                <a:spcPts val="400"/>
              </a:spcAft>
            </a:pPr>
            <a:r>
              <a:rPr lang="en-US" sz="1500" i="1" dirty="0"/>
              <a:t> Society Review (00453609)</a:t>
            </a:r>
            <a:r>
              <a:rPr lang="en-US" sz="1500" dirty="0"/>
              <a:t>, </a:t>
            </a:r>
            <a:r>
              <a:rPr lang="en-US" sz="1500" i="1" dirty="0"/>
              <a:t>120</a:t>
            </a:r>
            <a:r>
              <a:rPr lang="en-US" sz="1500" dirty="0"/>
              <a:t>(1), 57-81.</a:t>
            </a:r>
            <a:endParaRPr lang="en-US" sz="1500" dirty="0">
              <a:effectLst/>
            </a:endParaRPr>
          </a:p>
          <a:p>
            <a:pPr algn="just">
              <a:spcBef>
                <a:spcPts val="400"/>
              </a:spcBef>
              <a:spcAft>
                <a:spcPts val="400"/>
              </a:spcAft>
            </a:pPr>
            <a:r>
              <a:rPr lang="en-US" sz="1500" b="1" dirty="0">
                <a:effectLst/>
              </a:rPr>
              <a:t>Britton, G. (2023, March 23). </a:t>
            </a:r>
            <a:r>
              <a:rPr lang="en-US" sz="1500" b="1" i="1" dirty="0">
                <a:effectLst/>
              </a:rPr>
              <a:t>The role of internal influencers in communications strategy</a:t>
            </a:r>
            <a:r>
              <a:rPr lang="en-US" sz="1500" b="1" dirty="0">
                <a:effectLst/>
              </a:rPr>
              <a:t>. </a:t>
            </a:r>
            <a:r>
              <a:rPr lang="en-US" sz="1500" b="1" dirty="0" err="1">
                <a:effectLst/>
              </a:rPr>
              <a:t>Poppulo</a:t>
            </a:r>
            <a:r>
              <a:rPr lang="en-US" sz="1500" b="1" dirty="0">
                <a:effectLst/>
              </a:rPr>
              <a:t>. https://www.poppulo.com/blog/the-role-of-internal-influencers-in-communications-strategy </a:t>
            </a:r>
            <a:endParaRPr lang="en-US" sz="1500" b="1" dirty="0"/>
          </a:p>
          <a:p>
            <a:pPr algn="just">
              <a:spcBef>
                <a:spcPts val="400"/>
              </a:spcBef>
              <a:spcAft>
                <a:spcPts val="400"/>
              </a:spcAft>
            </a:pPr>
            <a:r>
              <a:rPr lang="en-US" sz="1500" dirty="0">
                <a:effectLst/>
              </a:rPr>
              <a:t>Destiny , O., &amp; </a:t>
            </a:r>
            <a:r>
              <a:rPr lang="en-US" sz="1500" dirty="0" err="1">
                <a:effectLst/>
              </a:rPr>
              <a:t>Asude</a:t>
            </a:r>
            <a:r>
              <a:rPr lang="en-US" sz="1500" dirty="0">
                <a:effectLst/>
              </a:rPr>
              <a:t>, E. (2018, December). </a:t>
            </a:r>
            <a:r>
              <a:rPr lang="en-US" sz="1500" i="1" dirty="0">
                <a:effectLst/>
              </a:rPr>
              <a:t>Social Media and Crisis Management: A review and analysis of existing ...</a:t>
            </a:r>
            <a:r>
              <a:rPr lang="en-US" sz="1500" dirty="0">
                <a:effectLst/>
              </a:rPr>
              <a:t> LAÜ </a:t>
            </a:r>
            <a:r>
              <a:rPr lang="en-US" sz="1500" dirty="0" err="1">
                <a:effectLst/>
              </a:rPr>
              <a:t>Sosyal</a:t>
            </a:r>
            <a:r>
              <a:rPr lang="en-US" sz="1500" dirty="0">
                <a:effectLst/>
              </a:rPr>
              <a:t> </a:t>
            </a:r>
            <a:r>
              <a:rPr lang="en-US" sz="1500" dirty="0" err="1">
                <a:effectLst/>
              </a:rPr>
              <a:t>Bilimler</a:t>
            </a:r>
            <a:r>
              <a:rPr lang="en-US" sz="1500" dirty="0">
                <a:effectLst/>
              </a:rPr>
              <a:t> </a:t>
            </a:r>
            <a:r>
              <a:rPr lang="en-US" sz="1500" dirty="0" err="1">
                <a:effectLst/>
              </a:rPr>
              <a:t>Dergisi</a:t>
            </a:r>
            <a:r>
              <a:rPr lang="en-US" sz="1500" dirty="0">
                <a:effectLst/>
              </a:rPr>
              <a:t>. http://euljss.eul.edu.tr/article-6.pdf </a:t>
            </a:r>
          </a:p>
          <a:p>
            <a:pPr algn="just">
              <a:spcBef>
                <a:spcPts val="400"/>
              </a:spcBef>
              <a:spcAft>
                <a:spcPts val="400"/>
              </a:spcAft>
            </a:pPr>
            <a:r>
              <a:rPr lang="en-US" sz="1500" b="1" i="1" dirty="0">
                <a:effectLst/>
              </a:rPr>
              <a:t>Influencer Communications. public relations. Shaping </a:t>
            </a:r>
            <a:r>
              <a:rPr lang="en-US" sz="1500" b="1" i="1" dirty="0" err="1">
                <a:effectLst/>
              </a:rPr>
              <a:t>Infleunce</a:t>
            </a:r>
            <a:r>
              <a:rPr lang="en-US" sz="1500" b="1" dirty="0">
                <a:effectLst/>
              </a:rPr>
              <a:t>. </a:t>
            </a:r>
            <a:r>
              <a:rPr lang="en-US" sz="1500" b="1" dirty="0" err="1">
                <a:effectLst/>
              </a:rPr>
              <a:t>JMRConnect</a:t>
            </a:r>
            <a:r>
              <a:rPr lang="en-US" sz="1500" b="1" dirty="0">
                <a:effectLst/>
              </a:rPr>
              <a:t>. (2023, August 1). https://jmrconnect.net/influencer-communications-services-2/ </a:t>
            </a:r>
          </a:p>
          <a:p>
            <a:pPr algn="just">
              <a:spcBef>
                <a:spcPts val="400"/>
              </a:spcBef>
              <a:spcAft>
                <a:spcPts val="400"/>
              </a:spcAft>
            </a:pPr>
            <a:r>
              <a:rPr lang="en-US" sz="1500" dirty="0">
                <a:effectLst/>
              </a:rPr>
              <a:t>Morris, A. (n.d.). </a:t>
            </a:r>
            <a:r>
              <a:rPr lang="en-US" sz="1500" i="1" dirty="0">
                <a:effectLst/>
              </a:rPr>
              <a:t>Media Relations </a:t>
            </a:r>
            <a:r>
              <a:rPr lang="en-US" sz="1500" dirty="0">
                <a:effectLst/>
              </a:rPr>
              <a:t>. </a:t>
            </a:r>
            <a:r>
              <a:rPr lang="en-US" sz="1500" i="1" dirty="0">
                <a:effectLst/>
              </a:rPr>
              <a:t>Power of Ten Leadership Academy</a:t>
            </a:r>
            <a:r>
              <a:rPr lang="en-US" sz="1500" dirty="0">
                <a:effectLst/>
              </a:rPr>
              <a:t>. Retrieved July 1, 2023, from https://dokumen.tips. </a:t>
            </a:r>
          </a:p>
          <a:p>
            <a:pPr algn="just">
              <a:spcBef>
                <a:spcPts val="400"/>
              </a:spcBef>
              <a:spcAft>
                <a:spcPts val="400"/>
              </a:spcAft>
            </a:pPr>
            <a:r>
              <a:rPr lang="en-US" sz="1500" b="1" dirty="0">
                <a:effectLst/>
              </a:rPr>
              <a:t>Zink, J. (n.d.). </a:t>
            </a:r>
            <a:r>
              <a:rPr lang="en-US" sz="1500" b="1" i="1" dirty="0">
                <a:effectLst/>
              </a:rPr>
              <a:t>Chapter 11: Assessing Organizational Communication Quality</a:t>
            </a:r>
            <a:r>
              <a:rPr lang="en-US" sz="1500" b="1" dirty="0">
                <a:effectLst/>
              </a:rPr>
              <a:t>. Organizational Communication. https://pressbooks.pub/jgzink/chapter/chapter-11-assessing-organizational-communication-quality/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BA03B0A2-8391-F8F5-BF68-F722A6E3F0A4}"/>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8E2F3C40-DE44-A68A-E92E-6B6A76F7B093}"/>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657697919"/>
      </p:ext>
    </p:extLst>
  </p:cSld>
  <p:clrMapOvr>
    <a:masterClrMapping/>
  </p:clrMapOvr>
  <mc:AlternateContent xmlns:mc="http://schemas.openxmlformats.org/markup-compatibility/2006" xmlns:p14="http://schemas.microsoft.com/office/powerpoint/2010/main">
    <mc:Choice Requires="p14">
      <p:transition p14:dur="10" advTm="12000"/>
    </mc:Choice>
    <mc:Fallback xmlns="">
      <p:transition advTm="12000"/>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756850037"/>
      </p:ext>
    </p:extLst>
  </p:cSld>
  <p:clrMapOvr>
    <a:masterClrMapping/>
  </p:clrMapOvr>
  <mc:AlternateContent xmlns:mc="http://schemas.openxmlformats.org/markup-compatibility/2006" xmlns:p14="http://schemas.microsoft.com/office/powerpoint/2010/main">
    <mc:Choice Requires="p14">
      <p:transition spd="slow" p14:dur="2000" advTm="10000"/>
    </mc:Choice>
    <mc:Fallback xmlns="">
      <p:transition spd="slow" advTm="10000"/>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5306</TotalTime>
  <Words>3715</Words>
  <Application>Microsoft Office PowerPoint</Application>
  <PresentationFormat>Widescreen</PresentationFormat>
  <Paragraphs>318</Paragraphs>
  <Slides>40</Slides>
  <Notes>8</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40</vt:i4>
      </vt:variant>
    </vt:vector>
  </HeadingPairs>
  <TitlesOfParts>
    <vt:vector size="48" baseType="lpstr">
      <vt:lpstr>Arial</vt:lpstr>
      <vt:lpstr>Calibri</vt:lpstr>
      <vt:lpstr>Calibri Light</vt:lpstr>
      <vt:lpstr>Roboto Light</vt:lpstr>
      <vt:lpstr>Tajawal ExtraBold</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Doaarady</cp:lastModifiedBy>
  <cp:revision>126</cp:revision>
  <dcterms:created xsi:type="dcterms:W3CDTF">2023-04-29T09:08:23Z</dcterms:created>
  <dcterms:modified xsi:type="dcterms:W3CDTF">2024-04-16T16:33:45Z</dcterms:modified>
</cp:coreProperties>
</file>