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2"/>
  </p:notesMasterIdLst>
  <p:sldIdLst>
    <p:sldId id="480" r:id="rId6"/>
    <p:sldId id="303" r:id="rId7"/>
    <p:sldId id="296" r:id="rId8"/>
    <p:sldId id="314" r:id="rId9"/>
    <p:sldId id="297" r:id="rId10"/>
    <p:sldId id="288" r:id="rId11"/>
    <p:sldId id="696" r:id="rId12"/>
    <p:sldId id="697" r:id="rId13"/>
    <p:sldId id="698" r:id="rId14"/>
    <p:sldId id="699" r:id="rId15"/>
    <p:sldId id="386" r:id="rId16"/>
    <p:sldId id="700" r:id="rId17"/>
    <p:sldId id="701" r:id="rId18"/>
    <p:sldId id="702" r:id="rId19"/>
    <p:sldId id="703" r:id="rId20"/>
    <p:sldId id="704" r:id="rId21"/>
    <p:sldId id="705" r:id="rId22"/>
    <p:sldId id="368" r:id="rId23"/>
    <p:sldId id="706" r:id="rId24"/>
    <p:sldId id="387" r:id="rId25"/>
    <p:sldId id="688" r:id="rId26"/>
    <p:sldId id="708" r:id="rId27"/>
    <p:sldId id="709" r:id="rId28"/>
    <p:sldId id="710" r:id="rId29"/>
    <p:sldId id="711" r:id="rId30"/>
    <p:sldId id="714" r:id="rId31"/>
    <p:sldId id="707" r:id="rId32"/>
    <p:sldId id="716" r:id="rId33"/>
    <p:sldId id="713" r:id="rId34"/>
    <p:sldId id="720" r:id="rId35"/>
    <p:sldId id="719" r:id="rId36"/>
    <p:sldId id="718" r:id="rId37"/>
    <p:sldId id="721" r:id="rId38"/>
    <p:sldId id="717" r:id="rId39"/>
    <p:sldId id="723" r:id="rId40"/>
    <p:sldId id="724" r:id="rId41"/>
    <p:sldId id="725" r:id="rId42"/>
    <p:sldId id="726" r:id="rId43"/>
    <p:sldId id="727" r:id="rId44"/>
    <p:sldId id="753" r:id="rId45"/>
    <p:sldId id="754" r:id="rId46"/>
    <p:sldId id="762" r:id="rId47"/>
    <p:sldId id="757" r:id="rId48"/>
    <p:sldId id="755" r:id="rId49"/>
    <p:sldId id="765" r:id="rId50"/>
    <p:sldId id="76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96"/>
            <p14:sldId id="314"/>
            <p14:sldId id="297"/>
            <p14:sldId id="288"/>
            <p14:sldId id="696"/>
            <p14:sldId id="697"/>
            <p14:sldId id="698"/>
            <p14:sldId id="699"/>
            <p14:sldId id="386"/>
            <p14:sldId id="700"/>
            <p14:sldId id="701"/>
            <p14:sldId id="702"/>
            <p14:sldId id="703"/>
            <p14:sldId id="704"/>
            <p14:sldId id="705"/>
            <p14:sldId id="368"/>
            <p14:sldId id="706"/>
            <p14:sldId id="387"/>
            <p14:sldId id="688"/>
            <p14:sldId id="708"/>
            <p14:sldId id="709"/>
            <p14:sldId id="710"/>
            <p14:sldId id="711"/>
            <p14:sldId id="714"/>
            <p14:sldId id="707"/>
            <p14:sldId id="716"/>
            <p14:sldId id="713"/>
            <p14:sldId id="720"/>
            <p14:sldId id="719"/>
            <p14:sldId id="718"/>
            <p14:sldId id="721"/>
            <p14:sldId id="717"/>
            <p14:sldId id="723"/>
            <p14:sldId id="724"/>
            <p14:sldId id="725"/>
            <p14:sldId id="726"/>
            <p14:sldId id="727"/>
            <p14:sldId id="753"/>
            <p14:sldId id="754"/>
            <p14:sldId id="762"/>
            <p14:sldId id="757"/>
            <p14:sldId id="755"/>
            <p14:sldId id="765"/>
            <p14:sldId id="76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260585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9682"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9683"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5</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201730"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latin typeface="Arial" panose="020B0604020202020204" pitchFamily="34" charset="0"/>
              <a:ea typeface="宋体" panose="02010600030101010101" pitchFamily="2" charset="-122"/>
            </a:endParaRPr>
          </a:p>
        </p:txBody>
      </p:sp>
      <p:sp>
        <p:nvSpPr>
          <p:cNvPr id="201731"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6</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F5963-08E0-7771-90D8-EFA2188A7850}"/>
            </a:ext>
          </a:extLst>
        </p:cNvPr>
        <p:cNvGrpSpPr/>
        <p:nvPr/>
      </p:nvGrpSpPr>
      <p:grpSpPr>
        <a:xfrm>
          <a:off x="0" y="0"/>
          <a:ext cx="0" cy="0"/>
          <a:chOff x="0" y="0"/>
          <a:chExt cx="0" cy="0"/>
        </a:xfrm>
      </p:grpSpPr>
      <p:sp>
        <p:nvSpPr>
          <p:cNvPr id="201729" name="Slide Image Placeholder 1">
            <a:extLst>
              <a:ext uri="{FF2B5EF4-FFF2-40B4-BE49-F238E27FC236}">
                <a16:creationId xmlns:a16="http://schemas.microsoft.com/office/drawing/2014/main" id="{8F833E40-9CEE-5839-8790-ECE360F3B4FD}"/>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01730" name="Notes Placeholder 2">
            <a:extLst>
              <a:ext uri="{FF2B5EF4-FFF2-40B4-BE49-F238E27FC236}">
                <a16:creationId xmlns:a16="http://schemas.microsoft.com/office/drawing/2014/main" id="{6211BAC5-2C54-5D92-D9E7-B515216A5BF6}"/>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latin typeface="Arial" panose="020B0604020202020204" pitchFamily="34" charset="0"/>
              <a:ea typeface="宋体" panose="02010600030101010101" pitchFamily="2" charset="-122"/>
            </a:endParaRPr>
          </a:p>
        </p:txBody>
      </p:sp>
      <p:sp>
        <p:nvSpPr>
          <p:cNvPr id="201731" name="Slide Number Placeholder 3">
            <a:extLst>
              <a:ext uri="{FF2B5EF4-FFF2-40B4-BE49-F238E27FC236}">
                <a16:creationId xmlns:a16="http://schemas.microsoft.com/office/drawing/2014/main" id="{80173BD8-4BD6-EAB8-5D6C-D0349712AB5C}"/>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7</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30352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64AB8-CC35-F367-16A9-14A32F4A76F1}"/>
            </a:ext>
          </a:extLst>
        </p:cNvPr>
        <p:cNvGrpSpPr/>
        <p:nvPr/>
      </p:nvGrpSpPr>
      <p:grpSpPr>
        <a:xfrm>
          <a:off x="0" y="0"/>
          <a:ext cx="0" cy="0"/>
          <a:chOff x="0" y="0"/>
          <a:chExt cx="0" cy="0"/>
        </a:xfrm>
      </p:grpSpPr>
      <p:sp>
        <p:nvSpPr>
          <p:cNvPr id="201729" name="Slide Image Placeholder 1">
            <a:extLst>
              <a:ext uri="{FF2B5EF4-FFF2-40B4-BE49-F238E27FC236}">
                <a16:creationId xmlns:a16="http://schemas.microsoft.com/office/drawing/2014/main" id="{CC579E0E-97A2-4C02-F23B-95F72D17754A}"/>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01730" name="Notes Placeholder 2">
            <a:extLst>
              <a:ext uri="{FF2B5EF4-FFF2-40B4-BE49-F238E27FC236}">
                <a16:creationId xmlns:a16="http://schemas.microsoft.com/office/drawing/2014/main" id="{2D592D6C-7DF6-09E6-791F-0E8B9926B49C}"/>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latin typeface="Arial" panose="020B0604020202020204" pitchFamily="34" charset="0"/>
              <a:ea typeface="宋体" panose="02010600030101010101" pitchFamily="2" charset="-122"/>
            </a:endParaRPr>
          </a:p>
        </p:txBody>
      </p:sp>
      <p:sp>
        <p:nvSpPr>
          <p:cNvPr id="201731" name="Slide Number Placeholder 3">
            <a:extLst>
              <a:ext uri="{FF2B5EF4-FFF2-40B4-BE49-F238E27FC236}">
                <a16:creationId xmlns:a16="http://schemas.microsoft.com/office/drawing/2014/main" id="{39CF4BE2-8F54-9709-A436-09F882BE83CC}"/>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8</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635804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99889-7208-5790-FC75-ED66818BAA8E}"/>
            </a:ext>
          </a:extLst>
        </p:cNvPr>
        <p:cNvGrpSpPr/>
        <p:nvPr/>
      </p:nvGrpSpPr>
      <p:grpSpPr>
        <a:xfrm>
          <a:off x="0" y="0"/>
          <a:ext cx="0" cy="0"/>
          <a:chOff x="0" y="0"/>
          <a:chExt cx="0" cy="0"/>
        </a:xfrm>
      </p:grpSpPr>
      <p:sp>
        <p:nvSpPr>
          <p:cNvPr id="210945" name="Slide Image Placeholder 1">
            <a:extLst>
              <a:ext uri="{FF2B5EF4-FFF2-40B4-BE49-F238E27FC236}">
                <a16:creationId xmlns:a16="http://schemas.microsoft.com/office/drawing/2014/main" id="{9F20BA43-06B7-FBC7-95AF-EECB551B2991}"/>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00707" name="Notes Placeholder 2">
            <a:extLst>
              <a:ext uri="{FF2B5EF4-FFF2-40B4-BE49-F238E27FC236}">
                <a16:creationId xmlns:a16="http://schemas.microsoft.com/office/drawing/2014/main" id="{CD047531-24C6-F044-48F1-07BA3CAD52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210947" name="Slide Number Placeholder 3">
            <a:extLst>
              <a:ext uri="{FF2B5EF4-FFF2-40B4-BE49-F238E27FC236}">
                <a16:creationId xmlns:a16="http://schemas.microsoft.com/office/drawing/2014/main" id="{B6935DFD-0A8D-D230-8EDA-6E03878E7452}"/>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9</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518694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E8BA0-2769-1130-2104-41CC4A82BE83}"/>
            </a:ext>
          </a:extLst>
        </p:cNvPr>
        <p:cNvGrpSpPr/>
        <p:nvPr/>
      </p:nvGrpSpPr>
      <p:grpSpPr>
        <a:xfrm>
          <a:off x="0" y="0"/>
          <a:ext cx="0" cy="0"/>
          <a:chOff x="0" y="0"/>
          <a:chExt cx="0" cy="0"/>
        </a:xfrm>
      </p:grpSpPr>
      <p:sp>
        <p:nvSpPr>
          <p:cNvPr id="210945" name="Slide Image Placeholder 1">
            <a:extLst>
              <a:ext uri="{FF2B5EF4-FFF2-40B4-BE49-F238E27FC236}">
                <a16:creationId xmlns:a16="http://schemas.microsoft.com/office/drawing/2014/main" id="{48402038-E714-F58A-B537-DD4D2C38157B}"/>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00707" name="Notes Placeholder 2">
            <a:extLst>
              <a:ext uri="{FF2B5EF4-FFF2-40B4-BE49-F238E27FC236}">
                <a16:creationId xmlns:a16="http://schemas.microsoft.com/office/drawing/2014/main" id="{E0BCDC83-C77B-908E-6306-DCB501954B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rtlCol="0"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210947" name="Slide Number Placeholder 3">
            <a:extLst>
              <a:ext uri="{FF2B5EF4-FFF2-40B4-BE49-F238E27FC236}">
                <a16:creationId xmlns:a16="http://schemas.microsoft.com/office/drawing/2014/main" id="{86196B81-D6CB-0F32-35CA-D1C8B0ACEC3C}"/>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10</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646428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212994" name="Notes Placeholder 2"/>
          <p:cNvSpPr>
            <a:spLocks noGrp="1"/>
          </p:cNvSpPr>
          <p:nvPr>
            <p:ph type="body"/>
          </p:nvPr>
        </p:nvSpPr>
        <p:spPr>
          <a:noFill/>
          <a:ln>
            <a:noFill/>
          </a:ln>
        </p:spPr>
        <p:txBody>
          <a:bodyPr wrap="square" lIns="91440" tIns="45720" rIns="91440" bIns="45720" anchor="t" anchorCtr="0"/>
          <a:lstStyle/>
          <a:p>
            <a:pPr lvl="0" eaLnBrk="1" hangingPunct="1"/>
            <a:endParaRPr lang="en-US" altLang="zh-CN" dirty="0">
              <a:ea typeface="宋体" panose="02010600030101010101" pitchFamily="2" charset="-122"/>
            </a:endParaRPr>
          </a:p>
        </p:txBody>
      </p:sp>
      <p:sp>
        <p:nvSpPr>
          <p:cNvPr id="212995"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11</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C49F3-2DCF-61CE-24F2-9FD2486051DF}"/>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9CFD26BE-8501-C250-65CE-0E84D85014D0}"/>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46E8BDD0-4EDA-23E8-6755-60FEB9E3C31F}"/>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483A5A43-217D-62F3-B196-7591709454E2}"/>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669362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F8E75-F93B-C214-771F-1D9E2F3D8804}"/>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CCE8DE76-F600-C72B-8386-1B89F82098EA}"/>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4BF83C05-00A7-0F30-5C36-E904EF3D92DD}"/>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C1E2E681-ED59-702F-8031-0845BD6743A2}"/>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15</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29953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26C123-4AF7-F537-16C4-79E27E07831C}"/>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1EC9F460-AE99-558C-ADE5-D152762931B1}"/>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3D53DA55-227E-526C-8114-8AA1D3E91B14}"/>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4E2C527A-852E-E1EB-A31E-44DD9EF5C306}"/>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16</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464750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A141B-D534-BEF2-BEA0-8B7FF06DDECA}"/>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95881D22-3E37-81DE-CA93-BD252C9083D9}"/>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B9BFA8B8-EEFE-457D-A7F2-ACD86DEDE7C7}"/>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A16A5A9B-6E10-157F-3818-051B0E8C7B0C}"/>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17</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141865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15042" name="Rectangle 2"/>
          <p:cNvSpPr>
            <a:spLocks noGrp="1" noRot="1" noChangeAspect="1" noTextEdit="1"/>
          </p:cNvSpPr>
          <p:nvPr>
            <p:ph type="sldImg"/>
          </p:nvPr>
        </p:nvSpPr>
        <p:spPr>
          <a:xfrm>
            <a:off x="190500" y="539750"/>
            <a:ext cx="6477000" cy="3644900"/>
          </a:xfrm>
          <a:ln>
            <a:solidFill>
              <a:schemeClr val="tx1"/>
            </a:solidFill>
            <a:miter/>
          </a:ln>
        </p:spPr>
        <p:txBody>
          <a:bodyPr/>
          <a:lstStyle/>
          <a:p>
            <a:endParaRPr lang="en-US"/>
          </a:p>
        </p:txBody>
      </p:sp>
      <p:sp>
        <p:nvSpPr>
          <p:cNvPr id="204803" name="Rectangle 3"/>
          <p:cNvSpPr>
            <a:spLocks noGrp="1" noRot="1" noChangeArrowheads="1"/>
          </p:cNvSpPr>
          <p:nvPr>
            <p:ph type="body" idx="1"/>
          </p:nvPr>
        </p:nvSpPr>
        <p:spPr bwMode="auto">
          <a:xfrm>
            <a:off x="917575" y="4343400"/>
            <a:ext cx="5019675" cy="4102100"/>
          </a:xfrm>
        </p:spPr>
        <p:txBody>
          <a:bodyPr wrap="square" lIns="90488" tIns="44450" rIns="90488" bIns="44450" numCol="1" rtlCol="0"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C9F29BE6-9CC4-A081-5B61-73CF89D25D96}"/>
            </a:ext>
          </a:extLst>
        </p:cNvPr>
        <p:cNvGrpSpPr/>
        <p:nvPr/>
      </p:nvGrpSpPr>
      <p:grpSpPr>
        <a:xfrm>
          <a:off x="0" y="0"/>
          <a:ext cx="0" cy="0"/>
          <a:chOff x="0" y="0"/>
          <a:chExt cx="0" cy="0"/>
        </a:xfrm>
      </p:grpSpPr>
      <p:sp>
        <p:nvSpPr>
          <p:cNvPr id="215042" name="Rectangle 2">
            <a:extLst>
              <a:ext uri="{FF2B5EF4-FFF2-40B4-BE49-F238E27FC236}">
                <a16:creationId xmlns:a16="http://schemas.microsoft.com/office/drawing/2014/main" id="{32AF7044-5CC2-40E7-FF10-860EB28E2D21}"/>
              </a:ext>
            </a:extLst>
          </p:cNvPr>
          <p:cNvSpPr>
            <a:spLocks noGrp="1" noRot="1" noChangeAspect="1" noTextEdit="1"/>
          </p:cNvSpPr>
          <p:nvPr>
            <p:ph type="sldImg"/>
          </p:nvPr>
        </p:nvSpPr>
        <p:spPr>
          <a:xfrm>
            <a:off x="190500" y="539750"/>
            <a:ext cx="6477000" cy="3644900"/>
          </a:xfrm>
          <a:ln>
            <a:solidFill>
              <a:schemeClr val="tx1"/>
            </a:solidFill>
            <a:miter/>
          </a:ln>
        </p:spPr>
        <p:txBody>
          <a:bodyPr/>
          <a:lstStyle/>
          <a:p>
            <a:endParaRPr lang="en-US"/>
          </a:p>
        </p:txBody>
      </p:sp>
      <p:sp>
        <p:nvSpPr>
          <p:cNvPr id="204803" name="Rectangle 3">
            <a:extLst>
              <a:ext uri="{FF2B5EF4-FFF2-40B4-BE49-F238E27FC236}">
                <a16:creationId xmlns:a16="http://schemas.microsoft.com/office/drawing/2014/main" id="{FEEAD459-EA99-5D74-60F7-A906DEF57B76}"/>
              </a:ext>
            </a:extLst>
          </p:cNvPr>
          <p:cNvSpPr>
            <a:spLocks noGrp="1" noRot="1" noChangeArrowheads="1"/>
          </p:cNvSpPr>
          <p:nvPr>
            <p:ph type="body" idx="1"/>
          </p:nvPr>
        </p:nvSpPr>
        <p:spPr bwMode="auto">
          <a:xfrm>
            <a:off x="917575" y="4343400"/>
            <a:ext cx="5019675" cy="4102100"/>
          </a:xfrm>
        </p:spPr>
        <p:txBody>
          <a:bodyPr wrap="square" lIns="90488" tIns="44450" rIns="90488" bIns="44450" numCol="1" rtlCol="0"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15376335"/>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219138" name="Notes Placeholder 2"/>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191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20</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4CC01-3F33-D59F-0D99-6E5258BCAAEF}"/>
            </a:ext>
          </a:extLst>
        </p:cNvPr>
        <p:cNvGrpSpPr/>
        <p:nvPr/>
      </p:nvGrpSpPr>
      <p:grpSpPr>
        <a:xfrm>
          <a:off x="0" y="0"/>
          <a:ext cx="0" cy="0"/>
          <a:chOff x="0" y="0"/>
          <a:chExt cx="0" cy="0"/>
        </a:xfrm>
      </p:grpSpPr>
      <p:sp>
        <p:nvSpPr>
          <p:cNvPr id="219137" name="Slide Image Placeholder 1">
            <a:extLst>
              <a:ext uri="{FF2B5EF4-FFF2-40B4-BE49-F238E27FC236}">
                <a16:creationId xmlns:a16="http://schemas.microsoft.com/office/drawing/2014/main" id="{379CE97F-2853-7D7F-7F18-57DCD45D74BA}"/>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19138" name="Notes Placeholder 2">
            <a:extLst>
              <a:ext uri="{FF2B5EF4-FFF2-40B4-BE49-F238E27FC236}">
                <a16:creationId xmlns:a16="http://schemas.microsoft.com/office/drawing/2014/main" id="{7EDEFDC3-5BD9-995D-EEFD-9C2D5C689180}"/>
              </a:ext>
            </a:extLst>
          </p:cNvPr>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19139" name="Slide Number Placeholder 3">
            <a:extLst>
              <a:ext uri="{FF2B5EF4-FFF2-40B4-BE49-F238E27FC236}">
                <a16:creationId xmlns:a16="http://schemas.microsoft.com/office/drawing/2014/main" id="{E361ACB1-E209-45DE-D6DB-01412B60B7A9}"/>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21</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5553396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2D145-31FF-694E-966E-2CB65AFE9EE8}"/>
            </a:ext>
          </a:extLst>
        </p:cNvPr>
        <p:cNvGrpSpPr/>
        <p:nvPr/>
      </p:nvGrpSpPr>
      <p:grpSpPr>
        <a:xfrm>
          <a:off x="0" y="0"/>
          <a:ext cx="0" cy="0"/>
          <a:chOff x="0" y="0"/>
          <a:chExt cx="0" cy="0"/>
        </a:xfrm>
      </p:grpSpPr>
      <p:sp>
        <p:nvSpPr>
          <p:cNvPr id="219137" name="Slide Image Placeholder 1">
            <a:extLst>
              <a:ext uri="{FF2B5EF4-FFF2-40B4-BE49-F238E27FC236}">
                <a16:creationId xmlns:a16="http://schemas.microsoft.com/office/drawing/2014/main" id="{C1445D21-A089-9EA2-8B8D-203F685579BA}"/>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19138" name="Notes Placeholder 2">
            <a:extLst>
              <a:ext uri="{FF2B5EF4-FFF2-40B4-BE49-F238E27FC236}">
                <a16:creationId xmlns:a16="http://schemas.microsoft.com/office/drawing/2014/main" id="{0ECF0D88-8228-586A-83B3-8D09D1A7916E}"/>
              </a:ext>
            </a:extLst>
          </p:cNvPr>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19139" name="Slide Number Placeholder 3">
            <a:extLst>
              <a:ext uri="{FF2B5EF4-FFF2-40B4-BE49-F238E27FC236}">
                <a16:creationId xmlns:a16="http://schemas.microsoft.com/office/drawing/2014/main" id="{E36EACD0-025F-43AB-F56D-57227F699487}"/>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22</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2833795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EF819-A239-DDA4-F47C-CD7808D40CE4}"/>
            </a:ext>
          </a:extLst>
        </p:cNvPr>
        <p:cNvGrpSpPr/>
        <p:nvPr/>
      </p:nvGrpSpPr>
      <p:grpSpPr>
        <a:xfrm>
          <a:off x="0" y="0"/>
          <a:ext cx="0" cy="0"/>
          <a:chOff x="0" y="0"/>
          <a:chExt cx="0" cy="0"/>
        </a:xfrm>
      </p:grpSpPr>
      <p:sp>
        <p:nvSpPr>
          <p:cNvPr id="219137" name="Slide Image Placeholder 1">
            <a:extLst>
              <a:ext uri="{FF2B5EF4-FFF2-40B4-BE49-F238E27FC236}">
                <a16:creationId xmlns:a16="http://schemas.microsoft.com/office/drawing/2014/main" id="{90F1FA3D-1F42-CD6E-1DEC-FA70FC32D27C}"/>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19138" name="Notes Placeholder 2">
            <a:extLst>
              <a:ext uri="{FF2B5EF4-FFF2-40B4-BE49-F238E27FC236}">
                <a16:creationId xmlns:a16="http://schemas.microsoft.com/office/drawing/2014/main" id="{E5B92609-2869-72C4-A02E-6E0EA7B58F5D}"/>
              </a:ext>
            </a:extLst>
          </p:cNvPr>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19139" name="Slide Number Placeholder 3">
            <a:extLst>
              <a:ext uri="{FF2B5EF4-FFF2-40B4-BE49-F238E27FC236}">
                <a16:creationId xmlns:a16="http://schemas.microsoft.com/office/drawing/2014/main" id="{14B25C2C-0131-AF26-1B81-39C94196E5FA}"/>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23</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260320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AA7C2-5498-9711-35AD-1EF7744CDF26}"/>
            </a:ext>
          </a:extLst>
        </p:cNvPr>
        <p:cNvGrpSpPr/>
        <p:nvPr/>
      </p:nvGrpSpPr>
      <p:grpSpPr>
        <a:xfrm>
          <a:off x="0" y="0"/>
          <a:ext cx="0" cy="0"/>
          <a:chOff x="0" y="0"/>
          <a:chExt cx="0" cy="0"/>
        </a:xfrm>
      </p:grpSpPr>
      <p:sp>
        <p:nvSpPr>
          <p:cNvPr id="219137" name="Slide Image Placeholder 1">
            <a:extLst>
              <a:ext uri="{FF2B5EF4-FFF2-40B4-BE49-F238E27FC236}">
                <a16:creationId xmlns:a16="http://schemas.microsoft.com/office/drawing/2014/main" id="{5CADFD5F-716F-751F-71DB-36392EB46472}"/>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19138" name="Notes Placeholder 2">
            <a:extLst>
              <a:ext uri="{FF2B5EF4-FFF2-40B4-BE49-F238E27FC236}">
                <a16:creationId xmlns:a16="http://schemas.microsoft.com/office/drawing/2014/main" id="{80539E93-42F7-B3CE-A047-4A86A4ABA722}"/>
              </a:ext>
            </a:extLst>
          </p:cNvPr>
          <p:cNvSpPr>
            <a:spLocks noGrp="1"/>
          </p:cNvSpPr>
          <p:nvPr>
            <p:ph type="body"/>
          </p:nvPr>
        </p:nvSpPr>
        <p:spPr>
          <a:noFill/>
          <a:ln>
            <a:noFill/>
          </a:ln>
        </p:spPr>
        <p:txBody>
          <a:bodyPr wrap="square" lIns="91440" tIns="45720" rIns="91440" bIns="45720" anchor="t" anchorCtr="0"/>
          <a:lstStyle/>
          <a:p>
            <a:pPr lvl="0">
              <a:spcBef>
                <a:spcPct val="0"/>
              </a:spcBef>
            </a:pPr>
            <a:endParaRPr lang="en-US" altLang="zh-CN" dirty="0">
              <a:ea typeface="宋体" panose="02010600030101010101" pitchFamily="2" charset="-122"/>
            </a:endParaRPr>
          </a:p>
        </p:txBody>
      </p:sp>
      <p:sp>
        <p:nvSpPr>
          <p:cNvPr id="219139" name="Slide Number Placeholder 3">
            <a:extLst>
              <a:ext uri="{FF2B5EF4-FFF2-40B4-BE49-F238E27FC236}">
                <a16:creationId xmlns:a16="http://schemas.microsoft.com/office/drawing/2014/main" id="{D09DF47C-67E0-71A4-3CF7-DEC40F551714}"/>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2879433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1E919-EF1F-EDF2-34F8-A0D75C0B54C9}"/>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72E37F80-B8BA-3F3A-5FF0-BC5DC2B022E8}"/>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00FD2020-FED5-9947-5201-05D650CC54ED}"/>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9E109F1A-5BD0-C276-D876-5B6514652485}"/>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25</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554660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48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_Title and Content">
    <p:bg>
      <p:bgPr>
        <a:solidFill>
          <a:srgbClr val="F2F2F2"/>
        </a:solidFill>
        <a:effectLst/>
      </p:bgPr>
    </p:bg>
    <p:spTree>
      <p:nvGrpSpPr>
        <p:cNvPr id="1" name=""/>
        <p:cNvGrpSpPr/>
        <p:nvPr/>
      </p:nvGrpSpPr>
      <p:grpSpPr>
        <a:xfrm>
          <a:off x="0" y="0"/>
          <a:ext cx="0" cy="0"/>
          <a:chOff x="0" y="0"/>
          <a:chExt cx="0" cy="0"/>
        </a:xfrm>
      </p:grpSpPr>
      <p:pic>
        <p:nvPicPr>
          <p:cNvPr id="23556" name="Picture 5"/>
          <p:cNvPicPr>
            <a:picLocks noChangeAspect="1"/>
          </p:cNvPicPr>
          <p:nvPr/>
        </p:nvPicPr>
        <p:blipFill>
          <a:blip r:embed="rId2"/>
          <a:stretch>
            <a:fillRect/>
          </a:stretch>
        </p:blipFill>
        <p:spPr>
          <a:xfrm>
            <a:off x="11684000" y="0"/>
            <a:ext cx="508000" cy="6858000"/>
          </a:xfrm>
          <a:prstGeom prst="rect">
            <a:avLst/>
          </a:prstGeom>
          <a:noFill/>
          <a:ln w="9525">
            <a:noFill/>
          </a:ln>
        </p:spPr>
      </p:pic>
      <p:pic>
        <p:nvPicPr>
          <p:cNvPr id="23557" name="Picture 5"/>
          <p:cNvPicPr>
            <a:picLocks noChangeAspect="1"/>
          </p:cNvPicPr>
          <p:nvPr userDrawn="1"/>
        </p:nvPicPr>
        <p:blipFill>
          <a:blip r:embed="rId2"/>
          <a:stretch>
            <a:fillRect/>
          </a:stretch>
        </p:blipFill>
        <p:spPr>
          <a:xfrm>
            <a:off x="11684000" y="0"/>
            <a:ext cx="508000" cy="6858000"/>
          </a:xfrm>
          <a:prstGeom prst="rect">
            <a:avLst/>
          </a:prstGeom>
          <a:noFill/>
          <a:ln w="9525">
            <a:noFill/>
          </a:ln>
        </p:spPr>
      </p:pic>
      <p:sp>
        <p:nvSpPr>
          <p:cNvPr id="2" name="Title 1"/>
          <p:cNvSpPr>
            <a:spLocks noGrp="1"/>
          </p:cNvSpPr>
          <p:nvPr>
            <p:ph type="title"/>
          </p:nvPr>
        </p:nvSpPr>
        <p:spPr/>
        <p:txBody>
          <a:bodyPr/>
          <a:lstStyle/>
          <a:p>
            <a:pPr fontAlgn="base"/>
            <a:r>
              <a:rPr lang="en-US" strike="noStrike" noProof="1"/>
              <a:t>Click to edit Master title style</a:t>
            </a:r>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fontAlgn="base"/>
            <a:r>
              <a:rPr lang="en-US" strike="noStrike" noProof="1"/>
              <a:t>Click to edit Master text styles</a:t>
            </a:r>
          </a:p>
          <a:p>
            <a:pPr lvl="1" fontAlgn="base"/>
            <a:r>
              <a:rPr lang="en-US" strike="noStrike" noProof="1"/>
              <a:t>Second level</a:t>
            </a:r>
          </a:p>
          <a:p>
            <a:pPr lvl="2" fontAlgn="base"/>
            <a:r>
              <a:rPr lang="en-US" strike="noStrike" noProof="1"/>
              <a:t>Third level</a:t>
            </a:r>
          </a:p>
          <a:p>
            <a:pPr lvl="3" fontAlgn="base"/>
            <a:r>
              <a:rPr lang="en-US" strike="noStrike" noProof="1"/>
              <a:t>Fourth level</a:t>
            </a:r>
          </a:p>
          <a:p>
            <a:pPr lvl="4" fontAlgn="base"/>
            <a:r>
              <a:rPr lang="en-US" strike="noStrike" noProof="1"/>
              <a:t>Fifth level</a:t>
            </a:r>
          </a:p>
        </p:txBody>
      </p:sp>
      <p:sp>
        <p:nvSpPr>
          <p:cNvPr id="9"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3904554701"/>
      </p:ext>
    </p:extLst>
  </p:cSld>
  <p:clrMapOvr>
    <a:overrideClrMapping bg1="lt1" tx1="dk1" bg2="lt2" tx2="dk2" accent1="accent1" accent2="accent2" accent3="accent3" accent4="accent4" accent5="accent5" accent6="accent6" hlink="hlink" folHlink="folHlink"/>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cSld name="Title, Text, and Content">
    <p:bg>
      <p:bgPr>
        <a:solidFill>
          <a:srgbClr val="F2F2F2"/>
        </a:solidFill>
        <a:effectLst/>
      </p:bgPr>
    </p:bg>
    <p:spTree>
      <p:nvGrpSpPr>
        <p:cNvPr id="1" name=""/>
        <p:cNvGrpSpPr/>
        <p:nvPr/>
      </p:nvGrpSpPr>
      <p:grpSpPr>
        <a:xfrm>
          <a:off x="0" y="0"/>
          <a:ext cx="0" cy="0"/>
          <a:chOff x="0" y="0"/>
          <a:chExt cx="0" cy="0"/>
        </a:xfrm>
      </p:grpSpPr>
      <p:sp>
        <p:nvSpPr>
          <p:cNvPr id="32772" name="Slide Number Placeholder 2"/>
          <p:cNvSpPr txBox="1"/>
          <p:nvPr/>
        </p:nvSpPr>
        <p:spPr>
          <a:xfrm>
            <a:off x="101600" y="6432551"/>
            <a:ext cx="1524000" cy="365125"/>
          </a:xfrm>
          <a:prstGeom prst="rect">
            <a:avLst/>
          </a:prstGeom>
          <a:noFill/>
          <a:ln w="9525">
            <a:noFill/>
          </a:ln>
        </p:spPr>
        <p:txBody>
          <a:bodyPr anchor="ctr" anchorCtr="0"/>
          <a:lstStyle/>
          <a:p>
            <a:pPr lvl="0" algn="r"/>
            <a:fld id="{9A0DB2DC-4C9A-4742-B13C-FB6460FD3503}" type="slidenum">
              <a:rPr lang="en-US" altLang="zh-CN" sz="1200" dirty="0">
                <a:solidFill>
                  <a:srgbClr val="898989"/>
                </a:solidFill>
                <a:latin typeface="Calibri" panose="020F0502020204030204" pitchFamily="34" charset="0"/>
                <a:ea typeface="宋体" panose="02010600030101010101" pitchFamily="2" charset="-122"/>
              </a:rPr>
              <a:t>‹#›</a:t>
            </a:fld>
            <a:endParaRPr lang="en-US" altLang="zh-CN" sz="1200" dirty="0">
              <a:solidFill>
                <a:srgbClr val="898989"/>
              </a:solidFill>
              <a:latin typeface="Calibri" panose="020F0502020204030204" pitchFamily="34" charset="0"/>
              <a:ea typeface="宋体" panose="02010600030101010101" pitchFamily="2" charset="-122"/>
            </a:endParaRPr>
          </a:p>
        </p:txBody>
      </p:sp>
      <p:sp>
        <p:nvSpPr>
          <p:cNvPr id="2" name="Title 1"/>
          <p:cNvSpPr>
            <a:spLocks noGrp="1"/>
          </p:cNvSpPr>
          <p:nvPr>
            <p:ph type="title"/>
          </p:nvPr>
        </p:nvSpPr>
        <p:spPr>
          <a:xfrm>
            <a:off x="609600" y="304800"/>
            <a:ext cx="10972800" cy="1143000"/>
          </a:xfrm>
        </p:spPr>
        <p:txBody>
          <a:bodyPr/>
          <a:lstStyle/>
          <a:p>
            <a:pPr fontAlgn="base"/>
            <a:r>
              <a:rPr lang="en-US" strike="noStrike" noProof="1"/>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fontAlgn="base"/>
            <a:r>
              <a:rPr lang="en-US" strike="noStrike" noProof="1"/>
              <a:t>Click to edit Master text styles</a:t>
            </a:r>
          </a:p>
          <a:p>
            <a:pPr lvl="1" fontAlgn="base"/>
            <a:r>
              <a:rPr lang="en-US" strike="noStrike" noProof="1"/>
              <a:t>Second level</a:t>
            </a:r>
          </a:p>
          <a:p>
            <a:pPr lvl="2" fontAlgn="base"/>
            <a:r>
              <a:rPr lang="en-US" strike="noStrike" noProof="1"/>
              <a:t>Third level</a:t>
            </a:r>
          </a:p>
          <a:p>
            <a:pPr lvl="3" fontAlgn="base"/>
            <a:r>
              <a:rPr lang="en-US" strike="noStrike" noProof="1"/>
              <a:t>Fourth level</a:t>
            </a:r>
          </a:p>
          <a:p>
            <a:pPr lvl="4" fontAlgn="base"/>
            <a:r>
              <a:rPr lang="en-US" strike="noStrike" noProof="1"/>
              <a:t>Fifth level</a:t>
            </a:r>
          </a:p>
        </p:txBody>
      </p:sp>
      <p:sp>
        <p:nvSpPr>
          <p:cNvPr id="4" name="Content Placeholder 3"/>
          <p:cNvSpPr>
            <a:spLocks noGrp="1"/>
          </p:cNvSpPr>
          <p:nvPr>
            <p:ph sz="half" idx="2"/>
          </p:nvPr>
        </p:nvSpPr>
        <p:spPr>
          <a:xfrm>
            <a:off x="6197600" y="1600201"/>
            <a:ext cx="5384800" cy="4525963"/>
          </a:xfrm>
        </p:spPr>
        <p:txBody>
          <a:bodyPr/>
          <a:lstStyle/>
          <a:p>
            <a:pPr lvl="0" fontAlgn="base"/>
            <a:r>
              <a:rPr lang="en-US" strike="noStrike" noProof="1"/>
              <a:t>Click to edit Master text styles</a:t>
            </a:r>
          </a:p>
          <a:p>
            <a:pPr lvl="1" fontAlgn="base"/>
            <a:r>
              <a:rPr lang="en-US" strike="noStrike" noProof="1"/>
              <a:t>Second level</a:t>
            </a:r>
          </a:p>
          <a:p>
            <a:pPr lvl="2" fontAlgn="base"/>
            <a:r>
              <a:rPr lang="en-US" strike="noStrike" noProof="1"/>
              <a:t>Third level</a:t>
            </a:r>
          </a:p>
          <a:p>
            <a:pPr lvl="3" fontAlgn="base"/>
            <a:r>
              <a:rPr lang="en-US" strike="noStrike" noProof="1"/>
              <a:t>Fourth level</a:t>
            </a:r>
          </a:p>
          <a:p>
            <a:pPr lvl="4" fontAlgn="base"/>
            <a:r>
              <a:rPr lang="en-US" strike="noStrike" noProof="1"/>
              <a:t>Fifth level</a:t>
            </a:r>
          </a:p>
        </p:txBody>
      </p:sp>
      <p:sp>
        <p:nvSpPr>
          <p:cNvPr id="8" name="Slide Number Placeholder 4"/>
          <p:cNvSpPr>
            <a:spLocks noGrp="1"/>
          </p:cNvSpPr>
          <p:nvPr>
            <p:ph type="sldNum" sz="quarter" idx="4"/>
          </p:nvPr>
        </p:nvSpPr>
        <p:spPr>
          <a:xfrm>
            <a:off x="9347200" y="6619875"/>
            <a:ext cx="2844800" cy="476250"/>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437685878"/>
      </p:ext>
    </p:extLst>
  </p:cSld>
  <p:clrMapOvr>
    <a:masterClrMapping/>
  </p:clrMapOvr>
  <p:transition spd="med">
    <p:fade thruBlk="1"/>
  </p:transition>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49836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2" r:id="rId14"/>
    <p:sldLayoutId id="2147483686" r:id="rId15"/>
    <p:sldLayoutId id="2147483691" r:id="rId16"/>
    <p:sldLayoutId id="2147483692" r:id="rId17"/>
    <p:sldLayoutId id="214748369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7.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7.x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emf"/><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emf"/><Relationship Id="rId1" Type="http://schemas.openxmlformats.org/officeDocument/2006/relationships/slideLayout" Target="../slideLayouts/slideLayout27.xml"/><Relationship Id="rId4" Type="http://schemas.openxmlformats.org/officeDocument/2006/relationships/image" Target="../media/image15.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8.xml"/><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8.xml"/><Relationship Id="rId5" Type="http://schemas.openxmlformats.org/officeDocument/2006/relationships/image" Target="../media/image18.emf"/><Relationship Id="rId4" Type="http://schemas.openxmlformats.org/officeDocument/2006/relationships/image" Target="../media/image17.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8.xml"/><Relationship Id="rId5" Type="http://schemas.openxmlformats.org/officeDocument/2006/relationships/image" Target="../media/image20.emf"/><Relationship Id="rId4" Type="http://schemas.openxmlformats.org/officeDocument/2006/relationships/image" Target="../media/image1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9.xml"/><Relationship Id="rId4" Type="http://schemas.openxmlformats.org/officeDocument/2006/relationships/image" Target="../media/image21.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22.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3.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25.emf"/><Relationship Id="rId4" Type="http://schemas.openxmlformats.org/officeDocument/2006/relationships/image" Target="../media/image24.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6.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7.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8.emf"/><Relationship Id="rId4" Type="http://schemas.openxmlformats.org/officeDocument/2006/relationships/image" Target="../media/image27.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30.emf"/></Relationships>
</file>

<file path=ppt/slides/_rels/slide27.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png"/><Relationship Id="rId1" Type="http://schemas.openxmlformats.org/officeDocument/2006/relationships/slideLayout" Target="../slideLayouts/slideLayout14.xml"/><Relationship Id="rId6" Type="http://schemas.openxmlformats.org/officeDocument/2006/relationships/image" Target="../media/image35.emf"/><Relationship Id="rId5" Type="http://schemas.openxmlformats.org/officeDocument/2006/relationships/image" Target="../media/image34.emf"/><Relationship Id="rId4" Type="http://schemas.openxmlformats.org/officeDocument/2006/relationships/image" Target="../media/image33.emf"/></Relationships>
</file>

<file path=ppt/slides/_rels/slide28.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37.emf"/></Relationships>
</file>

<file path=ppt/slides/_rels/slide29.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png"/><Relationship Id="rId1" Type="http://schemas.openxmlformats.org/officeDocument/2006/relationships/slideLayout" Target="../slideLayouts/slideLayout14.xml"/><Relationship Id="rId5" Type="http://schemas.openxmlformats.org/officeDocument/2006/relationships/image" Target="../media/image41.emf"/><Relationship Id="rId4" Type="http://schemas.openxmlformats.org/officeDocument/2006/relationships/image" Target="../media/image40.emf"/></Relationships>
</file>

<file path=ppt/slides/_rels/slide30.xml.rels><?xml version="1.0" encoding="UTF-8" standalone="yes"?>
<Relationships xmlns="http://schemas.openxmlformats.org/package/2006/relationships"><Relationship Id="rId3" Type="http://schemas.openxmlformats.org/officeDocument/2006/relationships/image" Target="../media/image43.emf"/><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1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emf"/></Relationships>
</file>

<file path=ppt/slides/_rels/slide31.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png"/><Relationship Id="rId1" Type="http://schemas.openxmlformats.org/officeDocument/2006/relationships/slideLayout" Target="../slideLayouts/slideLayout14.xml"/><Relationship Id="rId5" Type="http://schemas.openxmlformats.org/officeDocument/2006/relationships/image" Target="../media/image51.png"/><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5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55.emf"/></Relationships>
</file>

<file path=ppt/slides/_rels/slide34.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57.emf"/></Relationships>
</file>

<file path=ppt/slides/_rels/slide35.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59.emf"/></Relationships>
</file>

<file path=ppt/slides/_rels/slide36.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61.emf"/></Relationships>
</file>

<file path=ppt/slides/_rels/slide37.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63.emf"/></Relationships>
</file>

<file path=ppt/slides/_rels/slide38.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65.emf"/></Relationships>
</file>

<file path=ppt/slides/_rels/slide39.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72.emf"/><Relationship Id="rId7" Type="http://schemas.openxmlformats.org/officeDocument/2006/relationships/image" Target="../media/image76.emf"/><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75.emf"/><Relationship Id="rId5" Type="http://schemas.openxmlformats.org/officeDocument/2006/relationships/image" Target="../media/image74.emf"/><Relationship Id="rId4" Type="http://schemas.openxmlformats.org/officeDocument/2006/relationships/image" Target="../media/image73.emf"/></Relationships>
</file>

<file path=ppt/slides/_rels/slide4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30.xml"/><Relationship Id="rId5" Type="http://schemas.openxmlformats.org/officeDocument/2006/relationships/image" Target="../media/image80.png"/><Relationship Id="rId4" Type="http://schemas.openxmlformats.org/officeDocument/2006/relationships/image" Target="../media/image7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4616" y="4440673"/>
            <a:ext cx="590138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45915" y="2874782"/>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01828" y="366034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194617" y="6188037"/>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10" name="Rectangle: Rounded Corners 9"/>
          <p:cNvSpPr/>
          <p:nvPr/>
        </p:nvSpPr>
        <p:spPr>
          <a:xfrm>
            <a:off x="4555005" y="4242267"/>
            <a:ext cx="6563032" cy="123231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2800" b="1" i="0" u="none" strike="noStrike" kern="1200" cap="none" spc="0" normalizeH="0" baseline="0" noProof="0" dirty="0">
                <a:ln>
                  <a:noFill/>
                </a:ln>
                <a:solidFill>
                  <a:srgbClr val="00B0F0"/>
                </a:solidFill>
                <a:effectLst/>
                <a:uLnTx/>
                <a:uFillTx/>
                <a:latin typeface="Alexandria"/>
                <a:cs typeface="Alexandria" charset="0"/>
              </a:rPr>
              <a:t>Chapter 2:</a:t>
            </a:r>
            <a:r>
              <a:rPr kumimoji="0" lang="zh-CN" altLang="en-US" sz="2800" b="1" i="0" u="none" strike="noStrike" kern="1200" cap="none" spc="0" normalizeH="0" baseline="0" noProof="0" dirty="0">
                <a:ln>
                  <a:noFill/>
                </a:ln>
                <a:solidFill>
                  <a:srgbClr val="00B0F0"/>
                </a:solidFill>
                <a:effectLst/>
                <a:uLnTx/>
                <a:uFillTx/>
                <a:latin typeface="Alexandria"/>
                <a:ea typeface="宋体" panose="02010600030101010101" pitchFamily="2" charset="-122"/>
                <a:cs typeface="Alexandria" charset="0"/>
              </a:rPr>
              <a:t> </a:t>
            </a:r>
            <a:endParaRPr kumimoji="0" lang="en-US" altLang="zh-CN" sz="2800" b="1" i="0" u="none" strike="noStrike" kern="1200" cap="none" spc="0" normalizeH="0" baseline="0" noProof="0" dirty="0">
              <a:ln>
                <a:noFill/>
              </a:ln>
              <a:solidFill>
                <a:srgbClr val="00B0F0"/>
              </a:solidFill>
              <a:effectLst/>
              <a:uLnTx/>
              <a:uFillTx/>
              <a:latin typeface="Alexandria"/>
              <a:ea typeface="宋体" panose="02010600030101010101" pitchFamily="2" charset="-122"/>
              <a:cs typeface="Alexandria" charset="0"/>
            </a:endParaRPr>
          </a:p>
          <a:p>
            <a:pPr algn="ctr"/>
            <a:r>
              <a:rPr lang="en-US" sz="2800" b="1" dirty="0">
                <a:solidFill>
                  <a:srgbClr val="00B0F0"/>
                </a:solidFill>
                <a:latin typeface="Alexandria"/>
              </a:rPr>
              <a:t>Recording Business Transactions</a:t>
            </a:r>
          </a:p>
        </p:txBody>
      </p:sp>
      <p:sp>
        <p:nvSpPr>
          <p:cNvPr id="11" name="TextBox 10"/>
          <p:cNvSpPr txBox="1"/>
          <p:nvPr/>
        </p:nvSpPr>
        <p:spPr>
          <a:xfrm>
            <a:off x="5143056" y="3731689"/>
            <a:ext cx="1233030" cy="707886"/>
          </a:xfrm>
          <a:prstGeom prst="rect">
            <a:avLst/>
          </a:prstGeom>
          <a:noFill/>
        </p:spPr>
        <p:txBody>
          <a:bodyPr wrap="none" rtlCol="0">
            <a:spAutoFit/>
          </a:bodyPr>
          <a:lstStyle/>
          <a:p>
            <a:r>
              <a:rPr lang="en-US" sz="2000" dirty="0">
                <a:latin typeface="Alexandria" charset="0"/>
                <a:cs typeface="Alexandria" charset="0"/>
              </a:rPr>
              <a:t>MGM 227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256593" y="5691900"/>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Prepared by: </a:t>
            </a:r>
          </a:p>
          <a:p>
            <a:r>
              <a:rPr lang="en-US" sz="2800" b="1" dirty="0">
                <a:solidFill>
                  <a:srgbClr val="00B0F0"/>
                </a:solidFill>
                <a:latin typeface="Alexandria" charset="0"/>
                <a:cs typeface="Alexandria" charset="0"/>
              </a:rPr>
              <a:t>Dr. Rasha B. AL Jerd</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6304BE-8C42-CC75-9C2B-9EE180408BE8}"/>
              </a:ext>
            </a:extLst>
          </p:cNvPr>
          <p:cNvSpPr>
            <a:spLocks noGrp="1"/>
          </p:cNvSpPr>
          <p:nvPr>
            <p:ph type="title"/>
          </p:nvPr>
        </p:nvSpPr>
        <p:spPr>
          <a:xfrm>
            <a:off x="207099" y="379730"/>
            <a:ext cx="5028578" cy="846700"/>
          </a:xfrm>
        </p:spPr>
        <p:txBody>
          <a:bodyPr/>
          <a:lstStyle/>
          <a:p>
            <a:r>
              <a:rPr lang="en-US" dirty="0">
                <a:solidFill>
                  <a:schemeClr val="accent1"/>
                </a:solidFill>
                <a:latin typeface="Alexandria"/>
              </a:rPr>
              <a:t>Learning objectives:</a:t>
            </a:r>
          </a:p>
        </p:txBody>
      </p:sp>
      <p:sp>
        <p:nvSpPr>
          <p:cNvPr id="192514" name="Slide Number Placeholder 3"/>
          <p:cNvSpPr>
            <a:spLocks noGrp="1"/>
          </p:cNvSpPr>
          <p:nvPr>
            <p:ph type="sldNum" sz="quarter" idx="12"/>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a:t>
            </a:fld>
            <a:endParaRPr lang="en-US" altLang="zh-CN" sz="1200" dirty="0">
              <a:solidFill>
                <a:srgbClr val="898989"/>
              </a:solidFill>
              <a:ea typeface="宋体" panose="02010600030101010101" pitchFamily="2" charset="-122"/>
            </a:endParaRPr>
          </a:p>
        </p:txBody>
      </p:sp>
      <p:sp>
        <p:nvSpPr>
          <p:cNvPr id="192513" name="Subtitle 5"/>
          <p:cNvSpPr>
            <a:spLocks noGrp="1"/>
          </p:cNvSpPr>
          <p:nvPr>
            <p:ph type="subTitle" idx="4294967295"/>
          </p:nvPr>
        </p:nvSpPr>
        <p:spPr>
          <a:xfrm>
            <a:off x="101600" y="1226430"/>
            <a:ext cx="11988800" cy="4758226"/>
          </a:xfrm>
          <a:noFill/>
        </p:spPr>
        <p:txBody>
          <a:bodyPr vert="horz" wrap="square" lIns="0" tIns="0" rIns="0" bIns="0" rtlCol="0" anchor="t" anchorCtr="0">
            <a:spAutoFit/>
          </a:bodyPr>
          <a:lstStyle/>
          <a:p>
            <a:pPr marL="0" indent="0" algn="just">
              <a:buNone/>
            </a:pPr>
            <a:r>
              <a:rPr lang="en-US" b="0" i="0" u="none" strike="noStrike" baseline="0" dirty="0">
                <a:solidFill>
                  <a:schemeClr val="tx1"/>
                </a:solidFill>
                <a:latin typeface="Alexandria"/>
              </a:rPr>
              <a:t>1) </a:t>
            </a:r>
            <a:r>
              <a:rPr lang="en-US" sz="3200" b="0" i="0" u="none" strike="noStrike" baseline="0" dirty="0">
                <a:solidFill>
                  <a:schemeClr val="tx1"/>
                </a:solidFill>
                <a:latin typeface="Alexandria"/>
              </a:rPr>
              <a:t>Explain accounts as they relate to the accounting equation and describe common accounts.</a:t>
            </a:r>
          </a:p>
          <a:p>
            <a:pPr marL="0" indent="0" algn="just">
              <a:buNone/>
            </a:pPr>
            <a:r>
              <a:rPr lang="en-US" b="0" i="0" u="none" strike="noStrike" baseline="0" dirty="0">
                <a:solidFill>
                  <a:schemeClr val="tx1"/>
                </a:solidFill>
                <a:latin typeface="Alexandria"/>
              </a:rPr>
              <a:t>2) </a:t>
            </a:r>
            <a:r>
              <a:rPr lang="en-US" sz="3200" b="0" i="0" u="none" strike="noStrike" baseline="0" dirty="0">
                <a:solidFill>
                  <a:schemeClr val="tx1"/>
                </a:solidFill>
                <a:latin typeface="Alexandria"/>
              </a:rPr>
              <a:t>Define debits, credits, and normal account balances using double-entry accounting and T-accounts.</a:t>
            </a:r>
          </a:p>
          <a:p>
            <a:pPr marL="0" indent="0" algn="just">
              <a:buNone/>
            </a:pPr>
            <a:r>
              <a:rPr lang="en-US" b="0" i="0" u="none" strike="noStrike" baseline="0" dirty="0">
                <a:solidFill>
                  <a:schemeClr val="tx1"/>
                </a:solidFill>
                <a:latin typeface="Alexandria"/>
              </a:rPr>
              <a:t>3) </a:t>
            </a:r>
            <a:r>
              <a:rPr lang="en-US" sz="3200" b="0" i="0" u="none" strike="noStrike" baseline="0" dirty="0">
                <a:solidFill>
                  <a:schemeClr val="tx1"/>
                </a:solidFill>
                <a:latin typeface="Alexandria"/>
              </a:rPr>
              <a:t>Record transactions in a journal and post journal</a:t>
            </a:r>
          </a:p>
          <a:p>
            <a:pPr marL="0" indent="0" algn="just">
              <a:buNone/>
            </a:pPr>
            <a:r>
              <a:rPr lang="en-US" sz="3200" b="0" i="0" u="none" strike="noStrike" baseline="0" dirty="0">
                <a:solidFill>
                  <a:schemeClr val="tx1"/>
                </a:solidFill>
                <a:latin typeface="Alexandria"/>
              </a:rPr>
              <a:t>entries to the ledger.</a:t>
            </a:r>
          </a:p>
          <a:p>
            <a:pPr marL="0" indent="0">
              <a:buNone/>
            </a:pPr>
            <a:r>
              <a:rPr lang="en-US" sz="3200" dirty="0">
                <a:latin typeface="Alexandria"/>
              </a:rPr>
              <a:t>4) Prepare the trial balance and illustrate how to use the trial balance to prepare financial statements.</a:t>
            </a:r>
          </a:p>
          <a:p>
            <a:pPr marL="0" indent="0">
              <a:buNone/>
            </a:pPr>
            <a:r>
              <a:rPr lang="en-US" sz="3200" dirty="0">
                <a:latin typeface="Alexandria"/>
              </a:rPr>
              <a:t>5) Use the debt ratio to evaluate business performance.</a:t>
            </a:r>
            <a:endParaRPr lang="en-US" altLang="zh-CN" sz="3200" dirty="0">
              <a:solidFill>
                <a:schemeClr val="tx1"/>
              </a:solidFill>
              <a:latin typeface="Alexandria"/>
              <a:ea typeface="宋体" panose="02010600030101010101" pitchFamily="2" charset="-122"/>
              <a:cs typeface="Times New Roman" panose="02020603050405020304" pitchFamily="18" charset="0"/>
            </a:endParaRP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1" name="Subtitle 5"/>
          <p:cNvSpPr>
            <a:spLocks noGrp="1"/>
          </p:cNvSpPr>
          <p:nvPr>
            <p:ph type="subTitle" idx="1"/>
          </p:nvPr>
        </p:nvSpPr>
        <p:spPr>
          <a:xfrm>
            <a:off x="899653" y="3505200"/>
            <a:ext cx="11120282" cy="775597"/>
          </a:xfrm>
          <a:noFill/>
        </p:spPr>
        <p:txBody>
          <a:bodyPr vert="horz" wrap="square" lIns="0" tIns="0" rIns="0" bIns="0" rtlCol="0" anchor="t" anchorCtr="0">
            <a:spAutoFit/>
          </a:bodyPr>
          <a:lstStyle/>
          <a:p>
            <a:pPr algn="ctr"/>
            <a:r>
              <a:rPr lang="en-US" dirty="0">
                <a:solidFill>
                  <a:schemeClr val="tx1"/>
                </a:solidFill>
              </a:rPr>
              <a:t>Explain accounts as they relate to the accounting equation and describe common accounts</a:t>
            </a:r>
            <a:endParaRPr lang="en-US" altLang="zh-CN" sz="4400" dirty="0">
              <a:solidFill>
                <a:schemeClr val="tx1"/>
              </a:solidFill>
              <a:latin typeface="Times New Roman" panose="02020603050405020304" pitchFamily="18" charset="0"/>
              <a:ea typeface="宋体" panose="02010600030101010101" pitchFamily="2" charset="-122"/>
              <a:cs typeface="Times New Roman" panose="02020603050405020304" pitchFamily="18" charset="0"/>
            </a:endParaRPr>
          </a:p>
        </p:txBody>
      </p:sp>
      <p:sp>
        <p:nvSpPr>
          <p:cNvPr id="220162"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a:t>
            </a:fld>
            <a:endParaRPr lang="en-US" altLang="zh-CN" sz="1200" dirty="0">
              <a:solidFill>
                <a:srgbClr val="898989"/>
              </a:solidFill>
              <a:ea typeface="宋体" panose="02010600030101010101" pitchFamily="2" charset="-122"/>
            </a:endParaRPr>
          </a:p>
        </p:txBody>
      </p:sp>
      <p:sp>
        <p:nvSpPr>
          <p:cNvPr id="7" name="Flowchart: Connector 6"/>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1</a:t>
            </a:r>
          </a:p>
        </p:txBody>
      </p:sp>
      <p:pic>
        <p:nvPicPr>
          <p:cNvPr id="2" name="Graphic 21">
            <a:extLst>
              <a:ext uri="{FF2B5EF4-FFF2-40B4-BE49-F238E27FC236}">
                <a16:creationId xmlns:a16="http://schemas.microsoft.com/office/drawing/2014/main" id="{3790C8B8-7184-34CF-3831-5582C1C06D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2181413925"/>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4479" y="307066"/>
            <a:ext cx="5429895" cy="609398"/>
          </a:xfrm>
          <a:noFill/>
          <a:ln>
            <a:noFill/>
          </a:ln>
          <a:effectLst/>
          <a:scene3d>
            <a:camera prst="orthographicFront"/>
            <a:lightRig rig="balanced" dir="t"/>
          </a:scene3d>
          <a:sp3d prstMaterial="plastic"/>
        </p:spPr>
        <p:txBody>
          <a:bodyPr vert="horz" wrap="square" lIns="0" tIns="0" rIns="0" bIns="0" rtlCol="0" anchor="t">
            <a:spAutoFit/>
          </a:bodyPr>
          <a:lstStyle/>
          <a:p>
            <a:pPr algn="ctr">
              <a:defRPr/>
            </a:pPr>
            <a:r>
              <a:rPr lang="en-US" b="1" dirty="0"/>
              <a:t>What is an account?</a:t>
            </a:r>
            <a:endParaRPr lang="en-US" sz="4800" spc="-150" dirty="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p:txBody>
      </p:sp>
      <p:sp>
        <p:nvSpPr>
          <p:cNvPr id="124931" name="Text Placeholder 2"/>
          <p:cNvSpPr>
            <a:spLocks noGrp="1"/>
          </p:cNvSpPr>
          <p:nvPr>
            <p:ph type="body" sz="quarter" idx="10"/>
          </p:nvPr>
        </p:nvSpPr>
        <p:spPr>
          <a:xfrm>
            <a:off x="384563" y="2924551"/>
            <a:ext cx="9782475" cy="2067233"/>
          </a:xfrm>
        </p:spPr>
        <p:txBody>
          <a:bodyPr vert="horz" wrap="square" lIns="0" tIns="0" rIns="0" bIns="0" rtlCol="0" anchor="t" anchorCtr="0">
            <a:spAutoFit/>
          </a:bodyPr>
          <a:lstStyle/>
          <a:p>
            <a:r>
              <a:rPr lang="en-US" dirty="0">
                <a:latin typeface="Alexandria"/>
              </a:rPr>
              <a:t>The accounting equation is made up of three parts or categories: assets, liabilities, and equity. Each category contains accounts. </a:t>
            </a:r>
          </a:p>
          <a:p>
            <a:r>
              <a:rPr lang="en-US" dirty="0">
                <a:latin typeface="Alexandria"/>
              </a:rPr>
              <a:t>An </a:t>
            </a:r>
            <a:r>
              <a:rPr lang="en-US" b="1" dirty="0">
                <a:latin typeface="Alexandria"/>
              </a:rPr>
              <a:t>account </a:t>
            </a:r>
            <a:r>
              <a:rPr lang="en-US" dirty="0">
                <a:latin typeface="Alexandria"/>
              </a:rPr>
              <a:t>is the detailed record of all increases and decreases that have occurred in an individual asset, liability, or equity during a specified period.</a:t>
            </a:r>
            <a:endParaRPr lang="en-US" altLang="zh-CN" kern="1200" dirty="0">
              <a:latin typeface="Alexandria"/>
              <a:ea typeface="宋体" panose="02010600030101010101" pitchFamily="2" charset="-122"/>
              <a:cs typeface="Times New Roman" panose="02020603050405020304" pitchFamily="18" charset="0"/>
            </a:endParaRPr>
          </a:p>
        </p:txBody>
      </p:sp>
      <p:sp>
        <p:nvSpPr>
          <p:cNvPr id="198659"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5</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536595EB-3B8E-924A-8A54-2AA6E0F3CD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grpSp>
        <p:nvGrpSpPr>
          <p:cNvPr id="7" name="Group 5"/>
          <p:cNvGrpSpPr/>
          <p:nvPr/>
        </p:nvGrpSpPr>
        <p:grpSpPr>
          <a:xfrm>
            <a:off x="706079" y="1420445"/>
            <a:ext cx="8401050" cy="1000125"/>
            <a:chOff x="304800" y="2133600"/>
            <a:chExt cx="8402010" cy="1666240"/>
          </a:xfrm>
        </p:grpSpPr>
        <p:grpSp>
          <p:nvGrpSpPr>
            <p:cNvPr id="196618" name="Group 6"/>
            <p:cNvGrpSpPr/>
            <p:nvPr/>
          </p:nvGrpSpPr>
          <p:grpSpPr>
            <a:xfrm>
              <a:off x="304800" y="2133600"/>
              <a:ext cx="2306010" cy="1666240"/>
              <a:chOff x="3559" y="1249679"/>
              <a:chExt cx="2306010" cy="1666240"/>
            </a:xfrm>
          </p:grpSpPr>
          <p:sp>
            <p:nvSpPr>
              <p:cNvPr id="45" name="Rounded Rectangle 44"/>
              <p:cNvSpPr/>
              <p:nvPr/>
            </p:nvSpPr>
            <p:spPr>
              <a:xfrm>
                <a:off x="3559" y="1249679"/>
                <a:ext cx="2305313" cy="16662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6" name="Rounded Rectangle 4"/>
              <p:cNvSpPr/>
              <p:nvPr/>
            </p:nvSpPr>
            <p:spPr>
              <a:xfrm>
                <a:off x="84531" y="1331669"/>
                <a:ext cx="2143369" cy="1502261"/>
              </a:xfrm>
              <a:prstGeom prst="rect">
                <a:avLst/>
              </a:prstGeom>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latin typeface="Times New Roman" panose="02020603050405020304" pitchFamily="18" charset="0"/>
                    <a:cs typeface="Times New Roman" panose="02020603050405020304" pitchFamily="18" charset="0"/>
                  </a:rPr>
                  <a:t>Assets</a:t>
                </a:r>
              </a:p>
            </p:txBody>
          </p:sp>
        </p:grpSp>
        <p:grpSp>
          <p:nvGrpSpPr>
            <p:cNvPr id="196621" name="Group 7"/>
            <p:cNvGrpSpPr/>
            <p:nvPr/>
          </p:nvGrpSpPr>
          <p:grpSpPr>
            <a:xfrm>
              <a:off x="3439439" y="2133600"/>
              <a:ext cx="2306010" cy="1666240"/>
              <a:chOff x="2443699" y="1249679"/>
              <a:chExt cx="2306010" cy="1666240"/>
            </a:xfrm>
          </p:grpSpPr>
          <p:sp>
            <p:nvSpPr>
              <p:cNvPr id="43" name="Rounded Rectangle 42"/>
              <p:cNvSpPr/>
              <p:nvPr/>
            </p:nvSpPr>
            <p:spPr>
              <a:xfrm>
                <a:off x="2443143" y="1249679"/>
                <a:ext cx="2306901" cy="16662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4" name="Rounded Rectangle 6"/>
              <p:cNvSpPr/>
              <p:nvPr/>
            </p:nvSpPr>
            <p:spPr>
              <a:xfrm>
                <a:off x="2586034" y="1331669"/>
                <a:ext cx="2143369" cy="1502261"/>
              </a:xfrm>
              <a:prstGeom prst="rect">
                <a:avLst/>
              </a:prstGeom>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latin typeface="Times New Roman" panose="02020603050405020304" pitchFamily="18" charset="0"/>
                    <a:cs typeface="Times New Roman" panose="02020603050405020304" pitchFamily="18" charset="0"/>
                  </a:rPr>
                  <a:t>Liabilities</a:t>
                </a:r>
              </a:p>
            </p:txBody>
          </p:sp>
        </p:grpSp>
        <p:grpSp>
          <p:nvGrpSpPr>
            <p:cNvPr id="196624" name="Group 8"/>
            <p:cNvGrpSpPr/>
            <p:nvPr/>
          </p:nvGrpSpPr>
          <p:grpSpPr>
            <a:xfrm>
              <a:off x="6400800" y="2133600"/>
              <a:ext cx="2306010" cy="1666240"/>
              <a:chOff x="5005629" y="1249679"/>
              <a:chExt cx="2306010" cy="1666240"/>
            </a:xfrm>
          </p:grpSpPr>
          <p:sp>
            <p:nvSpPr>
              <p:cNvPr id="41" name="Rounded Rectangle 40"/>
              <p:cNvSpPr/>
              <p:nvPr/>
            </p:nvSpPr>
            <p:spPr>
              <a:xfrm>
                <a:off x="5006326" y="1249679"/>
                <a:ext cx="2305313" cy="166624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2" name="Rounded Rectangle 8"/>
              <p:cNvSpPr/>
              <p:nvPr/>
            </p:nvSpPr>
            <p:spPr>
              <a:xfrm>
                <a:off x="5006326" y="1331669"/>
                <a:ext cx="2143369" cy="1502261"/>
              </a:xfrm>
              <a:prstGeom prst="rect">
                <a:avLst/>
              </a:prstGeom>
            </p:spPr>
            <p:style>
              <a:lnRef idx="0">
                <a:scrgbClr r="0" g="0" b="0"/>
              </a:lnRef>
              <a:fillRef idx="0">
                <a:scrgbClr r="0" g="0" b="0"/>
              </a:fillRef>
              <a:effectRef idx="0">
                <a:scrgbClr r="0" g="0" b="0"/>
              </a:effectRef>
              <a:fontRef idx="minor">
                <a:schemeClr val="lt1"/>
              </a:fontRef>
            </p:style>
            <p:txBody>
              <a:bodyPr lIns="125730" tIns="125730" rIns="125730" bIns="125730" spcCol="1270" anchor="ctr"/>
              <a:lstStyle/>
              <a:p>
                <a:pPr algn="ctr" defTabSz="1466850">
                  <a:lnSpc>
                    <a:spcPct val="90000"/>
                  </a:lnSpc>
                  <a:spcBef>
                    <a:spcPct val="0"/>
                  </a:spcBef>
                  <a:spcAft>
                    <a:spcPct val="35000"/>
                  </a:spcAft>
                  <a:defRPr/>
                </a:pPr>
                <a:r>
                  <a:rPr lang="en-US" sz="3300" dirty="0">
                    <a:latin typeface="Times New Roman" panose="02020603050405020304" pitchFamily="18" charset="0"/>
                    <a:cs typeface="Times New Roman" panose="02020603050405020304" pitchFamily="18" charset="0"/>
                  </a:rPr>
                  <a:t>Equity</a:t>
                </a:r>
              </a:p>
            </p:txBody>
          </p:sp>
        </p:grpSp>
        <p:sp>
          <p:nvSpPr>
            <p:cNvPr id="39" name="Plus 38"/>
            <p:cNvSpPr/>
            <p:nvPr/>
          </p:nvSpPr>
          <p:spPr bwMode="auto">
            <a:xfrm>
              <a:off x="5768012" y="2622894"/>
              <a:ext cx="533461" cy="687655"/>
            </a:xfrm>
            <a:prstGeom prst="mathPlus">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en-US" altLang="zh-CN" sz="2300" b="1" dirty="0">
                <a:solidFill>
                  <a:schemeClr val="tx1"/>
                </a:solidFill>
                <a:latin typeface="Times New Roman" panose="02020603050405020304" pitchFamily="18" charset="0"/>
                <a:cs typeface="Times New Roman" panose="02020603050405020304" pitchFamily="18" charset="0"/>
              </a:endParaRPr>
            </a:p>
          </p:txBody>
        </p:sp>
        <p:sp>
          <p:nvSpPr>
            <p:cNvPr id="40" name="Equal 39"/>
            <p:cNvSpPr/>
            <p:nvPr/>
          </p:nvSpPr>
          <p:spPr bwMode="auto">
            <a:xfrm>
              <a:off x="2743479" y="2651986"/>
              <a:ext cx="533461" cy="632114"/>
            </a:xfrm>
            <a:prstGeom prst="mathEqual">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lIns="91436" tIns="45718" rIns="91436" bIns="45718" anchor="ctr"/>
            <a:lstStyle/>
            <a:p>
              <a:pPr algn="ctr" defTabSz="913130" fontAlgn="base">
                <a:spcBef>
                  <a:spcPct val="0"/>
                </a:spcBef>
                <a:spcAft>
                  <a:spcPct val="0"/>
                </a:spcAft>
                <a:defRPr/>
              </a:pPr>
              <a:endParaRPr lang="en-US" altLang="zh-CN" sz="2300" dirty="0">
                <a:solidFill>
                  <a:schemeClr val="tx1"/>
                </a:solidFill>
                <a:latin typeface="Times New Roman" panose="02020603050405020304" pitchFamily="18" charset="0"/>
                <a:cs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4931">
                                            <p:txEl>
                                              <p:charRg st="102" end="107"/>
                                            </p:txEl>
                                          </p:spTgt>
                                        </p:tgtEl>
                                        <p:attrNameLst>
                                          <p:attrName>style.visibility</p:attrName>
                                        </p:attrNameLst>
                                      </p:cBhvr>
                                      <p:to>
                                        <p:strVal val="visible"/>
                                      </p:to>
                                    </p:set>
                                    <p:animEffect transition="in" filter="blinds(horizontal)">
                                      <p:cBhvr>
                                        <p:cTn id="7" dur="500"/>
                                        <p:tgtEl>
                                          <p:spTgt spid="124931">
                                            <p:txEl>
                                              <p:charRg st="102" end="107"/>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24931">
                                            <p:txEl>
                                              <p:charRg st="107" end="115"/>
                                            </p:txEl>
                                          </p:spTgt>
                                        </p:tgtEl>
                                        <p:attrNameLst>
                                          <p:attrName>style.visibility</p:attrName>
                                        </p:attrNameLst>
                                      </p:cBhvr>
                                      <p:to>
                                        <p:strVal val="visible"/>
                                      </p:to>
                                    </p:set>
                                    <p:animEffect transition="in" filter="blinds(horizontal)">
                                      <p:cBhvr>
                                        <p:cTn id="12" dur="500"/>
                                        <p:tgtEl>
                                          <p:spTgt spid="124931">
                                            <p:txEl>
                                              <p:charRg st="107" end="11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4931">
                                            <p:txEl>
                                              <p:charRg st="115" end="130"/>
                                            </p:txEl>
                                          </p:spTgt>
                                        </p:tgtEl>
                                        <p:attrNameLst>
                                          <p:attrName>style.visibility</p:attrName>
                                        </p:attrNameLst>
                                      </p:cBhvr>
                                      <p:to>
                                        <p:strVal val="visible"/>
                                      </p:to>
                                    </p:set>
                                    <p:animEffect transition="in" filter="blinds(horizontal)">
                                      <p:cBhvr>
                                        <p:cTn id="17" dur="500"/>
                                        <p:tgtEl>
                                          <p:spTgt spid="124931">
                                            <p:txEl>
                                              <p:charRg st="115" end="130"/>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124931">
                                            <p:txEl>
                                              <p:charRg st="130" end="140"/>
                                            </p:txEl>
                                          </p:spTgt>
                                        </p:tgtEl>
                                        <p:attrNameLst>
                                          <p:attrName>style.visibility</p:attrName>
                                        </p:attrNameLst>
                                      </p:cBhvr>
                                      <p:to>
                                        <p:strVal val="visible"/>
                                      </p:to>
                                    </p:set>
                                    <p:animEffect transition="in" filter="blinds(horizontal)">
                                      <p:cBhvr>
                                        <p:cTn id="20" dur="500"/>
                                        <p:tgtEl>
                                          <p:spTgt spid="124931">
                                            <p:txEl>
                                              <p:charRg st="130" end="14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24931">
                                            <p:txEl>
                                              <p:charRg st="140" end="162"/>
                                            </p:txEl>
                                          </p:spTgt>
                                        </p:tgtEl>
                                        <p:attrNameLst>
                                          <p:attrName>style.visibility</p:attrName>
                                        </p:attrNameLst>
                                      </p:cBhvr>
                                      <p:to>
                                        <p:strVal val="visible"/>
                                      </p:to>
                                    </p:set>
                                    <p:animEffect transition="in" filter="blinds(horizontal)">
                                      <p:cBhvr>
                                        <p:cTn id="25" dur="500"/>
                                        <p:tgtEl>
                                          <p:spTgt spid="124931">
                                            <p:txEl>
                                              <p:charRg st="140" end="162"/>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24931">
                                            <p:txEl>
                                              <p:charRg st="162" end="182"/>
                                            </p:txEl>
                                          </p:spTgt>
                                        </p:tgtEl>
                                        <p:attrNameLst>
                                          <p:attrName>style.visibility</p:attrName>
                                        </p:attrNameLst>
                                      </p:cBhvr>
                                      <p:to>
                                        <p:strVal val="visible"/>
                                      </p:to>
                                    </p:set>
                                    <p:animEffect transition="in" filter="blinds(horizontal)">
                                      <p:cBhvr>
                                        <p:cTn id="28" dur="500"/>
                                        <p:tgtEl>
                                          <p:spTgt spid="124931">
                                            <p:txEl>
                                              <p:charRg st="162" end="18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linds(horizontal)">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10" name="Slide Number Placeholder 3"/>
          <p:cNvSpPr>
            <a:spLocks noGrp="1"/>
          </p:cNvSpPr>
          <p:nvPr>
            <p:ph type="sldNum" sz="quarter" idx="1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6</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EC8805A2-5621-9C02-5995-2D542FA86E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502" y="24597"/>
            <a:ext cx="2305141" cy="1076343"/>
          </a:xfrm>
          <a:prstGeom prst="rect">
            <a:avLst/>
          </a:prstGeom>
        </p:spPr>
      </p:pic>
      <p:graphicFrame>
        <p:nvGraphicFramePr>
          <p:cNvPr id="7" name="Table 6">
            <a:extLst>
              <a:ext uri="{FF2B5EF4-FFF2-40B4-BE49-F238E27FC236}">
                <a16:creationId xmlns:a16="http://schemas.microsoft.com/office/drawing/2014/main" id="{3865C76A-782E-5866-33AA-B63C75036B07}"/>
              </a:ext>
            </a:extLst>
          </p:cNvPr>
          <p:cNvGraphicFramePr>
            <a:graphicFrameLocks noGrp="1"/>
          </p:cNvGraphicFramePr>
          <p:nvPr>
            <p:extLst>
              <p:ext uri="{D42A27DB-BD31-4B8C-83A1-F6EECF244321}">
                <p14:modId xmlns:p14="http://schemas.microsoft.com/office/powerpoint/2010/main" val="3162355609"/>
              </p:ext>
            </p:extLst>
          </p:nvPr>
        </p:nvGraphicFramePr>
        <p:xfrm>
          <a:off x="133357" y="409949"/>
          <a:ext cx="9620144" cy="5201917"/>
        </p:xfrm>
        <a:graphic>
          <a:graphicData uri="http://schemas.openxmlformats.org/drawingml/2006/table">
            <a:tbl>
              <a:tblPr firstRow="1" bandRow="1">
                <a:tableStyleId>{5C22544A-7EE6-4342-B048-85BDC9FD1C3A}</a:tableStyleId>
              </a:tblPr>
              <a:tblGrid>
                <a:gridCol w="2137895">
                  <a:extLst>
                    <a:ext uri="{9D8B030D-6E8A-4147-A177-3AD203B41FA5}">
                      <a16:colId xmlns:a16="http://schemas.microsoft.com/office/drawing/2014/main" val="381462738"/>
                    </a:ext>
                  </a:extLst>
                </a:gridCol>
                <a:gridCol w="7482249">
                  <a:extLst>
                    <a:ext uri="{9D8B030D-6E8A-4147-A177-3AD203B41FA5}">
                      <a16:colId xmlns:a16="http://schemas.microsoft.com/office/drawing/2014/main" val="520000460"/>
                    </a:ext>
                  </a:extLst>
                </a:gridCol>
              </a:tblGrid>
              <a:tr h="355597">
                <a:tc>
                  <a:txBody>
                    <a:bodyPr/>
                    <a:lstStyle/>
                    <a:p>
                      <a:pPr algn="ctr"/>
                      <a:r>
                        <a:rPr lang="en-US" sz="1600" b="1" i="0" u="none" strike="noStrike" baseline="0" dirty="0">
                          <a:latin typeface="Alexandria"/>
                        </a:rPr>
                        <a:t>Account Name</a:t>
                      </a:r>
                      <a:endParaRPr lang="en-US" sz="4000" b="1" dirty="0">
                        <a:latin typeface="Alexandria"/>
                      </a:endParaRPr>
                    </a:p>
                  </a:txBody>
                  <a:tcPr/>
                </a:tc>
                <a:tc>
                  <a:txBody>
                    <a:bodyPr/>
                    <a:lstStyle/>
                    <a:p>
                      <a:pPr algn="ctr"/>
                      <a:r>
                        <a:rPr lang="en-US" sz="1600" b="1" i="0" u="none" strike="noStrike" baseline="0" dirty="0">
                          <a:latin typeface="Alexandria"/>
                        </a:rPr>
                        <a:t>Explanation</a:t>
                      </a:r>
                      <a:endParaRPr lang="en-US" sz="4000" b="1" dirty="0">
                        <a:latin typeface="Alexandria"/>
                      </a:endParaRPr>
                    </a:p>
                  </a:txBody>
                  <a:tcPr/>
                </a:tc>
                <a:extLst>
                  <a:ext uri="{0D108BD9-81ED-4DB2-BD59-A6C34878D82A}">
                    <a16:rowId xmlns:a16="http://schemas.microsoft.com/office/drawing/2014/main" val="4232485522"/>
                  </a:ext>
                </a:extLst>
              </a:tr>
              <a:tr h="613770">
                <a:tc>
                  <a:txBody>
                    <a:bodyPr/>
                    <a:lstStyle/>
                    <a:p>
                      <a:pPr algn="ctr"/>
                      <a:r>
                        <a:rPr lang="en-US" sz="1800" b="1" i="0" u="none" strike="noStrike" kern="1200" baseline="0" dirty="0">
                          <a:solidFill>
                            <a:schemeClr val="dk1"/>
                          </a:solidFill>
                          <a:latin typeface="Alexandria"/>
                          <a:ea typeface="+mn-ea"/>
                          <a:cs typeface="+mn-cs"/>
                        </a:rPr>
                        <a:t>Cash</a:t>
                      </a:r>
                    </a:p>
                  </a:txBody>
                  <a:tcPr/>
                </a:tc>
                <a:tc>
                  <a:txBody>
                    <a:bodyPr/>
                    <a:lstStyle/>
                    <a:p>
                      <a:pPr algn="ctr"/>
                      <a:r>
                        <a:rPr lang="en-US" sz="1800" b="0" i="0" u="none" strike="noStrike" kern="1200" baseline="0" dirty="0">
                          <a:solidFill>
                            <a:schemeClr val="dk1"/>
                          </a:solidFill>
                          <a:latin typeface="Alexandria"/>
                          <a:ea typeface="+mn-ea"/>
                          <a:cs typeface="+mn-cs"/>
                        </a:rPr>
                        <a:t>A business’s money. Includes bank balances,</a:t>
                      </a:r>
                    </a:p>
                    <a:p>
                      <a:pPr algn="ctr"/>
                      <a:r>
                        <a:rPr lang="en-US" sz="1800" b="0" i="0" u="none" strike="noStrike" kern="1200" baseline="0" dirty="0">
                          <a:solidFill>
                            <a:schemeClr val="dk1"/>
                          </a:solidFill>
                          <a:latin typeface="Alexandria"/>
                          <a:ea typeface="+mn-ea"/>
                          <a:cs typeface="+mn-cs"/>
                        </a:rPr>
                        <a:t>bills, coins, and checks.</a:t>
                      </a:r>
                      <a:endParaRPr lang="en-US" dirty="0">
                        <a:latin typeface="Alexandria"/>
                      </a:endParaRPr>
                    </a:p>
                  </a:txBody>
                  <a:tcPr/>
                </a:tc>
                <a:extLst>
                  <a:ext uri="{0D108BD9-81ED-4DB2-BD59-A6C34878D82A}">
                    <a16:rowId xmlns:a16="http://schemas.microsoft.com/office/drawing/2014/main" val="1646940711"/>
                  </a:ext>
                </a:extLst>
              </a:tr>
              <a:tr h="613770">
                <a:tc>
                  <a:txBody>
                    <a:bodyPr/>
                    <a:lstStyle/>
                    <a:p>
                      <a:pPr algn="ctr"/>
                      <a:r>
                        <a:rPr lang="en-US" sz="1800" b="1" i="0" u="none" strike="noStrike" kern="1200" baseline="0" dirty="0">
                          <a:solidFill>
                            <a:schemeClr val="dk1"/>
                          </a:solidFill>
                          <a:latin typeface="Alexandria"/>
                          <a:ea typeface="+mn-ea"/>
                          <a:cs typeface="+mn-cs"/>
                        </a:rPr>
                        <a:t>Accounts Receivable</a:t>
                      </a:r>
                    </a:p>
                    <a:p>
                      <a:pPr algn="ctr"/>
                      <a:endParaRPr lang="en-US" dirty="0">
                        <a:latin typeface="Alexandria"/>
                      </a:endParaRPr>
                    </a:p>
                  </a:txBody>
                  <a:tcPr/>
                </a:tc>
                <a:tc>
                  <a:txBody>
                    <a:bodyPr/>
                    <a:lstStyle/>
                    <a:p>
                      <a:pPr algn="ctr"/>
                      <a:r>
                        <a:rPr lang="en-US" sz="1800" b="0" i="0" u="none" strike="noStrike" kern="1200" baseline="0" dirty="0">
                          <a:solidFill>
                            <a:schemeClr val="dk1"/>
                          </a:solidFill>
                          <a:latin typeface="Alexandria"/>
                          <a:ea typeface="+mn-ea"/>
                          <a:cs typeface="+mn-cs"/>
                        </a:rPr>
                        <a:t>A customer’s promise to pay in the future for</a:t>
                      </a:r>
                    </a:p>
                    <a:p>
                      <a:pPr algn="ctr"/>
                      <a:r>
                        <a:rPr lang="en-US" sz="1800" b="0" i="0" u="none" strike="noStrike" kern="1200" baseline="0" dirty="0">
                          <a:solidFill>
                            <a:schemeClr val="dk1"/>
                          </a:solidFill>
                          <a:latin typeface="Alexandria"/>
                          <a:ea typeface="+mn-ea"/>
                          <a:cs typeface="+mn-cs"/>
                        </a:rPr>
                        <a:t>services or goods sold. Often described as “On Account.”</a:t>
                      </a:r>
                      <a:endParaRPr lang="en-US" dirty="0">
                        <a:latin typeface="Alexandria"/>
                      </a:endParaRPr>
                    </a:p>
                  </a:txBody>
                  <a:tcPr/>
                </a:tc>
                <a:extLst>
                  <a:ext uri="{0D108BD9-81ED-4DB2-BD59-A6C34878D82A}">
                    <a16:rowId xmlns:a16="http://schemas.microsoft.com/office/drawing/2014/main" val="2897366427"/>
                  </a:ext>
                </a:extLst>
              </a:tr>
              <a:tr h="1139858">
                <a:tc>
                  <a:txBody>
                    <a:bodyPr/>
                    <a:lstStyle/>
                    <a:p>
                      <a:pPr algn="ctr"/>
                      <a:r>
                        <a:rPr lang="en-US" sz="1800" b="1" i="0" u="none" strike="noStrike" kern="1200" baseline="0" dirty="0">
                          <a:solidFill>
                            <a:schemeClr val="dk1"/>
                          </a:solidFill>
                          <a:latin typeface="Alexandria"/>
                          <a:ea typeface="+mn-ea"/>
                          <a:cs typeface="+mn-cs"/>
                        </a:rPr>
                        <a:t>Notes Receivable</a:t>
                      </a:r>
                    </a:p>
                    <a:p>
                      <a:pPr algn="ctr"/>
                      <a:endParaRPr lang="en-US" dirty="0">
                        <a:latin typeface="Alexandria"/>
                      </a:endParaRPr>
                    </a:p>
                  </a:txBody>
                  <a:tcPr/>
                </a:tc>
                <a:tc>
                  <a:txBody>
                    <a:bodyPr/>
                    <a:lstStyle/>
                    <a:p>
                      <a:pPr algn="ctr"/>
                      <a:r>
                        <a:rPr lang="en-US" sz="1800" b="0" i="0" u="none" strike="noStrike" kern="1200" baseline="0" dirty="0">
                          <a:solidFill>
                            <a:schemeClr val="dk1"/>
                          </a:solidFill>
                          <a:latin typeface="Alexandria"/>
                          <a:ea typeface="+mn-ea"/>
                          <a:cs typeface="+mn-cs"/>
                        </a:rPr>
                        <a:t>A </a:t>
                      </a:r>
                      <a:r>
                        <a:rPr lang="en-US" sz="1800" b="0" i="1" u="none" strike="noStrike" kern="1200" baseline="0" dirty="0">
                          <a:solidFill>
                            <a:schemeClr val="dk1"/>
                          </a:solidFill>
                          <a:latin typeface="Alexandria"/>
                          <a:ea typeface="+mn-ea"/>
                          <a:cs typeface="+mn-cs"/>
                        </a:rPr>
                        <a:t>written </a:t>
                      </a:r>
                      <a:r>
                        <a:rPr lang="en-US" sz="1800" b="0" i="0" u="none" strike="noStrike" kern="1200" baseline="0" dirty="0">
                          <a:solidFill>
                            <a:schemeClr val="dk1"/>
                          </a:solidFill>
                          <a:latin typeface="Alexandria"/>
                          <a:ea typeface="+mn-ea"/>
                          <a:cs typeface="+mn-cs"/>
                        </a:rPr>
                        <a:t>promise that a customer will pay a</a:t>
                      </a:r>
                    </a:p>
                    <a:p>
                      <a:pPr algn="ctr"/>
                      <a:r>
                        <a:rPr lang="en-US" sz="1800" b="0" i="0" u="none" strike="noStrike" kern="1200" baseline="0" dirty="0">
                          <a:solidFill>
                            <a:schemeClr val="dk1"/>
                          </a:solidFill>
                          <a:latin typeface="Alexandria"/>
                          <a:ea typeface="+mn-ea"/>
                          <a:cs typeface="+mn-cs"/>
                        </a:rPr>
                        <a:t>fixed amount of money and </a:t>
                      </a:r>
                      <a:r>
                        <a:rPr lang="en-US" sz="1800" b="0" i="1" u="none" strike="noStrike" kern="1200" baseline="0" dirty="0">
                          <a:solidFill>
                            <a:schemeClr val="dk1"/>
                          </a:solidFill>
                          <a:latin typeface="Alexandria"/>
                          <a:ea typeface="+mn-ea"/>
                          <a:cs typeface="+mn-cs"/>
                        </a:rPr>
                        <a:t>interest </a:t>
                      </a:r>
                      <a:r>
                        <a:rPr lang="en-US" sz="1800" b="0" i="0" u="none" strike="noStrike" kern="1200" baseline="0" dirty="0">
                          <a:solidFill>
                            <a:schemeClr val="dk1"/>
                          </a:solidFill>
                          <a:latin typeface="Alexandria"/>
                          <a:ea typeface="+mn-ea"/>
                          <a:cs typeface="+mn-cs"/>
                        </a:rPr>
                        <a:t>by a certain</a:t>
                      </a:r>
                    </a:p>
                    <a:p>
                      <a:pPr algn="ctr"/>
                      <a:r>
                        <a:rPr lang="en-US" sz="1800" b="0" i="0" u="none" strike="noStrike" kern="1200" baseline="0" dirty="0">
                          <a:solidFill>
                            <a:schemeClr val="dk1"/>
                          </a:solidFill>
                          <a:latin typeface="Alexandria"/>
                          <a:ea typeface="+mn-ea"/>
                          <a:cs typeface="+mn-cs"/>
                        </a:rPr>
                        <a:t>date in the future. Usually more formal than an</a:t>
                      </a:r>
                    </a:p>
                    <a:p>
                      <a:pPr algn="ctr"/>
                      <a:r>
                        <a:rPr lang="en-US" sz="1800" b="0" i="0" u="none" strike="noStrike" kern="1200" baseline="0" dirty="0">
                          <a:solidFill>
                            <a:schemeClr val="dk1"/>
                          </a:solidFill>
                          <a:latin typeface="Alexandria"/>
                          <a:ea typeface="+mn-ea"/>
                          <a:cs typeface="+mn-cs"/>
                        </a:rPr>
                        <a:t>Accounts Receivable.</a:t>
                      </a:r>
                      <a:endParaRPr lang="en-US" dirty="0">
                        <a:latin typeface="Alexandria"/>
                      </a:endParaRPr>
                    </a:p>
                  </a:txBody>
                  <a:tcPr/>
                </a:tc>
                <a:extLst>
                  <a:ext uri="{0D108BD9-81ED-4DB2-BD59-A6C34878D82A}">
                    <a16:rowId xmlns:a16="http://schemas.microsoft.com/office/drawing/2014/main" val="3999604496"/>
                  </a:ext>
                </a:extLst>
              </a:tr>
              <a:tr h="14029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Alexandria"/>
                          <a:ea typeface="+mn-ea"/>
                          <a:cs typeface="+mn-cs"/>
                        </a:rPr>
                        <a:t>Prepaid Expense</a:t>
                      </a:r>
                      <a:endParaRPr lang="en-US" dirty="0">
                        <a:latin typeface="Alexandria"/>
                      </a:endParaRPr>
                    </a:p>
                    <a:p>
                      <a:pPr algn="ctr"/>
                      <a:endParaRPr lang="en-US" dirty="0">
                        <a:latin typeface="Alexandria"/>
                      </a:endParaRPr>
                    </a:p>
                  </a:txBody>
                  <a:tcPr/>
                </a:tc>
                <a:tc>
                  <a:txBody>
                    <a:bodyPr/>
                    <a:lstStyle/>
                    <a:p>
                      <a:pPr algn="ctr"/>
                      <a:r>
                        <a:rPr lang="en-US" sz="1800" b="0" i="0" u="none" strike="noStrike" kern="1200" baseline="0" dirty="0">
                          <a:solidFill>
                            <a:schemeClr val="dk1"/>
                          </a:solidFill>
                          <a:latin typeface="Alexandria"/>
                          <a:ea typeface="+mn-ea"/>
                          <a:cs typeface="+mn-cs"/>
                        </a:rPr>
                        <a:t>A payment of an expense in advance. It is</a:t>
                      </a:r>
                    </a:p>
                    <a:p>
                      <a:pPr algn="ctr"/>
                      <a:r>
                        <a:rPr lang="en-US" sz="1800" b="0" i="0" u="none" strike="noStrike" kern="1200" baseline="0" dirty="0">
                          <a:solidFill>
                            <a:schemeClr val="dk1"/>
                          </a:solidFill>
                          <a:latin typeface="Alexandria"/>
                          <a:ea typeface="+mn-ea"/>
                          <a:cs typeface="+mn-cs"/>
                        </a:rPr>
                        <a:t>considered an asset because the prepayment</a:t>
                      </a:r>
                    </a:p>
                    <a:p>
                      <a:pPr algn="ctr"/>
                      <a:r>
                        <a:rPr lang="en-US" sz="1800" b="0" i="0" u="none" strike="noStrike" kern="1200" baseline="0" dirty="0">
                          <a:solidFill>
                            <a:schemeClr val="dk1"/>
                          </a:solidFill>
                          <a:latin typeface="Alexandria"/>
                          <a:ea typeface="+mn-ea"/>
                          <a:cs typeface="+mn-cs"/>
                        </a:rPr>
                        <a:t>provides a benefit in the future. Examples of</a:t>
                      </a:r>
                    </a:p>
                    <a:p>
                      <a:pPr algn="ctr"/>
                      <a:r>
                        <a:rPr lang="en-US" sz="1800" b="0" i="0" u="none" strike="noStrike" kern="1200" baseline="0" dirty="0">
                          <a:solidFill>
                            <a:schemeClr val="dk1"/>
                          </a:solidFill>
                          <a:latin typeface="Alexandria"/>
                          <a:ea typeface="+mn-ea"/>
                          <a:cs typeface="+mn-cs"/>
                        </a:rPr>
                        <a:t>prepaid expenses are </a:t>
                      </a:r>
                      <a:r>
                        <a:rPr lang="en-US" sz="1800" b="0" i="1" u="none" strike="noStrike" kern="1200" baseline="0" dirty="0">
                          <a:solidFill>
                            <a:schemeClr val="dk1"/>
                          </a:solidFill>
                          <a:latin typeface="Alexandria"/>
                          <a:ea typeface="+mn-ea"/>
                          <a:cs typeface="+mn-cs"/>
                        </a:rPr>
                        <a:t>Prepaid Rent</a:t>
                      </a:r>
                      <a:r>
                        <a:rPr lang="en-US" sz="1800" b="0" i="0" u="none" strike="noStrike" kern="1200" baseline="0" dirty="0">
                          <a:solidFill>
                            <a:schemeClr val="dk1"/>
                          </a:solidFill>
                          <a:latin typeface="Alexandria"/>
                          <a:ea typeface="+mn-ea"/>
                          <a:cs typeface="+mn-cs"/>
                        </a:rPr>
                        <a:t>, </a:t>
                      </a:r>
                      <a:r>
                        <a:rPr lang="en-US" sz="1800" b="0" i="1" u="none" strike="noStrike" kern="1200" baseline="0" dirty="0">
                          <a:solidFill>
                            <a:schemeClr val="dk1"/>
                          </a:solidFill>
                          <a:latin typeface="Alexandria"/>
                          <a:ea typeface="+mn-ea"/>
                          <a:cs typeface="+mn-cs"/>
                        </a:rPr>
                        <a:t>Prepaid</a:t>
                      </a:r>
                    </a:p>
                    <a:p>
                      <a:pPr algn="ctr"/>
                      <a:r>
                        <a:rPr lang="en-US" sz="1800" b="0" i="1" u="none" strike="noStrike" kern="1200" baseline="0" dirty="0">
                          <a:solidFill>
                            <a:schemeClr val="dk1"/>
                          </a:solidFill>
                          <a:latin typeface="Alexandria"/>
                          <a:ea typeface="+mn-ea"/>
                          <a:cs typeface="+mn-cs"/>
                        </a:rPr>
                        <a:t>Insurance</a:t>
                      </a:r>
                      <a:r>
                        <a:rPr lang="en-US" sz="1800" b="0" i="0" u="none" strike="noStrike" kern="1200" baseline="0" dirty="0">
                          <a:solidFill>
                            <a:schemeClr val="dk1"/>
                          </a:solidFill>
                          <a:latin typeface="Alexandria"/>
                          <a:ea typeface="+mn-ea"/>
                          <a:cs typeface="+mn-cs"/>
                        </a:rPr>
                        <a:t>, and </a:t>
                      </a:r>
                      <a:r>
                        <a:rPr lang="en-US" sz="1800" b="0" i="1" u="none" strike="noStrike" kern="1200" baseline="0" dirty="0">
                          <a:solidFill>
                            <a:schemeClr val="dk1"/>
                          </a:solidFill>
                          <a:latin typeface="Alexandria"/>
                          <a:ea typeface="+mn-ea"/>
                          <a:cs typeface="+mn-cs"/>
                        </a:rPr>
                        <a:t>Office Supplies</a:t>
                      </a:r>
                      <a:r>
                        <a:rPr lang="en-US" sz="1800" b="0" i="0" u="none" strike="noStrike" kern="1200" baseline="0" dirty="0">
                          <a:solidFill>
                            <a:schemeClr val="dk1"/>
                          </a:solidFill>
                          <a:latin typeface="Alexandria"/>
                          <a:ea typeface="+mn-ea"/>
                          <a:cs typeface="+mn-cs"/>
                        </a:rPr>
                        <a:t>.</a:t>
                      </a:r>
                      <a:endParaRPr lang="en-US" dirty="0">
                        <a:latin typeface="Alexandria"/>
                      </a:endParaRPr>
                    </a:p>
                  </a:txBody>
                  <a:tcPr/>
                </a:tc>
                <a:extLst>
                  <a:ext uri="{0D108BD9-81ED-4DB2-BD59-A6C34878D82A}">
                    <a16:rowId xmlns:a16="http://schemas.microsoft.com/office/drawing/2014/main" val="1918156170"/>
                  </a:ext>
                </a:extLst>
              </a:tr>
              <a:tr h="876814">
                <a:tc>
                  <a:txBody>
                    <a:bodyPr/>
                    <a:lstStyle/>
                    <a:p>
                      <a:pPr algn="ctr"/>
                      <a:r>
                        <a:rPr lang="en-US" sz="1800" b="1" i="0" u="none" strike="noStrike" kern="1200" baseline="0" dirty="0">
                          <a:solidFill>
                            <a:schemeClr val="dk1"/>
                          </a:solidFill>
                          <a:latin typeface="Alexandria"/>
                          <a:ea typeface="+mn-ea"/>
                          <a:cs typeface="+mn-cs"/>
                        </a:rPr>
                        <a:t>Equipment, Furniture, and Fixtures</a:t>
                      </a:r>
                      <a:endParaRPr lang="en-US" dirty="0">
                        <a:latin typeface="Alexandria"/>
                      </a:endParaRPr>
                    </a:p>
                  </a:txBody>
                  <a:tcPr/>
                </a:tc>
                <a:tc>
                  <a:txBody>
                    <a:bodyPr/>
                    <a:lstStyle/>
                    <a:p>
                      <a:pPr algn="ctr"/>
                      <a:r>
                        <a:rPr lang="en-US" sz="1800" b="0" i="0" u="none" strike="noStrike" kern="1200" baseline="0" dirty="0">
                          <a:solidFill>
                            <a:schemeClr val="dk1"/>
                          </a:solidFill>
                          <a:latin typeface="Alexandria"/>
                          <a:ea typeface="+mn-ea"/>
                          <a:cs typeface="+mn-cs"/>
                        </a:rPr>
                        <a:t>The cost of equipment, furniture, and fixtures</a:t>
                      </a:r>
                    </a:p>
                    <a:p>
                      <a:pPr algn="ctr"/>
                      <a:r>
                        <a:rPr lang="en-US" sz="1800" b="0" i="0" u="none" strike="noStrike" kern="1200" baseline="0" dirty="0">
                          <a:solidFill>
                            <a:schemeClr val="dk1"/>
                          </a:solidFill>
                          <a:latin typeface="Alexandria"/>
                          <a:ea typeface="+mn-ea"/>
                          <a:cs typeface="+mn-cs"/>
                        </a:rPr>
                        <a:t>(such as light fixtures and shelving). A business</a:t>
                      </a:r>
                    </a:p>
                    <a:p>
                      <a:pPr algn="ctr"/>
                      <a:r>
                        <a:rPr lang="en-US" sz="1800" b="0" i="0" u="none" strike="noStrike" kern="1200" baseline="0" dirty="0">
                          <a:solidFill>
                            <a:schemeClr val="dk1"/>
                          </a:solidFill>
                          <a:latin typeface="Alexandria"/>
                          <a:ea typeface="+mn-ea"/>
                          <a:cs typeface="+mn-cs"/>
                        </a:rPr>
                        <a:t>has a separate asset account for each type.</a:t>
                      </a:r>
                      <a:endParaRPr lang="en-US" dirty="0">
                        <a:latin typeface="Alexandria"/>
                      </a:endParaRPr>
                    </a:p>
                  </a:txBody>
                  <a:tcPr/>
                </a:tc>
                <a:extLst>
                  <a:ext uri="{0D108BD9-81ED-4DB2-BD59-A6C34878D82A}">
                    <a16:rowId xmlns:a16="http://schemas.microsoft.com/office/drawing/2014/main" val="3972928186"/>
                  </a:ext>
                </a:extLst>
              </a:tr>
            </a:tbl>
          </a:graphicData>
        </a:graphic>
      </p:graphicFrame>
      <p:graphicFrame>
        <p:nvGraphicFramePr>
          <p:cNvPr id="8" name="Table 7">
            <a:extLst>
              <a:ext uri="{FF2B5EF4-FFF2-40B4-BE49-F238E27FC236}">
                <a16:creationId xmlns:a16="http://schemas.microsoft.com/office/drawing/2014/main" id="{B5DEA8F5-8AEA-E3FD-6FCA-4A2A48E0AEE8}"/>
              </a:ext>
            </a:extLst>
          </p:cNvPr>
          <p:cNvGraphicFramePr>
            <a:graphicFrameLocks noGrp="1"/>
          </p:cNvGraphicFramePr>
          <p:nvPr>
            <p:extLst>
              <p:ext uri="{D42A27DB-BD31-4B8C-83A1-F6EECF244321}">
                <p14:modId xmlns:p14="http://schemas.microsoft.com/office/powerpoint/2010/main" val="3051005724"/>
              </p:ext>
            </p:extLst>
          </p:nvPr>
        </p:nvGraphicFramePr>
        <p:xfrm>
          <a:off x="133356" y="5626378"/>
          <a:ext cx="9620144" cy="741680"/>
        </p:xfrm>
        <a:graphic>
          <a:graphicData uri="http://schemas.openxmlformats.org/drawingml/2006/table">
            <a:tbl>
              <a:tblPr firstRow="1" bandRow="1">
                <a:tableStyleId>{5C22544A-7EE6-4342-B048-85BDC9FD1C3A}</a:tableStyleId>
              </a:tblPr>
              <a:tblGrid>
                <a:gridCol w="2108399">
                  <a:extLst>
                    <a:ext uri="{9D8B030D-6E8A-4147-A177-3AD203B41FA5}">
                      <a16:colId xmlns:a16="http://schemas.microsoft.com/office/drawing/2014/main" val="2904649133"/>
                    </a:ext>
                  </a:extLst>
                </a:gridCol>
                <a:gridCol w="7511745">
                  <a:extLst>
                    <a:ext uri="{9D8B030D-6E8A-4147-A177-3AD203B41FA5}">
                      <a16:colId xmlns:a16="http://schemas.microsoft.com/office/drawing/2014/main" val="2277854407"/>
                    </a:ext>
                  </a:extLst>
                </a:gridCol>
              </a:tblGrid>
              <a:tr h="370840">
                <a:tc>
                  <a:txBody>
                    <a:bodyPr/>
                    <a:lstStyle/>
                    <a:p>
                      <a:pPr algn="ctr"/>
                      <a:r>
                        <a:rPr lang="en-US" sz="1800" b="1" i="0" u="none" strike="noStrike" kern="1200" baseline="0" dirty="0">
                          <a:solidFill>
                            <a:schemeClr val="lt1"/>
                          </a:solidFill>
                          <a:latin typeface="Alexandria"/>
                          <a:ea typeface="+mn-ea"/>
                          <a:cs typeface="+mn-cs"/>
                        </a:rPr>
                        <a:t>Building</a:t>
                      </a:r>
                      <a:endParaRPr lang="en-US" dirty="0">
                        <a:latin typeface="Alexandria"/>
                      </a:endParaRPr>
                    </a:p>
                  </a:txBody>
                  <a:tcPr/>
                </a:tc>
                <a:tc>
                  <a:txBody>
                    <a:bodyPr/>
                    <a:lstStyle/>
                    <a:p>
                      <a:pPr algn="ctr"/>
                      <a:r>
                        <a:rPr lang="en-US" sz="1800" b="0" i="0" u="none" strike="noStrike" kern="1200" baseline="0" dirty="0">
                          <a:solidFill>
                            <a:schemeClr val="lt1"/>
                          </a:solidFill>
                          <a:latin typeface="Alexandria"/>
                          <a:ea typeface="+mn-ea"/>
                          <a:cs typeface="+mn-cs"/>
                        </a:rPr>
                        <a:t>The cost of an office building, a store, or a warehouse.</a:t>
                      </a:r>
                      <a:endParaRPr lang="en-US" dirty="0">
                        <a:latin typeface="Alexandria"/>
                      </a:endParaRPr>
                    </a:p>
                  </a:txBody>
                  <a:tcPr/>
                </a:tc>
                <a:extLst>
                  <a:ext uri="{0D108BD9-81ED-4DB2-BD59-A6C34878D82A}">
                    <a16:rowId xmlns:a16="http://schemas.microsoft.com/office/drawing/2014/main" val="1649402063"/>
                  </a:ext>
                </a:extLst>
              </a:tr>
              <a:tr h="370840">
                <a:tc>
                  <a:txBody>
                    <a:bodyPr/>
                    <a:lstStyle/>
                    <a:p>
                      <a:pPr algn="ctr"/>
                      <a:r>
                        <a:rPr lang="en-US" sz="1800" b="1" i="0" u="none" strike="noStrike" kern="1200" baseline="0" dirty="0">
                          <a:solidFill>
                            <a:schemeClr val="dk1"/>
                          </a:solidFill>
                          <a:latin typeface="Alexandria"/>
                          <a:ea typeface="+mn-ea"/>
                          <a:cs typeface="+mn-cs"/>
                        </a:rPr>
                        <a:t>Land</a:t>
                      </a:r>
                      <a:endParaRPr lang="en-US" dirty="0">
                        <a:latin typeface="Alexandria"/>
                      </a:endParaRPr>
                    </a:p>
                  </a:txBody>
                  <a:tcPr/>
                </a:tc>
                <a:tc>
                  <a:txBody>
                    <a:bodyPr/>
                    <a:lstStyle/>
                    <a:p>
                      <a:pPr algn="ctr"/>
                      <a:r>
                        <a:rPr lang="en-US" sz="1800" b="0" i="0" u="none" strike="noStrike" kern="1200" baseline="0" dirty="0">
                          <a:solidFill>
                            <a:schemeClr val="dk1"/>
                          </a:solidFill>
                          <a:latin typeface="Alexandria"/>
                          <a:ea typeface="+mn-ea"/>
                          <a:cs typeface="+mn-cs"/>
                        </a:rPr>
                        <a:t>The cost of land a business uses in operations.</a:t>
                      </a:r>
                      <a:endParaRPr lang="en-US" dirty="0">
                        <a:latin typeface="Alexandria"/>
                      </a:endParaRPr>
                    </a:p>
                  </a:txBody>
                  <a:tcPr/>
                </a:tc>
                <a:extLst>
                  <a:ext uri="{0D108BD9-81ED-4DB2-BD59-A6C34878D82A}">
                    <a16:rowId xmlns:a16="http://schemas.microsoft.com/office/drawing/2014/main" val="3198323299"/>
                  </a:ext>
                </a:extLst>
              </a:tr>
            </a:tbl>
          </a:graphicData>
        </a:graphic>
      </p:graphicFrame>
      <p:sp>
        <p:nvSpPr>
          <p:cNvPr id="10" name="TextBox 9">
            <a:extLst>
              <a:ext uri="{FF2B5EF4-FFF2-40B4-BE49-F238E27FC236}">
                <a16:creationId xmlns:a16="http://schemas.microsoft.com/office/drawing/2014/main" id="{F82EE445-4B68-A473-FB73-366B530E9495}"/>
              </a:ext>
            </a:extLst>
          </p:cNvPr>
          <p:cNvSpPr txBox="1"/>
          <p:nvPr/>
        </p:nvSpPr>
        <p:spPr>
          <a:xfrm>
            <a:off x="10043652" y="1319990"/>
            <a:ext cx="2014991" cy="923330"/>
          </a:xfrm>
          <a:prstGeom prst="rect">
            <a:avLst/>
          </a:prstGeom>
          <a:noFill/>
        </p:spPr>
        <p:txBody>
          <a:bodyPr wrap="square">
            <a:spAutoFit/>
          </a:bodyPr>
          <a:lstStyle/>
          <a:p>
            <a:r>
              <a:rPr lang="en-US" sz="1600" b="1" i="0" u="none" strike="noStrike" baseline="0" dirty="0">
                <a:solidFill>
                  <a:srgbClr val="FF2626"/>
                </a:solidFill>
                <a:latin typeface="Alexandria"/>
              </a:rPr>
              <a:t>Exhibit 2-1 </a:t>
            </a:r>
            <a:r>
              <a:rPr lang="en-US" sz="3600" b="1" i="0" u="none" strike="noStrike" baseline="0" dirty="0">
                <a:solidFill>
                  <a:srgbClr val="808080"/>
                </a:solidFill>
                <a:latin typeface="Alexandria"/>
              </a:rPr>
              <a:t>| </a:t>
            </a:r>
            <a:r>
              <a:rPr lang="en-US" b="1" i="0" u="none" strike="noStrike" baseline="0" dirty="0">
                <a:solidFill>
                  <a:srgbClr val="000000"/>
                </a:solidFill>
                <a:latin typeface="Alexandria"/>
              </a:rPr>
              <a:t>Asset Accounts</a:t>
            </a:r>
            <a:endParaRPr lang="en-US" sz="4000" b="1" dirty="0">
              <a:latin typeface="Alexandria"/>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4CD23-A132-68A3-F20C-EA50A83A1E6A}"/>
            </a:ext>
          </a:extLst>
        </p:cNvPr>
        <p:cNvGrpSpPr/>
        <p:nvPr/>
      </p:nvGrpSpPr>
      <p:grpSpPr>
        <a:xfrm>
          <a:off x="0" y="0"/>
          <a:ext cx="0" cy="0"/>
          <a:chOff x="0" y="0"/>
          <a:chExt cx="0" cy="0"/>
        </a:xfrm>
      </p:grpSpPr>
      <p:sp>
        <p:nvSpPr>
          <p:cNvPr id="200710" name="Slide Number Placeholder 3">
            <a:extLst>
              <a:ext uri="{FF2B5EF4-FFF2-40B4-BE49-F238E27FC236}">
                <a16:creationId xmlns:a16="http://schemas.microsoft.com/office/drawing/2014/main" id="{0F6B6D2A-2E2F-D79E-1D74-CBAD5D556DF9}"/>
              </a:ext>
            </a:extLst>
          </p:cNvPr>
          <p:cNvSpPr>
            <a:spLocks noGrp="1"/>
          </p:cNvSpPr>
          <p:nvPr>
            <p:ph type="sldNum" sz="quarter" idx="1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latin typeface="Alexandria"/>
              </a:rPr>
              <a:pPr lvl="0" algn="r"/>
              <a:t>7</a:t>
            </a:fld>
            <a:endParaRPr lang="en-US" altLang="zh-CN" sz="1200" dirty="0">
              <a:solidFill>
                <a:srgbClr val="898989"/>
              </a:solidFill>
              <a:latin typeface="Alexandria"/>
            </a:endParaRPr>
          </a:p>
        </p:txBody>
      </p:sp>
      <p:pic>
        <p:nvPicPr>
          <p:cNvPr id="3" name="Graphic 21">
            <a:extLst>
              <a:ext uri="{FF2B5EF4-FFF2-40B4-BE49-F238E27FC236}">
                <a16:creationId xmlns:a16="http://schemas.microsoft.com/office/drawing/2014/main" id="{26FFA5D5-F889-EB6E-EE10-D7FCFB18C7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502" y="24597"/>
            <a:ext cx="2305141" cy="1076343"/>
          </a:xfrm>
          <a:prstGeom prst="rect">
            <a:avLst/>
          </a:prstGeom>
        </p:spPr>
      </p:pic>
      <p:graphicFrame>
        <p:nvGraphicFramePr>
          <p:cNvPr id="2" name="Table 1">
            <a:extLst>
              <a:ext uri="{FF2B5EF4-FFF2-40B4-BE49-F238E27FC236}">
                <a16:creationId xmlns:a16="http://schemas.microsoft.com/office/drawing/2014/main" id="{8149FF4A-51E1-85E6-DE0E-872FAB20BD65}"/>
              </a:ext>
            </a:extLst>
          </p:cNvPr>
          <p:cNvGraphicFramePr>
            <a:graphicFrameLocks noGrp="1"/>
          </p:cNvGraphicFramePr>
          <p:nvPr>
            <p:extLst>
              <p:ext uri="{D42A27DB-BD31-4B8C-83A1-F6EECF244321}">
                <p14:modId xmlns:p14="http://schemas.microsoft.com/office/powerpoint/2010/main" val="2097922382"/>
              </p:ext>
            </p:extLst>
          </p:nvPr>
        </p:nvGraphicFramePr>
        <p:xfrm>
          <a:off x="133357" y="409949"/>
          <a:ext cx="8715675" cy="4300437"/>
        </p:xfrm>
        <a:graphic>
          <a:graphicData uri="http://schemas.openxmlformats.org/drawingml/2006/table">
            <a:tbl>
              <a:tblPr firstRow="1" bandRow="1">
                <a:tableStyleId>{5C22544A-7EE6-4342-B048-85BDC9FD1C3A}</a:tableStyleId>
              </a:tblPr>
              <a:tblGrid>
                <a:gridCol w="1936894">
                  <a:extLst>
                    <a:ext uri="{9D8B030D-6E8A-4147-A177-3AD203B41FA5}">
                      <a16:colId xmlns:a16="http://schemas.microsoft.com/office/drawing/2014/main" val="381462738"/>
                    </a:ext>
                  </a:extLst>
                </a:gridCol>
                <a:gridCol w="6778781">
                  <a:extLst>
                    <a:ext uri="{9D8B030D-6E8A-4147-A177-3AD203B41FA5}">
                      <a16:colId xmlns:a16="http://schemas.microsoft.com/office/drawing/2014/main" val="520000460"/>
                    </a:ext>
                  </a:extLst>
                </a:gridCol>
              </a:tblGrid>
              <a:tr h="355597">
                <a:tc>
                  <a:txBody>
                    <a:bodyPr/>
                    <a:lstStyle/>
                    <a:p>
                      <a:pPr algn="ctr"/>
                      <a:r>
                        <a:rPr lang="en-US" sz="1600" b="1" i="0" u="none" strike="noStrike" baseline="0" dirty="0">
                          <a:latin typeface="Alexandria"/>
                        </a:rPr>
                        <a:t>Account Name</a:t>
                      </a:r>
                      <a:endParaRPr lang="en-US" sz="4000" b="1" dirty="0">
                        <a:latin typeface="Alexandria"/>
                      </a:endParaRPr>
                    </a:p>
                  </a:txBody>
                  <a:tcPr/>
                </a:tc>
                <a:tc>
                  <a:txBody>
                    <a:bodyPr/>
                    <a:lstStyle/>
                    <a:p>
                      <a:pPr algn="ctr"/>
                      <a:r>
                        <a:rPr lang="en-US" sz="1600" b="1" i="0" u="none" strike="noStrike" baseline="0" dirty="0">
                          <a:latin typeface="Alexandria"/>
                        </a:rPr>
                        <a:t>Explanation</a:t>
                      </a:r>
                      <a:endParaRPr lang="en-US" sz="4000" b="1" dirty="0">
                        <a:latin typeface="Alexandria"/>
                      </a:endParaRPr>
                    </a:p>
                  </a:txBody>
                  <a:tcPr/>
                </a:tc>
                <a:extLst>
                  <a:ext uri="{0D108BD9-81ED-4DB2-BD59-A6C34878D82A}">
                    <a16:rowId xmlns:a16="http://schemas.microsoft.com/office/drawing/2014/main" val="4232485522"/>
                  </a:ext>
                </a:extLst>
              </a:tr>
              <a:tr h="613770">
                <a:tc>
                  <a:txBody>
                    <a:bodyPr/>
                    <a:lstStyle/>
                    <a:p>
                      <a:pPr algn="ctr"/>
                      <a:r>
                        <a:rPr lang="en-US" sz="2000" b="1" i="0" u="none" strike="noStrike" kern="1200" baseline="0" dirty="0">
                          <a:solidFill>
                            <a:schemeClr val="dk1"/>
                          </a:solidFill>
                          <a:latin typeface="Alexandria"/>
                          <a:ea typeface="+mn-ea"/>
                          <a:cs typeface="+mn-cs"/>
                        </a:rPr>
                        <a:t>Accounts Payable</a:t>
                      </a:r>
                    </a:p>
                  </a:txBody>
                  <a:tcPr/>
                </a:tc>
                <a:tc>
                  <a:txBody>
                    <a:bodyPr/>
                    <a:lstStyle/>
                    <a:p>
                      <a:pPr algn="ctr"/>
                      <a:r>
                        <a:rPr lang="en-US" sz="2000" b="0" i="0" u="none" strike="noStrike" kern="1200" baseline="0" dirty="0">
                          <a:solidFill>
                            <a:schemeClr val="dk1"/>
                          </a:solidFill>
                          <a:latin typeface="Alexandria"/>
                          <a:ea typeface="+mn-ea"/>
                          <a:cs typeface="+mn-cs"/>
                        </a:rPr>
                        <a:t>A promise made by the business to pay a debt</a:t>
                      </a:r>
                    </a:p>
                    <a:p>
                      <a:pPr algn="ctr"/>
                      <a:r>
                        <a:rPr lang="en-US" sz="2000" b="0" i="0" u="none" strike="noStrike" kern="1200" baseline="0" dirty="0">
                          <a:solidFill>
                            <a:schemeClr val="dk1"/>
                          </a:solidFill>
                          <a:latin typeface="Alexandria"/>
                          <a:ea typeface="+mn-ea"/>
                          <a:cs typeface="+mn-cs"/>
                        </a:rPr>
                        <a:t>in the future. Arises from a credit purchase.</a:t>
                      </a:r>
                      <a:endParaRPr lang="en-US" sz="2000" dirty="0">
                        <a:latin typeface="Alexandria"/>
                      </a:endParaRPr>
                    </a:p>
                  </a:txBody>
                  <a:tcPr/>
                </a:tc>
                <a:extLst>
                  <a:ext uri="{0D108BD9-81ED-4DB2-BD59-A6C34878D82A}">
                    <a16:rowId xmlns:a16="http://schemas.microsoft.com/office/drawing/2014/main" val="1646940711"/>
                  </a:ext>
                </a:extLst>
              </a:tr>
              <a:tr h="613770">
                <a:tc>
                  <a:txBody>
                    <a:bodyPr/>
                    <a:lstStyle/>
                    <a:p>
                      <a:pPr algn="ctr"/>
                      <a:r>
                        <a:rPr lang="en-US" sz="2000" b="1" i="0" u="none" strike="noStrike" kern="1200" baseline="0" dirty="0">
                          <a:solidFill>
                            <a:schemeClr val="dk1"/>
                          </a:solidFill>
                          <a:latin typeface="Alexandria"/>
                          <a:ea typeface="+mn-ea"/>
                          <a:cs typeface="+mn-cs"/>
                        </a:rPr>
                        <a:t>Notes Payable</a:t>
                      </a:r>
                    </a:p>
                    <a:p>
                      <a:pPr algn="ctr"/>
                      <a:endParaRPr lang="en-US" sz="2000" dirty="0">
                        <a:latin typeface="Alexandria"/>
                      </a:endParaRPr>
                    </a:p>
                  </a:txBody>
                  <a:tcPr/>
                </a:tc>
                <a:tc>
                  <a:txBody>
                    <a:bodyPr/>
                    <a:lstStyle/>
                    <a:p>
                      <a:pPr algn="ctr"/>
                      <a:r>
                        <a:rPr lang="en-US" sz="2000" b="0" i="0" u="none" strike="noStrike" kern="1200" baseline="0" dirty="0">
                          <a:solidFill>
                            <a:schemeClr val="dk1"/>
                          </a:solidFill>
                          <a:latin typeface="Alexandria"/>
                          <a:ea typeface="+mn-ea"/>
                          <a:cs typeface="+mn-cs"/>
                        </a:rPr>
                        <a:t>A </a:t>
                      </a:r>
                      <a:r>
                        <a:rPr lang="en-US" sz="2000" b="0" i="1" u="none" strike="noStrike" kern="1200" baseline="0" dirty="0">
                          <a:solidFill>
                            <a:schemeClr val="dk1"/>
                          </a:solidFill>
                          <a:latin typeface="Alexandria"/>
                          <a:ea typeface="+mn-ea"/>
                          <a:cs typeface="+mn-cs"/>
                        </a:rPr>
                        <a:t>written </a:t>
                      </a:r>
                      <a:r>
                        <a:rPr lang="en-US" sz="2000" b="0" i="0" u="none" strike="noStrike" kern="1200" baseline="0" dirty="0">
                          <a:solidFill>
                            <a:schemeClr val="dk1"/>
                          </a:solidFill>
                          <a:latin typeface="Alexandria"/>
                          <a:ea typeface="+mn-ea"/>
                          <a:cs typeface="+mn-cs"/>
                        </a:rPr>
                        <a:t>promise made by the business to pay</a:t>
                      </a:r>
                    </a:p>
                    <a:p>
                      <a:pPr algn="ctr"/>
                      <a:r>
                        <a:rPr lang="en-US" sz="2000" b="0" i="0" u="none" strike="noStrike" kern="1200" baseline="0" dirty="0">
                          <a:solidFill>
                            <a:schemeClr val="dk1"/>
                          </a:solidFill>
                          <a:latin typeface="Alexandria"/>
                          <a:ea typeface="+mn-ea"/>
                          <a:cs typeface="+mn-cs"/>
                        </a:rPr>
                        <a:t>a debt, usually involving </a:t>
                      </a:r>
                      <a:r>
                        <a:rPr lang="en-US" sz="2000" b="0" i="1" u="none" strike="noStrike" kern="1200" baseline="0" dirty="0">
                          <a:solidFill>
                            <a:schemeClr val="dk1"/>
                          </a:solidFill>
                          <a:latin typeface="Alexandria"/>
                          <a:ea typeface="+mn-ea"/>
                          <a:cs typeface="+mn-cs"/>
                        </a:rPr>
                        <a:t>interest, </a:t>
                      </a:r>
                      <a:r>
                        <a:rPr lang="en-US" sz="2000" b="0" i="0" u="none" strike="noStrike" kern="1200" baseline="0" dirty="0">
                          <a:solidFill>
                            <a:schemeClr val="dk1"/>
                          </a:solidFill>
                          <a:latin typeface="Alexandria"/>
                          <a:ea typeface="+mn-ea"/>
                          <a:cs typeface="+mn-cs"/>
                        </a:rPr>
                        <a:t>in the future.</a:t>
                      </a:r>
                      <a:endParaRPr lang="en-US" sz="2000" dirty="0">
                        <a:latin typeface="Alexandria"/>
                      </a:endParaRPr>
                    </a:p>
                  </a:txBody>
                  <a:tcPr/>
                </a:tc>
                <a:extLst>
                  <a:ext uri="{0D108BD9-81ED-4DB2-BD59-A6C34878D82A}">
                    <a16:rowId xmlns:a16="http://schemas.microsoft.com/office/drawing/2014/main" val="2897366427"/>
                  </a:ext>
                </a:extLst>
              </a:tr>
              <a:tr h="1139858">
                <a:tc>
                  <a:txBody>
                    <a:bodyPr/>
                    <a:lstStyle/>
                    <a:p>
                      <a:pPr algn="ctr"/>
                      <a:r>
                        <a:rPr lang="en-US" sz="2000" b="1" i="0" u="none" strike="noStrike" kern="1200" baseline="0" dirty="0">
                          <a:solidFill>
                            <a:schemeClr val="dk1"/>
                          </a:solidFill>
                          <a:latin typeface="Alexandria"/>
                          <a:ea typeface="+mn-ea"/>
                          <a:cs typeface="+mn-cs"/>
                        </a:rPr>
                        <a:t>Accrued Liability</a:t>
                      </a:r>
                    </a:p>
                    <a:p>
                      <a:pPr algn="ctr"/>
                      <a:endParaRPr lang="en-US" sz="2000" dirty="0">
                        <a:latin typeface="Alexandria"/>
                      </a:endParaRPr>
                    </a:p>
                  </a:txBody>
                  <a:tcPr/>
                </a:tc>
                <a:tc>
                  <a:txBody>
                    <a:bodyPr/>
                    <a:lstStyle/>
                    <a:p>
                      <a:pPr algn="ctr"/>
                      <a:r>
                        <a:rPr lang="en-US" sz="2000" b="0" i="0" u="none" strike="noStrike" kern="1200" baseline="0" dirty="0">
                          <a:solidFill>
                            <a:schemeClr val="dk1"/>
                          </a:solidFill>
                          <a:latin typeface="Alexandria"/>
                          <a:ea typeface="+mn-ea"/>
                          <a:cs typeface="+mn-cs"/>
                        </a:rPr>
                        <a:t>An amount owed but not paid. A specific type</a:t>
                      </a:r>
                    </a:p>
                    <a:p>
                      <a:pPr algn="ctr"/>
                      <a:r>
                        <a:rPr lang="en-US" sz="2000" b="0" i="0" u="none" strike="noStrike" kern="1200" baseline="0" dirty="0">
                          <a:solidFill>
                            <a:schemeClr val="dk1"/>
                          </a:solidFill>
                          <a:latin typeface="Alexandria"/>
                          <a:ea typeface="+mn-ea"/>
                          <a:cs typeface="+mn-cs"/>
                        </a:rPr>
                        <a:t>of payable such as </a:t>
                      </a:r>
                      <a:r>
                        <a:rPr lang="en-US" sz="2000" b="0" i="1" u="none" strike="noStrike" kern="1200" baseline="0" dirty="0">
                          <a:solidFill>
                            <a:schemeClr val="dk1"/>
                          </a:solidFill>
                          <a:latin typeface="Alexandria"/>
                          <a:ea typeface="+mn-ea"/>
                          <a:cs typeface="+mn-cs"/>
                        </a:rPr>
                        <a:t>Taxes Payable</a:t>
                      </a:r>
                      <a:r>
                        <a:rPr lang="en-US" sz="2000" b="0" i="0" u="none" strike="noStrike" kern="1200" baseline="0" dirty="0">
                          <a:solidFill>
                            <a:schemeClr val="dk1"/>
                          </a:solidFill>
                          <a:latin typeface="Alexandria"/>
                          <a:ea typeface="+mn-ea"/>
                          <a:cs typeface="+mn-cs"/>
                        </a:rPr>
                        <a:t>, </a:t>
                      </a:r>
                      <a:r>
                        <a:rPr lang="en-US" sz="2000" b="0" i="1" u="none" strike="noStrike" kern="1200" baseline="0" dirty="0">
                          <a:solidFill>
                            <a:schemeClr val="dk1"/>
                          </a:solidFill>
                          <a:latin typeface="Alexandria"/>
                          <a:ea typeface="+mn-ea"/>
                          <a:cs typeface="+mn-cs"/>
                        </a:rPr>
                        <a:t>Rent</a:t>
                      </a:r>
                    </a:p>
                    <a:p>
                      <a:pPr algn="ctr"/>
                      <a:r>
                        <a:rPr lang="en-US" sz="2000" b="0" i="1" u="none" strike="noStrike" kern="1200" baseline="0" dirty="0">
                          <a:solidFill>
                            <a:schemeClr val="dk1"/>
                          </a:solidFill>
                          <a:latin typeface="Alexandria"/>
                          <a:ea typeface="+mn-ea"/>
                          <a:cs typeface="+mn-cs"/>
                        </a:rPr>
                        <a:t>Payable</a:t>
                      </a:r>
                      <a:r>
                        <a:rPr lang="en-US" sz="2000" b="0" i="0" u="none" strike="noStrike" kern="1200" baseline="0" dirty="0">
                          <a:solidFill>
                            <a:schemeClr val="dk1"/>
                          </a:solidFill>
                          <a:latin typeface="Alexandria"/>
                          <a:ea typeface="+mn-ea"/>
                          <a:cs typeface="+mn-cs"/>
                        </a:rPr>
                        <a:t>, and S</a:t>
                      </a:r>
                      <a:r>
                        <a:rPr lang="en-US" sz="2000" b="0" i="1" u="none" strike="noStrike" kern="1200" baseline="0" dirty="0">
                          <a:solidFill>
                            <a:schemeClr val="dk1"/>
                          </a:solidFill>
                          <a:latin typeface="Alexandria"/>
                          <a:ea typeface="+mn-ea"/>
                          <a:cs typeface="+mn-cs"/>
                        </a:rPr>
                        <a:t>alaries Payable.</a:t>
                      </a:r>
                      <a:endParaRPr lang="en-US" sz="2000" dirty="0">
                        <a:latin typeface="Alexandria"/>
                      </a:endParaRPr>
                    </a:p>
                  </a:txBody>
                  <a:tcPr/>
                </a:tc>
                <a:extLst>
                  <a:ext uri="{0D108BD9-81ED-4DB2-BD59-A6C34878D82A}">
                    <a16:rowId xmlns:a16="http://schemas.microsoft.com/office/drawing/2014/main" val="3999604496"/>
                  </a:ext>
                </a:extLst>
              </a:tr>
              <a:tr h="14029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dk1"/>
                          </a:solidFill>
                          <a:latin typeface="Alexandria"/>
                          <a:ea typeface="+mn-ea"/>
                          <a:cs typeface="+mn-cs"/>
                        </a:rPr>
                        <a:t>Unearned Revenue</a:t>
                      </a:r>
                    </a:p>
                    <a:p>
                      <a:pPr algn="ctr"/>
                      <a:endParaRPr lang="en-US" sz="2000" dirty="0">
                        <a:latin typeface="Alexandria"/>
                      </a:endParaRPr>
                    </a:p>
                  </a:txBody>
                  <a:tcPr/>
                </a:tc>
                <a:tc>
                  <a:txBody>
                    <a:bodyPr/>
                    <a:lstStyle/>
                    <a:p>
                      <a:pPr algn="ctr"/>
                      <a:r>
                        <a:rPr lang="en-US" sz="2000" b="0" i="0" u="none" strike="noStrike" kern="1200" baseline="0" dirty="0">
                          <a:solidFill>
                            <a:schemeClr val="dk1"/>
                          </a:solidFill>
                          <a:latin typeface="Alexandria"/>
                          <a:ea typeface="+mn-ea"/>
                          <a:cs typeface="+mn-cs"/>
                        </a:rPr>
                        <a:t>Occurs when a company receives cash from a</a:t>
                      </a:r>
                    </a:p>
                    <a:p>
                      <a:pPr algn="ctr"/>
                      <a:r>
                        <a:rPr lang="en-US" sz="2000" b="0" i="0" u="none" strike="noStrike" kern="1200" baseline="0" dirty="0">
                          <a:solidFill>
                            <a:schemeClr val="dk1"/>
                          </a:solidFill>
                          <a:latin typeface="Alexandria"/>
                          <a:ea typeface="+mn-ea"/>
                          <a:cs typeface="+mn-cs"/>
                        </a:rPr>
                        <a:t>customer but has not provided the product or</a:t>
                      </a:r>
                    </a:p>
                    <a:p>
                      <a:pPr algn="ctr"/>
                      <a:r>
                        <a:rPr lang="en-US" sz="2000" b="0" i="0" u="none" strike="noStrike" kern="1200" baseline="0" dirty="0">
                          <a:solidFill>
                            <a:schemeClr val="dk1"/>
                          </a:solidFill>
                          <a:latin typeface="Alexandria"/>
                          <a:ea typeface="+mn-ea"/>
                          <a:cs typeface="+mn-cs"/>
                        </a:rPr>
                        <a:t>service. The promise to provide services or</a:t>
                      </a:r>
                    </a:p>
                    <a:p>
                      <a:pPr algn="ctr"/>
                      <a:r>
                        <a:rPr lang="en-US" sz="2000" b="0" i="0" u="none" strike="noStrike" kern="1200" baseline="0" dirty="0">
                          <a:solidFill>
                            <a:schemeClr val="dk1"/>
                          </a:solidFill>
                          <a:latin typeface="Alexandria"/>
                          <a:ea typeface="+mn-ea"/>
                          <a:cs typeface="+mn-cs"/>
                        </a:rPr>
                        <a:t>deliver goods in the future.</a:t>
                      </a:r>
                      <a:endParaRPr lang="en-US" sz="2000" dirty="0">
                        <a:latin typeface="Alexandria"/>
                      </a:endParaRPr>
                    </a:p>
                  </a:txBody>
                  <a:tcPr/>
                </a:tc>
                <a:extLst>
                  <a:ext uri="{0D108BD9-81ED-4DB2-BD59-A6C34878D82A}">
                    <a16:rowId xmlns:a16="http://schemas.microsoft.com/office/drawing/2014/main" val="1918156170"/>
                  </a:ext>
                </a:extLst>
              </a:tr>
            </a:tbl>
          </a:graphicData>
        </a:graphic>
      </p:graphicFrame>
      <p:sp>
        <p:nvSpPr>
          <p:cNvPr id="7" name="TextBox 6">
            <a:extLst>
              <a:ext uri="{FF2B5EF4-FFF2-40B4-BE49-F238E27FC236}">
                <a16:creationId xmlns:a16="http://schemas.microsoft.com/office/drawing/2014/main" id="{74F6A101-2BEB-8A8E-43A1-92944DB01A8E}"/>
              </a:ext>
            </a:extLst>
          </p:cNvPr>
          <p:cNvSpPr txBox="1"/>
          <p:nvPr/>
        </p:nvSpPr>
        <p:spPr>
          <a:xfrm>
            <a:off x="8996516" y="1231508"/>
            <a:ext cx="2864874" cy="984885"/>
          </a:xfrm>
          <a:prstGeom prst="rect">
            <a:avLst/>
          </a:prstGeom>
          <a:noFill/>
        </p:spPr>
        <p:txBody>
          <a:bodyPr wrap="square">
            <a:spAutoFit/>
          </a:bodyPr>
          <a:lstStyle/>
          <a:p>
            <a:r>
              <a:rPr lang="en-US" sz="1600" b="1" i="0" u="none" strike="noStrike" baseline="0" dirty="0">
                <a:solidFill>
                  <a:srgbClr val="FF2626"/>
                </a:solidFill>
                <a:latin typeface="Alexandria"/>
              </a:rPr>
              <a:t>Exhibit 2-2 </a:t>
            </a:r>
            <a:r>
              <a:rPr lang="en-US" sz="4000" b="1" i="0" u="none" strike="noStrike" baseline="0" dirty="0">
                <a:solidFill>
                  <a:srgbClr val="808080"/>
                </a:solidFill>
                <a:latin typeface="Alexandria"/>
              </a:rPr>
              <a:t>| </a:t>
            </a:r>
            <a:r>
              <a:rPr lang="en-US" sz="1800" b="1" i="0" u="none" strike="noStrike" baseline="0" dirty="0">
                <a:solidFill>
                  <a:srgbClr val="000000"/>
                </a:solidFill>
                <a:latin typeface="Alexandria"/>
              </a:rPr>
              <a:t>Liability Accounts</a:t>
            </a:r>
            <a:endParaRPr lang="en-US" b="1" dirty="0">
              <a:latin typeface="Alexandria"/>
            </a:endParaRPr>
          </a:p>
        </p:txBody>
      </p:sp>
    </p:spTree>
    <p:extLst>
      <p:ext uri="{BB962C8B-B14F-4D97-AF65-F5344CB8AC3E}">
        <p14:creationId xmlns:p14="http://schemas.microsoft.com/office/powerpoint/2010/main" val="1170314312"/>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99BDA-1440-84C0-FABF-EE8D36D3263A}"/>
            </a:ext>
          </a:extLst>
        </p:cNvPr>
        <p:cNvGrpSpPr/>
        <p:nvPr/>
      </p:nvGrpSpPr>
      <p:grpSpPr>
        <a:xfrm>
          <a:off x="0" y="0"/>
          <a:ext cx="0" cy="0"/>
          <a:chOff x="0" y="0"/>
          <a:chExt cx="0" cy="0"/>
        </a:xfrm>
      </p:grpSpPr>
      <p:sp>
        <p:nvSpPr>
          <p:cNvPr id="200710" name="Slide Number Placeholder 3">
            <a:extLst>
              <a:ext uri="{FF2B5EF4-FFF2-40B4-BE49-F238E27FC236}">
                <a16:creationId xmlns:a16="http://schemas.microsoft.com/office/drawing/2014/main" id="{5892DD37-E1AA-48B5-020F-B3938C5235E8}"/>
              </a:ext>
            </a:extLst>
          </p:cNvPr>
          <p:cNvSpPr>
            <a:spLocks noGrp="1"/>
          </p:cNvSpPr>
          <p:nvPr>
            <p:ph type="sldNum" sz="quarter" idx="1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8</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58738FBA-CD71-532B-2B1C-BBF17860B1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502" y="24597"/>
            <a:ext cx="2305141" cy="1076343"/>
          </a:xfrm>
          <a:prstGeom prst="rect">
            <a:avLst/>
          </a:prstGeom>
        </p:spPr>
      </p:pic>
      <p:graphicFrame>
        <p:nvGraphicFramePr>
          <p:cNvPr id="2" name="Table 1">
            <a:extLst>
              <a:ext uri="{FF2B5EF4-FFF2-40B4-BE49-F238E27FC236}">
                <a16:creationId xmlns:a16="http://schemas.microsoft.com/office/drawing/2014/main" id="{323E7BFE-C358-911C-8874-B31F50A9FA5D}"/>
              </a:ext>
            </a:extLst>
          </p:cNvPr>
          <p:cNvGraphicFramePr>
            <a:graphicFrameLocks noGrp="1"/>
          </p:cNvGraphicFramePr>
          <p:nvPr>
            <p:extLst>
              <p:ext uri="{D42A27DB-BD31-4B8C-83A1-F6EECF244321}">
                <p14:modId xmlns:p14="http://schemas.microsoft.com/office/powerpoint/2010/main" val="2309803764"/>
              </p:ext>
            </p:extLst>
          </p:nvPr>
        </p:nvGraphicFramePr>
        <p:xfrm>
          <a:off x="133357" y="409950"/>
          <a:ext cx="9620144" cy="4650817"/>
        </p:xfrm>
        <a:graphic>
          <a:graphicData uri="http://schemas.openxmlformats.org/drawingml/2006/table">
            <a:tbl>
              <a:tblPr firstRow="1" bandRow="1">
                <a:tableStyleId>{5C22544A-7EE6-4342-B048-85BDC9FD1C3A}</a:tableStyleId>
              </a:tblPr>
              <a:tblGrid>
                <a:gridCol w="2137895">
                  <a:extLst>
                    <a:ext uri="{9D8B030D-6E8A-4147-A177-3AD203B41FA5}">
                      <a16:colId xmlns:a16="http://schemas.microsoft.com/office/drawing/2014/main" val="381462738"/>
                    </a:ext>
                  </a:extLst>
                </a:gridCol>
                <a:gridCol w="7482249">
                  <a:extLst>
                    <a:ext uri="{9D8B030D-6E8A-4147-A177-3AD203B41FA5}">
                      <a16:colId xmlns:a16="http://schemas.microsoft.com/office/drawing/2014/main" val="520000460"/>
                    </a:ext>
                  </a:extLst>
                </a:gridCol>
              </a:tblGrid>
              <a:tr h="329012">
                <a:tc>
                  <a:txBody>
                    <a:bodyPr/>
                    <a:lstStyle/>
                    <a:p>
                      <a:pPr algn="ctr"/>
                      <a:r>
                        <a:rPr lang="en-US" sz="1600" b="1" i="0" u="none" strike="noStrike" baseline="0" dirty="0">
                          <a:latin typeface="Alexandria"/>
                        </a:rPr>
                        <a:t>Account Name</a:t>
                      </a:r>
                      <a:endParaRPr lang="en-US" sz="4000" b="1" dirty="0">
                        <a:latin typeface="Alexandria"/>
                      </a:endParaRPr>
                    </a:p>
                  </a:txBody>
                  <a:tcPr/>
                </a:tc>
                <a:tc>
                  <a:txBody>
                    <a:bodyPr/>
                    <a:lstStyle/>
                    <a:p>
                      <a:pPr algn="ctr"/>
                      <a:r>
                        <a:rPr lang="en-US" sz="1600" b="1" i="0" u="none" strike="noStrike" baseline="0" dirty="0">
                          <a:latin typeface="Alexandria"/>
                        </a:rPr>
                        <a:t>Explanation</a:t>
                      </a:r>
                      <a:endParaRPr lang="en-US" sz="4000" b="1" dirty="0">
                        <a:latin typeface="Alexandria"/>
                      </a:endParaRPr>
                    </a:p>
                  </a:txBody>
                  <a:tcPr/>
                </a:tc>
                <a:extLst>
                  <a:ext uri="{0D108BD9-81ED-4DB2-BD59-A6C34878D82A}">
                    <a16:rowId xmlns:a16="http://schemas.microsoft.com/office/drawing/2014/main" val="4232485522"/>
                  </a:ext>
                </a:extLst>
              </a:tr>
              <a:tr h="592226">
                <a:tc>
                  <a:txBody>
                    <a:bodyPr/>
                    <a:lstStyle/>
                    <a:p>
                      <a:pPr algn="l"/>
                      <a:r>
                        <a:rPr lang="en-US" sz="2000" b="1" i="0" u="none" strike="noStrike" kern="1200" baseline="0" dirty="0">
                          <a:solidFill>
                            <a:schemeClr val="dk1"/>
                          </a:solidFill>
                          <a:latin typeface="Alexandria"/>
                          <a:ea typeface="+mn-ea"/>
                          <a:cs typeface="+mn-cs"/>
                        </a:rPr>
                        <a:t>Capital</a:t>
                      </a:r>
                    </a:p>
                  </a:txBody>
                  <a:tcPr/>
                </a:tc>
                <a:tc>
                  <a:txBody>
                    <a:bodyPr/>
                    <a:lstStyle/>
                    <a:p>
                      <a:r>
                        <a:rPr lang="en-US" sz="2000" b="0" i="0" u="none" strike="noStrike" kern="1200" baseline="0" dirty="0">
                          <a:solidFill>
                            <a:schemeClr val="dk1"/>
                          </a:solidFill>
                          <a:latin typeface="Alexandria"/>
                          <a:ea typeface="+mn-ea"/>
                          <a:cs typeface="+mn-cs"/>
                        </a:rPr>
                        <a:t>Represents the net contributions of the owner</a:t>
                      </a:r>
                    </a:p>
                    <a:p>
                      <a:r>
                        <a:rPr lang="en-US" sz="2000" b="0" i="0" u="none" strike="noStrike" kern="1200" baseline="0" dirty="0">
                          <a:solidFill>
                            <a:schemeClr val="dk1"/>
                          </a:solidFill>
                          <a:latin typeface="Alexandria"/>
                          <a:ea typeface="+mn-ea"/>
                          <a:cs typeface="+mn-cs"/>
                        </a:rPr>
                        <a:t>in the business. Increases equity.</a:t>
                      </a:r>
                      <a:endParaRPr lang="en-US" sz="2000" dirty="0">
                        <a:latin typeface="Alexandria"/>
                      </a:endParaRPr>
                    </a:p>
                  </a:txBody>
                  <a:tcPr/>
                </a:tc>
                <a:extLst>
                  <a:ext uri="{0D108BD9-81ED-4DB2-BD59-A6C34878D82A}">
                    <a16:rowId xmlns:a16="http://schemas.microsoft.com/office/drawing/2014/main" val="1646940711"/>
                  </a:ext>
                </a:extLst>
              </a:tr>
              <a:tr h="592226">
                <a:tc>
                  <a:txBody>
                    <a:bodyPr/>
                    <a:lstStyle/>
                    <a:p>
                      <a:pPr algn="l"/>
                      <a:r>
                        <a:rPr lang="en-US" sz="2000" b="1" i="0" u="none" strike="noStrike" kern="1200" baseline="0" dirty="0">
                          <a:solidFill>
                            <a:schemeClr val="dk1"/>
                          </a:solidFill>
                          <a:latin typeface="Alexandria"/>
                          <a:ea typeface="+mn-ea"/>
                          <a:cs typeface="+mn-cs"/>
                        </a:rPr>
                        <a:t>Owner Withdrawals</a:t>
                      </a:r>
                    </a:p>
                    <a:p>
                      <a:pPr algn="l"/>
                      <a:endParaRPr lang="en-US" sz="2000" dirty="0">
                        <a:latin typeface="Alexandria"/>
                      </a:endParaRPr>
                    </a:p>
                  </a:txBody>
                  <a:tcPr/>
                </a:tc>
                <a:tc>
                  <a:txBody>
                    <a:bodyPr/>
                    <a:lstStyle/>
                    <a:p>
                      <a:r>
                        <a:rPr lang="en-US" sz="2000" b="0" i="0" u="none" strike="noStrike" kern="1200" baseline="0" dirty="0">
                          <a:solidFill>
                            <a:schemeClr val="dk1"/>
                          </a:solidFill>
                          <a:latin typeface="Alexandria"/>
                          <a:ea typeface="+mn-ea"/>
                          <a:cs typeface="+mn-cs"/>
                        </a:rPr>
                        <a:t>Distributions of cash or other assets to the</a:t>
                      </a:r>
                    </a:p>
                    <a:p>
                      <a:r>
                        <a:rPr lang="en-US" sz="2000" b="0" i="0" u="none" strike="noStrike" kern="1200" baseline="0" dirty="0">
                          <a:solidFill>
                            <a:schemeClr val="dk1"/>
                          </a:solidFill>
                          <a:latin typeface="Alexandria"/>
                          <a:ea typeface="+mn-ea"/>
                          <a:cs typeface="+mn-cs"/>
                        </a:rPr>
                        <a:t>owner. Decreases equity.</a:t>
                      </a:r>
                      <a:endParaRPr lang="en-US" sz="2000" dirty="0">
                        <a:latin typeface="Alexandria"/>
                      </a:endParaRPr>
                    </a:p>
                  </a:txBody>
                  <a:tcPr/>
                </a:tc>
                <a:extLst>
                  <a:ext uri="{0D108BD9-81ED-4DB2-BD59-A6C34878D82A}">
                    <a16:rowId xmlns:a16="http://schemas.microsoft.com/office/drawing/2014/main" val="2897366427"/>
                  </a:ext>
                </a:extLst>
              </a:tr>
              <a:tr h="1099848">
                <a:tc>
                  <a:txBody>
                    <a:bodyPr/>
                    <a:lstStyle/>
                    <a:p>
                      <a:pPr algn="l"/>
                      <a:r>
                        <a:rPr lang="en-US" sz="2000" b="1" i="0" u="none" strike="noStrike" kern="1200" baseline="0" dirty="0">
                          <a:solidFill>
                            <a:schemeClr val="dk1"/>
                          </a:solidFill>
                          <a:latin typeface="Alexandria"/>
                          <a:ea typeface="+mn-ea"/>
                          <a:cs typeface="+mn-cs"/>
                        </a:rPr>
                        <a:t>Revenues</a:t>
                      </a:r>
                    </a:p>
                    <a:p>
                      <a:pPr algn="l"/>
                      <a:endParaRPr lang="en-US" sz="2000" dirty="0">
                        <a:latin typeface="Alexandria"/>
                      </a:endParaRPr>
                    </a:p>
                  </a:txBody>
                  <a:tcPr/>
                </a:tc>
                <a:tc>
                  <a:txBody>
                    <a:bodyPr/>
                    <a:lstStyle/>
                    <a:p>
                      <a:r>
                        <a:rPr lang="en-US" sz="2000" b="0" i="0" u="none" strike="noStrike" kern="1200" baseline="0" dirty="0">
                          <a:solidFill>
                            <a:schemeClr val="dk1"/>
                          </a:solidFill>
                          <a:latin typeface="Alexandria"/>
                          <a:ea typeface="+mn-ea"/>
                          <a:cs typeface="+mn-cs"/>
                        </a:rPr>
                        <a:t>Earnings that result from delivering goods or</a:t>
                      </a:r>
                    </a:p>
                    <a:p>
                      <a:r>
                        <a:rPr lang="en-US" sz="2000" b="0" i="0" u="none" strike="noStrike" kern="1200" baseline="0" dirty="0">
                          <a:solidFill>
                            <a:schemeClr val="dk1"/>
                          </a:solidFill>
                          <a:latin typeface="Alexandria"/>
                          <a:ea typeface="+mn-ea"/>
                          <a:cs typeface="+mn-cs"/>
                        </a:rPr>
                        <a:t>services to customers. Increases equity.</a:t>
                      </a:r>
                    </a:p>
                    <a:p>
                      <a:r>
                        <a:rPr lang="en-US" sz="2000" b="0" i="0" u="none" strike="noStrike" kern="1200" baseline="0" dirty="0">
                          <a:solidFill>
                            <a:schemeClr val="dk1"/>
                          </a:solidFill>
                          <a:latin typeface="Alexandria"/>
                          <a:ea typeface="+mn-ea"/>
                          <a:cs typeface="+mn-cs"/>
                        </a:rPr>
                        <a:t>Examples include </a:t>
                      </a:r>
                      <a:r>
                        <a:rPr lang="en-US" sz="2000" b="0" i="1" u="none" strike="noStrike" kern="1200" baseline="0" dirty="0">
                          <a:solidFill>
                            <a:schemeClr val="dk1"/>
                          </a:solidFill>
                          <a:latin typeface="Alexandria"/>
                          <a:ea typeface="+mn-ea"/>
                          <a:cs typeface="+mn-cs"/>
                        </a:rPr>
                        <a:t>Service Revenue </a:t>
                      </a:r>
                      <a:r>
                        <a:rPr lang="en-US" sz="2000" b="0" i="0" u="none" strike="noStrike" kern="1200" baseline="0" dirty="0">
                          <a:solidFill>
                            <a:schemeClr val="dk1"/>
                          </a:solidFill>
                          <a:latin typeface="Alexandria"/>
                          <a:ea typeface="+mn-ea"/>
                          <a:cs typeface="+mn-cs"/>
                        </a:rPr>
                        <a:t>and </a:t>
                      </a:r>
                      <a:r>
                        <a:rPr lang="en-US" sz="2000" b="0" i="1" u="none" strike="noStrike" kern="1200" baseline="0" dirty="0">
                          <a:solidFill>
                            <a:schemeClr val="dk1"/>
                          </a:solidFill>
                          <a:latin typeface="Alexandria"/>
                          <a:ea typeface="+mn-ea"/>
                          <a:cs typeface="+mn-cs"/>
                        </a:rPr>
                        <a:t>Rent</a:t>
                      </a:r>
                    </a:p>
                    <a:p>
                      <a:r>
                        <a:rPr lang="en-US" sz="2000" b="0" i="1" u="none" strike="noStrike" kern="1200" baseline="0" dirty="0">
                          <a:solidFill>
                            <a:schemeClr val="dk1"/>
                          </a:solidFill>
                          <a:latin typeface="Alexandria"/>
                          <a:ea typeface="+mn-ea"/>
                          <a:cs typeface="+mn-cs"/>
                        </a:rPr>
                        <a:t>Revenue.</a:t>
                      </a:r>
                      <a:endParaRPr lang="en-US" sz="2000" dirty="0">
                        <a:latin typeface="Alexandria"/>
                      </a:endParaRPr>
                    </a:p>
                  </a:txBody>
                  <a:tcPr/>
                </a:tc>
                <a:extLst>
                  <a:ext uri="{0D108BD9-81ED-4DB2-BD59-A6C34878D82A}">
                    <a16:rowId xmlns:a16="http://schemas.microsoft.com/office/drawing/2014/main" val="3999604496"/>
                  </a:ext>
                </a:extLst>
              </a:tr>
              <a:tr h="129801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dk1"/>
                          </a:solidFill>
                          <a:latin typeface="Alexandria"/>
                          <a:ea typeface="+mn-ea"/>
                          <a:cs typeface="+mn-cs"/>
                        </a:rPr>
                        <a:t>Expenses</a:t>
                      </a:r>
                    </a:p>
                    <a:p>
                      <a:pPr algn="l"/>
                      <a:endParaRPr lang="en-US" sz="2000" dirty="0">
                        <a:latin typeface="Alexandria"/>
                      </a:endParaRPr>
                    </a:p>
                  </a:txBody>
                  <a:tcPr/>
                </a:tc>
                <a:tc>
                  <a:txBody>
                    <a:bodyPr/>
                    <a:lstStyle/>
                    <a:p>
                      <a:r>
                        <a:rPr lang="en-US" sz="2000" b="0" i="0" u="none" strike="noStrike" kern="1200" baseline="0" dirty="0">
                          <a:solidFill>
                            <a:schemeClr val="dk1"/>
                          </a:solidFill>
                          <a:latin typeface="Alexandria"/>
                          <a:ea typeface="+mn-ea"/>
                          <a:cs typeface="+mn-cs"/>
                        </a:rPr>
                        <a:t>The cost of selling goods or services.</a:t>
                      </a:r>
                    </a:p>
                    <a:p>
                      <a:r>
                        <a:rPr lang="en-US" sz="2000" b="0" i="0" u="none" strike="noStrike" kern="1200" baseline="0" dirty="0">
                          <a:solidFill>
                            <a:schemeClr val="dk1"/>
                          </a:solidFill>
                          <a:latin typeface="Alexandria"/>
                          <a:ea typeface="+mn-ea"/>
                          <a:cs typeface="+mn-cs"/>
                        </a:rPr>
                        <a:t>Decreases equity. Examples include </a:t>
                      </a:r>
                      <a:r>
                        <a:rPr lang="en-US" sz="2000" b="0" i="1" u="none" strike="noStrike" kern="1200" baseline="0" dirty="0">
                          <a:solidFill>
                            <a:schemeClr val="dk1"/>
                          </a:solidFill>
                          <a:latin typeface="Alexandria"/>
                          <a:ea typeface="+mn-ea"/>
                          <a:cs typeface="+mn-cs"/>
                        </a:rPr>
                        <a:t>Rent</a:t>
                      </a:r>
                    </a:p>
                    <a:p>
                      <a:r>
                        <a:rPr lang="en-US" sz="2000" b="0" i="1" u="none" strike="noStrike" kern="1200" baseline="0" dirty="0">
                          <a:solidFill>
                            <a:schemeClr val="dk1"/>
                          </a:solidFill>
                          <a:latin typeface="Alexandria"/>
                          <a:ea typeface="+mn-ea"/>
                          <a:cs typeface="+mn-cs"/>
                        </a:rPr>
                        <a:t>Expense</a:t>
                      </a:r>
                      <a:r>
                        <a:rPr lang="en-US" sz="2000" b="0" i="0" u="none" strike="noStrike" kern="1200" baseline="0" dirty="0">
                          <a:solidFill>
                            <a:schemeClr val="dk1"/>
                          </a:solidFill>
                          <a:latin typeface="Alexandria"/>
                          <a:ea typeface="+mn-ea"/>
                          <a:cs typeface="+mn-cs"/>
                        </a:rPr>
                        <a:t>, </a:t>
                      </a:r>
                      <a:r>
                        <a:rPr lang="en-US" sz="2000" b="0" i="1" u="none" strike="noStrike" kern="1200" baseline="0" dirty="0">
                          <a:solidFill>
                            <a:schemeClr val="dk1"/>
                          </a:solidFill>
                          <a:latin typeface="Alexandria"/>
                          <a:ea typeface="+mn-ea"/>
                          <a:cs typeface="+mn-cs"/>
                        </a:rPr>
                        <a:t>Wages Expense</a:t>
                      </a:r>
                      <a:r>
                        <a:rPr lang="en-US" sz="2000" b="0" i="0" u="none" strike="noStrike" kern="1200" baseline="0" dirty="0">
                          <a:solidFill>
                            <a:schemeClr val="dk1"/>
                          </a:solidFill>
                          <a:latin typeface="Alexandria"/>
                          <a:ea typeface="+mn-ea"/>
                          <a:cs typeface="+mn-cs"/>
                        </a:rPr>
                        <a:t>, and </a:t>
                      </a:r>
                      <a:r>
                        <a:rPr lang="en-US" sz="2000" b="0" i="1" u="none" strike="noStrike" kern="1200" baseline="0" dirty="0">
                          <a:solidFill>
                            <a:schemeClr val="dk1"/>
                          </a:solidFill>
                          <a:latin typeface="Alexandria"/>
                          <a:ea typeface="+mn-ea"/>
                          <a:cs typeface="+mn-cs"/>
                        </a:rPr>
                        <a:t>Utilities Expense.</a:t>
                      </a:r>
                      <a:endParaRPr lang="en-US" sz="2000" dirty="0">
                        <a:latin typeface="Alexandria"/>
                      </a:endParaRPr>
                    </a:p>
                  </a:txBody>
                  <a:tcPr/>
                </a:tc>
                <a:extLst>
                  <a:ext uri="{0D108BD9-81ED-4DB2-BD59-A6C34878D82A}">
                    <a16:rowId xmlns:a16="http://schemas.microsoft.com/office/drawing/2014/main" val="1918156170"/>
                  </a:ext>
                </a:extLst>
              </a:tr>
            </a:tbl>
          </a:graphicData>
        </a:graphic>
      </p:graphicFrame>
      <p:sp>
        <p:nvSpPr>
          <p:cNvPr id="6" name="TextBox 5">
            <a:extLst>
              <a:ext uri="{FF2B5EF4-FFF2-40B4-BE49-F238E27FC236}">
                <a16:creationId xmlns:a16="http://schemas.microsoft.com/office/drawing/2014/main" id="{4BC4451B-B33C-C36E-5CEB-1587CA5AD4DB}"/>
              </a:ext>
            </a:extLst>
          </p:cNvPr>
          <p:cNvSpPr txBox="1"/>
          <p:nvPr/>
        </p:nvSpPr>
        <p:spPr>
          <a:xfrm>
            <a:off x="9842344" y="1486292"/>
            <a:ext cx="2127455" cy="984885"/>
          </a:xfrm>
          <a:prstGeom prst="rect">
            <a:avLst/>
          </a:prstGeom>
          <a:noFill/>
        </p:spPr>
        <p:txBody>
          <a:bodyPr wrap="square">
            <a:spAutoFit/>
          </a:bodyPr>
          <a:lstStyle/>
          <a:p>
            <a:r>
              <a:rPr lang="en-US" sz="1600" b="1" i="0" u="none" strike="noStrike" baseline="0" dirty="0">
                <a:solidFill>
                  <a:srgbClr val="FF2626"/>
                </a:solidFill>
                <a:latin typeface="Alexandria"/>
              </a:rPr>
              <a:t>Exhibit 2-3 </a:t>
            </a:r>
            <a:r>
              <a:rPr lang="en-US" sz="4000" b="1" i="0" u="none" strike="noStrike" baseline="0" dirty="0">
                <a:solidFill>
                  <a:srgbClr val="808080"/>
                </a:solidFill>
                <a:latin typeface="Alexandria"/>
              </a:rPr>
              <a:t>| </a:t>
            </a:r>
            <a:r>
              <a:rPr lang="en-US" sz="1800" b="1" i="0" u="none" strike="noStrike" baseline="0" dirty="0">
                <a:solidFill>
                  <a:srgbClr val="000000"/>
                </a:solidFill>
                <a:latin typeface="Alexandria"/>
              </a:rPr>
              <a:t>Equity Accounts</a:t>
            </a:r>
            <a:endParaRPr lang="en-US" b="1" dirty="0">
              <a:latin typeface="Alexandria"/>
            </a:endParaRPr>
          </a:p>
        </p:txBody>
      </p:sp>
    </p:spTree>
    <p:extLst>
      <p:ext uri="{BB962C8B-B14F-4D97-AF65-F5344CB8AC3E}">
        <p14:creationId xmlns:p14="http://schemas.microsoft.com/office/powerpoint/2010/main" val="2578621262"/>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98208-9869-9A7E-9681-BC4922A050DC}"/>
            </a:ext>
          </a:extLst>
        </p:cNvPr>
        <p:cNvGrpSpPr/>
        <p:nvPr/>
      </p:nvGrpSpPr>
      <p:grpSpPr>
        <a:xfrm>
          <a:off x="0" y="0"/>
          <a:ext cx="0" cy="0"/>
          <a:chOff x="0" y="0"/>
          <a:chExt cx="0" cy="0"/>
        </a:xfrm>
      </p:grpSpPr>
      <p:sp>
        <p:nvSpPr>
          <p:cNvPr id="209923" name="Slide Number Placeholder 3">
            <a:extLst>
              <a:ext uri="{FF2B5EF4-FFF2-40B4-BE49-F238E27FC236}">
                <a16:creationId xmlns:a16="http://schemas.microsoft.com/office/drawing/2014/main" id="{E6BFCB35-1195-12FD-593D-FA6CFAF3DBFC}"/>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9</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FF3127FF-1545-FC48-DFF3-7541AE2644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0"/>
            <a:ext cx="2305141" cy="1076343"/>
          </a:xfrm>
          <a:prstGeom prst="rect">
            <a:avLst/>
          </a:prstGeom>
        </p:spPr>
      </p:pic>
      <p:pic>
        <p:nvPicPr>
          <p:cNvPr id="7" name="Picture 6">
            <a:extLst>
              <a:ext uri="{FF2B5EF4-FFF2-40B4-BE49-F238E27FC236}">
                <a16:creationId xmlns:a16="http://schemas.microsoft.com/office/drawing/2014/main" id="{78C75C69-DE3E-0A3E-06C1-6C37A3B5CACA}"/>
              </a:ext>
            </a:extLst>
          </p:cNvPr>
          <p:cNvPicPr>
            <a:picLocks noChangeAspect="1"/>
          </p:cNvPicPr>
          <p:nvPr/>
        </p:nvPicPr>
        <p:blipFill>
          <a:blip r:embed="rId4"/>
          <a:stretch>
            <a:fillRect/>
          </a:stretch>
        </p:blipFill>
        <p:spPr>
          <a:xfrm>
            <a:off x="101601" y="388297"/>
            <a:ext cx="7210540" cy="6044253"/>
          </a:xfrm>
          <a:prstGeom prst="rect">
            <a:avLst/>
          </a:prstGeom>
        </p:spPr>
      </p:pic>
      <p:pic>
        <p:nvPicPr>
          <p:cNvPr id="11" name="Picture 10">
            <a:extLst>
              <a:ext uri="{FF2B5EF4-FFF2-40B4-BE49-F238E27FC236}">
                <a16:creationId xmlns:a16="http://schemas.microsoft.com/office/drawing/2014/main" id="{C727972D-44FD-05CD-37D7-39ACB72D6706}"/>
              </a:ext>
            </a:extLst>
          </p:cNvPr>
          <p:cNvPicPr>
            <a:picLocks noChangeAspect="1"/>
          </p:cNvPicPr>
          <p:nvPr/>
        </p:nvPicPr>
        <p:blipFill>
          <a:blip r:embed="rId5"/>
          <a:stretch>
            <a:fillRect/>
          </a:stretch>
        </p:blipFill>
        <p:spPr>
          <a:xfrm>
            <a:off x="101600" y="0"/>
            <a:ext cx="5753510" cy="388297"/>
          </a:xfrm>
          <a:prstGeom prst="rect">
            <a:avLst/>
          </a:prstGeom>
        </p:spPr>
      </p:pic>
      <p:pic>
        <p:nvPicPr>
          <p:cNvPr id="2" name="Picture 1">
            <a:extLst>
              <a:ext uri="{FF2B5EF4-FFF2-40B4-BE49-F238E27FC236}">
                <a16:creationId xmlns:a16="http://schemas.microsoft.com/office/drawing/2014/main" id="{679AD3C6-2240-73A9-9549-CBD86479E945}"/>
              </a:ext>
            </a:extLst>
          </p:cNvPr>
          <p:cNvPicPr>
            <a:picLocks noChangeAspect="1"/>
          </p:cNvPicPr>
          <p:nvPr/>
        </p:nvPicPr>
        <p:blipFill>
          <a:blip r:embed="rId6"/>
          <a:stretch>
            <a:fillRect/>
          </a:stretch>
        </p:blipFill>
        <p:spPr>
          <a:xfrm>
            <a:off x="7312141" y="1"/>
            <a:ext cx="2146392" cy="1042356"/>
          </a:xfrm>
          <a:prstGeom prst="rect">
            <a:avLst/>
          </a:prstGeom>
        </p:spPr>
      </p:pic>
      <p:sp>
        <p:nvSpPr>
          <p:cNvPr id="5" name="TextBox 4">
            <a:extLst>
              <a:ext uri="{FF2B5EF4-FFF2-40B4-BE49-F238E27FC236}">
                <a16:creationId xmlns:a16="http://schemas.microsoft.com/office/drawing/2014/main" id="{9B202548-8975-3B10-7991-1C334C0A69BC}"/>
              </a:ext>
            </a:extLst>
          </p:cNvPr>
          <p:cNvSpPr txBox="1"/>
          <p:nvPr/>
        </p:nvSpPr>
        <p:spPr>
          <a:xfrm>
            <a:off x="7036220" y="1224919"/>
            <a:ext cx="4451534" cy="5390194"/>
          </a:xfrm>
          <a:prstGeom prst="rect">
            <a:avLst/>
          </a:prstGeom>
          <a:noFill/>
        </p:spPr>
        <p:txBody>
          <a:bodyPr wrap="square">
            <a:sp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Companies need a way to organize their accounts. They use a </a:t>
            </a:r>
            <a:r>
              <a:rPr kumimoji="0" lang="en-US" sz="2800" b="1" i="0" u="none" strike="noStrike" kern="1200" cap="none" spc="0" normalizeH="0" baseline="0" noProof="0" dirty="0">
                <a:ln>
                  <a:noFill/>
                </a:ln>
                <a:solidFill>
                  <a:prstClr val="black"/>
                </a:solidFill>
                <a:effectLst/>
                <a:uLnTx/>
                <a:uFillTx/>
                <a:latin typeface="Calibri"/>
                <a:ea typeface="+mn-ea"/>
                <a:cs typeface="+mn-cs"/>
              </a:rPr>
              <a:t>chart of accounts </a:t>
            </a:r>
            <a:r>
              <a:rPr kumimoji="0" lang="en-US" sz="2800" b="0" i="0" u="none" strike="noStrike" kern="1200" cap="none" spc="0" normalizeH="0" baseline="0" noProof="0" dirty="0">
                <a:ln>
                  <a:noFill/>
                </a:ln>
                <a:solidFill>
                  <a:prstClr val="black"/>
                </a:solidFill>
                <a:effectLst/>
                <a:uLnTx/>
                <a:uFillTx/>
                <a:latin typeface="Calibri"/>
                <a:ea typeface="+mn-ea"/>
                <a:cs typeface="+mn-cs"/>
              </a:rPr>
              <a:t>to do this.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 chart of accounts lists all company accounts along with the account numbers.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chart of accounts for Smart Touch Learning appears in Exhibit 2-4. Account numbers are just shorthand versions of the account names.</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71236617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D2C21-BD6A-3E47-1111-C9FDB7E1DA4F}"/>
            </a:ext>
          </a:extLst>
        </p:cNvPr>
        <p:cNvGrpSpPr/>
        <p:nvPr/>
      </p:nvGrpSpPr>
      <p:grpSpPr>
        <a:xfrm>
          <a:off x="0" y="0"/>
          <a:ext cx="0" cy="0"/>
          <a:chOff x="0" y="0"/>
          <a:chExt cx="0" cy="0"/>
        </a:xfrm>
      </p:grpSpPr>
      <p:sp>
        <p:nvSpPr>
          <p:cNvPr id="209923" name="Slide Number Placeholder 3">
            <a:extLst>
              <a:ext uri="{FF2B5EF4-FFF2-40B4-BE49-F238E27FC236}">
                <a16:creationId xmlns:a16="http://schemas.microsoft.com/office/drawing/2014/main" id="{E866CA55-24C0-5584-2942-CB7F8DF5FA6F}"/>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10</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FD7B19BB-EA4D-96ED-D68A-94AB3DCD40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pic>
        <p:nvPicPr>
          <p:cNvPr id="4" name="Picture 3">
            <a:extLst>
              <a:ext uri="{FF2B5EF4-FFF2-40B4-BE49-F238E27FC236}">
                <a16:creationId xmlns:a16="http://schemas.microsoft.com/office/drawing/2014/main" id="{865FC5AD-591A-A5B4-E80A-14975824D988}"/>
              </a:ext>
            </a:extLst>
          </p:cNvPr>
          <p:cNvPicPr>
            <a:picLocks noChangeAspect="1"/>
          </p:cNvPicPr>
          <p:nvPr/>
        </p:nvPicPr>
        <p:blipFill>
          <a:blip r:embed="rId4"/>
          <a:stretch>
            <a:fillRect/>
          </a:stretch>
        </p:blipFill>
        <p:spPr>
          <a:xfrm>
            <a:off x="254831" y="1115673"/>
            <a:ext cx="11137693" cy="4235816"/>
          </a:xfrm>
          <a:prstGeom prst="rect">
            <a:avLst/>
          </a:prstGeom>
        </p:spPr>
      </p:pic>
    </p:spTree>
    <p:extLst>
      <p:ext uri="{BB962C8B-B14F-4D97-AF65-F5344CB8AC3E}">
        <p14:creationId xmlns:p14="http://schemas.microsoft.com/office/powerpoint/2010/main" val="133223495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1" name="Slide Number Placeholder 3"/>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11</a:t>
            </a:fld>
            <a:endParaRPr lang="en-US" altLang="zh-CN" sz="1200" dirty="0">
              <a:solidFill>
                <a:srgbClr val="898989"/>
              </a:solidFill>
              <a:ea typeface="宋体" panose="02010600030101010101" pitchFamily="2" charset="-122"/>
            </a:endParaRPr>
          </a:p>
        </p:txBody>
      </p:sp>
      <p:pic>
        <p:nvPicPr>
          <p:cNvPr id="3" name="Graphic 21">
            <a:extLst>
              <a:ext uri="{FF2B5EF4-FFF2-40B4-BE49-F238E27FC236}">
                <a16:creationId xmlns:a16="http://schemas.microsoft.com/office/drawing/2014/main" id="{5DF7E09A-CA5B-89F2-1E12-EB55227B9A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534" y="39330"/>
            <a:ext cx="2305141" cy="1076343"/>
          </a:xfrm>
          <a:prstGeom prst="rect">
            <a:avLst/>
          </a:prstGeom>
        </p:spPr>
      </p:pic>
      <p:sp>
        <p:nvSpPr>
          <p:cNvPr id="10" name="TextBox 9">
            <a:extLst>
              <a:ext uri="{FF2B5EF4-FFF2-40B4-BE49-F238E27FC236}">
                <a16:creationId xmlns:a16="http://schemas.microsoft.com/office/drawing/2014/main" id="{11612003-F0EE-D001-F0FA-E9AE1095F888}"/>
              </a:ext>
            </a:extLst>
          </p:cNvPr>
          <p:cNvSpPr txBox="1"/>
          <p:nvPr/>
        </p:nvSpPr>
        <p:spPr>
          <a:xfrm>
            <a:off x="101600" y="631290"/>
            <a:ext cx="10927830" cy="4832092"/>
          </a:xfrm>
          <a:prstGeom prst="rect">
            <a:avLst/>
          </a:prstGeom>
          <a:noFill/>
        </p:spPr>
        <p:txBody>
          <a:bodyPr wrap="square">
            <a:spAutoFit/>
          </a:bodyPr>
          <a:lstStyle/>
          <a:p>
            <a:pPr algn="just"/>
            <a:r>
              <a:rPr lang="en-US" sz="2800" b="1" i="0" u="none" strike="noStrike" baseline="0" dirty="0">
                <a:solidFill>
                  <a:srgbClr val="40DADA"/>
                </a:solidFill>
                <a:latin typeface="Alexandria"/>
              </a:rPr>
              <a:t>Ledger</a:t>
            </a:r>
          </a:p>
          <a:p>
            <a:pPr algn="just"/>
            <a:r>
              <a:rPr lang="en-US" sz="2800" b="0" i="0" u="none" strike="noStrike" baseline="0" dirty="0">
                <a:solidFill>
                  <a:srgbClr val="000000"/>
                </a:solidFill>
                <a:latin typeface="Alexandria"/>
              </a:rPr>
              <a:t>In addition to a chart of accounts, companies need a way to show all of the increases and decreases in each account along with their balances. Companies use a </a:t>
            </a:r>
            <a:r>
              <a:rPr lang="en-US" sz="2800" b="1" i="0" u="none" strike="noStrike" baseline="0" dirty="0">
                <a:solidFill>
                  <a:srgbClr val="5AFF26"/>
                </a:solidFill>
                <a:latin typeface="Alexandria"/>
              </a:rPr>
              <a:t>ledger </a:t>
            </a:r>
            <a:r>
              <a:rPr lang="en-US" sz="2800" b="0" i="0" u="none" strike="noStrike" baseline="0" dirty="0">
                <a:solidFill>
                  <a:srgbClr val="000000"/>
                </a:solidFill>
                <a:latin typeface="Alexandria"/>
              </a:rPr>
              <a:t>to fulfill this task.</a:t>
            </a:r>
          </a:p>
          <a:p>
            <a:pPr algn="just"/>
            <a:r>
              <a:rPr lang="en-US" sz="2800" b="0" i="0" u="none" strike="noStrike" baseline="0" dirty="0">
                <a:solidFill>
                  <a:srgbClr val="000000"/>
                </a:solidFill>
                <a:latin typeface="Alexandria"/>
              </a:rPr>
              <a:t>A ledger is a collection of all the accounts, the changes in those accounts, and their balances.</a:t>
            </a:r>
          </a:p>
          <a:p>
            <a:pPr algn="just"/>
            <a:r>
              <a:rPr lang="en-US" sz="2800" b="0" i="0" u="none" strike="noStrike" baseline="0" dirty="0">
                <a:solidFill>
                  <a:srgbClr val="000000"/>
                </a:solidFill>
                <a:latin typeface="Alexandria"/>
              </a:rPr>
              <a:t>A chart of accounts and a ledger are similar in that they both list the account names and account numbers of the business. A ledger, though, provides more detail. It</a:t>
            </a:r>
          </a:p>
          <a:p>
            <a:pPr algn="just"/>
            <a:r>
              <a:rPr lang="en-US" sz="2800" b="0" i="0" u="none" strike="noStrike" baseline="0" dirty="0">
                <a:solidFill>
                  <a:srgbClr val="000000"/>
                </a:solidFill>
                <a:latin typeface="Alexandria"/>
              </a:rPr>
              <a:t>includes the increases and decreases of each account for a specific period and the balance of each account at a specific point in time.</a:t>
            </a:r>
            <a:endParaRPr lang="en-US" sz="2800" dirty="0">
              <a:latin typeface="Alexandria"/>
            </a:endParaRPr>
          </a:p>
        </p:txBody>
      </p:sp>
      <p:pic>
        <p:nvPicPr>
          <p:cNvPr id="12" name="Picture 11">
            <a:extLst>
              <a:ext uri="{FF2B5EF4-FFF2-40B4-BE49-F238E27FC236}">
                <a16:creationId xmlns:a16="http://schemas.microsoft.com/office/drawing/2014/main" id="{E664772F-990D-EDEC-2ED7-737600E65EF4}"/>
              </a:ext>
            </a:extLst>
          </p:cNvPr>
          <p:cNvPicPr>
            <a:picLocks noChangeAspect="1"/>
          </p:cNvPicPr>
          <p:nvPr/>
        </p:nvPicPr>
        <p:blipFill>
          <a:blip r:embed="rId4"/>
          <a:stretch>
            <a:fillRect/>
          </a:stretch>
        </p:blipFill>
        <p:spPr>
          <a:xfrm>
            <a:off x="3510116" y="5377106"/>
            <a:ext cx="3996813" cy="1309438"/>
          </a:xfrm>
          <a:prstGeom prst="rect">
            <a:avLst/>
          </a:prstGeo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7C70FC-0BAD-D987-8A37-10FD68EDA840}"/>
              </a:ext>
            </a:extLst>
          </p:cNvPr>
          <p:cNvPicPr>
            <a:picLocks noChangeAspect="1"/>
          </p:cNvPicPr>
          <p:nvPr/>
        </p:nvPicPr>
        <p:blipFill>
          <a:blip r:embed="rId2"/>
          <a:stretch>
            <a:fillRect/>
          </a:stretch>
        </p:blipFill>
        <p:spPr>
          <a:xfrm>
            <a:off x="1" y="0"/>
            <a:ext cx="9221304" cy="6640643"/>
          </a:xfrm>
          <a:prstGeom prst="rect">
            <a:avLst/>
          </a:prstGeom>
        </p:spPr>
      </p:pic>
      <p:pic>
        <p:nvPicPr>
          <p:cNvPr id="6" name="Graphic 21">
            <a:extLst>
              <a:ext uri="{FF2B5EF4-FFF2-40B4-BE49-F238E27FC236}">
                <a16:creationId xmlns:a16="http://schemas.microsoft.com/office/drawing/2014/main" id="{A1D79D5C-B655-C024-9130-73B83C38E7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1305" y="120467"/>
            <a:ext cx="2305141" cy="1076343"/>
          </a:xfrm>
          <a:prstGeom prst="rect">
            <a:avLst/>
          </a:prstGeom>
        </p:spPr>
      </p:pic>
    </p:spTree>
    <p:extLst>
      <p:ext uri="{BB962C8B-B14F-4D97-AF65-F5344CB8AC3E}">
        <p14:creationId xmlns:p14="http://schemas.microsoft.com/office/powerpoint/2010/main" val="3025405423"/>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D5C29-2D65-3D97-1AF4-648D769F035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B3FE63D-8472-D01C-1D2A-0286F132D8BC}"/>
              </a:ext>
            </a:extLst>
          </p:cNvPr>
          <p:cNvPicPr>
            <a:picLocks noChangeAspect="1"/>
          </p:cNvPicPr>
          <p:nvPr/>
        </p:nvPicPr>
        <p:blipFill>
          <a:blip r:embed="rId2"/>
          <a:stretch>
            <a:fillRect/>
          </a:stretch>
        </p:blipFill>
        <p:spPr>
          <a:xfrm>
            <a:off x="0" y="0"/>
            <a:ext cx="8439462" cy="6857999"/>
          </a:xfrm>
          <a:prstGeom prst="rect">
            <a:avLst/>
          </a:prstGeom>
        </p:spPr>
      </p:pic>
      <p:pic>
        <p:nvPicPr>
          <p:cNvPr id="6" name="Graphic 21">
            <a:extLst>
              <a:ext uri="{FF2B5EF4-FFF2-40B4-BE49-F238E27FC236}">
                <a16:creationId xmlns:a16="http://schemas.microsoft.com/office/drawing/2014/main" id="{94BA360A-EB46-24F7-06E7-52DDEE1688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1305" y="120467"/>
            <a:ext cx="2305141" cy="1076343"/>
          </a:xfrm>
          <a:prstGeom prst="rect">
            <a:avLst/>
          </a:prstGeom>
        </p:spPr>
      </p:pic>
      <p:pic>
        <p:nvPicPr>
          <p:cNvPr id="8" name="Picture 7">
            <a:extLst>
              <a:ext uri="{FF2B5EF4-FFF2-40B4-BE49-F238E27FC236}">
                <a16:creationId xmlns:a16="http://schemas.microsoft.com/office/drawing/2014/main" id="{01F90504-A975-4651-84D0-34B87BD1EA85}"/>
              </a:ext>
            </a:extLst>
          </p:cNvPr>
          <p:cNvPicPr>
            <a:picLocks noChangeAspect="1"/>
          </p:cNvPicPr>
          <p:nvPr/>
        </p:nvPicPr>
        <p:blipFill>
          <a:blip r:embed="rId4"/>
          <a:stretch>
            <a:fillRect/>
          </a:stretch>
        </p:blipFill>
        <p:spPr>
          <a:xfrm>
            <a:off x="9221305" y="1693888"/>
            <a:ext cx="1406721" cy="3597639"/>
          </a:xfrm>
          <a:prstGeom prst="rect">
            <a:avLst/>
          </a:prstGeom>
        </p:spPr>
      </p:pic>
    </p:spTree>
    <p:extLst>
      <p:ext uri="{BB962C8B-B14F-4D97-AF65-F5344CB8AC3E}">
        <p14:creationId xmlns:p14="http://schemas.microsoft.com/office/powerpoint/2010/main" val="3350038779"/>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6F4A3-F6EF-E46A-8DEB-8B532D048FFE}"/>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B6FB09EC-0061-D342-59D7-B3B28B3C200E}"/>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latin typeface="Alexandria"/>
              </a:rPr>
              <a:t>Define debits, credits, and normal account balances using double-entry</a:t>
            </a:r>
          </a:p>
          <a:p>
            <a:pPr algn="ctr"/>
            <a:r>
              <a:rPr lang="en-US" dirty="0">
                <a:solidFill>
                  <a:schemeClr val="tx1"/>
                </a:solidFill>
                <a:latin typeface="Alexandria"/>
              </a:rPr>
              <a:t>accounting and T-accounts</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3DB465BE-EEF1-5183-B404-308A08BDA5CC}"/>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14</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F0190665-EA73-2C0C-52C0-12108B835D81}"/>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2</a:t>
            </a:r>
          </a:p>
        </p:txBody>
      </p:sp>
      <p:pic>
        <p:nvPicPr>
          <p:cNvPr id="2" name="Graphic 21">
            <a:extLst>
              <a:ext uri="{FF2B5EF4-FFF2-40B4-BE49-F238E27FC236}">
                <a16:creationId xmlns:a16="http://schemas.microsoft.com/office/drawing/2014/main" id="{F7BCF46C-8F1D-7848-2027-541529A3EF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1919871495"/>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F6E4F-7256-22AB-C4C3-9A7EF32B4A70}"/>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57194D4D-79C7-986C-2003-EE9F184B434F}"/>
              </a:ext>
            </a:extLst>
          </p:cNvPr>
          <p:cNvSpPr>
            <a:spLocks noGrp="1"/>
          </p:cNvSpPr>
          <p:nvPr>
            <p:ph type="subTitle" idx="1"/>
          </p:nvPr>
        </p:nvSpPr>
        <p:spPr>
          <a:xfrm>
            <a:off x="0" y="1302122"/>
            <a:ext cx="5689089" cy="387798"/>
          </a:xfrm>
          <a:noFill/>
        </p:spPr>
        <p:txBody>
          <a:bodyPr vert="horz" wrap="square" lIns="0" tIns="0" rIns="0" bIns="0" rtlCol="0" anchor="t" anchorCtr="0">
            <a:spAutoFit/>
          </a:bodyPr>
          <a:lstStyle/>
          <a:p>
            <a:pPr algn="ctr"/>
            <a:r>
              <a:rPr lang="en-US" b="1" dirty="0">
                <a:solidFill>
                  <a:schemeClr val="tx1"/>
                </a:solidFill>
              </a:rPr>
              <a:t>What is Double Entry accounting?</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6B9C4BDE-9A97-454A-0736-047D44754E0D}"/>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15</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D5B25145-6EBD-7B7C-9E10-98B624C838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
        <p:nvSpPr>
          <p:cNvPr id="4" name="TextBox 3">
            <a:extLst>
              <a:ext uri="{FF2B5EF4-FFF2-40B4-BE49-F238E27FC236}">
                <a16:creationId xmlns:a16="http://schemas.microsoft.com/office/drawing/2014/main" id="{AE7CD6F2-34FC-30F3-F758-B68945A90E84}"/>
              </a:ext>
            </a:extLst>
          </p:cNvPr>
          <p:cNvSpPr txBox="1"/>
          <p:nvPr/>
        </p:nvSpPr>
        <p:spPr>
          <a:xfrm>
            <a:off x="172065" y="1980768"/>
            <a:ext cx="11495279" cy="3046988"/>
          </a:xfrm>
          <a:prstGeom prst="rect">
            <a:avLst/>
          </a:prstGeom>
          <a:noFill/>
        </p:spPr>
        <p:txBody>
          <a:bodyPr wrap="square">
            <a:spAutoFit/>
          </a:bodyPr>
          <a:lstStyle/>
          <a:p>
            <a:pPr algn="just"/>
            <a:r>
              <a:rPr lang="en-US" sz="2400" b="0" i="0" u="none" strike="noStrike" baseline="0" dirty="0">
                <a:solidFill>
                  <a:srgbClr val="000000"/>
                </a:solidFill>
                <a:latin typeface="Alexandria"/>
              </a:rPr>
              <a:t>Every transaction must be recorded into at least two accounts. For example, when an owner contributes money in exchange for capital, the two accounts involved are Cash and Owner’s Capital. Accounting uses this </a:t>
            </a:r>
            <a:r>
              <a:rPr lang="en-US" sz="2400" b="1" i="0" u="none" strike="noStrike" baseline="0" dirty="0">
                <a:solidFill>
                  <a:schemeClr val="accent1"/>
                </a:solidFill>
                <a:latin typeface="Alexandria"/>
              </a:rPr>
              <a:t>double-entry system</a:t>
            </a:r>
            <a:r>
              <a:rPr lang="en-US" sz="2400" b="1" i="0" u="none" strike="noStrike" baseline="0" dirty="0">
                <a:solidFill>
                  <a:srgbClr val="5AFF26"/>
                </a:solidFill>
                <a:latin typeface="Alexandria"/>
              </a:rPr>
              <a:t> </a:t>
            </a:r>
            <a:r>
              <a:rPr lang="en-US" sz="2400" b="0" i="0" u="none" strike="noStrike" baseline="0" dirty="0">
                <a:solidFill>
                  <a:srgbClr val="000000"/>
                </a:solidFill>
                <a:latin typeface="Alexandria"/>
              </a:rPr>
              <a:t>to record the dual effects of each transaction. A transaction would be incomplete if only one side were recorded.</a:t>
            </a:r>
          </a:p>
          <a:p>
            <a:pPr algn="just"/>
            <a:r>
              <a:rPr lang="en-US" sz="2400" b="0" i="0" u="none" strike="noStrike" baseline="0" dirty="0">
                <a:solidFill>
                  <a:srgbClr val="000000"/>
                </a:solidFill>
                <a:latin typeface="Alexandria"/>
              </a:rPr>
              <a:t>Consider a cash purchase of office supplies. What are the dual effects? A cash purchase</a:t>
            </a:r>
          </a:p>
          <a:p>
            <a:pPr algn="just"/>
            <a:r>
              <a:rPr lang="en-US" sz="2400" b="0" i="0" u="none" strike="noStrike" baseline="0" dirty="0">
                <a:solidFill>
                  <a:srgbClr val="000000"/>
                </a:solidFill>
                <a:latin typeface="Alexandria"/>
              </a:rPr>
              <a:t>of office supplies:</a:t>
            </a:r>
          </a:p>
          <a:p>
            <a:pPr algn="just"/>
            <a:r>
              <a:rPr lang="en-US" sz="2400" b="1" i="0" u="none" strike="noStrike" baseline="0" dirty="0">
                <a:solidFill>
                  <a:srgbClr val="000000"/>
                </a:solidFill>
                <a:latin typeface="Alexandria"/>
              </a:rPr>
              <a:t>1. </a:t>
            </a:r>
            <a:r>
              <a:rPr lang="en-US" sz="2400" b="0" i="0" u="none" strike="noStrike" baseline="0" dirty="0">
                <a:solidFill>
                  <a:srgbClr val="000000"/>
                </a:solidFill>
                <a:latin typeface="Alexandria"/>
              </a:rPr>
              <a:t>Increases the account Office Supplies (you received office supplies)</a:t>
            </a:r>
          </a:p>
          <a:p>
            <a:pPr algn="just"/>
            <a:r>
              <a:rPr lang="en-US" sz="2400" b="1" i="0" u="none" strike="noStrike" baseline="0" dirty="0">
                <a:solidFill>
                  <a:srgbClr val="000000"/>
                </a:solidFill>
                <a:latin typeface="Alexandria"/>
              </a:rPr>
              <a:t>2. </a:t>
            </a:r>
            <a:r>
              <a:rPr lang="en-US" sz="2400" b="0" i="0" u="none" strike="noStrike" baseline="0" dirty="0">
                <a:solidFill>
                  <a:srgbClr val="000000"/>
                </a:solidFill>
                <a:latin typeface="Alexandria"/>
              </a:rPr>
              <a:t>Decreases Cash (you gave cash).</a:t>
            </a:r>
            <a:endParaRPr lang="en-US" sz="4000" dirty="0">
              <a:latin typeface="Alexandria"/>
            </a:endParaRPr>
          </a:p>
        </p:txBody>
      </p:sp>
      <p:pic>
        <p:nvPicPr>
          <p:cNvPr id="6" name="Picture 5">
            <a:extLst>
              <a:ext uri="{FF2B5EF4-FFF2-40B4-BE49-F238E27FC236}">
                <a16:creationId xmlns:a16="http://schemas.microsoft.com/office/drawing/2014/main" id="{C01906E5-353B-200A-30FE-A88369453990}"/>
              </a:ext>
            </a:extLst>
          </p:cNvPr>
          <p:cNvPicPr>
            <a:picLocks noChangeAspect="1"/>
          </p:cNvPicPr>
          <p:nvPr/>
        </p:nvPicPr>
        <p:blipFill>
          <a:blip r:embed="rId4"/>
          <a:stretch>
            <a:fillRect/>
          </a:stretch>
        </p:blipFill>
        <p:spPr>
          <a:xfrm>
            <a:off x="7833812" y="4780330"/>
            <a:ext cx="3462727" cy="1367144"/>
          </a:xfrm>
          <a:prstGeom prst="rect">
            <a:avLst/>
          </a:prstGeom>
        </p:spPr>
      </p:pic>
    </p:spTree>
    <p:extLst>
      <p:ext uri="{BB962C8B-B14F-4D97-AF65-F5344CB8AC3E}">
        <p14:creationId xmlns:p14="http://schemas.microsoft.com/office/powerpoint/2010/main" val="89692626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7FAC8-186C-7A2E-9119-8D733CFCB92A}"/>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48C7F368-8AB8-408C-0109-5D2C0106FC64}"/>
              </a:ext>
            </a:extLst>
          </p:cNvPr>
          <p:cNvSpPr>
            <a:spLocks noGrp="1"/>
          </p:cNvSpPr>
          <p:nvPr>
            <p:ph type="subTitle" idx="1"/>
          </p:nvPr>
        </p:nvSpPr>
        <p:spPr>
          <a:xfrm>
            <a:off x="172065" y="860899"/>
            <a:ext cx="2908092" cy="387798"/>
          </a:xfrm>
          <a:noFill/>
        </p:spPr>
        <p:txBody>
          <a:bodyPr vert="horz" wrap="square" lIns="0" tIns="0" rIns="0" bIns="0" rtlCol="0" anchor="t" anchorCtr="0">
            <a:spAutoFit/>
          </a:bodyPr>
          <a:lstStyle/>
          <a:p>
            <a:pPr algn="ctr"/>
            <a:r>
              <a:rPr lang="en-US" b="1" dirty="0">
                <a:solidFill>
                  <a:schemeClr val="accent1"/>
                </a:solidFill>
              </a:rPr>
              <a:t>The T-account</a:t>
            </a:r>
            <a:endParaRPr lang="en-US" altLang="zh-CN" sz="4400" dirty="0">
              <a:solidFill>
                <a:schemeClr val="accent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DB9627F6-2565-58BB-E48D-0D01161E831A}"/>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16</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3E81FB24-C645-1F00-62A6-C6072EAACA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
        <p:nvSpPr>
          <p:cNvPr id="4" name="TextBox 3">
            <a:extLst>
              <a:ext uri="{FF2B5EF4-FFF2-40B4-BE49-F238E27FC236}">
                <a16:creationId xmlns:a16="http://schemas.microsoft.com/office/drawing/2014/main" id="{B9AECCF1-FD28-CE20-E164-E1F053F34B0B}"/>
              </a:ext>
            </a:extLst>
          </p:cNvPr>
          <p:cNvSpPr txBox="1"/>
          <p:nvPr/>
        </p:nvSpPr>
        <p:spPr>
          <a:xfrm>
            <a:off x="101600" y="1531063"/>
            <a:ext cx="11847870" cy="1200329"/>
          </a:xfrm>
          <a:prstGeom prst="rect">
            <a:avLst/>
          </a:prstGeom>
          <a:noFill/>
        </p:spPr>
        <p:txBody>
          <a:bodyPr wrap="square">
            <a:spAutoFit/>
          </a:bodyPr>
          <a:lstStyle/>
          <a:p>
            <a:pPr algn="just"/>
            <a:r>
              <a:rPr lang="en-US" sz="2400" dirty="0">
                <a:latin typeface="Alexandria"/>
              </a:rPr>
              <a:t>A shortened form of the ledger is called the </a:t>
            </a:r>
            <a:r>
              <a:rPr lang="en-US" sz="2400" b="1" dirty="0">
                <a:latin typeface="Alexandria"/>
              </a:rPr>
              <a:t>T-account </a:t>
            </a:r>
            <a:r>
              <a:rPr lang="en-US" sz="2400" dirty="0">
                <a:latin typeface="Alexandria"/>
              </a:rPr>
              <a:t>because it takes the form of the</a:t>
            </a:r>
          </a:p>
          <a:p>
            <a:pPr algn="just"/>
            <a:r>
              <a:rPr lang="en-US" sz="2400" dirty="0">
                <a:latin typeface="Alexandria"/>
              </a:rPr>
              <a:t>capital letter T. The vertical line divides the account into its left and right sides, with the</a:t>
            </a:r>
          </a:p>
          <a:p>
            <a:pPr algn="just"/>
            <a:r>
              <a:rPr lang="en-US" sz="2400" dirty="0">
                <a:latin typeface="Alexandria"/>
              </a:rPr>
              <a:t>account name at the top. For example, the Cash T-account appears as follows:</a:t>
            </a:r>
            <a:endParaRPr lang="en-US" sz="4800" dirty="0">
              <a:latin typeface="Alexandria"/>
            </a:endParaRPr>
          </a:p>
        </p:txBody>
      </p:sp>
      <p:pic>
        <p:nvPicPr>
          <p:cNvPr id="5" name="Picture 4">
            <a:extLst>
              <a:ext uri="{FF2B5EF4-FFF2-40B4-BE49-F238E27FC236}">
                <a16:creationId xmlns:a16="http://schemas.microsoft.com/office/drawing/2014/main" id="{47BFC09E-ECC7-4B8D-5BD8-E51FE7F26576}"/>
              </a:ext>
            </a:extLst>
          </p:cNvPr>
          <p:cNvPicPr>
            <a:picLocks noChangeAspect="1"/>
          </p:cNvPicPr>
          <p:nvPr/>
        </p:nvPicPr>
        <p:blipFill>
          <a:blip r:embed="rId4"/>
          <a:stretch>
            <a:fillRect/>
          </a:stretch>
        </p:blipFill>
        <p:spPr>
          <a:xfrm>
            <a:off x="1283110" y="3147934"/>
            <a:ext cx="5043948" cy="2574440"/>
          </a:xfrm>
          <a:prstGeom prst="rect">
            <a:avLst/>
          </a:prstGeom>
        </p:spPr>
      </p:pic>
      <p:pic>
        <p:nvPicPr>
          <p:cNvPr id="7" name="Picture 6">
            <a:extLst>
              <a:ext uri="{FF2B5EF4-FFF2-40B4-BE49-F238E27FC236}">
                <a16:creationId xmlns:a16="http://schemas.microsoft.com/office/drawing/2014/main" id="{1058C845-A007-8C0F-C0D1-9E0006501126}"/>
              </a:ext>
            </a:extLst>
          </p:cNvPr>
          <p:cNvPicPr>
            <a:picLocks noChangeAspect="1"/>
          </p:cNvPicPr>
          <p:nvPr/>
        </p:nvPicPr>
        <p:blipFill>
          <a:blip r:embed="rId5"/>
          <a:stretch>
            <a:fillRect/>
          </a:stretch>
        </p:blipFill>
        <p:spPr>
          <a:xfrm>
            <a:off x="7698657" y="3197587"/>
            <a:ext cx="4250813" cy="1788148"/>
          </a:xfrm>
          <a:prstGeom prst="rect">
            <a:avLst/>
          </a:prstGeom>
        </p:spPr>
      </p:pic>
    </p:spTree>
    <p:extLst>
      <p:ext uri="{BB962C8B-B14F-4D97-AF65-F5344CB8AC3E}">
        <p14:creationId xmlns:p14="http://schemas.microsoft.com/office/powerpoint/2010/main" val="270197734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8B967-9A5E-9AAF-A635-7E38B0B98D1B}"/>
            </a:ext>
          </a:extLst>
        </p:cNvPr>
        <p:cNvGrpSpPr/>
        <p:nvPr/>
      </p:nvGrpSpPr>
      <p:grpSpPr>
        <a:xfrm>
          <a:off x="0" y="0"/>
          <a:ext cx="0" cy="0"/>
          <a:chOff x="0" y="0"/>
          <a:chExt cx="0" cy="0"/>
        </a:xfrm>
      </p:grpSpPr>
      <p:sp>
        <p:nvSpPr>
          <p:cNvPr id="220162" name="Slide Number Placeholder 3">
            <a:extLst>
              <a:ext uri="{FF2B5EF4-FFF2-40B4-BE49-F238E27FC236}">
                <a16:creationId xmlns:a16="http://schemas.microsoft.com/office/drawing/2014/main" id="{BE112D25-23BF-21ED-402D-423495C12369}"/>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17</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F2F896C0-7F81-2BB0-683C-C5325BD83B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577790"/>
            <a:ext cx="2305141" cy="1076343"/>
          </a:xfrm>
          <a:prstGeom prst="rect">
            <a:avLst/>
          </a:prstGeom>
        </p:spPr>
      </p:pic>
      <p:pic>
        <p:nvPicPr>
          <p:cNvPr id="9" name="Picture 8">
            <a:extLst>
              <a:ext uri="{FF2B5EF4-FFF2-40B4-BE49-F238E27FC236}">
                <a16:creationId xmlns:a16="http://schemas.microsoft.com/office/drawing/2014/main" id="{7113E332-C719-BB2F-2D26-DCDF73B67C93}"/>
              </a:ext>
            </a:extLst>
          </p:cNvPr>
          <p:cNvPicPr>
            <a:picLocks noChangeAspect="1"/>
          </p:cNvPicPr>
          <p:nvPr/>
        </p:nvPicPr>
        <p:blipFill>
          <a:blip r:embed="rId4"/>
          <a:stretch>
            <a:fillRect/>
          </a:stretch>
        </p:blipFill>
        <p:spPr>
          <a:xfrm>
            <a:off x="0" y="1445342"/>
            <a:ext cx="11572405" cy="2149891"/>
          </a:xfrm>
          <a:prstGeom prst="rect">
            <a:avLst/>
          </a:prstGeom>
        </p:spPr>
      </p:pic>
      <p:pic>
        <p:nvPicPr>
          <p:cNvPr id="11" name="Picture 10">
            <a:extLst>
              <a:ext uri="{FF2B5EF4-FFF2-40B4-BE49-F238E27FC236}">
                <a16:creationId xmlns:a16="http://schemas.microsoft.com/office/drawing/2014/main" id="{AE03BF33-F55E-3C7C-7ABF-B784D50F9BB2}"/>
              </a:ext>
            </a:extLst>
          </p:cNvPr>
          <p:cNvPicPr>
            <a:picLocks noChangeAspect="1"/>
          </p:cNvPicPr>
          <p:nvPr/>
        </p:nvPicPr>
        <p:blipFill>
          <a:blip r:embed="rId5"/>
          <a:stretch>
            <a:fillRect/>
          </a:stretch>
        </p:blipFill>
        <p:spPr>
          <a:xfrm>
            <a:off x="0" y="3595233"/>
            <a:ext cx="11572405" cy="2837318"/>
          </a:xfrm>
          <a:prstGeom prst="rect">
            <a:avLst/>
          </a:prstGeom>
        </p:spPr>
      </p:pic>
    </p:spTree>
    <p:extLst>
      <p:ext uri="{BB962C8B-B14F-4D97-AF65-F5344CB8AC3E}">
        <p14:creationId xmlns:p14="http://schemas.microsoft.com/office/powerpoint/2010/main" val="70889161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CC5205B0-0A98-CF6C-9C54-49E1175BB6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6975" y="-4770"/>
            <a:ext cx="2305141" cy="1076343"/>
          </a:xfrm>
          <a:prstGeom prst="rect">
            <a:avLst/>
          </a:prstGeom>
        </p:spPr>
      </p:pic>
      <p:pic>
        <p:nvPicPr>
          <p:cNvPr id="6" name="Picture 5">
            <a:extLst>
              <a:ext uri="{FF2B5EF4-FFF2-40B4-BE49-F238E27FC236}">
                <a16:creationId xmlns:a16="http://schemas.microsoft.com/office/drawing/2014/main" id="{A746BDD2-6165-A39E-3B1F-879CFC9AB25E}"/>
              </a:ext>
            </a:extLst>
          </p:cNvPr>
          <p:cNvPicPr>
            <a:picLocks noChangeAspect="1"/>
          </p:cNvPicPr>
          <p:nvPr/>
        </p:nvPicPr>
        <p:blipFill>
          <a:blip r:embed="rId4"/>
          <a:stretch>
            <a:fillRect/>
          </a:stretch>
        </p:blipFill>
        <p:spPr>
          <a:xfrm>
            <a:off x="0" y="936662"/>
            <a:ext cx="12192000" cy="5493635"/>
          </a:xfrm>
          <a:prstGeom prst="rect">
            <a:avLst/>
          </a:prstGeom>
        </p:spPr>
      </p:pic>
    </p:spTree>
  </p:cSld>
  <p:clrMapOvr>
    <a:masterClrMapping/>
  </p:clrMapOvr>
  <p:transition spd="med">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85348-387B-FDCF-E0E9-964A85FD25A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45077099-85C3-C67C-D1BC-AB6B557635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6975" y="-4770"/>
            <a:ext cx="2305141" cy="1076343"/>
          </a:xfrm>
          <a:prstGeom prst="rect">
            <a:avLst/>
          </a:prstGeom>
        </p:spPr>
      </p:pic>
      <p:sp>
        <p:nvSpPr>
          <p:cNvPr id="4" name="TextBox 3">
            <a:extLst>
              <a:ext uri="{FF2B5EF4-FFF2-40B4-BE49-F238E27FC236}">
                <a16:creationId xmlns:a16="http://schemas.microsoft.com/office/drawing/2014/main" id="{D4C8CAA3-B9E9-327A-DF0D-529B3036FD0F}"/>
              </a:ext>
            </a:extLst>
          </p:cNvPr>
          <p:cNvSpPr txBox="1"/>
          <p:nvPr/>
        </p:nvSpPr>
        <p:spPr>
          <a:xfrm>
            <a:off x="415290" y="302568"/>
            <a:ext cx="6195060" cy="461665"/>
          </a:xfrm>
          <a:prstGeom prst="rect">
            <a:avLst/>
          </a:prstGeom>
          <a:noFill/>
        </p:spPr>
        <p:txBody>
          <a:bodyPr wrap="square">
            <a:spAutoFit/>
          </a:bodyPr>
          <a:lstStyle/>
          <a:p>
            <a:r>
              <a:rPr lang="en-US" sz="2400" b="1" i="0" u="none" strike="noStrike" baseline="0" dirty="0">
                <a:solidFill>
                  <a:schemeClr val="accent1">
                    <a:lumMod val="60000"/>
                    <a:lumOff val="40000"/>
                  </a:schemeClr>
                </a:solidFill>
                <a:latin typeface="FrutigerLTStd-Bold"/>
              </a:rPr>
              <a:t>Expanding the Rules of Debit and credit</a:t>
            </a:r>
            <a:endParaRPr lang="en-US" sz="3600" dirty="0">
              <a:solidFill>
                <a:schemeClr val="accent1">
                  <a:lumMod val="60000"/>
                  <a:lumOff val="40000"/>
                </a:schemeClr>
              </a:solidFill>
            </a:endParaRPr>
          </a:p>
        </p:txBody>
      </p:sp>
      <p:sp>
        <p:nvSpPr>
          <p:cNvPr id="7" name="TextBox 6">
            <a:extLst>
              <a:ext uri="{FF2B5EF4-FFF2-40B4-BE49-F238E27FC236}">
                <a16:creationId xmlns:a16="http://schemas.microsoft.com/office/drawing/2014/main" id="{860C4410-96A0-124C-BC43-37AF4355E600}"/>
              </a:ext>
            </a:extLst>
          </p:cNvPr>
          <p:cNvSpPr txBox="1"/>
          <p:nvPr/>
        </p:nvSpPr>
        <p:spPr>
          <a:xfrm>
            <a:off x="194064" y="954569"/>
            <a:ext cx="11319510" cy="1569660"/>
          </a:xfrm>
          <a:prstGeom prst="rect">
            <a:avLst/>
          </a:prstGeom>
          <a:noFill/>
        </p:spPr>
        <p:txBody>
          <a:bodyPr wrap="square">
            <a:spAutoFit/>
          </a:bodyPr>
          <a:lstStyle/>
          <a:p>
            <a:pPr algn="just"/>
            <a:r>
              <a:rPr lang="en-US" sz="2400" b="0" i="0" u="none" strike="noStrike" baseline="0" dirty="0">
                <a:latin typeface="Alexandria"/>
              </a:rPr>
              <a:t>As we have noted, equity contains four account types: Owner’s Capital, Owner’s Withdrawals, Revenues, and Expenses. Owner’s Capital and Revenues increase equity, whereas Owner’s Withdrawals and Expenses decrease equity. We must now expand the accounting equation and the rules of debits and credits to include all elements of equity:</a:t>
            </a:r>
            <a:endParaRPr lang="en-US" sz="2400" dirty="0">
              <a:latin typeface="Alexandria"/>
            </a:endParaRPr>
          </a:p>
        </p:txBody>
      </p:sp>
      <p:pic>
        <p:nvPicPr>
          <p:cNvPr id="9" name="Picture 8">
            <a:extLst>
              <a:ext uri="{FF2B5EF4-FFF2-40B4-BE49-F238E27FC236}">
                <a16:creationId xmlns:a16="http://schemas.microsoft.com/office/drawing/2014/main" id="{8215911D-04ED-619D-302A-628A12832F51}"/>
              </a:ext>
            </a:extLst>
          </p:cNvPr>
          <p:cNvPicPr>
            <a:picLocks noChangeAspect="1"/>
          </p:cNvPicPr>
          <p:nvPr/>
        </p:nvPicPr>
        <p:blipFill>
          <a:blip r:embed="rId4"/>
          <a:stretch>
            <a:fillRect/>
          </a:stretch>
        </p:blipFill>
        <p:spPr>
          <a:xfrm>
            <a:off x="0" y="2714565"/>
            <a:ext cx="12192000" cy="3198555"/>
          </a:xfrm>
          <a:prstGeom prst="rect">
            <a:avLst/>
          </a:prstGeom>
        </p:spPr>
      </p:pic>
    </p:spTree>
    <p:extLst>
      <p:ext uri="{BB962C8B-B14F-4D97-AF65-F5344CB8AC3E}">
        <p14:creationId xmlns:p14="http://schemas.microsoft.com/office/powerpoint/2010/main" val="2936771041"/>
      </p:ext>
    </p:extLst>
  </p:cSld>
  <p:clrMapOvr>
    <a:masterClrMapping/>
  </p:clrMapOvr>
  <p:transition spd="med">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lide Number Placeholder 4"/>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20</a:t>
            </a:fld>
            <a:endParaRPr lang="en-US" altLang="zh-CN" sz="1200" dirty="0">
              <a:solidFill>
                <a:srgbClr val="898989"/>
              </a:solidFill>
              <a:ea typeface="宋体" panose="02010600030101010101" pitchFamily="2" charset="-122"/>
            </a:endParaRPr>
          </a:p>
        </p:txBody>
      </p:sp>
      <p:sp>
        <p:nvSpPr>
          <p:cNvPr id="6" name="Rectangle 5"/>
          <p:cNvSpPr/>
          <p:nvPr/>
        </p:nvSpPr>
        <p:spPr>
          <a:xfrm>
            <a:off x="76200" y="516053"/>
            <a:ext cx="5455170" cy="523220"/>
          </a:xfrm>
          <a:prstGeom prst="rect">
            <a:avLst/>
          </a:prstGeom>
          <a:noFill/>
        </p:spPr>
        <p:txBody>
          <a:bodyPr wrap="square">
            <a:spAutoFit/>
          </a:bodyPr>
          <a:lstStyle/>
          <a:p>
            <a:pPr algn="ctr">
              <a:defRPr/>
            </a:pPr>
            <a:r>
              <a:rPr lang="en-US" sz="2800" b="1" dirty="0">
                <a:solidFill>
                  <a:schemeClr val="accent1">
                    <a:lumMod val="60000"/>
                    <a:lumOff val="40000"/>
                  </a:schemeClr>
                </a:solidFill>
              </a:rPr>
              <a:t>The normal Balance of an account</a:t>
            </a:r>
            <a:endParaRPr lang="en-US" sz="9600" b="1" dirty="0">
              <a:ln w="31550" cmpd="sng">
                <a:solidFill>
                  <a:schemeClr val="accent3">
                    <a:lumMod val="50000"/>
                  </a:schemeClr>
                </a:solidFill>
                <a:prstDash val="solid"/>
              </a:ln>
              <a:solidFill>
                <a:schemeClr val="accent1">
                  <a:lumMod val="60000"/>
                  <a:lumOff val="40000"/>
                </a:schemeClr>
              </a:solidFill>
              <a:effectLst>
                <a:outerShdw blurRad="50800" dist="38100" dir="2700000" algn="tl" rotWithShape="0">
                  <a:prstClr val="black">
                    <a:alpha val="40000"/>
                  </a:prstClr>
                </a:outerShdw>
              </a:effectLst>
            </a:endParaRPr>
          </a:p>
        </p:txBody>
      </p:sp>
      <p:pic>
        <p:nvPicPr>
          <p:cNvPr id="2" name="Graphic 21">
            <a:extLst>
              <a:ext uri="{FF2B5EF4-FFF2-40B4-BE49-F238E27FC236}">
                <a16:creationId xmlns:a16="http://schemas.microsoft.com/office/drawing/2014/main" id="{FF7FCBC6-79BF-6303-7A7F-83D83E68DD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sp>
        <p:nvSpPr>
          <p:cNvPr id="4" name="TextBox 3">
            <a:extLst>
              <a:ext uri="{FF2B5EF4-FFF2-40B4-BE49-F238E27FC236}">
                <a16:creationId xmlns:a16="http://schemas.microsoft.com/office/drawing/2014/main" id="{84F104B2-E01E-DA22-FE53-8EC09A4BFE79}"/>
              </a:ext>
            </a:extLst>
          </p:cNvPr>
          <p:cNvSpPr txBox="1"/>
          <p:nvPr/>
        </p:nvSpPr>
        <p:spPr>
          <a:xfrm>
            <a:off x="76200" y="1301594"/>
            <a:ext cx="12115800" cy="1938992"/>
          </a:xfrm>
          <a:prstGeom prst="rect">
            <a:avLst/>
          </a:prstGeom>
          <a:noFill/>
        </p:spPr>
        <p:txBody>
          <a:bodyPr wrap="square">
            <a:spAutoFit/>
          </a:bodyPr>
          <a:lstStyle/>
          <a:p>
            <a:pPr algn="just"/>
            <a:r>
              <a:rPr lang="en-US" sz="2000" b="0" i="0" u="none" strike="noStrike" baseline="0" dirty="0">
                <a:solidFill>
                  <a:srgbClr val="000000"/>
                </a:solidFill>
                <a:latin typeface="Alexandria"/>
              </a:rPr>
              <a:t>All accounts have a normal balance. An account’s </a:t>
            </a:r>
            <a:r>
              <a:rPr lang="en-US" sz="2000" b="1" i="0" u="none" strike="noStrike" baseline="0" dirty="0">
                <a:solidFill>
                  <a:schemeClr val="accent1">
                    <a:lumMod val="60000"/>
                    <a:lumOff val="40000"/>
                  </a:schemeClr>
                </a:solidFill>
                <a:latin typeface="Alexandria"/>
              </a:rPr>
              <a:t>normal balance </a:t>
            </a:r>
            <a:r>
              <a:rPr lang="en-US" sz="2000" b="0" i="0" u="none" strike="noStrike" baseline="0" dirty="0">
                <a:solidFill>
                  <a:srgbClr val="000000"/>
                </a:solidFill>
                <a:latin typeface="Alexandria"/>
              </a:rPr>
              <a:t>appears on the side— either debit or credit—where we record an </a:t>
            </a:r>
            <a:r>
              <a:rPr lang="en-US" sz="2000" b="0" i="1" u="none" strike="noStrike" baseline="0" dirty="0">
                <a:solidFill>
                  <a:srgbClr val="000000"/>
                </a:solidFill>
                <a:latin typeface="Alexandria"/>
              </a:rPr>
              <a:t>increase </a:t>
            </a:r>
            <a:r>
              <a:rPr lang="en-US" sz="2000" b="0" i="0" u="none" strike="noStrike" baseline="0" dirty="0">
                <a:solidFill>
                  <a:srgbClr val="000000"/>
                </a:solidFill>
                <a:latin typeface="Alexandria"/>
              </a:rPr>
              <a:t>(↑) in the account’s balance. For example, assets are increased with a debit, so the normal balance is a debit. Liabilities and equity are increased with a credit so the normal balance is a credit. Expenses and Owner’s Withdrawal are equity accounts that have normal debit balances—unlike the other equity accounts. They have debit balances because they decrease equity. Owner’s Capital and Revenues have a normal balance of credit. Let’s look again at the accounting equation, this time with the normal balances marked:</a:t>
            </a:r>
            <a:endParaRPr lang="en-US" sz="2000" dirty="0">
              <a:latin typeface="Alexandria"/>
            </a:endParaRPr>
          </a:p>
        </p:txBody>
      </p:sp>
      <p:pic>
        <p:nvPicPr>
          <p:cNvPr id="7" name="Picture 6">
            <a:extLst>
              <a:ext uri="{FF2B5EF4-FFF2-40B4-BE49-F238E27FC236}">
                <a16:creationId xmlns:a16="http://schemas.microsoft.com/office/drawing/2014/main" id="{8C827441-4601-1560-E6EE-8047A93EEB9A}"/>
              </a:ext>
            </a:extLst>
          </p:cNvPr>
          <p:cNvPicPr>
            <a:picLocks noChangeAspect="1"/>
          </p:cNvPicPr>
          <p:nvPr/>
        </p:nvPicPr>
        <p:blipFill>
          <a:blip r:embed="rId4"/>
          <a:stretch>
            <a:fillRect/>
          </a:stretch>
        </p:blipFill>
        <p:spPr>
          <a:xfrm>
            <a:off x="0" y="3617415"/>
            <a:ext cx="12192000" cy="251791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C8631-C695-6FF4-B308-0B08BDB6E833}"/>
            </a:ext>
          </a:extLst>
        </p:cNvPr>
        <p:cNvGrpSpPr/>
        <p:nvPr/>
      </p:nvGrpSpPr>
      <p:grpSpPr>
        <a:xfrm>
          <a:off x="0" y="0"/>
          <a:ext cx="0" cy="0"/>
          <a:chOff x="0" y="0"/>
          <a:chExt cx="0" cy="0"/>
        </a:xfrm>
      </p:grpSpPr>
      <p:sp>
        <p:nvSpPr>
          <p:cNvPr id="218114" name="Slide Number Placeholder 4">
            <a:extLst>
              <a:ext uri="{FF2B5EF4-FFF2-40B4-BE49-F238E27FC236}">
                <a16:creationId xmlns:a16="http://schemas.microsoft.com/office/drawing/2014/main" id="{3068C94D-ED35-C949-0C78-3E3A469FC7E8}"/>
              </a:ext>
            </a:extLst>
          </p:cNvPr>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21</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F024BBDD-133E-3DDE-FA2D-BE8A68D2F4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9761" y="0"/>
            <a:ext cx="2305141" cy="1076343"/>
          </a:xfrm>
          <a:prstGeom prst="rect">
            <a:avLst/>
          </a:prstGeom>
        </p:spPr>
      </p:pic>
      <p:pic>
        <p:nvPicPr>
          <p:cNvPr id="5" name="Picture 4">
            <a:extLst>
              <a:ext uri="{FF2B5EF4-FFF2-40B4-BE49-F238E27FC236}">
                <a16:creationId xmlns:a16="http://schemas.microsoft.com/office/drawing/2014/main" id="{9C72483D-C954-023D-969E-9C119C76C8D1}"/>
              </a:ext>
            </a:extLst>
          </p:cNvPr>
          <p:cNvPicPr>
            <a:picLocks noChangeAspect="1"/>
          </p:cNvPicPr>
          <p:nvPr/>
        </p:nvPicPr>
        <p:blipFill>
          <a:blip r:embed="rId4"/>
          <a:stretch>
            <a:fillRect/>
          </a:stretch>
        </p:blipFill>
        <p:spPr>
          <a:xfrm>
            <a:off x="76200" y="60325"/>
            <a:ext cx="10055942" cy="2558183"/>
          </a:xfrm>
          <a:prstGeom prst="rect">
            <a:avLst/>
          </a:prstGeom>
        </p:spPr>
      </p:pic>
      <p:pic>
        <p:nvPicPr>
          <p:cNvPr id="8" name="Picture 7">
            <a:extLst>
              <a:ext uri="{FF2B5EF4-FFF2-40B4-BE49-F238E27FC236}">
                <a16:creationId xmlns:a16="http://schemas.microsoft.com/office/drawing/2014/main" id="{34C61C48-37F6-A4C5-8197-9260DA83B0D5}"/>
              </a:ext>
            </a:extLst>
          </p:cNvPr>
          <p:cNvPicPr>
            <a:picLocks noChangeAspect="1"/>
          </p:cNvPicPr>
          <p:nvPr/>
        </p:nvPicPr>
        <p:blipFill>
          <a:blip r:embed="rId5"/>
          <a:stretch>
            <a:fillRect/>
          </a:stretch>
        </p:blipFill>
        <p:spPr>
          <a:xfrm>
            <a:off x="76200" y="2618508"/>
            <a:ext cx="10055942" cy="4052114"/>
          </a:xfrm>
          <a:prstGeom prst="rect">
            <a:avLst/>
          </a:prstGeom>
        </p:spPr>
      </p:pic>
    </p:spTree>
    <p:extLst>
      <p:ext uri="{BB962C8B-B14F-4D97-AF65-F5344CB8AC3E}">
        <p14:creationId xmlns:p14="http://schemas.microsoft.com/office/powerpoint/2010/main" val="4216082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D338F-00E2-88B8-73FB-5D24836B9386}"/>
            </a:ext>
          </a:extLst>
        </p:cNvPr>
        <p:cNvGrpSpPr/>
        <p:nvPr/>
      </p:nvGrpSpPr>
      <p:grpSpPr>
        <a:xfrm>
          <a:off x="0" y="0"/>
          <a:ext cx="0" cy="0"/>
          <a:chOff x="0" y="0"/>
          <a:chExt cx="0" cy="0"/>
        </a:xfrm>
      </p:grpSpPr>
      <p:sp>
        <p:nvSpPr>
          <p:cNvPr id="218114" name="Slide Number Placeholder 4">
            <a:extLst>
              <a:ext uri="{FF2B5EF4-FFF2-40B4-BE49-F238E27FC236}">
                <a16:creationId xmlns:a16="http://schemas.microsoft.com/office/drawing/2014/main" id="{3F135068-FA15-FB86-5E48-F4716C640F1A}"/>
              </a:ext>
            </a:extLst>
          </p:cNvPr>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22</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92802B6A-9AED-BE35-04CB-1BFB794562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pic>
        <p:nvPicPr>
          <p:cNvPr id="4" name="Picture 3">
            <a:extLst>
              <a:ext uri="{FF2B5EF4-FFF2-40B4-BE49-F238E27FC236}">
                <a16:creationId xmlns:a16="http://schemas.microsoft.com/office/drawing/2014/main" id="{C3EE134A-F39E-92EC-C55C-EE1E65476A2A}"/>
              </a:ext>
            </a:extLst>
          </p:cNvPr>
          <p:cNvPicPr>
            <a:picLocks noChangeAspect="1"/>
          </p:cNvPicPr>
          <p:nvPr/>
        </p:nvPicPr>
        <p:blipFill>
          <a:blip r:embed="rId4"/>
          <a:stretch>
            <a:fillRect/>
          </a:stretch>
        </p:blipFill>
        <p:spPr>
          <a:xfrm>
            <a:off x="0" y="60325"/>
            <a:ext cx="9527458" cy="6372225"/>
          </a:xfrm>
          <a:prstGeom prst="rect">
            <a:avLst/>
          </a:prstGeom>
        </p:spPr>
      </p:pic>
    </p:spTree>
    <p:extLst>
      <p:ext uri="{BB962C8B-B14F-4D97-AF65-F5344CB8AC3E}">
        <p14:creationId xmlns:p14="http://schemas.microsoft.com/office/powerpoint/2010/main" val="31809307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535FD-945E-7B46-9055-786316092384}"/>
            </a:ext>
          </a:extLst>
        </p:cNvPr>
        <p:cNvGrpSpPr/>
        <p:nvPr/>
      </p:nvGrpSpPr>
      <p:grpSpPr>
        <a:xfrm>
          <a:off x="0" y="0"/>
          <a:ext cx="0" cy="0"/>
          <a:chOff x="0" y="0"/>
          <a:chExt cx="0" cy="0"/>
        </a:xfrm>
      </p:grpSpPr>
      <p:sp>
        <p:nvSpPr>
          <p:cNvPr id="218114" name="Slide Number Placeholder 4">
            <a:extLst>
              <a:ext uri="{FF2B5EF4-FFF2-40B4-BE49-F238E27FC236}">
                <a16:creationId xmlns:a16="http://schemas.microsoft.com/office/drawing/2014/main" id="{D59C329C-F1CC-7635-0A3D-2F8637A57117}"/>
              </a:ext>
            </a:extLst>
          </p:cNvPr>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23</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F255D93C-7C0D-45D8-3860-28DF6E6018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pic>
        <p:nvPicPr>
          <p:cNvPr id="5" name="Picture 4">
            <a:extLst>
              <a:ext uri="{FF2B5EF4-FFF2-40B4-BE49-F238E27FC236}">
                <a16:creationId xmlns:a16="http://schemas.microsoft.com/office/drawing/2014/main" id="{ED17F7C2-9042-218D-FBFA-05873EFFDDC6}"/>
              </a:ext>
            </a:extLst>
          </p:cNvPr>
          <p:cNvPicPr>
            <a:picLocks noChangeAspect="1"/>
          </p:cNvPicPr>
          <p:nvPr/>
        </p:nvPicPr>
        <p:blipFill>
          <a:blip r:embed="rId4"/>
          <a:stretch>
            <a:fillRect/>
          </a:stretch>
        </p:blipFill>
        <p:spPr>
          <a:xfrm>
            <a:off x="76200" y="0"/>
            <a:ext cx="9299381" cy="6432550"/>
          </a:xfrm>
          <a:prstGeom prst="rect">
            <a:avLst/>
          </a:prstGeom>
        </p:spPr>
      </p:pic>
    </p:spTree>
    <p:extLst>
      <p:ext uri="{BB962C8B-B14F-4D97-AF65-F5344CB8AC3E}">
        <p14:creationId xmlns:p14="http://schemas.microsoft.com/office/powerpoint/2010/main" val="28158510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8BB7E-4F35-DDD0-1CB3-4728DAF3CE6F}"/>
            </a:ext>
          </a:extLst>
        </p:cNvPr>
        <p:cNvGrpSpPr/>
        <p:nvPr/>
      </p:nvGrpSpPr>
      <p:grpSpPr>
        <a:xfrm>
          <a:off x="0" y="0"/>
          <a:ext cx="0" cy="0"/>
          <a:chOff x="0" y="0"/>
          <a:chExt cx="0" cy="0"/>
        </a:xfrm>
      </p:grpSpPr>
      <p:sp>
        <p:nvSpPr>
          <p:cNvPr id="218114" name="Slide Number Placeholder 4">
            <a:extLst>
              <a:ext uri="{FF2B5EF4-FFF2-40B4-BE49-F238E27FC236}">
                <a16:creationId xmlns:a16="http://schemas.microsoft.com/office/drawing/2014/main" id="{33D62F70-8E07-1515-2000-039BF07C598F}"/>
              </a:ext>
            </a:extLst>
          </p:cNvPr>
          <p:cNvSpPr>
            <a:spLocks noGrp="1"/>
          </p:cNvSpPr>
          <p:nvPr>
            <p:ph type="sldNum" sz="quarter" idx="4"/>
          </p:nvPr>
        </p:nvSpPr>
        <p:spPr>
          <a:xfrm>
            <a:off x="76200" y="6432550"/>
            <a:ext cx="1143000" cy="365125"/>
          </a:xfrm>
          <a:prstGeom prst="rect">
            <a:avLst/>
          </a:prstGeom>
          <a:noFill/>
          <a:ln>
            <a:noFill/>
          </a:ln>
        </p:spPr>
        <p:txBody>
          <a:bodyPr vert="horz" wrap="square" lIns="91440" tIns="45720" rIns="91440" bIns="45720" numCol="1" anchor="ctr" anchorCtr="0" compatLnSpc="1"/>
          <a:lstStyle>
            <a:defPPr>
              <a:defRPr lang="en-US"/>
            </a:defPPr>
            <a:lvl1pPr marL="0" lvl="0" indent="0" algn="r" defTabSz="914400" rtl="0" eaLnBrk="1" fontAlgn="base" latinLnBrk="0" hangingPunct="1">
              <a:lnSpc>
                <a:spcPct val="100000"/>
              </a:lnSpc>
              <a:spcBef>
                <a:spcPct val="0"/>
              </a:spcBef>
              <a:spcAft>
                <a:spcPct val="0"/>
              </a:spcAft>
              <a:buNone/>
              <a:defRPr sz="1200" b="0" i="0" u="none" kern="1200" baseline="0">
                <a:solidFill>
                  <a:srgbClr val="898989"/>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lvl="0" algn="r"/>
            <a:fld id="{9A0DB2DC-4C9A-4742-B13C-FB6460FD3503}" type="slidenum">
              <a:rPr lang="en-US" altLang="zh-CN" noProof="1" smtClean="0"/>
              <a:pPr lvl="0" algn="r"/>
              <a:t>24</a:t>
            </a:fld>
            <a:endParaRPr lang="en-US" altLang="zh-CN" sz="1200" dirty="0">
              <a:solidFill>
                <a:srgbClr val="898989"/>
              </a:solidFill>
              <a:ea typeface="宋体" panose="02010600030101010101" pitchFamily="2" charset="-122"/>
            </a:endParaRPr>
          </a:p>
        </p:txBody>
      </p:sp>
      <p:pic>
        <p:nvPicPr>
          <p:cNvPr id="2" name="Graphic 21">
            <a:extLst>
              <a:ext uri="{FF2B5EF4-FFF2-40B4-BE49-F238E27FC236}">
                <a16:creationId xmlns:a16="http://schemas.microsoft.com/office/drawing/2014/main" id="{3B102958-E9EB-F3D3-EC73-BA32626809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5581" y="223829"/>
            <a:ext cx="2305141" cy="1076343"/>
          </a:xfrm>
          <a:prstGeom prst="rect">
            <a:avLst/>
          </a:prstGeom>
        </p:spPr>
      </p:pic>
      <p:pic>
        <p:nvPicPr>
          <p:cNvPr id="5" name="Picture 4">
            <a:extLst>
              <a:ext uri="{FF2B5EF4-FFF2-40B4-BE49-F238E27FC236}">
                <a16:creationId xmlns:a16="http://schemas.microsoft.com/office/drawing/2014/main" id="{339AED9A-2C89-C4C3-6F57-B6BDE5D70230}"/>
              </a:ext>
            </a:extLst>
          </p:cNvPr>
          <p:cNvPicPr>
            <a:picLocks noChangeAspect="1"/>
          </p:cNvPicPr>
          <p:nvPr/>
        </p:nvPicPr>
        <p:blipFill>
          <a:blip r:embed="rId4"/>
          <a:stretch>
            <a:fillRect/>
          </a:stretch>
        </p:blipFill>
        <p:spPr>
          <a:xfrm>
            <a:off x="301416" y="223829"/>
            <a:ext cx="8347909" cy="5862178"/>
          </a:xfrm>
          <a:prstGeom prst="rect">
            <a:avLst/>
          </a:prstGeom>
        </p:spPr>
      </p:pic>
      <p:pic>
        <p:nvPicPr>
          <p:cNvPr id="4" name="Picture 3">
            <a:extLst>
              <a:ext uri="{FF2B5EF4-FFF2-40B4-BE49-F238E27FC236}">
                <a16:creationId xmlns:a16="http://schemas.microsoft.com/office/drawing/2014/main" id="{61CC884F-9935-25A7-5F50-8DF993982ACC}"/>
              </a:ext>
            </a:extLst>
          </p:cNvPr>
          <p:cNvPicPr>
            <a:picLocks noChangeAspect="1"/>
          </p:cNvPicPr>
          <p:nvPr/>
        </p:nvPicPr>
        <p:blipFill>
          <a:blip r:embed="rId5"/>
          <a:stretch>
            <a:fillRect/>
          </a:stretch>
        </p:blipFill>
        <p:spPr>
          <a:xfrm>
            <a:off x="9608695" y="1648918"/>
            <a:ext cx="1109271" cy="3447738"/>
          </a:xfrm>
          <a:prstGeom prst="rect">
            <a:avLst/>
          </a:prstGeom>
        </p:spPr>
      </p:pic>
    </p:spTree>
    <p:extLst>
      <p:ext uri="{BB962C8B-B14F-4D97-AF65-F5344CB8AC3E}">
        <p14:creationId xmlns:p14="http://schemas.microsoft.com/office/powerpoint/2010/main" val="1830487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547A7-C527-7BFA-22CD-09C7D76090E2}"/>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2D69A99-2EAF-8ECC-0775-625B134469BF}"/>
              </a:ext>
            </a:extLst>
          </p:cNvPr>
          <p:cNvSpPr>
            <a:spLocks noGrp="1"/>
          </p:cNvSpPr>
          <p:nvPr>
            <p:ph type="subTitle" idx="1"/>
          </p:nvPr>
        </p:nvSpPr>
        <p:spPr>
          <a:xfrm>
            <a:off x="899653" y="3505200"/>
            <a:ext cx="11120282" cy="387798"/>
          </a:xfrm>
          <a:noFill/>
        </p:spPr>
        <p:txBody>
          <a:bodyPr vert="horz" wrap="square" lIns="0" tIns="0" rIns="0" bIns="0" rtlCol="0" anchor="t" anchorCtr="0">
            <a:spAutoFit/>
          </a:bodyPr>
          <a:lstStyle/>
          <a:p>
            <a:pPr algn="ctr"/>
            <a:r>
              <a:rPr lang="en-US" dirty="0">
                <a:solidFill>
                  <a:schemeClr val="tx1"/>
                </a:solidFill>
              </a:rPr>
              <a:t>Record transactions in a journal and post journal entries to the ledger</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8EE4EC66-0BFD-281C-5C25-ACA97700FB60}"/>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25</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44C7AB20-DA0C-1BE1-7EDE-EBC782D2DD1A}"/>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3</a:t>
            </a:r>
          </a:p>
        </p:txBody>
      </p:sp>
      <p:pic>
        <p:nvPicPr>
          <p:cNvPr id="2" name="Graphic 21">
            <a:extLst>
              <a:ext uri="{FF2B5EF4-FFF2-40B4-BE49-F238E27FC236}">
                <a16:creationId xmlns:a16="http://schemas.microsoft.com/office/drawing/2014/main" id="{A3CE8752-8F75-2099-D71B-6E13666614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2985619160"/>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4D013-B48C-3056-EBEF-344F54EEF2F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64A392D-CEA9-3B09-6B5D-A86909702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DA973CA0-3447-27FB-D099-610BA89A6D96}"/>
              </a:ext>
            </a:extLst>
          </p:cNvPr>
          <p:cNvSpPr txBox="1"/>
          <p:nvPr/>
        </p:nvSpPr>
        <p:spPr>
          <a:xfrm>
            <a:off x="127093" y="340136"/>
            <a:ext cx="4328409" cy="400110"/>
          </a:xfrm>
          <a:prstGeom prst="rect">
            <a:avLst/>
          </a:prstGeom>
          <a:noFill/>
        </p:spPr>
        <p:txBody>
          <a:bodyPr wrap="square">
            <a:spAutoFit/>
          </a:bodyPr>
          <a:lstStyle/>
          <a:p>
            <a:r>
              <a:rPr lang="en-US" sz="2000" b="1" i="0" u="none" strike="noStrike" baseline="0" dirty="0">
                <a:solidFill>
                  <a:schemeClr val="accent5">
                    <a:lumMod val="75000"/>
                  </a:schemeClr>
                </a:solidFill>
                <a:latin typeface="Alexandria"/>
              </a:rPr>
              <a:t>How Do you Record Transactions?</a:t>
            </a:r>
            <a:endParaRPr lang="en-US" sz="2800" dirty="0">
              <a:solidFill>
                <a:schemeClr val="accent5">
                  <a:lumMod val="75000"/>
                </a:schemeClr>
              </a:solidFill>
              <a:latin typeface="Alexandria"/>
            </a:endParaRPr>
          </a:p>
        </p:txBody>
      </p:sp>
      <p:sp>
        <p:nvSpPr>
          <p:cNvPr id="6" name="TextBox 5">
            <a:extLst>
              <a:ext uri="{FF2B5EF4-FFF2-40B4-BE49-F238E27FC236}">
                <a16:creationId xmlns:a16="http://schemas.microsoft.com/office/drawing/2014/main" id="{FC7B3501-7533-DD49-F004-997130F7D1BF}"/>
              </a:ext>
            </a:extLst>
          </p:cNvPr>
          <p:cNvSpPr txBox="1"/>
          <p:nvPr/>
        </p:nvSpPr>
        <p:spPr>
          <a:xfrm>
            <a:off x="127093" y="954472"/>
            <a:ext cx="11937811" cy="1938992"/>
          </a:xfrm>
          <a:prstGeom prst="rect">
            <a:avLst/>
          </a:prstGeom>
          <a:noFill/>
        </p:spPr>
        <p:txBody>
          <a:bodyPr wrap="square">
            <a:spAutoFit/>
          </a:bodyPr>
          <a:lstStyle/>
          <a:p>
            <a:pPr algn="just"/>
            <a:r>
              <a:rPr lang="en-US" sz="2000" b="0" i="0" u="none" strike="noStrike" baseline="0" dirty="0">
                <a:solidFill>
                  <a:srgbClr val="000000"/>
                </a:solidFill>
                <a:latin typeface="Alexandria"/>
              </a:rPr>
              <a:t>Accountant use </a:t>
            </a:r>
            <a:r>
              <a:rPr lang="en-US" sz="2000" b="1" i="0" u="none" strike="noStrike" baseline="0" dirty="0">
                <a:solidFill>
                  <a:schemeClr val="accent5">
                    <a:lumMod val="75000"/>
                  </a:schemeClr>
                </a:solidFill>
                <a:latin typeface="Alexandria"/>
              </a:rPr>
              <a:t>source documents </a:t>
            </a:r>
            <a:r>
              <a:rPr lang="en-US" sz="2000" b="0" i="0" u="none" strike="noStrike" baseline="0" dirty="0">
                <a:solidFill>
                  <a:srgbClr val="000000"/>
                </a:solidFill>
                <a:latin typeface="Alexandria"/>
              </a:rPr>
              <a:t>to provide the evidence and data for recording transactions. </a:t>
            </a:r>
            <a:r>
              <a:rPr lang="en-US" sz="2000" dirty="0">
                <a:latin typeface="Alexandria"/>
              </a:rPr>
              <a:t>For example, consider Sheena Bright’s contribution of $30,000 to the business. Exhibit 2-6 illustrates the transaction. In that exhibit, Smart Touch Learning received $30,000 and deposited it in the bank. The business then gave capital to Sheena Bright. The check received and the bank deposit slip are the source documents that show the amount of cash received by the business and the capital contribution of the owner, Sheena Bright. Based on these documents, the business can determine how to record this transaction.</a:t>
            </a:r>
          </a:p>
        </p:txBody>
      </p:sp>
      <p:pic>
        <p:nvPicPr>
          <p:cNvPr id="8" name="Picture 7">
            <a:extLst>
              <a:ext uri="{FF2B5EF4-FFF2-40B4-BE49-F238E27FC236}">
                <a16:creationId xmlns:a16="http://schemas.microsoft.com/office/drawing/2014/main" id="{527A9441-D42C-2681-15A9-A30265B8EBA9}"/>
              </a:ext>
            </a:extLst>
          </p:cNvPr>
          <p:cNvPicPr>
            <a:picLocks noChangeAspect="1"/>
          </p:cNvPicPr>
          <p:nvPr/>
        </p:nvPicPr>
        <p:blipFill>
          <a:blip r:embed="rId3"/>
          <a:stretch>
            <a:fillRect/>
          </a:stretch>
        </p:blipFill>
        <p:spPr>
          <a:xfrm>
            <a:off x="759500" y="3178276"/>
            <a:ext cx="10672996" cy="2917298"/>
          </a:xfrm>
          <a:prstGeom prst="rect">
            <a:avLst/>
          </a:prstGeom>
        </p:spPr>
      </p:pic>
      <p:pic>
        <p:nvPicPr>
          <p:cNvPr id="10" name="Picture 9">
            <a:extLst>
              <a:ext uri="{FF2B5EF4-FFF2-40B4-BE49-F238E27FC236}">
                <a16:creationId xmlns:a16="http://schemas.microsoft.com/office/drawing/2014/main" id="{B665823B-2D1D-4378-F8D7-35AF230A24E0}"/>
              </a:ext>
            </a:extLst>
          </p:cNvPr>
          <p:cNvPicPr>
            <a:picLocks noChangeAspect="1"/>
          </p:cNvPicPr>
          <p:nvPr/>
        </p:nvPicPr>
        <p:blipFill>
          <a:blip r:embed="rId4"/>
          <a:stretch>
            <a:fillRect/>
          </a:stretch>
        </p:blipFill>
        <p:spPr>
          <a:xfrm>
            <a:off x="5266467" y="126832"/>
            <a:ext cx="2470033" cy="722804"/>
          </a:xfrm>
          <a:prstGeom prst="rect">
            <a:avLst/>
          </a:prstGeom>
        </p:spPr>
      </p:pic>
      <p:sp>
        <p:nvSpPr>
          <p:cNvPr id="2" name="TextBox 1">
            <a:extLst>
              <a:ext uri="{FF2B5EF4-FFF2-40B4-BE49-F238E27FC236}">
                <a16:creationId xmlns:a16="http://schemas.microsoft.com/office/drawing/2014/main" id="{7EE1D49D-AE3D-B9E2-82F9-DEBD93152E19}"/>
              </a:ext>
            </a:extLst>
          </p:cNvPr>
          <p:cNvSpPr txBox="1"/>
          <p:nvPr/>
        </p:nvSpPr>
        <p:spPr>
          <a:xfrm>
            <a:off x="1028698" y="6164942"/>
            <a:ext cx="9486901" cy="584775"/>
          </a:xfrm>
          <a:prstGeom prst="rect">
            <a:avLst/>
          </a:prstGeom>
          <a:noFill/>
        </p:spPr>
        <p:txBody>
          <a:bodyPr wrap="square">
            <a:spAutoFit/>
          </a:bodyPr>
          <a:lstStyle/>
          <a:p>
            <a:pPr algn="l"/>
            <a:r>
              <a:rPr lang="en-US" sz="1600" b="0" i="0" u="none" strike="noStrike" baseline="0" dirty="0">
                <a:latin typeface="Alexandria"/>
              </a:rPr>
              <a:t>Other source documents that businesses use include the following:</a:t>
            </a:r>
          </a:p>
          <a:p>
            <a:pPr algn="l"/>
            <a:r>
              <a:rPr lang="en-US" sz="1600" b="0" i="0" u="none" strike="noStrike" baseline="0" dirty="0">
                <a:latin typeface="Alexandria"/>
              </a:rPr>
              <a:t>• </a:t>
            </a:r>
            <a:r>
              <a:rPr lang="en-US" sz="1600" b="1" i="0" u="none" strike="noStrike" baseline="0" dirty="0">
                <a:latin typeface="Alexandria"/>
              </a:rPr>
              <a:t>Purchase invoices. </a:t>
            </a:r>
            <a:r>
              <a:rPr lang="en-US" sz="1600" b="0" i="0" u="none" strike="noStrike" baseline="0" dirty="0">
                <a:latin typeface="Alexandria"/>
              </a:rPr>
              <a:t>• </a:t>
            </a:r>
            <a:r>
              <a:rPr lang="en-US" sz="1600" b="1" i="0" u="none" strike="noStrike" baseline="0" dirty="0">
                <a:latin typeface="Alexandria"/>
              </a:rPr>
              <a:t>Bank checks.</a:t>
            </a:r>
            <a:r>
              <a:rPr lang="en-US" sz="1600" b="0" i="0" u="none" strike="noStrike" baseline="0" dirty="0">
                <a:latin typeface="Alexandria"/>
              </a:rPr>
              <a:t>• </a:t>
            </a:r>
            <a:r>
              <a:rPr lang="en-US" sz="1600" b="1" i="0" u="none" strike="noStrike" baseline="0" dirty="0">
                <a:latin typeface="Alexandria"/>
              </a:rPr>
              <a:t>Sales invoices. </a:t>
            </a:r>
            <a:r>
              <a:rPr lang="en-US" sz="1600" b="0" i="0" u="none" strike="noStrike" baseline="0" dirty="0">
                <a:latin typeface="Alexandria"/>
              </a:rPr>
              <a:t>Documents provided to clients when a business</a:t>
            </a:r>
            <a:r>
              <a:rPr lang="en-US" sz="1100" b="0" i="0" u="none" strike="noStrike" baseline="0" dirty="0">
                <a:latin typeface="GaramondMTPro-Regular"/>
              </a:rPr>
              <a:t>.</a:t>
            </a:r>
            <a:endParaRPr lang="en-US" dirty="0"/>
          </a:p>
        </p:txBody>
      </p:sp>
    </p:spTree>
    <p:extLst>
      <p:ext uri="{BB962C8B-B14F-4D97-AF65-F5344CB8AC3E}">
        <p14:creationId xmlns:p14="http://schemas.microsoft.com/office/powerpoint/2010/main" val="9686237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292CB86E-8B37-7E1E-D0AA-6A8A388AB1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1971" y="-73063"/>
            <a:ext cx="1800029" cy="840490"/>
          </a:xfrm>
          <a:prstGeom prst="rect">
            <a:avLst/>
          </a:prstGeom>
        </p:spPr>
      </p:pic>
      <p:sp>
        <p:nvSpPr>
          <p:cNvPr id="8" name="TextBox 7">
            <a:extLst>
              <a:ext uri="{FF2B5EF4-FFF2-40B4-BE49-F238E27FC236}">
                <a16:creationId xmlns:a16="http://schemas.microsoft.com/office/drawing/2014/main" id="{965A1E9C-534A-E6CE-BF59-7E5A8F256B13}"/>
              </a:ext>
            </a:extLst>
          </p:cNvPr>
          <p:cNvSpPr txBox="1"/>
          <p:nvPr/>
        </p:nvSpPr>
        <p:spPr>
          <a:xfrm>
            <a:off x="164208" y="320457"/>
            <a:ext cx="11640184" cy="3108543"/>
          </a:xfrm>
          <a:prstGeom prst="rect">
            <a:avLst/>
          </a:prstGeom>
          <a:noFill/>
        </p:spPr>
        <p:txBody>
          <a:bodyPr wrap="square">
            <a:spAutoFit/>
          </a:bodyPr>
          <a:lstStyle/>
          <a:p>
            <a:pPr algn="just"/>
            <a:r>
              <a:rPr lang="en-US" sz="2800" b="1" i="0" u="none" strike="noStrike" baseline="0" dirty="0">
                <a:solidFill>
                  <a:srgbClr val="40DADA"/>
                </a:solidFill>
                <a:latin typeface="Alexandria"/>
              </a:rPr>
              <a:t>Journalizing and Posting Transactions</a:t>
            </a:r>
          </a:p>
          <a:p>
            <a:pPr algn="just"/>
            <a:r>
              <a:rPr lang="en-US" sz="2400" b="0" i="0" u="none" strike="noStrike" baseline="0" dirty="0">
                <a:solidFill>
                  <a:srgbClr val="000000"/>
                </a:solidFill>
                <a:latin typeface="Alexandria"/>
              </a:rPr>
              <a:t>After accountants review the source documents, they are then ready to record the transactions. Transactions are first recorded in a </a:t>
            </a:r>
            <a:r>
              <a:rPr lang="en-US" sz="2400" b="1" i="0" u="none" strike="noStrike" baseline="0" dirty="0">
                <a:solidFill>
                  <a:schemeClr val="accent5">
                    <a:lumMod val="75000"/>
                  </a:schemeClr>
                </a:solidFill>
                <a:latin typeface="Alexandria"/>
              </a:rPr>
              <a:t>journal</a:t>
            </a:r>
            <a:r>
              <a:rPr lang="en-US" sz="2400" b="0" i="0" u="none" strike="noStrike" baseline="0" dirty="0">
                <a:solidFill>
                  <a:srgbClr val="000000"/>
                </a:solidFill>
                <a:latin typeface="Alexandria"/>
              </a:rPr>
              <a:t>, which is the record of transactions in date order. Journalizing a transaction records the data only in the journal—but not in the ledger (the record holding all of the accounts of a business). The data must also be transferred to the ledger. The process of transferring data from the journal to the ledger is called </a:t>
            </a:r>
            <a:r>
              <a:rPr lang="en-US" sz="2400" b="1" i="0" u="none" strike="noStrike" baseline="0" dirty="0">
                <a:solidFill>
                  <a:schemeClr val="accent5">
                    <a:lumMod val="75000"/>
                  </a:schemeClr>
                </a:solidFill>
                <a:latin typeface="Alexandria"/>
              </a:rPr>
              <a:t>posting</a:t>
            </a:r>
            <a:r>
              <a:rPr lang="en-US" sz="2400" b="0" i="0" u="none" strike="noStrike" baseline="0" dirty="0">
                <a:solidFill>
                  <a:srgbClr val="000000"/>
                </a:solidFill>
                <a:latin typeface="Alexandria"/>
              </a:rPr>
              <a:t>. We post from the journal to the ledger. Debits in the journal are posted as debits in the ledger and credits as credits “no exceptions”</a:t>
            </a:r>
            <a:r>
              <a:rPr lang="en-US" sz="1100" b="0" i="0" u="none" strike="noStrike" baseline="0" dirty="0">
                <a:solidFill>
                  <a:srgbClr val="000000"/>
                </a:solidFill>
                <a:latin typeface="AGaramondPro-Regular"/>
              </a:rPr>
              <a:t>.</a:t>
            </a:r>
            <a:endParaRPr lang="en-US" dirty="0"/>
          </a:p>
        </p:txBody>
      </p:sp>
      <p:pic>
        <p:nvPicPr>
          <p:cNvPr id="10" name="Picture 9">
            <a:extLst>
              <a:ext uri="{FF2B5EF4-FFF2-40B4-BE49-F238E27FC236}">
                <a16:creationId xmlns:a16="http://schemas.microsoft.com/office/drawing/2014/main" id="{5041B2AC-AC90-F083-6CCA-B19C590A801E}"/>
              </a:ext>
            </a:extLst>
          </p:cNvPr>
          <p:cNvPicPr>
            <a:picLocks noChangeAspect="1"/>
          </p:cNvPicPr>
          <p:nvPr/>
        </p:nvPicPr>
        <p:blipFill>
          <a:blip r:embed="rId3"/>
          <a:stretch>
            <a:fillRect/>
          </a:stretch>
        </p:blipFill>
        <p:spPr>
          <a:xfrm>
            <a:off x="5984300" y="170674"/>
            <a:ext cx="1907858" cy="596753"/>
          </a:xfrm>
          <a:prstGeom prst="rect">
            <a:avLst/>
          </a:prstGeom>
        </p:spPr>
      </p:pic>
      <p:pic>
        <p:nvPicPr>
          <p:cNvPr id="12" name="Picture 11">
            <a:extLst>
              <a:ext uri="{FF2B5EF4-FFF2-40B4-BE49-F238E27FC236}">
                <a16:creationId xmlns:a16="http://schemas.microsoft.com/office/drawing/2014/main" id="{7BC98469-043F-F501-4954-7AAE2B3265CD}"/>
              </a:ext>
            </a:extLst>
          </p:cNvPr>
          <p:cNvPicPr>
            <a:picLocks noChangeAspect="1"/>
          </p:cNvPicPr>
          <p:nvPr/>
        </p:nvPicPr>
        <p:blipFill>
          <a:blip r:embed="rId4"/>
          <a:stretch>
            <a:fillRect/>
          </a:stretch>
        </p:blipFill>
        <p:spPr>
          <a:xfrm>
            <a:off x="7892157" y="210121"/>
            <a:ext cx="2499813" cy="517858"/>
          </a:xfrm>
          <a:prstGeom prst="rect">
            <a:avLst/>
          </a:prstGeom>
        </p:spPr>
      </p:pic>
      <p:pic>
        <p:nvPicPr>
          <p:cNvPr id="5" name="Picture 4">
            <a:extLst>
              <a:ext uri="{FF2B5EF4-FFF2-40B4-BE49-F238E27FC236}">
                <a16:creationId xmlns:a16="http://schemas.microsoft.com/office/drawing/2014/main" id="{C12CCC41-FA4F-3C6A-0E90-29793E83BAC0}"/>
              </a:ext>
            </a:extLst>
          </p:cNvPr>
          <p:cNvPicPr>
            <a:picLocks noChangeAspect="1"/>
          </p:cNvPicPr>
          <p:nvPr/>
        </p:nvPicPr>
        <p:blipFill>
          <a:blip r:embed="rId5"/>
          <a:stretch>
            <a:fillRect/>
          </a:stretch>
        </p:blipFill>
        <p:spPr>
          <a:xfrm>
            <a:off x="164208" y="3451671"/>
            <a:ext cx="3743805" cy="370849"/>
          </a:xfrm>
          <a:prstGeom prst="rect">
            <a:avLst/>
          </a:prstGeom>
        </p:spPr>
      </p:pic>
      <p:sp>
        <p:nvSpPr>
          <p:cNvPr id="7" name="TextBox 6">
            <a:extLst>
              <a:ext uri="{FF2B5EF4-FFF2-40B4-BE49-F238E27FC236}">
                <a16:creationId xmlns:a16="http://schemas.microsoft.com/office/drawing/2014/main" id="{899C7D1A-D582-92E8-706A-FF585EE4B082}"/>
              </a:ext>
            </a:extLst>
          </p:cNvPr>
          <p:cNvSpPr txBox="1"/>
          <p:nvPr/>
        </p:nvSpPr>
        <p:spPr>
          <a:xfrm>
            <a:off x="164208" y="3845191"/>
            <a:ext cx="11855727" cy="830997"/>
          </a:xfrm>
          <a:prstGeom prst="rect">
            <a:avLst/>
          </a:prstGeom>
          <a:noFill/>
        </p:spPr>
        <p:txBody>
          <a:bodyPr wrap="square">
            <a:spAutoFit/>
          </a:bodyPr>
          <a:lstStyle/>
          <a:p>
            <a:pPr algn="just"/>
            <a:r>
              <a:rPr lang="en-US" sz="2400" b="0" i="0" u="none" strike="noStrike" baseline="0" dirty="0">
                <a:latin typeface="Alexandria"/>
              </a:rPr>
              <a:t>On November 1, the e-learning agency receives $30,000 cash from the owner, Sheena Bright, and the business gave capital to her</a:t>
            </a:r>
            <a:r>
              <a:rPr lang="en-US" sz="1600" b="0" i="0" u="none" strike="noStrike" baseline="0" dirty="0">
                <a:latin typeface="Alexandria"/>
              </a:rPr>
              <a:t>.</a:t>
            </a:r>
            <a:endParaRPr lang="en-US" sz="2800" dirty="0">
              <a:latin typeface="Alexandria"/>
            </a:endParaRPr>
          </a:p>
        </p:txBody>
      </p:sp>
      <p:pic>
        <p:nvPicPr>
          <p:cNvPr id="9" name="Picture 8">
            <a:extLst>
              <a:ext uri="{FF2B5EF4-FFF2-40B4-BE49-F238E27FC236}">
                <a16:creationId xmlns:a16="http://schemas.microsoft.com/office/drawing/2014/main" id="{149B9DE5-E91E-5892-5020-38E63B741198}"/>
              </a:ext>
            </a:extLst>
          </p:cNvPr>
          <p:cNvPicPr>
            <a:picLocks noChangeAspect="1"/>
          </p:cNvPicPr>
          <p:nvPr/>
        </p:nvPicPr>
        <p:blipFill>
          <a:blip r:embed="rId6"/>
          <a:stretch>
            <a:fillRect/>
          </a:stretch>
        </p:blipFill>
        <p:spPr>
          <a:xfrm>
            <a:off x="0" y="4698859"/>
            <a:ext cx="12192000" cy="2159141"/>
          </a:xfrm>
          <a:prstGeom prst="rect">
            <a:avLst/>
          </a:prstGeom>
        </p:spPr>
      </p:pic>
    </p:spTree>
    <p:extLst>
      <p:ext uri="{BB962C8B-B14F-4D97-AF65-F5344CB8AC3E}">
        <p14:creationId xmlns:p14="http://schemas.microsoft.com/office/powerpoint/2010/main" val="3965000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A9A0F-D936-812B-24CB-03BBBE26612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A428FE3-53CC-EB37-8628-DEF6CC1A24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B6AE9B12-C355-47A5-DE78-0F3E7EEE4326}"/>
              </a:ext>
            </a:extLst>
          </p:cNvPr>
          <p:cNvPicPr>
            <a:picLocks noChangeAspect="1"/>
          </p:cNvPicPr>
          <p:nvPr/>
        </p:nvPicPr>
        <p:blipFill>
          <a:blip r:embed="rId3"/>
          <a:stretch>
            <a:fillRect/>
          </a:stretch>
        </p:blipFill>
        <p:spPr>
          <a:xfrm>
            <a:off x="127095" y="1202251"/>
            <a:ext cx="11937810" cy="5065813"/>
          </a:xfrm>
          <a:prstGeom prst="rect">
            <a:avLst/>
          </a:prstGeom>
        </p:spPr>
      </p:pic>
      <p:pic>
        <p:nvPicPr>
          <p:cNvPr id="6" name="Picture 5">
            <a:extLst>
              <a:ext uri="{FF2B5EF4-FFF2-40B4-BE49-F238E27FC236}">
                <a16:creationId xmlns:a16="http://schemas.microsoft.com/office/drawing/2014/main" id="{06704F02-51ED-721E-8A14-1F0FCC16B6BF}"/>
              </a:ext>
            </a:extLst>
          </p:cNvPr>
          <p:cNvPicPr>
            <a:picLocks noChangeAspect="1"/>
          </p:cNvPicPr>
          <p:nvPr/>
        </p:nvPicPr>
        <p:blipFill>
          <a:blip r:embed="rId4"/>
          <a:srcRect b="12014"/>
          <a:stretch>
            <a:fillRect/>
          </a:stretch>
        </p:blipFill>
        <p:spPr>
          <a:xfrm>
            <a:off x="127095" y="561243"/>
            <a:ext cx="3641078" cy="641007"/>
          </a:xfrm>
          <a:prstGeom prst="rect">
            <a:avLst/>
          </a:prstGeom>
        </p:spPr>
      </p:pic>
    </p:spTree>
    <p:extLst>
      <p:ext uri="{BB962C8B-B14F-4D97-AF65-F5344CB8AC3E}">
        <p14:creationId xmlns:p14="http://schemas.microsoft.com/office/powerpoint/2010/main" val="715218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74649-DE6F-C46F-E2C9-262B9CCCBB3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A9BD98C-BCF6-27BD-9920-AB099D422D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53368" y="-68217"/>
            <a:ext cx="1838632" cy="858515"/>
          </a:xfrm>
          <a:prstGeom prst="rect">
            <a:avLst/>
          </a:prstGeom>
        </p:spPr>
      </p:pic>
      <p:pic>
        <p:nvPicPr>
          <p:cNvPr id="3" name="Picture 2">
            <a:extLst>
              <a:ext uri="{FF2B5EF4-FFF2-40B4-BE49-F238E27FC236}">
                <a16:creationId xmlns:a16="http://schemas.microsoft.com/office/drawing/2014/main" id="{7AB1173C-2586-0CDD-C9C7-FCB76A91688C}"/>
              </a:ext>
            </a:extLst>
          </p:cNvPr>
          <p:cNvPicPr>
            <a:picLocks noChangeAspect="1"/>
          </p:cNvPicPr>
          <p:nvPr/>
        </p:nvPicPr>
        <p:blipFill>
          <a:blip r:embed="rId3"/>
          <a:srcRect r="2277"/>
          <a:stretch>
            <a:fillRect/>
          </a:stretch>
        </p:blipFill>
        <p:spPr>
          <a:xfrm>
            <a:off x="1" y="0"/>
            <a:ext cx="4660490" cy="790297"/>
          </a:xfrm>
          <a:prstGeom prst="rect">
            <a:avLst/>
          </a:prstGeom>
        </p:spPr>
      </p:pic>
      <p:pic>
        <p:nvPicPr>
          <p:cNvPr id="6" name="Picture 5">
            <a:extLst>
              <a:ext uri="{FF2B5EF4-FFF2-40B4-BE49-F238E27FC236}">
                <a16:creationId xmlns:a16="http://schemas.microsoft.com/office/drawing/2014/main" id="{F6A20CF3-A534-3D00-57A8-9D4904C39DAB}"/>
              </a:ext>
            </a:extLst>
          </p:cNvPr>
          <p:cNvPicPr>
            <a:picLocks noChangeAspect="1"/>
          </p:cNvPicPr>
          <p:nvPr/>
        </p:nvPicPr>
        <p:blipFill>
          <a:blip r:embed="rId4"/>
          <a:stretch>
            <a:fillRect/>
          </a:stretch>
        </p:blipFill>
        <p:spPr>
          <a:xfrm>
            <a:off x="0" y="790298"/>
            <a:ext cx="11415252" cy="2745761"/>
          </a:xfrm>
          <a:prstGeom prst="rect">
            <a:avLst/>
          </a:prstGeom>
        </p:spPr>
      </p:pic>
      <p:pic>
        <p:nvPicPr>
          <p:cNvPr id="8" name="Picture 7">
            <a:extLst>
              <a:ext uri="{FF2B5EF4-FFF2-40B4-BE49-F238E27FC236}">
                <a16:creationId xmlns:a16="http://schemas.microsoft.com/office/drawing/2014/main" id="{72F26777-4B70-F239-1D7D-B2FCD460AB9D}"/>
              </a:ext>
            </a:extLst>
          </p:cNvPr>
          <p:cNvPicPr>
            <a:picLocks noChangeAspect="1"/>
          </p:cNvPicPr>
          <p:nvPr/>
        </p:nvPicPr>
        <p:blipFill>
          <a:blip r:embed="rId5"/>
          <a:stretch>
            <a:fillRect/>
          </a:stretch>
        </p:blipFill>
        <p:spPr>
          <a:xfrm>
            <a:off x="0" y="3536058"/>
            <a:ext cx="11415252" cy="3321941"/>
          </a:xfrm>
          <a:prstGeom prst="rect">
            <a:avLst/>
          </a:prstGeom>
        </p:spPr>
      </p:pic>
    </p:spTree>
    <p:extLst>
      <p:ext uri="{BB962C8B-B14F-4D97-AF65-F5344CB8AC3E}">
        <p14:creationId xmlns:p14="http://schemas.microsoft.com/office/powerpoint/2010/main" val="1395208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8A392-5503-0AEC-F84F-3871F40DAAE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E310F0F-5DBC-655B-E75E-AD052DF24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22078" y="0"/>
            <a:ext cx="1578802" cy="737192"/>
          </a:xfrm>
          <a:prstGeom prst="rect">
            <a:avLst/>
          </a:prstGeom>
        </p:spPr>
      </p:pic>
      <p:pic>
        <p:nvPicPr>
          <p:cNvPr id="3" name="Picture 2">
            <a:extLst>
              <a:ext uri="{FF2B5EF4-FFF2-40B4-BE49-F238E27FC236}">
                <a16:creationId xmlns:a16="http://schemas.microsoft.com/office/drawing/2014/main" id="{5FFF3DD9-BC22-FAE3-FED3-B342696A1884}"/>
              </a:ext>
            </a:extLst>
          </p:cNvPr>
          <p:cNvPicPr>
            <a:picLocks noChangeAspect="1"/>
          </p:cNvPicPr>
          <p:nvPr/>
        </p:nvPicPr>
        <p:blipFill>
          <a:blip r:embed="rId3"/>
          <a:stretch>
            <a:fillRect/>
          </a:stretch>
        </p:blipFill>
        <p:spPr>
          <a:xfrm>
            <a:off x="0" y="25901"/>
            <a:ext cx="4943354" cy="425453"/>
          </a:xfrm>
          <a:prstGeom prst="rect">
            <a:avLst/>
          </a:prstGeom>
        </p:spPr>
      </p:pic>
      <p:sp>
        <p:nvSpPr>
          <p:cNvPr id="6" name="TextBox 5">
            <a:extLst>
              <a:ext uri="{FF2B5EF4-FFF2-40B4-BE49-F238E27FC236}">
                <a16:creationId xmlns:a16="http://schemas.microsoft.com/office/drawing/2014/main" id="{FACB7D4E-B927-50D2-D8CC-38232D17ED9C}"/>
              </a:ext>
            </a:extLst>
          </p:cNvPr>
          <p:cNvSpPr txBox="1"/>
          <p:nvPr/>
        </p:nvSpPr>
        <p:spPr>
          <a:xfrm>
            <a:off x="3971" y="451354"/>
            <a:ext cx="9878766" cy="461665"/>
          </a:xfrm>
          <a:prstGeom prst="rect">
            <a:avLst/>
          </a:prstGeom>
          <a:noFill/>
        </p:spPr>
        <p:txBody>
          <a:bodyPr wrap="square">
            <a:spAutoFit/>
          </a:bodyPr>
          <a:lstStyle/>
          <a:p>
            <a:r>
              <a:rPr lang="en-US" sz="2400" dirty="0">
                <a:latin typeface="Alexandria"/>
              </a:rPr>
              <a:t>On November 2, Smart Touch Learning paid $20,000 cash for land.</a:t>
            </a:r>
          </a:p>
        </p:txBody>
      </p:sp>
      <p:pic>
        <p:nvPicPr>
          <p:cNvPr id="8" name="Picture 7">
            <a:extLst>
              <a:ext uri="{FF2B5EF4-FFF2-40B4-BE49-F238E27FC236}">
                <a16:creationId xmlns:a16="http://schemas.microsoft.com/office/drawing/2014/main" id="{E56E79FD-8A43-BF96-E593-A8EF25322D20}"/>
              </a:ext>
            </a:extLst>
          </p:cNvPr>
          <p:cNvPicPr>
            <a:picLocks noChangeAspect="1"/>
          </p:cNvPicPr>
          <p:nvPr/>
        </p:nvPicPr>
        <p:blipFill>
          <a:blip r:embed="rId4"/>
          <a:stretch>
            <a:fillRect/>
          </a:stretch>
        </p:blipFill>
        <p:spPr>
          <a:xfrm>
            <a:off x="0" y="876807"/>
            <a:ext cx="12192000" cy="2780793"/>
          </a:xfrm>
          <a:prstGeom prst="rect">
            <a:avLst/>
          </a:prstGeom>
        </p:spPr>
      </p:pic>
      <p:pic>
        <p:nvPicPr>
          <p:cNvPr id="2" name="Picture 1">
            <a:extLst>
              <a:ext uri="{FF2B5EF4-FFF2-40B4-BE49-F238E27FC236}">
                <a16:creationId xmlns:a16="http://schemas.microsoft.com/office/drawing/2014/main" id="{C6D59A22-3E30-E4AE-D416-A47B060DC61A}"/>
              </a:ext>
            </a:extLst>
          </p:cNvPr>
          <p:cNvPicPr>
            <a:picLocks noChangeAspect="1"/>
          </p:cNvPicPr>
          <p:nvPr/>
        </p:nvPicPr>
        <p:blipFill>
          <a:blip r:embed="rId5"/>
          <a:stretch>
            <a:fillRect/>
          </a:stretch>
        </p:blipFill>
        <p:spPr>
          <a:xfrm>
            <a:off x="0" y="3657600"/>
            <a:ext cx="12192000" cy="1725318"/>
          </a:xfrm>
          <a:prstGeom prst="rect">
            <a:avLst/>
          </a:prstGeom>
        </p:spPr>
      </p:pic>
      <p:pic>
        <p:nvPicPr>
          <p:cNvPr id="5" name="Picture 4">
            <a:extLst>
              <a:ext uri="{FF2B5EF4-FFF2-40B4-BE49-F238E27FC236}">
                <a16:creationId xmlns:a16="http://schemas.microsoft.com/office/drawing/2014/main" id="{18BE65FE-951F-365F-9B99-9FEAA02897DF}"/>
              </a:ext>
            </a:extLst>
          </p:cNvPr>
          <p:cNvPicPr>
            <a:picLocks noChangeAspect="1"/>
          </p:cNvPicPr>
          <p:nvPr/>
        </p:nvPicPr>
        <p:blipFill>
          <a:blip r:embed="rId6"/>
          <a:stretch>
            <a:fillRect/>
          </a:stretch>
        </p:blipFill>
        <p:spPr>
          <a:xfrm>
            <a:off x="0" y="5382917"/>
            <a:ext cx="6349378" cy="1449181"/>
          </a:xfrm>
          <a:prstGeom prst="rect">
            <a:avLst/>
          </a:prstGeom>
        </p:spPr>
      </p:pic>
      <p:pic>
        <p:nvPicPr>
          <p:cNvPr id="7" name="Picture 6">
            <a:extLst>
              <a:ext uri="{FF2B5EF4-FFF2-40B4-BE49-F238E27FC236}">
                <a16:creationId xmlns:a16="http://schemas.microsoft.com/office/drawing/2014/main" id="{74AE5AA6-935E-0D66-0A22-D217D3247EA2}"/>
              </a:ext>
            </a:extLst>
          </p:cNvPr>
          <p:cNvPicPr>
            <a:picLocks noChangeAspect="1"/>
          </p:cNvPicPr>
          <p:nvPr/>
        </p:nvPicPr>
        <p:blipFill>
          <a:blip r:embed="rId7"/>
          <a:stretch>
            <a:fillRect/>
          </a:stretch>
        </p:blipFill>
        <p:spPr>
          <a:xfrm>
            <a:off x="6309617" y="5382918"/>
            <a:ext cx="5882383" cy="1475081"/>
          </a:xfrm>
          <a:prstGeom prst="rect">
            <a:avLst/>
          </a:prstGeom>
        </p:spPr>
      </p:pic>
    </p:spTree>
    <p:extLst>
      <p:ext uri="{BB962C8B-B14F-4D97-AF65-F5344CB8AC3E}">
        <p14:creationId xmlns:p14="http://schemas.microsoft.com/office/powerpoint/2010/main" val="38151626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10759-4142-32DE-AB48-AEB72BA2E01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4365B5A-18AD-0123-BFBD-759438959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24708" y="0"/>
            <a:ext cx="1667292" cy="778511"/>
          </a:xfrm>
          <a:prstGeom prst="rect">
            <a:avLst/>
          </a:prstGeom>
        </p:spPr>
      </p:pic>
      <p:sp>
        <p:nvSpPr>
          <p:cNvPr id="3" name="TextBox 2">
            <a:extLst>
              <a:ext uri="{FF2B5EF4-FFF2-40B4-BE49-F238E27FC236}">
                <a16:creationId xmlns:a16="http://schemas.microsoft.com/office/drawing/2014/main" id="{A722C506-916F-C89E-A769-19296531D909}"/>
              </a:ext>
            </a:extLst>
          </p:cNvPr>
          <p:cNvSpPr txBox="1"/>
          <p:nvPr/>
        </p:nvSpPr>
        <p:spPr>
          <a:xfrm>
            <a:off x="0" y="0"/>
            <a:ext cx="6472003" cy="338554"/>
          </a:xfrm>
          <a:prstGeom prst="rect">
            <a:avLst/>
          </a:prstGeom>
          <a:noFill/>
        </p:spPr>
        <p:txBody>
          <a:bodyPr wrap="square">
            <a:spAutoFit/>
          </a:bodyPr>
          <a:lstStyle/>
          <a:p>
            <a:pPr algn="just"/>
            <a:r>
              <a:rPr lang="en-US" sz="1600" b="1" i="0" u="none" strike="noStrike" baseline="0" dirty="0">
                <a:solidFill>
                  <a:srgbClr val="4D66F3"/>
                </a:solidFill>
                <a:latin typeface="Alexandria"/>
              </a:rPr>
              <a:t>Transaction 3—Purchase of Office supplies on credit</a:t>
            </a:r>
            <a:endParaRPr lang="en-US" sz="3600" dirty="0">
              <a:latin typeface="Alexandria"/>
            </a:endParaRPr>
          </a:p>
        </p:txBody>
      </p:sp>
      <p:sp>
        <p:nvSpPr>
          <p:cNvPr id="6" name="TextBox 5">
            <a:extLst>
              <a:ext uri="{FF2B5EF4-FFF2-40B4-BE49-F238E27FC236}">
                <a16:creationId xmlns:a16="http://schemas.microsoft.com/office/drawing/2014/main" id="{6E8BC4AD-A518-006A-3FCA-CE95BBA54462}"/>
              </a:ext>
            </a:extLst>
          </p:cNvPr>
          <p:cNvSpPr txBox="1"/>
          <p:nvPr/>
        </p:nvSpPr>
        <p:spPr>
          <a:xfrm>
            <a:off x="0" y="338554"/>
            <a:ext cx="8825460" cy="369332"/>
          </a:xfrm>
          <a:prstGeom prst="rect">
            <a:avLst/>
          </a:prstGeom>
          <a:noFill/>
        </p:spPr>
        <p:txBody>
          <a:bodyPr wrap="square">
            <a:spAutoFit/>
          </a:bodyPr>
          <a:lstStyle/>
          <a:p>
            <a:pPr algn="just"/>
            <a:r>
              <a:rPr lang="en-US" b="0" i="0" u="none" strike="noStrike" baseline="0" dirty="0">
                <a:latin typeface="Alexandria"/>
              </a:rPr>
              <a:t>Smart Touch Learning buys $500 of office supplies on account on November 3.</a:t>
            </a:r>
            <a:endParaRPr lang="en-US" sz="3200" dirty="0">
              <a:latin typeface="Alexandria"/>
            </a:endParaRPr>
          </a:p>
        </p:txBody>
      </p:sp>
      <p:pic>
        <p:nvPicPr>
          <p:cNvPr id="8" name="Picture 7">
            <a:extLst>
              <a:ext uri="{FF2B5EF4-FFF2-40B4-BE49-F238E27FC236}">
                <a16:creationId xmlns:a16="http://schemas.microsoft.com/office/drawing/2014/main" id="{F1F3966C-FACA-C21D-1F73-97834B721D4F}"/>
              </a:ext>
            </a:extLst>
          </p:cNvPr>
          <p:cNvPicPr>
            <a:picLocks noChangeAspect="1"/>
          </p:cNvPicPr>
          <p:nvPr/>
        </p:nvPicPr>
        <p:blipFill>
          <a:blip r:embed="rId3"/>
          <a:stretch>
            <a:fillRect/>
          </a:stretch>
        </p:blipFill>
        <p:spPr>
          <a:xfrm>
            <a:off x="0" y="778511"/>
            <a:ext cx="12192000" cy="2879089"/>
          </a:xfrm>
          <a:prstGeom prst="rect">
            <a:avLst/>
          </a:prstGeom>
        </p:spPr>
      </p:pic>
      <p:pic>
        <p:nvPicPr>
          <p:cNvPr id="2" name="Picture 1">
            <a:extLst>
              <a:ext uri="{FF2B5EF4-FFF2-40B4-BE49-F238E27FC236}">
                <a16:creationId xmlns:a16="http://schemas.microsoft.com/office/drawing/2014/main" id="{83130EBB-267C-7167-7606-822CC3327899}"/>
              </a:ext>
            </a:extLst>
          </p:cNvPr>
          <p:cNvPicPr>
            <a:picLocks noChangeAspect="1"/>
          </p:cNvPicPr>
          <p:nvPr/>
        </p:nvPicPr>
        <p:blipFill>
          <a:blip r:embed="rId4"/>
          <a:stretch>
            <a:fillRect/>
          </a:stretch>
        </p:blipFill>
        <p:spPr>
          <a:xfrm>
            <a:off x="0" y="3657600"/>
            <a:ext cx="6145301" cy="493819"/>
          </a:xfrm>
          <a:prstGeom prst="rect">
            <a:avLst/>
          </a:prstGeom>
        </p:spPr>
      </p:pic>
      <p:sp>
        <p:nvSpPr>
          <p:cNvPr id="7" name="TextBox 6">
            <a:extLst>
              <a:ext uri="{FF2B5EF4-FFF2-40B4-BE49-F238E27FC236}">
                <a16:creationId xmlns:a16="http://schemas.microsoft.com/office/drawing/2014/main" id="{20256794-0827-89F1-EF34-1D9B516D9E6B}"/>
              </a:ext>
            </a:extLst>
          </p:cNvPr>
          <p:cNvSpPr txBox="1"/>
          <p:nvPr/>
        </p:nvSpPr>
        <p:spPr>
          <a:xfrm>
            <a:off x="4961311" y="3657600"/>
            <a:ext cx="7230689" cy="1015663"/>
          </a:xfrm>
          <a:prstGeom prst="rect">
            <a:avLst/>
          </a:prstGeom>
          <a:noFill/>
        </p:spPr>
        <p:txBody>
          <a:bodyPr wrap="square">
            <a:spAutoFit/>
          </a:bodyPr>
          <a:lstStyle/>
          <a:p>
            <a:pPr algn="just"/>
            <a:r>
              <a:rPr lang="en-US" sz="2000" b="0" i="0" u="none" strike="noStrike" baseline="0" dirty="0">
                <a:latin typeface="Alexandria"/>
              </a:rPr>
              <a:t>On November 8, Smart Touch Learning collected cash of $5,500 for service revenue that the business earned by providing e-learning services for clients.</a:t>
            </a:r>
            <a:endParaRPr lang="en-US" sz="2000" dirty="0">
              <a:latin typeface="Alexandria"/>
            </a:endParaRPr>
          </a:p>
        </p:txBody>
      </p:sp>
      <p:pic>
        <p:nvPicPr>
          <p:cNvPr id="9" name="Picture 8">
            <a:extLst>
              <a:ext uri="{FF2B5EF4-FFF2-40B4-BE49-F238E27FC236}">
                <a16:creationId xmlns:a16="http://schemas.microsoft.com/office/drawing/2014/main" id="{D2718ECA-78EC-9117-02E6-4D3CF0D18CED}"/>
              </a:ext>
            </a:extLst>
          </p:cNvPr>
          <p:cNvPicPr>
            <a:picLocks noChangeAspect="1"/>
          </p:cNvPicPr>
          <p:nvPr/>
        </p:nvPicPr>
        <p:blipFill>
          <a:blip r:embed="rId5"/>
          <a:stretch>
            <a:fillRect/>
          </a:stretch>
        </p:blipFill>
        <p:spPr>
          <a:xfrm>
            <a:off x="0" y="4306529"/>
            <a:ext cx="12192000" cy="2551471"/>
          </a:xfrm>
          <a:prstGeom prst="rect">
            <a:avLst/>
          </a:prstGeom>
        </p:spPr>
      </p:pic>
    </p:spTree>
    <p:extLst>
      <p:ext uri="{BB962C8B-B14F-4D97-AF65-F5344CB8AC3E}">
        <p14:creationId xmlns:p14="http://schemas.microsoft.com/office/powerpoint/2010/main" val="25641300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4D82C-DD68-2D91-1945-D1D7EC6CFEB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37B2AD88-D9B5-E625-3A94-E088BFD63F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45934" y="0"/>
            <a:ext cx="1446066" cy="675214"/>
          </a:xfrm>
          <a:prstGeom prst="rect">
            <a:avLst/>
          </a:prstGeom>
        </p:spPr>
      </p:pic>
      <p:pic>
        <p:nvPicPr>
          <p:cNvPr id="3" name="Picture 2">
            <a:extLst>
              <a:ext uri="{FF2B5EF4-FFF2-40B4-BE49-F238E27FC236}">
                <a16:creationId xmlns:a16="http://schemas.microsoft.com/office/drawing/2014/main" id="{7AF94B6D-A593-FE07-9367-C30EDE02708C}"/>
              </a:ext>
            </a:extLst>
          </p:cNvPr>
          <p:cNvPicPr>
            <a:picLocks noChangeAspect="1"/>
          </p:cNvPicPr>
          <p:nvPr/>
        </p:nvPicPr>
        <p:blipFill>
          <a:blip r:embed="rId3"/>
          <a:stretch>
            <a:fillRect/>
          </a:stretch>
        </p:blipFill>
        <p:spPr>
          <a:xfrm>
            <a:off x="-1" y="1758578"/>
            <a:ext cx="12064906" cy="4435342"/>
          </a:xfrm>
          <a:prstGeom prst="rect">
            <a:avLst/>
          </a:prstGeom>
        </p:spPr>
      </p:pic>
      <p:sp>
        <p:nvSpPr>
          <p:cNvPr id="6" name="TextBox 5">
            <a:extLst>
              <a:ext uri="{FF2B5EF4-FFF2-40B4-BE49-F238E27FC236}">
                <a16:creationId xmlns:a16="http://schemas.microsoft.com/office/drawing/2014/main" id="{8CD63C3A-7303-44EE-5270-3F2093058B2E}"/>
              </a:ext>
            </a:extLst>
          </p:cNvPr>
          <p:cNvSpPr txBox="1"/>
          <p:nvPr/>
        </p:nvSpPr>
        <p:spPr>
          <a:xfrm>
            <a:off x="-1" y="152941"/>
            <a:ext cx="6093500"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5—Earning of service Revenue on account</a:t>
            </a:r>
            <a:endParaRPr lang="en-US" dirty="0"/>
          </a:p>
        </p:txBody>
      </p:sp>
      <p:sp>
        <p:nvSpPr>
          <p:cNvPr id="8" name="TextBox 7">
            <a:extLst>
              <a:ext uri="{FF2B5EF4-FFF2-40B4-BE49-F238E27FC236}">
                <a16:creationId xmlns:a16="http://schemas.microsoft.com/office/drawing/2014/main" id="{9703FD47-B360-FDB9-55A5-D41E60D14311}"/>
              </a:ext>
            </a:extLst>
          </p:cNvPr>
          <p:cNvSpPr txBox="1"/>
          <p:nvPr/>
        </p:nvSpPr>
        <p:spPr>
          <a:xfrm>
            <a:off x="-1" y="664080"/>
            <a:ext cx="10943303" cy="707886"/>
          </a:xfrm>
          <a:prstGeom prst="rect">
            <a:avLst/>
          </a:prstGeom>
          <a:noFill/>
        </p:spPr>
        <p:txBody>
          <a:bodyPr wrap="square">
            <a:spAutoFit/>
          </a:bodyPr>
          <a:lstStyle/>
          <a:p>
            <a:pPr algn="l"/>
            <a:r>
              <a:rPr lang="en-US" sz="2000" b="0" i="0" u="none" strike="noStrike" baseline="0" dirty="0">
                <a:latin typeface="Alexandria"/>
              </a:rPr>
              <a:t>On November 10, Smart Touch Learning performed services for clients, for which the clients will pay the company later. The business earned $3,000 of service revenue on account.</a:t>
            </a:r>
            <a:endParaRPr lang="en-US" sz="2000" dirty="0">
              <a:latin typeface="Alexandria"/>
            </a:endParaRPr>
          </a:p>
        </p:txBody>
      </p:sp>
    </p:spTree>
    <p:extLst>
      <p:ext uri="{BB962C8B-B14F-4D97-AF65-F5344CB8AC3E}">
        <p14:creationId xmlns:p14="http://schemas.microsoft.com/office/powerpoint/2010/main" val="26583638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21A9A-1A30-3395-B193-8BCA0F5383F5}"/>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486E6A1-2048-3505-EAAC-BA38A575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16B6B8FC-3527-0BEC-9B9A-3A760A55A5DF}"/>
              </a:ext>
            </a:extLst>
          </p:cNvPr>
          <p:cNvSpPr txBox="1"/>
          <p:nvPr/>
        </p:nvSpPr>
        <p:spPr>
          <a:xfrm>
            <a:off x="127095" y="223541"/>
            <a:ext cx="6093500"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6—Payment of Expenses with cash</a:t>
            </a:r>
            <a:endParaRPr lang="en-US" dirty="0"/>
          </a:p>
        </p:txBody>
      </p:sp>
      <p:sp>
        <p:nvSpPr>
          <p:cNvPr id="6" name="TextBox 5">
            <a:extLst>
              <a:ext uri="{FF2B5EF4-FFF2-40B4-BE49-F238E27FC236}">
                <a16:creationId xmlns:a16="http://schemas.microsoft.com/office/drawing/2014/main" id="{0FA66420-3E5A-7982-397D-F9DB766F5B2C}"/>
              </a:ext>
            </a:extLst>
          </p:cNvPr>
          <p:cNvSpPr txBox="1"/>
          <p:nvPr/>
        </p:nvSpPr>
        <p:spPr>
          <a:xfrm>
            <a:off x="139826" y="698419"/>
            <a:ext cx="9619938" cy="707886"/>
          </a:xfrm>
          <a:prstGeom prst="rect">
            <a:avLst/>
          </a:prstGeom>
          <a:noFill/>
        </p:spPr>
        <p:txBody>
          <a:bodyPr wrap="square">
            <a:spAutoFit/>
          </a:bodyPr>
          <a:lstStyle/>
          <a:p>
            <a:pPr algn="just"/>
            <a:r>
              <a:rPr lang="en-US" sz="2000" b="0" i="0" u="none" strike="noStrike" baseline="0" dirty="0">
                <a:latin typeface="Alexandria"/>
              </a:rPr>
              <a:t>Smart Touch Learning paid the following cash expenses on November 15: Office rent,</a:t>
            </a:r>
          </a:p>
          <a:p>
            <a:pPr algn="just"/>
            <a:r>
              <a:rPr lang="en-US" sz="2000" b="0" i="0" u="none" strike="noStrike" baseline="0" dirty="0">
                <a:latin typeface="Alexandria"/>
              </a:rPr>
              <a:t>$2,000 and employee salaries, $1,200.</a:t>
            </a:r>
            <a:endParaRPr lang="en-US" sz="2000" dirty="0">
              <a:latin typeface="Alexandria"/>
            </a:endParaRPr>
          </a:p>
        </p:txBody>
      </p:sp>
      <p:pic>
        <p:nvPicPr>
          <p:cNvPr id="8" name="Picture 7">
            <a:extLst>
              <a:ext uri="{FF2B5EF4-FFF2-40B4-BE49-F238E27FC236}">
                <a16:creationId xmlns:a16="http://schemas.microsoft.com/office/drawing/2014/main" id="{5CEB8080-A353-71E6-54E0-63F6DB281385}"/>
              </a:ext>
            </a:extLst>
          </p:cNvPr>
          <p:cNvPicPr>
            <a:picLocks noChangeAspect="1"/>
          </p:cNvPicPr>
          <p:nvPr/>
        </p:nvPicPr>
        <p:blipFill>
          <a:blip r:embed="rId3"/>
          <a:stretch>
            <a:fillRect/>
          </a:stretch>
        </p:blipFill>
        <p:spPr>
          <a:xfrm>
            <a:off x="0" y="1774762"/>
            <a:ext cx="12192000" cy="4957329"/>
          </a:xfrm>
          <a:prstGeom prst="rect">
            <a:avLst/>
          </a:prstGeom>
        </p:spPr>
      </p:pic>
      <p:pic>
        <p:nvPicPr>
          <p:cNvPr id="12" name="Picture 11">
            <a:extLst>
              <a:ext uri="{FF2B5EF4-FFF2-40B4-BE49-F238E27FC236}">
                <a16:creationId xmlns:a16="http://schemas.microsoft.com/office/drawing/2014/main" id="{C12EF229-5AFD-71BA-F813-B0AFC909DA21}"/>
              </a:ext>
            </a:extLst>
          </p:cNvPr>
          <p:cNvPicPr>
            <a:picLocks noChangeAspect="1"/>
          </p:cNvPicPr>
          <p:nvPr/>
        </p:nvPicPr>
        <p:blipFill>
          <a:blip r:embed="rId4"/>
          <a:stretch>
            <a:fillRect/>
          </a:stretch>
        </p:blipFill>
        <p:spPr>
          <a:xfrm>
            <a:off x="8016614" y="4084191"/>
            <a:ext cx="3028013" cy="954107"/>
          </a:xfrm>
          <a:prstGeom prst="rect">
            <a:avLst/>
          </a:prstGeom>
        </p:spPr>
      </p:pic>
      <p:sp>
        <p:nvSpPr>
          <p:cNvPr id="14" name="TextBox 13">
            <a:extLst>
              <a:ext uri="{FF2B5EF4-FFF2-40B4-BE49-F238E27FC236}">
                <a16:creationId xmlns:a16="http://schemas.microsoft.com/office/drawing/2014/main" id="{003361E4-4579-1F61-ABA1-DBB09525B14E}"/>
              </a:ext>
            </a:extLst>
          </p:cNvPr>
          <p:cNvSpPr txBox="1"/>
          <p:nvPr/>
        </p:nvSpPr>
        <p:spPr>
          <a:xfrm>
            <a:off x="6869243" y="5143844"/>
            <a:ext cx="5322757" cy="954107"/>
          </a:xfrm>
          <a:prstGeom prst="rect">
            <a:avLst/>
          </a:prstGeom>
          <a:noFill/>
        </p:spPr>
        <p:txBody>
          <a:bodyPr wrap="square">
            <a:spAutoFit/>
          </a:bodyPr>
          <a:lstStyle/>
          <a:p>
            <a:pPr algn="l"/>
            <a:r>
              <a:rPr lang="en-US" sz="1400" b="0" i="0" u="none" strike="noStrike" baseline="0" dirty="0">
                <a:solidFill>
                  <a:srgbClr val="000000"/>
                </a:solidFill>
                <a:latin typeface="Alexandria"/>
              </a:rPr>
              <a:t>Notice that the journal entry has three accounts involved—two debits and one credit. This is a compound journal entry</a:t>
            </a:r>
            <a:r>
              <a:rPr lang="en-US" sz="1400" b="1" i="0" u="none" strike="noStrike" baseline="0" dirty="0">
                <a:solidFill>
                  <a:srgbClr val="000000"/>
                </a:solidFill>
                <a:latin typeface="Alexandria"/>
              </a:rPr>
              <a:t>. </a:t>
            </a:r>
            <a:r>
              <a:rPr lang="en-US" sz="1400" b="0" i="0" u="none" strike="noStrike" baseline="0" dirty="0">
                <a:solidFill>
                  <a:schemeClr val="accent5">
                    <a:lumMod val="75000"/>
                  </a:schemeClr>
                </a:solidFill>
                <a:latin typeface="Alexandria"/>
              </a:rPr>
              <a:t>A </a:t>
            </a:r>
            <a:r>
              <a:rPr lang="en-US" sz="1400" b="1" i="0" u="none" strike="noStrike" baseline="0" dirty="0">
                <a:solidFill>
                  <a:schemeClr val="accent5">
                    <a:lumMod val="75000"/>
                  </a:schemeClr>
                </a:solidFill>
                <a:latin typeface="Alexandria"/>
              </a:rPr>
              <a:t>compound journal entry</a:t>
            </a:r>
            <a:r>
              <a:rPr lang="en-US" sz="1400" b="1" i="0" u="none" strike="noStrike" baseline="0" dirty="0">
                <a:solidFill>
                  <a:srgbClr val="5AFF26"/>
                </a:solidFill>
                <a:latin typeface="Alexandria"/>
              </a:rPr>
              <a:t> </a:t>
            </a:r>
            <a:r>
              <a:rPr lang="en-US" sz="1400" b="0" i="0" u="none" strike="noStrike" baseline="0" dirty="0">
                <a:solidFill>
                  <a:srgbClr val="000000"/>
                </a:solidFill>
                <a:latin typeface="Alexandria"/>
              </a:rPr>
              <a:t>has more than two accounts, but total debits still must equal total credits.</a:t>
            </a:r>
            <a:endParaRPr lang="en-US" sz="2400" dirty="0">
              <a:latin typeface="Alexandria"/>
            </a:endParaRPr>
          </a:p>
        </p:txBody>
      </p:sp>
    </p:spTree>
    <p:extLst>
      <p:ext uri="{BB962C8B-B14F-4D97-AF65-F5344CB8AC3E}">
        <p14:creationId xmlns:p14="http://schemas.microsoft.com/office/powerpoint/2010/main" val="21890550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D8631-4B83-8C54-B9E6-9E3B11EC0AF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36DC680-CA4C-1B66-4349-70F0DC801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7D1DE096-DBEB-27E8-32B2-6A69B85F6FE3}"/>
              </a:ext>
            </a:extLst>
          </p:cNvPr>
          <p:cNvSpPr txBox="1"/>
          <p:nvPr/>
        </p:nvSpPr>
        <p:spPr>
          <a:xfrm>
            <a:off x="127095" y="9935"/>
            <a:ext cx="6093500" cy="369332"/>
          </a:xfrm>
          <a:prstGeom prst="rect">
            <a:avLst/>
          </a:prstGeom>
          <a:noFill/>
        </p:spPr>
        <p:txBody>
          <a:bodyPr wrap="square">
            <a:spAutoFit/>
          </a:bodyPr>
          <a:lstStyle/>
          <a:p>
            <a:r>
              <a:rPr lang="en-US" sz="1800" b="1" i="0" u="none" strike="noStrike" baseline="0">
                <a:solidFill>
                  <a:srgbClr val="4D66F3"/>
                </a:solidFill>
                <a:latin typeface="FrutigerLTStd-Bold"/>
              </a:rPr>
              <a:t>Transaction 7—Payment on account (accounts Payable)</a:t>
            </a:r>
            <a:endParaRPr lang="en-US" dirty="0"/>
          </a:p>
        </p:txBody>
      </p:sp>
      <p:sp>
        <p:nvSpPr>
          <p:cNvPr id="6" name="TextBox 5">
            <a:extLst>
              <a:ext uri="{FF2B5EF4-FFF2-40B4-BE49-F238E27FC236}">
                <a16:creationId xmlns:a16="http://schemas.microsoft.com/office/drawing/2014/main" id="{9CCB67B3-6745-52D7-B927-51DD4CB31F50}"/>
              </a:ext>
            </a:extLst>
          </p:cNvPr>
          <p:cNvSpPr txBox="1"/>
          <p:nvPr/>
        </p:nvSpPr>
        <p:spPr>
          <a:xfrm>
            <a:off x="127094" y="369217"/>
            <a:ext cx="9155242" cy="707886"/>
          </a:xfrm>
          <a:prstGeom prst="rect">
            <a:avLst/>
          </a:prstGeom>
          <a:noFill/>
        </p:spPr>
        <p:txBody>
          <a:bodyPr wrap="square">
            <a:spAutoFit/>
          </a:bodyPr>
          <a:lstStyle/>
          <a:p>
            <a:r>
              <a:rPr lang="en-US" sz="2000" b="0" i="0" u="none" strike="noStrike" baseline="0" dirty="0">
                <a:latin typeface="Alexandria"/>
              </a:rPr>
              <a:t>On November 21, Smart Touch Learning paid $300 on the accounts payable created in</a:t>
            </a:r>
          </a:p>
          <a:p>
            <a:r>
              <a:rPr lang="en-US" sz="2000" b="0" i="0" u="none" strike="noStrike" baseline="0" dirty="0">
                <a:latin typeface="Alexandria"/>
              </a:rPr>
              <a:t>Transaction 3.</a:t>
            </a:r>
            <a:endParaRPr lang="en-US" sz="2000" dirty="0">
              <a:latin typeface="Alexandria"/>
            </a:endParaRPr>
          </a:p>
        </p:txBody>
      </p:sp>
      <p:pic>
        <p:nvPicPr>
          <p:cNvPr id="10" name="Picture 9">
            <a:extLst>
              <a:ext uri="{FF2B5EF4-FFF2-40B4-BE49-F238E27FC236}">
                <a16:creationId xmlns:a16="http://schemas.microsoft.com/office/drawing/2014/main" id="{5E6DA9CC-B67F-7E7E-1669-44621A540E45}"/>
              </a:ext>
            </a:extLst>
          </p:cNvPr>
          <p:cNvPicPr>
            <a:picLocks noChangeAspect="1"/>
          </p:cNvPicPr>
          <p:nvPr/>
        </p:nvPicPr>
        <p:blipFill>
          <a:blip r:embed="rId3"/>
          <a:stretch>
            <a:fillRect/>
          </a:stretch>
        </p:blipFill>
        <p:spPr>
          <a:xfrm>
            <a:off x="127095" y="1128880"/>
            <a:ext cx="10096198" cy="2611147"/>
          </a:xfrm>
          <a:prstGeom prst="rect">
            <a:avLst/>
          </a:prstGeom>
        </p:spPr>
      </p:pic>
      <p:sp>
        <p:nvSpPr>
          <p:cNvPr id="12" name="TextBox 11">
            <a:extLst>
              <a:ext uri="{FF2B5EF4-FFF2-40B4-BE49-F238E27FC236}">
                <a16:creationId xmlns:a16="http://schemas.microsoft.com/office/drawing/2014/main" id="{C15D45D9-689C-C0E1-85E3-67105FA64047}"/>
              </a:ext>
            </a:extLst>
          </p:cNvPr>
          <p:cNvSpPr txBox="1"/>
          <p:nvPr/>
        </p:nvSpPr>
        <p:spPr>
          <a:xfrm>
            <a:off x="127095" y="3740027"/>
            <a:ext cx="6093500"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8—collection on account (accounts Receivable)</a:t>
            </a:r>
            <a:endParaRPr lang="en-US" dirty="0"/>
          </a:p>
        </p:txBody>
      </p:sp>
      <p:sp>
        <p:nvSpPr>
          <p:cNvPr id="14" name="TextBox 13">
            <a:extLst>
              <a:ext uri="{FF2B5EF4-FFF2-40B4-BE49-F238E27FC236}">
                <a16:creationId xmlns:a16="http://schemas.microsoft.com/office/drawing/2014/main" id="{DE69B377-EC31-146A-F2C3-A71FF29CA0A3}"/>
              </a:ext>
            </a:extLst>
          </p:cNvPr>
          <p:cNvSpPr txBox="1"/>
          <p:nvPr/>
        </p:nvSpPr>
        <p:spPr>
          <a:xfrm>
            <a:off x="0" y="4015595"/>
            <a:ext cx="8762073" cy="369332"/>
          </a:xfrm>
          <a:prstGeom prst="rect">
            <a:avLst/>
          </a:prstGeom>
          <a:noFill/>
        </p:spPr>
        <p:txBody>
          <a:bodyPr wrap="square">
            <a:spAutoFit/>
          </a:bodyPr>
          <a:lstStyle/>
          <a:p>
            <a:pPr algn="just"/>
            <a:r>
              <a:rPr lang="en-US" sz="1800" b="0" i="0" u="none" strike="noStrike" baseline="0" dirty="0">
                <a:latin typeface="Alexandria"/>
              </a:rPr>
              <a:t>On November 22, Smart Touch Learning collected $2,000 cash from a client in Transaction 5.</a:t>
            </a:r>
            <a:endParaRPr lang="en-US" dirty="0">
              <a:latin typeface="Alexandria"/>
            </a:endParaRPr>
          </a:p>
        </p:txBody>
      </p:sp>
      <p:pic>
        <p:nvPicPr>
          <p:cNvPr id="16" name="Picture 15">
            <a:extLst>
              <a:ext uri="{FF2B5EF4-FFF2-40B4-BE49-F238E27FC236}">
                <a16:creationId xmlns:a16="http://schemas.microsoft.com/office/drawing/2014/main" id="{7D4A76DE-B907-6355-359C-5E06B2972EDA}"/>
              </a:ext>
            </a:extLst>
          </p:cNvPr>
          <p:cNvPicPr>
            <a:picLocks noChangeAspect="1"/>
          </p:cNvPicPr>
          <p:nvPr/>
        </p:nvPicPr>
        <p:blipFill>
          <a:blip r:embed="rId4"/>
          <a:stretch>
            <a:fillRect/>
          </a:stretch>
        </p:blipFill>
        <p:spPr>
          <a:xfrm>
            <a:off x="44811" y="4384927"/>
            <a:ext cx="10178481" cy="2335579"/>
          </a:xfrm>
          <a:prstGeom prst="rect">
            <a:avLst/>
          </a:prstGeom>
        </p:spPr>
      </p:pic>
    </p:spTree>
    <p:extLst>
      <p:ext uri="{BB962C8B-B14F-4D97-AF65-F5344CB8AC3E}">
        <p14:creationId xmlns:p14="http://schemas.microsoft.com/office/powerpoint/2010/main" val="2543474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55D7C-FCD2-9894-E740-E47CF65E327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E164D42-2C0F-5A5F-82BA-928E21E42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9A4F6197-7F4E-8E4F-5E21-8AC2119C4FDC}"/>
              </a:ext>
            </a:extLst>
          </p:cNvPr>
          <p:cNvSpPr txBox="1"/>
          <p:nvPr/>
        </p:nvSpPr>
        <p:spPr>
          <a:xfrm>
            <a:off x="2500" y="0"/>
            <a:ext cx="4209736"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9—Owner Withdrawal of cash</a:t>
            </a:r>
            <a:endParaRPr lang="en-US" dirty="0"/>
          </a:p>
        </p:txBody>
      </p:sp>
      <p:sp>
        <p:nvSpPr>
          <p:cNvPr id="6" name="TextBox 5">
            <a:extLst>
              <a:ext uri="{FF2B5EF4-FFF2-40B4-BE49-F238E27FC236}">
                <a16:creationId xmlns:a16="http://schemas.microsoft.com/office/drawing/2014/main" id="{E68F53BA-47DD-4835-B77A-1DB01F91C6CF}"/>
              </a:ext>
            </a:extLst>
          </p:cNvPr>
          <p:cNvSpPr txBox="1"/>
          <p:nvPr/>
        </p:nvSpPr>
        <p:spPr>
          <a:xfrm>
            <a:off x="-19986" y="2820861"/>
            <a:ext cx="6115986"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10—Prepaid Expenses</a:t>
            </a:r>
            <a:endParaRPr lang="en-US" dirty="0"/>
          </a:p>
        </p:txBody>
      </p:sp>
      <p:sp>
        <p:nvSpPr>
          <p:cNvPr id="8" name="TextBox 7">
            <a:extLst>
              <a:ext uri="{FF2B5EF4-FFF2-40B4-BE49-F238E27FC236}">
                <a16:creationId xmlns:a16="http://schemas.microsoft.com/office/drawing/2014/main" id="{A99EA4E0-D95F-AFA3-AD3D-6CFAC206A7D3}"/>
              </a:ext>
            </a:extLst>
          </p:cNvPr>
          <p:cNvSpPr txBox="1"/>
          <p:nvPr/>
        </p:nvSpPr>
        <p:spPr>
          <a:xfrm>
            <a:off x="4212236" y="0"/>
            <a:ext cx="6130976" cy="369332"/>
          </a:xfrm>
          <a:prstGeom prst="rect">
            <a:avLst/>
          </a:prstGeom>
          <a:noFill/>
        </p:spPr>
        <p:txBody>
          <a:bodyPr wrap="square">
            <a:spAutoFit/>
          </a:bodyPr>
          <a:lstStyle/>
          <a:p>
            <a:r>
              <a:rPr lang="en-US" sz="1800" b="0" i="0" u="none" strike="noStrike" baseline="0" dirty="0">
                <a:latin typeface="AGaramondPro-Regular"/>
              </a:rPr>
              <a:t>On November 25, Sheena Bright withdrew cash of $5,000.</a:t>
            </a:r>
            <a:endParaRPr lang="en-US" dirty="0"/>
          </a:p>
        </p:txBody>
      </p:sp>
      <p:sp>
        <p:nvSpPr>
          <p:cNvPr id="10" name="TextBox 9">
            <a:extLst>
              <a:ext uri="{FF2B5EF4-FFF2-40B4-BE49-F238E27FC236}">
                <a16:creationId xmlns:a16="http://schemas.microsoft.com/office/drawing/2014/main" id="{D24888A4-D812-7072-9BB4-42762FF5B3DB}"/>
              </a:ext>
            </a:extLst>
          </p:cNvPr>
          <p:cNvSpPr txBox="1"/>
          <p:nvPr/>
        </p:nvSpPr>
        <p:spPr>
          <a:xfrm>
            <a:off x="3335312" y="2867027"/>
            <a:ext cx="8506918" cy="369332"/>
          </a:xfrm>
          <a:prstGeom prst="rect">
            <a:avLst/>
          </a:prstGeom>
          <a:noFill/>
        </p:spPr>
        <p:txBody>
          <a:bodyPr wrap="square">
            <a:spAutoFit/>
          </a:bodyPr>
          <a:lstStyle/>
          <a:p>
            <a:r>
              <a:rPr lang="en-US" sz="1800" b="0" i="0" u="none" strike="noStrike" baseline="0" dirty="0">
                <a:latin typeface="AGaramondPro-Regular"/>
              </a:rPr>
              <a:t>On December 1, Smart Touch Learning prepays three months’ office rent of $3,000</a:t>
            </a:r>
            <a:endParaRPr lang="en-US" dirty="0"/>
          </a:p>
        </p:txBody>
      </p:sp>
      <p:pic>
        <p:nvPicPr>
          <p:cNvPr id="12" name="Picture 11">
            <a:extLst>
              <a:ext uri="{FF2B5EF4-FFF2-40B4-BE49-F238E27FC236}">
                <a16:creationId xmlns:a16="http://schemas.microsoft.com/office/drawing/2014/main" id="{A479116B-1259-07FB-0E67-5BFA7673CE06}"/>
              </a:ext>
            </a:extLst>
          </p:cNvPr>
          <p:cNvPicPr>
            <a:picLocks noChangeAspect="1"/>
          </p:cNvPicPr>
          <p:nvPr/>
        </p:nvPicPr>
        <p:blipFill>
          <a:blip r:embed="rId3"/>
          <a:stretch>
            <a:fillRect/>
          </a:stretch>
        </p:blipFill>
        <p:spPr>
          <a:xfrm>
            <a:off x="127094" y="369332"/>
            <a:ext cx="9316709" cy="2283927"/>
          </a:xfrm>
          <a:prstGeom prst="rect">
            <a:avLst/>
          </a:prstGeom>
        </p:spPr>
      </p:pic>
      <p:pic>
        <p:nvPicPr>
          <p:cNvPr id="14" name="Picture 13">
            <a:extLst>
              <a:ext uri="{FF2B5EF4-FFF2-40B4-BE49-F238E27FC236}">
                <a16:creationId xmlns:a16="http://schemas.microsoft.com/office/drawing/2014/main" id="{4E1507F7-26ED-53ED-0725-241F01686697}"/>
              </a:ext>
            </a:extLst>
          </p:cNvPr>
          <p:cNvPicPr>
            <a:picLocks noChangeAspect="1"/>
          </p:cNvPicPr>
          <p:nvPr/>
        </p:nvPicPr>
        <p:blipFill>
          <a:blip r:embed="rId4"/>
          <a:stretch>
            <a:fillRect/>
          </a:stretch>
        </p:blipFill>
        <p:spPr>
          <a:xfrm>
            <a:off x="127094" y="3353840"/>
            <a:ext cx="9316709" cy="3134828"/>
          </a:xfrm>
          <a:prstGeom prst="rect">
            <a:avLst/>
          </a:prstGeom>
        </p:spPr>
      </p:pic>
    </p:spTree>
    <p:extLst>
      <p:ext uri="{BB962C8B-B14F-4D97-AF65-F5344CB8AC3E}">
        <p14:creationId xmlns:p14="http://schemas.microsoft.com/office/powerpoint/2010/main" val="2232740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5539C-2CD5-7090-A1A2-B6535112BC0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8705670-B2DD-E384-1503-7A57C8AC82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DB19D179-A289-BB33-B9CE-1733ADC10E18}"/>
              </a:ext>
            </a:extLst>
          </p:cNvPr>
          <p:cNvSpPr txBox="1"/>
          <p:nvPr/>
        </p:nvSpPr>
        <p:spPr>
          <a:xfrm>
            <a:off x="127095" y="125909"/>
            <a:ext cx="4714728"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11—Payment of Expense with cash</a:t>
            </a:r>
            <a:endParaRPr lang="en-US" dirty="0"/>
          </a:p>
        </p:txBody>
      </p:sp>
      <p:sp>
        <p:nvSpPr>
          <p:cNvPr id="6" name="TextBox 5">
            <a:extLst>
              <a:ext uri="{FF2B5EF4-FFF2-40B4-BE49-F238E27FC236}">
                <a16:creationId xmlns:a16="http://schemas.microsoft.com/office/drawing/2014/main" id="{35C090E8-1643-39B8-7686-2CDE61D0B61F}"/>
              </a:ext>
            </a:extLst>
          </p:cNvPr>
          <p:cNvSpPr txBox="1"/>
          <p:nvPr/>
        </p:nvSpPr>
        <p:spPr>
          <a:xfrm>
            <a:off x="4680678" y="125909"/>
            <a:ext cx="7026639" cy="369332"/>
          </a:xfrm>
          <a:prstGeom prst="rect">
            <a:avLst/>
          </a:prstGeom>
          <a:noFill/>
        </p:spPr>
        <p:txBody>
          <a:bodyPr wrap="square">
            <a:spAutoFit/>
          </a:bodyPr>
          <a:lstStyle/>
          <a:p>
            <a:r>
              <a:rPr lang="en-US" sz="1800" b="0" i="0" u="none" strike="noStrike" baseline="0" dirty="0">
                <a:latin typeface="Alexandria"/>
              </a:rPr>
              <a:t>On December 1, Smart Touch Learning paid employee salaries of $1,200.</a:t>
            </a:r>
            <a:endParaRPr lang="en-US" dirty="0">
              <a:latin typeface="Alexandria"/>
            </a:endParaRPr>
          </a:p>
        </p:txBody>
      </p:sp>
      <p:sp>
        <p:nvSpPr>
          <p:cNvPr id="8" name="TextBox 7">
            <a:extLst>
              <a:ext uri="{FF2B5EF4-FFF2-40B4-BE49-F238E27FC236}">
                <a16:creationId xmlns:a16="http://schemas.microsoft.com/office/drawing/2014/main" id="{E979B4A6-42E7-FADC-A24A-9EC87498A3C3}"/>
              </a:ext>
            </a:extLst>
          </p:cNvPr>
          <p:cNvSpPr txBox="1"/>
          <p:nvPr/>
        </p:nvSpPr>
        <p:spPr>
          <a:xfrm>
            <a:off x="0" y="3465439"/>
            <a:ext cx="5576341"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12—Purchase of Building with notes Payable</a:t>
            </a:r>
            <a:endParaRPr lang="en-US" dirty="0"/>
          </a:p>
        </p:txBody>
      </p:sp>
      <p:sp>
        <p:nvSpPr>
          <p:cNvPr id="10" name="TextBox 9">
            <a:extLst>
              <a:ext uri="{FF2B5EF4-FFF2-40B4-BE49-F238E27FC236}">
                <a16:creationId xmlns:a16="http://schemas.microsoft.com/office/drawing/2014/main" id="{3DDC9321-D11F-EDF8-0666-350C96C82C6E}"/>
              </a:ext>
            </a:extLst>
          </p:cNvPr>
          <p:cNvSpPr txBox="1"/>
          <p:nvPr/>
        </p:nvSpPr>
        <p:spPr>
          <a:xfrm>
            <a:off x="5471410" y="3326939"/>
            <a:ext cx="6668446" cy="646331"/>
          </a:xfrm>
          <a:prstGeom prst="rect">
            <a:avLst/>
          </a:prstGeom>
          <a:noFill/>
        </p:spPr>
        <p:txBody>
          <a:bodyPr wrap="square">
            <a:spAutoFit/>
          </a:bodyPr>
          <a:lstStyle/>
          <a:p>
            <a:pPr algn="l"/>
            <a:r>
              <a:rPr lang="en-US" sz="1800" b="0" i="0" u="none" strike="noStrike" baseline="0" dirty="0">
                <a:latin typeface="Alexandria"/>
              </a:rPr>
              <a:t>On December 1, Smart Touch Learning purchased a $60,000 building in exchange for a notes payable</a:t>
            </a:r>
            <a:r>
              <a:rPr lang="en-US" sz="1800" b="0" i="0" u="none" strike="noStrike" baseline="0" dirty="0">
                <a:latin typeface="AGaramondPro-Regular"/>
              </a:rPr>
              <a:t>.</a:t>
            </a:r>
            <a:endParaRPr lang="en-US" dirty="0"/>
          </a:p>
        </p:txBody>
      </p:sp>
      <p:pic>
        <p:nvPicPr>
          <p:cNvPr id="12" name="Picture 11">
            <a:extLst>
              <a:ext uri="{FF2B5EF4-FFF2-40B4-BE49-F238E27FC236}">
                <a16:creationId xmlns:a16="http://schemas.microsoft.com/office/drawing/2014/main" id="{5729E976-9F20-028D-19BF-187228CAAA99}"/>
              </a:ext>
            </a:extLst>
          </p:cNvPr>
          <p:cNvPicPr>
            <a:picLocks noChangeAspect="1"/>
          </p:cNvPicPr>
          <p:nvPr/>
        </p:nvPicPr>
        <p:blipFill>
          <a:blip r:embed="rId3"/>
          <a:stretch>
            <a:fillRect/>
          </a:stretch>
        </p:blipFill>
        <p:spPr>
          <a:xfrm>
            <a:off x="405376" y="664079"/>
            <a:ext cx="7479449" cy="2524359"/>
          </a:xfrm>
          <a:prstGeom prst="rect">
            <a:avLst/>
          </a:prstGeom>
        </p:spPr>
      </p:pic>
      <p:pic>
        <p:nvPicPr>
          <p:cNvPr id="14" name="Picture 13">
            <a:extLst>
              <a:ext uri="{FF2B5EF4-FFF2-40B4-BE49-F238E27FC236}">
                <a16:creationId xmlns:a16="http://schemas.microsoft.com/office/drawing/2014/main" id="{5E5203E3-75F9-8319-A77D-B79F8B354EEE}"/>
              </a:ext>
            </a:extLst>
          </p:cNvPr>
          <p:cNvPicPr>
            <a:picLocks noChangeAspect="1"/>
          </p:cNvPicPr>
          <p:nvPr/>
        </p:nvPicPr>
        <p:blipFill>
          <a:blip r:embed="rId4"/>
          <a:stretch>
            <a:fillRect/>
          </a:stretch>
        </p:blipFill>
        <p:spPr>
          <a:xfrm>
            <a:off x="276996" y="4111770"/>
            <a:ext cx="7607830" cy="2561318"/>
          </a:xfrm>
          <a:prstGeom prst="rect">
            <a:avLst/>
          </a:prstGeom>
        </p:spPr>
      </p:pic>
    </p:spTree>
    <p:extLst>
      <p:ext uri="{BB962C8B-B14F-4D97-AF65-F5344CB8AC3E}">
        <p14:creationId xmlns:p14="http://schemas.microsoft.com/office/powerpoint/2010/main" val="1653941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6213B-D073-6150-EF88-E805E7AED61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3F11B2D5-2AD6-0A7D-5CD1-6A9A0FBD7C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B20747B3-EBDF-8530-B49E-F6F5AD388B41}"/>
              </a:ext>
            </a:extLst>
          </p:cNvPr>
          <p:cNvSpPr txBox="1"/>
          <p:nvPr/>
        </p:nvSpPr>
        <p:spPr>
          <a:xfrm>
            <a:off x="2500" y="0"/>
            <a:ext cx="3655100"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13—Owner contribution</a:t>
            </a:r>
            <a:endParaRPr lang="en-US" dirty="0"/>
          </a:p>
        </p:txBody>
      </p:sp>
      <p:sp>
        <p:nvSpPr>
          <p:cNvPr id="6" name="TextBox 5">
            <a:extLst>
              <a:ext uri="{FF2B5EF4-FFF2-40B4-BE49-F238E27FC236}">
                <a16:creationId xmlns:a16="http://schemas.microsoft.com/office/drawing/2014/main" id="{7ABBBB34-9233-7C54-4D50-4B3D174D334C}"/>
              </a:ext>
            </a:extLst>
          </p:cNvPr>
          <p:cNvSpPr txBox="1"/>
          <p:nvPr/>
        </p:nvSpPr>
        <p:spPr>
          <a:xfrm>
            <a:off x="-19986" y="3059668"/>
            <a:ext cx="3422753" cy="369332"/>
          </a:xfrm>
          <a:prstGeom prst="rect">
            <a:avLst/>
          </a:prstGeom>
          <a:noFill/>
        </p:spPr>
        <p:txBody>
          <a:bodyPr wrap="square">
            <a:spAutoFit/>
          </a:bodyPr>
          <a:lstStyle/>
          <a:p>
            <a:r>
              <a:rPr lang="en-US" sz="1800" b="1" i="0" u="none" strike="noStrike" baseline="0" dirty="0">
                <a:solidFill>
                  <a:srgbClr val="4D66F3"/>
                </a:solidFill>
                <a:latin typeface="FrutigerLTStd-Bold"/>
              </a:rPr>
              <a:t>Transaction 14—accrued Liability</a:t>
            </a:r>
            <a:endParaRPr lang="en-US" dirty="0"/>
          </a:p>
        </p:txBody>
      </p:sp>
      <p:sp>
        <p:nvSpPr>
          <p:cNvPr id="8" name="TextBox 7">
            <a:extLst>
              <a:ext uri="{FF2B5EF4-FFF2-40B4-BE49-F238E27FC236}">
                <a16:creationId xmlns:a16="http://schemas.microsoft.com/office/drawing/2014/main" id="{A54413E5-273C-E5DD-BF50-27A38DB304BE}"/>
              </a:ext>
            </a:extLst>
          </p:cNvPr>
          <p:cNvSpPr txBox="1"/>
          <p:nvPr/>
        </p:nvSpPr>
        <p:spPr>
          <a:xfrm>
            <a:off x="3515193" y="0"/>
            <a:ext cx="6783049" cy="646331"/>
          </a:xfrm>
          <a:prstGeom prst="rect">
            <a:avLst/>
          </a:prstGeom>
          <a:noFill/>
        </p:spPr>
        <p:txBody>
          <a:bodyPr wrap="square">
            <a:spAutoFit/>
          </a:bodyPr>
          <a:lstStyle/>
          <a:p>
            <a:pPr algn="l"/>
            <a:r>
              <a:rPr lang="en-US" sz="1800" b="0" i="0" u="none" strike="noStrike" baseline="0" dirty="0">
                <a:latin typeface="Alexandria"/>
              </a:rPr>
              <a:t>On December 2, Smart Touch Learning received a contribution of furniture with a fair market value of $18,000 from Sheena Bright</a:t>
            </a:r>
            <a:endParaRPr lang="en-US" dirty="0">
              <a:latin typeface="Alexandria"/>
            </a:endParaRPr>
          </a:p>
        </p:txBody>
      </p:sp>
      <p:sp>
        <p:nvSpPr>
          <p:cNvPr id="10" name="TextBox 9">
            <a:extLst>
              <a:ext uri="{FF2B5EF4-FFF2-40B4-BE49-F238E27FC236}">
                <a16:creationId xmlns:a16="http://schemas.microsoft.com/office/drawing/2014/main" id="{1FC09619-02CD-4615-8667-DDC686BE4E33}"/>
              </a:ext>
            </a:extLst>
          </p:cNvPr>
          <p:cNvSpPr txBox="1"/>
          <p:nvPr/>
        </p:nvSpPr>
        <p:spPr>
          <a:xfrm>
            <a:off x="3245371" y="3059668"/>
            <a:ext cx="8819534" cy="646331"/>
          </a:xfrm>
          <a:prstGeom prst="rect">
            <a:avLst/>
          </a:prstGeom>
          <a:noFill/>
        </p:spPr>
        <p:txBody>
          <a:bodyPr wrap="square">
            <a:spAutoFit/>
          </a:bodyPr>
          <a:lstStyle/>
          <a:p>
            <a:pPr algn="l"/>
            <a:r>
              <a:rPr lang="en-US" sz="1800" b="0" i="0" u="none" strike="noStrike" baseline="0" dirty="0">
                <a:latin typeface="AGaramondPro-Regular"/>
              </a:rPr>
              <a:t>On December 15, Smart Touch Learning received a telephone bill for $100 and will</a:t>
            </a:r>
          </a:p>
          <a:p>
            <a:pPr algn="l"/>
            <a:r>
              <a:rPr lang="en-US" sz="1800" b="0" i="0" u="none" strike="noStrike" baseline="0" dirty="0">
                <a:latin typeface="AGaramondPro-Regular"/>
              </a:rPr>
              <a:t>pay this expense next month.</a:t>
            </a:r>
            <a:endParaRPr lang="en-US" dirty="0"/>
          </a:p>
        </p:txBody>
      </p:sp>
      <p:pic>
        <p:nvPicPr>
          <p:cNvPr id="12" name="Picture 11">
            <a:extLst>
              <a:ext uri="{FF2B5EF4-FFF2-40B4-BE49-F238E27FC236}">
                <a16:creationId xmlns:a16="http://schemas.microsoft.com/office/drawing/2014/main" id="{5C210F3C-48C3-1FF4-7173-B69359AF76E7}"/>
              </a:ext>
            </a:extLst>
          </p:cNvPr>
          <p:cNvPicPr>
            <a:picLocks noChangeAspect="1"/>
          </p:cNvPicPr>
          <p:nvPr/>
        </p:nvPicPr>
        <p:blipFill>
          <a:blip r:embed="rId3"/>
          <a:stretch>
            <a:fillRect/>
          </a:stretch>
        </p:blipFill>
        <p:spPr>
          <a:xfrm>
            <a:off x="910814" y="778193"/>
            <a:ext cx="6744324" cy="2149611"/>
          </a:xfrm>
          <a:prstGeom prst="rect">
            <a:avLst/>
          </a:prstGeom>
        </p:spPr>
      </p:pic>
      <p:pic>
        <p:nvPicPr>
          <p:cNvPr id="14" name="Picture 13">
            <a:extLst>
              <a:ext uri="{FF2B5EF4-FFF2-40B4-BE49-F238E27FC236}">
                <a16:creationId xmlns:a16="http://schemas.microsoft.com/office/drawing/2014/main" id="{524A157E-C7DE-F408-4B5A-0CEBA620F0B4}"/>
              </a:ext>
            </a:extLst>
          </p:cNvPr>
          <p:cNvPicPr>
            <a:picLocks noChangeAspect="1"/>
          </p:cNvPicPr>
          <p:nvPr/>
        </p:nvPicPr>
        <p:blipFill>
          <a:blip r:embed="rId4"/>
          <a:stretch>
            <a:fillRect/>
          </a:stretch>
        </p:blipFill>
        <p:spPr>
          <a:xfrm>
            <a:off x="910814" y="3837862"/>
            <a:ext cx="6744324" cy="2502977"/>
          </a:xfrm>
          <a:prstGeom prst="rect">
            <a:avLst/>
          </a:prstGeom>
        </p:spPr>
      </p:pic>
    </p:spTree>
    <p:extLst>
      <p:ext uri="{BB962C8B-B14F-4D97-AF65-F5344CB8AC3E}">
        <p14:creationId xmlns:p14="http://schemas.microsoft.com/office/powerpoint/2010/main" val="3393031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952A2-240A-E6FB-2905-EC70FDCC140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ADC5CB3-8297-01AE-8240-08614F3758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558FF3BD-11D3-EEDB-1146-15B6C6537045}"/>
              </a:ext>
            </a:extLst>
          </p:cNvPr>
          <p:cNvPicPr>
            <a:picLocks noChangeAspect="1"/>
          </p:cNvPicPr>
          <p:nvPr/>
        </p:nvPicPr>
        <p:blipFill>
          <a:blip r:embed="rId3"/>
          <a:stretch>
            <a:fillRect/>
          </a:stretch>
        </p:blipFill>
        <p:spPr>
          <a:xfrm>
            <a:off x="0" y="0"/>
            <a:ext cx="5456419" cy="3271603"/>
          </a:xfrm>
          <a:prstGeom prst="rect">
            <a:avLst/>
          </a:prstGeom>
        </p:spPr>
      </p:pic>
      <p:pic>
        <p:nvPicPr>
          <p:cNvPr id="6" name="Picture 5">
            <a:extLst>
              <a:ext uri="{FF2B5EF4-FFF2-40B4-BE49-F238E27FC236}">
                <a16:creationId xmlns:a16="http://schemas.microsoft.com/office/drawing/2014/main" id="{5AF5B6E6-7AF0-D5CE-C85B-C9783C27ACCD}"/>
              </a:ext>
            </a:extLst>
          </p:cNvPr>
          <p:cNvPicPr>
            <a:picLocks noChangeAspect="1"/>
          </p:cNvPicPr>
          <p:nvPr/>
        </p:nvPicPr>
        <p:blipFill>
          <a:blip r:embed="rId4"/>
          <a:stretch>
            <a:fillRect/>
          </a:stretch>
        </p:blipFill>
        <p:spPr>
          <a:xfrm>
            <a:off x="0" y="3428999"/>
            <a:ext cx="5456419" cy="3271603"/>
          </a:xfrm>
          <a:prstGeom prst="rect">
            <a:avLst/>
          </a:prstGeom>
        </p:spPr>
      </p:pic>
      <p:sp>
        <p:nvSpPr>
          <p:cNvPr id="8" name="TextBox 7">
            <a:extLst>
              <a:ext uri="{FF2B5EF4-FFF2-40B4-BE49-F238E27FC236}">
                <a16:creationId xmlns:a16="http://schemas.microsoft.com/office/drawing/2014/main" id="{38711C8B-1A0B-0CF8-E95E-21ED9640E665}"/>
              </a:ext>
            </a:extLst>
          </p:cNvPr>
          <p:cNvSpPr txBox="1"/>
          <p:nvPr/>
        </p:nvSpPr>
        <p:spPr>
          <a:xfrm>
            <a:off x="5456419" y="125909"/>
            <a:ext cx="4676932" cy="369332"/>
          </a:xfrm>
          <a:prstGeom prst="rect">
            <a:avLst/>
          </a:prstGeom>
          <a:noFill/>
        </p:spPr>
        <p:txBody>
          <a:bodyPr wrap="square">
            <a:spAutoFit/>
          </a:bodyPr>
          <a:lstStyle/>
          <a:p>
            <a:r>
              <a:rPr lang="en-US" sz="1800" b="1" i="0" u="none" strike="noStrike" baseline="0" dirty="0">
                <a:solidFill>
                  <a:srgbClr val="4D66F3"/>
                </a:solidFill>
                <a:latin typeface="Alexandria"/>
              </a:rPr>
              <a:t>Transaction 15—Payment of Expense With cash</a:t>
            </a:r>
            <a:endParaRPr lang="en-US" dirty="0">
              <a:latin typeface="Alexandria"/>
            </a:endParaRPr>
          </a:p>
        </p:txBody>
      </p:sp>
      <p:sp>
        <p:nvSpPr>
          <p:cNvPr id="10" name="TextBox 9">
            <a:extLst>
              <a:ext uri="{FF2B5EF4-FFF2-40B4-BE49-F238E27FC236}">
                <a16:creationId xmlns:a16="http://schemas.microsoft.com/office/drawing/2014/main" id="{11B93AD7-DFC1-B4E2-0D08-83014F54A2C7}"/>
              </a:ext>
            </a:extLst>
          </p:cNvPr>
          <p:cNvSpPr txBox="1"/>
          <p:nvPr/>
        </p:nvSpPr>
        <p:spPr>
          <a:xfrm>
            <a:off x="5456419" y="3440442"/>
            <a:ext cx="3567660" cy="369332"/>
          </a:xfrm>
          <a:prstGeom prst="rect">
            <a:avLst/>
          </a:prstGeom>
          <a:noFill/>
        </p:spPr>
        <p:txBody>
          <a:bodyPr wrap="square">
            <a:spAutoFit/>
          </a:bodyPr>
          <a:lstStyle/>
          <a:p>
            <a:r>
              <a:rPr lang="en-US" sz="1800" b="1" i="0" u="none" strike="noStrike" baseline="0" dirty="0">
                <a:solidFill>
                  <a:srgbClr val="4D66F3"/>
                </a:solidFill>
                <a:latin typeface="Alexandria"/>
              </a:rPr>
              <a:t>Transaction 16—unearned Revenue</a:t>
            </a:r>
            <a:endParaRPr lang="en-US" dirty="0">
              <a:latin typeface="Alexandria"/>
            </a:endParaRPr>
          </a:p>
        </p:txBody>
      </p:sp>
      <p:sp>
        <p:nvSpPr>
          <p:cNvPr id="12" name="TextBox 11">
            <a:extLst>
              <a:ext uri="{FF2B5EF4-FFF2-40B4-BE49-F238E27FC236}">
                <a16:creationId xmlns:a16="http://schemas.microsoft.com/office/drawing/2014/main" id="{A7AC2770-E783-24A2-2D5A-FAD0FBA93CB7}"/>
              </a:ext>
            </a:extLst>
          </p:cNvPr>
          <p:cNvSpPr txBox="1"/>
          <p:nvPr/>
        </p:nvSpPr>
        <p:spPr>
          <a:xfrm>
            <a:off x="5456419" y="1202252"/>
            <a:ext cx="6093500" cy="646331"/>
          </a:xfrm>
          <a:prstGeom prst="rect">
            <a:avLst/>
          </a:prstGeom>
          <a:noFill/>
        </p:spPr>
        <p:txBody>
          <a:bodyPr wrap="square">
            <a:spAutoFit/>
          </a:bodyPr>
          <a:lstStyle/>
          <a:p>
            <a:r>
              <a:rPr lang="en-US" sz="1800" b="0" i="0" u="none" strike="noStrike" baseline="0" dirty="0">
                <a:latin typeface="Alexandria"/>
              </a:rPr>
              <a:t>On December 15, Smart Touch Learning paid employee salaries of $1,200.</a:t>
            </a:r>
            <a:endParaRPr lang="en-US" dirty="0">
              <a:latin typeface="Alexandria"/>
            </a:endParaRPr>
          </a:p>
        </p:txBody>
      </p:sp>
      <p:sp>
        <p:nvSpPr>
          <p:cNvPr id="14" name="TextBox 13">
            <a:extLst>
              <a:ext uri="{FF2B5EF4-FFF2-40B4-BE49-F238E27FC236}">
                <a16:creationId xmlns:a16="http://schemas.microsoft.com/office/drawing/2014/main" id="{74779DF5-4551-FBAF-DCD4-80AA00D7F59C}"/>
              </a:ext>
            </a:extLst>
          </p:cNvPr>
          <p:cNvSpPr txBox="1"/>
          <p:nvPr/>
        </p:nvSpPr>
        <p:spPr>
          <a:xfrm>
            <a:off x="5456418" y="3978613"/>
            <a:ext cx="6460761" cy="646331"/>
          </a:xfrm>
          <a:prstGeom prst="rect">
            <a:avLst/>
          </a:prstGeom>
          <a:noFill/>
        </p:spPr>
        <p:txBody>
          <a:bodyPr wrap="square">
            <a:spAutoFit/>
          </a:bodyPr>
          <a:lstStyle/>
          <a:p>
            <a:pPr algn="l"/>
            <a:r>
              <a:rPr lang="en-US" sz="1800" b="0" i="0" u="none" strike="noStrike" baseline="0" dirty="0">
                <a:latin typeface="Alexandria"/>
              </a:rPr>
              <a:t>On December 21, a law firm engages Smart Touch Learning to provide e-learning services and agrees to pay $600 in advance.</a:t>
            </a:r>
            <a:endParaRPr lang="en-US" dirty="0">
              <a:latin typeface="Alexandria"/>
            </a:endParaRPr>
          </a:p>
        </p:txBody>
      </p:sp>
    </p:spTree>
    <p:extLst>
      <p:ext uri="{BB962C8B-B14F-4D97-AF65-F5344CB8AC3E}">
        <p14:creationId xmlns:p14="http://schemas.microsoft.com/office/powerpoint/2010/main" val="37216782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3743A-A702-3E89-8344-FE4604D91FD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EB80C2F-D388-F4BB-07F9-9A9243C2C4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3468AF54-2DBA-BA63-66BE-095F28C2E0A4}"/>
              </a:ext>
            </a:extLst>
          </p:cNvPr>
          <p:cNvPicPr>
            <a:picLocks noChangeAspect="1"/>
          </p:cNvPicPr>
          <p:nvPr/>
        </p:nvPicPr>
        <p:blipFill>
          <a:blip r:embed="rId3"/>
          <a:stretch>
            <a:fillRect/>
          </a:stretch>
        </p:blipFill>
        <p:spPr>
          <a:xfrm>
            <a:off x="0" y="0"/>
            <a:ext cx="9759764" cy="6858000"/>
          </a:xfrm>
          <a:prstGeom prst="rect">
            <a:avLst/>
          </a:prstGeom>
        </p:spPr>
      </p:pic>
    </p:spTree>
    <p:extLst>
      <p:ext uri="{BB962C8B-B14F-4D97-AF65-F5344CB8AC3E}">
        <p14:creationId xmlns:p14="http://schemas.microsoft.com/office/powerpoint/2010/main" val="10183231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51E46-7731-7C5F-5464-1B8C57F8C4A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BFB4D4D-5A06-2EA3-F80F-B25D035643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A33B1EAB-6EF4-2B8F-18B8-E2D87F82386C}"/>
              </a:ext>
            </a:extLst>
          </p:cNvPr>
          <p:cNvPicPr>
            <a:picLocks noChangeAspect="1"/>
          </p:cNvPicPr>
          <p:nvPr/>
        </p:nvPicPr>
        <p:blipFill>
          <a:blip r:embed="rId3"/>
          <a:stretch>
            <a:fillRect/>
          </a:stretch>
        </p:blipFill>
        <p:spPr>
          <a:xfrm>
            <a:off x="-1" y="0"/>
            <a:ext cx="9263921" cy="6858000"/>
          </a:xfrm>
          <a:prstGeom prst="rect">
            <a:avLst/>
          </a:prstGeom>
        </p:spPr>
      </p:pic>
    </p:spTree>
    <p:extLst>
      <p:ext uri="{BB962C8B-B14F-4D97-AF65-F5344CB8AC3E}">
        <p14:creationId xmlns:p14="http://schemas.microsoft.com/office/powerpoint/2010/main" val="41067461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D38B4-4F03-370D-EF66-31D01B1745F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812BE49-511B-256E-3062-22761F2964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B9B43293-29BC-678C-C255-9A06CB676FF1}"/>
              </a:ext>
            </a:extLst>
          </p:cNvPr>
          <p:cNvPicPr>
            <a:picLocks noChangeAspect="1"/>
          </p:cNvPicPr>
          <p:nvPr/>
        </p:nvPicPr>
        <p:blipFill>
          <a:blip r:embed="rId3"/>
          <a:stretch>
            <a:fillRect/>
          </a:stretch>
        </p:blipFill>
        <p:spPr>
          <a:xfrm>
            <a:off x="0" y="-48638"/>
            <a:ext cx="8949128" cy="6906637"/>
          </a:xfrm>
          <a:prstGeom prst="rect">
            <a:avLst/>
          </a:prstGeom>
        </p:spPr>
      </p:pic>
    </p:spTree>
    <p:extLst>
      <p:ext uri="{BB962C8B-B14F-4D97-AF65-F5344CB8AC3E}">
        <p14:creationId xmlns:p14="http://schemas.microsoft.com/office/powerpoint/2010/main" val="518743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84BCF-319B-5E10-CC18-F1F4C18427E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E317422-45CA-C53E-1550-532964F7A4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9A9B2386-CD59-0425-A74F-FCBC25E3642C}"/>
              </a:ext>
            </a:extLst>
          </p:cNvPr>
          <p:cNvPicPr>
            <a:picLocks noChangeAspect="1"/>
          </p:cNvPicPr>
          <p:nvPr/>
        </p:nvPicPr>
        <p:blipFill>
          <a:blip r:embed="rId3"/>
          <a:stretch>
            <a:fillRect/>
          </a:stretch>
        </p:blipFill>
        <p:spPr>
          <a:xfrm>
            <a:off x="0" y="0"/>
            <a:ext cx="9473784" cy="6858000"/>
          </a:xfrm>
          <a:prstGeom prst="rect">
            <a:avLst/>
          </a:prstGeom>
        </p:spPr>
      </p:pic>
    </p:spTree>
    <p:extLst>
      <p:ext uri="{BB962C8B-B14F-4D97-AF65-F5344CB8AC3E}">
        <p14:creationId xmlns:p14="http://schemas.microsoft.com/office/powerpoint/2010/main" val="12721925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793B1-9676-C48E-DF84-E03D35C8D7A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0F9BD25-F079-CF04-581B-07C075DD9E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E041D037-D157-BA7C-3F46-D09AAEC00EDF}"/>
              </a:ext>
            </a:extLst>
          </p:cNvPr>
          <p:cNvPicPr>
            <a:picLocks noChangeAspect="1"/>
          </p:cNvPicPr>
          <p:nvPr/>
        </p:nvPicPr>
        <p:blipFill>
          <a:blip r:embed="rId3"/>
          <a:stretch>
            <a:fillRect/>
          </a:stretch>
        </p:blipFill>
        <p:spPr>
          <a:xfrm>
            <a:off x="-1" y="0"/>
            <a:ext cx="9368853" cy="6858000"/>
          </a:xfrm>
          <a:prstGeom prst="rect">
            <a:avLst/>
          </a:prstGeom>
        </p:spPr>
      </p:pic>
    </p:spTree>
    <p:extLst>
      <p:ext uri="{BB962C8B-B14F-4D97-AF65-F5344CB8AC3E}">
        <p14:creationId xmlns:p14="http://schemas.microsoft.com/office/powerpoint/2010/main" val="19723068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7F2C8-E9C5-BCEE-43E7-8D666250FE1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667EECD-81EE-09EE-CBB2-878446A0A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AEEDEC61-40B4-5A8E-2C09-B637277F9FDD}"/>
              </a:ext>
            </a:extLst>
          </p:cNvPr>
          <p:cNvPicPr>
            <a:picLocks noChangeAspect="1"/>
          </p:cNvPicPr>
          <p:nvPr/>
        </p:nvPicPr>
        <p:blipFill>
          <a:blip r:embed="rId3"/>
          <a:srcRect t="32688" b="30544"/>
          <a:stretch>
            <a:fillRect/>
          </a:stretch>
        </p:blipFill>
        <p:spPr>
          <a:xfrm>
            <a:off x="368588" y="1327354"/>
            <a:ext cx="9338872" cy="3746090"/>
          </a:xfrm>
          <a:prstGeom prst="rect">
            <a:avLst/>
          </a:prstGeom>
        </p:spPr>
      </p:pic>
    </p:spTree>
    <p:extLst>
      <p:ext uri="{BB962C8B-B14F-4D97-AF65-F5344CB8AC3E}">
        <p14:creationId xmlns:p14="http://schemas.microsoft.com/office/powerpoint/2010/main" val="27508262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8E3AA-8539-9679-C4B5-50D057AD49B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55B13D3-764C-163D-16EE-8F8109B5C1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18F73B46-30A7-029F-95B6-61A43194C282}"/>
              </a:ext>
            </a:extLst>
          </p:cNvPr>
          <p:cNvPicPr>
            <a:picLocks noChangeAspect="1"/>
          </p:cNvPicPr>
          <p:nvPr/>
        </p:nvPicPr>
        <p:blipFill>
          <a:blip r:embed="rId3"/>
          <a:stretch>
            <a:fillRect/>
          </a:stretch>
        </p:blipFill>
        <p:spPr>
          <a:xfrm>
            <a:off x="3344623" y="2184760"/>
            <a:ext cx="1738859" cy="763200"/>
          </a:xfrm>
          <a:prstGeom prst="rect">
            <a:avLst/>
          </a:prstGeom>
        </p:spPr>
      </p:pic>
      <p:pic>
        <p:nvPicPr>
          <p:cNvPr id="2" name="Picture 1">
            <a:extLst>
              <a:ext uri="{FF2B5EF4-FFF2-40B4-BE49-F238E27FC236}">
                <a16:creationId xmlns:a16="http://schemas.microsoft.com/office/drawing/2014/main" id="{857B31E3-D912-DC82-FFA8-D57493CFE56F}"/>
              </a:ext>
            </a:extLst>
          </p:cNvPr>
          <p:cNvPicPr>
            <a:picLocks noChangeAspect="1"/>
          </p:cNvPicPr>
          <p:nvPr/>
        </p:nvPicPr>
        <p:blipFill>
          <a:blip r:embed="rId4"/>
          <a:srcRect r="70932"/>
          <a:stretch>
            <a:fillRect/>
          </a:stretch>
        </p:blipFill>
        <p:spPr>
          <a:xfrm>
            <a:off x="1114270" y="2148695"/>
            <a:ext cx="2230353" cy="799265"/>
          </a:xfrm>
          <a:prstGeom prst="rect">
            <a:avLst/>
          </a:prstGeom>
        </p:spPr>
      </p:pic>
      <p:pic>
        <p:nvPicPr>
          <p:cNvPr id="6" name="Picture 5">
            <a:extLst>
              <a:ext uri="{FF2B5EF4-FFF2-40B4-BE49-F238E27FC236}">
                <a16:creationId xmlns:a16="http://schemas.microsoft.com/office/drawing/2014/main" id="{4D422E47-F507-8BA7-69B9-3D33620CEB17}"/>
              </a:ext>
            </a:extLst>
          </p:cNvPr>
          <p:cNvPicPr>
            <a:picLocks noChangeAspect="1"/>
          </p:cNvPicPr>
          <p:nvPr/>
        </p:nvPicPr>
        <p:blipFill>
          <a:blip r:embed="rId5"/>
          <a:stretch>
            <a:fillRect/>
          </a:stretch>
        </p:blipFill>
        <p:spPr>
          <a:xfrm>
            <a:off x="5065065" y="2184759"/>
            <a:ext cx="1030935" cy="763199"/>
          </a:xfrm>
          <a:prstGeom prst="rect">
            <a:avLst/>
          </a:prstGeom>
        </p:spPr>
      </p:pic>
      <p:pic>
        <p:nvPicPr>
          <p:cNvPr id="7" name="Picture 6">
            <a:extLst>
              <a:ext uri="{FF2B5EF4-FFF2-40B4-BE49-F238E27FC236}">
                <a16:creationId xmlns:a16="http://schemas.microsoft.com/office/drawing/2014/main" id="{65F362D4-129C-19FC-5EF1-50DBA652E2CC}"/>
              </a:ext>
            </a:extLst>
          </p:cNvPr>
          <p:cNvPicPr>
            <a:picLocks noChangeAspect="1"/>
          </p:cNvPicPr>
          <p:nvPr/>
        </p:nvPicPr>
        <p:blipFill>
          <a:blip r:embed="rId6"/>
          <a:stretch>
            <a:fillRect/>
          </a:stretch>
        </p:blipFill>
        <p:spPr>
          <a:xfrm>
            <a:off x="6009353" y="2156316"/>
            <a:ext cx="1304482" cy="763198"/>
          </a:xfrm>
          <a:prstGeom prst="rect">
            <a:avLst/>
          </a:prstGeom>
        </p:spPr>
      </p:pic>
      <p:pic>
        <p:nvPicPr>
          <p:cNvPr id="8" name="Picture 7">
            <a:extLst>
              <a:ext uri="{FF2B5EF4-FFF2-40B4-BE49-F238E27FC236}">
                <a16:creationId xmlns:a16="http://schemas.microsoft.com/office/drawing/2014/main" id="{CCEC0579-D69A-4CFC-E099-378A492E317A}"/>
              </a:ext>
            </a:extLst>
          </p:cNvPr>
          <p:cNvPicPr>
            <a:picLocks noChangeAspect="1"/>
          </p:cNvPicPr>
          <p:nvPr/>
        </p:nvPicPr>
        <p:blipFill>
          <a:blip r:embed="rId7"/>
          <a:srcRect l="27763" t="-1" r="41215" b="-2269"/>
          <a:stretch>
            <a:fillRect/>
          </a:stretch>
        </p:blipFill>
        <p:spPr>
          <a:xfrm>
            <a:off x="7105721" y="2184759"/>
            <a:ext cx="710721" cy="734755"/>
          </a:xfrm>
          <a:prstGeom prst="rect">
            <a:avLst/>
          </a:prstGeom>
        </p:spPr>
      </p:pic>
    </p:spTree>
    <p:extLst>
      <p:ext uri="{BB962C8B-B14F-4D97-AF65-F5344CB8AC3E}">
        <p14:creationId xmlns:p14="http://schemas.microsoft.com/office/powerpoint/2010/main" val="29076104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82D0E-A6F3-C0F1-0833-C474657979EA}"/>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3AC873A9-70CD-E7CE-A4F4-D401330CC434}"/>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DCE68B2-5696-7BB9-B14F-B2C3A5FF2BE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01C4EE96-0002-A396-C868-1E103E4511B5}"/>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00083AD9-46BC-67F8-8392-4CA07C2ACA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BE5ADFE1-656C-8993-EBE0-D8E6E3F49687}"/>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5C20CC22-3E5C-45C1-8B3C-34F776D154C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96319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3249C2A-8687-4685-A408-21D4EABCDC71}"/>
</file>

<file path=docProps/app.xml><?xml version="1.0" encoding="utf-8"?>
<Properties xmlns="http://schemas.openxmlformats.org/officeDocument/2006/extended-properties" xmlns:vt="http://schemas.openxmlformats.org/officeDocument/2006/docPropsVTypes">
  <TotalTime>895</TotalTime>
  <Words>1894</Words>
  <Application>Microsoft Office PowerPoint</Application>
  <PresentationFormat>Widescreen</PresentationFormat>
  <Paragraphs>198</Paragraphs>
  <Slides>46</Slides>
  <Notes>23</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46</vt:i4>
      </vt:variant>
    </vt:vector>
  </HeadingPairs>
  <TitlesOfParts>
    <vt:vector size="58" baseType="lpstr">
      <vt:lpstr>宋体</vt:lpstr>
      <vt:lpstr>AGaramondPro-Regular</vt:lpstr>
      <vt:lpstr>Alexandria</vt:lpstr>
      <vt:lpstr>Arial</vt:lpstr>
      <vt:lpstr>Calibri</vt:lpstr>
      <vt:lpstr>Calibri Light</vt:lpstr>
      <vt:lpstr>FrutigerLTStd-Bold</vt:lpstr>
      <vt:lpstr>GaramondMTPro-Regular</vt:lpstr>
      <vt:lpstr>Segoe</vt:lpstr>
      <vt:lpstr>Times New Roman</vt:lpstr>
      <vt:lpstr>Office Theme</vt:lpstr>
      <vt:lpstr>1_Office Theme</vt:lpstr>
      <vt:lpstr>PowerPoint Presentation</vt:lpstr>
      <vt:lpstr>PowerPoint Presentation</vt:lpstr>
      <vt:lpstr>Learning objectives:</vt:lpstr>
      <vt:lpstr>PowerPoint Presentation</vt:lpstr>
      <vt:lpstr>What is an account?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98</cp:revision>
  <dcterms:created xsi:type="dcterms:W3CDTF">2023-04-29T09:08:00Z</dcterms:created>
  <dcterms:modified xsi:type="dcterms:W3CDTF">2026-02-15T13:12:43Z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