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78.xml" ContentType="application/vnd.openxmlformats-officedocument.presentationml.slide+xml"/>
  <Override PartName="/ppt/slides/slide77.xml" ContentType="application/vnd.openxmlformats-officedocument.presentationml.slide+xml"/>
  <Override PartName="/ppt/slides/slide76.xml" ContentType="application/vnd.openxmlformats-officedocument.presentationml.slide+xml"/>
  <Override PartName="/ppt/slides/slide68.xml" ContentType="application/vnd.openxmlformats-officedocument.presentationml.slide+xml"/>
  <Override PartName="/ppt/slides/slide22.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7.xml" ContentType="application/vnd.openxmlformats-officedocument.presentationml.slide+xml"/>
  <Override PartName="/ppt/slides/slide69.xml" ContentType="application/vnd.openxmlformats-officedocument.presentationml.slide+xml"/>
  <Override PartName="/ppt/slides/slide65.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66.xml" ContentType="application/vnd.openxmlformats-officedocument.presentationml.slide+xml"/>
  <Override PartName="/ppt/slides/slide42.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43.xml" ContentType="application/vnd.openxmlformats-officedocument.presentationml.slide+xml"/>
  <Override PartName="/ppt/slides/slide41.xml" ContentType="application/vnd.openxmlformats-officedocument.presentationml.slide+xml"/>
  <Override PartName="/ppt/slides/slide45.xml" ContentType="application/vnd.openxmlformats-officedocument.presentationml.slide+xml"/>
  <Override PartName="/ppt/slides/slide57.xml" ContentType="application/vnd.openxmlformats-officedocument.presentationml.slide+xml"/>
  <Override PartName="/ppt/slides/slide44.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54.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47.xml" ContentType="application/vnd.openxmlformats-officedocument.presentationml.slide+xml"/>
  <Override PartName="/ppt/slides/slide51.xml" ContentType="application/vnd.openxmlformats-officedocument.presentationml.slide+xml"/>
  <Override PartName="/ppt/slides/slide53.xml" ContentType="application/vnd.openxmlformats-officedocument.presentationml.slide+xml"/>
  <Override PartName="/ppt/slides/slide50.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43.xml" ContentType="application/vnd.openxmlformats-officedocument.presentationml.notesSlide+xml"/>
  <Override PartName="/ppt/notesSlides/notesSlide39.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76.xml" ContentType="application/vnd.openxmlformats-officedocument.presentationml.notesSlide+xml"/>
  <Override PartName="/ppt/notesSlides/notesSlide75.xml" ContentType="application/vnd.openxmlformats-officedocument.presentationml.notesSlide+xml"/>
  <Override PartName="/ppt/notesSlides/notesSlide74.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8.xml" ContentType="application/vnd.openxmlformats-officedocument.presentationml.notesSlide+xml"/>
  <Override PartName="/ppt/notesSlides/notesSlide87.xml" ContentType="application/vnd.openxmlformats-officedocument.presentationml.notesSlide+xml"/>
  <Override PartName="/ppt/notesSlides/notesSlide86.xml" ContentType="application/vnd.openxmlformats-officedocument.presentationml.notesSlide+xml"/>
  <Override PartName="/ppt/notesSlides/notesSlide85.xml" ContentType="application/vnd.openxmlformats-officedocument.presentationml.notesSlide+xml"/>
  <Override PartName="/ppt/notesSlides/notesSlide84.xml" ContentType="application/vnd.openxmlformats-officedocument.presentationml.notesSlide+xml"/>
  <Override PartName="/ppt/notesSlides/notesSlide83.xml" ContentType="application/vnd.openxmlformats-officedocument.presentationml.notesSlide+xml"/>
  <Override PartName="/ppt/notesSlides/notesSlide82.xml" ContentType="application/vnd.openxmlformats-officedocument.presentationml.notesSlide+xml"/>
  <Override PartName="/ppt/notesSlides/notesSlide81.xml" ContentType="application/vnd.openxmlformats-officedocument.presentationml.notesSlide+xml"/>
  <Override PartName="/ppt/notesSlides/notesSlide68.xml" ContentType="application/vnd.openxmlformats-officedocument.presentationml.notesSlide+xml"/>
  <Override PartName="/ppt/notesSlides/notesSlide77.xml" ContentType="application/vnd.openxmlformats-officedocument.presentationml.notesSlide+xml"/>
  <Override PartName="/ppt/notesSlides/notesSlide66.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46.xml" ContentType="application/vnd.openxmlformats-officedocument.presentationml.notesSlide+xml"/>
  <Override PartName="/ppt/notesSlides/notesSlide55.xml" ContentType="application/vnd.openxmlformats-officedocument.presentationml.notesSlide+xml"/>
  <Override PartName="/ppt/notesSlides/notesSlide67.xml" ContentType="application/vnd.openxmlformats-officedocument.presentationml.notesSlide+xml"/>
  <Override PartName="/ppt/notesSlides/notesSlide63.xml" ContentType="application/vnd.openxmlformats-officedocument.presentationml.notesSlide+xml"/>
  <Override PartName="/ppt/notesSlides/notesSlide65.xml" ContentType="application/vnd.openxmlformats-officedocument.presentationml.notesSlide+xml"/>
  <Override PartName="/ppt/notesSlides/notesSlide61.xml" ContentType="application/vnd.openxmlformats-officedocument.presentationml.notesSlide+xml"/>
  <Override PartName="/ppt/notesSlides/notesSlide64.xml" ContentType="application/vnd.openxmlformats-officedocument.presentationml.notesSlide+xml"/>
  <Override PartName="/ppt/notesSlides/notesSlide62.xml" ContentType="application/vnd.openxmlformats-officedocument.presentationml.notesSlide+xml"/>
  <Override PartName="/ppt/notesSlides/notesSlide56.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6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2"/>
  </p:notesMasterIdLst>
  <p:sldIdLst>
    <p:sldId id="480" r:id="rId2"/>
    <p:sldId id="303" r:id="rId3"/>
    <p:sldId id="589" r:id="rId4"/>
    <p:sldId id="590" r:id="rId5"/>
    <p:sldId id="591" r:id="rId6"/>
    <p:sldId id="592" r:id="rId7"/>
    <p:sldId id="593" r:id="rId8"/>
    <p:sldId id="594" r:id="rId9"/>
    <p:sldId id="595" r:id="rId10"/>
    <p:sldId id="596" r:id="rId11"/>
    <p:sldId id="597" r:id="rId12"/>
    <p:sldId id="598" r:id="rId13"/>
    <p:sldId id="599" r:id="rId14"/>
    <p:sldId id="600" r:id="rId15"/>
    <p:sldId id="601" r:id="rId16"/>
    <p:sldId id="602" r:id="rId17"/>
    <p:sldId id="603" r:id="rId18"/>
    <p:sldId id="604" r:id="rId19"/>
    <p:sldId id="605" r:id="rId20"/>
    <p:sldId id="606" r:id="rId21"/>
    <p:sldId id="607" r:id="rId22"/>
    <p:sldId id="608" r:id="rId23"/>
    <p:sldId id="609" r:id="rId24"/>
    <p:sldId id="610" r:id="rId25"/>
    <p:sldId id="611" r:id="rId26"/>
    <p:sldId id="612" r:id="rId27"/>
    <p:sldId id="613" r:id="rId28"/>
    <p:sldId id="614" r:id="rId29"/>
    <p:sldId id="615" r:id="rId30"/>
    <p:sldId id="616" r:id="rId31"/>
    <p:sldId id="617" r:id="rId32"/>
    <p:sldId id="618" r:id="rId33"/>
    <p:sldId id="619" r:id="rId34"/>
    <p:sldId id="620" r:id="rId35"/>
    <p:sldId id="621" r:id="rId36"/>
    <p:sldId id="622" r:id="rId37"/>
    <p:sldId id="623" r:id="rId38"/>
    <p:sldId id="624" r:id="rId39"/>
    <p:sldId id="625" r:id="rId40"/>
    <p:sldId id="626" r:id="rId41"/>
    <p:sldId id="627" r:id="rId42"/>
    <p:sldId id="628" r:id="rId43"/>
    <p:sldId id="629" r:id="rId44"/>
    <p:sldId id="630" r:id="rId45"/>
    <p:sldId id="631" r:id="rId46"/>
    <p:sldId id="632" r:id="rId47"/>
    <p:sldId id="633" r:id="rId48"/>
    <p:sldId id="634" r:id="rId49"/>
    <p:sldId id="635" r:id="rId50"/>
    <p:sldId id="636" r:id="rId51"/>
    <p:sldId id="637" r:id="rId52"/>
    <p:sldId id="638" r:id="rId53"/>
    <p:sldId id="639" r:id="rId54"/>
    <p:sldId id="641" r:id="rId55"/>
    <p:sldId id="642" r:id="rId56"/>
    <p:sldId id="643" r:id="rId57"/>
    <p:sldId id="644" r:id="rId58"/>
    <p:sldId id="645" r:id="rId59"/>
    <p:sldId id="646" r:id="rId60"/>
    <p:sldId id="647" r:id="rId61"/>
    <p:sldId id="648" r:id="rId62"/>
    <p:sldId id="649" r:id="rId63"/>
    <p:sldId id="650" r:id="rId64"/>
    <p:sldId id="651" r:id="rId65"/>
    <p:sldId id="652" r:id="rId66"/>
    <p:sldId id="653" r:id="rId67"/>
    <p:sldId id="654" r:id="rId68"/>
    <p:sldId id="655" r:id="rId69"/>
    <p:sldId id="656" r:id="rId70"/>
    <p:sldId id="657" r:id="rId71"/>
    <p:sldId id="658" r:id="rId72"/>
    <p:sldId id="659" r:id="rId73"/>
    <p:sldId id="660" r:id="rId74"/>
    <p:sldId id="661" r:id="rId75"/>
    <p:sldId id="662" r:id="rId76"/>
    <p:sldId id="663" r:id="rId77"/>
    <p:sldId id="664" r:id="rId78"/>
    <p:sldId id="665" r:id="rId79"/>
    <p:sldId id="666" r:id="rId80"/>
    <p:sldId id="667" r:id="rId81"/>
    <p:sldId id="668" r:id="rId82"/>
    <p:sldId id="669" r:id="rId83"/>
    <p:sldId id="670" r:id="rId84"/>
    <p:sldId id="671" r:id="rId85"/>
    <p:sldId id="672" r:id="rId86"/>
    <p:sldId id="673" r:id="rId87"/>
    <p:sldId id="674" r:id="rId88"/>
    <p:sldId id="675" r:id="rId89"/>
    <p:sldId id="676" r:id="rId90"/>
    <p:sldId id="677" r:id="rId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96"/>
      </p:cViewPr>
      <p:guideLst/>
    </p:cSldViewPr>
  </p:slideViewPr>
  <p:notesTextViewPr>
    <p:cViewPr>
      <p:scale>
        <a:sx n="1" d="1"/>
        <a:sy n="1" d="1"/>
      </p:scale>
      <p:origin x="0" y="0"/>
    </p:cViewPr>
  </p:notesTextViewPr>
  <p:sorterViewPr>
    <p:cViewPr varScale="1">
      <p:scale>
        <a:sx n="100" d="100"/>
        <a:sy n="100" d="100"/>
      </p:scale>
      <p:origin x="0" y="-1564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theme" Target="theme/theme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9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customXml" Target="../customXml/item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presProps" Target="presProps.xml"/><Relationship Id="rId98"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0194074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111717C2-2F86-4E17-8AC0-64411D7F9096}" type="slidenum">
              <a:rPr lang="ar-SA" altLang="en-US" sz="1300">
                <a:latin typeface="Arial" panose="020B0604020202020204" pitchFamily="34" charset="0"/>
              </a:rPr>
              <a:pPr rtl="0" eaLnBrk="1" hangingPunct="1">
                <a:spcBef>
                  <a:spcPct val="0"/>
                </a:spcBef>
              </a:pPr>
              <a:t>5</a:t>
            </a:fld>
            <a:endParaRPr lang="en-US" altLang="en-US" sz="1300">
              <a:latin typeface="Arial" panose="020B0604020202020204" pitchFamily="34" charset="0"/>
            </a:endParaRPr>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ar-SA" altLang="zh-CN" smtClean="0">
                <a:solidFill>
                  <a:schemeClr val="bg1"/>
                </a:solidFill>
              </a:rPr>
              <a:t>ا</a:t>
            </a:r>
            <a:endParaRPr lang="en-US" altLang="en-US" smtClean="0">
              <a:solidFill>
                <a:schemeClr val="bg1"/>
              </a:solidFill>
            </a:endParaRPr>
          </a:p>
        </p:txBody>
      </p:sp>
    </p:spTree>
    <p:extLst>
      <p:ext uri="{BB962C8B-B14F-4D97-AF65-F5344CB8AC3E}">
        <p14:creationId xmlns:p14="http://schemas.microsoft.com/office/powerpoint/2010/main" val="782376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7196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spect="1" noChangeArrowheads="1" noTextEdit="1"/>
          </p:cNvSpPr>
          <p:nvPr>
            <p:ph type="sldImg"/>
          </p:nvPr>
        </p:nvSpPr>
        <p:spPr>
          <a:ln/>
        </p:spPr>
      </p:sp>
      <p:sp>
        <p:nvSpPr>
          <p:cNvPr id="1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843956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Rot="1" noChangeAspect="1" noChangeArrowheads="1" noTextEdit="1"/>
          </p:cNvSpPr>
          <p:nvPr>
            <p:ph type="sldImg"/>
          </p:nvPr>
        </p:nvSpPr>
        <p:spPr>
          <a:ln/>
        </p:spPr>
      </p:sp>
      <p:sp>
        <p:nvSpPr>
          <p:cNvPr id="163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382486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59960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87340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0267958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921627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6671875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38399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3960977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983150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820108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8880235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08732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046644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55499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659951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9946529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8718000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3328561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7565335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6976002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775818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5149313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065246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38208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491906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725214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B1355059-D243-4CE6-8545-3A28AEF113C6}" type="slidenum">
              <a:rPr lang="ar-SA" altLang="en-US" sz="1300">
                <a:latin typeface="Arial" panose="020B0604020202020204" pitchFamily="34" charset="0"/>
              </a:rPr>
              <a:pPr rtl="0" eaLnBrk="1" hangingPunct="1">
                <a:spcBef>
                  <a:spcPct val="0"/>
                </a:spcBef>
              </a:pPr>
              <a:t>34</a:t>
            </a:fld>
            <a:endParaRPr lang="en-US" altLang="en-US" sz="1300">
              <a:latin typeface="Arial" panose="020B0604020202020204" pitchFamily="34" charset="0"/>
            </a:endParaRPr>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5905246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63CF2B78-F206-41C8-A9EE-7BE53A034BC0}" type="slidenum">
              <a:rPr lang="ar-SA" altLang="en-US" sz="1300">
                <a:latin typeface="Arial" panose="020B0604020202020204" pitchFamily="34" charset="0"/>
              </a:rPr>
              <a:pPr rtl="0" eaLnBrk="1" hangingPunct="1">
                <a:spcBef>
                  <a:spcPct val="0"/>
                </a:spcBef>
              </a:pPr>
              <a:t>35</a:t>
            </a:fld>
            <a:endParaRPr lang="en-US" altLang="en-US" sz="1300">
              <a:latin typeface="Arial" panose="020B0604020202020204"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37646453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54654209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48" tIns="49524" rIns="99048" bIns="49524" anchor="b"/>
          <a:lstStyle>
            <a:lvl1pPr algn="r" defTabSz="990600"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defTabSz="990600"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defTabSz="990600"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algn="r" defTabSz="990600" rtl="1"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rtl="0" eaLnBrk="1" hangingPunct="1">
              <a:spcBef>
                <a:spcPct val="0"/>
              </a:spcBef>
            </a:pPr>
            <a:fld id="{47976CC4-E848-4D95-B4C1-D3815E75CAB0}" type="slidenum">
              <a:rPr lang="ar-SA" altLang="en-US" sz="1300">
                <a:latin typeface="Arial" panose="020B0604020202020204" pitchFamily="34" charset="0"/>
              </a:rPr>
              <a:pPr rtl="0" eaLnBrk="1" hangingPunct="1">
                <a:spcBef>
                  <a:spcPct val="0"/>
                </a:spcBef>
              </a:pPr>
              <a:t>37</a:t>
            </a:fld>
            <a:endParaRPr lang="en-US" altLang="en-US" sz="1300">
              <a:latin typeface="Arial" panose="020B0604020202020204" pitchFamily="34"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smtClean="0"/>
          </a:p>
        </p:txBody>
      </p:sp>
    </p:spTree>
    <p:extLst>
      <p:ext uri="{BB962C8B-B14F-4D97-AF65-F5344CB8AC3E}">
        <p14:creationId xmlns:p14="http://schemas.microsoft.com/office/powerpoint/2010/main" val="40909605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221166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891637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9842376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3435177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9845446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24330521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1262776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732469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2087610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17916951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403432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7712045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269967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969469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42473236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425736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0232264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9520838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532149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32944668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65376849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769560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7169752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66394306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04336143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215601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70879953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spect="1" noChangeArrowheads="1" noTextEdit="1"/>
          </p:cNvSpPr>
          <p:nvPr>
            <p:ph type="sldImg"/>
          </p:nvPr>
        </p:nvSpPr>
        <p:spPr>
          <a:ln/>
        </p:spPr>
      </p:sp>
      <p:sp>
        <p:nvSpPr>
          <p:cNvPr id="13517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74371664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8469004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95910769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68945534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19826119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4153697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8995082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72981444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7294695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67790756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22894084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04618675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19854778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6152854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12945347"/>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74775908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Rot="1" noChangeAspect="1" noChangeArrowheads="1" noTextEdit="1"/>
          </p:cNvSpPr>
          <p:nvPr>
            <p:ph type="sldImg"/>
          </p:nvPr>
        </p:nvSpPr>
        <p:spPr>
          <a:ln/>
        </p:spPr>
      </p:sp>
      <p:sp>
        <p:nvSpPr>
          <p:cNvPr id="1679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3226937046"/>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897928781"/>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522797528"/>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Rot="1" noChangeAspect="1" noChangeArrowheads="1" noTextEdit="1"/>
          </p:cNvSpPr>
          <p:nvPr>
            <p:ph type="sldImg"/>
          </p:nvPr>
        </p:nvSpPr>
        <p:spPr>
          <a:ln/>
        </p:spPr>
      </p:sp>
      <p:sp>
        <p:nvSpPr>
          <p:cNvPr id="17408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429329740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87392878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a:ln/>
        </p:spPr>
      </p:sp>
      <p:sp>
        <p:nvSpPr>
          <p:cNvPr id="17817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50855092"/>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ln/>
        </p:spPr>
      </p:sp>
      <p:sp>
        <p:nvSpPr>
          <p:cNvPr id="18022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2451215247"/>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spect="1" noChangeArrowheads="1" noTextEdit="1"/>
          </p:cNvSpPr>
          <p:nvPr>
            <p:ph type="sldImg"/>
          </p:nvPr>
        </p:nvSpPr>
        <p:spPr>
          <a:ln/>
        </p:spPr>
      </p:sp>
      <p:sp>
        <p:nvSpPr>
          <p:cNvPr id="1822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031809440"/>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a:ln/>
        </p:spPr>
      </p:sp>
      <p:sp>
        <p:nvSpPr>
          <p:cNvPr id="184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Tree>
    <p:extLst>
      <p:ext uri="{BB962C8B-B14F-4D97-AF65-F5344CB8AC3E}">
        <p14:creationId xmlns:p14="http://schemas.microsoft.com/office/powerpoint/2010/main" val="1457945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1922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5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www.apa.org/monitor/octoo/workplace.html" TargetMode="External"/><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7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3.xml.rels><?xml version="1.0" encoding="UTF-8" standalone="yes"?>
<Relationships xmlns="http://schemas.openxmlformats.org/package/2006/relationships"><Relationship Id="rId3" Type="http://schemas.openxmlformats.org/officeDocument/2006/relationships/hyperlink" Target="http://www.elections.ps/" TargetMode="External"/><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4.xml.rels><?xml version="1.0" encoding="UTF-8" standalone="yes"?>
<Relationships xmlns="http://schemas.openxmlformats.org/package/2006/relationships"><Relationship Id="rId3" Type="http://schemas.openxmlformats.org/officeDocument/2006/relationships/hyperlink" Target="http://www.siyassa.org.eg/" TargetMode="External"/><Relationship Id="rId2" Type="http://schemas.openxmlformats.org/officeDocument/2006/relationships/notesSlide" Target="../notesSlides/notesSlide73.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5.xml.rels><?xml version="1.0" encoding="UTF-8" standalone="yes"?>
<Relationships xmlns="http://schemas.openxmlformats.org/package/2006/relationships"><Relationship Id="rId3" Type="http://schemas.openxmlformats.org/officeDocument/2006/relationships/hyperlink" Target="http://www.familymealtime.org/" TargetMode="External"/><Relationship Id="rId2" Type="http://schemas.openxmlformats.org/officeDocument/2006/relationships/notesSlide" Target="../notesSlides/notesSlide74.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http://www.benton.org/Library/Low-Income/two/html" TargetMode="External"/></Relationships>
</file>

<file path=ppt/slides/_rels/slide76.xml.rels><?xml version="1.0" encoding="UTF-8" standalone="yes"?>
<Relationships xmlns="http://schemas.openxmlformats.org/package/2006/relationships"><Relationship Id="rId3" Type="http://schemas.openxmlformats.org/officeDocument/2006/relationships/hyperlink" Target="http://www/columbia.edu/publications/papers/newjuicel.html" TargetMode="External"/><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7.xml.rels><?xml version="1.0" encoding="UTF-8" standalone="yes"?>
<Relationships xmlns="http://schemas.openxmlformats.org/package/2006/relationships"><Relationship Id="rId3" Type="http://schemas.openxmlformats.org/officeDocument/2006/relationships/hyperlink" Target="http://www.ussc.gov/annrpt/1997/sbtoc97.htm" TargetMode="External"/><Relationship Id="rId2" Type="http://schemas.openxmlformats.org/officeDocument/2006/relationships/notesSlide" Target="../notesSlides/notesSlide7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hyperlink" Target="http://www.canarie.ca/press/publications/pdf/healthvision.doc" TargetMode="Externa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8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8.png"/></Relationships>
</file>

<file path=ppt/slides/_rels/slide9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332276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Final Project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77411"/>
    </mc:Choice>
    <mc:Fallback xmlns="">
      <p:transition spd="slow" advTm="17741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2276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Final Project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60595"/>
    </mc:Choice>
    <mc:Fallback xmlns="">
      <p:transition spd="slow" advTm="605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a:spcBef>
                <a:spcPct val="0"/>
              </a:spcBef>
              <a:buFontTx/>
              <a:buNone/>
            </a:pPr>
            <a:fld id="{9964490B-9773-4A51-8C1A-B0180B56B9CB}" type="slidenum">
              <a:rPr lang="en-US" altLang="en-US" sz="1000">
                <a:solidFill>
                  <a:srgbClr val="9B9A98"/>
                </a:solidFill>
                <a:latin typeface="Arial" panose="020B0604020202020204" pitchFamily="34" charset="0"/>
              </a:rPr>
              <a:pPr rtl="0">
                <a:spcBef>
                  <a:spcPct val="0"/>
                </a:spcBef>
                <a:buFontTx/>
                <a:buNone/>
              </a:pPr>
              <a:t>3</a:t>
            </a:fld>
            <a:endParaRPr lang="en-US" altLang="en-US" sz="1000">
              <a:solidFill>
                <a:srgbClr val="9B9A98"/>
              </a:solidFill>
              <a:latin typeface="Arial" panose="020B0604020202020204" pitchFamily="34" charset="0"/>
            </a:endParaRPr>
          </a:p>
        </p:txBody>
      </p:sp>
      <p:sp>
        <p:nvSpPr>
          <p:cNvPr id="6" name="AutoShape 12"/>
          <p:cNvSpPr>
            <a:spLocks noChangeArrowheads="1"/>
          </p:cNvSpPr>
          <p:nvPr/>
        </p:nvSpPr>
        <p:spPr bwMode="auto">
          <a:xfrm>
            <a:off x="3452813" y="2257426"/>
            <a:ext cx="5091112" cy="1819275"/>
          </a:xfrm>
          <a:prstGeom prst="bevel">
            <a:avLst>
              <a:gd name="adj" fmla="val 12500"/>
            </a:avLst>
          </a:prstGeom>
          <a:noFill/>
          <a:ln w="9525">
            <a:solidFill>
              <a:schemeClr val="tx1"/>
            </a:solidFill>
            <a:miter lim="800000"/>
            <a:headEnd/>
            <a:tailEnd/>
          </a:ln>
        </p:spPr>
        <p:txBody>
          <a:bodyPr wrap="none" anchor="ctr"/>
          <a:lstStyle/>
          <a:p>
            <a:pPr algn="ctr" rtl="1" eaLnBrk="1" hangingPunct="1">
              <a:defRPr/>
            </a:pPr>
            <a:r>
              <a:rPr lang="ar-AE" sz="2600" b="1" dirty="0">
                <a:solidFill>
                  <a:schemeClr val="tx2">
                    <a:lumMod val="25000"/>
                  </a:schemeClr>
                </a:solidFill>
                <a:latin typeface="Times New Roman" pitchFamily="18" charset="0"/>
                <a:cs typeface="Times New Roman" pitchFamily="18" charset="0"/>
              </a:rPr>
              <a:t>توثيق معلومات البحث العلمي</a:t>
            </a:r>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570259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ppt_w*0.7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AutoShape 2"/>
          <p:cNvSpPr>
            <a:spLocks noChangeArrowheads="1"/>
          </p:cNvSpPr>
          <p:nvPr/>
        </p:nvSpPr>
        <p:spPr bwMode="ltGray">
          <a:xfrm rot="5400000">
            <a:off x="50800" y="78263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hangingPunct="1">
              <a:defRPr/>
            </a:pPr>
            <a:endParaRPr lang="ar-SA" sz="2000"/>
          </a:p>
        </p:txBody>
      </p:sp>
      <p:sp>
        <p:nvSpPr>
          <p:cNvPr id="3075" name="AutoShape 3"/>
          <p:cNvSpPr>
            <a:spLocks noChangeArrowheads="1"/>
          </p:cNvSpPr>
          <p:nvPr/>
        </p:nvSpPr>
        <p:spPr bwMode="ltGray">
          <a:xfrm rot="5400000" flipH="1">
            <a:off x="446882" y="1240632"/>
            <a:ext cx="4032250" cy="3929063"/>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008000">
              <a:alpha val="65881"/>
            </a:srgbClr>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wrap="none" anchor="ctr"/>
          <a:lstStyle/>
          <a:p>
            <a:endParaRPr lang="en-US"/>
          </a:p>
        </p:txBody>
      </p:sp>
      <p:sp>
        <p:nvSpPr>
          <p:cNvPr id="3076" name="AutoShape 4"/>
          <p:cNvSpPr>
            <a:spLocks noChangeArrowheads="1"/>
          </p:cNvSpPr>
          <p:nvPr/>
        </p:nvSpPr>
        <p:spPr bwMode="gray">
          <a:xfrm>
            <a:off x="3851275" y="4992688"/>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800" b="1">
                <a:latin typeface="Articulate" pitchFamily="2" charset="0"/>
              </a:rPr>
              <a:t>شروط الاقتباس</a:t>
            </a:r>
            <a:r>
              <a:rPr lang="ar-SA" altLang="zh-CN" sz="2000">
                <a:latin typeface="Arial" panose="020B0604020202020204" pitchFamily="34" charset="0"/>
                <a:cs typeface="HeshamNormal" pitchFamily="2" charset="0"/>
              </a:rPr>
              <a:t>   </a:t>
            </a:r>
            <a:endParaRPr lang="en-US" altLang="en-US" sz="1800" b="1">
              <a:latin typeface="Articulate" pitchFamily="2" charset="0"/>
            </a:endParaRPr>
          </a:p>
        </p:txBody>
      </p:sp>
      <p:sp>
        <p:nvSpPr>
          <p:cNvPr id="3077" name="AutoShape 5"/>
          <p:cNvSpPr>
            <a:spLocks noChangeArrowheads="1"/>
          </p:cNvSpPr>
          <p:nvPr/>
        </p:nvSpPr>
        <p:spPr bwMode="gray">
          <a:xfrm>
            <a:off x="4875213" y="3348038"/>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2800" b="1">
                <a:latin typeface="Arial" panose="020B0604020202020204" pitchFamily="34" charset="0"/>
              </a:rPr>
              <a:t>تعريف الاقتباس</a:t>
            </a:r>
            <a:r>
              <a:rPr lang="ar-SA" altLang="en-US" sz="2400" b="1">
                <a:latin typeface="Arial" panose="020B0604020202020204" pitchFamily="34" charset="0"/>
              </a:rPr>
              <a:t> </a:t>
            </a:r>
            <a:endParaRPr lang="en-US" altLang="en-US" sz="2400" b="1">
              <a:latin typeface="Arial" panose="020B0604020202020204" pitchFamily="34" charset="0"/>
            </a:endParaRPr>
          </a:p>
        </p:txBody>
      </p:sp>
      <p:sp>
        <p:nvSpPr>
          <p:cNvPr id="3078" name="AutoShape 6"/>
          <p:cNvSpPr>
            <a:spLocks noChangeArrowheads="1"/>
          </p:cNvSpPr>
          <p:nvPr/>
        </p:nvSpPr>
        <p:spPr bwMode="gray">
          <a:xfrm>
            <a:off x="4727575" y="2492375"/>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2800" b="1">
                <a:latin typeface="Arial" panose="020B0604020202020204" pitchFamily="34" charset="0"/>
              </a:rPr>
              <a:t>أساليب التوثيق      </a:t>
            </a:r>
            <a:endParaRPr lang="en-US" altLang="en-US" sz="2800" b="1">
              <a:latin typeface="Articulate" pitchFamily="2" charset="0"/>
            </a:endParaRPr>
          </a:p>
        </p:txBody>
      </p:sp>
      <p:sp>
        <p:nvSpPr>
          <p:cNvPr id="3079" name="AutoShape 7"/>
          <p:cNvSpPr>
            <a:spLocks noChangeArrowheads="1"/>
          </p:cNvSpPr>
          <p:nvPr/>
        </p:nvSpPr>
        <p:spPr bwMode="gray">
          <a:xfrm>
            <a:off x="4559300" y="1697038"/>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800" b="1">
                <a:latin typeface="Articulate" pitchFamily="2" charset="0"/>
              </a:rPr>
              <a:t>أهمية التوثيق         </a:t>
            </a:r>
            <a:endParaRPr lang="en-US" altLang="en-US" b="1">
              <a:latin typeface="Articulate" pitchFamily="2" charset="0"/>
            </a:endParaRPr>
          </a:p>
        </p:txBody>
      </p:sp>
      <p:sp>
        <p:nvSpPr>
          <p:cNvPr id="3080" name="AutoShape 8"/>
          <p:cNvSpPr>
            <a:spLocks noChangeArrowheads="1"/>
          </p:cNvSpPr>
          <p:nvPr/>
        </p:nvSpPr>
        <p:spPr bwMode="gray">
          <a:xfrm>
            <a:off x="3867150" y="900113"/>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800" b="1">
                <a:latin typeface="Articulate" pitchFamily="2" charset="0"/>
              </a:rPr>
              <a:t>تعريف التوثيق والمراجع</a:t>
            </a:r>
            <a:r>
              <a:rPr lang="en-US" altLang="zh-CN" sz="1800">
                <a:latin typeface="Arial" panose="020B0604020202020204" pitchFamily="34" charset="0"/>
              </a:rPr>
              <a:t>               </a:t>
            </a:r>
            <a:endParaRPr lang="en-US" altLang="en-US" sz="1800" b="1">
              <a:latin typeface="Articulate" pitchFamily="2" charset="0"/>
            </a:endParaRPr>
          </a:p>
        </p:txBody>
      </p:sp>
      <p:grpSp>
        <p:nvGrpSpPr>
          <p:cNvPr id="2" name="Group 9"/>
          <p:cNvGrpSpPr>
            <a:grpSpLocks/>
          </p:cNvGrpSpPr>
          <p:nvPr/>
        </p:nvGrpSpPr>
        <p:grpSpPr bwMode="auto">
          <a:xfrm>
            <a:off x="3506788" y="880724"/>
            <a:ext cx="381000" cy="562889"/>
            <a:chOff x="2078" y="1295"/>
            <a:chExt cx="1615" cy="2386"/>
          </a:xfrm>
        </p:grpSpPr>
        <p:sp>
          <p:nvSpPr>
            <p:cNvPr id="7217" name="Oval 10"/>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18" name="Oval 11"/>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84" name="Oval 12"/>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20" name="Oval 13"/>
            <p:cNvSpPr>
              <a:spLocks noChangeArrowheads="1"/>
            </p:cNvSpPr>
            <p:nvPr/>
          </p:nvSpPr>
          <p:spPr bwMode="gray">
            <a:xfrm>
              <a:off x="2254" y="1296"/>
              <a:ext cx="1101" cy="2385"/>
            </a:xfrm>
            <a:prstGeom prst="ellipse">
              <a:avLst/>
            </a:prstGeom>
            <a:gradFill rotWithShape="1">
              <a:gsLst>
                <a:gs pos="0">
                  <a:srgbClr val="000000"/>
                </a:gs>
                <a:gs pos="100000">
                  <a:srgbClr val="FFCC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86" name="Oval 14"/>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22" name="Oval 15"/>
            <p:cNvSpPr>
              <a:spLocks noChangeArrowheads="1"/>
            </p:cNvSpPr>
            <p:nvPr/>
          </p:nvSpPr>
          <p:spPr bwMode="gray">
            <a:xfrm>
              <a:off x="2337" y="1296"/>
              <a:ext cx="1096" cy="2385"/>
            </a:xfrm>
            <a:prstGeom prst="ellipse">
              <a:avLst/>
            </a:prstGeom>
            <a:gradFill rotWithShape="1">
              <a:gsLst>
                <a:gs pos="0">
                  <a:srgbClr val="FFCC00"/>
                </a:gs>
                <a:gs pos="100000">
                  <a:srgbClr val="7C6300"/>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3" name="Group 16"/>
          <p:cNvGrpSpPr>
            <a:grpSpLocks/>
          </p:cNvGrpSpPr>
          <p:nvPr/>
        </p:nvGrpSpPr>
        <p:grpSpPr bwMode="auto">
          <a:xfrm>
            <a:off x="4254500" y="1712574"/>
            <a:ext cx="381000" cy="562889"/>
            <a:chOff x="2078" y="1295"/>
            <a:chExt cx="1615" cy="2386"/>
          </a:xfrm>
        </p:grpSpPr>
        <p:sp>
          <p:nvSpPr>
            <p:cNvPr id="7211" name="Oval 1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12" name="Oval 1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91" name="Oval 19"/>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14" name="Oval 20"/>
            <p:cNvSpPr>
              <a:spLocks noChangeArrowheads="1"/>
            </p:cNvSpPr>
            <p:nvPr/>
          </p:nvSpPr>
          <p:spPr bwMode="gray">
            <a:xfrm>
              <a:off x="2254" y="1296"/>
              <a:ext cx="1101" cy="2385"/>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93" name="Oval 21"/>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16" name="Oval 22"/>
            <p:cNvSpPr>
              <a:spLocks noChangeArrowheads="1"/>
            </p:cNvSpPr>
            <p:nvPr/>
          </p:nvSpPr>
          <p:spPr bwMode="gray">
            <a:xfrm>
              <a:off x="2337" y="1296"/>
              <a:ext cx="1096" cy="2385"/>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4" name="Group 23"/>
          <p:cNvGrpSpPr>
            <a:grpSpLocks/>
          </p:cNvGrpSpPr>
          <p:nvPr/>
        </p:nvGrpSpPr>
        <p:grpSpPr bwMode="auto">
          <a:xfrm>
            <a:off x="4584700" y="2499974"/>
            <a:ext cx="381000" cy="562889"/>
            <a:chOff x="2078" y="1295"/>
            <a:chExt cx="1615" cy="2386"/>
          </a:xfrm>
        </p:grpSpPr>
        <p:sp>
          <p:nvSpPr>
            <p:cNvPr id="7205" name="Oval 24"/>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06" name="Oval 25"/>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098" name="Oval 26"/>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08" name="Oval 27"/>
            <p:cNvSpPr>
              <a:spLocks noChangeArrowheads="1"/>
            </p:cNvSpPr>
            <p:nvPr/>
          </p:nvSpPr>
          <p:spPr bwMode="gray">
            <a:xfrm>
              <a:off x="2254" y="1296"/>
              <a:ext cx="1101" cy="2385"/>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00" name="Oval 28"/>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10" name="Oval 29"/>
            <p:cNvSpPr>
              <a:spLocks noChangeArrowheads="1"/>
            </p:cNvSpPr>
            <p:nvPr/>
          </p:nvSpPr>
          <p:spPr bwMode="gray">
            <a:xfrm>
              <a:off x="2337" y="1296"/>
              <a:ext cx="1096" cy="2385"/>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5" name="Group 30"/>
          <p:cNvGrpSpPr>
            <a:grpSpLocks/>
          </p:cNvGrpSpPr>
          <p:nvPr/>
        </p:nvGrpSpPr>
        <p:grpSpPr bwMode="auto">
          <a:xfrm>
            <a:off x="4572000" y="3338174"/>
            <a:ext cx="381000" cy="562889"/>
            <a:chOff x="2078" y="1295"/>
            <a:chExt cx="1615" cy="2386"/>
          </a:xfrm>
        </p:grpSpPr>
        <p:sp>
          <p:nvSpPr>
            <p:cNvPr id="7199" name="Oval 3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200" name="Oval 3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05" name="Oval 33"/>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202" name="Oval 34"/>
            <p:cNvSpPr>
              <a:spLocks noChangeArrowheads="1"/>
            </p:cNvSpPr>
            <p:nvPr/>
          </p:nvSpPr>
          <p:spPr bwMode="gray">
            <a:xfrm>
              <a:off x="2254" y="1296"/>
              <a:ext cx="1101" cy="2385"/>
            </a:xfrm>
            <a:prstGeom prst="ellipse">
              <a:avLst/>
            </a:prstGeom>
            <a:gradFill rotWithShape="1">
              <a:gsLst>
                <a:gs pos="0">
                  <a:srgbClr val="000000"/>
                </a:gs>
                <a:gs pos="100000">
                  <a:srgbClr val="8D67E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07" name="Oval 35"/>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204" name="Oval 36"/>
            <p:cNvSpPr>
              <a:spLocks noChangeArrowheads="1"/>
            </p:cNvSpPr>
            <p:nvPr/>
          </p:nvSpPr>
          <p:spPr bwMode="gray">
            <a:xfrm>
              <a:off x="2337" y="1296"/>
              <a:ext cx="1096" cy="2385"/>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6" name="Group 37"/>
          <p:cNvGrpSpPr>
            <a:grpSpLocks/>
          </p:cNvGrpSpPr>
          <p:nvPr/>
        </p:nvGrpSpPr>
        <p:grpSpPr bwMode="auto">
          <a:xfrm>
            <a:off x="4368800" y="4087474"/>
            <a:ext cx="355600" cy="562889"/>
            <a:chOff x="2078" y="1295"/>
            <a:chExt cx="1615" cy="2386"/>
          </a:xfrm>
        </p:grpSpPr>
        <p:sp>
          <p:nvSpPr>
            <p:cNvPr id="7193" name="Oval 3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194" name="Oval 3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12" name="Oval 40"/>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196" name="Oval 41"/>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14" name="Oval 42"/>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198" name="Oval 43"/>
            <p:cNvSpPr>
              <a:spLocks noChangeArrowheads="1"/>
            </p:cNvSpPr>
            <p:nvPr/>
          </p:nvSpPr>
          <p:spPr bwMode="gray">
            <a:xfrm>
              <a:off x="2337" y="1296"/>
              <a:ext cx="1096" cy="2385"/>
            </a:xfrm>
            <a:prstGeom prst="ellipse">
              <a:avLst/>
            </a:prstGeom>
            <a:gradFill rotWithShape="1">
              <a:gsLst>
                <a:gs pos="0">
                  <a:srgbClr val="E35E23"/>
                </a:gs>
                <a:gs pos="100000">
                  <a:srgbClr val="6E2E1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7" name="Group 46"/>
          <p:cNvGrpSpPr>
            <a:grpSpLocks/>
          </p:cNvGrpSpPr>
          <p:nvPr/>
        </p:nvGrpSpPr>
        <p:grpSpPr bwMode="auto">
          <a:xfrm>
            <a:off x="3556000" y="4887574"/>
            <a:ext cx="355600" cy="562889"/>
            <a:chOff x="2078" y="1295"/>
            <a:chExt cx="1615" cy="2386"/>
          </a:xfrm>
        </p:grpSpPr>
        <p:sp>
          <p:nvSpPr>
            <p:cNvPr id="7187" name="Oval 47"/>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188" name="Oval 48"/>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21" name="Oval 49"/>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7190" name="Oval 50"/>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23" name="Oval 51"/>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7192" name="Oval 52"/>
            <p:cNvSpPr>
              <a:spLocks noChangeArrowheads="1"/>
            </p:cNvSpPr>
            <p:nvPr/>
          </p:nvSpPr>
          <p:spPr bwMode="gray">
            <a:xfrm>
              <a:off x="2337" y="1296"/>
              <a:ext cx="1096" cy="2385"/>
            </a:xfrm>
            <a:prstGeom prst="ellipse">
              <a:avLst/>
            </a:prstGeom>
            <a:gradFill rotWithShape="1">
              <a:gsLst>
                <a:gs pos="0">
                  <a:srgbClr val="FF3399"/>
                </a:gs>
                <a:gs pos="100000">
                  <a:srgbClr val="7C194A"/>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sp>
        <p:nvSpPr>
          <p:cNvPr id="3125" name="Text Box 53"/>
          <p:cNvSpPr txBox="1">
            <a:spLocks noChangeArrowheads="1"/>
          </p:cNvSpPr>
          <p:nvPr/>
        </p:nvSpPr>
        <p:spPr bwMode="auto">
          <a:xfrm>
            <a:off x="982662" y="2781301"/>
            <a:ext cx="34369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50000"/>
              </a:spcBef>
              <a:buFontTx/>
              <a:buNone/>
            </a:pPr>
            <a:r>
              <a:rPr lang="ar-SA" altLang="zh-CN" sz="4000" b="1">
                <a:latin typeface="Arabolical" pitchFamily="2" charset="0"/>
              </a:rPr>
              <a:t>التالــــــي</a:t>
            </a:r>
            <a:endParaRPr lang="en-US" altLang="zh-CN" sz="4000" b="1">
              <a:latin typeface="Arabolical" pitchFamily="2" charset="0"/>
            </a:endParaRPr>
          </a:p>
        </p:txBody>
      </p:sp>
      <p:grpSp>
        <p:nvGrpSpPr>
          <p:cNvPr id="8" name="Group 57"/>
          <p:cNvGrpSpPr>
            <a:grpSpLocks/>
          </p:cNvGrpSpPr>
          <p:nvPr/>
        </p:nvGrpSpPr>
        <p:grpSpPr bwMode="auto">
          <a:xfrm>
            <a:off x="4664075" y="4149725"/>
            <a:ext cx="4419600" cy="546100"/>
            <a:chOff x="1978" y="2614"/>
            <a:chExt cx="2784" cy="344"/>
          </a:xfrm>
        </p:grpSpPr>
        <p:sp>
          <p:nvSpPr>
            <p:cNvPr id="7185" name="AutoShape 45"/>
            <p:cNvSpPr>
              <a:spLocks noChangeArrowheads="1"/>
            </p:cNvSpPr>
            <p:nvPr/>
          </p:nvSpPr>
          <p:spPr bwMode="gray">
            <a:xfrm>
              <a:off x="1978" y="2638"/>
              <a:ext cx="2784" cy="32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en-GB" altLang="en-US" sz="2800" b="1">
                <a:latin typeface="Arial" panose="020B0604020202020204" pitchFamily="34" charset="0"/>
              </a:endParaRPr>
            </a:p>
          </p:txBody>
        </p:sp>
        <p:sp>
          <p:nvSpPr>
            <p:cNvPr id="7186" name="Rectangle 55"/>
            <p:cNvSpPr>
              <a:spLocks noChangeArrowheads="1"/>
            </p:cNvSpPr>
            <p:nvPr/>
          </p:nvSpPr>
          <p:spPr bwMode="auto">
            <a:xfrm>
              <a:off x="2517" y="2614"/>
              <a:ext cx="1657"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a:spcBef>
                  <a:spcPct val="0"/>
                </a:spcBef>
                <a:buFontTx/>
                <a:buNone/>
              </a:pPr>
              <a:r>
                <a:rPr lang="ar-SA" altLang="en-US" sz="2800" b="1">
                  <a:solidFill>
                    <a:schemeClr val="tx2"/>
                  </a:solidFill>
                  <a:latin typeface="Arial" panose="020B0604020202020204" pitchFamily="34" charset="0"/>
                </a:rPr>
                <a:t>    أنواع الاقتباس    </a:t>
              </a:r>
              <a:endParaRPr lang="en-US" altLang="en-US" sz="2800" b="1">
                <a:solidFill>
                  <a:schemeClr val="tx2"/>
                </a:solidFill>
                <a:latin typeface="Arial" panose="020B0604020202020204" pitchFamily="34" charset="0"/>
              </a:endParaRPr>
            </a:p>
          </p:txBody>
        </p:sp>
      </p:grpSp>
      <p:sp>
        <p:nvSpPr>
          <p:cNvPr id="55" name="TextBox 5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97026574"/>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3125"/>
                                        </p:tgtEl>
                                        <p:attrNameLst>
                                          <p:attrName>style.visibility</p:attrName>
                                        </p:attrNameLst>
                                      </p:cBhvr>
                                      <p:to>
                                        <p:strVal val="visible"/>
                                      </p:to>
                                    </p:set>
                                    <p:anim calcmode="discrete" valueType="clr">
                                      <p:cBhvr override="childStyle">
                                        <p:cTn id="7" dur="80"/>
                                        <p:tgtEl>
                                          <p:spTgt spid="31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125"/>
                                        </p:tgtEl>
                                        <p:attrNameLst>
                                          <p:attrName>fillcolor</p:attrName>
                                        </p:attrNameLst>
                                      </p:cBhvr>
                                      <p:tavLst>
                                        <p:tav tm="0">
                                          <p:val>
                                            <p:clrVal>
                                              <a:schemeClr val="accent2"/>
                                            </p:clrVal>
                                          </p:val>
                                        </p:tav>
                                        <p:tav tm="50000">
                                          <p:val>
                                            <p:clrVal>
                                              <a:schemeClr val="hlink"/>
                                            </p:clrVal>
                                          </p:val>
                                        </p:tav>
                                      </p:tavLst>
                                    </p:anim>
                                    <p:set>
                                      <p:cBhvr>
                                        <p:cTn id="9" dur="80"/>
                                        <p:tgtEl>
                                          <p:spTgt spid="3125"/>
                                        </p:tgtEl>
                                        <p:attrNameLst>
                                          <p:attrName>fill.type</p:attrName>
                                        </p:attrNameLst>
                                      </p:cBhvr>
                                      <p:to>
                                        <p:strVal val="solid"/>
                                      </p:to>
                                    </p:set>
                                  </p:childTnLst>
                                </p:cTn>
                              </p:par>
                            </p:childTnLst>
                          </p:cTn>
                        </p:par>
                        <p:par>
                          <p:cTn id="10" fill="hold" nodeType="afterGroup">
                            <p:stCondLst>
                              <p:cond delay="520"/>
                            </p:stCondLst>
                            <p:childTnLst>
                              <p:par>
                                <p:cTn id="11" presetID="12" presetClass="entr" presetSubtype="8" fill="hold" nodeType="afterEffect">
                                  <p:stCondLst>
                                    <p:cond delay="0"/>
                                  </p:stCondLst>
                                  <p:childTnLst>
                                    <p:set>
                                      <p:cBhvr>
                                        <p:cTn id="12" dur="1" fill="hold">
                                          <p:stCondLst>
                                            <p:cond delay="0"/>
                                          </p:stCondLst>
                                        </p:cTn>
                                        <p:tgtEl>
                                          <p:spTgt spid="3075"/>
                                        </p:tgtEl>
                                        <p:attrNameLst>
                                          <p:attrName>style.visibility</p:attrName>
                                        </p:attrNameLst>
                                      </p:cBhvr>
                                      <p:to>
                                        <p:strVal val="visible"/>
                                      </p:to>
                                    </p:set>
                                    <p:animEffect transition="in" filter="slide(fromLeft)">
                                      <p:cBhvr>
                                        <p:cTn id="13" dur="500"/>
                                        <p:tgtEl>
                                          <p:spTgt spid="3075"/>
                                        </p:tgtEl>
                                      </p:cBhvr>
                                    </p:animEffect>
                                  </p:childTnLst>
                                </p:cTn>
                              </p:par>
                            </p:childTnLst>
                          </p:cTn>
                        </p:par>
                        <p:par>
                          <p:cTn id="14" fill="hold" nodeType="afterGroup">
                            <p:stCondLst>
                              <p:cond delay="1020"/>
                            </p:stCondLst>
                            <p:childTnLst>
                              <p:par>
                                <p:cTn id="15" presetID="21" presetClass="entr" presetSubtype="1" fill="hold" nodeType="afterEffect">
                                  <p:stCondLst>
                                    <p:cond delay="0"/>
                                  </p:stCondLst>
                                  <p:childTnLst>
                                    <p:set>
                                      <p:cBhvr>
                                        <p:cTn id="16" dur="1" fill="hold">
                                          <p:stCondLst>
                                            <p:cond delay="0"/>
                                          </p:stCondLst>
                                        </p:cTn>
                                        <p:tgtEl>
                                          <p:spTgt spid="3074"/>
                                        </p:tgtEl>
                                        <p:attrNameLst>
                                          <p:attrName>style.visibility</p:attrName>
                                        </p:attrNameLst>
                                      </p:cBhvr>
                                      <p:to>
                                        <p:strVal val="visible"/>
                                      </p:to>
                                    </p:set>
                                    <p:animEffect transition="in" filter="wheel(1)">
                                      <p:cBhvr>
                                        <p:cTn id="17" dur="2000"/>
                                        <p:tgtEl>
                                          <p:spTgt spid="3074"/>
                                        </p:tgtEl>
                                      </p:cBhvr>
                                    </p:animEffect>
                                  </p:childTnLst>
                                </p:cTn>
                              </p:par>
                            </p:childTnLst>
                          </p:cTn>
                        </p:par>
                        <p:par>
                          <p:cTn id="18" fill="hold" nodeType="afterGroup">
                            <p:stCondLst>
                              <p:cond delay="3020"/>
                            </p:stCondLst>
                            <p:childTnLst>
                              <p:par>
                                <p:cTn id="19" presetID="53" presetClass="entr" presetSubtype="0"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nodeType="afterGroup">
                            <p:stCondLst>
                              <p:cond delay="3520"/>
                            </p:stCondLst>
                            <p:childTnLst>
                              <p:par>
                                <p:cTn id="25" presetID="12" presetClass="entr" presetSubtype="8" fill="hold" grpId="0" nodeType="afterEffect">
                                  <p:stCondLst>
                                    <p:cond delay="0"/>
                                  </p:stCondLst>
                                  <p:childTnLst>
                                    <p:set>
                                      <p:cBhvr>
                                        <p:cTn id="26" dur="1" fill="hold">
                                          <p:stCondLst>
                                            <p:cond delay="0"/>
                                          </p:stCondLst>
                                        </p:cTn>
                                        <p:tgtEl>
                                          <p:spTgt spid="3080"/>
                                        </p:tgtEl>
                                        <p:attrNameLst>
                                          <p:attrName>style.visibility</p:attrName>
                                        </p:attrNameLst>
                                      </p:cBhvr>
                                      <p:to>
                                        <p:strVal val="visible"/>
                                      </p:to>
                                    </p:set>
                                    <p:animEffect transition="in" filter="slide(fromLeft)">
                                      <p:cBhvr>
                                        <p:cTn id="27" dur="500"/>
                                        <p:tgtEl>
                                          <p:spTgt spid="3080"/>
                                        </p:tgtEl>
                                      </p:cBhvr>
                                    </p:animEffect>
                                  </p:childTnLst>
                                </p:cTn>
                              </p:par>
                            </p:childTnLst>
                          </p:cTn>
                        </p:par>
                        <p:par>
                          <p:cTn id="28" fill="hold" nodeType="afterGroup">
                            <p:stCondLst>
                              <p:cond delay="4020"/>
                            </p:stCondLst>
                            <p:childTnLst>
                              <p:par>
                                <p:cTn id="29" presetID="53" presetClass="entr" presetSubtype="0"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nodeType="afterGroup">
                            <p:stCondLst>
                              <p:cond delay="4520"/>
                            </p:stCondLst>
                            <p:childTnLst>
                              <p:par>
                                <p:cTn id="35" presetID="12" presetClass="entr" presetSubtype="8" fill="hold" grpId="0" nodeType="afterEffect">
                                  <p:stCondLst>
                                    <p:cond delay="0"/>
                                  </p:stCondLst>
                                  <p:childTnLst>
                                    <p:set>
                                      <p:cBhvr>
                                        <p:cTn id="36" dur="1" fill="hold">
                                          <p:stCondLst>
                                            <p:cond delay="0"/>
                                          </p:stCondLst>
                                        </p:cTn>
                                        <p:tgtEl>
                                          <p:spTgt spid="3079"/>
                                        </p:tgtEl>
                                        <p:attrNameLst>
                                          <p:attrName>style.visibility</p:attrName>
                                        </p:attrNameLst>
                                      </p:cBhvr>
                                      <p:to>
                                        <p:strVal val="visible"/>
                                      </p:to>
                                    </p:set>
                                    <p:animEffect transition="in" filter="slide(fromLeft)">
                                      <p:cBhvr>
                                        <p:cTn id="37" dur="500"/>
                                        <p:tgtEl>
                                          <p:spTgt spid="3079"/>
                                        </p:tgtEl>
                                      </p:cBhvr>
                                    </p:animEffect>
                                  </p:childTnLst>
                                </p:cTn>
                              </p:par>
                            </p:childTnLst>
                          </p:cTn>
                        </p:par>
                        <p:par>
                          <p:cTn id="38" fill="hold" nodeType="afterGroup">
                            <p:stCondLst>
                              <p:cond delay="5020"/>
                            </p:stCondLst>
                            <p:childTnLst>
                              <p:par>
                                <p:cTn id="39" presetID="53" presetClass="entr" presetSubtype="0"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fill="hold"/>
                                        <p:tgtEl>
                                          <p:spTgt spid="4"/>
                                        </p:tgtEl>
                                        <p:attrNameLst>
                                          <p:attrName>ppt_w</p:attrName>
                                        </p:attrNameLst>
                                      </p:cBhvr>
                                      <p:tavLst>
                                        <p:tav tm="0">
                                          <p:val>
                                            <p:fltVal val="0"/>
                                          </p:val>
                                        </p:tav>
                                        <p:tav tm="100000">
                                          <p:val>
                                            <p:strVal val="#ppt_w"/>
                                          </p:val>
                                        </p:tav>
                                      </p:tavLst>
                                    </p:anim>
                                    <p:anim calcmode="lin" valueType="num">
                                      <p:cBhvr>
                                        <p:cTn id="42" dur="500" fill="hold"/>
                                        <p:tgtEl>
                                          <p:spTgt spid="4"/>
                                        </p:tgtEl>
                                        <p:attrNameLst>
                                          <p:attrName>ppt_h</p:attrName>
                                        </p:attrNameLst>
                                      </p:cBhvr>
                                      <p:tavLst>
                                        <p:tav tm="0">
                                          <p:val>
                                            <p:fltVal val="0"/>
                                          </p:val>
                                        </p:tav>
                                        <p:tav tm="100000">
                                          <p:val>
                                            <p:strVal val="#ppt_h"/>
                                          </p:val>
                                        </p:tav>
                                      </p:tavLst>
                                    </p:anim>
                                    <p:animEffect transition="in" filter="fade">
                                      <p:cBhvr>
                                        <p:cTn id="43" dur="500"/>
                                        <p:tgtEl>
                                          <p:spTgt spid="4"/>
                                        </p:tgtEl>
                                      </p:cBhvr>
                                    </p:animEffect>
                                  </p:childTnLst>
                                </p:cTn>
                              </p:par>
                            </p:childTnLst>
                          </p:cTn>
                        </p:par>
                        <p:par>
                          <p:cTn id="44" fill="hold" nodeType="afterGroup">
                            <p:stCondLst>
                              <p:cond delay="5520"/>
                            </p:stCondLst>
                            <p:childTnLst>
                              <p:par>
                                <p:cTn id="45" presetID="12" presetClass="entr" presetSubtype="8" fill="hold" grpId="0" nodeType="afterEffect">
                                  <p:stCondLst>
                                    <p:cond delay="0"/>
                                  </p:stCondLst>
                                  <p:childTnLst>
                                    <p:set>
                                      <p:cBhvr>
                                        <p:cTn id="46" dur="1" fill="hold">
                                          <p:stCondLst>
                                            <p:cond delay="0"/>
                                          </p:stCondLst>
                                        </p:cTn>
                                        <p:tgtEl>
                                          <p:spTgt spid="3078"/>
                                        </p:tgtEl>
                                        <p:attrNameLst>
                                          <p:attrName>style.visibility</p:attrName>
                                        </p:attrNameLst>
                                      </p:cBhvr>
                                      <p:to>
                                        <p:strVal val="visible"/>
                                      </p:to>
                                    </p:set>
                                    <p:animEffect transition="in" filter="slide(fromLeft)">
                                      <p:cBhvr>
                                        <p:cTn id="47" dur="500"/>
                                        <p:tgtEl>
                                          <p:spTgt spid="3078"/>
                                        </p:tgtEl>
                                      </p:cBhvr>
                                    </p:animEffect>
                                  </p:childTnLst>
                                </p:cTn>
                              </p:par>
                            </p:childTnLst>
                          </p:cTn>
                        </p:par>
                        <p:par>
                          <p:cTn id="48" fill="hold" nodeType="afterGroup">
                            <p:stCondLst>
                              <p:cond delay="6020"/>
                            </p:stCondLst>
                            <p:childTnLst>
                              <p:par>
                                <p:cTn id="49" presetID="53" presetClass="entr" presetSubtype="0"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animEffect transition="in" filter="fade">
                                      <p:cBhvr>
                                        <p:cTn id="53" dur="500"/>
                                        <p:tgtEl>
                                          <p:spTgt spid="5"/>
                                        </p:tgtEl>
                                      </p:cBhvr>
                                    </p:animEffect>
                                  </p:childTnLst>
                                </p:cTn>
                              </p:par>
                            </p:childTnLst>
                          </p:cTn>
                        </p:par>
                        <p:par>
                          <p:cTn id="54" fill="hold" nodeType="afterGroup">
                            <p:stCondLst>
                              <p:cond delay="6520"/>
                            </p:stCondLst>
                            <p:childTnLst>
                              <p:par>
                                <p:cTn id="55" presetID="12" presetClass="entr" presetSubtype="8" fill="hold" grpId="0" nodeType="afterEffect">
                                  <p:stCondLst>
                                    <p:cond delay="0"/>
                                  </p:stCondLst>
                                  <p:childTnLst>
                                    <p:set>
                                      <p:cBhvr>
                                        <p:cTn id="56" dur="1" fill="hold">
                                          <p:stCondLst>
                                            <p:cond delay="0"/>
                                          </p:stCondLst>
                                        </p:cTn>
                                        <p:tgtEl>
                                          <p:spTgt spid="3077"/>
                                        </p:tgtEl>
                                        <p:attrNameLst>
                                          <p:attrName>style.visibility</p:attrName>
                                        </p:attrNameLst>
                                      </p:cBhvr>
                                      <p:to>
                                        <p:strVal val="visible"/>
                                      </p:to>
                                    </p:set>
                                    <p:animEffect transition="in" filter="slide(fromLeft)">
                                      <p:cBhvr>
                                        <p:cTn id="57" dur="500"/>
                                        <p:tgtEl>
                                          <p:spTgt spid="3077"/>
                                        </p:tgtEl>
                                      </p:cBhvr>
                                    </p:animEffect>
                                  </p:childTnLst>
                                </p:cTn>
                              </p:par>
                            </p:childTnLst>
                          </p:cTn>
                        </p:par>
                        <p:par>
                          <p:cTn id="58" fill="hold" nodeType="afterGroup">
                            <p:stCondLst>
                              <p:cond delay="7020"/>
                            </p:stCondLst>
                            <p:childTnLst>
                              <p:par>
                                <p:cTn id="59" presetID="53" presetClass="entr" presetSubtype="0"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childTnLst>
                          </p:cTn>
                        </p:par>
                        <p:par>
                          <p:cTn id="64" fill="hold" nodeType="afterGroup">
                            <p:stCondLst>
                              <p:cond delay="7520"/>
                            </p:stCondLst>
                            <p:childTnLst>
                              <p:par>
                                <p:cTn id="65" presetID="2" presetClass="entr" presetSubtype="8"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0-#ppt_w/2"/>
                                          </p:val>
                                        </p:tav>
                                        <p:tav tm="100000">
                                          <p:val>
                                            <p:strVal val="#ppt_x"/>
                                          </p:val>
                                        </p:tav>
                                      </p:tavLst>
                                    </p:anim>
                                    <p:anim calcmode="lin" valueType="num">
                                      <p:cBhvr additive="base">
                                        <p:cTn id="68" dur="500" fill="hold"/>
                                        <p:tgtEl>
                                          <p:spTgt spid="8"/>
                                        </p:tgtEl>
                                        <p:attrNameLst>
                                          <p:attrName>ppt_y</p:attrName>
                                        </p:attrNameLst>
                                      </p:cBhvr>
                                      <p:tavLst>
                                        <p:tav tm="0">
                                          <p:val>
                                            <p:strVal val="#ppt_y"/>
                                          </p:val>
                                        </p:tav>
                                        <p:tav tm="100000">
                                          <p:val>
                                            <p:strVal val="#ppt_y"/>
                                          </p:val>
                                        </p:tav>
                                      </p:tavLst>
                                    </p:anim>
                                  </p:childTnLst>
                                </p:cTn>
                              </p:par>
                            </p:childTnLst>
                          </p:cTn>
                        </p:par>
                        <p:par>
                          <p:cTn id="69" fill="hold" nodeType="afterGroup">
                            <p:stCondLst>
                              <p:cond delay="8020"/>
                            </p:stCondLst>
                            <p:childTnLst>
                              <p:par>
                                <p:cTn id="70" presetID="53" presetClass="entr" presetSubtype="0" fill="hold" nodeType="after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childTnLst>
                          </p:cTn>
                        </p:par>
                        <p:par>
                          <p:cTn id="75" fill="hold" nodeType="afterGroup">
                            <p:stCondLst>
                              <p:cond delay="8520"/>
                            </p:stCondLst>
                            <p:childTnLst>
                              <p:par>
                                <p:cTn id="76" presetID="12" presetClass="entr" presetSubtype="8" fill="hold" grpId="0" nodeType="afterEffect">
                                  <p:stCondLst>
                                    <p:cond delay="0"/>
                                  </p:stCondLst>
                                  <p:childTnLst>
                                    <p:set>
                                      <p:cBhvr>
                                        <p:cTn id="77" dur="1" fill="hold">
                                          <p:stCondLst>
                                            <p:cond delay="0"/>
                                          </p:stCondLst>
                                        </p:cTn>
                                        <p:tgtEl>
                                          <p:spTgt spid="3076"/>
                                        </p:tgtEl>
                                        <p:attrNameLst>
                                          <p:attrName>style.visibility</p:attrName>
                                        </p:attrNameLst>
                                      </p:cBhvr>
                                      <p:to>
                                        <p:strVal val="visible"/>
                                      </p:to>
                                    </p:set>
                                    <p:animEffect transition="in" filter="slide(fromLeft)">
                                      <p:cBhvr>
                                        <p:cTn id="78"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7" grpId="0" animBg="1"/>
      <p:bldP spid="3078" grpId="0" animBg="1"/>
      <p:bldP spid="3079" grpId="0" animBg="1"/>
      <p:bldP spid="3080" grpId="0" animBg="1"/>
      <p:bldP spid="31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AutoShape 4"/>
          <p:cNvSpPr>
            <a:spLocks noChangeArrowheads="1"/>
          </p:cNvSpPr>
          <p:nvPr/>
        </p:nvSpPr>
        <p:spPr bwMode="gray">
          <a:xfrm>
            <a:off x="2811463" y="184150"/>
            <a:ext cx="6049962" cy="1125538"/>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6700" b="1">
                <a:solidFill>
                  <a:schemeClr val="bg1"/>
                </a:solidFill>
                <a:latin typeface="Articulate" pitchFamily="2" charset="0"/>
                <a:cs typeface="HeshamNormal" pitchFamily="2" charset="0"/>
              </a:rPr>
              <a:t>تعريف التوثيق </a:t>
            </a:r>
            <a:endParaRPr lang="en-US" altLang="zh-CN" sz="10700" b="1">
              <a:solidFill>
                <a:schemeClr val="bg1"/>
              </a:solidFill>
              <a:latin typeface="Articulate" pitchFamily="2" charset="0"/>
              <a:cs typeface="HeshamNormal" pitchFamily="2" charset="0"/>
            </a:endParaRPr>
          </a:p>
        </p:txBody>
      </p:sp>
      <p:sp>
        <p:nvSpPr>
          <p:cNvPr id="9219" name="Text Box 7"/>
          <p:cNvSpPr txBox="1">
            <a:spLocks noChangeArrowheads="1"/>
          </p:cNvSpPr>
          <p:nvPr/>
        </p:nvSpPr>
        <p:spPr bwMode="auto">
          <a:xfrm>
            <a:off x="2208213" y="2133601"/>
            <a:ext cx="8280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50000"/>
              </a:spcBef>
              <a:buFontTx/>
              <a:buNone/>
            </a:pPr>
            <a:endParaRPr lang="en-GB" altLang="en-US" sz="1800">
              <a:latin typeface="Arial" panose="020B0604020202020204" pitchFamily="34" charset="0"/>
            </a:endParaRPr>
          </a:p>
        </p:txBody>
      </p:sp>
      <p:sp>
        <p:nvSpPr>
          <p:cNvPr id="2058" name="Text Box 10"/>
          <p:cNvSpPr txBox="1">
            <a:spLocks noChangeArrowheads="1"/>
          </p:cNvSpPr>
          <p:nvPr/>
        </p:nvSpPr>
        <p:spPr bwMode="auto">
          <a:xfrm>
            <a:off x="2424114" y="1412875"/>
            <a:ext cx="7343775" cy="4794250"/>
          </a:xfrm>
          <a:prstGeom prst="rect">
            <a:avLst/>
          </a:prstGeom>
          <a:noFill/>
          <a:ln w="38100">
            <a:solidFill>
              <a:srgbClr val="008000"/>
            </a:solidFill>
            <a:miter lim="800000"/>
            <a:headEnd/>
            <a:tailEnd/>
          </a:ln>
          <a:effectLst/>
        </p:spPr>
        <p:txBody>
          <a:bodyPr>
            <a:spAutoFit/>
          </a:bodyPr>
          <a:lstStyle/>
          <a:p>
            <a:pPr algn="just" rtl="1" eaLnBrk="1" hangingPunct="1">
              <a:defRPr/>
            </a:pPr>
            <a:r>
              <a:rPr lang="ar-SA" dirty="0"/>
              <a:t> </a:t>
            </a:r>
            <a:r>
              <a:rPr lang="ar-SA" sz="3600" b="1" u="sng" dirty="0">
                <a:effectLst>
                  <a:outerShdw blurRad="38100" dist="38100" dir="2700000" algn="tl">
                    <a:srgbClr val="C0C0C0"/>
                  </a:outerShdw>
                </a:effectLst>
              </a:rPr>
              <a:t>التوثيق هو العملية التي نقوم من خلالها بنسب النص المقتبس، أو الشاهد، إلى صاحبه، أي إلى المرجع/ المصدر الذي نقلناه منه، ويكون ذلك بأكثر من طريقة.</a:t>
            </a:r>
          </a:p>
          <a:p>
            <a:pPr algn="just" rtl="1" eaLnBrk="1" hangingPunct="1">
              <a:defRPr/>
            </a:pPr>
            <a:r>
              <a:rPr lang="ar-BH" sz="3400" b="1" u="sng" dirty="0">
                <a:solidFill>
                  <a:srgbClr val="FF3300"/>
                </a:solidFill>
                <a:effectLst>
                  <a:outerShdw blurRad="38100" dist="38100" dir="2700000" algn="tl">
                    <a:srgbClr val="C0C0C0"/>
                  </a:outerShdw>
                </a:effectLst>
              </a:rPr>
              <a:t>التوثيق الدقيق الأمين</a:t>
            </a:r>
            <a:r>
              <a:rPr lang="ar-BH" sz="3200" b="1" dirty="0"/>
              <a:t> هو العلامة المميزة للكتابة </a:t>
            </a:r>
            <a:r>
              <a:rPr lang="ar-SA" sz="3200" b="1" dirty="0"/>
              <a:t> ا</a:t>
            </a:r>
            <a:r>
              <a:rPr lang="ar-BH" sz="3200" b="1" dirty="0"/>
              <a:t>لأكاديمية </a:t>
            </a:r>
            <a:r>
              <a:rPr lang="ar-BH" sz="3200" b="1" dirty="0" err="1"/>
              <a:t>الموثوقة</a:t>
            </a:r>
            <a:r>
              <a:rPr lang="ar-BH" sz="3200" b="1" dirty="0"/>
              <a:t> ومن مظاهرها الهامة التي تتم من خلالها الإشارة إلى الأفكار والآراء والمعلومات التي تستقيها من المصادر والمراجع المختلفة وتحرص على أن تنسبها لأصحابها</a:t>
            </a:r>
            <a:r>
              <a:rPr lang="ar-SA" sz="3200" b="1" dirty="0"/>
              <a:t>.</a:t>
            </a:r>
            <a:endParaRPr lang="en-US" sz="3200" b="1" dirty="0"/>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922314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slide(fromBottom)">
                                      <p:cBhvr>
                                        <p:cTn id="7" dur="500"/>
                                        <p:tgtEl>
                                          <p:spTgt spid="2052"/>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058"/>
                                        </p:tgtEl>
                                        <p:attrNameLst>
                                          <p:attrName>style.visibility</p:attrName>
                                        </p:attrNameLst>
                                      </p:cBhvr>
                                      <p:to>
                                        <p:strVal val="visible"/>
                                      </p:to>
                                    </p:set>
                                    <p:anim calcmode="lin" valueType="num">
                                      <p:cBhvr additive="base">
                                        <p:cTn id="11" dur="500" fill="hold"/>
                                        <p:tgtEl>
                                          <p:spTgt spid="2058"/>
                                        </p:tgtEl>
                                        <p:attrNameLst>
                                          <p:attrName>ppt_x</p:attrName>
                                        </p:attrNameLst>
                                      </p:cBhvr>
                                      <p:tavLst>
                                        <p:tav tm="0">
                                          <p:val>
                                            <p:strVal val="#ppt_x"/>
                                          </p:val>
                                        </p:tav>
                                        <p:tav tm="100000">
                                          <p:val>
                                            <p:strVal val="#ppt_x"/>
                                          </p:val>
                                        </p:tav>
                                      </p:tavLst>
                                    </p:anim>
                                    <p:anim calcmode="lin" valueType="num">
                                      <p:cBhvr additive="base">
                                        <p:cTn id="12" dur="500" fill="hold"/>
                                        <p:tgtEl>
                                          <p:spTgt spid="2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205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body" idx="4294967295"/>
          </p:nvPr>
        </p:nvSpPr>
        <p:spPr>
          <a:xfrm>
            <a:off x="2424114" y="1628776"/>
            <a:ext cx="7343775" cy="4824413"/>
          </a:xfrm>
          <a:noFill/>
          <a:ln w="38100">
            <a:solidFill>
              <a:srgbClr val="008000"/>
            </a:solidFill>
            <a:miter lim="800000"/>
            <a:headEnd/>
            <a:tailEnd/>
          </a:ln>
        </p:spPr>
        <p:txBody>
          <a:bodyPr/>
          <a:lstStyle/>
          <a:p>
            <a:pPr marL="0" indent="0" algn="r" eaLnBrk="1" hangingPunct="1">
              <a:buNone/>
            </a:pPr>
            <a:r>
              <a:rPr lang="ar-SA" altLang="en-US" sz="4700" b="1" dirty="0"/>
              <a:t>هو مصدر معتمد يتم الرجوع </a:t>
            </a:r>
            <a:r>
              <a:rPr lang="ar-SA" altLang="en-US" sz="4700" b="1" dirty="0" smtClean="0"/>
              <a:t>إليه للحصول </a:t>
            </a:r>
            <a:r>
              <a:rPr lang="ar-SA" altLang="en-US" sz="4700" b="1" dirty="0"/>
              <a:t>على معلومات أو حقائق محددة، وعادة ما يكون هذا المصدر مرتب بطريقة تسمح بالحصول على المعلومات المحددة أو الحقائق بيسر وسهولة.</a:t>
            </a:r>
          </a:p>
        </p:txBody>
      </p:sp>
      <p:sp>
        <p:nvSpPr>
          <p:cNvPr id="15363" name="AutoShape 3"/>
          <p:cNvSpPr>
            <a:spLocks noGrp="1" noChangeArrowheads="1"/>
          </p:cNvSpPr>
          <p:nvPr>
            <p:ph type="title" idx="4294967295"/>
          </p:nvPr>
        </p:nvSpPr>
        <p:spPr bwMode="gray">
          <a:xfrm>
            <a:off x="3432175" y="260350"/>
            <a:ext cx="5759450" cy="1296988"/>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ormAutofit fontScale="90000"/>
          </a:bodyPr>
          <a:lstStyle/>
          <a:p>
            <a:r>
              <a:rPr lang="ar-SA" altLang="zh-CN" sz="6600" b="1">
                <a:solidFill>
                  <a:schemeClr val="bg1"/>
                </a:solidFill>
              </a:rPr>
              <a:t> تعريف المرجع</a:t>
            </a:r>
            <a:r>
              <a:rPr lang="en-US" altLang="zh-CN" sz="4000">
                <a:cs typeface="Times New Roman" panose="02020603050405020304" pitchFamily="18" charset="0"/>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556745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slide(fromBottom)">
                                      <p:cBhvr>
                                        <p:cTn id="7" dur="500"/>
                                        <p:tgtEl>
                                          <p:spTgt spid="15363"/>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5362">
                                            <p:bg/>
                                          </p:spTgt>
                                        </p:tgtEl>
                                        <p:attrNameLst>
                                          <p:attrName>style.visibility</p:attrName>
                                        </p:attrNameLst>
                                      </p:cBhvr>
                                      <p:to>
                                        <p:strVal val="visible"/>
                                      </p:to>
                                    </p:set>
                                    <p:anim calcmode="lin" valueType="num">
                                      <p:cBhvr additive="base">
                                        <p:cTn id="11" dur="500" fill="hold"/>
                                        <p:tgtEl>
                                          <p:spTgt spid="15362">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5362">
                                            <p:bg/>
                                          </p:spTgt>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15362">
                                            <p:txEl>
                                              <p:pRg st="0" end="0"/>
                                            </p:txEl>
                                          </p:spTgt>
                                        </p:tgtEl>
                                        <p:attrNameLst>
                                          <p:attrName>style.visibility</p:attrName>
                                        </p:attrNameLst>
                                      </p:cBhvr>
                                      <p:to>
                                        <p:strVal val="visible"/>
                                      </p:to>
                                    </p:set>
                                    <p:anim calcmode="lin" valueType="num">
                                      <p:cBhvr additive="base">
                                        <p:cTn id="16" dur="5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536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animBg="1"/>
      <p:bldP spid="1536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4294967295"/>
          </p:nvPr>
        </p:nvSpPr>
        <p:spPr>
          <a:xfrm>
            <a:off x="1992313" y="1628776"/>
            <a:ext cx="8229600" cy="4525963"/>
          </a:xfrm>
          <a:noFill/>
          <a:ln w="38100">
            <a:solidFill>
              <a:srgbClr val="008000"/>
            </a:solidFill>
            <a:miter lim="800000"/>
            <a:headEnd/>
            <a:tailEnd/>
          </a:ln>
        </p:spPr>
        <p:txBody>
          <a:bodyPr/>
          <a:lstStyle/>
          <a:p>
            <a:pPr marL="0" indent="0" algn="r" eaLnBrk="1" hangingPunct="1">
              <a:buNone/>
            </a:pPr>
            <a:r>
              <a:rPr lang="ar-SA" altLang="en-US" dirty="0">
                <a:cs typeface="Simplified Arabic" panose="02020603050405020304" pitchFamily="18" charset="-78"/>
              </a:rPr>
              <a:t>توثيق المعلومات والبيانات التي اعتمد عليها الباحث نفسه.</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دعم وتأكيد والاستشهاد بما كتبه الباحث أو نقد لما كتبه باحث آخر.</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حفظ حق المؤلفين الآخرين في المعلومات التي استقى منها الباحث هذه المعلومات، وهذا قانون أساسي في أخلاقيات البحث العلمي.</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بيان وتعريف بالمطبوعات والمؤلفات الأصلية التي اخذ منها الباحث.</a:t>
            </a:r>
            <a:endParaRPr lang="en-US" altLang="en-US" dirty="0">
              <a:cs typeface="Simplified Arabic" panose="02020603050405020304" pitchFamily="18" charset="-78"/>
            </a:endParaRPr>
          </a:p>
          <a:p>
            <a:pPr marL="0" indent="0" algn="r" eaLnBrk="1" hangingPunct="1">
              <a:buNone/>
            </a:pPr>
            <a:r>
              <a:rPr lang="ar-SA" altLang="en-US" dirty="0">
                <a:cs typeface="Simplified Arabic" panose="02020603050405020304" pitchFamily="18" charset="-78"/>
              </a:rPr>
              <a:t>إرجاع القارئ إلى المصدر الذي استفاد منه الباحث وذلك من اجل تشجيع القارئ على التأكد أو الاستفادة في المعلومات.</a:t>
            </a:r>
            <a:endParaRPr lang="en-US" altLang="en-US" dirty="0">
              <a:cs typeface="Simplified Arabic" panose="02020603050405020304" pitchFamily="18" charset="-78"/>
            </a:endParaRPr>
          </a:p>
          <a:p>
            <a:pPr marL="0" indent="0" algn="r" eaLnBrk="1" hangingPunct="1">
              <a:buNone/>
            </a:pPr>
            <a:endParaRPr lang="en-US" altLang="en-US" b="1" dirty="0">
              <a:cs typeface="Arial" panose="020B0604020202020204" pitchFamily="34" charset="0"/>
            </a:endParaRPr>
          </a:p>
        </p:txBody>
      </p:sp>
      <p:sp>
        <p:nvSpPr>
          <p:cNvPr id="11268" name="AutoShape 4"/>
          <p:cNvSpPr>
            <a:spLocks noGrp="1" noChangeArrowheads="1"/>
          </p:cNvSpPr>
          <p:nvPr>
            <p:ph type="title" idx="4294967295"/>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ormAutofit fontScale="90000"/>
          </a:bodyPr>
          <a:lstStyle/>
          <a:p>
            <a:pPr algn="ctr"/>
            <a:r>
              <a:rPr lang="ar-JO" altLang="zh-CN" sz="6600" b="1" dirty="0">
                <a:solidFill>
                  <a:schemeClr val="bg1"/>
                </a:solidFill>
              </a:rPr>
              <a:t>أهمية توثيق</a:t>
            </a:r>
            <a:r>
              <a:rPr lang="ar-SA" altLang="zh-CN" sz="6600" b="1" dirty="0">
                <a:solidFill>
                  <a:schemeClr val="bg1"/>
                </a:solidFill>
              </a:rPr>
              <a:t> المراجع</a:t>
            </a:r>
            <a:r>
              <a:rPr lang="en-US" altLang="zh-CN" sz="4000" dirty="0">
                <a:cs typeface="Times New Roman" panose="02020603050405020304" pitchFamily="18" charset="0"/>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772621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slide(fromBottom)">
                                      <p:cBhvr>
                                        <p:cTn id="7"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body" idx="4294967295"/>
          </p:nvPr>
        </p:nvSpPr>
        <p:spPr>
          <a:xfrm>
            <a:off x="2114550" y="15668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5000"/>
              </a:lnSpc>
              <a:spcBef>
                <a:spcPct val="10000"/>
              </a:spcBef>
              <a:buFont typeface="Arial" panose="020B0604020202020204" pitchFamily="34" charset="0"/>
              <a:buNone/>
            </a:pPr>
            <a:r>
              <a:rPr lang="ar-SA" altLang="en-US" sz="5400" b="1" dirty="0">
                <a:solidFill>
                  <a:srgbClr val="FF3300"/>
                </a:solidFill>
              </a:rPr>
              <a:t>هو: الاستعانة بآراء وأفكار باحثين</a:t>
            </a:r>
          </a:p>
          <a:p>
            <a:pPr algn="r" eaLnBrk="1" hangingPunct="1">
              <a:lnSpc>
                <a:spcPct val="85000"/>
              </a:lnSpc>
              <a:spcBef>
                <a:spcPct val="10000"/>
              </a:spcBef>
              <a:buFont typeface="Arial" panose="020B0604020202020204" pitchFamily="34" charset="0"/>
              <a:buNone/>
            </a:pPr>
            <a:r>
              <a:rPr lang="ar-SA" altLang="en-US" sz="5400" b="1" dirty="0">
                <a:solidFill>
                  <a:srgbClr val="FF3300"/>
                </a:solidFill>
              </a:rPr>
              <a:t>      وكتَّاب وغيرهم، </a:t>
            </a:r>
          </a:p>
          <a:p>
            <a:pPr algn="r" eaLnBrk="1" hangingPunct="1">
              <a:lnSpc>
                <a:spcPct val="85000"/>
              </a:lnSpc>
              <a:spcBef>
                <a:spcPct val="10000"/>
              </a:spcBef>
              <a:buFont typeface="Arial" panose="020B0604020202020204" pitchFamily="34" charset="0"/>
              <a:buNone/>
            </a:pPr>
            <a:r>
              <a:rPr lang="ar-SA" altLang="en-US" sz="4800" b="1" dirty="0"/>
              <a:t>فالاقتباس هو الاستفادة من المعلومات التي يتضمنها مصدر معين يرى الباحث أن لها علاقة بموضوع بحثه وانه من المفيد الاستشهاد بما يفيد بحثه</a:t>
            </a:r>
            <a:r>
              <a:rPr lang="ar-SA" altLang="en-US" sz="4800" dirty="0"/>
              <a:t> </a:t>
            </a:r>
            <a:endParaRPr lang="en-US" altLang="en-US" sz="4800" dirty="0">
              <a:cs typeface="Arial" panose="020B0604020202020204" pitchFamily="34" charset="0"/>
            </a:endParaRPr>
          </a:p>
        </p:txBody>
      </p:sp>
      <p:sp>
        <p:nvSpPr>
          <p:cNvPr id="123907"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solidFill>
                  <a:schemeClr val="bg1"/>
                </a:solidFill>
                <a:latin typeface="Arial" panose="020B0604020202020204" pitchFamily="34" charset="0"/>
              </a:rPr>
              <a:t> تعريف الاقتباس</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49154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3907"/>
                                        </p:tgtEl>
                                        <p:attrNameLst>
                                          <p:attrName>style.visibility</p:attrName>
                                        </p:attrNameLst>
                                      </p:cBhvr>
                                      <p:to>
                                        <p:strVal val="visible"/>
                                      </p:to>
                                    </p:set>
                                    <p:animEffect transition="in" filter="slide(fromBottom)">
                                      <p:cBhvr>
                                        <p:cTn id="7" dur="500"/>
                                        <p:tgtEl>
                                          <p:spTgt spid="123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4294967295"/>
          </p:nvPr>
        </p:nvSpPr>
        <p:spPr>
          <a:xfrm>
            <a:off x="2063750" y="1412876"/>
            <a:ext cx="8229600" cy="4525963"/>
          </a:xfrm>
          <a:noFill/>
          <a:ln w="38100">
            <a:solidFill>
              <a:srgbClr val="008000"/>
            </a:solidFill>
            <a:miter lim="800000"/>
            <a:headEnd/>
            <a:tailEnd/>
          </a:ln>
        </p:spPr>
        <p:txBody>
          <a:bodyPr/>
          <a:lstStyle/>
          <a:p>
            <a:pPr marL="0" indent="0" algn="r" eaLnBrk="1" hangingPunct="1">
              <a:lnSpc>
                <a:spcPct val="90000"/>
              </a:lnSpc>
              <a:buNone/>
            </a:pPr>
            <a:r>
              <a:rPr lang="ar-SA" altLang="en-US" sz="4000" b="1" dirty="0">
                <a:solidFill>
                  <a:srgbClr val="FF3300"/>
                </a:solidFill>
              </a:rPr>
              <a:t>النقل الحرفي أو الاقتباس المباشر دون تحريف:</a:t>
            </a:r>
            <a:r>
              <a:rPr lang="ar-SA" altLang="en-US" sz="4000" b="1" dirty="0"/>
              <a:t> وذلك مثل  نص قرآني أو حديث شريف أو نص يتميز بحساسية معينة أو تعبيرات ذات أهمية لزعيم أو ملك وما شابه ذلك </a:t>
            </a:r>
            <a:endParaRPr lang="en-US" altLang="en-US" sz="4000" b="1" dirty="0">
              <a:cs typeface="Arial" panose="020B0604020202020204" pitchFamily="34" charset="0"/>
            </a:endParaRPr>
          </a:p>
          <a:p>
            <a:pPr marL="0" indent="0" algn="r" eaLnBrk="1" hangingPunct="1">
              <a:lnSpc>
                <a:spcPct val="90000"/>
              </a:lnSpc>
              <a:buNone/>
            </a:pPr>
            <a:r>
              <a:rPr lang="ar-SA" altLang="en-US" sz="4000" b="1" dirty="0">
                <a:solidFill>
                  <a:srgbClr val="FF3300"/>
                </a:solidFill>
              </a:rPr>
              <a:t>الاقتباس الغير مباشر :</a:t>
            </a:r>
            <a:r>
              <a:rPr lang="ar-SA" altLang="en-US" sz="4000" b="1" dirty="0"/>
              <a:t> وهو أن يقرأ الباحث النص ثم يوظف الفكرة أو المعنى بأسلوبه وتعبيراته دون تحريف الفكرة الرئيسية</a:t>
            </a:r>
            <a:r>
              <a:rPr lang="en-US" altLang="en-US" sz="4000" b="1" dirty="0">
                <a:cs typeface="Arial" panose="020B0604020202020204" pitchFamily="34" charset="0"/>
              </a:rPr>
              <a:t>.</a:t>
            </a:r>
            <a:r>
              <a:rPr lang="en-US" altLang="en-US" sz="4000" dirty="0">
                <a:cs typeface="Arial" panose="020B0604020202020204" pitchFamily="34" charset="0"/>
              </a:rPr>
              <a:t> </a:t>
            </a:r>
          </a:p>
        </p:txBody>
      </p:sp>
      <p:sp>
        <p:nvSpPr>
          <p:cNvPr id="124931"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 أنواع الاقتباس </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818819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4931"/>
                                        </p:tgtEl>
                                        <p:attrNameLst>
                                          <p:attrName>style.visibility</p:attrName>
                                        </p:attrNameLst>
                                      </p:cBhvr>
                                      <p:to>
                                        <p:strVal val="visible"/>
                                      </p:to>
                                    </p:set>
                                    <p:animEffect transition="in" filter="slide(fromBottom)">
                                      <p:cBhvr>
                                        <p:cTn id="7" dur="500"/>
                                        <p:tgtEl>
                                          <p:spTgt spid="124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marL="0" indent="0" algn="r">
              <a:buNone/>
            </a:pPr>
            <a:r>
              <a:rPr lang="ar-SA" altLang="en-US" sz="3400" b="1" dirty="0"/>
              <a:t>الدقَّة في اختيار المصادر المقتبسِ منها.</a:t>
            </a:r>
          </a:p>
          <a:p>
            <a:pPr marL="0" indent="0" algn="r">
              <a:buNone/>
            </a:pPr>
            <a:r>
              <a:rPr lang="ar-SA" altLang="en-US" sz="3400" b="1" dirty="0"/>
              <a:t>الدقَّة في النقل فيُنْقَل النصُّ المقتبسُ كما هو، ويراعي الباحث في ذلك قواعد التصحيح أو الإضافة وتلخيص الأفكار أو الحذف من النصِّ المقتبس</a:t>
            </a:r>
            <a:r>
              <a:rPr lang="en-US" altLang="en-US" sz="3400" b="1" dirty="0">
                <a:cs typeface="Arial" panose="020B0604020202020204" pitchFamily="34" charset="0"/>
              </a:rPr>
              <a:t>.</a:t>
            </a:r>
            <a:endParaRPr lang="ar-SA" altLang="en-US" sz="3400" b="1" dirty="0"/>
          </a:p>
          <a:p>
            <a:pPr marL="0" indent="0" algn="r">
              <a:buNone/>
            </a:pPr>
            <a:r>
              <a:rPr lang="ar-SA" altLang="en-US" sz="3400" b="1" dirty="0"/>
              <a:t>حسن الانسجام بين ما يقتبس الباحثُ وما يكتبه قبل النصِّ المقتبسِ وما يكتبه بعده</a:t>
            </a:r>
            <a:r>
              <a:rPr lang="en-US" altLang="en-US" sz="3400" b="1" dirty="0">
                <a:cs typeface="Arial" panose="020B0604020202020204" pitchFamily="34" charset="0"/>
              </a:rPr>
              <a:t>.</a:t>
            </a:r>
          </a:p>
          <a:p>
            <a:pPr marL="0" indent="0" algn="r">
              <a:buNone/>
            </a:pPr>
            <a:r>
              <a:rPr lang="ar-SA" altLang="en-US" sz="3400" b="1" dirty="0"/>
              <a:t>عدم الإكثار من الاقتباس، فعلى الباحث ألاَّ يقتبس إلاَّ لهدف واضح.</a:t>
            </a:r>
            <a:endParaRPr lang="en-US" altLang="en-US" sz="3400" b="1" dirty="0">
              <a:cs typeface="Arial" panose="020B0604020202020204" pitchFamily="34" charset="0"/>
            </a:endParaRPr>
          </a:p>
        </p:txBody>
      </p:sp>
      <p:sp>
        <p:nvSpPr>
          <p:cNvPr id="125955"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 شروط الاقتباس </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506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5955"/>
                                        </p:tgtEl>
                                        <p:attrNameLst>
                                          <p:attrName>style.visibility</p:attrName>
                                        </p:attrNameLst>
                                      </p:cBhvr>
                                      <p:to>
                                        <p:strVal val="visible"/>
                                      </p:to>
                                    </p:set>
                                    <p:animEffect transition="in" filter="slide(fromBottom)">
                                      <p:cBhvr>
                                        <p:cTn id="7" dur="500"/>
                                        <p:tgtEl>
                                          <p:spTgt spid="1259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body" idx="4294967295"/>
          </p:nvPr>
        </p:nvSpPr>
        <p:spPr>
          <a:xfrm>
            <a:off x="2063750" y="1484314"/>
            <a:ext cx="8229600" cy="5113337"/>
          </a:xfrm>
          <a:noFill/>
          <a:ln w="38100">
            <a:solidFill>
              <a:srgbClr val="008000"/>
            </a:solidFill>
            <a:miter lim="800000"/>
            <a:headEnd/>
            <a:tailEnd/>
          </a:ln>
        </p:spPr>
        <p:txBody>
          <a:bodyPr/>
          <a:lstStyle/>
          <a:p>
            <a:pPr marL="0" indent="0" algn="r">
              <a:buNone/>
            </a:pPr>
            <a:r>
              <a:rPr lang="ar-SA" altLang="en-US" sz="2900" b="1" dirty="0"/>
              <a:t>وضع الاقتباس الذي طوله ستة أسطر فأقلّ في متن البحث بين علامتي الاقتباس، أمَّا إذا زاد فيجب فصله </a:t>
            </a:r>
          </a:p>
          <a:p>
            <a:pPr marL="0" indent="0" algn="r">
              <a:buNone/>
            </a:pPr>
            <a:r>
              <a:rPr lang="ar-SA" altLang="en-US" sz="2900" b="1" dirty="0"/>
              <a:t>طول الاقتباس المباشر في المرَّة الواحدة يجب ألاَّ يزيد عن نصف </a:t>
            </a:r>
            <a:r>
              <a:rPr lang="ar-SA" altLang="en-US" sz="2900" b="1" dirty="0" smtClean="0"/>
              <a:t>صفحة</a:t>
            </a:r>
            <a:endParaRPr lang="ar-SA" altLang="en-US" sz="2900" b="1" dirty="0"/>
          </a:p>
          <a:p>
            <a:pPr marL="0" indent="0" algn="r">
              <a:buNone/>
            </a:pPr>
            <a:r>
              <a:rPr lang="ar-SA" altLang="en-US" sz="2900" b="1" dirty="0"/>
              <a:t>اقتباس الباحث المباشر لا يجوز أن يكونَ حرفيّاً إذا زاد عن صفحة واحدة، بل عليه إعادة صياغة المادة المقتبسة .</a:t>
            </a:r>
          </a:p>
          <a:p>
            <a:pPr marL="0" indent="0" algn="r">
              <a:buNone/>
            </a:pPr>
            <a:r>
              <a:rPr lang="ar-SA" altLang="en-US" sz="2900" b="1" dirty="0"/>
              <a:t>حذفُ الباحث لبعض العبارات في حالة اقتباسه المباشر تلزمه بأنَّ يضع مكان المحذوف ثلاث نقاط، وإن كان المحذوف فقرةً كاملةً يضع مكانها سطراً منقَّطاً</a:t>
            </a:r>
            <a:r>
              <a:rPr lang="en-US" altLang="en-US" sz="2900" b="1" dirty="0">
                <a:cs typeface="Arial" panose="020B0604020202020204" pitchFamily="34" charset="0"/>
              </a:rPr>
              <a:t>.</a:t>
            </a:r>
            <a:endParaRPr lang="ar-SA" altLang="en-US" sz="2900" b="1" dirty="0"/>
          </a:p>
          <a:p>
            <a:pPr marL="0" indent="0" algn="r">
              <a:buNone/>
            </a:pPr>
            <a:r>
              <a:rPr lang="ar-SA" altLang="en-US" sz="2900" b="1" dirty="0"/>
              <a:t>تصحيحُ الباحث لما يقتبسه أو إضافته عليه كلمة أو كلمات يلزمه ذلك أن يضعَ تصحيحاتِه أو إضافاته بين معقوفتين هكذا</a:t>
            </a:r>
            <a:r>
              <a:rPr lang="en-US" altLang="en-US" sz="2900" b="1" dirty="0">
                <a:cs typeface="Arial" panose="020B0604020202020204" pitchFamily="34" charset="0"/>
              </a:rPr>
              <a:t>: [....]</a:t>
            </a:r>
            <a:r>
              <a:rPr lang="ar-SA" altLang="en-US" sz="2900" b="1" dirty="0"/>
              <a:t>،</a:t>
            </a:r>
            <a:r>
              <a:rPr lang="en-US" altLang="en-US" sz="2900" dirty="0">
                <a:cs typeface="Arial" panose="020B0604020202020204" pitchFamily="34" charset="0"/>
              </a:rPr>
              <a:t> </a:t>
            </a:r>
          </a:p>
        </p:txBody>
      </p:sp>
      <p:sp>
        <p:nvSpPr>
          <p:cNvPr id="126979"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 شروط الاقتباس </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66432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6979"/>
                                        </p:tgtEl>
                                        <p:attrNameLst>
                                          <p:attrName>style.visibility</p:attrName>
                                        </p:attrNameLst>
                                      </p:cBhvr>
                                      <p:to>
                                        <p:strVal val="visible"/>
                                      </p:to>
                                    </p:set>
                                    <p:animEffect transition="in" filter="slide(fromBottom)">
                                      <p:cBhvr>
                                        <p:cTn id="7" dur="500"/>
                                        <p:tgtEl>
                                          <p:spTgt spid="126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4294967295"/>
          </p:nvPr>
        </p:nvSpPr>
        <p:spPr>
          <a:xfrm>
            <a:off x="1981200" y="1834268"/>
            <a:ext cx="8229600" cy="4525962"/>
          </a:xfrm>
          <a:noFill/>
          <a:ln w="38100">
            <a:solidFill>
              <a:srgbClr val="008000"/>
            </a:solidFill>
            <a:miter lim="800000"/>
            <a:headEnd/>
            <a:tailEnd/>
          </a:ln>
        </p:spPr>
        <p:txBody>
          <a:bodyPr/>
          <a:lstStyle/>
          <a:p>
            <a:pPr marL="0" indent="0" algn="r" eaLnBrk="1" hangingPunct="1">
              <a:lnSpc>
                <a:spcPct val="70000"/>
              </a:lnSpc>
              <a:spcBef>
                <a:spcPct val="10000"/>
              </a:spcBef>
              <a:buNone/>
            </a:pPr>
            <a:endParaRPr lang="ar-SA" altLang="en-US" sz="800" b="1" dirty="0"/>
          </a:p>
          <a:p>
            <a:pPr marL="0" indent="0" algn="r" eaLnBrk="1" hangingPunct="1">
              <a:lnSpc>
                <a:spcPct val="70000"/>
              </a:lnSpc>
              <a:spcBef>
                <a:spcPct val="10000"/>
              </a:spcBef>
              <a:buNone/>
            </a:pPr>
            <a:r>
              <a:rPr lang="ar-SA" altLang="en-US" sz="3400" b="1" dirty="0">
                <a:solidFill>
                  <a:srgbClr val="FF3300"/>
                </a:solidFill>
              </a:rPr>
              <a:t>التوثيق في متن البحث : </a:t>
            </a:r>
          </a:p>
          <a:p>
            <a:pPr marL="0" indent="0" algn="r" eaLnBrk="1" hangingPunct="1">
              <a:lnSpc>
                <a:spcPct val="70000"/>
              </a:lnSpc>
              <a:spcBef>
                <a:spcPct val="10000"/>
              </a:spcBef>
              <a:buNone/>
            </a:pPr>
            <a:r>
              <a:rPr lang="ar-SA" altLang="en-US" sz="3000" b="1" dirty="0"/>
              <a:t>   يتم مباشرة بعد النقل الحرفي أو النقل بالمعنى في سياق البحث.</a:t>
            </a:r>
          </a:p>
          <a:p>
            <a:pPr marL="0" indent="0" algn="r" eaLnBrk="1" hangingPunct="1">
              <a:lnSpc>
                <a:spcPct val="70000"/>
              </a:lnSpc>
              <a:spcBef>
                <a:spcPct val="10000"/>
              </a:spcBef>
              <a:buNone/>
            </a:pPr>
            <a:endParaRPr lang="ar-SA" altLang="en-US" sz="1200" b="1" dirty="0"/>
          </a:p>
          <a:p>
            <a:pPr marL="0" indent="0" algn="r" eaLnBrk="1" hangingPunct="1">
              <a:lnSpc>
                <a:spcPct val="70000"/>
              </a:lnSpc>
              <a:spcBef>
                <a:spcPct val="10000"/>
              </a:spcBef>
              <a:buNone/>
            </a:pPr>
            <a:r>
              <a:rPr lang="ar-SA" altLang="en-US" sz="3400" b="1" dirty="0">
                <a:solidFill>
                  <a:srgbClr val="FF3300"/>
                </a:solidFill>
              </a:rPr>
              <a:t>توثيق باستخدام الحاشية (الهوامش):</a:t>
            </a:r>
            <a:endParaRPr lang="ar-JO" altLang="en-US" sz="3400" b="1" dirty="0">
              <a:solidFill>
                <a:srgbClr val="FF3300"/>
              </a:solidFill>
            </a:endParaRPr>
          </a:p>
          <a:p>
            <a:pPr marL="0" indent="0" algn="r" eaLnBrk="1" hangingPunct="1">
              <a:lnSpc>
                <a:spcPct val="70000"/>
              </a:lnSpc>
              <a:spcBef>
                <a:spcPct val="10000"/>
              </a:spcBef>
              <a:buNone/>
            </a:pPr>
            <a:r>
              <a:rPr lang="ar-SA" altLang="en-US" sz="3000" b="1" dirty="0"/>
              <a:t>   </a:t>
            </a:r>
            <a:r>
              <a:rPr lang="ar-JO" altLang="en-US" sz="3000" b="1" dirty="0"/>
              <a:t>وهي ما يسمى أحيانا بالحواشي وتتضمن جميع المصادر التي استعان بها الباحث في بح</a:t>
            </a:r>
            <a:r>
              <a:rPr lang="ar-SA" altLang="en-US" sz="3000" b="1" dirty="0"/>
              <a:t>ث</a:t>
            </a:r>
            <a:r>
              <a:rPr lang="ar-JO" altLang="en-US" sz="3000" b="1" dirty="0"/>
              <a:t>ه.</a:t>
            </a:r>
            <a:endParaRPr lang="ar-SA" altLang="en-US" sz="3000" b="1" dirty="0"/>
          </a:p>
          <a:p>
            <a:pPr marL="0" indent="0" algn="r" eaLnBrk="1" hangingPunct="1">
              <a:lnSpc>
                <a:spcPct val="70000"/>
              </a:lnSpc>
              <a:spcBef>
                <a:spcPct val="10000"/>
              </a:spcBef>
              <a:buNone/>
            </a:pPr>
            <a:endParaRPr lang="ar-SA" altLang="en-US" sz="1400" b="1" dirty="0"/>
          </a:p>
          <a:p>
            <a:pPr marL="0" indent="0" algn="r" eaLnBrk="1" hangingPunct="1">
              <a:lnSpc>
                <a:spcPct val="70000"/>
              </a:lnSpc>
              <a:spcBef>
                <a:spcPct val="10000"/>
              </a:spcBef>
              <a:buNone/>
            </a:pPr>
            <a:r>
              <a:rPr lang="ar-SA" altLang="en-US" sz="3400" b="1" dirty="0">
                <a:solidFill>
                  <a:srgbClr val="FF3300"/>
                </a:solidFill>
              </a:rPr>
              <a:t>التوثيق في نهاية الدراسة:</a:t>
            </a:r>
          </a:p>
          <a:p>
            <a:pPr marL="0" indent="0" algn="r" eaLnBrk="1" hangingPunct="1">
              <a:lnSpc>
                <a:spcPct val="70000"/>
              </a:lnSpc>
              <a:spcBef>
                <a:spcPct val="10000"/>
              </a:spcBef>
              <a:buNone/>
            </a:pPr>
            <a:r>
              <a:rPr lang="ar-SA" altLang="en-US" sz="3000" b="1" dirty="0"/>
              <a:t>   وهي ما تسمى بقائمة المراجع.</a:t>
            </a:r>
          </a:p>
          <a:p>
            <a:pPr marL="0" indent="0" algn="r" eaLnBrk="1" hangingPunct="1">
              <a:lnSpc>
                <a:spcPct val="70000"/>
              </a:lnSpc>
              <a:spcBef>
                <a:spcPct val="10000"/>
              </a:spcBef>
              <a:buNone/>
            </a:pPr>
            <a:endParaRPr lang="ar-SA" altLang="en-US" sz="3000" b="1" dirty="0"/>
          </a:p>
          <a:p>
            <a:pPr marL="0" indent="0" algn="r" eaLnBrk="1" hangingPunct="1">
              <a:lnSpc>
                <a:spcPct val="70000"/>
              </a:lnSpc>
              <a:spcBef>
                <a:spcPct val="10000"/>
              </a:spcBef>
              <a:buNone/>
            </a:pPr>
            <a:r>
              <a:rPr lang="ar-JO" altLang="en-US" sz="3000" b="1" dirty="0">
                <a:solidFill>
                  <a:srgbClr val="FF3300"/>
                </a:solidFill>
              </a:rPr>
              <a:t>من الضروري أن تكون المعلومات </a:t>
            </a:r>
            <a:endParaRPr lang="ar-SA" altLang="en-US" sz="3000" b="1" dirty="0">
              <a:solidFill>
                <a:srgbClr val="FF3300"/>
              </a:solidFill>
            </a:endParaRPr>
          </a:p>
          <a:p>
            <a:pPr marL="0" indent="0" algn="r" eaLnBrk="1" hangingPunct="1">
              <a:lnSpc>
                <a:spcPct val="70000"/>
              </a:lnSpc>
              <a:spcBef>
                <a:spcPct val="10000"/>
              </a:spcBef>
              <a:buNone/>
            </a:pPr>
            <a:r>
              <a:rPr lang="ar-JO" altLang="en-US" sz="3000" b="1" dirty="0">
                <a:solidFill>
                  <a:srgbClr val="FF3300"/>
                </a:solidFill>
              </a:rPr>
              <a:t>عن كل مصدر كاملة وصحي</a:t>
            </a:r>
            <a:r>
              <a:rPr lang="ar-SA" altLang="en-US" sz="3000" b="1" dirty="0">
                <a:solidFill>
                  <a:srgbClr val="FF3300"/>
                </a:solidFill>
              </a:rPr>
              <a:t>حه.</a:t>
            </a:r>
            <a:endParaRPr lang="en-US" altLang="en-US" sz="3000" b="1" dirty="0">
              <a:solidFill>
                <a:srgbClr val="FF3300"/>
              </a:solidFill>
              <a:cs typeface="Arial" panose="020B0604020202020204" pitchFamily="34" charset="0"/>
            </a:endParaRPr>
          </a:p>
        </p:txBody>
      </p:sp>
      <p:sp>
        <p:nvSpPr>
          <p:cNvPr id="14339" name="AutoShape 3"/>
          <p:cNvSpPr>
            <a:spLocks noGrp="1" noChangeArrowheads="1"/>
          </p:cNvSpPr>
          <p:nvPr>
            <p:ph type="title" idx="4294967295"/>
          </p:nvPr>
        </p:nvSpPr>
        <p:spPr bwMode="gray">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lstStyle/>
          <a:p>
            <a:r>
              <a:rPr lang="ar-SA" altLang="zh-CN" sz="4800" b="1">
                <a:solidFill>
                  <a:schemeClr val="bg1"/>
                </a:solidFill>
              </a:rPr>
              <a:t>أساليب التوثيق</a:t>
            </a:r>
            <a:r>
              <a:rPr lang="en-US" altLang="zh-CN" sz="4000">
                <a:cs typeface="Times New Roman" panose="02020603050405020304" pitchFamily="18" charset="0"/>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132770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slide(fromBottom)">
                                      <p:cBhvr>
                                        <p:cTn id="7"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Grp="1"/>
          </p:cNvSpPr>
          <p:nvPr>
            <p:ph type="body" idx="4294967295"/>
          </p:nvPr>
        </p:nvSpPr>
        <p:spPr>
          <a:xfrm>
            <a:off x="2495551" y="765175"/>
            <a:ext cx="6913563" cy="5360988"/>
          </a:xfrm>
        </p:spPr>
        <p:txBody>
          <a:bodyPr>
            <a:normAutofit/>
          </a:bodyPr>
          <a:lstStyle/>
          <a:p>
            <a:pPr marL="0" indent="0" algn="ctr">
              <a:lnSpc>
                <a:spcPct val="80000"/>
              </a:lnSpc>
              <a:buNone/>
            </a:pPr>
            <a:r>
              <a:rPr lang="ar-SA" altLang="en-US" sz="3000" b="1" dirty="0">
                <a:solidFill>
                  <a:srgbClr val="FF3300"/>
                </a:solidFill>
              </a:rPr>
              <a:t>دليل الباحث للتوثيق في البحوث والدراسات التربوية</a:t>
            </a:r>
          </a:p>
          <a:p>
            <a:pPr marL="0" indent="0" algn="ctr">
              <a:lnSpc>
                <a:spcPct val="80000"/>
              </a:lnSpc>
              <a:buNone/>
            </a:pPr>
            <a:r>
              <a:rPr lang="ar-SA" altLang="en-US" sz="3000" b="1" dirty="0">
                <a:solidFill>
                  <a:srgbClr val="FF3300"/>
                </a:solidFill>
              </a:rPr>
              <a:t>وفقاً لدليل جمعية علم النفس الأمريكية</a:t>
            </a:r>
          </a:p>
          <a:p>
            <a:pPr marL="0" indent="0" algn="ctr">
              <a:lnSpc>
                <a:spcPct val="80000"/>
              </a:lnSpc>
              <a:buNone/>
            </a:pPr>
            <a:r>
              <a:rPr lang="ar-SA" altLang="en-US" sz="3000" b="1" dirty="0">
                <a:solidFill>
                  <a:srgbClr val="FF3300"/>
                </a:solidFill>
              </a:rPr>
              <a:t> </a:t>
            </a:r>
            <a:r>
              <a:rPr lang="en-US" altLang="en-US" sz="3000" b="1" dirty="0">
                <a:solidFill>
                  <a:srgbClr val="FF3300"/>
                </a:solidFill>
                <a:cs typeface="Arial" panose="020B0604020202020204" pitchFamily="34" charset="0"/>
              </a:rPr>
              <a:t>APA</a:t>
            </a:r>
            <a:r>
              <a:rPr lang="ar-SA" altLang="en-US" sz="3000" b="1" dirty="0">
                <a:solidFill>
                  <a:srgbClr val="FF3300"/>
                </a:solidFill>
              </a:rPr>
              <a:t> للنشر </a:t>
            </a:r>
          </a:p>
          <a:p>
            <a:pPr marL="0" indent="0" algn="just">
              <a:lnSpc>
                <a:spcPct val="80000"/>
              </a:lnSpc>
              <a:buNone/>
            </a:pPr>
            <a:r>
              <a:rPr lang="en-US" altLang="en-US" dirty="0">
                <a:solidFill>
                  <a:srgbClr val="FF3300"/>
                </a:solidFill>
                <a:cs typeface="Arial" panose="020B0604020202020204" pitchFamily="34" charset="0"/>
                <a:sym typeface="Wingdings" panose="05000000000000000000" pitchFamily="2" charset="2"/>
              </a:rPr>
              <a:t></a:t>
            </a:r>
            <a:r>
              <a:rPr lang="ar-SA" altLang="en-US" dirty="0">
                <a:solidFill>
                  <a:srgbClr val="FF3300"/>
                </a:solidFill>
                <a:sym typeface="Wingdings" panose="05000000000000000000" pitchFamily="2" charset="2"/>
              </a:rPr>
              <a:t> </a:t>
            </a:r>
            <a:r>
              <a:rPr lang="ar-SA" altLang="en-US" b="1" dirty="0" smtClean="0">
                <a:solidFill>
                  <a:srgbClr val="FF3300"/>
                </a:solidFill>
              </a:rPr>
              <a:t>مقدمة</a:t>
            </a:r>
          </a:p>
          <a:p>
            <a:pPr marL="0" indent="0" algn="just">
              <a:lnSpc>
                <a:spcPct val="80000"/>
              </a:lnSpc>
              <a:buNone/>
            </a:pPr>
            <a:r>
              <a:rPr lang="ar-SA" altLang="en-US" b="1" dirty="0"/>
              <a:t>من أجل توحيد توثيق المراجع في متن (صلب) التقرير و نهاية التقرير (صفحة المراجع) وضع هذا الدليل ليقلل من المشاكل التي يقع فيها الكثير من طلبة الماجستير حين يقومون بتوثيق المراجع التي استخدموها في بحوثهم</a:t>
            </a:r>
            <a:r>
              <a:rPr lang="en-US" altLang="en-US" b="1" dirty="0">
                <a:cs typeface="Arial" panose="020B0604020202020204" pitchFamily="34" charset="0"/>
              </a:rPr>
              <a:t>. </a:t>
            </a:r>
            <a:r>
              <a:rPr lang="ar-SA" altLang="en-US" b="1" dirty="0"/>
              <a:t>وللتقليل من اختلاف وجهات النظر حول كيفية التوثيق في متن الرسالة وصفحة المراجع تم الرجوع إلى دليل نشر جمعية علم النفس الأمريكية  </a:t>
            </a:r>
            <a:endParaRPr lang="en-US" altLang="en-US" b="1" dirty="0">
              <a:cs typeface="Arial" panose="020B0604020202020204" pitchFamily="34" charset="0"/>
            </a:endParaRPr>
          </a:p>
          <a:p>
            <a:pPr marL="0" indent="0" algn="just">
              <a:lnSpc>
                <a:spcPct val="80000"/>
              </a:lnSpc>
              <a:buNone/>
            </a:pPr>
            <a:r>
              <a:rPr lang="en-US" altLang="en-US" b="1" dirty="0">
                <a:cs typeface="Arial" panose="020B0604020202020204" pitchFamily="34" charset="0"/>
              </a:rPr>
              <a:t>American Psychological Association Publication </a:t>
            </a:r>
            <a:r>
              <a:rPr lang="en-US" altLang="en-US" b="1" dirty="0" smtClean="0">
                <a:cs typeface="Arial" panose="020B0604020202020204" pitchFamily="34" charset="0"/>
              </a:rPr>
              <a:t>Manual</a:t>
            </a:r>
            <a:endParaRPr lang="en-US" altLang="en-US" b="1" dirty="0">
              <a:cs typeface="Arial" panose="020B0604020202020204" pitchFamily="34" charset="0"/>
            </a:endParaRP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89253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52"/>
          <p:cNvGrpSpPr>
            <a:grpSpLocks/>
          </p:cNvGrpSpPr>
          <p:nvPr/>
        </p:nvGrpSpPr>
        <p:grpSpPr bwMode="auto">
          <a:xfrm>
            <a:off x="5016500" y="2565400"/>
            <a:ext cx="4419600" cy="508000"/>
            <a:chOff x="1978" y="2638"/>
            <a:chExt cx="2784" cy="320"/>
          </a:xfrm>
        </p:grpSpPr>
        <p:sp>
          <p:nvSpPr>
            <p:cNvPr id="27677" name="AutoShape 53"/>
            <p:cNvSpPr>
              <a:spLocks noChangeArrowheads="1"/>
            </p:cNvSpPr>
            <p:nvPr/>
          </p:nvSpPr>
          <p:spPr bwMode="gray">
            <a:xfrm>
              <a:off x="1978" y="2638"/>
              <a:ext cx="2784" cy="32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en-GB" altLang="en-US" sz="2800" b="1">
                <a:latin typeface="Arial" panose="020B0604020202020204" pitchFamily="34" charset="0"/>
              </a:endParaRPr>
            </a:p>
          </p:txBody>
        </p:sp>
        <p:sp>
          <p:nvSpPr>
            <p:cNvPr id="27678" name="Rectangle 54"/>
            <p:cNvSpPr>
              <a:spLocks noChangeArrowheads="1"/>
            </p:cNvSpPr>
            <p:nvPr/>
          </p:nvSpPr>
          <p:spPr bwMode="auto">
            <a:xfrm>
              <a:off x="2517" y="2646"/>
              <a:ext cx="223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a:spcBef>
                  <a:spcPct val="0"/>
                </a:spcBef>
                <a:buFontTx/>
                <a:buNone/>
              </a:pPr>
              <a:r>
                <a:rPr lang="ar-SA" altLang="en-US" sz="2400" b="1">
                  <a:solidFill>
                    <a:schemeClr val="tx2"/>
                  </a:solidFill>
                  <a:latin typeface="Arial" panose="020B0604020202020204" pitchFamily="34" charset="0"/>
                </a:rPr>
                <a:t> التوثيق في الحواشي ”الهوامش“</a:t>
              </a:r>
              <a:endParaRPr lang="en-US" altLang="en-US" sz="2400" b="1">
                <a:solidFill>
                  <a:schemeClr val="tx2"/>
                </a:solidFill>
                <a:latin typeface="Arial" panose="020B0604020202020204" pitchFamily="34" charset="0"/>
              </a:endParaRPr>
            </a:p>
          </p:txBody>
        </p:sp>
      </p:grpSp>
      <p:sp>
        <p:nvSpPr>
          <p:cNvPr id="136194" name="AutoShape 2"/>
          <p:cNvSpPr>
            <a:spLocks noChangeArrowheads="1"/>
          </p:cNvSpPr>
          <p:nvPr/>
        </p:nvSpPr>
        <p:spPr bwMode="ltGray">
          <a:xfrm rot="5400000">
            <a:off x="165100" y="719138"/>
            <a:ext cx="4824413"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hangingPunct="1">
              <a:defRPr/>
            </a:pPr>
            <a:endParaRPr lang="ar-SA" sz="2000"/>
          </a:p>
        </p:txBody>
      </p:sp>
      <p:sp>
        <p:nvSpPr>
          <p:cNvPr id="136195" name="AutoShape 3"/>
          <p:cNvSpPr>
            <a:spLocks noChangeArrowheads="1"/>
          </p:cNvSpPr>
          <p:nvPr/>
        </p:nvSpPr>
        <p:spPr bwMode="ltGray">
          <a:xfrm rot="5400000" flipH="1">
            <a:off x="446882" y="1240632"/>
            <a:ext cx="4032250" cy="3929063"/>
          </a:xfrm>
          <a:custGeom>
            <a:avLst/>
            <a:gdLst>
              <a:gd name="T0" fmla="*/ 2147483646 w 21600"/>
              <a:gd name="T1" fmla="*/ 0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008000">
              <a:alpha val="65881"/>
            </a:srgbClr>
          </a:solidFill>
          <a:ln>
            <a:noFill/>
          </a:ln>
          <a:extLst>
            <a:ext uri="{91240B29-F687-4F45-9708-019B960494DF}">
              <a14:hiddenLine xmlns:a14="http://schemas.microsoft.com/office/drawing/2010/main" w="0" algn="ctr">
                <a:solidFill>
                  <a:srgbClr val="000000"/>
                </a:solidFill>
                <a:miter lim="800000"/>
                <a:headEnd/>
                <a:tailEnd/>
              </a14:hiddenLine>
            </a:ext>
          </a:extLst>
        </p:spPr>
        <p:txBody>
          <a:bodyPr wrap="none" anchor="ctr"/>
          <a:lstStyle/>
          <a:p>
            <a:endParaRPr lang="en-US"/>
          </a:p>
        </p:txBody>
      </p:sp>
      <p:sp>
        <p:nvSpPr>
          <p:cNvPr id="136196" name="AutoShape 4"/>
          <p:cNvSpPr>
            <a:spLocks noChangeArrowheads="1"/>
          </p:cNvSpPr>
          <p:nvPr/>
        </p:nvSpPr>
        <p:spPr bwMode="gray">
          <a:xfrm>
            <a:off x="4224338" y="4581525"/>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2400" b="1">
                <a:latin typeface="Articulate" pitchFamily="2" charset="0"/>
              </a:rPr>
              <a:t>التوثيق في قائمة المراجع</a:t>
            </a:r>
            <a:r>
              <a:rPr lang="ar-SA" altLang="zh-CN" sz="2000">
                <a:latin typeface="Arial" panose="020B0604020202020204" pitchFamily="34" charset="0"/>
                <a:cs typeface="HeshamNormal" pitchFamily="2" charset="0"/>
              </a:rPr>
              <a:t>   </a:t>
            </a:r>
            <a:endParaRPr lang="en-US" altLang="en-US" sz="1800" b="1">
              <a:latin typeface="Articulate" pitchFamily="2" charset="0"/>
            </a:endParaRPr>
          </a:p>
        </p:txBody>
      </p:sp>
      <p:sp>
        <p:nvSpPr>
          <p:cNvPr id="136197" name="AutoShape 5"/>
          <p:cNvSpPr>
            <a:spLocks noChangeArrowheads="1"/>
          </p:cNvSpPr>
          <p:nvPr/>
        </p:nvSpPr>
        <p:spPr bwMode="gray">
          <a:xfrm>
            <a:off x="4079875" y="981075"/>
            <a:ext cx="4419600" cy="508000"/>
          </a:xfrm>
          <a:prstGeom prst="roundRect">
            <a:avLst>
              <a:gd name="adj" fmla="val 50000"/>
            </a:avLst>
          </a:prstGeom>
          <a:noFill/>
          <a:ln w="3175" algn="ctr">
            <a:solidFill>
              <a:srgbClr val="6666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2400" b="1">
                <a:latin typeface="Arial" panose="020B0604020202020204" pitchFamily="34" charset="0"/>
              </a:rPr>
              <a:t>التوثيق في متن البحث </a:t>
            </a:r>
            <a:endParaRPr lang="en-US" altLang="en-US" sz="2400" b="1">
              <a:latin typeface="Arial" panose="020B0604020202020204" pitchFamily="34" charset="0"/>
            </a:endParaRPr>
          </a:p>
        </p:txBody>
      </p:sp>
      <p:grpSp>
        <p:nvGrpSpPr>
          <p:cNvPr id="3" name="Group 30"/>
          <p:cNvGrpSpPr>
            <a:grpSpLocks/>
          </p:cNvGrpSpPr>
          <p:nvPr/>
        </p:nvGrpSpPr>
        <p:grpSpPr bwMode="auto">
          <a:xfrm>
            <a:off x="3792538" y="961687"/>
            <a:ext cx="381000" cy="562889"/>
            <a:chOff x="2078" y="1295"/>
            <a:chExt cx="1615" cy="2386"/>
          </a:xfrm>
        </p:grpSpPr>
        <p:sp>
          <p:nvSpPr>
            <p:cNvPr id="27671" name="Oval 3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72" name="Oval 3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25" name="Oval 33"/>
            <p:cNvSpPr>
              <a:spLocks noChangeArrowheads="1"/>
            </p:cNvSpPr>
            <p:nvPr/>
          </p:nvSpPr>
          <p:spPr bwMode="gray">
            <a:xfrm>
              <a:off x="2253" y="1295"/>
              <a:ext cx="1101"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27674" name="Oval 34"/>
            <p:cNvSpPr>
              <a:spLocks noChangeArrowheads="1"/>
            </p:cNvSpPr>
            <p:nvPr/>
          </p:nvSpPr>
          <p:spPr bwMode="gray">
            <a:xfrm>
              <a:off x="2254" y="1296"/>
              <a:ext cx="1101" cy="2385"/>
            </a:xfrm>
            <a:prstGeom prst="ellipse">
              <a:avLst/>
            </a:prstGeom>
            <a:gradFill rotWithShape="1">
              <a:gsLst>
                <a:gs pos="0">
                  <a:srgbClr val="000000"/>
                </a:gs>
                <a:gs pos="100000">
                  <a:srgbClr val="8D67E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27" name="Oval 35"/>
            <p:cNvSpPr>
              <a:spLocks noChangeArrowheads="1"/>
            </p:cNvSpPr>
            <p:nvPr/>
          </p:nvSpPr>
          <p:spPr bwMode="gray">
            <a:xfrm>
              <a:off x="2334" y="1296"/>
              <a:ext cx="1097"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27676" name="Oval 36"/>
            <p:cNvSpPr>
              <a:spLocks noChangeArrowheads="1"/>
            </p:cNvSpPr>
            <p:nvPr/>
          </p:nvSpPr>
          <p:spPr bwMode="gray">
            <a:xfrm>
              <a:off x="2337" y="1296"/>
              <a:ext cx="1096" cy="2385"/>
            </a:xfrm>
            <a:prstGeom prst="ellipse">
              <a:avLst/>
            </a:prstGeom>
            <a:gradFill rotWithShape="1">
              <a:gsLst>
                <a:gs pos="0">
                  <a:srgbClr val="8D67E1"/>
                </a:gs>
                <a:gs pos="100000">
                  <a:srgbClr val="4532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4" name="Group 37"/>
          <p:cNvGrpSpPr>
            <a:grpSpLocks/>
          </p:cNvGrpSpPr>
          <p:nvPr/>
        </p:nvGrpSpPr>
        <p:grpSpPr bwMode="auto">
          <a:xfrm>
            <a:off x="4800600" y="2546012"/>
            <a:ext cx="355600" cy="562889"/>
            <a:chOff x="2078" y="1295"/>
            <a:chExt cx="1615" cy="2386"/>
          </a:xfrm>
        </p:grpSpPr>
        <p:sp>
          <p:nvSpPr>
            <p:cNvPr id="27665" name="Oval 3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66" name="Oval 3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32" name="Oval 40"/>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27668" name="Oval 41"/>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34" name="Oval 42"/>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27670" name="Oval 43"/>
            <p:cNvSpPr>
              <a:spLocks noChangeArrowheads="1"/>
            </p:cNvSpPr>
            <p:nvPr/>
          </p:nvSpPr>
          <p:spPr bwMode="gray">
            <a:xfrm>
              <a:off x="2337" y="1296"/>
              <a:ext cx="1096" cy="2385"/>
            </a:xfrm>
            <a:prstGeom prst="ellipse">
              <a:avLst/>
            </a:prstGeom>
            <a:gradFill rotWithShape="1">
              <a:gsLst>
                <a:gs pos="0">
                  <a:srgbClr val="E35E23"/>
                </a:gs>
                <a:gs pos="100000">
                  <a:srgbClr val="6E2E11"/>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grpSp>
        <p:nvGrpSpPr>
          <p:cNvPr id="5" name="Group 44"/>
          <p:cNvGrpSpPr>
            <a:grpSpLocks/>
          </p:cNvGrpSpPr>
          <p:nvPr/>
        </p:nvGrpSpPr>
        <p:grpSpPr bwMode="auto">
          <a:xfrm>
            <a:off x="4008438" y="4562137"/>
            <a:ext cx="355600" cy="562889"/>
            <a:chOff x="2078" y="1295"/>
            <a:chExt cx="1615" cy="2386"/>
          </a:xfrm>
        </p:grpSpPr>
        <p:sp>
          <p:nvSpPr>
            <p:cNvPr id="27659" name="Oval 45"/>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60" name="Oval 46"/>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39" name="Oval 47"/>
            <p:cNvSpPr>
              <a:spLocks noChangeArrowheads="1"/>
            </p:cNvSpPr>
            <p:nvPr/>
          </p:nvSpPr>
          <p:spPr bwMode="gray">
            <a:xfrm>
              <a:off x="2251" y="1295"/>
              <a:ext cx="1180" cy="2385"/>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hangingPunct="1">
                <a:defRPr/>
              </a:pPr>
              <a:endParaRPr lang="ar-SA" sz="2000"/>
            </a:p>
          </p:txBody>
        </p:sp>
        <p:sp>
          <p:nvSpPr>
            <p:cNvPr id="27662" name="Oval 48"/>
            <p:cNvSpPr>
              <a:spLocks noChangeArrowheads="1"/>
            </p:cNvSpPr>
            <p:nvPr/>
          </p:nvSpPr>
          <p:spPr bwMode="gray">
            <a:xfrm>
              <a:off x="2254" y="1296"/>
              <a:ext cx="1180" cy="2385"/>
            </a:xfrm>
            <a:prstGeom prst="ellipse">
              <a:avLst/>
            </a:prstGeom>
            <a:gradFill rotWithShape="1">
              <a:gsLst>
                <a:gs pos="0">
                  <a:srgbClr val="000000"/>
                </a:gs>
                <a:gs pos="100000">
                  <a:srgbClr val="E35E23"/>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41" name="Oval 49"/>
            <p:cNvSpPr>
              <a:spLocks noChangeArrowheads="1"/>
            </p:cNvSpPr>
            <p:nvPr/>
          </p:nvSpPr>
          <p:spPr bwMode="gray">
            <a:xfrm>
              <a:off x="2338" y="1296"/>
              <a:ext cx="1096" cy="2385"/>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hangingPunct="1">
                <a:defRPr/>
              </a:pPr>
              <a:endParaRPr lang="ar-SA" sz="2000"/>
            </a:p>
          </p:txBody>
        </p:sp>
        <p:sp>
          <p:nvSpPr>
            <p:cNvPr id="27664" name="Oval 50"/>
            <p:cNvSpPr>
              <a:spLocks noChangeArrowheads="1"/>
            </p:cNvSpPr>
            <p:nvPr/>
          </p:nvSpPr>
          <p:spPr bwMode="gray">
            <a:xfrm>
              <a:off x="2337" y="1296"/>
              <a:ext cx="1096" cy="2385"/>
            </a:xfrm>
            <a:prstGeom prst="ellipse">
              <a:avLst/>
            </a:prstGeom>
            <a:gradFill rotWithShape="1">
              <a:gsLst>
                <a:gs pos="0">
                  <a:srgbClr val="FF3399"/>
                </a:gs>
                <a:gs pos="100000">
                  <a:srgbClr val="7C194A"/>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grpSp>
      <p:sp>
        <p:nvSpPr>
          <p:cNvPr id="136243" name="Text Box 51"/>
          <p:cNvSpPr txBox="1">
            <a:spLocks noChangeArrowheads="1"/>
          </p:cNvSpPr>
          <p:nvPr/>
        </p:nvSpPr>
        <p:spPr bwMode="auto">
          <a:xfrm>
            <a:off x="695325" y="2205039"/>
            <a:ext cx="3436938"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lnSpc>
                <a:spcPct val="65000"/>
              </a:lnSpc>
              <a:spcBef>
                <a:spcPct val="30000"/>
              </a:spcBef>
              <a:buFontTx/>
              <a:buNone/>
            </a:pPr>
            <a:r>
              <a:rPr lang="ar-SA" altLang="zh-CN" sz="4400" b="1">
                <a:solidFill>
                  <a:srgbClr val="FF3300"/>
                </a:solidFill>
                <a:latin typeface="Arabolical" pitchFamily="2" charset="0"/>
              </a:rPr>
              <a:t>التالي:</a:t>
            </a:r>
            <a:r>
              <a:rPr lang="ar-SA" altLang="zh-CN" sz="4000" b="1">
                <a:latin typeface="Arabolical" pitchFamily="2" charset="0"/>
              </a:rPr>
              <a:t>  </a:t>
            </a:r>
          </a:p>
          <a:p>
            <a:pPr rtl="0" eaLnBrk="1" hangingPunct="1">
              <a:lnSpc>
                <a:spcPct val="65000"/>
              </a:lnSpc>
              <a:spcBef>
                <a:spcPct val="30000"/>
              </a:spcBef>
              <a:buFontTx/>
              <a:buNone/>
            </a:pPr>
            <a:r>
              <a:rPr lang="ar-SA" altLang="zh-CN" sz="4000" b="1">
                <a:latin typeface="Arabolical" pitchFamily="2" charset="0"/>
              </a:rPr>
              <a:t>أساليب</a:t>
            </a:r>
          </a:p>
          <a:p>
            <a:pPr rtl="0" eaLnBrk="1" hangingPunct="1">
              <a:lnSpc>
                <a:spcPct val="65000"/>
              </a:lnSpc>
              <a:spcBef>
                <a:spcPct val="30000"/>
              </a:spcBef>
              <a:buFontTx/>
              <a:buNone/>
            </a:pPr>
            <a:r>
              <a:rPr lang="ar-SA" altLang="zh-CN" sz="4000" b="1">
                <a:latin typeface="Arabolical" pitchFamily="2" charset="0"/>
              </a:rPr>
              <a:t>التوثيق</a:t>
            </a:r>
            <a:endParaRPr lang="en-US" altLang="zh-CN" sz="4000" b="1">
              <a:latin typeface="Arabolical" pitchFamily="2" charset="0"/>
            </a:endParaRPr>
          </a:p>
        </p:txBody>
      </p:sp>
      <p:sp>
        <p:nvSpPr>
          <p:cNvPr id="31" name="TextBox 30">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8702560"/>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withEffect">
                                  <p:stCondLst>
                                    <p:cond delay="0"/>
                                  </p:stCondLst>
                                  <p:iterate type="lt">
                                    <p:tmPct val="50000"/>
                                  </p:iterate>
                                  <p:childTnLst>
                                    <p:set>
                                      <p:cBhvr>
                                        <p:cTn id="6" dur="1" fill="hold">
                                          <p:stCondLst>
                                            <p:cond delay="0"/>
                                          </p:stCondLst>
                                        </p:cTn>
                                        <p:tgtEl>
                                          <p:spTgt spid="136243"/>
                                        </p:tgtEl>
                                        <p:attrNameLst>
                                          <p:attrName>style.visibility</p:attrName>
                                        </p:attrNameLst>
                                      </p:cBhvr>
                                      <p:to>
                                        <p:strVal val="visible"/>
                                      </p:to>
                                    </p:set>
                                    <p:anim calcmode="discrete" valueType="clr">
                                      <p:cBhvr override="childStyle">
                                        <p:cTn id="7" dur="80"/>
                                        <p:tgtEl>
                                          <p:spTgt spid="13624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6243"/>
                                        </p:tgtEl>
                                        <p:attrNameLst>
                                          <p:attrName>fillcolor</p:attrName>
                                        </p:attrNameLst>
                                      </p:cBhvr>
                                      <p:tavLst>
                                        <p:tav tm="0">
                                          <p:val>
                                            <p:clrVal>
                                              <a:schemeClr val="accent2"/>
                                            </p:clrVal>
                                          </p:val>
                                        </p:tav>
                                        <p:tav tm="50000">
                                          <p:val>
                                            <p:clrVal>
                                              <a:schemeClr val="hlink"/>
                                            </p:clrVal>
                                          </p:val>
                                        </p:tav>
                                      </p:tavLst>
                                    </p:anim>
                                    <p:set>
                                      <p:cBhvr>
                                        <p:cTn id="9" dur="80"/>
                                        <p:tgtEl>
                                          <p:spTgt spid="136243"/>
                                        </p:tgtEl>
                                        <p:attrNameLst>
                                          <p:attrName>fill.type</p:attrName>
                                        </p:attrNameLst>
                                      </p:cBhvr>
                                      <p:to>
                                        <p:strVal val="solid"/>
                                      </p:to>
                                    </p:set>
                                  </p:childTnLst>
                                </p:cTn>
                              </p:par>
                            </p:childTnLst>
                          </p:cTn>
                        </p:par>
                        <p:par>
                          <p:cTn id="10" fill="hold" nodeType="afterGroup">
                            <p:stCondLst>
                              <p:cond delay="840"/>
                            </p:stCondLst>
                            <p:childTnLst>
                              <p:par>
                                <p:cTn id="11" presetID="12" presetClass="entr" presetSubtype="8" fill="hold" nodeType="afterEffect">
                                  <p:stCondLst>
                                    <p:cond delay="0"/>
                                  </p:stCondLst>
                                  <p:childTnLst>
                                    <p:set>
                                      <p:cBhvr>
                                        <p:cTn id="12" dur="1" fill="hold">
                                          <p:stCondLst>
                                            <p:cond delay="0"/>
                                          </p:stCondLst>
                                        </p:cTn>
                                        <p:tgtEl>
                                          <p:spTgt spid="136195"/>
                                        </p:tgtEl>
                                        <p:attrNameLst>
                                          <p:attrName>style.visibility</p:attrName>
                                        </p:attrNameLst>
                                      </p:cBhvr>
                                      <p:to>
                                        <p:strVal val="visible"/>
                                      </p:to>
                                    </p:set>
                                    <p:animEffect transition="in" filter="slide(fromLeft)">
                                      <p:cBhvr>
                                        <p:cTn id="13" dur="500"/>
                                        <p:tgtEl>
                                          <p:spTgt spid="136195"/>
                                        </p:tgtEl>
                                      </p:cBhvr>
                                    </p:animEffect>
                                  </p:childTnLst>
                                </p:cTn>
                              </p:par>
                            </p:childTnLst>
                          </p:cTn>
                        </p:par>
                        <p:par>
                          <p:cTn id="14" fill="hold" nodeType="afterGroup">
                            <p:stCondLst>
                              <p:cond delay="1340"/>
                            </p:stCondLst>
                            <p:childTnLst>
                              <p:par>
                                <p:cTn id="15" presetID="21" presetClass="entr" presetSubtype="1" fill="hold" nodeType="afterEffect">
                                  <p:stCondLst>
                                    <p:cond delay="0"/>
                                  </p:stCondLst>
                                  <p:childTnLst>
                                    <p:set>
                                      <p:cBhvr>
                                        <p:cTn id="16" dur="1" fill="hold">
                                          <p:stCondLst>
                                            <p:cond delay="0"/>
                                          </p:stCondLst>
                                        </p:cTn>
                                        <p:tgtEl>
                                          <p:spTgt spid="136194"/>
                                        </p:tgtEl>
                                        <p:attrNameLst>
                                          <p:attrName>style.visibility</p:attrName>
                                        </p:attrNameLst>
                                      </p:cBhvr>
                                      <p:to>
                                        <p:strVal val="visible"/>
                                      </p:to>
                                    </p:set>
                                    <p:animEffect transition="in" filter="wheel(1)">
                                      <p:cBhvr>
                                        <p:cTn id="17" dur="2000"/>
                                        <p:tgtEl>
                                          <p:spTgt spid="136194"/>
                                        </p:tgtEl>
                                      </p:cBhvr>
                                    </p:animEffect>
                                  </p:childTnLst>
                                </p:cTn>
                              </p:par>
                            </p:childTnLst>
                          </p:cTn>
                        </p:par>
                        <p:par>
                          <p:cTn id="18" fill="hold" nodeType="afterGroup">
                            <p:stCondLst>
                              <p:cond delay="334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nodeType="afterGroup">
                            <p:stCondLst>
                              <p:cond delay="3840"/>
                            </p:stCondLst>
                            <p:childTnLst>
                              <p:par>
                                <p:cTn id="25" presetID="12" presetClass="entr" presetSubtype="8" fill="hold" grpId="0" nodeType="afterEffect">
                                  <p:stCondLst>
                                    <p:cond delay="0"/>
                                  </p:stCondLst>
                                  <p:childTnLst>
                                    <p:set>
                                      <p:cBhvr>
                                        <p:cTn id="26" dur="1" fill="hold">
                                          <p:stCondLst>
                                            <p:cond delay="0"/>
                                          </p:stCondLst>
                                        </p:cTn>
                                        <p:tgtEl>
                                          <p:spTgt spid="136197"/>
                                        </p:tgtEl>
                                        <p:attrNameLst>
                                          <p:attrName>style.visibility</p:attrName>
                                        </p:attrNameLst>
                                      </p:cBhvr>
                                      <p:to>
                                        <p:strVal val="visible"/>
                                      </p:to>
                                    </p:set>
                                    <p:animEffect transition="in" filter="slide(fromLeft)">
                                      <p:cBhvr>
                                        <p:cTn id="27" dur="500"/>
                                        <p:tgtEl>
                                          <p:spTgt spid="136197"/>
                                        </p:tgtEl>
                                      </p:cBhvr>
                                    </p:animEffect>
                                  </p:childTnLst>
                                </p:cTn>
                              </p:par>
                            </p:childTnLst>
                          </p:cTn>
                        </p:par>
                        <p:par>
                          <p:cTn id="28" fill="hold" nodeType="afterGroup">
                            <p:stCondLst>
                              <p:cond delay="434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nodeType="afterGroup">
                            <p:stCondLst>
                              <p:cond delay="4840"/>
                            </p:stCondLst>
                            <p:childTnLst>
                              <p:par>
                                <p:cTn id="35" presetID="2" presetClass="entr" presetSubtype="8" fill="hold"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0-#ppt_w/2"/>
                                          </p:val>
                                        </p:tav>
                                        <p:tav tm="100000">
                                          <p:val>
                                            <p:strVal val="#ppt_x"/>
                                          </p:val>
                                        </p:tav>
                                      </p:tavLst>
                                    </p:anim>
                                    <p:anim calcmode="lin" valueType="num">
                                      <p:cBhvr additive="base">
                                        <p:cTn id="38" dur="500" fill="hold"/>
                                        <p:tgtEl>
                                          <p:spTgt spid="2"/>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5340"/>
                            </p:stCondLst>
                            <p:childTnLst>
                              <p:par>
                                <p:cTn id="40" presetID="53" presetClass="entr" presetSubtype="0" fill="hold" nodeType="after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 fill="hold"/>
                                        <p:tgtEl>
                                          <p:spTgt spid="5"/>
                                        </p:tgtEl>
                                        <p:attrNameLst>
                                          <p:attrName>ppt_w</p:attrName>
                                        </p:attrNameLst>
                                      </p:cBhvr>
                                      <p:tavLst>
                                        <p:tav tm="0">
                                          <p:val>
                                            <p:fltVal val="0"/>
                                          </p:val>
                                        </p:tav>
                                        <p:tav tm="100000">
                                          <p:val>
                                            <p:strVal val="#ppt_w"/>
                                          </p:val>
                                        </p:tav>
                                      </p:tavLst>
                                    </p:anim>
                                    <p:anim calcmode="lin" valueType="num">
                                      <p:cBhvr>
                                        <p:cTn id="43" dur="500" fill="hold"/>
                                        <p:tgtEl>
                                          <p:spTgt spid="5"/>
                                        </p:tgtEl>
                                        <p:attrNameLst>
                                          <p:attrName>ppt_h</p:attrName>
                                        </p:attrNameLst>
                                      </p:cBhvr>
                                      <p:tavLst>
                                        <p:tav tm="0">
                                          <p:val>
                                            <p:fltVal val="0"/>
                                          </p:val>
                                        </p:tav>
                                        <p:tav tm="100000">
                                          <p:val>
                                            <p:strVal val="#ppt_h"/>
                                          </p:val>
                                        </p:tav>
                                      </p:tavLst>
                                    </p:anim>
                                    <p:animEffect transition="in" filter="fade">
                                      <p:cBhvr>
                                        <p:cTn id="44" dur="500"/>
                                        <p:tgtEl>
                                          <p:spTgt spid="5"/>
                                        </p:tgtEl>
                                      </p:cBhvr>
                                    </p:animEffect>
                                  </p:childTnLst>
                                </p:cTn>
                              </p:par>
                            </p:childTnLst>
                          </p:cTn>
                        </p:par>
                        <p:par>
                          <p:cTn id="45" fill="hold" nodeType="afterGroup">
                            <p:stCondLst>
                              <p:cond delay="5840"/>
                            </p:stCondLst>
                            <p:childTnLst>
                              <p:par>
                                <p:cTn id="46" presetID="12" presetClass="entr" presetSubtype="8" fill="hold" grpId="0" nodeType="afterEffect">
                                  <p:stCondLst>
                                    <p:cond delay="0"/>
                                  </p:stCondLst>
                                  <p:childTnLst>
                                    <p:set>
                                      <p:cBhvr>
                                        <p:cTn id="47" dur="1" fill="hold">
                                          <p:stCondLst>
                                            <p:cond delay="0"/>
                                          </p:stCondLst>
                                        </p:cTn>
                                        <p:tgtEl>
                                          <p:spTgt spid="136196"/>
                                        </p:tgtEl>
                                        <p:attrNameLst>
                                          <p:attrName>style.visibility</p:attrName>
                                        </p:attrNameLst>
                                      </p:cBhvr>
                                      <p:to>
                                        <p:strVal val="visible"/>
                                      </p:to>
                                    </p:set>
                                    <p:animEffect transition="in" filter="slide(fromLeft)">
                                      <p:cBhvr>
                                        <p:cTn id="48" dur="500"/>
                                        <p:tgtEl>
                                          <p:spTgt spid="136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6" grpId="0" animBg="1"/>
      <p:bldP spid="136197" grpId="0" animBg="1"/>
      <p:bldP spid="1362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4"/>
          <p:cNvSpPr txBox="1">
            <a:spLocks/>
          </p:cNvSpPr>
          <p:nvPr/>
        </p:nvSpPr>
        <p:spPr>
          <a:xfrm>
            <a:off x="1981200" y="274638"/>
            <a:ext cx="8229600" cy="1143000"/>
          </a:xfrm>
          <a:prstGeom prst="rect">
            <a:avLst/>
          </a:prstGeom>
        </p:spPr>
        <p:txBody>
          <a:bodyPr/>
          <a:lstStyle/>
          <a:p>
            <a:pPr algn="ctr" eaLnBrk="1" hangingPunct="1">
              <a:defRPr/>
            </a:pPr>
            <a:r>
              <a:rPr lang="ar-SA" sz="2800" b="1" u="sng" kern="0">
                <a:solidFill>
                  <a:srgbClr val="FF0000"/>
                </a:solidFill>
                <a:latin typeface="+mj-lt"/>
                <a:ea typeface="+mj-ea"/>
                <a:cs typeface="+mj-cs"/>
              </a:rPr>
              <a:t>سنقوم بعرض المواضيع التالية في التوثيق</a:t>
            </a:r>
          </a:p>
        </p:txBody>
      </p:sp>
      <p:graphicFrame>
        <p:nvGraphicFramePr>
          <p:cNvPr id="3" name="Group 59"/>
          <p:cNvGraphicFramePr>
            <a:graphicFrameLocks noGrp="1"/>
          </p:cNvGraphicFramePr>
          <p:nvPr/>
        </p:nvGraphicFramePr>
        <p:xfrm>
          <a:off x="1981200" y="1600200"/>
          <a:ext cx="8229600" cy="4352924"/>
        </p:xfrm>
        <a:graphic>
          <a:graphicData uri="http://schemas.openxmlformats.org/drawingml/2006/table">
            <a:tbl>
              <a:tblPr rtl="1"/>
              <a:tblGrid>
                <a:gridCol w="4114800">
                  <a:extLst>
                    <a:ext uri="{9D8B030D-6E8A-4147-A177-3AD203B41FA5}">
                      <a16:colId xmlns:a16="http://schemas.microsoft.com/office/drawing/2014/main" val="20000"/>
                    </a:ext>
                  </a:extLst>
                </a:gridCol>
                <a:gridCol w="4114800">
                  <a:extLst>
                    <a:ext uri="{9D8B030D-6E8A-4147-A177-3AD203B41FA5}">
                      <a16:colId xmlns:a16="http://schemas.microsoft.com/office/drawing/2014/main" val="20001"/>
                    </a:ext>
                  </a:extLst>
                </a:gridCol>
              </a:tblGrid>
              <a:tr h="944871">
                <a:tc>
                  <a:txBody>
                    <a:bodyPr/>
                    <a:lstStyle/>
                    <a:p>
                      <a:pPr marL="0" marR="0" lvl="0" indent="0" algn="ctr" defTabSz="914400" rtl="1" eaLnBrk="1" fontAlgn="base" latinLnBrk="0" hangingPunct="1">
                        <a:lnSpc>
                          <a:spcPct val="100000"/>
                        </a:lnSpc>
                        <a:spcBef>
                          <a:spcPct val="0"/>
                        </a:spcBef>
                        <a:spcAft>
                          <a:spcPct val="0"/>
                        </a:spcAft>
                        <a:buClrTx/>
                        <a:buSzTx/>
                        <a:buFont typeface="Arial" pitchFamily="34" charset="0"/>
                        <a:buNone/>
                        <a:tabLst/>
                      </a:pPr>
                      <a:r>
                        <a:rPr kumimoji="0" lang="ar-SA" sz="2800" b="1" i="0" u="none" strike="noStrike" cap="none" normalizeH="0" baseline="0" smtClean="0">
                          <a:ln>
                            <a:noFill/>
                          </a:ln>
                          <a:solidFill>
                            <a:srgbClr val="FFFFFF"/>
                          </a:solidFill>
                          <a:effectLst/>
                          <a:latin typeface="Calibri" pitchFamily="34" charset="0"/>
                          <a:cs typeface="Arial" pitchFamily="34" charset="0"/>
                        </a:rPr>
                        <a:t>التوثيق في متن الرسالة.</a:t>
                      </a:r>
                    </a:p>
                    <a:p>
                      <a:pPr marL="0" marR="0" lvl="0" indent="0" algn="ctr" defTabSz="914400" rtl="1" eaLnBrk="1" fontAlgn="base" latinLnBrk="0" hangingPunct="1">
                        <a:lnSpc>
                          <a:spcPct val="100000"/>
                        </a:lnSpc>
                        <a:spcBef>
                          <a:spcPct val="0"/>
                        </a:spcBef>
                        <a:spcAft>
                          <a:spcPct val="0"/>
                        </a:spcAft>
                        <a:buClrTx/>
                        <a:buSzTx/>
                        <a:buFont typeface="Arial" pitchFamily="34" charset="0"/>
                        <a:buNone/>
                        <a:tabLst/>
                      </a:pPr>
                      <a:endParaRPr kumimoji="0" lang="ar-SA" sz="2800" b="1" i="0" u="none" strike="noStrike" cap="none" normalizeH="0" baseline="0" smtClean="0">
                        <a:ln>
                          <a:noFill/>
                        </a:ln>
                        <a:solidFill>
                          <a:srgbClr val="FF0000"/>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4BACC6"/>
                    </a:solidFill>
                  </a:tcPr>
                </a:tc>
                <a:tc>
                  <a:txBody>
                    <a:bodyPr/>
                    <a:lstStyle/>
                    <a:p>
                      <a:pPr marL="0" marR="0" lvl="0" indent="0" algn="ctr" defTabSz="914400" rtl="1" eaLnBrk="1" fontAlgn="base" latinLnBrk="0" hangingPunct="1">
                        <a:lnSpc>
                          <a:spcPct val="100000"/>
                        </a:lnSpc>
                        <a:spcBef>
                          <a:spcPct val="0"/>
                        </a:spcBef>
                        <a:spcAft>
                          <a:spcPct val="0"/>
                        </a:spcAft>
                        <a:buClrTx/>
                        <a:buSzTx/>
                        <a:buFont typeface="Arial" pitchFamily="34" charset="0"/>
                        <a:buNone/>
                        <a:tabLst/>
                      </a:pPr>
                      <a:r>
                        <a:rPr kumimoji="0" lang="ar-SA" sz="2800" b="1" i="0" u="none" strike="noStrike" cap="none" normalizeH="0" baseline="0" smtClean="0">
                          <a:ln>
                            <a:noFill/>
                          </a:ln>
                          <a:solidFill>
                            <a:srgbClr val="FFFFFF"/>
                          </a:solidFill>
                          <a:effectLst/>
                          <a:latin typeface="Calibri" pitchFamily="34" charset="0"/>
                          <a:cs typeface="Arial" pitchFamily="34" charset="0"/>
                        </a:rPr>
                        <a:t>التوثيق في صفحة المراجع.</a:t>
                      </a:r>
                      <a:endParaRPr kumimoji="0" lang="ar-SA" sz="2800" b="1" i="0" u="none" strike="noStrike" cap="none" normalizeH="0" baseline="0" smtClean="0">
                        <a:ln>
                          <a:noFill/>
                        </a:ln>
                        <a:solidFill>
                          <a:srgbClr val="FF0000"/>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4BACC6"/>
                    </a:solidFill>
                  </a:tcPr>
                </a:tc>
                <a:extLst>
                  <a:ext uri="{0D108BD9-81ED-4DB2-BD59-A6C34878D82A}">
                    <a16:rowId xmlns:a16="http://schemas.microsoft.com/office/drawing/2014/main" val="10000"/>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التوثيق لمرجع لأول مرة</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كتب كمراجع</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extLst>
                  <a:ext uri="{0D108BD9-81ED-4DB2-BD59-A6C34878D82A}">
                    <a16:rowId xmlns:a16="http://schemas.microsoft.com/office/drawing/2014/main" val="10001"/>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الأجزاء الخاصة بمصدر معين (الاقتباس)</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مقالات منشورة في الدوريات العلمية</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extLst>
                  <a:ext uri="{0D108BD9-81ED-4DB2-BD59-A6C34878D82A}">
                    <a16:rowId xmlns:a16="http://schemas.microsoft.com/office/drawing/2014/main" val="10002"/>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كتاب مترجم في المتن</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رسائل الماجستير والدكتوراه غير المنشورة</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extLst>
                  <a:ext uri="{0D108BD9-81ED-4DB2-BD59-A6C34878D82A}">
                    <a16:rowId xmlns:a16="http://schemas.microsoft.com/office/drawing/2014/main" val="10003"/>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عمل مأخوذ من مصدر ثانوي</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التوثيق لمراجع من الإنترنت</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extLst>
                  <a:ext uri="{0D108BD9-81ED-4DB2-BD59-A6C34878D82A}">
                    <a16:rowId xmlns:a16="http://schemas.microsoft.com/office/drawing/2014/main" val="10004"/>
                  </a:ext>
                </a:extLst>
              </a:tr>
              <a:tr h="504779">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en-US" sz="2000" b="0" i="0" u="none" strike="noStrike" cap="none" normalizeH="0" baseline="0" smtClean="0">
                          <a:ln>
                            <a:noFill/>
                          </a:ln>
                          <a:solidFill>
                            <a:srgbClr val="000000"/>
                          </a:solidFill>
                          <a:effectLst/>
                          <a:latin typeface="Calibri" pitchFamily="34" charset="0"/>
                          <a:cs typeface="Arial" pitchFamily="34" charset="0"/>
                        </a:rPr>
                        <a:t> </a:t>
                      </a:r>
                      <a:r>
                        <a:rPr kumimoji="0" lang="ar-SA" sz="2000" b="0" i="0" u="none" strike="noStrike" cap="none" normalizeH="0" baseline="0" smtClean="0">
                          <a:ln>
                            <a:noFill/>
                          </a:ln>
                          <a:solidFill>
                            <a:srgbClr val="000000"/>
                          </a:solidFill>
                          <a:effectLst/>
                          <a:latin typeface="Calibri" pitchFamily="34" charset="0"/>
                          <a:cs typeface="Arial" pitchFamily="34" charset="0"/>
                        </a:rPr>
                        <a:t>توثيق أكثر من عمل في المتن</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توثيق التقارير كمراجع</a:t>
                      </a: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D0E3EA"/>
                    </a:solidFill>
                  </a:tcPr>
                </a:tc>
                <a:extLst>
                  <a:ext uri="{0D108BD9-81ED-4DB2-BD59-A6C34878D82A}">
                    <a16:rowId xmlns:a16="http://schemas.microsoft.com/office/drawing/2014/main" val="10005"/>
                  </a:ext>
                </a:extLst>
              </a:tr>
              <a:tr h="884157">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التوثيق لمراجع الانترنت</a:t>
                      </a: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tc>
                  <a:txBody>
                    <a:bodyPr/>
                    <a:lstStyle/>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r>
                        <a:rPr kumimoji="0" lang="ar-SA" sz="2000" b="0" i="0" u="none" strike="noStrike" cap="none" normalizeH="0" baseline="0" smtClean="0">
                          <a:ln>
                            <a:noFill/>
                          </a:ln>
                          <a:solidFill>
                            <a:srgbClr val="000000"/>
                          </a:solidFill>
                          <a:effectLst/>
                          <a:latin typeface="Calibri" pitchFamily="34" charset="0"/>
                          <a:cs typeface="Arial" pitchFamily="34" charset="0"/>
                        </a:rPr>
                        <a:t>ترتيب المراجع في صفحة المراجع</a:t>
                      </a:r>
                    </a:p>
                    <a:p>
                      <a:pPr marL="0" marR="0" lvl="0" indent="0" algn="r" defTabSz="914400" rtl="1" eaLnBrk="1" fontAlgn="base" latinLnBrk="0" hangingPunct="1">
                        <a:lnSpc>
                          <a:spcPct val="100000"/>
                        </a:lnSpc>
                        <a:spcBef>
                          <a:spcPct val="0"/>
                        </a:spcBef>
                        <a:spcAft>
                          <a:spcPct val="0"/>
                        </a:spcAft>
                        <a:buClrTx/>
                        <a:buSzTx/>
                        <a:buFont typeface="Arial" pitchFamily="34" charset="0"/>
                        <a:buNone/>
                        <a:tabLst/>
                      </a:pPr>
                      <a:endParaRPr kumimoji="0" lang="ar-SA" sz="2000" b="1" i="0" u="none" strike="noStrike" cap="none" normalizeH="0" baseline="0" smtClean="0">
                        <a:ln>
                          <a:noFill/>
                        </a:ln>
                        <a:solidFill>
                          <a:schemeClr val="tx1"/>
                        </a:solidFill>
                        <a:effectLst/>
                        <a:latin typeface="Calibri" pitchFamily="34" charset="0"/>
                        <a:cs typeface="Arial" pitchFamily="34" charset="0"/>
                      </a:endParaRPr>
                    </a:p>
                  </a:txBody>
                  <a:tcPr marL="92728" marR="92728" marT="45716" marB="45716" horzOverflow="overflow">
                    <a:lnL w="12700" cap="flat" cmpd="sng" algn="ctr">
                      <a:solidFill>
                        <a:srgbClr val="FF99FF"/>
                      </a:solidFill>
                      <a:prstDash val="solid"/>
                      <a:round/>
                      <a:headEnd type="none" w="med" len="med"/>
                      <a:tailEnd type="none" w="med" len="med"/>
                    </a:lnL>
                    <a:lnR w="12700" cap="flat" cmpd="sng" algn="ctr">
                      <a:solidFill>
                        <a:srgbClr val="FF99FF"/>
                      </a:solidFill>
                      <a:prstDash val="solid"/>
                      <a:round/>
                      <a:headEnd type="none" w="med" len="med"/>
                      <a:tailEnd type="none" w="med" len="med"/>
                    </a:lnR>
                    <a:lnT w="12700" cap="flat" cmpd="sng" algn="ctr">
                      <a:solidFill>
                        <a:srgbClr val="FF99FF"/>
                      </a:solidFill>
                      <a:prstDash val="solid"/>
                      <a:round/>
                      <a:headEnd type="none" w="med" len="med"/>
                      <a:tailEnd type="none" w="med" len="med"/>
                    </a:lnT>
                    <a:lnB w="12700" cap="flat" cmpd="sng" algn="ctr">
                      <a:solidFill>
                        <a:srgbClr val="FF99FF"/>
                      </a:solidFill>
                      <a:prstDash val="solid"/>
                      <a:round/>
                      <a:headEnd type="none" w="med" len="med"/>
                      <a:tailEnd type="none" w="med" len="med"/>
                    </a:lnB>
                    <a:lnTlToBr>
                      <a:noFill/>
                    </a:lnTlToBr>
                    <a:lnBlToTr>
                      <a:noFill/>
                    </a:lnBlToTr>
                    <a:solidFill>
                      <a:srgbClr val="E9F1F5"/>
                    </a:solidFill>
                  </a:tcPr>
                </a:tc>
                <a:extLst>
                  <a:ext uri="{0D108BD9-81ED-4DB2-BD59-A6C34878D82A}">
                    <a16:rowId xmlns:a16="http://schemas.microsoft.com/office/drawing/2014/main" val="10006"/>
                  </a:ext>
                </a:extLst>
              </a:tr>
            </a:tbl>
          </a:graphicData>
        </a:graphic>
      </p:graphicFrame>
      <p:sp>
        <p:nvSpPr>
          <p:cNvPr id="29725" name="عنصر نائب لرقم الشريحة 5"/>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9A40B229-BBA5-4202-A2B1-377B284EBA3D}" type="slidenum">
              <a:rPr lang="ar-SA" altLang="en-US" sz="1400">
                <a:latin typeface="Arial" panose="020B0604020202020204" pitchFamily="34" charset="0"/>
              </a:rPr>
              <a:pPr rtl="0" eaLnBrk="1" hangingPunct="1">
                <a:spcBef>
                  <a:spcPct val="0"/>
                </a:spcBef>
                <a:buFontTx/>
                <a:buNone/>
              </a:pPr>
              <a:t>15</a:t>
            </a:fld>
            <a:endParaRPr lang="ar-SA" altLang="en-US" sz="1400">
              <a:latin typeface="Arial" panose="020B0604020202020204" pitchFamily="34" charset="0"/>
            </a:endParaRPr>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67314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AutoShape 2"/>
          <p:cNvSpPr>
            <a:spLocks noChangeArrowheads="1"/>
          </p:cNvSpPr>
          <p:nvPr/>
        </p:nvSpPr>
        <p:spPr bwMode="gray">
          <a:xfrm>
            <a:off x="3287713" y="2133600"/>
            <a:ext cx="5434012" cy="15113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ar-SA" altLang="zh-CN" b="1">
              <a:solidFill>
                <a:schemeClr val="bg1"/>
              </a:solidFill>
              <a:latin typeface="Arial" panose="020B0604020202020204" pitchFamily="34" charset="0"/>
              <a:cs typeface="HeshamNormal" pitchFamily="2" charset="0"/>
            </a:endParaRPr>
          </a:p>
          <a:p>
            <a:pPr algn="ctr" rtl="0">
              <a:spcBef>
                <a:spcPct val="0"/>
              </a:spcBef>
              <a:buFontTx/>
              <a:buNone/>
            </a:pPr>
            <a:endParaRPr lang="ar-SA" altLang="zh-CN" b="1">
              <a:solidFill>
                <a:schemeClr val="bg1"/>
              </a:solidFill>
              <a:latin typeface="Arial" panose="020B0604020202020204" pitchFamily="34" charset="0"/>
              <a:cs typeface="HeshamNormal" pitchFamily="2" charset="0"/>
            </a:endParaRPr>
          </a:p>
          <a:p>
            <a:pPr algn="ctr" rtl="0">
              <a:spcBef>
                <a:spcPct val="0"/>
              </a:spcBef>
              <a:buFontTx/>
              <a:buNone/>
            </a:pPr>
            <a:r>
              <a:rPr lang="ar-SA" altLang="zh-CN" sz="4400" b="1">
                <a:solidFill>
                  <a:schemeClr val="bg1"/>
                </a:solidFill>
                <a:latin typeface="Arial" panose="020B0604020202020204" pitchFamily="34" charset="0"/>
                <a:cs typeface="HeshamNormal" pitchFamily="2" charset="0"/>
              </a:rPr>
              <a:t>التوثيق في متن البحث</a:t>
            </a:r>
          </a:p>
          <a:p>
            <a:pPr algn="ctr" rtl="0">
              <a:spcBef>
                <a:spcPct val="0"/>
              </a:spcBef>
              <a:buFontTx/>
              <a:buNone/>
            </a:pPr>
            <a:endParaRPr lang="ar-SA" altLang="zh-CN" sz="4000" b="1">
              <a:solidFill>
                <a:schemeClr val="bg1"/>
              </a:solidFill>
              <a:latin typeface="Arial" panose="020B0604020202020204" pitchFamily="34" charset="0"/>
              <a:cs typeface="HeshamNormal" pitchFamily="2" charset="0"/>
            </a:endParaRPr>
          </a:p>
          <a:p>
            <a:pPr algn="ctr" rtl="0">
              <a:spcBef>
                <a:spcPct val="0"/>
              </a:spcBef>
              <a:buFontTx/>
              <a:buNone/>
            </a:pPr>
            <a:endParaRPr lang="en-US" altLang="zh-CN" sz="4400" b="1">
              <a:solidFill>
                <a:schemeClr val="bg1"/>
              </a:solidFill>
              <a:latin typeface="Arial" panose="020B0604020202020204" pitchFamily="34" charset="0"/>
              <a:cs typeface="HeshamNormal" pitchFamily="2" charset="0"/>
            </a:endParaRPr>
          </a:p>
        </p:txBody>
      </p:sp>
      <p:sp>
        <p:nvSpPr>
          <p:cNvPr id="31747" name="AutoShape 3"/>
          <p:cNvSpPr>
            <a:spLocks noChangeArrowheads="1"/>
          </p:cNvSpPr>
          <p:nvPr/>
        </p:nvSpPr>
        <p:spPr bwMode="gray">
          <a:xfrm>
            <a:off x="8183563" y="95251"/>
            <a:ext cx="1835150" cy="95726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748" name="AutoShape 4"/>
          <p:cNvSpPr>
            <a:spLocks noChangeArrowheads="1"/>
          </p:cNvSpPr>
          <p:nvPr/>
        </p:nvSpPr>
        <p:spPr bwMode="gray">
          <a:xfrm>
            <a:off x="9048751" y="198439"/>
            <a:ext cx="785813" cy="782637"/>
          </a:xfrm>
          <a:prstGeom prst="roundRect">
            <a:avLst>
              <a:gd name="adj" fmla="val 11921"/>
            </a:avLst>
          </a:prstGeom>
          <a:gradFill rotWithShape="1">
            <a:gsLst>
              <a:gs pos="0">
                <a:srgbClr val="0066CC"/>
              </a:gs>
              <a:gs pos="100000">
                <a:srgbClr val="00478E"/>
              </a:gs>
            </a:gsLst>
            <a:lin ang="5400000" scaled="1"/>
          </a:gradFill>
          <a:ln w="38100">
            <a:solidFill>
              <a:schemeClr val="tx1"/>
            </a:solidFill>
            <a:round/>
            <a:headEnd/>
            <a:tailEnd/>
          </a:ln>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1749" name="Text Box 5"/>
          <p:cNvSpPr txBox="1">
            <a:spLocks noChangeArrowheads="1"/>
          </p:cNvSpPr>
          <p:nvPr/>
        </p:nvSpPr>
        <p:spPr bwMode="gray">
          <a:xfrm>
            <a:off x="8975726" y="328614"/>
            <a:ext cx="911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b="1">
                <a:solidFill>
                  <a:schemeClr val="bg1"/>
                </a:solidFill>
                <a:latin typeface="Articulate" pitchFamily="2" charset="0"/>
                <a:cs typeface="HeshamNormal" pitchFamily="2" charset="0"/>
              </a:rPr>
              <a:t>أولا</a:t>
            </a:r>
            <a:endParaRPr lang="en-US" altLang="en-US" b="1">
              <a:solidFill>
                <a:schemeClr val="bg1"/>
              </a:solidFill>
              <a:latin typeface="Articulate" pitchFamily="2" charset="0"/>
              <a:cs typeface="HeshamNormal" pitchFamily="2" charset="0"/>
            </a:endParaRPr>
          </a:p>
        </p:txBody>
      </p:sp>
      <p:sp>
        <p:nvSpPr>
          <p:cNvPr id="93190" name="Freeform 6"/>
          <p:cNvSpPr>
            <a:spLocks/>
          </p:cNvSpPr>
          <p:nvPr/>
        </p:nvSpPr>
        <p:spPr bwMode="gray">
          <a:xfrm>
            <a:off x="8256588" y="157163"/>
            <a:ext cx="392112" cy="392112"/>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w="0">
            <a:noFill/>
            <a:prstDash val="solid"/>
            <a:round/>
            <a:headEnd/>
            <a:tailEnd/>
          </a:ln>
        </p:spPr>
        <p:txBody>
          <a:bodyPr/>
          <a:lstStyle/>
          <a:p>
            <a:pPr eaLnBrk="1" hangingPunct="1">
              <a:defRPr/>
            </a:pPr>
            <a:endParaRPr lang="ar-SA" sz="2000"/>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30392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80252"/>
            <a:ext cx="2305141" cy="1076343"/>
          </a:xfrm>
          <a:prstGeom prst="rect">
            <a:avLst/>
          </a:prstGeom>
        </p:spPr>
      </p:pic>
    </p:spTree>
    <p:extLst>
      <p:ext uri="{BB962C8B-B14F-4D97-AF65-F5344CB8AC3E}">
        <p14:creationId xmlns:p14="http://schemas.microsoft.com/office/powerpoint/2010/main" val="3565772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slide(fromBottom)">
                                      <p:cBhvr>
                                        <p:cTn id="7" dur="500"/>
                                        <p:tgtEl>
                                          <p:spTgt spid="93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idx="4294967295"/>
          </p:nvPr>
        </p:nvSpPr>
        <p:spPr>
          <a:xfrm>
            <a:off x="2063750" y="1484314"/>
            <a:ext cx="8229600" cy="5113337"/>
          </a:xfrm>
          <a:noFill/>
          <a:ln w="38100">
            <a:solidFill>
              <a:srgbClr val="008000"/>
            </a:solidFill>
            <a:miter lim="800000"/>
            <a:headEnd/>
            <a:tailEnd/>
          </a:ln>
        </p:spPr>
        <p:txBody>
          <a:bodyPr/>
          <a:lstStyle/>
          <a:p>
            <a:pPr marL="0" indent="0" algn="r" eaLnBrk="1" hangingPunct="1">
              <a:lnSpc>
                <a:spcPct val="90000"/>
              </a:lnSpc>
              <a:buNone/>
            </a:pPr>
            <a:r>
              <a:rPr lang="ar-SA" altLang="en-US" sz="4000" b="1" dirty="0"/>
              <a:t>تعتمد طريقة تضمين الاقتباس المباشر في متن البحث على طول النص المقتبس:</a:t>
            </a:r>
          </a:p>
          <a:p>
            <a:pPr marL="0" indent="0" algn="r" eaLnBrk="1" hangingPunct="1">
              <a:lnSpc>
                <a:spcPct val="90000"/>
              </a:lnSpc>
              <a:buNone/>
            </a:pPr>
            <a:r>
              <a:rPr lang="ar-SA" altLang="en-US" sz="4000" b="1" dirty="0"/>
              <a:t> </a:t>
            </a:r>
            <a:r>
              <a:rPr lang="ar-SA" altLang="en-US" sz="4000" b="1" dirty="0">
                <a:solidFill>
                  <a:srgbClr val="FF3300"/>
                </a:solidFill>
              </a:rPr>
              <a:t>إذا كان النص أقل من ( ٤٠ ) كلمة:</a:t>
            </a:r>
          </a:p>
          <a:p>
            <a:pPr marL="0" indent="0" algn="r" eaLnBrk="1" hangingPunct="1">
              <a:lnSpc>
                <a:spcPct val="90000"/>
              </a:lnSpc>
              <a:buNone/>
            </a:pPr>
            <a:r>
              <a:rPr lang="ar-SA" altLang="en-US" sz="4000" b="1" dirty="0"/>
              <a:t>   فانه يكتب ضمن سياق النص اللغوي ولكنه يميز بأقواس صغيرة مقلوبة عند بدايته وعند نهايته ويذكر رقم الصفحة أو الصفحات التي اقتبس منها.</a:t>
            </a:r>
            <a:endParaRPr lang="en-US" altLang="en-US" sz="4000" b="1" dirty="0">
              <a:cs typeface="Arial" panose="020B0604020202020204" pitchFamily="34" charset="0"/>
            </a:endParaRPr>
          </a:p>
        </p:txBody>
      </p:sp>
      <p:sp>
        <p:nvSpPr>
          <p:cNvPr id="98307" name="AutoShape 3"/>
          <p:cNvSpPr>
            <a:spLocks noChangeArrowheads="1"/>
          </p:cNvSpPr>
          <p:nvPr/>
        </p:nvSpPr>
        <p:spPr bwMode="gray">
          <a:xfrm>
            <a:off x="2135188" y="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4400" b="1">
                <a:solidFill>
                  <a:schemeClr val="bg1"/>
                </a:solidFill>
                <a:latin typeface="Arial" panose="020B0604020202020204" pitchFamily="34" charset="0"/>
              </a:rPr>
              <a:t>توثيق الاقتباس في متن البحث</a:t>
            </a:r>
            <a:endParaRPr lang="en-US" altLang="zh-CN" sz="4400" b="1">
              <a:solidFill>
                <a:schemeClr val="bg1"/>
              </a:solidFill>
              <a:latin typeface="Arial" panose="020B0604020202020204" pitchFamily="34" charset="0"/>
            </a:endParaRPr>
          </a:p>
        </p:txBody>
      </p:sp>
      <p:grpSp>
        <p:nvGrpSpPr>
          <p:cNvPr id="33796" name="Group 4"/>
          <p:cNvGrpSpPr>
            <a:grpSpLocks/>
          </p:cNvGrpSpPr>
          <p:nvPr/>
        </p:nvGrpSpPr>
        <p:grpSpPr bwMode="auto">
          <a:xfrm>
            <a:off x="9301164" y="333376"/>
            <a:ext cx="682625" cy="682625"/>
            <a:chOff x="4830" y="279"/>
            <a:chExt cx="430" cy="430"/>
          </a:xfrm>
        </p:grpSpPr>
        <p:sp>
          <p:nvSpPr>
            <p:cNvPr id="33797"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798"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799"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800"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33801" name="Text Box 9">
              <a:hlinkClick r:id="rId3" action="ppaction://hlinksldjump"/>
            </p:cNvPr>
            <p:cNvSpPr txBox="1">
              <a:spLocks noChangeArrowheads="1"/>
            </p:cNvSpPr>
            <p:nvPr/>
          </p:nvSpPr>
          <p:spPr bwMode="gray">
            <a:xfrm>
              <a:off x="4912" y="314"/>
              <a:ext cx="24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1</a:t>
              </a:r>
              <a:endParaRPr lang="en-US" altLang="en-US" sz="2800" b="1">
                <a:solidFill>
                  <a:srgbClr val="000000"/>
                </a:solidFill>
                <a:latin typeface="Articulate" pitchFamily="2" charset="0"/>
              </a:endParaRP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137278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98307"/>
                                        </p:tgtEl>
                                        <p:attrNameLst>
                                          <p:attrName>style.visibility</p:attrName>
                                        </p:attrNameLst>
                                      </p:cBhvr>
                                      <p:to>
                                        <p:strVal val="visible"/>
                                      </p:to>
                                    </p:set>
                                    <p:animEffect transition="in" filter="slide(fromBottom)">
                                      <p:cBhvr>
                                        <p:cTn id="7" dur="500"/>
                                        <p:tgtEl>
                                          <p:spTgt spid="98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AutoShape 2"/>
          <p:cNvSpPr>
            <a:spLocks noChangeArrowheads="1"/>
          </p:cNvSpPr>
          <p:nvPr/>
        </p:nvSpPr>
        <p:spPr bwMode="gray">
          <a:xfrm>
            <a:off x="1919288" y="2133600"/>
            <a:ext cx="8280400" cy="40322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spcBef>
                <a:spcPct val="0"/>
              </a:spcBef>
              <a:buFontTx/>
              <a:buNone/>
            </a:pPr>
            <a:r>
              <a:rPr lang="ar-SA" altLang="zh-CN" sz="2800">
                <a:solidFill>
                  <a:schemeClr val="bg1"/>
                </a:solidFill>
                <a:latin typeface="Arial" panose="020B0604020202020204" pitchFamily="34" charset="0"/>
              </a:rPr>
              <a:t> </a:t>
            </a:r>
            <a:r>
              <a:rPr lang="ar-SA" altLang="zh-CN" sz="2800">
                <a:latin typeface="Arial" panose="020B0604020202020204" pitchFamily="34" charset="0"/>
              </a:rPr>
              <a:t> </a:t>
            </a:r>
            <a:r>
              <a:rPr lang="ar-SA" altLang="zh-CN" sz="2800">
                <a:solidFill>
                  <a:schemeClr val="bg1"/>
                </a:solidFill>
                <a:latin typeface="Arial" panose="020B0604020202020204" pitchFamily="34" charset="0"/>
              </a:rPr>
              <a:t> </a:t>
            </a:r>
            <a:r>
              <a:rPr lang="ar-SA" altLang="zh-CN" b="1">
                <a:solidFill>
                  <a:schemeClr val="bg1"/>
                </a:solidFill>
                <a:latin typeface="Arial" panose="020B0604020202020204" pitchFamily="34" charset="0"/>
              </a:rPr>
              <a:t>أشار عوده ومكاوي ( ١٩٨٧ ، ص ٧٥ ) "أن البحث</a:t>
            </a:r>
          </a:p>
          <a:p>
            <a:pPr algn="just" eaLnBrk="1" hangingPunct="1">
              <a:spcBef>
                <a:spcPct val="0"/>
              </a:spcBef>
              <a:buFontTx/>
              <a:buNone/>
            </a:pPr>
            <a:r>
              <a:rPr lang="ar-SA" altLang="zh-CN" b="1">
                <a:solidFill>
                  <a:schemeClr val="bg1"/>
                </a:solidFill>
                <a:latin typeface="Arial" panose="020B0604020202020204" pitchFamily="34" charset="0"/>
              </a:rPr>
              <a:t> التطبيقي  يشترك مع البحث الأساسي في تطبيق المنهج</a:t>
            </a:r>
          </a:p>
          <a:p>
            <a:pPr algn="just" eaLnBrk="1" hangingPunct="1">
              <a:spcBef>
                <a:spcPct val="0"/>
              </a:spcBef>
              <a:buFontTx/>
              <a:buNone/>
            </a:pPr>
            <a:r>
              <a:rPr lang="ar-SA" altLang="zh-CN" b="1">
                <a:solidFill>
                  <a:schemeClr val="bg1"/>
                </a:solidFill>
                <a:latin typeface="Arial" panose="020B0604020202020204" pitchFamily="34" charset="0"/>
              </a:rPr>
              <a:t> العلمي في البحث،  آلا أن هدفه الأساسي هو تحسين</a:t>
            </a:r>
          </a:p>
          <a:p>
            <a:pPr algn="just" eaLnBrk="1" hangingPunct="1">
              <a:spcBef>
                <a:spcPct val="0"/>
              </a:spcBef>
              <a:buFontTx/>
              <a:buNone/>
            </a:pPr>
            <a:r>
              <a:rPr lang="ar-SA" altLang="zh-CN" b="1">
                <a:solidFill>
                  <a:schemeClr val="bg1"/>
                </a:solidFill>
                <a:latin typeface="Arial" panose="020B0604020202020204" pitchFamily="34" charset="0"/>
              </a:rPr>
              <a:t> الواقع العلمي من خلال اختبار  النظريات في</a:t>
            </a:r>
          </a:p>
          <a:p>
            <a:pPr algn="just" eaLnBrk="1" hangingPunct="1">
              <a:spcBef>
                <a:spcPct val="0"/>
              </a:spcBef>
              <a:buFontTx/>
              <a:buNone/>
            </a:pPr>
            <a:r>
              <a:rPr lang="ar-SA" altLang="zh-CN" b="1">
                <a:solidFill>
                  <a:schemeClr val="bg1"/>
                </a:solidFill>
                <a:latin typeface="Arial" panose="020B0604020202020204" pitchFamily="34" charset="0"/>
              </a:rPr>
              <a:t> مواقف حقيقية".</a:t>
            </a:r>
            <a:endParaRPr lang="en-US" altLang="zh-CN" b="1">
              <a:solidFill>
                <a:schemeClr val="bg1"/>
              </a:solidFill>
              <a:latin typeface="Arial" panose="020B0604020202020204" pitchFamily="34" charset="0"/>
            </a:endParaRPr>
          </a:p>
        </p:txBody>
      </p:sp>
      <p:sp>
        <p:nvSpPr>
          <p:cNvPr id="99331" name="AutoShape 3"/>
          <p:cNvSpPr>
            <a:spLocks noChangeArrowheads="1"/>
          </p:cNvSpPr>
          <p:nvPr/>
        </p:nvSpPr>
        <p:spPr bwMode="gray">
          <a:xfrm>
            <a:off x="4006850" y="692151"/>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897750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99330"/>
                                        </p:tgtEl>
                                        <p:attrNameLst>
                                          <p:attrName>style.visibility</p:attrName>
                                        </p:attrNameLst>
                                      </p:cBhvr>
                                      <p:to>
                                        <p:strVal val="visible"/>
                                      </p:to>
                                    </p:set>
                                    <p:animEffect transition="in" filter="slide(fromBottom)">
                                      <p:cBhvr>
                                        <p:cTn id="7" dur="500"/>
                                        <p:tgtEl>
                                          <p:spTgt spid="9933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9331"/>
                                        </p:tgtEl>
                                        <p:attrNameLst>
                                          <p:attrName>style.visibility</p:attrName>
                                        </p:attrNameLst>
                                      </p:cBhvr>
                                      <p:to>
                                        <p:strVal val="visible"/>
                                      </p:to>
                                    </p:set>
                                    <p:animEffect transition="in" filter="slide(fromBottom)">
                                      <p:cBhvr>
                                        <p:cTn id="10" dur="500"/>
                                        <p:tgtEl>
                                          <p:spTgt spid="99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animBg="1"/>
      <p:bldP spid="9933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4294967295"/>
          </p:nvPr>
        </p:nvSpPr>
        <p:spPr>
          <a:xfrm>
            <a:off x="2135188" y="836614"/>
            <a:ext cx="8229600" cy="5113337"/>
          </a:xfrm>
          <a:noFill/>
          <a:ln w="38100">
            <a:solidFill>
              <a:srgbClr val="008000"/>
            </a:solidFill>
            <a:miter lim="800000"/>
            <a:headEnd/>
            <a:tailEnd/>
          </a:ln>
        </p:spPr>
        <p:txBody>
          <a:bodyPr/>
          <a:lstStyle/>
          <a:p>
            <a:pPr marL="0" indent="0" algn="r" eaLnBrk="1" hangingPunct="1">
              <a:lnSpc>
                <a:spcPct val="90000"/>
              </a:lnSpc>
              <a:buNone/>
            </a:pPr>
            <a:r>
              <a:rPr lang="ar-SA" altLang="en-US" sz="4800" b="1" dirty="0">
                <a:solidFill>
                  <a:srgbClr val="FF3300"/>
                </a:solidFill>
              </a:rPr>
              <a:t>أما إذا كان طول النص المقتبس أكثر من ( ٤٠ ) كلمة:</a:t>
            </a:r>
          </a:p>
          <a:p>
            <a:pPr marL="0" indent="0" algn="r" eaLnBrk="1" hangingPunct="1">
              <a:lnSpc>
                <a:spcPct val="90000"/>
              </a:lnSpc>
              <a:buNone/>
            </a:pPr>
            <a:r>
              <a:rPr lang="ar-SA" altLang="en-US" sz="4800" b="1" dirty="0"/>
              <a:t> فلا بد من إبرازه بشكل واضح ومميز عن سياق لغة البحث بكتابته في فقرة منفصلة وبضغطه بمقدار خمس مسافات عن بداية ونهاية الأسطر العادية.</a:t>
            </a:r>
            <a:endParaRPr lang="en-US" altLang="en-US" sz="4800" b="1" dirty="0">
              <a:cs typeface="Arial" panose="020B0604020202020204" pitchFamily="34" charset="0"/>
            </a:endParaRP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73159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AutoShape 2"/>
          <p:cNvSpPr>
            <a:spLocks noChangeArrowheads="1"/>
          </p:cNvSpPr>
          <p:nvPr/>
        </p:nvSpPr>
        <p:spPr bwMode="gray">
          <a:xfrm>
            <a:off x="2063751" y="1700213"/>
            <a:ext cx="8424863" cy="44640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r>
              <a:rPr lang="ar-SA" altLang="zh-CN" sz="2800">
                <a:latin typeface="Arial" panose="020B0604020202020204" pitchFamily="34" charset="0"/>
              </a:rPr>
              <a:t>     </a:t>
            </a:r>
            <a:r>
              <a:rPr lang="ar-SA" altLang="zh-CN" sz="2800" b="1">
                <a:solidFill>
                  <a:schemeClr val="bg1"/>
                </a:solidFill>
                <a:latin typeface="Arial" panose="020B0604020202020204" pitchFamily="34" charset="0"/>
              </a:rPr>
              <a:t>  وينظر عوده ومكاوي ( ١٩٨٧ ، ص ص 85 - ٨٦ )</a:t>
            </a:r>
          </a:p>
          <a:p>
            <a:pPr rtl="0" eaLnBrk="1" hangingPunct="1">
              <a:spcBef>
                <a:spcPct val="0"/>
              </a:spcBef>
              <a:buFontTx/>
              <a:buNone/>
            </a:pPr>
            <a:r>
              <a:rPr lang="ar-SA" altLang="zh-CN" sz="2800" b="1">
                <a:solidFill>
                  <a:schemeClr val="bg1"/>
                </a:solidFill>
                <a:latin typeface="Arial" panose="020B0604020202020204" pitchFamily="34" charset="0"/>
              </a:rPr>
              <a:t> إلى البحث التربوي ضمن إطار مفهوم العلم. وقد خلصا إلى</a:t>
            </a:r>
          </a:p>
          <a:p>
            <a:pPr rtl="0" eaLnBrk="1" hangingPunct="1">
              <a:spcBef>
                <a:spcPct val="0"/>
              </a:spcBef>
              <a:buFontTx/>
              <a:buNone/>
            </a:pPr>
            <a:r>
              <a:rPr lang="ar-SA" altLang="zh-CN" sz="2800" b="1">
                <a:solidFill>
                  <a:schemeClr val="bg1"/>
                </a:solidFill>
                <a:latin typeface="Arial" panose="020B0604020202020204" pitchFamily="34" charset="0"/>
              </a:rPr>
              <a:t> تعريفه من خلال هذا الإطار بقولهما:</a:t>
            </a:r>
          </a:p>
          <a:p>
            <a:pPr eaLnBrk="1" hangingPunct="1">
              <a:spcBef>
                <a:spcPct val="0"/>
              </a:spcBef>
              <a:buFontTx/>
              <a:buNone/>
            </a:pPr>
            <a:r>
              <a:rPr lang="ar-SA" altLang="zh-CN" sz="2800" b="1">
                <a:solidFill>
                  <a:schemeClr val="bg1"/>
                </a:solidFill>
                <a:latin typeface="Arial" panose="020B0604020202020204" pitchFamily="34" charset="0"/>
              </a:rPr>
              <a:t>       "يقع مفهوم البحث ضمن إطار مفهوم العلم، ويتبادر</a:t>
            </a:r>
          </a:p>
          <a:p>
            <a:pPr eaLnBrk="1" hangingPunct="1">
              <a:spcBef>
                <a:spcPct val="0"/>
              </a:spcBef>
              <a:buFontTx/>
              <a:buNone/>
            </a:pPr>
            <a:r>
              <a:rPr lang="ar-SA" altLang="zh-CN" sz="2800" b="1">
                <a:solidFill>
                  <a:schemeClr val="bg1"/>
                </a:solidFill>
                <a:latin typeface="Arial" panose="020B0604020202020204" pitchFamily="34" charset="0"/>
              </a:rPr>
              <a:t> للذهن فورا أن المقصود هو البحث العلمي، أي البحث الذي يتبع</a:t>
            </a:r>
          </a:p>
          <a:p>
            <a:pPr eaLnBrk="1" hangingPunct="1">
              <a:spcBef>
                <a:spcPct val="0"/>
              </a:spcBef>
              <a:buFontTx/>
              <a:buNone/>
            </a:pPr>
            <a:r>
              <a:rPr lang="ar-SA" altLang="zh-CN" sz="2800" b="1">
                <a:solidFill>
                  <a:schemeClr val="bg1"/>
                </a:solidFill>
                <a:latin typeface="Arial" panose="020B0604020202020204" pitchFamily="34" charset="0"/>
              </a:rPr>
              <a:t> الطريقة العلمية أو المنهج العلمي بغرض تحقيق أهداف العلم،</a:t>
            </a:r>
          </a:p>
          <a:p>
            <a:pPr eaLnBrk="1" hangingPunct="1">
              <a:spcBef>
                <a:spcPct val="0"/>
              </a:spcBef>
              <a:buFontTx/>
              <a:buNone/>
            </a:pPr>
            <a:r>
              <a:rPr lang="ar-SA" altLang="zh-CN" sz="2800" b="1">
                <a:solidFill>
                  <a:schemeClr val="bg1"/>
                </a:solidFill>
                <a:latin typeface="Arial" panose="020B0604020202020204" pitchFamily="34" charset="0"/>
              </a:rPr>
              <a:t> فأنه يمكن تعريف البحث التربوي بأنه جهد منظم وموجه</a:t>
            </a:r>
          </a:p>
          <a:p>
            <a:pPr eaLnBrk="1" hangingPunct="1">
              <a:spcBef>
                <a:spcPct val="0"/>
              </a:spcBef>
              <a:buFontTx/>
              <a:buNone/>
            </a:pPr>
            <a:r>
              <a:rPr lang="ar-SA" altLang="zh-CN" sz="2800" b="1">
                <a:solidFill>
                  <a:schemeClr val="bg1"/>
                </a:solidFill>
                <a:latin typeface="Arial" panose="020B0604020202020204" pitchFamily="34" charset="0"/>
              </a:rPr>
              <a:t> بغرض التوصل إلى حلول للمشكلات التربوية</a:t>
            </a:r>
          </a:p>
          <a:p>
            <a:pPr eaLnBrk="1" hangingPunct="1">
              <a:spcBef>
                <a:spcPct val="0"/>
              </a:spcBef>
              <a:buFontTx/>
              <a:buNone/>
            </a:pPr>
            <a:r>
              <a:rPr lang="ar-SA" altLang="zh-CN" sz="2800" b="1">
                <a:solidFill>
                  <a:schemeClr val="bg1"/>
                </a:solidFill>
                <a:latin typeface="Arial" panose="020B0604020202020204" pitchFamily="34" charset="0"/>
              </a:rPr>
              <a:t> في المجالات المختلفة".</a:t>
            </a:r>
            <a:endParaRPr lang="en-US" altLang="zh-CN" sz="2800" b="1">
              <a:solidFill>
                <a:schemeClr val="bg1"/>
              </a:solidFill>
              <a:latin typeface="Arial" panose="020B0604020202020204" pitchFamily="34" charset="0"/>
            </a:endParaRPr>
          </a:p>
        </p:txBody>
      </p:sp>
      <p:sp>
        <p:nvSpPr>
          <p:cNvPr id="101379" name="AutoShape 3"/>
          <p:cNvSpPr>
            <a:spLocks noChangeArrowheads="1"/>
          </p:cNvSpPr>
          <p:nvPr/>
        </p:nvSpPr>
        <p:spPr bwMode="gray">
          <a:xfrm>
            <a:off x="3810000" y="428626"/>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53736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1378"/>
                                        </p:tgtEl>
                                        <p:attrNameLst>
                                          <p:attrName>style.visibility</p:attrName>
                                        </p:attrNameLst>
                                      </p:cBhvr>
                                      <p:to>
                                        <p:strVal val="visible"/>
                                      </p:to>
                                    </p:set>
                                    <p:animEffect transition="in" filter="slide(fromBottom)">
                                      <p:cBhvr>
                                        <p:cTn id="7" dur="500"/>
                                        <p:tgtEl>
                                          <p:spTgt spid="10137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1379"/>
                                        </p:tgtEl>
                                        <p:attrNameLst>
                                          <p:attrName>style.visibility</p:attrName>
                                        </p:attrNameLst>
                                      </p:cBhvr>
                                      <p:to>
                                        <p:strVal val="visible"/>
                                      </p:to>
                                    </p:set>
                                    <p:animEffect transition="in" filter="slide(fromBottom)">
                                      <p:cBhvr>
                                        <p:cTn id="10" dur="500"/>
                                        <p:tgtEl>
                                          <p:spTgt spid="101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animBg="1"/>
      <p:bldP spid="10137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body" idx="4294967295"/>
          </p:nvPr>
        </p:nvSpPr>
        <p:spPr>
          <a:xfrm>
            <a:off x="2063750" y="155733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4000" b="1" dirty="0">
                <a:solidFill>
                  <a:srgbClr val="FF3300"/>
                </a:solidFill>
              </a:rPr>
              <a:t>توثيق مرجع لأول مرة لمؤلف واحد:</a:t>
            </a:r>
          </a:p>
          <a:p>
            <a:pPr algn="r" eaLnBrk="1" hangingPunct="1">
              <a:lnSpc>
                <a:spcPct val="80000"/>
              </a:lnSpc>
              <a:spcBef>
                <a:spcPct val="10000"/>
              </a:spcBef>
              <a:buFont typeface="Arial" panose="020B0604020202020204" pitchFamily="34" charset="0"/>
              <a:buNone/>
            </a:pPr>
            <a:r>
              <a:rPr lang="en-US" altLang="en-US" sz="6000" b="1" dirty="0">
                <a:cs typeface="Arial" panose="020B0604020202020204" pitchFamily="34" charset="0"/>
              </a:rPr>
              <a:t> </a:t>
            </a:r>
            <a:r>
              <a:rPr lang="ar-SA" altLang="en-US" sz="6000" b="1" dirty="0"/>
              <a:t>يجب كتابة فقط الاسم الأخير للباحث ملحوقا بسنة النشر</a:t>
            </a:r>
          </a:p>
          <a:p>
            <a:pPr algn="r" eaLnBrk="1" hangingPunct="1">
              <a:lnSpc>
                <a:spcPct val="80000"/>
              </a:lnSpc>
              <a:spcBef>
                <a:spcPct val="10000"/>
              </a:spcBef>
              <a:buFont typeface="Arial" panose="020B0604020202020204" pitchFamily="34" charset="0"/>
              <a:buNone/>
            </a:pPr>
            <a:r>
              <a:rPr lang="ar-SA" altLang="en-US" sz="6000" b="1" dirty="0"/>
              <a:t> بين </a:t>
            </a:r>
            <a:r>
              <a:rPr lang="ar-SA" altLang="en-US" sz="6000" b="1" dirty="0" smtClean="0"/>
              <a:t>قوسين</a:t>
            </a:r>
            <a:endParaRPr lang="en-US" altLang="en-US" sz="6000" dirty="0">
              <a:cs typeface="Arial" panose="020B0604020202020204" pitchFamily="34" charset="0"/>
            </a:endParaRPr>
          </a:p>
        </p:txBody>
      </p:sp>
      <p:sp>
        <p:nvSpPr>
          <p:cNvPr id="102403" name="AutoShape 3"/>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المراجع في متن البحث</a:t>
            </a:r>
            <a:r>
              <a:rPr lang="en-US" altLang="zh-CN" sz="4400">
                <a:solidFill>
                  <a:schemeClr val="bg1"/>
                </a:solidFill>
                <a:latin typeface="Arial" panose="020B0604020202020204" pitchFamily="34" charset="0"/>
              </a:rPr>
              <a:t>  </a:t>
            </a:r>
          </a:p>
        </p:txBody>
      </p:sp>
      <p:grpSp>
        <p:nvGrpSpPr>
          <p:cNvPr id="41988" name="Group 4"/>
          <p:cNvGrpSpPr>
            <a:grpSpLocks/>
          </p:cNvGrpSpPr>
          <p:nvPr/>
        </p:nvGrpSpPr>
        <p:grpSpPr bwMode="auto">
          <a:xfrm>
            <a:off x="9191626" y="442914"/>
            <a:ext cx="682625" cy="682625"/>
            <a:chOff x="4830" y="279"/>
            <a:chExt cx="430" cy="430"/>
          </a:xfrm>
        </p:grpSpPr>
        <p:sp>
          <p:nvSpPr>
            <p:cNvPr id="41993"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4"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5"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6"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7"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41989"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0"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41991"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41992" name="Text Box 13">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175215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2403"/>
                                        </p:tgtEl>
                                        <p:attrNameLst>
                                          <p:attrName>style.visibility</p:attrName>
                                        </p:attrNameLst>
                                      </p:cBhvr>
                                      <p:to>
                                        <p:strVal val="visible"/>
                                      </p:to>
                                    </p:set>
                                    <p:animEffect transition="in" filter="slide(fromBottom)">
                                      <p:cBhvr>
                                        <p:cTn id="7" dur="500"/>
                                        <p:tgtEl>
                                          <p:spTgt spid="102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lnSpc>
                <a:spcPct val="90000"/>
              </a:lnSpc>
              <a:spcBef>
                <a:spcPct val="0"/>
              </a:spcBef>
              <a:buFont typeface="Arial" panose="020B0604020202020204" pitchFamily="34" charset="0"/>
              <a:buNone/>
            </a:pPr>
            <a:r>
              <a:rPr lang="ar-SA" altLang="zh-CN" sz="4000" b="1">
                <a:solidFill>
                  <a:schemeClr val="bg1"/>
                </a:solidFill>
                <a:latin typeface="Arial" panose="020B0604020202020204" pitchFamily="34" charset="0"/>
              </a:rPr>
              <a:t>قام الخليلي ( ١٩٨٦ ) بدراسة حدد فيها </a:t>
            </a:r>
            <a:r>
              <a:rPr lang="en-US" altLang="zh-CN" sz="4000" b="1">
                <a:solidFill>
                  <a:schemeClr val="bg1"/>
                </a:solidFill>
                <a:latin typeface="Arial" panose="020B0604020202020204" pitchFamily="34" charset="0"/>
              </a:rPr>
              <a:t>…</a:t>
            </a:r>
            <a:endParaRPr lang="ar-SA" altLang="zh-CN" sz="4000" b="1">
              <a:solidFill>
                <a:schemeClr val="bg1"/>
              </a:solidFill>
              <a:latin typeface="Arial" panose="020B0604020202020204" pitchFamily="34" charset="0"/>
            </a:endParaRPr>
          </a:p>
        </p:txBody>
      </p:sp>
      <p:sp>
        <p:nvSpPr>
          <p:cNvPr id="103427"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3428"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3429"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4000" b="1">
                <a:solidFill>
                  <a:schemeClr val="bg1"/>
                </a:solidFill>
                <a:latin typeface="Arial" panose="020B0604020202020204" pitchFamily="34" charset="0"/>
              </a:rPr>
              <a:t>... Galbrait ( </a:t>
            </a:r>
            <a:r>
              <a:rPr lang="ar-SA" altLang="zh-CN" sz="4000" b="1">
                <a:solidFill>
                  <a:schemeClr val="bg1"/>
                </a:solidFill>
                <a:latin typeface="Arial" panose="020B0604020202020204" pitchFamily="34" charset="0"/>
              </a:rPr>
              <a:t>وقد أشارت جلبريث ( 1985</a:t>
            </a:r>
            <a:endParaRPr lang="en-US" altLang="zh-CN" sz="4000" b="1">
              <a:solidFill>
                <a:schemeClr val="bg1"/>
              </a:solidFill>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487457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3426"/>
                                        </p:tgtEl>
                                        <p:attrNameLst>
                                          <p:attrName>style.visibility</p:attrName>
                                        </p:attrNameLst>
                                      </p:cBhvr>
                                      <p:to>
                                        <p:strVal val="visible"/>
                                      </p:to>
                                    </p:set>
                                    <p:animEffect transition="in" filter="slide(fromBottom)">
                                      <p:cBhvr>
                                        <p:cTn id="7" dur="500"/>
                                        <p:tgtEl>
                                          <p:spTgt spid="10342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3427"/>
                                        </p:tgtEl>
                                        <p:attrNameLst>
                                          <p:attrName>style.visibility</p:attrName>
                                        </p:attrNameLst>
                                      </p:cBhvr>
                                      <p:to>
                                        <p:strVal val="visible"/>
                                      </p:to>
                                    </p:set>
                                    <p:animEffect transition="in" filter="slide(fromBottom)">
                                      <p:cBhvr>
                                        <p:cTn id="10" dur="500"/>
                                        <p:tgtEl>
                                          <p:spTgt spid="10342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03428"/>
                                        </p:tgtEl>
                                        <p:attrNameLst>
                                          <p:attrName>style.visibility</p:attrName>
                                        </p:attrNameLst>
                                      </p:cBhvr>
                                      <p:to>
                                        <p:strVal val="visible"/>
                                      </p:to>
                                    </p:set>
                                    <p:animEffect transition="in" filter="slide(fromBottom)">
                                      <p:cBhvr>
                                        <p:cTn id="13" dur="500"/>
                                        <p:tgtEl>
                                          <p:spTgt spid="10342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3429"/>
                                        </p:tgtEl>
                                        <p:attrNameLst>
                                          <p:attrName>style.visibility</p:attrName>
                                        </p:attrNameLst>
                                      </p:cBhvr>
                                      <p:to>
                                        <p:strVal val="visible"/>
                                      </p:to>
                                    </p:set>
                                    <p:animEffect transition="in" filter="slide(fromBottom)">
                                      <p:cBhvr>
                                        <p:cTn id="16" dur="500"/>
                                        <p:tgtEl>
                                          <p:spTgt spid="1034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animBg="1"/>
      <p:bldP spid="103427" grpId="0" animBg="1"/>
      <p:bldP spid="103428" grpId="0" animBg="1"/>
      <p:bldP spid="1034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idx="4294967295"/>
          </p:nvPr>
        </p:nvSpPr>
        <p:spPr>
          <a:xfrm>
            <a:off x="2063750" y="134143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6600" b="1" dirty="0"/>
              <a:t> </a:t>
            </a:r>
            <a:r>
              <a:rPr lang="ar-SA" altLang="en-US" sz="6600" b="1" dirty="0">
                <a:solidFill>
                  <a:srgbClr val="FF3300"/>
                </a:solidFill>
              </a:rPr>
              <a:t>توثيق مرجع لمؤلفين اثنين</a:t>
            </a:r>
            <a:r>
              <a:rPr lang="ar-SA" altLang="en-US" sz="6600" dirty="0">
                <a:solidFill>
                  <a:srgbClr val="FF3300"/>
                </a:solidFill>
              </a:rPr>
              <a:t>:</a:t>
            </a:r>
          </a:p>
          <a:p>
            <a:pPr algn="r" eaLnBrk="1" hangingPunct="1">
              <a:lnSpc>
                <a:spcPct val="80000"/>
              </a:lnSpc>
              <a:spcBef>
                <a:spcPct val="10000"/>
              </a:spcBef>
              <a:buFont typeface="Arial" panose="020B0604020202020204" pitchFamily="34" charset="0"/>
              <a:buNone/>
            </a:pPr>
            <a:r>
              <a:rPr lang="ar-SA" altLang="en-US" sz="6600" b="1" dirty="0"/>
              <a:t> يجب ذكر أسماء المؤلفين/الباحثين في كل مرة يذكر فيها المرجع.</a:t>
            </a:r>
            <a:endParaRPr lang="en-US" altLang="en-US" sz="6600" b="1" dirty="0">
              <a:cs typeface="Arial" panose="020B0604020202020204" pitchFamily="34" charset="0"/>
            </a:endParaRP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551288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3600" b="1">
                <a:solidFill>
                  <a:schemeClr val="bg1"/>
                </a:solidFill>
                <a:latin typeface="Arial" panose="020B0604020202020204" pitchFamily="34" charset="0"/>
              </a:rPr>
              <a:t>قام الخليلي وملكاوي ( ١٩٨٥ ) بدراسة حول …</a:t>
            </a:r>
            <a:endParaRPr lang="en-US" altLang="zh-CN" sz="3600" b="1">
              <a:solidFill>
                <a:schemeClr val="bg1"/>
              </a:solidFill>
              <a:latin typeface="Arial" panose="020B0604020202020204" pitchFamily="34" charset="0"/>
            </a:endParaRPr>
          </a:p>
        </p:txBody>
      </p:sp>
      <p:sp>
        <p:nvSpPr>
          <p:cNvPr id="105475"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5476"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5477"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zh-CN" sz="2500" b="1">
                <a:solidFill>
                  <a:schemeClr val="bg1"/>
                </a:solidFill>
                <a:latin typeface="Arial" panose="020B0604020202020204" pitchFamily="34" charset="0"/>
              </a:rPr>
              <a:t>العينة عشوائيا إلى</a:t>
            </a:r>
            <a:r>
              <a:rPr lang="en-US" altLang="zh-CN" sz="2500" b="1">
                <a:solidFill>
                  <a:schemeClr val="bg1"/>
                </a:solidFill>
                <a:latin typeface="Arial" panose="020B0604020202020204" pitchFamily="34" charset="0"/>
              </a:rPr>
              <a:t> Hall and McCurdy ( </a:t>
            </a:r>
            <a:r>
              <a:rPr lang="ar-SA" altLang="zh-CN" sz="2500" b="1">
                <a:solidFill>
                  <a:schemeClr val="bg1"/>
                </a:solidFill>
                <a:latin typeface="Arial" panose="020B0604020202020204" pitchFamily="34" charset="0"/>
              </a:rPr>
              <a:t>قسم هال ومكوردي ( 1990</a:t>
            </a:r>
            <a:endParaRPr lang="en-US" altLang="zh-CN" sz="2500" b="1">
              <a:solidFill>
                <a:schemeClr val="bg1"/>
              </a:solidFill>
              <a:latin typeface="Arial" panose="020B0604020202020204" pitchFamily="34" charset="0"/>
            </a:endParaRPr>
          </a:p>
          <a:p>
            <a:pPr algn="ctr" rtl="0" eaLnBrk="1" hangingPunct="1">
              <a:spcBef>
                <a:spcPct val="0"/>
              </a:spcBef>
              <a:buFontTx/>
              <a:buNone/>
            </a:pPr>
            <a:r>
              <a:rPr lang="ar-SA" altLang="zh-CN" sz="2500" b="1">
                <a:solidFill>
                  <a:schemeClr val="bg1"/>
                </a:solidFill>
                <a:latin typeface="Arial" panose="020B0604020202020204" pitchFamily="34" charset="0"/>
              </a:rPr>
              <a:t>مجموعتين</a:t>
            </a:r>
            <a:r>
              <a:rPr lang="en-US" altLang="zh-CN" sz="2000">
                <a:latin typeface="Arial" panose="020B0604020202020204" pitchFamily="34" charset="0"/>
              </a:rPr>
              <a:t> …</a:t>
            </a: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87557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5474"/>
                                        </p:tgtEl>
                                        <p:attrNameLst>
                                          <p:attrName>style.visibility</p:attrName>
                                        </p:attrNameLst>
                                      </p:cBhvr>
                                      <p:to>
                                        <p:strVal val="visible"/>
                                      </p:to>
                                    </p:set>
                                    <p:animEffect transition="in" filter="slide(fromBottom)">
                                      <p:cBhvr>
                                        <p:cTn id="7" dur="500"/>
                                        <p:tgtEl>
                                          <p:spTgt spid="10547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5475"/>
                                        </p:tgtEl>
                                        <p:attrNameLst>
                                          <p:attrName>style.visibility</p:attrName>
                                        </p:attrNameLst>
                                      </p:cBhvr>
                                      <p:to>
                                        <p:strVal val="visible"/>
                                      </p:to>
                                    </p:set>
                                    <p:animEffect transition="in" filter="slide(fromBottom)">
                                      <p:cBhvr>
                                        <p:cTn id="10" dur="500"/>
                                        <p:tgtEl>
                                          <p:spTgt spid="105475"/>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05476"/>
                                        </p:tgtEl>
                                        <p:attrNameLst>
                                          <p:attrName>style.visibility</p:attrName>
                                        </p:attrNameLst>
                                      </p:cBhvr>
                                      <p:to>
                                        <p:strVal val="visible"/>
                                      </p:to>
                                    </p:set>
                                    <p:animEffect transition="in" filter="slide(fromBottom)">
                                      <p:cBhvr>
                                        <p:cTn id="13" dur="500"/>
                                        <p:tgtEl>
                                          <p:spTgt spid="105476"/>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5477"/>
                                        </p:tgtEl>
                                        <p:attrNameLst>
                                          <p:attrName>style.visibility</p:attrName>
                                        </p:attrNameLst>
                                      </p:cBhvr>
                                      <p:to>
                                        <p:strVal val="visible"/>
                                      </p:to>
                                    </p:set>
                                    <p:animEffect transition="in" filter="slide(fromBottom)">
                                      <p:cBhvr>
                                        <p:cTn id="16" dur="500"/>
                                        <p:tgtEl>
                                          <p:spTgt spid="105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4" grpId="0" animBg="1"/>
      <p:bldP spid="105475" grpId="0" animBg="1"/>
      <p:bldP spid="105476" grpId="0" animBg="1"/>
      <p:bldP spid="10547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body" idx="4294967295"/>
          </p:nvPr>
        </p:nvSpPr>
        <p:spPr>
          <a:xfrm>
            <a:off x="2063750" y="1341438"/>
            <a:ext cx="8229600" cy="4525962"/>
          </a:xfrm>
          <a:noFill/>
          <a:ln w="38100">
            <a:solidFill>
              <a:srgbClr val="008000"/>
            </a:solidFill>
            <a:miter lim="800000"/>
            <a:headEnd/>
            <a:tailEnd/>
          </a:ln>
        </p:spPr>
        <p:txBody>
          <a:bodyPr/>
          <a:lstStyle/>
          <a:p>
            <a:pPr algn="just" eaLnBrk="1" hangingPunct="1">
              <a:lnSpc>
                <a:spcPct val="70000"/>
              </a:lnSpc>
              <a:spcBef>
                <a:spcPct val="10000"/>
              </a:spcBef>
              <a:buFont typeface="Arial" panose="020B0604020202020204" pitchFamily="34" charset="0"/>
              <a:buNone/>
            </a:pPr>
            <a:endParaRPr lang="ar-SA" altLang="en-US" sz="4000" b="1" dirty="0"/>
          </a:p>
          <a:p>
            <a:pPr algn="just" eaLnBrk="1" hangingPunct="1">
              <a:lnSpc>
                <a:spcPct val="90000"/>
              </a:lnSpc>
              <a:buFont typeface="Arial" panose="020B0604020202020204" pitchFamily="34" charset="0"/>
              <a:buNone/>
            </a:pPr>
            <a:r>
              <a:rPr lang="ar-SA" altLang="en-US" sz="4000" b="1" dirty="0">
                <a:solidFill>
                  <a:srgbClr val="FF3300"/>
                </a:solidFill>
              </a:rPr>
              <a:t>توثيق مرجع لثلاثة مؤلفين وأكثر: </a:t>
            </a:r>
          </a:p>
          <a:p>
            <a:pPr algn="just" eaLnBrk="1" hangingPunct="1">
              <a:lnSpc>
                <a:spcPct val="90000"/>
              </a:lnSpc>
              <a:buFont typeface="Arial" panose="020B0604020202020204" pitchFamily="34" charset="0"/>
              <a:buNone/>
            </a:pPr>
            <a:r>
              <a:rPr lang="ar-SA" altLang="en-US" sz="4000" b="1" dirty="0"/>
              <a:t>يجب ذكر جميع أسماء المؤلفين/الباحثين عند ذكر المرجع لأول مرة في المتن وفي المرات التالية يكتفي بذكر اسم المؤلف/الباحث الأول ملحقا بكلمة وآخرون، وان كان بالانجليزية يتبع ب </a:t>
            </a:r>
            <a:endParaRPr lang="ar-EG" altLang="en-US" sz="4000" b="1" dirty="0" smtClean="0"/>
          </a:p>
          <a:p>
            <a:pPr algn="just" eaLnBrk="1" hangingPunct="1">
              <a:lnSpc>
                <a:spcPct val="90000"/>
              </a:lnSpc>
              <a:buFont typeface="Arial" panose="020B0604020202020204" pitchFamily="34" charset="0"/>
              <a:buNone/>
            </a:pPr>
            <a:r>
              <a:rPr lang="en-US" altLang="en-US" sz="4000" b="1" dirty="0" smtClean="0">
                <a:cs typeface="Arial" panose="020B0604020202020204" pitchFamily="34" charset="0"/>
              </a:rPr>
              <a:t>et </a:t>
            </a:r>
            <a:r>
              <a:rPr lang="en-US" altLang="en-US" sz="4000" b="1" dirty="0">
                <a:cs typeface="Arial" panose="020B0604020202020204" pitchFamily="34" charset="0"/>
              </a:rPr>
              <a:t>al.</a:t>
            </a: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1213817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500" b="1">
                <a:solidFill>
                  <a:schemeClr val="bg1"/>
                </a:solidFill>
                <a:latin typeface="Arial" panose="020B0604020202020204" pitchFamily="34" charset="0"/>
              </a:rPr>
              <a:t>عندما يذكر المرجع لأول مرة:  قام الخليلي ومحمود والصمدي ( ١٩٨٥)....</a:t>
            </a:r>
          </a:p>
          <a:p>
            <a:pPr eaLnBrk="1" hangingPunct="1">
              <a:spcBef>
                <a:spcPct val="0"/>
              </a:spcBef>
              <a:buFontTx/>
              <a:buNone/>
            </a:pPr>
            <a:r>
              <a:rPr lang="ar-SA" altLang="zh-CN" sz="2500" b="1">
                <a:solidFill>
                  <a:schemeClr val="bg1"/>
                </a:solidFill>
                <a:latin typeface="Arial" panose="020B0604020202020204" pitchFamily="34" charset="0"/>
              </a:rPr>
              <a:t>عندما يذكر المرجع مرات أخرى:  قام الخليلي وآخرون ( ١٩٨٥).....</a:t>
            </a:r>
            <a:endParaRPr lang="en-US" altLang="zh-CN" sz="2500" b="1">
              <a:solidFill>
                <a:schemeClr val="bg1"/>
              </a:solidFill>
              <a:latin typeface="Arial" panose="020B0604020202020204" pitchFamily="34" charset="0"/>
            </a:endParaRPr>
          </a:p>
        </p:txBody>
      </p:sp>
      <p:sp>
        <p:nvSpPr>
          <p:cNvPr id="107523"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7524" name="AutoShape 4"/>
          <p:cNvSpPr>
            <a:spLocks noChangeArrowheads="1"/>
          </p:cNvSpPr>
          <p:nvPr/>
        </p:nvSpPr>
        <p:spPr bwMode="gray">
          <a:xfrm>
            <a:off x="6745288" y="3143251"/>
            <a:ext cx="3922712"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07525" name="AutoShape 5"/>
          <p:cNvSpPr>
            <a:spLocks noChangeArrowheads="1"/>
          </p:cNvSpPr>
          <p:nvPr/>
        </p:nvSpPr>
        <p:spPr bwMode="gray">
          <a:xfrm>
            <a:off x="1881188" y="4071938"/>
            <a:ext cx="8462962" cy="23812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zh-CN" sz="2500" b="1">
                <a:solidFill>
                  <a:srgbClr val="FFFF00"/>
                </a:solidFill>
                <a:latin typeface="Arial" panose="020B0604020202020204" pitchFamily="34" charset="0"/>
              </a:rPr>
              <a:t>أول مرة يظهر في النص:</a:t>
            </a:r>
            <a:endParaRPr lang="en-US" altLang="zh-CN" sz="2500" b="1">
              <a:solidFill>
                <a:srgbClr val="FFFF00"/>
              </a:solidFill>
              <a:latin typeface="Arial" panose="020B0604020202020204" pitchFamily="34" charset="0"/>
            </a:endParaRPr>
          </a:p>
          <a:p>
            <a:pPr algn="ctr" rtl="0" eaLnBrk="1" hangingPunct="1">
              <a:spcBef>
                <a:spcPct val="0"/>
              </a:spcBef>
              <a:buFontTx/>
              <a:buNone/>
            </a:pPr>
            <a:r>
              <a:rPr lang="en-US" altLang="zh-CN" sz="2500" b="1">
                <a:solidFill>
                  <a:schemeClr val="bg1"/>
                </a:solidFill>
                <a:latin typeface="Arial" panose="020B0604020202020204" pitchFamily="34" charset="0"/>
              </a:rPr>
              <a:t>Gilligan, Smirlock, and Marshall (1984)</a:t>
            </a:r>
            <a:r>
              <a:rPr lang="ar-SA" altLang="zh-CN" sz="2500" b="1">
                <a:solidFill>
                  <a:schemeClr val="bg1"/>
                </a:solidFill>
                <a:latin typeface="Arial" panose="020B0604020202020204" pitchFamily="34" charset="0"/>
              </a:rPr>
              <a:t> أشارت نتائج دراسة </a:t>
            </a:r>
            <a:r>
              <a:rPr lang="en-US" altLang="zh-CN" sz="2500" b="1">
                <a:solidFill>
                  <a:schemeClr val="bg1"/>
                </a:solidFill>
                <a:latin typeface="Arial" panose="020B0604020202020204" pitchFamily="34" charset="0"/>
              </a:rPr>
              <a:t> </a:t>
            </a:r>
          </a:p>
          <a:p>
            <a:pPr algn="ctr" rtl="0" eaLnBrk="1" hangingPunct="1">
              <a:spcBef>
                <a:spcPct val="0"/>
              </a:spcBef>
              <a:buFontTx/>
              <a:buNone/>
            </a:pPr>
            <a:r>
              <a:rPr lang="ar-SA" altLang="zh-CN" sz="2500" b="1">
                <a:solidFill>
                  <a:srgbClr val="FFFF00"/>
                </a:solidFill>
                <a:latin typeface="Arial" panose="020B0604020202020204" pitchFamily="34" charset="0"/>
              </a:rPr>
              <a:t>المرة الأولى التالية التي يظهر فيها التوثيق في الفقرة بعد ذلك:</a:t>
            </a:r>
            <a:endParaRPr lang="en-US" altLang="zh-CN" sz="2500" b="1">
              <a:solidFill>
                <a:srgbClr val="FFFF00"/>
              </a:solidFill>
              <a:latin typeface="Arial" panose="020B0604020202020204" pitchFamily="34" charset="0"/>
            </a:endParaRPr>
          </a:p>
          <a:p>
            <a:pPr algn="ctr" rtl="0" eaLnBrk="1" hangingPunct="1">
              <a:spcBef>
                <a:spcPct val="0"/>
              </a:spcBef>
              <a:buFontTx/>
              <a:buNone/>
            </a:pPr>
            <a:r>
              <a:rPr lang="en-US" altLang="zh-CN" sz="2500" b="1">
                <a:solidFill>
                  <a:schemeClr val="bg1"/>
                </a:solidFill>
                <a:latin typeface="Arial" panose="020B0604020202020204" pitchFamily="34" charset="0"/>
              </a:rPr>
              <a:t>Gilligan et al. (1984) found …….</a:t>
            </a:r>
            <a:endParaRPr lang="ar-SA" altLang="zh-CN" sz="2500" b="1">
              <a:solidFill>
                <a:schemeClr val="bg1"/>
              </a:solidFill>
              <a:latin typeface="Arial" panose="020B0604020202020204" pitchFamily="34" charset="0"/>
            </a:endParaRPr>
          </a:p>
          <a:p>
            <a:pPr algn="ctr" rtl="0" eaLnBrk="1" hangingPunct="1">
              <a:spcBef>
                <a:spcPct val="0"/>
              </a:spcBef>
              <a:buFontTx/>
              <a:buNone/>
            </a:pPr>
            <a:endParaRPr lang="en-US" altLang="zh-CN" sz="2500" b="1">
              <a:solidFill>
                <a:schemeClr val="bg1"/>
              </a:solidFill>
              <a:latin typeface="Arial" panose="020B0604020202020204" pitchFamily="34" charset="0"/>
            </a:endParaRPr>
          </a:p>
          <a:p>
            <a:pPr algn="ctr" rtl="0" eaLnBrk="1" hangingPunct="1">
              <a:spcBef>
                <a:spcPct val="0"/>
              </a:spcBef>
              <a:buFontTx/>
              <a:buNone/>
            </a:pPr>
            <a:endParaRPr lang="en-US" altLang="zh-CN" sz="2500" b="1">
              <a:solidFill>
                <a:schemeClr val="bg1"/>
              </a:solidFill>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621025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slide(fromBottom)">
                                      <p:cBhvr>
                                        <p:cTn id="7" dur="500"/>
                                        <p:tgtEl>
                                          <p:spTgt spid="10752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7523"/>
                                        </p:tgtEl>
                                        <p:attrNameLst>
                                          <p:attrName>style.visibility</p:attrName>
                                        </p:attrNameLst>
                                      </p:cBhvr>
                                      <p:to>
                                        <p:strVal val="visible"/>
                                      </p:to>
                                    </p:set>
                                    <p:animEffect transition="in" filter="slide(fromBottom)">
                                      <p:cBhvr>
                                        <p:cTn id="10" dur="500"/>
                                        <p:tgtEl>
                                          <p:spTgt spid="10752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07524"/>
                                        </p:tgtEl>
                                        <p:attrNameLst>
                                          <p:attrName>style.visibility</p:attrName>
                                        </p:attrNameLst>
                                      </p:cBhvr>
                                      <p:to>
                                        <p:strVal val="visible"/>
                                      </p:to>
                                    </p:set>
                                    <p:animEffect transition="in" filter="slide(fromBottom)">
                                      <p:cBhvr>
                                        <p:cTn id="13" dur="500"/>
                                        <p:tgtEl>
                                          <p:spTgt spid="10752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7525"/>
                                        </p:tgtEl>
                                        <p:attrNameLst>
                                          <p:attrName>style.visibility</p:attrName>
                                        </p:attrNameLst>
                                      </p:cBhvr>
                                      <p:to>
                                        <p:strVal val="visible"/>
                                      </p:to>
                                    </p:set>
                                    <p:animEffect transition="in" filter="slide(fromBottom)">
                                      <p:cBhvr>
                                        <p:cTn id="16" dur="500"/>
                                        <p:tgtEl>
                                          <p:spTgt spid="107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animBg="1"/>
      <p:bldP spid="107523" grpId="0" animBg="1"/>
      <p:bldP spid="107524" grpId="0" animBg="1"/>
      <p:bldP spid="1075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7200" b="1" dirty="0"/>
              <a:t>يذكر تاريخ العمل الأصلي أولا، ثم تاريخ العمل المترجم.</a:t>
            </a:r>
            <a:endParaRPr lang="en-US" altLang="en-US" sz="7200" b="1" dirty="0">
              <a:cs typeface="Arial" panose="020B0604020202020204" pitchFamily="34" charset="0"/>
            </a:endParaRPr>
          </a:p>
        </p:txBody>
      </p:sp>
      <p:sp>
        <p:nvSpPr>
          <p:cNvPr id="108547" name="AutoShape 3"/>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كتاب مترجم في المتن</a:t>
            </a:r>
            <a:endParaRPr lang="en-US" altLang="zh-CN" sz="4400" b="1">
              <a:solidFill>
                <a:schemeClr val="bg1"/>
              </a:solidFill>
              <a:latin typeface="Arial" panose="020B0604020202020204" pitchFamily="34" charset="0"/>
            </a:endParaRPr>
          </a:p>
        </p:txBody>
      </p:sp>
      <p:grpSp>
        <p:nvGrpSpPr>
          <p:cNvPr id="54276" name="Group 4"/>
          <p:cNvGrpSpPr>
            <a:grpSpLocks/>
          </p:cNvGrpSpPr>
          <p:nvPr/>
        </p:nvGrpSpPr>
        <p:grpSpPr bwMode="auto">
          <a:xfrm>
            <a:off x="9191626" y="442914"/>
            <a:ext cx="682625" cy="682625"/>
            <a:chOff x="4830" y="279"/>
            <a:chExt cx="430" cy="430"/>
          </a:xfrm>
        </p:grpSpPr>
        <p:sp>
          <p:nvSpPr>
            <p:cNvPr id="54281"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2"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3"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4"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5"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54277"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78"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54279"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4280" name="Text Box 13">
            <a:hlinkClick r:id="rId3" action="ppaction://hlinksldjump"/>
          </p:cNvPr>
          <p:cNvSpPr txBox="1">
            <a:spLocks noChangeArrowheads="1"/>
          </p:cNvSpPr>
          <p:nvPr/>
        </p:nvSpPr>
        <p:spPr bwMode="gray">
          <a:xfrm>
            <a:off x="9321801" y="498476"/>
            <a:ext cx="384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3</a:t>
            </a:r>
            <a:endParaRPr lang="en-US" altLang="en-US" sz="2800" b="1">
              <a:solidFill>
                <a:srgbClr val="000000"/>
              </a:solidFill>
              <a:latin typeface="Articulate" pitchFamily="2"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757735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8547"/>
                                        </p:tgtEl>
                                        <p:attrNameLst>
                                          <p:attrName>style.visibility</p:attrName>
                                        </p:attrNameLst>
                                      </p:cBhvr>
                                      <p:to>
                                        <p:strVal val="visible"/>
                                      </p:to>
                                    </p:set>
                                    <p:animEffect transition="in" filter="slide(fromBottom)">
                                      <p:cBhvr>
                                        <p:cTn id="7" dur="500"/>
                                        <p:tgtEl>
                                          <p:spTgt spid="1085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AutoShape 2"/>
          <p:cNvSpPr>
            <a:spLocks noChangeArrowheads="1"/>
          </p:cNvSpPr>
          <p:nvPr/>
        </p:nvSpPr>
        <p:spPr bwMode="gray">
          <a:xfrm>
            <a:off x="2063750" y="1846264"/>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4000" b="1">
                <a:solidFill>
                  <a:schemeClr val="bg1"/>
                </a:solidFill>
                <a:latin typeface="Arial" panose="020B0604020202020204" pitchFamily="34" charset="0"/>
              </a:rPr>
              <a:t>ذكر كروشكانك (١٩٩٣/ ١٩٧١)...........</a:t>
            </a:r>
            <a:endParaRPr lang="en-US" altLang="zh-CN" sz="4000" b="1">
              <a:solidFill>
                <a:schemeClr val="bg1"/>
              </a:solidFill>
              <a:latin typeface="Arial" panose="020B0604020202020204" pitchFamily="34" charset="0"/>
            </a:endParaRPr>
          </a:p>
        </p:txBody>
      </p:sp>
      <p:sp>
        <p:nvSpPr>
          <p:cNvPr id="109571" name="AutoShape 3"/>
          <p:cNvSpPr>
            <a:spLocks noChangeArrowheads="1"/>
          </p:cNvSpPr>
          <p:nvPr/>
        </p:nvSpPr>
        <p:spPr bwMode="gray">
          <a:xfrm>
            <a:off x="6096001" y="620714"/>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مترجم</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23404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slide(fromBottom)">
                                      <p:cBhvr>
                                        <p:cTn id="7" dur="500"/>
                                        <p:tgtEl>
                                          <p:spTgt spid="10957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09571"/>
                                        </p:tgtEl>
                                        <p:attrNameLst>
                                          <p:attrName>style.visibility</p:attrName>
                                        </p:attrNameLst>
                                      </p:cBhvr>
                                      <p:to>
                                        <p:strVal val="visible"/>
                                      </p:to>
                                    </p:set>
                                    <p:animEffect transition="in" filter="slide(fromBottom)">
                                      <p:cBhvr>
                                        <p:cTn id="10" dur="500"/>
                                        <p:tgtEl>
                                          <p:spTgt spid="109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animBg="1"/>
      <p:bldP spid="10957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2063750" y="1927226"/>
            <a:ext cx="8229600" cy="4525963"/>
          </a:xfrm>
          <a:noFill/>
          <a:ln w="38100">
            <a:solidFill>
              <a:srgbClr val="008000"/>
            </a:solidFill>
            <a:miter lim="800000"/>
            <a:headEnd/>
            <a:tailEnd/>
          </a:ln>
        </p:spPr>
        <p:txBody>
          <a:bodyPr/>
          <a:lstStyle/>
          <a:p>
            <a:pPr algn="r" eaLnBrk="1" hangingPunct="1">
              <a:lnSpc>
                <a:spcPct val="90000"/>
              </a:lnSpc>
              <a:buFont typeface="Arial" panose="020B0604020202020204" pitchFamily="34" charset="0"/>
              <a:buNone/>
            </a:pPr>
            <a:r>
              <a:rPr lang="ar-SA" altLang="en-US" sz="4800" b="1" dirty="0"/>
              <a:t>مثلا عندما يحصل الباحث على معلومات حول نظرية لرائد في التربية، لنقل مثلا</a:t>
            </a:r>
          </a:p>
          <a:p>
            <a:pPr algn="r" eaLnBrk="1" hangingPunct="1">
              <a:lnSpc>
                <a:spcPct val="90000"/>
              </a:lnSpc>
              <a:buFont typeface="Arial" panose="020B0604020202020204" pitchFamily="34" charset="0"/>
              <a:buNone/>
            </a:pPr>
            <a:r>
              <a:rPr lang="ar-SA" altLang="en-US" sz="4800" b="1" dirty="0"/>
              <a:t>رنزولي، في كتاب لكاتب غير رنزولي يقوم الباحث بتوثيقها كما هو مذكور بالمثال.</a:t>
            </a:r>
            <a:endParaRPr lang="en-US" altLang="en-US" sz="4800" b="1" dirty="0">
              <a:cs typeface="Arial" panose="020B0604020202020204" pitchFamily="34" charset="0"/>
            </a:endParaRPr>
          </a:p>
        </p:txBody>
      </p:sp>
      <p:sp>
        <p:nvSpPr>
          <p:cNvPr id="110595" name="AutoShape 3"/>
          <p:cNvSpPr>
            <a:spLocks noChangeArrowheads="1"/>
          </p:cNvSpPr>
          <p:nvPr/>
        </p:nvSpPr>
        <p:spPr bwMode="gray">
          <a:xfrm>
            <a:off x="1992313" y="26035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عمل مأخوذ من</a:t>
            </a:r>
            <a:br>
              <a:rPr lang="ar-SA" altLang="zh-CN" sz="4400" b="1">
                <a:solidFill>
                  <a:schemeClr val="bg1"/>
                </a:solidFill>
                <a:latin typeface="Arial" panose="020B0604020202020204" pitchFamily="34" charset="0"/>
              </a:rPr>
            </a:br>
            <a:r>
              <a:rPr lang="ar-SA" altLang="zh-CN" sz="4400" b="1">
                <a:solidFill>
                  <a:schemeClr val="bg1"/>
                </a:solidFill>
                <a:latin typeface="Arial" panose="020B0604020202020204" pitchFamily="34" charset="0"/>
              </a:rPr>
              <a:t> مصدر ثانوي في المتن</a:t>
            </a:r>
            <a:endParaRPr lang="en-US" altLang="zh-CN" sz="4400" b="1">
              <a:solidFill>
                <a:schemeClr val="bg1"/>
              </a:solidFill>
              <a:latin typeface="Arial" panose="020B0604020202020204" pitchFamily="34" charset="0"/>
            </a:endParaRPr>
          </a:p>
        </p:txBody>
      </p:sp>
      <p:grpSp>
        <p:nvGrpSpPr>
          <p:cNvPr id="58372" name="Group 4"/>
          <p:cNvGrpSpPr>
            <a:grpSpLocks/>
          </p:cNvGrpSpPr>
          <p:nvPr/>
        </p:nvGrpSpPr>
        <p:grpSpPr bwMode="auto">
          <a:xfrm>
            <a:off x="9191626" y="442914"/>
            <a:ext cx="682625" cy="682625"/>
            <a:chOff x="4830" y="279"/>
            <a:chExt cx="430" cy="430"/>
          </a:xfrm>
        </p:grpSpPr>
        <p:sp>
          <p:nvSpPr>
            <p:cNvPr id="58377"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8"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9"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80"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81"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58373"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4"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58375"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58376" name="Text Box 13">
            <a:hlinkClick r:id="rId3" action="ppaction://hlinksldjump"/>
          </p:cNvPr>
          <p:cNvSpPr txBox="1">
            <a:spLocks noChangeArrowheads="1"/>
          </p:cNvSpPr>
          <p:nvPr/>
        </p:nvSpPr>
        <p:spPr bwMode="gray">
          <a:xfrm>
            <a:off x="9321801" y="498476"/>
            <a:ext cx="384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4</a:t>
            </a:r>
            <a:endParaRPr lang="en-US" altLang="en-US" sz="2800" b="1">
              <a:solidFill>
                <a:srgbClr val="000000"/>
              </a:solidFill>
              <a:latin typeface="Articulate" pitchFamily="2"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711061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0595"/>
                                        </p:tgtEl>
                                        <p:attrNameLst>
                                          <p:attrName>style.visibility</p:attrName>
                                        </p:attrNameLst>
                                      </p:cBhvr>
                                      <p:to>
                                        <p:strVal val="visible"/>
                                      </p:to>
                                    </p:set>
                                    <p:animEffect transition="in" filter="slide(fromBottom)">
                                      <p:cBhvr>
                                        <p:cTn id="7" dur="500"/>
                                        <p:tgtEl>
                                          <p:spTgt spid="110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AutoShape 3"/>
          <p:cNvSpPr>
            <a:spLocks noChangeArrowheads="1"/>
          </p:cNvSpPr>
          <p:nvPr/>
        </p:nvSpPr>
        <p:spPr bwMode="gray">
          <a:xfrm>
            <a:off x="6096001" y="331789"/>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60419" name="مستطيل 5"/>
          <p:cNvSpPr>
            <a:spLocks noChangeArrowheads="1"/>
          </p:cNvSpPr>
          <p:nvPr/>
        </p:nvSpPr>
        <p:spPr bwMode="auto">
          <a:xfrm>
            <a:off x="2309814" y="4714875"/>
            <a:ext cx="7786687" cy="183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lnSpc>
                <a:spcPct val="80000"/>
              </a:lnSpc>
              <a:spcBef>
                <a:spcPct val="0"/>
              </a:spcBef>
              <a:buFont typeface="Arial" panose="020B0604020202020204" pitchFamily="34" charset="0"/>
              <a:buNone/>
            </a:pPr>
            <a:endParaRPr lang="en-US" altLang="en-US" sz="2800" b="1">
              <a:solidFill>
                <a:srgbClr val="FF0000"/>
              </a:solidFill>
              <a:latin typeface="Arial" panose="020B0604020202020204" pitchFamily="34" charset="0"/>
              <a:cs typeface="Simplified Arabic" panose="02020603050405020304" pitchFamily="18" charset="-78"/>
              <a:sym typeface="Wingdings" panose="05000000000000000000" pitchFamily="2" charset="2"/>
            </a:endParaRPr>
          </a:p>
          <a:p>
            <a:pPr algn="just" eaLnBrk="1" hangingPunct="1">
              <a:lnSpc>
                <a:spcPct val="80000"/>
              </a:lnSpc>
              <a:spcBef>
                <a:spcPct val="0"/>
              </a:spcBef>
              <a:buFont typeface="Arial" panose="020B0604020202020204" pitchFamily="34" charset="0"/>
              <a:buNone/>
            </a:pPr>
            <a:r>
              <a:rPr lang="en-US" altLang="en-US" sz="2800" b="1">
                <a:solidFill>
                  <a:srgbClr val="FF0000"/>
                </a:solidFill>
                <a:latin typeface="Arial" panose="020B0604020202020204" pitchFamily="34" charset="0"/>
                <a:cs typeface="Simplified Arabic" panose="02020603050405020304" pitchFamily="18" charset="-78"/>
                <a:sym typeface="Wingdings" panose="05000000000000000000" pitchFamily="2" charset="2"/>
              </a:rPr>
              <a:t></a:t>
            </a:r>
            <a:r>
              <a:rPr lang="en-US" altLang="en-US" sz="2800" b="1">
                <a:solidFill>
                  <a:srgbClr val="FF0000"/>
                </a:solidFill>
                <a:latin typeface="Arial" panose="020B0604020202020204" pitchFamily="34" charset="0"/>
                <a:cs typeface="Simplified Arabic" panose="02020603050405020304" pitchFamily="18" charset="-78"/>
              </a:rPr>
              <a:t> </a:t>
            </a:r>
            <a:r>
              <a:rPr lang="ar-SA" altLang="en-US" sz="2800" b="1" u="sng">
                <a:solidFill>
                  <a:srgbClr val="FF0000"/>
                </a:solidFill>
                <a:latin typeface="Arial" panose="020B0604020202020204" pitchFamily="34" charset="0"/>
                <a:cs typeface="Simplified Arabic" panose="02020603050405020304" pitchFamily="18" charset="-78"/>
              </a:rPr>
              <a:t>ملاحظة</a:t>
            </a:r>
            <a:r>
              <a:rPr lang="en-US" altLang="en-US" sz="2800" b="1" u="sng">
                <a:solidFill>
                  <a:srgbClr val="FF0000"/>
                </a:solidFill>
                <a:latin typeface="Arial" panose="020B0604020202020204" pitchFamily="34" charset="0"/>
                <a:cs typeface="Simplified Arabic" panose="02020603050405020304" pitchFamily="18" charset="-78"/>
              </a:rPr>
              <a:t>:</a:t>
            </a:r>
            <a:r>
              <a:rPr lang="en-US" altLang="en-US" sz="2800" b="1">
                <a:solidFill>
                  <a:srgbClr val="FF0000"/>
                </a:solidFill>
                <a:latin typeface="Arial" panose="020B0604020202020204" pitchFamily="34" charset="0"/>
                <a:cs typeface="Simplified Arabic" panose="02020603050405020304" pitchFamily="18" charset="-78"/>
              </a:rPr>
              <a:t> </a:t>
            </a:r>
            <a:r>
              <a:rPr lang="ar-SA" altLang="en-US" sz="2800" b="1">
                <a:solidFill>
                  <a:srgbClr val="FF0000"/>
                </a:solidFill>
                <a:latin typeface="Arial" panose="020B0604020202020204" pitchFamily="34" charset="0"/>
                <a:cs typeface="Simplified Arabic" panose="02020603050405020304" pitchFamily="18" charset="-78"/>
              </a:rPr>
              <a:t> في قائمة المراجع يوثق المرجع الثانوي فقط</a:t>
            </a:r>
            <a:r>
              <a:rPr lang="en-US" altLang="en-US" sz="2800" b="1">
                <a:solidFill>
                  <a:srgbClr val="FF0000"/>
                </a:solidFill>
                <a:latin typeface="Arial" panose="020B0604020202020204" pitchFamily="34" charset="0"/>
                <a:cs typeface="Simplified Arabic" panose="02020603050405020304" pitchFamily="18" charset="-78"/>
              </a:rPr>
              <a:t>. </a:t>
            </a:r>
            <a:r>
              <a:rPr lang="ar-SA" altLang="en-US" sz="2800" b="1">
                <a:solidFill>
                  <a:srgbClr val="FF0000"/>
                </a:solidFill>
                <a:latin typeface="Arial" panose="020B0604020202020204" pitchFamily="34" charset="0"/>
                <a:cs typeface="Simplified Arabic" panose="02020603050405020304" pitchFamily="18" charset="-78"/>
              </a:rPr>
              <a:t>وفي هذا المثال هو</a:t>
            </a:r>
            <a:r>
              <a:rPr lang="en-US" altLang="en-US" sz="2800" b="1">
                <a:solidFill>
                  <a:srgbClr val="FF0000"/>
                </a:solidFill>
                <a:latin typeface="Arial" panose="020B0604020202020204" pitchFamily="34" charset="0"/>
                <a:cs typeface="Simplified Arabic" panose="02020603050405020304" pitchFamily="18" charset="-78"/>
              </a:rPr>
              <a:t>: </a:t>
            </a:r>
            <a:endParaRPr lang="ar-SA" altLang="en-US" sz="2800" b="1">
              <a:solidFill>
                <a:srgbClr val="FF0000"/>
              </a:solidFill>
              <a:latin typeface="Arial" panose="020B0604020202020204" pitchFamily="34" charset="0"/>
              <a:cs typeface="Simplified Arabic" panose="02020603050405020304" pitchFamily="18" charset="-78"/>
            </a:endParaRPr>
          </a:p>
          <a:p>
            <a:pPr algn="just" eaLnBrk="1" hangingPunct="1">
              <a:lnSpc>
                <a:spcPct val="80000"/>
              </a:lnSpc>
              <a:spcBef>
                <a:spcPct val="0"/>
              </a:spcBef>
              <a:buFont typeface="Arial" panose="020B0604020202020204" pitchFamily="34" charset="0"/>
              <a:buNone/>
            </a:pPr>
            <a:r>
              <a:rPr lang="ar-SA" altLang="en-US" sz="2800" b="1">
                <a:latin typeface="Arial" panose="020B0604020202020204" pitchFamily="34" charset="0"/>
                <a:cs typeface="Simplified Arabic" panose="02020603050405020304" pitchFamily="18" charset="-78"/>
              </a:rPr>
              <a:t>الحروب، أنيس  (1999). نظريات وبرامج في تربية المتميزين والموهوبين. عمان</a:t>
            </a:r>
            <a:r>
              <a:rPr lang="en-US" altLang="en-US" sz="2800" b="1">
                <a:latin typeface="Arial" panose="020B0604020202020204" pitchFamily="34" charset="0"/>
                <a:cs typeface="Simplified Arabic" panose="02020603050405020304" pitchFamily="18" charset="-78"/>
              </a:rPr>
              <a:t>: </a:t>
            </a:r>
            <a:r>
              <a:rPr lang="ar-SA" altLang="en-US" sz="2800" b="1">
                <a:latin typeface="Arial" panose="020B0604020202020204" pitchFamily="34" charset="0"/>
                <a:cs typeface="Simplified Arabic" panose="02020603050405020304" pitchFamily="18" charset="-78"/>
              </a:rPr>
              <a:t>دار الشروق للنشر والتوزيع</a:t>
            </a:r>
            <a:r>
              <a:rPr lang="en-US" altLang="en-US" sz="2800" b="1">
                <a:latin typeface="Arial" panose="020B0604020202020204" pitchFamily="34" charset="0"/>
                <a:cs typeface="Simplified Arabic" panose="02020603050405020304" pitchFamily="18" charset="-78"/>
              </a:rPr>
              <a:t>.</a:t>
            </a:r>
          </a:p>
        </p:txBody>
      </p:sp>
      <p:sp>
        <p:nvSpPr>
          <p:cNvPr id="7" name="AutoShape 3"/>
          <p:cNvSpPr>
            <a:spLocks noChangeArrowheads="1"/>
          </p:cNvSpPr>
          <p:nvPr/>
        </p:nvSpPr>
        <p:spPr bwMode="gray">
          <a:xfrm>
            <a:off x="1524000" y="1428751"/>
            <a:ext cx="8872538" cy="32861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lnSpc>
                <a:spcPct val="80000"/>
              </a:lnSpc>
              <a:spcBef>
                <a:spcPct val="0"/>
              </a:spcBef>
              <a:buFont typeface="Arial" panose="020B0604020202020204" pitchFamily="34" charset="0"/>
              <a:buNone/>
            </a:pPr>
            <a:r>
              <a:rPr lang="ar-SA" altLang="zh-CN" b="1">
                <a:solidFill>
                  <a:schemeClr val="bg1"/>
                </a:solidFill>
                <a:latin typeface="Arial" panose="020B0604020202020204" pitchFamily="34" charset="0"/>
              </a:rPr>
              <a:t>وباستخدام رنزولي المحكات الثلاثة ( القدرة العقلية العالية، والإبداع، والمثابرة) وسع معايير القبول بحيث شملت من 15- 20% من مجموع الطلاب، في حين شكل المعيار التقليدي القديم والمستند إلى درجات اختبارات الذكاء نسبة من(2- 5%) فقط من مجموع الطلاب، وبتوسيع هذه النسبة يمكن إعطاء فرصة أكبر لاكتشاف الطلاب المتميزين (أورد في</a:t>
            </a:r>
            <a:r>
              <a:rPr lang="en-US" altLang="zh-CN" b="1">
                <a:solidFill>
                  <a:schemeClr val="bg1"/>
                </a:solidFill>
                <a:latin typeface="Arial" panose="020B0604020202020204" pitchFamily="34" charset="0"/>
              </a:rPr>
              <a:t>: </a:t>
            </a:r>
            <a:r>
              <a:rPr lang="ar-SA" altLang="zh-CN" b="1">
                <a:solidFill>
                  <a:schemeClr val="bg1"/>
                </a:solidFill>
                <a:latin typeface="Arial" panose="020B0604020202020204" pitchFamily="34" charset="0"/>
              </a:rPr>
              <a:t>الحروب، ١٩٩٩ ).</a:t>
            </a:r>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286760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1619"/>
                                        </p:tgtEl>
                                        <p:attrNameLst>
                                          <p:attrName>style.visibility</p:attrName>
                                        </p:attrNameLst>
                                      </p:cBhvr>
                                      <p:to>
                                        <p:strVal val="visible"/>
                                      </p:to>
                                    </p:set>
                                    <p:animEffect transition="in" filter="slide(fromBottom)">
                                      <p:cBhvr>
                                        <p:cTn id="7" dur="500"/>
                                        <p:tgtEl>
                                          <p:spTgt spid="11161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Bottom)">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90000"/>
              </a:lnSpc>
              <a:buFont typeface="Arial" panose="020B0604020202020204" pitchFamily="34" charset="0"/>
              <a:buNone/>
            </a:pPr>
            <a:r>
              <a:rPr lang="ar-SA" altLang="en-US" dirty="0" smtClean="0"/>
              <a:t>   </a:t>
            </a:r>
            <a:r>
              <a:rPr lang="ar-SA" altLang="en-US" sz="5400" b="1" dirty="0"/>
              <a:t>توضع المراجع بين قوسين وفقا لترتيبها في صفحة المراجع، بمعنى آخر أن ترتب المراجع بين قوسين ترتيبا أبجديا حسب أسماء المؤلفين.</a:t>
            </a:r>
            <a:endParaRPr lang="en-US" altLang="en-US" sz="5400" b="1" dirty="0">
              <a:cs typeface="Arial" panose="020B0604020202020204" pitchFamily="34" charset="0"/>
            </a:endParaRPr>
          </a:p>
        </p:txBody>
      </p:sp>
      <p:sp>
        <p:nvSpPr>
          <p:cNvPr id="112643" name="AutoShape 3"/>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en-US" altLang="zh-CN" sz="4400">
                <a:solidFill>
                  <a:schemeClr val="tx2"/>
                </a:solidFill>
                <a:latin typeface="Arial" panose="020B0604020202020204" pitchFamily="34" charset="0"/>
              </a:rPr>
              <a:t> </a:t>
            </a:r>
            <a:r>
              <a:rPr lang="ar-SA" altLang="zh-CN" sz="4400" b="1">
                <a:solidFill>
                  <a:schemeClr val="bg1"/>
                </a:solidFill>
                <a:latin typeface="Arial" panose="020B0604020202020204" pitchFamily="34" charset="0"/>
              </a:rPr>
              <a:t>توثيق اكثر من عمل في المتن</a:t>
            </a:r>
            <a:endParaRPr lang="en-US" altLang="zh-CN" sz="4400" b="1">
              <a:solidFill>
                <a:schemeClr val="bg1"/>
              </a:solidFill>
              <a:latin typeface="Arial" panose="020B0604020202020204" pitchFamily="34" charset="0"/>
            </a:endParaRPr>
          </a:p>
        </p:txBody>
      </p:sp>
      <p:grpSp>
        <p:nvGrpSpPr>
          <p:cNvPr id="62468" name="Group 4"/>
          <p:cNvGrpSpPr>
            <a:grpSpLocks/>
          </p:cNvGrpSpPr>
          <p:nvPr/>
        </p:nvGrpSpPr>
        <p:grpSpPr bwMode="auto">
          <a:xfrm>
            <a:off x="9191626" y="442914"/>
            <a:ext cx="682625" cy="682625"/>
            <a:chOff x="4830" y="279"/>
            <a:chExt cx="430" cy="430"/>
          </a:xfrm>
        </p:grpSpPr>
        <p:sp>
          <p:nvSpPr>
            <p:cNvPr id="62471"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2"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3"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4"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5"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62469"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2470" name="Text Box 11">
            <a:hlinkClick r:id="rId3" action="ppaction://hlinksldjump"/>
          </p:cNvPr>
          <p:cNvSpPr txBox="1">
            <a:spLocks noChangeArrowheads="1"/>
          </p:cNvSpPr>
          <p:nvPr/>
        </p:nvSpPr>
        <p:spPr bwMode="gray">
          <a:xfrm>
            <a:off x="9307513" y="449264"/>
            <a:ext cx="41275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b="1">
                <a:solidFill>
                  <a:srgbClr val="000000"/>
                </a:solidFill>
                <a:latin typeface="Articulate" pitchFamily="2" charset="0"/>
              </a:rPr>
              <a:t>5</a:t>
            </a:r>
            <a:endParaRPr lang="en-US" altLang="en-US" b="1">
              <a:solidFill>
                <a:srgbClr val="000000"/>
              </a:solidFill>
              <a:latin typeface="Articulate" pitchFamily="2" charset="0"/>
            </a:endParaRPr>
          </a:p>
        </p:txBody>
      </p:sp>
      <p:sp>
        <p:nvSpPr>
          <p:cNvPr id="12" name="TextBox 11">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07752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2643"/>
                                        </p:tgtEl>
                                        <p:attrNameLst>
                                          <p:attrName>style.visibility</p:attrName>
                                        </p:attrNameLst>
                                      </p:cBhvr>
                                      <p:to>
                                        <p:strVal val="visible"/>
                                      </p:to>
                                    </p:set>
                                    <p:animEffect transition="in" filter="slide(fromBottom)">
                                      <p:cBhvr>
                                        <p:cTn id="7" dur="500"/>
                                        <p:tgtEl>
                                          <p:spTgt spid="1126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AutoShape 2"/>
          <p:cNvSpPr>
            <a:spLocks noChangeArrowheads="1"/>
          </p:cNvSpPr>
          <p:nvPr/>
        </p:nvSpPr>
        <p:spPr bwMode="gray">
          <a:xfrm>
            <a:off x="1738314" y="1125538"/>
            <a:ext cx="8605837" cy="19478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spcBef>
                <a:spcPct val="0"/>
              </a:spcBef>
              <a:buFontTx/>
              <a:buNone/>
            </a:pPr>
            <a:r>
              <a:rPr lang="ar-SA" altLang="zh-CN" sz="2800" b="1">
                <a:solidFill>
                  <a:schemeClr val="bg1"/>
                </a:solidFill>
                <a:latin typeface="Arial" panose="020B0604020202020204" pitchFamily="34" charset="0"/>
              </a:rPr>
              <a:t>ويحول قصور عملية التقويم وضعها دون معرفة المؤسسات التعليمية بمدى نجاحها في تحقيق أهدافها (أبو لبدة، ١٩٨٧ ؛ الطويل، ١٩٨٦ ؛ عجاوي وخضر، ١٩٨٧).</a:t>
            </a:r>
            <a:endParaRPr lang="en-US" altLang="zh-CN" sz="2800" b="1">
              <a:solidFill>
                <a:schemeClr val="bg1"/>
              </a:solidFill>
              <a:latin typeface="Arial" panose="020B0604020202020204" pitchFamily="34" charset="0"/>
            </a:endParaRPr>
          </a:p>
        </p:txBody>
      </p:sp>
      <p:sp>
        <p:nvSpPr>
          <p:cNvPr id="113667"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13668"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لمرجع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13669" name="AutoShape 5"/>
          <p:cNvSpPr>
            <a:spLocks noChangeArrowheads="1"/>
          </p:cNvSpPr>
          <p:nvPr/>
        </p:nvSpPr>
        <p:spPr bwMode="gray">
          <a:xfrm>
            <a:off x="1738314" y="4581526"/>
            <a:ext cx="8929687" cy="19478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just" eaLnBrk="1" hangingPunct="1">
              <a:lnSpc>
                <a:spcPct val="80000"/>
              </a:lnSpc>
              <a:spcBef>
                <a:spcPct val="0"/>
              </a:spcBef>
              <a:buFont typeface="Arial" panose="020B0604020202020204" pitchFamily="34" charset="0"/>
              <a:buNone/>
            </a:pPr>
            <a:r>
              <a:rPr lang="ar-SA" altLang="zh-CN" sz="2800" b="1">
                <a:solidFill>
                  <a:schemeClr val="bg1"/>
                </a:solidFill>
                <a:latin typeface="Arial" panose="020B0604020202020204" pitchFamily="34" charset="0"/>
              </a:rPr>
              <a:t>أشار عدد من الباحثين:</a:t>
            </a:r>
          </a:p>
          <a:p>
            <a:pPr algn="just" eaLnBrk="1" hangingPunct="1">
              <a:lnSpc>
                <a:spcPct val="80000"/>
              </a:lnSpc>
              <a:spcBef>
                <a:spcPct val="0"/>
              </a:spcBef>
              <a:buFont typeface="Arial" panose="020B0604020202020204" pitchFamily="34" charset="0"/>
              <a:buNone/>
            </a:pPr>
            <a:r>
              <a:rPr lang="en-US" altLang="zh-CN" sz="2400" b="1">
                <a:solidFill>
                  <a:schemeClr val="bg1"/>
                </a:solidFill>
                <a:latin typeface="Arial" panose="020B0604020202020204" pitchFamily="34" charset="0"/>
              </a:rPr>
              <a:t>(Balda, 1980; Kamil, 1988; Pepperberg &amp; Funk,1990) </a:t>
            </a:r>
            <a:endParaRPr lang="ar-SA" altLang="zh-CN" sz="2400" b="1">
              <a:solidFill>
                <a:schemeClr val="bg1"/>
              </a:solidFill>
              <a:latin typeface="Arial" panose="020B0604020202020204" pitchFamily="34" charset="0"/>
            </a:endParaRPr>
          </a:p>
          <a:p>
            <a:pPr algn="just" eaLnBrk="1" hangingPunct="1">
              <a:lnSpc>
                <a:spcPct val="80000"/>
              </a:lnSpc>
              <a:spcBef>
                <a:spcPct val="0"/>
              </a:spcBef>
              <a:buFont typeface="Arial" panose="020B0604020202020204" pitchFamily="34" charset="0"/>
              <a:buNone/>
            </a:pPr>
            <a:r>
              <a:rPr lang="ar-SA" altLang="en-US" sz="2800">
                <a:latin typeface="Arial" panose="020B0604020202020204" pitchFamily="34" charset="0"/>
              </a:rPr>
              <a:t> </a:t>
            </a:r>
            <a:endParaRPr lang="en-US" altLang="en-US" sz="2800">
              <a:latin typeface="Arial" panose="020B0604020202020204" pitchFamily="34" charset="0"/>
            </a:endParaRPr>
          </a:p>
          <a:p>
            <a:pPr algn="l" eaLnBrk="1" hangingPunct="1">
              <a:spcBef>
                <a:spcPct val="0"/>
              </a:spcBef>
              <a:buFontTx/>
              <a:buNone/>
            </a:pPr>
            <a:endParaRPr lang="en-US" altLang="zh-CN" sz="2000" b="1">
              <a:solidFill>
                <a:schemeClr val="bg1"/>
              </a:solidFill>
              <a:latin typeface="Arial" panose="020B0604020202020204" pitchFamily="34" charset="0"/>
              <a:cs typeface="Simplified Arabic" panose="02020603050405020304" pitchFamily="18" charset="-78"/>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76411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3666"/>
                                        </p:tgtEl>
                                        <p:attrNameLst>
                                          <p:attrName>style.visibility</p:attrName>
                                        </p:attrNameLst>
                                      </p:cBhvr>
                                      <p:to>
                                        <p:strVal val="visible"/>
                                      </p:to>
                                    </p:set>
                                    <p:animEffect transition="in" filter="slide(fromBottom)">
                                      <p:cBhvr>
                                        <p:cTn id="7" dur="500"/>
                                        <p:tgtEl>
                                          <p:spTgt spid="11366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13667"/>
                                        </p:tgtEl>
                                        <p:attrNameLst>
                                          <p:attrName>style.visibility</p:attrName>
                                        </p:attrNameLst>
                                      </p:cBhvr>
                                      <p:to>
                                        <p:strVal val="visible"/>
                                      </p:to>
                                    </p:set>
                                    <p:animEffect transition="in" filter="slide(fromBottom)">
                                      <p:cBhvr>
                                        <p:cTn id="10" dur="500"/>
                                        <p:tgtEl>
                                          <p:spTgt spid="11366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13668"/>
                                        </p:tgtEl>
                                        <p:attrNameLst>
                                          <p:attrName>style.visibility</p:attrName>
                                        </p:attrNameLst>
                                      </p:cBhvr>
                                      <p:to>
                                        <p:strVal val="visible"/>
                                      </p:to>
                                    </p:set>
                                    <p:animEffect transition="in" filter="slide(fromBottom)">
                                      <p:cBhvr>
                                        <p:cTn id="13" dur="500"/>
                                        <p:tgtEl>
                                          <p:spTgt spid="11366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13669"/>
                                        </p:tgtEl>
                                        <p:attrNameLst>
                                          <p:attrName>style.visibility</p:attrName>
                                        </p:attrNameLst>
                                      </p:cBhvr>
                                      <p:to>
                                        <p:strVal val="visible"/>
                                      </p:to>
                                    </p:set>
                                    <p:animEffect transition="in" filter="slide(fromBottom)">
                                      <p:cBhvr>
                                        <p:cTn id="16" dur="500"/>
                                        <p:tgtEl>
                                          <p:spTgt spid="113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animBg="1"/>
      <p:bldP spid="113667" grpId="0" animBg="1"/>
      <p:bldP spid="113668" grpId="0" animBg="1"/>
      <p:bldP spid="11366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AutoShape 2"/>
          <p:cNvSpPr>
            <a:spLocks noChangeArrowheads="1"/>
          </p:cNvSpPr>
          <p:nvPr/>
        </p:nvSpPr>
        <p:spPr bwMode="gray">
          <a:xfrm>
            <a:off x="3287713" y="2133600"/>
            <a:ext cx="5434012" cy="15113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endParaRPr lang="ar-SA" altLang="zh-CN" sz="1800" b="1">
              <a:solidFill>
                <a:schemeClr val="bg1"/>
              </a:solidFill>
              <a:latin typeface="Arial" panose="020B0604020202020204" pitchFamily="34" charset="0"/>
              <a:cs typeface="HeshamNormal" pitchFamily="2" charset="0"/>
            </a:endParaRPr>
          </a:p>
          <a:p>
            <a:pPr algn="ctr">
              <a:spcBef>
                <a:spcPct val="0"/>
              </a:spcBef>
              <a:buFontTx/>
              <a:buNone/>
            </a:pPr>
            <a:r>
              <a:rPr lang="ar-SA" altLang="zh-CN" sz="4400" b="1">
                <a:solidFill>
                  <a:schemeClr val="bg1"/>
                </a:solidFill>
                <a:latin typeface="Arial" panose="020B0604020202020204" pitchFamily="34" charset="0"/>
                <a:cs typeface="HeshamNormal" pitchFamily="2" charset="0"/>
              </a:rPr>
              <a:t>التوثيق في الحواشي</a:t>
            </a:r>
          </a:p>
          <a:p>
            <a:pPr algn="ctr">
              <a:spcBef>
                <a:spcPct val="0"/>
              </a:spcBef>
              <a:buFontTx/>
              <a:buNone/>
            </a:pPr>
            <a:r>
              <a:rPr lang="ar-SA" altLang="zh-CN" sz="4000" b="1">
                <a:solidFill>
                  <a:schemeClr val="bg1"/>
                </a:solidFill>
                <a:latin typeface="Arial" panose="020B0604020202020204" pitchFamily="34" charset="0"/>
                <a:cs typeface="HeshamNormal" pitchFamily="2" charset="0"/>
              </a:rPr>
              <a:t>”الهوامش“</a:t>
            </a:r>
            <a:endParaRPr lang="en-US" altLang="zh-CN" sz="4400" b="1">
              <a:solidFill>
                <a:schemeClr val="bg1"/>
              </a:solidFill>
              <a:latin typeface="Arial" panose="020B0604020202020204" pitchFamily="34" charset="0"/>
              <a:cs typeface="HeshamNormal" pitchFamily="2" charset="0"/>
            </a:endParaRPr>
          </a:p>
        </p:txBody>
      </p:sp>
      <p:sp>
        <p:nvSpPr>
          <p:cNvPr id="66563" name="AutoShape 3"/>
          <p:cNvSpPr>
            <a:spLocks noChangeArrowheads="1"/>
          </p:cNvSpPr>
          <p:nvPr/>
        </p:nvSpPr>
        <p:spPr bwMode="gray">
          <a:xfrm>
            <a:off x="8183563" y="95251"/>
            <a:ext cx="1835150" cy="95726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6564" name="AutoShape 4"/>
          <p:cNvSpPr>
            <a:spLocks noChangeArrowheads="1"/>
          </p:cNvSpPr>
          <p:nvPr/>
        </p:nvSpPr>
        <p:spPr bwMode="gray">
          <a:xfrm>
            <a:off x="9048751" y="198439"/>
            <a:ext cx="785813" cy="782637"/>
          </a:xfrm>
          <a:prstGeom prst="roundRect">
            <a:avLst>
              <a:gd name="adj" fmla="val 11921"/>
            </a:avLst>
          </a:prstGeom>
          <a:gradFill rotWithShape="1">
            <a:gsLst>
              <a:gs pos="0">
                <a:srgbClr val="0066CC"/>
              </a:gs>
              <a:gs pos="100000">
                <a:srgbClr val="00478E"/>
              </a:gs>
            </a:gsLst>
            <a:lin ang="5400000" scaled="1"/>
          </a:gradFill>
          <a:ln w="38100">
            <a:solidFill>
              <a:schemeClr val="tx1"/>
            </a:solidFill>
            <a:round/>
            <a:headEnd/>
            <a:tailEnd/>
          </a:ln>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66565" name="Text Box 5"/>
          <p:cNvSpPr txBox="1">
            <a:spLocks noChangeArrowheads="1"/>
          </p:cNvSpPr>
          <p:nvPr/>
        </p:nvSpPr>
        <p:spPr bwMode="gray">
          <a:xfrm>
            <a:off x="8975726" y="328614"/>
            <a:ext cx="9112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b="1">
                <a:solidFill>
                  <a:schemeClr val="bg1"/>
                </a:solidFill>
                <a:latin typeface="Articulate" pitchFamily="2" charset="0"/>
                <a:cs typeface="HeshamNormal" pitchFamily="2" charset="0"/>
              </a:rPr>
              <a:t>ثانيا</a:t>
            </a:r>
            <a:endParaRPr lang="en-US" altLang="en-US" b="1">
              <a:solidFill>
                <a:schemeClr val="bg1"/>
              </a:solidFill>
              <a:latin typeface="Articulate" pitchFamily="2" charset="0"/>
              <a:cs typeface="HeshamNormal" pitchFamily="2" charset="0"/>
            </a:endParaRPr>
          </a:p>
        </p:txBody>
      </p:sp>
      <p:sp>
        <p:nvSpPr>
          <p:cNvPr id="115718" name="Freeform 6"/>
          <p:cNvSpPr>
            <a:spLocks/>
          </p:cNvSpPr>
          <p:nvPr/>
        </p:nvSpPr>
        <p:spPr bwMode="gray">
          <a:xfrm>
            <a:off x="8256588" y="157163"/>
            <a:ext cx="392112" cy="392112"/>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w="0">
            <a:noFill/>
            <a:prstDash val="solid"/>
            <a:round/>
            <a:headEnd/>
            <a:tailEnd/>
          </a:ln>
        </p:spPr>
        <p:txBody>
          <a:bodyPr/>
          <a:lstStyle/>
          <a:p>
            <a:pPr eaLnBrk="1" hangingPunct="1">
              <a:defRPr/>
            </a:pPr>
            <a:endParaRPr lang="ar-SA" sz="2000"/>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126712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5714"/>
                                        </p:tgtEl>
                                        <p:attrNameLst>
                                          <p:attrName>style.visibility</p:attrName>
                                        </p:attrNameLst>
                                      </p:cBhvr>
                                      <p:to>
                                        <p:strVal val="visible"/>
                                      </p:to>
                                    </p:set>
                                    <p:animEffect transition="in" filter="slide(fromBottom)">
                                      <p:cBhvr>
                                        <p:cTn id="7" dur="500"/>
                                        <p:tgtEl>
                                          <p:spTgt spid="1157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6738" name="Rectangle 2"/>
          <p:cNvSpPr>
            <a:spLocks noGrp="1" noChangeArrowheads="1"/>
          </p:cNvSpPr>
          <p:nvPr>
            <p:ph type="body" idx="4294967295"/>
          </p:nvPr>
        </p:nvSpPr>
        <p:spPr>
          <a:xfrm>
            <a:off x="2063750" y="17827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90000"/>
              </a:lnSpc>
              <a:buFont typeface="Arial" panose="020B0604020202020204" pitchFamily="34" charset="0"/>
              <a:buNone/>
            </a:pPr>
            <a:r>
              <a:rPr lang="ar-SA" altLang="en-US" sz="3700" b="1" dirty="0"/>
              <a:t>   </a:t>
            </a:r>
            <a:r>
              <a:rPr lang="ar-SA" altLang="en-US" sz="4900" b="1" dirty="0"/>
              <a:t>هي تلك المادة العلمية التي تظهر في أسفل الصفحة أو نهاية الفصل أو البحث في شكل أسطر متقاربة وذلك من أجل توضيح فكرة أو إعطاء معلومات عن مرجع تم الإشارة إليه أو الاقتباس منه.</a:t>
            </a:r>
          </a:p>
        </p:txBody>
      </p:sp>
      <p:sp>
        <p:nvSpPr>
          <p:cNvPr id="116739" name="AutoShape 3"/>
          <p:cNvSpPr>
            <a:spLocks noChangeArrowheads="1"/>
          </p:cNvSpPr>
          <p:nvPr/>
        </p:nvSpPr>
        <p:spPr bwMode="gray">
          <a:xfrm>
            <a:off x="2135188" y="188914"/>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solidFill>
                  <a:schemeClr val="bg1"/>
                </a:solidFill>
                <a:latin typeface="Arial" panose="020B0604020202020204" pitchFamily="34" charset="0"/>
              </a:rPr>
              <a:t>تعريف الحواشي أو الهوامش</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659187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6739"/>
                                        </p:tgtEl>
                                        <p:attrNameLst>
                                          <p:attrName>style.visibility</p:attrName>
                                        </p:attrNameLst>
                                      </p:cBhvr>
                                      <p:to>
                                        <p:strVal val="visible"/>
                                      </p:to>
                                    </p:set>
                                    <p:animEffect transition="in" filter="slide(fromBottom)">
                                      <p:cBhvr>
                                        <p:cTn id="7" dur="500"/>
                                        <p:tgtEl>
                                          <p:spTgt spid="116739"/>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16738">
                                            <p:bg/>
                                          </p:spTgt>
                                        </p:tgtEl>
                                        <p:attrNameLst>
                                          <p:attrName>style.visibility</p:attrName>
                                        </p:attrNameLst>
                                      </p:cBhvr>
                                      <p:to>
                                        <p:strVal val="visible"/>
                                      </p:to>
                                    </p:set>
                                    <p:anim calcmode="lin" valueType="num">
                                      <p:cBhvr additive="base">
                                        <p:cTn id="11" dur="500" fill="hold"/>
                                        <p:tgtEl>
                                          <p:spTgt spid="116738">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16738">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6738">
                                            <p:txEl>
                                              <p:pRg st="1" end="1"/>
                                            </p:txEl>
                                          </p:spTgt>
                                        </p:tgtEl>
                                        <p:attrNameLst>
                                          <p:attrName>style.visibility</p:attrName>
                                        </p:attrNameLst>
                                      </p:cBhvr>
                                      <p:to>
                                        <p:strVal val="visible"/>
                                      </p:to>
                                    </p:set>
                                    <p:anim calcmode="lin" valueType="num">
                                      <p:cBhvr additive="base">
                                        <p:cTn id="15" dur="500" fill="hold"/>
                                        <p:tgtEl>
                                          <p:spTgt spid="116738">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673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8" grpId="0" build="p" animBg="1"/>
      <p:bldP spid="116739"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8786" name="Rectangle 2"/>
          <p:cNvSpPr>
            <a:spLocks noGrp="1" noChangeArrowheads="1"/>
          </p:cNvSpPr>
          <p:nvPr>
            <p:ph type="body" idx="4294967295"/>
          </p:nvPr>
        </p:nvSpPr>
        <p:spPr>
          <a:xfrm>
            <a:off x="2063750" y="1782763"/>
            <a:ext cx="8229600" cy="4525962"/>
          </a:xfrm>
          <a:noFill/>
          <a:ln w="38100">
            <a:solidFill>
              <a:srgbClr val="008000"/>
            </a:solidFill>
            <a:miter lim="800000"/>
            <a:headEnd/>
            <a:tailEnd/>
          </a:ln>
        </p:spPr>
        <p:txBody>
          <a:bodyPr/>
          <a:lstStyle/>
          <a:p>
            <a:pPr algn="r" eaLnBrk="1" hangingPunct="1">
              <a:lnSpc>
                <a:spcPct val="75000"/>
              </a:lnSpc>
              <a:spcBef>
                <a:spcPct val="10000"/>
              </a:spcBef>
              <a:buFont typeface="Arial" panose="020B0604020202020204" pitchFamily="34" charset="0"/>
              <a:buNone/>
            </a:pPr>
            <a:r>
              <a:rPr lang="ar-SA" altLang="en-US" sz="3700" b="1" dirty="0"/>
              <a:t>   </a:t>
            </a:r>
            <a:r>
              <a:rPr lang="ar-SA" altLang="en-US" b="1" dirty="0" smtClean="0"/>
              <a:t>يوضع رقم صغير بعد المعلومة المنقولة نصا أو فكرة ثم يشار إلى المصدر أسفل الصفحة. وتعرف الملاحظات السفلية بـ فوت نوتس (</a:t>
            </a:r>
            <a:r>
              <a:rPr lang="en-US" altLang="en-US" b="1" dirty="0" smtClean="0">
                <a:cs typeface="Arial" panose="020B0604020202020204" pitchFamily="34" charset="0"/>
              </a:rPr>
              <a:t>Footnotes</a:t>
            </a:r>
            <a:r>
              <a:rPr lang="ar-SA" altLang="en-US" b="1" dirty="0" smtClean="0"/>
              <a:t>).</a:t>
            </a:r>
            <a:br>
              <a:rPr lang="ar-SA" altLang="en-US" b="1" dirty="0" smtClean="0"/>
            </a:br>
            <a:r>
              <a:rPr lang="ar-SA" altLang="en-US" b="1" dirty="0" smtClean="0"/>
              <a:t/>
            </a:r>
            <a:br>
              <a:rPr lang="ar-SA" altLang="en-US" b="1" dirty="0" smtClean="0"/>
            </a:br>
            <a:r>
              <a:rPr lang="ar-SA" altLang="en-US" b="1" dirty="0" smtClean="0"/>
              <a:t>بعد وضع رقم صغير أسفل الصفحة توضع قربه معلومات التوثيق .</a:t>
            </a:r>
            <a:r>
              <a:rPr lang="en-US" altLang="en-US" dirty="0" smtClean="0">
                <a:cs typeface="Arial" panose="020B0604020202020204" pitchFamily="34" charset="0"/>
              </a:rPr>
              <a:t> </a:t>
            </a:r>
            <a:endParaRPr lang="ar-SA" altLang="en-US" dirty="0" smtClean="0"/>
          </a:p>
          <a:p>
            <a:pPr algn="r" eaLnBrk="1" hangingPunct="1">
              <a:lnSpc>
                <a:spcPct val="75000"/>
              </a:lnSpc>
              <a:spcBef>
                <a:spcPct val="10000"/>
              </a:spcBef>
              <a:buFont typeface="Arial" panose="020B0604020202020204" pitchFamily="34" charset="0"/>
              <a:buNone/>
            </a:pPr>
            <a:r>
              <a:rPr lang="ar-SA" altLang="en-US" dirty="0" smtClean="0"/>
              <a:t/>
            </a:r>
            <a:br>
              <a:rPr lang="ar-SA" altLang="en-US" dirty="0" smtClean="0"/>
            </a:br>
            <a:r>
              <a:rPr lang="ar-SA" altLang="en-US" sz="2400" b="1" dirty="0"/>
              <a:t>= اسم المؤلف: الاسم الأول، ثم اسم العائلة.</a:t>
            </a:r>
            <a:br>
              <a:rPr lang="ar-SA" altLang="en-US" sz="2400" b="1" dirty="0"/>
            </a:br>
            <a:r>
              <a:rPr lang="ar-SA" altLang="en-US" sz="2400" b="1" dirty="0"/>
              <a:t>2= عنوان الكتاب.</a:t>
            </a:r>
            <a:br>
              <a:rPr lang="ar-SA" altLang="en-US" sz="2400" b="1" dirty="0"/>
            </a:br>
            <a:r>
              <a:rPr lang="ar-SA" altLang="en-US" sz="2400" b="1" dirty="0"/>
              <a:t>3 = مكان النشر.</a:t>
            </a:r>
            <a:br>
              <a:rPr lang="ar-SA" altLang="en-US" sz="2400" b="1" dirty="0"/>
            </a:br>
            <a:r>
              <a:rPr lang="ar-SA" altLang="en-US" sz="2400" b="1" dirty="0"/>
              <a:t>4 = اسم الناشر.</a:t>
            </a:r>
            <a:br>
              <a:rPr lang="ar-SA" altLang="en-US" sz="2400" b="1" dirty="0"/>
            </a:br>
            <a:r>
              <a:rPr lang="ar-SA" altLang="en-US" sz="2400" b="1" dirty="0"/>
              <a:t>5 = عام النشر.</a:t>
            </a:r>
            <a:br>
              <a:rPr lang="ar-SA" altLang="en-US" sz="2400" b="1" dirty="0"/>
            </a:br>
            <a:r>
              <a:rPr lang="ar-SA" altLang="en-US" sz="2400" b="1" dirty="0"/>
              <a:t>6 = رقم الصفحة.</a:t>
            </a:r>
            <a:r>
              <a:rPr lang="en-US" altLang="en-US" sz="2400" b="1" dirty="0">
                <a:cs typeface="Arial" panose="020B0604020202020204" pitchFamily="34" charset="0"/>
              </a:rPr>
              <a:t> </a:t>
            </a:r>
            <a:endParaRPr lang="ar-SA" altLang="en-US" sz="2400" b="1" dirty="0"/>
          </a:p>
        </p:txBody>
      </p:sp>
      <p:sp>
        <p:nvSpPr>
          <p:cNvPr id="118787" name="AutoShape 3"/>
          <p:cNvSpPr>
            <a:spLocks noChangeArrowheads="1"/>
          </p:cNvSpPr>
          <p:nvPr/>
        </p:nvSpPr>
        <p:spPr bwMode="gray">
          <a:xfrm>
            <a:off x="2135188" y="188914"/>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التوثيق في الحواشي </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5658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18787"/>
                                        </p:tgtEl>
                                        <p:attrNameLst>
                                          <p:attrName>style.visibility</p:attrName>
                                        </p:attrNameLst>
                                      </p:cBhvr>
                                      <p:to>
                                        <p:strVal val="visible"/>
                                      </p:to>
                                    </p:set>
                                    <p:animEffect transition="in" filter="slide(fromBottom)">
                                      <p:cBhvr>
                                        <p:cTn id="7" dur="500"/>
                                        <p:tgtEl>
                                          <p:spTgt spid="118787"/>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18786">
                                            <p:bg/>
                                          </p:spTgt>
                                        </p:tgtEl>
                                        <p:attrNameLst>
                                          <p:attrName>style.visibility</p:attrName>
                                        </p:attrNameLst>
                                      </p:cBhvr>
                                      <p:to>
                                        <p:strVal val="visible"/>
                                      </p:to>
                                    </p:set>
                                    <p:anim calcmode="lin" valueType="num">
                                      <p:cBhvr additive="base">
                                        <p:cTn id="11" dur="500" fill="hold"/>
                                        <p:tgtEl>
                                          <p:spTgt spid="118786">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18786">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18786">
                                            <p:txEl>
                                              <p:pRg st="0" end="0"/>
                                            </p:txEl>
                                          </p:spTgt>
                                        </p:tgtEl>
                                        <p:attrNameLst>
                                          <p:attrName>style.visibility</p:attrName>
                                        </p:attrNameLst>
                                      </p:cBhvr>
                                      <p:to>
                                        <p:strVal val="visible"/>
                                      </p:to>
                                    </p:set>
                                    <p:anim calcmode="lin" valueType="num">
                                      <p:cBhvr additive="base">
                                        <p:cTn id="15" dur="500" fill="hold"/>
                                        <p:tgtEl>
                                          <p:spTgt spid="118786">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18786">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8786">
                                            <p:txEl>
                                              <p:pRg st="1" end="1"/>
                                            </p:txEl>
                                          </p:spTgt>
                                        </p:tgtEl>
                                        <p:attrNameLst>
                                          <p:attrName>style.visibility</p:attrName>
                                        </p:attrNameLst>
                                      </p:cBhvr>
                                      <p:to>
                                        <p:strVal val="visible"/>
                                      </p:to>
                                    </p:set>
                                    <p:anim calcmode="lin" valueType="num">
                                      <p:cBhvr additive="base">
                                        <p:cTn id="19" dur="500" fill="hold"/>
                                        <p:tgtEl>
                                          <p:spTgt spid="11878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878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6" grpId="0" build="p" animBg="1"/>
      <p:bldP spid="11878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AutoShape 2"/>
          <p:cNvSpPr>
            <a:spLocks noChangeArrowheads="1"/>
          </p:cNvSpPr>
          <p:nvPr/>
        </p:nvSpPr>
        <p:spPr bwMode="gray">
          <a:xfrm>
            <a:off x="1919289" y="1125539"/>
            <a:ext cx="8569325" cy="539908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p>
          <a:p>
            <a:pPr eaLnBrk="1" hangingPunct="1">
              <a:spcBef>
                <a:spcPct val="0"/>
              </a:spcBef>
              <a:buFontTx/>
              <a:buNone/>
            </a:pPr>
            <a:r>
              <a:rPr lang="ar-SA" altLang="zh-CN" sz="2400" b="1">
                <a:solidFill>
                  <a:schemeClr val="bg1"/>
                </a:solidFill>
                <a:latin typeface="Arial" panose="020B0604020202020204" pitchFamily="34" charset="0"/>
              </a:rPr>
              <a:t>"رأى المويلحي في علم التاريخ علما جليلا، وأدرك أن تطبيق هذا العلم على</a:t>
            </a:r>
          </a:p>
          <a:p>
            <a:pPr eaLnBrk="1" hangingPunct="1">
              <a:spcBef>
                <a:spcPct val="0"/>
              </a:spcBef>
              <a:buFontTx/>
              <a:buNone/>
            </a:pPr>
            <a:r>
              <a:rPr lang="ar-SA" altLang="zh-CN" sz="2400" b="1">
                <a:solidFill>
                  <a:schemeClr val="bg1"/>
                </a:solidFill>
                <a:latin typeface="Arial" panose="020B0604020202020204" pitchFamily="34" charset="0"/>
              </a:rPr>
              <a:t> الظواهر الاجتماعية يغير من أحوالها ووظائفها."1 ........</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a:t>
            </a:r>
            <a:br>
              <a:rPr lang="ar-SA" altLang="zh-CN" sz="2400" b="1">
                <a:solidFill>
                  <a:schemeClr val="bg1"/>
                </a:solidFill>
                <a:latin typeface="Arial" panose="020B0604020202020204" pitchFamily="34" charset="0"/>
              </a:rPr>
            </a:br>
            <a:r>
              <a:rPr lang="ar-SA" altLang="zh-CN" sz="2400" b="1">
                <a:solidFill>
                  <a:schemeClr val="bg1"/>
                </a:solidFill>
                <a:latin typeface="Arial" panose="020B0604020202020204" pitchFamily="34" charset="0"/>
              </a:rPr>
              <a:t>__________</a:t>
            </a:r>
            <a:br>
              <a:rPr lang="ar-SA" altLang="zh-CN" sz="2400" b="1">
                <a:solidFill>
                  <a:schemeClr val="bg1"/>
                </a:solidFill>
                <a:latin typeface="Arial" panose="020B0604020202020204" pitchFamily="34" charset="0"/>
              </a:rPr>
            </a:br>
            <a:r>
              <a:rPr lang="ar-SA" altLang="zh-CN" sz="2000" b="1">
                <a:solidFill>
                  <a:schemeClr val="bg1"/>
                </a:solidFill>
                <a:latin typeface="Arial" panose="020B0604020202020204" pitchFamily="34" charset="0"/>
              </a:rPr>
              <a:t/>
            </a:r>
            <a:br>
              <a:rPr lang="ar-SA" altLang="zh-CN" sz="2000" b="1">
                <a:solidFill>
                  <a:schemeClr val="bg1"/>
                </a:solidFill>
                <a:latin typeface="Arial" panose="020B0604020202020204" pitchFamily="34" charset="0"/>
              </a:rPr>
            </a:br>
            <a:r>
              <a:rPr lang="ar-SA" altLang="zh-CN" sz="2000" b="1">
                <a:solidFill>
                  <a:schemeClr val="bg1"/>
                </a:solidFill>
                <a:latin typeface="Arial" panose="020B0604020202020204" pitchFamily="34" charset="0"/>
              </a:rPr>
              <a:t>1</a:t>
            </a:r>
            <a:r>
              <a:rPr lang="ar-SA" altLang="zh-CN" sz="1000" b="1">
                <a:solidFill>
                  <a:schemeClr val="bg1"/>
                </a:solidFill>
                <a:latin typeface="Arial" panose="020B0604020202020204" pitchFamily="34" charset="0"/>
              </a:rPr>
              <a:t> فيصل دراج، نظرية الرواية والرواية العربية (الدار البيضاء: لمركز الثقافي العربي، 2002)، 178.</a:t>
            </a:r>
            <a:endParaRPr lang="en-US" altLang="zh-CN" sz="1000" b="1">
              <a:solidFill>
                <a:schemeClr val="bg1"/>
              </a:solidFill>
              <a:latin typeface="Arial" panose="020B0604020202020204" pitchFamily="34" charset="0"/>
            </a:endParaRPr>
          </a:p>
        </p:txBody>
      </p:sp>
      <p:sp>
        <p:nvSpPr>
          <p:cNvPr id="120835" name="AutoShape 3"/>
          <p:cNvSpPr>
            <a:spLocks noChangeArrowheads="1"/>
          </p:cNvSpPr>
          <p:nvPr/>
        </p:nvSpPr>
        <p:spPr bwMode="gray">
          <a:xfrm>
            <a:off x="6096001" y="260351"/>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3400" b="1">
                <a:latin typeface="Arial" panose="020B0604020202020204" pitchFamily="34" charset="0"/>
                <a:cs typeface="HeshamNormal" pitchFamily="2" charset="0"/>
              </a:rPr>
              <a:t>مثال للتوثيق في الحواشي</a:t>
            </a:r>
            <a:r>
              <a:rPr lang="ar-SA" altLang="zh-CN" sz="3400">
                <a:latin typeface="Arial" panose="020B0604020202020204" pitchFamily="34" charset="0"/>
                <a:cs typeface="HeshamNormal" pitchFamily="2" charset="0"/>
              </a:rPr>
              <a:t> </a:t>
            </a:r>
            <a:endParaRPr lang="en-US" altLang="zh-CN" sz="34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654950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slide(fromBottom)">
                                      <p:cBhvr>
                                        <p:cTn id="7" dur="500"/>
                                        <p:tgtEl>
                                          <p:spTgt spid="12083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20835"/>
                                        </p:tgtEl>
                                        <p:attrNameLst>
                                          <p:attrName>style.visibility</p:attrName>
                                        </p:attrNameLst>
                                      </p:cBhvr>
                                      <p:to>
                                        <p:strVal val="visible"/>
                                      </p:to>
                                    </p:set>
                                    <p:animEffect transition="in" filter="slide(fromBottom)">
                                      <p:cBhvr>
                                        <p:cTn id="10" dur="500"/>
                                        <p:tgtEl>
                                          <p:spTgt spid="120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4" grpId="0" animBg="1"/>
      <p:bldP spid="120835"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1858" name="Rectangle 2"/>
          <p:cNvSpPr>
            <a:spLocks noGrp="1" noChangeArrowheads="1"/>
          </p:cNvSpPr>
          <p:nvPr>
            <p:ph type="body" idx="4294967295"/>
          </p:nvPr>
        </p:nvSpPr>
        <p:spPr>
          <a:xfrm>
            <a:off x="2063750" y="1782763"/>
            <a:ext cx="8229600" cy="4525962"/>
          </a:xfrm>
          <a:noFill/>
          <a:ln w="38100">
            <a:solidFill>
              <a:srgbClr val="008000"/>
            </a:solidFill>
            <a:miter lim="800000"/>
            <a:headEnd/>
            <a:tailEnd/>
          </a:ln>
        </p:spPr>
        <p:txBody>
          <a:bodyPr/>
          <a:lstStyle/>
          <a:p>
            <a:pPr marL="0" indent="0" algn="r">
              <a:buNone/>
            </a:pPr>
            <a:r>
              <a:rPr lang="ar-SA" altLang="en-US" sz="4400" b="1" dirty="0">
                <a:latin typeface="Simplified Arabic" panose="02020603050405020304" pitchFamily="18" charset="-78"/>
                <a:cs typeface="Simplified Arabic" panose="02020603050405020304" pitchFamily="18" charset="-78"/>
              </a:rPr>
              <a:t>إيضاحات تورد أحياناً لتفصيل مجمل ما ورد في صلب البحث.</a:t>
            </a:r>
          </a:p>
          <a:p>
            <a:pPr marL="457200" lvl="1" indent="0" algn="r">
              <a:buNone/>
            </a:pPr>
            <a:endParaRPr lang="ar-SA" altLang="en-US" sz="1400" b="1" dirty="0">
              <a:latin typeface="Simplified Arabic" panose="02020603050405020304" pitchFamily="18" charset="-78"/>
              <a:cs typeface="Simplified Arabic" panose="02020603050405020304" pitchFamily="18" charset="-78"/>
            </a:endParaRPr>
          </a:p>
          <a:p>
            <a:pPr marL="0" indent="0" algn="r">
              <a:buNone/>
            </a:pPr>
            <a:r>
              <a:rPr lang="ar-SA" altLang="en-US" sz="4400" b="1" dirty="0">
                <a:latin typeface="Simplified Arabic" panose="02020603050405020304" pitchFamily="18" charset="-78"/>
                <a:cs typeface="Simplified Arabic" panose="02020603050405020304" pitchFamily="18" charset="-78"/>
              </a:rPr>
              <a:t>إحالة القارئ إلى مكان آخر في البحث.</a:t>
            </a:r>
          </a:p>
          <a:p>
            <a:pPr marL="457200" lvl="1" indent="0" algn="r">
              <a:buNone/>
            </a:pPr>
            <a:endParaRPr lang="ar-SA" altLang="en-US" sz="600" b="1" dirty="0">
              <a:latin typeface="Simplified Arabic" panose="02020603050405020304" pitchFamily="18" charset="-78"/>
              <a:cs typeface="Simplified Arabic" panose="02020603050405020304" pitchFamily="18" charset="-78"/>
            </a:endParaRPr>
          </a:p>
          <a:p>
            <a:pPr marL="0" indent="0" algn="r">
              <a:buNone/>
            </a:pPr>
            <a:r>
              <a:rPr lang="ar-SA" altLang="en-US" sz="4400" b="1" dirty="0">
                <a:latin typeface="Simplified Arabic" panose="02020603050405020304" pitchFamily="18" charset="-78"/>
                <a:cs typeface="Simplified Arabic" panose="02020603050405020304" pitchFamily="18" charset="-78"/>
              </a:rPr>
              <a:t>الإشارة إلى مراجع أخرى تعالج نفس الفكرة التي نحن بصدد الحديث عنها.</a:t>
            </a:r>
          </a:p>
          <a:p>
            <a:pPr marL="0" indent="0" algn="r">
              <a:buNone/>
            </a:pPr>
            <a:endParaRPr lang="ar-SA" altLang="en-US" sz="4400" b="1" dirty="0">
              <a:latin typeface="Simplified Arabic" panose="02020603050405020304" pitchFamily="18" charset="-78"/>
              <a:cs typeface="Simplified Arabic" panose="02020603050405020304" pitchFamily="18" charset="-78"/>
            </a:endParaRPr>
          </a:p>
        </p:txBody>
      </p:sp>
      <p:sp>
        <p:nvSpPr>
          <p:cNvPr id="121859" name="AutoShape 3"/>
          <p:cNvSpPr>
            <a:spLocks noChangeArrowheads="1"/>
          </p:cNvSpPr>
          <p:nvPr/>
        </p:nvSpPr>
        <p:spPr bwMode="gray">
          <a:xfrm>
            <a:off x="2135188" y="188914"/>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400" b="1">
                <a:solidFill>
                  <a:schemeClr val="bg1"/>
                </a:solidFill>
                <a:latin typeface="Arial" panose="020B0604020202020204" pitchFamily="34" charset="0"/>
              </a:rPr>
              <a:t>حالات استخدام الحواشي </a:t>
            </a:r>
            <a:endParaRPr lang="en-US" altLang="zh-CN" sz="4400" b="1">
              <a:solidFill>
                <a:schemeClr val="bg1"/>
              </a:solidFill>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328781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21859"/>
                                        </p:tgtEl>
                                        <p:attrNameLst>
                                          <p:attrName>style.visibility</p:attrName>
                                        </p:attrNameLst>
                                      </p:cBhvr>
                                      <p:to>
                                        <p:strVal val="visible"/>
                                      </p:to>
                                    </p:set>
                                    <p:animEffect transition="in" filter="slide(fromBottom)">
                                      <p:cBhvr>
                                        <p:cTn id="7" dur="500"/>
                                        <p:tgtEl>
                                          <p:spTgt spid="121859"/>
                                        </p:tgtEl>
                                      </p:cBhvr>
                                    </p:animEffect>
                                  </p:childTnLst>
                                </p:cTn>
                              </p:par>
                            </p:childTnLst>
                          </p:cTn>
                        </p:par>
                        <p:par>
                          <p:cTn id="8" fill="hold" nodeType="afterGroup">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21858">
                                            <p:bg/>
                                          </p:spTgt>
                                        </p:tgtEl>
                                        <p:attrNameLst>
                                          <p:attrName>style.visibility</p:attrName>
                                        </p:attrNameLst>
                                      </p:cBhvr>
                                      <p:to>
                                        <p:strVal val="visible"/>
                                      </p:to>
                                    </p:set>
                                    <p:anim calcmode="lin" valueType="num">
                                      <p:cBhvr additive="base">
                                        <p:cTn id="11" dur="500" fill="hold"/>
                                        <p:tgtEl>
                                          <p:spTgt spid="121858">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121858">
                                            <p:bg/>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1858">
                                            <p:txEl>
                                              <p:pRg st="0" end="0"/>
                                            </p:txEl>
                                          </p:spTgt>
                                        </p:tgtEl>
                                        <p:attrNameLst>
                                          <p:attrName>style.visibility</p:attrName>
                                        </p:attrNameLst>
                                      </p:cBhvr>
                                      <p:to>
                                        <p:strVal val="visible"/>
                                      </p:to>
                                    </p:set>
                                    <p:anim calcmode="lin" valueType="num">
                                      <p:cBhvr additive="base">
                                        <p:cTn id="15" dur="500" fill="hold"/>
                                        <p:tgtEl>
                                          <p:spTgt spid="121858">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185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1858">
                                            <p:txEl>
                                              <p:pRg st="2" end="2"/>
                                            </p:txEl>
                                          </p:spTgt>
                                        </p:tgtEl>
                                        <p:attrNameLst>
                                          <p:attrName>style.visibility</p:attrName>
                                        </p:attrNameLst>
                                      </p:cBhvr>
                                      <p:to>
                                        <p:strVal val="visible"/>
                                      </p:to>
                                    </p:set>
                                    <p:anim calcmode="lin" valueType="num">
                                      <p:cBhvr additive="base">
                                        <p:cTn id="21" dur="500" fill="hold"/>
                                        <p:tgtEl>
                                          <p:spTgt spid="121858">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185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1858">
                                            <p:txEl>
                                              <p:pRg st="4" end="4"/>
                                            </p:txEl>
                                          </p:spTgt>
                                        </p:tgtEl>
                                        <p:attrNameLst>
                                          <p:attrName>style.visibility</p:attrName>
                                        </p:attrNameLst>
                                      </p:cBhvr>
                                      <p:to>
                                        <p:strVal val="visible"/>
                                      </p:to>
                                    </p:set>
                                    <p:anim calcmode="lin" valueType="num">
                                      <p:cBhvr additive="base">
                                        <p:cTn id="27" dur="500" fill="hold"/>
                                        <p:tgtEl>
                                          <p:spTgt spid="121858">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185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build="p" animBg="1"/>
      <p:bldP spid="12185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AutoShape 2"/>
          <p:cNvSpPr>
            <a:spLocks noChangeArrowheads="1"/>
          </p:cNvSpPr>
          <p:nvPr/>
        </p:nvSpPr>
        <p:spPr bwMode="gray">
          <a:xfrm>
            <a:off x="3287713" y="2133601"/>
            <a:ext cx="5434012" cy="12033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3600" b="1">
                <a:solidFill>
                  <a:schemeClr val="bg1"/>
                </a:solidFill>
                <a:latin typeface="Arial" panose="020B0604020202020204" pitchFamily="34" charset="0"/>
                <a:cs typeface="HeshamNormal" pitchFamily="2" charset="0"/>
              </a:rPr>
              <a:t>التوثيق في نهاية الدراسة</a:t>
            </a:r>
          </a:p>
          <a:p>
            <a:pPr algn="ctr" rtl="0">
              <a:spcBef>
                <a:spcPct val="0"/>
              </a:spcBef>
              <a:buFontTx/>
              <a:buNone/>
            </a:pPr>
            <a:r>
              <a:rPr lang="ar-SA" altLang="zh-CN" sz="3600" b="1">
                <a:solidFill>
                  <a:schemeClr val="bg1"/>
                </a:solidFill>
                <a:latin typeface="Arial" panose="020B0604020202020204" pitchFamily="34" charset="0"/>
                <a:cs typeface="HeshamNormal" pitchFamily="2" charset="0"/>
              </a:rPr>
              <a:t> ”قائمة المراجع“ </a:t>
            </a:r>
            <a:endParaRPr lang="en-US" altLang="zh-CN" sz="3600" b="1">
              <a:solidFill>
                <a:schemeClr val="bg1"/>
              </a:solidFill>
              <a:latin typeface="Arial" panose="020B0604020202020204" pitchFamily="34" charset="0"/>
              <a:cs typeface="HeshamNormal" pitchFamily="2" charset="0"/>
            </a:endParaRPr>
          </a:p>
        </p:txBody>
      </p:sp>
      <p:sp>
        <p:nvSpPr>
          <p:cNvPr id="76803" name="AutoShape 4"/>
          <p:cNvSpPr>
            <a:spLocks noChangeArrowheads="1"/>
          </p:cNvSpPr>
          <p:nvPr/>
        </p:nvSpPr>
        <p:spPr bwMode="gray">
          <a:xfrm>
            <a:off x="8328026" y="95251"/>
            <a:ext cx="2124075" cy="957263"/>
          </a:xfrm>
          <a:prstGeom prst="roundRect">
            <a:avLst>
              <a:gd name="adj" fmla="val 10889"/>
            </a:avLst>
          </a:prstGeom>
          <a:gradFill rotWithShape="1">
            <a:gsLst>
              <a:gs pos="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6804" name="AutoShape 5"/>
          <p:cNvSpPr>
            <a:spLocks noChangeArrowheads="1"/>
          </p:cNvSpPr>
          <p:nvPr/>
        </p:nvSpPr>
        <p:spPr bwMode="gray">
          <a:xfrm>
            <a:off x="9551988" y="198439"/>
            <a:ext cx="785812" cy="782637"/>
          </a:xfrm>
          <a:prstGeom prst="roundRect">
            <a:avLst>
              <a:gd name="adj" fmla="val 11921"/>
            </a:avLst>
          </a:prstGeom>
          <a:gradFill rotWithShape="1">
            <a:gsLst>
              <a:gs pos="0">
                <a:srgbClr val="0066CC"/>
              </a:gs>
              <a:gs pos="100000">
                <a:srgbClr val="00478E"/>
              </a:gs>
            </a:gsLst>
            <a:lin ang="5400000" scaled="1"/>
          </a:gradFill>
          <a:ln w="38100">
            <a:solidFill>
              <a:schemeClr val="tx1"/>
            </a:solidFill>
            <a:round/>
            <a:headEnd/>
            <a:tailEnd/>
          </a:ln>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76805" name="Text Box 6"/>
          <p:cNvSpPr txBox="1">
            <a:spLocks noChangeArrowheads="1"/>
          </p:cNvSpPr>
          <p:nvPr/>
        </p:nvSpPr>
        <p:spPr bwMode="gray">
          <a:xfrm>
            <a:off x="9480551" y="328614"/>
            <a:ext cx="8810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b="1">
                <a:solidFill>
                  <a:schemeClr val="bg1"/>
                </a:solidFill>
                <a:latin typeface="Articulate" pitchFamily="2" charset="0"/>
                <a:cs typeface="HeshamNormal" pitchFamily="2" charset="0"/>
              </a:rPr>
              <a:t>ثالثا</a:t>
            </a:r>
            <a:endParaRPr lang="en-US" altLang="en-US" b="1">
              <a:solidFill>
                <a:schemeClr val="bg1"/>
              </a:solidFill>
              <a:latin typeface="Articulate" pitchFamily="2" charset="0"/>
              <a:cs typeface="HeshamNormal" pitchFamily="2" charset="0"/>
            </a:endParaRPr>
          </a:p>
        </p:txBody>
      </p:sp>
      <p:sp>
        <p:nvSpPr>
          <p:cNvPr id="17424" name="Freeform 16"/>
          <p:cNvSpPr>
            <a:spLocks/>
          </p:cNvSpPr>
          <p:nvPr/>
        </p:nvSpPr>
        <p:spPr bwMode="gray">
          <a:xfrm>
            <a:off x="8401051" y="188913"/>
            <a:ext cx="392113" cy="392112"/>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66CC">
                  <a:gamma/>
                  <a:tint val="54510"/>
                  <a:invGamma/>
                </a:srgbClr>
              </a:gs>
              <a:gs pos="50000">
                <a:srgbClr val="0066CC">
                  <a:alpha val="0"/>
                </a:srgbClr>
              </a:gs>
              <a:gs pos="100000">
                <a:srgbClr val="0066CC">
                  <a:gamma/>
                  <a:tint val="54510"/>
                  <a:invGamma/>
                </a:srgbClr>
              </a:gs>
            </a:gsLst>
            <a:lin ang="2700000" scaled="1"/>
          </a:gradFill>
          <a:ln w="0">
            <a:noFill/>
            <a:prstDash val="solid"/>
            <a:round/>
            <a:headEnd/>
            <a:tailEnd/>
          </a:ln>
        </p:spPr>
        <p:txBody>
          <a:bodyPr/>
          <a:lstStyle/>
          <a:p>
            <a:pPr eaLnBrk="1" hangingPunct="1">
              <a:defRPr/>
            </a:pPr>
            <a:endParaRPr lang="ar-SA" sz="2000"/>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487244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slide(fromBottom)">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body" idx="4294967295"/>
          </p:nvPr>
        </p:nvSpPr>
        <p:spPr>
          <a:xfrm>
            <a:off x="1992313" y="1639888"/>
            <a:ext cx="8229600" cy="4525962"/>
          </a:xfrm>
          <a:noFill/>
          <a:ln w="38100">
            <a:solidFill>
              <a:srgbClr val="008000"/>
            </a:solidFill>
            <a:miter lim="800000"/>
            <a:headEnd/>
            <a:tailEnd/>
          </a:ln>
        </p:spPr>
        <p:txBody>
          <a:bodyPr/>
          <a:lstStyle/>
          <a:p>
            <a:pPr marL="0" indent="0" algn="r" eaLnBrk="1" hangingPunct="1">
              <a:lnSpc>
                <a:spcPct val="70000"/>
              </a:lnSpc>
              <a:spcBef>
                <a:spcPct val="10000"/>
              </a:spcBef>
              <a:buNone/>
            </a:pPr>
            <a:endParaRPr lang="ar-SA" altLang="en-US" b="1" dirty="0"/>
          </a:p>
          <a:p>
            <a:pPr marL="0" indent="0" algn="r" eaLnBrk="1" hangingPunct="1">
              <a:lnSpc>
                <a:spcPct val="80000"/>
              </a:lnSpc>
              <a:spcBef>
                <a:spcPct val="15000"/>
              </a:spcBef>
              <a:buNone/>
            </a:pPr>
            <a:r>
              <a:rPr lang="ar-SA" altLang="en-US" sz="4000" b="1" dirty="0"/>
              <a:t>هي قائمة تكتب في نهاية البحث أو في نهاية كل فصل من فصول البحث وهي تحتوي على كافة المراجع التي اعتمد عليها الباحث وتشتمل تلك القائمة على الكتب والدوريات والموسوعات  المقابلات والتقارير والوثائق الحكومية.....الخ</a:t>
            </a:r>
          </a:p>
        </p:txBody>
      </p:sp>
      <p:sp>
        <p:nvSpPr>
          <p:cNvPr id="40963" name="AutoShape 3"/>
          <p:cNvSpPr>
            <a:spLocks noGrp="1" noChangeArrowheads="1"/>
          </p:cNvSpPr>
          <p:nvPr>
            <p:ph type="title" idx="4294967295"/>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lstStyle/>
          <a:p>
            <a:r>
              <a:rPr lang="ar-SA" altLang="zh-CN" sz="4800" b="1">
                <a:solidFill>
                  <a:schemeClr val="bg1"/>
                </a:solidFill>
              </a:rPr>
              <a:t>ما هي قائمة المراجع:</a:t>
            </a:r>
            <a:r>
              <a:rPr lang="en-US" altLang="zh-CN" sz="4000">
                <a:cs typeface="Times New Roman" panose="02020603050405020304" pitchFamily="18" charset="0"/>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873742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slide(fromBottom)">
                                      <p:cBhvr>
                                        <p:cTn id="7" dur="500"/>
                                        <p:tgtEl>
                                          <p:spTgt spid="40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4294967295"/>
          </p:nvPr>
        </p:nvSpPr>
        <p:spPr>
          <a:xfrm>
            <a:off x="2063750" y="163988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b="1" dirty="0"/>
          </a:p>
          <a:p>
            <a:pPr algn="r" eaLnBrk="1" hangingPunct="1">
              <a:lnSpc>
                <a:spcPct val="70000"/>
              </a:lnSpc>
              <a:spcBef>
                <a:spcPct val="10000"/>
              </a:spcBef>
              <a:buFont typeface="Arial" panose="020B0604020202020204" pitchFamily="34" charset="0"/>
              <a:buNone/>
            </a:pPr>
            <a:r>
              <a:rPr lang="ar-SA" altLang="en-US" sz="5400" b="1" dirty="0">
                <a:solidFill>
                  <a:srgbClr val="FF3300"/>
                </a:solidFill>
              </a:rPr>
              <a:t>في حالة وجود مؤلف واحد:</a:t>
            </a:r>
            <a:r>
              <a:rPr lang="ar-SA" altLang="en-US" sz="5400" dirty="0">
                <a:solidFill>
                  <a:srgbClr val="FF3300"/>
                </a:solidFill>
              </a:rPr>
              <a:t> </a:t>
            </a:r>
          </a:p>
          <a:p>
            <a:pPr algn="r" eaLnBrk="1" hangingPunct="1">
              <a:lnSpc>
                <a:spcPct val="70000"/>
              </a:lnSpc>
              <a:spcBef>
                <a:spcPct val="10000"/>
              </a:spcBef>
              <a:buFont typeface="Arial" panose="020B0604020202020204" pitchFamily="34" charset="0"/>
              <a:buNone/>
            </a:pPr>
            <a:r>
              <a:rPr lang="ar-SA" altLang="en-US" sz="4000" b="1" dirty="0"/>
              <a:t>يتم توثيقها بذكر المعلومات التالية مرتبة كالتالي:</a:t>
            </a:r>
          </a:p>
          <a:p>
            <a:pPr algn="r" eaLnBrk="1" hangingPunct="1">
              <a:lnSpc>
                <a:spcPct val="90000"/>
              </a:lnSpc>
              <a:buFont typeface="Arial" panose="020B0604020202020204" pitchFamily="34" charset="0"/>
              <a:buNone/>
            </a:pPr>
            <a:r>
              <a:rPr lang="ar-SA" altLang="en-US" sz="4000" b="1" dirty="0"/>
              <a:t>اسم العائلة، المؤلف. </a:t>
            </a:r>
            <a:r>
              <a:rPr lang="ar-JO" altLang="en-US" sz="4000" b="1" dirty="0"/>
              <a:t>تاريخ النشر.</a:t>
            </a:r>
            <a:r>
              <a:rPr lang="ar-SA" altLang="en-US" sz="4000" b="1" dirty="0"/>
              <a:t> العنوان. المترجم. الطبعة. مكان النشر:</a:t>
            </a:r>
            <a:r>
              <a:rPr lang="en-US" altLang="en-US" sz="4000" b="1" dirty="0">
                <a:cs typeface="Arial" panose="020B0604020202020204" pitchFamily="34" charset="0"/>
              </a:rPr>
              <a:t>    </a:t>
            </a:r>
            <a:r>
              <a:rPr lang="ar-SA" altLang="en-US" sz="4000" b="1" dirty="0"/>
              <a:t>الناشر.</a:t>
            </a:r>
            <a:r>
              <a:rPr lang="en-US" altLang="en-US" sz="4000" b="1" dirty="0">
                <a:cs typeface="Arial" panose="020B0604020202020204" pitchFamily="34" charset="0"/>
              </a:rPr>
              <a:t> </a:t>
            </a:r>
          </a:p>
        </p:txBody>
      </p:sp>
      <p:sp>
        <p:nvSpPr>
          <p:cNvPr id="16444" name="AutoShape 60"/>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الكتب</a:t>
            </a:r>
            <a:endParaRPr lang="en-US" altLang="zh-CN" sz="4400" b="1">
              <a:solidFill>
                <a:schemeClr val="bg1"/>
              </a:solidFill>
              <a:latin typeface="Arial" panose="020B0604020202020204" pitchFamily="34" charset="0"/>
            </a:endParaRPr>
          </a:p>
        </p:txBody>
      </p:sp>
      <p:grpSp>
        <p:nvGrpSpPr>
          <p:cNvPr id="2" name="Group 62"/>
          <p:cNvGrpSpPr>
            <a:grpSpLocks/>
          </p:cNvGrpSpPr>
          <p:nvPr/>
        </p:nvGrpSpPr>
        <p:grpSpPr bwMode="auto">
          <a:xfrm>
            <a:off x="9191626" y="404814"/>
            <a:ext cx="682625" cy="700087"/>
            <a:chOff x="1691" y="961"/>
            <a:chExt cx="430" cy="441"/>
          </a:xfrm>
        </p:grpSpPr>
        <p:sp>
          <p:nvSpPr>
            <p:cNvPr id="80901" name="Oval 63"/>
            <p:cNvSpPr>
              <a:spLocks noChangeArrowheads="1"/>
            </p:cNvSpPr>
            <p:nvPr/>
          </p:nvSpPr>
          <p:spPr bwMode="gray">
            <a:xfrm>
              <a:off x="1691" y="972"/>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2" name="Oval 64"/>
            <p:cNvSpPr>
              <a:spLocks noChangeArrowheads="1"/>
            </p:cNvSpPr>
            <p:nvPr/>
          </p:nvSpPr>
          <p:spPr bwMode="gray">
            <a:xfrm>
              <a:off x="1697" y="974"/>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3" name="Oval 65"/>
            <p:cNvSpPr>
              <a:spLocks noChangeArrowheads="1"/>
            </p:cNvSpPr>
            <p:nvPr/>
          </p:nvSpPr>
          <p:spPr bwMode="gray">
            <a:xfrm>
              <a:off x="1701" y="978"/>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4" name="Oval 66"/>
            <p:cNvSpPr>
              <a:spLocks noChangeArrowheads="1"/>
            </p:cNvSpPr>
            <p:nvPr/>
          </p:nvSpPr>
          <p:spPr bwMode="gray">
            <a:xfrm>
              <a:off x="1724" y="990"/>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80905" name="Text Box 67">
              <a:hlinkClick r:id="rId3" action="ppaction://hlinksldjump"/>
            </p:cNvPr>
            <p:cNvSpPr txBox="1">
              <a:spLocks noChangeArrowheads="1"/>
            </p:cNvSpPr>
            <p:nvPr/>
          </p:nvSpPr>
          <p:spPr bwMode="gray">
            <a:xfrm>
              <a:off x="1792" y="961"/>
              <a:ext cx="200"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en-US" altLang="en-US" sz="1800" b="1">
                  <a:solidFill>
                    <a:srgbClr val="000000"/>
                  </a:solidFill>
                  <a:latin typeface="Articulate" pitchFamily="2" charset="0"/>
                </a:rPr>
                <a:t>1</a:t>
              </a: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759956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12" presetClass="entr" presetSubtype="4" fill="hold" grpId="0" nodeType="withEffect">
                                  <p:stCondLst>
                                    <p:cond delay="0"/>
                                  </p:stCondLst>
                                  <p:childTnLst>
                                    <p:set>
                                      <p:cBhvr>
                                        <p:cTn id="22" dur="1" fill="hold">
                                          <p:stCondLst>
                                            <p:cond delay="0"/>
                                          </p:stCondLst>
                                        </p:cTn>
                                        <p:tgtEl>
                                          <p:spTgt spid="16444"/>
                                        </p:tgtEl>
                                        <p:attrNameLst>
                                          <p:attrName>style.visibility</p:attrName>
                                        </p:attrNameLst>
                                      </p:cBhvr>
                                      <p:to>
                                        <p:strVal val="visible"/>
                                      </p:to>
                                    </p:set>
                                    <p:animEffect transition="in" filter="slide(fromBottom)">
                                      <p:cBhvr>
                                        <p:cTn id="23" dur="500"/>
                                        <p:tgtEl>
                                          <p:spTgt spid="16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4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p:cNvSpPr>
            <a:spLocks noChangeArrowheads="1"/>
          </p:cNvSpPr>
          <p:nvPr/>
        </p:nvSpPr>
        <p:spPr bwMode="gray">
          <a:xfrm>
            <a:off x="1992313" y="1484314"/>
            <a:ext cx="8280400" cy="9366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2300" b="1">
                <a:solidFill>
                  <a:schemeClr val="bg1"/>
                </a:solidFill>
                <a:latin typeface="Arial" panose="020B0604020202020204" pitchFamily="34" charset="0"/>
              </a:rPr>
              <a:t>سعيد، إدوارد.</a:t>
            </a:r>
            <a:r>
              <a:rPr lang="ar-JO" altLang="zh-CN" sz="2300" b="1">
                <a:solidFill>
                  <a:schemeClr val="bg1"/>
                </a:solidFill>
                <a:latin typeface="Arial" panose="020B0604020202020204" pitchFamily="34" charset="0"/>
              </a:rPr>
              <a:t>( 2004 )</a:t>
            </a:r>
            <a:r>
              <a:rPr lang="en-US" altLang="zh-CN" sz="2300" b="1">
                <a:solidFill>
                  <a:schemeClr val="bg1"/>
                </a:solidFill>
                <a:latin typeface="Arial" panose="020B0604020202020204" pitchFamily="34" charset="0"/>
              </a:rPr>
              <a:t>. </a:t>
            </a:r>
            <a:r>
              <a:rPr lang="ar-SA" altLang="zh-CN" sz="2300" b="1">
                <a:solidFill>
                  <a:schemeClr val="bg1"/>
                </a:solidFill>
                <a:latin typeface="Arial" panose="020B0604020202020204" pitchFamily="34" charset="0"/>
              </a:rPr>
              <a:t>تأملات حول المنفى و مقالات أخرى. بيروت :</a:t>
            </a:r>
          </a:p>
          <a:p>
            <a:pPr>
              <a:spcBef>
                <a:spcPct val="0"/>
              </a:spcBef>
              <a:buFontTx/>
              <a:buNone/>
            </a:pPr>
            <a:r>
              <a:rPr lang="ar-SA" altLang="zh-CN" sz="2300" b="1">
                <a:solidFill>
                  <a:schemeClr val="bg1"/>
                </a:solidFill>
                <a:latin typeface="Arial" panose="020B0604020202020204" pitchFamily="34" charset="0"/>
              </a:rPr>
              <a:t> دار</a:t>
            </a:r>
            <a:r>
              <a:rPr lang="en-US" altLang="zh-CN" sz="2300" b="1">
                <a:solidFill>
                  <a:schemeClr val="bg1"/>
                </a:solidFill>
                <a:latin typeface="Arial" panose="020B0604020202020204" pitchFamily="34" charset="0"/>
              </a:rPr>
              <a:t> </a:t>
            </a:r>
            <a:r>
              <a:rPr lang="ar-SA" altLang="zh-CN" sz="2300" b="1">
                <a:solidFill>
                  <a:schemeClr val="bg1"/>
                </a:solidFill>
                <a:latin typeface="Arial" panose="020B0604020202020204" pitchFamily="34" charset="0"/>
              </a:rPr>
              <a:t>الآداب.</a:t>
            </a:r>
            <a:r>
              <a:rPr lang="ar-SA" altLang="zh-CN" sz="2300">
                <a:latin typeface="Arial" panose="020B0604020202020204" pitchFamily="34" charset="0"/>
              </a:rPr>
              <a:t> </a:t>
            </a:r>
            <a:r>
              <a:rPr lang="ar-SA" altLang="zh-CN" sz="2300">
                <a:solidFill>
                  <a:schemeClr val="bg1"/>
                </a:solidFill>
                <a:latin typeface="Arial" panose="020B0604020202020204" pitchFamily="34" charset="0"/>
                <a:cs typeface="HeshamNormal" pitchFamily="2" charset="0"/>
              </a:rPr>
              <a:t> </a:t>
            </a:r>
            <a:endParaRPr lang="en-US" altLang="zh-CN" sz="2300">
              <a:solidFill>
                <a:schemeClr val="bg1"/>
              </a:solidFill>
              <a:latin typeface="Arial" panose="020B0604020202020204" pitchFamily="34" charset="0"/>
              <a:cs typeface="HeshamNormal" pitchFamily="2" charset="0"/>
            </a:endParaRPr>
          </a:p>
        </p:txBody>
      </p:sp>
      <p:sp>
        <p:nvSpPr>
          <p:cNvPr id="18435" name="AutoShape 3"/>
          <p:cNvSpPr>
            <a:spLocks noChangeArrowheads="1"/>
          </p:cNvSpPr>
          <p:nvPr/>
        </p:nvSpPr>
        <p:spPr bwMode="gray">
          <a:xfrm>
            <a:off x="6167438" y="333375"/>
            <a:ext cx="3922712"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8436" name="AutoShape 4"/>
          <p:cNvSpPr>
            <a:spLocks noChangeArrowheads="1"/>
          </p:cNvSpPr>
          <p:nvPr/>
        </p:nvSpPr>
        <p:spPr bwMode="gray">
          <a:xfrm>
            <a:off x="6311901" y="4076700"/>
            <a:ext cx="3922713"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8437" name="AutoShape 5"/>
          <p:cNvSpPr>
            <a:spLocks noChangeArrowheads="1"/>
          </p:cNvSpPr>
          <p:nvPr/>
        </p:nvSpPr>
        <p:spPr bwMode="gray">
          <a:xfrm>
            <a:off x="1911350" y="5156201"/>
            <a:ext cx="8280400" cy="9366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a:spcBef>
                <a:spcPct val="0"/>
              </a:spcBef>
              <a:buFontTx/>
              <a:buNone/>
            </a:pPr>
            <a:r>
              <a:rPr lang="en-US" altLang="zh-CN" sz="2000" b="1">
                <a:solidFill>
                  <a:schemeClr val="bg1"/>
                </a:solidFill>
                <a:latin typeface="Arial" panose="020B0604020202020204" pitchFamily="34" charset="0"/>
              </a:rPr>
              <a:t>Parker, Greg. ( 1994 ). Introductory Semiconductor Device Physics.</a:t>
            </a:r>
            <a:endParaRPr lang="ar-SA" altLang="zh-CN" sz="2000" b="1">
              <a:solidFill>
                <a:schemeClr val="bg1"/>
              </a:solidFill>
              <a:latin typeface="Arial" panose="020B0604020202020204" pitchFamily="34" charset="0"/>
            </a:endParaRPr>
          </a:p>
          <a:p>
            <a:pPr algn="l">
              <a:spcBef>
                <a:spcPct val="0"/>
              </a:spcBef>
              <a:buFontTx/>
              <a:buNone/>
            </a:pPr>
            <a:r>
              <a:rPr lang="en-US" altLang="zh-CN" sz="2000" b="1">
                <a:solidFill>
                  <a:schemeClr val="bg1"/>
                </a:solidFill>
                <a:latin typeface="Arial" panose="020B0604020202020204" pitchFamily="34" charset="0"/>
              </a:rPr>
              <a:t>New York: Prentice Hall Inc.</a:t>
            </a:r>
            <a:r>
              <a:rPr lang="en-US" altLang="zh-CN" sz="2000">
                <a:solidFill>
                  <a:schemeClr val="bg1"/>
                </a:solidFill>
                <a:latin typeface="Arial" panose="020B0604020202020204" pitchFamily="34" charset="0"/>
              </a:rPr>
              <a:t> </a:t>
            </a: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108847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slide(fromBottom)">
                                      <p:cBhvr>
                                        <p:cTn id="7" dur="500"/>
                                        <p:tgtEl>
                                          <p:spTgt spid="1843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8435"/>
                                        </p:tgtEl>
                                        <p:attrNameLst>
                                          <p:attrName>style.visibility</p:attrName>
                                        </p:attrNameLst>
                                      </p:cBhvr>
                                      <p:to>
                                        <p:strVal val="visible"/>
                                      </p:to>
                                    </p:set>
                                    <p:animEffect transition="in" filter="slide(fromBottom)">
                                      <p:cBhvr>
                                        <p:cTn id="10" dur="500"/>
                                        <p:tgtEl>
                                          <p:spTgt spid="18435"/>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slide(fromBottom)">
                                      <p:cBhvr>
                                        <p:cTn id="13" dur="500"/>
                                        <p:tgtEl>
                                          <p:spTgt spid="18436"/>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8437"/>
                                        </p:tgtEl>
                                        <p:attrNameLst>
                                          <p:attrName>style.visibility</p:attrName>
                                        </p:attrNameLst>
                                      </p:cBhvr>
                                      <p:to>
                                        <p:strVal val="visible"/>
                                      </p:to>
                                    </p:set>
                                    <p:animEffect transition="in" filter="slide(fromBottom)">
                                      <p:cBhvr>
                                        <p:cTn id="16" dur="5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body" idx="4294967295"/>
          </p:nvPr>
        </p:nvSpPr>
        <p:spPr>
          <a:xfrm>
            <a:off x="2063750" y="919163"/>
            <a:ext cx="8229600" cy="4525962"/>
          </a:xfrm>
          <a:noFill/>
          <a:ln w="38100">
            <a:solidFill>
              <a:srgbClr val="008000"/>
            </a:solidFill>
            <a:miter lim="800000"/>
            <a:headEnd/>
            <a:tailEnd/>
          </a:ln>
        </p:spPr>
        <p:txBody>
          <a:bodyPr/>
          <a:lstStyle/>
          <a:p>
            <a:pPr marL="0" indent="0" algn="r" eaLnBrk="1" hangingPunct="1">
              <a:lnSpc>
                <a:spcPct val="70000"/>
              </a:lnSpc>
              <a:spcBef>
                <a:spcPct val="10000"/>
              </a:spcBef>
              <a:buNone/>
            </a:pPr>
            <a:endParaRPr lang="ar-SA" altLang="en-US" b="1" dirty="0"/>
          </a:p>
          <a:p>
            <a:pPr marL="0" indent="0" algn="r" eaLnBrk="1" hangingPunct="1">
              <a:lnSpc>
                <a:spcPct val="90000"/>
              </a:lnSpc>
              <a:buNone/>
            </a:pPr>
            <a:r>
              <a:rPr lang="ar-SA" altLang="en-US" sz="4800" b="1" dirty="0">
                <a:solidFill>
                  <a:srgbClr val="FF3300"/>
                </a:solidFill>
              </a:rPr>
              <a:t>في حالة وجود كتابين أو أكثر لمؤلف: </a:t>
            </a:r>
          </a:p>
          <a:p>
            <a:pPr marL="0" indent="0" algn="r" eaLnBrk="1" hangingPunct="1">
              <a:lnSpc>
                <a:spcPct val="90000"/>
              </a:lnSpc>
              <a:buNone/>
            </a:pPr>
            <a:r>
              <a:rPr lang="ar-SA" altLang="en-US" b="1" dirty="0" smtClean="0"/>
              <a:t>   </a:t>
            </a:r>
            <a:r>
              <a:rPr lang="ar-SA" altLang="en-US" sz="5400" b="1" dirty="0"/>
              <a:t>يكتب اسم عائلة المؤلف ومن ثم إسمه في المدخل الأول وترتب باقي المداخل هجائياً حسب العناوين.</a:t>
            </a:r>
            <a:endParaRPr lang="en-US" altLang="en-US" sz="5400" b="1" dirty="0">
              <a:cs typeface="Arial" panose="020B0604020202020204" pitchFamily="34" charset="0"/>
            </a:endParaRP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152704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p:cNvSpPr>
            <a:spLocks noChangeArrowheads="1"/>
          </p:cNvSpPr>
          <p:nvPr/>
        </p:nvSpPr>
        <p:spPr bwMode="gray">
          <a:xfrm>
            <a:off x="2063750" y="1125539"/>
            <a:ext cx="8280400" cy="194468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200" b="1">
                <a:solidFill>
                  <a:schemeClr val="bg1"/>
                </a:solidFill>
                <a:latin typeface="Arial" panose="020B0604020202020204" pitchFamily="34" charset="0"/>
              </a:rPr>
              <a:t>زكي، رمزي. </a:t>
            </a:r>
            <a:r>
              <a:rPr lang="ar-JO" altLang="zh-CN" sz="2200" b="1">
                <a:solidFill>
                  <a:schemeClr val="bg1"/>
                </a:solidFill>
                <a:latin typeface="Arial" panose="020B0604020202020204" pitchFamily="34" charset="0"/>
              </a:rPr>
              <a:t>(1980 ). </a:t>
            </a:r>
            <a:r>
              <a:rPr lang="ar-SA" altLang="zh-CN" sz="2200" b="1">
                <a:solidFill>
                  <a:schemeClr val="bg1"/>
                </a:solidFill>
                <a:latin typeface="Arial" panose="020B0604020202020204" pitchFamily="34" charset="0"/>
              </a:rPr>
              <a:t>مشكلة التضخم في مصر. القاهرة: الهيئة</a:t>
            </a:r>
            <a:r>
              <a:rPr lang="en-US" altLang="zh-CN" sz="2200" b="1">
                <a:solidFill>
                  <a:schemeClr val="bg1"/>
                </a:solidFill>
                <a:latin typeface="Arial" panose="020B0604020202020204" pitchFamily="34" charset="0"/>
              </a:rPr>
              <a:t>         </a:t>
            </a:r>
            <a:endParaRPr lang="ar-SA" altLang="zh-CN" sz="2200" b="1">
              <a:solidFill>
                <a:schemeClr val="bg1"/>
              </a:solidFill>
              <a:latin typeface="Arial" panose="020B0604020202020204" pitchFamily="34" charset="0"/>
            </a:endParaRPr>
          </a:p>
          <a:p>
            <a:pPr eaLnBrk="1" hangingPunct="1">
              <a:spcBef>
                <a:spcPct val="0"/>
              </a:spcBef>
              <a:buFontTx/>
              <a:buNone/>
            </a:pPr>
            <a:r>
              <a:rPr lang="ar-SA" altLang="zh-CN" sz="2200" b="1">
                <a:solidFill>
                  <a:schemeClr val="bg1"/>
                </a:solidFill>
                <a:latin typeface="Arial" panose="020B0604020202020204" pitchFamily="34" charset="0"/>
              </a:rPr>
              <a:t>المصرية للكتاب</a:t>
            </a:r>
            <a:r>
              <a:rPr lang="ar-JO" altLang="zh-CN" sz="2200" b="1">
                <a:solidFill>
                  <a:schemeClr val="bg1"/>
                </a:solidFill>
                <a:latin typeface="Arial" panose="020B0604020202020204" pitchFamily="34" charset="0"/>
              </a:rPr>
              <a:t>.</a:t>
            </a:r>
            <a:endParaRPr lang="ar-SA" altLang="zh-CN" sz="2200" b="1">
              <a:solidFill>
                <a:schemeClr val="bg1"/>
              </a:solidFill>
              <a:latin typeface="Arial" panose="020B0604020202020204" pitchFamily="34" charset="0"/>
            </a:endParaRPr>
          </a:p>
          <a:p>
            <a:pPr eaLnBrk="1" hangingPunct="1">
              <a:spcBef>
                <a:spcPct val="0"/>
              </a:spcBef>
              <a:buFontTx/>
              <a:buNone/>
            </a:pPr>
            <a:endParaRPr lang="ar-SA" altLang="zh-CN" sz="1000" b="1">
              <a:solidFill>
                <a:schemeClr val="bg1"/>
              </a:solidFill>
              <a:latin typeface="Arial" panose="020B0604020202020204" pitchFamily="34" charset="0"/>
            </a:endParaRPr>
          </a:p>
          <a:p>
            <a:pPr eaLnBrk="1" hangingPunct="1">
              <a:spcBef>
                <a:spcPct val="0"/>
              </a:spcBef>
              <a:buFontTx/>
              <a:buNone/>
            </a:pPr>
            <a:r>
              <a:rPr lang="ar-SA" altLang="zh-CN" sz="2200" b="1">
                <a:solidFill>
                  <a:schemeClr val="bg1"/>
                </a:solidFill>
                <a:latin typeface="Arial" panose="020B0604020202020204" pitchFamily="34" charset="0"/>
              </a:rPr>
              <a:t>_______.</a:t>
            </a:r>
            <a:r>
              <a:rPr lang="ar-JO" altLang="zh-CN" sz="2200" b="1">
                <a:solidFill>
                  <a:schemeClr val="bg1"/>
                </a:solidFill>
                <a:latin typeface="Arial" panose="020B0604020202020204" pitchFamily="34" charset="0"/>
              </a:rPr>
              <a:t>( 1978 ) . </a:t>
            </a:r>
            <a:r>
              <a:rPr lang="ar-SA" altLang="zh-CN" sz="2200" b="1">
                <a:solidFill>
                  <a:schemeClr val="bg1"/>
                </a:solidFill>
                <a:latin typeface="Arial" panose="020B0604020202020204" pitchFamily="34" charset="0"/>
              </a:rPr>
              <a:t>مشكلة الإدخار مع دراسة خاصة عن البلاد النامية. </a:t>
            </a:r>
          </a:p>
          <a:p>
            <a:pPr eaLnBrk="1" hangingPunct="1">
              <a:spcBef>
                <a:spcPct val="0"/>
              </a:spcBef>
              <a:buFontTx/>
              <a:buNone/>
            </a:pPr>
            <a:r>
              <a:rPr lang="ar-SA" altLang="zh-CN" sz="2200" b="1">
                <a:solidFill>
                  <a:schemeClr val="bg1"/>
                </a:solidFill>
                <a:latin typeface="Arial" panose="020B0604020202020204" pitchFamily="34" charset="0"/>
              </a:rPr>
              <a:t>القاهرة : الدار القومية للطباعة و النشر  .</a:t>
            </a:r>
            <a:endParaRPr lang="en-US" altLang="zh-CN" sz="2200" b="1">
              <a:solidFill>
                <a:schemeClr val="bg1"/>
              </a:solidFill>
              <a:latin typeface="Arial" panose="020B0604020202020204" pitchFamily="34" charset="0"/>
            </a:endParaRPr>
          </a:p>
        </p:txBody>
      </p:sp>
      <p:sp>
        <p:nvSpPr>
          <p:cNvPr id="20483"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0484"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0485"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100" b="1">
                <a:solidFill>
                  <a:schemeClr val="bg1"/>
                </a:solidFill>
                <a:latin typeface="Arial" panose="020B0604020202020204" pitchFamily="34" charset="0"/>
              </a:rPr>
              <a:t>Frye, Northrop. ( 1973 )  </a:t>
            </a:r>
            <a:r>
              <a:rPr lang="en-US" altLang="zh-CN" sz="2100" b="1" i="1">
                <a:solidFill>
                  <a:schemeClr val="bg1"/>
                </a:solidFill>
                <a:latin typeface="Arial" panose="020B0604020202020204" pitchFamily="34" charset="0"/>
              </a:rPr>
              <a:t>Anatomy of Criticism: Four Essays</a:t>
            </a:r>
            <a:r>
              <a:rPr lang="en-US" altLang="zh-CN" sz="2100" b="1">
                <a:solidFill>
                  <a:schemeClr val="bg1"/>
                </a:solidFill>
                <a:latin typeface="Arial" panose="020B0604020202020204" pitchFamily="34" charset="0"/>
              </a:rPr>
              <a:t>.</a:t>
            </a:r>
            <a:endParaRPr lang="ar-SA" altLang="zh-CN" sz="2100" b="1">
              <a:solidFill>
                <a:schemeClr val="bg1"/>
              </a:solidFill>
              <a:latin typeface="Arial" panose="020B0604020202020204" pitchFamily="34" charset="0"/>
            </a:endParaRPr>
          </a:p>
          <a:p>
            <a:pPr algn="l" rtl="0" eaLnBrk="1" hangingPunct="1">
              <a:spcBef>
                <a:spcPct val="0"/>
              </a:spcBef>
              <a:buFontTx/>
              <a:buNone/>
            </a:pPr>
            <a:r>
              <a:rPr lang="en-US" altLang="zh-CN" sz="2100" b="1">
                <a:solidFill>
                  <a:schemeClr val="bg1"/>
                </a:solidFill>
                <a:latin typeface="Arial" panose="020B0604020202020204" pitchFamily="34" charset="0"/>
              </a:rPr>
              <a:t> Princeton: Princeton Univ. Press.</a:t>
            </a:r>
          </a:p>
          <a:p>
            <a:pPr algn="l" rtl="0" eaLnBrk="1" hangingPunct="1">
              <a:spcBef>
                <a:spcPct val="0"/>
              </a:spcBef>
              <a:buFontTx/>
              <a:buNone/>
            </a:pPr>
            <a:r>
              <a:rPr lang="en-US" altLang="zh-CN" sz="2100" b="1">
                <a:solidFill>
                  <a:schemeClr val="bg1"/>
                </a:solidFill>
                <a:latin typeface="Arial" panose="020B0604020202020204" pitchFamily="34" charset="0"/>
              </a:rPr>
              <a:t>----------. ( 1971 ) </a:t>
            </a:r>
            <a:r>
              <a:rPr lang="en-US" altLang="zh-CN" sz="2100" b="1" i="1">
                <a:solidFill>
                  <a:schemeClr val="bg1"/>
                </a:solidFill>
                <a:latin typeface="Arial" panose="020B0604020202020204" pitchFamily="34" charset="0"/>
              </a:rPr>
              <a:t>The Critical Path: Essay on the Social Context</a:t>
            </a:r>
            <a:endParaRPr lang="ar-SA" altLang="zh-CN" sz="2100" b="1" i="1">
              <a:solidFill>
                <a:schemeClr val="bg1"/>
              </a:solidFill>
              <a:latin typeface="Arial" panose="020B0604020202020204" pitchFamily="34" charset="0"/>
            </a:endParaRPr>
          </a:p>
          <a:p>
            <a:pPr algn="l" rtl="0" eaLnBrk="1" hangingPunct="1">
              <a:spcBef>
                <a:spcPct val="0"/>
              </a:spcBef>
              <a:buFontTx/>
              <a:buNone/>
            </a:pPr>
            <a:r>
              <a:rPr lang="en-US" altLang="zh-CN" sz="2100" b="1" i="1">
                <a:solidFill>
                  <a:schemeClr val="bg1"/>
                </a:solidFill>
                <a:latin typeface="Arial" panose="020B0604020202020204" pitchFamily="34" charset="0"/>
              </a:rPr>
              <a:t> of Literary Criticism</a:t>
            </a:r>
            <a:r>
              <a:rPr lang="en-US" altLang="zh-CN" sz="2100" b="1">
                <a:solidFill>
                  <a:schemeClr val="bg1"/>
                </a:solidFill>
                <a:latin typeface="Arial" panose="020B0604020202020204" pitchFamily="34" charset="0"/>
              </a:rPr>
              <a:t>. Bloomington: Indiana Univ. Press 1971.</a:t>
            </a: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7564758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slide(fromBottom)">
                                      <p:cBhvr>
                                        <p:cTn id="7" dur="500"/>
                                        <p:tgtEl>
                                          <p:spTgt spid="2048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0483"/>
                                        </p:tgtEl>
                                        <p:attrNameLst>
                                          <p:attrName>style.visibility</p:attrName>
                                        </p:attrNameLst>
                                      </p:cBhvr>
                                      <p:to>
                                        <p:strVal val="visible"/>
                                      </p:to>
                                    </p:set>
                                    <p:animEffect transition="in" filter="slide(fromBottom)">
                                      <p:cBhvr>
                                        <p:cTn id="10" dur="500"/>
                                        <p:tgtEl>
                                          <p:spTgt spid="204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0484"/>
                                        </p:tgtEl>
                                        <p:attrNameLst>
                                          <p:attrName>style.visibility</p:attrName>
                                        </p:attrNameLst>
                                      </p:cBhvr>
                                      <p:to>
                                        <p:strVal val="visible"/>
                                      </p:to>
                                    </p:set>
                                    <p:animEffect transition="in" filter="slide(fromBottom)">
                                      <p:cBhvr>
                                        <p:cTn id="13" dur="500"/>
                                        <p:tgtEl>
                                          <p:spTgt spid="204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0485"/>
                                        </p:tgtEl>
                                        <p:attrNameLst>
                                          <p:attrName>style.visibility</p:attrName>
                                        </p:attrNameLst>
                                      </p:cBhvr>
                                      <p:to>
                                        <p:strVal val="visible"/>
                                      </p:to>
                                    </p:set>
                                    <p:animEffect transition="in" filter="slide(fromBottom)">
                                      <p:cBhvr>
                                        <p:cTn id="16" dur="500"/>
                                        <p:tgtEl>
                                          <p:spTgt spid="20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4" grpId="0" animBg="1"/>
      <p:bldP spid="2048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body" idx="4294967295"/>
          </p:nvPr>
        </p:nvSpPr>
        <p:spPr>
          <a:xfrm>
            <a:off x="1992313" y="9191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b="1" dirty="0"/>
          </a:p>
          <a:p>
            <a:pPr algn="r" eaLnBrk="1" hangingPunct="1">
              <a:lnSpc>
                <a:spcPct val="90000"/>
              </a:lnSpc>
              <a:buFont typeface="Arial" panose="020B0604020202020204" pitchFamily="34" charset="0"/>
              <a:buNone/>
            </a:pPr>
            <a:r>
              <a:rPr lang="ar-SA" altLang="en-US" sz="5400" b="1" dirty="0">
                <a:solidFill>
                  <a:srgbClr val="FF3300"/>
                </a:solidFill>
              </a:rPr>
              <a:t>في حالة وجود مؤلفين أو ثلاثة:</a:t>
            </a:r>
          </a:p>
          <a:p>
            <a:pPr algn="r" eaLnBrk="1" hangingPunct="1">
              <a:lnSpc>
                <a:spcPct val="90000"/>
              </a:lnSpc>
              <a:buFont typeface="Arial" panose="020B0604020202020204" pitchFamily="34" charset="0"/>
              <a:buNone/>
            </a:pPr>
            <a:r>
              <a:rPr lang="ar-SA" altLang="en-US" sz="4400" b="1" dirty="0"/>
              <a:t>الاسم الأول يكون عائلة المؤلف الأول ومن ثم اسم المؤلف الأول، وهكذا بالنسبة لبقية المؤلفين.</a:t>
            </a:r>
            <a:endParaRPr lang="en-US" altLang="en-US" sz="4400" b="1" dirty="0">
              <a:cs typeface="Arial" panose="020B0604020202020204" pitchFamily="34" charset="0"/>
            </a:endParaRP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3683379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p:cNvSpPr>
            <a:spLocks noChangeArrowheads="1"/>
          </p:cNvSpPr>
          <p:nvPr/>
        </p:nvSpPr>
        <p:spPr bwMode="gray">
          <a:xfrm>
            <a:off x="1524000" y="1071564"/>
            <a:ext cx="8851900" cy="232568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lvl1pPr marL="514350" indent="-514350"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lnSpc>
                <a:spcPct val="90000"/>
              </a:lnSpc>
              <a:spcBef>
                <a:spcPct val="0"/>
              </a:spcBef>
              <a:buFont typeface="Calibri" panose="020F0502020204030204" pitchFamily="34" charset="0"/>
              <a:buAutoNum type="arabicPeriod"/>
            </a:pPr>
            <a:r>
              <a:rPr lang="ar-SA" altLang="zh-CN" sz="2800" b="1" i="1">
                <a:solidFill>
                  <a:schemeClr val="bg1"/>
                </a:solidFill>
                <a:latin typeface="Arial" panose="020B0604020202020204" pitchFamily="34" charset="0"/>
                <a:cs typeface="Simplified Arabic" panose="02020603050405020304" pitchFamily="18" charset="-78"/>
              </a:rPr>
              <a:t>حواشين، زيدان و حواشين، مفيد (1998).  تعليم الأطفال الموهوبين</a:t>
            </a:r>
            <a:r>
              <a:rPr lang="en-US" altLang="zh-CN" sz="2800" b="1" i="1">
                <a:solidFill>
                  <a:schemeClr val="bg1"/>
                </a:solidFill>
                <a:latin typeface="Arial" panose="020B0604020202020204" pitchFamily="34" charset="0"/>
                <a:cs typeface="Simplified Arabic" panose="02020603050405020304" pitchFamily="18" charset="-78"/>
              </a:rPr>
              <a:t>. </a:t>
            </a:r>
            <a:r>
              <a:rPr lang="ar-SA" altLang="zh-CN" sz="2800" b="1" i="1">
                <a:solidFill>
                  <a:schemeClr val="bg1"/>
                </a:solidFill>
                <a:latin typeface="Arial" panose="020B0604020202020204" pitchFamily="34" charset="0"/>
                <a:cs typeface="Simplified Arabic" panose="02020603050405020304" pitchFamily="18" charset="-78"/>
              </a:rPr>
              <a:t>عمان</a:t>
            </a:r>
            <a:r>
              <a:rPr lang="en-US" altLang="zh-CN" sz="2800" b="1" i="1">
                <a:solidFill>
                  <a:schemeClr val="bg1"/>
                </a:solidFill>
                <a:latin typeface="Arial" panose="020B0604020202020204" pitchFamily="34" charset="0"/>
                <a:cs typeface="Simplified Arabic" panose="02020603050405020304" pitchFamily="18" charset="-78"/>
              </a:rPr>
              <a:t>: </a:t>
            </a:r>
            <a:r>
              <a:rPr lang="ar-SA" altLang="zh-CN" sz="2800" b="1" i="1">
                <a:solidFill>
                  <a:schemeClr val="bg1"/>
                </a:solidFill>
                <a:latin typeface="Arial" panose="020B0604020202020204" pitchFamily="34" charset="0"/>
                <a:cs typeface="Simplified Arabic" panose="02020603050405020304" pitchFamily="18" charset="-78"/>
              </a:rPr>
              <a:t>دار الفكر</a:t>
            </a:r>
            <a:r>
              <a:rPr lang="en-US" altLang="en-US" sz="2800">
                <a:latin typeface="Arial" panose="020B0604020202020204" pitchFamily="34" charset="0"/>
                <a:cs typeface="Simplified Arabic" panose="02020603050405020304" pitchFamily="18" charset="-78"/>
              </a:rPr>
              <a:t>.</a:t>
            </a:r>
            <a:endParaRPr lang="ar-SA" altLang="en-US" sz="2800">
              <a:latin typeface="Arial" panose="020B0604020202020204" pitchFamily="34" charset="0"/>
              <a:cs typeface="Simplified Arabic" panose="02020603050405020304" pitchFamily="18" charset="-78"/>
            </a:endParaRPr>
          </a:p>
          <a:p>
            <a:pPr eaLnBrk="1" hangingPunct="1">
              <a:lnSpc>
                <a:spcPct val="90000"/>
              </a:lnSpc>
              <a:spcBef>
                <a:spcPct val="0"/>
              </a:spcBef>
              <a:buFont typeface="Calibri" panose="020F0502020204030204" pitchFamily="34" charset="0"/>
              <a:buAutoNum type="arabicPeriod"/>
            </a:pPr>
            <a:r>
              <a:rPr lang="ar-SA" altLang="zh-CN" sz="2800" b="1" i="1">
                <a:solidFill>
                  <a:schemeClr val="bg1"/>
                </a:solidFill>
                <a:latin typeface="Arial" panose="020B0604020202020204" pitchFamily="34" charset="0"/>
                <a:cs typeface="Simplified Arabic" panose="02020603050405020304" pitchFamily="18" charset="-78"/>
              </a:rPr>
              <a:t>عبدالحميد، جابر و  زاهر، فوزي و الشيخ، سليمان  (1994). مهارات التدريس</a:t>
            </a:r>
            <a:r>
              <a:rPr lang="en-US" altLang="zh-CN" sz="2800" b="1" i="1">
                <a:solidFill>
                  <a:schemeClr val="bg1"/>
                </a:solidFill>
                <a:latin typeface="Arial" panose="020B0604020202020204" pitchFamily="34" charset="0"/>
              </a:rPr>
              <a:t>. : </a:t>
            </a:r>
            <a:r>
              <a:rPr lang="ar-SA" altLang="zh-CN" sz="2800" b="1" i="1">
                <a:solidFill>
                  <a:schemeClr val="bg1"/>
                </a:solidFill>
                <a:latin typeface="Arial" panose="020B0604020202020204" pitchFamily="34" charset="0"/>
                <a:cs typeface="Simplified Arabic" panose="02020603050405020304" pitchFamily="18" charset="-78"/>
              </a:rPr>
              <a:t>القاهرة دار النهضة العربية</a:t>
            </a:r>
          </a:p>
        </p:txBody>
      </p:sp>
      <p:sp>
        <p:nvSpPr>
          <p:cNvPr id="22531"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2532"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2533" name="AutoShape 5"/>
          <p:cNvSpPr>
            <a:spLocks noChangeArrowheads="1"/>
          </p:cNvSpPr>
          <p:nvPr/>
        </p:nvSpPr>
        <p:spPr bwMode="gray">
          <a:xfrm>
            <a:off x="2024063" y="4643438"/>
            <a:ext cx="8280400" cy="18716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en-US" altLang="zh-CN" sz="2100" b="1">
              <a:solidFill>
                <a:schemeClr val="bg1"/>
              </a:solidFill>
              <a:latin typeface="Arial" panose="020B0604020202020204" pitchFamily="34" charset="0"/>
            </a:endParaRPr>
          </a:p>
        </p:txBody>
      </p:sp>
      <p:sp>
        <p:nvSpPr>
          <p:cNvPr id="91142" name="مستطيل 7"/>
          <p:cNvSpPr>
            <a:spLocks noChangeArrowheads="1"/>
          </p:cNvSpPr>
          <p:nvPr/>
        </p:nvSpPr>
        <p:spPr bwMode="auto">
          <a:xfrm>
            <a:off x="2452688" y="4857750"/>
            <a:ext cx="7643812"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lnSpc>
                <a:spcPct val="90000"/>
              </a:lnSpc>
              <a:spcBef>
                <a:spcPct val="0"/>
              </a:spcBef>
              <a:buFontTx/>
              <a:buNone/>
            </a:pPr>
            <a:r>
              <a:rPr lang="en-US" altLang="zh-CN" sz="2100" b="1" i="1">
                <a:solidFill>
                  <a:schemeClr val="bg1"/>
                </a:solidFill>
                <a:latin typeface="Arial" panose="020B0604020202020204" pitchFamily="34" charset="0"/>
              </a:rPr>
              <a:t>Beck, C. A., &amp; Sales, B. D. (2001). Family mediation: Facts, myths, and future prospects. Washington, DC: American Psychological Association</a:t>
            </a:r>
            <a:r>
              <a:rPr lang="en-US" altLang="en-US" sz="2000">
                <a:latin typeface="Arial" panose="020B0604020202020204" pitchFamily="34" charset="0"/>
              </a:rPr>
              <a:t>.</a:t>
            </a: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386974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slide(fromBottom)">
                                      <p:cBhvr>
                                        <p:cTn id="7" dur="500"/>
                                        <p:tgtEl>
                                          <p:spTgt spid="2253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2531"/>
                                        </p:tgtEl>
                                        <p:attrNameLst>
                                          <p:attrName>style.visibility</p:attrName>
                                        </p:attrNameLst>
                                      </p:cBhvr>
                                      <p:to>
                                        <p:strVal val="visible"/>
                                      </p:to>
                                    </p:set>
                                    <p:animEffect transition="in" filter="slide(fromBottom)">
                                      <p:cBhvr>
                                        <p:cTn id="10" dur="500"/>
                                        <p:tgtEl>
                                          <p:spTgt spid="22531"/>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2532"/>
                                        </p:tgtEl>
                                        <p:attrNameLst>
                                          <p:attrName>style.visibility</p:attrName>
                                        </p:attrNameLst>
                                      </p:cBhvr>
                                      <p:to>
                                        <p:strVal val="visible"/>
                                      </p:to>
                                    </p:set>
                                    <p:animEffect transition="in" filter="slide(fromBottom)">
                                      <p:cBhvr>
                                        <p:cTn id="13" dur="500"/>
                                        <p:tgtEl>
                                          <p:spTgt spid="22532"/>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2533"/>
                                        </p:tgtEl>
                                        <p:attrNameLst>
                                          <p:attrName>style.visibility</p:attrName>
                                        </p:attrNameLst>
                                      </p:cBhvr>
                                      <p:to>
                                        <p:strVal val="visible"/>
                                      </p:to>
                                    </p:set>
                                    <p:animEffect transition="in" filter="slide(fromBottom)">
                                      <p:cBhvr>
                                        <p:cTn id="16" dur="500"/>
                                        <p:tgtEl>
                                          <p:spTgt spid="22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body" idx="4294967295"/>
          </p:nvPr>
        </p:nvSpPr>
        <p:spPr>
          <a:xfrm>
            <a:off x="1992313" y="774701"/>
            <a:ext cx="8229600" cy="4525963"/>
          </a:xfrm>
          <a:noFill/>
          <a:ln w="38100">
            <a:solidFill>
              <a:srgbClr val="008000"/>
            </a:solidFill>
            <a:miter lim="800000"/>
            <a:headEnd/>
            <a:tailEnd/>
          </a:ln>
        </p:spPr>
        <p:txBody>
          <a:bodyPr/>
          <a:lstStyle/>
          <a:p>
            <a:pPr algn="r" eaLnBrk="1" hangingPunct="1">
              <a:lnSpc>
                <a:spcPct val="90000"/>
              </a:lnSpc>
              <a:buFont typeface="Arial" panose="020B0604020202020204" pitchFamily="34" charset="0"/>
              <a:buNone/>
            </a:pPr>
            <a:endParaRPr lang="en-US" altLang="en-US" sz="2400" b="1" dirty="0">
              <a:cs typeface="Arial" panose="020B0604020202020204" pitchFamily="34" charset="0"/>
            </a:endParaRPr>
          </a:p>
          <a:p>
            <a:pPr algn="r" eaLnBrk="1" hangingPunct="1">
              <a:lnSpc>
                <a:spcPct val="90000"/>
              </a:lnSpc>
              <a:buFont typeface="Arial" panose="020B0604020202020204" pitchFamily="34" charset="0"/>
              <a:buNone/>
            </a:pPr>
            <a:endParaRPr lang="en-US" altLang="en-US" sz="2400" b="1" dirty="0">
              <a:cs typeface="Arial" panose="020B0604020202020204" pitchFamily="34" charset="0"/>
            </a:endParaRPr>
          </a:p>
          <a:p>
            <a:pPr algn="r" eaLnBrk="1" hangingPunct="1">
              <a:lnSpc>
                <a:spcPct val="90000"/>
              </a:lnSpc>
              <a:buFont typeface="Arial" panose="020B0604020202020204" pitchFamily="34" charset="0"/>
              <a:buNone/>
            </a:pPr>
            <a:r>
              <a:rPr lang="ar-SA" altLang="en-US" sz="7200" b="1" dirty="0">
                <a:solidFill>
                  <a:srgbClr val="FF3300"/>
                </a:solidFill>
              </a:rPr>
              <a:t>في حالة عدم وجود </a:t>
            </a:r>
            <a:r>
              <a:rPr lang="ar-SA" altLang="en-US" sz="7200" b="1" dirty="0" smtClean="0">
                <a:solidFill>
                  <a:srgbClr val="FF3300"/>
                </a:solidFill>
              </a:rPr>
              <a:t>مؤلف</a:t>
            </a:r>
            <a:endParaRPr lang="en-US" altLang="en-US" sz="7200" b="1" dirty="0">
              <a:solidFill>
                <a:srgbClr val="FF3300"/>
              </a:solidFill>
              <a:cs typeface="Arial" panose="020B0604020202020204" pitchFamily="34" charset="0"/>
            </a:endParaRPr>
          </a:p>
          <a:p>
            <a:pPr algn="r" eaLnBrk="1" hangingPunct="1">
              <a:lnSpc>
                <a:spcPct val="90000"/>
              </a:lnSpc>
              <a:buFont typeface="Arial" panose="020B0604020202020204" pitchFamily="34" charset="0"/>
              <a:buNone/>
            </a:pPr>
            <a:r>
              <a:rPr lang="ar-SA" altLang="en-US" sz="7200" b="1" dirty="0"/>
              <a:t>يكون المدخل بالعنوان.</a:t>
            </a:r>
            <a:endParaRPr lang="en-US" altLang="en-US" sz="7200" b="1" dirty="0">
              <a:cs typeface="Arial" panose="020B0604020202020204" pitchFamily="34" charset="0"/>
            </a:endParaRPr>
          </a:p>
        </p:txBody>
      </p:sp>
      <p:sp>
        <p:nvSpPr>
          <p:cNvPr id="3" name="TextBox 2">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8424311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000">
                <a:latin typeface="Arial" panose="020B0604020202020204" pitchFamily="34" charset="0"/>
              </a:rPr>
              <a:t> </a:t>
            </a:r>
            <a:r>
              <a:rPr lang="ar-SA" altLang="zh-CN" b="1">
                <a:solidFill>
                  <a:schemeClr val="bg1"/>
                </a:solidFill>
                <a:latin typeface="Arial" panose="020B0604020202020204" pitchFamily="34" charset="0"/>
              </a:rPr>
              <a:t>النقود و المصارف</a:t>
            </a:r>
            <a:r>
              <a:rPr lang="ar-JO" altLang="zh-CN" b="1">
                <a:solidFill>
                  <a:schemeClr val="bg1"/>
                </a:solidFill>
                <a:latin typeface="Arial" panose="020B0604020202020204" pitchFamily="34" charset="0"/>
              </a:rPr>
              <a:t> ( 1988 )</a:t>
            </a:r>
            <a:r>
              <a:rPr lang="ar-SA" altLang="zh-CN" b="1">
                <a:solidFill>
                  <a:schemeClr val="bg1"/>
                </a:solidFill>
                <a:latin typeface="Arial" panose="020B0604020202020204" pitchFamily="34" charset="0"/>
              </a:rPr>
              <a:t>. الموصل: جامعة الموصل.</a:t>
            </a:r>
            <a:endParaRPr lang="en-US" altLang="zh-CN" b="1">
              <a:solidFill>
                <a:schemeClr val="bg1"/>
              </a:solidFill>
              <a:latin typeface="Arial" panose="020B0604020202020204" pitchFamily="34" charset="0"/>
            </a:endParaRPr>
          </a:p>
        </p:txBody>
      </p:sp>
      <p:sp>
        <p:nvSpPr>
          <p:cNvPr id="26627"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6628"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للكتب الأجنبية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26629" name="AutoShape 5"/>
          <p:cNvSpPr>
            <a:spLocks noChangeArrowheads="1"/>
          </p:cNvSpPr>
          <p:nvPr/>
        </p:nvSpPr>
        <p:spPr bwMode="gray">
          <a:xfrm>
            <a:off x="2063750" y="4581526"/>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500" b="1">
                <a:solidFill>
                  <a:schemeClr val="bg1"/>
                </a:solidFill>
                <a:latin typeface="Arial" panose="020B0604020202020204" pitchFamily="34" charset="0"/>
              </a:rPr>
              <a:t>Management and Leadership (2001). Kingston:</a:t>
            </a:r>
          </a:p>
          <a:p>
            <a:pPr algn="l" rtl="0" eaLnBrk="1" hangingPunct="1">
              <a:spcBef>
                <a:spcPct val="0"/>
              </a:spcBef>
              <a:buFontTx/>
              <a:buNone/>
            </a:pPr>
            <a:r>
              <a:rPr lang="en-US" altLang="zh-CN" sz="2500" b="1">
                <a:solidFill>
                  <a:schemeClr val="bg1"/>
                </a:solidFill>
                <a:latin typeface="Arial" panose="020B0604020202020204" pitchFamily="34" charset="0"/>
              </a:rPr>
              <a:t>Kingston University</a:t>
            </a: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537502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slide(fromBottom)">
                                      <p:cBhvr>
                                        <p:cTn id="7" dur="500"/>
                                        <p:tgtEl>
                                          <p:spTgt spid="2662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6627"/>
                                        </p:tgtEl>
                                        <p:attrNameLst>
                                          <p:attrName>style.visibility</p:attrName>
                                        </p:attrNameLst>
                                      </p:cBhvr>
                                      <p:to>
                                        <p:strVal val="visible"/>
                                      </p:to>
                                    </p:set>
                                    <p:animEffect transition="in" filter="slide(fromBottom)">
                                      <p:cBhvr>
                                        <p:cTn id="10" dur="500"/>
                                        <p:tgtEl>
                                          <p:spTgt spid="2662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26628"/>
                                        </p:tgtEl>
                                        <p:attrNameLst>
                                          <p:attrName>style.visibility</p:attrName>
                                        </p:attrNameLst>
                                      </p:cBhvr>
                                      <p:to>
                                        <p:strVal val="visible"/>
                                      </p:to>
                                    </p:set>
                                    <p:animEffect transition="in" filter="slide(fromBottom)">
                                      <p:cBhvr>
                                        <p:cTn id="13" dur="500"/>
                                        <p:tgtEl>
                                          <p:spTgt spid="2662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26629"/>
                                        </p:tgtEl>
                                        <p:attrNameLst>
                                          <p:attrName>style.visibility</p:attrName>
                                        </p:attrNameLst>
                                      </p:cBhvr>
                                      <p:to>
                                        <p:strVal val="visible"/>
                                      </p:to>
                                    </p:set>
                                    <p:animEffect transition="in" filter="slide(fromBottom)">
                                      <p:cBhvr>
                                        <p:cTn id="16" dur="500"/>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27" grpId="0" animBg="1"/>
      <p:bldP spid="26628" grpId="0" animBg="1"/>
      <p:bldP spid="2662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3"/>
          <p:cNvSpPr>
            <a:spLocks noGrp="1"/>
          </p:cNvSpPr>
          <p:nvPr>
            <p:ph type="body" idx="4294967295"/>
          </p:nvPr>
        </p:nvSpPr>
        <p:spPr>
          <a:xfrm>
            <a:off x="1524001" y="333376"/>
            <a:ext cx="8893175" cy="6119813"/>
          </a:xfrm>
        </p:spPr>
        <p:txBody>
          <a:bodyPr/>
          <a:lstStyle/>
          <a:p>
            <a:pPr algn="just" eaLnBrk="1" hangingPunct="1">
              <a:buFont typeface="Arial" panose="020B0604020202020204" pitchFamily="34" charset="0"/>
              <a:buNone/>
            </a:pPr>
            <a:r>
              <a:rPr lang="ar-SA" altLang="en-US" b="1" smtClean="0">
                <a:solidFill>
                  <a:srgbClr val="FF0000"/>
                </a:solidFill>
              </a:rPr>
              <a:t>توثيق مقالة أو فصل في كتاب محرر</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algn="just" eaLnBrk="1" hangingPunct="1">
              <a:buFont typeface="Arial" panose="020B0604020202020204" pitchFamily="34" charset="0"/>
              <a:buNone/>
            </a:pPr>
            <a:r>
              <a:rPr lang="ar-SA" altLang="en-US">
                <a:solidFill>
                  <a:schemeClr val="hlink"/>
                </a:solidFill>
              </a:rPr>
              <a:t>مثال لمرجع عربي</a:t>
            </a:r>
            <a:r>
              <a:rPr lang="en-US" altLang="en-US" b="1">
                <a:solidFill>
                  <a:schemeClr val="hlink"/>
                </a:solidFill>
                <a:cs typeface="Arial" panose="020B0604020202020204" pitchFamily="34" charset="0"/>
              </a:rPr>
              <a:t>: </a:t>
            </a:r>
            <a:endParaRPr lang="ar-SA" altLang="en-US">
              <a:solidFill>
                <a:schemeClr val="hlink"/>
              </a:solidFill>
            </a:endParaRPr>
          </a:p>
          <a:p>
            <a:pPr algn="just" eaLnBrk="1" hangingPunct="1">
              <a:buFont typeface="Arial" panose="020B0604020202020204" pitchFamily="34" charset="0"/>
              <a:buNone/>
            </a:pPr>
            <a:r>
              <a:rPr lang="ar-SA" altLang="en-US" smtClean="0"/>
              <a:t>الهمشري، عمر</a:t>
            </a:r>
            <a:r>
              <a:rPr lang="en-US" altLang="en-US" smtClean="0">
                <a:cs typeface="Arial" panose="020B0604020202020204" pitchFamily="34" charset="0"/>
              </a:rPr>
              <a:t>)  </a:t>
            </a:r>
            <a:r>
              <a:rPr lang="ar-SA" altLang="en-US" smtClean="0"/>
              <a:t>١٩٨٥</a:t>
            </a:r>
            <a:r>
              <a:rPr lang="en-US" altLang="en-US" smtClean="0">
                <a:cs typeface="Arial" panose="020B0604020202020204" pitchFamily="34" charset="0"/>
              </a:rPr>
              <a:t>. (</a:t>
            </a:r>
            <a:r>
              <a:rPr lang="ar-SA" altLang="en-US" smtClean="0"/>
              <a:t>التصنيف</a:t>
            </a:r>
            <a:r>
              <a:rPr lang="en-US" altLang="en-US" smtClean="0">
                <a:cs typeface="Arial" panose="020B0604020202020204" pitchFamily="34" charset="0"/>
              </a:rPr>
              <a:t>. </a:t>
            </a:r>
            <a:r>
              <a:rPr lang="ar-SA" altLang="en-US" smtClean="0"/>
              <a:t>في هاني العمد (محرر)، </a:t>
            </a:r>
            <a:r>
              <a:rPr lang="ar-SA" altLang="en-US" b="1" smtClean="0"/>
              <a:t>المعالجة الفنية للمعلومات</a:t>
            </a:r>
            <a:r>
              <a:rPr lang="ar-SA" altLang="en-US" smtClean="0"/>
              <a:t>_(ص ص 15-</a:t>
            </a:r>
            <a:r>
              <a:rPr lang="ar-SA" altLang="en-US" b="1" smtClean="0"/>
              <a:t> </a:t>
            </a:r>
            <a:r>
              <a:rPr lang="ar-SA" altLang="en-US" smtClean="0"/>
              <a:t>٣٠</a:t>
            </a:r>
            <a:r>
              <a:rPr lang="en-US" altLang="en-US" smtClean="0">
                <a:cs typeface="Arial" panose="020B0604020202020204" pitchFamily="34" charset="0"/>
              </a:rPr>
              <a:t>. (</a:t>
            </a:r>
            <a:r>
              <a:rPr lang="ar-SA" altLang="en-US" smtClean="0"/>
              <a:t>عمان</a:t>
            </a:r>
            <a:r>
              <a:rPr lang="en-US" altLang="en-US" smtClean="0">
                <a:cs typeface="Arial" panose="020B0604020202020204" pitchFamily="34" charset="0"/>
              </a:rPr>
              <a:t>: </a:t>
            </a:r>
            <a:r>
              <a:rPr lang="ar-SA" altLang="en-US" smtClean="0"/>
              <a:t>جمعية المكتبات الأردنية. </a:t>
            </a:r>
          </a:p>
          <a:p>
            <a:pPr algn="just" eaLnBrk="1" hangingPunct="1">
              <a:buFont typeface="Arial" panose="020B0604020202020204" pitchFamily="34" charset="0"/>
              <a:buNone/>
            </a:pPr>
            <a:r>
              <a:rPr lang="ar-SA" altLang="en-US">
                <a:solidFill>
                  <a:schemeClr val="hlink"/>
                </a:solidFill>
              </a:rPr>
              <a:t>مثال لمرجع أجنبي</a:t>
            </a:r>
            <a:r>
              <a:rPr lang="en-US" altLang="en-US">
                <a:solidFill>
                  <a:schemeClr val="hlink"/>
                </a:solidFill>
                <a:cs typeface="Arial" panose="020B0604020202020204" pitchFamily="34" charset="0"/>
              </a:rPr>
              <a:t>: </a:t>
            </a:r>
          </a:p>
          <a:p>
            <a:pPr algn="just" eaLnBrk="1" hangingPunct="1">
              <a:buFont typeface="Arial" panose="020B0604020202020204" pitchFamily="34" charset="0"/>
              <a:buNone/>
            </a:pPr>
            <a:r>
              <a:rPr lang="en-US" altLang="en-US" smtClean="0">
                <a:cs typeface="Arial" panose="020B0604020202020204" pitchFamily="34" charset="0"/>
              </a:rPr>
              <a:t>Bjork, R. A. (1989). Retrieval inhibition as an adaptive mechanism in human memory. In H. L. Roediger &amp; F. M. Craik (Eds.),</a:t>
            </a:r>
            <a:r>
              <a:rPr lang="en-US" altLang="en-US" i="1" smtClean="0">
                <a:cs typeface="Arial" panose="020B0604020202020204" pitchFamily="34" charset="0"/>
              </a:rPr>
              <a:t>Varieties of memory and consciousness </a:t>
            </a:r>
            <a:r>
              <a:rPr lang="en-US" altLang="en-US" smtClean="0">
                <a:cs typeface="Arial" panose="020B0604020202020204" pitchFamily="34" charset="0"/>
              </a:rPr>
              <a:t>(pp. 309-330).</a:t>
            </a:r>
          </a:p>
          <a:p>
            <a:pPr algn="just" eaLnBrk="1" hangingPunct="1">
              <a:buFont typeface="Arial" panose="020B0604020202020204" pitchFamily="34" charset="0"/>
              <a:buNone/>
            </a:pPr>
            <a:r>
              <a:rPr lang="en-US" altLang="en-US" smtClean="0">
                <a:cs typeface="Arial" panose="020B0604020202020204" pitchFamily="34" charset="0"/>
              </a:rPr>
              <a:t>Hillsdale, NJ: Erlbaum. </a:t>
            </a:r>
          </a:p>
        </p:txBody>
      </p:sp>
      <p:sp>
        <p:nvSpPr>
          <p:cNvPr id="97283"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5181E9DB-3038-48DF-90B2-68B6E3DEEF6A}" type="slidenum">
              <a:rPr lang="ar-SA" altLang="en-US" sz="1400">
                <a:latin typeface="Arial" panose="020B0604020202020204" pitchFamily="34" charset="0"/>
              </a:rPr>
              <a:pPr rtl="0" eaLnBrk="1" hangingPunct="1">
                <a:spcBef>
                  <a:spcPct val="0"/>
                </a:spcBef>
                <a:buFontTx/>
                <a:buNone/>
              </a:pPr>
              <a:t>48</a:t>
            </a:fld>
            <a:endParaRPr lang="ar-SA" altLang="en-US" sz="1400">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8116864"/>
      </p:ext>
    </p:extLst>
  </p:cSld>
  <p:clrMapOvr>
    <a:masterClrMapping/>
  </p:clrMapOvr>
  <p:transition>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p:cNvSpPr>
          <p:nvPr>
            <p:ph type="body" idx="4294967295"/>
          </p:nvPr>
        </p:nvSpPr>
        <p:spPr>
          <a:xfrm>
            <a:off x="1703389" y="403226"/>
            <a:ext cx="8785225" cy="6194425"/>
          </a:xfrm>
        </p:spPr>
        <p:txBody>
          <a:bodyPr>
            <a:normAutofit lnSpcReduction="10000"/>
          </a:bodyPr>
          <a:lstStyle/>
          <a:p>
            <a:pPr eaLnBrk="1" hangingPunct="1">
              <a:lnSpc>
                <a:spcPct val="80000"/>
              </a:lnSpc>
              <a:buFont typeface="Arial" panose="020B0604020202020204" pitchFamily="34" charset="0"/>
              <a:buNone/>
            </a:pPr>
            <a:r>
              <a:rPr lang="ar-SA" altLang="en-US" b="1" smtClean="0">
                <a:solidFill>
                  <a:srgbClr val="FF0000"/>
                </a:solidFill>
              </a:rPr>
              <a:t>التوثيق لمرجع لمؤسسة كمؤلف وناشر</a:t>
            </a:r>
          </a:p>
          <a:p>
            <a:pPr eaLnBrk="1" hangingPunct="1">
              <a:lnSpc>
                <a:spcPct val="80000"/>
              </a:lnSpc>
              <a:buFont typeface="Arial" panose="020B0604020202020204" pitchFamily="34" charset="0"/>
              <a:buNone/>
            </a:pPr>
            <a:r>
              <a:rPr lang="ar-SA" altLang="en-US" sz="2400" u="sng">
                <a:solidFill>
                  <a:schemeClr val="hlink"/>
                </a:solidFill>
              </a:rPr>
              <a:t>مثال لمرجع عربي</a:t>
            </a:r>
            <a:r>
              <a:rPr lang="en-US" altLang="en-US" sz="2400" u="sng">
                <a:solidFill>
                  <a:schemeClr val="hlink"/>
                </a:solidFill>
                <a:cs typeface="Arial" panose="020B0604020202020204" pitchFamily="34" charset="0"/>
              </a:rPr>
              <a:t>:</a:t>
            </a:r>
            <a:r>
              <a:rPr lang="en-US" altLang="en-US" sz="2400">
                <a:cs typeface="Arial" panose="020B0604020202020204" pitchFamily="34" charset="0"/>
              </a:rPr>
              <a:t> </a:t>
            </a:r>
            <a:endParaRPr lang="ar-SA" altLang="en-US" sz="2400"/>
          </a:p>
          <a:p>
            <a:pPr eaLnBrk="1" hangingPunct="1">
              <a:lnSpc>
                <a:spcPct val="80000"/>
              </a:lnSpc>
              <a:buFont typeface="Arial" panose="020B0604020202020204" pitchFamily="34" charset="0"/>
              <a:buNone/>
            </a:pPr>
            <a:r>
              <a:rPr lang="ar-SA" altLang="en-US" sz="2400"/>
              <a:t>المنظمة العربية للتربية والثقافة والعلوم. (1996)</a:t>
            </a:r>
            <a:r>
              <a:rPr lang="en-US" altLang="en-US" sz="2400">
                <a:cs typeface="Arial" panose="020B0604020202020204" pitchFamily="34" charset="0"/>
              </a:rPr>
              <a:t>. </a:t>
            </a:r>
            <a:r>
              <a:rPr lang="ar-SA" altLang="en-US" sz="2400" b="1"/>
              <a:t>دليل أساليب الكشف عن الموهوبين في التعليم الأساسي</a:t>
            </a:r>
            <a:r>
              <a:rPr lang="en-US" altLang="en-US" sz="2400">
                <a:cs typeface="Arial" panose="020B0604020202020204" pitchFamily="34" charset="0"/>
              </a:rPr>
              <a:t>. </a:t>
            </a:r>
            <a:r>
              <a:rPr lang="ar-SA" altLang="en-US" sz="2400"/>
              <a:t>تونس</a:t>
            </a:r>
            <a:r>
              <a:rPr lang="en-US" altLang="en-US" sz="2400">
                <a:cs typeface="Arial" panose="020B0604020202020204" pitchFamily="34" charset="0"/>
              </a:rPr>
              <a:t>: </a:t>
            </a:r>
            <a:r>
              <a:rPr lang="ar-SA" altLang="en-US" sz="2400"/>
              <a:t>المؤلف</a:t>
            </a:r>
            <a:r>
              <a:rPr lang="en-US" altLang="en-US" sz="2400">
                <a:cs typeface="Arial" panose="020B0604020202020204" pitchFamily="34" charset="0"/>
              </a:rPr>
              <a:t>.</a:t>
            </a:r>
            <a:endParaRPr lang="ar-SA" altLang="en-US" sz="2400"/>
          </a:p>
          <a:p>
            <a:pPr eaLnBrk="1" hangingPunct="1">
              <a:lnSpc>
                <a:spcPct val="80000"/>
              </a:lnSpc>
              <a:buFont typeface="Arial" panose="020B0604020202020204" pitchFamily="34" charset="0"/>
              <a:buNone/>
            </a:pPr>
            <a:r>
              <a:rPr lang="ar-SA" altLang="en-US" sz="2400" u="sng">
                <a:solidFill>
                  <a:schemeClr val="hlink"/>
                </a:solidFill>
              </a:rPr>
              <a:t>مثال لمرجع أجنبي</a:t>
            </a:r>
            <a:r>
              <a:rPr lang="en-US" altLang="en-US" sz="2400" u="sng">
                <a:solidFill>
                  <a:schemeClr val="hlink"/>
                </a:solidFill>
                <a:cs typeface="Arial" panose="020B0604020202020204" pitchFamily="34" charset="0"/>
              </a:rPr>
              <a:t>: </a:t>
            </a:r>
          </a:p>
          <a:p>
            <a:pPr eaLnBrk="1" hangingPunct="1">
              <a:lnSpc>
                <a:spcPct val="80000"/>
              </a:lnSpc>
              <a:buFont typeface="Arial" panose="020B0604020202020204" pitchFamily="34" charset="0"/>
              <a:buNone/>
            </a:pPr>
            <a:r>
              <a:rPr lang="en-US" altLang="en-US" sz="2400">
                <a:cs typeface="Arial" panose="020B0604020202020204" pitchFamily="34" charset="0"/>
              </a:rPr>
              <a:t>Special Libraries Association. (1963). </a:t>
            </a:r>
            <a:r>
              <a:rPr lang="en-US" altLang="en-US" sz="2400" i="1">
                <a:cs typeface="Arial" panose="020B0604020202020204" pitchFamily="34" charset="0"/>
              </a:rPr>
              <a:t>Directory of Business and Financial Services</a:t>
            </a:r>
            <a:r>
              <a:rPr lang="en-US" altLang="en-US" sz="2400">
                <a:cs typeface="Arial" panose="020B0604020202020204" pitchFamily="34" charset="0"/>
              </a:rPr>
              <a:t>. New York: Special Libraries Association.</a:t>
            </a:r>
            <a:endParaRPr lang="en-US" altLang="en-US" sz="2400" b="1">
              <a:cs typeface="Arial" panose="020B0604020202020204" pitchFamily="34" charset="0"/>
            </a:endParaRPr>
          </a:p>
          <a:p>
            <a:pPr eaLnBrk="1" hangingPunct="1">
              <a:lnSpc>
                <a:spcPct val="80000"/>
              </a:lnSpc>
              <a:buFont typeface="Arial" panose="020B0604020202020204" pitchFamily="34" charset="0"/>
              <a:buNone/>
            </a:pPr>
            <a:endParaRPr lang="ar-SA" altLang="en-US" sz="2400" b="1"/>
          </a:p>
          <a:p>
            <a:pPr eaLnBrk="1" hangingPunct="1">
              <a:lnSpc>
                <a:spcPct val="80000"/>
              </a:lnSpc>
              <a:buFont typeface="Arial" panose="020B0604020202020204" pitchFamily="34" charset="0"/>
              <a:buNone/>
            </a:pPr>
            <a:r>
              <a:rPr lang="ar-SA" altLang="en-US" b="1" smtClean="0">
                <a:solidFill>
                  <a:srgbClr val="FF0000"/>
                </a:solidFill>
              </a:rPr>
              <a:t>التوثيق لكتاب مترجم</a:t>
            </a:r>
          </a:p>
          <a:p>
            <a:pPr eaLnBrk="1" hangingPunct="1">
              <a:lnSpc>
                <a:spcPct val="80000"/>
              </a:lnSpc>
              <a:buFont typeface="Arial" panose="020B0604020202020204" pitchFamily="34" charset="0"/>
              <a:buNone/>
            </a:pPr>
            <a:r>
              <a:rPr lang="ar-SA" altLang="en-US" sz="2400" u="sng">
                <a:solidFill>
                  <a:schemeClr val="hlink"/>
                </a:solidFill>
              </a:rPr>
              <a:t>مثال لمرجع مترجم إلى العربية</a:t>
            </a:r>
            <a:r>
              <a:rPr lang="en-US" altLang="en-US" sz="2400" u="sng">
                <a:solidFill>
                  <a:schemeClr val="hlink"/>
                </a:solidFill>
                <a:cs typeface="Arial" panose="020B0604020202020204" pitchFamily="34" charset="0"/>
              </a:rPr>
              <a:t>: </a:t>
            </a:r>
            <a:endParaRPr lang="ar-SA" altLang="en-US" sz="2400" u="sng">
              <a:solidFill>
                <a:schemeClr val="hlink"/>
              </a:solidFill>
            </a:endParaRPr>
          </a:p>
          <a:p>
            <a:pPr eaLnBrk="1" hangingPunct="1">
              <a:lnSpc>
                <a:spcPct val="80000"/>
              </a:lnSpc>
              <a:buFont typeface="Arial" panose="020B0604020202020204" pitchFamily="34" charset="0"/>
              <a:buNone/>
            </a:pPr>
            <a:r>
              <a:rPr lang="ar-SA" altLang="en-US" sz="2400"/>
              <a:t>كروكشانك، ف. (1993). </a:t>
            </a:r>
            <a:r>
              <a:rPr lang="ar-SA" altLang="en-US" sz="2400" b="1"/>
              <a:t>تربية الموهوب والمتخلف </a:t>
            </a:r>
            <a:r>
              <a:rPr lang="ar-SA" altLang="en-US" sz="2400"/>
              <a:t>(ترجمة يوسف ميخائيل)</a:t>
            </a:r>
            <a:r>
              <a:rPr lang="en-US" altLang="en-US" sz="2400">
                <a:cs typeface="Arial" panose="020B0604020202020204" pitchFamily="34" charset="0"/>
              </a:rPr>
              <a:t>.</a:t>
            </a:r>
            <a:endParaRPr lang="ar-SA" altLang="en-US" sz="2400"/>
          </a:p>
          <a:p>
            <a:pPr eaLnBrk="1" hangingPunct="1">
              <a:lnSpc>
                <a:spcPct val="80000"/>
              </a:lnSpc>
              <a:buFont typeface="Arial" panose="020B0604020202020204" pitchFamily="34" charset="0"/>
              <a:buNone/>
            </a:pPr>
            <a:r>
              <a:rPr lang="ar-SA" altLang="en-US" sz="2400"/>
              <a:t>القاهرة</a:t>
            </a:r>
            <a:r>
              <a:rPr lang="en-US" altLang="en-US" sz="2400">
                <a:cs typeface="Arial" panose="020B0604020202020204" pitchFamily="34" charset="0"/>
              </a:rPr>
              <a:t>: </a:t>
            </a:r>
            <a:r>
              <a:rPr lang="ar-SA" altLang="en-US" sz="2400"/>
              <a:t>مكتبة الأنجلو المصرية. (العمل الأصلي نشر في عام ١٩٧١ )</a:t>
            </a:r>
          </a:p>
          <a:p>
            <a:pPr eaLnBrk="1" hangingPunct="1">
              <a:lnSpc>
                <a:spcPct val="80000"/>
              </a:lnSpc>
              <a:buFont typeface="Arial" panose="020B0604020202020204" pitchFamily="34" charset="0"/>
              <a:buNone/>
            </a:pPr>
            <a:endParaRPr lang="ar-SA" altLang="en-US" sz="2400"/>
          </a:p>
          <a:p>
            <a:pPr eaLnBrk="1" hangingPunct="1">
              <a:lnSpc>
                <a:spcPct val="80000"/>
              </a:lnSpc>
              <a:buFont typeface="Arial" panose="020B0604020202020204" pitchFamily="34" charset="0"/>
              <a:buNone/>
            </a:pPr>
            <a:r>
              <a:rPr lang="ar-SA" altLang="en-US" sz="2400" u="sng">
                <a:solidFill>
                  <a:schemeClr val="hlink"/>
                </a:solidFill>
              </a:rPr>
              <a:t>مثال لمرجع مترجم إلى الإنجليزية</a:t>
            </a:r>
            <a:r>
              <a:rPr lang="en-US" altLang="en-US" sz="2400">
                <a:cs typeface="Arial" panose="020B0604020202020204" pitchFamily="34" charset="0"/>
              </a:rPr>
              <a:t>: </a:t>
            </a:r>
          </a:p>
          <a:p>
            <a:pPr eaLnBrk="1" hangingPunct="1">
              <a:lnSpc>
                <a:spcPct val="80000"/>
              </a:lnSpc>
              <a:buFont typeface="Arial" panose="020B0604020202020204" pitchFamily="34" charset="0"/>
              <a:buNone/>
            </a:pPr>
            <a:r>
              <a:rPr lang="en-US" altLang="en-US" sz="2400">
                <a:cs typeface="Arial" panose="020B0604020202020204" pitchFamily="34" charset="0"/>
              </a:rPr>
              <a:t>Laplace, P. S. (1951). </a:t>
            </a:r>
            <a:r>
              <a:rPr lang="en-US" altLang="en-US" sz="2400" i="1">
                <a:cs typeface="Arial" panose="020B0604020202020204" pitchFamily="34" charset="0"/>
              </a:rPr>
              <a:t>A philosophical essay on probabilities </a:t>
            </a:r>
            <a:r>
              <a:rPr lang="en-US" altLang="en-US" sz="2400">
                <a:cs typeface="Arial" panose="020B0604020202020204" pitchFamily="34" charset="0"/>
              </a:rPr>
              <a:t>(F. W. Truscott &amp; F. L. Emory, Trans.). New York: Dover. (Original work  published 1814). </a:t>
            </a:r>
          </a:p>
        </p:txBody>
      </p:sp>
      <p:sp>
        <p:nvSpPr>
          <p:cNvPr id="99331"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1116F752-F058-456E-A1F4-EE61EF8552DA}" type="slidenum">
              <a:rPr lang="ar-SA" altLang="en-US" sz="1400">
                <a:latin typeface="Arial" panose="020B0604020202020204" pitchFamily="34" charset="0"/>
              </a:rPr>
              <a:pPr rtl="0" eaLnBrk="1" hangingPunct="1">
                <a:spcBef>
                  <a:spcPct val="0"/>
                </a:spcBef>
                <a:buFontTx/>
                <a:buNone/>
              </a:pPr>
              <a:t>49</a:t>
            </a:fld>
            <a:endParaRPr lang="ar-SA" altLang="en-US" sz="1400">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90151775"/>
      </p:ext>
    </p:extLst>
  </p:cSld>
  <p:clrMapOvr>
    <a:masterClrMapping/>
  </p:clrMapOvr>
  <p:transition>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body" idx="4294967295"/>
          </p:nvPr>
        </p:nvSpPr>
        <p:spPr>
          <a:xfrm>
            <a:off x="2063750" y="1639888"/>
            <a:ext cx="8229600" cy="4525962"/>
          </a:xfrm>
          <a:noFill/>
          <a:ln w="38100">
            <a:solidFill>
              <a:srgbClr val="008000"/>
            </a:solidFill>
            <a:miter lim="800000"/>
            <a:headEnd/>
            <a:tailEnd/>
          </a:ln>
        </p:spPr>
        <p:txBody>
          <a:bodyPr>
            <a:normAutofit lnSpcReduction="10000"/>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80000"/>
              </a:lnSpc>
              <a:spcBef>
                <a:spcPct val="10000"/>
              </a:spcBef>
              <a:buFont typeface="Arial" panose="020B0604020202020204" pitchFamily="34" charset="0"/>
              <a:buNone/>
            </a:pPr>
            <a:r>
              <a:rPr lang="ar-SA" altLang="en-US" sz="4000" b="1" dirty="0">
                <a:solidFill>
                  <a:srgbClr val="FF3300"/>
                </a:solidFill>
              </a:rPr>
              <a:t>يتم توثيق مقالات الدوريات بذكر المعلومات التالية بالترتيب التالي:</a:t>
            </a:r>
          </a:p>
          <a:p>
            <a:pPr algn="r" eaLnBrk="1" hangingPunct="1">
              <a:lnSpc>
                <a:spcPct val="70000"/>
              </a:lnSpc>
              <a:spcBef>
                <a:spcPct val="10000"/>
              </a:spcBef>
              <a:buFont typeface="Arial" panose="020B0604020202020204" pitchFamily="34" charset="0"/>
              <a:buNone/>
            </a:pPr>
            <a:endParaRPr lang="ar-SA" altLang="en-US" sz="2400" b="1" dirty="0">
              <a:solidFill>
                <a:srgbClr val="FF3300"/>
              </a:solidFill>
            </a:endParaRPr>
          </a:p>
          <a:p>
            <a:pPr algn="r" eaLnBrk="1" hangingPunct="1">
              <a:lnSpc>
                <a:spcPct val="70000"/>
              </a:lnSpc>
              <a:spcBef>
                <a:spcPct val="10000"/>
              </a:spcBef>
              <a:buFont typeface="Arial" panose="020B0604020202020204" pitchFamily="34" charset="0"/>
              <a:buNone/>
            </a:pPr>
            <a:r>
              <a:rPr lang="ar-SA" altLang="en-US" sz="6000" b="1" dirty="0"/>
              <a:t>مؤلف المقالة.</a:t>
            </a:r>
            <a:r>
              <a:rPr lang="ar-JO" altLang="en-US" sz="6000" b="1" dirty="0"/>
              <a:t> التاريخ.</a:t>
            </a:r>
            <a:r>
              <a:rPr lang="ar-SA" altLang="en-US" sz="6000" b="1" dirty="0"/>
              <a:t> </a:t>
            </a:r>
          </a:p>
          <a:p>
            <a:pPr algn="r" eaLnBrk="1" hangingPunct="1">
              <a:lnSpc>
                <a:spcPct val="70000"/>
              </a:lnSpc>
              <a:spcBef>
                <a:spcPct val="10000"/>
              </a:spcBef>
              <a:buFont typeface="Arial" panose="020B0604020202020204" pitchFamily="34" charset="0"/>
              <a:buNone/>
            </a:pPr>
            <a:r>
              <a:rPr lang="ar-SA" altLang="en-US" sz="6000" b="1" dirty="0"/>
              <a:t>"عنوان المقالة “.</a:t>
            </a:r>
          </a:p>
          <a:p>
            <a:pPr algn="r" eaLnBrk="1" hangingPunct="1">
              <a:lnSpc>
                <a:spcPct val="70000"/>
              </a:lnSpc>
              <a:spcBef>
                <a:spcPct val="10000"/>
              </a:spcBef>
              <a:buFont typeface="Arial" panose="020B0604020202020204" pitchFamily="34" charset="0"/>
              <a:buNone/>
            </a:pPr>
            <a:r>
              <a:rPr lang="ar-SA" altLang="en-US" sz="6000" b="1" dirty="0"/>
              <a:t> اسم الدورية، </a:t>
            </a:r>
          </a:p>
          <a:p>
            <a:pPr algn="r" eaLnBrk="1" hangingPunct="1">
              <a:lnSpc>
                <a:spcPct val="70000"/>
              </a:lnSpc>
              <a:spcBef>
                <a:spcPct val="10000"/>
              </a:spcBef>
              <a:buFont typeface="Arial" panose="020B0604020202020204" pitchFamily="34" charset="0"/>
              <a:buNone/>
            </a:pPr>
            <a:r>
              <a:rPr lang="ar-JO" altLang="en-US" sz="6000" b="1" dirty="0"/>
              <a:t>العدد :</a:t>
            </a:r>
            <a:r>
              <a:rPr lang="ar-SA" altLang="en-US" sz="6000" b="1" dirty="0"/>
              <a:t> صفحات.</a:t>
            </a:r>
            <a:endParaRPr lang="en-US" altLang="en-US" sz="6000" b="1" dirty="0">
              <a:cs typeface="Arial" panose="020B0604020202020204" pitchFamily="34" charset="0"/>
            </a:endParaRPr>
          </a:p>
        </p:txBody>
      </p:sp>
      <p:sp>
        <p:nvSpPr>
          <p:cNvPr id="27689" name="AutoShape 41"/>
          <p:cNvSpPr>
            <a:spLocks noChangeArrowheads="1"/>
          </p:cNvSpPr>
          <p:nvPr/>
        </p:nvSpPr>
        <p:spPr bwMode="gray">
          <a:xfrm>
            <a:off x="1992313"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a:t>
            </a:r>
            <a:r>
              <a:rPr lang="ar-SA" altLang="zh-CN" sz="4400" b="1">
                <a:solidFill>
                  <a:schemeClr val="bg1"/>
                </a:solidFill>
                <a:latin typeface="Arial" panose="020B0604020202020204" pitchFamily="34" charset="0"/>
              </a:rPr>
              <a:t>مقالات الدوريات</a:t>
            </a:r>
            <a:r>
              <a:rPr lang="en-US" altLang="zh-CN" sz="4400">
                <a:solidFill>
                  <a:schemeClr val="tx2"/>
                </a:solidFill>
                <a:latin typeface="Arial" panose="020B0604020202020204" pitchFamily="34" charset="0"/>
              </a:rPr>
              <a:t> </a:t>
            </a:r>
          </a:p>
        </p:txBody>
      </p:sp>
      <p:sp>
        <p:nvSpPr>
          <p:cNvPr id="101380" name="Oval 48"/>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701" name="Oval 53"/>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27697" name="Text Box 49">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7" name="TextBox 6">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127800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7689"/>
                                        </p:tgtEl>
                                        <p:attrNameLst>
                                          <p:attrName>style.visibility</p:attrName>
                                        </p:attrNameLst>
                                      </p:cBhvr>
                                      <p:to>
                                        <p:strVal val="visible"/>
                                      </p:to>
                                    </p:set>
                                    <p:animEffect transition="in" filter="slide(fromTop)">
                                      <p:cBhvr>
                                        <p:cTn id="7" dur="500"/>
                                        <p:tgtEl>
                                          <p:spTgt spid="27689"/>
                                        </p:tgtEl>
                                      </p:cBhvr>
                                    </p:animEffect>
                                  </p:childTnLst>
                                </p:cTn>
                              </p:par>
                              <p:par>
                                <p:cTn id="8" presetID="2" presetClass="entr" presetSubtype="1" fill="hold" grpId="1" nodeType="withEffect">
                                  <p:stCondLst>
                                    <p:cond delay="0"/>
                                  </p:stCondLst>
                                  <p:childTnLst>
                                    <p:set>
                                      <p:cBhvr>
                                        <p:cTn id="9" dur="1" fill="hold">
                                          <p:stCondLst>
                                            <p:cond delay="0"/>
                                          </p:stCondLst>
                                        </p:cTn>
                                        <p:tgtEl>
                                          <p:spTgt spid="27689"/>
                                        </p:tgtEl>
                                        <p:attrNameLst>
                                          <p:attrName>style.visibility</p:attrName>
                                        </p:attrNameLst>
                                      </p:cBhvr>
                                      <p:to>
                                        <p:strVal val="visible"/>
                                      </p:to>
                                    </p:set>
                                    <p:anim calcmode="lin" valueType="num">
                                      <p:cBhvr additive="base">
                                        <p:cTn id="10" dur="500" fill="hold"/>
                                        <p:tgtEl>
                                          <p:spTgt spid="27689"/>
                                        </p:tgtEl>
                                        <p:attrNameLst>
                                          <p:attrName>ppt_x</p:attrName>
                                        </p:attrNameLst>
                                      </p:cBhvr>
                                      <p:tavLst>
                                        <p:tav tm="0">
                                          <p:val>
                                            <p:strVal val="#ppt_x"/>
                                          </p:val>
                                        </p:tav>
                                        <p:tav tm="100000">
                                          <p:val>
                                            <p:strVal val="#ppt_x"/>
                                          </p:val>
                                        </p:tav>
                                      </p:tavLst>
                                    </p:anim>
                                    <p:anim calcmode="lin" valueType="num">
                                      <p:cBhvr additive="base">
                                        <p:cTn id="11" dur="500" fill="hold"/>
                                        <p:tgtEl>
                                          <p:spTgt spid="27689"/>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27701"/>
                                        </p:tgtEl>
                                        <p:attrNameLst>
                                          <p:attrName>style.visibility</p:attrName>
                                        </p:attrNameLst>
                                      </p:cBhvr>
                                      <p:to>
                                        <p:strVal val="visible"/>
                                      </p:to>
                                    </p:set>
                                    <p:anim calcmode="lin" valueType="num">
                                      <p:cBhvr additive="base">
                                        <p:cTn id="14" dur="500" fill="hold"/>
                                        <p:tgtEl>
                                          <p:spTgt spid="27701"/>
                                        </p:tgtEl>
                                        <p:attrNameLst>
                                          <p:attrName>ppt_x</p:attrName>
                                        </p:attrNameLst>
                                      </p:cBhvr>
                                      <p:tavLst>
                                        <p:tav tm="0">
                                          <p:val>
                                            <p:strVal val="#ppt_x"/>
                                          </p:val>
                                        </p:tav>
                                        <p:tav tm="100000">
                                          <p:val>
                                            <p:strVal val="#ppt_x"/>
                                          </p:val>
                                        </p:tav>
                                      </p:tavLst>
                                    </p:anim>
                                    <p:anim calcmode="lin" valueType="num">
                                      <p:cBhvr additive="base">
                                        <p:cTn id="15" dur="500" fill="hold"/>
                                        <p:tgtEl>
                                          <p:spTgt spid="27701"/>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27697"/>
                                        </p:tgtEl>
                                        <p:attrNameLst>
                                          <p:attrName>style.visibility</p:attrName>
                                        </p:attrNameLst>
                                      </p:cBhvr>
                                      <p:to>
                                        <p:strVal val="visible"/>
                                      </p:to>
                                    </p:set>
                                    <p:anim calcmode="lin" valueType="num">
                                      <p:cBhvr additive="base">
                                        <p:cTn id="18" dur="500" fill="hold"/>
                                        <p:tgtEl>
                                          <p:spTgt spid="27697"/>
                                        </p:tgtEl>
                                        <p:attrNameLst>
                                          <p:attrName>ppt_x</p:attrName>
                                        </p:attrNameLst>
                                      </p:cBhvr>
                                      <p:tavLst>
                                        <p:tav tm="0">
                                          <p:val>
                                            <p:strVal val="#ppt_x"/>
                                          </p:val>
                                        </p:tav>
                                        <p:tav tm="100000">
                                          <p:val>
                                            <p:strVal val="#ppt_x"/>
                                          </p:val>
                                        </p:tav>
                                      </p:tavLst>
                                    </p:anim>
                                    <p:anim calcmode="lin" valueType="num">
                                      <p:cBhvr additive="base">
                                        <p:cTn id="19" dur="500" fill="hold"/>
                                        <p:tgtEl>
                                          <p:spTgt spid="2769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89" grpId="0" animBg="1"/>
      <p:bldP spid="27689" grpId="1" animBg="1"/>
      <p:bldP spid="27701" grpId="0" animBg="1"/>
      <p:bldP spid="2769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p:cNvSpPr>
            <a:spLocks noChangeArrowheads="1"/>
          </p:cNvSpPr>
          <p:nvPr/>
        </p:nvSpPr>
        <p:spPr bwMode="gray">
          <a:xfrm>
            <a:off x="666750" y="2183994"/>
            <a:ext cx="10001250" cy="4371201"/>
          </a:xfrm>
          <a:prstGeom prst="roundRect">
            <a:avLst>
              <a:gd name="adj" fmla="val 49679"/>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spAutoFit/>
          </a:bodyPr>
          <a:lstStyle/>
          <a:p>
            <a:pPr marL="514350" indent="-514350" algn="r" rtl="1">
              <a:buFont typeface="+mj-lt"/>
              <a:buAutoNum type="arabicPeriod"/>
              <a:defRPr/>
            </a:pPr>
            <a:r>
              <a:rPr lang="ar-SA" altLang="zh-CN" sz="2800" dirty="0">
                <a:solidFill>
                  <a:schemeClr val="bg1"/>
                </a:solidFill>
              </a:rPr>
              <a:t> </a:t>
            </a:r>
            <a:r>
              <a:rPr lang="ar-SA" altLang="zh-CN" sz="2800" b="1" dirty="0">
                <a:solidFill>
                  <a:schemeClr val="bg1"/>
                </a:solidFill>
              </a:rPr>
              <a:t>صبحي، أحمد."القدس تاريخ</a:t>
            </a:r>
            <a:r>
              <a:rPr lang="ar-JO" altLang="zh-CN" sz="2800" b="1" dirty="0">
                <a:solidFill>
                  <a:schemeClr val="bg1"/>
                </a:solidFill>
              </a:rPr>
              <a:t>".2001</a:t>
            </a:r>
            <a:r>
              <a:rPr lang="ar-SA" altLang="zh-CN" sz="2800" b="1" dirty="0">
                <a:solidFill>
                  <a:schemeClr val="bg1"/>
                </a:solidFill>
              </a:rPr>
              <a:t>. المستقبل العربي، </a:t>
            </a:r>
            <a:r>
              <a:rPr lang="ar-JO" altLang="zh-CN" sz="2800" b="1" dirty="0">
                <a:solidFill>
                  <a:schemeClr val="bg1"/>
                </a:solidFill>
              </a:rPr>
              <a:t>ع.17: </a:t>
            </a:r>
            <a:r>
              <a:rPr lang="ar-SA" altLang="zh-CN" sz="2800" b="1" dirty="0">
                <a:solidFill>
                  <a:schemeClr val="bg1"/>
                </a:solidFill>
              </a:rPr>
              <a:t>23-28.</a:t>
            </a:r>
          </a:p>
          <a:p>
            <a:pPr marL="514350" indent="-514350" algn="r" rtl="1">
              <a:buFont typeface="+mj-lt"/>
              <a:buAutoNum type="arabicPeriod"/>
              <a:defRPr/>
            </a:pPr>
            <a:r>
              <a:rPr lang="ar-SA" altLang="zh-CN" sz="2800" b="1" dirty="0" err="1">
                <a:solidFill>
                  <a:schemeClr val="bg1"/>
                </a:solidFill>
              </a:rPr>
              <a:t>زحلوق</a:t>
            </a:r>
            <a:r>
              <a:rPr lang="ar-SA" altLang="zh-CN" sz="2800" b="1" dirty="0">
                <a:solidFill>
                  <a:schemeClr val="bg1"/>
                </a:solidFill>
              </a:rPr>
              <a:t>، مها (1995). عوامل التفوق العقلي وطرائق كشفه</a:t>
            </a:r>
            <a:r>
              <a:rPr lang="en-US" altLang="zh-CN" sz="2800" b="1" dirty="0">
                <a:solidFill>
                  <a:schemeClr val="bg1"/>
                </a:solidFill>
              </a:rPr>
              <a:t>. </a:t>
            </a:r>
            <a:r>
              <a:rPr lang="ar-SA" altLang="zh-CN" sz="2800" b="1" dirty="0">
                <a:solidFill>
                  <a:schemeClr val="bg1"/>
                </a:solidFill>
              </a:rPr>
              <a:t>المعلم العربي، ١(1)، 11-19.</a:t>
            </a:r>
          </a:p>
          <a:p>
            <a:pPr marL="514350" indent="-514350">
              <a:buFont typeface="+mj-lt"/>
              <a:buAutoNum type="arabicPeriod"/>
              <a:defRPr/>
            </a:pPr>
            <a:r>
              <a:rPr lang="en-US" sz="2800" dirty="0" err="1">
                <a:solidFill>
                  <a:schemeClr val="bg1"/>
                </a:solidFill>
              </a:rPr>
              <a:t>Mellers</a:t>
            </a:r>
            <a:r>
              <a:rPr lang="en-US" sz="2800" dirty="0">
                <a:solidFill>
                  <a:schemeClr val="bg1"/>
                </a:solidFill>
              </a:rPr>
              <a:t>, B. A. (2000). Choice and the relative pleasure of </a:t>
            </a:r>
            <a:r>
              <a:rPr lang="en-US" sz="2800" dirty="0" err="1">
                <a:solidFill>
                  <a:schemeClr val="bg1"/>
                </a:solidFill>
              </a:rPr>
              <a:t>consequences.</a:t>
            </a:r>
            <a:r>
              <a:rPr lang="en-US" sz="2800" i="1" dirty="0" err="1">
                <a:solidFill>
                  <a:schemeClr val="bg1"/>
                </a:solidFill>
              </a:rPr>
              <a:t>Psychological</a:t>
            </a:r>
            <a:r>
              <a:rPr lang="en-US" sz="2800" i="1" dirty="0">
                <a:solidFill>
                  <a:schemeClr val="bg1"/>
                </a:solidFill>
              </a:rPr>
              <a:t> Bulletin, 126</a:t>
            </a:r>
            <a:r>
              <a:rPr lang="en-US" sz="2800" dirty="0">
                <a:solidFill>
                  <a:schemeClr val="bg1"/>
                </a:solidFill>
              </a:rPr>
              <a:t>, 910-924 </a:t>
            </a:r>
            <a:endParaRPr lang="ar-SA" altLang="zh-CN" sz="2800" b="1" dirty="0">
              <a:solidFill>
                <a:schemeClr val="bg1"/>
              </a:solidFill>
            </a:endParaRPr>
          </a:p>
          <a:p>
            <a:pPr algn="r" rtl="1">
              <a:defRPr/>
            </a:pPr>
            <a:endParaRPr lang="en-US" altLang="zh-CN" sz="2800" b="1" dirty="0">
              <a:solidFill>
                <a:schemeClr val="bg1"/>
              </a:solidFill>
            </a:endParaRPr>
          </a:p>
        </p:txBody>
      </p:sp>
      <p:sp>
        <p:nvSpPr>
          <p:cNvPr id="28675" name="AutoShape 3"/>
          <p:cNvSpPr>
            <a:spLocks noChangeArrowheads="1"/>
          </p:cNvSpPr>
          <p:nvPr/>
        </p:nvSpPr>
        <p:spPr bwMode="gray">
          <a:xfrm>
            <a:off x="5310188" y="285751"/>
            <a:ext cx="4570412" cy="135731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الدوريات</a:t>
            </a:r>
            <a:endParaRPr lang="en-US" altLang="zh-CN" sz="4400" b="1">
              <a:latin typeface="Arial" panose="020B0604020202020204" pitchFamily="34" charset="0"/>
              <a:cs typeface="HeshamNormal" pitchFamily="2" charset="0"/>
            </a:endParaRPr>
          </a:p>
          <a:p>
            <a:pPr algn="ctr" rtl="0">
              <a:spcBef>
                <a:spcPct val="0"/>
              </a:spcBef>
              <a:buFontTx/>
              <a:buNone/>
            </a:pPr>
            <a:r>
              <a:rPr lang="ar-SA" altLang="zh-CN" sz="4400" b="1">
                <a:latin typeface="Arial" panose="020B0604020202020204" pitchFamily="34" charset="0"/>
                <a:cs typeface="HeshamNormal" pitchFamily="2" charset="0"/>
              </a:rPr>
              <a:t>في حالة مؤلف واحد</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788554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slide(fromBottom)">
                                      <p:cBhvr>
                                        <p:cTn id="7" dur="500"/>
                                        <p:tgtEl>
                                          <p:spTgt spid="2867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slide(fromBottom)">
                                      <p:cBhvr>
                                        <p:cTn id="10" dur="500"/>
                                        <p:tgtEl>
                                          <p:spTgt spid="286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73A57509-D848-40E2-8AF2-A12EE1647C73}" type="slidenum">
              <a:rPr lang="ar-SA" altLang="en-US" sz="1400">
                <a:latin typeface="Arial" panose="020B0604020202020204" pitchFamily="34" charset="0"/>
              </a:rPr>
              <a:pPr rtl="0" eaLnBrk="1" hangingPunct="1">
                <a:spcBef>
                  <a:spcPct val="0"/>
                </a:spcBef>
                <a:buFontTx/>
                <a:buNone/>
              </a:pPr>
              <a:t>52</a:t>
            </a:fld>
            <a:endParaRPr lang="ar-SA" altLang="en-US" sz="1400">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3"/>
          <p:cNvSpPr txBox="1">
            <a:spLocks/>
          </p:cNvSpPr>
          <p:nvPr/>
        </p:nvSpPr>
        <p:spPr>
          <a:xfrm>
            <a:off x="1774826" y="549275"/>
            <a:ext cx="8435975" cy="59753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altLang="en-US" b="1" smtClean="0">
                <a:solidFill>
                  <a:srgbClr val="FF0000"/>
                </a:solidFill>
                <a:cs typeface="Arial" panose="020B0604020202020204" pitchFamily="34" charset="0"/>
              </a:rPr>
              <a:t>:</a:t>
            </a:r>
            <a:r>
              <a:rPr lang="ar-SA" altLang="en-US" b="1" smtClean="0">
                <a:solidFill>
                  <a:srgbClr val="FF0000"/>
                </a:solidFill>
              </a:rPr>
              <a:t>توثيق الدوريات في حالة مؤلفين:</a:t>
            </a:r>
          </a:p>
          <a:p>
            <a:pPr>
              <a:buFont typeface="Arial" panose="020B0604020202020204" pitchFamily="34" charset="0"/>
              <a:buNone/>
            </a:pPr>
            <a:r>
              <a:rPr lang="ar-SA" altLang="en-US" smtClean="0">
                <a:solidFill>
                  <a:schemeClr val="hlink"/>
                </a:solidFill>
              </a:rPr>
              <a:t>مثال لمرجع عربي</a:t>
            </a:r>
            <a:r>
              <a:rPr lang="en-US" altLang="en-US" b="1" smtClean="0">
                <a:solidFill>
                  <a:schemeClr val="hlink"/>
                </a:solidFill>
                <a:cs typeface="Arial" panose="020B0604020202020204" pitchFamily="34" charset="0"/>
              </a:rPr>
              <a:t>: </a:t>
            </a:r>
            <a:endParaRPr lang="ar-EG" altLang="en-US" smtClean="0">
              <a:solidFill>
                <a:schemeClr val="hlink"/>
              </a:solidFill>
            </a:endParaRPr>
          </a:p>
          <a:p>
            <a:pPr>
              <a:buFont typeface="Arial" panose="020B0604020202020204" pitchFamily="34" charset="0"/>
              <a:buNone/>
            </a:pPr>
            <a:r>
              <a:rPr lang="ar-EG" altLang="en-US" smtClean="0">
                <a:cs typeface="Arial" panose="020B0604020202020204" pitchFamily="34" charset="0"/>
              </a:rPr>
              <a:t>ا</a:t>
            </a:r>
            <a:r>
              <a:rPr lang="ar-SA" altLang="en-US" smtClean="0"/>
              <a:t>لمعاجيني، أسامة وهويدي، محمد</a:t>
            </a:r>
            <a:r>
              <a:rPr lang="ar-EG" altLang="en-US" smtClean="0"/>
              <a:t>. (1995). </a:t>
            </a:r>
            <a:r>
              <a:rPr lang="ar-SA" altLang="en-US" smtClean="0"/>
              <a:t>الفروق بين الطلبة المتفوقين والعاديين في المرحلة الإعدادية بالبحرين على مقياس تقدير الخصائص السلوكية للطلبة المتفوقين. </a:t>
            </a:r>
            <a:r>
              <a:rPr lang="ar-SA" altLang="en-US" b="1" smtClean="0"/>
              <a:t>المجلة التربوية</a:t>
            </a:r>
            <a:r>
              <a:rPr lang="ar-SA" altLang="en-US" smtClean="0"/>
              <a:t>، </a:t>
            </a:r>
            <a:r>
              <a:rPr lang="ar-SA" altLang="en-US" b="1" smtClean="0"/>
              <a:t>٩</a:t>
            </a:r>
            <a:r>
              <a:rPr lang="ar-SA" altLang="en-US" smtClean="0"/>
              <a:t> (35)، 105-139</a:t>
            </a:r>
            <a:r>
              <a:rPr lang="en-US" altLang="en-US" smtClean="0">
                <a:cs typeface="Arial" panose="020B0604020202020204" pitchFamily="34" charset="0"/>
              </a:rPr>
              <a:t>. </a:t>
            </a:r>
          </a:p>
          <a:p>
            <a:pPr algn="just">
              <a:buFont typeface="Arial" panose="020B0604020202020204" pitchFamily="34" charset="0"/>
              <a:buNone/>
            </a:pPr>
            <a:endParaRPr lang="ar-SA" altLang="en-US" smtClean="0"/>
          </a:p>
          <a:p>
            <a:pPr>
              <a:buFont typeface="Arial" panose="020B0604020202020204" pitchFamily="34" charset="0"/>
              <a:buNone/>
            </a:pPr>
            <a:r>
              <a:rPr lang="ar-SA" altLang="en-US" smtClean="0">
                <a:solidFill>
                  <a:schemeClr val="hlink"/>
                </a:solidFill>
              </a:rPr>
              <a:t>مثال لمرجع أجنبي</a:t>
            </a:r>
            <a:r>
              <a:rPr lang="en-US" altLang="en-US" smtClean="0">
                <a:solidFill>
                  <a:schemeClr val="hlink"/>
                </a:solidFill>
                <a:cs typeface="Arial" panose="020B0604020202020204" pitchFamily="34" charset="0"/>
              </a:rPr>
              <a:t>: </a:t>
            </a:r>
          </a:p>
          <a:p>
            <a:pPr>
              <a:buFont typeface="Arial" panose="020B0604020202020204" pitchFamily="34" charset="0"/>
              <a:buNone/>
            </a:pPr>
            <a:r>
              <a:rPr lang="en-US" altLang="en-US" smtClean="0">
                <a:cs typeface="Arial" panose="020B0604020202020204" pitchFamily="34" charset="0"/>
              </a:rPr>
              <a:t>Klimoski, R., &amp; Palmer, S. (1993). The ADA and the hiring process in organizations. </a:t>
            </a:r>
            <a:r>
              <a:rPr lang="en-US" altLang="en-US" i="1" smtClean="0">
                <a:cs typeface="Arial" panose="020B0604020202020204" pitchFamily="34" charset="0"/>
              </a:rPr>
              <a:t>Consulting Psychology Journal: Practice and Research, 45</a:t>
            </a:r>
            <a:r>
              <a:rPr lang="en-US" altLang="en-US" smtClean="0">
                <a:cs typeface="Arial" panose="020B0604020202020204" pitchFamily="34" charset="0"/>
              </a:rPr>
              <a:t>(2), 10-36.</a:t>
            </a:r>
            <a:endParaRPr lang="en-US" altLang="en-US" dirty="0" smtClean="0">
              <a:cs typeface="Arial" panose="020B0604020202020204" pitchFamily="34" charset="0"/>
            </a:endParaRPr>
          </a:p>
        </p:txBody>
      </p:sp>
    </p:spTree>
    <p:extLst>
      <p:ext uri="{BB962C8B-B14F-4D97-AF65-F5344CB8AC3E}">
        <p14:creationId xmlns:p14="http://schemas.microsoft.com/office/powerpoint/2010/main" val="3718944019"/>
      </p:ext>
    </p:extLst>
  </p:cSld>
  <p:clrMapOvr>
    <a:masterClrMapping/>
  </p:clrMapOvr>
  <p:transition>
    <p:pull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p:cNvSpPr>
          <p:nvPr>
            <p:ph type="body" idx="4294967295"/>
          </p:nvPr>
        </p:nvSpPr>
        <p:spPr>
          <a:xfrm>
            <a:off x="1703389" y="620714"/>
            <a:ext cx="8713787" cy="5976937"/>
          </a:xfrm>
        </p:spPr>
        <p:txBody>
          <a:bodyPr/>
          <a:lstStyle/>
          <a:p>
            <a:pPr marL="0" indent="0">
              <a:buNone/>
            </a:pPr>
            <a:r>
              <a:rPr lang="ar-SA" altLang="en-US" b="1" dirty="0" smtClean="0">
                <a:solidFill>
                  <a:srgbClr val="FF0000"/>
                </a:solidFill>
              </a:rPr>
              <a:t>توثيق الدوريات في حالة ثلاثة </a:t>
            </a:r>
            <a:r>
              <a:rPr lang="ar-EG" altLang="en-US" b="1" dirty="0" smtClean="0">
                <a:solidFill>
                  <a:srgbClr val="FF0000"/>
                </a:solidFill>
              </a:rPr>
              <a:t>أو أكثر</a:t>
            </a:r>
            <a:endParaRPr lang="ar-SA" altLang="en-US" b="1" dirty="0" smtClean="0">
              <a:solidFill>
                <a:srgbClr val="FF0000"/>
              </a:solidFill>
            </a:endParaRPr>
          </a:p>
          <a:p>
            <a:pPr marL="0" indent="0" algn="just">
              <a:buNone/>
            </a:pPr>
            <a:r>
              <a:rPr lang="ar-SA" altLang="en-US" dirty="0">
                <a:solidFill>
                  <a:schemeClr val="hlink"/>
                </a:solidFill>
              </a:rPr>
              <a:t>مثال لمرجع عربي</a:t>
            </a:r>
            <a:r>
              <a:rPr lang="en-US" altLang="en-US" dirty="0">
                <a:solidFill>
                  <a:schemeClr val="hlink"/>
                </a:solidFill>
                <a:cs typeface="Arial" panose="020B0604020202020204" pitchFamily="34" charset="0"/>
              </a:rPr>
              <a:t>: </a:t>
            </a:r>
            <a:endParaRPr lang="ar-SA" altLang="en-US" dirty="0">
              <a:solidFill>
                <a:schemeClr val="hlink"/>
              </a:solidFill>
            </a:endParaRPr>
          </a:p>
          <a:p>
            <a:pPr marL="0" indent="0" algn="just">
              <a:buNone/>
            </a:pPr>
            <a:r>
              <a:rPr lang="ar-SA" altLang="en-US" dirty="0" smtClean="0"/>
              <a:t>نشواتي، عبدالمجيد ولطفيه، لطفي وأبوحلو، يعقوب. (1985).  الابتكار وعلاقته بالذكاء والتحصيل.</a:t>
            </a:r>
            <a:r>
              <a:rPr lang="ar-SA" altLang="en-US" b="1" dirty="0" smtClean="0"/>
              <a:t> المجلة العربية للبحوث التربوية</a:t>
            </a:r>
            <a:r>
              <a:rPr lang="ar-SA" altLang="en-US" dirty="0" smtClean="0"/>
              <a:t>، </a:t>
            </a:r>
            <a:r>
              <a:rPr lang="ar-SA" altLang="en-US" b="1" dirty="0" smtClean="0"/>
              <a:t>٥</a:t>
            </a:r>
            <a:r>
              <a:rPr lang="ar-SA" altLang="en-US" dirty="0" smtClean="0"/>
              <a:t> (1)، 39-51. </a:t>
            </a:r>
          </a:p>
          <a:p>
            <a:pPr marL="0" indent="0">
              <a:buNone/>
            </a:pPr>
            <a:r>
              <a:rPr lang="ar-SA" altLang="en-US" dirty="0" smtClean="0"/>
              <a:t> </a:t>
            </a:r>
          </a:p>
          <a:p>
            <a:pPr marL="0" indent="0">
              <a:buNone/>
            </a:pPr>
            <a:r>
              <a:rPr lang="ar-SA" altLang="en-US" dirty="0" smtClean="0">
                <a:solidFill>
                  <a:schemeClr val="hlink"/>
                </a:solidFill>
              </a:rPr>
              <a:t>مثال لمرجع أجنبي</a:t>
            </a:r>
            <a:r>
              <a:rPr lang="en-US" altLang="en-US" dirty="0" smtClean="0">
                <a:solidFill>
                  <a:schemeClr val="hlink"/>
                </a:solidFill>
                <a:cs typeface="Arial" panose="020B0604020202020204" pitchFamily="34" charset="0"/>
              </a:rPr>
              <a:t>: </a:t>
            </a:r>
          </a:p>
          <a:p>
            <a:pPr marL="0" indent="0">
              <a:buNone/>
            </a:pPr>
            <a:r>
              <a:rPr lang="en-US" altLang="en-US" dirty="0" err="1" smtClean="0">
                <a:cs typeface="Arial" panose="020B0604020202020204" pitchFamily="34" charset="0"/>
              </a:rPr>
              <a:t>Saywitz</a:t>
            </a:r>
            <a:r>
              <a:rPr lang="en-US" altLang="en-US" dirty="0" smtClean="0">
                <a:cs typeface="Arial" panose="020B0604020202020204" pitchFamily="34" charset="0"/>
              </a:rPr>
              <a:t>, K. J., </a:t>
            </a:r>
            <a:r>
              <a:rPr lang="en-US" altLang="en-US" dirty="0" err="1" smtClean="0">
                <a:cs typeface="Arial" panose="020B0604020202020204" pitchFamily="34" charset="0"/>
              </a:rPr>
              <a:t>Mannarino</a:t>
            </a:r>
            <a:r>
              <a:rPr lang="en-US" altLang="en-US" dirty="0" smtClean="0">
                <a:cs typeface="Arial" panose="020B0604020202020204" pitchFamily="34" charset="0"/>
              </a:rPr>
              <a:t>, A. P., Berliner, L., &amp; Cohen, J. A. (2000).</a:t>
            </a:r>
          </a:p>
          <a:p>
            <a:pPr marL="0" indent="0">
              <a:buNone/>
            </a:pPr>
            <a:r>
              <a:rPr lang="en-US" altLang="en-US" dirty="0" smtClean="0">
                <a:cs typeface="Arial" panose="020B0604020202020204" pitchFamily="34" charset="0"/>
              </a:rPr>
              <a:t>Treatment for sexually abused children and adolescents. </a:t>
            </a:r>
            <a:r>
              <a:rPr lang="en-US" altLang="en-US" i="1" dirty="0" smtClean="0">
                <a:cs typeface="Arial" panose="020B0604020202020204" pitchFamily="34" charset="0"/>
              </a:rPr>
              <a:t>American Psychologist</a:t>
            </a:r>
            <a:r>
              <a:rPr lang="en-US" altLang="en-US" dirty="0" smtClean="0">
                <a:cs typeface="Arial" panose="020B0604020202020204" pitchFamily="34" charset="0"/>
              </a:rPr>
              <a:t>, </a:t>
            </a:r>
            <a:r>
              <a:rPr lang="en-US" altLang="en-US" i="1" dirty="0" smtClean="0">
                <a:cs typeface="Arial" panose="020B0604020202020204" pitchFamily="34" charset="0"/>
              </a:rPr>
              <a:t>55</a:t>
            </a:r>
            <a:r>
              <a:rPr lang="en-US" altLang="en-US" dirty="0" smtClean="0">
                <a:cs typeface="Arial" panose="020B0604020202020204" pitchFamily="34" charset="0"/>
              </a:rPr>
              <a:t>, 1040-1049.</a:t>
            </a:r>
          </a:p>
        </p:txBody>
      </p:sp>
      <p:sp>
        <p:nvSpPr>
          <p:cNvPr id="107523"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A6155D1E-5EFD-4518-9ABE-76D3828EE276}" type="slidenum">
              <a:rPr lang="ar-SA" altLang="en-US" sz="1400">
                <a:latin typeface="Arial" panose="020B0604020202020204" pitchFamily="34" charset="0"/>
              </a:rPr>
              <a:pPr algn="l" eaLnBrk="1" hangingPunct="1">
                <a:spcBef>
                  <a:spcPct val="0"/>
                </a:spcBef>
                <a:buFontTx/>
                <a:buNone/>
              </a:pPr>
              <a:t>53</a:t>
            </a:fld>
            <a:endParaRPr lang="ar-SA" altLang="en-US" sz="1400">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69824854"/>
      </p:ext>
    </p:extLst>
  </p:cSld>
  <p:clrMapOvr>
    <a:masterClrMapping/>
  </p:clrMapOvr>
  <p:transition>
    <p:newsflash/>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3"/>
          <p:cNvSpPr>
            <a:spLocks noGrp="1"/>
          </p:cNvSpPr>
          <p:nvPr>
            <p:ph type="body" idx="4294967295"/>
          </p:nvPr>
        </p:nvSpPr>
        <p:spPr>
          <a:xfrm>
            <a:off x="1703389" y="404814"/>
            <a:ext cx="8785225" cy="6192837"/>
          </a:xfrm>
        </p:spPr>
        <p:txBody>
          <a:bodyPr/>
          <a:lstStyle/>
          <a:p>
            <a:pPr algn="just" eaLnBrk="1" hangingPunct="1">
              <a:buFont typeface="Arial" panose="020B0604020202020204" pitchFamily="34" charset="0"/>
              <a:buNone/>
            </a:pPr>
            <a:endParaRPr lang="ar-SA" altLang="en-US">
              <a:solidFill>
                <a:schemeClr val="hlink"/>
              </a:solidFill>
            </a:endParaRPr>
          </a:p>
          <a:p>
            <a:pPr algn="just" eaLnBrk="1" hangingPunct="1">
              <a:buFont typeface="Arial" panose="020B0604020202020204" pitchFamily="34" charset="0"/>
              <a:buNone/>
            </a:pPr>
            <a:endParaRPr lang="ar-SA" altLang="en-US">
              <a:solidFill>
                <a:schemeClr val="hlink"/>
              </a:solidFill>
            </a:endParaRPr>
          </a:p>
          <a:p>
            <a:pPr algn="just" eaLnBrk="1" hangingPunct="1">
              <a:buFont typeface="Arial" panose="020B0604020202020204" pitchFamily="34" charset="0"/>
              <a:buNone/>
            </a:pPr>
            <a:r>
              <a:rPr lang="ar-SA" altLang="en-US">
                <a:solidFill>
                  <a:schemeClr val="hlink"/>
                </a:solidFill>
              </a:rPr>
              <a:t>مثال لمرجع عربي</a:t>
            </a:r>
            <a:r>
              <a:rPr lang="en-US" altLang="en-US">
                <a:solidFill>
                  <a:schemeClr val="hlink"/>
                </a:solidFill>
                <a:cs typeface="Arial" panose="020B0604020202020204" pitchFamily="34" charset="0"/>
              </a:rPr>
              <a:t>: </a:t>
            </a:r>
            <a:endParaRPr lang="ar-SA" altLang="en-US">
              <a:solidFill>
                <a:schemeClr val="hlink"/>
              </a:solidFill>
            </a:endParaRPr>
          </a:p>
          <a:p>
            <a:pPr algn="just" eaLnBrk="1" hangingPunct="1">
              <a:buFont typeface="Arial" panose="020B0604020202020204" pitchFamily="34" charset="0"/>
              <a:buNone/>
            </a:pPr>
            <a:r>
              <a:rPr lang="ar-SA" altLang="en-US"/>
              <a:t>لوري، علي عبدالرحمن (1999، نوفمبر </a:t>
            </a:r>
            <a:r>
              <a:rPr lang="en-US" altLang="en-US">
                <a:cs typeface="Arial" panose="020B0604020202020204" pitchFamily="34" charset="0"/>
              </a:rPr>
              <a:t>.(</a:t>
            </a:r>
            <a:r>
              <a:rPr lang="ar-SA" altLang="en-US" b="1"/>
              <a:t>أثر استخدام نموذج تابا التعليمي على مهارات التفكير العليا</a:t>
            </a:r>
            <a:r>
              <a:rPr lang="en-US" altLang="en-US">
                <a:cs typeface="Arial" panose="020B0604020202020204" pitchFamily="34" charset="0"/>
              </a:rPr>
              <a:t>. </a:t>
            </a:r>
            <a:r>
              <a:rPr lang="ar-SA" altLang="en-US"/>
              <a:t>ورقة مقدمة إلى مؤتمر الطفل الموهوب استثمار للمستقبل</a:t>
            </a:r>
            <a:r>
              <a:rPr lang="en-US" altLang="en-US">
                <a:cs typeface="Arial" panose="020B0604020202020204" pitchFamily="34" charset="0"/>
              </a:rPr>
              <a:t>. </a:t>
            </a:r>
            <a:r>
              <a:rPr lang="ar-SA" altLang="en-US"/>
              <a:t>المنامة، مملكة البحرين</a:t>
            </a:r>
            <a:r>
              <a:rPr lang="en-US" altLang="en-US">
                <a:cs typeface="Arial" panose="020B0604020202020204" pitchFamily="34" charset="0"/>
              </a:rPr>
              <a:t>.</a:t>
            </a:r>
          </a:p>
          <a:p>
            <a:pPr algn="just" eaLnBrk="1" hangingPunct="1">
              <a:buFont typeface="Arial" panose="020B0604020202020204" pitchFamily="34" charset="0"/>
              <a:buNone/>
            </a:pPr>
            <a:endParaRPr lang="ar-SA" altLang="en-US"/>
          </a:p>
          <a:p>
            <a:pPr algn="just" eaLnBrk="1" hangingPunct="1">
              <a:buFont typeface="Arial" panose="020B0604020202020204" pitchFamily="34" charset="0"/>
              <a:buNone/>
            </a:pPr>
            <a:r>
              <a:rPr lang="ar-SA" altLang="en-US">
                <a:solidFill>
                  <a:schemeClr val="hlink"/>
                </a:solidFill>
              </a:rPr>
              <a:t>مثال لمرجع أجنبي</a:t>
            </a:r>
            <a:r>
              <a:rPr lang="en-US" altLang="en-US">
                <a:solidFill>
                  <a:schemeClr val="hlink"/>
                </a:solidFill>
                <a:cs typeface="Arial" panose="020B0604020202020204" pitchFamily="34" charset="0"/>
              </a:rPr>
              <a:t>: </a:t>
            </a:r>
          </a:p>
          <a:p>
            <a:pPr algn="just" eaLnBrk="1" hangingPunct="1">
              <a:buFont typeface="Arial" panose="020B0604020202020204" pitchFamily="34" charset="0"/>
              <a:buNone/>
            </a:pPr>
            <a:r>
              <a:rPr lang="en-US" altLang="en-US">
                <a:cs typeface="Arial" panose="020B0604020202020204" pitchFamily="34" charset="0"/>
              </a:rPr>
              <a:t>Lanktree, C., &amp; Briere, J. (1991, January). </a:t>
            </a:r>
            <a:r>
              <a:rPr lang="en-US" altLang="en-US" i="1">
                <a:cs typeface="Arial" panose="020B0604020202020204" pitchFamily="34" charset="0"/>
              </a:rPr>
              <a:t>Early data on the Trauma Symtom Checklist for Children</a:t>
            </a:r>
            <a:r>
              <a:rPr lang="en-US" altLang="en-US">
                <a:cs typeface="Arial" panose="020B0604020202020204" pitchFamily="34" charset="0"/>
              </a:rPr>
              <a:t>. Paper presented at the meeting of the American Professional Society on the Abuse of Children, San Diego, CA.</a:t>
            </a:r>
          </a:p>
        </p:txBody>
      </p:sp>
      <p:sp>
        <p:nvSpPr>
          <p:cNvPr id="111619"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3FF42C5B-B0AC-42A5-8CE3-E8D3526A0088}" type="slidenum">
              <a:rPr lang="ar-SA" altLang="en-US" sz="1400">
                <a:latin typeface="Arial" panose="020B0604020202020204" pitchFamily="34" charset="0"/>
              </a:rPr>
              <a:pPr rtl="0" eaLnBrk="1" hangingPunct="1">
                <a:spcBef>
                  <a:spcPct val="0"/>
                </a:spcBef>
                <a:buFontTx/>
                <a:buNone/>
              </a:pPr>
              <a:t>54</a:t>
            </a:fld>
            <a:endParaRPr lang="ar-SA" altLang="en-US" sz="1400">
              <a:latin typeface="Arial" panose="020B0604020202020204" pitchFamily="34" charset="0"/>
            </a:endParaRPr>
          </a:p>
        </p:txBody>
      </p:sp>
      <p:sp>
        <p:nvSpPr>
          <p:cNvPr id="7" name="AutoShape 41"/>
          <p:cNvSpPr>
            <a:spLocks noChangeArrowheads="1"/>
          </p:cNvSpPr>
          <p:nvPr/>
        </p:nvSpPr>
        <p:spPr bwMode="gray">
          <a:xfrm>
            <a:off x="2438400" y="2857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 typeface="Arial" panose="020B0604020202020204" pitchFamily="34" charset="0"/>
              <a:buNone/>
            </a:pPr>
            <a:r>
              <a:rPr lang="ar-SA" altLang="en-US" sz="3600" b="1">
                <a:solidFill>
                  <a:schemeClr val="bg1"/>
                </a:solidFill>
                <a:latin typeface="Arial" panose="020B0604020202020204" pitchFamily="34" charset="0"/>
              </a:rPr>
              <a:t>3. التوثيق لأوراق عمل عرضت في ملتقيات علمية كالمؤتمرات والندوات</a:t>
            </a:r>
            <a:r>
              <a:rPr lang="en-US" altLang="en-US" sz="3600" b="1">
                <a:solidFill>
                  <a:schemeClr val="bg1"/>
                </a:solidFill>
                <a:latin typeface="Arial" panose="020B0604020202020204" pitchFamily="34" charset="0"/>
              </a:rPr>
              <a:t>:</a:t>
            </a:r>
            <a:endParaRPr lang="ar-SA" altLang="en-US" sz="3600" b="1">
              <a:solidFill>
                <a:schemeClr val="bg1"/>
              </a:solidFill>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81174063"/>
      </p:ext>
    </p:extLst>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Top)">
                                      <p:cBhvr>
                                        <p:cTn id="7" dur="500"/>
                                        <p:tgtEl>
                                          <p:spTgt spid="7"/>
                                        </p:tgtEl>
                                      </p:cBhvr>
                                    </p:animEffect>
                                  </p:childTnLst>
                                </p:cTn>
                              </p:par>
                              <p:par>
                                <p:cTn id="8" presetID="2" presetClass="entr" presetSubtype="1" fill="hold" grpId="1"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ppt_x"/>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3"/>
          <p:cNvSpPr>
            <a:spLocks noGrp="1"/>
          </p:cNvSpPr>
          <p:nvPr>
            <p:ph type="body" idx="4294967295"/>
          </p:nvPr>
        </p:nvSpPr>
        <p:spPr>
          <a:xfrm>
            <a:off x="1524001" y="476250"/>
            <a:ext cx="8964613" cy="6192838"/>
          </a:xfrm>
        </p:spPr>
        <p:txBody>
          <a:bodyPr/>
          <a:lstStyle/>
          <a:p>
            <a:pPr eaLnBrk="1" hangingPunct="1">
              <a:buFont typeface="Arial" panose="020B0604020202020204" pitchFamily="34" charset="0"/>
              <a:buNone/>
            </a:pPr>
            <a:r>
              <a:rPr lang="ar-SA" altLang="en-US" b="1">
                <a:solidFill>
                  <a:srgbClr val="FF0000"/>
                </a:solidFill>
              </a:rPr>
              <a:t>4 </a:t>
            </a:r>
            <a:r>
              <a:rPr lang="en-US" altLang="en-US" b="1">
                <a:solidFill>
                  <a:srgbClr val="FF0000"/>
                </a:solidFill>
                <a:cs typeface="Arial" panose="020B0604020202020204" pitchFamily="34" charset="0"/>
              </a:rPr>
              <a:t>- </a:t>
            </a:r>
            <a:r>
              <a:rPr lang="ar-SA" altLang="en-US" b="1">
                <a:solidFill>
                  <a:srgbClr val="FF0000"/>
                </a:solidFill>
              </a:rPr>
              <a:t>توثيق رسائل الماجستير والدكتوراه غير المنشورة</a:t>
            </a:r>
            <a:r>
              <a:rPr lang="en-US" altLang="en-US" b="1">
                <a:solidFill>
                  <a:srgbClr val="FF0000"/>
                </a:solidFill>
                <a:cs typeface="Arial" panose="020B0604020202020204" pitchFamily="34" charset="0"/>
              </a:rPr>
              <a:t>:</a:t>
            </a:r>
            <a:endParaRPr lang="ar-SA" altLang="en-US" b="1">
              <a:solidFill>
                <a:srgbClr val="FF0000"/>
              </a:solidFill>
            </a:endParaRPr>
          </a:p>
          <a:p>
            <a:pPr eaLnBrk="1" hangingPunct="1">
              <a:buFont typeface="Arial" panose="020B0604020202020204" pitchFamily="34" charset="0"/>
              <a:buNone/>
            </a:pPr>
            <a:r>
              <a:rPr lang="ar-SA" altLang="en-US" smtClean="0"/>
              <a:t>مثال لرسالة دكتوراه بالعربي</a:t>
            </a:r>
            <a:r>
              <a:rPr lang="en-US" altLang="en-US" smtClean="0">
                <a:cs typeface="Arial" panose="020B0604020202020204" pitchFamily="34" charset="0"/>
              </a:rPr>
              <a:t>: </a:t>
            </a:r>
            <a:endParaRPr lang="ar-SA" altLang="en-US" smtClean="0"/>
          </a:p>
          <a:p>
            <a:pPr algn="just" eaLnBrk="1" hangingPunct="1">
              <a:buFont typeface="Arial" panose="020B0604020202020204" pitchFamily="34" charset="0"/>
              <a:buNone/>
            </a:pPr>
            <a:r>
              <a:rPr lang="ar-SA" altLang="en-US" smtClean="0"/>
              <a:t>مرعي، توفيق احمد (1981).  </a:t>
            </a:r>
            <a:r>
              <a:rPr lang="ar-SA" altLang="en-US" b="1" smtClean="0"/>
              <a:t>الكفايات التعليمية الأدائية الأساسية عند معلم المدرسة الابتدائية في الأردن في ضوء النظم واقتراح برامج لتطويرها</a:t>
            </a:r>
            <a:r>
              <a:rPr lang="en-US" altLang="en-US" smtClean="0">
                <a:cs typeface="Arial" panose="020B0604020202020204" pitchFamily="34" charset="0"/>
              </a:rPr>
              <a:t>. </a:t>
            </a:r>
            <a:r>
              <a:rPr lang="ar-SA" altLang="en-US" smtClean="0"/>
              <a:t>رسالة دكتوراه غير منشورة، جامعة عين شمس، القاهرة، جمهورية مصر العربية</a:t>
            </a:r>
            <a:r>
              <a:rPr lang="en-US" altLang="en-US" smtClean="0">
                <a:cs typeface="Arial" panose="020B0604020202020204" pitchFamily="34" charset="0"/>
              </a:rPr>
              <a:t>.</a:t>
            </a:r>
            <a:endParaRPr lang="ar-SA" altLang="en-US" smtClean="0"/>
          </a:p>
          <a:p>
            <a:pPr eaLnBrk="1" hangingPunct="1">
              <a:buFont typeface="Arial" panose="020B0604020202020204" pitchFamily="34" charset="0"/>
              <a:buNone/>
            </a:pPr>
            <a:r>
              <a:rPr lang="ar-SA" altLang="en-US" smtClean="0"/>
              <a:t>مثال لرسالة دكتوراه بالإنجليزي</a:t>
            </a:r>
            <a:r>
              <a:rPr lang="en-US" altLang="en-US" smtClean="0">
                <a:cs typeface="Arial" panose="020B0604020202020204" pitchFamily="34" charset="0"/>
              </a:rPr>
              <a:t>: </a:t>
            </a:r>
          </a:p>
          <a:p>
            <a:pPr eaLnBrk="1" hangingPunct="1">
              <a:buFont typeface="Arial" panose="020B0604020202020204" pitchFamily="34" charset="0"/>
              <a:buNone/>
            </a:pPr>
            <a:r>
              <a:rPr lang="en-US" altLang="en-US" smtClean="0">
                <a:cs typeface="Arial" panose="020B0604020202020204" pitchFamily="34" charset="0"/>
              </a:rPr>
              <a:t>Wilfley, D. E. (1989). </a:t>
            </a:r>
            <a:r>
              <a:rPr lang="en-US" altLang="en-US" i="1" smtClean="0">
                <a:cs typeface="Arial" panose="020B0604020202020204" pitchFamily="34" charset="0"/>
              </a:rPr>
              <a:t>Interpersonal analyses of bulimia</a:t>
            </a:r>
            <a:r>
              <a:rPr lang="en-US" altLang="en-US" smtClean="0">
                <a:cs typeface="Arial" panose="020B0604020202020204" pitchFamily="34" charset="0"/>
              </a:rPr>
              <a:t>: </a:t>
            </a:r>
            <a:r>
              <a:rPr lang="en-US" altLang="en-US" i="1" smtClean="0">
                <a:cs typeface="Arial" panose="020B0604020202020204" pitchFamily="34" charset="0"/>
              </a:rPr>
              <a:t>Normal-weight and obese</a:t>
            </a:r>
            <a:r>
              <a:rPr lang="en-US" altLang="en-US" smtClean="0">
                <a:cs typeface="Arial" panose="020B0604020202020204" pitchFamily="34" charset="0"/>
              </a:rPr>
              <a:t>. Unpublished doctoral dissertation, University of Missouri,Columbia. </a:t>
            </a:r>
          </a:p>
        </p:txBody>
      </p:sp>
      <p:sp>
        <p:nvSpPr>
          <p:cNvPr id="113667"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181B0C69-C68D-42A2-BE44-56B68FB290F9}" type="slidenum">
              <a:rPr lang="ar-SA" altLang="en-US" sz="1400">
                <a:latin typeface="Arial" panose="020B0604020202020204" pitchFamily="34" charset="0"/>
              </a:rPr>
              <a:pPr rtl="0" eaLnBrk="1" hangingPunct="1">
                <a:spcBef>
                  <a:spcPct val="0"/>
                </a:spcBef>
                <a:buFontTx/>
                <a:buNone/>
              </a:pPr>
              <a:t>55</a:t>
            </a:fld>
            <a:endParaRPr lang="ar-SA" altLang="en-US" sz="1400">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97917538"/>
      </p:ext>
    </p:extLst>
  </p:cSld>
  <p:clrMapOvr>
    <a:masterClrMapping/>
  </p:clrMapOvr>
  <p:transition>
    <p:checke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p:cNvSpPr>
          <p:nvPr>
            <p:ph type="body" idx="4294967295"/>
          </p:nvPr>
        </p:nvSpPr>
        <p:spPr>
          <a:xfrm>
            <a:off x="1703389" y="476251"/>
            <a:ext cx="8713787" cy="5903913"/>
          </a:xfrm>
        </p:spPr>
        <p:txBody>
          <a:bodyPr/>
          <a:lstStyle/>
          <a:p>
            <a:pPr eaLnBrk="1" hangingPunct="1">
              <a:buFont typeface="Arial" panose="020B0604020202020204" pitchFamily="34" charset="0"/>
              <a:buNone/>
            </a:pPr>
            <a:r>
              <a:rPr lang="ar-SA" altLang="en-US" b="1">
                <a:solidFill>
                  <a:schemeClr val="hlink"/>
                </a:solidFill>
              </a:rPr>
              <a:t>مثال لرسالة ماجستير بالعربي</a:t>
            </a:r>
            <a:r>
              <a:rPr lang="en-US" altLang="en-US" b="1">
                <a:solidFill>
                  <a:schemeClr val="hlink"/>
                </a:solidFill>
                <a:cs typeface="Arial" panose="020B0604020202020204" pitchFamily="34" charset="0"/>
              </a:rPr>
              <a:t>: </a:t>
            </a:r>
            <a:endParaRPr lang="ar-SA" altLang="en-US" b="1">
              <a:solidFill>
                <a:schemeClr val="hlink"/>
              </a:solidFill>
            </a:endParaRPr>
          </a:p>
          <a:p>
            <a:pPr algn="just" eaLnBrk="1" hangingPunct="1">
              <a:buFont typeface="Arial" panose="020B0604020202020204" pitchFamily="34" charset="0"/>
              <a:buNone/>
            </a:pPr>
            <a:r>
              <a:rPr lang="ar-SA" altLang="en-US" smtClean="0"/>
              <a:t>العتيبي، خالد عيد (2008). </a:t>
            </a:r>
            <a:r>
              <a:rPr lang="ar-SA" altLang="en-US" b="1" smtClean="0"/>
              <a:t>الاعتماد والاستقلال عن المجال الإدراكي وعلاقته بالخيال وحب الاستطلاع لدى طلاب المرحلة المتوسطة بدولة الكويت</a:t>
            </a:r>
            <a:r>
              <a:rPr lang="en-US" altLang="en-US" b="1" smtClean="0">
                <a:cs typeface="Arial" panose="020B0604020202020204" pitchFamily="34" charset="0"/>
              </a:rPr>
              <a:t>. </a:t>
            </a:r>
            <a:r>
              <a:rPr lang="ar-SA" altLang="en-US" smtClean="0"/>
              <a:t>رسالة ماجستير غير منشورة، جامعة البحرين، الصخير، دولة البحرين</a:t>
            </a:r>
            <a:r>
              <a:rPr lang="en-US" altLang="en-US" smtClean="0">
                <a:cs typeface="Arial" panose="020B0604020202020204" pitchFamily="34" charset="0"/>
              </a:rPr>
              <a:t>.</a:t>
            </a:r>
            <a:endParaRPr lang="ar-SA" altLang="en-US" smtClean="0"/>
          </a:p>
          <a:p>
            <a:pPr eaLnBrk="1" hangingPunct="1">
              <a:buFont typeface="Arial" panose="020B0604020202020204" pitchFamily="34" charset="0"/>
              <a:buNone/>
            </a:pPr>
            <a:r>
              <a:rPr lang="ar-SA" altLang="en-US" b="1">
                <a:solidFill>
                  <a:schemeClr val="hlink"/>
                </a:solidFill>
              </a:rPr>
              <a:t>مثال لرسالة ماجستير بالإنجليزي</a:t>
            </a:r>
            <a:r>
              <a:rPr lang="en-US" altLang="en-US" b="1">
                <a:solidFill>
                  <a:schemeClr val="hlink"/>
                </a:solidFill>
                <a:cs typeface="Arial" panose="020B0604020202020204" pitchFamily="34" charset="0"/>
              </a:rPr>
              <a:t>: </a:t>
            </a:r>
          </a:p>
          <a:p>
            <a:pPr eaLnBrk="1" hangingPunct="1">
              <a:buFont typeface="Arial" panose="020B0604020202020204" pitchFamily="34" charset="0"/>
              <a:buNone/>
            </a:pPr>
            <a:r>
              <a:rPr lang="en-US" altLang="en-US" smtClean="0">
                <a:cs typeface="Arial" panose="020B0604020202020204" pitchFamily="34" charset="0"/>
              </a:rPr>
              <a:t>Almeida, D. M. (1990). </a:t>
            </a:r>
            <a:r>
              <a:rPr lang="en-US" altLang="en-US" i="1" smtClean="0">
                <a:cs typeface="Arial" panose="020B0604020202020204" pitchFamily="34" charset="0"/>
              </a:rPr>
              <a:t>Fathers’ participation in family work: Consequences for fathers’ stress and father-child relations</a:t>
            </a:r>
            <a:r>
              <a:rPr lang="en-US" altLang="en-US" smtClean="0">
                <a:cs typeface="Arial" panose="020B0604020202020204" pitchFamily="34" charset="0"/>
              </a:rPr>
              <a:t>. </a:t>
            </a:r>
          </a:p>
          <a:p>
            <a:pPr eaLnBrk="1" hangingPunct="1">
              <a:buFont typeface="Arial" panose="020B0604020202020204" pitchFamily="34" charset="0"/>
              <a:buNone/>
            </a:pPr>
            <a:r>
              <a:rPr lang="en-US" altLang="en-US" smtClean="0">
                <a:cs typeface="Arial" panose="020B0604020202020204" pitchFamily="34" charset="0"/>
              </a:rPr>
              <a:t>Unpublished master’s thesis, University of Victoria, Victoria,British Columbia,Canada.</a:t>
            </a:r>
          </a:p>
        </p:txBody>
      </p:sp>
      <p:sp>
        <p:nvSpPr>
          <p:cNvPr id="115715"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87D2E189-55EA-475D-B73D-9C43DF621AED}" type="slidenum">
              <a:rPr lang="ar-SA" altLang="en-US" sz="1400">
                <a:latin typeface="Arial" panose="020B0604020202020204" pitchFamily="34" charset="0"/>
              </a:rPr>
              <a:pPr rtl="0" eaLnBrk="1" hangingPunct="1">
                <a:spcBef>
                  <a:spcPct val="0"/>
                </a:spcBef>
                <a:buFontTx/>
                <a:buNone/>
              </a:pPr>
              <a:t>56</a:t>
            </a:fld>
            <a:endParaRPr lang="ar-SA" altLang="en-US" sz="1400">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70129449"/>
      </p:ext>
    </p:extLst>
  </p:cSld>
  <p:clrMapOvr>
    <a:masterClrMapping/>
  </p:clrMapOvr>
  <p:transition>
    <p:cover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body" idx="4294967295"/>
          </p:nvPr>
        </p:nvSpPr>
        <p:spPr>
          <a:xfrm>
            <a:off x="2063750" y="1484313"/>
            <a:ext cx="8229600" cy="4525962"/>
          </a:xfrm>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r>
              <a:rPr lang="ar-SA" altLang="en-US" sz="4000" b="1">
                <a:solidFill>
                  <a:srgbClr val="FF3300"/>
                </a:solidFill>
              </a:rPr>
              <a:t>يتم توثيق مقالات الموسوعات بذكر المعلومات التالية بالترتيب التالي:</a:t>
            </a:r>
          </a:p>
          <a:p>
            <a:pPr eaLnBrk="1" hangingPunct="1">
              <a:lnSpc>
                <a:spcPct val="70000"/>
              </a:lnSpc>
              <a:spcBef>
                <a:spcPct val="10000"/>
              </a:spcBef>
              <a:buFont typeface="Arial" panose="020B0604020202020204" pitchFamily="34" charset="0"/>
              <a:buNone/>
            </a:pPr>
            <a:endParaRPr lang="ar-SA" altLang="en-US" sz="2400" b="1">
              <a:solidFill>
                <a:srgbClr val="FF3300"/>
              </a:solidFill>
            </a:endParaRPr>
          </a:p>
          <a:p>
            <a:pPr eaLnBrk="1" hangingPunct="1">
              <a:lnSpc>
                <a:spcPct val="70000"/>
              </a:lnSpc>
              <a:spcBef>
                <a:spcPct val="10000"/>
              </a:spcBef>
              <a:buFont typeface="Arial" panose="020B0604020202020204" pitchFamily="34" charset="0"/>
              <a:buNone/>
            </a:pPr>
            <a:r>
              <a:rPr lang="ar-SA" altLang="en-US" sz="4800" b="1"/>
              <a:t>مؤلف المقالة. " عنوان المقالة “.</a:t>
            </a:r>
          </a:p>
          <a:p>
            <a:pPr eaLnBrk="1" hangingPunct="1">
              <a:lnSpc>
                <a:spcPct val="70000"/>
              </a:lnSpc>
              <a:spcBef>
                <a:spcPct val="10000"/>
              </a:spcBef>
              <a:buFont typeface="Arial" panose="020B0604020202020204" pitchFamily="34" charset="0"/>
              <a:buNone/>
            </a:pPr>
            <a:r>
              <a:rPr lang="ar-SA" altLang="en-US" sz="4800" b="1" u="sng"/>
              <a:t>عنوان الموسوعة</a:t>
            </a:r>
            <a:r>
              <a:rPr lang="ar-SA" altLang="en-US" sz="4800" b="1"/>
              <a:t>. تاريخ النشر، </a:t>
            </a:r>
          </a:p>
          <a:p>
            <a:pPr eaLnBrk="1" hangingPunct="1">
              <a:lnSpc>
                <a:spcPct val="70000"/>
              </a:lnSpc>
              <a:spcBef>
                <a:spcPct val="10000"/>
              </a:spcBef>
              <a:buFont typeface="Arial" panose="020B0604020202020204" pitchFamily="34" charset="0"/>
              <a:buNone/>
            </a:pPr>
            <a:r>
              <a:rPr lang="ar-SA" altLang="en-US" sz="4800" b="1"/>
              <a:t>رقم المجلد، صفحات المقالة.</a:t>
            </a:r>
            <a:endParaRPr lang="en-US" altLang="en-US" sz="4800" b="1">
              <a:cs typeface="Arial" panose="020B0604020202020204" pitchFamily="34" charset="0"/>
            </a:endParaRPr>
          </a:p>
        </p:txBody>
      </p:sp>
      <p:sp>
        <p:nvSpPr>
          <p:cNvPr id="29737" name="AutoShape 41"/>
          <p:cNvSpPr>
            <a:spLocks noChangeArrowheads="1"/>
          </p:cNvSpPr>
          <p:nvPr/>
        </p:nvSpPr>
        <p:spPr bwMode="gray">
          <a:xfrm>
            <a:off x="2063750"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a:t>
            </a:r>
            <a:r>
              <a:rPr lang="ar-SA" altLang="zh-CN" sz="4400" b="1">
                <a:solidFill>
                  <a:schemeClr val="bg1"/>
                </a:solidFill>
                <a:latin typeface="Arial" panose="020B0604020202020204" pitchFamily="34" charset="0"/>
              </a:rPr>
              <a:t>مقالات الموسوعات</a:t>
            </a:r>
            <a:r>
              <a:rPr lang="en-US" altLang="zh-CN" sz="4400">
                <a:solidFill>
                  <a:schemeClr val="bg1"/>
                </a:solidFill>
                <a:latin typeface="Arial" panose="020B0604020202020204" pitchFamily="34" charset="0"/>
              </a:rPr>
              <a:t>  </a:t>
            </a:r>
          </a:p>
        </p:txBody>
      </p:sp>
      <p:grpSp>
        <p:nvGrpSpPr>
          <p:cNvPr id="117764" name="Group 42"/>
          <p:cNvGrpSpPr>
            <a:grpSpLocks/>
          </p:cNvGrpSpPr>
          <p:nvPr/>
        </p:nvGrpSpPr>
        <p:grpSpPr bwMode="auto">
          <a:xfrm>
            <a:off x="9191626" y="442914"/>
            <a:ext cx="682625" cy="682625"/>
            <a:chOff x="4830" y="279"/>
            <a:chExt cx="430" cy="430"/>
          </a:xfrm>
        </p:grpSpPr>
        <p:sp>
          <p:nvSpPr>
            <p:cNvPr id="117769" name="Oval 43"/>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0" name="Oval 44"/>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1" name="Oval 45"/>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2" name="Oval 46"/>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73" name="Text Box 47">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117765" name="Oval 48"/>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66" name="Text Box 49">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17767" name="Oval 5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17768" name="Text Box 5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5</a:t>
            </a:r>
            <a:endParaRPr lang="en-US" altLang="en-US" sz="2400" b="1">
              <a:solidFill>
                <a:srgbClr val="000000"/>
              </a:solidFill>
              <a:latin typeface="Articulate" pitchFamily="2"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522626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29737"/>
                                        </p:tgtEl>
                                        <p:attrNameLst>
                                          <p:attrName>style.visibility</p:attrName>
                                        </p:attrNameLst>
                                      </p:cBhvr>
                                      <p:to>
                                        <p:strVal val="visible"/>
                                      </p:to>
                                    </p:set>
                                    <p:animEffect transition="in" filter="slide(fromBottom)">
                                      <p:cBhvr>
                                        <p:cTn id="7" dur="500"/>
                                        <p:tgtEl>
                                          <p:spTgt spid="297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3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2"/>
          <p:cNvSpPr>
            <a:spLocks noChangeArrowheads="1"/>
          </p:cNvSpPr>
          <p:nvPr/>
        </p:nvSpPr>
        <p:spPr bwMode="gray">
          <a:xfrm>
            <a:off x="1919288" y="2133600"/>
            <a:ext cx="8280400" cy="16573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2800">
                <a:solidFill>
                  <a:schemeClr val="bg1"/>
                </a:solidFill>
                <a:latin typeface="Arial" panose="020B0604020202020204" pitchFamily="34" charset="0"/>
              </a:rPr>
              <a:t> </a:t>
            </a:r>
            <a:r>
              <a:rPr lang="ar-SA" altLang="zh-CN" sz="2000">
                <a:latin typeface="Arial" panose="020B0604020202020204" pitchFamily="34" charset="0"/>
              </a:rPr>
              <a:t> </a:t>
            </a:r>
            <a:r>
              <a:rPr lang="ar-SA" altLang="zh-CN" sz="2800" b="1">
                <a:solidFill>
                  <a:schemeClr val="bg1"/>
                </a:solidFill>
                <a:latin typeface="Arial" panose="020B0604020202020204" pitchFamily="34" charset="0"/>
              </a:rPr>
              <a:t>الحوت، شفيق. "فلسطين عبر التاريخ". </a:t>
            </a:r>
            <a:r>
              <a:rPr lang="ar-SA" altLang="zh-CN" sz="2800" b="1" u="sng">
                <a:solidFill>
                  <a:schemeClr val="bg1"/>
                </a:solidFill>
                <a:latin typeface="Arial" panose="020B0604020202020204" pitchFamily="34" charset="0"/>
              </a:rPr>
              <a:t>الموسوعة الفلسطينية</a:t>
            </a:r>
            <a:r>
              <a:rPr lang="ar-SA" altLang="zh-CN" sz="2800" b="1">
                <a:solidFill>
                  <a:schemeClr val="bg1"/>
                </a:solidFill>
                <a:latin typeface="Arial" panose="020B0604020202020204" pitchFamily="34" charset="0"/>
              </a:rPr>
              <a:t>.</a:t>
            </a:r>
          </a:p>
          <a:p>
            <a:pPr>
              <a:spcBef>
                <a:spcPct val="0"/>
              </a:spcBef>
              <a:buFontTx/>
              <a:buNone/>
            </a:pPr>
            <a:r>
              <a:rPr lang="ar-SA" altLang="zh-CN" sz="2800" b="1">
                <a:solidFill>
                  <a:schemeClr val="bg1"/>
                </a:solidFill>
                <a:latin typeface="Arial" panose="020B0604020202020204" pitchFamily="34" charset="0"/>
              </a:rPr>
              <a:t> 1996، مج.5، ص.102 – 125.</a:t>
            </a:r>
            <a:endParaRPr lang="en-US" altLang="zh-CN" sz="2800" b="1">
              <a:solidFill>
                <a:schemeClr val="bg1"/>
              </a:solidFill>
              <a:latin typeface="Arial" panose="020B0604020202020204" pitchFamily="34" charset="0"/>
            </a:endParaRPr>
          </a:p>
        </p:txBody>
      </p:sp>
      <p:sp>
        <p:nvSpPr>
          <p:cNvPr id="30723" name="AutoShape 3"/>
          <p:cNvSpPr>
            <a:spLocks noChangeArrowheads="1"/>
          </p:cNvSpPr>
          <p:nvPr/>
        </p:nvSpPr>
        <p:spPr bwMode="gray">
          <a:xfrm>
            <a:off x="4006850" y="692151"/>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مقالات الموسوعات</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290534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slide(fromBottom)">
                                      <p:cBhvr>
                                        <p:cTn id="7" dur="500"/>
                                        <p:tgtEl>
                                          <p:spTgt spid="3072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0723"/>
                                        </p:tgtEl>
                                        <p:attrNameLst>
                                          <p:attrName>style.visibility</p:attrName>
                                        </p:attrNameLst>
                                      </p:cBhvr>
                                      <p:to>
                                        <p:strVal val="visible"/>
                                      </p:to>
                                    </p:set>
                                    <p:animEffect transition="in" filter="slide(fromBottom)">
                                      <p:cBhvr>
                                        <p:cTn id="10"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nimBg="1"/>
      <p:bldP spid="30723"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r>
              <a:rPr lang="ar-SA" altLang="en-US" sz="4600" b="1" dirty="0">
                <a:solidFill>
                  <a:srgbClr val="FF3300"/>
                </a:solidFill>
              </a:rPr>
              <a:t>يتم توثيق الصحف بذكر المعلومات التالية بالترتيب التالي:</a:t>
            </a:r>
          </a:p>
          <a:p>
            <a:pPr algn="r" eaLnBrk="1" hangingPunct="1">
              <a:lnSpc>
                <a:spcPct val="70000"/>
              </a:lnSpc>
              <a:spcBef>
                <a:spcPct val="10000"/>
              </a:spcBef>
              <a:buFont typeface="Arial" panose="020B0604020202020204" pitchFamily="34" charset="0"/>
              <a:buNone/>
            </a:pPr>
            <a:endParaRPr lang="ar-SA" altLang="en-US" sz="4600" b="1" dirty="0">
              <a:solidFill>
                <a:srgbClr val="FF3300"/>
              </a:solidFill>
            </a:endParaRPr>
          </a:p>
          <a:p>
            <a:pPr algn="r" eaLnBrk="1" hangingPunct="1">
              <a:lnSpc>
                <a:spcPct val="70000"/>
              </a:lnSpc>
              <a:spcBef>
                <a:spcPct val="10000"/>
              </a:spcBef>
              <a:buFont typeface="Arial" panose="020B0604020202020204" pitchFamily="34" charset="0"/>
              <a:buNone/>
            </a:pPr>
            <a:r>
              <a:rPr lang="ar-SA" altLang="en-US" sz="6000" b="1" dirty="0"/>
              <a:t>عنوان الصحيفة،</a:t>
            </a:r>
          </a:p>
          <a:p>
            <a:pPr algn="r" eaLnBrk="1" hangingPunct="1">
              <a:lnSpc>
                <a:spcPct val="70000"/>
              </a:lnSpc>
              <a:spcBef>
                <a:spcPct val="10000"/>
              </a:spcBef>
              <a:buFont typeface="Arial" panose="020B0604020202020204" pitchFamily="34" charset="0"/>
              <a:buNone/>
            </a:pPr>
            <a:r>
              <a:rPr lang="ar-SA" altLang="en-US" sz="6000" b="1" dirty="0"/>
              <a:t> التاريخ.</a:t>
            </a:r>
            <a:endParaRPr lang="en-US" altLang="en-US" sz="6000" b="1" dirty="0">
              <a:cs typeface="Arial" panose="020B0604020202020204" pitchFamily="34" charset="0"/>
            </a:endParaRPr>
          </a:p>
        </p:txBody>
      </p:sp>
      <p:sp>
        <p:nvSpPr>
          <p:cNvPr id="33795" name="AutoShape 3"/>
          <p:cNvSpPr>
            <a:spLocks noChangeArrowheads="1"/>
          </p:cNvSpPr>
          <p:nvPr/>
        </p:nvSpPr>
        <p:spPr bwMode="gray">
          <a:xfrm>
            <a:off x="2063750"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الصحف</a:t>
            </a:r>
            <a:r>
              <a:rPr lang="en-US" altLang="zh-CN" sz="4400">
                <a:solidFill>
                  <a:schemeClr val="bg1"/>
                </a:solidFill>
                <a:latin typeface="Arial" panose="020B0604020202020204" pitchFamily="34" charset="0"/>
              </a:rPr>
              <a:t>  </a:t>
            </a:r>
          </a:p>
        </p:txBody>
      </p:sp>
      <p:grpSp>
        <p:nvGrpSpPr>
          <p:cNvPr id="121860" name="Group 4"/>
          <p:cNvGrpSpPr>
            <a:grpSpLocks/>
          </p:cNvGrpSpPr>
          <p:nvPr/>
        </p:nvGrpSpPr>
        <p:grpSpPr bwMode="auto">
          <a:xfrm>
            <a:off x="9191626" y="442914"/>
            <a:ext cx="682625" cy="682625"/>
            <a:chOff x="4830" y="279"/>
            <a:chExt cx="430" cy="430"/>
          </a:xfrm>
        </p:grpSpPr>
        <p:sp>
          <p:nvSpPr>
            <p:cNvPr id="121865"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6"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7"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8"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9"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121861"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2"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21863"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1864" name="Text Box 13">
            <a:hlinkClick r:id="rId3" action="ppaction://hlinksldjump"/>
          </p:cNvPr>
          <p:cNvSpPr txBox="1">
            <a:spLocks noChangeArrowheads="1"/>
          </p:cNvSpPr>
          <p:nvPr/>
        </p:nvSpPr>
        <p:spPr bwMode="gray">
          <a:xfrm>
            <a:off x="9321801" y="498476"/>
            <a:ext cx="38417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6</a:t>
            </a:r>
            <a:endParaRPr lang="en-US" altLang="en-US" sz="2800" b="1">
              <a:solidFill>
                <a:srgbClr val="000000"/>
              </a:solidFill>
              <a:latin typeface="Articulate" pitchFamily="2"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99114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slide(fromBottom)">
                                      <p:cBhvr>
                                        <p:cTn id="7" dur="500"/>
                                        <p:tgtEl>
                                          <p:spTgt spid="337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AutoShape 2"/>
          <p:cNvSpPr>
            <a:spLocks noChangeArrowheads="1"/>
          </p:cNvSpPr>
          <p:nvPr/>
        </p:nvSpPr>
        <p:spPr bwMode="gray">
          <a:xfrm>
            <a:off x="1919288" y="2133600"/>
            <a:ext cx="8280400" cy="16573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2800">
                <a:solidFill>
                  <a:schemeClr val="bg1"/>
                </a:solidFill>
                <a:latin typeface="Arial" panose="020B0604020202020204" pitchFamily="34" charset="0"/>
              </a:rPr>
              <a:t> </a:t>
            </a:r>
            <a:r>
              <a:rPr lang="ar-SA" altLang="zh-CN" sz="2000">
                <a:latin typeface="Arial" panose="020B0604020202020204" pitchFamily="34" charset="0"/>
              </a:rPr>
              <a:t>  </a:t>
            </a:r>
            <a:r>
              <a:rPr lang="ar-SA" altLang="zh-CN" sz="6000" b="1">
                <a:solidFill>
                  <a:schemeClr val="bg1"/>
                </a:solidFill>
                <a:latin typeface="Arial" panose="020B0604020202020204" pitchFamily="34" charset="0"/>
              </a:rPr>
              <a:t>صحيفة الأيام ، 6/1/2001 .</a:t>
            </a:r>
            <a:endParaRPr lang="en-US" altLang="zh-CN" sz="6000" b="1">
              <a:solidFill>
                <a:schemeClr val="bg1"/>
              </a:solidFill>
              <a:latin typeface="Arial" panose="020B0604020202020204" pitchFamily="34" charset="0"/>
            </a:endParaRPr>
          </a:p>
        </p:txBody>
      </p:sp>
      <p:sp>
        <p:nvSpPr>
          <p:cNvPr id="34819" name="AutoShape 3"/>
          <p:cNvSpPr>
            <a:spLocks noChangeArrowheads="1"/>
          </p:cNvSpPr>
          <p:nvPr/>
        </p:nvSpPr>
        <p:spPr bwMode="gray">
          <a:xfrm>
            <a:off x="4006850" y="692151"/>
            <a:ext cx="5905500"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الصحف</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972750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slide(fromBottom)">
                                      <p:cBhvr>
                                        <p:cTn id="7" dur="500"/>
                                        <p:tgtEl>
                                          <p:spTgt spid="3481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4819"/>
                                        </p:tgtEl>
                                        <p:attrNameLst>
                                          <p:attrName>style.visibility</p:attrName>
                                        </p:attrNameLst>
                                      </p:cBhvr>
                                      <p:to>
                                        <p:strVal val="visible"/>
                                      </p:to>
                                    </p:set>
                                    <p:animEffect transition="in" filter="slide(fromBottom)">
                                      <p:cBhvr>
                                        <p:cTn id="10"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animBg="1"/>
      <p:bldP spid="3481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body" idx="4294967295"/>
          </p:nvPr>
        </p:nvSpPr>
        <p:spPr>
          <a:xfrm>
            <a:off x="2063750" y="1566863"/>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r>
              <a:rPr lang="ar-SA" altLang="en-US" sz="4600" b="1" dirty="0">
                <a:solidFill>
                  <a:srgbClr val="FF3300"/>
                </a:solidFill>
              </a:rPr>
              <a:t>يتم توثيق التلفزيونية كالأتي:</a:t>
            </a:r>
          </a:p>
          <a:p>
            <a:pPr algn="r" eaLnBrk="1" hangingPunct="1">
              <a:lnSpc>
                <a:spcPct val="70000"/>
              </a:lnSpc>
              <a:spcBef>
                <a:spcPct val="10000"/>
              </a:spcBef>
              <a:buFont typeface="Arial" panose="020B0604020202020204" pitchFamily="34" charset="0"/>
              <a:buNone/>
            </a:pPr>
            <a:endParaRPr lang="ar-SA" altLang="en-US" sz="4600" b="1" dirty="0">
              <a:solidFill>
                <a:srgbClr val="FF3300"/>
              </a:solidFill>
            </a:endParaRPr>
          </a:p>
          <a:p>
            <a:pPr algn="r" eaLnBrk="1" hangingPunct="1">
              <a:lnSpc>
                <a:spcPct val="75000"/>
              </a:lnSpc>
              <a:buFont typeface="Arial" panose="020B0604020202020204" pitchFamily="34" charset="0"/>
              <a:buNone/>
            </a:pPr>
            <a:r>
              <a:rPr lang="ar-SA" altLang="en-US" sz="5400" b="1" dirty="0"/>
              <a:t>العائلة، الاسم ( للشخص الذي اجريت معه المقابلة ) التلفزيون، التاريخ.</a:t>
            </a:r>
            <a:endParaRPr lang="en-US" altLang="en-US" sz="5400" b="1" dirty="0">
              <a:cs typeface="Arial" panose="020B0604020202020204" pitchFamily="34" charset="0"/>
            </a:endParaRPr>
          </a:p>
        </p:txBody>
      </p:sp>
      <p:sp>
        <p:nvSpPr>
          <p:cNvPr id="35843" name="AutoShape 3"/>
          <p:cNvSpPr>
            <a:spLocks noChangeArrowheads="1"/>
          </p:cNvSpPr>
          <p:nvPr/>
        </p:nvSpPr>
        <p:spPr bwMode="gray">
          <a:xfrm>
            <a:off x="2063750" y="260350"/>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المقابلات التلفزيونية</a:t>
            </a:r>
            <a:r>
              <a:rPr lang="en-US" altLang="zh-CN" sz="4400">
                <a:solidFill>
                  <a:schemeClr val="bg1"/>
                </a:solidFill>
                <a:latin typeface="Arial" panose="020B0604020202020204" pitchFamily="34" charset="0"/>
              </a:rPr>
              <a:t>  </a:t>
            </a:r>
          </a:p>
        </p:txBody>
      </p:sp>
      <p:grpSp>
        <p:nvGrpSpPr>
          <p:cNvPr id="125956" name="Group 4"/>
          <p:cNvGrpSpPr>
            <a:grpSpLocks/>
          </p:cNvGrpSpPr>
          <p:nvPr/>
        </p:nvGrpSpPr>
        <p:grpSpPr bwMode="auto">
          <a:xfrm>
            <a:off x="9191626" y="442914"/>
            <a:ext cx="682625" cy="682625"/>
            <a:chOff x="4830" y="279"/>
            <a:chExt cx="430" cy="430"/>
          </a:xfrm>
        </p:grpSpPr>
        <p:sp>
          <p:nvSpPr>
            <p:cNvPr id="125961"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2"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3"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4"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5"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grpSp>
      <p:sp>
        <p:nvSpPr>
          <p:cNvPr id="125957" name="Oval 10"/>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58" name="Text Box 11">
            <a:hlinkClick r:id="rId3" action="ppaction://hlinksldjump"/>
          </p:cNvPr>
          <p:cNvSpPr txBox="1">
            <a:spLocks noChangeArrowheads="1"/>
          </p:cNvSpPr>
          <p:nvPr/>
        </p:nvSpPr>
        <p:spPr bwMode="gray">
          <a:xfrm>
            <a:off x="9336088" y="549275"/>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2</a:t>
            </a:r>
            <a:endParaRPr lang="en-US" altLang="en-US" sz="2400" b="1">
              <a:solidFill>
                <a:srgbClr val="000000"/>
              </a:solidFill>
              <a:latin typeface="Articulate" pitchFamily="2" charset="0"/>
            </a:endParaRPr>
          </a:p>
        </p:txBody>
      </p:sp>
      <p:sp>
        <p:nvSpPr>
          <p:cNvPr id="125959" name="Oval 12"/>
          <p:cNvSpPr>
            <a:spLocks noChangeArrowheads="1"/>
          </p:cNvSpPr>
          <p:nvPr/>
        </p:nvSpPr>
        <p:spPr bwMode="gray">
          <a:xfrm>
            <a:off x="9191626" y="476250"/>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25960" name="Text Box 13">
            <a:hlinkClick r:id="rId3" action="ppaction://hlinksldjump"/>
          </p:cNvPr>
          <p:cNvSpPr txBox="1">
            <a:spLocks noChangeArrowheads="1"/>
          </p:cNvSpPr>
          <p:nvPr/>
        </p:nvSpPr>
        <p:spPr bwMode="gray">
          <a:xfrm>
            <a:off x="9307513" y="476250"/>
            <a:ext cx="41275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b="1">
                <a:solidFill>
                  <a:srgbClr val="000000"/>
                </a:solidFill>
                <a:latin typeface="Articulate" pitchFamily="2" charset="0"/>
              </a:rPr>
              <a:t>7</a:t>
            </a:r>
            <a:endParaRPr lang="en-US" altLang="en-US" b="1">
              <a:solidFill>
                <a:srgbClr val="000000"/>
              </a:solidFill>
              <a:latin typeface="Articulate" pitchFamily="2" charset="0"/>
            </a:endParaRPr>
          </a:p>
        </p:txBody>
      </p:sp>
      <p:sp>
        <p:nvSpPr>
          <p:cNvPr id="14" name="TextBox 1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95456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slide(fromBottom)">
                                      <p:cBhvr>
                                        <p:cTn id="7" dur="500"/>
                                        <p:tgtEl>
                                          <p:spTgt spid="358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p:cNvSpPr>
            <a:spLocks noChangeArrowheads="1"/>
          </p:cNvSpPr>
          <p:nvPr/>
        </p:nvSpPr>
        <p:spPr bwMode="gray">
          <a:xfrm>
            <a:off x="1919288" y="2133600"/>
            <a:ext cx="8280400" cy="165735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spcBef>
                <a:spcPct val="0"/>
              </a:spcBef>
              <a:buFontTx/>
              <a:buNone/>
            </a:pPr>
            <a:r>
              <a:rPr lang="ar-SA" altLang="zh-CN" sz="3400" b="1">
                <a:solidFill>
                  <a:schemeClr val="bg1"/>
                </a:solidFill>
                <a:latin typeface="Arial" panose="020B0604020202020204" pitchFamily="34" charset="0"/>
              </a:rPr>
              <a:t>عرفات، ياسر . قناة أبو ظبي الفضائية، 29/3/2002.</a:t>
            </a:r>
            <a:endParaRPr lang="en-US" altLang="zh-CN" sz="3400" b="1">
              <a:solidFill>
                <a:schemeClr val="bg1"/>
              </a:solidFill>
              <a:latin typeface="Arial" panose="020B0604020202020204" pitchFamily="34" charset="0"/>
            </a:endParaRPr>
          </a:p>
        </p:txBody>
      </p:sp>
      <p:sp>
        <p:nvSpPr>
          <p:cNvPr id="36867" name="AutoShape 3"/>
          <p:cNvSpPr>
            <a:spLocks noChangeArrowheads="1"/>
          </p:cNvSpPr>
          <p:nvPr/>
        </p:nvSpPr>
        <p:spPr bwMode="gray">
          <a:xfrm>
            <a:off x="3648076" y="692151"/>
            <a:ext cx="6264275"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المقابلات التلفزيونية:</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2654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slide(fromBottom)">
                                      <p:cBhvr>
                                        <p:cTn id="7" dur="500"/>
                                        <p:tgtEl>
                                          <p:spTgt spid="3686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36867"/>
                                        </p:tgtEl>
                                        <p:attrNameLst>
                                          <p:attrName>style.visibility</p:attrName>
                                        </p:attrNameLst>
                                      </p:cBhvr>
                                      <p:to>
                                        <p:strVal val="visible"/>
                                      </p:to>
                                    </p:set>
                                    <p:animEffect transition="in" filter="slide(fromBottom)">
                                      <p:cBhvr>
                                        <p:cTn id="10"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nimBg="1"/>
      <p:bldP spid="3686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body" idx="4294967295"/>
          </p:nvPr>
        </p:nvSpPr>
        <p:spPr>
          <a:xfrm>
            <a:off x="1992313" y="1557338"/>
            <a:ext cx="8229600" cy="4525962"/>
          </a:xfrm>
          <a:noFill/>
          <a:ln w="38100">
            <a:solidFill>
              <a:srgbClr val="008000"/>
            </a:solidFill>
            <a:miter lim="800000"/>
            <a:headEnd/>
            <a:tailEnd/>
          </a:ln>
        </p:spPr>
        <p:txBody>
          <a:bodyPr/>
          <a:lstStyle/>
          <a:p>
            <a:pPr algn="r" eaLnBrk="1" hangingPunct="1">
              <a:lnSpc>
                <a:spcPct val="70000"/>
              </a:lnSpc>
              <a:spcBef>
                <a:spcPct val="10000"/>
              </a:spcBef>
              <a:buFont typeface="Arial" panose="020B0604020202020204" pitchFamily="34" charset="0"/>
              <a:buNone/>
            </a:pPr>
            <a:endParaRPr lang="ar-SA" altLang="en-US" sz="2400" b="1" dirty="0"/>
          </a:p>
          <a:p>
            <a:pPr algn="r" eaLnBrk="1" hangingPunct="1">
              <a:lnSpc>
                <a:spcPct val="70000"/>
              </a:lnSpc>
              <a:spcBef>
                <a:spcPct val="10000"/>
              </a:spcBef>
              <a:buFont typeface="Arial" panose="020B0604020202020204" pitchFamily="34" charset="0"/>
              <a:buNone/>
            </a:pPr>
            <a:r>
              <a:rPr lang="ar-SA" altLang="en-US" sz="4600" b="1" dirty="0">
                <a:solidFill>
                  <a:srgbClr val="FF3300"/>
                </a:solidFill>
              </a:rPr>
              <a:t>يتم توثيق هذه المواد كالأتي:</a:t>
            </a:r>
          </a:p>
          <a:p>
            <a:pPr algn="r" eaLnBrk="1" hangingPunct="1">
              <a:lnSpc>
                <a:spcPct val="90000"/>
              </a:lnSpc>
              <a:buFont typeface="Arial" panose="020B0604020202020204" pitchFamily="34" charset="0"/>
              <a:buNone/>
            </a:pPr>
            <a:r>
              <a:rPr lang="ar-SA" altLang="en-US" sz="4500" b="1" dirty="0"/>
              <a:t>  يذكر اولا  اسم الدولة – ثم نوعية القانون ورقم وسنة إصداره ثم بيانات الجريدة الرسمية التي أصدرته ثم رقم الفصل المقتبس منه الجزء ثم رقم المادة ثم رقم الفقرة.</a:t>
            </a:r>
            <a:endParaRPr lang="en-US" altLang="en-US" sz="4500" dirty="0">
              <a:cs typeface="Arial" panose="020B0604020202020204" pitchFamily="34" charset="0"/>
            </a:endParaRPr>
          </a:p>
        </p:txBody>
      </p:sp>
      <p:sp>
        <p:nvSpPr>
          <p:cNvPr id="41987" name="AutoShape 3"/>
          <p:cNvSpPr>
            <a:spLocks noChangeArrowheads="1"/>
          </p:cNvSpPr>
          <p:nvPr/>
        </p:nvSpPr>
        <p:spPr bwMode="gray">
          <a:xfrm>
            <a:off x="1919288" y="44451"/>
            <a:ext cx="82296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المواد القانونية</a:t>
            </a:r>
            <a:r>
              <a:rPr lang="en-US" altLang="zh-CN" sz="4400" b="1">
                <a:solidFill>
                  <a:schemeClr val="bg1"/>
                </a:solidFill>
                <a:latin typeface="Arial" panose="020B0604020202020204" pitchFamily="34" charset="0"/>
              </a:rPr>
              <a:t> </a:t>
            </a:r>
          </a:p>
        </p:txBody>
      </p:sp>
      <p:grpSp>
        <p:nvGrpSpPr>
          <p:cNvPr id="130052" name="Group 4"/>
          <p:cNvGrpSpPr>
            <a:grpSpLocks/>
          </p:cNvGrpSpPr>
          <p:nvPr/>
        </p:nvGrpSpPr>
        <p:grpSpPr bwMode="auto">
          <a:xfrm>
            <a:off x="9191626" y="476251"/>
            <a:ext cx="682625" cy="682625"/>
            <a:chOff x="4830" y="279"/>
            <a:chExt cx="430" cy="430"/>
          </a:xfrm>
        </p:grpSpPr>
        <p:sp>
          <p:nvSpPr>
            <p:cNvPr id="130053"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4"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5"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6"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0057" name="Text Box 9">
              <a:hlinkClick r:id="rId3" action="ppaction://hlinksldjump"/>
            </p:cNvPr>
            <p:cNvSpPr txBox="1">
              <a:spLocks noChangeArrowheads="1"/>
            </p:cNvSpPr>
            <p:nvPr/>
          </p:nvSpPr>
          <p:spPr bwMode="gray">
            <a:xfrm>
              <a:off x="4912" y="314"/>
              <a:ext cx="24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8</a:t>
              </a:r>
              <a:endParaRPr lang="en-US" altLang="en-US" sz="2800" b="1">
                <a:solidFill>
                  <a:srgbClr val="000000"/>
                </a:solidFill>
                <a:latin typeface="Articulate" pitchFamily="2" charset="0"/>
              </a:endParaRP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9647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slide(fromBottom)">
                                      <p:cBhvr>
                                        <p:cTn id="7" dur="500"/>
                                        <p:tgtEl>
                                          <p:spTgt spid="41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AutoShape 2"/>
          <p:cNvSpPr>
            <a:spLocks noChangeArrowheads="1"/>
          </p:cNvSpPr>
          <p:nvPr/>
        </p:nvSpPr>
        <p:spPr bwMode="gray">
          <a:xfrm>
            <a:off x="1919288" y="2133601"/>
            <a:ext cx="8280400" cy="33115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المملكة الأردنية الهاشمية – قانون التجارة رقم 12 </a:t>
            </a:r>
          </a:p>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لسنة 1966 – الجريدة الرسمية رقم 1910</a:t>
            </a:r>
          </a:p>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 بتاريخ 30 آذار 1966 – الفصل الأول –</a:t>
            </a:r>
          </a:p>
          <a:p>
            <a:pPr>
              <a:lnSpc>
                <a:spcPct val="95000"/>
              </a:lnSpc>
              <a:spcBef>
                <a:spcPts val="200"/>
              </a:spcBef>
              <a:buClr>
                <a:schemeClr val="accent1"/>
              </a:buClr>
              <a:buSzPct val="85000"/>
              <a:buNone/>
            </a:pPr>
            <a:r>
              <a:rPr lang="ar-SA" altLang="en-US" sz="3500" b="1">
                <a:solidFill>
                  <a:schemeClr val="bg1"/>
                </a:solidFill>
                <a:latin typeface="Arial" panose="020B0604020202020204" pitchFamily="34" charset="0"/>
              </a:rPr>
              <a:t> المادة  رقم (9) الفقرة (أ).</a:t>
            </a:r>
            <a:endParaRPr lang="en-US" altLang="en-US" sz="3500" b="1">
              <a:solidFill>
                <a:schemeClr val="bg1"/>
              </a:solidFill>
              <a:latin typeface="Arial" panose="020B0604020202020204" pitchFamily="34" charset="0"/>
            </a:endParaRPr>
          </a:p>
        </p:txBody>
      </p:sp>
      <p:sp>
        <p:nvSpPr>
          <p:cNvPr id="43011" name="AutoShape 3"/>
          <p:cNvSpPr>
            <a:spLocks noChangeArrowheads="1"/>
          </p:cNvSpPr>
          <p:nvPr/>
        </p:nvSpPr>
        <p:spPr bwMode="gray">
          <a:xfrm>
            <a:off x="3648076" y="692151"/>
            <a:ext cx="6264275" cy="1008063"/>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400" b="1">
                <a:latin typeface="Arial" panose="020B0604020202020204" pitchFamily="34" charset="0"/>
                <a:cs typeface="HeshamNormal" pitchFamily="2" charset="0"/>
              </a:rPr>
              <a:t>مثال لتوثيق المواد القانونية:</a:t>
            </a:r>
            <a:endParaRPr lang="en-US" altLang="zh-CN" sz="40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538413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slide(fromBottom)">
                                      <p:cBhvr>
                                        <p:cTn id="7" dur="500"/>
                                        <p:tgtEl>
                                          <p:spTgt spid="4301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43011"/>
                                        </p:tgtEl>
                                        <p:attrNameLst>
                                          <p:attrName>style.visibility</p:attrName>
                                        </p:attrNameLst>
                                      </p:cBhvr>
                                      <p:to>
                                        <p:strVal val="visible"/>
                                      </p:to>
                                    </p:set>
                                    <p:animEffect transition="in" filter="slide(fromBottom)">
                                      <p:cBhvr>
                                        <p:cTn id="10" dur="500"/>
                                        <p:tgtEl>
                                          <p:spTgt spid="430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body" sz="half" idx="4294967295"/>
          </p:nvPr>
        </p:nvSpPr>
        <p:spPr>
          <a:xfrm>
            <a:off x="2208213" y="1916114"/>
            <a:ext cx="7848600" cy="2592387"/>
          </a:xfrm>
          <a:noFill/>
          <a:ln w="28575">
            <a:solidFill>
              <a:srgbClr val="003300"/>
            </a:solidFill>
            <a:miter lim="800000"/>
            <a:headEnd/>
            <a:tailEnd/>
          </a:ln>
        </p:spPr>
        <p:txBody>
          <a:bodyPr/>
          <a:lstStyle/>
          <a:p>
            <a:pPr eaLnBrk="1" hangingPunct="1">
              <a:lnSpc>
                <a:spcPct val="90000"/>
              </a:lnSpc>
              <a:buFont typeface="Arial" panose="020B0604020202020204" pitchFamily="34" charset="0"/>
              <a:buNone/>
            </a:pPr>
            <a:r>
              <a:rPr lang="ar-SA" altLang="en-US"/>
              <a:t> </a:t>
            </a:r>
            <a:r>
              <a:rPr lang="ar-SA" altLang="en-US" sz="2700" b="1"/>
              <a:t>بعد التطور الهائل في عالم المعلومات و تكنولوجيا المعلومات حيث اصبح الطالب أو الباحث لا يعتمد على الكتاب أو المصادر التقليدية المعروفة ومع انتشار استخدام ألانترنت واعتماد الباحثين عليها كثيراً في الحصول على معلومات توثق أبحاثهم فكان لا بد من وضع اسس علمية لكيفية توثيق هذه المصادر.</a:t>
            </a:r>
            <a:br>
              <a:rPr lang="ar-SA" altLang="en-US" sz="2700" b="1"/>
            </a:br>
            <a:r>
              <a:rPr lang="ar-SA" altLang="en-US" sz="2700" b="1"/>
              <a:t>وفيما يلي ملخص حول كيفية التوثيق:</a:t>
            </a:r>
            <a:endParaRPr lang="en-US" altLang="en-US" b="1">
              <a:cs typeface="Arial" panose="020B0604020202020204" pitchFamily="34" charset="0"/>
            </a:endParaRPr>
          </a:p>
        </p:txBody>
      </p:sp>
      <p:graphicFrame>
        <p:nvGraphicFramePr>
          <p:cNvPr id="128033" name="Group 33"/>
          <p:cNvGraphicFramePr>
            <a:graphicFrameLocks noGrp="1"/>
          </p:cNvGraphicFramePr>
          <p:nvPr>
            <p:ph sz="half" idx="4294967295"/>
          </p:nvPr>
        </p:nvGraphicFramePr>
        <p:xfrm>
          <a:off x="2351088" y="4559300"/>
          <a:ext cx="7561262" cy="2255839"/>
        </p:xfrm>
        <a:graphic>
          <a:graphicData uri="http://schemas.openxmlformats.org/drawingml/2006/table">
            <a:tbl>
              <a:tblPr rtl="1"/>
              <a:tblGrid>
                <a:gridCol w="4440237">
                  <a:extLst>
                    <a:ext uri="{9D8B030D-6E8A-4147-A177-3AD203B41FA5}">
                      <a16:colId xmlns:a16="http://schemas.microsoft.com/office/drawing/2014/main" val="3483577842"/>
                    </a:ext>
                  </a:extLst>
                </a:gridCol>
                <a:gridCol w="3121025">
                  <a:extLst>
                    <a:ext uri="{9D8B030D-6E8A-4147-A177-3AD203B41FA5}">
                      <a16:colId xmlns:a16="http://schemas.microsoft.com/office/drawing/2014/main" val="163287435"/>
                    </a:ext>
                  </a:extLst>
                </a:gridCol>
              </a:tblGrid>
              <a:tr h="396987">
                <a:tc gridSpan="2">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hlinkClick r:id="rId3"/>
                        </a:rPr>
                        <a:t>http://www.apa.org/monitor/octoo/workplace.html</a:t>
                      </a:r>
                      <a:endPar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endParaRPr>
                    </a:p>
                  </a:txBody>
                  <a:tcPr marT="45733" marB="45733"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3408099144"/>
                  </a:ext>
                </a:extLst>
              </a:tr>
              <a:tr h="433510">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Hypertext transfer protocol</a:t>
                      </a:r>
                      <a:r>
                        <a:rPr kumimoji="0" lang="ar-SA"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endPar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endParaRP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http</a:t>
                      </a:r>
                      <a:r>
                        <a:rPr kumimoji="0" lang="ar-SA"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endPar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endParaRP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68301788"/>
                  </a:ext>
                </a:extLst>
              </a:tr>
              <a:tr h="396352">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Host name</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www.apa.org</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89672835"/>
                  </a:ext>
                </a:extLst>
              </a:tr>
              <a:tr h="39698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Path to document</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/monitor/octoo</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66325754"/>
                  </a:ext>
                </a:extLst>
              </a:tr>
              <a:tr h="63200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File Name</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cs typeface="Arial" panose="020B0604020202020204" pitchFamily="34" charset="0"/>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cs typeface="Arial" panose="020B0604020202020204" pitchFamily="34" charset="0"/>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cs typeface="Arial" panose="020B0604020202020204" pitchFamily="34" charset="0"/>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cs typeface="Arial" panose="020B0604020202020204" pitchFamily="34" charset="0"/>
                        </a:defRPr>
                      </a:lvl9pPr>
                    </a:lstStyle>
                    <a:p>
                      <a:pPr marL="0" marR="0" lvl="0" indent="0" algn="r" defTabSz="914400" rtl="1" eaLnBrk="1" fontAlgn="base" latinLnBrk="0" hangingPunct="1">
                        <a:lnSpc>
                          <a:spcPct val="100000"/>
                        </a:lnSpc>
                        <a:spcBef>
                          <a:spcPct val="20000"/>
                        </a:spcBef>
                        <a:spcAft>
                          <a:spcPct val="0"/>
                        </a:spcAft>
                        <a:buClrTx/>
                        <a:buSzTx/>
                        <a:buFont typeface="Arial" panose="020B0604020202020204" pitchFamily="34" charset="0"/>
                        <a:buNone/>
                        <a:tabLst/>
                      </a:pPr>
                      <a:r>
                        <a:rPr kumimoji="0" lang="en-US" altLang="en-US" sz="2000" b="1"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workplace.html</a:t>
                      </a:r>
                      <a:r>
                        <a:rPr kumimoji="0" lang="en-US" altLang="en-US" sz="2000" b="0" i="0" u="none" strike="noStrike" cap="none" normalizeH="0" baseline="0" smtClean="0">
                          <a:ln>
                            <a:noFill/>
                          </a:ln>
                          <a:solidFill>
                            <a:schemeClr val="tx1"/>
                          </a:solidFill>
                          <a:effectLst/>
                          <a:latin typeface="Calibri" panose="020F0502020204030204" pitchFamily="34" charset="0"/>
                          <a:cs typeface="Arial" panose="020B0604020202020204" pitchFamily="34" charset="0"/>
                        </a:rPr>
                        <a:t> </a:t>
                      </a:r>
                    </a:p>
                  </a:txBody>
                  <a:tcPr marT="45733" marB="4573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47592375"/>
                  </a:ext>
                </a:extLst>
              </a:tr>
            </a:tbl>
          </a:graphicData>
        </a:graphic>
      </p:graphicFrame>
      <p:sp>
        <p:nvSpPr>
          <p:cNvPr id="128029" name="AutoShape 29"/>
          <p:cNvSpPr>
            <a:spLocks noChangeArrowheads="1"/>
          </p:cNvSpPr>
          <p:nvPr/>
        </p:nvSpPr>
        <p:spPr bwMode="gray">
          <a:xfrm>
            <a:off x="1774825" y="333375"/>
            <a:ext cx="8820150" cy="1366838"/>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eaLnBrk="1" hangingPunct="1">
              <a:buFontTx/>
              <a:buNone/>
            </a:pPr>
            <a:endParaRPr lang="ar-SA" altLang="en-US" b="1">
              <a:solidFill>
                <a:schemeClr val="hlink"/>
              </a:solidFill>
              <a:latin typeface="Arial" panose="020B0604020202020204" pitchFamily="34" charset="0"/>
            </a:endParaRPr>
          </a:p>
          <a:p>
            <a:pPr algn="ctr" eaLnBrk="1" hangingPunct="1">
              <a:buFontTx/>
              <a:buNone/>
            </a:pPr>
            <a:r>
              <a:rPr lang="ar-SA" altLang="en-US" b="1">
                <a:solidFill>
                  <a:schemeClr val="hlink"/>
                </a:solidFill>
                <a:latin typeface="Arial" panose="020B0604020202020204" pitchFamily="34" charset="0"/>
              </a:rPr>
              <a:t>9 توثيق المراجع المأخوذة من الإنترنت حسب نظام </a:t>
            </a:r>
            <a:r>
              <a:rPr lang="en-US" altLang="en-US" b="1">
                <a:solidFill>
                  <a:schemeClr val="hlink"/>
                </a:solidFill>
                <a:latin typeface="Arial" panose="020B0604020202020204" pitchFamily="34" charset="0"/>
              </a:rPr>
              <a:t>APA</a:t>
            </a:r>
            <a:r>
              <a:rPr lang="ar-SA" altLang="en-US" b="1">
                <a:solidFill>
                  <a:schemeClr val="hlink"/>
                </a:solidFill>
                <a:latin typeface="Arial" panose="020B0604020202020204" pitchFamily="34" charset="0"/>
              </a:rPr>
              <a:t> </a:t>
            </a:r>
          </a:p>
          <a:p>
            <a:pPr algn="ctr" eaLnBrk="1" hangingPunct="1">
              <a:buFontTx/>
              <a:buNone/>
            </a:pPr>
            <a:r>
              <a:rPr lang="en-US" altLang="en-US" sz="2800" b="1" i="1">
                <a:latin typeface="Arial" panose="020B0604020202020204" pitchFamily="34" charset="0"/>
              </a:rPr>
              <a:t>American Psychological Association</a:t>
            </a:r>
            <a:r>
              <a:rPr lang="ar-SA" altLang="en-US" sz="1600">
                <a:latin typeface="Arial" panose="020B0604020202020204" pitchFamily="34" charset="0"/>
              </a:rPr>
              <a:t> </a:t>
            </a:r>
            <a:endParaRPr lang="ar-SA" altLang="en-US" sz="2800">
              <a:solidFill>
                <a:schemeClr val="bg1"/>
              </a:solidFill>
              <a:latin typeface="Arial" panose="020B0604020202020204" pitchFamily="34" charset="0"/>
            </a:endParaRPr>
          </a:p>
          <a:p>
            <a:pPr algn="ctr" eaLnBrk="1" hangingPunct="1">
              <a:buFontTx/>
              <a:buNone/>
            </a:pPr>
            <a:endParaRPr lang="en-US" altLang="zh-CN" sz="2800" b="1">
              <a:solidFill>
                <a:schemeClr val="bg1"/>
              </a:solidFill>
              <a:latin typeface="Arial" panose="020B0604020202020204" pitchFamily="34" charset="0"/>
            </a:endParaRPr>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287196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28029"/>
                                        </p:tgtEl>
                                        <p:attrNameLst>
                                          <p:attrName>style.visibility</p:attrName>
                                        </p:attrNameLst>
                                      </p:cBhvr>
                                      <p:to>
                                        <p:strVal val="visible"/>
                                      </p:to>
                                    </p:set>
                                    <p:animEffect transition="in" filter="slide(fromBottom)">
                                      <p:cBhvr>
                                        <p:cTn id="7" dur="500"/>
                                        <p:tgtEl>
                                          <p:spTgt spid="128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2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p>
          <a:p>
            <a:pPr eaLnBrk="1" hangingPunct="1">
              <a:lnSpc>
                <a:spcPct val="90000"/>
              </a:lnSpc>
              <a:buFont typeface="Arial" panose="020B0604020202020204" pitchFamily="34" charset="0"/>
              <a:buNone/>
            </a:pPr>
            <a:r>
              <a:rPr lang="ar-SA" altLang="en-US" smtClean="0"/>
              <a:t>   </a:t>
            </a:r>
            <a:r>
              <a:rPr lang="ar-SA" altLang="en-US" sz="4400" b="1"/>
              <a:t>توثق كما لو كانت دورية عادية مطبوعة لكن يوضع بعد العنوان (نسخة الكترونية </a:t>
            </a:r>
            <a:r>
              <a:rPr lang="en-US" altLang="en-US" sz="4400" b="1">
                <a:cs typeface="Arial" panose="020B0604020202020204" pitchFamily="34" charset="0"/>
              </a:rPr>
              <a:t>Electronic version</a:t>
            </a:r>
            <a:r>
              <a:rPr lang="ar-SA" altLang="en-US" sz="4400" b="1"/>
              <a:t>).</a:t>
            </a:r>
          </a:p>
        </p:txBody>
      </p:sp>
      <p:sp>
        <p:nvSpPr>
          <p:cNvPr id="134147"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b="1" u="sng">
                <a:solidFill>
                  <a:schemeClr val="bg1"/>
                </a:solidFill>
                <a:latin typeface="Arial" panose="020B0604020202020204" pitchFamily="34" charset="0"/>
              </a:rPr>
              <a:t>مقالات في دوريات مطبوعة ومزودة </a:t>
            </a:r>
            <a:br>
              <a:rPr lang="ar-SA" altLang="en-US" b="1" u="sng">
                <a:solidFill>
                  <a:schemeClr val="bg1"/>
                </a:solidFill>
                <a:latin typeface="Arial" panose="020B0604020202020204" pitchFamily="34" charset="0"/>
              </a:rPr>
            </a:br>
            <a:r>
              <a:rPr lang="ar-SA" altLang="en-US" b="1" u="sng">
                <a:solidFill>
                  <a:schemeClr val="bg1"/>
                </a:solidFill>
                <a:latin typeface="Arial" panose="020B0604020202020204" pitchFamily="34" charset="0"/>
              </a:rPr>
              <a:t>على  الإنترنت </a:t>
            </a:r>
            <a:r>
              <a:rPr lang="en-US" altLang="en-US" b="1" u="sng">
                <a:solidFill>
                  <a:schemeClr val="bg1"/>
                </a:solidFill>
                <a:latin typeface="Arial" panose="020B0604020202020204" pitchFamily="34" charset="0"/>
              </a:rPr>
              <a:t>Periodicals</a:t>
            </a:r>
            <a:endParaRPr lang="en-US" altLang="zh-CN" b="1" u="sng">
              <a:solidFill>
                <a:schemeClr val="bg1"/>
              </a:solidFill>
              <a:latin typeface="Arial" panose="020B0604020202020204" pitchFamily="34" charset="0"/>
            </a:endParaRPr>
          </a:p>
        </p:txBody>
      </p:sp>
      <p:grpSp>
        <p:nvGrpSpPr>
          <p:cNvPr id="136196" name="Group 4"/>
          <p:cNvGrpSpPr>
            <a:grpSpLocks/>
          </p:cNvGrpSpPr>
          <p:nvPr/>
        </p:nvGrpSpPr>
        <p:grpSpPr bwMode="auto">
          <a:xfrm>
            <a:off x="9191626" y="442914"/>
            <a:ext cx="682625" cy="682625"/>
            <a:chOff x="4830" y="279"/>
            <a:chExt cx="430" cy="430"/>
          </a:xfrm>
        </p:grpSpPr>
        <p:sp>
          <p:nvSpPr>
            <p:cNvPr id="136197"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198"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199"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00"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36201"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6</a:t>
              </a:r>
              <a:endParaRPr lang="en-US" altLang="en-US" sz="2400" b="1">
                <a:solidFill>
                  <a:srgbClr val="000000"/>
                </a:solidFill>
                <a:latin typeface="Articulate" pitchFamily="2" charset="0"/>
              </a:endParaRP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63188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4147"/>
                                        </p:tgtEl>
                                        <p:attrNameLst>
                                          <p:attrName>style.visibility</p:attrName>
                                        </p:attrNameLst>
                                      </p:cBhvr>
                                      <p:to>
                                        <p:strVal val="visible"/>
                                      </p:to>
                                    </p:set>
                                    <p:animEffect transition="in" filter="slide(fromBottom)">
                                      <p:cBhvr>
                                        <p:cTn id="7" dur="500"/>
                                        <p:tgtEl>
                                          <p:spTgt spid="134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AutoShape 2"/>
          <p:cNvSpPr>
            <a:spLocks noChangeArrowheads="1"/>
          </p:cNvSpPr>
          <p:nvPr/>
        </p:nvSpPr>
        <p:spPr bwMode="gray">
          <a:xfrm>
            <a:off x="2063750" y="1125539"/>
            <a:ext cx="8280400" cy="1582737"/>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en-US" sz="2400" b="1">
                <a:solidFill>
                  <a:schemeClr val="bg1"/>
                </a:solidFill>
                <a:latin typeface="Arial" panose="020B0604020202020204" pitchFamily="34" charset="0"/>
              </a:rPr>
              <a:t>أبو طه، علاء فوزي. "النظام السياسي الفلسطيني و مراحل تكريس التسوية</a:t>
            </a:r>
            <a:endParaRPr lang="en-GB" altLang="en-US" sz="2400" b="1">
              <a:solidFill>
                <a:schemeClr val="bg1"/>
              </a:solidFill>
              <a:latin typeface="Arial" panose="020B0604020202020204" pitchFamily="34" charset="0"/>
            </a:endParaRPr>
          </a:p>
          <a:p>
            <a:pPr eaLnBrk="1" hangingPunct="1">
              <a:spcBef>
                <a:spcPct val="0"/>
              </a:spcBef>
              <a:buFontTx/>
              <a:buNone/>
            </a:pPr>
            <a:r>
              <a:rPr lang="ar-SA" altLang="en-US" sz="2400" b="1">
                <a:solidFill>
                  <a:schemeClr val="bg1"/>
                </a:solidFill>
                <a:latin typeface="Arial" panose="020B0604020202020204" pitchFamily="34" charset="0"/>
              </a:rPr>
              <a:t> السياسية" </a:t>
            </a:r>
            <a:r>
              <a:rPr lang="en-GB" altLang="en-US" sz="2400" b="1">
                <a:solidFill>
                  <a:schemeClr val="bg1"/>
                </a:solidFill>
                <a:latin typeface="Arial" panose="020B0604020202020204" pitchFamily="34" charset="0"/>
              </a:rPr>
              <a:t> </a:t>
            </a:r>
            <a:r>
              <a:rPr lang="ar-SA" altLang="en-US" sz="2400" b="1">
                <a:solidFill>
                  <a:schemeClr val="bg1"/>
                </a:solidFill>
                <a:latin typeface="Arial" panose="020B0604020202020204" pitchFamily="34" charset="0"/>
              </a:rPr>
              <a:t>مجلة السياسة الدولية. 29 آب 2004 .(نسخة الكتروينة) </a:t>
            </a:r>
          </a:p>
          <a:p>
            <a:pPr eaLnBrk="1" hangingPunct="1">
              <a:spcBef>
                <a:spcPct val="0"/>
              </a:spcBef>
              <a:buFontTx/>
              <a:buNone/>
            </a:pPr>
            <a:r>
              <a:rPr lang="en-GB" altLang="en-US" sz="2400" b="1">
                <a:solidFill>
                  <a:schemeClr val="bg1"/>
                </a:solidFill>
                <a:latin typeface="Arial" panose="020B0604020202020204" pitchFamily="34" charset="0"/>
              </a:rPr>
              <a:t>www.siyassa.org.eg</a:t>
            </a:r>
            <a:endParaRPr lang="en-US" altLang="zh-CN" sz="2400" b="1">
              <a:solidFill>
                <a:schemeClr val="bg1"/>
              </a:solidFill>
              <a:latin typeface="Arial" panose="020B0604020202020204" pitchFamily="34" charset="0"/>
            </a:endParaRPr>
          </a:p>
        </p:txBody>
      </p:sp>
      <p:sp>
        <p:nvSpPr>
          <p:cNvPr id="135171"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35172" name="AutoShape 4"/>
          <p:cNvSpPr>
            <a:spLocks noChangeArrowheads="1"/>
          </p:cNvSpPr>
          <p:nvPr/>
        </p:nvSpPr>
        <p:spPr bwMode="gray">
          <a:xfrm>
            <a:off x="6311901" y="3644901"/>
            <a:ext cx="3922713" cy="79057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لمقال أجنبي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35173" name="AutoShape 5"/>
          <p:cNvSpPr>
            <a:spLocks noChangeArrowheads="1"/>
          </p:cNvSpPr>
          <p:nvPr/>
        </p:nvSpPr>
        <p:spPr bwMode="gray">
          <a:xfrm>
            <a:off x="2135188" y="4724401"/>
            <a:ext cx="8280400" cy="1871663"/>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en-US" altLang="en-US" sz="2400" b="1">
                <a:solidFill>
                  <a:schemeClr val="bg1"/>
                </a:solidFill>
                <a:latin typeface="Arial" panose="020B0604020202020204" pitchFamily="34" charset="0"/>
              </a:rPr>
              <a:t>Dickerson, John. How Bush plans To Win. Time.  </a:t>
            </a:r>
            <a:endParaRPr lang="ar-SA" altLang="en-US" sz="2400" b="1">
              <a:solidFill>
                <a:schemeClr val="bg1"/>
              </a:solidFill>
              <a:latin typeface="Arial" panose="020B0604020202020204" pitchFamily="34" charset="0"/>
            </a:endParaRPr>
          </a:p>
          <a:p>
            <a:pPr algn="ctr" rtl="0" eaLnBrk="1" hangingPunct="1">
              <a:spcBef>
                <a:spcPct val="0"/>
              </a:spcBef>
              <a:buFontTx/>
              <a:buNone/>
            </a:pPr>
            <a:r>
              <a:rPr lang="en-US" altLang="en-US" sz="2400" b="1">
                <a:solidFill>
                  <a:schemeClr val="bg1"/>
                </a:solidFill>
                <a:latin typeface="Arial" panose="020B0604020202020204" pitchFamily="34" charset="0"/>
              </a:rPr>
              <a:t> August 9, 2004. (</a:t>
            </a:r>
            <a:r>
              <a:rPr lang="en-US" altLang="en-US" sz="2400">
                <a:solidFill>
                  <a:schemeClr val="bg1"/>
                </a:solidFill>
                <a:latin typeface="Arial" panose="020B0604020202020204" pitchFamily="34" charset="0"/>
              </a:rPr>
              <a:t>Electronic version).</a:t>
            </a:r>
            <a:endParaRPr lang="en-US" altLang="en-US" sz="2400" b="1" u="sng">
              <a:solidFill>
                <a:schemeClr val="bg1"/>
              </a:solidFill>
              <a:latin typeface="Arial" panose="020B0604020202020204" pitchFamily="34" charset="0"/>
            </a:endParaRPr>
          </a:p>
          <a:p>
            <a:pPr algn="ctr" rtl="0" eaLnBrk="1" hangingPunct="1">
              <a:spcBef>
                <a:spcPct val="0"/>
              </a:spcBef>
              <a:buFontTx/>
              <a:buNone/>
            </a:pPr>
            <a:r>
              <a:rPr lang="en-US" altLang="en-US" sz="2400" b="1" u="sng">
                <a:solidFill>
                  <a:schemeClr val="bg1"/>
                </a:solidFill>
                <a:latin typeface="Arial" panose="020B0604020202020204" pitchFamily="34" charset="0"/>
              </a:rPr>
              <a:t>www.time.com</a:t>
            </a:r>
            <a:endParaRPr lang="en-US" altLang="zh-CN" sz="2400" b="1">
              <a:solidFill>
                <a:schemeClr val="bg1"/>
              </a:solidFill>
              <a:latin typeface="Arial" panose="020B0604020202020204" pitchFamily="34" charset="0"/>
            </a:endParaRPr>
          </a:p>
          <a:p>
            <a:pPr algn="ctr" rtl="0" eaLnBrk="1" hangingPunct="1">
              <a:spcBef>
                <a:spcPct val="0"/>
              </a:spcBef>
              <a:buFontTx/>
              <a:buNone/>
            </a:pPr>
            <a:endParaRPr lang="en-US" altLang="zh-CN" sz="2400" b="1">
              <a:solidFill>
                <a:schemeClr val="bg1"/>
              </a:solidFill>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509390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5170"/>
                                        </p:tgtEl>
                                        <p:attrNameLst>
                                          <p:attrName>style.visibility</p:attrName>
                                        </p:attrNameLst>
                                      </p:cBhvr>
                                      <p:to>
                                        <p:strVal val="visible"/>
                                      </p:to>
                                    </p:set>
                                    <p:animEffect transition="in" filter="slide(fromBottom)">
                                      <p:cBhvr>
                                        <p:cTn id="7" dur="500"/>
                                        <p:tgtEl>
                                          <p:spTgt spid="135170"/>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35171"/>
                                        </p:tgtEl>
                                        <p:attrNameLst>
                                          <p:attrName>style.visibility</p:attrName>
                                        </p:attrNameLst>
                                      </p:cBhvr>
                                      <p:to>
                                        <p:strVal val="visible"/>
                                      </p:to>
                                    </p:set>
                                    <p:animEffect transition="in" filter="slide(fromBottom)">
                                      <p:cBhvr>
                                        <p:cTn id="10" dur="500"/>
                                        <p:tgtEl>
                                          <p:spTgt spid="135171"/>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35172"/>
                                        </p:tgtEl>
                                        <p:attrNameLst>
                                          <p:attrName>style.visibility</p:attrName>
                                        </p:attrNameLst>
                                      </p:cBhvr>
                                      <p:to>
                                        <p:strVal val="visible"/>
                                      </p:to>
                                    </p:set>
                                    <p:animEffect transition="in" filter="slide(fromBottom)">
                                      <p:cBhvr>
                                        <p:cTn id="13" dur="500"/>
                                        <p:tgtEl>
                                          <p:spTgt spid="135172"/>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35173"/>
                                        </p:tgtEl>
                                        <p:attrNameLst>
                                          <p:attrName>style.visibility</p:attrName>
                                        </p:attrNameLst>
                                      </p:cBhvr>
                                      <p:to>
                                        <p:strVal val="visible"/>
                                      </p:to>
                                    </p:set>
                                    <p:animEffect transition="in" filter="slide(fromBottom)">
                                      <p:cBhvr>
                                        <p:cTn id="16" dur="500"/>
                                        <p:tgtEl>
                                          <p:spTgt spid="135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animBg="1"/>
      <p:bldP spid="135171" grpId="0" animBg="1"/>
      <p:bldP spid="135172" grpId="0" animBg="1"/>
      <p:bldP spid="13517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p>
          <a:p>
            <a:pPr eaLnBrk="1" hangingPunct="1">
              <a:lnSpc>
                <a:spcPct val="90000"/>
              </a:lnSpc>
              <a:buFont typeface="Arial" panose="020B0604020202020204" pitchFamily="34" charset="0"/>
              <a:buNone/>
            </a:pPr>
            <a:r>
              <a:rPr lang="ar-SA" altLang="en-US" smtClean="0"/>
              <a:t> </a:t>
            </a:r>
            <a:r>
              <a:rPr lang="ar-SA" altLang="en-US" sz="4000" b="1"/>
              <a:t>توثق بشكل كامل مع العدد والجزء (لا يوجد صفحات في هذه الحالة) وتضع عبارة (استرجعت بتاريخ  كذا من عنوان الـ </a:t>
            </a:r>
            <a:r>
              <a:rPr lang="en-US" altLang="en-US" sz="4000" b="1">
                <a:cs typeface="Arial" panose="020B0604020202020204" pitchFamily="34" charset="0"/>
              </a:rPr>
              <a:t>URL</a:t>
            </a:r>
            <a:r>
              <a:rPr lang="ar-SA" altLang="en-US" sz="4000" b="1"/>
              <a:t> )  وهذا ينطبق إذا كان البروتوكول </a:t>
            </a:r>
            <a:r>
              <a:rPr lang="en-US" altLang="en-US" sz="4000" b="1">
                <a:cs typeface="Arial" panose="020B0604020202020204" pitchFamily="34" charset="0"/>
              </a:rPr>
              <a:t>FTP</a:t>
            </a:r>
            <a:r>
              <a:rPr lang="ar-SA" altLang="en-US" sz="4000" b="1"/>
              <a:t>.</a:t>
            </a:r>
          </a:p>
        </p:txBody>
      </p:sp>
      <p:sp>
        <p:nvSpPr>
          <p:cNvPr id="137219"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4200" b="1">
                <a:solidFill>
                  <a:schemeClr val="bg1"/>
                </a:solidFill>
                <a:latin typeface="Arial" panose="020B0604020202020204" pitchFamily="34" charset="0"/>
              </a:rPr>
              <a:t>مقالات من دوريات</a:t>
            </a:r>
            <a:br>
              <a:rPr lang="ar-SA" altLang="en-US" sz="4200" b="1">
                <a:solidFill>
                  <a:schemeClr val="bg1"/>
                </a:solidFill>
                <a:latin typeface="Arial" panose="020B0604020202020204" pitchFamily="34" charset="0"/>
              </a:rPr>
            </a:br>
            <a:r>
              <a:rPr lang="ar-SA" altLang="en-US" sz="4200" b="1">
                <a:solidFill>
                  <a:schemeClr val="bg1"/>
                </a:solidFill>
                <a:latin typeface="Arial" panose="020B0604020202020204" pitchFamily="34" charset="0"/>
              </a:rPr>
              <a:t> موجودة فقط على الإنترنت</a:t>
            </a:r>
            <a:endParaRPr lang="en-US" altLang="zh-CN" sz="4200" b="1">
              <a:solidFill>
                <a:schemeClr val="bg1"/>
              </a:solidFill>
              <a:latin typeface="Arial" panose="020B0604020202020204" pitchFamily="34" charset="0"/>
            </a:endParaRPr>
          </a:p>
        </p:txBody>
      </p:sp>
      <p:grpSp>
        <p:nvGrpSpPr>
          <p:cNvPr id="140292" name="Group 4"/>
          <p:cNvGrpSpPr>
            <a:grpSpLocks/>
          </p:cNvGrpSpPr>
          <p:nvPr/>
        </p:nvGrpSpPr>
        <p:grpSpPr bwMode="auto">
          <a:xfrm>
            <a:off x="9191626" y="442914"/>
            <a:ext cx="682625" cy="682625"/>
            <a:chOff x="4830" y="279"/>
            <a:chExt cx="430" cy="430"/>
          </a:xfrm>
        </p:grpSpPr>
        <p:sp>
          <p:nvSpPr>
            <p:cNvPr id="140293"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4"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5"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6"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0297"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7</a:t>
              </a:r>
              <a:endParaRPr lang="en-US" altLang="en-US" sz="2400" b="1">
                <a:solidFill>
                  <a:srgbClr val="000000"/>
                </a:solidFill>
                <a:latin typeface="Articulate" pitchFamily="2" charset="0"/>
              </a:endParaRP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3379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7219"/>
                                        </p:tgtEl>
                                        <p:attrNameLst>
                                          <p:attrName>style.visibility</p:attrName>
                                        </p:attrNameLst>
                                      </p:cBhvr>
                                      <p:to>
                                        <p:strVal val="visible"/>
                                      </p:to>
                                    </p:set>
                                    <p:animEffect transition="in" filter="slide(fromBottom)">
                                      <p:cBhvr>
                                        <p:cTn id="7" dur="500"/>
                                        <p:tgtEl>
                                          <p:spTgt spid="137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1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AutoShape 2"/>
          <p:cNvSpPr>
            <a:spLocks noChangeArrowheads="1"/>
          </p:cNvSpPr>
          <p:nvPr/>
        </p:nvSpPr>
        <p:spPr bwMode="gray">
          <a:xfrm>
            <a:off x="2092325" y="1282701"/>
            <a:ext cx="8280400" cy="22320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r>
              <a:rPr lang="ar-SA" altLang="en-US" sz="3400" b="1">
                <a:solidFill>
                  <a:schemeClr val="bg1"/>
                </a:solidFill>
                <a:latin typeface="Arial" panose="020B0604020202020204" pitchFamily="34" charset="0"/>
              </a:rPr>
              <a:t>غريش، الان."الوجه الحقيقي ليهود باراك".19 آذار </a:t>
            </a:r>
          </a:p>
          <a:p>
            <a:pPr rtl="0" eaLnBrk="1" hangingPunct="1">
              <a:spcBef>
                <a:spcPct val="0"/>
              </a:spcBef>
              <a:buFontTx/>
              <a:buNone/>
            </a:pPr>
            <a:r>
              <a:rPr lang="ar-SA" altLang="en-US" sz="3400" b="1">
                <a:solidFill>
                  <a:schemeClr val="bg1"/>
                </a:solidFill>
                <a:latin typeface="Arial" panose="020B0604020202020204" pitchFamily="34" charset="0"/>
              </a:rPr>
              <a:t>2005 .(استرجعت بتاريخ 22/6/2005 ).</a:t>
            </a:r>
            <a:endParaRPr lang="en-US" altLang="en-US" sz="3400" b="1">
              <a:solidFill>
                <a:schemeClr val="bg1"/>
              </a:solidFill>
              <a:latin typeface="Arial" panose="020B0604020202020204" pitchFamily="34" charset="0"/>
            </a:endParaRPr>
          </a:p>
          <a:p>
            <a:pPr rtl="0" eaLnBrk="1" hangingPunct="1">
              <a:spcBef>
                <a:spcPct val="0"/>
              </a:spcBef>
              <a:buFontTx/>
              <a:buNone/>
            </a:pPr>
            <a:r>
              <a:rPr lang="en-US" altLang="en-US" sz="3400" b="1">
                <a:solidFill>
                  <a:schemeClr val="bg1"/>
                </a:solidFill>
                <a:latin typeface="Arial" panose="020B0604020202020204" pitchFamily="34" charset="0"/>
              </a:rPr>
              <a:t>WWW.palestine-info.info</a:t>
            </a:r>
            <a:endParaRPr lang="en-US" altLang="zh-CN" sz="3400" b="1">
              <a:solidFill>
                <a:schemeClr val="bg1"/>
              </a:solidFill>
              <a:latin typeface="Arial" panose="020B0604020202020204" pitchFamily="34" charset="0"/>
            </a:endParaRPr>
          </a:p>
        </p:txBody>
      </p:sp>
      <p:sp>
        <p:nvSpPr>
          <p:cNvPr id="138243"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42340" name="مستطيل 3"/>
          <p:cNvSpPr>
            <a:spLocks noChangeArrowheads="1"/>
          </p:cNvSpPr>
          <p:nvPr/>
        </p:nvSpPr>
        <p:spPr bwMode="auto">
          <a:xfrm>
            <a:off x="1952625" y="4000500"/>
            <a:ext cx="83581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lnSpc>
                <a:spcPct val="90000"/>
              </a:lnSpc>
              <a:spcBef>
                <a:spcPct val="0"/>
              </a:spcBef>
              <a:buFontTx/>
              <a:buNone/>
            </a:pPr>
            <a:r>
              <a:rPr lang="en-US" altLang="en-US" sz="2000" b="1">
                <a:latin typeface="Arial" panose="020B0604020202020204" pitchFamily="34" charset="0"/>
              </a:rPr>
              <a:t>Fredrickson, B. L. (2000, March 7). Cultivating positive emotions to optimize health and well-being. Prevention &amp; Treatment, 3, Article   0001a. Retrieved November 20, 2000, from: http//journals.apa.org/prevention/volume3/pre0030001a.html</a:t>
            </a:r>
          </a:p>
        </p:txBody>
      </p:sp>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378700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slide(fromBottom)">
                                      <p:cBhvr>
                                        <p:cTn id="7" dur="500"/>
                                        <p:tgtEl>
                                          <p:spTgt spid="138242"/>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38243"/>
                                        </p:tgtEl>
                                        <p:attrNameLst>
                                          <p:attrName>style.visibility</p:attrName>
                                        </p:attrNameLst>
                                      </p:cBhvr>
                                      <p:to>
                                        <p:strVal val="visible"/>
                                      </p:to>
                                    </p:set>
                                    <p:animEffect transition="in" filter="slide(fromBottom)">
                                      <p:cBhvr>
                                        <p:cTn id="10" dur="500"/>
                                        <p:tgtEl>
                                          <p:spTgt spid="138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animBg="1"/>
      <p:bldP spid="138243"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solidFill>
                <a:srgbClr val="000000"/>
              </a:solidFill>
            </a:endParaRPr>
          </a:p>
          <a:p>
            <a:pPr eaLnBrk="1" hangingPunct="1">
              <a:lnSpc>
                <a:spcPct val="90000"/>
              </a:lnSpc>
              <a:buFont typeface="Arial" panose="020B0604020202020204" pitchFamily="34" charset="0"/>
              <a:buNone/>
            </a:pPr>
            <a:r>
              <a:rPr lang="ar-SA" altLang="en-US" smtClean="0">
                <a:solidFill>
                  <a:srgbClr val="000000"/>
                </a:solidFill>
              </a:rPr>
              <a:t> </a:t>
            </a:r>
            <a:r>
              <a:rPr lang="ar-SA" altLang="en-US" sz="4800" b="1">
                <a:solidFill>
                  <a:srgbClr val="000000"/>
                </a:solidFill>
              </a:rPr>
              <a:t>توثق كما لو كانت مقالة في دورية مع وضع المجلد والعدد (دون الصفحات) ومن ثم وضع تاريخ وعنوان الاسترجاع.</a:t>
            </a:r>
          </a:p>
        </p:txBody>
      </p:sp>
      <p:sp>
        <p:nvSpPr>
          <p:cNvPr id="139267"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3600" b="1">
                <a:solidFill>
                  <a:schemeClr val="bg1"/>
                </a:solidFill>
                <a:latin typeface="Arial" panose="020B0604020202020204" pitchFamily="34" charset="0"/>
              </a:rPr>
              <a:t>مقالات في نشرات</a:t>
            </a:r>
            <a:br>
              <a:rPr lang="ar-SA" altLang="en-US" sz="3600" b="1">
                <a:solidFill>
                  <a:schemeClr val="bg1"/>
                </a:solidFill>
                <a:latin typeface="Arial" panose="020B0604020202020204" pitchFamily="34" charset="0"/>
              </a:rPr>
            </a:br>
            <a:r>
              <a:rPr lang="ar-SA" altLang="en-US" sz="3600" b="1">
                <a:solidFill>
                  <a:schemeClr val="bg1"/>
                </a:solidFill>
                <a:latin typeface="Arial" panose="020B0604020202020204" pitchFamily="34" charset="0"/>
              </a:rPr>
              <a:t> موجودة في الإنترنت</a:t>
            </a:r>
            <a:endParaRPr lang="en-US" altLang="zh-CN" sz="3600" b="1">
              <a:solidFill>
                <a:schemeClr val="bg1"/>
              </a:solidFill>
              <a:latin typeface="Arial" panose="020B0604020202020204" pitchFamily="34" charset="0"/>
            </a:endParaRPr>
          </a:p>
        </p:txBody>
      </p:sp>
      <p:grpSp>
        <p:nvGrpSpPr>
          <p:cNvPr id="144388" name="Group 4"/>
          <p:cNvGrpSpPr>
            <a:grpSpLocks/>
          </p:cNvGrpSpPr>
          <p:nvPr/>
        </p:nvGrpSpPr>
        <p:grpSpPr bwMode="auto">
          <a:xfrm>
            <a:off x="9191626" y="442914"/>
            <a:ext cx="682625" cy="682625"/>
            <a:chOff x="4830" y="279"/>
            <a:chExt cx="430" cy="430"/>
          </a:xfrm>
        </p:grpSpPr>
        <p:sp>
          <p:nvSpPr>
            <p:cNvPr id="144389"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0"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1"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2"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4393" name="Text Box 9">
              <a:hlinkClick r:id="rId3" action="ppaction://hlinksldjump"/>
            </p:cNvPr>
            <p:cNvSpPr txBox="1">
              <a:spLocks noChangeArrowheads="1"/>
            </p:cNvSpPr>
            <p:nvPr/>
          </p:nvSpPr>
          <p:spPr bwMode="gray">
            <a:xfrm>
              <a:off x="4921" y="346"/>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8</a:t>
              </a:r>
              <a:endParaRPr lang="en-US" altLang="en-US" sz="2400" b="1">
                <a:solidFill>
                  <a:srgbClr val="000000"/>
                </a:solidFill>
                <a:latin typeface="Articulate" pitchFamily="2" charset="0"/>
              </a:endParaRP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266468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39267"/>
                                        </p:tgtEl>
                                        <p:attrNameLst>
                                          <p:attrName>style.visibility</p:attrName>
                                        </p:attrNameLst>
                                      </p:cBhvr>
                                      <p:to>
                                        <p:strVal val="visible"/>
                                      </p:to>
                                    </p:set>
                                    <p:animEffect transition="in" filter="slide(fromBottom)">
                                      <p:cBhvr>
                                        <p:cTn id="7" dur="500"/>
                                        <p:tgtEl>
                                          <p:spTgt spid="139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4" name="AutoShape 2"/>
          <p:cNvSpPr>
            <a:spLocks noChangeArrowheads="1"/>
          </p:cNvSpPr>
          <p:nvPr/>
        </p:nvSpPr>
        <p:spPr bwMode="gray">
          <a:xfrm>
            <a:off x="1952625" y="1571626"/>
            <a:ext cx="82804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000" b="1">
                <a:solidFill>
                  <a:schemeClr val="bg1"/>
                </a:solidFill>
                <a:latin typeface="Arial" panose="020B0604020202020204" pitchFamily="34" charset="0"/>
              </a:rPr>
              <a:t>غريش، الان."الوجه الحقيقي ليهود باراك".19 آذار 2005 .(استرجعت بتاريخ 22/6/2005 ).</a:t>
            </a:r>
            <a:endParaRPr lang="en-US" altLang="zh-CN" sz="2000" b="1">
              <a:solidFill>
                <a:schemeClr val="bg1"/>
              </a:solidFill>
              <a:latin typeface="Arial" panose="020B0604020202020204" pitchFamily="34" charset="0"/>
            </a:endParaRPr>
          </a:p>
          <a:p>
            <a:pPr eaLnBrk="1" hangingPunct="1">
              <a:spcBef>
                <a:spcPct val="0"/>
              </a:spcBef>
              <a:buFontTx/>
              <a:buNone/>
            </a:pPr>
            <a:r>
              <a:rPr lang="en-US" altLang="zh-CN" sz="2000" b="1">
                <a:solidFill>
                  <a:schemeClr val="bg1"/>
                </a:solidFill>
                <a:latin typeface="Arial" panose="020B0604020202020204" pitchFamily="34" charset="0"/>
              </a:rPr>
              <a:t>WWW.palestine-info.info </a:t>
            </a:r>
          </a:p>
        </p:txBody>
      </p:sp>
    </p:spTree>
    <p:extLst>
      <p:ext uri="{BB962C8B-B14F-4D97-AF65-F5344CB8AC3E}">
        <p14:creationId xmlns:p14="http://schemas.microsoft.com/office/powerpoint/2010/main" val="9482761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0291"/>
                                        </p:tgtEl>
                                        <p:attrNameLst>
                                          <p:attrName>style.visibility</p:attrName>
                                        </p:attrNameLst>
                                      </p:cBhvr>
                                      <p:to>
                                        <p:strVal val="visible"/>
                                      </p:to>
                                    </p:set>
                                    <p:animEffect transition="in" filter="slide(fromBottom)">
                                      <p:cBhvr>
                                        <p:cTn id="7" dur="500"/>
                                        <p:tgtEl>
                                          <p:spTgt spid="140291"/>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lide(fromBottom)">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animBg="1"/>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body" idx="4294967295"/>
          </p:nvPr>
        </p:nvSpPr>
        <p:spPr>
          <a:xfrm>
            <a:off x="2063750" y="1484313"/>
            <a:ext cx="8229600" cy="4525962"/>
          </a:xfrm>
          <a:noFill/>
          <a:ln w="38100">
            <a:solidFill>
              <a:srgbClr val="008000"/>
            </a:solidFill>
            <a:miter lim="800000"/>
            <a:headEnd/>
            <a:tailEnd/>
          </a:ln>
        </p:spPr>
        <p:txBody>
          <a:bodyPr/>
          <a:lstStyle/>
          <a:p>
            <a:pPr eaLnBrk="1" hangingPunct="1">
              <a:lnSpc>
                <a:spcPct val="70000"/>
              </a:lnSpc>
              <a:spcBef>
                <a:spcPct val="10000"/>
              </a:spcBef>
              <a:buFont typeface="Arial" panose="020B0604020202020204" pitchFamily="34" charset="0"/>
              <a:buNone/>
            </a:pPr>
            <a:endParaRPr lang="ar-SA" altLang="en-US" sz="2400" b="1"/>
          </a:p>
          <a:p>
            <a:pPr eaLnBrk="1" hangingPunct="1">
              <a:lnSpc>
                <a:spcPct val="70000"/>
              </a:lnSpc>
              <a:spcBef>
                <a:spcPct val="10000"/>
              </a:spcBef>
              <a:buFont typeface="Arial" panose="020B0604020202020204" pitchFamily="34" charset="0"/>
              <a:buNone/>
            </a:pPr>
            <a:endParaRPr lang="ar-SA" altLang="en-US" sz="2400" b="1">
              <a:solidFill>
                <a:srgbClr val="000000"/>
              </a:solidFill>
            </a:endParaRPr>
          </a:p>
          <a:p>
            <a:pPr eaLnBrk="1" hangingPunct="1">
              <a:lnSpc>
                <a:spcPct val="90000"/>
              </a:lnSpc>
              <a:buFont typeface="Arial" panose="020B0604020202020204" pitchFamily="34" charset="0"/>
              <a:buNone/>
            </a:pPr>
            <a:r>
              <a:rPr lang="ar-SA" altLang="en-US" smtClean="0">
                <a:solidFill>
                  <a:srgbClr val="000000"/>
                </a:solidFill>
              </a:rPr>
              <a:t> </a:t>
            </a:r>
            <a:r>
              <a:rPr lang="ar-SA" altLang="en-US" sz="4800" b="1"/>
              <a:t>تضع اسم المؤسسة. ثم ( </a:t>
            </a:r>
            <a:r>
              <a:rPr lang="en-US" altLang="en-US" sz="4800" b="1">
                <a:cs typeface="Arial" panose="020B0604020202020204" pitchFamily="34" charset="0"/>
              </a:rPr>
              <a:t>n.d.</a:t>
            </a:r>
            <a:r>
              <a:rPr lang="ar-SA" altLang="en-US" sz="4800" b="1"/>
              <a:t>) أي </a:t>
            </a:r>
            <a:r>
              <a:rPr lang="en-US" altLang="en-US" sz="4800" b="1">
                <a:cs typeface="Arial" panose="020B0604020202020204" pitchFamily="34" charset="0"/>
              </a:rPr>
              <a:t>no date</a:t>
            </a:r>
            <a:r>
              <a:rPr lang="ar-SA" altLang="en-US" sz="4800" b="1"/>
              <a:t> أو (بدون تاريخ). ثم عنوان المقالة. ثم تاريخ الاسترجاع وعنوان </a:t>
            </a:r>
            <a:r>
              <a:rPr lang="en-US" altLang="en-US" sz="4800" b="1">
                <a:cs typeface="Arial" panose="020B0604020202020204" pitchFamily="34" charset="0"/>
              </a:rPr>
              <a:t>URL</a:t>
            </a:r>
            <a:r>
              <a:rPr lang="ar-SA" altLang="en-US" sz="4800" b="1"/>
              <a:t>. </a:t>
            </a:r>
          </a:p>
        </p:txBody>
      </p:sp>
      <p:sp>
        <p:nvSpPr>
          <p:cNvPr id="141315" name="AutoShape 3"/>
          <p:cNvSpPr>
            <a:spLocks noChangeArrowheads="1"/>
          </p:cNvSpPr>
          <p:nvPr/>
        </p:nvSpPr>
        <p:spPr bwMode="gray">
          <a:xfrm>
            <a:off x="2063750"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en-US" sz="4000" b="1">
                <a:solidFill>
                  <a:schemeClr val="bg1"/>
                </a:solidFill>
                <a:latin typeface="Arial" panose="020B0604020202020204" pitchFamily="34" charset="0"/>
              </a:rPr>
              <a:t>وثائق مكتوبة من قبل مؤسسات</a:t>
            </a:r>
            <a:br>
              <a:rPr lang="ar-SA" altLang="en-US" sz="4000" b="1">
                <a:solidFill>
                  <a:schemeClr val="bg1"/>
                </a:solidFill>
                <a:latin typeface="Arial" panose="020B0604020202020204" pitchFamily="34" charset="0"/>
              </a:rPr>
            </a:br>
            <a:r>
              <a:rPr lang="ar-SA" altLang="en-US" sz="4000" b="1">
                <a:solidFill>
                  <a:schemeClr val="bg1"/>
                </a:solidFill>
                <a:latin typeface="Arial" panose="020B0604020202020204" pitchFamily="34" charset="0"/>
              </a:rPr>
              <a:t> خاصة دون وجود تاريخ</a:t>
            </a:r>
            <a:endParaRPr lang="en-US" altLang="zh-CN" sz="4000" b="1">
              <a:solidFill>
                <a:schemeClr val="bg1"/>
              </a:solidFill>
              <a:latin typeface="Arial" panose="020B0604020202020204" pitchFamily="34" charset="0"/>
            </a:endParaRPr>
          </a:p>
        </p:txBody>
      </p:sp>
      <p:grpSp>
        <p:nvGrpSpPr>
          <p:cNvPr id="148484" name="Group 4"/>
          <p:cNvGrpSpPr>
            <a:grpSpLocks/>
          </p:cNvGrpSpPr>
          <p:nvPr/>
        </p:nvGrpSpPr>
        <p:grpSpPr bwMode="auto">
          <a:xfrm>
            <a:off x="9191626" y="442914"/>
            <a:ext cx="682625" cy="682625"/>
            <a:chOff x="4830" y="279"/>
            <a:chExt cx="430" cy="430"/>
          </a:xfrm>
        </p:grpSpPr>
        <p:sp>
          <p:nvSpPr>
            <p:cNvPr id="148485" name="Oval 5"/>
            <p:cNvSpPr>
              <a:spLocks noChangeArrowheads="1"/>
            </p:cNvSpPr>
            <p:nvPr/>
          </p:nvSpPr>
          <p:spPr bwMode="gray">
            <a:xfrm>
              <a:off x="4830" y="279"/>
              <a:ext cx="430" cy="43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6" name="Oval 6"/>
            <p:cNvSpPr>
              <a:spLocks noChangeArrowheads="1"/>
            </p:cNvSpPr>
            <p:nvPr/>
          </p:nvSpPr>
          <p:spPr bwMode="gray">
            <a:xfrm>
              <a:off x="4836" y="281"/>
              <a:ext cx="419" cy="42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7" name="Oval 7"/>
            <p:cNvSpPr>
              <a:spLocks noChangeArrowheads="1"/>
            </p:cNvSpPr>
            <p:nvPr/>
          </p:nvSpPr>
          <p:spPr bwMode="gray">
            <a:xfrm>
              <a:off x="4840" y="285"/>
              <a:ext cx="399" cy="392"/>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8" name="Oval 8"/>
            <p:cNvSpPr>
              <a:spLocks noChangeArrowheads="1"/>
            </p:cNvSpPr>
            <p:nvPr/>
          </p:nvSpPr>
          <p:spPr bwMode="gray">
            <a:xfrm>
              <a:off x="4863" y="297"/>
              <a:ext cx="355" cy="31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48489" name="Text Box 9">
              <a:hlinkClick r:id="rId3" action="ppaction://hlinksldjump"/>
            </p:cNvPr>
            <p:cNvSpPr txBox="1">
              <a:spLocks noChangeArrowheads="1"/>
            </p:cNvSpPr>
            <p:nvPr/>
          </p:nvSpPr>
          <p:spPr bwMode="gray">
            <a:xfrm>
              <a:off x="4911" y="314"/>
              <a:ext cx="24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800" b="1">
                  <a:solidFill>
                    <a:srgbClr val="000000"/>
                  </a:solidFill>
                  <a:latin typeface="Articulate" pitchFamily="2" charset="0"/>
                </a:rPr>
                <a:t>9</a:t>
              </a:r>
              <a:endParaRPr lang="en-US" altLang="en-US" sz="2800" b="1">
                <a:solidFill>
                  <a:srgbClr val="000000"/>
                </a:solidFill>
                <a:latin typeface="Articulate" pitchFamily="2" charset="0"/>
              </a:endParaRPr>
            </a:p>
          </p:txBody>
        </p:sp>
      </p:grpSp>
      <p:sp>
        <p:nvSpPr>
          <p:cNvPr id="10" name="TextBox 9">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060939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1315"/>
                                        </p:tgtEl>
                                        <p:attrNameLst>
                                          <p:attrName>style.visibility</p:attrName>
                                        </p:attrNameLst>
                                      </p:cBhvr>
                                      <p:to>
                                        <p:strVal val="visible"/>
                                      </p:to>
                                    </p:set>
                                    <p:animEffect transition="in" filter="slide(fromBottom)">
                                      <p:cBhvr>
                                        <p:cTn id="7" dur="500"/>
                                        <p:tgtEl>
                                          <p:spTgt spid="141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AutoShape 2"/>
          <p:cNvSpPr>
            <a:spLocks noChangeArrowheads="1"/>
          </p:cNvSpPr>
          <p:nvPr/>
        </p:nvSpPr>
        <p:spPr bwMode="gray">
          <a:xfrm>
            <a:off x="2092325" y="1282701"/>
            <a:ext cx="8280400" cy="22320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en-US" sz="2400" b="1">
                <a:solidFill>
                  <a:schemeClr val="bg1"/>
                </a:solidFill>
                <a:latin typeface="Arial" panose="020B0604020202020204" pitchFamily="34" charset="0"/>
              </a:rPr>
              <a:t>مؤسسة مفتاح .(2006) .التنظيمات السياسية و المنظمات التطوعية</a:t>
            </a:r>
          </a:p>
          <a:p>
            <a:pPr eaLnBrk="1" hangingPunct="1">
              <a:spcBef>
                <a:spcPct val="0"/>
              </a:spcBef>
              <a:buFontTx/>
              <a:buNone/>
            </a:pPr>
            <a:r>
              <a:rPr lang="ar-SA" altLang="en-US" sz="2400" b="1">
                <a:solidFill>
                  <a:schemeClr val="bg1"/>
                </a:solidFill>
                <a:latin typeface="Arial" panose="020B0604020202020204" pitchFamily="34" charset="0"/>
              </a:rPr>
              <a:t> في السياق الفلسطيني .( استرجعت بتاريخ 22/2/2007) .</a:t>
            </a:r>
            <a:endParaRPr lang="en-US" altLang="en-US" sz="2400" b="1">
              <a:solidFill>
                <a:schemeClr val="bg1"/>
              </a:solidFill>
              <a:latin typeface="Arial" panose="020B0604020202020204" pitchFamily="34" charset="0"/>
              <a:hlinkClick r:id="rId3"/>
            </a:endParaRPr>
          </a:p>
          <a:p>
            <a:pPr eaLnBrk="1" hangingPunct="1">
              <a:spcBef>
                <a:spcPct val="0"/>
              </a:spcBef>
              <a:buFontTx/>
              <a:buNone/>
            </a:pPr>
            <a:r>
              <a:rPr lang="en-GB" altLang="en-US" sz="2400" b="1">
                <a:solidFill>
                  <a:schemeClr val="bg1"/>
                </a:solidFill>
                <a:latin typeface="Arial" panose="020B0604020202020204" pitchFamily="34" charset="0"/>
              </a:rPr>
              <a:t>www.elections.ps</a:t>
            </a:r>
            <a:endParaRPr lang="en-US" altLang="zh-CN" sz="2400" b="1">
              <a:solidFill>
                <a:schemeClr val="bg1"/>
              </a:solidFill>
              <a:latin typeface="Arial" panose="020B0604020202020204" pitchFamily="34" charset="0"/>
            </a:endParaRPr>
          </a:p>
        </p:txBody>
      </p:sp>
      <p:sp>
        <p:nvSpPr>
          <p:cNvPr id="142339" name="AutoShape 3"/>
          <p:cNvSpPr>
            <a:spLocks noChangeArrowheads="1"/>
          </p:cNvSpPr>
          <p:nvPr/>
        </p:nvSpPr>
        <p:spPr bwMode="gray">
          <a:xfrm>
            <a:off x="6096001" y="333376"/>
            <a:ext cx="3922713" cy="720725"/>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a:spcBef>
                <a:spcPct val="0"/>
              </a:spcBef>
              <a:buFontTx/>
              <a:buNone/>
            </a:pPr>
            <a:r>
              <a:rPr lang="ar-SA" altLang="zh-CN" sz="4000" b="1">
                <a:latin typeface="Arial" panose="020B0604020202020204" pitchFamily="34" charset="0"/>
                <a:cs typeface="HeshamNormal" pitchFamily="2" charset="0"/>
              </a:rPr>
              <a:t>مثال لمقال عربي</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374655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2338"/>
                                        </p:tgtEl>
                                        <p:attrNameLst>
                                          <p:attrName>style.visibility</p:attrName>
                                        </p:attrNameLst>
                                      </p:cBhvr>
                                      <p:to>
                                        <p:strVal val="visible"/>
                                      </p:to>
                                    </p:set>
                                    <p:animEffect transition="in" filter="slide(fromBottom)">
                                      <p:cBhvr>
                                        <p:cTn id="7" dur="500"/>
                                        <p:tgtEl>
                                          <p:spTgt spid="14233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42339"/>
                                        </p:tgtEl>
                                        <p:attrNameLst>
                                          <p:attrName>style.visibility</p:attrName>
                                        </p:attrNameLst>
                                      </p:cBhvr>
                                      <p:to>
                                        <p:strVal val="visible"/>
                                      </p:to>
                                    </p:set>
                                    <p:animEffect transition="in" filter="slide(fromBottom)">
                                      <p:cBhvr>
                                        <p:cTn id="10" dur="500"/>
                                        <p:tgtEl>
                                          <p:spTgt spid="142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8" grpId="0" animBg="1"/>
      <p:bldP spid="142339"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p:cNvSpPr>
            <a:spLocks noChangeArrowheads="1"/>
          </p:cNvSpPr>
          <p:nvPr/>
        </p:nvSpPr>
        <p:spPr bwMode="gray">
          <a:xfrm>
            <a:off x="1919288" y="1412876"/>
            <a:ext cx="82804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eaLnBrk="1" hangingPunct="1">
              <a:spcBef>
                <a:spcPct val="0"/>
              </a:spcBef>
              <a:buFontTx/>
              <a:buNone/>
            </a:pPr>
            <a:r>
              <a:rPr lang="ar-SA" altLang="zh-CN" sz="2200" b="1">
                <a:solidFill>
                  <a:schemeClr val="bg1"/>
                </a:solidFill>
                <a:latin typeface="Arial" panose="020B0604020202020204" pitchFamily="34" charset="0"/>
              </a:rPr>
              <a:t>طه، علاء فوزي. "النظام السياسي الفلسطيني و مراحل تكريس التسوية السياسية</a:t>
            </a:r>
          </a:p>
          <a:p>
            <a:pPr eaLnBrk="1" hangingPunct="1">
              <a:spcBef>
                <a:spcPct val="0"/>
              </a:spcBef>
              <a:buFontTx/>
              <a:buNone/>
            </a:pPr>
            <a:r>
              <a:rPr lang="ar-SA" altLang="zh-CN" sz="2200" b="1">
                <a:solidFill>
                  <a:schemeClr val="bg1"/>
                </a:solidFill>
                <a:latin typeface="Arial" panose="020B0604020202020204" pitchFamily="34" charset="0"/>
              </a:rPr>
              <a:t>  مجلة السياسة الدولية. 29 آب 2004 .( نسخة الكتروينة) </a:t>
            </a:r>
            <a:endParaRPr lang="en-US" altLang="zh-CN" sz="2200" b="1">
              <a:solidFill>
                <a:schemeClr val="bg1"/>
              </a:solidFill>
              <a:latin typeface="Arial" panose="020B0604020202020204" pitchFamily="34" charset="0"/>
              <a:hlinkClick r:id="rId3"/>
            </a:endParaRPr>
          </a:p>
          <a:p>
            <a:pPr eaLnBrk="1" hangingPunct="1">
              <a:spcBef>
                <a:spcPct val="0"/>
              </a:spcBef>
              <a:buFontTx/>
              <a:buNone/>
            </a:pPr>
            <a:r>
              <a:rPr lang="en-US" altLang="zh-CN" sz="2200" b="1">
                <a:solidFill>
                  <a:schemeClr val="bg1"/>
                </a:solidFill>
                <a:latin typeface="Arial" panose="020B0604020202020204" pitchFamily="34" charset="0"/>
                <a:hlinkClick r:id="rId3"/>
              </a:rPr>
              <a:t>www.siyassa.org.eg</a:t>
            </a:r>
            <a:r>
              <a:rPr lang="en-US" altLang="zh-CN" sz="2200" b="1">
                <a:solidFill>
                  <a:schemeClr val="bg1"/>
                </a:solidFill>
                <a:latin typeface="Arial" panose="020B0604020202020204" pitchFamily="34" charset="0"/>
              </a:rPr>
              <a:t> </a:t>
            </a:r>
          </a:p>
        </p:txBody>
      </p:sp>
      <p:sp>
        <p:nvSpPr>
          <p:cNvPr id="72707" name="AutoShape 3"/>
          <p:cNvSpPr>
            <a:spLocks noChangeArrowheads="1"/>
          </p:cNvSpPr>
          <p:nvPr/>
        </p:nvSpPr>
        <p:spPr bwMode="gray">
          <a:xfrm>
            <a:off x="6167438" y="333375"/>
            <a:ext cx="3922712"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لمقالة بالعربية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72708" name="AutoShape 4"/>
          <p:cNvSpPr>
            <a:spLocks noChangeArrowheads="1"/>
          </p:cNvSpPr>
          <p:nvPr/>
        </p:nvSpPr>
        <p:spPr bwMode="gray">
          <a:xfrm>
            <a:off x="6311901" y="3573463"/>
            <a:ext cx="3922713"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لمقالة أجنبية</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72709" name="AutoShape 5"/>
          <p:cNvSpPr>
            <a:spLocks noChangeArrowheads="1"/>
          </p:cNvSpPr>
          <p:nvPr/>
        </p:nvSpPr>
        <p:spPr bwMode="gray">
          <a:xfrm>
            <a:off x="1919288" y="4652963"/>
            <a:ext cx="8280400" cy="16557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300" b="1">
                <a:solidFill>
                  <a:schemeClr val="bg1"/>
                </a:solidFill>
                <a:latin typeface="Arial" panose="020B0604020202020204" pitchFamily="34" charset="0"/>
              </a:rPr>
              <a:t>Dickerson, John. How Bush plans To Win. Time. </a:t>
            </a:r>
            <a:endParaRPr lang="ar-SA" altLang="zh-CN" sz="2300" b="1">
              <a:solidFill>
                <a:schemeClr val="bg1"/>
              </a:solidFill>
              <a:latin typeface="Arial" panose="020B0604020202020204" pitchFamily="34" charset="0"/>
            </a:endParaRPr>
          </a:p>
          <a:p>
            <a:pPr algn="l" rtl="0" eaLnBrk="1" hangingPunct="1">
              <a:spcBef>
                <a:spcPct val="0"/>
              </a:spcBef>
              <a:buFontTx/>
              <a:buNone/>
            </a:pPr>
            <a:r>
              <a:rPr lang="en-US" altLang="zh-CN" sz="2300" b="1">
                <a:solidFill>
                  <a:schemeClr val="bg1"/>
                </a:solidFill>
                <a:latin typeface="Arial" panose="020B0604020202020204" pitchFamily="34" charset="0"/>
              </a:rPr>
              <a:t>  August 9, 2004. (Electronic version).</a:t>
            </a:r>
            <a:endParaRPr lang="en-US" altLang="zh-CN" sz="2300" b="1" u="sng">
              <a:solidFill>
                <a:schemeClr val="bg1"/>
              </a:solidFill>
              <a:latin typeface="Arial" panose="020B0604020202020204" pitchFamily="34" charset="0"/>
            </a:endParaRPr>
          </a:p>
          <a:p>
            <a:pPr algn="l" rtl="0" eaLnBrk="1" hangingPunct="1">
              <a:spcBef>
                <a:spcPct val="0"/>
              </a:spcBef>
              <a:buFontTx/>
              <a:buNone/>
            </a:pPr>
            <a:r>
              <a:rPr lang="en-US" altLang="zh-CN" sz="2300" b="1" u="sng">
                <a:solidFill>
                  <a:schemeClr val="bg1"/>
                </a:solidFill>
                <a:latin typeface="Arial" panose="020B0604020202020204" pitchFamily="34" charset="0"/>
              </a:rPr>
              <a:t>www.time.com</a:t>
            </a:r>
            <a:r>
              <a:rPr lang="en-US" altLang="zh-CN" sz="2300" b="1">
                <a:solidFill>
                  <a:schemeClr val="bg1"/>
                </a:solidFill>
                <a:latin typeface="Arial" panose="020B0604020202020204" pitchFamily="34" charset="0"/>
              </a:rPr>
              <a:t> </a:t>
            </a: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1622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slide(fromBottom)">
                                      <p:cBhvr>
                                        <p:cTn id="7" dur="500"/>
                                        <p:tgtEl>
                                          <p:spTgt spid="7270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707"/>
                                        </p:tgtEl>
                                        <p:attrNameLst>
                                          <p:attrName>style.visibility</p:attrName>
                                        </p:attrNameLst>
                                      </p:cBhvr>
                                      <p:to>
                                        <p:strVal val="visible"/>
                                      </p:to>
                                    </p:set>
                                    <p:animEffect transition="in" filter="slide(fromBottom)">
                                      <p:cBhvr>
                                        <p:cTn id="10" dur="500"/>
                                        <p:tgtEl>
                                          <p:spTgt spid="72707"/>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2708"/>
                                        </p:tgtEl>
                                        <p:attrNameLst>
                                          <p:attrName>style.visibility</p:attrName>
                                        </p:attrNameLst>
                                      </p:cBhvr>
                                      <p:to>
                                        <p:strVal val="visible"/>
                                      </p:to>
                                    </p:set>
                                    <p:animEffect transition="in" filter="slide(fromBottom)">
                                      <p:cBhvr>
                                        <p:cTn id="13" dur="500"/>
                                        <p:tgtEl>
                                          <p:spTgt spid="7270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2709"/>
                                        </p:tgtEl>
                                        <p:attrNameLst>
                                          <p:attrName>style.visibility</p:attrName>
                                        </p:attrNameLst>
                                      </p:cBhvr>
                                      <p:to>
                                        <p:strVal val="visible"/>
                                      </p:to>
                                    </p:set>
                                    <p:animEffect transition="in" filter="slide(fromBottom)">
                                      <p:cBhvr>
                                        <p:cTn id="16" dur="500"/>
                                        <p:tgtEl>
                                          <p:spTgt spid="727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animBg="1"/>
      <p:bldP spid="72707" grpId="0" animBg="1"/>
      <p:bldP spid="72708" grpId="0" animBg="1"/>
      <p:bldP spid="72709"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3"/>
          <p:cNvSpPr>
            <a:spLocks noGrp="1"/>
          </p:cNvSpPr>
          <p:nvPr>
            <p:ph type="body" idx="4294967295"/>
          </p:nvPr>
        </p:nvSpPr>
        <p:spPr>
          <a:xfrm>
            <a:off x="1981200" y="765175"/>
            <a:ext cx="8229600" cy="5576888"/>
          </a:xfrm>
        </p:spPr>
        <p:txBody>
          <a:bodyPr/>
          <a:lstStyle/>
          <a:p>
            <a:pPr marL="0" indent="0">
              <a:lnSpc>
                <a:spcPct val="80000"/>
              </a:lnSpc>
              <a:buNone/>
            </a:pPr>
            <a:r>
              <a:rPr lang="ar-SA" altLang="en-US" b="1" smtClean="0">
                <a:solidFill>
                  <a:srgbClr val="FF0000"/>
                </a:solidFill>
              </a:rPr>
              <a:t>٣ </a:t>
            </a:r>
            <a:r>
              <a:rPr lang="en-US" altLang="en-US" b="1" smtClean="0">
                <a:solidFill>
                  <a:srgbClr val="FF0000"/>
                </a:solidFill>
                <a:cs typeface="Arial" panose="020B0604020202020204" pitchFamily="34" charset="0"/>
              </a:rPr>
              <a:t>– </a:t>
            </a:r>
            <a:r>
              <a:rPr lang="ar-SA" altLang="en-US" b="1" smtClean="0">
                <a:solidFill>
                  <a:srgbClr val="FF0000"/>
                </a:solidFill>
              </a:rPr>
              <a:t>توثيق وثائق من الإنترنت</a:t>
            </a:r>
            <a:endParaRPr lang="en-US" altLang="en-US" b="1" smtClean="0">
              <a:solidFill>
                <a:srgbClr val="FF0000"/>
              </a:solidFill>
              <a:cs typeface="Arial" panose="020B0604020202020204" pitchFamily="34" charset="0"/>
            </a:endParaRPr>
          </a:p>
          <a:p>
            <a:pPr marL="0" indent="0">
              <a:lnSpc>
                <a:spcPct val="80000"/>
              </a:lnSpc>
              <a:buNone/>
            </a:pPr>
            <a:r>
              <a:rPr lang="en-US" altLang="en-US" b="1">
                <a:cs typeface="Arial" panose="020B0604020202020204" pitchFamily="34" charset="0"/>
              </a:rPr>
              <a:t>Task force on Teen and Adolescent Issues. (n.d.). Who has time for a family meal? Retrieved October 5, 2000, from</a:t>
            </a:r>
          </a:p>
          <a:p>
            <a:pPr marL="0" indent="0">
              <a:lnSpc>
                <a:spcPct val="80000"/>
              </a:lnSpc>
              <a:buNone/>
            </a:pPr>
            <a:r>
              <a:rPr lang="en-US" altLang="en-US" b="1">
                <a:solidFill>
                  <a:schemeClr val="hlink"/>
                </a:solidFill>
                <a:cs typeface="Arial" panose="020B0604020202020204" pitchFamily="34" charset="0"/>
                <a:hlinkClick r:id="rId3"/>
              </a:rPr>
              <a:t>http://www.familymealtime.org</a:t>
            </a:r>
            <a:endParaRPr lang="en-US" altLang="en-US" b="1">
              <a:solidFill>
                <a:schemeClr val="hlink"/>
              </a:solidFill>
              <a:cs typeface="Arial" panose="020B0604020202020204" pitchFamily="34" charset="0"/>
            </a:endParaRPr>
          </a:p>
          <a:p>
            <a:pPr marL="0" indent="0">
              <a:lnSpc>
                <a:spcPct val="80000"/>
              </a:lnSpc>
              <a:buNone/>
            </a:pPr>
            <a:endParaRPr lang="ar-SA" altLang="en-US" b="1">
              <a:solidFill>
                <a:schemeClr val="hlink"/>
              </a:solidFill>
            </a:endParaRPr>
          </a:p>
          <a:p>
            <a:pPr marL="0" indent="0">
              <a:lnSpc>
                <a:spcPct val="80000"/>
              </a:lnSpc>
              <a:buNone/>
            </a:pPr>
            <a:r>
              <a:rPr lang="ar-SA" altLang="en-US" b="1" smtClean="0">
                <a:solidFill>
                  <a:srgbClr val="FF0000"/>
                </a:solidFill>
              </a:rPr>
              <a:t>٤ </a:t>
            </a:r>
            <a:r>
              <a:rPr lang="en-US" altLang="en-US" b="1" smtClean="0">
                <a:solidFill>
                  <a:srgbClr val="FF0000"/>
                </a:solidFill>
                <a:cs typeface="Arial" panose="020B0604020202020204" pitchFamily="34" charset="0"/>
              </a:rPr>
              <a:t>– </a:t>
            </a:r>
            <a:r>
              <a:rPr lang="ar-SA" altLang="en-US" b="1" smtClean="0">
                <a:solidFill>
                  <a:srgbClr val="FF0000"/>
                </a:solidFill>
              </a:rPr>
              <a:t>توثيق جزء من وثيقة إنترنت</a:t>
            </a:r>
            <a:endParaRPr lang="en-US" altLang="en-US" b="1" smtClean="0">
              <a:solidFill>
                <a:srgbClr val="FF0000"/>
              </a:solidFill>
              <a:cs typeface="Arial" panose="020B0604020202020204" pitchFamily="34" charset="0"/>
            </a:endParaRPr>
          </a:p>
          <a:p>
            <a:pPr marL="0" indent="0">
              <a:lnSpc>
                <a:spcPct val="80000"/>
              </a:lnSpc>
              <a:buNone/>
            </a:pPr>
            <a:r>
              <a:rPr lang="en-US" altLang="en-US" b="1">
                <a:cs typeface="Arial" panose="020B0604020202020204" pitchFamily="34" charset="0"/>
              </a:rPr>
              <a:t>Benton Foundation. (1988, July 7). Barriers to closing the gap. In Losing ground bit by bit: Low-income communities in the information age (chap. 2). Retrieved August 18, 2001,  from</a:t>
            </a:r>
          </a:p>
          <a:p>
            <a:pPr marL="0" indent="0">
              <a:lnSpc>
                <a:spcPct val="80000"/>
              </a:lnSpc>
              <a:buNone/>
            </a:pPr>
            <a:r>
              <a:rPr lang="en-US" altLang="en-US" b="1">
                <a:cs typeface="Arial" panose="020B0604020202020204" pitchFamily="34" charset="0"/>
                <a:hlinkClick r:id="rId4"/>
              </a:rPr>
              <a:t>http://www.benton.org/Library/Low-Income/two/html</a:t>
            </a:r>
            <a:endParaRPr lang="en-US" altLang="en-US" b="1">
              <a:cs typeface="Arial" panose="020B0604020202020204" pitchFamily="34" charset="0"/>
            </a:endParaRPr>
          </a:p>
          <a:p>
            <a:pPr marL="0" indent="0">
              <a:lnSpc>
                <a:spcPct val="80000"/>
              </a:lnSpc>
              <a:buNone/>
            </a:pPr>
            <a:endParaRPr lang="en-US" altLang="en-US" b="1">
              <a:cs typeface="Arial" panose="020B0604020202020204" pitchFamily="34" charset="0"/>
            </a:endParaRPr>
          </a:p>
        </p:txBody>
      </p:sp>
      <p:sp>
        <p:nvSpPr>
          <p:cNvPr id="154627"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4ABE1547-D6C8-488A-9BF5-9B408609149B}" type="slidenum">
              <a:rPr lang="ar-SA" altLang="en-US" sz="1400">
                <a:latin typeface="Arial" panose="020B0604020202020204" pitchFamily="34" charset="0"/>
              </a:rPr>
              <a:pPr rtl="0" eaLnBrk="1" hangingPunct="1">
                <a:spcBef>
                  <a:spcPct val="0"/>
                </a:spcBef>
                <a:buFontTx/>
                <a:buNone/>
              </a:pPr>
              <a:t>75</a:t>
            </a:fld>
            <a:endParaRPr lang="ar-SA" altLang="en-US" sz="1400">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1527477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3"/>
          <p:cNvSpPr>
            <a:spLocks noGrp="1"/>
          </p:cNvSpPr>
          <p:nvPr>
            <p:ph type="body" idx="4294967295"/>
          </p:nvPr>
        </p:nvSpPr>
        <p:spPr>
          <a:xfrm>
            <a:off x="1981200" y="836613"/>
            <a:ext cx="8229600" cy="5865812"/>
          </a:xfrm>
        </p:spPr>
        <p:txBody>
          <a:bodyPr/>
          <a:lstStyle/>
          <a:p>
            <a:pPr eaLnBrk="1" hangingPunct="1">
              <a:lnSpc>
                <a:spcPct val="90000"/>
              </a:lnSpc>
              <a:buFont typeface="Arial" panose="020B0604020202020204" pitchFamily="34" charset="0"/>
              <a:buNone/>
            </a:pPr>
            <a:r>
              <a:rPr lang="ar-SA" altLang="en-US" b="1">
                <a:solidFill>
                  <a:srgbClr val="FF0000"/>
                </a:solidFill>
              </a:rPr>
              <a:t>٥ </a:t>
            </a:r>
            <a:r>
              <a:rPr lang="en-US" altLang="en-US" b="1">
                <a:solidFill>
                  <a:srgbClr val="FF0000"/>
                </a:solidFill>
                <a:cs typeface="Arial" panose="020B0604020202020204" pitchFamily="34" charset="0"/>
              </a:rPr>
              <a:t>– </a:t>
            </a:r>
            <a:r>
              <a:rPr lang="ar-SA" altLang="en-US" b="1">
                <a:solidFill>
                  <a:srgbClr val="FF0000"/>
                </a:solidFill>
              </a:rPr>
              <a:t>توثيق وثيقة بدون مؤلف و تاريخ</a:t>
            </a:r>
            <a:endParaRPr lang="en-US" altLang="en-US" b="1">
              <a:solidFill>
                <a:srgbClr val="FF0000"/>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GVU’s 8th WWW user survey. (n.d.). Retrieved August 8, 2000, from: </a:t>
            </a:r>
            <a:r>
              <a:rPr lang="en-US" altLang="en-US" sz="2400" b="1">
                <a:solidFill>
                  <a:schemeClr val="hlink"/>
                </a:solidFill>
                <a:cs typeface="Arial" panose="020B0604020202020204" pitchFamily="34" charset="0"/>
              </a:rPr>
              <a:t>http://www.cc.gatech.edu/gvu/user_surveys/survey-</a:t>
            </a:r>
          </a:p>
          <a:p>
            <a:pPr eaLnBrk="1" hangingPunct="1">
              <a:lnSpc>
                <a:spcPct val="90000"/>
              </a:lnSpc>
              <a:buFont typeface="Arial" panose="020B0604020202020204" pitchFamily="34" charset="0"/>
              <a:buNone/>
            </a:pPr>
            <a:r>
              <a:rPr lang="en-US" altLang="en-US" sz="2400" b="1">
                <a:solidFill>
                  <a:schemeClr val="hlink"/>
                </a:solidFill>
                <a:cs typeface="Arial" panose="020B0604020202020204" pitchFamily="34" charset="0"/>
              </a:rPr>
              <a:t>1987-10/</a:t>
            </a:r>
            <a:r>
              <a:rPr lang="en-US" altLang="en-US" sz="2400">
                <a:cs typeface="Arial" panose="020B0604020202020204" pitchFamily="34" charset="0"/>
              </a:rPr>
              <a:t> </a:t>
            </a:r>
          </a:p>
          <a:p>
            <a:pPr eaLnBrk="1" hangingPunct="1">
              <a:lnSpc>
                <a:spcPct val="90000"/>
              </a:lnSpc>
              <a:buFont typeface="Arial" panose="020B0604020202020204" pitchFamily="34" charset="0"/>
              <a:buNone/>
            </a:pPr>
            <a:endParaRPr lang="ar-SA" altLang="en-US" sz="2400"/>
          </a:p>
          <a:p>
            <a:pPr eaLnBrk="1" hangingPunct="1">
              <a:lnSpc>
                <a:spcPct val="90000"/>
              </a:lnSpc>
              <a:buFont typeface="Arial" panose="020B0604020202020204" pitchFamily="34" charset="0"/>
              <a:buNone/>
            </a:pPr>
            <a:r>
              <a:rPr lang="ar-SA" altLang="en-US" b="1">
                <a:solidFill>
                  <a:srgbClr val="FF0000"/>
                </a:solidFill>
              </a:rPr>
              <a:t>٦ </a:t>
            </a:r>
            <a:r>
              <a:rPr lang="en-US" altLang="en-US" b="1">
                <a:solidFill>
                  <a:srgbClr val="FF0000"/>
                </a:solidFill>
                <a:cs typeface="Arial" panose="020B0604020202020204" pitchFamily="34" charset="0"/>
              </a:rPr>
              <a:t>– </a:t>
            </a:r>
            <a:r>
              <a:rPr lang="ar-SA" altLang="en-US" b="1">
                <a:solidFill>
                  <a:srgbClr val="FF0000"/>
                </a:solidFill>
              </a:rPr>
              <a:t>توثيق وثيقة من موقع شبكة جامعة</a:t>
            </a:r>
            <a:endParaRPr lang="en-US" altLang="en-US" b="1">
              <a:solidFill>
                <a:srgbClr val="FF0000"/>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Chou, L., McClintock, R., Moretti, F., &amp; Nix, D. H. (1993).</a:t>
            </a:r>
          </a:p>
          <a:p>
            <a:pPr eaLnBrk="1" hangingPunct="1">
              <a:lnSpc>
                <a:spcPct val="90000"/>
              </a:lnSpc>
              <a:buFont typeface="Arial" panose="020B0604020202020204" pitchFamily="34" charset="0"/>
              <a:buNone/>
            </a:pPr>
            <a:r>
              <a:rPr lang="en-US" altLang="en-US" sz="2400" b="1">
                <a:cs typeface="Arial" panose="020B0604020202020204" pitchFamily="34" charset="0"/>
              </a:rPr>
              <a:t>Technology and education: New juice in new bottles: Choosing pasts and imagining educational futures. Retrieved August 24, 2000, from Columbia University Web site:</a:t>
            </a:r>
            <a:endParaRPr lang="en-US" altLang="en-US" sz="2400" b="1">
              <a:cs typeface="Arial" panose="020B0604020202020204" pitchFamily="34" charset="0"/>
              <a:hlinkClick r:id="rId3"/>
            </a:endParaRPr>
          </a:p>
          <a:p>
            <a:pPr eaLnBrk="1" hangingPunct="1">
              <a:lnSpc>
                <a:spcPct val="90000"/>
              </a:lnSpc>
              <a:buFont typeface="Arial" panose="020B0604020202020204" pitchFamily="34" charset="0"/>
              <a:buNone/>
            </a:pPr>
            <a:r>
              <a:rPr lang="en-US" altLang="en-US" sz="2400" b="1">
                <a:cs typeface="Arial" panose="020B0604020202020204" pitchFamily="34" charset="0"/>
                <a:hlinkClick r:id="rId3"/>
              </a:rPr>
              <a:t>http://www/columbia.edu/publications/papers/newjuicel.html</a:t>
            </a:r>
            <a:r>
              <a:rPr lang="en-US" altLang="en-US" sz="2400">
                <a:cs typeface="Arial" panose="020B0604020202020204" pitchFamily="34" charset="0"/>
              </a:rPr>
              <a:t> </a:t>
            </a:r>
          </a:p>
        </p:txBody>
      </p:sp>
      <p:sp>
        <p:nvSpPr>
          <p:cNvPr id="156675"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3FA9D729-0AC7-4087-9C97-BDD7D660F454}" type="slidenum">
              <a:rPr lang="ar-SA" altLang="en-US" sz="1400">
                <a:latin typeface="Arial" panose="020B0604020202020204" pitchFamily="34" charset="0"/>
              </a:rPr>
              <a:pPr rtl="0" eaLnBrk="1" hangingPunct="1">
                <a:spcBef>
                  <a:spcPct val="0"/>
                </a:spcBef>
                <a:buFontTx/>
                <a:buNone/>
              </a:pPr>
              <a:t>76</a:t>
            </a:fld>
            <a:endParaRPr lang="ar-SA" altLang="en-US" sz="1400">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71744240"/>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3"/>
          <p:cNvSpPr>
            <a:spLocks noGrp="1"/>
          </p:cNvSpPr>
          <p:nvPr>
            <p:ph type="body" idx="4294967295"/>
          </p:nvPr>
        </p:nvSpPr>
        <p:spPr>
          <a:xfrm>
            <a:off x="1774826" y="836613"/>
            <a:ext cx="8435975" cy="5256212"/>
          </a:xfrm>
        </p:spPr>
        <p:txBody>
          <a:bodyPr/>
          <a:lstStyle/>
          <a:p>
            <a:pPr eaLnBrk="1" hangingPunct="1">
              <a:lnSpc>
                <a:spcPct val="90000"/>
              </a:lnSpc>
              <a:buFont typeface="Arial" panose="020B0604020202020204" pitchFamily="34" charset="0"/>
              <a:buNone/>
            </a:pPr>
            <a:r>
              <a:rPr lang="ar-SA" altLang="en-US" b="1">
                <a:solidFill>
                  <a:srgbClr val="FF0000"/>
                </a:solidFill>
              </a:rPr>
              <a:t>و </a:t>
            </a:r>
            <a:r>
              <a:rPr lang="en-US" altLang="en-US" b="1">
                <a:solidFill>
                  <a:srgbClr val="FF0000"/>
                </a:solidFill>
                <a:cs typeface="Arial" panose="020B0604020202020204" pitchFamily="34" charset="0"/>
              </a:rPr>
              <a:t>- </a:t>
            </a:r>
            <a:r>
              <a:rPr lang="ar-SA" altLang="en-US" b="1">
                <a:solidFill>
                  <a:srgbClr val="FF0000"/>
                </a:solidFill>
              </a:rPr>
              <a:t>توثيق التقارير كمراجع</a:t>
            </a:r>
            <a:r>
              <a:rPr lang="en-US" altLang="en-US" b="1">
                <a:solidFill>
                  <a:srgbClr val="FF0000"/>
                </a:solidFill>
                <a:cs typeface="Arial" panose="020B0604020202020204" pitchFamily="34" charset="0"/>
              </a:rPr>
              <a:t>:</a:t>
            </a:r>
            <a:endParaRPr lang="ar-SA" altLang="en-US" b="1">
              <a:solidFill>
                <a:srgbClr val="FF0000"/>
              </a:solidFill>
            </a:endParaRPr>
          </a:p>
          <a:p>
            <a:pPr eaLnBrk="1" hangingPunct="1">
              <a:lnSpc>
                <a:spcPct val="90000"/>
              </a:lnSpc>
              <a:buFont typeface="Arial" panose="020B0604020202020204" pitchFamily="34" charset="0"/>
              <a:buNone/>
            </a:pPr>
            <a:r>
              <a:rPr lang="ar-SA" altLang="en-US" sz="2400" b="1">
                <a:solidFill>
                  <a:schemeClr val="hlink"/>
                </a:solidFill>
              </a:rPr>
              <a:t>١ </a:t>
            </a:r>
            <a:r>
              <a:rPr lang="en-US" altLang="en-US" sz="2400" b="1">
                <a:solidFill>
                  <a:schemeClr val="hlink"/>
                </a:solidFill>
                <a:cs typeface="Arial" panose="020B0604020202020204" pitchFamily="34" charset="0"/>
              </a:rPr>
              <a:t>- </a:t>
            </a:r>
            <a:r>
              <a:rPr lang="ar-SA" altLang="en-US" sz="2400" b="1">
                <a:solidFill>
                  <a:schemeClr val="hlink"/>
                </a:solidFill>
              </a:rPr>
              <a:t> توثيق تقرير صادر عن جهة رسمية موجود على شبكة الإنترنت</a:t>
            </a:r>
            <a:endParaRPr lang="en-US" altLang="en-US" sz="2400" b="1">
              <a:solidFill>
                <a:schemeClr val="hlink"/>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United States Sentencing Commission. (n.d.). 1997 sourcebook of federal sentencing statistics. Retrieved December 8, 1999, from:</a:t>
            </a:r>
            <a:endParaRPr lang="en-US" altLang="en-US" sz="2400" b="1">
              <a:cs typeface="Arial" panose="020B0604020202020204" pitchFamily="34" charset="0"/>
              <a:hlinkClick r:id="rId3"/>
            </a:endParaRPr>
          </a:p>
          <a:p>
            <a:pPr eaLnBrk="1" hangingPunct="1">
              <a:lnSpc>
                <a:spcPct val="90000"/>
              </a:lnSpc>
              <a:buFont typeface="Arial" panose="020B0604020202020204" pitchFamily="34" charset="0"/>
              <a:buNone/>
            </a:pPr>
            <a:r>
              <a:rPr lang="en-US" altLang="en-US" sz="2400" b="1">
                <a:cs typeface="Arial" panose="020B0604020202020204" pitchFamily="34" charset="0"/>
                <a:hlinkClick r:id="rId3"/>
              </a:rPr>
              <a:t>http://www.ussc.gov/annrpt/1997/sbtoc97.htm</a:t>
            </a:r>
            <a:endParaRPr lang="en-US" altLang="en-US" sz="2400" b="1">
              <a:cs typeface="Arial" panose="020B0604020202020204" pitchFamily="34" charset="0"/>
            </a:endParaRPr>
          </a:p>
          <a:p>
            <a:pPr eaLnBrk="1" hangingPunct="1">
              <a:lnSpc>
                <a:spcPct val="90000"/>
              </a:lnSpc>
              <a:buFont typeface="Arial" panose="020B0604020202020204" pitchFamily="34" charset="0"/>
              <a:buNone/>
            </a:pPr>
            <a:endParaRPr lang="ar-SA" altLang="en-US" sz="2400" b="1"/>
          </a:p>
          <a:p>
            <a:pPr eaLnBrk="1" hangingPunct="1">
              <a:lnSpc>
                <a:spcPct val="90000"/>
              </a:lnSpc>
              <a:buFont typeface="Arial" panose="020B0604020202020204" pitchFamily="34" charset="0"/>
              <a:buNone/>
            </a:pPr>
            <a:r>
              <a:rPr lang="ar-SA" altLang="en-US" b="1">
                <a:solidFill>
                  <a:schemeClr val="hlink"/>
                </a:solidFill>
              </a:rPr>
              <a:t>٢ </a:t>
            </a:r>
            <a:r>
              <a:rPr lang="en-US" altLang="en-US" b="1">
                <a:solidFill>
                  <a:schemeClr val="hlink"/>
                </a:solidFill>
                <a:cs typeface="Arial" panose="020B0604020202020204" pitchFamily="34" charset="0"/>
              </a:rPr>
              <a:t>– </a:t>
            </a:r>
            <a:r>
              <a:rPr lang="ar-SA" altLang="en-US" b="1">
                <a:solidFill>
                  <a:schemeClr val="hlink"/>
                </a:solidFill>
              </a:rPr>
              <a:t> توثيق تقرير صادر عن هيئة خاصة ومتواجد في شبكة الإنترنت</a:t>
            </a:r>
            <a:endParaRPr lang="en-US" altLang="en-US" b="1">
              <a:solidFill>
                <a:schemeClr val="hlink"/>
              </a:solidFill>
              <a:cs typeface="Arial" panose="020B0604020202020204" pitchFamily="34" charset="0"/>
            </a:endParaRPr>
          </a:p>
          <a:p>
            <a:pPr eaLnBrk="1" hangingPunct="1">
              <a:lnSpc>
                <a:spcPct val="90000"/>
              </a:lnSpc>
              <a:buFont typeface="Arial" panose="020B0604020202020204" pitchFamily="34" charset="0"/>
              <a:buNone/>
            </a:pPr>
            <a:r>
              <a:rPr lang="en-US" altLang="en-US" sz="2400" b="1">
                <a:cs typeface="Arial" panose="020B0604020202020204" pitchFamily="34" charset="0"/>
              </a:rPr>
              <a:t>Canarie, Inc. (1997, September 27</a:t>
            </a:r>
            <a:r>
              <a:rPr lang="en-US" altLang="en-US" sz="2400" b="1" i="1">
                <a:cs typeface="Arial" panose="020B0604020202020204" pitchFamily="34" charset="0"/>
              </a:rPr>
              <a:t>). Towards a Canadian health IWAY: Vision, opportunities and future steps</a:t>
            </a:r>
            <a:r>
              <a:rPr lang="en-US" altLang="en-US" sz="2400" b="1">
                <a:cs typeface="Arial" panose="020B0604020202020204" pitchFamily="34" charset="0"/>
              </a:rPr>
              <a:t>. Retrieved November 8, 2000, from</a:t>
            </a:r>
            <a:endParaRPr lang="en-US" altLang="en-US" sz="2400" b="1">
              <a:cs typeface="Arial" panose="020B0604020202020204" pitchFamily="34" charset="0"/>
              <a:hlinkClick r:id="rId4"/>
            </a:endParaRPr>
          </a:p>
          <a:p>
            <a:pPr eaLnBrk="1" hangingPunct="1">
              <a:lnSpc>
                <a:spcPct val="90000"/>
              </a:lnSpc>
              <a:buFont typeface="Arial" panose="020B0604020202020204" pitchFamily="34" charset="0"/>
              <a:buNone/>
            </a:pPr>
            <a:r>
              <a:rPr lang="en-US" altLang="en-US" sz="2400" b="1">
                <a:cs typeface="Arial" panose="020B0604020202020204" pitchFamily="34" charset="0"/>
                <a:hlinkClick r:id="rId4"/>
              </a:rPr>
              <a:t>http://www.canarie.ca/press/publications/pdf/healthvision.doc</a:t>
            </a:r>
            <a:r>
              <a:rPr lang="en-US" altLang="en-US" sz="2400">
                <a:cs typeface="Arial" panose="020B0604020202020204" pitchFamily="34" charset="0"/>
              </a:rPr>
              <a:t> </a:t>
            </a:r>
          </a:p>
        </p:txBody>
      </p:sp>
      <p:sp>
        <p:nvSpPr>
          <p:cNvPr id="158723"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BD89BD6B-B557-49A4-88C7-485FEB224444}" type="slidenum">
              <a:rPr lang="ar-SA" altLang="en-US" sz="1400">
                <a:latin typeface="Arial" panose="020B0604020202020204" pitchFamily="34" charset="0"/>
              </a:rPr>
              <a:pPr rtl="0" eaLnBrk="1" hangingPunct="1">
                <a:spcBef>
                  <a:spcPct val="0"/>
                </a:spcBef>
                <a:buFontTx/>
                <a:buNone/>
              </a:pPr>
              <a:t>77</a:t>
            </a:fld>
            <a:endParaRPr lang="ar-SA" altLang="en-US" sz="1400">
              <a:latin typeface="Arial" panose="020B0604020202020204" pitchFamily="34" charset="0"/>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5477934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3"/>
          <p:cNvSpPr>
            <a:spLocks noGrp="1"/>
          </p:cNvSpPr>
          <p:nvPr>
            <p:ph type="body" idx="4294967295"/>
          </p:nvPr>
        </p:nvSpPr>
        <p:spPr>
          <a:xfrm>
            <a:off x="1774825" y="188914"/>
            <a:ext cx="8642350" cy="6408737"/>
          </a:xfrm>
        </p:spPr>
        <p:txBody>
          <a:bodyPr/>
          <a:lstStyle/>
          <a:p>
            <a:pPr eaLnBrk="1" hangingPunct="1">
              <a:lnSpc>
                <a:spcPct val="80000"/>
              </a:lnSpc>
              <a:buFont typeface="Arial" panose="020B0604020202020204" pitchFamily="34" charset="0"/>
              <a:buNone/>
            </a:pPr>
            <a:r>
              <a:rPr lang="ar-SA" altLang="en-US" b="1" smtClean="0">
                <a:solidFill>
                  <a:srgbClr val="FF0000"/>
                </a:solidFill>
              </a:rPr>
              <a:t>٣ </a:t>
            </a:r>
            <a:r>
              <a:rPr lang="en-US" altLang="en-US" b="1" smtClean="0">
                <a:solidFill>
                  <a:srgbClr val="FF0000"/>
                </a:solidFill>
                <a:cs typeface="Arial" panose="020B0604020202020204" pitchFamily="34" charset="0"/>
              </a:rPr>
              <a:t>– </a:t>
            </a:r>
            <a:r>
              <a:rPr lang="ar-SA" altLang="en-US" b="1" smtClean="0">
                <a:solidFill>
                  <a:srgbClr val="FF0000"/>
                </a:solidFill>
              </a:rPr>
              <a:t>توثيق تقرير مستخرج من موقع الإنترنت لمؤسسة جامعية</a:t>
            </a:r>
            <a:endParaRPr lang="en-US" altLang="en-US" b="1" smtClean="0">
              <a:solidFill>
                <a:srgbClr val="FF0000"/>
              </a:solidFill>
              <a:cs typeface="Arial" panose="020B0604020202020204" pitchFamily="34" charset="0"/>
            </a:endParaRPr>
          </a:p>
          <a:p>
            <a:pPr eaLnBrk="1" hangingPunct="1">
              <a:lnSpc>
                <a:spcPct val="80000"/>
              </a:lnSpc>
              <a:buFont typeface="Arial" panose="020B0604020202020204" pitchFamily="34" charset="0"/>
              <a:buNone/>
            </a:pPr>
            <a:r>
              <a:rPr lang="en-US" altLang="en-US" sz="2400" b="1">
                <a:cs typeface="Arial" panose="020B0604020202020204" pitchFamily="34" charset="0"/>
              </a:rPr>
              <a:t>Kruscke, J. K., &amp; Bradley, A. L. (1995). </a:t>
            </a:r>
            <a:r>
              <a:rPr lang="en-US" altLang="en-US" sz="2400" b="1" i="1">
                <a:cs typeface="Arial" panose="020B0604020202020204" pitchFamily="34" charset="0"/>
              </a:rPr>
              <a:t>Extensions to the delta rule of associative learning </a:t>
            </a:r>
            <a:r>
              <a:rPr lang="en-US" altLang="en-US" sz="2400" b="1">
                <a:cs typeface="Arial" panose="020B0604020202020204" pitchFamily="34" charset="0"/>
              </a:rPr>
              <a:t>(Indiana University Cognitive Research Report No. 14). Abstract retrieved October 21, 2000, From</a:t>
            </a:r>
          </a:p>
          <a:p>
            <a:pPr eaLnBrk="1" hangingPunct="1">
              <a:lnSpc>
                <a:spcPct val="80000"/>
              </a:lnSpc>
              <a:buFont typeface="Arial" panose="020B0604020202020204" pitchFamily="34" charset="0"/>
              <a:buNone/>
            </a:pPr>
            <a:r>
              <a:rPr lang="en-US" altLang="en-US" sz="2400" b="1">
                <a:solidFill>
                  <a:schemeClr val="hlink"/>
                </a:solidFill>
                <a:cs typeface="Arial" panose="020B0604020202020204" pitchFamily="34" charset="0"/>
              </a:rPr>
              <a:t>http//www.indiana.edu/~kruschke/deltarule_abstract.html</a:t>
            </a:r>
          </a:p>
          <a:p>
            <a:pPr eaLnBrk="1" hangingPunct="1">
              <a:lnSpc>
                <a:spcPct val="80000"/>
              </a:lnSpc>
              <a:buFont typeface="Arial" panose="020B0604020202020204" pitchFamily="34" charset="0"/>
              <a:buNone/>
            </a:pPr>
            <a:endParaRPr lang="ar-SA" altLang="en-US" sz="2400" b="1">
              <a:solidFill>
                <a:schemeClr val="hlink"/>
              </a:solidFill>
            </a:endParaRPr>
          </a:p>
          <a:p>
            <a:pPr eaLnBrk="1" hangingPunct="1">
              <a:lnSpc>
                <a:spcPct val="80000"/>
              </a:lnSpc>
              <a:buFont typeface="Arial" panose="020B0604020202020204" pitchFamily="34" charset="0"/>
              <a:buNone/>
            </a:pPr>
            <a:r>
              <a:rPr lang="ar-SA" altLang="en-US" b="1" smtClean="0">
                <a:solidFill>
                  <a:srgbClr val="FF0000"/>
                </a:solidFill>
              </a:rPr>
              <a:t>٤ </a:t>
            </a:r>
            <a:r>
              <a:rPr lang="en-US" altLang="en-US" b="1" smtClean="0">
                <a:solidFill>
                  <a:srgbClr val="FF0000"/>
                </a:solidFill>
                <a:cs typeface="Arial" panose="020B0604020202020204" pitchFamily="34" charset="0"/>
              </a:rPr>
              <a:t>- </a:t>
            </a:r>
            <a:r>
              <a:rPr lang="ar-SA" altLang="en-US" b="1" smtClean="0">
                <a:solidFill>
                  <a:srgbClr val="FF0000"/>
                </a:solidFill>
              </a:rPr>
              <a:t>توثيق تقرير محصولا عليه من جامعة</a:t>
            </a:r>
            <a:r>
              <a:rPr lang="en-US" altLang="en-US" b="1" smtClean="0">
                <a:solidFill>
                  <a:srgbClr val="FF0000"/>
                </a:solidFill>
                <a:cs typeface="Arial" panose="020B0604020202020204" pitchFamily="34" charset="0"/>
              </a:rPr>
              <a:t>:</a:t>
            </a:r>
          </a:p>
          <a:p>
            <a:pPr eaLnBrk="1" hangingPunct="1">
              <a:lnSpc>
                <a:spcPct val="80000"/>
              </a:lnSpc>
              <a:buFont typeface="Arial" panose="020B0604020202020204" pitchFamily="34" charset="0"/>
              <a:buNone/>
            </a:pPr>
            <a:r>
              <a:rPr lang="en-US" altLang="en-US" sz="2400" b="1">
                <a:cs typeface="Arial" panose="020B0604020202020204" pitchFamily="34" charset="0"/>
              </a:rPr>
              <a:t>Broadhurst, R. G., &amp; Maller, R. A. (1991). </a:t>
            </a:r>
            <a:r>
              <a:rPr lang="en-US" altLang="en-US" sz="2400" b="1" i="1">
                <a:cs typeface="Arial" panose="020B0604020202020204" pitchFamily="34" charset="0"/>
              </a:rPr>
              <a:t>Sex offending and recidivism </a:t>
            </a:r>
            <a:r>
              <a:rPr lang="en-US" altLang="en-US" sz="2400" b="1">
                <a:cs typeface="Arial" panose="020B0604020202020204" pitchFamily="34" charset="0"/>
              </a:rPr>
              <a:t>(Tech. Rep. No. 3). Nedlands, Western Australia: University of Western Australia, Crime Research Centre.</a:t>
            </a:r>
          </a:p>
          <a:p>
            <a:pPr eaLnBrk="1" hangingPunct="1">
              <a:lnSpc>
                <a:spcPct val="80000"/>
              </a:lnSpc>
              <a:buFont typeface="Arial" panose="020B0604020202020204" pitchFamily="34" charset="0"/>
              <a:buNone/>
            </a:pPr>
            <a:endParaRPr lang="ar-SA" altLang="en-US" sz="2400" b="1"/>
          </a:p>
          <a:p>
            <a:pPr eaLnBrk="1" hangingPunct="1">
              <a:lnSpc>
                <a:spcPct val="80000"/>
              </a:lnSpc>
              <a:buFont typeface="Arial" panose="020B0604020202020204" pitchFamily="34" charset="0"/>
              <a:buNone/>
            </a:pPr>
            <a:r>
              <a:rPr lang="ar-SA" altLang="en-US" b="1" smtClean="0">
                <a:solidFill>
                  <a:srgbClr val="FF0000"/>
                </a:solidFill>
              </a:rPr>
              <a:t>٥ </a:t>
            </a:r>
            <a:r>
              <a:rPr lang="en-US" altLang="en-US" b="1" smtClean="0">
                <a:solidFill>
                  <a:srgbClr val="FF0000"/>
                </a:solidFill>
                <a:cs typeface="Arial" panose="020B0604020202020204" pitchFamily="34" charset="0"/>
              </a:rPr>
              <a:t>- </a:t>
            </a:r>
            <a:r>
              <a:rPr lang="ar-SA" altLang="en-US" b="1" smtClean="0">
                <a:solidFill>
                  <a:srgbClr val="FF0000"/>
                </a:solidFill>
              </a:rPr>
              <a:t>توثيق تقرير محصولا عليه من مؤسسة حكومية</a:t>
            </a:r>
            <a:r>
              <a:rPr lang="en-US" altLang="en-US" b="1" smtClean="0">
                <a:solidFill>
                  <a:srgbClr val="FF0000"/>
                </a:solidFill>
                <a:cs typeface="Arial" panose="020B0604020202020204" pitchFamily="34" charset="0"/>
              </a:rPr>
              <a:t>:</a:t>
            </a:r>
          </a:p>
          <a:p>
            <a:pPr eaLnBrk="1" hangingPunct="1">
              <a:lnSpc>
                <a:spcPct val="80000"/>
              </a:lnSpc>
              <a:buFont typeface="Arial" panose="020B0604020202020204" pitchFamily="34" charset="0"/>
              <a:buNone/>
            </a:pPr>
            <a:r>
              <a:rPr lang="en-US" altLang="en-US" sz="2400" b="1">
                <a:cs typeface="Arial" panose="020B0604020202020204" pitchFamily="34" charset="0"/>
              </a:rPr>
              <a:t>National Institute of Mental Health. (1990). </a:t>
            </a:r>
            <a:r>
              <a:rPr lang="en-US" altLang="en-US" sz="2400" b="1" i="1">
                <a:cs typeface="Arial" panose="020B0604020202020204" pitchFamily="34" charset="0"/>
              </a:rPr>
              <a:t>Clinical training in serious mental illness </a:t>
            </a:r>
            <a:r>
              <a:rPr lang="en-US" altLang="en-US" sz="2400" b="1">
                <a:cs typeface="Arial" panose="020B0604020202020204" pitchFamily="34" charset="0"/>
              </a:rPr>
              <a:t>(Publication No. ADM 90-1679).</a:t>
            </a:r>
          </a:p>
          <a:p>
            <a:pPr eaLnBrk="1" hangingPunct="1">
              <a:lnSpc>
                <a:spcPct val="80000"/>
              </a:lnSpc>
              <a:buFont typeface="Arial" panose="020B0604020202020204" pitchFamily="34" charset="0"/>
              <a:buNone/>
            </a:pPr>
            <a:r>
              <a:rPr lang="en-US" altLang="en-US" sz="2400" b="1">
                <a:cs typeface="Arial" panose="020B0604020202020204" pitchFamily="34" charset="0"/>
              </a:rPr>
              <a:t>Washington, DC: U.S. Government Printing Office.</a:t>
            </a:r>
          </a:p>
        </p:txBody>
      </p:sp>
      <p:sp>
        <p:nvSpPr>
          <p:cNvPr id="160771" name="عنصر نائب لرقم الشريحة 2"/>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rtl="0" eaLnBrk="1" hangingPunct="1">
              <a:spcBef>
                <a:spcPct val="0"/>
              </a:spcBef>
              <a:buFontTx/>
              <a:buNone/>
            </a:pPr>
            <a:fld id="{3ADD4815-FB87-4271-941B-69F376D4B1E9}" type="slidenum">
              <a:rPr lang="ar-SA" altLang="en-US" sz="1400">
                <a:latin typeface="Arial" panose="020B0604020202020204" pitchFamily="34" charset="0"/>
              </a:rPr>
              <a:pPr rtl="0" eaLnBrk="1" hangingPunct="1">
                <a:spcBef>
                  <a:spcPct val="0"/>
                </a:spcBef>
                <a:buFontTx/>
                <a:buNone/>
              </a:pPr>
              <a:t>78</a:t>
            </a:fld>
            <a:endParaRPr lang="ar-SA" altLang="en-US" sz="1400">
              <a:latin typeface="Arial" panose="020B0604020202020204" pitchFamily="34"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46266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body" idx="4294967295"/>
          </p:nvPr>
        </p:nvSpPr>
        <p:spPr>
          <a:xfrm>
            <a:off x="1992313" y="1495426"/>
            <a:ext cx="8229600" cy="4525963"/>
          </a:xfrm>
          <a:noFill/>
          <a:ln w="38100">
            <a:solidFill>
              <a:srgbClr val="008000"/>
            </a:solidFill>
            <a:miter lim="800000"/>
            <a:headEnd/>
            <a:tailEnd/>
          </a:ln>
        </p:spPr>
        <p:txBody>
          <a:bodyPr/>
          <a:lstStyle/>
          <a:p>
            <a:pPr eaLnBrk="1" hangingPunct="1">
              <a:lnSpc>
                <a:spcPct val="90000"/>
              </a:lnSpc>
              <a:buFont typeface="Arial" panose="020B0604020202020204" pitchFamily="34" charset="0"/>
              <a:buNone/>
            </a:pPr>
            <a:r>
              <a:rPr lang="ar-SA" altLang="en-US" b="1" smtClean="0"/>
              <a:t> </a:t>
            </a:r>
            <a:r>
              <a:rPr lang="ar-SA" altLang="en-US" sz="4400" b="1">
                <a:solidFill>
                  <a:srgbClr val="FF3300"/>
                </a:solidFill>
              </a:rPr>
              <a:t>توثيق الأفلام: </a:t>
            </a:r>
          </a:p>
          <a:p>
            <a:pPr eaLnBrk="1" hangingPunct="1">
              <a:lnSpc>
                <a:spcPct val="90000"/>
              </a:lnSpc>
              <a:buFont typeface="Arial" panose="020B0604020202020204" pitchFamily="34" charset="0"/>
              <a:buNone/>
            </a:pPr>
            <a:r>
              <a:rPr lang="ar-SA" altLang="en-US" sz="4400" b="1"/>
              <a:t> عنوان الفيلم.المساهمون .الشركة المنتجة ، التاريخ</a:t>
            </a:r>
          </a:p>
          <a:p>
            <a:pPr eaLnBrk="1" hangingPunct="1">
              <a:lnSpc>
                <a:spcPct val="90000"/>
              </a:lnSpc>
              <a:buFont typeface="Arial" panose="020B0604020202020204" pitchFamily="34" charset="0"/>
              <a:buNone/>
            </a:pPr>
            <a:endParaRPr lang="ar-SA" altLang="en-US" b="1"/>
          </a:p>
          <a:p>
            <a:pPr eaLnBrk="1" hangingPunct="1">
              <a:lnSpc>
                <a:spcPct val="90000"/>
              </a:lnSpc>
              <a:buFont typeface="Arial" panose="020B0604020202020204" pitchFamily="34" charset="0"/>
              <a:buNone/>
            </a:pPr>
            <a:r>
              <a:rPr lang="ar-SA" altLang="en-US" sz="4400" b="1">
                <a:solidFill>
                  <a:srgbClr val="FF3300"/>
                </a:solidFill>
              </a:rPr>
              <a:t>توثيق الأقراص المضغوطة </a:t>
            </a:r>
            <a:r>
              <a:rPr lang="en-US" altLang="en-US" sz="4400" b="1">
                <a:solidFill>
                  <a:srgbClr val="FF3300"/>
                </a:solidFill>
                <a:cs typeface="Arial" panose="020B0604020202020204" pitchFamily="34" charset="0"/>
              </a:rPr>
              <a:t>CD – Rom </a:t>
            </a:r>
            <a:r>
              <a:rPr lang="ar-SA" altLang="en-US" sz="4400" b="1">
                <a:solidFill>
                  <a:srgbClr val="FF3300"/>
                </a:solidFill>
              </a:rPr>
              <a:t>:</a:t>
            </a:r>
          </a:p>
          <a:p>
            <a:pPr eaLnBrk="1" hangingPunct="1">
              <a:lnSpc>
                <a:spcPct val="90000"/>
              </a:lnSpc>
              <a:buFont typeface="Arial" panose="020B0604020202020204" pitchFamily="34" charset="0"/>
              <a:buNone/>
            </a:pPr>
            <a:r>
              <a:rPr lang="ar-SA" altLang="en-US" sz="4400" b="1"/>
              <a:t>عنوان القرص .الطبعة .الناشر، التاريخ</a:t>
            </a:r>
            <a:endParaRPr lang="en-US" altLang="en-US" sz="4400" b="1">
              <a:cs typeface="Arial" panose="020B0604020202020204" pitchFamily="34" charset="0"/>
            </a:endParaRPr>
          </a:p>
        </p:txBody>
      </p:sp>
      <p:sp>
        <p:nvSpPr>
          <p:cNvPr id="77827" name="AutoShape 3"/>
          <p:cNvSpPr>
            <a:spLocks noChangeArrowheads="1"/>
          </p:cNvSpPr>
          <p:nvPr/>
        </p:nvSpPr>
        <p:spPr bwMode="gray">
          <a:xfrm>
            <a:off x="1992313" y="188913"/>
            <a:ext cx="8229600" cy="1143000"/>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en-US" sz="4400" b="1">
                <a:solidFill>
                  <a:schemeClr val="bg1"/>
                </a:solidFill>
                <a:latin typeface="Arial" panose="020B0604020202020204" pitchFamily="34" charset="0"/>
              </a:rPr>
              <a:t>توثيق المصادر الغير مطبوعة</a:t>
            </a:r>
            <a:endParaRPr lang="en-US" altLang="zh-CN" sz="4400" b="1">
              <a:solidFill>
                <a:schemeClr val="bg1"/>
              </a:solidFill>
              <a:latin typeface="Arial" panose="020B0604020202020204" pitchFamily="34" charset="0"/>
            </a:endParaRPr>
          </a:p>
        </p:txBody>
      </p:sp>
      <p:sp>
        <p:nvSpPr>
          <p:cNvPr id="162820" name="Oval 4"/>
          <p:cNvSpPr>
            <a:spLocks noChangeArrowheads="1"/>
          </p:cNvSpPr>
          <p:nvPr/>
        </p:nvSpPr>
        <p:spPr bwMode="gray">
          <a:xfrm>
            <a:off x="9191626" y="493714"/>
            <a:ext cx="682625" cy="682625"/>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1" name="Oval 5"/>
          <p:cNvSpPr>
            <a:spLocks noChangeArrowheads="1"/>
          </p:cNvSpPr>
          <p:nvPr/>
        </p:nvSpPr>
        <p:spPr bwMode="gray">
          <a:xfrm>
            <a:off x="9201151" y="496888"/>
            <a:ext cx="665163" cy="66675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2" name="Oval 6"/>
          <p:cNvSpPr>
            <a:spLocks noChangeArrowheads="1"/>
          </p:cNvSpPr>
          <p:nvPr/>
        </p:nvSpPr>
        <p:spPr bwMode="gray">
          <a:xfrm>
            <a:off x="9207501" y="503238"/>
            <a:ext cx="633413" cy="62230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3" name="Oval 7"/>
          <p:cNvSpPr>
            <a:spLocks noChangeArrowheads="1"/>
          </p:cNvSpPr>
          <p:nvPr/>
        </p:nvSpPr>
        <p:spPr bwMode="gray">
          <a:xfrm>
            <a:off x="9244013" y="522289"/>
            <a:ext cx="563562" cy="503237"/>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endParaRPr lang="ar-AE" altLang="en-US" sz="2000">
              <a:latin typeface="Arial" panose="020B0604020202020204" pitchFamily="34" charset="0"/>
            </a:endParaRPr>
          </a:p>
        </p:txBody>
      </p:sp>
      <p:sp>
        <p:nvSpPr>
          <p:cNvPr id="162824" name="Text Box 8">
            <a:hlinkClick r:id="rId3" action="ppaction://hlinksldjump"/>
          </p:cNvPr>
          <p:cNvSpPr txBox="1">
            <a:spLocks noChangeArrowheads="1"/>
          </p:cNvSpPr>
          <p:nvPr/>
        </p:nvSpPr>
        <p:spPr bwMode="gray">
          <a:xfrm>
            <a:off x="9334500" y="541338"/>
            <a:ext cx="35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eaLnBrk="1" hangingPunct="1">
              <a:spcBef>
                <a:spcPct val="0"/>
              </a:spcBef>
              <a:buFontTx/>
              <a:buNone/>
            </a:pPr>
            <a:r>
              <a:rPr lang="ar-SA" altLang="en-US" sz="2400" b="1">
                <a:solidFill>
                  <a:srgbClr val="000000"/>
                </a:solidFill>
                <a:latin typeface="Articulate" pitchFamily="2" charset="0"/>
              </a:rPr>
              <a:t>9</a:t>
            </a:r>
            <a:endParaRPr lang="en-US" altLang="en-US" sz="2400" b="1">
              <a:solidFill>
                <a:srgbClr val="000000"/>
              </a:solidFill>
              <a:latin typeface="Articulate" pitchFamily="2" charset="0"/>
            </a:endParaRPr>
          </a:p>
        </p:txBody>
      </p:sp>
      <p:sp>
        <p:nvSpPr>
          <p:cNvPr id="9" name="TextBox 8">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280329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slide(fromBottom)">
                                      <p:cBhvr>
                                        <p:cTn id="7" dur="500"/>
                                        <p:tgtEl>
                                          <p:spTgt spid="77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AutoShape 2"/>
          <p:cNvSpPr>
            <a:spLocks noChangeArrowheads="1"/>
          </p:cNvSpPr>
          <p:nvPr/>
        </p:nvSpPr>
        <p:spPr bwMode="gray">
          <a:xfrm>
            <a:off x="1919288" y="1412876"/>
            <a:ext cx="8280400" cy="1368425"/>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rtl="0" eaLnBrk="1" hangingPunct="1">
              <a:spcBef>
                <a:spcPct val="0"/>
              </a:spcBef>
              <a:buFontTx/>
              <a:buNone/>
            </a:pPr>
            <a:r>
              <a:rPr lang="en-US" altLang="zh-CN" sz="2200" b="1" u="sng">
                <a:solidFill>
                  <a:schemeClr val="bg1"/>
                </a:solidFill>
                <a:latin typeface="Arial" panose="020B0604020202020204" pitchFamily="34" charset="0"/>
              </a:rPr>
              <a:t>It’s Wonderful Life</a:t>
            </a:r>
            <a:r>
              <a:rPr lang="en-US" altLang="zh-CN" sz="2200" b="1">
                <a:solidFill>
                  <a:schemeClr val="bg1"/>
                </a:solidFill>
                <a:latin typeface="Arial" panose="020B0604020202020204" pitchFamily="34" charset="0"/>
              </a:rPr>
              <a:t>. Dir. Frank Capra. Perf. James Stewart, </a:t>
            </a:r>
            <a:endParaRPr lang="ar-SA" altLang="zh-CN" sz="2200" b="1">
              <a:solidFill>
                <a:schemeClr val="bg1"/>
              </a:solidFill>
              <a:latin typeface="Arial" panose="020B0604020202020204" pitchFamily="34" charset="0"/>
            </a:endParaRPr>
          </a:p>
          <a:p>
            <a:pPr algn="l" rtl="0" eaLnBrk="1" hangingPunct="1">
              <a:spcBef>
                <a:spcPct val="0"/>
              </a:spcBef>
              <a:buFontTx/>
              <a:buNone/>
            </a:pPr>
            <a:r>
              <a:rPr lang="en-US" altLang="zh-CN" sz="2200" b="1">
                <a:solidFill>
                  <a:schemeClr val="bg1"/>
                </a:solidFill>
                <a:latin typeface="Arial" panose="020B0604020202020204" pitchFamily="34" charset="0"/>
              </a:rPr>
              <a:t>Donna Reed, Lionel Barrymore, and Thomas Mitchell. PKO,</a:t>
            </a:r>
            <a:endParaRPr lang="ar-SA" altLang="zh-CN" sz="2200" b="1">
              <a:solidFill>
                <a:schemeClr val="bg1"/>
              </a:solidFill>
              <a:latin typeface="Arial" panose="020B0604020202020204" pitchFamily="34" charset="0"/>
            </a:endParaRPr>
          </a:p>
          <a:p>
            <a:pPr algn="l" rtl="0" eaLnBrk="1" hangingPunct="1">
              <a:spcBef>
                <a:spcPct val="0"/>
              </a:spcBef>
              <a:buFontTx/>
              <a:buNone/>
            </a:pPr>
            <a:r>
              <a:rPr lang="en-US" altLang="zh-CN" sz="2200" b="1">
                <a:solidFill>
                  <a:schemeClr val="bg1"/>
                </a:solidFill>
                <a:latin typeface="Arial" panose="020B0604020202020204" pitchFamily="34" charset="0"/>
              </a:rPr>
              <a:t> 1946.</a:t>
            </a:r>
          </a:p>
        </p:txBody>
      </p:sp>
      <p:sp>
        <p:nvSpPr>
          <p:cNvPr id="147459" name="AutoShape 3"/>
          <p:cNvSpPr>
            <a:spLocks noChangeArrowheads="1"/>
          </p:cNvSpPr>
          <p:nvPr/>
        </p:nvSpPr>
        <p:spPr bwMode="gray">
          <a:xfrm>
            <a:off x="6167438" y="333375"/>
            <a:ext cx="3922712"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للأفلام</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47460" name="AutoShape 4"/>
          <p:cNvSpPr>
            <a:spLocks noChangeArrowheads="1"/>
          </p:cNvSpPr>
          <p:nvPr/>
        </p:nvSpPr>
        <p:spPr bwMode="gray">
          <a:xfrm>
            <a:off x="6311901" y="3573463"/>
            <a:ext cx="3922713" cy="863600"/>
          </a:xfrm>
          <a:prstGeom prst="roundRect">
            <a:avLst>
              <a:gd name="adj" fmla="val 50000"/>
            </a:avLst>
          </a:prstGeom>
          <a:solidFill>
            <a:schemeClr val="bg1"/>
          </a:soli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ctr" rtl="0">
              <a:spcBef>
                <a:spcPct val="0"/>
              </a:spcBef>
              <a:buFontTx/>
              <a:buNone/>
            </a:pPr>
            <a:r>
              <a:rPr lang="ar-SA" altLang="zh-CN" sz="4000" b="1">
                <a:latin typeface="Arial" panose="020B0604020202020204" pitchFamily="34" charset="0"/>
                <a:cs typeface="HeshamNormal" pitchFamily="2" charset="0"/>
              </a:rPr>
              <a:t>مثال للقرص المضغوط</a:t>
            </a:r>
            <a:r>
              <a:rPr lang="ar-SA" altLang="zh-CN" sz="3600">
                <a:latin typeface="Arial" panose="020B0604020202020204" pitchFamily="34" charset="0"/>
                <a:cs typeface="HeshamNormal" pitchFamily="2" charset="0"/>
              </a:rPr>
              <a:t> </a:t>
            </a:r>
            <a:endParaRPr lang="en-US" altLang="zh-CN" sz="3600">
              <a:latin typeface="Arial" panose="020B0604020202020204" pitchFamily="34" charset="0"/>
              <a:cs typeface="HeshamNormal" pitchFamily="2" charset="0"/>
            </a:endParaRPr>
          </a:p>
        </p:txBody>
      </p:sp>
      <p:sp>
        <p:nvSpPr>
          <p:cNvPr id="147461" name="AutoShape 5"/>
          <p:cNvSpPr>
            <a:spLocks noChangeArrowheads="1"/>
          </p:cNvSpPr>
          <p:nvPr/>
        </p:nvSpPr>
        <p:spPr bwMode="gray">
          <a:xfrm>
            <a:off x="1919288" y="4652963"/>
            <a:ext cx="8280400" cy="1655762"/>
          </a:xfrm>
          <a:prstGeom prst="roundRect">
            <a:avLst>
              <a:gd name="adj" fmla="val 50000"/>
            </a:avLst>
          </a:prstGeom>
          <a:gradFill rotWithShape="1">
            <a:gsLst>
              <a:gs pos="0">
                <a:srgbClr val="00CC00"/>
              </a:gs>
              <a:gs pos="100000">
                <a:srgbClr val="339933"/>
              </a:gs>
            </a:gsLst>
            <a:lin ang="5400000" scaled="1"/>
          </a:gradFill>
          <a:ln w="38100" algn="ctr">
            <a:solidFill>
              <a:srgbClr val="FFFFFF"/>
            </a:solidFill>
            <a:round/>
            <a:headEnd/>
            <a:tailEnd/>
          </a:ln>
          <a:effectLst>
            <a:outerShdw dist="63500" dir="3187806" algn="ctr" rotWithShape="0">
              <a:srgbClr val="001D3A"/>
            </a:outerShdw>
          </a:effectLst>
        </p:spPr>
        <p:txBody>
          <a:bodyPr wrap="none"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r>
              <a:rPr lang="en-US" altLang="zh-CN" sz="2200" b="1" u="sng">
                <a:solidFill>
                  <a:schemeClr val="bg1"/>
                </a:solidFill>
                <a:latin typeface="Arial" panose="020B0604020202020204" pitchFamily="34" charset="0"/>
              </a:rPr>
              <a:t>The oxford English Dictionary</a:t>
            </a:r>
            <a:r>
              <a:rPr lang="en-US" altLang="zh-CN" sz="2200" b="1">
                <a:solidFill>
                  <a:schemeClr val="bg1"/>
                </a:solidFill>
                <a:latin typeface="Arial" panose="020B0604020202020204" pitchFamily="34" charset="0"/>
              </a:rPr>
              <a:t>. 2nd ed. CD –ROM. Oxford:</a:t>
            </a:r>
            <a:endParaRPr lang="ar-SA" altLang="zh-CN" sz="2200" b="1">
              <a:solidFill>
                <a:schemeClr val="bg1"/>
              </a:solidFill>
              <a:latin typeface="Arial" panose="020B0604020202020204" pitchFamily="34" charset="0"/>
            </a:endParaRPr>
          </a:p>
          <a:p>
            <a:pPr algn="l" eaLnBrk="1" hangingPunct="1">
              <a:spcBef>
                <a:spcPct val="0"/>
              </a:spcBef>
              <a:buFontTx/>
              <a:buNone/>
            </a:pPr>
            <a:r>
              <a:rPr lang="en-US" altLang="zh-CN" sz="2200" b="1">
                <a:solidFill>
                  <a:schemeClr val="bg1"/>
                </a:solidFill>
                <a:latin typeface="Arial" panose="020B0604020202020204" pitchFamily="34" charset="0"/>
              </a:rPr>
              <a:t> Oxford University Press, 1992.</a:t>
            </a: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647215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withEffect">
                                  <p:stCondLst>
                                    <p:cond delay="0"/>
                                  </p:stCondLst>
                                  <p:childTnLst>
                                    <p:set>
                                      <p:cBhvr>
                                        <p:cTn id="6" dur="1" fill="hold">
                                          <p:stCondLst>
                                            <p:cond delay="0"/>
                                          </p:stCondLst>
                                        </p:cTn>
                                        <p:tgtEl>
                                          <p:spTgt spid="147458"/>
                                        </p:tgtEl>
                                        <p:attrNameLst>
                                          <p:attrName>style.visibility</p:attrName>
                                        </p:attrNameLst>
                                      </p:cBhvr>
                                      <p:to>
                                        <p:strVal val="visible"/>
                                      </p:to>
                                    </p:set>
                                    <p:animEffect transition="in" filter="slide(fromBottom)">
                                      <p:cBhvr>
                                        <p:cTn id="7" dur="500"/>
                                        <p:tgtEl>
                                          <p:spTgt spid="147458"/>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147459"/>
                                        </p:tgtEl>
                                        <p:attrNameLst>
                                          <p:attrName>style.visibility</p:attrName>
                                        </p:attrNameLst>
                                      </p:cBhvr>
                                      <p:to>
                                        <p:strVal val="visible"/>
                                      </p:to>
                                    </p:set>
                                    <p:animEffect transition="in" filter="slide(fromBottom)">
                                      <p:cBhvr>
                                        <p:cTn id="10" dur="500"/>
                                        <p:tgtEl>
                                          <p:spTgt spid="147459"/>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147460"/>
                                        </p:tgtEl>
                                        <p:attrNameLst>
                                          <p:attrName>style.visibility</p:attrName>
                                        </p:attrNameLst>
                                      </p:cBhvr>
                                      <p:to>
                                        <p:strVal val="visible"/>
                                      </p:to>
                                    </p:set>
                                    <p:animEffect transition="in" filter="slide(fromBottom)">
                                      <p:cBhvr>
                                        <p:cTn id="13" dur="500"/>
                                        <p:tgtEl>
                                          <p:spTgt spid="147460"/>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47461"/>
                                        </p:tgtEl>
                                        <p:attrNameLst>
                                          <p:attrName>style.visibility</p:attrName>
                                        </p:attrNameLst>
                                      </p:cBhvr>
                                      <p:to>
                                        <p:strVal val="visible"/>
                                      </p:to>
                                    </p:set>
                                    <p:animEffect transition="in" filter="slide(fromBottom)">
                                      <p:cBhvr>
                                        <p:cTn id="16" dur="500"/>
                                        <p:tgtEl>
                                          <p:spTgt spid="147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8" grpId="0" animBg="1"/>
      <p:bldP spid="147459" grpId="0" animBg="1"/>
      <p:bldP spid="147460" grpId="0" animBg="1"/>
      <p:bldP spid="147461"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3"/>
          <p:cNvSpPr>
            <a:spLocks noGrp="1"/>
          </p:cNvSpPr>
          <p:nvPr>
            <p:ph type="body" idx="4294967295"/>
          </p:nvPr>
        </p:nvSpPr>
        <p:spPr>
          <a:xfrm>
            <a:off x="2424114" y="620714"/>
            <a:ext cx="7127875" cy="5616575"/>
          </a:xfrm>
        </p:spPr>
        <p:txBody>
          <a:bodyPr/>
          <a:lstStyle/>
          <a:p>
            <a:pPr eaLnBrk="1" hangingPunct="1">
              <a:lnSpc>
                <a:spcPct val="90000"/>
              </a:lnSpc>
              <a:buFont typeface="Arial" panose="020B0604020202020204" pitchFamily="34" charset="0"/>
              <a:buNone/>
            </a:pPr>
            <a:r>
              <a:rPr lang="ar-SA" altLang="en-US" b="1" smtClean="0">
                <a:solidFill>
                  <a:srgbClr val="FF0000"/>
                </a:solidFill>
              </a:rPr>
              <a:t>ترتيب المراجع في صفحة المراجع</a:t>
            </a:r>
          </a:p>
          <a:p>
            <a:pPr eaLnBrk="1" hangingPunct="1">
              <a:lnSpc>
                <a:spcPct val="90000"/>
              </a:lnSpc>
              <a:buFont typeface="Arial" panose="020B0604020202020204" pitchFamily="34" charset="0"/>
              <a:buNone/>
            </a:pPr>
            <a:r>
              <a:rPr lang="ar-SA" altLang="en-US" b="1" smtClean="0">
                <a:solidFill>
                  <a:srgbClr val="FF0000"/>
                </a:solidFill>
              </a:rPr>
              <a:t>١ </a:t>
            </a:r>
            <a:r>
              <a:rPr lang="en-US" altLang="en-US" b="1" smtClean="0">
                <a:solidFill>
                  <a:srgbClr val="FF0000"/>
                </a:solidFill>
                <a:cs typeface="Arial" panose="020B0604020202020204" pitchFamily="34" charset="0"/>
              </a:rPr>
              <a:t>– </a:t>
            </a:r>
            <a:r>
              <a:rPr lang="ar-SA" altLang="en-US" b="1" smtClean="0">
                <a:solidFill>
                  <a:srgbClr val="FF0000"/>
                </a:solidFill>
              </a:rPr>
              <a:t>ترتب المراجع ترتيبا أبجديا</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lnSpc>
                <a:spcPct val="90000"/>
              </a:lnSpc>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 </a:t>
            </a:r>
            <a:endParaRPr lang="ar-SA" altLang="en-US" b="1" smtClean="0">
              <a:solidFill>
                <a:schemeClr val="hlink"/>
              </a:solidFill>
            </a:endParaRPr>
          </a:p>
          <a:p>
            <a:r>
              <a:rPr lang="ar-SA" altLang="en-US" b="1" smtClean="0">
                <a:solidFill>
                  <a:schemeClr val="accent2"/>
                </a:solidFill>
              </a:rPr>
              <a:t>جروان، فتحي (1998).</a:t>
            </a:r>
          </a:p>
          <a:p>
            <a:r>
              <a:rPr lang="ar-SA" altLang="en-US" b="1" smtClean="0">
                <a:solidFill>
                  <a:schemeClr val="accent2"/>
                </a:solidFill>
              </a:rPr>
              <a:t>الشيراوي، أماني عبدالرحمن (1995).</a:t>
            </a:r>
          </a:p>
          <a:p>
            <a:r>
              <a:rPr lang="ar-SA" altLang="en-US" b="1" smtClean="0">
                <a:solidFill>
                  <a:schemeClr val="accent2"/>
                </a:solidFill>
              </a:rPr>
              <a:t>عدس، محمد عبدالرحيم (1997).</a:t>
            </a:r>
            <a:r>
              <a:rPr lang="en-US" altLang="en-US" smtClean="0">
                <a:cs typeface="Arial" panose="020B0604020202020204" pitchFamily="34" charset="0"/>
              </a:rPr>
              <a:t> </a:t>
            </a:r>
            <a:endParaRPr lang="ar-SA" altLang="en-US" b="1" smtClean="0"/>
          </a:p>
          <a:p>
            <a:pPr eaLnBrk="1" hangingPunct="1">
              <a:lnSpc>
                <a:spcPct val="90000"/>
              </a:lnSpc>
              <a:buFont typeface="Arial" panose="020B0604020202020204" pitchFamily="34" charset="0"/>
              <a:buNone/>
            </a:pP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lnSpc>
                <a:spcPct val="90000"/>
              </a:lnSpc>
              <a:buFont typeface="Arial" panose="020B0604020202020204" pitchFamily="34" charset="0"/>
              <a:buNone/>
            </a:pPr>
            <a:r>
              <a:rPr lang="en-US" altLang="en-US" b="1" smtClean="0">
                <a:cs typeface="Arial" panose="020B0604020202020204" pitchFamily="34" charset="0"/>
              </a:rPr>
              <a:t>Anastasi, A. (1968).</a:t>
            </a:r>
          </a:p>
          <a:p>
            <a:pPr eaLnBrk="1" hangingPunct="1">
              <a:lnSpc>
                <a:spcPct val="90000"/>
              </a:lnSpc>
              <a:buFont typeface="Arial" panose="020B0604020202020204" pitchFamily="34" charset="0"/>
              <a:buNone/>
            </a:pPr>
            <a:r>
              <a:rPr lang="en-US" altLang="en-US" b="1" smtClean="0">
                <a:cs typeface="Arial" panose="020B0604020202020204" pitchFamily="34" charset="0"/>
              </a:rPr>
              <a:t>Fryer, M., &amp; Collings, J. A. (1991).</a:t>
            </a:r>
          </a:p>
          <a:p>
            <a:pPr eaLnBrk="1" hangingPunct="1">
              <a:lnSpc>
                <a:spcPct val="90000"/>
              </a:lnSpc>
              <a:buFont typeface="Arial" panose="020B0604020202020204" pitchFamily="34" charset="0"/>
              <a:buNone/>
            </a:pPr>
            <a:r>
              <a:rPr lang="en-US" altLang="en-US" b="1" smtClean="0">
                <a:cs typeface="Arial" panose="020B0604020202020204" pitchFamily="34" charset="0"/>
              </a:rPr>
              <a:t>Guilford, J. P. (1957).</a:t>
            </a:r>
            <a:r>
              <a:rPr lang="en-US" altLang="en-US" smtClean="0">
                <a:cs typeface="Arial" panose="020B0604020202020204" pitchFamily="34" charset="0"/>
              </a:rPr>
              <a:t> </a:t>
            </a:r>
          </a:p>
        </p:txBody>
      </p:sp>
      <p:sp>
        <p:nvSpPr>
          <p:cNvPr id="166915"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06E84D34-8B15-4772-B208-EDD557233A0E}" type="slidenum">
              <a:rPr lang="ar-SA" altLang="en-US" sz="1200">
                <a:solidFill>
                  <a:srgbClr val="898989"/>
                </a:solidFill>
              </a:rPr>
              <a:pPr algn="l" eaLnBrk="1" hangingPunct="1">
                <a:spcBef>
                  <a:spcPct val="0"/>
                </a:spcBef>
                <a:buFontTx/>
                <a:buNone/>
              </a:pPr>
              <a:t>81</a:t>
            </a:fld>
            <a:endParaRPr lang="ar-SA" altLang="en-US" sz="1200">
              <a:solidFill>
                <a:srgbClr val="898989"/>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43537918"/>
      </p:ext>
    </p:extLst>
  </p:cSld>
  <p:clrMapOvr>
    <a:masterClrMapping/>
  </p:clrMapOvr>
  <p:transition>
    <p:wedg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3"/>
          <p:cNvSpPr>
            <a:spLocks noGrp="1"/>
          </p:cNvSpPr>
          <p:nvPr>
            <p:ph type="body" idx="4294967295"/>
          </p:nvPr>
        </p:nvSpPr>
        <p:spPr>
          <a:xfrm>
            <a:off x="2855914" y="981075"/>
            <a:ext cx="6624637" cy="5327650"/>
          </a:xfrm>
        </p:spPr>
        <p:txBody>
          <a:bodyPr/>
          <a:lstStyle/>
          <a:p>
            <a:pPr eaLnBrk="1" hangingPunct="1">
              <a:buFont typeface="Arial" panose="020B0604020202020204" pitchFamily="34" charset="0"/>
              <a:buNone/>
            </a:pPr>
            <a:r>
              <a:rPr lang="ar-SA" altLang="en-US" b="1" smtClean="0">
                <a:solidFill>
                  <a:srgbClr val="FF0000"/>
                </a:solidFill>
              </a:rPr>
              <a:t>٢ </a:t>
            </a:r>
            <a:r>
              <a:rPr lang="en-US" altLang="en-US" b="1" smtClean="0">
                <a:solidFill>
                  <a:srgbClr val="FF0000"/>
                </a:solidFill>
                <a:cs typeface="Arial" panose="020B0604020202020204" pitchFamily="34" charset="0"/>
              </a:rPr>
              <a:t>– </a:t>
            </a:r>
            <a:r>
              <a:rPr lang="ar-SA" altLang="en-US" b="1" smtClean="0">
                <a:solidFill>
                  <a:srgbClr val="FF0000"/>
                </a:solidFill>
              </a:rPr>
              <a:t>ترتب المراجع لمؤلف واحد وفقا لسنة النشر، فالمرجع الأقدم يوضع قبل المرجع الأحدث</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 </a:t>
            </a:r>
            <a:endParaRPr lang="ar-SA" altLang="en-US" b="1" smtClean="0">
              <a:solidFill>
                <a:schemeClr val="hlink"/>
              </a:solidFill>
            </a:endParaRPr>
          </a:p>
          <a:p>
            <a:pPr eaLnBrk="1" hangingPunct="1">
              <a:buFont typeface="Arial" panose="020B0604020202020204" pitchFamily="34" charset="0"/>
              <a:buNone/>
            </a:pPr>
            <a:r>
              <a:rPr lang="ar-SA" altLang="en-US" b="1" smtClean="0"/>
              <a:t>الرشيد، محمد احمد (1997).</a:t>
            </a:r>
            <a:endParaRPr lang="en-US" altLang="en-US" b="1" smtClean="0">
              <a:cs typeface="Arial" panose="020B0604020202020204" pitchFamily="34" charset="0"/>
            </a:endParaRPr>
          </a:p>
          <a:p>
            <a:pPr eaLnBrk="1" hangingPunct="1">
              <a:buFont typeface="Arial" panose="020B0604020202020204" pitchFamily="34" charset="0"/>
              <a:buNone/>
            </a:pPr>
            <a:r>
              <a:rPr lang="en-US" altLang="en-US" b="1" smtClean="0">
                <a:cs typeface="Arial" panose="020B0604020202020204" pitchFamily="34" charset="0"/>
              </a:rPr>
              <a:t>  </a:t>
            </a:r>
            <a:r>
              <a:rPr lang="ar-SA" altLang="en-US" b="1" smtClean="0"/>
              <a:t>الرشيد، محمد احمد  (1999).</a:t>
            </a:r>
          </a:p>
          <a:p>
            <a:pPr eaLnBrk="1" hangingPunct="1">
              <a:buFont typeface="Arial" panose="020B0604020202020204" pitchFamily="34" charset="0"/>
              <a:buNone/>
            </a:pP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buFont typeface="Arial" panose="020B0604020202020204" pitchFamily="34" charset="0"/>
              <a:buNone/>
            </a:pPr>
            <a:r>
              <a:rPr lang="en-US" altLang="en-US" b="1" smtClean="0">
                <a:cs typeface="Arial" panose="020B0604020202020204" pitchFamily="34" charset="0"/>
              </a:rPr>
              <a:t>Hewlett, L. S. (1996).</a:t>
            </a:r>
          </a:p>
          <a:p>
            <a:pPr eaLnBrk="1" hangingPunct="1">
              <a:buFont typeface="Arial" panose="020B0604020202020204" pitchFamily="34" charset="0"/>
              <a:buNone/>
            </a:pPr>
            <a:r>
              <a:rPr lang="en-US" altLang="en-US" b="1" smtClean="0">
                <a:cs typeface="Arial" panose="020B0604020202020204" pitchFamily="34" charset="0"/>
              </a:rPr>
              <a:t>Hewlett, L. S. (1999).</a:t>
            </a:r>
          </a:p>
        </p:txBody>
      </p:sp>
      <p:sp>
        <p:nvSpPr>
          <p:cNvPr id="168963"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68715258-3B56-4C4F-A64F-768BE793914B}" type="slidenum">
              <a:rPr lang="ar-SA" altLang="en-US" sz="1200">
                <a:solidFill>
                  <a:srgbClr val="898989"/>
                </a:solidFill>
              </a:rPr>
              <a:pPr algn="l" eaLnBrk="1" hangingPunct="1">
                <a:spcBef>
                  <a:spcPct val="0"/>
                </a:spcBef>
                <a:buFontTx/>
                <a:buNone/>
              </a:pPr>
              <a:t>82</a:t>
            </a:fld>
            <a:endParaRPr lang="ar-SA" altLang="en-US" sz="1200">
              <a:solidFill>
                <a:srgbClr val="898989"/>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15523487"/>
      </p:ext>
    </p:extLst>
  </p:cSld>
  <p:clrMapOvr>
    <a:masterClrMapping/>
  </p:clrMapOvr>
  <p:transition>
    <p:wheel spokes="3"/>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3"/>
          <p:cNvSpPr>
            <a:spLocks noGrp="1"/>
          </p:cNvSpPr>
          <p:nvPr>
            <p:ph type="body" idx="4294967295"/>
          </p:nvPr>
        </p:nvSpPr>
        <p:spPr>
          <a:xfrm>
            <a:off x="2855913" y="1268413"/>
            <a:ext cx="6553200" cy="4824412"/>
          </a:xfrm>
        </p:spPr>
        <p:txBody>
          <a:bodyPr/>
          <a:lstStyle/>
          <a:p>
            <a:pPr eaLnBrk="1" hangingPunct="1">
              <a:lnSpc>
                <a:spcPct val="90000"/>
              </a:lnSpc>
              <a:buFont typeface="Arial" panose="020B0604020202020204" pitchFamily="34" charset="0"/>
              <a:buNone/>
            </a:pPr>
            <a:r>
              <a:rPr lang="ar-SA" altLang="en-US" b="1" smtClean="0">
                <a:solidFill>
                  <a:srgbClr val="FF0000"/>
                </a:solidFill>
              </a:rPr>
              <a:t>٣ </a:t>
            </a:r>
            <a:r>
              <a:rPr lang="en-US" altLang="en-US" b="1" smtClean="0">
                <a:solidFill>
                  <a:srgbClr val="FF0000"/>
                </a:solidFill>
                <a:cs typeface="Arial" panose="020B0604020202020204" pitchFamily="34" charset="0"/>
              </a:rPr>
              <a:t>– </a:t>
            </a:r>
            <a:r>
              <a:rPr lang="ar-SA" altLang="en-US" b="1" smtClean="0">
                <a:solidFill>
                  <a:srgbClr val="FF0000"/>
                </a:solidFill>
              </a:rPr>
              <a:t> المرجع الفردي للمؤلف يوضع قبل المرجع المشترك</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lnSpc>
                <a:spcPct val="90000"/>
              </a:lnSpc>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 </a:t>
            </a:r>
            <a:endParaRPr lang="ar-SA" altLang="en-US" b="1" smtClean="0">
              <a:solidFill>
                <a:schemeClr val="hlink"/>
              </a:solidFill>
            </a:endParaRPr>
          </a:p>
          <a:p>
            <a:pPr eaLnBrk="1" hangingPunct="1">
              <a:lnSpc>
                <a:spcPct val="90000"/>
              </a:lnSpc>
              <a:buFont typeface="Arial" panose="020B0604020202020204" pitchFamily="34" charset="0"/>
              <a:buNone/>
            </a:pPr>
            <a:r>
              <a:rPr lang="ar-SA" altLang="en-US" b="1" smtClean="0"/>
              <a:t>أبو حطب، فؤاد (1991).</a:t>
            </a:r>
          </a:p>
          <a:p>
            <a:pPr eaLnBrk="1" hangingPunct="1">
              <a:lnSpc>
                <a:spcPct val="90000"/>
              </a:lnSpc>
              <a:buFont typeface="Arial" panose="020B0604020202020204" pitchFamily="34" charset="0"/>
              <a:buNone/>
            </a:pPr>
            <a:r>
              <a:rPr lang="ar-SA" altLang="en-US" b="1" smtClean="0"/>
              <a:t>أبو حطب، فؤاد وصادق، أمال  (1985).</a:t>
            </a:r>
          </a:p>
          <a:p>
            <a:pPr eaLnBrk="1" hangingPunct="1">
              <a:lnSpc>
                <a:spcPct val="90000"/>
              </a:lnSpc>
              <a:buFont typeface="Arial" panose="020B0604020202020204" pitchFamily="34" charset="0"/>
              <a:buNone/>
            </a:pP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lnSpc>
                <a:spcPct val="90000"/>
              </a:lnSpc>
              <a:buFont typeface="Arial" panose="020B0604020202020204" pitchFamily="34" charset="0"/>
              <a:buNone/>
            </a:pPr>
            <a:r>
              <a:rPr lang="en-US" altLang="en-US" b="1" smtClean="0">
                <a:cs typeface="Arial" panose="020B0604020202020204" pitchFamily="34" charset="0"/>
              </a:rPr>
              <a:t>Alleyne, R. L. (2001).</a:t>
            </a:r>
          </a:p>
          <a:p>
            <a:pPr eaLnBrk="1" hangingPunct="1">
              <a:lnSpc>
                <a:spcPct val="90000"/>
              </a:lnSpc>
              <a:buFont typeface="Arial" panose="020B0604020202020204" pitchFamily="34" charset="0"/>
              <a:buNone/>
            </a:pPr>
            <a:r>
              <a:rPr lang="en-US" altLang="en-US" b="1" smtClean="0">
                <a:cs typeface="Arial" panose="020B0604020202020204" pitchFamily="34" charset="0"/>
              </a:rPr>
              <a:t>Alleyne, R. L., &amp; Evans, A. J. (1999</a:t>
            </a:r>
            <a:r>
              <a:rPr lang="en-US" altLang="en-US" smtClean="0">
                <a:cs typeface="Arial" panose="020B0604020202020204" pitchFamily="34" charset="0"/>
              </a:rPr>
              <a:t>).</a:t>
            </a:r>
          </a:p>
        </p:txBody>
      </p:sp>
      <p:sp>
        <p:nvSpPr>
          <p:cNvPr id="171011"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1F850E54-5CFE-4940-B363-A86C77CA0AFB}" type="slidenum">
              <a:rPr lang="ar-SA" altLang="en-US" sz="1200">
                <a:solidFill>
                  <a:srgbClr val="898989"/>
                </a:solidFill>
              </a:rPr>
              <a:pPr algn="l" eaLnBrk="1" hangingPunct="1">
                <a:spcBef>
                  <a:spcPct val="0"/>
                </a:spcBef>
                <a:buFontTx/>
                <a:buNone/>
              </a:pPr>
              <a:t>83</a:t>
            </a:fld>
            <a:endParaRPr lang="ar-SA" altLang="en-US" sz="1200">
              <a:solidFill>
                <a:srgbClr val="898989"/>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48905952"/>
      </p:ext>
    </p:extLst>
  </p:cSld>
  <p:clrMapOvr>
    <a:masterClrMapping/>
  </p:clrMapOvr>
  <p:transition>
    <p:comb dir="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3"/>
          <p:cNvSpPr>
            <a:spLocks noGrp="1"/>
          </p:cNvSpPr>
          <p:nvPr>
            <p:ph type="body" idx="4294967295"/>
          </p:nvPr>
        </p:nvSpPr>
        <p:spPr>
          <a:xfrm>
            <a:off x="2640014" y="549276"/>
            <a:ext cx="6840537" cy="5616575"/>
          </a:xfrm>
        </p:spPr>
        <p:txBody>
          <a:bodyPr/>
          <a:lstStyle/>
          <a:p>
            <a:pPr eaLnBrk="1" hangingPunct="1">
              <a:buFont typeface="Arial" panose="020B0604020202020204" pitchFamily="34" charset="0"/>
              <a:buNone/>
            </a:pPr>
            <a:r>
              <a:rPr lang="ar-SA" altLang="en-US" b="1" smtClean="0">
                <a:solidFill>
                  <a:srgbClr val="FF0000"/>
                </a:solidFill>
              </a:rPr>
              <a:t>٤ </a:t>
            </a:r>
            <a:r>
              <a:rPr lang="en-US" altLang="en-US" b="1">
                <a:solidFill>
                  <a:srgbClr val="FF0000"/>
                </a:solidFill>
                <a:cs typeface="Arial" panose="020B0604020202020204" pitchFamily="34" charset="0"/>
              </a:rPr>
              <a:t>– </a:t>
            </a:r>
            <a:r>
              <a:rPr lang="ar-SA" altLang="en-US" b="1">
                <a:solidFill>
                  <a:srgbClr val="FF0000"/>
                </a:solidFill>
              </a:rPr>
              <a:t> ترتب مراجع نفس المؤلف بعمل فردي صدرت في نفس العام حسب ترتيب الحرف الأول لعنوان المقالة.  وإذا وجد تشابه بين الحروف الأولى في العنوانين ينظر إلى الحروف التي تليها</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buFont typeface="Arial" panose="020B0604020202020204" pitchFamily="34" charset="0"/>
              <a:buNone/>
            </a:pPr>
            <a:r>
              <a:rPr lang="ar-SA" altLang="en-US" b="1" smtClean="0">
                <a:solidFill>
                  <a:schemeClr val="hlink"/>
                </a:solidFill>
              </a:rPr>
              <a:t>مثال لمراجع عربية</a:t>
            </a:r>
            <a:r>
              <a:rPr lang="en-US" altLang="en-US" b="1" smtClean="0">
                <a:solidFill>
                  <a:schemeClr val="hlink"/>
                </a:solidFill>
                <a:cs typeface="Arial" panose="020B0604020202020204" pitchFamily="34" charset="0"/>
              </a:rPr>
              <a:t>:</a:t>
            </a:r>
            <a:r>
              <a:rPr lang="en-US" altLang="en-US" b="1" smtClean="0">
                <a:cs typeface="Arial" panose="020B0604020202020204" pitchFamily="34" charset="0"/>
              </a:rPr>
              <a:t> </a:t>
            </a:r>
            <a:endParaRPr lang="ar-SA" altLang="en-US" b="1" smtClean="0"/>
          </a:p>
          <a:p>
            <a:pPr eaLnBrk="1" hangingPunct="1">
              <a:buFont typeface="Arial" panose="020B0604020202020204" pitchFamily="34" charset="0"/>
              <a:buNone/>
            </a:pPr>
            <a:r>
              <a:rPr lang="ar-SA" altLang="en-US" b="1" smtClean="0"/>
              <a:t>السرور، ناديا  ١٩٩٨(1998/أ).  تعليم </a:t>
            </a:r>
            <a:r>
              <a:rPr lang="en-US" altLang="en-US" b="1" smtClean="0">
                <a:cs typeface="Arial" panose="020B0604020202020204" pitchFamily="34" charset="0"/>
              </a:rPr>
              <a:t>…</a:t>
            </a:r>
            <a:endParaRPr lang="ar-SA" altLang="en-US" b="1" smtClean="0"/>
          </a:p>
          <a:p>
            <a:pPr eaLnBrk="1" hangingPunct="1">
              <a:buFont typeface="Arial" panose="020B0604020202020204" pitchFamily="34" charset="0"/>
              <a:buNone/>
            </a:pPr>
            <a:r>
              <a:rPr lang="ar-SA" altLang="en-US" b="1" smtClean="0"/>
              <a:t>السرور، ناديا ١٩٩٨(1998/ب).  مدخل </a:t>
            </a:r>
            <a:r>
              <a:rPr lang="en-US" altLang="en-US" b="1" smtClean="0">
                <a:cs typeface="Arial" panose="020B0604020202020204" pitchFamily="34" charset="0"/>
              </a:rPr>
              <a:t>…</a:t>
            </a:r>
          </a:p>
          <a:p>
            <a:pPr eaLnBrk="1" hangingPunct="1">
              <a:buFont typeface="Arial" panose="020B0604020202020204" pitchFamily="34" charset="0"/>
              <a:buNone/>
            </a:pPr>
            <a:r>
              <a:rPr lang="en-US" altLang="en-US" b="1" smtClean="0">
                <a:solidFill>
                  <a:schemeClr val="hlink"/>
                </a:solidFill>
                <a:cs typeface="Arial" panose="020B0604020202020204" pitchFamily="34" charset="0"/>
              </a:rPr>
              <a:t> </a:t>
            </a:r>
            <a:r>
              <a:rPr lang="ar-SA" altLang="en-US" b="1" smtClean="0">
                <a:solidFill>
                  <a:schemeClr val="hlink"/>
                </a:solidFill>
              </a:rPr>
              <a:t>مثال لمراجع أجنبية</a:t>
            </a:r>
            <a:r>
              <a:rPr lang="en-US" altLang="en-US" b="1" smtClean="0">
                <a:solidFill>
                  <a:schemeClr val="hlink"/>
                </a:solidFill>
                <a:cs typeface="Arial" panose="020B0604020202020204" pitchFamily="34" charset="0"/>
              </a:rPr>
              <a:t>: </a:t>
            </a:r>
          </a:p>
          <a:p>
            <a:pPr eaLnBrk="1" hangingPunct="1">
              <a:buFont typeface="Arial" panose="020B0604020202020204" pitchFamily="34" charset="0"/>
              <a:buNone/>
            </a:pPr>
            <a:r>
              <a:rPr lang="en-US" altLang="en-US" b="1" smtClean="0">
                <a:cs typeface="Arial" panose="020B0604020202020204" pitchFamily="34" charset="0"/>
              </a:rPr>
              <a:t>Bahreti, J. R. (2001a). Control….</a:t>
            </a:r>
          </a:p>
          <a:p>
            <a:pPr eaLnBrk="1" hangingPunct="1">
              <a:buFont typeface="Arial" panose="020B0604020202020204" pitchFamily="34" charset="0"/>
              <a:buNone/>
            </a:pPr>
            <a:r>
              <a:rPr lang="en-US" altLang="en-US" b="1" smtClean="0">
                <a:cs typeface="Arial" panose="020B0604020202020204" pitchFamily="34" charset="0"/>
              </a:rPr>
              <a:t>Bahreti, J. R. (2001b). Roles of…</a:t>
            </a:r>
          </a:p>
        </p:txBody>
      </p:sp>
      <p:sp>
        <p:nvSpPr>
          <p:cNvPr id="173059"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4FDE52F5-A373-46A8-93AA-4FAE82452101}" type="slidenum">
              <a:rPr lang="ar-SA" altLang="en-US" sz="1200">
                <a:solidFill>
                  <a:srgbClr val="898989"/>
                </a:solidFill>
              </a:rPr>
              <a:pPr algn="l" eaLnBrk="1" hangingPunct="1">
                <a:spcBef>
                  <a:spcPct val="0"/>
                </a:spcBef>
                <a:buFontTx/>
                <a:buNone/>
              </a:pPr>
              <a:t>84</a:t>
            </a:fld>
            <a:endParaRPr lang="ar-SA" altLang="en-US" sz="1200">
              <a:solidFill>
                <a:srgbClr val="898989"/>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161915018"/>
      </p:ext>
    </p:extLst>
  </p:cSld>
  <p:clrMapOvr>
    <a:masterClrMapping/>
  </p:clrMapOvr>
  <p:transition>
    <p:zoom dir="in"/>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3"/>
          <p:cNvSpPr>
            <a:spLocks noGrp="1"/>
          </p:cNvSpPr>
          <p:nvPr>
            <p:ph type="body" idx="4294967295"/>
          </p:nvPr>
        </p:nvSpPr>
        <p:spPr>
          <a:xfrm>
            <a:off x="1981200" y="476250"/>
            <a:ext cx="8229600" cy="5761038"/>
          </a:xfrm>
        </p:spPr>
        <p:txBody>
          <a:bodyPr>
            <a:normAutofit lnSpcReduction="10000"/>
          </a:bodyPr>
          <a:lstStyle/>
          <a:p>
            <a:pPr eaLnBrk="1" hangingPunct="1">
              <a:lnSpc>
                <a:spcPct val="80000"/>
              </a:lnSpc>
              <a:buFont typeface="Arial" panose="020B0604020202020204" pitchFamily="34" charset="0"/>
              <a:buNone/>
            </a:pPr>
            <a:r>
              <a:rPr lang="ar-SA" altLang="en-US" b="1"/>
              <a:t>٥ </a:t>
            </a:r>
            <a:r>
              <a:rPr lang="en-US" altLang="en-US" b="1">
                <a:solidFill>
                  <a:srgbClr val="FF0000"/>
                </a:solidFill>
                <a:cs typeface="Arial" panose="020B0604020202020204" pitchFamily="34" charset="0"/>
              </a:rPr>
              <a:t>– </a:t>
            </a:r>
            <a:r>
              <a:rPr lang="ar-SA" altLang="en-US" b="1">
                <a:solidFill>
                  <a:srgbClr val="FF0000"/>
                </a:solidFill>
              </a:rPr>
              <a:t>ترتب المراجع التي تتشابه في اسم الباحث الأول وتختلف في اسم الباحث الثاني وفقاً للترتيب الأبجدي للحرف الأول من الاسم الأخير للباحث الثاني</a:t>
            </a:r>
            <a:r>
              <a:rPr lang="en-US" altLang="en-US" b="1">
                <a:solidFill>
                  <a:srgbClr val="FF0000"/>
                </a:solidFill>
                <a:cs typeface="Arial" panose="020B0604020202020204" pitchFamily="34" charset="0"/>
              </a:rPr>
              <a:t>. </a:t>
            </a:r>
            <a:r>
              <a:rPr lang="ar-SA" altLang="en-US" b="1">
                <a:solidFill>
                  <a:srgbClr val="FF0000"/>
                </a:solidFill>
              </a:rPr>
              <a:t>وإذا كان هناك تشابه في اسم الباحث الثاني فينظر إلى الحرف الأول في الاسم الأخير للباحث الثالث وهكذا</a:t>
            </a:r>
            <a:r>
              <a:rPr lang="en-US" altLang="en-US" b="1">
                <a:solidFill>
                  <a:srgbClr val="FF0000"/>
                </a:solidFill>
                <a:cs typeface="Arial" panose="020B0604020202020204" pitchFamily="34" charset="0"/>
              </a:rPr>
              <a:t>. </a:t>
            </a:r>
            <a:r>
              <a:rPr lang="ar-SA" altLang="en-US" b="1">
                <a:solidFill>
                  <a:srgbClr val="FF0000"/>
                </a:solidFill>
              </a:rPr>
              <a:t>وإذا لم يكن هناك باحث ثالث فينظر إلى الحرف الأول من الاسم الأول للمؤلف الثاني وهكذا حتى نحصل على حرف يفرق بين أسماء المؤلفين لنتمكن من ترتيب المراجع ترتيبا أبجدياً</a:t>
            </a:r>
            <a:r>
              <a:rPr lang="en-US" altLang="en-US" b="1">
                <a:solidFill>
                  <a:srgbClr val="FF0000"/>
                </a:solidFill>
                <a:cs typeface="Arial" panose="020B0604020202020204" pitchFamily="34" charset="0"/>
              </a:rPr>
              <a:t>.</a:t>
            </a:r>
          </a:p>
          <a:p>
            <a:pPr eaLnBrk="1" hangingPunct="1">
              <a:lnSpc>
                <a:spcPct val="80000"/>
              </a:lnSpc>
              <a:buFont typeface="Arial" panose="020B0604020202020204" pitchFamily="34" charset="0"/>
              <a:buNone/>
            </a:pPr>
            <a:r>
              <a:rPr lang="en-US" altLang="en-US" sz="1400" b="1">
                <a:solidFill>
                  <a:schemeClr val="hlink"/>
                </a:solidFill>
                <a:cs typeface="Arial" panose="020B0604020202020204" pitchFamily="34" charset="0"/>
              </a:rPr>
              <a:t> </a:t>
            </a:r>
            <a:endParaRPr lang="ar-SA" altLang="en-US" sz="1400" b="1">
              <a:solidFill>
                <a:schemeClr val="hlink"/>
              </a:solidFill>
            </a:endParaRPr>
          </a:p>
          <a:p>
            <a:pPr eaLnBrk="1" hangingPunct="1">
              <a:lnSpc>
                <a:spcPct val="80000"/>
              </a:lnSpc>
              <a:buFont typeface="Arial" panose="020B0604020202020204" pitchFamily="34" charset="0"/>
              <a:buNone/>
            </a:pPr>
            <a:r>
              <a:rPr lang="ar-SA" altLang="en-US" b="1">
                <a:solidFill>
                  <a:schemeClr val="hlink"/>
                </a:solidFill>
              </a:rPr>
              <a:t>مثال لمراجع عربية</a:t>
            </a:r>
            <a:r>
              <a:rPr lang="en-US" altLang="en-US" b="1">
                <a:solidFill>
                  <a:schemeClr val="hlink"/>
                </a:solidFill>
                <a:cs typeface="Arial" panose="020B0604020202020204" pitchFamily="34" charset="0"/>
              </a:rPr>
              <a:t>: </a:t>
            </a:r>
            <a:endParaRPr lang="ar-SA" altLang="en-US" b="1">
              <a:solidFill>
                <a:schemeClr val="hlink"/>
              </a:solidFill>
            </a:endParaRPr>
          </a:p>
          <a:p>
            <a:pPr eaLnBrk="1" hangingPunct="1">
              <a:lnSpc>
                <a:spcPct val="80000"/>
              </a:lnSpc>
              <a:buFont typeface="Arial" panose="020B0604020202020204" pitchFamily="34" charset="0"/>
              <a:buNone/>
            </a:pPr>
            <a:r>
              <a:rPr lang="ar-SA" altLang="en-US" b="1"/>
              <a:t>القريوتي، يوسف وجرار، جلال (1989).</a:t>
            </a:r>
          </a:p>
          <a:p>
            <a:pPr eaLnBrk="1" hangingPunct="1">
              <a:lnSpc>
                <a:spcPct val="80000"/>
              </a:lnSpc>
              <a:buFont typeface="Arial" panose="020B0604020202020204" pitchFamily="34" charset="0"/>
              <a:buNone/>
            </a:pPr>
            <a:r>
              <a:rPr lang="ar-SA" altLang="en-US" b="1"/>
              <a:t>القريوتي، يوسف وسرطاوي، عبدالعزيز (1988). </a:t>
            </a:r>
          </a:p>
          <a:p>
            <a:pPr eaLnBrk="1" hangingPunct="1">
              <a:lnSpc>
                <a:spcPct val="80000"/>
              </a:lnSpc>
              <a:buFont typeface="Arial" panose="020B0604020202020204" pitchFamily="34" charset="0"/>
              <a:buNone/>
            </a:pPr>
            <a:r>
              <a:rPr lang="ar-SA" altLang="en-US" sz="1600" b="1"/>
              <a:t> </a:t>
            </a:r>
          </a:p>
          <a:p>
            <a:pPr eaLnBrk="1" hangingPunct="1">
              <a:lnSpc>
                <a:spcPct val="80000"/>
              </a:lnSpc>
              <a:buFont typeface="Arial" panose="020B0604020202020204" pitchFamily="34" charset="0"/>
              <a:buNone/>
            </a:pPr>
            <a:r>
              <a:rPr lang="ar-SA" altLang="en-US" b="1">
                <a:solidFill>
                  <a:schemeClr val="hlink"/>
                </a:solidFill>
              </a:rPr>
              <a:t>مثال لمراجع أجنبية</a:t>
            </a:r>
            <a:r>
              <a:rPr lang="en-US" altLang="en-US" b="1">
                <a:solidFill>
                  <a:schemeClr val="hlink"/>
                </a:solidFill>
                <a:cs typeface="Arial" panose="020B0604020202020204" pitchFamily="34" charset="0"/>
              </a:rPr>
              <a:t>: </a:t>
            </a:r>
          </a:p>
          <a:p>
            <a:pPr eaLnBrk="1" hangingPunct="1">
              <a:lnSpc>
                <a:spcPct val="80000"/>
              </a:lnSpc>
              <a:buFont typeface="Arial" panose="020B0604020202020204" pitchFamily="34" charset="0"/>
              <a:buNone/>
            </a:pPr>
            <a:r>
              <a:rPr lang="en-US" altLang="en-US" b="1">
                <a:cs typeface="Arial" panose="020B0604020202020204" pitchFamily="34" charset="0"/>
              </a:rPr>
              <a:t>Gosling, J. R., Jerald, K., &amp; Belfar, S. F. (2000).</a:t>
            </a:r>
          </a:p>
          <a:p>
            <a:pPr eaLnBrk="1" hangingPunct="1">
              <a:lnSpc>
                <a:spcPct val="80000"/>
              </a:lnSpc>
              <a:buFont typeface="Arial" panose="020B0604020202020204" pitchFamily="34" charset="0"/>
              <a:buNone/>
            </a:pPr>
            <a:r>
              <a:rPr lang="en-US" altLang="en-US" b="1">
                <a:cs typeface="Arial" panose="020B0604020202020204" pitchFamily="34" charset="0"/>
              </a:rPr>
              <a:t>Gosling, J. R., &amp; Tevlin, D. F. (1996).</a:t>
            </a:r>
            <a:r>
              <a:rPr lang="en-US" altLang="en-US">
                <a:cs typeface="Arial" panose="020B0604020202020204" pitchFamily="34" charset="0"/>
              </a:rPr>
              <a:t> </a:t>
            </a:r>
          </a:p>
        </p:txBody>
      </p:sp>
      <p:sp>
        <p:nvSpPr>
          <p:cNvPr id="175107"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50A2A5BF-AE62-4365-ABD5-E299EDFAF28E}" type="slidenum">
              <a:rPr lang="ar-SA" altLang="en-US" sz="1200">
                <a:solidFill>
                  <a:srgbClr val="898989"/>
                </a:solidFill>
              </a:rPr>
              <a:pPr algn="l" eaLnBrk="1" hangingPunct="1">
                <a:spcBef>
                  <a:spcPct val="0"/>
                </a:spcBef>
                <a:buFontTx/>
                <a:buNone/>
              </a:pPr>
              <a:t>85</a:t>
            </a:fld>
            <a:endParaRPr lang="ar-SA" altLang="en-US" sz="1200">
              <a:solidFill>
                <a:srgbClr val="898989"/>
              </a:solidFill>
            </a:endParaRPr>
          </a:p>
        </p:txBody>
      </p:sp>
      <p:sp>
        <p:nvSpPr>
          <p:cNvPr id="6" name="TextBox 5">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50763824"/>
      </p:ext>
    </p:extLst>
  </p:cSld>
  <p:clrMapOvr>
    <a:masterClrMapping/>
  </p:clrMapOvr>
  <p:transition>
    <p:zoom dir="in"/>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3"/>
          <p:cNvSpPr>
            <a:spLocks noGrp="1"/>
          </p:cNvSpPr>
          <p:nvPr>
            <p:ph type="body" idx="4294967295"/>
          </p:nvPr>
        </p:nvSpPr>
        <p:spPr>
          <a:xfrm>
            <a:off x="2279650" y="1268413"/>
            <a:ext cx="7704138" cy="4857750"/>
          </a:xfrm>
        </p:spPr>
        <p:txBody>
          <a:bodyPr/>
          <a:lstStyle/>
          <a:p>
            <a:pPr eaLnBrk="1" hangingPunct="1">
              <a:buFont typeface="Arial" panose="020B0604020202020204" pitchFamily="34" charset="0"/>
              <a:buNone/>
            </a:pPr>
            <a:r>
              <a:rPr lang="ar-SA" altLang="en-US" b="1" smtClean="0">
                <a:solidFill>
                  <a:srgbClr val="FF0000"/>
                </a:solidFill>
              </a:rPr>
              <a:t>٦ </a:t>
            </a:r>
            <a:r>
              <a:rPr lang="en-US" altLang="en-US" b="1" smtClean="0">
                <a:solidFill>
                  <a:srgbClr val="FF0000"/>
                </a:solidFill>
                <a:cs typeface="Arial" panose="020B0604020202020204" pitchFamily="34" charset="0"/>
              </a:rPr>
              <a:t>– </a:t>
            </a:r>
            <a:r>
              <a:rPr lang="ar-SA" altLang="en-US" b="1" smtClean="0">
                <a:solidFill>
                  <a:srgbClr val="FF0000"/>
                </a:solidFill>
              </a:rPr>
              <a:t>ترتيب المراجع لنفس المؤلفين حسب تاريخ المرجع</a:t>
            </a:r>
            <a:r>
              <a:rPr lang="en-US" altLang="en-US" b="1" smtClean="0">
                <a:solidFill>
                  <a:srgbClr val="FF0000"/>
                </a:solidFill>
                <a:cs typeface="Arial" panose="020B0604020202020204" pitchFamily="34" charset="0"/>
              </a:rPr>
              <a:t>.</a:t>
            </a:r>
            <a:endParaRPr lang="ar-SA" altLang="en-US" b="1" smtClean="0">
              <a:solidFill>
                <a:srgbClr val="FF0000"/>
              </a:solidFill>
            </a:endParaRPr>
          </a:p>
          <a:p>
            <a:pPr eaLnBrk="1" hangingPunct="1">
              <a:buFont typeface="Arial" panose="020B0604020202020204" pitchFamily="34" charset="0"/>
              <a:buNone/>
            </a:pPr>
            <a:endParaRPr lang="ar-SA" altLang="en-US" sz="1600" b="1">
              <a:solidFill>
                <a:schemeClr val="hlink"/>
              </a:solidFill>
            </a:endParaRPr>
          </a:p>
          <a:p>
            <a:pPr eaLnBrk="1" hangingPunct="1">
              <a:buFont typeface="Arial" panose="020B0604020202020204" pitchFamily="34" charset="0"/>
              <a:buNone/>
            </a:pPr>
            <a:r>
              <a:rPr lang="ar-SA" altLang="en-US" b="1">
                <a:solidFill>
                  <a:schemeClr val="hlink"/>
                </a:solidFill>
              </a:rPr>
              <a:t>مثال لمراجع عربية</a:t>
            </a:r>
            <a:r>
              <a:rPr lang="en-US" altLang="en-US" b="1">
                <a:solidFill>
                  <a:schemeClr val="hlink"/>
                </a:solidFill>
                <a:cs typeface="Arial" panose="020B0604020202020204" pitchFamily="34" charset="0"/>
              </a:rPr>
              <a:t>: </a:t>
            </a:r>
            <a:endParaRPr lang="ar-SA" altLang="en-US" b="1">
              <a:solidFill>
                <a:schemeClr val="hlink"/>
              </a:solidFill>
            </a:endParaRPr>
          </a:p>
          <a:p>
            <a:pPr eaLnBrk="1" hangingPunct="1">
              <a:buFont typeface="Arial" panose="020B0604020202020204" pitchFamily="34" charset="0"/>
              <a:buNone/>
            </a:pPr>
            <a:r>
              <a:rPr lang="ar-SA" altLang="en-US" b="1" smtClean="0"/>
              <a:t>أبو علام، رجاء والصراف، قاسم (1985).  </a:t>
            </a:r>
          </a:p>
          <a:p>
            <a:pPr eaLnBrk="1" hangingPunct="1">
              <a:buFont typeface="Arial" panose="020B0604020202020204" pitchFamily="34" charset="0"/>
              <a:buNone/>
            </a:pPr>
            <a:r>
              <a:rPr lang="ar-SA" altLang="en-US" b="1" smtClean="0"/>
              <a:t>أبو علام، رجاء والصراف، قاسم (1987).  </a:t>
            </a:r>
            <a:endParaRPr lang="en-US" altLang="en-US" b="1" smtClean="0">
              <a:cs typeface="Arial" panose="020B0604020202020204" pitchFamily="34" charset="0"/>
            </a:endParaRPr>
          </a:p>
          <a:p>
            <a:pPr eaLnBrk="1" hangingPunct="1">
              <a:buFont typeface="Arial" panose="020B0604020202020204" pitchFamily="34" charset="0"/>
              <a:buNone/>
            </a:pPr>
            <a:endParaRPr lang="ar-SA" altLang="en-US" sz="1600" b="1">
              <a:solidFill>
                <a:schemeClr val="hlink"/>
              </a:solidFill>
            </a:endParaRPr>
          </a:p>
          <a:p>
            <a:pPr eaLnBrk="1" hangingPunct="1">
              <a:buFont typeface="Arial" panose="020B0604020202020204" pitchFamily="34" charset="0"/>
              <a:buNone/>
            </a:pPr>
            <a:r>
              <a:rPr lang="ar-SA" altLang="en-US" b="1">
                <a:solidFill>
                  <a:schemeClr val="hlink"/>
                </a:solidFill>
              </a:rPr>
              <a:t>مثال لمراجع أجنبية</a:t>
            </a:r>
            <a:r>
              <a:rPr lang="en-US" altLang="en-US" b="1">
                <a:solidFill>
                  <a:schemeClr val="hlink"/>
                </a:solidFill>
                <a:cs typeface="Arial" panose="020B0604020202020204" pitchFamily="34" charset="0"/>
              </a:rPr>
              <a:t>: </a:t>
            </a:r>
          </a:p>
          <a:p>
            <a:pPr eaLnBrk="1" hangingPunct="1">
              <a:buFont typeface="Arial" panose="020B0604020202020204" pitchFamily="34" charset="0"/>
              <a:buNone/>
            </a:pPr>
            <a:r>
              <a:rPr lang="en-US" altLang="en-US" b="1" smtClean="0">
                <a:cs typeface="Arial" panose="020B0604020202020204" pitchFamily="34" charset="0"/>
              </a:rPr>
              <a:t>Cabading, J. R., &amp; Wright, K. (2000).</a:t>
            </a:r>
          </a:p>
          <a:p>
            <a:pPr eaLnBrk="1" hangingPunct="1">
              <a:buFont typeface="Arial" panose="020B0604020202020204" pitchFamily="34" charset="0"/>
              <a:buNone/>
            </a:pPr>
            <a:r>
              <a:rPr lang="en-US" altLang="en-US" b="1" smtClean="0">
                <a:cs typeface="Arial" panose="020B0604020202020204" pitchFamily="34" charset="0"/>
              </a:rPr>
              <a:t>Cabading, J. R., &amp; Wright, K. (2001).</a:t>
            </a:r>
          </a:p>
        </p:txBody>
      </p:sp>
      <p:sp>
        <p:nvSpPr>
          <p:cNvPr id="177155"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22293C1C-4336-4BE3-B927-09BC8B678AA0}" type="slidenum">
              <a:rPr lang="ar-SA" altLang="en-US" sz="1200">
                <a:solidFill>
                  <a:srgbClr val="898989"/>
                </a:solidFill>
              </a:rPr>
              <a:pPr algn="l" eaLnBrk="1" hangingPunct="1">
                <a:spcBef>
                  <a:spcPct val="0"/>
                </a:spcBef>
                <a:buFontTx/>
                <a:buNone/>
              </a:pPr>
              <a:t>86</a:t>
            </a:fld>
            <a:endParaRPr lang="ar-SA" altLang="en-US" sz="1200">
              <a:solidFill>
                <a:srgbClr val="898989"/>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2524022"/>
      </p:ext>
    </p:extLst>
  </p:cSld>
  <p:clrMapOvr>
    <a:masterClrMapping/>
  </p:clrMapOvr>
  <p:transition>
    <p:comb/>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3"/>
          <p:cNvSpPr>
            <a:spLocks noGrp="1"/>
          </p:cNvSpPr>
          <p:nvPr>
            <p:ph type="body" idx="4294967295"/>
          </p:nvPr>
        </p:nvSpPr>
        <p:spPr>
          <a:xfrm>
            <a:off x="2566988" y="620713"/>
            <a:ext cx="7200900" cy="5472112"/>
          </a:xfrm>
        </p:spPr>
        <p:txBody>
          <a:bodyPr/>
          <a:lstStyle/>
          <a:p>
            <a:pPr marL="0" indent="0">
              <a:buNone/>
            </a:pPr>
            <a:r>
              <a:rPr lang="ar-SA" altLang="en-US" b="1" smtClean="0">
                <a:solidFill>
                  <a:srgbClr val="FF0000"/>
                </a:solidFill>
              </a:rPr>
              <a:t>٧ </a:t>
            </a:r>
            <a:r>
              <a:rPr lang="en-US" altLang="en-US" b="1" smtClean="0">
                <a:solidFill>
                  <a:srgbClr val="FF0000"/>
                </a:solidFill>
                <a:cs typeface="Arial" panose="020B0604020202020204" pitchFamily="34" charset="0"/>
              </a:rPr>
              <a:t>– </a:t>
            </a:r>
            <a:r>
              <a:rPr lang="ar-SA" altLang="en-US" b="1" smtClean="0">
                <a:solidFill>
                  <a:srgbClr val="FF0000"/>
                </a:solidFill>
              </a:rPr>
              <a:t>ترتب المراجع المتشابه في الاسم الأخير للباحث وفقا لترتيب الحرف الأول من الاسم الأول وإذا كان هناك تشابه في الحرف الأول فينظر إلى الحرف الثاني وهكذا</a:t>
            </a:r>
            <a:r>
              <a:rPr lang="en-US" altLang="en-US" b="1" smtClean="0">
                <a:solidFill>
                  <a:srgbClr val="FF0000"/>
                </a:solidFill>
                <a:cs typeface="Arial" panose="020B0604020202020204" pitchFamily="34" charset="0"/>
              </a:rPr>
              <a:t>.</a:t>
            </a:r>
          </a:p>
          <a:p>
            <a:pPr marL="0" indent="0">
              <a:buNone/>
            </a:pPr>
            <a:r>
              <a:rPr lang="en-US" altLang="en-US" b="1">
                <a:solidFill>
                  <a:schemeClr val="hlink"/>
                </a:solidFill>
                <a:cs typeface="Arial" panose="020B0604020202020204" pitchFamily="34" charset="0"/>
              </a:rPr>
              <a:t> </a:t>
            </a:r>
            <a:r>
              <a:rPr lang="ar-SA" altLang="en-US" b="1">
                <a:solidFill>
                  <a:schemeClr val="hlink"/>
                </a:solidFill>
              </a:rPr>
              <a:t>مثال لمراجع عربية</a:t>
            </a:r>
            <a:r>
              <a:rPr lang="en-US" altLang="en-US" b="1">
                <a:solidFill>
                  <a:schemeClr val="hlink"/>
                </a:solidFill>
                <a:cs typeface="Arial" panose="020B0604020202020204" pitchFamily="34" charset="0"/>
              </a:rPr>
              <a:t>: </a:t>
            </a:r>
            <a:endParaRPr lang="ar-SA" altLang="en-US" b="1">
              <a:solidFill>
                <a:schemeClr val="hlink"/>
              </a:solidFill>
            </a:endParaRPr>
          </a:p>
          <a:p>
            <a:pPr marL="0" indent="0">
              <a:buNone/>
            </a:pPr>
            <a:r>
              <a:rPr lang="ar-SA" altLang="en-US" b="1" smtClean="0"/>
              <a:t>جرار، جلال (1983).  </a:t>
            </a:r>
          </a:p>
          <a:p>
            <a:pPr marL="0" indent="0">
              <a:buNone/>
            </a:pPr>
            <a:r>
              <a:rPr lang="ar-SA" altLang="en-US" b="1" smtClean="0"/>
              <a:t>جرار، صالح (1981).  </a:t>
            </a:r>
          </a:p>
          <a:p>
            <a:pPr marL="0" indent="0">
              <a:buNone/>
            </a:pPr>
            <a:r>
              <a:rPr lang="ar-SA" altLang="en-US" b="1">
                <a:solidFill>
                  <a:schemeClr val="hlink"/>
                </a:solidFill>
              </a:rPr>
              <a:t>مثال لمراجع أجنبية</a:t>
            </a:r>
            <a:r>
              <a:rPr lang="en-US" altLang="en-US" b="1">
                <a:solidFill>
                  <a:schemeClr val="hlink"/>
                </a:solidFill>
                <a:cs typeface="Arial" panose="020B0604020202020204" pitchFamily="34" charset="0"/>
              </a:rPr>
              <a:t>: </a:t>
            </a:r>
          </a:p>
          <a:p>
            <a:pPr marL="0" indent="0">
              <a:buNone/>
            </a:pPr>
            <a:r>
              <a:rPr lang="en-US" altLang="en-US" b="1" smtClean="0">
                <a:cs typeface="Arial" panose="020B0604020202020204" pitchFamily="34" charset="0"/>
              </a:rPr>
              <a:t>Mathur, A. L., &amp; Wallston, J. (1999).</a:t>
            </a:r>
          </a:p>
          <a:p>
            <a:pPr marL="0" indent="0">
              <a:buNone/>
            </a:pPr>
            <a:r>
              <a:rPr lang="en-US" altLang="en-US" b="1" smtClean="0">
                <a:cs typeface="Arial" panose="020B0604020202020204" pitchFamily="34" charset="0"/>
              </a:rPr>
              <a:t>Mathur, S. E., &amp; Ahlers, R. J. (1998).</a:t>
            </a:r>
            <a:endParaRPr lang="en-US" altLang="en-US" smtClean="0">
              <a:cs typeface="Arial" panose="020B0604020202020204" pitchFamily="34" charset="0"/>
            </a:endParaRPr>
          </a:p>
        </p:txBody>
      </p:sp>
      <p:sp>
        <p:nvSpPr>
          <p:cNvPr id="179203" name="عنصر نائب لرقم الشريحة 2"/>
          <p:cNvSpPr txBox="1">
            <a:spLocks noGrp="1"/>
          </p:cNvSpPr>
          <p:nvPr/>
        </p:nvSpPr>
        <p:spPr bwMode="auto">
          <a:xfrm>
            <a:off x="1981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r" rtl="1">
              <a:spcBef>
                <a:spcPct val="20000"/>
              </a:spcBef>
              <a:buFont typeface="Arial" panose="020B0604020202020204" pitchFamily="34" charset="0"/>
              <a:buChar char="•"/>
              <a:defRPr sz="3200">
                <a:solidFill>
                  <a:schemeClr val="tx1"/>
                </a:solidFill>
                <a:latin typeface="Calibri" panose="020F0502020204030204" pitchFamily="34" charset="0"/>
                <a:cs typeface="Arial" panose="020B0604020202020204" pitchFamily="34" charset="0"/>
              </a:defRPr>
            </a:lvl1pPr>
            <a:lvl2pPr marL="742950" indent="-285750" algn="r" rtl="1">
              <a:spcBef>
                <a:spcPct val="20000"/>
              </a:spcBef>
              <a:buFont typeface="Arial" panose="020B0604020202020204" pitchFamily="34" charset="0"/>
              <a:buChar char="–"/>
              <a:defRPr sz="2800">
                <a:solidFill>
                  <a:schemeClr val="tx1"/>
                </a:solidFill>
                <a:latin typeface="Calibri" panose="020F0502020204030204" pitchFamily="34" charset="0"/>
                <a:cs typeface="Arial" panose="020B0604020202020204" pitchFamily="34" charset="0"/>
              </a:defRPr>
            </a:lvl2pPr>
            <a:lvl3pPr marL="1143000" indent="-228600" algn="r" rtl="1">
              <a:spcBef>
                <a:spcPct val="20000"/>
              </a:spcBef>
              <a:buFont typeface="Arial" panose="020B0604020202020204" pitchFamily="34" charset="0"/>
              <a:buChar char="•"/>
              <a:defRPr sz="2400">
                <a:solidFill>
                  <a:schemeClr val="tx1"/>
                </a:solidFill>
                <a:latin typeface="Calibri" panose="020F0502020204030204" pitchFamily="34" charset="0"/>
                <a:cs typeface="Arial" panose="020B0604020202020204" pitchFamily="34" charset="0"/>
              </a:defRPr>
            </a:lvl3pPr>
            <a:lvl4pPr marL="16002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4pPr>
            <a:lvl5pPr marL="2057400" indent="-228600" algn="r" rtl="1">
              <a:spcBef>
                <a:spcPct val="20000"/>
              </a:spcBef>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5pPr>
            <a:lvl6pPr marL="25146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6pPr>
            <a:lvl7pPr marL="29718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7pPr>
            <a:lvl8pPr marL="34290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8pPr>
            <a:lvl9pPr marL="3886200" indent="-228600" algn="r" rtl="1"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cs typeface="Arial" panose="020B0604020202020204" pitchFamily="34" charset="0"/>
              </a:defRPr>
            </a:lvl9pPr>
          </a:lstStyle>
          <a:p>
            <a:pPr algn="l" eaLnBrk="1" hangingPunct="1">
              <a:spcBef>
                <a:spcPct val="0"/>
              </a:spcBef>
              <a:buFontTx/>
              <a:buNone/>
            </a:pPr>
            <a:fld id="{275077E4-C1B5-4BC8-B6F9-BBA024285D01}" type="slidenum">
              <a:rPr lang="ar-SA" altLang="en-US" sz="1200">
                <a:solidFill>
                  <a:srgbClr val="898989"/>
                </a:solidFill>
              </a:rPr>
              <a:pPr algn="l" eaLnBrk="1" hangingPunct="1">
                <a:spcBef>
                  <a:spcPct val="0"/>
                </a:spcBef>
                <a:buFontTx/>
                <a:buNone/>
              </a:pPr>
              <a:t>87</a:t>
            </a:fld>
            <a:endParaRPr lang="ar-SA" altLang="en-US" sz="1200">
              <a:solidFill>
                <a:srgbClr val="898989"/>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041560451"/>
      </p:ext>
    </p:extLst>
  </p:cSld>
  <p:clrMapOvr>
    <a:masterClrMapping/>
  </p:clrMapOvr>
  <p:transition>
    <p:cover dir="d"/>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idx="4294967295"/>
          </p:nvPr>
        </p:nvSpPr>
        <p:spPr>
          <a:xfrm>
            <a:off x="1992313" y="1"/>
            <a:ext cx="8229600" cy="561975"/>
          </a:xfrm>
        </p:spPr>
        <p:txBody>
          <a:bodyPr/>
          <a:lstStyle/>
          <a:p>
            <a:pPr eaLnBrk="1" hangingPunct="1"/>
            <a:r>
              <a:rPr lang="ar-SA" altLang="en-US" sz="2800"/>
              <a:t>الاختصارات المسموح استخدامها في </a:t>
            </a:r>
            <a:r>
              <a:rPr lang="en-US" altLang="en-US" sz="2800">
                <a:cs typeface="Times New Roman" panose="02020603050405020304" pitchFamily="18" charset="0"/>
              </a:rPr>
              <a:t>APA</a:t>
            </a:r>
          </a:p>
        </p:txBody>
      </p:sp>
      <p:pic>
        <p:nvPicPr>
          <p:cNvPr id="181251" name="Picture 3"/>
          <p:cNvPicPr>
            <a:picLocks noGrp="1" noChangeAspect="1" noChangeArrowheads="1"/>
          </p:cNvPicPr>
          <p:nvPr>
            <p:ph type="body" idx="4294967295"/>
          </p:nvPr>
        </p:nvPicPr>
        <p:blipFill>
          <a:blip r:embed="rId3">
            <a:extLst>
              <a:ext uri="{28A0092B-C50C-407E-A947-70E740481C1C}">
                <a14:useLocalDpi xmlns:a14="http://schemas.microsoft.com/office/drawing/2010/main" val="0"/>
              </a:ext>
            </a:extLst>
          </a:blip>
          <a:srcRect l="25743" t="25002" r="23268" b="11713"/>
          <a:stretch>
            <a:fillRect/>
          </a:stretch>
        </p:blipFill>
        <p:spPr>
          <a:xfrm>
            <a:off x="1703389" y="549276"/>
            <a:ext cx="8728075" cy="6119813"/>
          </a:xfrm>
        </p:spPr>
      </p:pic>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4233322"/>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idx="4294967295"/>
          </p:nvPr>
        </p:nvSpPr>
        <p:spPr>
          <a:xfrm>
            <a:off x="1992313" y="1"/>
            <a:ext cx="8229600" cy="404813"/>
          </a:xfrm>
        </p:spPr>
        <p:txBody>
          <a:bodyPr>
            <a:normAutofit fontScale="90000"/>
          </a:bodyPr>
          <a:lstStyle/>
          <a:p>
            <a:pPr eaLnBrk="1" hangingPunct="1"/>
            <a:r>
              <a:rPr lang="ar-SA" altLang="en-US" sz="2400"/>
              <a:t>ألفاظ مستخدمة بكثرة في رسائل الماجستير</a:t>
            </a:r>
            <a:endParaRPr lang="en-US" altLang="en-US" sz="2400">
              <a:cs typeface="Times New Roman" panose="02020603050405020304" pitchFamily="18" charset="0"/>
            </a:endParaRPr>
          </a:p>
        </p:txBody>
      </p:sp>
      <p:pic>
        <p:nvPicPr>
          <p:cNvPr id="183299" name="Picture 3"/>
          <p:cNvPicPr>
            <a:picLocks noGrp="1" noChangeAspect="1" noChangeArrowheads="1"/>
          </p:cNvPicPr>
          <p:nvPr>
            <p:ph type="body" idx="4294967295"/>
          </p:nvPr>
        </p:nvPicPr>
        <p:blipFill>
          <a:blip r:embed="rId3">
            <a:extLst>
              <a:ext uri="{28A0092B-C50C-407E-A947-70E740481C1C}">
                <a14:useLocalDpi xmlns:a14="http://schemas.microsoft.com/office/drawing/2010/main" val="0"/>
              </a:ext>
            </a:extLst>
          </a:blip>
          <a:srcRect l="27731" t="20682" r="25412" b="49055"/>
          <a:stretch>
            <a:fillRect/>
          </a:stretch>
        </p:blipFill>
        <p:spPr>
          <a:xfrm>
            <a:off x="3648076" y="476250"/>
            <a:ext cx="4862513" cy="1955800"/>
          </a:xfrm>
        </p:spPr>
      </p:pic>
      <p:pic>
        <p:nvPicPr>
          <p:cNvPr id="183300" name="Picture 4"/>
          <p:cNvPicPr>
            <a:picLocks noChangeAspect="1" noChangeArrowheads="1"/>
          </p:cNvPicPr>
          <p:nvPr/>
        </p:nvPicPr>
        <p:blipFill>
          <a:blip r:embed="rId4">
            <a:extLst>
              <a:ext uri="{28A0092B-C50C-407E-A947-70E740481C1C}">
                <a14:useLocalDpi xmlns:a14="http://schemas.microsoft.com/office/drawing/2010/main" val="0"/>
              </a:ext>
            </a:extLst>
          </a:blip>
          <a:srcRect l="27490" t="31641" r="25732" b="20117"/>
          <a:stretch>
            <a:fillRect/>
          </a:stretch>
        </p:blipFill>
        <p:spPr bwMode="auto">
          <a:xfrm>
            <a:off x="3643313" y="2378076"/>
            <a:ext cx="4826000"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283740246"/>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039966768"/>
      </p:ext>
    </p:extLst>
  </p:cSld>
  <p:clrMapOvr>
    <a:masterClrMapping/>
  </p:clrMapOvr>
  <mc:AlternateContent xmlns:mc="http://schemas.openxmlformats.org/markup-compatibility/2006" xmlns:p14="http://schemas.microsoft.com/office/powerpoint/2010/main">
    <mc:Choice Requires="p14">
      <p:transition spd="slow" p14:dur="2000" advTm="39989"/>
    </mc:Choice>
    <mc:Fallback xmlns="">
      <p:transition spd="slow" advTm="39989"/>
    </mc:Fallback>
  </mc:AlternateContent>
  <p:timing>
    <p:tnLst>
      <p:par>
        <p:cTn id="1" dur="indefinite" restart="never" nodeType="tmRoot"/>
      </p:par>
    </p:tnLst>
  </p:timing>
  <p:extLst mod="1">
    <p:ext uri="{3A86A75C-4F4B-4683-9AE1-C65F6400EC91}">
      <p14:laserTraceLst xmlns:p14="http://schemas.microsoft.com/office/powerpoint/2010/main">
        <p14:tracePtLst>
          <p14:tracePt t="38098"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A47CF09-D8CC-45F8-AA99-ADB6FDFC4BD2}"/>
</file>

<file path=customXml/itemProps2.xml><?xml version="1.0" encoding="utf-8"?>
<ds:datastoreItem xmlns:ds="http://schemas.openxmlformats.org/officeDocument/2006/customXml" ds:itemID="{E95B104B-83A8-4E98-9ECD-8985806CB02B}"/>
</file>

<file path=customXml/itemProps3.xml><?xml version="1.0" encoding="utf-8"?>
<ds:datastoreItem xmlns:ds="http://schemas.openxmlformats.org/officeDocument/2006/customXml" ds:itemID="{18128CD8-C173-4F88-A89B-6B54CFA3BEA8}"/>
</file>

<file path=docProps/app.xml><?xml version="1.0" encoding="utf-8"?>
<Properties xmlns="http://schemas.openxmlformats.org/officeDocument/2006/extended-properties" xmlns:vt="http://schemas.openxmlformats.org/officeDocument/2006/docPropsVTypes">
  <TotalTime>1357</TotalTime>
  <Words>4473</Words>
  <Application>Microsoft Office PowerPoint</Application>
  <PresentationFormat>Widescreen</PresentationFormat>
  <Paragraphs>635</Paragraphs>
  <Slides>90</Slides>
  <Notes>88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90</vt:i4>
      </vt:variant>
    </vt:vector>
  </HeadingPairs>
  <TitlesOfParts>
    <vt:vector size="102" baseType="lpstr">
      <vt:lpstr>Arabolical</vt:lpstr>
      <vt:lpstr>Arial</vt:lpstr>
      <vt:lpstr>Articulate</vt:lpstr>
      <vt:lpstr>Calibri</vt:lpstr>
      <vt:lpstr>Calibri Light</vt:lpstr>
      <vt:lpstr>等线</vt:lpstr>
      <vt:lpstr>等线 Light</vt:lpstr>
      <vt:lpstr>HeshamNormal</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 تعريف المرجع </vt:lpstr>
      <vt:lpstr>أهمية توثيق المراجع </vt:lpstr>
      <vt:lpstr>PowerPoint Presentation</vt:lpstr>
      <vt:lpstr>PowerPoint Presentation</vt:lpstr>
      <vt:lpstr>PowerPoint Presentation</vt:lpstr>
      <vt:lpstr>PowerPoint Presentation</vt:lpstr>
      <vt:lpstr>أساليب التوثيق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ما هي قائمة المراجع: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الاختصارات المسموح استخدامها في APA</vt:lpstr>
      <vt:lpstr>ألفاظ مستخدمة بكثرة في رسائل الماجستير</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142</cp:revision>
  <dcterms:created xsi:type="dcterms:W3CDTF">2023-04-29T09:08:23Z</dcterms:created>
  <dcterms:modified xsi:type="dcterms:W3CDTF">2025-01-26T11:22:43Z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