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22"/>
  </p:notesMasterIdLst>
  <p:sldIdLst>
    <p:sldId id="480" r:id="rId6"/>
    <p:sldId id="303" r:id="rId7"/>
    <p:sldId id="531" r:id="rId8"/>
    <p:sldId id="509" r:id="rId9"/>
    <p:sldId id="530" r:id="rId10"/>
    <p:sldId id="508" r:id="rId11"/>
    <p:sldId id="507" r:id="rId12"/>
    <p:sldId id="506" r:id="rId13"/>
    <p:sldId id="505" r:id="rId14"/>
    <p:sldId id="504" r:id="rId15"/>
    <p:sldId id="503" r:id="rId16"/>
    <p:sldId id="502" r:id="rId17"/>
    <p:sldId id="501" r:id="rId18"/>
    <p:sldId id="494" r:id="rId19"/>
    <p:sldId id="500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31"/>
            <p14:sldId id="509"/>
            <p14:sldId id="530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217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171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1704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37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169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3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035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704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7493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8806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6936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059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5430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54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Rasha </a:t>
            </a:r>
            <a:r>
              <a:rPr lang="en-US" sz="2800" b="1" dirty="0" err="1">
                <a:latin typeface="Alexandria" charset="0"/>
                <a:cs typeface="Alexandria" charset="0"/>
              </a:rPr>
              <a:t>ALJerd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Introductory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203"/>
    </mc:Choice>
    <mc:Fallback xmlns="">
      <p:transition spd="slow" advTm="5920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156468" y="5738634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>
                    <a:lumMod val="75000"/>
                  </a:schemeClr>
                </a:solidFill>
                <a:latin typeface="Alexandria" charset="0"/>
                <a:cs typeface="Alexandria" charset="0"/>
              </a:rPr>
              <a:t>Dr. Rasha </a:t>
            </a:r>
            <a:r>
              <a:rPr lang="en-US" sz="2800" b="1" dirty="0" err="1">
                <a:solidFill>
                  <a:schemeClr val="accent2">
                    <a:lumMod val="75000"/>
                  </a:schemeClr>
                </a:solidFill>
                <a:latin typeface="Alexandria" charset="0"/>
                <a:cs typeface="Alexandria" charset="0"/>
              </a:rPr>
              <a:t>ALJerd</a:t>
            </a:r>
            <a:endParaRPr lang="en-US" sz="2800" b="1" dirty="0">
              <a:solidFill>
                <a:schemeClr val="accent2">
                  <a:lumMod val="75000"/>
                </a:schemeClr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845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76"/>
          <a:stretch/>
        </p:blipFill>
        <p:spPr>
          <a:xfrm>
            <a:off x="9264625" y="248508"/>
            <a:ext cx="2470340" cy="9342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2"/>
    </mc:Choice>
    <mc:Fallback xmlns="">
      <p:transition spd="slow" advTm="500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F021D6-7251-E2A6-18E6-7AB3B372FEAF}"/>
              </a:ext>
            </a:extLst>
          </p:cNvPr>
          <p:cNvSpPr txBox="1"/>
          <p:nvPr/>
        </p:nvSpPr>
        <p:spPr>
          <a:xfrm>
            <a:off x="4015409" y="2564296"/>
            <a:ext cx="791154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Rasha </a:t>
            </a:r>
            <a:r>
              <a:rPr kumimoji="0" 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ALJerd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in Accounting/Auditing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than 10 years experience in teaching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Auditor in one of big four audit firms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 experience in different sectors.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2E6C4A4-E1D3-A53E-92EF-F8FE6B77FC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3617843" cy="35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"/>
    </mc:Choice>
    <mc:Fallback xmlns="">
      <p:transition spd="slow" advTm="131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746FB4-09D8-A4EA-17FC-E65E26E4DB93}"/>
              </a:ext>
            </a:extLst>
          </p:cNvPr>
          <p:cNvSpPr txBox="1"/>
          <p:nvPr/>
        </p:nvSpPr>
        <p:spPr>
          <a:xfrm>
            <a:off x="412955" y="2544417"/>
            <a:ext cx="11253019" cy="30592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The environment  of Accounting: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Accountants: 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Not just counters’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– Varied and interesting work in a variety of roles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 – More focus on analytical and communication skills.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287EBE-A577-7FCE-EFDA-503FF3139ADC}"/>
              </a:ext>
            </a:extLst>
          </p:cNvPr>
          <p:cNvSpPr txBox="1"/>
          <p:nvPr/>
        </p:nvSpPr>
        <p:spPr>
          <a:xfrm>
            <a:off x="2203175" y="1242391"/>
            <a:ext cx="694330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Principles of Accounting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090"/>
    </mc:Choice>
    <mc:Fallback xmlns="">
      <p:transition spd="slow" advTm="5960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3D9716-7C29-21C7-9B59-7902859740DF}"/>
              </a:ext>
            </a:extLst>
          </p:cNvPr>
          <p:cNvSpPr txBox="1"/>
          <p:nvPr/>
        </p:nvSpPr>
        <p:spPr>
          <a:xfrm>
            <a:off x="864704" y="1351722"/>
            <a:ext cx="1065378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Non-accountants: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Benefits of basic understanding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Engineers: product design; costs and prices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Marketing: maximize 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HR: major organizational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Managers: Planning and measuring performance.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383"/>
    </mc:Choice>
    <mc:Fallback xmlns="">
      <p:transition spd="slow" advTm="43238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453C03-3462-8887-DD92-BC1F8A6E1A6F}"/>
              </a:ext>
            </a:extLst>
          </p:cNvPr>
          <p:cNvSpPr txBox="1"/>
          <p:nvPr/>
        </p:nvSpPr>
        <p:spPr>
          <a:xfrm>
            <a:off x="586409" y="1506357"/>
            <a:ext cx="10991075" cy="3163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Accounting evolves as society and business changes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• Some of these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changes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include: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rapid developments in information and communication technologies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increasing demand for information about organizational impact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globalization of business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– development of international regulations and standards</a:t>
            </a:r>
          </a:p>
        </p:txBody>
      </p:sp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01"/>
    </mc:Choice>
    <mc:Fallback xmlns="">
      <p:transition spd="slow" advTm="11980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155738-B14B-7018-FFA2-1460167EE1B7}"/>
              </a:ext>
            </a:extLst>
          </p:cNvPr>
          <p:cNvSpPr txBox="1"/>
          <p:nvPr/>
        </p:nvSpPr>
        <p:spPr>
          <a:xfrm>
            <a:off x="82296" y="1104325"/>
            <a:ext cx="11547987" cy="4280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1–</a:t>
            </a:r>
            <a:r>
              <a:rPr lang="en-US" sz="2400" b="1" kern="0" noProof="0" dirty="0">
                <a:solidFill>
                  <a:srgbClr val="FF0000"/>
                </a:solidFill>
                <a:latin typeface="Calibri" panose="020F0502020204030204" pitchFamily="34" charset="0"/>
                <a:cs typeface="Arial" panose="020B0604020202020204" pitchFamily="34" charset="0"/>
                <a:sym typeface="Arial"/>
              </a:rPr>
              <a:t>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Course Description: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This course introduces accounting in general, then covers the basics of financial accounting through the accounting cycle for service and merchandising business.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The main objective of this course is to introduce the theoretical foundation of financial accounting (concepts, assumptions , and principles) and the financial statements of a profit seeking enterprise.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The course prepares the student to be capable of performing the different steps of the accounting cycle for service and merchandising businesses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26"/>
    </mc:Choice>
    <mc:Fallback xmlns="">
      <p:transition spd="slow" advTm="655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FD64B2-E0DC-CBC7-580E-BB9AA52A8150}"/>
              </a:ext>
            </a:extLst>
          </p:cNvPr>
          <p:cNvSpPr txBox="1"/>
          <p:nvPr/>
        </p:nvSpPr>
        <p:spPr>
          <a:xfrm>
            <a:off x="339213" y="1441174"/>
            <a:ext cx="11666603" cy="495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2- Course Objectives: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Upon completion of this course, students should be able to: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A. Introduce accounting in general.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B. Identify the basics of financial accounting through the accounting cycle for service and merchandise business.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C. Apply the theoretical foundation of financial accounting (concepts, assumptions, and principles) and the financial statements of a profit seeking enterprise.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D. Perform the different steps of the accounting cycle for service and    merchandising businesses</a:t>
            </a:r>
            <a:endParaRPr kumimoji="0" lang="ar-EG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05"/>
    </mc:Choice>
    <mc:Fallback xmlns="">
      <p:transition spd="slow" advTm="5410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CA2E81-2C75-F60C-5F70-0A9D557F5AD3}"/>
              </a:ext>
            </a:extLst>
          </p:cNvPr>
          <p:cNvSpPr txBox="1"/>
          <p:nvPr/>
        </p:nvSpPr>
        <p:spPr>
          <a:xfrm>
            <a:off x="191729" y="1431234"/>
            <a:ext cx="11645775" cy="3737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(A)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Through knowledge and understanding, students will be able to: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Identify the basis of measurement, presentation, and disclosure issues related to items presented in income statements and balance sheets 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Define journal and ledger.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Specify the significance of alternative accounting procedures.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List the appropriate theories, principles, and concepts relevant to financial accounting. </a:t>
            </a:r>
          </a:p>
        </p:txBody>
      </p:sp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047"/>
    </mc:Choice>
    <mc:Fallback xmlns="">
      <p:transition spd="slow" advTm="9504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981CD3-93C8-B38B-568C-27A6041DECE5}"/>
              </a:ext>
            </a:extLst>
          </p:cNvPr>
          <p:cNvSpPr txBox="1"/>
          <p:nvPr/>
        </p:nvSpPr>
        <p:spPr>
          <a:xfrm>
            <a:off x="457201" y="1459038"/>
            <a:ext cx="11297264" cy="2436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Continued 3- 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B)Through intellectual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*Apply an appropriate judgment in selecting and presenting information using various methods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*Discuss a reasonable argument to solve familiar and unfamiliar problems relevant to financial accounting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40"/>
    </mc:Choice>
    <mc:Fallback xmlns="">
      <p:transition spd="slow" advTm="2264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542BF7-1A61-DC84-A018-9C00E450F9A5}"/>
              </a:ext>
            </a:extLst>
          </p:cNvPr>
          <p:cNvSpPr txBox="1"/>
          <p:nvPr/>
        </p:nvSpPr>
        <p:spPr>
          <a:xfrm>
            <a:off x="503317" y="1003852"/>
            <a:ext cx="11185365" cy="3544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Clr>
                <a:srgbClr val="000000"/>
              </a:buClr>
              <a:defRPr/>
            </a:pPr>
            <a:r>
              <a:rPr lang="en-US" sz="2400" b="1" kern="0" dirty="0">
                <a:solidFill>
                  <a:srgbClr val="FF0000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Continued 3-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(c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)Through general and transferable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*Articulate appropriate effective written and oral communication skills relevant to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*Demonstrate the ability to work effectively as part of a group, Involving leadership, group dynamics and interpersonal skills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* Show how to solve problems relevant to financial accounting using ideas and techniques .</a:t>
            </a:r>
          </a:p>
        </p:txBody>
      </p:sp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14"/>
    </mc:Choice>
    <mc:Fallback xmlns="">
      <p:transition spd="slow" advTm="5781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1F669F-D91A-2C50-868A-E49D2055EE46}"/>
              </a:ext>
            </a:extLst>
          </p:cNvPr>
          <p:cNvSpPr txBox="1"/>
          <p:nvPr/>
        </p:nvSpPr>
        <p:spPr>
          <a:xfrm>
            <a:off x="200913" y="1636159"/>
            <a:ext cx="11804903" cy="2449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4 – Course Outline: 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1: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Accounting is the Language of Business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2: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Who uses Accounting Data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3: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Accounting Equation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4: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the double entry system </a:t>
            </a:r>
          </a:p>
        </p:txBody>
      </p:sp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73"/>
    </mc:Choice>
    <mc:Fallback xmlns="">
      <p:transition spd="slow" advTm="3067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95708A-FE98-21A1-8D5C-93BE01DD48A5}"/>
              </a:ext>
            </a:extLst>
          </p:cNvPr>
          <p:cNvSpPr txBox="1"/>
          <p:nvPr/>
        </p:nvSpPr>
        <p:spPr>
          <a:xfrm>
            <a:off x="265471" y="2057792"/>
            <a:ext cx="11740345" cy="1952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5: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Financial Statements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6: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Income statement and the Balance sheet.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7: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Adjusting the Accounts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8: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Completing the Accounting Cycle</a:t>
            </a:r>
          </a:p>
        </p:txBody>
      </p:sp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3"/>
    </mc:Choice>
    <mc:Fallback xmlns="">
      <p:transition spd="slow" advTm="2400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BB084B-2FA4-AFA5-1CF2-7E6ED42D58B4}"/>
              </a:ext>
            </a:extLst>
          </p:cNvPr>
          <p:cNvSpPr txBox="1"/>
          <p:nvPr/>
        </p:nvSpPr>
        <p:spPr>
          <a:xfrm>
            <a:off x="383458" y="1707663"/>
            <a:ext cx="11622358" cy="2125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9: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The closing entries and Post-Closing Trial Balance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10: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Summary of the Accounting Cycle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11: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Recording purchases &amp; sales periodic /perpetual Systems Week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12: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Accounting for merchandising operations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13: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Purchase and sales returns, discount, and allowance </a:t>
            </a:r>
          </a:p>
        </p:txBody>
      </p:sp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435"/>
    </mc:Choice>
    <mc:Fallback xmlns="">
      <p:transition spd="slow" advTm="4843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EB8473-C853-B4AC-010C-781C6DE57FB6}"/>
              </a:ext>
            </a:extLst>
          </p:cNvPr>
          <p:cNvSpPr txBox="1"/>
          <p:nvPr/>
        </p:nvSpPr>
        <p:spPr>
          <a:xfrm>
            <a:off x="221226" y="2139577"/>
            <a:ext cx="11784589" cy="1590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5- List of References: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 Meigs, R, , Williams J., Haka S. and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Bettner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M., Accounting the Basis For Business Decisions, Irwin McGraw-Hill , 11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Edition,1999.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-Weygandt, J.,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Kieso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, D., and Kimmel, P., Accounting Principles, Wiley &amp; Sons, Inc., 7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 2004. </a:t>
            </a:r>
          </a:p>
        </p:txBody>
      </p:sp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518"/>
    </mc:Choice>
    <mc:Fallback xmlns="">
      <p:transition spd="slow" advTm="19951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2E37C97B-55FF-4337-B70D-7594C4CD03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742</Words>
  <Application>Microsoft Office PowerPoint</Application>
  <PresentationFormat>Widescreen</PresentationFormat>
  <Paragraphs>84</Paragraphs>
  <Slides>16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rasha aljerd</cp:lastModifiedBy>
  <cp:revision>42</cp:revision>
  <dcterms:created xsi:type="dcterms:W3CDTF">2023-04-29T09:08:00Z</dcterms:created>
  <dcterms:modified xsi:type="dcterms:W3CDTF">2026-01-26T20:04:23Z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