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257" r:id="rId3"/>
    <p:sldId id="258" r:id="rId4"/>
    <p:sldId id="307" r:id="rId5"/>
    <p:sldId id="362" r:id="rId6"/>
    <p:sldId id="361" r:id="rId7"/>
    <p:sldId id="363" r:id="rId8"/>
    <p:sldId id="364" r:id="rId9"/>
    <p:sldId id="365" r:id="rId10"/>
    <p:sldId id="366" r:id="rId11"/>
    <p:sldId id="367" r:id="rId12"/>
    <p:sldId id="368" r:id="rId13"/>
    <p:sldId id="369" r:id="rId14"/>
    <p:sldId id="370" r:id="rId15"/>
    <p:sldId id="259" r:id="rId16"/>
    <p:sldId id="260" r:id="rId17"/>
    <p:sldId id="261" r:id="rId18"/>
    <p:sldId id="262" r:id="rId19"/>
    <p:sldId id="263" r:id="rId20"/>
    <p:sldId id="264" r:id="rId21"/>
    <p:sldId id="265" r:id="rId22"/>
    <p:sldId id="266" r:id="rId23"/>
    <p:sldId id="267" r:id="rId24"/>
    <p:sldId id="268" r:id="rId25"/>
    <p:sldId id="269" r:id="rId26"/>
    <p:sldId id="270" r:id="rId27"/>
    <p:sldId id="271" r:id="rId28"/>
    <p:sldId id="272" r:id="rId29"/>
    <p:sldId id="273" r:id="rId30"/>
    <p:sldId id="274" r:id="rId31"/>
    <p:sldId id="275" r:id="rId32"/>
    <p:sldId id="276" r:id="rId33"/>
    <p:sldId id="277" r:id="rId34"/>
    <p:sldId id="278" r:id="rId35"/>
    <p:sldId id="279" r:id="rId36"/>
    <p:sldId id="280" r:id="rId37"/>
    <p:sldId id="281" r:id="rId38"/>
    <p:sldId id="282" r:id="rId39"/>
    <p:sldId id="283" r:id="rId40"/>
    <p:sldId id="284" r:id="rId41"/>
    <p:sldId id="285" r:id="rId42"/>
    <p:sldId id="353" r:id="rId43"/>
    <p:sldId id="354" r:id="rId44"/>
    <p:sldId id="360" r:id="rId45"/>
    <p:sldId id="286" r:id="rId46"/>
    <p:sldId id="287" r:id="rId47"/>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36" autoAdjust="0"/>
    <p:restoredTop sz="94660"/>
  </p:normalViewPr>
  <p:slideViewPr>
    <p:cSldViewPr snapToGrid="0">
      <p:cViewPr varScale="1">
        <p:scale>
          <a:sx n="64" d="100"/>
          <a:sy n="64" d="100"/>
        </p:scale>
        <p:origin x="580"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02075" y="0"/>
            <a:ext cx="2984500" cy="501650"/>
          </a:xfrm>
          <a:prstGeom prst="rect">
            <a:avLst/>
          </a:prstGeom>
        </p:spPr>
        <p:txBody>
          <a:bodyPr vert="horz" lIns="91440" tIns="45720" rIns="91440" bIns="45720" rtlCol="0"/>
          <a:lstStyle>
            <a:lvl1pPr algn="r">
              <a:defRPr sz="1200"/>
            </a:lvl1pPr>
          </a:lstStyle>
          <a:p>
            <a:fld id="{FFFA0DB9-A520-4365-99F7-773CEA13A42E}" type="datetimeFigureOut">
              <a:rPr lang="en-US" smtClean="0"/>
              <a:t>8/8/2022</a:t>
            </a:fld>
            <a:endParaRPr lang="en-US"/>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8975" y="4821238"/>
            <a:ext cx="5510213" cy="39449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17063"/>
            <a:ext cx="2984500" cy="50165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02075" y="9517063"/>
            <a:ext cx="2984500" cy="501650"/>
          </a:xfrm>
          <a:prstGeom prst="rect">
            <a:avLst/>
          </a:prstGeom>
        </p:spPr>
        <p:txBody>
          <a:bodyPr vert="horz" lIns="91440" tIns="45720" rIns="91440" bIns="45720" rtlCol="0" anchor="b"/>
          <a:lstStyle>
            <a:lvl1pPr algn="r">
              <a:defRPr sz="1200"/>
            </a:lvl1pPr>
          </a:lstStyle>
          <a:p>
            <a:fld id="{F086E395-AEA4-46B0-97A9-B676E0879B19}" type="slidenum">
              <a:rPr lang="en-US" smtClean="0"/>
              <a:t>‹#›</a:t>
            </a:fld>
            <a:endParaRPr lang="en-US"/>
          </a:p>
        </p:txBody>
      </p:sp>
    </p:spTree>
    <p:extLst>
      <p:ext uri="{BB962C8B-B14F-4D97-AF65-F5344CB8AC3E}">
        <p14:creationId xmlns:p14="http://schemas.microsoft.com/office/powerpoint/2010/main" val="2859821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B1ACE9E-1784-417D-8F2E-DD4D217A46BD}" type="slidenum">
              <a:rPr lang="en-US" smtClean="0"/>
              <a:t>43</a:t>
            </a:fld>
            <a:endParaRPr lang="en-US"/>
          </a:p>
        </p:txBody>
      </p:sp>
    </p:spTree>
    <p:extLst>
      <p:ext uri="{BB962C8B-B14F-4D97-AF65-F5344CB8AC3E}">
        <p14:creationId xmlns:p14="http://schemas.microsoft.com/office/powerpoint/2010/main" val="2397031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5B81E-E339-4EC3-88FE-5D7A0DCE48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CB7EA6F-7EE0-4593-A48E-0FB9133350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34C5EE1-03E2-4F58-B64B-CCD8B9409E66}"/>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5" name="Footer Placeholder 4">
            <a:extLst>
              <a:ext uri="{FF2B5EF4-FFF2-40B4-BE49-F238E27FC236}">
                <a16:creationId xmlns:a16="http://schemas.microsoft.com/office/drawing/2014/main" id="{0C0664E1-ECD1-407E-B009-1E9E6050A2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2C1676-70E8-498A-A823-9ECA7F60B19A}"/>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290544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5439F-C6A0-40F9-AFF4-B4BD235E86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E1E025-000F-4284-B5E6-AF094CF153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C33831-A590-4ACD-9A06-A675BE31CC9D}"/>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5" name="Footer Placeholder 4">
            <a:extLst>
              <a:ext uri="{FF2B5EF4-FFF2-40B4-BE49-F238E27FC236}">
                <a16:creationId xmlns:a16="http://schemas.microsoft.com/office/drawing/2014/main" id="{86FC6858-EBB9-49D0-810C-4EE6991419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282D37-D2A7-412B-90BF-350AD2A17584}"/>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358354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6A5C6-D35C-4945-896A-A5ADCD609A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6784477-4DE8-4149-BAA9-A915E51957F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8883BA5-A1BC-49A3-BE8C-C3C99DB0B138}"/>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5" name="Footer Placeholder 4">
            <a:extLst>
              <a:ext uri="{FF2B5EF4-FFF2-40B4-BE49-F238E27FC236}">
                <a16:creationId xmlns:a16="http://schemas.microsoft.com/office/drawing/2014/main" id="{52ADD847-F4E0-4E5F-9CB2-FE4BBB3A65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0F03C9-D456-4207-A404-ED4DDE00FCA3}"/>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3636708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A051C-7927-4D13-9E4D-8472BBD513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52C7E1-7B3E-4476-B615-785D38FBAE7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11940A-BB32-4922-8B7E-48644017AA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9B815A7-7B10-4F5D-B80B-42AD792357E5}"/>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6" name="Footer Placeholder 5">
            <a:extLst>
              <a:ext uri="{FF2B5EF4-FFF2-40B4-BE49-F238E27FC236}">
                <a16:creationId xmlns:a16="http://schemas.microsoft.com/office/drawing/2014/main" id="{911E10AF-86D5-496B-B1DD-E8754420E6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6905E7-B759-4AD5-B7BB-6C7FC85B2D11}"/>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154325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86BFF-0C95-48F1-9E13-B81937FBBC5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A6EF52-696E-4D07-ACA4-6435FF7345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6533CCF-A917-4141-A396-023F55F2BA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FEAED3-4842-43F7-A0A3-12E028F7F1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06CF098-4DF2-45B8-BA2E-C8ED61954A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63AF66-A351-45D0-A79A-44BD7849838E}"/>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8" name="Footer Placeholder 7">
            <a:extLst>
              <a:ext uri="{FF2B5EF4-FFF2-40B4-BE49-F238E27FC236}">
                <a16:creationId xmlns:a16="http://schemas.microsoft.com/office/drawing/2014/main" id="{D10208A5-0507-411F-AE45-B3D90254F1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7C38BB-EE04-4B1E-9EE6-55727E2AD5FC}"/>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431659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D26E6-6A42-4610-B9EA-CFE1611868C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E7209C1-C035-461E-BC09-0D4CC4329B35}"/>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4" name="Footer Placeholder 3">
            <a:extLst>
              <a:ext uri="{FF2B5EF4-FFF2-40B4-BE49-F238E27FC236}">
                <a16:creationId xmlns:a16="http://schemas.microsoft.com/office/drawing/2014/main" id="{26B3179B-7BC0-4A20-B4A3-BCE5DA5793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700E8B1-E522-4E99-B286-F313C0B47AB0}"/>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2687470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5535AB-8198-4DCB-8B23-CBADA39859D9}"/>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3" name="Footer Placeholder 2">
            <a:extLst>
              <a:ext uri="{FF2B5EF4-FFF2-40B4-BE49-F238E27FC236}">
                <a16:creationId xmlns:a16="http://schemas.microsoft.com/office/drawing/2014/main" id="{53132AD7-FE42-4334-9B49-7005A98D8B5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D796114-2007-4B1F-BD66-97CE0C074184}"/>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2009178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E63F6-9D21-404D-A25F-7215B22555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81A8230-6171-4A6A-8A8A-B38A72BE38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F209473-E82A-41D8-9622-589DA7D695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A78998-C3F4-401A-AC40-AF9208A49CCE}"/>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6" name="Footer Placeholder 5">
            <a:extLst>
              <a:ext uri="{FF2B5EF4-FFF2-40B4-BE49-F238E27FC236}">
                <a16:creationId xmlns:a16="http://schemas.microsoft.com/office/drawing/2014/main" id="{97CFDD01-B548-49C8-838B-67FBD8BF7C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D554EC-58EF-4088-9BC3-20C2B2ECAA29}"/>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958528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E42BC-3E12-4F55-80A6-44DEAD934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B608307-84DD-47B3-866C-A790D0E083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C10BA3D-AEBE-407E-BCF4-B98FF90EC8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F51291-E83F-4C7B-9C50-A8388DD177C0}"/>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6" name="Footer Placeholder 5">
            <a:extLst>
              <a:ext uri="{FF2B5EF4-FFF2-40B4-BE49-F238E27FC236}">
                <a16:creationId xmlns:a16="http://schemas.microsoft.com/office/drawing/2014/main" id="{9BD8CC1A-CDB6-468E-B8F4-8EB0CE1CF4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3E15DB0-4A9D-4D57-BB34-3AC34781F512}"/>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2290331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BD687-6059-4C57-8925-08A883531BA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0D8B018-F728-407A-BC89-EBC01BBEDD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68E2333-3824-4B4C-8071-96BFFE0DBD43}"/>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5" name="Footer Placeholder 4">
            <a:extLst>
              <a:ext uri="{FF2B5EF4-FFF2-40B4-BE49-F238E27FC236}">
                <a16:creationId xmlns:a16="http://schemas.microsoft.com/office/drawing/2014/main" id="{9E39C453-06D5-4395-90DB-2F1BD9B172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AD9DF0-7E87-4F69-BB66-847213EC2644}"/>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1758880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5B4681D-3153-4C35-98E8-BB2F4C97362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CC0405B-CD89-423B-A582-7699EF87DEB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127DE8-EE3E-43A2-975C-9389109823CF}"/>
              </a:ext>
            </a:extLst>
          </p:cNvPr>
          <p:cNvSpPr>
            <a:spLocks noGrp="1"/>
          </p:cNvSpPr>
          <p:nvPr>
            <p:ph type="dt" sz="half" idx="10"/>
          </p:nvPr>
        </p:nvSpPr>
        <p:spPr/>
        <p:txBody>
          <a:bodyPr/>
          <a:lstStyle/>
          <a:p>
            <a:fld id="{675FA684-A68F-49D6-961E-914A9CB8F930}" type="datetimeFigureOut">
              <a:rPr lang="en-US" smtClean="0"/>
              <a:t>8/8/2022</a:t>
            </a:fld>
            <a:endParaRPr lang="en-US"/>
          </a:p>
        </p:txBody>
      </p:sp>
      <p:sp>
        <p:nvSpPr>
          <p:cNvPr id="5" name="Footer Placeholder 4">
            <a:extLst>
              <a:ext uri="{FF2B5EF4-FFF2-40B4-BE49-F238E27FC236}">
                <a16:creationId xmlns:a16="http://schemas.microsoft.com/office/drawing/2014/main" id="{BC884145-2B19-4000-BF04-EA6C6E7EE4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6D34C1-E113-4ECF-91AA-501F13F838E3}"/>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994154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0A9E7D-BCD3-46E5-B8EA-8A8A4155C8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DB45CAF-F027-4FEC-BD1F-7AC4BE5AE5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523CC8-4CFB-45C0-B352-1658B74095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5FA684-A68F-49D6-961E-914A9CB8F930}" type="datetimeFigureOut">
              <a:rPr lang="en-US" smtClean="0"/>
              <a:t>8/8/2022</a:t>
            </a:fld>
            <a:endParaRPr lang="en-US"/>
          </a:p>
        </p:txBody>
      </p:sp>
      <p:sp>
        <p:nvSpPr>
          <p:cNvPr id="5" name="Footer Placeholder 4">
            <a:extLst>
              <a:ext uri="{FF2B5EF4-FFF2-40B4-BE49-F238E27FC236}">
                <a16:creationId xmlns:a16="http://schemas.microsoft.com/office/drawing/2014/main" id="{A7824040-C718-48D4-904F-07EC64DB91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B51A7F-9EBB-45B6-849A-668FD02CD9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B893D4-9AFF-45E7-B628-A343798F269C}" type="slidenum">
              <a:rPr lang="en-US" smtClean="0"/>
              <a:t>‹#›</a:t>
            </a:fld>
            <a:endParaRPr lang="en-US"/>
          </a:p>
        </p:txBody>
      </p:sp>
    </p:spTree>
    <p:extLst>
      <p:ext uri="{BB962C8B-B14F-4D97-AF65-F5344CB8AC3E}">
        <p14:creationId xmlns:p14="http://schemas.microsoft.com/office/powerpoint/2010/main" val="3327161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Analysis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481670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Probability Distribution Types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0DB02A8-2903-4548-B483-47B0DD5F0D39}"/>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8DD2CEA2-5551-4C88-A38C-6FEFE06DD8D8}"/>
              </a:ext>
            </a:extLst>
          </p:cNvPr>
          <p:cNvSpPr>
            <a:spLocks noGrp="1"/>
          </p:cNvSpPr>
          <p:nvPr>
            <p:ph type="title"/>
          </p:nvPr>
        </p:nvSpPr>
        <p:spPr/>
        <p:txBody>
          <a:bodyPr/>
          <a:lstStyle/>
          <a:p>
            <a:pPr algn="ctr"/>
            <a:r>
              <a:rPr lang="en-US" dirty="0">
                <a:solidFill>
                  <a:schemeClr val="bg1"/>
                </a:solidFill>
              </a:rPr>
              <a:t>Introduction</a:t>
            </a:r>
          </a:p>
        </p:txBody>
      </p:sp>
      <p:sp>
        <p:nvSpPr>
          <p:cNvPr id="3" name="Content Placeholder 2">
            <a:extLst>
              <a:ext uri="{FF2B5EF4-FFF2-40B4-BE49-F238E27FC236}">
                <a16:creationId xmlns:a16="http://schemas.microsoft.com/office/drawing/2014/main" id="{305C17D4-455D-4604-895E-63FBDA5498AA}"/>
              </a:ext>
            </a:extLst>
          </p:cNvPr>
          <p:cNvSpPr>
            <a:spLocks noGrp="1"/>
          </p:cNvSpPr>
          <p:nvPr>
            <p:ph idx="1"/>
          </p:nvPr>
        </p:nvSpPr>
        <p:spPr/>
        <p:txBody>
          <a:bodyPr>
            <a:normAutofit/>
          </a:bodyPr>
          <a:lstStyle/>
          <a:p>
            <a:pPr marL="0" indent="0" algn="l">
              <a:buNone/>
            </a:pPr>
            <a:r>
              <a:rPr lang="en-US" sz="2400" b="0" i="1" u="none" strike="noStrike" baseline="0" dirty="0">
                <a:latin typeface="Times New Roman" panose="02020603050405020304" pitchFamily="18" charset="0"/>
              </a:rPr>
              <a:t>Probability is the language of uncertainty. A common anxiety among people learning decision analysis is choosing the type of probability distribution to represent an uncertainty.</a:t>
            </a:r>
          </a:p>
          <a:p>
            <a:pPr marL="0" indent="0" algn="l">
              <a:buNone/>
            </a:pPr>
            <a:r>
              <a:rPr lang="en-US" sz="2400" b="0" i="1" u="none" strike="noStrike" baseline="0" dirty="0">
                <a:latin typeface="Times New Roman" panose="02020603050405020304" pitchFamily="18" charset="0"/>
              </a:rPr>
              <a:t>Here we examine the most popular distributions and situations where and why they apply.</a:t>
            </a:r>
            <a:endParaRPr lang="en-US" sz="2400" dirty="0"/>
          </a:p>
        </p:txBody>
      </p:sp>
      <p:pic>
        <p:nvPicPr>
          <p:cNvPr id="4" name="Picture 3">
            <a:extLst>
              <a:ext uri="{FF2B5EF4-FFF2-40B4-BE49-F238E27FC236}">
                <a16:creationId xmlns:a16="http://schemas.microsoft.com/office/drawing/2014/main" id="{9591A0CD-3DE4-4446-8BA4-85B10932C7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85914B0F-D6FC-4F68-B276-9D4438DFA35E}"/>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1F3490F9-72CB-4931-B670-757F5BC9807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0384E650-810D-41C8-80A1-56557BFBC5E0}"/>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9" name="TextBox 8">
            <a:extLst>
              <a:ext uri="{FF2B5EF4-FFF2-40B4-BE49-F238E27FC236}">
                <a16:creationId xmlns:a16="http://schemas.microsoft.com/office/drawing/2014/main" id="{5A3697B7-E6D0-42EE-BF57-915A8937B886}"/>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591072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1877110-7B1A-4131-B43C-6226522D7445}"/>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85AB44D3-5823-4223-8644-A1FE250E880D}"/>
              </a:ext>
            </a:extLst>
          </p:cNvPr>
          <p:cNvSpPr>
            <a:spLocks noGrp="1"/>
          </p:cNvSpPr>
          <p:nvPr>
            <p:ph type="title"/>
          </p:nvPr>
        </p:nvSpPr>
        <p:spPr/>
        <p:txBody>
          <a:bodyPr/>
          <a:lstStyle/>
          <a:p>
            <a:pPr algn="ctr"/>
            <a:r>
              <a:rPr lang="en-US" dirty="0">
                <a:solidFill>
                  <a:schemeClr val="bg1"/>
                </a:solidFill>
              </a:rPr>
              <a:t>Introduction</a:t>
            </a:r>
          </a:p>
        </p:txBody>
      </p:sp>
      <p:sp>
        <p:nvSpPr>
          <p:cNvPr id="3" name="Content Placeholder 2">
            <a:extLst>
              <a:ext uri="{FF2B5EF4-FFF2-40B4-BE49-F238E27FC236}">
                <a16:creationId xmlns:a16="http://schemas.microsoft.com/office/drawing/2014/main" id="{F76E2F87-8F0B-49FB-8DBF-E61917836526}"/>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Representing judgments about uncertainty is key to using stochastic (probabilistic) project models. Usually, the most qualified people available are asked to provide their opinions about values that go into the model. When the expert does not know a significant parameter with confidence, a probability distribution can completely express his judgment about uncertainty.</a:t>
            </a:r>
          </a:p>
          <a:p>
            <a:pPr marL="0" indent="0" algn="l">
              <a:buNone/>
            </a:pPr>
            <a:r>
              <a:rPr lang="en-US" sz="2400" b="0" i="0" u="none" strike="noStrike" baseline="0" dirty="0">
                <a:latin typeface="Times New Roman" panose="02020603050405020304" pitchFamily="18" charset="0"/>
              </a:rPr>
              <a:t>Here we examine the most popular distributions and situations where and why they apply.</a:t>
            </a:r>
          </a:p>
          <a:p>
            <a:pPr marL="0" indent="0" algn="l">
              <a:buNone/>
            </a:pPr>
            <a:endParaRPr lang="en-US" sz="2400" dirty="0"/>
          </a:p>
        </p:txBody>
      </p:sp>
      <p:pic>
        <p:nvPicPr>
          <p:cNvPr id="4" name="Picture 3">
            <a:extLst>
              <a:ext uri="{FF2B5EF4-FFF2-40B4-BE49-F238E27FC236}">
                <a16:creationId xmlns:a16="http://schemas.microsoft.com/office/drawing/2014/main" id="{06708C64-EFD0-490E-9E44-CDA1CE7C15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3E75F2B0-0908-489B-9D88-7D199EF6B56C}"/>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B7A5762F-5D36-4F23-BAA1-B8D49201DAA2}"/>
              </a:ext>
            </a:extLst>
          </p:cNvPr>
          <p:cNvPicPr>
            <a:picLocks noChangeAspect="1"/>
          </p:cNvPicPr>
          <p:nvPr/>
        </p:nvPicPr>
        <p:blipFill>
          <a:blip r:embed="rId5"/>
          <a:stretch>
            <a:fillRect/>
          </a:stretch>
        </p:blipFill>
        <p:spPr>
          <a:xfrm>
            <a:off x="0" y="2204822"/>
            <a:ext cx="238650" cy="2709534"/>
          </a:xfrm>
          <a:prstGeom prst="rect">
            <a:avLst/>
          </a:prstGeom>
        </p:spPr>
      </p:pic>
      <p:pic>
        <p:nvPicPr>
          <p:cNvPr id="7" name="Picture 6">
            <a:extLst>
              <a:ext uri="{FF2B5EF4-FFF2-40B4-BE49-F238E27FC236}">
                <a16:creationId xmlns:a16="http://schemas.microsoft.com/office/drawing/2014/main" id="{746A4B95-B93E-44C4-B72B-775380D40237}"/>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C2CA2BFA-CB3C-4586-ACC3-DD5C9A9BB2BE}"/>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904086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81A1B-5D83-4BCE-8A1A-15368F255D61}"/>
              </a:ext>
            </a:extLst>
          </p:cNvPr>
          <p:cNvSpPr>
            <a:spLocks noGrp="1"/>
          </p:cNvSpPr>
          <p:nvPr>
            <p:ph type="title"/>
          </p:nvPr>
        </p:nvSpPr>
        <p:spPr/>
        <p:txBody>
          <a:bodyPr>
            <a:normAutofit/>
          </a:bodyPr>
          <a:lstStyle/>
          <a:p>
            <a:endParaRPr lang="en-US" sz="2400"/>
          </a:p>
        </p:txBody>
      </p:sp>
      <p:sp>
        <p:nvSpPr>
          <p:cNvPr id="3" name="Content Placeholder 2">
            <a:extLst>
              <a:ext uri="{FF2B5EF4-FFF2-40B4-BE49-F238E27FC236}">
                <a16:creationId xmlns:a16="http://schemas.microsoft.com/office/drawing/2014/main" id="{19FFA43E-6FD7-4742-BD1A-C3A835EDA79E}"/>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In the example figures, the numbers in parentheses are the "arguments“ of the distribution function. These are typically the way we </a:t>
            </a:r>
            <a:r>
              <a:rPr lang="en-US" sz="2400" b="0" i="0" u="none" strike="noStrike" baseline="0" dirty="0" err="1">
                <a:latin typeface="Times New Roman" panose="02020603050405020304" pitchFamily="18" charset="0"/>
              </a:rPr>
              <a:t>speclfy</a:t>
            </a:r>
            <a:r>
              <a:rPr lang="en-US" sz="2400" b="0" i="0" u="none" strike="noStrike" baseline="0" dirty="0">
                <a:latin typeface="Times New Roman" panose="02020603050405020304" pitchFamily="18" charset="0"/>
              </a:rPr>
              <a:t> the respective distributions to a </a:t>
            </a:r>
            <a:r>
              <a:rPr lang="en-US" sz="2400" b="1" i="0" u="none" strike="noStrike" baseline="0" dirty="0">
                <a:latin typeface="Times New Roman" panose="02020603050405020304" pitchFamily="18" charset="0"/>
              </a:rPr>
              <a:t>Monte Carlo simulation </a:t>
            </a:r>
            <a:r>
              <a:rPr lang="en-US" sz="2400" b="0" i="0" u="none" strike="noStrike" baseline="0" dirty="0">
                <a:latin typeface="Times New Roman" panose="02020603050405020304" pitchFamily="18" charset="0"/>
              </a:rPr>
              <a:t>(simulation) computer tool. In this chapter, I'll use </a:t>
            </a:r>
            <a:r>
              <a:rPr lang="en-US" sz="2400" b="0" i="1" u="none" strike="noStrike" baseline="0" dirty="0">
                <a:latin typeface="Times New Roman" panose="02020603050405020304" pitchFamily="18" charset="0"/>
              </a:rPr>
              <a:t>mean </a:t>
            </a:r>
            <a:r>
              <a:rPr lang="en-US" sz="2400" b="0" i="0" u="none" strike="noStrike" baseline="0" dirty="0">
                <a:latin typeface="Arial" panose="020B0604020202020204" pitchFamily="34" charset="0"/>
              </a:rPr>
              <a:t>Q </a:t>
            </a:r>
            <a:r>
              <a:rPr lang="en-US" sz="2400" b="0" i="0" u="none" strike="noStrike" baseline="0" dirty="0">
                <a:latin typeface="Times New Roman" panose="02020603050405020304" pitchFamily="18" charset="0"/>
              </a:rPr>
              <a:t>instead of expected value </a:t>
            </a:r>
            <a:r>
              <a:rPr lang="en-US" sz="2400" b="0" i="1" u="none" strike="noStrike" baseline="0" dirty="0">
                <a:latin typeface="Times New Roman" panose="02020603050405020304" pitchFamily="18" charset="0"/>
              </a:rPr>
              <a:t>(EV), </a:t>
            </a:r>
            <a:r>
              <a:rPr lang="en-US" sz="2400" b="0" i="0" u="none" strike="noStrike" baseline="0" dirty="0">
                <a:latin typeface="Times New Roman" panose="02020603050405020304" pitchFamily="18" charset="0"/>
              </a:rPr>
              <a:t>though they are synonymous. Some distributions also use the </a:t>
            </a:r>
            <a:r>
              <a:rPr lang="en-US" sz="2400" b="0" i="1" u="none" strike="noStrike" baseline="0" dirty="0">
                <a:latin typeface="Times New Roman" panose="02020603050405020304" pitchFamily="18" charset="0"/>
              </a:rPr>
              <a:t>standard deviation </a:t>
            </a:r>
            <a:r>
              <a:rPr lang="en-US" sz="2400" b="1" i="1" u="none" strike="noStrike" baseline="0" dirty="0">
                <a:latin typeface="Courier"/>
              </a:rPr>
              <a:t>(0) </a:t>
            </a:r>
            <a:r>
              <a:rPr lang="en-US" sz="2400" b="0" i="0" u="none" strike="noStrike" baseline="0" dirty="0">
                <a:latin typeface="Times New Roman" panose="02020603050405020304" pitchFamily="18" charset="0"/>
              </a:rPr>
              <a:t>statistic as an argument. We will use p to represent probability of success.</a:t>
            </a:r>
            <a:endParaRPr lang="en-US" sz="2400" dirty="0"/>
          </a:p>
        </p:txBody>
      </p:sp>
      <p:pic>
        <p:nvPicPr>
          <p:cNvPr id="9" name="Picture 8">
            <a:extLst>
              <a:ext uri="{FF2B5EF4-FFF2-40B4-BE49-F238E27FC236}">
                <a16:creationId xmlns:a16="http://schemas.microsoft.com/office/drawing/2014/main" id="{19C3F90B-A633-4470-BDEE-7A00317F5EC7}"/>
              </a:ext>
            </a:extLst>
          </p:cNvPr>
          <p:cNvPicPr>
            <a:picLocks noChangeAspect="1"/>
          </p:cNvPicPr>
          <p:nvPr/>
        </p:nvPicPr>
        <p:blipFill>
          <a:blip r:embed="rId2"/>
          <a:stretch>
            <a:fillRect/>
          </a:stretch>
        </p:blipFill>
        <p:spPr>
          <a:xfrm>
            <a:off x="-108036" y="0"/>
            <a:ext cx="9533101" cy="1610200"/>
          </a:xfrm>
          <a:prstGeom prst="rect">
            <a:avLst/>
          </a:prstGeom>
        </p:spPr>
      </p:pic>
      <p:pic>
        <p:nvPicPr>
          <p:cNvPr id="10" name="Picture 9">
            <a:extLst>
              <a:ext uri="{FF2B5EF4-FFF2-40B4-BE49-F238E27FC236}">
                <a16:creationId xmlns:a16="http://schemas.microsoft.com/office/drawing/2014/main" id="{9A4D5981-5B87-436C-91B1-A6A1F6C5AE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10">
            <a:extLst>
              <a:ext uri="{FF2B5EF4-FFF2-40B4-BE49-F238E27FC236}">
                <a16:creationId xmlns:a16="http://schemas.microsoft.com/office/drawing/2014/main" id="{DC5E04B8-D84E-4798-A92A-270E8C4A1652}"/>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2" name="Picture 11">
            <a:extLst>
              <a:ext uri="{FF2B5EF4-FFF2-40B4-BE49-F238E27FC236}">
                <a16:creationId xmlns:a16="http://schemas.microsoft.com/office/drawing/2014/main" id="{599F4CEF-F324-445B-BAEF-AE1C4F16F62B}"/>
              </a:ext>
            </a:extLst>
          </p:cNvPr>
          <p:cNvPicPr>
            <a:picLocks noChangeAspect="1"/>
          </p:cNvPicPr>
          <p:nvPr/>
        </p:nvPicPr>
        <p:blipFill>
          <a:blip r:embed="rId5"/>
          <a:stretch>
            <a:fillRect/>
          </a:stretch>
        </p:blipFill>
        <p:spPr>
          <a:xfrm>
            <a:off x="0" y="2204822"/>
            <a:ext cx="238650" cy="2709534"/>
          </a:xfrm>
          <a:prstGeom prst="rect">
            <a:avLst/>
          </a:prstGeom>
        </p:spPr>
      </p:pic>
      <p:pic>
        <p:nvPicPr>
          <p:cNvPr id="13" name="Picture 12">
            <a:extLst>
              <a:ext uri="{FF2B5EF4-FFF2-40B4-BE49-F238E27FC236}">
                <a16:creationId xmlns:a16="http://schemas.microsoft.com/office/drawing/2014/main" id="{AD021756-D6D1-4D80-A4BB-E45B2D2AABDF}"/>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4" name="TextBox 13">
            <a:extLst>
              <a:ext uri="{FF2B5EF4-FFF2-40B4-BE49-F238E27FC236}">
                <a16:creationId xmlns:a16="http://schemas.microsoft.com/office/drawing/2014/main" id="{87157428-C142-403B-8103-562CF9E36C0C}"/>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393811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088A0-6917-4E80-B665-6C4E638D9DC9}"/>
              </a:ext>
            </a:extLst>
          </p:cNvPr>
          <p:cNvSpPr>
            <a:spLocks noGrp="1"/>
          </p:cNvSpPr>
          <p:nvPr>
            <p:ph type="title"/>
          </p:nvPr>
        </p:nvSpPr>
        <p:spPr/>
        <p:txBody>
          <a:bodyPr/>
          <a:lstStyle/>
          <a:p>
            <a:pPr algn="ctr"/>
            <a:r>
              <a:rPr lang="en-US" dirty="0"/>
              <a:t>Standard Deviation </a:t>
            </a:r>
          </a:p>
        </p:txBody>
      </p:sp>
      <p:pic>
        <p:nvPicPr>
          <p:cNvPr id="2052" name="Picture 4" descr="Standard Deviation: Everything You Need to Know">
            <a:extLst>
              <a:ext uri="{FF2B5EF4-FFF2-40B4-BE49-F238E27FC236}">
                <a16:creationId xmlns:a16="http://schemas.microsoft.com/office/drawing/2014/main" id="{4C4C7F45-30B8-44CD-83C2-DC0DD779D3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126973"/>
            <a:ext cx="9544050" cy="451671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C98A6590-D35E-4F80-B885-A70C6471BE23}"/>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10005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2DE14-B236-4880-9CDF-7AB1C6A40C0F}"/>
              </a:ext>
            </a:extLst>
          </p:cNvPr>
          <p:cNvSpPr>
            <a:spLocks noGrp="1"/>
          </p:cNvSpPr>
          <p:nvPr>
            <p:ph type="title"/>
          </p:nvPr>
        </p:nvSpPr>
        <p:spPr>
          <a:xfrm>
            <a:off x="699735" y="-91633"/>
            <a:ext cx="10515600" cy="1325563"/>
          </a:xfrm>
        </p:spPr>
        <p:txBody>
          <a:bodyPr/>
          <a:lstStyle/>
          <a:p>
            <a:pPr algn="ctr"/>
            <a:r>
              <a:rPr lang="en-US" dirty="0"/>
              <a:t>Mean, Median, Mode &amp; Rang</a:t>
            </a:r>
          </a:p>
        </p:txBody>
      </p:sp>
      <p:pic>
        <p:nvPicPr>
          <p:cNvPr id="1026" name="Picture 2" descr="The Difference Between Median and Mean - Daniel Miessler">
            <a:extLst>
              <a:ext uri="{FF2B5EF4-FFF2-40B4-BE49-F238E27FC236}">
                <a16:creationId xmlns:a16="http://schemas.microsoft.com/office/drawing/2014/main" id="{0F96FC23-1FCB-4F0B-AF0F-6901495FC11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5937" r="1398"/>
          <a:stretch/>
        </p:blipFill>
        <p:spPr bwMode="auto">
          <a:xfrm>
            <a:off x="2711203" y="865166"/>
            <a:ext cx="6492664" cy="5992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233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7584B-E5A1-4F3D-97D4-35870C023D87}"/>
              </a:ext>
            </a:extLst>
          </p:cNvPr>
          <p:cNvSpPr>
            <a:spLocks noGrp="1"/>
          </p:cNvSpPr>
          <p:nvPr>
            <p:ph type="title"/>
          </p:nvPr>
        </p:nvSpPr>
        <p:spPr/>
        <p:txBody>
          <a:bodyPr/>
          <a:lstStyle/>
          <a:p>
            <a:pPr algn="ctr"/>
            <a:r>
              <a:rPr lang="en-US" dirty="0"/>
              <a:t>Example</a:t>
            </a:r>
          </a:p>
        </p:txBody>
      </p:sp>
      <p:pic>
        <p:nvPicPr>
          <p:cNvPr id="3074" name="Picture 2" descr="كيفية حساب الانحراف المعياري: 12 خطوة (صور توضيحية) - wikiHow">
            <a:extLst>
              <a:ext uri="{FF2B5EF4-FFF2-40B4-BE49-F238E27FC236}">
                <a16:creationId xmlns:a16="http://schemas.microsoft.com/office/drawing/2014/main" id="{90B03325-010E-4C20-85F1-CD1BEDC3C40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43725" y="1690688"/>
            <a:ext cx="9704549"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5807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2C7E1-E3EF-4450-9D15-AB81E4A721DC}"/>
              </a:ext>
            </a:extLst>
          </p:cNvPr>
          <p:cNvSpPr>
            <a:spLocks noGrp="1"/>
          </p:cNvSpPr>
          <p:nvPr>
            <p:ph type="title"/>
          </p:nvPr>
        </p:nvSpPr>
        <p:spPr/>
        <p:txBody>
          <a:bodyPr/>
          <a:lstStyle/>
          <a:p>
            <a:r>
              <a:rPr lang="en-US" dirty="0"/>
              <a:t>Step 1 : Find (n)</a:t>
            </a:r>
          </a:p>
        </p:txBody>
      </p:sp>
      <p:sp>
        <p:nvSpPr>
          <p:cNvPr id="3" name="Content Placeholder 2">
            <a:extLst>
              <a:ext uri="{FF2B5EF4-FFF2-40B4-BE49-F238E27FC236}">
                <a16:creationId xmlns:a16="http://schemas.microsoft.com/office/drawing/2014/main" id="{FE2418F9-8A7B-4862-BF1E-C9793C7AC5B2}"/>
              </a:ext>
            </a:extLst>
          </p:cNvPr>
          <p:cNvSpPr>
            <a:spLocks noGrp="1"/>
          </p:cNvSpPr>
          <p:nvPr>
            <p:ph idx="1"/>
          </p:nvPr>
        </p:nvSpPr>
        <p:spPr/>
        <p:txBody>
          <a:bodyPr/>
          <a:lstStyle/>
          <a:p>
            <a:pPr algn="l" fontAlgn="base">
              <a:buFont typeface="Arial" panose="020B0604020202020204" pitchFamily="34" charset="0"/>
              <a:buChar char="•"/>
            </a:pPr>
            <a:r>
              <a:rPr lang="en-US" b="0" i="0" dirty="0">
                <a:effectLst/>
                <a:latin typeface="Helvetica" panose="020B0604020202020204" pitchFamily="34" charset="0"/>
              </a:rPr>
              <a:t>You will need every number in your sample to calculate the mean.</a:t>
            </a:r>
            <a:r>
              <a:rPr lang="en-US" b="0" i="0" baseline="30000" dirty="0">
                <a:effectLst/>
                <a:latin typeface="inherit"/>
              </a:rPr>
              <a:t> </a:t>
            </a:r>
            <a:r>
              <a:rPr lang="en-US" b="0" i="0" dirty="0">
                <a:effectLst/>
                <a:latin typeface="inherit"/>
              </a:rPr>
              <a:t>The mean is the average of all your data points.</a:t>
            </a:r>
          </a:p>
          <a:p>
            <a:pPr algn="l" fontAlgn="base">
              <a:buFont typeface="Arial" panose="020B0604020202020204" pitchFamily="34" charset="0"/>
              <a:buChar char="•"/>
            </a:pPr>
            <a:r>
              <a:rPr lang="en-US" b="0" i="0" dirty="0">
                <a:effectLst/>
                <a:latin typeface="inherit"/>
              </a:rPr>
              <a:t>This is calculated by adding all of the numbers in your sample, then dividing this figure by the how many numbers there are in your sample (n).</a:t>
            </a:r>
          </a:p>
          <a:p>
            <a:pPr algn="l" fontAlgn="base">
              <a:buFont typeface="Arial" panose="020B0604020202020204" pitchFamily="34" charset="0"/>
              <a:buChar char="•"/>
            </a:pPr>
            <a:r>
              <a:rPr lang="en-US" b="0" i="0" dirty="0">
                <a:effectLst/>
                <a:latin typeface="inherit"/>
              </a:rPr>
              <a:t>In the sample of test scores (10, 8, 10, 8, 8, 4) there are 6 numbers in the sample. Therefore n = 6.</a:t>
            </a:r>
          </a:p>
          <a:p>
            <a:endParaRPr lang="en-US" dirty="0"/>
          </a:p>
        </p:txBody>
      </p:sp>
    </p:spTree>
    <p:extLst>
      <p:ext uri="{BB962C8B-B14F-4D97-AF65-F5344CB8AC3E}">
        <p14:creationId xmlns:p14="http://schemas.microsoft.com/office/powerpoint/2010/main" val="3998721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0FC5A-1096-48D9-8357-068CCD87E6AC}"/>
              </a:ext>
            </a:extLst>
          </p:cNvPr>
          <p:cNvSpPr>
            <a:spLocks noGrp="1"/>
          </p:cNvSpPr>
          <p:nvPr>
            <p:ph type="title"/>
          </p:nvPr>
        </p:nvSpPr>
        <p:spPr/>
        <p:txBody>
          <a:bodyPr/>
          <a:lstStyle/>
          <a:p>
            <a:r>
              <a:rPr lang="en-US" dirty="0"/>
              <a:t>Step 2: Find mean</a:t>
            </a:r>
          </a:p>
        </p:txBody>
      </p:sp>
      <p:sp>
        <p:nvSpPr>
          <p:cNvPr id="3" name="Content Placeholder 2">
            <a:extLst>
              <a:ext uri="{FF2B5EF4-FFF2-40B4-BE49-F238E27FC236}">
                <a16:creationId xmlns:a16="http://schemas.microsoft.com/office/drawing/2014/main" id="{F8B27532-251C-412A-A6A7-25C7FC50EA51}"/>
              </a:ext>
            </a:extLst>
          </p:cNvPr>
          <p:cNvSpPr>
            <a:spLocks noGrp="1"/>
          </p:cNvSpPr>
          <p:nvPr>
            <p:ph idx="1"/>
          </p:nvPr>
        </p:nvSpPr>
        <p:spPr/>
        <p:txBody>
          <a:bodyPr/>
          <a:lstStyle/>
          <a:p>
            <a:pPr algn="l" fontAlgn="base">
              <a:buFont typeface="Arial" panose="020B0604020202020204" pitchFamily="34" charset="0"/>
              <a:buChar char="•"/>
            </a:pPr>
            <a:r>
              <a:rPr lang="en-US" b="0" i="0" dirty="0">
                <a:effectLst/>
                <a:latin typeface="inherit"/>
              </a:rPr>
              <a:t>In the sample of test scores (10, 8, 10, 8, 8, and 4) there are six numbers, so n = 6.</a:t>
            </a:r>
          </a:p>
          <a:p>
            <a:pPr algn="l" fontAlgn="base">
              <a:buFont typeface="Arial" panose="020B0604020202020204" pitchFamily="34" charset="0"/>
              <a:buChar char="•"/>
            </a:pPr>
            <a:r>
              <a:rPr lang="en-US" b="0" i="0" dirty="0">
                <a:effectLst/>
                <a:latin typeface="inherit"/>
              </a:rPr>
              <a:t>The sum of the test scores in the example was 48. So you would divide 48 by n to figure out the mean.</a:t>
            </a:r>
          </a:p>
          <a:p>
            <a:pPr algn="l" fontAlgn="base">
              <a:buFont typeface="Arial" panose="020B0604020202020204" pitchFamily="34" charset="0"/>
              <a:buChar char="•"/>
            </a:pPr>
            <a:r>
              <a:rPr lang="en-US" b="0" i="0" dirty="0">
                <a:effectLst/>
                <a:latin typeface="inherit"/>
              </a:rPr>
              <a:t>48 / 6 = 8</a:t>
            </a:r>
          </a:p>
          <a:p>
            <a:pPr algn="l" fontAlgn="base">
              <a:buFont typeface="Arial" panose="020B0604020202020204" pitchFamily="34" charset="0"/>
              <a:buChar char="•"/>
            </a:pPr>
            <a:r>
              <a:rPr lang="en-US" b="0" i="0" dirty="0">
                <a:effectLst/>
                <a:latin typeface="inherit"/>
              </a:rPr>
              <a:t>The mean test score in the sample is 8.</a:t>
            </a:r>
          </a:p>
          <a:p>
            <a:pPr marL="0" indent="0">
              <a:buNone/>
            </a:pPr>
            <a:endParaRPr lang="en-US" dirty="0"/>
          </a:p>
        </p:txBody>
      </p:sp>
    </p:spTree>
    <p:extLst>
      <p:ext uri="{BB962C8B-B14F-4D97-AF65-F5344CB8AC3E}">
        <p14:creationId xmlns:p14="http://schemas.microsoft.com/office/powerpoint/2010/main" val="2056940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910A0-A886-441A-A824-44096D6E5EE5}"/>
              </a:ext>
            </a:extLst>
          </p:cNvPr>
          <p:cNvSpPr>
            <a:spLocks noGrp="1"/>
          </p:cNvSpPr>
          <p:nvPr>
            <p:ph type="title"/>
          </p:nvPr>
        </p:nvSpPr>
        <p:spPr/>
        <p:txBody>
          <a:bodyPr/>
          <a:lstStyle/>
          <a:p>
            <a:r>
              <a:rPr lang="en-US" dirty="0"/>
              <a:t>Step 3: </a:t>
            </a:r>
            <a:r>
              <a:rPr lang="en-US" b="0" i="0" dirty="0">
                <a:effectLst/>
                <a:latin typeface="Helvetica" panose="020B0604020202020204" pitchFamily="34" charset="0"/>
              </a:rPr>
              <a:t>how much each data point differs from the mean.</a:t>
            </a:r>
            <a:endParaRPr lang="en-US" dirty="0"/>
          </a:p>
        </p:txBody>
      </p:sp>
      <p:sp>
        <p:nvSpPr>
          <p:cNvPr id="3" name="Content Placeholder 2">
            <a:extLst>
              <a:ext uri="{FF2B5EF4-FFF2-40B4-BE49-F238E27FC236}">
                <a16:creationId xmlns:a16="http://schemas.microsoft.com/office/drawing/2014/main" id="{F9E03E2E-CD48-426C-8543-DB648643AC62}"/>
              </a:ext>
            </a:extLst>
          </p:cNvPr>
          <p:cNvSpPr>
            <a:spLocks noGrp="1"/>
          </p:cNvSpPr>
          <p:nvPr>
            <p:ph idx="1"/>
          </p:nvPr>
        </p:nvSpPr>
        <p:spPr/>
        <p:txBody>
          <a:bodyPr/>
          <a:lstStyle/>
          <a:p>
            <a:pPr algn="l" fontAlgn="base">
              <a:buFont typeface="Arial" panose="020B0604020202020204" pitchFamily="34" charset="0"/>
              <a:buChar char="•"/>
            </a:pPr>
            <a:r>
              <a:rPr lang="en-US" b="1" i="0" dirty="0">
                <a:effectLst/>
                <a:latin typeface="Helvetica" panose="020B0604020202020204" pitchFamily="34" charset="0"/>
              </a:rPr>
              <a:t>Subtract the mean from each of your numbers in your sample.</a:t>
            </a:r>
            <a:r>
              <a:rPr lang="en-US" b="0" i="0" dirty="0">
                <a:effectLst/>
                <a:latin typeface="Helvetica" panose="020B0604020202020204" pitchFamily="34" charset="0"/>
              </a:rPr>
              <a:t> This will give you a figure of how much each data point differs from the mean.</a:t>
            </a:r>
          </a:p>
          <a:p>
            <a:pPr algn="l" fontAlgn="base">
              <a:buFont typeface="Arial" panose="020B0604020202020204" pitchFamily="34" charset="0"/>
              <a:buChar char="•"/>
            </a:pPr>
            <a:r>
              <a:rPr lang="en-US" b="0" i="0" dirty="0">
                <a:effectLst/>
                <a:latin typeface="inherit"/>
              </a:rPr>
              <a:t>For example, in our sample of test scores (10, 8, 10, 8, 8, and 4) the mean or mathematical average was 8.</a:t>
            </a:r>
          </a:p>
          <a:p>
            <a:pPr algn="l" fontAlgn="base">
              <a:buFont typeface="Arial" panose="020B0604020202020204" pitchFamily="34" charset="0"/>
              <a:buChar char="•"/>
            </a:pPr>
            <a:r>
              <a:rPr lang="en-US" b="0" i="0" dirty="0">
                <a:effectLst/>
                <a:latin typeface="inherit"/>
              </a:rPr>
              <a:t>10 - 8 = 2; 8 - 8 = 0, 10 - 8 = 2, 8 - 8 = 0, 8 - 8 = 0, and 4 - 8 = -4.</a:t>
            </a:r>
          </a:p>
          <a:p>
            <a:pPr algn="l" fontAlgn="base">
              <a:buFont typeface="Arial" panose="020B0604020202020204" pitchFamily="34" charset="0"/>
              <a:buChar char="•"/>
            </a:pPr>
            <a:r>
              <a:rPr lang="en-US" b="0" i="0" dirty="0">
                <a:effectLst/>
                <a:latin typeface="inherit"/>
              </a:rPr>
              <a:t>Do this procedure again to check each answer. It is very important you have each of these figures correct as you will need them for the next step.</a:t>
            </a:r>
          </a:p>
          <a:p>
            <a:endParaRPr lang="en-US" dirty="0"/>
          </a:p>
        </p:txBody>
      </p:sp>
    </p:spTree>
    <p:extLst>
      <p:ext uri="{BB962C8B-B14F-4D97-AF65-F5344CB8AC3E}">
        <p14:creationId xmlns:p14="http://schemas.microsoft.com/office/powerpoint/2010/main" val="1694496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43BB1-2D9A-4C0E-B30D-F04BE7A8E0F2}"/>
              </a:ext>
            </a:extLst>
          </p:cNvPr>
          <p:cNvSpPr>
            <a:spLocks noGrp="1"/>
          </p:cNvSpPr>
          <p:nvPr>
            <p:ph type="title"/>
          </p:nvPr>
        </p:nvSpPr>
        <p:spPr/>
        <p:txBody>
          <a:bodyPr/>
          <a:lstStyle/>
          <a:p>
            <a:r>
              <a:rPr lang="en-US" dirty="0"/>
              <a:t>Step 4: </a:t>
            </a:r>
            <a:r>
              <a:rPr lang="en-US" b="0" i="0" dirty="0">
                <a:effectLst/>
                <a:latin typeface="inherit"/>
              </a:rPr>
              <a:t>squaring results</a:t>
            </a:r>
            <a:endParaRPr lang="en-US" dirty="0"/>
          </a:p>
        </p:txBody>
      </p:sp>
      <p:sp>
        <p:nvSpPr>
          <p:cNvPr id="3" name="Content Placeholder 2">
            <a:extLst>
              <a:ext uri="{FF2B5EF4-FFF2-40B4-BE49-F238E27FC236}">
                <a16:creationId xmlns:a16="http://schemas.microsoft.com/office/drawing/2014/main" id="{3F6F3DC4-16B4-46EE-88FB-3FEBF5F6F015}"/>
              </a:ext>
            </a:extLst>
          </p:cNvPr>
          <p:cNvSpPr>
            <a:spLocks noGrp="1"/>
          </p:cNvSpPr>
          <p:nvPr>
            <p:ph idx="1"/>
          </p:nvPr>
        </p:nvSpPr>
        <p:spPr/>
        <p:txBody>
          <a:bodyPr/>
          <a:lstStyle/>
          <a:p>
            <a:pPr algn="l" fontAlgn="base">
              <a:buFont typeface="Arial" panose="020B0604020202020204" pitchFamily="34" charset="0"/>
              <a:buChar char="•"/>
            </a:pPr>
            <a:r>
              <a:rPr lang="en-US" b="0" i="0" dirty="0">
                <a:effectLst/>
                <a:latin typeface="inherit"/>
              </a:rPr>
              <a:t>Remember, in the example of test scores we started by subtracting the mean from each of the scores and squaring these figures:</a:t>
            </a:r>
          </a:p>
          <a:p>
            <a:pPr algn="l" fontAlgn="base">
              <a:buFont typeface="Arial" panose="020B0604020202020204" pitchFamily="34" charset="0"/>
              <a:buChar char="•"/>
            </a:pPr>
            <a:r>
              <a:rPr lang="en-US" b="0" i="0" dirty="0">
                <a:effectLst/>
                <a:latin typeface="inherit"/>
              </a:rPr>
              <a:t> (10-8)^2 + (8-8)^2 + (10-8)^2 + (8-8)^2 + (8-8)^2 + (4-8)^2</a:t>
            </a:r>
          </a:p>
          <a:p>
            <a:pPr algn="l" fontAlgn="base">
              <a:buFont typeface="Arial" panose="020B0604020202020204" pitchFamily="34" charset="0"/>
              <a:buChar char="•"/>
            </a:pPr>
            <a:r>
              <a:rPr lang="en-US" b="0" i="0" dirty="0">
                <a:effectLst/>
                <a:latin typeface="inherit"/>
              </a:rPr>
              <a:t>4 + 0 + 4 + 0 + 0 + 16 = 24.</a:t>
            </a:r>
          </a:p>
          <a:p>
            <a:pPr algn="l" fontAlgn="base">
              <a:buFont typeface="Arial" panose="020B0604020202020204" pitchFamily="34" charset="0"/>
              <a:buChar char="•"/>
            </a:pPr>
            <a:r>
              <a:rPr lang="en-US" b="0" i="0" dirty="0">
                <a:effectLst/>
                <a:latin typeface="inherit"/>
              </a:rPr>
              <a:t>The sum of squares is 24.</a:t>
            </a:r>
          </a:p>
          <a:p>
            <a:endParaRPr lang="en-US" dirty="0"/>
          </a:p>
        </p:txBody>
      </p:sp>
    </p:spTree>
    <p:extLst>
      <p:ext uri="{BB962C8B-B14F-4D97-AF65-F5344CB8AC3E}">
        <p14:creationId xmlns:p14="http://schemas.microsoft.com/office/powerpoint/2010/main" val="877746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3D966-E83B-4759-8E3E-5C34F5A05D59}"/>
              </a:ext>
            </a:extLst>
          </p:cNvPr>
          <p:cNvSpPr>
            <a:spLocks noGrp="1"/>
          </p:cNvSpPr>
          <p:nvPr>
            <p:ph type="title"/>
          </p:nvPr>
        </p:nvSpPr>
        <p:spPr/>
        <p:txBody>
          <a:bodyPr/>
          <a:lstStyle/>
          <a:p>
            <a:r>
              <a:rPr lang="en-US" dirty="0"/>
              <a:t>Step5: Find Variance</a:t>
            </a:r>
          </a:p>
        </p:txBody>
      </p:sp>
      <p:sp>
        <p:nvSpPr>
          <p:cNvPr id="3" name="Content Placeholder 2">
            <a:extLst>
              <a:ext uri="{FF2B5EF4-FFF2-40B4-BE49-F238E27FC236}">
                <a16:creationId xmlns:a16="http://schemas.microsoft.com/office/drawing/2014/main" id="{42839265-9833-4557-986A-55C38EBAC34C}"/>
              </a:ext>
            </a:extLst>
          </p:cNvPr>
          <p:cNvSpPr>
            <a:spLocks noGrp="1"/>
          </p:cNvSpPr>
          <p:nvPr>
            <p:ph idx="1"/>
          </p:nvPr>
        </p:nvSpPr>
        <p:spPr/>
        <p:txBody>
          <a:bodyPr/>
          <a:lstStyle/>
          <a:p>
            <a:pPr algn="l" fontAlgn="base">
              <a:buFont typeface="Arial" panose="020B0604020202020204" pitchFamily="34" charset="0"/>
              <a:buChar char="•"/>
            </a:pPr>
            <a:r>
              <a:rPr lang="en-US" b="0" i="0" dirty="0">
                <a:effectLst/>
                <a:latin typeface="inherit"/>
              </a:rPr>
              <a:t>In our sample of test scores (10, 8, 10, 8, 8, and 4) there are 6 numbers. Therefore, n = 6.</a:t>
            </a:r>
          </a:p>
          <a:p>
            <a:pPr algn="l" fontAlgn="base">
              <a:buFont typeface="Arial" panose="020B0604020202020204" pitchFamily="34" charset="0"/>
              <a:buChar char="•"/>
            </a:pPr>
            <a:r>
              <a:rPr lang="en-US" b="0" i="0" dirty="0">
                <a:effectLst/>
                <a:latin typeface="inherit"/>
              </a:rPr>
              <a:t>n-1 = 5.</a:t>
            </a:r>
          </a:p>
          <a:p>
            <a:pPr algn="l" fontAlgn="base">
              <a:buFont typeface="Arial" panose="020B0604020202020204" pitchFamily="34" charset="0"/>
              <a:buChar char="•"/>
            </a:pPr>
            <a:r>
              <a:rPr lang="en-US" b="0" i="0" dirty="0">
                <a:effectLst/>
                <a:latin typeface="inherit"/>
              </a:rPr>
              <a:t>Remember the sum of squares for this sample was 24.</a:t>
            </a:r>
          </a:p>
          <a:p>
            <a:pPr algn="l" fontAlgn="base">
              <a:buFont typeface="Arial" panose="020B0604020202020204" pitchFamily="34" charset="0"/>
              <a:buChar char="•"/>
            </a:pPr>
            <a:r>
              <a:rPr lang="en-US" b="0" i="0" dirty="0">
                <a:effectLst/>
                <a:latin typeface="inherit"/>
              </a:rPr>
              <a:t>24 / 5 = 4.8</a:t>
            </a:r>
          </a:p>
          <a:p>
            <a:pPr algn="l" fontAlgn="base">
              <a:buFont typeface="Arial" panose="020B0604020202020204" pitchFamily="34" charset="0"/>
              <a:buChar char="•"/>
            </a:pPr>
            <a:r>
              <a:rPr lang="en-US" b="0" i="0" dirty="0">
                <a:effectLst/>
                <a:latin typeface="inherit"/>
              </a:rPr>
              <a:t>The variance in this sample is thus 4.8.</a:t>
            </a:r>
          </a:p>
          <a:p>
            <a:endParaRPr lang="en-US" dirty="0"/>
          </a:p>
        </p:txBody>
      </p:sp>
    </p:spTree>
    <p:extLst>
      <p:ext uri="{BB962C8B-B14F-4D97-AF65-F5344CB8AC3E}">
        <p14:creationId xmlns:p14="http://schemas.microsoft.com/office/powerpoint/2010/main" val="177541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5F323-F7DF-4C29-A084-0C6F2DB16A75}"/>
              </a:ext>
            </a:extLst>
          </p:cNvPr>
          <p:cNvSpPr>
            <a:spLocks noGrp="1"/>
          </p:cNvSpPr>
          <p:nvPr>
            <p:ph type="title"/>
          </p:nvPr>
        </p:nvSpPr>
        <p:spPr/>
        <p:txBody>
          <a:bodyPr/>
          <a:lstStyle/>
          <a:p>
            <a:r>
              <a:rPr lang="en-US" dirty="0"/>
              <a:t>Final Step: find Standard Deviation (SD)</a:t>
            </a:r>
          </a:p>
        </p:txBody>
      </p:sp>
      <p:sp>
        <p:nvSpPr>
          <p:cNvPr id="3" name="Content Placeholder 2">
            <a:extLst>
              <a:ext uri="{FF2B5EF4-FFF2-40B4-BE49-F238E27FC236}">
                <a16:creationId xmlns:a16="http://schemas.microsoft.com/office/drawing/2014/main" id="{341FD43D-6E5D-416C-945D-E222369A7C5A}"/>
              </a:ext>
            </a:extLst>
          </p:cNvPr>
          <p:cNvSpPr>
            <a:spLocks noGrp="1"/>
          </p:cNvSpPr>
          <p:nvPr>
            <p:ph idx="1"/>
          </p:nvPr>
        </p:nvSpPr>
        <p:spPr/>
        <p:txBody>
          <a:bodyPr/>
          <a:lstStyle/>
          <a:p>
            <a:pPr algn="l" fontAlgn="base">
              <a:buFont typeface="Arial" panose="020B0604020202020204" pitchFamily="34" charset="0"/>
              <a:buChar char="•"/>
            </a:pPr>
            <a:r>
              <a:rPr lang="en-US" b="0" i="0" dirty="0">
                <a:effectLst/>
                <a:latin typeface="inherit"/>
              </a:rPr>
              <a:t>Usually, at least 68% of all the samples will fall inside one standard deviation from the mean.</a:t>
            </a:r>
          </a:p>
          <a:p>
            <a:pPr algn="l" fontAlgn="base">
              <a:buFont typeface="Arial" panose="020B0604020202020204" pitchFamily="34" charset="0"/>
              <a:buChar char="•"/>
            </a:pPr>
            <a:r>
              <a:rPr lang="en-US" b="0" i="0" dirty="0">
                <a:effectLst/>
                <a:latin typeface="inherit"/>
              </a:rPr>
              <a:t>Remember in our sample of test scores, the variance was 4.8.</a:t>
            </a:r>
          </a:p>
          <a:p>
            <a:pPr algn="l" fontAlgn="base">
              <a:buFont typeface="Arial" panose="020B0604020202020204" pitchFamily="34" charset="0"/>
              <a:buChar char="•"/>
            </a:pPr>
            <a:r>
              <a:rPr lang="en-US" b="0" i="0" dirty="0">
                <a:effectLst/>
                <a:latin typeface="inherit"/>
              </a:rPr>
              <a:t>√4.8 = 2.19. The standard deviation in our sample of test scores is therefore 2.19.</a:t>
            </a:r>
          </a:p>
          <a:p>
            <a:pPr algn="l" fontAlgn="base">
              <a:buFont typeface="Arial" panose="020B0604020202020204" pitchFamily="34" charset="0"/>
              <a:buChar char="•"/>
            </a:pPr>
            <a:r>
              <a:rPr lang="en-US" b="0" i="0" dirty="0">
                <a:effectLst/>
                <a:latin typeface="inherit"/>
              </a:rPr>
              <a:t>5 out of 6 (83%) of our sample of test scores (10, 8, 10, 8, 8, and 4) is within one standard deviation (2.19) from the mean (8).</a:t>
            </a:r>
          </a:p>
          <a:p>
            <a:endParaRPr lang="en-US" dirty="0"/>
          </a:p>
        </p:txBody>
      </p:sp>
    </p:spTree>
    <p:extLst>
      <p:ext uri="{BB962C8B-B14F-4D97-AF65-F5344CB8AC3E}">
        <p14:creationId xmlns:p14="http://schemas.microsoft.com/office/powerpoint/2010/main" val="2841109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11ABC-A5CE-4BB2-A8E4-BDAC703EBF26}"/>
              </a:ext>
            </a:extLst>
          </p:cNvPr>
          <p:cNvSpPr>
            <a:spLocks noGrp="1"/>
          </p:cNvSpPr>
          <p:nvPr>
            <p:ph type="title"/>
          </p:nvPr>
        </p:nvSpPr>
        <p:spPr/>
        <p:txBody>
          <a:bodyPr/>
          <a:lstStyle/>
          <a:p>
            <a:endParaRPr lang="en-US"/>
          </a:p>
        </p:txBody>
      </p:sp>
      <p:pic>
        <p:nvPicPr>
          <p:cNvPr id="4098" name="Picture 2">
            <a:extLst>
              <a:ext uri="{FF2B5EF4-FFF2-40B4-BE49-F238E27FC236}">
                <a16:creationId xmlns:a16="http://schemas.microsoft.com/office/drawing/2014/main" id="{B502898B-A052-420F-B83C-CB195929B71B}"/>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7409"/>
          <a:stretch/>
        </p:blipFill>
        <p:spPr bwMode="auto">
          <a:xfrm>
            <a:off x="2574235" y="1359970"/>
            <a:ext cx="6843872" cy="4752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316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E2ECB1-4F54-4E9D-8A9C-6EF9A270A717}"/>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11E1A2A5-4895-4988-A31B-F7FBBCF5D053}"/>
              </a:ext>
            </a:extLst>
          </p:cNvPr>
          <p:cNvSpPr>
            <a:spLocks noGrp="1"/>
          </p:cNvSpPr>
          <p:nvPr>
            <p:ph type="title"/>
          </p:nvPr>
        </p:nvSpPr>
        <p:spPr/>
        <p:txBody>
          <a:bodyPr>
            <a:normAutofit/>
          </a:bodyPr>
          <a:lstStyle/>
          <a:p>
            <a:pPr algn="ctr"/>
            <a:r>
              <a:rPr lang="en-US" sz="2000" b="1" i="0" u="none" strike="noStrike" baseline="0" dirty="0">
                <a:solidFill>
                  <a:schemeClr val="bg1"/>
                </a:solidFill>
                <a:latin typeface="Arial" panose="020B0604020202020204" pitchFamily="34" charset="0"/>
              </a:rPr>
              <a:t>Probability Distributions</a:t>
            </a:r>
            <a:endParaRPr lang="en-US" sz="2000" dirty="0">
              <a:solidFill>
                <a:schemeClr val="bg1"/>
              </a:solidFill>
            </a:endParaRPr>
          </a:p>
        </p:txBody>
      </p:sp>
      <p:sp>
        <p:nvSpPr>
          <p:cNvPr id="3" name="Content Placeholder 2">
            <a:extLst>
              <a:ext uri="{FF2B5EF4-FFF2-40B4-BE49-F238E27FC236}">
                <a16:creationId xmlns:a16="http://schemas.microsoft.com/office/drawing/2014/main" id="{FE1DB1FC-E8C9-4872-AD34-A80CB438C886}"/>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Probability refers to a number, 0-1, representing chance of occurrence. Most people are comfortable with this everyday idea. </a:t>
            </a:r>
            <a:r>
              <a:rPr lang="en-US" sz="2400" b="1" i="0" u="none" strike="noStrike" baseline="0" dirty="0">
                <a:latin typeface="Times New Roman" panose="02020603050405020304" pitchFamily="18" charset="0"/>
              </a:rPr>
              <a:t>A </a:t>
            </a:r>
            <a:r>
              <a:rPr lang="en-US" sz="2400" b="0" i="0" u="none" strike="noStrike" baseline="0" dirty="0">
                <a:latin typeface="Times New Roman" panose="02020603050405020304" pitchFamily="18" charset="0"/>
              </a:rPr>
              <a:t>phrase such as "a 40 percent (.4) chance of delivery delay" seldom presents confusion, so long as we are clear about what "delivery delay" means.</a:t>
            </a:r>
          </a:p>
          <a:p>
            <a:pPr marL="0" indent="0">
              <a:buNone/>
            </a:pPr>
            <a:endParaRPr lang="en-US" sz="2400" b="0" i="0" u="none" strike="noStrike" baseline="0" dirty="0">
              <a:latin typeface="Times New Roman" panose="02020603050405020304" pitchFamily="18" charset="0"/>
            </a:endParaRPr>
          </a:p>
          <a:p>
            <a:pPr marL="0" indent="0" algn="l">
              <a:buNone/>
            </a:pPr>
            <a:r>
              <a:rPr lang="en-US" sz="2400" b="0" i="0" u="none" strike="noStrike" baseline="0" dirty="0">
                <a:latin typeface="Times New Roman" panose="02020603050405020304" pitchFamily="18" charset="0"/>
              </a:rPr>
              <a:t>Often a risk is a binary event. It will be either true or false. </a:t>
            </a:r>
            <a:r>
              <a:rPr lang="en-US" sz="2400" b="1" i="0" u="none" strike="noStrike" baseline="0" dirty="0">
                <a:latin typeface="Times New Roman" panose="02020603050405020304" pitchFamily="18" charset="0"/>
              </a:rPr>
              <a:t>A </a:t>
            </a:r>
            <a:r>
              <a:rPr lang="en-US" sz="2400" b="0" i="0" u="none" strike="noStrike" baseline="0" dirty="0">
                <a:latin typeface="Times New Roman" panose="02020603050405020304" pitchFamily="18" charset="0"/>
              </a:rPr>
              <a:t>contingency event either happens or not. Often, we assign values of 0 (false) and 1 (true) as outcome values of a binary distribution. Spreadsheet IF statements are a prime example of using binary chance events.</a:t>
            </a:r>
            <a:endParaRPr lang="en-US" sz="2400" dirty="0"/>
          </a:p>
        </p:txBody>
      </p:sp>
      <p:pic>
        <p:nvPicPr>
          <p:cNvPr id="5" name="Picture 4">
            <a:extLst>
              <a:ext uri="{FF2B5EF4-FFF2-40B4-BE49-F238E27FC236}">
                <a16:creationId xmlns:a16="http://schemas.microsoft.com/office/drawing/2014/main" id="{665BD182-3318-4D82-927F-4B44F7BED9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36B3BCDC-4AE6-457D-B2C1-1962681020E4}"/>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33D4FE91-4035-454B-90ED-7C9E6CDF1B46}"/>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2617C130-6CE9-4AA2-A263-54B325AF338D}"/>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5C93FB07-57B0-4736-BECC-F0AF861BDE01}"/>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463394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94576-6111-4088-9CC2-F4750C9D887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CFAF0C66-E993-4A76-B7A3-B7ED8639F75E}"/>
              </a:ext>
            </a:extLst>
          </p:cNvPr>
          <p:cNvPicPr>
            <a:picLocks noGrp="1" noChangeAspect="1"/>
          </p:cNvPicPr>
          <p:nvPr>
            <p:ph idx="1"/>
          </p:nvPr>
        </p:nvPicPr>
        <p:blipFill rotWithShape="1">
          <a:blip r:embed="rId2"/>
          <a:srcRect l="9981" t="20402" r="13506" b="8333"/>
          <a:stretch/>
        </p:blipFill>
        <p:spPr>
          <a:xfrm>
            <a:off x="1874165" y="1338225"/>
            <a:ext cx="8696524" cy="4362242"/>
          </a:xfrm>
        </p:spPr>
      </p:pic>
      <p:pic>
        <p:nvPicPr>
          <p:cNvPr id="10" name="Picture 9">
            <a:extLst>
              <a:ext uri="{FF2B5EF4-FFF2-40B4-BE49-F238E27FC236}">
                <a16:creationId xmlns:a16="http://schemas.microsoft.com/office/drawing/2014/main" id="{14C36B7A-89F8-4E39-8382-F7D49AF65C66}"/>
              </a:ext>
            </a:extLst>
          </p:cNvPr>
          <p:cNvPicPr>
            <a:picLocks noChangeAspect="1"/>
          </p:cNvPicPr>
          <p:nvPr/>
        </p:nvPicPr>
        <p:blipFill>
          <a:blip r:embed="rId3"/>
          <a:stretch>
            <a:fillRect/>
          </a:stretch>
        </p:blipFill>
        <p:spPr>
          <a:xfrm>
            <a:off x="-108036" y="0"/>
            <a:ext cx="9533101" cy="1610200"/>
          </a:xfrm>
          <a:prstGeom prst="rect">
            <a:avLst/>
          </a:prstGeom>
        </p:spPr>
      </p:pic>
      <p:pic>
        <p:nvPicPr>
          <p:cNvPr id="11" name="Picture 10">
            <a:extLst>
              <a:ext uri="{FF2B5EF4-FFF2-40B4-BE49-F238E27FC236}">
                <a16:creationId xmlns:a16="http://schemas.microsoft.com/office/drawing/2014/main" id="{47BFE534-058D-43CE-B9A4-D324CD0BD07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2" name="Picture 11">
            <a:extLst>
              <a:ext uri="{FF2B5EF4-FFF2-40B4-BE49-F238E27FC236}">
                <a16:creationId xmlns:a16="http://schemas.microsoft.com/office/drawing/2014/main" id="{F6F1F875-CD6D-4367-A22F-20D8636FF605}"/>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13" name="Picture 12">
            <a:extLst>
              <a:ext uri="{FF2B5EF4-FFF2-40B4-BE49-F238E27FC236}">
                <a16:creationId xmlns:a16="http://schemas.microsoft.com/office/drawing/2014/main" id="{154A1507-F284-4616-B82D-A1FB56E01E85}"/>
              </a:ext>
            </a:extLst>
          </p:cNvPr>
          <p:cNvPicPr>
            <a:picLocks noChangeAspect="1"/>
          </p:cNvPicPr>
          <p:nvPr/>
        </p:nvPicPr>
        <p:blipFill>
          <a:blip r:embed="rId6"/>
          <a:stretch>
            <a:fillRect/>
          </a:stretch>
        </p:blipFill>
        <p:spPr>
          <a:xfrm>
            <a:off x="0" y="2204822"/>
            <a:ext cx="238650" cy="2709534"/>
          </a:xfrm>
          <a:prstGeom prst="rect">
            <a:avLst/>
          </a:prstGeom>
        </p:spPr>
      </p:pic>
      <p:pic>
        <p:nvPicPr>
          <p:cNvPr id="14" name="Picture 13">
            <a:extLst>
              <a:ext uri="{FF2B5EF4-FFF2-40B4-BE49-F238E27FC236}">
                <a16:creationId xmlns:a16="http://schemas.microsoft.com/office/drawing/2014/main" id="{B4B6A8DE-8F08-427A-B444-EBAA0A63A86F}"/>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5" name="TextBox 14">
            <a:extLst>
              <a:ext uri="{FF2B5EF4-FFF2-40B4-BE49-F238E27FC236}">
                <a16:creationId xmlns:a16="http://schemas.microsoft.com/office/drawing/2014/main" id="{2BFEDFB5-0FC3-41F1-BBBA-E99F0A3C360B}"/>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6390239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10113-ECAE-4701-9E85-A94111B9520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B13D327-B6BE-40FE-9262-B2802EB534EF}"/>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For more-complex situations, we have other types of discrete probability distributions. If the outcome value is along a continuum, we have instead a continuous distribution. Probability distributions represent the range of possible values and the probabilities of values within the range. We will look at the distribution shapes that are most useful in project evaluation and in project management.</a:t>
            </a:r>
            <a:endParaRPr lang="en-US" sz="2400" dirty="0"/>
          </a:p>
        </p:txBody>
      </p:sp>
      <p:pic>
        <p:nvPicPr>
          <p:cNvPr id="14" name="Picture 13">
            <a:extLst>
              <a:ext uri="{FF2B5EF4-FFF2-40B4-BE49-F238E27FC236}">
                <a16:creationId xmlns:a16="http://schemas.microsoft.com/office/drawing/2014/main" id="{BD633880-D93F-4B2D-85B5-10958E17236B}"/>
              </a:ext>
            </a:extLst>
          </p:cNvPr>
          <p:cNvPicPr>
            <a:picLocks noChangeAspect="1"/>
          </p:cNvPicPr>
          <p:nvPr/>
        </p:nvPicPr>
        <p:blipFill>
          <a:blip r:embed="rId2"/>
          <a:stretch>
            <a:fillRect/>
          </a:stretch>
        </p:blipFill>
        <p:spPr>
          <a:xfrm>
            <a:off x="-108036" y="0"/>
            <a:ext cx="9533101" cy="1610200"/>
          </a:xfrm>
          <a:prstGeom prst="rect">
            <a:avLst/>
          </a:prstGeom>
        </p:spPr>
      </p:pic>
      <p:pic>
        <p:nvPicPr>
          <p:cNvPr id="15" name="Picture 14">
            <a:extLst>
              <a:ext uri="{FF2B5EF4-FFF2-40B4-BE49-F238E27FC236}">
                <a16:creationId xmlns:a16="http://schemas.microsoft.com/office/drawing/2014/main" id="{1B7F184E-E131-4143-8950-D618F43862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6" name="Picture 15">
            <a:extLst>
              <a:ext uri="{FF2B5EF4-FFF2-40B4-BE49-F238E27FC236}">
                <a16:creationId xmlns:a16="http://schemas.microsoft.com/office/drawing/2014/main" id="{8D09C524-78C1-4857-B337-B9C5638E6AFD}"/>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7" name="Picture 16">
            <a:extLst>
              <a:ext uri="{FF2B5EF4-FFF2-40B4-BE49-F238E27FC236}">
                <a16:creationId xmlns:a16="http://schemas.microsoft.com/office/drawing/2014/main" id="{9354A562-3FEF-46DE-837F-8D12A599D0DB}"/>
              </a:ext>
            </a:extLst>
          </p:cNvPr>
          <p:cNvPicPr>
            <a:picLocks noChangeAspect="1"/>
          </p:cNvPicPr>
          <p:nvPr/>
        </p:nvPicPr>
        <p:blipFill>
          <a:blip r:embed="rId5"/>
          <a:stretch>
            <a:fillRect/>
          </a:stretch>
        </p:blipFill>
        <p:spPr>
          <a:xfrm>
            <a:off x="0" y="2204822"/>
            <a:ext cx="238650" cy="2709534"/>
          </a:xfrm>
          <a:prstGeom prst="rect">
            <a:avLst/>
          </a:prstGeom>
        </p:spPr>
      </p:pic>
      <p:pic>
        <p:nvPicPr>
          <p:cNvPr id="18" name="Picture 17">
            <a:extLst>
              <a:ext uri="{FF2B5EF4-FFF2-40B4-BE49-F238E27FC236}">
                <a16:creationId xmlns:a16="http://schemas.microsoft.com/office/drawing/2014/main" id="{7EC14180-101E-46FD-B2DC-562A32C863A8}"/>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9" name="TextBox 18">
            <a:extLst>
              <a:ext uri="{FF2B5EF4-FFF2-40B4-BE49-F238E27FC236}">
                <a16:creationId xmlns:a16="http://schemas.microsoft.com/office/drawing/2014/main" id="{391AC642-F06B-4FF4-9CD8-FB6180A4076D}"/>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1374608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1EAE44-4480-4106-BE35-C777B3B2A7B3}"/>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6C0107B4-AEBA-414B-8B07-FE1B798964D7}"/>
              </a:ext>
            </a:extLst>
          </p:cNvPr>
          <p:cNvSpPr>
            <a:spLocks noGrp="1"/>
          </p:cNvSpPr>
          <p:nvPr>
            <p:ph type="title"/>
          </p:nvPr>
        </p:nvSpPr>
        <p:spPr/>
        <p:txBody>
          <a:bodyPr>
            <a:normAutofit/>
          </a:bodyPr>
          <a:lstStyle/>
          <a:p>
            <a:pPr algn="ctr"/>
            <a:r>
              <a:rPr lang="en-US" sz="2400" b="1" i="0" u="none" strike="noStrike" baseline="0" dirty="0">
                <a:solidFill>
                  <a:schemeClr val="bg1"/>
                </a:solidFill>
                <a:latin typeface="Arial" panose="020B0604020202020204" pitchFamily="34" charset="0"/>
              </a:rPr>
              <a:t>Discrete Distributions</a:t>
            </a:r>
            <a:endParaRPr lang="en-US" sz="2400" dirty="0">
              <a:solidFill>
                <a:schemeClr val="bg1"/>
              </a:solidFill>
            </a:endParaRPr>
          </a:p>
        </p:txBody>
      </p:sp>
      <p:sp>
        <p:nvSpPr>
          <p:cNvPr id="3" name="Content Placeholder 2">
            <a:extLst>
              <a:ext uri="{FF2B5EF4-FFF2-40B4-BE49-F238E27FC236}">
                <a16:creationId xmlns:a16="http://schemas.microsoft.com/office/drawing/2014/main" id="{25532267-36FD-446F-9CED-BB69392F3736}"/>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Does the chance event have </a:t>
            </a:r>
            <a:r>
              <a:rPr lang="en-US" sz="2400" b="0" i="0" u="none" strike="noStrike" baseline="0" dirty="0">
                <a:latin typeface="Courier"/>
              </a:rPr>
              <a:t>two, </a:t>
            </a:r>
            <a:r>
              <a:rPr lang="en-US" sz="2400" b="0" i="0" u="none" strike="noStrike" baseline="0" dirty="0">
                <a:latin typeface="Times New Roman" panose="02020603050405020304" pitchFamily="18" charset="0"/>
              </a:rPr>
              <a:t>or perhaps several, distinct possible outcomes? If so, we are talking about a discrete probability distribution. </a:t>
            </a:r>
            <a:r>
              <a:rPr lang="en-US" sz="2400" b="0" i="0" u="none" strike="noStrike" baseline="0" dirty="0" err="1">
                <a:latin typeface="Times New Roman" panose="02020603050405020304" pitchFamily="18" charset="0"/>
              </a:rPr>
              <a:t>Fre</a:t>
            </a:r>
            <a:r>
              <a:rPr lang="en-US" sz="2400" b="0" i="0" u="none" strike="noStrike" baseline="0" dirty="0">
                <a:latin typeface="Times New Roman" panose="02020603050405020304" pitchFamily="18" charset="0"/>
              </a:rPr>
              <a:t>- </a:t>
            </a:r>
            <a:r>
              <a:rPr lang="en-US" sz="2400" b="0" i="0" u="none" strike="noStrike" baseline="0" dirty="0">
                <a:latin typeface="Arial" panose="020B0604020202020204" pitchFamily="34" charset="0"/>
              </a:rPr>
              <a:t>I </a:t>
            </a:r>
            <a:r>
              <a:rPr lang="en-US" sz="2400" b="0" i="0" u="none" strike="noStrike" baseline="0" dirty="0" err="1">
                <a:latin typeface="Times New Roman" panose="02020603050405020304" pitchFamily="18" charset="0"/>
              </a:rPr>
              <a:t>quently</a:t>
            </a:r>
            <a:r>
              <a:rPr lang="en-US" sz="2400" b="0" i="0" u="none" strike="noStrike" baseline="0" dirty="0">
                <a:latin typeface="Times New Roman" panose="02020603050405020304" pitchFamily="18" charset="0"/>
              </a:rPr>
              <a:t>, the potential outcomes are integers, such as "number of work interruptions." The parameter name often begins with "number of." Examples include number of equipment breakdowns, number of people available, number of units needed, and so forth. Each possible outcome is assigned a probability, and these probabilities must sum to 1.</a:t>
            </a:r>
            <a:endParaRPr lang="en-US" sz="2400" dirty="0"/>
          </a:p>
        </p:txBody>
      </p:sp>
      <p:pic>
        <p:nvPicPr>
          <p:cNvPr id="5" name="Picture 4">
            <a:extLst>
              <a:ext uri="{FF2B5EF4-FFF2-40B4-BE49-F238E27FC236}">
                <a16:creationId xmlns:a16="http://schemas.microsoft.com/office/drawing/2014/main" id="{01354429-74C5-4E23-A2A2-0B7BA21C49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923FA30C-21DE-4D25-AA10-098F38830417}"/>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77518D2E-02D1-4646-8423-276954D250D7}"/>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0EA5F70B-8C14-4BAD-8494-F9C874639732}"/>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49B1C73F-BD3D-4DA3-8AC2-10F6B911511A}"/>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548541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1AF19-00A7-42A4-AEAF-77B2730DD57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0818C61-4201-4923-A8EF-3884F9DEFF91}"/>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Simple systems often produce discrete distributions. Figure 10.1 and Figure 10.2 show the most popular discrete distributions, after the binary risk event. Though we don't have the distribution formulas printed here, because of space, most are simple enough. Software tools, even some hand calculators, are widely available with functions for the distributions described in this chapter.</a:t>
            </a:r>
            <a:endParaRPr lang="en-US" sz="2400" dirty="0"/>
          </a:p>
        </p:txBody>
      </p:sp>
      <p:pic>
        <p:nvPicPr>
          <p:cNvPr id="9" name="Picture 8">
            <a:extLst>
              <a:ext uri="{FF2B5EF4-FFF2-40B4-BE49-F238E27FC236}">
                <a16:creationId xmlns:a16="http://schemas.microsoft.com/office/drawing/2014/main" id="{38F0499F-4B68-4124-B027-5EF9BBE9D3C7}"/>
              </a:ext>
            </a:extLst>
          </p:cNvPr>
          <p:cNvPicPr>
            <a:picLocks noChangeAspect="1"/>
          </p:cNvPicPr>
          <p:nvPr/>
        </p:nvPicPr>
        <p:blipFill>
          <a:blip r:embed="rId2"/>
          <a:stretch>
            <a:fillRect/>
          </a:stretch>
        </p:blipFill>
        <p:spPr>
          <a:xfrm>
            <a:off x="-108036" y="0"/>
            <a:ext cx="9533101" cy="1610200"/>
          </a:xfrm>
          <a:prstGeom prst="rect">
            <a:avLst/>
          </a:prstGeom>
        </p:spPr>
      </p:pic>
      <p:pic>
        <p:nvPicPr>
          <p:cNvPr id="10" name="Picture 9">
            <a:extLst>
              <a:ext uri="{FF2B5EF4-FFF2-40B4-BE49-F238E27FC236}">
                <a16:creationId xmlns:a16="http://schemas.microsoft.com/office/drawing/2014/main" id="{D33FEC4B-8024-45A7-BF99-B1A5CF96BE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10">
            <a:extLst>
              <a:ext uri="{FF2B5EF4-FFF2-40B4-BE49-F238E27FC236}">
                <a16:creationId xmlns:a16="http://schemas.microsoft.com/office/drawing/2014/main" id="{6EED7E18-88C4-49AE-8CB8-C611018DFC7B}"/>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2" name="Picture 11">
            <a:extLst>
              <a:ext uri="{FF2B5EF4-FFF2-40B4-BE49-F238E27FC236}">
                <a16:creationId xmlns:a16="http://schemas.microsoft.com/office/drawing/2014/main" id="{898840C7-88A9-40F9-A15E-7A90C25D0BFC}"/>
              </a:ext>
            </a:extLst>
          </p:cNvPr>
          <p:cNvPicPr>
            <a:picLocks noChangeAspect="1"/>
          </p:cNvPicPr>
          <p:nvPr/>
        </p:nvPicPr>
        <p:blipFill>
          <a:blip r:embed="rId5"/>
          <a:stretch>
            <a:fillRect/>
          </a:stretch>
        </p:blipFill>
        <p:spPr>
          <a:xfrm>
            <a:off x="0" y="2204822"/>
            <a:ext cx="238650" cy="2709534"/>
          </a:xfrm>
          <a:prstGeom prst="rect">
            <a:avLst/>
          </a:prstGeom>
        </p:spPr>
      </p:pic>
      <p:pic>
        <p:nvPicPr>
          <p:cNvPr id="13" name="Picture 12">
            <a:extLst>
              <a:ext uri="{FF2B5EF4-FFF2-40B4-BE49-F238E27FC236}">
                <a16:creationId xmlns:a16="http://schemas.microsoft.com/office/drawing/2014/main" id="{C4D7BF6E-AA07-47BF-A601-0F4F5289C9A0}"/>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4" name="TextBox 13">
            <a:extLst>
              <a:ext uri="{FF2B5EF4-FFF2-40B4-BE49-F238E27FC236}">
                <a16:creationId xmlns:a16="http://schemas.microsoft.com/office/drawing/2014/main" id="{554DD838-7D25-47B9-9F1F-8643B56D1C4D}"/>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4288542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D55979B-9DE0-4829-87B4-0BBA6E02D0B1}"/>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024CC0C6-4E25-4D44-947E-FF882C133234}"/>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Binomial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02F4D3BE-19F2-485B-AF33-C0CC939815E3}"/>
              </a:ext>
            </a:extLst>
          </p:cNvPr>
          <p:cNvSpPr>
            <a:spLocks noGrp="1"/>
          </p:cNvSpPr>
          <p:nvPr>
            <p:ph idx="1"/>
          </p:nvPr>
        </p:nvSpPr>
        <p:spPr/>
        <p:txBody>
          <a:bodyPr>
            <a:normAutofit/>
          </a:bodyPr>
          <a:lstStyle/>
          <a:p>
            <a:pPr marL="0" indent="0" algn="l">
              <a:buNone/>
            </a:pPr>
            <a:r>
              <a:rPr lang="en-US" sz="2400" b="1" i="0" u="none" strike="noStrike" baseline="0" dirty="0">
                <a:latin typeface="Arial" panose="020B0604020202020204" pitchFamily="34" charset="0"/>
              </a:rPr>
              <a:t>A </a:t>
            </a:r>
            <a:r>
              <a:rPr lang="en-US" sz="2400" b="0" i="0" u="none" strike="noStrike" baseline="0" dirty="0">
                <a:latin typeface="Times New Roman" panose="02020603050405020304" pitchFamily="18" charset="0"/>
              </a:rPr>
              <a:t>collection of independent events, each with the same probability of success would exhibit a binomial distribution. For example, suppose that we have ten independent research projects, and we judge each as having a p </a:t>
            </a:r>
            <a:r>
              <a:rPr lang="en-US" sz="2400" b="0" i="0" u="none" strike="noStrike" baseline="0" dirty="0">
                <a:latin typeface="Arial" panose="020B0604020202020204" pitchFamily="34" charset="0"/>
              </a:rPr>
              <a:t>=</a:t>
            </a:r>
            <a:r>
              <a:rPr lang="en-US" sz="2400" b="0" i="0" u="none" strike="noStrike" baseline="0" dirty="0">
                <a:latin typeface="Times New Roman" panose="02020603050405020304" pitchFamily="18" charset="0"/>
              </a:rPr>
              <a:t>0.2 chance of success. The binomial distribution characterizes this situation.</a:t>
            </a:r>
          </a:p>
          <a:p>
            <a:pPr marL="0" indent="0" algn="l">
              <a:buNone/>
            </a:pPr>
            <a:r>
              <a:rPr lang="en-US" sz="2400" b="0" i="0" u="none" strike="noStrike" baseline="0" dirty="0">
                <a:latin typeface="Times New Roman" panose="02020603050405020304" pitchFamily="18" charset="0"/>
              </a:rPr>
              <a:t>Though elements in actual systems may not be fully independent or have the same probability of success, the binomial distribution is often a reasonable approximation for a simple portfolio model. Figure 10.1 shows a binomial distribution with n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10 trials with </a:t>
            </a:r>
            <a:r>
              <a:rPr lang="en-US" sz="2400" b="0" i="0" u="none" strike="noStrike" baseline="0" dirty="0">
                <a:latin typeface="Arial" panose="020B0604020202020204" pitchFamily="34" charset="0"/>
              </a:rPr>
              <a:t>p = </a:t>
            </a:r>
            <a:r>
              <a:rPr lang="en-US" sz="2400" b="1" i="0" u="none" strike="noStrike" baseline="0" dirty="0">
                <a:latin typeface="Times New Roman" panose="02020603050405020304" pitchFamily="18" charset="0"/>
              </a:rPr>
              <a:t>.2 </a:t>
            </a:r>
            <a:r>
              <a:rPr lang="en-US" sz="2400" b="0" i="0" u="none" strike="noStrike" baseline="0" dirty="0">
                <a:latin typeface="Times New Roman" panose="02020603050405020304" pitchFamily="18" charset="0"/>
              </a:rPr>
              <a:t>probability of success on any trial. This distribution is often a starting point for representing simple portfolios, such as research projects.</a:t>
            </a:r>
            <a:endParaRPr lang="en-US" sz="2400" dirty="0"/>
          </a:p>
        </p:txBody>
      </p:sp>
      <p:pic>
        <p:nvPicPr>
          <p:cNvPr id="15" name="Picture 14">
            <a:extLst>
              <a:ext uri="{FF2B5EF4-FFF2-40B4-BE49-F238E27FC236}">
                <a16:creationId xmlns:a16="http://schemas.microsoft.com/office/drawing/2014/main" id="{E6132C39-9D93-41F0-BD70-1F89EE4A7D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6" name="Picture 15">
            <a:extLst>
              <a:ext uri="{FF2B5EF4-FFF2-40B4-BE49-F238E27FC236}">
                <a16:creationId xmlns:a16="http://schemas.microsoft.com/office/drawing/2014/main" id="{974771F4-3B91-4B04-ABA7-FFDE79FFCF5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7" name="Picture 16">
            <a:extLst>
              <a:ext uri="{FF2B5EF4-FFF2-40B4-BE49-F238E27FC236}">
                <a16:creationId xmlns:a16="http://schemas.microsoft.com/office/drawing/2014/main" id="{7F7653DB-9B85-4C50-B34D-DBF7D492E229}"/>
              </a:ext>
            </a:extLst>
          </p:cNvPr>
          <p:cNvPicPr>
            <a:picLocks noChangeAspect="1"/>
          </p:cNvPicPr>
          <p:nvPr/>
        </p:nvPicPr>
        <p:blipFill>
          <a:blip r:embed="rId5"/>
          <a:stretch>
            <a:fillRect/>
          </a:stretch>
        </p:blipFill>
        <p:spPr>
          <a:xfrm>
            <a:off x="0" y="2204822"/>
            <a:ext cx="238650" cy="2709534"/>
          </a:xfrm>
          <a:prstGeom prst="rect">
            <a:avLst/>
          </a:prstGeom>
        </p:spPr>
      </p:pic>
      <p:pic>
        <p:nvPicPr>
          <p:cNvPr id="18" name="Picture 17">
            <a:extLst>
              <a:ext uri="{FF2B5EF4-FFF2-40B4-BE49-F238E27FC236}">
                <a16:creationId xmlns:a16="http://schemas.microsoft.com/office/drawing/2014/main" id="{5C348CC1-180C-4627-A95F-7503901906EC}"/>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9" name="TextBox 18">
            <a:extLst>
              <a:ext uri="{FF2B5EF4-FFF2-40B4-BE49-F238E27FC236}">
                <a16:creationId xmlns:a16="http://schemas.microsoft.com/office/drawing/2014/main" id="{62E2D3A3-92D6-42EB-9385-BC8CE6E75D03}"/>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904802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137EC-BA6F-4C29-B4BD-964296210331}"/>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2438EAFF-01A8-457E-80AC-A5A6BC2D5EA2}"/>
              </a:ext>
            </a:extLst>
          </p:cNvPr>
          <p:cNvPicPr>
            <a:picLocks noGrp="1" noChangeAspect="1"/>
          </p:cNvPicPr>
          <p:nvPr>
            <p:ph idx="1"/>
          </p:nvPr>
        </p:nvPicPr>
        <p:blipFill rotWithShape="1">
          <a:blip r:embed="rId2"/>
          <a:srcRect l="8012" t="24513" r="12769" b="4221"/>
          <a:stretch/>
        </p:blipFill>
        <p:spPr>
          <a:xfrm>
            <a:off x="1590615" y="1233619"/>
            <a:ext cx="9763185" cy="4729990"/>
          </a:xfrm>
        </p:spPr>
      </p:pic>
      <p:pic>
        <p:nvPicPr>
          <p:cNvPr id="10" name="Picture 9">
            <a:extLst>
              <a:ext uri="{FF2B5EF4-FFF2-40B4-BE49-F238E27FC236}">
                <a16:creationId xmlns:a16="http://schemas.microsoft.com/office/drawing/2014/main" id="{5A43F0C2-7549-40CE-B7DC-DF0C368B7E8A}"/>
              </a:ext>
            </a:extLst>
          </p:cNvPr>
          <p:cNvPicPr>
            <a:picLocks noChangeAspect="1"/>
          </p:cNvPicPr>
          <p:nvPr/>
        </p:nvPicPr>
        <p:blipFill>
          <a:blip r:embed="rId3"/>
          <a:stretch>
            <a:fillRect/>
          </a:stretch>
        </p:blipFill>
        <p:spPr>
          <a:xfrm>
            <a:off x="-108036" y="0"/>
            <a:ext cx="9533101" cy="1610200"/>
          </a:xfrm>
          <a:prstGeom prst="rect">
            <a:avLst/>
          </a:prstGeom>
        </p:spPr>
      </p:pic>
      <p:pic>
        <p:nvPicPr>
          <p:cNvPr id="11" name="Picture 10">
            <a:extLst>
              <a:ext uri="{FF2B5EF4-FFF2-40B4-BE49-F238E27FC236}">
                <a16:creationId xmlns:a16="http://schemas.microsoft.com/office/drawing/2014/main" id="{6F48825A-8809-44F5-AADC-217451FCE4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2" name="Picture 11">
            <a:extLst>
              <a:ext uri="{FF2B5EF4-FFF2-40B4-BE49-F238E27FC236}">
                <a16:creationId xmlns:a16="http://schemas.microsoft.com/office/drawing/2014/main" id="{38D92D39-EE64-44E2-AAC5-33D190C75008}"/>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13" name="Picture 12">
            <a:extLst>
              <a:ext uri="{FF2B5EF4-FFF2-40B4-BE49-F238E27FC236}">
                <a16:creationId xmlns:a16="http://schemas.microsoft.com/office/drawing/2014/main" id="{30CABA0F-D5B9-4F44-BA4F-369A4A25F178}"/>
              </a:ext>
            </a:extLst>
          </p:cNvPr>
          <p:cNvPicPr>
            <a:picLocks noChangeAspect="1"/>
          </p:cNvPicPr>
          <p:nvPr/>
        </p:nvPicPr>
        <p:blipFill>
          <a:blip r:embed="rId6"/>
          <a:stretch>
            <a:fillRect/>
          </a:stretch>
        </p:blipFill>
        <p:spPr>
          <a:xfrm>
            <a:off x="0" y="2204822"/>
            <a:ext cx="238650" cy="2709534"/>
          </a:xfrm>
          <a:prstGeom prst="rect">
            <a:avLst/>
          </a:prstGeom>
        </p:spPr>
      </p:pic>
      <p:pic>
        <p:nvPicPr>
          <p:cNvPr id="14" name="Picture 13">
            <a:extLst>
              <a:ext uri="{FF2B5EF4-FFF2-40B4-BE49-F238E27FC236}">
                <a16:creationId xmlns:a16="http://schemas.microsoft.com/office/drawing/2014/main" id="{E486F215-5FEE-43AB-9BB4-99FDA0F60F76}"/>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5" name="TextBox 14">
            <a:extLst>
              <a:ext uri="{FF2B5EF4-FFF2-40B4-BE49-F238E27FC236}">
                <a16:creationId xmlns:a16="http://schemas.microsoft.com/office/drawing/2014/main" id="{87FB4F4B-FB6C-4B75-A9B2-77C55DA1783D}"/>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2599281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D53195-0A46-47A2-BF09-937449DBDFF8}"/>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DF3C9AD9-B9D0-4F17-9E18-3DECFE5D5692}"/>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Poisson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472690B6-864B-4734-A53C-D92A0AE729F1}"/>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Sometimes events happen randomly, such as defects and work interruptions. The number of such events in a time or other interval is described by a Poisson distribution. The only parameter needed to </a:t>
            </a:r>
            <a:r>
              <a:rPr lang="en-US" sz="2400" b="0" i="0" u="none" strike="noStrike" baseline="0" dirty="0" err="1">
                <a:latin typeface="Times New Roman" panose="02020603050405020304" pitchFamily="18" charset="0"/>
              </a:rPr>
              <a:t>speclfy</a:t>
            </a:r>
            <a:r>
              <a:rPr lang="en-US" sz="2400" b="0" i="0" u="none" strike="noStrike" baseline="0" dirty="0">
                <a:latin typeface="Times New Roman" panose="02020603050405020304" pitchFamily="18" charset="0"/>
              </a:rPr>
              <a:t> this distribution is the average </a:t>
            </a:r>
            <a:r>
              <a:rPr lang="en-US" sz="2400" b="0" i="0" u="none" strike="noStrike" baseline="0" dirty="0">
                <a:latin typeface="Arial" panose="020B0604020202020204" pitchFamily="34" charset="0"/>
              </a:rPr>
              <a:t>(p) </a:t>
            </a:r>
            <a:r>
              <a:rPr lang="en-US" sz="2400" b="0" i="0" u="none" strike="noStrike" baseline="0" dirty="0">
                <a:latin typeface="Times New Roman" panose="02020603050405020304" pitchFamily="18" charset="0"/>
              </a:rPr>
              <a:t>number of events occurring during an interval. Figure 10.2 shows a Poisson distribution with </a:t>
            </a:r>
            <a:r>
              <a:rPr lang="en-US" sz="2400" b="1" i="1" u="none" strike="noStrike" baseline="0" dirty="0">
                <a:latin typeface="Arial" panose="020B0604020202020204" pitchFamily="34" charset="0"/>
              </a:rPr>
              <a:t>p= </a:t>
            </a:r>
            <a:r>
              <a:rPr lang="en-US" sz="2400" b="0" i="0" u="none" strike="noStrike" baseline="0" dirty="0">
                <a:latin typeface="Times New Roman" panose="02020603050405020304" pitchFamily="18" charset="0"/>
              </a:rPr>
              <a:t>2 occurrences. </a:t>
            </a:r>
            <a:r>
              <a:rPr lang="en-US" sz="2400" b="1" i="0" u="none" strike="noStrike" baseline="0" dirty="0">
                <a:latin typeface="Courier"/>
              </a:rPr>
              <a:t>This </a:t>
            </a:r>
            <a:r>
              <a:rPr lang="en-US" sz="2400" b="0" i="0" u="none" strike="noStrike" baseline="0" dirty="0">
                <a:latin typeface="Times New Roman" panose="02020603050405020304" pitchFamily="18" charset="0"/>
              </a:rPr>
              <a:t>distribution is widely used in simulating queuing (waiting-line) systems, such as representing the number of work requests during a time period.</a:t>
            </a:r>
            <a:endParaRPr lang="en-US" sz="2400" dirty="0"/>
          </a:p>
        </p:txBody>
      </p:sp>
      <p:pic>
        <p:nvPicPr>
          <p:cNvPr id="5" name="Picture 4">
            <a:extLst>
              <a:ext uri="{FF2B5EF4-FFF2-40B4-BE49-F238E27FC236}">
                <a16:creationId xmlns:a16="http://schemas.microsoft.com/office/drawing/2014/main" id="{74CC2C1E-37EE-48D4-8FAD-B46FABF595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5E9C0B65-6D5E-49ED-8FF2-D9DD7E2D1728}"/>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E87BEF5E-5967-4A9E-A082-6017CE741105}"/>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61E00F0B-EE7B-4D84-AE46-718B1AF53D52}"/>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55FF7491-4CF3-4688-99B3-D8E3DCA4BE0B}"/>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8014155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5FB6CD8-D4A6-4E37-8C33-CC69070B01E4}"/>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83BCDD20-804C-44D5-8E6A-A0564B0A2B66}"/>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Three-Level Estimates</a:t>
            </a:r>
            <a:endParaRPr lang="en-US" dirty="0">
              <a:solidFill>
                <a:schemeClr val="bg1"/>
              </a:solidFill>
            </a:endParaRPr>
          </a:p>
        </p:txBody>
      </p:sp>
      <p:sp>
        <p:nvSpPr>
          <p:cNvPr id="3" name="Content Placeholder 2">
            <a:extLst>
              <a:ext uri="{FF2B5EF4-FFF2-40B4-BE49-F238E27FC236}">
                <a16:creationId xmlns:a16="http://schemas.microsoft.com/office/drawing/2014/main" id="{B08FFFA5-663E-4D21-8566-7400045693E7}"/>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In decision tree analysis, we can use only discrete distributions. Thus, we must convert continuous chance events into discrete approximations. Typically, three branches are adequate: high, medium, and low case.</a:t>
            </a:r>
          </a:p>
          <a:p>
            <a:pPr marL="0" indent="0" algn="l">
              <a:buNone/>
            </a:pPr>
            <a:r>
              <a:rPr lang="en-US" sz="2400" b="0" i="0" u="none" strike="noStrike" baseline="0" dirty="0">
                <a:latin typeface="Times New Roman" panose="02020603050405020304" pitchFamily="18" charset="0"/>
              </a:rPr>
              <a:t>These are called "three-level estimates." We should choose these three values and their probability weights, so that the original continuous distribution’s statistics are preserved. More than three outcomes can be used, if you want more resolution.</a:t>
            </a:r>
          </a:p>
          <a:p>
            <a:pPr marL="0" indent="0" algn="l">
              <a:buNone/>
            </a:pPr>
            <a:r>
              <a:rPr lang="en-US" sz="2400" b="0" i="0" u="none" strike="noStrike" baseline="0" dirty="0">
                <a:latin typeface="Times New Roman" panose="02020603050405020304" pitchFamily="18" charset="0"/>
              </a:rPr>
              <a:t>Suppose that your expert judges the uncertainty in volume of a natural gas reservoir as a lognormal distribution with </a:t>
            </a:r>
            <a:r>
              <a:rPr lang="en-US" sz="2400" b="1" i="1" u="none" strike="noStrike" baseline="0" dirty="0">
                <a:latin typeface="Arial" panose="020B0604020202020204" pitchFamily="34" charset="0"/>
              </a:rPr>
              <a:t>p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120 and </a:t>
            </a:r>
            <a:r>
              <a:rPr lang="en-US" sz="2400" b="1" i="1" u="none" strike="noStrike" baseline="0" dirty="0">
                <a:latin typeface="Courier"/>
              </a:rPr>
              <a:t>o  </a:t>
            </a:r>
            <a:r>
              <a:rPr lang="en-US" sz="2400" b="0" i="0" u="none" strike="noStrike" baseline="0" dirty="0">
                <a:latin typeface="Times New Roman" panose="02020603050405020304" pitchFamily="18" charset="0"/>
              </a:rPr>
              <a:t>cubic feet (</a:t>
            </a:r>
            <a:r>
              <a:rPr lang="en-US" sz="2400" b="0" i="0" u="none" strike="noStrike" baseline="0" dirty="0" err="1">
                <a:latin typeface="Times New Roman" panose="02020603050405020304" pitchFamily="18" charset="0"/>
              </a:rPr>
              <a:t>Bcf</a:t>
            </a:r>
            <a:r>
              <a:rPr lang="en-US" sz="2400" b="0" i="0" u="none" strike="noStrike" baseline="0" dirty="0">
                <a:latin typeface="Times New Roman" panose="02020603050405020304" pitchFamily="18" charset="0"/>
              </a:rPr>
              <a:t>). Figure </a:t>
            </a:r>
            <a:r>
              <a:rPr lang="en-US" sz="2400" b="1" i="0" u="none" strike="noStrike" baseline="0" dirty="0">
                <a:latin typeface="Times New Roman" panose="02020603050405020304" pitchFamily="18" charset="0"/>
              </a:rPr>
              <a:t>10.3 </a:t>
            </a:r>
            <a:r>
              <a:rPr lang="en-US" sz="2400" b="0" i="0" u="none" strike="noStrike" baseline="0" dirty="0">
                <a:latin typeface="Times New Roman" panose="02020603050405020304" pitchFamily="18" charset="0"/>
              </a:rPr>
              <a:t>illustrates this judgment. With simulation, we would use the continuous distribution directly, as is. For a decision tree analysis, I </a:t>
            </a:r>
            <a:r>
              <a:rPr lang="en-US" sz="2400" b="1" i="1" u="none" strike="noStrike" baseline="0" dirty="0">
                <a:latin typeface="Times New Roman" panose="02020603050405020304" pitchFamily="18" charset="0"/>
              </a:rPr>
              <a:t>discretized </a:t>
            </a:r>
            <a:r>
              <a:rPr lang="en-US" sz="2400" b="0" i="0" u="none" strike="noStrike" baseline="0" dirty="0">
                <a:latin typeface="Times New Roman" panose="02020603050405020304" pitchFamily="18" charset="0"/>
              </a:rPr>
              <a:t>the distribution into the form in Figure </a:t>
            </a:r>
            <a:r>
              <a:rPr lang="en-US" sz="2400" b="1" i="0" u="none" strike="noStrike" baseline="0" dirty="0">
                <a:latin typeface="Times New Roman" panose="02020603050405020304" pitchFamily="18" charset="0"/>
              </a:rPr>
              <a:t>10.4.</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50 billion</a:t>
            </a:r>
            <a:endParaRPr lang="en-US" sz="2400" dirty="0"/>
          </a:p>
        </p:txBody>
      </p:sp>
      <p:pic>
        <p:nvPicPr>
          <p:cNvPr id="5" name="Picture 4">
            <a:extLst>
              <a:ext uri="{FF2B5EF4-FFF2-40B4-BE49-F238E27FC236}">
                <a16:creationId xmlns:a16="http://schemas.microsoft.com/office/drawing/2014/main" id="{354F16B8-9489-42A8-8657-C4A5407D1B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813" y="5777377"/>
            <a:ext cx="1222425" cy="1096206"/>
          </a:xfrm>
          <a:prstGeom prst="rect">
            <a:avLst/>
          </a:prstGeom>
        </p:spPr>
      </p:pic>
      <p:pic>
        <p:nvPicPr>
          <p:cNvPr id="6" name="Picture 5">
            <a:extLst>
              <a:ext uri="{FF2B5EF4-FFF2-40B4-BE49-F238E27FC236}">
                <a16:creationId xmlns:a16="http://schemas.microsoft.com/office/drawing/2014/main" id="{F05E5775-DF5C-44FF-A059-393DE263C30D}"/>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0AFA601E-74AF-494A-8334-B02188719EA6}"/>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00F495C4-6A1E-4413-A339-861FA299E54D}"/>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4D09B198-DE9E-41D0-90AF-4513CD46197A}"/>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8011499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31442-3554-4E7F-8A4B-4E451C7BED6C}"/>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AF454762-E168-4DAB-AC90-5C6AC4BA4CCB}"/>
              </a:ext>
            </a:extLst>
          </p:cNvPr>
          <p:cNvPicPr>
            <a:picLocks noGrp="1" noChangeAspect="1"/>
          </p:cNvPicPr>
          <p:nvPr>
            <p:ph idx="1"/>
          </p:nvPr>
        </p:nvPicPr>
        <p:blipFill rotWithShape="1">
          <a:blip r:embed="rId2"/>
          <a:srcRect l="21543" t="20402" r="26301" b="9474"/>
          <a:stretch/>
        </p:blipFill>
        <p:spPr>
          <a:xfrm>
            <a:off x="3111410" y="1578467"/>
            <a:ext cx="5969179" cy="4322023"/>
          </a:xfrm>
        </p:spPr>
      </p:pic>
      <p:pic>
        <p:nvPicPr>
          <p:cNvPr id="4" name="Picture 3">
            <a:extLst>
              <a:ext uri="{FF2B5EF4-FFF2-40B4-BE49-F238E27FC236}">
                <a16:creationId xmlns:a16="http://schemas.microsoft.com/office/drawing/2014/main" id="{A0863A6E-67F7-498E-9E9D-48252B7040F0}"/>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2117D194-FC01-4FCE-85FB-613B0C6D5C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A50A91CA-61B9-41BA-BAAE-FF93A24CA81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18650A8B-9EB0-4861-A88A-19773A6DA203}"/>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9791FC77-6293-4CFB-8011-AAFCE86C15CC}"/>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7E15B354-C5BA-4FAC-9AAE-04BBB0BD00E4}"/>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131007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E9A736-55EA-492C-A69A-A01333EBF109}"/>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4D0994A2-6C93-47D9-AF23-242235C2731A}"/>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Continuous Distributions</a:t>
            </a:r>
            <a:endParaRPr lang="en-US" dirty="0">
              <a:solidFill>
                <a:schemeClr val="bg1"/>
              </a:solidFill>
            </a:endParaRPr>
          </a:p>
        </p:txBody>
      </p:sp>
      <p:sp>
        <p:nvSpPr>
          <p:cNvPr id="3" name="Content Placeholder 2">
            <a:extLst>
              <a:ext uri="{FF2B5EF4-FFF2-40B4-BE49-F238E27FC236}">
                <a16:creationId xmlns:a16="http://schemas.microsoft.com/office/drawing/2014/main" id="{049E6F14-010F-4A56-8205-634608B62D96}"/>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In project management and other types of planning and analysis, most uncertainties will be continuous. Cost, time, and quality metrics are prime examples. Figures </a:t>
            </a:r>
            <a:r>
              <a:rPr lang="en-US" sz="2400" b="1" i="0" u="none" strike="noStrike" baseline="0" dirty="0">
                <a:latin typeface="Times New Roman" panose="02020603050405020304" pitchFamily="18" charset="0"/>
              </a:rPr>
              <a:t>10.5 </a:t>
            </a:r>
            <a:r>
              <a:rPr lang="en-US" sz="2400" b="0" i="0" u="none" strike="noStrike" baseline="0" dirty="0">
                <a:latin typeface="Times New Roman" panose="02020603050405020304" pitchFamily="18" charset="0"/>
              </a:rPr>
              <a:t>through </a:t>
            </a:r>
            <a:r>
              <a:rPr lang="en-US" sz="2400" b="1" i="0" u="none" strike="noStrike" baseline="0" dirty="0">
                <a:latin typeface="Times New Roman" panose="02020603050405020304" pitchFamily="18" charset="0"/>
              </a:rPr>
              <a:t>10.10 </a:t>
            </a:r>
            <a:r>
              <a:rPr lang="en-US" sz="2400" b="0" i="0" u="none" strike="noStrike" baseline="0" dirty="0">
                <a:latin typeface="Times New Roman" panose="02020603050405020304" pitchFamily="18" charset="0"/>
              </a:rPr>
              <a:t>show the most popular continuous</a:t>
            </a:r>
          </a:p>
          <a:p>
            <a:pPr marL="0" indent="0" algn="l">
              <a:buNone/>
            </a:pPr>
            <a:r>
              <a:rPr lang="en-US" sz="2400" b="0" i="0" u="none" strike="noStrike" baseline="0" dirty="0">
                <a:latin typeface="Times New Roman" panose="02020603050405020304" pitchFamily="18" charset="0"/>
              </a:rPr>
              <a:t>distribution types. Normally a scale is omitted from the y-axis. It is possible to show a scale, though the units are unnecessary. You should remember that the y-axis is scaled such that the total area under the curve-representing probability equals</a:t>
            </a:r>
            <a:r>
              <a:rPr lang="en-US" sz="2400" dirty="0">
                <a:latin typeface="Times New Roman" panose="02020603050405020304" pitchFamily="18" charset="0"/>
              </a:rPr>
              <a:t> </a:t>
            </a:r>
            <a:r>
              <a:rPr lang="en-US" sz="2400" b="1" i="0" u="none" strike="noStrike" baseline="0" dirty="0">
                <a:latin typeface="Times New Roman" panose="02020603050405020304" pitchFamily="18" charset="0"/>
              </a:rPr>
              <a:t>1. </a:t>
            </a:r>
            <a:r>
              <a:rPr lang="en-US" sz="2400" b="0" i="0" u="none" strike="noStrike" baseline="0" dirty="0">
                <a:latin typeface="Times New Roman" panose="02020603050405020304" pitchFamily="18" charset="0"/>
              </a:rPr>
              <a:t>The probability of </a:t>
            </a:r>
            <a:r>
              <a:rPr lang="en-US" sz="2400" b="1" i="0" u="none" strike="noStrike" baseline="0" dirty="0">
                <a:latin typeface="Courier"/>
              </a:rPr>
              <a:t>an </a:t>
            </a:r>
            <a:r>
              <a:rPr lang="en-US" sz="2400" b="0" i="0" u="none" strike="noStrike" baseline="0" dirty="0">
                <a:latin typeface="Times New Roman" panose="02020603050405020304" pitchFamily="18" charset="0"/>
              </a:rPr>
              <a:t>x-axis value is proportional to the height of the curve above that point.</a:t>
            </a:r>
            <a:endParaRPr lang="en-US" sz="2400" dirty="0"/>
          </a:p>
        </p:txBody>
      </p:sp>
      <p:pic>
        <p:nvPicPr>
          <p:cNvPr id="5" name="Picture 4">
            <a:extLst>
              <a:ext uri="{FF2B5EF4-FFF2-40B4-BE49-F238E27FC236}">
                <a16:creationId xmlns:a16="http://schemas.microsoft.com/office/drawing/2014/main" id="{B69A9736-7F12-40EA-A106-94CB7E4A16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D052EEE6-9240-47C6-9B3C-27506EFFF63E}"/>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3AA6AB6F-E2D1-4AFA-8ECB-80B7D6AD4EC5}"/>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5D55550B-FECC-4ADB-B2C2-F576EC1A239A}"/>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0C518F3F-F473-4CED-BFBA-15DE6F2BC6D3}"/>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25020335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5AF455F-8BE5-4460-BB26-EBA4EAE4A5EA}"/>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49018DC0-C9FF-47AD-ACBA-0972CDC06944}"/>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Uniform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1F6FF2DB-BEC5-4241-AF49-891048A5F12F}"/>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The simplest continuous distribution is the </a:t>
            </a:r>
            <a:r>
              <a:rPr lang="en-US" sz="2400" b="0" i="1" u="none" strike="noStrike" baseline="0" dirty="0">
                <a:latin typeface="Times New Roman" panose="02020603050405020304" pitchFamily="18" charset="0"/>
              </a:rPr>
              <a:t>uniform. </a:t>
            </a:r>
            <a:r>
              <a:rPr lang="en-US" sz="2400" b="0" i="0" u="none" strike="noStrike" baseline="0" dirty="0">
                <a:latin typeface="Times New Roman" panose="02020603050405020304" pitchFamily="18" charset="0"/>
              </a:rPr>
              <a:t>This is often called a rectangle or boxcar distribution, because of its shape. If (a) one knows the upper and lower bounds of the range of possible values, and (b) if every value within that range is equally probable, we are describing a uniform distribution. Figure 10.5 illustrates a uniform distribution bounded at </a:t>
            </a:r>
            <a:r>
              <a:rPr lang="en-US" sz="2400" b="0" i="0" u="none" strike="noStrike" baseline="0" dirty="0">
                <a:latin typeface="Arial" panose="020B0604020202020204" pitchFamily="34" charset="0"/>
              </a:rPr>
              <a:t>0 </a:t>
            </a:r>
            <a:r>
              <a:rPr lang="en-US" sz="2400" b="0" i="0" u="none" strike="noStrike" baseline="0" dirty="0">
                <a:latin typeface="Times New Roman" panose="02020603050405020304" pitchFamily="18" charset="0"/>
              </a:rPr>
              <a:t>and 2 units.</a:t>
            </a:r>
          </a:p>
          <a:p>
            <a:pPr marL="0" indent="0" algn="l">
              <a:buNone/>
            </a:pPr>
            <a:r>
              <a:rPr lang="en-US" sz="2400" b="0" i="0" u="none" strike="noStrike" baseline="0" dirty="0">
                <a:latin typeface="Times New Roman" panose="02020603050405020304" pitchFamily="18" charset="0"/>
              </a:rPr>
              <a:t>Many people incorrectly assign this distribution shape to uncertainties. However, it is a rare system that generates values that are uniformly distributed. More often, values in a central part of the range are more probable. Examples of uniform distributions include: position of a rotating shaft that stops randomly, position at which a cable breaks, and a small section of a broad distribution.</a:t>
            </a:r>
            <a:endParaRPr lang="en-US" sz="2400" dirty="0"/>
          </a:p>
        </p:txBody>
      </p:sp>
      <p:pic>
        <p:nvPicPr>
          <p:cNvPr id="5" name="Picture 4">
            <a:extLst>
              <a:ext uri="{FF2B5EF4-FFF2-40B4-BE49-F238E27FC236}">
                <a16:creationId xmlns:a16="http://schemas.microsoft.com/office/drawing/2014/main" id="{E3CF1196-727F-44D0-BB8F-C2DE85F9A7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FE2E0DF6-5A4B-4502-AB48-B96378EF0B45}"/>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6E9B8A9C-7549-4338-9BDA-B144CB530FDF}"/>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9C164695-E757-4CAF-806D-A42C268E6EE6}"/>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DED225DE-1617-4F1A-8265-C48757FDDB99}"/>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5512876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85586-6148-4474-B9AC-05F2E49AAF95}"/>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378B4DBF-1FF9-40CF-9F52-80C2EA0FC6CB}"/>
              </a:ext>
            </a:extLst>
          </p:cNvPr>
          <p:cNvPicPr>
            <a:picLocks noGrp="1" noChangeAspect="1"/>
          </p:cNvPicPr>
          <p:nvPr>
            <p:ph idx="1"/>
          </p:nvPr>
        </p:nvPicPr>
        <p:blipFill rotWithShape="1">
          <a:blip r:embed="rId2"/>
          <a:srcRect l="22528" t="27483" r="26422" b="3992"/>
          <a:stretch/>
        </p:blipFill>
        <p:spPr>
          <a:xfrm>
            <a:off x="2440788" y="1353094"/>
            <a:ext cx="7550900" cy="4596150"/>
          </a:xfrm>
        </p:spPr>
      </p:pic>
      <p:pic>
        <p:nvPicPr>
          <p:cNvPr id="4" name="Picture 3">
            <a:extLst>
              <a:ext uri="{FF2B5EF4-FFF2-40B4-BE49-F238E27FC236}">
                <a16:creationId xmlns:a16="http://schemas.microsoft.com/office/drawing/2014/main" id="{1A12B89F-993E-4703-AAE7-62EEEEA05753}"/>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845D6243-7845-456E-AC7D-157CC98FF2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1FAEA2D2-234F-49B3-A6C1-3F338CEF8C3F}"/>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FF815779-C441-499E-A6E0-8E4B48B626C5}"/>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C30340B8-23AA-4EEA-B13E-4D1986B7950E}"/>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8CC924B1-46ED-45B4-BAB1-003A4FD14289}"/>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42385389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EA43585-6559-4700-8E3B-BC48E476AA57}"/>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03EAC529-96D2-44BF-BF49-8C059A83AE4E}"/>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Triangle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57B5FEF4-A239-4B76-85AF-92D9C9CF3056}"/>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The triangle distribution is very popular, though I've never seen a system in business or in nature generate values with a triangular shape. Simplicity is the appeal. Just three values fully describe the triangle distribution: minimum (L), most likely (M, mode), and maximum </a:t>
            </a:r>
            <a:r>
              <a:rPr lang="en-US" sz="2400" b="0" i="1" u="none" strike="noStrike" baseline="0" dirty="0">
                <a:latin typeface="Times New Roman" panose="02020603050405020304" pitchFamily="18" charset="0"/>
              </a:rPr>
              <a:t>(El). </a:t>
            </a:r>
            <a:r>
              <a:rPr lang="en-US" sz="2400" b="0" i="0" u="none" strike="noStrike" baseline="0" dirty="0">
                <a:latin typeface="Times New Roman" panose="02020603050405020304" pitchFamily="18" charset="0"/>
              </a:rPr>
              <a:t>Figure 10.6 shows an example.</a:t>
            </a:r>
          </a:p>
          <a:p>
            <a:pPr marL="0" indent="0" algn="l">
              <a:buNone/>
            </a:pPr>
            <a:r>
              <a:rPr lang="en-US" sz="2400" b="0" i="0" u="none" strike="noStrike" baseline="0" dirty="0">
                <a:latin typeface="Times New Roman" panose="02020603050405020304" pitchFamily="18" charset="0"/>
              </a:rPr>
              <a:t>Even people without training in probability can relate to these points. The shape of a particular distribution is usually less important than its position </a:t>
            </a:r>
            <a:r>
              <a:rPr lang="en-US" sz="2400" b="0" i="0" u="none" strike="noStrike" baseline="0" dirty="0">
                <a:latin typeface="Arial" panose="020B0604020202020204" pitchFamily="34" charset="0"/>
              </a:rPr>
              <a:t>Q </a:t>
            </a:r>
            <a:r>
              <a:rPr lang="en-US" sz="2400" b="0" i="0" u="none" strike="noStrike" baseline="0" dirty="0">
                <a:latin typeface="Times New Roman" panose="02020603050405020304" pitchFamily="18" charset="0"/>
              </a:rPr>
              <a:t>and width (which we might characterize with </a:t>
            </a:r>
            <a:r>
              <a:rPr lang="en-US" sz="2400" b="0" i="0" u="none" strike="noStrike" baseline="0" dirty="0">
                <a:latin typeface="Arial" panose="020B0604020202020204" pitchFamily="34" charset="0"/>
              </a:rPr>
              <a:t>o). </a:t>
            </a:r>
            <a:r>
              <a:rPr lang="en-US" sz="2400" b="0" i="0" u="none" strike="noStrike" baseline="0" dirty="0">
                <a:latin typeface="Times New Roman" panose="02020603050405020304" pitchFamily="18" charset="0"/>
              </a:rPr>
              <a:t>Let me offer two cautions when using the triangle distribution:</a:t>
            </a:r>
            <a:endParaRPr lang="en-US" sz="2400" dirty="0"/>
          </a:p>
        </p:txBody>
      </p:sp>
      <p:pic>
        <p:nvPicPr>
          <p:cNvPr id="11" name="Picture 10">
            <a:extLst>
              <a:ext uri="{FF2B5EF4-FFF2-40B4-BE49-F238E27FC236}">
                <a16:creationId xmlns:a16="http://schemas.microsoft.com/office/drawing/2014/main" id="{EC829204-1E5D-4463-A1D3-22A8BC162E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2" name="Picture 11">
            <a:extLst>
              <a:ext uri="{FF2B5EF4-FFF2-40B4-BE49-F238E27FC236}">
                <a16:creationId xmlns:a16="http://schemas.microsoft.com/office/drawing/2014/main" id="{01BA3A7C-1B48-4588-93F4-A10AB965661F}"/>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3" name="Picture 12">
            <a:extLst>
              <a:ext uri="{FF2B5EF4-FFF2-40B4-BE49-F238E27FC236}">
                <a16:creationId xmlns:a16="http://schemas.microsoft.com/office/drawing/2014/main" id="{CFB70FDC-77ED-444E-99FA-C0F500837EBA}"/>
              </a:ext>
            </a:extLst>
          </p:cNvPr>
          <p:cNvPicPr>
            <a:picLocks noChangeAspect="1"/>
          </p:cNvPicPr>
          <p:nvPr/>
        </p:nvPicPr>
        <p:blipFill>
          <a:blip r:embed="rId5"/>
          <a:stretch>
            <a:fillRect/>
          </a:stretch>
        </p:blipFill>
        <p:spPr>
          <a:xfrm>
            <a:off x="0" y="2204822"/>
            <a:ext cx="238650" cy="2709534"/>
          </a:xfrm>
          <a:prstGeom prst="rect">
            <a:avLst/>
          </a:prstGeom>
        </p:spPr>
      </p:pic>
      <p:pic>
        <p:nvPicPr>
          <p:cNvPr id="14" name="Picture 13">
            <a:extLst>
              <a:ext uri="{FF2B5EF4-FFF2-40B4-BE49-F238E27FC236}">
                <a16:creationId xmlns:a16="http://schemas.microsoft.com/office/drawing/2014/main" id="{539E3E0C-9CB1-42AD-9F69-8E9C82929782}"/>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5" name="TextBox 14">
            <a:extLst>
              <a:ext uri="{FF2B5EF4-FFF2-40B4-BE49-F238E27FC236}">
                <a16:creationId xmlns:a16="http://schemas.microsoft.com/office/drawing/2014/main" id="{956BFAF7-E2D7-4D4D-8CB1-8CF6960BC5FC}"/>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658692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16AEC-3A4C-4EA4-A89D-7814E36DDA3B}"/>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60AC42CC-FD46-419A-A67B-0AB7B552311B}"/>
              </a:ext>
            </a:extLst>
          </p:cNvPr>
          <p:cNvPicPr>
            <a:picLocks noGrp="1" noChangeAspect="1"/>
          </p:cNvPicPr>
          <p:nvPr>
            <p:ph idx="1"/>
          </p:nvPr>
        </p:nvPicPr>
        <p:blipFill rotWithShape="1">
          <a:blip r:embed="rId2"/>
          <a:srcRect l="8504" t="24742" r="14122" b="12901"/>
          <a:stretch/>
        </p:blipFill>
        <p:spPr>
          <a:xfrm>
            <a:off x="2080299" y="2001623"/>
            <a:ext cx="8379032" cy="3636686"/>
          </a:xfrm>
        </p:spPr>
      </p:pic>
      <p:pic>
        <p:nvPicPr>
          <p:cNvPr id="4" name="Picture 3">
            <a:extLst>
              <a:ext uri="{FF2B5EF4-FFF2-40B4-BE49-F238E27FC236}">
                <a16:creationId xmlns:a16="http://schemas.microsoft.com/office/drawing/2014/main" id="{18470256-B8DF-413A-8B1C-A5BD36D03D54}"/>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C0FF38D2-2BC1-4A58-A5A2-5AD5729FAF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B7A7CD99-299F-4FE0-8090-657F3988E99E}"/>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4B50ECC3-6D1E-4886-821E-123FEEDB74B2}"/>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4E81D116-D20E-44D4-BA0C-510A2E364596}"/>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A680768E-D174-414F-8654-A11970B013FF}"/>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29359853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C7052-714F-4C3E-BF05-BA926EC41D4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821E5FB-4DA5-47D5-8275-26C24327C56B}"/>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People tend to judge distributions too narrowly. The low and high parameters are the actual extremes, and not just pessimistic and optimistic cases. Many people </a:t>
            </a:r>
            <a:r>
              <a:rPr lang="en-US" sz="2400" b="0" i="0" u="none" strike="noStrike" baseline="0" dirty="0">
                <a:latin typeface="Arial" panose="020B0604020202020204" pitchFamily="34" charset="0"/>
              </a:rPr>
              <a:t>will </a:t>
            </a:r>
            <a:r>
              <a:rPr lang="en-US" sz="2400" b="0" i="0" u="none" strike="noStrike" baseline="0" dirty="0">
                <a:latin typeface="Times New Roman" panose="02020603050405020304" pitchFamily="18" charset="0"/>
              </a:rPr>
              <a:t>confuse "most likely" (the mode) with the best </a:t>
            </a:r>
            <a:r>
              <a:rPr lang="en-US" sz="2400" b="0" i="0" u="none" strike="noStrike" baseline="0" dirty="0" err="1">
                <a:latin typeface="Times New Roman" panose="02020603050405020304" pitchFamily="18" charset="0"/>
              </a:rPr>
              <a:t>singlepoint</a:t>
            </a:r>
            <a:r>
              <a:rPr lang="en-US" sz="2400" dirty="0">
                <a:latin typeface="Times New Roman" panose="02020603050405020304" pitchFamily="18" charset="0"/>
              </a:rPr>
              <a:t> </a:t>
            </a:r>
            <a:r>
              <a:rPr lang="en-US" sz="2400" b="0" i="0" u="none" strike="noStrike" baseline="0" dirty="0">
                <a:latin typeface="Times New Roman" panose="02020603050405020304" pitchFamily="18" charset="0"/>
              </a:rPr>
              <a:t>estimate. It is not, unless the triangle happens to be symmetric. Drawing the distribution will help eliminate the confusion. The best single-point estimate is the mean </a:t>
            </a:r>
            <a:r>
              <a:rPr lang="en-US" sz="2400" b="0" i="1" u="none" strike="noStrike" baseline="0" dirty="0">
                <a:latin typeface="Arial" panose="020B0604020202020204" pitchFamily="34" charset="0"/>
              </a:rPr>
              <a:t>Cu, </a:t>
            </a:r>
            <a:r>
              <a:rPr lang="en-US" sz="2400" b="0" i="1" u="none" strike="noStrike" baseline="0" dirty="0" err="1">
                <a:latin typeface="Times New Roman" panose="02020603050405020304" pitchFamily="18" charset="0"/>
              </a:rPr>
              <a:t>Ev</a:t>
            </a:r>
            <a:r>
              <a:rPr lang="en-US" sz="2400" b="0" i="1" u="none" strike="noStrike" baseline="0" dirty="0">
                <a:latin typeface="Times New Roman" panose="02020603050405020304" pitchFamily="18" charset="0"/>
              </a:rPr>
              <a:t>), </a:t>
            </a:r>
            <a:r>
              <a:rPr lang="en-US" sz="2400" b="0" i="0" u="none" strike="noStrike" baseline="0" dirty="0">
                <a:latin typeface="Times New Roman" panose="02020603050405020304" pitchFamily="18" charset="0"/>
              </a:rPr>
              <a:t>and this happens to have a </a:t>
            </a:r>
            <a:r>
              <a:rPr lang="es-ES" sz="2400" b="0" i="0" u="none" strike="noStrike" baseline="0" dirty="0">
                <a:latin typeface="Times New Roman" panose="02020603050405020304" pitchFamily="18" charset="0"/>
              </a:rPr>
              <a:t>simple formula: </a:t>
            </a:r>
            <a:r>
              <a:rPr lang="es-ES" sz="2400" b="1" i="0" u="none" strike="noStrike" baseline="0" dirty="0">
                <a:latin typeface="Courier"/>
              </a:rPr>
              <a:t>y </a:t>
            </a:r>
            <a:r>
              <a:rPr lang="es-ES" sz="2400" b="0" i="0" u="none" strike="noStrike" baseline="0" dirty="0">
                <a:latin typeface="Arial" panose="020B0604020202020204" pitchFamily="34" charset="0"/>
              </a:rPr>
              <a:t>= </a:t>
            </a:r>
            <a:r>
              <a:rPr lang="es-ES" sz="2400" b="0" i="0" u="none" strike="noStrike" baseline="0" dirty="0">
                <a:latin typeface="Times New Roman" panose="02020603050405020304" pitchFamily="18" charset="0"/>
              </a:rPr>
              <a:t>(L </a:t>
            </a:r>
            <a:r>
              <a:rPr lang="es-ES" sz="2400" b="0" i="0" u="none" strike="noStrike" baseline="0" dirty="0">
                <a:latin typeface="Arial" panose="020B0604020202020204" pitchFamily="34" charset="0"/>
              </a:rPr>
              <a:t>+ </a:t>
            </a:r>
            <a:r>
              <a:rPr lang="es-ES" sz="2400" b="0" i="0" u="none" strike="noStrike" baseline="0" dirty="0">
                <a:latin typeface="Times New Roman" panose="02020603050405020304" pitchFamily="18" charset="0"/>
              </a:rPr>
              <a:t>M </a:t>
            </a:r>
            <a:r>
              <a:rPr lang="es-ES" sz="2400" b="0" i="0" u="none" strike="noStrike" baseline="0" dirty="0">
                <a:latin typeface="Arial" panose="020B0604020202020204" pitchFamily="34" charset="0"/>
              </a:rPr>
              <a:t>+ </a:t>
            </a:r>
            <a:r>
              <a:rPr lang="es-ES" sz="2400" b="0" i="0" u="none" strike="noStrike" baseline="0" dirty="0">
                <a:latin typeface="Times New Roman" panose="02020603050405020304" pitchFamily="18" charset="0"/>
              </a:rPr>
              <a:t>q)/3.</a:t>
            </a:r>
            <a:endParaRPr lang="en-US" sz="2400" dirty="0"/>
          </a:p>
        </p:txBody>
      </p:sp>
      <p:pic>
        <p:nvPicPr>
          <p:cNvPr id="4" name="Picture 3">
            <a:extLst>
              <a:ext uri="{FF2B5EF4-FFF2-40B4-BE49-F238E27FC236}">
                <a16:creationId xmlns:a16="http://schemas.microsoft.com/office/drawing/2014/main" id="{6FBCEC73-8475-4617-A6F3-310F1B77D284}"/>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D168D272-D404-448A-AF5D-525650FA16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73FA4200-50DD-458E-A3DF-68AA1FFE61AF}"/>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3862B119-2F2A-4A57-AEAA-A8F0EE9779FA}"/>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E4E9EEF4-A874-4E81-925B-E71111DF480A}"/>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2185DBF8-1BC1-4276-8326-F1457EFF6E45}"/>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23779892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2BE4E9-5604-4C11-ACE7-446C526CCDE9}"/>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2A52834C-01B8-4195-911F-2D91CE091ED0}"/>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Normal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63C34197-059D-4A73-9852-B98AA4D15AC9}"/>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The most commonly observed distribution is the normal. Galileo observed the familiar bell-shaped distribution when measuring the positions of stars and planets. Figure 10.7 shows a normal distribution with a </a:t>
            </a:r>
            <a:r>
              <a:rPr lang="en-US" sz="2400" b="1" i="0" u="none" strike="noStrike" baseline="0" dirty="0">
                <a:latin typeface="Courier"/>
              </a:rPr>
              <a:t>y </a:t>
            </a:r>
            <a:r>
              <a:rPr lang="en-US" sz="2400" b="0" i="0" u="none" strike="noStrike" baseline="0" dirty="0">
                <a:latin typeface="Arial" panose="020B0604020202020204" pitchFamily="34" charset="0"/>
              </a:rPr>
              <a:t>= </a:t>
            </a:r>
            <a:r>
              <a:rPr lang="en-US" sz="2400" b="1" i="0" u="none" strike="noStrike" baseline="0" dirty="0">
                <a:latin typeface="Times New Roman" panose="02020603050405020304" pitchFamily="18" charset="0"/>
              </a:rPr>
              <a:t>2 </a:t>
            </a:r>
            <a:r>
              <a:rPr lang="en-US" sz="2400" b="0" i="0" u="none" strike="noStrike" baseline="0" dirty="0">
                <a:latin typeface="Times New Roman" panose="02020603050405020304" pitchFamily="18" charset="0"/>
              </a:rPr>
              <a:t>and a o= </a:t>
            </a:r>
            <a:r>
              <a:rPr lang="en-US" sz="2400" b="1" i="0" u="none" strike="noStrike" baseline="0" dirty="0">
                <a:latin typeface="Times New Roman" panose="02020603050405020304" pitchFamily="18" charset="0"/>
              </a:rPr>
              <a:t>1 </a:t>
            </a:r>
            <a:r>
              <a:rPr lang="en-US" sz="2400" b="0" i="0" u="none" strike="noStrike" baseline="0" dirty="0">
                <a:latin typeface="Times New Roman" panose="02020603050405020304" pitchFamily="18" charset="0"/>
              </a:rPr>
              <a:t>unit. The normal distribution occurs often in nature and in business. When we sum many independent, continuous chance events together, the total tends to be normally distributed.</a:t>
            </a:r>
          </a:p>
          <a:p>
            <a:pPr marL="0" indent="0" algn="l">
              <a:buNone/>
            </a:pPr>
            <a:r>
              <a:rPr lang="en-US" sz="2400" b="0" i="0" u="none" strike="noStrike" baseline="0" dirty="0">
                <a:latin typeface="Times New Roman" panose="02020603050405020304" pitchFamily="18" charset="0"/>
              </a:rPr>
              <a:t>Simple project models often assume that activities are independent. Then if the activities have similar duration, the distribution for time to complete a chain of activities is approximately normal. Amazingly, this is true regardless of the shape of the component distributions. In statistics, the central </a:t>
            </a:r>
            <a:r>
              <a:rPr lang="en-US" sz="2400" b="1" i="1" u="none" strike="noStrike" baseline="0" dirty="0">
                <a:latin typeface="Courier"/>
              </a:rPr>
              <a:t>limit </a:t>
            </a:r>
            <a:r>
              <a:rPr lang="en-US" sz="2400" b="0" i="0" u="none" strike="noStrike" baseline="0" dirty="0">
                <a:latin typeface="Times New Roman" panose="02020603050405020304" pitchFamily="18" charset="0"/>
              </a:rPr>
              <a:t>theorem--one of the fundamental principles in statistics-describes this key behavior.</a:t>
            </a:r>
            <a:endParaRPr lang="en-US" sz="2400" dirty="0"/>
          </a:p>
        </p:txBody>
      </p:sp>
      <p:pic>
        <p:nvPicPr>
          <p:cNvPr id="5" name="Picture 4">
            <a:extLst>
              <a:ext uri="{FF2B5EF4-FFF2-40B4-BE49-F238E27FC236}">
                <a16:creationId xmlns:a16="http://schemas.microsoft.com/office/drawing/2014/main" id="{D8AB83A5-C1B9-4458-930F-6BE11205AE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49F1260D-51C8-4424-8D31-A49EE4E71494}"/>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B9760A7D-FA62-42C6-844C-63A0D3DC16D0}"/>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C2E197DA-7A9D-4667-8A41-28E44359B261}"/>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79E3B3F3-3B31-449B-9F4B-699AD2109C93}"/>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23667563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0AEC6-4D2F-49C6-8963-0D4B870E518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2B70DAD-A90E-4450-ACA7-332008322A87}"/>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Most every statistics book includes a table of the standard normal distribution </a:t>
            </a:r>
            <a:r>
              <a:rPr lang="en-US" sz="2400" b="0" i="0" u="none" strike="noStrike" baseline="0" dirty="0">
                <a:latin typeface="Arial" panose="020B0604020202020204" pitchFamily="34" charset="0"/>
              </a:rPr>
              <a:t>@ = </a:t>
            </a:r>
            <a:r>
              <a:rPr lang="en-US" sz="2400" b="0" i="0" u="none" strike="noStrike" baseline="0" dirty="0">
                <a:latin typeface="Times New Roman" panose="02020603050405020304" pitchFamily="18" charset="0"/>
              </a:rPr>
              <a:t>0, o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1). You can obtain the same values from the NORMDIST function in Excel. From a table or the function, one can determine confidence intervals. For example, an interval </a:t>
            </a:r>
            <a:r>
              <a:rPr lang="en-US" sz="2400" b="1" i="0" u="none" strike="noStrike" baseline="0" dirty="0">
                <a:latin typeface="Courier"/>
              </a:rPr>
              <a:t>y </a:t>
            </a:r>
            <a:r>
              <a:rPr lang="en-US" sz="2400" b="0" i="0" u="none" strike="noStrike" baseline="0" dirty="0">
                <a:latin typeface="Arial" panose="020B0604020202020204" pitchFamily="34" charset="0"/>
              </a:rPr>
              <a:t>+ </a:t>
            </a:r>
            <a:r>
              <a:rPr lang="en-US" sz="2400" b="0" i="0" u="none" strike="noStrike" baseline="0" dirty="0" err="1">
                <a:latin typeface="Times New Roman" panose="02020603050405020304" pitchFamily="18" charset="0"/>
              </a:rPr>
              <a:t>orepresents</a:t>
            </a:r>
            <a:r>
              <a:rPr lang="en-US" sz="2400" b="0" i="0" u="none" strike="noStrike" baseline="0" dirty="0">
                <a:latin typeface="Times New Roman" panose="02020603050405020304" pitchFamily="18" charset="0"/>
              </a:rPr>
              <a:t> a 68 percent confidence interval for a normal distribution. The vertical dashed lines in Figure 10.7 show </a:t>
            </a:r>
            <a:r>
              <a:rPr lang="en-US" sz="2400" b="1" i="1" u="none" strike="noStrike" baseline="0" dirty="0">
                <a:latin typeface="Courier"/>
              </a:rPr>
              <a:t>o </a:t>
            </a:r>
            <a:r>
              <a:rPr lang="en-US" sz="2400" b="0" i="0" u="none" strike="noStrike" baseline="0" dirty="0">
                <a:latin typeface="Times New Roman" panose="02020603050405020304" pitchFamily="18" charset="0"/>
              </a:rPr>
              <a:t>intervals. In theory (and equation), the normal distribution is boundless. As a practical matter, for planning and evaluation work, there is virtually no chance (0.3 percent) of being outside the range of </a:t>
            </a:r>
            <a:r>
              <a:rPr lang="en-US" sz="2400" b="1" i="0" u="none" strike="noStrike" baseline="0" dirty="0">
                <a:latin typeface="Courier"/>
              </a:rPr>
              <a:t>y </a:t>
            </a:r>
            <a:r>
              <a:rPr lang="en-US" sz="2400" b="1" i="1" u="none" strike="noStrike" baseline="0" dirty="0">
                <a:latin typeface="Arial" panose="020B0604020202020204" pitchFamily="34" charset="0"/>
              </a:rPr>
              <a:t>CL </a:t>
            </a:r>
            <a:r>
              <a:rPr lang="en-US" sz="2400" b="0" i="0" u="none" strike="noStrike" baseline="0" dirty="0">
                <a:latin typeface="Times New Roman" panose="02020603050405020304" pitchFamily="18" charset="0"/>
              </a:rPr>
              <a:t>30.</a:t>
            </a:r>
            <a:endParaRPr lang="en-US" sz="2400" dirty="0"/>
          </a:p>
        </p:txBody>
      </p:sp>
      <p:pic>
        <p:nvPicPr>
          <p:cNvPr id="4" name="Picture 3">
            <a:extLst>
              <a:ext uri="{FF2B5EF4-FFF2-40B4-BE49-F238E27FC236}">
                <a16:creationId xmlns:a16="http://schemas.microsoft.com/office/drawing/2014/main" id="{FFC9B2B9-C518-4D73-9CF4-3B4CA7F594EB}"/>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5D44EA55-24F1-4F8F-8F43-23B42AEE28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826CBC1D-F17F-421F-9794-E61EBBB8067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CD3193A0-B2FA-4E5F-8599-A9A8F6027AB3}"/>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22AE263A-BF33-4E76-A3FC-A0BED16A0EEC}"/>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86CB3E5E-37B3-40BE-B9C7-660A0DF3431E}"/>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7274184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AB7E7-408C-4942-B1B3-7CF06EE1B3A6}"/>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7580B382-6C2E-4393-9266-499B7C12E080}"/>
              </a:ext>
            </a:extLst>
          </p:cNvPr>
          <p:cNvPicPr>
            <a:picLocks noGrp="1" noChangeAspect="1"/>
          </p:cNvPicPr>
          <p:nvPr>
            <p:ph idx="1"/>
          </p:nvPr>
        </p:nvPicPr>
        <p:blipFill rotWithShape="1">
          <a:blip r:embed="rId2"/>
          <a:srcRect l="8013" t="24742" r="13629" b="5820"/>
          <a:stretch/>
        </p:blipFill>
        <p:spPr>
          <a:xfrm>
            <a:off x="1670911" y="1690688"/>
            <a:ext cx="8754702" cy="4178068"/>
          </a:xfrm>
        </p:spPr>
      </p:pic>
      <p:pic>
        <p:nvPicPr>
          <p:cNvPr id="4" name="Picture 3">
            <a:extLst>
              <a:ext uri="{FF2B5EF4-FFF2-40B4-BE49-F238E27FC236}">
                <a16:creationId xmlns:a16="http://schemas.microsoft.com/office/drawing/2014/main" id="{09F860A2-2655-495E-A541-C21A961349AC}"/>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EB97C17C-601C-40F4-945B-9EEFBFAEAD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13844988-2C4E-457C-890A-E4F74021F570}"/>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397DADEE-088A-4C36-8D6E-79558EB4C4DC}"/>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37495B14-6054-465D-BDDC-5841C5AD4C39}"/>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B523ED9B-41B3-4A60-861C-4345C41AD8C1}"/>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2861933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F9A2501-AB34-469C-8437-DD9D0764336C}"/>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DEBB3C89-3B65-4051-9EE4-5248456771C7}"/>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Lognormal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047688F4-DE94-4A17-A77F-617C6ADC9D32}"/>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We often observe data where the frequency distribution is positively skewed-that is, having a longer tail to the right. When two or more distributions are multiplied, such as time </a:t>
            </a:r>
            <a:r>
              <a:rPr lang="en-US" sz="2400" b="1" i="0" u="none" strike="noStrike" baseline="0" dirty="0">
                <a:latin typeface="Arial" panose="020B0604020202020204" pitchFamily="34" charset="0"/>
              </a:rPr>
              <a:t>x </a:t>
            </a:r>
            <a:r>
              <a:rPr lang="en-US" sz="2400" b="0" i="0" u="none" strike="noStrike" baseline="0" dirty="0">
                <a:latin typeface="Times New Roman" panose="02020603050405020304" pitchFamily="18" charset="0"/>
              </a:rPr>
              <a:t>hourly cost, the product is typically positively skewed. As we multiply more independent components together, the product becomes more lognormal in shape. </a:t>
            </a:r>
            <a:r>
              <a:rPr lang="en-US" sz="2400" b="0" i="0" u="none" strike="noStrike" baseline="0" dirty="0" err="1">
                <a:latin typeface="Times New Roman" panose="02020603050405020304" pitchFamily="18" charset="0"/>
              </a:rPr>
              <a:t>Ws</a:t>
            </a:r>
            <a:r>
              <a:rPr lang="en-US" sz="2400" b="0" i="0" u="none" strike="noStrike" baseline="0" dirty="0">
                <a:latin typeface="Times New Roman" panose="02020603050405020304" pitchFamily="18" charset="0"/>
              </a:rPr>
              <a:t>, too, is a result of the </a:t>
            </a:r>
            <a:r>
              <a:rPr lang="en-US" sz="2400" b="0" i="1" u="none" strike="noStrike" baseline="0" dirty="0">
                <a:latin typeface="Times New Roman" panose="02020603050405020304" pitchFamily="18" charset="0"/>
              </a:rPr>
              <a:t>central limit theorem. </a:t>
            </a:r>
            <a:r>
              <a:rPr lang="en-US" sz="2400" b="0" i="0" u="none" strike="noStrike" baseline="0" dirty="0">
                <a:latin typeface="Times New Roman" panose="02020603050405020304" pitchFamily="18" charset="0"/>
              </a:rPr>
              <a:t>Some older readers may remember adding logarithms on slide rules to multiply.)</a:t>
            </a:r>
          </a:p>
          <a:p>
            <a:pPr marL="0" indent="0" algn="l">
              <a:buNone/>
            </a:pPr>
            <a:r>
              <a:rPr lang="en-US" sz="2400" b="0" i="0" u="none" strike="noStrike" baseline="0" dirty="0">
                <a:latin typeface="Times New Roman" panose="02020603050405020304" pitchFamily="18" charset="0"/>
              </a:rPr>
              <a:t>Figure 10.8 shows an example lognormal distribution, with </a:t>
            </a:r>
            <a:r>
              <a:rPr lang="en-US" sz="2400" b="1" i="1" u="none" strike="noStrike" baseline="0" dirty="0">
                <a:latin typeface="Arial" panose="020B0604020202020204" pitchFamily="34" charset="0"/>
              </a:rPr>
              <a:t>p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2 and o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1. This is a common distribution shape for uncertainties that are positively skewed.</a:t>
            </a:r>
            <a:endParaRPr lang="en-US" sz="2400" dirty="0"/>
          </a:p>
        </p:txBody>
      </p:sp>
      <p:pic>
        <p:nvPicPr>
          <p:cNvPr id="11" name="Picture 10">
            <a:extLst>
              <a:ext uri="{FF2B5EF4-FFF2-40B4-BE49-F238E27FC236}">
                <a16:creationId xmlns:a16="http://schemas.microsoft.com/office/drawing/2014/main" id="{35257529-4FEF-459E-A0AD-893765ECF7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2" name="Picture 11">
            <a:extLst>
              <a:ext uri="{FF2B5EF4-FFF2-40B4-BE49-F238E27FC236}">
                <a16:creationId xmlns:a16="http://schemas.microsoft.com/office/drawing/2014/main" id="{4C88BE55-9290-40C7-99BC-79E26D6A3A4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3" name="Picture 12">
            <a:extLst>
              <a:ext uri="{FF2B5EF4-FFF2-40B4-BE49-F238E27FC236}">
                <a16:creationId xmlns:a16="http://schemas.microsoft.com/office/drawing/2014/main" id="{1F4E3B1C-4FC2-4A75-8A59-2C233ADDEA14}"/>
              </a:ext>
            </a:extLst>
          </p:cNvPr>
          <p:cNvPicPr>
            <a:picLocks noChangeAspect="1"/>
          </p:cNvPicPr>
          <p:nvPr/>
        </p:nvPicPr>
        <p:blipFill>
          <a:blip r:embed="rId5"/>
          <a:stretch>
            <a:fillRect/>
          </a:stretch>
        </p:blipFill>
        <p:spPr>
          <a:xfrm>
            <a:off x="0" y="2204822"/>
            <a:ext cx="238650" cy="2709534"/>
          </a:xfrm>
          <a:prstGeom prst="rect">
            <a:avLst/>
          </a:prstGeom>
        </p:spPr>
      </p:pic>
      <p:pic>
        <p:nvPicPr>
          <p:cNvPr id="14" name="Picture 13">
            <a:extLst>
              <a:ext uri="{FF2B5EF4-FFF2-40B4-BE49-F238E27FC236}">
                <a16:creationId xmlns:a16="http://schemas.microsoft.com/office/drawing/2014/main" id="{E829A919-F57A-45E6-8C83-F298536E0430}"/>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5" name="TextBox 14">
            <a:extLst>
              <a:ext uri="{FF2B5EF4-FFF2-40B4-BE49-F238E27FC236}">
                <a16:creationId xmlns:a16="http://schemas.microsoft.com/office/drawing/2014/main" id="{B1A6C4DF-4492-4067-BEF9-A88E39AE2227}"/>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4766158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A815E-EEDE-4B6E-933A-BBAB130435B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8190079-CA37-42D1-A206-4EE02D5953BF}"/>
              </a:ext>
            </a:extLst>
          </p:cNvPr>
          <p:cNvSpPr>
            <a:spLocks noGrp="1"/>
          </p:cNvSpPr>
          <p:nvPr>
            <p:ph idx="1"/>
          </p:nvPr>
        </p:nvSpPr>
        <p:spPr/>
        <p:txBody>
          <a:bodyPr>
            <a:normAutofit/>
          </a:bodyPr>
          <a:lstStyle/>
          <a:p>
            <a:pPr marL="0" indent="0" algn="l">
              <a:buNone/>
            </a:pPr>
            <a:r>
              <a:rPr lang="en-US" sz="2400" b="0" i="0" u="none" strike="noStrike" baseline="0" dirty="0">
                <a:latin typeface="Arial" panose="020B0604020202020204" pitchFamily="34" charset="0"/>
              </a:rPr>
              <a:t>The log of values obtained from a lognormal population plot as a normal distribution. Special "probability graph paper" is available for plotting the cumulative frequency distribution.</a:t>
            </a:r>
          </a:p>
          <a:p>
            <a:pPr marL="0" indent="0" algn="l">
              <a:buNone/>
            </a:pPr>
            <a:r>
              <a:rPr lang="en-US" sz="2400" b="0" i="0" u="none" strike="noStrike" baseline="0" dirty="0">
                <a:latin typeface="Arial" panose="020B0604020202020204" pitchFamily="34" charset="0"/>
              </a:rPr>
              <a:t>This has one axis linear in standard deviations of a normal distribution. If the cumulative frequency of the data plots as a line on a linear value scale, then the data are normally distributed. If the data plot as a line on log value scale, then the data are lognormally distributed.</a:t>
            </a:r>
            <a:endParaRPr lang="en-US" sz="2400" dirty="0"/>
          </a:p>
        </p:txBody>
      </p:sp>
      <p:pic>
        <p:nvPicPr>
          <p:cNvPr id="4" name="Picture 3">
            <a:extLst>
              <a:ext uri="{FF2B5EF4-FFF2-40B4-BE49-F238E27FC236}">
                <a16:creationId xmlns:a16="http://schemas.microsoft.com/office/drawing/2014/main" id="{A337ADAA-0687-4B67-9718-18F1B79B00E7}"/>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61F90A33-5871-4AF0-8F3C-F1DEC412FD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F39B21FA-2A81-4947-8125-0835001DAF3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CEF37098-C249-4A1A-AAFB-3D05BA842FDA}"/>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48BE3A04-74A0-4485-89A0-E0ACE8A28422}"/>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C002F56E-D804-4AFA-8559-87BF6D9C8750}"/>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2231623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9EC43-2346-4B7E-95C9-9724FCEB8CC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F094E57-7B96-4B26-AF77-0CEC24FAD9EC}"/>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Both the normal and lognormal distributions are completely described by </a:t>
            </a:r>
            <a:r>
              <a:rPr lang="en-US" sz="2400" b="1" i="1" u="none" strike="noStrike" baseline="0" dirty="0">
                <a:latin typeface="Arial" panose="020B0604020202020204" pitchFamily="34" charset="0"/>
              </a:rPr>
              <a:t>p </a:t>
            </a:r>
            <a:r>
              <a:rPr lang="en-US" sz="2400" b="0" i="0" u="none" strike="noStrike" baseline="0" dirty="0">
                <a:latin typeface="Times New Roman" panose="02020603050405020304" pitchFamily="18" charset="0"/>
              </a:rPr>
              <a:t>and </a:t>
            </a:r>
            <a:r>
              <a:rPr lang="en-US" sz="2400" b="1" i="1" u="none" strike="noStrike" baseline="0" dirty="0">
                <a:latin typeface="Courier"/>
              </a:rPr>
              <a:t>o. </a:t>
            </a:r>
            <a:r>
              <a:rPr lang="en-US" sz="2400" b="0" i="0" u="none" strike="noStrike" baseline="0" dirty="0">
                <a:latin typeface="Times New Roman" panose="02020603050405020304" pitchFamily="18" charset="0"/>
              </a:rPr>
              <a:t>Some computer tools accept alternate statistics to specify the distribution, such as the 10 percent and 90 percent confidence points.</a:t>
            </a:r>
            <a:endParaRPr lang="en-US" sz="2400" dirty="0"/>
          </a:p>
        </p:txBody>
      </p:sp>
      <p:pic>
        <p:nvPicPr>
          <p:cNvPr id="4" name="Picture 3">
            <a:extLst>
              <a:ext uri="{FF2B5EF4-FFF2-40B4-BE49-F238E27FC236}">
                <a16:creationId xmlns:a16="http://schemas.microsoft.com/office/drawing/2014/main" id="{69A11737-63A4-4720-AC0C-9C0828B58E1A}"/>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4531278C-F64F-4626-8867-768A5C77F7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B63A26ED-99AD-4277-A1D8-2C203EDF1B6B}"/>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3C43A1A0-52E6-4A98-B104-CDB4A21B684C}"/>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595FEB36-04EE-4006-8786-481BDBA9B1D1}"/>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99463F5F-1106-4D7F-A06B-9A8662ED8F30}"/>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5663794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FEE5D8-487E-4788-A83E-493F254ECF13}"/>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1DB4668C-21FA-41FB-A26A-78E525BE964C}"/>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Exponential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56BF42FB-8516-4DCF-9ADC-CF3A2BAA701A}"/>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The </a:t>
            </a:r>
            <a:r>
              <a:rPr lang="en-US" sz="2400" b="0" i="1" u="none" strike="noStrike" baseline="0" dirty="0">
                <a:latin typeface="Times New Roman" panose="02020603050405020304" pitchFamily="18" charset="0"/>
              </a:rPr>
              <a:t>exponential </a:t>
            </a:r>
            <a:r>
              <a:rPr lang="en-US" sz="2400" b="0" i="0" u="none" strike="noStrike" baseline="0" dirty="0">
                <a:latin typeface="Times New Roman" panose="02020603050405020304" pitchFamily="18" charset="0"/>
              </a:rPr>
              <a:t>distribution is a counterpart to the discrete Poisson </a:t>
            </a:r>
            <a:r>
              <a:rPr lang="en-US" sz="2400" b="0" i="0" u="none" strike="noStrike" baseline="0" dirty="0" err="1">
                <a:latin typeface="Times New Roman" panose="02020603050405020304" pitchFamily="18" charset="0"/>
              </a:rPr>
              <a:t>distribution.The</a:t>
            </a:r>
            <a:r>
              <a:rPr lang="en-US" sz="2400" b="0" i="0" u="none" strike="noStrike" baseline="0" dirty="0">
                <a:latin typeface="Times New Roman" panose="02020603050405020304" pitchFamily="18" charset="0"/>
              </a:rPr>
              <a:t> exponential distribution is most commonly used to represent time between arrivals of random events. Figure 10.9 shows an exponential distribution with </a:t>
            </a:r>
            <a:r>
              <a:rPr lang="en-US" sz="2400" b="1" i="1" u="none" strike="noStrike" baseline="0" dirty="0">
                <a:latin typeface="Arial" panose="020B0604020202020204" pitchFamily="34" charset="0"/>
              </a:rPr>
              <a:t>p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2 units:</a:t>
            </a:r>
            <a:endParaRPr lang="en-US" sz="2400" dirty="0"/>
          </a:p>
        </p:txBody>
      </p:sp>
      <p:pic>
        <p:nvPicPr>
          <p:cNvPr id="5" name="Picture 4">
            <a:extLst>
              <a:ext uri="{FF2B5EF4-FFF2-40B4-BE49-F238E27FC236}">
                <a16:creationId xmlns:a16="http://schemas.microsoft.com/office/drawing/2014/main" id="{03F7BC72-D5FA-4E39-824A-94FBFDCE8B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A82A59B4-356E-4108-A37E-0232A7D676AC}"/>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681CE498-5F5E-4C2B-9156-8AA3C1CA7984}"/>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C557529A-312D-4405-BC2F-EEF0770BB195}"/>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64630F4F-23CE-418D-8C06-A1220064F6D3}"/>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559509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B1370-A9D2-4C6D-8F63-C5932F9585F6}"/>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5A287336-C979-4817-AC5E-51FD655F6B92}"/>
              </a:ext>
            </a:extLst>
          </p:cNvPr>
          <p:cNvPicPr>
            <a:picLocks noGrp="1" noChangeAspect="1"/>
          </p:cNvPicPr>
          <p:nvPr>
            <p:ph idx="1"/>
          </p:nvPr>
        </p:nvPicPr>
        <p:blipFill rotWithShape="1">
          <a:blip r:embed="rId2"/>
          <a:srcRect l="22282" t="26569" r="24577" b="795"/>
          <a:stretch/>
        </p:blipFill>
        <p:spPr>
          <a:xfrm>
            <a:off x="2226364" y="1328112"/>
            <a:ext cx="7454349" cy="4540643"/>
          </a:xfrm>
        </p:spPr>
      </p:pic>
      <p:pic>
        <p:nvPicPr>
          <p:cNvPr id="4" name="Picture 3">
            <a:extLst>
              <a:ext uri="{FF2B5EF4-FFF2-40B4-BE49-F238E27FC236}">
                <a16:creationId xmlns:a16="http://schemas.microsoft.com/office/drawing/2014/main" id="{10D98A77-A342-4A6E-BF54-3B3898D15C96}"/>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99BC9BC4-D55D-46C4-9A5C-1570C04CBE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E93D9E8D-2405-4DCB-8399-D6ED961A07A5}"/>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2CB1A3C5-97E9-47B2-B84C-A72AA978BB23}"/>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9FEA6C7D-8AF9-4B46-BE44-1FEAC92AEE22}"/>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591BBDE0-AB74-47FB-A29C-31FFAC301770}"/>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854576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EEE9F-48DA-47C1-8206-9AEEBC459B8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E46317E-C4D8-4FB9-A3C5-02ABD774927D}"/>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Like the Poisson, we use the exponential distribution in discrete-event simulations, such as of queuing systems. Common uses include representing the time until the next arrival of a service request or unscheduled work interruption.</a:t>
            </a:r>
            <a:endParaRPr lang="en-US" sz="2400" dirty="0"/>
          </a:p>
        </p:txBody>
      </p:sp>
      <p:pic>
        <p:nvPicPr>
          <p:cNvPr id="4" name="Picture 3">
            <a:extLst>
              <a:ext uri="{FF2B5EF4-FFF2-40B4-BE49-F238E27FC236}">
                <a16:creationId xmlns:a16="http://schemas.microsoft.com/office/drawing/2014/main" id="{87879E01-779F-4D35-B145-761961AD4DC0}"/>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FC49BB7E-82F0-4992-95D1-66E90A761A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053DD133-787F-4FA0-8DA2-3A16388B7F8E}"/>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69195C1C-18D1-4832-8CB6-03ABB207AA6D}"/>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567527CC-DFC2-4446-9CC2-54BAB63721D1}"/>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DBE55E7D-8559-470E-A2ED-4179B418F30A}"/>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1349484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6E5E9A6-D8CC-423B-BFE6-83CBAC8A94C0}"/>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533DD724-D7AC-4697-A903-0E54B20656FA}"/>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Beta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F976C00C-95E9-4177-B796-C630C3C1537E}"/>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The beta distribution is a mathematical function that assumes a variety of profiles, depending upon two shape parameters. The basic distribution is bounded by 0 and 1. In the distribution illustrated in Figure 10.10, the shape parameters are 2 and 5, and </a:t>
            </a:r>
            <a:r>
              <a:rPr lang="en-US" sz="2400" b="1" i="0" u="none" strike="noStrike" baseline="0" dirty="0">
                <a:latin typeface="Times New Roman" panose="02020603050405020304" pitchFamily="18" charset="0"/>
              </a:rPr>
              <a:t>3 </a:t>
            </a:r>
            <a:r>
              <a:rPr lang="en-US" sz="2400" b="0" i="0" u="none" strike="noStrike" baseline="0" dirty="0">
                <a:latin typeface="Times New Roman" panose="02020603050405020304" pitchFamily="18" charset="0"/>
              </a:rPr>
              <a:t>is a scaling factor. With the shape factors, we can make many different symmetric and asymmetric shapes.</a:t>
            </a:r>
          </a:p>
          <a:p>
            <a:pPr marL="0" indent="0" algn="l">
              <a:buNone/>
            </a:pPr>
            <a:r>
              <a:rPr lang="en-US" sz="2400" b="0" i="0" u="none" strike="noStrike" baseline="0" dirty="0">
                <a:latin typeface="Times New Roman" panose="02020603050405020304" pitchFamily="18" charset="0"/>
              </a:rPr>
              <a:t>We can reposition and rescale the distribution as needed. Project management professionals have used beta distributions since the 1950s to rep resent activity times-to-complete in PERT project models.</a:t>
            </a:r>
            <a:endParaRPr lang="en-US" sz="2400" dirty="0"/>
          </a:p>
        </p:txBody>
      </p:sp>
      <p:pic>
        <p:nvPicPr>
          <p:cNvPr id="5" name="Picture 4">
            <a:extLst>
              <a:ext uri="{FF2B5EF4-FFF2-40B4-BE49-F238E27FC236}">
                <a16:creationId xmlns:a16="http://schemas.microsoft.com/office/drawing/2014/main" id="{52607431-0FAB-423A-897D-B0686A8AEB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4EA8E226-F547-4F8B-A8B1-DB159984241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4A841B5E-E623-479E-A65F-AB6AC7F49A18}"/>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5513A625-950E-49BC-B69B-110993DF2E92}"/>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0405173C-69A0-4C43-943F-69B1CC85B7ED}"/>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285185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CB0FA-483E-4E57-B381-C5C043FB770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28F18202-C84A-4A85-945D-5A4C3858D950}"/>
              </a:ext>
            </a:extLst>
          </p:cNvPr>
          <p:cNvPicPr>
            <a:picLocks noGrp="1" noChangeAspect="1"/>
          </p:cNvPicPr>
          <p:nvPr>
            <p:ph idx="1"/>
          </p:nvPr>
        </p:nvPicPr>
        <p:blipFill rotWithShape="1">
          <a:blip r:embed="rId2"/>
          <a:srcRect l="8012" t="29081" r="13507" b="6277"/>
          <a:stretch/>
        </p:blipFill>
        <p:spPr>
          <a:xfrm>
            <a:off x="1815639" y="1402798"/>
            <a:ext cx="9724621" cy="4313583"/>
          </a:xfrm>
        </p:spPr>
      </p:pic>
      <p:pic>
        <p:nvPicPr>
          <p:cNvPr id="4" name="Picture 3">
            <a:extLst>
              <a:ext uri="{FF2B5EF4-FFF2-40B4-BE49-F238E27FC236}">
                <a16:creationId xmlns:a16="http://schemas.microsoft.com/office/drawing/2014/main" id="{1E61367C-7266-464E-B9BA-EB51248A895B}"/>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D5FE278B-172E-4E99-971C-AB02BF72029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E519B96E-82FF-4FA0-8D4F-F3C3AE1311D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D995CBAF-E55A-486E-BF49-D51A3D396C73}"/>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8A21C62D-0CE5-4215-A390-AE2CB88FF6BB}"/>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E7B457C3-1D5A-4604-9D91-8B5C99DD5E5A}"/>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7093369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199" y="1752601"/>
            <a:ext cx="10373139" cy="4602164"/>
          </a:xfrm>
        </p:spPr>
        <p:txBody>
          <a:bodyPr>
            <a:normAutofit fontScale="92500" lnSpcReduction="20000"/>
          </a:bodyPr>
          <a:lstStyle/>
          <a:p>
            <a:pPr algn="r" rtl="1"/>
            <a:endParaRPr lang="ar-SA" dirty="0"/>
          </a:p>
          <a:p>
            <a:pPr algn="r" rtl="1"/>
            <a:endParaRPr lang="ar-SA" dirty="0"/>
          </a:p>
          <a:p>
            <a:pPr algn="r" rtl="1"/>
            <a:endParaRPr lang="ar-SA" dirty="0"/>
          </a:p>
          <a:p>
            <a:pPr algn="r" rtl="1"/>
            <a:endParaRPr lang="ar-SA" dirty="0"/>
          </a:p>
          <a:p>
            <a:pPr algn="r" rtl="1"/>
            <a:endParaRPr lang="ar-SA" dirty="0"/>
          </a:p>
          <a:p>
            <a:pPr algn="r" rtl="1"/>
            <a:endParaRPr lang="ar-SA" dirty="0"/>
          </a:p>
          <a:p>
            <a:pPr algn="r" rtl="1"/>
            <a:endParaRPr lang="ar-SA" dirty="0"/>
          </a:p>
          <a:p>
            <a:pPr algn="r" rtl="1"/>
            <a:endParaRPr lang="ar-SA" sz="2600" dirty="0"/>
          </a:p>
          <a:p>
            <a:pPr algn="r" rtl="1"/>
            <a:r>
              <a:rPr lang="ar-SA" sz="2600" dirty="0"/>
              <a:t>حيث يمثل </a:t>
            </a:r>
            <a:r>
              <a:rPr lang="en-US" sz="2600" dirty="0"/>
              <a:t>Mean </a:t>
            </a:r>
            <a:r>
              <a:rPr lang="ar-SA" sz="2600" dirty="0"/>
              <a:t> = حساب متوسط الوقت للنشاط بطريقة </a:t>
            </a:r>
            <a:r>
              <a:rPr lang="en-US" sz="2600" dirty="0"/>
              <a:t>PERT</a:t>
            </a:r>
          </a:p>
          <a:p>
            <a:pPr algn="r" rtl="1"/>
            <a:r>
              <a:rPr lang="ar-SA" sz="2600" dirty="0"/>
              <a:t>ويمثل </a:t>
            </a:r>
            <a:r>
              <a:rPr lang="en-US" sz="2600" dirty="0"/>
              <a:t>Standard Deviation </a:t>
            </a:r>
            <a:r>
              <a:rPr lang="ar-SA" sz="2600" dirty="0"/>
              <a:t> الانحراف المعياري ويشار له بالرمز  </a:t>
            </a:r>
            <a:r>
              <a:rPr lang="en-US" sz="2600" dirty="0"/>
              <a:t>Ϭ</a:t>
            </a:r>
            <a:r>
              <a:rPr lang="ar-SA" sz="2600" dirty="0"/>
              <a:t> او سيقما </a:t>
            </a:r>
            <a:r>
              <a:rPr lang="en-US" sz="2600" dirty="0"/>
              <a:t>Sigma</a:t>
            </a:r>
            <a:r>
              <a:rPr lang="ar-SA" sz="2600" dirty="0"/>
              <a:t> </a:t>
            </a:r>
          </a:p>
          <a:p>
            <a:pPr algn="r" rtl="1"/>
            <a:r>
              <a:rPr lang="ar-SA" sz="2600" dirty="0"/>
              <a:t>ويمثل </a:t>
            </a:r>
            <a:r>
              <a:rPr lang="en-US" sz="2600" dirty="0"/>
              <a:t>Variance </a:t>
            </a:r>
            <a:r>
              <a:rPr lang="ar-SA" sz="2600" dirty="0"/>
              <a:t>السماحية في الوقت وهو</a:t>
            </a:r>
            <a:r>
              <a:rPr lang="en-US" sz="2600" dirty="0"/>
              <a:t> </a:t>
            </a:r>
            <a:r>
              <a:rPr lang="ar-SA" sz="2600" dirty="0"/>
              <a:t>حاصل تربيع الانحراف المعياري</a:t>
            </a: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02635" y="755374"/>
            <a:ext cx="9640956" cy="35863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itle 5">
            <a:extLst>
              <a:ext uri="{FF2B5EF4-FFF2-40B4-BE49-F238E27FC236}">
                <a16:creationId xmlns:a16="http://schemas.microsoft.com/office/drawing/2014/main" id="{0E8955A1-851D-4058-A0DD-4BAF5A6F9895}"/>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3543131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3888" y="479016"/>
            <a:ext cx="9867014" cy="5769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itle 3">
            <a:extLst>
              <a:ext uri="{FF2B5EF4-FFF2-40B4-BE49-F238E27FC236}">
                <a16:creationId xmlns:a16="http://schemas.microsoft.com/office/drawing/2014/main" id="{1824EA38-419A-44BF-B430-04530A219D4E}"/>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0623305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296B-0691-4E47-9F04-4C3C723F6331}"/>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007D2424-467C-46D0-9A8C-FA84F2971ABC}"/>
              </a:ext>
            </a:extLst>
          </p:cNvPr>
          <p:cNvPicPr>
            <a:picLocks noGrp="1" noChangeAspect="1"/>
          </p:cNvPicPr>
          <p:nvPr>
            <p:ph idx="1"/>
          </p:nvPr>
        </p:nvPicPr>
        <p:blipFill rotWithShape="1">
          <a:blip r:embed="rId2"/>
          <a:srcRect l="12482" t="25488" r="15072" b="5565"/>
          <a:stretch/>
        </p:blipFill>
        <p:spPr>
          <a:xfrm>
            <a:off x="838199" y="712381"/>
            <a:ext cx="10804451" cy="5784112"/>
          </a:xfrm>
        </p:spPr>
      </p:pic>
    </p:spTree>
    <p:extLst>
      <p:ext uri="{BB962C8B-B14F-4D97-AF65-F5344CB8AC3E}">
        <p14:creationId xmlns:p14="http://schemas.microsoft.com/office/powerpoint/2010/main" val="30713551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8C2CBC-D41C-431C-9526-88811607C0CA}"/>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E5FF1333-9C8A-4093-95DC-8F7614C75D9C}"/>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Which Distribution Is Best?</a:t>
            </a:r>
            <a:endParaRPr lang="en-US" dirty="0">
              <a:solidFill>
                <a:schemeClr val="bg1"/>
              </a:solidFill>
            </a:endParaRPr>
          </a:p>
        </p:txBody>
      </p:sp>
      <p:sp>
        <p:nvSpPr>
          <p:cNvPr id="3" name="Content Placeholder 2">
            <a:extLst>
              <a:ext uri="{FF2B5EF4-FFF2-40B4-BE49-F238E27FC236}">
                <a16:creationId xmlns:a16="http://schemas.microsoft.com/office/drawing/2014/main" id="{DD674500-B7B0-4149-9D33-7CB42E04D813}"/>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If you are the expert, the best distribution is the one that completely expresses your belief about the uncertainty. Often we have data that suggest that a system is producing a common distribution shape. Be aware that mathematicians have described hundreds of distributions, and your system need not produce a distribution with a recognizable mathematical function. Fortunately, the distributions listed earlier usually suffice. Importantly, the popular software tools allow users to </a:t>
            </a:r>
            <a:r>
              <a:rPr lang="en-US" sz="2400" b="0" i="0" u="none" strike="noStrike" baseline="0" dirty="0" err="1">
                <a:latin typeface="Times New Roman" panose="02020603050405020304" pitchFamily="18" charset="0"/>
              </a:rPr>
              <a:t>speclfy</a:t>
            </a:r>
            <a:r>
              <a:rPr lang="en-US" sz="2400" b="0" i="0" u="none" strike="noStrike" baseline="0" dirty="0">
                <a:latin typeface="Times New Roman" panose="02020603050405020304" pitchFamily="18" charset="0"/>
              </a:rPr>
              <a:t> custom distribution shapes. Without data, perhaps the best way to obtain a distribution is to model the subsystem that causes the uncertainty. If the expert can explain how the process works, we can model it and use the model to generate a distribution shape. The amount of effort in detailed modeling should be consistent with the importance of the variable to the decision at hand.</a:t>
            </a:r>
            <a:endParaRPr lang="en-US" sz="2400" dirty="0"/>
          </a:p>
        </p:txBody>
      </p:sp>
      <p:pic>
        <p:nvPicPr>
          <p:cNvPr id="5" name="Picture 4">
            <a:extLst>
              <a:ext uri="{FF2B5EF4-FFF2-40B4-BE49-F238E27FC236}">
                <a16:creationId xmlns:a16="http://schemas.microsoft.com/office/drawing/2014/main" id="{D528C025-3BD7-4ED8-99CE-3309824F97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B8BB121B-715F-4096-A2E2-53EE57A37E47}"/>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56824438-40CC-4418-B9D6-6880C4288F48}"/>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19EBEF6D-B695-4115-BAD5-CB79C9A81D76}"/>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CB6A0A7A-1D30-42A8-9985-2D1B5F5DC9D8}"/>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4232454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4858C-4234-428C-89CD-B8B31C1565A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4D54D20-CD7C-4BC9-A357-C177F349EEB0}"/>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Usually our best available experts provide judgments that go into the project models. Delegating responsibility for these inputs is a responsibility of the decision maker. </a:t>
            </a:r>
            <a:r>
              <a:rPr lang="en-US" sz="2400" b="1" i="0" u="none" strike="noStrike" baseline="0" dirty="0">
                <a:latin typeface="Times New Roman" panose="02020603050405020304" pitchFamily="18" charset="0"/>
              </a:rPr>
              <a:t>A </a:t>
            </a:r>
            <a:r>
              <a:rPr lang="en-US" sz="2400" b="0" i="0" u="none" strike="noStrike" baseline="0" dirty="0">
                <a:latin typeface="Times New Roman" panose="02020603050405020304" pitchFamily="18" charset="0"/>
              </a:rPr>
              <a:t>probability distribution completely describes a judgment about a single variable. There is an additional dimension of expert opinion: Are there influencing relationships among the variables? That is the topic of Chapter 12. First, we will discuss the source of these probability distributions in Chapter 11, Judgments and Biases.</a:t>
            </a:r>
            <a:endParaRPr lang="en-US" sz="2400" dirty="0"/>
          </a:p>
        </p:txBody>
      </p:sp>
      <p:pic>
        <p:nvPicPr>
          <p:cNvPr id="4" name="Picture 3">
            <a:extLst>
              <a:ext uri="{FF2B5EF4-FFF2-40B4-BE49-F238E27FC236}">
                <a16:creationId xmlns:a16="http://schemas.microsoft.com/office/drawing/2014/main" id="{E9C1B51C-7435-4B4A-B154-B8CDDECF22ED}"/>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46F79F1A-FD32-463C-80E2-4A67B20422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22B431C3-2C9B-4ED3-9D0A-219E8970A8A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8303C617-54B7-4542-9FA7-88B59EC7D41D}"/>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581C1F3E-BCE3-4DB7-80CC-95F9AF04FBAC}"/>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630D08B1-814E-4F3E-BF48-907D8EDAF7E9}"/>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0123590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2963</Words>
  <Application>Microsoft Office PowerPoint</Application>
  <PresentationFormat>Widescreen</PresentationFormat>
  <Paragraphs>135</Paragraphs>
  <Slides>46</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Arial</vt:lpstr>
      <vt:lpstr>Calibri</vt:lpstr>
      <vt:lpstr>Calibri Light</vt:lpstr>
      <vt:lpstr>Courier</vt:lpstr>
      <vt:lpstr>Helvetica</vt:lpstr>
      <vt:lpstr>inherit</vt:lpstr>
      <vt:lpstr>Tajawal Medium</vt:lpstr>
      <vt:lpstr>Times New Roman</vt:lpstr>
      <vt:lpstr>Office Theme</vt:lpstr>
      <vt:lpstr>PowerPoint Presentation</vt:lpstr>
      <vt:lpstr>Introduction</vt:lpstr>
      <vt:lpstr>Introduction</vt:lpstr>
      <vt:lpstr>PowerPoint Presentation</vt:lpstr>
      <vt:lpstr>Standard Deviation </vt:lpstr>
      <vt:lpstr>Mean, Median, Mode &amp; Rang</vt:lpstr>
      <vt:lpstr>Example</vt:lpstr>
      <vt:lpstr>Step 1 : Find (n)</vt:lpstr>
      <vt:lpstr>Step 2: Find mean</vt:lpstr>
      <vt:lpstr>Step 3: how much each data point differs from the mean.</vt:lpstr>
      <vt:lpstr>Step 4: squaring results</vt:lpstr>
      <vt:lpstr>Step5: Find Variance</vt:lpstr>
      <vt:lpstr>Final Step: find Standard Deviation (SD)</vt:lpstr>
      <vt:lpstr>PowerPoint Presentation</vt:lpstr>
      <vt:lpstr>Probability Distributions</vt:lpstr>
      <vt:lpstr>PowerPoint Presentation</vt:lpstr>
      <vt:lpstr>PowerPoint Presentation</vt:lpstr>
      <vt:lpstr>Discrete Distributions</vt:lpstr>
      <vt:lpstr>PowerPoint Presentation</vt:lpstr>
      <vt:lpstr>Binomial Distribution</vt:lpstr>
      <vt:lpstr>PowerPoint Presentation</vt:lpstr>
      <vt:lpstr>Poisson Distribution</vt:lpstr>
      <vt:lpstr>Three-Level Estimates</vt:lpstr>
      <vt:lpstr>PowerPoint Presentation</vt:lpstr>
      <vt:lpstr>Continuous Distributions</vt:lpstr>
      <vt:lpstr>Uniform Distribution</vt:lpstr>
      <vt:lpstr>PowerPoint Presentation</vt:lpstr>
      <vt:lpstr>Triangle Distribution</vt:lpstr>
      <vt:lpstr>PowerPoint Presentation</vt:lpstr>
      <vt:lpstr>PowerPoint Presentation</vt:lpstr>
      <vt:lpstr>Normal Distribution</vt:lpstr>
      <vt:lpstr>PowerPoint Presentation</vt:lpstr>
      <vt:lpstr>PowerPoint Presentation</vt:lpstr>
      <vt:lpstr>Lognormal Distribution</vt:lpstr>
      <vt:lpstr>PowerPoint Presentation</vt:lpstr>
      <vt:lpstr>PowerPoint Presentation</vt:lpstr>
      <vt:lpstr>Exponential Distribution</vt:lpstr>
      <vt:lpstr>PowerPoint Presentation</vt:lpstr>
      <vt:lpstr>PowerPoint Presentation</vt:lpstr>
      <vt:lpstr>Beta Distribution</vt:lpstr>
      <vt:lpstr>PowerPoint Presentation</vt:lpstr>
      <vt:lpstr>PowerPoint Presentation</vt:lpstr>
      <vt:lpstr>PowerPoint Presentation</vt:lpstr>
      <vt:lpstr>PowerPoint Presentation</vt:lpstr>
      <vt:lpstr>Which Distribution Is Best?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Sami Alzahrani</dc:creator>
  <cp:lastModifiedBy>Dr. Sami Alzahrani</cp:lastModifiedBy>
  <cp:revision>12</cp:revision>
  <cp:lastPrinted>2022-04-08T12:03:26Z</cp:lastPrinted>
  <dcterms:created xsi:type="dcterms:W3CDTF">2022-04-07T16:26:10Z</dcterms:created>
  <dcterms:modified xsi:type="dcterms:W3CDTF">2022-08-08T18:22:21Z</dcterms:modified>
</cp:coreProperties>
</file>