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03" r:id="rId2"/>
    <p:sldId id="276" r:id="rId3"/>
    <p:sldId id="643" r:id="rId4"/>
    <p:sldId id="644" r:id="rId5"/>
    <p:sldId id="667" r:id="rId6"/>
    <p:sldId id="695" r:id="rId7"/>
    <p:sldId id="668" r:id="rId8"/>
    <p:sldId id="646" r:id="rId9"/>
    <p:sldId id="647" r:id="rId10"/>
    <p:sldId id="649" r:id="rId11"/>
    <p:sldId id="669" r:id="rId12"/>
    <p:sldId id="670" r:id="rId13"/>
    <p:sldId id="671" r:id="rId14"/>
    <p:sldId id="673" r:id="rId15"/>
    <p:sldId id="674" r:id="rId16"/>
    <p:sldId id="672" r:id="rId17"/>
    <p:sldId id="675" r:id="rId18"/>
    <p:sldId id="676" r:id="rId19"/>
    <p:sldId id="677" r:id="rId20"/>
    <p:sldId id="679" r:id="rId21"/>
    <p:sldId id="682" r:id="rId22"/>
    <p:sldId id="683" r:id="rId23"/>
    <p:sldId id="685" r:id="rId24"/>
    <p:sldId id="686" r:id="rId25"/>
    <p:sldId id="687" r:id="rId26"/>
    <p:sldId id="688" r:id="rId27"/>
    <p:sldId id="691" r:id="rId28"/>
    <p:sldId id="692" r:id="rId29"/>
    <p:sldId id="693" r:id="rId30"/>
    <p:sldId id="694" r:id="rId31"/>
    <p:sldId id="585" r:id="rId32"/>
    <p:sldId id="697" r:id="rId33"/>
    <p:sldId id="698" r:id="rId34"/>
    <p:sldId id="699" r:id="rId35"/>
    <p:sldId id="700" r:id="rId36"/>
    <p:sldId id="696" r:id="rId37"/>
    <p:sldId id="586"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643"/>
            <p14:sldId id="644"/>
            <p14:sldId id="667"/>
            <p14:sldId id="695"/>
            <p14:sldId id="668"/>
            <p14:sldId id="646"/>
            <p14:sldId id="647"/>
            <p14:sldId id="649"/>
            <p14:sldId id="669"/>
            <p14:sldId id="670"/>
            <p14:sldId id="671"/>
            <p14:sldId id="673"/>
            <p14:sldId id="674"/>
            <p14:sldId id="672"/>
            <p14:sldId id="675"/>
            <p14:sldId id="676"/>
            <p14:sldId id="677"/>
            <p14:sldId id="679"/>
            <p14:sldId id="682"/>
            <p14:sldId id="683"/>
            <p14:sldId id="685"/>
            <p14:sldId id="686"/>
            <p14:sldId id="687"/>
            <p14:sldId id="688"/>
            <p14:sldId id="691"/>
            <p14:sldId id="692"/>
            <p14:sldId id="693"/>
            <p14:sldId id="694"/>
            <p14:sldId id="585"/>
            <p14:sldId id="697"/>
            <p14:sldId id="698"/>
            <p14:sldId id="699"/>
            <p14:sldId id="700"/>
            <p14:sldId id="696"/>
            <p14:sldId id="586"/>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5143AD7-E749-5E1E-371D-A585C0C727CD}" name="User" initials="U" userId="User"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A61A73"/>
    <a:srgbClr val="365DFF"/>
    <a:srgbClr val="000000"/>
    <a:srgbClr val="FF6699"/>
    <a:srgbClr val="FBB857"/>
    <a:srgbClr val="D5E26C"/>
    <a:srgbClr val="2BC259"/>
    <a:srgbClr val="B132A3"/>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2998" autoAdjust="0"/>
  </p:normalViewPr>
  <p:slideViewPr>
    <p:cSldViewPr snapToGrid="0">
      <p:cViewPr varScale="1">
        <p:scale>
          <a:sx n="59" d="100"/>
          <a:sy n="59" d="100"/>
        </p:scale>
        <p:origin x="940" y="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8/10/relationships/authors" Targe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hyperlink" Target="https://blog.ainfluencer.com/brand-awareness/" TargetMode="Externa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hyperlink" Target="https://blog.ainfluencer.com/how-to-become-a-fitness-influencer/" TargetMode="External"/><Relationship Id="rId4" Type="http://schemas.openxmlformats.org/officeDocument/2006/relationships/hyperlink" Target="https://blog.ainfluencer.com/beauty-influencer-on-instagra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hyperlink" Target="https://blog.ainfluencer.com/influencer-marketplace/" TargetMode="Externa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hyperlink" Target="https://blog.ainfluencer.com/content-marketing-strategy/" TargetMode="Externa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hyperlink" Target="https://blog.ainfluencer.com/giveaway-examples-and-ideas/" TargetMode="External"/><Relationship Id="rId4" Type="http://schemas.openxmlformats.org/officeDocument/2006/relationships/hyperlink" Target="https://blog.ainfluencer.com/brand-influencer-on-instagra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hyperlink" Target="https://blog.ainfluencer.com/viral-marketing/" TargetMode="External"/><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19.png"/><Relationship Id="rId4" Type="http://schemas.openxmlformats.org/officeDocument/2006/relationships/hyperlink" Target="https://www.convinceandconvert.com/influencer-marketing/influencer-marketing-statistics/"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0.png"/><Relationship Id="rId1" Type="http://schemas.openxmlformats.org/officeDocument/2006/relationships/slideLayout" Target="../slideLayouts/slideLayout13.xml"/><Relationship Id="rId4" Type="http://schemas.openxmlformats.org/officeDocument/2006/relationships/hyperlink" Target="https://www.ftc.gov/tips-advice/business-center/guidance/disclosures-101-social-media-influencers"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blog.ainfluencer.com/instagram-travel-influencers/" TargetMode="Externa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blog.ainfluencer.com/lifestyle-influencers/" TargetMode="External"/><Relationship Id="rId2" Type="http://schemas.openxmlformats.org/officeDocument/2006/relationships/image" Target="../media/image23.png"/><Relationship Id="rId1" Type="http://schemas.openxmlformats.org/officeDocument/2006/relationships/slideLayout" Target="../slideLayouts/slideLayout13.xml"/><Relationship Id="rId6" Type="http://schemas.openxmlformats.org/officeDocument/2006/relationships/hyperlink" Target="https://blog.ainfluencer.com/increase-brand-engagement/" TargetMode="External"/><Relationship Id="rId5" Type="http://schemas.openxmlformats.org/officeDocument/2006/relationships/hyperlink" Target="https://blog.ainfluencer.com/everything-about-micro-influencers/" TargetMode="Externa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hyperlink" Target="https://mediakix.com/influencer-marketing-resources/influencer-marketing-industry-statistics-survey-benchmarks/#instagra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hyperlink" Target="https://blog.ainfluencer.com/brand-ambassador/" TargetMode="Externa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hyperlink" Target="https://blog.ainfluencer.com/top-fitness-hashtags-for-instagram/" TargetMode="External"/><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hyperlink" Target="https://blog.ainfluencer.com/best-hashtag-strategy-on-instagram/" TargetMode="External"/><Relationship Id="rId4" Type="http://schemas.openxmlformats.org/officeDocument/2006/relationships/hyperlink" Target="https://blog.ainfluencer.com/best-hashtag-generator-for-instagram/"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5.svg"/><Relationship Id="rId2" Type="http://schemas.openxmlformats.org/officeDocument/2006/relationships/image" Target="../media/image44.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47.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122102" cy="2123658"/>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DIGITAL MARKETING STRATEGY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931858" y="612948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HEBA ZIAD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E1F7A49-9669-2FB5-C60B-64D787A6D445}"/>
              </a:ext>
            </a:extLst>
          </p:cNvPr>
          <p:cNvPicPr>
            <a:picLocks noChangeAspect="1"/>
          </p:cNvPicPr>
          <p:nvPr/>
        </p:nvPicPr>
        <p:blipFill>
          <a:blip r:embed="rId2"/>
          <a:stretch>
            <a:fillRect/>
          </a:stretch>
        </p:blipFill>
        <p:spPr>
          <a:xfrm>
            <a:off x="0" y="1"/>
            <a:ext cx="12192000" cy="6838972"/>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08145"/>
            <a:ext cx="2305141" cy="1076343"/>
          </a:xfrm>
          <a:prstGeom prst="rect">
            <a:avLst/>
          </a:prstGeom>
        </p:spPr>
      </p:pic>
      <p:sp>
        <p:nvSpPr>
          <p:cNvPr id="3" name="TextBox 2">
            <a:extLst>
              <a:ext uri="{FF2B5EF4-FFF2-40B4-BE49-F238E27FC236}">
                <a16:creationId xmlns:a16="http://schemas.microsoft.com/office/drawing/2014/main" id="{6D2C7824-9361-39D7-8C9D-F479DC0008EC}"/>
              </a:ext>
            </a:extLst>
          </p:cNvPr>
          <p:cNvSpPr txBox="1"/>
          <p:nvPr/>
        </p:nvSpPr>
        <p:spPr>
          <a:xfrm>
            <a:off x="493607" y="860364"/>
            <a:ext cx="6094070" cy="369332"/>
          </a:xfrm>
          <a:prstGeom prst="rect">
            <a:avLst/>
          </a:prstGeom>
          <a:solidFill>
            <a:srgbClr val="A61A73"/>
          </a:solidFill>
        </p:spPr>
        <p:txBody>
          <a:bodyPr wrap="square">
            <a:spAutoFit/>
          </a:bodyPr>
          <a:lstStyle/>
          <a:p>
            <a:r>
              <a:rPr lang="en-US" b="1" cap="all" dirty="0">
                <a:solidFill>
                  <a:schemeClr val="bg1"/>
                </a:solidFill>
                <a:latin typeface="Times New Roman" panose="02020603050405020304" pitchFamily="18" charset="0"/>
                <a:cs typeface="Times New Roman" panose="02020603050405020304" pitchFamily="18" charset="0"/>
              </a:rPr>
              <a:t>TABLE OF CONTENTS</a:t>
            </a:r>
          </a:p>
        </p:txBody>
      </p:sp>
      <p:pic>
        <p:nvPicPr>
          <p:cNvPr id="2" name="Picture 1">
            <a:extLst>
              <a:ext uri="{FF2B5EF4-FFF2-40B4-BE49-F238E27FC236}">
                <a16:creationId xmlns:a16="http://schemas.microsoft.com/office/drawing/2014/main" id="{2B557759-9731-89FF-A4ED-7003FC8DC43F}"/>
              </a:ext>
            </a:extLst>
          </p:cNvPr>
          <p:cNvPicPr>
            <a:picLocks noChangeAspect="1"/>
          </p:cNvPicPr>
          <p:nvPr/>
        </p:nvPicPr>
        <p:blipFill>
          <a:blip r:embed="rId4"/>
          <a:stretch>
            <a:fillRect/>
          </a:stretch>
        </p:blipFill>
        <p:spPr>
          <a:xfrm>
            <a:off x="579007" y="1225998"/>
            <a:ext cx="11362622" cy="5432007"/>
          </a:xfrm>
          <a:prstGeom prst="rect">
            <a:avLst/>
          </a:prstGeom>
        </p:spPr>
      </p:pic>
    </p:spTree>
    <p:extLst>
      <p:ext uri="{BB962C8B-B14F-4D97-AF65-F5344CB8AC3E}">
        <p14:creationId xmlns:p14="http://schemas.microsoft.com/office/powerpoint/2010/main" val="979261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D6E30904-A322-CAF3-732D-F682B7CA1F5C}"/>
              </a:ext>
            </a:extLst>
          </p:cNvPr>
          <p:cNvSpPr txBox="1"/>
          <p:nvPr/>
        </p:nvSpPr>
        <p:spPr>
          <a:xfrm>
            <a:off x="546905" y="1595222"/>
            <a:ext cx="6094070" cy="4893647"/>
          </a:xfrm>
          <a:prstGeom prst="rect">
            <a:avLst/>
          </a:prstGeom>
          <a:noFill/>
        </p:spPr>
        <p:txBody>
          <a:bodyPr wrap="square">
            <a:spAutoFit/>
          </a:bodyPr>
          <a:lstStyle/>
          <a:p>
            <a:pPr algn="l" fontAlgn="base"/>
            <a:r>
              <a:rPr lang="en-US" sz="2400" b="1" i="0" dirty="0">
                <a:solidFill>
                  <a:srgbClr val="333333"/>
                </a:solidFill>
                <a:effectLst/>
                <a:latin typeface="inherit"/>
              </a:rPr>
              <a:t>What Is Influencer Marketing?</a:t>
            </a:r>
            <a:endParaRPr lang="en-US" sz="2400" b="1" i="0" dirty="0">
              <a:solidFill>
                <a:srgbClr val="333333"/>
              </a:solidFill>
              <a:effectLst/>
              <a:latin typeface="Open Sans" panose="020B0606030504020204" pitchFamily="34" charset="0"/>
            </a:endParaRPr>
          </a:p>
          <a:p>
            <a:pPr algn="l" fontAlgn="base"/>
            <a:r>
              <a:rPr lang="en-US" sz="2400" b="0" i="0" dirty="0">
                <a:solidFill>
                  <a:srgbClr val="4A4A4A"/>
                </a:solidFill>
                <a:effectLst/>
                <a:latin typeface="Open Sans" panose="020B0606030504020204" pitchFamily="34" charset="0"/>
              </a:rPr>
              <a:t>Social media has changed the way people decide to buy something. Following celebrities and top influencers on social media have impacted their purchasing decision. That makes influencers great choices for brands and businesses to create </a:t>
            </a:r>
            <a:r>
              <a:rPr lang="en-US" sz="2400" b="1" i="0" u="sng" dirty="0">
                <a:solidFill>
                  <a:srgbClr val="365EFF"/>
                </a:solidFill>
                <a:effectLst/>
                <a:latin typeface="inherit"/>
                <a:hlinkClick r:id="rId3"/>
              </a:rPr>
              <a:t>brand awareness</a:t>
            </a:r>
            <a:r>
              <a:rPr lang="en-US" sz="2400" b="0" i="0" dirty="0">
                <a:solidFill>
                  <a:srgbClr val="4A4A4A"/>
                </a:solidFill>
                <a:effectLst/>
                <a:latin typeface="Open Sans" panose="020B0606030504020204" pitchFamily="34" charset="0"/>
              </a:rPr>
              <a:t> and promote their products.</a:t>
            </a:r>
          </a:p>
          <a:p>
            <a:pPr algn="l" fontAlgn="base"/>
            <a:r>
              <a:rPr lang="en-US" sz="2400" b="0" i="0" dirty="0">
                <a:solidFill>
                  <a:srgbClr val="4A4A4A"/>
                </a:solidFill>
                <a:effectLst/>
                <a:latin typeface="Open Sans" panose="020B0606030504020204" pitchFamily="34" charset="0"/>
              </a:rPr>
              <a:t>Influencer marketing is a form of marketing that focuses on using key influencers to drive the message of a brand to the larger market.</a:t>
            </a:r>
          </a:p>
        </p:txBody>
      </p:sp>
      <p:pic>
        <p:nvPicPr>
          <p:cNvPr id="8" name="Picture 7">
            <a:extLst>
              <a:ext uri="{FF2B5EF4-FFF2-40B4-BE49-F238E27FC236}">
                <a16:creationId xmlns:a16="http://schemas.microsoft.com/office/drawing/2014/main" id="{5F946F47-E328-CC25-80EE-546FE103862A}"/>
              </a:ext>
            </a:extLst>
          </p:cNvPr>
          <p:cNvPicPr>
            <a:picLocks noChangeAspect="1"/>
          </p:cNvPicPr>
          <p:nvPr/>
        </p:nvPicPr>
        <p:blipFill>
          <a:blip r:embed="rId4"/>
          <a:stretch>
            <a:fillRect/>
          </a:stretch>
        </p:blipFill>
        <p:spPr>
          <a:xfrm>
            <a:off x="5347504" y="104172"/>
            <a:ext cx="6926242" cy="6667017"/>
          </a:xfrm>
          <a:prstGeom prst="rect">
            <a:avLst/>
          </a:prstGeom>
        </p:spPr>
      </p:pic>
    </p:spTree>
    <p:extLst>
      <p:ext uri="{BB962C8B-B14F-4D97-AF65-F5344CB8AC3E}">
        <p14:creationId xmlns:p14="http://schemas.microsoft.com/office/powerpoint/2010/main" val="1759419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pic>
        <p:nvPicPr>
          <p:cNvPr id="10" name="Picture 9">
            <a:extLst>
              <a:ext uri="{FF2B5EF4-FFF2-40B4-BE49-F238E27FC236}">
                <a16:creationId xmlns:a16="http://schemas.microsoft.com/office/drawing/2014/main" id="{51731B7B-648E-4634-94FE-3C3912BBA13C}"/>
              </a:ext>
            </a:extLst>
          </p:cNvPr>
          <p:cNvPicPr>
            <a:picLocks noChangeAspect="1"/>
          </p:cNvPicPr>
          <p:nvPr/>
        </p:nvPicPr>
        <p:blipFill>
          <a:blip r:embed="rId3"/>
          <a:stretch>
            <a:fillRect/>
          </a:stretch>
        </p:blipFill>
        <p:spPr>
          <a:xfrm>
            <a:off x="7604566" y="1251612"/>
            <a:ext cx="4626979" cy="5632311"/>
          </a:xfrm>
          <a:prstGeom prst="rect">
            <a:avLst/>
          </a:prstGeom>
        </p:spPr>
      </p:pic>
      <p:sp>
        <p:nvSpPr>
          <p:cNvPr id="3" name="TextBox 2">
            <a:extLst>
              <a:ext uri="{FF2B5EF4-FFF2-40B4-BE49-F238E27FC236}">
                <a16:creationId xmlns:a16="http://schemas.microsoft.com/office/drawing/2014/main" id="{CB1A437D-2E5D-1FCA-94B3-17615706A479}"/>
              </a:ext>
            </a:extLst>
          </p:cNvPr>
          <p:cNvSpPr txBox="1"/>
          <p:nvPr/>
        </p:nvSpPr>
        <p:spPr>
          <a:xfrm>
            <a:off x="326984" y="1095370"/>
            <a:ext cx="7057663" cy="5078313"/>
          </a:xfrm>
          <a:prstGeom prst="rect">
            <a:avLst/>
          </a:prstGeom>
          <a:noFill/>
        </p:spPr>
        <p:txBody>
          <a:bodyPr wrap="square">
            <a:spAutoFit/>
          </a:bodyPr>
          <a:lstStyle/>
          <a:p>
            <a:pPr algn="l" fontAlgn="base"/>
            <a:r>
              <a:rPr lang="en-US" b="0" i="0" dirty="0">
                <a:solidFill>
                  <a:srgbClr val="4A4A4A"/>
                </a:solidFill>
                <a:effectLst/>
                <a:latin typeface="Open Sans" panose="020B0606030504020204" pitchFamily="34" charset="0"/>
              </a:rPr>
              <a:t>What sets influencer marketing programs apart from other forms of marketing is the way it uses trust and credibility to reach consumers. Generally, people have trust in influencers. For example, they believe that </a:t>
            </a:r>
            <a:r>
              <a:rPr lang="en-US" b="1" i="0" dirty="0">
                <a:solidFill>
                  <a:srgbClr val="4A4A4A"/>
                </a:solidFill>
                <a:effectLst/>
                <a:latin typeface="inherit"/>
              </a:rPr>
              <a:t> </a:t>
            </a:r>
            <a:r>
              <a:rPr lang="en-US" b="1" i="0" u="sng" dirty="0">
                <a:solidFill>
                  <a:srgbClr val="365EFF"/>
                </a:solidFill>
                <a:effectLst/>
                <a:latin typeface="inherit"/>
                <a:hlinkClick r:id="rId4"/>
              </a:rPr>
              <a:t>beauty influencers</a:t>
            </a:r>
            <a:r>
              <a:rPr lang="en-US" b="0" i="0" dirty="0">
                <a:solidFill>
                  <a:srgbClr val="4A4A4A"/>
                </a:solidFill>
                <a:effectLst/>
                <a:latin typeface="Open Sans" panose="020B0606030504020204" pitchFamily="34" charset="0"/>
              </a:rPr>
              <a:t> always use the best makeup products or a </a:t>
            </a:r>
            <a:r>
              <a:rPr lang="en-US" b="1" i="0" u="sng" dirty="0">
                <a:solidFill>
                  <a:srgbClr val="365EFF"/>
                </a:solidFill>
                <a:effectLst/>
                <a:latin typeface="inherit"/>
                <a:hlinkClick r:id="rId5"/>
              </a:rPr>
              <a:t>fitness influencers</a:t>
            </a:r>
            <a:r>
              <a:rPr lang="en-US" b="0" i="0" dirty="0">
                <a:solidFill>
                  <a:srgbClr val="4A4A4A"/>
                </a:solidFill>
                <a:effectLst/>
                <a:latin typeface="Open Sans" panose="020B0606030504020204" pitchFamily="34" charset="0"/>
              </a:rPr>
              <a:t> always wear high quality clothes.</a:t>
            </a:r>
          </a:p>
          <a:p>
            <a:pPr algn="l" fontAlgn="base"/>
            <a:r>
              <a:rPr lang="en-US" b="0" i="0" dirty="0">
                <a:solidFill>
                  <a:srgbClr val="4A4A4A"/>
                </a:solidFill>
                <a:effectLst/>
                <a:latin typeface="Open Sans" panose="020B0606030504020204" pitchFamily="34" charset="0"/>
              </a:rPr>
              <a:t>That’s why they follow their lives to see what they buy or where they go. Accordingly, in many cases, consumers are more likely to trust influencer advertising than an ad from a brand.</a:t>
            </a:r>
          </a:p>
          <a:p>
            <a:pPr algn="l" fontAlgn="base"/>
            <a:r>
              <a:rPr lang="en-US" b="0" i="0" dirty="0">
                <a:solidFill>
                  <a:srgbClr val="4A4A4A"/>
                </a:solidFill>
                <a:effectLst/>
                <a:latin typeface="Open Sans" panose="020B0606030504020204" pitchFamily="34" charset="0"/>
              </a:rPr>
              <a:t>As can be seen, the success of influencer marketing campaigns mainly relies on how well you can find and connect to influencers. That’s the main thing you should put in your influencer marketing strategy.</a:t>
            </a:r>
          </a:p>
          <a:p>
            <a:pPr algn="l" fontAlgn="base"/>
            <a:r>
              <a:rPr lang="en-US" b="0" i="0" dirty="0">
                <a:solidFill>
                  <a:srgbClr val="4A4A4A"/>
                </a:solidFill>
                <a:effectLst/>
                <a:latin typeface="Open Sans" panose="020B0606030504020204" pitchFamily="34" charset="0"/>
              </a:rPr>
              <a:t>Do you wonder what influencer marketing strategies can help you most? Understanding the meaning of marketing strategy and seeing some examples can help you have a brighter preview of what you should do and which strategy might perform well for your business. </a:t>
            </a:r>
          </a:p>
        </p:txBody>
      </p:sp>
    </p:spTree>
    <p:extLst>
      <p:ext uri="{BB962C8B-B14F-4D97-AF65-F5344CB8AC3E}">
        <p14:creationId xmlns:p14="http://schemas.microsoft.com/office/powerpoint/2010/main" val="8688716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5" name="TextBox 4">
            <a:extLst>
              <a:ext uri="{FF2B5EF4-FFF2-40B4-BE49-F238E27FC236}">
                <a16:creationId xmlns:a16="http://schemas.microsoft.com/office/drawing/2014/main" id="{D523DC87-5502-DF90-7990-639F1FED5539}"/>
              </a:ext>
            </a:extLst>
          </p:cNvPr>
          <p:cNvSpPr txBox="1"/>
          <p:nvPr/>
        </p:nvSpPr>
        <p:spPr>
          <a:xfrm>
            <a:off x="4540308" y="2585126"/>
            <a:ext cx="6094070" cy="2308324"/>
          </a:xfrm>
          <a:prstGeom prst="rect">
            <a:avLst/>
          </a:prstGeom>
          <a:noFill/>
        </p:spPr>
        <p:txBody>
          <a:bodyPr wrap="square">
            <a:spAutoFit/>
          </a:bodyPr>
          <a:lstStyle/>
          <a:p>
            <a:pPr algn="just" fontAlgn="base"/>
            <a:r>
              <a:rPr lang="en-US" sz="2400" b="0" i="0" dirty="0">
                <a:solidFill>
                  <a:srgbClr val="4A4A4A"/>
                </a:solidFill>
                <a:effectLst/>
                <a:latin typeface="Arial" panose="020B0604020202020204" pitchFamily="34" charset="0"/>
                <a:cs typeface="Arial" panose="020B0604020202020204" pitchFamily="34" charset="0"/>
              </a:rPr>
              <a:t>Like any other type of marketing, influencer marketing requires plans and strategies. Without them, you can’t run a successful campaign. Here are some strategies you can incorporate into your marketing plans for better social media performance.</a:t>
            </a:r>
          </a:p>
        </p:txBody>
      </p:sp>
      <p:sp>
        <p:nvSpPr>
          <p:cNvPr id="11" name="TextBox 10">
            <a:extLst>
              <a:ext uri="{FF2B5EF4-FFF2-40B4-BE49-F238E27FC236}">
                <a16:creationId xmlns:a16="http://schemas.microsoft.com/office/drawing/2014/main" id="{86039419-4FD5-B3D8-38C8-4170FAE63028}"/>
              </a:ext>
            </a:extLst>
          </p:cNvPr>
          <p:cNvSpPr txBox="1"/>
          <p:nvPr/>
        </p:nvSpPr>
        <p:spPr>
          <a:xfrm>
            <a:off x="4357063" y="1386152"/>
            <a:ext cx="6094070" cy="523220"/>
          </a:xfrm>
          <a:prstGeom prst="rect">
            <a:avLst/>
          </a:prstGeom>
          <a:solidFill>
            <a:srgbClr val="A61A73"/>
          </a:solidFill>
        </p:spPr>
        <p:txBody>
          <a:bodyPr wrap="square">
            <a:spAutoFit/>
          </a:bodyPr>
          <a:lstStyle/>
          <a:p>
            <a:pPr algn="l" fontAlgn="base"/>
            <a:r>
              <a:rPr lang="en-US" sz="2800" b="1" i="0" dirty="0">
                <a:solidFill>
                  <a:schemeClr val="bg1"/>
                </a:solidFill>
                <a:effectLst/>
                <a:latin typeface="inherit"/>
              </a:rPr>
              <a:t>Best Influencer Marketing Strategies</a:t>
            </a:r>
            <a:endParaRPr lang="en-US" sz="2800" b="1" i="0" dirty="0">
              <a:solidFill>
                <a:schemeClr val="bg1"/>
              </a:solidFill>
              <a:effectLst/>
              <a:latin typeface="Open Sans" panose="020B0606030504020204" pitchFamily="34" charset="0"/>
            </a:endParaRPr>
          </a:p>
        </p:txBody>
      </p:sp>
      <p:pic>
        <p:nvPicPr>
          <p:cNvPr id="12" name="Picture 11">
            <a:extLst>
              <a:ext uri="{FF2B5EF4-FFF2-40B4-BE49-F238E27FC236}">
                <a16:creationId xmlns:a16="http://schemas.microsoft.com/office/drawing/2014/main" id="{840C4657-735A-8AF9-E606-0BC6F8E820A6}"/>
              </a:ext>
            </a:extLst>
          </p:cNvPr>
          <p:cNvPicPr>
            <a:picLocks noChangeAspect="1"/>
          </p:cNvPicPr>
          <p:nvPr/>
        </p:nvPicPr>
        <p:blipFill>
          <a:blip r:embed="rId3"/>
          <a:stretch>
            <a:fillRect/>
          </a:stretch>
        </p:blipFill>
        <p:spPr>
          <a:xfrm>
            <a:off x="-416433" y="310288"/>
            <a:ext cx="4773496" cy="6858000"/>
          </a:xfrm>
          <a:prstGeom prst="rect">
            <a:avLst/>
          </a:prstGeom>
        </p:spPr>
      </p:pic>
    </p:spTree>
    <p:extLst>
      <p:ext uri="{BB962C8B-B14F-4D97-AF65-F5344CB8AC3E}">
        <p14:creationId xmlns:p14="http://schemas.microsoft.com/office/powerpoint/2010/main" val="24597799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0747B33-0A03-1F69-56B1-BB3D0FF495B8}"/>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0" y="6357840"/>
            <a:ext cx="2616200" cy="400110"/>
          </a:xfrm>
          <a:prstGeom prst="rect">
            <a:avLst/>
          </a:prstGeom>
          <a:solidFill>
            <a:schemeClr val="bg1"/>
          </a:solid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Tree>
    <p:extLst>
      <p:ext uri="{BB962C8B-B14F-4D97-AF65-F5344CB8AC3E}">
        <p14:creationId xmlns:p14="http://schemas.microsoft.com/office/powerpoint/2010/main" val="3212146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5" name="TextBox 4">
            <a:extLst>
              <a:ext uri="{FF2B5EF4-FFF2-40B4-BE49-F238E27FC236}">
                <a16:creationId xmlns:a16="http://schemas.microsoft.com/office/drawing/2014/main" id="{CCFEED9A-5682-A67A-03D4-0AED2F326971}"/>
              </a:ext>
            </a:extLst>
          </p:cNvPr>
          <p:cNvSpPr txBox="1"/>
          <p:nvPr/>
        </p:nvSpPr>
        <p:spPr>
          <a:xfrm>
            <a:off x="257538" y="2325616"/>
            <a:ext cx="6094070" cy="3416320"/>
          </a:xfrm>
          <a:prstGeom prst="rect">
            <a:avLst/>
          </a:prstGeom>
          <a:noFill/>
        </p:spPr>
        <p:txBody>
          <a:bodyPr wrap="square">
            <a:spAutoFit/>
          </a:bodyPr>
          <a:lstStyle/>
          <a:p>
            <a:pPr algn="just" fontAlgn="base"/>
            <a:r>
              <a:rPr lang="en-US" sz="2000" b="0" i="0" dirty="0">
                <a:solidFill>
                  <a:srgbClr val="4A4A4A"/>
                </a:solidFill>
                <a:effectLst/>
                <a:latin typeface="Arial" panose="020B0604020202020204" pitchFamily="34" charset="0"/>
                <a:cs typeface="Arial" panose="020B0604020202020204" pitchFamily="34" charset="0"/>
              </a:rPr>
              <a:t>Influencers are key to any influencer marketing strategy. Using influencers in marketing is a great way to help you promote your product or service in a more creative way. </a:t>
            </a:r>
          </a:p>
          <a:p>
            <a:pPr algn="just" fontAlgn="base"/>
            <a:r>
              <a:rPr lang="en-US" sz="2000" b="0" i="0" dirty="0">
                <a:solidFill>
                  <a:srgbClr val="4A4A4A"/>
                </a:solidFill>
                <a:effectLst/>
                <a:latin typeface="Arial" panose="020B0604020202020204" pitchFamily="34" charset="0"/>
                <a:cs typeface="Arial" panose="020B0604020202020204" pitchFamily="34" charset="0"/>
              </a:rPr>
              <a:t>So one of your essential influencer marketing objectives is finding an influencer that matches your business goals and can be game-changing. Your influencer marketing plan won’t be a success without making use of an </a:t>
            </a:r>
            <a:r>
              <a:rPr lang="en-US" sz="2000" b="0" i="0" u="sng" dirty="0">
                <a:solidFill>
                  <a:srgbClr val="365EFF"/>
                </a:solidFill>
                <a:effectLst/>
                <a:latin typeface="Arial" panose="020B0604020202020204" pitchFamily="34" charset="0"/>
                <a:cs typeface="Arial" panose="020B0604020202020204" pitchFamily="34" charset="0"/>
                <a:hlinkClick r:id="rId3"/>
              </a:rPr>
              <a:t>influencer marketplace</a:t>
            </a:r>
            <a:r>
              <a:rPr lang="en-US" sz="2000" b="0" i="0" dirty="0">
                <a:solidFill>
                  <a:srgbClr val="4A4A4A"/>
                </a:solidFill>
                <a:effectLst/>
                <a:latin typeface="Arial" panose="020B0604020202020204" pitchFamily="34" charset="0"/>
                <a:cs typeface="Arial" panose="020B0604020202020204" pitchFamily="34" charset="0"/>
              </a:rPr>
              <a:t>.  </a:t>
            </a:r>
          </a:p>
          <a:p>
            <a:br>
              <a:rPr lang="en-US" dirty="0"/>
            </a:br>
            <a:endParaRPr lang="en-US" dirty="0"/>
          </a:p>
        </p:txBody>
      </p:sp>
      <p:sp>
        <p:nvSpPr>
          <p:cNvPr id="10" name="TextBox 9">
            <a:extLst>
              <a:ext uri="{FF2B5EF4-FFF2-40B4-BE49-F238E27FC236}">
                <a16:creationId xmlns:a16="http://schemas.microsoft.com/office/drawing/2014/main" id="{37E78EFB-334A-95CB-C21C-60BF235AD1F2}"/>
              </a:ext>
            </a:extLst>
          </p:cNvPr>
          <p:cNvSpPr txBox="1"/>
          <p:nvPr/>
        </p:nvSpPr>
        <p:spPr>
          <a:xfrm>
            <a:off x="257538" y="1266799"/>
            <a:ext cx="6094070" cy="461665"/>
          </a:xfrm>
          <a:prstGeom prst="rect">
            <a:avLst/>
          </a:prstGeom>
          <a:solidFill>
            <a:schemeClr val="accent6">
              <a:lumMod val="50000"/>
            </a:schemeClr>
          </a:solidFill>
        </p:spPr>
        <p:txBody>
          <a:bodyPr wrap="square">
            <a:spAutoFit/>
          </a:bodyPr>
          <a:lstStyle/>
          <a:p>
            <a:pPr algn="l" fontAlgn="base"/>
            <a:r>
              <a:rPr lang="en-US" sz="2400" b="1" i="0" dirty="0">
                <a:solidFill>
                  <a:schemeClr val="bg1"/>
                </a:solidFill>
                <a:effectLst/>
                <a:latin typeface="inherit"/>
              </a:rPr>
              <a:t>1. Find Influencers In Your Niche</a:t>
            </a:r>
            <a:endParaRPr lang="en-US" sz="2400" b="1" i="0" dirty="0">
              <a:solidFill>
                <a:schemeClr val="bg1"/>
              </a:solidFill>
              <a:effectLst/>
              <a:latin typeface="Open Sans" panose="020B0606030504020204" pitchFamily="34" charset="0"/>
            </a:endParaRPr>
          </a:p>
        </p:txBody>
      </p:sp>
      <p:pic>
        <p:nvPicPr>
          <p:cNvPr id="11" name="Picture 10">
            <a:extLst>
              <a:ext uri="{FF2B5EF4-FFF2-40B4-BE49-F238E27FC236}">
                <a16:creationId xmlns:a16="http://schemas.microsoft.com/office/drawing/2014/main" id="{2AEA1586-6226-1B18-A6E0-853C2DBD7146}"/>
              </a:ext>
            </a:extLst>
          </p:cNvPr>
          <p:cNvPicPr>
            <a:picLocks noChangeAspect="1"/>
          </p:cNvPicPr>
          <p:nvPr/>
        </p:nvPicPr>
        <p:blipFill>
          <a:blip r:embed="rId4"/>
          <a:stretch>
            <a:fillRect/>
          </a:stretch>
        </p:blipFill>
        <p:spPr>
          <a:xfrm>
            <a:off x="6821739" y="0"/>
            <a:ext cx="4775150" cy="6858000"/>
          </a:xfrm>
          <a:prstGeom prst="rect">
            <a:avLst/>
          </a:prstGeom>
        </p:spPr>
      </p:pic>
    </p:spTree>
    <p:extLst>
      <p:ext uri="{BB962C8B-B14F-4D97-AF65-F5344CB8AC3E}">
        <p14:creationId xmlns:p14="http://schemas.microsoft.com/office/powerpoint/2010/main" val="4021816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546CC3EE-4D79-5F65-74D5-401D6CB3EEDC}"/>
              </a:ext>
            </a:extLst>
          </p:cNvPr>
          <p:cNvSpPr txBox="1"/>
          <p:nvPr/>
        </p:nvSpPr>
        <p:spPr>
          <a:xfrm>
            <a:off x="570054" y="1976978"/>
            <a:ext cx="6094070" cy="3785652"/>
          </a:xfrm>
          <a:prstGeom prst="rect">
            <a:avLst/>
          </a:prstGeom>
          <a:noFill/>
        </p:spPr>
        <p:txBody>
          <a:bodyPr wrap="square">
            <a:spAutoFit/>
          </a:bodyPr>
          <a:lstStyle/>
          <a:p>
            <a:pPr algn="l" fontAlgn="base"/>
            <a:r>
              <a:rPr lang="en-US" sz="2000" b="0" i="0" dirty="0">
                <a:solidFill>
                  <a:srgbClr val="4A4A4A"/>
                </a:solidFill>
                <a:effectLst/>
                <a:latin typeface="Arial" panose="020B0604020202020204" pitchFamily="34" charset="0"/>
                <a:cs typeface="Arial" panose="020B0604020202020204" pitchFamily="34" charset="0"/>
              </a:rPr>
              <a:t>In order to execute successful </a:t>
            </a:r>
            <a:r>
              <a:rPr lang="en-US" sz="2000" b="0" i="0" dirty="0">
                <a:solidFill>
                  <a:srgbClr val="365EFF"/>
                </a:solidFill>
                <a:effectLst/>
                <a:latin typeface="Arial" panose="020B0604020202020204" pitchFamily="34" charset="0"/>
                <a:cs typeface="Arial" panose="020B0604020202020204" pitchFamily="34" charset="0"/>
              </a:rPr>
              <a:t>influencer marketing campaigns</a:t>
            </a:r>
            <a:r>
              <a:rPr lang="en-US" sz="2000" b="0" i="0" dirty="0">
                <a:solidFill>
                  <a:srgbClr val="4A4A4A"/>
                </a:solidFill>
                <a:effectLst/>
                <a:latin typeface="Arial" panose="020B0604020202020204" pitchFamily="34" charset="0"/>
                <a:cs typeface="Arial" panose="020B0604020202020204" pitchFamily="34" charset="0"/>
              </a:rPr>
              <a:t>, it is important to outline your influencer marketing goals in the early stages of planning your collaboration with influencers.</a:t>
            </a:r>
          </a:p>
          <a:p>
            <a:pPr algn="l" fontAlgn="base"/>
            <a:r>
              <a:rPr lang="en-US" sz="2000" b="0" i="0" dirty="0">
                <a:solidFill>
                  <a:srgbClr val="4A4A4A"/>
                </a:solidFill>
                <a:effectLst/>
                <a:latin typeface="Arial" panose="020B0604020202020204" pitchFamily="34" charset="0"/>
                <a:cs typeface="Arial" panose="020B0604020202020204" pitchFamily="34" charset="0"/>
              </a:rPr>
              <a:t>Being clear on your desired outcome will dictate your influencer advertising campaign, including: </a:t>
            </a:r>
          </a:p>
          <a:p>
            <a:pPr algn="l" fontAlgn="base">
              <a:buFont typeface="Arial" panose="020B0604020202020204" pitchFamily="34" charset="0"/>
              <a:buChar char="•"/>
            </a:pPr>
            <a:r>
              <a:rPr lang="en-US" sz="2000" b="0" i="0" dirty="0">
                <a:solidFill>
                  <a:srgbClr val="4A4A4A"/>
                </a:solidFill>
                <a:effectLst/>
                <a:latin typeface="Arial" panose="020B0604020202020204" pitchFamily="34" charset="0"/>
                <a:cs typeface="Arial" panose="020B0604020202020204" pitchFamily="34" charset="0"/>
              </a:rPr>
              <a:t>The kind of content you should create for effective influencer collaboration, </a:t>
            </a:r>
          </a:p>
          <a:p>
            <a:pPr algn="l" fontAlgn="base">
              <a:buFont typeface="Arial" panose="020B0604020202020204" pitchFamily="34" charset="0"/>
              <a:buChar char="•"/>
            </a:pPr>
            <a:r>
              <a:rPr lang="en-US" sz="2000" b="0" i="0" dirty="0">
                <a:solidFill>
                  <a:srgbClr val="4A4A4A"/>
                </a:solidFill>
                <a:effectLst/>
                <a:latin typeface="Arial" panose="020B0604020202020204" pitchFamily="34" charset="0"/>
                <a:cs typeface="Arial" panose="020B0604020202020204" pitchFamily="34" charset="0"/>
              </a:rPr>
              <a:t>The metrics you are going to measure at the end of your campaign.</a:t>
            </a:r>
          </a:p>
          <a:p>
            <a:pPr algn="l" fontAlgn="base">
              <a:buFont typeface="Arial" panose="020B0604020202020204" pitchFamily="34" charset="0"/>
              <a:buChar char="•"/>
            </a:pPr>
            <a:r>
              <a:rPr lang="en-US" sz="2000" b="0" i="0" dirty="0">
                <a:solidFill>
                  <a:srgbClr val="4A4A4A"/>
                </a:solidFill>
                <a:effectLst/>
                <a:latin typeface="Arial" panose="020B0604020202020204" pitchFamily="34" charset="0"/>
                <a:cs typeface="Arial" panose="020B0604020202020204" pitchFamily="34" charset="0"/>
              </a:rPr>
              <a:t>and more importantly, the type of influencer you need to find. </a:t>
            </a:r>
          </a:p>
        </p:txBody>
      </p:sp>
      <p:sp>
        <p:nvSpPr>
          <p:cNvPr id="8" name="TextBox 7">
            <a:extLst>
              <a:ext uri="{FF2B5EF4-FFF2-40B4-BE49-F238E27FC236}">
                <a16:creationId xmlns:a16="http://schemas.microsoft.com/office/drawing/2014/main" id="{A17A044D-14FF-1A2E-A287-9B4D9F0A6D2C}"/>
              </a:ext>
            </a:extLst>
          </p:cNvPr>
          <p:cNvSpPr txBox="1"/>
          <p:nvPr/>
        </p:nvSpPr>
        <p:spPr>
          <a:xfrm>
            <a:off x="732100" y="1095370"/>
            <a:ext cx="6094070" cy="400110"/>
          </a:xfrm>
          <a:prstGeom prst="rect">
            <a:avLst/>
          </a:prstGeom>
          <a:solidFill>
            <a:srgbClr val="A61A73"/>
          </a:solidFill>
        </p:spPr>
        <p:txBody>
          <a:bodyPr wrap="square">
            <a:spAutoFit/>
          </a:bodyPr>
          <a:lstStyle/>
          <a:p>
            <a:pPr algn="l" fontAlgn="base"/>
            <a:r>
              <a:rPr lang="en-US" sz="2000" b="1" i="0" dirty="0">
                <a:solidFill>
                  <a:schemeClr val="bg1"/>
                </a:solidFill>
                <a:effectLst/>
                <a:latin typeface="Arial" panose="020B0604020202020204" pitchFamily="34" charset="0"/>
                <a:cs typeface="Arial" panose="020B0604020202020204" pitchFamily="34" charset="0"/>
              </a:rPr>
              <a:t>2- Define Your Goal</a:t>
            </a:r>
          </a:p>
        </p:txBody>
      </p:sp>
      <p:pic>
        <p:nvPicPr>
          <p:cNvPr id="10" name="Picture 9">
            <a:extLst>
              <a:ext uri="{FF2B5EF4-FFF2-40B4-BE49-F238E27FC236}">
                <a16:creationId xmlns:a16="http://schemas.microsoft.com/office/drawing/2014/main" id="{686810BB-38A0-9476-87E2-EE07DEE8CDD1}"/>
              </a:ext>
            </a:extLst>
          </p:cNvPr>
          <p:cNvPicPr>
            <a:picLocks noChangeAspect="1"/>
          </p:cNvPicPr>
          <p:nvPr/>
        </p:nvPicPr>
        <p:blipFill>
          <a:blip r:embed="rId3"/>
          <a:stretch>
            <a:fillRect/>
          </a:stretch>
        </p:blipFill>
        <p:spPr>
          <a:xfrm>
            <a:off x="7010400" y="1295425"/>
            <a:ext cx="4953827" cy="4778829"/>
          </a:xfrm>
          <a:prstGeom prst="rect">
            <a:avLst/>
          </a:prstGeom>
        </p:spPr>
      </p:pic>
    </p:spTree>
    <p:extLst>
      <p:ext uri="{BB962C8B-B14F-4D97-AF65-F5344CB8AC3E}">
        <p14:creationId xmlns:p14="http://schemas.microsoft.com/office/powerpoint/2010/main" val="2290586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9DC4401D-1C68-6963-F3F2-3A8D7058A05D}"/>
              </a:ext>
            </a:extLst>
          </p:cNvPr>
          <p:cNvSpPr txBox="1"/>
          <p:nvPr/>
        </p:nvSpPr>
        <p:spPr>
          <a:xfrm>
            <a:off x="697376" y="2195159"/>
            <a:ext cx="6094070" cy="2862322"/>
          </a:xfrm>
          <a:prstGeom prst="rect">
            <a:avLst/>
          </a:prstGeom>
          <a:noFill/>
        </p:spPr>
        <p:txBody>
          <a:bodyPr wrap="square">
            <a:spAutoFit/>
          </a:bodyPr>
          <a:lstStyle/>
          <a:p>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Brand Awareness,</a:t>
            </a:r>
          </a:p>
          <a:p>
            <a:r>
              <a:rPr lang="en-US" sz="2000" dirty="0">
                <a:latin typeface="Arial" panose="020B0604020202020204" pitchFamily="34" charset="0"/>
                <a:cs typeface="Arial" panose="020B0604020202020204" pitchFamily="34" charset="0"/>
              </a:rPr>
              <a:t>Building Brand Identity,</a:t>
            </a:r>
          </a:p>
          <a:p>
            <a:r>
              <a:rPr lang="en-US" sz="2000" dirty="0">
                <a:latin typeface="Arial" panose="020B0604020202020204" pitchFamily="34" charset="0"/>
                <a:cs typeface="Arial" panose="020B0604020202020204" pitchFamily="34" charset="0"/>
              </a:rPr>
              <a:t>Audience Building,</a:t>
            </a:r>
          </a:p>
          <a:p>
            <a:r>
              <a:rPr lang="en-US" sz="2000" dirty="0">
                <a:latin typeface="Arial" panose="020B0604020202020204" pitchFamily="34" charset="0"/>
                <a:cs typeface="Arial" panose="020B0604020202020204" pitchFamily="34" charset="0"/>
              </a:rPr>
              <a:t>Engagement,</a:t>
            </a:r>
          </a:p>
          <a:p>
            <a:r>
              <a:rPr lang="en-US" sz="2000" dirty="0">
                <a:latin typeface="Arial" panose="020B0604020202020204" pitchFamily="34" charset="0"/>
                <a:cs typeface="Arial" panose="020B0604020202020204" pitchFamily="34" charset="0"/>
              </a:rPr>
              <a:t>Lead Generation,</a:t>
            </a:r>
          </a:p>
          <a:p>
            <a:r>
              <a:rPr lang="en-US" sz="2000" dirty="0">
                <a:latin typeface="Arial" panose="020B0604020202020204" pitchFamily="34" charset="0"/>
                <a:cs typeface="Arial" panose="020B0604020202020204" pitchFamily="34" charset="0"/>
              </a:rPr>
              <a:t>Sales,</a:t>
            </a:r>
          </a:p>
          <a:p>
            <a:r>
              <a:rPr lang="en-US" sz="2000" dirty="0">
                <a:latin typeface="Arial" panose="020B0604020202020204" pitchFamily="34" charset="0"/>
                <a:cs typeface="Arial" panose="020B0604020202020204" pitchFamily="34" charset="0"/>
              </a:rPr>
              <a:t>Customer Loyalty,</a:t>
            </a:r>
          </a:p>
          <a:p>
            <a:r>
              <a:rPr lang="en-US" sz="2000" dirty="0">
                <a:latin typeface="Arial" panose="020B0604020202020204" pitchFamily="34" charset="0"/>
                <a:cs typeface="Arial" panose="020B0604020202020204" pitchFamily="34" charset="0"/>
              </a:rPr>
              <a:t>Link Building.</a:t>
            </a:r>
          </a:p>
        </p:txBody>
      </p:sp>
      <p:sp>
        <p:nvSpPr>
          <p:cNvPr id="9" name="TextBox 8">
            <a:extLst>
              <a:ext uri="{FF2B5EF4-FFF2-40B4-BE49-F238E27FC236}">
                <a16:creationId xmlns:a16="http://schemas.microsoft.com/office/drawing/2014/main" id="{F6CA8EAE-1295-D69A-B6CD-2980F3F7EF45}"/>
              </a:ext>
            </a:extLst>
          </p:cNvPr>
          <p:cNvSpPr txBox="1"/>
          <p:nvPr/>
        </p:nvSpPr>
        <p:spPr>
          <a:xfrm>
            <a:off x="314446" y="1458228"/>
            <a:ext cx="6096000" cy="707886"/>
          </a:xfrm>
          <a:prstGeom prst="rect">
            <a:avLst/>
          </a:prstGeom>
          <a:solidFill>
            <a:schemeClr val="accent6">
              <a:lumMod val="50000"/>
            </a:schemeClr>
          </a:solidFill>
        </p:spPr>
        <p:txBody>
          <a:bodyPr wrap="square">
            <a:spAutoFit/>
          </a:bodyPr>
          <a:lstStyle/>
          <a:p>
            <a:r>
              <a:rPr lang="en-US" sz="2000" dirty="0">
                <a:solidFill>
                  <a:schemeClr val="bg1"/>
                </a:solidFill>
                <a:latin typeface="Arial" panose="020B0604020202020204" pitchFamily="34" charset="0"/>
                <a:cs typeface="Arial" panose="020B0604020202020204" pitchFamily="34" charset="0"/>
              </a:rPr>
              <a:t>Here are some goals to consider for your influencer marketing strategy:</a:t>
            </a:r>
          </a:p>
        </p:txBody>
      </p:sp>
      <p:pic>
        <p:nvPicPr>
          <p:cNvPr id="10" name="Picture 9">
            <a:extLst>
              <a:ext uri="{FF2B5EF4-FFF2-40B4-BE49-F238E27FC236}">
                <a16:creationId xmlns:a16="http://schemas.microsoft.com/office/drawing/2014/main" id="{B60C5E4E-3616-D566-0D91-2631BFBCAFF0}"/>
              </a:ext>
            </a:extLst>
          </p:cNvPr>
          <p:cNvPicPr>
            <a:picLocks noChangeAspect="1"/>
          </p:cNvPicPr>
          <p:nvPr/>
        </p:nvPicPr>
        <p:blipFill>
          <a:blip r:embed="rId3"/>
          <a:stretch>
            <a:fillRect/>
          </a:stretch>
        </p:blipFill>
        <p:spPr>
          <a:xfrm>
            <a:off x="4533900" y="1462315"/>
            <a:ext cx="8093528" cy="5395685"/>
          </a:xfrm>
          <a:prstGeom prst="rect">
            <a:avLst/>
          </a:prstGeom>
        </p:spPr>
      </p:pic>
    </p:spTree>
    <p:extLst>
      <p:ext uri="{BB962C8B-B14F-4D97-AF65-F5344CB8AC3E}">
        <p14:creationId xmlns:p14="http://schemas.microsoft.com/office/powerpoint/2010/main" val="9592012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5" name="TextBox 4">
            <a:extLst>
              <a:ext uri="{FF2B5EF4-FFF2-40B4-BE49-F238E27FC236}">
                <a16:creationId xmlns:a16="http://schemas.microsoft.com/office/drawing/2014/main" id="{5EEEE202-7E48-C4C1-731D-87DFFF65B980}"/>
              </a:ext>
            </a:extLst>
          </p:cNvPr>
          <p:cNvSpPr txBox="1"/>
          <p:nvPr/>
        </p:nvSpPr>
        <p:spPr>
          <a:xfrm>
            <a:off x="477456" y="1826716"/>
            <a:ext cx="6094070" cy="3785652"/>
          </a:xfrm>
          <a:prstGeom prst="rect">
            <a:avLst/>
          </a:prstGeom>
          <a:noFill/>
        </p:spPr>
        <p:txBody>
          <a:bodyPr wrap="square">
            <a:spAutoFit/>
          </a:bodyPr>
          <a:lstStyle/>
          <a:p>
            <a:pPr algn="just" fontAlgn="base"/>
            <a:r>
              <a:rPr lang="en-US" sz="2400" b="1" i="0" dirty="0">
                <a:solidFill>
                  <a:srgbClr val="333333"/>
                </a:solidFill>
                <a:effectLst/>
                <a:latin typeface="Arial" panose="020B0604020202020204" pitchFamily="34" charset="0"/>
                <a:cs typeface="Arial" panose="020B0604020202020204" pitchFamily="34" charset="0"/>
              </a:rPr>
              <a:t>3- Decide The Content Strategy Of Your Campaign</a:t>
            </a:r>
          </a:p>
          <a:p>
            <a:pPr algn="just" fontAlgn="base"/>
            <a:r>
              <a:rPr lang="en-US" sz="2400" b="0" i="0" dirty="0">
                <a:solidFill>
                  <a:srgbClr val="4A4A4A"/>
                </a:solidFill>
                <a:effectLst/>
                <a:latin typeface="Arial" panose="020B0604020202020204" pitchFamily="34" charset="0"/>
                <a:cs typeface="Arial" panose="020B0604020202020204" pitchFamily="34" charset="0"/>
              </a:rPr>
              <a:t>Every social media platform allows you to present content in unique ways. One of the influencer marketing best practices is </a:t>
            </a:r>
            <a:r>
              <a:rPr lang="en-US" sz="2400" b="1" i="0" u="sng" dirty="0">
                <a:solidFill>
                  <a:srgbClr val="365EFF"/>
                </a:solidFill>
                <a:effectLst/>
                <a:latin typeface="Arial" panose="020B0604020202020204" pitchFamily="34" charset="0"/>
                <a:cs typeface="Arial" panose="020B0604020202020204" pitchFamily="34" charset="0"/>
                <a:hlinkClick r:id="rId3"/>
              </a:rPr>
              <a:t>creating a</a:t>
            </a:r>
            <a:r>
              <a:rPr lang="en-US" sz="2400" b="0" i="0" u="sng" dirty="0">
                <a:solidFill>
                  <a:srgbClr val="365EFF"/>
                </a:solidFill>
                <a:effectLst/>
                <a:latin typeface="Arial" panose="020B0604020202020204" pitchFamily="34" charset="0"/>
                <a:cs typeface="Arial" panose="020B0604020202020204" pitchFamily="34" charset="0"/>
                <a:hlinkClick r:id="rId3"/>
              </a:rPr>
              <a:t> </a:t>
            </a:r>
            <a:r>
              <a:rPr lang="en-US" sz="2400" b="1" i="0" u="sng" dirty="0">
                <a:solidFill>
                  <a:srgbClr val="365EFF"/>
                </a:solidFill>
                <a:effectLst/>
                <a:latin typeface="Arial" panose="020B0604020202020204" pitchFamily="34" charset="0"/>
                <a:cs typeface="Arial" panose="020B0604020202020204" pitchFamily="34" charset="0"/>
                <a:hlinkClick r:id="rId3"/>
              </a:rPr>
              <a:t>content strategy</a:t>
            </a:r>
            <a:r>
              <a:rPr lang="en-US" sz="2400" b="0" i="0" dirty="0">
                <a:solidFill>
                  <a:srgbClr val="4A4A4A"/>
                </a:solidFill>
                <a:effectLst/>
                <a:latin typeface="Arial" panose="020B0604020202020204" pitchFamily="34" charset="0"/>
                <a:cs typeface="Arial" panose="020B0604020202020204" pitchFamily="34" charset="0"/>
              </a:rPr>
              <a:t> depending on the social media platform you choose.</a:t>
            </a:r>
          </a:p>
          <a:p>
            <a:pPr algn="just" fontAlgn="base"/>
            <a:r>
              <a:rPr lang="en-US" sz="2400" b="0" i="0" dirty="0">
                <a:solidFill>
                  <a:srgbClr val="4A4A4A"/>
                </a:solidFill>
                <a:effectLst/>
                <a:latin typeface="Arial" panose="020B0604020202020204" pitchFamily="34" charset="0"/>
                <a:cs typeface="Arial" panose="020B0604020202020204" pitchFamily="34" charset="0"/>
              </a:rPr>
              <a:t>In the picture below, you can see what type of content works best and can be more effective in your campaign.</a:t>
            </a:r>
          </a:p>
        </p:txBody>
      </p:sp>
      <p:pic>
        <p:nvPicPr>
          <p:cNvPr id="6" name="Picture 5">
            <a:extLst>
              <a:ext uri="{FF2B5EF4-FFF2-40B4-BE49-F238E27FC236}">
                <a16:creationId xmlns:a16="http://schemas.microsoft.com/office/drawing/2014/main" id="{C97AF689-3941-2444-C422-B657789FAFC8}"/>
              </a:ext>
            </a:extLst>
          </p:cNvPr>
          <p:cNvPicPr>
            <a:picLocks noChangeAspect="1"/>
          </p:cNvPicPr>
          <p:nvPr/>
        </p:nvPicPr>
        <p:blipFill>
          <a:blip r:embed="rId4"/>
          <a:stretch>
            <a:fillRect/>
          </a:stretch>
        </p:blipFill>
        <p:spPr>
          <a:xfrm>
            <a:off x="6738257" y="1338292"/>
            <a:ext cx="5248275" cy="4762500"/>
          </a:xfrm>
          <a:prstGeom prst="rect">
            <a:avLst/>
          </a:prstGeom>
        </p:spPr>
      </p:pic>
    </p:spTree>
    <p:extLst>
      <p:ext uri="{BB962C8B-B14F-4D97-AF65-F5344CB8AC3E}">
        <p14:creationId xmlns:p14="http://schemas.microsoft.com/office/powerpoint/2010/main" val="1546493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pic>
        <p:nvPicPr>
          <p:cNvPr id="5" name="Picture 4">
            <a:extLst>
              <a:ext uri="{FF2B5EF4-FFF2-40B4-BE49-F238E27FC236}">
                <a16:creationId xmlns:a16="http://schemas.microsoft.com/office/drawing/2014/main" id="{C32DCEC0-347F-8505-204F-94236AE02E0F}"/>
              </a:ext>
            </a:extLst>
          </p:cNvPr>
          <p:cNvPicPr>
            <a:picLocks noChangeAspect="1"/>
          </p:cNvPicPr>
          <p:nvPr/>
        </p:nvPicPr>
        <p:blipFill>
          <a:blip r:embed="rId3"/>
          <a:stretch>
            <a:fillRect/>
          </a:stretch>
        </p:blipFill>
        <p:spPr>
          <a:xfrm>
            <a:off x="7074161" y="1185137"/>
            <a:ext cx="5003277" cy="5362575"/>
          </a:xfrm>
          <a:prstGeom prst="rect">
            <a:avLst/>
          </a:prstGeom>
        </p:spPr>
      </p:pic>
      <p:sp>
        <p:nvSpPr>
          <p:cNvPr id="6" name="TextBox 5">
            <a:extLst>
              <a:ext uri="{FF2B5EF4-FFF2-40B4-BE49-F238E27FC236}">
                <a16:creationId xmlns:a16="http://schemas.microsoft.com/office/drawing/2014/main" id="{1EB46C7B-D8CE-DCFE-016B-1069541BB9AB}"/>
              </a:ext>
            </a:extLst>
          </p:cNvPr>
          <p:cNvSpPr txBox="1"/>
          <p:nvPr/>
        </p:nvSpPr>
        <p:spPr>
          <a:xfrm>
            <a:off x="546904" y="1560894"/>
            <a:ext cx="6094070" cy="4154984"/>
          </a:xfrm>
          <a:prstGeom prst="rect">
            <a:avLst/>
          </a:prstGeom>
          <a:noFill/>
        </p:spPr>
        <p:txBody>
          <a:bodyPr wrap="square">
            <a:spAutoFit/>
          </a:bodyPr>
          <a:lstStyle/>
          <a:p>
            <a:pPr algn="l" fontAlgn="base"/>
            <a:r>
              <a:rPr lang="en-US" sz="2400" b="0" i="0" dirty="0">
                <a:solidFill>
                  <a:srgbClr val="4A4A4A"/>
                </a:solidFill>
                <a:effectLst/>
                <a:latin typeface="Open Sans" panose="020B0606030504020204" pitchFamily="34" charset="0"/>
              </a:rPr>
              <a:t>There are many different content strategies you can opt to meet your </a:t>
            </a:r>
            <a:r>
              <a:rPr lang="en-US" sz="2400" b="0" i="0" u="sng" dirty="0">
                <a:solidFill>
                  <a:srgbClr val="365EFF"/>
                </a:solidFill>
                <a:effectLst/>
                <a:latin typeface="inherit"/>
                <a:hlinkClick r:id="rId4"/>
              </a:rPr>
              <a:t>brand influencer</a:t>
            </a:r>
            <a:r>
              <a:rPr lang="en-US" sz="2400" b="0" i="0" dirty="0">
                <a:solidFill>
                  <a:srgbClr val="4A4A4A"/>
                </a:solidFill>
                <a:effectLst/>
                <a:latin typeface="Open Sans" panose="020B0606030504020204" pitchFamily="34" charset="0"/>
              </a:rPr>
              <a:t> marketing objectives like: </a:t>
            </a:r>
          </a:p>
          <a:p>
            <a:pPr algn="l" fontAlgn="base">
              <a:buFont typeface="Arial" panose="020B0604020202020204" pitchFamily="34" charset="0"/>
              <a:buChar char="•"/>
            </a:pPr>
            <a:r>
              <a:rPr lang="en-US" sz="2400" b="1" i="0" u="sng" dirty="0">
                <a:solidFill>
                  <a:srgbClr val="365EFF"/>
                </a:solidFill>
                <a:effectLst/>
                <a:latin typeface="inherit"/>
                <a:hlinkClick r:id="rId5"/>
              </a:rPr>
              <a:t>Hosting giveaways</a:t>
            </a:r>
            <a:r>
              <a:rPr lang="en-US" sz="2400" b="1" i="0" dirty="0">
                <a:solidFill>
                  <a:srgbClr val="4A4A4A"/>
                </a:solidFill>
                <a:effectLst/>
                <a:latin typeface="inherit"/>
              </a:rPr>
              <a:t>,</a:t>
            </a:r>
            <a:endParaRPr lang="en-US" sz="2400" b="0" i="0" dirty="0">
              <a:solidFill>
                <a:srgbClr val="4A4A4A"/>
              </a:solidFill>
              <a:effectLst/>
              <a:latin typeface="inherit"/>
            </a:endParaRPr>
          </a:p>
          <a:p>
            <a:pPr algn="l" fontAlgn="base">
              <a:buFont typeface="Arial" panose="020B0604020202020204" pitchFamily="34" charset="0"/>
              <a:buChar char="•"/>
            </a:pPr>
            <a:r>
              <a:rPr lang="en-US" sz="2400" b="0" i="0" dirty="0">
                <a:solidFill>
                  <a:srgbClr val="4A4A4A"/>
                </a:solidFill>
                <a:effectLst/>
                <a:latin typeface="inherit"/>
              </a:rPr>
              <a:t>Guest blogs,</a:t>
            </a:r>
          </a:p>
          <a:p>
            <a:pPr algn="l" fontAlgn="base">
              <a:buFont typeface="Arial" panose="020B0604020202020204" pitchFamily="34" charset="0"/>
              <a:buChar char="•"/>
            </a:pPr>
            <a:r>
              <a:rPr lang="en-US" sz="2400" b="0" i="0" dirty="0">
                <a:solidFill>
                  <a:srgbClr val="4A4A4A"/>
                </a:solidFill>
                <a:effectLst/>
                <a:latin typeface="inherit"/>
              </a:rPr>
              <a:t>Online contests,</a:t>
            </a:r>
          </a:p>
          <a:p>
            <a:pPr algn="l" fontAlgn="base">
              <a:buFont typeface="Arial" panose="020B0604020202020204" pitchFamily="34" charset="0"/>
              <a:buChar char="•"/>
            </a:pPr>
            <a:r>
              <a:rPr lang="en-US" sz="2400" b="0" i="0" dirty="0">
                <a:solidFill>
                  <a:srgbClr val="4A4A4A"/>
                </a:solidFill>
                <a:effectLst/>
                <a:latin typeface="inherit"/>
              </a:rPr>
              <a:t>Giving discount codes,</a:t>
            </a:r>
          </a:p>
          <a:p>
            <a:pPr algn="l" fontAlgn="base">
              <a:buFont typeface="Arial" panose="020B0604020202020204" pitchFamily="34" charset="0"/>
              <a:buChar char="•"/>
            </a:pPr>
            <a:r>
              <a:rPr lang="en-US" sz="2400" b="0" i="0" dirty="0">
                <a:solidFill>
                  <a:srgbClr val="4A4A4A"/>
                </a:solidFill>
                <a:effectLst/>
                <a:latin typeface="inherit"/>
              </a:rPr>
              <a:t>Creating content in collaboration with influencers,</a:t>
            </a:r>
          </a:p>
          <a:p>
            <a:pPr algn="l" fontAlgn="base">
              <a:buFont typeface="Arial" panose="020B0604020202020204" pitchFamily="34" charset="0"/>
              <a:buChar char="•"/>
            </a:pPr>
            <a:r>
              <a:rPr lang="en-US" sz="2400" b="0" i="0" dirty="0">
                <a:solidFill>
                  <a:srgbClr val="4A4A4A"/>
                </a:solidFill>
                <a:effectLst/>
                <a:latin typeface="inherit"/>
              </a:rPr>
              <a:t>Curating video strategies,</a:t>
            </a:r>
          </a:p>
          <a:p>
            <a:pPr algn="l" fontAlgn="base">
              <a:buFont typeface="Arial" panose="020B0604020202020204" pitchFamily="34" charset="0"/>
              <a:buChar char="•"/>
            </a:pPr>
            <a:r>
              <a:rPr lang="en-US" sz="2400" b="0" i="0" dirty="0">
                <a:solidFill>
                  <a:srgbClr val="4A4A4A"/>
                </a:solidFill>
                <a:effectLst/>
                <a:latin typeface="inherit"/>
              </a:rPr>
              <a:t>Brand account takeover by influencers.</a:t>
            </a:r>
            <a:endParaRPr lang="en-US" b="0" i="0" dirty="0">
              <a:solidFill>
                <a:srgbClr val="4A4A4A"/>
              </a:solidFill>
              <a:effectLst/>
              <a:latin typeface="inherit"/>
            </a:endParaRPr>
          </a:p>
        </p:txBody>
      </p:sp>
    </p:spTree>
    <p:extLst>
      <p:ext uri="{BB962C8B-B14F-4D97-AF65-F5344CB8AC3E}">
        <p14:creationId xmlns:p14="http://schemas.microsoft.com/office/powerpoint/2010/main" val="3823800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FBC2AD-5454-6D3B-A7B5-9C08378203D5}"/>
              </a:ext>
            </a:extLst>
          </p:cNvPr>
          <p:cNvPicPr>
            <a:picLocks noChangeAspect="1"/>
          </p:cNvPicPr>
          <p:nvPr/>
        </p:nvPicPr>
        <p:blipFill>
          <a:blip r:embed="rId2"/>
          <a:stretch>
            <a:fillRect/>
          </a:stretch>
        </p:blipFill>
        <p:spPr>
          <a:xfrm>
            <a:off x="7311442" y="1241256"/>
            <a:ext cx="4528716" cy="4870178"/>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5" name="TextBox 4">
            <a:extLst>
              <a:ext uri="{FF2B5EF4-FFF2-40B4-BE49-F238E27FC236}">
                <a16:creationId xmlns:a16="http://schemas.microsoft.com/office/drawing/2014/main" id="{C53575A3-EE8D-69BC-E524-3B549E74C559}"/>
              </a:ext>
            </a:extLst>
          </p:cNvPr>
          <p:cNvSpPr txBox="1"/>
          <p:nvPr/>
        </p:nvSpPr>
        <p:spPr>
          <a:xfrm>
            <a:off x="616353" y="2413337"/>
            <a:ext cx="6094070" cy="2369880"/>
          </a:xfrm>
          <a:prstGeom prst="rect">
            <a:avLst/>
          </a:prstGeom>
          <a:noFill/>
        </p:spPr>
        <p:txBody>
          <a:bodyPr wrap="square">
            <a:spAutoFit/>
          </a:bodyPr>
          <a:lstStyle/>
          <a:p>
            <a:pPr algn="just"/>
            <a:r>
              <a:rPr lang="en-US" sz="2800" b="0" i="0" dirty="0">
                <a:solidFill>
                  <a:srgbClr val="4A4A4A"/>
                </a:solidFill>
                <a:effectLst/>
                <a:latin typeface="Arial" panose="020B0604020202020204" pitchFamily="34" charset="0"/>
                <a:cs typeface="Arial" panose="020B0604020202020204" pitchFamily="34" charset="0"/>
              </a:rPr>
              <a:t>Video</a:t>
            </a:r>
            <a:r>
              <a:rPr lang="en-US" sz="2000" b="0" i="0" dirty="0">
                <a:solidFill>
                  <a:srgbClr val="4A4A4A"/>
                </a:solidFill>
                <a:effectLst/>
                <a:latin typeface="Arial" panose="020B0604020202020204" pitchFamily="34" charset="0"/>
                <a:cs typeface="Arial" panose="020B0604020202020204" pitchFamily="34" charset="0"/>
              </a:rPr>
              <a:t> is an extremely effective and engaging way to communicate valuable information with users. However, creating a video that goes on and on about how awesome your product or service is won’t be effective and useful. Instead, you need to develop an interesting narrative around your brand to grab the attention of your target audience.</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31564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1C51C173-ED43-C887-43FD-BB18E7351D95}"/>
              </a:ext>
            </a:extLst>
          </p:cNvPr>
          <p:cNvSpPr txBox="1"/>
          <p:nvPr/>
        </p:nvSpPr>
        <p:spPr>
          <a:xfrm>
            <a:off x="526648" y="1859339"/>
            <a:ext cx="5025066" cy="4401205"/>
          </a:xfrm>
          <a:prstGeom prst="rect">
            <a:avLst/>
          </a:prstGeom>
          <a:noFill/>
        </p:spPr>
        <p:txBody>
          <a:bodyPr wrap="square">
            <a:spAutoFit/>
          </a:bodyPr>
          <a:lstStyle/>
          <a:p>
            <a:pPr algn="just" fontAlgn="base"/>
            <a:r>
              <a:rPr lang="en-US" sz="2000" b="0" i="0" dirty="0">
                <a:solidFill>
                  <a:srgbClr val="4A4A4A"/>
                </a:solidFill>
                <a:effectLst/>
                <a:latin typeface="Open Sans" panose="020B0606030504020204" pitchFamily="34" charset="0"/>
              </a:rPr>
              <a:t>Furthermore, creating an engaging video can help you with </a:t>
            </a:r>
            <a:r>
              <a:rPr lang="en-US" sz="2000" b="1" i="0" u="sng" dirty="0">
                <a:solidFill>
                  <a:srgbClr val="365EFF"/>
                </a:solidFill>
                <a:effectLst/>
                <a:latin typeface="inherit"/>
                <a:hlinkClick r:id="rId3"/>
              </a:rPr>
              <a:t>viral marketing</a:t>
            </a:r>
            <a:r>
              <a:rPr lang="en-US" sz="2000" b="0" i="0" dirty="0">
                <a:solidFill>
                  <a:srgbClr val="4A4A4A"/>
                </a:solidFill>
                <a:effectLst/>
                <a:latin typeface="Open Sans" panose="020B0606030504020204" pitchFamily="34" charset="0"/>
              </a:rPr>
              <a:t>. Therefore, it is essential to take your time and create a great story for your video ad. In this step, you can enjoy the influencers’ ideas to attract their followers. Then, ask them to repost your video to help it go viral.</a:t>
            </a:r>
          </a:p>
          <a:p>
            <a:pPr algn="just" fontAlgn="base"/>
            <a:r>
              <a:rPr lang="en-US" sz="2000" b="0" i="0" u="sng" dirty="0">
                <a:solidFill>
                  <a:srgbClr val="365EFF"/>
                </a:solidFill>
                <a:effectLst/>
                <a:latin typeface="inherit"/>
                <a:hlinkClick r:id="rId4"/>
              </a:rPr>
              <a:t>63%</a:t>
            </a:r>
            <a:r>
              <a:rPr lang="en-US" sz="2000" b="0" i="0" dirty="0">
                <a:solidFill>
                  <a:srgbClr val="4A4A4A"/>
                </a:solidFill>
                <a:effectLst/>
                <a:latin typeface="Open Sans" panose="020B0606030504020204" pitchFamily="34" charset="0"/>
              </a:rPr>
              <a:t> of consumers trust influencer messaging more than brand messaging to solve their problems. You need to trust the influencer you work with in order to publish the content that is more appealing to their audience.</a:t>
            </a:r>
          </a:p>
        </p:txBody>
      </p:sp>
      <p:pic>
        <p:nvPicPr>
          <p:cNvPr id="8" name="Picture 7">
            <a:extLst>
              <a:ext uri="{FF2B5EF4-FFF2-40B4-BE49-F238E27FC236}">
                <a16:creationId xmlns:a16="http://schemas.microsoft.com/office/drawing/2014/main" id="{8F69440C-56AE-5DB3-8F5A-1A2FBD5A3FF8}"/>
              </a:ext>
            </a:extLst>
          </p:cNvPr>
          <p:cNvPicPr>
            <a:picLocks noChangeAspect="1"/>
          </p:cNvPicPr>
          <p:nvPr/>
        </p:nvPicPr>
        <p:blipFill>
          <a:blip r:embed="rId5"/>
          <a:stretch>
            <a:fillRect/>
          </a:stretch>
        </p:blipFill>
        <p:spPr>
          <a:xfrm>
            <a:off x="6291943" y="-81688"/>
            <a:ext cx="5704114" cy="6858000"/>
          </a:xfrm>
          <a:prstGeom prst="rect">
            <a:avLst/>
          </a:prstGeom>
        </p:spPr>
      </p:pic>
    </p:spTree>
    <p:extLst>
      <p:ext uri="{BB962C8B-B14F-4D97-AF65-F5344CB8AC3E}">
        <p14:creationId xmlns:p14="http://schemas.microsoft.com/office/powerpoint/2010/main" val="3810323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A8FEF1E-6A01-CAE7-A5DA-7EFA25D4D227}"/>
              </a:ext>
            </a:extLst>
          </p:cNvPr>
          <p:cNvPicPr>
            <a:picLocks noChangeAspect="1"/>
          </p:cNvPicPr>
          <p:nvPr/>
        </p:nvPicPr>
        <p:blipFill>
          <a:blip r:embed="rId2"/>
          <a:stretch>
            <a:fillRect/>
          </a:stretch>
        </p:blipFill>
        <p:spPr>
          <a:xfrm>
            <a:off x="-76200" y="0"/>
            <a:ext cx="122682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0" y="61450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53379B98-D7A1-1AF3-7866-4C9F75685655}"/>
              </a:ext>
            </a:extLst>
          </p:cNvPr>
          <p:cNvSpPr txBox="1"/>
          <p:nvPr/>
        </p:nvSpPr>
        <p:spPr>
          <a:xfrm>
            <a:off x="5734153" y="356872"/>
            <a:ext cx="6094070" cy="3170099"/>
          </a:xfrm>
          <a:prstGeom prst="rect">
            <a:avLst/>
          </a:prstGeom>
          <a:solidFill>
            <a:schemeClr val="bg1"/>
          </a:solidFill>
        </p:spPr>
        <p:txBody>
          <a:bodyPr wrap="square">
            <a:spAutoFit/>
          </a:bodyPr>
          <a:lstStyle/>
          <a:p>
            <a:pPr algn="just" fontAlgn="base"/>
            <a:r>
              <a:rPr lang="en-US" sz="2000" b="1" i="0" dirty="0">
                <a:solidFill>
                  <a:srgbClr val="333333"/>
                </a:solidFill>
                <a:effectLst/>
                <a:latin typeface="Arial" panose="020B0604020202020204" pitchFamily="34" charset="0"/>
                <a:cs typeface="Arial" panose="020B0604020202020204" pitchFamily="34" charset="0"/>
              </a:rPr>
              <a:t>4- Understand The Rules</a:t>
            </a:r>
          </a:p>
          <a:p>
            <a:pPr algn="just" fontAlgn="base"/>
            <a:endParaRPr lang="en-US" sz="2000" b="1" i="0" dirty="0">
              <a:solidFill>
                <a:srgbClr val="333333"/>
              </a:solidFill>
              <a:effectLst/>
              <a:latin typeface="Arial" panose="020B0604020202020204" pitchFamily="34" charset="0"/>
              <a:cs typeface="Arial" panose="020B0604020202020204" pitchFamily="34" charset="0"/>
            </a:endParaRPr>
          </a:p>
          <a:p>
            <a:pPr algn="just" fontAlgn="base"/>
            <a:r>
              <a:rPr lang="en-US" sz="2000" b="0" i="0" dirty="0">
                <a:solidFill>
                  <a:srgbClr val="4A4A4A"/>
                </a:solidFill>
                <a:effectLst/>
                <a:latin typeface="Arial" panose="020B0604020202020204" pitchFamily="34" charset="0"/>
                <a:cs typeface="Arial" panose="020B0604020202020204" pitchFamily="34" charset="0"/>
              </a:rPr>
              <a:t>Before you implement your influencer marketing plan, it’s important to understand the rules. In the United States, those </a:t>
            </a:r>
            <a:r>
              <a:rPr lang="en-US" sz="2000" b="0" i="0" u="sng" dirty="0">
                <a:solidFill>
                  <a:srgbClr val="365EFF"/>
                </a:solidFill>
                <a:effectLst/>
                <a:latin typeface="Arial" panose="020B0604020202020204" pitchFamily="34" charset="0"/>
                <a:cs typeface="Arial" panose="020B0604020202020204" pitchFamily="34" charset="0"/>
                <a:hlinkClick r:id="rId4"/>
              </a:rPr>
              <a:t>rules come from the Federal Trade Commission</a:t>
            </a:r>
            <a:r>
              <a:rPr lang="en-US" sz="2000" b="0" i="0" dirty="0">
                <a:solidFill>
                  <a:srgbClr val="4A4A4A"/>
                </a:solidFill>
                <a:effectLst/>
                <a:latin typeface="Arial" panose="020B0604020202020204" pitchFamily="34" charset="0"/>
                <a:cs typeface="Arial" panose="020B0604020202020204" pitchFamily="34" charset="0"/>
              </a:rPr>
              <a:t>.</a:t>
            </a:r>
          </a:p>
          <a:p>
            <a:pPr algn="just" fontAlgn="base"/>
            <a:r>
              <a:rPr lang="en-US" sz="2000" b="0" i="0" dirty="0">
                <a:solidFill>
                  <a:srgbClr val="4A4A4A"/>
                </a:solidFill>
                <a:effectLst/>
                <a:latin typeface="Arial" panose="020B0604020202020204" pitchFamily="34" charset="0"/>
                <a:cs typeface="Arial" panose="020B0604020202020204" pitchFamily="34" charset="0"/>
              </a:rPr>
              <a:t>Apart from the rules of the country you live in, the rules and regulations of the social media you choose are crucial too. Therefore, ensure that your content is not against Instagram rules. </a:t>
            </a:r>
          </a:p>
        </p:txBody>
      </p:sp>
    </p:spTree>
    <p:extLst>
      <p:ext uri="{BB962C8B-B14F-4D97-AF65-F5344CB8AC3E}">
        <p14:creationId xmlns:p14="http://schemas.microsoft.com/office/powerpoint/2010/main" val="2655140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0D517D52-F644-14B5-0E54-265DA9D10331}"/>
              </a:ext>
            </a:extLst>
          </p:cNvPr>
          <p:cNvSpPr txBox="1"/>
          <p:nvPr/>
        </p:nvSpPr>
        <p:spPr>
          <a:xfrm>
            <a:off x="369151" y="1987338"/>
            <a:ext cx="6094070" cy="3170099"/>
          </a:xfrm>
          <a:prstGeom prst="rect">
            <a:avLst/>
          </a:prstGeom>
          <a:noFill/>
        </p:spPr>
        <p:txBody>
          <a:bodyPr wrap="square">
            <a:spAutoFit/>
          </a:bodyPr>
          <a:lstStyle/>
          <a:p>
            <a:pPr algn="just" fontAlgn="base"/>
            <a:r>
              <a:rPr lang="en-US" sz="2000" b="1" i="0" dirty="0">
                <a:solidFill>
                  <a:srgbClr val="333333"/>
                </a:solidFill>
                <a:effectLst/>
                <a:latin typeface="Arial" panose="020B0604020202020204" pitchFamily="34" charset="0"/>
                <a:cs typeface="Arial" panose="020B0604020202020204" pitchFamily="34" charset="0"/>
              </a:rPr>
              <a:t>5- Consider The Three Rs Of Influence</a:t>
            </a:r>
          </a:p>
          <a:p>
            <a:pPr algn="just" fontAlgn="base"/>
            <a:r>
              <a:rPr lang="en-US" sz="2000" b="0" i="0" dirty="0">
                <a:solidFill>
                  <a:srgbClr val="4A4A4A"/>
                </a:solidFill>
                <a:effectLst/>
                <a:latin typeface="Arial" panose="020B0604020202020204" pitchFamily="34" charset="0"/>
                <a:cs typeface="Arial" panose="020B0604020202020204" pitchFamily="34" charset="0"/>
              </a:rPr>
              <a:t>One of the most important influencer marketing tips is considering the three Rs of influence which are: </a:t>
            </a:r>
          </a:p>
          <a:p>
            <a:pPr algn="just" fontAlgn="base">
              <a:buFont typeface="Arial" panose="020B0604020202020204" pitchFamily="34" charset="0"/>
              <a:buChar char="•"/>
            </a:pPr>
            <a:r>
              <a:rPr lang="en-US" sz="2000" b="1" i="0" dirty="0">
                <a:solidFill>
                  <a:srgbClr val="4A4A4A"/>
                </a:solidFill>
                <a:effectLst/>
                <a:latin typeface="Arial" panose="020B0604020202020204" pitchFamily="34" charset="0"/>
                <a:cs typeface="Arial" panose="020B0604020202020204" pitchFamily="34" charset="0"/>
              </a:rPr>
              <a:t>Relevance: </a:t>
            </a:r>
            <a:r>
              <a:rPr lang="en-US" sz="2000" b="0" i="0" dirty="0">
                <a:solidFill>
                  <a:srgbClr val="4A4A4A"/>
                </a:solidFill>
                <a:effectLst/>
                <a:latin typeface="Arial" panose="020B0604020202020204" pitchFamily="34" charset="0"/>
                <a:cs typeface="Arial" panose="020B0604020202020204" pitchFamily="34" charset="0"/>
              </a:rPr>
              <a:t>The influencers you choose for collaboration should be relevant to your business. So, you can ensure that their followers and audience are more likely to become your target customers. For example, if you are in the traveling industry, collaborating with </a:t>
            </a:r>
            <a:r>
              <a:rPr lang="en-US" sz="2000" b="1" i="0" u="sng" dirty="0">
                <a:solidFill>
                  <a:srgbClr val="365EFF"/>
                </a:solidFill>
                <a:effectLst/>
                <a:latin typeface="Arial" panose="020B0604020202020204" pitchFamily="34" charset="0"/>
                <a:cs typeface="Arial" panose="020B0604020202020204" pitchFamily="34" charset="0"/>
                <a:hlinkClick r:id="rId3"/>
              </a:rPr>
              <a:t>travel influencers</a:t>
            </a:r>
            <a:r>
              <a:rPr lang="en-US" sz="2000" b="0" i="0" dirty="0">
                <a:solidFill>
                  <a:srgbClr val="4A4A4A"/>
                </a:solidFill>
                <a:effectLst/>
                <a:latin typeface="Arial" panose="020B0604020202020204" pitchFamily="34" charset="0"/>
                <a:cs typeface="Arial" panose="020B0604020202020204" pitchFamily="34" charset="0"/>
              </a:rPr>
              <a:t> will be a more effective influencer marketing strategy.</a:t>
            </a:r>
          </a:p>
        </p:txBody>
      </p:sp>
      <p:pic>
        <p:nvPicPr>
          <p:cNvPr id="8" name="Picture 7">
            <a:extLst>
              <a:ext uri="{FF2B5EF4-FFF2-40B4-BE49-F238E27FC236}">
                <a16:creationId xmlns:a16="http://schemas.microsoft.com/office/drawing/2014/main" id="{73AAE6C6-F1F2-BD62-795A-117A34983D5C}"/>
              </a:ext>
            </a:extLst>
          </p:cNvPr>
          <p:cNvPicPr>
            <a:picLocks noChangeAspect="1"/>
          </p:cNvPicPr>
          <p:nvPr/>
        </p:nvPicPr>
        <p:blipFill>
          <a:blip r:embed="rId4"/>
          <a:stretch>
            <a:fillRect/>
          </a:stretch>
        </p:blipFill>
        <p:spPr>
          <a:xfrm>
            <a:off x="6376135" y="734435"/>
            <a:ext cx="5716950" cy="5905500"/>
          </a:xfrm>
          <a:prstGeom prst="rect">
            <a:avLst/>
          </a:prstGeom>
        </p:spPr>
      </p:pic>
    </p:spTree>
    <p:extLst>
      <p:ext uri="{BB962C8B-B14F-4D97-AF65-F5344CB8AC3E}">
        <p14:creationId xmlns:p14="http://schemas.microsoft.com/office/powerpoint/2010/main" val="3270811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1E31D1FB-2214-06F6-9C49-EDBD95EBBD84}"/>
              </a:ext>
            </a:extLst>
          </p:cNvPr>
          <p:cNvSpPr txBox="1"/>
          <p:nvPr/>
        </p:nvSpPr>
        <p:spPr>
          <a:xfrm>
            <a:off x="381001" y="1962754"/>
            <a:ext cx="6204856" cy="3785652"/>
          </a:xfrm>
          <a:prstGeom prst="rect">
            <a:avLst/>
          </a:prstGeom>
          <a:noFill/>
        </p:spPr>
        <p:txBody>
          <a:bodyPr wrap="square">
            <a:spAutoFit/>
          </a:bodyPr>
          <a:lstStyle/>
          <a:p>
            <a:pPr algn="just"/>
            <a:r>
              <a:rPr lang="en-US" sz="2000" b="1" dirty="0">
                <a:latin typeface="Arial" panose="020B0604020202020204" pitchFamily="34" charset="0"/>
                <a:cs typeface="Arial" panose="020B0604020202020204" pitchFamily="34" charset="0"/>
              </a:rPr>
              <a:t>Reach: </a:t>
            </a:r>
            <a:r>
              <a:rPr lang="en-US" sz="2000" dirty="0">
                <a:latin typeface="Arial" panose="020B0604020202020204" pitchFamily="34" charset="0"/>
                <a:cs typeface="Arial" panose="020B0604020202020204" pitchFamily="34" charset="0"/>
              </a:rPr>
              <a:t>The people that you might be able to influence through the influencer’s followers  is considered your reach. It’s important to keep in mind that a small audience can still be beneficial if it has a strong enough following to support your objectives.</a:t>
            </a:r>
          </a:p>
          <a:p>
            <a:pPr algn="just"/>
            <a:r>
              <a:rPr lang="en-US" sz="2000" b="1" dirty="0">
                <a:latin typeface="Arial" panose="020B0604020202020204" pitchFamily="34" charset="0"/>
                <a:cs typeface="Arial" panose="020B0604020202020204" pitchFamily="34" charset="0"/>
              </a:rPr>
              <a:t>Resonance: </a:t>
            </a:r>
            <a:r>
              <a:rPr lang="en-US" sz="2000" dirty="0">
                <a:latin typeface="Arial" panose="020B0604020202020204" pitchFamily="34" charset="0"/>
                <a:cs typeface="Arial" panose="020B0604020202020204" pitchFamily="34" charset="0"/>
              </a:rPr>
              <a:t>This is the potential level of engagement the influencers have with the audience that is relevant to your brand. However, it should be mentioned that having a large number of followers is useless if they are not drawn to your offer. On the other hand, niche influencers may have incredibly devoted and engaged followers.</a:t>
            </a:r>
          </a:p>
        </p:txBody>
      </p:sp>
      <p:pic>
        <p:nvPicPr>
          <p:cNvPr id="8" name="Picture 7">
            <a:extLst>
              <a:ext uri="{FF2B5EF4-FFF2-40B4-BE49-F238E27FC236}">
                <a16:creationId xmlns:a16="http://schemas.microsoft.com/office/drawing/2014/main" id="{39C34EBE-ABDC-6C58-DB9F-98C7C34816F1}"/>
              </a:ext>
            </a:extLst>
          </p:cNvPr>
          <p:cNvPicPr>
            <a:picLocks noChangeAspect="1"/>
          </p:cNvPicPr>
          <p:nvPr/>
        </p:nvPicPr>
        <p:blipFill>
          <a:blip r:embed="rId3"/>
          <a:stretch>
            <a:fillRect/>
          </a:stretch>
        </p:blipFill>
        <p:spPr>
          <a:xfrm>
            <a:off x="6672943" y="710398"/>
            <a:ext cx="5420142" cy="5907536"/>
          </a:xfrm>
          <a:prstGeom prst="rect">
            <a:avLst/>
          </a:prstGeom>
        </p:spPr>
      </p:pic>
    </p:spTree>
    <p:extLst>
      <p:ext uri="{BB962C8B-B14F-4D97-AF65-F5344CB8AC3E}">
        <p14:creationId xmlns:p14="http://schemas.microsoft.com/office/powerpoint/2010/main" val="27092953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66F5D81E-21A6-5A0D-BEC3-6FA5A48AE0D1}"/>
              </a:ext>
            </a:extLst>
          </p:cNvPr>
          <p:cNvPicPr>
            <a:picLocks noChangeAspect="1"/>
          </p:cNvPicPr>
          <p:nvPr/>
        </p:nvPicPr>
        <p:blipFill>
          <a:blip r:embed="rId2"/>
          <a:stretch>
            <a:fillRect/>
          </a:stretch>
        </p:blipFill>
        <p:spPr>
          <a:xfrm>
            <a:off x="6825342" y="176001"/>
            <a:ext cx="5529603"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pic>
        <p:nvPicPr>
          <p:cNvPr id="5" name="Picture 4">
            <a:extLst>
              <a:ext uri="{FF2B5EF4-FFF2-40B4-BE49-F238E27FC236}">
                <a16:creationId xmlns:a16="http://schemas.microsoft.com/office/drawing/2014/main" id="{05A73C4E-2DCA-23AD-5F8A-BD9D66DF8AFD}"/>
              </a:ext>
            </a:extLst>
          </p:cNvPr>
          <p:cNvPicPr>
            <a:picLocks noChangeAspect="1"/>
          </p:cNvPicPr>
          <p:nvPr/>
        </p:nvPicPr>
        <p:blipFill>
          <a:blip r:embed="rId4"/>
          <a:stretch>
            <a:fillRect/>
          </a:stretch>
        </p:blipFill>
        <p:spPr>
          <a:xfrm>
            <a:off x="6710423" y="4338427"/>
            <a:ext cx="3048000" cy="2606660"/>
          </a:xfrm>
          <a:prstGeom prst="rect">
            <a:avLst/>
          </a:prstGeom>
        </p:spPr>
      </p:pic>
      <p:sp>
        <p:nvSpPr>
          <p:cNvPr id="8" name="TextBox 7">
            <a:extLst>
              <a:ext uri="{FF2B5EF4-FFF2-40B4-BE49-F238E27FC236}">
                <a16:creationId xmlns:a16="http://schemas.microsoft.com/office/drawing/2014/main" id="{A691340C-5775-5AD2-0E46-DEF1951DF2D3}"/>
              </a:ext>
            </a:extLst>
          </p:cNvPr>
          <p:cNvSpPr txBox="1"/>
          <p:nvPr/>
        </p:nvSpPr>
        <p:spPr>
          <a:xfrm>
            <a:off x="616353" y="1342844"/>
            <a:ext cx="6094070" cy="4524315"/>
          </a:xfrm>
          <a:prstGeom prst="rect">
            <a:avLst/>
          </a:prstGeom>
          <a:noFill/>
        </p:spPr>
        <p:txBody>
          <a:bodyPr wrap="square">
            <a:spAutoFit/>
          </a:bodyPr>
          <a:lstStyle/>
          <a:p>
            <a:pPr algn="l" fontAlgn="base"/>
            <a:r>
              <a:rPr lang="en-US" b="1" i="0" dirty="0">
                <a:solidFill>
                  <a:srgbClr val="333333"/>
                </a:solidFill>
                <a:effectLst/>
                <a:latin typeface="inherit"/>
              </a:rPr>
              <a:t>6- Work With Micro Influencers</a:t>
            </a:r>
            <a:endParaRPr lang="en-US" b="1" i="0" dirty="0">
              <a:solidFill>
                <a:srgbClr val="333333"/>
              </a:solidFill>
              <a:effectLst/>
              <a:latin typeface="Open Sans" panose="020B0606030504020204" pitchFamily="34" charset="0"/>
            </a:endParaRPr>
          </a:p>
          <a:p>
            <a:pPr algn="l" fontAlgn="base"/>
            <a:r>
              <a:rPr lang="en-US" b="0" i="0" dirty="0">
                <a:solidFill>
                  <a:srgbClr val="4A4A4A"/>
                </a:solidFill>
                <a:effectLst/>
                <a:latin typeface="Open Sans" panose="020B0606030504020204" pitchFamily="34" charset="0"/>
              </a:rPr>
              <a:t>Social media content creators with engaged followers of between 10K to 100K are called </a:t>
            </a:r>
            <a:r>
              <a:rPr lang="en-US" b="0" i="0" u="sng" dirty="0">
                <a:solidFill>
                  <a:srgbClr val="365EFF"/>
                </a:solidFill>
                <a:effectLst/>
                <a:latin typeface="inherit"/>
                <a:hlinkClick r:id="rId5"/>
              </a:rPr>
              <a:t>Micro influencers</a:t>
            </a:r>
            <a:r>
              <a:rPr lang="en-US" b="0" i="0" dirty="0">
                <a:solidFill>
                  <a:srgbClr val="4A4A4A"/>
                </a:solidFill>
                <a:effectLst/>
                <a:latin typeface="Open Sans" panose="020B0606030504020204" pitchFamily="34" charset="0"/>
              </a:rPr>
              <a:t>.</a:t>
            </a:r>
          </a:p>
          <a:p>
            <a:pPr algn="l" fontAlgn="base"/>
            <a:r>
              <a:rPr lang="en-US" b="0" i="0" dirty="0">
                <a:solidFill>
                  <a:srgbClr val="4A4A4A"/>
                </a:solidFill>
                <a:effectLst/>
                <a:latin typeface="Open Sans" panose="020B0606030504020204" pitchFamily="34" charset="0"/>
              </a:rPr>
              <a:t>These influencers are often young, tech-savvy people who are passionate about their niche topic and share quality content. They are an important part of influencer marketing strategies since they can promote your business to a more diverse audience than traditional influencers can.</a:t>
            </a:r>
          </a:p>
          <a:p>
            <a:pPr algn="l" fontAlgn="base"/>
            <a:r>
              <a:rPr lang="en-US" b="0" i="0" dirty="0">
                <a:solidFill>
                  <a:srgbClr val="4A4A4A"/>
                </a:solidFill>
                <a:effectLst/>
                <a:latin typeface="Open Sans" panose="020B0606030504020204" pitchFamily="34" charset="0"/>
              </a:rPr>
              <a:t>Daniel Wellington, a world-famous watch brand, takes advantage of various micro influencers to </a:t>
            </a:r>
            <a:r>
              <a:rPr lang="en-US" b="0" i="0" u="sng" dirty="0">
                <a:solidFill>
                  <a:srgbClr val="365EFF"/>
                </a:solidFill>
                <a:effectLst/>
                <a:latin typeface="inherit"/>
                <a:hlinkClick r:id="rId6"/>
              </a:rPr>
              <a:t>increase brand engagement</a:t>
            </a:r>
            <a:r>
              <a:rPr lang="en-US" b="0" i="0" dirty="0">
                <a:solidFill>
                  <a:srgbClr val="4A4A4A"/>
                </a:solidFill>
                <a:effectLst/>
                <a:latin typeface="Open Sans" panose="020B0606030504020204" pitchFamily="34" charset="0"/>
              </a:rPr>
              <a:t>. </a:t>
            </a:r>
          </a:p>
          <a:p>
            <a:pPr algn="l" fontAlgn="base"/>
            <a:r>
              <a:rPr lang="en-US" b="0" i="0" dirty="0">
                <a:solidFill>
                  <a:srgbClr val="4A4A4A"/>
                </a:solidFill>
                <a:effectLst/>
                <a:latin typeface="Open Sans" panose="020B0606030504020204" pitchFamily="34" charset="0"/>
              </a:rPr>
              <a:t>They partner with different types of influencers such as fashion and </a:t>
            </a:r>
            <a:r>
              <a:rPr lang="en-US" b="0" i="0" u="sng" dirty="0">
                <a:solidFill>
                  <a:srgbClr val="365EFF"/>
                </a:solidFill>
                <a:effectLst/>
                <a:latin typeface="inherit"/>
                <a:hlinkClick r:id="rId7"/>
              </a:rPr>
              <a:t>lifestyle influencers</a:t>
            </a:r>
            <a:r>
              <a:rPr lang="en-US" b="0" i="0" dirty="0">
                <a:solidFill>
                  <a:srgbClr val="4A4A4A"/>
                </a:solidFill>
                <a:effectLst/>
                <a:latin typeface="Open Sans" panose="020B0606030504020204" pitchFamily="34" charset="0"/>
              </a:rPr>
              <a:t> and even beyond. Micro-influencers often include discount codes in their posts to help the brand drive sales and track ROI.</a:t>
            </a:r>
          </a:p>
        </p:txBody>
      </p:sp>
    </p:spTree>
    <p:extLst>
      <p:ext uri="{BB962C8B-B14F-4D97-AF65-F5344CB8AC3E}">
        <p14:creationId xmlns:p14="http://schemas.microsoft.com/office/powerpoint/2010/main" val="3107766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pic>
        <p:nvPicPr>
          <p:cNvPr id="6" name="Picture 5">
            <a:extLst>
              <a:ext uri="{FF2B5EF4-FFF2-40B4-BE49-F238E27FC236}">
                <a16:creationId xmlns:a16="http://schemas.microsoft.com/office/drawing/2014/main" id="{AA41D143-8A2B-80ED-91DE-F2B3EC16D5A1}"/>
              </a:ext>
            </a:extLst>
          </p:cNvPr>
          <p:cNvPicPr>
            <a:picLocks noChangeAspect="1"/>
          </p:cNvPicPr>
          <p:nvPr/>
        </p:nvPicPr>
        <p:blipFill>
          <a:blip r:embed="rId3"/>
          <a:stretch>
            <a:fillRect/>
          </a:stretch>
        </p:blipFill>
        <p:spPr>
          <a:xfrm>
            <a:off x="1" y="2939970"/>
            <a:ext cx="12192000" cy="3918030"/>
          </a:xfrm>
          <a:prstGeom prst="rect">
            <a:avLst/>
          </a:prstGeom>
        </p:spPr>
      </p:pic>
      <p:sp>
        <p:nvSpPr>
          <p:cNvPr id="3" name="TextBox 2">
            <a:extLst>
              <a:ext uri="{FF2B5EF4-FFF2-40B4-BE49-F238E27FC236}">
                <a16:creationId xmlns:a16="http://schemas.microsoft.com/office/drawing/2014/main" id="{99706089-01D8-6019-9009-243049B52C38}"/>
              </a:ext>
            </a:extLst>
          </p:cNvPr>
          <p:cNvSpPr txBox="1"/>
          <p:nvPr/>
        </p:nvSpPr>
        <p:spPr>
          <a:xfrm>
            <a:off x="2731351" y="1406873"/>
            <a:ext cx="6094070" cy="2554545"/>
          </a:xfrm>
          <a:prstGeom prst="rect">
            <a:avLst/>
          </a:prstGeom>
          <a:noFill/>
        </p:spPr>
        <p:txBody>
          <a:bodyPr wrap="square">
            <a:spAutoFit/>
          </a:bodyPr>
          <a:lstStyle/>
          <a:p>
            <a:pPr algn="just" fontAlgn="base"/>
            <a:r>
              <a:rPr lang="en-US" sz="2000" b="1" i="0" dirty="0">
                <a:solidFill>
                  <a:srgbClr val="333333"/>
                </a:solidFill>
                <a:effectLst/>
                <a:latin typeface="Arial" panose="020B0604020202020204" pitchFamily="34" charset="0"/>
                <a:cs typeface="Arial" panose="020B0604020202020204" pitchFamily="34" charset="0"/>
              </a:rPr>
              <a:t>7- Focus On The Right Platforms</a:t>
            </a:r>
          </a:p>
          <a:p>
            <a:pPr algn="just" fontAlgn="base"/>
            <a:r>
              <a:rPr lang="en-US" sz="2000" b="0" i="0" dirty="0">
                <a:solidFill>
                  <a:srgbClr val="4A4A4A"/>
                </a:solidFill>
                <a:effectLst/>
                <a:latin typeface="Arial" panose="020B0604020202020204" pitchFamily="34" charset="0"/>
                <a:cs typeface="Arial" panose="020B0604020202020204" pitchFamily="34" charset="0"/>
              </a:rPr>
              <a:t>There are many different platforms to choose from for your influencer marketing program, but which one is the right fit for your business? </a:t>
            </a:r>
          </a:p>
          <a:p>
            <a:pPr algn="just" fontAlgn="base"/>
            <a:r>
              <a:rPr lang="en-US" sz="2000" b="0" i="0" dirty="0">
                <a:solidFill>
                  <a:srgbClr val="4A4A4A"/>
                </a:solidFill>
                <a:effectLst/>
                <a:latin typeface="Arial" panose="020B0604020202020204" pitchFamily="34" charset="0"/>
                <a:cs typeface="Arial" panose="020B0604020202020204" pitchFamily="34" charset="0"/>
              </a:rPr>
              <a:t>According to </a:t>
            </a:r>
            <a:r>
              <a:rPr lang="en-US" sz="2000" b="0" i="0" u="sng" dirty="0" err="1">
                <a:solidFill>
                  <a:srgbClr val="365EFF"/>
                </a:solidFill>
                <a:effectLst/>
                <a:latin typeface="Arial" panose="020B0604020202020204" pitchFamily="34" charset="0"/>
                <a:cs typeface="Arial" panose="020B0604020202020204" pitchFamily="34" charset="0"/>
                <a:hlinkClick r:id="rId4"/>
              </a:rPr>
              <a:t>Mediakix’s</a:t>
            </a:r>
            <a:r>
              <a:rPr lang="en-US" sz="2000" b="0" i="0" u="sng" dirty="0">
                <a:solidFill>
                  <a:srgbClr val="365EFF"/>
                </a:solidFill>
                <a:effectLst/>
                <a:latin typeface="Arial" panose="020B0604020202020204" pitchFamily="34" charset="0"/>
                <a:cs typeface="Arial" panose="020B0604020202020204" pitchFamily="34" charset="0"/>
                <a:hlinkClick r:id="rId4"/>
              </a:rPr>
              <a:t> survey</a:t>
            </a:r>
            <a:r>
              <a:rPr lang="en-US" sz="2000" b="0" i="0" dirty="0">
                <a:solidFill>
                  <a:srgbClr val="4A4A4A"/>
                </a:solidFill>
                <a:effectLst/>
                <a:latin typeface="Arial" panose="020B0604020202020204" pitchFamily="34" charset="0"/>
                <a:cs typeface="Arial" panose="020B0604020202020204" pitchFamily="34" charset="0"/>
              </a:rPr>
              <a:t>, the top five most strategically important social media channels for influencer marketing are Instagram, YouTube, Facebook, Blogs, and Twitter.</a:t>
            </a:r>
          </a:p>
        </p:txBody>
      </p:sp>
    </p:spTree>
    <p:extLst>
      <p:ext uri="{BB962C8B-B14F-4D97-AF65-F5344CB8AC3E}">
        <p14:creationId xmlns:p14="http://schemas.microsoft.com/office/powerpoint/2010/main" val="30184399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E25DEAD-1E4B-BC30-D901-2FAB534F7EE0}"/>
              </a:ext>
            </a:extLst>
          </p:cNvPr>
          <p:cNvPicPr>
            <a:picLocks noChangeAspect="1"/>
          </p:cNvPicPr>
          <p:nvPr/>
        </p:nvPicPr>
        <p:blipFill>
          <a:blip r:embed="rId2"/>
          <a:stretch>
            <a:fillRect/>
          </a:stretch>
        </p:blipFill>
        <p:spPr>
          <a:xfrm>
            <a:off x="4502603" y="845684"/>
            <a:ext cx="8538482" cy="5576888"/>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5499A1F7-3ADC-1879-A0C9-7EC5F29FD9B0}"/>
              </a:ext>
            </a:extLst>
          </p:cNvPr>
          <p:cNvSpPr txBox="1"/>
          <p:nvPr/>
        </p:nvSpPr>
        <p:spPr>
          <a:xfrm>
            <a:off x="406295" y="1997839"/>
            <a:ext cx="6094070" cy="2862322"/>
          </a:xfrm>
          <a:prstGeom prst="rect">
            <a:avLst/>
          </a:prstGeom>
          <a:solidFill>
            <a:schemeClr val="accent4">
              <a:lumMod val="50000"/>
            </a:schemeClr>
          </a:solidFill>
        </p:spPr>
        <p:txBody>
          <a:bodyPr wrap="square">
            <a:spAutoFit/>
          </a:bodyPr>
          <a:lstStyle/>
          <a:p>
            <a:pPr algn="l" fontAlgn="base"/>
            <a:r>
              <a:rPr lang="en-US" sz="2000" b="0" i="0" dirty="0">
                <a:solidFill>
                  <a:schemeClr val="bg1"/>
                </a:solidFill>
                <a:effectLst/>
                <a:latin typeface="Arial" panose="020B0604020202020204" pitchFamily="34" charset="0"/>
                <a:cs typeface="Arial" panose="020B0604020202020204" pitchFamily="34" charset="0"/>
              </a:rPr>
              <a:t>Each has its own set of features and benefits that may be the perfect fit for influencer targeting.</a:t>
            </a:r>
          </a:p>
          <a:p>
            <a:pPr algn="l" fontAlgn="base"/>
            <a:r>
              <a:rPr lang="en-US" sz="2000" b="0" i="0" dirty="0">
                <a:solidFill>
                  <a:schemeClr val="bg1"/>
                </a:solidFill>
                <a:effectLst/>
                <a:latin typeface="Arial" panose="020B0604020202020204" pitchFamily="34" charset="0"/>
                <a:cs typeface="Arial" panose="020B0604020202020204" pitchFamily="34" charset="0"/>
              </a:rPr>
              <a:t>Some factors to consider when choosing a platform include:</a:t>
            </a:r>
          </a:p>
          <a:p>
            <a:pPr algn="l" fontAlgn="base">
              <a:buFont typeface="Arial" panose="020B0604020202020204" pitchFamily="34" charset="0"/>
              <a:buChar char="•"/>
            </a:pPr>
            <a:r>
              <a:rPr lang="en-US" sz="2000" b="0" i="0" dirty="0">
                <a:solidFill>
                  <a:schemeClr val="bg1"/>
                </a:solidFill>
                <a:effectLst/>
                <a:latin typeface="Arial" panose="020B0604020202020204" pitchFamily="34" charset="0"/>
                <a:cs typeface="Arial" panose="020B0604020202020204" pitchFamily="34" charset="0"/>
              </a:rPr>
              <a:t>The audience of the influencer, </a:t>
            </a:r>
          </a:p>
          <a:p>
            <a:pPr algn="l" fontAlgn="base">
              <a:buFont typeface="Arial" panose="020B0604020202020204" pitchFamily="34" charset="0"/>
              <a:buChar char="•"/>
            </a:pPr>
            <a:r>
              <a:rPr lang="en-US" sz="2000" b="0" i="0" dirty="0">
                <a:solidFill>
                  <a:schemeClr val="bg1"/>
                </a:solidFill>
                <a:effectLst/>
                <a:latin typeface="Arial" panose="020B0604020202020204" pitchFamily="34" charset="0"/>
                <a:cs typeface="Arial" panose="020B0604020202020204" pitchFamily="34" charset="0"/>
              </a:rPr>
              <a:t>The type of content they produce, </a:t>
            </a:r>
          </a:p>
          <a:p>
            <a:pPr algn="l" fontAlgn="base">
              <a:buFont typeface="Arial" panose="020B0604020202020204" pitchFamily="34" charset="0"/>
              <a:buChar char="•"/>
            </a:pPr>
            <a:r>
              <a:rPr lang="en-US" sz="2000" b="0" i="0" dirty="0">
                <a:solidFill>
                  <a:schemeClr val="bg1"/>
                </a:solidFill>
                <a:effectLst/>
                <a:latin typeface="Arial" panose="020B0604020202020204" pitchFamily="34" charset="0"/>
                <a:cs typeface="Arial" panose="020B0604020202020204" pitchFamily="34" charset="0"/>
              </a:rPr>
              <a:t>The platform’s capabilities, </a:t>
            </a:r>
          </a:p>
          <a:p>
            <a:pPr algn="l" fontAlgn="base">
              <a:buFont typeface="Arial" panose="020B0604020202020204" pitchFamily="34" charset="0"/>
              <a:buChar char="•"/>
            </a:pPr>
            <a:r>
              <a:rPr lang="en-US" sz="2000" b="0" i="0" dirty="0">
                <a:solidFill>
                  <a:schemeClr val="bg1"/>
                </a:solidFill>
                <a:effectLst/>
                <a:latin typeface="Arial" panose="020B0604020202020204" pitchFamily="34" charset="0"/>
                <a:cs typeface="Arial" panose="020B0604020202020204" pitchFamily="34" charset="0"/>
              </a:rPr>
              <a:t>and the Growth potential; some platforms have a larger potential audience than others.</a:t>
            </a:r>
          </a:p>
        </p:txBody>
      </p:sp>
    </p:spTree>
    <p:extLst>
      <p:ext uri="{BB962C8B-B14F-4D97-AF65-F5344CB8AC3E}">
        <p14:creationId xmlns:p14="http://schemas.microsoft.com/office/powerpoint/2010/main" val="2335823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6BEEC68F-07DA-D426-654A-7561034A3909}"/>
              </a:ext>
            </a:extLst>
          </p:cNvPr>
          <p:cNvSpPr txBox="1"/>
          <p:nvPr/>
        </p:nvSpPr>
        <p:spPr>
          <a:xfrm>
            <a:off x="504602" y="1388076"/>
            <a:ext cx="6094070" cy="4708981"/>
          </a:xfrm>
          <a:prstGeom prst="rect">
            <a:avLst/>
          </a:prstGeom>
          <a:noFill/>
        </p:spPr>
        <p:txBody>
          <a:bodyPr wrap="square">
            <a:spAutoFit/>
          </a:bodyPr>
          <a:lstStyle/>
          <a:p>
            <a:pPr algn="l" fontAlgn="base"/>
            <a:r>
              <a:rPr lang="en-US" sz="2000" b="1" i="0" dirty="0">
                <a:solidFill>
                  <a:srgbClr val="333333"/>
                </a:solidFill>
                <a:effectLst/>
                <a:latin typeface="Arial" panose="020B0604020202020204" pitchFamily="34" charset="0"/>
                <a:cs typeface="Arial" panose="020B0604020202020204" pitchFamily="34" charset="0"/>
              </a:rPr>
              <a:t>8- Give Influencers Creative Control</a:t>
            </a:r>
          </a:p>
          <a:p>
            <a:pPr algn="l" fontAlgn="base"/>
            <a:r>
              <a:rPr lang="en-US" sz="2000" b="0" i="0" dirty="0">
                <a:solidFill>
                  <a:srgbClr val="4A4A4A"/>
                </a:solidFill>
                <a:effectLst/>
                <a:latin typeface="Arial" panose="020B0604020202020204" pitchFamily="34" charset="0"/>
                <a:cs typeface="Arial" panose="020B0604020202020204" pitchFamily="34" charset="0"/>
              </a:rPr>
              <a:t>Once you’ve found an influencer to work with, it might be tempting to tell them exactly what kind of content you want them to produce.</a:t>
            </a:r>
          </a:p>
          <a:p>
            <a:pPr algn="l" fontAlgn="base"/>
            <a:r>
              <a:rPr lang="en-US" sz="2000" b="0" i="0" dirty="0">
                <a:solidFill>
                  <a:srgbClr val="4A4A4A"/>
                </a:solidFill>
                <a:effectLst/>
                <a:latin typeface="Arial" panose="020B0604020202020204" pitchFamily="34" charset="0"/>
                <a:cs typeface="Arial" panose="020B0604020202020204" pitchFamily="34" charset="0"/>
              </a:rPr>
              <a:t>The advantage of influencer marketing is that you’re advertising your brand through a trusted source; someone your audience feel more connected with</a:t>
            </a:r>
            <a:r>
              <a:rPr lang="en-US" sz="2000" b="0" i="0" strike="sngStrike" dirty="0">
                <a:solidFill>
                  <a:srgbClr val="4A4A4A"/>
                </a:solidFill>
                <a:effectLst/>
                <a:latin typeface="Arial" panose="020B0604020202020204" pitchFamily="34" charset="0"/>
                <a:cs typeface="Arial" panose="020B0604020202020204" pitchFamily="34" charset="0"/>
              </a:rPr>
              <a:t>.</a:t>
            </a:r>
            <a:r>
              <a:rPr lang="en-US" sz="2000" b="0" i="0" dirty="0">
                <a:solidFill>
                  <a:srgbClr val="4A4A4A"/>
                </a:solidFill>
                <a:effectLst/>
                <a:latin typeface="Arial" panose="020B0604020202020204" pitchFamily="34" charset="0"/>
                <a:cs typeface="Arial" panose="020B0604020202020204" pitchFamily="34" charset="0"/>
              </a:rPr>
              <a:t> </a:t>
            </a:r>
          </a:p>
          <a:p>
            <a:pPr algn="l" fontAlgn="base"/>
            <a:r>
              <a:rPr lang="en-US" sz="2000" b="0" i="0" dirty="0">
                <a:solidFill>
                  <a:srgbClr val="4A4A4A"/>
                </a:solidFill>
                <a:effectLst/>
                <a:latin typeface="Arial" panose="020B0604020202020204" pitchFamily="34" charset="0"/>
                <a:cs typeface="Arial" panose="020B0604020202020204" pitchFamily="34" charset="0"/>
              </a:rPr>
              <a:t>In turn, you have to trust them and leave the rest to them. Since they know what can attract their followers, they can come with creative ideas to communicate with them. </a:t>
            </a:r>
          </a:p>
          <a:p>
            <a:pPr algn="l" fontAlgn="base"/>
            <a:r>
              <a:rPr lang="en-US" sz="2000" b="0" i="0" dirty="0">
                <a:solidFill>
                  <a:srgbClr val="4A4A4A"/>
                </a:solidFill>
                <a:effectLst/>
                <a:latin typeface="Arial" panose="020B0604020202020204" pitchFamily="34" charset="0"/>
                <a:cs typeface="Arial" panose="020B0604020202020204" pitchFamily="34" charset="0"/>
              </a:rPr>
              <a:t>Let influencers choose their angle, give them time to get to know your brand, and encourage them to be creative because that’s key to staying ahead of the competition in the world of influencer advertising. </a:t>
            </a:r>
          </a:p>
        </p:txBody>
      </p:sp>
      <p:pic>
        <p:nvPicPr>
          <p:cNvPr id="8" name="Picture 7">
            <a:extLst>
              <a:ext uri="{FF2B5EF4-FFF2-40B4-BE49-F238E27FC236}">
                <a16:creationId xmlns:a16="http://schemas.microsoft.com/office/drawing/2014/main" id="{D395242A-52F4-E64B-B355-ADF8F18F557C}"/>
              </a:ext>
            </a:extLst>
          </p:cNvPr>
          <p:cNvPicPr>
            <a:picLocks noChangeAspect="1"/>
          </p:cNvPicPr>
          <p:nvPr/>
        </p:nvPicPr>
        <p:blipFill>
          <a:blip r:embed="rId3"/>
          <a:stretch>
            <a:fillRect/>
          </a:stretch>
        </p:blipFill>
        <p:spPr>
          <a:xfrm>
            <a:off x="6096000" y="206829"/>
            <a:ext cx="6564086" cy="6858000"/>
          </a:xfrm>
          <a:prstGeom prst="rect">
            <a:avLst/>
          </a:prstGeom>
        </p:spPr>
      </p:pic>
    </p:spTree>
    <p:extLst>
      <p:ext uri="{BB962C8B-B14F-4D97-AF65-F5344CB8AC3E}">
        <p14:creationId xmlns:p14="http://schemas.microsoft.com/office/powerpoint/2010/main" val="2827378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pic>
        <p:nvPicPr>
          <p:cNvPr id="5" name="Picture 4">
            <a:extLst>
              <a:ext uri="{FF2B5EF4-FFF2-40B4-BE49-F238E27FC236}">
                <a16:creationId xmlns:a16="http://schemas.microsoft.com/office/drawing/2014/main" id="{5BB0F194-D322-7167-6477-5F55598A360B}"/>
              </a:ext>
            </a:extLst>
          </p:cNvPr>
          <p:cNvPicPr>
            <a:picLocks noChangeAspect="1"/>
          </p:cNvPicPr>
          <p:nvPr/>
        </p:nvPicPr>
        <p:blipFill>
          <a:blip r:embed="rId3"/>
          <a:stretch>
            <a:fillRect/>
          </a:stretch>
        </p:blipFill>
        <p:spPr>
          <a:xfrm>
            <a:off x="6389224" y="-104172"/>
            <a:ext cx="5802775" cy="6962172"/>
          </a:xfrm>
          <a:prstGeom prst="rect">
            <a:avLst/>
          </a:prstGeom>
        </p:spPr>
      </p:pic>
      <p:sp>
        <p:nvSpPr>
          <p:cNvPr id="6" name="TextBox 5">
            <a:extLst>
              <a:ext uri="{FF2B5EF4-FFF2-40B4-BE49-F238E27FC236}">
                <a16:creationId xmlns:a16="http://schemas.microsoft.com/office/drawing/2014/main" id="{13DD3CAE-C4C8-2345-98D4-35D85AF219D9}"/>
              </a:ext>
            </a:extLst>
          </p:cNvPr>
          <p:cNvSpPr txBox="1"/>
          <p:nvPr/>
        </p:nvSpPr>
        <p:spPr>
          <a:xfrm>
            <a:off x="546904" y="1234587"/>
            <a:ext cx="6094070" cy="5355312"/>
          </a:xfrm>
          <a:prstGeom prst="rect">
            <a:avLst/>
          </a:prstGeom>
          <a:noFill/>
        </p:spPr>
        <p:txBody>
          <a:bodyPr wrap="square">
            <a:spAutoFit/>
          </a:bodyPr>
          <a:lstStyle/>
          <a:p>
            <a:pPr algn="l" fontAlgn="base"/>
            <a:r>
              <a:rPr lang="en-US" b="1" i="0" dirty="0">
                <a:solidFill>
                  <a:srgbClr val="333333"/>
                </a:solidFill>
                <a:effectLst/>
                <a:latin typeface="inherit"/>
              </a:rPr>
              <a:t>9- Be Aware Of New Platforms</a:t>
            </a:r>
            <a:endParaRPr lang="en-US" b="1" i="0" dirty="0">
              <a:solidFill>
                <a:srgbClr val="333333"/>
              </a:solidFill>
              <a:effectLst/>
              <a:latin typeface="Open Sans" panose="020B0606030504020204" pitchFamily="34" charset="0"/>
            </a:endParaRPr>
          </a:p>
          <a:p>
            <a:pPr algn="l" fontAlgn="base"/>
            <a:r>
              <a:rPr lang="en-US" b="0" i="0" dirty="0">
                <a:solidFill>
                  <a:srgbClr val="4A4A4A"/>
                </a:solidFill>
                <a:effectLst/>
                <a:latin typeface="Open Sans" panose="020B0606030504020204" pitchFamily="34" charset="0"/>
              </a:rPr>
              <a:t>With new platforms popping up all the time, it can be hard to keep track of which ones are worth your time and money. </a:t>
            </a:r>
          </a:p>
          <a:p>
            <a:pPr algn="l" fontAlgn="base"/>
            <a:r>
              <a:rPr lang="en-US" b="0" i="0" dirty="0">
                <a:solidFill>
                  <a:srgbClr val="4A4A4A"/>
                </a:solidFill>
                <a:effectLst/>
                <a:latin typeface="Open Sans" panose="020B0606030504020204" pitchFamily="34" charset="0"/>
              </a:rPr>
              <a:t>There are several new platforms like Twitch, TikTok, Clubhouse, Discord, and many more platforms available that allow influencers to connect with brands and create content.</a:t>
            </a:r>
          </a:p>
          <a:p>
            <a:pPr algn="l" fontAlgn="base"/>
            <a:r>
              <a:rPr lang="en-US" b="0" i="0" dirty="0">
                <a:solidFill>
                  <a:srgbClr val="4A4A4A"/>
                </a:solidFill>
                <a:effectLst/>
                <a:latin typeface="Open Sans" panose="020B0606030504020204" pitchFamily="34" charset="0"/>
              </a:rPr>
              <a:t>However, all of them might not be the right place for your influencer marketing plans. Therefore, before running influencer marketing campaigns on a new platform, make sure your target audience are available there. Otherwise, you will waste your time and money promoting your brand on a platform that its users are not your target. </a:t>
            </a:r>
          </a:p>
          <a:p>
            <a:pPr algn="l" fontAlgn="base"/>
            <a:r>
              <a:rPr lang="en-US" b="0" i="0" dirty="0">
                <a:solidFill>
                  <a:srgbClr val="4A4A4A"/>
                </a:solidFill>
                <a:effectLst/>
                <a:latin typeface="Open Sans" panose="020B0606030504020204" pitchFamily="34" charset="0"/>
              </a:rPr>
              <a:t>Above all, if you decide that the new social media platform is right for your presence, be sure to start with a great influencer marketing strategy that fits the channel the best. </a:t>
            </a:r>
          </a:p>
        </p:txBody>
      </p:sp>
    </p:spTree>
    <p:extLst>
      <p:ext uri="{BB962C8B-B14F-4D97-AF65-F5344CB8AC3E}">
        <p14:creationId xmlns:p14="http://schemas.microsoft.com/office/powerpoint/2010/main" val="8519209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BF4E0A56-7849-75B5-E409-B32C54B739DE}"/>
              </a:ext>
            </a:extLst>
          </p:cNvPr>
          <p:cNvSpPr txBox="1"/>
          <p:nvPr/>
        </p:nvSpPr>
        <p:spPr>
          <a:xfrm>
            <a:off x="546904" y="1320603"/>
            <a:ext cx="6692096" cy="5016758"/>
          </a:xfrm>
          <a:prstGeom prst="rect">
            <a:avLst/>
          </a:prstGeom>
          <a:noFill/>
        </p:spPr>
        <p:txBody>
          <a:bodyPr wrap="square">
            <a:spAutoFit/>
          </a:bodyPr>
          <a:lstStyle/>
          <a:p>
            <a:pPr algn="l" fontAlgn="base"/>
            <a:r>
              <a:rPr lang="en-US" sz="2000" b="1" i="0" dirty="0">
                <a:solidFill>
                  <a:srgbClr val="333333"/>
                </a:solidFill>
                <a:effectLst/>
                <a:latin typeface="Arial" panose="020B0604020202020204" pitchFamily="34" charset="0"/>
                <a:cs typeface="Arial" panose="020B0604020202020204" pitchFamily="34" charset="0"/>
              </a:rPr>
              <a:t>10- Turn Influencers Into Brand Ambassadors</a:t>
            </a:r>
          </a:p>
          <a:p>
            <a:pPr algn="l" fontAlgn="base"/>
            <a:r>
              <a:rPr lang="en-US" sz="2000" b="0" i="0" dirty="0">
                <a:solidFill>
                  <a:srgbClr val="4A4A4A"/>
                </a:solidFill>
                <a:effectLst/>
                <a:latin typeface="Arial" panose="020B0604020202020204" pitchFamily="34" charset="0"/>
                <a:cs typeface="Arial" panose="020B0604020202020204" pitchFamily="34" charset="0"/>
              </a:rPr>
              <a:t>A </a:t>
            </a:r>
            <a:r>
              <a:rPr lang="en-US" sz="2000" b="0" i="0" u="sng" dirty="0">
                <a:solidFill>
                  <a:srgbClr val="365EFF"/>
                </a:solidFill>
                <a:effectLst/>
                <a:latin typeface="Arial" panose="020B0604020202020204" pitchFamily="34" charset="0"/>
                <a:cs typeface="Arial" panose="020B0604020202020204" pitchFamily="34" charset="0"/>
                <a:hlinkClick r:id="rId3"/>
              </a:rPr>
              <a:t>brand ambassador</a:t>
            </a:r>
            <a:r>
              <a:rPr lang="en-US" sz="2000" b="0" i="0" dirty="0">
                <a:solidFill>
                  <a:srgbClr val="4A4A4A"/>
                </a:solidFill>
                <a:effectLst/>
                <a:latin typeface="Arial" panose="020B0604020202020204" pitchFamily="34" charset="0"/>
                <a:cs typeface="Arial" panose="020B0604020202020204" pitchFamily="34" charset="0"/>
              </a:rPr>
              <a:t> is a professional who represents a brand in the community or industry. They help spread the message of the company to new audiences by engaging in promotional activities, such as attending events and speaking on panels. </a:t>
            </a:r>
          </a:p>
          <a:p>
            <a:pPr algn="l" fontAlgn="base"/>
            <a:r>
              <a:rPr lang="en-US" sz="2000" b="0" i="0" dirty="0">
                <a:solidFill>
                  <a:srgbClr val="4A4A4A"/>
                </a:solidFill>
                <a:effectLst/>
                <a:latin typeface="Arial" panose="020B0604020202020204" pitchFamily="34" charset="0"/>
                <a:cs typeface="Arial" panose="020B0604020202020204" pitchFamily="34" charset="0"/>
              </a:rPr>
              <a:t>Brand ambassadors also serve as role models for consumers and can help increase sales by promoting positive associations with the brand. They can be independent contractors or paid promoters responsible for promoting the brand across different platforms.</a:t>
            </a:r>
          </a:p>
          <a:p>
            <a:pPr algn="l" fontAlgn="base"/>
            <a:r>
              <a:rPr lang="en-US" sz="2000" b="0" i="0" dirty="0">
                <a:solidFill>
                  <a:srgbClr val="4A4A4A"/>
                </a:solidFill>
                <a:effectLst/>
                <a:latin typeface="Arial" panose="020B0604020202020204" pitchFamily="34" charset="0"/>
                <a:cs typeface="Arial" panose="020B0604020202020204" pitchFamily="34" charset="0"/>
              </a:rPr>
              <a:t>However, influencer advertising can be expensive, time-consuming, and difficult to manage. Turning influencers into brand ambassadors can help reduce these costs, make the process easier, and increase the reach of a brand’s message.</a:t>
            </a:r>
          </a:p>
        </p:txBody>
      </p:sp>
      <p:pic>
        <p:nvPicPr>
          <p:cNvPr id="8" name="Picture 7">
            <a:extLst>
              <a:ext uri="{FF2B5EF4-FFF2-40B4-BE49-F238E27FC236}">
                <a16:creationId xmlns:a16="http://schemas.microsoft.com/office/drawing/2014/main" id="{6DB37A68-2536-6D97-6685-0BFC9D3F0330}"/>
              </a:ext>
            </a:extLst>
          </p:cNvPr>
          <p:cNvPicPr>
            <a:picLocks noChangeAspect="1"/>
          </p:cNvPicPr>
          <p:nvPr/>
        </p:nvPicPr>
        <p:blipFill>
          <a:blip r:embed="rId4"/>
          <a:stretch>
            <a:fillRect/>
          </a:stretch>
        </p:blipFill>
        <p:spPr>
          <a:xfrm>
            <a:off x="7053943" y="1320603"/>
            <a:ext cx="4865914" cy="4628499"/>
          </a:xfrm>
          <a:prstGeom prst="rect">
            <a:avLst/>
          </a:prstGeom>
        </p:spPr>
      </p:pic>
    </p:spTree>
    <p:extLst>
      <p:ext uri="{BB962C8B-B14F-4D97-AF65-F5344CB8AC3E}">
        <p14:creationId xmlns:p14="http://schemas.microsoft.com/office/powerpoint/2010/main" val="2247780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A6538172-2976-D7D8-2186-7D5F87CDB8C2}"/>
              </a:ext>
            </a:extLst>
          </p:cNvPr>
          <p:cNvSpPr txBox="1"/>
          <p:nvPr/>
        </p:nvSpPr>
        <p:spPr>
          <a:xfrm>
            <a:off x="399857" y="1305341"/>
            <a:ext cx="6094070" cy="4708981"/>
          </a:xfrm>
          <a:prstGeom prst="rect">
            <a:avLst/>
          </a:prstGeom>
          <a:noFill/>
        </p:spPr>
        <p:txBody>
          <a:bodyPr wrap="square">
            <a:spAutoFit/>
          </a:bodyPr>
          <a:lstStyle/>
          <a:p>
            <a:pPr algn="l" fontAlgn="base"/>
            <a:r>
              <a:rPr lang="en-US" sz="2000" b="1" i="0" dirty="0">
                <a:solidFill>
                  <a:srgbClr val="333333"/>
                </a:solidFill>
                <a:effectLst/>
                <a:latin typeface="Arial" panose="020B0604020202020204" pitchFamily="34" charset="0"/>
                <a:cs typeface="Arial" panose="020B0604020202020204" pitchFamily="34" charset="0"/>
              </a:rPr>
              <a:t>11- Use Relevant Hashtags</a:t>
            </a:r>
          </a:p>
          <a:p>
            <a:pPr algn="l" fontAlgn="base"/>
            <a:r>
              <a:rPr lang="en-US" sz="2000" b="0" i="0" dirty="0">
                <a:solidFill>
                  <a:srgbClr val="4A4A4A"/>
                </a:solidFill>
                <a:effectLst/>
                <a:latin typeface="Arial" panose="020B0604020202020204" pitchFamily="34" charset="0"/>
                <a:cs typeface="Arial" panose="020B0604020202020204" pitchFamily="34" charset="0"/>
              </a:rPr>
              <a:t>What can be better than using relevant hashtags to increase your brand’s visibility? </a:t>
            </a:r>
          </a:p>
          <a:p>
            <a:pPr algn="l" fontAlgn="base"/>
            <a:r>
              <a:rPr lang="en-US" sz="2000" b="0" i="1" dirty="0">
                <a:solidFill>
                  <a:srgbClr val="4A4A4A"/>
                </a:solidFill>
                <a:effectLst/>
                <a:latin typeface="Arial" panose="020B0604020202020204" pitchFamily="34" charset="0"/>
                <a:cs typeface="Arial" panose="020B0604020202020204" pitchFamily="34" charset="0"/>
              </a:rPr>
              <a:t>If your brand is not visible enough on social media, how do you expect followers to engage with you?</a:t>
            </a:r>
            <a:endParaRPr lang="en-US" sz="2000" b="0" i="0" dirty="0">
              <a:solidFill>
                <a:srgbClr val="4A4A4A"/>
              </a:solidFill>
              <a:effectLst/>
              <a:latin typeface="Arial" panose="020B0604020202020204" pitchFamily="34" charset="0"/>
              <a:cs typeface="Arial" panose="020B0604020202020204" pitchFamily="34" charset="0"/>
            </a:endParaRPr>
          </a:p>
          <a:p>
            <a:pPr algn="l" fontAlgn="base"/>
            <a:r>
              <a:rPr lang="en-US" sz="2000" b="0" i="0" dirty="0">
                <a:solidFill>
                  <a:srgbClr val="4A4A4A"/>
                </a:solidFill>
                <a:effectLst/>
                <a:latin typeface="Arial" panose="020B0604020202020204" pitchFamily="34" charset="0"/>
                <a:cs typeface="Arial" panose="020B0604020202020204" pitchFamily="34" charset="0"/>
              </a:rPr>
              <a:t>Hashtags are a great way to connect with people who are also interested in the topic or product being promoted. Therefore, using relevant hashtags plays an important role in a successful Influencer marketing strategy.</a:t>
            </a:r>
          </a:p>
          <a:p>
            <a:pPr algn="l" fontAlgn="base"/>
            <a:r>
              <a:rPr lang="en-US" sz="2000" b="0" i="0" dirty="0">
                <a:solidFill>
                  <a:srgbClr val="4A4A4A"/>
                </a:solidFill>
                <a:effectLst/>
                <a:latin typeface="Arial" panose="020B0604020202020204" pitchFamily="34" charset="0"/>
                <a:cs typeface="Arial" panose="020B0604020202020204" pitchFamily="34" charset="0"/>
              </a:rPr>
              <a:t>The more relevant the hashtags are; the more views you will get on your posts. For example, if your business is in the field of fitness and health, you can benefit from using </a:t>
            </a:r>
            <a:r>
              <a:rPr lang="en-US" sz="2000" b="1" i="0" u="sng" dirty="0">
                <a:solidFill>
                  <a:srgbClr val="365EFF"/>
                </a:solidFill>
                <a:effectLst/>
                <a:latin typeface="Arial" panose="020B0604020202020204" pitchFamily="34" charset="0"/>
                <a:cs typeface="Arial" panose="020B0604020202020204" pitchFamily="34" charset="0"/>
                <a:hlinkClick r:id="rId3"/>
              </a:rPr>
              <a:t>fitness hashtags</a:t>
            </a:r>
            <a:r>
              <a:rPr lang="en-US" sz="2000" b="0" i="0" dirty="0">
                <a:solidFill>
                  <a:srgbClr val="4A4A4A"/>
                </a:solidFill>
                <a:effectLst/>
                <a:latin typeface="Arial" panose="020B0604020202020204" pitchFamily="34" charset="0"/>
                <a:cs typeface="Arial" panose="020B0604020202020204" pitchFamily="34" charset="0"/>
              </a:rPr>
              <a:t> on your posts to grab people who like this subject. </a:t>
            </a:r>
          </a:p>
        </p:txBody>
      </p:sp>
      <p:pic>
        <p:nvPicPr>
          <p:cNvPr id="8" name="Picture 7">
            <a:extLst>
              <a:ext uri="{FF2B5EF4-FFF2-40B4-BE49-F238E27FC236}">
                <a16:creationId xmlns:a16="http://schemas.microsoft.com/office/drawing/2014/main" id="{5A2C09B9-1B4B-2EA0-6E43-1BC10BAA4E55}"/>
              </a:ext>
            </a:extLst>
          </p:cNvPr>
          <p:cNvPicPr>
            <a:picLocks noChangeAspect="1"/>
          </p:cNvPicPr>
          <p:nvPr/>
        </p:nvPicPr>
        <p:blipFill>
          <a:blip r:embed="rId4"/>
          <a:stretch>
            <a:fillRect/>
          </a:stretch>
        </p:blipFill>
        <p:spPr>
          <a:xfrm>
            <a:off x="6770914" y="19028"/>
            <a:ext cx="4746172" cy="6838972"/>
          </a:xfrm>
          <a:prstGeom prst="rect">
            <a:avLst/>
          </a:prstGeom>
        </p:spPr>
      </p:pic>
    </p:spTree>
    <p:extLst>
      <p:ext uri="{BB962C8B-B14F-4D97-AF65-F5344CB8AC3E}">
        <p14:creationId xmlns:p14="http://schemas.microsoft.com/office/powerpoint/2010/main" val="35837364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pic>
        <p:nvPicPr>
          <p:cNvPr id="5" name="Picture 4">
            <a:extLst>
              <a:ext uri="{FF2B5EF4-FFF2-40B4-BE49-F238E27FC236}">
                <a16:creationId xmlns:a16="http://schemas.microsoft.com/office/drawing/2014/main" id="{F44F8F30-30AB-7CEA-5D0F-B6FCE4A2284E}"/>
              </a:ext>
            </a:extLst>
          </p:cNvPr>
          <p:cNvPicPr>
            <a:picLocks noChangeAspect="1"/>
          </p:cNvPicPr>
          <p:nvPr/>
        </p:nvPicPr>
        <p:blipFill>
          <a:blip r:embed="rId3"/>
          <a:stretch>
            <a:fillRect/>
          </a:stretch>
        </p:blipFill>
        <p:spPr>
          <a:xfrm>
            <a:off x="6574178" y="1095370"/>
            <a:ext cx="5256112" cy="5256112"/>
          </a:xfrm>
          <a:prstGeom prst="rect">
            <a:avLst/>
          </a:prstGeom>
        </p:spPr>
      </p:pic>
      <p:sp>
        <p:nvSpPr>
          <p:cNvPr id="6" name="TextBox 5">
            <a:extLst>
              <a:ext uri="{FF2B5EF4-FFF2-40B4-BE49-F238E27FC236}">
                <a16:creationId xmlns:a16="http://schemas.microsoft.com/office/drawing/2014/main" id="{4C5714E1-C838-C2B0-25F2-2C3B4FCBEE35}"/>
              </a:ext>
            </a:extLst>
          </p:cNvPr>
          <p:cNvSpPr txBox="1"/>
          <p:nvPr/>
        </p:nvSpPr>
        <p:spPr>
          <a:xfrm>
            <a:off x="361710" y="1645934"/>
            <a:ext cx="6094070" cy="4154984"/>
          </a:xfrm>
          <a:prstGeom prst="rect">
            <a:avLst/>
          </a:prstGeom>
          <a:noFill/>
        </p:spPr>
        <p:txBody>
          <a:bodyPr wrap="square">
            <a:spAutoFit/>
          </a:bodyPr>
          <a:lstStyle/>
          <a:p>
            <a:pPr algn="just"/>
            <a:r>
              <a:rPr lang="en-US" sz="2400" b="0" i="0" dirty="0">
                <a:solidFill>
                  <a:srgbClr val="4A4A4A"/>
                </a:solidFill>
                <a:effectLst/>
                <a:latin typeface="Open Sans" panose="020B0606030504020204" pitchFamily="34" charset="0"/>
              </a:rPr>
              <a:t>You can generate high engagement rates when your hashtags are more specific to your brand or products. You can also create a branded hashtag and use it on all your social media platforms and encourage influencers to use them in their posts. If you find it difficult to select hashtags for your posts, you can use </a:t>
            </a:r>
            <a:r>
              <a:rPr lang="en-US" sz="2400" b="1" i="0" u="sng" dirty="0">
                <a:solidFill>
                  <a:srgbClr val="365EFF"/>
                </a:solidFill>
                <a:effectLst/>
                <a:latin typeface="inherit"/>
                <a:hlinkClick r:id="rId4"/>
              </a:rPr>
              <a:t>hashtag generators</a:t>
            </a:r>
            <a:r>
              <a:rPr lang="en-US" sz="2400" b="0" i="0" dirty="0">
                <a:solidFill>
                  <a:srgbClr val="4A4A4A"/>
                </a:solidFill>
                <a:effectLst/>
                <a:latin typeface="Open Sans" panose="020B0606030504020204" pitchFamily="34" charset="0"/>
              </a:rPr>
              <a:t>. Since using hashtags is essential, read more about the </a:t>
            </a:r>
            <a:r>
              <a:rPr lang="en-US" sz="2400" b="1" i="0" u="sng" dirty="0">
                <a:solidFill>
                  <a:srgbClr val="365EFF"/>
                </a:solidFill>
                <a:effectLst/>
                <a:latin typeface="inherit"/>
                <a:hlinkClick r:id="rId5"/>
              </a:rPr>
              <a:t>best hashtag strategies on Instagram</a:t>
            </a:r>
            <a:r>
              <a:rPr lang="en-US" sz="2400" b="0" i="0" dirty="0">
                <a:solidFill>
                  <a:srgbClr val="4A4A4A"/>
                </a:solidFill>
                <a:effectLst/>
                <a:latin typeface="Open Sans" panose="020B0606030504020204" pitchFamily="34" charset="0"/>
              </a:rPr>
              <a:t>.</a:t>
            </a:r>
            <a:endParaRPr lang="en-US" sz="2400" dirty="0"/>
          </a:p>
        </p:txBody>
      </p:sp>
    </p:spTree>
    <p:extLst>
      <p:ext uri="{BB962C8B-B14F-4D97-AF65-F5344CB8AC3E}">
        <p14:creationId xmlns:p14="http://schemas.microsoft.com/office/powerpoint/2010/main" val="9742772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B26107A1-799D-A10F-1BA4-F30FC1C797C2}"/>
              </a:ext>
            </a:extLst>
          </p:cNvPr>
          <p:cNvSpPr txBox="1"/>
          <p:nvPr/>
        </p:nvSpPr>
        <p:spPr>
          <a:xfrm>
            <a:off x="523753" y="1720839"/>
            <a:ext cx="4636076" cy="4524315"/>
          </a:xfrm>
          <a:prstGeom prst="rect">
            <a:avLst/>
          </a:prstGeom>
          <a:noFill/>
        </p:spPr>
        <p:txBody>
          <a:bodyPr wrap="square">
            <a:spAutoFit/>
          </a:bodyPr>
          <a:lstStyle/>
          <a:p>
            <a:pPr algn="just" fontAlgn="base"/>
            <a:r>
              <a:rPr lang="en-US" b="1" i="0" dirty="0">
                <a:solidFill>
                  <a:srgbClr val="333333"/>
                </a:solidFill>
                <a:effectLst/>
                <a:latin typeface="inherit"/>
              </a:rPr>
              <a:t>12- Make The Most Of Influencer Partnerships</a:t>
            </a:r>
            <a:endParaRPr lang="en-US" b="1" i="0" dirty="0">
              <a:solidFill>
                <a:srgbClr val="333333"/>
              </a:solidFill>
              <a:effectLst/>
              <a:latin typeface="Open Sans" panose="020B0606030504020204" pitchFamily="34" charset="0"/>
            </a:endParaRPr>
          </a:p>
          <a:p>
            <a:pPr algn="just" fontAlgn="base"/>
            <a:r>
              <a:rPr lang="en-US" b="0" i="0" dirty="0">
                <a:solidFill>
                  <a:srgbClr val="4A4A4A"/>
                </a:solidFill>
                <a:effectLst/>
                <a:latin typeface="Open Sans" panose="020B0606030504020204" pitchFamily="34" charset="0"/>
              </a:rPr>
              <a:t>Once you’ve established a relationship with an influencer, don’t miss out on any opportunity to collaborate. Rather than just sticking to the typical format where they post a photo to promote your product, have them record a video of it, post a Story about it, or incorporate it into an interactive poll.</a:t>
            </a:r>
          </a:p>
          <a:p>
            <a:pPr algn="just" fontAlgn="base"/>
            <a:r>
              <a:rPr lang="en-US" b="0" i="0" dirty="0">
                <a:solidFill>
                  <a:srgbClr val="4A4A4A"/>
                </a:solidFill>
                <a:effectLst/>
                <a:latin typeface="Open Sans" panose="020B0606030504020204" pitchFamily="34" charset="0"/>
              </a:rPr>
              <a:t>If you’re planning to host an event (in person or online), invite the influencer to attend and create content about it. You can even ask them to collaborate on future projects, eventually transforming them into loyal brand ambassadors and a long-term association.</a:t>
            </a:r>
          </a:p>
        </p:txBody>
      </p:sp>
      <p:pic>
        <p:nvPicPr>
          <p:cNvPr id="8" name="Picture 7">
            <a:extLst>
              <a:ext uri="{FF2B5EF4-FFF2-40B4-BE49-F238E27FC236}">
                <a16:creationId xmlns:a16="http://schemas.microsoft.com/office/drawing/2014/main" id="{64284E28-C0FE-9AAE-453B-A6699C553F90}"/>
              </a:ext>
            </a:extLst>
          </p:cNvPr>
          <p:cNvPicPr>
            <a:picLocks noChangeAspect="1"/>
          </p:cNvPicPr>
          <p:nvPr/>
        </p:nvPicPr>
        <p:blipFill>
          <a:blip r:embed="rId3"/>
          <a:stretch>
            <a:fillRect/>
          </a:stretch>
        </p:blipFill>
        <p:spPr>
          <a:xfrm>
            <a:off x="5684121" y="214312"/>
            <a:ext cx="6408964" cy="6429375"/>
          </a:xfrm>
          <a:prstGeom prst="rect">
            <a:avLst/>
          </a:prstGeom>
        </p:spPr>
      </p:pic>
    </p:spTree>
    <p:extLst>
      <p:ext uri="{BB962C8B-B14F-4D97-AF65-F5344CB8AC3E}">
        <p14:creationId xmlns:p14="http://schemas.microsoft.com/office/powerpoint/2010/main" val="41801900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D8698541-974A-F242-F4B5-609FBFBB70DF}"/>
              </a:ext>
            </a:extLst>
          </p:cNvPr>
          <p:cNvSpPr txBox="1"/>
          <p:nvPr/>
        </p:nvSpPr>
        <p:spPr>
          <a:xfrm>
            <a:off x="312104" y="1321704"/>
            <a:ext cx="4793297" cy="4708981"/>
          </a:xfrm>
          <a:prstGeom prst="rect">
            <a:avLst/>
          </a:prstGeom>
          <a:noFill/>
        </p:spPr>
        <p:txBody>
          <a:bodyPr wrap="square">
            <a:spAutoFit/>
          </a:bodyPr>
          <a:lstStyle/>
          <a:p>
            <a:pPr algn="just" fontAlgn="base"/>
            <a:r>
              <a:rPr lang="en-US" sz="2000" b="1" i="0" dirty="0">
                <a:solidFill>
                  <a:srgbClr val="333333"/>
                </a:solidFill>
                <a:effectLst/>
                <a:latin typeface="inherit"/>
              </a:rPr>
              <a:t>13- Use Employees As Influencers</a:t>
            </a:r>
            <a:endParaRPr lang="en-US" sz="2000" b="1" i="0" dirty="0">
              <a:solidFill>
                <a:srgbClr val="333333"/>
              </a:solidFill>
              <a:effectLst/>
              <a:latin typeface="Open Sans" panose="020B0606030504020204" pitchFamily="34" charset="0"/>
            </a:endParaRPr>
          </a:p>
          <a:p>
            <a:pPr algn="just" fontAlgn="base"/>
            <a:r>
              <a:rPr lang="en-US" sz="2000" b="0" i="0" dirty="0">
                <a:solidFill>
                  <a:srgbClr val="4A4A4A"/>
                </a:solidFill>
                <a:effectLst/>
                <a:latin typeface="Open Sans" panose="020B0606030504020204" pitchFamily="34" charset="0"/>
              </a:rPr>
              <a:t>Employees can be powerful assets of your influencer marketing strategy. They can have a significant impact on their organizations through their actions and words in case they understand the company’s culture and values, know how to communicate effectively, and be persuasive.</a:t>
            </a:r>
          </a:p>
          <a:p>
            <a:pPr algn="just" fontAlgn="base"/>
            <a:r>
              <a:rPr lang="en-US" sz="2000" b="0" i="0" dirty="0">
                <a:solidFill>
                  <a:srgbClr val="4A4A4A"/>
                </a:solidFill>
                <a:effectLst/>
                <a:latin typeface="Open Sans" panose="020B0606030504020204" pitchFamily="34" charset="0"/>
              </a:rPr>
              <a:t>They can improve your organization’s performance by aligning their goals with the company’s mission and vision, setting an example for others, influencing team members, and promoting </a:t>
            </a:r>
            <a:r>
              <a:rPr lang="en-US" b="0" i="0" dirty="0">
                <a:solidFill>
                  <a:srgbClr val="4A4A4A"/>
                </a:solidFill>
                <a:effectLst/>
                <a:latin typeface="Open Sans" panose="020B0606030504020204" pitchFamily="34" charset="0"/>
              </a:rPr>
              <a:t>constructive communication. </a:t>
            </a:r>
          </a:p>
        </p:txBody>
      </p:sp>
      <p:pic>
        <p:nvPicPr>
          <p:cNvPr id="8" name="Picture 7">
            <a:extLst>
              <a:ext uri="{FF2B5EF4-FFF2-40B4-BE49-F238E27FC236}">
                <a16:creationId xmlns:a16="http://schemas.microsoft.com/office/drawing/2014/main" id="{D4B7BC67-266A-EAEC-1240-65E6C289AA33}"/>
              </a:ext>
            </a:extLst>
          </p:cNvPr>
          <p:cNvPicPr>
            <a:picLocks noChangeAspect="1"/>
          </p:cNvPicPr>
          <p:nvPr/>
        </p:nvPicPr>
        <p:blipFill>
          <a:blip r:embed="rId3"/>
          <a:stretch>
            <a:fillRect/>
          </a:stretch>
        </p:blipFill>
        <p:spPr>
          <a:xfrm>
            <a:off x="4532812" y="827315"/>
            <a:ext cx="8503920" cy="6858000"/>
          </a:xfrm>
          <a:prstGeom prst="rect">
            <a:avLst/>
          </a:prstGeom>
        </p:spPr>
      </p:pic>
    </p:spTree>
    <p:extLst>
      <p:ext uri="{BB962C8B-B14F-4D97-AF65-F5344CB8AC3E}">
        <p14:creationId xmlns:p14="http://schemas.microsoft.com/office/powerpoint/2010/main" val="32753253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6" name="TextBox 5">
            <a:extLst>
              <a:ext uri="{FF2B5EF4-FFF2-40B4-BE49-F238E27FC236}">
                <a16:creationId xmlns:a16="http://schemas.microsoft.com/office/drawing/2014/main" id="{A8AFB9E7-5250-ED5C-513B-1EDFE8376D2E}"/>
              </a:ext>
            </a:extLst>
          </p:cNvPr>
          <p:cNvSpPr txBox="1"/>
          <p:nvPr/>
        </p:nvSpPr>
        <p:spPr>
          <a:xfrm>
            <a:off x="345951" y="1095370"/>
            <a:ext cx="6094070" cy="5324535"/>
          </a:xfrm>
          <a:prstGeom prst="rect">
            <a:avLst/>
          </a:prstGeom>
          <a:noFill/>
        </p:spPr>
        <p:txBody>
          <a:bodyPr wrap="square">
            <a:spAutoFit/>
          </a:bodyPr>
          <a:lstStyle/>
          <a:p>
            <a:pPr algn="l" fontAlgn="base"/>
            <a:r>
              <a:rPr lang="en-US" sz="2000" b="1" i="0" dirty="0">
                <a:solidFill>
                  <a:srgbClr val="333333"/>
                </a:solidFill>
                <a:effectLst/>
                <a:latin typeface="Arial" panose="020B0604020202020204" pitchFamily="34" charset="0"/>
                <a:cs typeface="Arial" panose="020B0604020202020204" pitchFamily="34" charset="0"/>
              </a:rPr>
              <a:t>14- Measure Your Campaign Results</a:t>
            </a:r>
          </a:p>
          <a:p>
            <a:pPr algn="l" fontAlgn="base"/>
            <a:r>
              <a:rPr lang="en-US" sz="2000" b="0" i="0" dirty="0">
                <a:solidFill>
                  <a:srgbClr val="4A4A4A"/>
                </a:solidFill>
                <a:effectLst/>
                <a:latin typeface="Arial" panose="020B0604020202020204" pitchFamily="34" charset="0"/>
                <a:cs typeface="Arial" panose="020B0604020202020204" pitchFamily="34" charset="0"/>
              </a:rPr>
              <a:t>It’s time to see how your influencer marketing strategy turned out.</a:t>
            </a:r>
          </a:p>
          <a:p>
            <a:pPr algn="l" fontAlgn="base"/>
            <a:r>
              <a:rPr lang="en-US" sz="2000" b="0" i="1" dirty="0">
                <a:solidFill>
                  <a:srgbClr val="4A4A4A"/>
                </a:solidFill>
                <a:effectLst/>
                <a:latin typeface="Arial" panose="020B0604020202020204" pitchFamily="34" charset="0"/>
                <a:cs typeface="Arial" panose="020B0604020202020204" pitchFamily="34" charset="0"/>
              </a:rPr>
              <a:t>Did you achieve the goals you set for your campaign? </a:t>
            </a:r>
            <a:endParaRPr lang="en-US" sz="2000" b="0" i="0" dirty="0">
              <a:solidFill>
                <a:srgbClr val="4A4A4A"/>
              </a:solidFill>
              <a:effectLst/>
              <a:latin typeface="Arial" panose="020B0604020202020204" pitchFamily="34" charset="0"/>
              <a:cs typeface="Arial" panose="020B0604020202020204" pitchFamily="34" charset="0"/>
            </a:endParaRPr>
          </a:p>
          <a:p>
            <a:pPr algn="l" fontAlgn="base"/>
            <a:r>
              <a:rPr lang="en-US" sz="2000" b="0" i="1" dirty="0">
                <a:solidFill>
                  <a:srgbClr val="4A4A4A"/>
                </a:solidFill>
                <a:effectLst/>
                <a:latin typeface="Arial" panose="020B0604020202020204" pitchFamily="34" charset="0"/>
                <a:cs typeface="Arial" panose="020B0604020202020204" pitchFamily="34" charset="0"/>
              </a:rPr>
              <a:t>How effective was your influencer marketing strategy?</a:t>
            </a:r>
            <a:endParaRPr lang="en-US" sz="2000" b="0" i="0" dirty="0">
              <a:solidFill>
                <a:srgbClr val="4A4A4A"/>
              </a:solidFill>
              <a:effectLst/>
              <a:latin typeface="Arial" panose="020B0604020202020204" pitchFamily="34" charset="0"/>
              <a:cs typeface="Arial" panose="020B0604020202020204" pitchFamily="34" charset="0"/>
            </a:endParaRPr>
          </a:p>
          <a:p>
            <a:pPr algn="l" fontAlgn="base"/>
            <a:r>
              <a:rPr lang="en-US" sz="2000" b="0" i="0" dirty="0">
                <a:solidFill>
                  <a:srgbClr val="4A4A4A"/>
                </a:solidFill>
                <a:effectLst/>
                <a:latin typeface="Arial" panose="020B0604020202020204" pitchFamily="34" charset="0"/>
                <a:cs typeface="Arial" panose="020B0604020202020204" pitchFamily="34" charset="0"/>
              </a:rPr>
              <a:t>Once you measure your influencer campaign results, you can improve upon what worked and tweak your approach for future campaigns. Measuring the success of an influencer marketing program is essential to determine whether or not it was worth investing time and money into. </a:t>
            </a:r>
          </a:p>
          <a:p>
            <a:pPr algn="l" fontAlgn="base"/>
            <a:r>
              <a:rPr lang="en-US" sz="2000" b="0" i="0" dirty="0">
                <a:solidFill>
                  <a:srgbClr val="4A4A4A"/>
                </a:solidFill>
                <a:effectLst/>
                <a:latin typeface="Arial" panose="020B0604020202020204" pitchFamily="34" charset="0"/>
                <a:cs typeface="Arial" panose="020B0604020202020204" pitchFamily="34" charset="0"/>
              </a:rPr>
              <a:t>Monitoring key performance indicators (KPIs) can help you track how well your influencers are performing and whether your campaign is meeting its objectives. </a:t>
            </a:r>
          </a:p>
        </p:txBody>
      </p:sp>
      <p:pic>
        <p:nvPicPr>
          <p:cNvPr id="9" name="Picture 8">
            <a:extLst>
              <a:ext uri="{FF2B5EF4-FFF2-40B4-BE49-F238E27FC236}">
                <a16:creationId xmlns:a16="http://schemas.microsoft.com/office/drawing/2014/main" id="{A03B8B2A-E5BE-3A53-AED4-15E5F8086924}"/>
              </a:ext>
            </a:extLst>
          </p:cNvPr>
          <p:cNvPicPr>
            <a:picLocks noChangeAspect="1"/>
          </p:cNvPicPr>
          <p:nvPr/>
        </p:nvPicPr>
        <p:blipFill>
          <a:blip r:embed="rId3"/>
          <a:stretch>
            <a:fillRect/>
          </a:stretch>
        </p:blipFill>
        <p:spPr>
          <a:xfrm>
            <a:off x="6096000" y="176998"/>
            <a:ext cx="6573982" cy="6681002"/>
          </a:xfrm>
          <a:prstGeom prst="rect">
            <a:avLst/>
          </a:prstGeom>
        </p:spPr>
      </p:pic>
    </p:spTree>
    <p:extLst>
      <p:ext uri="{BB962C8B-B14F-4D97-AF65-F5344CB8AC3E}">
        <p14:creationId xmlns:p14="http://schemas.microsoft.com/office/powerpoint/2010/main" val="18359462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3" name="TextBox 2">
            <a:extLst>
              <a:ext uri="{FF2B5EF4-FFF2-40B4-BE49-F238E27FC236}">
                <a16:creationId xmlns:a16="http://schemas.microsoft.com/office/drawing/2014/main" id="{E658AFDD-D522-F1FE-FDE1-60A3355FB104}"/>
              </a:ext>
            </a:extLst>
          </p:cNvPr>
          <p:cNvSpPr txBox="1"/>
          <p:nvPr/>
        </p:nvSpPr>
        <p:spPr>
          <a:xfrm>
            <a:off x="395882" y="1925274"/>
            <a:ext cx="4861917" cy="3416320"/>
          </a:xfrm>
          <a:prstGeom prst="rect">
            <a:avLst/>
          </a:prstGeom>
          <a:noFill/>
        </p:spPr>
        <p:txBody>
          <a:bodyPr wrap="square">
            <a:spAutoFit/>
          </a:bodyPr>
          <a:lstStyle/>
          <a:p>
            <a:pPr algn="l" fontAlgn="base"/>
            <a:r>
              <a:rPr lang="en-US" sz="2400" b="0" i="0" dirty="0">
                <a:solidFill>
                  <a:srgbClr val="4A4A4A"/>
                </a:solidFill>
                <a:effectLst/>
                <a:latin typeface="Open Sans" panose="020B0606030504020204" pitchFamily="34" charset="0"/>
              </a:rPr>
              <a:t>Some of the most important </a:t>
            </a:r>
            <a:r>
              <a:rPr lang="en-US" sz="2400" b="1" i="0" dirty="0">
                <a:solidFill>
                  <a:srgbClr val="365EFF"/>
                </a:solidFill>
                <a:effectLst/>
                <a:latin typeface="inherit"/>
              </a:rPr>
              <a:t>KPIs</a:t>
            </a:r>
            <a:r>
              <a:rPr lang="en-US" sz="2400" b="1" i="0" u="sng" dirty="0">
                <a:solidFill>
                  <a:srgbClr val="365EFF"/>
                </a:solidFill>
                <a:effectLst/>
                <a:latin typeface="inherit"/>
              </a:rPr>
              <a:t> </a:t>
            </a:r>
            <a:r>
              <a:rPr lang="en-US" sz="2400" b="1" i="0" dirty="0">
                <a:solidFill>
                  <a:srgbClr val="365EFF"/>
                </a:solidFill>
                <a:effectLst/>
                <a:latin typeface="inherit"/>
              </a:rPr>
              <a:t>to track in an influencer marketing campaign</a:t>
            </a:r>
            <a:r>
              <a:rPr lang="en-US" sz="2400" b="1" i="0" dirty="0">
                <a:solidFill>
                  <a:srgbClr val="4A4A4A"/>
                </a:solidFill>
                <a:effectLst/>
                <a:latin typeface="Open Sans" panose="020B0606030504020204" pitchFamily="34" charset="0"/>
              </a:rPr>
              <a:t> </a:t>
            </a:r>
            <a:r>
              <a:rPr lang="en-US" sz="2400" b="0" i="0" dirty="0">
                <a:solidFill>
                  <a:srgbClr val="4A4A4A"/>
                </a:solidFill>
                <a:effectLst/>
                <a:latin typeface="Open Sans" panose="020B0606030504020204" pitchFamily="34" charset="0"/>
              </a:rPr>
              <a:t>include:</a:t>
            </a:r>
          </a:p>
          <a:p>
            <a:pPr algn="l" fontAlgn="base">
              <a:buFont typeface="Arial" panose="020B0604020202020204" pitchFamily="34" charset="0"/>
              <a:buChar char="•"/>
            </a:pPr>
            <a:r>
              <a:rPr lang="en-US" sz="2400" b="0" i="0" dirty="0">
                <a:solidFill>
                  <a:srgbClr val="4A4A4A"/>
                </a:solidFill>
                <a:effectLst/>
                <a:latin typeface="inherit"/>
              </a:rPr>
              <a:t>Follower Count, </a:t>
            </a:r>
          </a:p>
          <a:p>
            <a:pPr algn="l" fontAlgn="base">
              <a:buFont typeface="Arial" panose="020B0604020202020204" pitchFamily="34" charset="0"/>
              <a:buChar char="•"/>
            </a:pPr>
            <a:r>
              <a:rPr lang="en-US" sz="2400" b="0" i="0" dirty="0">
                <a:solidFill>
                  <a:srgbClr val="4A4A4A"/>
                </a:solidFill>
                <a:effectLst/>
                <a:latin typeface="inherit"/>
              </a:rPr>
              <a:t>Total Reach, </a:t>
            </a:r>
          </a:p>
          <a:p>
            <a:pPr algn="l" fontAlgn="base">
              <a:buFont typeface="Arial" panose="020B0604020202020204" pitchFamily="34" charset="0"/>
              <a:buChar char="•"/>
            </a:pPr>
            <a:r>
              <a:rPr lang="en-US" sz="2400" b="0" i="0" dirty="0">
                <a:solidFill>
                  <a:srgbClr val="4A4A4A"/>
                </a:solidFill>
                <a:effectLst/>
                <a:latin typeface="inherit"/>
              </a:rPr>
              <a:t>Engagement Rate, </a:t>
            </a:r>
          </a:p>
          <a:p>
            <a:pPr algn="l" fontAlgn="base">
              <a:buFont typeface="Arial" panose="020B0604020202020204" pitchFamily="34" charset="0"/>
              <a:buChar char="•"/>
            </a:pPr>
            <a:r>
              <a:rPr lang="en-US" sz="2400" b="0" i="0" dirty="0">
                <a:solidFill>
                  <a:srgbClr val="4A4A4A"/>
                </a:solidFill>
                <a:effectLst/>
                <a:latin typeface="inherit"/>
              </a:rPr>
              <a:t>Click-Through Rate (CTR), </a:t>
            </a:r>
          </a:p>
          <a:p>
            <a:pPr algn="l" fontAlgn="base">
              <a:buFont typeface="Arial" panose="020B0604020202020204" pitchFamily="34" charset="0"/>
              <a:buChar char="•"/>
            </a:pPr>
            <a:r>
              <a:rPr lang="en-US" sz="2400" b="0" i="0" dirty="0">
                <a:solidFill>
                  <a:srgbClr val="4A4A4A"/>
                </a:solidFill>
                <a:effectLst/>
                <a:latin typeface="inherit"/>
              </a:rPr>
              <a:t>Lead Generation, </a:t>
            </a:r>
          </a:p>
          <a:p>
            <a:pPr algn="l" fontAlgn="base">
              <a:buFont typeface="Arial" panose="020B0604020202020204" pitchFamily="34" charset="0"/>
              <a:buChar char="•"/>
            </a:pPr>
            <a:r>
              <a:rPr lang="en-US" sz="2400" b="0" i="0" dirty="0">
                <a:solidFill>
                  <a:srgbClr val="4A4A4A"/>
                </a:solidFill>
                <a:effectLst/>
                <a:latin typeface="inherit"/>
              </a:rPr>
              <a:t>Conversions.</a:t>
            </a:r>
          </a:p>
        </p:txBody>
      </p:sp>
      <p:pic>
        <p:nvPicPr>
          <p:cNvPr id="8" name="Picture 7">
            <a:extLst>
              <a:ext uri="{FF2B5EF4-FFF2-40B4-BE49-F238E27FC236}">
                <a16:creationId xmlns:a16="http://schemas.microsoft.com/office/drawing/2014/main" id="{1DD8B1C0-6CCE-26D3-4DD0-4DEB7A18A4EF}"/>
              </a:ext>
            </a:extLst>
          </p:cNvPr>
          <p:cNvPicPr>
            <a:picLocks noChangeAspect="1"/>
          </p:cNvPicPr>
          <p:nvPr/>
        </p:nvPicPr>
        <p:blipFill>
          <a:blip r:embed="rId3"/>
          <a:stretch>
            <a:fillRect/>
          </a:stretch>
        </p:blipFill>
        <p:spPr>
          <a:xfrm>
            <a:off x="5529943" y="61079"/>
            <a:ext cx="6858000" cy="6858000"/>
          </a:xfrm>
          <a:prstGeom prst="rect">
            <a:avLst/>
          </a:prstGeom>
        </p:spPr>
      </p:pic>
    </p:spTree>
    <p:extLst>
      <p:ext uri="{BB962C8B-B14F-4D97-AF65-F5344CB8AC3E}">
        <p14:creationId xmlns:p14="http://schemas.microsoft.com/office/powerpoint/2010/main" val="17793389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E71CE8E-AEC5-023E-5CD3-C4E4F52A3A0C}"/>
              </a:ext>
            </a:extLst>
          </p:cNvPr>
          <p:cNvPicPr>
            <a:picLocks noChangeAspect="1"/>
          </p:cNvPicPr>
          <p:nvPr/>
        </p:nvPicPr>
        <p:blipFill>
          <a:blip r:embed="rId2"/>
          <a:stretch>
            <a:fillRect/>
          </a:stretch>
        </p:blipFill>
        <p:spPr>
          <a:xfrm>
            <a:off x="0" y="1"/>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575800" y="31028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5" name="TextBox 4">
            <a:extLst>
              <a:ext uri="{FF2B5EF4-FFF2-40B4-BE49-F238E27FC236}">
                <a16:creationId xmlns:a16="http://schemas.microsoft.com/office/drawing/2014/main" id="{767AE903-3AE0-6DE4-467A-ABF4358B955C}"/>
              </a:ext>
            </a:extLst>
          </p:cNvPr>
          <p:cNvSpPr txBox="1"/>
          <p:nvPr/>
        </p:nvSpPr>
        <p:spPr>
          <a:xfrm>
            <a:off x="98915" y="3543610"/>
            <a:ext cx="5821926" cy="3139321"/>
          </a:xfrm>
          <a:prstGeom prst="rect">
            <a:avLst/>
          </a:prstGeom>
          <a:solidFill>
            <a:schemeClr val="bg1"/>
          </a:solidFill>
        </p:spPr>
        <p:txBody>
          <a:bodyPr wrap="square">
            <a:spAutoFit/>
          </a:bodyPr>
          <a:lstStyle/>
          <a:p>
            <a:pPr algn="l" fontAlgn="base"/>
            <a:r>
              <a:rPr lang="en-US" b="1" i="0" dirty="0">
                <a:solidFill>
                  <a:srgbClr val="333333"/>
                </a:solidFill>
                <a:effectLst/>
                <a:latin typeface="inherit"/>
              </a:rPr>
              <a:t>15- Be Genuine, Accessible, And Responsive</a:t>
            </a:r>
            <a:endParaRPr lang="en-US" b="1" i="0" dirty="0">
              <a:solidFill>
                <a:srgbClr val="333333"/>
              </a:solidFill>
              <a:effectLst/>
              <a:latin typeface="Open Sans" panose="020B0606030504020204" pitchFamily="34" charset="0"/>
            </a:endParaRPr>
          </a:p>
          <a:p>
            <a:pPr algn="l" fontAlgn="base"/>
            <a:r>
              <a:rPr lang="en-US" b="0" i="0" dirty="0">
                <a:solidFill>
                  <a:srgbClr val="4A4A4A"/>
                </a:solidFill>
                <a:effectLst/>
                <a:latin typeface="Open Sans" panose="020B0606030504020204" pitchFamily="34" charset="0"/>
              </a:rPr>
              <a:t>Although it might be hard to reply to all the comments or direct messages, as a brand, you should be able to become more responsive to your followers. They may ask you a question about a specific product or pricing. If you don’t answer them, you will lose a customer. On the other hand, if they see you respond to them in a timely manner, they will feel respected. As a result, they will feel better about your brand and may become more loyal to your name.</a:t>
            </a:r>
          </a:p>
        </p:txBody>
      </p:sp>
    </p:spTree>
    <p:extLst>
      <p:ext uri="{BB962C8B-B14F-4D97-AF65-F5344CB8AC3E}">
        <p14:creationId xmlns:p14="http://schemas.microsoft.com/office/powerpoint/2010/main" val="20729708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86B7807-0BFB-1103-D1C5-2F7ADCA3026B}"/>
              </a:ext>
            </a:extLst>
          </p:cNvPr>
          <p:cNvPicPr>
            <a:picLocks noChangeAspect="1"/>
          </p:cNvPicPr>
          <p:nvPr/>
        </p:nvPicPr>
        <p:blipFill>
          <a:blip r:embed="rId2"/>
          <a:stretch>
            <a:fillRect/>
          </a:stretch>
        </p:blipFill>
        <p:spPr>
          <a:xfrm>
            <a:off x="0" y="59531"/>
            <a:ext cx="12192000" cy="6738938"/>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0" y="6282824"/>
            <a:ext cx="2616200" cy="400110"/>
          </a:xfrm>
          <a:prstGeom prst="rect">
            <a:avLst/>
          </a:prstGeom>
          <a:solidFill>
            <a:schemeClr val="bg1"/>
          </a:solid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8915" y="19027"/>
            <a:ext cx="2305141" cy="1076343"/>
          </a:xfrm>
          <a:prstGeom prst="rect">
            <a:avLst/>
          </a:prstGeom>
        </p:spPr>
      </p:pic>
      <p:sp>
        <p:nvSpPr>
          <p:cNvPr id="8" name="TextBox 7">
            <a:extLst>
              <a:ext uri="{FF2B5EF4-FFF2-40B4-BE49-F238E27FC236}">
                <a16:creationId xmlns:a16="http://schemas.microsoft.com/office/drawing/2014/main" id="{EC5ACFBC-391D-F385-31E3-2F6D5811B1DA}"/>
              </a:ext>
            </a:extLst>
          </p:cNvPr>
          <p:cNvSpPr txBox="1"/>
          <p:nvPr/>
        </p:nvSpPr>
        <p:spPr>
          <a:xfrm>
            <a:off x="9294471" y="137449"/>
            <a:ext cx="2798614" cy="2554545"/>
          </a:xfrm>
          <a:prstGeom prst="rect">
            <a:avLst/>
          </a:prstGeom>
          <a:solidFill>
            <a:schemeClr val="accent6">
              <a:lumMod val="50000"/>
            </a:schemeClr>
          </a:solidFill>
        </p:spPr>
        <p:txBody>
          <a:bodyPr wrap="square">
            <a:spAutoFit/>
          </a:bodyPr>
          <a:lstStyle/>
          <a:p>
            <a:pPr algn="just" fontAlgn="base"/>
            <a:r>
              <a:rPr lang="en-US" sz="1600" b="1" i="0" dirty="0">
                <a:solidFill>
                  <a:schemeClr val="bg1"/>
                </a:solidFill>
                <a:effectLst/>
                <a:latin typeface="inherit"/>
              </a:rPr>
              <a:t>Top Influencer Marketing Ideas</a:t>
            </a:r>
            <a:endParaRPr lang="en-US" sz="1600" b="1" i="0" dirty="0">
              <a:solidFill>
                <a:schemeClr val="bg1"/>
              </a:solidFill>
              <a:effectLst/>
              <a:latin typeface="Open Sans" panose="020B0606030504020204" pitchFamily="34" charset="0"/>
            </a:endParaRPr>
          </a:p>
          <a:p>
            <a:pPr algn="just" fontAlgn="base"/>
            <a:r>
              <a:rPr lang="en-US" sz="1600" b="0" i="0" dirty="0">
                <a:solidFill>
                  <a:schemeClr val="bg1"/>
                </a:solidFill>
                <a:effectLst/>
                <a:latin typeface="Open Sans" panose="020B0606030504020204" pitchFamily="34" charset="0"/>
              </a:rPr>
              <a:t>Your Influencer marketing strategy wouldn’t work without keeping the following influencer marketing ideas in mind. Here are some influencer marketing best practices that can lead you to more sales.</a:t>
            </a:r>
          </a:p>
        </p:txBody>
      </p:sp>
    </p:spTree>
    <p:extLst>
      <p:ext uri="{BB962C8B-B14F-4D97-AF65-F5344CB8AC3E}">
        <p14:creationId xmlns:p14="http://schemas.microsoft.com/office/powerpoint/2010/main" val="26809302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447505" y="2278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8930" y="149123"/>
            <a:ext cx="2305141" cy="1076343"/>
          </a:xfrm>
          <a:prstGeom prst="rect">
            <a:avLst/>
          </a:prstGeom>
        </p:spPr>
      </p:pic>
      <p:sp>
        <p:nvSpPr>
          <p:cNvPr id="5" name="TextBox 4">
            <a:extLst>
              <a:ext uri="{FF2B5EF4-FFF2-40B4-BE49-F238E27FC236}">
                <a16:creationId xmlns:a16="http://schemas.microsoft.com/office/drawing/2014/main" id="{B890834C-8922-B974-8091-6AAA99B01537}"/>
              </a:ext>
            </a:extLst>
          </p:cNvPr>
          <p:cNvSpPr txBox="1"/>
          <p:nvPr/>
        </p:nvSpPr>
        <p:spPr>
          <a:xfrm>
            <a:off x="368875" y="1883348"/>
            <a:ext cx="4638554" cy="3447098"/>
          </a:xfrm>
          <a:prstGeom prst="rect">
            <a:avLst/>
          </a:prstGeom>
          <a:noFill/>
        </p:spPr>
        <p:txBody>
          <a:bodyPr wrap="square">
            <a:spAutoFit/>
          </a:bodyPr>
          <a:lstStyle/>
          <a:p>
            <a:pPr algn="just" fontAlgn="base"/>
            <a:r>
              <a:rPr lang="en-US" sz="2000" b="1" i="0" dirty="0">
                <a:solidFill>
                  <a:srgbClr val="333333"/>
                </a:solidFill>
                <a:effectLst/>
                <a:latin typeface="Arial" panose="020B0604020202020204" pitchFamily="34" charset="0"/>
                <a:cs typeface="Arial" panose="020B0604020202020204" pitchFamily="34" charset="0"/>
              </a:rPr>
              <a:t>1- Create Fun Scenarios</a:t>
            </a:r>
          </a:p>
          <a:p>
            <a:pPr algn="just" fontAlgn="base"/>
            <a:r>
              <a:rPr lang="en-US" sz="2000" b="0" i="0" dirty="0">
                <a:solidFill>
                  <a:srgbClr val="4A4A4A"/>
                </a:solidFill>
                <a:effectLst/>
                <a:latin typeface="Arial" panose="020B0604020202020204" pitchFamily="34" charset="0"/>
                <a:cs typeface="Arial" panose="020B0604020202020204" pitchFamily="34" charset="0"/>
              </a:rPr>
              <a:t>Visual content is so popular on the net, especially entertaining videos. You can leave the video content and its scenario to the influencer or become a part of it.</a:t>
            </a:r>
          </a:p>
          <a:p>
            <a:pPr algn="just" fontAlgn="base"/>
            <a:r>
              <a:rPr lang="en-US" sz="2000" b="1" i="0" dirty="0">
                <a:solidFill>
                  <a:srgbClr val="333333"/>
                </a:solidFill>
                <a:effectLst/>
                <a:latin typeface="Arial" panose="020B0604020202020204" pitchFamily="34" charset="0"/>
                <a:cs typeface="Arial" panose="020B0604020202020204" pitchFamily="34" charset="0"/>
              </a:rPr>
              <a:t>2- Give Influencers Discount Codes </a:t>
            </a:r>
          </a:p>
          <a:p>
            <a:pPr algn="just" fontAlgn="base"/>
            <a:r>
              <a:rPr lang="en-US" sz="2000" b="0" i="0" dirty="0">
                <a:solidFill>
                  <a:srgbClr val="4A4A4A"/>
                </a:solidFill>
                <a:effectLst/>
                <a:latin typeface="Arial" panose="020B0604020202020204" pitchFamily="34" charset="0"/>
                <a:cs typeface="Arial" panose="020B0604020202020204" pitchFamily="34" charset="0"/>
              </a:rPr>
              <a:t>You can also give influencers a discount code for their followers, so it will become easier </a:t>
            </a:r>
            <a:r>
              <a:rPr lang="en-US" b="0" i="0" dirty="0">
                <a:solidFill>
                  <a:srgbClr val="4A4A4A"/>
                </a:solidFill>
                <a:effectLst/>
                <a:latin typeface="Open Sans" panose="020B0606030504020204" pitchFamily="34" charset="0"/>
              </a:rPr>
              <a:t>for you to track the sales from their network. </a:t>
            </a:r>
          </a:p>
        </p:txBody>
      </p:sp>
      <p:pic>
        <p:nvPicPr>
          <p:cNvPr id="8" name="Picture 7">
            <a:extLst>
              <a:ext uri="{FF2B5EF4-FFF2-40B4-BE49-F238E27FC236}">
                <a16:creationId xmlns:a16="http://schemas.microsoft.com/office/drawing/2014/main" id="{12226ADD-145E-7BEF-3FF4-DB0411D945DF}"/>
              </a:ext>
            </a:extLst>
          </p:cNvPr>
          <p:cNvPicPr>
            <a:picLocks noChangeAspect="1"/>
          </p:cNvPicPr>
          <p:nvPr/>
        </p:nvPicPr>
        <p:blipFill>
          <a:blip r:embed="rId3"/>
          <a:stretch>
            <a:fillRect/>
          </a:stretch>
        </p:blipFill>
        <p:spPr>
          <a:xfrm>
            <a:off x="5334000" y="0"/>
            <a:ext cx="6858000" cy="8175171"/>
          </a:xfrm>
          <a:prstGeom prst="rect">
            <a:avLst/>
          </a:prstGeom>
        </p:spPr>
      </p:pic>
    </p:spTree>
    <p:extLst>
      <p:ext uri="{BB962C8B-B14F-4D97-AF65-F5344CB8AC3E}">
        <p14:creationId xmlns:p14="http://schemas.microsoft.com/office/powerpoint/2010/main" val="29313050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447505" y="2278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8930" y="149123"/>
            <a:ext cx="2305141" cy="1076343"/>
          </a:xfrm>
          <a:prstGeom prst="rect">
            <a:avLst/>
          </a:prstGeom>
        </p:spPr>
      </p:pic>
      <p:sp>
        <p:nvSpPr>
          <p:cNvPr id="3" name="TextBox 2">
            <a:extLst>
              <a:ext uri="{FF2B5EF4-FFF2-40B4-BE49-F238E27FC236}">
                <a16:creationId xmlns:a16="http://schemas.microsoft.com/office/drawing/2014/main" id="{D502200F-EEFA-0F78-AC4B-5D99FE3E5B5C}"/>
              </a:ext>
            </a:extLst>
          </p:cNvPr>
          <p:cNvSpPr txBox="1"/>
          <p:nvPr/>
        </p:nvSpPr>
        <p:spPr>
          <a:xfrm>
            <a:off x="348344" y="1359787"/>
            <a:ext cx="6094070" cy="4708981"/>
          </a:xfrm>
          <a:prstGeom prst="rect">
            <a:avLst/>
          </a:prstGeom>
          <a:noFill/>
        </p:spPr>
        <p:txBody>
          <a:bodyPr wrap="square">
            <a:spAutoFit/>
          </a:bodyPr>
          <a:lstStyle/>
          <a:p>
            <a:pPr algn="just" fontAlgn="base"/>
            <a:r>
              <a:rPr lang="en-US" sz="2000" b="1" i="0" dirty="0">
                <a:solidFill>
                  <a:srgbClr val="333333"/>
                </a:solidFill>
                <a:effectLst/>
                <a:latin typeface="inherit"/>
              </a:rPr>
              <a:t>3- Create A Tutorial Video </a:t>
            </a:r>
            <a:endParaRPr lang="en-US" sz="2000" b="1" i="0" dirty="0">
              <a:solidFill>
                <a:srgbClr val="333333"/>
              </a:solidFill>
              <a:effectLst/>
              <a:latin typeface="Open Sans" panose="020B0606030504020204" pitchFamily="34" charset="0"/>
            </a:endParaRPr>
          </a:p>
          <a:p>
            <a:pPr algn="just" fontAlgn="base"/>
            <a:r>
              <a:rPr lang="en-US" sz="2000" b="0" i="0" dirty="0">
                <a:solidFill>
                  <a:srgbClr val="4A4A4A"/>
                </a:solidFill>
                <a:effectLst/>
                <a:latin typeface="Open Sans" panose="020B0606030504020204" pitchFamily="34" charset="0"/>
              </a:rPr>
              <a:t>One of the best influencer marketing ideas is creating tutorial videos. This type of content is so valuable; because they help people learn new things. You only need to find out how you can put your brand’s name on that video, apart from being a sponsor.</a:t>
            </a:r>
          </a:p>
          <a:p>
            <a:pPr algn="just" fontAlgn="base"/>
            <a:r>
              <a:rPr lang="en-US" sz="2000" b="1" i="0" dirty="0">
                <a:solidFill>
                  <a:srgbClr val="333333"/>
                </a:solidFill>
                <a:effectLst/>
                <a:latin typeface="inherit"/>
              </a:rPr>
              <a:t>4- Create Contests </a:t>
            </a:r>
            <a:endParaRPr lang="en-US" sz="2000" b="1" i="0" dirty="0">
              <a:solidFill>
                <a:srgbClr val="333333"/>
              </a:solidFill>
              <a:effectLst/>
              <a:latin typeface="Open Sans" panose="020B0606030504020204" pitchFamily="34" charset="0"/>
            </a:endParaRPr>
          </a:p>
          <a:p>
            <a:pPr algn="just" fontAlgn="base"/>
            <a:r>
              <a:rPr lang="en-US" sz="2000" b="0" i="0" dirty="0">
                <a:solidFill>
                  <a:srgbClr val="4A4A4A"/>
                </a:solidFill>
                <a:effectLst/>
                <a:latin typeface="Open Sans" panose="020B0606030504020204" pitchFamily="34" charset="0"/>
              </a:rPr>
              <a:t>Gamification is a method to make more conversions between your brand and people who might become your clients. Thus, think about a fun and appealing game relevant to your business, and choose a prize for the winner, such as a discount or a free product. Influencers can then promote this contest on their pages. </a:t>
            </a:r>
          </a:p>
        </p:txBody>
      </p:sp>
      <p:pic>
        <p:nvPicPr>
          <p:cNvPr id="5" name="Picture 4">
            <a:extLst>
              <a:ext uri="{FF2B5EF4-FFF2-40B4-BE49-F238E27FC236}">
                <a16:creationId xmlns:a16="http://schemas.microsoft.com/office/drawing/2014/main" id="{6837E96E-CF96-C59D-94E6-A227C7CF8716}"/>
              </a:ext>
            </a:extLst>
          </p:cNvPr>
          <p:cNvPicPr>
            <a:picLocks noChangeAspect="1"/>
          </p:cNvPicPr>
          <p:nvPr/>
        </p:nvPicPr>
        <p:blipFill>
          <a:blip r:embed="rId3"/>
          <a:stretch>
            <a:fillRect/>
          </a:stretch>
        </p:blipFill>
        <p:spPr>
          <a:xfrm>
            <a:off x="6779871" y="0"/>
            <a:ext cx="5412129" cy="6764055"/>
          </a:xfrm>
          <a:prstGeom prst="rect">
            <a:avLst/>
          </a:prstGeom>
        </p:spPr>
      </p:pic>
    </p:spTree>
    <p:extLst>
      <p:ext uri="{BB962C8B-B14F-4D97-AF65-F5344CB8AC3E}">
        <p14:creationId xmlns:p14="http://schemas.microsoft.com/office/powerpoint/2010/main" val="19278404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DA42FC1-724A-F35D-F56D-5BC743AFC2F7}"/>
              </a:ext>
            </a:extLst>
          </p:cNvPr>
          <p:cNvPicPr>
            <a:picLocks noChangeAspect="1"/>
          </p:cNvPicPr>
          <p:nvPr/>
        </p:nvPicPr>
        <p:blipFill>
          <a:blip r:embed="rId2"/>
          <a:stretch>
            <a:fillRect/>
          </a:stretch>
        </p:blipFill>
        <p:spPr>
          <a:xfrm>
            <a:off x="1" y="1"/>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447505" y="2278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8930" y="149123"/>
            <a:ext cx="2305141" cy="1076343"/>
          </a:xfrm>
          <a:prstGeom prst="rect">
            <a:avLst/>
          </a:prstGeom>
        </p:spPr>
      </p:pic>
      <p:sp>
        <p:nvSpPr>
          <p:cNvPr id="3" name="TextBox 2">
            <a:extLst>
              <a:ext uri="{FF2B5EF4-FFF2-40B4-BE49-F238E27FC236}">
                <a16:creationId xmlns:a16="http://schemas.microsoft.com/office/drawing/2014/main" id="{7E5D5341-9292-E1BE-4DB4-4C2FE7528277}"/>
              </a:ext>
            </a:extLst>
          </p:cNvPr>
          <p:cNvSpPr txBox="1"/>
          <p:nvPr/>
        </p:nvSpPr>
        <p:spPr>
          <a:xfrm>
            <a:off x="7338349" y="855839"/>
            <a:ext cx="4644333" cy="5632311"/>
          </a:xfrm>
          <a:prstGeom prst="rect">
            <a:avLst/>
          </a:prstGeom>
          <a:solidFill>
            <a:schemeClr val="bg1">
              <a:lumMod val="95000"/>
            </a:schemeClr>
          </a:solidFill>
        </p:spPr>
        <p:txBody>
          <a:bodyPr wrap="square">
            <a:spAutoFit/>
          </a:bodyPr>
          <a:lstStyle/>
          <a:p>
            <a:pPr algn="just" fontAlgn="base"/>
            <a:r>
              <a:rPr lang="en-US" sz="2000" b="1" i="0" dirty="0">
                <a:solidFill>
                  <a:srgbClr val="333333"/>
                </a:solidFill>
                <a:effectLst/>
                <a:latin typeface="inherit"/>
              </a:rPr>
              <a:t>5- Launch Your Product With An Influencer </a:t>
            </a:r>
            <a:endParaRPr lang="en-US" sz="2000" b="1" i="0" dirty="0">
              <a:solidFill>
                <a:srgbClr val="333333"/>
              </a:solidFill>
              <a:effectLst/>
              <a:latin typeface="Open Sans" panose="020B0606030504020204" pitchFamily="34" charset="0"/>
            </a:endParaRPr>
          </a:p>
          <a:p>
            <a:pPr algn="just" fontAlgn="base"/>
            <a:r>
              <a:rPr lang="en-US" sz="2000" b="0" i="0" dirty="0">
                <a:solidFill>
                  <a:srgbClr val="4A4A4A"/>
                </a:solidFill>
                <a:effectLst/>
                <a:latin typeface="Open Sans" panose="020B0606030504020204" pitchFamily="34" charset="0"/>
              </a:rPr>
              <a:t>Do you want to make your new product so unique? Don’t miss out on any opportunity to collaborate with influencers. If you have already chosen an ambassador for your brand, use their channel to present your new product or services with an exciting video.</a:t>
            </a:r>
          </a:p>
          <a:p>
            <a:pPr algn="just" fontAlgn="base"/>
            <a:r>
              <a:rPr lang="en-US" sz="2000" b="1" i="0" dirty="0">
                <a:solidFill>
                  <a:srgbClr val="333333"/>
                </a:solidFill>
                <a:effectLst/>
                <a:latin typeface="inherit"/>
              </a:rPr>
              <a:t>6- Don’t Ask For A Favor; Offer A Favor</a:t>
            </a:r>
            <a:endParaRPr lang="en-US" sz="2000" b="1" i="0" dirty="0">
              <a:solidFill>
                <a:srgbClr val="333333"/>
              </a:solidFill>
              <a:effectLst/>
              <a:latin typeface="Open Sans" panose="020B0606030504020204" pitchFamily="34" charset="0"/>
            </a:endParaRPr>
          </a:p>
          <a:p>
            <a:pPr algn="just" fontAlgn="base"/>
            <a:r>
              <a:rPr lang="en-US" sz="2000" b="0" i="0" dirty="0">
                <a:solidFill>
                  <a:srgbClr val="4A4A4A"/>
                </a:solidFill>
                <a:effectLst/>
                <a:latin typeface="Open Sans" panose="020B0606030504020204" pitchFamily="34" charset="0"/>
              </a:rPr>
              <a:t>Influencers are bombarded with messages from people asking them for a favor. If they help everyone, they wouldn’t have time for anything else! So that’s why you need the opposite approach: do a favor for them first.</a:t>
            </a:r>
          </a:p>
        </p:txBody>
      </p:sp>
    </p:spTree>
    <p:extLst>
      <p:ext uri="{BB962C8B-B14F-4D97-AF65-F5344CB8AC3E}">
        <p14:creationId xmlns:p14="http://schemas.microsoft.com/office/powerpoint/2010/main" val="40500367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9CCDAF0-7162-4E12-258B-A5BD69FD8697}"/>
              </a:ext>
            </a:extLst>
          </p:cNvPr>
          <p:cNvPicPr>
            <a:picLocks noChangeAspect="1"/>
          </p:cNvPicPr>
          <p:nvPr/>
        </p:nvPicPr>
        <p:blipFill>
          <a:blip r:embed="rId2"/>
          <a:stretch>
            <a:fillRect/>
          </a:stretch>
        </p:blipFill>
        <p:spPr>
          <a:xfrm>
            <a:off x="0" y="1"/>
            <a:ext cx="12161365" cy="6857999"/>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447505" y="2278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8930" y="149123"/>
            <a:ext cx="2305141" cy="1076343"/>
          </a:xfrm>
          <a:prstGeom prst="rect">
            <a:avLst/>
          </a:prstGeom>
        </p:spPr>
      </p:pic>
      <p:sp>
        <p:nvSpPr>
          <p:cNvPr id="5" name="TextBox 4">
            <a:extLst>
              <a:ext uri="{FF2B5EF4-FFF2-40B4-BE49-F238E27FC236}">
                <a16:creationId xmlns:a16="http://schemas.microsoft.com/office/drawing/2014/main" id="{F93ADEDD-005F-B225-0AE3-7F06E7636130}"/>
              </a:ext>
            </a:extLst>
          </p:cNvPr>
          <p:cNvSpPr txBox="1"/>
          <p:nvPr/>
        </p:nvSpPr>
        <p:spPr>
          <a:xfrm>
            <a:off x="0" y="4919007"/>
            <a:ext cx="12130730" cy="1938992"/>
          </a:xfrm>
          <a:prstGeom prst="rect">
            <a:avLst/>
          </a:prstGeom>
          <a:solidFill>
            <a:schemeClr val="bg1">
              <a:lumMod val="95000"/>
            </a:schemeClr>
          </a:solidFill>
        </p:spPr>
        <p:txBody>
          <a:bodyPr wrap="square">
            <a:spAutoFit/>
          </a:bodyPr>
          <a:lstStyle/>
          <a:p>
            <a:pPr algn="l" fontAlgn="base"/>
            <a:r>
              <a:rPr lang="en-US" sz="2000" b="1" i="0" dirty="0">
                <a:solidFill>
                  <a:srgbClr val="333333"/>
                </a:solidFill>
                <a:effectLst/>
                <a:latin typeface="Arial" panose="020B0604020202020204" pitchFamily="34" charset="0"/>
                <a:cs typeface="Arial" panose="020B0604020202020204" pitchFamily="34" charset="0"/>
              </a:rPr>
              <a:t>7- Get Influencers To Write Honest Reviews</a:t>
            </a:r>
          </a:p>
          <a:p>
            <a:pPr algn="l" fontAlgn="base"/>
            <a:r>
              <a:rPr lang="en-US" sz="2000" b="0" i="0" dirty="0">
                <a:solidFill>
                  <a:srgbClr val="4A4A4A"/>
                </a:solidFill>
                <a:effectLst/>
                <a:latin typeface="Arial" panose="020B0604020202020204" pitchFamily="34" charset="0"/>
                <a:cs typeface="Arial" panose="020B0604020202020204" pitchFamily="34" charset="0"/>
              </a:rPr>
              <a:t>To further strengthen and support your customer acquisition strategy, ask your influencers to write and share honest reviews about your products. Genuine feedback never fails to attract new customers.</a:t>
            </a:r>
          </a:p>
          <a:p>
            <a:pPr algn="l" fontAlgn="base"/>
            <a:r>
              <a:rPr lang="en-US" sz="2000" b="1" i="0" dirty="0">
                <a:solidFill>
                  <a:srgbClr val="333333"/>
                </a:solidFill>
                <a:effectLst/>
                <a:latin typeface="Arial" panose="020B0604020202020204" pitchFamily="34" charset="0"/>
                <a:cs typeface="Arial" panose="020B0604020202020204" pitchFamily="34" charset="0"/>
              </a:rPr>
              <a:t>8- Get Influencers And Common Users To Leverage UGC</a:t>
            </a:r>
          </a:p>
          <a:p>
            <a:pPr algn="l" fontAlgn="base"/>
            <a:r>
              <a:rPr lang="en-US" sz="2000" b="0" i="0" dirty="0">
                <a:solidFill>
                  <a:srgbClr val="4A4A4A"/>
                </a:solidFill>
                <a:effectLst/>
                <a:latin typeface="Arial" panose="020B0604020202020204" pitchFamily="34" charset="0"/>
                <a:cs typeface="Arial" panose="020B0604020202020204" pitchFamily="34" charset="0"/>
              </a:rPr>
              <a:t>Leveraging user-generated content and, of course, influencer-generated content is one of the most successful and powerful tactics to gain new customers.</a:t>
            </a:r>
          </a:p>
        </p:txBody>
      </p:sp>
    </p:spTree>
    <p:extLst>
      <p:ext uri="{BB962C8B-B14F-4D97-AF65-F5344CB8AC3E}">
        <p14:creationId xmlns:p14="http://schemas.microsoft.com/office/powerpoint/2010/main" val="36228951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447505" y="2278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8930" y="149123"/>
            <a:ext cx="2305141" cy="1076343"/>
          </a:xfrm>
          <a:prstGeom prst="rect">
            <a:avLst/>
          </a:prstGeom>
        </p:spPr>
      </p:pic>
      <p:sp>
        <p:nvSpPr>
          <p:cNvPr id="5" name="TextBox 4">
            <a:extLst>
              <a:ext uri="{FF2B5EF4-FFF2-40B4-BE49-F238E27FC236}">
                <a16:creationId xmlns:a16="http://schemas.microsoft.com/office/drawing/2014/main" id="{F93ADEDD-005F-B225-0AE3-7F06E7636130}"/>
              </a:ext>
            </a:extLst>
          </p:cNvPr>
          <p:cNvSpPr txBox="1"/>
          <p:nvPr/>
        </p:nvSpPr>
        <p:spPr>
          <a:xfrm>
            <a:off x="685801" y="2035060"/>
            <a:ext cx="6094070" cy="3170099"/>
          </a:xfrm>
          <a:prstGeom prst="rect">
            <a:avLst/>
          </a:prstGeom>
          <a:noFill/>
        </p:spPr>
        <p:txBody>
          <a:bodyPr wrap="square">
            <a:spAutoFit/>
          </a:bodyPr>
          <a:lstStyle/>
          <a:p>
            <a:pPr algn="l" fontAlgn="base"/>
            <a:r>
              <a:rPr lang="en-US" sz="2000" b="1" i="0" dirty="0">
                <a:solidFill>
                  <a:srgbClr val="333333"/>
                </a:solidFill>
                <a:effectLst/>
                <a:latin typeface="Arial" panose="020B0604020202020204" pitchFamily="34" charset="0"/>
                <a:cs typeface="Arial" panose="020B0604020202020204" pitchFamily="34" charset="0"/>
              </a:rPr>
              <a:t>Conclusion</a:t>
            </a:r>
          </a:p>
          <a:p>
            <a:pPr algn="l" fontAlgn="base"/>
            <a:r>
              <a:rPr lang="en-US" sz="2000" b="0" i="0" dirty="0">
                <a:solidFill>
                  <a:srgbClr val="4A4A4A"/>
                </a:solidFill>
                <a:effectLst/>
                <a:latin typeface="Arial" panose="020B0604020202020204" pitchFamily="34" charset="0"/>
                <a:cs typeface="Arial" panose="020B0604020202020204" pitchFamily="34" charset="0"/>
              </a:rPr>
              <a:t>There are many different ways to use influencer marketing to boost brand awareness and bring more customers to your business. Whether you are looking to work with micro influencers or celebrities, make sure you target the right people and have the best influencer marketing strategy.</a:t>
            </a:r>
          </a:p>
          <a:p>
            <a:pPr algn="l" fontAlgn="base"/>
            <a:r>
              <a:rPr lang="en-US" sz="2000" b="0" i="0" dirty="0">
                <a:solidFill>
                  <a:srgbClr val="4A4A4A"/>
                </a:solidFill>
                <a:effectLst/>
                <a:latin typeface="Arial" panose="020B0604020202020204" pitchFamily="34" charset="0"/>
                <a:cs typeface="Arial" panose="020B0604020202020204" pitchFamily="34" charset="0"/>
              </a:rPr>
              <a:t>By using the best ideas for influencer marketing, you can create long-lasting relationships with your audience and increase sales.</a:t>
            </a:r>
          </a:p>
        </p:txBody>
      </p:sp>
      <p:pic>
        <p:nvPicPr>
          <p:cNvPr id="2" name="Picture 1">
            <a:extLst>
              <a:ext uri="{FF2B5EF4-FFF2-40B4-BE49-F238E27FC236}">
                <a16:creationId xmlns:a16="http://schemas.microsoft.com/office/drawing/2014/main" id="{AEFDE74B-5DA0-E200-A520-ECD74FB5334A}"/>
              </a:ext>
            </a:extLst>
          </p:cNvPr>
          <p:cNvPicPr>
            <a:picLocks noChangeAspect="1"/>
          </p:cNvPicPr>
          <p:nvPr/>
        </p:nvPicPr>
        <p:blipFill>
          <a:blip r:embed="rId3"/>
          <a:stretch>
            <a:fillRect/>
          </a:stretch>
        </p:blipFill>
        <p:spPr>
          <a:xfrm>
            <a:off x="7219949" y="2176209"/>
            <a:ext cx="4286250" cy="3028950"/>
          </a:xfrm>
          <a:prstGeom prst="rect">
            <a:avLst/>
          </a:prstGeom>
        </p:spPr>
      </p:pic>
    </p:spTree>
    <p:extLst>
      <p:ext uri="{BB962C8B-B14F-4D97-AF65-F5344CB8AC3E}">
        <p14:creationId xmlns:p14="http://schemas.microsoft.com/office/powerpoint/2010/main" val="41825877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90EC916-3781-B169-EB32-E7BAA7468AFC}"/>
              </a:ext>
            </a:extLst>
          </p:cNvPr>
          <p:cNvPicPr>
            <a:picLocks noChangeAspect="1"/>
          </p:cNvPicPr>
          <p:nvPr/>
        </p:nvPicPr>
        <p:blipFill>
          <a:blip r:embed="rId2"/>
          <a:stretch>
            <a:fillRect/>
          </a:stretch>
        </p:blipFill>
        <p:spPr>
          <a:xfrm>
            <a:off x="7492158" y="2077185"/>
            <a:ext cx="4324350" cy="4552950"/>
          </a:xfrm>
          <a:prstGeom prst="rect">
            <a:avLst/>
          </a:prstGeom>
        </p:spPr>
      </p:pic>
      <p:sp>
        <p:nvSpPr>
          <p:cNvPr id="48" name="TextBox 47">
            <a:extLst>
              <a:ext uri="{FF2B5EF4-FFF2-40B4-BE49-F238E27FC236}">
                <a16:creationId xmlns:a16="http://schemas.microsoft.com/office/drawing/2014/main" id="{050976E4-0CF2-BA00-34CA-2F9419409B9E}"/>
              </a:ext>
            </a:extLst>
          </p:cNvPr>
          <p:cNvSpPr txBox="1"/>
          <p:nvPr/>
        </p:nvSpPr>
        <p:spPr>
          <a:xfrm>
            <a:off x="7370830" y="1025020"/>
            <a:ext cx="4567006" cy="954107"/>
          </a:xfrm>
          <a:prstGeom prst="rect">
            <a:avLst/>
          </a:prstGeom>
          <a:solidFill>
            <a:schemeClr val="accent6">
              <a:lumMod val="50000"/>
            </a:scheme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all" spc="0" normalizeH="0" baseline="0" noProof="0" dirty="0">
                <a:ln>
                  <a:noFill/>
                </a:ln>
                <a:solidFill>
                  <a:schemeClr val="bg1"/>
                </a:solidFill>
                <a:effectLst/>
                <a:uLnTx/>
                <a:uFillTx/>
                <a:latin typeface="Times New Roman" panose="02020603050405020304" pitchFamily="18" charset="0"/>
                <a:ea typeface="+mn-ea"/>
                <a:cs typeface="Times New Roman" panose="02020603050405020304" pitchFamily="18" charset="0"/>
              </a:rPr>
              <a:t>summery OF CONTENTS</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447505" y="2278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58930" y="149123"/>
            <a:ext cx="2305141" cy="1076343"/>
          </a:xfrm>
          <a:prstGeom prst="rect">
            <a:avLst/>
          </a:prstGeom>
        </p:spPr>
      </p:pic>
      <p:sp>
        <p:nvSpPr>
          <p:cNvPr id="5" name="TextBox 4">
            <a:extLst>
              <a:ext uri="{FF2B5EF4-FFF2-40B4-BE49-F238E27FC236}">
                <a16:creationId xmlns:a16="http://schemas.microsoft.com/office/drawing/2014/main" id="{1E4498EA-B92A-732D-DF35-8D2C10F35CC6}"/>
              </a:ext>
            </a:extLst>
          </p:cNvPr>
          <p:cNvSpPr txBox="1"/>
          <p:nvPr/>
        </p:nvSpPr>
        <p:spPr>
          <a:xfrm>
            <a:off x="375492" y="1274823"/>
            <a:ext cx="6765537" cy="5355312"/>
          </a:xfrm>
          <a:prstGeom prst="rect">
            <a:avLst/>
          </a:prstGeom>
          <a:noFill/>
        </p:spPr>
        <p:txBody>
          <a:bodyPr wrap="square">
            <a:spAutoFit/>
          </a:bodyPr>
          <a:lstStyle/>
          <a:p>
            <a:r>
              <a:rPr lang="en-US" b="1" dirty="0">
                <a:latin typeface="Arial" panose="020B0604020202020204" pitchFamily="34" charset="0"/>
                <a:cs typeface="Arial" panose="020B0604020202020204" pitchFamily="34" charset="0"/>
              </a:rPr>
              <a:t>What Is Influencer Marketing?</a:t>
            </a:r>
          </a:p>
          <a:p>
            <a:r>
              <a:rPr lang="en-US" b="1" dirty="0">
                <a:latin typeface="Arial" panose="020B0604020202020204" pitchFamily="34" charset="0"/>
                <a:cs typeface="Arial" panose="020B0604020202020204" pitchFamily="34" charset="0"/>
              </a:rPr>
              <a:t>Best Influencer Marketing Strategies</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Find Influencers In Your Niche</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A influencer: The Best Influencer Marketing Platform </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Define Your Goal</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Decide The Content Strategy Of Your Campaign</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Understand The Rules</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Consider The Three Rs Of Influence</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Work with Micro Influencers</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Focus On The Right Platforms</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Give Influencers Creative Control</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Be Aware Of New Platforms</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Turn Influencers Into Brand Ambassadors</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Use Relevant Hashtags</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Make The Most Of Influencer Partnerships</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Use Employees As Influencers</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Measure Your Campaign Results</a:t>
            </a:r>
          </a:p>
          <a:p>
            <a:pPr marL="285750"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 Be Genuine, Accessible, And Responsive</a:t>
            </a:r>
          </a:p>
          <a:p>
            <a:r>
              <a:rPr lang="en-US" b="1" dirty="0">
                <a:latin typeface="Arial" panose="020B0604020202020204" pitchFamily="34" charset="0"/>
                <a:cs typeface="Arial" panose="020B0604020202020204" pitchFamily="34" charset="0"/>
              </a:rPr>
              <a:t>Top Influencer Marketing Ideas</a:t>
            </a:r>
          </a:p>
        </p:txBody>
      </p:sp>
    </p:spTree>
    <p:extLst>
      <p:ext uri="{BB962C8B-B14F-4D97-AF65-F5344CB8AC3E}">
        <p14:creationId xmlns:p14="http://schemas.microsoft.com/office/powerpoint/2010/main" val="39278983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740"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5076104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3730</TotalTime>
  <Words>3105</Words>
  <Application>Microsoft Office PowerPoint</Application>
  <PresentationFormat>Widescreen</PresentationFormat>
  <Paragraphs>191</Paragraphs>
  <Slides>37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Calibri</vt:lpstr>
      <vt:lpstr>Calibri Light</vt:lpstr>
      <vt:lpstr>Courier New</vt:lpstr>
      <vt:lpstr>inherit</vt:lpstr>
      <vt:lpstr>Open Sans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941</cp:revision>
  <dcterms:created xsi:type="dcterms:W3CDTF">2023-04-29T09:08:23Z</dcterms:created>
  <dcterms:modified xsi:type="dcterms:W3CDTF">2023-12-07T19:08:23Z</dcterms:modified>
</cp:coreProperties>
</file>