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303" r:id="rId4"/>
    <p:sldId id="313" r:id="rId5"/>
    <p:sldId id="276" r:id="rId6"/>
    <p:sldId id="481" r:id="rId7"/>
    <p:sldId id="256" r:id="rId8"/>
    <p:sldId id="306" r:id="rId9"/>
    <p:sldId id="482" r:id="rId10"/>
    <p:sldId id="483" r:id="rId11"/>
    <p:sldId id="494" r:id="rId12"/>
    <p:sldId id="495" r:id="rId13"/>
    <p:sldId id="496" r:id="rId14"/>
    <p:sldId id="497" r:id="rId15"/>
    <p:sldId id="498" r:id="rId16"/>
    <p:sldId id="484" r:id="rId17"/>
    <p:sldId id="486" r:id="rId18"/>
    <p:sldId id="487" r:id="rId19"/>
    <p:sldId id="488" r:id="rId20"/>
    <p:sldId id="485" r:id="rId21"/>
    <p:sldId id="489" r:id="rId22"/>
    <p:sldId id="491" r:id="rId23"/>
    <p:sldId id="492" r:id="rId24"/>
    <p:sldId id="493" r:id="rId25"/>
    <p:sldId id="490" r:id="rId26"/>
    <p:sldId id="499" r:id="rId27"/>
    <p:sldId id="501" r:id="rId28"/>
    <p:sldId id="500" r:id="rId29"/>
    <p:sldId id="502" r:id="rId30"/>
    <p:sldId id="503" r:id="rId31"/>
    <p:sldId id="504" r:id="rId32"/>
    <p:sldId id="505" r:id="rId33"/>
    <p:sldId id="506" r:id="rId34"/>
    <p:sldId id="507" r:id="rId35"/>
    <p:sldId id="509" r:id="rId36"/>
    <p:sldId id="512" r:id="rId37"/>
    <p:sldId id="513" r:id="rId38"/>
    <p:sldId id="516" r:id="rId39"/>
    <p:sldId id="51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03"/>
            <p14:sldId id="313"/>
            <p14:sldId id="276"/>
            <p14:sldId id="481"/>
            <p14:sldId id="256"/>
            <p14:sldId id="306"/>
            <p14:sldId id="482"/>
            <p14:sldId id="483"/>
            <p14:sldId id="494"/>
            <p14:sldId id="495"/>
            <p14:sldId id="496"/>
            <p14:sldId id="497"/>
            <p14:sldId id="498"/>
            <p14:sldId id="484"/>
            <p14:sldId id="486"/>
            <p14:sldId id="487"/>
            <p14:sldId id="488"/>
            <p14:sldId id="485"/>
            <p14:sldId id="489"/>
            <p14:sldId id="491"/>
            <p14:sldId id="492"/>
            <p14:sldId id="493"/>
            <p14:sldId id="490"/>
            <p14:sldId id="499"/>
            <p14:sldId id="501"/>
            <p14:sldId id="500"/>
            <p14:sldId id="502"/>
            <p14:sldId id="503"/>
            <p14:sldId id="504"/>
            <p14:sldId id="505"/>
            <p14:sldId id="506"/>
            <p14:sldId id="507"/>
            <p14:sldId id="509"/>
            <p14:sldId id="512"/>
            <p14:sldId id="513"/>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3431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5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957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302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2395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411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986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g"/><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5.png"/><Relationship Id="rId5" Type="http://schemas.microsoft.com/office/2007/relationships/hdphoto" Target="../media/hdphoto2.wdp"/><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www.go-gulf.com/" TargetMode="External"/><Relationship Id="rId2" Type="http://schemas.openxmlformats.org/officeDocument/2006/relationships/image" Target="../media/image12.jpg"/><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7.png"/><Relationship Id="rId7"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200000"/>
                    </a14:imgEffect>
                    <a14:imgEffect>
                      <a14:brightnessContrast bright="-7000"/>
                    </a14:imgEffect>
                  </a14:imgLayer>
                </a14:imgProps>
              </a:ext>
              <a:ext uri="{28A0092B-C50C-407E-A947-70E740481C1C}">
                <a14:useLocalDpi xmlns:a14="http://schemas.microsoft.com/office/drawing/2010/main" val="0"/>
              </a:ext>
            </a:extLst>
          </a:blip>
          <a:stretch>
            <a:fillRect/>
          </a:stretch>
        </p:blipFill>
        <p:spPr>
          <a:xfrm>
            <a:off x="26737" y="-131087"/>
            <a:ext cx="12311979" cy="6858000"/>
          </a:xfrm>
          <a:prstGeom prst="rect">
            <a:avLst/>
          </a:prstGeom>
          <a:noFill/>
        </p:spPr>
      </p:pic>
      <p:sp>
        <p:nvSpPr>
          <p:cNvPr id="18" name="Oval 17">
            <a:extLst>
              <a:ext uri="{FF2B5EF4-FFF2-40B4-BE49-F238E27FC236}">
                <a16:creationId xmlns:a16="http://schemas.microsoft.com/office/drawing/2014/main" id="{3DCC2A7E-4E6F-BB97-13D0-0AA6AB2F93D5}"/>
              </a:ext>
            </a:extLst>
          </p:cNvPr>
          <p:cNvSpPr/>
          <p:nvPr/>
        </p:nvSpPr>
        <p:spPr>
          <a:xfrm>
            <a:off x="6054430" y="309282"/>
            <a:ext cx="5926899" cy="633356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91126" y="4520078"/>
            <a:ext cx="4886463" cy="461665"/>
          </a:xfrm>
          <a:prstGeom prst="rect">
            <a:avLst/>
          </a:prstGeom>
          <a:noFill/>
        </p:spPr>
        <p:txBody>
          <a:bodyPr wrap="square" rtlCol="0">
            <a:spAutoFit/>
          </a:bodyPr>
          <a:lstStyle/>
          <a:p>
            <a:r>
              <a:rPr lang="en-US" sz="2400" b="1" dirty="0">
                <a:solidFill>
                  <a:srgbClr val="FFC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184731" cy="769441"/>
          </a:xfrm>
          <a:prstGeom prst="rect">
            <a:avLst/>
          </a:prstGeom>
          <a:noFill/>
        </p:spPr>
        <p:txBody>
          <a:bodyPr wrap="none" rtlCol="0">
            <a:spAutoFit/>
          </a:bodyPr>
          <a:lstStyle/>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127756" y="6348663"/>
            <a:ext cx="2130414" cy="400110"/>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Times New Roman" panose="02020603050405020304" pitchFamily="18" charset="0"/>
                <a:cs typeface="Times New Roman" panose="02020603050405020304" pitchFamily="18" charset="0"/>
              </a:rPr>
              <a:t>Lecture:1</a:t>
            </a:r>
            <a:r>
              <a:rPr lang="en-US" sz="2800" b="1" dirty="0">
                <a:solidFill>
                  <a:srgbClr val="000000"/>
                </a:solidFill>
                <a:latin typeface="Times New Roman" panose="02020603050405020304" pitchFamily="18" charset="0"/>
                <a:cs typeface="Times New Roman" panose="02020603050405020304" pitchFamily="18" charset="0"/>
              </a:rPr>
              <a: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6737" y="-131087"/>
            <a:ext cx="2533338" cy="769441"/>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0" y="6242737"/>
            <a:ext cx="4527030" cy="461665"/>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Digital Advertising- </a:t>
            </a:r>
            <a:r>
              <a:rPr lang="en-US" sz="2400" b="1" dirty="0">
                <a:solidFill>
                  <a:srgbClr val="00B0F0"/>
                </a:solidFill>
                <a:latin typeface="Times New Roman" panose="02020603050405020304" pitchFamily="18" charset="0"/>
              </a:rPr>
              <a:t> MKT 123</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182727" y="391047"/>
            <a:ext cx="5641829" cy="6157671"/>
          </a:xfrm>
          <a:prstGeom prst="ellipse">
            <a:avLst/>
          </a:prstGeom>
          <a:blipFill>
            <a:blip r:embed="rId6"/>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D545F82-2C55-4ACB-9AC2-CF3CC7D5DAF9}"/>
              </a:ext>
            </a:extLst>
          </p:cNvPr>
          <p:cNvSpPr txBox="1"/>
          <p:nvPr/>
        </p:nvSpPr>
        <p:spPr>
          <a:xfrm>
            <a:off x="442541" y="1557790"/>
            <a:ext cx="5335048" cy="2862322"/>
          </a:xfrm>
          <a:prstGeom prst="rect">
            <a:avLst/>
          </a:prstGeom>
          <a:noFill/>
        </p:spPr>
        <p:txBody>
          <a:bodyPr wrap="square" rtlCol="0">
            <a:spAutoFit/>
          </a:bodyPr>
          <a:lstStyle/>
          <a:p>
            <a:pPr algn="ctr"/>
            <a:r>
              <a:rPr lang="ar-EG" sz="2800" b="1" dirty="0">
                <a:solidFill>
                  <a:srgbClr val="FFC000"/>
                </a:solidFill>
                <a:latin typeface="Times New Roman" panose="02020603050405020304" pitchFamily="18" charset="0"/>
                <a:cs typeface="Times New Roman" panose="02020603050405020304" pitchFamily="18" charset="0"/>
              </a:rPr>
              <a:t>مقرر: الإعلان الرقمي</a:t>
            </a:r>
          </a:p>
          <a:p>
            <a:pPr lvl="0" algn="ctr"/>
            <a:endParaRPr lang="en-US" sz="2000" dirty="0">
              <a:solidFill>
                <a:prstClr val="white"/>
              </a:solidFill>
              <a:latin typeface="Times New Roman" panose="02020603050405020304" pitchFamily="18" charset="0"/>
              <a:cs typeface="Times New Roman" panose="02020603050405020304" pitchFamily="18" charset="0"/>
            </a:endParaRPr>
          </a:p>
          <a:p>
            <a:pPr lvl="0" algn="ctr"/>
            <a:r>
              <a:rPr lang="en-US" sz="2400" b="1" dirty="0">
                <a:solidFill>
                  <a:prstClr val="white"/>
                </a:solidFill>
                <a:latin typeface="Times New Roman" panose="02020603050405020304" pitchFamily="18" charset="0"/>
                <a:cs typeface="Times New Roman" panose="02020603050405020304" pitchFamily="18" charset="0"/>
              </a:rPr>
              <a:t>Digital Advertising</a:t>
            </a:r>
          </a:p>
          <a:p>
            <a:pPr lvl="0" algn="ctr"/>
            <a:endParaRPr lang="ar-EG" sz="1200" dirty="0">
              <a:solidFill>
                <a:srgbClr val="00B0F0"/>
              </a:solidFill>
              <a:latin typeface="Times New Roman" panose="02020603050405020304" pitchFamily="18" charset="0"/>
              <a:cs typeface="Times New Roman" panose="02020603050405020304" pitchFamily="18" charset="0"/>
            </a:endParaRPr>
          </a:p>
          <a:p>
            <a:pPr algn="ctr"/>
            <a:r>
              <a:rPr lang="ar-EG" sz="2400" b="1" dirty="0">
                <a:solidFill>
                  <a:srgbClr val="FFC000"/>
                </a:solidFill>
                <a:latin typeface="Times New Roman" panose="02020603050405020304" pitchFamily="18" charset="0"/>
                <a:cs typeface="+mj-cs"/>
              </a:rPr>
              <a:t>المحاضرة الأولي</a:t>
            </a:r>
            <a:endParaRPr lang="en-US" sz="2400" b="1" dirty="0">
              <a:solidFill>
                <a:srgbClr val="FFC000"/>
              </a:solidFill>
              <a:latin typeface="Times New Roman" panose="02020603050405020304" pitchFamily="18" charset="0"/>
              <a:cs typeface="+mj-cs"/>
            </a:endParaRPr>
          </a:p>
          <a:p>
            <a:pPr algn="ctr"/>
            <a:endParaRPr lang="en-US" sz="2000" b="1" dirty="0">
              <a:solidFill>
                <a:srgbClr val="00B0F0"/>
              </a:solidFill>
              <a:latin typeface="Times New Roman" panose="02020603050405020304" pitchFamily="18" charset="0"/>
              <a:cs typeface="+mj-cs"/>
            </a:endParaRPr>
          </a:p>
          <a:p>
            <a:pPr algn="ctr"/>
            <a:r>
              <a:rPr lang="ar-EG" sz="2400" b="1" dirty="0">
                <a:solidFill>
                  <a:schemeClr val="bg2"/>
                </a:solidFill>
                <a:latin typeface="Times New Roman" panose="02020603050405020304" pitchFamily="18" charset="0"/>
                <a:cs typeface="+mj-cs"/>
              </a:rPr>
              <a:t>الإعلان الرقمي وتحول الاتجاهات الإعلانية</a:t>
            </a:r>
          </a:p>
          <a:p>
            <a:pPr algn="ctr"/>
            <a:r>
              <a:rPr lang="ar-EG" sz="2400" b="1" dirty="0">
                <a:solidFill>
                  <a:schemeClr val="bg2"/>
                </a:solidFill>
                <a:latin typeface="Times New Roman" panose="02020603050405020304" pitchFamily="18" charset="0"/>
                <a:cs typeface="+mj-cs"/>
              </a:rPr>
              <a:t> في عصر التكنولوجيا الحديثة </a:t>
            </a:r>
            <a:endParaRPr lang="en-US" sz="2400" b="1" dirty="0">
              <a:solidFill>
                <a:schemeClr val="bg2"/>
              </a:solidFill>
              <a:latin typeface="Times New Roman" panose="02020603050405020304" pitchFamily="18" charset="0"/>
              <a:cs typeface="+mj-cs"/>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379136" y="1767722"/>
            <a:ext cx="5501689" cy="423178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rgbClr val="002060"/>
                </a:solidFill>
                <a:ea typeface="Calibri"/>
                <a:cs typeface="+mj-cs"/>
              </a:rPr>
              <a:t>تمهيد</a:t>
            </a:r>
          </a:p>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cs typeface="+mj-cs"/>
              </a:rPr>
              <a:t>مفهوم الإعلان الرقمي</a:t>
            </a:r>
          </a:p>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cs typeface="+mj-cs"/>
              </a:rPr>
              <a:t>تطور استخدام الإعلان الرقمي.</a:t>
            </a:r>
          </a:p>
          <a:p>
            <a:pPr marL="457200" lvl="0" indent="-457200" algn="r" rtl="1">
              <a:lnSpc>
                <a:spcPct val="150000"/>
              </a:lnSpc>
              <a:buAutoNum type="arabicPeriod"/>
            </a:pPr>
            <a:r>
              <a:rPr lang="ar-EG" sz="2400" b="1" dirty="0">
                <a:solidFill>
                  <a:srgbClr val="002060"/>
                </a:solidFill>
                <a:latin typeface="Book Antiqua" panose="02040602050305030304" pitchFamily="18" charset="0"/>
                <a:ea typeface="Calibri" panose="020F0502020204030204" pitchFamily="34" charset="0"/>
                <a:cs typeface="+mj-cs"/>
              </a:rPr>
              <a:t>خصائص الإعلان الرقمي.</a:t>
            </a:r>
          </a:p>
          <a:p>
            <a:pPr lvl="0" algn="r" rtl="1">
              <a:lnSpc>
                <a:spcPct val="150000"/>
              </a:lnSpc>
            </a:pPr>
            <a:r>
              <a:rPr lang="ar-EG" sz="2400" b="1" dirty="0">
                <a:solidFill>
                  <a:srgbClr val="002060"/>
                </a:solidFill>
                <a:latin typeface="Book Antiqua" panose="02040602050305030304" pitchFamily="18" charset="0"/>
                <a:ea typeface="Calibri" panose="020F0502020204030204" pitchFamily="34" charset="0"/>
                <a:cs typeface="+mj-cs"/>
              </a:rPr>
              <a:t>5. خاتمة</a:t>
            </a:r>
          </a:p>
          <a:p>
            <a:pPr lvl="0" algn="r" rtl="1">
              <a:lnSpc>
                <a:spcPct val="150000"/>
              </a:lnSpc>
            </a:pPr>
            <a:r>
              <a:rPr lang="ar-EG" sz="2400" b="1" dirty="0">
                <a:solidFill>
                  <a:srgbClr val="002060"/>
                </a:solidFill>
                <a:latin typeface="Book Antiqua" panose="02040602050305030304" pitchFamily="18" charset="0"/>
                <a:ea typeface="Calibri" panose="020F0502020204030204" pitchFamily="34" charset="0"/>
                <a:cs typeface="+mj-cs"/>
              </a:rPr>
              <a:t>6. المراجع والمصادر.</a:t>
            </a:r>
            <a:endParaRPr lang="en-US" sz="2400" b="1" dirty="0">
              <a:solidFill>
                <a:srgbClr val="002060"/>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09990" y="2037467"/>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8440" y="1374059"/>
            <a:ext cx="4942047"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5122154" y="1117694"/>
            <a:ext cx="945734" cy="758487"/>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0064201" y="1081671"/>
            <a:ext cx="1721946" cy="584775"/>
          </a:xfrm>
          <a:prstGeom prst="rect">
            <a:avLst/>
          </a:prstGeom>
          <a:noFill/>
        </p:spPr>
        <p:txBody>
          <a:bodyPr wrap="none" rtlCol="0">
            <a:spAutoFit/>
          </a:bodyPr>
          <a:lstStyle/>
          <a:p>
            <a:pPr algn="ctr"/>
            <a:r>
              <a:rPr lang="en-US" sz="3200" b="1" dirty="0">
                <a:solidFill>
                  <a:srgbClr val="002060"/>
                </a:solidFill>
                <a:latin typeface="Times New Roman" panose="02020603050405020304" pitchFamily="18" charset="0"/>
                <a:cs typeface="Times New Roman" panose="02020603050405020304" pitchFamily="18" charset="0"/>
              </a:rPr>
              <a:t>Content</a:t>
            </a:r>
            <a:r>
              <a:rPr lang="en-US" sz="3200" b="1" dirty="0">
                <a:solidFill>
                  <a:srgbClr val="00B0F0"/>
                </a:solidFill>
                <a:latin typeface="Times New Roman" panose="02020603050405020304" pitchFamily="18" charset="0"/>
                <a:cs typeface="Times New Roman" panose="02020603050405020304" pitchFamily="18" charset="0"/>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134889" y="1424113"/>
            <a:ext cx="917148" cy="400110"/>
          </a:xfrm>
          <a:prstGeom prst="rect">
            <a:avLst/>
          </a:prstGeom>
          <a:solidFill>
            <a:srgbClr val="002060"/>
          </a:solid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1</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122154" y="1101021"/>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pic>
        <p:nvPicPr>
          <p:cNvPr id="2" name="Graphic 22">
            <a:extLst>
              <a:ext uri="{FF2B5EF4-FFF2-40B4-BE49-F238E27FC236}">
                <a16:creationId xmlns:a16="http://schemas.microsoft.com/office/drawing/2014/main" id="{D585E374-3901-04C1-28A5-D4026603CC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lvl="0" algn="r" rtl="1">
              <a:lnSpc>
                <a:spcPct val="115000"/>
              </a:lnSpc>
            </a:pPr>
            <a:r>
              <a:rPr lang="ar-EG" sz="2000" dirty="0">
                <a:solidFill>
                  <a:srgbClr val="0070C0"/>
                </a:solidFill>
                <a:ea typeface="Calibri"/>
                <a:cs typeface="+mj-cs"/>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solidFill>
                <a:latin typeface="Times New Roman" panose="02020603050405020304" pitchFamily="18" charset="0"/>
                <a:cs typeface="Times New Roman" panose="02020603050405020304" pitchFamily="18" charset="0"/>
              </a:rPr>
              <a:t>Lecture 1</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rgbClr val="002060"/>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251426" y="6108895"/>
            <a:ext cx="2616200" cy="400110"/>
          </a:xfrm>
          <a:prstGeom prst="rect">
            <a:avLst/>
          </a:prstGeom>
          <a:noFill/>
        </p:spPr>
        <p:txBody>
          <a:bodyPr wrap="square" rtlCol="0">
            <a:spAutoFit/>
          </a:bodyPr>
          <a:lstStyle/>
          <a:p>
            <a:pPr algn="ctr"/>
            <a:r>
              <a:rPr lang="en-US" sz="2000" b="1" dirty="0">
                <a:solidFill>
                  <a:srgbClr val="002060"/>
                </a:solidFill>
                <a:latin typeface="Adobe Caslon Pro"/>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8007069" y="708984"/>
            <a:ext cx="216744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70C0"/>
                </a:solidFill>
                <a:latin typeface="Times New Roman" panose="02020603050405020304" pitchFamily="18" charset="0"/>
                <a:cs typeface="Times New Roman" panose="02020603050405020304" pitchFamily="18" charset="0"/>
              </a:rPr>
              <a:t>تمهيد...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364963" y="1294668"/>
            <a:ext cx="11367853" cy="4274063"/>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latin typeface="Arial Narrow" panose="020B0606020202030204" pitchFamily="34" charset="0"/>
                <a:cs typeface="+mj-cs"/>
              </a:rPr>
              <a:t>خلال السنوات القليلة الماضية تغيرت العديد من مفاهيم مجال الأعمال والتجارة بفعل التطور العلمي والتكنولوجي. فقد أدى ظهور تكنولوجيا الاتصال الحديثة إلى تطور كبير في الثورة التي تشهدها وسائل الإعلام في الوقت الراهن. وكان من أبرز نتائج هذه الثورة دخول الإنترنت إلى عالمنا من أوسع الأبواب، حيث تنامى دوره وتعاظمت أهميته كوسيلة اتصال تفاعلية مبتكرة ليس فقط بالنسبة للأفراد وإنما أيضا بالنسبة للشركات والمؤسسات على اختلاف أنواعها والحكومات وغيرها من الجهات المعنية بالاتصال والتواصل عبر هذه التقنية الراقية.</a:t>
            </a:r>
          </a:p>
        </p:txBody>
      </p:sp>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1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2768428" y="1538264"/>
            <a:ext cx="9262297" cy="495139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cs typeface="+mj-cs"/>
              </a:rPr>
              <a:t>فقد أتاحت شبكة الإنترنت مجالاً كبيراً للإعلان، ومجالاً للنمو والابتكار واستحداث أنماط جديدة من الإعلان، تقوم على تقديم خدمات خاصة للعملاء تناسب أذواقهم، وذات تكاليف أقل من طرق الإعلان التقليدية؛ فتنوعت طرق الوصول إلى العملاء، وانخرطت شركات الإعلان للاتصال بصورة مباشرة مع المستهلك. واصبح الإنترنت من أهم القنوات الاتصالية للتجارة العالمية، وخاصة مع تزايد استخدام الإنترنت على المستوى العالمي، حيث يقدر عدد مستخدمي الإنترنت بمئات الملايين من جميع دول العالم ومن جميع المستويات ومختلف الفئات العمرية وشتى المستويات الثقافية ومن كلا الجنسين. </a:t>
            </a:r>
          </a:p>
        </p:txBody>
      </p:sp>
      <p:pic>
        <p:nvPicPr>
          <p:cNvPr id="7" name="Graphic 22">
            <a:extLst>
              <a:ext uri="{FF2B5EF4-FFF2-40B4-BE49-F238E27FC236}">
                <a16:creationId xmlns:a16="http://schemas.microsoft.com/office/drawing/2014/main" id="{2858DED7-7175-936F-79CB-256E591CC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3071" y="861968"/>
            <a:ext cx="11403105" cy="5713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5825" y="145180"/>
            <a:ext cx="1527628" cy="80249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22966" y="210934"/>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63070" y="784144"/>
            <a:ext cx="11403105" cy="6186309"/>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a:p>
            <a:pPr algn="justLow" rtl="1">
              <a:lnSpc>
                <a:spcPct val="150000"/>
              </a:lnSpc>
            </a:pPr>
            <a:r>
              <a:rPr lang="ar-EG" sz="2400" dirty="0">
                <a:solidFill>
                  <a:srgbClr val="002060"/>
                </a:solidFill>
                <a:latin typeface="Times New Roman" panose="02020603050405020304" pitchFamily="18" charset="0"/>
                <a:cs typeface="Times New Roman" panose="02020603050405020304" pitchFamily="18" charset="0"/>
              </a:rPr>
              <a:t>ولذلك لجأت العديد من الشركات والمؤسسات والأفراد إلى استخدام الإنترنت في عرض منتجاتهم، وخدماتهم، ومبيعاتهم، وخلق صورة ذهنية وانطباعات متميزة لدى الجمهور المستقبل؛ نظراً لما تتمتع به شبكة الإنترنت من إيجاد فرص تحاور وتبادل بين المُعلن والمستهلك؛ مما خلق عملية تفاعلية تساعد المعلن على التعرف على رجع الصدى لرسالته الإعلانية، وبما يمكنه من إجراء بعض التعديلات الفورية لأي جزء من الرسالة، وبما يتفق مع احتياجات ورغبات المستهلكين. ومن ثم تُعد شبكة الإنترنت وسيطاً جديداً للإعلان الذى يستهدف عملاء معينين، مع الآخذ في الحسبان حاجتهم ورغباتهم.</a:t>
            </a:r>
          </a:p>
          <a:p>
            <a:pPr algn="justLow" rtl="1">
              <a:lnSpc>
                <a:spcPct val="150000"/>
              </a:lnSpc>
            </a:pPr>
            <a:r>
              <a:rPr lang="ar-EG" sz="2400" dirty="0">
                <a:solidFill>
                  <a:srgbClr val="002060"/>
                </a:solidFill>
                <a:latin typeface="Times New Roman" panose="02020603050405020304" pitchFamily="18" charset="0"/>
                <a:cs typeface="Times New Roman" panose="02020603050405020304" pitchFamily="18" charset="0"/>
              </a:rPr>
              <a:t>وتقدر بعض الدراسات الإعلان عبر الإنترنت بمليارات الدولارات، فلن يشمل فقط التسوق عن بعد، بل أيضا الإعلانات التفاعلية وقسائم التخفيضات وكل أشكال الإعلانات. حيث يتم تحويل الإعلانات الجامدة التي نعرفها إلى إعلانات تفاعلية تدفع المستهلك إلى التفاعل معها بشكل أكبر. فالإعلان عبر الإنترنت وسيلة تفاعل مباشرة وفورية للتأثير في جمهور يعتمد على التقنيات الإقناعية المتطورة وليس على أساس التأثير التقليدي الواقعي عبر الوسائل التقليدية.</a:t>
            </a:r>
            <a:endParaRPr lang="en-US" sz="2400" dirty="0">
              <a:solidFill>
                <a:srgbClr val="002060"/>
              </a:solidFill>
              <a:latin typeface="Times New Roman" panose="02020603050405020304" pitchFamily="18" charset="0"/>
              <a:cs typeface="Times New Roman" panose="02020603050405020304" pitchFamily="18" charset="0"/>
            </a:endParaRPr>
          </a:p>
          <a:p>
            <a:pPr algn="r" rtl="1"/>
            <a:endParaRPr lang="en-US" dirty="0">
              <a:solidFill>
                <a:srgbClr val="002060"/>
              </a:solidFill>
              <a:latin typeface="Times New Roman" panose="02020603050405020304" pitchFamily="18" charset="0"/>
              <a:cs typeface="Times New Roman" panose="02020603050405020304" pitchFamily="18" charset="0"/>
            </a:endParaRPr>
          </a:p>
        </p:txBody>
      </p:sp>
      <p:pic>
        <p:nvPicPr>
          <p:cNvPr id="3" name="Graphic 22">
            <a:extLst>
              <a:ext uri="{FF2B5EF4-FFF2-40B4-BE49-F238E27FC236}">
                <a16:creationId xmlns:a16="http://schemas.microsoft.com/office/drawing/2014/main" id="{C15B2C95-95D4-CA4A-56A4-798796A2E3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47478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9290" y="-236100"/>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rgbClr val="002060"/>
                </a:solidFill>
                <a:latin typeface="Bahnschrift SemiLight SemiConde" panose="020B0502040204020203" pitchFamily="34" charset="0"/>
              </a:rPr>
              <a:t>www.midocean.ae</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3914438" y="1533737"/>
            <a:ext cx="7957772" cy="4508195"/>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تبعاً لقاموس الأعمال التجارية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Business Dictionary 2009 </a:t>
            </a:r>
            <a:r>
              <a:rPr lang="ar-EG" sz="2000" b="1" dirty="0">
                <a:solidFill>
                  <a:srgbClr val="002060"/>
                </a:solidFill>
                <a:latin typeface="Times New Roman" panose="02020603050405020304" pitchFamily="18" charset="0"/>
                <a:ea typeface="Calibri" panose="020F0502020204030204" pitchFamily="34" charset="0"/>
              </a:rPr>
              <a:t>فإن الإعلان الرقمي هو " استخدام الإنترنت كوسيلة إعلانية، حيث تظهر الرسائل الترويجية على شاشة الحاسب الآلي، ويمكن تفصيل إعلانات الإنترنت بما يتفق مع تفضيلات المستخدم".</a:t>
            </a:r>
            <a:endParaRPr lang="en-US" sz="14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وأشار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Ann E-Schlosser et al. 1999</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بأنه أي شكل من أشكال المحتوى التجاري المتاح عبر شبكة الإنترنت، والتي تم تصميمها من قبل الشركات لتوعية المستهلكين بمنتج أو خدمة، وبالتالي يمكن استقبال الإعلان على الإنترنت عبر أية وسيلة (مرئية - مطبوعة - أو مسموعة) وفى أي شكل مثل رسالة إعلانية عبر (البريد الإلكتروني، أو لعبة تفاعلية) ويوفر معلومات بأية درجة من العمق (على سبيل المثال: شعار الشركة، أو موقع إلكتروني رسمي).</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E8AF1FEF-F4F5-40B6-A922-309D576F8FE7}"/>
              </a:ext>
            </a:extLst>
          </p:cNvPr>
          <p:cNvSpPr/>
          <p:nvPr/>
        </p:nvSpPr>
        <p:spPr>
          <a:xfrm>
            <a:off x="3472229" y="586628"/>
            <a:ext cx="7957771" cy="71766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a:solidFill>
                  <a:srgbClr val="FF0000"/>
                </a:solidFill>
              </a:rPr>
              <a:t>مفهوم الإعلان الرقمي </a:t>
            </a:r>
            <a:r>
              <a:rPr lang="en-US" sz="2400" b="1" dirty="0">
                <a:solidFill>
                  <a:srgbClr val="FF0000"/>
                </a:solidFill>
                <a:latin typeface="Adobe Caslon Pro" panose="0205050205050A020403" pitchFamily="18" charset="0"/>
              </a:rPr>
              <a:t>The Concept of Digital Advertising </a:t>
            </a:r>
            <a:r>
              <a:rPr lang="ar-EG" sz="2400" b="1" dirty="0">
                <a:solidFill>
                  <a:srgbClr val="FF0000"/>
                </a:solidFill>
                <a:latin typeface="Adobe Caslon Pro" panose="0205050205050A020403" pitchFamily="18" charset="0"/>
              </a:rPr>
              <a:t> </a:t>
            </a:r>
          </a:p>
        </p:txBody>
      </p:sp>
      <p:pic>
        <p:nvPicPr>
          <p:cNvPr id="13" name="Picture 12">
            <a:extLst>
              <a:ext uri="{FF2B5EF4-FFF2-40B4-BE49-F238E27FC236}">
                <a16:creationId xmlns:a16="http://schemas.microsoft.com/office/drawing/2014/main" id="{B26F1E93-A88E-427A-B8A6-202850593D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16145"/>
            <a:ext cx="3785148" cy="45031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671706" cy="4952309"/>
          </a:xfrm>
          <a:prstGeom prst="roundRect">
            <a:avLst>
              <a:gd name="adj" fmla="val 6140"/>
            </a:avLst>
          </a:prstGeom>
          <a:solidFill>
            <a:schemeClr val="accent4">
              <a:lumMod val="20000"/>
              <a:lumOff val="80000"/>
            </a:schemeClr>
          </a:solid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06526" y="1205734"/>
            <a:ext cx="5860525" cy="4874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Times New Roman" panose="02020603050405020304" pitchFamily="18" charset="0"/>
              <a:buChar char="-"/>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ويضم إعلان الإنترنت العديد من أشكال المحتوى التجاري من الإعلانات الإلكترونية التي تُشبه الإعلانات التقليدية مثل اللوحات الإعلانية والأشرطة الإعلانية إلى الأشكال أو الصيغ التي تختلف عن الإعلانات التقليدية مثل الموقع الإلكتروني للشركة، وإعلانات شبكات التواصل الاجتماعي ....الخ</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Curved Left 7">
            <a:extLst>
              <a:ext uri="{FF2B5EF4-FFF2-40B4-BE49-F238E27FC236}">
                <a16:creationId xmlns:a16="http://schemas.microsoft.com/office/drawing/2014/main" id="{76E64379-2019-4B2F-999B-E742CE5A4875}"/>
              </a:ext>
            </a:extLst>
          </p:cNvPr>
          <p:cNvSpPr/>
          <p:nvPr/>
        </p:nvSpPr>
        <p:spPr>
          <a:xfrm>
            <a:off x="5171608" y="3429000"/>
            <a:ext cx="734918" cy="543393"/>
          </a:xfrm>
          <a:prstGeom prst="curvedLeftArrow">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1" anchor="ctr"/>
          <a:lstStyle/>
          <a:p>
            <a:pPr algn="ctr"/>
            <a:endParaRPr lang="ar-EG">
              <a:solidFill>
                <a:schemeClr val="tx1"/>
              </a:solidFill>
            </a:endParaRPr>
          </a:p>
        </p:txBody>
      </p:sp>
      <p:sp>
        <p:nvSpPr>
          <p:cNvPr id="9" name="Arrow: Curved Right 8">
            <a:extLst>
              <a:ext uri="{FF2B5EF4-FFF2-40B4-BE49-F238E27FC236}">
                <a16:creationId xmlns:a16="http://schemas.microsoft.com/office/drawing/2014/main" id="{A2F172D1-359F-43BF-B48A-EDA94D820313}"/>
              </a:ext>
            </a:extLst>
          </p:cNvPr>
          <p:cNvSpPr/>
          <p:nvPr/>
        </p:nvSpPr>
        <p:spPr>
          <a:xfrm>
            <a:off x="5104754" y="1918187"/>
            <a:ext cx="734918" cy="705092"/>
          </a:xfrm>
          <a:prstGeom prst="curvedRightArrow">
            <a:avLst>
              <a:gd name="adj1" fmla="val 25000"/>
              <a:gd name="adj2" fmla="val 52056"/>
              <a:gd name="adj3" fmla="val 25000"/>
            </a:avLst>
          </a:prstGeom>
          <a:solidFill>
            <a:srgbClr val="FFFF00"/>
          </a:solidFill>
        </p:spPr>
        <p:style>
          <a:lnRef idx="1">
            <a:schemeClr val="accent6"/>
          </a:lnRef>
          <a:fillRef idx="2">
            <a:schemeClr val="accent6"/>
          </a:fillRef>
          <a:effectRef idx="1">
            <a:schemeClr val="accent6"/>
          </a:effectRef>
          <a:fontRef idx="minor">
            <a:schemeClr val="dk1"/>
          </a:fontRef>
        </p:style>
        <p:txBody>
          <a:bodyPr rtlCol="1" anchor="ctr"/>
          <a:lstStyle/>
          <a:p>
            <a:pPr algn="ctr"/>
            <a:endParaRPr lang="ar-EG">
              <a:solidFill>
                <a:schemeClr val="tx1"/>
              </a:solidFill>
            </a:endParaRPr>
          </a:p>
        </p:txBody>
      </p:sp>
      <p:sp>
        <p:nvSpPr>
          <p:cNvPr id="13" name="Arrow: Curved Up 12">
            <a:extLst>
              <a:ext uri="{FF2B5EF4-FFF2-40B4-BE49-F238E27FC236}">
                <a16:creationId xmlns:a16="http://schemas.microsoft.com/office/drawing/2014/main" id="{FE9A7148-3F06-4791-A463-5C83AEC51E84}"/>
              </a:ext>
            </a:extLst>
          </p:cNvPr>
          <p:cNvSpPr/>
          <p:nvPr/>
        </p:nvSpPr>
        <p:spPr>
          <a:xfrm>
            <a:off x="5104754" y="4778114"/>
            <a:ext cx="801772" cy="618345"/>
          </a:xfrm>
          <a:prstGeom prst="curvedUpArrow">
            <a:avLst/>
          </a:prstGeom>
          <a:solidFill>
            <a:srgbClr val="92D050"/>
          </a:solidFill>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rgbClr val="FFFF00"/>
              </a:solidFill>
            </a:endParaRPr>
          </a:p>
        </p:txBody>
      </p:sp>
      <p:pic>
        <p:nvPicPr>
          <p:cNvPr id="15" name="Picture 14">
            <a:extLst>
              <a:ext uri="{FF2B5EF4-FFF2-40B4-BE49-F238E27FC236}">
                <a16:creationId xmlns:a16="http://schemas.microsoft.com/office/drawing/2014/main" id="{DCC237BC-0138-492E-ADB3-4E967E98C5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882" y="791395"/>
            <a:ext cx="4991726" cy="54912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2">
            <a:extLst>
              <a:ext uri="{FF2B5EF4-FFF2-40B4-BE49-F238E27FC236}">
                <a16:creationId xmlns:a16="http://schemas.microsoft.com/office/drawing/2014/main" id="{E74D32C5-0049-F914-B38F-DDFDC8B693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830997"/>
          </a:xfrm>
          <a:prstGeom prst="rect">
            <a:avLst/>
          </a:prstGeom>
          <a:noFill/>
        </p:spPr>
        <p:txBody>
          <a:bodyPr wrap="square" rtlCol="0">
            <a:spAutoFit/>
          </a:bodyPr>
          <a:lstStyle/>
          <a:p>
            <a:pPr lvl="0" algn="ctr" rtl="1">
              <a:spcAft>
                <a:spcPts val="800"/>
              </a:spcAft>
            </a:pPr>
            <a:r>
              <a:rPr lang="en-US" sz="2400" b="1" dirty="0">
                <a:solidFill>
                  <a:srgbClr val="002060"/>
                </a:solidFill>
                <a:latin typeface="Book Antiqua" panose="02040602050305030304" pitchFamily="18" charset="0"/>
                <a:ea typeface="Calibri" panose="020F0502020204030204" pitchFamily="34" charset="0"/>
                <a:cs typeface="Simplified Arabic" panose="02020603050405020304" pitchFamily="18" charset="-78"/>
              </a:rPr>
              <a:t>The concept of Digital Advertising </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1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604872" y="6379722"/>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Times New Roman" panose="02020603050405020304" pitchFamily="18" charset="0"/>
              <a:buChar char="-"/>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وعرفه بشير العلاق 2009 بأنه أسلوب تقني إقناعي/ ترغيبي متقدم يقوم على أساس استخدام التقنيات التمكينية وفنون الجرافيك لتصوير خصائص المنتجات الرقمية كثيفة التكنولوجيا بأبعاد ثلاثية ورسوم متحركة غاية في الإتقان بحيث تكون الاستجابة للرسالة الإعلانية فورية. وأشار إلى أنه يُستخدم أيضا في الإعلان عن كافة أنواع المنتجات خصوصاً تلك التي تستجيب بشكل أكبر للتقنيات المتقدمة؛ مثل الحواسيب والكتب، والإكسسوارات، والأجهزة الكهربائية والإلكترونية وغيرها. كما باتت صناعة الخدمات تلجأ إلى الإنترنت كوسيلة إعلانية مبتكرة ذات تأثير كبير على مستخدمي الإنترنت بالذات.</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8F09D039-C69D-7EE2-D5EF-164511647B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58747"/>
            <a:ext cx="4113898" cy="830997"/>
          </a:xfrm>
          <a:prstGeom prst="rect">
            <a:avLst/>
          </a:prstGeom>
          <a:noFill/>
        </p:spPr>
        <p:txBody>
          <a:bodyPr wrap="square" rtlCol="0">
            <a:spAutoFit/>
          </a:bodyPr>
          <a:lstStyle/>
          <a:p>
            <a:pPr lvl="0" algn="ctr" rtl="1">
              <a:spcAft>
                <a:spcPts val="800"/>
              </a:spcAft>
            </a:pPr>
            <a:r>
              <a:rPr lang="en-US" sz="2400" b="1" dirty="0">
                <a:solidFill>
                  <a:srgbClr val="002060"/>
                </a:solidFill>
                <a:latin typeface="Book Antiqua" panose="02040602050305030304" pitchFamily="18" charset="0"/>
                <a:ea typeface="Calibri" panose="020F0502020204030204" pitchFamily="34" charset="0"/>
                <a:cs typeface="Simplified Arabic" panose="02020603050405020304" pitchFamily="18" charset="-78"/>
              </a:rPr>
              <a:t>The concept of Digital advertising </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1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spcAft>
                <a:spcPts val="0"/>
              </a:spcAft>
              <a:buFont typeface="Times New Roman" panose="02020603050405020304" pitchFamily="18"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ومن المفاهيم السابقة يمكن استخلاص عناصر الإعلان الرقمي، كما يأتي:</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المصدر</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المُعلن.</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الرسالة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محتوى تجاري يصور خصائص المنتجات (كل أنواع المنتجات وبخاصة المنتجات الرقمية كثيفة التكنولوجيا) بأبعاد ثلاثية ورسوم متحركة.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الوسيلة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شبكة الإنترنت (جهاز الكمبيوتر المتصل بشبكة الإنترنت).</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المستقبل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جمهور ذو مواصفات خاصة يعتمد على التقنيات الإقناعية المتطورة (مستخدمي الإنترنت).</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رد الفعل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فوري.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E3F2FB57-4DCA-13E9-D393-6C9FA77039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81889968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3971" y="461717"/>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228168" y="1418223"/>
            <a:ext cx="8174080"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تُعتبر ممارسة الأنشطة الترويجية عبر شبكة الإنترنت مسألة حديثة العهد نسبياً، وقد كانت بدايته الحقيقية بعد عام 1994، أما قبل ذلك فقد كانت محاولات استغلال شبكة الإنترنت في الترويج التجاري تتعرض للرفض الشديد، وهذا الرفض كان يأتي من طرفين:</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50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الطرف الأول: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المشرفون على شبكة الإنترنت وعلى تأسيسها وتطويرها.</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50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الطرف الثاني: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المستخدمون، إذ كان مستخدمي الإنترنت لا يتقبلون فكرة استخدام واستغلال هذه الشبكة من أجل الأعمال التجارية، بل ينبغي التركيز على استغلالها في قضايا تخدم العلوم والبشرية ضمن آفاق إنسانية.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97B6093D-879B-45AB-8E51-550085C63225}"/>
              </a:ext>
            </a:extLst>
          </p:cNvPr>
          <p:cNvSpPr/>
          <p:nvPr/>
        </p:nvSpPr>
        <p:spPr>
          <a:xfrm>
            <a:off x="1424066" y="662403"/>
            <a:ext cx="8174080" cy="652162"/>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342900" indent="-342900" algn="ctr" rtl="1">
              <a:buFont typeface="Wingdings" panose="05000000000000000000" pitchFamily="2" charset="2"/>
              <a:buChar char="Ø"/>
            </a:pPr>
            <a:r>
              <a:rPr lang="ar-EG" sz="2400" b="1" dirty="0">
                <a:solidFill>
                  <a:srgbClr val="FF0000"/>
                </a:solidFill>
                <a:cs typeface="+mj-cs"/>
              </a:rPr>
              <a:t>تطور استخدام الإعلان الرقمي </a:t>
            </a:r>
            <a:r>
              <a:rPr lang="en-US" sz="2400" b="1" dirty="0">
                <a:solidFill>
                  <a:srgbClr val="FF0000"/>
                </a:solidFill>
                <a:latin typeface="Adobe Caslon Pro" panose="0205050205050A020403" pitchFamily="18" charset="0"/>
                <a:cs typeface="+mj-cs"/>
              </a:rPr>
              <a:t>History of Digital Adverting use</a:t>
            </a:r>
            <a:endParaRPr lang="ar-EG" b="1" dirty="0">
              <a:solidFill>
                <a:srgbClr val="FF0000"/>
              </a:solidFill>
              <a:latin typeface="Adobe Caslon Pro" panose="0205050205050A020403" pitchFamily="18" charset="0"/>
              <a:cs typeface="+mj-cs"/>
            </a:endParaRPr>
          </a:p>
        </p:txBody>
      </p:sp>
      <p:pic>
        <p:nvPicPr>
          <p:cNvPr id="12" name="Picture 11">
            <a:extLst>
              <a:ext uri="{FF2B5EF4-FFF2-40B4-BE49-F238E27FC236}">
                <a16:creationId xmlns:a16="http://schemas.microsoft.com/office/drawing/2014/main" id="{FBF5B402-5401-4841-BE54-3165F270AEA1}"/>
              </a:ext>
            </a:extLst>
          </p:cNvPr>
          <p:cNvPicPr>
            <a:picLocks noChangeAspect="1"/>
          </p:cNvPicPr>
          <p:nvPr/>
        </p:nvPicPr>
        <p:blipFill>
          <a:blip r:embed="rId4">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val="0"/>
              </a:ext>
            </a:extLst>
          </a:blip>
          <a:stretch>
            <a:fillRect/>
          </a:stretch>
        </p:blipFill>
        <p:spPr>
          <a:xfrm>
            <a:off x="8441335" y="1469532"/>
            <a:ext cx="3635486" cy="48275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Graphic 22">
            <a:extLst>
              <a:ext uri="{FF2B5EF4-FFF2-40B4-BE49-F238E27FC236}">
                <a16:creationId xmlns:a16="http://schemas.microsoft.com/office/drawing/2014/main" id="{1CABAD0C-E444-F7BE-204E-BAD7085F332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549794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99173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410865"/>
            <a:ext cx="10394406" cy="4855025"/>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EG"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وهذا ما حدث في العام 1994 وفق ما ذكره </a:t>
            </a:r>
            <a:r>
              <a:rPr lang="en-US" sz="2400" b="1"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Barrett 1997</a:t>
            </a:r>
            <a:r>
              <a:rPr lang="ar-EG"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عندما قامت إحدى المؤسسات والتي كان يديرها (لورنس كانتر ومارثا سيجيل) بنشر إعلان تجاري في مجموعات الأخبار على الإنترنت، وقد كانت الاستجابة لهذا الإعلان في اتجاهين متباينين:</a:t>
            </a:r>
            <a:endParaRPr lang="en-US" sz="1600" b="1" u="sng"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الاتجاه الأول: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استجابة إيجابية: إذ استقبل (كانتر وسيجيل) حوالي 20 ألف رد، وجميع الردود تتضمن استجابات إيجابية لهذا الإعلان التجاري، وتعبر عن التقدير والاهتمام لهذا الأسلوب الجديد في الإعلانات التجارية.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الاتجاه الثاني: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استجابة سلبية؛ إذ تلقت المؤسسة أكثر من 30 ألف رد يعبر فيها أصحابها عن تذمرهم وغضبهم الشديد من محاولة استغلال شبكة الإنترنت في استخدامات تجارية، وبعض الردود تتضمن تهديداً لأصحاب المؤسسات بالقتل؛ مما جعل هذه المؤسسة لا تعود إلى الترويج التجاري على شبكة الإنترنت وانسحبت من العمل على الشبكة كلياً.</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5066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80181" y="1160014"/>
            <a:ext cx="3873191" cy="4952309"/>
          </a:xfrm>
          <a:prstGeom prst="roundRect">
            <a:avLst>
              <a:gd name="adj" fmla="val 6140"/>
            </a:avLst>
          </a:prstGeom>
          <a:ln/>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73574" y="1397643"/>
            <a:ext cx="933824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ولكن بعد ذلك أصبح هناك تفهم لاستخدام الشبكة للأنشطة التجارية، وخصوصاً بعد تدخل القطاع الخاص باستثمارات كبيرة جداً في تحسين وتطوير أداء شبكة الإنترنت، على سبيل المثال قاربت إيرادات الإعلان عبر الإنترنت في الولايات المتحدة بنهاية 2013 حوالي 42.8 مليار دولار بزيادة 17% عن إيرادات عام 2012 والتي قدرت بــنحو 36.57 مليار دولار.</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Graphic 22">
            <a:extLst>
              <a:ext uri="{FF2B5EF4-FFF2-40B4-BE49-F238E27FC236}">
                <a16:creationId xmlns:a16="http://schemas.microsoft.com/office/drawing/2014/main" id="{4EB5273C-E05D-45AE-1BFF-5F5444222E9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3903105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rPr>
              <a:t>تطور استخدام الإعلان الرقمي</a:t>
            </a:r>
            <a:endParaRPr kumimoji="0" lang="en-US"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وبحسب الدراسات والأرقام فقد بلغ حجم سوق الإعلانات في منطقة الشرق الأوسط إلى ما يقارب 1.5 مليار دولار عام 2013 . وذكرت دراسة سابقة لموقع </a:t>
            </a:r>
            <a:r>
              <a:rPr lang="en-US" sz="2400" u="sng" dirty="0">
                <a:solidFill>
                  <a:schemeClr val="bg1"/>
                </a:solidFill>
                <a:latin typeface="Times New Roman" panose="02020603050405020304" pitchFamily="18"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www.go-gulf.com</a:t>
            </a:r>
            <a:r>
              <a:rPr lang="ar-EG" sz="2400" dirty="0">
                <a:solidFill>
                  <a:schemeClr val="bg1"/>
                </a:solidFill>
                <a:latin typeface="Times New Roman" panose="02020603050405020304" pitchFamily="18" charset="0"/>
                <a:ea typeface="Calibri" panose="020F0502020204030204" pitchFamily="34" charset="0"/>
              </a:rPr>
              <a:t> أن الإعلانات الإلكترونية على الإنترنت تستحوذ على 37% من مجموع الأموال الإعلانية المدفوعة في المنطقة، ومن المحتمل أن تصل في عام 2016 إلى 72% من مجموع الأموال الإعلانية بشكل عام.</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32F2F543-188D-2681-15D2-81EBF2CE19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3718165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rPr>
              <a:t>تطور استخدام الإعلان الرقمي</a:t>
            </a:r>
            <a:endParaRPr kumimoji="0" lang="en-US"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ومما يشجع هذه المنظمات على إنفاق الملايين على حملاتها الإعلانية هو ليس قدرة الشبكة على الوصول إلى قطاع واسع من الجماهير فحسب. وإنما النمو المتسارع لهذه الشبكة وانتشارها، فقد فاقت جميع وسائل الاتصال الأخرى.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على سبيل المثال وصل عدد مستخدمي هذه الشبكة إلى 500 مليون مستخدم خلال الأربع سنوات الأولي من انطلاقها، بينما لم يصل التلفزيون إلى هذا العدد إلا بعد مرور 15 عاماً. وكذلك لم يصل مستخدمي الراديو إلى العدد نفسه إلا بعد مرور 38 عاماً.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800494A1-EFC0-5898-4567-F14564EDE2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412533270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964064" y="1225035"/>
            <a:ext cx="7825460"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وهذه الحقائق تُشير إلى النمو الكبير والمتنامي لهذه الشبكة، وهذا النمو يخدم المصالح والاهتمامات والحاجات التسويقية لمنظمات الأعمال المختلفة، إذ حول هذا النمو السريع للشبكة والتدفق المذهل الذي أحدثته مجال العمل الإعلاني. وبالتالي فإن ازدياد شعبية الإنترنت هو اتجاه لا رجعة فيه، وليس أمام المسوقين وشركاتهم بديل إلا أن يسارعوا باستكشاف مزايا الإنترنت. </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D0F0C803-2E2B-8DDC-FCAA-DCF505FF06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1939605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8995" y="973630"/>
            <a:ext cx="11248263" cy="5233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ونتيجة للتطورات المتسارعة في ميدان الأعمال الإلكترونية فقد أصبحت المنظمات تتنافس في إنشاء مواقع متميزة على الشبكة، إذ أن أحد المتطلبات الأساسية لممارسة الأعمال الإلكترونية بنجاح هو إنشاء موقع خاص بالمنظمة ومنتجاتها على الإنترنت، حتى تستخدم المنظمة هذا الموقع في طرح وتسويق وبيع منتجاتها عبر الإنترنت، </a:t>
            </a:r>
            <a:r>
              <a:rPr lang="ar-EG"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وتحقيق العديد من الأهداف التي تتمثل فيما يأتي</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a:t>
            </a:r>
            <a:r>
              <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mj-cs"/>
              </a:rPr>
              <a:t>خلق وعي مشترك وخاص بالمنتج وأخبار السوق، حيث تهدف الكثير من المنظمات إلى استخدام الشبكة كوسيلة لتقديم نفسها ومنتجاتها الجديدة للجمهور العريض والعالمي، فشركة هوندا </a:t>
            </a:r>
            <a:r>
              <a:rPr lang="en-US" sz="2400" dirty="0">
                <a:solidFill>
                  <a:srgbClr val="002060"/>
                </a:solidFill>
                <a:latin typeface="Times New Roman" panose="02020603050405020304" pitchFamily="18" charset="0"/>
                <a:ea typeface="Calibri" panose="020F0502020204030204" pitchFamily="34" charset="0"/>
                <a:cs typeface="+mj-cs"/>
              </a:rPr>
              <a:t>Honda</a:t>
            </a:r>
            <a:r>
              <a:rPr lang="ar-EG" sz="2400" dirty="0">
                <a:solidFill>
                  <a:srgbClr val="002060"/>
                </a:solidFill>
                <a:latin typeface="Calibri" panose="020F0502020204030204" pitchFamily="34" charset="0"/>
                <a:ea typeface="Calibri" panose="020F0502020204030204" pitchFamily="34" charset="0"/>
                <a:cs typeface="+mj-cs"/>
              </a:rPr>
              <a:t> لصناعة السيارات تستخدم موقعها لتعطي معلومات أكثر تفصيلاً عن آخر نماذجها، ولا يستطيع المستخدم فقط تحميل لقطات فيديو وأصوات بخصوص أحدث سيارات الهوندا ولكن بواسطة الضغط بالفأرة على الأسهم الإرشادية يمكن أن يعرض صوراً مرتبة للسيارات سواء من داخلها أم خارجها.</a:t>
            </a:r>
            <a:endParaRPr lang="en-US" sz="2400" dirty="0">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1"/>
            <a:ext cx="1174874" cy="6347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8995" y="159295"/>
            <a:ext cx="1054953" cy="9848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865026"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Calibri" panose="020F0502020204030204"/>
                <a:ea typeface="+mn-ea"/>
                <a:cs typeface="+mn-cs"/>
              </a:rPr>
              <a:t>www.midocean.ae</a:t>
            </a:r>
          </a:p>
        </p:txBody>
      </p:sp>
      <p:pic>
        <p:nvPicPr>
          <p:cNvPr id="3" name="Graphic 22">
            <a:extLst>
              <a:ext uri="{FF2B5EF4-FFF2-40B4-BE49-F238E27FC236}">
                <a16:creationId xmlns:a16="http://schemas.microsoft.com/office/drawing/2014/main" id="{D82F81DE-8727-E441-DDB7-9EE1BDF5AE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6043" y="289952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969386" y="1295128"/>
            <a:ext cx="10945008" cy="5234221"/>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algn="justLow" rtl="1">
              <a:spcAft>
                <a:spcPts val="0"/>
              </a:spcAft>
            </a:pPr>
            <a:endParaRPr lang="en-US" sz="2400" dirty="0">
              <a:solidFill>
                <a:schemeClr val="bg2"/>
              </a:solidFill>
              <a:latin typeface="Calibri" panose="020F0502020204030204" pitchFamily="34" charset="0"/>
              <a:ea typeface="Calibri" panose="020F0502020204030204" pitchFamily="34" charset="0"/>
              <a:cs typeface="+mj-cs"/>
            </a:endParaRPr>
          </a:p>
        </p:txBody>
      </p:sp>
      <p:sp>
        <p:nvSpPr>
          <p:cNvPr id="7" name="Rectangle: Rounded Corners 6">
            <a:extLst>
              <a:ext uri="{FF2B5EF4-FFF2-40B4-BE49-F238E27FC236}">
                <a16:creationId xmlns:a16="http://schemas.microsoft.com/office/drawing/2014/main" id="{7A346044-CB6C-47A8-9569-1175D0596939}"/>
              </a:ext>
            </a:extLst>
          </p:cNvPr>
          <p:cNvSpPr/>
          <p:nvPr/>
        </p:nvSpPr>
        <p:spPr>
          <a:xfrm>
            <a:off x="1521129" y="1342323"/>
            <a:ext cx="10089873" cy="510563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اكتساب مدخل لتأثيرات الشراء غير المعروفة سابقاً أو التي من الصعب الوصول إليها، وعلى سبيل المثال الخطوط الجوية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Cathy Pacific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تستخدم موقعاً لمقابلة الطيارين العالميين وتحديد تفضيلاتهم مع الوضع في الاعتبار الخط الجوي، المسافة، كما أن الكثير من عمليات شراء التذاكر تتم عن طريق الإنترنت.</a:t>
            </a: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التخطيط لصورة مشتركة مرغوبة؛ فشركة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Guinness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تسمح للمتصفحين بتحميل آخر إعلاناتها التلفزيونية من موقعها، حيث يمكن استخدامه بعد ذلك كشاشة مؤقتة وذلك بهدف استمرار تذكر المستخدم للإعلان.</a:t>
            </a: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endPar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800"/>
              </a:spcAft>
            </a:pPr>
            <a:endParaRPr lang="en-US" sz="1200" dirty="0">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D2A22D74-D391-A5C8-8B6F-9C174428F38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1091721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7900" y="995542"/>
            <a:ext cx="7173607" cy="4898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4. </a:t>
            </a:r>
            <a:r>
              <a:rPr lang="ar-EG" sz="2800" dirty="0">
                <a:solidFill>
                  <a:srgbClr val="002060"/>
                </a:solidFill>
                <a:ea typeface="Calibri" panose="020F0502020204030204" pitchFamily="34" charset="0"/>
                <a:cs typeface="Times New Roman" panose="02020603050405020304" pitchFamily="18" charset="0"/>
              </a:rPr>
              <a:t>معالجة شكاوى العمل ومعرفة المتطلبات والمقترحات؛ فمطورو نظام الكمبيوتر مثل </a:t>
            </a:r>
            <a:r>
              <a:rPr lang="en-US" sz="2800" dirty="0">
                <a:solidFill>
                  <a:srgbClr val="002060"/>
                </a:solidFill>
                <a:latin typeface="Times New Roman" panose="02020603050405020304" pitchFamily="18" charset="0"/>
                <a:ea typeface="Calibri" panose="020F0502020204030204" pitchFamily="34" charset="0"/>
              </a:rPr>
              <a:t>Silver</a:t>
            </a:r>
            <a:r>
              <a:rPr lang="en-US" sz="1400" dirty="0">
                <a:solidFill>
                  <a:srgbClr val="002060"/>
                </a:solidFill>
                <a:latin typeface="Times New Roman" panose="02020603050405020304" pitchFamily="18" charset="0"/>
                <a:ea typeface="Calibri" panose="020F0502020204030204" pitchFamily="34" charset="0"/>
              </a:rPr>
              <a:t> </a:t>
            </a:r>
            <a:r>
              <a:rPr lang="en-US" sz="2800" dirty="0">
                <a:solidFill>
                  <a:srgbClr val="002060"/>
                </a:solidFill>
                <a:latin typeface="Times New Roman" panose="02020603050405020304" pitchFamily="18" charset="0"/>
                <a:ea typeface="Calibri" panose="020F0502020204030204" pitchFamily="34" charset="0"/>
              </a:rPr>
              <a:t>Platter</a:t>
            </a:r>
            <a:r>
              <a:rPr lang="ar-EG" sz="2800" dirty="0">
                <a:solidFill>
                  <a:srgbClr val="002060"/>
                </a:solidFill>
                <a:latin typeface="Times New Roman" panose="02020603050405020304" pitchFamily="18" charset="0"/>
                <a:ea typeface="Calibri" panose="020F0502020204030204" pitchFamily="34" charset="0"/>
              </a:rPr>
              <a:t> يستخدمون مواقعهم كمسرح للعملاء ليتحدثوا عن شكواهم، ويقدمون اقتراحات عن المنتج، مما يسمح للمسوق بحل المشاكل المعتادة بسرعة.</a:t>
            </a:r>
            <a:endParaRPr lang="en-US" sz="2400" dirty="0">
              <a:solidFill>
                <a:srgbClr val="0070C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0"/>
            <a:ext cx="1204726" cy="94164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8245" y="215890"/>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F7DC7E1B-3B8A-42D4-9494-323FC57611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74" y="1349115"/>
            <a:ext cx="4092315" cy="4077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Graphic 22">
            <a:extLst>
              <a:ext uri="{FF2B5EF4-FFF2-40B4-BE49-F238E27FC236}">
                <a16:creationId xmlns:a16="http://schemas.microsoft.com/office/drawing/2014/main" id="{34211273-DF6D-5EFE-9095-F31951ECD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17" y="-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9882" y="5428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2275862" y="332208"/>
            <a:ext cx="6841488" cy="5335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2275861" y="1261336"/>
            <a:ext cx="9512379" cy="5187922"/>
          </a:xfrm>
          <a:prstGeom prst="roundRect">
            <a:avLst/>
          </a:prstGeom>
          <a:solidFill>
            <a:srgbClr val="00B0F0"/>
          </a:solidFill>
        </p:spPr>
        <p:style>
          <a:lnRef idx="1">
            <a:schemeClr val="accent5"/>
          </a:lnRef>
          <a:fillRef idx="3">
            <a:schemeClr val="accent5"/>
          </a:fillRef>
          <a:effectRef idx="2">
            <a:schemeClr val="accent5"/>
          </a:effectRef>
          <a:fontRef idx="minor">
            <a:schemeClr val="lt1"/>
          </a:fontRef>
        </p:style>
        <p:txBody>
          <a:bodyPr rtlCol="1" anchor="ctr"/>
          <a:lstStyle/>
          <a:p>
            <a:pPr marL="228600"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لقد وصل الإعلان عبر الإنترنت الآن إلى الدرجة التي تُعده الشركات بديلاً عملياً لوسائل الإعلام التقليدية؛ وخاصة مع تراجع الإعلان بالوسائل التقليدية، وذلك بسبب:</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العدد الهائل من الإعلانات التي يتعرض لها الفرد يومياً، يجعل من المستحيل إعطاء انتباه كافٍ لمعظم هذه الإعلانات. فحتى لو كانت تلك الإعلانات الفردية مفيدة حقاً، فإن الأشخاص ليس لديهم الوقت أو الموارد العقلية لتكريس انتباه كافٍ لاستخلاص شيء ذي قيمة من معظمها. في حين أن الإعلان على الإنترنت يوفر للمعلنين فرصاً أكبر لاستهداف فئة محددة، فضلاً عن كون المستهلكين أكثر فاعلية في الاختيار خلال نطاق واسع من البرامج، وسيكون لديهم تكنولوجيا أفضل لاختيار أو تجنب برامج وإعلانات معينة لا يريدونها، بالإضافة إلى أن المستهلكين يكون لديهم الفرصة للاستجابة المباشرة بشكل كبير للإعلان فوراً أو تجاهله أو إغلاقه تماماً، وهذا يعني أن السياق الذي يتم فيه استخدام الإعلان قد تغير مبدئياً.</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263F28DC-0AA0-4031-9378-45D2129793E6}"/>
              </a:ext>
            </a:extLst>
          </p:cNvPr>
          <p:cNvSpPr/>
          <p:nvPr/>
        </p:nvSpPr>
        <p:spPr>
          <a:xfrm>
            <a:off x="2953062" y="580440"/>
            <a:ext cx="7144381" cy="55327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2060"/>
                </a:solidFill>
              </a:rPr>
              <a:t>الإعلان الرقمي بديلاً للإعلان بوسائل الإعلام التقليدية</a:t>
            </a:r>
          </a:p>
        </p:txBody>
      </p:sp>
      <p:pic>
        <p:nvPicPr>
          <p:cNvPr id="10" name="Graphic 22">
            <a:extLst>
              <a:ext uri="{FF2B5EF4-FFF2-40B4-BE49-F238E27FC236}">
                <a16:creationId xmlns:a16="http://schemas.microsoft.com/office/drawing/2014/main" id="{73F4BE2E-E6DC-8C01-CDB9-046DE742512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34352500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0" y="39202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1" y="4104914"/>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1</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2</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أغلب العروض الإعلانية تصل الأفراد وهم ليسوا في حالة تسوق لشراء المنتج أو الخدمة المعلن عنها، ولذلك فإن معظم هذه الإعلانات - ببساطة- ليست ذات صلة باهتمامات المستهلكين وقت التعرض، في حين أن إعلان الإنترنت يسمح للمستخدم بالاختيار الذاتي لكل من مصادر الحصول على المعلومات الخاصة بالمنتج والطريقة التي يتم تشغيل المعلومات بها في الوقت المفضل له.</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84627549-81F2-7D3A-E68F-AE03A3C66D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12222579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88804" y="3332853"/>
            <a:ext cx="4252278" cy="1889627"/>
          </a:xfrm>
          <a:prstGeom prst="parallelogram">
            <a:avLst>
              <a:gd name="adj" fmla="val 100467"/>
            </a:avLst>
          </a:prstGeom>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266826"/>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B3ADB4A5-0851-412A-9EF0-7D057F73C24E}"/>
              </a:ext>
            </a:extLst>
          </p:cNvPr>
          <p:cNvSpPr/>
          <p:nvPr/>
        </p:nvSpPr>
        <p:spPr>
          <a:xfrm>
            <a:off x="4417350" y="1358370"/>
            <a:ext cx="7463475" cy="448779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3. اهتمامات المستهلكين ليست هي العامل المؤثر في طبيعة معظم الإعلانات لجذب انتباههم، وقد توصلت بعض الدراسات إلى أن الاتجاهات العامة للمستهلكين نحو الإعلان تستمر في السلبية. ويُشير دوكوف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Ducoffe</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إلى أن قيمة الإعلان بالنسبة للمستهلك تتوقف على أهمية الإعلان وبما يحققه من إشباع للمستهلك بشكل مرضي.</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834E2A8E-E8B3-FC69-3815-213317CCAC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381575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65223" y="3441017"/>
            <a:ext cx="4665806" cy="2053912"/>
          </a:xfrm>
          <a:prstGeom prst="parallelogram">
            <a:avLst>
              <a:gd name="adj" fmla="val 100467"/>
            </a:avLst>
          </a:prstGeom>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218745" y="1221175"/>
            <a:ext cx="8848337" cy="4928738"/>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انتقال المشاهدين التقليديين إلى الإنترنت، إذ اتجه معظم جمهور التلفزيون إلى الإنترنت التي تجتذب العديد من الناس اليوم، وأصبحت وسيلة مفضلة عن التلفزيون بالنسبة لهم، وخصوصاً من فئات معينة كالشباب والأطفال، حيث أفاد تقرير أُعد بواسطة مؤسسة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Forester Research</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عام 1996  أن 75% من المشاهدين الذين أجري عليهم البحث قد هجروا التلفزيون، وأن 37% منهم اتجهوا إلى الإنترنت، كما أن 32% منهم أصبحوا لا يشاهدون الفيديو ولا يطالعون الصحف والمجلات وكذلك لا يستمعون إلى الراديو، كما أظهرت دراسة أخرى عام 2000 للمؤسسة نفسها انخفاض مشاهدة التلفزيون إلى نحو 10 % في المنازل التي يوجد بها شبكة إنترنت بأمريكا.</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5925B82E-AD13-C525-490B-2C8FA1E0504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726762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6" y="698693"/>
            <a:ext cx="2204167" cy="79605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2000880" y="1504825"/>
            <a:ext cx="8456644" cy="4282391"/>
          </a:xfrm>
          <a:prstGeom prst="roundRect">
            <a:avLst/>
          </a:prstGeom>
        </p:spPr>
        <p:style>
          <a:lnRef idx="1">
            <a:schemeClr val="accent1"/>
          </a:lnRef>
          <a:fillRef idx="3">
            <a:schemeClr val="accent1"/>
          </a:fillRef>
          <a:effectRef idx="2">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5. سهولة الوصول تجعل من الإنترنت وسيلة للمتسوقين للقيام بعملية تسوق المنتجات التي يرغبون في شرائها، وذلك على نحو أسهل من التسويق التقليدي المتعارف عليه. ولا يمكن لمشاكل الطقس والقيود الزمنية وبُعد المسافة أن تعوق المتسوق عن الشراء على الإنترنت.</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2272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3518" y="3498141"/>
            <a:ext cx="4665806" cy="2053912"/>
          </a:xfrm>
          <a:prstGeom prst="parallelogram">
            <a:avLst>
              <a:gd name="adj" fmla="val 100467"/>
            </a:avLst>
          </a:prstGeom>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732551" y="1221175"/>
            <a:ext cx="8135085" cy="4822016"/>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6. الوجود المستمر؛ فشبكة الإنترنت متاحة على مدار 24 ساعة، وفى جميع أيام الأسبوع، وبالتالي تضمن الشركات تعرض المستخدمين لإعلاناتها في أي وقت.</a:t>
            </a:r>
            <a:endParaRPr lang="en-US"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7. إتاحة المزيد من المعلومات من خلال شبكة الإنترنت؛ حيث يمكن للمستخدمين أن يجدوا بالفعل أية معلومات على الشبكة بمجرد كتابة كلمات قليلة، ومعظم أنواع المعلومات يمكن ملاحظتها ونسخها وحفظها.</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03B4E8F3-1B60-3E5E-9970-E982CBCCD6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1874496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1" y="395277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2" y="4091509"/>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1</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11175" y="77399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endParaRPr kumimoji="0" lang="en-US" sz="2400" b="1" i="0" u="none" strike="noStrike" kern="1200" cap="none" spc="0" normalizeH="0" baseline="0" noProof="0" dirty="0">
              <a:ln>
                <a:noFill/>
              </a:ln>
              <a:solidFill>
                <a:srgbClr val="4472C4">
                  <a:lumMod val="50000"/>
                </a:srgbClr>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480462" y="943460"/>
            <a:ext cx="6302379"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8. هيأ الإنترنت ظروف الاتصال التفاعلي، لهذا فإن المستخدمين يمكن أن يتفاعلوا مع المعلنين أو المستخدمين الآخرين من خلال مجموعات المناقشة، البريد الإلكتروني، الطلب المباشر، والروابط.</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81E7BAFF-3CC2-F775-029A-BBC14A3B07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82478089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70C0"/>
                </a:solidFill>
                <a:effectLst/>
                <a:uLnTx/>
                <a:uFillTx/>
                <a:latin typeface="Calibri" panose="020F0502020204030204"/>
                <a:ea typeface="Calibri"/>
                <a:cs typeface="Times New Roman" panose="02020603050405020304" pitchFamily="18" charset="0"/>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198451" y="6254277"/>
            <a:ext cx="299354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Lecture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39445" y="6421003"/>
            <a:ext cx="314260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Devanagari" panose="02040503050201020203" pitchFamily="18" charset="0"/>
                <a:ea typeface="+mn-ea"/>
                <a:cs typeface="Adobe Devanagari" panose="02040503050201020203" pitchFamily="18" charset="0"/>
              </a:rPr>
              <a:t>www.midocean.ae</a:t>
            </a: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2393576" y="953598"/>
            <a:ext cx="9339239" cy="4615133"/>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 إنتاج الإعلان عن طريق الإنترنت أرقى بكثير من إنتاج الإعلان التقليدي، وبالتالي فإن إعلان الإنترنت يجذب الانتباه بشكل أكبر مما يؤدي إلى احتمال أكبر لإبرام الصفقات.</a:t>
            </a:r>
            <a:endParaRPr lang="en-US"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10. تغلب شبكة الإنترنت على العديد من العوائق بين المرسلين والمتلقين بواسطة القضاء على عناصر الزمان والمكان عبر الدول.</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6224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3402107" y="942520"/>
            <a:ext cx="7629013"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342900" lvl="0" indent="-342900" algn="justLow" rtl="1">
              <a:lnSpc>
                <a:spcPct val="150000"/>
              </a:lnSpc>
              <a:spcAft>
                <a:spcPts val="800"/>
              </a:spcAft>
              <a:buFont typeface="Wingdings" panose="05000000000000000000" pitchFamily="2" charset="2"/>
              <a:buChar char="Ø"/>
            </a:pPr>
            <a:r>
              <a:rPr lang="ar-EG" sz="2400" b="1" dirty="0">
                <a:solidFill>
                  <a:srgbClr val="00B0F0"/>
                </a:solidFill>
                <a:latin typeface="Calibri" panose="020F0502020204030204" pitchFamily="34" charset="0"/>
                <a:ea typeface="Calibri" panose="020F0502020204030204" pitchFamily="34" charset="0"/>
                <a:cs typeface="Times New Roman" panose="02020603050405020304" pitchFamily="18" charset="0"/>
              </a:rPr>
              <a:t>خصائص وسمات الإعلان الرقمي  </a:t>
            </a:r>
            <a:r>
              <a:rPr lang="en-US" sz="2400" b="1" dirty="0">
                <a:solidFill>
                  <a:srgbClr val="00B0F0"/>
                </a:solidFill>
                <a:latin typeface="Adobe Garamond Pro Bold" panose="02020702060506020403" pitchFamily="18" charset="0"/>
                <a:ea typeface="Calibri" panose="020F0502020204030204" pitchFamily="34" charset="0"/>
                <a:cs typeface="Times New Roman" panose="02020603050405020304" pitchFamily="18" charset="0"/>
              </a:rPr>
              <a:t>Digital Advertising Features</a:t>
            </a:r>
            <a:r>
              <a:rPr lang="ar-EG" sz="2400" b="1" dirty="0">
                <a:solidFill>
                  <a:srgbClr val="00B0F0"/>
                </a:solidFill>
                <a:latin typeface="Adobe Garamond Pro Bold" panose="02020702060506020403" pitchFamily="18" charset="0"/>
                <a:ea typeface="Calibri" panose="020F0502020204030204" pitchFamily="34" charset="0"/>
                <a:cs typeface="Times New Roman" panose="02020603050405020304" pitchFamily="18" charset="0"/>
              </a:rPr>
              <a:t>      </a:t>
            </a:r>
            <a:endParaRPr lang="en-US" sz="1400" dirty="0">
              <a:solidFill>
                <a:srgbClr val="00B0F0"/>
              </a:solidFill>
              <a:latin typeface="Adobe Garamond Pro Bold" panose="02020702060506020403" pitchFamily="18" charset="0"/>
              <a:ea typeface="Calibri" panose="020F0502020204030204" pitchFamily="34" charset="0"/>
              <a:cs typeface="Arial" panose="020B0604020202020204" pitchFamily="34"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781702"/>
            <a:ext cx="10394406" cy="4484187"/>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تتميز إعلانات الإنترنت بخصائص تكاد تكون فريدة مقارنة بالإعلانات التقليدية؛ إذ إن لها خصوصيات تمليها عليها قوى وعوامل كثيرة، ومن أبرز هذه الخواص ما يأتي:</a:t>
            </a:r>
            <a:endParaRPr lang="en-US" sz="1600" dirty="0">
              <a:latin typeface="Calibri" panose="020F0502020204030204" pitchFamily="34" charset="0"/>
              <a:ea typeface="Calibri" panose="020F0502020204030204" pitchFamily="34" charset="0"/>
              <a:cs typeface="+mj-cs"/>
            </a:endParaRPr>
          </a:p>
          <a:p>
            <a:pPr lvl="0" indent="-342900" algn="justLow" rtl="1">
              <a:lnSpc>
                <a:spcPct val="150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إعلانات الإنترنت عادة ما تكون مقاربة لشكل الشريط أو اللوحة الإعلانية الصغيرة التي تأخذ شكل مثلث صغير يظهر في أعلى الشاشة أو أسفلها، إذ تمثل هذه اللوحة رابط واحد </a:t>
            </a:r>
            <a:r>
              <a:rPr lang="en-US" sz="2400" dirty="0">
                <a:solidFill>
                  <a:srgbClr val="002060"/>
                </a:solidFill>
                <a:latin typeface="Times New Roman" panose="02020603050405020304" pitchFamily="18" charset="0"/>
                <a:ea typeface="Calibri" panose="020F0502020204030204" pitchFamily="34" charset="0"/>
                <a:cs typeface="+mj-cs"/>
              </a:rPr>
              <a:t>link </a:t>
            </a:r>
            <a:r>
              <a:rPr lang="ar-EG" sz="2400" dirty="0">
                <a:solidFill>
                  <a:srgbClr val="002060"/>
                </a:solidFill>
                <a:latin typeface="Times New Roman" panose="02020603050405020304" pitchFamily="18" charset="0"/>
                <a:ea typeface="Calibri" panose="020F0502020204030204" pitchFamily="34" charset="0"/>
                <a:cs typeface="+mj-cs"/>
              </a:rPr>
              <a:t>في سلسلة محكمة التناسق مؤلفة من ثلاثة روابط؛ حيث يمثل الرابط الأول الصفحة التي تستضيف اللوحة </a:t>
            </a:r>
            <a:r>
              <a:rPr lang="en-US" sz="2400" dirty="0">
                <a:solidFill>
                  <a:srgbClr val="002060"/>
                </a:solidFill>
                <a:latin typeface="Times New Roman" panose="02020603050405020304" pitchFamily="18" charset="0"/>
                <a:ea typeface="Calibri" panose="020F0502020204030204" pitchFamily="34" charset="0"/>
                <a:cs typeface="+mj-cs"/>
              </a:rPr>
              <a:t>Hosting page</a:t>
            </a:r>
            <a:r>
              <a:rPr lang="ar-EG" sz="2400" dirty="0">
                <a:solidFill>
                  <a:srgbClr val="002060"/>
                </a:solidFill>
                <a:latin typeface="Calibri" panose="020F0502020204030204" pitchFamily="34" charset="0"/>
                <a:ea typeface="Calibri" panose="020F0502020204030204" pitchFamily="34" charset="0"/>
                <a:cs typeface="+mj-cs"/>
              </a:rPr>
              <a:t>، ويمثل الثاني عملية تنفيذ اللوحة نفسها </a:t>
            </a:r>
            <a:r>
              <a:rPr lang="en-US" sz="2400" dirty="0">
                <a:solidFill>
                  <a:srgbClr val="002060"/>
                </a:solidFill>
                <a:latin typeface="Times New Roman" panose="02020603050405020304" pitchFamily="18" charset="0"/>
                <a:ea typeface="Calibri" panose="020F0502020204030204" pitchFamily="34" charset="0"/>
                <a:cs typeface="+mj-cs"/>
              </a:rPr>
              <a:t>Banner Execution</a:t>
            </a:r>
            <a:r>
              <a:rPr lang="ar-EG" sz="2400" dirty="0">
                <a:solidFill>
                  <a:srgbClr val="002060"/>
                </a:solidFill>
                <a:latin typeface="Calibri" panose="020F0502020204030204" pitchFamily="34" charset="0"/>
                <a:ea typeface="Calibri" panose="020F0502020204030204" pitchFamily="34" charset="0"/>
                <a:cs typeface="+mj-cs"/>
              </a:rPr>
              <a:t>، أما الرابط الثالث فهو الصفحة الفعلية </a:t>
            </a:r>
            <a:r>
              <a:rPr lang="en-US" sz="2400" dirty="0">
                <a:solidFill>
                  <a:srgbClr val="002060"/>
                </a:solidFill>
                <a:latin typeface="Times New Roman" panose="02020603050405020304" pitchFamily="18" charset="0"/>
                <a:ea typeface="Calibri" panose="020F0502020204030204" pitchFamily="34" charset="0"/>
                <a:cs typeface="+mj-cs"/>
              </a:rPr>
              <a:t>Payoff Page </a:t>
            </a:r>
            <a:r>
              <a:rPr lang="ar-EG" sz="2400" dirty="0">
                <a:solidFill>
                  <a:srgbClr val="002060"/>
                </a:solidFill>
                <a:latin typeface="Times New Roman" panose="02020603050405020304" pitchFamily="18" charset="0"/>
                <a:ea typeface="Calibri" panose="020F0502020204030204" pitchFamily="34" charset="0"/>
                <a:cs typeface="+mj-cs"/>
              </a:rPr>
              <a:t>التي يشاهدها الزائرون عندما يقومون بعملية النقر على اللوحة الإعلانية الصغيرة، وعليه فإن الدور الرئيسي للوحة الإعلانية يقتصر على جذب الزوار إلى موقع المعلن.</a:t>
            </a:r>
            <a:endParaRPr lang="en-US" sz="16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493256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3347314" y="1612928"/>
            <a:ext cx="8722755" cy="457048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2.إن القوة الإقناعية للوحة الإعلانية لحث الزائر على النقر تعمل من خلال قناتين، إما على انفراد أو مجتمعين معاً، فالقناة الأولى – وهي القناة المركزية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Central Route </a:t>
            </a:r>
            <a:r>
              <a:rPr lang="ar-EG" sz="2400" dirty="0">
                <a:solidFill>
                  <a:srgbClr val="002060"/>
                </a:solidFill>
                <a:latin typeface="Times New Roman" panose="02020603050405020304" pitchFamily="18" charset="0"/>
                <a:ea typeface="Calibri" panose="020F0502020204030204" pitchFamily="34" charset="0"/>
              </a:rPr>
              <a:t>– تعتمد على المنطق، حيث يقوم الشخص في هذه القناة بالتوسع في المعلومات المتضمنة في الإعلان ويتأمل فيه من منطلق مواقفه السابقة. أما القناة الثانية – وهي القناة المحيطة-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Peripheral Route</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فتعتمد على الجاذبية والمشاعر، وأحياناً على استدلالات بسيطة، وفى هذه المرحلة فإن الشخص لا يتأمل كثيراً في الرسالة الإعلانية، بمعنى أنه لا يحتاج إلى الانغماس في أي توسع إدراكي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Cognitive elaboration</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4C3F2D75-09CF-73AD-963B-92E38760B2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3217125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وتأسيساً على ما تقدم فإن إعلان الإنترنت يتطلب أعلى درجات الاهتمام من حيث التصميم والصورة والصوت والحركة والنص أو (الرسالة الإعلانية). فالنص مثلاً، يجب أن يكون رشيقاً وبارزاً أو مثيراً للانتباه والاهتمام ودافعاً لاتخاذ إجراء فوري. هذا الوضع يفرض على المُعلن ضرورة الاستعداد التام لتزويد المتلقي بمعلومات تفصيلية فورية حال دخوله إلى الموقع، وعليه فإن إعلانات الإنترنت تصمم على أساس الاستجابة المباشرة والفورية المدعمة بأسلوب المخاطبة الشخصية الدافئة ولغة الحوار المبني على احترام المصالح المتبادلة للمعلن والمتلقي.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Graphic 22">
            <a:extLst>
              <a:ext uri="{FF2B5EF4-FFF2-40B4-BE49-F238E27FC236}">
                <a16:creationId xmlns:a16="http://schemas.microsoft.com/office/drawing/2014/main" id="{25102C15-F005-7EB0-DD4E-D163B6E4909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473406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rPr>
              <a:t>خصائص وسمات الإعلان الرقمي</a:t>
            </a:r>
            <a:endParaRPr kumimoji="0" lang="en-US"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4. غالباً ما تتضمن إعلانات الإنترنت قدراً كبيراً من الرموز والإشارات والإيماءات. وهذه الدلالات تُضفي بُعداً علمياً وتقنياً على الإعلان، وعليه فالتصميم في إعلان الإنترنت يعتمد على البساطة والرمزية معاً، وقلما نجد إعلاناً إنشائياً على الشبكة.</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2BDD8B09-DA28-7A58-B88C-D0B1BC9881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195718802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224199" y="1557184"/>
            <a:ext cx="8892294"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5. الاهتمام الفائق بعلمية الرسالة الإعلانية (النص)، فثقافة إعلان الإنترنت هي ثقافة علمية وتكنولوجية بالدرجة الأساسية، وينبغي احترامها من قِبل المعلن.</a:t>
            </a: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6. يُعد الدوران والتغير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Rotation and change</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صفة مميزة من صفات إعلان الإنترنت الناجح والفعال، وعليه فإن الضرورة تقتضي أن تكون لدى المُعلن أكثر من نسخة إعلان مُعدلة.</a:t>
            </a:r>
          </a:p>
          <a:p>
            <a:pPr lvl="0" algn="justLow" rtl="1">
              <a:lnSpc>
                <a:spcPct val="150000"/>
              </a:lnSpc>
              <a:spcAft>
                <a:spcPts val="800"/>
              </a:spcAft>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CC60FF43-EB82-82F0-4460-0109806F1E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36257676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rPr>
              <a:t>تابع: خصائص وسمات الإعلان الرقمي</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781702"/>
            <a:ext cx="10394406" cy="4484187"/>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يعتبر إعلان الإنترنت وسيلة استجابة مباشرة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Direct Response Media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لكنها تختلف في آلياتها عن وسائل الاستجابة المباشرة الأخرى، فموقع المُعلن على الشبكة يجب أن يتضمن ما يُسمى بالدعوة لاتخاذ إجراء معين، بمعنى أن يكون إعلان الإنترنت قادراً على إقناع العميل المرتقب بأنه سوف يحصل على شيء قيم إذا ما اتخذ الخطوة التالية (شراء السلعة أو الانتفاع من الخدمة أو طلب معلومات إضافية حولهما). وحال قيام العميل بتدوين طلبه، فإن على المعلن أن يعالج الطلبية بسرعة وكفاءة عاليتين. كما ينبغي الرد على البريد الإلكتروني بالسرعة نفسها، فمستخدمي الإنترنت قد تعودوا على الخدمة الفورية، وبعكسه فإن جهود الشركة التسويقية عبر الإنترنت ستذهب أدارج الرياح.</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38043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735445" y="1288498"/>
            <a:ext cx="6283293" cy="4254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8. التركيز بشكل ملفت للانتباه على العلامة التجارية أو اسم المعلن أو شعاره بدلاً من التركيز على السلعة أو الخدمة المُعلن عنها (استخدام عنصري الصورة والنص المكتوب).</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CEC79B5-5F9B-46E0-A92C-93D6D16571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606" y="1879693"/>
            <a:ext cx="3813112" cy="3072233"/>
          </a:xfrm>
          <a:prstGeom prst="rect">
            <a:avLst/>
          </a:prstGeom>
        </p:spPr>
      </p:pic>
      <p:pic>
        <p:nvPicPr>
          <p:cNvPr id="2" name="Graphic 22">
            <a:extLst>
              <a:ext uri="{FF2B5EF4-FFF2-40B4-BE49-F238E27FC236}">
                <a16:creationId xmlns:a16="http://schemas.microsoft.com/office/drawing/2014/main" id="{8CAADE0D-24F4-4E30-D86F-0B5C4135F1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870947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4" y="899410"/>
            <a:ext cx="6909897" cy="50607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rPr>
              <a:t>خصائص وسمات الإعلان الرقمي</a:t>
            </a:r>
            <a:endParaRPr kumimoji="0" lang="en-US"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648461" y="1157253"/>
            <a:ext cx="6134970" cy="43936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9. عدم إعطاء كامل المعلومة في متن الإعلان، والاقتصار على المعلومة الجوهرية والأساسية، حيث إن هذا الإجراء متعمد لتشجيع مستخدم الشبكة على التواصل والتفاعل مع المعلن.</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3" name="Graphic 22">
            <a:extLst>
              <a:ext uri="{FF2B5EF4-FFF2-40B4-BE49-F238E27FC236}">
                <a16:creationId xmlns:a16="http://schemas.microsoft.com/office/drawing/2014/main" id="{D84B507F-900F-5A02-DC3A-50BC30FACE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75062382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678498" y="1538795"/>
            <a:ext cx="7328593" cy="4572786"/>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ويمكن إجمال ما سبق فيما يأتي:</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الرقمي هو لوحة صغيرة، تمثل رابطاً واحداً في سلسلة من ثلاثة روابط، يقتصر دورها على جذب الزوار إلى مواقع المعلن.</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تعتمد القوة الإقناعية لتلك اللوحة الإعلانية على المنطق أو الجاذبية والمشاعر أو الأمرين معاً.</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6695" algn="justLow" rtl="1">
              <a:lnSpc>
                <a:spcPct val="150000"/>
              </a:lnSpc>
              <a:spcAft>
                <a:spcPts val="800"/>
              </a:spcAft>
            </a:pP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24893667-36F7-D6CD-DCD7-2D064B5225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343221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12236" y="1514007"/>
            <a:ext cx="7426312" cy="4452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 typeface="Times New Roman" panose="02020603050405020304" pitchFamily="18" charset="0"/>
              <a:buChar char="-"/>
            </a:pPr>
            <a:r>
              <a:rPr lang="ar-EG" sz="2400">
                <a:solidFill>
                  <a:srgbClr val="002060"/>
                </a:solidFill>
                <a:latin typeface="Calibri" panose="020F0502020204030204" pitchFamily="34" charset="0"/>
                <a:ea typeface="Calibri" panose="020F0502020204030204" pitchFamily="34" charset="0"/>
                <a:cs typeface="Times New Roman" panose="02020603050405020304" pitchFamily="18" charset="0"/>
              </a:rPr>
              <a:t>تصميم الرسالة الإعلانية يعتمد على البساطة والرمزية (حيث التركيز على العلامة التجارية والاقتصار على المعلومة الأساسية)، ويقوم على أساس الاستجابة المباشرة (من جانب الجمهور) والخدمة الفورية (من جانب المعلن).</a:t>
            </a:r>
            <a:endParaRPr lang="en-US" sz="160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buFont typeface="Times New Roman" panose="02020603050405020304" pitchFamily="18" charset="0"/>
              <a:buChar char="-"/>
            </a:pPr>
            <a:r>
              <a:rPr lang="ar-EG" sz="2400">
                <a:solidFill>
                  <a:srgbClr val="002060"/>
                </a:solidFill>
                <a:latin typeface="Calibri" panose="020F0502020204030204" pitchFamily="34" charset="0"/>
                <a:ea typeface="Calibri" panose="020F0502020204030204" pitchFamily="34" charset="0"/>
                <a:cs typeface="Times New Roman" panose="02020603050405020304" pitchFamily="18" charset="0"/>
              </a:rPr>
              <a:t>قابلية تلك الرسالة للتعديل والتغير وفقاً لأهداف المُعلن ورغبات الجمهور.</a:t>
            </a: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a:rPr>
              <a:t>www.midocean.ae</a:t>
            </a:r>
          </a:p>
        </p:txBody>
      </p:sp>
      <p:sp>
        <p:nvSpPr>
          <p:cNvPr id="3" name="Rectangle: Rounded Corners 2">
            <a:extLst>
              <a:ext uri="{FF2B5EF4-FFF2-40B4-BE49-F238E27FC236}">
                <a16:creationId xmlns:a16="http://schemas.microsoft.com/office/drawing/2014/main" id="{4B8ADCF8-D002-4D7B-AAD8-D66A8B58FCBF}"/>
              </a:ext>
            </a:extLst>
          </p:cNvPr>
          <p:cNvSpPr/>
          <p:nvPr/>
        </p:nvSpPr>
        <p:spPr>
          <a:xfrm>
            <a:off x="668245" y="1514007"/>
            <a:ext cx="3079296" cy="4452078"/>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pic>
        <p:nvPicPr>
          <p:cNvPr id="6" name="Picture 5">
            <a:extLst>
              <a:ext uri="{FF2B5EF4-FFF2-40B4-BE49-F238E27FC236}">
                <a16:creationId xmlns:a16="http://schemas.microsoft.com/office/drawing/2014/main" id="{DAAAD979-E2C3-44F9-8ABF-5D563956A3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9143" y="1588958"/>
            <a:ext cx="2857500" cy="4302176"/>
          </a:xfrm>
          <a:prstGeom prst="rect">
            <a:avLst/>
          </a:prstGeom>
        </p:spPr>
      </p:pic>
      <p:pic>
        <p:nvPicPr>
          <p:cNvPr id="4" name="Graphic 22">
            <a:extLst>
              <a:ext uri="{FF2B5EF4-FFF2-40B4-BE49-F238E27FC236}">
                <a16:creationId xmlns:a16="http://schemas.microsoft.com/office/drawing/2014/main" id="{A9A6A83A-B9AC-36D3-C50A-8FB5B444C0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331823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961744" y="708087"/>
            <a:ext cx="41556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79CA69FD-3ED5-4909-BCD4-14B8DF02A33F}"/>
              </a:ext>
            </a:extLst>
          </p:cNvPr>
          <p:cNvSpPr/>
          <p:nvPr/>
        </p:nvSpPr>
        <p:spPr>
          <a:xfrm>
            <a:off x="2776650" y="346741"/>
            <a:ext cx="2074149" cy="722691"/>
          </a:xfrm>
          <a:prstGeom prst="roundRect">
            <a:avLst/>
          </a:prstGeom>
          <a:ln>
            <a:noFill/>
          </a:ln>
        </p:spPr>
        <p:style>
          <a:lnRef idx="3">
            <a:schemeClr val="lt1"/>
          </a:lnRef>
          <a:fillRef idx="1">
            <a:schemeClr val="accent5"/>
          </a:fillRef>
          <a:effectRef idx="1">
            <a:schemeClr val="accent5"/>
          </a:effectRef>
          <a:fontRef idx="minor">
            <a:schemeClr val="lt1"/>
          </a:fontRef>
        </p:style>
        <p:txBody>
          <a:bodyPr rtlCol="1" anchor="ctr"/>
          <a:lstStyle/>
          <a:p>
            <a:pPr algn="ctr"/>
            <a:r>
              <a:rPr lang="ar-EG" sz="3200" b="1" dirty="0">
                <a:solidFill>
                  <a:schemeClr val="bg1"/>
                </a:solidFill>
                <a:cs typeface="+mj-cs"/>
              </a:rPr>
              <a:t>خاتمة</a:t>
            </a:r>
            <a:r>
              <a:rPr lang="ar-EG" dirty="0"/>
              <a:t> </a:t>
            </a:r>
          </a:p>
        </p:txBody>
      </p:sp>
      <p:sp>
        <p:nvSpPr>
          <p:cNvPr id="7" name="Rectangle: Rounded Corners 6">
            <a:extLst>
              <a:ext uri="{FF2B5EF4-FFF2-40B4-BE49-F238E27FC236}">
                <a16:creationId xmlns:a16="http://schemas.microsoft.com/office/drawing/2014/main" id="{D72928B5-5F2A-4507-A670-2E40AEA46AF1}"/>
              </a:ext>
            </a:extLst>
          </p:cNvPr>
          <p:cNvSpPr/>
          <p:nvPr/>
        </p:nvSpPr>
        <p:spPr>
          <a:xfrm>
            <a:off x="3612449" y="1720668"/>
            <a:ext cx="8268376" cy="4344487"/>
          </a:xfrm>
          <a:prstGeom prst="roundRect">
            <a:avLst/>
          </a:prstGeom>
        </p:spPr>
        <p:style>
          <a:lnRef idx="2">
            <a:schemeClr val="accent1"/>
          </a:lnRef>
          <a:fillRef idx="1">
            <a:schemeClr val="lt1"/>
          </a:fillRef>
          <a:effectRef idx="0">
            <a:schemeClr val="accent1"/>
          </a:effectRef>
          <a:fontRef idx="minor">
            <a:schemeClr val="dk1"/>
          </a:fontRef>
        </p:style>
        <p:txBody>
          <a:bodyPr rtlCol="1" anchor="ctr"/>
          <a:lstStyle/>
          <a:p>
            <a:pPr algn="justLow" rtl="1">
              <a:lnSpc>
                <a:spcPct val="150000"/>
              </a:lnSpc>
            </a:pPr>
            <a:r>
              <a:rPr lang="ar-EG" dirty="0"/>
              <a:t>- </a:t>
            </a:r>
            <a:r>
              <a:rPr lang="ar-EG" sz="2400" dirty="0">
                <a:solidFill>
                  <a:schemeClr val="accent5">
                    <a:lumMod val="50000"/>
                  </a:schemeClr>
                </a:solidFill>
                <a:cs typeface="+mj-cs"/>
              </a:rPr>
              <a:t>يُعد الإعلان الرقمي أحد الأدوات الأكثر فعالية وشيوعاً في الوقت الحالي للتواصل مع الجمهور وبناء العلامة التجارية، إذ يتمتع بوصول واسع الانتشار من خلال الإنترنت ووسائل التواصل الاجتماعي بالقدر الذى يجعله يمكن أن يصل إلى الملايين في جميع أنحاء العالم بسهولة ويسر، هذا فضلاً عن الاستهداف الدقيق للجمهور المستهدف وقابلية التتبع والقياس ... الخ من مزايا متعددة. </a:t>
            </a:r>
          </a:p>
          <a:p>
            <a:pPr algn="justLow" rtl="1">
              <a:lnSpc>
                <a:spcPct val="150000"/>
              </a:lnSpc>
            </a:pPr>
            <a:r>
              <a:rPr lang="ar-EG" sz="2400" dirty="0">
                <a:solidFill>
                  <a:schemeClr val="accent5">
                    <a:lumMod val="50000"/>
                  </a:schemeClr>
                </a:solidFill>
                <a:cs typeface="+mj-cs"/>
              </a:rPr>
              <a:t>- وفى هذا الصدد تم استعراض مفهوم الإعلان الرقمي، وتاريخ تطور استخدامه، وخصائصه وسماته التي تجعله يتميز عن الإعلانات التقليدية.</a:t>
            </a:r>
          </a:p>
        </p:txBody>
      </p:sp>
      <p:pic>
        <p:nvPicPr>
          <p:cNvPr id="10" name="Graphic 22">
            <a:extLst>
              <a:ext uri="{FF2B5EF4-FFF2-40B4-BE49-F238E27FC236}">
                <a16:creationId xmlns:a16="http://schemas.microsoft.com/office/drawing/2014/main" id="{29E24E58-451A-CB22-76CD-6999319076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Tree>
    <p:extLst>
      <p:ext uri="{BB962C8B-B14F-4D97-AF65-F5344CB8AC3E}">
        <p14:creationId xmlns:p14="http://schemas.microsoft.com/office/powerpoint/2010/main" val="26099515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37243" y="722425"/>
            <a:ext cx="2503310" cy="62578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625694"/>
            <a:ext cx="10394406" cy="448418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شدوان على شيبه،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المداخل والنظرية</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المعرفة الجامعية، جامعة الإسكندرية، 2016</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على فلاح الزعبي&amp; عبد العزيز مصطفي أبو نبعه،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هندسة الإعلان الفعال (مدخل صناعة الإعلان)،</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الكتاب الجامعي، الإمارات العربية المتحدة، 2014.</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spcAft>
                <a:spcPts val="800"/>
              </a:spcAft>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محمد عبد الفتاح الصيرفي،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أنواعه- مبادئه- وطرق إعداده</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ط1، دار المناهج للنشر والتوزيع، 2012</a:t>
            </a:r>
          </a:p>
          <a:p>
            <a:pPr marL="342900" lvl="0" indent="-342900" algn="justLow" rtl="1">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مايسة حمدي زكي شلبي، اتجاهات الجمهور المصري نحو مصداقية الإعلان الرقمي بالمواقع الإلكترونية للشركات، رسالة ماجستير، (جامعة المنصورة: كلية الآداب، قسم الإعلام، 2015)</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طاهر محسن الغالبي&amp; أحمد شاكر العسكري، الإعلان: مدخل تطبيقي، ط2، عمان: دار وائل للطباعة والنشر، 2006.</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حسنى نصر، الإنترنت والإعلام: الصحافة الإلكترونية، العين: مكتبة الفلاح للنشر والتوزيع، 2003</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07000"/>
              </a:lnSpc>
              <a:spcAft>
                <a:spcPts val="800"/>
              </a:spcAft>
              <a:buFont typeface="Simplified Arabic" panose="02020603050405020304" pitchFamily="18" charset="-78"/>
              <a:buChar char="-"/>
            </a:pPr>
            <a:endParaRPr lang="en-US" sz="2400" dirty="0">
              <a:solidFill>
                <a:prstClr val="white"/>
              </a:solidFill>
              <a:latin typeface="Calibri" panose="020F0502020204030204" pitchFamily="34" charset="0"/>
              <a:ea typeface="Calibri" panose="020F0502020204030204" pitchFamily="34" charset="0"/>
            </a:endParaRPr>
          </a:p>
        </p:txBody>
      </p:sp>
      <p:sp>
        <p:nvSpPr>
          <p:cNvPr id="9" name="Rectangle 8">
            <a:extLst>
              <a:ext uri="{FF2B5EF4-FFF2-40B4-BE49-F238E27FC236}">
                <a16:creationId xmlns:a16="http://schemas.microsoft.com/office/drawing/2014/main" id="{2670169C-1167-4142-B100-B05B7B7076B4}"/>
              </a:ext>
            </a:extLst>
          </p:cNvPr>
          <p:cNvSpPr/>
          <p:nvPr/>
        </p:nvSpPr>
        <p:spPr>
          <a:xfrm>
            <a:off x="4787900" y="9749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References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Tree>
    <p:extLst>
      <p:ext uri="{BB962C8B-B14F-4D97-AF65-F5344CB8AC3E}">
        <p14:creationId xmlns:p14="http://schemas.microsoft.com/office/powerpoint/2010/main" val="1603965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686848"/>
            <a:ext cx="2503310" cy="81696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62336" y="925589"/>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340369" y="1606937"/>
            <a:ext cx="9577936" cy="448418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بشير العملاق، الإعلان الدولي، عمان: دار اليازوري العلمية للنشر والتوزيع، 2009.</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محمد مختار متولي ساطور، الإعلان التفاعلي في عصر الوسائط الرقمية، مجلة علوم وفنون: دراسات وبحوث، جامعة حلوان: العدد الثاني، مجلد 23، إبريل 2011.</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حسنين شفيق، الإعلام الإلكتروني، ط2، رحمة برس للطباعة والنشر، 2006.</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مروة محمد شبل عجيزة، تصميم الإعلان الإلكتروني على شبكة الإنترنت وأثره في تذكر مضمون الإعلان في إطار نظرية تمثيل المعلومات: دراسة تجريبية على عينة من طلاب الجامعة، رسالة دكتوراه غير منشورة، جامعة المنوفية: كلية الآداب، قسم الإعلام، 2009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77168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7761" y="204914"/>
            <a:ext cx="2223607" cy="606985"/>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33435" y="3082763"/>
            <a:ext cx="2773595" cy="707886"/>
          </a:xfrm>
          <a:prstGeom prst="rect">
            <a:avLst/>
          </a:prstGeom>
          <a:noFill/>
        </p:spPr>
        <p:txBody>
          <a:bodyPr wrap="square" rtlCol="0">
            <a:spAutoFit/>
          </a:bodyPr>
          <a:lstStyle/>
          <a:p>
            <a:r>
              <a:rPr lang="en-US" sz="4000" b="1" dirty="0">
                <a:solidFill>
                  <a:srgbClr val="002060"/>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7"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442447" y="1248082"/>
            <a:ext cx="7600838" cy="43618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Parallelogram 13">
            <a:extLst>
              <a:ext uri="{FF2B5EF4-FFF2-40B4-BE49-F238E27FC236}">
                <a16:creationId xmlns:a16="http://schemas.microsoft.com/office/drawing/2014/main" id="{AC006C1C-DF89-41E5-959C-AAC738F9BF1A}"/>
              </a:ext>
            </a:extLst>
          </p:cNvPr>
          <p:cNvSpPr/>
          <p:nvPr/>
        </p:nvSpPr>
        <p:spPr>
          <a:xfrm rot="16200000" flipV="1">
            <a:off x="822310" y="3548602"/>
            <a:ext cx="4756178" cy="48409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 name="Graphic 22">
            <a:extLst>
              <a:ext uri="{FF2B5EF4-FFF2-40B4-BE49-F238E27FC236}">
                <a16:creationId xmlns:a16="http://schemas.microsoft.com/office/drawing/2014/main" id="{C2552F75-6066-41F4-1436-3AE9D1615D8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937898" y="28186"/>
            <a:ext cx="2210773" cy="80249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1755</TotalTime>
  <Words>3358</Words>
  <Application>Microsoft Office PowerPoint</Application>
  <PresentationFormat>Widescreen</PresentationFormat>
  <Paragraphs>226</Paragraphs>
  <Slides>40</Slides>
  <Notes>16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Adobe Caslon Pro</vt:lpstr>
      <vt:lpstr>Adobe Devanagari</vt:lpstr>
      <vt:lpstr>Adobe Garamond Pro Bold</vt:lpstr>
      <vt:lpstr>Arial</vt:lpstr>
      <vt:lpstr>Arial Narrow</vt:lpstr>
      <vt:lpstr>Bahnschrift SemiLight SemiConde</vt:lpstr>
      <vt:lpstr>Book Antiqua</vt:lpstr>
      <vt:lpstr>Calibri</vt:lpstr>
      <vt:lpstr>Calibri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82</cp:revision>
  <dcterms:created xsi:type="dcterms:W3CDTF">2023-04-29T09:08:23Z</dcterms:created>
  <dcterms:modified xsi:type="dcterms:W3CDTF">2024-02-02T18:57:55Z</dcterms:modified>
</cp:coreProperties>
</file>