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05" r:id="rId9"/>
    <p:sldId id="421" r:id="rId10"/>
    <p:sldId id="404" r:id="rId11"/>
    <p:sldId id="406" r:id="rId12"/>
    <p:sldId id="422" r:id="rId13"/>
    <p:sldId id="407" r:id="rId14"/>
    <p:sldId id="408" r:id="rId15"/>
    <p:sldId id="409" r:id="rId16"/>
    <p:sldId id="411" r:id="rId17"/>
    <p:sldId id="413" r:id="rId18"/>
    <p:sldId id="423" r:id="rId19"/>
    <p:sldId id="414" r:id="rId20"/>
    <p:sldId id="415" r:id="rId21"/>
    <p:sldId id="32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07" d="100"/>
          <a:sy n="107" d="100"/>
        </p:scale>
        <p:origin x="90" y="4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112889" y="422122"/>
            <a:ext cx="6508289" cy="2129489"/>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a:t>
            </a:r>
            <a:r>
              <a:rPr lang="en-GB" b="1" dirty="0">
                <a:solidFill>
                  <a:srgbClr val="FF9518"/>
                </a:solidFill>
                <a:latin typeface="Tajawal Medium" panose="00000600000000000000" pitchFamily="2" charset="-78"/>
                <a:cs typeface="Tajawal Medium" panose="00000600000000000000" pitchFamily="2" charset="-78"/>
              </a:rPr>
              <a:t>Intro</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7180440" y="3247647"/>
            <a:ext cx="4136917" cy="523220"/>
          </a:xfrm>
          <a:prstGeom prst="rect">
            <a:avLst/>
          </a:prstGeom>
          <a:noFill/>
        </p:spPr>
        <p:txBody>
          <a:bodyPr wrap="square">
            <a:spAutoFit/>
          </a:bodyPr>
          <a:lstStyle/>
          <a:p>
            <a:r>
              <a:rPr lang="en-GB" sz="2800" dirty="0"/>
              <a:t>Social media management</a:t>
            </a:r>
          </a:p>
        </p:txBody>
      </p:sp>
      <p:pic>
        <p:nvPicPr>
          <p:cNvPr id="7" name="Picture 6">
            <a:extLst>
              <a:ext uri="{FF2B5EF4-FFF2-40B4-BE49-F238E27FC236}">
                <a16:creationId xmlns:a16="http://schemas.microsoft.com/office/drawing/2014/main" id="{221D4CF5-9905-55DC-87B5-23936EAAA2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235" y="5331565"/>
            <a:ext cx="2494990" cy="1441637"/>
          </a:xfrm>
          <a:prstGeom prst="rect">
            <a:avLst/>
          </a:prstGeom>
        </p:spPr>
      </p:pic>
      <p:pic>
        <p:nvPicPr>
          <p:cNvPr id="9" name="Picture 8">
            <a:extLst>
              <a:ext uri="{FF2B5EF4-FFF2-40B4-BE49-F238E27FC236}">
                <a16:creationId xmlns:a16="http://schemas.microsoft.com/office/drawing/2014/main" id="{0AA563E8-A69C-50DC-4493-79C20742C6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77835" y="-88460"/>
            <a:ext cx="3313990" cy="2129489"/>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8298329"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D12784E-E8F5-8D1D-AE16-8DDD131743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964" y="5945094"/>
            <a:ext cx="2494990" cy="1441637"/>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603843" y="1395460"/>
            <a:ext cx="7195698" cy="4661276"/>
          </a:xfrm>
          <a:prstGeom prst="rect">
            <a:avLst/>
          </a:prstGeom>
          <a:noFill/>
        </p:spPr>
        <p:txBody>
          <a:bodyPr wrap="square" rtlCol="0">
            <a:spAutoFit/>
          </a:bodyPr>
          <a:lstStyle/>
          <a:p>
            <a:pPr algn="just">
              <a:lnSpc>
                <a:spcPct val="150000"/>
              </a:lnSpc>
            </a:pPr>
            <a:r>
              <a:rPr lang="en-GB" sz="2000" b="1" dirty="0"/>
              <a:t>The Content of lecture Intro Includes the following:</a:t>
            </a:r>
          </a:p>
          <a:p>
            <a:pPr algn="just">
              <a:lnSpc>
                <a:spcPct val="150000"/>
              </a:lnSpc>
            </a:pPr>
            <a:r>
              <a:rPr lang="en-GB" sz="2000" dirty="0">
                <a:latin typeface="Calibri" panose="020F0502020204030204" pitchFamily="34" charset="0"/>
              </a:rPr>
              <a:t>1. COURSE DESCRIPTION.</a:t>
            </a:r>
          </a:p>
          <a:p>
            <a:pPr algn="just">
              <a:lnSpc>
                <a:spcPct val="150000"/>
              </a:lnSpc>
            </a:pPr>
            <a:r>
              <a:rPr lang="en-GB" sz="2000" dirty="0">
                <a:latin typeface="Calibri" panose="020F0502020204030204" pitchFamily="34" charset="0"/>
              </a:rPr>
              <a:t>2. LEARNING OUTCOMES.</a:t>
            </a:r>
          </a:p>
          <a:p>
            <a:pPr algn="just">
              <a:lnSpc>
                <a:spcPct val="150000"/>
              </a:lnSpc>
            </a:pPr>
            <a:r>
              <a:rPr lang="en-GB" sz="2000" dirty="0">
                <a:latin typeface="Calibri" panose="020F0502020204030204" pitchFamily="34" charset="0"/>
              </a:rPr>
              <a:t>3. TOPICS.</a:t>
            </a:r>
          </a:p>
          <a:p>
            <a:pPr algn="just">
              <a:lnSpc>
                <a:spcPct val="150000"/>
              </a:lnSpc>
            </a:pPr>
            <a:r>
              <a:rPr lang="en-GB" sz="2000" dirty="0">
                <a:latin typeface="Calibri" panose="020F0502020204030204" pitchFamily="34" charset="0"/>
              </a:rPr>
              <a:t>4. RECOMMENDED TEXTBOOK.</a:t>
            </a:r>
          </a:p>
          <a:p>
            <a:pPr algn="just">
              <a:lnSpc>
                <a:spcPct val="150000"/>
              </a:lnSpc>
            </a:pPr>
            <a:r>
              <a:rPr lang="en-GB" sz="2000" dirty="0">
                <a:latin typeface="Calibri" panose="020F0502020204030204" pitchFamily="34" charset="0"/>
              </a:rPr>
              <a:t>5. Introduction to Social Media.</a:t>
            </a:r>
          </a:p>
          <a:p>
            <a:pPr algn="just">
              <a:lnSpc>
                <a:spcPct val="150000"/>
              </a:lnSpc>
            </a:pPr>
            <a:r>
              <a:rPr lang="en-GB" sz="2000" dirty="0">
                <a:latin typeface="Calibri" panose="020F0502020204030204" pitchFamily="34" charset="0"/>
              </a:rPr>
              <a:t>6. What Is Social Media?</a:t>
            </a:r>
          </a:p>
          <a:p>
            <a:pPr algn="just">
              <a:lnSpc>
                <a:spcPct val="150000"/>
              </a:lnSpc>
            </a:pPr>
            <a:r>
              <a:rPr lang="en-GB" sz="2000" dirty="0">
                <a:latin typeface="Calibri" panose="020F0502020204030204" pitchFamily="34" charset="0"/>
              </a:rPr>
              <a:t>7. Benefits of Social Media.</a:t>
            </a:r>
          </a:p>
          <a:p>
            <a:pPr algn="just">
              <a:lnSpc>
                <a:spcPct val="150000"/>
              </a:lnSpc>
            </a:pPr>
            <a:r>
              <a:rPr lang="en-GB" sz="2000" dirty="0">
                <a:latin typeface="Calibri" panose="020F0502020204030204" pitchFamily="34" charset="0"/>
              </a:rPr>
              <a:t>8.</a:t>
            </a:r>
            <a:r>
              <a:rPr lang="en-US" sz="2000" dirty="0">
                <a:latin typeface="Calibri" panose="020F0502020204030204" pitchFamily="34" charset="0"/>
              </a:rPr>
              <a:t> What Is Social Media Management?</a:t>
            </a:r>
          </a:p>
          <a:p>
            <a:pPr algn="just">
              <a:lnSpc>
                <a:spcPct val="150000"/>
              </a:lnSpc>
            </a:pPr>
            <a:r>
              <a:rPr lang="en-GB" sz="2000" dirty="0">
                <a:latin typeface="Calibri" panose="020F0502020204030204" pitchFamily="34" charset="0"/>
              </a:rPr>
              <a:t> </a:t>
            </a:r>
          </a:p>
        </p:txBody>
      </p:sp>
      <p:sp>
        <p:nvSpPr>
          <p:cNvPr id="16" name="Freeform 8"/>
          <p:cNvSpPr>
            <a:spLocks/>
          </p:cNvSpPr>
          <p:nvPr/>
        </p:nvSpPr>
        <p:spPr bwMode="auto">
          <a:xfrm>
            <a:off x="-108036" y="-20431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7" name="Picture 6">
            <a:extLst>
              <a:ext uri="{FF2B5EF4-FFF2-40B4-BE49-F238E27FC236}">
                <a16:creationId xmlns:a16="http://schemas.microsoft.com/office/drawing/2014/main" id="{23312836-EBA6-F32C-C4BB-145889A80A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73346" y="1089450"/>
            <a:ext cx="2494990" cy="3824906"/>
          </a:xfrm>
          <a:prstGeom prst="rect">
            <a:avLst/>
          </a:prstGeom>
        </p:spPr>
      </p:pic>
      <p:pic>
        <p:nvPicPr>
          <p:cNvPr id="12" name="Picture 11">
            <a:extLst>
              <a:ext uri="{FF2B5EF4-FFF2-40B4-BE49-F238E27FC236}">
                <a16:creationId xmlns:a16="http://schemas.microsoft.com/office/drawing/2014/main" id="{C7374E0D-03A2-7938-680C-9D33ECE8DF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6154082"/>
            <a:ext cx="2494990" cy="787200"/>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87088" y="425925"/>
            <a:ext cx="6268278" cy="555986"/>
          </a:xfrm>
          <a:prstGeom prst="rect">
            <a:avLst/>
          </a:prstGeom>
          <a:noFill/>
        </p:spPr>
        <p:txBody>
          <a:bodyPr wrap="square">
            <a:spAutoFit/>
          </a:bodyPr>
          <a:lstStyle/>
          <a:p>
            <a:pPr marL="7620">
              <a:lnSpc>
                <a:spcPct val="115000"/>
              </a:lnSpc>
              <a:spcBef>
                <a:spcPts val="1510"/>
              </a:spcBef>
              <a:spcAft>
                <a:spcPts val="0"/>
              </a:spcAft>
            </a:pPr>
            <a:r>
              <a:rPr lang="en-GB" sz="2800" b="1" dirty="0">
                <a:solidFill>
                  <a:schemeClr val="bg1"/>
                </a:solidFill>
                <a:effectLst/>
                <a:latin typeface="Calibri" panose="020F0502020204030204" pitchFamily="34" charset="0"/>
                <a:ea typeface="Calibri" panose="020F0502020204030204" pitchFamily="34" charset="0"/>
              </a:rPr>
              <a:t>COURSE DESCRIPTION</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31780FE7-327D-792A-E798-84C93B9F743E}"/>
              </a:ext>
            </a:extLst>
          </p:cNvPr>
          <p:cNvSpPr txBox="1"/>
          <p:nvPr/>
        </p:nvSpPr>
        <p:spPr>
          <a:xfrm>
            <a:off x="621383" y="1994384"/>
            <a:ext cx="8142999" cy="3416320"/>
          </a:xfrm>
          <a:prstGeom prst="rect">
            <a:avLst/>
          </a:prstGeom>
          <a:noFill/>
        </p:spPr>
        <p:txBody>
          <a:bodyPr wrap="square">
            <a:spAutoFit/>
          </a:bodyPr>
          <a:lstStyle/>
          <a:p>
            <a:r>
              <a:rPr lang="en-GB" sz="2400" dirty="0">
                <a:solidFill>
                  <a:srgbClr val="000000"/>
                </a:solidFill>
                <a:effectLst/>
                <a:latin typeface="Calibri" panose="020F0502020204030204" pitchFamily="34" charset="0"/>
                <a:ea typeface="Calibri" panose="020F0502020204030204" pitchFamily="34" charset="0"/>
              </a:rPr>
              <a:t>The course clarifies the impact of social media on their different departments or  disciplines, while also exploring how organizations use social media to create  business value. To do so, the book pursues a uniquely multi-disciplinary approach  by embracing IT, marketing, HR, and many other fields. While the first edition was  inspired by the rise of social media tools, the second edition is characterized by a  digital economy with increasing digitalization efforts due to newly emerging  technologies in Industry 4.0 and the COVID-19 pandemic. </a:t>
            </a:r>
            <a:endParaRPr lang="en-GB" sz="2400" dirty="0"/>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166DE8F-F8C4-B119-D54B-B798DDF33B5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71564907-A005-7C76-1E5D-33AE00ED9FAA}"/>
              </a:ext>
            </a:extLst>
          </p:cNvPr>
          <p:cNvSpPr txBox="1"/>
          <p:nvPr/>
        </p:nvSpPr>
        <p:spPr>
          <a:xfrm>
            <a:off x="523664" y="2065509"/>
            <a:ext cx="7659757" cy="2316275"/>
          </a:xfrm>
          <a:prstGeom prst="rect">
            <a:avLst/>
          </a:prstGeom>
          <a:noFill/>
        </p:spPr>
        <p:txBody>
          <a:bodyPr wrap="square">
            <a:spAutoFit/>
          </a:bodyPr>
          <a:lstStyle/>
          <a:p>
            <a:pPr marL="6985" algn="just">
              <a:lnSpc>
                <a:spcPct val="101000"/>
              </a:lnSpc>
              <a:spcBef>
                <a:spcPts val="1445"/>
              </a:spcBef>
              <a:spcAft>
                <a:spcPts val="0"/>
              </a:spcAft>
            </a:pPr>
            <a:r>
              <a:rPr lang="en-GB" sz="2400" dirty="0">
                <a:solidFill>
                  <a:srgbClr val="000000"/>
                </a:solidFill>
                <a:effectLst/>
                <a:latin typeface="Calibri" panose="020F0502020204030204" pitchFamily="34" charset="0"/>
                <a:ea typeface="Calibri" panose="020F0502020204030204" pitchFamily="34" charset="0"/>
              </a:rPr>
              <a:t>students will benefit from a comprehensive selection of extended topics, including  strategies and business models for social media, influencer marketing, viral  campaigns, social CRM, employer branding, e-recruitment, search engine  optimization, social mining, sentiment analysis, crowdfunding, and legal and ethical  issues.  </a:t>
            </a:r>
            <a:endParaRPr lang="en-GB" sz="2400" dirty="0">
              <a:effectLst/>
              <a:latin typeface="Arial" panose="020B0604020202020204" pitchFamily="34" charset="0"/>
              <a:ea typeface="Arial" panose="020B0604020202020204" pitchFamily="34" charset="0"/>
            </a:endParaRPr>
          </a:p>
        </p:txBody>
      </p:sp>
      <p:sp>
        <p:nvSpPr>
          <p:cNvPr id="18" name="TextBox 17">
            <a:extLst>
              <a:ext uri="{FF2B5EF4-FFF2-40B4-BE49-F238E27FC236}">
                <a16:creationId xmlns:a16="http://schemas.microsoft.com/office/drawing/2014/main" id="{56FC722B-50D7-56E4-B92D-F41349ED3825}"/>
              </a:ext>
            </a:extLst>
          </p:cNvPr>
          <p:cNvSpPr txBox="1"/>
          <p:nvPr/>
        </p:nvSpPr>
        <p:spPr>
          <a:xfrm>
            <a:off x="2754859" y="585396"/>
            <a:ext cx="6228522" cy="489749"/>
          </a:xfrm>
          <a:prstGeom prst="rect">
            <a:avLst/>
          </a:prstGeom>
          <a:noFill/>
        </p:spPr>
        <p:txBody>
          <a:bodyPr wrap="square">
            <a:spAutoFit/>
          </a:bodyPr>
          <a:lstStyle/>
          <a:p>
            <a:pPr marL="7620">
              <a:lnSpc>
                <a:spcPct val="115000"/>
              </a:lnSpc>
              <a:spcBef>
                <a:spcPts val="1510"/>
              </a:spcBef>
              <a:spcAft>
                <a:spcPts val="0"/>
              </a:spcAft>
            </a:pPr>
            <a:r>
              <a:rPr lang="en-GB" sz="2400" b="1" dirty="0">
                <a:solidFill>
                  <a:schemeClr val="bg1"/>
                </a:solidFill>
                <a:effectLst/>
                <a:latin typeface="Calibri" panose="020F0502020204030204" pitchFamily="34" charset="0"/>
                <a:ea typeface="Calibri" panose="020F0502020204030204" pitchFamily="34" charset="0"/>
              </a:rPr>
              <a:t>COURSE DESCRIPTION</a:t>
            </a:r>
            <a:endParaRPr lang="en-GB" sz="2400" dirty="0">
              <a:solidFill>
                <a:schemeClr val="bg1"/>
              </a:solidFill>
              <a:effectLst/>
              <a:latin typeface="Arial" panose="020B0604020202020204" pitchFamily="34" charset="0"/>
              <a:ea typeface="Arial" panose="020B0604020202020204" pitchFamily="34" charset="0"/>
            </a:endParaRPr>
          </a:p>
        </p:txBody>
      </p:sp>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1167CF4-9084-CE7B-5D19-83E9E44D62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877" y="5489277"/>
            <a:ext cx="2494990" cy="971494"/>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D0E7AA07-BE67-E2ED-6745-AAA945891314}"/>
              </a:ext>
            </a:extLst>
          </p:cNvPr>
          <p:cNvSpPr txBox="1"/>
          <p:nvPr/>
        </p:nvSpPr>
        <p:spPr>
          <a:xfrm>
            <a:off x="2453946" y="554566"/>
            <a:ext cx="6228522" cy="555986"/>
          </a:xfrm>
          <a:prstGeom prst="rect">
            <a:avLst/>
          </a:prstGeom>
          <a:noFill/>
        </p:spPr>
        <p:txBody>
          <a:bodyPr wrap="square">
            <a:spAutoFit/>
          </a:bodyPr>
          <a:lstStyle/>
          <a:p>
            <a:pPr marL="13970">
              <a:lnSpc>
                <a:spcPct val="115000"/>
              </a:lnSpc>
              <a:spcBef>
                <a:spcPts val="4570"/>
              </a:spcBef>
              <a:spcAft>
                <a:spcPts val="0"/>
              </a:spcAft>
            </a:pPr>
            <a:r>
              <a:rPr lang="en-GB" sz="2800" b="1" dirty="0">
                <a:solidFill>
                  <a:schemeClr val="bg1"/>
                </a:solidFill>
                <a:effectLst/>
                <a:latin typeface="Calibri" panose="020F0502020204030204" pitchFamily="34" charset="0"/>
                <a:ea typeface="Calibri" panose="020F0502020204030204" pitchFamily="34" charset="0"/>
              </a:rPr>
              <a:t>LEARNING OUTCOMES</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2" name="TextBox 11">
            <a:extLst>
              <a:ext uri="{FF2B5EF4-FFF2-40B4-BE49-F238E27FC236}">
                <a16:creationId xmlns:a16="http://schemas.microsoft.com/office/drawing/2014/main" id="{C62290E7-AD22-BDE3-5307-7544843C434C}"/>
              </a:ext>
            </a:extLst>
          </p:cNvPr>
          <p:cNvSpPr txBox="1"/>
          <p:nvPr/>
        </p:nvSpPr>
        <p:spPr>
          <a:xfrm>
            <a:off x="223409" y="1631323"/>
            <a:ext cx="7795502" cy="4316310"/>
          </a:xfrm>
          <a:prstGeom prst="rect">
            <a:avLst/>
          </a:prstGeom>
          <a:noFill/>
        </p:spPr>
        <p:txBody>
          <a:bodyPr wrap="square">
            <a:spAutoFit/>
          </a:bodyPr>
          <a:lstStyle/>
          <a:p>
            <a:pPr marL="14605">
              <a:lnSpc>
                <a:spcPct val="115000"/>
              </a:lnSpc>
              <a:spcBef>
                <a:spcPts val="1485"/>
              </a:spcBef>
              <a:spcAft>
                <a:spcPts val="0"/>
              </a:spcAft>
            </a:pPr>
            <a:r>
              <a:rPr lang="en-GB" sz="2400" dirty="0">
                <a:solidFill>
                  <a:srgbClr val="000000"/>
                </a:solidFill>
                <a:effectLst/>
                <a:latin typeface="Calibri" panose="020F0502020204030204" pitchFamily="34" charset="0"/>
                <a:ea typeface="Calibri" panose="020F0502020204030204" pitchFamily="34" charset="0"/>
              </a:rPr>
              <a:t>Having successfully completed this course, student should be able to: </a:t>
            </a:r>
            <a:endParaRPr lang="en-GB" sz="2400" dirty="0">
              <a:effectLst/>
              <a:latin typeface="Arial" panose="020B0604020202020204" pitchFamily="34" charset="0"/>
              <a:ea typeface="Arial" panose="020B0604020202020204" pitchFamily="34" charset="0"/>
            </a:endParaRPr>
          </a:p>
          <a:p>
            <a:pPr marL="234950" marR="37465">
              <a:lnSpc>
                <a:spcPct val="101000"/>
              </a:lnSpc>
              <a:spcBef>
                <a:spcPts val="1465"/>
              </a:spcBef>
              <a:spcAft>
                <a:spcPts val="0"/>
              </a:spcAft>
            </a:pPr>
            <a:r>
              <a:rPr lang="en-GB" sz="2400" dirty="0">
                <a:solidFill>
                  <a:srgbClr val="000000"/>
                </a:solidFill>
                <a:effectLst/>
                <a:latin typeface="Noto Sans Symbols"/>
                <a:ea typeface="Noto Sans Symbols"/>
                <a:cs typeface="Noto Sans Symbols"/>
              </a:rPr>
              <a:t>• </a:t>
            </a:r>
            <a:r>
              <a:rPr lang="en-GB" sz="2400" dirty="0">
                <a:solidFill>
                  <a:srgbClr val="000000"/>
                </a:solidFill>
                <a:effectLst/>
                <a:latin typeface="Calibri" panose="020F0502020204030204" pitchFamily="34" charset="0"/>
                <a:ea typeface="Calibri" panose="020F0502020204030204" pitchFamily="34" charset="0"/>
              </a:rPr>
              <a:t>Analyse the social media landscape and its role in business. </a:t>
            </a:r>
            <a:r>
              <a:rPr lang="en-GB" sz="2400" dirty="0">
                <a:solidFill>
                  <a:srgbClr val="000000"/>
                </a:solidFill>
                <a:effectLst/>
                <a:latin typeface="Noto Sans Symbols"/>
                <a:ea typeface="Noto Sans Symbols"/>
                <a:cs typeface="Noto Sans Symbols"/>
              </a:rPr>
              <a:t>• </a:t>
            </a:r>
            <a:r>
              <a:rPr lang="en-GB" sz="2400" dirty="0">
                <a:solidFill>
                  <a:srgbClr val="000000"/>
                </a:solidFill>
                <a:effectLst/>
                <a:latin typeface="Calibri" panose="020F0502020204030204" pitchFamily="34" charset="0"/>
                <a:ea typeface="Calibri" panose="020F0502020204030204" pitchFamily="34" charset="0"/>
              </a:rPr>
              <a:t>Apply fundamentals and best practices to social media management. </a:t>
            </a:r>
            <a:endParaRPr lang="en-GB" sz="2400" dirty="0">
              <a:solidFill>
                <a:srgbClr val="000000"/>
              </a:solidFill>
              <a:latin typeface="Calibri" panose="020F0502020204030204" pitchFamily="34" charset="0"/>
              <a:ea typeface="Calibri" panose="020F0502020204030204" pitchFamily="34" charset="0"/>
            </a:endParaRPr>
          </a:p>
          <a:p>
            <a:pPr marL="234950" marR="37465">
              <a:lnSpc>
                <a:spcPct val="101000"/>
              </a:lnSpc>
              <a:spcBef>
                <a:spcPts val="1465"/>
              </a:spcBef>
              <a:spcAft>
                <a:spcPts val="0"/>
              </a:spcAft>
            </a:pPr>
            <a:r>
              <a:rPr lang="en-GB" sz="2400" dirty="0">
                <a:solidFill>
                  <a:srgbClr val="000000"/>
                </a:solidFill>
                <a:effectLst/>
                <a:latin typeface="Noto Sans Symbols"/>
                <a:ea typeface="Noto Sans Symbols"/>
                <a:cs typeface="Noto Sans Symbols"/>
              </a:rPr>
              <a:t>• </a:t>
            </a:r>
            <a:r>
              <a:rPr lang="en-GB" sz="2400" dirty="0">
                <a:solidFill>
                  <a:srgbClr val="000000"/>
                </a:solidFill>
                <a:effectLst/>
                <a:latin typeface="Calibri" panose="020F0502020204030204" pitchFamily="34" charset="0"/>
                <a:ea typeface="Calibri" panose="020F0502020204030204" pitchFamily="34" charset="0"/>
              </a:rPr>
              <a:t>Create and tailor social media plans – including strategy, content and KPIs – based on your target audiences and business objectives. </a:t>
            </a:r>
            <a:endParaRPr lang="en-GB" sz="2400" dirty="0">
              <a:effectLst/>
              <a:latin typeface="Arial" panose="020B0604020202020204" pitchFamily="34" charset="0"/>
              <a:ea typeface="Arial" panose="020B0604020202020204" pitchFamily="34" charset="0"/>
            </a:endParaRPr>
          </a:p>
          <a:p>
            <a:pPr marL="469900" marR="635" indent="-234950">
              <a:lnSpc>
                <a:spcPct val="100000"/>
              </a:lnSpc>
              <a:spcBef>
                <a:spcPts val="55"/>
              </a:spcBef>
              <a:spcAft>
                <a:spcPts val="0"/>
              </a:spcAft>
            </a:pPr>
            <a:r>
              <a:rPr lang="en-GB" sz="2400" dirty="0">
                <a:solidFill>
                  <a:srgbClr val="000000"/>
                </a:solidFill>
                <a:effectLst/>
                <a:latin typeface="Noto Sans Symbols"/>
                <a:ea typeface="Noto Sans Symbols"/>
                <a:cs typeface="Noto Sans Symbols"/>
              </a:rPr>
              <a:t>• </a:t>
            </a:r>
            <a:r>
              <a:rPr lang="en-GB" sz="2400" dirty="0">
                <a:solidFill>
                  <a:srgbClr val="000000"/>
                </a:solidFill>
                <a:effectLst/>
                <a:latin typeface="Calibri" panose="020F0502020204030204" pitchFamily="34" charset="0"/>
                <a:ea typeface="Calibri" panose="020F0502020204030204" pitchFamily="34" charset="0"/>
              </a:rPr>
              <a:t>Use social media platforms and professional tools, such as Hootsuite, through  hands-on learning opportunities. </a:t>
            </a:r>
            <a:endParaRPr lang="en-GB" sz="2400" dirty="0">
              <a:effectLst/>
              <a:latin typeface="Arial" panose="020B0604020202020204" pitchFamily="34" charset="0"/>
              <a:ea typeface="Arial" panose="020B0604020202020204" pitchFamily="34" charset="0"/>
            </a:endParaRPr>
          </a:p>
        </p:txBody>
      </p:sp>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AAFBE72-938A-4A2E-FEB4-DDCCF9716E2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044" y="5994530"/>
            <a:ext cx="2494990" cy="874134"/>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sp>
        <p:nvSpPr>
          <p:cNvPr id="15" name="TextBox 14">
            <a:extLst>
              <a:ext uri="{FF2B5EF4-FFF2-40B4-BE49-F238E27FC236}">
                <a16:creationId xmlns:a16="http://schemas.microsoft.com/office/drawing/2014/main" id="{21187775-BBFE-ABE1-599B-869F2197224A}"/>
              </a:ext>
            </a:extLst>
          </p:cNvPr>
          <p:cNvSpPr txBox="1"/>
          <p:nvPr/>
        </p:nvSpPr>
        <p:spPr>
          <a:xfrm>
            <a:off x="523664" y="1755108"/>
            <a:ext cx="7714645" cy="3646589"/>
          </a:xfrm>
          <a:prstGeom prst="rect">
            <a:avLst/>
          </a:prstGeom>
          <a:noFill/>
        </p:spPr>
        <p:txBody>
          <a:bodyPr wrap="square">
            <a:spAutoFit/>
          </a:bodyPr>
          <a:lstStyle/>
          <a:p>
            <a:pPr marL="692150" marR="3810" indent="-457200" algn="just">
              <a:lnSpc>
                <a:spcPct val="100000"/>
              </a:lnSpc>
              <a:spcBef>
                <a:spcPts val="65"/>
              </a:spcBef>
              <a:spcAft>
                <a:spcPts val="0"/>
              </a:spcAft>
              <a:buFont typeface="Arial" panose="020B0604020202020204" pitchFamily="34" charset="0"/>
              <a:buChar char="•"/>
            </a:pPr>
            <a:r>
              <a:rPr lang="en-GB" sz="2800" dirty="0">
                <a:solidFill>
                  <a:srgbClr val="000000"/>
                </a:solidFill>
                <a:effectLst/>
                <a:latin typeface="Noto Sans Symbols"/>
                <a:ea typeface="Noto Sans Symbols"/>
                <a:cs typeface="Noto Sans Symbols"/>
              </a:rPr>
              <a:t> </a:t>
            </a:r>
            <a:r>
              <a:rPr lang="en-GB" sz="2800" dirty="0">
                <a:solidFill>
                  <a:srgbClr val="000000"/>
                </a:solidFill>
                <a:effectLst/>
                <a:latin typeface="Calibri" panose="020F0502020204030204" pitchFamily="34" charset="0"/>
                <a:ea typeface="Calibri" panose="020F0502020204030204" pitchFamily="34" charset="0"/>
              </a:rPr>
              <a:t>Identify key performance indicators and measure the success of social media  efforts. </a:t>
            </a:r>
            <a:endParaRPr lang="en-GB" sz="2800" dirty="0">
              <a:effectLst/>
              <a:latin typeface="Arial" panose="020B0604020202020204" pitchFamily="34" charset="0"/>
              <a:ea typeface="Arial" panose="020B0604020202020204" pitchFamily="34" charset="0"/>
            </a:endParaRPr>
          </a:p>
          <a:p>
            <a:pPr marL="692150" marR="40640" indent="-457200" algn="just">
              <a:lnSpc>
                <a:spcPct val="101000"/>
              </a:lnSpc>
              <a:spcBef>
                <a:spcPts val="50"/>
              </a:spcBef>
              <a:spcAft>
                <a:spcPts val="0"/>
              </a:spcAft>
              <a:buFont typeface="Arial" panose="020B0604020202020204" pitchFamily="34" charset="0"/>
              <a:buChar char="•"/>
            </a:pPr>
            <a:r>
              <a:rPr lang="en-GB" sz="2800" dirty="0">
                <a:solidFill>
                  <a:srgbClr val="000000"/>
                </a:solidFill>
                <a:effectLst/>
                <a:latin typeface="Calibri" panose="020F0502020204030204" pitchFamily="34" charset="0"/>
                <a:ea typeface="Calibri" panose="020F0502020204030204" pitchFamily="34" charset="0"/>
              </a:rPr>
              <a:t>Examine the ethical and legal implications and potential risks of social media for brands. </a:t>
            </a:r>
            <a:endParaRPr lang="en-GB" sz="2800" dirty="0">
              <a:latin typeface="Arial" panose="020B0604020202020204" pitchFamily="34" charset="0"/>
              <a:ea typeface="Calibri" panose="020F0502020204030204" pitchFamily="34" charset="0"/>
            </a:endParaRPr>
          </a:p>
          <a:p>
            <a:pPr marL="692150" marR="40640" indent="-457200" algn="just">
              <a:lnSpc>
                <a:spcPct val="101000"/>
              </a:lnSpc>
              <a:spcBef>
                <a:spcPts val="50"/>
              </a:spcBef>
              <a:spcAft>
                <a:spcPts val="0"/>
              </a:spcAft>
              <a:buFont typeface="Arial" panose="020B0604020202020204" pitchFamily="34" charset="0"/>
              <a:buChar char="•"/>
            </a:pPr>
            <a:r>
              <a:rPr lang="en-GB" sz="2800" dirty="0">
                <a:solidFill>
                  <a:srgbClr val="000000"/>
                </a:solidFill>
                <a:effectLst/>
                <a:latin typeface="Calibri" panose="020F0502020204030204" pitchFamily="34" charset="0"/>
                <a:ea typeface="Calibri" panose="020F0502020204030204" pitchFamily="34" charset="0"/>
              </a:rPr>
              <a:t>Develop and apply critical thinking, listening and professional skills through  assignments that mimic industry work with clients and peers</a:t>
            </a:r>
            <a:endParaRPr lang="en-GB" sz="2800" dirty="0"/>
          </a:p>
        </p:txBody>
      </p:sp>
      <p:sp>
        <p:nvSpPr>
          <p:cNvPr id="19" name="TextBox 18">
            <a:extLst>
              <a:ext uri="{FF2B5EF4-FFF2-40B4-BE49-F238E27FC236}">
                <a16:creationId xmlns:a16="http://schemas.microsoft.com/office/drawing/2014/main" id="{78DEF7D8-9388-3ABA-42DC-D4433991693D}"/>
              </a:ext>
            </a:extLst>
          </p:cNvPr>
          <p:cNvSpPr txBox="1"/>
          <p:nvPr/>
        </p:nvSpPr>
        <p:spPr>
          <a:xfrm>
            <a:off x="2581750" y="562591"/>
            <a:ext cx="6228522" cy="555986"/>
          </a:xfrm>
          <a:prstGeom prst="rect">
            <a:avLst/>
          </a:prstGeom>
          <a:noFill/>
        </p:spPr>
        <p:txBody>
          <a:bodyPr wrap="square">
            <a:spAutoFit/>
          </a:bodyPr>
          <a:lstStyle/>
          <a:p>
            <a:pPr marL="13970">
              <a:lnSpc>
                <a:spcPct val="115000"/>
              </a:lnSpc>
              <a:spcBef>
                <a:spcPts val="4570"/>
              </a:spcBef>
              <a:spcAft>
                <a:spcPts val="0"/>
              </a:spcAft>
            </a:pPr>
            <a:r>
              <a:rPr lang="en-GB" sz="2800" b="1" dirty="0">
                <a:solidFill>
                  <a:schemeClr val="bg1"/>
                </a:solidFill>
                <a:effectLst/>
                <a:latin typeface="Calibri" panose="020F0502020204030204" pitchFamily="34" charset="0"/>
                <a:ea typeface="Calibri" panose="020F0502020204030204" pitchFamily="34" charset="0"/>
              </a:rPr>
              <a:t>LEARNING OUTCOMES</a:t>
            </a:r>
            <a:endParaRPr lang="en-GB" sz="2800" dirty="0">
              <a:solidFill>
                <a:schemeClr val="bg1"/>
              </a:solidFill>
              <a:effectLst/>
              <a:latin typeface="Arial" panose="020B0604020202020204" pitchFamily="34" charset="0"/>
              <a:ea typeface="Arial" panose="020B0604020202020204" pitchFamily="34" charset="0"/>
            </a:endParaRPr>
          </a:p>
        </p:txBody>
      </p:sp>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627D504-1C98-CF70-A006-4DD37007612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4DA1B6E7-3CCB-ED3E-E3BB-236FB84ECF4F}"/>
              </a:ext>
            </a:extLst>
          </p:cNvPr>
          <p:cNvSpPr txBox="1"/>
          <p:nvPr/>
        </p:nvSpPr>
        <p:spPr>
          <a:xfrm>
            <a:off x="555231" y="1767950"/>
            <a:ext cx="8099713" cy="3190489"/>
          </a:xfrm>
          <a:prstGeom prst="rect">
            <a:avLst/>
          </a:prstGeom>
          <a:noFill/>
        </p:spPr>
        <p:txBody>
          <a:bodyPr wrap="square">
            <a:spAutoFit/>
          </a:bodyPr>
          <a:lstStyle/>
          <a:p>
            <a:pPr marL="12700">
              <a:lnSpc>
                <a:spcPct val="115000"/>
              </a:lnSpc>
              <a:spcBef>
                <a:spcPts val="156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1—</a:t>
            </a:r>
            <a:r>
              <a:rPr lang="en-GB" sz="2400" dirty="0">
                <a:solidFill>
                  <a:srgbClr val="000000"/>
                </a:solidFill>
                <a:effectLst/>
                <a:latin typeface="Calibri" panose="020F0502020204030204" pitchFamily="34" charset="0"/>
                <a:ea typeface="Calibri" panose="020F0502020204030204" pitchFamily="34" charset="0"/>
              </a:rPr>
              <a:t>Introduction to social media management </a:t>
            </a:r>
            <a:endParaRPr lang="en-GB" sz="2400" dirty="0">
              <a:effectLst/>
              <a:latin typeface="Arial" panose="020B0604020202020204" pitchFamily="34" charset="0"/>
              <a:ea typeface="Arial" panose="020B0604020202020204" pitchFamily="34" charset="0"/>
            </a:endParaRPr>
          </a:p>
          <a:p>
            <a:pPr marL="12700">
              <a:lnSpc>
                <a:spcPct val="115000"/>
              </a:lnSpc>
              <a:spcBef>
                <a:spcPts val="91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2—</a:t>
            </a:r>
            <a:r>
              <a:rPr lang="en-GB" sz="2400" dirty="0">
                <a:solidFill>
                  <a:srgbClr val="000000"/>
                </a:solidFill>
                <a:effectLst/>
                <a:latin typeface="Calibri" panose="020F0502020204030204" pitchFamily="34" charset="0"/>
                <a:ea typeface="Calibri" panose="020F0502020204030204" pitchFamily="34" charset="0"/>
              </a:rPr>
              <a:t>Definitions, social media types, and tools </a:t>
            </a:r>
            <a:endParaRPr lang="en-GB" sz="2400" dirty="0">
              <a:effectLst/>
              <a:latin typeface="Arial" panose="020B0604020202020204" pitchFamily="34" charset="0"/>
              <a:ea typeface="Arial" panose="020B0604020202020204" pitchFamily="34" charset="0"/>
            </a:endParaRPr>
          </a:p>
          <a:p>
            <a:pPr marL="12700">
              <a:lnSpc>
                <a:spcPct val="115000"/>
              </a:lnSpc>
              <a:spcBef>
                <a:spcPts val="90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3—</a:t>
            </a:r>
            <a:r>
              <a:rPr lang="en-GB" sz="2400" dirty="0">
                <a:solidFill>
                  <a:srgbClr val="000000"/>
                </a:solidFill>
                <a:effectLst/>
                <a:latin typeface="Calibri" panose="020F0502020204030204" pitchFamily="34" charset="0"/>
                <a:ea typeface="Calibri" panose="020F0502020204030204" pitchFamily="34" charset="0"/>
              </a:rPr>
              <a:t>Social media strategy and return on investment </a:t>
            </a:r>
            <a:endParaRPr lang="en-GB" sz="2400" dirty="0">
              <a:effectLst/>
              <a:latin typeface="Arial" panose="020B0604020202020204" pitchFamily="34" charset="0"/>
              <a:ea typeface="Arial" panose="020B0604020202020204" pitchFamily="34" charset="0"/>
            </a:endParaRPr>
          </a:p>
          <a:p>
            <a:pPr marL="12700">
              <a:lnSpc>
                <a:spcPct val="115000"/>
              </a:lnSpc>
              <a:spcBef>
                <a:spcPts val="91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4—</a:t>
            </a:r>
            <a:r>
              <a:rPr lang="en-GB" sz="2400" dirty="0">
                <a:solidFill>
                  <a:srgbClr val="000000"/>
                </a:solidFill>
                <a:effectLst/>
                <a:latin typeface="Calibri" panose="020F0502020204030204" pitchFamily="34" charset="0"/>
                <a:ea typeface="Calibri" panose="020F0502020204030204" pitchFamily="34" charset="0"/>
              </a:rPr>
              <a:t>Online advertising and viral campaigns </a:t>
            </a:r>
            <a:endParaRPr lang="en-GB" sz="2400" dirty="0">
              <a:effectLst/>
              <a:latin typeface="Arial" panose="020B0604020202020204" pitchFamily="34" charset="0"/>
              <a:ea typeface="Arial" panose="020B0604020202020204" pitchFamily="34" charset="0"/>
            </a:endParaRPr>
          </a:p>
          <a:p>
            <a:pPr marL="12700">
              <a:lnSpc>
                <a:spcPct val="115000"/>
              </a:lnSpc>
              <a:spcBef>
                <a:spcPts val="90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5—</a:t>
            </a:r>
            <a:r>
              <a:rPr lang="en-GB" sz="2400" dirty="0">
                <a:solidFill>
                  <a:srgbClr val="000000"/>
                </a:solidFill>
                <a:effectLst/>
                <a:latin typeface="Calibri" panose="020F0502020204030204" pitchFamily="34" charset="0"/>
                <a:ea typeface="Calibri" panose="020F0502020204030204" pitchFamily="34" charset="0"/>
              </a:rPr>
              <a:t>Social customer relationship management </a:t>
            </a:r>
            <a:endParaRPr lang="en-GB" sz="2400" dirty="0">
              <a:effectLst/>
              <a:latin typeface="Arial" panose="020B0604020202020204" pitchFamily="34" charset="0"/>
              <a:ea typeface="Arial" panose="020B0604020202020204" pitchFamily="34" charset="0"/>
            </a:endParaRPr>
          </a:p>
          <a:p>
            <a:pPr marL="12700">
              <a:lnSpc>
                <a:spcPct val="115000"/>
              </a:lnSpc>
              <a:spcBef>
                <a:spcPts val="915"/>
              </a:spcBef>
              <a:spcAft>
                <a:spcPts val="0"/>
              </a:spcAft>
            </a:pPr>
            <a:r>
              <a:rPr lang="en-GB" sz="2400" b="1" dirty="0">
                <a:solidFill>
                  <a:srgbClr val="000000"/>
                </a:solidFill>
                <a:effectLst/>
                <a:latin typeface="Calibri" panose="020F0502020204030204" pitchFamily="34" charset="0"/>
                <a:ea typeface="Calibri" panose="020F0502020204030204" pitchFamily="34" charset="0"/>
              </a:rPr>
              <a:t>• Chapter 6—</a:t>
            </a:r>
            <a:r>
              <a:rPr lang="en-GB" sz="2400" dirty="0">
                <a:solidFill>
                  <a:srgbClr val="000000"/>
                </a:solidFill>
                <a:effectLst/>
                <a:latin typeface="Calibri" panose="020F0502020204030204" pitchFamily="34" charset="0"/>
                <a:ea typeface="Calibri" panose="020F0502020204030204" pitchFamily="34" charset="0"/>
              </a:rPr>
              <a:t>Search engine optimization </a:t>
            </a:r>
            <a:endParaRPr lang="en-GB" sz="2400" dirty="0">
              <a:effectLst/>
              <a:latin typeface="Arial" panose="020B0604020202020204" pitchFamily="34" charset="0"/>
              <a:ea typeface="Arial" panose="020B0604020202020204" pitchFamily="34" charset="0"/>
            </a:endParaRPr>
          </a:p>
        </p:txBody>
      </p:sp>
      <p:sp>
        <p:nvSpPr>
          <p:cNvPr id="8" name="TextBox 7">
            <a:extLst>
              <a:ext uri="{FF2B5EF4-FFF2-40B4-BE49-F238E27FC236}">
                <a16:creationId xmlns:a16="http://schemas.microsoft.com/office/drawing/2014/main" id="{CE059338-B483-7F50-298F-F9DDA91DDBFD}"/>
              </a:ext>
            </a:extLst>
          </p:cNvPr>
          <p:cNvSpPr txBox="1"/>
          <p:nvPr/>
        </p:nvSpPr>
        <p:spPr>
          <a:xfrm>
            <a:off x="2862052" y="512378"/>
            <a:ext cx="6221894" cy="555986"/>
          </a:xfrm>
          <a:prstGeom prst="rect">
            <a:avLst/>
          </a:prstGeom>
          <a:noFill/>
        </p:spPr>
        <p:txBody>
          <a:bodyPr wrap="square">
            <a:spAutoFit/>
          </a:bodyPr>
          <a:lstStyle/>
          <a:p>
            <a:pPr marL="635">
              <a:lnSpc>
                <a:spcPct val="115000"/>
              </a:lnSpc>
            </a:pPr>
            <a:r>
              <a:rPr lang="en-GB" sz="2800" b="1" dirty="0">
                <a:solidFill>
                  <a:schemeClr val="bg1"/>
                </a:solidFill>
                <a:effectLst/>
                <a:latin typeface="Calibri" panose="020F0502020204030204" pitchFamily="34" charset="0"/>
                <a:ea typeface="Calibri" panose="020F0502020204030204" pitchFamily="34" charset="0"/>
              </a:rPr>
              <a:t>TOPICS</a:t>
            </a:r>
            <a:endParaRPr lang="en-GB" sz="2800" dirty="0">
              <a:solidFill>
                <a:schemeClr val="bg1"/>
              </a:solidFill>
              <a:effectLst/>
              <a:latin typeface="Arial" panose="020B0604020202020204" pitchFamily="34" charset="0"/>
              <a:ea typeface="Arial" panose="020B0604020202020204" pitchFamily="34" charset="0"/>
            </a:endParaRPr>
          </a:p>
        </p:txBody>
      </p:sp>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A39A628-861C-4CD6-C57D-68C87B4F76B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12" name="TextBox 11">
            <a:extLst>
              <a:ext uri="{FF2B5EF4-FFF2-40B4-BE49-F238E27FC236}">
                <a16:creationId xmlns:a16="http://schemas.microsoft.com/office/drawing/2014/main" id="{49200763-AFFE-9338-AF2B-ACC7569CFA25}"/>
              </a:ext>
            </a:extLst>
          </p:cNvPr>
          <p:cNvSpPr txBox="1"/>
          <p:nvPr/>
        </p:nvSpPr>
        <p:spPr>
          <a:xfrm>
            <a:off x="2855199" y="602913"/>
            <a:ext cx="6228522" cy="555986"/>
          </a:xfrm>
          <a:prstGeom prst="rect">
            <a:avLst/>
          </a:prstGeom>
          <a:noFill/>
        </p:spPr>
        <p:txBody>
          <a:bodyPr wrap="square">
            <a:spAutoFit/>
          </a:bodyPr>
          <a:lstStyle/>
          <a:p>
            <a:pPr marL="635">
              <a:lnSpc>
                <a:spcPct val="115000"/>
              </a:lnSpc>
            </a:pPr>
            <a:r>
              <a:rPr lang="en-GB" sz="2800" b="1" dirty="0">
                <a:solidFill>
                  <a:schemeClr val="bg1"/>
                </a:solidFill>
                <a:effectLst/>
                <a:latin typeface="Calibri" panose="020F0502020204030204" pitchFamily="34" charset="0"/>
                <a:ea typeface="Calibri" panose="020F0502020204030204" pitchFamily="34" charset="0"/>
              </a:rPr>
              <a:t>TOPICS</a:t>
            </a:r>
            <a:endParaRPr lang="en-GB" sz="2800" dirty="0">
              <a:solidFill>
                <a:schemeClr val="bg1"/>
              </a:solidFill>
              <a:effectLst/>
              <a:latin typeface="Arial" panose="020B0604020202020204" pitchFamily="34" charset="0"/>
              <a:ea typeface="Arial" panose="020B0604020202020204" pitchFamily="34" charset="0"/>
            </a:endParaRPr>
          </a:p>
        </p:txBody>
      </p:sp>
      <p:sp>
        <p:nvSpPr>
          <p:cNvPr id="20" name="TextBox 19">
            <a:extLst>
              <a:ext uri="{FF2B5EF4-FFF2-40B4-BE49-F238E27FC236}">
                <a16:creationId xmlns:a16="http://schemas.microsoft.com/office/drawing/2014/main" id="{15F09C0A-B7E8-FA7A-4965-0EBC485AD85C}"/>
              </a:ext>
            </a:extLst>
          </p:cNvPr>
          <p:cNvSpPr txBox="1"/>
          <p:nvPr/>
        </p:nvSpPr>
        <p:spPr>
          <a:xfrm>
            <a:off x="563421" y="1608530"/>
            <a:ext cx="7475277" cy="3942426"/>
          </a:xfrm>
          <a:prstGeom prst="rect">
            <a:avLst/>
          </a:prstGeom>
          <a:noFill/>
        </p:spPr>
        <p:txBody>
          <a:bodyPr wrap="square">
            <a:spAutoFit/>
          </a:bodyPr>
          <a:lstStyle/>
          <a:p>
            <a:pPr marL="12700" marR="167005">
              <a:lnSpc>
                <a:spcPct val="151000"/>
              </a:lnSpc>
              <a:spcBef>
                <a:spcPts val="90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7—</a:t>
            </a:r>
            <a:r>
              <a:rPr lang="en-GB" sz="2000" dirty="0">
                <a:solidFill>
                  <a:srgbClr val="000000"/>
                </a:solidFill>
                <a:effectLst/>
                <a:latin typeface="Calibri" panose="020F0502020204030204" pitchFamily="34" charset="0"/>
                <a:ea typeface="Calibri" panose="020F0502020204030204" pitchFamily="34" charset="0"/>
              </a:rPr>
              <a:t>Sentiment analysis and opinion mining (Business intelligence 1) </a:t>
            </a:r>
          </a:p>
          <a:p>
            <a:pPr marL="12700" marR="167005">
              <a:lnSpc>
                <a:spcPct val="151000"/>
              </a:lnSpc>
              <a:spcBef>
                <a:spcPts val="90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8—</a:t>
            </a:r>
            <a:r>
              <a:rPr lang="en-GB" sz="2000" dirty="0">
                <a:solidFill>
                  <a:srgbClr val="000000"/>
                </a:solidFill>
                <a:effectLst/>
                <a:latin typeface="Calibri" panose="020F0502020204030204" pitchFamily="34" charset="0"/>
                <a:ea typeface="Calibri" panose="020F0502020204030204" pitchFamily="34" charset="0"/>
              </a:rPr>
              <a:t>Social network data and predictive mining (Business intelligence 2)</a:t>
            </a:r>
          </a:p>
          <a:p>
            <a:pPr marL="12700" marR="167005">
              <a:lnSpc>
                <a:spcPct val="151000"/>
              </a:lnSpc>
              <a:spcBef>
                <a:spcPts val="905"/>
              </a:spcBef>
              <a:spcAft>
                <a:spcPts val="0"/>
              </a:spcAft>
            </a:pPr>
            <a:r>
              <a:rPr lang="en-GB" sz="2000" dirty="0">
                <a:solidFill>
                  <a:srgbClr val="000000"/>
                </a:solidFill>
                <a:effectLst/>
                <a:latin typeface="Calibri" panose="020F0502020204030204" pitchFamily="34" charset="0"/>
                <a:ea typeface="Calibri" panose="020F0502020204030204" pitchFamily="34" charset="0"/>
              </a:rPr>
              <a:t> </a:t>
            </a:r>
            <a:r>
              <a:rPr lang="en-GB" sz="2000" b="1" dirty="0">
                <a:solidFill>
                  <a:srgbClr val="000000"/>
                </a:solidFill>
                <a:effectLst/>
                <a:latin typeface="Calibri" panose="020F0502020204030204" pitchFamily="34" charset="0"/>
                <a:ea typeface="Calibri" panose="020F0502020204030204" pitchFamily="34" charset="0"/>
              </a:rPr>
              <a:t>• Chapter 9—</a:t>
            </a:r>
            <a:r>
              <a:rPr lang="en-GB" sz="2000" dirty="0">
                <a:solidFill>
                  <a:srgbClr val="000000"/>
                </a:solidFill>
                <a:effectLst/>
                <a:latin typeface="Calibri" panose="020F0502020204030204" pitchFamily="34" charset="0"/>
                <a:ea typeface="Calibri" panose="020F0502020204030204" pitchFamily="34" charset="0"/>
              </a:rPr>
              <a:t>e-Recruitment </a:t>
            </a:r>
            <a:endParaRPr lang="en-GB" sz="2000" dirty="0">
              <a:effectLst/>
              <a:latin typeface="Arial" panose="020B0604020202020204" pitchFamily="34" charset="0"/>
              <a:ea typeface="Arial" panose="020B0604020202020204" pitchFamily="34" charset="0"/>
            </a:endParaRPr>
          </a:p>
          <a:p>
            <a:pPr marL="12700">
              <a:lnSpc>
                <a:spcPct val="115000"/>
              </a:lnSpc>
              <a:spcBef>
                <a:spcPts val="19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10</a:t>
            </a:r>
            <a:r>
              <a:rPr lang="en-GB" sz="2000" dirty="0">
                <a:solidFill>
                  <a:srgbClr val="000000"/>
                </a:solidFill>
                <a:effectLst/>
                <a:latin typeface="Calibri" panose="020F0502020204030204" pitchFamily="34" charset="0"/>
                <a:ea typeface="Calibri" panose="020F0502020204030204" pitchFamily="34" charset="0"/>
              </a:rPr>
              <a:t>—Crowdfunding </a:t>
            </a:r>
            <a:endParaRPr lang="en-GB" sz="2000" dirty="0">
              <a:effectLst/>
              <a:latin typeface="Arial" panose="020B0604020202020204" pitchFamily="34" charset="0"/>
              <a:ea typeface="Arial" panose="020B0604020202020204" pitchFamily="34" charset="0"/>
            </a:endParaRPr>
          </a:p>
          <a:p>
            <a:pPr marL="12700">
              <a:lnSpc>
                <a:spcPct val="115000"/>
              </a:lnSpc>
              <a:spcBef>
                <a:spcPts val="90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11—</a:t>
            </a:r>
            <a:r>
              <a:rPr lang="en-GB" sz="2000" dirty="0">
                <a:solidFill>
                  <a:srgbClr val="000000"/>
                </a:solidFill>
                <a:effectLst/>
                <a:latin typeface="Calibri" panose="020F0502020204030204" pitchFamily="34" charset="0"/>
                <a:ea typeface="Calibri" panose="020F0502020204030204" pitchFamily="34" charset="0"/>
              </a:rPr>
              <a:t>Legal and ethical issues in social media </a:t>
            </a:r>
            <a:endParaRPr lang="en-GB" sz="2000" dirty="0">
              <a:effectLst/>
              <a:latin typeface="Arial" panose="020B0604020202020204" pitchFamily="34" charset="0"/>
              <a:ea typeface="Arial" panose="020B0604020202020204" pitchFamily="34" charset="0"/>
            </a:endParaRPr>
          </a:p>
          <a:p>
            <a:pPr marL="12700">
              <a:lnSpc>
                <a:spcPct val="115000"/>
              </a:lnSpc>
              <a:spcBef>
                <a:spcPts val="915"/>
              </a:spcBef>
              <a:spcAft>
                <a:spcPts val="0"/>
              </a:spcAft>
            </a:pPr>
            <a:r>
              <a:rPr lang="en-GB" sz="2000" b="1" dirty="0">
                <a:solidFill>
                  <a:srgbClr val="000000"/>
                </a:solidFill>
                <a:effectLst/>
                <a:latin typeface="Calibri" panose="020F0502020204030204" pitchFamily="34" charset="0"/>
                <a:ea typeface="Calibri" panose="020F0502020204030204" pitchFamily="34" charset="0"/>
              </a:rPr>
              <a:t>• Chapter 12—</a:t>
            </a:r>
            <a:r>
              <a:rPr lang="en-GB" sz="2000" dirty="0">
                <a:solidFill>
                  <a:srgbClr val="000000"/>
                </a:solidFill>
                <a:effectLst/>
                <a:latin typeface="Calibri" panose="020F0502020204030204" pitchFamily="34" charset="0"/>
                <a:ea typeface="Calibri" panose="020F0502020204030204" pitchFamily="34" charset="0"/>
              </a:rPr>
              <a:t>Wrap-up: integration exercises </a:t>
            </a:r>
            <a:endParaRPr lang="en-GB" sz="2000" dirty="0">
              <a:effectLst/>
              <a:latin typeface="Arial" panose="020B0604020202020204" pitchFamily="34" charset="0"/>
              <a:ea typeface="Arial" panose="020B0604020202020204" pitchFamily="34" charset="0"/>
            </a:endParaRPr>
          </a:p>
        </p:txBody>
      </p:sp>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4463BE3-B690-2E4A-F37B-69522075C38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sp>
        <p:nvSpPr>
          <p:cNvPr id="8" name="TextBox 7">
            <a:extLst>
              <a:ext uri="{FF2B5EF4-FFF2-40B4-BE49-F238E27FC236}">
                <a16:creationId xmlns:a16="http://schemas.microsoft.com/office/drawing/2014/main" id="{130DF4C5-B448-E0DC-783E-B8991F74BB8B}"/>
              </a:ext>
            </a:extLst>
          </p:cNvPr>
          <p:cNvSpPr txBox="1"/>
          <p:nvPr/>
        </p:nvSpPr>
        <p:spPr>
          <a:xfrm>
            <a:off x="2153906" y="425925"/>
            <a:ext cx="6579704" cy="555986"/>
          </a:xfrm>
          <a:prstGeom prst="rect">
            <a:avLst/>
          </a:prstGeom>
          <a:noFill/>
        </p:spPr>
        <p:txBody>
          <a:bodyPr wrap="square">
            <a:spAutoFit/>
          </a:bodyPr>
          <a:lstStyle/>
          <a:p>
            <a:pPr marL="14605">
              <a:lnSpc>
                <a:spcPct val="115000"/>
              </a:lnSpc>
              <a:spcBef>
                <a:spcPts val="6005"/>
              </a:spcBef>
              <a:spcAft>
                <a:spcPts val="0"/>
              </a:spcAft>
            </a:pPr>
            <a:r>
              <a:rPr lang="en-GB" sz="2800" dirty="0">
                <a:solidFill>
                  <a:schemeClr val="bg1"/>
                </a:solidFill>
                <a:effectLst/>
                <a:latin typeface="Calibri" panose="020F0502020204030204" pitchFamily="34" charset="0"/>
                <a:ea typeface="Calibri" panose="020F0502020204030204" pitchFamily="34" charset="0"/>
              </a:rPr>
              <a:t>RECOMMENDED TEXTBOOK</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244ED9A6-3A4E-5223-A0CA-759F5AFFDB25}"/>
              </a:ext>
            </a:extLst>
          </p:cNvPr>
          <p:cNvSpPr txBox="1"/>
          <p:nvPr/>
        </p:nvSpPr>
        <p:spPr>
          <a:xfrm>
            <a:off x="861892" y="2035210"/>
            <a:ext cx="7579743" cy="962956"/>
          </a:xfrm>
          <a:prstGeom prst="rect">
            <a:avLst/>
          </a:prstGeom>
          <a:noFill/>
        </p:spPr>
        <p:txBody>
          <a:bodyPr wrap="square">
            <a:spAutoFit/>
          </a:bodyPr>
          <a:lstStyle/>
          <a:p>
            <a:pPr marL="4445" marR="3175" indent="-3810">
              <a:lnSpc>
                <a:spcPct val="124000"/>
              </a:lnSpc>
              <a:spcBef>
                <a:spcPts val="2990"/>
              </a:spcBef>
              <a:spcAft>
                <a:spcPts val="0"/>
              </a:spcAft>
            </a:pPr>
            <a:r>
              <a:rPr lang="en-GB" sz="2400" dirty="0">
                <a:solidFill>
                  <a:srgbClr val="000000"/>
                </a:solidFill>
                <a:effectLst/>
                <a:latin typeface="Lato" panose="020F0502020204030203" pitchFamily="34" charset="0"/>
                <a:ea typeface="Lato" panose="020F0502020204030203" pitchFamily="34" charset="0"/>
                <a:cs typeface="Lato" panose="020F0502020204030203" pitchFamily="34" charset="0"/>
              </a:rPr>
              <a:t>Van Looy, A. (2022). Social media management. Using social media as a business instrument. Cham:  Springer.</a:t>
            </a:r>
            <a:endParaRPr lang="en-GB" sz="2400" dirty="0">
              <a:effectLst/>
              <a:latin typeface="Arial" panose="020B0604020202020204" pitchFamily="34" charset="0"/>
              <a:ea typeface="Arial" panose="020B0604020202020204" pitchFamily="34" charset="0"/>
            </a:endParaRPr>
          </a:p>
        </p:txBody>
      </p:sp>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C092715-07C0-FFF1-FBD3-3D58884D75A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sp>
        <p:nvSpPr>
          <p:cNvPr id="11" name="TextBox 10">
            <a:extLst>
              <a:ext uri="{FF2B5EF4-FFF2-40B4-BE49-F238E27FC236}">
                <a16:creationId xmlns:a16="http://schemas.microsoft.com/office/drawing/2014/main" id="{DB5353B1-3973-9C2C-7E65-3C0A8665D61B}"/>
              </a:ext>
            </a:extLst>
          </p:cNvPr>
          <p:cNvSpPr txBox="1"/>
          <p:nvPr/>
        </p:nvSpPr>
        <p:spPr>
          <a:xfrm>
            <a:off x="2407170" y="638707"/>
            <a:ext cx="6221894" cy="523220"/>
          </a:xfrm>
          <a:prstGeom prst="rect">
            <a:avLst/>
          </a:prstGeom>
          <a:noFill/>
        </p:spPr>
        <p:txBody>
          <a:bodyPr wrap="square">
            <a:spAutoFit/>
          </a:bodyPr>
          <a:lstStyle/>
          <a:p>
            <a:r>
              <a:rPr lang="en-GB" sz="2800" b="0" i="0" u="none" strike="noStrike" baseline="0" dirty="0">
                <a:solidFill>
                  <a:schemeClr val="bg1"/>
                </a:solidFill>
                <a:latin typeface="AdvOT3b30f6db.B2"/>
              </a:rPr>
              <a:t>Introduction to Social Media</a:t>
            </a:r>
            <a:endParaRPr lang="en-GB" sz="2800" dirty="0">
              <a:solidFill>
                <a:schemeClr val="bg1"/>
              </a:solidFill>
            </a:endParaRPr>
          </a:p>
        </p:txBody>
      </p:sp>
      <p:sp>
        <p:nvSpPr>
          <p:cNvPr id="18" name="TextBox 17">
            <a:extLst>
              <a:ext uri="{FF2B5EF4-FFF2-40B4-BE49-F238E27FC236}">
                <a16:creationId xmlns:a16="http://schemas.microsoft.com/office/drawing/2014/main" id="{2661435A-5045-92DB-685B-A4E9A07D21B4}"/>
              </a:ext>
            </a:extLst>
          </p:cNvPr>
          <p:cNvSpPr txBox="1"/>
          <p:nvPr/>
        </p:nvSpPr>
        <p:spPr>
          <a:xfrm>
            <a:off x="524677" y="1420218"/>
            <a:ext cx="7694999" cy="3693319"/>
          </a:xfrm>
          <a:prstGeom prst="rect">
            <a:avLst/>
          </a:prstGeom>
          <a:noFill/>
        </p:spPr>
        <p:txBody>
          <a:bodyPr wrap="square">
            <a:spAutoFit/>
          </a:bodyPr>
          <a:lstStyle/>
          <a:p>
            <a:endParaRPr lang="en-US" dirty="0"/>
          </a:p>
          <a:p>
            <a:r>
              <a:rPr lang="en-US" sz="2400" dirty="0"/>
              <a:t>Social media is a computer-based technology that facilitates the sharing of ideas, thoughts, and information through the building of virtual networks and communities.</a:t>
            </a:r>
          </a:p>
          <a:p>
            <a:r>
              <a:rPr lang="en-US" sz="2400" dirty="0"/>
              <a:t>There are more than 4.5 billion social media users around the world.</a:t>
            </a:r>
          </a:p>
          <a:p>
            <a:r>
              <a:rPr lang="en-US" sz="2400" dirty="0"/>
              <a:t>The largest social media networks include Facebook, Instagram, Twitter, YouTube, and TikTok.</a:t>
            </a:r>
          </a:p>
          <a:p>
            <a:r>
              <a:rPr lang="en-US" sz="2400" dirty="0"/>
              <a:t>Social media typically features user-generated content and personalized profiles.</a:t>
            </a:r>
            <a:endParaRPr lang="en-GB" sz="2400" dirty="0"/>
          </a:p>
        </p:txBody>
      </p:sp>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03DD1F9-3E78-A130-42B5-FE863E87C4D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1453D911-3A4B-675F-1C91-5DCD3076627D}"/>
              </a:ext>
            </a:extLst>
          </p:cNvPr>
          <p:cNvSpPr txBox="1"/>
          <p:nvPr/>
        </p:nvSpPr>
        <p:spPr>
          <a:xfrm>
            <a:off x="2532063" y="500224"/>
            <a:ext cx="6221894" cy="1077218"/>
          </a:xfrm>
          <a:prstGeom prst="rect">
            <a:avLst/>
          </a:prstGeom>
          <a:noFill/>
        </p:spPr>
        <p:txBody>
          <a:bodyPr wrap="square">
            <a:spAutoFit/>
          </a:bodyPr>
          <a:lstStyle/>
          <a:p>
            <a:pPr algn="l"/>
            <a:r>
              <a:rPr lang="en-GB" sz="2800" b="1" i="0" dirty="0">
                <a:solidFill>
                  <a:schemeClr val="bg1"/>
                </a:solidFill>
                <a:effectLst/>
                <a:latin typeface="Cabin-semi-bold"/>
              </a:rPr>
              <a:t>What Is Social Media?</a:t>
            </a:r>
          </a:p>
          <a:p>
            <a:br>
              <a:rPr lang="en-GB" dirty="0"/>
            </a:br>
            <a:endParaRPr lang="en-GB" dirty="0"/>
          </a:p>
        </p:txBody>
      </p:sp>
      <p:sp>
        <p:nvSpPr>
          <p:cNvPr id="18" name="TextBox 17">
            <a:extLst>
              <a:ext uri="{FF2B5EF4-FFF2-40B4-BE49-F238E27FC236}">
                <a16:creationId xmlns:a16="http://schemas.microsoft.com/office/drawing/2014/main" id="{FFD48BF5-65A0-F930-4CB1-F1EA0BF009B3}"/>
              </a:ext>
            </a:extLst>
          </p:cNvPr>
          <p:cNvSpPr txBox="1"/>
          <p:nvPr/>
        </p:nvSpPr>
        <p:spPr>
          <a:xfrm>
            <a:off x="490756" y="1710563"/>
            <a:ext cx="7695019" cy="3785652"/>
          </a:xfrm>
          <a:prstGeom prst="rect">
            <a:avLst/>
          </a:prstGeom>
          <a:noFill/>
        </p:spPr>
        <p:txBody>
          <a:bodyPr wrap="square">
            <a:spAutoFit/>
          </a:bodyPr>
          <a:lstStyle/>
          <a:p>
            <a:r>
              <a:rPr lang="en-US" sz="2400" dirty="0"/>
              <a:t>The term social media refers to a computer-based technology that facilitates the sharing of ideas, thoughts, and information through virtual networks and communities. Social media is internet-based and gives users quick electronic communication of content, such as personal information, documents, videos, and photos. Users engage with social media via a computer, tablet, or smartphone via web-based software or applications. While social media is ubiquitous in America and Europe, Asian countries like Indonesia lead the list of social media usage.</a:t>
            </a:r>
            <a:endParaRPr lang="en-GB" sz="2400" dirty="0"/>
          </a:p>
        </p:txBody>
      </p:sp>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6793CD4-5584-38BA-CF16-0D2E19FD180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487759" cy="707886"/>
          </a:xfrm>
          <a:prstGeom prst="rect">
            <a:avLst/>
          </a:prstGeom>
          <a:noFill/>
        </p:spPr>
        <p:txBody>
          <a:bodyPr wrap="square">
            <a:spAutoFit/>
          </a:bodyPr>
          <a:lstStyle/>
          <a:p>
            <a:pPr algn="just"/>
            <a:endParaRPr lang="en-US" sz="2000" b="0" i="0" dirty="0">
              <a:solidFill>
                <a:srgbClr val="0D405F"/>
              </a:solidFill>
              <a:effectLst/>
              <a:latin typeface="Inter"/>
            </a:endParaRPr>
          </a:p>
          <a:p>
            <a:pPr algn="just"/>
            <a:endParaRPr lang="en-US" sz="2000" b="0" i="0" dirty="0">
              <a:solidFill>
                <a:srgbClr val="0D405F"/>
              </a:solidFill>
              <a:effectLst/>
              <a:latin typeface="Inter"/>
            </a:endParaRP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sp>
        <p:nvSpPr>
          <p:cNvPr id="12" name="TextBox 11">
            <a:extLst>
              <a:ext uri="{FF2B5EF4-FFF2-40B4-BE49-F238E27FC236}">
                <a16:creationId xmlns:a16="http://schemas.microsoft.com/office/drawing/2014/main" id="{77D26685-1095-9AE1-7503-78F73815B247}"/>
              </a:ext>
            </a:extLst>
          </p:cNvPr>
          <p:cNvSpPr txBox="1"/>
          <p:nvPr/>
        </p:nvSpPr>
        <p:spPr>
          <a:xfrm>
            <a:off x="510467" y="1706108"/>
            <a:ext cx="9107298" cy="2677656"/>
          </a:xfrm>
          <a:prstGeom prst="rect">
            <a:avLst/>
          </a:prstGeom>
          <a:noFill/>
        </p:spPr>
        <p:txBody>
          <a:bodyPr wrap="square">
            <a:spAutoFit/>
          </a:bodyPr>
          <a:lstStyle/>
          <a:p>
            <a:r>
              <a:rPr lang="en-US" sz="2800" dirty="0"/>
              <a:t>Social media originated as a way to interact with friends and family but was later adopted by businesses that wanted to take advantage of a popular new communication method to reach out to customers. The power of social media is the ability to connect and share information with anyone on Earth, or with many people simultaneously.</a:t>
            </a:r>
            <a:endParaRPr lang="en-GB" sz="2800" dirty="0"/>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40ED9B7-7BED-0C86-282D-345E873B625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1015663"/>
          </a:xfrm>
          <a:prstGeom prst="rect">
            <a:avLst/>
          </a:prstGeom>
          <a:noFill/>
        </p:spPr>
        <p:txBody>
          <a:bodyPr wrap="square">
            <a:spAutoFit/>
          </a:bodyPr>
          <a:lstStyle/>
          <a:p>
            <a:pPr algn="l"/>
            <a:r>
              <a:rPr lang="en-GB" sz="2400" b="1" i="0" dirty="0">
                <a:solidFill>
                  <a:schemeClr val="bg1"/>
                </a:solidFill>
                <a:effectLst/>
                <a:latin typeface="Cabin-semi-bold"/>
              </a:rPr>
              <a:t>Types of Social Media</a:t>
            </a:r>
          </a:p>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576726" y="2126587"/>
            <a:ext cx="7807459" cy="1569660"/>
          </a:xfrm>
          <a:prstGeom prst="rect">
            <a:avLst/>
          </a:prstGeom>
          <a:noFill/>
        </p:spPr>
        <p:txBody>
          <a:bodyPr wrap="square">
            <a:spAutoFit/>
          </a:bodyPr>
          <a:lstStyle/>
          <a:p>
            <a:r>
              <a:rPr lang="en-US" sz="2400" dirty="0"/>
              <a:t>Social media may take the form of a variety of tech-enabled activities. These activities include photo sharing, blogging, social gaming, social networks, video sharing, business networks, virtual worlds, reviews, and much more. </a:t>
            </a:r>
            <a:endParaRPr lang="en-GB" sz="2400"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6F4E9F3-53FA-4DC6-19AA-6F3837CC296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2" name="TextBox 11">
            <a:extLst>
              <a:ext uri="{FF2B5EF4-FFF2-40B4-BE49-F238E27FC236}">
                <a16:creationId xmlns:a16="http://schemas.microsoft.com/office/drawing/2014/main" id="{BA3A483C-1FC2-D8D1-95B9-AF8B47F63553}"/>
              </a:ext>
            </a:extLst>
          </p:cNvPr>
          <p:cNvSpPr txBox="1"/>
          <p:nvPr/>
        </p:nvSpPr>
        <p:spPr>
          <a:xfrm>
            <a:off x="294988" y="1798868"/>
            <a:ext cx="8842381" cy="3108543"/>
          </a:xfrm>
          <a:prstGeom prst="rect">
            <a:avLst/>
          </a:prstGeom>
          <a:noFill/>
        </p:spPr>
        <p:txBody>
          <a:bodyPr wrap="square">
            <a:spAutoFit/>
          </a:bodyPr>
          <a:lstStyle/>
          <a:p>
            <a:r>
              <a:rPr lang="en-US" sz="2800" dirty="0"/>
              <a:t>For individuals, social media is used to keep in touch with friends and extended family. Some people will use various social media applications to network career opportunities, find people across the globe with like-minded interests, and share their thoughts, feelings, insights, and emotions. Those who engage in these activities are part of a virtual social network.</a:t>
            </a:r>
          </a:p>
        </p:txBody>
      </p:sp>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0B88E54-9E06-DD43-1790-DE2E0FEF43D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4772" y="5668335"/>
            <a:ext cx="1896390" cy="971494"/>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18" name="TextBox 17">
            <a:extLst>
              <a:ext uri="{FF2B5EF4-FFF2-40B4-BE49-F238E27FC236}">
                <a16:creationId xmlns:a16="http://schemas.microsoft.com/office/drawing/2014/main" id="{EE1B0AD1-EDD6-9A11-148E-859185BF43B1}"/>
              </a:ext>
            </a:extLst>
          </p:cNvPr>
          <p:cNvSpPr txBox="1"/>
          <p:nvPr/>
        </p:nvSpPr>
        <p:spPr>
          <a:xfrm>
            <a:off x="692165" y="1887924"/>
            <a:ext cx="8058751" cy="2246769"/>
          </a:xfrm>
          <a:prstGeom prst="rect">
            <a:avLst/>
          </a:prstGeom>
          <a:noFill/>
        </p:spPr>
        <p:txBody>
          <a:bodyPr wrap="square">
            <a:spAutoFit/>
          </a:bodyPr>
          <a:lstStyle/>
          <a:p>
            <a:r>
              <a:rPr lang="en-US" sz="2800" dirty="0"/>
              <a:t>For businesses, social media is an indispensable tool. Companies use the platform to find and engage with customers, drive sales through advertising and promotion, gauge consumer trends, and offer customer service or support.</a:t>
            </a:r>
            <a:endParaRPr lang="en-GB" sz="2800" dirty="0"/>
          </a:p>
        </p:txBody>
      </p:sp>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3294BE0-0215-C48A-869F-7FE354CB585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225" y="5707864"/>
            <a:ext cx="2200649" cy="971494"/>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87B32D4E-ADA1-3A57-9107-C47DB6E9CA8B}"/>
              </a:ext>
            </a:extLst>
          </p:cNvPr>
          <p:cNvSpPr txBox="1"/>
          <p:nvPr/>
        </p:nvSpPr>
        <p:spPr>
          <a:xfrm>
            <a:off x="438117" y="1566688"/>
            <a:ext cx="7419558" cy="3785652"/>
          </a:xfrm>
          <a:prstGeom prst="rect">
            <a:avLst/>
          </a:prstGeom>
          <a:noFill/>
        </p:spPr>
        <p:txBody>
          <a:bodyPr wrap="square">
            <a:spAutoFit/>
          </a:bodyPr>
          <a:lstStyle/>
          <a:p>
            <a:r>
              <a:rPr lang="en-US" sz="2400" dirty="0"/>
              <a:t>Social media's role in helping businesses is significant. It facilitates communication with customers, enabling the melding of social interactions on e-commerce sites. Its ability to collect information helps focus on marketing efforts and market research. It helps in promoting products and services, as it enables the distribution of targeted, timely, and exclusive sales and coupons to would-be customers. Further, social media can help in building customer relationships through loyalty programs linked to social media.</a:t>
            </a:r>
            <a:endParaRPr lang="en-GB" sz="2400" dirty="0"/>
          </a:p>
        </p:txBody>
      </p:sp>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53C001D-5542-3644-0A5B-84AAC7E4FD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5725" y="5565916"/>
            <a:ext cx="2494990" cy="971494"/>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2875079" y="577151"/>
            <a:ext cx="6228522" cy="1138773"/>
          </a:xfrm>
          <a:prstGeom prst="rect">
            <a:avLst/>
          </a:prstGeom>
          <a:noFill/>
        </p:spPr>
        <p:txBody>
          <a:bodyPr wrap="square">
            <a:spAutoFit/>
          </a:bodyPr>
          <a:lstStyle/>
          <a:p>
            <a:pPr algn="l"/>
            <a:r>
              <a:rPr lang="en-GB" sz="2800" b="1" i="0" dirty="0">
                <a:solidFill>
                  <a:schemeClr val="bg1"/>
                </a:solidFill>
                <a:effectLst/>
                <a:latin typeface="Cabin-semi-bold"/>
              </a:rPr>
              <a:t>Benefits of Social Media</a:t>
            </a:r>
          </a:p>
          <a:p>
            <a:br>
              <a:rPr lang="en-GB" sz="2000" dirty="0"/>
            </a:br>
            <a:endParaRPr lang="en-GB" sz="2000" b="0" i="0" dirty="0">
              <a:solidFill>
                <a:schemeClr val="bg1"/>
              </a:solidFill>
              <a:effectLst/>
              <a:latin typeface="Georgia" panose="02040502050405020303" pitchFamily="18" charset="0"/>
            </a:endParaRPr>
          </a:p>
        </p:txBody>
      </p:sp>
      <p:sp>
        <p:nvSpPr>
          <p:cNvPr id="12" name="TextBox 11">
            <a:extLst>
              <a:ext uri="{FF2B5EF4-FFF2-40B4-BE49-F238E27FC236}">
                <a16:creationId xmlns:a16="http://schemas.microsoft.com/office/drawing/2014/main" id="{3F7CDE8F-F2ED-1936-0565-2327185F1798}"/>
              </a:ext>
            </a:extLst>
          </p:cNvPr>
          <p:cNvSpPr txBox="1"/>
          <p:nvPr/>
        </p:nvSpPr>
        <p:spPr>
          <a:xfrm>
            <a:off x="714590" y="1905506"/>
            <a:ext cx="7564573" cy="3046988"/>
          </a:xfrm>
          <a:prstGeom prst="rect">
            <a:avLst/>
          </a:prstGeom>
          <a:noFill/>
        </p:spPr>
        <p:txBody>
          <a:bodyPr wrap="square">
            <a:spAutoFit/>
          </a:bodyPr>
          <a:lstStyle/>
          <a:p>
            <a:r>
              <a:rPr lang="en-US" sz="2400" dirty="0"/>
              <a:t>Social media has changed the way we all interact with each other online. It gives us the ability to discover what's happening in the world in real-time, to connect with each other and stay in touch with long-distance friends, and in order to have access to endless amounts of information at our fingertips. In many senses, social media has helped many individuals find common ground with others online, making the world seem more approachable.</a:t>
            </a:r>
          </a:p>
        </p:txBody>
      </p:sp>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C5BD660-47DF-060C-71EE-466D8EE0392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551" y="5523778"/>
            <a:ext cx="2494990" cy="971494"/>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07312209-9F73-A53C-1090-E8E413C9E410}"/>
              </a:ext>
            </a:extLst>
          </p:cNvPr>
          <p:cNvSpPr txBox="1"/>
          <p:nvPr/>
        </p:nvSpPr>
        <p:spPr>
          <a:xfrm>
            <a:off x="440557" y="1633537"/>
            <a:ext cx="7669773" cy="2246769"/>
          </a:xfrm>
          <a:prstGeom prst="rect">
            <a:avLst/>
          </a:prstGeom>
          <a:noFill/>
        </p:spPr>
        <p:txBody>
          <a:bodyPr wrap="square">
            <a:spAutoFit/>
          </a:bodyPr>
          <a:lstStyle/>
          <a:p>
            <a:r>
              <a:rPr lang="en-US" sz="2800" dirty="0"/>
              <a:t>Businesses are also using social media marketing to target their consumers right on their phones and computers, building a following in order to build a loyal fan base, and create a culture behind their own brand.</a:t>
            </a:r>
            <a:endParaRPr lang="en-GB" sz="2800" dirty="0"/>
          </a:p>
        </p:txBody>
      </p:sp>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FEB8052-3A19-1708-8285-920535CD47F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225" y="5707864"/>
            <a:ext cx="2494990" cy="971494"/>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1077218"/>
          </a:xfrm>
          <a:prstGeom prst="rect">
            <a:avLst/>
          </a:prstGeom>
          <a:noFill/>
        </p:spPr>
        <p:txBody>
          <a:bodyPr wrap="square">
            <a:spAutoFit/>
          </a:bodyPr>
          <a:lstStyle/>
          <a:p>
            <a:pPr algn="l"/>
            <a:r>
              <a:rPr lang="en-US" sz="2800" b="1" i="0" dirty="0">
                <a:solidFill>
                  <a:schemeClr val="bg1"/>
                </a:solidFill>
                <a:effectLst/>
                <a:latin typeface="Averta"/>
              </a:rPr>
              <a:t>What Is Social Media Management?</a:t>
            </a:r>
          </a:p>
          <a:p>
            <a:br>
              <a:rPr lang="en-US" dirty="0"/>
            </a:br>
            <a:endParaRPr lang="en-GB" dirty="0"/>
          </a:p>
        </p:txBody>
      </p:sp>
      <p:sp>
        <p:nvSpPr>
          <p:cNvPr id="18" name="TextBox 17">
            <a:extLst>
              <a:ext uri="{FF2B5EF4-FFF2-40B4-BE49-F238E27FC236}">
                <a16:creationId xmlns:a16="http://schemas.microsoft.com/office/drawing/2014/main" id="{429C5D88-153B-8031-FE69-66D8D4E22344}"/>
              </a:ext>
            </a:extLst>
          </p:cNvPr>
          <p:cNvSpPr txBox="1"/>
          <p:nvPr/>
        </p:nvSpPr>
        <p:spPr>
          <a:xfrm>
            <a:off x="732287" y="1459813"/>
            <a:ext cx="7388669" cy="4154984"/>
          </a:xfrm>
          <a:prstGeom prst="rect">
            <a:avLst/>
          </a:prstGeom>
          <a:noFill/>
        </p:spPr>
        <p:txBody>
          <a:bodyPr wrap="square">
            <a:spAutoFit/>
          </a:bodyPr>
          <a:lstStyle/>
          <a:p>
            <a:r>
              <a:rPr lang="en-US" sz="2400" dirty="0"/>
              <a:t>Social media management is the process of creating and publishing content, monitoring engagement and mentions, growing a community of customers and influencers, and reporting and analyzing the results of your efforts.</a:t>
            </a:r>
          </a:p>
          <a:p>
            <a:r>
              <a:rPr lang="en-US" sz="2400" dirty="0"/>
              <a:t>Depending on the company’s goals, this process can include just one or more than a dozen channels, ranging from Facebook to YouTube. No matter how many social channels a business uses, social media management is an integral part of a company’s marketing strategy and can generate a measurable return on investment</a:t>
            </a:r>
            <a:endParaRPr lang="en-GB" sz="2400"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32F56AB-5319-B495-D7BD-CA65A502F98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551" y="5649782"/>
            <a:ext cx="2494990" cy="971494"/>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B816655-AF82-CD7F-BDA6-7B4E3684CE2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203" y="5563227"/>
            <a:ext cx="2494990" cy="971494"/>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10254</TotalTime>
  <Words>1214</Words>
  <Application>Microsoft Office PowerPoint</Application>
  <PresentationFormat>Widescreen</PresentationFormat>
  <Paragraphs>108</Paragraphs>
  <Slides>21</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21</vt:i4>
      </vt:variant>
    </vt:vector>
  </HeadingPairs>
  <TitlesOfParts>
    <vt:vector size="34" baseType="lpstr">
      <vt:lpstr>AdvOT3b30f6db.B2</vt:lpstr>
      <vt:lpstr>Arial</vt:lpstr>
      <vt:lpstr>ArialMT</vt:lpstr>
      <vt:lpstr>Averta</vt:lpstr>
      <vt:lpstr>Cabin-semi-bold</vt:lpstr>
      <vt:lpstr>Calibri</vt:lpstr>
      <vt:lpstr>Calibri Light</vt:lpstr>
      <vt:lpstr>Georgia</vt:lpstr>
      <vt:lpstr>Inter</vt:lpstr>
      <vt:lpstr>Lato</vt:lpstr>
      <vt:lpstr>Noto Sans Symbols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180</cp:revision>
  <dcterms:created xsi:type="dcterms:W3CDTF">2021-08-03T13:03:26Z</dcterms:created>
  <dcterms:modified xsi:type="dcterms:W3CDTF">2024-05-26T08:11:10Z</dcterms:modified>
</cp:coreProperties>
</file>