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480" r:id="rId2"/>
    <p:sldId id="303" r:id="rId3"/>
    <p:sldId id="486" r:id="rId4"/>
    <p:sldId id="487" r:id="rId5"/>
    <p:sldId id="260" r:id="rId6"/>
    <p:sldId id="261" r:id="rId7"/>
    <p:sldId id="263" r:id="rId8"/>
    <p:sldId id="298" r:id="rId9"/>
    <p:sldId id="299" r:id="rId10"/>
    <p:sldId id="308" r:id="rId11"/>
    <p:sldId id="266" r:id="rId12"/>
    <p:sldId id="265" r:id="rId13"/>
    <p:sldId id="300" r:id="rId14"/>
    <p:sldId id="267" r:id="rId15"/>
    <p:sldId id="268" r:id="rId16"/>
    <p:sldId id="269" r:id="rId17"/>
    <p:sldId id="270" r:id="rId18"/>
    <p:sldId id="482" r:id="rId19"/>
    <p:sldId id="273" r:id="rId20"/>
    <p:sldId id="302" r:id="rId21"/>
    <p:sldId id="483" r:id="rId22"/>
    <p:sldId id="277" r:id="rId23"/>
    <p:sldId id="278" r:id="rId24"/>
    <p:sldId id="281" r:id="rId25"/>
    <p:sldId id="284" r:id="rId26"/>
    <p:sldId id="484" r:id="rId27"/>
    <p:sldId id="286" r:id="rId28"/>
    <p:sldId id="287" r:id="rId29"/>
    <p:sldId id="285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485" r:id="rId38"/>
    <p:sldId id="307" r:id="rId39"/>
    <p:sldId id="34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6"/>
            <p14:sldId id="487"/>
            <p14:sldId id="260"/>
            <p14:sldId id="261"/>
            <p14:sldId id="263"/>
            <p14:sldId id="298"/>
            <p14:sldId id="299"/>
            <p14:sldId id="308"/>
            <p14:sldId id="266"/>
            <p14:sldId id="265"/>
            <p14:sldId id="300"/>
            <p14:sldId id="267"/>
            <p14:sldId id="268"/>
            <p14:sldId id="269"/>
            <p14:sldId id="270"/>
            <p14:sldId id="482"/>
            <p14:sldId id="273"/>
            <p14:sldId id="302"/>
            <p14:sldId id="483"/>
            <p14:sldId id="277"/>
            <p14:sldId id="278"/>
            <p14:sldId id="281"/>
            <p14:sldId id="284"/>
            <p14:sldId id="484"/>
            <p14:sldId id="286"/>
            <p14:sldId id="287"/>
            <p14:sldId id="285"/>
            <p14:sldId id="288"/>
            <p14:sldId id="289"/>
            <p14:sldId id="290"/>
            <p14:sldId id="291"/>
            <p14:sldId id="292"/>
            <p14:sldId id="293"/>
            <p14:sldId id="294"/>
            <p14:sldId id="485"/>
            <p14:sldId id="30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674" autoAdjust="0"/>
  </p:normalViewPr>
  <p:slideViewPr>
    <p:cSldViewPr snapToGrid="0">
      <p:cViewPr varScale="1">
        <p:scale>
          <a:sx n="106" d="100"/>
          <a:sy n="106" d="100"/>
        </p:scale>
        <p:origin x="79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6025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276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9102810-5D96-5638-2F59-72DE2C1102C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571A01-E1AF-4341-B0AF-1316F3B50E0E}" type="slidenum">
              <a:rPr lang="en-US" altLang="en-EG"/>
              <a:pPr/>
              <a:t>5</a:t>
            </a:fld>
            <a:endParaRPr lang="en-US" altLang="en-EG"/>
          </a:p>
        </p:txBody>
      </p:sp>
      <p:sp>
        <p:nvSpPr>
          <p:cNvPr id="75778" name="Rectangle 2">
            <a:extLst>
              <a:ext uri="{FF2B5EF4-FFF2-40B4-BE49-F238E27FC236}">
                <a16:creationId xmlns:a16="http://schemas.microsoft.com/office/drawing/2014/main" id="{03BE1DED-0B0D-0816-EE18-8A04B75C4B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8CCBE5C4-F293-7940-A969-183A888058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CCD5DEF-54F7-8440-0A53-21AB07494F3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594F58-A24F-524E-BE7E-7F7B45B3B88F}" type="slidenum">
              <a:rPr lang="en-US" altLang="en-EG"/>
              <a:pPr/>
              <a:t>6</a:t>
            </a:fld>
            <a:endParaRPr lang="en-US" altLang="en-EG"/>
          </a:p>
        </p:txBody>
      </p:sp>
      <p:sp>
        <p:nvSpPr>
          <p:cNvPr id="77826" name="Rectangle 2">
            <a:extLst>
              <a:ext uri="{FF2B5EF4-FFF2-40B4-BE49-F238E27FC236}">
                <a16:creationId xmlns:a16="http://schemas.microsoft.com/office/drawing/2014/main" id="{E3150278-D75B-B054-B1FE-1680FBC22A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A4D03119-37B9-8121-4699-B00F37AAB9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2114C48-152D-FE18-C25C-4275DAB064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D67DE7-5791-6545-BA3D-C96F49EBFEC8}" type="slidenum">
              <a:rPr lang="en-US" altLang="en-EG"/>
              <a:pPr/>
              <a:t>7</a:t>
            </a:fld>
            <a:endParaRPr lang="en-US" altLang="en-EG"/>
          </a:p>
        </p:txBody>
      </p:sp>
      <p:sp>
        <p:nvSpPr>
          <p:cNvPr id="81922" name="Rectangle 2">
            <a:extLst>
              <a:ext uri="{FF2B5EF4-FFF2-40B4-BE49-F238E27FC236}">
                <a16:creationId xmlns:a16="http://schemas.microsoft.com/office/drawing/2014/main" id="{A02C3567-6511-CCDC-6C21-3FC8F105C3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4">
            <a:extLst>
              <a:ext uri="{FF2B5EF4-FFF2-40B4-BE49-F238E27FC236}">
                <a16:creationId xmlns:a16="http://schemas.microsoft.com/office/drawing/2014/main" id="{7FA59BC1-D185-06B1-106C-D946AFDDEF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FFEE4F7-40F1-803B-9751-63E0A7737AD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ADF2D1-B266-E945-8EF3-958B18323D67}" type="slidenum">
              <a:rPr lang="en-US" altLang="en-EG"/>
              <a:pPr/>
              <a:t>8</a:t>
            </a:fld>
            <a:endParaRPr lang="en-US" altLang="en-EG"/>
          </a:p>
        </p:txBody>
      </p:sp>
      <p:sp>
        <p:nvSpPr>
          <p:cNvPr id="178178" name="Rectangle 2">
            <a:extLst>
              <a:ext uri="{FF2B5EF4-FFF2-40B4-BE49-F238E27FC236}">
                <a16:creationId xmlns:a16="http://schemas.microsoft.com/office/drawing/2014/main" id="{44763473-9477-2EF0-15B9-5166900EE5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79" name="Rectangle 3">
            <a:extLst>
              <a:ext uri="{FF2B5EF4-FFF2-40B4-BE49-F238E27FC236}">
                <a16:creationId xmlns:a16="http://schemas.microsoft.com/office/drawing/2014/main" id="{DB89E59A-D3A6-785F-4A95-E79FDFF5F0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A0AAA06-1315-DFF6-A6CA-5D230E5D287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EFEE83-DF4B-E546-8989-CEA60B8225B4}" type="slidenum">
              <a:rPr lang="en-US" altLang="en-EG"/>
              <a:pPr/>
              <a:t>9</a:t>
            </a:fld>
            <a:endParaRPr lang="en-US" altLang="en-EG"/>
          </a:p>
        </p:txBody>
      </p:sp>
      <p:sp>
        <p:nvSpPr>
          <p:cNvPr id="179202" name="Rectangle 2">
            <a:extLst>
              <a:ext uri="{FF2B5EF4-FFF2-40B4-BE49-F238E27FC236}">
                <a16:creationId xmlns:a16="http://schemas.microsoft.com/office/drawing/2014/main" id="{B027BFE4-223D-1C90-FF17-6659B2467A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3" name="Rectangle 3">
            <a:extLst>
              <a:ext uri="{FF2B5EF4-FFF2-40B4-BE49-F238E27FC236}">
                <a16:creationId xmlns:a16="http://schemas.microsoft.com/office/drawing/2014/main" id="{2D35039C-B761-FFD9-8CEC-C3CC6248D1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C6025DE-CE41-EB23-D74C-96C1EC72AE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C8AEB0-2B40-F843-9047-1193F89DA7CB}" type="slidenum">
              <a:rPr lang="en-US" altLang="en-EG"/>
              <a:pPr/>
              <a:t>11</a:t>
            </a:fld>
            <a:endParaRPr lang="en-US" altLang="en-EG"/>
          </a:p>
        </p:txBody>
      </p:sp>
      <p:sp>
        <p:nvSpPr>
          <p:cNvPr id="88066" name="Rectangle 2">
            <a:extLst>
              <a:ext uri="{FF2B5EF4-FFF2-40B4-BE49-F238E27FC236}">
                <a16:creationId xmlns:a16="http://schemas.microsoft.com/office/drawing/2014/main" id="{326611D8-E8C5-B718-AB74-29E85BDFBE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4">
            <a:extLst>
              <a:ext uri="{FF2B5EF4-FFF2-40B4-BE49-F238E27FC236}">
                <a16:creationId xmlns:a16="http://schemas.microsoft.com/office/drawing/2014/main" id="{9510EA77-CC0C-0C0C-4B60-C95C713FF3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47BC16D-A8A7-F14A-0991-1495827F35D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1A1FEA-89C9-644A-96C5-D0D7BD74A69C}" type="slidenum">
              <a:rPr lang="en-US" altLang="en-EG"/>
              <a:pPr/>
              <a:t>12</a:t>
            </a:fld>
            <a:endParaRPr lang="en-US" altLang="en-EG"/>
          </a:p>
        </p:txBody>
      </p:sp>
      <p:sp>
        <p:nvSpPr>
          <p:cNvPr id="86018" name="Rectangle 2">
            <a:extLst>
              <a:ext uri="{FF2B5EF4-FFF2-40B4-BE49-F238E27FC236}">
                <a16:creationId xmlns:a16="http://schemas.microsoft.com/office/drawing/2014/main" id="{1159036A-F017-2B58-C4BB-40E2495F22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E2B65923-AFDE-F050-AB6B-A0B72EC3FA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0DFBB79-2CFD-2DA5-B10B-59A288064E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52AAD2-E270-8941-A8AE-51B6C7988445}" type="slidenum">
              <a:rPr lang="en-US" altLang="en-EG"/>
              <a:pPr/>
              <a:t>13</a:t>
            </a:fld>
            <a:endParaRPr lang="en-US" altLang="en-EG"/>
          </a:p>
        </p:txBody>
      </p:sp>
      <p:sp>
        <p:nvSpPr>
          <p:cNvPr id="180226" name="Rectangle 2">
            <a:extLst>
              <a:ext uri="{FF2B5EF4-FFF2-40B4-BE49-F238E27FC236}">
                <a16:creationId xmlns:a16="http://schemas.microsoft.com/office/drawing/2014/main" id="{C6749C12-587B-D840-5FE2-2D65542C9C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7" name="Rectangle 3">
            <a:extLst>
              <a:ext uri="{FF2B5EF4-FFF2-40B4-BE49-F238E27FC236}">
                <a16:creationId xmlns:a16="http://schemas.microsoft.com/office/drawing/2014/main" id="{1696E112-D759-33DA-DA25-4075768B7E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80175E0-0228-8B64-2BC9-249F66CE99D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82EA17B-D465-F046-BD94-A9B920195574}" type="slidenum">
              <a:rPr lang="en-US" altLang="en-EG"/>
              <a:pPr/>
              <a:t>14</a:t>
            </a:fld>
            <a:endParaRPr lang="en-US" altLang="en-EG"/>
          </a:p>
        </p:txBody>
      </p:sp>
      <p:sp>
        <p:nvSpPr>
          <p:cNvPr id="90114" name="Rectangle 2">
            <a:extLst>
              <a:ext uri="{FF2B5EF4-FFF2-40B4-BE49-F238E27FC236}">
                <a16:creationId xmlns:a16="http://schemas.microsoft.com/office/drawing/2014/main" id="{D9FBD061-EC87-55F1-0DD2-E3B4DD42D7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>
            <a:extLst>
              <a:ext uri="{FF2B5EF4-FFF2-40B4-BE49-F238E27FC236}">
                <a16:creationId xmlns:a16="http://schemas.microsoft.com/office/drawing/2014/main" id="{293437FD-059C-7637-EB7B-8F4BD0D877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6F38E22-9C54-1746-578D-4E6120F2BF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78B828-AD14-3A46-AAB6-7A101BE26D5D}" type="slidenum">
              <a:rPr lang="en-US" altLang="en-EG"/>
              <a:pPr/>
              <a:t>15</a:t>
            </a:fld>
            <a:endParaRPr lang="en-US" altLang="en-EG"/>
          </a:p>
        </p:txBody>
      </p:sp>
      <p:sp>
        <p:nvSpPr>
          <p:cNvPr id="92162" name="Rectangle 2">
            <a:extLst>
              <a:ext uri="{FF2B5EF4-FFF2-40B4-BE49-F238E27FC236}">
                <a16:creationId xmlns:a16="http://schemas.microsoft.com/office/drawing/2014/main" id="{A3402EC4-A285-84F8-1092-04DD80AAA8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B89FA2DC-EFB4-8AED-4861-8D6A147E57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CD640C6-5829-4BC2-364E-5B4751325E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D51714-656A-A340-9EC0-68A5D90ED310}" type="slidenum">
              <a:rPr lang="en-US" altLang="en-EG"/>
              <a:pPr/>
              <a:t>16</a:t>
            </a:fld>
            <a:endParaRPr lang="en-US" altLang="en-EG"/>
          </a:p>
        </p:txBody>
      </p:sp>
      <p:sp>
        <p:nvSpPr>
          <p:cNvPr id="94210" name="Rectangle 2">
            <a:extLst>
              <a:ext uri="{FF2B5EF4-FFF2-40B4-BE49-F238E27FC236}">
                <a16:creationId xmlns:a16="http://schemas.microsoft.com/office/drawing/2014/main" id="{79F90E0B-F53E-898B-2A6A-EA9449CB05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id="{9EC1FB79-BA5D-6E35-C473-690F0AB31B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5D9916D-7268-C84C-E4F4-79FB10B86C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844BA9-6160-DF40-8919-6A5132B99A1E}" type="slidenum">
              <a:rPr lang="en-US" altLang="en-EG"/>
              <a:pPr/>
              <a:t>17</a:t>
            </a:fld>
            <a:endParaRPr lang="en-US" altLang="en-EG"/>
          </a:p>
        </p:txBody>
      </p:sp>
      <p:sp>
        <p:nvSpPr>
          <p:cNvPr id="96258" name="Rectangle 2">
            <a:extLst>
              <a:ext uri="{FF2B5EF4-FFF2-40B4-BE49-F238E27FC236}">
                <a16:creationId xmlns:a16="http://schemas.microsoft.com/office/drawing/2014/main" id="{ACFEF9DC-B8D1-DD75-AE4D-A5AE42BB5D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F707AADB-BD59-3D58-7175-BF179DF875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r>
              <a:rPr lang="en-US" altLang="en-EG"/>
              <a:t>.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29FE770-16B7-BAB6-DF1E-8EFA007C86B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D6281D-3955-4C41-9B4D-21562057CE06}" type="slidenum">
              <a:rPr lang="en-US" altLang="en-EG"/>
              <a:pPr/>
              <a:t>18</a:t>
            </a:fld>
            <a:endParaRPr lang="en-US" altLang="en-EG"/>
          </a:p>
        </p:txBody>
      </p:sp>
      <p:sp>
        <p:nvSpPr>
          <p:cNvPr id="98306" name="Rectangle 2">
            <a:extLst>
              <a:ext uri="{FF2B5EF4-FFF2-40B4-BE49-F238E27FC236}">
                <a16:creationId xmlns:a16="http://schemas.microsoft.com/office/drawing/2014/main" id="{D41E375C-F1B7-DFA8-2A0A-AB44DB7CE2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>
            <a:extLst>
              <a:ext uri="{FF2B5EF4-FFF2-40B4-BE49-F238E27FC236}">
                <a16:creationId xmlns:a16="http://schemas.microsoft.com/office/drawing/2014/main" id="{76FA6A63-D6F1-C179-CB8A-7642096327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E12DDAD-3E27-6386-194E-CCC8C905971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80C310-5A2E-824B-A2F1-B5A3DBFD963A}" type="slidenum">
              <a:rPr lang="en-US" altLang="en-EG"/>
              <a:pPr/>
              <a:t>19</a:t>
            </a:fld>
            <a:endParaRPr lang="en-US" altLang="en-EG"/>
          </a:p>
        </p:txBody>
      </p:sp>
      <p:sp>
        <p:nvSpPr>
          <p:cNvPr id="102402" name="Rectangle 2">
            <a:extLst>
              <a:ext uri="{FF2B5EF4-FFF2-40B4-BE49-F238E27FC236}">
                <a16:creationId xmlns:a16="http://schemas.microsoft.com/office/drawing/2014/main" id="{8B61D688-A10A-FA96-44F6-7A09A1FF3C1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>
            <a:extLst>
              <a:ext uri="{FF2B5EF4-FFF2-40B4-BE49-F238E27FC236}">
                <a16:creationId xmlns:a16="http://schemas.microsoft.com/office/drawing/2014/main" id="{7F776C74-C901-2436-4032-E71E00A07D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A31695D-5D0B-BE65-C9F7-5230D80646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1ADBDE-106D-224D-86B6-389E543BBFFB}" type="slidenum">
              <a:rPr lang="en-US" altLang="en-EG"/>
              <a:pPr/>
              <a:t>20</a:t>
            </a:fld>
            <a:endParaRPr lang="en-US" altLang="en-EG"/>
          </a:p>
        </p:txBody>
      </p:sp>
      <p:sp>
        <p:nvSpPr>
          <p:cNvPr id="165890" name="Rectangle 2">
            <a:extLst>
              <a:ext uri="{FF2B5EF4-FFF2-40B4-BE49-F238E27FC236}">
                <a16:creationId xmlns:a16="http://schemas.microsoft.com/office/drawing/2014/main" id="{2E4AED20-6BAB-4E88-4BA0-64BC61C202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1" name="Rectangle 3">
            <a:extLst>
              <a:ext uri="{FF2B5EF4-FFF2-40B4-BE49-F238E27FC236}">
                <a16:creationId xmlns:a16="http://schemas.microsoft.com/office/drawing/2014/main" id="{19085D87-5F3B-4AA4-5ED9-56DCD27FFF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89E72A6-B080-3118-071D-7B0FC16872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8E83E2-5B7E-414A-BD53-824C1E69D25C}" type="slidenum">
              <a:rPr lang="en-US" altLang="en-EG"/>
              <a:pPr/>
              <a:t>21</a:t>
            </a:fld>
            <a:endParaRPr lang="en-US" altLang="en-EG"/>
          </a:p>
        </p:txBody>
      </p:sp>
      <p:sp>
        <p:nvSpPr>
          <p:cNvPr id="108546" name="Rectangle 2">
            <a:extLst>
              <a:ext uri="{FF2B5EF4-FFF2-40B4-BE49-F238E27FC236}">
                <a16:creationId xmlns:a16="http://schemas.microsoft.com/office/drawing/2014/main" id="{FD810A92-042C-E532-F2EB-135EDA8411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id="{71D8908A-C328-A7B1-6832-D608434580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8A78C33-DB9A-AEFC-3F1F-0A86DC4180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DCD615-F2EA-B241-8C83-835FF16D3D3E}" type="slidenum">
              <a:rPr lang="en-US" altLang="en-EG"/>
              <a:pPr/>
              <a:t>22</a:t>
            </a:fld>
            <a:endParaRPr lang="en-US" altLang="en-EG"/>
          </a:p>
        </p:txBody>
      </p:sp>
      <p:sp>
        <p:nvSpPr>
          <p:cNvPr id="110594" name="Rectangle 2">
            <a:extLst>
              <a:ext uri="{FF2B5EF4-FFF2-40B4-BE49-F238E27FC236}">
                <a16:creationId xmlns:a16="http://schemas.microsoft.com/office/drawing/2014/main" id="{363D8A29-E040-2BB0-B476-698A8F8553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>
            <a:extLst>
              <a:ext uri="{FF2B5EF4-FFF2-40B4-BE49-F238E27FC236}">
                <a16:creationId xmlns:a16="http://schemas.microsoft.com/office/drawing/2014/main" id="{897F9847-48F0-ACB2-B182-EABDDD64B7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D378BBB-3861-B152-E807-0231BD2F59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9C92D8-04E6-2648-9B9B-FE9DF29C0075}" type="slidenum">
              <a:rPr lang="en-US" altLang="en-EG"/>
              <a:pPr/>
              <a:t>23</a:t>
            </a:fld>
            <a:endParaRPr lang="en-US" altLang="en-EG"/>
          </a:p>
        </p:txBody>
      </p:sp>
      <p:sp>
        <p:nvSpPr>
          <p:cNvPr id="112642" name="Rectangle 2">
            <a:extLst>
              <a:ext uri="{FF2B5EF4-FFF2-40B4-BE49-F238E27FC236}">
                <a16:creationId xmlns:a16="http://schemas.microsoft.com/office/drawing/2014/main" id="{EBCCB0E7-0C62-06BA-C720-D5B3E2F985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>
            <a:extLst>
              <a:ext uri="{FF2B5EF4-FFF2-40B4-BE49-F238E27FC236}">
                <a16:creationId xmlns:a16="http://schemas.microsoft.com/office/drawing/2014/main" id="{5FF1F736-EB6A-752D-F2ED-01CA348ADE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04941DB-0E3B-1303-3045-1F0B32C4B3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AD00B0-BC9D-6D42-AFB5-CC8C5353E73D}" type="slidenum">
              <a:rPr lang="en-US" altLang="en-EG"/>
              <a:pPr/>
              <a:t>24</a:t>
            </a:fld>
            <a:endParaRPr lang="en-US" altLang="en-EG"/>
          </a:p>
        </p:txBody>
      </p:sp>
      <p:sp>
        <p:nvSpPr>
          <p:cNvPr id="118786" name="Rectangle 2">
            <a:extLst>
              <a:ext uri="{FF2B5EF4-FFF2-40B4-BE49-F238E27FC236}">
                <a16:creationId xmlns:a16="http://schemas.microsoft.com/office/drawing/2014/main" id="{A235F320-729B-2471-E4E3-BCA4BA1E5C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>
            <a:extLst>
              <a:ext uri="{FF2B5EF4-FFF2-40B4-BE49-F238E27FC236}">
                <a16:creationId xmlns:a16="http://schemas.microsoft.com/office/drawing/2014/main" id="{9FC7773A-72B7-B6A1-6B73-2B0689FC4E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B766E72-1708-C33D-5762-E92A8DE962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A3D575-1AD7-874A-B4FD-9C13304AD87B}" type="slidenum">
              <a:rPr lang="en-US" altLang="en-EG"/>
              <a:pPr/>
              <a:t>25</a:t>
            </a:fld>
            <a:endParaRPr lang="en-US" altLang="en-EG"/>
          </a:p>
        </p:txBody>
      </p:sp>
      <p:sp>
        <p:nvSpPr>
          <p:cNvPr id="124930" name="Rectangle 2">
            <a:extLst>
              <a:ext uri="{FF2B5EF4-FFF2-40B4-BE49-F238E27FC236}">
                <a16:creationId xmlns:a16="http://schemas.microsoft.com/office/drawing/2014/main" id="{A4928538-0D06-9F36-DFD5-E19E703A23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>
            <a:extLst>
              <a:ext uri="{FF2B5EF4-FFF2-40B4-BE49-F238E27FC236}">
                <a16:creationId xmlns:a16="http://schemas.microsoft.com/office/drawing/2014/main" id="{3A84A469-A25A-E015-3B07-063E0F9689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6B30FDC-8241-A18F-9204-0E14E41F8F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F92339-9327-6B48-AF73-FB8A5B18264C}" type="slidenum">
              <a:rPr lang="en-US" altLang="en-EG"/>
              <a:pPr/>
              <a:t>26</a:t>
            </a:fld>
            <a:endParaRPr lang="en-US" altLang="en-EG"/>
          </a:p>
        </p:txBody>
      </p:sp>
      <p:sp>
        <p:nvSpPr>
          <p:cNvPr id="181250" name="Rectangle 2">
            <a:extLst>
              <a:ext uri="{FF2B5EF4-FFF2-40B4-BE49-F238E27FC236}">
                <a16:creationId xmlns:a16="http://schemas.microsoft.com/office/drawing/2014/main" id="{1AE46D74-4385-ABB0-870A-3B7EFA535D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1" name="Rectangle 3">
            <a:extLst>
              <a:ext uri="{FF2B5EF4-FFF2-40B4-BE49-F238E27FC236}">
                <a16:creationId xmlns:a16="http://schemas.microsoft.com/office/drawing/2014/main" id="{943AADD8-3F8B-E28D-4B3D-71DEF4087C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D387F9B-825C-9A11-9B8D-CD69FBB6220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C91E25-54D4-4A47-9C7C-0912C73C5AA5}" type="slidenum">
              <a:rPr lang="en-US" altLang="en-EG"/>
              <a:pPr/>
              <a:t>27</a:t>
            </a:fld>
            <a:endParaRPr lang="en-US" altLang="en-EG"/>
          </a:p>
        </p:txBody>
      </p:sp>
      <p:sp>
        <p:nvSpPr>
          <p:cNvPr id="129026" name="Rectangle 2">
            <a:extLst>
              <a:ext uri="{FF2B5EF4-FFF2-40B4-BE49-F238E27FC236}">
                <a16:creationId xmlns:a16="http://schemas.microsoft.com/office/drawing/2014/main" id="{749C8A49-062E-1D4C-D6C3-8805325DE12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7F3F911F-ED1F-42CE-63EC-8405ED7D87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F5C3016-42A8-0EA0-54BB-D62BF5E1006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C38F28-85C8-6648-84AC-DE834897032A}" type="slidenum">
              <a:rPr lang="en-US" altLang="en-EG"/>
              <a:pPr/>
              <a:t>28</a:t>
            </a:fld>
            <a:endParaRPr lang="en-US" altLang="en-EG"/>
          </a:p>
        </p:txBody>
      </p:sp>
      <p:sp>
        <p:nvSpPr>
          <p:cNvPr id="131074" name="Rectangle 2">
            <a:extLst>
              <a:ext uri="{FF2B5EF4-FFF2-40B4-BE49-F238E27FC236}">
                <a16:creationId xmlns:a16="http://schemas.microsoft.com/office/drawing/2014/main" id="{FCDB7D7E-6615-4B6B-EBFA-B8A7DD352F6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>
            <a:extLst>
              <a:ext uri="{FF2B5EF4-FFF2-40B4-BE49-F238E27FC236}">
                <a16:creationId xmlns:a16="http://schemas.microsoft.com/office/drawing/2014/main" id="{73EB07CA-4708-1135-5CEF-0629DA70E4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CEE0855-0D59-FF29-8320-D2491AAE74D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9ED994-067A-B247-8037-9647A4D6C58F}" type="slidenum">
              <a:rPr lang="en-US" altLang="en-EG"/>
              <a:pPr/>
              <a:t>29</a:t>
            </a:fld>
            <a:endParaRPr lang="en-US" altLang="en-EG"/>
          </a:p>
        </p:txBody>
      </p:sp>
      <p:sp>
        <p:nvSpPr>
          <p:cNvPr id="126978" name="Rectangle 2">
            <a:extLst>
              <a:ext uri="{FF2B5EF4-FFF2-40B4-BE49-F238E27FC236}">
                <a16:creationId xmlns:a16="http://schemas.microsoft.com/office/drawing/2014/main" id="{92E1C4D1-A83F-79F9-1AFA-35251B918B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>
            <a:extLst>
              <a:ext uri="{FF2B5EF4-FFF2-40B4-BE49-F238E27FC236}">
                <a16:creationId xmlns:a16="http://schemas.microsoft.com/office/drawing/2014/main" id="{78682BAF-C221-1CB1-414E-3A6E0246CF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BAD397E-FC21-9D93-93F1-759AA28079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FA0355-1386-D44D-839B-A18A9AC2AC7A}" type="slidenum">
              <a:rPr lang="en-US" altLang="en-EG"/>
              <a:pPr/>
              <a:t>30</a:t>
            </a:fld>
            <a:endParaRPr lang="en-US" altLang="en-EG"/>
          </a:p>
        </p:txBody>
      </p:sp>
      <p:sp>
        <p:nvSpPr>
          <p:cNvPr id="133122" name="Rectangle 2">
            <a:extLst>
              <a:ext uri="{FF2B5EF4-FFF2-40B4-BE49-F238E27FC236}">
                <a16:creationId xmlns:a16="http://schemas.microsoft.com/office/drawing/2014/main" id="{207FD4D6-D2C1-8BB8-6D51-F7D2D7342C3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>
            <a:extLst>
              <a:ext uri="{FF2B5EF4-FFF2-40B4-BE49-F238E27FC236}">
                <a16:creationId xmlns:a16="http://schemas.microsoft.com/office/drawing/2014/main" id="{14929F50-E703-8116-5BDD-D108D4CCF1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D44FEDE-8845-FEE2-E9DF-FA606AA43C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BCA6B4-C58A-6945-BF84-7C6431172555}" type="slidenum">
              <a:rPr lang="en-US" altLang="en-EG"/>
              <a:pPr/>
              <a:t>31</a:t>
            </a:fld>
            <a:endParaRPr lang="en-US" altLang="en-EG"/>
          </a:p>
        </p:txBody>
      </p:sp>
      <p:sp>
        <p:nvSpPr>
          <p:cNvPr id="135170" name="Rectangle 2">
            <a:extLst>
              <a:ext uri="{FF2B5EF4-FFF2-40B4-BE49-F238E27FC236}">
                <a16:creationId xmlns:a16="http://schemas.microsoft.com/office/drawing/2014/main" id="{F10A969A-5409-1EC1-567E-D1CE6FDD3B1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>
            <a:extLst>
              <a:ext uri="{FF2B5EF4-FFF2-40B4-BE49-F238E27FC236}">
                <a16:creationId xmlns:a16="http://schemas.microsoft.com/office/drawing/2014/main" id="{563688C0-E22A-6856-A11D-6D7457076E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C8F24FE-9BE3-0217-C766-7235DDCA6A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D8C2E9-901F-7448-8693-2854AC688E19}" type="slidenum">
              <a:rPr lang="en-US" altLang="en-EG"/>
              <a:pPr/>
              <a:t>32</a:t>
            </a:fld>
            <a:endParaRPr lang="en-US" altLang="en-EG"/>
          </a:p>
        </p:txBody>
      </p:sp>
      <p:sp>
        <p:nvSpPr>
          <p:cNvPr id="137218" name="Rectangle 2">
            <a:extLst>
              <a:ext uri="{FF2B5EF4-FFF2-40B4-BE49-F238E27FC236}">
                <a16:creationId xmlns:a16="http://schemas.microsoft.com/office/drawing/2014/main" id="{30D7C27D-0158-C962-1066-93A89D35F6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19" name="Rectangle 3">
            <a:extLst>
              <a:ext uri="{FF2B5EF4-FFF2-40B4-BE49-F238E27FC236}">
                <a16:creationId xmlns:a16="http://schemas.microsoft.com/office/drawing/2014/main" id="{D0F168D8-F1AF-43D1-AA7F-C8C9799002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56E58E4-8B9B-9B13-D6CB-EE38C8CA53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0B1E41-CEF1-F240-8152-6120EDF06ED3}" type="slidenum">
              <a:rPr lang="en-US" altLang="en-EG"/>
              <a:pPr/>
              <a:t>33</a:t>
            </a:fld>
            <a:endParaRPr lang="en-US" altLang="en-EG"/>
          </a:p>
        </p:txBody>
      </p:sp>
      <p:sp>
        <p:nvSpPr>
          <p:cNvPr id="139266" name="Rectangle 2">
            <a:extLst>
              <a:ext uri="{FF2B5EF4-FFF2-40B4-BE49-F238E27FC236}">
                <a16:creationId xmlns:a16="http://schemas.microsoft.com/office/drawing/2014/main" id="{EC35AB19-BB39-14E6-CE96-EE4FA4DBA1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>
            <a:extLst>
              <a:ext uri="{FF2B5EF4-FFF2-40B4-BE49-F238E27FC236}">
                <a16:creationId xmlns:a16="http://schemas.microsoft.com/office/drawing/2014/main" id="{EBE9C717-EE20-25E5-7C82-E93D31D8A9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1FA3927-5955-0DC6-3360-317C0376C5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1421BE-A4DE-3D43-A98B-C5992E7B57AC}" type="slidenum">
              <a:rPr lang="en-US" altLang="en-EG"/>
              <a:pPr/>
              <a:t>34</a:t>
            </a:fld>
            <a:endParaRPr lang="en-US" altLang="en-EG"/>
          </a:p>
        </p:txBody>
      </p:sp>
      <p:sp>
        <p:nvSpPr>
          <p:cNvPr id="141314" name="Rectangle 2">
            <a:extLst>
              <a:ext uri="{FF2B5EF4-FFF2-40B4-BE49-F238E27FC236}">
                <a16:creationId xmlns:a16="http://schemas.microsoft.com/office/drawing/2014/main" id="{343CEE72-6E50-1018-1108-FD5F9C4DFC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5" name="Rectangle 3">
            <a:extLst>
              <a:ext uri="{FF2B5EF4-FFF2-40B4-BE49-F238E27FC236}">
                <a16:creationId xmlns:a16="http://schemas.microsoft.com/office/drawing/2014/main" id="{A263E39E-3F78-AE27-963E-7D82700AEA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5494C48-3900-4926-306D-693AD0A130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BE84D-8274-4F4D-B3A3-2DA46D08F28D}" type="slidenum">
              <a:rPr lang="en-US" altLang="en-EG"/>
              <a:pPr/>
              <a:t>35</a:t>
            </a:fld>
            <a:endParaRPr lang="en-US" altLang="en-EG"/>
          </a:p>
        </p:txBody>
      </p:sp>
      <p:sp>
        <p:nvSpPr>
          <p:cNvPr id="143362" name="Rectangle 2">
            <a:extLst>
              <a:ext uri="{FF2B5EF4-FFF2-40B4-BE49-F238E27FC236}">
                <a16:creationId xmlns:a16="http://schemas.microsoft.com/office/drawing/2014/main" id="{389DE487-1F46-195D-FEAC-535F9A99EDF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>
            <a:extLst>
              <a:ext uri="{FF2B5EF4-FFF2-40B4-BE49-F238E27FC236}">
                <a16:creationId xmlns:a16="http://schemas.microsoft.com/office/drawing/2014/main" id="{06CEF055-687C-DC1A-0F0F-1DFF407AD2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4AC3C91-70AD-F3A5-A0F1-A5DDC5CFB7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F2D096-A583-2648-9048-C5131F75CA5E}" type="slidenum">
              <a:rPr lang="en-US" altLang="en-EG"/>
              <a:pPr/>
              <a:t>36</a:t>
            </a:fld>
            <a:endParaRPr lang="en-US" altLang="en-EG"/>
          </a:p>
        </p:txBody>
      </p:sp>
      <p:sp>
        <p:nvSpPr>
          <p:cNvPr id="145410" name="Rectangle 2">
            <a:extLst>
              <a:ext uri="{FF2B5EF4-FFF2-40B4-BE49-F238E27FC236}">
                <a16:creationId xmlns:a16="http://schemas.microsoft.com/office/drawing/2014/main" id="{E1AEA974-CA92-BA2B-5E9C-25510B254A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1" name="Rectangle 3">
            <a:extLst>
              <a:ext uri="{FF2B5EF4-FFF2-40B4-BE49-F238E27FC236}">
                <a16:creationId xmlns:a16="http://schemas.microsoft.com/office/drawing/2014/main" id="{AA26BD80-0FBC-AD4E-E3A4-F14DCFB5D8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E48BE51-B30D-6567-4BBA-D437714A684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FF1B30-3973-7745-A743-DBD05C52D3BC}" type="slidenum">
              <a:rPr lang="en-US" altLang="en-EG"/>
              <a:pPr/>
              <a:t>37</a:t>
            </a:fld>
            <a:endParaRPr lang="en-US" altLang="en-EG"/>
          </a:p>
        </p:txBody>
      </p:sp>
      <p:sp>
        <p:nvSpPr>
          <p:cNvPr id="182274" name="Rectangle 2">
            <a:extLst>
              <a:ext uri="{FF2B5EF4-FFF2-40B4-BE49-F238E27FC236}">
                <a16:creationId xmlns:a16="http://schemas.microsoft.com/office/drawing/2014/main" id="{45717EB6-E50A-3C70-6867-78BD3A8B33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5" name="Rectangle 3">
            <a:extLst>
              <a:ext uri="{FF2B5EF4-FFF2-40B4-BE49-F238E27FC236}">
                <a16:creationId xmlns:a16="http://schemas.microsoft.com/office/drawing/2014/main" id="{62B80B6E-02DC-2E0E-BF91-A7D1DF473E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229CDAB-8FE8-BB03-F4F8-A9C88D42C0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D3EFB3-7412-B64D-B804-66AD823CF15C}" type="slidenum">
              <a:rPr lang="en-US" altLang="en-EG"/>
              <a:pPr/>
              <a:t>38</a:t>
            </a:fld>
            <a:endParaRPr lang="en-US" altLang="en-EG"/>
          </a:p>
        </p:txBody>
      </p:sp>
      <p:sp>
        <p:nvSpPr>
          <p:cNvPr id="183298" name="Rectangle 2">
            <a:extLst>
              <a:ext uri="{FF2B5EF4-FFF2-40B4-BE49-F238E27FC236}">
                <a16:creationId xmlns:a16="http://schemas.microsoft.com/office/drawing/2014/main" id="{F794A1AB-AEFA-AA6A-BC45-97F4A3576A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3299" name="Rectangle 3">
            <a:extLst>
              <a:ext uri="{FF2B5EF4-FFF2-40B4-BE49-F238E27FC236}">
                <a16:creationId xmlns:a16="http://schemas.microsoft.com/office/drawing/2014/main" id="{1FDFC1BA-3BE9-9D81-005A-15DECFB310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2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Sara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2055" y="2302097"/>
            <a:ext cx="58499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Financing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42082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Leverage and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 Structure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Sara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B0FA2FB6-A428-E9DC-3A7C-DFAAFE8E257C}"/>
              </a:ext>
            </a:extLst>
          </p:cNvPr>
          <p:cNvSpPr txBox="1">
            <a:spLocks noChangeArrowheads="1"/>
          </p:cNvSpPr>
          <p:nvPr/>
        </p:nvSpPr>
        <p:spPr>
          <a:xfrm>
            <a:off x="3694502" y="2460087"/>
            <a:ext cx="7848600" cy="4906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1	The Capital Structure Question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2	The Effect of Financial Leverage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3	Capital Structure and the Cost of Equity Capital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4	Corporate Taxes and Capital Structure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5	Bankruptcy Costs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6	Optimal Capital Structure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7	Observed Capital Structures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8	A Quick Look at the Bankruptcy Process</a:t>
            </a:r>
          </a:p>
        </p:txBody>
      </p:sp>
    </p:spTree>
    <p:extLst>
      <p:ext uri="{BB962C8B-B14F-4D97-AF65-F5344CB8AC3E}">
        <p14:creationId xmlns:p14="http://schemas.microsoft.com/office/powerpoint/2010/main" val="3094547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Concepts and Skills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A5E0B4E4-C5BC-6D5F-8A1B-F7EACFC02561}"/>
              </a:ext>
            </a:extLst>
          </p:cNvPr>
          <p:cNvSpPr txBox="1">
            <a:spLocks noChangeArrowheads="1"/>
          </p:cNvSpPr>
          <p:nvPr/>
        </p:nvSpPr>
        <p:spPr>
          <a:xfrm>
            <a:off x="3318410" y="250668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dirty="0">
                <a:solidFill>
                  <a:schemeClr val="bg1"/>
                </a:solidFill>
              </a:rPr>
              <a:t>Understand: </a:t>
            </a:r>
          </a:p>
          <a:p>
            <a:pPr lvl="1"/>
            <a:r>
              <a:rPr lang="en-US" altLang="en-EG" dirty="0">
                <a:solidFill>
                  <a:schemeClr val="bg1"/>
                </a:solidFill>
              </a:rPr>
              <a:t>The effect of financial leverage on cash flows and cost of equity</a:t>
            </a:r>
          </a:p>
          <a:p>
            <a:pPr lvl="1"/>
            <a:r>
              <a:rPr lang="en-US" altLang="en-EG" dirty="0">
                <a:solidFill>
                  <a:schemeClr val="bg1"/>
                </a:solidFill>
              </a:rPr>
              <a:t>The impact of taxes and bankruptcy on capital structure choice</a:t>
            </a:r>
          </a:p>
          <a:p>
            <a:pPr lvl="1"/>
            <a:r>
              <a:rPr lang="en-US" altLang="en-EG" dirty="0">
                <a:solidFill>
                  <a:schemeClr val="bg1"/>
                </a:solidFill>
              </a:rPr>
              <a:t>The basic components of the bankruptcy process</a:t>
            </a:r>
          </a:p>
        </p:txBody>
      </p:sp>
    </p:spTree>
    <p:extLst>
      <p:ext uri="{BB962C8B-B14F-4D97-AF65-F5344CB8AC3E}">
        <p14:creationId xmlns:p14="http://schemas.microsoft.com/office/powerpoint/2010/main" val="415615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DFCE1BA-2E60-C5A1-E1E6-0CFDF2B3D3D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754" name="Rectangle 2">
            <a:extLst>
              <a:ext uri="{FF2B5EF4-FFF2-40B4-BE49-F238E27FC236}">
                <a16:creationId xmlns:a16="http://schemas.microsoft.com/office/drawing/2014/main" id="{6EDA336A-B493-FF0C-6366-C3BC915236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Capital Structure</a:t>
            </a:r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23DB8957-A6C0-183F-543F-18D1DFBD95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447801"/>
            <a:ext cx="7848600" cy="4906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/>
              <a:t>Capital structure = percent of debt and equity used to fund the firm’s assets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“Leverage” = use of debt in capital structure</a:t>
            </a:r>
          </a:p>
          <a:p>
            <a:pPr>
              <a:lnSpc>
                <a:spcPct val="90000"/>
              </a:lnSpc>
            </a:pPr>
            <a:r>
              <a:rPr lang="en-US" altLang="en-EG"/>
              <a:t>Capital restructuring = changing the amount of leverage without changing the firm’s assets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Increase leverage by issuing debt and repurchasing outstanding shares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Decrease leverage by issuing new shares and retiring outstanding debt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F9F7A8-9A96-F135-2E56-ED7E5CA0FEC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6BD8470-1627-39C5-2EDB-1344AC29B89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802" name="Rectangle 2">
            <a:extLst>
              <a:ext uri="{FF2B5EF4-FFF2-40B4-BE49-F238E27FC236}">
                <a16:creationId xmlns:a16="http://schemas.microsoft.com/office/drawing/2014/main" id="{8DD90D0D-56E3-727B-279A-7A5B53ADF4A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3600"/>
              <a:t>Capital Structure &amp; Shareholder Wealth</a:t>
            </a:r>
          </a:p>
        </p:txBody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40B5198B-D344-50E4-C43B-7626ABB4E7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371601"/>
            <a:ext cx="8229600" cy="4525963"/>
          </a:xfrm>
        </p:spPr>
        <p:txBody>
          <a:bodyPr/>
          <a:lstStyle/>
          <a:p>
            <a:r>
              <a:rPr lang="en-US" altLang="en-EG"/>
              <a:t>The primary goal of financial managers:</a:t>
            </a:r>
          </a:p>
          <a:p>
            <a:pPr lvl="1"/>
            <a:r>
              <a:rPr lang="en-US" altLang="en-EG"/>
              <a:t>Maximize stockholder wealth</a:t>
            </a:r>
          </a:p>
          <a:p>
            <a:r>
              <a:rPr lang="en-US" altLang="en-EG"/>
              <a:t>Maximizing shareholder wealth =</a:t>
            </a:r>
          </a:p>
          <a:p>
            <a:pPr lvl="1"/>
            <a:r>
              <a:rPr lang="en-US" altLang="en-EG"/>
              <a:t>Maximizing firm value</a:t>
            </a:r>
          </a:p>
          <a:p>
            <a:pPr lvl="1"/>
            <a:r>
              <a:rPr lang="en-US" altLang="en-EG"/>
              <a:t>Minimizing WACC</a:t>
            </a:r>
          </a:p>
          <a:p>
            <a:r>
              <a:rPr lang="en-US" altLang="en-EG"/>
              <a:t>Objective: Choose the capital structure that will minimize WACC and maximize stockholder wealth</a:t>
            </a:r>
          </a:p>
          <a:p>
            <a:endParaRPr lang="en-US" altLang="en-EG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D41898-0660-35B9-9D03-AD3BB686118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F46397-8C5B-5B71-048B-65B4C19AB12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8DCC7227-604C-A3ED-61E9-27F4907ABA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/>
              <a:t>“Financial leverage” = the use of debt</a:t>
            </a:r>
          </a:p>
          <a:p>
            <a:r>
              <a:rPr lang="en-US" altLang="en-EG"/>
              <a:t>Leverage amplifies the variation in both EPS and ROE</a:t>
            </a:r>
          </a:p>
          <a:p>
            <a:r>
              <a:rPr lang="en-US" altLang="en-EG"/>
              <a:t>We will ignore the effect of taxes at this stage</a:t>
            </a:r>
          </a:p>
          <a:p>
            <a:r>
              <a:rPr lang="en-US" altLang="en-EG"/>
              <a:t>What happens to EPS and ROE when we issue debt and buy back shares of stock?</a:t>
            </a:r>
          </a:p>
        </p:txBody>
      </p:sp>
      <p:sp>
        <p:nvSpPr>
          <p:cNvPr id="80902" name="Rectangle 6">
            <a:extLst>
              <a:ext uri="{FF2B5EF4-FFF2-40B4-BE49-F238E27FC236}">
                <a16:creationId xmlns:a16="http://schemas.microsoft.com/office/drawing/2014/main" id="{BFF1BAF1-FC65-C0F0-B7B0-8BAAE5F11C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EG" sz="4000"/>
              <a:t>The Effect of Financial Leverage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0EEEDB-6D61-7BCD-119A-C31BBEECCF7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4F3DB42-3308-6ED1-BBFE-3AD254EE083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6677" name="Rectangle 5">
            <a:extLst>
              <a:ext uri="{FF2B5EF4-FFF2-40B4-BE49-F238E27FC236}">
                <a16:creationId xmlns:a16="http://schemas.microsoft.com/office/drawing/2014/main" id="{EADF3662-AF38-F894-E3C5-F9B4C920C8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altLang="en-EG"/>
              <a:t>Trans Am Corporation Example</a:t>
            </a:r>
          </a:p>
        </p:txBody>
      </p:sp>
      <p:graphicFrame>
        <p:nvGraphicFramePr>
          <p:cNvPr id="156678" name="Object 6">
            <a:extLst>
              <a:ext uri="{FF2B5EF4-FFF2-40B4-BE49-F238E27FC236}">
                <a16:creationId xmlns:a16="http://schemas.microsoft.com/office/drawing/2014/main" id="{91EA4E79-F249-5725-7317-2F4DD5572576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2819400" y="1600200"/>
          <a:ext cx="6400800" cy="284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064000" imgH="1803400" progId="Excel.Sheet.8">
                  <p:embed/>
                </p:oleObj>
              </mc:Choice>
              <mc:Fallback>
                <p:oleObj name="Worksheet" r:id="rId3" imgW="4064000" imgH="1803400" progId="Excel.Sheet.8">
                  <p:embed/>
                  <p:pic>
                    <p:nvPicPr>
                      <p:cNvPr id="156678" name="Object 6">
                        <a:extLst>
                          <a:ext uri="{FF2B5EF4-FFF2-40B4-BE49-F238E27FC236}">
                            <a16:creationId xmlns:a16="http://schemas.microsoft.com/office/drawing/2014/main" id="{91EA4E79-F249-5725-7317-2F4DD557257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1600200"/>
                        <a:ext cx="6400800" cy="2840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A72B93E-762E-1956-B51A-FA8216A61BE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876757D-725A-EB92-CA9D-1C8FBEB187B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8722" name="Rectangle 2">
            <a:extLst>
              <a:ext uri="{FF2B5EF4-FFF2-40B4-BE49-F238E27FC236}">
                <a16:creationId xmlns:a16="http://schemas.microsoft.com/office/drawing/2014/main" id="{44FE2524-FFED-640F-7B53-8CB65D803E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71195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Trans Am Corp</a:t>
            </a:r>
            <a:br>
              <a:rPr lang="en-US" altLang="en-EG" sz="4000" dirty="0"/>
            </a:br>
            <a:r>
              <a:rPr lang="en-US" altLang="en-EG" sz="3200" dirty="0"/>
              <a:t>With and Without Debt</a:t>
            </a:r>
          </a:p>
        </p:txBody>
      </p:sp>
      <p:graphicFrame>
        <p:nvGraphicFramePr>
          <p:cNvPr id="158724" name="Object 4">
            <a:extLst>
              <a:ext uri="{FF2B5EF4-FFF2-40B4-BE49-F238E27FC236}">
                <a16:creationId xmlns:a16="http://schemas.microsoft.com/office/drawing/2014/main" id="{79B857F6-B338-038B-C3C3-8187D0389564}"/>
              </a:ext>
            </a:extLst>
          </p:cNvPr>
          <p:cNvGraphicFramePr>
            <a:graphicFrameLocks noGrp="1" noChangeAspect="1"/>
          </p:cNvGraphicFramePr>
          <p:nvPr>
            <p:ph sz="half" idx="1"/>
          </p:nvPr>
        </p:nvGraphicFramePr>
        <p:xfrm>
          <a:off x="2743200" y="1600200"/>
          <a:ext cx="6781800" cy="223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876800" imgH="1612900" progId="Excel.Sheet.8">
                  <p:embed/>
                </p:oleObj>
              </mc:Choice>
              <mc:Fallback>
                <p:oleObj name="Worksheet" r:id="rId3" imgW="4876800" imgH="1612900" progId="Excel.Sheet.8">
                  <p:embed/>
                  <p:pic>
                    <p:nvPicPr>
                      <p:cNvPr id="158724" name="Object 4">
                        <a:extLst>
                          <a:ext uri="{FF2B5EF4-FFF2-40B4-BE49-F238E27FC236}">
                            <a16:creationId xmlns:a16="http://schemas.microsoft.com/office/drawing/2014/main" id="{79B857F6-B338-038B-C3C3-8187D038956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1600200"/>
                        <a:ext cx="6781800" cy="2236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8726" name="Object 6">
            <a:extLst>
              <a:ext uri="{FF2B5EF4-FFF2-40B4-BE49-F238E27FC236}">
                <a16:creationId xmlns:a16="http://schemas.microsoft.com/office/drawing/2014/main" id="{F8864303-CB7F-7DF6-6555-F4FC700B012D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2705100" y="3940176"/>
          <a:ext cx="6858000" cy="200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4800600" imgH="1397000" progId="Excel.Sheet.8">
                  <p:embed/>
                </p:oleObj>
              </mc:Choice>
              <mc:Fallback>
                <p:oleObj name="Worksheet" r:id="rId5" imgW="4800600" imgH="1397000" progId="Excel.Sheet.8">
                  <p:embed/>
                  <p:pic>
                    <p:nvPicPr>
                      <p:cNvPr id="158726" name="Object 6">
                        <a:extLst>
                          <a:ext uri="{FF2B5EF4-FFF2-40B4-BE49-F238E27FC236}">
                            <a16:creationId xmlns:a16="http://schemas.microsoft.com/office/drawing/2014/main" id="{F8864303-CB7F-7DF6-6555-F4FC700B012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5100" y="3940176"/>
                        <a:ext cx="6858000" cy="200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6C58B20-C52C-DB46-D152-EA856CA00B1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0A4EA59-C1FB-5C69-0F65-D6EFF57A343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8418" name="Rectangle 2">
            <a:extLst>
              <a:ext uri="{FF2B5EF4-FFF2-40B4-BE49-F238E27FC236}">
                <a16:creationId xmlns:a16="http://schemas.microsoft.com/office/drawing/2014/main" id="{0913511D-F5F9-877E-43E3-92DB4FEEDA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83369" y="642937"/>
            <a:ext cx="8229600" cy="944563"/>
          </a:xfrm>
          <a:ln/>
        </p:spPr>
        <p:txBody>
          <a:bodyPr/>
          <a:lstStyle/>
          <a:p>
            <a:r>
              <a:rPr lang="en-US" altLang="en-EG" dirty="0"/>
              <a:t>Leverage Effects</a:t>
            </a:r>
          </a:p>
        </p:txBody>
      </p:sp>
      <p:sp>
        <p:nvSpPr>
          <p:cNvPr id="188419" name="Rectangle 3">
            <a:extLst>
              <a:ext uri="{FF2B5EF4-FFF2-40B4-BE49-F238E27FC236}">
                <a16:creationId xmlns:a16="http://schemas.microsoft.com/office/drawing/2014/main" id="{4E8F42EB-D59D-BAFE-F1E9-A7E3F6881B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EG"/>
              <a:t>Variability in ROE</a:t>
            </a:r>
          </a:p>
          <a:p>
            <a:pPr lvl="1">
              <a:lnSpc>
                <a:spcPct val="90000"/>
              </a:lnSpc>
            </a:pPr>
            <a:r>
              <a:rPr lang="en-US" altLang="en-EG" sz="2600"/>
              <a:t>Current:    ROE ranges from 6.25% to 18.75%</a:t>
            </a:r>
          </a:p>
          <a:p>
            <a:pPr lvl="1">
              <a:lnSpc>
                <a:spcPct val="90000"/>
              </a:lnSpc>
            </a:pPr>
            <a:r>
              <a:rPr lang="en-US" altLang="en-EG" sz="2600"/>
              <a:t>Proposed: ROE ranges from 2.50% to 27.50%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/>
              <a:t>Variability in EPS</a:t>
            </a:r>
          </a:p>
          <a:p>
            <a:pPr lvl="1">
              <a:lnSpc>
                <a:spcPct val="90000"/>
              </a:lnSpc>
            </a:pPr>
            <a:r>
              <a:rPr lang="en-US" altLang="en-EG" sz="2600"/>
              <a:t>Current:    EPS ranges from $1.25 to $3.75</a:t>
            </a:r>
          </a:p>
          <a:p>
            <a:pPr lvl="1">
              <a:lnSpc>
                <a:spcPct val="90000"/>
              </a:lnSpc>
            </a:pPr>
            <a:r>
              <a:rPr lang="en-US" altLang="en-EG" sz="2600"/>
              <a:t>Proposed: EPS ranges from $0.50 to $5.50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/>
              <a:t>The variability in both ROE and EPS increases when financial leverage is increased</a:t>
            </a:r>
          </a:p>
        </p:txBody>
      </p:sp>
      <p:sp>
        <p:nvSpPr>
          <p:cNvPr id="188420" name="Text Box 4">
            <a:extLst>
              <a:ext uri="{FF2B5EF4-FFF2-40B4-BE49-F238E27FC236}">
                <a16:creationId xmlns:a16="http://schemas.microsoft.com/office/drawing/2014/main" id="{A4FBAAA9-3A58-A6F4-6077-6140500F8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188421" name="AutoShape 5">
            <a:hlinkClick r:id="rId2" action="ppaction://hlinksldjump"/>
            <a:extLst>
              <a:ext uri="{FF2B5EF4-FFF2-40B4-BE49-F238E27FC236}">
                <a16:creationId xmlns:a16="http://schemas.microsoft.com/office/drawing/2014/main" id="{A09CD1D2-48A6-B111-1D46-E24730642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F0FA20-2E3B-1AA5-907B-54DEB314F9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326BE12-21D2-5AAB-C341-279CEEC1464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042" name="Rectangle 2">
            <a:extLst>
              <a:ext uri="{FF2B5EF4-FFF2-40B4-BE49-F238E27FC236}">
                <a16:creationId xmlns:a16="http://schemas.microsoft.com/office/drawing/2014/main" id="{B9F8A8BB-F11E-4887-D02B-B528AFB8A3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0023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Example: Break-Even EBIT</a:t>
            </a:r>
            <a:br>
              <a:rPr lang="en-US" altLang="en-EG" sz="4000" dirty="0"/>
            </a:br>
            <a:r>
              <a:rPr lang="en-US" altLang="en-EG" sz="2800" dirty="0"/>
              <a:t>EPS = for both Capital Structures</a:t>
            </a:r>
          </a:p>
        </p:txBody>
      </p:sp>
      <p:graphicFrame>
        <p:nvGraphicFramePr>
          <p:cNvPr id="87043" name="Object 3">
            <a:extLst>
              <a:ext uri="{FF2B5EF4-FFF2-40B4-BE49-F238E27FC236}">
                <a16:creationId xmlns:a16="http://schemas.microsoft.com/office/drawing/2014/main" id="{F641CC21-18EE-8694-D4C5-844BA416DC3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2710032"/>
              </p:ext>
            </p:extLst>
          </p:nvPr>
        </p:nvGraphicFramePr>
        <p:xfrm>
          <a:off x="2819401" y="2085474"/>
          <a:ext cx="7161213" cy="3906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1442600" imgH="40957500" progId="Equation.3">
                  <p:embed/>
                </p:oleObj>
              </mc:Choice>
              <mc:Fallback>
                <p:oleObj name="Equation" r:id="rId3" imgW="61442600" imgH="40957500" progId="Equation.3">
                  <p:embed/>
                  <p:pic>
                    <p:nvPicPr>
                      <p:cNvPr id="87043" name="Object 3">
                        <a:extLst>
                          <a:ext uri="{FF2B5EF4-FFF2-40B4-BE49-F238E27FC236}">
                            <a16:creationId xmlns:a16="http://schemas.microsoft.com/office/drawing/2014/main" id="{F641CC21-18EE-8694-D4C5-844BA416DC3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1" y="2085474"/>
                        <a:ext cx="7161213" cy="3906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D00A279-2B35-E4A1-61BF-A298687960A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222EBE9-A9DD-E574-8A44-E10B56929E6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994" name="Rectangle 2">
            <a:extLst>
              <a:ext uri="{FF2B5EF4-FFF2-40B4-BE49-F238E27FC236}">
                <a16:creationId xmlns:a16="http://schemas.microsoft.com/office/drawing/2014/main" id="{49262158-C4B3-54B9-21B1-04910E62A5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Break-Even EBIT</a:t>
            </a:r>
          </a:p>
        </p:txBody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BD50EDD4-1581-7AF9-8494-2A48338A20C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4114801"/>
            <a:ext cx="7848600" cy="2163763"/>
          </a:xfrm>
        </p:spPr>
        <p:txBody>
          <a:bodyPr/>
          <a:lstStyle/>
          <a:p>
            <a:r>
              <a:rPr lang="en-US" altLang="en-EG" sz="2400"/>
              <a:t>If we expect EBIT to be </a:t>
            </a:r>
            <a:r>
              <a:rPr lang="en-US" altLang="en-EG" sz="2400" i="1"/>
              <a:t>greater </a:t>
            </a:r>
            <a:r>
              <a:rPr lang="en-US" altLang="en-EG" sz="2400"/>
              <a:t>than the break-even point, then leverage is </a:t>
            </a:r>
            <a:r>
              <a:rPr lang="en-US" altLang="en-EG" sz="2400" i="1"/>
              <a:t>beneficial</a:t>
            </a:r>
            <a:r>
              <a:rPr lang="en-US" altLang="en-EG" sz="2400"/>
              <a:t> to our stockholders</a:t>
            </a:r>
          </a:p>
          <a:p>
            <a:r>
              <a:rPr lang="en-US" altLang="en-EG" sz="2400"/>
              <a:t>If we expect EBIT to be </a:t>
            </a:r>
            <a:r>
              <a:rPr lang="en-US" altLang="en-EG" sz="2400" i="1"/>
              <a:t>less</a:t>
            </a:r>
            <a:r>
              <a:rPr lang="en-US" altLang="en-EG" sz="2400"/>
              <a:t> than the break-even point, then leverage is </a:t>
            </a:r>
            <a:r>
              <a:rPr lang="en-US" altLang="en-EG" sz="2400" i="1"/>
              <a:t>detrimental</a:t>
            </a:r>
            <a:r>
              <a:rPr lang="en-US" altLang="en-EG" sz="2400"/>
              <a:t> to our stockholders</a:t>
            </a:r>
          </a:p>
        </p:txBody>
      </p:sp>
      <p:pic>
        <p:nvPicPr>
          <p:cNvPr id="84997" name="Picture 5">
            <a:extLst>
              <a:ext uri="{FF2B5EF4-FFF2-40B4-BE49-F238E27FC236}">
                <a16:creationId xmlns:a16="http://schemas.microsoft.com/office/drawing/2014/main" id="{4F7D5145-8FDC-0B29-B61D-92F6A012D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447800"/>
            <a:ext cx="57912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94C81B0-3535-8A73-4141-30979D1A7A8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7A35D7D-EA9F-D6C0-5F26-531FFC2D020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1794" name="Rectangle 2">
            <a:extLst>
              <a:ext uri="{FF2B5EF4-FFF2-40B4-BE49-F238E27FC236}">
                <a16:creationId xmlns:a16="http://schemas.microsoft.com/office/drawing/2014/main" id="{B34CACF1-2635-3EBB-0E6E-005E482681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Trans Am Corp Conclusions</a:t>
            </a:r>
          </a:p>
        </p:txBody>
      </p:sp>
      <p:sp>
        <p:nvSpPr>
          <p:cNvPr id="161795" name="Rectangle 3">
            <a:extLst>
              <a:ext uri="{FF2B5EF4-FFF2-40B4-BE49-F238E27FC236}">
                <a16:creationId xmlns:a16="http://schemas.microsoft.com/office/drawing/2014/main" id="{3A982CD1-AE61-8D55-26F0-E579FA4B9B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altLang="en-EG"/>
              <a:t>The effect of leverage depends on EBIT</a:t>
            </a:r>
          </a:p>
          <a:p>
            <a:pPr marL="990600" lvl="1" indent="-533400">
              <a:buNone/>
            </a:pPr>
            <a:r>
              <a:rPr lang="en-US" altLang="en-EG"/>
              <a:t>	When EBIT is higher, leverage is beneficial</a:t>
            </a:r>
          </a:p>
          <a:p>
            <a:pPr marL="609600" indent="-609600">
              <a:buFontTx/>
              <a:buAutoNum type="arabicPeriod"/>
            </a:pPr>
            <a:r>
              <a:rPr lang="en-US" altLang="en-EG"/>
              <a:t>Under the “Expected” scenario, leverage increases ROE and EPS</a:t>
            </a:r>
          </a:p>
          <a:p>
            <a:pPr marL="609600" indent="-609600">
              <a:buFontTx/>
              <a:buAutoNum type="arabicPeriod"/>
            </a:pPr>
            <a:r>
              <a:rPr lang="en-US" altLang="en-EG"/>
              <a:t>Shareholders are exposed to more risk with more leverage</a:t>
            </a:r>
          </a:p>
          <a:p>
            <a:pPr marL="990600" lvl="1" indent="-533400">
              <a:buNone/>
            </a:pPr>
            <a:r>
              <a:rPr lang="en-US" altLang="en-EG"/>
              <a:t>	ROE and EPS more sensitive to changes in EBIT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89116B-179A-FCF6-F663-EFFDC17B573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D1022EA-ED39-AEC5-5B21-44FD1474536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090" name="Rectangle 2">
            <a:extLst>
              <a:ext uri="{FF2B5EF4-FFF2-40B4-BE49-F238E27FC236}">
                <a16:creationId xmlns:a16="http://schemas.microsoft.com/office/drawing/2014/main" id="{536527D3-19CD-49BE-48F3-EC41EB8D06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584033"/>
            <a:ext cx="8534400" cy="838200"/>
          </a:xfrm>
          <a:ln/>
        </p:spPr>
        <p:txBody>
          <a:bodyPr/>
          <a:lstStyle/>
          <a:p>
            <a:r>
              <a:rPr lang="en-US" altLang="en-EG" sz="3600" dirty="0"/>
              <a:t>Example: Homemade Leverage &amp; ROE</a:t>
            </a:r>
          </a:p>
        </p:txBody>
      </p:sp>
      <p:sp>
        <p:nvSpPr>
          <p:cNvPr id="89093" name="Rectangle 5">
            <a:extLst>
              <a:ext uri="{FF2B5EF4-FFF2-40B4-BE49-F238E27FC236}">
                <a16:creationId xmlns:a16="http://schemas.microsoft.com/office/drawing/2014/main" id="{AE7FFCD4-DB53-B664-E6A8-D51836854A5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3733800"/>
            <a:ext cx="8077200" cy="28956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/>
              <a:t>Conclusion:</a:t>
            </a:r>
          </a:p>
          <a:p>
            <a:r>
              <a:rPr lang="en-US" altLang="en-EG"/>
              <a:t>Any stockholder who prefers leverage can create their own “homemade” and replicate the payoffs</a:t>
            </a:r>
          </a:p>
          <a:p>
            <a:r>
              <a:rPr lang="en-US" altLang="en-EG"/>
              <a:t>Trans Am’s capital structure is irrelevant to shareholders</a:t>
            </a:r>
          </a:p>
        </p:txBody>
      </p:sp>
      <p:pic>
        <p:nvPicPr>
          <p:cNvPr id="89097" name="Picture 9">
            <a:extLst>
              <a:ext uri="{FF2B5EF4-FFF2-40B4-BE49-F238E27FC236}">
                <a16:creationId xmlns:a16="http://schemas.microsoft.com/office/drawing/2014/main" id="{28B5E37C-76B5-BBF3-B0FB-464BE9946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238250"/>
            <a:ext cx="6858000" cy="249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1EF1D95-86AF-F8AA-9B0A-614A8035D9A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CACAFBE-304B-25B2-630B-769FE6768DF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138" name="Rectangle 2">
            <a:extLst>
              <a:ext uri="{FF2B5EF4-FFF2-40B4-BE49-F238E27FC236}">
                <a16:creationId xmlns:a16="http://schemas.microsoft.com/office/drawing/2014/main" id="{6AF578AB-3528-E642-80C5-BCB302A2E8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22421" y="841208"/>
            <a:ext cx="8229600" cy="685800"/>
          </a:xfrm>
          <a:ln/>
        </p:spPr>
        <p:txBody>
          <a:bodyPr/>
          <a:lstStyle/>
          <a:p>
            <a:r>
              <a:rPr lang="en-US" altLang="en-EG" sz="4000" dirty="0"/>
              <a:t>Static Capital Structure Theory</a:t>
            </a:r>
          </a:p>
        </p:txBody>
      </p:sp>
      <p:sp>
        <p:nvSpPr>
          <p:cNvPr id="91139" name="Rectangle 3">
            <a:extLst>
              <a:ext uri="{FF2B5EF4-FFF2-40B4-BE49-F238E27FC236}">
                <a16:creationId xmlns:a16="http://schemas.microsoft.com/office/drawing/2014/main" id="{4D537C77-081D-95B0-A232-A094DFEE96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0"/>
            <a:ext cx="7772400" cy="5181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3400" dirty="0"/>
              <a:t>Modigliani and Miller</a:t>
            </a:r>
            <a:r>
              <a:rPr lang="en-US" altLang="en-EG" sz="3000" dirty="0"/>
              <a:t> 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M&amp;M Proposition I – The Pie Model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M&amp;M Proposition II – WACC</a:t>
            </a:r>
          </a:p>
          <a:p>
            <a:pPr>
              <a:lnSpc>
                <a:spcPct val="90000"/>
              </a:lnSpc>
            </a:pPr>
            <a:r>
              <a:rPr lang="en-US" altLang="en-EG" sz="3000" dirty="0"/>
              <a:t>The value of the firm is determined by the cash flows to the firm and the risk of the firm’s assets</a:t>
            </a:r>
          </a:p>
          <a:p>
            <a:pPr>
              <a:lnSpc>
                <a:spcPct val="90000"/>
              </a:lnSpc>
            </a:pPr>
            <a:r>
              <a:rPr lang="en-US" altLang="en-EG" sz="3000" dirty="0"/>
              <a:t>Changing firm value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Change the risk of the cash flows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Change the cash flows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3C9C4F-777F-873A-3DB0-39A36315791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3F6460A-B067-7314-149D-B6AF1B6A561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3186" name="Rectangle 2">
            <a:extLst>
              <a:ext uri="{FF2B5EF4-FFF2-40B4-BE49-F238E27FC236}">
                <a16:creationId xmlns:a16="http://schemas.microsoft.com/office/drawing/2014/main" id="{9C7F167E-359F-E075-789B-E70E31A6FB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1100" y="619626"/>
            <a:ext cx="7924800" cy="1295400"/>
          </a:xfrm>
          <a:ln/>
        </p:spPr>
        <p:txBody>
          <a:bodyPr/>
          <a:lstStyle/>
          <a:p>
            <a:r>
              <a:rPr lang="en-US" altLang="en-EG" sz="4200" dirty="0"/>
              <a:t>Static Capital Structure Theory </a:t>
            </a:r>
            <a:br>
              <a:rPr lang="en-US" altLang="en-EG" sz="4200" dirty="0"/>
            </a:br>
            <a:r>
              <a:rPr lang="en-US" altLang="en-EG" sz="3600" dirty="0"/>
              <a:t>Three Special Cases</a:t>
            </a:r>
          </a:p>
        </p:txBody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6A829AB7-1A91-6E4E-DEA7-A711724B81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395537" y="2065337"/>
            <a:ext cx="7467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Case I – Assumptions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No corporate or personal taxes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No bankruptcy costs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Case II – Assumptions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Corporate taxes, but no personal taxes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No bankruptcy costs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Case III – Assumptions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Corporate taxes, but no personal taxes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Bankruptcy costs</a:t>
            </a:r>
          </a:p>
        </p:txBody>
      </p:sp>
      <p:sp>
        <p:nvSpPr>
          <p:cNvPr id="93188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C2E34EAB-B4E9-7302-73FD-EB23037938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93189" name="Text Box 5">
            <a:extLst>
              <a:ext uri="{FF2B5EF4-FFF2-40B4-BE49-F238E27FC236}">
                <a16:creationId xmlns:a16="http://schemas.microsoft.com/office/drawing/2014/main" id="{F1268A8C-F925-626E-F3CD-1D18A7FF1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40A2D5-BDBD-525A-0236-C0A9A827F5E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A2D7BF7-4341-D51F-4BF3-D81CB21F3A0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234" name="Rectangle 2">
            <a:extLst>
              <a:ext uri="{FF2B5EF4-FFF2-40B4-BE49-F238E27FC236}">
                <a16:creationId xmlns:a16="http://schemas.microsoft.com/office/drawing/2014/main" id="{78C1D6D7-791A-9B80-0E1E-389B021F4A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dirty="0"/>
              <a:t>Case I – M&amp;M Propositions I and II</a:t>
            </a:r>
          </a:p>
        </p:txBody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3826E232-D720-026A-958E-A7174962C0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dirty="0"/>
              <a:t>Proposition I</a:t>
            </a:r>
          </a:p>
          <a:p>
            <a:pPr lvl="1"/>
            <a:r>
              <a:rPr lang="en-US" altLang="en-EG" dirty="0"/>
              <a:t>The value of the firm is NOT affected by changes in the capital structure</a:t>
            </a:r>
          </a:p>
          <a:p>
            <a:pPr lvl="1"/>
            <a:r>
              <a:rPr lang="en-US" altLang="en-EG" dirty="0"/>
              <a:t>The cash flows of the firm do not change; therefore, value doesn’t change</a:t>
            </a:r>
          </a:p>
          <a:p>
            <a:r>
              <a:rPr lang="en-US" altLang="en-EG" dirty="0"/>
              <a:t>Proposition II</a:t>
            </a:r>
          </a:p>
          <a:p>
            <a:pPr lvl="1"/>
            <a:r>
              <a:rPr lang="en-US" altLang="en-EG" dirty="0"/>
              <a:t>The WACC of the firm is NOT affected by capital structure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D461B98-96B3-45A3-851D-51F996FCE72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402806-17C8-092F-5B19-DBF7D658168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282" name="Rectangle 2">
            <a:extLst>
              <a:ext uri="{FF2B5EF4-FFF2-40B4-BE49-F238E27FC236}">
                <a16:creationId xmlns:a16="http://schemas.microsoft.com/office/drawing/2014/main" id="{91890A88-C5EC-8FFC-5CCE-9205A18B05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4610" y="885324"/>
            <a:ext cx="8229600" cy="685800"/>
          </a:xfrm>
          <a:ln/>
        </p:spPr>
        <p:txBody>
          <a:bodyPr/>
          <a:lstStyle/>
          <a:p>
            <a:r>
              <a:rPr lang="en-US" altLang="en-EG" sz="4000" dirty="0"/>
              <a:t>Case I - Equations</a:t>
            </a:r>
          </a:p>
        </p:txBody>
      </p:sp>
      <p:sp>
        <p:nvSpPr>
          <p:cNvPr id="97283" name="Rectangle 3">
            <a:extLst>
              <a:ext uri="{FF2B5EF4-FFF2-40B4-BE49-F238E27FC236}">
                <a16:creationId xmlns:a16="http://schemas.microsoft.com/office/drawing/2014/main" id="{A8DEEF40-4DED-A384-B442-912C6DA9DB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71700" y="1764632"/>
            <a:ext cx="7848600" cy="5211763"/>
          </a:xfrm>
        </p:spPr>
        <p:txBody>
          <a:bodyPr/>
          <a:lstStyle/>
          <a:p>
            <a:r>
              <a:rPr lang="en-US" altLang="en-EG" i="1" dirty="0"/>
              <a:t>WACC = R</a:t>
            </a:r>
            <a:r>
              <a:rPr lang="en-US" altLang="en-EG" i="1" baseline="-25000" dirty="0"/>
              <a:t>A</a:t>
            </a:r>
            <a:r>
              <a:rPr lang="en-US" altLang="en-EG" i="1" dirty="0"/>
              <a:t> = (E/V) x R</a:t>
            </a:r>
            <a:r>
              <a:rPr lang="en-US" altLang="en-EG" i="1" baseline="-25000" dirty="0"/>
              <a:t>E</a:t>
            </a:r>
            <a:r>
              <a:rPr lang="en-US" altLang="en-EG" i="1" dirty="0"/>
              <a:t> + (D/V) x R</a:t>
            </a:r>
            <a:r>
              <a:rPr lang="en-US" altLang="en-EG" i="1" baseline="-25000" dirty="0"/>
              <a:t>D</a:t>
            </a:r>
            <a:br>
              <a:rPr lang="en-US" altLang="en-EG" i="1" baseline="-25000" dirty="0"/>
            </a:br>
            <a:endParaRPr lang="en-US" altLang="en-EG" i="1" dirty="0"/>
          </a:p>
          <a:p>
            <a:r>
              <a:rPr lang="en-US" altLang="en-EG" i="1" dirty="0"/>
              <a:t>R</a:t>
            </a:r>
            <a:r>
              <a:rPr lang="en-US" altLang="en-EG" i="1" baseline="-25000" dirty="0"/>
              <a:t>E</a:t>
            </a:r>
            <a:r>
              <a:rPr lang="en-US" altLang="en-EG" i="1" dirty="0"/>
              <a:t> = R</a:t>
            </a:r>
            <a:r>
              <a:rPr lang="en-US" altLang="en-EG" i="1" baseline="-25000" dirty="0"/>
              <a:t>A</a:t>
            </a:r>
            <a:r>
              <a:rPr lang="en-US" altLang="en-EG" i="1" dirty="0"/>
              <a:t> + (R</a:t>
            </a:r>
            <a:r>
              <a:rPr lang="en-US" altLang="en-EG" i="1" baseline="-25000" dirty="0"/>
              <a:t>A</a:t>
            </a:r>
            <a:r>
              <a:rPr lang="en-US" altLang="en-EG" i="1" dirty="0"/>
              <a:t> – R</a:t>
            </a:r>
            <a:r>
              <a:rPr lang="en-US" altLang="en-EG" i="1" baseline="-25000" dirty="0"/>
              <a:t>D</a:t>
            </a:r>
            <a:r>
              <a:rPr lang="en-US" altLang="en-EG" i="1" dirty="0"/>
              <a:t>) x (D/E)</a:t>
            </a:r>
            <a:br>
              <a:rPr lang="en-US" altLang="en-EG" i="1" dirty="0"/>
            </a:br>
            <a:endParaRPr lang="en-US" altLang="en-EG" i="1" dirty="0"/>
          </a:p>
          <a:p>
            <a:pPr lvl="1">
              <a:buFontTx/>
              <a:buNone/>
            </a:pPr>
            <a:r>
              <a:rPr lang="en-US" altLang="en-EG" i="1" dirty="0"/>
              <a:t>R</a:t>
            </a:r>
            <a:r>
              <a:rPr lang="en-US" altLang="en-EG" i="1" baseline="-25000" dirty="0"/>
              <a:t>A</a:t>
            </a:r>
            <a:r>
              <a:rPr lang="en-US" altLang="en-EG" dirty="0"/>
              <a:t> =   the “cost” of the firm’s business risk 		      (i.e., the risk of the firm’s assets)</a:t>
            </a:r>
          </a:p>
          <a:p>
            <a:pPr lvl="1">
              <a:buFontTx/>
              <a:buNone/>
            </a:pPr>
            <a:r>
              <a:rPr lang="en-US" altLang="en-EG" i="1" dirty="0"/>
              <a:t>(R</a:t>
            </a:r>
            <a:r>
              <a:rPr lang="en-US" altLang="en-EG" i="1" baseline="-25000" dirty="0"/>
              <a:t>A</a:t>
            </a:r>
            <a:r>
              <a:rPr lang="en-US" altLang="en-EG" i="1" dirty="0"/>
              <a:t> – R</a:t>
            </a:r>
            <a:r>
              <a:rPr lang="en-US" altLang="en-EG" i="1" baseline="-25000" dirty="0"/>
              <a:t>D</a:t>
            </a:r>
            <a:r>
              <a:rPr lang="en-US" altLang="en-EG" i="1" dirty="0"/>
              <a:t>)(D/E)</a:t>
            </a:r>
            <a:r>
              <a:rPr lang="en-US" altLang="en-EG" dirty="0"/>
              <a:t> = the “cost” of the firm’s 		       financial risk (i.e., the additional return 	       required by stockholders to  	        		       compensate for the risk of leverage)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D39F31-16A5-EA90-75BD-4511309BD0B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E32537-D372-F075-5FA2-9A6CD72ADCC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378" name="Rectangle 2">
            <a:extLst>
              <a:ext uri="{FF2B5EF4-FFF2-40B4-BE49-F238E27FC236}">
                <a16:creationId xmlns:a16="http://schemas.microsoft.com/office/drawing/2014/main" id="{7D462D4E-79B9-E460-5F2F-657D832D4E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27460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M&amp;M Propositions I &amp; II</a:t>
            </a:r>
            <a:br>
              <a:rPr lang="en-US" altLang="en-EG" sz="4000" dirty="0"/>
            </a:br>
            <a:r>
              <a:rPr lang="en-US" altLang="en-EG" sz="3200" dirty="0"/>
              <a:t>Figure 13.3</a:t>
            </a:r>
          </a:p>
        </p:txBody>
      </p:sp>
      <p:sp>
        <p:nvSpPr>
          <p:cNvPr id="101381" name="Text Box 5">
            <a:extLst>
              <a:ext uri="{FF2B5EF4-FFF2-40B4-BE49-F238E27FC236}">
                <a16:creationId xmlns:a16="http://schemas.microsoft.com/office/drawing/2014/main" id="{DA228BDA-C97C-6FEA-19F9-7323D6ECE4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5486401"/>
            <a:ext cx="71628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The change in the capital structure weights (E/V and D/V) is exactly offset by the change in the cost of equity (R</a:t>
            </a:r>
            <a:r>
              <a:rPr lang="en-US" altLang="en-EG" baseline="-25000"/>
              <a:t>E</a:t>
            </a:r>
            <a:r>
              <a:rPr lang="en-US" altLang="en-EG"/>
              <a:t>), so the WACC stays the same.</a:t>
            </a:r>
          </a:p>
        </p:txBody>
      </p:sp>
      <p:pic>
        <p:nvPicPr>
          <p:cNvPr id="101383" name="Picture 7">
            <a:extLst>
              <a:ext uri="{FF2B5EF4-FFF2-40B4-BE49-F238E27FC236}">
                <a16:creationId xmlns:a16="http://schemas.microsoft.com/office/drawing/2014/main" id="{63D8C9D4-EDED-0968-A1C7-0D958EA30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932782"/>
            <a:ext cx="7010400" cy="331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1258A14-4C2C-9707-2E71-665E7A6CFE6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816E74E-36C2-28FA-CBE1-A28B05B92BF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4866" name="Rectangle 2">
            <a:extLst>
              <a:ext uri="{FF2B5EF4-FFF2-40B4-BE49-F238E27FC236}">
                <a16:creationId xmlns:a16="http://schemas.microsoft.com/office/drawing/2014/main" id="{E1EA2051-0B2A-AC0B-7A9A-212C1600FB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98885" y="609601"/>
            <a:ext cx="8145463" cy="1066800"/>
          </a:xfrm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4200" dirty="0"/>
              <a:t>Business and Financial Risk</a:t>
            </a:r>
          </a:p>
        </p:txBody>
      </p:sp>
      <p:sp>
        <p:nvSpPr>
          <p:cNvPr id="164867" name="Rectangle 3">
            <a:extLst>
              <a:ext uri="{FF2B5EF4-FFF2-40B4-BE49-F238E27FC236}">
                <a16:creationId xmlns:a16="http://schemas.microsoft.com/office/drawing/2014/main" id="{71C25FE3-963D-D0DA-6545-FF3F02368F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33863" y="1570036"/>
            <a:ext cx="8001000" cy="4906963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EG" i="1" dirty="0"/>
              <a:t>R</a:t>
            </a:r>
            <a:r>
              <a:rPr lang="en-US" altLang="en-EG" i="1" baseline="-25000" dirty="0"/>
              <a:t>E</a:t>
            </a:r>
            <a:r>
              <a:rPr lang="en-US" altLang="en-EG" i="1" dirty="0"/>
              <a:t> = R</a:t>
            </a:r>
            <a:r>
              <a:rPr lang="en-US" altLang="en-EG" i="1" baseline="-25000" dirty="0"/>
              <a:t>A</a:t>
            </a:r>
            <a:r>
              <a:rPr lang="en-US" altLang="en-EG" i="1" dirty="0"/>
              <a:t> + (R</a:t>
            </a:r>
            <a:r>
              <a:rPr lang="en-US" altLang="en-EG" i="1" baseline="-25000" dirty="0"/>
              <a:t>A</a:t>
            </a:r>
            <a:r>
              <a:rPr lang="en-US" altLang="en-EG" i="1" dirty="0"/>
              <a:t> – R</a:t>
            </a:r>
            <a:r>
              <a:rPr lang="en-US" altLang="en-EG" i="1" baseline="-25000" dirty="0"/>
              <a:t>D</a:t>
            </a:r>
            <a:r>
              <a:rPr lang="en-US" altLang="en-EG" i="1" dirty="0"/>
              <a:t>) x (D/E)</a:t>
            </a:r>
            <a:endParaRPr lang="en-US" altLang="en-EG" sz="3600" dirty="0"/>
          </a:p>
          <a:p>
            <a:pPr>
              <a:buFontTx/>
              <a:buNone/>
            </a:pPr>
            <a:endParaRPr lang="en-US" altLang="en-EG" dirty="0"/>
          </a:p>
          <a:p>
            <a:pPr>
              <a:buFontTx/>
              <a:buNone/>
            </a:pPr>
            <a:r>
              <a:rPr lang="en-US" altLang="en-EG" dirty="0"/>
              <a:t>			Business Risk     Financial Risk		</a:t>
            </a:r>
          </a:p>
          <a:p>
            <a:r>
              <a:rPr lang="en-US" altLang="en-EG" dirty="0"/>
              <a:t>Proposition II: </a:t>
            </a:r>
            <a:r>
              <a:rPr lang="en-US" altLang="en-EG" dirty="0">
                <a:sym typeface="Symbol" pitchFamily="2" charset="2"/>
              </a:rPr>
              <a:t>the systematic risk of the stock depends on:</a:t>
            </a:r>
          </a:p>
          <a:p>
            <a:pPr lvl="1"/>
            <a:r>
              <a:rPr lang="en-US" altLang="en-EG" dirty="0">
                <a:sym typeface="Symbol" pitchFamily="2" charset="2"/>
              </a:rPr>
              <a:t>Systematic risk of the assets, R</a:t>
            </a:r>
            <a:r>
              <a:rPr lang="en-US" altLang="en-EG" baseline="-25000" dirty="0">
                <a:sym typeface="Symbol" pitchFamily="2" charset="2"/>
              </a:rPr>
              <a:t>A</a:t>
            </a:r>
            <a:r>
              <a:rPr lang="en-US" altLang="en-EG" dirty="0">
                <a:sym typeface="Symbol" pitchFamily="2" charset="2"/>
              </a:rPr>
              <a:t>, (business risk)</a:t>
            </a:r>
          </a:p>
          <a:p>
            <a:pPr lvl="1"/>
            <a:r>
              <a:rPr lang="en-US" altLang="en-EG" dirty="0"/>
              <a:t>Level of leverage, D/E, (financial risk)</a:t>
            </a:r>
          </a:p>
          <a:p>
            <a:endParaRPr lang="en-US" altLang="en-EG" sz="3000" i="1" dirty="0"/>
          </a:p>
        </p:txBody>
      </p:sp>
      <p:sp>
        <p:nvSpPr>
          <p:cNvPr id="164868" name="Line 4">
            <a:extLst>
              <a:ext uri="{FF2B5EF4-FFF2-40B4-BE49-F238E27FC236}">
                <a16:creationId xmlns:a16="http://schemas.microsoft.com/office/drawing/2014/main" id="{AC39D0CC-2285-91CF-6C05-E3B927174DB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29200" y="20574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164869" name="Line 5">
            <a:extLst>
              <a:ext uri="{FF2B5EF4-FFF2-40B4-BE49-F238E27FC236}">
                <a16:creationId xmlns:a16="http://schemas.microsoft.com/office/drawing/2014/main" id="{C9DC0042-B58A-0219-462C-815E869717B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162800" y="2133600"/>
            <a:ext cx="60960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164870" name="Line 6">
            <a:extLst>
              <a:ext uri="{FF2B5EF4-FFF2-40B4-BE49-F238E27FC236}">
                <a16:creationId xmlns:a16="http://schemas.microsoft.com/office/drawing/2014/main" id="{4C083D7D-AFAC-CAA9-8588-52EA672122A8}"/>
              </a:ext>
            </a:extLst>
          </p:cNvPr>
          <p:cNvSpPr>
            <a:spLocks noChangeShapeType="1"/>
          </p:cNvSpPr>
          <p:nvPr/>
        </p:nvSpPr>
        <p:spPr bwMode="auto">
          <a:xfrm>
            <a:off x="5791200" y="2057400"/>
            <a:ext cx="2438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C092E5-222E-F5B1-04F8-774761DEB24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F08B60A-8B5E-0E6D-F94A-E0C1A21529C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522" name="Rectangle 2">
            <a:extLst>
              <a:ext uri="{FF2B5EF4-FFF2-40B4-BE49-F238E27FC236}">
                <a16:creationId xmlns:a16="http://schemas.microsoft.com/office/drawing/2014/main" id="{67ED3A3A-13EE-595E-6CC3-F9BD0F320B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645527"/>
            <a:ext cx="10515600" cy="1325563"/>
          </a:xfrm>
          <a:ln/>
        </p:spPr>
        <p:txBody>
          <a:bodyPr/>
          <a:lstStyle/>
          <a:p>
            <a:r>
              <a:rPr lang="en-US" altLang="en-EG" dirty="0"/>
              <a:t>Case II – Corporate Taxes</a:t>
            </a:r>
          </a:p>
        </p:txBody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7DC65D8D-7D06-E762-81BE-ADD424DE05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72652" y="1973263"/>
            <a:ext cx="7848600" cy="4525963"/>
          </a:xfrm>
        </p:spPr>
        <p:txBody>
          <a:bodyPr/>
          <a:lstStyle/>
          <a:p>
            <a:r>
              <a:rPr lang="en-US" altLang="en-EG" dirty="0"/>
              <a:t>Interest on debt is tax deductible</a:t>
            </a:r>
          </a:p>
          <a:p>
            <a:r>
              <a:rPr lang="en-US" altLang="en-EG" dirty="0"/>
              <a:t>When a firm adds debt, it reduces taxes, all else equal</a:t>
            </a:r>
          </a:p>
          <a:p>
            <a:r>
              <a:rPr lang="en-US" altLang="en-EG" dirty="0"/>
              <a:t>The reduction in taxes increases the cash flow of the firm</a:t>
            </a:r>
          </a:p>
          <a:p>
            <a:r>
              <a:rPr lang="en-US" altLang="en-EG" dirty="0"/>
              <a:t>The reduction in taxes reduces net income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28BC38-246F-9BDC-3A51-D0EC8FB5628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0D7071-8F38-07BB-B006-7AB95274701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570" name="Rectangle 2">
            <a:extLst>
              <a:ext uri="{FF2B5EF4-FFF2-40B4-BE49-F238E27FC236}">
                <a16:creationId xmlns:a16="http://schemas.microsoft.com/office/drawing/2014/main" id="{A94480BB-6F27-C047-CC50-D88DCDCCD4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Case II - Example</a:t>
            </a:r>
          </a:p>
        </p:txBody>
      </p:sp>
      <p:graphicFrame>
        <p:nvGraphicFramePr>
          <p:cNvPr id="109615" name="Object 47">
            <a:extLst>
              <a:ext uri="{FF2B5EF4-FFF2-40B4-BE49-F238E27FC236}">
                <a16:creationId xmlns:a16="http://schemas.microsoft.com/office/drawing/2014/main" id="{10AB0C78-2BE8-456C-3066-070C97E29B7C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2438400" y="1524001"/>
          <a:ext cx="7391400" cy="345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378200" imgH="1574800" progId="Excel.Sheet.8">
                  <p:embed/>
                </p:oleObj>
              </mc:Choice>
              <mc:Fallback>
                <p:oleObj name="Worksheet" r:id="rId3" imgW="3378200" imgH="1574800" progId="Excel.Sheet.8">
                  <p:embed/>
                  <p:pic>
                    <p:nvPicPr>
                      <p:cNvPr id="109615" name="Object 47">
                        <a:extLst>
                          <a:ext uri="{FF2B5EF4-FFF2-40B4-BE49-F238E27FC236}">
                            <a16:creationId xmlns:a16="http://schemas.microsoft.com/office/drawing/2014/main" id="{10AB0C78-2BE8-456C-3066-070C97E29B7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1524001"/>
                        <a:ext cx="7391400" cy="3459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9616" name="Text Box 48">
            <a:extLst>
              <a:ext uri="{FF2B5EF4-FFF2-40B4-BE49-F238E27FC236}">
                <a16:creationId xmlns:a16="http://schemas.microsoft.com/office/drawing/2014/main" id="{E9027A7C-5289-3624-3688-EE51B909EA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5410201"/>
            <a:ext cx="678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EG" sz="2800"/>
              <a:t>Interest Tax Shield = $24 per year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04E449-EB9B-FF21-69C7-2BC8C443A3E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14866F6-FEE4-45CA-4E8E-FEA10CC7163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618" name="Rectangle 2">
            <a:extLst>
              <a:ext uri="{FF2B5EF4-FFF2-40B4-BE49-F238E27FC236}">
                <a16:creationId xmlns:a16="http://schemas.microsoft.com/office/drawing/2014/main" id="{46A09951-4A41-E904-8721-F47509193D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1537" y="647700"/>
            <a:ext cx="10515600" cy="1325563"/>
          </a:xfrm>
          <a:ln/>
        </p:spPr>
        <p:txBody>
          <a:bodyPr/>
          <a:lstStyle/>
          <a:p>
            <a:r>
              <a:rPr lang="en-US" altLang="en-EG" dirty="0"/>
              <a:t>Interest Tax Shield</a:t>
            </a:r>
          </a:p>
        </p:txBody>
      </p:sp>
      <p:sp>
        <p:nvSpPr>
          <p:cNvPr id="111619" name="Rectangle 3">
            <a:extLst>
              <a:ext uri="{FF2B5EF4-FFF2-40B4-BE49-F238E27FC236}">
                <a16:creationId xmlns:a16="http://schemas.microsoft.com/office/drawing/2014/main" id="{543312BF-29B3-ABC0-77E1-1014CE56A8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47900" y="1690688"/>
            <a:ext cx="7696200" cy="4953000"/>
          </a:xfrm>
        </p:spPr>
        <p:txBody>
          <a:bodyPr/>
          <a:lstStyle/>
          <a:p>
            <a:r>
              <a:rPr lang="en-US" altLang="en-EG" dirty="0"/>
              <a:t>Annual interest tax shield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en-EG" sz="2600" dirty="0"/>
              <a:t>Tax rate times interest payment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en-EG" sz="2600" dirty="0"/>
              <a:t>$1,000 in 8% debt = $80 in interest expense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en-EG" sz="2600" dirty="0"/>
              <a:t>Annual tax shield = .30($80) = $24</a:t>
            </a:r>
          </a:p>
          <a:p>
            <a:r>
              <a:rPr lang="en-US" altLang="en-EG" dirty="0"/>
              <a:t>Present value of annual interest tax shield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en-EG" sz="2600" dirty="0"/>
              <a:t>Assume perpetual debt 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en-EG" sz="2600" dirty="0"/>
              <a:t>PV = $24 / .08 = $300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en-EG" sz="2600" dirty="0"/>
              <a:t>PV = </a:t>
            </a:r>
            <a:r>
              <a:rPr lang="en-US" altLang="en-EG" sz="2600" i="1" dirty="0"/>
              <a:t>D(R</a:t>
            </a:r>
            <a:r>
              <a:rPr lang="en-US" altLang="en-EG" sz="2600" i="1" baseline="-25000" dirty="0"/>
              <a:t>D</a:t>
            </a:r>
            <a:r>
              <a:rPr lang="en-US" altLang="en-EG" sz="2600" i="1" dirty="0"/>
              <a:t>)(T</a:t>
            </a:r>
            <a:r>
              <a:rPr lang="en-US" altLang="en-EG" sz="2600" i="1" baseline="-25000" dirty="0"/>
              <a:t>C</a:t>
            </a:r>
            <a:r>
              <a:rPr lang="en-US" altLang="en-EG" sz="2600" i="1" dirty="0"/>
              <a:t>) / R</a:t>
            </a:r>
            <a:r>
              <a:rPr lang="en-US" altLang="en-EG" sz="2600" i="1" baseline="-25000" dirty="0"/>
              <a:t>D</a:t>
            </a:r>
            <a:r>
              <a:rPr lang="en-US" altLang="en-EG" sz="2600" i="1" dirty="0"/>
              <a:t> = D*T</a:t>
            </a:r>
            <a:r>
              <a:rPr lang="en-US" altLang="en-EG" sz="2600" i="1" baseline="-25000" dirty="0"/>
              <a:t>C</a:t>
            </a:r>
            <a:r>
              <a:rPr lang="en-US" altLang="en-EG" sz="2600" dirty="0"/>
              <a:t> = $1,000(.30) =		       $300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4FBE0D-A6BF-DB06-F611-B49930F7C4E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3ACD998-8461-F272-9DDB-F91D823FAB1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762" name="Rectangle 2">
            <a:extLst>
              <a:ext uri="{FF2B5EF4-FFF2-40B4-BE49-F238E27FC236}">
                <a16:creationId xmlns:a16="http://schemas.microsoft.com/office/drawing/2014/main" id="{891DD9F8-8D15-303E-9FB6-520B1510F12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1537" y="461169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M&amp;M Proposition I with Taxes</a:t>
            </a:r>
            <a:br>
              <a:rPr lang="en-US" altLang="en-EG" sz="4000" dirty="0"/>
            </a:br>
            <a:r>
              <a:rPr lang="en-US" altLang="en-EG" sz="3200" dirty="0"/>
              <a:t>Figure 13.4</a:t>
            </a:r>
          </a:p>
        </p:txBody>
      </p:sp>
      <p:pic>
        <p:nvPicPr>
          <p:cNvPr id="117763" name="Picture 3">
            <a:extLst>
              <a:ext uri="{FF2B5EF4-FFF2-40B4-BE49-F238E27FC236}">
                <a16:creationId xmlns:a16="http://schemas.microsoft.com/office/drawing/2014/main" id="{4A3BBCCF-F931-182C-C7B5-114D638A156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01056" y="1786732"/>
            <a:ext cx="7989888" cy="426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FA02006-FBBB-FAF7-D1C1-6E470C0B8E3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6D5BA34-6278-DA00-F518-1F1AA892F12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906" name="Rectangle 2">
            <a:extLst>
              <a:ext uri="{FF2B5EF4-FFF2-40B4-BE49-F238E27FC236}">
                <a16:creationId xmlns:a16="http://schemas.microsoft.com/office/drawing/2014/main" id="{806B523D-A2BD-A853-6C0B-CDAAC799E3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Case II – Graph of Proposition II</a:t>
            </a:r>
          </a:p>
        </p:txBody>
      </p:sp>
      <p:pic>
        <p:nvPicPr>
          <p:cNvPr id="123907" name="Picture 3">
            <a:extLst>
              <a:ext uri="{FF2B5EF4-FFF2-40B4-BE49-F238E27FC236}">
                <a16:creationId xmlns:a16="http://schemas.microsoft.com/office/drawing/2014/main" id="{8A005A5F-703F-E9BB-D955-11FFBCE0B4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00288" y="1673225"/>
            <a:ext cx="7670800" cy="4044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07FB51F-EF19-12DE-42A3-7CA4989733F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607DECB-83D0-B8BF-F88E-F305D0053F4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7938" name="Rectangle 2">
            <a:extLst>
              <a:ext uri="{FF2B5EF4-FFF2-40B4-BE49-F238E27FC236}">
                <a16:creationId xmlns:a16="http://schemas.microsoft.com/office/drawing/2014/main" id="{9C5414BD-ACD6-2ADF-B836-898BBF12EC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56156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M&amp;M Summary</a:t>
            </a:r>
            <a:br>
              <a:rPr lang="en-US" altLang="en-EG" sz="4000" dirty="0"/>
            </a:br>
            <a:r>
              <a:rPr lang="en-US" altLang="en-EG" sz="3200" dirty="0"/>
              <a:t>Table 13.4</a:t>
            </a:r>
          </a:p>
        </p:txBody>
      </p:sp>
      <p:pic>
        <p:nvPicPr>
          <p:cNvPr id="167941" name="Picture 5">
            <a:extLst>
              <a:ext uri="{FF2B5EF4-FFF2-40B4-BE49-F238E27FC236}">
                <a16:creationId xmlns:a16="http://schemas.microsoft.com/office/drawing/2014/main" id="{221D88C4-401D-38AA-19A0-C3B0AE27F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137" y="1207169"/>
            <a:ext cx="70104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090153D-02BE-D57A-945B-77C7451297A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4BAB88A-A4C6-639F-BF3C-E4CC72309BE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002" name="Rectangle 2">
            <a:extLst>
              <a:ext uri="{FF2B5EF4-FFF2-40B4-BE49-F238E27FC236}">
                <a16:creationId xmlns:a16="http://schemas.microsoft.com/office/drawing/2014/main" id="{051C27D7-F826-C328-3391-81495835D9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6300" y="559803"/>
            <a:ext cx="8229600" cy="838200"/>
          </a:xfrm>
          <a:ln/>
        </p:spPr>
        <p:txBody>
          <a:bodyPr/>
          <a:lstStyle/>
          <a:p>
            <a:r>
              <a:rPr lang="en-US" altLang="en-EG" dirty="0"/>
              <a:t>Bankruptcy Costs</a:t>
            </a:r>
          </a:p>
        </p:txBody>
      </p:sp>
      <p:sp>
        <p:nvSpPr>
          <p:cNvPr id="128003" name="Rectangle 3">
            <a:extLst>
              <a:ext uri="{FF2B5EF4-FFF2-40B4-BE49-F238E27FC236}">
                <a16:creationId xmlns:a16="http://schemas.microsoft.com/office/drawing/2014/main" id="{2E8DF6F5-5BF5-D9B2-AC29-A843A397EB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40831" y="1603918"/>
            <a:ext cx="8229600" cy="5135563"/>
          </a:xfrm>
        </p:spPr>
        <p:txBody>
          <a:bodyPr/>
          <a:lstStyle/>
          <a:p>
            <a:r>
              <a:rPr lang="en-US" altLang="en-EG" dirty="0"/>
              <a:t>Direct costs</a:t>
            </a:r>
          </a:p>
          <a:p>
            <a:pPr lvl="1"/>
            <a:r>
              <a:rPr lang="en-US" altLang="en-EG" dirty="0"/>
              <a:t>Legal and administrative costs OF LIQUIDATION</a:t>
            </a:r>
          </a:p>
          <a:p>
            <a:pPr lvl="2"/>
            <a:r>
              <a:rPr lang="en-US" altLang="en-EG" dirty="0"/>
              <a:t>Enron = $1 billion; WorldCom = $600 million</a:t>
            </a:r>
          </a:p>
          <a:p>
            <a:pPr lvl="1"/>
            <a:r>
              <a:rPr lang="en-US" altLang="en-EG" dirty="0"/>
              <a:t>Bondholders incur additional losses</a:t>
            </a:r>
          </a:p>
          <a:p>
            <a:pPr lvl="1"/>
            <a:r>
              <a:rPr lang="en-US" altLang="en-EG" dirty="0"/>
              <a:t>Disincentive to debt financing</a:t>
            </a:r>
          </a:p>
          <a:p>
            <a:r>
              <a:rPr lang="en-US" altLang="en-EG" dirty="0"/>
              <a:t>Financial distress (DIREC T &amp; INDIRECT COSTS)</a:t>
            </a:r>
          </a:p>
          <a:p>
            <a:pPr lvl="1"/>
            <a:r>
              <a:rPr lang="en-US" altLang="en-EG" dirty="0"/>
              <a:t>Significant problems meeting debt obligations</a:t>
            </a:r>
          </a:p>
          <a:p>
            <a:pPr lvl="1"/>
            <a:r>
              <a:rPr lang="en-US" altLang="en-EG" dirty="0"/>
              <a:t>Most firms that experience financial distress do not ultimately file for bankruptcy</a:t>
            </a:r>
          </a:p>
        </p:txBody>
      </p:sp>
      <p:sp>
        <p:nvSpPr>
          <p:cNvPr id="128004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A423D990-FD71-A03C-08A0-E32258ECDC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28005" name="Text Box 5">
            <a:extLst>
              <a:ext uri="{FF2B5EF4-FFF2-40B4-BE49-F238E27FC236}">
                <a16:creationId xmlns:a16="http://schemas.microsoft.com/office/drawing/2014/main" id="{704A9732-FE65-EA3E-E750-875ACEAB42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E94D55-7DAC-E054-A620-66FC736D7BF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7B77455-067F-608E-7684-C0688C960E0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050" name="Rectangle 2">
            <a:extLst>
              <a:ext uri="{FF2B5EF4-FFF2-40B4-BE49-F238E27FC236}">
                <a16:creationId xmlns:a16="http://schemas.microsoft.com/office/drawing/2014/main" id="{2E1019DA-F608-BC4E-C785-C51E1A5662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1337" y="723900"/>
            <a:ext cx="8229600" cy="609600"/>
          </a:xfrm>
          <a:ln/>
        </p:spPr>
        <p:txBody>
          <a:bodyPr>
            <a:normAutofit fontScale="90000"/>
          </a:bodyPr>
          <a:lstStyle/>
          <a:p>
            <a:r>
              <a:rPr lang="en-US" altLang="en-EG" sz="4000" dirty="0"/>
              <a:t>Indirect Bankruptcy Costs</a:t>
            </a:r>
          </a:p>
        </p:txBody>
      </p:sp>
      <p:sp>
        <p:nvSpPr>
          <p:cNvPr id="130051" name="Rectangle 3">
            <a:extLst>
              <a:ext uri="{FF2B5EF4-FFF2-40B4-BE49-F238E27FC236}">
                <a16:creationId xmlns:a16="http://schemas.microsoft.com/office/drawing/2014/main" id="{8AC87D00-FC9C-11C6-9CC0-9FA483CBAC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71700" y="1411706"/>
            <a:ext cx="7848600" cy="5600700"/>
          </a:xfrm>
        </p:spPr>
        <p:txBody>
          <a:bodyPr/>
          <a:lstStyle/>
          <a:p>
            <a:r>
              <a:rPr lang="en-US" altLang="en-EG" dirty="0"/>
              <a:t>Indirect bankruptcy costs</a:t>
            </a:r>
          </a:p>
          <a:p>
            <a:pPr lvl="1"/>
            <a:r>
              <a:rPr lang="en-US" altLang="en-EG" sz="2600" dirty="0"/>
              <a:t>Larger than direct costs, but more difficult to measure and estimate</a:t>
            </a:r>
          </a:p>
          <a:p>
            <a:pPr lvl="1"/>
            <a:r>
              <a:rPr lang="en-US" altLang="en-EG" sz="2600" dirty="0"/>
              <a:t>Stockholders wish to avoid a formal bankruptcy </a:t>
            </a:r>
          </a:p>
          <a:p>
            <a:pPr lvl="1"/>
            <a:r>
              <a:rPr lang="en-US" altLang="en-EG" sz="2600" dirty="0"/>
              <a:t>Bondholders want to keep existing assets intact so they can at least receive that money</a:t>
            </a:r>
          </a:p>
          <a:p>
            <a:pPr lvl="1"/>
            <a:r>
              <a:rPr lang="en-US" altLang="en-EG" sz="2600" dirty="0"/>
              <a:t>Assets lose value as management spends time worrying about avoiding bankruptcy instead of running the business</a:t>
            </a:r>
          </a:p>
          <a:p>
            <a:pPr lvl="1"/>
            <a:r>
              <a:rPr lang="en-US" altLang="en-EG" sz="2600" dirty="0"/>
              <a:t>Lost sales, interrupted operations, and loss of valuable employees, low morale, inability to purchase goods on credit</a:t>
            </a:r>
          </a:p>
        </p:txBody>
      </p:sp>
      <p:sp>
        <p:nvSpPr>
          <p:cNvPr id="130052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BA7F736A-9194-28C2-0666-10A1AE90BC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30053" name="Text Box 5">
            <a:extLst>
              <a:ext uri="{FF2B5EF4-FFF2-40B4-BE49-F238E27FC236}">
                <a16:creationId xmlns:a16="http://schemas.microsoft.com/office/drawing/2014/main" id="{5271E016-8C91-DC96-087C-6AEE3E1054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FE80A3-EC37-442A-E0F8-D53ADDE87D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D4C855D-36FA-861D-EF9E-E8882C4268E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954" name="Rectangle 2">
            <a:extLst>
              <a:ext uri="{FF2B5EF4-FFF2-40B4-BE49-F238E27FC236}">
                <a16:creationId xmlns:a16="http://schemas.microsoft.com/office/drawing/2014/main" id="{8F42A760-2600-25AC-E665-8E6A9E19AE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97706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Case III</a:t>
            </a:r>
            <a:br>
              <a:rPr lang="en-US" altLang="en-EG" sz="4000" dirty="0"/>
            </a:br>
            <a:r>
              <a:rPr lang="en-US" altLang="en-EG" sz="3200" dirty="0"/>
              <a:t>With Bankruptcy Costs</a:t>
            </a:r>
          </a:p>
        </p:txBody>
      </p:sp>
      <p:sp>
        <p:nvSpPr>
          <p:cNvPr id="125955" name="Rectangle 3">
            <a:extLst>
              <a:ext uri="{FF2B5EF4-FFF2-40B4-BE49-F238E27FC236}">
                <a16:creationId xmlns:a16="http://schemas.microsoft.com/office/drawing/2014/main" id="{B0D26346-D2C4-9D3B-3FC6-B3A6068ACD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76437" y="2073275"/>
            <a:ext cx="8305800" cy="4419600"/>
          </a:xfrm>
        </p:spPr>
        <p:txBody>
          <a:bodyPr/>
          <a:lstStyle/>
          <a:p>
            <a:r>
              <a:rPr lang="en-US" altLang="en-EG" sz="3000" dirty="0">
                <a:sym typeface="Wingdings 3" pitchFamily="2" charset="2"/>
              </a:rPr>
              <a:t> </a:t>
            </a:r>
            <a:r>
              <a:rPr lang="en-US" altLang="en-EG" sz="3000" dirty="0"/>
              <a:t>D/E ratio </a:t>
            </a:r>
            <a:r>
              <a:rPr lang="en-US" altLang="en-EG" sz="3000" dirty="0">
                <a:cs typeface="Arial" panose="020B0604020202020204" pitchFamily="34" charset="0"/>
              </a:rPr>
              <a:t>→</a:t>
            </a:r>
            <a:r>
              <a:rPr lang="en-US" altLang="en-EG" sz="3000" dirty="0">
                <a:sym typeface="Wingdings 3" pitchFamily="2" charset="2"/>
              </a:rPr>
              <a:t> </a:t>
            </a:r>
            <a:r>
              <a:rPr lang="en-US" altLang="en-EG" sz="3000" dirty="0"/>
              <a:t>probability of bankruptcy</a:t>
            </a:r>
          </a:p>
          <a:p>
            <a:r>
              <a:rPr lang="en-US" altLang="en-EG" sz="3000" dirty="0">
                <a:sym typeface="Wingdings 3" pitchFamily="2" charset="2"/>
              </a:rPr>
              <a:t> </a:t>
            </a:r>
            <a:r>
              <a:rPr lang="en-US" altLang="en-EG" sz="3000" dirty="0"/>
              <a:t>probability </a:t>
            </a:r>
            <a:r>
              <a:rPr lang="en-US" altLang="en-EG" sz="3000" dirty="0">
                <a:cs typeface="Arial" panose="020B0604020202020204" pitchFamily="34" charset="0"/>
              </a:rPr>
              <a:t>→</a:t>
            </a:r>
            <a:r>
              <a:rPr lang="en-US" altLang="en-EG" sz="3000" dirty="0">
                <a:cs typeface="Arial" panose="020B0604020202020204" pitchFamily="34" charset="0"/>
                <a:sym typeface="Wingdings 3" pitchFamily="2" charset="2"/>
              </a:rPr>
              <a:t> </a:t>
            </a:r>
            <a:r>
              <a:rPr lang="en-US" altLang="en-EG" sz="3000" dirty="0"/>
              <a:t>expected bankruptcy costs</a:t>
            </a:r>
          </a:p>
          <a:p>
            <a:r>
              <a:rPr lang="en-US" altLang="en-EG" sz="3000" dirty="0"/>
              <a:t>At some point, the additional value of the interest tax shield will be offset by the expected bankruptcy costs</a:t>
            </a:r>
          </a:p>
          <a:p>
            <a:r>
              <a:rPr lang="en-US" altLang="en-EG" sz="3000" dirty="0"/>
              <a:t>At this point, the value of the firm will start to decrease and the WACC will start to increase as more debt is added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FB03286-AF49-D3EF-8B92-7535DA2CBDC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F59BC41-CA40-E3D5-B0FF-3E1A8F11B114}"/>
              </a:ext>
            </a:extLst>
          </p:cNvPr>
          <p:cNvSpPr/>
          <p:nvPr/>
        </p:nvSpPr>
        <p:spPr>
          <a:xfrm>
            <a:off x="762000" y="683796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098" name="Rectangle 2">
            <a:extLst>
              <a:ext uri="{FF2B5EF4-FFF2-40B4-BE49-F238E27FC236}">
                <a16:creationId xmlns:a16="http://schemas.microsoft.com/office/drawing/2014/main" id="{2D5ADAB7-0867-21A2-FBDA-29B818CFE7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91389"/>
            <a:ext cx="10515600" cy="1325563"/>
          </a:xfrm>
          <a:ln/>
        </p:spPr>
        <p:txBody>
          <a:bodyPr>
            <a:normAutofit fontScale="90000"/>
          </a:bodyPr>
          <a:lstStyle/>
          <a:p>
            <a:r>
              <a:rPr lang="en-US" altLang="en-EG" sz="3600" dirty="0"/>
              <a:t>Optimal Capital Structure (STATIC CAPITAL STRUCTURE THEORY)</a:t>
            </a:r>
            <a:br>
              <a:rPr lang="en-US" altLang="en-EG" sz="3200" dirty="0"/>
            </a:br>
            <a:r>
              <a:rPr lang="en-US" altLang="en-EG" sz="3200" dirty="0"/>
              <a:t>Figure 13.5</a:t>
            </a:r>
          </a:p>
        </p:txBody>
      </p:sp>
      <p:pic>
        <p:nvPicPr>
          <p:cNvPr id="132099" name="Picture 3">
            <a:extLst>
              <a:ext uri="{FF2B5EF4-FFF2-40B4-BE49-F238E27FC236}">
                <a16:creationId xmlns:a16="http://schemas.microsoft.com/office/drawing/2014/main" id="{BA632EC2-8F4D-0314-B788-EF24ABD5422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19400" y="1582737"/>
            <a:ext cx="7086600" cy="4589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2F08AA-918E-7886-C5B7-03C3B308C4F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FAAA745-5B9B-9CAA-CD93-6FCD5C283F5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146" name="Rectangle 2">
            <a:extLst>
              <a:ext uri="{FF2B5EF4-FFF2-40B4-BE49-F238E27FC236}">
                <a16:creationId xmlns:a16="http://schemas.microsoft.com/office/drawing/2014/main" id="{24277D4F-98F7-52D0-604E-AB3370EBB9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15716" y="571500"/>
            <a:ext cx="8229600" cy="685800"/>
          </a:xfrm>
          <a:ln/>
        </p:spPr>
        <p:txBody>
          <a:bodyPr/>
          <a:lstStyle/>
          <a:p>
            <a:r>
              <a:rPr lang="en-US" altLang="en-EG" sz="4000" dirty="0"/>
              <a:t>Conclusions</a:t>
            </a:r>
          </a:p>
        </p:txBody>
      </p:sp>
      <p:sp>
        <p:nvSpPr>
          <p:cNvPr id="134147" name="Rectangle 3">
            <a:extLst>
              <a:ext uri="{FF2B5EF4-FFF2-40B4-BE49-F238E27FC236}">
                <a16:creationId xmlns:a16="http://schemas.microsoft.com/office/drawing/2014/main" id="{0DD34D86-AEA5-3CA2-0C77-D2D3604081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219200"/>
            <a:ext cx="8305800" cy="502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2700"/>
              <a:t>Case I – no taxes or bankruptcy costs</a:t>
            </a:r>
          </a:p>
          <a:p>
            <a:pPr lvl="1">
              <a:lnSpc>
                <a:spcPct val="90000"/>
              </a:lnSpc>
            </a:pPr>
            <a:r>
              <a:rPr lang="en-US" altLang="en-EG" sz="2600"/>
              <a:t>No optimal capital structure</a:t>
            </a:r>
          </a:p>
          <a:p>
            <a:pPr>
              <a:lnSpc>
                <a:spcPct val="90000"/>
              </a:lnSpc>
            </a:pPr>
            <a:r>
              <a:rPr lang="en-US" altLang="en-EG" sz="2700"/>
              <a:t>Case II – corporate taxes but no bankruptcy costs</a:t>
            </a:r>
          </a:p>
          <a:p>
            <a:pPr lvl="1">
              <a:lnSpc>
                <a:spcPct val="90000"/>
              </a:lnSpc>
            </a:pPr>
            <a:r>
              <a:rPr lang="en-US" altLang="en-EG" sz="2600"/>
              <a:t>Optimal capital structure = 100% debt</a:t>
            </a:r>
          </a:p>
          <a:p>
            <a:pPr lvl="1">
              <a:lnSpc>
                <a:spcPct val="90000"/>
              </a:lnSpc>
            </a:pPr>
            <a:r>
              <a:rPr lang="en-US" altLang="en-EG" sz="2600"/>
              <a:t>Each additional dollar of debt increases the cash flow of the firm</a:t>
            </a:r>
          </a:p>
          <a:p>
            <a:pPr>
              <a:lnSpc>
                <a:spcPct val="90000"/>
              </a:lnSpc>
            </a:pPr>
            <a:r>
              <a:rPr lang="en-US" altLang="en-EG" sz="2700"/>
              <a:t>Case III – corporate taxes and bankruptcy costs</a:t>
            </a:r>
          </a:p>
          <a:p>
            <a:pPr lvl="1">
              <a:lnSpc>
                <a:spcPct val="90000"/>
              </a:lnSpc>
            </a:pPr>
            <a:r>
              <a:rPr lang="en-US" altLang="en-EG" sz="2600"/>
              <a:t>Optimal capital structure is part debt and part equity</a:t>
            </a:r>
          </a:p>
          <a:p>
            <a:pPr lvl="1">
              <a:lnSpc>
                <a:spcPct val="90000"/>
              </a:lnSpc>
            </a:pPr>
            <a:r>
              <a:rPr lang="en-US" altLang="en-EG" sz="2600"/>
              <a:t>Occurs where the benefit from an additional dollar of debt is just offset by the increase in expected bankruptcy costs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6A1FB6-43B4-135A-EE55-EED2F7C93EC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4FFBB6D-DD6D-C538-D4A0-C056126C050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194" name="Rectangle 2">
            <a:extLst>
              <a:ext uri="{FF2B5EF4-FFF2-40B4-BE49-F238E27FC236}">
                <a16:creationId xmlns:a16="http://schemas.microsoft.com/office/drawing/2014/main" id="{AA94F61F-710C-547D-98B3-B0D76F7593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97473"/>
            <a:ext cx="10515600" cy="1325563"/>
          </a:xfrm>
          <a:ln/>
        </p:spPr>
        <p:txBody>
          <a:bodyPr/>
          <a:lstStyle/>
          <a:p>
            <a:r>
              <a:rPr lang="en-US" altLang="en-EG" sz="3600" dirty="0"/>
              <a:t>The Capital Structure Question</a:t>
            </a:r>
            <a:br>
              <a:rPr lang="en-US" altLang="en-EG" sz="3200" dirty="0"/>
            </a:br>
            <a:r>
              <a:rPr lang="en-US" altLang="en-EG" sz="3200" dirty="0"/>
              <a:t>Figure 13.6</a:t>
            </a:r>
          </a:p>
        </p:txBody>
      </p:sp>
      <p:pic>
        <p:nvPicPr>
          <p:cNvPr id="136198" name="Picture 6">
            <a:extLst>
              <a:ext uri="{FF2B5EF4-FFF2-40B4-BE49-F238E27FC236}">
                <a16:creationId xmlns:a16="http://schemas.microsoft.com/office/drawing/2014/main" id="{F388C152-EE47-317A-9C26-B9169A120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8284" y="1295400"/>
            <a:ext cx="57912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F77E31E-A5F7-E493-3431-2DA65377828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D995268-31B6-07BE-6980-C51681A551C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242" name="Rectangle 2">
            <a:extLst>
              <a:ext uri="{FF2B5EF4-FFF2-40B4-BE49-F238E27FC236}">
                <a16:creationId xmlns:a16="http://schemas.microsoft.com/office/drawing/2014/main" id="{92605F37-1BE1-9977-BD0F-EF6883B082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3700"/>
              <a:t>Additional Managerial Recommendations</a:t>
            </a:r>
          </a:p>
        </p:txBody>
      </p:sp>
      <p:sp>
        <p:nvSpPr>
          <p:cNvPr id="138243" name="Rectangle 3">
            <a:extLst>
              <a:ext uri="{FF2B5EF4-FFF2-40B4-BE49-F238E27FC236}">
                <a16:creationId xmlns:a16="http://schemas.microsoft.com/office/drawing/2014/main" id="{02938AAC-B0D7-769C-F9D8-FA3C99D41E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1"/>
            <a:ext cx="8382000" cy="4525963"/>
          </a:xfrm>
        </p:spPr>
        <p:txBody>
          <a:bodyPr/>
          <a:lstStyle/>
          <a:p>
            <a:r>
              <a:rPr lang="en-US" altLang="en-EG"/>
              <a:t>Taxes</a:t>
            </a:r>
          </a:p>
          <a:p>
            <a:pPr lvl="1"/>
            <a:r>
              <a:rPr lang="en-US" altLang="en-EG"/>
              <a:t>The tax benefit is only important if the firm has a large tax liability</a:t>
            </a:r>
          </a:p>
          <a:p>
            <a:pPr lvl="1"/>
            <a:r>
              <a:rPr lang="en-US" altLang="en-EG"/>
              <a:t>Higher tax rate </a:t>
            </a:r>
            <a:r>
              <a:rPr lang="en-US" altLang="en-EG">
                <a:cs typeface="Arial" panose="020B0604020202020204" pitchFamily="34" charset="0"/>
              </a:rPr>
              <a:t>→ greater incentive to use debt</a:t>
            </a:r>
          </a:p>
          <a:p>
            <a:r>
              <a:rPr lang="en-US" altLang="en-EG"/>
              <a:t>Risk of financial distress</a:t>
            </a:r>
          </a:p>
          <a:p>
            <a:pPr lvl="1"/>
            <a:r>
              <a:rPr lang="en-US" altLang="en-EG"/>
              <a:t>The greater the risk of financial distress, the less debt will be optimal for the firm</a:t>
            </a:r>
          </a:p>
          <a:p>
            <a:pPr lvl="1"/>
            <a:r>
              <a:rPr lang="en-US" altLang="en-EG"/>
              <a:t>The cost of financial distress varies across firms and industries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2B039C-5B16-A9B4-0157-CAA9770D902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ED138A8-4920-7FEC-7D85-E5AB8D5923A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290" name="Rectangle 2">
            <a:extLst>
              <a:ext uri="{FF2B5EF4-FFF2-40B4-BE49-F238E27FC236}">
                <a16:creationId xmlns:a16="http://schemas.microsoft.com/office/drawing/2014/main" id="{00E420E5-AC27-CB0A-1430-2E8FD07953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18674" y="647700"/>
            <a:ext cx="8229600" cy="685800"/>
          </a:xfrm>
          <a:ln/>
        </p:spPr>
        <p:txBody>
          <a:bodyPr/>
          <a:lstStyle/>
          <a:p>
            <a:r>
              <a:rPr lang="en-US" altLang="en-EG" sz="4000" dirty="0"/>
              <a:t>Observed Capital Structures</a:t>
            </a:r>
          </a:p>
        </p:txBody>
      </p:sp>
      <p:sp>
        <p:nvSpPr>
          <p:cNvPr id="140291" name="Rectangle 3">
            <a:extLst>
              <a:ext uri="{FF2B5EF4-FFF2-40B4-BE49-F238E27FC236}">
                <a16:creationId xmlns:a16="http://schemas.microsoft.com/office/drawing/2014/main" id="{5C288E31-CC81-D099-0AC8-0CDDD66E5F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71700" y="1493837"/>
            <a:ext cx="7848600" cy="5364163"/>
          </a:xfrm>
        </p:spPr>
        <p:txBody>
          <a:bodyPr/>
          <a:lstStyle/>
          <a:p>
            <a:r>
              <a:rPr lang="en-US" altLang="en-EG" dirty="0"/>
              <a:t>Capital structure differs by industries</a:t>
            </a:r>
          </a:p>
          <a:p>
            <a:r>
              <a:rPr lang="en-US" altLang="en-EG" dirty="0"/>
              <a:t>Differences according to </a:t>
            </a:r>
            <a:r>
              <a:rPr lang="en-US" altLang="en-EG" i="1" dirty="0"/>
              <a:t>Cost of Capital 2008 Yearbook by Ibbotson Associates, Inc.</a:t>
            </a:r>
            <a:endParaRPr lang="en-US" altLang="en-EG" dirty="0"/>
          </a:p>
          <a:p>
            <a:pPr lvl="1"/>
            <a:r>
              <a:rPr lang="en-US" altLang="en-EG" sz="3200" dirty="0"/>
              <a:t>Lowest levels of debt</a:t>
            </a:r>
          </a:p>
          <a:p>
            <a:pPr lvl="2"/>
            <a:r>
              <a:rPr lang="en-US" altLang="en-EG" sz="2800" dirty="0"/>
              <a:t>Computers		= 5.31%</a:t>
            </a:r>
          </a:p>
          <a:p>
            <a:pPr lvl="2"/>
            <a:r>
              <a:rPr lang="en-US" altLang="en-EG" sz="2800" dirty="0"/>
              <a:t>Drugs  		= 6.76% debt</a:t>
            </a:r>
          </a:p>
          <a:p>
            <a:pPr lvl="1"/>
            <a:r>
              <a:rPr lang="en-US" altLang="en-EG" sz="3200" dirty="0"/>
              <a:t>Highest levels of debt</a:t>
            </a:r>
          </a:p>
          <a:p>
            <a:pPr lvl="2"/>
            <a:r>
              <a:rPr lang="en-US" altLang="en-EG" sz="2800" dirty="0"/>
              <a:t>Cable television	= 61.84%</a:t>
            </a:r>
          </a:p>
          <a:p>
            <a:pPr lvl="2"/>
            <a:r>
              <a:rPr lang="en-US" altLang="en-EG" sz="2800" dirty="0"/>
              <a:t>Airlines 		= 56.30% debt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58775A-CABF-54FB-32D9-34625030A4D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ACB5C91-4B25-D8F3-6065-B4171707C5E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338" name="Rectangle 2">
            <a:extLst>
              <a:ext uri="{FF2B5EF4-FFF2-40B4-BE49-F238E27FC236}">
                <a16:creationId xmlns:a16="http://schemas.microsoft.com/office/drawing/2014/main" id="{C9965156-0EDE-4EC8-21A9-36978E520C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Example: Work the Web</a:t>
            </a:r>
          </a:p>
        </p:txBody>
      </p:sp>
      <p:sp>
        <p:nvSpPr>
          <p:cNvPr id="142339" name="Rectangle 3">
            <a:extLst>
              <a:ext uri="{FF2B5EF4-FFF2-40B4-BE49-F238E27FC236}">
                <a16:creationId xmlns:a16="http://schemas.microsoft.com/office/drawing/2014/main" id="{8F902BE6-4490-78AE-154D-06749AFA28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371601"/>
            <a:ext cx="7848600" cy="5135563"/>
          </a:xfrm>
        </p:spPr>
        <p:txBody>
          <a:bodyPr/>
          <a:lstStyle/>
          <a:p>
            <a:r>
              <a:rPr lang="en-US" altLang="en-EG"/>
              <a:t>You can find information about a company’s capital structure relative to its industry and sector using the industry center or sector analysis through Yahoo! Finance</a:t>
            </a:r>
          </a:p>
          <a:p>
            <a:r>
              <a:rPr lang="en-US" altLang="en-EG"/>
              <a:t>Click on the Web surfer to go to the site</a:t>
            </a:r>
          </a:p>
          <a:p>
            <a:pPr lvl="1"/>
            <a:r>
              <a:rPr lang="en-US" altLang="en-EG"/>
              <a:t>Choose a company and get a quote</a:t>
            </a:r>
          </a:p>
          <a:p>
            <a:pPr lvl="1"/>
            <a:r>
              <a:rPr lang="en-US" altLang="en-EG"/>
              <a:t>Perform sector and industry comparisons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9C49F4-C296-19FB-C0AB-51FA2A7EAF6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EF976A2-E575-B85E-8FD1-DF4D995822F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386" name="Rectangle 2">
            <a:extLst>
              <a:ext uri="{FF2B5EF4-FFF2-40B4-BE49-F238E27FC236}">
                <a16:creationId xmlns:a16="http://schemas.microsoft.com/office/drawing/2014/main" id="{15AE024A-8AF7-8A72-AA59-4533418C05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Financial Distress Defined</a:t>
            </a:r>
          </a:p>
        </p:txBody>
      </p:sp>
      <p:sp>
        <p:nvSpPr>
          <p:cNvPr id="144387" name="Rectangle 3">
            <a:extLst>
              <a:ext uri="{FF2B5EF4-FFF2-40B4-BE49-F238E27FC236}">
                <a16:creationId xmlns:a16="http://schemas.microsoft.com/office/drawing/2014/main" id="{939712BD-CDE6-9526-0690-9303E0600A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dirty="0"/>
              <a:t>Business failure – business terminated with a loss to creditors</a:t>
            </a:r>
          </a:p>
          <a:p>
            <a:r>
              <a:rPr lang="en-US" altLang="en-EG" dirty="0"/>
              <a:t>Legal bankruptcy – petition filed in federal 	court for bankruptcy</a:t>
            </a:r>
          </a:p>
          <a:p>
            <a:r>
              <a:rPr lang="en-US" altLang="en-EG" dirty="0"/>
              <a:t>Technical insolvency – firm unable to meet debt obligations</a:t>
            </a:r>
          </a:p>
          <a:p>
            <a:r>
              <a:rPr lang="en-US" altLang="en-EG" dirty="0"/>
              <a:t>Accounting insolvency – book value of equity is negative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AA6276-5068-9C9F-1AE8-B19A0495946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C8EB949-5946-E853-0BDB-A7B7AB6979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5106" name="Rectangle 2">
            <a:extLst>
              <a:ext uri="{FF2B5EF4-FFF2-40B4-BE49-F238E27FC236}">
                <a16:creationId xmlns:a16="http://schemas.microsoft.com/office/drawing/2014/main" id="{A4DB2608-DD11-C2EC-0D15-B72ABCED90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83369" y="579563"/>
            <a:ext cx="8229600" cy="1295400"/>
          </a:xfrm>
          <a:ln/>
        </p:spPr>
        <p:txBody>
          <a:bodyPr/>
          <a:lstStyle/>
          <a:p>
            <a:r>
              <a:rPr lang="en-US" altLang="en-EG" sz="4000" dirty="0"/>
              <a:t>Financial Management &amp; Bankruptcy</a:t>
            </a:r>
          </a:p>
        </p:txBody>
      </p:sp>
      <p:sp>
        <p:nvSpPr>
          <p:cNvPr id="175107" name="Rectangle 3">
            <a:extLst>
              <a:ext uri="{FF2B5EF4-FFF2-40B4-BE49-F238E27FC236}">
                <a16:creationId xmlns:a16="http://schemas.microsoft.com/office/drawing/2014/main" id="{7690E1E2-DB46-4A42-3939-B6A1758B0E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88695" y="1825625"/>
            <a:ext cx="10515600" cy="4351338"/>
          </a:xfrm>
        </p:spPr>
        <p:txBody>
          <a:bodyPr/>
          <a:lstStyle/>
          <a:p>
            <a:r>
              <a:rPr lang="en-US" altLang="en-EG" dirty="0"/>
              <a:t>The right to file bankruptcy has strategic value</a:t>
            </a:r>
          </a:p>
          <a:p>
            <a:pPr lvl="1"/>
            <a:r>
              <a:rPr lang="en-US" altLang="en-EG" dirty="0"/>
              <a:t>Immediate “stay” on creditors</a:t>
            </a:r>
          </a:p>
          <a:p>
            <a:pPr lvl="1"/>
            <a:r>
              <a:rPr lang="en-US" altLang="en-EG" dirty="0"/>
              <a:t>Ability to terminate labor agreements</a:t>
            </a:r>
          </a:p>
          <a:p>
            <a:pPr lvl="1"/>
            <a:r>
              <a:rPr lang="en-US" altLang="en-EG" dirty="0"/>
              <a:t>Ability to lay off large numbers of workers</a:t>
            </a:r>
          </a:p>
          <a:p>
            <a:pPr lvl="1"/>
            <a:r>
              <a:rPr lang="en-US" altLang="en-EG" dirty="0"/>
              <a:t>Ability to reduce wages</a:t>
            </a:r>
          </a:p>
          <a:p>
            <a:r>
              <a:rPr lang="en-US" altLang="en-EG" dirty="0"/>
              <a:t>“Workouts” and “Cram-downs”</a:t>
            </a:r>
          </a:p>
          <a:p>
            <a:pPr lvl="1"/>
            <a:r>
              <a:rPr lang="en-US" altLang="en-EG" dirty="0"/>
              <a:t>Pre-packaged filings</a:t>
            </a:r>
          </a:p>
          <a:p>
            <a:pPr lvl="1"/>
            <a:r>
              <a:rPr lang="en-US" altLang="en-EG" dirty="0"/>
              <a:t>Negotiated filings and extensions</a:t>
            </a:r>
          </a:p>
          <a:p>
            <a:pPr lvl="1"/>
            <a:r>
              <a:rPr lang="en-US" altLang="en-EG" dirty="0"/>
              <a:t>Court-ordered plan acceptance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4BE566-6E59-CBCF-B9D1-C0F9AAF758D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D18AA96-B84F-050B-41F2-9566053B9CC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6130" name="Rectangle 2">
            <a:extLst>
              <a:ext uri="{FF2B5EF4-FFF2-40B4-BE49-F238E27FC236}">
                <a16:creationId xmlns:a16="http://schemas.microsoft.com/office/drawing/2014/main" id="{E549D98F-E027-F702-E3EA-E43B0B0744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Quick Quiz</a:t>
            </a:r>
          </a:p>
        </p:txBody>
      </p:sp>
      <p:sp>
        <p:nvSpPr>
          <p:cNvPr id="176131" name="Rectangle 3">
            <a:extLst>
              <a:ext uri="{FF2B5EF4-FFF2-40B4-BE49-F238E27FC236}">
                <a16:creationId xmlns:a16="http://schemas.microsoft.com/office/drawing/2014/main" id="{272DA0AA-4780-DD4B-A0BC-FAAC320AC23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altLang="en-EG" dirty="0"/>
              <a:t>How does financial leverage effect ROE and EPS? </a:t>
            </a:r>
            <a:endParaRPr lang="en-US" altLang="en-EG" sz="2400" dirty="0"/>
          </a:p>
          <a:p>
            <a:pPr marL="609600" indent="-609600">
              <a:buFontTx/>
              <a:buAutoNum type="arabicPeriod"/>
            </a:pPr>
            <a:r>
              <a:rPr lang="en-US" altLang="en-EG" dirty="0"/>
              <a:t>What are the three capital structure cases? </a:t>
            </a:r>
          </a:p>
          <a:p>
            <a:pPr marL="609600" indent="-609600">
              <a:buFontTx/>
              <a:buAutoNum type="arabicPeriod"/>
            </a:pPr>
            <a:r>
              <a:rPr lang="en-US" altLang="en-EG" dirty="0"/>
              <a:t>What are the direct and indirect costs of bankruptcy?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7367BD9-012E-EF6D-FE24-D5098AC4BD6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700</TotalTime>
  <Words>1839</Words>
  <Application>Microsoft Macintosh PowerPoint</Application>
  <PresentationFormat>Widescreen</PresentationFormat>
  <Paragraphs>278</Paragraphs>
  <Slides>39</Slides>
  <Notes>38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Wingdings</vt:lpstr>
      <vt:lpstr>Office Theme</vt:lpstr>
      <vt:lpstr>Worksheet</vt:lpstr>
      <vt:lpstr>Equation</vt:lpstr>
      <vt:lpstr>PowerPoint Presentation</vt:lpstr>
      <vt:lpstr>PowerPoint Presentation</vt:lpstr>
      <vt:lpstr>PowerPoint Presentation</vt:lpstr>
      <vt:lpstr>PowerPoint Presentation</vt:lpstr>
      <vt:lpstr>Capital Structure</vt:lpstr>
      <vt:lpstr>Capital Structure &amp; Shareholder Wealth</vt:lpstr>
      <vt:lpstr>The Effect of Financial Leverage</vt:lpstr>
      <vt:lpstr>Trans Am Corporation Example</vt:lpstr>
      <vt:lpstr>Trans Am Corp With and Without Debt</vt:lpstr>
      <vt:lpstr>Leverage Effects</vt:lpstr>
      <vt:lpstr>Example: Break-Even EBIT EPS = for both Capital Structures</vt:lpstr>
      <vt:lpstr>Break-Even EBIT</vt:lpstr>
      <vt:lpstr>Trans Am Corp Conclusions</vt:lpstr>
      <vt:lpstr>Example: Homemade Leverage &amp; ROE</vt:lpstr>
      <vt:lpstr>Static Capital Structure Theory</vt:lpstr>
      <vt:lpstr>Static Capital Structure Theory  Three Special Cases</vt:lpstr>
      <vt:lpstr>Case I – M&amp;M Propositions I and II</vt:lpstr>
      <vt:lpstr>Case I - Equations</vt:lpstr>
      <vt:lpstr>M&amp;M Propositions I &amp; II Figure 13.3</vt:lpstr>
      <vt:lpstr>Business and Financial Risk</vt:lpstr>
      <vt:lpstr>Case II – Corporate Taxes</vt:lpstr>
      <vt:lpstr>Case II - Example</vt:lpstr>
      <vt:lpstr>Interest Tax Shield</vt:lpstr>
      <vt:lpstr>M&amp;M Proposition I with Taxes Figure 13.4</vt:lpstr>
      <vt:lpstr>Case II – Graph of Proposition II</vt:lpstr>
      <vt:lpstr>M&amp;M Summary Table 13.4</vt:lpstr>
      <vt:lpstr>Bankruptcy Costs</vt:lpstr>
      <vt:lpstr>Indirect Bankruptcy Costs</vt:lpstr>
      <vt:lpstr>Case III With Bankruptcy Costs</vt:lpstr>
      <vt:lpstr>Optimal Capital Structure (STATIC CAPITAL STRUCTURE THEORY) Figure 13.5</vt:lpstr>
      <vt:lpstr>Conclusions</vt:lpstr>
      <vt:lpstr>The Capital Structure Question Figure 13.6</vt:lpstr>
      <vt:lpstr>Additional Managerial Recommendations</vt:lpstr>
      <vt:lpstr>Observed Capital Structures</vt:lpstr>
      <vt:lpstr>Example: Work the Web</vt:lpstr>
      <vt:lpstr>Financial Distress Defined</vt:lpstr>
      <vt:lpstr>Financial Management &amp; Bankruptcy</vt:lpstr>
      <vt:lpstr>Quick Quiz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Sarah Abdullah</cp:lastModifiedBy>
  <cp:revision>23</cp:revision>
  <dcterms:created xsi:type="dcterms:W3CDTF">2023-04-29T09:08:23Z</dcterms:created>
  <dcterms:modified xsi:type="dcterms:W3CDTF">2023-11-14T14:35:02Z</dcterms:modified>
</cp:coreProperties>
</file>