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313" r:id="rId8"/>
    <p:sldId id="276" r:id="rId9"/>
    <p:sldId id="544" r:id="rId10"/>
    <p:sldId id="528" r:id="rId11"/>
    <p:sldId id="545" r:id="rId12"/>
    <p:sldId id="564" r:id="rId13"/>
    <p:sldId id="565" r:id="rId14"/>
    <p:sldId id="566" r:id="rId15"/>
    <p:sldId id="569" r:id="rId16"/>
    <p:sldId id="567" r:id="rId17"/>
    <p:sldId id="533" r:id="rId18"/>
    <p:sldId id="553" r:id="rId19"/>
    <p:sldId id="570" r:id="rId20"/>
    <p:sldId id="572" r:id="rId21"/>
    <p:sldId id="573" r:id="rId22"/>
    <p:sldId id="574" r:id="rId23"/>
    <p:sldId id="568" r:id="rId24"/>
    <p:sldId id="554" r:id="rId25"/>
    <p:sldId id="496" r:id="rId26"/>
    <p:sldId id="555" r:id="rId27"/>
    <p:sldId id="582" r:id="rId28"/>
    <p:sldId id="547" r:id="rId29"/>
    <p:sldId id="306" r:id="rId30"/>
    <p:sldId id="583" r:id="rId31"/>
    <p:sldId id="497" r:id="rId32"/>
    <p:sldId id="549" r:id="rId33"/>
    <p:sldId id="551" r:id="rId34"/>
    <p:sldId id="556" r:id="rId35"/>
    <p:sldId id="578" r:id="rId36"/>
    <p:sldId id="579" r:id="rId37"/>
    <p:sldId id="577" r:id="rId38"/>
    <p:sldId id="580" r:id="rId39"/>
    <p:sldId id="581" r:id="rId40"/>
    <p:sldId id="56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44"/>
            <p14:sldId id="528"/>
            <p14:sldId id="545"/>
            <p14:sldId id="564"/>
            <p14:sldId id="565"/>
            <p14:sldId id="566"/>
            <p14:sldId id="569"/>
            <p14:sldId id="567"/>
            <p14:sldId id="533"/>
            <p14:sldId id="553"/>
            <p14:sldId id="570"/>
            <p14:sldId id="572"/>
            <p14:sldId id="573"/>
            <p14:sldId id="574"/>
            <p14:sldId id="568"/>
            <p14:sldId id="554"/>
            <p14:sldId id="496"/>
            <p14:sldId id="555"/>
            <p14:sldId id="582"/>
            <p14:sldId id="547"/>
            <p14:sldId id="306"/>
            <p14:sldId id="583"/>
            <p14:sldId id="497"/>
            <p14:sldId id="549"/>
            <p14:sldId id="551"/>
            <p14:sldId id="556"/>
            <p14:sldId id="578"/>
            <p14:sldId id="579"/>
            <p14:sldId id="577"/>
            <p14:sldId id="580"/>
            <p14:sldId id="581"/>
            <p14:sldId id="5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F58221"/>
    <a:srgbClr val="203E5F"/>
    <a:srgbClr val="2D3956"/>
    <a:srgbClr val="FFD200"/>
    <a:srgbClr val="00AEE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76"/>
    <p:restoredTop sz="91667"/>
  </p:normalViewPr>
  <p:slideViewPr>
    <p:cSldViewPr snapToGrid="0">
      <p:cViewPr varScale="1">
        <p:scale>
          <a:sx n="106" d="100"/>
          <a:sy n="106" d="100"/>
        </p:scale>
        <p:origin x="50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24498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6091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5399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3.wdp"/></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worldcleanupday.org/post/lets-do-it-world-annual-conference-2023" TargetMode="External"/><Relationship Id="rId1" Type="http://schemas.openxmlformats.org/officeDocument/2006/relationships/slideLayout" Target="../slideLayouts/slideLayout18.xml"/><Relationship Id="rId4" Type="http://schemas.openxmlformats.org/officeDocument/2006/relationships/image" Target="../media/image30.jpg"/></Relationships>
</file>

<file path=ppt/slides/_rels/slide31.xml.rels><?xml version="1.0" encoding="UTF-8" standalone="yes"?>
<Relationships xmlns="http://schemas.openxmlformats.org/package/2006/relationships"><Relationship Id="rId3" Type="http://schemas.openxmlformats.org/officeDocument/2006/relationships/hyperlink" Target="https://u.ae/en/information-and-services/charity-and-humanitarian-work/1-billion-meals-endowment" TargetMode="Externa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https://www.eeg-uae.org/projects/clean-up-uae/" TargetMode="External"/><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السادسة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4"/>
            <a:ext cx="8659664" cy="5300798"/>
          </a:xfrm>
        </p:spPr>
      </p:pic>
      <p:sp>
        <p:nvSpPr>
          <p:cNvPr id="9" name="TextBox 8"/>
          <p:cNvSpPr txBox="1"/>
          <p:nvPr/>
        </p:nvSpPr>
        <p:spPr>
          <a:xfrm>
            <a:off x="5077893" y="3146820"/>
            <a:ext cx="6643165" cy="1493358"/>
          </a:xfrm>
          <a:prstGeom prst="rect">
            <a:avLst/>
          </a:prstGeom>
          <a:noFill/>
        </p:spPr>
        <p:txBody>
          <a:bodyPr wrap="none" rtlCol="0">
            <a:spAutoFit/>
          </a:bodyPr>
          <a:lstStyle/>
          <a:p>
            <a:pPr algn="ctr">
              <a:lnSpc>
                <a:spcPct val="150000"/>
              </a:lnSpc>
            </a:pPr>
            <a:r>
              <a:rPr lang="ar-SA" sz="3200" b="1" dirty="0">
                <a:solidFill>
                  <a:srgbClr val="00B0F0"/>
                </a:solidFill>
                <a:latin typeface="Alexandria" charset="0"/>
                <a:cs typeface="Alexandria" charset="0"/>
              </a:rPr>
              <a:t>إدارة الحملات: التفاعل، الانتشار ومدى التأثير</a:t>
            </a:r>
          </a:p>
          <a:p>
            <a:pPr algn="ctr">
              <a:lnSpc>
                <a:spcPct val="150000"/>
              </a:lnSpc>
            </a:pPr>
            <a:r>
              <a:rPr lang="ar-SA" sz="3200" b="1" dirty="0">
                <a:solidFill>
                  <a:srgbClr val="00B0F0"/>
                </a:solidFill>
                <a:latin typeface="Alexandria" charset="0"/>
                <a:cs typeface="Alexandria" charset="0"/>
              </a:rPr>
              <a:t>أدوات تحليل البيانات ونتائج الحملات</a:t>
            </a:r>
            <a:endParaRPr lang="en-US" sz="3200" b="1" dirty="0">
              <a:solidFill>
                <a:srgbClr val="00B0F0"/>
              </a:solidFill>
              <a:latin typeface="Alexandria" charset="0"/>
              <a:cs typeface="Alexandria" charset="0"/>
            </a:endParaRPr>
          </a:p>
        </p:txBody>
      </p:sp>
      <p:sp>
        <p:nvSpPr>
          <p:cNvPr id="10" name="Rectangle: Rounded Corners 9"/>
          <p:cNvSpPr/>
          <p:nvPr/>
        </p:nvSpPr>
        <p:spPr>
          <a:xfrm>
            <a:off x="6307898" y="49859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السادسة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1ABD8-E108-9745-BF07-894E1E245C49}"/>
              </a:ext>
            </a:extLst>
          </p:cNvPr>
          <p:cNvSpPr txBox="1"/>
          <p:nvPr/>
        </p:nvSpPr>
        <p:spPr>
          <a:xfrm>
            <a:off x="10627612" y="12465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9" y="-38526"/>
            <a:ext cx="2305141" cy="1076343"/>
          </a:xfrm>
          <a:prstGeom prst="rect">
            <a:avLst/>
          </a:prstGeom>
        </p:spPr>
      </p:pic>
      <p:sp>
        <p:nvSpPr>
          <p:cNvPr id="41" name="TextBox 40"/>
          <p:cNvSpPr txBox="1"/>
          <p:nvPr/>
        </p:nvSpPr>
        <p:spPr>
          <a:xfrm>
            <a:off x="5388998" y="63103"/>
            <a:ext cx="2154757" cy="523220"/>
          </a:xfrm>
          <a:prstGeom prst="rect">
            <a:avLst/>
          </a:prstGeom>
          <a:noFill/>
        </p:spPr>
        <p:txBody>
          <a:bodyPr wrap="none" rtlCol="0">
            <a:spAutoFit/>
          </a:bodyPr>
          <a:lstStyle/>
          <a:p>
            <a:r>
              <a:rPr lang="ar-SA" sz="2800" b="1" dirty="0">
                <a:solidFill>
                  <a:srgbClr val="FF0000"/>
                </a:solidFill>
                <a:latin typeface="Alexandria" charset="0"/>
                <a:cs typeface="Alexandria" charset="0"/>
              </a:rPr>
              <a:t>محاور المحاضرة</a:t>
            </a:r>
            <a:endParaRPr lang="en-US" sz="2800" b="1" dirty="0">
              <a:solidFill>
                <a:srgbClr val="FF0000"/>
              </a:solidFill>
              <a:latin typeface="Alexandria" charset="0"/>
              <a:cs typeface="Alexandria" charset="0"/>
            </a:endParaRPr>
          </a:p>
        </p:txBody>
      </p:sp>
      <p:sp>
        <p:nvSpPr>
          <p:cNvPr id="15" name="Content Placeholder 6">
            <a:extLst>
              <a:ext uri="{FF2B5EF4-FFF2-40B4-BE49-F238E27FC236}">
                <a16:creationId xmlns:a16="http://schemas.microsoft.com/office/drawing/2014/main" id="{40813518-F95E-1243-BAF1-74DEEEAF2773}"/>
              </a:ext>
            </a:extLst>
          </p:cNvPr>
          <p:cNvSpPr>
            <a:spLocks noGrp="1"/>
          </p:cNvSpPr>
          <p:nvPr>
            <p:ph idx="1"/>
          </p:nvPr>
        </p:nvSpPr>
        <p:spPr>
          <a:xfrm>
            <a:off x="301558" y="682906"/>
            <a:ext cx="11710011" cy="5988275"/>
          </a:xfrm>
        </p:spPr>
        <p:txBody>
          <a:bodyPr>
            <a:no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قراءة وفهم التفاعل العاطفي والنوعي في الحملات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إدارة التفاعل، الانتشار، ومدى تأثير الحملة</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كيفية إدارة الجمهور وتحليل مدى تأثير الحملة على السلوك العام</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التعرف على أدوات القياس والمنصات الرقمية وقراءة نتائج الحملة بعمق</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دور وسائل الإعلام التقليدية في دعم الحملات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كيفية استثمار التغطية الإعلامية (صحف – إذاعة – تلفزيون) لتعزيز الحملة الإلكترونية</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تنظيم وتغطية الفعاليات المجتمعية الميدانية لدعم الحملة</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التعاون مع المؤثرين على منصات التواصل الاجتماعي لزيادة التفاعل</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استراتيجيات اختيار المؤثرين وآليات التعاون الفعالة لرفع معدل التفاعل</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solidFill>
                  <a:srgbClr val="0070C0"/>
                </a:solidFill>
              </a:rPr>
              <a:t>استراتيجيات وأنواع المحتوى الحديث لرفع المشاهدات والتفاعل</a:t>
            </a:r>
          </a:p>
        </p:txBody>
      </p:sp>
      <p:pic>
        <p:nvPicPr>
          <p:cNvPr id="9" name="Picture 8">
            <a:extLst>
              <a:ext uri="{FF2B5EF4-FFF2-40B4-BE49-F238E27FC236}">
                <a16:creationId xmlns:a16="http://schemas.microsoft.com/office/drawing/2014/main" id="{56760BF2-F6C5-DC40-957D-5B280D833D87}"/>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43629" r="93737"/>
                    </a14:imgEffect>
                  </a14:imgLayer>
                </a14:imgProps>
              </a:ext>
              <a:ext uri="{28A0092B-C50C-407E-A947-70E740481C1C}">
                <a14:useLocalDpi xmlns:a14="http://schemas.microsoft.com/office/drawing/2010/main" val="0"/>
              </a:ext>
            </a:extLst>
          </a:blip>
          <a:srcRect l="37365"/>
          <a:stretch/>
        </p:blipFill>
        <p:spPr>
          <a:xfrm>
            <a:off x="477136" y="2058043"/>
            <a:ext cx="2485983" cy="2352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8134632" y="821338"/>
            <a:ext cx="3538248" cy="46037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440101" y="1304050"/>
            <a:ext cx="6529190" cy="5207323"/>
          </a:xfrm>
          <a:prstGeom prst="rect">
            <a:avLst/>
          </a:prstGeom>
          <a:noFill/>
        </p:spPr>
        <p:txBody>
          <a:bodyPr wrap="square" rtlCol="0">
            <a:spAutoFit/>
          </a:bodyPr>
          <a:lstStyle/>
          <a:p>
            <a:pPr algn="r" rtl="1"/>
            <a:r>
              <a:rPr lang="ar-JO" b="1" u="sng" dirty="0">
                <a:latin typeface="Alexandria" charset="0"/>
              </a:rPr>
              <a:t>بنهاية هذه المحاضرة، ستكون قادرًا على:</a:t>
            </a:r>
            <a:endParaRPr lang="en-US" b="1" u="sng" dirty="0">
              <a:latin typeface="Alexandria" charset="0"/>
            </a:endParaRPr>
          </a:p>
          <a:p>
            <a:pPr algn="r" rtl="1"/>
            <a:endParaRPr lang="ar-JO" b="1" u="sng" dirty="0">
              <a:latin typeface="Alexandria" charset="0"/>
            </a:endParaRPr>
          </a:p>
          <a:p>
            <a:pPr algn="r" rtl="1">
              <a:lnSpc>
                <a:spcPct val="150000"/>
              </a:lnSpc>
            </a:pPr>
            <a:r>
              <a:rPr lang="ar-JO" sz="2000" dirty="0">
                <a:latin typeface="Alexandria" charset="0"/>
              </a:rPr>
              <a:t>بنهاية هذه المحاضرة، سيكون الطالب قادرًا على:</a:t>
            </a:r>
          </a:p>
          <a:p>
            <a:pPr marL="285750" indent="-285750" algn="r" rtl="1">
              <a:lnSpc>
                <a:spcPct val="150000"/>
              </a:lnSpc>
              <a:buFont typeface="Wingdings" pitchFamily="2" charset="2"/>
              <a:buChar char="ü"/>
            </a:pPr>
            <a:r>
              <a:rPr lang="ar-JO" sz="2000" dirty="0">
                <a:latin typeface="Alexandria" charset="0"/>
              </a:rPr>
              <a:t>تحليل تعليقات وتفاعل الجمهور باستخدام أساليب التحليل النوعي</a:t>
            </a:r>
          </a:p>
          <a:p>
            <a:pPr marL="285750" indent="-285750" algn="r" rtl="1">
              <a:lnSpc>
                <a:spcPct val="150000"/>
              </a:lnSpc>
              <a:buFont typeface="Wingdings" pitchFamily="2" charset="2"/>
              <a:buChar char="ü"/>
            </a:pPr>
            <a:r>
              <a:rPr lang="ar-JO" sz="2000" dirty="0">
                <a:latin typeface="Alexandria" charset="0"/>
              </a:rPr>
              <a:t>إدارة التفاعل مع الجمهور باحترافية وتعزيز انتشار الحملة</a:t>
            </a:r>
          </a:p>
          <a:p>
            <a:pPr marL="285750" indent="-285750" algn="r" rtl="1">
              <a:lnSpc>
                <a:spcPct val="150000"/>
              </a:lnSpc>
              <a:buFont typeface="Wingdings" pitchFamily="2" charset="2"/>
              <a:buChar char="ü"/>
            </a:pPr>
            <a:r>
              <a:rPr lang="ar-JO" sz="2000" dirty="0">
                <a:latin typeface="Alexandria" charset="0"/>
              </a:rPr>
              <a:t>استخدام أدوات تحليل الأداء الرقمي لقراءة نتائج الحملة بفاعلية</a:t>
            </a:r>
          </a:p>
          <a:p>
            <a:pPr marL="285750" indent="-285750" algn="r" rtl="1">
              <a:lnSpc>
                <a:spcPct val="150000"/>
              </a:lnSpc>
              <a:buFont typeface="Wingdings" pitchFamily="2" charset="2"/>
              <a:buChar char="ü"/>
            </a:pPr>
            <a:r>
              <a:rPr lang="ar-JO" sz="2000" dirty="0">
                <a:latin typeface="Alexandria" charset="0"/>
              </a:rPr>
              <a:t>إدماج وسائل الإعلام التقليدية في استراتيجيات الحملات الرقمية</a:t>
            </a:r>
          </a:p>
          <a:p>
            <a:pPr marL="285750" indent="-285750" algn="r" rtl="1">
              <a:lnSpc>
                <a:spcPct val="150000"/>
              </a:lnSpc>
              <a:buFont typeface="Wingdings" pitchFamily="2" charset="2"/>
              <a:buChar char="ü"/>
            </a:pPr>
            <a:r>
              <a:rPr lang="ar-JO" sz="2000" dirty="0">
                <a:latin typeface="Alexandria" charset="0"/>
              </a:rPr>
              <a:t>تصميم وتغطية فعاليات مجتمعية تدعم تحقيق أهداف الحملة</a:t>
            </a:r>
          </a:p>
          <a:p>
            <a:pPr marL="285750" indent="-285750" algn="r" rtl="1">
              <a:lnSpc>
                <a:spcPct val="150000"/>
              </a:lnSpc>
              <a:buFont typeface="Wingdings" pitchFamily="2" charset="2"/>
              <a:buChar char="ü"/>
            </a:pPr>
            <a:r>
              <a:rPr lang="ar-JO" sz="2000" dirty="0">
                <a:latin typeface="Alexandria" charset="0"/>
              </a:rPr>
              <a:t>بناء خطة تعاون مع مؤثرين على منصات التواصل لدعم الحملة الرقمية</a:t>
            </a:r>
          </a:p>
          <a:p>
            <a:pPr marL="285750" indent="-285750" algn="r" rtl="1">
              <a:lnSpc>
                <a:spcPct val="150000"/>
              </a:lnSpc>
              <a:buFont typeface="Wingdings" pitchFamily="2" charset="2"/>
              <a:buChar char="ü"/>
            </a:pPr>
            <a:r>
              <a:rPr lang="ar-JO" sz="2000" dirty="0">
                <a:latin typeface="Alexandria" charset="0"/>
              </a:rPr>
              <a:t>اختيار وتطبيق استراتيجيات محتوى حديثة (قصص قصيرة – بث مباشر – تحديات)</a:t>
            </a:r>
          </a:p>
          <a:p>
            <a:pPr marL="285750" indent="-285750" algn="r" rtl="1">
              <a:lnSpc>
                <a:spcPct val="150000"/>
              </a:lnSpc>
              <a:buFont typeface="Wingdings" pitchFamily="2" charset="2"/>
              <a:buChar char="ü"/>
            </a:pPr>
            <a:r>
              <a:rPr lang="ar-JO" sz="2000" dirty="0">
                <a:latin typeface="Alexandria" charset="0"/>
              </a:rPr>
              <a:t>تقييم الأداء العام للحملة الرقمية باستخدام مؤشرات كمية ونوعية.</a:t>
            </a:r>
            <a:endParaRPr lang="ar-JO" sz="2000" dirty="0">
              <a:latin typeface="Alexandria" charset="0"/>
              <a:cs typeface="+mj-cs"/>
            </a:endParaRPr>
          </a:p>
        </p:txBody>
      </p:sp>
      <p:sp>
        <p:nvSpPr>
          <p:cNvPr id="13" name="TextBox 12">
            <a:extLst>
              <a:ext uri="{FF2B5EF4-FFF2-40B4-BE49-F238E27FC236}">
                <a16:creationId xmlns:a16="http://schemas.microsoft.com/office/drawing/2014/main" id="{5A978DC4-8AFF-2D49-A40C-EF1F42C1C0EC}"/>
              </a:ext>
            </a:extLst>
          </p:cNvPr>
          <p:cNvSpPr txBox="1"/>
          <p:nvPr/>
        </p:nvSpPr>
        <p:spPr>
          <a:xfrm>
            <a:off x="8519799" y="28792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
        <p:nvSpPr>
          <p:cNvPr id="32" name="Rectangle 31"/>
          <p:cNvSpPr/>
          <p:nvPr/>
        </p:nvSpPr>
        <p:spPr>
          <a:xfrm>
            <a:off x="4562017" y="227449"/>
            <a:ext cx="878084" cy="9211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34" name="TextBox 33"/>
          <p:cNvSpPr txBox="1"/>
          <p:nvPr/>
        </p:nvSpPr>
        <p:spPr>
          <a:xfrm>
            <a:off x="4621001" y="515349"/>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pic>
        <p:nvPicPr>
          <p:cNvPr id="5" name="Picture 4">
            <a:extLst>
              <a:ext uri="{FF2B5EF4-FFF2-40B4-BE49-F238E27FC236}">
                <a16:creationId xmlns:a16="http://schemas.microsoft.com/office/drawing/2014/main" id="{9263F6CF-3D6B-DB4D-8711-49D06DE550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36528"/>
            <a:ext cx="4621001" cy="542147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454034"/>
            <a:ext cx="11718948" cy="5225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808940" y="871034"/>
            <a:ext cx="7614945" cy="661207"/>
          </a:xfrm>
          <a:prstGeom prst="rect">
            <a:avLst/>
          </a:prstGeom>
          <a:noFill/>
        </p:spPr>
        <p:txBody>
          <a:bodyPr wrap="square" rtlCol="0">
            <a:spAutoFit/>
          </a:bodyPr>
          <a:lstStyle/>
          <a:p>
            <a:pPr algn="just" rtl="1">
              <a:lnSpc>
                <a:spcPct val="150000"/>
              </a:lnSpc>
            </a:pPr>
            <a:r>
              <a:rPr lang="ar-JO" sz="2800" b="1" dirty="0">
                <a:solidFill>
                  <a:schemeClr val="accent1">
                    <a:lumMod val="75000"/>
                  </a:schemeClr>
                </a:solidFill>
                <a:latin typeface="Al Nile" pitchFamily="2" charset="-78"/>
                <a:cs typeface="+mj-cs"/>
              </a:rPr>
              <a:t>هذه المحاضرة سنناقش:</a:t>
            </a:r>
            <a:endParaRPr lang="ar-JO" sz="28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78733" y="994636"/>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ea typeface="Roboto Light" panose="02000000000000000000" pitchFamily="2" charset="0"/>
            </a:endParaRPr>
          </a:p>
        </p:txBody>
      </p:sp>
      <p:sp>
        <p:nvSpPr>
          <p:cNvPr id="10" name="TextBox 9"/>
          <p:cNvSpPr txBox="1"/>
          <p:nvPr/>
        </p:nvSpPr>
        <p:spPr>
          <a:xfrm>
            <a:off x="768115" y="1078736"/>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sp>
        <p:nvSpPr>
          <p:cNvPr id="48" name="TextBox 47"/>
          <p:cNvSpPr txBox="1"/>
          <p:nvPr/>
        </p:nvSpPr>
        <p:spPr>
          <a:xfrm>
            <a:off x="4780344" y="1556036"/>
            <a:ext cx="7051690" cy="3728393"/>
          </a:xfrm>
          <a:prstGeom prst="rect">
            <a:avLst/>
          </a:prstGeom>
          <a:noFill/>
        </p:spPr>
        <p:txBody>
          <a:bodyPr wrap="square" rtlCol="0">
            <a:spAutoFit/>
          </a:bodyPr>
          <a:lstStyle/>
          <a:p>
            <a:pPr marL="457200" indent="-457200" algn="just" rtl="1">
              <a:lnSpc>
                <a:spcPct val="150000"/>
              </a:lnSpc>
              <a:buFont typeface="Wingdings" pitchFamily="2" charset="2"/>
              <a:buChar char="ü"/>
            </a:pPr>
            <a:r>
              <a:rPr lang="ar-JO" sz="2800" dirty="0">
                <a:solidFill>
                  <a:schemeClr val="accent1">
                    <a:lumMod val="75000"/>
                  </a:schemeClr>
                </a:solidFill>
                <a:latin typeface="Arial" panose="020B0604020202020204" pitchFamily="34" charset="0"/>
                <a:cs typeface="Arial" panose="020B0604020202020204" pitchFamily="34" charset="0"/>
              </a:rPr>
              <a:t>مراجعة سريعة للتحليل النوعي</a:t>
            </a:r>
          </a:p>
          <a:p>
            <a:pPr marL="457200" indent="-457200" algn="just" rtl="1">
              <a:lnSpc>
                <a:spcPct val="150000"/>
              </a:lnSpc>
              <a:buFont typeface="Wingdings" pitchFamily="2" charset="2"/>
              <a:buChar char="ü"/>
            </a:pPr>
            <a:r>
              <a:rPr lang="ar-JO" sz="2800" dirty="0">
                <a:solidFill>
                  <a:schemeClr val="accent1">
                    <a:lumMod val="75000"/>
                  </a:schemeClr>
                </a:solidFill>
                <a:latin typeface="Arial" panose="020B0604020202020204" pitchFamily="34" charset="0"/>
                <a:cs typeface="Arial" panose="020B0604020202020204" pitchFamily="34" charset="0"/>
              </a:rPr>
              <a:t>قواعد كتابة عناوين الحملات الصحفية الإلكترونية</a:t>
            </a:r>
          </a:p>
          <a:p>
            <a:pPr algn="just" rtl="1">
              <a:lnSpc>
                <a:spcPct val="150000"/>
              </a:lnSpc>
            </a:pPr>
            <a:r>
              <a:rPr lang="ar-JO" sz="2400" b="1" u="sng" dirty="0">
                <a:solidFill>
                  <a:schemeClr val="accent1">
                    <a:lumMod val="50000"/>
                  </a:schemeClr>
                </a:solidFill>
                <a:latin typeface="Arial" panose="020B0604020202020204" pitchFamily="34" charset="0"/>
                <a:cs typeface="Arial" panose="020B0604020202020204" pitchFamily="34" charset="0"/>
              </a:rPr>
              <a:t>ثم سننتقل للحديث عن المحور الرئيسي لهذه المحاضرة وهو:</a:t>
            </a:r>
          </a:p>
          <a:p>
            <a:pPr marL="457200" indent="-457200" algn="just" rtl="1">
              <a:lnSpc>
                <a:spcPct val="150000"/>
              </a:lnSpc>
              <a:buFont typeface="Wingdings" pitchFamily="2" charset="2"/>
              <a:buChar char="ü"/>
            </a:pPr>
            <a:r>
              <a:rPr lang="ar-JO" sz="2800" dirty="0">
                <a:solidFill>
                  <a:schemeClr val="accent1">
                    <a:lumMod val="75000"/>
                  </a:schemeClr>
                </a:solidFill>
                <a:latin typeface="Arial" panose="020B0604020202020204" pitchFamily="34" charset="0"/>
                <a:cs typeface="Arial" panose="020B0604020202020204" pitchFamily="34" charset="0"/>
              </a:rPr>
              <a:t>إدارة التفاعل، الانتشار، مدى التأثير</a:t>
            </a:r>
          </a:p>
          <a:p>
            <a:pPr marL="457200" indent="-457200" algn="just" rtl="1">
              <a:lnSpc>
                <a:spcPct val="150000"/>
              </a:lnSpc>
              <a:buFont typeface="Wingdings" pitchFamily="2" charset="2"/>
              <a:buChar char="ü"/>
            </a:pPr>
            <a:r>
              <a:rPr lang="ar-JO" sz="2800" dirty="0">
                <a:solidFill>
                  <a:schemeClr val="accent1">
                    <a:lumMod val="75000"/>
                  </a:schemeClr>
                </a:solidFill>
                <a:latin typeface="Arial" panose="020B0604020202020204" pitchFamily="34" charset="0"/>
                <a:cs typeface="Arial" panose="020B0604020202020204" pitchFamily="34" charset="0"/>
              </a:rPr>
              <a:t>أدوات تحليل بيانات الحملات ونتائجها</a:t>
            </a:r>
            <a:endParaRPr lang="ar-JO" sz="2400" dirty="0">
              <a:latin typeface="Arial" panose="020B0604020202020204" pitchFamily="34" charset="0"/>
              <a:cs typeface="Arial" panose="020B0604020202020204" pitchFamily="34" charset="0"/>
            </a:endParaRPr>
          </a:p>
          <a:p>
            <a:pPr algn="just" rtl="1">
              <a:lnSpc>
                <a:spcPct val="150000"/>
              </a:lnSpc>
            </a:pPr>
            <a:endParaRPr lang="en-US" sz="24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12" name="Picture 11">
            <a:extLst>
              <a:ext uri="{FF2B5EF4-FFF2-40B4-BE49-F238E27FC236}">
                <a16:creationId xmlns:a16="http://schemas.microsoft.com/office/drawing/2014/main" id="{3B9F35DF-519F-C746-8C5A-5FB5FEA03D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445" y="4190729"/>
            <a:ext cx="3706590" cy="243736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454034"/>
            <a:ext cx="11718948" cy="5225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6180262" y="871034"/>
            <a:ext cx="5111750" cy="1307537"/>
          </a:xfrm>
          <a:prstGeom prst="rect">
            <a:avLst/>
          </a:prstGeom>
          <a:noFill/>
        </p:spPr>
        <p:txBody>
          <a:bodyPr wrap="square" rtlCol="0">
            <a:spAutoFit/>
          </a:bodyPr>
          <a:lstStyle/>
          <a:p>
            <a:pPr algn="r" rtl="1">
              <a:lnSpc>
                <a:spcPct val="150000"/>
              </a:lnSpc>
            </a:pPr>
            <a:r>
              <a:rPr lang="ar-SA" sz="2800" b="1" dirty="0">
                <a:solidFill>
                  <a:schemeClr val="accent1">
                    <a:lumMod val="75000"/>
                  </a:schemeClr>
                </a:solidFill>
                <a:latin typeface="Alexandria" charset="0"/>
                <a:cs typeface="+mj-cs"/>
              </a:rPr>
              <a:t>مراجعة التحليل النوعي</a:t>
            </a:r>
            <a:endParaRPr lang="en-US" sz="2800" b="1" dirty="0">
              <a:solidFill>
                <a:schemeClr val="accent1">
                  <a:lumMod val="75000"/>
                </a:schemeClr>
              </a:solidFill>
              <a:latin typeface="Alexandria" charset="0"/>
              <a:cs typeface="+mj-cs"/>
            </a:endParaRPr>
          </a:p>
          <a:p>
            <a:pPr algn="r" rtl="1">
              <a:lnSpc>
                <a:spcPct val="150000"/>
              </a:lnSpc>
            </a:pPr>
            <a:endParaRPr lang="ar-JO" sz="2800" b="1" u="sng" dirty="0">
              <a:solidFill>
                <a:schemeClr val="accent1">
                  <a:lumMod val="75000"/>
                </a:schemeClr>
              </a:solidFill>
              <a:latin typeface="Alexandria" charset="0"/>
              <a:cs typeface="+mj-cs"/>
            </a:endParaRPr>
          </a:p>
        </p:txBody>
      </p:sp>
      <p:sp>
        <p:nvSpPr>
          <p:cNvPr id="5" name="Rectangle 4"/>
          <p:cNvSpPr/>
          <p:nvPr/>
        </p:nvSpPr>
        <p:spPr>
          <a:xfrm>
            <a:off x="483445" y="871034"/>
            <a:ext cx="108777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1243624"/>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sp>
        <p:nvSpPr>
          <p:cNvPr id="48" name="TextBox 47"/>
          <p:cNvSpPr txBox="1"/>
          <p:nvPr/>
        </p:nvSpPr>
        <p:spPr>
          <a:xfrm>
            <a:off x="4311152" y="1661065"/>
            <a:ext cx="7520882" cy="4455835"/>
          </a:xfrm>
          <a:prstGeom prst="rect">
            <a:avLst/>
          </a:prstGeom>
          <a:noFill/>
        </p:spPr>
        <p:txBody>
          <a:bodyPr wrap="square" rtlCol="0">
            <a:spAutoFit/>
          </a:bodyPr>
          <a:lstStyle/>
          <a:p>
            <a:pPr algn="just" rtl="1">
              <a:lnSpc>
                <a:spcPct val="150000"/>
              </a:lnSpc>
            </a:pPr>
            <a:r>
              <a:rPr lang="ar-JO" sz="2400" b="1" u="sng" dirty="0">
                <a:solidFill>
                  <a:schemeClr val="accent1">
                    <a:lumMod val="75000"/>
                  </a:schemeClr>
                </a:solidFill>
                <a:latin typeface="Alexandria" charset="0"/>
              </a:rPr>
              <a:t>التحليل النوعي هو:</a:t>
            </a:r>
          </a:p>
          <a:p>
            <a:pPr algn="just" rtl="1">
              <a:lnSpc>
                <a:spcPct val="150000"/>
              </a:lnSpc>
            </a:pPr>
            <a:r>
              <a:rPr lang="ar-JO" sz="2400" dirty="0">
                <a:solidFill>
                  <a:schemeClr val="accent1">
                    <a:lumMod val="75000"/>
                  </a:schemeClr>
                </a:solidFill>
                <a:latin typeface="Alexandria" charset="0"/>
              </a:rPr>
              <a:t>تقييم تعليقات الجمهور وأسلوب تفاعلهم لفهم رأيهم العميق.</a:t>
            </a:r>
          </a:p>
          <a:p>
            <a:pPr algn="just" rtl="1">
              <a:lnSpc>
                <a:spcPct val="150000"/>
              </a:lnSpc>
            </a:pPr>
            <a:r>
              <a:rPr lang="ar-JO" sz="2400" dirty="0">
                <a:solidFill>
                  <a:schemeClr val="accent1">
                    <a:lumMod val="75000"/>
                  </a:schemeClr>
                </a:solidFill>
                <a:latin typeface="Alexandria" charset="0"/>
              </a:rPr>
              <a:t>التركيز هنا على نبرة التعليق: إيجابية، سلبية، حيادية.</a:t>
            </a:r>
          </a:p>
          <a:p>
            <a:pPr algn="just" rtl="1">
              <a:lnSpc>
                <a:spcPct val="150000"/>
              </a:lnSpc>
            </a:pPr>
            <a:r>
              <a:rPr lang="ar-JO" sz="2400" dirty="0">
                <a:solidFill>
                  <a:schemeClr val="accent1">
                    <a:lumMod val="75000"/>
                  </a:schemeClr>
                </a:solidFill>
                <a:latin typeface="Alexandria" charset="0"/>
              </a:rPr>
              <a:t>استكشاف الكلمات المفتاحية التي تتكرر بين المستخدمين.</a:t>
            </a:r>
          </a:p>
          <a:p>
            <a:pPr algn="just" rtl="1">
              <a:lnSpc>
                <a:spcPct val="150000"/>
              </a:lnSpc>
            </a:pPr>
            <a:r>
              <a:rPr lang="ar-JO" sz="2400" b="1" u="sng" dirty="0">
                <a:solidFill>
                  <a:schemeClr val="accent1">
                    <a:lumMod val="75000"/>
                  </a:schemeClr>
                </a:solidFill>
                <a:latin typeface="Alexandria" charset="0"/>
              </a:rPr>
              <a:t>أهمية التحليل النوعي</a:t>
            </a:r>
            <a:endParaRPr lang="ar-JO" sz="2400" b="1" dirty="0">
              <a:solidFill>
                <a:schemeClr val="accent1">
                  <a:lumMod val="75000"/>
                </a:schemeClr>
              </a:solidFill>
              <a:latin typeface="Alexandria" charset="0"/>
            </a:endParaRP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exandria" charset="0"/>
              </a:rPr>
              <a:t>الكشف عن استجابة الجمهور العاطفية</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exandria" charset="0"/>
              </a:rPr>
              <a:t>فهم الفرق بين التفاعل السطحي والتفاعل العميق</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exandria" charset="0"/>
              </a:rPr>
              <a:t>تحسين محتوى الحملات بناءً على الملاحظات الفعلية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11" name="Picture 10">
            <a:extLst>
              <a:ext uri="{FF2B5EF4-FFF2-40B4-BE49-F238E27FC236}">
                <a16:creationId xmlns:a16="http://schemas.microsoft.com/office/drawing/2014/main" id="{58FEA1AA-3616-C64C-8064-4B68E1637BD0}"/>
              </a:ext>
            </a:extLst>
          </p:cNvPr>
          <p:cNvPicPr>
            <a:picLocks noChangeAspect="1"/>
          </p:cNvPicPr>
          <p:nvPr/>
        </p:nvPicPr>
        <p:blipFill rotWithShape="1">
          <a:blip r:embed="rId3">
            <a:extLst>
              <a:ext uri="{28A0092B-C50C-407E-A947-70E740481C1C}">
                <a14:useLocalDpi xmlns:a14="http://schemas.microsoft.com/office/drawing/2010/main" val="0"/>
              </a:ext>
            </a:extLst>
          </a:blip>
          <a:srcRect l="48018" t="6453" b="12701"/>
          <a:stretch/>
        </p:blipFill>
        <p:spPr>
          <a:xfrm>
            <a:off x="265043" y="2406775"/>
            <a:ext cx="4046109" cy="3757688"/>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7810200" y="1159668"/>
            <a:ext cx="4103938" cy="1325563"/>
          </a:xfrm>
        </p:spPr>
        <p:txBody>
          <a:bodyPr>
            <a:normAutofit/>
          </a:bodyPr>
          <a:lstStyle/>
          <a:p>
            <a:pPr algn="r" defTabSz="914400" rtl="1" eaLnBrk="1" latinLnBrk="0" hangingPunct="1">
              <a:lnSpc>
                <a:spcPct val="90000"/>
              </a:lnSpc>
              <a:spcBef>
                <a:spcPts val="1000"/>
              </a:spcBef>
            </a:pPr>
            <a:r>
              <a:rPr lang="ar-JO" sz="2800" b="1" u="sng" dirty="0">
                <a:solidFill>
                  <a:srgbClr val="0070C0"/>
                </a:solidFill>
              </a:rPr>
              <a:t> كيفية تنفيذ التحليل النوعي</a:t>
            </a:r>
          </a:p>
        </p:txBody>
      </p:sp>
      <p:sp>
        <p:nvSpPr>
          <p:cNvPr id="2" name="Content Placeholder 1">
            <a:extLst>
              <a:ext uri="{FF2B5EF4-FFF2-40B4-BE49-F238E27FC236}">
                <a16:creationId xmlns:a16="http://schemas.microsoft.com/office/drawing/2014/main" id="{1D341947-23DC-454A-B315-22A3CCC26B9E}"/>
              </a:ext>
            </a:extLst>
          </p:cNvPr>
          <p:cNvSpPr>
            <a:spLocks noGrp="1"/>
          </p:cNvSpPr>
          <p:nvPr>
            <p:ph sz="half" idx="1"/>
          </p:nvPr>
        </p:nvSpPr>
        <p:spPr>
          <a:xfrm>
            <a:off x="418331" y="1391946"/>
            <a:ext cx="5181600" cy="4351338"/>
          </a:xfrm>
        </p:spPr>
        <p:txBody>
          <a:bodyPr/>
          <a:lstStyle/>
          <a:p>
            <a:pPr marL="0" indent="0" algn="r" rtl="1">
              <a:lnSpc>
                <a:spcPct val="150000"/>
              </a:lnSpc>
              <a:buNone/>
            </a:pPr>
            <a:r>
              <a:rPr lang="ar-JO" b="1" i="0" u="sng" strike="noStrike" dirty="0">
                <a:solidFill>
                  <a:schemeClr val="accent1">
                    <a:lumMod val="75000"/>
                  </a:schemeClr>
                </a:solidFill>
                <a:effectLst/>
                <a:cs typeface="+mj-cs"/>
              </a:rPr>
              <a:t>مزايا التحليل النوعي</a:t>
            </a:r>
          </a:p>
          <a:p>
            <a:pPr algn="r" rtl="1">
              <a:lnSpc>
                <a:spcPct val="150000"/>
              </a:lnSpc>
              <a:buFont typeface="Wingdings" pitchFamily="2" charset="2"/>
              <a:buChar char="ü"/>
            </a:pPr>
            <a:r>
              <a:rPr lang="ar-JO" sz="2400" b="0" i="0" u="none" strike="noStrike" dirty="0">
                <a:solidFill>
                  <a:schemeClr val="accent1">
                    <a:lumMod val="75000"/>
                  </a:schemeClr>
                </a:solidFill>
                <a:effectLst/>
              </a:rPr>
              <a:t>يقدم تغذية راجعة مباشرة من الجمهور</a:t>
            </a:r>
          </a:p>
          <a:p>
            <a:pPr algn="r" rtl="1">
              <a:lnSpc>
                <a:spcPct val="150000"/>
              </a:lnSpc>
              <a:buFont typeface="Wingdings" pitchFamily="2" charset="2"/>
              <a:buChar char="ü"/>
            </a:pPr>
            <a:r>
              <a:rPr lang="ar-JO" sz="2400" b="0" i="0" u="none" strike="noStrike" dirty="0">
                <a:solidFill>
                  <a:schemeClr val="accent1">
                    <a:lumMod val="75000"/>
                  </a:schemeClr>
                </a:solidFill>
                <a:effectLst/>
              </a:rPr>
              <a:t>يساعد على تحسين أداء الحملة في وقتها</a:t>
            </a:r>
          </a:p>
          <a:p>
            <a:pPr algn="r" rtl="1">
              <a:lnSpc>
                <a:spcPct val="150000"/>
              </a:lnSpc>
              <a:buFont typeface="Wingdings" pitchFamily="2" charset="2"/>
              <a:buChar char="ü"/>
            </a:pPr>
            <a:r>
              <a:rPr lang="ar-JO" sz="2400" b="0" i="0" u="none" strike="noStrike" dirty="0">
                <a:solidFill>
                  <a:schemeClr val="accent1">
                    <a:lumMod val="75000"/>
                  </a:schemeClr>
                </a:solidFill>
                <a:effectLst/>
              </a:rPr>
              <a:t>يكشف مستوى الاقتناع العاطفي والفكري لدى الجمهور</a:t>
            </a:r>
          </a:p>
        </p:txBody>
      </p:sp>
      <p:sp>
        <p:nvSpPr>
          <p:cNvPr id="6" name="Content Placeholder 5">
            <a:extLst>
              <a:ext uri="{FF2B5EF4-FFF2-40B4-BE49-F238E27FC236}">
                <a16:creationId xmlns:a16="http://schemas.microsoft.com/office/drawing/2014/main" id="{E4A7742C-1175-F54A-83F5-884AA6211036}"/>
              </a:ext>
            </a:extLst>
          </p:cNvPr>
          <p:cNvSpPr>
            <a:spLocks noGrp="1"/>
          </p:cNvSpPr>
          <p:nvPr>
            <p:ph sz="half" idx="2"/>
          </p:nvPr>
        </p:nvSpPr>
        <p:spPr>
          <a:xfrm>
            <a:off x="6732538" y="1822450"/>
            <a:ext cx="5181600" cy="4351338"/>
          </a:xfrm>
        </p:spPr>
        <p:txBody>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قراءة وفهم التعليقات يدويًا</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تصنيف التعليقات بناءً على محتواها</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تحليل الكلمات الأكثر تكرارًا داخل التفاعلات</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تقييم المزاج العام: مؤيد – معارض – حيادي</a:t>
            </a:r>
            <a:endParaRPr lang="en-JO" sz="2400" dirty="0">
              <a:solidFill>
                <a:schemeClr val="accent1">
                  <a:lumMod val="75000"/>
                </a:schemeClr>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8" name="Picture 7">
            <a:extLst>
              <a:ext uri="{FF2B5EF4-FFF2-40B4-BE49-F238E27FC236}">
                <a16:creationId xmlns:a16="http://schemas.microsoft.com/office/drawing/2014/main" id="{6F47BCA1-27BC-D544-A107-691B53210DD5}"/>
              </a:ext>
            </a:extLst>
          </p:cNvPr>
          <p:cNvPicPr>
            <a:picLocks noChangeAspect="1"/>
          </p:cNvPicPr>
          <p:nvPr/>
        </p:nvPicPr>
        <p:blipFill rotWithShape="1">
          <a:blip r:embed="rId3">
            <a:extLst>
              <a:ext uri="{28A0092B-C50C-407E-A947-70E740481C1C}">
                <a14:useLocalDpi xmlns:a14="http://schemas.microsoft.com/office/drawing/2010/main" val="0"/>
              </a:ext>
            </a:extLst>
          </a:blip>
          <a:srcRect b="8571"/>
          <a:stretch/>
        </p:blipFill>
        <p:spPr>
          <a:xfrm>
            <a:off x="5220308" y="5312780"/>
            <a:ext cx="1751383" cy="1545220"/>
          </a:xfrm>
          <a:prstGeom prst="rect">
            <a:avLst/>
          </a:prstGeom>
        </p:spPr>
      </p:pic>
    </p:spTree>
    <p:extLst>
      <p:ext uri="{BB962C8B-B14F-4D97-AF65-F5344CB8AC3E}">
        <p14:creationId xmlns:p14="http://schemas.microsoft.com/office/powerpoint/2010/main" val="1088861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365125"/>
            <a:ext cx="10515600" cy="922329"/>
          </a:xfrm>
        </p:spPr>
        <p:txBody>
          <a:bodyPr>
            <a:normAutofit/>
          </a:bodyPr>
          <a:lstStyle/>
          <a:p>
            <a:pPr algn="ctr" defTabSz="914400" rtl="1" eaLnBrk="1" latinLnBrk="0" hangingPunct="1">
              <a:lnSpc>
                <a:spcPct val="90000"/>
              </a:lnSpc>
              <a:spcBef>
                <a:spcPts val="1000"/>
              </a:spcBef>
            </a:pPr>
            <a:r>
              <a:rPr lang="ar-JO" sz="2800" b="1" dirty="0">
                <a:solidFill>
                  <a:schemeClr val="accent1">
                    <a:lumMod val="50000"/>
                  </a:schemeClr>
                </a:solidFill>
              </a:rPr>
              <a:t>مراجعة- كتابة عناوين الحملات الصحفية الإلكترونية</a:t>
            </a:r>
          </a:p>
        </p:txBody>
      </p:sp>
      <p:sp>
        <p:nvSpPr>
          <p:cNvPr id="8" name="Content Placeholder 7">
            <a:extLst>
              <a:ext uri="{FF2B5EF4-FFF2-40B4-BE49-F238E27FC236}">
                <a16:creationId xmlns:a16="http://schemas.microsoft.com/office/drawing/2014/main" id="{E49B506C-2DDD-8349-8090-7C2DC74682D2}"/>
              </a:ext>
            </a:extLst>
          </p:cNvPr>
          <p:cNvSpPr>
            <a:spLocks noGrp="1"/>
          </p:cNvSpPr>
          <p:nvPr>
            <p:ph sz="half" idx="1"/>
          </p:nvPr>
        </p:nvSpPr>
        <p:spPr>
          <a:xfrm>
            <a:off x="224742" y="1534331"/>
            <a:ext cx="5181600" cy="4351338"/>
          </a:xfrm>
        </p:spPr>
        <p:txBody>
          <a:bodyPr>
            <a:normAutofit fontScale="92500"/>
          </a:bodyPr>
          <a:lstStyle/>
          <a:p>
            <a:pPr marL="0" indent="0" algn="r" defTabSz="914400" rtl="1" eaLnBrk="1" latinLnBrk="0" hangingPunct="1">
              <a:lnSpc>
                <a:spcPct val="150000"/>
              </a:lnSpc>
              <a:spcBef>
                <a:spcPts val="1000"/>
              </a:spcBef>
              <a:buNone/>
            </a:pPr>
            <a:r>
              <a:rPr lang="ar-JO" sz="2400" b="1" u="sng" dirty="0">
                <a:solidFill>
                  <a:schemeClr val="accent1"/>
                </a:solidFill>
              </a:rPr>
              <a:t>خصائص العنوان الصحفي الفعال</a:t>
            </a:r>
            <a:endParaRPr lang="ar-JO" dirty="0"/>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rgbClr val="C00000"/>
                </a:solidFill>
              </a:rPr>
              <a:t>الوضوح والدقة: العنوان يجب أن ينقل المعنى بدون تعقيد</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tx2"/>
                </a:solidFill>
              </a:rPr>
              <a:t>الإيجاز: كلما كان أقصر، كان أكثر فاعلية</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الجاذبية: يحفز الفضول أو التفاعل</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الصدق: يجب أن يعكس مضمون الحملة بدقة</a:t>
            </a:r>
            <a:endParaRPr lang="en-JO" dirty="0">
              <a:solidFill>
                <a:schemeClr val="accent1"/>
              </a:solidFill>
            </a:endParaRPr>
          </a:p>
        </p:txBody>
      </p:sp>
      <p:sp>
        <p:nvSpPr>
          <p:cNvPr id="9" name="Content Placeholder 8">
            <a:extLst>
              <a:ext uri="{FF2B5EF4-FFF2-40B4-BE49-F238E27FC236}">
                <a16:creationId xmlns:a16="http://schemas.microsoft.com/office/drawing/2014/main" id="{DBF7E24E-AD0F-5347-8C56-CBB7C4AF7C6C}"/>
              </a:ext>
            </a:extLst>
          </p:cNvPr>
          <p:cNvSpPr>
            <a:spLocks noGrp="1"/>
          </p:cNvSpPr>
          <p:nvPr>
            <p:ph sz="half" idx="2"/>
          </p:nvPr>
        </p:nvSpPr>
        <p:spPr>
          <a:xfrm>
            <a:off x="6785658" y="1680793"/>
            <a:ext cx="5181600" cy="4351338"/>
          </a:xfrm>
        </p:spPr>
        <p:txBody>
          <a:bodyPr>
            <a:normAutofit fontScale="92500"/>
          </a:bodyPr>
          <a:lstStyle/>
          <a:p>
            <a:pPr marL="0" indent="0" algn="r" defTabSz="914400" rtl="1" eaLnBrk="1" latinLnBrk="0" hangingPunct="1">
              <a:lnSpc>
                <a:spcPct val="90000"/>
              </a:lnSpc>
              <a:spcBef>
                <a:spcPts val="1000"/>
              </a:spcBef>
              <a:buNone/>
            </a:pPr>
            <a:r>
              <a:rPr lang="ar-JO" sz="2400" b="1" u="sng" dirty="0">
                <a:solidFill>
                  <a:schemeClr val="accent1">
                    <a:lumMod val="50000"/>
                  </a:schemeClr>
                </a:solidFill>
              </a:rPr>
              <a:t>العنوان هو نقطة الجذب الأولى ويجب أن يكون:</a:t>
            </a:r>
            <a:endParaRPr lang="ar-JO" b="1" u="sng" dirty="0"/>
          </a:p>
          <a:p>
            <a:pPr marL="514350" indent="-514350" algn="r" defTabSz="914400" rtl="1" eaLnBrk="1" latinLnBrk="0" hangingPunct="1">
              <a:lnSpc>
                <a:spcPct val="150000"/>
              </a:lnSpc>
              <a:spcBef>
                <a:spcPts val="1000"/>
              </a:spcBef>
              <a:buFont typeface="+mj-lt"/>
              <a:buAutoNum type="arabicPeriod"/>
            </a:pPr>
            <a:r>
              <a:rPr lang="ar-JO" dirty="0">
                <a:solidFill>
                  <a:schemeClr val="accent1"/>
                </a:solidFill>
              </a:rPr>
              <a:t>دقيق</a:t>
            </a:r>
          </a:p>
          <a:p>
            <a:pPr marL="514350" indent="-514350" algn="r" defTabSz="914400" rtl="1" eaLnBrk="1" latinLnBrk="0" hangingPunct="1">
              <a:lnSpc>
                <a:spcPct val="150000"/>
              </a:lnSpc>
              <a:spcBef>
                <a:spcPts val="1000"/>
              </a:spcBef>
              <a:buFont typeface="+mj-lt"/>
              <a:buAutoNum type="arabicPeriod"/>
            </a:pPr>
            <a:r>
              <a:rPr lang="ar-JO" dirty="0">
                <a:solidFill>
                  <a:schemeClr val="accent1"/>
                </a:solidFill>
              </a:rPr>
              <a:t>جذاب</a:t>
            </a:r>
          </a:p>
          <a:p>
            <a:pPr marL="514350" indent="-514350" algn="r" defTabSz="914400" rtl="1" eaLnBrk="1" latinLnBrk="0" hangingPunct="1">
              <a:lnSpc>
                <a:spcPct val="150000"/>
              </a:lnSpc>
              <a:spcBef>
                <a:spcPts val="1000"/>
              </a:spcBef>
              <a:buFont typeface="+mj-lt"/>
              <a:buAutoNum type="arabicPeriod"/>
            </a:pPr>
            <a:r>
              <a:rPr lang="ar-JO" dirty="0">
                <a:solidFill>
                  <a:schemeClr val="accent1"/>
                </a:solidFill>
              </a:rPr>
              <a:t>مختصر</a:t>
            </a:r>
          </a:p>
          <a:p>
            <a:pPr marL="514350" indent="-514350" algn="r" defTabSz="914400" rtl="1" eaLnBrk="1" latinLnBrk="0" hangingPunct="1">
              <a:lnSpc>
                <a:spcPct val="150000"/>
              </a:lnSpc>
              <a:spcBef>
                <a:spcPts val="1000"/>
              </a:spcBef>
              <a:buFont typeface="+mj-lt"/>
              <a:buAutoNum type="arabicPeriod"/>
            </a:pPr>
            <a:r>
              <a:rPr lang="ar-JO" dirty="0">
                <a:solidFill>
                  <a:schemeClr val="accent1"/>
                </a:solidFill>
              </a:rPr>
              <a:t>صادق</a:t>
            </a:r>
            <a:endParaRPr lang="en-JO" dirty="0">
              <a:solidFill>
                <a:schemeClr val="accent1"/>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Tree>
    <p:extLst>
      <p:ext uri="{BB962C8B-B14F-4D97-AF65-F5344CB8AC3E}">
        <p14:creationId xmlns:p14="http://schemas.microsoft.com/office/powerpoint/2010/main" val="39202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rPr>
              <a:t>إدارة التفاعل مع الجمهور</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Picture 5">
            <a:extLst>
              <a:ext uri="{FF2B5EF4-FFF2-40B4-BE49-F238E27FC236}">
                <a16:creationId xmlns:a16="http://schemas.microsoft.com/office/drawing/2014/main" id="{EF86E84E-6EAA-904B-8D91-BA74C71F0C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6529"/>
            <a:ext cx="12192000" cy="5899856"/>
          </a:xfrm>
          <a:prstGeom prst="rect">
            <a:avLst/>
          </a:prstGeom>
        </p:spPr>
      </p:pic>
      <p:sp>
        <p:nvSpPr>
          <p:cNvPr id="9" name="TextBox 8">
            <a:extLst>
              <a:ext uri="{FF2B5EF4-FFF2-40B4-BE49-F238E27FC236}">
                <a16:creationId xmlns:a16="http://schemas.microsoft.com/office/drawing/2014/main" id="{F67B6A2E-AC3B-2A42-AFAB-0DC85A6C4A85}"/>
              </a:ext>
            </a:extLst>
          </p:cNvPr>
          <p:cNvSpPr txBox="1"/>
          <p:nvPr/>
        </p:nvSpPr>
        <p:spPr>
          <a:xfrm>
            <a:off x="5801811" y="2633168"/>
            <a:ext cx="6186668" cy="3168303"/>
          </a:xfrm>
          <a:prstGeom prst="rect">
            <a:avLst/>
          </a:prstGeom>
          <a:noFill/>
        </p:spPr>
        <p:txBody>
          <a:bodyPr wrap="square">
            <a:spAutoFit/>
          </a:bodyPr>
          <a:lstStyle/>
          <a:p>
            <a:pPr marL="0" indent="0" algn="just" defTabSz="914400" rtl="1" eaLnBrk="1" latinLnBrk="0" hangingPunct="1">
              <a:lnSpc>
                <a:spcPct val="150000"/>
              </a:lnSpc>
              <a:spcBef>
                <a:spcPts val="1000"/>
              </a:spcBef>
              <a:buNone/>
            </a:pPr>
            <a:endParaRPr lang="ar-JO" sz="1800" b="1" dirty="0">
              <a:solidFill>
                <a:srgbClr val="FFFF00"/>
              </a:solidFill>
            </a:endParaRPr>
          </a:p>
          <a:p>
            <a:pPr marL="0" indent="0" algn="just" defTabSz="914400" rtl="1" eaLnBrk="1" latinLnBrk="0" hangingPunct="1">
              <a:lnSpc>
                <a:spcPct val="150000"/>
              </a:lnSpc>
              <a:spcBef>
                <a:spcPts val="1000"/>
              </a:spcBef>
              <a:buNone/>
            </a:pPr>
            <a:r>
              <a:rPr lang="ar-JO" sz="2400" b="1" dirty="0">
                <a:solidFill>
                  <a:srgbClr val="FFFF00"/>
                </a:solidFill>
              </a:rPr>
              <a:t>التفاعل هو بناء علاقة مع الجمهورعبر:</a:t>
            </a:r>
          </a:p>
          <a:p>
            <a:pPr marL="285750" indent="-285750" algn="just" defTabSz="914400" rtl="1" eaLnBrk="1" latinLnBrk="0" hangingPunct="1">
              <a:lnSpc>
                <a:spcPct val="150000"/>
              </a:lnSpc>
              <a:spcBef>
                <a:spcPts val="1000"/>
              </a:spcBef>
              <a:buFont typeface="Arial" panose="020B0604020202020204" pitchFamily="34" charset="0"/>
              <a:buChar char="•"/>
            </a:pPr>
            <a:r>
              <a:rPr lang="ar-JO" sz="2400" dirty="0">
                <a:solidFill>
                  <a:srgbClr val="FFFF00"/>
                </a:solidFill>
              </a:rPr>
              <a:t>الرد على التعليقات</a:t>
            </a:r>
          </a:p>
          <a:p>
            <a:pPr marL="285750" indent="-285750" algn="just" defTabSz="914400" rtl="1" eaLnBrk="1" latinLnBrk="0" hangingPunct="1">
              <a:lnSpc>
                <a:spcPct val="150000"/>
              </a:lnSpc>
              <a:spcBef>
                <a:spcPts val="1000"/>
              </a:spcBef>
              <a:buFont typeface="Arial" panose="020B0604020202020204" pitchFamily="34" charset="0"/>
              <a:buChar char="•"/>
            </a:pPr>
            <a:r>
              <a:rPr lang="ar-JO" sz="2400" dirty="0">
                <a:solidFill>
                  <a:srgbClr val="FFFF00"/>
                </a:solidFill>
              </a:rPr>
              <a:t>تشجيع المشاركات</a:t>
            </a:r>
          </a:p>
          <a:p>
            <a:pPr marL="285750" indent="-285750" algn="just" defTabSz="914400" rtl="1" eaLnBrk="1" latinLnBrk="0" hangingPunct="1">
              <a:lnSpc>
                <a:spcPct val="150000"/>
              </a:lnSpc>
              <a:spcBef>
                <a:spcPts val="1000"/>
              </a:spcBef>
              <a:buFont typeface="Arial" panose="020B0604020202020204" pitchFamily="34" charset="0"/>
              <a:buChar char="•"/>
            </a:pPr>
            <a:r>
              <a:rPr lang="ar-JO" sz="2400" dirty="0">
                <a:solidFill>
                  <a:srgbClr val="FFFF00"/>
                </a:solidFill>
              </a:rPr>
              <a:t>التفاعل مع الأسئلة</a:t>
            </a:r>
            <a:endParaRPr lang="ar-JO" sz="2400" u="sng" dirty="0">
              <a:solidFill>
                <a:srgbClr val="FFFF00"/>
              </a:solidFill>
            </a:endParaRPr>
          </a:p>
        </p:txBody>
      </p:sp>
    </p:spTree>
    <p:extLst>
      <p:ext uri="{BB962C8B-B14F-4D97-AF65-F5344CB8AC3E}">
        <p14:creationId xmlns:p14="http://schemas.microsoft.com/office/powerpoint/2010/main" val="3761986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92728" y="365125"/>
            <a:ext cx="6898513" cy="792343"/>
          </a:xfrm>
        </p:spPr>
        <p:txBody>
          <a:bodyPr>
            <a:normAutofit/>
          </a:bodyPr>
          <a:lstStyle/>
          <a:p>
            <a:pPr algn="ctr"/>
            <a:r>
              <a:rPr lang="ar-JO" sz="2800" b="1" i="0" u="sng" strike="noStrike" dirty="0">
                <a:solidFill>
                  <a:schemeClr val="accent1">
                    <a:lumMod val="50000"/>
                  </a:schemeClr>
                </a:solidFill>
                <a:effectLst/>
              </a:rPr>
              <a:t>أنواع التفاعل الرقمي</a:t>
            </a:r>
          </a:p>
        </p:txBody>
      </p:sp>
      <p:sp>
        <p:nvSpPr>
          <p:cNvPr id="2" name="Content Placeholder 1">
            <a:extLst>
              <a:ext uri="{FF2B5EF4-FFF2-40B4-BE49-F238E27FC236}">
                <a16:creationId xmlns:a16="http://schemas.microsoft.com/office/drawing/2014/main" id="{0606DFDE-2FEB-9246-A409-45946A255EEE}"/>
              </a:ext>
            </a:extLst>
          </p:cNvPr>
          <p:cNvSpPr>
            <a:spLocks noGrp="1"/>
          </p:cNvSpPr>
          <p:nvPr>
            <p:ph sz="half" idx="2"/>
          </p:nvPr>
        </p:nvSpPr>
        <p:spPr>
          <a:xfrm>
            <a:off x="300942" y="1157468"/>
            <a:ext cx="11771453" cy="5582284"/>
          </a:xfrm>
        </p:spPr>
        <p:txBody>
          <a:bodyPr>
            <a:normAutofit/>
          </a:bodyPr>
          <a:lstStyle/>
          <a:p>
            <a:pPr marL="457200" indent="-457200" algn="r" rtl="1">
              <a:lnSpc>
                <a:spcPct val="150000"/>
              </a:lnSpc>
              <a:buFont typeface="+mj-lt"/>
              <a:buAutoNum type="arabicPeriod"/>
            </a:pPr>
            <a:r>
              <a:rPr lang="ar-JO" sz="2400" b="0" i="0" u="none" strike="noStrike" dirty="0">
                <a:solidFill>
                  <a:srgbClr val="000000"/>
                </a:solidFill>
                <a:effectLst/>
              </a:rPr>
              <a:t>التفاعل البصري: إعجاب أو مشاهدة</a:t>
            </a:r>
          </a:p>
          <a:p>
            <a:pPr marL="457200" indent="-457200" algn="r" rtl="1">
              <a:lnSpc>
                <a:spcPct val="150000"/>
              </a:lnSpc>
              <a:buFont typeface="+mj-lt"/>
              <a:buAutoNum type="arabicPeriod"/>
            </a:pPr>
            <a:r>
              <a:rPr lang="ar-JO" sz="2400" b="0" i="0" u="none" strike="noStrike" dirty="0">
                <a:solidFill>
                  <a:srgbClr val="C00000"/>
                </a:solidFill>
                <a:effectLst/>
              </a:rPr>
              <a:t>التفاعل اللفظي: تعليق</a:t>
            </a:r>
          </a:p>
          <a:p>
            <a:pPr marL="457200" indent="-457200" algn="r" rtl="1">
              <a:lnSpc>
                <a:spcPct val="150000"/>
              </a:lnSpc>
              <a:buFont typeface="+mj-lt"/>
              <a:buAutoNum type="arabicPeriod"/>
            </a:pPr>
            <a:r>
              <a:rPr lang="ar-JO" sz="2400" b="0" i="0" u="none" strike="noStrike" dirty="0">
                <a:solidFill>
                  <a:srgbClr val="0070C0"/>
                </a:solidFill>
                <a:effectLst/>
              </a:rPr>
              <a:t>التفاعل العملي: مشاركة أو نقر على رابط</a:t>
            </a:r>
          </a:p>
          <a:p>
            <a:pPr marL="457200" indent="-457200" algn="r" rtl="1">
              <a:lnSpc>
                <a:spcPct val="150000"/>
              </a:lnSpc>
              <a:buFont typeface="+mj-lt"/>
              <a:buAutoNum type="arabicPeriod"/>
            </a:pPr>
            <a:r>
              <a:rPr lang="ar-JO" sz="2400" b="0" i="0" u="none" strike="noStrike" dirty="0">
                <a:solidFill>
                  <a:srgbClr val="002060"/>
                </a:solidFill>
                <a:effectLst/>
              </a:rPr>
              <a:t>التفاعل الخاص: رسائل مباشرة</a:t>
            </a:r>
          </a:p>
          <a:p>
            <a:pPr algn="r" rtl="1"/>
            <a:r>
              <a:rPr lang="ar-JO" sz="2400" b="1" i="0" u="sng" strike="noStrike" dirty="0">
                <a:solidFill>
                  <a:schemeClr val="accent1"/>
                </a:solidFill>
                <a:effectLst/>
              </a:rPr>
              <a:t>إدارة التفاعل أثناء الحملة</a:t>
            </a:r>
          </a:p>
          <a:p>
            <a:pPr algn="r" rtl="1">
              <a:lnSpc>
                <a:spcPct val="150000"/>
              </a:lnSpc>
              <a:buFont typeface="Arial" panose="020B0604020202020204" pitchFamily="34" charset="0"/>
              <a:buChar char="•"/>
            </a:pPr>
            <a:r>
              <a:rPr lang="ar-JO" sz="2400" b="0" i="0" u="none" strike="noStrike" dirty="0">
                <a:solidFill>
                  <a:srgbClr val="000000"/>
                </a:solidFill>
                <a:effectLst/>
              </a:rPr>
              <a:t>أهمية الرد السريع على الجمهور</a:t>
            </a:r>
          </a:p>
          <a:p>
            <a:pPr algn="r" rtl="1">
              <a:lnSpc>
                <a:spcPct val="150000"/>
              </a:lnSpc>
              <a:buFont typeface="Arial" panose="020B0604020202020204" pitchFamily="34" charset="0"/>
              <a:buChar char="•"/>
            </a:pPr>
            <a:r>
              <a:rPr lang="ar-JO" sz="2400" b="0" i="0" u="none" strike="noStrike" dirty="0">
                <a:solidFill>
                  <a:schemeClr val="accent1"/>
                </a:solidFill>
                <a:effectLst/>
              </a:rPr>
              <a:t>استخدام لغة ودية وبسيطة</a:t>
            </a:r>
          </a:p>
          <a:p>
            <a:pPr algn="r" rtl="1">
              <a:lnSpc>
                <a:spcPct val="150000"/>
              </a:lnSpc>
              <a:buFont typeface="Arial" panose="020B0604020202020204" pitchFamily="34" charset="0"/>
              <a:buChar char="•"/>
            </a:pPr>
            <a:r>
              <a:rPr lang="ar-JO" sz="2400" b="0" i="0" u="none" strike="noStrike" dirty="0">
                <a:solidFill>
                  <a:srgbClr val="000000"/>
                </a:solidFill>
                <a:effectLst/>
              </a:rPr>
              <a:t>تحفيز التفاعل عبر أسئلة جذابة</a:t>
            </a:r>
          </a:p>
          <a:p>
            <a:pPr algn="r" rtl="1">
              <a:buFont typeface="Arial" panose="020B0604020202020204" pitchFamily="34" charset="0"/>
              <a:buChar char="•"/>
            </a:pPr>
            <a:endParaRPr lang="ar-JO" sz="2400" b="0" i="0" u="none" strike="noStrike" dirty="0">
              <a:solidFill>
                <a:srgbClr val="000000"/>
              </a:solidFill>
              <a:effectLst/>
              <a:cs typeface="+mj-cs"/>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13" name="Picture 12">
            <a:extLst>
              <a:ext uri="{FF2B5EF4-FFF2-40B4-BE49-F238E27FC236}">
                <a16:creationId xmlns:a16="http://schemas.microsoft.com/office/drawing/2014/main" id="{99A226CE-09AB-AD42-8439-9C8BF43A879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009" y="1258406"/>
            <a:ext cx="4618299" cy="5599593"/>
          </a:xfrm>
          <a:prstGeom prst="rect">
            <a:avLst/>
          </a:prstGeom>
        </p:spPr>
      </p:pic>
    </p:spTree>
    <p:extLst>
      <p:ext uri="{BB962C8B-B14F-4D97-AF65-F5344CB8AC3E}">
        <p14:creationId xmlns:p14="http://schemas.microsoft.com/office/powerpoint/2010/main" val="4112299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algn="ctr" defTabSz="914400" rtl="1" eaLnBrk="1" latinLnBrk="0" hangingPunct="1">
              <a:lnSpc>
                <a:spcPct val="90000"/>
              </a:lnSpc>
              <a:spcBef>
                <a:spcPts val="1000"/>
              </a:spcBef>
            </a:pPr>
            <a:r>
              <a:rPr lang="ar-JO" sz="4000" b="1" dirty="0">
                <a:solidFill>
                  <a:schemeClr val="accent1"/>
                </a:solidFill>
              </a:rPr>
              <a:t> </a:t>
            </a:r>
            <a:r>
              <a:rPr lang="ar-JO" sz="2800" b="1" i="0" u="none" strike="noStrike" dirty="0">
                <a:solidFill>
                  <a:srgbClr val="000000"/>
                </a:solidFill>
                <a:effectLst/>
              </a:rPr>
              <a:t>استراتيجيات زيادة التفاعل</a:t>
            </a:r>
            <a:endParaRPr lang="ar-JO" sz="2800" b="1" u="sng" dirty="0">
              <a:solidFill>
                <a:schemeClr val="accent1"/>
              </a:solidFill>
              <a:cs typeface="+mn-cs"/>
            </a:endParaRP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4247909" y="1166173"/>
            <a:ext cx="7936089" cy="5551714"/>
          </a:xfrm>
        </p:spPr>
        <p:txBody>
          <a:bodyPr>
            <a:normAutofit/>
          </a:bodyPr>
          <a:lstStyle/>
          <a:p>
            <a:pPr algn="r" rtl="1">
              <a:lnSpc>
                <a:spcPct val="150000"/>
              </a:lnSpc>
              <a:buFont typeface="Arial" panose="020B0604020202020204" pitchFamily="34" charset="0"/>
              <a:buChar char="•"/>
            </a:pPr>
            <a:r>
              <a:rPr lang="ar-JO" sz="2400" b="0" i="0" u="none" strike="noStrike" dirty="0">
                <a:solidFill>
                  <a:srgbClr val="000000"/>
                </a:solidFill>
                <a:effectLst/>
              </a:rPr>
              <a:t>نشر محتوى متنوع وجذاب</a:t>
            </a:r>
          </a:p>
          <a:p>
            <a:pPr algn="r" rtl="1">
              <a:lnSpc>
                <a:spcPct val="150000"/>
              </a:lnSpc>
              <a:buFont typeface="Arial" panose="020B0604020202020204" pitchFamily="34" charset="0"/>
              <a:buChar char="•"/>
            </a:pPr>
            <a:r>
              <a:rPr lang="ar-JO" sz="2400" b="0" i="0" u="none" strike="noStrike" dirty="0">
                <a:solidFill>
                  <a:srgbClr val="000000"/>
                </a:solidFill>
                <a:effectLst/>
              </a:rPr>
              <a:t>استخدام القصص القصيرة والاستطلاعات</a:t>
            </a:r>
          </a:p>
          <a:p>
            <a:pPr algn="r" rtl="1">
              <a:lnSpc>
                <a:spcPct val="150000"/>
              </a:lnSpc>
              <a:buFont typeface="Arial" panose="020B0604020202020204" pitchFamily="34" charset="0"/>
              <a:buChar char="•"/>
            </a:pPr>
            <a:r>
              <a:rPr lang="ar-JO" sz="2400" b="0" i="0" u="none" strike="noStrike" dirty="0">
                <a:solidFill>
                  <a:srgbClr val="000000"/>
                </a:solidFill>
                <a:effectLst/>
              </a:rPr>
              <a:t>تشجيع المستخدمين على المشاركة الشخصية</a:t>
            </a:r>
          </a:p>
          <a:p>
            <a:pPr algn="r" rtl="1">
              <a:lnSpc>
                <a:spcPct val="150000"/>
              </a:lnSpc>
              <a:buFont typeface="Arial" panose="020B0604020202020204" pitchFamily="34" charset="0"/>
              <a:buChar char="•"/>
            </a:pPr>
            <a:r>
              <a:rPr lang="ar-JO" sz="2400" dirty="0">
                <a:solidFill>
                  <a:srgbClr val="000000"/>
                </a:solidFill>
              </a:rPr>
              <a:t>التعاون مع مشاهير ومؤثرين لنشر المحتوى </a:t>
            </a:r>
          </a:p>
          <a:p>
            <a:pPr algn="r" rtl="1">
              <a:lnSpc>
                <a:spcPct val="150000"/>
              </a:lnSpc>
              <a:buFont typeface="Arial" panose="020B0604020202020204" pitchFamily="34" charset="0"/>
              <a:buChar char="•"/>
            </a:pPr>
            <a:r>
              <a:rPr lang="ar-JO" sz="2400" b="0" i="0" u="none" strike="noStrike" dirty="0">
                <a:solidFill>
                  <a:srgbClr val="000000"/>
                </a:solidFill>
                <a:effectLst/>
              </a:rPr>
              <a:t>شراكات مع مؤسسات المجت</a:t>
            </a:r>
            <a:r>
              <a:rPr lang="ar-JO" sz="2400" dirty="0">
                <a:solidFill>
                  <a:srgbClr val="000000"/>
                </a:solidFill>
              </a:rPr>
              <a:t>مع المحلي والجهات المهتمة لتوسيع قاعدة النشر</a:t>
            </a:r>
          </a:p>
          <a:p>
            <a:pPr algn="r" rtl="1">
              <a:lnSpc>
                <a:spcPct val="150000"/>
              </a:lnSpc>
            </a:pPr>
            <a:r>
              <a:rPr lang="ar-JO" sz="2400" dirty="0">
                <a:solidFill>
                  <a:srgbClr val="000000"/>
                </a:solidFill>
              </a:rPr>
              <a:t>الإجابة على أسئلة الجمهور واستفساراتهم في فيديو او بث مباشر منفصل لجذب المزيد من المشاهدات </a:t>
            </a:r>
            <a:endParaRPr lang="ar-JO" sz="2400" b="0" i="0" u="none" strike="noStrike" dirty="0">
              <a:solidFill>
                <a:srgbClr val="000000"/>
              </a:solidFill>
              <a:effectLst/>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Picture 5">
            <a:extLst>
              <a:ext uri="{FF2B5EF4-FFF2-40B4-BE49-F238E27FC236}">
                <a16:creationId xmlns:a16="http://schemas.microsoft.com/office/drawing/2014/main" id="{5EBE299B-FFA5-9343-BA20-844C8E688A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30431" y="3523044"/>
            <a:ext cx="6638724" cy="3734282"/>
          </a:xfrm>
          <a:prstGeom prst="rect">
            <a:avLst/>
          </a:prstGeom>
        </p:spPr>
      </p:pic>
    </p:spTree>
    <p:extLst>
      <p:ext uri="{BB962C8B-B14F-4D97-AF65-F5344CB8AC3E}">
        <p14:creationId xmlns:p14="http://schemas.microsoft.com/office/powerpoint/2010/main" val="1466285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3624655" y="283784"/>
            <a:ext cx="5287852" cy="629452"/>
          </a:xfrm>
        </p:spPr>
        <p:txBody>
          <a:bodyPr anchor="t">
            <a:noAutofit/>
          </a:bodyPr>
          <a:lstStyle/>
          <a:p>
            <a:pPr algn="ctr"/>
            <a:r>
              <a:rPr lang="ar-JO" sz="2800" b="1" i="0" u="sng" strike="noStrike" dirty="0">
                <a:solidFill>
                  <a:schemeClr val="accent1"/>
                </a:solidFill>
                <a:effectLst/>
              </a:rPr>
              <a:t>تفسير ضعف التفاعل</a:t>
            </a:r>
            <a:br>
              <a:rPr lang="ar-JO" sz="2800" b="1" i="0" u="sng" strike="noStrike" dirty="0">
                <a:solidFill>
                  <a:schemeClr val="accent1"/>
                </a:solidFill>
                <a:effectLst/>
              </a:rPr>
            </a:br>
            <a:endParaRPr lang="en-JO" sz="2800" u="sng" dirty="0">
              <a:solidFill>
                <a:schemeClr val="accent1"/>
              </a:solidFill>
            </a:endParaRP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4042458" y="1253331"/>
            <a:ext cx="8018362" cy="4351338"/>
          </a:xfrm>
        </p:spPr>
        <p:txBody>
          <a:bodyPr/>
          <a:lstStyle/>
          <a:p>
            <a:pPr algn="r" rtl="1">
              <a:lnSpc>
                <a:spcPct val="150000"/>
              </a:lnSpc>
              <a:buFont typeface="Wingdings" pitchFamily="2" charset="2"/>
              <a:buChar char="Ø"/>
            </a:pPr>
            <a:r>
              <a:rPr lang="ar-JO" sz="2400" b="0" i="0" u="none" strike="noStrike" dirty="0">
                <a:solidFill>
                  <a:srgbClr val="000000"/>
                </a:solidFill>
                <a:effectLst/>
              </a:rPr>
              <a:t>استخدام محتوى غير مناسب للجمهور المستهدف</a:t>
            </a:r>
          </a:p>
          <a:p>
            <a:pPr algn="r" rtl="1">
              <a:lnSpc>
                <a:spcPct val="150000"/>
              </a:lnSpc>
              <a:buFont typeface="Wingdings" pitchFamily="2" charset="2"/>
              <a:buChar char="Ø"/>
            </a:pPr>
            <a:r>
              <a:rPr lang="ar-JO" sz="2400" b="0" i="0" u="none" strike="noStrike" dirty="0">
                <a:solidFill>
                  <a:srgbClr val="000000"/>
                </a:solidFill>
                <a:effectLst/>
              </a:rPr>
              <a:t>توقيت نشر غير ملائم</a:t>
            </a:r>
            <a:r>
              <a:rPr lang="en-US" sz="2400" b="0" i="0" u="none" strike="noStrike" dirty="0">
                <a:solidFill>
                  <a:srgbClr val="000000"/>
                </a:solidFill>
                <a:effectLst/>
              </a:rPr>
              <a:t> </a:t>
            </a:r>
            <a:endParaRPr lang="ar-JO" sz="2400" b="0" i="0" u="none" strike="noStrike" dirty="0">
              <a:solidFill>
                <a:srgbClr val="000000"/>
              </a:solidFill>
              <a:effectLst/>
            </a:endParaRPr>
          </a:p>
          <a:p>
            <a:pPr algn="r" rtl="1">
              <a:lnSpc>
                <a:spcPct val="150000"/>
              </a:lnSpc>
              <a:buFont typeface="Wingdings" pitchFamily="2" charset="2"/>
              <a:buChar char="Ø"/>
            </a:pPr>
            <a:r>
              <a:rPr lang="ar-JO" sz="2400" b="0" i="0" u="none" strike="noStrike" dirty="0">
                <a:solidFill>
                  <a:srgbClr val="000000"/>
                </a:solidFill>
                <a:effectLst/>
              </a:rPr>
              <a:t>ضعف التصميم أو العنوان</a:t>
            </a:r>
            <a:endParaRPr lang="en-US" sz="2400" b="0" i="0" u="none" strike="noStrike" dirty="0">
              <a:solidFill>
                <a:srgbClr val="000000"/>
              </a:solidFill>
              <a:effectLst/>
            </a:endParaRPr>
          </a:p>
          <a:p>
            <a:pPr algn="r" rtl="1">
              <a:lnSpc>
                <a:spcPct val="150000"/>
              </a:lnSpc>
              <a:buFont typeface="Wingdings" pitchFamily="2" charset="2"/>
              <a:buChar char="Ø"/>
            </a:pPr>
            <a:r>
              <a:rPr lang="ar-SA" sz="2400" b="0" i="0" u="none" strike="noStrike" dirty="0">
                <a:solidFill>
                  <a:srgbClr val="000000"/>
                </a:solidFill>
                <a:effectLst/>
              </a:rPr>
              <a:t>استخدام محتو</a:t>
            </a:r>
            <a:r>
              <a:rPr lang="ar-SA" sz="2400" dirty="0">
                <a:solidFill>
                  <a:srgbClr val="000000"/>
                </a:solidFill>
              </a:rPr>
              <a:t>ى غير مناسب للمنصة</a:t>
            </a:r>
          </a:p>
          <a:p>
            <a:pPr algn="r" rtl="1">
              <a:lnSpc>
                <a:spcPct val="150000"/>
              </a:lnSpc>
              <a:buFont typeface="Wingdings" pitchFamily="2" charset="2"/>
              <a:buChar char="Ø"/>
            </a:pPr>
            <a:r>
              <a:rPr lang="ar-SA" sz="2400" b="0" i="0" u="none" strike="noStrike" dirty="0">
                <a:solidFill>
                  <a:srgbClr val="000000"/>
                </a:solidFill>
                <a:effectLst/>
              </a:rPr>
              <a:t>تجاهل الجمهور</a:t>
            </a:r>
            <a:r>
              <a:rPr lang="ar-SA" sz="2400" dirty="0">
                <a:solidFill>
                  <a:srgbClr val="000000"/>
                </a:solidFill>
              </a:rPr>
              <a:t>: عدم الرد على التعليقات أو الاستفسارات </a:t>
            </a:r>
          </a:p>
          <a:p>
            <a:pPr algn="r" rtl="1">
              <a:lnSpc>
                <a:spcPct val="150000"/>
              </a:lnSpc>
              <a:buFont typeface="Wingdings" pitchFamily="2" charset="2"/>
              <a:buChar char="Ø"/>
            </a:pPr>
            <a:r>
              <a:rPr lang="ar-SA" sz="2400" b="0" i="0" u="none" strike="noStrike" dirty="0">
                <a:solidFill>
                  <a:srgbClr val="000000"/>
                </a:solidFill>
                <a:effectLst/>
              </a:rPr>
              <a:t>استخدام ال</a:t>
            </a:r>
            <a:r>
              <a:rPr lang="ar-SA" sz="2400" dirty="0">
                <a:solidFill>
                  <a:srgbClr val="000000"/>
                </a:solidFill>
              </a:rPr>
              <a:t>ردود الآلية في التواصل مع الجمهور </a:t>
            </a:r>
          </a:p>
          <a:p>
            <a:pPr marL="0" indent="0" algn="r" rtl="1">
              <a:lnSpc>
                <a:spcPct val="150000"/>
              </a:lnSpc>
              <a:buNone/>
            </a:pPr>
            <a:endParaRPr lang="ar-JO" sz="2400"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6" name="Picture 5">
            <a:extLst>
              <a:ext uri="{FF2B5EF4-FFF2-40B4-BE49-F238E27FC236}">
                <a16:creationId xmlns:a16="http://schemas.microsoft.com/office/drawing/2014/main" id="{3E01047B-DE50-CD40-BC99-A412BC705863}"/>
              </a:ext>
            </a:extLst>
          </p:cNvPr>
          <p:cNvPicPr>
            <a:picLocks noChangeAspect="1"/>
          </p:cNvPicPr>
          <p:nvPr/>
        </p:nvPicPr>
        <p:blipFill rotWithShape="1">
          <a:blip r:embed="rId4">
            <a:extLst>
              <a:ext uri="{28A0092B-C50C-407E-A947-70E740481C1C}">
                <a14:useLocalDpi xmlns:a14="http://schemas.microsoft.com/office/drawing/2010/main" val="0"/>
              </a:ext>
            </a:extLst>
          </a:blip>
          <a:srcRect l="1758" r="4110" b="24557"/>
          <a:stretch/>
        </p:blipFill>
        <p:spPr>
          <a:xfrm>
            <a:off x="1" y="2604304"/>
            <a:ext cx="5393802" cy="4253696"/>
          </a:xfrm>
          <a:prstGeom prst="rect">
            <a:avLst/>
          </a:prstGeom>
        </p:spPr>
      </p:pic>
    </p:spTree>
    <p:extLst>
      <p:ext uri="{BB962C8B-B14F-4D97-AF65-F5344CB8AC3E}">
        <p14:creationId xmlns:p14="http://schemas.microsoft.com/office/powerpoint/2010/main" val="1605493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305140" y="365126"/>
            <a:ext cx="8031051" cy="691404"/>
          </a:xfrm>
        </p:spPr>
        <p:txBody>
          <a:bodyPr>
            <a:noAutofit/>
          </a:bodyPr>
          <a:lstStyle/>
          <a:p>
            <a:pPr algn="ctr" rtl="1">
              <a:spcBef>
                <a:spcPts val="1000"/>
              </a:spcBef>
            </a:pPr>
            <a:r>
              <a:rPr lang="ar-JO" sz="2800" b="1" dirty="0">
                <a:solidFill>
                  <a:schemeClr val="accent1"/>
                </a:solidFill>
              </a:rPr>
              <a:t>كيف نحقق إنتشار أوسع للحملة؟ </a:t>
            </a:r>
            <a:r>
              <a:rPr lang="ar-JO" sz="2800" b="1" i="0" u="none" strike="noStrike" dirty="0">
                <a:solidFill>
                  <a:schemeClr val="accent1"/>
                </a:solidFill>
                <a:effectLst/>
              </a:rPr>
              <a:t>مفهوم الوصول </a:t>
            </a:r>
            <a:r>
              <a:rPr lang="en-US" sz="2800" b="1" u="none" strike="noStrike" dirty="0">
                <a:solidFill>
                  <a:schemeClr val="accent1"/>
                </a:solidFill>
                <a:effectLst/>
                <a:latin typeface="Arial" panose="020B0604020202020204" pitchFamily="34" charset="0"/>
                <a:cs typeface="Arial" panose="020B0604020202020204" pitchFamily="34" charset="0"/>
              </a:rPr>
              <a:t>Reach</a:t>
            </a:r>
            <a:br>
              <a:rPr lang="en-US" sz="2800" b="1" i="0" u="none" strike="noStrike" dirty="0">
                <a:solidFill>
                  <a:srgbClr val="000000"/>
                </a:solidFill>
                <a:effectLst/>
              </a:rPr>
            </a:br>
            <a:endParaRPr lang="ar-JO" sz="2800" b="1" u="sng" dirty="0">
              <a:solidFill>
                <a:schemeClr val="accent1"/>
              </a:solidFill>
              <a:cs typeface="+mn-cs"/>
            </a:endParaRPr>
          </a:p>
        </p:txBody>
      </p:sp>
      <p:sp>
        <p:nvSpPr>
          <p:cNvPr id="5" name="Content Placeholder 4">
            <a:extLst>
              <a:ext uri="{FF2B5EF4-FFF2-40B4-BE49-F238E27FC236}">
                <a16:creationId xmlns:a16="http://schemas.microsoft.com/office/drawing/2014/main" id="{6696FF0C-F822-4947-9520-A43DEE09D284}"/>
              </a:ext>
            </a:extLst>
          </p:cNvPr>
          <p:cNvSpPr>
            <a:spLocks noGrp="1"/>
          </p:cNvSpPr>
          <p:nvPr>
            <p:ph idx="1"/>
          </p:nvPr>
        </p:nvSpPr>
        <p:spPr>
          <a:xfrm>
            <a:off x="266218" y="1226916"/>
            <a:ext cx="11655706" cy="4950047"/>
          </a:xfrm>
        </p:spPr>
        <p:txBody>
          <a:bodyPr/>
          <a:lstStyle/>
          <a:p>
            <a:pPr algn="just" rtl="1">
              <a:lnSpc>
                <a:spcPct val="150000"/>
              </a:lnSpc>
              <a:buFont typeface="Arial" panose="020B0604020202020204" pitchFamily="34" charset="0"/>
              <a:buChar char="•"/>
            </a:pPr>
            <a:r>
              <a:rPr lang="ar-JO" b="0" i="0" u="none" strike="noStrike" dirty="0">
                <a:solidFill>
                  <a:srgbClr val="000000"/>
                </a:solidFill>
                <a:effectLst/>
              </a:rPr>
              <a:t>يشير</a:t>
            </a:r>
            <a:r>
              <a:rPr lang="en-US" b="0" i="0" u="none" strike="noStrike" dirty="0">
                <a:solidFill>
                  <a:srgbClr val="000000"/>
                </a:solidFill>
                <a:effectLst/>
              </a:rPr>
              <a:t> </a:t>
            </a:r>
            <a:r>
              <a:rPr lang="ar-SA" b="0" i="0" u="none" strike="noStrike" dirty="0">
                <a:solidFill>
                  <a:srgbClr val="000000"/>
                </a:solidFill>
                <a:effectLst/>
              </a:rPr>
              <a:t>معدل الوصول</a:t>
            </a:r>
            <a:r>
              <a:rPr lang="ar-JO" b="0" i="0" u="none" strike="noStrike" dirty="0">
                <a:solidFill>
                  <a:srgbClr val="000000"/>
                </a:solidFill>
                <a:effectLst/>
              </a:rPr>
              <a:t> إلى عدد الأشخاص الذين شاهدوا الحملة</a:t>
            </a:r>
          </a:p>
          <a:p>
            <a:pPr algn="just" rtl="1">
              <a:lnSpc>
                <a:spcPct val="150000"/>
              </a:lnSpc>
              <a:buFont typeface="Arial" panose="020B0604020202020204" pitchFamily="34" charset="0"/>
              <a:buChar char="•"/>
            </a:pPr>
            <a:r>
              <a:rPr lang="ar-JO" sz="2400" b="1" i="0" u="sng" strike="noStrike" dirty="0">
                <a:solidFill>
                  <a:schemeClr val="accent1"/>
                </a:solidFill>
                <a:effectLst/>
              </a:rPr>
              <a:t>أنواع الوصول:</a:t>
            </a:r>
          </a:p>
          <a:p>
            <a:pPr marL="742950" lvl="1" indent="-285750" algn="just" rtl="1">
              <a:lnSpc>
                <a:spcPct val="150000"/>
              </a:lnSpc>
              <a:buFont typeface="Arial" panose="020B0604020202020204" pitchFamily="34" charset="0"/>
              <a:buChar char="•"/>
            </a:pPr>
            <a:r>
              <a:rPr lang="ar-JO" b="0" i="0" u="none" strike="noStrike" dirty="0">
                <a:solidFill>
                  <a:srgbClr val="000000"/>
                </a:solidFill>
                <a:effectLst/>
              </a:rPr>
              <a:t>عضوي (بدون إعلان) غير مدفوع</a:t>
            </a:r>
          </a:p>
          <a:p>
            <a:pPr marL="742950" lvl="1" indent="-285750" algn="just" rtl="1">
              <a:lnSpc>
                <a:spcPct val="150000"/>
              </a:lnSpc>
              <a:buFont typeface="Arial" panose="020B0604020202020204" pitchFamily="34" charset="0"/>
              <a:buChar char="•"/>
            </a:pPr>
            <a:r>
              <a:rPr lang="ar-JO" b="0" i="0" u="none" strike="noStrike" dirty="0">
                <a:solidFill>
                  <a:srgbClr val="000000"/>
                </a:solidFill>
                <a:effectLst/>
              </a:rPr>
              <a:t>مدفوع (بإعلانات ممولة)</a:t>
            </a:r>
          </a:p>
          <a:p>
            <a:pPr marL="742950" lvl="1" indent="-285750" algn="just" rtl="1">
              <a:lnSpc>
                <a:spcPct val="150000"/>
              </a:lnSpc>
              <a:buFont typeface="Arial" panose="020B0604020202020204" pitchFamily="34" charset="0"/>
              <a:buChar char="•"/>
            </a:pPr>
            <a:r>
              <a:rPr lang="ar-JO" b="0" i="0" u="none" strike="noStrike" dirty="0">
                <a:solidFill>
                  <a:srgbClr val="000000"/>
                </a:solidFill>
                <a:effectLst/>
              </a:rPr>
              <a:t>فيروسي (من خلال مشاركة واسعة)</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Picture 5">
            <a:extLst>
              <a:ext uri="{FF2B5EF4-FFF2-40B4-BE49-F238E27FC236}">
                <a16:creationId xmlns:a16="http://schemas.microsoft.com/office/drawing/2014/main" id="{462A32C3-7B60-BD46-AD0D-CBD40E297D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63896"/>
            <a:ext cx="5460679" cy="3523446"/>
          </a:xfrm>
          <a:prstGeom prst="rect">
            <a:avLst/>
          </a:prstGeom>
        </p:spPr>
      </p:pic>
    </p:spTree>
    <p:extLst>
      <p:ext uri="{BB962C8B-B14F-4D97-AF65-F5344CB8AC3E}">
        <p14:creationId xmlns:p14="http://schemas.microsoft.com/office/powerpoint/2010/main" val="2062021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1231876"/>
            <a:ext cx="11718948" cy="5485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457619" y="573106"/>
            <a:ext cx="7599294" cy="658770"/>
          </a:xfrm>
          <a:prstGeom prst="rect">
            <a:avLst/>
          </a:prstGeom>
          <a:noFill/>
        </p:spPr>
        <p:txBody>
          <a:bodyPr wrap="square" rtlCol="0">
            <a:spAutoFit/>
          </a:bodyPr>
          <a:lstStyle/>
          <a:p>
            <a:pPr algn="ctr" defTabSz="914400" rtl="1" eaLnBrk="1" latinLnBrk="0" hangingPunct="1">
              <a:lnSpc>
                <a:spcPct val="150000"/>
              </a:lnSpc>
            </a:pPr>
            <a:r>
              <a:rPr lang="ar-JO" sz="2800" b="1" dirty="0">
                <a:solidFill>
                  <a:schemeClr val="accent1">
                    <a:lumMod val="50000"/>
                  </a:schemeClr>
                </a:solidFill>
              </a:rPr>
              <a:t>استراتيجيات زيادة الانتشار</a:t>
            </a:r>
          </a:p>
        </p:txBody>
      </p:sp>
      <p:sp>
        <p:nvSpPr>
          <p:cNvPr id="5" name="Rectangle 4"/>
          <p:cNvSpPr/>
          <p:nvPr/>
        </p:nvSpPr>
        <p:spPr>
          <a:xfrm>
            <a:off x="720329" y="822276"/>
            <a:ext cx="963846" cy="9550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85069" y="1110988"/>
            <a:ext cx="899106"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٠٤</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4849792" y="1352764"/>
            <a:ext cx="6827471" cy="4932130"/>
          </a:xfrm>
        </p:spPr>
        <p:txBody>
          <a:bodyPr>
            <a:normAutofit/>
          </a:bodyPr>
          <a:lstStyle/>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اختيار وقت النشر المناسب</a:t>
            </a:r>
            <a:r>
              <a:rPr lang="en-US" sz="2400" dirty="0">
                <a:solidFill>
                  <a:schemeClr val="accent1">
                    <a:lumMod val="50000"/>
                  </a:schemeClr>
                </a:solidFill>
              </a:rPr>
              <a:t> </a:t>
            </a:r>
            <a:endParaRPr lang="ar-JO" sz="2400" dirty="0">
              <a:solidFill>
                <a:schemeClr val="accent1">
                  <a:lumMod val="50000"/>
                </a:schemeClr>
              </a:solidFill>
            </a:endParaRPr>
          </a:p>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التعاون مع مؤثرين في نفس المجال</a:t>
            </a:r>
          </a:p>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استخدام هاشتاغ فعالة ومرتبطة بالحملة</a:t>
            </a:r>
            <a:r>
              <a:rPr lang="en-US" sz="2400" dirty="0">
                <a:solidFill>
                  <a:schemeClr val="accent1">
                    <a:lumMod val="50000"/>
                  </a:schemeClr>
                </a:solidFill>
              </a:rPr>
              <a:t> </a:t>
            </a:r>
            <a:r>
              <a:rPr lang="ar-SA" sz="2400" dirty="0">
                <a:solidFill>
                  <a:schemeClr val="accent1">
                    <a:lumMod val="50000"/>
                  </a:schemeClr>
                </a:solidFill>
              </a:rPr>
              <a:t>على المنصات التي تدعم استخدام الهاشتاغ مثل انستغرام </a:t>
            </a:r>
            <a:endParaRPr lang="en-US" sz="2400" dirty="0">
              <a:solidFill>
                <a:schemeClr val="accent1">
                  <a:lumMod val="50000"/>
                </a:schemeClr>
              </a:solidFill>
            </a:endParaRPr>
          </a:p>
          <a:p>
            <a:pPr marL="457200" indent="-457200" algn="just" defTabSz="914400" rtl="1" eaLnBrk="1" latinLnBrk="0" hangingPunct="1">
              <a:lnSpc>
                <a:spcPct val="150000"/>
              </a:lnSpc>
              <a:buFont typeface="+mj-lt"/>
              <a:buAutoNum type="arabicPeriod"/>
            </a:pPr>
            <a:r>
              <a:rPr lang="ar-SA" sz="2400" dirty="0">
                <a:solidFill>
                  <a:schemeClr val="accent1">
                    <a:lumMod val="50000"/>
                  </a:schemeClr>
                </a:solidFill>
              </a:rPr>
              <a:t>استخدم أدوات النشر والمحتوى والتفاعل التي توفرها المنصة </a:t>
            </a:r>
          </a:p>
          <a:p>
            <a:pPr marL="457200" indent="-457200" algn="just" defTabSz="914400" rtl="1" eaLnBrk="1" latinLnBrk="0" hangingPunct="1">
              <a:lnSpc>
                <a:spcPct val="150000"/>
              </a:lnSpc>
              <a:buFont typeface="+mj-lt"/>
              <a:buAutoNum type="arabicPeriod"/>
            </a:pPr>
            <a:r>
              <a:rPr lang="ar-SA" sz="2400" dirty="0">
                <a:solidFill>
                  <a:schemeClr val="accent1">
                    <a:lumMod val="50000"/>
                  </a:schemeClr>
                </a:solidFill>
              </a:rPr>
              <a:t>شارك في التحديات المناسبة المنتشرة عبر المنصات الرقمية </a:t>
            </a:r>
          </a:p>
          <a:p>
            <a:pPr marL="457200" indent="-457200" algn="just" defTabSz="914400" rtl="1" eaLnBrk="1" latinLnBrk="0" hangingPunct="1">
              <a:lnSpc>
                <a:spcPct val="150000"/>
              </a:lnSpc>
              <a:buFont typeface="+mj-lt"/>
              <a:buAutoNum type="arabicPeriod"/>
            </a:pPr>
            <a:r>
              <a:rPr lang="ar-SA" sz="2400" dirty="0">
                <a:solidFill>
                  <a:schemeClr val="accent1">
                    <a:lumMod val="50000"/>
                  </a:schemeClr>
                </a:solidFill>
              </a:rPr>
              <a:t>استغل الأحداث العامة والفعاليات وكن جزء من الحديث العام </a:t>
            </a:r>
          </a:p>
          <a:p>
            <a:pPr marL="457200" indent="-457200" algn="just" defTabSz="914400" rtl="1" eaLnBrk="1" latinLnBrk="0" hangingPunct="1">
              <a:lnSpc>
                <a:spcPct val="150000"/>
              </a:lnSpc>
              <a:buFont typeface="+mj-lt"/>
              <a:buAutoNum type="arabicPeriod"/>
            </a:pPr>
            <a:endParaRPr lang="ar-JO" sz="2400" b="1" dirty="0">
              <a:solidFill>
                <a:schemeClr val="accent1">
                  <a:lumMod val="50000"/>
                </a:schemeClr>
              </a:solidFill>
            </a:endParaRPr>
          </a:p>
          <a:p>
            <a:pPr algn="r" rtl="1"/>
            <a:endParaRPr lang="en-JO" dirty="0"/>
          </a:p>
        </p:txBody>
      </p:sp>
      <p:pic>
        <p:nvPicPr>
          <p:cNvPr id="11" name="Picture 10">
            <a:extLst>
              <a:ext uri="{FF2B5EF4-FFF2-40B4-BE49-F238E27FC236}">
                <a16:creationId xmlns:a16="http://schemas.microsoft.com/office/drawing/2014/main" id="{2B0917A6-1167-DA4C-8A2E-9092ADCA5D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515" y="2000317"/>
            <a:ext cx="3855022" cy="4478348"/>
          </a:xfrm>
          <a:prstGeom prst="rect">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98830" y="334725"/>
            <a:ext cx="6794340" cy="962497"/>
          </a:xfrm>
        </p:spPr>
        <p:txBody>
          <a:bodyPr>
            <a:normAutofit/>
          </a:bodyPr>
          <a:lstStyle/>
          <a:p>
            <a:pPr algn="ctr" rtl="1">
              <a:spcBef>
                <a:spcPts val="1000"/>
              </a:spcBef>
            </a:pPr>
            <a:r>
              <a:rPr lang="ar-JO" sz="2800" b="1" u="sng" dirty="0">
                <a:solidFill>
                  <a:schemeClr val="accent1"/>
                </a:solidFill>
              </a:rPr>
              <a:t>التأثير: </a:t>
            </a:r>
            <a:r>
              <a:rPr lang="ar-JO" sz="2800" b="1" u="sng" dirty="0">
                <a:solidFill>
                  <a:schemeClr val="accent1"/>
                </a:solidFill>
                <a:latin typeface="Al Nile" pitchFamily="2" charset="-78"/>
              </a:rPr>
              <a:t>تعريف مدى التأثير</a:t>
            </a:r>
            <a:br>
              <a:rPr lang="ar-JO" sz="2800" b="1" u="sng" dirty="0">
                <a:solidFill>
                  <a:schemeClr val="accent1"/>
                </a:solidFill>
                <a:latin typeface="Al Nile" pitchFamily="2" charset="-78"/>
              </a:rPr>
            </a:br>
            <a:endParaRPr lang="ar-JO" sz="2800" b="1" u="sng" dirty="0">
              <a:solidFill>
                <a:schemeClr val="accent1"/>
              </a:solidFill>
            </a:endParaRP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sz="half" idx="1"/>
          </p:nvPr>
        </p:nvSpPr>
        <p:spPr>
          <a:xfrm>
            <a:off x="5636871" y="1158253"/>
            <a:ext cx="6447099" cy="5265696"/>
          </a:xfrm>
        </p:spPr>
        <p:txBody>
          <a:bodyPr>
            <a:normAutofit/>
          </a:bodyPr>
          <a:lstStyle/>
          <a:p>
            <a:pPr marL="0" indent="0" algn="r" defTabSz="914400" rtl="1" eaLnBrk="1" latinLnBrk="0" hangingPunct="1">
              <a:lnSpc>
                <a:spcPct val="150000"/>
              </a:lnSpc>
              <a:spcBef>
                <a:spcPts val="1000"/>
              </a:spcBef>
              <a:buNone/>
            </a:pPr>
            <a:r>
              <a:rPr lang="ar-JO" sz="2400" dirty="0">
                <a:latin typeface="Al Nile" pitchFamily="2" charset="-78"/>
              </a:rPr>
              <a:t>التأثير يعني تغيير السلوك أو الآراء </a:t>
            </a:r>
            <a:r>
              <a:rPr lang="en-US" sz="2400" dirty="0">
                <a:latin typeface="Al Nile" pitchFamily="2" charset="-78"/>
              </a:rPr>
              <a:t> </a:t>
            </a:r>
            <a:r>
              <a:rPr lang="ar-SA" sz="2400" dirty="0">
                <a:latin typeface="Al Nile" pitchFamily="2" charset="-78"/>
              </a:rPr>
              <a:t>أفراد الجمهور المستهدف </a:t>
            </a:r>
            <a:r>
              <a:rPr lang="ar-JO" sz="2400" dirty="0">
                <a:latin typeface="Al Nile" pitchFamily="2" charset="-78"/>
              </a:rPr>
              <a:t>كنتيجة للحملة. وقد يكون التأثير فكريًا، أو سلوكيًا ، أو مجتمعيًا.</a:t>
            </a:r>
          </a:p>
          <a:p>
            <a:pPr marL="0" indent="0" algn="r" rtl="1">
              <a:lnSpc>
                <a:spcPct val="150000"/>
              </a:lnSpc>
              <a:buNone/>
            </a:pPr>
            <a:r>
              <a:rPr lang="ar-JO" sz="2400" b="1" i="0" u="sng" strike="noStrike" dirty="0">
                <a:solidFill>
                  <a:schemeClr val="accent1"/>
                </a:solidFill>
                <a:effectLst/>
              </a:rPr>
              <a:t>كيفية قياس التأثير</a:t>
            </a:r>
          </a:p>
          <a:p>
            <a:pPr algn="r" rtl="1">
              <a:lnSpc>
                <a:spcPct val="150000"/>
              </a:lnSpc>
            </a:pPr>
            <a:r>
              <a:rPr lang="ar-JO" sz="2400" b="0" i="0" u="none" strike="noStrike" dirty="0">
                <a:solidFill>
                  <a:srgbClr val="000000"/>
                </a:solidFill>
                <a:effectLst/>
              </a:rPr>
              <a:t>متابعة تغير نبرة التعليقات</a:t>
            </a:r>
          </a:p>
          <a:p>
            <a:pPr algn="r" rtl="1">
              <a:lnSpc>
                <a:spcPct val="150000"/>
              </a:lnSpc>
            </a:pPr>
            <a:r>
              <a:rPr lang="ar-JO" sz="2400" b="0" i="0" u="none" strike="noStrike" dirty="0">
                <a:solidFill>
                  <a:srgbClr val="000000"/>
                </a:solidFill>
                <a:effectLst/>
              </a:rPr>
              <a:t>مراقبة التفاعل العميق (مشاركة القصص الشخصية)</a:t>
            </a:r>
          </a:p>
          <a:p>
            <a:pPr algn="r" rtl="1">
              <a:lnSpc>
                <a:spcPct val="150000"/>
              </a:lnSpc>
            </a:pPr>
            <a:r>
              <a:rPr lang="ar-JO" sz="2400" b="0" i="0" u="none" strike="noStrike" dirty="0">
                <a:solidFill>
                  <a:srgbClr val="000000"/>
                </a:solidFill>
                <a:effectLst/>
              </a:rPr>
              <a:t>تقييم الاستجابة لدعوة الإجراء</a:t>
            </a:r>
          </a:p>
          <a:p>
            <a:pPr algn="r" rtl="1">
              <a:lnSpc>
                <a:spcPct val="150000"/>
              </a:lnSpc>
            </a:pPr>
            <a:r>
              <a:rPr lang="ar-JO" sz="2400" dirty="0">
                <a:solidFill>
                  <a:srgbClr val="000000"/>
                </a:solidFill>
              </a:rPr>
              <a:t>مراقبة المجتمع وردود الأفعال في البيئة المحيطة: ماذا يقول الشارع؟ </a:t>
            </a:r>
          </a:p>
          <a:p>
            <a:pPr marL="0" indent="0" algn="r" rtl="1">
              <a:lnSpc>
                <a:spcPct val="150000"/>
              </a:lnSpc>
              <a:buNone/>
            </a:pPr>
            <a:endParaRPr lang="ar-JO" sz="2400" b="0" i="0" u="none" strike="noStrike" dirty="0">
              <a:solidFill>
                <a:srgbClr val="000000"/>
              </a:solidFill>
              <a:effectLst/>
            </a:endParaRPr>
          </a:p>
          <a:p>
            <a:pPr marL="0" indent="0" algn="r" defTabSz="914400" rtl="1" eaLnBrk="1" latinLnBrk="0" hangingPunct="1">
              <a:lnSpc>
                <a:spcPct val="150000"/>
              </a:lnSpc>
              <a:spcBef>
                <a:spcPts val="1000"/>
              </a:spcBef>
              <a:buNone/>
            </a:pPr>
            <a:endParaRPr lang="en-JO" dirty="0"/>
          </a:p>
        </p:txBody>
      </p:sp>
      <p:pic>
        <p:nvPicPr>
          <p:cNvPr id="10" name="Picture 9">
            <a:extLst>
              <a:ext uri="{FF2B5EF4-FFF2-40B4-BE49-F238E27FC236}">
                <a16:creationId xmlns:a16="http://schemas.microsoft.com/office/drawing/2014/main" id="{149A6050-B6D3-E74D-A121-B7E048D704D5}"/>
              </a:ext>
            </a:extLst>
          </p:cNvPr>
          <p:cNvPicPr>
            <a:picLocks noChangeAspect="1"/>
          </p:cNvPicPr>
          <p:nvPr/>
        </p:nvPicPr>
        <p:blipFill rotWithShape="1">
          <a:blip r:embed="rId3">
            <a:extLst>
              <a:ext uri="{28A0092B-C50C-407E-A947-70E740481C1C}">
                <a14:useLocalDpi xmlns:a14="http://schemas.microsoft.com/office/drawing/2010/main" val="0"/>
              </a:ext>
            </a:extLst>
          </a:blip>
          <a:srcRect t="32507" b="33670"/>
          <a:stretch/>
        </p:blipFill>
        <p:spPr>
          <a:xfrm rot="16200000">
            <a:off x="-178923" y="2462515"/>
            <a:ext cx="6858000" cy="1932973"/>
          </a:xfrm>
          <a:prstGeom prst="rect">
            <a:avLst/>
          </a:prstGeom>
        </p:spPr>
      </p:pic>
    </p:spTree>
    <p:extLst>
      <p:ext uri="{BB962C8B-B14F-4D97-AF65-F5344CB8AC3E}">
        <p14:creationId xmlns:p14="http://schemas.microsoft.com/office/powerpoint/2010/main" val="516467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latin typeface="Al Nile" pitchFamily="2" charset="-78"/>
              </a:rPr>
              <a:t> كيفية تحسين معدل النقر</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729468" y="1076343"/>
            <a:ext cx="6273641" cy="5656234"/>
          </a:xfrm>
        </p:spPr>
        <p:txBody>
          <a:bodyPr>
            <a:normAutofit lnSpcReduction="10000"/>
          </a:bodyPr>
          <a:lstStyle/>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تطوير صياغة دعوة الإجراء </a:t>
            </a:r>
            <a:r>
              <a:rPr lang="en-US" sz="2400" dirty="0">
                <a:solidFill>
                  <a:schemeClr val="accent1"/>
                </a:solidFill>
                <a:latin typeface="Al Nile" pitchFamily="2" charset="-78"/>
              </a:rPr>
              <a:t>CTA</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استخدام تصميم بصري أكثر جذبًا</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تقصير الروابط لجعلها سهلة التتبع</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تجهيز صفحة هبوط مناسبة، سهلة وواضحة، تحمل نفس المحتوى </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إضافة حوافز معينة للجمهور المستهدف لاستمالته في إكمال دعوة الإجراء كاملة </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إضافة محتوى يومي محدث يظهر أهمية الإجراء المتخذ في تحقيق نتائج أفل للحملة لتشجيع الجمهور على المشاركة </a:t>
            </a:r>
          </a:p>
          <a:p>
            <a:pPr marL="457200" indent="-457200" algn="r" defTabSz="914400" rtl="1" eaLnBrk="1" latinLnBrk="0" hangingPunct="1">
              <a:lnSpc>
                <a:spcPct val="150000"/>
              </a:lnSpc>
              <a:spcBef>
                <a:spcPts val="1000"/>
              </a:spcBef>
              <a:buFont typeface="+mj-lt"/>
              <a:buAutoNum type="arabicPeriod"/>
            </a:pPr>
            <a:endParaRPr lang="ar-JO" sz="2400" dirty="0">
              <a:solidFill>
                <a:schemeClr val="accent1"/>
              </a:solidFill>
              <a:latin typeface="Al Nile" pitchFamily="2" charset="-78"/>
            </a:endParaRPr>
          </a:p>
        </p:txBody>
      </p:sp>
      <p:pic>
        <p:nvPicPr>
          <p:cNvPr id="8" name="Picture 7">
            <a:extLst>
              <a:ext uri="{FF2B5EF4-FFF2-40B4-BE49-F238E27FC236}">
                <a16:creationId xmlns:a16="http://schemas.microsoft.com/office/drawing/2014/main" id="{90FF0181-445D-5B4C-AFFF-58E034F69CDD}"/>
              </a:ext>
            </a:extLst>
          </p:cNvPr>
          <p:cNvPicPr>
            <a:picLocks noChangeAspect="1"/>
          </p:cNvPicPr>
          <p:nvPr/>
        </p:nvPicPr>
        <p:blipFill rotWithShape="1">
          <a:blip r:embed="rId3">
            <a:alphaModFix amt="85000"/>
            <a:extLst>
              <a:ext uri="{28A0092B-C50C-407E-A947-70E740481C1C}">
                <a14:useLocalDpi xmlns:a14="http://schemas.microsoft.com/office/drawing/2010/main" val="0"/>
              </a:ext>
            </a:extLst>
          </a:blip>
          <a:srcRect l="29486" t="10740" b="13831"/>
          <a:stretch/>
        </p:blipFill>
        <p:spPr>
          <a:xfrm>
            <a:off x="113635" y="1841863"/>
            <a:ext cx="5121960" cy="317427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146861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1254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algn="ctr" rtl="1">
              <a:lnSpc>
                <a:spcPct val="150000"/>
              </a:lnSpc>
            </a:pPr>
            <a:r>
              <a:rPr lang="ar-JO" sz="2400" b="1" u="sng" dirty="0">
                <a:solidFill>
                  <a:schemeClr val="accent1"/>
                </a:solidFill>
                <a:latin typeface="Al Nile" pitchFamily="2" charset="-78"/>
                <a:cs typeface="+mj-cs"/>
              </a:rPr>
              <a:t> كيفية التعامل مع النقد أثناء الحملة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499463" y="1076343"/>
            <a:ext cx="6503646" cy="5656234"/>
          </a:xfrm>
        </p:spPr>
        <p:txBody>
          <a:bodyPr>
            <a:normAutofit/>
          </a:bodyPr>
          <a:lstStyle/>
          <a:p>
            <a:pPr algn="r" rtl="1">
              <a:lnSpc>
                <a:spcPct val="150000"/>
              </a:lnSpc>
              <a:buFont typeface="Wingdings" pitchFamily="2" charset="2"/>
              <a:buChar char="ü"/>
            </a:pPr>
            <a:r>
              <a:rPr lang="ar-JO" sz="2400" dirty="0">
                <a:solidFill>
                  <a:schemeClr val="accent1"/>
                </a:solidFill>
                <a:latin typeface="Al Nile" pitchFamily="2" charset="-78"/>
              </a:rPr>
              <a:t>الرد بهدوء وبأسلوب مهني</a:t>
            </a:r>
          </a:p>
          <a:p>
            <a:pPr algn="r" rtl="1">
              <a:lnSpc>
                <a:spcPct val="150000"/>
              </a:lnSpc>
              <a:buFont typeface="Wingdings" pitchFamily="2" charset="2"/>
              <a:buChar char="ü"/>
            </a:pPr>
            <a:r>
              <a:rPr lang="ar-JO" sz="2400" dirty="0">
                <a:solidFill>
                  <a:schemeClr val="accent1"/>
                </a:solidFill>
                <a:latin typeface="Al Nile" pitchFamily="2" charset="-78"/>
              </a:rPr>
              <a:t>تقديم توضيحات فورية عند الحاجة</a:t>
            </a:r>
          </a:p>
          <a:p>
            <a:pPr algn="r" rtl="1">
              <a:lnSpc>
                <a:spcPct val="150000"/>
              </a:lnSpc>
              <a:buFont typeface="Wingdings" pitchFamily="2" charset="2"/>
              <a:buChar char="ü"/>
            </a:pPr>
            <a:r>
              <a:rPr lang="ar-JO" sz="2400" dirty="0">
                <a:solidFill>
                  <a:schemeClr val="accent1"/>
                </a:solidFill>
                <a:latin typeface="Al Nile" pitchFamily="2" charset="-78"/>
              </a:rPr>
              <a:t>تعديل المحتوى بناءً على </a:t>
            </a:r>
            <a:r>
              <a:rPr lang="ar-SA" sz="2400" dirty="0">
                <a:solidFill>
                  <a:schemeClr val="accent1"/>
                </a:solidFill>
                <a:latin typeface="Al Nile" pitchFamily="2" charset="-78"/>
              </a:rPr>
              <a:t>ال</a:t>
            </a:r>
            <a:r>
              <a:rPr lang="ar-JO" sz="2400" dirty="0">
                <a:solidFill>
                  <a:schemeClr val="accent1"/>
                </a:solidFill>
                <a:latin typeface="Al Nile" pitchFamily="2" charset="-78"/>
              </a:rPr>
              <a:t>تعليقات البناءة</a:t>
            </a:r>
          </a:p>
          <a:p>
            <a:pPr algn="r" rtl="1">
              <a:lnSpc>
                <a:spcPct val="150000"/>
              </a:lnSpc>
              <a:buFont typeface="Wingdings" pitchFamily="2" charset="2"/>
              <a:buChar char="ü"/>
            </a:pPr>
            <a:r>
              <a:rPr lang="ar-JO" sz="2400" dirty="0">
                <a:solidFill>
                  <a:srgbClr val="C00000"/>
                </a:solidFill>
                <a:latin typeface="Al Nile" pitchFamily="2" charset="-78"/>
              </a:rPr>
              <a:t>المشاركة في المحادثة: لا تترك المتابعين في محادثة مفتوحة في التعليقات دون أن تكون طرف في هذه المحادثة </a:t>
            </a:r>
          </a:p>
          <a:p>
            <a:pPr algn="r" rtl="1">
              <a:lnSpc>
                <a:spcPct val="150000"/>
              </a:lnSpc>
              <a:buFont typeface="Wingdings" pitchFamily="2" charset="2"/>
              <a:buChar char="ü"/>
            </a:pPr>
            <a:r>
              <a:rPr lang="ar-JO" sz="2400" dirty="0">
                <a:solidFill>
                  <a:schemeClr val="accent1"/>
                </a:solidFill>
                <a:latin typeface="Al Nile" pitchFamily="2" charset="-78"/>
              </a:rPr>
              <a:t>راقب، استمع، عدل : راقب ما يقال عن الحملة والمحتوى في الصفحات الاجتماعية الكبرى عبر هذه المنصات، استمع للجمهور وافهم آرائهم ثم عدل محتوى الحملة للأفضل </a:t>
            </a:r>
            <a:endParaRPr lang="ar-JO" sz="2400" dirty="0">
              <a:latin typeface="Al Nile" pitchFamily="2" charset="-78"/>
            </a:endParaRPr>
          </a:p>
          <a:p>
            <a:pPr marL="0" indent="0" algn="r" defTabSz="914400" rtl="1" eaLnBrk="1" latinLnBrk="0" hangingPunct="1">
              <a:lnSpc>
                <a:spcPct val="150000"/>
              </a:lnSpc>
              <a:spcBef>
                <a:spcPts val="1000"/>
              </a:spcBef>
              <a:buNone/>
            </a:pPr>
            <a:endParaRPr lang="ar-JO" sz="2400" dirty="0">
              <a:latin typeface="Al Nile" pitchFamily="2" charset="-78"/>
            </a:endParaRPr>
          </a:p>
        </p:txBody>
      </p:sp>
      <p:pic>
        <p:nvPicPr>
          <p:cNvPr id="8" name="Picture 7">
            <a:extLst>
              <a:ext uri="{FF2B5EF4-FFF2-40B4-BE49-F238E27FC236}">
                <a16:creationId xmlns:a16="http://schemas.microsoft.com/office/drawing/2014/main" id="{4E271A60-F441-2440-9652-E69329872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25" y="1503746"/>
            <a:ext cx="4688851" cy="4556084"/>
          </a:xfrm>
          <a:prstGeom prst="ellipse">
            <a:avLst/>
          </a:prstGeom>
        </p:spPr>
      </p:pic>
    </p:spTree>
    <p:extLst>
      <p:ext uri="{BB962C8B-B14F-4D97-AF65-F5344CB8AC3E}">
        <p14:creationId xmlns:p14="http://schemas.microsoft.com/office/powerpoint/2010/main" val="4034185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835796" y="365126"/>
            <a:ext cx="6655445" cy="711218"/>
          </a:xfrm>
        </p:spPr>
        <p:txBody>
          <a:bodyPr>
            <a:normAutofit/>
          </a:bodyPr>
          <a:lstStyle/>
          <a:p>
            <a:pPr algn="ctr" defTabSz="914400" rtl="1" eaLnBrk="1" latinLnBrk="0" hangingPunct="1">
              <a:lnSpc>
                <a:spcPct val="150000"/>
              </a:lnSpc>
              <a:spcBef>
                <a:spcPts val="1000"/>
              </a:spcBef>
            </a:pPr>
            <a:r>
              <a:rPr lang="ar-JO" sz="2400" b="1" u="sng" dirty="0">
                <a:solidFill>
                  <a:schemeClr val="accent1"/>
                </a:solidFill>
                <a:latin typeface="Al Nile" pitchFamily="2" charset="-78"/>
              </a:rPr>
              <a:t> افهم التفاعل: الفرق بين التفاعل المؤقت والتفاعل العميق</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sz="half" idx="1"/>
          </p:nvPr>
        </p:nvSpPr>
        <p:spPr>
          <a:xfrm>
            <a:off x="6810737" y="1547833"/>
            <a:ext cx="5181600" cy="4351338"/>
          </a:xfrm>
        </p:spPr>
        <p:txBody>
          <a:bodyPr>
            <a:normAutofit fontScale="77500" lnSpcReduction="20000"/>
          </a:bodyPr>
          <a:lstStyle/>
          <a:p>
            <a:pPr marL="457200" indent="-457200" algn="just" defTabSz="914400" rtl="1" eaLnBrk="1" latinLnBrk="0" hangingPunct="1">
              <a:lnSpc>
                <a:spcPct val="150000"/>
              </a:lnSpc>
              <a:spcBef>
                <a:spcPts val="1000"/>
              </a:spcBef>
              <a:buFont typeface="+mj-lt"/>
              <a:buAutoNum type="arabicPeriod"/>
            </a:pPr>
            <a:r>
              <a:rPr lang="ar-JO" sz="3100" dirty="0">
                <a:solidFill>
                  <a:srgbClr val="C00000"/>
                </a:solidFill>
                <a:latin typeface="Al Nile" pitchFamily="2" charset="-78"/>
              </a:rPr>
              <a:t>التفاعل المؤقت: </a:t>
            </a:r>
            <a:r>
              <a:rPr lang="ar-JO" sz="3100" dirty="0">
                <a:solidFill>
                  <a:schemeClr val="accent1">
                    <a:lumMod val="75000"/>
                  </a:schemeClr>
                </a:solidFill>
                <a:latin typeface="Al Nile" pitchFamily="2" charset="-78"/>
              </a:rPr>
              <a:t>الإعجابات السريعة أو المشاهدات بدون نقاش أو تعليق </a:t>
            </a:r>
          </a:p>
          <a:p>
            <a:pPr marL="457200" indent="-457200" algn="just" defTabSz="914400" rtl="1" eaLnBrk="1" latinLnBrk="0" hangingPunct="1">
              <a:lnSpc>
                <a:spcPct val="150000"/>
              </a:lnSpc>
              <a:spcBef>
                <a:spcPts val="1000"/>
              </a:spcBef>
              <a:buFont typeface="+mj-lt"/>
              <a:buAutoNum type="arabicPeriod"/>
            </a:pPr>
            <a:r>
              <a:rPr lang="ar-JO" sz="3100" dirty="0">
                <a:solidFill>
                  <a:srgbClr val="C00000"/>
                </a:solidFill>
                <a:latin typeface="Al Nile" pitchFamily="2" charset="-78"/>
              </a:rPr>
              <a:t>التفاعل العميق: </a:t>
            </a:r>
            <a:r>
              <a:rPr lang="ar-JO" sz="3100" dirty="0">
                <a:solidFill>
                  <a:schemeClr val="accent1">
                    <a:lumMod val="75000"/>
                  </a:schemeClr>
                </a:solidFill>
                <a:latin typeface="Al Nile" pitchFamily="2" charset="-78"/>
              </a:rPr>
              <a:t>التعليقات المفصلة، المشاركات مع رأي شخصي ، سرد التجارب الشخصية ، دعوة الاصدقاء للمشاركة، تفضيل المحتوى وإعادة نشره</a:t>
            </a:r>
          </a:p>
          <a:p>
            <a:pPr marL="0" indent="0" algn="r" defTabSz="914400" rtl="1" eaLnBrk="1" latinLnBrk="0" hangingPunct="1">
              <a:lnSpc>
                <a:spcPct val="150000"/>
              </a:lnSpc>
              <a:spcBef>
                <a:spcPts val="1000"/>
              </a:spcBef>
              <a:buNone/>
            </a:pPr>
            <a:endParaRPr lang="ar-JO" sz="2400" dirty="0">
              <a:latin typeface="Al Nile" pitchFamily="2" charset="-78"/>
            </a:endParaRPr>
          </a:p>
        </p:txBody>
      </p:sp>
      <p:sp>
        <p:nvSpPr>
          <p:cNvPr id="2" name="Content Placeholder 1">
            <a:extLst>
              <a:ext uri="{FF2B5EF4-FFF2-40B4-BE49-F238E27FC236}">
                <a16:creationId xmlns:a16="http://schemas.microsoft.com/office/drawing/2014/main" id="{0FDFBE47-962D-B746-9718-051E7D2A824F}"/>
              </a:ext>
            </a:extLst>
          </p:cNvPr>
          <p:cNvSpPr>
            <a:spLocks noGrp="1"/>
          </p:cNvSpPr>
          <p:nvPr>
            <p:ph sz="half" idx="2"/>
          </p:nvPr>
        </p:nvSpPr>
        <p:spPr>
          <a:xfrm>
            <a:off x="611528" y="1466809"/>
            <a:ext cx="5181600" cy="4351338"/>
          </a:xfrm>
        </p:spPr>
        <p:txBody>
          <a:bodyPr>
            <a:normAutofit fontScale="77500" lnSpcReduction="20000"/>
          </a:bodyPr>
          <a:lstStyle/>
          <a:p>
            <a:pPr marL="0" indent="0" algn="just" rtl="1">
              <a:lnSpc>
                <a:spcPct val="150000"/>
              </a:lnSpc>
              <a:buNone/>
            </a:pPr>
            <a:r>
              <a:rPr lang="ar-JO" sz="2400" b="1" dirty="0">
                <a:solidFill>
                  <a:srgbClr val="C00000"/>
                </a:solidFill>
              </a:rPr>
              <a:t>يساعدنا </a:t>
            </a:r>
            <a:r>
              <a:rPr lang="ar-JO" sz="2400" b="1" i="0" u="none" strike="noStrike" dirty="0">
                <a:solidFill>
                  <a:srgbClr val="C00000"/>
                </a:solidFill>
                <a:effectLst/>
              </a:rPr>
              <a:t>ربط المؤشرات النوعية بالكمية في فهم التفاعل ومراقبته، قياسه وتحسينه من خلال: </a:t>
            </a:r>
          </a:p>
          <a:p>
            <a:pPr algn="just" rtl="1">
              <a:lnSpc>
                <a:spcPct val="150000"/>
              </a:lnSpc>
            </a:pPr>
            <a:r>
              <a:rPr lang="ar-JO" b="0" i="0" u="none" strike="noStrike" dirty="0">
                <a:solidFill>
                  <a:schemeClr val="accent1">
                    <a:lumMod val="75000"/>
                  </a:schemeClr>
                </a:solidFill>
                <a:effectLst/>
              </a:rPr>
              <a:t>المؤشرات الكمية تعكس حجم الوصول</a:t>
            </a:r>
          </a:p>
          <a:p>
            <a:pPr algn="just" rtl="1">
              <a:lnSpc>
                <a:spcPct val="150000"/>
              </a:lnSpc>
            </a:pPr>
            <a:r>
              <a:rPr lang="ar-JO" b="0" i="0" u="none" strike="noStrike" dirty="0">
                <a:solidFill>
                  <a:schemeClr val="accent1">
                    <a:lumMod val="75000"/>
                  </a:schemeClr>
                </a:solidFill>
                <a:effectLst/>
              </a:rPr>
              <a:t>المؤشرات النوعية تعكس جودة التفاعل وتأثير الحملة الحقيقي </a:t>
            </a:r>
          </a:p>
          <a:p>
            <a:pPr marL="0" indent="0" algn="just" rtl="1">
              <a:lnSpc>
                <a:spcPct val="150000"/>
              </a:lnSpc>
              <a:buNone/>
            </a:pPr>
            <a:r>
              <a:rPr lang="ar-JO" dirty="0">
                <a:solidFill>
                  <a:schemeClr val="accent1">
                    <a:lumMod val="75000"/>
                  </a:schemeClr>
                </a:solidFill>
              </a:rPr>
              <a:t>يمكننا مقارنة هذه الأرقام مع جودة ونوعية التفاعل التي تم تقييمها وما حققته الحملة من تأثير عل يأرض الواقع للخروج بنتائج أكثر دقة ووضوح يمكننا استخدمامها لتحسين آداء الحملة</a:t>
            </a:r>
            <a:endParaRPr lang="ar-JO" b="0" i="0" u="none" strike="noStrike" dirty="0">
              <a:solidFill>
                <a:schemeClr val="accent1">
                  <a:lumMod val="75000"/>
                </a:schemeClr>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2583012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algn="ctr" defTabSz="914400" rtl="1" eaLnBrk="1" latinLnBrk="0" hangingPunct="1">
              <a:lnSpc>
                <a:spcPct val="150000"/>
              </a:lnSpc>
              <a:spcBef>
                <a:spcPts val="1000"/>
              </a:spcBef>
            </a:pPr>
            <a:r>
              <a:rPr lang="ar-JO" sz="2400" b="1" u="sng" dirty="0">
                <a:solidFill>
                  <a:schemeClr val="accent1"/>
                </a:solidFill>
                <a:latin typeface="Al Nile" pitchFamily="2" charset="-78"/>
              </a:rPr>
              <a:t>دور وسائل الإعلام التقليدية في دعم الحملات الإلكترونية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930537" y="1449977"/>
            <a:ext cx="6072572" cy="5282600"/>
          </a:xfrm>
        </p:spPr>
        <p:txBody>
          <a:bodyPr>
            <a:normAutofit/>
          </a:bodyPr>
          <a:lstStyle/>
          <a:p>
            <a:pPr marL="0" indent="0" algn="r" defTabSz="914400" rtl="1" eaLnBrk="1" latinLnBrk="0" hangingPunct="1">
              <a:lnSpc>
                <a:spcPct val="150000"/>
              </a:lnSpc>
              <a:spcBef>
                <a:spcPts val="1000"/>
              </a:spcBef>
              <a:buNone/>
            </a:pPr>
            <a:r>
              <a:rPr lang="ar-JO" sz="2400" b="1" dirty="0">
                <a:solidFill>
                  <a:schemeClr val="accent1"/>
                </a:solidFill>
                <a:latin typeface="Al Nile" pitchFamily="2" charset="-78"/>
              </a:rPr>
              <a:t>يمكن للإذاعة والتلفزيون والصحف دعم انتشار الحملات الإلكترونية من خلال:</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تغطية الحملة في نشرات الأخبار</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استضافة منظمي الحملة في برامج حوارية</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نشر إعلانات مكملة</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الدمج بين الإعلام التقليدي والمنصات الرقمية يعزز المصداقية والانتشار</a:t>
            </a:r>
            <a:endParaRPr lang="ar-JO" sz="2400" dirty="0">
              <a:latin typeface="Al Nile" pitchFamily="2" charset="-78"/>
            </a:endParaRPr>
          </a:p>
        </p:txBody>
      </p:sp>
      <p:pic>
        <p:nvPicPr>
          <p:cNvPr id="12" name="Picture 11">
            <a:extLst>
              <a:ext uri="{FF2B5EF4-FFF2-40B4-BE49-F238E27FC236}">
                <a16:creationId xmlns:a16="http://schemas.microsoft.com/office/drawing/2014/main" id="{F9E36972-E8BB-4E46-B935-B80E5EB92D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197895"/>
            <a:ext cx="5426242" cy="5660105"/>
          </a:xfrm>
          <a:prstGeom prst="rect">
            <a:avLst/>
          </a:prstGeom>
        </p:spPr>
      </p:pic>
    </p:spTree>
    <p:extLst>
      <p:ext uri="{BB962C8B-B14F-4D97-AF65-F5344CB8AC3E}">
        <p14:creationId xmlns:p14="http://schemas.microsoft.com/office/powerpoint/2010/main" val="2551224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0917"/>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lumMod val="75000"/>
                  </a:schemeClr>
                </a:solidFill>
              </a:rPr>
              <a:t> أهمية تغطية الفعاليات المجتمعية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946166" y="1076342"/>
            <a:ext cx="6245834" cy="5656235"/>
          </a:xfrm>
        </p:spPr>
        <p:txBody>
          <a:bodyPr>
            <a:normAutofit/>
          </a:bodyPr>
          <a:lstStyle/>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تنظيم فعاليات مجتمعية ميدانية (حملات تنظيف، ندوات، لقاءات جماهيرية) يعزز حضور الحملة في الواقع</a:t>
            </a: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التغطية الإعلامية لهذه الفعاليات على المنصات الإلكترونية يدعم التفاعل الرقمي</a:t>
            </a: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إطلاق وتنظيم فعاليات مجتمعية سيساهم في تسليط الضوء على الحملة في الاعلام التقليدي والرقمي </a:t>
            </a: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سيساعد في جذب المزيد من الشراكات والتعاون مع جهات محلية وجهات مؤثرة </a:t>
            </a:r>
          </a:p>
          <a:p>
            <a:pPr marL="0" indent="0" algn="r" defTabSz="914400" rtl="1" eaLnBrk="1" latinLnBrk="0" hangingPunct="1">
              <a:lnSpc>
                <a:spcPct val="90000"/>
              </a:lnSpc>
              <a:spcBef>
                <a:spcPts val="1000"/>
              </a:spcBef>
              <a:buNone/>
            </a:pPr>
            <a:endParaRPr lang="en-JO" dirty="0"/>
          </a:p>
        </p:txBody>
      </p:sp>
      <p:pic>
        <p:nvPicPr>
          <p:cNvPr id="5" name="Picture 4">
            <a:extLst>
              <a:ext uri="{FF2B5EF4-FFF2-40B4-BE49-F238E27FC236}">
                <a16:creationId xmlns:a16="http://schemas.microsoft.com/office/drawing/2014/main" id="{49936052-49E0-284E-87BE-57EEF9B26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383465" y="2299535"/>
            <a:ext cx="5941929" cy="3175000"/>
          </a:xfrm>
          <a:prstGeom prst="rect">
            <a:avLst/>
          </a:prstGeom>
        </p:spPr>
      </p:pic>
    </p:spTree>
    <p:extLst>
      <p:ext uri="{BB962C8B-B14F-4D97-AF65-F5344CB8AC3E}">
        <p14:creationId xmlns:p14="http://schemas.microsoft.com/office/powerpoint/2010/main" val="2577886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923674" y="165478"/>
            <a:ext cx="6833937" cy="676733"/>
          </a:xfrm>
        </p:spPr>
        <p:txBody>
          <a:bodyPr>
            <a:normAutofit/>
          </a:bodyPr>
          <a:lstStyle/>
          <a:p>
            <a:pPr algn="ctr"/>
            <a:r>
              <a:rPr lang="ar-JO" sz="2800" b="1" i="0" u="sng" strike="noStrike" dirty="0">
                <a:solidFill>
                  <a:schemeClr val="accent1">
                    <a:lumMod val="75000"/>
                  </a:schemeClr>
                </a:solidFill>
                <a:effectLst/>
              </a:rPr>
              <a:t>كيف تنظم فعالية مجتمعية لدعم الحملة؟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p:txBody>
          <a:bodyPr>
            <a:normAutofit/>
          </a:bodyPr>
          <a:lstStyle/>
          <a:p>
            <a:pPr marL="0" indent="0" algn="r" defTabSz="914400" rtl="1" eaLnBrk="1" latinLnBrk="0" hangingPunct="1">
              <a:lnSpc>
                <a:spcPct val="150000"/>
              </a:lnSpc>
              <a:spcBef>
                <a:spcPts val="1000"/>
              </a:spcBef>
              <a:buNone/>
            </a:pPr>
            <a:r>
              <a:rPr lang="ar-JO" b="1" dirty="0">
                <a:solidFill>
                  <a:schemeClr val="accent1"/>
                </a:solidFill>
              </a:rPr>
              <a:t> </a:t>
            </a:r>
            <a:endParaRPr lang="ar-JO" sz="2400" b="1" dirty="0"/>
          </a:p>
          <a:p>
            <a:pPr marL="0" indent="0" algn="r" defTabSz="914400" rtl="1" eaLnBrk="1" latinLnBrk="0" hangingPunct="1">
              <a:lnSpc>
                <a:spcPct val="90000"/>
              </a:lnSpc>
              <a:spcBef>
                <a:spcPts val="1000"/>
              </a:spcBef>
              <a:buNone/>
            </a:pPr>
            <a:endParaRPr lang="en-JO" dirty="0"/>
          </a:p>
        </p:txBody>
      </p:sp>
      <p:sp>
        <p:nvSpPr>
          <p:cNvPr id="2" name="Text Placeholder 1">
            <a:extLst>
              <a:ext uri="{FF2B5EF4-FFF2-40B4-BE49-F238E27FC236}">
                <a16:creationId xmlns:a16="http://schemas.microsoft.com/office/drawing/2014/main" id="{007036EF-9284-DA4B-83A4-560E7C16C8AD}"/>
              </a:ext>
            </a:extLst>
          </p:cNvPr>
          <p:cNvSpPr>
            <a:spLocks noGrp="1"/>
          </p:cNvSpPr>
          <p:nvPr>
            <p:ph type="body" sz="half" idx="2"/>
          </p:nvPr>
        </p:nvSpPr>
        <p:spPr>
          <a:xfrm>
            <a:off x="5739063" y="1311441"/>
            <a:ext cx="6263941" cy="4873625"/>
          </a:xfrm>
        </p:spPr>
        <p:txBody>
          <a:bodyPr>
            <a:normAutofit lnSpcReduction="10000"/>
          </a:bodyPr>
          <a:lstStyle/>
          <a:p>
            <a:pPr algn="r" rtl="1">
              <a:lnSpc>
                <a:spcPct val="150000"/>
              </a:lnSpc>
              <a:buFont typeface="Arial" panose="020B0604020202020204" pitchFamily="34" charset="0"/>
              <a:buChar char="•"/>
            </a:pPr>
            <a:r>
              <a:rPr lang="ar-JO" sz="2400" b="0" i="0" u="none" strike="noStrike" dirty="0">
                <a:solidFill>
                  <a:srgbClr val="000000"/>
                </a:solidFill>
                <a:effectLst/>
              </a:rPr>
              <a:t>تحديد المكان المناسب للجمهور المستهدف</a:t>
            </a:r>
          </a:p>
          <a:p>
            <a:pPr algn="r" rtl="1">
              <a:lnSpc>
                <a:spcPct val="150000"/>
              </a:lnSpc>
              <a:buFont typeface="Arial" panose="020B0604020202020204" pitchFamily="34" charset="0"/>
              <a:buChar char="•"/>
            </a:pPr>
            <a:r>
              <a:rPr lang="ar-JO" sz="2400" dirty="0">
                <a:solidFill>
                  <a:srgbClr val="000000"/>
                </a:solidFill>
              </a:rPr>
              <a:t>الجمهور المستهدف بالفعالية </a:t>
            </a:r>
          </a:p>
          <a:p>
            <a:pPr algn="r" rtl="1">
              <a:lnSpc>
                <a:spcPct val="150000"/>
              </a:lnSpc>
              <a:buFont typeface="Arial" panose="020B0604020202020204" pitchFamily="34" charset="0"/>
              <a:buChar char="•"/>
            </a:pPr>
            <a:r>
              <a:rPr lang="ar-JO" sz="2400" b="0" i="0" u="none" strike="noStrike" dirty="0">
                <a:solidFill>
                  <a:srgbClr val="000000"/>
                </a:solidFill>
                <a:effectLst/>
              </a:rPr>
              <a:t>تحديد الشركاء</a:t>
            </a:r>
            <a:r>
              <a:rPr lang="ar-JO" sz="2400" dirty="0">
                <a:solidFill>
                  <a:srgbClr val="000000"/>
                </a:solidFill>
              </a:rPr>
              <a:t>، الرعاة، الداعمين، المؤثرين والمتطوعين </a:t>
            </a:r>
            <a:endParaRPr lang="ar-JO" sz="2400" b="0" i="0" u="none" strike="noStrike" dirty="0">
              <a:solidFill>
                <a:srgbClr val="000000"/>
              </a:solidFill>
              <a:effectLst/>
            </a:endParaRPr>
          </a:p>
          <a:p>
            <a:pPr algn="r" rtl="1">
              <a:lnSpc>
                <a:spcPct val="150000"/>
              </a:lnSpc>
              <a:buFont typeface="Arial" panose="020B0604020202020204" pitchFamily="34" charset="0"/>
              <a:buChar char="•"/>
            </a:pPr>
            <a:r>
              <a:rPr lang="ar-JO" sz="2400" b="0" i="0" u="none" strike="noStrike" dirty="0">
                <a:solidFill>
                  <a:srgbClr val="000000"/>
                </a:solidFill>
                <a:effectLst/>
              </a:rPr>
              <a:t>التوثيق الفوري للفعالية ونقلها ونشرها مباشرة على منصات التواصل الاجتماعي </a:t>
            </a:r>
          </a:p>
          <a:p>
            <a:pPr algn="r" rtl="1">
              <a:lnSpc>
                <a:spcPct val="150000"/>
              </a:lnSpc>
              <a:buFont typeface="Arial" panose="020B0604020202020204" pitchFamily="34" charset="0"/>
              <a:buChar char="•"/>
            </a:pPr>
            <a:r>
              <a:rPr lang="ar-JO" sz="2400" dirty="0">
                <a:solidFill>
                  <a:srgbClr val="000000"/>
                </a:solidFill>
              </a:rPr>
              <a:t>الاهتمام بردود أفعال الجمهور والمشاركين والجهات المحلية</a:t>
            </a:r>
          </a:p>
          <a:p>
            <a:pPr algn="r" rtl="1">
              <a:lnSpc>
                <a:spcPct val="150000"/>
              </a:lnSpc>
              <a:buFont typeface="Arial" panose="020B0604020202020204" pitchFamily="34" charset="0"/>
              <a:buChar char="•"/>
            </a:pPr>
            <a:r>
              <a:rPr lang="ar-JO" sz="2400" dirty="0">
                <a:solidFill>
                  <a:srgbClr val="000000"/>
                </a:solidFill>
              </a:rPr>
              <a:t>دعم التغطية الإعلامية التقليدية والرقمية لتعزيز ودعم الحملة الإلكترونية الرئيسية  </a:t>
            </a:r>
          </a:p>
          <a:p>
            <a:pPr algn="r" rtl="1">
              <a:lnSpc>
                <a:spcPct val="150000"/>
              </a:lnSpc>
              <a:buFont typeface="Arial" panose="020B0604020202020204" pitchFamily="34" charset="0"/>
              <a:buChar char="•"/>
            </a:pPr>
            <a:endParaRPr lang="ar-JO" sz="2400" b="0" i="0" u="none" strike="noStrike" dirty="0">
              <a:solidFill>
                <a:srgbClr val="000000"/>
              </a:solidFill>
              <a:effectLst/>
            </a:endParaRP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pic>
        <p:nvPicPr>
          <p:cNvPr id="8" name="Picture 7">
            <a:extLst>
              <a:ext uri="{FF2B5EF4-FFF2-40B4-BE49-F238E27FC236}">
                <a16:creationId xmlns:a16="http://schemas.microsoft.com/office/drawing/2014/main" id="{F31B15E1-EDCB-8146-80D7-1AA8BACE1BD2}"/>
              </a:ext>
            </a:extLst>
          </p:cNvPr>
          <p:cNvPicPr>
            <a:picLocks noChangeAspect="1"/>
          </p:cNvPicPr>
          <p:nvPr/>
        </p:nvPicPr>
        <p:blipFill rotWithShape="1">
          <a:blip r:embed="rId3">
            <a:extLst>
              <a:ext uri="{28A0092B-C50C-407E-A947-70E740481C1C}">
                <a14:useLocalDpi xmlns:a14="http://schemas.microsoft.com/office/drawing/2010/main" val="0"/>
              </a:ext>
            </a:extLst>
          </a:blip>
          <a:srcRect r="10093"/>
          <a:stretch/>
        </p:blipFill>
        <p:spPr>
          <a:xfrm>
            <a:off x="0" y="1744578"/>
            <a:ext cx="5702448" cy="3561279"/>
          </a:xfrm>
          <a:prstGeom prst="rect">
            <a:avLst/>
          </a:prstGeom>
        </p:spPr>
      </p:pic>
    </p:spTree>
    <p:extLst>
      <p:ext uri="{BB962C8B-B14F-4D97-AF65-F5344CB8AC3E}">
        <p14:creationId xmlns:p14="http://schemas.microsoft.com/office/powerpoint/2010/main" val="462956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130395"/>
            <a:ext cx="11918804" cy="57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قصير للفئة الشبابية.</a:t>
            </a:r>
          </a:p>
          <a:p>
            <a:pPr marL="0" algn="ctr" defTabSz="914400" rtl="1" eaLnBrk="1" latinLnBrk="0" hangingPunct="1"/>
            <a:r>
              <a:rPr lang="en-US" dirty="0"/>
              <a:t>Instagram: </a:t>
            </a:r>
            <a:r>
              <a:rPr lang="ar-JO" dirty="0"/>
              <a:t>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430378" y="365125"/>
            <a:ext cx="6689559" cy="1325563"/>
          </a:xfrm>
        </p:spPr>
        <p:txBody>
          <a:bodyPr>
            <a:normAutofit/>
          </a:bodyPr>
          <a:lstStyle/>
          <a:p>
            <a:pPr marL="0" indent="0" algn="ctr" defTabSz="914400" rtl="1" eaLnBrk="1" latinLnBrk="0" hangingPunct="1">
              <a:lnSpc>
                <a:spcPct val="90000"/>
              </a:lnSpc>
              <a:spcBef>
                <a:spcPts val="1000"/>
              </a:spcBef>
              <a:buNone/>
            </a:pPr>
            <a:r>
              <a:rPr lang="ar-JO" sz="2800" b="1" dirty="0">
                <a:solidFill>
                  <a:schemeClr val="accent1">
                    <a:lumMod val="75000"/>
                  </a:schemeClr>
                </a:solidFill>
              </a:rPr>
              <a:t>المؤثرين عبرمنصات التواصل الاجتماعي</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sz="half" idx="1"/>
          </p:nvPr>
        </p:nvSpPr>
        <p:spPr>
          <a:xfrm>
            <a:off x="474080" y="1897084"/>
            <a:ext cx="5181600" cy="4351338"/>
          </a:xfrm>
        </p:spPr>
        <p:txBody>
          <a:bodyPr>
            <a:noAutofit/>
          </a:bodyPr>
          <a:lstStyle/>
          <a:p>
            <a:pPr marL="0" indent="0" algn="just" rtl="1">
              <a:lnSpc>
                <a:spcPct val="150000"/>
              </a:lnSpc>
              <a:buNone/>
            </a:pPr>
            <a:r>
              <a:rPr lang="ar-JO" sz="2400" b="1" i="0" u="sng" strike="noStrike" dirty="0">
                <a:solidFill>
                  <a:schemeClr val="accent1">
                    <a:lumMod val="75000"/>
                  </a:schemeClr>
                </a:solidFill>
                <a:effectLst/>
              </a:rPr>
              <a:t>معايير اختيار المؤثر المناسب</a:t>
            </a:r>
          </a:p>
          <a:p>
            <a:pPr algn="just" rtl="1">
              <a:lnSpc>
                <a:spcPct val="150000"/>
              </a:lnSpc>
              <a:buFont typeface="Wingdings" pitchFamily="2" charset="2"/>
              <a:buChar char="ü"/>
            </a:pPr>
            <a:r>
              <a:rPr lang="ar-JO" sz="2400" b="0" i="0" u="none" strike="noStrike" dirty="0">
                <a:solidFill>
                  <a:srgbClr val="000000"/>
                </a:solidFill>
                <a:effectLst/>
              </a:rPr>
              <a:t>أن يكون لديه جمهور يتناسب مع أهداف الحملة</a:t>
            </a:r>
          </a:p>
          <a:p>
            <a:pPr algn="just" rtl="1">
              <a:lnSpc>
                <a:spcPct val="150000"/>
              </a:lnSpc>
              <a:buFont typeface="Wingdings" pitchFamily="2" charset="2"/>
              <a:buChar char="ü"/>
            </a:pPr>
            <a:r>
              <a:rPr lang="ar-JO" sz="2400" b="0" i="0" u="none" strike="noStrike" dirty="0">
                <a:solidFill>
                  <a:srgbClr val="000000"/>
                </a:solidFill>
                <a:effectLst/>
              </a:rPr>
              <a:t>أن تكون شخصيته داعمة للرسالة الإعلامية التي تحملها المؤسسة</a:t>
            </a:r>
          </a:p>
          <a:p>
            <a:pPr algn="just" rtl="1">
              <a:lnSpc>
                <a:spcPct val="150000"/>
              </a:lnSpc>
              <a:buFont typeface="Wingdings" pitchFamily="2" charset="2"/>
              <a:buChar char="ü"/>
            </a:pPr>
            <a:r>
              <a:rPr lang="ar-JO" sz="2400" b="0" i="0" u="none" strike="noStrike" dirty="0">
                <a:solidFill>
                  <a:srgbClr val="000000"/>
                </a:solidFill>
                <a:effectLst/>
              </a:rPr>
              <a:t>أن يكون محتواه الأصلي متوافق مع قيم الحملة</a:t>
            </a:r>
          </a:p>
          <a:p>
            <a:pPr algn="just" rtl="1">
              <a:lnSpc>
                <a:spcPct val="150000"/>
              </a:lnSpc>
              <a:buFont typeface="Wingdings" pitchFamily="2" charset="2"/>
              <a:buChar char="ü"/>
            </a:pPr>
            <a:r>
              <a:rPr lang="ar-JO" sz="2400" dirty="0">
                <a:solidFill>
                  <a:srgbClr val="000000"/>
                </a:solidFill>
              </a:rPr>
              <a:t>أن يكون ممثل مناسب لهوية المؤسسة ورؤيتها </a:t>
            </a:r>
          </a:p>
          <a:p>
            <a:pPr marL="0" indent="0" algn="just" rtl="1">
              <a:lnSpc>
                <a:spcPct val="150000"/>
              </a:lnSpc>
              <a:buNone/>
            </a:pPr>
            <a:endParaRPr lang="ar-JO" sz="2400" b="0" i="0" u="none" strike="noStrike" dirty="0">
              <a:solidFill>
                <a:srgbClr val="000000"/>
              </a:solidFill>
              <a:effectLst/>
            </a:endParaRPr>
          </a:p>
          <a:p>
            <a:pPr marL="0" indent="0" algn="r" defTabSz="914400" rtl="1" eaLnBrk="1" latinLnBrk="0" hangingPunct="1">
              <a:lnSpc>
                <a:spcPct val="150000"/>
              </a:lnSpc>
              <a:spcBef>
                <a:spcPts val="1000"/>
              </a:spcBef>
              <a:buNone/>
            </a:pPr>
            <a:endParaRPr lang="en-US" sz="1800" b="1" dirty="0">
              <a:solidFill>
                <a:schemeClr val="accent1">
                  <a:lumMod val="50000"/>
                </a:schemeClr>
              </a:solidFill>
            </a:endParaRPr>
          </a:p>
        </p:txBody>
      </p:sp>
      <p:sp>
        <p:nvSpPr>
          <p:cNvPr id="2" name="Content Placeholder 1">
            <a:extLst>
              <a:ext uri="{FF2B5EF4-FFF2-40B4-BE49-F238E27FC236}">
                <a16:creationId xmlns:a16="http://schemas.microsoft.com/office/drawing/2014/main" id="{2C706313-BD45-FF41-915F-EF951F40F028}"/>
              </a:ext>
            </a:extLst>
          </p:cNvPr>
          <p:cNvSpPr>
            <a:spLocks noGrp="1"/>
          </p:cNvSpPr>
          <p:nvPr>
            <p:ph sz="half" idx="2"/>
          </p:nvPr>
        </p:nvSpPr>
        <p:spPr>
          <a:xfrm>
            <a:off x="6689601" y="1980912"/>
            <a:ext cx="5181600" cy="4351338"/>
          </a:xfrm>
        </p:spPr>
        <p:txBody>
          <a:bodyPr/>
          <a:lstStyle/>
          <a:p>
            <a:pPr marL="0" indent="0" algn="r" rtl="1">
              <a:lnSpc>
                <a:spcPct val="150000"/>
              </a:lnSpc>
              <a:buNone/>
            </a:pPr>
            <a:r>
              <a:rPr lang="ar-JO" sz="2400" b="1" i="0" u="sng" strike="noStrike" dirty="0">
                <a:solidFill>
                  <a:schemeClr val="accent1">
                    <a:lumMod val="75000"/>
                  </a:schemeClr>
                </a:solidFill>
                <a:effectLst/>
              </a:rPr>
              <a:t>التعاون مع مؤثري وسائل التواصل الاجتماعي</a:t>
            </a:r>
          </a:p>
          <a:p>
            <a:pPr marL="0" indent="0" algn="r" rtl="1">
              <a:lnSpc>
                <a:spcPct val="150000"/>
              </a:lnSpc>
              <a:buNone/>
            </a:pPr>
            <a:r>
              <a:rPr lang="ar-JO" sz="2400" i="0" u="none" strike="noStrike" dirty="0">
                <a:solidFill>
                  <a:schemeClr val="accent1">
                    <a:lumMod val="75000"/>
                  </a:schemeClr>
                </a:solidFill>
                <a:effectLst/>
              </a:rPr>
              <a:t>إن التعاون مع مؤثرين يزيد من سرعة الانتشار ويدعم الوصول لشريحة واسعة.</a:t>
            </a:r>
          </a:p>
          <a:p>
            <a:pPr marL="0" indent="0" algn="r" rtl="1">
              <a:lnSpc>
                <a:spcPct val="150000"/>
              </a:lnSpc>
              <a:buNone/>
            </a:pPr>
            <a:r>
              <a:rPr lang="ar-JO" sz="2400" i="0" u="none" strike="noStrike" dirty="0">
                <a:solidFill>
                  <a:schemeClr val="accent1">
                    <a:lumMod val="75000"/>
                  </a:schemeClr>
                </a:solidFill>
                <a:effectLst/>
              </a:rPr>
              <a:t>لكن يجب أن يتم اختيار مؤثرين يتمتعون بالمصداقية ويلائمون موضوع الحملة وهوية المؤسسة. </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Tree>
    <p:extLst>
      <p:ext uri="{BB962C8B-B14F-4D97-AF65-F5344CB8AC3E}">
        <p14:creationId xmlns:p14="http://schemas.microsoft.com/office/powerpoint/2010/main" val="4991790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130395"/>
            <a:ext cx="11918804" cy="57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قصير للفئة الشبابية.</a:t>
            </a:r>
          </a:p>
          <a:p>
            <a:pPr marL="0" algn="ctr" defTabSz="914400" rtl="1" eaLnBrk="1" latinLnBrk="0" hangingPunct="1"/>
            <a:r>
              <a:rPr lang="en-US" dirty="0"/>
              <a:t>Instagram: </a:t>
            </a:r>
            <a:r>
              <a:rPr lang="ar-JO" dirty="0"/>
              <a:t>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72777"/>
            <a:ext cx="6316388" cy="557618"/>
          </a:xfrm>
        </p:spPr>
        <p:txBody>
          <a:bodyPr>
            <a:noAutofit/>
          </a:bodyPr>
          <a:lstStyle/>
          <a:p>
            <a:pPr marL="0" indent="0" algn="ctr" defTabSz="914400" rtl="1" eaLnBrk="1" latinLnBrk="0" hangingPunct="1">
              <a:lnSpc>
                <a:spcPct val="150000"/>
              </a:lnSpc>
              <a:spcBef>
                <a:spcPts val="1000"/>
              </a:spcBef>
              <a:buNone/>
            </a:pPr>
            <a:r>
              <a:rPr lang="ar-JO" sz="2800" b="1" dirty="0">
                <a:solidFill>
                  <a:schemeClr val="accent1">
                    <a:lumMod val="50000"/>
                  </a:schemeClr>
                </a:solidFill>
              </a:rPr>
              <a:t> استراتيجيات فعالة للتعاون مع المؤثرين</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5967663" y="1311350"/>
            <a:ext cx="5968771" cy="5546650"/>
          </a:xfrm>
        </p:spPr>
        <p:txBody>
          <a:bodyPr>
            <a:noAutofit/>
          </a:bodyPr>
          <a:lstStyle/>
          <a:p>
            <a:pPr algn="r" rtl="1">
              <a:lnSpc>
                <a:spcPct val="150000"/>
              </a:lnSpc>
            </a:pPr>
            <a:r>
              <a:rPr lang="ar-JO" sz="2400" dirty="0">
                <a:solidFill>
                  <a:schemeClr val="accent1">
                    <a:lumMod val="50000"/>
                  </a:schemeClr>
                </a:solidFill>
              </a:rPr>
              <a:t>منحهم الحرية في طريقة تقديم الرسالة بما يتناسب مع سياسة الحملة</a:t>
            </a:r>
          </a:p>
          <a:p>
            <a:pPr algn="r" rtl="1">
              <a:lnSpc>
                <a:spcPct val="150000"/>
              </a:lnSpc>
            </a:pPr>
            <a:r>
              <a:rPr lang="ar-JO" sz="2400" dirty="0">
                <a:solidFill>
                  <a:schemeClr val="accent1">
                    <a:lumMod val="50000"/>
                  </a:schemeClr>
                </a:solidFill>
              </a:rPr>
              <a:t>التعاقد معهم لفترات زمنية مناسبة لنشر محتوى عبرعدة منصات بتكرارات معينة</a:t>
            </a:r>
          </a:p>
          <a:p>
            <a:pPr algn="r" rtl="1">
              <a:lnSpc>
                <a:spcPct val="150000"/>
              </a:lnSpc>
            </a:pPr>
            <a:r>
              <a:rPr lang="ar-JO" sz="2400" dirty="0">
                <a:solidFill>
                  <a:schemeClr val="accent1">
                    <a:lumMod val="50000"/>
                  </a:schemeClr>
                </a:solidFill>
              </a:rPr>
              <a:t>دمج المؤثرين في الفعاليات الواقعية للحملة ليكون سفير أو وجه إعلامي للحملة</a:t>
            </a:r>
          </a:p>
          <a:p>
            <a:pPr algn="r" rtl="1">
              <a:lnSpc>
                <a:spcPct val="150000"/>
              </a:lnSpc>
            </a:pPr>
            <a:r>
              <a:rPr lang="ar-JO" sz="2400" dirty="0">
                <a:solidFill>
                  <a:schemeClr val="accent1">
                    <a:lumMod val="50000"/>
                  </a:schemeClr>
                </a:solidFill>
              </a:rPr>
              <a:t>الاستفادة من المؤثرين في جلسات نقاشية مفتوحة مباشرة مع الجمهور عبر تقنيات البث المباشر لحشد المزيد من الدعم والانتشار والتفاعل للحملة </a:t>
            </a:r>
            <a:endParaRPr lang="en-JO" sz="2400"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EF6B415E-3B3B-B246-8DE4-02E752DF3A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30396"/>
            <a:ext cx="5366084" cy="5739778"/>
          </a:xfrm>
          <a:prstGeom prst="rect">
            <a:avLst/>
          </a:prstGeom>
        </p:spPr>
      </p:pic>
    </p:spTree>
    <p:extLst>
      <p:ext uri="{BB962C8B-B14F-4D97-AF65-F5344CB8AC3E}">
        <p14:creationId xmlns:p14="http://schemas.microsoft.com/office/powerpoint/2010/main" val="12624535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11" name="Picture 10">
            <a:extLst>
              <a:ext uri="{FF2B5EF4-FFF2-40B4-BE49-F238E27FC236}">
                <a16:creationId xmlns:a16="http://schemas.microsoft.com/office/drawing/2014/main" id="{0E21B88F-9507-EB4A-BCD1-A27C1EA0C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8495"/>
            <a:ext cx="12192000" cy="6233296"/>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5451"/>
            <a:ext cx="2502568" cy="1076343"/>
          </a:xfrm>
          <a:prstGeom prst="rect">
            <a:avLst/>
          </a:prstGeom>
        </p:spPr>
      </p:pic>
    </p:spTree>
    <p:extLst>
      <p:ext uri="{BB962C8B-B14F-4D97-AF65-F5344CB8AC3E}">
        <p14:creationId xmlns:p14="http://schemas.microsoft.com/office/powerpoint/2010/main" val="4068338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73927"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36598" y="1337506"/>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0597"/>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069432" y="587279"/>
            <a:ext cx="7847692" cy="987281"/>
          </a:xfrm>
        </p:spPr>
        <p:txBody>
          <a:bodyPr>
            <a:normAutofit/>
          </a:bodyPr>
          <a:lstStyle/>
          <a:p>
            <a:pPr algn="ctr" defTabSz="914400" rtl="1" eaLnBrk="1" latinLnBrk="0" hangingPunct="1">
              <a:lnSpc>
                <a:spcPct val="150000"/>
              </a:lnSpc>
              <a:spcBef>
                <a:spcPts val="1000"/>
              </a:spcBef>
            </a:pPr>
            <a:r>
              <a:rPr lang="ar-JO" sz="2800" b="1" dirty="0">
                <a:solidFill>
                  <a:schemeClr val="accent1">
                    <a:lumMod val="75000"/>
                  </a:schemeClr>
                </a:solidFill>
              </a:rPr>
              <a:t>استراتيجات الوصول والانتشار: استخدام أنواع محتوى حديثة</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5164428" y="1468191"/>
            <a:ext cx="6684135" cy="5110632"/>
          </a:xfrm>
        </p:spPr>
        <p:txBody>
          <a:bodyPr>
            <a:normAutofit/>
          </a:bodyPr>
          <a:lstStyle/>
          <a:p>
            <a:pPr marL="457200" indent="-457200" algn="just" defTabSz="914400" rtl="1" eaLnBrk="1" latinLnBrk="0" hangingPunct="1">
              <a:lnSpc>
                <a:spcPct val="150000"/>
              </a:lnSpc>
              <a:spcBef>
                <a:spcPts val="1000"/>
              </a:spcBef>
              <a:buFont typeface="+mj-lt"/>
              <a:buAutoNum type="arabicPeriod"/>
            </a:pPr>
            <a:r>
              <a:rPr lang="ar-JO" sz="2400" dirty="0"/>
              <a:t>فيديوهات قصيرة </a:t>
            </a:r>
            <a:r>
              <a:rPr lang="en-US" sz="2400" dirty="0"/>
              <a:t>Reels, </a:t>
            </a:r>
            <a:r>
              <a:rPr lang="en-US" sz="2400" dirty="0" err="1"/>
              <a:t>TikTok</a:t>
            </a:r>
            <a:r>
              <a:rPr lang="en-US" sz="2400" dirty="0"/>
              <a:t>.</a:t>
            </a:r>
          </a:p>
          <a:p>
            <a:pPr marL="457200" indent="-457200" algn="just" defTabSz="914400" rtl="1" eaLnBrk="1" latinLnBrk="0" hangingPunct="1">
              <a:lnSpc>
                <a:spcPct val="150000"/>
              </a:lnSpc>
              <a:spcBef>
                <a:spcPts val="1000"/>
              </a:spcBef>
              <a:buFont typeface="+mj-lt"/>
              <a:buAutoNum type="arabicPeriod"/>
            </a:pPr>
            <a:r>
              <a:rPr lang="ar-JO" sz="2400" dirty="0">
                <a:solidFill>
                  <a:srgbClr val="C00000"/>
                </a:solidFill>
              </a:rPr>
              <a:t>المحتوى التفاعلي مثل: استطلاعات، أسئلة، تحديات</a:t>
            </a:r>
          </a:p>
          <a:p>
            <a:pPr marL="457200" indent="-457200" algn="just" defTabSz="914400" rtl="1" eaLnBrk="1" latinLnBrk="0" hangingPunct="1">
              <a:lnSpc>
                <a:spcPct val="150000"/>
              </a:lnSpc>
              <a:spcBef>
                <a:spcPts val="1000"/>
              </a:spcBef>
              <a:buFont typeface="+mj-lt"/>
              <a:buAutoNum type="arabicPeriod"/>
            </a:pPr>
            <a:r>
              <a:rPr lang="ar-JO" sz="2400" dirty="0"/>
              <a:t>محتوى مباشر </a:t>
            </a:r>
            <a:r>
              <a:rPr lang="en-US" sz="2400" dirty="0"/>
              <a:t> Live Streaming</a:t>
            </a:r>
            <a:r>
              <a:rPr lang="ar-JO" sz="2400" dirty="0"/>
              <a:t>لزيادة الحضور الفوري</a:t>
            </a:r>
            <a:r>
              <a:rPr lang="ar-SA" sz="2400" dirty="0"/>
              <a:t> والتفاعل</a:t>
            </a:r>
          </a:p>
          <a:p>
            <a:pPr marL="457200" indent="-457200" algn="just" defTabSz="914400" rtl="1" eaLnBrk="1" latinLnBrk="0" hangingPunct="1">
              <a:lnSpc>
                <a:spcPct val="150000"/>
              </a:lnSpc>
              <a:spcBef>
                <a:spcPts val="1000"/>
              </a:spcBef>
              <a:buFont typeface="+mj-lt"/>
              <a:buAutoNum type="arabicPeriod"/>
            </a:pPr>
            <a:r>
              <a:rPr lang="ar-SA" sz="2400" dirty="0">
                <a:solidFill>
                  <a:schemeClr val="accent1">
                    <a:lumMod val="75000"/>
                  </a:schemeClr>
                </a:solidFill>
              </a:rPr>
              <a:t>استضافة المؤثرين، الشخصيات العامة، أفراد من الجهور، في حلقات المباشر للحديث أكثر عن الحملة ودعم واقعيتها </a:t>
            </a:r>
          </a:p>
          <a:p>
            <a:pPr marL="457200" indent="-457200" algn="just" defTabSz="914400" rtl="1" eaLnBrk="1" latinLnBrk="0" hangingPunct="1">
              <a:lnSpc>
                <a:spcPct val="150000"/>
              </a:lnSpc>
              <a:spcBef>
                <a:spcPts val="1000"/>
              </a:spcBef>
              <a:buFont typeface="+mj-lt"/>
              <a:buAutoNum type="arabicPeriod"/>
            </a:pPr>
            <a:r>
              <a:rPr lang="ar-SA" sz="2400" dirty="0">
                <a:solidFill>
                  <a:srgbClr val="C00000"/>
                </a:solidFill>
              </a:rPr>
              <a:t>تشجيع المحتوى المولد من قبل الجمهور </a:t>
            </a:r>
            <a:r>
              <a:rPr lang="en-US" sz="2400" dirty="0">
                <a:solidFill>
                  <a:srgbClr val="C00000"/>
                </a:solidFill>
              </a:rPr>
              <a:t>UGC : USER GENERATED CONTENT</a:t>
            </a:r>
            <a:endParaRPr lang="ar-JO" sz="2400" dirty="0">
              <a:solidFill>
                <a:srgbClr val="C00000"/>
              </a:solidFill>
            </a:endParaRPr>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7" name="Picture 6">
            <a:extLst>
              <a:ext uri="{FF2B5EF4-FFF2-40B4-BE49-F238E27FC236}">
                <a16:creationId xmlns:a16="http://schemas.microsoft.com/office/drawing/2014/main" id="{286CC61A-92F8-4947-A7CF-730353513F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500" y="4511780"/>
            <a:ext cx="3843361" cy="2190716"/>
          </a:xfrm>
          <a:prstGeom prst="rect">
            <a:avLst/>
          </a:prstGeom>
        </p:spPr>
      </p:pic>
    </p:spTree>
    <p:extLst>
      <p:ext uri="{BB962C8B-B14F-4D97-AF65-F5344CB8AC3E}">
        <p14:creationId xmlns:p14="http://schemas.microsoft.com/office/powerpoint/2010/main" val="36251046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956177"/>
            <a:ext cx="555935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8" y="1146220"/>
            <a:ext cx="5354353" cy="3416320"/>
          </a:xfrm>
          <a:prstGeom prst="rect">
            <a:avLst/>
          </a:prstGeom>
        </p:spPr>
        <p:txBody>
          <a:bodyPr wrap="square">
            <a:spAutoFit/>
          </a:bodyPr>
          <a:lstStyle/>
          <a:p>
            <a:pPr algn="r" rtl="1">
              <a:lnSpc>
                <a:spcPct val="150000"/>
              </a:lnSpc>
            </a:pPr>
            <a:r>
              <a:rPr lang="ar-JO" sz="2400" b="1" u="sng" dirty="0">
                <a:solidFill>
                  <a:schemeClr val="accent1"/>
                </a:solidFill>
                <a:latin typeface="Al Nile" pitchFamily="2" charset="-78"/>
              </a:rPr>
              <a:t>مميزات الفيديوهات القصيرة ريلز </a:t>
            </a:r>
            <a:r>
              <a:rPr lang="en-US" sz="2400" b="1" u="sng" dirty="0">
                <a:solidFill>
                  <a:schemeClr val="accent1"/>
                </a:solidFill>
                <a:latin typeface="Al Nile" pitchFamily="2" charset="-78"/>
              </a:rPr>
              <a:t>Reels</a:t>
            </a:r>
            <a:r>
              <a:rPr lang="ar-JO" sz="2400" b="1" u="sng" dirty="0">
                <a:solidFill>
                  <a:schemeClr val="accent1"/>
                </a:solidFill>
                <a:latin typeface="Al Nile" pitchFamily="2" charset="-78"/>
              </a:rPr>
              <a:t> في الحملات</a:t>
            </a:r>
            <a:r>
              <a:rPr lang="en-US" sz="2400" b="1" u="sng" dirty="0">
                <a:solidFill>
                  <a:schemeClr val="accent1"/>
                </a:solidFill>
                <a:latin typeface="Al Nile" pitchFamily="2" charset="-78"/>
              </a:rPr>
              <a:t> </a:t>
            </a:r>
            <a:r>
              <a:rPr lang="ar-SA" sz="2400" b="1" u="sng" dirty="0">
                <a:solidFill>
                  <a:schemeClr val="accent1"/>
                </a:solidFill>
                <a:latin typeface="Al Nile" pitchFamily="2" charset="-78"/>
              </a:rPr>
              <a:t> الإلكترونية: </a:t>
            </a:r>
            <a:endParaRPr lang="ar-JO" sz="2400" b="1" u="sng" dirty="0">
              <a:solidFill>
                <a:schemeClr val="accent1"/>
              </a:solidFill>
              <a:latin typeface="Al Nile" pitchFamily="2" charset="-78"/>
            </a:endParaRP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تجذب الانتباه بسرعة</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تحقق معدلات مشاهدة عالية خلال وقت قصير</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يسهل مشاركتها عبر مختلف المنصات</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تحقق انتشار فيروسي سريع بين المستخدمين </a:t>
            </a:r>
            <a:endParaRPr lang="en-US" sz="2400" dirty="0">
              <a:solidFill>
                <a:schemeClr val="accent1"/>
              </a:solidFill>
              <a:latin typeface="Al Nile" pitchFamily="2" charset="-78"/>
            </a:endParaRPr>
          </a:p>
        </p:txBody>
      </p:sp>
      <p:sp>
        <p:nvSpPr>
          <p:cNvPr id="17" name="TextBox 16"/>
          <p:cNvSpPr txBox="1"/>
          <p:nvPr/>
        </p:nvSpPr>
        <p:spPr>
          <a:xfrm>
            <a:off x="7352531" y="3553349"/>
            <a:ext cx="4309381" cy="658770"/>
          </a:xfrm>
          <a:prstGeom prst="rect">
            <a:avLst/>
          </a:prstGeom>
          <a:noFill/>
        </p:spPr>
        <p:txBody>
          <a:bodyPr wrap="square" rtlCol="0">
            <a:spAutoFit/>
          </a:bodyPr>
          <a:lstStyle/>
          <a:p>
            <a:pPr algn="ctr" rtl="1">
              <a:lnSpc>
                <a:spcPct val="150000"/>
              </a:lnSpc>
            </a:pPr>
            <a:r>
              <a:rPr lang="ar-JO" sz="2800" b="1" u="sng" dirty="0">
                <a:solidFill>
                  <a:srgbClr val="C00000"/>
                </a:solidFill>
                <a:latin typeface="Al Nile" pitchFamily="2" charset="-78"/>
              </a:rPr>
              <a:t> أهمية استراتيجات المحتوى</a:t>
            </a:r>
          </a:p>
        </p:txBody>
      </p:sp>
      <p:sp>
        <p:nvSpPr>
          <p:cNvPr id="18" name="Rectangle 17"/>
          <p:cNvSpPr/>
          <p:nvPr/>
        </p:nvSpPr>
        <p:spPr>
          <a:xfrm>
            <a:off x="6089446" y="34290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23" name="TextBox 22"/>
          <p:cNvSpPr txBox="1"/>
          <p:nvPr/>
        </p:nvSpPr>
        <p:spPr>
          <a:xfrm>
            <a:off x="6460946" y="3886159"/>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٠٥</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9" name="Picture Placeholder 8">
            <a:extLst>
              <a:ext uri="{FF2B5EF4-FFF2-40B4-BE49-F238E27FC236}">
                <a16:creationId xmlns:a16="http://schemas.microsoft.com/office/drawing/2014/main" id="{32D8B74A-FC15-DE4F-8C5F-D06CC900D8A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088" b="7088"/>
          <a:stretch>
            <a:fillRect/>
          </a:stretch>
        </p:blipFill>
        <p:spPr>
          <a:xfrm>
            <a:off x="6095999" y="683393"/>
            <a:ext cx="5875421" cy="2745607"/>
          </a:xfrm>
        </p:spPr>
      </p:pic>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956177"/>
            <a:ext cx="555935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8" y="1146220"/>
            <a:ext cx="5354353" cy="5632311"/>
          </a:xfrm>
          <a:prstGeom prst="rect">
            <a:avLst/>
          </a:prstGeom>
        </p:spPr>
        <p:txBody>
          <a:bodyPr wrap="square">
            <a:spAutoFit/>
          </a:bodyPr>
          <a:lstStyle/>
          <a:p>
            <a:pPr algn="just" rtl="1">
              <a:lnSpc>
                <a:spcPct val="150000"/>
              </a:lnSpc>
            </a:pPr>
            <a:r>
              <a:rPr lang="ar-JO" sz="2400" b="1" u="sng" dirty="0">
                <a:solidFill>
                  <a:srgbClr val="C00000"/>
                </a:solidFill>
                <a:latin typeface="Al Nile" pitchFamily="2" charset="-78"/>
              </a:rPr>
              <a:t>متى تستخدم البث المباشر لدعم الحملة؟</a:t>
            </a:r>
            <a:endParaRPr lang="ar-JO" sz="2400" b="1" dirty="0">
              <a:solidFill>
                <a:srgbClr val="C00000"/>
              </a:solidFill>
              <a:latin typeface="Al Nile" pitchFamily="2" charset="-78"/>
            </a:endParaRP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خلال إطلاق الفعاليات</a:t>
            </a: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أثناء النقاشات مع المؤثرين</a:t>
            </a: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في تغطية ميدانية لحظية للفعاليات المجتمعية </a:t>
            </a:r>
          </a:p>
          <a:p>
            <a:pPr algn="just" rtl="1">
              <a:lnSpc>
                <a:spcPct val="150000"/>
              </a:lnSpc>
            </a:pPr>
            <a:r>
              <a:rPr lang="ar-JO" sz="2400" b="1" u="sng" dirty="0">
                <a:solidFill>
                  <a:srgbClr val="002060"/>
                </a:solidFill>
                <a:latin typeface="Al Nile" pitchFamily="2" charset="-78"/>
              </a:rPr>
              <a:t>التفاعل مع الجمهور عبر البث المباشر:</a:t>
            </a:r>
            <a:endParaRPr lang="ar-JO" sz="2400" dirty="0">
              <a:solidFill>
                <a:srgbClr val="002060"/>
              </a:solidFill>
              <a:latin typeface="Al Nile" pitchFamily="2" charset="-78"/>
            </a:endParaRPr>
          </a:p>
          <a:p>
            <a:pPr marL="342900" indent="-342900" algn="just" rtl="1">
              <a:lnSpc>
                <a:spcPct val="150000"/>
              </a:lnSpc>
              <a:buFont typeface="Wingdings" pitchFamily="2" charset="2"/>
              <a:buChar char="Ø"/>
            </a:pPr>
            <a:r>
              <a:rPr lang="ar-JO" sz="2400" dirty="0">
                <a:solidFill>
                  <a:srgbClr val="002060"/>
                </a:solidFill>
                <a:latin typeface="Al Nile" pitchFamily="2" charset="-78"/>
              </a:rPr>
              <a:t>الرد الفوري على الأسئلة</a:t>
            </a:r>
          </a:p>
          <a:p>
            <a:pPr marL="342900" indent="-342900" algn="just" rtl="1">
              <a:lnSpc>
                <a:spcPct val="150000"/>
              </a:lnSpc>
              <a:buFont typeface="Wingdings" pitchFamily="2" charset="2"/>
              <a:buChar char="Ø"/>
            </a:pPr>
            <a:r>
              <a:rPr lang="ar-JO" sz="2400" dirty="0">
                <a:solidFill>
                  <a:srgbClr val="002060"/>
                </a:solidFill>
                <a:latin typeface="Al Nile" pitchFamily="2" charset="-78"/>
              </a:rPr>
              <a:t>إشراك الجمهور في اتخاذ قرارات الحملة والتصويت على المحتوى </a:t>
            </a:r>
          </a:p>
          <a:p>
            <a:pPr marL="342900" indent="-342900" algn="just" rtl="1">
              <a:lnSpc>
                <a:spcPct val="150000"/>
              </a:lnSpc>
              <a:buFont typeface="Wingdings" pitchFamily="2" charset="2"/>
              <a:buChar char="Ø"/>
            </a:pPr>
            <a:r>
              <a:rPr lang="ar-JO" sz="2400" dirty="0">
                <a:solidFill>
                  <a:srgbClr val="002060"/>
                </a:solidFill>
                <a:latin typeface="Al Nile" pitchFamily="2" charset="-78"/>
              </a:rPr>
              <a:t>تعزيز الثقة من خلال التواصل المفتوح</a:t>
            </a:r>
          </a:p>
          <a:p>
            <a:pPr marL="342900" indent="-342900" algn="just" rtl="1">
              <a:lnSpc>
                <a:spcPct val="150000"/>
              </a:lnSpc>
              <a:buFont typeface="Wingdings" pitchFamily="2" charset="2"/>
              <a:buChar char="Ø"/>
            </a:pPr>
            <a:r>
              <a:rPr lang="ar-JO" sz="2400" dirty="0">
                <a:solidFill>
                  <a:srgbClr val="002060"/>
                </a:solidFill>
                <a:latin typeface="Al Nile" pitchFamily="2" charset="-78"/>
              </a:rPr>
              <a:t>استضافة مؤثرين وشخصيات عامة خلال البث </a:t>
            </a:r>
            <a:endParaRPr lang="en-US" sz="2400" dirty="0">
              <a:solidFill>
                <a:srgbClr val="002060"/>
              </a:solidFill>
              <a:latin typeface="Al Nile" pitchFamily="2" charset="-78"/>
            </a:endParaRPr>
          </a:p>
        </p:txBody>
      </p:sp>
      <p:sp>
        <p:nvSpPr>
          <p:cNvPr id="17" name="TextBox 16"/>
          <p:cNvSpPr txBox="1"/>
          <p:nvPr/>
        </p:nvSpPr>
        <p:spPr>
          <a:xfrm>
            <a:off x="7352531" y="3553349"/>
            <a:ext cx="4309381" cy="1305101"/>
          </a:xfrm>
          <a:prstGeom prst="rect">
            <a:avLst/>
          </a:prstGeom>
          <a:noFill/>
        </p:spPr>
        <p:txBody>
          <a:bodyPr wrap="square" rtlCol="0">
            <a:spAutoFit/>
          </a:bodyPr>
          <a:lstStyle/>
          <a:p>
            <a:pPr algn="ctr" rtl="1">
              <a:lnSpc>
                <a:spcPct val="150000"/>
              </a:lnSpc>
            </a:pPr>
            <a:r>
              <a:rPr lang="ar-JO" sz="2800" b="1" u="sng" dirty="0">
                <a:solidFill>
                  <a:srgbClr val="C00000"/>
                </a:solidFill>
                <a:latin typeface="Al Nile" pitchFamily="2" charset="-78"/>
              </a:rPr>
              <a:t> أهمية استراتيجات المحتوى: البث المباشر</a:t>
            </a:r>
          </a:p>
        </p:txBody>
      </p:sp>
      <p:sp>
        <p:nvSpPr>
          <p:cNvPr id="18" name="Rectangle 17"/>
          <p:cNvSpPr/>
          <p:nvPr/>
        </p:nvSpPr>
        <p:spPr>
          <a:xfrm>
            <a:off x="6089446" y="34290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23" name="TextBox 22"/>
          <p:cNvSpPr txBox="1"/>
          <p:nvPr/>
        </p:nvSpPr>
        <p:spPr>
          <a:xfrm>
            <a:off x="6460946" y="3886159"/>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٠٦</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9" name="Picture Placeholder 8">
            <a:extLst>
              <a:ext uri="{FF2B5EF4-FFF2-40B4-BE49-F238E27FC236}">
                <a16:creationId xmlns:a16="http://schemas.microsoft.com/office/drawing/2014/main" id="{32D8B74A-FC15-DE4F-8C5F-D06CC900D8A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088" b="7088"/>
          <a:stretch>
            <a:fillRect/>
          </a:stretch>
        </p:blipFill>
        <p:spPr>
          <a:xfrm>
            <a:off x="6095999" y="683393"/>
            <a:ext cx="5875421" cy="2745607"/>
          </a:xfrm>
        </p:spPr>
      </p:pic>
    </p:spTree>
    <p:extLst>
      <p:ext uri="{BB962C8B-B14F-4D97-AF65-F5344CB8AC3E}">
        <p14:creationId xmlns:p14="http://schemas.microsoft.com/office/powerpoint/2010/main" val="361937418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290731" y="642256"/>
            <a:ext cx="7678559" cy="752065"/>
          </a:xfrm>
          <a:prstGeom prst="rect">
            <a:avLst/>
          </a:prstGeom>
          <a:noFill/>
        </p:spPr>
        <p:txBody>
          <a:bodyPr wrap="square" rtlCol="0">
            <a:spAutoFit/>
          </a:bodyPr>
          <a:lstStyle/>
          <a:p>
            <a:pPr algn="r" rtl="1">
              <a:lnSpc>
                <a:spcPct val="150000"/>
              </a:lnSpc>
            </a:pPr>
            <a:r>
              <a:rPr lang="ar-JO" sz="3200" b="1" dirty="0">
                <a:latin typeface="Alexandria" charset="0"/>
                <a:cs typeface="+mj-cs"/>
              </a:rPr>
              <a:t> الاستفادة من التحديات الرقمية </a:t>
            </a:r>
            <a:r>
              <a:rPr lang="en-US" sz="3200" b="1" dirty="0">
                <a:latin typeface="Alexandria" charset="0"/>
                <a:cs typeface="+mj-cs"/>
              </a:rPr>
              <a:t>Challenges-Trends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337010" y="1569572"/>
            <a:ext cx="7632280" cy="3901837"/>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JO" sz="2400" dirty="0">
                <a:solidFill>
                  <a:schemeClr val="accent1"/>
                </a:solidFill>
                <a:latin typeface="Alexandria" charset="0"/>
              </a:rPr>
              <a:t>إطلاق تحديات تحفيزية تدعم رسالة الحملة</a:t>
            </a:r>
          </a:p>
          <a:p>
            <a:pPr marL="342900" indent="-342900" algn="just" rtl="1">
              <a:lnSpc>
                <a:spcPct val="150000"/>
              </a:lnSpc>
              <a:buFont typeface="Arial" panose="020B0604020202020204" pitchFamily="34" charset="0"/>
              <a:buChar char="•"/>
            </a:pPr>
            <a:r>
              <a:rPr lang="ar-JO" sz="2400" dirty="0">
                <a:solidFill>
                  <a:srgbClr val="C00000"/>
                </a:solidFill>
                <a:latin typeface="Alexandria" charset="0"/>
              </a:rPr>
              <a:t>تشجيع الجمهور على المشاركة بمحتواهم الخاص</a:t>
            </a:r>
          </a:p>
          <a:p>
            <a:pPr marL="342900" indent="-342900" algn="just" rtl="1">
              <a:lnSpc>
                <a:spcPct val="150000"/>
              </a:lnSpc>
              <a:buFont typeface="Arial" panose="020B0604020202020204" pitchFamily="34" charset="0"/>
              <a:buChar char="•"/>
            </a:pPr>
            <a:r>
              <a:rPr lang="ar-JO" sz="2400" dirty="0">
                <a:solidFill>
                  <a:schemeClr val="accent1"/>
                </a:solidFill>
                <a:latin typeface="Alexandria" charset="0"/>
              </a:rPr>
              <a:t>متابعة التحدي عبر هاشتاغ موحد #</a:t>
            </a:r>
            <a:endParaRPr lang="en-US" sz="2400" dirty="0">
              <a:solidFill>
                <a:schemeClr val="accent1"/>
              </a:solidFill>
              <a:latin typeface="Alexandria" charset="0"/>
            </a:endParaRPr>
          </a:p>
          <a:p>
            <a:pPr marL="342900" indent="-342900" algn="just" rtl="1">
              <a:lnSpc>
                <a:spcPct val="150000"/>
              </a:lnSpc>
              <a:buFont typeface="Arial" panose="020B0604020202020204" pitchFamily="34" charset="0"/>
              <a:buChar char="•"/>
            </a:pPr>
            <a:r>
              <a:rPr lang="ar-SA" sz="2400" dirty="0">
                <a:solidFill>
                  <a:srgbClr val="C00000"/>
                </a:solidFill>
                <a:latin typeface="Alexandria" charset="0"/>
              </a:rPr>
              <a:t>دعوة المؤثرين والمشاهير، والشخصيات العامة التي تدعم الحملة للمشاركة في التحدي واستخدام الوسم المعتمد للحملة ومشاركة محتواهم الخاص </a:t>
            </a:r>
          </a:p>
          <a:p>
            <a:pPr marL="342900" indent="-342900" algn="just" rtl="1">
              <a:lnSpc>
                <a:spcPct val="150000"/>
              </a:lnSpc>
              <a:buFont typeface="Arial" panose="020B0604020202020204" pitchFamily="34" charset="0"/>
              <a:buChar char="•"/>
            </a:pPr>
            <a:r>
              <a:rPr lang="ar-SA" sz="2400" dirty="0">
                <a:solidFill>
                  <a:schemeClr val="accent1"/>
                </a:solidFill>
                <a:latin typeface="Alexandria" charset="0"/>
              </a:rPr>
              <a:t>نشر مشاركات الجمهور عبر القصص والفيديو القصير لتشجيع الجمهور على المشاركة</a:t>
            </a:r>
            <a:endParaRPr lang="ar-JO" sz="2400" dirty="0">
              <a:solidFill>
                <a:schemeClr val="accent1"/>
              </a:solidFill>
              <a:latin typeface="Alexandria" charset="0"/>
            </a:endParaRPr>
          </a:p>
        </p:txBody>
      </p:sp>
      <p:sp>
        <p:nvSpPr>
          <p:cNvPr id="32" name="Rectangle 31"/>
          <p:cNvSpPr/>
          <p:nvPr/>
        </p:nvSpPr>
        <p:spPr>
          <a:xfrm>
            <a:off x="3100132" y="6291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5741" y="96959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٠٧</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B3E8C0DF-B15C-A544-8BE0-0019CDE0A1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46679"/>
            <a:ext cx="3053854" cy="4611319"/>
          </a:xfrm>
          <a:prstGeom prst="rect">
            <a:avLst/>
          </a:prstGeom>
        </p:spPr>
      </p:pic>
    </p:spTree>
    <p:extLst>
      <p:ext uri="{BB962C8B-B14F-4D97-AF65-F5344CB8AC3E}">
        <p14:creationId xmlns:p14="http://schemas.microsoft.com/office/powerpoint/2010/main" val="9625540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290731" y="829818"/>
            <a:ext cx="7678559" cy="658770"/>
          </a:xfrm>
          <a:prstGeom prst="rect">
            <a:avLst/>
          </a:prstGeom>
          <a:noFill/>
        </p:spPr>
        <p:txBody>
          <a:bodyPr wrap="square" rtlCol="0">
            <a:spAutoFit/>
          </a:bodyPr>
          <a:lstStyle/>
          <a:p>
            <a:pPr algn="r" rtl="1">
              <a:lnSpc>
                <a:spcPct val="150000"/>
              </a:lnSpc>
            </a:pPr>
            <a:r>
              <a:rPr lang="ar-JO" sz="2800" b="1" u="sng" dirty="0">
                <a:solidFill>
                  <a:schemeClr val="accent1">
                    <a:lumMod val="50000"/>
                  </a:schemeClr>
                </a:solidFill>
                <a:latin typeface="Alexandria" charset="0"/>
              </a:rPr>
              <a:t>التكامل بين وسائل الإعلام والمؤثرين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90731" y="1735076"/>
            <a:ext cx="7678559" cy="3347840"/>
          </a:xfrm>
          <a:prstGeom prst="rect">
            <a:avLst/>
          </a:prstGeom>
          <a:noFill/>
        </p:spPr>
        <p:txBody>
          <a:bodyPr wrap="square" rtlCol="0">
            <a:spAutoFit/>
          </a:bodyPr>
          <a:lstStyle/>
          <a:p>
            <a:pPr marL="457200" indent="-457200" algn="r" rtl="1">
              <a:lnSpc>
                <a:spcPct val="150000"/>
              </a:lnSpc>
              <a:buFont typeface="+mj-lt"/>
              <a:buAutoNum type="arabicPeriod"/>
            </a:pPr>
            <a:r>
              <a:rPr lang="ar-SA" sz="2400" dirty="0">
                <a:solidFill>
                  <a:schemeClr val="accent1"/>
                </a:solidFill>
                <a:latin typeface="Alexandria" charset="0"/>
              </a:rPr>
              <a:t>إن </a:t>
            </a:r>
            <a:r>
              <a:rPr lang="ar-JO" sz="2400" dirty="0">
                <a:solidFill>
                  <a:schemeClr val="accent1"/>
                </a:solidFill>
                <a:latin typeface="Alexandria" charset="0"/>
              </a:rPr>
              <a:t>الجمع بين تغطية وسائل الإعلام التقليدية وتأثير المؤثرين الرقميين يعزز وصول الحملة إلى شرائح متعددة</a:t>
            </a:r>
          </a:p>
          <a:p>
            <a:pPr marL="457200" indent="-457200" algn="r" rtl="1">
              <a:lnSpc>
                <a:spcPct val="150000"/>
              </a:lnSpc>
              <a:buFont typeface="+mj-lt"/>
              <a:buAutoNum type="arabicPeriod"/>
            </a:pPr>
            <a:r>
              <a:rPr lang="ar-JO" sz="2400" dirty="0">
                <a:solidFill>
                  <a:schemeClr val="accent1"/>
                </a:solidFill>
                <a:latin typeface="Alexandria" charset="0"/>
              </a:rPr>
              <a:t>إن الحملات الأكثر تأثيرًا تستخدم قنوات متعددة ومتنوعة في نفس الوقت، تدمج الإعلام التقليدي بالرقمي </a:t>
            </a:r>
          </a:p>
          <a:p>
            <a:pPr marL="457200" indent="-457200" algn="r" rtl="1">
              <a:lnSpc>
                <a:spcPct val="150000"/>
              </a:lnSpc>
              <a:buFont typeface="+mj-lt"/>
              <a:buAutoNum type="arabicPeriod"/>
            </a:pPr>
            <a:r>
              <a:rPr lang="ar-JO" sz="2400" dirty="0">
                <a:solidFill>
                  <a:schemeClr val="accent1"/>
                </a:solidFill>
                <a:latin typeface="Alexandria" charset="0"/>
              </a:rPr>
              <a:t>التكامل بين المنصات التقليدية والرقمية يوفر تغطية أكبر ووصول أكبر خلال فترات زمنية أقصر </a:t>
            </a:r>
          </a:p>
        </p:txBody>
      </p:sp>
      <p:sp>
        <p:nvSpPr>
          <p:cNvPr id="32" name="Rectangle 31"/>
          <p:cNvSpPr/>
          <p:nvPr/>
        </p:nvSpPr>
        <p:spPr>
          <a:xfrm>
            <a:off x="3100132" y="6291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5741" y="96959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٠٨</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5" name="Picture 4">
            <a:extLst>
              <a:ext uri="{FF2B5EF4-FFF2-40B4-BE49-F238E27FC236}">
                <a16:creationId xmlns:a16="http://schemas.microsoft.com/office/drawing/2014/main" id="{004AEDF0-0DFE-5041-9100-E2075F665C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 y="1617619"/>
            <a:ext cx="4297841" cy="5240381"/>
          </a:xfrm>
          <a:prstGeom prst="rect">
            <a:avLst/>
          </a:prstGeom>
        </p:spPr>
      </p:pic>
    </p:spTree>
    <p:extLst>
      <p:ext uri="{BB962C8B-B14F-4D97-AF65-F5344CB8AC3E}">
        <p14:creationId xmlns:p14="http://schemas.microsoft.com/office/powerpoint/2010/main" val="3677204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015032"/>
            <a:ext cx="5909015" cy="58429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sp>
        <p:nvSpPr>
          <p:cNvPr id="6" name="Rectangle 5"/>
          <p:cNvSpPr/>
          <p:nvPr/>
        </p:nvSpPr>
        <p:spPr>
          <a:xfrm>
            <a:off x="180430" y="1060751"/>
            <a:ext cx="5909015" cy="5909310"/>
          </a:xfrm>
          <a:prstGeom prst="rect">
            <a:avLst/>
          </a:prstGeom>
        </p:spPr>
        <p:txBody>
          <a:bodyPr wrap="square">
            <a:spAutoFit/>
          </a:bodyPr>
          <a:lstStyle/>
          <a:p>
            <a:pPr algn="just" rtl="1">
              <a:lnSpc>
                <a:spcPct val="150000"/>
              </a:lnSpc>
            </a:pPr>
            <a:r>
              <a:rPr lang="ar-JO" sz="2400" b="1" u="sng" dirty="0">
                <a:solidFill>
                  <a:schemeClr val="accent1">
                    <a:lumMod val="75000"/>
                  </a:schemeClr>
                </a:solidFill>
                <a:latin typeface="Al Nile" pitchFamily="2" charset="-78"/>
              </a:rPr>
              <a:t>دراسة حالة واقعية</a:t>
            </a:r>
          </a:p>
          <a:p>
            <a:pPr algn="ctr" rtl="1">
              <a:lnSpc>
                <a:spcPct val="150000"/>
              </a:lnSpc>
            </a:pPr>
            <a:r>
              <a:rPr lang="ar-JO" sz="2400" b="1" u="sng" dirty="0">
                <a:solidFill>
                  <a:srgbClr val="C00000"/>
                </a:solidFill>
                <a:latin typeface="Al Nile" pitchFamily="2" charset="-78"/>
              </a:rPr>
              <a:t>حملة </a:t>
            </a:r>
            <a:r>
              <a:rPr lang="en-US" sz="2400" b="1" u="sng" dirty="0">
                <a:solidFill>
                  <a:srgbClr val="C00000"/>
                </a:solidFill>
                <a:latin typeface="Al Nile" pitchFamily="2" charset="-78"/>
              </a:rPr>
              <a:t>Let’s Do It World” </a:t>
            </a:r>
            <a:r>
              <a:rPr lang="ar-JO" sz="2400" b="1" u="sng" dirty="0">
                <a:solidFill>
                  <a:srgbClr val="C00000"/>
                </a:solidFill>
                <a:latin typeface="Al Nile" pitchFamily="2" charset="-78"/>
              </a:rPr>
              <a:t>اعتمدت على:</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 Nile" pitchFamily="2" charset="-78"/>
              </a:rPr>
              <a:t>مؤثرين في إنستغرام</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 Nile" pitchFamily="2" charset="-78"/>
              </a:rPr>
              <a:t>تغطية تلفزيونية</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 Nile" pitchFamily="2" charset="-78"/>
              </a:rPr>
              <a:t>بث مباشر لفعاليات التنظيف حول العالم</a:t>
            </a:r>
          </a:p>
          <a:p>
            <a:pPr marL="342900" indent="-342900" algn="just" rtl="1">
              <a:lnSpc>
                <a:spcPct val="150000"/>
              </a:lnSpc>
              <a:buFont typeface="Arial" panose="020B0604020202020204" pitchFamily="34" charset="0"/>
              <a:buChar char="•"/>
            </a:pPr>
            <a:r>
              <a:rPr lang="ar-JO" sz="2400" dirty="0">
                <a:solidFill>
                  <a:schemeClr val="accent1">
                    <a:lumMod val="75000"/>
                  </a:schemeClr>
                </a:solidFill>
                <a:latin typeface="Al Nile" pitchFamily="2" charset="-78"/>
              </a:rPr>
              <a:t>استخدام الهاشتاغ ومشاركة الصور والفيديو المباشر من تصوير المشاركين في الحملة حول العالم </a:t>
            </a:r>
          </a:p>
          <a:p>
            <a:pPr rtl="1">
              <a:lnSpc>
                <a:spcPct val="150000"/>
              </a:lnSpc>
            </a:pPr>
            <a:r>
              <a:rPr lang="en-US" dirty="0">
                <a:solidFill>
                  <a:schemeClr val="accent1"/>
                </a:solidFill>
                <a:latin typeface="Al Nile" pitchFamily="2" charset="-78"/>
                <a:hlinkClick r:id="rId2"/>
              </a:rPr>
              <a:t>https://www.worldcleanupday.org/post/lets-do-it-world-annual-conference-2023</a:t>
            </a:r>
            <a:endParaRPr lang="ar-SA" dirty="0">
              <a:solidFill>
                <a:schemeClr val="accent1"/>
              </a:solidFill>
              <a:latin typeface="Al Nile" pitchFamily="2" charset="-78"/>
            </a:endParaRPr>
          </a:p>
          <a:p>
            <a:pPr algn="just" rtl="1">
              <a:lnSpc>
                <a:spcPct val="150000"/>
              </a:lnSpc>
            </a:pPr>
            <a:endParaRPr lang="ar-SA" sz="2400" dirty="0">
              <a:solidFill>
                <a:schemeClr val="accent1"/>
              </a:solidFill>
              <a:latin typeface="Al Nile" pitchFamily="2" charset="-78"/>
            </a:endParaRPr>
          </a:p>
          <a:p>
            <a:pPr algn="just" rtl="1">
              <a:lnSpc>
                <a:spcPct val="150000"/>
              </a:lnSpc>
            </a:pPr>
            <a:endParaRPr lang="en-US" sz="2400" dirty="0">
              <a:solidFill>
                <a:schemeClr val="accent1"/>
              </a:solidFill>
              <a:latin typeface="Al Nile" pitchFamily="2" charset="-78"/>
            </a:endParaRPr>
          </a:p>
        </p:txBody>
      </p:sp>
      <p:sp>
        <p:nvSpPr>
          <p:cNvPr id="17" name="TextBox 16"/>
          <p:cNvSpPr txBox="1"/>
          <p:nvPr/>
        </p:nvSpPr>
        <p:spPr>
          <a:xfrm>
            <a:off x="6725469" y="3815831"/>
            <a:ext cx="4774552" cy="658770"/>
          </a:xfrm>
          <a:prstGeom prst="rect">
            <a:avLst/>
          </a:prstGeom>
          <a:noFill/>
        </p:spPr>
        <p:txBody>
          <a:bodyPr wrap="square" rtlCol="0">
            <a:spAutoFit/>
          </a:bodyPr>
          <a:lstStyle/>
          <a:p>
            <a:pPr algn="ctr" rtl="1">
              <a:lnSpc>
                <a:spcPct val="150000"/>
              </a:lnSpc>
            </a:pPr>
            <a:r>
              <a:rPr lang="ar-JO" sz="2800" b="1" u="sng" dirty="0">
                <a:solidFill>
                  <a:schemeClr val="accent1">
                    <a:lumMod val="75000"/>
                  </a:schemeClr>
                </a:solidFill>
                <a:latin typeface="Al Nile" pitchFamily="2" charset="-78"/>
              </a:rPr>
              <a:t>دراسة حالة واقعية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6410"/>
            <a:ext cx="2240797" cy="1046299"/>
          </a:xfrm>
          <a:prstGeom prst="rect">
            <a:avLst/>
          </a:prstGeom>
        </p:spPr>
      </p:pic>
      <p:sp>
        <p:nvSpPr>
          <p:cNvPr id="9" name="TextBox 8">
            <a:extLst>
              <a:ext uri="{FF2B5EF4-FFF2-40B4-BE49-F238E27FC236}">
                <a16:creationId xmlns:a16="http://schemas.microsoft.com/office/drawing/2014/main" id="{7892567C-6BA4-0345-9298-2D14062FF22F}"/>
              </a:ext>
            </a:extLst>
          </p:cNvPr>
          <p:cNvSpPr txBox="1"/>
          <p:nvPr/>
        </p:nvSpPr>
        <p:spPr>
          <a:xfrm>
            <a:off x="10808043" y="663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14" name="Picture Placeholder 13">
            <a:extLst>
              <a:ext uri="{FF2B5EF4-FFF2-40B4-BE49-F238E27FC236}">
                <a16:creationId xmlns:a16="http://schemas.microsoft.com/office/drawing/2014/main" id="{D55A8C2E-EBF9-BD4A-B439-EE3378F36B6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047" b="12047"/>
          <a:stretch>
            <a:fillRect/>
          </a:stretch>
        </p:blipFill>
        <p:spPr>
          <a:xfrm>
            <a:off x="6095999" y="546619"/>
            <a:ext cx="5915569" cy="2882381"/>
          </a:xfrm>
        </p:spPr>
      </p:pic>
    </p:spTree>
    <p:extLst>
      <p:ext uri="{BB962C8B-B14F-4D97-AF65-F5344CB8AC3E}">
        <p14:creationId xmlns:p14="http://schemas.microsoft.com/office/powerpoint/2010/main" val="224608287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3043623" y="406761"/>
            <a:ext cx="6160535" cy="738644"/>
          </a:xfrm>
        </p:spPr>
        <p:txBody>
          <a:bodyPr>
            <a:normAutofit/>
          </a:bodyPr>
          <a:lstStyle/>
          <a:p>
            <a:pPr algn="ctr" rtl="1">
              <a:lnSpc>
                <a:spcPct val="150000"/>
              </a:lnSpc>
            </a:pPr>
            <a:r>
              <a:rPr lang="en-US" sz="2800" b="1" i="0" u="none" strike="noStrike" dirty="0">
                <a:solidFill>
                  <a:schemeClr val="accent1">
                    <a:lumMod val="75000"/>
                  </a:schemeClr>
                </a:solidFill>
                <a:effectLst/>
              </a:rPr>
              <a:t>MealsForReels</a:t>
            </a:r>
            <a:r>
              <a:rPr lang="ar-SA" sz="2800" b="1" i="0" u="none" strike="noStrike" dirty="0">
                <a:solidFill>
                  <a:schemeClr val="accent1">
                    <a:lumMod val="75000"/>
                  </a:schemeClr>
                </a:solidFill>
                <a:effectLst/>
              </a:rPr>
              <a:t>مبادرة المليار وجبة- الإمارات</a:t>
            </a:r>
            <a:endParaRPr lang="ar-JO" sz="2800" b="1" i="0" u="none" strike="noStrike" dirty="0">
              <a:solidFill>
                <a:schemeClr val="accent1">
                  <a:lumMod val="75000"/>
                </a:schemeClr>
              </a:solidFill>
              <a:effectLst/>
            </a:endParaRP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312821" y="1373645"/>
            <a:ext cx="11698748" cy="5247659"/>
          </a:xfrm>
        </p:spPr>
        <p:txBody>
          <a:bodyPr>
            <a:normAutofit fontScale="85000" lnSpcReduction="10000"/>
          </a:bodyPr>
          <a:lstStyle/>
          <a:p>
            <a:pPr marL="0" indent="0" rtl="1">
              <a:lnSpc>
                <a:spcPct val="150000"/>
              </a:lnSpc>
              <a:buNone/>
            </a:pPr>
            <a:r>
              <a:rPr lang="en-US" sz="1600" b="0" i="0" u="none" strike="noStrike" dirty="0">
                <a:solidFill>
                  <a:schemeClr val="accent1">
                    <a:lumMod val="75000"/>
                  </a:schemeClr>
                </a:solidFill>
                <a:effectLst/>
                <a:hlinkClick r:id="rId3"/>
              </a:rPr>
              <a:t>https://u.ae/en/information-and-services/charity-and-humanitarian-work/1-billion-meals-endowment</a:t>
            </a:r>
            <a:endParaRPr lang="ar-SA" sz="1600" b="0" i="0" u="none" strike="noStrike" dirty="0">
              <a:solidFill>
                <a:schemeClr val="accent1">
                  <a:lumMod val="75000"/>
                </a:schemeClr>
              </a:solidFill>
              <a:effectLst/>
            </a:endParaRPr>
          </a:p>
          <a:p>
            <a:pPr marL="0" indent="0" algn="just" rtl="1">
              <a:lnSpc>
                <a:spcPct val="150000"/>
              </a:lnSpc>
              <a:buNone/>
            </a:pPr>
            <a:r>
              <a:rPr lang="ar-SA" sz="1800" b="1" i="0" u="sng" strike="noStrike" dirty="0">
                <a:solidFill>
                  <a:srgbClr val="C00000"/>
                </a:solidFill>
                <a:effectLst/>
              </a:rPr>
              <a:t>تدعم حملة #</a:t>
            </a:r>
            <a:r>
              <a:rPr lang="en-US" sz="1800" b="1" i="0" u="sng" strike="noStrike" dirty="0">
                <a:solidFill>
                  <a:srgbClr val="C00000"/>
                </a:solidFill>
                <a:effectLst/>
              </a:rPr>
              <a:t>MealsForReels </a:t>
            </a:r>
            <a:r>
              <a:rPr lang="ar-SA" sz="1800" b="1" i="0" u="sng" strike="noStrike" dirty="0">
                <a:solidFill>
                  <a:srgbClr val="C00000"/>
                </a:solidFill>
                <a:effectLst/>
              </a:rPr>
              <a:t>من «ميتا» </a:t>
            </a:r>
            <a:r>
              <a:rPr lang="ar-SA" sz="1800" b="0" i="0" u="none" strike="noStrike" dirty="0">
                <a:solidFill>
                  <a:schemeClr val="accent1">
                    <a:lumMod val="75000"/>
                  </a:schemeClr>
                </a:solidFill>
                <a:effectLst/>
              </a:rPr>
              <a:t>الحراك الخيري الشامل الذي أحدثته مبادرة «المليار وجبة» التي تنظمها «مبادرات محمد بن راشد آل مكتوم العالمية»، وتوفر الفرص للجميع من المؤسسات والشركات والأفراد للمشاركة في العمل الخيري والإنساني والمجتمعي، والتصدي لتحدي الجوع وسوء التغذية الذي </a:t>
            </a:r>
            <a:r>
              <a:rPr lang="ar-SA" sz="1800" b="0" i="0" u="none" strike="noStrike" dirty="0" err="1">
                <a:solidFill>
                  <a:schemeClr val="accent1">
                    <a:lumMod val="75000"/>
                  </a:schemeClr>
                </a:solidFill>
                <a:effectLst/>
              </a:rPr>
              <a:t>يواجهه</a:t>
            </a:r>
            <a:r>
              <a:rPr lang="ar-SA" sz="1800" b="0" i="0" u="none" strike="noStrike" dirty="0">
                <a:solidFill>
                  <a:schemeClr val="accent1">
                    <a:lumMod val="75000"/>
                  </a:schemeClr>
                </a:solidFill>
                <a:effectLst/>
              </a:rPr>
              <a:t> اليوم أكثر من 800 مليون إنسان.</a:t>
            </a:r>
            <a:endParaRPr lang="en-US" sz="1800" b="0" i="0" u="none" strike="noStrike" dirty="0">
              <a:solidFill>
                <a:schemeClr val="accent1">
                  <a:lumMod val="75000"/>
                </a:schemeClr>
              </a:solidFill>
              <a:effectLst/>
            </a:endParaRPr>
          </a:p>
          <a:p>
            <a:pPr marL="0" indent="0" algn="just" rtl="1">
              <a:lnSpc>
                <a:spcPct val="150000"/>
              </a:lnSpc>
              <a:buNone/>
            </a:pPr>
            <a:r>
              <a:rPr lang="ar-SA" sz="1800" b="0" i="0" u="none" strike="noStrike" dirty="0">
                <a:solidFill>
                  <a:schemeClr val="accent1">
                    <a:lumMod val="75000"/>
                  </a:schemeClr>
                </a:solidFill>
                <a:effectLst/>
              </a:rPr>
              <a:t>وتضم قائمة المؤثرين وصنّاع المحتوى المشاركين في حملة #</a:t>
            </a:r>
            <a:r>
              <a:rPr lang="en-US" sz="1800" b="0" i="0" u="none" strike="noStrike" dirty="0" err="1">
                <a:solidFill>
                  <a:schemeClr val="accent1">
                    <a:lumMod val="75000"/>
                  </a:schemeClr>
                </a:solidFill>
                <a:effectLst/>
              </a:rPr>
              <a:t>MealsForReals</a:t>
            </a:r>
            <a:r>
              <a:rPr lang="en-US" sz="1800" b="0" i="0" u="none" strike="noStrike" dirty="0">
                <a:solidFill>
                  <a:schemeClr val="accent1">
                    <a:lumMod val="75000"/>
                  </a:schemeClr>
                </a:solidFill>
                <a:effectLst/>
              </a:rPr>
              <a:t> </a:t>
            </a:r>
            <a:r>
              <a:rPr lang="ar-SA" sz="1800" b="0" i="0" u="none" strike="noStrike" dirty="0">
                <a:solidFill>
                  <a:schemeClr val="accent1">
                    <a:lumMod val="75000"/>
                  </a:schemeClr>
                </a:solidFill>
                <a:effectLst/>
              </a:rPr>
              <a:t>والداعمين لمبادرة «المليار وجبة» أسماء معروفة وشخصيات مؤثرة في فضاء المحتوى الإبداعي والرقمي على مستوى المنطقة، مثل الفنان </a:t>
            </a:r>
            <a:r>
              <a:rPr lang="ar-SA" sz="1800" b="0" i="0" u="sng" strike="noStrike" dirty="0">
                <a:solidFill>
                  <a:srgbClr val="C00000"/>
                </a:solidFill>
                <a:effectLst/>
              </a:rPr>
              <a:t>محمد هنيدي، وكبار الطهاة منال العالم، والشيف شاهين، والمؤثرين خالد العامري، وكارين وازن.</a:t>
            </a:r>
          </a:p>
          <a:p>
            <a:pPr marL="0" indent="0" algn="r" rtl="1">
              <a:lnSpc>
                <a:spcPct val="150000"/>
              </a:lnSpc>
              <a:buNone/>
            </a:pPr>
            <a:r>
              <a:rPr lang="ar-SA" sz="2400" dirty="0">
                <a:solidFill>
                  <a:schemeClr val="accent1">
                    <a:lumMod val="75000"/>
                  </a:schemeClr>
                </a:solidFill>
              </a:rPr>
              <a:t>دور المؤثرين كان الت</a:t>
            </a:r>
            <a:r>
              <a:rPr lang="ar-SA" sz="2400" b="0" i="0" u="none" strike="noStrike" dirty="0">
                <a:solidFill>
                  <a:schemeClr val="accent1">
                    <a:lumMod val="75000"/>
                  </a:schemeClr>
                </a:solidFill>
                <a:effectLst/>
              </a:rPr>
              <a:t>عاون مع مبادرة إنسانية لتوفير وجبات للمحتاجين.</a:t>
            </a:r>
          </a:p>
          <a:p>
            <a:pPr marL="0" indent="0" algn="r" rtl="1">
              <a:lnSpc>
                <a:spcPct val="150000"/>
              </a:lnSpc>
              <a:buNone/>
            </a:pPr>
            <a:r>
              <a:rPr lang="ar-SA" sz="2400" b="0" i="0" u="none" strike="noStrike" dirty="0">
                <a:solidFill>
                  <a:schemeClr val="accent1">
                    <a:lumMod val="75000"/>
                  </a:schemeClr>
                </a:solidFill>
                <a:effectLst/>
              </a:rPr>
              <a:t>أنتج فيديوهات تجمع بين مشهد عائلي وإنساني لإبراز الرسالة ودفع الناس للمشاركة والتبرع.</a:t>
            </a:r>
          </a:p>
          <a:p>
            <a:pPr marL="0" indent="0" algn="r" rtl="1">
              <a:lnSpc>
                <a:spcPct val="150000"/>
              </a:lnSpc>
              <a:buNone/>
            </a:pPr>
            <a:r>
              <a:rPr lang="ar-SA" sz="2400" b="1" i="0" u="sng" strike="noStrike" dirty="0">
                <a:solidFill>
                  <a:srgbClr val="C00000"/>
                </a:solidFill>
                <a:effectLst/>
              </a:rPr>
              <a:t>النتائج:</a:t>
            </a:r>
          </a:p>
          <a:p>
            <a:pPr algn="r" rtl="1">
              <a:lnSpc>
                <a:spcPct val="150000"/>
              </a:lnSpc>
              <a:buFont typeface="Wingdings" pitchFamily="2" charset="2"/>
              <a:buChar char="ü"/>
            </a:pPr>
            <a:r>
              <a:rPr lang="ar-SA" sz="2400" b="0" i="0" u="none" strike="noStrike" dirty="0">
                <a:solidFill>
                  <a:schemeClr val="accent1">
                    <a:lumMod val="75000"/>
                  </a:schemeClr>
                </a:solidFill>
                <a:effectLst/>
              </a:rPr>
              <a:t>انتشار واسع عبر </a:t>
            </a:r>
            <a:r>
              <a:rPr lang="en-US" sz="2400" b="0" i="0" u="none" strike="noStrike" dirty="0">
                <a:solidFill>
                  <a:schemeClr val="accent1">
                    <a:lumMod val="75000"/>
                  </a:schemeClr>
                </a:solidFill>
                <a:effectLst/>
              </a:rPr>
              <a:t>Reels </a:t>
            </a:r>
            <a:r>
              <a:rPr lang="ar-SA" sz="2400" b="0" i="0" u="none" strike="noStrike" dirty="0">
                <a:solidFill>
                  <a:schemeClr val="accent1">
                    <a:lumMod val="75000"/>
                  </a:schemeClr>
                </a:solidFill>
                <a:effectLst/>
              </a:rPr>
              <a:t>و</a:t>
            </a:r>
            <a:r>
              <a:rPr lang="en-US" sz="2400" b="0" i="0" u="none" strike="noStrike" dirty="0">
                <a:solidFill>
                  <a:schemeClr val="accent1">
                    <a:lumMod val="75000"/>
                  </a:schemeClr>
                </a:solidFill>
                <a:effectLst/>
              </a:rPr>
              <a:t>Shorts.</a:t>
            </a:r>
          </a:p>
          <a:p>
            <a:pPr algn="r" rtl="1">
              <a:lnSpc>
                <a:spcPct val="150000"/>
              </a:lnSpc>
              <a:buFont typeface="Wingdings" pitchFamily="2" charset="2"/>
              <a:buChar char="ü"/>
            </a:pPr>
            <a:r>
              <a:rPr lang="ar-SA" sz="2400" b="0" i="0" u="none" strike="noStrike" dirty="0">
                <a:solidFill>
                  <a:schemeClr val="accent1">
                    <a:lumMod val="75000"/>
                  </a:schemeClr>
                </a:solidFill>
                <a:effectLst/>
              </a:rPr>
              <a:t>تفاعل كبير في التعليقات (تأييد، مشاركة تجارب شخصية…)</a:t>
            </a:r>
          </a:p>
          <a:p>
            <a:pPr algn="r" rtl="1">
              <a:lnSpc>
                <a:spcPct val="150000"/>
              </a:lnSpc>
              <a:buFont typeface="Wingdings" pitchFamily="2" charset="2"/>
              <a:buChar char="ü"/>
            </a:pPr>
            <a:r>
              <a:rPr lang="ar-SA" sz="2400" b="0" i="0" u="none" strike="noStrike" dirty="0">
                <a:solidFill>
                  <a:schemeClr val="accent1">
                    <a:lumMod val="75000"/>
                  </a:schemeClr>
                </a:solidFill>
                <a:effectLst/>
              </a:rPr>
              <a:t>تحقيق الهدف الإنساني عبر تفعيل دعم عيني أو رقمي</a:t>
            </a:r>
          </a:p>
          <a:p>
            <a:pPr marL="0" indent="0" algn="r" rtl="1">
              <a:lnSpc>
                <a:spcPct val="150000"/>
              </a:lnSpc>
              <a:buNone/>
            </a:pPr>
            <a:endParaRPr lang="ar-SA" sz="2400" b="0" i="0" u="none" strike="noStrike" dirty="0">
              <a:solidFill>
                <a:schemeClr val="accent1">
                  <a:lumMod val="75000"/>
                </a:schemeClr>
              </a:solidFill>
              <a:effectLst/>
            </a:endParaRPr>
          </a:p>
          <a:p>
            <a:pPr marL="457200" indent="-457200" algn="r" rtl="1">
              <a:lnSpc>
                <a:spcPct val="150000"/>
              </a:lnSpc>
              <a:buFont typeface="+mj-lt"/>
              <a:buAutoNum type="arabicPeriod"/>
            </a:pPr>
            <a:endParaRPr lang="en-JO" sz="2800" dirty="0">
              <a:latin typeface="Al Nile" pitchFamily="2" charset="-78"/>
              <a:cs typeface="Al Nile" pitchFamily="2" charset="-78"/>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Tree>
    <p:extLst>
      <p:ext uri="{BB962C8B-B14F-4D97-AF65-F5344CB8AC3E}">
        <p14:creationId xmlns:p14="http://schemas.microsoft.com/office/powerpoint/2010/main" val="35319990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3043623" y="406761"/>
            <a:ext cx="5019955" cy="738644"/>
          </a:xfrm>
        </p:spPr>
        <p:txBody>
          <a:bodyPr>
            <a:normAutofit/>
          </a:bodyPr>
          <a:lstStyle/>
          <a:p>
            <a:pPr algn="r" rtl="1">
              <a:lnSpc>
                <a:spcPct val="150000"/>
              </a:lnSpc>
            </a:pPr>
            <a:r>
              <a:rPr lang="en-US" sz="2800" b="1" i="0" u="none" strike="noStrike" dirty="0">
                <a:solidFill>
                  <a:schemeClr val="accent1">
                    <a:lumMod val="75000"/>
                  </a:schemeClr>
                </a:solidFill>
                <a:effectLst/>
                <a:cs typeface="+mn-cs"/>
              </a:rPr>
              <a:t> "Clean Up UAE" </a:t>
            </a:r>
            <a:r>
              <a:rPr lang="ar-JO" sz="2800" b="1" i="0" u="none" strike="noStrike" dirty="0">
                <a:solidFill>
                  <a:schemeClr val="accent1">
                    <a:lumMod val="75000"/>
                  </a:schemeClr>
                </a:solidFill>
                <a:effectLst/>
                <a:cs typeface="+mn-cs"/>
              </a:rPr>
              <a:t>الإمارات</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836695" y="1373645"/>
            <a:ext cx="7174873" cy="5247659"/>
          </a:xfrm>
        </p:spPr>
        <p:txBody>
          <a:bodyPr>
            <a:normAutofit fontScale="92500" lnSpcReduction="20000"/>
          </a:bodyPr>
          <a:lstStyle/>
          <a:p>
            <a:pPr algn="r" rtl="1">
              <a:lnSpc>
                <a:spcPct val="150000"/>
              </a:lnSpc>
            </a:pPr>
            <a:r>
              <a:rPr lang="ar-JO" sz="2600" b="0" i="0" u="none" strike="noStrike" dirty="0">
                <a:solidFill>
                  <a:schemeClr val="accent1">
                    <a:lumMod val="75000"/>
                  </a:schemeClr>
                </a:solidFill>
                <a:effectLst/>
              </a:rPr>
              <a:t>حملة بيئية شارك فيها مؤثرون مثل:</a:t>
            </a:r>
          </a:p>
          <a:p>
            <a:pPr algn="r" rtl="1">
              <a:lnSpc>
                <a:spcPct val="150000"/>
              </a:lnSpc>
            </a:pPr>
            <a:r>
              <a:rPr lang="ar-JO" sz="2600" b="0" i="0" u="none" strike="noStrike" dirty="0">
                <a:solidFill>
                  <a:schemeClr val="accent1">
                    <a:lumMod val="75000"/>
                  </a:schemeClr>
                </a:solidFill>
                <a:effectLst/>
              </a:rPr>
              <a:t>علي الغفلي (مؤثر بيئي إماراتي)</a:t>
            </a:r>
          </a:p>
          <a:p>
            <a:pPr algn="r" rtl="1">
              <a:lnSpc>
                <a:spcPct val="150000"/>
              </a:lnSpc>
            </a:pPr>
            <a:r>
              <a:rPr lang="en-US" sz="2600" b="0" i="0" u="none" strike="noStrike" dirty="0" err="1">
                <a:solidFill>
                  <a:schemeClr val="accent1">
                    <a:lumMod val="75000"/>
                  </a:schemeClr>
                </a:solidFill>
                <a:effectLst/>
              </a:rPr>
              <a:t>Hala</a:t>
            </a:r>
            <a:r>
              <a:rPr lang="en-US" sz="2600" b="0" i="0" u="none" strike="noStrike" dirty="0">
                <a:solidFill>
                  <a:schemeClr val="accent1">
                    <a:lumMod val="75000"/>
                  </a:schemeClr>
                </a:solidFill>
                <a:effectLst/>
              </a:rPr>
              <a:t> Kazim (</a:t>
            </a:r>
            <a:r>
              <a:rPr lang="ar-JO" sz="2600" b="0" i="0" u="none" strike="noStrike" dirty="0">
                <a:solidFill>
                  <a:schemeClr val="accent1">
                    <a:lumMod val="75000"/>
                  </a:schemeClr>
                </a:solidFill>
                <a:effectLst/>
              </a:rPr>
              <a:t>كاتبة ومؤثرة اجتماعية)</a:t>
            </a:r>
          </a:p>
          <a:p>
            <a:pPr algn="r" rtl="1">
              <a:lnSpc>
                <a:spcPct val="150000"/>
              </a:lnSpc>
            </a:pPr>
            <a:r>
              <a:rPr lang="ar-JO" sz="2600" b="0" i="0" u="none" strike="noStrike" dirty="0">
                <a:solidFill>
                  <a:schemeClr val="accent1">
                    <a:lumMod val="75000"/>
                  </a:schemeClr>
                </a:solidFill>
                <a:effectLst/>
              </a:rPr>
              <a:t>المؤثرون شاركوا في فعاليات تنظيف الشواطئ وبثوا مشاركتهم عبر البث المباشر على إنستغرام</a:t>
            </a:r>
          </a:p>
          <a:p>
            <a:pPr algn="r" rtl="1">
              <a:lnSpc>
                <a:spcPct val="150000"/>
              </a:lnSpc>
            </a:pPr>
            <a:r>
              <a:rPr lang="ar-JO" sz="2600" b="0" i="0" u="none" strike="noStrike" dirty="0">
                <a:solidFill>
                  <a:schemeClr val="accent1">
                    <a:lumMod val="75000"/>
                  </a:schemeClr>
                </a:solidFill>
                <a:effectLst/>
              </a:rPr>
              <a:t>تم إطلاق تحديات رقمية على </a:t>
            </a:r>
            <a:r>
              <a:rPr lang="en-US" sz="2600" b="0" i="0" u="none" strike="noStrike" dirty="0" err="1">
                <a:solidFill>
                  <a:schemeClr val="accent1">
                    <a:lumMod val="75000"/>
                  </a:schemeClr>
                </a:solidFill>
                <a:effectLst/>
              </a:rPr>
              <a:t>TikTok</a:t>
            </a:r>
            <a:r>
              <a:rPr lang="en-US" sz="2600" b="0" i="0" u="none" strike="noStrike" dirty="0">
                <a:solidFill>
                  <a:schemeClr val="accent1">
                    <a:lumMod val="75000"/>
                  </a:schemeClr>
                </a:solidFill>
                <a:effectLst/>
              </a:rPr>
              <a:t> </a:t>
            </a:r>
            <a:r>
              <a:rPr lang="ar-JO" sz="2600" b="0" i="0" u="none" strike="noStrike" dirty="0">
                <a:solidFill>
                  <a:schemeClr val="accent1">
                    <a:lumMod val="75000"/>
                  </a:schemeClr>
                </a:solidFill>
                <a:effectLst/>
              </a:rPr>
              <a:t>لتشجيع الشباب على توثيق مشاركاتهم</a:t>
            </a:r>
          </a:p>
          <a:p>
            <a:pPr algn="r" rtl="1">
              <a:lnSpc>
                <a:spcPct val="150000"/>
              </a:lnSpc>
            </a:pPr>
            <a:r>
              <a:rPr lang="ar-JO" sz="2600" b="0" i="0" u="none" strike="noStrike" dirty="0">
                <a:solidFill>
                  <a:schemeClr val="accent1">
                    <a:lumMod val="75000"/>
                  </a:schemeClr>
                </a:solidFill>
                <a:effectLst/>
              </a:rPr>
              <a:t>الحملة وصلت إلى أكثر من 500 ألف مشاركة رقمية خلال أسبوعين</a:t>
            </a:r>
          </a:p>
          <a:p>
            <a:pPr algn="r" rtl="1">
              <a:lnSpc>
                <a:spcPct val="150000"/>
              </a:lnSpc>
            </a:pPr>
            <a:r>
              <a:rPr lang="en-US" sz="2600" b="0" i="0" u="none" strike="noStrike" dirty="0">
                <a:solidFill>
                  <a:schemeClr val="accent1">
                    <a:lumMod val="75000"/>
                  </a:schemeClr>
                </a:solidFill>
                <a:effectLst/>
                <a:hlinkClick r:id="rId3"/>
              </a:rPr>
              <a:t>https://www.eeg-uae.org/projects/clean-up-uae/</a:t>
            </a:r>
            <a:endParaRPr lang="ar-SA" sz="2600" b="0" i="0" u="none" strike="noStrike" dirty="0">
              <a:solidFill>
                <a:schemeClr val="accent1">
                  <a:lumMod val="75000"/>
                </a:schemeClr>
              </a:solidFill>
              <a:effectLst/>
            </a:endParaRPr>
          </a:p>
          <a:p>
            <a:pPr marL="457200" indent="-457200" algn="r" rtl="1">
              <a:lnSpc>
                <a:spcPct val="150000"/>
              </a:lnSpc>
              <a:buFont typeface="+mj-lt"/>
              <a:buAutoNum type="arabicPeriod"/>
            </a:pPr>
            <a:endParaRPr lang="en-JO" sz="2800" dirty="0">
              <a:latin typeface="Al Nile" pitchFamily="2" charset="-78"/>
              <a:cs typeface="Al Nile" pitchFamily="2" charset="-78"/>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09FA18B8-B306-FE45-87D7-AE2EB9F862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937" y="3526288"/>
            <a:ext cx="4299562" cy="3095016"/>
          </a:xfrm>
          <a:prstGeom prst="rect">
            <a:avLst/>
          </a:prstGeom>
        </p:spPr>
      </p:pic>
    </p:spTree>
    <p:extLst>
      <p:ext uri="{BB962C8B-B14F-4D97-AF65-F5344CB8AC3E}">
        <p14:creationId xmlns:p14="http://schemas.microsoft.com/office/powerpoint/2010/main" val="11459018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474629"/>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512" y="-6354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729340" y="681037"/>
            <a:ext cx="6427234" cy="692854"/>
          </a:xfrm>
        </p:spPr>
        <p:txBody>
          <a:bodyPr>
            <a:noAutofit/>
          </a:bodyPr>
          <a:lstStyle/>
          <a:p>
            <a:pPr algn="ctr" rtl="1">
              <a:lnSpc>
                <a:spcPct val="150000"/>
              </a:lnSpc>
            </a:pPr>
            <a:r>
              <a:rPr lang="ar-JO" sz="2800" b="1" i="0" u="none" strike="noStrike" dirty="0">
                <a:solidFill>
                  <a:schemeClr val="accent1">
                    <a:lumMod val="75000"/>
                  </a:schemeClr>
                </a:solidFill>
                <a:effectLst/>
              </a:rPr>
              <a:t>نموذج خطة تعاون مع مؤثرين لحملة صحفية إلكترونية</a:t>
            </a:r>
          </a:p>
        </p:txBody>
      </p:sp>
      <p:sp>
        <p:nvSpPr>
          <p:cNvPr id="9" name="TextBox 8">
            <a:extLst>
              <a:ext uri="{FF2B5EF4-FFF2-40B4-BE49-F238E27FC236}">
                <a16:creationId xmlns:a16="http://schemas.microsoft.com/office/drawing/2014/main" id="{4DBCA7F9-AC03-3249-A837-69041CE4E88A}"/>
              </a:ext>
            </a:extLst>
          </p:cNvPr>
          <p:cNvSpPr txBox="1"/>
          <p:nvPr/>
        </p:nvSpPr>
        <p:spPr>
          <a:xfrm>
            <a:off x="10936531" y="14650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7" name="Content Placeholder 6">
            <a:extLst>
              <a:ext uri="{FF2B5EF4-FFF2-40B4-BE49-F238E27FC236}">
                <a16:creationId xmlns:a16="http://schemas.microsoft.com/office/drawing/2014/main" id="{A1A98BA2-A76B-AE4B-AC59-148E5A54BF3E}"/>
              </a:ext>
            </a:extLst>
          </p:cNvPr>
          <p:cNvSpPr>
            <a:spLocks noGrp="1"/>
          </p:cNvSpPr>
          <p:nvPr>
            <p:ph idx="1"/>
          </p:nvPr>
        </p:nvSpPr>
        <p:spPr>
          <a:xfrm>
            <a:off x="838200" y="1373891"/>
            <a:ext cx="10866120" cy="1837194"/>
          </a:xfrm>
        </p:spPr>
        <p:txBody>
          <a:bodyPr>
            <a:normAutofit fontScale="85000" lnSpcReduction="10000"/>
          </a:bodyPr>
          <a:lstStyle/>
          <a:p>
            <a:pPr algn="r" rtl="1">
              <a:lnSpc>
                <a:spcPct val="150000"/>
              </a:lnSpc>
              <a:buFont typeface="Arial" panose="020B0604020202020204" pitchFamily="34" charset="0"/>
              <a:buChar char="•"/>
            </a:pPr>
            <a:endParaRPr lang="ar-JO" b="0" i="0" u="none" strike="noStrike" dirty="0">
              <a:solidFill>
                <a:srgbClr val="000000"/>
              </a:solidFill>
              <a:effectLst/>
            </a:endParaRPr>
          </a:p>
          <a:p>
            <a:pPr marL="0" indent="0" algn="r" rtl="1">
              <a:lnSpc>
                <a:spcPct val="150000"/>
              </a:lnSpc>
              <a:buNone/>
            </a:pPr>
            <a:r>
              <a:rPr lang="ar-JO" b="1" i="0" u="none" strike="noStrike" dirty="0">
                <a:solidFill>
                  <a:schemeClr val="accent1">
                    <a:lumMod val="75000"/>
                  </a:schemeClr>
                </a:solidFill>
                <a:effectLst/>
              </a:rPr>
              <a:t>📌 اسم الحملة: "حافظ على بيئتك"</a:t>
            </a:r>
          </a:p>
          <a:p>
            <a:pPr marL="0" indent="0" algn="r" rtl="1">
              <a:lnSpc>
                <a:spcPct val="150000"/>
              </a:lnSpc>
              <a:buNone/>
            </a:pPr>
            <a:r>
              <a:rPr lang="ar-JO" b="1" i="0" u="none" strike="noStrike" dirty="0">
                <a:solidFill>
                  <a:schemeClr val="accent1">
                    <a:lumMod val="75000"/>
                  </a:schemeClr>
                </a:solidFill>
                <a:effectLst/>
              </a:rPr>
              <a:t>🎯 الهدف: رفع الوعي بأهمية الحد من استخدام البلاستيك في الحياة اليومية.</a:t>
            </a:r>
            <a:endParaRPr lang="en-JO" b="1" dirty="0">
              <a:solidFill>
                <a:schemeClr val="accent1">
                  <a:lumMod val="75000"/>
                </a:schemeClr>
              </a:solidFill>
            </a:endParaRPr>
          </a:p>
        </p:txBody>
      </p:sp>
      <p:pic>
        <p:nvPicPr>
          <p:cNvPr id="3" name="Picture 2">
            <a:extLst>
              <a:ext uri="{FF2B5EF4-FFF2-40B4-BE49-F238E27FC236}">
                <a16:creationId xmlns:a16="http://schemas.microsoft.com/office/drawing/2014/main" id="{EC287DE1-B2A9-9842-B66C-6679EBFD4A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758" y="3815240"/>
            <a:ext cx="11722811" cy="2829893"/>
          </a:xfrm>
          <a:prstGeom prst="rect">
            <a:avLst/>
          </a:prstGeom>
        </p:spPr>
      </p:pic>
    </p:spTree>
    <p:extLst>
      <p:ext uri="{BB962C8B-B14F-4D97-AF65-F5344CB8AC3E}">
        <p14:creationId xmlns:p14="http://schemas.microsoft.com/office/powerpoint/2010/main" val="896447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ln/>
        </p:spPr>
        <p:style>
          <a:lnRef idx="2">
            <a:schemeClr val="accent3"/>
          </a:lnRef>
          <a:fillRef idx="1">
            <a:schemeClr val="lt1"/>
          </a:fillRef>
          <a:effectRef idx="0">
            <a:schemeClr val="accent3"/>
          </a:effectRef>
          <a:fontRef idx="minor">
            <a:schemeClr val="dk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670357"/>
            <a:ext cx="7131776" cy="529407"/>
          </a:xfrm>
        </p:spPr>
        <p:txBody>
          <a:bodyPr anchor="t">
            <a:noAutofit/>
          </a:bodyPr>
          <a:lstStyle/>
          <a:p>
            <a:pPr marL="0" indent="0" algn="ctr" rtl="1">
              <a:buNone/>
            </a:pPr>
            <a:r>
              <a:rPr lang="ar-JO" sz="2800" b="1" i="0" strike="noStrike" dirty="0">
                <a:solidFill>
                  <a:schemeClr val="accent1">
                    <a:lumMod val="75000"/>
                  </a:schemeClr>
                </a:solidFill>
                <a:effectLst/>
              </a:rPr>
              <a:t>خطوات الخطة للتعاون مع مؤثر في الحملة الرقمية</a:t>
            </a: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graphicFrame>
        <p:nvGraphicFramePr>
          <p:cNvPr id="2" name="Table 3">
            <a:extLst>
              <a:ext uri="{FF2B5EF4-FFF2-40B4-BE49-F238E27FC236}">
                <a16:creationId xmlns:a16="http://schemas.microsoft.com/office/drawing/2014/main" id="{18089499-30E3-2142-B866-112D74A1BC30}"/>
              </a:ext>
            </a:extLst>
          </p:cNvPr>
          <p:cNvGraphicFramePr>
            <a:graphicFrameLocks noGrp="1"/>
          </p:cNvGraphicFramePr>
          <p:nvPr>
            <p:extLst>
              <p:ext uri="{D42A27DB-BD31-4B8C-83A1-F6EECF244321}">
                <p14:modId xmlns:p14="http://schemas.microsoft.com/office/powerpoint/2010/main" val="1361540099"/>
              </p:ext>
            </p:extLst>
          </p:nvPr>
        </p:nvGraphicFramePr>
        <p:xfrm>
          <a:off x="938463" y="1585806"/>
          <a:ext cx="10792326" cy="4502168"/>
        </p:xfrm>
        <a:graphic>
          <a:graphicData uri="http://schemas.openxmlformats.org/drawingml/2006/table">
            <a:tbl>
              <a:tblPr firstRow="1" bandRow="1">
                <a:tableStyleId>{5C22544A-7EE6-4342-B048-85BDC9FD1C3A}</a:tableStyleId>
              </a:tblPr>
              <a:tblGrid>
                <a:gridCol w="5396163">
                  <a:extLst>
                    <a:ext uri="{9D8B030D-6E8A-4147-A177-3AD203B41FA5}">
                      <a16:colId xmlns:a16="http://schemas.microsoft.com/office/drawing/2014/main" val="3030698558"/>
                    </a:ext>
                  </a:extLst>
                </a:gridCol>
                <a:gridCol w="5396163">
                  <a:extLst>
                    <a:ext uri="{9D8B030D-6E8A-4147-A177-3AD203B41FA5}">
                      <a16:colId xmlns:a16="http://schemas.microsoft.com/office/drawing/2014/main" val="2051715939"/>
                    </a:ext>
                  </a:extLst>
                </a:gridCol>
              </a:tblGrid>
              <a:tr h="562771">
                <a:tc>
                  <a:txBody>
                    <a:bodyPr/>
                    <a:lstStyle/>
                    <a:p>
                      <a:pPr algn="ctr"/>
                      <a:r>
                        <a:rPr lang="ar-SA" dirty="0"/>
                        <a:t>التفاصيل </a:t>
                      </a:r>
                      <a:endParaRPr lang="en-JO" dirty="0"/>
                    </a:p>
                  </a:txBody>
                  <a:tcPr>
                    <a:cell3D prstMaterial="dkEdge">
                      <a:bevel/>
                      <a:lightRig rig="flood" dir="t"/>
                    </a:cell3D>
                  </a:tcPr>
                </a:tc>
                <a:tc>
                  <a:txBody>
                    <a:bodyPr/>
                    <a:lstStyle/>
                    <a:p>
                      <a:pPr marL="0" algn="ctr" defTabSz="914400" rtl="1" eaLnBrk="1" latinLnBrk="0" hangingPunct="1"/>
                      <a:r>
                        <a:rPr lang="ar-SA" dirty="0"/>
                        <a:t>العنصر </a:t>
                      </a:r>
                      <a:endParaRPr lang="en-JO" dirty="0"/>
                    </a:p>
                  </a:txBody>
                  <a:tcPr>
                    <a:cell3D prstMaterial="dkEdge">
                      <a:bevel/>
                      <a:lightRig rig="flood" dir="t"/>
                    </a:cell3D>
                  </a:tcPr>
                </a:tc>
                <a:extLst>
                  <a:ext uri="{0D108BD9-81ED-4DB2-BD59-A6C34878D82A}">
                    <a16:rowId xmlns:a16="http://schemas.microsoft.com/office/drawing/2014/main" val="3962047814"/>
                  </a:ext>
                </a:extLst>
              </a:tr>
              <a:tr h="562771">
                <a:tc>
                  <a:txBody>
                    <a:bodyPr/>
                    <a:lstStyle/>
                    <a:p>
                      <a:pPr marL="0" algn="ctr" defTabSz="914400" rtl="1" eaLnBrk="1" latinLnBrk="0" hangingPunct="1"/>
                      <a:r>
                        <a:rPr lang="ar-SA" dirty="0"/>
                        <a:t>مؤثر بيئي يتابعه جمهور شبابي </a:t>
                      </a:r>
                      <a:endParaRPr lang="en-JO" dirty="0"/>
                    </a:p>
                  </a:txBody>
                  <a:tcPr>
                    <a:cell3D prstMaterial="dkEdge">
                      <a:bevel/>
                      <a:lightRig rig="flood" dir="t"/>
                    </a:cell3D>
                  </a:tcPr>
                </a:tc>
                <a:tc>
                  <a:txBody>
                    <a:bodyPr/>
                    <a:lstStyle/>
                    <a:p>
                      <a:pPr marL="0" algn="ctr" defTabSz="914400" rtl="1" eaLnBrk="1" latinLnBrk="0" hangingPunct="1"/>
                      <a:r>
                        <a:rPr lang="ar-SA" dirty="0"/>
                        <a:t>اختيار المؤثر </a:t>
                      </a:r>
                      <a:endParaRPr lang="en-JO" dirty="0"/>
                    </a:p>
                  </a:txBody>
                  <a:tcPr>
                    <a:cell3D prstMaterial="dkEdge">
                      <a:bevel/>
                      <a:lightRig rig="flood" dir="t"/>
                    </a:cell3D>
                  </a:tcPr>
                </a:tc>
                <a:extLst>
                  <a:ext uri="{0D108BD9-81ED-4DB2-BD59-A6C34878D82A}">
                    <a16:rowId xmlns:a16="http://schemas.microsoft.com/office/drawing/2014/main" val="1486728711"/>
                  </a:ext>
                </a:extLst>
              </a:tr>
              <a:tr h="562771">
                <a:tc>
                  <a:txBody>
                    <a:bodyPr/>
                    <a:lstStyle/>
                    <a:p>
                      <a:pPr marL="0" algn="ctr" defTabSz="914400" rtl="1" eaLnBrk="1" latinLnBrk="0" hangingPunct="1"/>
                      <a:r>
                        <a:rPr lang="ar-SA" dirty="0"/>
                        <a:t>محتوى متوافق مع الحملة- تفاعل حقيقي- مصداقية</a:t>
                      </a:r>
                      <a:endParaRPr lang="en-JO" dirty="0"/>
                    </a:p>
                  </a:txBody>
                  <a:tcPr>
                    <a:cell3D prstMaterial="dkEdge">
                      <a:bevel/>
                      <a:lightRig rig="flood" dir="t"/>
                    </a:cell3D>
                  </a:tcPr>
                </a:tc>
                <a:tc>
                  <a:txBody>
                    <a:bodyPr/>
                    <a:lstStyle/>
                    <a:p>
                      <a:pPr marL="0" algn="ctr" defTabSz="914400" rtl="1" eaLnBrk="1" latinLnBrk="0" hangingPunct="1"/>
                      <a:r>
                        <a:rPr lang="ar-SA" dirty="0"/>
                        <a:t>معايير الاختيار </a:t>
                      </a:r>
                      <a:endParaRPr lang="en-JO" dirty="0"/>
                    </a:p>
                  </a:txBody>
                  <a:tcPr>
                    <a:cell3D prstMaterial="dkEdge">
                      <a:bevel/>
                      <a:lightRig rig="flood" dir="t"/>
                    </a:cell3D>
                  </a:tcPr>
                </a:tc>
                <a:extLst>
                  <a:ext uri="{0D108BD9-81ED-4DB2-BD59-A6C34878D82A}">
                    <a16:rowId xmlns:a16="http://schemas.microsoft.com/office/drawing/2014/main" val="3096475026"/>
                  </a:ext>
                </a:extLst>
              </a:tr>
              <a:tr h="562771">
                <a:tc>
                  <a:txBody>
                    <a:bodyPr/>
                    <a:lstStyle/>
                    <a:p>
                      <a:pPr marL="0" algn="ctr" defTabSz="914400" rtl="1" eaLnBrk="1" latinLnBrk="0" hangingPunct="1"/>
                      <a:r>
                        <a:rPr lang="ar-SA" dirty="0"/>
                        <a:t>فيديوهات قصيرة – بث مباشر أثناء فعاليات الحملة</a:t>
                      </a:r>
                      <a:endParaRPr lang="en-JO" dirty="0"/>
                    </a:p>
                  </a:txBody>
                  <a:tcPr>
                    <a:cell3D prstMaterial="dkEdge">
                      <a:bevel/>
                      <a:lightRig rig="flood" dir="t"/>
                    </a:cell3D>
                  </a:tcPr>
                </a:tc>
                <a:tc>
                  <a:txBody>
                    <a:bodyPr/>
                    <a:lstStyle/>
                    <a:p>
                      <a:pPr marL="0" algn="ctr" defTabSz="914400" rtl="1" eaLnBrk="1" latinLnBrk="0" hangingPunct="1"/>
                      <a:r>
                        <a:rPr lang="ar-SA" dirty="0"/>
                        <a:t>نوع المحتوى المطلوب </a:t>
                      </a:r>
                      <a:endParaRPr lang="en-JO" dirty="0"/>
                    </a:p>
                  </a:txBody>
                  <a:tcPr>
                    <a:cell3D prstMaterial="dkEdge">
                      <a:bevel/>
                      <a:lightRig rig="flood" dir="t"/>
                    </a:cell3D>
                  </a:tcPr>
                </a:tc>
                <a:extLst>
                  <a:ext uri="{0D108BD9-81ED-4DB2-BD59-A6C34878D82A}">
                    <a16:rowId xmlns:a16="http://schemas.microsoft.com/office/drawing/2014/main" val="230653389"/>
                  </a:ext>
                </a:extLst>
              </a:tr>
              <a:tr h="562771">
                <a:tc>
                  <a:txBody>
                    <a:bodyPr/>
                    <a:lstStyle/>
                    <a:p>
                      <a:pPr marL="0" algn="ctr" defTabSz="914400" rtl="1" eaLnBrk="1" latinLnBrk="0" hangingPunct="1"/>
                      <a:r>
                        <a:rPr lang="ar-SA" dirty="0"/>
                        <a:t>شهر </a:t>
                      </a:r>
                      <a:endParaRPr lang="en-JO" dirty="0"/>
                    </a:p>
                  </a:txBody>
                  <a:tcPr>
                    <a:cell3D prstMaterial="dkEdge">
                      <a:bevel/>
                      <a:lightRig rig="flood" dir="t"/>
                    </a:cell3D>
                  </a:tcPr>
                </a:tc>
                <a:tc>
                  <a:txBody>
                    <a:bodyPr/>
                    <a:lstStyle/>
                    <a:p>
                      <a:pPr marL="0" algn="ctr" defTabSz="914400" rtl="1" eaLnBrk="1" latinLnBrk="0" hangingPunct="1"/>
                      <a:r>
                        <a:rPr lang="ar-SA" dirty="0"/>
                        <a:t>مدة التعاون </a:t>
                      </a:r>
                      <a:endParaRPr lang="en-JO" dirty="0"/>
                    </a:p>
                  </a:txBody>
                  <a:tcPr>
                    <a:cell3D prstMaterial="dkEdge">
                      <a:bevel/>
                      <a:lightRig rig="flood" dir="t"/>
                    </a:cell3D>
                  </a:tcPr>
                </a:tc>
                <a:extLst>
                  <a:ext uri="{0D108BD9-81ED-4DB2-BD59-A6C34878D82A}">
                    <a16:rowId xmlns:a16="http://schemas.microsoft.com/office/drawing/2014/main" val="163829149"/>
                  </a:ext>
                </a:extLst>
              </a:tr>
              <a:tr h="562771">
                <a:tc>
                  <a:txBody>
                    <a:bodyPr/>
                    <a:lstStyle/>
                    <a:p>
                      <a:pPr marL="0" algn="ctr" defTabSz="914400" rtl="1" eaLnBrk="1" latinLnBrk="0" hangingPunct="1"/>
                      <a:r>
                        <a:rPr lang="ar-SA" dirty="0"/>
                        <a:t>ابأ اليوم – خفف استهلاكك للبلاستيك وانقذ بيئتك</a:t>
                      </a:r>
                      <a:endParaRPr lang="en-JO" dirty="0"/>
                    </a:p>
                  </a:txBody>
                  <a:tcPr>
                    <a:cell3D prstMaterial="dkEdge">
                      <a:bevel/>
                      <a:lightRig rig="flood" dir="t"/>
                    </a:cell3D>
                  </a:tcPr>
                </a:tc>
                <a:tc>
                  <a:txBody>
                    <a:bodyPr/>
                    <a:lstStyle/>
                    <a:p>
                      <a:pPr marL="0" algn="ctr" defTabSz="914400" rtl="1" eaLnBrk="1" latinLnBrk="0" hangingPunct="1"/>
                      <a:r>
                        <a:rPr lang="ar-SA" dirty="0"/>
                        <a:t>الرسالة الرئيسية للحملة – الشعار </a:t>
                      </a:r>
                      <a:endParaRPr lang="en-JO" dirty="0"/>
                    </a:p>
                  </a:txBody>
                  <a:tcPr>
                    <a:cell3D prstMaterial="dkEdge">
                      <a:bevel/>
                      <a:lightRig rig="flood" dir="t"/>
                    </a:cell3D>
                  </a:tcPr>
                </a:tc>
                <a:extLst>
                  <a:ext uri="{0D108BD9-81ED-4DB2-BD59-A6C34878D82A}">
                    <a16:rowId xmlns:a16="http://schemas.microsoft.com/office/drawing/2014/main" val="2277847828"/>
                  </a:ext>
                </a:extLst>
              </a:tr>
              <a:tr h="562771">
                <a:tc>
                  <a:txBody>
                    <a:bodyPr/>
                    <a:lstStyle/>
                    <a:p>
                      <a:pPr marL="0" algn="ctr" defTabSz="914400" rtl="1" eaLnBrk="1" latinLnBrk="0" hangingPunct="1"/>
                      <a:r>
                        <a:rPr lang="ar-SA" dirty="0" err="1"/>
                        <a:t>إنستغرام</a:t>
                      </a:r>
                      <a:r>
                        <a:rPr lang="ar-SA" dirty="0"/>
                        <a:t> - تيك توك – فيسبوك </a:t>
                      </a:r>
                      <a:endParaRPr lang="en-JO" dirty="0"/>
                    </a:p>
                  </a:txBody>
                  <a:tcPr>
                    <a:cell3D prstMaterial="dkEdge">
                      <a:bevel/>
                      <a:lightRig rig="flood" dir="t"/>
                    </a:cell3D>
                  </a:tcPr>
                </a:tc>
                <a:tc>
                  <a:txBody>
                    <a:bodyPr/>
                    <a:lstStyle/>
                    <a:p>
                      <a:pPr marL="0" algn="ctr" defTabSz="914400" rtl="1" eaLnBrk="1" latinLnBrk="0" hangingPunct="1"/>
                      <a:r>
                        <a:rPr lang="ar-SA" dirty="0"/>
                        <a:t>المنصات المستهدفة </a:t>
                      </a:r>
                      <a:endParaRPr lang="en-JO" dirty="0"/>
                    </a:p>
                  </a:txBody>
                  <a:tcPr>
                    <a:cell3D prstMaterial="dkEdge">
                      <a:bevel/>
                      <a:lightRig rig="flood" dir="t"/>
                    </a:cell3D>
                  </a:tcPr>
                </a:tc>
                <a:extLst>
                  <a:ext uri="{0D108BD9-81ED-4DB2-BD59-A6C34878D82A}">
                    <a16:rowId xmlns:a16="http://schemas.microsoft.com/office/drawing/2014/main" val="3115016188"/>
                  </a:ext>
                </a:extLst>
              </a:tr>
              <a:tr h="562771">
                <a:tc>
                  <a:txBody>
                    <a:bodyPr/>
                    <a:lstStyle/>
                    <a:p>
                      <a:pPr marL="0" algn="ctr" defTabSz="914400" rtl="1" eaLnBrk="1" latinLnBrk="0" hangingPunct="1"/>
                      <a:r>
                        <a:rPr lang="ar-SA" dirty="0"/>
                        <a:t>الوصول – التفاعل – معدل النقر – جودة التعليقات </a:t>
                      </a:r>
                      <a:endParaRPr lang="en-JO" dirty="0"/>
                    </a:p>
                  </a:txBody>
                  <a:tcPr>
                    <a:cell3D prstMaterial="dkEdge">
                      <a:bevel/>
                      <a:lightRig rig="flood" dir="t"/>
                    </a:cell3D>
                  </a:tcPr>
                </a:tc>
                <a:tc>
                  <a:txBody>
                    <a:bodyPr/>
                    <a:lstStyle/>
                    <a:p>
                      <a:pPr marL="0" algn="ctr" defTabSz="914400" rtl="1" eaLnBrk="1" latinLnBrk="0" hangingPunct="1"/>
                      <a:r>
                        <a:rPr lang="ar-SA" dirty="0"/>
                        <a:t>طريقة قياس الأداء </a:t>
                      </a:r>
                      <a:endParaRPr lang="en-JO" dirty="0"/>
                    </a:p>
                  </a:txBody>
                  <a:tcPr>
                    <a:cell3D prstMaterial="dkEdge">
                      <a:bevel/>
                      <a:lightRig rig="flood" dir="t"/>
                    </a:cell3D>
                  </a:tcPr>
                </a:tc>
                <a:extLst>
                  <a:ext uri="{0D108BD9-81ED-4DB2-BD59-A6C34878D82A}">
                    <a16:rowId xmlns:a16="http://schemas.microsoft.com/office/drawing/2014/main" val="2917637306"/>
                  </a:ext>
                </a:extLst>
              </a:tr>
            </a:tbl>
          </a:graphicData>
        </a:graphic>
      </p:graphicFrame>
    </p:spTree>
    <p:extLst>
      <p:ext uri="{BB962C8B-B14F-4D97-AF65-F5344CB8AC3E}">
        <p14:creationId xmlns:p14="http://schemas.microsoft.com/office/powerpoint/2010/main" val="3566345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92338"/>
            <a:ext cx="7131776" cy="738644"/>
          </a:xfrm>
        </p:spPr>
        <p:txBody>
          <a:bodyPr anchor="t">
            <a:noAutofit/>
          </a:bodyPr>
          <a:lstStyle/>
          <a:p>
            <a:pPr marL="0" indent="0" algn="ctr" rtl="1">
              <a:buNone/>
            </a:pPr>
            <a:r>
              <a:rPr lang="ar-JO" sz="2800" b="1" i="0" strike="noStrike" dirty="0">
                <a:solidFill>
                  <a:schemeClr val="accent1">
                    <a:lumMod val="75000"/>
                  </a:schemeClr>
                </a:solidFill>
                <a:effectLst/>
              </a:rPr>
              <a:t>نموذج تقييم أداء المؤثرين خلال الحملة</a:t>
            </a:r>
            <a:br>
              <a:rPr lang="ar-JO" sz="2800" b="1" i="0" strike="noStrike" dirty="0">
                <a:solidFill>
                  <a:schemeClr val="accent1">
                    <a:lumMod val="75000"/>
                  </a:schemeClr>
                </a:solidFill>
                <a:effectLst/>
              </a:rPr>
            </a:br>
            <a:endParaRPr lang="ar-JO" sz="2800" b="1" i="0" strike="noStrike" dirty="0">
              <a:solidFill>
                <a:schemeClr val="accent1">
                  <a:lumMod val="75000"/>
                </a:schemeClr>
              </a:solidFill>
              <a:effectLst/>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graphicFrame>
        <p:nvGraphicFramePr>
          <p:cNvPr id="2" name="Table 3">
            <a:extLst>
              <a:ext uri="{FF2B5EF4-FFF2-40B4-BE49-F238E27FC236}">
                <a16:creationId xmlns:a16="http://schemas.microsoft.com/office/drawing/2014/main" id="{29E1F2FA-4007-3D4B-A3AE-20ABFD4DD20D}"/>
              </a:ext>
            </a:extLst>
          </p:cNvPr>
          <p:cNvGraphicFramePr>
            <a:graphicFrameLocks noGrp="1"/>
          </p:cNvGraphicFramePr>
          <p:nvPr>
            <p:extLst>
              <p:ext uri="{D42A27DB-BD31-4B8C-83A1-F6EECF244321}">
                <p14:modId xmlns:p14="http://schemas.microsoft.com/office/powerpoint/2010/main" val="737455471"/>
              </p:ext>
            </p:extLst>
          </p:nvPr>
        </p:nvGraphicFramePr>
        <p:xfrm>
          <a:off x="1179095" y="1330982"/>
          <a:ext cx="10226844" cy="5026116"/>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2556711">
                  <a:extLst>
                    <a:ext uri="{9D8B030D-6E8A-4147-A177-3AD203B41FA5}">
                      <a16:colId xmlns:a16="http://schemas.microsoft.com/office/drawing/2014/main" val="2642260286"/>
                    </a:ext>
                  </a:extLst>
                </a:gridCol>
                <a:gridCol w="2556711">
                  <a:extLst>
                    <a:ext uri="{9D8B030D-6E8A-4147-A177-3AD203B41FA5}">
                      <a16:colId xmlns:a16="http://schemas.microsoft.com/office/drawing/2014/main" val="822372130"/>
                    </a:ext>
                  </a:extLst>
                </a:gridCol>
                <a:gridCol w="2556711">
                  <a:extLst>
                    <a:ext uri="{9D8B030D-6E8A-4147-A177-3AD203B41FA5}">
                      <a16:colId xmlns:a16="http://schemas.microsoft.com/office/drawing/2014/main" val="1475020028"/>
                    </a:ext>
                  </a:extLst>
                </a:gridCol>
                <a:gridCol w="2556711">
                  <a:extLst>
                    <a:ext uri="{9D8B030D-6E8A-4147-A177-3AD203B41FA5}">
                      <a16:colId xmlns:a16="http://schemas.microsoft.com/office/drawing/2014/main" val="2082969177"/>
                    </a:ext>
                  </a:extLst>
                </a:gridCol>
              </a:tblGrid>
              <a:tr h="614584">
                <a:tc>
                  <a:txBody>
                    <a:bodyPr/>
                    <a:lstStyle/>
                    <a:p>
                      <a:pPr marL="0" algn="r" defTabSz="914400" rtl="1" eaLnBrk="1" latinLnBrk="0" hangingPunct="1"/>
                      <a:r>
                        <a:rPr lang="ar-SA" dirty="0"/>
                        <a:t>ملاحظات </a:t>
                      </a:r>
                      <a:r>
                        <a:rPr lang="ar-SA" dirty="0" err="1"/>
                        <a:t>الآداء</a:t>
                      </a:r>
                      <a:r>
                        <a:rPr lang="ar-SA" dirty="0"/>
                        <a:t> </a:t>
                      </a:r>
                      <a:endParaRPr lang="en-JO" dirty="0"/>
                    </a:p>
                  </a:txBody>
                  <a:tcPr>
                    <a:cell3D prstMaterial="dkEdge">
                      <a:bevel/>
                      <a:lightRig rig="flood" dir="t"/>
                    </a:cell3D>
                  </a:tcPr>
                </a:tc>
                <a:tc>
                  <a:txBody>
                    <a:bodyPr/>
                    <a:lstStyle/>
                    <a:p>
                      <a:pPr marL="0" algn="r" defTabSz="914400" rtl="1" eaLnBrk="1" latinLnBrk="0" hangingPunct="1"/>
                      <a:r>
                        <a:rPr lang="ar-SA" dirty="0"/>
                        <a:t>النتائج الفعلية</a:t>
                      </a:r>
                      <a:endParaRPr lang="en-JO" dirty="0"/>
                    </a:p>
                  </a:txBody>
                  <a:tcPr>
                    <a:cell3D prstMaterial="dkEdge">
                      <a:bevel/>
                      <a:lightRig rig="flood" dir="t"/>
                    </a:cell3D>
                  </a:tcPr>
                </a:tc>
                <a:tc>
                  <a:txBody>
                    <a:bodyPr/>
                    <a:lstStyle/>
                    <a:p>
                      <a:pPr marL="0" algn="r" defTabSz="914400" rtl="1" eaLnBrk="1" latinLnBrk="0" hangingPunct="1"/>
                      <a:r>
                        <a:rPr lang="ar-SA" dirty="0"/>
                        <a:t>المستوى المتوقع</a:t>
                      </a:r>
                      <a:endParaRPr lang="en-JO" dirty="0"/>
                    </a:p>
                  </a:txBody>
                  <a:tcPr>
                    <a:cell3D prstMaterial="dkEdge">
                      <a:bevel/>
                      <a:lightRig rig="flood" dir="t"/>
                    </a:cell3D>
                  </a:tcPr>
                </a:tc>
                <a:tc>
                  <a:txBody>
                    <a:bodyPr/>
                    <a:lstStyle/>
                    <a:p>
                      <a:pPr marL="0" algn="r" defTabSz="914400" rtl="1" eaLnBrk="1" latinLnBrk="0" hangingPunct="1"/>
                      <a:r>
                        <a:rPr lang="ar-SA" dirty="0"/>
                        <a:t>المؤشر</a:t>
                      </a:r>
                      <a:endParaRPr lang="en-JO" dirty="0"/>
                    </a:p>
                  </a:txBody>
                  <a:tcPr>
                    <a:cell3D prstMaterial="dkEdge">
                      <a:bevel/>
                      <a:lightRig rig="flood" dir="t"/>
                    </a:cell3D>
                  </a:tcPr>
                </a:tc>
                <a:extLst>
                  <a:ext uri="{0D108BD9-81ED-4DB2-BD59-A6C34878D82A}">
                    <a16:rowId xmlns:a16="http://schemas.microsoft.com/office/drawing/2014/main" val="2543661203"/>
                  </a:ext>
                </a:extLst>
              </a:tr>
              <a:tr h="614584">
                <a:tc>
                  <a:txBody>
                    <a:bodyPr/>
                    <a:lstStyle/>
                    <a:p>
                      <a:endParaRPr lang="en-JO"/>
                    </a:p>
                  </a:txBody>
                  <a:tcPr>
                    <a:cell3D prstMaterial="dkEdge">
                      <a:bevel/>
                      <a:lightRig rig="flood" dir="t"/>
                    </a:cell3D>
                  </a:tcPr>
                </a:tc>
                <a:tc>
                  <a:txBody>
                    <a:bodyPr/>
                    <a:lstStyle/>
                    <a:p>
                      <a:endParaRPr lang="en-JO"/>
                    </a:p>
                  </a:txBody>
                  <a:tcPr>
                    <a:cell3D prstMaterial="dkEdge">
                      <a:bevel/>
                      <a:lightRig rig="flood" dir="t"/>
                    </a:cell3D>
                  </a:tcPr>
                </a:tc>
                <a:tc>
                  <a:txBody>
                    <a:bodyPr/>
                    <a:lstStyle/>
                    <a:p>
                      <a:pPr marL="0" algn="r" defTabSz="914400" rtl="1" eaLnBrk="1" latinLnBrk="0" hangingPunct="1"/>
                      <a:r>
                        <a:rPr lang="ar-SA" dirty="0"/>
                        <a:t>أكثر من ٥٠٠.٠٠٠</a:t>
                      </a:r>
                      <a:endParaRPr lang="en-JO" dirty="0"/>
                    </a:p>
                  </a:txBody>
                  <a:tcPr>
                    <a:cell3D prstMaterial="dkEdge">
                      <a:bevel/>
                      <a:lightRig rig="flood" dir="t"/>
                    </a:cell3D>
                  </a:tcPr>
                </a:tc>
                <a:tc>
                  <a:txBody>
                    <a:bodyPr/>
                    <a:lstStyle/>
                    <a:p>
                      <a:pPr marL="0" algn="r" defTabSz="914400" rtl="1" eaLnBrk="1" latinLnBrk="0" hangingPunct="1"/>
                      <a:r>
                        <a:rPr lang="ar-SA" dirty="0"/>
                        <a:t>عدد المتابعين</a:t>
                      </a:r>
                      <a:endParaRPr lang="en-JO" dirty="0"/>
                    </a:p>
                  </a:txBody>
                  <a:tcPr>
                    <a:cell3D prstMaterial="dkEdge">
                      <a:bevel/>
                      <a:lightRig rig="flood" dir="t"/>
                    </a:cell3D>
                  </a:tcPr>
                </a:tc>
                <a:extLst>
                  <a:ext uri="{0D108BD9-81ED-4DB2-BD59-A6C34878D82A}">
                    <a16:rowId xmlns:a16="http://schemas.microsoft.com/office/drawing/2014/main" val="855066429"/>
                  </a:ext>
                </a:extLst>
              </a:tr>
              <a:tr h="1060788">
                <a:tc>
                  <a:txBody>
                    <a:bodyPr/>
                    <a:lstStyle/>
                    <a:p>
                      <a:endParaRPr lang="en-JO"/>
                    </a:p>
                  </a:txBody>
                  <a:tcPr>
                    <a:cell3D prstMaterial="dkEdge">
                      <a:bevel/>
                      <a:lightRig rig="flood" dir="t"/>
                    </a:cell3D>
                  </a:tcPr>
                </a:tc>
                <a:tc>
                  <a:txBody>
                    <a:bodyPr/>
                    <a:lstStyle/>
                    <a:p>
                      <a:endParaRPr lang="en-JO"/>
                    </a:p>
                  </a:txBody>
                  <a:tcPr>
                    <a:cell3D prstMaterial="dkEdge">
                      <a:bevel/>
                      <a:lightRig rig="flood" dir="t"/>
                    </a:cell3D>
                  </a:tcPr>
                </a:tc>
                <a:tc>
                  <a:txBody>
                    <a:bodyPr/>
                    <a:lstStyle/>
                    <a:p>
                      <a:pPr marL="0" algn="r" defTabSz="914400" rtl="1" eaLnBrk="1" latinLnBrk="0" hangingPunct="1"/>
                      <a:r>
                        <a:rPr lang="ar-SA" dirty="0"/>
                        <a:t>أكثر أو يساوي ٥٪ </a:t>
                      </a:r>
                      <a:endParaRPr lang="en-JO" dirty="0"/>
                    </a:p>
                  </a:txBody>
                  <a:tcPr>
                    <a:cell3D prstMaterial="dkEdge">
                      <a:bevel/>
                      <a:lightRig rig="flood" dir="t"/>
                    </a:cell3D>
                  </a:tcPr>
                </a:tc>
                <a:tc>
                  <a:txBody>
                    <a:bodyPr/>
                    <a:lstStyle/>
                    <a:p>
                      <a:pPr marL="0" algn="r" defTabSz="914400" rtl="1" eaLnBrk="1" latinLnBrk="0" hangingPunct="1"/>
                      <a:r>
                        <a:rPr lang="ar-SA" dirty="0"/>
                        <a:t>معدل التفاعل على المنشورات</a:t>
                      </a:r>
                      <a:endParaRPr lang="en-JO" dirty="0"/>
                    </a:p>
                  </a:txBody>
                  <a:tcPr>
                    <a:cell3D prstMaterial="dkEdge">
                      <a:bevel/>
                      <a:lightRig rig="flood" dir="t"/>
                    </a:cell3D>
                  </a:tcPr>
                </a:tc>
                <a:extLst>
                  <a:ext uri="{0D108BD9-81ED-4DB2-BD59-A6C34878D82A}">
                    <a16:rowId xmlns:a16="http://schemas.microsoft.com/office/drawing/2014/main" val="434698858"/>
                  </a:ext>
                </a:extLst>
              </a:tr>
              <a:tr h="1060788">
                <a:tc>
                  <a:txBody>
                    <a:bodyPr/>
                    <a:lstStyle/>
                    <a:p>
                      <a:endParaRPr lang="en-JO"/>
                    </a:p>
                  </a:txBody>
                  <a:tcPr>
                    <a:cell3D prstMaterial="dkEdge">
                      <a:bevel/>
                      <a:lightRig rig="flood" dir="t"/>
                    </a:cell3D>
                  </a:tcPr>
                </a:tc>
                <a:tc>
                  <a:txBody>
                    <a:bodyPr/>
                    <a:lstStyle/>
                    <a:p>
                      <a:endParaRPr lang="en-JO"/>
                    </a:p>
                  </a:txBody>
                  <a:tcPr>
                    <a:cell3D prstMaterial="dkEdge">
                      <a:bevel/>
                      <a:lightRig rig="flood" dir="t"/>
                    </a:cell3D>
                  </a:tcPr>
                </a:tc>
                <a:tc>
                  <a:txBody>
                    <a:bodyPr/>
                    <a:lstStyle/>
                    <a:p>
                      <a:pPr marL="0" algn="r" defTabSz="914400" rtl="1" eaLnBrk="1" latinLnBrk="0" hangingPunct="1"/>
                      <a:r>
                        <a:rPr lang="ar-SA" dirty="0"/>
                        <a:t>أكبر أو تساوي ١٠٠،٠٠٠</a:t>
                      </a:r>
                      <a:endParaRPr lang="en-JO" dirty="0"/>
                    </a:p>
                  </a:txBody>
                  <a:tcPr>
                    <a:cell3D prstMaterial="dkEdge">
                      <a:bevel/>
                      <a:lightRig rig="flood" dir="t"/>
                    </a:cell3D>
                  </a:tcPr>
                </a:tc>
                <a:tc>
                  <a:txBody>
                    <a:bodyPr/>
                    <a:lstStyle/>
                    <a:p>
                      <a:pPr marL="0" algn="r" defTabSz="914400" rtl="1" eaLnBrk="1" latinLnBrk="0" hangingPunct="1"/>
                      <a:r>
                        <a:rPr lang="ar-SA" dirty="0"/>
                        <a:t>عدد المشاهدات للفيديوهات </a:t>
                      </a:r>
                      <a:endParaRPr lang="en-JO" dirty="0"/>
                    </a:p>
                  </a:txBody>
                  <a:tcPr>
                    <a:cell3D prstMaterial="dkEdge">
                      <a:bevel/>
                      <a:lightRig rig="flood" dir="t"/>
                    </a:cell3D>
                  </a:tcPr>
                </a:tc>
                <a:extLst>
                  <a:ext uri="{0D108BD9-81ED-4DB2-BD59-A6C34878D82A}">
                    <a16:rowId xmlns:a16="http://schemas.microsoft.com/office/drawing/2014/main" val="1545179120"/>
                  </a:ext>
                </a:extLst>
              </a:tr>
              <a:tr h="1060788">
                <a:tc>
                  <a:txBody>
                    <a:bodyPr/>
                    <a:lstStyle/>
                    <a:p>
                      <a:endParaRPr lang="en-JO"/>
                    </a:p>
                  </a:txBody>
                  <a:tcPr>
                    <a:cell3D prstMaterial="dkEdge">
                      <a:bevel/>
                      <a:lightRig rig="flood" dir="t"/>
                    </a:cell3D>
                  </a:tcPr>
                </a:tc>
                <a:tc>
                  <a:txBody>
                    <a:bodyPr/>
                    <a:lstStyle/>
                    <a:p>
                      <a:endParaRPr lang="en-JO"/>
                    </a:p>
                  </a:txBody>
                  <a:tcPr>
                    <a:cell3D prstMaterial="dkEdge">
                      <a:bevel/>
                      <a:lightRig rig="flood" dir="t"/>
                    </a:cell3D>
                  </a:tcPr>
                </a:tc>
                <a:tc>
                  <a:txBody>
                    <a:bodyPr/>
                    <a:lstStyle/>
                    <a:p>
                      <a:pPr marL="0" algn="r" defTabSz="914400" rtl="1" eaLnBrk="1" latinLnBrk="0" hangingPunct="1"/>
                      <a:r>
                        <a:rPr lang="ar-SA" dirty="0"/>
                        <a:t>أكثر أو يساوي ٨٠٪ إيجابية</a:t>
                      </a:r>
                      <a:endParaRPr lang="en-JO" dirty="0"/>
                    </a:p>
                  </a:txBody>
                  <a:tcPr>
                    <a:cell3D prstMaterial="dkEdge">
                      <a:bevel/>
                      <a:lightRig rig="flood" dir="t"/>
                    </a:cell3D>
                  </a:tcPr>
                </a:tc>
                <a:tc>
                  <a:txBody>
                    <a:bodyPr/>
                    <a:lstStyle/>
                    <a:p>
                      <a:pPr marL="0" algn="r" defTabSz="914400" rtl="1" eaLnBrk="1" latinLnBrk="0" hangingPunct="1"/>
                      <a:r>
                        <a:rPr lang="ar-SA" dirty="0"/>
                        <a:t>نوع التعليقات (إيجابية- سلبية)</a:t>
                      </a:r>
                      <a:endParaRPr lang="en-JO" dirty="0"/>
                    </a:p>
                  </a:txBody>
                  <a:tcPr>
                    <a:cell3D prstMaterial="dkEdge">
                      <a:bevel/>
                      <a:lightRig rig="flood" dir="t"/>
                    </a:cell3D>
                  </a:tcPr>
                </a:tc>
                <a:extLst>
                  <a:ext uri="{0D108BD9-81ED-4DB2-BD59-A6C34878D82A}">
                    <a16:rowId xmlns:a16="http://schemas.microsoft.com/office/drawing/2014/main" val="1133633259"/>
                  </a:ext>
                </a:extLst>
              </a:tr>
              <a:tr h="614584">
                <a:tc>
                  <a:txBody>
                    <a:bodyPr/>
                    <a:lstStyle/>
                    <a:p>
                      <a:endParaRPr lang="en-JO"/>
                    </a:p>
                  </a:txBody>
                  <a:tcPr>
                    <a:cell3D prstMaterial="dkEdge">
                      <a:bevel/>
                      <a:lightRig rig="flood" dir="t"/>
                    </a:cell3D>
                  </a:tcPr>
                </a:tc>
                <a:tc>
                  <a:txBody>
                    <a:bodyPr/>
                    <a:lstStyle/>
                    <a:p>
                      <a:pPr marL="0" algn="r" defTabSz="914400" rtl="1" eaLnBrk="1" latinLnBrk="0" hangingPunct="1"/>
                      <a:endParaRPr lang="en-JO" dirty="0"/>
                    </a:p>
                  </a:txBody>
                  <a:tcPr>
                    <a:cell3D prstMaterial="dkEdge">
                      <a:bevel/>
                      <a:lightRig rig="flood" dir="t"/>
                    </a:cell3D>
                  </a:tcPr>
                </a:tc>
                <a:tc>
                  <a:txBody>
                    <a:bodyPr/>
                    <a:lstStyle/>
                    <a:p>
                      <a:pPr marL="0" algn="r" defTabSz="914400" rtl="1" eaLnBrk="1" latinLnBrk="0" hangingPunct="1"/>
                      <a:r>
                        <a:rPr lang="ar-SA" dirty="0"/>
                        <a:t>١٠٠٪</a:t>
                      </a:r>
                      <a:endParaRPr lang="en-JO" dirty="0"/>
                    </a:p>
                  </a:txBody>
                  <a:tcPr>
                    <a:cell3D prstMaterial="dkEdge">
                      <a:bevel/>
                      <a:lightRig rig="flood" dir="t"/>
                    </a:cell3D>
                  </a:tcPr>
                </a:tc>
                <a:tc>
                  <a:txBody>
                    <a:bodyPr/>
                    <a:lstStyle/>
                    <a:p>
                      <a:pPr marL="0" algn="r" defTabSz="914400" rtl="1" eaLnBrk="1" latinLnBrk="0" hangingPunct="1"/>
                      <a:r>
                        <a:rPr lang="ar-SA" dirty="0"/>
                        <a:t>التزام المؤثر بالخطة</a:t>
                      </a:r>
                      <a:endParaRPr lang="en-JO" dirty="0"/>
                    </a:p>
                  </a:txBody>
                  <a:tcPr>
                    <a:cell3D prstMaterial="dkEdge">
                      <a:bevel/>
                      <a:lightRig rig="flood" dir="t"/>
                    </a:cell3D>
                  </a:tcPr>
                </a:tc>
                <a:extLst>
                  <a:ext uri="{0D108BD9-81ED-4DB2-BD59-A6C34878D82A}">
                    <a16:rowId xmlns:a16="http://schemas.microsoft.com/office/drawing/2014/main" val="1966494519"/>
                  </a:ext>
                </a:extLst>
              </a:tr>
            </a:tbl>
          </a:graphicData>
        </a:graphic>
      </p:graphicFrame>
    </p:spTree>
    <p:extLst>
      <p:ext uri="{BB962C8B-B14F-4D97-AF65-F5344CB8AC3E}">
        <p14:creationId xmlns:p14="http://schemas.microsoft.com/office/powerpoint/2010/main" val="39299060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92338"/>
            <a:ext cx="7131776" cy="738644"/>
          </a:xfrm>
        </p:spPr>
        <p:txBody>
          <a:bodyPr anchor="t">
            <a:noAutofit/>
          </a:bodyPr>
          <a:lstStyle/>
          <a:p>
            <a:pPr marL="0" indent="0" algn="ctr" rtl="1">
              <a:buNone/>
            </a:pPr>
            <a:r>
              <a:rPr lang="ar-JO" sz="2800" b="1" i="0" strike="noStrike" dirty="0">
                <a:solidFill>
                  <a:schemeClr val="accent1">
                    <a:lumMod val="75000"/>
                  </a:schemeClr>
                </a:solidFill>
                <a:effectLst/>
              </a:rPr>
              <a:t>نشاط اختياري إضافي- تطبيق </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761" y="1373645"/>
            <a:ext cx="11560808" cy="5247659"/>
          </a:xfrm>
        </p:spPr>
        <p:txBody>
          <a:bodyPr>
            <a:normAutofit/>
          </a:bodyPr>
          <a:lstStyle/>
          <a:p>
            <a:pPr marL="0" indent="0" algn="r" rtl="1">
              <a:lnSpc>
                <a:spcPct val="150000"/>
              </a:lnSpc>
              <a:buNone/>
            </a:pPr>
            <a:r>
              <a:rPr lang="ar-JO" sz="2800" b="1" dirty="0">
                <a:solidFill>
                  <a:schemeClr val="accent1">
                    <a:lumMod val="75000"/>
                  </a:schemeClr>
                </a:solidFill>
                <a:latin typeface="Al Nile" pitchFamily="2" charset="-78"/>
              </a:rPr>
              <a:t>قم بتحليل تعاون حقيقي مع مؤثر في حملة إعلامية حالية على المنصات الرقمية :</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اختر مؤثر مفضل تتابعه عبر واحدة من منصات التواصل الاجتماعي </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حلل منشورات قام بنشرها لدعم حملة معنية أو بالتعاون مع جهة معينة للترويج لحملة إلكترونية</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افرز المنشورات حسب نوع المحتوى : فيديو، صور، لايف، نصوص مكتوبة ، مقابلات، الهاشتاغ المستخدم</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اطلع على أرقام التفاعل المدرجة أسفل المحتوى: عدد الإعجاب، التعليقات، المشاركة</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استخدم التحليل النوعي لقراءة التعليقات الخاصة بكل نوع من أنواع المحتوى </a:t>
            </a:r>
          </a:p>
          <a:p>
            <a:pPr marL="514350" indent="-514350" algn="r" rtl="1">
              <a:lnSpc>
                <a:spcPct val="150000"/>
              </a:lnSpc>
              <a:buFont typeface="+mj-lt"/>
              <a:buAutoNum type="arabicPeriod"/>
            </a:pPr>
            <a:r>
              <a:rPr lang="ar-JO" sz="2400" dirty="0">
                <a:solidFill>
                  <a:schemeClr val="accent1">
                    <a:lumMod val="75000"/>
                  </a:schemeClr>
                </a:solidFill>
                <a:latin typeface="Al Nile" pitchFamily="2" charset="-78"/>
              </a:rPr>
              <a:t>قيم كل ما تم جمعه من بيانات ومعلومات أنشئ تقريرك الخاص عن آداء هذا المؤثر في هذه الحملة </a:t>
            </a: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Tree>
    <p:extLst>
      <p:ext uri="{BB962C8B-B14F-4D97-AF65-F5344CB8AC3E}">
        <p14:creationId xmlns:p14="http://schemas.microsoft.com/office/powerpoint/2010/main" val="31957983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2656" y="319017"/>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 الرقمية</a:t>
            </a:r>
            <a:r>
              <a:rPr lang="en-US" sz="3200" b="1" u="sng" dirty="0">
                <a:solidFill>
                  <a:schemeClr val="accent1">
                    <a:lumMod val="75000"/>
                  </a:schemeClr>
                </a:solidFill>
                <a:latin typeface="Alexandria" charset="0"/>
                <a:cs typeface="+mj-cs"/>
              </a:rPr>
              <a:t> </a:t>
            </a:r>
            <a:endParaRPr lang="ar-JO" sz="3200" b="1" u="sng" dirty="0">
              <a:solidFill>
                <a:schemeClr val="accent1">
                  <a:lumMod val="75000"/>
                </a:schemeClr>
              </a:solidFill>
              <a:latin typeface="Alexandria" charset="0"/>
              <a:cs typeface="+mj-cs"/>
            </a:endParaRPr>
          </a:p>
        </p:txBody>
      </p:sp>
      <p:sp>
        <p:nvSpPr>
          <p:cNvPr id="48" name="TextBox 47"/>
          <p:cNvSpPr txBox="1"/>
          <p:nvPr/>
        </p:nvSpPr>
        <p:spPr>
          <a:xfrm>
            <a:off x="889000" y="1923543"/>
            <a:ext cx="10971696" cy="300877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Chaffey, D., &amp; Ellis-Chadwick, F. (2022). Digital Marketing: Strategy, Implementation, and Practice (8th ed.). Pearson Education.</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Ryan, D. (2016). Understanding Digital Marketing: Marketing Strategies for Engaging the Digital Generation (4th ed.). Kogan Page.</a:t>
            </a:r>
          </a:p>
          <a:p>
            <a:pPr marL="342900" indent="-342900">
              <a:lnSpc>
                <a:spcPct val="150000"/>
              </a:lnSpc>
              <a:buFont typeface="Arial" panose="020B0604020202020204" pitchFamily="34" charset="0"/>
              <a:buChar char="•"/>
            </a:pPr>
            <a:r>
              <a:rPr lang="en-US" sz="1600" dirty="0" err="1">
                <a:solidFill>
                  <a:schemeClr val="accent1">
                    <a:lumMod val="75000"/>
                  </a:schemeClr>
                </a:solidFill>
                <a:latin typeface="Alexandria" charset="0"/>
              </a:rPr>
              <a:t>Tuten</a:t>
            </a:r>
            <a:r>
              <a:rPr lang="en-US" sz="1600" dirty="0">
                <a:solidFill>
                  <a:schemeClr val="accent1">
                    <a:lumMod val="75000"/>
                  </a:schemeClr>
                </a:solidFill>
                <a:latin typeface="Alexandria" charset="0"/>
              </a:rPr>
              <a:t>, T. L., &amp; Solomon, M. R. (2020). Social Media Marketing (3rd ed.). Sage Publications.</a:t>
            </a:r>
          </a:p>
          <a:p>
            <a:pPr marL="342900" indent="-342900">
              <a:lnSpc>
                <a:spcPct val="150000"/>
              </a:lnSpc>
              <a:buFont typeface="Arial" panose="020B0604020202020204" pitchFamily="34" charset="0"/>
              <a:buChar char="•"/>
            </a:pPr>
            <a:r>
              <a:rPr lang="en-US" sz="1600" dirty="0" err="1">
                <a:solidFill>
                  <a:schemeClr val="accent1">
                    <a:lumMod val="75000"/>
                  </a:schemeClr>
                </a:solidFill>
                <a:latin typeface="Alexandria" charset="0"/>
              </a:rPr>
              <a:t>Crowdtangle</a:t>
            </a:r>
            <a:r>
              <a:rPr lang="en-US" sz="1600" dirty="0">
                <a:solidFill>
                  <a:schemeClr val="accent1">
                    <a:lumMod val="75000"/>
                  </a:schemeClr>
                </a:solidFill>
                <a:latin typeface="Alexandria" charset="0"/>
              </a:rPr>
              <a:t>. https://</a:t>
            </a:r>
            <a:r>
              <a:rPr lang="en-US" sz="1600" dirty="0" err="1">
                <a:solidFill>
                  <a:schemeClr val="accent1">
                    <a:lumMod val="75000"/>
                  </a:schemeClr>
                </a:solidFill>
                <a:latin typeface="Alexandria" charset="0"/>
              </a:rPr>
              <a:t>www.crowdtangle.com</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Let's Do It World Campaign. https://</a:t>
            </a:r>
            <a:r>
              <a:rPr lang="en-US" sz="1600" dirty="0" err="1">
                <a:solidFill>
                  <a:schemeClr val="accent1">
                    <a:lumMod val="75000"/>
                  </a:schemeClr>
                </a:solidFill>
                <a:latin typeface="Alexandria" charset="0"/>
              </a:rPr>
              <a:t>www.letsdoitworld.org</a:t>
            </a:r>
            <a:endParaRPr lang="en-US" sz="1600" dirty="0">
              <a:solidFill>
                <a:schemeClr val="accent1">
                  <a:lumMod val="75000"/>
                </a:schemeClr>
              </a:solidFill>
              <a:latin typeface="Alexandria" charset="0"/>
            </a:endParaRPr>
          </a:p>
          <a:p>
            <a:pPr>
              <a:lnSpc>
                <a:spcPct val="150000"/>
              </a:lnSpc>
            </a:pP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6</a:t>
            </a:r>
            <a:endParaRPr lang="en-JO" sz="2000" b="1" dirty="0">
              <a:solidFill>
                <a:schemeClr val="accent1">
                  <a:lumMod val="75000"/>
                </a:schemeClr>
              </a:solidFill>
            </a:endParaRPr>
          </a:p>
        </p:txBody>
      </p:sp>
    </p:spTree>
    <p:extLst>
      <p:ext uri="{BB962C8B-B14F-4D97-AF65-F5344CB8AC3E}">
        <p14:creationId xmlns:p14="http://schemas.microsoft.com/office/powerpoint/2010/main" val="3315303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F04E33-5DB9-4097-8B74-9E8D0DE63CB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19543</TotalTime>
  <Words>2343</Words>
  <Application>Microsoft Macintosh PowerPoint</Application>
  <PresentationFormat>Widescreen</PresentationFormat>
  <Paragraphs>342</Paragraphs>
  <Slides>38</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Al Nile</vt: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 كيفية تنفيذ التحليل النوعي</vt:lpstr>
      <vt:lpstr>مراجعة- كتابة عناوين الحملات الصحفية الإلكترونية</vt:lpstr>
      <vt:lpstr>إدارة التفاعل مع الجمهور</vt:lpstr>
      <vt:lpstr>أنواع التفاعل الرقمي</vt:lpstr>
      <vt:lpstr> استراتيجيات زيادة التفاعل</vt:lpstr>
      <vt:lpstr>تفسير ضعف التفاعل </vt:lpstr>
      <vt:lpstr>كيف نحقق إنتشار أوسع للحملة؟ مفهوم الوصول Reach </vt:lpstr>
      <vt:lpstr>PowerPoint Presentation</vt:lpstr>
      <vt:lpstr>التأثير: تعريف مدى التأثير </vt:lpstr>
      <vt:lpstr> كيفية تحسين معدل النقر</vt:lpstr>
      <vt:lpstr> كيفية التعامل مع النقد أثناء الحملة</vt:lpstr>
      <vt:lpstr> افهم التفاعل: الفرق بين التفاعل المؤقت والتفاعل العميق</vt:lpstr>
      <vt:lpstr>دور وسائل الإعلام التقليدية في دعم الحملات الإلكترونية</vt:lpstr>
      <vt:lpstr> أهمية تغطية الفعاليات المجتمعية</vt:lpstr>
      <vt:lpstr>كيف تنظم فعالية مجتمعية لدعم الحملة؟</vt:lpstr>
      <vt:lpstr>المؤثرين عبرمنصات التواصل الاجتماعي</vt:lpstr>
      <vt:lpstr> استراتيجيات فعالة للتعاون مع المؤثرين</vt:lpstr>
      <vt:lpstr>PowerPoint Presentation</vt:lpstr>
      <vt:lpstr>استراتيجات الوصول والانتشار: استخدام أنواع محتوى حديثة</vt:lpstr>
      <vt:lpstr>PowerPoint Presentation</vt:lpstr>
      <vt:lpstr>PowerPoint Presentation</vt:lpstr>
      <vt:lpstr>PowerPoint Presentation</vt:lpstr>
      <vt:lpstr>PowerPoint Presentation</vt:lpstr>
      <vt:lpstr>PowerPoint Presentation</vt:lpstr>
      <vt:lpstr>MealsForReelsمبادرة المليار وجبة- الإمارات</vt:lpstr>
      <vt:lpstr> "Clean Up UAE" الإمارات</vt:lpstr>
      <vt:lpstr>نموذج خطة تعاون مع مؤثرين لحملة صحفية إلكترونية</vt:lpstr>
      <vt:lpstr>خطوات الخطة للتعاون مع مؤثر في الحملة الرقمية</vt:lpstr>
      <vt:lpstr>نموذج تقييم أداء المؤثرين خلال الحملة </vt:lpstr>
      <vt:lpstr>نشاط اختياري إضافي- تطبيق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249</cp:revision>
  <dcterms:created xsi:type="dcterms:W3CDTF">2023-04-29T09:08:00Z</dcterms:created>
  <dcterms:modified xsi:type="dcterms:W3CDTF">2025-07-08T22:51:37Z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