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1" r:id="rId4"/>
    <p:sldId id="610" r:id="rId5"/>
    <p:sldId id="613" r:id="rId6"/>
    <p:sldId id="611" r:id="rId7"/>
    <p:sldId id="612" r:id="rId8"/>
    <p:sldId id="553" r:id="rId9"/>
    <p:sldId id="614" r:id="rId10"/>
    <p:sldId id="530" r:id="rId11"/>
    <p:sldId id="615" r:id="rId12"/>
    <p:sldId id="616" r:id="rId13"/>
    <p:sldId id="617" r:id="rId14"/>
    <p:sldId id="619" r:id="rId15"/>
    <p:sldId id="618" r:id="rId16"/>
    <p:sldId id="624" r:id="rId17"/>
    <p:sldId id="625" r:id="rId18"/>
    <p:sldId id="621" r:id="rId19"/>
    <p:sldId id="623" r:id="rId20"/>
    <p:sldId id="620" r:id="rId21"/>
    <p:sldId id="622" r:id="rId22"/>
    <p:sldId id="645" r:id="rId23"/>
    <p:sldId id="629" r:id="rId24"/>
    <p:sldId id="628" r:id="rId25"/>
    <p:sldId id="626" r:id="rId26"/>
    <p:sldId id="630" r:id="rId27"/>
    <p:sldId id="631" r:id="rId28"/>
    <p:sldId id="633" r:id="rId29"/>
    <p:sldId id="632" r:id="rId30"/>
    <p:sldId id="636" r:id="rId31"/>
    <p:sldId id="637" r:id="rId32"/>
    <p:sldId id="638" r:id="rId33"/>
    <p:sldId id="643" r:id="rId34"/>
    <p:sldId id="635" r:id="rId35"/>
    <p:sldId id="639" r:id="rId36"/>
    <p:sldId id="641" r:id="rId37"/>
    <p:sldId id="642" r:id="rId38"/>
    <p:sldId id="502" r:id="rId39"/>
    <p:sldId id="644" r:id="rId40"/>
    <p:sldId id="50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610"/>
            <p14:sldId id="613"/>
            <p14:sldId id="611"/>
            <p14:sldId id="612"/>
            <p14:sldId id="553"/>
            <p14:sldId id="614"/>
            <p14:sldId id="530"/>
            <p14:sldId id="615"/>
            <p14:sldId id="616"/>
            <p14:sldId id="617"/>
            <p14:sldId id="619"/>
            <p14:sldId id="618"/>
            <p14:sldId id="624"/>
            <p14:sldId id="625"/>
            <p14:sldId id="621"/>
            <p14:sldId id="623"/>
            <p14:sldId id="620"/>
            <p14:sldId id="622"/>
            <p14:sldId id="645"/>
            <p14:sldId id="629"/>
            <p14:sldId id="628"/>
            <p14:sldId id="626"/>
            <p14:sldId id="630"/>
            <p14:sldId id="631"/>
            <p14:sldId id="633"/>
            <p14:sldId id="632"/>
            <p14:sldId id="636"/>
            <p14:sldId id="637"/>
            <p14:sldId id="638"/>
            <p14:sldId id="643"/>
            <p14:sldId id="635"/>
            <p14:sldId id="639"/>
            <p14:sldId id="641"/>
            <p14:sldId id="642"/>
            <p14:sldId id="502"/>
            <p14:sldId id="644"/>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1A2A"/>
    <a:srgbClr val="880002"/>
    <a:srgbClr val="98481C"/>
    <a:srgbClr val="E14D1F"/>
    <a:srgbClr val="424046"/>
    <a:srgbClr val="A41025"/>
    <a:srgbClr val="F95207"/>
    <a:srgbClr val="E19A0D"/>
    <a:srgbClr val="00B0F0"/>
    <a:srgbClr val="BDEE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5766" autoAdjust="0"/>
  </p:normalViewPr>
  <p:slideViewPr>
    <p:cSldViewPr snapToGrid="0">
      <p:cViewPr varScale="1">
        <p:scale>
          <a:sx n="59" d="100"/>
          <a:sy n="59" d="100"/>
        </p:scale>
        <p:origin x="1098"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23:47.694"/>
    </inkml:context>
    <inkml:brush xml:id="br0">
      <inkml:brushProperty name="width" value="0.05292" units="cm"/>
      <inkml:brushProperty name="height" value="0.05292" units="cm"/>
      <inkml:brushProperty name="color" value="#FF0000"/>
    </inkml:brush>
  </inkml:definitions>
  <inkml:trace contextRef="#ctx0" brushRef="#br0">31552 99 0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2025-02-19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47627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90810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478217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19324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solidFill>
                  <a:srgbClr val="000000"/>
                </a:solidFill>
                <a:latin typeface="Alexandria SemiBold" pitchFamily="2" charset="-78"/>
                <a:cs typeface="Alexandria SemiBold" pitchFamily="2" charset="-78"/>
              </a:rPr>
              <a:t>سواء كانت تلك الأهداف تتعلق بالاحتياجات الأساسية مثل الغذاء والمأوى، أو بالأهداف النفسية والاجتماعية مثل الانتماء والاعتراف.</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80177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3659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solidFill>
                  <a:srgbClr val="000000"/>
                </a:solidFill>
                <a:latin typeface="Alexandria SemiBold" pitchFamily="2" charset="-78"/>
                <a:cs typeface="Alexandria SemiBold" pitchFamily="2" charset="-78"/>
              </a:rPr>
              <a:t>بالمشاركة في الأنشطة المجتمعية ذات الصلة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88178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solidFill>
                  <a:srgbClr val="000000"/>
                </a:solidFill>
                <a:latin typeface="Alexandria SemiBold" pitchFamily="2" charset="-78"/>
                <a:cs typeface="Alexandria SemiBold" pitchFamily="2" charset="-78"/>
              </a:rPr>
              <a:t>إذا كان هناك تحدٍ شائع على “تيك توك”، فإن العديد من المستخدمين سيتجهون لمشاهدة هذا المحتوى والمشاركة فيه.</a:t>
            </a:r>
          </a:p>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solidFill>
                  <a:srgbClr val="000000"/>
                </a:solidFill>
                <a:latin typeface="Alexandria SemiBold" pitchFamily="2" charset="-78"/>
                <a:cs typeface="Alexandria SemiBold" pitchFamily="2" charset="-78"/>
              </a:rPr>
              <a:t>. على سبيل المثال، خلال فترة الانتخابات الرئاسية في الولايات المتحدة عام 2020، كانت هناك العديد من الأخبار والمعلومات التي تم تداولها بشكل واسع حول المرشحين والسياسات المختلفة. وقد أدى ذلك إلى زيادة الاستهلاك الإعلامي للأخبار المتعلقة بالانتخابات، حيث كان الناس يتابعون ما يشاركه الآخرون للحصول على معلومات دقيقة وآراء متنوعة.</a:t>
            </a:r>
          </a:p>
          <a:p>
            <a:r>
              <a:rPr lang="ar-SA" dirty="0" smtClean="0">
                <a:solidFill>
                  <a:srgbClr val="000000"/>
                </a:solidFill>
                <a:latin typeface="Alexandria SemiBold" pitchFamily="2" charset="-78"/>
                <a:cs typeface="Alexandria SemiBold" pitchFamily="2" charset="-78"/>
              </a:rPr>
              <a:t>مثال: إذا تم نشر خبر يتعلق بحدث مهم أو أزمة صحية مثل جائحة كوفيد-19، في منصة إكس</a:t>
            </a:r>
            <a:r>
              <a:rPr lang="en-US" dirty="0" smtClean="0">
                <a:solidFill>
                  <a:srgbClr val="000000"/>
                </a:solidFill>
                <a:latin typeface="Alexandria SemiBold" pitchFamily="2" charset="-78"/>
                <a:cs typeface="Alexandria SemiBold" pitchFamily="2" charset="-78"/>
              </a:rPr>
              <a:t>(X) </a:t>
            </a:r>
            <a:r>
              <a:rPr lang="ar-SA" dirty="0" smtClean="0">
                <a:solidFill>
                  <a:srgbClr val="000000"/>
                </a:solidFill>
                <a:latin typeface="Alexandria SemiBold" pitchFamily="2" charset="-78"/>
                <a:cs typeface="Alexandria SemiBold" pitchFamily="2" charset="-78"/>
              </a:rPr>
              <a:t>، وبدأ عدد كبير من المستخدمين في إعادة تغريد هذا الخبر أو التعليق عليه، فإن ذلك سيجذب الانتباه ويزيد من نسبة مشاهدته.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79513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69947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solidFill>
                  <a:srgbClr val="000000"/>
                </a:solidFill>
                <a:latin typeface="Alexandria SemiBold" pitchFamily="2" charset="-78"/>
                <a:cs typeface="Alexandria SemiBold" pitchFamily="2" charset="-78"/>
              </a:rPr>
              <a:t>أن الرسائل الإعلامية يمكن أن تثير مشاعر مختلفة مثل الفرح أو الحزن أو القلق أو الغضب أو الخوف.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781311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b="0" i="0" kern="1200" dirty="0" smtClean="0">
                <a:solidFill>
                  <a:schemeClr val="tx1"/>
                </a:solidFill>
                <a:effectLst/>
                <a:latin typeface="+mn-lt"/>
                <a:ea typeface="+mn-ea"/>
                <a:cs typeface="+mn-cs"/>
              </a:rPr>
              <a:t>مثال: </a:t>
            </a:r>
            <a:r>
              <a:rPr lang="ar-SA" dirty="0" smtClean="0">
                <a:latin typeface="Alexandria SemiBold" pitchFamily="2" charset="-78"/>
                <a:cs typeface="Alexandria SemiBold" pitchFamily="2" charset="-78"/>
              </a:rPr>
              <a:t>تقرير عن جهود مجتمع ما في إعادة بناء منازلهم بعد كارثة، مما يخلق شعورًا بالأمل والتفاؤل.</a:t>
            </a: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3433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solidFill>
                  <a:srgbClr val="000000"/>
                </a:solidFill>
                <a:latin typeface="Alexandria SemiBold" pitchFamily="2" charset="-78"/>
                <a:cs typeface="Alexandria SemiBold" pitchFamily="2" charset="-78"/>
              </a:rPr>
              <a:t> </a:t>
            </a:r>
            <a:r>
              <a:rPr lang="ar-EG" dirty="0" smtClean="0">
                <a:solidFill>
                  <a:srgbClr val="000000"/>
                </a:solidFill>
                <a:latin typeface="Alexandria SemiBold" pitchFamily="2" charset="-78"/>
                <a:cs typeface="Alexandria SemiBold" pitchFamily="2" charset="-78"/>
              </a:rPr>
              <a:t>كما </a:t>
            </a:r>
            <a:r>
              <a:rPr lang="ar-SA" dirty="0" smtClean="0">
                <a:solidFill>
                  <a:srgbClr val="000000"/>
                </a:solidFill>
                <a:latin typeface="Alexandria SemiBold" pitchFamily="2" charset="-78"/>
                <a:cs typeface="Alexandria SemiBold" pitchFamily="2" charset="-78"/>
              </a:rPr>
              <a:t>ي</a:t>
            </a:r>
            <a:r>
              <a:rPr lang="ar-EG" dirty="0" smtClean="0">
                <a:solidFill>
                  <a:srgbClr val="000000"/>
                </a:solidFill>
                <a:latin typeface="Alexandria SemiBold" pitchFamily="2" charset="-78"/>
                <a:cs typeface="Alexandria SemiBold" pitchFamily="2" charset="-78"/>
              </a:rPr>
              <a:t>وفر له إحساس</a:t>
            </a:r>
            <a:r>
              <a:rPr lang="ar-SA" dirty="0" smtClean="0">
                <a:solidFill>
                  <a:srgbClr val="000000"/>
                </a:solidFill>
                <a:latin typeface="Alexandria SemiBold" pitchFamily="2" charset="-78"/>
                <a:cs typeface="Alexandria SemiBold" pitchFamily="2" charset="-78"/>
              </a:rPr>
              <a:t>ً</a:t>
            </a:r>
            <a:r>
              <a:rPr lang="ar-EG" dirty="0" smtClean="0">
                <a:solidFill>
                  <a:srgbClr val="000000"/>
                </a:solidFill>
                <a:latin typeface="Alexandria SemiBold" pitchFamily="2" charset="-78"/>
                <a:cs typeface="Alexandria SemiBold" pitchFamily="2" charset="-78"/>
              </a:rPr>
              <a:t>ا بالقرب </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03164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46758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694498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solidFill>
                  <a:srgbClr val="98481C"/>
                </a:solidFill>
                <a:latin typeface="Alexandria SemiBold" pitchFamily="2" charset="-78"/>
                <a:cs typeface="Alexandria SemiBold" pitchFamily="2" charset="-78"/>
              </a:rPr>
              <a:t>مثال: </a:t>
            </a:r>
            <a:r>
              <a:rPr lang="ar-SA" sz="1200" dirty="0" smtClean="0">
                <a:solidFill>
                  <a:srgbClr val="000000"/>
                </a:solidFill>
                <a:latin typeface="Alexandria SemiBold" pitchFamily="2" charset="-78"/>
                <a:cs typeface="Alexandria SemiBold" pitchFamily="2" charset="-78"/>
              </a:rPr>
              <a:t>خلال الأحداث الرياضية الكبرى، تقديم قصص الرياضيين الذين تغلبوا على الصعوبات لتحقيق أحلامهم. هذه القصص ليست فقط ملهمة، ولكنها أيضًا تخلق شعورًا بالتواصل بين الجمهور والرياضيين.</a:t>
            </a:r>
          </a:p>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081417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83095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832031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739266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r>
              <a:rPr lang="ar-SA" sz="1200" dirty="0" smtClean="0">
                <a:solidFill>
                  <a:srgbClr val="000000"/>
                </a:solidFill>
                <a:latin typeface="Alexandria SemiBold" pitchFamily="2" charset="-78"/>
                <a:cs typeface="Alexandria SemiBold" pitchFamily="2" charset="-78"/>
              </a:rPr>
              <a:t>وإذا كان المحتوى يثير مشاعر سلبية مثل الخوف أو القلق، فيسعى الفرد إلى التفاعل معه من خلال البحث عن معلومات إضافية لتخفيف هذه المشاعر.</a:t>
            </a: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37451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053963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هذه الظاهرة أصبحت شائعة بشكل متزايد في السنوات الأخيرة نتيجة لتطور التكنولوجيا وسهولة الوصول إلى المحتوى الرقمي.</a:t>
            </a: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130731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346343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r>
              <a:rPr lang="ar-SA" dirty="0" smtClean="0">
                <a:solidFill>
                  <a:srgbClr val="000000"/>
                </a:solidFill>
                <a:latin typeface="Alexandria SemiBold" pitchFamily="2" charset="-78"/>
                <a:cs typeface="Alexandria SemiBold" pitchFamily="2" charset="-78"/>
              </a:rPr>
              <a:t>الفرد ترك نفسه اثير للمنصات</a:t>
            </a:r>
            <a:r>
              <a:rPr lang="ar-SA" baseline="0" dirty="0" smtClean="0">
                <a:solidFill>
                  <a:srgbClr val="000000"/>
                </a:solidFill>
                <a:latin typeface="Alexandria SemiBold" pitchFamily="2" charset="-78"/>
                <a:cs typeface="Alexandria SemiBold" pitchFamily="2" charset="-78"/>
              </a:rPr>
              <a:t> الرقمية، فيتعرض لمحتوى تافه وذو جودة منخفضة (الاستهلاك المفرط)</a:t>
            </a: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869380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r>
              <a:rPr lang="ar-SA" dirty="0" smtClean="0">
                <a:solidFill>
                  <a:srgbClr val="000000"/>
                </a:solidFill>
                <a:latin typeface="Alexandria SemiBold" pitchFamily="2" charset="-78"/>
                <a:cs typeface="Alexandria SemiBold" pitchFamily="2" charset="-78"/>
              </a:rPr>
              <a:t>فيجد الفرد نفسه منعزلا عن العالم الحقيقي الذي نعيشه</a:t>
            </a: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0296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129847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585968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42212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dirty="0" smtClean="0"/>
              <a:t>تتطور التأثيرات من التعلم إلى المتعة ثم السلوك المستمر.</a:t>
            </a: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630766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r>
              <a:rPr lang="ar-SA" sz="1200" dirty="0" smtClean="0">
                <a:solidFill>
                  <a:srgbClr val="000000"/>
                </a:solidFill>
                <a:latin typeface="Alexandria SemiBold" pitchFamily="2" charset="-78"/>
                <a:cs typeface="Alexandria SemiBold" pitchFamily="2" charset="-78"/>
              </a:rPr>
              <a:t>الأفراد الذين تابعوا الأخبار بشكل مكثف </a:t>
            </a: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679384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sz="1200" dirty="0" smtClean="0">
                <a:solidFill>
                  <a:srgbClr val="000000"/>
                </a:solidFill>
                <a:latin typeface="Alexandria SemiBold" pitchFamily="2" charset="-78"/>
                <a:cs typeface="Alexandria SemiBold" pitchFamily="2" charset="-78"/>
              </a:rPr>
              <a:t>الأفراد الذين تابعوا الأخبار بشكل مكثف - </a:t>
            </a:r>
            <a:r>
              <a:rPr lang="ar-SA" dirty="0" smtClean="0">
                <a:solidFill>
                  <a:srgbClr val="000000"/>
                </a:solidFill>
                <a:latin typeface="Alexandria SemiBold" pitchFamily="2" charset="-78"/>
                <a:cs typeface="Alexandria SemiBold" pitchFamily="2" charset="-78"/>
              </a:rPr>
              <a:t>حيث طُلب من المشاركين تصنيف مشاعرهم استنادًا إلى خمس حالات عاطفية: السعادة، الغضب، الحزن، الخوف، والاهتمام.</a:t>
            </a:r>
          </a:p>
          <a:p>
            <a:pPr algn="r" rtl="1">
              <a:lnSpc>
                <a:spcPct val="150000"/>
              </a:lnSpc>
            </a:pPr>
            <a:endParaRPr lang="ar-SA" dirty="0" smtClean="0">
              <a:solidFill>
                <a:srgbClr val="000000"/>
              </a:solidFill>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956165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773547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81010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4.jp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 Id="rId9" Type="http://schemas.openxmlformats.org/officeDocument/2006/relationships/image" Target="../media/image132.sv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128.svg"/><Relationship Id="rId5" Type="http://schemas.openxmlformats.org/officeDocument/2006/relationships/image" Target="../media/image18.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9.png"/><Relationship Id="rId19" Type="http://schemas.openxmlformats.org/officeDocument/2006/relationships/image" Target="../media/image142.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13" Type="http://schemas.openxmlformats.org/officeDocument/2006/relationships/image" Target="../media/image72.svg"/><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8" Type="http://schemas.openxmlformats.org/officeDocument/2006/relationships/image" Target="../media/image91.svg"/><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5.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4.svg"/><Relationship Id="rId2" Type="http://schemas.openxmlformats.org/officeDocument/2006/relationships/notesSlide" Target="../notesSlides/notesSlide15.xml"/><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hyperlink" Target="https://www.youtube.com/watch?v=1eGANItkLSg" TargetMode="External"/><Relationship Id="rId5" Type="http://schemas.openxmlformats.org/officeDocument/2006/relationships/image" Target="../media/image28.jp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9.jp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31.png"/><Relationship Id="rId28" Type="http://schemas.openxmlformats.org/officeDocument/2006/relationships/image" Target="../media/image12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13" Type="http://schemas.openxmlformats.org/officeDocument/2006/relationships/image" Target="../media/image3.png"/><Relationship Id="rId3" Type="http://schemas.openxmlformats.org/officeDocument/2006/relationships/image" Target="../media/image32.png"/><Relationship Id="rId12" Type="http://schemas.openxmlformats.org/officeDocument/2006/relationships/image" Target="../media/image18.svg"/><Relationship Id="rId2" Type="http://schemas.openxmlformats.org/officeDocument/2006/relationships/notesSlide" Target="../notesSlides/notesSlide19.xml"/><Relationship Id="rId1" Type="http://schemas.openxmlformats.org/officeDocument/2006/relationships/slideLayout" Target="../slideLayouts/slideLayout15.xml"/><Relationship Id="rId15" Type="http://schemas.openxmlformats.org/officeDocument/2006/relationships/image" Target="../media/image34.gif"/><Relationship Id="rId1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6.jpeg"/><Relationship Id="rId5" Type="http://schemas.openxmlformats.org/officeDocument/2006/relationships/image" Target="../media/image35.jp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12" Type="http://schemas.openxmlformats.org/officeDocument/2006/relationships/image" Target="../media/image49.svg"/><Relationship Id="rId2" Type="http://schemas.openxmlformats.org/officeDocument/2006/relationships/notesSlide" Target="../notesSlides/notesSlide21.xml"/><Relationship Id="rId1" Type="http://schemas.openxmlformats.org/officeDocument/2006/relationships/slideLayout" Target="../slideLayouts/slideLayout15.xml"/><Relationship Id="rId11"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image" Target="../media/image160.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png"/><Relationship Id="rId7" Type="http://schemas.openxmlformats.org/officeDocument/2006/relationships/image" Target="../media/image76.svg"/><Relationship Id="rId2" Type="http://schemas.openxmlformats.org/officeDocument/2006/relationships/notesSlide" Target="../notesSlides/notesSlide22.xml"/><Relationship Id="rId1" Type="http://schemas.openxmlformats.org/officeDocument/2006/relationships/slideLayout" Target="../slideLayouts/slideLayout15.xml"/><Relationship Id="rId11" Type="http://schemas.openxmlformats.org/officeDocument/2006/relationships/image" Target="../media/image70.svg"/><Relationship Id="rId5" Type="http://schemas.openxmlformats.org/officeDocument/2006/relationships/image" Target="../media/image39.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37.png"/><Relationship Id="rId10" Type="http://schemas.openxmlformats.org/officeDocument/2006/relationships/image" Target="../media/image16.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28.svg"/><Relationship Id="rId5" Type="http://schemas.openxmlformats.org/officeDocument/2006/relationships/image" Target="../media/image43.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image" Target="../media/image10.svg"/><Relationship Id="rId5" Type="http://schemas.openxmlformats.org/officeDocument/2006/relationships/image" Target="../media/image45.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46.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5.xml"/><Relationship Id="rId5" Type="http://schemas.openxmlformats.org/officeDocument/2006/relationships/image" Target="../media/image47.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7.png"/><Relationship Id="rId10" Type="http://schemas.openxmlformats.org/officeDocument/2006/relationships/image" Target="../media/image16.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6.xml"/><Relationship Id="rId6" Type="http://schemas.openxmlformats.org/officeDocument/2006/relationships/customXml" Target="../ink/ink1.xml"/><Relationship Id="rId5" Type="http://schemas.openxmlformats.org/officeDocument/2006/relationships/image" Target="../media/image3.png"/><Relationship Id="rId4" Type="http://schemas.openxmlformats.org/officeDocument/2006/relationships/image" Target="../media/image13.sv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40663" y="2591583"/>
            <a:ext cx="3861188" cy="1077218"/>
          </a:xfrm>
          <a:prstGeom prst="rect">
            <a:avLst/>
          </a:prstGeom>
          <a:noFill/>
        </p:spPr>
        <p:txBody>
          <a:bodyPr wrap="square" rtlCol="0">
            <a:spAutoFit/>
          </a:bodyPr>
          <a:lstStyle/>
          <a:p>
            <a:pPr algn="ctr"/>
            <a:r>
              <a:rPr lang="ar-SA" sz="2800" b="1" dirty="0" smtClean="0">
                <a:solidFill>
                  <a:srgbClr val="00B0F0"/>
                </a:solidFill>
                <a:latin typeface="Alexandria ExtraBold" pitchFamily="2" charset="-78"/>
                <a:cs typeface="Alexandria ExtraBold" pitchFamily="2" charset="-78"/>
              </a:rPr>
              <a:t>علم النفس الإعلامي</a:t>
            </a:r>
          </a:p>
          <a:p>
            <a:pPr algn="ctr"/>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0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DGM315</a:t>
            </a:r>
            <a:endParaRPr lang="en-US" dirty="0"/>
          </a:p>
          <a:p>
            <a:r>
              <a:rPr lang="ar-SA" sz="2000" dirty="0" smtClean="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55688" y="2812338"/>
            <a:ext cx="5371983" cy="1148263"/>
          </a:xfrm>
          <a:prstGeom prst="rect">
            <a:avLst/>
          </a:prstGeom>
          <a:noFill/>
        </p:spPr>
        <p:txBody>
          <a:bodyPr wrap="none" rtlCol="0">
            <a:spAutoFit/>
          </a:bodyPr>
          <a:lstStyle/>
          <a:p>
            <a:pPr>
              <a:lnSpc>
                <a:spcPct val="150000"/>
              </a:lnSpc>
            </a:pPr>
            <a:r>
              <a:rPr lang="ar-SA" sz="2800" b="1" dirty="0" smtClean="0">
                <a:solidFill>
                  <a:srgbClr val="00B0F0"/>
                </a:solidFill>
                <a:latin typeface="Alexandria ExtraBold" pitchFamily="2" charset="-78"/>
                <a:cs typeface="Alexandria ExtraBold" pitchFamily="2" charset="-78"/>
              </a:rPr>
              <a:t>سيكولوجية الرسالة الإعلامية</a:t>
            </a:r>
          </a:p>
          <a:p>
            <a:pPr algn="ctr">
              <a:lnSpc>
                <a:spcPct val="150000"/>
              </a:lnSpc>
            </a:pPr>
            <a:r>
              <a:rPr lang="ar-SA" sz="2000" b="1" dirty="0" smtClean="0">
                <a:solidFill>
                  <a:srgbClr val="00B0F0"/>
                </a:solidFill>
                <a:latin typeface="Alexandria ExtraBold" pitchFamily="2" charset="-78"/>
                <a:cs typeface="Alexandria ExtraBold" pitchFamily="2" charset="-78"/>
              </a:rPr>
              <a:t>(التأثيرات الوجدانية والسلوكية)</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DGM315</a:t>
            </a:r>
            <a:endParaRPr lang="en-US" sz="2000"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0" y="1353955"/>
            <a:ext cx="5339443" cy="494147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898571" y="1906752"/>
            <a:ext cx="6916036" cy="438587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4832353" y="1826198"/>
            <a:ext cx="6977750" cy="4488408"/>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دوافع التعرض للأخبار والمعلومات الرقمية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التأثيرات الوجدانية للرسالة الإعلامية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التأثيرات السلوكية للرسالة الإعلامية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تأثير نظامي التفكير على سلوكيات المستخدمين واتخاذ القرارات</a:t>
            </a: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الاستهلاك المُفرط للإعلام الرقمي</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التأثيرات السلبية للاستهلاك المُفرط للإعلام الرقمي</a:t>
            </a: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دراسات حالة</a:t>
            </a:r>
            <a:endParaRPr lang="ar-EG"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657" y="1650209"/>
            <a:ext cx="9397069" cy="4591463"/>
          </a:xfrm>
          <a:prstGeom prst="roundRect">
            <a:avLst>
              <a:gd name="adj" fmla="val 6140"/>
            </a:avLst>
          </a:prstGeom>
          <a:solidFill>
            <a:srgbClr val="424046"/>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7500" t="6904" r="2366"/>
          <a:stretch/>
        </p:blipFill>
        <p:spPr>
          <a:xfrm>
            <a:off x="1273626" y="1911498"/>
            <a:ext cx="9201125" cy="4248599"/>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3679558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657" y="1650209"/>
            <a:ext cx="9397069" cy="4591463"/>
          </a:xfrm>
          <a:prstGeom prst="roundRect">
            <a:avLst>
              <a:gd name="adj" fmla="val 6140"/>
            </a:avLst>
          </a:prstGeom>
          <a:solidFill>
            <a:srgbClr val="424046"/>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0179" t="13571"/>
          <a:stretch/>
        </p:blipFill>
        <p:spPr>
          <a:xfrm>
            <a:off x="1208315" y="1911499"/>
            <a:ext cx="9323617" cy="424860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5" cstate="hqprint">
            <a:clrChange>
              <a:clrFrom>
                <a:srgbClr val="000000"/>
              </a:clrFrom>
              <a:clrTo>
                <a:srgbClr val="000000">
                  <a:alpha val="0"/>
                </a:srgbClr>
              </a:clrTo>
            </a:clrChange>
            <a:extLst>
              <a:ext uri="{28A0092B-C50C-407E-A947-70E740481C1C}">
                <a14:useLocalDpi xmlns:a14="http://schemas.microsoft.com/office/drawing/2010/main" val="0"/>
              </a:ext>
            </a:extLst>
          </a:blip>
          <a:srcRect t="7143" r="69062" b="33095"/>
          <a:stretch/>
        </p:blipFill>
        <p:spPr>
          <a:xfrm>
            <a:off x="0" y="5580554"/>
            <a:ext cx="1175657" cy="1277446"/>
          </a:xfrm>
          <a:prstGeom prst="rect">
            <a:avLst/>
          </a:prstGeom>
        </p:spPr>
      </p:pic>
    </p:spTree>
    <p:extLst>
      <p:ext uri="{BB962C8B-B14F-4D97-AF65-F5344CB8AC3E}">
        <p14:creationId xmlns:p14="http://schemas.microsoft.com/office/powerpoint/2010/main" val="21493443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8172" y="1650209"/>
            <a:ext cx="8874554" cy="4591463"/>
          </a:xfrm>
          <a:prstGeom prst="roundRect">
            <a:avLst>
              <a:gd name="adj" fmla="val 6140"/>
            </a:avLst>
          </a:prstGeom>
          <a:solidFill>
            <a:srgbClr val="424046"/>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6294" t="11668" r="3974" b="11904"/>
          <a:stretch/>
        </p:blipFill>
        <p:spPr>
          <a:xfrm>
            <a:off x="1763488" y="1794504"/>
            <a:ext cx="8719457" cy="421441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9437" t="24006" r="28656" b="51956"/>
          <a:stretch/>
        </p:blipFill>
        <p:spPr>
          <a:xfrm>
            <a:off x="0" y="5029200"/>
            <a:ext cx="2220686" cy="1828800"/>
          </a:xfrm>
          <a:prstGeom prst="rect">
            <a:avLst/>
          </a:prstGeom>
        </p:spPr>
      </p:pic>
    </p:spTree>
    <p:extLst>
      <p:ext uri="{BB962C8B-B14F-4D97-AF65-F5344CB8AC3E}">
        <p14:creationId xmlns:p14="http://schemas.microsoft.com/office/powerpoint/2010/main" val="38342899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3529" y="1650209"/>
            <a:ext cx="11168742" cy="4591463"/>
          </a:xfrm>
          <a:prstGeom prst="roundRect">
            <a:avLst>
              <a:gd name="adj" fmla="val 6140"/>
            </a:avLst>
          </a:prstGeom>
          <a:solidFill>
            <a:srgbClr val="424046"/>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grpSp>
        <p:nvGrpSpPr>
          <p:cNvPr id="13" name="Group 12"/>
          <p:cNvGrpSpPr/>
          <p:nvPr/>
        </p:nvGrpSpPr>
        <p:grpSpPr>
          <a:xfrm>
            <a:off x="473530" y="1991808"/>
            <a:ext cx="5149608" cy="3411913"/>
            <a:chOff x="0" y="0"/>
            <a:chExt cx="5164836" cy="3168295"/>
          </a:xfrm>
        </p:grpSpPr>
        <p:pic>
          <p:nvPicPr>
            <p:cNvPr id="14" name="Picture 13"/>
            <p:cNvPicPr/>
            <p:nvPr/>
          </p:nvPicPr>
          <p:blipFill>
            <a:blip r:embed="rId4"/>
            <a:stretch>
              <a:fillRect/>
            </a:stretch>
          </p:blipFill>
          <p:spPr>
            <a:xfrm>
              <a:off x="106680" y="18287"/>
              <a:ext cx="5039868" cy="2948940"/>
            </a:xfrm>
            <a:prstGeom prst="rect">
              <a:avLst/>
            </a:prstGeom>
          </p:spPr>
        </p:pic>
        <p:sp>
          <p:nvSpPr>
            <p:cNvPr id="15" name="Shape 36283120"/>
            <p:cNvSpPr/>
            <p:nvPr/>
          </p:nvSpPr>
          <p:spPr>
            <a:xfrm>
              <a:off x="88392" y="0"/>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6" name="Shape 36283121"/>
            <p:cNvSpPr/>
            <p:nvPr/>
          </p:nvSpPr>
          <p:spPr>
            <a:xfrm>
              <a:off x="106680" y="0"/>
              <a:ext cx="5039868" cy="18288"/>
            </a:xfrm>
            <a:custGeom>
              <a:avLst/>
              <a:gdLst/>
              <a:ahLst/>
              <a:cxnLst/>
              <a:rect l="0" t="0" r="0" b="0"/>
              <a:pathLst>
                <a:path w="5039868" h="18288">
                  <a:moveTo>
                    <a:pt x="0" y="0"/>
                  </a:moveTo>
                  <a:lnTo>
                    <a:pt x="5039868" y="0"/>
                  </a:lnTo>
                  <a:lnTo>
                    <a:pt x="503986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7" name="Shape 36283122"/>
            <p:cNvSpPr/>
            <p:nvPr/>
          </p:nvSpPr>
          <p:spPr>
            <a:xfrm>
              <a:off x="5146548" y="0"/>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8" name="Shape 36283123"/>
            <p:cNvSpPr/>
            <p:nvPr/>
          </p:nvSpPr>
          <p:spPr>
            <a:xfrm>
              <a:off x="88392" y="18287"/>
              <a:ext cx="18288" cy="2948940"/>
            </a:xfrm>
            <a:custGeom>
              <a:avLst/>
              <a:gdLst/>
              <a:ahLst/>
              <a:cxnLst/>
              <a:rect l="0" t="0" r="0" b="0"/>
              <a:pathLst>
                <a:path w="18288" h="2948940">
                  <a:moveTo>
                    <a:pt x="0" y="0"/>
                  </a:moveTo>
                  <a:lnTo>
                    <a:pt x="18288" y="0"/>
                  </a:lnTo>
                  <a:lnTo>
                    <a:pt x="18288" y="2948940"/>
                  </a:lnTo>
                  <a:lnTo>
                    <a:pt x="0" y="2948940"/>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9" name="Shape 36283124"/>
            <p:cNvSpPr/>
            <p:nvPr/>
          </p:nvSpPr>
          <p:spPr>
            <a:xfrm>
              <a:off x="5146548" y="18287"/>
              <a:ext cx="18288" cy="2948940"/>
            </a:xfrm>
            <a:custGeom>
              <a:avLst/>
              <a:gdLst/>
              <a:ahLst/>
              <a:cxnLst/>
              <a:rect l="0" t="0" r="0" b="0"/>
              <a:pathLst>
                <a:path w="18288" h="2948940">
                  <a:moveTo>
                    <a:pt x="0" y="0"/>
                  </a:moveTo>
                  <a:lnTo>
                    <a:pt x="18288" y="0"/>
                  </a:lnTo>
                  <a:lnTo>
                    <a:pt x="18288" y="2948940"/>
                  </a:lnTo>
                  <a:lnTo>
                    <a:pt x="0" y="2948940"/>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0" name="Shape 36283125"/>
            <p:cNvSpPr/>
            <p:nvPr/>
          </p:nvSpPr>
          <p:spPr>
            <a:xfrm>
              <a:off x="88392" y="2967228"/>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1" name="Shape 36283126"/>
            <p:cNvSpPr/>
            <p:nvPr/>
          </p:nvSpPr>
          <p:spPr>
            <a:xfrm>
              <a:off x="106680" y="2967228"/>
              <a:ext cx="5039868" cy="18288"/>
            </a:xfrm>
            <a:custGeom>
              <a:avLst/>
              <a:gdLst/>
              <a:ahLst/>
              <a:cxnLst/>
              <a:rect l="0" t="0" r="0" b="0"/>
              <a:pathLst>
                <a:path w="5039868" h="18288">
                  <a:moveTo>
                    <a:pt x="0" y="0"/>
                  </a:moveTo>
                  <a:lnTo>
                    <a:pt x="5039868" y="0"/>
                  </a:lnTo>
                  <a:lnTo>
                    <a:pt x="503986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2" name="Shape 36283127"/>
            <p:cNvSpPr/>
            <p:nvPr/>
          </p:nvSpPr>
          <p:spPr>
            <a:xfrm>
              <a:off x="5146548" y="2967228"/>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3" name="Rectangle 22"/>
            <p:cNvSpPr/>
            <p:nvPr/>
          </p:nvSpPr>
          <p:spPr>
            <a:xfrm>
              <a:off x="0" y="2775168"/>
              <a:ext cx="115715" cy="393127"/>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400">
                  <a:solidFill>
                    <a:srgbClr val="000000"/>
                  </a:solidFill>
                  <a:effectLst/>
                  <a:latin typeface="Simplified Arabic" panose="02020603050405020304" pitchFamily="18" charset="-78"/>
                  <a:ea typeface="Simplified Arabic" panose="02020603050405020304" pitchFamily="18" charset="-78"/>
                  <a:cs typeface="Simplified Arabic" panose="02020603050405020304" pitchFamily="18" charset="-78"/>
                </a:rPr>
                <a:t>  </a:t>
              </a:r>
            </a:p>
          </p:txBody>
        </p:sp>
      </p:grpSp>
      <p:sp>
        <p:nvSpPr>
          <p:cNvPr id="2" name="Rectangle 1"/>
          <p:cNvSpPr/>
          <p:nvPr/>
        </p:nvSpPr>
        <p:spPr>
          <a:xfrm>
            <a:off x="795725" y="5270830"/>
            <a:ext cx="4715000" cy="830997"/>
          </a:xfrm>
          <a:prstGeom prst="rect">
            <a:avLst/>
          </a:prstGeom>
          <a:solidFill>
            <a:schemeClr val="accent4">
              <a:lumMod val="20000"/>
              <a:lumOff val="80000"/>
            </a:schemeClr>
          </a:solidFill>
        </p:spPr>
        <p:txBody>
          <a:bodyPr wrap="square">
            <a:spAutoFit/>
          </a:bodyPr>
          <a:lstStyle/>
          <a:p>
            <a:pPr algn="ctr" rtl="1">
              <a:lnSpc>
                <a:spcPct val="150000"/>
              </a:lnSpc>
            </a:pPr>
            <a:r>
              <a:rPr lang="ar-SA" sz="1600" dirty="0">
                <a:solidFill>
                  <a:srgbClr val="002060"/>
                </a:solidFill>
                <a:latin typeface="Alexandria SemiBold" pitchFamily="2" charset="-78"/>
                <a:cs typeface="Alexandria SemiBold" pitchFamily="2" charset="-78"/>
              </a:rPr>
              <a:t>استخدام الوسـائط المتعـددة في تصميم الأخبار الرقمية ینـتج عنهـا تعرف أعلـى، ولكـن تـذكر أقـل. </a:t>
            </a:r>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10982" t="14287" r="3437" b="11428"/>
          <a:stretch/>
        </p:blipFill>
        <p:spPr>
          <a:xfrm>
            <a:off x="5707755" y="1731854"/>
            <a:ext cx="5849898" cy="4406449"/>
          </a:xfrm>
          <a:prstGeom prst="rect">
            <a:avLst/>
          </a:prstGeom>
        </p:spPr>
      </p:pic>
    </p:spTree>
    <p:extLst>
      <p:ext uri="{BB962C8B-B14F-4D97-AF65-F5344CB8AC3E}">
        <p14:creationId xmlns:p14="http://schemas.microsoft.com/office/powerpoint/2010/main" val="7313111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43935" y="1996944"/>
            <a:ext cx="8617851" cy="417866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43507" y="163166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43935" y="2181610"/>
            <a:ext cx="8471758" cy="4016484"/>
          </a:xfrm>
          <a:prstGeom prst="rect">
            <a:avLst/>
          </a:prstGeom>
          <a:noFill/>
        </p:spPr>
        <p:txBody>
          <a:bodyPr wrap="square">
            <a:spAutoFit/>
          </a:bodyPr>
          <a:lstStyle/>
          <a:p>
            <a:pPr algn="r" rtl="1">
              <a:lnSpc>
                <a:spcPct val="150000"/>
              </a:lnSpc>
            </a:pP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مع </a:t>
            </a:r>
            <a:r>
              <a:rPr lang="ar-SA" sz="1700" dirty="0">
                <a:solidFill>
                  <a:srgbClr val="000000"/>
                </a:solidFill>
                <a:latin typeface="Alexandria SemiBold" pitchFamily="2" charset="-78"/>
                <a:cs typeface="Alexandria SemiBold" pitchFamily="2" charset="-78"/>
              </a:rPr>
              <a:t>تزايد استخدام الهواتف الذكية والأجهزة اللوحية، تغيرت طريقة </a:t>
            </a:r>
            <a:r>
              <a:rPr lang="ar-SA" sz="1700" dirty="0" smtClean="0">
                <a:solidFill>
                  <a:srgbClr val="000000"/>
                </a:solidFill>
                <a:latin typeface="Alexandria SemiBold" pitchFamily="2" charset="-78"/>
                <a:cs typeface="Alexandria SemiBold" pitchFamily="2" charset="-78"/>
              </a:rPr>
              <a:t>استهلاك    الأخبار </a:t>
            </a:r>
            <a:r>
              <a:rPr lang="ar-SA" sz="1700" dirty="0">
                <a:solidFill>
                  <a:srgbClr val="000000"/>
                </a:solidFill>
                <a:latin typeface="Alexandria SemiBold" pitchFamily="2" charset="-78"/>
                <a:cs typeface="Alexandria SemiBold" pitchFamily="2" charset="-78"/>
              </a:rPr>
              <a:t>والمعلومات بشكل </a:t>
            </a:r>
            <a:r>
              <a:rPr lang="ar-SA" sz="1700" dirty="0" smtClean="0">
                <a:solidFill>
                  <a:srgbClr val="000000"/>
                </a:solidFill>
                <a:latin typeface="Alexandria SemiBold" pitchFamily="2" charset="-78"/>
                <a:cs typeface="Alexandria SemiBold" pitchFamily="2" charset="-78"/>
              </a:rPr>
              <a:t>جذري، حيث أصبح </a:t>
            </a:r>
            <a:r>
              <a:rPr lang="ar-SA" sz="1700" dirty="0">
                <a:solidFill>
                  <a:srgbClr val="000000"/>
                </a:solidFill>
                <a:latin typeface="Alexandria SemiBold" pitchFamily="2" charset="-78"/>
                <a:cs typeface="Alexandria SemiBold" pitchFamily="2" charset="-78"/>
              </a:rPr>
              <a:t>بإمكان الأفراد </a:t>
            </a:r>
            <a:r>
              <a:rPr lang="ar-SA" sz="1700" dirty="0" smtClean="0">
                <a:solidFill>
                  <a:srgbClr val="000000"/>
                </a:solidFill>
                <a:latin typeface="Alexandria SemiBold" pitchFamily="2" charset="-78"/>
                <a:cs typeface="Alexandria SemiBold" pitchFamily="2" charset="-78"/>
              </a:rPr>
              <a:t>الوصول بسهولة </a:t>
            </a:r>
            <a:r>
              <a:rPr lang="ar-SA" sz="1700" dirty="0">
                <a:solidFill>
                  <a:srgbClr val="000000"/>
                </a:solidFill>
                <a:latin typeface="Alexandria SemiBold" pitchFamily="2" charset="-78"/>
                <a:cs typeface="Alexandria SemiBold" pitchFamily="2" charset="-78"/>
              </a:rPr>
              <a:t>إلى مجموعة واسعة من المعلومات من مصادر </a:t>
            </a:r>
            <a:r>
              <a:rPr lang="ar-SA" sz="1700" dirty="0" smtClean="0">
                <a:solidFill>
                  <a:srgbClr val="000000"/>
                </a:solidFill>
                <a:latin typeface="Alexandria SemiBold" pitchFamily="2" charset="-78"/>
                <a:cs typeface="Alexandria SemiBold" pitchFamily="2" charset="-78"/>
              </a:rPr>
              <a:t>متعددة. هذا التغيير يعزز من تفاعل الأفراد مع الأحداث </a:t>
            </a:r>
            <a:r>
              <a:rPr lang="ar-SA" sz="1700" dirty="0">
                <a:solidFill>
                  <a:srgbClr val="000000"/>
                </a:solidFill>
                <a:latin typeface="Alexandria SemiBold" pitchFamily="2" charset="-78"/>
                <a:cs typeface="Alexandria SemiBold" pitchFamily="2" charset="-78"/>
              </a:rPr>
              <a:t>المحيطة </a:t>
            </a:r>
            <a:r>
              <a:rPr lang="ar-SA" sz="1700" dirty="0" smtClean="0">
                <a:solidFill>
                  <a:srgbClr val="000000"/>
                </a:solidFill>
                <a:latin typeface="Alexandria SemiBold" pitchFamily="2" charset="-78"/>
                <a:cs typeface="Alexandria SemiBold" pitchFamily="2" charset="-78"/>
              </a:rPr>
              <a:t>بهم، كما </a:t>
            </a:r>
            <a:r>
              <a:rPr lang="ar-SA" sz="1700" dirty="0">
                <a:solidFill>
                  <a:srgbClr val="000000"/>
                </a:solidFill>
                <a:latin typeface="Alexandria SemiBold" pitchFamily="2" charset="-78"/>
                <a:cs typeface="Alexandria SemiBold" pitchFamily="2" charset="-78"/>
              </a:rPr>
              <a:t>أن التفاعل الاجتماعي عبر المنصات المختلفة يعزز من </a:t>
            </a:r>
            <a:r>
              <a:rPr lang="ar-SA" sz="1700" dirty="0" smtClean="0">
                <a:solidFill>
                  <a:srgbClr val="000000"/>
                </a:solidFill>
                <a:latin typeface="Alexandria SemiBold" pitchFamily="2" charset="-78"/>
                <a:cs typeface="Alexandria SemiBold" pitchFamily="2" charset="-78"/>
              </a:rPr>
              <a:t>قدرتهم </a:t>
            </a:r>
            <a:r>
              <a:rPr lang="ar-SA" sz="1700" dirty="0">
                <a:solidFill>
                  <a:srgbClr val="000000"/>
                </a:solidFill>
                <a:latin typeface="Alexandria SemiBold" pitchFamily="2" charset="-78"/>
                <a:cs typeface="Alexandria SemiBold" pitchFamily="2" charset="-78"/>
              </a:rPr>
              <a:t>على </a:t>
            </a:r>
            <a:r>
              <a:rPr lang="ar-SA" sz="1700" dirty="0" smtClean="0">
                <a:solidFill>
                  <a:srgbClr val="000000"/>
                </a:solidFill>
                <a:latin typeface="Alexandria SemiBold" pitchFamily="2" charset="-78"/>
                <a:cs typeface="Alexandria SemiBold" pitchFamily="2" charset="-78"/>
              </a:rPr>
              <a:t>المشاركة </a:t>
            </a:r>
            <a:r>
              <a:rPr lang="ar-SA" sz="1700" dirty="0">
                <a:solidFill>
                  <a:srgbClr val="000000"/>
                </a:solidFill>
                <a:latin typeface="Alexandria SemiBold" pitchFamily="2" charset="-78"/>
                <a:cs typeface="Alexandria SemiBold" pitchFamily="2" charset="-78"/>
              </a:rPr>
              <a:t>في النقاشات العامة</a:t>
            </a:r>
            <a:r>
              <a:rPr lang="en-US" sz="1700" dirty="0">
                <a:solidFill>
                  <a:srgbClr val="000000"/>
                </a:solidFill>
                <a:latin typeface="Alexandria SemiBold" pitchFamily="2" charset="-78"/>
                <a:cs typeface="Alexandria SemiBold" pitchFamily="2" charset="-78"/>
              </a:rPr>
              <a:t>.</a:t>
            </a:r>
            <a:r>
              <a:rPr lang="ar-SA" sz="1700" dirty="0">
                <a:solidFill>
                  <a:srgbClr val="000000"/>
                </a:solidFill>
                <a:latin typeface="Alexandria SemiBold" pitchFamily="2" charset="-78"/>
                <a:cs typeface="Alexandria SemiBold" pitchFamily="2" charset="-78"/>
              </a:rPr>
              <a:t> وتتأثر عادات </a:t>
            </a:r>
            <a:r>
              <a:rPr lang="ar-SA" sz="1700" dirty="0" smtClean="0">
                <a:solidFill>
                  <a:srgbClr val="000000"/>
                </a:solidFill>
                <a:latin typeface="Alexandria SemiBold" pitchFamily="2" charset="-78"/>
                <a:cs typeface="Alexandria SemiBold" pitchFamily="2" charset="-78"/>
              </a:rPr>
              <a:t>استهلاك </a:t>
            </a:r>
            <a:r>
              <a:rPr lang="ar-SA" sz="1700" dirty="0">
                <a:solidFill>
                  <a:srgbClr val="000000"/>
                </a:solidFill>
                <a:latin typeface="Alexandria SemiBold" pitchFamily="2" charset="-78"/>
                <a:cs typeface="Alexandria SemiBold" pitchFamily="2" charset="-78"/>
              </a:rPr>
              <a:t>ا</a:t>
            </a:r>
            <a:r>
              <a:rPr lang="ar-SA" sz="1700" dirty="0" smtClean="0">
                <a:solidFill>
                  <a:srgbClr val="000000"/>
                </a:solidFill>
                <a:latin typeface="Alexandria SemiBold" pitchFamily="2" charset="-78"/>
                <a:cs typeface="Alexandria SemiBold" pitchFamily="2" charset="-78"/>
              </a:rPr>
              <a:t>لمحتوى </a:t>
            </a:r>
            <a:r>
              <a:rPr lang="ar-SA" sz="1700" dirty="0">
                <a:solidFill>
                  <a:srgbClr val="000000"/>
                </a:solidFill>
                <a:latin typeface="Alexandria SemiBold" pitchFamily="2" charset="-78"/>
                <a:cs typeface="Alexandria SemiBold" pitchFamily="2" charset="-78"/>
              </a:rPr>
              <a:t>الرقمي بعدة عوامل </a:t>
            </a:r>
            <a:r>
              <a:rPr lang="ar-SA" sz="1700" dirty="0" smtClean="0">
                <a:solidFill>
                  <a:srgbClr val="000000"/>
                </a:solidFill>
                <a:latin typeface="Alexandria SemiBold" pitchFamily="2" charset="-78"/>
                <a:cs typeface="Alexandria SemiBold" pitchFamily="2" charset="-78"/>
              </a:rPr>
              <a:t>تشمل: </a:t>
            </a:r>
            <a:r>
              <a:rPr lang="ar-SA" sz="1700" dirty="0">
                <a:solidFill>
                  <a:srgbClr val="000000"/>
                </a:solidFill>
                <a:latin typeface="Alexandria SemiBold" pitchFamily="2" charset="-78"/>
                <a:cs typeface="Alexandria SemiBold" pitchFamily="2" charset="-78"/>
              </a:rPr>
              <a:t>نوع </a:t>
            </a:r>
            <a:r>
              <a:rPr lang="ar-SA" sz="1700" dirty="0" smtClean="0">
                <a:solidFill>
                  <a:srgbClr val="000000"/>
                </a:solidFill>
                <a:latin typeface="Alexandria SemiBold" pitchFamily="2" charset="-78"/>
                <a:cs typeface="Alexandria SemiBold" pitchFamily="2" charset="-78"/>
              </a:rPr>
              <a:t>المحتوى، والمنصة </a:t>
            </a:r>
            <a:r>
              <a:rPr lang="ar-SA" sz="1700" dirty="0">
                <a:solidFill>
                  <a:srgbClr val="000000"/>
                </a:solidFill>
                <a:latin typeface="Alexandria SemiBold" pitchFamily="2" charset="-78"/>
                <a:cs typeface="Alexandria SemiBold" pitchFamily="2" charset="-78"/>
              </a:rPr>
              <a:t>المستخدمة، </a:t>
            </a:r>
            <a:r>
              <a:rPr lang="ar-SA" sz="1700" dirty="0" smtClean="0">
                <a:solidFill>
                  <a:srgbClr val="000000"/>
                </a:solidFill>
                <a:latin typeface="Alexandria SemiBold" pitchFamily="2" charset="-78"/>
                <a:cs typeface="Alexandria SemiBold" pitchFamily="2" charset="-78"/>
              </a:rPr>
              <a:t>والفئة </a:t>
            </a:r>
            <a:r>
              <a:rPr lang="ar-SA" sz="1700" dirty="0">
                <a:solidFill>
                  <a:srgbClr val="000000"/>
                </a:solidFill>
                <a:latin typeface="Alexandria SemiBold" pitchFamily="2" charset="-78"/>
                <a:cs typeface="Alexandria SemiBold" pitchFamily="2" charset="-78"/>
              </a:rPr>
              <a:t>العمرية، والوقت المستغرق </a:t>
            </a:r>
            <a:r>
              <a:rPr lang="ar-SA" sz="1700" dirty="0" smtClean="0">
                <a:solidFill>
                  <a:srgbClr val="000000"/>
                </a:solidFill>
                <a:latin typeface="Alexandria SemiBold" pitchFamily="2" charset="-78"/>
                <a:cs typeface="Alexandria SemiBold" pitchFamily="2" charset="-78"/>
              </a:rPr>
              <a:t>في استهلاكه. وتشير </a:t>
            </a:r>
            <a:r>
              <a:rPr lang="ar-SA" sz="1700" dirty="0">
                <a:solidFill>
                  <a:srgbClr val="000000"/>
                </a:solidFill>
                <a:latin typeface="Alexandria SemiBold" pitchFamily="2" charset="-78"/>
                <a:cs typeface="Alexandria SemiBold" pitchFamily="2" charset="-78"/>
              </a:rPr>
              <a:t>دراسة مركز </a:t>
            </a:r>
            <a:r>
              <a:rPr lang="en-US" sz="1700" dirty="0" smtClean="0">
                <a:solidFill>
                  <a:srgbClr val="000000"/>
                </a:solidFill>
                <a:latin typeface="Alexandria SemiBold" pitchFamily="2" charset="-78"/>
                <a:cs typeface="Alexandria SemiBold" pitchFamily="2" charset="-78"/>
              </a:rPr>
              <a:t>Pew Research</a:t>
            </a:r>
            <a:r>
              <a:rPr lang="ar-SA" sz="1700" dirty="0" smtClean="0">
                <a:solidFill>
                  <a:srgbClr val="000000"/>
                </a:solidFill>
                <a:latin typeface="Alexandria SemiBold" pitchFamily="2" charset="-78"/>
                <a:cs typeface="Alexandria SemiBold" pitchFamily="2" charset="-78"/>
              </a:rPr>
              <a:t> في عام 2024 إلى </a:t>
            </a:r>
            <a:r>
              <a:rPr lang="ar-SA" sz="1700" dirty="0">
                <a:solidFill>
                  <a:srgbClr val="000000"/>
                </a:solidFill>
                <a:latin typeface="Alexandria SemiBold" pitchFamily="2" charset="-78"/>
                <a:cs typeface="Alexandria SemiBold" pitchFamily="2" charset="-78"/>
              </a:rPr>
              <a:t>أن </a:t>
            </a:r>
            <a:r>
              <a:rPr lang="ar-SA" sz="1700" dirty="0" smtClean="0">
                <a:solidFill>
                  <a:srgbClr val="000000"/>
                </a:solidFill>
                <a:latin typeface="Alexandria SemiBold" pitchFamily="2" charset="-78"/>
                <a:cs typeface="Alexandria SemiBold" pitchFamily="2" charset="-78"/>
              </a:rPr>
              <a:t>منصة إكس تلعب </a:t>
            </a:r>
            <a:r>
              <a:rPr lang="ar-SA" sz="1700" dirty="0">
                <a:solidFill>
                  <a:srgbClr val="000000"/>
                </a:solidFill>
                <a:latin typeface="Alexandria SemiBold" pitchFamily="2" charset="-78"/>
                <a:cs typeface="Alexandria SemiBold" pitchFamily="2" charset="-78"/>
              </a:rPr>
              <a:t>دورًا كبيرًا في استهلاك </a:t>
            </a:r>
            <a:r>
              <a:rPr lang="ar-SA" sz="1700" dirty="0" smtClean="0">
                <a:solidFill>
                  <a:srgbClr val="000000"/>
                </a:solidFill>
                <a:latin typeface="Alexandria SemiBold" pitchFamily="2" charset="-78"/>
                <a:cs typeface="Alexandria SemiBold" pitchFamily="2" charset="-78"/>
              </a:rPr>
              <a:t>الأخبار، حيث يقوم 94% </a:t>
            </a:r>
            <a:r>
              <a:rPr lang="ar-SA" sz="1700" dirty="0">
                <a:solidFill>
                  <a:srgbClr val="000000"/>
                </a:solidFill>
                <a:latin typeface="Alexandria SemiBold" pitchFamily="2" charset="-78"/>
                <a:cs typeface="Alexandria SemiBold" pitchFamily="2" charset="-78"/>
              </a:rPr>
              <a:t>من </a:t>
            </a:r>
            <a:r>
              <a:rPr lang="ar-SA" sz="1700" dirty="0" smtClean="0">
                <a:solidFill>
                  <a:srgbClr val="000000"/>
                </a:solidFill>
                <a:latin typeface="Alexandria SemiBold" pitchFamily="2" charset="-78"/>
                <a:cs typeface="Alexandria SemiBold" pitchFamily="2" charset="-78"/>
              </a:rPr>
              <a:t>مستخدميها </a:t>
            </a:r>
            <a:r>
              <a:rPr lang="ar-SA" sz="1700" dirty="0">
                <a:solidFill>
                  <a:srgbClr val="000000"/>
                </a:solidFill>
                <a:latin typeface="Alexandria SemiBold" pitchFamily="2" charset="-78"/>
                <a:cs typeface="Alexandria SemiBold" pitchFamily="2" charset="-78"/>
              </a:rPr>
              <a:t>بمتابعة الأخبار </a:t>
            </a:r>
            <a:r>
              <a:rPr lang="ar-SA" sz="1700" dirty="0" smtClean="0">
                <a:solidFill>
                  <a:srgbClr val="000000"/>
                </a:solidFill>
                <a:latin typeface="Alexandria SemiBold" pitchFamily="2" charset="-78"/>
                <a:cs typeface="Alexandria SemiBold" pitchFamily="2" charset="-78"/>
              </a:rPr>
              <a:t>العاجلة، في حين يقوم 85</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من مستخدميها </a:t>
            </a:r>
            <a:r>
              <a:rPr lang="ar-SA" sz="1700" dirty="0">
                <a:solidFill>
                  <a:srgbClr val="000000"/>
                </a:solidFill>
                <a:latin typeface="Alexandria SemiBold" pitchFamily="2" charset="-78"/>
                <a:cs typeface="Alexandria SemiBold" pitchFamily="2" charset="-78"/>
              </a:rPr>
              <a:t>يوميًا </a:t>
            </a:r>
            <a:r>
              <a:rPr lang="ar-SA" sz="1700" dirty="0" smtClean="0">
                <a:solidFill>
                  <a:srgbClr val="000000"/>
                </a:solidFill>
                <a:latin typeface="Alexandria SemiBold" pitchFamily="2" charset="-78"/>
                <a:cs typeface="Alexandria SemiBold" pitchFamily="2" charset="-78"/>
              </a:rPr>
              <a:t>بالبحث عن الأخبار؛ مما </a:t>
            </a:r>
            <a:r>
              <a:rPr lang="ar-SA" sz="1700" dirty="0">
                <a:solidFill>
                  <a:srgbClr val="000000"/>
                </a:solidFill>
                <a:latin typeface="Alexandria SemiBold" pitchFamily="2" charset="-78"/>
                <a:cs typeface="Alexandria SemiBold" pitchFamily="2" charset="-78"/>
              </a:rPr>
              <a:t>يعكس تفاعلهم النشط مع المحتوى </a:t>
            </a:r>
            <a:r>
              <a:rPr lang="ar-SA" sz="1700" dirty="0" smtClean="0">
                <a:solidFill>
                  <a:srgbClr val="000000"/>
                </a:solidFill>
                <a:latin typeface="Alexandria SemiBold" pitchFamily="2" charset="-78"/>
                <a:cs typeface="Alexandria SemiBold" pitchFamily="2" charset="-78"/>
              </a:rPr>
              <a:t>الإخباري.</a:t>
            </a:r>
            <a:endParaRPr lang="en-US" sz="17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19716" y="118029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792493" y="1671120"/>
            <a:ext cx="1001623"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2493" y="185578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Freeform 4"/>
          <p:cNvSpPr/>
          <p:nvPr/>
        </p:nvSpPr>
        <p:spPr>
          <a:xfrm>
            <a:off x="-391886" y="3184072"/>
            <a:ext cx="2486835" cy="3657782"/>
          </a:xfrm>
          <a:custGeom>
            <a:avLst/>
            <a:gdLst/>
            <a:ahLst/>
            <a:cxnLst/>
            <a:rect l="l" t="t" r="r" b="b"/>
            <a:pathLst>
              <a:path w="2942759" h="3465628">
                <a:moveTo>
                  <a:pt x="0" y="0"/>
                </a:moveTo>
                <a:lnTo>
                  <a:pt x="2942759" y="0"/>
                </a:lnTo>
                <a:lnTo>
                  <a:pt x="2942759" y="3465628"/>
                </a:lnTo>
                <a:lnTo>
                  <a:pt x="0" y="3465628"/>
                </a:lnTo>
                <a:lnTo>
                  <a:pt x="0" y="0"/>
                </a:lnTo>
                <a:close/>
              </a:path>
            </a:pathLst>
          </a:custGeom>
          <a:blipFill>
            <a:blip r:embed="rId3"/>
            <a:stretch>
              <a:fillRect/>
            </a:stretch>
          </a:blipFill>
        </p:spPr>
      </p:sp>
    </p:spTree>
    <p:extLst>
      <p:ext uri="{BB962C8B-B14F-4D97-AF65-F5344CB8AC3E}">
        <p14:creationId xmlns:p14="http://schemas.microsoft.com/office/powerpoint/2010/main" val="17590151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322363" y="1826500"/>
            <a:ext cx="10008976" cy="447904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676883" y="164573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457467" y="1888986"/>
            <a:ext cx="9803709" cy="4387740"/>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كما يقضي الأفراد في المتوسط 1.55 ساعة يوميًا على منصات </a:t>
            </a:r>
            <a:r>
              <a:rPr lang="ar-SA" sz="1700" dirty="0" smtClean="0">
                <a:solidFill>
                  <a:srgbClr val="000000"/>
                </a:solidFill>
                <a:latin typeface="Alexandria SemiBold" pitchFamily="2" charset="-78"/>
                <a:cs typeface="Alexandria SemiBold" pitchFamily="2" charset="-78"/>
              </a:rPr>
              <a:t>الفيديو، </a:t>
            </a:r>
            <a:r>
              <a:rPr lang="ar-SA" sz="1700" dirty="0">
                <a:solidFill>
                  <a:srgbClr val="000000"/>
                </a:solidFill>
                <a:latin typeface="Alexandria SemiBold" pitchFamily="2" charset="-78"/>
                <a:cs typeface="Alexandria SemiBold" pitchFamily="2" charset="-78"/>
              </a:rPr>
              <a:t>بينما </a:t>
            </a:r>
            <a:r>
              <a:rPr lang="ar-SA" sz="1700" dirty="0" smtClean="0">
                <a:solidFill>
                  <a:srgbClr val="000000"/>
                </a:solidFill>
                <a:latin typeface="Alexandria SemiBold" pitchFamily="2" charset="-78"/>
                <a:cs typeface="Alexandria SemiBold" pitchFamily="2" charset="-78"/>
              </a:rPr>
              <a:t>يستمع </a:t>
            </a:r>
            <a:r>
              <a:rPr lang="ar-SA" sz="1700" dirty="0">
                <a:solidFill>
                  <a:srgbClr val="000000"/>
                </a:solidFill>
                <a:latin typeface="Alexandria SemiBold" pitchFamily="2" charset="-78"/>
                <a:cs typeface="Alexandria SemiBold" pitchFamily="2" charset="-78"/>
              </a:rPr>
              <a:t>98.9% </a:t>
            </a:r>
            <a:r>
              <a:rPr lang="ar-SA" sz="1700" dirty="0" smtClean="0">
                <a:solidFill>
                  <a:srgbClr val="000000"/>
                </a:solidFill>
                <a:latin typeface="Alexandria SemiBold" pitchFamily="2" charset="-78"/>
                <a:cs typeface="Alexandria SemiBold" pitchFamily="2" charset="-78"/>
              </a:rPr>
              <a:t>      من </a:t>
            </a:r>
            <a:r>
              <a:rPr lang="ar-SA" sz="1700" dirty="0">
                <a:solidFill>
                  <a:srgbClr val="000000"/>
                </a:solidFill>
                <a:latin typeface="Alexandria SemiBold" pitchFamily="2" charset="-78"/>
                <a:cs typeface="Alexandria SemiBold" pitchFamily="2" charset="-78"/>
              </a:rPr>
              <a:t>الأفراد </a:t>
            </a:r>
            <a:r>
              <a:rPr lang="ar-SA" sz="1700" dirty="0" smtClean="0">
                <a:solidFill>
                  <a:srgbClr val="000000"/>
                </a:solidFill>
                <a:latin typeface="Alexandria SemiBold" pitchFamily="2" charset="-78"/>
                <a:cs typeface="Alexandria SemiBold" pitchFamily="2" charset="-78"/>
              </a:rPr>
              <a:t>للمقاطع الصوتية (بودكاست) </a:t>
            </a:r>
            <a:r>
              <a:rPr lang="ar-SA" sz="1700" dirty="0">
                <a:solidFill>
                  <a:srgbClr val="000000"/>
                </a:solidFill>
                <a:latin typeface="Alexandria SemiBold" pitchFamily="2" charset="-78"/>
                <a:cs typeface="Alexandria SemiBold" pitchFamily="2" charset="-78"/>
              </a:rPr>
              <a:t>بمعدل 1.10 ساعة يوميًا.</a:t>
            </a:r>
            <a:r>
              <a:rPr lang="ar-SA" sz="1700" dirty="0" smtClean="0">
                <a:solidFill>
                  <a:srgbClr val="000000"/>
                </a:solidFill>
                <a:latin typeface="Alexandria SemiBold" pitchFamily="2" charset="-78"/>
                <a:cs typeface="Alexandria SemiBold" pitchFamily="2" charset="-78"/>
              </a:rPr>
              <a:t> أما الألعاب الرقمية، فبلغت </a:t>
            </a:r>
            <a:r>
              <a:rPr lang="ar-SA" sz="1700" dirty="0">
                <a:solidFill>
                  <a:srgbClr val="000000"/>
                </a:solidFill>
                <a:latin typeface="Alexandria SemiBold" pitchFamily="2" charset="-78"/>
                <a:cs typeface="Alexandria SemiBold" pitchFamily="2" charset="-78"/>
              </a:rPr>
              <a:t>نسبة </a:t>
            </a:r>
            <a:r>
              <a:rPr lang="ar-SA" sz="1700" dirty="0" smtClean="0">
                <a:solidFill>
                  <a:srgbClr val="000000"/>
                </a:solidFill>
                <a:latin typeface="Alexandria SemiBold" pitchFamily="2" charset="-78"/>
                <a:cs typeface="Alexandria SemiBold" pitchFamily="2" charset="-78"/>
              </a:rPr>
              <a:t>استهلاكها </a:t>
            </a:r>
            <a:r>
              <a:rPr lang="ar-SA" sz="1700" dirty="0">
                <a:solidFill>
                  <a:srgbClr val="000000"/>
                </a:solidFill>
                <a:latin typeface="Alexandria SemiBold" pitchFamily="2" charset="-78"/>
                <a:cs typeface="Alexandria SemiBold" pitchFamily="2" charset="-78"/>
              </a:rPr>
              <a:t>90.8%، </a:t>
            </a:r>
            <a:r>
              <a:rPr lang="ar-SA" sz="1700" dirty="0" smtClean="0">
                <a:solidFill>
                  <a:srgbClr val="000000"/>
                </a:solidFill>
                <a:latin typeface="Alexandria SemiBold" pitchFamily="2" charset="-78"/>
                <a:cs typeface="Alexandria SemiBold" pitchFamily="2" charset="-78"/>
              </a:rPr>
              <a:t>للفئة العمرية من (10 </a:t>
            </a:r>
            <a:r>
              <a:rPr lang="ar-SA" sz="1700" dirty="0">
                <a:solidFill>
                  <a:srgbClr val="000000"/>
                </a:solidFill>
                <a:latin typeface="Alexandria SemiBold" pitchFamily="2" charset="-78"/>
                <a:cs typeface="Alexandria SemiBold" pitchFamily="2" charset="-78"/>
              </a:rPr>
              <a:t>إلى </a:t>
            </a:r>
            <a:r>
              <a:rPr lang="ar-SA" sz="1700" dirty="0" smtClean="0">
                <a:solidFill>
                  <a:srgbClr val="000000"/>
                </a:solidFill>
                <a:latin typeface="Alexandria SemiBold" pitchFamily="2" charset="-78"/>
                <a:cs typeface="Alexandria SemiBold" pitchFamily="2" charset="-78"/>
              </a:rPr>
              <a:t>19) </a:t>
            </a:r>
            <a:r>
              <a:rPr lang="ar-SA" sz="1700" dirty="0">
                <a:solidFill>
                  <a:srgbClr val="000000"/>
                </a:solidFill>
                <a:latin typeface="Alexandria SemiBold" pitchFamily="2" charset="-78"/>
                <a:cs typeface="Alexandria SemiBold" pitchFamily="2" charset="-78"/>
              </a:rPr>
              <a:t>عامًا بشكل </a:t>
            </a:r>
            <a:r>
              <a:rPr lang="ar-SA" sz="1700" dirty="0" smtClean="0">
                <a:solidFill>
                  <a:srgbClr val="000000"/>
                </a:solidFill>
                <a:latin typeface="Alexandria SemiBold" pitchFamily="2" charset="-78"/>
                <a:cs typeface="Alexandria SemiBold" pitchFamily="2" charset="-78"/>
              </a:rPr>
              <a:t>مُكثف</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هذه النتائج </a:t>
            </a:r>
            <a:r>
              <a:rPr lang="ar-SA" sz="1700" dirty="0">
                <a:solidFill>
                  <a:srgbClr val="000000"/>
                </a:solidFill>
                <a:latin typeface="Alexandria SemiBold" pitchFamily="2" charset="-78"/>
                <a:cs typeface="Alexandria SemiBold" pitchFamily="2" charset="-78"/>
              </a:rPr>
              <a:t>تبرز تفاعل المستخدمين مع المحتوى </a:t>
            </a:r>
            <a:r>
              <a:rPr lang="ar-SA" sz="1700" dirty="0" smtClean="0">
                <a:solidFill>
                  <a:srgbClr val="000000"/>
                </a:solidFill>
                <a:latin typeface="Alexandria SemiBold" pitchFamily="2" charset="-78"/>
                <a:cs typeface="Alexandria SemiBold" pitchFamily="2" charset="-78"/>
              </a:rPr>
              <a:t>الرقمي، وتعكس تأثير </a:t>
            </a:r>
            <a:r>
              <a:rPr lang="ar-SA" sz="1700" dirty="0">
                <a:solidFill>
                  <a:srgbClr val="000000"/>
                </a:solidFill>
                <a:latin typeface="Alexandria SemiBold" pitchFamily="2" charset="-78"/>
                <a:cs typeface="Alexandria SemiBold" pitchFamily="2" charset="-78"/>
              </a:rPr>
              <a:t>الإعلام </a:t>
            </a:r>
            <a:r>
              <a:rPr lang="ar-SA" sz="1700" dirty="0" smtClean="0">
                <a:solidFill>
                  <a:srgbClr val="000000"/>
                </a:solidFill>
                <a:latin typeface="Alexandria SemiBold" pitchFamily="2" charset="-78"/>
                <a:cs typeface="Alexandria SemiBold" pitchFamily="2" charset="-78"/>
              </a:rPr>
              <a:t>الرقمي </a:t>
            </a:r>
            <a:r>
              <a:rPr lang="ar-SA" sz="1700" dirty="0">
                <a:solidFill>
                  <a:srgbClr val="000000"/>
                </a:solidFill>
                <a:latin typeface="Alexandria SemiBold" pitchFamily="2" charset="-78"/>
                <a:cs typeface="Alexandria SemiBold" pitchFamily="2" charset="-78"/>
              </a:rPr>
              <a:t>على الحالة المزاجية </a:t>
            </a:r>
            <a:r>
              <a:rPr lang="ar-SA" sz="1700" dirty="0" smtClean="0">
                <a:solidFill>
                  <a:srgbClr val="000000"/>
                </a:solidFill>
                <a:latin typeface="Alexandria SemiBold" pitchFamily="2" charset="-78"/>
                <a:cs typeface="Alexandria SemiBold" pitchFamily="2" charset="-78"/>
              </a:rPr>
              <a:t>وسلوكيات المستخدمين. و</a:t>
            </a:r>
            <a:r>
              <a:rPr lang="ar-SA" sz="1700" dirty="0" smtClean="0">
                <a:latin typeface="Alexandria SemiBold" pitchFamily="2" charset="-78"/>
                <a:cs typeface="Alexandria SemiBold" pitchFamily="2" charset="-78"/>
              </a:rPr>
              <a:t>يبدأ هذا </a:t>
            </a:r>
            <a:r>
              <a:rPr lang="ar-SA" sz="1700" dirty="0">
                <a:latin typeface="Alexandria SemiBold" pitchFamily="2" charset="-78"/>
                <a:cs typeface="Alexandria SemiBold" pitchFamily="2" charset="-78"/>
              </a:rPr>
              <a:t>التأثير </a:t>
            </a:r>
            <a:r>
              <a:rPr lang="ar-SA" sz="1700" dirty="0" smtClean="0">
                <a:latin typeface="Alexandria SemiBold" pitchFamily="2" charset="-78"/>
                <a:cs typeface="Alexandria SemiBold" pitchFamily="2" charset="-78"/>
              </a:rPr>
              <a:t>عند تعرض </a:t>
            </a:r>
            <a:r>
              <a:rPr lang="ar-SA" sz="1700" dirty="0">
                <a:latin typeface="Alexandria SemiBold" pitchFamily="2" charset="-78"/>
                <a:cs typeface="Alexandria SemiBold" pitchFamily="2" charset="-78"/>
              </a:rPr>
              <a:t>الأفراد للرسائل </a:t>
            </a:r>
            <a:r>
              <a:rPr lang="ar-SA" sz="1700" dirty="0" smtClean="0">
                <a:latin typeface="Alexandria SemiBold" pitchFamily="2" charset="-78"/>
                <a:cs typeface="Alexandria SemiBold" pitchFamily="2" charset="-78"/>
              </a:rPr>
              <a:t>الإعلامية، ويتوقف ذلك على </a:t>
            </a:r>
            <a:r>
              <a:rPr lang="ar-SA" sz="1700" dirty="0">
                <a:latin typeface="Alexandria SemiBold" pitchFamily="2" charset="-78"/>
                <a:cs typeface="Alexandria SemiBold" pitchFamily="2" charset="-78"/>
              </a:rPr>
              <a:t>عدة عوامل منها: جاذبية المحتوى ومدى ارتباطه بالموضوعات التي تهم الأفراد. بعد التعرض، يقوم الأفراد بتفسير الرسالة وفقًا لخلفياتهم الثقافية والنفسية، مما يؤدي إلى تأثيرات ملحوظة على مشاعرهم </a:t>
            </a:r>
            <a:r>
              <a:rPr lang="ar-SA" sz="1700" dirty="0" smtClean="0">
                <a:latin typeface="Alexandria SemiBold" pitchFamily="2" charset="-78"/>
                <a:cs typeface="Alexandria SemiBold" pitchFamily="2" charset="-78"/>
              </a:rPr>
              <a:t>ويساهم </a:t>
            </a:r>
            <a:r>
              <a:rPr lang="ar-SA" sz="1700" dirty="0">
                <a:latin typeface="Alexandria SemiBold" pitchFamily="2" charset="-78"/>
                <a:cs typeface="Alexandria SemiBold" pitchFamily="2" charset="-78"/>
              </a:rPr>
              <a:t>في تغيير مواقفهم وآرائهم </a:t>
            </a:r>
            <a:r>
              <a:rPr lang="ar-SA" sz="1700" dirty="0" smtClean="0">
                <a:latin typeface="Alexandria SemiBold" pitchFamily="2" charset="-78"/>
                <a:cs typeface="Alexandria SemiBold" pitchFamily="2" charset="-78"/>
              </a:rPr>
              <a:t>وسلوكياتهم. </a:t>
            </a:r>
            <a:r>
              <a:rPr lang="ar-SA" sz="1700" dirty="0">
                <a:solidFill>
                  <a:srgbClr val="000000"/>
                </a:solidFill>
                <a:latin typeface="Alexandria SemiBold" pitchFamily="2" charset="-78"/>
                <a:cs typeface="Alexandria SemiBold" pitchFamily="2" charset="-78"/>
              </a:rPr>
              <a:t>وتشير نتائج الدراسات </a:t>
            </a:r>
            <a:r>
              <a:rPr lang="ar-SA" sz="1700" dirty="0">
                <a:latin typeface="Alexandria SemiBold" pitchFamily="2" charset="-78"/>
                <a:ea typeface="Calibri" panose="020F0502020204030204" pitchFamily="34" charset="0"/>
                <a:cs typeface="Alexandria SemiBold" pitchFamily="2" charset="-78"/>
              </a:rPr>
              <a:t>إلى أن التعرض المُفرط للأخبار السلبية المتعلقة بجائحة كوفيد-19 عبر التغريدات الموجزة في منصة إكس </a:t>
            </a:r>
            <a:r>
              <a:rPr lang="en-US" sz="1700" dirty="0">
                <a:latin typeface="Alexandria SemiBold" pitchFamily="2" charset="-78"/>
                <a:ea typeface="Calibri" panose="020F0502020204030204" pitchFamily="34" charset="0"/>
                <a:cs typeface="Alexandria SemiBold" pitchFamily="2" charset="-78"/>
              </a:rPr>
              <a:t>(X)</a:t>
            </a:r>
            <a:r>
              <a:rPr lang="ar-SA" sz="1700" dirty="0">
                <a:latin typeface="Alexandria SemiBold" pitchFamily="2" charset="-78"/>
                <a:ea typeface="Calibri" panose="020F0502020204030204" pitchFamily="34" charset="0"/>
                <a:cs typeface="Alexandria SemiBold" pitchFamily="2" charset="-78"/>
              </a:rPr>
              <a:t> </a:t>
            </a:r>
            <a:r>
              <a:rPr lang="ar-SA" sz="1700" dirty="0">
                <a:solidFill>
                  <a:srgbClr val="000000"/>
                </a:solidFill>
                <a:latin typeface="Alexandria SemiBold" pitchFamily="2" charset="-78"/>
                <a:cs typeface="Alexandria SemiBold" pitchFamily="2" charset="-78"/>
              </a:rPr>
              <a:t>يؤثر سلبًا على الصحة النفسية للمستخدمين، حيث </a:t>
            </a:r>
            <a:r>
              <a:rPr lang="ar-SA" sz="1700" dirty="0">
                <a:latin typeface="Alexandria SemiBold" pitchFamily="2" charset="-78"/>
                <a:ea typeface="Calibri" panose="020F0502020204030204" pitchFamily="34" charset="0"/>
                <a:cs typeface="Alexandria SemiBold" pitchFamily="2" charset="-78"/>
              </a:rPr>
              <a:t>يؤدي إلى زيادة القلق </a:t>
            </a:r>
            <a:r>
              <a:rPr lang="ar-SA" sz="1700" dirty="0" smtClean="0">
                <a:latin typeface="Alexandria SemiBold" pitchFamily="2" charset="-78"/>
                <a:ea typeface="Calibri" panose="020F0502020204030204" pitchFamily="34" charset="0"/>
                <a:cs typeface="Alexandria SemiBold" pitchFamily="2" charset="-78"/>
              </a:rPr>
              <a:t>والتوتر.</a:t>
            </a:r>
            <a:r>
              <a:rPr lang="ar-SA" sz="1700" dirty="0" smtClean="0">
                <a:latin typeface="Alexandria SemiBold" pitchFamily="2" charset="-78"/>
                <a:cs typeface="Alexandria SemiBold" pitchFamily="2" charset="-78"/>
              </a:rPr>
              <a:t>لذا تُعد </a:t>
            </a:r>
            <a:r>
              <a:rPr lang="ar-SA" sz="1700" dirty="0">
                <a:latin typeface="Alexandria SemiBold" pitchFamily="2" charset="-78"/>
                <a:cs typeface="Alexandria SemiBold" pitchFamily="2" charset="-78"/>
              </a:rPr>
              <a:t>سيكولوجية </a:t>
            </a:r>
            <a:r>
              <a:rPr lang="ar-SA" sz="1700" dirty="0" smtClean="0">
                <a:latin typeface="Alexandria SemiBold" pitchFamily="2" charset="-78"/>
                <a:cs typeface="Alexandria SemiBold" pitchFamily="2" charset="-78"/>
              </a:rPr>
              <a:t>المستخدم مجالًا مهمًا لدراسة </a:t>
            </a:r>
            <a:r>
              <a:rPr lang="ar-SA" sz="1700" dirty="0">
                <a:latin typeface="Alexandria SemiBold" pitchFamily="2" charset="-78"/>
                <a:cs typeface="Alexandria SemiBold" pitchFamily="2" charset="-78"/>
              </a:rPr>
              <a:t>كيفية تفاعل المستخدمين مع الإعلام الرقمي وتأثيره </a:t>
            </a:r>
            <a:r>
              <a:rPr lang="ar-SA" sz="1700" dirty="0" smtClean="0">
                <a:latin typeface="Alexandria SemiBold" pitchFamily="2" charset="-78"/>
                <a:cs typeface="Alexandria SemiBold" pitchFamily="2" charset="-78"/>
              </a:rPr>
              <a:t>عليهم. </a:t>
            </a:r>
            <a:endParaRPr lang="en-US" sz="17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19716" y="118029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99257" y="1657052"/>
            <a:ext cx="1001623"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782135" y="184171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Freeform 5"/>
          <p:cNvSpPr/>
          <p:nvPr/>
        </p:nvSpPr>
        <p:spPr>
          <a:xfrm>
            <a:off x="22822" y="4648201"/>
            <a:ext cx="2050908" cy="2209802"/>
          </a:xfrm>
          <a:custGeom>
            <a:avLst/>
            <a:gdLst/>
            <a:ahLst/>
            <a:cxnLst/>
            <a:rect l="l" t="t" r="r" b="b"/>
            <a:pathLst>
              <a:path w="3378914" h="2504620">
                <a:moveTo>
                  <a:pt x="0" y="0"/>
                </a:moveTo>
                <a:lnTo>
                  <a:pt x="3378914" y="0"/>
                </a:lnTo>
                <a:lnTo>
                  <a:pt x="3378914" y="2504620"/>
                </a:lnTo>
                <a:lnTo>
                  <a:pt x="0" y="2504620"/>
                </a:lnTo>
                <a:lnTo>
                  <a:pt x="0" y="0"/>
                </a:lnTo>
                <a:close/>
              </a:path>
            </a:pathLst>
          </a:custGeom>
          <a:blipFill>
            <a:blip r:embed="rId3">
              <a:extLst>
                <a:ext uri="{96DAC541-7B7A-43D3-8B79-37D633B846F1}">
                  <asvg:svgBlip xmlns:asvg="http://schemas.microsoft.com/office/drawing/2016/SVG/main" xmlns="" r:embed="rId9"/>
                </a:ext>
              </a:extLst>
            </a:blip>
            <a:stretch>
              <a:fillRect/>
            </a:stretch>
          </a:blipFill>
        </p:spPr>
      </p:sp>
    </p:spTree>
    <p:extLst>
      <p:ext uri="{BB962C8B-B14F-4D97-AF65-F5344CB8AC3E}">
        <p14:creationId xmlns:p14="http://schemas.microsoft.com/office/powerpoint/2010/main" val="24357266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12" name="Freeform 3"/>
          <p:cNvSpPr/>
          <p:nvPr/>
        </p:nvSpPr>
        <p:spPr>
          <a:xfrm>
            <a:off x="-440267" y="3269405"/>
            <a:ext cx="2455332" cy="2756454"/>
          </a:xfrm>
          <a:custGeom>
            <a:avLst/>
            <a:gdLst/>
            <a:ahLst/>
            <a:cxnLst/>
            <a:rect l="l" t="t" r="r" b="b"/>
            <a:pathLst>
              <a:path w="3361530" h="2756454">
                <a:moveTo>
                  <a:pt x="0" y="0"/>
                </a:moveTo>
                <a:lnTo>
                  <a:pt x="3361529" y="0"/>
                </a:lnTo>
                <a:lnTo>
                  <a:pt x="3361529" y="2756455"/>
                </a:lnTo>
                <a:lnTo>
                  <a:pt x="0" y="2756455"/>
                </a:lnTo>
                <a:lnTo>
                  <a:pt x="0" y="0"/>
                </a:lnTo>
                <a:close/>
              </a:path>
            </a:pathLst>
          </a:custGeom>
          <a:blipFill>
            <a:blip r:embed="rId4"/>
            <a:stretch>
              <a:fillRect/>
            </a:stretch>
          </a:blipFill>
        </p:spPr>
      </p:sp>
      <p:sp>
        <p:nvSpPr>
          <p:cNvPr id="25" name="Rectangle: Rounded Corners 24">
            <a:extLst>
              <a:ext uri="{FF2B5EF4-FFF2-40B4-BE49-F238E27FC236}">
                <a16:creationId xmlns:a16="http://schemas.microsoft.com/office/drawing/2014/main" id="{2BC869EB-5623-4AA1-9123-4AF9DF916049}"/>
              </a:ext>
            </a:extLst>
          </p:cNvPr>
          <p:cNvSpPr/>
          <p:nvPr/>
        </p:nvSpPr>
        <p:spPr>
          <a:xfrm>
            <a:off x="1663907" y="1914387"/>
            <a:ext cx="9737361" cy="43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2861" y="2068024"/>
            <a:ext cx="9662423" cy="4201150"/>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تعتبر دوافع تعرض الجمهور للإعلام الرقمي موضوعًا مهمًا لفهم كيفية استهلاك </a:t>
            </a:r>
            <a:r>
              <a:rPr lang="ar-SA" dirty="0" smtClean="0">
                <a:solidFill>
                  <a:srgbClr val="000000"/>
                </a:solidFill>
                <a:latin typeface="Alexandria SemiBold" pitchFamily="2" charset="-78"/>
                <a:cs typeface="Alexandria SemiBold" pitchFamily="2" charset="-78"/>
              </a:rPr>
              <a:t>الأفراد لأنواع معينة من المحتوى </a:t>
            </a:r>
            <a:r>
              <a:rPr lang="ar-SA" dirty="0">
                <a:solidFill>
                  <a:srgbClr val="000000"/>
                </a:solidFill>
                <a:latin typeface="Alexandria SemiBold" pitchFamily="2" charset="-78"/>
                <a:cs typeface="Alexandria SemiBold" pitchFamily="2" charset="-78"/>
              </a:rPr>
              <a:t>الإعلامي الرقمي </a:t>
            </a:r>
            <a:r>
              <a:rPr lang="ar-SA" dirty="0" smtClean="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وتختلف </a:t>
            </a:r>
            <a:r>
              <a:rPr lang="ar-SA" dirty="0" smtClean="0">
                <a:solidFill>
                  <a:srgbClr val="000000"/>
                </a:solidFill>
                <a:latin typeface="Alexandria SemiBold" pitchFamily="2" charset="-78"/>
                <a:cs typeface="Alexandria SemiBold" pitchFamily="2" charset="-78"/>
              </a:rPr>
              <a:t>دوافع تعرض </a:t>
            </a:r>
            <a:r>
              <a:rPr lang="ar-SA" dirty="0">
                <a:solidFill>
                  <a:srgbClr val="000000"/>
                </a:solidFill>
                <a:latin typeface="Alexandria SemiBold" pitchFamily="2" charset="-78"/>
                <a:cs typeface="Alexandria SemiBold" pitchFamily="2" charset="-78"/>
              </a:rPr>
              <a:t>الأفراد </a:t>
            </a:r>
            <a:r>
              <a:rPr lang="ar-SA" dirty="0" smtClean="0">
                <a:solidFill>
                  <a:srgbClr val="000000"/>
                </a:solidFill>
                <a:latin typeface="Alexandria SemiBold" pitchFamily="2" charset="-78"/>
                <a:cs typeface="Alexandria SemiBold" pitchFamily="2" charset="-78"/>
              </a:rPr>
              <a:t>للمحتوى الإعلامي الرقمي بناءً </a:t>
            </a:r>
            <a:r>
              <a:rPr lang="ar-SA" dirty="0">
                <a:solidFill>
                  <a:srgbClr val="000000"/>
                </a:solidFill>
                <a:latin typeface="Alexandria SemiBold" pitchFamily="2" charset="-78"/>
                <a:cs typeface="Alexandria SemiBold" pitchFamily="2" charset="-78"/>
              </a:rPr>
              <a:t>على </a:t>
            </a:r>
            <a:r>
              <a:rPr lang="ar-SA" dirty="0" smtClean="0">
                <a:solidFill>
                  <a:srgbClr val="000000"/>
                </a:solidFill>
                <a:latin typeface="Alexandria SemiBold" pitchFamily="2" charset="-78"/>
                <a:cs typeface="Alexandria SemiBold" pitchFamily="2" charset="-78"/>
              </a:rPr>
              <a:t>اهتماماتهم وتفضيلاتهم وتجاربهم </a:t>
            </a:r>
            <a:r>
              <a:rPr lang="ar-SA" dirty="0">
                <a:solidFill>
                  <a:srgbClr val="000000"/>
                </a:solidFill>
                <a:latin typeface="Alexandria SemiBold" pitchFamily="2" charset="-78"/>
                <a:cs typeface="Alexandria SemiBold" pitchFamily="2" charset="-78"/>
              </a:rPr>
              <a:t>واحتياجاتهم </a:t>
            </a:r>
            <a:r>
              <a:rPr lang="ar-SA" dirty="0" smtClean="0">
                <a:solidFill>
                  <a:srgbClr val="000000"/>
                </a:solidFill>
                <a:latin typeface="Alexandria SemiBold" pitchFamily="2" charset="-78"/>
                <a:cs typeface="Alexandria SemiBold" pitchFamily="2" charset="-78"/>
              </a:rPr>
              <a:t>الشخصية.</a:t>
            </a:r>
            <a:endParaRPr lang="ar-SA" dirty="0" smtClean="0"/>
          </a:p>
          <a:p>
            <a:pPr algn="r" rtl="1">
              <a:lnSpc>
                <a:spcPct val="150000"/>
              </a:lnSpc>
            </a:pPr>
            <a:r>
              <a:rPr lang="ar-SA" dirty="0" smtClean="0">
                <a:solidFill>
                  <a:srgbClr val="0070C0"/>
                </a:solidFill>
                <a:latin typeface="Alexandria SemiBold" pitchFamily="2" charset="-78"/>
                <a:cs typeface="Alexandria SemiBold" pitchFamily="2" charset="-78"/>
              </a:rPr>
              <a:t>الدوافع </a:t>
            </a:r>
            <a:r>
              <a:rPr lang="en-US" dirty="0" smtClean="0">
                <a:solidFill>
                  <a:srgbClr val="0070C0"/>
                </a:solidFill>
                <a:latin typeface="Alexandria SemiBold" pitchFamily="2" charset="-78"/>
                <a:cs typeface="Alexandria SemiBold" pitchFamily="2" charset="-78"/>
              </a:rPr>
              <a:t>Motivations </a:t>
            </a:r>
            <a:r>
              <a:rPr lang="ar-SA" dirty="0" smtClean="0">
                <a:solidFill>
                  <a:srgbClr val="0070C0"/>
                </a:solidFill>
                <a:latin typeface="Alexandria SemiBold" pitchFamily="2" charset="-78"/>
                <a:cs typeface="Alexandria SemiBold" pitchFamily="2" charset="-78"/>
              </a:rPr>
              <a:t>:</a:t>
            </a:r>
            <a:r>
              <a:rPr lang="ar-SA"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هي القوى التي تحفز الأفراد على اتخاذ سلوكيات معينة أو اتخاذ قرارات محددة. </a:t>
            </a:r>
            <a:r>
              <a:rPr lang="ar-SA" sz="1700" dirty="0" smtClean="0">
                <a:solidFill>
                  <a:srgbClr val="000000"/>
                </a:solidFill>
                <a:latin typeface="Alexandria SemiBold" pitchFamily="2" charset="-78"/>
                <a:cs typeface="Alexandria SemiBold" pitchFamily="2" charset="-78"/>
              </a:rPr>
              <a:t>وقد </a:t>
            </a:r>
            <a:r>
              <a:rPr lang="ar-SA" sz="1700" dirty="0">
                <a:solidFill>
                  <a:srgbClr val="000000"/>
                </a:solidFill>
                <a:latin typeface="Alexandria SemiBold" pitchFamily="2" charset="-78"/>
                <a:cs typeface="Alexandria SemiBold" pitchFamily="2" charset="-78"/>
              </a:rPr>
              <a:t>تكون هذه الدوافع داخلية، مثل الرغبة في تحقيق الذات أو </a:t>
            </a:r>
            <a:r>
              <a:rPr lang="ar-SA" sz="1700" dirty="0" smtClean="0">
                <a:solidFill>
                  <a:srgbClr val="000000"/>
                </a:solidFill>
                <a:latin typeface="Alexandria SemiBold" pitchFamily="2" charset="-78"/>
                <a:cs typeface="Alexandria SemiBold" pitchFamily="2" charset="-78"/>
              </a:rPr>
              <a:t>الحاجة إلى المعرفة،      أو دوافع خارجية</a:t>
            </a:r>
            <a:r>
              <a:rPr lang="ar-SA" sz="1700" dirty="0">
                <a:solidFill>
                  <a:srgbClr val="000000"/>
                </a:solidFill>
                <a:latin typeface="Alexandria SemiBold" pitchFamily="2" charset="-78"/>
                <a:cs typeface="Alexandria SemiBold" pitchFamily="2" charset="-78"/>
              </a:rPr>
              <a:t>، مثل المكافآت المادية أو التقدير الاجتماعي أو الضغط الاجتماعي</a:t>
            </a:r>
            <a:r>
              <a:rPr lang="ar-SA" sz="1700" dirty="0" smtClean="0">
                <a:solidFill>
                  <a:srgbClr val="000000"/>
                </a:solidFill>
                <a:latin typeface="Alexandria SemiBold" pitchFamily="2" charset="-78"/>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smtClean="0">
                <a:solidFill>
                  <a:srgbClr val="98481C"/>
                </a:solidFill>
                <a:latin typeface="Alexandria SemiBold" pitchFamily="2" charset="-78"/>
                <a:cs typeface="Alexandria SemiBold" pitchFamily="2" charset="-78"/>
              </a:rPr>
              <a:t>وتتمثل دوافع </a:t>
            </a:r>
            <a:r>
              <a:rPr lang="ar-SA" dirty="0">
                <a:solidFill>
                  <a:srgbClr val="98481C"/>
                </a:solidFill>
                <a:latin typeface="Alexandria SemiBold" pitchFamily="2" charset="-78"/>
                <a:cs typeface="Alexandria SemiBold" pitchFamily="2" charset="-78"/>
              </a:rPr>
              <a:t>تعرض الجمهور </a:t>
            </a:r>
            <a:r>
              <a:rPr lang="ar-SA" dirty="0" smtClean="0">
                <a:solidFill>
                  <a:srgbClr val="98481C"/>
                </a:solidFill>
                <a:latin typeface="Alexandria SemiBold" pitchFamily="2" charset="-78"/>
                <a:cs typeface="Alexandria SemiBold" pitchFamily="2" charset="-78"/>
              </a:rPr>
              <a:t>للمحتوى الرقمي فيما يلي:</a:t>
            </a:r>
            <a:endParaRPr lang="ar-SA" dirty="0">
              <a:solidFill>
                <a:srgbClr val="98481C"/>
              </a:solidFill>
              <a:latin typeface="Alexandria SemiBold" pitchFamily="2" charset="-78"/>
              <a:cs typeface="Alexandria SemiBold" pitchFamily="2" charset="-78"/>
            </a:endParaRPr>
          </a:p>
          <a:p>
            <a:pPr marL="342900" indent="-277813"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الرغبة في المعرفة</a:t>
            </a:r>
            <a:r>
              <a:rPr lang="ar-SA" dirty="0" smtClean="0">
                <a:solidFill>
                  <a:srgbClr val="000000"/>
                </a:solidFill>
                <a:latin typeface="Alexandria SemiBold" pitchFamily="2" charset="-78"/>
                <a:cs typeface="Alexandria SemiBold" pitchFamily="2" charset="-78"/>
              </a:rPr>
              <a:t>: يسعى </a:t>
            </a:r>
            <a:r>
              <a:rPr lang="ar-SA" dirty="0">
                <a:solidFill>
                  <a:srgbClr val="000000"/>
                </a:solidFill>
                <a:latin typeface="Alexandria SemiBold" pitchFamily="2" charset="-78"/>
                <a:cs typeface="Alexandria SemiBold" pitchFamily="2" charset="-78"/>
              </a:rPr>
              <a:t>الأفراد </a:t>
            </a:r>
            <a:r>
              <a:rPr lang="ar-SA" dirty="0" smtClean="0">
                <a:solidFill>
                  <a:srgbClr val="000000"/>
                </a:solidFill>
                <a:latin typeface="Alexandria SemiBold" pitchFamily="2" charset="-78"/>
                <a:cs typeface="Alexandria SemiBold" pitchFamily="2" charset="-78"/>
              </a:rPr>
              <a:t>للبحث </a:t>
            </a:r>
            <a:r>
              <a:rPr lang="ar-SA" dirty="0">
                <a:solidFill>
                  <a:srgbClr val="000000"/>
                </a:solidFill>
                <a:latin typeface="Alexandria SemiBold" pitchFamily="2" charset="-78"/>
                <a:cs typeface="Alexandria SemiBold" pitchFamily="2" charset="-78"/>
              </a:rPr>
              <a:t>على </a:t>
            </a:r>
            <a:r>
              <a:rPr lang="ar-SA" dirty="0" smtClean="0">
                <a:solidFill>
                  <a:srgbClr val="000000"/>
                </a:solidFill>
                <a:latin typeface="Alexandria SemiBold" pitchFamily="2" charset="-78"/>
                <a:cs typeface="Alexandria SemiBold" pitchFamily="2" charset="-78"/>
              </a:rPr>
              <a:t>المعلومات والأخبار الجديدة حول الأحداث الجارية، </a:t>
            </a:r>
            <a:r>
              <a:rPr lang="ar-SA" dirty="0">
                <a:solidFill>
                  <a:srgbClr val="000000"/>
                </a:solidFill>
                <a:latin typeface="Alexandria SemiBold" pitchFamily="2" charset="-78"/>
                <a:cs typeface="Alexandria SemiBold" pitchFamily="2" charset="-78"/>
              </a:rPr>
              <a:t>سواء كانت أخبارًا سياسية أو </a:t>
            </a:r>
            <a:r>
              <a:rPr lang="ar-SA" dirty="0" smtClean="0">
                <a:solidFill>
                  <a:srgbClr val="000000"/>
                </a:solidFill>
                <a:latin typeface="Alexandria SemiBold" pitchFamily="2" charset="-78"/>
                <a:cs typeface="Alexandria SemiBold" pitchFamily="2" charset="-78"/>
              </a:rPr>
              <a:t>اقتصادية؛ </a:t>
            </a:r>
            <a:r>
              <a:rPr lang="ar-SA" dirty="0">
                <a:solidFill>
                  <a:srgbClr val="000000"/>
                </a:solidFill>
                <a:latin typeface="Alexandria SemiBold" pitchFamily="2" charset="-78"/>
                <a:cs typeface="Alexandria SemiBold" pitchFamily="2" charset="-78"/>
              </a:rPr>
              <a:t>للبقاء على </a:t>
            </a:r>
            <a:r>
              <a:rPr lang="ar-SA" dirty="0" smtClean="0">
                <a:solidFill>
                  <a:srgbClr val="000000"/>
                </a:solidFill>
                <a:latin typeface="Alexandria SemiBold" pitchFamily="2" charset="-78"/>
                <a:cs typeface="Alexandria SemiBold" pitchFamily="2" charset="-78"/>
              </a:rPr>
              <a:t>اطلاع دائم بأحدث التطورات. هذا </a:t>
            </a:r>
            <a:r>
              <a:rPr lang="ar-SA" dirty="0">
                <a:solidFill>
                  <a:srgbClr val="000000"/>
                </a:solidFill>
                <a:latin typeface="Alexandria SemiBold" pitchFamily="2" charset="-78"/>
                <a:cs typeface="Alexandria SemiBold" pitchFamily="2" charset="-78"/>
              </a:rPr>
              <a:t>الاتجاه يعكس رغبة الأفراد في فهم العالم من حولهم واتخاذ قرارات </a:t>
            </a:r>
            <a:r>
              <a:rPr lang="ar-SA" dirty="0" smtClean="0">
                <a:solidFill>
                  <a:srgbClr val="000000"/>
                </a:solidFill>
                <a:latin typeface="Alexandria SemiBold" pitchFamily="2" charset="-78"/>
                <a:cs typeface="Alexandria SemiBold" pitchFamily="2" charset="-78"/>
              </a:rPr>
              <a:t>مستنيرة.</a:t>
            </a:r>
            <a:r>
              <a:rPr lang="ar-SA" b="1" dirty="0"/>
              <a:t> </a:t>
            </a:r>
            <a:endParaRPr lang="ar-SA" dirty="0">
              <a:solidFill>
                <a:srgbClr val="0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76020" y="1444585"/>
            <a:ext cx="5437946"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دوافع التعرض للأخبار والمعلومات الرقمية</a:t>
            </a:r>
          </a:p>
        </p:txBody>
      </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3907" y="1914387"/>
            <a:ext cx="9357881" cy="43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6566" y="1974143"/>
            <a:ext cx="9325222" cy="4247317"/>
          </a:xfrm>
          <a:prstGeom prst="rect">
            <a:avLst/>
          </a:prstGeom>
          <a:noFill/>
        </p:spPr>
        <p:txBody>
          <a:bodyPr wrap="square" rtlCol="0">
            <a:spAutoFit/>
          </a:bodyPr>
          <a:lstStyle/>
          <a:p>
            <a:pPr marL="407987"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التسلية والترفيه</a:t>
            </a:r>
            <a:r>
              <a:rPr lang="ar-SA" dirty="0" smtClean="0">
                <a:solidFill>
                  <a:srgbClr val="000000"/>
                </a:solidFill>
                <a:latin typeface="Alexandria SemiBold" pitchFamily="2" charset="-78"/>
                <a:cs typeface="Alexandria SemiBold" pitchFamily="2" charset="-78"/>
              </a:rPr>
              <a:t>:</a:t>
            </a:r>
            <a:r>
              <a:rPr lang="ar-SA" dirty="0">
                <a:solidFill>
                  <a:srgbClr val="000000"/>
                </a:solidFill>
                <a:latin typeface="Alexandria SemiBold" pitchFamily="2" charset="-78"/>
                <a:cs typeface="Alexandria SemiBold" pitchFamily="2" charset="-78"/>
              </a:rPr>
              <a:t> يعتبر الترفيه أحد أبرز الأسباب التي تدفع الأفراد لاستهلاك المحتوى </a:t>
            </a:r>
            <a:r>
              <a:rPr lang="ar-SA" dirty="0" smtClean="0">
                <a:solidFill>
                  <a:srgbClr val="000000"/>
                </a:solidFill>
                <a:latin typeface="Alexandria SemiBold" pitchFamily="2" charset="-78"/>
                <a:cs typeface="Alexandria SemiBold" pitchFamily="2" charset="-78"/>
              </a:rPr>
              <a:t>الرقمي، حيث </a:t>
            </a:r>
            <a:r>
              <a:rPr lang="ar-SA" dirty="0">
                <a:solidFill>
                  <a:srgbClr val="000000"/>
                </a:solidFill>
                <a:latin typeface="Alexandria SemiBold" pitchFamily="2" charset="-78"/>
                <a:cs typeface="Alexandria SemiBold" pitchFamily="2" charset="-78"/>
              </a:rPr>
              <a:t>يميل الناس إلى البحث عن محتوى يوفر لهم </a:t>
            </a:r>
            <a:r>
              <a:rPr lang="ar-SA" dirty="0" smtClean="0">
                <a:solidFill>
                  <a:srgbClr val="000000"/>
                </a:solidFill>
                <a:latin typeface="Alexandria SemiBold" pitchFamily="2" charset="-78"/>
                <a:cs typeface="Alexandria SemiBold" pitchFamily="2" charset="-78"/>
              </a:rPr>
              <a:t>المُتعة </a:t>
            </a:r>
            <a:r>
              <a:rPr lang="ar-SA" dirty="0">
                <a:solidFill>
                  <a:srgbClr val="000000"/>
                </a:solidFill>
                <a:latin typeface="Alexandria SemiBold" pitchFamily="2" charset="-78"/>
                <a:cs typeface="Alexandria SemiBold" pitchFamily="2" charset="-78"/>
              </a:rPr>
              <a:t>والراحة النفسية. </a:t>
            </a:r>
            <a:r>
              <a:rPr lang="ar-SA" dirty="0">
                <a:solidFill>
                  <a:srgbClr val="FF0000"/>
                </a:solidFill>
                <a:latin typeface="Alexandria SemiBold" pitchFamily="2" charset="-78"/>
                <a:cs typeface="Alexandria SemiBold" pitchFamily="2" charset="-78"/>
              </a:rPr>
              <a:t>على سبيل </a:t>
            </a:r>
            <a:r>
              <a:rPr lang="ar-SA" dirty="0" smtClean="0">
                <a:solidFill>
                  <a:srgbClr val="FF0000"/>
                </a:solidFill>
                <a:latin typeface="Alexandria SemiBold" pitchFamily="2" charset="-78"/>
                <a:cs typeface="Alexandria SemiBold" pitchFamily="2" charset="-78"/>
              </a:rPr>
              <a:t>المثال</a:t>
            </a:r>
            <a:r>
              <a:rPr lang="ar-SA" dirty="0" smtClean="0">
                <a:solidFill>
                  <a:srgbClr val="000000"/>
                </a:solidFill>
                <a:latin typeface="Alexandria SemiBold" pitchFamily="2" charset="-78"/>
                <a:cs typeface="Alexandria SemiBold" pitchFamily="2" charset="-78"/>
              </a:rPr>
              <a:t>، يلجأ </a:t>
            </a:r>
            <a:r>
              <a:rPr lang="ar-SA" dirty="0">
                <a:solidFill>
                  <a:srgbClr val="000000"/>
                </a:solidFill>
                <a:latin typeface="Alexandria SemiBold" pitchFamily="2" charset="-78"/>
                <a:cs typeface="Alexandria SemiBold" pitchFamily="2" charset="-78"/>
              </a:rPr>
              <a:t>الأفراد إلى منصات مثل يوتيوب ونتفليكس لمشاهدة المحتوى الترفيهي. </a:t>
            </a:r>
          </a:p>
          <a:p>
            <a:pPr marL="407987"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التفاعل </a:t>
            </a:r>
            <a:r>
              <a:rPr lang="ar-SA" dirty="0">
                <a:solidFill>
                  <a:schemeClr val="accent1"/>
                </a:solidFill>
                <a:latin typeface="Alexandria SemiBold" pitchFamily="2" charset="-78"/>
                <a:cs typeface="Alexandria SemiBold" pitchFamily="2" charset="-78"/>
              </a:rPr>
              <a:t>الاجتماعي</a:t>
            </a:r>
            <a:r>
              <a:rPr lang="en-US"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تعتبر وسائل التواصل الاجتماعي </a:t>
            </a:r>
            <a:r>
              <a:rPr lang="ar-SA" dirty="0" smtClean="0">
                <a:solidFill>
                  <a:srgbClr val="000000"/>
                </a:solidFill>
                <a:latin typeface="Alexandria SemiBold" pitchFamily="2" charset="-78"/>
                <a:cs typeface="Alexandria SemiBold" pitchFamily="2" charset="-78"/>
              </a:rPr>
              <a:t>منصات فعالة </a:t>
            </a:r>
            <a:r>
              <a:rPr lang="ar-SA" dirty="0">
                <a:solidFill>
                  <a:srgbClr val="000000"/>
                </a:solidFill>
                <a:latin typeface="Alexandria SemiBold" pitchFamily="2" charset="-78"/>
                <a:cs typeface="Alexandria SemiBold" pitchFamily="2" charset="-78"/>
              </a:rPr>
              <a:t>للتواصل والتفاعل مع الآخرين، مما يعزز العلاقات الاجتماعية</a:t>
            </a:r>
            <a:r>
              <a:rPr lang="en-US" dirty="0">
                <a:solidFill>
                  <a:srgbClr val="000000"/>
                </a:solidFill>
                <a:latin typeface="Alexandria SemiBold" pitchFamily="2" charset="-78"/>
                <a:cs typeface="Alexandria SemiBold" pitchFamily="2" charset="-78"/>
              </a:rPr>
              <a:t>.</a:t>
            </a: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وتتمثل في رغبة الأفراد </a:t>
            </a:r>
            <a:r>
              <a:rPr lang="ar-SA" dirty="0">
                <a:solidFill>
                  <a:srgbClr val="000000"/>
                </a:solidFill>
                <a:latin typeface="Alexandria SemiBold" pitchFamily="2" charset="-78"/>
                <a:cs typeface="Alexandria SemiBold" pitchFamily="2" charset="-78"/>
              </a:rPr>
              <a:t>في مناقشة الأخبار مع الأصدقاء والعائلة. </a:t>
            </a:r>
            <a:r>
              <a:rPr lang="ar-SA" dirty="0" smtClean="0">
                <a:solidFill>
                  <a:srgbClr val="FF0000"/>
                </a:solidFill>
                <a:latin typeface="Alexandria SemiBold" pitchFamily="2" charset="-78"/>
                <a:cs typeface="Alexandria SemiBold" pitchFamily="2" charset="-78"/>
              </a:rPr>
              <a:t>على سبيل المثال</a:t>
            </a:r>
            <a:r>
              <a:rPr lang="ar-SA" dirty="0" smtClean="0">
                <a:solidFill>
                  <a:srgbClr val="000000"/>
                </a:solidFill>
                <a:latin typeface="Alexandria SemiBold" pitchFamily="2" charset="-78"/>
                <a:cs typeface="Alexandria SemiBold" pitchFamily="2" charset="-78"/>
              </a:rPr>
              <a:t>: يقوم شخص ما بمشاركة </a:t>
            </a:r>
            <a:r>
              <a:rPr lang="ar-SA" dirty="0">
                <a:solidFill>
                  <a:srgbClr val="000000"/>
                </a:solidFill>
                <a:latin typeface="Alexandria SemiBold" pitchFamily="2" charset="-78"/>
                <a:cs typeface="Alexandria SemiBold" pitchFamily="2" charset="-78"/>
              </a:rPr>
              <a:t>مقالات </a:t>
            </a:r>
            <a:r>
              <a:rPr lang="ar-SA" dirty="0" smtClean="0">
                <a:solidFill>
                  <a:srgbClr val="000000"/>
                </a:solidFill>
                <a:latin typeface="Alexandria SemiBold" pitchFamily="2" charset="-78"/>
                <a:cs typeface="Alexandria SemiBold" pitchFamily="2" charset="-78"/>
              </a:rPr>
              <a:t>على منصات </a:t>
            </a:r>
            <a:r>
              <a:rPr lang="ar-SA" dirty="0">
                <a:solidFill>
                  <a:srgbClr val="000000"/>
                </a:solidFill>
                <a:latin typeface="Alexandria SemiBold" pitchFamily="2" charset="-78"/>
                <a:cs typeface="Alexandria SemiBold" pitchFamily="2" charset="-78"/>
              </a:rPr>
              <a:t>التواصل الاجتماعي </a:t>
            </a:r>
            <a:r>
              <a:rPr lang="ar-SA" dirty="0" smtClean="0">
                <a:solidFill>
                  <a:srgbClr val="000000"/>
                </a:solidFill>
                <a:latin typeface="Alexandria SemiBold" pitchFamily="2" charset="-78"/>
                <a:cs typeface="Alexandria SemiBold" pitchFamily="2" charset="-78"/>
              </a:rPr>
              <a:t>بهدف تعزيز </a:t>
            </a:r>
            <a:r>
              <a:rPr lang="ar-SA" dirty="0">
                <a:solidFill>
                  <a:srgbClr val="000000"/>
                </a:solidFill>
                <a:latin typeface="Alexandria SemiBold" pitchFamily="2" charset="-78"/>
                <a:cs typeface="Alexandria SemiBold" pitchFamily="2" charset="-78"/>
              </a:rPr>
              <a:t>النقاشات حول </a:t>
            </a:r>
            <a:r>
              <a:rPr lang="ar-SA" dirty="0" smtClean="0">
                <a:solidFill>
                  <a:srgbClr val="000000"/>
                </a:solidFill>
                <a:latin typeface="Alexandria SemiBold" pitchFamily="2" charset="-78"/>
                <a:cs typeface="Alexandria SemiBold" pitchFamily="2" charset="-78"/>
              </a:rPr>
              <a:t>قضايا معينة. </a:t>
            </a:r>
            <a:r>
              <a:rPr lang="ar-SA" dirty="0">
                <a:solidFill>
                  <a:srgbClr val="000000"/>
                </a:solidFill>
                <a:latin typeface="Alexandria SemiBold" pitchFamily="2" charset="-78"/>
                <a:cs typeface="Alexandria SemiBold" pitchFamily="2" charset="-78"/>
              </a:rPr>
              <a:t>هذا النوع من المحتوى </a:t>
            </a:r>
            <a:r>
              <a:rPr lang="ar-SA" dirty="0" smtClean="0">
                <a:solidFill>
                  <a:srgbClr val="000000"/>
                </a:solidFill>
                <a:latin typeface="Alexandria SemiBold" pitchFamily="2" charset="-78"/>
                <a:cs typeface="Alexandria SemiBold" pitchFamily="2" charset="-78"/>
              </a:rPr>
              <a:t>لا يعزز فقط </a:t>
            </a:r>
            <a:r>
              <a:rPr lang="ar-SA" dirty="0">
                <a:solidFill>
                  <a:srgbClr val="000000"/>
                </a:solidFill>
                <a:latin typeface="Alexandria SemiBold" pitchFamily="2" charset="-78"/>
                <a:cs typeface="Alexandria SemiBold" pitchFamily="2" charset="-78"/>
              </a:rPr>
              <a:t>الروابط الاجتماعية </a:t>
            </a:r>
            <a:r>
              <a:rPr lang="ar-SA" dirty="0" smtClean="0">
                <a:solidFill>
                  <a:srgbClr val="000000"/>
                </a:solidFill>
                <a:latin typeface="Alexandria SemiBold" pitchFamily="2" charset="-78"/>
                <a:cs typeface="Alexandria SemiBold" pitchFamily="2" charset="-78"/>
              </a:rPr>
              <a:t>بل يتيح أيضًا  </a:t>
            </a:r>
            <a:r>
              <a:rPr lang="ar-SA" dirty="0">
                <a:solidFill>
                  <a:srgbClr val="000000"/>
                </a:solidFill>
                <a:latin typeface="Alexandria SemiBold" pitchFamily="2" charset="-78"/>
                <a:cs typeface="Alexandria SemiBold" pitchFamily="2" charset="-78"/>
              </a:rPr>
              <a:t>للأفراد التعبير عن أنفسهم ومشاركة </a:t>
            </a:r>
            <a:r>
              <a:rPr lang="ar-SA" dirty="0" smtClean="0">
                <a:solidFill>
                  <a:srgbClr val="000000"/>
                </a:solidFill>
                <a:latin typeface="Alexandria SemiBold" pitchFamily="2" charset="-78"/>
                <a:cs typeface="Alexandria SemiBold" pitchFamily="2" charset="-78"/>
              </a:rPr>
              <a:t>آرائهم وتجاربهم. </a:t>
            </a:r>
            <a:endParaRPr lang="ar-SA" dirty="0">
              <a:solidFill>
                <a:srgbClr val="0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76020" y="1444585"/>
            <a:ext cx="5437946"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دوافع التعرض للأخبار والمعلومات الرقمية</a:t>
            </a:r>
          </a:p>
        </p:txBody>
      </p:sp>
      <p:sp>
        <p:nvSpPr>
          <p:cNvPr id="12" name="Freeform 3"/>
          <p:cNvSpPr/>
          <p:nvPr/>
        </p:nvSpPr>
        <p:spPr>
          <a:xfrm>
            <a:off x="73493" y="2768598"/>
            <a:ext cx="1812471" cy="1852388"/>
          </a:xfrm>
          <a:custGeom>
            <a:avLst/>
            <a:gdLst/>
            <a:ahLst/>
            <a:cxnLst/>
            <a:rect l="l" t="t" r="r" b="b"/>
            <a:pathLst>
              <a:path w="1996956" h="1839696">
                <a:moveTo>
                  <a:pt x="0" y="0"/>
                </a:moveTo>
                <a:lnTo>
                  <a:pt x="1996956" y="0"/>
                </a:lnTo>
                <a:lnTo>
                  <a:pt x="1996956" y="1839696"/>
                </a:lnTo>
                <a:lnTo>
                  <a:pt x="0" y="183969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Tree>
    <p:extLst>
      <p:ext uri="{BB962C8B-B14F-4D97-AF65-F5344CB8AC3E}">
        <p14:creationId xmlns:p14="http://schemas.microsoft.com/office/powerpoint/2010/main" val="15612620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3908" y="1914387"/>
            <a:ext cx="9078450" cy="43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6326" y="2091198"/>
            <a:ext cx="9046031" cy="4062651"/>
          </a:xfrm>
          <a:prstGeom prst="rect">
            <a:avLst/>
          </a:prstGeom>
          <a:noFill/>
        </p:spPr>
        <p:txBody>
          <a:bodyPr wrap="square" rtlCol="0">
            <a:spAutoFit/>
          </a:bodyPr>
          <a:lstStyle/>
          <a:p>
            <a:pPr marL="407987"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الهروب من الواقع</a:t>
            </a:r>
            <a:r>
              <a:rPr lang="ar-SA" dirty="0" smtClean="0">
                <a:solidFill>
                  <a:srgbClr val="000000"/>
                </a:solidFill>
                <a:latin typeface="Alexandria SemiBold" pitchFamily="2" charset="-78"/>
                <a:cs typeface="Alexandria SemiBold" pitchFamily="2" charset="-78"/>
              </a:rPr>
              <a:t>:</a:t>
            </a:r>
            <a:r>
              <a:rPr lang="ar-SA" dirty="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يلجأ بعض الأفراد </a:t>
            </a:r>
            <a:r>
              <a:rPr lang="ar-SA" sz="1700" dirty="0" smtClean="0">
                <a:solidFill>
                  <a:srgbClr val="000000"/>
                </a:solidFill>
                <a:latin typeface="Alexandria SemiBold" pitchFamily="2" charset="-78"/>
                <a:cs typeface="Alexandria SemiBold" pitchFamily="2" charset="-78"/>
              </a:rPr>
              <a:t>إلى منصات الإعلام الرقمي كوسيلة لتجنب مشاعر القلق أو التوتر أو للهروب </a:t>
            </a:r>
            <a:r>
              <a:rPr lang="ar-SA" sz="1700" dirty="0">
                <a:solidFill>
                  <a:srgbClr val="000000"/>
                </a:solidFill>
                <a:latin typeface="Alexandria SemiBold" pitchFamily="2" charset="-78"/>
                <a:cs typeface="Alexandria SemiBold" pitchFamily="2" charset="-78"/>
              </a:rPr>
              <a:t>من ضغوط </a:t>
            </a:r>
            <a:r>
              <a:rPr lang="ar-SA" sz="1700" dirty="0" smtClean="0">
                <a:solidFill>
                  <a:srgbClr val="000000"/>
                </a:solidFill>
                <a:latin typeface="Alexandria SemiBold" pitchFamily="2" charset="-78"/>
                <a:cs typeface="Alexandria SemiBold" pitchFamily="2" charset="-78"/>
              </a:rPr>
              <a:t>الحياة. على سبيل المثال: شخص يتابع الأخبار الرياضية كوسيلة للهروب من الأخبار السلبية. كما أن مقاطع </a:t>
            </a:r>
            <a:r>
              <a:rPr lang="ar-SA" sz="1700" dirty="0">
                <a:solidFill>
                  <a:srgbClr val="000000"/>
                </a:solidFill>
                <a:latin typeface="Alexandria SemiBold" pitchFamily="2" charset="-78"/>
                <a:cs typeface="Alexandria SemiBold" pitchFamily="2" charset="-78"/>
              </a:rPr>
              <a:t>الفيديو </a:t>
            </a:r>
            <a:r>
              <a:rPr lang="ar-SA" sz="1700" dirty="0" smtClean="0">
                <a:solidFill>
                  <a:srgbClr val="000000"/>
                </a:solidFill>
                <a:latin typeface="Alexandria SemiBold" pitchFamily="2" charset="-78"/>
                <a:cs typeface="Alexandria SemiBold" pitchFamily="2" charset="-78"/>
              </a:rPr>
              <a:t>الكوميدية </a:t>
            </a:r>
            <a:r>
              <a:rPr lang="ar-SA" sz="1700" dirty="0">
                <a:solidFill>
                  <a:srgbClr val="000000"/>
                </a:solidFill>
                <a:latin typeface="Alexandria SemiBold" pitchFamily="2" charset="-78"/>
                <a:cs typeface="Alexandria SemiBold" pitchFamily="2" charset="-78"/>
              </a:rPr>
              <a:t>تعتبر من أكثر </a:t>
            </a:r>
            <a:r>
              <a:rPr lang="ar-SA" sz="1700" dirty="0" smtClean="0">
                <a:solidFill>
                  <a:srgbClr val="000000"/>
                </a:solidFill>
                <a:latin typeface="Alexandria SemiBold" pitchFamily="2" charset="-78"/>
                <a:cs typeface="Alexandria SemiBold" pitchFamily="2" charset="-78"/>
              </a:rPr>
              <a:t>أنواع المحتوى الرقمي </a:t>
            </a:r>
            <a:r>
              <a:rPr lang="ar-SA" sz="1700" dirty="0">
                <a:solidFill>
                  <a:srgbClr val="000000"/>
                </a:solidFill>
                <a:latin typeface="Alexandria SemiBold" pitchFamily="2" charset="-78"/>
                <a:cs typeface="Alexandria SemiBold" pitchFamily="2" charset="-78"/>
              </a:rPr>
              <a:t>استهلاكًا، حيث توفر تجربة ترفيهية تساعد على الهروب من ضغوط الحياة اليومية؛ مما يساعد في تحسين </a:t>
            </a:r>
            <a:r>
              <a:rPr lang="ar-SA" sz="1700" dirty="0" smtClean="0">
                <a:solidFill>
                  <a:srgbClr val="000000"/>
                </a:solidFill>
                <a:latin typeface="Alexandria SemiBold" pitchFamily="2" charset="-78"/>
                <a:cs typeface="Alexandria SemiBold" pitchFamily="2" charset="-78"/>
              </a:rPr>
              <a:t>مزاجهم.</a:t>
            </a:r>
          </a:p>
          <a:p>
            <a:pPr marL="407987"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الانتماء والهوية</a:t>
            </a:r>
            <a:r>
              <a:rPr lang="ar-SA" dirty="0" smtClean="0">
                <a:solidFill>
                  <a:srgbClr val="000000"/>
                </a:solidFill>
                <a:latin typeface="Alexandria SemiBold" pitchFamily="2" charset="-78"/>
                <a:cs typeface="Alexandria SemiBold" pitchFamily="2" charset="-78"/>
              </a:rPr>
              <a:t>:</a:t>
            </a:r>
            <a:r>
              <a:rPr lang="ar-SA" b="1" dirty="0"/>
              <a:t> </a:t>
            </a:r>
            <a:r>
              <a:rPr lang="ar-SA" sz="1700" dirty="0">
                <a:solidFill>
                  <a:srgbClr val="000000"/>
                </a:solidFill>
                <a:latin typeface="Alexandria SemiBold" pitchFamily="2" charset="-78"/>
                <a:cs typeface="Alexandria SemiBold" pitchFamily="2" charset="-78"/>
              </a:rPr>
              <a:t>يسعى بعض الأفراد للانتماء إلى مجموعات معينة أو التعبير عن هويتهم من خلال استهلاك محتوى يعكس قيمهم ومعتقداتهم. يمكن أن يكون هذا عبر متابعة مدونات أو قنوات يوتيوب تتعلق </a:t>
            </a:r>
            <a:r>
              <a:rPr lang="ar-SA" sz="1700" dirty="0" smtClean="0">
                <a:solidFill>
                  <a:srgbClr val="000000"/>
                </a:solidFill>
                <a:latin typeface="Alexandria SemiBold" pitchFamily="2" charset="-78"/>
                <a:cs typeface="Alexandria SemiBold" pitchFamily="2" charset="-78"/>
              </a:rPr>
              <a:t>بالقضايا </a:t>
            </a:r>
            <a:r>
              <a:rPr lang="ar-SA" sz="1700" dirty="0">
                <a:solidFill>
                  <a:srgbClr val="000000"/>
                </a:solidFill>
                <a:latin typeface="Alexandria SemiBold" pitchFamily="2" charset="-78"/>
                <a:cs typeface="Alexandria SemiBold" pitchFamily="2" charset="-78"/>
              </a:rPr>
              <a:t>الاجتماعية. </a:t>
            </a:r>
            <a:r>
              <a:rPr lang="ar-SA" sz="1700" dirty="0">
                <a:solidFill>
                  <a:srgbClr val="C00000"/>
                </a:solidFill>
                <a:latin typeface="Alexandria SemiBold" pitchFamily="2" charset="-78"/>
                <a:cs typeface="Alexandria SemiBold" pitchFamily="2" charset="-78"/>
              </a:rPr>
              <a:t>على سبيل المثال </a:t>
            </a:r>
            <a:r>
              <a:rPr lang="ar-SA" sz="1700" dirty="0">
                <a:solidFill>
                  <a:srgbClr val="000000"/>
                </a:solidFill>
                <a:latin typeface="Alexandria SemiBold" pitchFamily="2" charset="-78"/>
                <a:cs typeface="Alexandria SemiBold" pitchFamily="2" charset="-78"/>
              </a:rPr>
              <a:t>عندما يتابع شخص ما </a:t>
            </a:r>
            <a:r>
              <a:rPr lang="ar-SA" sz="1700" dirty="0" smtClean="0">
                <a:solidFill>
                  <a:srgbClr val="000000"/>
                </a:solidFill>
                <a:latin typeface="Alexandria SemiBold" pitchFamily="2" charset="-78"/>
                <a:cs typeface="Alexandria SemiBold" pitchFamily="2" charset="-78"/>
              </a:rPr>
              <a:t>محتوى </a:t>
            </a:r>
            <a:r>
              <a:rPr lang="ar-SA" sz="1700" dirty="0">
                <a:solidFill>
                  <a:srgbClr val="000000"/>
                </a:solidFill>
                <a:latin typeface="Alexandria SemiBold" pitchFamily="2" charset="-78"/>
                <a:cs typeface="Alexandria SemiBold" pitchFamily="2" charset="-78"/>
              </a:rPr>
              <a:t>إخباري يركز على قضايا البيئة؛ قد يشجع الأفراد على اتخاذ خطوات إيجابية نحو حماية </a:t>
            </a:r>
            <a:r>
              <a:rPr lang="ar-SA" sz="1700" dirty="0" smtClean="0">
                <a:solidFill>
                  <a:srgbClr val="000000"/>
                </a:solidFill>
                <a:latin typeface="Alexandria SemiBold" pitchFamily="2" charset="-78"/>
                <a:cs typeface="Alexandria SemiBold" pitchFamily="2" charset="-78"/>
              </a:rPr>
              <a:t>البيئة؛ لأنه </a:t>
            </a:r>
            <a:r>
              <a:rPr lang="ar-SA" sz="1700" dirty="0">
                <a:solidFill>
                  <a:srgbClr val="000000"/>
                </a:solidFill>
                <a:latin typeface="Alexandria SemiBold" pitchFamily="2" charset="-78"/>
                <a:cs typeface="Alexandria SemiBold" pitchFamily="2" charset="-78"/>
              </a:rPr>
              <a:t>يشعر بالانتماء لهذا المجال</a:t>
            </a:r>
            <a:r>
              <a:rPr lang="ar-SA" sz="1700" dirty="0" smtClean="0">
                <a:solidFill>
                  <a:srgbClr val="000000"/>
                </a:solidFill>
                <a:latin typeface="Alexandria SemiBold" pitchFamily="2" charset="-78"/>
                <a:cs typeface="Alexandria SemiBold" pitchFamily="2" charset="-78"/>
              </a:rPr>
              <a:t>. </a:t>
            </a:r>
            <a:endParaRPr lang="ar-SA" sz="1700" dirty="0">
              <a:solidFill>
                <a:srgbClr val="0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76020" y="1444585"/>
            <a:ext cx="5437946"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دوافع التعرض للأخبار والمعلومات الرقمية</a:t>
            </a:r>
          </a:p>
        </p:txBody>
      </p:sp>
      <p:sp>
        <p:nvSpPr>
          <p:cNvPr id="11" name="Freeform 10"/>
          <p:cNvSpPr/>
          <p:nvPr/>
        </p:nvSpPr>
        <p:spPr>
          <a:xfrm>
            <a:off x="1" y="5274129"/>
            <a:ext cx="2376020" cy="1561836"/>
          </a:xfrm>
          <a:custGeom>
            <a:avLst/>
            <a:gdLst/>
            <a:ahLst/>
            <a:cxnLst/>
            <a:rect l="l" t="t" r="r" b="b"/>
            <a:pathLst>
              <a:path w="4523170" h="1973233">
                <a:moveTo>
                  <a:pt x="0" y="0"/>
                </a:moveTo>
                <a:lnTo>
                  <a:pt x="4523170" y="0"/>
                </a:lnTo>
                <a:lnTo>
                  <a:pt x="4523170" y="1973233"/>
                </a:lnTo>
                <a:lnTo>
                  <a:pt x="0" y="1973233"/>
                </a:lnTo>
                <a:lnTo>
                  <a:pt x="0" y="0"/>
                </a:lnTo>
                <a:close/>
              </a:path>
            </a:pathLst>
          </a:custGeom>
          <a:blipFill>
            <a:blip r:embed="rId5">
              <a:extLst>
                <a:ext uri="{96DAC541-7B7A-43D3-8B79-37D633B846F1}">
                  <asvg:svgBlip xmlns:asvg="http://schemas.microsoft.com/office/drawing/2016/SVG/main" xmlns="" r:embed="rId19"/>
                </a:ext>
              </a:extLst>
            </a:blip>
            <a:stretch>
              <a:fillRect/>
            </a:stretch>
          </a:blipFill>
        </p:spPr>
      </p:sp>
    </p:spTree>
    <p:extLst>
      <p:ext uri="{BB962C8B-B14F-4D97-AF65-F5344CB8AC3E}">
        <p14:creationId xmlns:p14="http://schemas.microsoft.com/office/powerpoint/2010/main" val="39132776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87929" y="1952415"/>
            <a:ext cx="9519556" cy="4224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87929" y="2165743"/>
            <a:ext cx="9519556" cy="3831818"/>
          </a:xfrm>
          <a:prstGeom prst="rect">
            <a:avLst/>
          </a:prstGeom>
          <a:noFill/>
        </p:spPr>
        <p:txBody>
          <a:bodyPr wrap="square" rtlCol="0">
            <a:spAutoFit/>
          </a:bodyPr>
          <a:lstStyle/>
          <a:p>
            <a:pPr marL="407987"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التأثير الاجتماعي</a:t>
            </a:r>
            <a:r>
              <a:rPr lang="ar-SA" dirty="0" smtClean="0">
                <a:solidFill>
                  <a:srgbClr val="000000"/>
                </a:solidFill>
                <a:latin typeface="Alexandria SemiBold" pitchFamily="2" charset="-78"/>
                <a:cs typeface="Alexandria SemiBold" pitchFamily="2" charset="-78"/>
              </a:rPr>
              <a:t>: تؤثر </a:t>
            </a:r>
            <a:r>
              <a:rPr lang="ar-SA" dirty="0">
                <a:solidFill>
                  <a:srgbClr val="000000"/>
                </a:solidFill>
                <a:latin typeface="Alexandria SemiBold" pitchFamily="2" charset="-78"/>
                <a:cs typeface="Alexandria SemiBold" pitchFamily="2" charset="-78"/>
              </a:rPr>
              <a:t>منصات التواصل الاجتماعي بشكل كبير على توجيه الأفراد نحو </a:t>
            </a:r>
            <a:r>
              <a:rPr lang="ar-SA" dirty="0" smtClean="0">
                <a:solidFill>
                  <a:srgbClr val="000000"/>
                </a:solidFill>
                <a:latin typeface="Alexandria SemiBold" pitchFamily="2" charset="-78"/>
                <a:cs typeface="Alexandria SemiBold" pitchFamily="2" charset="-78"/>
              </a:rPr>
              <a:t>محتوى معين بناءً على </a:t>
            </a:r>
            <a:r>
              <a:rPr lang="ar-SA" u="sng" dirty="0" smtClean="0">
                <a:solidFill>
                  <a:srgbClr val="000000"/>
                </a:solidFill>
                <a:latin typeface="Alexandria SemiBold" pitchFamily="2" charset="-78"/>
                <a:cs typeface="Alexandria SemiBold" pitchFamily="2" charset="-78"/>
              </a:rPr>
              <a:t>الاتجاهات </a:t>
            </a:r>
            <a:r>
              <a:rPr lang="ar-SA" u="sng" dirty="0">
                <a:solidFill>
                  <a:srgbClr val="000000"/>
                </a:solidFill>
                <a:latin typeface="Alexandria SemiBold" pitchFamily="2" charset="-78"/>
                <a:cs typeface="Alexandria SemiBold" pitchFamily="2" charset="-78"/>
              </a:rPr>
              <a:t>السائدة والآراء </a:t>
            </a:r>
            <a:r>
              <a:rPr lang="ar-SA" u="sng" dirty="0" smtClean="0">
                <a:solidFill>
                  <a:srgbClr val="000000"/>
                </a:solidFill>
                <a:latin typeface="Alexandria SemiBold" pitchFamily="2" charset="-78"/>
                <a:cs typeface="Alexandria SemiBold" pitchFamily="2" charset="-78"/>
              </a:rPr>
              <a:t>الشائعة</a:t>
            </a:r>
            <a:r>
              <a:rPr lang="ar-SA" dirty="0" smtClean="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حيث يتأثر المستخدمون بالمحتوى الذي يشاركه </a:t>
            </a:r>
            <a:r>
              <a:rPr lang="ar-SA" dirty="0" smtClean="0">
                <a:solidFill>
                  <a:srgbClr val="000000"/>
                </a:solidFill>
                <a:latin typeface="Alexandria SemiBold" pitchFamily="2" charset="-78"/>
                <a:cs typeface="Alexandria SemiBold" pitchFamily="2" charset="-78"/>
              </a:rPr>
              <a:t>الآخرون؛ </a:t>
            </a:r>
            <a:r>
              <a:rPr lang="ar-SA" dirty="0">
                <a:solidFill>
                  <a:srgbClr val="000000"/>
                </a:solidFill>
                <a:latin typeface="Alexandria SemiBold" pitchFamily="2" charset="-78"/>
                <a:cs typeface="Alexandria SemiBold" pitchFamily="2" charset="-78"/>
              </a:rPr>
              <a:t>مما </a:t>
            </a:r>
            <a:r>
              <a:rPr lang="ar-SA" dirty="0" smtClean="0">
                <a:solidFill>
                  <a:srgbClr val="000000"/>
                </a:solidFill>
                <a:latin typeface="Alexandria SemiBold" pitchFamily="2" charset="-78"/>
                <a:cs typeface="Alexandria SemiBold" pitchFamily="2" charset="-78"/>
              </a:rPr>
              <a:t>يدفعهم لاستهلاك نفس المحتوى. </a:t>
            </a:r>
            <a:r>
              <a:rPr lang="ar-SA" dirty="0">
                <a:solidFill>
                  <a:srgbClr val="000000"/>
                </a:solidFill>
                <a:latin typeface="Alexandria SemiBold" pitchFamily="2" charset="-78"/>
                <a:cs typeface="Alexandria SemiBold" pitchFamily="2" charset="-78"/>
              </a:rPr>
              <a:t>فالتأثير الاجتماعي لمنصات التواصل يجعل استهلاك المحتوى مرتبطًا بالآراء الشائعة والاتجاهات السائدة</a:t>
            </a:r>
            <a:r>
              <a:rPr lang="ar-SA" dirty="0" smtClean="0">
                <a:solidFill>
                  <a:srgbClr val="000000"/>
                </a:solidFill>
                <a:latin typeface="Alexandria SemiBold" pitchFamily="2" charset="-78"/>
                <a:cs typeface="Alexandria SemiBold" pitchFamily="2" charset="-78"/>
              </a:rPr>
              <a:t>. </a:t>
            </a:r>
            <a:r>
              <a:rPr lang="ar-SA" dirty="0" smtClean="0">
                <a:solidFill>
                  <a:srgbClr val="880002"/>
                </a:solidFill>
                <a:latin typeface="Alexandria SemiBold" pitchFamily="2" charset="-78"/>
                <a:cs typeface="Alexandria SemiBold" pitchFamily="2" charset="-78"/>
              </a:rPr>
              <a:t>على </a:t>
            </a:r>
            <a:r>
              <a:rPr lang="ar-SA" dirty="0">
                <a:solidFill>
                  <a:srgbClr val="880002"/>
                </a:solidFill>
                <a:latin typeface="Alexandria SemiBold" pitchFamily="2" charset="-78"/>
                <a:cs typeface="Alexandria SemiBold" pitchFamily="2" charset="-78"/>
              </a:rPr>
              <a:t>سبيل المثال</a:t>
            </a:r>
            <a:r>
              <a:rPr lang="ar-SA" dirty="0">
                <a:solidFill>
                  <a:srgbClr val="000000"/>
                </a:solidFill>
                <a:latin typeface="Alexandria SemiBold" pitchFamily="2" charset="-78"/>
                <a:cs typeface="Alexandria SemiBold" pitchFamily="2" charset="-78"/>
              </a:rPr>
              <a:t>، عندما يتم مشاركة خبر معين بشكل واسع من </a:t>
            </a:r>
            <a:r>
              <a:rPr lang="ar-SA" dirty="0" smtClean="0">
                <a:solidFill>
                  <a:srgbClr val="000000"/>
                </a:solidFill>
                <a:latin typeface="Alexandria SemiBold" pitchFamily="2" charset="-78"/>
                <a:cs typeface="Alexandria SemiBold" pitchFamily="2" charset="-78"/>
              </a:rPr>
              <a:t>قِبل </a:t>
            </a:r>
            <a:r>
              <a:rPr lang="ar-SA" dirty="0">
                <a:solidFill>
                  <a:srgbClr val="000000"/>
                </a:solidFill>
                <a:latin typeface="Alexandria SemiBold" pitchFamily="2" charset="-78"/>
                <a:cs typeface="Alexandria SemiBold" pitchFamily="2" charset="-78"/>
              </a:rPr>
              <a:t>عدد كبير من </a:t>
            </a:r>
            <a:r>
              <a:rPr lang="ar-SA" dirty="0" smtClean="0">
                <a:solidFill>
                  <a:srgbClr val="000000"/>
                </a:solidFill>
                <a:latin typeface="Alexandria SemiBold" pitchFamily="2" charset="-78"/>
                <a:cs typeface="Alexandria SemiBold" pitchFamily="2" charset="-78"/>
              </a:rPr>
              <a:t>المستخدمين، </a:t>
            </a:r>
            <a:r>
              <a:rPr lang="ar-SA" dirty="0">
                <a:solidFill>
                  <a:srgbClr val="000000"/>
                </a:solidFill>
                <a:latin typeface="Alexandria SemiBold" pitchFamily="2" charset="-78"/>
                <a:cs typeface="Alexandria SemiBold" pitchFamily="2" charset="-78"/>
              </a:rPr>
              <a:t>فإن ذلك يزيد من احتمالية أن يقوم الآخرون بقراءته ومشاركته </a:t>
            </a:r>
            <a:r>
              <a:rPr lang="ar-SA" dirty="0" smtClean="0">
                <a:solidFill>
                  <a:srgbClr val="000000"/>
                </a:solidFill>
                <a:latin typeface="Alexandria SemiBold" pitchFamily="2" charset="-78"/>
                <a:cs typeface="Alexandria SemiBold" pitchFamily="2" charset="-78"/>
              </a:rPr>
              <a:t>أيضًا. </a:t>
            </a:r>
            <a:r>
              <a:rPr lang="ar-SA" dirty="0" smtClean="0">
                <a:solidFill>
                  <a:srgbClr val="002060"/>
                </a:solidFill>
                <a:latin typeface="Alexandria SemiBold" pitchFamily="2" charset="-78"/>
                <a:cs typeface="Alexandria SemiBold" pitchFamily="2" charset="-78"/>
              </a:rPr>
              <a:t>معنى ذلك أنه عندما </a:t>
            </a:r>
            <a:r>
              <a:rPr lang="ar-SA" dirty="0">
                <a:solidFill>
                  <a:srgbClr val="002060"/>
                </a:solidFill>
                <a:latin typeface="Alexandria SemiBold" pitchFamily="2" charset="-78"/>
                <a:cs typeface="Alexandria SemiBold" pitchFamily="2" charset="-78"/>
              </a:rPr>
              <a:t>يتفاعل الأشخاص مع محتوى </a:t>
            </a:r>
            <a:r>
              <a:rPr lang="ar-SA" dirty="0" smtClean="0">
                <a:solidFill>
                  <a:srgbClr val="002060"/>
                </a:solidFill>
                <a:latin typeface="Alexandria SemiBold" pitchFamily="2" charset="-78"/>
                <a:cs typeface="Alexandria SemiBold" pitchFamily="2" charset="-78"/>
              </a:rPr>
              <a:t>معين، </a:t>
            </a:r>
            <a:r>
              <a:rPr lang="ar-SA" dirty="0">
                <a:solidFill>
                  <a:srgbClr val="002060"/>
                </a:solidFill>
                <a:latin typeface="Alexandria SemiBold" pitchFamily="2" charset="-78"/>
                <a:cs typeface="Alexandria SemiBold" pitchFamily="2" charset="-78"/>
              </a:rPr>
              <a:t>فإن ذلك يؤثر على آراء الآخرين ويشجعهم على استهلاك نفس المحتوى. فالأفراد يميلون إلى متابعة الاتجاهات السائدة </a:t>
            </a:r>
            <a:r>
              <a:rPr lang="ar-SA" dirty="0" smtClean="0">
                <a:solidFill>
                  <a:srgbClr val="002060"/>
                </a:solidFill>
                <a:latin typeface="Alexandria SemiBold" pitchFamily="2" charset="-78"/>
                <a:cs typeface="Alexandria SemiBold" pitchFamily="2" charset="-78"/>
              </a:rPr>
              <a:t>لتعزيز شعورهم بأنهم </a:t>
            </a:r>
            <a:r>
              <a:rPr lang="ar-SA" dirty="0">
                <a:solidFill>
                  <a:srgbClr val="002060"/>
                </a:solidFill>
                <a:latin typeface="Alexandria SemiBold" pitchFamily="2" charset="-78"/>
                <a:cs typeface="Alexandria SemiBold" pitchFamily="2" charset="-78"/>
              </a:rPr>
              <a:t>جزء من </a:t>
            </a:r>
            <a:r>
              <a:rPr lang="ar-SA" dirty="0" smtClean="0">
                <a:solidFill>
                  <a:srgbClr val="002060"/>
                </a:solidFill>
                <a:latin typeface="Alexandria SemiBold" pitchFamily="2" charset="-78"/>
                <a:cs typeface="Alexandria SemiBold" pitchFamily="2" charset="-78"/>
              </a:rPr>
              <a:t>هذا المجتمع.</a:t>
            </a:r>
            <a:endParaRPr lang="ar-SA" dirty="0">
              <a:solidFill>
                <a:srgbClr val="00206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76020" y="1444585"/>
            <a:ext cx="5437946"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دوافع التعرض للأخبار والمعلومات الرقمية</a:t>
            </a:r>
          </a:p>
        </p:txBody>
      </p:sp>
      <p:sp>
        <p:nvSpPr>
          <p:cNvPr id="12" name="Freeform 8"/>
          <p:cNvSpPr/>
          <p:nvPr/>
        </p:nvSpPr>
        <p:spPr>
          <a:xfrm>
            <a:off x="21559" y="5127465"/>
            <a:ext cx="1632526" cy="1730535"/>
          </a:xfrm>
          <a:custGeom>
            <a:avLst/>
            <a:gdLst/>
            <a:ahLst/>
            <a:cxnLst/>
            <a:rect l="l" t="t" r="r" b="b"/>
            <a:pathLst>
              <a:path w="2401503" h="2287432">
                <a:moveTo>
                  <a:pt x="0" y="0"/>
                </a:moveTo>
                <a:lnTo>
                  <a:pt x="2401503" y="0"/>
                </a:lnTo>
                <a:lnTo>
                  <a:pt x="2401503" y="2287432"/>
                </a:lnTo>
                <a:lnTo>
                  <a:pt x="0" y="2287432"/>
                </a:lnTo>
                <a:lnTo>
                  <a:pt x="0" y="0"/>
                </a:lnTo>
                <a:close/>
              </a:path>
            </a:pathLst>
          </a:custGeom>
          <a:blipFill>
            <a:blip r:embed="rId5">
              <a:extLst>
                <a:ext uri="{96DAC541-7B7A-43D3-8B79-37D633B846F1}">
                  <asvg:svgBlip xmlns:asvg="http://schemas.microsoft.com/office/drawing/2016/SVG/main" xmlns="" r:embed="rId13"/>
                </a:ext>
              </a:extLst>
            </a:blip>
            <a:stretch>
              <a:fillRect/>
            </a:stretch>
          </a:blipFill>
        </p:spPr>
      </p:sp>
    </p:spTree>
    <p:extLst>
      <p:ext uri="{BB962C8B-B14F-4D97-AF65-F5344CB8AC3E}">
        <p14:creationId xmlns:p14="http://schemas.microsoft.com/office/powerpoint/2010/main" val="2880123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2488" y="1889093"/>
            <a:ext cx="9700047" cy="448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44992" y="1152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93127" y="121313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4103" y="13904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3629" y="1895250"/>
            <a:ext cx="9682845" cy="4455066"/>
          </a:xfrm>
          <a:prstGeom prst="rect">
            <a:avLst/>
          </a:prstGeom>
          <a:noFill/>
        </p:spPr>
        <p:txBody>
          <a:bodyPr wrap="square" rtlCol="0">
            <a:spAutoFit/>
          </a:bodyPr>
          <a:lstStyle/>
          <a:p>
            <a:pPr marL="342900" indent="-342900" algn="r" rtl="1">
              <a:lnSpc>
                <a:spcPct val="150000"/>
              </a:lnSpc>
              <a:buFont typeface="+mj-lt"/>
              <a:buAutoNum type="arabicPeriod" startAt="7"/>
            </a:pPr>
            <a:r>
              <a:rPr lang="ar-SA" dirty="0" smtClean="0">
                <a:solidFill>
                  <a:srgbClr val="0070C0"/>
                </a:solidFill>
                <a:latin typeface="Alexandria SemiBold" pitchFamily="2" charset="-78"/>
                <a:cs typeface="Alexandria SemiBold" pitchFamily="2" charset="-78"/>
              </a:rPr>
              <a:t>تفضيلات </a:t>
            </a:r>
            <a:r>
              <a:rPr lang="ar-SA" dirty="0">
                <a:solidFill>
                  <a:srgbClr val="0070C0"/>
                </a:solidFill>
                <a:latin typeface="Alexandria SemiBold" pitchFamily="2" charset="-78"/>
                <a:cs typeface="Alexandria SemiBold" pitchFamily="2" charset="-78"/>
              </a:rPr>
              <a:t>الجمهور:</a:t>
            </a:r>
            <a:r>
              <a:rPr lang="ar-SA" dirty="0">
                <a:latin typeface="Alexandria SemiBold" pitchFamily="2" charset="-78"/>
                <a:cs typeface="Alexandria SemiBold" pitchFamily="2" charset="-78"/>
              </a:rPr>
              <a:t> . </a:t>
            </a:r>
            <a:r>
              <a:rPr lang="ar-SA" sz="1700" dirty="0">
                <a:latin typeface="Alexandria SemiBold" pitchFamily="2" charset="-78"/>
                <a:cs typeface="Alexandria SemiBold" pitchFamily="2" charset="-78"/>
              </a:rPr>
              <a:t>تشير إلى الاختيارات التي يقوم بها الأفراد عند استهلاك المحتوى </a:t>
            </a:r>
            <a:r>
              <a:rPr lang="ar-SA" sz="1700" dirty="0" smtClean="0">
                <a:latin typeface="Alexandria SemiBold" pitchFamily="2" charset="-78"/>
                <a:cs typeface="Alexandria SemiBold" pitchFamily="2" charset="-78"/>
              </a:rPr>
              <a:t>الرقمي</a:t>
            </a:r>
            <a:r>
              <a:rPr lang="ar-SA" sz="1700" dirty="0">
                <a:latin typeface="Alexandria SemiBold" pitchFamily="2" charset="-78"/>
                <a:cs typeface="Alexandria SemiBold" pitchFamily="2" charset="-78"/>
              </a:rPr>
              <a:t>. هذه التفضيلات تتشكل بناءً على مجموعة من </a:t>
            </a:r>
            <a:r>
              <a:rPr lang="ar-SA" sz="1700" dirty="0" smtClean="0">
                <a:latin typeface="Alexandria SemiBold" pitchFamily="2" charset="-78"/>
                <a:cs typeface="Alexandria SemiBold" pitchFamily="2" charset="-78"/>
              </a:rPr>
              <a:t>العوامل: </a:t>
            </a:r>
            <a:r>
              <a:rPr lang="ar-SA" sz="1700" dirty="0">
                <a:latin typeface="Alexandria SemiBold" pitchFamily="2" charset="-78"/>
                <a:cs typeface="Alexandria SemiBold" pitchFamily="2" charset="-78"/>
              </a:rPr>
              <a:t>مثل الاهتمامات </a:t>
            </a:r>
            <a:r>
              <a:rPr lang="ar-SA" sz="1700" dirty="0" smtClean="0">
                <a:latin typeface="Alexandria SemiBold" pitchFamily="2" charset="-78"/>
                <a:cs typeface="Alexandria SemiBold" pitchFamily="2" charset="-78"/>
              </a:rPr>
              <a:t>الشخصية والقيم الثقافية والتجارب السابقة </a:t>
            </a:r>
            <a:r>
              <a:rPr lang="ar-SA" sz="1700" dirty="0">
                <a:latin typeface="Alexandria SemiBold" pitchFamily="2" charset="-78"/>
                <a:cs typeface="Alexandria SemiBold" pitchFamily="2" charset="-78"/>
              </a:rPr>
              <a:t>والمعلومات المتاحة. فيميل الجمهور إلى البحث عن </a:t>
            </a:r>
            <a:r>
              <a:rPr lang="ar-SA" sz="1700" dirty="0" smtClean="0">
                <a:latin typeface="Alexandria SemiBold" pitchFamily="2" charset="-78"/>
                <a:cs typeface="Alexandria SemiBold" pitchFamily="2" charset="-78"/>
              </a:rPr>
              <a:t>المحتوى الذي يتناسب </a:t>
            </a:r>
            <a:r>
              <a:rPr lang="ar-SA" sz="1700" dirty="0">
                <a:latin typeface="Alexandria SemiBold" pitchFamily="2" charset="-78"/>
                <a:cs typeface="Alexandria SemiBold" pitchFamily="2" charset="-78"/>
              </a:rPr>
              <a:t>مع اهتماماته الشخصية. على سبيل المثال، هناك توجهًا نحو استهلاك المحتوى المرئي مثل الفيديوهات والرسوم البيانية بدلاً من النصوص الطويلة. </a:t>
            </a:r>
            <a:endParaRPr lang="ar-SA" sz="1700" dirty="0" smtClean="0">
              <a:latin typeface="Alexandria SemiBold" pitchFamily="2" charset="-78"/>
              <a:cs typeface="Alexandria SemiBold" pitchFamily="2" charset="-78"/>
            </a:endParaRPr>
          </a:p>
          <a:p>
            <a:pPr marL="342900" indent="-342900" algn="r" rtl="1">
              <a:lnSpc>
                <a:spcPct val="150000"/>
              </a:lnSpc>
              <a:buFont typeface="+mj-lt"/>
              <a:buAutoNum type="arabicPeriod" startAt="7"/>
            </a:pPr>
            <a:r>
              <a:rPr lang="ar-SA" dirty="0">
                <a:solidFill>
                  <a:srgbClr val="0070C0"/>
                </a:solidFill>
                <a:latin typeface="Alexandria SemiBold" pitchFamily="2" charset="-78"/>
                <a:cs typeface="Alexandria SemiBold" pitchFamily="2" charset="-78"/>
              </a:rPr>
              <a:t>جودة المحتوى:</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تعني مدى </a:t>
            </a:r>
            <a:r>
              <a:rPr lang="ar-SA" sz="1700" dirty="0" smtClean="0">
                <a:latin typeface="Alexandria SemiBold" pitchFamily="2" charset="-78"/>
                <a:cs typeface="Alexandria SemiBold" pitchFamily="2" charset="-78"/>
              </a:rPr>
              <a:t>فعالية </a:t>
            </a:r>
            <a:r>
              <a:rPr lang="ar-SA" sz="1700" dirty="0">
                <a:latin typeface="Alexandria SemiBold" pitchFamily="2" charset="-78"/>
                <a:cs typeface="Alexandria SemiBold" pitchFamily="2" charset="-78"/>
              </a:rPr>
              <a:t>وملاءمة المحتوى لاحتياجات المستخدمين. وتعتبر جودة المحتوى ع</a:t>
            </a:r>
            <a:r>
              <a:rPr lang="ar-SA" sz="1700" dirty="0" smtClean="0">
                <a:latin typeface="Alexandria SemiBold" pitchFamily="2" charset="-78"/>
                <a:cs typeface="Alexandria SemiBold" pitchFamily="2" charset="-78"/>
              </a:rPr>
              <a:t>نصرًا أساسيًا في جذب انتباه المستخدمين وتحفيزهم على التفاعل مع المحتوى. يفضل المستخدمون اختيار </a:t>
            </a:r>
            <a:r>
              <a:rPr lang="ar-SA" sz="1700" dirty="0">
                <a:latin typeface="Alexandria SemiBold" pitchFamily="2" charset="-78"/>
                <a:cs typeface="Alexandria SemiBold" pitchFamily="2" charset="-78"/>
              </a:rPr>
              <a:t>المحتوى الذي يقدم قيمة </a:t>
            </a:r>
            <a:r>
              <a:rPr lang="ar-SA" sz="1700" dirty="0" smtClean="0">
                <a:latin typeface="Alexandria SemiBold" pitchFamily="2" charset="-78"/>
                <a:cs typeface="Alexandria SemiBold" pitchFamily="2" charset="-78"/>
              </a:rPr>
              <a:t>مُضافة من خلال </a:t>
            </a:r>
            <a:r>
              <a:rPr lang="ar-SA" sz="1700" dirty="0">
                <a:latin typeface="Alexandria SemiBold" pitchFamily="2" charset="-78"/>
                <a:cs typeface="Alexandria SemiBold" pitchFamily="2" charset="-78"/>
              </a:rPr>
              <a:t>معلومات موثوقة وذات مصداقية </a:t>
            </a:r>
            <a:r>
              <a:rPr lang="ar-SA" sz="1700" dirty="0" smtClean="0">
                <a:latin typeface="Alexandria SemiBold" pitchFamily="2" charset="-78"/>
                <a:cs typeface="Alexandria SemiBold" pitchFamily="2" charset="-78"/>
              </a:rPr>
              <a:t>عالية</a:t>
            </a:r>
            <a:r>
              <a:rPr lang="ar-SA" sz="1600" dirty="0" smtClean="0">
                <a:latin typeface="Alexandria SemiBold" pitchFamily="2" charset="-78"/>
                <a:cs typeface="Alexandria SemiBold" pitchFamily="2" charset="-78"/>
              </a:rPr>
              <a:t>؛ لذا </a:t>
            </a:r>
            <a:r>
              <a:rPr lang="ar-SA" sz="1700" dirty="0" smtClean="0">
                <a:latin typeface="Alexandria SemiBold" pitchFamily="2" charset="-78"/>
                <a:cs typeface="Alexandria SemiBold" pitchFamily="2" charset="-78"/>
              </a:rPr>
              <a:t>تلعب دورًا كبيرًا </a:t>
            </a:r>
            <a:r>
              <a:rPr lang="ar-SA" sz="1700" dirty="0">
                <a:latin typeface="Alexandria SemiBold" pitchFamily="2" charset="-78"/>
                <a:cs typeface="Alexandria SemiBold" pitchFamily="2" charset="-78"/>
              </a:rPr>
              <a:t>في تشكيل إدراك وسلوك </a:t>
            </a:r>
            <a:r>
              <a:rPr lang="ar-SA" sz="1700" dirty="0" smtClean="0">
                <a:latin typeface="Alexandria SemiBold" pitchFamily="2" charset="-78"/>
                <a:cs typeface="Alexandria SemiBold" pitchFamily="2" charset="-78"/>
              </a:rPr>
              <a:t>المستخدمين</a:t>
            </a:r>
            <a:r>
              <a:rPr lang="ar-SA" sz="1700" dirty="0">
                <a:latin typeface="Alexandria SemiBold" pitchFamily="2" charset="-78"/>
                <a:cs typeface="Alexandria SemiBold" pitchFamily="2" charset="-78"/>
              </a:rPr>
              <a:t> من خلال </a:t>
            </a:r>
            <a:r>
              <a:rPr lang="ar-SA" sz="1700" dirty="0" smtClean="0">
                <a:latin typeface="Alexandria SemiBold" pitchFamily="2" charset="-78"/>
                <a:cs typeface="Alexandria SemiBold" pitchFamily="2" charset="-78"/>
              </a:rPr>
              <a:t>تأثيرها </a:t>
            </a:r>
            <a:r>
              <a:rPr lang="ar-SA" sz="1700" dirty="0">
                <a:latin typeface="Alexandria SemiBold" pitchFamily="2" charset="-78"/>
                <a:cs typeface="Alexandria SemiBold" pitchFamily="2" charset="-78"/>
              </a:rPr>
              <a:t>المباشر على </a:t>
            </a:r>
            <a:r>
              <a:rPr lang="ar-SA" sz="1700" dirty="0" smtClean="0">
                <a:latin typeface="Alexandria SemiBold" pitchFamily="2" charset="-78"/>
                <a:cs typeface="Alexandria SemiBold" pitchFamily="2" charset="-78"/>
              </a:rPr>
              <a:t>مشاعرهم واستيعابهم للسياق </a:t>
            </a:r>
            <a:r>
              <a:rPr lang="ar-SA" sz="1700" dirty="0">
                <a:latin typeface="Alexandria SemiBold" pitchFamily="2" charset="-78"/>
                <a:cs typeface="Alexandria SemiBold" pitchFamily="2" charset="-78"/>
              </a:rPr>
              <a:t>الذي </a:t>
            </a:r>
            <a:r>
              <a:rPr lang="ar-SA" sz="1700" dirty="0" smtClean="0">
                <a:latin typeface="Alexandria SemiBold" pitchFamily="2" charset="-78"/>
                <a:cs typeface="Alexandria SemiBold" pitchFamily="2" charset="-78"/>
              </a:rPr>
              <a:t>تُعرض </a:t>
            </a:r>
            <a:r>
              <a:rPr lang="ar-SA" sz="1700" dirty="0">
                <a:latin typeface="Alexandria SemiBold" pitchFamily="2" charset="-78"/>
                <a:cs typeface="Alexandria SemiBold" pitchFamily="2" charset="-78"/>
              </a:rPr>
              <a:t>فيه </a:t>
            </a:r>
            <a:r>
              <a:rPr lang="ar-SA" sz="1700" dirty="0" smtClean="0">
                <a:latin typeface="Alexandria SemiBold" pitchFamily="2" charset="-78"/>
                <a:cs typeface="Alexandria SemiBold" pitchFamily="2" charset="-78"/>
              </a:rPr>
              <a:t>المعلومات، بالإضافة إلى ذلك، تسهم جودة المحتوى في الحفاظ على استمرارية المتابعين وتعزيز ولائهم.</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016785" y="1379269"/>
            <a:ext cx="5437946"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دوافع التعرض للأخبار والمعلومات الرقمية</a:t>
            </a:r>
          </a:p>
        </p:txBody>
      </p:sp>
      <p:sp>
        <p:nvSpPr>
          <p:cNvPr id="11" name="Freeform 2"/>
          <p:cNvSpPr/>
          <p:nvPr/>
        </p:nvSpPr>
        <p:spPr>
          <a:xfrm>
            <a:off x="-52187" y="5266050"/>
            <a:ext cx="1725979" cy="1564371"/>
          </a:xfrm>
          <a:custGeom>
            <a:avLst/>
            <a:gdLst/>
            <a:ahLst/>
            <a:cxnLst/>
            <a:rect l="l" t="t" r="r" b="b"/>
            <a:pathLst>
              <a:path w="7334542" h="6821124">
                <a:moveTo>
                  <a:pt x="0" y="0"/>
                </a:moveTo>
                <a:lnTo>
                  <a:pt x="7334542" y="0"/>
                </a:lnTo>
                <a:lnTo>
                  <a:pt x="7334542" y="6821124"/>
                </a:lnTo>
                <a:lnTo>
                  <a:pt x="0" y="6821124"/>
                </a:lnTo>
                <a:lnTo>
                  <a:pt x="0" y="0"/>
                </a:lnTo>
                <a:close/>
              </a:path>
            </a:pathLst>
          </a:custGeom>
          <a:blipFill>
            <a:blip r:embed="rId5"/>
            <a:stretch>
              <a:fillRect/>
            </a:stretch>
          </a:blipFill>
        </p:spPr>
      </p:sp>
      <p:sp>
        <p:nvSpPr>
          <p:cNvPr id="12" name="Freeform 10"/>
          <p:cNvSpPr/>
          <p:nvPr/>
        </p:nvSpPr>
        <p:spPr>
          <a:xfrm>
            <a:off x="0" y="2510538"/>
            <a:ext cx="1471832" cy="1657843"/>
          </a:xfrm>
          <a:custGeom>
            <a:avLst/>
            <a:gdLst/>
            <a:ahLst/>
            <a:cxnLst/>
            <a:rect l="l" t="t" r="r" b="b"/>
            <a:pathLst>
              <a:path w="2425462" h="2420409">
                <a:moveTo>
                  <a:pt x="0" y="0"/>
                </a:moveTo>
                <a:lnTo>
                  <a:pt x="2425462" y="0"/>
                </a:lnTo>
                <a:lnTo>
                  <a:pt x="2425462" y="2420409"/>
                </a:lnTo>
                <a:lnTo>
                  <a:pt x="0" y="2420409"/>
                </a:lnTo>
                <a:lnTo>
                  <a:pt x="0" y="0"/>
                </a:lnTo>
                <a:close/>
              </a:path>
            </a:pathLst>
          </a:custGeom>
          <a:blipFill>
            <a:blip r:embed="rId6">
              <a:extLst>
                <a:ext uri="{96DAC541-7B7A-43D3-8B79-37D633B846F1}">
                  <asvg:svgBlip xmlns:asvg="http://schemas.microsoft.com/office/drawing/2016/SVG/main" xmlns="" r:embed="rId18"/>
                </a:ext>
              </a:extLst>
            </a:blip>
            <a:stretch>
              <a:fillRect/>
            </a:stretch>
          </a:blipFill>
        </p:spPr>
      </p:sp>
    </p:spTree>
    <p:extLst>
      <p:ext uri="{BB962C8B-B14F-4D97-AF65-F5344CB8AC3E}">
        <p14:creationId xmlns:p14="http://schemas.microsoft.com/office/powerpoint/2010/main" val="16957450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2471" y="1843843"/>
            <a:ext cx="9258300" cy="4563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69831" y="1914386"/>
            <a:ext cx="9074578" cy="4455066"/>
          </a:xfrm>
          <a:prstGeom prst="rect">
            <a:avLst/>
          </a:prstGeom>
          <a:noFill/>
        </p:spPr>
        <p:txBody>
          <a:bodyPr wrap="square" rtlCol="0">
            <a:spAutoFit/>
          </a:bodyPr>
          <a:lstStyle/>
          <a:p>
            <a:pPr algn="r" rtl="1">
              <a:lnSpc>
                <a:spcPct val="150000"/>
              </a:lnSpc>
            </a:pPr>
            <a:r>
              <a:rPr lang="ar-SA" sz="1700" dirty="0" smtClean="0">
                <a:solidFill>
                  <a:srgbClr val="000000"/>
                </a:solidFill>
                <a:latin typeface="Alexandria SemiBold" pitchFamily="2" charset="-78"/>
                <a:cs typeface="Alexandria SemiBold" pitchFamily="2" charset="-78"/>
              </a:rPr>
              <a:t>   عندما </a:t>
            </a:r>
            <a:r>
              <a:rPr lang="ar-SA" sz="1700" dirty="0">
                <a:solidFill>
                  <a:srgbClr val="000000"/>
                </a:solidFill>
                <a:latin typeface="Alexandria SemiBold" pitchFamily="2" charset="-78"/>
                <a:cs typeface="Alexandria SemiBold" pitchFamily="2" charset="-78"/>
              </a:rPr>
              <a:t>يتعرض الأفراد لمحتوى يحمل طابعًا عاطفيًا </a:t>
            </a:r>
            <a:r>
              <a:rPr lang="ar-SA" sz="1700" dirty="0" smtClean="0">
                <a:solidFill>
                  <a:srgbClr val="000000"/>
                </a:solidFill>
                <a:latin typeface="Alexandria SemiBold" pitchFamily="2" charset="-78"/>
                <a:cs typeface="Alexandria SemiBold" pitchFamily="2" charset="-78"/>
              </a:rPr>
              <a:t>قويًا،</a:t>
            </a:r>
            <a:r>
              <a:rPr lang="ar-SA" sz="1700" dirty="0">
                <a:latin typeface="Alexandria SemiBold" pitchFamily="2" charset="-78"/>
                <a:ea typeface="Calibri" panose="020F0502020204030204" pitchFamily="34" charset="0"/>
                <a:cs typeface="Alexandria SemiBold" pitchFamily="2" charset="-78"/>
              </a:rPr>
              <a:t> يمكن أن </a:t>
            </a:r>
            <a:r>
              <a:rPr lang="ar-SA" sz="1700" dirty="0" smtClean="0">
                <a:solidFill>
                  <a:srgbClr val="000000"/>
                </a:solidFill>
                <a:latin typeface="Alexandria SemiBold" pitchFamily="2" charset="-78"/>
                <a:cs typeface="Alexandria SemiBold" pitchFamily="2" charset="-78"/>
              </a:rPr>
              <a:t>يؤدي إلى </a:t>
            </a:r>
            <a:r>
              <a:rPr lang="ar-SA" sz="1700" dirty="0">
                <a:solidFill>
                  <a:srgbClr val="000000"/>
                </a:solidFill>
                <a:latin typeface="Alexandria SemiBold" pitchFamily="2" charset="-78"/>
                <a:cs typeface="Alexandria SemiBold" pitchFamily="2" charset="-78"/>
              </a:rPr>
              <a:t>استجابة وجدانية </a:t>
            </a:r>
            <a:r>
              <a:rPr lang="ar-SA" sz="1700" dirty="0" smtClean="0">
                <a:solidFill>
                  <a:srgbClr val="000000"/>
                </a:solidFill>
                <a:latin typeface="Alexandria SemiBold" pitchFamily="2" charset="-78"/>
                <a:cs typeface="Alexandria SemiBold" pitchFamily="2" charset="-78"/>
              </a:rPr>
              <a:t>قوية كالتعاطف أو </a:t>
            </a:r>
            <a:r>
              <a:rPr lang="ar-SA" sz="1700" dirty="0">
                <a:latin typeface="Alexandria SemiBold" pitchFamily="2" charset="-78"/>
                <a:ea typeface="Calibri" panose="020F0502020204030204" pitchFamily="34" charset="0"/>
                <a:cs typeface="Alexandria SemiBold" pitchFamily="2" charset="-78"/>
              </a:rPr>
              <a:t>الخوف أو السعادة</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أو الغضب أو </a:t>
            </a:r>
            <a:r>
              <a:rPr lang="ar-SA" sz="1700" dirty="0">
                <a:solidFill>
                  <a:srgbClr val="000000"/>
                </a:solidFill>
                <a:latin typeface="Alexandria SemiBold" pitchFamily="2" charset="-78"/>
                <a:cs typeface="Alexandria SemiBold" pitchFamily="2" charset="-78"/>
              </a:rPr>
              <a:t>الأمل. </a:t>
            </a:r>
            <a:r>
              <a:rPr lang="ar-SA" sz="1700" dirty="0" smtClean="0">
                <a:solidFill>
                  <a:srgbClr val="000000"/>
                </a:solidFill>
                <a:latin typeface="Alexandria SemiBold" pitchFamily="2" charset="-78"/>
                <a:cs typeface="Alexandria SemiBold" pitchFamily="2" charset="-78"/>
              </a:rPr>
              <a:t>فاستخدام </a:t>
            </a:r>
            <a:r>
              <a:rPr lang="ar-SA" sz="1700" dirty="0">
                <a:solidFill>
                  <a:srgbClr val="000000"/>
                </a:solidFill>
                <a:latin typeface="Alexandria SemiBold" pitchFamily="2" charset="-78"/>
                <a:cs typeface="Alexandria SemiBold" pitchFamily="2" charset="-78"/>
              </a:rPr>
              <a:t>المحتوى </a:t>
            </a:r>
            <a:r>
              <a:rPr lang="ar-SA" sz="1700" dirty="0" smtClean="0">
                <a:solidFill>
                  <a:srgbClr val="000000"/>
                </a:solidFill>
                <a:latin typeface="Alexandria SemiBold" pitchFamily="2" charset="-78"/>
                <a:cs typeface="Alexandria SemiBold" pitchFamily="2" charset="-78"/>
              </a:rPr>
              <a:t>العاطفي المُؤثر </a:t>
            </a:r>
            <a:r>
              <a:rPr lang="ar-SA" sz="1700" dirty="0">
                <a:solidFill>
                  <a:srgbClr val="000000"/>
                </a:solidFill>
                <a:latin typeface="Alexandria SemiBold" pitchFamily="2" charset="-78"/>
                <a:cs typeface="Alexandria SemiBold" pitchFamily="2" charset="-78"/>
              </a:rPr>
              <a:t>في التقارير </a:t>
            </a:r>
            <a:r>
              <a:rPr lang="ar-SA" sz="1700" dirty="0" smtClean="0">
                <a:solidFill>
                  <a:srgbClr val="000000"/>
                </a:solidFill>
                <a:latin typeface="Alexandria SemiBold" pitchFamily="2" charset="-78"/>
                <a:cs typeface="Alexandria SemiBold" pitchFamily="2" charset="-78"/>
              </a:rPr>
              <a:t>الإخبارية يزيد من جذب الانتباه، ويعزز </a:t>
            </a:r>
            <a:r>
              <a:rPr lang="ar-SA" sz="1700" dirty="0">
                <a:solidFill>
                  <a:srgbClr val="000000"/>
                </a:solidFill>
                <a:latin typeface="Alexandria SemiBold" pitchFamily="2" charset="-78"/>
                <a:cs typeface="Alexandria SemiBold" pitchFamily="2" charset="-78"/>
              </a:rPr>
              <a:t>التفاعل ويحفز الجمهور على اتخاذ إجراءات </a:t>
            </a:r>
            <a:r>
              <a:rPr lang="ar-SA" sz="1700" dirty="0" smtClean="0">
                <a:solidFill>
                  <a:srgbClr val="000000"/>
                </a:solidFill>
                <a:latin typeface="Alexandria SemiBold" pitchFamily="2" charset="-78"/>
                <a:cs typeface="Alexandria SemiBold" pitchFamily="2" charset="-78"/>
              </a:rPr>
              <a:t>إيجابية؛ لذلك يكون </a:t>
            </a:r>
            <a:r>
              <a:rPr lang="ar-SA" sz="1700" u="sng" dirty="0">
                <a:solidFill>
                  <a:srgbClr val="000000"/>
                </a:solidFill>
                <a:latin typeface="Alexandria SemiBold" pitchFamily="2" charset="-78"/>
                <a:cs typeface="Alexandria SemiBold" pitchFamily="2" charset="-78"/>
              </a:rPr>
              <a:t>أكثر استهلاكًا</a:t>
            </a:r>
            <a:r>
              <a:rPr lang="ar-SA" sz="1700" dirty="0">
                <a:solidFill>
                  <a:srgbClr val="000000"/>
                </a:solidFill>
                <a:latin typeface="Alexandria SemiBold" pitchFamily="2" charset="-78"/>
                <a:cs typeface="Alexandria SemiBold" pitchFamily="2" charset="-78"/>
              </a:rPr>
              <a:t>.</a:t>
            </a:r>
            <a:endParaRPr lang="ar-SA" sz="1700" dirty="0" smtClean="0">
              <a:solidFill>
                <a:srgbClr val="000000"/>
              </a:solidFill>
              <a:latin typeface="Alexandria SemiBold" pitchFamily="2" charset="-78"/>
              <a:cs typeface="Alexandria SemiBold" pitchFamily="2" charset="-78"/>
            </a:endParaRPr>
          </a:p>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كيفية </a:t>
            </a:r>
            <a:r>
              <a:rPr lang="ar-SA" dirty="0">
                <a:solidFill>
                  <a:schemeClr val="accent2">
                    <a:lumMod val="75000"/>
                  </a:schemeClr>
                </a:solidFill>
                <a:latin typeface="Alexandria SemiBold" pitchFamily="2" charset="-78"/>
                <a:cs typeface="Alexandria SemiBold" pitchFamily="2" charset="-78"/>
              </a:rPr>
              <a:t>تأثير المحتوى </a:t>
            </a:r>
            <a:r>
              <a:rPr lang="ar-SA" dirty="0" smtClean="0">
                <a:solidFill>
                  <a:schemeClr val="accent2">
                    <a:lumMod val="75000"/>
                  </a:schemeClr>
                </a:solidFill>
                <a:latin typeface="Alexandria SemiBold" pitchFamily="2" charset="-78"/>
                <a:cs typeface="Alexandria SemiBold" pitchFamily="2" charset="-78"/>
              </a:rPr>
              <a:t>العاطفي </a:t>
            </a:r>
            <a:r>
              <a:rPr lang="ar-SA" dirty="0">
                <a:solidFill>
                  <a:schemeClr val="accent2">
                    <a:lumMod val="75000"/>
                  </a:schemeClr>
                </a:solidFill>
                <a:latin typeface="Alexandria SemiBold" pitchFamily="2" charset="-78"/>
                <a:cs typeface="Alexandria SemiBold" pitchFamily="2" charset="-78"/>
              </a:rPr>
              <a:t>على مشاعر الجمهور </a:t>
            </a:r>
            <a:r>
              <a:rPr lang="ar-SA" dirty="0" smtClean="0">
                <a:solidFill>
                  <a:schemeClr val="accent2">
                    <a:lumMod val="75000"/>
                  </a:schemeClr>
                </a:solidFill>
                <a:latin typeface="Alexandria SemiBold" pitchFamily="2" charset="-78"/>
                <a:cs typeface="Alexandria SemiBold" pitchFamily="2" charset="-78"/>
              </a:rPr>
              <a:t>وسلوكياتهم؟</a:t>
            </a:r>
          </a:p>
          <a:p>
            <a:pPr marL="293688" indent="-293688"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الأخبار السلبية: </a:t>
            </a:r>
            <a:r>
              <a:rPr lang="ar-SA" sz="1700" dirty="0">
                <a:solidFill>
                  <a:srgbClr val="000000"/>
                </a:solidFill>
                <a:latin typeface="Alexandria SemiBold" pitchFamily="2" charset="-78"/>
                <a:cs typeface="Alexandria SemiBold" pitchFamily="2" charset="-78"/>
              </a:rPr>
              <a:t>هي الأخبار التي تتناول قضايا مأساوية مثل الحروب والكوارث الطبيعية تثير </a:t>
            </a:r>
            <a:r>
              <a:rPr lang="ar-SA" sz="1700" dirty="0" smtClean="0">
                <a:solidFill>
                  <a:srgbClr val="000000"/>
                </a:solidFill>
                <a:latin typeface="Alexandria SemiBold" pitchFamily="2" charset="-78"/>
                <a:cs typeface="Alexandria SemiBold" pitchFamily="2" charset="-78"/>
              </a:rPr>
              <a:t>مشاعر كالحزن </a:t>
            </a:r>
            <a:r>
              <a:rPr lang="ar-SA" sz="1700" dirty="0">
                <a:solidFill>
                  <a:srgbClr val="000000"/>
                </a:solidFill>
                <a:latin typeface="Alexandria SemiBold" pitchFamily="2" charset="-78"/>
                <a:cs typeface="Alexandria SemiBold" pitchFamily="2" charset="-78"/>
              </a:rPr>
              <a:t>والغضب. هذه </a:t>
            </a:r>
            <a:r>
              <a:rPr lang="ar-SA" sz="1700" dirty="0" smtClean="0">
                <a:solidFill>
                  <a:srgbClr val="000000"/>
                </a:solidFill>
                <a:latin typeface="Alexandria SemiBold" pitchFamily="2" charset="-78"/>
                <a:cs typeface="Alexandria SemiBold" pitchFamily="2" charset="-78"/>
              </a:rPr>
              <a:t>الموضوعات تُعتبر </a:t>
            </a:r>
            <a:r>
              <a:rPr lang="ar-SA" sz="1700" dirty="0">
                <a:solidFill>
                  <a:srgbClr val="000000"/>
                </a:solidFill>
                <a:latin typeface="Alexandria SemiBold" pitchFamily="2" charset="-78"/>
                <a:cs typeface="Alexandria SemiBold" pitchFamily="2" charset="-78"/>
              </a:rPr>
              <a:t>سلبية بطبيعتها لأنها تتعلق </a:t>
            </a:r>
            <a:r>
              <a:rPr lang="ar-SA" sz="1700" dirty="0" smtClean="0">
                <a:solidFill>
                  <a:srgbClr val="000000"/>
                </a:solidFill>
                <a:latin typeface="Alexandria SemiBold" pitchFamily="2" charset="-78"/>
                <a:cs typeface="Alexandria SemiBold" pitchFamily="2" charset="-78"/>
              </a:rPr>
              <a:t>بالألم والمعاناة. وأكدت </a:t>
            </a:r>
            <a:r>
              <a:rPr lang="ar-SA" sz="1700" dirty="0">
                <a:solidFill>
                  <a:srgbClr val="000000"/>
                </a:solidFill>
                <a:latin typeface="Alexandria SemiBold" pitchFamily="2" charset="-78"/>
                <a:cs typeface="Alexandria SemiBold" pitchFamily="2" charset="-78"/>
              </a:rPr>
              <a:t>نتائج </a:t>
            </a:r>
            <a:r>
              <a:rPr lang="ar-SA" sz="1700" dirty="0">
                <a:latin typeface="Alexandria SemiBold" pitchFamily="2" charset="-78"/>
                <a:ea typeface="Calibri" panose="020F0502020204030204" pitchFamily="34" charset="0"/>
                <a:cs typeface="Alexandria SemiBold" pitchFamily="2" charset="-78"/>
              </a:rPr>
              <a:t>الدراسات أن التعرض للأخبار السلبية يمكن أن يؤدي إلى زيادة القلق والتوتر، كما أن التحديثات المستمرة للأحداث المؤلمة تخلق شعورًا متزايدًا بالتهديد والتوتر. </a:t>
            </a:r>
            <a:r>
              <a:rPr lang="ar-SA" sz="1700" dirty="0" smtClean="0">
                <a:solidFill>
                  <a:srgbClr val="880002"/>
                </a:solidFill>
                <a:latin typeface="Alexandria SemiBold" pitchFamily="2" charset="-78"/>
                <a:cs typeface="Alexandria SemiBold" pitchFamily="2" charset="-78"/>
              </a:rPr>
              <a:t>مثل: </a:t>
            </a:r>
            <a:r>
              <a:rPr lang="ar-SA" sz="1700" dirty="0" smtClean="0">
                <a:solidFill>
                  <a:srgbClr val="000000"/>
                </a:solidFill>
                <a:latin typeface="Alexandria SemiBold" pitchFamily="2" charset="-78"/>
                <a:cs typeface="Alexandria SemiBold" pitchFamily="2" charset="-78"/>
              </a:rPr>
              <a:t>تقارير إخبارية </a:t>
            </a:r>
            <a:r>
              <a:rPr lang="ar-SA" sz="1700" dirty="0">
                <a:solidFill>
                  <a:srgbClr val="000000"/>
                </a:solidFill>
                <a:latin typeface="Alexandria SemiBold" pitchFamily="2" charset="-78"/>
                <a:cs typeface="Alexandria SemiBold" pitchFamily="2" charset="-78"/>
              </a:rPr>
              <a:t>عن ضحايا زلزال ت</a:t>
            </a:r>
            <a:r>
              <a:rPr lang="ar-SA" sz="1700" dirty="0" smtClean="0">
                <a:solidFill>
                  <a:srgbClr val="000000"/>
                </a:solidFill>
                <a:latin typeface="Alexandria SemiBold" pitchFamily="2" charset="-78"/>
                <a:cs typeface="Alexandria SemiBold" pitchFamily="2" charset="-78"/>
              </a:rPr>
              <a:t>ُسلط </a:t>
            </a:r>
            <a:r>
              <a:rPr lang="ar-SA" sz="1700" dirty="0">
                <a:solidFill>
                  <a:srgbClr val="000000"/>
                </a:solidFill>
                <a:latin typeface="Alexandria SemiBold" pitchFamily="2" charset="-78"/>
                <a:cs typeface="Alexandria SemiBold" pitchFamily="2" charset="-78"/>
              </a:rPr>
              <a:t>الضوء على معاناة العائلات المفقودة، مما يؤدي إلى استجابة عاطفية قوية من الجمهور ودعوات للمساعدة</a:t>
            </a:r>
            <a:r>
              <a:rPr lang="ar-SA" sz="1700" dirty="0" smtClean="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7427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984134" y="1317690"/>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sp>
        <p:nvSpPr>
          <p:cNvPr id="13" name="Freeform 9"/>
          <p:cNvSpPr/>
          <p:nvPr/>
        </p:nvSpPr>
        <p:spPr>
          <a:xfrm>
            <a:off x="0" y="4000500"/>
            <a:ext cx="2256557" cy="2573831"/>
          </a:xfrm>
          <a:custGeom>
            <a:avLst/>
            <a:gdLst/>
            <a:ahLst/>
            <a:cxnLst/>
            <a:rect l="l" t="t" r="r" b="b"/>
            <a:pathLst>
              <a:path w="3565903" h="3620206">
                <a:moveTo>
                  <a:pt x="0" y="0"/>
                </a:moveTo>
                <a:lnTo>
                  <a:pt x="3565903" y="0"/>
                </a:lnTo>
                <a:lnTo>
                  <a:pt x="3565903" y="3620206"/>
                </a:lnTo>
                <a:lnTo>
                  <a:pt x="0" y="3620206"/>
                </a:lnTo>
                <a:lnTo>
                  <a:pt x="0" y="0"/>
                </a:lnTo>
                <a:close/>
              </a:path>
            </a:pathLst>
          </a:custGeom>
          <a:blipFill>
            <a:blip r:embed="rId5"/>
            <a:stretch>
              <a:fillRect/>
            </a:stretch>
          </a:blipFill>
        </p:spPr>
      </p:sp>
    </p:spTree>
    <p:extLst>
      <p:ext uri="{BB962C8B-B14F-4D97-AF65-F5344CB8AC3E}">
        <p14:creationId xmlns:p14="http://schemas.microsoft.com/office/powerpoint/2010/main" val="40407665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84262" y="1914386"/>
            <a:ext cx="7037526" cy="4345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16072" y="2013001"/>
            <a:ext cx="6828064"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الأخبار الإيجابية: </a:t>
            </a:r>
            <a:r>
              <a:rPr lang="ar-SA" dirty="0"/>
              <a:t> </a:t>
            </a:r>
            <a:r>
              <a:rPr lang="ar-SA" dirty="0">
                <a:latin typeface="Alexandria SemiBold" pitchFamily="2" charset="-78"/>
                <a:cs typeface="Alexandria SemiBold" pitchFamily="2" charset="-78"/>
              </a:rPr>
              <a:t>تشير إلى </a:t>
            </a:r>
            <a:r>
              <a:rPr lang="ar-SA" dirty="0" smtClean="0">
                <a:latin typeface="Alexandria SemiBold" pitchFamily="2" charset="-78"/>
                <a:cs typeface="Alexandria SemiBold" pitchFamily="2" charset="-78"/>
              </a:rPr>
              <a:t>المعلومات </a:t>
            </a:r>
            <a:r>
              <a:rPr lang="ar-SA" dirty="0">
                <a:latin typeface="Alexandria SemiBold" pitchFamily="2" charset="-78"/>
                <a:cs typeface="Alexandria SemiBold" pitchFamily="2" charset="-78"/>
              </a:rPr>
              <a:t>أو الأحداث التي تحمل طابعًا إيجابيًا أو </a:t>
            </a:r>
            <a:r>
              <a:rPr lang="ar-SA" dirty="0" smtClean="0">
                <a:latin typeface="Alexandria SemiBold" pitchFamily="2" charset="-78"/>
                <a:cs typeface="Alexandria SemiBold" pitchFamily="2" charset="-78"/>
              </a:rPr>
              <a:t>تفاؤليًا؛ بهدف تعزيز </a:t>
            </a:r>
            <a:r>
              <a:rPr lang="ar-SA" dirty="0">
                <a:latin typeface="Alexandria SemiBold" pitchFamily="2" charset="-78"/>
                <a:cs typeface="Alexandria SemiBold" pitchFamily="2" charset="-78"/>
              </a:rPr>
              <a:t>الشعور بالراحة والتفاؤل لدى </a:t>
            </a:r>
            <a:r>
              <a:rPr lang="ar-SA" dirty="0" smtClean="0">
                <a:latin typeface="Alexandria SemiBold" pitchFamily="2" charset="-78"/>
                <a:cs typeface="Alexandria SemiBold" pitchFamily="2" charset="-78"/>
              </a:rPr>
              <a:t>الجمهور. لذا تعتبر </a:t>
            </a:r>
            <a:r>
              <a:rPr lang="ar-SA" dirty="0">
                <a:latin typeface="Alexandria SemiBold" pitchFamily="2" charset="-78"/>
                <a:cs typeface="Alexandria SemiBold" pitchFamily="2" charset="-78"/>
              </a:rPr>
              <a:t>الأخبار الإيجابية من العوامل المهمة التي تؤثر على مشاعر الأفراد </a:t>
            </a:r>
            <a:r>
              <a:rPr lang="ar-SA" dirty="0" smtClean="0">
                <a:latin typeface="Alexandria SemiBold" pitchFamily="2" charset="-78"/>
                <a:cs typeface="Alexandria SemiBold" pitchFamily="2" charset="-78"/>
              </a:rPr>
              <a:t>وتُعزز </a:t>
            </a:r>
            <a:r>
              <a:rPr lang="ar-SA" dirty="0">
                <a:latin typeface="Alexandria SemiBold" pitchFamily="2" charset="-78"/>
                <a:cs typeface="Alexandria SemiBold" pitchFamily="2" charset="-78"/>
              </a:rPr>
              <a:t>الأمل في المجتمع. </a:t>
            </a:r>
            <a:r>
              <a:rPr lang="ar-SA" dirty="0" smtClean="0">
                <a:solidFill>
                  <a:srgbClr val="98481C"/>
                </a:solidFill>
                <a:latin typeface="Alexandria SemiBold" pitchFamily="2" charset="-78"/>
                <a:cs typeface="Alexandria SemiBold" pitchFamily="2" charset="-78"/>
              </a:rPr>
              <a:t>مثال: </a:t>
            </a:r>
            <a:r>
              <a:rPr lang="ar-SA" dirty="0">
                <a:latin typeface="Alexandria SemiBold" pitchFamily="2" charset="-78"/>
                <a:cs typeface="Alexandria SemiBold" pitchFamily="2" charset="-78"/>
              </a:rPr>
              <a:t>أخبار </a:t>
            </a:r>
            <a:r>
              <a:rPr lang="ar-SA" dirty="0" smtClean="0">
                <a:latin typeface="Alexandria SemiBold" pitchFamily="2" charset="-78"/>
                <a:cs typeface="Alexandria SemiBold" pitchFamily="2" charset="-78"/>
              </a:rPr>
              <a:t>استضافة </a:t>
            </a:r>
            <a:r>
              <a:rPr lang="ar-SA" dirty="0">
                <a:latin typeface="Alexandria SemiBold" pitchFamily="2" charset="-78"/>
                <a:cs typeface="Alexandria SemiBold" pitchFamily="2" charset="-78"/>
              </a:rPr>
              <a:t>المملكة العربية السعودية لكأس العالم لكرة القدم عام 2034، تعكس قدرة البلاد على استضافة فعاليات عالمية </a:t>
            </a:r>
            <a:r>
              <a:rPr lang="ar-SA" dirty="0" smtClean="0">
                <a:latin typeface="Alexandria SemiBold" pitchFamily="2" charset="-78"/>
                <a:cs typeface="Alexandria SemiBold" pitchFamily="2" charset="-78"/>
              </a:rPr>
              <a:t>وتعزز </a:t>
            </a:r>
            <a:r>
              <a:rPr lang="ar-SA" dirty="0">
                <a:latin typeface="Alexandria SemiBold" pitchFamily="2" charset="-78"/>
                <a:cs typeface="Alexandria SemiBold" pitchFamily="2" charset="-78"/>
              </a:rPr>
              <a:t>من مكانتها على الساحة الدولية، </a:t>
            </a:r>
            <a:r>
              <a:rPr lang="ar-SA" dirty="0" smtClean="0">
                <a:latin typeface="Alexandria SemiBold" pitchFamily="2" charset="-78"/>
                <a:cs typeface="Alexandria SemiBold" pitchFamily="2" charset="-78"/>
              </a:rPr>
              <a:t>بالإضافة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أنها تساهم </a:t>
            </a:r>
            <a:r>
              <a:rPr lang="ar-SA" dirty="0">
                <a:latin typeface="Alexandria SemiBold" pitchFamily="2" charset="-78"/>
                <a:cs typeface="Alexandria SemiBold" pitchFamily="2" charset="-78"/>
              </a:rPr>
              <a:t>في تعزيز الفخر والانتماء الوطني. هذا </a:t>
            </a:r>
            <a:r>
              <a:rPr lang="ar-SA" dirty="0" smtClean="0">
                <a:latin typeface="Alexandria SemiBold" pitchFamily="2" charset="-78"/>
                <a:cs typeface="Alexandria SemiBold" pitchFamily="2" charset="-78"/>
              </a:rPr>
              <a:t>الشعور </a:t>
            </a:r>
            <a:r>
              <a:rPr lang="ar-SA" dirty="0">
                <a:latin typeface="Alexandria SemiBold" pitchFamily="2" charset="-78"/>
                <a:cs typeface="Alexandria SemiBold" pitchFamily="2" charset="-78"/>
              </a:rPr>
              <a:t>يؤدي إلى تحسين المزاج العام وزيادة التفاؤل </a:t>
            </a:r>
            <a:r>
              <a:rPr lang="ar-SA" dirty="0" smtClean="0">
                <a:latin typeface="Alexandria SemiBold" pitchFamily="2" charset="-78"/>
                <a:cs typeface="Alexandria SemiBold" pitchFamily="2" charset="-78"/>
              </a:rPr>
              <a:t>بالمستقبل، مما</a:t>
            </a:r>
            <a:r>
              <a:rPr lang="ar-SA" dirty="0">
                <a:latin typeface="Alexandria SemiBold" pitchFamily="2" charset="-78"/>
                <a:cs typeface="Alexandria SemiBold" pitchFamily="2" charset="-78"/>
              </a:rPr>
              <a:t> يعزز الهوية الوطنية لدى المواطنين </a:t>
            </a:r>
            <a:r>
              <a:rPr lang="ar-SA" dirty="0" smtClean="0">
                <a:latin typeface="Alexandria SemiBold" pitchFamily="2" charset="-78"/>
                <a:cs typeface="Alexandria SemiBold" pitchFamily="2" charset="-78"/>
              </a:rPr>
              <a:t>السعوديين.</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5"/>
          <a:stretch>
            <a:fillRect/>
          </a:stretch>
        </p:blipFill>
        <p:spPr>
          <a:xfrm>
            <a:off x="71310" y="2272983"/>
            <a:ext cx="3825648" cy="4419757"/>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F9A80F9F-74DB-1D57-04E8-E20E92A09B0A}"/>
              </a:ext>
            </a:extLst>
          </p:cNvPr>
          <p:cNvSpPr txBox="1"/>
          <p:nvPr/>
        </p:nvSpPr>
        <p:spPr>
          <a:xfrm>
            <a:off x="1984134" y="1399335"/>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spTree>
    <p:extLst>
      <p:ext uri="{BB962C8B-B14F-4D97-AF65-F5344CB8AC3E}">
        <p14:creationId xmlns:p14="http://schemas.microsoft.com/office/powerpoint/2010/main" val="35637787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00" y="1914387"/>
            <a:ext cx="9993086" cy="4404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71600" y="2022981"/>
            <a:ext cx="9993086" cy="4247317"/>
          </a:xfrm>
          <a:prstGeom prst="rect">
            <a:avLst/>
          </a:prstGeom>
          <a:noFill/>
        </p:spPr>
        <p:txBody>
          <a:bodyPr wrap="square" rtlCol="0">
            <a:spAutoFit/>
          </a:bodyPr>
          <a:lstStyle/>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كيفية </a:t>
            </a:r>
            <a:r>
              <a:rPr lang="ar-SA" dirty="0">
                <a:solidFill>
                  <a:schemeClr val="accent2">
                    <a:lumMod val="75000"/>
                  </a:schemeClr>
                </a:solidFill>
                <a:latin typeface="Alexandria SemiBold" pitchFamily="2" charset="-78"/>
                <a:cs typeface="Alexandria SemiBold" pitchFamily="2" charset="-78"/>
              </a:rPr>
              <a:t>تأثير المحتوى </a:t>
            </a:r>
            <a:r>
              <a:rPr lang="ar-SA" dirty="0" smtClean="0">
                <a:solidFill>
                  <a:schemeClr val="accent2">
                    <a:lumMod val="75000"/>
                  </a:schemeClr>
                </a:solidFill>
                <a:latin typeface="Alexandria SemiBold" pitchFamily="2" charset="-78"/>
                <a:cs typeface="Alexandria SemiBold" pitchFamily="2" charset="-78"/>
              </a:rPr>
              <a:t>العاطفي </a:t>
            </a:r>
            <a:r>
              <a:rPr lang="ar-SA" dirty="0">
                <a:solidFill>
                  <a:schemeClr val="accent2">
                    <a:lumMod val="75000"/>
                  </a:schemeClr>
                </a:solidFill>
                <a:latin typeface="Alexandria SemiBold" pitchFamily="2" charset="-78"/>
                <a:cs typeface="Alexandria SemiBold" pitchFamily="2" charset="-78"/>
              </a:rPr>
              <a:t>على مشاعر الجمهور </a:t>
            </a:r>
            <a:r>
              <a:rPr lang="ar-SA" dirty="0" smtClean="0">
                <a:solidFill>
                  <a:schemeClr val="accent2">
                    <a:lumMod val="75000"/>
                  </a:schemeClr>
                </a:solidFill>
                <a:latin typeface="Alexandria SemiBold" pitchFamily="2" charset="-78"/>
                <a:cs typeface="Alexandria SemiBold" pitchFamily="2" charset="-78"/>
              </a:rPr>
              <a:t>وسلوكياتهم؟</a:t>
            </a:r>
            <a:endParaRPr lang="ar-SA" dirty="0">
              <a:solidFill>
                <a:schemeClr val="accent2">
                  <a:lumMod val="75000"/>
                </a:schemeClr>
              </a:solidFill>
              <a:latin typeface="Alexandria SemiBold" pitchFamily="2" charset="-78"/>
              <a:cs typeface="Alexandria SemiBold" pitchFamily="2" charset="-78"/>
            </a:endParaRPr>
          </a:p>
          <a:p>
            <a:pPr marL="293688" indent="-293688"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قوة تأثير المحتوى المرئي: </a:t>
            </a:r>
            <a:r>
              <a:rPr lang="ar-SA" dirty="0">
                <a:solidFill>
                  <a:srgbClr val="000000"/>
                </a:solidFill>
                <a:latin typeface="Alexandria SemiBold" pitchFamily="2" charset="-78"/>
                <a:cs typeface="Alexandria SemiBold" pitchFamily="2" charset="-78"/>
              </a:rPr>
              <a:t>ي</a:t>
            </a:r>
            <a:r>
              <a:rPr lang="ar-SA" dirty="0" smtClean="0">
                <a:solidFill>
                  <a:srgbClr val="000000"/>
                </a:solidFill>
                <a:latin typeface="Alexandria SemiBold" pitchFamily="2" charset="-78"/>
                <a:cs typeface="Alexandria SemiBold" pitchFamily="2" charset="-78"/>
              </a:rPr>
              <a:t>عتبر المحتوى المرئي ( مثل: الصور </a:t>
            </a:r>
            <a:r>
              <a:rPr lang="ar-SA" dirty="0">
                <a:solidFill>
                  <a:srgbClr val="000000"/>
                </a:solidFill>
                <a:latin typeface="Alexandria SemiBold" pitchFamily="2" charset="-78"/>
                <a:cs typeface="Alexandria SemiBold" pitchFamily="2" charset="-78"/>
              </a:rPr>
              <a:t>والفيديوهات) أقوى أشكال </a:t>
            </a:r>
            <a:r>
              <a:rPr lang="ar-SA" dirty="0" smtClean="0">
                <a:solidFill>
                  <a:srgbClr val="000000"/>
                </a:solidFill>
                <a:latin typeface="Alexandria SemiBold" pitchFamily="2" charset="-78"/>
                <a:cs typeface="Alexandria SemiBold" pitchFamily="2" charset="-78"/>
              </a:rPr>
              <a:t>الاتصال؛ نظرًا لقدرته </a:t>
            </a:r>
            <a:r>
              <a:rPr lang="ar-SA" dirty="0">
                <a:solidFill>
                  <a:srgbClr val="000000"/>
                </a:solidFill>
                <a:latin typeface="Alexandria SemiBold" pitchFamily="2" charset="-78"/>
                <a:cs typeface="Alexandria SemiBold" pitchFamily="2" charset="-78"/>
              </a:rPr>
              <a:t>على التأثير الفورى فى </a:t>
            </a:r>
            <a:r>
              <a:rPr lang="ar-SA" dirty="0" smtClean="0">
                <a:solidFill>
                  <a:srgbClr val="000000"/>
                </a:solidFill>
                <a:latin typeface="Alexandria SemiBold" pitchFamily="2" charset="-78"/>
                <a:cs typeface="Alexandria SemiBold" pitchFamily="2" charset="-78"/>
              </a:rPr>
              <a:t>المستخدمين؛ فهو ينقل </a:t>
            </a:r>
            <a:r>
              <a:rPr lang="ar-SA" dirty="0">
                <a:solidFill>
                  <a:srgbClr val="000000"/>
                </a:solidFill>
                <a:latin typeface="Alexandria SemiBold" pitchFamily="2" charset="-78"/>
                <a:cs typeface="Alexandria SemiBold" pitchFamily="2" charset="-78"/>
              </a:rPr>
              <a:t>الرسائل الاتصالية</a:t>
            </a:r>
            <a:r>
              <a:rPr lang="ar-EG" dirty="0">
                <a:solidFill>
                  <a:srgbClr val="000000"/>
                </a:solidFill>
                <a:latin typeface="Alexandria SemiBold" pitchFamily="2" charset="-78"/>
                <a:cs typeface="Alexandria SemiBold" pitchFamily="2" charset="-78"/>
              </a:rPr>
              <a:t> بشكل </a:t>
            </a:r>
            <a:r>
              <a:rPr lang="ar-EG" dirty="0" smtClean="0">
                <a:solidFill>
                  <a:srgbClr val="000000"/>
                </a:solidFill>
                <a:latin typeface="Alexandria SemiBold" pitchFamily="2" charset="-78"/>
                <a:cs typeface="Alexandria SemiBold" pitchFamily="2" charset="-78"/>
              </a:rPr>
              <a:t>أ</a:t>
            </a:r>
            <a:r>
              <a:rPr lang="ar-SA" dirty="0" smtClean="0">
                <a:solidFill>
                  <a:srgbClr val="000000"/>
                </a:solidFill>
                <a:latin typeface="Alexandria SemiBold" pitchFamily="2" charset="-78"/>
                <a:cs typeface="Alexandria SemiBold" pitchFamily="2" charset="-78"/>
              </a:rPr>
              <a:t>كثر وضوحًا</a:t>
            </a:r>
            <a:r>
              <a:rPr lang="ar-EG"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مقارنة ب</a:t>
            </a:r>
            <a:r>
              <a:rPr lang="ar-EG" dirty="0" smtClean="0">
                <a:solidFill>
                  <a:srgbClr val="000000"/>
                </a:solidFill>
                <a:latin typeface="Alexandria SemiBold" pitchFamily="2" charset="-78"/>
                <a:cs typeface="Alexandria SemiBold" pitchFamily="2" charset="-78"/>
              </a:rPr>
              <a:t>ال</a:t>
            </a:r>
            <a:r>
              <a:rPr lang="ar-SA" dirty="0">
                <a:solidFill>
                  <a:srgbClr val="000000"/>
                </a:solidFill>
                <a:latin typeface="Alexandria SemiBold" pitchFamily="2" charset="-78"/>
                <a:cs typeface="Alexandria SemiBold" pitchFamily="2" charset="-78"/>
              </a:rPr>
              <a:t>نصوص </a:t>
            </a:r>
            <a:r>
              <a:rPr lang="ar-SA" dirty="0" smtClean="0">
                <a:solidFill>
                  <a:srgbClr val="000000"/>
                </a:solidFill>
                <a:latin typeface="Alexandria SemiBold" pitchFamily="2" charset="-78"/>
                <a:cs typeface="Alexandria SemiBold" pitchFamily="2" charset="-78"/>
              </a:rPr>
              <a:t>المقروءة؛ مما يمنح المستخدم انطباعًا </a:t>
            </a:r>
            <a:r>
              <a:rPr lang="ar-SA" dirty="0">
                <a:solidFill>
                  <a:srgbClr val="000000"/>
                </a:solidFill>
                <a:latin typeface="Alexandria SemiBold" pitchFamily="2" charset="-78"/>
                <a:cs typeface="Alexandria SemiBold" pitchFamily="2" charset="-78"/>
              </a:rPr>
              <a:t>بأنه </a:t>
            </a:r>
            <a:r>
              <a:rPr lang="ar-SA" dirty="0" smtClean="0">
                <a:solidFill>
                  <a:srgbClr val="000000"/>
                </a:solidFill>
                <a:latin typeface="Alexandria SemiBold" pitchFamily="2" charset="-78"/>
                <a:cs typeface="Alexandria SemiBold" pitchFamily="2" charset="-78"/>
              </a:rPr>
              <a:t>مُشارك </a:t>
            </a:r>
            <a:r>
              <a:rPr lang="ar-SA" dirty="0">
                <a:solidFill>
                  <a:srgbClr val="000000"/>
                </a:solidFill>
                <a:latin typeface="Alexandria SemiBold" pitchFamily="2" charset="-78"/>
                <a:cs typeface="Alexandria SemiBold" pitchFamily="2" charset="-78"/>
              </a:rPr>
              <a:t>فى </a:t>
            </a:r>
            <a:r>
              <a:rPr lang="ar-SA" dirty="0" smtClean="0">
                <a:solidFill>
                  <a:srgbClr val="000000"/>
                </a:solidFill>
                <a:latin typeface="Alexandria SemiBold" pitchFamily="2" charset="-78"/>
                <a:cs typeface="Alexandria SemiBold" pitchFamily="2" charset="-78"/>
              </a:rPr>
              <a:t>الحدث. ويلعب المحتوى المرئي دورًا </a:t>
            </a:r>
            <a:r>
              <a:rPr lang="ar-SA" dirty="0">
                <a:solidFill>
                  <a:srgbClr val="000000"/>
                </a:solidFill>
                <a:latin typeface="Alexandria SemiBold" pitchFamily="2" charset="-78"/>
                <a:cs typeface="Alexandria SemiBold" pitchFamily="2" charset="-78"/>
              </a:rPr>
              <a:t>حيويًا في جذب انتباه </a:t>
            </a:r>
            <a:r>
              <a:rPr lang="ar-SA" dirty="0" smtClean="0">
                <a:solidFill>
                  <a:srgbClr val="000000"/>
                </a:solidFill>
                <a:latin typeface="Alexandria SemiBold" pitchFamily="2" charset="-78"/>
                <a:cs typeface="Alexandria SemiBold" pitchFamily="2" charset="-78"/>
              </a:rPr>
              <a:t>الجمهور </a:t>
            </a:r>
            <a:r>
              <a:rPr lang="ar-SA" dirty="0">
                <a:solidFill>
                  <a:srgbClr val="000000"/>
                </a:solidFill>
                <a:latin typeface="Alexandria SemiBold" pitchFamily="2" charset="-78"/>
                <a:cs typeface="Alexandria SemiBold" pitchFamily="2" charset="-78"/>
              </a:rPr>
              <a:t>وزيادة تفاعلهم مع المحتوى، </a:t>
            </a:r>
            <a:r>
              <a:rPr lang="ar-SA" dirty="0" smtClean="0">
                <a:solidFill>
                  <a:srgbClr val="000000"/>
                </a:solidFill>
                <a:latin typeface="Alexandria SemiBold" pitchFamily="2" charset="-78"/>
                <a:cs typeface="Alexandria SemiBold" pitchFamily="2" charset="-78"/>
              </a:rPr>
              <a:t>بالإضافة إلى تعزيز فهمهم وتعاطفهم </a:t>
            </a:r>
            <a:r>
              <a:rPr lang="ar-SA" dirty="0">
                <a:solidFill>
                  <a:srgbClr val="000000"/>
                </a:solidFill>
                <a:latin typeface="Alexandria SemiBold" pitchFamily="2" charset="-78"/>
                <a:cs typeface="Alexandria SemiBold" pitchFamily="2" charset="-78"/>
              </a:rPr>
              <a:t>مع القضايا </a:t>
            </a:r>
            <a:r>
              <a:rPr lang="ar-SA" dirty="0" smtClean="0">
                <a:solidFill>
                  <a:srgbClr val="000000"/>
                </a:solidFill>
                <a:latin typeface="Alexandria SemiBold" pitchFamily="2" charset="-78"/>
                <a:cs typeface="Alexandria SemiBold" pitchFamily="2" charset="-78"/>
              </a:rPr>
              <a:t>المطروحة، </a:t>
            </a:r>
            <a:r>
              <a:rPr lang="ar-EG" dirty="0" smtClean="0">
                <a:solidFill>
                  <a:srgbClr val="000000"/>
                </a:solidFill>
                <a:latin typeface="Alexandria SemiBold" pitchFamily="2" charset="-78"/>
                <a:cs typeface="Alexandria SemiBold" pitchFamily="2" charset="-78"/>
              </a:rPr>
              <a:t>فضلا </a:t>
            </a:r>
            <a:r>
              <a:rPr lang="ar-EG" dirty="0">
                <a:solidFill>
                  <a:srgbClr val="000000"/>
                </a:solidFill>
                <a:latin typeface="Alexandria SemiBold" pitchFamily="2" charset="-78"/>
                <a:cs typeface="Alexandria SemiBold" pitchFamily="2" charset="-78"/>
              </a:rPr>
              <a:t>عن </a:t>
            </a:r>
            <a:r>
              <a:rPr lang="ar-EG" dirty="0" smtClean="0">
                <a:solidFill>
                  <a:srgbClr val="000000"/>
                </a:solidFill>
                <a:latin typeface="Alexandria SemiBold" pitchFamily="2" charset="-78"/>
                <a:cs typeface="Alexandria SemiBold" pitchFamily="2" charset="-78"/>
              </a:rPr>
              <a:t>أن</a:t>
            </a:r>
            <a:r>
              <a:rPr lang="ar-SA" dirty="0" smtClean="0">
                <a:solidFill>
                  <a:srgbClr val="000000"/>
                </a:solidFill>
                <a:latin typeface="Alexandria SemiBold" pitchFamily="2" charset="-78"/>
                <a:cs typeface="Alexandria SemiBold" pitchFamily="2" charset="-78"/>
              </a:rPr>
              <a:t>ه ي</a:t>
            </a:r>
            <a:r>
              <a:rPr lang="ar-EG" dirty="0" smtClean="0">
                <a:solidFill>
                  <a:srgbClr val="000000"/>
                </a:solidFill>
                <a:latin typeface="Alexandria SemiBold" pitchFamily="2" charset="-78"/>
                <a:cs typeface="Alexandria SemiBold" pitchFamily="2" charset="-78"/>
              </a:rPr>
              <a:t>عمل</a:t>
            </a:r>
            <a:r>
              <a:rPr lang="ar-SA" dirty="0" smtClean="0">
                <a:solidFill>
                  <a:srgbClr val="000000"/>
                </a:solidFill>
                <a:latin typeface="Alexandria SemiBold" pitchFamily="2" charset="-78"/>
                <a:cs typeface="Alexandria SemiBold" pitchFamily="2" charset="-78"/>
              </a:rPr>
              <a:t> على</a:t>
            </a:r>
            <a:r>
              <a:rPr lang="ar-EG" dirty="0" smtClean="0">
                <a:solidFill>
                  <a:srgbClr val="000000"/>
                </a:solidFill>
                <a:latin typeface="Alexandria SemiBold" pitchFamily="2" charset="-78"/>
                <a:cs typeface="Alexandria SemiBold" pitchFamily="2" charset="-78"/>
              </a:rPr>
              <a:t> إشباع </a:t>
            </a:r>
            <a:r>
              <a:rPr lang="ar-EG" dirty="0">
                <a:solidFill>
                  <a:srgbClr val="000000"/>
                </a:solidFill>
                <a:latin typeface="Alexandria SemiBold" pitchFamily="2" charset="-78"/>
                <a:cs typeface="Alexandria SemiBold" pitchFamily="2" charset="-78"/>
              </a:rPr>
              <a:t>فضول </a:t>
            </a:r>
            <a:r>
              <a:rPr lang="ar-SA" dirty="0" smtClean="0">
                <a:solidFill>
                  <a:srgbClr val="000000"/>
                </a:solidFill>
                <a:latin typeface="Alexandria SemiBold" pitchFamily="2" charset="-78"/>
                <a:cs typeface="Alexandria SemiBold" pitchFamily="2" charset="-78"/>
              </a:rPr>
              <a:t>المستخدم</a:t>
            </a:r>
            <a:r>
              <a:rPr lang="ar-EG"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ف</a:t>
            </a:r>
            <a:r>
              <a:rPr lang="ar-EG" dirty="0" smtClean="0">
                <a:solidFill>
                  <a:srgbClr val="000000"/>
                </a:solidFill>
                <a:latin typeface="Alexandria SemiBold" pitchFamily="2" charset="-78"/>
                <a:cs typeface="Alexandria SemiBold" pitchFamily="2" charset="-78"/>
              </a:rPr>
              <a:t>ى </a:t>
            </a:r>
            <a:r>
              <a:rPr lang="ar-SA" dirty="0" smtClean="0">
                <a:solidFill>
                  <a:srgbClr val="000000"/>
                </a:solidFill>
                <a:latin typeface="Alexandria SemiBold" pitchFamily="2" charset="-78"/>
                <a:cs typeface="Alexandria SemiBold" pitchFamily="2" charset="-78"/>
              </a:rPr>
              <a:t>معرفة </a:t>
            </a:r>
            <a:r>
              <a:rPr lang="ar-EG" dirty="0" smtClean="0">
                <a:solidFill>
                  <a:srgbClr val="000000"/>
                </a:solidFill>
                <a:latin typeface="Alexandria SemiBold" pitchFamily="2" charset="-78"/>
                <a:cs typeface="Alexandria SemiBold" pitchFamily="2" charset="-78"/>
              </a:rPr>
              <a:t>شكل </a:t>
            </a:r>
            <a:r>
              <a:rPr lang="ar-EG" dirty="0">
                <a:solidFill>
                  <a:srgbClr val="000000"/>
                </a:solidFill>
                <a:latin typeface="Alexandria SemiBold" pitchFamily="2" charset="-78"/>
                <a:cs typeface="Alexandria SemiBold" pitchFamily="2" charset="-78"/>
              </a:rPr>
              <a:t>الأشخاص والأماكن </a:t>
            </a:r>
            <a:r>
              <a:rPr lang="ar-EG" dirty="0" smtClean="0">
                <a:solidFill>
                  <a:srgbClr val="000000"/>
                </a:solidFill>
                <a:latin typeface="Alexandria SemiBold" pitchFamily="2" charset="-78"/>
                <a:cs typeface="Alexandria SemiBold" pitchFamily="2" charset="-78"/>
              </a:rPr>
              <a:t>والأشياء</a:t>
            </a:r>
            <a:r>
              <a:rPr lang="ar-SA" dirty="0" smtClean="0">
                <a:solidFill>
                  <a:srgbClr val="000000"/>
                </a:solidFill>
                <a:latin typeface="Alexandria SemiBold" pitchFamily="2" charset="-78"/>
                <a:cs typeface="Alexandria SemiBold" pitchFamily="2" charset="-78"/>
              </a:rPr>
              <a:t>. وإذا </a:t>
            </a:r>
            <a:r>
              <a:rPr lang="ar-SA" dirty="0">
                <a:solidFill>
                  <a:srgbClr val="000000"/>
                </a:solidFill>
                <a:latin typeface="Alexandria SemiBold" pitchFamily="2" charset="-78"/>
                <a:cs typeface="Alexandria SemiBold" pitchFamily="2" charset="-78"/>
              </a:rPr>
              <a:t>كان الحكيم الصينى قد لخص أهمية </a:t>
            </a:r>
            <a:r>
              <a:rPr lang="ar-SA" dirty="0" smtClean="0">
                <a:solidFill>
                  <a:srgbClr val="000000"/>
                </a:solidFill>
                <a:latin typeface="Alexandria SemiBold" pitchFamily="2" charset="-78"/>
                <a:cs typeface="Alexandria SemiBold" pitchFamily="2" charset="-78"/>
              </a:rPr>
              <a:t>الصور الإخبارية فى </a:t>
            </a:r>
            <a:r>
              <a:rPr lang="ar-SA" dirty="0">
                <a:solidFill>
                  <a:srgbClr val="000000"/>
                </a:solidFill>
                <a:latin typeface="Alexandria SemiBold" pitchFamily="2" charset="-78"/>
                <a:cs typeface="Alexandria SemiBold" pitchFamily="2" charset="-78"/>
              </a:rPr>
              <a:t>أن "</a:t>
            </a:r>
            <a:r>
              <a:rPr lang="ar-SA" dirty="0">
                <a:solidFill>
                  <a:srgbClr val="98481C"/>
                </a:solidFill>
                <a:latin typeface="Alexandria SemiBold" pitchFamily="2" charset="-78"/>
                <a:cs typeface="Alexandria SemiBold" pitchFamily="2" charset="-78"/>
              </a:rPr>
              <a:t>ألف كلمة لا يمكن أن تتحدث ببلاغة كما تتحدث صورة واحدة</a:t>
            </a:r>
            <a:r>
              <a:rPr lang="ar-SA" dirty="0">
                <a:solidFill>
                  <a:srgbClr val="000000"/>
                </a:solidFill>
                <a:latin typeface="Alexandria SemiBold" pitchFamily="2" charset="-78"/>
                <a:cs typeface="Alexandria SemiBold" pitchFamily="2" charset="-78"/>
              </a:rPr>
              <a:t>"، ففى الحقيقة </a:t>
            </a:r>
            <a:r>
              <a:rPr lang="ar-SA" dirty="0">
                <a:solidFill>
                  <a:srgbClr val="98481C"/>
                </a:solidFill>
                <a:latin typeface="Alexandria SemiBold" pitchFamily="2" charset="-78"/>
                <a:cs typeface="Alexandria SemiBold" pitchFamily="2" charset="-78"/>
              </a:rPr>
              <a:t>هناك بعض الصور تعادل قيمتها ألف صورة</a:t>
            </a:r>
            <a:r>
              <a:rPr lang="ar-SA" dirty="0">
                <a:solidFill>
                  <a:srgbClr val="000000"/>
                </a:solidFill>
                <a:latin typeface="Alexandria SemiBold" pitchFamily="2" charset="-78"/>
                <a:cs typeface="Alexandria SemiBold" pitchFamily="2" charset="-78"/>
              </a:rPr>
              <a:t>؛ لقدرتها على الإقناع والتأثير وتحريك المشاعر وبناء الرأى العام وتغيير اتجاه الأحداث.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984134" y="1399335"/>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pic>
        <p:nvPicPr>
          <p:cNvPr id="11" name="Picture 10"/>
          <p:cNvPicPr>
            <a:picLocks noChangeAspect="1"/>
          </p:cNvPicPr>
          <p:nvPr/>
        </p:nvPicPr>
        <p:blipFill rotWithShape="1">
          <a:blip r:embed="rId5">
            <a:clrChange>
              <a:clrFrom>
                <a:srgbClr val="FAFFFB"/>
              </a:clrFrom>
              <a:clrTo>
                <a:srgbClr val="FAFFFB">
                  <a:alpha val="0"/>
                </a:srgbClr>
              </a:clrTo>
            </a:clrChange>
            <a:extLst>
              <a:ext uri="{28A0092B-C50C-407E-A947-70E740481C1C}">
                <a14:useLocalDpi xmlns:a14="http://schemas.microsoft.com/office/drawing/2010/main" val="0"/>
              </a:ext>
            </a:extLst>
          </a:blip>
          <a:srcRect l="77537" t="62353" r="3383" b="4705"/>
          <a:stretch/>
        </p:blipFill>
        <p:spPr>
          <a:xfrm>
            <a:off x="-156799" y="3508078"/>
            <a:ext cx="2024520" cy="1966008"/>
          </a:xfrm>
          <a:prstGeom prst="rect">
            <a:avLst/>
          </a:prstGeom>
        </p:spPr>
      </p:pic>
    </p:spTree>
    <p:extLst>
      <p:ext uri="{BB962C8B-B14F-4D97-AF65-F5344CB8AC3E}">
        <p14:creationId xmlns:p14="http://schemas.microsoft.com/office/powerpoint/2010/main" val="14988926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3907" y="1914387"/>
            <a:ext cx="9357881" cy="43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63907" y="1950978"/>
            <a:ext cx="9169297"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قوة تأثير المحتوى المرئي</a:t>
            </a:r>
            <a:endParaRPr lang="ar-SA" dirty="0" smtClean="0">
              <a:solidFill>
                <a:srgbClr val="E14D1F"/>
              </a:solidFill>
              <a:latin typeface="Alexandria SemiBold" pitchFamily="2" charset="-78"/>
              <a:cs typeface="Alexandria SemiBold" pitchFamily="2" charset="-78"/>
            </a:endParaRPr>
          </a:p>
          <a:p>
            <a:pPr marL="342900" indent="-342900" algn="r" rtl="1">
              <a:lnSpc>
                <a:spcPct val="150000"/>
              </a:lnSpc>
              <a:buFont typeface="+mj-cs"/>
              <a:buAutoNum type="arabic2Minus"/>
            </a:pPr>
            <a:r>
              <a:rPr lang="ar-SA" dirty="0" smtClean="0">
                <a:solidFill>
                  <a:srgbClr val="E14D1F"/>
                </a:solidFill>
                <a:latin typeface="Alexandria SemiBold" pitchFamily="2" charset="-78"/>
                <a:cs typeface="Alexandria SemiBold" pitchFamily="2" charset="-78"/>
              </a:rPr>
              <a:t>قوة تأثير الصورة على </a:t>
            </a:r>
            <a:r>
              <a:rPr lang="ar-SA" dirty="0">
                <a:solidFill>
                  <a:srgbClr val="E14D1F"/>
                </a:solidFill>
                <a:latin typeface="Alexandria SemiBold" pitchFamily="2" charset="-78"/>
                <a:cs typeface="Alexandria SemiBold" pitchFamily="2" charset="-78"/>
              </a:rPr>
              <a:t>الرأي </a:t>
            </a:r>
            <a:r>
              <a:rPr lang="ar-SA" dirty="0" smtClean="0">
                <a:solidFill>
                  <a:srgbClr val="E14D1F"/>
                </a:solidFill>
                <a:latin typeface="Alexandria SemiBold" pitchFamily="2" charset="-78"/>
                <a:cs typeface="Alexandria SemiBold" pitchFamily="2" charset="-78"/>
              </a:rPr>
              <a:t>العام: </a:t>
            </a:r>
            <a:endParaRPr lang="ar-SA" dirty="0">
              <a:solidFill>
                <a:srgbClr val="E14D1F"/>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تعتبر </a:t>
            </a:r>
            <a:r>
              <a:rPr lang="ar-SA" dirty="0">
                <a:latin typeface="Alexandria SemiBold" pitchFamily="2" charset="-78"/>
                <a:cs typeface="Alexandria SemiBold" pitchFamily="2" charset="-78"/>
              </a:rPr>
              <a:t>صورة الطفل السوري إيلان كردي، الذي غرق أثناء محاولته الهروب من الحرب في سوريا، واحدة من أكثر الصور تأثيرًا في القرن الحادي والعشرين. هذه الصورة، التي التقطت في 3 سبتمبر 2015، أثارت ردود فعل قوية على مستوى العالم وأثرت بشكل كبير على الرأي العام تجاه أزمة اللاجئين السوريين. فقبل نشر </a:t>
            </a:r>
            <a:r>
              <a:rPr lang="ar-SA" dirty="0" smtClean="0">
                <a:latin typeface="Alexandria SemiBold" pitchFamily="2" charset="-78"/>
                <a:cs typeface="Alexandria SemiBold" pitchFamily="2" charset="-78"/>
              </a:rPr>
              <a:t>الصورة </a:t>
            </a:r>
            <a:r>
              <a:rPr lang="ar-SA" dirty="0">
                <a:latin typeface="Alexandria SemiBold" pitchFamily="2" charset="-78"/>
                <a:cs typeface="Alexandria SemiBold" pitchFamily="2" charset="-78"/>
              </a:rPr>
              <a:t>كانت التقارير الإخبارية </a:t>
            </a:r>
            <a:r>
              <a:rPr lang="ar-SA" dirty="0" smtClean="0">
                <a:latin typeface="Alexandria SemiBold" pitchFamily="2" charset="-78"/>
                <a:cs typeface="Alexandria SemiBold" pitchFamily="2" charset="-78"/>
              </a:rPr>
              <a:t>تركز على </a:t>
            </a:r>
            <a:r>
              <a:rPr lang="ar-SA" dirty="0">
                <a:latin typeface="Alexandria SemiBold" pitchFamily="2" charset="-78"/>
                <a:cs typeface="Alexandria SemiBold" pitchFamily="2" charset="-78"/>
              </a:rPr>
              <a:t>الأرقام والإحصائيات المتعلقة </a:t>
            </a:r>
            <a:r>
              <a:rPr lang="ar-SA" dirty="0" smtClean="0">
                <a:latin typeface="Alexandria SemiBold" pitchFamily="2" charset="-78"/>
                <a:cs typeface="Alexandria SemiBold" pitchFamily="2" charset="-78"/>
              </a:rPr>
              <a:t>بعدد القتلى </a:t>
            </a:r>
            <a:r>
              <a:rPr lang="ar-SA" dirty="0">
                <a:latin typeface="Alexandria SemiBold" pitchFamily="2" charset="-78"/>
                <a:cs typeface="Alexandria SemiBold" pitchFamily="2" charset="-78"/>
              </a:rPr>
              <a:t>واللاجئين، ولكنها لم تكن قادرة على تحفيز التعاطف الإنساني بشكل كافٍ. ومع ذلك، فإن صورة إيلان قدمت وجهًا إنسانيًا للأزمة، مما جعل الناس يتعاطفون مع </a:t>
            </a:r>
            <a:r>
              <a:rPr lang="ar-SA" dirty="0" smtClean="0">
                <a:latin typeface="Alexandria SemiBold" pitchFamily="2" charset="-78"/>
                <a:cs typeface="Alexandria SemiBold" pitchFamily="2" charset="-78"/>
              </a:rPr>
              <a:t>معاناة الشعب السوري. </a:t>
            </a:r>
            <a:r>
              <a:rPr lang="ar-SA" dirty="0">
                <a:latin typeface="Alexandria SemiBold" pitchFamily="2" charset="-78"/>
                <a:cs typeface="Alexandria SemiBold" pitchFamily="2" charset="-78"/>
              </a:rPr>
              <a:t>هذا التحول في الرأي العام ساهم في زيادة الاهتمام </a:t>
            </a:r>
            <a:r>
              <a:rPr lang="ar-SA" dirty="0" smtClean="0">
                <a:latin typeface="Alexandria SemiBold" pitchFamily="2" charset="-78"/>
                <a:cs typeface="Alexandria SemiBold" pitchFamily="2" charset="-78"/>
              </a:rPr>
              <a:t>العالمي بالقضية </a:t>
            </a:r>
            <a:r>
              <a:rPr lang="ar-SA" dirty="0">
                <a:latin typeface="Alexandria SemiBold" pitchFamily="2" charset="-78"/>
                <a:cs typeface="Alexandria SemiBold" pitchFamily="2" charset="-78"/>
              </a:rPr>
              <a:t>السورية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0" name="Picture 2" descr="Image result for الطفل ايلان"/>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51" y="2768598"/>
            <a:ext cx="1876425" cy="17145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1" name="Freeform 2"/>
          <p:cNvSpPr/>
          <p:nvPr/>
        </p:nvSpPr>
        <p:spPr>
          <a:xfrm>
            <a:off x="-104292" y="5225142"/>
            <a:ext cx="1768199" cy="1680967"/>
          </a:xfrm>
          <a:custGeom>
            <a:avLst/>
            <a:gdLst/>
            <a:ahLst/>
            <a:cxnLst/>
            <a:rect l="l" t="t" r="r" b="b"/>
            <a:pathLst>
              <a:path w="2589940" h="2243536">
                <a:moveTo>
                  <a:pt x="0" y="0"/>
                </a:moveTo>
                <a:lnTo>
                  <a:pt x="2589940" y="0"/>
                </a:lnTo>
                <a:lnTo>
                  <a:pt x="2589940" y="2243536"/>
                </a:lnTo>
                <a:lnTo>
                  <a:pt x="0" y="2243536"/>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1984134" y="1399335"/>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spTree>
    <p:extLst>
      <p:ext uri="{BB962C8B-B14F-4D97-AF65-F5344CB8AC3E}">
        <p14:creationId xmlns:p14="http://schemas.microsoft.com/office/powerpoint/2010/main" val="23455034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82275" y="1914387"/>
            <a:ext cx="9162347" cy="43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12103" y="2000399"/>
            <a:ext cx="9064646" cy="4247317"/>
          </a:xfrm>
          <a:prstGeom prst="rect">
            <a:avLst/>
          </a:prstGeom>
          <a:noFill/>
        </p:spPr>
        <p:txBody>
          <a:bodyPr wrap="square" rtlCol="0">
            <a:spAutoFit/>
          </a:bodyPr>
          <a:lstStyle/>
          <a:p>
            <a:pPr marL="342900" indent="-342900" algn="r" rtl="1">
              <a:lnSpc>
                <a:spcPct val="150000"/>
              </a:lnSpc>
              <a:buFont typeface="+mj-cs"/>
              <a:buAutoNum type="arabic2Minus" startAt="2"/>
            </a:pPr>
            <a:r>
              <a:rPr lang="ar-SA" dirty="0" smtClean="0">
                <a:solidFill>
                  <a:srgbClr val="E14D1F"/>
                </a:solidFill>
                <a:latin typeface="Alexandria SemiBold" pitchFamily="2" charset="-78"/>
                <a:cs typeface="Alexandria SemiBold" pitchFamily="2" charset="-78"/>
              </a:rPr>
              <a:t>قوة تأثير </a:t>
            </a:r>
            <a:r>
              <a:rPr lang="ar-SA" dirty="0">
                <a:solidFill>
                  <a:srgbClr val="E14D1F"/>
                </a:solidFill>
                <a:latin typeface="Alexandria SemiBold" pitchFamily="2" charset="-78"/>
                <a:cs typeface="Alexandria SemiBold" pitchFamily="2" charset="-78"/>
              </a:rPr>
              <a:t> </a:t>
            </a:r>
            <a:r>
              <a:rPr lang="ar-SA" dirty="0" smtClean="0">
                <a:solidFill>
                  <a:srgbClr val="E14D1F"/>
                </a:solidFill>
                <a:latin typeface="Alexandria SemiBold" pitchFamily="2" charset="-78"/>
                <a:cs typeface="Alexandria SemiBold" pitchFamily="2" charset="-78"/>
              </a:rPr>
              <a:t>الفيديو </a:t>
            </a:r>
            <a:r>
              <a:rPr lang="ar-SA" dirty="0">
                <a:solidFill>
                  <a:srgbClr val="E14D1F"/>
                </a:solidFill>
                <a:latin typeface="Alexandria SemiBold" pitchFamily="2" charset="-78"/>
                <a:cs typeface="Alexandria SemiBold" pitchFamily="2" charset="-78"/>
              </a:rPr>
              <a:t>في سرد </a:t>
            </a:r>
            <a:r>
              <a:rPr lang="ar-SA" dirty="0" smtClean="0">
                <a:solidFill>
                  <a:srgbClr val="E14D1F"/>
                </a:solidFill>
                <a:latin typeface="Alexandria SemiBold" pitchFamily="2" charset="-78"/>
                <a:cs typeface="Alexandria SemiBold" pitchFamily="2" charset="-78"/>
              </a:rPr>
              <a:t>القصص </a:t>
            </a:r>
            <a:r>
              <a:rPr lang="en-US" dirty="0" smtClean="0">
                <a:solidFill>
                  <a:srgbClr val="E14D1F"/>
                </a:solidFill>
                <a:latin typeface="Alexandria SemiBold" pitchFamily="2" charset="-78"/>
                <a:cs typeface="Alexandria SemiBold" pitchFamily="2" charset="-78"/>
              </a:rPr>
              <a:t>Video Storytelling</a:t>
            </a:r>
            <a:endParaRPr lang="ar-SA" dirty="0">
              <a:solidFill>
                <a:srgbClr val="E14D1F"/>
              </a:solidFill>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الفيديو هو وسيلة </a:t>
            </a:r>
            <a:r>
              <a:rPr lang="ar-SA" dirty="0">
                <a:latin typeface="Alexandria SemiBold" pitchFamily="2" charset="-78"/>
                <a:cs typeface="Alexandria SemiBold" pitchFamily="2" charset="-78"/>
              </a:rPr>
              <a:t>تجمع بين الصوت والصورة والحركة، مما </a:t>
            </a:r>
            <a:r>
              <a:rPr lang="ar-SA" dirty="0" smtClean="0">
                <a:latin typeface="Alexandria SemiBold" pitchFamily="2" charset="-78"/>
                <a:cs typeface="Alexandria SemiBold" pitchFamily="2" charset="-78"/>
              </a:rPr>
              <a:t>يجعله </a:t>
            </a:r>
            <a:r>
              <a:rPr lang="ar-SA" dirty="0">
                <a:latin typeface="Alexandria SemiBold" pitchFamily="2" charset="-78"/>
                <a:cs typeface="Alexandria SemiBold" pitchFamily="2" charset="-78"/>
              </a:rPr>
              <a:t>وسيلة فعالة لسرد </a:t>
            </a:r>
            <a:r>
              <a:rPr lang="ar-SA" dirty="0" smtClean="0">
                <a:latin typeface="Alexandria SemiBold" pitchFamily="2" charset="-78"/>
                <a:cs typeface="Alexandria SemiBold" pitchFamily="2" charset="-78"/>
              </a:rPr>
              <a:t>القصص والتأثير على مشاعر المستخدمين. </a:t>
            </a:r>
            <a:r>
              <a:rPr lang="ar-SA" dirty="0">
                <a:latin typeface="Alexandria SemiBold" pitchFamily="2" charset="-78"/>
                <a:cs typeface="Alexandria SemiBold" pitchFamily="2" charset="-78"/>
              </a:rPr>
              <a:t>يمكن للفيديو أن ينقل تجارب شخصية أو أحداث حقيقية بشكل يجذب الانتباه ويخلق ارتباطًا عاطفيًا مع الجمهور</a:t>
            </a:r>
            <a:r>
              <a:rPr lang="ar-SA" dirty="0" smtClean="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algn="r" rtl="1">
              <a:lnSpc>
                <a:spcPct val="150000"/>
              </a:lnSpc>
            </a:pPr>
            <a:r>
              <a:rPr lang="ar-SA" dirty="0" smtClean="0">
                <a:solidFill>
                  <a:srgbClr val="880002"/>
                </a:solidFill>
                <a:latin typeface="Alexandria SemiBold" pitchFamily="2" charset="-78"/>
                <a:cs typeface="Alexandria SemiBold" pitchFamily="2" charset="-78"/>
              </a:rPr>
              <a:t>مثال</a:t>
            </a:r>
            <a:r>
              <a:rPr lang="ar-SA" dirty="0" smtClean="0">
                <a:solidFill>
                  <a:srgbClr val="880002"/>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فيديو يظهر عائلة تلتقي بعد سنوات من الفراق بسبب الحرب، يمكن أن يثير مشاعر الفرح والحزن في آن واحد، مما يجعل الجمهور أكثر انخراطًا في محتوى الخبر. </a:t>
            </a:r>
          </a:p>
          <a:p>
            <a:pPr algn="r" rtl="1">
              <a:lnSpc>
                <a:spcPct val="150000"/>
              </a:lnSpc>
            </a:pPr>
            <a:r>
              <a:rPr lang="ar-SA" dirty="0" smtClean="0">
                <a:solidFill>
                  <a:srgbClr val="880002"/>
                </a:solidFill>
                <a:latin typeface="Alexandria SemiBold" pitchFamily="2" charset="-78"/>
                <a:cs typeface="Alexandria SemiBold" pitchFamily="2" charset="-78"/>
              </a:rPr>
              <a:t>مثال</a:t>
            </a:r>
            <a:r>
              <a:rPr lang="ar-SA" dirty="0">
                <a:solidFill>
                  <a:srgbClr val="880002"/>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عند </a:t>
            </a:r>
            <a:r>
              <a:rPr lang="ar-SA" dirty="0">
                <a:latin typeface="Alexandria SemiBold" pitchFamily="2" charset="-78"/>
                <a:cs typeface="Alexandria SemiBold" pitchFamily="2" charset="-78"/>
              </a:rPr>
              <a:t>تغطية حدث مثل الكوارث الطبيعية، </a:t>
            </a:r>
            <a:r>
              <a:rPr lang="ar-SA" dirty="0" smtClean="0">
                <a:latin typeface="Alexandria SemiBold" pitchFamily="2" charset="-78"/>
                <a:cs typeface="Alexandria SemiBold" pitchFamily="2" charset="-78"/>
              </a:rPr>
              <a:t>فيمكن فيديو </a:t>
            </a:r>
            <a:r>
              <a:rPr lang="ar-SA" dirty="0">
                <a:latin typeface="Alexandria SemiBold" pitchFamily="2" charset="-78"/>
                <a:cs typeface="Alexandria SemiBold" pitchFamily="2" charset="-78"/>
              </a:rPr>
              <a:t>يظهر آثار الكارثة على </a:t>
            </a:r>
            <a:r>
              <a:rPr lang="ar-SA" dirty="0" smtClean="0">
                <a:latin typeface="Alexandria SemiBold" pitchFamily="2" charset="-78"/>
                <a:cs typeface="Alexandria SemiBold" pitchFamily="2" charset="-78"/>
              </a:rPr>
              <a:t>المجتمع المحلي، مما يدفع </a:t>
            </a:r>
            <a:r>
              <a:rPr lang="ar-SA" dirty="0">
                <a:latin typeface="Alexandria SemiBold" pitchFamily="2" charset="-78"/>
                <a:cs typeface="Alexandria SemiBold" pitchFamily="2" charset="-78"/>
              </a:rPr>
              <a:t>الجمهور إلى اتخاذ إجراءات مثل التبرع أو المشاركة في جهود الإغاثة. </a:t>
            </a:r>
            <a:r>
              <a:rPr lang="ar-SA" dirty="0" smtClean="0">
                <a:latin typeface="Alexandria SemiBold" pitchFamily="2" charset="-78"/>
                <a:cs typeface="Alexandria SemiBold" pitchFamily="2" charset="-78"/>
              </a:rPr>
              <a:t>فالسرد </a:t>
            </a:r>
            <a:r>
              <a:rPr lang="ar-SA" dirty="0" smtClean="0">
                <a:latin typeface="Alexandria SemiBold" pitchFamily="2" charset="-78"/>
                <a:cs typeface="Alexandria SemiBold" pitchFamily="2" charset="-78"/>
              </a:rPr>
              <a:t>القصصي في الفيديو يعزز من التفاعل والفهم، ويساعد          الجمهور على </a:t>
            </a:r>
            <a:r>
              <a:rPr lang="ar-SA" u="sng" dirty="0" smtClean="0">
                <a:latin typeface="Alexandria SemiBold" pitchFamily="2" charset="-78"/>
                <a:cs typeface="Alexandria SemiBold" pitchFamily="2" charset="-78"/>
              </a:rPr>
              <a:t>رؤية الجانب </a:t>
            </a:r>
            <a:r>
              <a:rPr lang="ar-SA" u="sng" dirty="0">
                <a:latin typeface="Alexandria SemiBold" pitchFamily="2" charset="-78"/>
                <a:cs typeface="Alexandria SemiBold" pitchFamily="2" charset="-78"/>
              </a:rPr>
              <a:t>الإنساني </a:t>
            </a:r>
            <a:r>
              <a:rPr lang="ar-SA" dirty="0">
                <a:latin typeface="Alexandria SemiBold" pitchFamily="2" charset="-78"/>
                <a:cs typeface="Alexandria SemiBold" pitchFamily="2" charset="-78"/>
              </a:rPr>
              <a:t>للقضية بدلاً من رؤيتها كإحصائيات جافة.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5">
            <a:extLst>
              <a:ext uri="{28A0092B-C50C-407E-A947-70E740481C1C}">
                <a14:useLocalDpi xmlns:a14="http://schemas.microsoft.com/office/drawing/2010/main" val="0"/>
              </a:ext>
            </a:extLst>
          </a:blip>
          <a:srcRect l="68390" t="1582" r="1102" b="58418"/>
          <a:stretch/>
        </p:blipFill>
        <p:spPr>
          <a:xfrm>
            <a:off x="21229" y="3594851"/>
            <a:ext cx="2098974" cy="1831457"/>
          </a:xfrm>
          <a:prstGeom prst="rect">
            <a:avLst/>
          </a:prstGeom>
        </p:spPr>
      </p:pic>
      <p:sp>
        <p:nvSpPr>
          <p:cNvPr id="3" name="Rectangle 2"/>
          <p:cNvSpPr/>
          <p:nvPr/>
        </p:nvSpPr>
        <p:spPr>
          <a:xfrm>
            <a:off x="0" y="5439455"/>
            <a:ext cx="2466637" cy="584775"/>
          </a:xfrm>
          <a:prstGeom prst="rect">
            <a:avLst/>
          </a:prstGeom>
          <a:solidFill>
            <a:schemeClr val="accent2">
              <a:lumMod val="20000"/>
              <a:lumOff val="80000"/>
            </a:schemeClr>
          </a:solidFill>
        </p:spPr>
        <p:txBody>
          <a:bodyPr wrap="square">
            <a:spAutoFit/>
          </a:bodyPr>
          <a:lstStyle/>
          <a:p>
            <a:r>
              <a:rPr lang="ar-SA" sz="1600" dirty="0" smtClean="0">
                <a:hlinkClick r:id="rId6"/>
              </a:rPr>
              <a:t>https://www.youtube.com/watch?v=1eGANItkLSg</a:t>
            </a:r>
            <a:r>
              <a:rPr lang="ar-SA" sz="1600" dirty="0" smtClean="0"/>
              <a:t> </a:t>
            </a:r>
            <a:endParaRPr lang="ar-SA" sz="1600" dirty="0"/>
          </a:p>
        </p:txBody>
      </p:sp>
      <p:sp>
        <p:nvSpPr>
          <p:cNvPr id="13" name="TextBox 12">
            <a:extLst>
              <a:ext uri="{FF2B5EF4-FFF2-40B4-BE49-F238E27FC236}">
                <a16:creationId xmlns:a16="http://schemas.microsoft.com/office/drawing/2014/main" id="{F9A80F9F-74DB-1D57-04E8-E20E92A09B0A}"/>
              </a:ext>
            </a:extLst>
          </p:cNvPr>
          <p:cNvSpPr txBox="1"/>
          <p:nvPr/>
        </p:nvSpPr>
        <p:spPr>
          <a:xfrm>
            <a:off x="1984134" y="1399335"/>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spTree>
    <p:extLst>
      <p:ext uri="{BB962C8B-B14F-4D97-AF65-F5344CB8AC3E}">
        <p14:creationId xmlns:p14="http://schemas.microsoft.com/office/powerpoint/2010/main" val="9315481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96143" y="1914387"/>
            <a:ext cx="9176657" cy="4404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54589" y="2073905"/>
            <a:ext cx="8748807" cy="4085734"/>
          </a:xfrm>
          <a:prstGeom prst="rect">
            <a:avLst/>
          </a:prstGeom>
          <a:noFill/>
        </p:spPr>
        <p:txBody>
          <a:bodyPr wrap="square" rtlCol="0">
            <a:spAutoFit/>
          </a:bodyPr>
          <a:lstStyle/>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كيفية </a:t>
            </a:r>
            <a:r>
              <a:rPr lang="ar-SA" dirty="0">
                <a:solidFill>
                  <a:schemeClr val="accent2">
                    <a:lumMod val="75000"/>
                  </a:schemeClr>
                </a:solidFill>
                <a:latin typeface="Alexandria SemiBold" pitchFamily="2" charset="-78"/>
                <a:cs typeface="Alexandria SemiBold" pitchFamily="2" charset="-78"/>
              </a:rPr>
              <a:t>تأثير المحتوى </a:t>
            </a:r>
            <a:r>
              <a:rPr lang="ar-SA" dirty="0" smtClean="0">
                <a:solidFill>
                  <a:schemeClr val="accent2">
                    <a:lumMod val="75000"/>
                  </a:schemeClr>
                </a:solidFill>
                <a:latin typeface="Alexandria SemiBold" pitchFamily="2" charset="-78"/>
                <a:cs typeface="Alexandria SemiBold" pitchFamily="2" charset="-78"/>
              </a:rPr>
              <a:t>العاطفي </a:t>
            </a:r>
            <a:r>
              <a:rPr lang="ar-SA" dirty="0">
                <a:solidFill>
                  <a:schemeClr val="accent2">
                    <a:lumMod val="75000"/>
                  </a:schemeClr>
                </a:solidFill>
                <a:latin typeface="Alexandria SemiBold" pitchFamily="2" charset="-78"/>
                <a:cs typeface="Alexandria SemiBold" pitchFamily="2" charset="-78"/>
              </a:rPr>
              <a:t>على مشاعر الجمهور </a:t>
            </a:r>
            <a:r>
              <a:rPr lang="ar-SA" dirty="0" smtClean="0">
                <a:solidFill>
                  <a:schemeClr val="accent2">
                    <a:lumMod val="75000"/>
                  </a:schemeClr>
                </a:solidFill>
                <a:latin typeface="Alexandria SemiBold" pitchFamily="2" charset="-78"/>
                <a:cs typeface="Alexandria SemiBold" pitchFamily="2" charset="-78"/>
              </a:rPr>
              <a:t>وسلوكياتهم؟</a:t>
            </a:r>
            <a:endParaRPr lang="ar-SA" dirty="0">
              <a:solidFill>
                <a:schemeClr val="accent2">
                  <a:lumMod val="75000"/>
                </a:schemeClr>
              </a:solidFill>
              <a:latin typeface="Alexandria SemiBold" pitchFamily="2" charset="-78"/>
              <a:cs typeface="Alexandria SemiBold" pitchFamily="2" charset="-78"/>
            </a:endParaRPr>
          </a:p>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القصص الإنسانية</a:t>
            </a:r>
            <a:r>
              <a:rPr lang="ar-SA"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يستخدم السرد القصصي </a:t>
            </a:r>
            <a:r>
              <a:rPr lang="ar-SA" sz="1700" dirty="0">
                <a:solidFill>
                  <a:srgbClr val="000000"/>
                </a:solidFill>
                <a:latin typeface="Alexandria SemiBold" pitchFamily="2" charset="-78"/>
                <a:cs typeface="Alexandria SemiBold" pitchFamily="2" charset="-78"/>
              </a:rPr>
              <a:t>لتقديم المعلومات بطريقة تجعلها أكثر ارتباطًا </a:t>
            </a:r>
            <a:r>
              <a:rPr lang="ar-SA" sz="1700" dirty="0" smtClean="0">
                <a:solidFill>
                  <a:srgbClr val="000000"/>
                </a:solidFill>
                <a:latin typeface="Alexandria SemiBold" pitchFamily="2" charset="-78"/>
                <a:cs typeface="Alexandria SemiBold" pitchFamily="2" charset="-78"/>
              </a:rPr>
              <a:t>بالناس، فعندما يتم تقديم قصة عن </a:t>
            </a:r>
            <a:r>
              <a:rPr lang="ar-SA" sz="1700" dirty="0">
                <a:solidFill>
                  <a:srgbClr val="000000"/>
                </a:solidFill>
                <a:latin typeface="Alexandria SemiBold" pitchFamily="2" charset="-78"/>
                <a:cs typeface="Alexandria SemiBold" pitchFamily="2" charset="-78"/>
              </a:rPr>
              <a:t>امرأة فقدت طفلها في حادث، فإن التركيز على مشاعر وتجارب هذه </a:t>
            </a:r>
            <a:r>
              <a:rPr lang="ar-SA" sz="1700" dirty="0" smtClean="0">
                <a:solidFill>
                  <a:srgbClr val="000000"/>
                </a:solidFill>
                <a:latin typeface="Alexandria SemiBold" pitchFamily="2" charset="-78"/>
                <a:cs typeface="Alexandria SemiBold" pitchFamily="2" charset="-78"/>
              </a:rPr>
              <a:t>المرأة، يُمكن </a:t>
            </a:r>
            <a:r>
              <a:rPr lang="ar-SA" sz="1700" dirty="0">
                <a:solidFill>
                  <a:srgbClr val="000000"/>
                </a:solidFill>
                <a:latin typeface="Alexandria SemiBold" pitchFamily="2" charset="-78"/>
                <a:cs typeface="Alexandria SemiBold" pitchFamily="2" charset="-78"/>
              </a:rPr>
              <a:t>أن يثير تعاطف الجمهور</a:t>
            </a:r>
            <a:r>
              <a:rPr lang="ar-SA" sz="1700" dirty="0" smtClean="0">
                <a:solidFill>
                  <a:srgbClr val="000000"/>
                </a:solidFill>
                <a:latin typeface="Alexandria SemiBold" pitchFamily="2" charset="-78"/>
                <a:cs typeface="Alexandria SemiBold" pitchFamily="2" charset="-78"/>
              </a:rPr>
              <a:t>. وتشير </a:t>
            </a:r>
            <a:r>
              <a:rPr lang="ar-SA" sz="1700" dirty="0">
                <a:solidFill>
                  <a:srgbClr val="000000"/>
                </a:solidFill>
                <a:latin typeface="Alexandria SemiBold" pitchFamily="2" charset="-78"/>
                <a:cs typeface="Alexandria SemiBold" pitchFamily="2" charset="-78"/>
              </a:rPr>
              <a:t>الأبحاث </a:t>
            </a:r>
            <a:r>
              <a:rPr lang="ar-SA" sz="1700" dirty="0" smtClean="0">
                <a:solidFill>
                  <a:srgbClr val="000000"/>
                </a:solidFill>
                <a:latin typeface="Alexandria SemiBold" pitchFamily="2" charset="-78"/>
                <a:cs typeface="Alexandria SemiBold" pitchFamily="2" charset="-78"/>
              </a:rPr>
              <a:t>إلى </a:t>
            </a:r>
            <a:r>
              <a:rPr lang="ar-SA" sz="1700" dirty="0">
                <a:solidFill>
                  <a:srgbClr val="000000"/>
                </a:solidFill>
                <a:latin typeface="Alexandria SemiBold" pitchFamily="2" charset="-78"/>
                <a:cs typeface="Alexandria SemiBold" pitchFamily="2" charset="-78"/>
              </a:rPr>
              <a:t>أن القصص الإنسانية تخلق استجابة عاطفية قوية، مما يعزز من قدرة الجمهور على </a:t>
            </a:r>
            <a:r>
              <a:rPr lang="ar-SA" sz="1700" dirty="0" smtClean="0">
                <a:solidFill>
                  <a:srgbClr val="000000"/>
                </a:solidFill>
                <a:latin typeface="Alexandria SemiBold" pitchFamily="2" charset="-78"/>
                <a:cs typeface="Alexandria SemiBold" pitchFamily="2" charset="-78"/>
              </a:rPr>
              <a:t>التعاطف.</a:t>
            </a:r>
            <a:endParaRPr lang="ar-SA" sz="17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زيادة التفاعل والمشاركة: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المحتوى </a:t>
            </a:r>
            <a:r>
              <a:rPr lang="ar-SA" sz="1700" dirty="0">
                <a:solidFill>
                  <a:srgbClr val="000000"/>
                </a:solidFill>
                <a:latin typeface="Alexandria SemiBold" pitchFamily="2" charset="-78"/>
                <a:cs typeface="Alexandria SemiBold" pitchFamily="2" charset="-78"/>
              </a:rPr>
              <a:t>العاطفي </a:t>
            </a:r>
            <a:r>
              <a:rPr lang="ar-SA" sz="1700" dirty="0" smtClean="0">
                <a:solidFill>
                  <a:srgbClr val="000000"/>
                </a:solidFill>
                <a:latin typeface="Alexandria SemiBold" pitchFamily="2" charset="-78"/>
                <a:cs typeface="Alexandria SemiBold" pitchFamily="2" charset="-78"/>
              </a:rPr>
              <a:t>يُحقق </a:t>
            </a:r>
            <a:r>
              <a:rPr lang="ar-SA" sz="1700" dirty="0">
                <a:solidFill>
                  <a:srgbClr val="000000"/>
                </a:solidFill>
                <a:latin typeface="Alexandria SemiBold" pitchFamily="2" charset="-78"/>
                <a:cs typeface="Alexandria SemiBold" pitchFamily="2" charset="-78"/>
              </a:rPr>
              <a:t>معدلات </a:t>
            </a:r>
            <a:r>
              <a:rPr lang="ar-SA" sz="1700" dirty="0" smtClean="0">
                <a:solidFill>
                  <a:srgbClr val="000000"/>
                </a:solidFill>
                <a:latin typeface="Alexandria SemiBold" pitchFamily="2" charset="-78"/>
                <a:cs typeface="Alexandria SemiBold" pitchFamily="2" charset="-78"/>
              </a:rPr>
              <a:t>تفاعل ومشاركة </a:t>
            </a:r>
            <a:r>
              <a:rPr lang="ar-SA" sz="1700" dirty="0">
                <a:solidFill>
                  <a:srgbClr val="000000"/>
                </a:solidFill>
                <a:latin typeface="Alexandria SemiBold" pitchFamily="2" charset="-78"/>
                <a:cs typeface="Alexandria SemiBold" pitchFamily="2" charset="-78"/>
              </a:rPr>
              <a:t>أعلى في  </a:t>
            </a:r>
            <a:r>
              <a:rPr lang="ar-SA" sz="1700" dirty="0" smtClean="0">
                <a:solidFill>
                  <a:srgbClr val="000000"/>
                </a:solidFill>
                <a:latin typeface="Alexandria SemiBold" pitchFamily="2" charset="-78"/>
                <a:cs typeface="Alexandria SemiBold" pitchFamily="2" charset="-78"/>
              </a:rPr>
              <a:t>منصات </a:t>
            </a:r>
            <a:r>
              <a:rPr lang="ar-SA" sz="1700" dirty="0">
                <a:solidFill>
                  <a:srgbClr val="000000"/>
                </a:solidFill>
                <a:latin typeface="Alexandria SemiBold" pitchFamily="2" charset="-78"/>
                <a:cs typeface="Alexandria SemiBold" pitchFamily="2" charset="-78"/>
              </a:rPr>
              <a:t>التواصل الاجتماعي؛ </a:t>
            </a:r>
            <a:r>
              <a:rPr lang="ar-SA" sz="1700" dirty="0" smtClean="0">
                <a:solidFill>
                  <a:srgbClr val="000000"/>
                </a:solidFill>
                <a:latin typeface="Alexandria SemiBold" pitchFamily="2" charset="-78"/>
                <a:cs typeface="Alexandria SemiBold" pitchFamily="2" charset="-78"/>
              </a:rPr>
              <a:t>لأنه يجذب </a:t>
            </a:r>
            <a:r>
              <a:rPr lang="ar-SA" sz="1700" dirty="0">
                <a:solidFill>
                  <a:srgbClr val="000000"/>
                </a:solidFill>
                <a:latin typeface="Alexandria SemiBold" pitchFamily="2" charset="-78"/>
                <a:cs typeface="Alexandria SemiBold" pitchFamily="2" charset="-78"/>
              </a:rPr>
              <a:t>انتباه </a:t>
            </a:r>
            <a:r>
              <a:rPr lang="ar-SA" sz="1700" dirty="0" smtClean="0">
                <a:solidFill>
                  <a:srgbClr val="000000"/>
                </a:solidFill>
                <a:latin typeface="Alexandria SemiBold" pitchFamily="2" charset="-78"/>
                <a:cs typeface="Alexandria SemiBold" pitchFamily="2" charset="-78"/>
              </a:rPr>
              <a:t>المستخدمين.</a:t>
            </a:r>
            <a:endParaRPr lang="ar-SA" sz="1700" dirty="0">
              <a:solidFill>
                <a:srgbClr val="000000"/>
              </a:solidFill>
              <a:latin typeface="Alexandria SemiBold" pitchFamily="2" charset="-78"/>
              <a:cs typeface="Alexandria SemiBold" pitchFamily="2" charset="-78"/>
            </a:endParaRPr>
          </a:p>
          <a:p>
            <a:pPr algn="r" rtl="1">
              <a:lnSpc>
                <a:spcPct val="150000"/>
              </a:lnSpc>
            </a:pPr>
            <a:r>
              <a:rPr lang="ar-SA" sz="1700" dirty="0">
                <a:solidFill>
                  <a:srgbClr val="98481C"/>
                </a:solidFill>
                <a:latin typeface="Alexandria SemiBold" pitchFamily="2" charset="-78"/>
                <a:cs typeface="Alexandria SemiBold" pitchFamily="2" charset="-78"/>
              </a:rPr>
              <a:t>مثال</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تقارير إخبارية </a:t>
            </a:r>
            <a:r>
              <a:rPr lang="ar-SA" sz="1700" dirty="0">
                <a:solidFill>
                  <a:srgbClr val="000000"/>
                </a:solidFill>
                <a:latin typeface="Alexandria SemiBold" pitchFamily="2" charset="-78"/>
                <a:cs typeface="Alexandria SemiBold" pitchFamily="2" charset="-78"/>
              </a:rPr>
              <a:t>عن شخص تغلب على مرض خطير، قد تنتشر بشكل واسع على منصات مثل فيسبوك أو إكس، حيث يرغب الناس في مشاركة هذه القصص الإيجابية</a:t>
            </a:r>
            <a:r>
              <a:rPr lang="ar-SA" sz="1700" dirty="0" smtClean="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984134" y="1399335"/>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pic>
        <p:nvPicPr>
          <p:cNvPr id="11" name="Picture 10"/>
          <p:cNvPicPr>
            <a:picLocks noChangeAspect="1"/>
          </p:cNvPicPr>
          <p:nvPr/>
        </p:nvPicPr>
        <p:blipFill rotWithShape="1">
          <a:blip r:embed="rId5">
            <a:clrChange>
              <a:clrFrom>
                <a:srgbClr val="FFFFF6"/>
              </a:clrFrom>
              <a:clrTo>
                <a:srgbClr val="FFFFF6">
                  <a:alpha val="0"/>
                </a:srgbClr>
              </a:clrTo>
            </a:clrChange>
            <a:extLst>
              <a:ext uri="{28A0092B-C50C-407E-A947-70E740481C1C}">
                <a14:useLocalDpi xmlns:a14="http://schemas.microsoft.com/office/drawing/2010/main" val="0"/>
              </a:ext>
            </a:extLst>
          </a:blip>
          <a:srcRect t="49552" r="62040"/>
          <a:stretch/>
        </p:blipFill>
        <p:spPr>
          <a:xfrm>
            <a:off x="39587" y="4231746"/>
            <a:ext cx="2127574" cy="2120603"/>
          </a:xfrm>
          <a:prstGeom prst="rect">
            <a:avLst/>
          </a:prstGeom>
        </p:spPr>
      </p:pic>
      <p:sp>
        <p:nvSpPr>
          <p:cNvPr id="12" name="Freeform 4"/>
          <p:cNvSpPr/>
          <p:nvPr/>
        </p:nvSpPr>
        <p:spPr>
          <a:xfrm>
            <a:off x="-35937" y="2336745"/>
            <a:ext cx="2015002" cy="1939399"/>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6"/>
            <a:stretch>
              <a:fillRect/>
            </a:stretch>
          </a:blipFill>
        </p:spPr>
      </p:sp>
    </p:spTree>
    <p:extLst>
      <p:ext uri="{BB962C8B-B14F-4D97-AF65-F5344CB8AC3E}">
        <p14:creationId xmlns:p14="http://schemas.microsoft.com/office/powerpoint/2010/main" val="21699016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84134" y="1914387"/>
            <a:ext cx="8841709" cy="4176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984135" y="2121400"/>
            <a:ext cx="8694752" cy="4039567"/>
          </a:xfrm>
          <a:prstGeom prst="rect">
            <a:avLst/>
          </a:prstGeom>
        </p:spPr>
        <p:txBody>
          <a:bodyPr wrap="square">
            <a:spAutoFit/>
          </a:bodyPr>
          <a:lstStyle/>
          <a:p>
            <a:pPr marL="342900" indent="-342900"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تحفيز العمل: </a:t>
            </a:r>
            <a:r>
              <a:rPr lang="ar-SA" dirty="0" smtClean="0">
                <a:solidFill>
                  <a:srgbClr val="000000"/>
                </a:solidFill>
                <a:latin typeface="Alexandria SemiBold" pitchFamily="2" charset="-78"/>
                <a:cs typeface="Alexandria SemiBold" pitchFamily="2" charset="-78"/>
              </a:rPr>
              <a:t>المحتوى العاطفي </a:t>
            </a:r>
            <a:r>
              <a:rPr lang="ar-SA" dirty="0">
                <a:solidFill>
                  <a:srgbClr val="000000"/>
                </a:solidFill>
                <a:latin typeface="Alexandria SemiBold" pitchFamily="2" charset="-78"/>
                <a:cs typeface="Alexandria SemiBold" pitchFamily="2" charset="-78"/>
              </a:rPr>
              <a:t>يمكن أن يحفز الجمهور على اتخاذ إجراءات، مثل التبرع أو المشاركة في </a:t>
            </a:r>
            <a:r>
              <a:rPr lang="ar-SA" dirty="0" smtClean="0">
                <a:solidFill>
                  <a:srgbClr val="000000"/>
                </a:solidFill>
                <a:latin typeface="Alexandria SemiBold" pitchFamily="2" charset="-78"/>
                <a:cs typeface="Alexandria SemiBold" pitchFamily="2" charset="-78"/>
              </a:rPr>
              <a:t>الحملات. </a:t>
            </a:r>
            <a:r>
              <a:rPr lang="ar-SA" dirty="0" smtClean="0">
                <a:solidFill>
                  <a:srgbClr val="98481C"/>
                </a:solidFill>
                <a:latin typeface="Alexandria SemiBold" pitchFamily="2" charset="-78"/>
                <a:cs typeface="Alexandria SemiBold" pitchFamily="2" charset="-78"/>
              </a:rPr>
              <a:t>مثال</a:t>
            </a:r>
            <a:r>
              <a:rPr lang="ar-SA" dirty="0">
                <a:solidFill>
                  <a:srgbClr val="98481C"/>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تقرير إخباري عن أزمة اللاجئين، يتضمن قصصًا مؤثرة عن حياتهم وصورًا توضح معاناتهم، مما يدفع </a:t>
            </a:r>
            <a:r>
              <a:rPr lang="ar-SA" dirty="0" smtClean="0">
                <a:solidFill>
                  <a:srgbClr val="000000"/>
                </a:solidFill>
                <a:latin typeface="Alexandria SemiBold" pitchFamily="2" charset="-78"/>
                <a:cs typeface="Alexandria SemiBold" pitchFamily="2" charset="-78"/>
              </a:rPr>
              <a:t>الجمهور </a:t>
            </a:r>
            <a:r>
              <a:rPr lang="ar-SA" dirty="0">
                <a:solidFill>
                  <a:srgbClr val="000000"/>
                </a:solidFill>
                <a:latin typeface="Alexandria SemiBold" pitchFamily="2" charset="-78"/>
                <a:cs typeface="Alexandria SemiBold" pitchFamily="2" charset="-78"/>
              </a:rPr>
              <a:t>إلى التبرع أو </a:t>
            </a:r>
            <a:r>
              <a:rPr lang="ar-SA" dirty="0" smtClean="0">
                <a:solidFill>
                  <a:srgbClr val="000000"/>
                </a:solidFill>
                <a:latin typeface="Alexandria SemiBold" pitchFamily="2" charset="-78"/>
                <a:cs typeface="Alexandria SemiBold" pitchFamily="2" charset="-78"/>
              </a:rPr>
              <a:t>التطوع.</a:t>
            </a:r>
          </a:p>
          <a:p>
            <a:pPr algn="r" rtl="1">
              <a:lnSpc>
                <a:spcPct val="150000"/>
              </a:lnSpc>
            </a:pPr>
            <a:endParaRPr lang="ar-SA" sz="1000" dirty="0" smtClean="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وبالتالي يؤثر المحتوى الرقمي العاطفي </a:t>
            </a:r>
            <a:r>
              <a:rPr lang="ar-SA" dirty="0">
                <a:solidFill>
                  <a:srgbClr val="002060"/>
                </a:solidFill>
                <a:latin typeface="Alexandria SemiBold" pitchFamily="2" charset="-78"/>
                <a:cs typeface="Alexandria SemiBold" pitchFamily="2" charset="-78"/>
              </a:rPr>
              <a:t>بشكل كبير على </a:t>
            </a:r>
            <a:r>
              <a:rPr lang="ar-SA" dirty="0" smtClean="0">
                <a:solidFill>
                  <a:srgbClr val="002060"/>
                </a:solidFill>
                <a:latin typeface="Alexandria SemiBold" pitchFamily="2" charset="-78"/>
                <a:cs typeface="Alexandria SemiBold" pitchFamily="2" charset="-78"/>
              </a:rPr>
              <a:t>مشاعر الجمهور وسلوكه أيضًا؛ فالمحتوى العاطفي يمكن أن يعزز </a:t>
            </a:r>
            <a:r>
              <a:rPr lang="ar-SA" dirty="0">
                <a:solidFill>
                  <a:srgbClr val="002060"/>
                </a:solidFill>
                <a:latin typeface="Alexandria SemiBold" pitchFamily="2" charset="-78"/>
                <a:cs typeface="Alexandria SemiBold" pitchFamily="2" charset="-78"/>
              </a:rPr>
              <a:t>التفاعل ويحفز الجمهور على اتخاذ إجراءات إيجابية</a:t>
            </a:r>
            <a:r>
              <a:rPr lang="ar-SA" dirty="0" smtClean="0">
                <a:solidFill>
                  <a:srgbClr val="002060"/>
                </a:solidFill>
                <a:latin typeface="Alexandria SemiBold" pitchFamily="2" charset="-78"/>
                <a:cs typeface="Alexandria SemiBold" pitchFamily="2" charset="-78"/>
              </a:rPr>
              <a:t>. هذا </a:t>
            </a:r>
            <a:r>
              <a:rPr lang="ar-SA" dirty="0">
                <a:solidFill>
                  <a:srgbClr val="002060"/>
                </a:solidFill>
                <a:latin typeface="Alexandria SemiBold" pitchFamily="2" charset="-78"/>
                <a:cs typeface="Alexandria SemiBold" pitchFamily="2" charset="-78"/>
              </a:rPr>
              <a:t>يعني أن هناك </a:t>
            </a:r>
            <a:r>
              <a:rPr lang="ar-SA" u="sng" dirty="0">
                <a:solidFill>
                  <a:srgbClr val="002060"/>
                </a:solidFill>
                <a:latin typeface="Alexandria SemiBold" pitchFamily="2" charset="-78"/>
                <a:cs typeface="Alexandria SemiBold" pitchFamily="2" charset="-78"/>
              </a:rPr>
              <a:t>علاقة مباشرة </a:t>
            </a:r>
            <a:r>
              <a:rPr lang="ar-SA" dirty="0">
                <a:solidFill>
                  <a:srgbClr val="002060"/>
                </a:solidFill>
                <a:latin typeface="Alexandria SemiBold" pitchFamily="2" charset="-78"/>
                <a:cs typeface="Alexandria SemiBold" pitchFamily="2" charset="-78"/>
              </a:rPr>
              <a:t>بين المشاعر التي يثيرها </a:t>
            </a:r>
            <a:r>
              <a:rPr lang="ar-SA" dirty="0" smtClean="0">
                <a:solidFill>
                  <a:srgbClr val="002060"/>
                </a:solidFill>
                <a:latin typeface="Alexandria SemiBold" pitchFamily="2" charset="-78"/>
                <a:cs typeface="Alexandria SemiBold" pitchFamily="2" charset="-78"/>
              </a:rPr>
              <a:t>المحتوى الرقمي والسلوكيات التي </a:t>
            </a:r>
            <a:r>
              <a:rPr lang="ar-SA" dirty="0">
                <a:solidFill>
                  <a:srgbClr val="002060"/>
                </a:solidFill>
                <a:latin typeface="Alexandria SemiBold" pitchFamily="2" charset="-78"/>
                <a:cs typeface="Alexandria SemiBold" pitchFamily="2" charset="-78"/>
              </a:rPr>
              <a:t>يقوم بها الأفراد</a:t>
            </a:r>
            <a:r>
              <a:rPr lang="ar-SA" dirty="0" smtClean="0">
                <a:solidFill>
                  <a:srgbClr val="00206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r>
            <a:br>
              <a:rPr lang="ar-SA" dirty="0">
                <a:solidFill>
                  <a:srgbClr val="000000"/>
                </a:solidFill>
                <a:latin typeface="Alexandria SemiBold" pitchFamily="2" charset="-78"/>
                <a:cs typeface="Alexandria SemiBold" pitchFamily="2" charset="-78"/>
              </a:rPr>
            </a:br>
            <a:endParaRPr lang="ar-SA" dirty="0">
              <a:solidFill>
                <a:srgbClr val="000000"/>
              </a:solidFill>
              <a:latin typeface="Alexandria SemiBold" pitchFamily="2" charset="-78"/>
              <a:cs typeface="Alexandria SemiBold" pitchFamily="2" charset="-78"/>
            </a:endParaRPr>
          </a:p>
        </p:txBody>
      </p:sp>
      <p:sp>
        <p:nvSpPr>
          <p:cNvPr id="11" name="Freeform 16"/>
          <p:cNvSpPr/>
          <p:nvPr/>
        </p:nvSpPr>
        <p:spPr>
          <a:xfrm>
            <a:off x="65358" y="4374487"/>
            <a:ext cx="2250639" cy="2318254"/>
          </a:xfrm>
          <a:custGeom>
            <a:avLst/>
            <a:gdLst/>
            <a:ahLst/>
            <a:cxnLst/>
            <a:rect l="l" t="t" r="r" b="b"/>
            <a:pathLst>
              <a:path w="2250639" h="2318254">
                <a:moveTo>
                  <a:pt x="0" y="0"/>
                </a:moveTo>
                <a:lnTo>
                  <a:pt x="2250639" y="0"/>
                </a:lnTo>
                <a:lnTo>
                  <a:pt x="2250639" y="2318254"/>
                </a:lnTo>
                <a:lnTo>
                  <a:pt x="0" y="2318254"/>
                </a:lnTo>
                <a:lnTo>
                  <a:pt x="0" y="0"/>
                </a:lnTo>
                <a:close/>
              </a:path>
            </a:pathLst>
          </a:custGeom>
          <a:blipFill>
            <a:blip r:embed="rId5">
              <a:extLst>
                <a:ext uri="{96DAC541-7B7A-43D3-8B79-37D633B846F1}">
                  <asvg:svgBlip xmlns:asvg="http://schemas.microsoft.com/office/drawing/2016/SVG/main" xmlns="" r:embed="rId28"/>
                </a:ext>
              </a:extLst>
            </a:blip>
            <a:stretch>
              <a:fillRect/>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1984134" y="1399335"/>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الوجدانية للرسالة الإعلامية</a:t>
            </a:r>
          </a:p>
        </p:txBody>
      </p:sp>
    </p:spTree>
    <p:extLst>
      <p:ext uri="{BB962C8B-B14F-4D97-AF65-F5344CB8AC3E}">
        <p14:creationId xmlns:p14="http://schemas.microsoft.com/office/powerpoint/2010/main" val="5601698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8"/>
          <p:cNvSpPr/>
          <p:nvPr/>
        </p:nvSpPr>
        <p:spPr>
          <a:xfrm>
            <a:off x="62081" y="4779790"/>
            <a:ext cx="1587722" cy="1432407"/>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r:embed="rId3">
              <a:extLst>
                <a:ext uri="{96DAC541-7B7A-43D3-8B79-37D633B846F1}">
                  <asvg:svgBlip xmlns="" xmlns:asvg="http://schemas.microsoft.com/office/drawing/2016/SVG/main" r:embed="rId12"/>
                </a:ext>
              </a:extLst>
            </a:blip>
            <a:stretch>
              <a:fillRect/>
            </a:stretch>
          </a:blipFill>
        </p:spPr>
      </p:sp>
      <p:sp>
        <p:nvSpPr>
          <p:cNvPr id="25" name="Rectangle: Rounded Corners 24">
            <a:extLst>
              <a:ext uri="{FF2B5EF4-FFF2-40B4-BE49-F238E27FC236}">
                <a16:creationId xmlns:a16="http://schemas.microsoft.com/office/drawing/2014/main" id="{2BC869EB-5623-4AA1-9123-4AF9DF916049}"/>
              </a:ext>
            </a:extLst>
          </p:cNvPr>
          <p:cNvSpPr/>
          <p:nvPr/>
        </p:nvSpPr>
        <p:spPr>
          <a:xfrm>
            <a:off x="1649803" y="1898057"/>
            <a:ext cx="9951647" cy="4478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74979" y="10795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74131" y="110761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77770" y="133394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88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1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649803" y="1892052"/>
            <a:ext cx="9761147" cy="4478149"/>
          </a:xfrm>
          <a:prstGeom prst="rect">
            <a:avLst/>
          </a:prstGeom>
        </p:spPr>
        <p:txBody>
          <a:bodyPr wrap="square">
            <a:spAutoFit/>
          </a:bodyPr>
          <a:lstStyle/>
          <a:p>
            <a:pPr algn="r" rtl="1">
              <a:lnSpc>
                <a:spcPct val="150000"/>
              </a:lnSpc>
            </a:pPr>
            <a:r>
              <a:rPr lang="ar-SA" sz="1700" dirty="0" smtClean="0">
                <a:solidFill>
                  <a:srgbClr val="000000"/>
                </a:solidFill>
                <a:latin typeface="Alexandria SemiBold" pitchFamily="2" charset="-78"/>
                <a:cs typeface="Alexandria SemiBold" pitchFamily="2" charset="-78"/>
              </a:rPr>
              <a:t>   قدم "دانيال كانيمان" في كتاب التفكير السريع والبطيء</a:t>
            </a:r>
            <a:r>
              <a:rPr lang="en-US" sz="1700" dirty="0" smtClean="0">
                <a:solidFill>
                  <a:srgbClr val="000000"/>
                </a:solidFill>
                <a:latin typeface="Alexandria SemiBold" pitchFamily="2" charset="-78"/>
                <a:cs typeface="Alexandria SemiBold" pitchFamily="2" charset="-78"/>
              </a:rPr>
              <a:t>  (Thinking Fast and Slow)</a:t>
            </a:r>
            <a:r>
              <a:rPr lang="ar-SA" sz="1700"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      </a:t>
            </a:r>
            <a:r>
              <a:rPr lang="ar-SA" sz="1700" dirty="0" smtClean="0">
                <a:solidFill>
                  <a:srgbClr val="0070C0"/>
                </a:solidFill>
                <a:latin typeface="Alexandria SemiBold" pitchFamily="2" charset="-78"/>
                <a:cs typeface="Alexandria SemiBold" pitchFamily="2" charset="-78"/>
              </a:rPr>
              <a:t>نظرية </a:t>
            </a:r>
            <a:r>
              <a:rPr lang="ar-SA" sz="1700" dirty="0">
                <a:solidFill>
                  <a:srgbClr val="0070C0"/>
                </a:solidFill>
                <a:latin typeface="Alexandria SemiBold" pitchFamily="2" charset="-78"/>
                <a:cs typeface="Alexandria SemiBold" pitchFamily="2" charset="-78"/>
              </a:rPr>
              <a:t>نظامي </a:t>
            </a:r>
            <a:r>
              <a:rPr lang="ar-SA" sz="1700" dirty="0" smtClean="0">
                <a:solidFill>
                  <a:srgbClr val="0070C0"/>
                </a:solidFill>
                <a:latin typeface="Alexandria SemiBold" pitchFamily="2" charset="-78"/>
                <a:cs typeface="Alexandria SemiBold" pitchFamily="2" charset="-78"/>
              </a:rPr>
              <a:t>التفكير، </a:t>
            </a:r>
            <a:r>
              <a:rPr lang="ar-SA" sz="1700" dirty="0" smtClean="0">
                <a:latin typeface="Alexandria SemiBold" pitchFamily="2" charset="-78"/>
                <a:cs typeface="Alexandria SemiBold" pitchFamily="2" charset="-78"/>
              </a:rPr>
              <a:t>والتي تساعد </a:t>
            </a:r>
            <a:r>
              <a:rPr lang="ar-SA" sz="1700" dirty="0">
                <a:latin typeface="Alexandria SemiBold" pitchFamily="2" charset="-78"/>
                <a:cs typeface="Alexandria SemiBold" pitchFamily="2" charset="-78"/>
              </a:rPr>
              <a:t>في فهم كيفية استهلاك المحتوى الرقمي وتأثيره على سلوك الجمهور واتخاذ القرارات. </a:t>
            </a:r>
            <a:r>
              <a:rPr lang="ar-SA" sz="1700" dirty="0" smtClean="0">
                <a:latin typeface="Alexandria SemiBold" pitchFamily="2" charset="-78"/>
                <a:cs typeface="Alexandria SemiBold" pitchFamily="2" charset="-78"/>
              </a:rPr>
              <a:t>وتُشير  النظرية إلى </a:t>
            </a:r>
            <a:r>
              <a:rPr lang="ar-SA" sz="1700" dirty="0">
                <a:latin typeface="Alexandria SemiBold" pitchFamily="2" charset="-78"/>
                <a:cs typeface="Alexandria SemiBold" pitchFamily="2" charset="-78"/>
              </a:rPr>
              <a:t>أن هناك نظامين مختلفين </a:t>
            </a:r>
            <a:r>
              <a:rPr lang="ar-SA" sz="1700" dirty="0" smtClean="0">
                <a:latin typeface="Alexandria SemiBold" pitchFamily="2" charset="-78"/>
                <a:cs typeface="Alexandria SemiBold" pitchFamily="2" charset="-78"/>
              </a:rPr>
              <a:t>للتفكير في الدماغ هما:</a:t>
            </a:r>
          </a:p>
          <a:p>
            <a:pPr algn="r" rtl="1">
              <a:lnSpc>
                <a:spcPct val="150000"/>
              </a:lnSpc>
            </a:pPr>
            <a:endParaRPr lang="ar-SA" sz="3600" dirty="0" smtClean="0">
              <a:solidFill>
                <a:srgbClr val="C00000"/>
              </a:solidFill>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نظام(1</a:t>
            </a:r>
            <a:r>
              <a:rPr lang="ar-SA" dirty="0">
                <a:solidFill>
                  <a:srgbClr val="C00000"/>
                </a:solidFill>
                <a:latin typeface="Alexandria SemiBold" pitchFamily="2" charset="-78"/>
                <a:cs typeface="Alexandria SemiBold" pitchFamily="2" charset="-78"/>
              </a:rPr>
              <a:t>) التفكير السريع: </a:t>
            </a:r>
            <a:r>
              <a:rPr lang="ar-SA" sz="1700" dirty="0">
                <a:latin typeface="Alexandria SemiBold" pitchFamily="2" charset="-78"/>
                <a:cs typeface="Alexandria SemiBold" pitchFamily="2" charset="-78"/>
              </a:rPr>
              <a:t>يعتمد </a:t>
            </a:r>
            <a:r>
              <a:rPr lang="ar-SA" sz="1700" dirty="0" smtClean="0">
                <a:latin typeface="Alexandria SemiBold" pitchFamily="2" charset="-78"/>
                <a:cs typeface="Alexandria SemiBold" pitchFamily="2" charset="-78"/>
              </a:rPr>
              <a:t>على استجابة (ردود فعل) فورية، لاعتماده على العواطف، ويتسم بالسرعة في اتخاذ القرارات </a:t>
            </a:r>
            <a:r>
              <a:rPr lang="ar-SA" sz="1700" dirty="0">
                <a:latin typeface="Alexandria SemiBold" pitchFamily="2" charset="-78"/>
                <a:cs typeface="Alexandria SemiBold" pitchFamily="2" charset="-78"/>
              </a:rPr>
              <a:t>دون الحاجة </a:t>
            </a:r>
            <a:r>
              <a:rPr lang="ar-SA" sz="1700" dirty="0" smtClean="0">
                <a:latin typeface="Alexandria SemiBold" pitchFamily="2" charset="-78"/>
                <a:cs typeface="Alexandria SemiBold" pitchFamily="2" charset="-78"/>
              </a:rPr>
              <a:t>إلى بذل أي جهد، والاعتماد المُفرط على هذا النظام قد يؤدي </a:t>
            </a:r>
            <a:r>
              <a:rPr lang="ar-SA" sz="1700" dirty="0">
                <a:latin typeface="Alexandria SemiBold" pitchFamily="2" charset="-78"/>
                <a:cs typeface="Alexandria SemiBold" pitchFamily="2" charset="-78"/>
              </a:rPr>
              <a:t>إلى </a:t>
            </a:r>
            <a:r>
              <a:rPr lang="ar-SA" sz="1700" dirty="0" smtClean="0">
                <a:latin typeface="Alexandria SemiBold" pitchFamily="2" charset="-78"/>
                <a:cs typeface="Alexandria SemiBold" pitchFamily="2" charset="-78"/>
              </a:rPr>
              <a:t>قرارات خاطئة </a:t>
            </a:r>
            <a:r>
              <a:rPr lang="ar-SA" sz="1700" dirty="0">
                <a:latin typeface="Alexandria SemiBold" pitchFamily="2" charset="-78"/>
                <a:cs typeface="Alexandria SemiBold" pitchFamily="2" charset="-78"/>
              </a:rPr>
              <a:t>بسبب التحيزات </a:t>
            </a:r>
            <a:r>
              <a:rPr lang="ar-SA" sz="1700" dirty="0" smtClean="0">
                <a:latin typeface="Alexandria SemiBold" pitchFamily="2" charset="-78"/>
                <a:cs typeface="Alexandria SemiBold" pitchFamily="2" charset="-78"/>
              </a:rPr>
              <a:t>المعرفية أو أن المعلومات غير كاملة.</a:t>
            </a:r>
            <a:endParaRPr lang="ar-SA" sz="1700" dirty="0">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مثال</a:t>
            </a:r>
            <a:r>
              <a:rPr lang="ar-SA" sz="1700" dirty="0">
                <a:solidFill>
                  <a:srgbClr val="FF0000"/>
                </a:solidFill>
                <a:latin typeface="Alexandria SemiBold" pitchFamily="2" charset="-78"/>
                <a:cs typeface="Alexandria SemiBold" pitchFamily="2" charset="-78"/>
              </a:rPr>
              <a:t>: الأخبار العاجلة </a:t>
            </a:r>
            <a:r>
              <a:rPr lang="ar-SA" sz="1700" dirty="0" smtClean="0">
                <a:latin typeface="Alexandria SemiBold" pitchFamily="2" charset="-78"/>
                <a:cs typeface="Alexandria SemiBold" pitchFamily="2" charset="-78"/>
              </a:rPr>
              <a:t>غالبًا </a:t>
            </a:r>
            <a:r>
              <a:rPr lang="ar-SA" sz="1700" dirty="0" smtClean="0">
                <a:latin typeface="Alexandria SemiBold" pitchFamily="2" charset="-78"/>
                <a:cs typeface="Alexandria SemiBold" pitchFamily="2" charset="-78"/>
              </a:rPr>
              <a:t>ما تُثير </a:t>
            </a:r>
            <a:r>
              <a:rPr lang="ar-SA" sz="1700" dirty="0" smtClean="0">
                <a:latin typeface="Alexandria SemiBold" pitchFamily="2" charset="-78"/>
                <a:cs typeface="Alexandria SemiBold" pitchFamily="2" charset="-78"/>
              </a:rPr>
              <a:t>ردود </a:t>
            </a:r>
            <a:r>
              <a:rPr lang="ar-SA" sz="1700" dirty="0" smtClean="0">
                <a:latin typeface="Alexandria SemiBold" pitchFamily="2" charset="-78"/>
                <a:cs typeface="Alexandria SemiBold" pitchFamily="2" charset="-78"/>
              </a:rPr>
              <a:t>فعل سريعة من المستخدمين، حيث يتفاعلون معها بسرعة دون تفكير </a:t>
            </a:r>
            <a:r>
              <a:rPr lang="ar-SA" sz="1700" dirty="0" smtClean="0">
                <a:latin typeface="Alexandria SemiBold" pitchFamily="2" charset="-78"/>
                <a:cs typeface="Alexandria SemiBold" pitchFamily="2" charset="-78"/>
              </a:rPr>
              <a:t>عميق؛ بسبب معالجتها في نظام التفكير السريع. </a:t>
            </a:r>
            <a:r>
              <a:rPr lang="ar-SA" sz="1700" dirty="0" smtClean="0">
                <a:latin typeface="Alexandria SemiBold" pitchFamily="2" charset="-78"/>
                <a:cs typeface="Alexandria SemiBold" pitchFamily="2" charset="-78"/>
              </a:rPr>
              <a:t>مثال: خبر عن كارثة طبيعية يمكن أن يثير مشاعر القلق أو الخوف فورًا؛ مما يدفع الجمهور لمشاركة الخبر أو التعليق عليه بسرعة.</a:t>
            </a:r>
            <a:endParaRPr lang="ar-SA" sz="1700" dirty="0">
              <a:latin typeface="Alexandria SemiBold" pitchFamily="2" charset="-78"/>
              <a:cs typeface="Alexandria SemiBold" pitchFamily="2" charset="-78"/>
            </a:endParaRPr>
          </a:p>
        </p:txBody>
      </p:sp>
      <p:sp>
        <p:nvSpPr>
          <p:cNvPr id="2" name="Rectangle 1"/>
          <p:cNvSpPr/>
          <p:nvPr/>
        </p:nvSpPr>
        <p:spPr>
          <a:xfrm>
            <a:off x="6785212" y="3124476"/>
            <a:ext cx="3046038" cy="877163"/>
          </a:xfrm>
          <a:prstGeom prst="rect">
            <a:avLst/>
          </a:prstGeom>
          <a:solidFill>
            <a:schemeClr val="accent2">
              <a:lumMod val="20000"/>
              <a:lumOff val="80000"/>
            </a:schemeClr>
          </a:solidFill>
        </p:spPr>
        <p:txBody>
          <a:bodyPr wrap="square">
            <a:spAutoFit/>
          </a:bodyPr>
          <a:lstStyle/>
          <a:p>
            <a:pPr marL="395288" indent="-341313" algn="r" rtl="1">
              <a:lnSpc>
                <a:spcPct val="150000"/>
              </a:lnSpc>
              <a:buFont typeface="Wingdings" panose="05000000000000000000" pitchFamily="2" charset="2"/>
              <a:buChar char="ü"/>
            </a:pPr>
            <a:r>
              <a:rPr lang="ar-SA" sz="1700" dirty="0">
                <a:solidFill>
                  <a:srgbClr val="C00000"/>
                </a:solidFill>
                <a:latin typeface="Alexandria SemiBold" pitchFamily="2" charset="-78"/>
                <a:cs typeface="Alexandria SemiBold" pitchFamily="2" charset="-78"/>
              </a:rPr>
              <a:t>نظام(1): التفكير السريع</a:t>
            </a:r>
          </a:p>
          <a:p>
            <a:pPr marL="395288" indent="-341313" algn="r" rtl="1">
              <a:lnSpc>
                <a:spcPct val="150000"/>
              </a:lnSpc>
              <a:buFont typeface="Wingdings" panose="05000000000000000000" pitchFamily="2" charset="2"/>
              <a:buChar char="ü"/>
            </a:pPr>
            <a:r>
              <a:rPr lang="ar-SA" sz="1700" dirty="0">
                <a:solidFill>
                  <a:srgbClr val="C00000"/>
                </a:solidFill>
                <a:latin typeface="Alexandria SemiBold" pitchFamily="2" charset="-78"/>
                <a:cs typeface="Alexandria SemiBold" pitchFamily="2" charset="-78"/>
              </a:rPr>
              <a:t>نظام (2): التفكير البطيء</a:t>
            </a:r>
          </a:p>
        </p:txBody>
      </p:sp>
      <p:pic>
        <p:nvPicPr>
          <p:cNvPr id="8" name="Picture 7"/>
          <p:cNvPicPr>
            <a:picLocks noChangeAspect="1"/>
          </p:cNvPicPr>
          <p:nvPr/>
        </p:nvPicPr>
        <p:blipFill>
          <a:blip r:embed="rId14"/>
          <a:stretch>
            <a:fillRect/>
          </a:stretch>
        </p:blipFill>
        <p:spPr>
          <a:xfrm>
            <a:off x="-81709" y="3172778"/>
            <a:ext cx="3944203" cy="836219"/>
          </a:xfrm>
          <a:prstGeom prst="rect">
            <a:avLst/>
          </a:prstGeom>
          <a:ln>
            <a:noFill/>
          </a:ln>
          <a:effectLst>
            <a:outerShdw blurRad="292100" dist="139700" dir="2700000" algn="tl" rotWithShape="0">
              <a:srgbClr val="333333">
                <a:alpha val="65000"/>
              </a:srgbClr>
            </a:outerShdw>
          </a:effectLst>
        </p:spPr>
      </p:pic>
      <p:sp>
        <p:nvSpPr>
          <p:cNvPr id="11" name="Right Arrow 10"/>
          <p:cNvSpPr/>
          <p:nvPr/>
        </p:nvSpPr>
        <p:spPr>
          <a:xfrm>
            <a:off x="1135138" y="3786277"/>
            <a:ext cx="893936" cy="12283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solidFill>
                <a:srgbClr val="C00000"/>
              </a:solidFill>
            </a:endParaRPr>
          </a:p>
        </p:txBody>
      </p:sp>
      <p:pic>
        <p:nvPicPr>
          <p:cNvPr id="15" name="Picture 2"/>
          <p:cNvPicPr>
            <a:picLocks noChangeAspect="1"/>
          </p:cNvPicPr>
          <p:nvPr/>
        </p:nvPicPr>
        <p:blipFill>
          <a:blip r:embed="rId15"/>
          <a:srcRect/>
          <a:stretch>
            <a:fillRect/>
          </a:stretch>
        </p:blipFill>
        <p:spPr>
          <a:xfrm>
            <a:off x="18636" y="6185535"/>
            <a:ext cx="2697268" cy="790331"/>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29062" y="1432024"/>
            <a:ext cx="543794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التأثيرات السلوكية للرسالة الإعلامية</a:t>
            </a:r>
          </a:p>
        </p:txBody>
      </p:sp>
      <p:sp>
        <p:nvSpPr>
          <p:cNvPr id="12" name="Rectangle 11"/>
          <p:cNvSpPr/>
          <p:nvPr/>
        </p:nvSpPr>
        <p:spPr>
          <a:xfrm>
            <a:off x="2443998" y="6481151"/>
            <a:ext cx="1877419" cy="369332"/>
          </a:xfrm>
          <a:prstGeom prst="rect">
            <a:avLst/>
          </a:prstGeom>
        </p:spPr>
        <p:txBody>
          <a:bodyPr wrap="square">
            <a:spAutoFit/>
          </a:bodyPr>
          <a:lstStyle/>
          <a:p>
            <a:r>
              <a:rPr lang="ar-SA" dirty="0">
                <a:solidFill>
                  <a:srgbClr val="DC1A2A"/>
                </a:solidFill>
                <a:latin typeface="Alexandria SemiBold" pitchFamily="2" charset="-78"/>
                <a:cs typeface="Alexandria SemiBold" pitchFamily="2" charset="-78"/>
              </a:rPr>
              <a:t>الأخبار </a:t>
            </a:r>
            <a:r>
              <a:rPr lang="ar-SA" dirty="0" smtClean="0">
                <a:solidFill>
                  <a:srgbClr val="DC1A2A"/>
                </a:solidFill>
                <a:latin typeface="Alexandria SemiBold" pitchFamily="2" charset="-78"/>
                <a:cs typeface="Alexandria SemiBold" pitchFamily="2" charset="-78"/>
              </a:rPr>
              <a:t>العاجلة </a:t>
            </a:r>
            <a:endParaRPr lang="ar-SA" dirty="0">
              <a:solidFill>
                <a:srgbClr val="DC1A2A"/>
              </a:solidFill>
            </a:endParaRPr>
          </a:p>
        </p:txBody>
      </p:sp>
    </p:spTree>
    <p:extLst>
      <p:ext uri="{BB962C8B-B14F-4D97-AF65-F5344CB8AC3E}">
        <p14:creationId xmlns:p14="http://schemas.microsoft.com/office/powerpoint/2010/main" val="8338664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7350" y="1914387"/>
            <a:ext cx="9944100" cy="433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74979" y="10033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74131" y="110761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77770" y="133394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62116" y="1387086"/>
            <a:ext cx="7068737"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تأثير نظامي التفكير على سلوكيات المستخدمين واتخاذ القرارات</a:t>
            </a:r>
            <a:endParaRPr lang="ar-SA" dirty="0">
              <a:solidFill>
                <a:schemeClr val="accent2">
                  <a:lumMod val="75000"/>
                </a:schemeClr>
              </a:solidFill>
              <a:latin typeface="Alexandria SemiBold" pitchFamily="2" charset="-78"/>
              <a:cs typeface="Alexandria SemiBold" pitchFamily="2" charset="-78"/>
            </a:endParaRPr>
          </a:p>
        </p:txBody>
      </p:sp>
      <p:sp>
        <p:nvSpPr>
          <p:cNvPr id="3" name="Rectangle 2"/>
          <p:cNvSpPr/>
          <p:nvPr/>
        </p:nvSpPr>
        <p:spPr>
          <a:xfrm>
            <a:off x="1790700" y="2044760"/>
            <a:ext cx="9639300" cy="4085734"/>
          </a:xfrm>
          <a:prstGeom prst="rect">
            <a:avLst/>
          </a:prstGeom>
        </p:spPr>
        <p:txBody>
          <a:bodyPr wrap="square">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نظام </a:t>
            </a:r>
            <a:r>
              <a:rPr lang="ar-SA" dirty="0">
                <a:solidFill>
                  <a:srgbClr val="C00000"/>
                </a:solidFill>
                <a:latin typeface="Alexandria SemiBold" pitchFamily="2" charset="-78"/>
                <a:cs typeface="Alexandria SemiBold" pitchFamily="2" charset="-78"/>
              </a:rPr>
              <a:t>(2) التفكير البطيء: </a:t>
            </a:r>
            <a:r>
              <a:rPr lang="ar-SA" dirty="0">
                <a:latin typeface="Alexandria SemiBold" pitchFamily="2" charset="-78"/>
                <a:cs typeface="Alexandria SemiBold" pitchFamily="2" charset="-78"/>
              </a:rPr>
              <a:t>يتسم </a:t>
            </a:r>
            <a:r>
              <a:rPr lang="ar-SA" dirty="0" smtClean="0">
                <a:latin typeface="Alexandria SemiBold" pitchFamily="2" charset="-78"/>
                <a:cs typeface="Alexandria SemiBold" pitchFamily="2" charset="-78"/>
              </a:rPr>
              <a:t>بأنه يتطلب جهدًا معرفيًا وتركيزًا عميقًا، حيث يعتمد على التحليل والتفكير النقدي، ويستغرق وقتًا أطول، لذلك يُمكن الجمهور من اتخاذ قرارات مستنيرة ومدروسة.</a:t>
            </a:r>
          </a:p>
          <a:p>
            <a:pPr algn="r" rtl="1">
              <a:lnSpc>
                <a:spcPct val="150000"/>
              </a:lnSpc>
            </a:pPr>
            <a:r>
              <a:rPr lang="ar-SA" sz="1700" dirty="0" smtClean="0">
                <a:solidFill>
                  <a:srgbClr val="880002"/>
                </a:solidFill>
                <a:latin typeface="Alexandria SemiBold" pitchFamily="2" charset="-78"/>
                <a:cs typeface="Alexandria SemiBold" pitchFamily="2" charset="-78"/>
              </a:rPr>
              <a:t>مثال: </a:t>
            </a:r>
            <a:r>
              <a:rPr lang="ar-SA" sz="1700" dirty="0" smtClean="0">
                <a:solidFill>
                  <a:srgbClr val="000000"/>
                </a:solidFill>
                <a:latin typeface="Alexandria SemiBold" pitchFamily="2" charset="-78"/>
                <a:cs typeface="Alexandria SemiBold" pitchFamily="2" charset="-78"/>
              </a:rPr>
              <a:t>التقارير الإخبارية التي تتضمن إحصائيات وبيانات منطقية تتطلب التفكير العميق في المعلومات المُقدمة والتحقق من مصادر المعلومات وفهم السياق، بدلًا من قبول كل ما يُقال دون تحليل وتمحيص.</a:t>
            </a:r>
          </a:p>
          <a:p>
            <a:pPr algn="r" rtl="1">
              <a:lnSpc>
                <a:spcPct val="150000"/>
              </a:lnSpc>
            </a:pPr>
            <a:r>
              <a:rPr lang="ar-SA" sz="1700" dirty="0" smtClean="0">
                <a:solidFill>
                  <a:srgbClr val="880002"/>
                </a:solidFill>
                <a:latin typeface="Alexandria SemiBold" pitchFamily="2" charset="-78"/>
                <a:cs typeface="Alexandria SemiBold" pitchFamily="2" charset="-78"/>
              </a:rPr>
              <a:t>صحافة البيانات</a:t>
            </a:r>
            <a:r>
              <a:rPr lang="ar-SA" sz="1700" dirty="0">
                <a:solidFill>
                  <a:srgbClr val="000000"/>
                </a:solidFill>
                <a:latin typeface="Alexandria SemiBold" pitchFamily="2" charset="-78"/>
                <a:cs typeface="Alexandria SemiBold" pitchFamily="2" charset="-78"/>
              </a:rPr>
              <a:t>: عندما يواجه الجمهور بيانات جديدة، فإنهم يميلون إلى الاعتماد على انطباعاتهم الأولية. و</a:t>
            </a:r>
            <a:r>
              <a:rPr lang="ar-SA" sz="1700" dirty="0" smtClean="0">
                <a:solidFill>
                  <a:srgbClr val="000000"/>
                </a:solidFill>
                <a:latin typeface="Alexandria SemiBold" pitchFamily="2" charset="-78"/>
                <a:cs typeface="Alexandria SemiBold" pitchFamily="2" charset="-78"/>
              </a:rPr>
              <a:t>يتأثرون </a:t>
            </a:r>
            <a:r>
              <a:rPr lang="ar-SA" sz="1700" dirty="0">
                <a:solidFill>
                  <a:srgbClr val="000000"/>
                </a:solidFill>
                <a:latin typeface="Alexandria SemiBold" pitchFamily="2" charset="-78"/>
                <a:cs typeface="Alexandria SemiBold" pitchFamily="2" charset="-78"/>
              </a:rPr>
              <a:t>بالعواطف أو الصور المرئية المرتبطة بالبيانات</a:t>
            </a:r>
            <a:r>
              <a:rPr lang="ar-SA" sz="1700" dirty="0" smtClean="0">
                <a:solidFill>
                  <a:srgbClr val="000000"/>
                </a:solidFill>
                <a:latin typeface="Alexandria SemiBold" pitchFamily="2" charset="-78"/>
                <a:cs typeface="Alexandria SemiBold" pitchFamily="2" charset="-78"/>
              </a:rPr>
              <a:t>. أي تعتمد </a:t>
            </a:r>
            <a:r>
              <a:rPr lang="ar-SA" sz="1700" dirty="0">
                <a:solidFill>
                  <a:srgbClr val="000000"/>
                </a:solidFill>
                <a:latin typeface="Alexandria SemiBold" pitchFamily="2" charset="-78"/>
                <a:cs typeface="Alexandria SemiBold" pitchFamily="2" charset="-78"/>
              </a:rPr>
              <a:t>الاستجابة </a:t>
            </a:r>
            <a:r>
              <a:rPr lang="ar-SA" sz="1700" dirty="0" smtClean="0">
                <a:solidFill>
                  <a:srgbClr val="000000"/>
                </a:solidFill>
                <a:latin typeface="Alexandria SemiBold" pitchFamily="2" charset="-78"/>
                <a:cs typeface="Alexandria SemiBold" pitchFamily="2" charset="-78"/>
              </a:rPr>
              <a:t>الأولية </a:t>
            </a:r>
            <a:r>
              <a:rPr lang="ar-SA" sz="1700" dirty="0">
                <a:solidFill>
                  <a:srgbClr val="000000"/>
                </a:solidFill>
                <a:latin typeface="Alexandria SemiBold" pitchFamily="2" charset="-78"/>
                <a:cs typeface="Alexandria SemiBold" pitchFamily="2" charset="-78"/>
              </a:rPr>
              <a:t>على نظام 1</a:t>
            </a:r>
            <a:r>
              <a:rPr lang="ar-SA" sz="1700" dirty="0" smtClean="0">
                <a:solidFill>
                  <a:srgbClr val="000000"/>
                </a:solidFill>
                <a:latin typeface="Alexandria SemiBold" pitchFamily="2" charset="-78"/>
                <a:cs typeface="Alexandria SemiBold" pitchFamily="2" charset="-78"/>
              </a:rPr>
              <a:t>. أما </a:t>
            </a:r>
            <a:r>
              <a:rPr lang="ar-SA" sz="1700" dirty="0">
                <a:solidFill>
                  <a:srgbClr val="000000"/>
                </a:solidFill>
                <a:latin typeface="Alexandria SemiBold" pitchFamily="2" charset="-78"/>
                <a:cs typeface="Alexandria SemiBold" pitchFamily="2" charset="-78"/>
              </a:rPr>
              <a:t>إذا كانت المعلومات مثيرة </a:t>
            </a:r>
            <a:r>
              <a:rPr lang="ar-SA" sz="1700" dirty="0" smtClean="0">
                <a:solidFill>
                  <a:srgbClr val="000000"/>
                </a:solidFill>
                <a:latin typeface="Alexandria SemiBold" pitchFamily="2" charset="-78"/>
                <a:cs typeface="Alexandria SemiBold" pitchFamily="2" charset="-78"/>
              </a:rPr>
              <a:t>للاهتمام، فينتقلون </a:t>
            </a:r>
            <a:r>
              <a:rPr lang="ar-SA" sz="1700" dirty="0">
                <a:solidFill>
                  <a:srgbClr val="000000"/>
                </a:solidFill>
                <a:latin typeface="Alexandria SemiBold" pitchFamily="2" charset="-78"/>
                <a:cs typeface="Alexandria SemiBold" pitchFamily="2" charset="-78"/>
              </a:rPr>
              <a:t>إلى مرحلة التحليل </a:t>
            </a:r>
            <a:r>
              <a:rPr lang="ar-SA" sz="1700" dirty="0" smtClean="0">
                <a:solidFill>
                  <a:srgbClr val="000000"/>
                </a:solidFill>
                <a:latin typeface="Alexandria SemiBold" pitchFamily="2" charset="-78"/>
                <a:cs typeface="Alexandria SemiBold" pitchFamily="2" charset="-78"/>
              </a:rPr>
              <a:t>البطيء – أي نظام2- حيث يبدأون </a:t>
            </a:r>
            <a:r>
              <a:rPr lang="ar-SA" sz="1700" dirty="0">
                <a:solidFill>
                  <a:srgbClr val="000000"/>
                </a:solidFill>
                <a:latin typeface="Alexandria SemiBold" pitchFamily="2" charset="-78"/>
                <a:cs typeface="Alexandria SemiBold" pitchFamily="2" charset="-78"/>
              </a:rPr>
              <a:t>في دراسة التفاصيل الدقيقة للبيانات وفهم السياق وراء الأرقام</a:t>
            </a:r>
            <a:r>
              <a:rPr lang="ar-SA" sz="1700" dirty="0" smtClean="0">
                <a:solidFill>
                  <a:srgbClr val="000000"/>
                </a:solidFill>
                <a:latin typeface="Alexandria SemiBold" pitchFamily="2" charset="-78"/>
                <a:cs typeface="Alexandria SemiBold" pitchFamily="2" charset="-78"/>
              </a:rPr>
              <a:t>. </a:t>
            </a:r>
            <a:endParaRPr lang="ar-SA" sz="1700" dirty="0">
              <a:solidFill>
                <a:srgbClr val="000000"/>
              </a:solidFill>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59375" b="28889"/>
          <a:stretch/>
        </p:blipFill>
        <p:spPr>
          <a:xfrm flipH="1">
            <a:off x="38100" y="3357191"/>
            <a:ext cx="1619250" cy="1957759"/>
          </a:xfrm>
          <a:prstGeom prst="rect">
            <a:avLst/>
          </a:prstGeom>
        </p:spPr>
      </p:pic>
      <p:pic>
        <p:nvPicPr>
          <p:cNvPr id="2050" name="Picture 2" descr="Image result for data journalis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 y="5314950"/>
            <a:ext cx="2343066" cy="15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1284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8448" y="1894918"/>
            <a:ext cx="9972566" cy="4355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4603" y="8748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755" y="90289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7394" y="11292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506420" y="1991829"/>
            <a:ext cx="9776624" cy="4062651"/>
          </a:xfrm>
          <a:prstGeom prst="rect">
            <a:avLst/>
          </a:prstGeom>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يختلف دافع تفاعل الأفراد مع المحتوى الإعلامي الرقمي بناءً </a:t>
            </a:r>
            <a:r>
              <a:rPr lang="ar-SA" sz="1700" dirty="0">
                <a:solidFill>
                  <a:srgbClr val="000000"/>
                </a:solidFill>
                <a:latin typeface="Alexandria SemiBold" pitchFamily="2" charset="-78"/>
                <a:cs typeface="Alexandria SemiBold" pitchFamily="2" charset="-78"/>
              </a:rPr>
              <a:t>على </a:t>
            </a:r>
            <a:r>
              <a:rPr lang="ar-SA" sz="1700" u="sng" dirty="0">
                <a:solidFill>
                  <a:srgbClr val="000000"/>
                </a:solidFill>
                <a:latin typeface="Alexandria SemiBold" pitchFamily="2" charset="-78"/>
                <a:cs typeface="Alexandria SemiBold" pitchFamily="2" charset="-78"/>
              </a:rPr>
              <a:t>طبيعة المحتوى</a:t>
            </a:r>
            <a:r>
              <a:rPr lang="ar-SA" sz="1700" dirty="0">
                <a:solidFill>
                  <a:srgbClr val="000000"/>
                </a:solidFill>
                <a:latin typeface="Alexandria SemiBold" pitchFamily="2" charset="-78"/>
                <a:cs typeface="Alexandria SemiBold" pitchFamily="2" charset="-78"/>
              </a:rPr>
              <a:t>. فالمحتوى العاطفي يُحقق معدلات</a:t>
            </a:r>
            <a:r>
              <a:rPr lang="ar-SA" sz="1700" u="sng" dirty="0">
                <a:solidFill>
                  <a:srgbClr val="000000"/>
                </a:solidFill>
                <a:latin typeface="Alexandria SemiBold" pitchFamily="2" charset="-78"/>
                <a:cs typeface="Alexandria SemiBold" pitchFamily="2" charset="-78"/>
              </a:rPr>
              <a:t> تفاعل أكبر </a:t>
            </a:r>
            <a:r>
              <a:rPr lang="ar-SA" sz="1700" dirty="0">
                <a:solidFill>
                  <a:srgbClr val="000000"/>
                </a:solidFill>
                <a:latin typeface="Alexandria SemiBold" pitchFamily="2" charset="-78"/>
                <a:cs typeface="Alexandria SemiBold" pitchFamily="2" charset="-78"/>
              </a:rPr>
              <a:t>من المحتوى </a:t>
            </a:r>
            <a:r>
              <a:rPr lang="ar-SA" sz="1700" dirty="0" smtClean="0">
                <a:solidFill>
                  <a:srgbClr val="000000"/>
                </a:solidFill>
                <a:latin typeface="Alexandria SemiBold" pitchFamily="2" charset="-78"/>
                <a:cs typeface="Alexandria SemiBold" pitchFamily="2" charset="-78"/>
              </a:rPr>
              <a:t>الحيادي. المحتوى </a:t>
            </a:r>
            <a:r>
              <a:rPr lang="ar-SA" sz="1700" dirty="0">
                <a:solidFill>
                  <a:srgbClr val="000000"/>
                </a:solidFill>
                <a:latin typeface="Alexandria SemiBold" pitchFamily="2" charset="-78"/>
                <a:cs typeface="Alexandria SemiBold" pitchFamily="2" charset="-78"/>
              </a:rPr>
              <a:t>العاطفي </a:t>
            </a:r>
            <a:r>
              <a:rPr lang="ar-SA" sz="1700" dirty="0" smtClean="0">
                <a:solidFill>
                  <a:srgbClr val="000000"/>
                </a:solidFill>
                <a:latin typeface="Alexandria SemiBold" pitchFamily="2" charset="-78"/>
                <a:cs typeface="Alexandria SemiBold" pitchFamily="2" charset="-78"/>
              </a:rPr>
              <a:t>يثير استجابات قوية </a:t>
            </a:r>
            <a:r>
              <a:rPr lang="ar-SA" sz="1700" dirty="0">
                <a:solidFill>
                  <a:srgbClr val="000000"/>
                </a:solidFill>
                <a:latin typeface="Alexandria SemiBold" pitchFamily="2" charset="-78"/>
                <a:cs typeface="Alexandria SemiBold" pitchFamily="2" charset="-78"/>
              </a:rPr>
              <a:t>مثل التعاطف أو الغضب، مما </a:t>
            </a:r>
            <a:r>
              <a:rPr lang="ar-SA" sz="1700" dirty="0" smtClean="0">
                <a:solidFill>
                  <a:srgbClr val="000000"/>
                </a:solidFill>
                <a:latin typeface="Alexandria SemiBold" pitchFamily="2" charset="-78"/>
                <a:cs typeface="Alexandria SemiBold" pitchFamily="2" charset="-78"/>
              </a:rPr>
              <a:t>يؤدي إلى زيادة </a:t>
            </a:r>
            <a:r>
              <a:rPr lang="ar-SA" sz="1700" dirty="0">
                <a:solidFill>
                  <a:srgbClr val="000000"/>
                </a:solidFill>
                <a:latin typeface="Alexandria SemiBold" pitchFamily="2" charset="-78"/>
                <a:cs typeface="Alexandria SemiBold" pitchFamily="2" charset="-78"/>
              </a:rPr>
              <a:t>التفاعل حيث يشعر الأفراد </a:t>
            </a:r>
            <a:r>
              <a:rPr lang="ar-SA" sz="1700" dirty="0" smtClean="0">
                <a:solidFill>
                  <a:srgbClr val="000000"/>
                </a:solidFill>
                <a:latin typeface="Alexandria SemiBold" pitchFamily="2" charset="-78"/>
                <a:cs typeface="Alexandria SemiBold" pitchFamily="2" charset="-78"/>
              </a:rPr>
              <a:t>برغبة مُلِحة في التعليق </a:t>
            </a:r>
            <a:r>
              <a:rPr lang="ar-SA" sz="1700" dirty="0">
                <a:solidFill>
                  <a:srgbClr val="000000"/>
                </a:solidFill>
                <a:latin typeface="Alexandria SemiBold" pitchFamily="2" charset="-78"/>
                <a:cs typeface="Alexandria SemiBold" pitchFamily="2" charset="-78"/>
              </a:rPr>
              <a:t>والمشاركة. بينما المحتوى الحيادي </a:t>
            </a:r>
            <a:r>
              <a:rPr lang="ar-SA" sz="1700" dirty="0" smtClean="0">
                <a:solidFill>
                  <a:srgbClr val="000000"/>
                </a:solidFill>
                <a:latin typeface="Alexandria SemiBold" pitchFamily="2" charset="-78"/>
                <a:cs typeface="Alexandria SemiBold" pitchFamily="2" charset="-78"/>
              </a:rPr>
              <a:t>ينتج عنه تفاعل </a:t>
            </a:r>
            <a:r>
              <a:rPr lang="ar-SA" sz="1700" dirty="0">
                <a:solidFill>
                  <a:srgbClr val="000000"/>
                </a:solidFill>
                <a:latin typeface="Alexandria SemiBold" pitchFamily="2" charset="-78"/>
                <a:cs typeface="Alexandria SemiBold" pitchFamily="2" charset="-78"/>
              </a:rPr>
              <a:t>أقل لأنه لا يثير نفس المستوى من المشاعر. </a:t>
            </a:r>
            <a:endParaRPr lang="ar-SA" sz="1700" dirty="0" smtClean="0">
              <a:solidFill>
                <a:srgbClr val="0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sz="1700" dirty="0" smtClean="0">
                <a:solidFill>
                  <a:srgbClr val="98481C"/>
                </a:solidFill>
                <a:latin typeface="Alexandria SemiBold" pitchFamily="2" charset="-78"/>
                <a:cs typeface="Alexandria SemiBold" pitchFamily="2" charset="-78"/>
              </a:rPr>
              <a:t>المحتوى العاطفي</a:t>
            </a:r>
            <a:r>
              <a:rPr lang="ar-SA" sz="1700" dirty="0" smtClean="0">
                <a:solidFill>
                  <a:srgbClr val="000000"/>
                </a:solidFill>
                <a:latin typeface="Alexandria SemiBold" pitchFamily="2" charset="-78"/>
                <a:cs typeface="Alexandria SemiBold" pitchFamily="2" charset="-78"/>
              </a:rPr>
              <a:t>: غالبًا ما يتضمن </a:t>
            </a:r>
            <a:r>
              <a:rPr lang="ar-SA" sz="1700" dirty="0">
                <a:solidFill>
                  <a:srgbClr val="000000"/>
                </a:solidFill>
                <a:latin typeface="Alexandria SemiBold" pitchFamily="2" charset="-78"/>
                <a:cs typeface="Alexandria SemiBold" pitchFamily="2" charset="-78"/>
              </a:rPr>
              <a:t>رسالة إنسانية مؤثرة، </a:t>
            </a:r>
            <a:r>
              <a:rPr lang="ar-SA" sz="1700" dirty="0" smtClean="0">
                <a:solidFill>
                  <a:srgbClr val="000000"/>
                </a:solidFill>
                <a:latin typeface="Alexandria SemiBold" pitchFamily="2" charset="-78"/>
                <a:cs typeface="Alexandria SemiBold" pitchFamily="2" charset="-78"/>
              </a:rPr>
              <a:t>مثال</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عند عرض </a:t>
            </a:r>
            <a:r>
              <a:rPr lang="ar-SA" sz="1700" dirty="0">
                <a:solidFill>
                  <a:srgbClr val="000000"/>
                </a:solidFill>
                <a:latin typeface="Alexandria SemiBold" pitchFamily="2" charset="-78"/>
                <a:cs typeface="Alexandria SemiBold" pitchFamily="2" charset="-78"/>
              </a:rPr>
              <a:t>قصة إنسانية تتعلق بمعاناة شخص ما، فإن ذلك </a:t>
            </a:r>
            <a:r>
              <a:rPr lang="ar-SA" sz="1700" dirty="0" smtClean="0">
                <a:solidFill>
                  <a:srgbClr val="000000"/>
                </a:solidFill>
                <a:latin typeface="Alexandria SemiBold" pitchFamily="2" charset="-78"/>
                <a:cs typeface="Alexandria SemiBold" pitchFamily="2" charset="-78"/>
              </a:rPr>
              <a:t>يحفز المستخدمين </a:t>
            </a:r>
            <a:r>
              <a:rPr lang="ar-SA" sz="1700" dirty="0">
                <a:solidFill>
                  <a:srgbClr val="000000"/>
                </a:solidFill>
                <a:latin typeface="Alexandria SemiBold" pitchFamily="2" charset="-78"/>
                <a:cs typeface="Alexandria SemiBold" pitchFamily="2" charset="-78"/>
              </a:rPr>
              <a:t>على مشاركة </a:t>
            </a:r>
            <a:r>
              <a:rPr lang="ar-SA" sz="1700" dirty="0" smtClean="0">
                <a:solidFill>
                  <a:srgbClr val="000000"/>
                </a:solidFill>
                <a:latin typeface="Alexandria SemiBold" pitchFamily="2" charset="-78"/>
                <a:cs typeface="Alexandria SemiBold" pitchFamily="2" charset="-78"/>
              </a:rPr>
              <a:t>المحتوى </a:t>
            </a:r>
            <a:r>
              <a:rPr lang="ar-SA" sz="1700" dirty="0">
                <a:solidFill>
                  <a:srgbClr val="000000"/>
                </a:solidFill>
                <a:latin typeface="Alexandria SemiBold" pitchFamily="2" charset="-78"/>
                <a:cs typeface="Alexandria SemiBold" pitchFamily="2" charset="-78"/>
              </a:rPr>
              <a:t>لدعم القضية أو لإظهار </a:t>
            </a:r>
            <a:r>
              <a:rPr lang="ar-SA" sz="1700" dirty="0" smtClean="0">
                <a:solidFill>
                  <a:srgbClr val="000000"/>
                </a:solidFill>
                <a:latin typeface="Alexandria SemiBold" pitchFamily="2" charset="-78"/>
                <a:cs typeface="Alexandria SemiBold" pitchFamily="2" charset="-78"/>
              </a:rPr>
              <a:t>تعاطفهم. </a:t>
            </a:r>
            <a:endParaRPr lang="ar-SA" sz="1700" dirty="0">
              <a:solidFill>
                <a:srgbClr val="0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sz="1700" dirty="0" smtClean="0">
                <a:solidFill>
                  <a:srgbClr val="98481C"/>
                </a:solidFill>
                <a:latin typeface="Alexandria SemiBold" pitchFamily="2" charset="-78"/>
                <a:cs typeface="Alexandria SemiBold" pitchFamily="2" charset="-78"/>
              </a:rPr>
              <a:t>المحتوى الحيادي</a:t>
            </a:r>
            <a:r>
              <a:rPr lang="ar-SA" sz="1700" dirty="0" smtClean="0">
                <a:solidFill>
                  <a:srgbClr val="000000"/>
                </a:solidFill>
                <a:latin typeface="Alexandria SemiBold" pitchFamily="2" charset="-78"/>
                <a:cs typeface="Alexandria SemiBold" pitchFamily="2" charset="-78"/>
              </a:rPr>
              <a:t>:</a:t>
            </a:r>
            <a:r>
              <a:rPr lang="ar-SA" dirty="0"/>
              <a:t> </a:t>
            </a:r>
            <a:r>
              <a:rPr lang="ar-SA" sz="1700" dirty="0" smtClean="0">
                <a:solidFill>
                  <a:srgbClr val="000000"/>
                </a:solidFill>
                <a:latin typeface="Alexandria SemiBold" pitchFamily="2" charset="-78"/>
                <a:cs typeface="Alexandria SemiBold" pitchFamily="2" charset="-78"/>
              </a:rPr>
              <a:t>وفيه يتم </a:t>
            </a:r>
            <a:r>
              <a:rPr lang="ar-SA" sz="1700" dirty="0">
                <a:solidFill>
                  <a:srgbClr val="000000"/>
                </a:solidFill>
                <a:latin typeface="Alexandria SemiBold" pitchFamily="2" charset="-78"/>
                <a:cs typeface="Alexandria SemiBold" pitchFamily="2" charset="-78"/>
              </a:rPr>
              <a:t>تقديم المعلومات بشكل موضوعي دون </a:t>
            </a:r>
            <a:r>
              <a:rPr lang="ar-SA" sz="1700" dirty="0" smtClean="0">
                <a:solidFill>
                  <a:srgbClr val="000000"/>
                </a:solidFill>
                <a:latin typeface="Alexandria SemiBold" pitchFamily="2" charset="-78"/>
                <a:cs typeface="Alexandria SemiBold" pitchFamily="2" charset="-78"/>
              </a:rPr>
              <a:t>تحيز أو محاولة </a:t>
            </a:r>
            <a:r>
              <a:rPr lang="ar-SA" sz="1700" dirty="0">
                <a:solidFill>
                  <a:srgbClr val="000000"/>
                </a:solidFill>
                <a:latin typeface="Alexandria SemiBold" pitchFamily="2" charset="-78"/>
                <a:cs typeface="Alexandria SemiBold" pitchFamily="2" charset="-78"/>
              </a:rPr>
              <a:t>التأثير على مشاعر </a:t>
            </a:r>
            <a:r>
              <a:rPr lang="ar-SA" sz="1700" dirty="0" smtClean="0">
                <a:solidFill>
                  <a:srgbClr val="000000"/>
                </a:solidFill>
                <a:latin typeface="Alexandria SemiBold" pitchFamily="2" charset="-78"/>
                <a:cs typeface="Alexandria SemiBold" pitchFamily="2" charset="-78"/>
              </a:rPr>
              <a:t>المستخدم، مثل عرض نتائج الأبحاث العلمية أو البيانات الإحصائية. وبالتالي دوافع التعرض هنا تتمثل في الحصول على الأخبار والمعلومات بشكل حيادي.</a:t>
            </a:r>
            <a:endParaRPr lang="ar-SA" dirty="0">
              <a:solidFill>
                <a:srgbClr val="000000"/>
              </a:solidFill>
              <a:latin typeface="Alexandria SemiBold" pitchFamily="2" charset="-78"/>
              <a:cs typeface="Alexandria SemiBold" pitchFamily="2" charset="-78"/>
            </a:endParaRPr>
          </a:p>
        </p:txBody>
      </p:sp>
      <p:sp>
        <p:nvSpPr>
          <p:cNvPr id="14" name="Freeform 7"/>
          <p:cNvSpPr/>
          <p:nvPr/>
        </p:nvSpPr>
        <p:spPr>
          <a:xfrm>
            <a:off x="0" y="5222805"/>
            <a:ext cx="1408445" cy="1582737"/>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5">
              <a:extLst>
                <a:ext uri="{96DAC541-7B7A-43D3-8B79-37D633B846F1}">
                  <asvg:svgBlip xmlns:asvg="http://schemas.microsoft.com/office/drawing/2016/SVG/main" xmlns="" r:embed="rId10"/>
                </a:ext>
              </a:extLst>
            </a:blip>
            <a:stretch>
              <a:fillRect/>
            </a:stretch>
          </a:blipFill>
        </p:spPr>
      </p:sp>
      <p:sp>
        <p:nvSpPr>
          <p:cNvPr id="11" name="Freeform 6"/>
          <p:cNvSpPr/>
          <p:nvPr/>
        </p:nvSpPr>
        <p:spPr>
          <a:xfrm>
            <a:off x="0" y="2883588"/>
            <a:ext cx="1408447" cy="1508185"/>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r:embed="rId11">
              <a:extLst>
                <a:ext uri="{96DAC541-7B7A-43D3-8B79-37D633B846F1}">
                  <asvg:svgBlip xmlns:asvg="http://schemas.microsoft.com/office/drawing/2016/SVG/main" xmlns="" r:embed="rId12"/>
                </a:ext>
              </a:extLst>
            </a:blip>
            <a:stretch>
              <a:fillRect b="-6648"/>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2362116" y="1387086"/>
            <a:ext cx="6902509"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تأثير نظامي التفكير على سلوكيات المستخدمين واتخاذ القرارات</a:t>
            </a:r>
            <a:endParaRPr lang="ar-SA" dirty="0">
              <a:solidFill>
                <a:schemeClr val="accent2">
                  <a:lumMod val="75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344004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2473" y="1914387"/>
            <a:ext cx="9339942" cy="4241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022450" y="1935464"/>
            <a:ext cx="8999337" cy="4247317"/>
          </a:xfrm>
          <a:prstGeom prst="rect">
            <a:avLst/>
          </a:prstGeom>
        </p:spPr>
        <p:txBody>
          <a:bodyPr wrap="square">
            <a:spAutoFit/>
          </a:bodyPr>
          <a:lstStyle/>
          <a:p>
            <a:pPr algn="r" rtl="1">
              <a:lnSpc>
                <a:spcPct val="150000"/>
              </a:lnSpc>
            </a:pPr>
            <a:r>
              <a:rPr lang="ar-SA" dirty="0" smtClean="0">
                <a:solidFill>
                  <a:srgbClr val="98481C"/>
                </a:solidFill>
                <a:latin typeface="Alexandria SemiBold" pitchFamily="2" charset="-78"/>
                <a:cs typeface="Alexandria SemiBold" pitchFamily="2" charset="-78"/>
              </a:rPr>
              <a:t>مثال:</a:t>
            </a: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مقال </a:t>
            </a:r>
            <a:r>
              <a:rPr lang="ar-SA" dirty="0">
                <a:solidFill>
                  <a:srgbClr val="000000"/>
                </a:solidFill>
                <a:latin typeface="Alexandria SemiBold" pitchFamily="2" charset="-78"/>
                <a:cs typeface="Alexandria SemiBold" pitchFamily="2" charset="-78"/>
              </a:rPr>
              <a:t>عن إنقاذ حيوانات ضالة قد يثير مشاعر السعادة والتعاطف لدى المستخدمين، مما يجعلهم يرغبون في مشاركة </a:t>
            </a:r>
            <a:r>
              <a:rPr lang="ar-SA" dirty="0" smtClean="0">
                <a:solidFill>
                  <a:srgbClr val="000000"/>
                </a:solidFill>
                <a:latin typeface="Alexandria SemiBold" pitchFamily="2" charset="-78"/>
                <a:cs typeface="Alexandria SemiBold" pitchFamily="2" charset="-78"/>
              </a:rPr>
              <a:t>المقال </a:t>
            </a:r>
            <a:r>
              <a:rPr lang="ar-SA" dirty="0">
                <a:solidFill>
                  <a:srgbClr val="000000"/>
                </a:solidFill>
                <a:latin typeface="Alexandria SemiBold" pitchFamily="2" charset="-78"/>
                <a:cs typeface="Alexandria SemiBold" pitchFamily="2" charset="-78"/>
              </a:rPr>
              <a:t>لدعم جهود الإنقاذ</a:t>
            </a:r>
            <a:r>
              <a:rPr lang="ar-SA" dirty="0" smtClean="0">
                <a:solidFill>
                  <a:srgbClr val="000000"/>
                </a:solidFill>
                <a:latin typeface="Alexandria SemiBold" pitchFamily="2" charset="-78"/>
                <a:cs typeface="Alexandria SemiBold" pitchFamily="2" charset="-78"/>
              </a:rPr>
              <a:t>. أو مقال عن حادث </a:t>
            </a:r>
            <a:r>
              <a:rPr lang="ar-SA" dirty="0">
                <a:solidFill>
                  <a:srgbClr val="000000"/>
                </a:solidFill>
                <a:latin typeface="Alexandria SemiBold" pitchFamily="2" charset="-78"/>
                <a:cs typeface="Alexandria SemiBold" pitchFamily="2" charset="-78"/>
              </a:rPr>
              <a:t>خطير قد يؤدي إلى شعور بالخوف والقلق لدى القراء، مما يدفعهم للبحث عن تفاصيل أكثر حول الحادث؛ لفهم الوضع بشكل أفضل وكيفية تجنبه في المستقبل.</a:t>
            </a:r>
          </a:p>
          <a:p>
            <a:pPr algn="r" rtl="1">
              <a:lnSpc>
                <a:spcPct val="150000"/>
              </a:lnSpc>
            </a:pPr>
            <a:r>
              <a:rPr lang="ar-SA" dirty="0" smtClean="0">
                <a:solidFill>
                  <a:srgbClr val="98481C"/>
                </a:solidFill>
                <a:latin typeface="Alexandria SemiBold" pitchFamily="2" charset="-78"/>
                <a:cs typeface="Alexandria SemiBold" pitchFamily="2" charset="-78"/>
              </a:rPr>
              <a:t>مثال: </a:t>
            </a:r>
            <a:r>
              <a:rPr lang="ar-SA" dirty="0" smtClean="0">
                <a:solidFill>
                  <a:srgbClr val="000000"/>
                </a:solidFill>
                <a:latin typeface="Alexandria SemiBold" pitchFamily="2" charset="-78"/>
                <a:cs typeface="Alexandria SemiBold" pitchFamily="2" charset="-78"/>
              </a:rPr>
              <a:t>مقال </a:t>
            </a:r>
            <a:r>
              <a:rPr lang="ar-SA" dirty="0">
                <a:solidFill>
                  <a:srgbClr val="000000"/>
                </a:solidFill>
                <a:latin typeface="Alexandria SemiBold" pitchFamily="2" charset="-78"/>
                <a:cs typeface="Alexandria SemiBold" pitchFamily="2" charset="-78"/>
              </a:rPr>
              <a:t>آخر يقدم إحصائيات حول نفس </a:t>
            </a:r>
            <a:r>
              <a:rPr lang="ar-SA" dirty="0" smtClean="0">
                <a:solidFill>
                  <a:srgbClr val="000000"/>
                </a:solidFill>
                <a:latin typeface="Alexandria SemiBold" pitchFamily="2" charset="-78"/>
                <a:cs typeface="Alexandria SemiBold" pitchFamily="2" charset="-78"/>
              </a:rPr>
              <a:t>الحادث </a:t>
            </a:r>
            <a:r>
              <a:rPr lang="ar-SA" dirty="0">
                <a:solidFill>
                  <a:srgbClr val="000000"/>
                </a:solidFill>
                <a:latin typeface="Alexandria SemiBold" pitchFamily="2" charset="-78"/>
                <a:cs typeface="Alexandria SemiBold" pitchFamily="2" charset="-78"/>
              </a:rPr>
              <a:t>بطريقة موضوعية قد لا يحفز نفس القدر من التفاعل</a:t>
            </a:r>
            <a:r>
              <a:rPr lang="ar-SA" dirty="0" smtClean="0">
                <a:solidFill>
                  <a:srgbClr val="000000"/>
                </a:solidFill>
                <a:latin typeface="Alexandria SemiBold" pitchFamily="2" charset="-78"/>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فالمحتوى </a:t>
            </a:r>
            <a:r>
              <a:rPr lang="ar-SA" dirty="0">
                <a:solidFill>
                  <a:srgbClr val="002060"/>
                </a:solidFill>
                <a:latin typeface="Alexandria SemiBold" pitchFamily="2" charset="-78"/>
                <a:cs typeface="Alexandria SemiBold" pitchFamily="2" charset="-78"/>
              </a:rPr>
              <a:t>الحيادي يلعب دورًا مهمًا في توفير معلومات دقيقة وموضوعية تساعد الأفراد على اتخاذ قرارات مستنيرة. بالمقابل، المحتوى العاطفي </a:t>
            </a:r>
            <a:r>
              <a:rPr lang="ar-SA" dirty="0" smtClean="0">
                <a:solidFill>
                  <a:srgbClr val="002060"/>
                </a:solidFill>
                <a:latin typeface="Alexandria SemiBold" pitchFamily="2" charset="-78"/>
                <a:cs typeface="Alexandria SemiBold" pitchFamily="2" charset="-78"/>
              </a:rPr>
              <a:t>يؤدي </a:t>
            </a:r>
            <a:r>
              <a:rPr lang="ar-SA" dirty="0">
                <a:solidFill>
                  <a:srgbClr val="002060"/>
                </a:solidFill>
                <a:latin typeface="Alexandria SemiBold" pitchFamily="2" charset="-78"/>
                <a:cs typeface="Alexandria SemiBold" pitchFamily="2" charset="-78"/>
              </a:rPr>
              <a:t>إلى تفاعلات أقوى ولكنه قد يؤدي إلى اتخاذ قرارات خاطئة.</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362116" y="1387086"/>
            <a:ext cx="7068737"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تأثير نظامي التفكير على سلوكيات المستخدمين واتخاذ القرارات</a:t>
            </a:r>
            <a:endParaRPr lang="ar-SA" dirty="0">
              <a:solidFill>
                <a:schemeClr val="accent2">
                  <a:lumMod val="75000"/>
                </a:schemeClr>
              </a:solidFill>
              <a:latin typeface="Alexandria SemiBold" pitchFamily="2" charset="-78"/>
              <a:cs typeface="Alexandria SemiBold" pitchFamily="2" charset="-78"/>
            </a:endParaRPr>
          </a:p>
        </p:txBody>
      </p:sp>
      <p:sp>
        <p:nvSpPr>
          <p:cNvPr id="12" name="Freeform 4"/>
          <p:cNvSpPr/>
          <p:nvPr/>
        </p:nvSpPr>
        <p:spPr>
          <a:xfrm>
            <a:off x="-35890" y="5269514"/>
            <a:ext cx="1717735" cy="1588486"/>
          </a:xfrm>
          <a:custGeom>
            <a:avLst/>
            <a:gdLst/>
            <a:ahLst/>
            <a:cxnLst/>
            <a:rect l="l" t="t" r="r" b="b"/>
            <a:pathLst>
              <a:path w="2547440" h="2560241">
                <a:moveTo>
                  <a:pt x="0" y="0"/>
                </a:moveTo>
                <a:lnTo>
                  <a:pt x="2547440" y="0"/>
                </a:lnTo>
                <a:lnTo>
                  <a:pt x="2547440" y="2560241"/>
                </a:lnTo>
                <a:lnTo>
                  <a:pt x="0" y="2560241"/>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13" name="Freeform 7"/>
          <p:cNvSpPr/>
          <p:nvPr/>
        </p:nvSpPr>
        <p:spPr>
          <a:xfrm>
            <a:off x="-35890" y="2397789"/>
            <a:ext cx="2376021" cy="2337173"/>
          </a:xfrm>
          <a:custGeom>
            <a:avLst/>
            <a:gdLst/>
            <a:ahLst/>
            <a:cxnLst/>
            <a:rect l="l" t="t" r="r" b="b"/>
            <a:pathLst>
              <a:path w="4297441" h="4114800">
                <a:moveTo>
                  <a:pt x="0" y="0"/>
                </a:moveTo>
                <a:lnTo>
                  <a:pt x="4297441" y="0"/>
                </a:lnTo>
                <a:lnTo>
                  <a:pt x="4297441" y="4114800"/>
                </a:lnTo>
                <a:lnTo>
                  <a:pt x="0" y="4114800"/>
                </a:lnTo>
                <a:lnTo>
                  <a:pt x="0" y="0"/>
                </a:lnTo>
                <a:close/>
              </a:path>
            </a:pathLst>
          </a:custGeom>
          <a:blipFill>
            <a:blip r:embed="rId8">
              <a:extLst>
                <a:ext uri="{96DAC541-7B7A-43D3-8B79-37D633B846F1}">
                  <asvg:svgBlip xmlns:asvg="http://schemas.microsoft.com/office/drawing/2016/SVG/main" xmlns="" r:embed="rId11"/>
                </a:ext>
              </a:extLst>
            </a:blip>
            <a:stretch>
              <a:fillRect/>
            </a:stretch>
          </a:blipFill>
        </p:spPr>
      </p:sp>
    </p:spTree>
    <p:extLst>
      <p:ext uri="{BB962C8B-B14F-4D97-AF65-F5344CB8AC3E}">
        <p14:creationId xmlns:p14="http://schemas.microsoft.com/office/powerpoint/2010/main" val="18015776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643" y="1839587"/>
            <a:ext cx="10205358" cy="4472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83734" y="1152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15544" y="119680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02848" y="143947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1242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41651" y="1280680"/>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
        <p:nvSpPr>
          <p:cNvPr id="3" name="Rectangle 2"/>
          <p:cNvSpPr/>
          <p:nvPr/>
        </p:nvSpPr>
        <p:spPr>
          <a:xfrm>
            <a:off x="1387928" y="1912990"/>
            <a:ext cx="9878784" cy="4431983"/>
          </a:xfrm>
          <a:prstGeom prst="rect">
            <a:avLst/>
          </a:prstGeom>
        </p:spPr>
        <p:txBody>
          <a:bodyPr wrap="square">
            <a:spAutoFit/>
          </a:bodyPr>
          <a:lstStyle/>
          <a:p>
            <a:pPr algn="r" rtl="1">
              <a:lnSpc>
                <a:spcPct val="150000"/>
              </a:lnSpc>
            </a:pPr>
            <a:r>
              <a:rPr lang="ar-SA" dirty="0" smtClean="0">
                <a:solidFill>
                  <a:srgbClr val="0070C0"/>
                </a:solidFill>
                <a:latin typeface="Alexandria SemiBold" pitchFamily="2" charset="-78"/>
                <a:cs typeface="Alexandria SemiBold" pitchFamily="2" charset="-78"/>
              </a:rPr>
              <a:t>الاستهلاك المُفرط </a:t>
            </a:r>
            <a:r>
              <a:rPr lang="ar-SA" dirty="0">
                <a:solidFill>
                  <a:srgbClr val="0070C0"/>
                </a:solidFill>
                <a:latin typeface="Alexandria SemiBold" pitchFamily="2" charset="-78"/>
                <a:cs typeface="Alexandria SemiBold" pitchFamily="2" charset="-78"/>
              </a:rPr>
              <a:t>للإعلام </a:t>
            </a:r>
            <a:r>
              <a:rPr lang="ar-SA" dirty="0" smtClean="0">
                <a:solidFill>
                  <a:srgbClr val="0070C0"/>
                </a:solidFill>
                <a:latin typeface="Alexandria SemiBold" pitchFamily="2" charset="-78"/>
                <a:cs typeface="Alexandria SemiBold" pitchFamily="2" charset="-78"/>
              </a:rPr>
              <a:t>الرقمي</a:t>
            </a:r>
            <a:r>
              <a:rPr lang="ar-SA"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يقصد به الاستخدام المُبالغ فيه والمتكرر لمنصات الإعلام الرقمي. </a:t>
            </a:r>
            <a:r>
              <a:rPr lang="ar-SA" sz="1700" dirty="0">
                <a:solidFill>
                  <a:srgbClr val="000000"/>
                </a:solidFill>
                <a:latin typeface="Alexandria SemiBold" pitchFamily="2" charset="-78"/>
                <a:cs typeface="Alexandria SemiBold" pitchFamily="2" charset="-78"/>
              </a:rPr>
              <a:t>ويأخذ الاستهلاك </a:t>
            </a:r>
            <a:r>
              <a:rPr lang="ar-SA" sz="1700" dirty="0" smtClean="0">
                <a:solidFill>
                  <a:srgbClr val="000000"/>
                </a:solidFill>
                <a:latin typeface="Alexandria SemiBold" pitchFamily="2" charset="-78"/>
                <a:cs typeface="Alexandria SemiBold" pitchFamily="2" charset="-78"/>
              </a:rPr>
              <a:t>المفرط عدة </a:t>
            </a:r>
            <a:r>
              <a:rPr lang="ar-SA" sz="1700" dirty="0">
                <a:solidFill>
                  <a:srgbClr val="000000"/>
                </a:solidFill>
                <a:latin typeface="Alexandria SemiBold" pitchFamily="2" charset="-78"/>
                <a:cs typeface="Alexandria SemiBold" pitchFamily="2" charset="-78"/>
              </a:rPr>
              <a:t>أشكال، مثل قضاء ساعات طويلة يوميًا في تصفح الإنترنت، </a:t>
            </a:r>
            <a:r>
              <a:rPr lang="ar-SA" sz="1700" dirty="0" smtClean="0">
                <a:solidFill>
                  <a:srgbClr val="000000"/>
                </a:solidFill>
                <a:latin typeface="Alexandria SemiBold" pitchFamily="2" charset="-78"/>
                <a:cs typeface="Alexandria SemiBold" pitchFamily="2" charset="-78"/>
              </a:rPr>
              <a:t>أو كثرة مشاهدة </a:t>
            </a:r>
            <a:r>
              <a:rPr lang="ar-SA" sz="1700" dirty="0">
                <a:solidFill>
                  <a:srgbClr val="000000"/>
                </a:solidFill>
                <a:latin typeface="Alexandria SemiBold" pitchFamily="2" charset="-78"/>
                <a:cs typeface="Alexandria SemiBold" pitchFamily="2" charset="-78"/>
              </a:rPr>
              <a:t>مقاطع </a:t>
            </a:r>
            <a:r>
              <a:rPr lang="ar-SA" sz="1700" dirty="0" smtClean="0">
                <a:solidFill>
                  <a:srgbClr val="000000"/>
                </a:solidFill>
                <a:latin typeface="Alexandria SemiBold" pitchFamily="2" charset="-78"/>
                <a:cs typeface="Alexandria SemiBold" pitchFamily="2" charset="-78"/>
              </a:rPr>
              <a:t>الفيديو </a:t>
            </a:r>
            <a:r>
              <a:rPr lang="en-US" sz="1700" dirty="0" smtClean="0">
                <a:solidFill>
                  <a:srgbClr val="000000"/>
                </a:solidFill>
                <a:latin typeface="Alexandria SemiBold" pitchFamily="2" charset="-78"/>
                <a:cs typeface="Alexandria SemiBold" pitchFamily="2" charset="-78"/>
              </a:rPr>
              <a:t>Reals</a:t>
            </a:r>
            <a:r>
              <a:rPr lang="ar-SA" sz="1700"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أو التفاعل مع المحتوى على منصات التواصل الاجتماعي </a:t>
            </a:r>
            <a:r>
              <a:rPr lang="ar-SA" sz="1700" u="sng" dirty="0">
                <a:solidFill>
                  <a:srgbClr val="000000"/>
                </a:solidFill>
                <a:latin typeface="Alexandria SemiBold" pitchFamily="2" charset="-78"/>
                <a:cs typeface="Alexandria SemiBold" pitchFamily="2" charset="-78"/>
              </a:rPr>
              <a:t>دون انقطاع</a:t>
            </a:r>
            <a:r>
              <a:rPr lang="ar-SA" sz="1700" dirty="0" smtClean="0">
                <a:solidFill>
                  <a:srgbClr val="000000"/>
                </a:solidFill>
                <a:latin typeface="Alexandria SemiBold" pitchFamily="2" charset="-78"/>
                <a:cs typeface="Alexandria SemiBold" pitchFamily="2" charset="-78"/>
              </a:rPr>
              <a:t>. ولا يقتصر مفهوم الاستهلاك المُفرط على الوقت الطويل الذي يقضية الأفراد في استهلاك المحتوى</a:t>
            </a:r>
            <a:r>
              <a:rPr lang="ar-SA" sz="1700" u="sng"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فحسب، بل يشمل أيضًا نوعية هذا المحتوى. </a:t>
            </a:r>
            <a:r>
              <a:rPr lang="ar-SA" sz="1700" u="sng" dirty="0" smtClean="0">
                <a:solidFill>
                  <a:srgbClr val="000000"/>
                </a:solidFill>
                <a:latin typeface="Alexandria SemiBold" pitchFamily="2" charset="-78"/>
                <a:cs typeface="Alexandria SemiBold" pitchFamily="2" charset="-78"/>
              </a:rPr>
              <a:t>ويصنف </a:t>
            </a:r>
            <a:r>
              <a:rPr lang="ar-SA" sz="1700" u="sng" dirty="0">
                <a:solidFill>
                  <a:srgbClr val="000000"/>
                </a:solidFill>
                <a:latin typeface="Alexandria SemiBold" pitchFamily="2" charset="-78"/>
                <a:cs typeface="Alexandria SemiBold" pitchFamily="2" charset="-78"/>
              </a:rPr>
              <a:t>ا</a:t>
            </a:r>
            <a:r>
              <a:rPr lang="ar-SA" sz="1700" u="sng" dirty="0" smtClean="0">
                <a:solidFill>
                  <a:srgbClr val="000000"/>
                </a:solidFill>
                <a:latin typeface="Alexandria SemiBold" pitchFamily="2" charset="-78"/>
                <a:cs typeface="Alexandria SemiBold" pitchFamily="2" charset="-78"/>
              </a:rPr>
              <a:t>لاستهلاك المفرط إلى: </a:t>
            </a:r>
          </a:p>
          <a:p>
            <a:pPr marL="406400"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استهلاك المفرط الكمي</a:t>
            </a:r>
            <a:r>
              <a:rPr lang="ar-SA" sz="1700" dirty="0" smtClean="0">
                <a:solidFill>
                  <a:srgbClr val="000000"/>
                </a:solidFill>
                <a:latin typeface="Alexandria SemiBold" pitchFamily="2" charset="-78"/>
                <a:cs typeface="Alexandria SemiBold" pitchFamily="2" charset="-78"/>
              </a:rPr>
              <a:t>: يشير </a:t>
            </a:r>
            <a:r>
              <a:rPr lang="ar-SA" sz="1700" dirty="0">
                <a:solidFill>
                  <a:srgbClr val="000000"/>
                </a:solidFill>
                <a:latin typeface="Alexandria SemiBold" pitchFamily="2" charset="-78"/>
                <a:cs typeface="Alexandria SemiBold" pitchFamily="2" charset="-78"/>
              </a:rPr>
              <a:t>إلى استهلاك كميات كبيرة من المحتوى الإعلامي في فترة زمنية </a:t>
            </a:r>
            <a:r>
              <a:rPr lang="ar-SA" sz="1700" dirty="0" smtClean="0">
                <a:solidFill>
                  <a:srgbClr val="000000"/>
                </a:solidFill>
                <a:latin typeface="Alexandria SemiBold" pitchFamily="2" charset="-78"/>
                <a:cs typeface="Alexandria SemiBold" pitchFamily="2" charset="-78"/>
              </a:rPr>
              <a:t>قصيرة؛ مما </a:t>
            </a:r>
            <a:r>
              <a:rPr lang="ar-SA" sz="1700" dirty="0">
                <a:solidFill>
                  <a:srgbClr val="000000"/>
                </a:solidFill>
                <a:latin typeface="Alexandria SemiBold" pitchFamily="2" charset="-78"/>
                <a:cs typeface="Alexandria SemiBold" pitchFamily="2" charset="-78"/>
              </a:rPr>
              <a:t>يؤدي إلى الإرهاق الذهني وفقدان </a:t>
            </a:r>
            <a:r>
              <a:rPr lang="ar-SA" sz="1700" dirty="0" smtClean="0">
                <a:solidFill>
                  <a:srgbClr val="000000"/>
                </a:solidFill>
                <a:latin typeface="Alexandria SemiBold" pitchFamily="2" charset="-78"/>
                <a:cs typeface="Alexandria SemiBold" pitchFamily="2" charset="-78"/>
              </a:rPr>
              <a:t>التركيز. مثل:قضاء </a:t>
            </a:r>
            <a:r>
              <a:rPr lang="ar-SA" sz="1700" dirty="0">
                <a:solidFill>
                  <a:srgbClr val="000000"/>
                </a:solidFill>
                <a:latin typeface="Alexandria SemiBold" pitchFamily="2" charset="-78"/>
                <a:cs typeface="Alexandria SemiBold" pitchFamily="2" charset="-78"/>
              </a:rPr>
              <a:t>ساعات طويلة يومياً في مشاهدة </a:t>
            </a:r>
            <a:r>
              <a:rPr lang="ar-SA" sz="1700" dirty="0" smtClean="0">
                <a:solidFill>
                  <a:srgbClr val="000000"/>
                </a:solidFill>
                <a:latin typeface="Alexandria SemiBold" pitchFamily="2" charset="-78"/>
                <a:cs typeface="Alexandria SemiBold" pitchFamily="2" charset="-78"/>
              </a:rPr>
              <a:t>مقاطع الفيديو، </a:t>
            </a:r>
            <a:r>
              <a:rPr lang="ar-SA" sz="1700" dirty="0">
                <a:solidFill>
                  <a:srgbClr val="000000"/>
                </a:solidFill>
                <a:latin typeface="Alexandria SemiBold" pitchFamily="2" charset="-78"/>
                <a:cs typeface="Alexandria SemiBold" pitchFamily="2" charset="-78"/>
              </a:rPr>
              <a:t>أو استخدام وسائل التواصل </a:t>
            </a:r>
            <a:r>
              <a:rPr lang="ar-SA" sz="1700" dirty="0" smtClean="0">
                <a:solidFill>
                  <a:srgbClr val="000000"/>
                </a:solidFill>
                <a:latin typeface="Alexandria SemiBold" pitchFamily="2" charset="-78"/>
                <a:cs typeface="Alexandria SemiBold" pitchFamily="2" charset="-78"/>
              </a:rPr>
              <a:t>الاجتماعي.</a:t>
            </a:r>
          </a:p>
          <a:p>
            <a:pPr marL="406400"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الاستهلاك المفرط النوعي</a:t>
            </a:r>
            <a:r>
              <a:rPr lang="ar-SA" sz="1700"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يشير إلى استهلاك </a:t>
            </a:r>
            <a:r>
              <a:rPr lang="ar-SA" sz="1700" dirty="0" smtClean="0">
                <a:solidFill>
                  <a:srgbClr val="000000"/>
                </a:solidFill>
                <a:latin typeface="Alexandria SemiBold" pitchFamily="2" charset="-78"/>
                <a:cs typeface="Alexandria SemiBold" pitchFamily="2" charset="-78"/>
              </a:rPr>
              <a:t>محتوى إعلامي ذو جودة منخفضة بكميات كبيرة، </a:t>
            </a:r>
            <a:r>
              <a:rPr lang="ar-SA" sz="1700" dirty="0">
                <a:solidFill>
                  <a:srgbClr val="000000"/>
                </a:solidFill>
                <a:latin typeface="Alexandria SemiBold" pitchFamily="2" charset="-78"/>
                <a:cs typeface="Alexandria SemiBold" pitchFamily="2" charset="-78"/>
              </a:rPr>
              <a:t>مما يؤثر سلباً على الصحة النفسية. يشمل هذا النوع الوقت المستغرق وتقييم جودة المحتوى </a:t>
            </a:r>
            <a:r>
              <a:rPr lang="ar-SA" sz="1700" dirty="0" smtClean="0">
                <a:solidFill>
                  <a:srgbClr val="000000"/>
                </a:solidFill>
                <a:latin typeface="Alexandria SemiBold" pitchFamily="2" charset="-78"/>
                <a:cs typeface="Alexandria SemiBold" pitchFamily="2" charset="-78"/>
              </a:rPr>
              <a:t>وتأثيره على الأفراد.</a:t>
            </a:r>
            <a:endParaRPr lang="ar-SA" sz="1700" dirty="0">
              <a:solidFill>
                <a:srgbClr val="000000"/>
              </a:solidFill>
              <a:latin typeface="Alexandria SemiBold" pitchFamily="2" charset="-78"/>
              <a:cs typeface="Alexandria SemiBold" pitchFamily="2" charset="-78"/>
            </a:endParaRPr>
          </a:p>
        </p:txBody>
      </p:sp>
      <p:sp>
        <p:nvSpPr>
          <p:cNvPr id="14" name="Freeform 7"/>
          <p:cNvSpPr/>
          <p:nvPr/>
        </p:nvSpPr>
        <p:spPr>
          <a:xfrm>
            <a:off x="-4217" y="4947557"/>
            <a:ext cx="1441132" cy="1910443"/>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5">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35646169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84133" y="1914387"/>
            <a:ext cx="8972337" cy="42864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055772" y="2196240"/>
            <a:ext cx="8702806" cy="3831818"/>
          </a:xfrm>
          <a:prstGeom prst="rect">
            <a:avLst/>
          </a:prstGeom>
        </p:spPr>
        <p:txBody>
          <a:bodyPr wrap="square">
            <a:spAutoFit/>
          </a:bodyPr>
          <a:lstStyle/>
          <a:p>
            <a:pPr algn="r" rtl="1">
              <a:lnSpc>
                <a:spcPct val="150000"/>
              </a:lnSpc>
            </a:pPr>
            <a:r>
              <a:rPr lang="ar-SA" dirty="0" smtClean="0">
                <a:solidFill>
                  <a:srgbClr val="E14D1F"/>
                </a:solidFill>
                <a:latin typeface="Alexandria SemiBold" pitchFamily="2" charset="-78"/>
                <a:cs typeface="Alexandria SemiBold" pitchFamily="2" charset="-78"/>
              </a:rPr>
              <a:t>الاستهلاك </a:t>
            </a:r>
            <a:r>
              <a:rPr lang="ar-SA" dirty="0">
                <a:solidFill>
                  <a:srgbClr val="E14D1F"/>
                </a:solidFill>
                <a:latin typeface="Alexandria SemiBold" pitchFamily="2" charset="-78"/>
                <a:cs typeface="Alexandria SemiBold" pitchFamily="2" charset="-78"/>
              </a:rPr>
              <a:t>العادي للإعلام الرقمي:</a:t>
            </a:r>
            <a:r>
              <a:rPr lang="ar-SA" dirty="0">
                <a:solidFill>
                  <a:srgbClr val="000000"/>
                </a:solidFill>
                <a:latin typeface="Alexandria SemiBold" pitchFamily="2" charset="-78"/>
                <a:cs typeface="Alexandria SemiBold" pitchFamily="2" charset="-78"/>
              </a:rPr>
              <a:t> يشير إلى الاستخدام المتوازن والمعتدل للوسائط </a:t>
            </a:r>
            <a:r>
              <a:rPr lang="ar-SA" dirty="0" smtClean="0">
                <a:solidFill>
                  <a:srgbClr val="000000"/>
                </a:solidFill>
                <a:latin typeface="Alexandria SemiBold" pitchFamily="2" charset="-78"/>
                <a:cs typeface="Alexandria SemiBold" pitchFamily="2" charset="-78"/>
              </a:rPr>
              <a:t>الرقمية، بهدف الترفيه أو </a:t>
            </a:r>
            <a:r>
              <a:rPr lang="ar-SA" dirty="0">
                <a:solidFill>
                  <a:srgbClr val="000000"/>
                </a:solidFill>
                <a:latin typeface="Alexandria SemiBold" pitchFamily="2" charset="-78"/>
                <a:cs typeface="Alexandria SemiBold" pitchFamily="2" charset="-78"/>
              </a:rPr>
              <a:t>البقاء على اطلاع بالأخبار والمعلومات. </a:t>
            </a:r>
            <a:r>
              <a:rPr lang="ar-SA" dirty="0" smtClean="0">
                <a:solidFill>
                  <a:srgbClr val="000000"/>
                </a:solidFill>
                <a:latin typeface="Alexandria SemiBold" pitchFamily="2" charset="-78"/>
                <a:cs typeface="Alexandria SemiBold" pitchFamily="2" charset="-78"/>
              </a:rPr>
              <a:t>ويركز </a:t>
            </a:r>
            <a:r>
              <a:rPr lang="ar-SA" dirty="0">
                <a:solidFill>
                  <a:srgbClr val="000000"/>
                </a:solidFill>
                <a:latin typeface="Alexandria SemiBold" pitchFamily="2" charset="-78"/>
                <a:cs typeface="Alexandria SemiBold" pitchFamily="2" charset="-78"/>
              </a:rPr>
              <a:t>الأفراد في هذا النمط على تلبية احتياجاتهم الأساسية من المعلومات والترفيه دون تجاوز الحدود المعقولة</a:t>
            </a:r>
            <a:r>
              <a:rPr lang="ar-SA" dirty="0" smtClean="0">
                <a:solidFill>
                  <a:srgbClr val="000000"/>
                </a:solidFill>
                <a:latin typeface="Alexandria SemiBold" pitchFamily="2" charset="-78"/>
                <a:cs typeface="Alexandria SemiBold" pitchFamily="2" charset="-78"/>
              </a:rPr>
              <a:t>.</a:t>
            </a:r>
          </a:p>
          <a:p>
            <a:pPr algn="r" rtl="1">
              <a:lnSpc>
                <a:spcPct val="150000"/>
              </a:lnSpc>
            </a:pPr>
            <a:r>
              <a:rPr lang="ar-SA" u="sng" dirty="0">
                <a:solidFill>
                  <a:srgbClr val="0070C0"/>
                </a:solidFill>
                <a:latin typeface="Alexandria SemiBold" pitchFamily="2" charset="-78"/>
                <a:cs typeface="Alexandria SemiBold" pitchFamily="2" charset="-78"/>
              </a:rPr>
              <a:t>الفرق </a:t>
            </a:r>
            <a:r>
              <a:rPr lang="ar-SA" u="sng" dirty="0" smtClean="0">
                <a:solidFill>
                  <a:srgbClr val="0070C0"/>
                </a:solidFill>
                <a:latin typeface="Alexandria SemiBold" pitchFamily="2" charset="-78"/>
                <a:cs typeface="Alexandria SemiBold" pitchFamily="2" charset="-78"/>
              </a:rPr>
              <a:t>بين </a:t>
            </a:r>
            <a:r>
              <a:rPr lang="ar-SA" u="sng" dirty="0">
                <a:solidFill>
                  <a:srgbClr val="0070C0"/>
                </a:solidFill>
                <a:latin typeface="Alexandria SemiBold" pitchFamily="2" charset="-78"/>
                <a:cs typeface="Alexandria SemiBold" pitchFamily="2" charset="-78"/>
              </a:rPr>
              <a:t>الاستهلاك المفرط والاستهلاك العادي</a:t>
            </a:r>
            <a:r>
              <a:rPr lang="ar-SA" dirty="0">
                <a:solidFill>
                  <a:srgbClr val="0070C0"/>
                </a:solidFill>
                <a:latin typeface="Alexandria SemiBold" pitchFamily="2" charset="-78"/>
                <a:cs typeface="Alexandria SemiBold" pitchFamily="2" charset="-78"/>
              </a:rPr>
              <a:t>:</a:t>
            </a:r>
          </a:p>
          <a:p>
            <a:pPr marL="288925" indent="-288925"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مدة الاستخدام: </a:t>
            </a:r>
            <a:r>
              <a:rPr lang="ar-SA" dirty="0">
                <a:solidFill>
                  <a:srgbClr val="000000"/>
                </a:solidFill>
                <a:latin typeface="Alexandria SemiBold" pitchFamily="2" charset="-78"/>
                <a:cs typeface="Alexandria SemiBold" pitchFamily="2" charset="-78"/>
              </a:rPr>
              <a:t>أي الوقت الذي يقضيه الفرد في استهلاك المحتوى الرقمي. يتضمن </a:t>
            </a:r>
            <a:r>
              <a:rPr lang="ar-SA" dirty="0" smtClean="0">
                <a:solidFill>
                  <a:srgbClr val="000000"/>
                </a:solidFill>
                <a:latin typeface="Alexandria SemiBold" pitchFamily="2" charset="-78"/>
                <a:cs typeface="Alexandria SemiBold" pitchFamily="2" charset="-78"/>
              </a:rPr>
              <a:t>الاستهلاك </a:t>
            </a:r>
            <a:r>
              <a:rPr lang="ar-SA" dirty="0">
                <a:solidFill>
                  <a:srgbClr val="000000"/>
                </a:solidFill>
                <a:latin typeface="Alexandria SemiBold" pitchFamily="2" charset="-78"/>
                <a:cs typeface="Alexandria SemiBold" pitchFamily="2" charset="-78"/>
              </a:rPr>
              <a:t>العادي قضاء وقت معقول ومحدد في استهلاك المحتوى الرقمي، مثل متابعة الأخبار لبضع ساعات يوميًا. في حين يتضمن الاستهلاك </a:t>
            </a:r>
            <a:r>
              <a:rPr lang="ar-SA" dirty="0" smtClean="0">
                <a:solidFill>
                  <a:srgbClr val="000000"/>
                </a:solidFill>
                <a:latin typeface="Alexandria SemiBold" pitchFamily="2" charset="-78"/>
                <a:cs typeface="Alexandria SemiBold" pitchFamily="2" charset="-78"/>
              </a:rPr>
              <a:t>المُفرط </a:t>
            </a:r>
            <a:r>
              <a:rPr lang="ar-SA" dirty="0">
                <a:solidFill>
                  <a:srgbClr val="000000"/>
                </a:solidFill>
                <a:latin typeface="Alexandria SemiBold" pitchFamily="2" charset="-78"/>
                <a:cs typeface="Alexandria SemiBold" pitchFamily="2" charset="-78"/>
              </a:rPr>
              <a:t>قضاء ساعات طويلة يومياً في الاستهلاك، </a:t>
            </a:r>
            <a:r>
              <a:rPr lang="ar-SA" dirty="0" smtClean="0">
                <a:solidFill>
                  <a:srgbClr val="000000"/>
                </a:solidFill>
                <a:latin typeface="Alexandria SemiBold" pitchFamily="2" charset="-78"/>
                <a:cs typeface="Alexandria SemiBold" pitchFamily="2" charset="-78"/>
              </a:rPr>
              <a:t>تتجاوز </a:t>
            </a:r>
            <a:r>
              <a:rPr lang="ar-SA" dirty="0">
                <a:solidFill>
                  <a:srgbClr val="000000"/>
                </a:solidFill>
                <a:latin typeface="Alexandria SemiBold" pitchFamily="2" charset="-78"/>
                <a:cs typeface="Alexandria SemiBold" pitchFamily="2" charset="-78"/>
              </a:rPr>
              <a:t>4 ساعات فأكثر.</a:t>
            </a:r>
          </a:p>
        </p:txBody>
      </p:sp>
      <p:sp>
        <p:nvSpPr>
          <p:cNvPr id="12" name="Freeform 12"/>
          <p:cNvSpPr/>
          <p:nvPr/>
        </p:nvSpPr>
        <p:spPr>
          <a:xfrm>
            <a:off x="20123" y="3973343"/>
            <a:ext cx="2166502" cy="2145740"/>
          </a:xfrm>
          <a:custGeom>
            <a:avLst/>
            <a:gdLst/>
            <a:ahLst/>
            <a:cxnLst/>
            <a:rect l="l" t="t" r="r" b="b"/>
            <a:pathLst>
              <a:path w="2166502" h="2145740">
                <a:moveTo>
                  <a:pt x="0" y="0"/>
                </a:moveTo>
                <a:lnTo>
                  <a:pt x="2166503" y="0"/>
                </a:lnTo>
                <a:lnTo>
                  <a:pt x="2166503" y="2145740"/>
                </a:lnTo>
                <a:lnTo>
                  <a:pt x="0" y="2145740"/>
                </a:lnTo>
                <a:lnTo>
                  <a:pt x="0" y="0"/>
                </a:lnTo>
                <a:close/>
              </a:path>
            </a:pathLst>
          </a:custGeom>
          <a:blipFill>
            <a:blip r:embed="rId5"/>
            <a:stretch>
              <a:fillRect/>
            </a:stretch>
          </a:blipFill>
        </p:spPr>
      </p:sp>
      <p:sp>
        <p:nvSpPr>
          <p:cNvPr id="11" name="TextBox 10">
            <a:extLst>
              <a:ext uri="{FF2B5EF4-FFF2-40B4-BE49-F238E27FC236}">
                <a16:creationId xmlns:a16="http://schemas.microsoft.com/office/drawing/2014/main" id="{F9A80F9F-74DB-1D57-04E8-E20E92A09B0A}"/>
              </a:ext>
            </a:extLst>
          </p:cNvPr>
          <p:cNvSpPr txBox="1"/>
          <p:nvPr/>
        </p:nvSpPr>
        <p:spPr>
          <a:xfrm>
            <a:off x="2270650" y="1320653"/>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13670821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2473" y="1914387"/>
            <a:ext cx="9112202" cy="43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763489" y="1969554"/>
            <a:ext cx="9131396" cy="4247317"/>
          </a:xfrm>
          <a:prstGeom prst="rect">
            <a:avLst/>
          </a:prstGeom>
        </p:spPr>
        <p:txBody>
          <a:bodyPr wrap="square">
            <a:spAutoFit/>
          </a:bodyPr>
          <a:lstStyle/>
          <a:p>
            <a:pPr algn="r" rtl="1">
              <a:lnSpc>
                <a:spcPct val="150000"/>
              </a:lnSpc>
            </a:pPr>
            <a:r>
              <a:rPr lang="ar-SA" u="sng" dirty="0">
                <a:solidFill>
                  <a:srgbClr val="0070C0"/>
                </a:solidFill>
                <a:latin typeface="Alexandria SemiBold" pitchFamily="2" charset="-78"/>
                <a:cs typeface="Alexandria SemiBold" pitchFamily="2" charset="-78"/>
              </a:rPr>
              <a:t>الفرق بين الاستهلاك المفرط والاستهلاك العادي</a:t>
            </a:r>
            <a:r>
              <a:rPr lang="ar-SA" dirty="0">
                <a:solidFill>
                  <a:srgbClr val="0070C0"/>
                </a:solidFill>
                <a:latin typeface="Alexandria SemiBold" pitchFamily="2" charset="-78"/>
                <a:cs typeface="Alexandria SemiBold" pitchFamily="2" charset="-78"/>
              </a:rPr>
              <a:t>:</a:t>
            </a:r>
          </a:p>
          <a:p>
            <a:pPr marL="406400" indent="-342900" algn="r" rtl="1">
              <a:lnSpc>
                <a:spcPct val="150000"/>
              </a:lnSpc>
              <a:buFont typeface="+mj-lt"/>
              <a:buAutoNum type="arabicPeriod" startAt="2"/>
            </a:pPr>
            <a:r>
              <a:rPr lang="ar-SA" dirty="0">
                <a:solidFill>
                  <a:srgbClr val="98481C"/>
                </a:solidFill>
                <a:latin typeface="Alexandria SemiBold" pitchFamily="2" charset="-78"/>
                <a:cs typeface="Alexandria SemiBold" pitchFamily="2" charset="-78"/>
              </a:rPr>
              <a:t>الوعي بالمحتوى</a:t>
            </a:r>
            <a:r>
              <a:rPr lang="ar-SA" dirty="0">
                <a:solidFill>
                  <a:schemeClr val="accent1">
                    <a:lumMod val="50000"/>
                  </a:schemeClr>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يكون </a:t>
            </a:r>
            <a:r>
              <a:rPr lang="ar-SA" sz="1700" dirty="0" smtClean="0">
                <a:solidFill>
                  <a:srgbClr val="000000"/>
                </a:solidFill>
                <a:latin typeface="Alexandria SemiBold" pitchFamily="2" charset="-78"/>
                <a:cs typeface="Alexandria SemiBold" pitchFamily="2" charset="-78"/>
              </a:rPr>
              <a:t>المستخدمون </a:t>
            </a:r>
            <a:r>
              <a:rPr lang="ar-SA" sz="1700" dirty="0">
                <a:solidFill>
                  <a:srgbClr val="000000"/>
                </a:solidFill>
                <a:latin typeface="Alexandria SemiBold" pitchFamily="2" charset="-78"/>
                <a:cs typeface="Alexandria SemiBold" pitchFamily="2" charset="-78"/>
              </a:rPr>
              <a:t>في </a:t>
            </a:r>
            <a:r>
              <a:rPr lang="ar-SA" sz="1700" dirty="0" smtClean="0">
                <a:solidFill>
                  <a:srgbClr val="000000"/>
                </a:solidFill>
                <a:latin typeface="Alexandria SemiBold" pitchFamily="2" charset="-78"/>
                <a:cs typeface="Alexandria SemiBold" pitchFamily="2" charset="-78"/>
              </a:rPr>
              <a:t>الاستهلاك </a:t>
            </a:r>
            <a:r>
              <a:rPr lang="ar-SA" sz="1700" dirty="0">
                <a:solidFill>
                  <a:srgbClr val="000000"/>
                </a:solidFill>
                <a:latin typeface="Alexandria SemiBold" pitchFamily="2" charset="-78"/>
                <a:cs typeface="Alexandria SemiBold" pitchFamily="2" charset="-78"/>
              </a:rPr>
              <a:t>العادي أكثر وعيًا بالمحتوى الذي يستهلكونه مقارنةً بأولئك الذين يمارسون استهلاكًا مفرطًا، مما يساعدهم على اتخاذ قرارات مستنيرة بشأن ما يشاهدونه أو يقرؤونه</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a:p>
            <a:pPr marL="406400" indent="-342900" algn="r" rtl="1">
              <a:lnSpc>
                <a:spcPct val="150000"/>
              </a:lnSpc>
              <a:buFont typeface="+mj-lt"/>
              <a:buAutoNum type="arabicPeriod" startAt="2"/>
            </a:pPr>
            <a:r>
              <a:rPr lang="ar-SA" dirty="0" smtClean="0">
                <a:solidFill>
                  <a:srgbClr val="98481C"/>
                </a:solidFill>
                <a:latin typeface="Alexandria SemiBold" pitchFamily="2" charset="-78"/>
                <a:cs typeface="Alexandria SemiBold" pitchFamily="2" charset="-78"/>
              </a:rPr>
              <a:t>التفاعل </a:t>
            </a:r>
            <a:r>
              <a:rPr lang="ar-SA" dirty="0">
                <a:solidFill>
                  <a:srgbClr val="98481C"/>
                </a:solidFill>
                <a:latin typeface="Alexandria SemiBold" pitchFamily="2" charset="-78"/>
                <a:cs typeface="Alexandria SemiBold" pitchFamily="2" charset="-78"/>
              </a:rPr>
              <a:t>الاجتماعي: </a:t>
            </a:r>
            <a:r>
              <a:rPr lang="ar-SA" dirty="0"/>
              <a:t> </a:t>
            </a:r>
            <a:r>
              <a:rPr lang="ar-SA" sz="1700" dirty="0">
                <a:solidFill>
                  <a:srgbClr val="000000"/>
                </a:solidFill>
                <a:latin typeface="Alexandria SemiBold" pitchFamily="2" charset="-78"/>
                <a:cs typeface="Alexandria SemiBold" pitchFamily="2" charset="-78"/>
              </a:rPr>
              <a:t>يتيح </a:t>
            </a:r>
            <a:r>
              <a:rPr lang="ar-SA" sz="1700" dirty="0" smtClean="0">
                <a:solidFill>
                  <a:srgbClr val="000000"/>
                </a:solidFill>
                <a:latin typeface="Alexandria SemiBold" pitchFamily="2" charset="-78"/>
                <a:cs typeface="Alexandria SemiBold" pitchFamily="2" charset="-78"/>
              </a:rPr>
              <a:t>الاستهلاك العادي للأفراد </a:t>
            </a:r>
            <a:r>
              <a:rPr lang="ar-SA" sz="1700" dirty="0">
                <a:solidFill>
                  <a:srgbClr val="000000"/>
                </a:solidFill>
                <a:latin typeface="Alexandria SemiBold" pitchFamily="2" charset="-78"/>
                <a:cs typeface="Alexandria SemiBold" pitchFamily="2" charset="-78"/>
              </a:rPr>
              <a:t>التواصل الاجتماعي مع الأصدقاء والعائلة، مما يعزز العلاقات الاجتماعية. بينما يميل الفرد إلى العزلة الاجتماعية بسبب الاستهلاك المفرط في العالم الرقمي</a:t>
            </a:r>
            <a:r>
              <a:rPr lang="ar-SA" sz="1700" dirty="0" smtClean="0">
                <a:solidFill>
                  <a:srgbClr val="000000"/>
                </a:solidFill>
                <a:latin typeface="Alexandria SemiBold" pitchFamily="2" charset="-78"/>
                <a:cs typeface="Alexandria SemiBold" pitchFamily="2" charset="-78"/>
              </a:rPr>
              <a:t>. </a:t>
            </a:r>
            <a:endParaRPr lang="ar-SA" sz="1700" dirty="0">
              <a:solidFill>
                <a:srgbClr val="000000"/>
              </a:solidFill>
              <a:latin typeface="Alexandria SemiBold" pitchFamily="2" charset="-78"/>
              <a:cs typeface="Alexandria SemiBold" pitchFamily="2" charset="-78"/>
            </a:endParaRPr>
          </a:p>
          <a:p>
            <a:pPr marL="406400" indent="-342900" algn="r" rtl="1">
              <a:lnSpc>
                <a:spcPct val="150000"/>
              </a:lnSpc>
              <a:buFont typeface="+mj-lt"/>
              <a:buAutoNum type="arabicPeriod" startAt="2"/>
            </a:pPr>
            <a:r>
              <a:rPr lang="ar-SA" dirty="0" smtClean="0">
                <a:solidFill>
                  <a:srgbClr val="98481C"/>
                </a:solidFill>
                <a:latin typeface="Alexandria SemiBold" pitchFamily="2" charset="-78"/>
                <a:cs typeface="Alexandria SemiBold" pitchFamily="2" charset="-78"/>
              </a:rPr>
              <a:t>التأثير النفسي</a:t>
            </a:r>
            <a:r>
              <a:rPr lang="ar-SA"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يعزز الاستهلاك العادي الصحة النفسية ويعطي شعورًا بالراحة والتواصل. بينما الاستهلاك المفرط يمكن أن يؤدي إلى الإدمان نتيجة شعور </a:t>
            </a:r>
            <a:r>
              <a:rPr lang="ar-SA" sz="1700" dirty="0" smtClean="0">
                <a:solidFill>
                  <a:srgbClr val="000000"/>
                </a:solidFill>
                <a:latin typeface="Alexandria SemiBold" pitchFamily="2" charset="-78"/>
                <a:cs typeface="Alexandria SemiBold" pitchFamily="2" charset="-78"/>
              </a:rPr>
              <a:t>الفرد </a:t>
            </a:r>
            <a:r>
              <a:rPr lang="ar-SA" sz="1700" dirty="0">
                <a:solidFill>
                  <a:srgbClr val="000000"/>
                </a:solidFill>
                <a:latin typeface="Alexandria SemiBold" pitchFamily="2" charset="-78"/>
                <a:cs typeface="Alexandria SemiBold" pitchFamily="2" charset="-78"/>
              </a:rPr>
              <a:t>بالتوتر أو القلق لعدم استخدام منصات التواصل الاجتماعي أو الألعاب.</a:t>
            </a:r>
          </a:p>
        </p:txBody>
      </p:sp>
      <p:sp>
        <p:nvSpPr>
          <p:cNvPr id="11" name="Freeform 11"/>
          <p:cNvSpPr/>
          <p:nvPr/>
        </p:nvSpPr>
        <p:spPr>
          <a:xfrm>
            <a:off x="0" y="4686300"/>
            <a:ext cx="1984134" cy="2345574"/>
          </a:xfrm>
          <a:custGeom>
            <a:avLst/>
            <a:gdLst/>
            <a:ahLst/>
            <a:cxnLst/>
            <a:rect l="l" t="t" r="r" b="b"/>
            <a:pathLst>
              <a:path w="1375508" h="1554246">
                <a:moveTo>
                  <a:pt x="0" y="0"/>
                </a:moveTo>
                <a:lnTo>
                  <a:pt x="1375508" y="0"/>
                </a:lnTo>
                <a:lnTo>
                  <a:pt x="1375508" y="1554246"/>
                </a:lnTo>
                <a:lnTo>
                  <a:pt x="0" y="1554246"/>
                </a:lnTo>
                <a:lnTo>
                  <a:pt x="0" y="0"/>
                </a:lnTo>
                <a:close/>
              </a:path>
            </a:pathLst>
          </a:custGeom>
          <a:blipFill>
            <a:blip r:embed="rId5"/>
            <a:stretch>
              <a:fillRect/>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2331514" y="1321153"/>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19268299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6530" y="1881233"/>
            <a:ext cx="8997042" cy="4269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616528" y="1998952"/>
            <a:ext cx="9225643" cy="4085734"/>
          </a:xfrm>
          <a:prstGeom prst="rect">
            <a:avLst/>
          </a:prstGeom>
        </p:spPr>
        <p:txBody>
          <a:bodyPr wrap="square">
            <a:spAutoFit/>
          </a:bodyPr>
          <a:lstStyle/>
          <a:p>
            <a:pPr lvl="0" algn="r" rtl="1">
              <a:lnSpc>
                <a:spcPct val="150000"/>
              </a:lnSpc>
              <a:defRPr/>
            </a:pPr>
            <a:r>
              <a:rPr lang="ar-SA" dirty="0" smtClean="0">
                <a:solidFill>
                  <a:srgbClr val="0070C0"/>
                </a:solidFill>
                <a:latin typeface="Alexandria SemiBold" pitchFamily="2" charset="-78"/>
                <a:cs typeface="Alexandria SemiBold" pitchFamily="2" charset="-78"/>
              </a:rPr>
              <a:t>        أسباب الاستهلاك المُفرط للإعلام الرقمي:</a:t>
            </a:r>
            <a:endParaRPr lang="ar-SA" dirty="0" smtClean="0">
              <a:solidFill>
                <a:srgbClr val="98481C"/>
              </a:solidFill>
              <a:latin typeface="Alexandria SemiBold" pitchFamily="2" charset="-78"/>
              <a:cs typeface="Alexandria SemiBold" pitchFamily="2" charset="-78"/>
            </a:endParaRPr>
          </a:p>
          <a:p>
            <a:pPr marL="571500" indent="-277813"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تأثير </a:t>
            </a:r>
            <a:r>
              <a:rPr lang="ar-SA" dirty="0">
                <a:solidFill>
                  <a:srgbClr val="880002"/>
                </a:solidFill>
                <a:latin typeface="Alexandria SemiBold" pitchFamily="2" charset="-78"/>
                <a:cs typeface="Alexandria SemiBold" pitchFamily="2" charset="-78"/>
              </a:rPr>
              <a:t>الأقران</a:t>
            </a:r>
            <a:r>
              <a:rPr lang="ar-SA"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يؤدي ضغط </a:t>
            </a:r>
            <a:r>
              <a:rPr lang="ar-SA" sz="1700" dirty="0">
                <a:solidFill>
                  <a:srgbClr val="000000"/>
                </a:solidFill>
                <a:latin typeface="Alexandria SemiBold" pitchFamily="2" charset="-78"/>
                <a:cs typeface="Alexandria SemiBold" pitchFamily="2" charset="-78"/>
              </a:rPr>
              <a:t>الأقران إلى زيادة التفاعل بين المستخدمين، حيث </a:t>
            </a:r>
            <a:r>
              <a:rPr lang="ar-SA" sz="1700" dirty="0" smtClean="0">
                <a:solidFill>
                  <a:srgbClr val="000000"/>
                </a:solidFill>
                <a:latin typeface="Alexandria SemiBold" pitchFamily="2" charset="-78"/>
                <a:cs typeface="Alexandria SemiBold" pitchFamily="2" charset="-78"/>
              </a:rPr>
              <a:t>يسعوا  إلى </a:t>
            </a:r>
            <a:r>
              <a:rPr lang="ar-SA" sz="1700" dirty="0">
                <a:solidFill>
                  <a:srgbClr val="000000"/>
                </a:solidFill>
                <a:latin typeface="Alexandria SemiBold" pitchFamily="2" charset="-78"/>
                <a:cs typeface="Alexandria SemiBold" pitchFamily="2" charset="-78"/>
              </a:rPr>
              <a:t>التوافق مع توقعات أقرانهم ل</a:t>
            </a:r>
            <a:r>
              <a:rPr lang="ar-SA" sz="1700" dirty="0" smtClean="0">
                <a:solidFill>
                  <a:srgbClr val="000000"/>
                </a:solidFill>
                <a:latin typeface="Alexandria SemiBold" pitchFamily="2" charset="-78"/>
                <a:cs typeface="Alexandria SemiBold" pitchFamily="2" charset="-78"/>
              </a:rPr>
              <a:t>لحصول </a:t>
            </a:r>
            <a:r>
              <a:rPr lang="ar-SA" sz="1700" dirty="0">
                <a:solidFill>
                  <a:srgbClr val="000000"/>
                </a:solidFill>
                <a:latin typeface="Alexandria SemiBold" pitchFamily="2" charset="-78"/>
                <a:cs typeface="Alexandria SemiBold" pitchFamily="2" charset="-78"/>
              </a:rPr>
              <a:t>على القبول </a:t>
            </a:r>
            <a:r>
              <a:rPr lang="ar-SA" sz="1700" dirty="0" smtClean="0">
                <a:solidFill>
                  <a:srgbClr val="000000"/>
                </a:solidFill>
                <a:latin typeface="Alexandria SemiBold" pitchFamily="2" charset="-78"/>
                <a:cs typeface="Alexandria SemiBold" pitchFamily="2" charset="-78"/>
              </a:rPr>
              <a:t>الاجتماعي. مثال: عندما </a:t>
            </a:r>
            <a:r>
              <a:rPr lang="ar-SA" sz="1700" dirty="0">
                <a:solidFill>
                  <a:srgbClr val="000000"/>
                </a:solidFill>
                <a:latin typeface="Alexandria SemiBold" pitchFamily="2" charset="-78"/>
                <a:cs typeface="Alexandria SemiBold" pitchFamily="2" charset="-78"/>
              </a:rPr>
              <a:t>يرى الشباب أقرانهم يتفاعلون بشكل </a:t>
            </a:r>
            <a:r>
              <a:rPr lang="ar-SA" sz="1700" dirty="0" smtClean="0">
                <a:solidFill>
                  <a:srgbClr val="000000"/>
                </a:solidFill>
                <a:latin typeface="Alexandria SemiBold" pitchFamily="2" charset="-78"/>
                <a:cs typeface="Alexandria SemiBold" pitchFamily="2" charset="-78"/>
              </a:rPr>
              <a:t>مُفرط </a:t>
            </a:r>
            <a:r>
              <a:rPr lang="ar-SA" sz="1700" dirty="0">
                <a:solidFill>
                  <a:srgbClr val="000000"/>
                </a:solidFill>
                <a:latin typeface="Alexandria SemiBold" pitchFamily="2" charset="-78"/>
                <a:cs typeface="Alexandria SemiBold" pitchFamily="2" charset="-78"/>
              </a:rPr>
              <a:t>على هذه المنصات، </a:t>
            </a:r>
            <a:r>
              <a:rPr lang="ar-SA" sz="1700" dirty="0" smtClean="0">
                <a:solidFill>
                  <a:srgbClr val="000000"/>
                </a:solidFill>
                <a:latin typeface="Alexandria SemiBold" pitchFamily="2" charset="-78"/>
                <a:cs typeface="Alexandria SemiBold" pitchFamily="2" charset="-78"/>
              </a:rPr>
              <a:t>فإنهم </a:t>
            </a:r>
            <a:r>
              <a:rPr lang="ar-SA" sz="1700" dirty="0">
                <a:solidFill>
                  <a:srgbClr val="000000"/>
                </a:solidFill>
                <a:latin typeface="Alexandria SemiBold" pitchFamily="2" charset="-78"/>
                <a:cs typeface="Alexandria SemiBold" pitchFamily="2" charset="-78"/>
              </a:rPr>
              <a:t>يشعرون بأنهم ملزمون بالمشاركة لتجنب الشعور بالعزلة أو الاستبعاد. </a:t>
            </a:r>
            <a:endParaRPr lang="ar-SA" sz="1700" dirty="0" smtClean="0">
              <a:solidFill>
                <a:srgbClr val="000000"/>
              </a:solidFill>
              <a:latin typeface="Alexandria SemiBold" pitchFamily="2" charset="-78"/>
              <a:cs typeface="Alexandria SemiBold" pitchFamily="2" charset="-78"/>
            </a:endParaRPr>
          </a:p>
          <a:p>
            <a:pPr marL="571500" indent="-277813"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الشعور </a:t>
            </a:r>
            <a:r>
              <a:rPr lang="ar-SA" dirty="0">
                <a:solidFill>
                  <a:srgbClr val="880002"/>
                </a:solidFill>
                <a:latin typeface="Alexandria SemiBold" pitchFamily="2" charset="-78"/>
                <a:cs typeface="Alexandria SemiBold" pitchFamily="2" charset="-78"/>
              </a:rPr>
              <a:t>بالوحدة: </a:t>
            </a:r>
            <a:r>
              <a:rPr lang="ar-SA" sz="1700" dirty="0">
                <a:solidFill>
                  <a:srgbClr val="000000"/>
                </a:solidFill>
                <a:latin typeface="Alexandria SemiBold" pitchFamily="2" charset="-78"/>
                <a:cs typeface="Alexandria SemiBold" pitchFamily="2" charset="-78"/>
              </a:rPr>
              <a:t>يُعاني الشباب من مشاعر الوحدة والعزلة، مما يدفعهم للاستخدام المفرط لمنصات الإعلام الاجتماعية للتواصل مع الآخرين كوسيلة </a:t>
            </a:r>
            <a:r>
              <a:rPr lang="ar-SA" sz="1700" dirty="0" smtClean="0">
                <a:solidFill>
                  <a:srgbClr val="000000"/>
                </a:solidFill>
                <a:latin typeface="Alexandria SemiBold" pitchFamily="2" charset="-78"/>
                <a:cs typeface="Alexandria SemiBold" pitchFamily="2" charset="-78"/>
              </a:rPr>
              <a:t>للتخلص </a:t>
            </a:r>
            <a:r>
              <a:rPr lang="ar-SA" sz="1700" dirty="0">
                <a:solidFill>
                  <a:srgbClr val="000000"/>
                </a:solidFill>
                <a:latin typeface="Alexandria SemiBold" pitchFamily="2" charset="-78"/>
                <a:cs typeface="Alexandria SemiBold" pitchFamily="2" charset="-78"/>
              </a:rPr>
              <a:t>من هذه المشاعر. رغم أن هذا قد يوفر شعورًا زائفًا بالارتباط الاجتماعي، إلا أن الاعتماد على هذه المنصات يؤدي إلى تفاقم الشعور بالوحدة على المدى الطويل؛ بسبب استبدال التفاعلات الشخصية الحقيقية بتفاعلات افتراضية.</a:t>
            </a:r>
          </a:p>
        </p:txBody>
      </p:sp>
      <p:sp>
        <p:nvSpPr>
          <p:cNvPr id="12" name="Freeform 3"/>
          <p:cNvSpPr/>
          <p:nvPr/>
        </p:nvSpPr>
        <p:spPr>
          <a:xfrm>
            <a:off x="-251579" y="3204618"/>
            <a:ext cx="1868107" cy="2946401"/>
          </a:xfrm>
          <a:custGeom>
            <a:avLst/>
            <a:gdLst/>
            <a:ahLst/>
            <a:cxnLst/>
            <a:rect l="l" t="t" r="r" b="b"/>
            <a:pathLst>
              <a:path w="2597815" h="2592944">
                <a:moveTo>
                  <a:pt x="0" y="0"/>
                </a:moveTo>
                <a:lnTo>
                  <a:pt x="2597816" y="0"/>
                </a:lnTo>
                <a:lnTo>
                  <a:pt x="2597816" y="2592944"/>
                </a:lnTo>
                <a:lnTo>
                  <a:pt x="0" y="2592944"/>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1" name="TextBox 10">
            <a:extLst>
              <a:ext uri="{FF2B5EF4-FFF2-40B4-BE49-F238E27FC236}">
                <a16:creationId xmlns:a16="http://schemas.microsoft.com/office/drawing/2014/main" id="{F9A80F9F-74DB-1D57-04E8-E20E92A09B0A}"/>
              </a:ext>
            </a:extLst>
          </p:cNvPr>
          <p:cNvSpPr txBox="1"/>
          <p:nvPr/>
        </p:nvSpPr>
        <p:spPr>
          <a:xfrm>
            <a:off x="2318316" y="1321153"/>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36559721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4118" y="1881233"/>
            <a:ext cx="9086765" cy="4411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894118" y="1891124"/>
            <a:ext cx="9062357" cy="4524315"/>
          </a:xfrm>
          <a:prstGeom prst="rect">
            <a:avLst/>
          </a:prstGeom>
        </p:spPr>
        <p:txBody>
          <a:bodyPr wrap="square">
            <a:spAutoFit/>
          </a:bodyPr>
          <a:lstStyle/>
          <a:p>
            <a:pPr lvl="0" algn="r" rtl="1">
              <a:lnSpc>
                <a:spcPct val="150000"/>
              </a:lnSpc>
              <a:defRPr/>
            </a:pPr>
            <a:r>
              <a:rPr lang="ar-SA" dirty="0" smtClean="0">
                <a:solidFill>
                  <a:srgbClr val="0070C0"/>
                </a:solidFill>
                <a:latin typeface="Alexandria SemiBold" pitchFamily="2" charset="-78"/>
                <a:cs typeface="Alexandria SemiBold" pitchFamily="2" charset="-78"/>
              </a:rPr>
              <a:t>  أسباب الاستهلاك المُفرط للإعلام الرقمي:</a:t>
            </a:r>
            <a:endParaRPr lang="ar-SA" dirty="0" smtClean="0">
              <a:solidFill>
                <a:srgbClr val="98481C"/>
              </a:solidFill>
              <a:latin typeface="Alexandria SemiBold" pitchFamily="2" charset="-78"/>
              <a:cs typeface="Alexandria SemiBold" pitchFamily="2" charset="-78"/>
            </a:endParaRPr>
          </a:p>
          <a:p>
            <a:pPr marL="455612" indent="-342900" algn="r" rtl="1">
              <a:lnSpc>
                <a:spcPct val="150000"/>
              </a:lnSpc>
              <a:buFont typeface="+mj-lt"/>
              <a:buAutoNum type="arabicPeriod" startAt="3"/>
            </a:pPr>
            <a:r>
              <a:rPr lang="ar-SA" dirty="0">
                <a:solidFill>
                  <a:srgbClr val="880002"/>
                </a:solidFill>
                <a:latin typeface="Alexandria SemiBold" pitchFamily="2" charset="-78"/>
                <a:cs typeface="Alexandria SemiBold" pitchFamily="2" charset="-78"/>
              </a:rPr>
              <a:t>الرغبة في الانتماء: </a:t>
            </a:r>
            <a:r>
              <a:rPr lang="ar-SA" sz="1700" dirty="0">
                <a:solidFill>
                  <a:srgbClr val="000000"/>
                </a:solidFill>
                <a:latin typeface="Alexandria SemiBold" pitchFamily="2" charset="-78"/>
                <a:cs typeface="Alexandria SemiBold" pitchFamily="2" charset="-78"/>
              </a:rPr>
              <a:t>يسعى الأفراد للحصول على الإعجاب والتعليقات من الآخرين على منصات التواصل الاجتماعي، كوسيلة لتعزيز العلاقات الاجتماعية والشعور بالقبول ضمن مجموعة معينة؛ مما يؤدي إلى الاستهلاك المفرط في التفاعل مع هذه </a:t>
            </a:r>
            <a:r>
              <a:rPr lang="ar-SA" sz="1700" dirty="0" smtClean="0">
                <a:solidFill>
                  <a:srgbClr val="000000"/>
                </a:solidFill>
                <a:latin typeface="Alexandria SemiBold" pitchFamily="2" charset="-78"/>
                <a:cs typeface="Alexandria SemiBold" pitchFamily="2" charset="-78"/>
              </a:rPr>
              <a:t>المنصات.</a:t>
            </a:r>
          </a:p>
          <a:p>
            <a:pPr marL="455612" indent="-342900" algn="r" rtl="1">
              <a:lnSpc>
                <a:spcPct val="150000"/>
              </a:lnSpc>
              <a:buFont typeface="+mj-lt"/>
              <a:buAutoNum type="arabicPeriod" startAt="3"/>
            </a:pPr>
            <a:r>
              <a:rPr lang="ar-SA" dirty="0">
                <a:solidFill>
                  <a:srgbClr val="880002"/>
                </a:solidFill>
                <a:latin typeface="Alexandria SemiBold" pitchFamily="2" charset="-78"/>
                <a:cs typeface="Alexandria SemiBold" pitchFamily="2" charset="-78"/>
              </a:rPr>
              <a:t>الهروب من الواقع</a:t>
            </a:r>
            <a:r>
              <a:rPr lang="ar-SA" sz="1700" dirty="0">
                <a:solidFill>
                  <a:srgbClr val="000000"/>
                </a:solidFill>
                <a:latin typeface="Alexandria SemiBold" pitchFamily="2" charset="-78"/>
                <a:cs typeface="Alexandria SemiBold" pitchFamily="2" charset="-78"/>
              </a:rPr>
              <a:t>: يلجأ البعض إلى الإعلام الرقمي كوسيلة للهروب من الضغوط اليومية أو المشاعر </a:t>
            </a:r>
            <a:r>
              <a:rPr lang="ar-SA" sz="1700" dirty="0" smtClean="0">
                <a:solidFill>
                  <a:srgbClr val="000000"/>
                </a:solidFill>
                <a:latin typeface="Alexandria SemiBold" pitchFamily="2" charset="-78"/>
                <a:cs typeface="Alexandria SemiBold" pitchFamily="2" charset="-78"/>
              </a:rPr>
              <a:t>السلبية؛ مما يؤدي إلى </a:t>
            </a:r>
            <a:r>
              <a:rPr lang="ar-SA" sz="1700" dirty="0">
                <a:solidFill>
                  <a:srgbClr val="000000"/>
                </a:solidFill>
                <a:latin typeface="Alexandria SemiBold" pitchFamily="2" charset="-78"/>
                <a:cs typeface="Alexandria SemiBold" pitchFamily="2" charset="-78"/>
              </a:rPr>
              <a:t>زيادة الوقت الذي </a:t>
            </a:r>
            <a:r>
              <a:rPr lang="ar-SA" sz="1700" dirty="0" smtClean="0">
                <a:solidFill>
                  <a:srgbClr val="000000"/>
                </a:solidFill>
                <a:latin typeface="Alexandria SemiBold" pitchFamily="2" charset="-78"/>
                <a:cs typeface="Alexandria SemiBold" pitchFamily="2" charset="-78"/>
              </a:rPr>
              <a:t>يقضونه </a:t>
            </a:r>
            <a:r>
              <a:rPr lang="ar-SA" sz="1700" dirty="0">
                <a:solidFill>
                  <a:srgbClr val="000000"/>
                </a:solidFill>
                <a:latin typeface="Alexandria SemiBold" pitchFamily="2" charset="-78"/>
                <a:cs typeface="Alexandria SemiBold" pitchFamily="2" charset="-78"/>
              </a:rPr>
              <a:t>أمام </a:t>
            </a:r>
            <a:r>
              <a:rPr lang="ar-SA" sz="1700" dirty="0" smtClean="0">
                <a:solidFill>
                  <a:srgbClr val="000000"/>
                </a:solidFill>
                <a:latin typeface="Alexandria SemiBold" pitchFamily="2" charset="-78"/>
                <a:cs typeface="Alexandria SemiBold" pitchFamily="2" charset="-78"/>
              </a:rPr>
              <a:t>الشاشات.</a:t>
            </a:r>
          </a:p>
          <a:p>
            <a:pPr marL="455612" indent="-342900" algn="r" rtl="1">
              <a:lnSpc>
                <a:spcPct val="150000"/>
              </a:lnSpc>
              <a:buFont typeface="+mj-lt"/>
              <a:buAutoNum type="arabicPeriod" startAt="3"/>
            </a:pPr>
            <a:r>
              <a:rPr lang="ar-SA" dirty="0">
                <a:solidFill>
                  <a:srgbClr val="880002"/>
                </a:solidFill>
                <a:latin typeface="Alexandria SemiBold" pitchFamily="2" charset="-78"/>
                <a:cs typeface="Alexandria SemiBold" pitchFamily="2" charset="-78"/>
              </a:rPr>
              <a:t>التحفيز الفوري: </a:t>
            </a:r>
            <a:r>
              <a:rPr lang="ar-SA" sz="1700" dirty="0">
                <a:solidFill>
                  <a:srgbClr val="000000"/>
                </a:solidFill>
                <a:latin typeface="Alexandria SemiBold" pitchFamily="2" charset="-78"/>
                <a:cs typeface="Alexandria SemiBold" pitchFamily="2" charset="-78"/>
              </a:rPr>
              <a:t>تعمل وسائل الإعلام الرقمية على توفير تحفيزات فورية وسريعة، مثل الإشعارات والتحديثات المستمرة. هذه التحفيزات تعمل </a:t>
            </a:r>
            <a:r>
              <a:rPr lang="ar-SA" sz="1700" dirty="0" smtClean="0">
                <a:solidFill>
                  <a:srgbClr val="000000"/>
                </a:solidFill>
                <a:latin typeface="Alexandria SemiBold" pitchFamily="2" charset="-78"/>
                <a:cs typeface="Alexandria SemiBold" pitchFamily="2" charset="-78"/>
              </a:rPr>
              <a:t>على زيادة </a:t>
            </a:r>
            <a:r>
              <a:rPr lang="ar-SA" sz="1700" dirty="0">
                <a:solidFill>
                  <a:srgbClr val="000000"/>
                </a:solidFill>
                <a:latin typeface="Alexandria SemiBold" pitchFamily="2" charset="-78"/>
                <a:cs typeface="Alexandria SemiBold" pitchFamily="2" charset="-78"/>
              </a:rPr>
              <a:t>إفراز الدوبامين في الدماغ، مما يعزز الشعور بالمتعة والرضا عند استهلاك المحتوى، وبالتالي يدفع الأفراد للاستهلاك بشكل مُفرط</a:t>
            </a:r>
            <a:r>
              <a:rPr lang="ar-SA" sz="1700" dirty="0" smtClean="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11" name="Freeform 9"/>
          <p:cNvSpPr/>
          <p:nvPr/>
        </p:nvSpPr>
        <p:spPr>
          <a:xfrm>
            <a:off x="-108521" y="4490357"/>
            <a:ext cx="1978231" cy="2040650"/>
          </a:xfrm>
          <a:custGeom>
            <a:avLst/>
            <a:gdLst/>
            <a:ahLst/>
            <a:cxnLst/>
            <a:rect l="l" t="t" r="r" b="b"/>
            <a:pathLst>
              <a:path w="3565903" h="3620206">
                <a:moveTo>
                  <a:pt x="0" y="0"/>
                </a:moveTo>
                <a:lnTo>
                  <a:pt x="3565903" y="0"/>
                </a:lnTo>
                <a:lnTo>
                  <a:pt x="3565903" y="3620206"/>
                </a:lnTo>
                <a:lnTo>
                  <a:pt x="0" y="3620206"/>
                </a:lnTo>
                <a:lnTo>
                  <a:pt x="0" y="0"/>
                </a:lnTo>
                <a:close/>
              </a:path>
            </a:pathLst>
          </a:custGeom>
          <a:blipFill>
            <a:blip r:embed="rId5"/>
            <a:stretch>
              <a:fillRect/>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2331514" y="1276187"/>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8787311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6402" y="1881233"/>
            <a:ext cx="10757241" cy="4401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571501" y="1925886"/>
            <a:ext cx="10722142" cy="4455066"/>
          </a:xfrm>
          <a:prstGeom prst="rect">
            <a:avLst/>
          </a:prstGeom>
        </p:spPr>
        <p:txBody>
          <a:bodyPr wrap="square">
            <a:spAutoFit/>
          </a:bodyPr>
          <a:lstStyle/>
          <a:p>
            <a:pPr lvl="0" algn="r" rtl="1">
              <a:lnSpc>
                <a:spcPct val="150000"/>
              </a:lnSpc>
              <a:defRPr/>
            </a:pPr>
            <a:r>
              <a:rPr lang="ar-SA" dirty="0" smtClean="0">
                <a:solidFill>
                  <a:srgbClr val="0070C0"/>
                </a:solidFill>
                <a:latin typeface="Alexandria SemiBold" pitchFamily="2" charset="-78"/>
                <a:cs typeface="Alexandria SemiBold" pitchFamily="2" charset="-78"/>
              </a:rPr>
              <a:t>  التأثيرات السلبية </a:t>
            </a:r>
            <a:r>
              <a:rPr lang="ar-SA" dirty="0">
                <a:solidFill>
                  <a:srgbClr val="0070C0"/>
                </a:solidFill>
                <a:latin typeface="Alexandria SemiBold" pitchFamily="2" charset="-78"/>
                <a:cs typeface="Alexandria SemiBold" pitchFamily="2" charset="-78"/>
              </a:rPr>
              <a:t>ل</a:t>
            </a:r>
            <a:r>
              <a:rPr lang="ar-SA" dirty="0" smtClean="0">
                <a:solidFill>
                  <a:srgbClr val="0070C0"/>
                </a:solidFill>
                <a:latin typeface="Alexandria SemiBold" pitchFamily="2" charset="-78"/>
                <a:cs typeface="Alexandria SemiBold" pitchFamily="2" charset="-78"/>
              </a:rPr>
              <a:t>لاستهلاك المُفرط للإعلام الرقمي:</a:t>
            </a:r>
            <a:endParaRPr lang="ar-SA" dirty="0" smtClean="0">
              <a:solidFill>
                <a:srgbClr val="98481C"/>
              </a:solidFill>
              <a:latin typeface="Alexandria SemiBold" pitchFamily="2" charset="-78"/>
              <a:cs typeface="Alexandria SemiBold" pitchFamily="2" charset="-78"/>
            </a:endParaRPr>
          </a:p>
          <a:p>
            <a:pPr marL="455612" indent="-342900" algn="r" rtl="1">
              <a:lnSpc>
                <a:spcPct val="150000"/>
              </a:lnSpc>
              <a:buFont typeface="+mj-lt"/>
              <a:buAutoNum type="arabicPeriod"/>
            </a:pPr>
            <a:r>
              <a:rPr lang="ar-SA" sz="1700" dirty="0" smtClean="0">
                <a:solidFill>
                  <a:srgbClr val="880002"/>
                </a:solidFill>
                <a:latin typeface="Alexandria SemiBold" pitchFamily="2" charset="-78"/>
                <a:cs typeface="Alexandria SemiBold" pitchFamily="2" charset="-78"/>
              </a:rPr>
              <a:t>الادمان الرقمي </a:t>
            </a:r>
            <a:r>
              <a:rPr lang="en-US" sz="1600" dirty="0" smtClean="0">
                <a:latin typeface="Alexandria Light" pitchFamily="2" charset="-78"/>
                <a:cs typeface="Alexandria Light" pitchFamily="2" charset="-78"/>
              </a:rPr>
              <a:t>Addiction</a:t>
            </a:r>
            <a:r>
              <a:rPr lang="ar-SA" sz="1700"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حالة نفسية تتسم </a:t>
            </a:r>
            <a:r>
              <a:rPr lang="ar-SA" sz="1700" dirty="0" smtClean="0">
                <a:solidFill>
                  <a:srgbClr val="000000"/>
                </a:solidFill>
                <a:latin typeface="Alexandria SemiBold" pitchFamily="2" charset="-78"/>
                <a:cs typeface="Alexandria SemiBold" pitchFamily="2" charset="-78"/>
              </a:rPr>
              <a:t>بحاجة الفرد </a:t>
            </a:r>
            <a:r>
              <a:rPr lang="ar-SA" sz="1700" dirty="0">
                <a:solidFill>
                  <a:srgbClr val="000000"/>
                </a:solidFill>
                <a:latin typeface="Alexandria SemiBold" pitchFamily="2" charset="-78"/>
                <a:cs typeface="Alexandria SemiBold" pitchFamily="2" charset="-78"/>
              </a:rPr>
              <a:t>المستمرة للتحقق من الأجهزة الرقمية، مما يؤدي إلى </a:t>
            </a:r>
            <a:r>
              <a:rPr lang="ar-SA" sz="1700" dirty="0" smtClean="0">
                <a:solidFill>
                  <a:srgbClr val="000000"/>
                </a:solidFill>
                <a:latin typeface="Alexandria SemiBold" pitchFamily="2" charset="-78"/>
                <a:cs typeface="Alexandria SemiBold" pitchFamily="2" charset="-78"/>
              </a:rPr>
              <a:t>الاستخدام المفرط </a:t>
            </a:r>
            <a:r>
              <a:rPr lang="ar-SA" sz="1700" dirty="0">
                <a:solidFill>
                  <a:srgbClr val="000000"/>
                </a:solidFill>
                <a:latin typeface="Alexandria SemiBold" pitchFamily="2" charset="-78"/>
                <a:cs typeface="Alexandria SemiBold" pitchFamily="2" charset="-78"/>
              </a:rPr>
              <a:t>وغير </a:t>
            </a:r>
            <a:r>
              <a:rPr lang="ar-SA" sz="1700" dirty="0" smtClean="0">
                <a:solidFill>
                  <a:srgbClr val="000000"/>
                </a:solidFill>
                <a:latin typeface="Alexandria SemiBold" pitchFamily="2" charset="-78"/>
                <a:cs typeface="Alexandria SemiBold" pitchFamily="2" charset="-78"/>
              </a:rPr>
              <a:t>الصحي لها. فيشعر </a:t>
            </a:r>
            <a:r>
              <a:rPr lang="ar-SA" sz="1700" dirty="0">
                <a:solidFill>
                  <a:srgbClr val="000000"/>
                </a:solidFill>
                <a:latin typeface="Alexandria SemiBold" pitchFamily="2" charset="-78"/>
                <a:cs typeface="Alexandria SemiBold" pitchFamily="2" charset="-78"/>
              </a:rPr>
              <a:t>الأفراد </a:t>
            </a:r>
            <a:r>
              <a:rPr lang="ar-SA" sz="1700" dirty="0" smtClean="0">
                <a:solidFill>
                  <a:srgbClr val="000000"/>
                </a:solidFill>
                <a:latin typeface="Alexandria SemiBold" pitchFamily="2" charset="-78"/>
                <a:cs typeface="Alexandria SemiBold" pitchFamily="2" charset="-78"/>
              </a:rPr>
              <a:t>بحاجة </a:t>
            </a:r>
            <a:r>
              <a:rPr lang="ar-SA" sz="1700" dirty="0">
                <a:solidFill>
                  <a:srgbClr val="000000"/>
                </a:solidFill>
                <a:latin typeface="Alexandria SemiBold" pitchFamily="2" charset="-78"/>
                <a:cs typeface="Alexandria SemiBold" pitchFamily="2" charset="-78"/>
              </a:rPr>
              <a:t>مستمرة للتحقق من هواتفهم أو حساباتهم على </a:t>
            </a:r>
            <a:r>
              <a:rPr lang="ar-SA" sz="1700" dirty="0" smtClean="0">
                <a:solidFill>
                  <a:srgbClr val="000000"/>
                </a:solidFill>
                <a:latin typeface="Alexandria SemiBold" pitchFamily="2" charset="-78"/>
                <a:cs typeface="Alexandria SemiBold" pitchFamily="2" charset="-78"/>
              </a:rPr>
              <a:t>منصات </a:t>
            </a:r>
            <a:r>
              <a:rPr lang="ar-SA" sz="1700" dirty="0">
                <a:solidFill>
                  <a:srgbClr val="000000"/>
                </a:solidFill>
                <a:latin typeface="Alexandria SemiBold" pitchFamily="2" charset="-78"/>
                <a:cs typeface="Alexandria SemiBold" pitchFamily="2" charset="-78"/>
              </a:rPr>
              <a:t>التواصل الاجتماعي، مما يخلق حلقة مفرغة من الاستخدام المتكرر. كما </a:t>
            </a:r>
            <a:r>
              <a:rPr lang="ar-SA" sz="1700" dirty="0" smtClean="0">
                <a:solidFill>
                  <a:srgbClr val="000000"/>
                </a:solidFill>
                <a:latin typeface="Alexandria SemiBold" pitchFamily="2" charset="-78"/>
                <a:cs typeface="Alexandria SemiBold" pitchFamily="2" charset="-78"/>
              </a:rPr>
              <a:t>أن </a:t>
            </a:r>
            <a:r>
              <a:rPr lang="ar-SA" sz="1700" dirty="0">
                <a:solidFill>
                  <a:srgbClr val="000000"/>
                </a:solidFill>
                <a:latin typeface="Alexandria SemiBold" pitchFamily="2" charset="-78"/>
                <a:cs typeface="Alexandria SemiBold" pitchFamily="2" charset="-78"/>
              </a:rPr>
              <a:t>الألعاب والتطبيقات الرقمية </a:t>
            </a:r>
            <a:r>
              <a:rPr lang="ar-SA" sz="1700" dirty="0" smtClean="0">
                <a:solidFill>
                  <a:srgbClr val="000000"/>
                </a:solidFill>
                <a:latin typeface="Alexandria SemiBold" pitchFamily="2" charset="-78"/>
                <a:cs typeface="Alexandria SemiBold" pitchFamily="2" charset="-78"/>
              </a:rPr>
              <a:t>توفر شعورًا </a:t>
            </a:r>
            <a:r>
              <a:rPr lang="ar-SA" sz="1700" dirty="0">
                <a:solidFill>
                  <a:srgbClr val="000000"/>
                </a:solidFill>
                <a:latin typeface="Alexandria SemiBold" pitchFamily="2" charset="-78"/>
                <a:cs typeface="Alexandria SemiBold" pitchFamily="2" charset="-78"/>
              </a:rPr>
              <a:t>بالإشباع الفوري من خلال المكافآت السريعة مثل النقاط أو الإنجازات؛ مما يدفع الأفراد لاستخدامها بشكل </a:t>
            </a:r>
            <a:r>
              <a:rPr lang="ar-SA" sz="1700" dirty="0" smtClean="0">
                <a:solidFill>
                  <a:srgbClr val="000000"/>
                </a:solidFill>
                <a:latin typeface="Alexandria SemiBold" pitchFamily="2" charset="-78"/>
                <a:cs typeface="Alexandria SemiBold" pitchFamily="2" charset="-78"/>
              </a:rPr>
              <a:t>مفرط، </a:t>
            </a:r>
            <a:r>
              <a:rPr lang="ar-SA" sz="1700" dirty="0">
                <a:solidFill>
                  <a:srgbClr val="000000"/>
                </a:solidFill>
                <a:latin typeface="Alexandria SemiBold" pitchFamily="2" charset="-78"/>
                <a:cs typeface="Alexandria SemiBold" pitchFamily="2" charset="-78"/>
              </a:rPr>
              <a:t>وبالتالي يصبحون أكثر عرضة </a:t>
            </a:r>
            <a:r>
              <a:rPr lang="ar-SA" sz="1700" dirty="0" smtClean="0">
                <a:solidFill>
                  <a:srgbClr val="000000"/>
                </a:solidFill>
                <a:latin typeface="Alexandria SemiBold" pitchFamily="2" charset="-78"/>
                <a:cs typeface="Alexandria SemiBold" pitchFamily="2" charset="-78"/>
              </a:rPr>
              <a:t>للإدمان الرقمي.</a:t>
            </a:r>
            <a:r>
              <a:rPr lang="ar-SA" sz="1700" dirty="0">
                <a:solidFill>
                  <a:srgbClr val="000000"/>
                </a:solidFill>
                <a:latin typeface="Alexandria SemiBold" pitchFamily="2" charset="-78"/>
                <a:cs typeface="Alexandria SemiBold" pitchFamily="2" charset="-78"/>
              </a:rPr>
              <a:t> </a:t>
            </a:r>
          </a:p>
          <a:p>
            <a:pPr marL="342900" indent="-230188" algn="r" rtl="1">
              <a:lnSpc>
                <a:spcPct val="150000"/>
              </a:lnSpc>
              <a:buFont typeface="+mj-lt"/>
              <a:buAutoNum type="arabicPeriod"/>
            </a:pPr>
            <a:r>
              <a:rPr lang="ar-SA" sz="1700" dirty="0">
                <a:solidFill>
                  <a:srgbClr val="880002"/>
                </a:solidFill>
                <a:latin typeface="Alexandria SemiBold" pitchFamily="2" charset="-78"/>
                <a:cs typeface="Alexandria SemiBold" pitchFamily="2" charset="-78"/>
              </a:rPr>
              <a:t>تعفن </a:t>
            </a:r>
            <a:r>
              <a:rPr lang="ar-SA" sz="1700" dirty="0" smtClean="0">
                <a:solidFill>
                  <a:srgbClr val="880002"/>
                </a:solidFill>
                <a:latin typeface="Alexandria SemiBold" pitchFamily="2" charset="-78"/>
                <a:cs typeface="Alexandria SemiBold" pitchFamily="2" charset="-78"/>
              </a:rPr>
              <a:t>الدماغ </a:t>
            </a:r>
            <a:r>
              <a:rPr lang="en-US" sz="1700" dirty="0" smtClean="0">
                <a:solidFill>
                  <a:srgbClr val="880002"/>
                </a:solidFill>
                <a:latin typeface="Alexandria SemiBold" pitchFamily="2" charset="-78"/>
                <a:cs typeface="Alexandria SemiBold" pitchFamily="2" charset="-78"/>
              </a:rPr>
              <a:t>Brain rot</a:t>
            </a:r>
            <a:r>
              <a:rPr lang="ar-SA" sz="1700"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يشير إلى تراجع القدرات العقلية والإدراكية </a:t>
            </a:r>
            <a:r>
              <a:rPr lang="ar-SA" sz="1700" dirty="0" smtClean="0">
                <a:solidFill>
                  <a:srgbClr val="000000"/>
                </a:solidFill>
                <a:latin typeface="Alexandria SemiBold" pitchFamily="2" charset="-78"/>
                <a:cs typeface="Alexandria SemiBold" pitchFamily="2" charset="-78"/>
              </a:rPr>
              <a:t>للمستخدمين </a:t>
            </a:r>
            <a:r>
              <a:rPr lang="ar-SA" sz="1700" dirty="0">
                <a:solidFill>
                  <a:srgbClr val="000000"/>
                </a:solidFill>
                <a:latin typeface="Alexandria SemiBold" pitchFamily="2" charset="-78"/>
                <a:cs typeface="Alexandria SemiBold" pitchFamily="2" charset="-78"/>
              </a:rPr>
              <a:t>نتيجة التعرض المفرط لمحتوى </a:t>
            </a:r>
            <a:r>
              <a:rPr lang="ar-SA" sz="1700" dirty="0" smtClean="0">
                <a:solidFill>
                  <a:srgbClr val="000000"/>
                </a:solidFill>
                <a:latin typeface="Alexandria SemiBold" pitchFamily="2" charset="-78"/>
                <a:cs typeface="Alexandria SemiBold" pitchFamily="2" charset="-78"/>
              </a:rPr>
              <a:t>رقمي </a:t>
            </a:r>
            <a:r>
              <a:rPr lang="ar-SA" sz="1700" u="sng" dirty="0">
                <a:solidFill>
                  <a:srgbClr val="000000"/>
                </a:solidFill>
                <a:latin typeface="Alexandria SemiBold" pitchFamily="2" charset="-78"/>
                <a:cs typeface="Alexandria SemiBold" pitchFamily="2" charset="-78"/>
              </a:rPr>
              <a:t>غير الهادف</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مثل: </a:t>
            </a:r>
            <a:r>
              <a:rPr lang="ar-SA" sz="1700" dirty="0">
                <a:solidFill>
                  <a:srgbClr val="000000"/>
                </a:solidFill>
                <a:latin typeface="Alexandria SemiBold" pitchFamily="2" charset="-78"/>
                <a:cs typeface="Alexandria SemiBold" pitchFamily="2" charset="-78"/>
              </a:rPr>
              <a:t>التعرض المفرط لمقاطع الفيديو السريعة </a:t>
            </a:r>
            <a:r>
              <a:rPr lang="ar-SA" sz="1700" dirty="0" smtClean="0">
                <a:solidFill>
                  <a:srgbClr val="000000"/>
                </a:solidFill>
                <a:latin typeface="Alexandria SemiBold" pitchFamily="2" charset="-78"/>
                <a:cs typeface="Alexandria SemiBold" pitchFamily="2" charset="-78"/>
              </a:rPr>
              <a:t>والقصيرة والمتنوعة </a:t>
            </a:r>
            <a:r>
              <a:rPr lang="ar-SA" sz="1700" dirty="0">
                <a:solidFill>
                  <a:srgbClr val="000000"/>
                </a:solidFill>
                <a:latin typeface="Alexandria SemiBold" pitchFamily="2" charset="-78"/>
                <a:cs typeface="Alexandria SemiBold" pitchFamily="2" charset="-78"/>
              </a:rPr>
              <a:t>يؤدي إلى</a:t>
            </a:r>
            <a:r>
              <a:rPr lang="ar-SA" sz="1700" u="sng" dirty="0">
                <a:solidFill>
                  <a:srgbClr val="000000"/>
                </a:solidFill>
                <a:latin typeface="Alexandria SemiBold" pitchFamily="2" charset="-78"/>
                <a:cs typeface="Alexandria SemiBold" pitchFamily="2" charset="-78"/>
              </a:rPr>
              <a:t> الشعور بالملل وفقدان القدرة على التركيز </a:t>
            </a:r>
            <a:r>
              <a:rPr lang="ar-SA" sz="1700" u="sng" dirty="0" smtClean="0">
                <a:solidFill>
                  <a:srgbClr val="000000"/>
                </a:solidFill>
                <a:latin typeface="Alexandria SemiBold" pitchFamily="2" charset="-78"/>
                <a:cs typeface="Alexandria SemiBold" pitchFamily="2" charset="-78"/>
              </a:rPr>
              <a:t>والانتباه</a:t>
            </a:r>
            <a:r>
              <a:rPr lang="ar-SA" sz="1700" dirty="0" smtClean="0">
                <a:solidFill>
                  <a:srgbClr val="000000"/>
                </a:solidFill>
                <a:latin typeface="Alexandria SemiBold" pitchFamily="2" charset="-78"/>
                <a:cs typeface="Alexandria SemiBold" pitchFamily="2" charset="-78"/>
              </a:rPr>
              <a:t>، لذا </a:t>
            </a:r>
            <a:r>
              <a:rPr lang="ar-SA" sz="1700" dirty="0">
                <a:solidFill>
                  <a:srgbClr val="000000"/>
                </a:solidFill>
                <a:latin typeface="Alexandria SemiBold" pitchFamily="2" charset="-78"/>
                <a:cs typeface="Alexandria SemiBold" pitchFamily="2" charset="-78"/>
              </a:rPr>
              <a:t>لا يستطيع </a:t>
            </a:r>
            <a:r>
              <a:rPr lang="ar-SA" sz="1700" dirty="0" smtClean="0">
                <a:solidFill>
                  <a:srgbClr val="000000"/>
                </a:solidFill>
                <a:latin typeface="Alexandria SemiBold" pitchFamily="2" charset="-78"/>
                <a:cs typeface="Alexandria SemiBold" pitchFamily="2" charset="-78"/>
              </a:rPr>
              <a:t>المستخدم مشاهدتها</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وتم اختيار مصطلح </a:t>
            </a:r>
            <a:r>
              <a:rPr lang="ar-SA" sz="1700" dirty="0" smtClean="0">
                <a:solidFill>
                  <a:srgbClr val="00B050"/>
                </a:solidFill>
                <a:latin typeface="Alexandria SemiBold" pitchFamily="2" charset="-78"/>
                <a:cs typeface="Alexandria SemiBold" pitchFamily="2" charset="-78"/>
              </a:rPr>
              <a:t>«تعفن </a:t>
            </a:r>
            <a:r>
              <a:rPr lang="ar-SA" sz="1700" dirty="0">
                <a:solidFill>
                  <a:srgbClr val="00B050"/>
                </a:solidFill>
                <a:latin typeface="Alexandria SemiBold" pitchFamily="2" charset="-78"/>
                <a:cs typeface="Alexandria SemiBold" pitchFamily="2" charset="-78"/>
              </a:rPr>
              <a:t>الدماغ» </a:t>
            </a:r>
            <a:r>
              <a:rPr lang="ar-SA" sz="1700" dirty="0" smtClean="0">
                <a:solidFill>
                  <a:srgbClr val="000000"/>
                </a:solidFill>
                <a:latin typeface="Alexandria SemiBold" pitchFamily="2" charset="-78"/>
                <a:cs typeface="Alexandria SemiBold" pitchFamily="2" charset="-78"/>
              </a:rPr>
              <a:t>ليكون </a:t>
            </a:r>
            <a:r>
              <a:rPr lang="ar-SA" sz="1700" dirty="0">
                <a:solidFill>
                  <a:srgbClr val="000000"/>
                </a:solidFill>
                <a:latin typeface="Alexandria SemiBold" pitchFamily="2" charset="-78"/>
                <a:cs typeface="Alexandria SemiBold" pitchFamily="2" charset="-78"/>
              </a:rPr>
              <a:t>مصطلح عام 2024 في قاموس «</a:t>
            </a:r>
            <a:r>
              <a:rPr lang="ar-SA" sz="1700" dirty="0" smtClean="0">
                <a:solidFill>
                  <a:srgbClr val="000000"/>
                </a:solidFill>
                <a:latin typeface="Alexandria SemiBold" pitchFamily="2" charset="-78"/>
                <a:cs typeface="Alexandria SemiBold" pitchFamily="2" charset="-78"/>
              </a:rPr>
              <a:t>أكسفورد»، ويستخدم لوصف </a:t>
            </a:r>
            <a:r>
              <a:rPr lang="ar-SA" sz="1700" dirty="0">
                <a:solidFill>
                  <a:srgbClr val="000000"/>
                </a:solidFill>
                <a:latin typeface="Alexandria SemiBold" pitchFamily="2" charset="-78"/>
                <a:cs typeface="Alexandria SemiBold" pitchFamily="2" charset="-78"/>
              </a:rPr>
              <a:t>الشعور الضبابي عندما يجد الأفراد الراحة في الانغماس في محتوى قد يكون سطحيًا أو منخفض الجودة</a:t>
            </a:r>
            <a:r>
              <a:rPr lang="ar-SA" dirty="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11" name="Freeform 6"/>
          <p:cNvSpPr/>
          <p:nvPr/>
        </p:nvSpPr>
        <p:spPr>
          <a:xfrm>
            <a:off x="-117875" y="5437414"/>
            <a:ext cx="1089439" cy="1439270"/>
          </a:xfrm>
          <a:custGeom>
            <a:avLst/>
            <a:gdLst/>
            <a:ahLst/>
            <a:cxnLst/>
            <a:rect l="l" t="t" r="r" b="b"/>
            <a:pathLst>
              <a:path w="2178879" h="1863849">
                <a:moveTo>
                  <a:pt x="0" y="0"/>
                </a:moveTo>
                <a:lnTo>
                  <a:pt x="2178879" y="0"/>
                </a:lnTo>
                <a:lnTo>
                  <a:pt x="2178879" y="1863849"/>
                </a:lnTo>
                <a:lnTo>
                  <a:pt x="0" y="1863849"/>
                </a:lnTo>
                <a:lnTo>
                  <a:pt x="0" y="0"/>
                </a:lnTo>
                <a:close/>
              </a:path>
            </a:pathLst>
          </a:custGeom>
          <a:blipFill>
            <a:blip r:embed="rId5"/>
            <a:stretch>
              <a:fillRect/>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2244210" y="1315207"/>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40820989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8879" y="1881233"/>
            <a:ext cx="9704763" cy="4459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668377" y="1875082"/>
            <a:ext cx="9545053" cy="4431983"/>
          </a:xfrm>
          <a:prstGeom prst="rect">
            <a:avLst/>
          </a:prstGeom>
        </p:spPr>
        <p:txBody>
          <a:bodyPr wrap="square">
            <a:spAutoFit/>
          </a:bodyPr>
          <a:lstStyle/>
          <a:p>
            <a:pPr lvl="0" algn="r" rtl="1">
              <a:lnSpc>
                <a:spcPct val="150000"/>
              </a:lnSpc>
              <a:defRPr/>
            </a:pPr>
            <a:r>
              <a:rPr lang="ar-SA" dirty="0" smtClean="0">
                <a:solidFill>
                  <a:srgbClr val="0070C0"/>
                </a:solidFill>
                <a:latin typeface="Alexandria SemiBold" pitchFamily="2" charset="-78"/>
                <a:cs typeface="Alexandria SemiBold" pitchFamily="2" charset="-78"/>
              </a:rPr>
              <a:t>  التأثيرات السلبية </a:t>
            </a:r>
            <a:r>
              <a:rPr lang="ar-SA" dirty="0">
                <a:solidFill>
                  <a:srgbClr val="0070C0"/>
                </a:solidFill>
                <a:latin typeface="Alexandria SemiBold" pitchFamily="2" charset="-78"/>
                <a:cs typeface="Alexandria SemiBold" pitchFamily="2" charset="-78"/>
              </a:rPr>
              <a:t>ل</a:t>
            </a:r>
            <a:r>
              <a:rPr lang="ar-SA" dirty="0" smtClean="0">
                <a:solidFill>
                  <a:srgbClr val="0070C0"/>
                </a:solidFill>
                <a:latin typeface="Alexandria SemiBold" pitchFamily="2" charset="-78"/>
                <a:cs typeface="Alexandria SemiBold" pitchFamily="2" charset="-78"/>
              </a:rPr>
              <a:t>لاستهلاك المُفرط للإعلام الرقمي:</a:t>
            </a:r>
            <a:endParaRPr lang="ar-SA" sz="1700" dirty="0" smtClean="0">
              <a:solidFill>
                <a:srgbClr val="000000"/>
              </a:solidFill>
              <a:latin typeface="Alexandria SemiBold" pitchFamily="2" charset="-78"/>
              <a:cs typeface="Alexandria SemiBold" pitchFamily="2" charset="-78"/>
            </a:endParaRPr>
          </a:p>
          <a:p>
            <a:pPr marL="455612" indent="-342900" algn="r" rtl="1">
              <a:lnSpc>
                <a:spcPct val="150000"/>
              </a:lnSpc>
              <a:buFont typeface="+mj-lt"/>
              <a:buAutoNum type="arabicPeriod" startAt="3"/>
            </a:pPr>
            <a:r>
              <a:rPr lang="ar-SA" sz="1700" dirty="0">
                <a:solidFill>
                  <a:srgbClr val="880002"/>
                </a:solidFill>
                <a:latin typeface="Alexandria SemiBold" pitchFamily="2" charset="-78"/>
                <a:cs typeface="Alexandria SemiBold" pitchFamily="2" charset="-78"/>
              </a:rPr>
              <a:t>شلل اتخاذ القرار: </a:t>
            </a:r>
            <a:r>
              <a:rPr lang="ar-SA" sz="1700" dirty="0">
                <a:solidFill>
                  <a:srgbClr val="000000"/>
                </a:solidFill>
                <a:latin typeface="Alexandria SemiBold" pitchFamily="2" charset="-78"/>
                <a:cs typeface="Alexandria SemiBold" pitchFamily="2" charset="-78"/>
              </a:rPr>
              <a:t>ويقصد به عدم القدرة على التركيز نتيجة تزايد المعلومات المتاحة عبر الإنترنت، قد يجد الأفراد صعوبة في التركيز على محتوى واحد لفترة طويلة. هذا التشتت الذهني يمكن أن يؤدي إلى ما يُعرف بشلل اتخاذ القرار، وهو حالة يشعر فيها الفرد بالعجز عن اتخاذ قرارات فعالة بسبب كثرة الخيارات </a:t>
            </a:r>
            <a:r>
              <a:rPr lang="ar-SA" sz="1700" dirty="0" smtClean="0">
                <a:solidFill>
                  <a:srgbClr val="000000"/>
                </a:solidFill>
                <a:latin typeface="Alexandria SemiBold" pitchFamily="2" charset="-78"/>
                <a:cs typeface="Alexandria SemiBold" pitchFamily="2" charset="-78"/>
              </a:rPr>
              <a:t>والمعلومات المتاحة؛ مما يدفعهم </a:t>
            </a:r>
            <a:r>
              <a:rPr lang="ar-SA" sz="1700" dirty="0">
                <a:solidFill>
                  <a:srgbClr val="000000"/>
                </a:solidFill>
                <a:latin typeface="Alexandria SemiBold" pitchFamily="2" charset="-78"/>
                <a:cs typeface="Alexandria SemiBold" pitchFamily="2" charset="-78"/>
              </a:rPr>
              <a:t>للانتقال بين المحتويات المختلفة بشكل متكرر، مما يزيد من إجمالي الوقت المستهلك دون تحقيق نتائج ملموسة</a:t>
            </a:r>
            <a:r>
              <a:rPr lang="ar-SA" sz="1700" dirty="0" smtClean="0">
                <a:solidFill>
                  <a:srgbClr val="000000"/>
                </a:solidFill>
                <a:latin typeface="Alexandria SemiBold" pitchFamily="2" charset="-78"/>
                <a:cs typeface="Alexandria SemiBold" pitchFamily="2" charset="-78"/>
              </a:rPr>
              <a:t>.</a:t>
            </a:r>
          </a:p>
          <a:p>
            <a:pPr marL="455612" indent="-342900" algn="r" rtl="1">
              <a:lnSpc>
                <a:spcPct val="150000"/>
              </a:lnSpc>
              <a:buFont typeface="+mj-lt"/>
              <a:buAutoNum type="arabicPeriod" startAt="3"/>
            </a:pPr>
            <a:r>
              <a:rPr lang="ar-SA" sz="1700" dirty="0">
                <a:solidFill>
                  <a:srgbClr val="880002"/>
                </a:solidFill>
                <a:latin typeface="Alexandria SemiBold" pitchFamily="2" charset="-78"/>
                <a:cs typeface="Alexandria SemiBold" pitchFamily="2" charset="-78"/>
              </a:rPr>
              <a:t>التأثير </a:t>
            </a:r>
            <a:r>
              <a:rPr lang="ar-SA" sz="1700" dirty="0" smtClean="0">
                <a:solidFill>
                  <a:srgbClr val="880002"/>
                </a:solidFill>
                <a:latin typeface="Alexandria SemiBold" pitchFamily="2" charset="-78"/>
                <a:cs typeface="Alexandria SemiBold" pitchFamily="2" charset="-78"/>
              </a:rPr>
              <a:t>على الصحة </a:t>
            </a:r>
            <a:r>
              <a:rPr lang="ar-SA" sz="1700" dirty="0">
                <a:solidFill>
                  <a:srgbClr val="880002"/>
                </a:solidFill>
                <a:latin typeface="Alexandria SemiBold" pitchFamily="2" charset="-78"/>
                <a:cs typeface="Alexandria SemiBold" pitchFamily="2" charset="-78"/>
              </a:rPr>
              <a:t>النفسية </a:t>
            </a:r>
            <a:r>
              <a:rPr lang="ar-SA" sz="1700" dirty="0" smtClean="0">
                <a:solidFill>
                  <a:srgbClr val="000000"/>
                </a:solidFill>
                <a:latin typeface="Alexandria SemiBold" pitchFamily="2" charset="-78"/>
                <a:cs typeface="Alexandria SemiBold" pitchFamily="2" charset="-78"/>
              </a:rPr>
              <a:t>: فالاستهلاك </a:t>
            </a:r>
            <a:r>
              <a:rPr lang="ar-SA" sz="1700" dirty="0">
                <a:solidFill>
                  <a:srgbClr val="000000"/>
                </a:solidFill>
                <a:latin typeface="Alexandria SemiBold" pitchFamily="2" charset="-78"/>
                <a:cs typeface="Alexandria SemiBold" pitchFamily="2" charset="-78"/>
              </a:rPr>
              <a:t>المفرط للمحتوى </a:t>
            </a:r>
            <a:r>
              <a:rPr lang="ar-SA" sz="1700" dirty="0" smtClean="0">
                <a:solidFill>
                  <a:srgbClr val="000000"/>
                </a:solidFill>
                <a:latin typeface="Alexandria SemiBold" pitchFamily="2" charset="-78"/>
                <a:cs typeface="Alexandria SemiBold" pitchFamily="2" charset="-78"/>
              </a:rPr>
              <a:t>الرقمي </a:t>
            </a:r>
            <a:r>
              <a:rPr lang="ar-SA" sz="1700" dirty="0">
                <a:solidFill>
                  <a:srgbClr val="000000"/>
                </a:solidFill>
                <a:latin typeface="Alexandria SemiBold" pitchFamily="2" charset="-78"/>
                <a:cs typeface="Alexandria SemiBold" pitchFamily="2" charset="-78"/>
              </a:rPr>
              <a:t>يؤثر سلبًا على الصحة النفسية للفرد. </a:t>
            </a:r>
            <a:r>
              <a:rPr lang="ar-SA" sz="1700" dirty="0" smtClean="0">
                <a:solidFill>
                  <a:srgbClr val="000000"/>
                </a:solidFill>
                <a:latin typeface="Alexandria SemiBold" pitchFamily="2" charset="-78"/>
                <a:cs typeface="Alexandria SemiBold" pitchFamily="2" charset="-78"/>
              </a:rPr>
              <a:t>فتشير الدراسات </a:t>
            </a:r>
            <a:r>
              <a:rPr lang="ar-SA" sz="1700" dirty="0">
                <a:solidFill>
                  <a:srgbClr val="000000"/>
                </a:solidFill>
                <a:latin typeface="Alexandria SemiBold" pitchFamily="2" charset="-78"/>
                <a:cs typeface="Alexandria SemiBold" pitchFamily="2" charset="-78"/>
              </a:rPr>
              <a:t>إلى أن قضاء وقت طويل على الإنترنت، خاصة في التفاعل مع المحتوى </a:t>
            </a:r>
            <a:r>
              <a:rPr lang="ar-SA" sz="1700" dirty="0" smtClean="0">
                <a:solidFill>
                  <a:srgbClr val="000000"/>
                </a:solidFill>
                <a:latin typeface="Alexandria SemiBold" pitchFamily="2" charset="-78"/>
                <a:cs typeface="Alexandria SemiBold" pitchFamily="2" charset="-78"/>
              </a:rPr>
              <a:t>السلبي، </a:t>
            </a:r>
            <a:r>
              <a:rPr lang="ar-SA" sz="1700" dirty="0">
                <a:solidFill>
                  <a:srgbClr val="000000"/>
                </a:solidFill>
                <a:latin typeface="Alexandria SemiBold" pitchFamily="2" charset="-78"/>
                <a:cs typeface="Alexandria SemiBold" pitchFamily="2" charset="-78"/>
              </a:rPr>
              <a:t>يزيد من مستويات القلق </a:t>
            </a:r>
            <a:r>
              <a:rPr lang="ar-SA" sz="1700" dirty="0" smtClean="0">
                <a:solidFill>
                  <a:srgbClr val="000000"/>
                </a:solidFill>
                <a:latin typeface="Alexandria SemiBold" pitchFamily="2" charset="-78"/>
                <a:cs typeface="Alexandria SemiBold" pitchFamily="2" charset="-78"/>
              </a:rPr>
              <a:t>والاكتئاب والتوتر. </a:t>
            </a:r>
            <a:r>
              <a:rPr lang="ar-SA" sz="1700" dirty="0">
                <a:solidFill>
                  <a:srgbClr val="000000"/>
                </a:solidFill>
                <a:latin typeface="Alexandria SemiBold" pitchFamily="2" charset="-78"/>
                <a:cs typeface="Alexandria SemiBold" pitchFamily="2" charset="-78"/>
              </a:rPr>
              <a:t>كما أن التعرض المستمر لمحتوى مثير أو </a:t>
            </a:r>
            <a:r>
              <a:rPr lang="ar-SA" sz="1700" dirty="0" smtClean="0">
                <a:solidFill>
                  <a:srgbClr val="000000"/>
                </a:solidFill>
                <a:latin typeface="Alexandria SemiBold" pitchFamily="2" charset="-78"/>
                <a:cs typeface="Alexandria SemiBold" pitchFamily="2" charset="-78"/>
              </a:rPr>
              <a:t>مُحبط </a:t>
            </a:r>
            <a:r>
              <a:rPr lang="ar-SA" sz="1700" dirty="0">
                <a:solidFill>
                  <a:srgbClr val="000000"/>
                </a:solidFill>
                <a:latin typeface="Alexandria SemiBold" pitchFamily="2" charset="-78"/>
                <a:cs typeface="Alexandria SemiBold" pitchFamily="2" charset="-78"/>
              </a:rPr>
              <a:t>قد يؤدي إلى زيادة الشعور بالعزلة الاجتماعية</a:t>
            </a:r>
            <a:r>
              <a:rPr lang="ar-SA" sz="1700" dirty="0" smtClean="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11" name="Freeform 3"/>
          <p:cNvSpPr/>
          <p:nvPr/>
        </p:nvSpPr>
        <p:spPr>
          <a:xfrm>
            <a:off x="-113189" y="4898317"/>
            <a:ext cx="1917834" cy="2102845"/>
          </a:xfrm>
          <a:custGeom>
            <a:avLst/>
            <a:gdLst/>
            <a:ahLst/>
            <a:cxnLst/>
            <a:rect l="l" t="t" r="r" b="b"/>
            <a:pathLst>
              <a:path w="3359578" h="3204198">
                <a:moveTo>
                  <a:pt x="0" y="0"/>
                </a:moveTo>
                <a:lnTo>
                  <a:pt x="3359578" y="0"/>
                </a:lnTo>
                <a:lnTo>
                  <a:pt x="3359578" y="3204198"/>
                </a:lnTo>
                <a:lnTo>
                  <a:pt x="0" y="3204198"/>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2" name="TextBox 11">
            <a:extLst>
              <a:ext uri="{FF2B5EF4-FFF2-40B4-BE49-F238E27FC236}">
                <a16:creationId xmlns:a16="http://schemas.microsoft.com/office/drawing/2014/main" id="{F9A80F9F-74DB-1D57-04E8-E20E92A09B0A}"/>
              </a:ext>
            </a:extLst>
          </p:cNvPr>
          <p:cNvSpPr txBox="1"/>
          <p:nvPr/>
        </p:nvSpPr>
        <p:spPr>
          <a:xfrm>
            <a:off x="2244210" y="1318787"/>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36580718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645" y="1881233"/>
            <a:ext cx="9488997" cy="4459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893127" y="1940398"/>
            <a:ext cx="9189671" cy="4270400"/>
          </a:xfrm>
          <a:prstGeom prst="rect">
            <a:avLst/>
          </a:prstGeom>
        </p:spPr>
        <p:txBody>
          <a:bodyPr wrap="square">
            <a:spAutoFit/>
          </a:bodyPr>
          <a:lstStyle/>
          <a:p>
            <a:pPr lvl="0" algn="r" rtl="1">
              <a:lnSpc>
                <a:spcPct val="150000"/>
              </a:lnSpc>
              <a:defRPr/>
            </a:pPr>
            <a:r>
              <a:rPr lang="ar-SA" dirty="0" smtClean="0">
                <a:solidFill>
                  <a:srgbClr val="0070C0"/>
                </a:solidFill>
                <a:latin typeface="Alexandria SemiBold" pitchFamily="2" charset="-78"/>
                <a:cs typeface="Alexandria SemiBold" pitchFamily="2" charset="-78"/>
              </a:rPr>
              <a:t>  كيفية تأثير الاستهلاك المُفرط للإعلام الرقمي على سلوك المستخدمين؟</a:t>
            </a:r>
            <a:endParaRPr lang="ar-SA" sz="1700" dirty="0">
              <a:solidFill>
                <a:srgbClr val="000000"/>
              </a:solidFill>
              <a:latin typeface="Alexandria SemiBold" pitchFamily="2" charset="-78"/>
              <a:cs typeface="Alexandria SemiBold" pitchFamily="2" charset="-78"/>
            </a:endParaRPr>
          </a:p>
          <a:p>
            <a:pPr lvl="0" algn="r" rtl="1">
              <a:lnSpc>
                <a:spcPct val="150000"/>
              </a:lnSpc>
              <a:defRPr/>
            </a:pPr>
            <a:endParaRPr lang="ar-SA" sz="900" dirty="0" smtClean="0">
              <a:solidFill>
                <a:srgbClr val="000000"/>
              </a:solidFill>
              <a:latin typeface="Alexandria SemiBold" pitchFamily="2" charset="-78"/>
              <a:cs typeface="Alexandria SemiBold" pitchFamily="2" charset="-78"/>
            </a:endParaRPr>
          </a:p>
          <a:p>
            <a:pPr lvl="0" algn="r" rtl="1">
              <a:lnSpc>
                <a:spcPct val="150000"/>
              </a:lnSpc>
              <a:defRPr/>
            </a:pPr>
            <a:r>
              <a:rPr lang="ar-SA" sz="1700" dirty="0" smtClean="0">
                <a:solidFill>
                  <a:srgbClr val="000000"/>
                </a:solidFill>
                <a:latin typeface="Alexandria SemiBold" pitchFamily="2" charset="-78"/>
                <a:cs typeface="Alexandria SemiBold" pitchFamily="2" charset="-78"/>
              </a:rPr>
              <a:t>   في الواقع تتعدد تأثيرات الإعلام الرقمي نتيجة التعرض المفرط للرسائل الإعلامية، لذا يحدث نوع من مجموعة تأثيرات يطلق عليها "</a:t>
            </a:r>
            <a:r>
              <a:rPr lang="ar-SA" sz="1600" dirty="0" smtClean="0">
                <a:solidFill>
                  <a:srgbClr val="0070C0"/>
                </a:solidFill>
                <a:latin typeface="Alexandria SemiBold" pitchFamily="2" charset="-78"/>
                <a:cs typeface="Alexandria SemiBold" pitchFamily="2" charset="-78"/>
              </a:rPr>
              <a:t>تأثيرات </a:t>
            </a:r>
            <a:r>
              <a:rPr lang="ar-SA" sz="1600" dirty="0">
                <a:solidFill>
                  <a:srgbClr val="0070C0"/>
                </a:solidFill>
                <a:latin typeface="Alexandria SemiBold" pitchFamily="2" charset="-78"/>
                <a:cs typeface="Alexandria SemiBold" pitchFamily="2" charset="-78"/>
              </a:rPr>
              <a:t>السلسلة أو المتتالية </a:t>
            </a:r>
            <a:r>
              <a:rPr lang="en-US" dirty="0">
                <a:latin typeface="Alexandria Light" pitchFamily="2" charset="-78"/>
                <a:cs typeface="Alexandria Light" pitchFamily="2" charset="-78"/>
              </a:rPr>
              <a:t>Cascade Effects</a:t>
            </a:r>
            <a:r>
              <a:rPr lang="ar-SA" sz="1600" dirty="0">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وتُشير </a:t>
            </a:r>
            <a:r>
              <a:rPr lang="ar-SA" sz="1700" dirty="0">
                <a:solidFill>
                  <a:srgbClr val="000000"/>
                </a:solidFill>
                <a:latin typeface="Alexandria SemiBold" pitchFamily="2" charset="-78"/>
                <a:cs typeface="Alexandria SemiBold" pitchFamily="2" charset="-78"/>
              </a:rPr>
              <a:t>إلى تعدد تأثيرات النفسية الناتجة عن التعرض المستمر للمحتوى الرقمي، عكس التأثيرات الأحادية التي تعتمد على نوع واحد </a:t>
            </a:r>
            <a:r>
              <a:rPr lang="ar-SA" sz="1700" dirty="0" smtClean="0">
                <a:solidFill>
                  <a:srgbClr val="000000"/>
                </a:solidFill>
                <a:latin typeface="Alexandria SemiBold" pitchFamily="2" charset="-78"/>
                <a:cs typeface="Alexandria SemiBold" pitchFamily="2" charset="-78"/>
              </a:rPr>
              <a:t>من </a:t>
            </a:r>
            <a:r>
              <a:rPr lang="ar-SA" sz="1700" dirty="0">
                <a:solidFill>
                  <a:srgbClr val="000000"/>
                </a:solidFill>
                <a:latin typeface="Alexandria SemiBold" pitchFamily="2" charset="-78"/>
                <a:cs typeface="Alexandria SemiBold" pitchFamily="2" charset="-78"/>
              </a:rPr>
              <a:t>التأثيرات </a:t>
            </a:r>
            <a:r>
              <a:rPr lang="ar-SA" sz="1700" dirty="0" smtClean="0">
                <a:solidFill>
                  <a:srgbClr val="000000"/>
                </a:solidFill>
                <a:latin typeface="Alexandria SemiBold" pitchFamily="2" charset="-78"/>
                <a:cs typeface="Alexandria SemiBold" pitchFamily="2" charset="-78"/>
              </a:rPr>
              <a:t>(معرفية </a:t>
            </a:r>
            <a:r>
              <a:rPr lang="ar-SA" sz="1700" dirty="0">
                <a:solidFill>
                  <a:srgbClr val="000000"/>
                </a:solidFill>
                <a:latin typeface="Alexandria SemiBold" pitchFamily="2" charset="-78"/>
                <a:cs typeface="Alexandria SemiBold" pitchFamily="2" charset="-78"/>
              </a:rPr>
              <a:t>أو عاطفية أو سلوكية).</a:t>
            </a:r>
          </a:p>
          <a:p>
            <a:pPr lvl="0" algn="r" rtl="1">
              <a:lnSpc>
                <a:spcPct val="150000"/>
              </a:lnSpc>
              <a:defRPr/>
            </a:pPr>
            <a:r>
              <a:rPr lang="ar-SA" sz="1700" dirty="0">
                <a:solidFill>
                  <a:srgbClr val="000000"/>
                </a:solidFill>
                <a:latin typeface="Alexandria SemiBold" pitchFamily="2" charset="-78"/>
                <a:cs typeface="Alexandria SemiBold" pitchFamily="2" charset="-78"/>
              </a:rPr>
              <a:t>فالألعاب الرقمية لا </a:t>
            </a:r>
            <a:r>
              <a:rPr lang="ar-SA" sz="1700" dirty="0" smtClean="0">
                <a:solidFill>
                  <a:srgbClr val="000000"/>
                </a:solidFill>
                <a:latin typeface="Alexandria SemiBold" pitchFamily="2" charset="-78"/>
                <a:cs typeface="Alexandria SemiBold" pitchFamily="2" charset="-78"/>
              </a:rPr>
              <a:t>تُحدث </a:t>
            </a:r>
            <a:r>
              <a:rPr lang="ar-SA" sz="1700" dirty="0">
                <a:solidFill>
                  <a:srgbClr val="000000"/>
                </a:solidFill>
                <a:latin typeface="Alexandria SemiBold" pitchFamily="2" charset="-78"/>
                <a:cs typeface="Alexandria SemiBold" pitchFamily="2" charset="-78"/>
              </a:rPr>
              <a:t>تأثير واحد ل</a:t>
            </a:r>
            <a:r>
              <a:rPr lang="ar-SA" sz="1700" dirty="0" smtClean="0">
                <a:solidFill>
                  <a:srgbClr val="000000"/>
                </a:solidFill>
                <a:latin typeface="Alexandria SemiBold" pitchFamily="2" charset="-78"/>
                <a:cs typeface="Alexandria SemiBold" pitchFamily="2" charset="-78"/>
              </a:rPr>
              <a:t>لمستخدم</a:t>
            </a:r>
            <a:r>
              <a:rPr lang="ar-SA" sz="1700" dirty="0">
                <a:solidFill>
                  <a:srgbClr val="000000"/>
                </a:solidFill>
                <a:latin typeface="Alexandria SemiBold" pitchFamily="2" charset="-78"/>
                <a:cs typeface="Alexandria SemiBold" pitchFamily="2" charset="-78"/>
              </a:rPr>
              <a:t>، وإنما يحدث سلسلة من التأثيرات المتتالية التي تتضح مع مرور الوقت. فعندما يلعب الأفراد اللعبة الرقمية لأول مرة؛ سيركزوا على تعلم قواعد اللعبة ( تأثيرات معرفية وإدراكية)، ثم يبدأون في اللعب بشكل أفضل؛ مما يثير المتعة لديهم ( تأثير عاطفي/وجداني) ؛ مما يحفزهم على البحث عن المزيد من اللعب بشكل مستمر (التأثير السلوكي)، ويقودهم ذلك إلى الاعتقاد بأنهم أصبحوا لاعبين محترفين.</a:t>
            </a:r>
          </a:p>
        </p:txBody>
      </p:sp>
      <p:sp>
        <p:nvSpPr>
          <p:cNvPr id="12" name="Freeform 13"/>
          <p:cNvSpPr/>
          <p:nvPr/>
        </p:nvSpPr>
        <p:spPr>
          <a:xfrm rot="1905432">
            <a:off x="-197875" y="5128637"/>
            <a:ext cx="2338880" cy="2118155"/>
          </a:xfrm>
          <a:custGeom>
            <a:avLst/>
            <a:gdLst/>
            <a:ahLst/>
            <a:cxnLst/>
            <a:rect l="l" t="t" r="r" b="b"/>
            <a:pathLst>
              <a:path w="2821761" h="2282100">
                <a:moveTo>
                  <a:pt x="0" y="0"/>
                </a:moveTo>
                <a:lnTo>
                  <a:pt x="2821761" y="0"/>
                </a:lnTo>
                <a:lnTo>
                  <a:pt x="2821761" y="2282099"/>
                </a:lnTo>
                <a:lnTo>
                  <a:pt x="0" y="2282099"/>
                </a:lnTo>
                <a:lnTo>
                  <a:pt x="0" y="0"/>
                </a:lnTo>
                <a:close/>
              </a:path>
            </a:pathLst>
          </a:custGeom>
          <a:blipFill>
            <a:blip r:embed="rId5"/>
            <a:stretch>
              <a:fillRect/>
            </a:stretch>
          </a:blipFill>
        </p:spPr>
      </p:sp>
      <p:sp>
        <p:nvSpPr>
          <p:cNvPr id="11" name="TextBox 10">
            <a:extLst>
              <a:ext uri="{FF2B5EF4-FFF2-40B4-BE49-F238E27FC236}">
                <a16:creationId xmlns:a16="http://schemas.microsoft.com/office/drawing/2014/main" id="{F9A80F9F-74DB-1D57-04E8-E20E92A09B0A}"/>
              </a:ext>
            </a:extLst>
          </p:cNvPr>
          <p:cNvSpPr txBox="1"/>
          <p:nvPr/>
        </p:nvSpPr>
        <p:spPr>
          <a:xfrm>
            <a:off x="2263106" y="1278283"/>
            <a:ext cx="4286037"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الاستهلاك المُفرط </a:t>
            </a:r>
            <a:r>
              <a:rPr lang="ar-SA" sz="2000" dirty="0">
                <a:solidFill>
                  <a:srgbClr val="C00000"/>
                </a:solidFill>
                <a:latin typeface="Alexandria SemiBold" pitchFamily="2" charset="-78"/>
                <a:cs typeface="Alexandria SemiBold" pitchFamily="2" charset="-78"/>
              </a:rPr>
              <a:t>للإعلام الرقمي</a:t>
            </a:r>
          </a:p>
        </p:txBody>
      </p:sp>
    </p:spTree>
    <p:extLst>
      <p:ext uri="{BB962C8B-B14F-4D97-AF65-F5344CB8AC3E}">
        <p14:creationId xmlns:p14="http://schemas.microsoft.com/office/powerpoint/2010/main" val="33983863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87980" y="1852759"/>
            <a:ext cx="9236694" cy="4211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rgbClr val="0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2466" y="12841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4280" y="131157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47713" y="158811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940964" y="1369692"/>
            <a:ext cx="6507836"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solidFill>
                  <a:schemeClr val="accent2">
                    <a:lumMod val="75000"/>
                  </a:schemeClr>
                </a:solidFill>
                <a:latin typeface="Alexandria SemiBold" pitchFamily="2" charset="-78"/>
                <a:cs typeface="Alexandria SemiBold" pitchFamily="2" charset="-78"/>
              </a:rPr>
              <a:t>دراسات حالة: حول تأثيرات الاستهلاك المفرط للإعلام الرقمي </a:t>
            </a:r>
          </a:p>
        </p:txBody>
      </p:sp>
      <p:sp>
        <p:nvSpPr>
          <p:cNvPr id="3" name="Rectangle 2"/>
          <p:cNvSpPr/>
          <p:nvPr/>
        </p:nvSpPr>
        <p:spPr>
          <a:xfrm>
            <a:off x="1986687" y="2032484"/>
            <a:ext cx="8843170" cy="4062651"/>
          </a:xfrm>
          <a:prstGeom prst="rect">
            <a:avLst/>
          </a:prstGeom>
        </p:spPr>
        <p:txBody>
          <a:bodyPr wrap="square">
            <a:spAutoFit/>
          </a:bodyPr>
          <a:lstStyle/>
          <a:p>
            <a:pPr marL="342900" lvl="0" indent="-342900" algn="r" rtl="1">
              <a:lnSpc>
                <a:spcPct val="150000"/>
              </a:lnSpc>
              <a:buFont typeface="+mj-lt"/>
              <a:buAutoNum type="arabicPeriod"/>
              <a:defRPr/>
            </a:pPr>
            <a:r>
              <a:rPr lang="ar-SA" dirty="0" smtClean="0">
                <a:solidFill>
                  <a:srgbClr val="0070C0"/>
                </a:solidFill>
                <a:latin typeface="Alexandria SemiBold" pitchFamily="2" charset="-78"/>
                <a:cs typeface="Alexandria SemiBold" pitchFamily="2" charset="-78"/>
              </a:rPr>
              <a:t>دراسة حالة: تأثير استخدام وسائل </a:t>
            </a:r>
            <a:r>
              <a:rPr lang="ar-SA" dirty="0">
                <a:solidFill>
                  <a:srgbClr val="0070C0"/>
                </a:solidFill>
                <a:latin typeface="Alexandria SemiBold" pitchFamily="2" charset="-78"/>
                <a:cs typeface="Alexandria SemiBold" pitchFamily="2" charset="-78"/>
              </a:rPr>
              <a:t>التواصل الاجتماعي على الصحة </a:t>
            </a:r>
            <a:r>
              <a:rPr lang="ar-SA" dirty="0" smtClean="0">
                <a:solidFill>
                  <a:srgbClr val="0070C0"/>
                </a:solidFill>
                <a:latin typeface="Alexandria SemiBold" pitchFamily="2" charset="-78"/>
                <a:cs typeface="Alexandria SemiBold" pitchFamily="2" charset="-78"/>
              </a:rPr>
              <a:t>النفسية</a:t>
            </a:r>
          </a:p>
          <a:p>
            <a:pPr marL="285750" lvl="0" indent="-285750" algn="r" rtl="1">
              <a:lnSpc>
                <a:spcPct val="150000"/>
              </a:lnSpc>
              <a:buFont typeface="Wingdings" panose="05000000000000000000" pitchFamily="2" charset="2"/>
              <a:buChar char="Ø"/>
              <a:defRPr/>
            </a:pPr>
            <a:r>
              <a:rPr lang="ar-SA" sz="1700" dirty="0" smtClean="0">
                <a:solidFill>
                  <a:srgbClr val="000000"/>
                </a:solidFill>
                <a:latin typeface="Alexandria SemiBold" pitchFamily="2" charset="-78"/>
                <a:cs typeface="Alexandria SemiBold" pitchFamily="2" charset="-78"/>
              </a:rPr>
              <a:t>أجريت الدراسة </a:t>
            </a:r>
            <a:r>
              <a:rPr lang="ar-SA" sz="1700" dirty="0">
                <a:solidFill>
                  <a:srgbClr val="000000"/>
                </a:solidFill>
                <a:latin typeface="Alexandria SemiBold" pitchFamily="2" charset="-78"/>
                <a:cs typeface="Alexandria SemiBold" pitchFamily="2" charset="-78"/>
              </a:rPr>
              <a:t>على </a:t>
            </a:r>
            <a:r>
              <a:rPr lang="ar-SA" sz="1700" dirty="0" smtClean="0">
                <a:solidFill>
                  <a:srgbClr val="000000"/>
                </a:solidFill>
                <a:latin typeface="Alexandria SemiBold" pitchFamily="2" charset="-78"/>
                <a:cs typeface="Alexandria SemiBold" pitchFamily="2" charset="-78"/>
              </a:rPr>
              <a:t>500 طالب جامعي في جامعة سان ديجو الأمريكية عام 2017، </a:t>
            </a:r>
            <a:r>
              <a:rPr lang="ar-SA" sz="1700" dirty="0">
                <a:solidFill>
                  <a:srgbClr val="000000"/>
                </a:solidFill>
                <a:latin typeface="Alexandria SemiBold" pitchFamily="2" charset="-78"/>
                <a:cs typeface="Alexandria SemiBold" pitchFamily="2" charset="-78"/>
              </a:rPr>
              <a:t>حيث </a:t>
            </a:r>
            <a:r>
              <a:rPr lang="ar-SA" sz="1700" dirty="0" smtClean="0">
                <a:solidFill>
                  <a:srgbClr val="000000"/>
                </a:solidFill>
                <a:latin typeface="Alexandria SemiBold" pitchFamily="2" charset="-78"/>
                <a:cs typeface="Alexandria SemiBold" pitchFamily="2" charset="-78"/>
              </a:rPr>
              <a:t>تم</a:t>
            </a:r>
            <a:r>
              <a:rPr lang="ar-SA" dirty="0" smtClean="0"/>
              <a:t> </a:t>
            </a:r>
            <a:r>
              <a:rPr lang="ar-SA" sz="1700" dirty="0" smtClean="0">
                <a:solidFill>
                  <a:srgbClr val="000000"/>
                </a:solidFill>
                <a:latin typeface="Alexandria SemiBold" pitchFamily="2" charset="-78"/>
                <a:cs typeface="Alexandria SemiBold" pitchFamily="2" charset="-78"/>
              </a:rPr>
              <a:t>تحليل </a:t>
            </a:r>
            <a:r>
              <a:rPr lang="ar-SA" sz="1700" dirty="0">
                <a:solidFill>
                  <a:srgbClr val="000000"/>
                </a:solidFill>
                <a:latin typeface="Alexandria SemiBold" pitchFamily="2" charset="-78"/>
                <a:cs typeface="Alexandria SemiBold" pitchFamily="2" charset="-78"/>
              </a:rPr>
              <a:t>العلاقة بين وقت الاستخدام اليومي لوسائل التواصل الاجتماعي ومستويات القلق والاكتئاب.</a:t>
            </a:r>
          </a:p>
          <a:p>
            <a:pPr marL="285750" indent="-285750" algn="r" rtl="1">
              <a:lnSpc>
                <a:spcPct val="150000"/>
              </a:lnSpc>
              <a:buFont typeface="Wingdings" panose="05000000000000000000" pitchFamily="2" charset="2"/>
              <a:buChar char="Ø"/>
            </a:pPr>
            <a:r>
              <a:rPr lang="ar-SA" sz="1700" dirty="0" smtClean="0">
                <a:solidFill>
                  <a:srgbClr val="000000"/>
                </a:solidFill>
                <a:latin typeface="Alexandria SemiBold" pitchFamily="2" charset="-78"/>
                <a:cs typeface="Alexandria SemiBold" pitchFamily="2" charset="-78"/>
              </a:rPr>
              <a:t>النتائج: أظهرت </a:t>
            </a:r>
            <a:r>
              <a:rPr lang="ar-SA" sz="1700" dirty="0">
                <a:solidFill>
                  <a:srgbClr val="000000"/>
                </a:solidFill>
                <a:latin typeface="Alexandria SemiBold" pitchFamily="2" charset="-78"/>
                <a:cs typeface="Alexandria SemiBold" pitchFamily="2" charset="-78"/>
              </a:rPr>
              <a:t>النتائج أن المراهقين الذين قضوا أكثر من 3 ساعات يوميًا على وسائل التواصل الاجتماعي كانوا أكثر عرضة للإصابة بمشاعر القلق والاكتئاب مقارنة بأقرانهم الذين يستخدمون هذه الوسائل بشكل معتدل. </a:t>
            </a:r>
            <a:r>
              <a:rPr lang="ar-SA" sz="1700" dirty="0" smtClean="0">
                <a:solidFill>
                  <a:srgbClr val="000000"/>
                </a:solidFill>
                <a:latin typeface="Alexandria SemiBold" pitchFamily="2" charset="-78"/>
                <a:cs typeface="Alexandria SemiBold" pitchFamily="2" charset="-78"/>
              </a:rPr>
              <a:t>ويرجع ذلك إلى المقارنات </a:t>
            </a:r>
            <a:r>
              <a:rPr lang="ar-SA" sz="1700" dirty="0">
                <a:solidFill>
                  <a:srgbClr val="000000"/>
                </a:solidFill>
                <a:latin typeface="Alexandria SemiBold" pitchFamily="2" charset="-78"/>
                <a:cs typeface="Alexandria SemiBold" pitchFamily="2" charset="-78"/>
              </a:rPr>
              <a:t>الاجتماعية التي تحدث عندما يرى الأفراد صورًا مثالية لحياة الآخرين، مما يؤدي إلى شعورهم بعدم الرضا عن حياتهم </a:t>
            </a:r>
            <a:r>
              <a:rPr lang="ar-SA" sz="1700" dirty="0" smtClean="0">
                <a:solidFill>
                  <a:srgbClr val="000000"/>
                </a:solidFill>
                <a:latin typeface="Alexandria SemiBold" pitchFamily="2" charset="-78"/>
                <a:cs typeface="Alexandria SemiBold" pitchFamily="2" charset="-78"/>
              </a:rPr>
              <a:t>الخاص. كما أن التعرض </a:t>
            </a:r>
            <a:r>
              <a:rPr lang="ar-SA" sz="1700" dirty="0">
                <a:solidFill>
                  <a:srgbClr val="000000"/>
                </a:solidFill>
                <a:latin typeface="Alexandria SemiBold" pitchFamily="2" charset="-78"/>
                <a:cs typeface="Alexandria SemiBold" pitchFamily="2" charset="-78"/>
              </a:rPr>
              <a:t>للمحتوى السلبي </a:t>
            </a:r>
            <a:r>
              <a:rPr lang="ar-SA" sz="1700" dirty="0" smtClean="0">
                <a:solidFill>
                  <a:srgbClr val="000000"/>
                </a:solidFill>
                <a:latin typeface="Alexandria SemiBold" pitchFamily="2" charset="-78"/>
                <a:cs typeface="Alexandria SemiBold" pitchFamily="2" charset="-78"/>
              </a:rPr>
              <a:t>يزيد من </a:t>
            </a:r>
            <a:r>
              <a:rPr lang="ar-SA" sz="1700" dirty="0">
                <a:solidFill>
                  <a:srgbClr val="000000"/>
                </a:solidFill>
                <a:latin typeface="Alexandria SemiBold" pitchFamily="2" charset="-78"/>
                <a:cs typeface="Alexandria SemiBold" pitchFamily="2" charset="-78"/>
              </a:rPr>
              <a:t>مستويات </a:t>
            </a:r>
            <a:r>
              <a:rPr lang="ar-SA" sz="1700" dirty="0" smtClean="0">
                <a:solidFill>
                  <a:srgbClr val="000000"/>
                </a:solidFill>
                <a:latin typeface="Alexandria SemiBold" pitchFamily="2" charset="-78"/>
                <a:cs typeface="Alexandria SemiBold" pitchFamily="2" charset="-78"/>
              </a:rPr>
              <a:t>القلق والتوتر.</a:t>
            </a:r>
          </a:p>
        </p:txBody>
      </p:sp>
      <p:sp>
        <p:nvSpPr>
          <p:cNvPr id="11" name="Freeform 10"/>
          <p:cNvSpPr/>
          <p:nvPr/>
        </p:nvSpPr>
        <p:spPr>
          <a:xfrm>
            <a:off x="0" y="4392386"/>
            <a:ext cx="2466923" cy="2465614"/>
          </a:xfrm>
          <a:custGeom>
            <a:avLst/>
            <a:gdLst/>
            <a:ahLst/>
            <a:cxnLst/>
            <a:rect l="l" t="t" r="r" b="b"/>
            <a:pathLst>
              <a:path w="7586041" h="6220554">
                <a:moveTo>
                  <a:pt x="0" y="0"/>
                </a:moveTo>
                <a:lnTo>
                  <a:pt x="7586042" y="0"/>
                </a:lnTo>
                <a:lnTo>
                  <a:pt x="7586042" y="6220554"/>
                </a:lnTo>
                <a:lnTo>
                  <a:pt x="0" y="6220554"/>
                </a:lnTo>
                <a:lnTo>
                  <a:pt x="0" y="0"/>
                </a:lnTo>
                <a:close/>
              </a:path>
            </a:pathLst>
          </a:custGeom>
          <a:blipFill>
            <a:blip r:embed="rId5"/>
            <a:stretch>
              <a:fillRect/>
            </a:stretch>
          </a:blipFill>
        </p:spPr>
        <p:txBody>
          <a:bodyPr/>
          <a:lstStyle/>
          <a:p>
            <a:endParaRPr lang="ar-SA"/>
          </a:p>
        </p:txBody>
      </p:sp>
    </p:spTree>
    <p:extLst>
      <p:ext uri="{BB962C8B-B14F-4D97-AF65-F5344CB8AC3E}">
        <p14:creationId xmlns:p14="http://schemas.microsoft.com/office/powerpoint/2010/main" val="37225451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8318" y="2072557"/>
            <a:ext cx="9233450" cy="4299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rgbClr val="0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468866" y="11655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00676" y="1209979"/>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87980" y="14526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973622" y="1500324"/>
            <a:ext cx="6507836" cy="461024"/>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solidFill>
                  <a:schemeClr val="accent2">
                    <a:lumMod val="75000"/>
                  </a:schemeClr>
                </a:solidFill>
                <a:latin typeface="Alexandria SemiBold" pitchFamily="2" charset="-78"/>
                <a:cs typeface="Alexandria SemiBold" pitchFamily="2" charset="-78"/>
              </a:rPr>
              <a:t>دراسات حالة: حول تأثيرات الاستهلاك المفرط للإعلام الرقمي </a:t>
            </a:r>
          </a:p>
        </p:txBody>
      </p:sp>
      <p:sp>
        <p:nvSpPr>
          <p:cNvPr id="3" name="Rectangle 2"/>
          <p:cNvSpPr/>
          <p:nvPr/>
        </p:nvSpPr>
        <p:spPr>
          <a:xfrm>
            <a:off x="2206292" y="2242647"/>
            <a:ext cx="9073030" cy="4247317"/>
          </a:xfrm>
          <a:prstGeom prst="rect">
            <a:avLst/>
          </a:prstGeom>
        </p:spPr>
        <p:txBody>
          <a:bodyPr wrap="square">
            <a:spAutoFit/>
          </a:bodyPr>
          <a:lstStyle/>
          <a:p>
            <a:pPr marL="342900" indent="-3429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دراسة حالة: تأثير الاستهلاك المفرط للأخبار والرفاهية النفسية: دور الأخبار السلبية</a:t>
            </a:r>
          </a:p>
          <a:p>
            <a:pPr marL="285750" indent="-285750" algn="r" rtl="1">
              <a:lnSpc>
                <a:spcPct val="150000"/>
              </a:lnSpc>
              <a:buFont typeface="Wingdings" panose="05000000000000000000" pitchFamily="2" charset="2"/>
              <a:buChar char="Ø"/>
            </a:pPr>
            <a:r>
              <a:rPr lang="ar-SA" dirty="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ركزت الدراسة  على تأثير استهلاك </a:t>
            </a:r>
            <a:r>
              <a:rPr lang="ar-SA" sz="1700" dirty="0" smtClean="0">
                <a:solidFill>
                  <a:srgbClr val="000000"/>
                </a:solidFill>
                <a:latin typeface="Alexandria SemiBold" pitchFamily="2" charset="-78"/>
                <a:cs typeface="Alexandria SemiBold" pitchFamily="2" charset="-78"/>
              </a:rPr>
              <a:t>الأخبار السلبية </a:t>
            </a:r>
            <a:r>
              <a:rPr lang="ar-SA" sz="1700" dirty="0">
                <a:solidFill>
                  <a:srgbClr val="000000"/>
                </a:solidFill>
                <a:latin typeface="Alexandria SemiBold" pitchFamily="2" charset="-78"/>
                <a:cs typeface="Alexandria SemiBold" pitchFamily="2" charset="-78"/>
              </a:rPr>
              <a:t>على البالغين خلال جائحة </a:t>
            </a:r>
            <a:r>
              <a:rPr lang="en-US" sz="1700" dirty="0">
                <a:solidFill>
                  <a:srgbClr val="000000"/>
                </a:solidFill>
                <a:latin typeface="Alexandria SemiBold" pitchFamily="2" charset="-78"/>
                <a:cs typeface="Alexandria SemiBold" pitchFamily="2" charset="-78"/>
              </a:rPr>
              <a:t>COVID-19. </a:t>
            </a:r>
            <a:endParaRPr lang="ar-SA" sz="1700" dirty="0" smtClean="0">
              <a:solidFill>
                <a:srgbClr val="0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sz="1700" dirty="0" smtClean="0">
                <a:solidFill>
                  <a:srgbClr val="000000"/>
                </a:solidFill>
                <a:latin typeface="Alexandria SemiBold" pitchFamily="2" charset="-78"/>
                <a:cs typeface="Alexandria SemiBold" pitchFamily="2" charset="-78"/>
              </a:rPr>
              <a:t>وأجريت الدراسة على عينة قوامها </a:t>
            </a:r>
            <a:r>
              <a:rPr lang="ar-SA" sz="1700" dirty="0">
                <a:solidFill>
                  <a:srgbClr val="000000"/>
                </a:solidFill>
                <a:latin typeface="Alexandria SemiBold" pitchFamily="2" charset="-78"/>
                <a:cs typeface="Alexandria SemiBold" pitchFamily="2" charset="-78"/>
              </a:rPr>
              <a:t>306 مشاركًا تم عرض عليهم 40 عنوانًا من مواقع ا</a:t>
            </a:r>
            <a:r>
              <a:rPr lang="ar-SA" sz="1700" dirty="0" smtClean="0">
                <a:solidFill>
                  <a:srgbClr val="000000"/>
                </a:solidFill>
                <a:latin typeface="Alexandria SemiBold" pitchFamily="2" charset="-78"/>
                <a:cs typeface="Alexandria SemiBold" pitchFamily="2" charset="-78"/>
              </a:rPr>
              <a:t>خبارية رئيسية؛ </a:t>
            </a:r>
            <a:r>
              <a:rPr lang="ar-SA" sz="1700" dirty="0">
                <a:solidFill>
                  <a:srgbClr val="000000"/>
                </a:solidFill>
                <a:latin typeface="Alexandria SemiBold" pitchFamily="2" charset="-78"/>
                <a:cs typeface="Alexandria SemiBold" pitchFamily="2" charset="-78"/>
              </a:rPr>
              <a:t>بهدف تحليل كيفية تأثير الكلمات السلبية والإيجابية في عناوين الأخبار على معدلات </a:t>
            </a:r>
            <a:r>
              <a:rPr lang="ar-SA" sz="1700" dirty="0" smtClean="0">
                <a:solidFill>
                  <a:srgbClr val="000000"/>
                </a:solidFill>
                <a:latin typeface="Alexandria SemiBold" pitchFamily="2" charset="-78"/>
                <a:cs typeface="Alexandria SemiBold" pitchFamily="2" charset="-78"/>
              </a:rPr>
              <a:t>الاستهلاك.</a:t>
            </a:r>
          </a:p>
          <a:p>
            <a:pPr marL="285750" indent="-285750" algn="r" rtl="1">
              <a:lnSpc>
                <a:spcPct val="150000"/>
              </a:lnSpc>
              <a:buFont typeface="Wingdings" panose="05000000000000000000" pitchFamily="2" charset="2"/>
              <a:buChar char="Ø"/>
            </a:pPr>
            <a:r>
              <a:rPr lang="ar-SA" dirty="0" smtClean="0">
                <a:solidFill>
                  <a:srgbClr val="000000"/>
                </a:solidFill>
                <a:latin typeface="Alexandria SemiBold" pitchFamily="2" charset="-78"/>
                <a:cs typeface="Alexandria SemiBold" pitchFamily="2" charset="-78"/>
              </a:rPr>
              <a:t>النتائج</a:t>
            </a:r>
            <a:r>
              <a:rPr lang="ar-SA" dirty="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أظهرت </a:t>
            </a:r>
            <a:r>
              <a:rPr lang="ar-SA" sz="1700" dirty="0" smtClean="0">
                <a:solidFill>
                  <a:srgbClr val="000000"/>
                </a:solidFill>
                <a:latin typeface="Alexandria SemiBold" pitchFamily="2" charset="-78"/>
                <a:cs typeface="Alexandria SemiBold" pitchFamily="2" charset="-78"/>
              </a:rPr>
              <a:t>الدراسة أن </a:t>
            </a:r>
            <a:r>
              <a:rPr lang="ar-SA" sz="1700" dirty="0">
                <a:solidFill>
                  <a:srgbClr val="000000"/>
                </a:solidFill>
                <a:latin typeface="Alexandria SemiBold" pitchFamily="2" charset="-78"/>
                <a:cs typeface="Alexandria SemiBold" pitchFamily="2" charset="-78"/>
              </a:rPr>
              <a:t>الكلمات السلبية في العناوين زادت من معدلات الاستهلاك. </a:t>
            </a:r>
            <a:r>
              <a:rPr lang="ar-SA" sz="1700" dirty="0" smtClean="0">
                <a:solidFill>
                  <a:srgbClr val="000000"/>
                </a:solidFill>
                <a:latin typeface="Alexandria SemiBold" pitchFamily="2" charset="-78"/>
                <a:cs typeface="Alexandria SemiBold" pitchFamily="2" charset="-78"/>
              </a:rPr>
              <a:t>وأن كل </a:t>
            </a:r>
            <a:r>
              <a:rPr lang="ar-SA" sz="1700" dirty="0">
                <a:solidFill>
                  <a:srgbClr val="000000"/>
                </a:solidFill>
                <a:latin typeface="Alexandria SemiBold" pitchFamily="2" charset="-78"/>
                <a:cs typeface="Alexandria SemiBold" pitchFamily="2" charset="-78"/>
              </a:rPr>
              <a:t>كلمة سلبية إضافية في عنوان متوسط الطول زادت من معدل النقر بنسبة 2.3%. هذا يشير إلى أن </a:t>
            </a:r>
            <a:r>
              <a:rPr lang="ar-SA" sz="1700" u="sng" dirty="0">
                <a:solidFill>
                  <a:srgbClr val="000000"/>
                </a:solidFill>
                <a:latin typeface="Alexandria SemiBold" pitchFamily="2" charset="-78"/>
                <a:cs typeface="Alexandria SemiBold" pitchFamily="2" charset="-78"/>
              </a:rPr>
              <a:t>الأخبار السلبية تجذب انتباه القراء بشكل أكبر مقارنة بالأخبار </a:t>
            </a:r>
            <a:r>
              <a:rPr lang="ar-SA" sz="1700" u="sng" dirty="0" smtClean="0">
                <a:solidFill>
                  <a:srgbClr val="000000"/>
                </a:solidFill>
                <a:latin typeface="Alexandria SemiBold" pitchFamily="2" charset="-78"/>
                <a:cs typeface="Alexandria SemiBold" pitchFamily="2" charset="-78"/>
              </a:rPr>
              <a:t>الإيجابية</a:t>
            </a:r>
            <a:r>
              <a:rPr lang="ar-SA" sz="1700" dirty="0" smtClean="0">
                <a:solidFill>
                  <a:srgbClr val="000000"/>
                </a:solidFill>
                <a:latin typeface="Alexandria SemiBold" pitchFamily="2" charset="-78"/>
                <a:cs typeface="Alexandria SemiBold" pitchFamily="2" charset="-78"/>
              </a:rPr>
              <a:t>. الاستهلاك </a:t>
            </a:r>
            <a:r>
              <a:rPr lang="ar-SA" sz="1700" dirty="0">
                <a:solidFill>
                  <a:srgbClr val="000000"/>
                </a:solidFill>
                <a:latin typeface="Alexandria SemiBold" pitchFamily="2" charset="-78"/>
                <a:cs typeface="Alexandria SemiBold" pitchFamily="2" charset="-78"/>
              </a:rPr>
              <a:t>المفرط للأخبار السلبية خلال جائحة كوفيد 2019، </a:t>
            </a:r>
            <a:r>
              <a:rPr lang="ar-SA" sz="1700" dirty="0" smtClean="0">
                <a:solidFill>
                  <a:srgbClr val="000000"/>
                </a:solidFill>
                <a:latin typeface="Alexandria SemiBold" pitchFamily="2" charset="-78"/>
                <a:cs typeface="Alexandria SemiBold" pitchFamily="2" charset="-78"/>
              </a:rPr>
              <a:t>أدى </a:t>
            </a:r>
            <a:r>
              <a:rPr lang="ar-SA" sz="1700" dirty="0">
                <a:solidFill>
                  <a:srgbClr val="000000"/>
                </a:solidFill>
                <a:latin typeface="Alexandria SemiBold" pitchFamily="2" charset="-78"/>
                <a:cs typeface="Alexandria SemiBold" pitchFamily="2" charset="-78"/>
              </a:rPr>
              <a:t>إلى زيادة مشاعر القلق والخوف والعزلة، وهو ما ساهم في تدهور الصحة النفسية</a:t>
            </a:r>
            <a:r>
              <a:rPr lang="ar-SA" sz="1700" dirty="0" smtClean="0">
                <a:solidFill>
                  <a:srgbClr val="000000"/>
                </a:solidFill>
                <a:latin typeface="Alexandria SemiBold" pitchFamily="2" charset="-78"/>
                <a:cs typeface="Alexandria SemiBold" pitchFamily="2" charset="-78"/>
              </a:rPr>
              <a:t>.</a:t>
            </a:r>
            <a:endParaRPr lang="ar-SA" sz="1700" dirty="0">
              <a:solidFill>
                <a:srgbClr val="0070C0"/>
              </a:solidFill>
              <a:latin typeface="Alexandria SemiBold" pitchFamily="2" charset="-78"/>
              <a:cs typeface="Alexandria SemiBold" pitchFamily="2" charset="-78"/>
            </a:endParaRPr>
          </a:p>
        </p:txBody>
      </p:sp>
      <p:sp>
        <p:nvSpPr>
          <p:cNvPr id="14" name="Freeform 7"/>
          <p:cNvSpPr/>
          <p:nvPr/>
        </p:nvSpPr>
        <p:spPr>
          <a:xfrm>
            <a:off x="-1" y="3902532"/>
            <a:ext cx="2383971" cy="2904512"/>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5">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31391010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4">
            <a:extLst>
              <a:ext uri="{FF2B5EF4-FFF2-40B4-BE49-F238E27FC236}">
                <a16:creationId xmlns:a16="http://schemas.microsoft.com/office/drawing/2014/main" id="{2BC869EB-5623-4AA1-9123-4AF9DF916049}"/>
              </a:ext>
            </a:extLst>
          </p:cNvPr>
          <p:cNvSpPr/>
          <p:nvPr/>
        </p:nvSpPr>
        <p:spPr>
          <a:xfrm>
            <a:off x="4688575" y="2123914"/>
            <a:ext cx="6953697" cy="4129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52926" y="2123914"/>
            <a:ext cx="4248345" cy="4568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8984" y="11203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19680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42314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08691" y="2213874"/>
            <a:ext cx="6809541" cy="401648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Ø"/>
            </a:pPr>
            <a:r>
              <a:rPr lang="ar-SA" sz="1700" dirty="0" smtClean="0">
                <a:latin typeface="Alexandria SemiBold" pitchFamily="2" charset="-78"/>
                <a:cs typeface="Alexandria SemiBold" pitchFamily="2" charset="-78"/>
              </a:rPr>
              <a:t>دراسة تجريبية استهدفت قياس تأثير </a:t>
            </a:r>
            <a:r>
              <a:rPr lang="ar-SA" sz="1700" dirty="0">
                <a:latin typeface="Alexandria SemiBold" pitchFamily="2" charset="-78"/>
                <a:cs typeface="Alexandria SemiBold" pitchFamily="2" charset="-78"/>
              </a:rPr>
              <a:t>استخدام الكلمات السلبية </a:t>
            </a:r>
            <a:r>
              <a:rPr lang="ar-SA" sz="1700" dirty="0" smtClean="0">
                <a:latin typeface="Alexandria SemiBold" pitchFamily="2" charset="-78"/>
                <a:cs typeface="Alexandria SemiBold" pitchFamily="2" charset="-78"/>
              </a:rPr>
              <a:t>القوية في صياغة أخبار الجريمة في </a:t>
            </a:r>
            <a:r>
              <a:rPr lang="ar-SA" sz="1700" dirty="0">
                <a:latin typeface="Alexandria SemiBold" pitchFamily="2" charset="-78"/>
                <a:cs typeface="Alexandria SemiBold" pitchFamily="2" charset="-78"/>
              </a:rPr>
              <a:t>تشكيل إدراك الأفراد وسلوكهم </a:t>
            </a:r>
            <a:r>
              <a:rPr lang="ar-SA" sz="1700" dirty="0" smtClean="0">
                <a:latin typeface="Alexandria SemiBold" pitchFamily="2" charset="-78"/>
                <a:cs typeface="Alexandria SemiBold" pitchFamily="2" charset="-78"/>
              </a:rPr>
              <a:t>.</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وقامت الباحثة بتصميم خبرين وعرضهم على مجموعتين من المبحوثين:</a:t>
            </a:r>
          </a:p>
          <a:p>
            <a:pPr marL="342900" indent="-342900" algn="r" rtl="1">
              <a:lnSpc>
                <a:spcPct val="150000"/>
              </a:lnSpc>
              <a:buFont typeface="+mj-lt"/>
              <a:buAutoNum type="arabicPeriod"/>
            </a:pPr>
            <a:r>
              <a:rPr lang="ar-SA" sz="1700" dirty="0" smtClean="0">
                <a:solidFill>
                  <a:srgbClr val="880002"/>
                </a:solidFill>
                <a:latin typeface="Alexandria SemiBold" pitchFamily="2" charset="-78"/>
                <a:cs typeface="Alexandria SemiBold" pitchFamily="2" charset="-78"/>
              </a:rPr>
              <a:t>المجموعة الأولى: </a:t>
            </a:r>
            <a:r>
              <a:rPr lang="ar-SA" sz="1700" dirty="0" smtClean="0">
                <a:latin typeface="Alexandria SemiBold" pitchFamily="2" charset="-78"/>
                <a:cs typeface="Alexandria SemiBold" pitchFamily="2" charset="-78"/>
              </a:rPr>
              <a:t>تعرضت لخبر يصف المجرمين باستخدام كلمات سلبية قوية: مثل الوحوش المدمرة </a:t>
            </a:r>
            <a:r>
              <a:rPr lang="en-US" sz="1700" dirty="0" smtClean="0">
                <a:latin typeface="Alexandria SemiBold" pitchFamily="2" charset="-78"/>
                <a:cs typeface="Alexandria SemiBold" pitchFamily="2" charset="-78"/>
              </a:rPr>
              <a:t>Ravaging beast</a:t>
            </a:r>
            <a:r>
              <a:rPr lang="ar-SA" sz="1700" dirty="0" smtClean="0">
                <a:latin typeface="Alexandria SemiBold" pitchFamily="2" charset="-78"/>
                <a:cs typeface="Alexandria SemiBold" pitchFamily="2" charset="-78"/>
              </a:rPr>
              <a:t> وبعض الصفات التي يغلب استخدامها مع الحيوانات في الغابة.</a:t>
            </a:r>
          </a:p>
          <a:p>
            <a:pPr marL="342900" indent="-342900" algn="r" rtl="1">
              <a:lnSpc>
                <a:spcPct val="150000"/>
              </a:lnSpc>
              <a:buFont typeface="+mj-lt"/>
              <a:buAutoNum type="arabicPeriod"/>
            </a:pPr>
            <a:r>
              <a:rPr lang="ar-SA" sz="1700" dirty="0" smtClean="0">
                <a:solidFill>
                  <a:srgbClr val="880002"/>
                </a:solidFill>
                <a:latin typeface="Alexandria SemiBold" pitchFamily="2" charset="-78"/>
                <a:cs typeface="Alexandria SemiBold" pitchFamily="2" charset="-78"/>
              </a:rPr>
              <a:t>المجموعة الثانية: </a:t>
            </a:r>
            <a:r>
              <a:rPr lang="ar-SA" sz="1700" dirty="0" smtClean="0">
                <a:latin typeface="Alexandria SemiBold" pitchFamily="2" charset="-78"/>
                <a:cs typeface="Alexandria SemiBold" pitchFamily="2" charset="-78"/>
              </a:rPr>
              <a:t>تعرضت لخبر يصف المجرمين بكلمات أقل حدة وبشكل غير مباشر، حيث استخدم كلمة فيروسات مدمرة </a:t>
            </a:r>
            <a:r>
              <a:rPr lang="en-US" sz="1700" dirty="0" smtClean="0">
                <a:latin typeface="Alexandria SemiBold" pitchFamily="2" charset="-78"/>
                <a:cs typeface="Alexandria SemiBold" pitchFamily="2" charset="-78"/>
              </a:rPr>
              <a:t>Ravaging Virus</a:t>
            </a:r>
            <a:r>
              <a:rPr lang="ar-SA" sz="1700" dirty="0" smtClean="0">
                <a:latin typeface="Alexandria SemiBold" pitchFamily="2" charset="-78"/>
                <a:cs typeface="Alexandria Semi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331514" y="1527483"/>
            <a:ext cx="6404272"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solidFill>
                  <a:schemeClr val="accent2">
                    <a:lumMod val="75000"/>
                  </a:schemeClr>
                </a:solidFill>
                <a:latin typeface="Alexandria SemiBold" pitchFamily="2" charset="-78"/>
                <a:cs typeface="Alexandria SemiBold" pitchFamily="2" charset="-78"/>
              </a:rPr>
              <a:t>دراسة حالة: تأثير الكلمات السلبية على سلوك </a:t>
            </a:r>
            <a:r>
              <a:rPr lang="ar-SA" b="1" dirty="0" smtClean="0">
                <a:solidFill>
                  <a:schemeClr val="accent2">
                    <a:lumMod val="75000"/>
                  </a:schemeClr>
                </a:solidFill>
                <a:latin typeface="Alexandria SemiBold" pitchFamily="2" charset="-78"/>
                <a:cs typeface="Alexandria SemiBold" pitchFamily="2" charset="-78"/>
              </a:rPr>
              <a:t>المستخدمين</a:t>
            </a:r>
            <a:endParaRPr lang="ar-SA" b="1" dirty="0">
              <a:solidFill>
                <a:schemeClr val="accent2">
                  <a:lumMod val="75000"/>
                </a:schemeClr>
              </a:solidFill>
              <a:latin typeface="Alexandria SemiBold" pitchFamily="2" charset="-78"/>
              <a:cs typeface="Alexandria SemiBold" pitchFamily="2" charset="-78"/>
            </a:endParaRPr>
          </a:p>
        </p:txBody>
      </p:sp>
      <p:pic>
        <p:nvPicPr>
          <p:cNvPr id="14" name="Picture 13"/>
          <p:cNvPicPr>
            <a:picLocks noChangeAspect="1"/>
          </p:cNvPicPr>
          <p:nvPr/>
        </p:nvPicPr>
        <p:blipFill>
          <a:blip r:embed="rId4">
            <a:clrChange>
              <a:clrFrom>
                <a:srgbClr val="FFFFFF"/>
              </a:clrFrom>
              <a:clrTo>
                <a:srgbClr val="FFFFFF">
                  <a:alpha val="0"/>
                </a:srgbClr>
              </a:clrTo>
            </a:clrChange>
          </a:blip>
          <a:stretch>
            <a:fillRect/>
          </a:stretch>
        </p:blipFill>
        <p:spPr>
          <a:xfrm>
            <a:off x="245506" y="2104805"/>
            <a:ext cx="4604080" cy="4431637"/>
          </a:xfrm>
          <a:prstGeom prst="rect">
            <a:avLst/>
          </a:prstGeom>
        </p:spPr>
      </p:pic>
    </p:spTree>
    <p:extLst>
      <p:ext uri="{BB962C8B-B14F-4D97-AF65-F5344CB8AC3E}">
        <p14:creationId xmlns:p14="http://schemas.microsoft.com/office/powerpoint/2010/main" val="5016543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928" y="2161255"/>
            <a:ext cx="3240506" cy="4696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4">
            <a:extLst>
              <a:ext uri="{FF2B5EF4-FFF2-40B4-BE49-F238E27FC236}">
                <a16:creationId xmlns:a16="http://schemas.microsoft.com/office/drawing/2014/main" id="{2BC869EB-5623-4AA1-9123-4AF9DF916049}"/>
              </a:ext>
            </a:extLst>
          </p:cNvPr>
          <p:cNvSpPr/>
          <p:nvPr/>
        </p:nvSpPr>
        <p:spPr>
          <a:xfrm>
            <a:off x="3337363" y="2161255"/>
            <a:ext cx="8362165" cy="4129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8984" y="11203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19680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42314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234434" y="2213874"/>
            <a:ext cx="8380051" cy="401648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Ø"/>
            </a:pPr>
            <a:r>
              <a:rPr lang="ar-SA" sz="1700" dirty="0" smtClean="0">
                <a:latin typeface="Alexandria SemiBold" pitchFamily="2" charset="-78"/>
                <a:cs typeface="Alexandria SemiBold" pitchFamily="2" charset="-78"/>
              </a:rPr>
              <a:t>وتم عرض قائمة من الكلمات مثل: (الإقصاء – القبض عليهم - الحبس – المساعدة – إعادة التأهيل). وتم سؤال المجموعتين عن كيفية </a:t>
            </a:r>
            <a:r>
              <a:rPr lang="ar-SA" sz="1700" dirty="0">
                <a:latin typeface="Alexandria SemiBold" pitchFamily="2" charset="-78"/>
                <a:cs typeface="Alexandria SemiBold" pitchFamily="2" charset="-78"/>
              </a:rPr>
              <a:t>التعامل مع هؤلاء المجرمين؟ </a:t>
            </a:r>
            <a:r>
              <a:rPr lang="ar-SA" sz="1700" dirty="0" smtClean="0">
                <a:latin typeface="Alexandria SemiBold" pitchFamily="2" charset="-78"/>
                <a:cs typeface="Alexandria SemiBold" pitchFamily="2" charset="-78"/>
              </a:rPr>
              <a:t>والإجابة باستخدام أحد الكلمات الموجودة في القائمة.</a:t>
            </a:r>
          </a:p>
          <a:p>
            <a:pPr marL="285750" indent="-285750" algn="r" rtl="1">
              <a:lnSpc>
                <a:spcPct val="150000"/>
              </a:lnSpc>
              <a:buFont typeface="Wingdings" panose="05000000000000000000" pitchFamily="2" charset="2"/>
              <a:buChar char="Ø"/>
            </a:pPr>
            <a:r>
              <a:rPr lang="ar-SA" sz="1700" dirty="0" smtClean="0">
                <a:latin typeface="Alexandria SemiBold" pitchFamily="2" charset="-78"/>
                <a:cs typeface="Alexandria SemiBold" pitchFamily="2" charset="-78"/>
              </a:rPr>
              <a:t>النتائج: </a:t>
            </a:r>
            <a:r>
              <a:rPr lang="ar-SA" sz="1700" dirty="0" smtClean="0">
                <a:solidFill>
                  <a:srgbClr val="880002"/>
                </a:solidFill>
                <a:latin typeface="Alexandria SemiBold" pitchFamily="2" charset="-78"/>
                <a:cs typeface="Alexandria SemiBold" pitchFamily="2" charset="-78"/>
              </a:rPr>
              <a:t>المجموعة الأولى: </a:t>
            </a:r>
            <a:r>
              <a:rPr lang="ar-SA" sz="1700" dirty="0">
                <a:latin typeface="Alexandria SemiBold" pitchFamily="2" charset="-78"/>
                <a:cs typeface="Alexandria SemiBold" pitchFamily="2" charset="-78"/>
              </a:rPr>
              <a:t>التي تعرضت </a:t>
            </a:r>
            <a:r>
              <a:rPr lang="ar-SA" sz="1700" dirty="0" smtClean="0">
                <a:latin typeface="Alexandria SemiBold" pitchFamily="2" charset="-78"/>
                <a:cs typeface="Alexandria SemiBold" pitchFamily="2" charset="-78"/>
              </a:rPr>
              <a:t>لخبر يصف المجرمين باستخدام كلمات سلبية قوية: مثل الوحوش المدمرة </a:t>
            </a:r>
            <a:r>
              <a:rPr lang="en-US" sz="1700" dirty="0" smtClean="0">
                <a:latin typeface="Alexandria SemiBold" pitchFamily="2" charset="-78"/>
                <a:cs typeface="Alexandria SemiBold" pitchFamily="2" charset="-78"/>
              </a:rPr>
              <a:t>Ravaging beast</a:t>
            </a:r>
            <a:r>
              <a:rPr lang="ar-SA" sz="1700" dirty="0" smtClean="0">
                <a:latin typeface="Alexandria SemiBold" pitchFamily="2" charset="-78"/>
                <a:cs typeface="Alexandria SemiBold" pitchFamily="2" charset="-78"/>
              </a:rPr>
              <a:t> كانوا أكثر ميلًا لتبني آراء سلبية قوية، حيث كان لديهم استعدادًا لاتخاذ إجراءات صارمة بالقبض عليهم وإقصائهم. بينما </a:t>
            </a:r>
            <a:r>
              <a:rPr lang="ar-SA" sz="1700" dirty="0" smtClean="0">
                <a:solidFill>
                  <a:srgbClr val="880002"/>
                </a:solidFill>
                <a:latin typeface="Alexandria SemiBold" pitchFamily="2" charset="-78"/>
                <a:cs typeface="Alexandria SemiBold" pitchFamily="2" charset="-78"/>
              </a:rPr>
              <a:t>المجموعة الثانية </a:t>
            </a:r>
            <a:r>
              <a:rPr lang="ar-SA" sz="1700" dirty="0">
                <a:latin typeface="Alexandria SemiBold" pitchFamily="2" charset="-78"/>
                <a:cs typeface="Alexandria SemiBold" pitchFamily="2" charset="-78"/>
              </a:rPr>
              <a:t>التي تعرضت </a:t>
            </a:r>
            <a:r>
              <a:rPr lang="ar-SA" sz="1700" dirty="0" smtClean="0">
                <a:latin typeface="Alexandria SemiBold" pitchFamily="2" charset="-78"/>
                <a:cs typeface="Alexandria SemiBold" pitchFamily="2" charset="-78"/>
              </a:rPr>
              <a:t>لخبر يصف المجرمين بكلمات أقل حدة، حيث استخدم كلمة فيروسات مدمرة </a:t>
            </a:r>
            <a:r>
              <a:rPr lang="en-US" sz="1700" dirty="0" smtClean="0">
                <a:latin typeface="Alexandria SemiBold" pitchFamily="2" charset="-78"/>
                <a:cs typeface="Alexandria SemiBold" pitchFamily="2" charset="-78"/>
              </a:rPr>
              <a:t>Ravaging Virus</a:t>
            </a:r>
            <a:r>
              <a:rPr lang="ar-SA" sz="1700" dirty="0" smtClean="0">
                <a:latin typeface="Alexandria SemiBold" pitchFamily="2" charset="-78"/>
                <a:cs typeface="Alexandria SemiBold" pitchFamily="2" charset="-78"/>
              </a:rPr>
              <a:t> ، كانوا أكثر ميلًا لتبني آراء بإزالة الظروف وإعادة التأهيل الذي أدى إلى سلوكهم العدواني، وذلك نتيجة تعرضهم لكلمات ليس لها علاقة مباشرة بالموضوع.</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4" name="Picture 13"/>
          <p:cNvPicPr>
            <a:picLocks noChangeAspect="1"/>
          </p:cNvPicPr>
          <p:nvPr/>
        </p:nvPicPr>
        <p:blipFill>
          <a:blip r:embed="rId4">
            <a:clrChange>
              <a:clrFrom>
                <a:srgbClr val="FFFFFF"/>
              </a:clrFrom>
              <a:clrTo>
                <a:srgbClr val="FFFFFF">
                  <a:alpha val="0"/>
                </a:srgbClr>
              </a:clrTo>
            </a:clrChange>
          </a:blip>
          <a:stretch>
            <a:fillRect/>
          </a:stretch>
        </p:blipFill>
        <p:spPr>
          <a:xfrm>
            <a:off x="200453" y="2286317"/>
            <a:ext cx="2946677" cy="2203198"/>
          </a:xfrm>
          <a:prstGeom prst="rect">
            <a:avLst/>
          </a:prstGeom>
        </p:spPr>
      </p:pic>
      <p:sp>
        <p:nvSpPr>
          <p:cNvPr id="3" name="Rectangle 2"/>
          <p:cNvSpPr/>
          <p:nvPr/>
        </p:nvSpPr>
        <p:spPr>
          <a:xfrm>
            <a:off x="171911" y="4549676"/>
            <a:ext cx="3152539" cy="2308324"/>
          </a:xfrm>
          <a:prstGeom prst="rect">
            <a:avLst/>
          </a:prstGeom>
          <a:solidFill>
            <a:schemeClr val="accent2">
              <a:lumMod val="20000"/>
              <a:lumOff val="80000"/>
            </a:schemeClr>
          </a:solidFill>
        </p:spPr>
        <p:txBody>
          <a:bodyPr wrap="square">
            <a:spAutoFit/>
          </a:bodyPr>
          <a:lstStyle/>
          <a:p>
            <a:pPr algn="r" rtl="1">
              <a:lnSpc>
                <a:spcPct val="150000"/>
              </a:lnSpc>
            </a:pPr>
            <a:r>
              <a:rPr lang="ar-SA" sz="1200" dirty="0" smtClean="0">
                <a:latin typeface="Alexandria SemiBold" pitchFamily="2" charset="-78"/>
                <a:cs typeface="Alexandria SemiBold" pitchFamily="2" charset="-78"/>
              </a:rPr>
              <a:t> فالكلمات </a:t>
            </a:r>
            <a:r>
              <a:rPr lang="ar-SA" sz="1200" dirty="0">
                <a:latin typeface="Alexandria SemiBold" pitchFamily="2" charset="-78"/>
                <a:cs typeface="Alexandria SemiBold" pitchFamily="2" charset="-78"/>
              </a:rPr>
              <a:t>السلبية القوية لها تأثير قوى على كيفية إدراك الأفراد للمعلومات. على سبيل المثال، استخدام عبارة مثل “فيروس مدمر” يزيد من مستويات القلق والخوف لدى الأفراد مقارنةً باستخدام كلمات أقل حدة، وهو ما انعكس على سلوكهم حيث كانوا أكثر ميلاً لتبني مواقف سلبية تجاه الموضوعات المرتبطة بهذه </a:t>
            </a:r>
            <a:r>
              <a:rPr lang="ar-SA" sz="1200" dirty="0" smtClean="0">
                <a:latin typeface="Alexandria SemiBold" pitchFamily="2" charset="-78"/>
                <a:cs typeface="Alexandria SemiBold" pitchFamily="2" charset="-78"/>
              </a:rPr>
              <a:t>الكلمات</a:t>
            </a:r>
            <a:r>
              <a:rPr lang="en-US" sz="1200" dirty="0" smtClean="0">
                <a:latin typeface="Alexandria SemiBold" pitchFamily="2" charset="-78"/>
                <a:cs typeface="Alexandria SemiBold" pitchFamily="2" charset="-78"/>
              </a:rPr>
              <a:t>.</a:t>
            </a:r>
            <a:endParaRPr lang="ar-SA" sz="12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31514" y="1625457"/>
            <a:ext cx="6404272"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solidFill>
                  <a:schemeClr val="accent2">
                    <a:lumMod val="75000"/>
                  </a:schemeClr>
                </a:solidFill>
                <a:latin typeface="Alexandria SemiBold" pitchFamily="2" charset="-78"/>
                <a:cs typeface="Alexandria SemiBold" pitchFamily="2" charset="-78"/>
              </a:rPr>
              <a:t>دراسة حالة: تأثير الكلمات السلبية على سلوك </a:t>
            </a:r>
            <a:r>
              <a:rPr lang="ar-SA" b="1" dirty="0" smtClean="0">
                <a:solidFill>
                  <a:schemeClr val="accent2">
                    <a:lumMod val="75000"/>
                  </a:schemeClr>
                </a:solidFill>
                <a:latin typeface="Alexandria SemiBold" pitchFamily="2" charset="-78"/>
                <a:cs typeface="Alexandria SemiBold" pitchFamily="2" charset="-78"/>
              </a:rPr>
              <a:t>المستخدمين</a:t>
            </a:r>
            <a:endParaRPr lang="ar-SA" b="1" dirty="0">
              <a:solidFill>
                <a:schemeClr val="accent2">
                  <a:lumMod val="75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772697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33956" y="1238250"/>
            <a:ext cx="4128422" cy="50077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9150" y="1423727"/>
            <a:ext cx="10420936" cy="470346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819150" y="2146617"/>
            <a:ext cx="10191750" cy="3980577"/>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دراسة </a:t>
            </a:r>
            <a:r>
              <a:rPr lang="ar-SA" dirty="0">
                <a:solidFill>
                  <a:srgbClr val="000000"/>
                </a:solidFill>
                <a:latin typeface="Alexandria SemiBold" pitchFamily="2" charset="-78"/>
                <a:cs typeface="Alexandria SemiBold" pitchFamily="2" charset="-78"/>
              </a:rPr>
              <a:t>التأثيرات </a:t>
            </a:r>
            <a:r>
              <a:rPr lang="ar-SA" dirty="0" smtClean="0">
                <a:solidFill>
                  <a:srgbClr val="000000"/>
                </a:solidFill>
                <a:latin typeface="Alexandria SemiBold" pitchFamily="2" charset="-78"/>
                <a:cs typeface="Alexandria SemiBold" pitchFamily="2" charset="-78"/>
              </a:rPr>
              <a:t>النفسية </a:t>
            </a:r>
            <a:r>
              <a:rPr lang="ar-SA" dirty="0">
                <a:solidFill>
                  <a:srgbClr val="000000"/>
                </a:solidFill>
                <a:latin typeface="Alexandria SemiBold" pitchFamily="2" charset="-78"/>
                <a:cs typeface="Alexandria SemiBold" pitchFamily="2" charset="-78"/>
              </a:rPr>
              <a:t>للمحتوى الرقمي على مشاعر وسلوكيات </a:t>
            </a:r>
            <a:r>
              <a:rPr lang="ar-SA" dirty="0" smtClean="0">
                <a:solidFill>
                  <a:srgbClr val="000000"/>
                </a:solidFill>
                <a:latin typeface="Alexandria SemiBold" pitchFamily="2" charset="-78"/>
                <a:cs typeface="Alexandria SemiBold" pitchFamily="2" charset="-78"/>
              </a:rPr>
              <a:t>المستخدمين تُعد </a:t>
            </a:r>
            <a:r>
              <a:rPr lang="ar-SA" dirty="0">
                <a:solidFill>
                  <a:srgbClr val="000000"/>
                </a:solidFill>
                <a:latin typeface="Alexandria SemiBold" pitchFamily="2" charset="-78"/>
                <a:cs typeface="Alexandria SemiBold" pitchFamily="2" charset="-78"/>
              </a:rPr>
              <a:t>أمرًا لا غنى عنه لتطوير استراتيجيات فعّالة للتواصل والإعلام</a:t>
            </a:r>
            <a:r>
              <a:rPr lang="ar-SA" dirty="0" smtClean="0">
                <a:solidFill>
                  <a:srgbClr val="000000"/>
                </a:solidFill>
                <a:latin typeface="Alexandria SemiBold" pitchFamily="2" charset="-78"/>
                <a:cs typeface="Alexandria SemiBold" pitchFamily="2" charset="-78"/>
              </a:rPr>
              <a:t>. نظرًا لتغير أنماط استهلاك </a:t>
            </a:r>
            <a:r>
              <a:rPr lang="ar-SA" dirty="0">
                <a:solidFill>
                  <a:srgbClr val="000000"/>
                </a:solidFill>
                <a:latin typeface="Alexandria SemiBold" pitchFamily="2" charset="-78"/>
                <a:cs typeface="Alexandria SemiBold" pitchFamily="2" charset="-78"/>
              </a:rPr>
              <a:t>الجمهور </a:t>
            </a:r>
            <a:r>
              <a:rPr lang="ar-SA" dirty="0" smtClean="0">
                <a:solidFill>
                  <a:srgbClr val="000000"/>
                </a:solidFill>
                <a:latin typeface="Alexandria SemiBold" pitchFamily="2" charset="-78"/>
                <a:cs typeface="Alexandria SemiBold" pitchFamily="2" charset="-78"/>
              </a:rPr>
              <a:t>للمحتوى </a:t>
            </a:r>
            <a:r>
              <a:rPr lang="ar-SA" dirty="0">
                <a:solidFill>
                  <a:srgbClr val="000000"/>
                </a:solidFill>
                <a:latin typeface="Alexandria SemiBold" pitchFamily="2" charset="-78"/>
                <a:cs typeface="Alexandria SemiBold" pitchFamily="2" charset="-78"/>
              </a:rPr>
              <a:t>الرقمي نتيجة التطور التقني الذي نشهده اليوم. وتتعدد دوافع التعرض للمحتوى الرقمي التي تلعب دورًا حاسمًا في كيفية استهلاك </a:t>
            </a:r>
            <a:r>
              <a:rPr lang="ar-SA" dirty="0" smtClean="0">
                <a:solidFill>
                  <a:srgbClr val="000000"/>
                </a:solidFill>
                <a:latin typeface="Alexandria SemiBold" pitchFamily="2" charset="-78"/>
                <a:cs typeface="Alexandria SemiBold" pitchFamily="2" charset="-78"/>
              </a:rPr>
              <a:t>المحتوى </a:t>
            </a:r>
            <a:r>
              <a:rPr lang="ar-SA" dirty="0">
                <a:solidFill>
                  <a:srgbClr val="000000"/>
                </a:solidFill>
                <a:latin typeface="Alexandria SemiBold" pitchFamily="2" charset="-78"/>
                <a:cs typeface="Alexandria SemiBold" pitchFamily="2" charset="-78"/>
              </a:rPr>
              <a:t>وتأثيرها على السلوكيات والمشاعر، </a:t>
            </a:r>
            <a:r>
              <a:rPr lang="ar-SA" dirty="0" smtClean="0">
                <a:solidFill>
                  <a:srgbClr val="000000"/>
                </a:solidFill>
                <a:latin typeface="Alexandria SemiBold" pitchFamily="2" charset="-78"/>
                <a:cs typeface="Alexandria SemiBold" pitchFamily="2" charset="-78"/>
              </a:rPr>
              <a:t>حيث تشمل </a:t>
            </a:r>
            <a:r>
              <a:rPr lang="ar-SA" dirty="0">
                <a:solidFill>
                  <a:srgbClr val="000000"/>
                </a:solidFill>
                <a:latin typeface="Alexandria SemiBold" pitchFamily="2" charset="-78"/>
                <a:cs typeface="Alexandria SemiBold" pitchFamily="2" charset="-78"/>
              </a:rPr>
              <a:t>الدوافع المعرفية </a:t>
            </a:r>
            <a:r>
              <a:rPr lang="ar-SA" dirty="0" smtClean="0">
                <a:solidFill>
                  <a:srgbClr val="000000"/>
                </a:solidFill>
                <a:latin typeface="Alexandria SemiBold" pitchFamily="2" charset="-78"/>
                <a:cs typeface="Alexandria SemiBold" pitchFamily="2" charset="-78"/>
              </a:rPr>
              <a:t>المرتبطة بالرغبة </a:t>
            </a:r>
            <a:r>
              <a:rPr lang="ar-SA" dirty="0">
                <a:solidFill>
                  <a:srgbClr val="000000"/>
                </a:solidFill>
                <a:latin typeface="Alexandria SemiBold" pitchFamily="2" charset="-78"/>
                <a:cs typeface="Alexandria SemiBold" pitchFamily="2" charset="-78"/>
              </a:rPr>
              <a:t>في اكتساب </a:t>
            </a:r>
            <a:r>
              <a:rPr lang="ar-SA" dirty="0" smtClean="0">
                <a:solidFill>
                  <a:srgbClr val="000000"/>
                </a:solidFill>
                <a:latin typeface="Alexandria SemiBold" pitchFamily="2" charset="-78"/>
                <a:cs typeface="Alexandria SemiBold" pitchFamily="2" charset="-78"/>
              </a:rPr>
              <a:t>المعرفة وفهم العالم، والدوافع </a:t>
            </a:r>
            <a:r>
              <a:rPr lang="ar-SA" dirty="0">
                <a:solidFill>
                  <a:srgbClr val="000000"/>
                </a:solidFill>
                <a:latin typeface="Alexandria SemiBold" pitchFamily="2" charset="-78"/>
                <a:cs typeface="Alexandria SemiBold" pitchFamily="2" charset="-78"/>
              </a:rPr>
              <a:t>النفسية التي يسعى الأفراد </a:t>
            </a:r>
            <a:r>
              <a:rPr lang="ar-SA" dirty="0" smtClean="0">
                <a:solidFill>
                  <a:srgbClr val="000000"/>
                </a:solidFill>
                <a:latin typeface="Alexandria SemiBold" pitchFamily="2" charset="-78"/>
                <a:cs typeface="Alexandria SemiBold" pitchFamily="2" charset="-78"/>
              </a:rPr>
              <a:t>لتحقيقها </a:t>
            </a:r>
            <a:r>
              <a:rPr lang="ar-SA" dirty="0">
                <a:solidFill>
                  <a:srgbClr val="000000"/>
                </a:solidFill>
                <a:latin typeface="Alexandria SemiBold" pitchFamily="2" charset="-78"/>
                <a:cs typeface="Alexandria SemiBold" pitchFamily="2" charset="-78"/>
              </a:rPr>
              <a:t>لتعزيز صحتهم </a:t>
            </a:r>
            <a:r>
              <a:rPr lang="ar-SA" dirty="0" smtClean="0">
                <a:solidFill>
                  <a:srgbClr val="000000"/>
                </a:solidFill>
                <a:latin typeface="Alexandria SemiBold" pitchFamily="2" charset="-78"/>
                <a:cs typeface="Alexandria SemiBold" pitchFamily="2" charset="-78"/>
              </a:rPr>
              <a:t>النفسية</a:t>
            </a:r>
            <a:r>
              <a:rPr lang="ar-SA" dirty="0">
                <a:solidFill>
                  <a:srgbClr val="000000"/>
                </a:solidFill>
                <a:latin typeface="Alexandria SemiBold" pitchFamily="2" charset="-78"/>
                <a:cs typeface="Alexandria SemiBold" pitchFamily="2" charset="-78"/>
              </a:rPr>
              <a:t>،</a:t>
            </a:r>
            <a:r>
              <a:rPr lang="ar-SA" dirty="0" smtClean="0">
                <a:solidFill>
                  <a:srgbClr val="000000"/>
                </a:solidFill>
                <a:latin typeface="Alexandria SemiBold" pitchFamily="2" charset="-78"/>
                <a:cs typeface="Alexandria SemiBold" pitchFamily="2" charset="-78"/>
              </a:rPr>
              <a:t> مثل الحاجة إلى التقدير الذاتي، والقبول الاجتماعي، بالإضافة إلى الدوافع الاجتماعية المُتعلقة بالتفاعل مع الآخرين وتكوين علاقات اجتماعية، مثل الحاجة إلى الانتماء لمجتمع ما.  </a:t>
            </a:r>
            <a:endParaRPr lang="ar-SA" dirty="0">
              <a:solidFill>
                <a:srgbClr val="000000"/>
              </a:solidFill>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100233" y="1398912"/>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14906" y="951491"/>
            <a:ext cx="4128422" cy="53516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8700" y="1238251"/>
            <a:ext cx="10211386" cy="48889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85850" y="1763881"/>
            <a:ext cx="9887243" cy="4396075"/>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تعتبر </a:t>
            </a:r>
            <a:r>
              <a:rPr lang="ar-SA" dirty="0">
                <a:latin typeface="Alexandria SemiBold" pitchFamily="2" charset="-78"/>
                <a:cs typeface="Alexandria SemiBold" pitchFamily="2" charset="-78"/>
              </a:rPr>
              <a:t>الرسائل الإعلامية التي تحتوي على محتوى عاطفي قوية جدًا في التأثير على المشاعر والسلوكيات. </a:t>
            </a:r>
            <a:r>
              <a:rPr lang="ar-SA" dirty="0" smtClean="0">
                <a:latin typeface="Alexandria SemiBold" pitchFamily="2" charset="-78"/>
                <a:cs typeface="Alexandria SemiBold" pitchFamily="2" charset="-78"/>
              </a:rPr>
              <a:t>هذا </a:t>
            </a:r>
            <a:r>
              <a:rPr lang="ar-SA" dirty="0">
                <a:latin typeface="Alexandria SemiBold" pitchFamily="2" charset="-78"/>
                <a:cs typeface="Alexandria SemiBold" pitchFamily="2" charset="-78"/>
              </a:rPr>
              <a:t>النوع من المحتوى يمكن أن يعزز من الارتباط الشخصي بالرسالة ويزيد من احتمالية تذكرها</a:t>
            </a:r>
            <a:r>
              <a:rPr lang="ar-SA" dirty="0" smtClean="0">
                <a:latin typeface="Alexandria SemiBold" pitchFamily="2" charset="-78"/>
                <a:cs typeface="Alexandria SemiBold" pitchFamily="2" charset="-78"/>
              </a:rPr>
              <a:t>. فالأفراد </a:t>
            </a:r>
            <a:r>
              <a:rPr lang="ar-SA" dirty="0">
                <a:latin typeface="Alexandria SemiBold" pitchFamily="2" charset="-78"/>
                <a:cs typeface="Alexandria SemiBold" pitchFamily="2" charset="-78"/>
              </a:rPr>
              <a:t>يتأثرون بشكل كبير بالمحتوى الذي يشاركه الآخرون، </a:t>
            </a:r>
            <a:r>
              <a:rPr lang="ar-SA" dirty="0">
                <a:solidFill>
                  <a:srgbClr val="000000"/>
                </a:solidFill>
                <a:latin typeface="Alexandria SemiBold" pitchFamily="2" charset="-78"/>
                <a:cs typeface="Alexandria SemiBold" pitchFamily="2" charset="-78"/>
              </a:rPr>
              <a:t>مما يدفعهم لاستهلاك محتوى خبري معين بناءً على الاتجاهات السائدة أو الآراء الشائعة، وهو ما يفسر</a:t>
            </a:r>
            <a:r>
              <a:rPr lang="ar-SA" dirty="0">
                <a:latin typeface="Alexandria SemiBold" pitchFamily="2" charset="-78"/>
                <a:cs typeface="Alexandria SemiBold" pitchFamily="2" charset="-78"/>
              </a:rPr>
              <a:t> توجه الأفراد نحو أنواع معينة من المحتوى الرقمي، والذي يكون  نتيجة لتفاعل معقد بين الاحتياجات النفسية والاجتماعية والثقافية والتكنولوجية.  </a:t>
            </a:r>
            <a:endParaRPr lang="ar-SA"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التعرض </a:t>
            </a:r>
            <a:r>
              <a:rPr lang="ar-SA" dirty="0" smtClean="0">
                <a:latin typeface="Alexandria SemiBold" pitchFamily="2" charset="-78"/>
                <a:cs typeface="Alexandria SemiBold" pitchFamily="2" charset="-78"/>
              </a:rPr>
              <a:t>المفرط للمحتوى الرقمي </a:t>
            </a:r>
            <a:r>
              <a:rPr lang="ar-SA" dirty="0">
                <a:latin typeface="Alexandria SemiBold" pitchFamily="2" charset="-78"/>
                <a:cs typeface="Alexandria SemiBold" pitchFamily="2" charset="-78"/>
              </a:rPr>
              <a:t>له تأثيرات </a:t>
            </a:r>
            <a:r>
              <a:rPr lang="ar-SA" dirty="0" smtClean="0">
                <a:latin typeface="Alexandria SemiBold" pitchFamily="2" charset="-78"/>
                <a:cs typeface="Alexandria SemiBold" pitchFamily="2" charset="-78"/>
              </a:rPr>
              <a:t>سلبية خطيرة، مثل الإدمان الرقمي والقلق والاكتئاب، مما </a:t>
            </a:r>
            <a:r>
              <a:rPr lang="ar-SA" dirty="0">
                <a:latin typeface="Alexandria SemiBold" pitchFamily="2" charset="-78"/>
                <a:cs typeface="Alexandria SemiBold" pitchFamily="2" charset="-78"/>
              </a:rPr>
              <a:t>يستدعي الانتباه إلى </a:t>
            </a:r>
            <a:r>
              <a:rPr lang="ar-SA" dirty="0" smtClean="0">
                <a:latin typeface="Alexandria SemiBold" pitchFamily="2" charset="-78"/>
                <a:cs typeface="Alexandria SemiBold" pitchFamily="2" charset="-78"/>
              </a:rPr>
              <a:t>ضرورة التوازن في استهلاك هذه الوسائط،</a:t>
            </a:r>
            <a:r>
              <a:rPr lang="ar-SA" dirty="0" smtClean="0">
                <a:solidFill>
                  <a:srgbClr val="000000"/>
                </a:solidFill>
                <a:latin typeface="Alexandria SemiBold" pitchFamily="2" charset="-78"/>
                <a:cs typeface="Alexandria SemiBold" pitchFamily="2" charset="-78"/>
              </a:rPr>
              <a:t> وتحسين </a:t>
            </a:r>
            <a:r>
              <a:rPr lang="ar-SA" dirty="0">
                <a:solidFill>
                  <a:srgbClr val="000000"/>
                </a:solidFill>
                <a:latin typeface="Alexandria SemiBold" pitchFamily="2" charset="-78"/>
                <a:cs typeface="Alexandria SemiBold" pitchFamily="2" charset="-78"/>
              </a:rPr>
              <a:t>جودة المحتوى وتوجيهه بما يخدم مصلحة المجتمع</a:t>
            </a:r>
            <a:r>
              <a:rPr lang="ar-SA" dirty="0" smtClean="0">
                <a:solidFill>
                  <a:srgbClr val="000000"/>
                </a:solidFill>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65125" y="1153277"/>
            <a:ext cx="5728936" cy="665823"/>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2800" b="1" dirty="0" smtClean="0">
                <a:latin typeface="Alexandria SemiBold" pitchFamily="2" charset="-78"/>
                <a:ea typeface="Calibri" panose="020F0502020204030204" pitchFamily="34" charset="0"/>
                <a:cs typeface="Alexandria SemiBold" pitchFamily="2" charset="-78"/>
              </a:rPr>
              <a:t>خاتم</a:t>
            </a:r>
            <a:r>
              <a:rPr lang="ar-SA" sz="2800" b="1" dirty="0">
                <a:latin typeface="Alexandria SemiBold" pitchFamily="2" charset="-78"/>
                <a:ea typeface="Calibri" panose="020F0502020204030204" pitchFamily="34" charset="0"/>
                <a:cs typeface="Alexandria SemiBold" pitchFamily="2" charset="-78"/>
              </a:rPr>
              <a:t>ة</a:t>
            </a:r>
            <a:endParaRPr lang="ar-EG" sz="28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8647330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848" y="1270001"/>
            <a:ext cx="10407822" cy="484627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5" y="558543"/>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988142" y="1512131"/>
            <a:ext cx="10221725" cy="4455066"/>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228600" algn="r" rtl="1">
              <a:lnSpc>
                <a:spcPct val="150000"/>
              </a:lnSpc>
              <a:buFont typeface="+mj-lt"/>
              <a:buAutoNum type="arabicPeriod"/>
            </a:pPr>
            <a:r>
              <a:rPr lang="ar-SA" sz="1400" dirty="0">
                <a:latin typeface="Alexandria SemiBold" pitchFamily="2" charset="-78"/>
                <a:cs typeface="Alexandria SemiBold" pitchFamily="2" charset="-78"/>
              </a:rPr>
              <a:t>يمان بن عدنان العرضي، سيكولوجية المنتجات الرقمية، كتاب إلكتروني، د.ن، ديسمبر 2023</a:t>
            </a:r>
            <a:r>
              <a:rPr lang="ar-SA" sz="1400" dirty="0" smtClean="0">
                <a:latin typeface="Alexandria SemiBold" pitchFamily="2" charset="-78"/>
                <a:cs typeface="Alexandria SemiBold" pitchFamily="2" charset="-78"/>
              </a:rPr>
              <a:t>.</a:t>
            </a:r>
            <a:endParaRPr lang="ar-SA" sz="1200" dirty="0">
              <a:latin typeface="Alexandria SemiBold" pitchFamily="2" charset="-78"/>
              <a:cs typeface="Alexandria SemiBold" pitchFamily="2" charset="-78"/>
            </a:endParaRPr>
          </a:p>
          <a:p>
            <a:pPr marL="342900" indent="-342900" fontAlgn="base">
              <a:buFont typeface="+mj-lt"/>
              <a:buAutoNum type="arabicPeriod" startAt="2"/>
            </a:pPr>
            <a:r>
              <a:rPr lang="en-US" sz="1600" dirty="0" smtClean="0">
                <a:latin typeface="Alexandria Light" pitchFamily="2" charset="-78"/>
                <a:cs typeface="Alexandria Light" pitchFamily="2" charset="-78"/>
              </a:rPr>
              <a:t>Daniel </a:t>
            </a:r>
            <a:r>
              <a:rPr lang="en-US" sz="1600" dirty="0" err="1">
                <a:latin typeface="Alexandria Light" pitchFamily="2" charset="-78"/>
                <a:cs typeface="Alexandria Light" pitchFamily="2" charset="-78"/>
              </a:rPr>
              <a:t>Kahneman</a:t>
            </a:r>
            <a:r>
              <a:rPr lang="en-US" sz="1600" dirty="0">
                <a:latin typeface="Alexandria Light" pitchFamily="2" charset="-78"/>
                <a:cs typeface="Alexandria Light" pitchFamily="2" charset="-78"/>
              </a:rPr>
              <a:t>, Thinking, Fast and Slow, New York, McMillan Publisher, 2017.</a:t>
            </a:r>
          </a:p>
          <a:p>
            <a:pPr marL="342900" indent="-342900" fontAlgn="base">
              <a:buFont typeface="+mj-lt"/>
              <a:buAutoNum type="arabicPeriod" startAt="2"/>
            </a:pPr>
            <a:r>
              <a:rPr lang="en-US" sz="1600" dirty="0">
                <a:latin typeface="Alexandria Light" pitchFamily="2" charset="-78"/>
                <a:cs typeface="Alexandria Light" pitchFamily="2" charset="-78"/>
              </a:rPr>
              <a:t>Anita </a:t>
            </a:r>
            <a:r>
              <a:rPr lang="en-US" sz="1600" dirty="0" err="1">
                <a:latin typeface="Alexandria Light" pitchFamily="2" charset="-78"/>
                <a:cs typeface="Alexandria Light" pitchFamily="2" charset="-78"/>
              </a:rPr>
              <a:t>Kuei</a:t>
            </a:r>
            <a:r>
              <a:rPr lang="en-US" sz="1600" dirty="0">
                <a:latin typeface="Alexandria Light" pitchFamily="2" charset="-78"/>
                <a:cs typeface="Alexandria Light" pitchFamily="2" charset="-78"/>
              </a:rPr>
              <a:t>-Chun Liu, </a:t>
            </a:r>
            <a:r>
              <a:rPr lang="en-US" sz="1600" dirty="0" err="1">
                <a:latin typeface="Alexandria Light" pitchFamily="2" charset="-78"/>
                <a:cs typeface="Alexandria Light" pitchFamily="2" charset="-78"/>
              </a:rPr>
              <a:t>Ozan</a:t>
            </a:r>
            <a:r>
              <a:rPr lang="en-US" sz="1600" dirty="0">
                <a:latin typeface="Alexandria Light" pitchFamily="2" charset="-78"/>
                <a:cs typeface="Alexandria Light" pitchFamily="2" charset="-78"/>
              </a:rPr>
              <a:t> Kur, “Psychology of Digital News Consumption and Public Opinion ”, In Rachel L. Bailey &amp; Glenna L. Read (Eds.) De </a:t>
            </a:r>
            <a:r>
              <a:rPr lang="en-US" sz="1600" dirty="0" err="1">
                <a:latin typeface="Alexandria Light" pitchFamily="2" charset="-78"/>
                <a:cs typeface="Alexandria Light" pitchFamily="2" charset="-78"/>
              </a:rPr>
              <a:t>Gruyter’s</a:t>
            </a:r>
            <a:r>
              <a:rPr lang="en-US" sz="1600" dirty="0">
                <a:latin typeface="Alexandria Light" pitchFamily="2" charset="-78"/>
                <a:cs typeface="Alexandria Light" pitchFamily="2" charset="-78"/>
              </a:rPr>
              <a:t> Handbook of Media Psychology. De </a:t>
            </a:r>
            <a:r>
              <a:rPr lang="en-US" sz="1600" dirty="0" err="1">
                <a:latin typeface="Alexandria Light" pitchFamily="2" charset="-78"/>
                <a:cs typeface="Alexandria Light" pitchFamily="2" charset="-78"/>
              </a:rPr>
              <a:t>Gruyter</a:t>
            </a:r>
            <a:r>
              <a:rPr lang="en-US" sz="1600" dirty="0">
                <a:latin typeface="Alexandria Light" pitchFamily="2" charset="-78"/>
                <a:cs typeface="Alexandria Light" pitchFamily="2" charset="-78"/>
              </a:rPr>
              <a:t>, Sep. 2024.</a:t>
            </a:r>
          </a:p>
          <a:p>
            <a:pPr marL="342900" indent="-342900" fontAlgn="base">
              <a:buFont typeface="+mj-lt"/>
              <a:buAutoNum type="arabicPeriod" startAt="2"/>
            </a:pPr>
            <a:r>
              <a:rPr lang="en-US" sz="1600" dirty="0">
                <a:latin typeface="Alexandria Light" pitchFamily="2" charset="-78"/>
                <a:cs typeface="Alexandria Light" pitchFamily="2" charset="-78"/>
              </a:rPr>
              <a:t>William J. Potter, Digital Media Effects, New York: </a:t>
            </a:r>
            <a:r>
              <a:rPr lang="en-US" sz="1600" dirty="0" err="1">
                <a:latin typeface="Alexandria Light" pitchFamily="2" charset="-78"/>
                <a:cs typeface="Alexandria Light" pitchFamily="2" charset="-78"/>
              </a:rPr>
              <a:t>Rowman</a:t>
            </a:r>
            <a:r>
              <a:rPr lang="en-US" sz="1600" dirty="0">
                <a:latin typeface="Alexandria Light" pitchFamily="2" charset="-78"/>
                <a:cs typeface="Alexandria Light" pitchFamily="2" charset="-78"/>
              </a:rPr>
              <a:t> &amp; Littlefield Publishing Group, Inc., 2021</a:t>
            </a:r>
            <a:r>
              <a:rPr lang="en-US" sz="1600" dirty="0" smtClean="0">
                <a:latin typeface="Alexandria Light" pitchFamily="2" charset="-78"/>
                <a:cs typeface="Alexandria Light" pitchFamily="2" charset="-78"/>
              </a:rPr>
              <a:t>.</a:t>
            </a:r>
            <a:endParaRPr lang="ar-SA" sz="1600" dirty="0">
              <a:latin typeface="Alexandria Light" pitchFamily="2" charset="-78"/>
              <a:cs typeface="Alexandria Light" pitchFamily="2" charset="-78"/>
            </a:endParaRPr>
          </a:p>
          <a:p>
            <a:pPr marL="342900" indent="-342900" fontAlgn="base">
              <a:buFont typeface="+mj-lt"/>
              <a:buAutoNum type="arabicPeriod" startAt="2"/>
            </a:pPr>
            <a:r>
              <a:rPr lang="en-US" dirty="0" err="1">
                <a:latin typeface="Alexandria Light" pitchFamily="2" charset="-78"/>
                <a:cs typeface="Alexandria Light" pitchFamily="2" charset="-78"/>
              </a:rPr>
              <a:t>Primack</a:t>
            </a:r>
            <a:r>
              <a:rPr lang="en-US" dirty="0">
                <a:latin typeface="Alexandria Light" pitchFamily="2" charset="-78"/>
                <a:cs typeface="Alexandria Light" pitchFamily="2" charset="-78"/>
              </a:rPr>
              <a:t>, B. A., </a:t>
            </a:r>
            <a:r>
              <a:rPr lang="en-US" dirty="0" err="1">
                <a:latin typeface="Alexandria Light" pitchFamily="2" charset="-78"/>
                <a:cs typeface="Alexandria Light" pitchFamily="2" charset="-78"/>
              </a:rPr>
              <a:t>Shensa</a:t>
            </a:r>
            <a:r>
              <a:rPr lang="en-US" dirty="0">
                <a:latin typeface="Alexandria Light" pitchFamily="2" charset="-78"/>
                <a:cs typeface="Alexandria Light" pitchFamily="2" charset="-78"/>
              </a:rPr>
              <a:t>, A., </a:t>
            </a:r>
            <a:r>
              <a:rPr lang="en-US" dirty="0" err="1">
                <a:latin typeface="Alexandria Light" pitchFamily="2" charset="-78"/>
                <a:cs typeface="Alexandria Light" pitchFamily="2" charset="-78"/>
              </a:rPr>
              <a:t>Sidani</a:t>
            </a:r>
            <a:r>
              <a:rPr lang="en-US" dirty="0">
                <a:latin typeface="Alexandria Light" pitchFamily="2" charset="-78"/>
                <a:cs typeface="Alexandria Light" pitchFamily="2" charset="-78"/>
              </a:rPr>
              <a:t>, J. E., </a:t>
            </a:r>
            <a:r>
              <a:rPr lang="en-US" dirty="0" err="1">
                <a:latin typeface="Alexandria Light" pitchFamily="2" charset="-78"/>
                <a:cs typeface="Alexandria Light" pitchFamily="2" charset="-78"/>
              </a:rPr>
              <a:t>Whaite</a:t>
            </a:r>
            <a:r>
              <a:rPr lang="en-US" dirty="0">
                <a:latin typeface="Alexandria Light" pitchFamily="2" charset="-78"/>
                <a:cs typeface="Alexandria Light" pitchFamily="2" charset="-78"/>
              </a:rPr>
              <a:t>, E., Lin, L., Rosen, D., </a:t>
            </a:r>
            <a:r>
              <a:rPr lang="en-US" dirty="0" err="1">
                <a:latin typeface="Alexandria Light" pitchFamily="2" charset="-78"/>
                <a:cs typeface="Alexandria Light" pitchFamily="2" charset="-78"/>
              </a:rPr>
              <a:t>Colditz</a:t>
            </a:r>
            <a:r>
              <a:rPr lang="en-US" dirty="0">
                <a:latin typeface="Alexandria Light" pitchFamily="2" charset="-78"/>
                <a:cs typeface="Alexandria Light" pitchFamily="2" charset="-78"/>
              </a:rPr>
              <a:t>, J., &amp; </a:t>
            </a:r>
            <a:r>
              <a:rPr lang="en-US" dirty="0" err="1">
                <a:latin typeface="Alexandria Light" pitchFamily="2" charset="-78"/>
                <a:cs typeface="Alexandria Light" pitchFamily="2" charset="-78"/>
              </a:rPr>
              <a:t>Primack</a:t>
            </a:r>
            <a:r>
              <a:rPr lang="en-US" dirty="0">
                <a:latin typeface="Alexandria Light" pitchFamily="2" charset="-78"/>
                <a:cs typeface="Alexandria Light" pitchFamily="2" charset="-78"/>
              </a:rPr>
              <a:t>, B. (2017). Social media use and mental health: A review. </a:t>
            </a:r>
            <a:r>
              <a:rPr lang="en-US" i="1" dirty="0">
                <a:latin typeface="Alexandria Light" pitchFamily="2" charset="-78"/>
                <a:cs typeface="Alexandria Light" pitchFamily="2" charset="-78"/>
              </a:rPr>
              <a:t>American Journal of Preventive Medicine</a:t>
            </a:r>
            <a:r>
              <a:rPr lang="en-US" dirty="0">
                <a:latin typeface="Alexandria Light" pitchFamily="2" charset="-78"/>
                <a:cs typeface="Alexandria Light" pitchFamily="2" charset="-78"/>
              </a:rPr>
              <a:t>, 53(1), 88-95 </a:t>
            </a:r>
            <a:endParaRPr lang="en-US" dirty="0" smtClean="0">
              <a:latin typeface="Alexandria Light" pitchFamily="2" charset="-78"/>
              <a:cs typeface="Alexandria Light" pitchFamily="2" charset="-78"/>
            </a:endParaRPr>
          </a:p>
          <a:p>
            <a:pPr marL="342900" indent="-342900" fontAlgn="base">
              <a:buFont typeface="+mj-lt"/>
              <a:buAutoNum type="arabicPeriod" startAt="2"/>
            </a:pPr>
            <a:r>
              <a:rPr lang="en-US" dirty="0">
                <a:latin typeface="Alexandria Light" pitchFamily="2" charset="-78"/>
                <a:cs typeface="Alexandria Light" pitchFamily="2" charset="-78"/>
              </a:rPr>
              <a:t>Chou, H. G., &amp; Edge, N. (</a:t>
            </a:r>
            <a:r>
              <a:rPr lang="en-US" dirty="0" smtClean="0">
                <a:latin typeface="Alexandria Light" pitchFamily="2" charset="-78"/>
                <a:cs typeface="Alexandria Light" pitchFamily="2" charset="-78"/>
              </a:rPr>
              <a:t>2022</a:t>
            </a:r>
            <a:r>
              <a:rPr lang="en-US" dirty="0">
                <a:latin typeface="Alexandria Light" pitchFamily="2" charset="-78"/>
                <a:cs typeface="Alexandria Light" pitchFamily="2" charset="-78"/>
              </a:rPr>
              <a:t>). News Consumption and Psychological Well-Being: The Role of Negative </a:t>
            </a:r>
            <a:r>
              <a:rPr lang="en-US" dirty="0" smtClean="0">
                <a:latin typeface="Alexandria Light" pitchFamily="2" charset="-78"/>
                <a:cs typeface="Alexandria Light" pitchFamily="2" charset="-78"/>
              </a:rPr>
              <a:t>News“,. </a:t>
            </a:r>
            <a:r>
              <a:rPr lang="en-US" i="1" dirty="0" err="1">
                <a:latin typeface="Alexandria Light" pitchFamily="2" charset="-78"/>
                <a:cs typeface="Alexandria Light" pitchFamily="2" charset="-78"/>
              </a:rPr>
              <a:t>Cyberpsychology</a:t>
            </a:r>
            <a:r>
              <a:rPr lang="en-US" i="1" dirty="0">
                <a:latin typeface="Alexandria Light" pitchFamily="2" charset="-78"/>
                <a:cs typeface="Alexandria Light" pitchFamily="2" charset="-78"/>
              </a:rPr>
              <a:t>, Behavior, and Social Networking</a:t>
            </a:r>
            <a:r>
              <a:rPr lang="en-US" dirty="0">
                <a:latin typeface="Alexandria Light" pitchFamily="2" charset="-78"/>
                <a:cs typeface="Alexandria Light" pitchFamily="2" charset="-78"/>
              </a:rPr>
              <a:t>, 15(2), 117-121. </a:t>
            </a:r>
            <a:endParaRPr lang="en-US" dirty="0" smtClean="0">
              <a:latin typeface="Alexandria Light" pitchFamily="2" charset="-78"/>
              <a:cs typeface="Alexandria Light" pitchFamily="2" charset="-78"/>
            </a:endParaRPr>
          </a:p>
          <a:p>
            <a:pPr marL="342900" indent="-342900" fontAlgn="base">
              <a:buFont typeface="+mj-lt"/>
              <a:buAutoNum type="arabicPeriod" startAt="2"/>
            </a:pPr>
            <a:r>
              <a:rPr lang="en-US" dirty="0">
                <a:latin typeface="Alexandria Light" pitchFamily="2" charset="-78"/>
                <a:cs typeface="Alexandria Light" pitchFamily="2" charset="-78"/>
              </a:rPr>
              <a:t>Brenda van den </a:t>
            </a:r>
            <a:r>
              <a:rPr lang="en-US" dirty="0" err="1" smtClean="0">
                <a:latin typeface="Alexandria Light" pitchFamily="2" charset="-78"/>
                <a:cs typeface="Alexandria Light" pitchFamily="2" charset="-78"/>
              </a:rPr>
              <a:t>Broek</a:t>
            </a:r>
            <a:r>
              <a:rPr lang="en-US" dirty="0" smtClean="0">
                <a:latin typeface="Alexandria Light" pitchFamily="2" charset="-78"/>
                <a:cs typeface="Alexandria Light" pitchFamily="2" charset="-78"/>
              </a:rPr>
              <a:t>, Treating </a:t>
            </a:r>
            <a:r>
              <a:rPr lang="en-US" dirty="0">
                <a:latin typeface="Alexandria Light" pitchFamily="2" charset="-78"/>
                <a:cs typeface="Alexandria Light" pitchFamily="2" charset="-78"/>
              </a:rPr>
              <a:t>the virus and capturing the beast. The effect of verbal and visual metaphor on reasoning about social </a:t>
            </a:r>
            <a:r>
              <a:rPr lang="en-US" dirty="0" smtClean="0">
                <a:latin typeface="Alexandria Light" pitchFamily="2" charset="-78"/>
                <a:cs typeface="Alexandria Light" pitchFamily="2" charset="-78"/>
              </a:rPr>
              <a:t>problems, M.A Thesis, </a:t>
            </a:r>
            <a:r>
              <a:rPr lang="en-US" dirty="0">
                <a:latin typeface="Alexandria Light" pitchFamily="2" charset="-78"/>
                <a:cs typeface="Alexandria Light" pitchFamily="2" charset="-78"/>
              </a:rPr>
              <a:t>Research Master Language and </a:t>
            </a:r>
            <a:r>
              <a:rPr lang="en-US" sz="1600" dirty="0" smtClean="0">
                <a:latin typeface="Alexandria Light" pitchFamily="2" charset="-78"/>
                <a:cs typeface="Alexandria Light" pitchFamily="2" charset="-78"/>
              </a:rPr>
              <a:t>Communication, </a:t>
            </a:r>
            <a:r>
              <a:rPr lang="en-US" sz="1600" dirty="0">
                <a:latin typeface="Alexandria Light" pitchFamily="2" charset="-78"/>
                <a:cs typeface="Alexandria Light" pitchFamily="2" charset="-78"/>
              </a:rPr>
              <a:t>Tilburg </a:t>
            </a:r>
            <a:r>
              <a:rPr lang="en-US" sz="1600" dirty="0" smtClean="0">
                <a:latin typeface="Alexandria Light" pitchFamily="2" charset="-78"/>
                <a:cs typeface="Alexandria Light" pitchFamily="2" charset="-78"/>
              </a:rPr>
              <a:t>University, 2015.</a:t>
            </a:r>
            <a:endParaRPr lang="ar-EG" sz="2800" dirty="0">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11358720" y="35640"/>
              <a:ext cx="360" cy="360"/>
            </p14:xfrm>
          </p:contentPart>
        </mc:Choice>
        <mc:Fallback xmlns="">
          <p:pic>
            <p:nvPicPr>
              <p:cNvPr id="3" name="Ink 2"/>
              <p:cNvPicPr/>
              <p:nvPr/>
            </p:nvPicPr>
            <p:blipFill>
              <a:blip r:embed="rId9"/>
              <a:stretch>
                <a:fillRect/>
              </a:stretch>
            </p:blipFill>
            <p:spPr>
              <a:xfrm>
                <a:off x="11349360" y="2628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50439</TotalTime>
  <Words>4096</Words>
  <Application>Microsoft Office PowerPoint</Application>
  <PresentationFormat>Widescreen</PresentationFormat>
  <Paragraphs>345</Paragraphs>
  <Slides>41</Slides>
  <Notes>34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Adobe Arabic</vt:lpstr>
      <vt:lpstr>Adobe Caslon Pro</vt:lpstr>
      <vt:lpstr>Alexandria Black</vt:lpstr>
      <vt:lpstr>Alexandria ExtraBold</vt:lpstr>
      <vt:lpstr>Alexandria Light</vt:lpstr>
      <vt:lpstr>Alexandria SemiBold</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1655</cp:revision>
  <dcterms:created xsi:type="dcterms:W3CDTF">2023-04-29T09:08:23Z</dcterms:created>
  <dcterms:modified xsi:type="dcterms:W3CDTF">2025-02-19T17:24:45Z</dcterms:modified>
</cp:coreProperties>
</file>