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entation.xml" ContentType="application/vnd.openxmlformats-officedocument.presentationml.presentation.main+xml"/>
  <Override PartName="/ppt/diagrams/data3.xml" ContentType="application/vnd.openxmlformats-officedocument.drawingml.diagramData+xml"/>
  <Override PartName="/ppt/diagrams/data2.xml" ContentType="application/vnd.openxmlformats-officedocument.drawingml.diagramData+xml"/>
  <Override PartName="/ppt/diagrams/data1.xml" ContentType="application/vnd.openxmlformats-officedocument.drawingml.diagramData+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diagrams/drawing3.xml" ContentType="application/vnd.ms-office.drawingml.diagramDrawing+xml"/>
  <Override PartName="/ppt/diagrams/quickStyle2.xml" ContentType="application/vnd.openxmlformats-officedocument.drawingml.diagramStyle+xml"/>
  <Override PartName="/ppt/diagrams/layout3.xml" ContentType="application/vnd.openxmlformats-officedocument.drawingml.diagramLayout+xml"/>
  <Override PartName="/ppt/diagrams/colors2.xml" ContentType="application/vnd.openxmlformats-officedocument.drawingml.diagramColors+xml"/>
  <Override PartName="/ppt/diagrams/drawing2.xml" ContentType="application/vnd.ms-office.drawingml.diagramDrawing+xml"/>
  <Override PartName="/ppt/diagrams/layout2.xml" ContentType="application/vnd.openxmlformats-officedocument.drawingml.diagramLayout+xml"/>
  <Override PartName="/ppt/diagrams/drawing1.xml" ContentType="application/vnd.ms-office.drawingml.diagramDrawing+xml"/>
  <Override PartName="/ppt/diagrams/colors1.xml" ContentType="application/vnd.openxmlformats-officedocument.drawingml.diagramColors+xml"/>
  <Override PartName="/ppt/diagrams/quickStyle1.xml" ContentType="application/vnd.openxmlformats-officedocument.drawingml.diagramStyle+xml"/>
  <Override PartName="/ppt/diagrams/layout1.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theme/theme2.xml" ContentType="application/vnd.openxmlformats-officedocument.theme+xml"/>
  <Override PartName="/ppt/theme/theme3.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ppt/tags/tag2.xml" ContentType="application/vnd.openxmlformats-officedocument.presentationml.tags+xml"/>
  <Override PartName="/ppt/tags/tag1.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 id="2147483684" r:id="rId2"/>
  </p:sldMasterIdLst>
  <p:notesMasterIdLst>
    <p:notesMasterId r:id="rId23"/>
  </p:notesMasterIdLst>
  <p:sldIdLst>
    <p:sldId id="480" r:id="rId3"/>
    <p:sldId id="303" r:id="rId4"/>
    <p:sldId id="486" r:id="rId5"/>
    <p:sldId id="268" r:id="rId6"/>
    <p:sldId id="272" r:id="rId7"/>
    <p:sldId id="269" r:id="rId8"/>
    <p:sldId id="270" r:id="rId9"/>
    <p:sldId id="257" r:id="rId10"/>
    <p:sldId id="258" r:id="rId11"/>
    <p:sldId id="259" r:id="rId12"/>
    <p:sldId id="260" r:id="rId13"/>
    <p:sldId id="482" r:id="rId14"/>
    <p:sldId id="262" r:id="rId15"/>
    <p:sldId id="263" r:id="rId16"/>
    <p:sldId id="271" r:id="rId17"/>
    <p:sldId id="483" r:id="rId18"/>
    <p:sldId id="484" r:id="rId19"/>
    <p:sldId id="266" r:id="rId20"/>
    <p:sldId id="273" r:id="rId21"/>
    <p:sldId id="485"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7" autoAdjust="0"/>
    <p:restoredTop sz="93447" autoAdjust="0"/>
  </p:normalViewPr>
  <p:slideViewPr>
    <p:cSldViewPr snapToGrid="0">
      <p:cViewPr varScale="1">
        <p:scale>
          <a:sx n="55" d="100"/>
          <a:sy n="55" d="100"/>
        </p:scale>
        <p:origin x="1096" y="2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28" Type="http://schemas.openxmlformats.org/officeDocument/2006/relationships/customXml" Target="../customXml/item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 Id="rId30" Type="http://schemas.openxmlformats.org/officeDocument/2006/relationships/customXml" Target="../customXml/item3.xml"/></Relationships>
</file>

<file path=ppt/diagrams/_rels/data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image" Target="../media/image7.png"/></Relationships>
</file>

<file path=ppt/diagrams/_rels/data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image" Target="../media/image7.png"/></Relationships>
</file>

<file path=ppt/diagrams/_rels/drawing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image" Target="../media/image7.png"/></Relationships>
</file>

<file path=ppt/diagrams/_rels/drawing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image" Target="../media/image7.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2885A20-6DFC-4A10-BF21-AC41E345A74A}"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62F22DD4-6649-4131-8224-A58B748BE885}">
      <dgm:prSet custT="1"/>
      <dgm:spPr/>
      <dgm:t>
        <a:bodyPr/>
        <a:lstStyle/>
        <a:p>
          <a:pPr>
            <a:lnSpc>
              <a:spcPct val="100000"/>
            </a:lnSpc>
          </a:pPr>
          <a:r>
            <a:rPr lang="en-US" sz="2000" b="0" i="0" dirty="0">
              <a:solidFill>
                <a:schemeClr val="tx1"/>
              </a:solidFill>
            </a:rPr>
            <a:t>FinTech solutions are revolutionizing the way individuals and businesses approach finance. </a:t>
          </a:r>
          <a:endParaRPr lang="en-US" sz="2000" dirty="0">
            <a:solidFill>
              <a:schemeClr val="tx1"/>
            </a:solidFill>
          </a:endParaRPr>
        </a:p>
      </dgm:t>
    </dgm:pt>
    <dgm:pt modelId="{061B33CD-B3EC-41E8-8164-EA97285094A1}" type="parTrans" cxnId="{71B29B83-2A82-414A-AB1D-B89D2258E533}">
      <dgm:prSet/>
      <dgm:spPr/>
      <dgm:t>
        <a:bodyPr/>
        <a:lstStyle/>
        <a:p>
          <a:endParaRPr lang="en-US" sz="2800">
            <a:solidFill>
              <a:schemeClr val="tx1"/>
            </a:solidFill>
          </a:endParaRPr>
        </a:p>
      </dgm:t>
    </dgm:pt>
    <dgm:pt modelId="{F3617B1C-E7A5-4686-B3B3-E3B578D9F0E9}" type="sibTrans" cxnId="{71B29B83-2A82-414A-AB1D-B89D2258E533}">
      <dgm:prSet/>
      <dgm:spPr/>
      <dgm:t>
        <a:bodyPr/>
        <a:lstStyle/>
        <a:p>
          <a:endParaRPr lang="en-US" sz="2800">
            <a:solidFill>
              <a:schemeClr val="tx1"/>
            </a:solidFill>
          </a:endParaRPr>
        </a:p>
      </dgm:t>
    </dgm:pt>
    <dgm:pt modelId="{665CD8FC-5D92-4957-9DA5-1FBADBE3CAD6}">
      <dgm:prSet custT="1"/>
      <dgm:spPr/>
      <dgm:t>
        <a:bodyPr/>
        <a:lstStyle/>
        <a:p>
          <a:pPr>
            <a:lnSpc>
              <a:spcPct val="100000"/>
            </a:lnSpc>
          </a:pPr>
          <a:r>
            <a:rPr lang="en-US" sz="2000" b="0" i="0">
              <a:solidFill>
                <a:schemeClr val="tx1"/>
              </a:solidFill>
            </a:rPr>
            <a:t>Digital wallets and peer-to-peer payment platforms. </a:t>
          </a:r>
          <a:endParaRPr lang="en-US" sz="2000">
            <a:solidFill>
              <a:schemeClr val="tx1"/>
            </a:solidFill>
          </a:endParaRPr>
        </a:p>
      </dgm:t>
    </dgm:pt>
    <dgm:pt modelId="{54F24A86-48CF-4459-A3BB-A2A5085EC5B6}" type="parTrans" cxnId="{E424A36A-FB70-414C-8BC0-D6E7087D3BBE}">
      <dgm:prSet/>
      <dgm:spPr/>
      <dgm:t>
        <a:bodyPr/>
        <a:lstStyle/>
        <a:p>
          <a:endParaRPr lang="en-US" sz="2800">
            <a:solidFill>
              <a:schemeClr val="tx1"/>
            </a:solidFill>
          </a:endParaRPr>
        </a:p>
      </dgm:t>
    </dgm:pt>
    <dgm:pt modelId="{6178ADEE-3C5A-417C-803C-37C6F899C5B0}" type="sibTrans" cxnId="{E424A36A-FB70-414C-8BC0-D6E7087D3BBE}">
      <dgm:prSet/>
      <dgm:spPr/>
      <dgm:t>
        <a:bodyPr/>
        <a:lstStyle/>
        <a:p>
          <a:endParaRPr lang="en-US" sz="2800">
            <a:solidFill>
              <a:schemeClr val="tx1"/>
            </a:solidFill>
          </a:endParaRPr>
        </a:p>
      </dgm:t>
    </dgm:pt>
    <dgm:pt modelId="{2CBD0DD4-93EB-4E2C-9DFE-043A566F62E6}">
      <dgm:prSet custT="1"/>
      <dgm:spPr/>
      <dgm:t>
        <a:bodyPr/>
        <a:lstStyle/>
        <a:p>
          <a:pPr>
            <a:lnSpc>
              <a:spcPct val="100000"/>
            </a:lnSpc>
          </a:pPr>
          <a:r>
            <a:rPr lang="en-US" sz="2000" b="0" i="0">
              <a:solidFill>
                <a:schemeClr val="tx1"/>
              </a:solidFill>
            </a:rPr>
            <a:t>Online lending platforms.</a:t>
          </a:r>
          <a:endParaRPr lang="en-US" sz="2000">
            <a:solidFill>
              <a:schemeClr val="tx1"/>
            </a:solidFill>
          </a:endParaRPr>
        </a:p>
      </dgm:t>
    </dgm:pt>
    <dgm:pt modelId="{EF99CB68-EFDC-45ED-9E7A-DFF6619E7148}" type="parTrans" cxnId="{5BC4EC72-27A3-4DC4-AE26-C587BF4DAFE1}">
      <dgm:prSet/>
      <dgm:spPr/>
      <dgm:t>
        <a:bodyPr/>
        <a:lstStyle/>
        <a:p>
          <a:endParaRPr lang="en-US" sz="2800">
            <a:solidFill>
              <a:schemeClr val="tx1"/>
            </a:solidFill>
          </a:endParaRPr>
        </a:p>
      </dgm:t>
    </dgm:pt>
    <dgm:pt modelId="{9D3F4B25-D5A1-4BB3-83FD-588380167716}" type="sibTrans" cxnId="{5BC4EC72-27A3-4DC4-AE26-C587BF4DAFE1}">
      <dgm:prSet/>
      <dgm:spPr/>
      <dgm:t>
        <a:bodyPr/>
        <a:lstStyle/>
        <a:p>
          <a:endParaRPr lang="en-US" sz="2800">
            <a:solidFill>
              <a:schemeClr val="tx1"/>
            </a:solidFill>
          </a:endParaRPr>
        </a:p>
      </dgm:t>
    </dgm:pt>
    <dgm:pt modelId="{AE7BE007-106C-41F2-837C-91A24AF21DC5}" type="pres">
      <dgm:prSet presAssocID="{D2885A20-6DFC-4A10-BF21-AC41E345A74A}" presName="root" presStyleCnt="0">
        <dgm:presLayoutVars>
          <dgm:dir/>
          <dgm:resizeHandles val="exact"/>
        </dgm:presLayoutVars>
      </dgm:prSet>
      <dgm:spPr/>
    </dgm:pt>
    <dgm:pt modelId="{A5ADAC11-2335-473F-8F88-E5357059E593}" type="pres">
      <dgm:prSet presAssocID="{62F22DD4-6649-4131-8224-A58B748BE885}" presName="compNode" presStyleCnt="0"/>
      <dgm:spPr/>
    </dgm:pt>
    <dgm:pt modelId="{6EC820C5-FAE4-449C-8F11-CED787E11282}" type="pres">
      <dgm:prSet presAssocID="{62F22DD4-6649-4131-8224-A58B748BE885}"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Lst>
          </a:blip>
          <a:stretch>
            <a:fillRect/>
          </a:stretch>
        </a:blipFill>
      </dgm:spPr>
      <dgm:extLst>
        <a:ext uri="{E40237B7-FDA0-4F09-8148-C483321AD2D9}">
          <dgm14:cNvPr xmlns:dgm14="http://schemas.microsoft.com/office/drawing/2010/diagram" id="0" name="" descr="Bank"/>
        </a:ext>
      </dgm:extLst>
    </dgm:pt>
    <dgm:pt modelId="{F2D81559-CF55-4DA8-BD2E-18CEA75C3951}" type="pres">
      <dgm:prSet presAssocID="{62F22DD4-6649-4131-8224-A58B748BE885}" presName="spaceRect" presStyleCnt="0"/>
      <dgm:spPr/>
    </dgm:pt>
    <dgm:pt modelId="{7E1E1E71-5192-445E-A787-BD76E5D74208}" type="pres">
      <dgm:prSet presAssocID="{62F22DD4-6649-4131-8224-A58B748BE885}" presName="textRect" presStyleLbl="revTx" presStyleIdx="0" presStyleCnt="3">
        <dgm:presLayoutVars>
          <dgm:chMax val="1"/>
          <dgm:chPref val="1"/>
        </dgm:presLayoutVars>
      </dgm:prSet>
      <dgm:spPr/>
    </dgm:pt>
    <dgm:pt modelId="{8348F886-8C6A-4756-BC22-785B27C7C4FE}" type="pres">
      <dgm:prSet presAssocID="{F3617B1C-E7A5-4686-B3B3-E3B578D9F0E9}" presName="sibTrans" presStyleCnt="0"/>
      <dgm:spPr/>
    </dgm:pt>
    <dgm:pt modelId="{8B4A8F0A-E4E0-4F17-A354-465D37D385B2}" type="pres">
      <dgm:prSet presAssocID="{665CD8FC-5D92-4957-9DA5-1FBADBE3CAD6}" presName="compNode" presStyleCnt="0"/>
      <dgm:spPr/>
    </dgm:pt>
    <dgm:pt modelId="{0158C0BB-5B85-424B-A0B2-F05C0189B70E}" type="pres">
      <dgm:prSet presAssocID="{665CD8FC-5D92-4957-9DA5-1FBADBE3CAD6}" presName="iconRect" presStyleLbl="node1" presStyleIdx="1" presStyleCnt="3"/>
      <dgm:spPr>
        <a:blipFill>
          <a:blip xmlns:r="http://schemas.openxmlformats.org/officeDocument/2006/relationships" r:embed="rId2">
            <a:extLst>
              <a:ext uri="{28A0092B-C50C-407E-A947-70E740481C1C}">
                <a14:useLocalDpi xmlns:a14="http://schemas.microsoft.com/office/drawing/2010/main" val="0"/>
              </a:ext>
            </a:extLst>
          </a:blip>
          <a:stretch>
            <a:fillRect/>
          </a:stretch>
        </a:blipFill>
      </dgm:spPr>
      <dgm:extLst>
        <a:ext uri="{E40237B7-FDA0-4F09-8148-C483321AD2D9}">
          <dgm14:cNvPr xmlns:dgm14="http://schemas.microsoft.com/office/drawing/2010/diagram" id="0" name="" descr="Wallet"/>
        </a:ext>
      </dgm:extLst>
    </dgm:pt>
    <dgm:pt modelId="{72E3DBA2-2C53-40FA-9953-C0C4A747B1DE}" type="pres">
      <dgm:prSet presAssocID="{665CD8FC-5D92-4957-9DA5-1FBADBE3CAD6}" presName="spaceRect" presStyleCnt="0"/>
      <dgm:spPr/>
    </dgm:pt>
    <dgm:pt modelId="{CF674C27-6F21-4C3B-8224-EEDAF530EE5B}" type="pres">
      <dgm:prSet presAssocID="{665CD8FC-5D92-4957-9DA5-1FBADBE3CAD6}" presName="textRect" presStyleLbl="revTx" presStyleIdx="1" presStyleCnt="3">
        <dgm:presLayoutVars>
          <dgm:chMax val="1"/>
          <dgm:chPref val="1"/>
        </dgm:presLayoutVars>
      </dgm:prSet>
      <dgm:spPr/>
    </dgm:pt>
    <dgm:pt modelId="{0CCE48C1-4403-431C-9938-C5640CA08BFB}" type="pres">
      <dgm:prSet presAssocID="{6178ADEE-3C5A-417C-803C-37C6F899C5B0}" presName="sibTrans" presStyleCnt="0"/>
      <dgm:spPr/>
    </dgm:pt>
    <dgm:pt modelId="{0406981A-5286-4640-A867-C2879FEE2E1E}" type="pres">
      <dgm:prSet presAssocID="{2CBD0DD4-93EB-4E2C-9DFE-043A566F62E6}" presName="compNode" presStyleCnt="0"/>
      <dgm:spPr/>
    </dgm:pt>
    <dgm:pt modelId="{6F3E2DEB-0ED3-4540-93BC-A688ECF311AE}" type="pres">
      <dgm:prSet presAssocID="{2CBD0DD4-93EB-4E2C-9DFE-043A566F62E6}" presName="iconRect" presStyleLbl="node1" presStyleIdx="2" presStyleCnt="3"/>
      <dgm:spPr>
        <a:blipFill>
          <a:blip xmlns:r="http://schemas.openxmlformats.org/officeDocument/2006/relationships" r:embed="rId3">
            <a:extLst>
              <a:ext uri="{28A0092B-C50C-407E-A947-70E740481C1C}">
                <a14:useLocalDpi xmlns:a14="http://schemas.microsoft.com/office/drawing/2010/main" val="0"/>
              </a:ext>
            </a:extLst>
          </a:blip>
          <a:stretch>
            <a:fillRect/>
          </a:stretch>
        </a:blipFill>
      </dgm:spPr>
      <dgm:extLst>
        <a:ext uri="{E40237B7-FDA0-4F09-8148-C483321AD2D9}">
          <dgm14:cNvPr xmlns:dgm14="http://schemas.microsoft.com/office/drawing/2010/diagram" id="0" name="" descr="Money"/>
        </a:ext>
      </dgm:extLst>
    </dgm:pt>
    <dgm:pt modelId="{DD3E22BF-C6B7-4A57-969F-5C42E476EDBB}" type="pres">
      <dgm:prSet presAssocID="{2CBD0DD4-93EB-4E2C-9DFE-043A566F62E6}" presName="spaceRect" presStyleCnt="0"/>
      <dgm:spPr/>
    </dgm:pt>
    <dgm:pt modelId="{374389DD-F31C-4495-A6D3-3E27D40D3F42}" type="pres">
      <dgm:prSet presAssocID="{2CBD0DD4-93EB-4E2C-9DFE-043A566F62E6}" presName="textRect" presStyleLbl="revTx" presStyleIdx="2" presStyleCnt="3">
        <dgm:presLayoutVars>
          <dgm:chMax val="1"/>
          <dgm:chPref val="1"/>
        </dgm:presLayoutVars>
      </dgm:prSet>
      <dgm:spPr/>
    </dgm:pt>
  </dgm:ptLst>
  <dgm:cxnLst>
    <dgm:cxn modelId="{284EBE3D-A97A-4729-B191-A25F726BE3D9}" type="presOf" srcId="{D2885A20-6DFC-4A10-BF21-AC41E345A74A}" destId="{AE7BE007-106C-41F2-837C-91A24AF21DC5}" srcOrd="0" destOrd="0" presId="urn:microsoft.com/office/officeart/2018/2/layout/IconLabelList"/>
    <dgm:cxn modelId="{A1500D46-FA0D-407A-8D4B-1485313AB46F}" type="presOf" srcId="{665CD8FC-5D92-4957-9DA5-1FBADBE3CAD6}" destId="{CF674C27-6F21-4C3B-8224-EEDAF530EE5B}" srcOrd="0" destOrd="0" presId="urn:microsoft.com/office/officeart/2018/2/layout/IconLabelList"/>
    <dgm:cxn modelId="{E424A36A-FB70-414C-8BC0-D6E7087D3BBE}" srcId="{D2885A20-6DFC-4A10-BF21-AC41E345A74A}" destId="{665CD8FC-5D92-4957-9DA5-1FBADBE3CAD6}" srcOrd="1" destOrd="0" parTransId="{54F24A86-48CF-4459-A3BB-A2A5085EC5B6}" sibTransId="{6178ADEE-3C5A-417C-803C-37C6F899C5B0}"/>
    <dgm:cxn modelId="{5BC4EC72-27A3-4DC4-AE26-C587BF4DAFE1}" srcId="{D2885A20-6DFC-4A10-BF21-AC41E345A74A}" destId="{2CBD0DD4-93EB-4E2C-9DFE-043A566F62E6}" srcOrd="2" destOrd="0" parTransId="{EF99CB68-EFDC-45ED-9E7A-DFF6619E7148}" sibTransId="{9D3F4B25-D5A1-4BB3-83FD-588380167716}"/>
    <dgm:cxn modelId="{71B29B83-2A82-414A-AB1D-B89D2258E533}" srcId="{D2885A20-6DFC-4A10-BF21-AC41E345A74A}" destId="{62F22DD4-6649-4131-8224-A58B748BE885}" srcOrd="0" destOrd="0" parTransId="{061B33CD-B3EC-41E8-8164-EA97285094A1}" sibTransId="{F3617B1C-E7A5-4686-B3B3-E3B578D9F0E9}"/>
    <dgm:cxn modelId="{410935B1-3B8F-4230-A1E1-62692901169B}" type="presOf" srcId="{62F22DD4-6649-4131-8224-A58B748BE885}" destId="{7E1E1E71-5192-445E-A787-BD76E5D74208}" srcOrd="0" destOrd="0" presId="urn:microsoft.com/office/officeart/2018/2/layout/IconLabelList"/>
    <dgm:cxn modelId="{11D212F6-7137-4CE1-B5A9-0156809702D0}" type="presOf" srcId="{2CBD0DD4-93EB-4E2C-9DFE-043A566F62E6}" destId="{374389DD-F31C-4495-A6D3-3E27D40D3F42}" srcOrd="0" destOrd="0" presId="urn:microsoft.com/office/officeart/2018/2/layout/IconLabelList"/>
    <dgm:cxn modelId="{377D60D8-9A93-4EEA-979D-94B845794FF6}" type="presParOf" srcId="{AE7BE007-106C-41F2-837C-91A24AF21DC5}" destId="{A5ADAC11-2335-473F-8F88-E5357059E593}" srcOrd="0" destOrd="0" presId="urn:microsoft.com/office/officeart/2018/2/layout/IconLabelList"/>
    <dgm:cxn modelId="{1658765A-465D-4993-81D0-D3884DA4375B}" type="presParOf" srcId="{A5ADAC11-2335-473F-8F88-E5357059E593}" destId="{6EC820C5-FAE4-449C-8F11-CED787E11282}" srcOrd="0" destOrd="0" presId="urn:microsoft.com/office/officeart/2018/2/layout/IconLabelList"/>
    <dgm:cxn modelId="{7F181411-01AF-48B4-873D-846AD58D773B}" type="presParOf" srcId="{A5ADAC11-2335-473F-8F88-E5357059E593}" destId="{F2D81559-CF55-4DA8-BD2E-18CEA75C3951}" srcOrd="1" destOrd="0" presId="urn:microsoft.com/office/officeart/2018/2/layout/IconLabelList"/>
    <dgm:cxn modelId="{0669B093-335A-49FD-A6CF-639C082BCD32}" type="presParOf" srcId="{A5ADAC11-2335-473F-8F88-E5357059E593}" destId="{7E1E1E71-5192-445E-A787-BD76E5D74208}" srcOrd="2" destOrd="0" presId="urn:microsoft.com/office/officeart/2018/2/layout/IconLabelList"/>
    <dgm:cxn modelId="{636B58CB-C47C-491C-BFCF-F91F89566C41}" type="presParOf" srcId="{AE7BE007-106C-41F2-837C-91A24AF21DC5}" destId="{8348F886-8C6A-4756-BC22-785B27C7C4FE}" srcOrd="1" destOrd="0" presId="urn:microsoft.com/office/officeart/2018/2/layout/IconLabelList"/>
    <dgm:cxn modelId="{4190389E-EF74-4A66-B6E1-AF1689EF4F30}" type="presParOf" srcId="{AE7BE007-106C-41F2-837C-91A24AF21DC5}" destId="{8B4A8F0A-E4E0-4F17-A354-465D37D385B2}" srcOrd="2" destOrd="0" presId="urn:microsoft.com/office/officeart/2018/2/layout/IconLabelList"/>
    <dgm:cxn modelId="{4CE8D1D4-3AFD-45A4-8997-E5A2ABBC87EF}" type="presParOf" srcId="{8B4A8F0A-E4E0-4F17-A354-465D37D385B2}" destId="{0158C0BB-5B85-424B-A0B2-F05C0189B70E}" srcOrd="0" destOrd="0" presId="urn:microsoft.com/office/officeart/2018/2/layout/IconLabelList"/>
    <dgm:cxn modelId="{4BF0FE5B-4068-4C69-8695-7C0A99DD79D8}" type="presParOf" srcId="{8B4A8F0A-E4E0-4F17-A354-465D37D385B2}" destId="{72E3DBA2-2C53-40FA-9953-C0C4A747B1DE}" srcOrd="1" destOrd="0" presId="urn:microsoft.com/office/officeart/2018/2/layout/IconLabelList"/>
    <dgm:cxn modelId="{65F11122-2CE9-4270-81BE-6BC578546967}" type="presParOf" srcId="{8B4A8F0A-E4E0-4F17-A354-465D37D385B2}" destId="{CF674C27-6F21-4C3B-8224-EEDAF530EE5B}" srcOrd="2" destOrd="0" presId="urn:microsoft.com/office/officeart/2018/2/layout/IconLabelList"/>
    <dgm:cxn modelId="{8892F30C-1631-416E-9F38-1E201F4BC4F4}" type="presParOf" srcId="{AE7BE007-106C-41F2-837C-91A24AF21DC5}" destId="{0CCE48C1-4403-431C-9938-C5640CA08BFB}" srcOrd="3" destOrd="0" presId="urn:microsoft.com/office/officeart/2018/2/layout/IconLabelList"/>
    <dgm:cxn modelId="{12548CAE-E2F5-4ED3-9106-FAA0BB67DD9E}" type="presParOf" srcId="{AE7BE007-106C-41F2-837C-91A24AF21DC5}" destId="{0406981A-5286-4640-A867-C2879FEE2E1E}" srcOrd="4" destOrd="0" presId="urn:microsoft.com/office/officeart/2018/2/layout/IconLabelList"/>
    <dgm:cxn modelId="{693B109C-D9E7-468A-A50A-6EC274ABE8F3}" type="presParOf" srcId="{0406981A-5286-4640-A867-C2879FEE2E1E}" destId="{6F3E2DEB-0ED3-4540-93BC-A688ECF311AE}" srcOrd="0" destOrd="0" presId="urn:microsoft.com/office/officeart/2018/2/layout/IconLabelList"/>
    <dgm:cxn modelId="{78EAAB80-E33C-4D03-9427-2655EE587F7A}" type="presParOf" srcId="{0406981A-5286-4640-A867-C2879FEE2E1E}" destId="{DD3E22BF-C6B7-4A57-969F-5C42E476EDBB}" srcOrd="1" destOrd="0" presId="urn:microsoft.com/office/officeart/2018/2/layout/IconLabelList"/>
    <dgm:cxn modelId="{35B6A6EE-EE60-4AE4-A315-1FBD687C69AE}" type="presParOf" srcId="{0406981A-5286-4640-A867-C2879FEE2E1E}" destId="{374389DD-F31C-4495-A6D3-3E27D40D3F42}"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73A847A-32E8-486D-82B3-6B81AEA8F39A}"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36CA9F8E-AAD9-491D-8B5D-08EB9AB1461E}">
      <dgm:prSet/>
      <dgm:spPr/>
      <dgm:t>
        <a:bodyPr/>
        <a:lstStyle/>
        <a:p>
          <a:pPr>
            <a:lnSpc>
              <a:spcPct val="100000"/>
            </a:lnSpc>
          </a:pPr>
          <a:r>
            <a:rPr lang="en-US" b="0" i="0"/>
            <a:t>FinTech, or Financial Technology, has significantly reshaped the banking sector, introducing a range of innovations designed to enhance customer experiences, streamline operations, and open new avenues of business. </a:t>
          </a:r>
          <a:endParaRPr lang="en-US"/>
        </a:p>
      </dgm:t>
    </dgm:pt>
    <dgm:pt modelId="{A8AFFBBD-F483-4045-B17E-CA79301D9136}" type="parTrans" cxnId="{9D5A8608-B77D-48BE-93C5-6286AFE475EC}">
      <dgm:prSet/>
      <dgm:spPr/>
      <dgm:t>
        <a:bodyPr/>
        <a:lstStyle/>
        <a:p>
          <a:endParaRPr lang="en-US"/>
        </a:p>
      </dgm:t>
    </dgm:pt>
    <dgm:pt modelId="{9BCBC634-E231-4FEE-9926-A38654F4950E}" type="sibTrans" cxnId="{9D5A8608-B77D-48BE-93C5-6286AFE475EC}">
      <dgm:prSet/>
      <dgm:spPr/>
      <dgm:t>
        <a:bodyPr/>
        <a:lstStyle/>
        <a:p>
          <a:endParaRPr lang="en-US"/>
        </a:p>
      </dgm:t>
    </dgm:pt>
    <dgm:pt modelId="{6815B8AC-7C0B-4504-977E-18856081247D}">
      <dgm:prSet custT="1"/>
      <dgm:spPr/>
      <dgm:t>
        <a:bodyPr/>
        <a:lstStyle/>
        <a:p>
          <a:pPr>
            <a:lnSpc>
              <a:spcPct val="100000"/>
            </a:lnSpc>
          </a:pPr>
          <a:r>
            <a:rPr lang="en-US" sz="2400" b="0" i="0" dirty="0"/>
            <a:t>Digital-only banks or "</a:t>
          </a:r>
          <a:r>
            <a:rPr lang="en-US" sz="2400" b="0" i="0" dirty="0" err="1"/>
            <a:t>neobanks</a:t>
          </a:r>
          <a:r>
            <a:rPr lang="en-US" sz="2400" b="0" i="0" dirty="0"/>
            <a:t>". </a:t>
          </a:r>
          <a:endParaRPr lang="en-US" sz="2400" dirty="0"/>
        </a:p>
      </dgm:t>
    </dgm:pt>
    <dgm:pt modelId="{18BBFA88-FD5A-401F-89B3-692A5E2BC997}" type="parTrans" cxnId="{C5C7FC89-6784-4358-A1F6-A9A847288549}">
      <dgm:prSet/>
      <dgm:spPr/>
      <dgm:t>
        <a:bodyPr/>
        <a:lstStyle/>
        <a:p>
          <a:endParaRPr lang="en-US"/>
        </a:p>
      </dgm:t>
    </dgm:pt>
    <dgm:pt modelId="{5014AEB8-E2E9-4F63-B042-85E20075548D}" type="sibTrans" cxnId="{C5C7FC89-6784-4358-A1F6-A9A847288549}">
      <dgm:prSet/>
      <dgm:spPr/>
      <dgm:t>
        <a:bodyPr/>
        <a:lstStyle/>
        <a:p>
          <a:endParaRPr lang="en-US"/>
        </a:p>
      </dgm:t>
    </dgm:pt>
    <dgm:pt modelId="{B808C738-8277-43A3-93CB-9F9F299D60E7}">
      <dgm:prSet custT="1"/>
      <dgm:spPr/>
      <dgm:t>
        <a:bodyPr/>
        <a:lstStyle/>
        <a:p>
          <a:pPr>
            <a:lnSpc>
              <a:spcPct val="100000"/>
            </a:lnSpc>
          </a:pPr>
          <a:r>
            <a:rPr lang="en-US" sz="2400" b="0" i="0" dirty="0"/>
            <a:t>Mobile banking apps, digital payment solutions, and AI-driven chatbots. </a:t>
          </a:r>
          <a:endParaRPr lang="en-US" sz="2400" dirty="0"/>
        </a:p>
      </dgm:t>
    </dgm:pt>
    <dgm:pt modelId="{D72282B2-210C-42AA-B86B-ADCCC0E1898A}" type="parTrans" cxnId="{2E74D689-D388-43A1-978F-632DDC451B0F}">
      <dgm:prSet/>
      <dgm:spPr/>
      <dgm:t>
        <a:bodyPr/>
        <a:lstStyle/>
        <a:p>
          <a:endParaRPr lang="en-US"/>
        </a:p>
      </dgm:t>
    </dgm:pt>
    <dgm:pt modelId="{769087CC-9D00-432F-B4BF-DDC70DF57F6C}" type="sibTrans" cxnId="{2E74D689-D388-43A1-978F-632DDC451B0F}">
      <dgm:prSet/>
      <dgm:spPr/>
      <dgm:t>
        <a:bodyPr/>
        <a:lstStyle/>
        <a:p>
          <a:endParaRPr lang="en-US"/>
        </a:p>
      </dgm:t>
    </dgm:pt>
    <dgm:pt modelId="{765A2C8A-F9E9-4B65-BB64-C3CDDEDD818F}" type="pres">
      <dgm:prSet presAssocID="{673A847A-32E8-486D-82B3-6B81AEA8F39A}" presName="root" presStyleCnt="0">
        <dgm:presLayoutVars>
          <dgm:dir/>
          <dgm:resizeHandles val="exact"/>
        </dgm:presLayoutVars>
      </dgm:prSet>
      <dgm:spPr/>
    </dgm:pt>
    <dgm:pt modelId="{CF821DC3-BA86-4F91-BEC6-E0B95F234E40}" type="pres">
      <dgm:prSet presAssocID="{36CA9F8E-AAD9-491D-8B5D-08EB9AB1461E}" presName="compNode" presStyleCnt="0"/>
      <dgm:spPr/>
    </dgm:pt>
    <dgm:pt modelId="{4B02C1D5-C93E-4244-A492-998CC9247047}" type="pres">
      <dgm:prSet presAssocID="{36CA9F8E-AAD9-491D-8B5D-08EB9AB1461E}" presName="bgRect" presStyleLbl="bgShp" presStyleIdx="0" presStyleCnt="3"/>
      <dgm:spPr/>
    </dgm:pt>
    <dgm:pt modelId="{D37A1E82-CC13-4B6A-AAB6-60F00788013B}" type="pres">
      <dgm:prSet presAssocID="{36CA9F8E-AAD9-491D-8B5D-08EB9AB1461E}"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Lst>
          </a:blip>
          <a:stretch>
            <a:fillRect/>
          </a:stretch>
        </a:blipFill>
      </dgm:spPr>
      <dgm:extLst>
        <a:ext uri="{E40237B7-FDA0-4F09-8148-C483321AD2D9}">
          <dgm14:cNvPr xmlns:dgm14="http://schemas.microsoft.com/office/drawing/2010/diagram" id="0" name="" descr="Bank"/>
        </a:ext>
      </dgm:extLst>
    </dgm:pt>
    <dgm:pt modelId="{F291E410-31B3-4D3D-8211-737E1C441E6C}" type="pres">
      <dgm:prSet presAssocID="{36CA9F8E-AAD9-491D-8B5D-08EB9AB1461E}" presName="spaceRect" presStyleCnt="0"/>
      <dgm:spPr/>
    </dgm:pt>
    <dgm:pt modelId="{123D73BF-E1A2-48C6-82C6-6CB4961597E9}" type="pres">
      <dgm:prSet presAssocID="{36CA9F8E-AAD9-491D-8B5D-08EB9AB1461E}" presName="parTx" presStyleLbl="revTx" presStyleIdx="0" presStyleCnt="3">
        <dgm:presLayoutVars>
          <dgm:chMax val="0"/>
          <dgm:chPref val="0"/>
        </dgm:presLayoutVars>
      </dgm:prSet>
      <dgm:spPr/>
    </dgm:pt>
    <dgm:pt modelId="{D39CBB29-C73D-4C73-A183-09E3FD8CB86D}" type="pres">
      <dgm:prSet presAssocID="{9BCBC634-E231-4FEE-9926-A38654F4950E}" presName="sibTrans" presStyleCnt="0"/>
      <dgm:spPr/>
    </dgm:pt>
    <dgm:pt modelId="{79AD8B28-209E-4061-9C7C-A0DC0CA813D2}" type="pres">
      <dgm:prSet presAssocID="{6815B8AC-7C0B-4504-977E-18856081247D}" presName="compNode" presStyleCnt="0"/>
      <dgm:spPr/>
    </dgm:pt>
    <dgm:pt modelId="{E3D43CA4-EE6E-4170-887D-B39A15DB93CE}" type="pres">
      <dgm:prSet presAssocID="{6815B8AC-7C0B-4504-977E-18856081247D}" presName="bgRect" presStyleLbl="bgShp" presStyleIdx="1" presStyleCnt="3"/>
      <dgm:spPr/>
    </dgm:pt>
    <dgm:pt modelId="{031002A1-B078-4580-AAF4-B2EBC848DE6D}" type="pres">
      <dgm:prSet presAssocID="{6815B8AC-7C0B-4504-977E-18856081247D}" presName="iconRect" presStyleLbl="node1" presStyleIdx="1" presStyleCnt="3"/>
      <dgm:spPr>
        <a:blipFill>
          <a:blip xmlns:r="http://schemas.openxmlformats.org/officeDocument/2006/relationships" r:embed="rId2">
            <a:extLst>
              <a:ext uri="{28A0092B-C50C-407E-A947-70E740481C1C}">
                <a14:useLocalDpi xmlns:a14="http://schemas.microsoft.com/office/drawing/2010/main" val="0"/>
              </a:ext>
            </a:extLst>
          </a:blip>
          <a:stretch>
            <a:fillRect/>
          </a:stretch>
        </a:blipFill>
      </dgm:spPr>
      <dgm:extLst>
        <a:ext uri="{E40237B7-FDA0-4F09-8148-C483321AD2D9}">
          <dgm14:cNvPr xmlns:dgm14="http://schemas.microsoft.com/office/drawing/2010/diagram" id="0" name="" descr="Robber"/>
        </a:ext>
      </dgm:extLst>
    </dgm:pt>
    <dgm:pt modelId="{A3B9D803-ED00-4A8B-8F55-064DAF6E7A68}" type="pres">
      <dgm:prSet presAssocID="{6815B8AC-7C0B-4504-977E-18856081247D}" presName="spaceRect" presStyleCnt="0"/>
      <dgm:spPr/>
    </dgm:pt>
    <dgm:pt modelId="{81DCB4E1-BFA0-4742-83E3-6B14073689A4}" type="pres">
      <dgm:prSet presAssocID="{6815B8AC-7C0B-4504-977E-18856081247D}" presName="parTx" presStyleLbl="revTx" presStyleIdx="1" presStyleCnt="3">
        <dgm:presLayoutVars>
          <dgm:chMax val="0"/>
          <dgm:chPref val="0"/>
        </dgm:presLayoutVars>
      </dgm:prSet>
      <dgm:spPr/>
    </dgm:pt>
    <dgm:pt modelId="{DDFBCE7F-36AE-4A40-9DDB-10031E979B1E}" type="pres">
      <dgm:prSet presAssocID="{5014AEB8-E2E9-4F63-B042-85E20075548D}" presName="sibTrans" presStyleCnt="0"/>
      <dgm:spPr/>
    </dgm:pt>
    <dgm:pt modelId="{A53C25AE-C4BD-4917-8F2B-652BE1BA33E3}" type="pres">
      <dgm:prSet presAssocID="{B808C738-8277-43A3-93CB-9F9F299D60E7}" presName="compNode" presStyleCnt="0"/>
      <dgm:spPr/>
    </dgm:pt>
    <dgm:pt modelId="{210B0218-89EC-4D23-B7ED-B97E1FDA30A5}" type="pres">
      <dgm:prSet presAssocID="{B808C738-8277-43A3-93CB-9F9F299D60E7}" presName="bgRect" presStyleLbl="bgShp" presStyleIdx="2" presStyleCnt="3"/>
      <dgm:spPr/>
    </dgm:pt>
    <dgm:pt modelId="{4E7340E7-0B1C-4CD1-9B7E-9A0A65250474}" type="pres">
      <dgm:prSet presAssocID="{B808C738-8277-43A3-93CB-9F9F299D60E7}" presName="iconRect" presStyleLbl="node1" presStyleIdx="2" presStyleCnt="3"/>
      <dgm:spPr>
        <a:blipFill>
          <a:blip xmlns:r="http://schemas.openxmlformats.org/officeDocument/2006/relationships" r:embed="rId3">
            <a:extLst>
              <a:ext uri="{28A0092B-C50C-407E-A947-70E740481C1C}">
                <a14:useLocalDpi xmlns:a14="http://schemas.microsoft.com/office/drawing/2010/main" val="0"/>
              </a:ext>
            </a:extLst>
          </a:blip>
          <a:stretch>
            <a:fillRect/>
          </a:stretch>
        </a:blipFill>
      </dgm:spPr>
      <dgm:extLst>
        <a:ext uri="{E40237B7-FDA0-4F09-8148-C483321AD2D9}">
          <dgm14:cNvPr xmlns:dgm14="http://schemas.microsoft.com/office/drawing/2010/diagram" id="0" name="" descr="Robot"/>
        </a:ext>
      </dgm:extLst>
    </dgm:pt>
    <dgm:pt modelId="{4D381C03-411A-494D-A09B-AC0374F5DE8F}" type="pres">
      <dgm:prSet presAssocID="{B808C738-8277-43A3-93CB-9F9F299D60E7}" presName="spaceRect" presStyleCnt="0"/>
      <dgm:spPr/>
    </dgm:pt>
    <dgm:pt modelId="{7E3F1C86-501F-495C-8577-F4895453A710}" type="pres">
      <dgm:prSet presAssocID="{B808C738-8277-43A3-93CB-9F9F299D60E7}" presName="parTx" presStyleLbl="revTx" presStyleIdx="2" presStyleCnt="3">
        <dgm:presLayoutVars>
          <dgm:chMax val="0"/>
          <dgm:chPref val="0"/>
        </dgm:presLayoutVars>
      </dgm:prSet>
      <dgm:spPr/>
    </dgm:pt>
  </dgm:ptLst>
  <dgm:cxnLst>
    <dgm:cxn modelId="{9D5A8608-B77D-48BE-93C5-6286AFE475EC}" srcId="{673A847A-32E8-486D-82B3-6B81AEA8F39A}" destId="{36CA9F8E-AAD9-491D-8B5D-08EB9AB1461E}" srcOrd="0" destOrd="0" parTransId="{A8AFFBBD-F483-4045-B17E-CA79301D9136}" sibTransId="{9BCBC634-E231-4FEE-9926-A38654F4950E}"/>
    <dgm:cxn modelId="{A7BFF810-25B7-498B-894F-D71C2831DBB9}" type="presOf" srcId="{6815B8AC-7C0B-4504-977E-18856081247D}" destId="{81DCB4E1-BFA0-4742-83E3-6B14073689A4}" srcOrd="0" destOrd="0" presId="urn:microsoft.com/office/officeart/2018/2/layout/IconVerticalSolidList"/>
    <dgm:cxn modelId="{337B8148-C100-461E-A657-4076D4C4534F}" type="presOf" srcId="{B808C738-8277-43A3-93CB-9F9F299D60E7}" destId="{7E3F1C86-501F-495C-8577-F4895453A710}" srcOrd="0" destOrd="0" presId="urn:microsoft.com/office/officeart/2018/2/layout/IconVerticalSolidList"/>
    <dgm:cxn modelId="{0AC06C75-4938-4E85-8149-80057563EFCC}" type="presOf" srcId="{673A847A-32E8-486D-82B3-6B81AEA8F39A}" destId="{765A2C8A-F9E9-4B65-BB64-C3CDDEDD818F}" srcOrd="0" destOrd="0" presId="urn:microsoft.com/office/officeart/2018/2/layout/IconVerticalSolidList"/>
    <dgm:cxn modelId="{2E74D689-D388-43A1-978F-632DDC451B0F}" srcId="{673A847A-32E8-486D-82B3-6B81AEA8F39A}" destId="{B808C738-8277-43A3-93CB-9F9F299D60E7}" srcOrd="2" destOrd="0" parTransId="{D72282B2-210C-42AA-B86B-ADCCC0E1898A}" sibTransId="{769087CC-9D00-432F-B4BF-DDC70DF57F6C}"/>
    <dgm:cxn modelId="{C5C7FC89-6784-4358-A1F6-A9A847288549}" srcId="{673A847A-32E8-486D-82B3-6B81AEA8F39A}" destId="{6815B8AC-7C0B-4504-977E-18856081247D}" srcOrd="1" destOrd="0" parTransId="{18BBFA88-FD5A-401F-89B3-692A5E2BC997}" sibTransId="{5014AEB8-E2E9-4F63-B042-85E20075548D}"/>
    <dgm:cxn modelId="{B3BE0FA2-CC84-4BAB-9364-25D3764F8168}" type="presOf" srcId="{36CA9F8E-AAD9-491D-8B5D-08EB9AB1461E}" destId="{123D73BF-E1A2-48C6-82C6-6CB4961597E9}" srcOrd="0" destOrd="0" presId="urn:microsoft.com/office/officeart/2018/2/layout/IconVerticalSolidList"/>
    <dgm:cxn modelId="{7E896924-3D69-409E-96EB-AC0219DDE475}" type="presParOf" srcId="{765A2C8A-F9E9-4B65-BB64-C3CDDEDD818F}" destId="{CF821DC3-BA86-4F91-BEC6-E0B95F234E40}" srcOrd="0" destOrd="0" presId="urn:microsoft.com/office/officeart/2018/2/layout/IconVerticalSolidList"/>
    <dgm:cxn modelId="{87CBCA1D-C585-4351-9651-01AEA081E2FA}" type="presParOf" srcId="{CF821DC3-BA86-4F91-BEC6-E0B95F234E40}" destId="{4B02C1D5-C93E-4244-A492-998CC9247047}" srcOrd="0" destOrd="0" presId="urn:microsoft.com/office/officeart/2018/2/layout/IconVerticalSolidList"/>
    <dgm:cxn modelId="{56AC3805-EA33-4242-A97A-13C64055A62A}" type="presParOf" srcId="{CF821DC3-BA86-4F91-BEC6-E0B95F234E40}" destId="{D37A1E82-CC13-4B6A-AAB6-60F00788013B}" srcOrd="1" destOrd="0" presId="urn:microsoft.com/office/officeart/2018/2/layout/IconVerticalSolidList"/>
    <dgm:cxn modelId="{00F4DF76-9851-4D7A-BE8E-DF882EEDCBEB}" type="presParOf" srcId="{CF821DC3-BA86-4F91-BEC6-E0B95F234E40}" destId="{F291E410-31B3-4D3D-8211-737E1C441E6C}" srcOrd="2" destOrd="0" presId="urn:microsoft.com/office/officeart/2018/2/layout/IconVerticalSolidList"/>
    <dgm:cxn modelId="{34A6905F-1100-49A0-853C-A7D98E355DB9}" type="presParOf" srcId="{CF821DC3-BA86-4F91-BEC6-E0B95F234E40}" destId="{123D73BF-E1A2-48C6-82C6-6CB4961597E9}" srcOrd="3" destOrd="0" presId="urn:microsoft.com/office/officeart/2018/2/layout/IconVerticalSolidList"/>
    <dgm:cxn modelId="{562876CF-5912-4CC0-9808-77A071F73082}" type="presParOf" srcId="{765A2C8A-F9E9-4B65-BB64-C3CDDEDD818F}" destId="{D39CBB29-C73D-4C73-A183-09E3FD8CB86D}" srcOrd="1" destOrd="0" presId="urn:microsoft.com/office/officeart/2018/2/layout/IconVerticalSolidList"/>
    <dgm:cxn modelId="{EA4E557C-8043-4003-B6F4-C8D1E1510510}" type="presParOf" srcId="{765A2C8A-F9E9-4B65-BB64-C3CDDEDD818F}" destId="{79AD8B28-209E-4061-9C7C-A0DC0CA813D2}" srcOrd="2" destOrd="0" presId="urn:microsoft.com/office/officeart/2018/2/layout/IconVerticalSolidList"/>
    <dgm:cxn modelId="{059A4DE1-7933-45C5-B27E-16A5AF196B2B}" type="presParOf" srcId="{79AD8B28-209E-4061-9C7C-A0DC0CA813D2}" destId="{E3D43CA4-EE6E-4170-887D-B39A15DB93CE}" srcOrd="0" destOrd="0" presId="urn:microsoft.com/office/officeart/2018/2/layout/IconVerticalSolidList"/>
    <dgm:cxn modelId="{9F7D78E2-7ABD-4D26-8809-D76F438606F9}" type="presParOf" srcId="{79AD8B28-209E-4061-9C7C-A0DC0CA813D2}" destId="{031002A1-B078-4580-AAF4-B2EBC848DE6D}" srcOrd="1" destOrd="0" presId="urn:microsoft.com/office/officeart/2018/2/layout/IconVerticalSolidList"/>
    <dgm:cxn modelId="{64B6674F-E199-4D5F-BC9B-86CB4E854BFB}" type="presParOf" srcId="{79AD8B28-209E-4061-9C7C-A0DC0CA813D2}" destId="{A3B9D803-ED00-4A8B-8F55-064DAF6E7A68}" srcOrd="2" destOrd="0" presId="urn:microsoft.com/office/officeart/2018/2/layout/IconVerticalSolidList"/>
    <dgm:cxn modelId="{A501E619-E8BF-43C6-9EFF-49A4C6805799}" type="presParOf" srcId="{79AD8B28-209E-4061-9C7C-A0DC0CA813D2}" destId="{81DCB4E1-BFA0-4742-83E3-6B14073689A4}" srcOrd="3" destOrd="0" presId="urn:microsoft.com/office/officeart/2018/2/layout/IconVerticalSolidList"/>
    <dgm:cxn modelId="{2CF71164-E4ED-46A9-9D22-E78D8AB4604C}" type="presParOf" srcId="{765A2C8A-F9E9-4B65-BB64-C3CDDEDD818F}" destId="{DDFBCE7F-36AE-4A40-9DDB-10031E979B1E}" srcOrd="3" destOrd="0" presId="urn:microsoft.com/office/officeart/2018/2/layout/IconVerticalSolidList"/>
    <dgm:cxn modelId="{3B89C0F8-0F07-4A28-BEEF-225D3448D0C2}" type="presParOf" srcId="{765A2C8A-F9E9-4B65-BB64-C3CDDEDD818F}" destId="{A53C25AE-C4BD-4917-8F2B-652BE1BA33E3}" srcOrd="4" destOrd="0" presId="urn:microsoft.com/office/officeart/2018/2/layout/IconVerticalSolidList"/>
    <dgm:cxn modelId="{3DC80967-5BEB-4082-B29C-0D5F7DDC3F86}" type="presParOf" srcId="{A53C25AE-C4BD-4917-8F2B-652BE1BA33E3}" destId="{210B0218-89EC-4D23-B7ED-B97E1FDA30A5}" srcOrd="0" destOrd="0" presId="urn:microsoft.com/office/officeart/2018/2/layout/IconVerticalSolidList"/>
    <dgm:cxn modelId="{B4E7F427-20CF-49C0-BC76-D1A954E6FA74}" type="presParOf" srcId="{A53C25AE-C4BD-4917-8F2B-652BE1BA33E3}" destId="{4E7340E7-0B1C-4CD1-9B7E-9A0A65250474}" srcOrd="1" destOrd="0" presId="urn:microsoft.com/office/officeart/2018/2/layout/IconVerticalSolidList"/>
    <dgm:cxn modelId="{F0EF0637-FB86-4A14-AF21-5C838902FE69}" type="presParOf" srcId="{A53C25AE-C4BD-4917-8F2B-652BE1BA33E3}" destId="{4D381C03-411A-494D-A09B-AC0374F5DE8F}" srcOrd="2" destOrd="0" presId="urn:microsoft.com/office/officeart/2018/2/layout/IconVerticalSolidList"/>
    <dgm:cxn modelId="{83E79ED1-8DDE-42B9-ACFB-428DAB9072E9}" type="presParOf" srcId="{A53C25AE-C4BD-4917-8F2B-652BE1BA33E3}" destId="{7E3F1C86-501F-495C-8577-F4895453A710}"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7CE52E5-2C91-41E0-934D-BD249DF130C0}"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67409788-7691-41FE-B3B5-BA437C0EC4AB}">
      <dgm:prSet custT="1"/>
      <dgm:spPr/>
      <dgm:t>
        <a:bodyPr/>
        <a:lstStyle/>
        <a:p>
          <a:pPr>
            <a:lnSpc>
              <a:spcPct val="200000"/>
            </a:lnSpc>
          </a:pPr>
          <a:r>
            <a:rPr lang="en-US" sz="2400" b="0" i="0" dirty="0">
              <a:solidFill>
                <a:schemeClr val="tx1"/>
              </a:solidFill>
            </a:rPr>
            <a:t>Digital wallets, peer-to-peer transfer apps, and contactless payment solutions are on the rise, providing users with swift, secure, and convenient means to conduct transactions. </a:t>
          </a:r>
          <a:endParaRPr lang="en-US" sz="2400" dirty="0">
            <a:solidFill>
              <a:schemeClr val="tx1"/>
            </a:solidFill>
          </a:endParaRPr>
        </a:p>
      </dgm:t>
    </dgm:pt>
    <dgm:pt modelId="{C2CCB1E1-8FE7-402D-AB9A-3CBE5598B85A}" type="parTrans" cxnId="{0C6383F4-545B-4B5B-A164-C0692BCB6DF4}">
      <dgm:prSet/>
      <dgm:spPr/>
      <dgm:t>
        <a:bodyPr/>
        <a:lstStyle/>
        <a:p>
          <a:endParaRPr lang="en-US"/>
        </a:p>
      </dgm:t>
    </dgm:pt>
    <dgm:pt modelId="{5785C98C-91F0-4276-9935-FC4E591D1CF2}" type="sibTrans" cxnId="{0C6383F4-545B-4B5B-A164-C0692BCB6DF4}">
      <dgm:prSet/>
      <dgm:spPr/>
      <dgm:t>
        <a:bodyPr/>
        <a:lstStyle/>
        <a:p>
          <a:endParaRPr lang="en-US"/>
        </a:p>
      </dgm:t>
    </dgm:pt>
    <dgm:pt modelId="{B8F7D0F4-0E5F-40B3-881E-AE5FFD6C4712}" type="pres">
      <dgm:prSet presAssocID="{F7CE52E5-2C91-41E0-934D-BD249DF130C0}" presName="vert0" presStyleCnt="0">
        <dgm:presLayoutVars>
          <dgm:dir/>
          <dgm:animOne val="branch"/>
          <dgm:animLvl val="lvl"/>
        </dgm:presLayoutVars>
      </dgm:prSet>
      <dgm:spPr/>
    </dgm:pt>
    <dgm:pt modelId="{0AD7CBD8-0F2F-443C-8027-0AFDEDFAECBD}" type="pres">
      <dgm:prSet presAssocID="{67409788-7691-41FE-B3B5-BA437C0EC4AB}" presName="thickLine" presStyleLbl="alignNode1" presStyleIdx="0" presStyleCnt="1"/>
      <dgm:spPr/>
    </dgm:pt>
    <dgm:pt modelId="{62746CC7-81CB-49A8-9D33-A173517D1A0E}" type="pres">
      <dgm:prSet presAssocID="{67409788-7691-41FE-B3B5-BA437C0EC4AB}" presName="horz1" presStyleCnt="0"/>
      <dgm:spPr/>
    </dgm:pt>
    <dgm:pt modelId="{266CD1DD-89EB-45F2-9AF6-FCD5B2C5AF5A}" type="pres">
      <dgm:prSet presAssocID="{67409788-7691-41FE-B3B5-BA437C0EC4AB}" presName="tx1" presStyleLbl="revTx" presStyleIdx="0" presStyleCnt="1"/>
      <dgm:spPr/>
    </dgm:pt>
    <dgm:pt modelId="{FA375801-F437-422F-80FE-F9D688C2473B}" type="pres">
      <dgm:prSet presAssocID="{67409788-7691-41FE-B3B5-BA437C0EC4AB}" presName="vert1" presStyleCnt="0"/>
      <dgm:spPr/>
    </dgm:pt>
  </dgm:ptLst>
  <dgm:cxnLst>
    <dgm:cxn modelId="{16BB3592-BC12-4A24-96F0-3660C6A0E2B3}" type="presOf" srcId="{67409788-7691-41FE-B3B5-BA437C0EC4AB}" destId="{266CD1DD-89EB-45F2-9AF6-FCD5B2C5AF5A}" srcOrd="0" destOrd="0" presId="urn:microsoft.com/office/officeart/2008/layout/LinedList"/>
    <dgm:cxn modelId="{9365A4C6-B6ED-40A6-8676-11D8F36889FE}" type="presOf" srcId="{F7CE52E5-2C91-41E0-934D-BD249DF130C0}" destId="{B8F7D0F4-0E5F-40B3-881E-AE5FFD6C4712}" srcOrd="0" destOrd="0" presId="urn:microsoft.com/office/officeart/2008/layout/LinedList"/>
    <dgm:cxn modelId="{0C6383F4-545B-4B5B-A164-C0692BCB6DF4}" srcId="{F7CE52E5-2C91-41E0-934D-BD249DF130C0}" destId="{67409788-7691-41FE-B3B5-BA437C0EC4AB}" srcOrd="0" destOrd="0" parTransId="{C2CCB1E1-8FE7-402D-AB9A-3CBE5598B85A}" sibTransId="{5785C98C-91F0-4276-9935-FC4E591D1CF2}"/>
    <dgm:cxn modelId="{24510C00-21D3-43EE-9465-873E11A4CD54}" type="presParOf" srcId="{B8F7D0F4-0E5F-40B3-881E-AE5FFD6C4712}" destId="{0AD7CBD8-0F2F-443C-8027-0AFDEDFAECBD}" srcOrd="0" destOrd="0" presId="urn:microsoft.com/office/officeart/2008/layout/LinedList"/>
    <dgm:cxn modelId="{FB99D8A1-ABD6-4966-8FBB-FF43EDC97B88}" type="presParOf" srcId="{B8F7D0F4-0E5F-40B3-881E-AE5FFD6C4712}" destId="{62746CC7-81CB-49A8-9D33-A173517D1A0E}" srcOrd="1" destOrd="0" presId="urn:microsoft.com/office/officeart/2008/layout/LinedList"/>
    <dgm:cxn modelId="{827C061B-4FD6-4CE8-B9AA-ED66126AAF93}" type="presParOf" srcId="{62746CC7-81CB-49A8-9D33-A173517D1A0E}" destId="{266CD1DD-89EB-45F2-9AF6-FCD5B2C5AF5A}" srcOrd="0" destOrd="0" presId="urn:microsoft.com/office/officeart/2008/layout/LinedList"/>
    <dgm:cxn modelId="{8958D1CA-84A0-43FE-9CA5-6BDD05CC671A}" type="presParOf" srcId="{62746CC7-81CB-49A8-9D33-A173517D1A0E}" destId="{FA375801-F437-422F-80FE-F9D688C2473B}"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C820C5-FAE4-449C-8F11-CED787E11282}">
      <dsp:nvSpPr>
        <dsp:cNvPr id="0" name=""/>
        <dsp:cNvSpPr/>
      </dsp:nvSpPr>
      <dsp:spPr>
        <a:xfrm>
          <a:off x="1212569" y="669519"/>
          <a:ext cx="1300252" cy="1300252"/>
        </a:xfrm>
        <a:prstGeom prst="rect">
          <a:avLst/>
        </a:prstGeom>
        <a:blipFill>
          <a:blip xmlns:r="http://schemas.openxmlformats.org/officeDocument/2006/relationships" r:embed="rId1">
            <a:extLst>
              <a:ext uri="{28A0092B-C50C-407E-A947-70E740481C1C}">
                <a14:useLocalDpi xmlns:a14="http://schemas.microsoft.com/office/drawing/2010/main" val="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E1E1E71-5192-445E-A787-BD76E5D74208}">
      <dsp:nvSpPr>
        <dsp:cNvPr id="0" name=""/>
        <dsp:cNvSpPr/>
      </dsp:nvSpPr>
      <dsp:spPr>
        <a:xfrm>
          <a:off x="417971" y="2421818"/>
          <a:ext cx="2889450" cy="126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US" sz="2000" b="0" i="0" kern="1200" dirty="0">
              <a:solidFill>
                <a:schemeClr val="tx1"/>
              </a:solidFill>
            </a:rPr>
            <a:t>FinTech solutions are revolutionizing the way individuals and businesses approach finance. </a:t>
          </a:r>
          <a:endParaRPr lang="en-US" sz="2000" kern="1200" dirty="0">
            <a:solidFill>
              <a:schemeClr val="tx1"/>
            </a:solidFill>
          </a:endParaRPr>
        </a:p>
      </dsp:txBody>
      <dsp:txXfrm>
        <a:off x="417971" y="2421818"/>
        <a:ext cx="2889450" cy="1260000"/>
      </dsp:txXfrm>
    </dsp:sp>
    <dsp:sp modelId="{0158C0BB-5B85-424B-A0B2-F05C0189B70E}">
      <dsp:nvSpPr>
        <dsp:cNvPr id="0" name=""/>
        <dsp:cNvSpPr/>
      </dsp:nvSpPr>
      <dsp:spPr>
        <a:xfrm>
          <a:off x="4607673" y="669519"/>
          <a:ext cx="1300252" cy="1300252"/>
        </a:xfrm>
        <a:prstGeom prst="rect">
          <a:avLst/>
        </a:prstGeom>
        <a:blipFill>
          <a:blip xmlns:r="http://schemas.openxmlformats.org/officeDocument/2006/relationships" r:embed="rId2">
            <a:extLst>
              <a:ext uri="{28A0092B-C50C-407E-A947-70E740481C1C}">
                <a14:useLocalDpi xmlns:a14="http://schemas.microsoft.com/office/drawing/2010/main" val="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F674C27-6F21-4C3B-8224-EEDAF530EE5B}">
      <dsp:nvSpPr>
        <dsp:cNvPr id="0" name=""/>
        <dsp:cNvSpPr/>
      </dsp:nvSpPr>
      <dsp:spPr>
        <a:xfrm>
          <a:off x="3813075" y="2421818"/>
          <a:ext cx="2889450" cy="126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US" sz="2000" b="0" i="0" kern="1200">
              <a:solidFill>
                <a:schemeClr val="tx1"/>
              </a:solidFill>
            </a:rPr>
            <a:t>Digital wallets and peer-to-peer payment platforms. </a:t>
          </a:r>
          <a:endParaRPr lang="en-US" sz="2000" kern="1200">
            <a:solidFill>
              <a:schemeClr val="tx1"/>
            </a:solidFill>
          </a:endParaRPr>
        </a:p>
      </dsp:txBody>
      <dsp:txXfrm>
        <a:off x="3813075" y="2421818"/>
        <a:ext cx="2889450" cy="1260000"/>
      </dsp:txXfrm>
    </dsp:sp>
    <dsp:sp modelId="{6F3E2DEB-0ED3-4540-93BC-A688ECF311AE}">
      <dsp:nvSpPr>
        <dsp:cNvPr id="0" name=""/>
        <dsp:cNvSpPr/>
      </dsp:nvSpPr>
      <dsp:spPr>
        <a:xfrm>
          <a:off x="8002777" y="669519"/>
          <a:ext cx="1300252" cy="1300252"/>
        </a:xfrm>
        <a:prstGeom prst="rect">
          <a:avLst/>
        </a:prstGeom>
        <a:blipFill>
          <a:blip xmlns:r="http://schemas.openxmlformats.org/officeDocument/2006/relationships" r:embed="rId3">
            <a:extLst>
              <a:ext uri="{28A0092B-C50C-407E-A947-70E740481C1C}">
                <a14:useLocalDpi xmlns:a14="http://schemas.microsoft.com/office/drawing/2010/main" val="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74389DD-F31C-4495-A6D3-3E27D40D3F42}">
      <dsp:nvSpPr>
        <dsp:cNvPr id="0" name=""/>
        <dsp:cNvSpPr/>
      </dsp:nvSpPr>
      <dsp:spPr>
        <a:xfrm>
          <a:off x="7208178" y="2421818"/>
          <a:ext cx="2889450" cy="126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US" sz="2000" b="0" i="0" kern="1200">
              <a:solidFill>
                <a:schemeClr val="tx1"/>
              </a:solidFill>
            </a:rPr>
            <a:t>Online lending platforms.</a:t>
          </a:r>
          <a:endParaRPr lang="en-US" sz="2000" kern="1200">
            <a:solidFill>
              <a:schemeClr val="tx1"/>
            </a:solidFill>
          </a:endParaRPr>
        </a:p>
      </dsp:txBody>
      <dsp:txXfrm>
        <a:off x="7208178" y="2421818"/>
        <a:ext cx="2889450" cy="126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02C1D5-C93E-4244-A492-998CC9247047}">
      <dsp:nvSpPr>
        <dsp:cNvPr id="0" name=""/>
        <dsp:cNvSpPr/>
      </dsp:nvSpPr>
      <dsp:spPr>
        <a:xfrm>
          <a:off x="0" y="531"/>
          <a:ext cx="10515600"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37A1E82-CC13-4B6A-AAB6-60F00788013B}">
      <dsp:nvSpPr>
        <dsp:cNvPr id="0" name=""/>
        <dsp:cNvSpPr/>
      </dsp:nvSpPr>
      <dsp:spPr>
        <a:xfrm>
          <a:off x="375988" y="280191"/>
          <a:ext cx="683614" cy="683614"/>
        </a:xfrm>
        <a:prstGeom prst="rect">
          <a:avLst/>
        </a:prstGeom>
        <a:blipFill>
          <a:blip xmlns:r="http://schemas.openxmlformats.org/officeDocument/2006/relationships" r:embed="rId1">
            <a:extLst>
              <a:ext uri="{28A0092B-C50C-407E-A947-70E740481C1C}">
                <a14:useLocalDpi xmlns:a14="http://schemas.microsoft.com/office/drawing/2010/main" val="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23D73BF-E1A2-48C6-82C6-6CB4961597E9}">
      <dsp:nvSpPr>
        <dsp:cNvPr id="0" name=""/>
        <dsp:cNvSpPr/>
      </dsp:nvSpPr>
      <dsp:spPr>
        <a:xfrm>
          <a:off x="1435590" y="53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933450">
            <a:lnSpc>
              <a:spcPct val="100000"/>
            </a:lnSpc>
            <a:spcBef>
              <a:spcPct val="0"/>
            </a:spcBef>
            <a:spcAft>
              <a:spcPct val="35000"/>
            </a:spcAft>
            <a:buNone/>
          </a:pPr>
          <a:r>
            <a:rPr lang="en-US" sz="2100" b="0" i="0" kern="1200"/>
            <a:t>FinTech, or Financial Technology, has significantly reshaped the banking sector, introducing a range of innovations designed to enhance customer experiences, streamline operations, and open new avenues of business. </a:t>
          </a:r>
          <a:endParaRPr lang="en-US" sz="2100" kern="1200"/>
        </a:p>
      </dsp:txBody>
      <dsp:txXfrm>
        <a:off x="1435590" y="531"/>
        <a:ext cx="9080009" cy="1242935"/>
      </dsp:txXfrm>
    </dsp:sp>
    <dsp:sp modelId="{E3D43CA4-EE6E-4170-887D-B39A15DB93CE}">
      <dsp:nvSpPr>
        <dsp:cNvPr id="0" name=""/>
        <dsp:cNvSpPr/>
      </dsp:nvSpPr>
      <dsp:spPr>
        <a:xfrm>
          <a:off x="0" y="1554201"/>
          <a:ext cx="10515600"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31002A1-B078-4580-AAF4-B2EBC848DE6D}">
      <dsp:nvSpPr>
        <dsp:cNvPr id="0" name=""/>
        <dsp:cNvSpPr/>
      </dsp:nvSpPr>
      <dsp:spPr>
        <a:xfrm>
          <a:off x="375988" y="1833861"/>
          <a:ext cx="683614" cy="683614"/>
        </a:xfrm>
        <a:prstGeom prst="rect">
          <a:avLst/>
        </a:prstGeom>
        <a:blipFill>
          <a:blip xmlns:r="http://schemas.openxmlformats.org/officeDocument/2006/relationships" r:embed="rId2">
            <a:extLst>
              <a:ext uri="{28A0092B-C50C-407E-A947-70E740481C1C}">
                <a14:useLocalDpi xmlns:a14="http://schemas.microsoft.com/office/drawing/2010/main" val="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1DCB4E1-BFA0-4742-83E3-6B14073689A4}">
      <dsp:nvSpPr>
        <dsp:cNvPr id="0" name=""/>
        <dsp:cNvSpPr/>
      </dsp:nvSpPr>
      <dsp:spPr>
        <a:xfrm>
          <a:off x="1435590" y="155420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66800">
            <a:lnSpc>
              <a:spcPct val="100000"/>
            </a:lnSpc>
            <a:spcBef>
              <a:spcPct val="0"/>
            </a:spcBef>
            <a:spcAft>
              <a:spcPct val="35000"/>
            </a:spcAft>
            <a:buNone/>
          </a:pPr>
          <a:r>
            <a:rPr lang="en-US" sz="2400" b="0" i="0" kern="1200" dirty="0"/>
            <a:t>Digital-only banks or "</a:t>
          </a:r>
          <a:r>
            <a:rPr lang="en-US" sz="2400" b="0" i="0" kern="1200" dirty="0" err="1"/>
            <a:t>neobanks</a:t>
          </a:r>
          <a:r>
            <a:rPr lang="en-US" sz="2400" b="0" i="0" kern="1200" dirty="0"/>
            <a:t>". </a:t>
          </a:r>
          <a:endParaRPr lang="en-US" sz="2400" kern="1200" dirty="0"/>
        </a:p>
      </dsp:txBody>
      <dsp:txXfrm>
        <a:off x="1435590" y="1554201"/>
        <a:ext cx="9080009" cy="1242935"/>
      </dsp:txXfrm>
    </dsp:sp>
    <dsp:sp modelId="{210B0218-89EC-4D23-B7ED-B97E1FDA30A5}">
      <dsp:nvSpPr>
        <dsp:cNvPr id="0" name=""/>
        <dsp:cNvSpPr/>
      </dsp:nvSpPr>
      <dsp:spPr>
        <a:xfrm>
          <a:off x="0" y="3107870"/>
          <a:ext cx="10515600"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E7340E7-0B1C-4CD1-9B7E-9A0A65250474}">
      <dsp:nvSpPr>
        <dsp:cNvPr id="0" name=""/>
        <dsp:cNvSpPr/>
      </dsp:nvSpPr>
      <dsp:spPr>
        <a:xfrm>
          <a:off x="375988" y="3387531"/>
          <a:ext cx="683614" cy="683614"/>
        </a:xfrm>
        <a:prstGeom prst="rect">
          <a:avLst/>
        </a:prstGeom>
        <a:blipFill>
          <a:blip xmlns:r="http://schemas.openxmlformats.org/officeDocument/2006/relationships" r:embed="rId3">
            <a:extLst>
              <a:ext uri="{28A0092B-C50C-407E-A947-70E740481C1C}">
                <a14:useLocalDpi xmlns:a14="http://schemas.microsoft.com/office/drawing/2010/main" val="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E3F1C86-501F-495C-8577-F4895453A710}">
      <dsp:nvSpPr>
        <dsp:cNvPr id="0" name=""/>
        <dsp:cNvSpPr/>
      </dsp:nvSpPr>
      <dsp:spPr>
        <a:xfrm>
          <a:off x="1435590" y="3107870"/>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66800">
            <a:lnSpc>
              <a:spcPct val="100000"/>
            </a:lnSpc>
            <a:spcBef>
              <a:spcPct val="0"/>
            </a:spcBef>
            <a:spcAft>
              <a:spcPct val="35000"/>
            </a:spcAft>
            <a:buNone/>
          </a:pPr>
          <a:r>
            <a:rPr lang="en-US" sz="2400" b="0" i="0" kern="1200" dirty="0"/>
            <a:t>Mobile banking apps, digital payment solutions, and AI-driven chatbots. </a:t>
          </a:r>
          <a:endParaRPr lang="en-US" sz="2400" kern="1200" dirty="0"/>
        </a:p>
      </dsp:txBody>
      <dsp:txXfrm>
        <a:off x="1435590" y="3107870"/>
        <a:ext cx="9080009" cy="124293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D7CBD8-0F2F-443C-8027-0AFDEDFAECBD}">
      <dsp:nvSpPr>
        <dsp:cNvPr id="0" name=""/>
        <dsp:cNvSpPr/>
      </dsp:nvSpPr>
      <dsp:spPr>
        <a:xfrm>
          <a:off x="0" y="0"/>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66CD1DD-89EB-45F2-9AF6-FCD5B2C5AF5A}">
      <dsp:nvSpPr>
        <dsp:cNvPr id="0" name=""/>
        <dsp:cNvSpPr/>
      </dsp:nvSpPr>
      <dsp:spPr>
        <a:xfrm>
          <a:off x="0" y="0"/>
          <a:ext cx="6900512" cy="35718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200000"/>
            </a:lnSpc>
            <a:spcBef>
              <a:spcPct val="0"/>
            </a:spcBef>
            <a:spcAft>
              <a:spcPct val="35000"/>
            </a:spcAft>
            <a:buNone/>
          </a:pPr>
          <a:r>
            <a:rPr lang="en-US" sz="2400" b="0" i="0" kern="1200" dirty="0">
              <a:solidFill>
                <a:schemeClr val="tx1"/>
              </a:solidFill>
            </a:rPr>
            <a:t>Digital wallets, peer-to-peer transfer apps, and contactless payment solutions are on the rise, providing users with swift, secure, and convenient means to conduct transactions. </a:t>
          </a:r>
          <a:endParaRPr lang="en-US" sz="2400" kern="1200" dirty="0">
            <a:solidFill>
              <a:schemeClr val="tx1"/>
            </a:solidFill>
          </a:endParaRPr>
        </a:p>
      </dsp:txBody>
      <dsp:txXfrm>
        <a:off x="0" y="0"/>
        <a:ext cx="6900512" cy="3571875"/>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34210C7-725C-0ADB-6E0B-414AD92072A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28BFE201-E403-5AA1-2491-FEEC3F13F256}"/>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D33F8B98-94F3-4193-A637-B638294B041A}" type="datetimeFigureOut">
              <a:rPr lang="en-US"/>
              <a:pPr>
                <a:defRPr/>
              </a:pPr>
              <a:t>1/25/2026</a:t>
            </a:fld>
            <a:endParaRPr lang="en-US"/>
          </a:p>
        </p:txBody>
      </p:sp>
      <p:sp>
        <p:nvSpPr>
          <p:cNvPr id="4" name="Slide Image Placeholder 3">
            <a:extLst>
              <a:ext uri="{FF2B5EF4-FFF2-40B4-BE49-F238E27FC236}">
                <a16:creationId xmlns:a16="http://schemas.microsoft.com/office/drawing/2014/main" id="{843C072D-1FFE-D050-B05A-67E53AFF4ADF}"/>
              </a:ext>
            </a:extLst>
          </p:cNvPr>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62AD75E9-9901-8D6A-5BB2-DF650FCAF077}"/>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8B67D57C-FA87-24D4-16B6-7D516219EB1C}"/>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US"/>
          </a:p>
        </p:txBody>
      </p:sp>
      <p:sp>
        <p:nvSpPr>
          <p:cNvPr id="7" name="Slide Number Placeholder 6">
            <a:extLst>
              <a:ext uri="{FF2B5EF4-FFF2-40B4-BE49-F238E27FC236}">
                <a16:creationId xmlns:a16="http://schemas.microsoft.com/office/drawing/2014/main" id="{0F474024-E0AF-9189-58D2-C0C9B8526E59}"/>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30CFB642-6CD0-4AFB-B628-3C28DD8F1FCD}"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a:extLst>
              <a:ext uri="{FF2B5EF4-FFF2-40B4-BE49-F238E27FC236}">
                <a16:creationId xmlns:a16="http://schemas.microsoft.com/office/drawing/2014/main" id="{B7BE607D-C498-BDE0-9C70-34F3AAB1EFF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Notes Placeholder 2">
            <a:extLst>
              <a:ext uri="{FF2B5EF4-FFF2-40B4-BE49-F238E27FC236}">
                <a16:creationId xmlns:a16="http://schemas.microsoft.com/office/drawing/2014/main" id="{4C3A3B6A-1C04-8A56-CB54-B056E2EFC21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a:p>
        </p:txBody>
      </p:sp>
      <p:sp>
        <p:nvSpPr>
          <p:cNvPr id="10244" name="Slide Number Placeholder 3">
            <a:extLst>
              <a:ext uri="{FF2B5EF4-FFF2-40B4-BE49-F238E27FC236}">
                <a16:creationId xmlns:a16="http://schemas.microsoft.com/office/drawing/2014/main" id="{31640DB2-E6D7-DB7A-FC92-3763505896C3}"/>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2583212B-C453-46FF-9C78-1B59DA203035}" type="slidenum">
              <a:rPr lang="en-US" altLang="en-US"/>
              <a:pPr fontAlgn="base">
                <a:spcBef>
                  <a:spcPct val="0"/>
                </a:spcBef>
                <a:spcAft>
                  <a:spcPct val="0"/>
                </a:spcAft>
              </a:pPr>
              <a:t>9</a:t>
            </a:fld>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pPr>
              <a:defRPr/>
            </a:pPr>
            <a:fld id="{B0570A73-4BAE-443F-9BDD-32D50BB49839}" type="datetimeFigureOut">
              <a:rPr lang="en-US" smtClean="0"/>
              <a:pPr>
                <a:defRPr/>
              </a:pPr>
              <a:t>1/25/2026</a:t>
            </a:fld>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a:defRPr/>
            </a:pPr>
            <a:fld id="{B6060003-DA91-4EB5-94C4-41C6DCC8726B}" type="slidenum">
              <a:rPr lang="en-US" smtClean="0"/>
              <a:pPr>
                <a:defRPr/>
              </a:pPr>
              <a:t>‹#›</a:t>
            </a:fld>
            <a:endParaRPr lang="en-US"/>
          </a:p>
        </p:txBody>
      </p:sp>
    </p:spTree>
    <p:extLst>
      <p:ext uri="{BB962C8B-B14F-4D97-AF65-F5344CB8AC3E}">
        <p14:creationId xmlns:p14="http://schemas.microsoft.com/office/powerpoint/2010/main" val="6006691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pPr>
              <a:defRPr/>
            </a:pPr>
            <a:fld id="{8853D781-BA47-43E6-A5BB-FBFAE9EC1B84}" type="datetimeFigureOut">
              <a:rPr lang="en-US" smtClean="0"/>
              <a:pPr>
                <a:defRPr/>
              </a:pPr>
              <a:t>1/25/2026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endParaRPr lang="en-US" dirty="0">
              <a:solidFill>
                <a:schemeClr val="bg1"/>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a:defRPr/>
            </a:pPr>
            <a:fld id="{1C5B44AF-89FE-4842-AE16-1F8F5AD7AA6C}" type="slidenum">
              <a:rPr lang="en-US" smtClean="0"/>
              <a:pPr>
                <a:defRPr/>
              </a:pPr>
              <a:t>‹#›</a:t>
            </a:fld>
            <a:endParaRPr lang="en-US"/>
          </a:p>
        </p:txBody>
      </p:sp>
    </p:spTree>
    <p:extLst>
      <p:ext uri="{BB962C8B-B14F-4D97-AF65-F5344CB8AC3E}">
        <p14:creationId xmlns:p14="http://schemas.microsoft.com/office/powerpoint/2010/main" val="4502932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pPr>
              <a:defRPr/>
            </a:pPr>
            <a:fld id="{724C4515-1F57-4E0C-A297-58C77C04886C}" type="datetimeFigureOut">
              <a:rPr lang="en-US" smtClean="0"/>
              <a:pPr>
                <a:defRPr/>
              </a:pPr>
              <a:t>1/25/2026</a:t>
            </a:fld>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a:defRPr/>
            </a:pPr>
            <a:fld id="{DB2490F1-B1FC-4294-88FC-76BF595B8E95}" type="slidenum">
              <a:rPr lang="en-US" smtClean="0"/>
              <a:pPr>
                <a:defRPr/>
              </a:pPr>
              <a:t>‹#›</a:t>
            </a:fld>
            <a:endParaRPr lang="en-US"/>
          </a:p>
        </p:txBody>
      </p:sp>
    </p:spTree>
    <p:extLst>
      <p:ext uri="{BB962C8B-B14F-4D97-AF65-F5344CB8AC3E}">
        <p14:creationId xmlns:p14="http://schemas.microsoft.com/office/powerpoint/2010/main" val="37796153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pPr>
              <a:defRPr/>
            </a:pPr>
            <a:fld id="{24059592-A15B-4BFB-8271-113A6013DEE2}" type="datetimeFigureOut">
              <a:rPr lang="en-US" smtClean="0"/>
              <a:pPr>
                <a:defRPr/>
              </a:pPr>
              <a:t>1/25/2026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a:xfrm>
            <a:off x="4038600" y="6356350"/>
            <a:ext cx="4114800" cy="365125"/>
          </a:xfrm>
          <a:prstGeom prst="rect">
            <a:avLst/>
          </a:prstGeom>
        </p:spPr>
        <p:txBody>
          <a:bodyPr/>
          <a:lstStyle>
            <a:lvl1pPr>
              <a:defRPr sz="1800"/>
            </a:lvl1pPr>
          </a:lstStyle>
          <a:p>
            <a:pPr>
              <a:defRPr/>
            </a:pPr>
            <a:r>
              <a:rPr lang="en-US" dirty="0" err="1">
                <a:solidFill>
                  <a:schemeClr val="bg1"/>
                </a:solidFill>
              </a:rPr>
              <a:t>www..ae</a:t>
            </a:r>
            <a:endParaRPr lang="en-US" dirty="0">
              <a:solidFill>
                <a:schemeClr val="bg1"/>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a:defRPr/>
            </a:pPr>
            <a:fld id="{4B6E532F-6AAA-4629-A609-22A4A227F95B}" type="slidenum">
              <a:rPr lang="en-US" smtClean="0"/>
              <a:pPr>
                <a:defRPr/>
              </a:pPr>
              <a:t>‹#›</a:t>
            </a:fld>
            <a:endParaRPr lang="en-US"/>
          </a:p>
        </p:txBody>
      </p:sp>
    </p:spTree>
    <p:extLst>
      <p:ext uri="{BB962C8B-B14F-4D97-AF65-F5344CB8AC3E}">
        <p14:creationId xmlns:p14="http://schemas.microsoft.com/office/powerpoint/2010/main" val="35449794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pPr>
              <a:defRPr/>
            </a:pPr>
            <a:fld id="{56D3D63A-890D-4F9E-8104-32CEB82F68CC}" type="datetimeFigureOut">
              <a:rPr lang="en-US" smtClean="0"/>
              <a:pPr>
                <a:defRPr/>
              </a:pPr>
              <a:t>1/25/2026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err="1">
                <a:solidFill>
                  <a:schemeClr val="bg1"/>
                </a:solidFill>
              </a:rPr>
              <a:t>www..ae</a:t>
            </a:r>
            <a:endParaRPr lang="en-US" dirty="0">
              <a:solidFill>
                <a:schemeClr val="bg1"/>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a:defRPr/>
            </a:pPr>
            <a:fld id="{75AD6BE9-2F59-403A-8F83-72EF93A1979A}" type="slidenum">
              <a:rPr lang="en-US" smtClean="0"/>
              <a:pPr>
                <a:defRPr/>
              </a:pPr>
              <a:t>‹#›</a:t>
            </a:fld>
            <a:endParaRPr lang="en-US"/>
          </a:p>
        </p:txBody>
      </p:sp>
    </p:spTree>
    <p:extLst>
      <p:ext uri="{BB962C8B-B14F-4D97-AF65-F5344CB8AC3E}">
        <p14:creationId xmlns:p14="http://schemas.microsoft.com/office/powerpoint/2010/main" val="32022173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pPr>
              <a:defRPr/>
            </a:pPr>
            <a:fld id="{AB17DDE0-8EE5-4779-A59E-D8BD63311205}" type="datetimeFigureOut">
              <a:rPr lang="en-US" smtClean="0"/>
              <a:pPr>
                <a:defRPr/>
              </a:pPr>
              <a:t>1/25/2026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a:xfrm>
            <a:off x="4038600" y="6356350"/>
            <a:ext cx="4114800" cy="365125"/>
          </a:xfrm>
          <a:prstGeom prst="rect">
            <a:avLst/>
          </a:prstGeom>
        </p:spPr>
        <p:txBody>
          <a:bodyPr/>
          <a:lstStyle/>
          <a:p>
            <a:pPr>
              <a:defRPr/>
            </a:pPr>
            <a:r>
              <a:rPr lang="en-US" dirty="0" err="1">
                <a:solidFill>
                  <a:schemeClr val="bg1"/>
                </a:solidFill>
              </a:rPr>
              <a:t>www..ae</a:t>
            </a:r>
            <a:endParaRPr lang="en-US" dirty="0">
              <a:solidFill>
                <a:schemeClr val="bg1"/>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a:defRPr/>
            </a:pPr>
            <a:fld id="{DCF4577E-320E-450A-BD94-A6BB63CC64C0}" type="slidenum">
              <a:rPr lang="en-US" smtClean="0"/>
              <a:pPr>
                <a:defRPr/>
              </a:pPr>
              <a:t>‹#›</a:t>
            </a:fld>
            <a:endParaRPr lang="en-US"/>
          </a:p>
        </p:txBody>
      </p:sp>
    </p:spTree>
    <p:extLst>
      <p:ext uri="{BB962C8B-B14F-4D97-AF65-F5344CB8AC3E}">
        <p14:creationId xmlns:p14="http://schemas.microsoft.com/office/powerpoint/2010/main" val="40788358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pPr>
              <a:defRPr/>
            </a:pPr>
            <a:fld id="{FF804AAF-6152-4E1C-8912-67086E5DC72F}" type="datetimeFigureOut">
              <a:rPr lang="en-US" smtClean="0"/>
              <a:pPr>
                <a:defRPr/>
              </a:pPr>
              <a:t>1/25/2026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err="1">
                <a:solidFill>
                  <a:schemeClr val="bg1"/>
                </a:solidFill>
              </a:rPr>
              <a:t>www..ae</a:t>
            </a:r>
            <a:endParaRPr lang="en-US" dirty="0">
              <a:solidFill>
                <a:schemeClr val="bg1"/>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a:defRPr/>
            </a:pPr>
            <a:fld id="{68C2D6A6-0AB6-4A34-8CEA-C3D7BF2EBFE0}" type="slidenum">
              <a:rPr lang="en-US" smtClean="0"/>
              <a:pPr>
                <a:defRPr/>
              </a:pPr>
              <a:t>‹#›</a:t>
            </a:fld>
            <a:endParaRPr lang="en-US"/>
          </a:p>
        </p:txBody>
      </p:sp>
    </p:spTree>
    <p:extLst>
      <p:ext uri="{BB962C8B-B14F-4D97-AF65-F5344CB8AC3E}">
        <p14:creationId xmlns:p14="http://schemas.microsoft.com/office/powerpoint/2010/main" val="23594448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pPr>
              <a:defRPr/>
            </a:pPr>
            <a:fld id="{9E07EA14-D766-4432-B60D-B94AC329E19D}" type="datetimeFigureOut">
              <a:rPr lang="en-US" smtClean="0"/>
              <a:pPr>
                <a:defRPr/>
              </a:pPr>
              <a:t>1/25/2026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err="1">
                <a:solidFill>
                  <a:schemeClr val="bg1"/>
                </a:solidFill>
              </a:rPr>
              <a:t>www..ae</a:t>
            </a:r>
            <a:endParaRPr lang="en-US" dirty="0">
              <a:solidFill>
                <a:schemeClr val="bg1"/>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a:defRPr/>
            </a:pPr>
            <a:fld id="{FF0CB0EF-5530-4E60-B27B-ADD4853B537D}" type="slidenum">
              <a:rPr lang="en-US" smtClean="0"/>
              <a:pPr>
                <a:defRPr/>
              </a:pPr>
              <a:t>‹#›</a:t>
            </a:fld>
            <a:endParaRPr lang="en-US"/>
          </a:p>
        </p:txBody>
      </p:sp>
    </p:spTree>
    <p:extLst>
      <p:ext uri="{BB962C8B-B14F-4D97-AF65-F5344CB8AC3E}">
        <p14:creationId xmlns:p14="http://schemas.microsoft.com/office/powerpoint/2010/main" val="23139315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pPr>
              <a:defRPr/>
            </a:pPr>
            <a:fld id="{0522E95C-25DB-46AD-81E5-E1493010BC1F}" type="datetimeFigureOut">
              <a:rPr lang="en-US" smtClean="0"/>
              <a:pPr>
                <a:defRPr/>
              </a:pPr>
              <a:t>1/25/2026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err="1">
                <a:solidFill>
                  <a:schemeClr val="bg1"/>
                </a:solidFill>
              </a:rPr>
              <a:t>www..ae</a:t>
            </a:r>
            <a:endParaRPr lang="en-US" dirty="0">
              <a:solidFill>
                <a:schemeClr val="bg1"/>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a:defRPr/>
            </a:pPr>
            <a:fld id="{25046F6F-E42D-4B7B-ADBB-D4D5BEDBACB2}" type="slidenum">
              <a:rPr lang="en-US" smtClean="0"/>
              <a:pPr>
                <a:defRPr/>
              </a:pPr>
              <a:t>‹#›</a:t>
            </a:fld>
            <a:endParaRPr lang="en-US"/>
          </a:p>
        </p:txBody>
      </p:sp>
    </p:spTree>
    <p:extLst>
      <p:ext uri="{BB962C8B-B14F-4D97-AF65-F5344CB8AC3E}">
        <p14:creationId xmlns:p14="http://schemas.microsoft.com/office/powerpoint/2010/main" val="9391881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pPr>
              <a:defRPr/>
            </a:pPr>
            <a:fld id="{46066DC4-6009-4709-9AA5-B695C1F8498F}" type="datetimeFigureOut">
              <a:rPr lang="en-US" smtClean="0"/>
              <a:pPr>
                <a:defRPr/>
              </a:pPr>
              <a:t>1/25/2026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err="1">
                <a:solidFill>
                  <a:schemeClr val="bg1"/>
                </a:solidFill>
              </a:rPr>
              <a:t>www..ae</a:t>
            </a:r>
            <a:endParaRPr lang="en-US" dirty="0">
              <a:solidFill>
                <a:schemeClr val="bg1"/>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a:defRPr/>
            </a:pPr>
            <a:fld id="{7B94988D-0265-4A3E-959D-9914A9ED760F}" type="slidenum">
              <a:rPr lang="en-US" smtClean="0"/>
              <a:pPr>
                <a:defRPr/>
              </a:pPr>
              <a:t>‹#›</a:t>
            </a:fld>
            <a:endParaRPr lang="en-US"/>
          </a:p>
        </p:txBody>
      </p:sp>
    </p:spTree>
    <p:extLst>
      <p:ext uri="{BB962C8B-B14F-4D97-AF65-F5344CB8AC3E}">
        <p14:creationId xmlns:p14="http://schemas.microsoft.com/office/powerpoint/2010/main" val="36668062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pPr>
              <a:defRPr/>
            </a:pPr>
            <a:fld id="{1DA3FFCC-07AD-4087-A29D-47D0012E1D02}" type="datetimeFigureOut">
              <a:rPr lang="en-US" smtClean="0"/>
              <a:pPr>
                <a:defRPr/>
              </a:pPr>
              <a:t>1/25/2026</a:t>
            </a:fld>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a:defRPr/>
            </a:pPr>
            <a:fld id="{5E063C39-77FA-4A24-9994-6C9D48AF60E4}" type="slidenum">
              <a:rPr lang="en-US" smtClean="0"/>
              <a:pPr>
                <a:defRPr/>
              </a:pPr>
              <a:t>‹#›</a:t>
            </a:fld>
            <a:endParaRPr lang="en-US"/>
          </a:p>
        </p:txBody>
      </p:sp>
      <p:sp>
        <p:nvSpPr>
          <p:cNvPr id="8" name="Footer Placeholder 4">
            <a:extLst>
              <a:ext uri="{FF2B5EF4-FFF2-40B4-BE49-F238E27FC236}">
                <a16:creationId xmlns:a16="http://schemas.microsoft.com/office/drawing/2014/main" id="{236A4864-9A95-39CC-EE6F-0F562612C292}"/>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err="1">
                <a:solidFill>
                  <a:schemeClr val="bg1"/>
                </a:solidFill>
              </a:rPr>
              <a:t>www..ae</a:t>
            </a:r>
            <a:endParaRPr lang="en-US" dirty="0">
              <a:solidFill>
                <a:schemeClr val="bg1"/>
              </a:solidFill>
            </a:endParaRPr>
          </a:p>
        </p:txBody>
      </p:sp>
    </p:spTree>
    <p:extLst>
      <p:ext uri="{BB962C8B-B14F-4D97-AF65-F5344CB8AC3E}">
        <p14:creationId xmlns:p14="http://schemas.microsoft.com/office/powerpoint/2010/main" val="26643860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
        <p:nvSpPr>
          <p:cNvPr id="2" name="Footer Placeholder 4">
            <a:extLst>
              <a:ext uri="{FF2B5EF4-FFF2-40B4-BE49-F238E27FC236}">
                <a16:creationId xmlns:a16="http://schemas.microsoft.com/office/drawing/2014/main" id="{68C23CEF-014D-A21A-812D-93BA344CF5FE}"/>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endParaRPr lang="en-US" dirty="0">
              <a:solidFill>
                <a:schemeClr val="bg1"/>
              </a:solidFill>
            </a:endParaRPr>
          </a:p>
        </p:txBody>
      </p:sp>
    </p:spTree>
    <p:extLst>
      <p:ext uri="{BB962C8B-B14F-4D97-AF65-F5344CB8AC3E}">
        <p14:creationId xmlns:p14="http://schemas.microsoft.com/office/powerpoint/2010/main" val="2963077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
        <p:nvSpPr>
          <p:cNvPr id="2" name="Footer Placeholder 4">
            <a:extLst>
              <a:ext uri="{FF2B5EF4-FFF2-40B4-BE49-F238E27FC236}">
                <a16:creationId xmlns:a16="http://schemas.microsoft.com/office/drawing/2014/main" id="{B87D86A0-0452-B53C-411C-D70D5B7D7A5C}"/>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endParaRPr lang="en-US" dirty="0">
              <a:solidFill>
                <a:schemeClr val="bg1"/>
              </a:solidFill>
            </a:endParaRPr>
          </a:p>
        </p:txBody>
      </p:sp>
    </p:spTree>
    <p:extLst>
      <p:ext uri="{BB962C8B-B14F-4D97-AF65-F5344CB8AC3E}">
        <p14:creationId xmlns:p14="http://schemas.microsoft.com/office/powerpoint/2010/main" val="3678757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
        <p:nvSpPr>
          <p:cNvPr id="2" name="Footer Placeholder 4">
            <a:extLst>
              <a:ext uri="{FF2B5EF4-FFF2-40B4-BE49-F238E27FC236}">
                <a16:creationId xmlns:a16="http://schemas.microsoft.com/office/drawing/2014/main" id="{37450C42-0D96-00EA-8FF0-F25B8E854380}"/>
              </a:ext>
            </a:extLst>
          </p:cNvPr>
          <p:cNvSpPr>
            <a:spLocks noGrp="1"/>
          </p:cNvSpPr>
          <p:nvPr>
            <p:ph type="ftr" sz="quarter" idx="12"/>
          </p:nvPr>
        </p:nvSpPr>
        <p:spPr>
          <a:xfrm>
            <a:off x="4038600" y="6356350"/>
            <a:ext cx="4114800" cy="365125"/>
          </a:xfrm>
          <a:prstGeom prst="rect">
            <a:avLst/>
          </a:prstGeom>
        </p:spPr>
        <p:txBody>
          <a:bodyPr/>
          <a:lstStyle>
            <a:lvl1pPr>
              <a:defRPr sz="1600"/>
            </a:lvl1pPr>
          </a:lstStyle>
          <a:p>
            <a:pPr>
              <a:defRPr/>
            </a:pPr>
            <a:endParaRPr lang="en-US" dirty="0">
              <a:solidFill>
                <a:schemeClr val="bg1"/>
              </a:solidFill>
            </a:endParaRPr>
          </a:p>
        </p:txBody>
      </p:sp>
    </p:spTree>
    <p:extLst>
      <p:ext uri="{BB962C8B-B14F-4D97-AF65-F5344CB8AC3E}">
        <p14:creationId xmlns:p14="http://schemas.microsoft.com/office/powerpoint/2010/main" val="3791890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
        <p:nvSpPr>
          <p:cNvPr id="2" name="Footer Placeholder 4">
            <a:extLst>
              <a:ext uri="{FF2B5EF4-FFF2-40B4-BE49-F238E27FC236}">
                <a16:creationId xmlns:a16="http://schemas.microsoft.com/office/drawing/2014/main" id="{FC9933C8-34C3-E32E-221D-BD7CE810F4B8}"/>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err="1">
                <a:solidFill>
                  <a:schemeClr val="bg1"/>
                </a:solidFill>
              </a:rPr>
              <a:t>www..ae</a:t>
            </a:r>
            <a:endParaRPr lang="en-US" dirty="0">
              <a:solidFill>
                <a:schemeClr val="bg1"/>
              </a:solidFill>
            </a:endParaRPr>
          </a:p>
        </p:txBody>
      </p:sp>
    </p:spTree>
    <p:extLst>
      <p:ext uri="{BB962C8B-B14F-4D97-AF65-F5344CB8AC3E}">
        <p14:creationId xmlns:p14="http://schemas.microsoft.com/office/powerpoint/2010/main" val="3322208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
        <p:nvSpPr>
          <p:cNvPr id="2" name="Footer Placeholder 4">
            <a:extLst>
              <a:ext uri="{FF2B5EF4-FFF2-40B4-BE49-F238E27FC236}">
                <a16:creationId xmlns:a16="http://schemas.microsoft.com/office/drawing/2014/main" id="{65D08023-FD3B-66B8-D168-D842BD66DBAA}"/>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err="1">
                <a:solidFill>
                  <a:schemeClr val="bg1"/>
                </a:solidFill>
              </a:rPr>
              <a:t>www..ae</a:t>
            </a:r>
            <a:endParaRPr lang="en-US" dirty="0">
              <a:solidFill>
                <a:schemeClr val="bg1"/>
              </a:solidFill>
            </a:endParaRPr>
          </a:p>
        </p:txBody>
      </p:sp>
    </p:spTree>
    <p:extLst>
      <p:ext uri="{BB962C8B-B14F-4D97-AF65-F5344CB8AC3E}">
        <p14:creationId xmlns:p14="http://schemas.microsoft.com/office/powerpoint/2010/main" val="1992238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
        <p:nvSpPr>
          <p:cNvPr id="2" name="Footer Placeholder 4">
            <a:extLst>
              <a:ext uri="{FF2B5EF4-FFF2-40B4-BE49-F238E27FC236}">
                <a16:creationId xmlns:a16="http://schemas.microsoft.com/office/drawing/2014/main" id="{B0F24BF4-D38F-7FA4-A8BE-CC498E147674}"/>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err="1">
                <a:solidFill>
                  <a:schemeClr val="bg1"/>
                </a:solidFill>
              </a:rPr>
              <a:t>www..ae</a:t>
            </a:r>
            <a:endParaRPr lang="en-US" dirty="0">
              <a:solidFill>
                <a:schemeClr val="bg1"/>
              </a:solidFill>
            </a:endParaRPr>
          </a:p>
        </p:txBody>
      </p:sp>
    </p:spTree>
    <p:extLst>
      <p:ext uri="{BB962C8B-B14F-4D97-AF65-F5344CB8AC3E}">
        <p14:creationId xmlns:p14="http://schemas.microsoft.com/office/powerpoint/2010/main" val="96853380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2" name="Footer Placeholder 4">
            <a:extLst>
              <a:ext uri="{FF2B5EF4-FFF2-40B4-BE49-F238E27FC236}">
                <a16:creationId xmlns:a16="http://schemas.microsoft.com/office/drawing/2014/main" id="{5F67CFA6-62D9-2C29-90CC-BA9601A2ABD7}"/>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err="1">
                <a:solidFill>
                  <a:schemeClr val="bg1"/>
                </a:solidFill>
              </a:rPr>
              <a:t>www..ae</a:t>
            </a:r>
            <a:endParaRPr lang="en-US" dirty="0">
              <a:solidFill>
                <a:schemeClr val="bg1"/>
              </a:solidFill>
            </a:endParaRPr>
          </a:p>
        </p:txBody>
      </p:sp>
    </p:spTree>
    <p:extLst>
      <p:ext uri="{BB962C8B-B14F-4D97-AF65-F5344CB8AC3E}">
        <p14:creationId xmlns:p14="http://schemas.microsoft.com/office/powerpoint/2010/main" val="884530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2" name="Footer Placeholder 4">
            <a:extLst>
              <a:ext uri="{FF2B5EF4-FFF2-40B4-BE49-F238E27FC236}">
                <a16:creationId xmlns:a16="http://schemas.microsoft.com/office/drawing/2014/main" id="{ACDF259A-D5AF-E538-8BBB-AA5604361982}"/>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err="1">
                <a:solidFill>
                  <a:schemeClr val="bg1"/>
                </a:solidFill>
              </a:rPr>
              <a:t>www..ae</a:t>
            </a:r>
            <a:endParaRPr lang="en-US" dirty="0">
              <a:solidFill>
                <a:schemeClr val="bg1"/>
              </a:solidFill>
            </a:endParaRPr>
          </a:p>
        </p:txBody>
      </p:sp>
    </p:spTree>
    <p:extLst>
      <p:ext uri="{BB962C8B-B14F-4D97-AF65-F5344CB8AC3E}">
        <p14:creationId xmlns:p14="http://schemas.microsoft.com/office/powerpoint/2010/main" val="2933451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0E1010-D0AA-8623-2A0D-757F05DCBAB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11E0311-9614-D33D-A514-ADF4C3136401}"/>
              </a:ext>
            </a:extLst>
          </p:cNvPr>
          <p:cNvSpPr>
            <a:spLocks noGrp="1"/>
          </p:cNvSpPr>
          <p:nvPr>
            <p:ph type="dt" sz="half" idx="10"/>
          </p:nvPr>
        </p:nvSpPr>
        <p:spPr/>
        <p:txBody>
          <a:bodyPr/>
          <a:lstStyle/>
          <a:p>
            <a:pPr>
              <a:defRPr/>
            </a:pPr>
            <a:fld id="{2E88EFBE-F923-45AB-BBFD-1761D907EFE7}" type="datetimeFigureOut">
              <a:rPr lang="en-US" smtClean="0"/>
              <a:pPr>
                <a:defRPr/>
              </a:pPr>
              <a:t>1/25/2026</a:t>
            </a:fld>
            <a:endParaRPr lang="en-US"/>
          </a:p>
        </p:txBody>
      </p:sp>
      <p:sp>
        <p:nvSpPr>
          <p:cNvPr id="5" name="Slide Number Placeholder 4">
            <a:extLst>
              <a:ext uri="{FF2B5EF4-FFF2-40B4-BE49-F238E27FC236}">
                <a16:creationId xmlns:a16="http://schemas.microsoft.com/office/drawing/2014/main" id="{D61FD1E2-890F-9BD0-37B9-84E889C88106}"/>
              </a:ext>
            </a:extLst>
          </p:cNvPr>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pic>
        <p:nvPicPr>
          <p:cNvPr id="6" name="Picture 5">
            <a:extLst>
              <a:ext uri="{FF2B5EF4-FFF2-40B4-BE49-F238E27FC236}">
                <a16:creationId xmlns:a16="http://schemas.microsoft.com/office/drawing/2014/main" id="{F79A6DC0-907D-07AC-25A1-1E5ACCE4673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Footer Placeholder 4">
            <a:extLst>
              <a:ext uri="{FF2B5EF4-FFF2-40B4-BE49-F238E27FC236}">
                <a16:creationId xmlns:a16="http://schemas.microsoft.com/office/drawing/2014/main" id="{4A4F2299-EAD1-468D-337A-9DBAF015FA13}"/>
              </a:ext>
            </a:extLst>
          </p:cNvPr>
          <p:cNvSpPr txBox="1">
            <a:spLocks/>
          </p:cNvSpPr>
          <p:nvPr userDrawn="1"/>
        </p:nvSpPr>
        <p:spPr>
          <a:xfrm>
            <a:off x="4086225" y="6310312"/>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6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US" dirty="0" err="1">
                <a:solidFill>
                  <a:schemeClr val="bg1"/>
                </a:solidFill>
              </a:rPr>
              <a:t>www..ae</a:t>
            </a:r>
            <a:endParaRPr lang="en-US" dirty="0">
              <a:solidFill>
                <a:schemeClr val="bg1"/>
              </a:solidFill>
            </a:endParaRPr>
          </a:p>
        </p:txBody>
      </p:sp>
    </p:spTree>
    <p:extLst>
      <p:ext uri="{BB962C8B-B14F-4D97-AF65-F5344CB8AC3E}">
        <p14:creationId xmlns:p14="http://schemas.microsoft.com/office/powerpoint/2010/main" val="86327556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a:defRPr/>
            </a:pPr>
            <a:fld id="{B0570A73-4BAE-443F-9BDD-32D50BB49839}" type="datetimeFigureOut">
              <a:rPr lang="en-US" smtClean="0"/>
              <a:pPr>
                <a:defRPr/>
              </a:pPr>
              <a:t>1/25/2026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pPr>
              <a:defRPr/>
            </a:pPr>
            <a:endParaRPr lang="en-US"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a:defRPr/>
            </a:pPr>
            <a:fld id="{B6060003-DA91-4EB5-94C4-41C6DCC8726B}" type="slidenum">
              <a:rPr lang="en-US" smtClean="0"/>
              <a:pPr>
                <a:defRPr/>
              </a:pPr>
              <a:t>‹#›</a:t>
            </a:fld>
            <a:endParaRPr lang="en-US"/>
          </a:p>
        </p:txBody>
      </p:sp>
    </p:spTree>
    <p:extLst>
      <p:ext uri="{BB962C8B-B14F-4D97-AF65-F5344CB8AC3E}">
        <p14:creationId xmlns:p14="http://schemas.microsoft.com/office/powerpoint/2010/main" val="33699304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a:defRPr/>
            </a:pPr>
            <a:fld id="{8853D781-BA47-43E6-A5BB-FBFAE9EC1B84}" type="datetimeFigureOut">
              <a:rPr lang="en-US" smtClean="0"/>
              <a:pPr>
                <a:defRPr/>
              </a:pPr>
              <a:t>1/25/2026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pPr>
              <a:defRPr/>
            </a:pPr>
            <a:r>
              <a:rPr lang="en-US" dirty="0" err="1">
                <a:solidFill>
                  <a:schemeClr val="bg1"/>
                </a:solidFill>
              </a:rPr>
              <a:t>www..ae</a:t>
            </a:r>
            <a:endParaRPr lang="en-US" dirty="0">
              <a:solidFill>
                <a:schemeClr val="bg1"/>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a:defRPr/>
            </a:pPr>
            <a:fld id="{1C5B44AF-89FE-4842-AE16-1F8F5AD7AA6C}" type="slidenum">
              <a:rPr lang="en-US" smtClean="0"/>
              <a:pPr>
                <a:defRPr/>
              </a:pPr>
              <a:t>‹#›</a:t>
            </a:fld>
            <a:endParaRPr lang="en-US"/>
          </a:p>
        </p:txBody>
      </p:sp>
    </p:spTree>
    <p:extLst>
      <p:ext uri="{BB962C8B-B14F-4D97-AF65-F5344CB8AC3E}">
        <p14:creationId xmlns:p14="http://schemas.microsoft.com/office/powerpoint/2010/main" val="370957608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a:defRPr/>
            </a:pPr>
            <a:fld id="{724C4515-1F57-4E0C-A297-58C77C04886C}" type="datetimeFigureOut">
              <a:rPr lang="en-US" smtClean="0"/>
              <a:pPr>
                <a:defRPr/>
              </a:pPr>
              <a:t>1/25/2026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pPr>
              <a:defRPr/>
            </a:pPr>
            <a:r>
              <a:rPr lang="en-US" dirty="0" err="1">
                <a:solidFill>
                  <a:schemeClr val="bg1"/>
                </a:solidFill>
              </a:rPr>
              <a:t>www..ae</a:t>
            </a:r>
            <a:endParaRPr lang="en-US" dirty="0">
              <a:solidFill>
                <a:schemeClr val="bg1"/>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a:defRPr/>
            </a:pPr>
            <a:fld id="{DB2490F1-B1FC-4294-88FC-76BF595B8E95}" type="slidenum">
              <a:rPr lang="en-US" smtClean="0"/>
              <a:pPr>
                <a:defRPr/>
              </a:pPr>
              <a:t>‹#›</a:t>
            </a:fld>
            <a:endParaRPr lang="en-US"/>
          </a:p>
        </p:txBody>
      </p:sp>
    </p:spTree>
    <p:extLst>
      <p:ext uri="{BB962C8B-B14F-4D97-AF65-F5344CB8AC3E}">
        <p14:creationId xmlns:p14="http://schemas.microsoft.com/office/powerpoint/2010/main" val="238489730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pPr>
              <a:defRPr/>
            </a:pPr>
            <a:fld id="{24059592-A15B-4BFB-8271-113A6013DEE2}" type="datetimeFigureOut">
              <a:rPr lang="en-US" smtClean="0"/>
              <a:pPr>
                <a:defRPr/>
              </a:pPr>
              <a:t>1/25/2026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pPr>
              <a:defRPr/>
            </a:pPr>
            <a:r>
              <a:rPr lang="en-US" dirty="0" err="1">
                <a:solidFill>
                  <a:schemeClr val="bg1"/>
                </a:solidFill>
              </a:rPr>
              <a:t>www..ae</a:t>
            </a:r>
            <a:endParaRPr lang="en-US" dirty="0">
              <a:solidFill>
                <a:schemeClr val="bg1"/>
              </a:solidFill>
            </a:endParaRP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pPr>
              <a:defRPr/>
            </a:pPr>
            <a:fld id="{4B6E532F-6AAA-4629-A609-22A4A227F95B}" type="slidenum">
              <a:rPr lang="en-US" smtClean="0"/>
              <a:pPr>
                <a:defRPr/>
              </a:pPr>
              <a:t>‹#›</a:t>
            </a:fld>
            <a:endParaRPr lang="en-US"/>
          </a:p>
        </p:txBody>
      </p:sp>
    </p:spTree>
    <p:extLst>
      <p:ext uri="{BB962C8B-B14F-4D97-AF65-F5344CB8AC3E}">
        <p14:creationId xmlns:p14="http://schemas.microsoft.com/office/powerpoint/2010/main" val="66992343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0"/>
            <a:ext cx="2743200" cy="365125"/>
          </a:xfrm>
          <a:prstGeom prst="rect">
            <a:avLst/>
          </a:prstGeom>
        </p:spPr>
        <p:txBody>
          <a:bodyPr/>
          <a:lstStyle/>
          <a:p>
            <a:pPr>
              <a:defRPr/>
            </a:pPr>
            <a:fld id="{56D3D63A-890D-4F9E-8104-32CEB82F68CC}" type="datetimeFigureOut">
              <a:rPr lang="en-US" smtClean="0"/>
              <a:pPr>
                <a:defRPr/>
              </a:pPr>
              <a:t>1/25/2026</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pPr>
              <a:defRPr/>
            </a:pPr>
            <a:r>
              <a:rPr lang="en-US" dirty="0" err="1">
                <a:solidFill>
                  <a:schemeClr val="bg1"/>
                </a:solidFill>
              </a:rPr>
              <a:t>www..ae</a:t>
            </a:r>
            <a:endParaRPr lang="en-US" dirty="0">
              <a:solidFill>
                <a:schemeClr val="bg1"/>
              </a:solidFill>
            </a:endParaRP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pPr>
              <a:defRPr/>
            </a:pPr>
            <a:fld id="{75AD6BE9-2F59-403A-8F83-72EF93A1979A}" type="slidenum">
              <a:rPr lang="en-US" smtClean="0"/>
              <a:pPr>
                <a:defRPr/>
              </a:pPr>
              <a:t>‹#›</a:t>
            </a:fld>
            <a:endParaRPr lang="en-US"/>
          </a:p>
        </p:txBody>
      </p:sp>
    </p:spTree>
    <p:extLst>
      <p:ext uri="{BB962C8B-B14F-4D97-AF65-F5344CB8AC3E}">
        <p14:creationId xmlns:p14="http://schemas.microsoft.com/office/powerpoint/2010/main" val="11178284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660688"/>
            <a:ext cx="10515600" cy="1325563"/>
          </a:xfrm>
        </p:spPr>
        <p:txBody>
          <a:bodyPr/>
          <a:lstStyle/>
          <a:p>
            <a:r>
              <a:rPr lang="en-US"/>
              <a:t>Click to edit Master title style</a:t>
            </a:r>
            <a:endParaRPr lang="en-US" dirty="0"/>
          </a:p>
        </p:txBody>
      </p:sp>
      <p:sp>
        <p:nvSpPr>
          <p:cNvPr id="5" name="Slide Number Placeholder 4"/>
          <p:cNvSpPr>
            <a:spLocks noGrp="1"/>
          </p:cNvSpPr>
          <p:nvPr>
            <p:ph type="sldNum" sz="quarter" idx="12"/>
          </p:nvPr>
        </p:nvSpPr>
        <p:spPr>
          <a:xfrm>
            <a:off x="510309" y="6431130"/>
            <a:ext cx="2743200" cy="365125"/>
          </a:xfrm>
          <a:prstGeom prst="rect">
            <a:avLst/>
          </a:prstGeom>
        </p:spPr>
        <p:txBody>
          <a:bodyPr/>
          <a:lstStyle/>
          <a:p>
            <a:pPr>
              <a:defRPr/>
            </a:pPr>
            <a:fld id="{DCF4577E-320E-450A-BD94-A6BB63CC64C0}" type="slidenum">
              <a:rPr lang="en-US" smtClean="0"/>
              <a:pPr>
                <a:defRPr/>
              </a:pPr>
              <a:t>‹#›</a:t>
            </a:fld>
            <a:endParaRPr lang="en-US"/>
          </a:p>
        </p:txBody>
      </p:sp>
    </p:spTree>
    <p:extLst>
      <p:ext uri="{BB962C8B-B14F-4D97-AF65-F5344CB8AC3E}">
        <p14:creationId xmlns:p14="http://schemas.microsoft.com/office/powerpoint/2010/main" val="184964439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pPr>
              <a:defRPr/>
            </a:pPr>
            <a:fld id="{FF804AAF-6152-4E1C-8912-67086E5DC72F}" type="datetimeFigureOut">
              <a:rPr lang="en-US" smtClean="0"/>
              <a:pPr>
                <a:defRPr/>
              </a:pPr>
              <a:t>1/25/2026</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pPr>
              <a:defRPr/>
            </a:pPr>
            <a:r>
              <a:rPr lang="en-US" dirty="0" err="1">
                <a:solidFill>
                  <a:schemeClr val="bg1"/>
                </a:solidFill>
              </a:rPr>
              <a:t>www..ae</a:t>
            </a:r>
            <a:endParaRPr lang="en-US" dirty="0">
              <a:solidFill>
                <a:schemeClr val="bg1"/>
              </a:solidFill>
            </a:endParaRPr>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pPr>
              <a:defRPr/>
            </a:pPr>
            <a:fld id="{68C2D6A6-0AB6-4A34-8CEA-C3D7BF2EBFE0}" type="slidenum">
              <a:rPr lang="en-US" smtClean="0"/>
              <a:pPr>
                <a:defRPr/>
              </a:pPr>
              <a:t>‹#›</a:t>
            </a:fld>
            <a:endParaRPr lang="en-US"/>
          </a:p>
        </p:txBody>
      </p:sp>
    </p:spTree>
    <p:extLst>
      <p:ext uri="{BB962C8B-B14F-4D97-AF65-F5344CB8AC3E}">
        <p14:creationId xmlns:p14="http://schemas.microsoft.com/office/powerpoint/2010/main" val="249689772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pPr>
              <a:defRPr/>
            </a:pPr>
            <a:fld id="{9E07EA14-D766-4432-B60D-B94AC329E19D}" type="datetimeFigureOut">
              <a:rPr lang="en-US" smtClean="0"/>
              <a:pPr>
                <a:defRPr/>
              </a:pPr>
              <a:t>1/25/2026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pPr>
              <a:defRPr/>
            </a:pPr>
            <a:r>
              <a:rPr lang="en-US" dirty="0" err="1">
                <a:solidFill>
                  <a:schemeClr val="bg1"/>
                </a:solidFill>
              </a:rPr>
              <a:t>www..ae</a:t>
            </a:r>
            <a:endParaRPr lang="en-US" dirty="0">
              <a:solidFill>
                <a:schemeClr val="bg1"/>
              </a:solidFill>
            </a:endParaRP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pPr>
              <a:defRPr/>
            </a:pPr>
            <a:fld id="{FF0CB0EF-5530-4E60-B27B-ADD4853B537D}" type="slidenum">
              <a:rPr lang="en-US" smtClean="0"/>
              <a:pPr>
                <a:defRPr/>
              </a:pPr>
              <a:t>‹#›</a:t>
            </a:fld>
            <a:endParaRPr lang="en-US"/>
          </a:p>
        </p:txBody>
      </p:sp>
    </p:spTree>
    <p:extLst>
      <p:ext uri="{BB962C8B-B14F-4D97-AF65-F5344CB8AC3E}">
        <p14:creationId xmlns:p14="http://schemas.microsoft.com/office/powerpoint/2010/main" val="255370645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pPr>
              <a:defRPr/>
            </a:pPr>
            <a:fld id="{0522E95C-25DB-46AD-81E5-E1493010BC1F}" type="datetimeFigureOut">
              <a:rPr lang="en-US" smtClean="0"/>
              <a:pPr>
                <a:defRPr/>
              </a:pPr>
              <a:t>1/25/2026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pPr>
              <a:defRPr/>
            </a:pPr>
            <a:r>
              <a:rPr lang="en-US" dirty="0" err="1">
                <a:solidFill>
                  <a:schemeClr val="bg1"/>
                </a:solidFill>
              </a:rPr>
              <a:t>www..ae</a:t>
            </a:r>
            <a:endParaRPr lang="en-US" dirty="0">
              <a:solidFill>
                <a:schemeClr val="bg1"/>
              </a:solidFill>
            </a:endParaRP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pPr>
              <a:defRPr/>
            </a:pPr>
            <a:fld id="{25046F6F-E42D-4B7B-ADBB-D4D5BEDBACB2}" type="slidenum">
              <a:rPr lang="en-US" smtClean="0"/>
              <a:pPr>
                <a:defRPr/>
              </a:pPr>
              <a:t>‹#›</a:t>
            </a:fld>
            <a:endParaRPr lang="en-US"/>
          </a:p>
        </p:txBody>
      </p:sp>
    </p:spTree>
    <p:extLst>
      <p:ext uri="{BB962C8B-B14F-4D97-AF65-F5344CB8AC3E}">
        <p14:creationId xmlns:p14="http://schemas.microsoft.com/office/powerpoint/2010/main" val="368074420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a:defRPr/>
            </a:pPr>
            <a:fld id="{46066DC4-6009-4709-9AA5-B695C1F8498F}" type="datetimeFigureOut">
              <a:rPr lang="en-US" smtClean="0"/>
              <a:pPr>
                <a:defRPr/>
              </a:pPr>
              <a:t>1/25/2026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pPr>
              <a:defRPr/>
            </a:pPr>
            <a:r>
              <a:rPr lang="en-US" dirty="0" err="1">
                <a:solidFill>
                  <a:schemeClr val="bg1"/>
                </a:solidFill>
              </a:rPr>
              <a:t>www..ae</a:t>
            </a:r>
            <a:endParaRPr lang="en-US" dirty="0">
              <a:solidFill>
                <a:schemeClr val="bg1"/>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a:defRPr/>
            </a:pPr>
            <a:fld id="{7B94988D-0265-4A3E-959D-9914A9ED760F}" type="slidenum">
              <a:rPr lang="en-US" smtClean="0"/>
              <a:pPr>
                <a:defRPr/>
              </a:pPr>
              <a:t>‹#›</a:t>
            </a:fld>
            <a:endParaRPr lang="en-US"/>
          </a:p>
        </p:txBody>
      </p:sp>
    </p:spTree>
    <p:extLst>
      <p:ext uri="{BB962C8B-B14F-4D97-AF65-F5344CB8AC3E}">
        <p14:creationId xmlns:p14="http://schemas.microsoft.com/office/powerpoint/2010/main" val="51447381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a:defRPr/>
            </a:pPr>
            <a:fld id="{1DA3FFCC-07AD-4087-A29D-47D0012E1D02}" type="datetimeFigureOut">
              <a:rPr lang="en-US" smtClean="0"/>
              <a:pPr>
                <a:defRPr/>
              </a:pPr>
              <a:t>1/25/2026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pPr>
              <a:defRPr/>
            </a:pPr>
            <a:r>
              <a:rPr lang="en-US" dirty="0" err="1">
                <a:solidFill>
                  <a:schemeClr val="bg1"/>
                </a:solidFill>
              </a:rPr>
              <a:t>www..ae</a:t>
            </a:r>
            <a:endParaRPr lang="en-US" dirty="0">
              <a:solidFill>
                <a:schemeClr val="bg1"/>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a:defRPr/>
            </a:pPr>
            <a:fld id="{5E063C39-77FA-4A24-9994-6C9D48AF60E4}" type="slidenum">
              <a:rPr lang="en-US" smtClean="0"/>
              <a:pPr>
                <a:defRPr/>
              </a:pPr>
              <a:t>‹#›</a:t>
            </a:fld>
            <a:endParaRPr lang="en-US"/>
          </a:p>
        </p:txBody>
      </p:sp>
    </p:spTree>
    <p:extLst>
      <p:ext uri="{BB962C8B-B14F-4D97-AF65-F5344CB8AC3E}">
        <p14:creationId xmlns:p14="http://schemas.microsoft.com/office/powerpoint/2010/main" val="11568191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lvl1pPr>
              <a:defRPr sz="4000"/>
            </a:lvl1pPr>
          </a:lstStyle>
          <a:p>
            <a:r>
              <a:rPr lang="en-US"/>
              <a:t>Click icon to add picture</a:t>
            </a:r>
            <a:endParaRPr lang="en-US" dirty="0"/>
          </a:p>
        </p:txBody>
      </p:sp>
    </p:spTree>
    <p:extLst>
      <p:ext uri="{BB962C8B-B14F-4D97-AF65-F5344CB8AC3E}">
        <p14:creationId xmlns:p14="http://schemas.microsoft.com/office/powerpoint/2010/main" val="405218889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693441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4013520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p:cSld name="1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609600" y="1600201"/>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Content Placeholder 2"/>
          <p:cNvSpPr>
            <a:spLocks noGrp="1"/>
          </p:cNvSpPr>
          <p:nvPr>
            <p:ph idx="13"/>
          </p:nvPr>
        </p:nvSpPr>
        <p:spPr>
          <a:xfrm>
            <a:off x="609600" y="3962401"/>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Footer Placeholder 4"/>
          <p:cNvSpPr>
            <a:spLocks noGrp="1"/>
          </p:cNvSpPr>
          <p:nvPr>
            <p:ph type="ftr" sz="quarter" idx="11"/>
          </p:nvPr>
        </p:nvSpPr>
        <p:spPr>
          <a:xfrm>
            <a:off x="125292" y="6172201"/>
            <a:ext cx="11460480" cy="235463"/>
          </a:xfrm>
        </p:spPr>
        <p:txBody>
          <a:bodyPr/>
          <a:lstStyle/>
          <a:p>
            <a:pPr>
              <a:defRPr/>
            </a:pPr>
            <a:r>
              <a:rPr lang="en-US" dirty="0" err="1">
                <a:solidFill>
                  <a:schemeClr val="bg1"/>
                </a:solidFill>
              </a:rPr>
              <a:t>www..ae</a:t>
            </a:r>
            <a:endParaRPr lang="en-US" dirty="0">
              <a:solidFill>
                <a:schemeClr val="bg1"/>
              </a:solidFill>
            </a:endParaRPr>
          </a:p>
        </p:txBody>
      </p:sp>
      <p:sp>
        <p:nvSpPr>
          <p:cNvPr id="4" name="Date Placeholder 3"/>
          <p:cNvSpPr>
            <a:spLocks noGrp="1"/>
          </p:cNvSpPr>
          <p:nvPr>
            <p:ph type="dt" sz="half" idx="10"/>
          </p:nvPr>
        </p:nvSpPr>
        <p:spPr/>
        <p:txBody>
          <a:bodyPr/>
          <a:lstStyle/>
          <a:p>
            <a:pPr>
              <a:defRPr/>
            </a:pPr>
            <a:fld id="{2E88EFBE-F923-45AB-BBFD-1761D907EFE7}" type="datetimeFigureOut">
              <a:rPr lang="en-US" smtClean="0"/>
              <a:pPr>
                <a:defRPr/>
              </a:pPr>
              <a:t>1/25/2026</a:t>
            </a:fld>
            <a:endParaRPr lang="en-US"/>
          </a:p>
        </p:txBody>
      </p:sp>
      <p:sp>
        <p:nvSpPr>
          <p:cNvPr id="6" name="Slide Number Placeholder 5"/>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56936840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cSld name="4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609600" y="1600201"/>
            <a:ext cx="10972800" cy="8382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Content Placeholder 2"/>
          <p:cNvSpPr>
            <a:spLocks noGrp="1"/>
          </p:cNvSpPr>
          <p:nvPr>
            <p:ph idx="13"/>
          </p:nvPr>
        </p:nvSpPr>
        <p:spPr>
          <a:xfrm>
            <a:off x="596900" y="3048000"/>
            <a:ext cx="10972800" cy="6096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Footer Placeholder 4"/>
          <p:cNvSpPr>
            <a:spLocks noGrp="1"/>
          </p:cNvSpPr>
          <p:nvPr>
            <p:ph type="ftr" sz="quarter" idx="11"/>
          </p:nvPr>
        </p:nvSpPr>
        <p:spPr>
          <a:xfrm>
            <a:off x="125292" y="6172201"/>
            <a:ext cx="11460480" cy="235463"/>
          </a:xfrm>
        </p:spPr>
        <p:txBody>
          <a:bodyPr/>
          <a:lstStyle/>
          <a:p>
            <a:pPr>
              <a:defRPr/>
            </a:pPr>
            <a:r>
              <a:rPr lang="en-US" dirty="0" err="1">
                <a:solidFill>
                  <a:schemeClr val="bg1"/>
                </a:solidFill>
              </a:rPr>
              <a:t>www..ae</a:t>
            </a:r>
            <a:endParaRPr lang="en-US" dirty="0">
              <a:solidFill>
                <a:schemeClr val="bg1"/>
              </a:solidFill>
            </a:endParaRPr>
          </a:p>
        </p:txBody>
      </p:sp>
      <p:sp>
        <p:nvSpPr>
          <p:cNvPr id="4" name="Date Placeholder 3"/>
          <p:cNvSpPr>
            <a:spLocks noGrp="1"/>
          </p:cNvSpPr>
          <p:nvPr>
            <p:ph type="dt" sz="half" idx="10"/>
          </p:nvPr>
        </p:nvSpPr>
        <p:spPr/>
        <p:txBody>
          <a:bodyPr/>
          <a:lstStyle/>
          <a:p>
            <a:pPr>
              <a:defRPr/>
            </a:pPr>
            <a:fld id="{2E88EFBE-F923-45AB-BBFD-1761D907EFE7}" type="datetimeFigureOut">
              <a:rPr lang="en-US" smtClean="0"/>
              <a:pPr>
                <a:defRPr/>
              </a:pPr>
              <a:t>1/25/2026</a:t>
            </a:fld>
            <a:endParaRPr lang="en-US"/>
          </a:p>
        </p:txBody>
      </p:sp>
      <p:sp>
        <p:nvSpPr>
          <p:cNvPr id="6" name="Slide Number Placeholder 5"/>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
        <p:nvSpPr>
          <p:cNvPr id="5" name="Content Placeholder 4"/>
          <p:cNvSpPr>
            <a:spLocks noGrp="1"/>
          </p:cNvSpPr>
          <p:nvPr>
            <p:ph sz="quarter" idx="14"/>
          </p:nvPr>
        </p:nvSpPr>
        <p:spPr>
          <a:xfrm>
            <a:off x="609600" y="4495800"/>
            <a:ext cx="10871200" cy="68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dirty="0"/>
          </a:p>
        </p:txBody>
      </p:sp>
    </p:spTree>
    <p:extLst>
      <p:ext uri="{BB962C8B-B14F-4D97-AF65-F5344CB8AC3E}">
        <p14:creationId xmlns:p14="http://schemas.microsoft.com/office/powerpoint/2010/main" val="219947717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8.xml"/><Relationship Id="rId13" Type="http://schemas.openxmlformats.org/officeDocument/2006/relationships/slideLayout" Target="../slideLayouts/slideLayout33.xml"/><Relationship Id="rId18" Type="http://schemas.openxmlformats.org/officeDocument/2006/relationships/theme" Target="../theme/theme2.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slideLayout" Target="../slideLayouts/slideLayout32.xml"/><Relationship Id="rId17" Type="http://schemas.openxmlformats.org/officeDocument/2006/relationships/slideLayout" Target="../slideLayouts/slideLayout37.xml"/><Relationship Id="rId2" Type="http://schemas.openxmlformats.org/officeDocument/2006/relationships/slideLayout" Target="../slideLayouts/slideLayout22.xml"/><Relationship Id="rId16" Type="http://schemas.openxmlformats.org/officeDocument/2006/relationships/slideLayout" Target="../slideLayouts/slideLayout36.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5" Type="http://schemas.openxmlformats.org/officeDocument/2006/relationships/slideLayout" Target="../slideLayouts/slideLayout35.xml"/><Relationship Id="rId10" Type="http://schemas.openxmlformats.org/officeDocument/2006/relationships/slideLayout" Target="../slideLayouts/slideLayout30.xml"/><Relationship Id="rId19" Type="http://schemas.openxmlformats.org/officeDocument/2006/relationships/image" Target="../media/image2.png"/><Relationship Id="rId4" Type="http://schemas.openxmlformats.org/officeDocument/2006/relationships/slideLayout" Target="../slideLayouts/slideLayout24.xml"/><Relationship Id="rId9" Type="http://schemas.openxmlformats.org/officeDocument/2006/relationships/slideLayout" Target="../slideLayouts/slideLayout29.xml"/><Relationship Id="rId14" Type="http://schemas.openxmlformats.org/officeDocument/2006/relationships/slideLayout" Target="../slideLayouts/slideLayout3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2E88EFBE-F923-45AB-BBFD-1761D907EFE7}" type="datetimeFigureOut">
              <a:rPr lang="en-US" smtClean="0"/>
              <a:pPr>
                <a:defRPr/>
              </a:pPr>
              <a:t>1/25/2026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800">
                <a:solidFill>
                  <a:schemeClr val="tx1">
                    <a:tint val="75000"/>
                  </a:schemeClr>
                </a:solidFill>
              </a:defRPr>
            </a:lvl1pPr>
          </a:lstStyle>
          <a:p>
            <a:pPr>
              <a:defRPr/>
            </a:pPr>
            <a:endParaRPr lang="en-US" dirty="0">
              <a:solidFill>
                <a:schemeClr val="bg1"/>
              </a:solidFill>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r>
              <a:rPr lang="en-US" sz="1800" dirty="0"/>
              <a:t> </a:t>
            </a:r>
            <a:endParaRPr lang="en-US" sz="1800" dirty="0">
              <a:solidFill>
                <a:schemeClr val="bg1"/>
              </a:solidFill>
            </a:endParaRPr>
          </a:p>
          <a:p>
            <a:pPr>
              <a:defRPr/>
            </a:pPr>
            <a:fld id="{8A6DCEDC-61E2-45BA-BB4C-464C8AC3C3C1}" type="slidenum">
              <a:rPr lang="en-US" smtClean="0"/>
              <a:pPr>
                <a:defRPr/>
              </a:pPr>
              <a:t>‹#›</a:t>
            </a:fld>
            <a:endParaRPr lang="en-US" dirty="0"/>
          </a:p>
        </p:txBody>
      </p:sp>
    </p:spTree>
    <p:extLst>
      <p:ext uri="{BB962C8B-B14F-4D97-AF65-F5344CB8AC3E}">
        <p14:creationId xmlns:p14="http://schemas.microsoft.com/office/powerpoint/2010/main" val="374505205"/>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83" r:id="rId4"/>
    <p:sldLayoutId id="2147483668" r:id="rId5"/>
    <p:sldLayoutId id="2147483669" r:id="rId6"/>
    <p:sldLayoutId id="2147483670" r:id="rId7"/>
    <p:sldLayoutId id="2147483671" r:id="rId8"/>
    <p:sldLayoutId id="2147483672" r:id="rId9"/>
    <p:sldLayoutId id="2147483673" r:id="rId10"/>
    <p:sldLayoutId id="2147483674" r:id="rId11"/>
    <p:sldLayoutId id="2147483676" r:id="rId12"/>
    <p:sldLayoutId id="2147483678" r:id="rId13"/>
    <p:sldLayoutId id="2147483679" r:id="rId14"/>
    <p:sldLayoutId id="2147483680" r:id="rId15"/>
    <p:sldLayoutId id="2147483681" r:id="rId16"/>
    <p:sldLayoutId id="2147483660" r:id="rId17"/>
    <p:sldLayoutId id="2147483661" r:id="rId18"/>
    <p:sldLayoutId id="2147483662" r:id="rId19"/>
    <p:sldLayoutId id="2147483682" r:id="rId2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8" name="Graphic 21">
            <a:extLst>
              <a:ext uri="{FF2B5EF4-FFF2-40B4-BE49-F238E27FC236}">
                <a16:creationId xmlns:a16="http://schemas.microsoft.com/office/drawing/2014/main" id="{A1203F5F-B63B-D400-A437-528BEBAD3C45}"/>
              </a:ext>
            </a:extLst>
          </p:cNvPr>
          <p:cNvPicPr>
            <a:picLocks noChangeAspect="1"/>
          </p:cNvPicPr>
          <p:nvPr/>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709" y="-133090"/>
            <a:ext cx="2305141" cy="996429"/>
          </a:xfrm>
          <a:prstGeom prst="rect">
            <a:avLst/>
          </a:prstGeom>
        </p:spPr>
      </p:pic>
      <p:sp>
        <p:nvSpPr>
          <p:cNvPr id="9" name="Rectangle 8">
            <a:extLst>
              <a:ext uri="{FF2B5EF4-FFF2-40B4-BE49-F238E27FC236}">
                <a16:creationId xmlns:a16="http://schemas.microsoft.com/office/drawing/2014/main" id="{56B38014-5BF5-2794-D666-1054BFF550C1}"/>
              </a:ext>
            </a:extLst>
          </p:cNvPr>
          <p:cNvSpPr/>
          <p:nvPr/>
        </p:nvSpPr>
        <p:spPr>
          <a:xfrm>
            <a:off x="2463850" y="330632"/>
            <a:ext cx="9050457" cy="6898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4896071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2.xml"/><Relationship Id="rId1" Type="http://schemas.openxmlformats.org/officeDocument/2006/relationships/tags" Target="../tags/tag1.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2.xml"/><Relationship Id="rId1" Type="http://schemas.openxmlformats.org/officeDocument/2006/relationships/tags" Target="../tags/tag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2.xml"/><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12.png"/><Relationship Id="rId2" Type="http://schemas.openxmlformats.org/officeDocument/2006/relationships/diagramData" Target="../diagrams/data2.xml"/><Relationship Id="rId1" Type="http://schemas.openxmlformats.org/officeDocument/2006/relationships/slideLayout" Target="../slideLayouts/slideLayout2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4.xml"/><Relationship Id="rId1" Type="http://schemas.openxmlformats.org/officeDocument/2006/relationships/slideLayout" Target="../slideLayouts/slideLayout3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4635151" y="239806"/>
            <a:ext cx="7059707" cy="637838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73669" y="3971407"/>
            <a:ext cx="5216525" cy="398780"/>
          </a:xfrm>
          <a:prstGeom prst="rect">
            <a:avLst/>
          </a:prstGeom>
          <a:noFill/>
        </p:spPr>
        <p:txBody>
          <a:bodyPr wrap="square" rtlCol="0">
            <a:spAutoFit/>
          </a:bodyPr>
          <a:lstStyle/>
          <a:p>
            <a:r>
              <a:rPr lang="en-US" sz="2000" dirty="0">
                <a:latin typeface="Alexandria" charset="0"/>
                <a:cs typeface="Alexandria" charset="0"/>
              </a:rPr>
              <a:t>Prepared by Dr. Mohamed Sleem</a:t>
            </a:r>
          </a:p>
        </p:txBody>
      </p:sp>
      <p:sp>
        <p:nvSpPr>
          <p:cNvPr id="31" name="TextBox 30"/>
          <p:cNvSpPr txBox="1"/>
          <p:nvPr/>
        </p:nvSpPr>
        <p:spPr>
          <a:xfrm>
            <a:off x="673669" y="2424037"/>
            <a:ext cx="4182915"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Foundations of FinTech</a:t>
            </a:r>
          </a:p>
        </p:txBody>
      </p:sp>
      <p:sp>
        <p:nvSpPr>
          <p:cNvPr id="34" name="Rectangle: Rounded Corners 33"/>
          <p:cNvSpPr/>
          <p:nvPr/>
        </p:nvSpPr>
        <p:spPr>
          <a:xfrm>
            <a:off x="329269" y="5843657"/>
            <a:ext cx="2647074"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a:t>
            </a:r>
          </a:p>
        </p:txBody>
      </p:sp>
      <p:sp>
        <p:nvSpPr>
          <p:cNvPr id="46" name="TextBox 45"/>
          <p:cNvSpPr txBox="1"/>
          <p:nvPr/>
        </p:nvSpPr>
        <p:spPr>
          <a:xfrm>
            <a:off x="329269" y="5104240"/>
            <a:ext cx="2590966" cy="707886"/>
          </a:xfrm>
          <a:prstGeom prst="rect">
            <a:avLst/>
          </a:prstGeom>
          <a:noFill/>
        </p:spPr>
        <p:txBody>
          <a:bodyPr wrap="none" rtlCol="0">
            <a:spAutoFit/>
          </a:bodyPr>
          <a:lstStyle/>
          <a:p>
            <a:r>
              <a:rPr lang="en-US" sz="2000" dirty="0">
                <a:latin typeface="Alexandria" charset="0"/>
                <a:cs typeface="Alexandria" charset="0"/>
              </a:rPr>
              <a:t>FNT611</a:t>
            </a:r>
          </a:p>
          <a:p>
            <a:r>
              <a:rPr lang="en-US" sz="2000" dirty="0">
                <a:latin typeface="Alexandria" charset="0"/>
                <a:cs typeface="Alexandria" charset="0"/>
              </a:rPr>
              <a:t>Foundations of FinTech</a:t>
            </a:r>
          </a:p>
        </p:txBody>
      </p:sp>
      <p:sp>
        <p:nvSpPr>
          <p:cNvPr id="14" name="Oval 13"/>
          <p:cNvSpPr/>
          <p:nvPr/>
        </p:nvSpPr>
        <p:spPr>
          <a:xfrm>
            <a:off x="4909200" y="429233"/>
            <a:ext cx="6511610" cy="595883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9" y="2785710"/>
            <a:ext cx="5113136" cy="1200329"/>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Introduction Foundations of FinTech</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tx1"/>
                </a:solidFill>
                <a:latin typeface="Times New Roman" panose="02020603050405020304" pitchFamily="18" charset="0"/>
                <a:cs typeface="Times New Roman" panose="02020603050405020304" pitchFamily="18" charset="0"/>
              </a:rPr>
              <a:t>Lecture 0</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6289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FNT611</a:t>
            </a:r>
          </a:p>
          <a:p>
            <a:r>
              <a:rPr lang="en-US" sz="2000" dirty="0">
                <a:latin typeface="Times New Roman" panose="02020603050405020304" pitchFamily="18" charset="0"/>
                <a:cs typeface="Times New Roman" panose="02020603050405020304" pitchFamily="18" charset="0"/>
              </a:rPr>
              <a:t>Foundations of FinTech</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994D15-9155-AA29-C102-8F4F368B5957}"/>
              </a:ext>
            </a:extLst>
          </p:cNvPr>
          <p:cNvSpPr txBox="1"/>
          <p:nvPr/>
        </p:nvSpPr>
        <p:spPr>
          <a:xfrm>
            <a:off x="417266" y="1703129"/>
            <a:ext cx="9141072" cy="4832092"/>
          </a:xfrm>
          <a:prstGeom prst="rect">
            <a:avLst/>
          </a:prstGeom>
          <a:noFill/>
        </p:spPr>
        <p:txBody>
          <a:bodyPr wrap="square">
            <a:spAutoFit/>
          </a:bodyPr>
          <a:lstStyle/>
          <a:p>
            <a:r>
              <a:rPr lang="en-US" sz="2200" b="1" i="0" u="none" strike="noStrike" baseline="0" dirty="0">
                <a:latin typeface="Century Gothic" panose="020B0502020202020204" pitchFamily="34" charset="0"/>
              </a:rPr>
              <a:t>Post-Doctoral Program (PGCert/HE): Education </a:t>
            </a:r>
            <a:endParaRPr lang="en-US" sz="2200" b="0" i="0" u="none" strike="noStrike" baseline="0" dirty="0">
              <a:latin typeface="Century Gothic" panose="020B0502020202020204" pitchFamily="34" charset="0"/>
            </a:endParaRPr>
          </a:p>
          <a:p>
            <a:r>
              <a:rPr lang="nl-NL" sz="2200" b="0" i="1" u="none" strike="noStrike" baseline="0" dirty="0">
                <a:latin typeface="Century Gothic" panose="020B0502020202020204" pitchFamily="34" charset="0"/>
              </a:rPr>
              <a:t>Greenwich University, UK - Greenwich University, UK</a:t>
            </a:r>
          </a:p>
          <a:p>
            <a:pPr algn="l"/>
            <a:endParaRPr lang="en-US" sz="2200" b="0" i="0" u="none" strike="noStrike" baseline="0" dirty="0">
              <a:latin typeface="Century Gothic" panose="020B0502020202020204" pitchFamily="34" charset="0"/>
            </a:endParaRPr>
          </a:p>
          <a:p>
            <a:r>
              <a:rPr lang="en-US" sz="2200" b="1" i="0" u="none" strike="noStrike" baseline="0" dirty="0">
                <a:latin typeface="Century Gothic" panose="020B0502020202020204" pitchFamily="34" charset="0"/>
              </a:rPr>
              <a:t>Ph.D. in Finance </a:t>
            </a:r>
            <a:endParaRPr lang="en-US" sz="2200" b="0" i="0" u="none" strike="noStrike" baseline="0" dirty="0">
              <a:latin typeface="Century Gothic" panose="020B0502020202020204" pitchFamily="34" charset="0"/>
            </a:endParaRPr>
          </a:p>
          <a:p>
            <a:r>
              <a:rPr lang="en-US" sz="2200" b="0" i="1" u="none" strike="noStrike" baseline="0" dirty="0">
                <a:latin typeface="Century Gothic" panose="020B0502020202020204" pitchFamily="34" charset="0"/>
              </a:rPr>
              <a:t>School of Management, USM – Malaysia</a:t>
            </a:r>
          </a:p>
          <a:p>
            <a:pPr algn="l"/>
            <a:endParaRPr lang="en-US" sz="2200" b="0" i="0" u="none" strike="noStrike" baseline="0" dirty="0">
              <a:latin typeface="Century Gothic" panose="020B0502020202020204" pitchFamily="34" charset="0"/>
            </a:endParaRPr>
          </a:p>
          <a:p>
            <a:r>
              <a:rPr lang="en-US" sz="2200" b="1" i="0" u="none" strike="noStrike" baseline="0" dirty="0">
                <a:latin typeface="Century Gothic" panose="020B0502020202020204" pitchFamily="34" charset="0"/>
              </a:rPr>
              <a:t>Master of Science: Information Technology </a:t>
            </a:r>
            <a:endParaRPr lang="en-US" sz="2200" b="0" i="0" u="none" strike="noStrike" baseline="0" dirty="0">
              <a:latin typeface="Century Gothic" panose="020B0502020202020204" pitchFamily="34" charset="0"/>
            </a:endParaRPr>
          </a:p>
          <a:p>
            <a:r>
              <a:rPr lang="en-US" sz="2200" b="0" i="1" u="none" strike="noStrike" baseline="0" dirty="0">
                <a:latin typeface="Century Gothic" panose="020B0502020202020204" pitchFamily="34" charset="0"/>
              </a:rPr>
              <a:t>School of Computer Science, Nottingham University- UK </a:t>
            </a:r>
            <a:endParaRPr lang="en-US" sz="2200" b="0" i="0" u="none" strike="noStrike" baseline="0" dirty="0">
              <a:latin typeface="Century Gothic" panose="020B0502020202020204" pitchFamily="34" charset="0"/>
            </a:endParaRPr>
          </a:p>
          <a:p>
            <a:r>
              <a:rPr lang="en-US" sz="2200" b="0" i="0" u="none" strike="noStrike" baseline="0" dirty="0">
                <a:latin typeface="Century Gothic" panose="020B0502020202020204" pitchFamily="34" charset="0"/>
              </a:rPr>
              <a:t>  </a:t>
            </a:r>
          </a:p>
          <a:p>
            <a:r>
              <a:rPr lang="en-US" sz="2200" b="1" i="0" u="none" strike="noStrike" baseline="0" dirty="0">
                <a:latin typeface="Century Gothic" panose="020B0502020202020204" pitchFamily="34" charset="0"/>
              </a:rPr>
              <a:t>Diploma in E-Commerce </a:t>
            </a:r>
            <a:endParaRPr lang="en-US" sz="2200" b="0" i="0" u="none" strike="noStrike" baseline="0" dirty="0">
              <a:latin typeface="Century Gothic" panose="020B0502020202020204" pitchFamily="34" charset="0"/>
            </a:endParaRPr>
          </a:p>
          <a:p>
            <a:r>
              <a:rPr lang="fr-FR" sz="2200" b="0" i="1" u="none" strike="noStrike" baseline="0" dirty="0">
                <a:latin typeface="Century Gothic" panose="020B0502020202020204" pitchFamily="34" charset="0"/>
              </a:rPr>
              <a:t>ITI “Information </a:t>
            </a:r>
            <a:r>
              <a:rPr lang="fr-FR" sz="2200" b="0" i="1" u="none" strike="noStrike" baseline="0" dirty="0" err="1">
                <a:latin typeface="Century Gothic" panose="020B0502020202020204" pitchFamily="34" charset="0"/>
              </a:rPr>
              <a:t>Technology</a:t>
            </a:r>
            <a:r>
              <a:rPr lang="fr-FR" sz="2200" b="0" i="1" u="none" strike="noStrike" baseline="0" dirty="0">
                <a:latin typeface="Century Gothic" panose="020B0502020202020204" pitchFamily="34" charset="0"/>
              </a:rPr>
              <a:t> Institute”, Cairo, Egypt.</a:t>
            </a:r>
          </a:p>
          <a:p>
            <a:endParaRPr lang="fr-FR" sz="2200" i="1" dirty="0">
              <a:latin typeface="Century Gothic" panose="020B0502020202020204" pitchFamily="34" charset="0"/>
            </a:endParaRPr>
          </a:p>
          <a:p>
            <a:r>
              <a:rPr lang="en-US" sz="2200" b="1" i="0" u="none" strike="noStrike" baseline="0" dirty="0">
                <a:latin typeface="Century Gothic" panose="020B0502020202020204" pitchFamily="34" charset="0"/>
              </a:rPr>
              <a:t>Bachelor of Science: Business Administration </a:t>
            </a:r>
            <a:endParaRPr lang="en-US" sz="2200" b="0" i="0" u="none" strike="noStrike" baseline="0" dirty="0">
              <a:latin typeface="Century Gothic" panose="020B0502020202020204" pitchFamily="34" charset="0"/>
            </a:endParaRPr>
          </a:p>
          <a:p>
            <a:r>
              <a:rPr lang="en-US" sz="2200" b="0" i="1" u="none" strike="noStrike" baseline="0" dirty="0">
                <a:latin typeface="Century Gothic" panose="020B0502020202020204" pitchFamily="34" charset="0"/>
              </a:rPr>
              <a:t>Ain Shams University- Cairo, Egypt </a:t>
            </a:r>
            <a:endParaRPr lang="en-US" sz="2200" b="0" i="0" u="none" strike="noStrike" baseline="0" dirty="0">
              <a:latin typeface="Century Gothic" panose="020B0502020202020204" pitchFamily="34" charset="0"/>
            </a:endParaRPr>
          </a:p>
        </p:txBody>
      </p:sp>
      <p:sp>
        <p:nvSpPr>
          <p:cNvPr id="8" name="TextBox 7">
            <a:extLst>
              <a:ext uri="{FF2B5EF4-FFF2-40B4-BE49-F238E27FC236}">
                <a16:creationId xmlns:a16="http://schemas.microsoft.com/office/drawing/2014/main" id="{9ADDDDEF-BEBD-3002-AB9B-5D2E475E475C}"/>
              </a:ext>
            </a:extLst>
          </p:cNvPr>
          <p:cNvSpPr txBox="1"/>
          <p:nvPr/>
        </p:nvSpPr>
        <p:spPr>
          <a:xfrm>
            <a:off x="314324" y="184716"/>
            <a:ext cx="6958013" cy="1415772"/>
          </a:xfrm>
          <a:prstGeom prst="rect">
            <a:avLst/>
          </a:prstGeom>
          <a:noFill/>
        </p:spPr>
        <p:txBody>
          <a:bodyPr wrap="square">
            <a:spAutoFit/>
          </a:bodyPr>
          <a:lstStyle/>
          <a:p>
            <a:pPr algn="l"/>
            <a:endParaRPr lang="en-US" sz="1400" b="0" i="0" u="none" strike="noStrike" baseline="0" dirty="0">
              <a:latin typeface="Century Gothic" panose="020B0502020202020204" pitchFamily="34" charset="0"/>
            </a:endParaRPr>
          </a:p>
          <a:p>
            <a:endParaRPr lang="en-US" sz="1400" b="0" i="0" u="none" strike="noStrike" baseline="0" dirty="0">
              <a:latin typeface="Century Gothic" panose="020B0502020202020204" pitchFamily="34" charset="0"/>
            </a:endParaRPr>
          </a:p>
          <a:p>
            <a:r>
              <a:rPr lang="en-US" sz="4000" b="1" i="0" u="none" strike="noStrike" baseline="0" dirty="0">
                <a:latin typeface="Century Gothic" panose="020B0502020202020204" pitchFamily="34" charset="0"/>
              </a:rPr>
              <a:t>Dr. Mohamed A. E. Sleem </a:t>
            </a:r>
            <a:endParaRPr lang="en-US" sz="4000" b="0" i="0" u="none" strike="noStrike" baseline="0" dirty="0">
              <a:latin typeface="Century Gothic" panose="020B0502020202020204" pitchFamily="34" charset="0"/>
            </a:endParaRPr>
          </a:p>
          <a:p>
            <a:r>
              <a:rPr lang="en-US" sz="1800" b="0" i="0" u="none" strike="noStrike" baseline="0" dirty="0">
                <a:latin typeface="Century Gothic" panose="020B0502020202020204" pitchFamily="34" charset="0"/>
              </a:rPr>
              <a:t>Assistant Professor, Finance &amp; MIS 	</a:t>
            </a:r>
          </a:p>
        </p:txBody>
      </p:sp>
    </p:spTree>
    <p:extLst>
      <p:ext uri="{BB962C8B-B14F-4D97-AF65-F5344CB8AC3E}">
        <p14:creationId xmlns:p14="http://schemas.microsoft.com/office/powerpoint/2010/main" val="5264375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a:extLst>
              <a:ext uri="{FF2B5EF4-FFF2-40B4-BE49-F238E27FC236}">
                <a16:creationId xmlns:a16="http://schemas.microsoft.com/office/drawing/2014/main" id="{83F5E93E-116B-F11A-322E-A4539ECB6A68}"/>
              </a:ext>
            </a:extLst>
          </p:cNvPr>
          <p:cNvSpPr>
            <a:spLocks noGrp="1" noChangeArrowheads="1"/>
          </p:cNvSpPr>
          <p:nvPr>
            <p:ph type="title"/>
          </p:nvPr>
        </p:nvSpPr>
        <p:spPr/>
        <p:txBody>
          <a:bodyPr/>
          <a:lstStyle/>
          <a:p>
            <a:r>
              <a:rPr lang="en-US" altLang="en-US" dirty="0"/>
              <a:t>Agenda</a:t>
            </a:r>
          </a:p>
        </p:txBody>
      </p:sp>
      <p:sp>
        <p:nvSpPr>
          <p:cNvPr id="3" name="Content Placeholder 2">
            <a:extLst>
              <a:ext uri="{FF2B5EF4-FFF2-40B4-BE49-F238E27FC236}">
                <a16:creationId xmlns:a16="http://schemas.microsoft.com/office/drawing/2014/main" id="{5D30D4B4-1758-294B-5F39-4B458EA40F63}"/>
              </a:ext>
            </a:extLst>
          </p:cNvPr>
          <p:cNvSpPr>
            <a:spLocks noGrp="1"/>
          </p:cNvSpPr>
          <p:nvPr>
            <p:ph idx="1"/>
          </p:nvPr>
        </p:nvSpPr>
        <p:spPr>
          <a:xfrm>
            <a:off x="838200" y="1547446"/>
            <a:ext cx="10515600" cy="4945429"/>
          </a:xfrm>
        </p:spPr>
        <p:txBody>
          <a:bodyPr rtlCol="0">
            <a:normAutofit fontScale="92500" lnSpcReduction="20000"/>
          </a:bodyPr>
          <a:lstStyle/>
          <a:p>
            <a:pPr marL="0" indent="0" fontAlgn="auto">
              <a:spcAft>
                <a:spcPts val="0"/>
              </a:spcAft>
              <a:buFont typeface="Arial" panose="020B0604020202020204" pitchFamily="34" charset="0"/>
              <a:buNone/>
              <a:defRPr/>
            </a:pPr>
            <a:r>
              <a:rPr lang="en-US" dirty="0">
                <a:latin typeface="Söhne"/>
              </a:rPr>
              <a:t>I. Introduction</a:t>
            </a:r>
          </a:p>
          <a:p>
            <a:pPr lvl="1" fontAlgn="auto">
              <a:spcAft>
                <a:spcPts val="0"/>
              </a:spcAft>
              <a:defRPr/>
            </a:pPr>
            <a:r>
              <a:rPr lang="en-US" dirty="0">
                <a:latin typeface="Söhne"/>
              </a:rPr>
              <a:t>a. Welcome &amp; Overview </a:t>
            </a:r>
          </a:p>
          <a:p>
            <a:pPr lvl="1" fontAlgn="auto">
              <a:spcAft>
                <a:spcPts val="0"/>
              </a:spcAft>
              <a:defRPr/>
            </a:pPr>
            <a:r>
              <a:rPr lang="en-US" dirty="0">
                <a:latin typeface="Söhne"/>
              </a:rPr>
              <a:t>b. Brief on the Fundamentals of FinTech </a:t>
            </a:r>
          </a:p>
          <a:p>
            <a:pPr marL="0" indent="0" fontAlgn="auto">
              <a:spcAft>
                <a:spcPts val="0"/>
              </a:spcAft>
              <a:buFont typeface="Arial" panose="020B0604020202020204" pitchFamily="34" charset="0"/>
              <a:buNone/>
              <a:defRPr/>
            </a:pPr>
            <a:r>
              <a:rPr lang="en-US" dirty="0">
                <a:latin typeface="Söhne"/>
              </a:rPr>
              <a:t>II. Chapter Overviews</a:t>
            </a:r>
          </a:p>
          <a:p>
            <a:pPr lvl="1" fontAlgn="auto">
              <a:lnSpc>
                <a:spcPct val="124000"/>
              </a:lnSpc>
              <a:spcAft>
                <a:spcPts val="0"/>
              </a:spcAft>
              <a:defRPr/>
            </a:pPr>
            <a:r>
              <a:rPr lang="en-US" dirty="0">
                <a:latin typeface="Söhne"/>
              </a:rPr>
              <a:t>a. </a:t>
            </a:r>
            <a:r>
              <a:rPr lang="en-US" b="1" dirty="0">
                <a:latin typeface="Söhne"/>
              </a:rPr>
              <a:t>Chapter 1: Introduction to FinTech and the Digital Economy</a:t>
            </a:r>
            <a:r>
              <a:rPr lang="en-US" dirty="0">
                <a:latin typeface="Söhne"/>
              </a:rPr>
              <a:t>- Briefing on Core Concepts and Components - Significance in the Modern Financial Ecosystem</a:t>
            </a:r>
          </a:p>
          <a:p>
            <a:pPr lvl="1" fontAlgn="auto">
              <a:lnSpc>
                <a:spcPct val="124000"/>
              </a:lnSpc>
              <a:spcAft>
                <a:spcPts val="0"/>
              </a:spcAft>
              <a:defRPr/>
            </a:pPr>
            <a:r>
              <a:rPr lang="en-US" dirty="0">
                <a:latin typeface="Söhne"/>
              </a:rPr>
              <a:t>b. </a:t>
            </a:r>
            <a:r>
              <a:rPr lang="en-US" b="1" dirty="0">
                <a:latin typeface="Söhne"/>
              </a:rPr>
              <a:t>Chapter 2: Cloud and Edge Computing &amp; Big Data and Artificial Intelligence</a:t>
            </a:r>
            <a:r>
              <a:rPr lang="en-US" dirty="0">
                <a:latin typeface="Söhne"/>
              </a:rPr>
              <a:t> - Overview of Technological Foundations - Relevance to FinTech Solutions</a:t>
            </a:r>
          </a:p>
          <a:p>
            <a:pPr lvl="1" fontAlgn="auto">
              <a:lnSpc>
                <a:spcPct val="124000"/>
              </a:lnSpc>
              <a:spcAft>
                <a:spcPts val="0"/>
              </a:spcAft>
              <a:defRPr/>
            </a:pPr>
            <a:r>
              <a:rPr lang="en-US" dirty="0">
                <a:latin typeface="Söhne"/>
              </a:rPr>
              <a:t>c. </a:t>
            </a:r>
            <a:r>
              <a:rPr lang="en-US" b="1" dirty="0">
                <a:latin typeface="Söhne"/>
              </a:rPr>
              <a:t>Chapter 3: FinTech Innovations and Trends</a:t>
            </a:r>
            <a:r>
              <a:rPr lang="en-US" dirty="0">
                <a:latin typeface="Söhne"/>
              </a:rPr>
              <a:t> - Exploration of Current Innovations - Discussion on Prevailing Trends</a:t>
            </a:r>
          </a:p>
          <a:p>
            <a:pPr lvl="1" fontAlgn="auto">
              <a:lnSpc>
                <a:spcPct val="124000"/>
              </a:lnSpc>
              <a:spcAft>
                <a:spcPts val="0"/>
              </a:spcAft>
              <a:defRPr/>
            </a:pPr>
            <a:r>
              <a:rPr lang="en-US" dirty="0">
                <a:latin typeface="Söhne"/>
              </a:rPr>
              <a:t>d. </a:t>
            </a:r>
            <a:r>
              <a:rPr lang="en-US" b="1" dirty="0">
                <a:latin typeface="Söhne"/>
              </a:rPr>
              <a:t>Chapter 4: </a:t>
            </a:r>
            <a:r>
              <a:rPr lang="en-US" dirty="0"/>
              <a:t>FinTech Solutions</a:t>
            </a:r>
          </a:p>
          <a:p>
            <a:pPr lvl="1" fontAlgn="auto">
              <a:lnSpc>
                <a:spcPct val="124000"/>
              </a:lnSpc>
              <a:spcAft>
                <a:spcPts val="0"/>
              </a:spcAft>
              <a:defRPr/>
            </a:pPr>
            <a:r>
              <a:rPr lang="en-US" b="1" dirty="0">
                <a:latin typeface="Söhne"/>
              </a:rPr>
              <a:t>e. Chapter 5: Blockchain and Cryptocurrencies</a:t>
            </a:r>
            <a:r>
              <a:rPr lang="en-US" dirty="0">
                <a:latin typeface="Söhne"/>
              </a:rPr>
              <a:t> - Introduction to Blockchain Technology - Impact of Cryptocurrencies on Finance</a:t>
            </a:r>
            <a:endParaRPr lang="en-US" dirty="0"/>
          </a:p>
        </p:txBody>
      </p:sp>
    </p:spTree>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a:extLst>
              <a:ext uri="{FF2B5EF4-FFF2-40B4-BE49-F238E27FC236}">
                <a16:creationId xmlns:a16="http://schemas.microsoft.com/office/drawing/2014/main" id="{D7174AC0-28F4-61B0-36FE-F056BF41A540}"/>
              </a:ext>
            </a:extLst>
          </p:cNvPr>
          <p:cNvSpPr>
            <a:spLocks noGrp="1" noChangeArrowheads="1"/>
          </p:cNvSpPr>
          <p:nvPr>
            <p:ph type="title"/>
          </p:nvPr>
        </p:nvSpPr>
        <p:spPr/>
        <p:txBody>
          <a:bodyPr/>
          <a:lstStyle/>
          <a:p>
            <a:r>
              <a:rPr lang="en-US" altLang="en-US" dirty="0"/>
              <a:t>Agenda (2)</a:t>
            </a:r>
          </a:p>
        </p:txBody>
      </p:sp>
      <p:sp>
        <p:nvSpPr>
          <p:cNvPr id="5123" name="Content Placeholder 2">
            <a:extLst>
              <a:ext uri="{FF2B5EF4-FFF2-40B4-BE49-F238E27FC236}">
                <a16:creationId xmlns:a16="http://schemas.microsoft.com/office/drawing/2014/main" id="{0B317717-19C8-CB7B-1C52-237F083389F1}"/>
              </a:ext>
            </a:extLst>
          </p:cNvPr>
          <p:cNvSpPr>
            <a:spLocks noGrp="1" noChangeArrowheads="1"/>
          </p:cNvSpPr>
          <p:nvPr>
            <p:ph idx="1"/>
          </p:nvPr>
        </p:nvSpPr>
        <p:spPr/>
        <p:txBody>
          <a:bodyPr/>
          <a:lstStyle/>
          <a:p>
            <a:pPr lvl="1"/>
            <a:r>
              <a:rPr lang="en-US" altLang="en-US" dirty="0">
                <a:latin typeface="Söhne"/>
              </a:rPr>
              <a:t>e. </a:t>
            </a:r>
            <a:r>
              <a:rPr lang="en-US" altLang="en-US" b="1" dirty="0">
                <a:latin typeface="Söhne"/>
              </a:rPr>
              <a:t>Chapter 6: FinTech in Banking</a:t>
            </a:r>
            <a:r>
              <a:rPr lang="en-US" altLang="en-US" dirty="0">
                <a:latin typeface="Söhne"/>
              </a:rPr>
              <a:t> - Overview of FinTech Applications in Banking - Transformative Impact on Traditional Practices</a:t>
            </a:r>
          </a:p>
          <a:p>
            <a:pPr lvl="1"/>
            <a:r>
              <a:rPr lang="en-US" altLang="en-US" dirty="0">
                <a:latin typeface="Söhne"/>
              </a:rPr>
              <a:t>f. </a:t>
            </a:r>
            <a:r>
              <a:rPr lang="en-US" altLang="en-US" b="1" dirty="0">
                <a:latin typeface="Söhne"/>
              </a:rPr>
              <a:t>Chapter 7: Fintech in Payment and Lending</a:t>
            </a:r>
            <a:r>
              <a:rPr lang="en-US" altLang="en-US" dirty="0">
                <a:latin typeface="Söhne"/>
              </a:rPr>
              <a:t> - Exploration of Revolutionary Payment Systems - Insights into Lending Processes</a:t>
            </a:r>
          </a:p>
          <a:p>
            <a:pPr lvl="1"/>
            <a:r>
              <a:rPr lang="en-US" altLang="en-US" dirty="0">
                <a:latin typeface="Söhne"/>
              </a:rPr>
              <a:t>g. </a:t>
            </a:r>
            <a:r>
              <a:rPr lang="en-US" altLang="en-US" b="1" dirty="0">
                <a:latin typeface="Söhne"/>
              </a:rPr>
              <a:t>Chapter 8: Fintech in other financial services</a:t>
            </a:r>
          </a:p>
          <a:p>
            <a:pPr lvl="1">
              <a:lnSpc>
                <a:spcPct val="114000"/>
              </a:lnSpc>
            </a:pPr>
            <a:r>
              <a:rPr lang="en-US" altLang="en-US" b="1" dirty="0">
                <a:latin typeface="Söhne"/>
              </a:rPr>
              <a:t>h. Chapter 9: Fintech in Other Regulatory Services</a:t>
            </a:r>
            <a:r>
              <a:rPr lang="en-US" altLang="en-US" dirty="0">
                <a:latin typeface="Söhne"/>
              </a:rPr>
              <a:t> - Discussion on Regulatory Aspects - Navigation of Regulatory Requirements</a:t>
            </a:r>
          </a:p>
          <a:p>
            <a:pPr lvl="1"/>
            <a:r>
              <a:rPr lang="en-US" altLang="en-US" dirty="0" err="1">
                <a:latin typeface="Söhne"/>
              </a:rPr>
              <a:t>i</a:t>
            </a:r>
            <a:r>
              <a:rPr lang="en-US" altLang="en-US" dirty="0">
                <a:latin typeface="Söhne"/>
              </a:rPr>
              <a:t>. </a:t>
            </a:r>
            <a:r>
              <a:rPr lang="en-US" altLang="en-US" b="1" dirty="0">
                <a:latin typeface="Söhne"/>
              </a:rPr>
              <a:t>Chapter 10: The Future of FinTech</a:t>
            </a:r>
            <a:r>
              <a:rPr lang="en-US" altLang="en-US" dirty="0">
                <a:latin typeface="Söhne"/>
              </a:rPr>
              <a:t> - Conceptualization of Potential Future Developments - Evolving Trends and Market Demands</a:t>
            </a:r>
          </a:p>
          <a:p>
            <a:pPr marL="0" indent="0">
              <a:buFont typeface="Arial" panose="020B0604020202020204" pitchFamily="34" charset="0"/>
              <a:buNone/>
            </a:pPr>
            <a:r>
              <a:rPr lang="en-US" altLang="en-US" dirty="0">
                <a:latin typeface="Söhne"/>
              </a:rPr>
              <a:t>III. Closing Remarks</a:t>
            </a:r>
          </a:p>
        </p:txBody>
      </p:sp>
    </p:spTree>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Slide Background" descr="&quot;&quot;">
            <a:extLst>
              <a:ext uri="{FF2B5EF4-FFF2-40B4-BE49-F238E27FC236}">
                <a16:creationId xmlns:a16="http://schemas.microsoft.com/office/drawing/2014/main" id="{D92A6453-F001-68F1-4DA2-3E870454053D}"/>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149" name="Title 1">
            <a:extLst>
              <a:ext uri="{FF2B5EF4-FFF2-40B4-BE49-F238E27FC236}">
                <a16:creationId xmlns:a16="http://schemas.microsoft.com/office/drawing/2014/main" id="{AEF4EB69-0070-0646-6905-0D40A51FFF5B}"/>
              </a:ext>
            </a:extLst>
          </p:cNvPr>
          <p:cNvSpPr>
            <a:spLocks noGrp="1" noChangeArrowheads="1"/>
          </p:cNvSpPr>
          <p:nvPr>
            <p:ph type="title"/>
          </p:nvPr>
        </p:nvSpPr>
        <p:spPr>
          <a:xfrm>
            <a:off x="608134" y="574370"/>
            <a:ext cx="3625362" cy="1558925"/>
          </a:xfrm>
        </p:spPr>
        <p:txBody>
          <a:bodyPr>
            <a:normAutofit/>
          </a:bodyPr>
          <a:lstStyle/>
          <a:p>
            <a:r>
              <a:rPr lang="en-US" altLang="en-US" dirty="0"/>
              <a:t>Course Description</a:t>
            </a:r>
          </a:p>
        </p:txBody>
      </p:sp>
      <p:sp>
        <p:nvSpPr>
          <p:cNvPr id="3" name="Content Placeholder 2">
            <a:extLst>
              <a:ext uri="{FF2B5EF4-FFF2-40B4-BE49-F238E27FC236}">
                <a16:creationId xmlns:a16="http://schemas.microsoft.com/office/drawing/2014/main" id="{5596C8EA-B55B-BEF5-6173-BEE21FD680DC}"/>
              </a:ext>
            </a:extLst>
          </p:cNvPr>
          <p:cNvSpPr>
            <a:spLocks noGrp="1" noChangeArrowheads="1"/>
          </p:cNvSpPr>
          <p:nvPr>
            <p:ph idx="1"/>
          </p:nvPr>
        </p:nvSpPr>
        <p:spPr>
          <a:xfrm>
            <a:off x="396081" y="2469356"/>
            <a:ext cx="11219657" cy="3969544"/>
          </a:xfrm>
        </p:spPr>
        <p:txBody>
          <a:bodyPr anchor="ctr">
            <a:noAutofit/>
          </a:bodyPr>
          <a:lstStyle/>
          <a:p>
            <a:pPr>
              <a:lnSpc>
                <a:spcPct val="114000"/>
              </a:lnSpc>
            </a:pPr>
            <a:r>
              <a:rPr lang="en-US" altLang="en-US" sz="2400" dirty="0">
                <a:latin typeface="Söhne"/>
              </a:rPr>
              <a:t>The "Foundations of FinTech" course provides master-level students with a comprehensive overview of the revolutionary field of Financial Technology (FinTech). </a:t>
            </a:r>
          </a:p>
          <a:p>
            <a:pPr>
              <a:lnSpc>
                <a:spcPct val="114000"/>
              </a:lnSpc>
            </a:pPr>
            <a:r>
              <a:rPr lang="en-US" altLang="en-US" sz="2400" dirty="0">
                <a:latin typeface="Söhne"/>
              </a:rPr>
              <a:t>This course serves as a gateway to understanding the intricate nexus between finance and technology, exploring core concepts, prevailing trends, and innovative solutions within the sector. </a:t>
            </a:r>
          </a:p>
          <a:p>
            <a:pPr>
              <a:lnSpc>
                <a:spcPct val="114000"/>
              </a:lnSpc>
            </a:pPr>
            <a:r>
              <a:rPr lang="en-US" altLang="en-US" sz="2400" dirty="0">
                <a:latin typeface="Söhne"/>
              </a:rPr>
              <a:t>The curriculum delves into foundational aspects of FinTech, cloud and edge computing, big data, artificial intelligence, blockchain, and cryptocurrencies, offering insights into the transformative impact of these technologies on financial services, including banking, payments, lending, and regulatory services.</a:t>
            </a:r>
          </a:p>
        </p:txBody>
      </p:sp>
    </p:spTree>
    <p:custDataLst>
      <p:tags r:id="rId1"/>
    </p:custData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88FA900E-42A5-BCFF-D957-077CF9CF1144}"/>
              </a:ext>
            </a:extLst>
          </p:cNvPr>
          <p:cNvSpPr>
            <a:spLocks noGrp="1" noChangeArrowheads="1"/>
          </p:cNvSpPr>
          <p:nvPr>
            <p:ph type="title"/>
          </p:nvPr>
        </p:nvSpPr>
        <p:spPr>
          <a:xfrm>
            <a:off x="572234" y="659424"/>
            <a:ext cx="3881070" cy="1587008"/>
          </a:xfrm>
        </p:spPr>
        <p:txBody>
          <a:bodyPr anchor="t">
            <a:normAutofit/>
          </a:bodyPr>
          <a:lstStyle/>
          <a:p>
            <a:r>
              <a:rPr lang="en-US" altLang="en-US" sz="4000" dirty="0"/>
              <a:t>Course Description (2)</a:t>
            </a:r>
            <a:endParaRPr lang="en-US" altLang="en-US" sz="4000" b="1" dirty="0"/>
          </a:p>
        </p:txBody>
      </p:sp>
      <p:sp>
        <p:nvSpPr>
          <p:cNvPr id="3" name="Content Placeholder 2">
            <a:extLst>
              <a:ext uri="{FF2B5EF4-FFF2-40B4-BE49-F238E27FC236}">
                <a16:creationId xmlns:a16="http://schemas.microsoft.com/office/drawing/2014/main" id="{83967C42-0A52-856B-777D-8DCAB530FF3B}"/>
              </a:ext>
            </a:extLst>
          </p:cNvPr>
          <p:cNvSpPr>
            <a:spLocks noGrp="1" noChangeArrowheads="1"/>
          </p:cNvSpPr>
          <p:nvPr>
            <p:ph idx="1"/>
          </p:nvPr>
        </p:nvSpPr>
        <p:spPr>
          <a:xfrm>
            <a:off x="785018" y="2408238"/>
            <a:ext cx="11110913" cy="3938587"/>
          </a:xfrm>
        </p:spPr>
        <p:txBody>
          <a:bodyPr>
            <a:normAutofit lnSpcReduction="10000"/>
          </a:bodyPr>
          <a:lstStyle/>
          <a:p>
            <a:pPr>
              <a:lnSpc>
                <a:spcPct val="125000"/>
              </a:lnSpc>
            </a:pPr>
            <a:r>
              <a:rPr lang="en-US" altLang="en-US" sz="2400" dirty="0">
                <a:latin typeface="Söhne"/>
              </a:rPr>
              <a:t>In this course, students will not only acquire foundational knowledge of FinTech but also explore its practical implications and regulatory considerations. </a:t>
            </a:r>
          </a:p>
          <a:p>
            <a:pPr>
              <a:lnSpc>
                <a:spcPct val="125000"/>
              </a:lnSpc>
            </a:pPr>
            <a:r>
              <a:rPr lang="en-US" altLang="en-US" sz="2400" dirty="0">
                <a:latin typeface="Söhne"/>
              </a:rPr>
              <a:t>The modular structure of the course allows for an integrative learning experience, enabling students to connect knowledge across diverse topics and envision the future developments of FinTech. </a:t>
            </a:r>
          </a:p>
          <a:p>
            <a:pPr>
              <a:lnSpc>
                <a:spcPct val="125000"/>
              </a:lnSpc>
            </a:pPr>
            <a:r>
              <a:rPr lang="en-US" altLang="en-US" sz="2400" dirty="0">
                <a:latin typeface="Söhne"/>
              </a:rPr>
              <a:t>Through engaging lectures, discussions, and case studies, students will gain a holistic understanding of FinTech’s multifaceted nature and its pivotal role in shaping the financial landscape of the future.</a:t>
            </a:r>
          </a:p>
        </p:txBody>
      </p:sp>
      <p:cxnSp>
        <p:nvCxnSpPr>
          <p:cNvPr id="44" name="Straight Connector 43" descr="&quot;&quot;">
            <a:extLst>
              <a:ext uri="{FF2B5EF4-FFF2-40B4-BE49-F238E27FC236}">
                <a16:creationId xmlns:a16="http://schemas.microsoft.com/office/drawing/2014/main" id="{CCE6BD66-51B4-043D-0F66-3014EB58A51D}"/>
              </a:ext>
            </a:extLst>
          </p:cNvPr>
          <p:cNvCxnSpPr>
            <a:cxnSpLocks noGrp="1" noRot="1" noChangeAspect="1" noMove="1" noResize="1" noEditPoints="1" noAdjustHandles="1" noChangeArrowheads="1" noChangeShapeType="1"/>
          </p:cNvCxnSpPr>
          <p:nvPr/>
        </p:nvCxnSpPr>
        <p:spPr>
          <a:xfrm>
            <a:off x="5972175" y="871538"/>
            <a:ext cx="736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custDataLst>
      <p:tags r:id="rId1"/>
    </p:custData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descr="&quot;&quot;">
            <a:extLst>
              <a:ext uri="{FF2B5EF4-FFF2-40B4-BE49-F238E27FC236}">
                <a16:creationId xmlns:a16="http://schemas.microsoft.com/office/drawing/2014/main" id="{B998CB4A-CF91-93EA-CEFA-41E45F73DBDD}"/>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chemeClr val="bg1"/>
              </a:solidFill>
            </a:endParaRPr>
          </a:p>
        </p:txBody>
      </p:sp>
      <p:sp>
        <p:nvSpPr>
          <p:cNvPr id="8195" name="Title 1">
            <a:extLst>
              <a:ext uri="{FF2B5EF4-FFF2-40B4-BE49-F238E27FC236}">
                <a16:creationId xmlns:a16="http://schemas.microsoft.com/office/drawing/2014/main" id="{FC0C0ACC-E2E2-7727-920D-0D3D65076E23}"/>
              </a:ext>
            </a:extLst>
          </p:cNvPr>
          <p:cNvSpPr>
            <a:spLocks noGrp="1" noChangeArrowheads="1"/>
          </p:cNvSpPr>
          <p:nvPr>
            <p:ph type="title"/>
          </p:nvPr>
        </p:nvSpPr>
        <p:spPr>
          <a:xfrm>
            <a:off x="1014413" y="1450975"/>
            <a:ext cx="3932237" cy="3956050"/>
          </a:xfrm>
        </p:spPr>
        <p:txBody>
          <a:bodyPr/>
          <a:lstStyle/>
          <a:p>
            <a:r>
              <a:rPr lang="en-US" altLang="en-US" sz="5600" b="1" dirty="0">
                <a:latin typeface="Söhne"/>
              </a:rPr>
              <a:t>Introduction to FinTech and the Digital Economy</a:t>
            </a:r>
            <a:endParaRPr lang="en-US" altLang="en-US" sz="5600" dirty="0"/>
          </a:p>
        </p:txBody>
      </p:sp>
      <p:sp>
        <p:nvSpPr>
          <p:cNvPr id="3" name="Content Placeholder 2">
            <a:extLst>
              <a:ext uri="{FF2B5EF4-FFF2-40B4-BE49-F238E27FC236}">
                <a16:creationId xmlns:a16="http://schemas.microsoft.com/office/drawing/2014/main" id="{8CB7DE79-F16D-86DB-F298-C55AD0A70F90}"/>
              </a:ext>
            </a:extLst>
          </p:cNvPr>
          <p:cNvSpPr>
            <a:spLocks noGrp="1"/>
          </p:cNvSpPr>
          <p:nvPr>
            <p:ph idx="1"/>
          </p:nvPr>
        </p:nvSpPr>
        <p:spPr>
          <a:xfrm>
            <a:off x="5917223" y="1373309"/>
            <a:ext cx="5551488" cy="4572000"/>
          </a:xfrm>
        </p:spPr>
        <p:txBody>
          <a:bodyPr rtlCol="0" anchor="ctr">
            <a:normAutofit lnSpcReduction="10000"/>
          </a:bodyPr>
          <a:lstStyle/>
          <a:p>
            <a:pPr fontAlgn="auto">
              <a:lnSpc>
                <a:spcPct val="114000"/>
              </a:lnSpc>
              <a:spcBef>
                <a:spcPts val="600"/>
              </a:spcBef>
              <a:spcAft>
                <a:spcPts val="600"/>
              </a:spcAft>
              <a:defRPr/>
            </a:pPr>
            <a:r>
              <a:rPr lang="en-US" sz="2400" dirty="0">
                <a:latin typeface="Söhne"/>
              </a:rPr>
              <a:t>FinTech, or Financial Technology, embodies the fusion of modern technology into financial services, revolutionizing traditional banking and financial activities such as payments, lending, and investing. </a:t>
            </a:r>
          </a:p>
          <a:p>
            <a:pPr fontAlgn="auto">
              <a:lnSpc>
                <a:spcPct val="114000"/>
              </a:lnSpc>
              <a:spcBef>
                <a:spcPts val="600"/>
              </a:spcBef>
              <a:spcAft>
                <a:spcPts val="600"/>
              </a:spcAft>
              <a:defRPr/>
            </a:pPr>
            <a:r>
              <a:rPr lang="en-US" sz="2400" dirty="0">
                <a:latin typeface="Söhne"/>
              </a:rPr>
              <a:t>Broader digital economy encompasses a range of sectors impacted by digitalization, from e-commerce and digital advertising to on-demand services. </a:t>
            </a:r>
          </a:p>
        </p:txBody>
      </p:sp>
      <p:cxnSp>
        <p:nvCxnSpPr>
          <p:cNvPr id="10" name="Straight Connector 9" descr="&quot;&quot;">
            <a:extLst>
              <a:ext uri="{FF2B5EF4-FFF2-40B4-BE49-F238E27FC236}">
                <a16:creationId xmlns:a16="http://schemas.microsoft.com/office/drawing/2014/main" id="{794013CD-FEA9-ED35-F18F-C32E9AF57626}"/>
              </a:ext>
            </a:extLst>
          </p:cNvPr>
          <p:cNvCxnSpPr>
            <a:cxnSpLocks noGrp="1" noRot="1" noChangeAspect="1" noMove="1" noResize="1" noEditPoints="1" noAdjustHandles="1" noChangeArrowheads="1" noChangeShapeType="1"/>
          </p:cNvCxnSpPr>
          <p:nvPr/>
        </p:nvCxnSpPr>
        <p:spPr>
          <a:xfrm flipH="1">
            <a:off x="1014413" y="1450975"/>
            <a:ext cx="3932237"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 name="Straight Connector 11" descr="&quot;&quot;">
            <a:extLst>
              <a:ext uri="{FF2B5EF4-FFF2-40B4-BE49-F238E27FC236}">
                <a16:creationId xmlns:a16="http://schemas.microsoft.com/office/drawing/2014/main" id="{3C718713-B3D3-5C76-CEDF-5221287EC1B5}"/>
              </a:ext>
            </a:extLst>
          </p:cNvPr>
          <p:cNvCxnSpPr>
            <a:cxnSpLocks noGrp="1" noRot="1" noChangeAspect="1" noMove="1" noResize="1" noEditPoints="1" noAdjustHandles="1" noChangeArrowheads="1" noChangeShapeType="1"/>
          </p:cNvCxnSpPr>
          <p:nvPr/>
        </p:nvCxnSpPr>
        <p:spPr>
          <a:xfrm flipH="1">
            <a:off x="1014413" y="5408613"/>
            <a:ext cx="3932237"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descr="&quot;&quot;">
            <a:extLst>
              <a:ext uri="{FF2B5EF4-FFF2-40B4-BE49-F238E27FC236}">
                <a16:creationId xmlns:a16="http://schemas.microsoft.com/office/drawing/2014/main" id="{B4A9350A-4060-4933-A087-62635D66D2B2}"/>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chemeClr val="tx1"/>
              </a:solidFill>
            </a:endParaRPr>
          </a:p>
        </p:txBody>
      </p:sp>
      <p:sp>
        <p:nvSpPr>
          <p:cNvPr id="2" name="Title 1">
            <a:extLst>
              <a:ext uri="{FF2B5EF4-FFF2-40B4-BE49-F238E27FC236}">
                <a16:creationId xmlns:a16="http://schemas.microsoft.com/office/drawing/2014/main" id="{96653165-F948-D7CB-B01B-3D8B7346B821}"/>
              </a:ext>
            </a:extLst>
          </p:cNvPr>
          <p:cNvSpPr>
            <a:spLocks noGrp="1"/>
          </p:cNvSpPr>
          <p:nvPr>
            <p:ph type="title"/>
          </p:nvPr>
        </p:nvSpPr>
        <p:spPr>
          <a:xfrm>
            <a:off x="536575" y="533405"/>
            <a:ext cx="6516688" cy="1462084"/>
          </a:xfrm>
        </p:spPr>
        <p:txBody>
          <a:bodyPr rtlCol="0" anchor="b">
            <a:normAutofit fontScale="90000"/>
          </a:bodyPr>
          <a:lstStyle/>
          <a:p>
            <a:pPr fontAlgn="auto">
              <a:spcAft>
                <a:spcPts val="0"/>
              </a:spcAft>
              <a:defRPr/>
            </a:pPr>
            <a:r>
              <a:rPr lang="en-US" sz="3600" b="1" dirty="0">
                <a:latin typeface="Söhne"/>
              </a:rPr>
              <a:t>Cloud and Edge Computing &amp;</a:t>
            </a:r>
            <a:br>
              <a:rPr lang="en-US" sz="3600" dirty="0">
                <a:latin typeface="Söhne"/>
              </a:rPr>
            </a:br>
            <a:r>
              <a:rPr lang="en-US" sz="3600" b="1" dirty="0">
                <a:latin typeface="Söhne"/>
              </a:rPr>
              <a:t>Big Data and Artificial Intelligence</a:t>
            </a:r>
            <a:endParaRPr lang="en-US" sz="3600" dirty="0"/>
          </a:p>
        </p:txBody>
      </p:sp>
      <p:sp>
        <p:nvSpPr>
          <p:cNvPr id="3" name="Content Placeholder 2">
            <a:extLst>
              <a:ext uri="{FF2B5EF4-FFF2-40B4-BE49-F238E27FC236}">
                <a16:creationId xmlns:a16="http://schemas.microsoft.com/office/drawing/2014/main" id="{403FDB3A-F7F0-58B0-965C-075174EFAC1A}"/>
              </a:ext>
            </a:extLst>
          </p:cNvPr>
          <p:cNvSpPr>
            <a:spLocks noGrp="1"/>
          </p:cNvSpPr>
          <p:nvPr>
            <p:ph idx="1"/>
          </p:nvPr>
        </p:nvSpPr>
        <p:spPr>
          <a:xfrm>
            <a:off x="660400" y="2289175"/>
            <a:ext cx="6772275" cy="3711575"/>
          </a:xfrm>
        </p:spPr>
        <p:txBody>
          <a:bodyPr rtlCol="0">
            <a:normAutofit/>
          </a:bodyPr>
          <a:lstStyle/>
          <a:p>
            <a:pPr marL="0" indent="0" fontAlgn="auto">
              <a:spcAft>
                <a:spcPts val="0"/>
              </a:spcAft>
              <a:buFont typeface="Arial" panose="020B0604020202020204" pitchFamily="34" charset="0"/>
              <a:buNone/>
              <a:defRPr/>
            </a:pPr>
            <a:r>
              <a:rPr lang="en-US" sz="2000" b="1" dirty="0">
                <a:latin typeface="Söhne"/>
              </a:rPr>
              <a:t>Cloud and Edge Computing</a:t>
            </a:r>
            <a:endParaRPr lang="en-US" sz="2000" dirty="0">
              <a:latin typeface="Söhne"/>
            </a:endParaRPr>
          </a:p>
          <a:p>
            <a:pPr fontAlgn="auto">
              <a:spcAft>
                <a:spcPts val="0"/>
              </a:spcAft>
              <a:defRPr/>
            </a:pPr>
            <a:r>
              <a:rPr lang="en-US" sz="2000" dirty="0">
                <a:latin typeface="Söhne"/>
              </a:rPr>
              <a:t>Cloud computing delivers computing resources over the internet, offering scalability and remote access, while edge computing processes data closer to its source, reducing latency and enhancing real-time applications. </a:t>
            </a:r>
          </a:p>
          <a:p>
            <a:pPr marL="0" indent="0" fontAlgn="auto">
              <a:spcAft>
                <a:spcPts val="0"/>
              </a:spcAft>
              <a:buFont typeface="Arial" panose="020B0604020202020204" pitchFamily="34" charset="0"/>
              <a:buNone/>
              <a:defRPr/>
            </a:pPr>
            <a:r>
              <a:rPr lang="en-US" sz="2000" b="1" dirty="0">
                <a:latin typeface="Söhne"/>
              </a:rPr>
              <a:t>Big Data and Artificial Intelligence</a:t>
            </a:r>
            <a:endParaRPr lang="en-US" sz="2000" dirty="0">
              <a:latin typeface="Söhne"/>
            </a:endParaRPr>
          </a:p>
          <a:p>
            <a:pPr fontAlgn="auto">
              <a:spcAft>
                <a:spcPts val="0"/>
              </a:spcAft>
              <a:defRPr/>
            </a:pPr>
            <a:r>
              <a:rPr lang="en-US" sz="2000" dirty="0">
                <a:latin typeface="Söhne"/>
              </a:rPr>
              <a:t>Big Data encompasses massive datasets too large for traditional computing, yet rich in insights about patterns and behaviors. </a:t>
            </a:r>
          </a:p>
          <a:p>
            <a:pPr fontAlgn="auto">
              <a:spcAft>
                <a:spcPts val="0"/>
              </a:spcAft>
              <a:defRPr/>
            </a:pPr>
            <a:r>
              <a:rPr lang="en-US" sz="2000" dirty="0">
                <a:latin typeface="Söhne"/>
              </a:rPr>
              <a:t>Artificial Intelligence, leveraging these vast data sources, performs tasks mimicking human intelligence. </a:t>
            </a:r>
            <a:endParaRPr lang="en-US" sz="2000" dirty="0"/>
          </a:p>
        </p:txBody>
      </p:sp>
      <p:cxnSp>
        <p:nvCxnSpPr>
          <p:cNvPr id="12" name="Straight Connector 11" descr="&quot;&quot;">
            <a:extLst>
              <a:ext uri="{FF2B5EF4-FFF2-40B4-BE49-F238E27FC236}">
                <a16:creationId xmlns:a16="http://schemas.microsoft.com/office/drawing/2014/main" id="{D9789DDE-FD3C-3A90-58CF-DEEEBF359770}"/>
              </a:ext>
            </a:extLst>
          </p:cNvPr>
          <p:cNvCxnSpPr>
            <a:cxnSpLocks noGrp="1" noRot="1" noChangeAspect="1" noMove="1" noResize="1" noEditPoints="1" noAdjustHandles="1" noChangeArrowheads="1" noChangeShapeType="1"/>
          </p:cNvCxnSpPr>
          <p:nvPr/>
        </p:nvCxnSpPr>
        <p:spPr>
          <a:xfrm flipH="1">
            <a:off x="0" y="2025650"/>
            <a:ext cx="609600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7" name="Graphic 6" descr="Cloud Computing">
            <a:extLst>
              <a:ext uri="{FF2B5EF4-FFF2-40B4-BE49-F238E27FC236}">
                <a16:creationId xmlns:a16="http://schemas.microsoft.com/office/drawing/2014/main" id="{D8587707-0C62-DF9B-CEC8-2E852FAAE555}"/>
              </a:ext>
            </a:extLst>
          </p:cNvPr>
          <p:cNvPicPr>
            <a:picLocks noChangeAspect="1"/>
          </p:cNvPicPr>
          <p:nvPr/>
        </p:nvPicPr>
        <p:blipFill>
          <a:blip r:embed="rId3"/>
          <a:stretch>
            <a:fillRect/>
          </a:stretch>
        </p:blipFill>
        <p:spPr>
          <a:xfrm>
            <a:off x="7629526" y="2074986"/>
            <a:ext cx="3635252" cy="3635252"/>
          </a:xfrm>
          <a:prstGeom prst="rect">
            <a:avLst/>
          </a:prstGeom>
        </p:spPr>
      </p:pic>
      <p:cxnSp>
        <p:nvCxnSpPr>
          <p:cNvPr id="14" name="Straight Connector 13" descr="&quot;&quot;">
            <a:extLst>
              <a:ext uri="{FF2B5EF4-FFF2-40B4-BE49-F238E27FC236}">
                <a16:creationId xmlns:a16="http://schemas.microsoft.com/office/drawing/2014/main" id="{31F13F94-53DB-B97A-A678-0BEE118212CB}"/>
              </a:ext>
            </a:extLst>
          </p:cNvPr>
          <p:cNvCxnSpPr>
            <a:cxnSpLocks noGrp="1" noRot="1" noChangeAspect="1" noMove="1" noResize="1" noEditPoints="1" noAdjustHandles="1" noChangeArrowheads="1" noChangeShapeType="1"/>
          </p:cNvCxnSpPr>
          <p:nvPr/>
        </p:nvCxnSpPr>
        <p:spPr>
          <a:xfrm>
            <a:off x="11828463" y="0"/>
            <a:ext cx="0" cy="685800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A3C2936F-E276-EC9F-CC25-86678ACEBE3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889135" y="-40474"/>
            <a:ext cx="2383737" cy="1125123"/>
          </a:xfrm>
          <a:prstGeom prst="rect">
            <a:avLst/>
          </a:prstGeom>
          <a:noFill/>
        </p:spPr>
      </p:pic>
    </p:spTree>
  </p:cSld>
  <p:clrMapOvr>
    <a:masterClrMapping/>
  </p:clrMapOvr>
  <p:transition spd="slow"/>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Background" descr="&quot;&quot;">
            <a:extLst>
              <a:ext uri="{FF2B5EF4-FFF2-40B4-BE49-F238E27FC236}">
                <a16:creationId xmlns:a16="http://schemas.microsoft.com/office/drawing/2014/main" id="{C88413DE-AE7A-913A-B17D-B78102432AB9}"/>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1269" name="Title 1">
            <a:extLst>
              <a:ext uri="{FF2B5EF4-FFF2-40B4-BE49-F238E27FC236}">
                <a16:creationId xmlns:a16="http://schemas.microsoft.com/office/drawing/2014/main" id="{5492678B-7972-B637-37C9-B6CD71B66CE3}"/>
              </a:ext>
            </a:extLst>
          </p:cNvPr>
          <p:cNvSpPr>
            <a:spLocks noGrp="1" noChangeArrowheads="1"/>
          </p:cNvSpPr>
          <p:nvPr>
            <p:ph type="title"/>
          </p:nvPr>
        </p:nvSpPr>
        <p:spPr>
          <a:xfrm>
            <a:off x="649287" y="566738"/>
            <a:ext cx="5465763" cy="1558925"/>
          </a:xfrm>
        </p:spPr>
        <p:txBody>
          <a:bodyPr/>
          <a:lstStyle/>
          <a:p>
            <a:r>
              <a:rPr lang="en-US" altLang="en-US" sz="4000" dirty="0"/>
              <a:t>FinTech Innovations and Trends</a:t>
            </a:r>
          </a:p>
        </p:txBody>
      </p:sp>
      <p:sp>
        <p:nvSpPr>
          <p:cNvPr id="3" name="Content Placeholder 2">
            <a:extLst>
              <a:ext uri="{FF2B5EF4-FFF2-40B4-BE49-F238E27FC236}">
                <a16:creationId xmlns:a16="http://schemas.microsoft.com/office/drawing/2014/main" id="{1DD52008-7DCC-7B13-D9AC-86FEC9E3EFB9}"/>
              </a:ext>
            </a:extLst>
          </p:cNvPr>
          <p:cNvSpPr>
            <a:spLocks noGrp="1"/>
          </p:cNvSpPr>
          <p:nvPr>
            <p:ph idx="1"/>
          </p:nvPr>
        </p:nvSpPr>
        <p:spPr>
          <a:xfrm>
            <a:off x="852489" y="2743200"/>
            <a:ext cx="6572250" cy="3497263"/>
          </a:xfrm>
        </p:spPr>
        <p:txBody>
          <a:bodyPr rtlCol="0" anchor="ctr">
            <a:normAutofit fontScale="92500" lnSpcReduction="20000"/>
          </a:bodyPr>
          <a:lstStyle/>
          <a:p>
            <a:pPr marL="0" indent="0" fontAlgn="auto">
              <a:lnSpc>
                <a:spcPct val="124000"/>
              </a:lnSpc>
              <a:spcAft>
                <a:spcPts val="600"/>
              </a:spcAft>
              <a:buFont typeface="Arial" panose="020B0604020202020204" pitchFamily="34" charset="0"/>
              <a:buNone/>
              <a:defRPr/>
            </a:pPr>
            <a:r>
              <a:rPr lang="en-US" sz="2400" dirty="0">
                <a:latin typeface="Söhne"/>
              </a:rPr>
              <a:t>FinTech, standing at the crossroads of finance and technology, has been a catalyst for transformative shifts in the financial landscape. </a:t>
            </a:r>
          </a:p>
          <a:p>
            <a:pPr fontAlgn="auto">
              <a:lnSpc>
                <a:spcPct val="124000"/>
              </a:lnSpc>
              <a:spcAft>
                <a:spcPts val="600"/>
              </a:spcAft>
              <a:defRPr/>
            </a:pPr>
            <a:r>
              <a:rPr lang="en-US" sz="2400" dirty="0">
                <a:latin typeface="Söhne"/>
              </a:rPr>
              <a:t>Decentralized finance (DeFi), </a:t>
            </a:r>
          </a:p>
          <a:p>
            <a:pPr fontAlgn="auto">
              <a:lnSpc>
                <a:spcPct val="124000"/>
              </a:lnSpc>
              <a:spcAft>
                <a:spcPts val="600"/>
              </a:spcAft>
              <a:defRPr/>
            </a:pPr>
            <a:r>
              <a:rPr lang="en-US" sz="2400" dirty="0">
                <a:latin typeface="Söhne"/>
              </a:rPr>
              <a:t>Blockchain. </a:t>
            </a:r>
          </a:p>
          <a:p>
            <a:pPr fontAlgn="auto">
              <a:lnSpc>
                <a:spcPct val="124000"/>
              </a:lnSpc>
              <a:spcAft>
                <a:spcPts val="600"/>
              </a:spcAft>
              <a:defRPr/>
            </a:pPr>
            <a:r>
              <a:rPr lang="en-US" sz="2400" dirty="0">
                <a:latin typeface="Söhne"/>
              </a:rPr>
              <a:t>Digital banking platforms and </a:t>
            </a:r>
            <a:r>
              <a:rPr lang="en-US" sz="2400" dirty="0" err="1">
                <a:latin typeface="Söhne"/>
              </a:rPr>
              <a:t>neobanks</a:t>
            </a:r>
            <a:r>
              <a:rPr lang="en-US" sz="2400" dirty="0">
                <a:latin typeface="Söhne"/>
              </a:rPr>
              <a:t>.</a:t>
            </a:r>
          </a:p>
          <a:p>
            <a:pPr fontAlgn="auto">
              <a:lnSpc>
                <a:spcPct val="124000"/>
              </a:lnSpc>
              <a:spcAft>
                <a:spcPts val="600"/>
              </a:spcAft>
              <a:defRPr/>
            </a:pPr>
            <a:r>
              <a:rPr lang="en-US" sz="2400" dirty="0">
                <a:latin typeface="Söhne"/>
              </a:rPr>
              <a:t>Robo-advisors.. </a:t>
            </a:r>
            <a:endParaRPr lang="en-US" sz="2400" dirty="0"/>
          </a:p>
        </p:txBody>
      </p:sp>
    </p:spTree>
  </p:cSld>
  <p:clrMapOvr>
    <a:masterClrMapping/>
  </p:clrMapOvr>
  <p:transition spd="slow"/>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E6E576B3-B3FC-8CDF-1D2E-9E3735F286DD}"/>
              </a:ext>
            </a:extLst>
          </p:cNvPr>
          <p:cNvSpPr>
            <a:spLocks noGrp="1" noChangeArrowheads="1"/>
          </p:cNvSpPr>
          <p:nvPr>
            <p:ph type="title"/>
          </p:nvPr>
        </p:nvSpPr>
        <p:spPr>
          <a:xfrm>
            <a:off x="838200" y="378314"/>
            <a:ext cx="4643438" cy="1325563"/>
          </a:xfrm>
        </p:spPr>
        <p:txBody>
          <a:bodyPr/>
          <a:lstStyle/>
          <a:p>
            <a:r>
              <a:rPr lang="en-US" altLang="en-US" dirty="0"/>
              <a:t>FinTech Solutions</a:t>
            </a:r>
          </a:p>
        </p:txBody>
      </p:sp>
      <p:graphicFrame>
        <p:nvGraphicFramePr>
          <p:cNvPr id="5" name="Content Placeholder 2">
            <a:extLst>
              <a:ext uri="{FF2B5EF4-FFF2-40B4-BE49-F238E27FC236}">
                <a16:creationId xmlns:a16="http://schemas.microsoft.com/office/drawing/2014/main" id="{440DA004-D6C9-B005-6710-F505DB27C557}"/>
              </a:ext>
            </a:extLst>
          </p:cNvPr>
          <p:cNvGraphicFramePr>
            <a:graphicFrameLocks noGrp="1"/>
          </p:cNvGraphicFramePr>
          <p:nvPr>
            <p:ph idx="1"/>
            <p:extLst>
              <p:ext uri="{D42A27DB-BD31-4B8C-83A1-F6EECF244321}">
                <p14:modId xmlns:p14="http://schemas.microsoft.com/office/powerpoint/2010/main" val="3920261989"/>
              </p:ext>
            </p:extLst>
          </p:nvPr>
        </p:nvGraphicFramePr>
        <p:xfrm>
          <a:off x="838200" y="1838814"/>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spd="slow"/>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descr="&quot;&quot;">
            <a:extLst>
              <a:ext uri="{FF2B5EF4-FFF2-40B4-BE49-F238E27FC236}">
                <a16:creationId xmlns:a16="http://schemas.microsoft.com/office/drawing/2014/main" id="{2EA406A6-5C33-E22E-1263-BF9122B505D0}"/>
              </a:ext>
            </a:extLst>
          </p:cNvPr>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schemeClr val="tx1"/>
              </a:solidFill>
            </a:endParaRPr>
          </a:p>
        </p:txBody>
      </p:sp>
      <p:sp>
        <p:nvSpPr>
          <p:cNvPr id="5" name="Title 1">
            <a:extLst>
              <a:ext uri="{FF2B5EF4-FFF2-40B4-BE49-F238E27FC236}">
                <a16:creationId xmlns:a16="http://schemas.microsoft.com/office/drawing/2014/main" id="{74A03BCC-8239-1B6C-F6EA-4F64761BBAE7}"/>
              </a:ext>
            </a:extLst>
          </p:cNvPr>
          <p:cNvSpPr>
            <a:spLocks noGrp="1" noChangeArrowheads="1"/>
          </p:cNvSpPr>
          <p:nvPr>
            <p:ph type="title"/>
          </p:nvPr>
        </p:nvSpPr>
        <p:spPr/>
        <p:txBody>
          <a:bodyPr/>
          <a:lstStyle/>
          <a:p>
            <a:r>
              <a:rPr lang="en-US" altLang="en-US"/>
              <a:t>Blockchain and Cryptocurrencies</a:t>
            </a:r>
          </a:p>
        </p:txBody>
      </p:sp>
      <p:sp>
        <p:nvSpPr>
          <p:cNvPr id="9" name="TextBox 8">
            <a:extLst>
              <a:ext uri="{FF2B5EF4-FFF2-40B4-BE49-F238E27FC236}">
                <a16:creationId xmlns:a16="http://schemas.microsoft.com/office/drawing/2014/main" id="{499BE47C-71D4-30D9-9B99-D61838E7958C}"/>
              </a:ext>
            </a:extLst>
          </p:cNvPr>
          <p:cNvSpPr txBox="1"/>
          <p:nvPr/>
        </p:nvSpPr>
        <p:spPr>
          <a:xfrm>
            <a:off x="723899" y="2055813"/>
            <a:ext cx="9177338" cy="3733714"/>
          </a:xfrm>
          <a:prstGeom prst="rect">
            <a:avLst/>
          </a:prstGeom>
          <a:noFill/>
        </p:spPr>
        <p:txBody>
          <a:bodyPr wrap="square">
            <a:spAutoFit/>
          </a:bodyPr>
          <a:lstStyle/>
          <a:p>
            <a:pPr marL="285750" lvl="0" indent="-285750">
              <a:lnSpc>
                <a:spcPct val="114000"/>
              </a:lnSpc>
              <a:spcBef>
                <a:spcPts val="1200"/>
              </a:spcBef>
              <a:spcAft>
                <a:spcPts val="600"/>
              </a:spcAft>
              <a:buFont typeface="Arial" panose="020B0604020202020204" pitchFamily="34" charset="0"/>
              <a:buChar char="•"/>
              <a:defRPr cap="all"/>
            </a:pPr>
            <a:r>
              <a:rPr lang="en-US" sz="2800" cap="none" dirty="0"/>
              <a:t>Blockchain is a decentralized ledger technology that ensures transparency and security by recording transactions across multiple computers in a way that makes them tamper-evident. </a:t>
            </a:r>
          </a:p>
          <a:p>
            <a:pPr marL="285750" indent="-285750">
              <a:lnSpc>
                <a:spcPct val="114000"/>
              </a:lnSpc>
              <a:spcBef>
                <a:spcPts val="1200"/>
              </a:spcBef>
              <a:spcAft>
                <a:spcPts val="600"/>
              </a:spcAft>
              <a:buFont typeface="Arial" panose="020B0604020202020204" pitchFamily="34" charset="0"/>
              <a:buChar char="•"/>
              <a:defRPr cap="all"/>
            </a:pPr>
            <a:r>
              <a:rPr lang="en-US" sz="2800" cap="none" dirty="0"/>
              <a:t>Cryptocurrencies are digital or virtual currencies that utilize cryptography for security and operate independently of a central bank. </a:t>
            </a:r>
          </a:p>
        </p:txBody>
      </p:sp>
    </p:spTree>
    <p:extLst>
      <p:ext uri="{BB962C8B-B14F-4D97-AF65-F5344CB8AC3E}">
        <p14:creationId xmlns:p14="http://schemas.microsoft.com/office/powerpoint/2010/main" val="40739955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E4BE46FA-AEA2-EEED-FD44-9E3DBA6A9AF3}"/>
              </a:ext>
            </a:extLst>
          </p:cNvPr>
          <p:cNvSpPr>
            <a:spLocks noGrp="1" noChangeArrowheads="1"/>
          </p:cNvSpPr>
          <p:nvPr>
            <p:ph type="title"/>
          </p:nvPr>
        </p:nvSpPr>
        <p:spPr/>
        <p:txBody>
          <a:bodyPr/>
          <a:lstStyle/>
          <a:p>
            <a:r>
              <a:rPr lang="en-US" altLang="en-US" dirty="0"/>
              <a:t>FinTech in Banking</a:t>
            </a:r>
          </a:p>
        </p:txBody>
      </p:sp>
      <p:graphicFrame>
        <p:nvGraphicFramePr>
          <p:cNvPr id="5" name="Content Placeholder 2">
            <a:extLst>
              <a:ext uri="{FF2B5EF4-FFF2-40B4-BE49-F238E27FC236}">
                <a16:creationId xmlns:a16="http://schemas.microsoft.com/office/drawing/2014/main" id="{E4CBCFC8-5531-3856-F0D2-5D383A810E26}"/>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 name="Audio 7">
            <a:hlinkClick r:id="" action="ppaction://media"/>
            <a:extLst>
              <a:ext uri="{FF2B5EF4-FFF2-40B4-BE49-F238E27FC236}">
                <a16:creationId xmlns:a16="http://schemas.microsoft.com/office/drawing/2014/main" id="{212E69CB-D921-D8E2-56B8-E3F78FAE99D0}"/>
              </a:ext>
            </a:extLst>
          </p:cNvPr>
          <p:cNvPicPr>
            <a:picLocks noChangeAspect="1"/>
          </p:cNvPicPr>
          <p:nvPr/>
        </p:nvPicPr>
        <p:blipFill>
          <a:blip r:embed="rId7"/>
          <a:srcRect l="-370779" t="-370779" r="-370779" b="-370779"/>
          <a:stretch>
            <a:fillRect/>
          </a:stretch>
        </p:blipFill>
        <p:spPr>
          <a:xfrm>
            <a:off x="10052304" y="4718304"/>
            <a:ext cx="2057400" cy="2057400"/>
          </a:xfrm>
          <a:prstGeom prst="ellipse">
            <a:avLst/>
          </a:prstGeom>
        </p:spPr>
      </p:pic>
    </p:spTree>
  </p:cSld>
  <p:clrMapOvr>
    <a:masterClrMapping/>
  </p:clrMapOvr>
  <p:transition spd="slow"/>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descr="&quot;&quot;">
            <a:extLst>
              <a:ext uri="{FF2B5EF4-FFF2-40B4-BE49-F238E27FC236}">
                <a16:creationId xmlns:a16="http://schemas.microsoft.com/office/drawing/2014/main" id="{F4C399B0-20DA-CAF3-E6D9-D75E156B986D}"/>
              </a:ext>
            </a:extLst>
          </p:cNvPr>
          <p:cNvSpPr>
            <a:spLocks noGrp="1" noRot="1" noChangeAspect="1" noMove="1" noResize="1" noEditPoints="1" noAdjustHandles="1" noChangeArrowheads="1" noChangeShapeType="1" noTextEdit="1"/>
          </p:cNvSpPr>
          <p:nvPr/>
        </p:nvSpPr>
        <p:spPr>
          <a:xfrm>
            <a:off x="0" y="0"/>
            <a:ext cx="12188825"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5363" name="Title 1">
            <a:extLst>
              <a:ext uri="{FF2B5EF4-FFF2-40B4-BE49-F238E27FC236}">
                <a16:creationId xmlns:a16="http://schemas.microsoft.com/office/drawing/2014/main" id="{F329E9E2-EAAC-81B1-B8E5-2F0700ACFFAF}"/>
              </a:ext>
            </a:extLst>
          </p:cNvPr>
          <p:cNvSpPr>
            <a:spLocks noGrp="1" noChangeArrowheads="1"/>
          </p:cNvSpPr>
          <p:nvPr>
            <p:ph type="title"/>
          </p:nvPr>
        </p:nvSpPr>
        <p:spPr>
          <a:xfrm>
            <a:off x="635000" y="641350"/>
            <a:ext cx="3417888" cy="5583238"/>
          </a:xfrm>
        </p:spPr>
        <p:txBody>
          <a:bodyPr/>
          <a:lstStyle/>
          <a:p>
            <a:r>
              <a:rPr lang="en-US" altLang="en-US" sz="5400" dirty="0"/>
              <a:t>Fintech in payment and lending</a:t>
            </a:r>
          </a:p>
        </p:txBody>
      </p:sp>
      <p:graphicFrame>
        <p:nvGraphicFramePr>
          <p:cNvPr id="5" name="Content Placeholder 2">
            <a:extLst>
              <a:ext uri="{FF2B5EF4-FFF2-40B4-BE49-F238E27FC236}">
                <a16:creationId xmlns:a16="http://schemas.microsoft.com/office/drawing/2014/main" id="{5F8C4744-C448-79C9-DF29-E3206E7C3371}"/>
              </a:ext>
            </a:extLst>
          </p:cNvPr>
          <p:cNvGraphicFramePr>
            <a:graphicFrameLocks noGrp="1"/>
          </p:cNvGraphicFramePr>
          <p:nvPr>
            <p:ph idx="1"/>
            <p:extLst>
              <p:ext uri="{D42A27DB-BD31-4B8C-83A1-F6EECF244321}">
                <p14:modId xmlns:p14="http://schemas.microsoft.com/office/powerpoint/2010/main" val="2915839657"/>
              </p:ext>
            </p:extLst>
          </p:nvPr>
        </p:nvGraphicFramePr>
        <p:xfrm>
          <a:off x="4648018" y="1895475"/>
          <a:ext cx="6900512" cy="35718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sketch line" descr="&quot;&quot;">
            <a:extLst>
              <a:ext uri="{FF2B5EF4-FFF2-40B4-BE49-F238E27FC236}">
                <a16:creationId xmlns:a16="http://schemas.microsoft.com/office/drawing/2014/main" id="{BCF4872A-F3D5-0F71-A220-108CB3230848}"/>
              </a:ext>
            </a:extLst>
          </p:cNvPr>
          <p:cNvSpPr>
            <a:spLocks noGrp="1" noRot="1" noChangeAspect="1" noMove="1" noResize="1" noEditPoints="1" noAdjustHandles="1" noChangeArrowheads="1" noChangeShapeType="1" noTextEdit="1"/>
          </p:cNvSpPr>
          <p:nvPr/>
        </p:nvSpPr>
        <p:spPr>
          <a:xfrm rot="5400000">
            <a:off x="1627188" y="3462338"/>
            <a:ext cx="5410200" cy="19050"/>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Tree>
  </p:cSld>
  <p:clrMapOvr>
    <a:masterClrMapping/>
  </p:clrMapOvr>
  <p:transition spd="slow"/>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descr="&quot;&quot;">
            <a:extLst>
              <a:ext uri="{FF2B5EF4-FFF2-40B4-BE49-F238E27FC236}">
                <a16:creationId xmlns:a16="http://schemas.microsoft.com/office/drawing/2014/main" id="{929B06C5-F21E-DD8B-9165-66B5CCB7E31E}"/>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6388" name="Title 1">
            <a:extLst>
              <a:ext uri="{FF2B5EF4-FFF2-40B4-BE49-F238E27FC236}">
                <a16:creationId xmlns:a16="http://schemas.microsoft.com/office/drawing/2014/main" id="{D77C1C87-240F-93D6-6342-62AAC2DA8055}"/>
              </a:ext>
            </a:extLst>
          </p:cNvPr>
          <p:cNvSpPr>
            <a:spLocks noGrp="1" noChangeArrowheads="1"/>
          </p:cNvSpPr>
          <p:nvPr>
            <p:ph type="title"/>
          </p:nvPr>
        </p:nvSpPr>
        <p:spPr>
          <a:xfrm>
            <a:off x="804863" y="1243013"/>
            <a:ext cx="3856037" cy="1090611"/>
          </a:xfrm>
        </p:spPr>
        <p:txBody>
          <a:bodyPr>
            <a:normAutofit fontScale="90000"/>
          </a:bodyPr>
          <a:lstStyle/>
          <a:p>
            <a:r>
              <a:rPr lang="en-US" altLang="en-US" dirty="0"/>
              <a:t>Fintech In Other Financial Services</a:t>
            </a:r>
          </a:p>
        </p:txBody>
      </p:sp>
      <p:sp>
        <p:nvSpPr>
          <p:cNvPr id="16390" name="Content Placeholder 2">
            <a:extLst>
              <a:ext uri="{FF2B5EF4-FFF2-40B4-BE49-F238E27FC236}">
                <a16:creationId xmlns:a16="http://schemas.microsoft.com/office/drawing/2014/main" id="{044AC80B-95DC-1839-B532-B5529A77094E}"/>
              </a:ext>
            </a:extLst>
          </p:cNvPr>
          <p:cNvSpPr>
            <a:spLocks noGrp="1" noChangeArrowheads="1"/>
          </p:cNvSpPr>
          <p:nvPr>
            <p:ph idx="1"/>
          </p:nvPr>
        </p:nvSpPr>
        <p:spPr>
          <a:xfrm>
            <a:off x="790321" y="2689479"/>
            <a:ext cx="10087229" cy="3431921"/>
          </a:xfrm>
        </p:spPr>
        <p:txBody>
          <a:bodyPr anchor="ctr"/>
          <a:lstStyle/>
          <a:p>
            <a:r>
              <a:rPr lang="en-US" altLang="en-US" sz="2000" dirty="0"/>
              <a:t>The chapter on "Fintech in Other Financial Services" provides a comprehensive overview of Fintech’s multifaceted applications across diverse sectors, such as Insurance and Investment Management. It sheds light on the transformative innovations within these sectors, exploring the incorporation of digital technologies like AI and blockchain to enhance services, assess risks, and manage assets.</a:t>
            </a:r>
          </a:p>
          <a:p>
            <a:r>
              <a:rPr lang="en-US" altLang="en-US" sz="2000" dirty="0"/>
              <a:t>The chapter not only focuses on the practical implications and advancements in these sectors but also facilitates discussions on real-world impact and future trends. This enables students to gain an integrative insight into how Fintech is molding the financial ecosystem, fostering a deeper understanding of its potential in revolutionizing various dimensions of financial services.</a:t>
            </a:r>
          </a:p>
        </p:txBody>
      </p:sp>
    </p:spTree>
  </p:cSld>
  <p:clrMapOvr>
    <a:masterClrMapping/>
  </p:clrMapOvr>
  <p:transition spd="slow"/>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6E47DB6-7B4C-044F-5B28-4B0C7F2785BA}"/>
              </a:ext>
            </a:extLst>
          </p:cNvPr>
          <p:cNvSpPr>
            <a:spLocks noGrp="1" noChangeArrowheads="1"/>
          </p:cNvSpPr>
          <p:nvPr>
            <p:ph type="title"/>
          </p:nvPr>
        </p:nvSpPr>
        <p:spPr>
          <a:xfrm>
            <a:off x="765175" y="655638"/>
            <a:ext cx="4978400" cy="1454150"/>
          </a:xfrm>
        </p:spPr>
        <p:txBody>
          <a:bodyPr/>
          <a:lstStyle/>
          <a:p>
            <a:r>
              <a:rPr lang="en-US" altLang="en-US" sz="4800"/>
              <a:t>Fintech in other regulatory services</a:t>
            </a:r>
          </a:p>
        </p:txBody>
      </p:sp>
      <p:sp>
        <p:nvSpPr>
          <p:cNvPr id="5" name="Content Placeholder 2">
            <a:extLst>
              <a:ext uri="{FF2B5EF4-FFF2-40B4-BE49-F238E27FC236}">
                <a16:creationId xmlns:a16="http://schemas.microsoft.com/office/drawing/2014/main" id="{94C8955A-869D-A162-BFEC-B029C6AEB639}"/>
              </a:ext>
            </a:extLst>
          </p:cNvPr>
          <p:cNvSpPr>
            <a:spLocks noGrp="1" noChangeArrowheads="1"/>
          </p:cNvSpPr>
          <p:nvPr>
            <p:ph idx="1"/>
          </p:nvPr>
        </p:nvSpPr>
        <p:spPr>
          <a:xfrm>
            <a:off x="762000" y="2273301"/>
            <a:ext cx="8543925" cy="3640137"/>
          </a:xfrm>
          <a:noFill/>
        </p:spPr>
        <p:txBody>
          <a:bodyPr anchor="ctr"/>
          <a:lstStyle/>
          <a:p>
            <a:pPr>
              <a:lnSpc>
                <a:spcPct val="124000"/>
              </a:lnSpc>
              <a:spcAft>
                <a:spcPts val="1200"/>
              </a:spcAft>
            </a:pPr>
            <a:r>
              <a:rPr lang="en-US" altLang="en-US" sz="2400" dirty="0">
                <a:latin typeface="Söhne"/>
              </a:rPr>
              <a:t>FinTech's influence extends into the sphere of regulatory services, leading to the emergence of a new domain termed "</a:t>
            </a:r>
            <a:r>
              <a:rPr lang="en-US" altLang="en-US" sz="2400" dirty="0" err="1">
                <a:latin typeface="Söhne"/>
              </a:rPr>
              <a:t>RegTech</a:t>
            </a:r>
            <a:r>
              <a:rPr lang="en-US" altLang="en-US" sz="2400" dirty="0">
                <a:latin typeface="Söhne"/>
              </a:rPr>
              <a:t>" or Regulatory Technology. </a:t>
            </a:r>
          </a:p>
          <a:p>
            <a:pPr>
              <a:lnSpc>
                <a:spcPct val="124000"/>
              </a:lnSpc>
              <a:spcAft>
                <a:spcPts val="1200"/>
              </a:spcAft>
            </a:pPr>
            <a:r>
              <a:rPr lang="en-US" altLang="en-US" sz="2400" dirty="0" err="1">
                <a:latin typeface="Söhne"/>
              </a:rPr>
              <a:t>RegTech</a:t>
            </a:r>
            <a:r>
              <a:rPr lang="en-US" altLang="en-US" sz="2400" dirty="0">
                <a:latin typeface="Söhne"/>
              </a:rPr>
              <a:t> focuses on leveraging technological advancements to aid financial institutions in complying with regulations more efficiently and at a lower cost.</a:t>
            </a:r>
            <a:endParaRPr lang="en-US" altLang="en-US" sz="2400" dirty="0"/>
          </a:p>
        </p:txBody>
      </p:sp>
    </p:spTree>
    <p:extLst>
      <p:ext uri="{BB962C8B-B14F-4D97-AF65-F5344CB8AC3E}">
        <p14:creationId xmlns:p14="http://schemas.microsoft.com/office/powerpoint/2010/main" val="12832405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5F32575-A416-A25A-C8BD-4EBFC0CE2B03}"/>
              </a:ext>
            </a:extLst>
          </p:cNvPr>
          <p:cNvSpPr txBox="1"/>
          <p:nvPr/>
        </p:nvSpPr>
        <p:spPr>
          <a:xfrm>
            <a:off x="542924" y="2362606"/>
            <a:ext cx="8439151" cy="3135923"/>
          </a:xfrm>
          <a:prstGeom prst="rect">
            <a:avLst/>
          </a:prstGeom>
          <a:noFill/>
        </p:spPr>
        <p:txBody>
          <a:bodyPr wrap="square">
            <a:spAutoFit/>
          </a:bodyPr>
          <a:lstStyle/>
          <a:p>
            <a:pPr marL="342900" indent="-342900" fontAlgn="auto">
              <a:lnSpc>
                <a:spcPct val="125000"/>
              </a:lnSpc>
              <a:spcBef>
                <a:spcPts val="1200"/>
              </a:spcBef>
              <a:spcAft>
                <a:spcPts val="1200"/>
              </a:spcAft>
              <a:buFont typeface="Arial" panose="020B0604020202020204" pitchFamily="34" charset="0"/>
              <a:buChar char="•"/>
              <a:defRPr/>
            </a:pPr>
            <a:r>
              <a:rPr lang="en-US" sz="2400" dirty="0">
                <a:latin typeface="Söhne"/>
              </a:rPr>
              <a:t>FinTech's influence extends into the sphere of regulatory services, leading to the emergence of a new domain termed "</a:t>
            </a:r>
            <a:r>
              <a:rPr lang="en-US" sz="2400" dirty="0" err="1">
                <a:latin typeface="Söhne"/>
              </a:rPr>
              <a:t>RegTech</a:t>
            </a:r>
            <a:r>
              <a:rPr lang="en-US" sz="2400" dirty="0">
                <a:latin typeface="Söhne"/>
              </a:rPr>
              <a:t>" or Regulatory Technology. </a:t>
            </a:r>
          </a:p>
          <a:p>
            <a:pPr marL="342900" indent="-342900" fontAlgn="auto">
              <a:lnSpc>
                <a:spcPct val="125000"/>
              </a:lnSpc>
              <a:spcBef>
                <a:spcPts val="1200"/>
              </a:spcBef>
              <a:spcAft>
                <a:spcPts val="1200"/>
              </a:spcAft>
              <a:buFont typeface="Arial" panose="020B0604020202020204" pitchFamily="34" charset="0"/>
              <a:buChar char="•"/>
              <a:defRPr/>
            </a:pPr>
            <a:r>
              <a:rPr lang="en-US" sz="2400" dirty="0" err="1">
                <a:latin typeface="Söhne"/>
              </a:rPr>
              <a:t>RegTech</a:t>
            </a:r>
            <a:r>
              <a:rPr lang="en-US" sz="2400" dirty="0">
                <a:latin typeface="Söhne"/>
              </a:rPr>
              <a:t> focuses on leveraging technological advancements to aid financial institutions in complying with regulations more efficiently and at a lower cost.</a:t>
            </a:r>
            <a:endParaRPr lang="en-US" sz="2400" dirty="0"/>
          </a:p>
        </p:txBody>
      </p:sp>
      <p:sp>
        <p:nvSpPr>
          <p:cNvPr id="7" name="TextBox 6">
            <a:extLst>
              <a:ext uri="{FF2B5EF4-FFF2-40B4-BE49-F238E27FC236}">
                <a16:creationId xmlns:a16="http://schemas.microsoft.com/office/drawing/2014/main" id="{F31B8206-0899-B361-B721-8965A5D34482}"/>
              </a:ext>
            </a:extLst>
          </p:cNvPr>
          <p:cNvSpPr txBox="1"/>
          <p:nvPr/>
        </p:nvSpPr>
        <p:spPr>
          <a:xfrm>
            <a:off x="371474" y="644009"/>
            <a:ext cx="7758113" cy="707886"/>
          </a:xfrm>
          <a:prstGeom prst="rect">
            <a:avLst/>
          </a:prstGeom>
          <a:noFill/>
        </p:spPr>
        <p:txBody>
          <a:bodyPr wrap="square">
            <a:spAutoFit/>
          </a:bodyPr>
          <a:lstStyle/>
          <a:p>
            <a:r>
              <a:rPr lang="en-US" altLang="en-US" sz="4000" dirty="0"/>
              <a:t>Fintech in other regulatory services</a:t>
            </a:r>
            <a:endParaRPr lang="en-US" sz="4000" dirty="0"/>
          </a:p>
        </p:txBody>
      </p:sp>
    </p:spTree>
    <p:extLst>
      <p:ext uri="{BB962C8B-B14F-4D97-AF65-F5344CB8AC3E}">
        <p14:creationId xmlns:p14="http://schemas.microsoft.com/office/powerpoint/2010/main" val="6242009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1" name="Title 1">
            <a:extLst>
              <a:ext uri="{FF2B5EF4-FFF2-40B4-BE49-F238E27FC236}">
                <a16:creationId xmlns:a16="http://schemas.microsoft.com/office/drawing/2014/main" id="{B7772D30-1654-15B8-C1D6-D410294215CF}"/>
              </a:ext>
            </a:extLst>
          </p:cNvPr>
          <p:cNvSpPr>
            <a:spLocks noGrp="1" noChangeArrowheads="1"/>
          </p:cNvSpPr>
          <p:nvPr>
            <p:ph type="title"/>
          </p:nvPr>
        </p:nvSpPr>
        <p:spPr>
          <a:xfrm>
            <a:off x="538161" y="492363"/>
            <a:ext cx="6577013" cy="1339850"/>
          </a:xfrm>
        </p:spPr>
        <p:txBody>
          <a:bodyPr>
            <a:normAutofit/>
          </a:bodyPr>
          <a:lstStyle/>
          <a:p>
            <a:pPr algn="ctr"/>
            <a:r>
              <a:rPr lang="en-US" altLang="en-US" dirty="0"/>
              <a:t>The Future of FinTech</a:t>
            </a:r>
          </a:p>
        </p:txBody>
      </p:sp>
      <p:sp>
        <p:nvSpPr>
          <p:cNvPr id="19465" name="Content Placeholder 2">
            <a:extLst>
              <a:ext uri="{FF2B5EF4-FFF2-40B4-BE49-F238E27FC236}">
                <a16:creationId xmlns:a16="http://schemas.microsoft.com/office/drawing/2014/main" id="{E3358C2F-E47F-5CED-4E02-7203C7246861}"/>
              </a:ext>
            </a:extLst>
          </p:cNvPr>
          <p:cNvSpPr>
            <a:spLocks noGrp="1" noChangeArrowheads="1"/>
          </p:cNvSpPr>
          <p:nvPr>
            <p:ph idx="1"/>
          </p:nvPr>
        </p:nvSpPr>
        <p:spPr>
          <a:xfrm>
            <a:off x="722313" y="2228851"/>
            <a:ext cx="10164762" cy="3665538"/>
          </a:xfrm>
        </p:spPr>
        <p:txBody>
          <a:bodyPr anchor="ctr">
            <a:normAutofit fontScale="92500"/>
          </a:bodyPr>
          <a:lstStyle/>
          <a:p>
            <a:pPr>
              <a:lnSpc>
                <a:spcPct val="125000"/>
              </a:lnSpc>
              <a:spcAft>
                <a:spcPts val="1800"/>
              </a:spcAft>
            </a:pPr>
            <a:r>
              <a:rPr lang="en-US" altLang="en-US" sz="2400" dirty="0">
                <a:latin typeface="Söhne"/>
              </a:rPr>
              <a:t>The future of FinTech is poised for even more transformative changes, blending technology and finance in novel ways that address both contemporary challenges and evolving consumer expectations. Decentralized finance (DeFi) is set to further disrupt traditional financial systems, offering peer-to-peer financial solutions without the need for intermediaries. </a:t>
            </a:r>
          </a:p>
          <a:p>
            <a:pPr>
              <a:lnSpc>
                <a:spcPct val="125000"/>
              </a:lnSpc>
              <a:spcAft>
                <a:spcPts val="1800"/>
              </a:spcAft>
            </a:pPr>
            <a:r>
              <a:rPr lang="en-US" altLang="en-US" sz="2400" dirty="0">
                <a:latin typeface="Söhne"/>
              </a:rPr>
              <a:t>This move towards decentralization, combined with the potential mainstream adoption of cryptocurrencies, could redefine how global monetary systems operate.</a:t>
            </a:r>
          </a:p>
        </p:txBody>
      </p:sp>
    </p:spTree>
  </p:cSld>
  <p:clrMapOvr>
    <a:masterClrMapping/>
  </p:clrMapOvr>
  <p:transition spd="slow"/>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BF3322CB-BAF7-91AF-FE73-E8A6C1BA828E}"/>
              </a:ext>
            </a:extLst>
          </p:cNvPr>
          <p:cNvSpPr>
            <a:spLocks noGrp="1" noChangeArrowheads="1"/>
          </p:cNvSpPr>
          <p:nvPr>
            <p:ph type="title"/>
          </p:nvPr>
        </p:nvSpPr>
        <p:spPr/>
        <p:txBody>
          <a:bodyPr/>
          <a:lstStyle/>
          <a:p>
            <a:r>
              <a:rPr lang="en-US" altLang="en-US" dirty="0"/>
              <a:t>Closing Remarks</a:t>
            </a:r>
          </a:p>
        </p:txBody>
      </p:sp>
      <p:sp>
        <p:nvSpPr>
          <p:cNvPr id="20483" name="Content Placeholder 2">
            <a:extLst>
              <a:ext uri="{FF2B5EF4-FFF2-40B4-BE49-F238E27FC236}">
                <a16:creationId xmlns:a16="http://schemas.microsoft.com/office/drawing/2014/main" id="{68CC6633-A2A3-E4F0-F4DC-60587202E91C}"/>
              </a:ext>
            </a:extLst>
          </p:cNvPr>
          <p:cNvSpPr>
            <a:spLocks noGrp="1" noChangeArrowheads="1"/>
          </p:cNvSpPr>
          <p:nvPr>
            <p:ph idx="1"/>
          </p:nvPr>
        </p:nvSpPr>
        <p:spPr/>
        <p:txBody>
          <a:bodyPr/>
          <a:lstStyle/>
          <a:p>
            <a:pPr marL="457200" lvl="1" indent="0">
              <a:lnSpc>
                <a:spcPct val="200000"/>
              </a:lnSpc>
              <a:buFont typeface="Arial" panose="020B0604020202020204" pitchFamily="34" charset="0"/>
              <a:buNone/>
            </a:pPr>
            <a:r>
              <a:rPr lang="en-US" altLang="en-US" dirty="0">
                <a:latin typeface="Söhne"/>
              </a:rPr>
              <a:t>a. Integration of Knowledge Across Chapters </a:t>
            </a:r>
          </a:p>
          <a:p>
            <a:pPr marL="457200" lvl="1" indent="0">
              <a:lnSpc>
                <a:spcPct val="200000"/>
              </a:lnSpc>
              <a:buFont typeface="Arial" panose="020B0604020202020204" pitchFamily="34" charset="0"/>
              <a:buNone/>
            </a:pPr>
            <a:r>
              <a:rPr lang="en-US" altLang="en-US" dirty="0">
                <a:latin typeface="Söhne"/>
              </a:rPr>
              <a:t>b. Encouragement for Active Participation and Discussion </a:t>
            </a:r>
          </a:p>
          <a:p>
            <a:pPr marL="457200" lvl="1" indent="0">
              <a:lnSpc>
                <a:spcPct val="200000"/>
              </a:lnSpc>
              <a:buFont typeface="Arial" panose="020B0604020202020204" pitchFamily="34" charset="0"/>
              <a:buNone/>
            </a:pPr>
            <a:r>
              <a:rPr lang="en-US" altLang="en-US" dirty="0">
                <a:latin typeface="Söhne"/>
              </a:rPr>
              <a:t>c. Overview of Next Sessions and Expectations</a:t>
            </a:r>
          </a:p>
        </p:txBody>
      </p:sp>
    </p:spTree>
  </p:cSld>
  <p:clrMapOvr>
    <a:masterClrMapping/>
  </p:clrMapOvr>
  <p:transition spd="slow"/>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527709" y="1861055"/>
            <a:ext cx="9473666" cy="4142390"/>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2|1.1|2.3"/>
</p:tagLst>
</file>

<file path=ppt/tags/tag2.xml><?xml version="1.0" encoding="utf-8"?>
<p:tagLst xmlns:a="http://schemas.openxmlformats.org/drawingml/2006/main" xmlns:r="http://schemas.openxmlformats.org/officeDocument/2006/relationships" xmlns:p="http://schemas.openxmlformats.org/presentationml/2006/main">
  <p:tag name="TIMING" val="|1.2|1.2|1.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 Midocean new " id="{9214B149-2B9E-4532-BD98-E10D1226A2F0}" vid="{68EC42E1-B546-4279-913C-450F8ABEAB37}"/>
    </a:ext>
  </a:extLst>
</a:theme>
</file>

<file path=ppt/theme/theme2.xml><?xml version="1.0" encoding="utf-8"?>
<a:theme xmlns:a="http://schemas.openxmlformats.org/drawingml/2006/main" name="New midocean-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ew midocean-2" id="{83F5404E-C0BD-4D55-92D5-CF204C4E7D1C}" vid="{3979B65F-9B37-4E88-9EC9-597DE38762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39F1BB2-4E67-4427-A2D1-E0AD99E3F739}"/>
</file>

<file path=customXml/itemProps2.xml><?xml version="1.0" encoding="utf-8"?>
<ds:datastoreItem xmlns:ds="http://schemas.openxmlformats.org/officeDocument/2006/customXml" ds:itemID="{6374B823-6160-4835-AE34-6B1167BF24FF}"/>
</file>

<file path=customXml/itemProps3.xml><?xml version="1.0" encoding="utf-8"?>
<ds:datastoreItem xmlns:ds="http://schemas.openxmlformats.org/officeDocument/2006/customXml" ds:itemID="{1187C545-A360-4EA6-8E02-E2709DC6C2BF}"/>
</file>

<file path=docProps/app.xml><?xml version="1.0" encoding="utf-8"?>
<Properties xmlns="http://schemas.openxmlformats.org/officeDocument/2006/extended-properties" xmlns:vt="http://schemas.openxmlformats.org/officeDocument/2006/docPropsVTypes">
  <Template>Presentation Midocean new </Template>
  <TotalTime>1085</TotalTime>
  <Words>1217</Words>
  <Application>Microsoft Office PowerPoint</Application>
  <PresentationFormat>Widescreen</PresentationFormat>
  <Paragraphs>103</Paragraphs>
  <Slides>20</Slides>
  <Notes>4</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20</vt:i4>
      </vt:variant>
    </vt:vector>
  </HeadingPairs>
  <TitlesOfParts>
    <vt:vector size="29" baseType="lpstr">
      <vt:lpstr>Alexandria</vt:lpstr>
      <vt:lpstr>Arial</vt:lpstr>
      <vt:lpstr>Calibri</vt:lpstr>
      <vt:lpstr>Calibri Light</vt:lpstr>
      <vt:lpstr>Century Gothic</vt:lpstr>
      <vt:lpstr>Söhne</vt:lpstr>
      <vt:lpstr>Times New Roman</vt:lpstr>
      <vt:lpstr>Office Theme</vt:lpstr>
      <vt:lpstr>New midocean-2</vt:lpstr>
      <vt:lpstr>PowerPoint Presentation</vt:lpstr>
      <vt:lpstr>PowerPoint Presentation</vt:lpstr>
      <vt:lpstr>PowerPoint Presentation</vt:lpstr>
      <vt:lpstr>Agenda</vt:lpstr>
      <vt:lpstr>Agenda (2)</vt:lpstr>
      <vt:lpstr>Course Description</vt:lpstr>
      <vt:lpstr>Course Description (2)</vt:lpstr>
      <vt:lpstr>Introduction to FinTech and the Digital Economy</vt:lpstr>
      <vt:lpstr>Cloud and Edge Computing &amp; Big Data and Artificial Intelligence</vt:lpstr>
      <vt:lpstr>FinTech Innovations and Trends</vt:lpstr>
      <vt:lpstr>FinTech Solutions</vt:lpstr>
      <vt:lpstr>Blockchain and Cryptocurrencies</vt:lpstr>
      <vt:lpstr>FinTech in Banking</vt:lpstr>
      <vt:lpstr>Fintech in payment and lending</vt:lpstr>
      <vt:lpstr>Fintech In Other Financial Services</vt:lpstr>
      <vt:lpstr>Fintech in other regulatory services</vt:lpstr>
      <vt:lpstr>PowerPoint Presentation</vt:lpstr>
      <vt:lpstr>The Future of FinTech</vt:lpstr>
      <vt:lpstr>Closing Remarks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Mohamed Sleem</dc:creator>
  <cp:lastModifiedBy>Mohamed Abdalla (DBN)</cp:lastModifiedBy>
  <cp:revision>20</cp:revision>
  <dcterms:created xsi:type="dcterms:W3CDTF">2023-09-20T05:57:41Z</dcterms:created>
  <dcterms:modified xsi:type="dcterms:W3CDTF">2026-01-25T13:56:56Z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