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9"/>
  </p:notesMasterIdLst>
  <p:sldIdLst>
    <p:sldId id="480" r:id="rId5"/>
    <p:sldId id="303" r:id="rId6"/>
    <p:sldId id="605" r:id="rId7"/>
    <p:sldId id="684" r:id="rId8"/>
    <p:sldId id="510" r:id="rId9"/>
    <p:sldId id="685" r:id="rId10"/>
    <p:sldId id="650" r:id="rId11"/>
    <p:sldId id="620" r:id="rId12"/>
    <p:sldId id="686" r:id="rId13"/>
    <p:sldId id="690" r:id="rId14"/>
    <p:sldId id="694" r:id="rId15"/>
    <p:sldId id="695" r:id="rId16"/>
    <p:sldId id="689" r:id="rId17"/>
    <p:sldId id="692" r:id="rId18"/>
    <p:sldId id="696" r:id="rId19"/>
    <p:sldId id="567" r:id="rId20"/>
    <p:sldId id="538" r:id="rId21"/>
    <p:sldId id="539" r:id="rId22"/>
    <p:sldId id="566" r:id="rId23"/>
    <p:sldId id="535" r:id="rId24"/>
    <p:sldId id="540" r:id="rId25"/>
    <p:sldId id="541" r:id="rId26"/>
    <p:sldId id="542" r:id="rId27"/>
    <p:sldId id="697" r:id="rId28"/>
    <p:sldId id="698" r:id="rId29"/>
    <p:sldId id="699" r:id="rId30"/>
    <p:sldId id="706" r:id="rId31"/>
    <p:sldId id="704" r:id="rId32"/>
    <p:sldId id="700" r:id="rId33"/>
    <p:sldId id="702" r:id="rId34"/>
    <p:sldId id="703" r:id="rId35"/>
    <p:sldId id="705" r:id="rId36"/>
    <p:sldId id="521" r:id="rId37"/>
    <p:sldId id="693" r:id="rId38"/>
    <p:sldId id="707" r:id="rId39"/>
    <p:sldId id="708" r:id="rId40"/>
    <p:sldId id="711" r:id="rId41"/>
    <p:sldId id="710" r:id="rId42"/>
    <p:sldId id="727" r:id="rId43"/>
    <p:sldId id="709" r:id="rId44"/>
    <p:sldId id="712" r:id="rId45"/>
    <p:sldId id="714" r:id="rId46"/>
    <p:sldId id="651" r:id="rId47"/>
    <p:sldId id="716" r:id="rId48"/>
    <p:sldId id="715" r:id="rId49"/>
    <p:sldId id="719" r:id="rId50"/>
    <p:sldId id="721" r:id="rId51"/>
    <p:sldId id="722" r:id="rId52"/>
    <p:sldId id="717" r:id="rId53"/>
    <p:sldId id="718" r:id="rId54"/>
    <p:sldId id="723" r:id="rId55"/>
    <p:sldId id="724" r:id="rId56"/>
    <p:sldId id="726" r:id="rId57"/>
    <p:sldId id="349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05"/>
            <p14:sldId id="684"/>
            <p14:sldId id="510"/>
            <p14:sldId id="685"/>
            <p14:sldId id="650"/>
            <p14:sldId id="620"/>
            <p14:sldId id="686"/>
            <p14:sldId id="690"/>
            <p14:sldId id="694"/>
            <p14:sldId id="695"/>
            <p14:sldId id="689"/>
            <p14:sldId id="692"/>
            <p14:sldId id="696"/>
            <p14:sldId id="567"/>
            <p14:sldId id="538"/>
            <p14:sldId id="539"/>
            <p14:sldId id="566"/>
            <p14:sldId id="535"/>
            <p14:sldId id="540"/>
            <p14:sldId id="541"/>
            <p14:sldId id="542"/>
            <p14:sldId id="697"/>
            <p14:sldId id="698"/>
            <p14:sldId id="699"/>
            <p14:sldId id="706"/>
            <p14:sldId id="704"/>
            <p14:sldId id="700"/>
            <p14:sldId id="702"/>
            <p14:sldId id="703"/>
            <p14:sldId id="705"/>
            <p14:sldId id="521"/>
            <p14:sldId id="693"/>
            <p14:sldId id="707"/>
            <p14:sldId id="708"/>
            <p14:sldId id="711"/>
            <p14:sldId id="710"/>
            <p14:sldId id="727"/>
            <p14:sldId id="709"/>
            <p14:sldId id="712"/>
            <p14:sldId id="714"/>
            <p14:sldId id="651"/>
            <p14:sldId id="716"/>
            <p14:sldId id="715"/>
            <p14:sldId id="719"/>
            <p14:sldId id="721"/>
            <p14:sldId id="722"/>
            <p14:sldId id="717"/>
            <p14:sldId id="718"/>
            <p14:sldId id="723"/>
            <p14:sldId id="724"/>
            <p14:sldId id="7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D9BF"/>
    <a:srgbClr val="F5C59D"/>
    <a:srgbClr val="CC00CC"/>
    <a:srgbClr val="FF66FF"/>
    <a:srgbClr val="FFE1FF"/>
    <a:srgbClr val="EBFFFF"/>
    <a:srgbClr val="D5FFD5"/>
    <a:srgbClr val="FFFFCC"/>
    <a:srgbClr val="CCFF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061" autoAdjust="0"/>
  </p:normalViewPr>
  <p:slideViewPr>
    <p:cSldViewPr snapToGrid="0">
      <p:cViewPr varScale="1">
        <p:scale>
          <a:sx n="62" d="100"/>
          <a:sy n="62" d="100"/>
        </p:scale>
        <p:origin x="41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CC99FF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200" b="1" dirty="0">
              <a:solidFill>
                <a:schemeClr val="tx1"/>
              </a:solidFill>
              <a:latin typeface="Alexandria"/>
            </a:rPr>
            <a:t>Legal Aspects</a:t>
          </a: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E42F95AB-2265-4D7C-9018-8263A1E8B6B4}">
      <dgm:prSet phldrT="[Text]" custT="1"/>
      <dgm:spPr>
        <a:solidFill>
          <a:srgbClr val="66FFFF"/>
        </a:solidFill>
        <a:ln>
          <a:solidFill>
            <a:srgbClr val="00B0F0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2200" b="1" dirty="0">
              <a:solidFill>
                <a:schemeClr val="tx1"/>
              </a:solidFill>
              <a:latin typeface="Alexandria"/>
            </a:rPr>
            <a:t>Financial Aspects</a:t>
          </a:r>
        </a:p>
      </dgm:t>
    </dgm:pt>
    <dgm:pt modelId="{C3D9CB3A-22EE-4699-A4B3-9B4668825BC6}" type="parTrans" cxnId="{8192B7FF-6C41-4A93-A7FC-7A9314897F4F}">
      <dgm:prSet/>
      <dgm:spPr/>
      <dgm:t>
        <a:bodyPr/>
        <a:lstStyle/>
        <a:p>
          <a:endParaRPr lang="en-US"/>
        </a:p>
      </dgm:t>
    </dgm:pt>
    <dgm:pt modelId="{44A490FD-967A-419A-8B46-398891A0A335}" type="sibTrans" cxnId="{8192B7FF-6C41-4A93-A7FC-7A9314897F4F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200" b="1" i="0" dirty="0">
              <a:solidFill>
                <a:schemeClr val="tx1"/>
              </a:solidFill>
            </a:rPr>
            <a:t>Managerial Aspects</a:t>
          </a:r>
          <a:endParaRPr lang="en-US" sz="2200" b="1" dirty="0">
            <a:solidFill>
              <a:schemeClr val="tx1"/>
            </a:solidFill>
            <a:latin typeface="Alexandria"/>
          </a:endParaRP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endParaRPr kumimoji="0" lang="en-US" sz="2400" b="1" i="0" u="none" strike="noStrike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Alexandria"/>
            <a:ea typeface="+mn-ea"/>
            <a:cs typeface="+mn-cs"/>
          </a:endParaRPr>
        </a:p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Lease Administration </a:t>
          </a:r>
        </a:p>
        <a:p>
          <a:endParaRPr lang="en-US" sz="2400" b="1" dirty="0">
            <a:solidFill>
              <a:schemeClr val="tx1"/>
            </a:solidFill>
            <a:latin typeface="Alexandria"/>
          </a:endParaRPr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133735" custScaleY="39190" custLinFactNeighborY="2006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3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3" custScaleY="49664" custLinFactNeighborX="-50" custLinFactNeighborY="39766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3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82AB8946-F30F-4D86-89FA-2340C7DB56B7}" type="pres">
      <dgm:prSet presAssocID="{C3D9CB3A-22EE-4699-A4B3-9B4668825BC6}" presName="Name37" presStyleLbl="parChTrans1D2" presStyleIdx="1" presStyleCnt="3"/>
      <dgm:spPr/>
    </dgm:pt>
    <dgm:pt modelId="{373E8C4C-D5C5-43E9-8887-7E570D28B4FF}" type="pres">
      <dgm:prSet presAssocID="{E42F95AB-2265-4D7C-9018-8263A1E8B6B4}" presName="hierRoot2" presStyleCnt="0">
        <dgm:presLayoutVars>
          <dgm:hierBranch val="init"/>
        </dgm:presLayoutVars>
      </dgm:prSet>
      <dgm:spPr/>
    </dgm:pt>
    <dgm:pt modelId="{C89FF354-6B9D-49D8-BE7E-9687E057932C}" type="pres">
      <dgm:prSet presAssocID="{E42F95AB-2265-4D7C-9018-8263A1E8B6B4}" presName="rootComposite" presStyleCnt="0"/>
      <dgm:spPr/>
    </dgm:pt>
    <dgm:pt modelId="{9564A198-A897-487B-9FC3-7E19F171EFC8}" type="pres">
      <dgm:prSet presAssocID="{E42F95AB-2265-4D7C-9018-8263A1E8B6B4}" presName="rootText" presStyleLbl="node2" presStyleIdx="1" presStyleCnt="3" custScaleY="47911" custLinFactNeighborX="-671" custLinFactNeighborY="39766">
        <dgm:presLayoutVars>
          <dgm:chPref val="3"/>
        </dgm:presLayoutVars>
      </dgm:prSet>
      <dgm:spPr/>
    </dgm:pt>
    <dgm:pt modelId="{E60E1E5B-C601-4BFC-9CD5-9B7F4B0F44AE}" type="pres">
      <dgm:prSet presAssocID="{E42F95AB-2265-4D7C-9018-8263A1E8B6B4}" presName="rootConnector" presStyleLbl="node2" presStyleIdx="1" presStyleCnt="3"/>
      <dgm:spPr/>
    </dgm:pt>
    <dgm:pt modelId="{5C1EC25C-CDAD-4831-B8FA-B637901DE827}" type="pres">
      <dgm:prSet presAssocID="{E42F95AB-2265-4D7C-9018-8263A1E8B6B4}" presName="hierChild4" presStyleCnt="0"/>
      <dgm:spPr/>
    </dgm:pt>
    <dgm:pt modelId="{F76FBC89-16DE-479C-873C-48D46EF98FE0}" type="pres">
      <dgm:prSet presAssocID="{E42F95AB-2265-4D7C-9018-8263A1E8B6B4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2" presStyleCnt="3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2" presStyleCnt="3" custScaleY="53137" custLinFactNeighborX="-269" custLinFactNeighborY="39348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2" presStyleCnt="3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7B4F3208-6CA9-489C-BD6B-5714117618D1}" type="presOf" srcId="{E42F95AB-2265-4D7C-9018-8263A1E8B6B4}" destId="{E60E1E5B-C601-4BFC-9CD5-9B7F4B0F44AE}" srcOrd="1" destOrd="0" presId="urn:microsoft.com/office/officeart/2005/8/layout/orgChart1"/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20E8B757-3F47-4939-9EE6-AD6F86A2A625}" type="presOf" srcId="{E42F95AB-2265-4D7C-9018-8263A1E8B6B4}" destId="{9564A198-A897-487B-9FC3-7E19F171EFC8}" srcOrd="0" destOrd="0" presId="urn:microsoft.com/office/officeart/2005/8/layout/orgChart1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2C33FCB5-BB21-4004-A5CF-7D9720474D22}" srcId="{F0BDE8FF-C464-4407-9C0D-67DD799182F9}" destId="{03A6B4A1-9708-4DC4-B99A-F802948CA9A7}" srcOrd="2" destOrd="0" parTransId="{410A4D59-D838-42D2-9A1A-28F8FD9CE27A}" sibTransId="{04957F26-F073-4215-9DCA-5FD14CABFDC0}"/>
    <dgm:cxn modelId="{98BCE4C9-D54F-4F5A-8FC6-6F57C23B0E36}" type="presOf" srcId="{C3D9CB3A-22EE-4699-A4B3-9B4668825BC6}" destId="{82AB8946-F30F-4D86-89FA-2340C7DB56B7}" srcOrd="0" destOrd="0" presId="urn:microsoft.com/office/officeart/2005/8/layout/orgChart1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8192B7FF-6C41-4A93-A7FC-7A9314897F4F}" srcId="{F0BDE8FF-C464-4407-9C0D-67DD799182F9}" destId="{E42F95AB-2265-4D7C-9018-8263A1E8B6B4}" srcOrd="1" destOrd="0" parTransId="{C3D9CB3A-22EE-4699-A4B3-9B4668825BC6}" sibTransId="{44A490FD-967A-419A-8B46-398891A0A335}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A1A6A3EC-C205-4503-AEA9-FE27E23CF540}" type="presParOf" srcId="{938522C4-AD99-4552-AFA7-BDA73FEA72D4}" destId="{82AB8946-F30F-4D86-89FA-2340C7DB56B7}" srcOrd="2" destOrd="0" presId="urn:microsoft.com/office/officeart/2005/8/layout/orgChart1"/>
    <dgm:cxn modelId="{C31795DA-30F0-40B6-8E58-DED3337E498A}" type="presParOf" srcId="{938522C4-AD99-4552-AFA7-BDA73FEA72D4}" destId="{373E8C4C-D5C5-43E9-8887-7E570D28B4FF}" srcOrd="3" destOrd="0" presId="urn:microsoft.com/office/officeart/2005/8/layout/orgChart1"/>
    <dgm:cxn modelId="{DB594CE7-0B2A-4DA3-913B-0E58C9A3FDFC}" type="presParOf" srcId="{373E8C4C-D5C5-43E9-8887-7E570D28B4FF}" destId="{C89FF354-6B9D-49D8-BE7E-9687E057932C}" srcOrd="0" destOrd="0" presId="urn:microsoft.com/office/officeart/2005/8/layout/orgChart1"/>
    <dgm:cxn modelId="{6684DB71-D665-4FDD-ADCE-614BC11CB6AE}" type="presParOf" srcId="{C89FF354-6B9D-49D8-BE7E-9687E057932C}" destId="{9564A198-A897-487B-9FC3-7E19F171EFC8}" srcOrd="0" destOrd="0" presId="urn:microsoft.com/office/officeart/2005/8/layout/orgChart1"/>
    <dgm:cxn modelId="{3A63913C-9DDF-4FFB-9AB0-635E2C3F8931}" type="presParOf" srcId="{C89FF354-6B9D-49D8-BE7E-9687E057932C}" destId="{E60E1E5B-C601-4BFC-9CD5-9B7F4B0F44AE}" srcOrd="1" destOrd="0" presId="urn:microsoft.com/office/officeart/2005/8/layout/orgChart1"/>
    <dgm:cxn modelId="{CF6F6C29-308C-4237-9EFC-932499CD28E9}" type="presParOf" srcId="{373E8C4C-D5C5-43E9-8887-7E570D28B4FF}" destId="{5C1EC25C-CDAD-4831-B8FA-B637901DE827}" srcOrd="1" destOrd="0" presId="urn:microsoft.com/office/officeart/2005/8/layout/orgChart1"/>
    <dgm:cxn modelId="{94A71DA7-2939-4517-8415-64B5CD606BC3}" type="presParOf" srcId="{373E8C4C-D5C5-43E9-8887-7E570D28B4FF}" destId="{F76FBC89-16DE-479C-873C-48D46EF98FE0}" srcOrd="2" destOrd="0" presId="urn:microsoft.com/office/officeart/2005/8/layout/orgChart1"/>
    <dgm:cxn modelId="{42046530-39D8-4758-A38C-1B73C481A174}" type="presParOf" srcId="{938522C4-AD99-4552-AFA7-BDA73FEA72D4}" destId="{3BD1A2A0-3C4E-468C-A94E-F8ABF69CA440}" srcOrd="4" destOrd="0" presId="urn:microsoft.com/office/officeart/2005/8/layout/orgChart1"/>
    <dgm:cxn modelId="{506B3E00-47C6-4C5D-A917-E33F137E3122}" type="presParOf" srcId="{938522C4-AD99-4552-AFA7-BDA73FEA72D4}" destId="{ECAE72A0-F9FB-401D-A6F8-120FE8693997}" srcOrd="5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CC99FF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Regular Communication</a:t>
          </a:r>
          <a:endParaRPr lang="en-US" sz="1800" b="1" dirty="0">
            <a:solidFill>
              <a:schemeClr val="tx1"/>
            </a:solidFill>
            <a:latin typeface="Alexandria"/>
          </a:endParaRP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E42F95AB-2265-4D7C-9018-8263A1E8B6B4}">
      <dgm:prSet phldrT="[Text]" custT="1"/>
      <dgm:spPr>
        <a:solidFill>
          <a:srgbClr val="66FFFF"/>
        </a:solidFill>
        <a:ln>
          <a:solidFill>
            <a:srgbClr val="00B0F0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Clarifying Rights and Obligations</a:t>
          </a:r>
        </a:p>
      </dgm:t>
    </dgm:pt>
    <dgm:pt modelId="{C3D9CB3A-22EE-4699-A4B3-9B4668825BC6}" type="parTrans" cxnId="{8192B7FF-6C41-4A93-A7FC-7A9314897F4F}">
      <dgm:prSet/>
      <dgm:spPr/>
      <dgm:t>
        <a:bodyPr/>
        <a:lstStyle/>
        <a:p>
          <a:endParaRPr lang="en-US"/>
        </a:p>
      </dgm:t>
    </dgm:pt>
    <dgm:pt modelId="{44A490FD-967A-419A-8B46-398891A0A335}" type="sibTrans" cxnId="{8192B7FF-6C41-4A93-A7FC-7A9314897F4F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FFFF00"/>
        </a:solidFill>
      </dgm:spPr>
      <dgm:t>
        <a:bodyPr/>
        <a:lstStyle/>
        <a:p>
          <a:r>
            <a:rPr lang="en-US" sz="2000" b="1" i="0" dirty="0">
              <a:solidFill>
                <a:schemeClr val="tx1"/>
              </a:solidFill>
            </a:rPr>
            <a:t>Providing Supportive Services</a:t>
          </a:r>
          <a:endParaRPr lang="en-US" sz="2000" b="1" dirty="0">
            <a:solidFill>
              <a:schemeClr val="tx1"/>
            </a:solidFill>
            <a:latin typeface="Alexandria"/>
          </a:endParaRP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98F72865-D23B-4201-A80A-C5B8C11798C1}">
      <dgm:prSet custT="1"/>
      <dgm:spPr>
        <a:solidFill>
          <a:srgbClr val="92D050"/>
        </a:solidFill>
      </dgm:spPr>
      <dgm:t>
        <a:bodyPr/>
        <a:lstStyle/>
        <a:p>
          <a:r>
            <a:rPr lang="en-US" sz="2000" b="1" dirty="0">
              <a:solidFill>
                <a:schemeClr val="tx1"/>
              </a:solidFill>
              <a:latin typeface="Alexandria"/>
            </a:rPr>
            <a:t>Tenant Satisfaction Surveys</a:t>
          </a:r>
        </a:p>
      </dgm:t>
    </dgm:pt>
    <dgm:pt modelId="{C6328371-F3E0-477D-BF61-7EB6B2097E38}" type="parTrans" cxnId="{16793D84-5657-44DC-BF2C-97C57DADD077}">
      <dgm:prSet/>
      <dgm:spPr/>
      <dgm:t>
        <a:bodyPr/>
        <a:lstStyle/>
        <a:p>
          <a:endParaRPr lang="en-US"/>
        </a:p>
      </dgm:t>
    </dgm:pt>
    <dgm:pt modelId="{6E998263-6FAE-4C3C-A8D5-ABFB668C1711}" type="sibTrans" cxnId="{16793D84-5657-44DC-BF2C-97C57DADD077}">
      <dgm:prSet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Relationship-Building Methods</a:t>
          </a:r>
          <a:endParaRPr lang="en-US" sz="2400" b="1" dirty="0">
            <a:solidFill>
              <a:schemeClr val="tx1"/>
            </a:solidFill>
            <a:latin typeface="Alexandria"/>
          </a:endParaRPr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300448" custScaleY="51702" custLinFactNeighborY="2006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4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4" custScaleY="112456" custLinFactNeighborX="-50" custLinFactNeighborY="39766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4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82AB8946-F30F-4D86-89FA-2340C7DB56B7}" type="pres">
      <dgm:prSet presAssocID="{C3D9CB3A-22EE-4699-A4B3-9B4668825BC6}" presName="Name37" presStyleLbl="parChTrans1D2" presStyleIdx="1" presStyleCnt="4"/>
      <dgm:spPr/>
    </dgm:pt>
    <dgm:pt modelId="{373E8C4C-D5C5-43E9-8887-7E570D28B4FF}" type="pres">
      <dgm:prSet presAssocID="{E42F95AB-2265-4D7C-9018-8263A1E8B6B4}" presName="hierRoot2" presStyleCnt="0">
        <dgm:presLayoutVars>
          <dgm:hierBranch val="init"/>
        </dgm:presLayoutVars>
      </dgm:prSet>
      <dgm:spPr/>
    </dgm:pt>
    <dgm:pt modelId="{C89FF354-6B9D-49D8-BE7E-9687E057932C}" type="pres">
      <dgm:prSet presAssocID="{E42F95AB-2265-4D7C-9018-8263A1E8B6B4}" presName="rootComposite" presStyleCnt="0"/>
      <dgm:spPr/>
    </dgm:pt>
    <dgm:pt modelId="{9564A198-A897-487B-9FC3-7E19F171EFC8}" type="pres">
      <dgm:prSet presAssocID="{E42F95AB-2265-4D7C-9018-8263A1E8B6B4}" presName="rootText" presStyleLbl="node2" presStyleIdx="1" presStyleCnt="4" custScaleY="107618" custLinFactNeighborX="-671" custLinFactNeighborY="39766">
        <dgm:presLayoutVars>
          <dgm:chPref val="3"/>
        </dgm:presLayoutVars>
      </dgm:prSet>
      <dgm:spPr/>
    </dgm:pt>
    <dgm:pt modelId="{E60E1E5B-C601-4BFC-9CD5-9B7F4B0F44AE}" type="pres">
      <dgm:prSet presAssocID="{E42F95AB-2265-4D7C-9018-8263A1E8B6B4}" presName="rootConnector" presStyleLbl="node2" presStyleIdx="1" presStyleCnt="4"/>
      <dgm:spPr/>
    </dgm:pt>
    <dgm:pt modelId="{5C1EC25C-CDAD-4831-B8FA-B637901DE827}" type="pres">
      <dgm:prSet presAssocID="{E42F95AB-2265-4D7C-9018-8263A1E8B6B4}" presName="hierChild4" presStyleCnt="0"/>
      <dgm:spPr/>
    </dgm:pt>
    <dgm:pt modelId="{F76FBC89-16DE-479C-873C-48D46EF98FE0}" type="pres">
      <dgm:prSet presAssocID="{E42F95AB-2265-4D7C-9018-8263A1E8B6B4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2" presStyleCnt="4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2" presStyleCnt="4" custScaleY="108152" custLinFactNeighborX="-269" custLinFactNeighborY="39348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2" presStyleCnt="4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29F83457-6D0F-42D8-938D-6AB073D5F5D9}" type="pres">
      <dgm:prSet presAssocID="{C6328371-F3E0-477D-BF61-7EB6B2097E38}" presName="Name37" presStyleLbl="parChTrans1D2" presStyleIdx="3" presStyleCnt="4"/>
      <dgm:spPr/>
    </dgm:pt>
    <dgm:pt modelId="{C7DBC718-7A2E-4E30-AE13-08F693493C78}" type="pres">
      <dgm:prSet presAssocID="{98F72865-D23B-4201-A80A-C5B8C11798C1}" presName="hierRoot2" presStyleCnt="0">
        <dgm:presLayoutVars>
          <dgm:hierBranch val="init"/>
        </dgm:presLayoutVars>
      </dgm:prSet>
      <dgm:spPr/>
    </dgm:pt>
    <dgm:pt modelId="{B26DAD6D-8B28-40D7-8EF8-09CCC04F708E}" type="pres">
      <dgm:prSet presAssocID="{98F72865-D23B-4201-A80A-C5B8C11798C1}" presName="rootComposite" presStyleCnt="0"/>
      <dgm:spPr/>
    </dgm:pt>
    <dgm:pt modelId="{B54F9E9F-12F7-42DA-98FB-6BFBE159924B}" type="pres">
      <dgm:prSet presAssocID="{98F72865-D23B-4201-A80A-C5B8C11798C1}" presName="rootText" presStyleLbl="node2" presStyleIdx="3" presStyleCnt="4" custScaleY="116494" custLinFactNeighborX="-50" custLinFactNeighborY="39766">
        <dgm:presLayoutVars>
          <dgm:chPref val="3"/>
        </dgm:presLayoutVars>
      </dgm:prSet>
      <dgm:spPr/>
    </dgm:pt>
    <dgm:pt modelId="{6A524014-4C27-4ECE-AEEA-62CCB99E16C1}" type="pres">
      <dgm:prSet presAssocID="{98F72865-D23B-4201-A80A-C5B8C11798C1}" presName="rootConnector" presStyleLbl="node2" presStyleIdx="3" presStyleCnt="4"/>
      <dgm:spPr/>
    </dgm:pt>
    <dgm:pt modelId="{673F72C6-74A2-4119-868A-6E85285EBDB6}" type="pres">
      <dgm:prSet presAssocID="{98F72865-D23B-4201-A80A-C5B8C11798C1}" presName="hierChild4" presStyleCnt="0"/>
      <dgm:spPr/>
    </dgm:pt>
    <dgm:pt modelId="{E9F08E17-8833-46CA-B6BC-C1B55FDB87E6}" type="pres">
      <dgm:prSet presAssocID="{98F72865-D23B-4201-A80A-C5B8C11798C1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7B4F3208-6CA9-489C-BD6B-5714117618D1}" type="presOf" srcId="{E42F95AB-2265-4D7C-9018-8263A1E8B6B4}" destId="{E60E1E5B-C601-4BFC-9CD5-9B7F4B0F44AE}" srcOrd="1" destOrd="0" presId="urn:microsoft.com/office/officeart/2005/8/layout/orgChart1"/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2899216F-A719-4D12-91B9-38E52447ECD5}" type="presOf" srcId="{C6328371-F3E0-477D-BF61-7EB6B2097E38}" destId="{29F83457-6D0F-42D8-938D-6AB073D5F5D9}" srcOrd="0" destOrd="0" presId="urn:microsoft.com/office/officeart/2005/8/layout/orgChart1"/>
    <dgm:cxn modelId="{C2E60A75-E661-42D3-8F5F-A9F73761858C}" type="presOf" srcId="{98F72865-D23B-4201-A80A-C5B8C11798C1}" destId="{B54F9E9F-12F7-42DA-98FB-6BFBE159924B}" srcOrd="0" destOrd="0" presId="urn:microsoft.com/office/officeart/2005/8/layout/orgChart1"/>
    <dgm:cxn modelId="{20E8B757-3F47-4939-9EE6-AD6F86A2A625}" type="presOf" srcId="{E42F95AB-2265-4D7C-9018-8263A1E8B6B4}" destId="{9564A198-A897-487B-9FC3-7E19F171EFC8}" srcOrd="0" destOrd="0" presId="urn:microsoft.com/office/officeart/2005/8/layout/orgChart1"/>
    <dgm:cxn modelId="{16793D84-5657-44DC-BF2C-97C57DADD077}" srcId="{F0BDE8FF-C464-4407-9C0D-67DD799182F9}" destId="{98F72865-D23B-4201-A80A-C5B8C11798C1}" srcOrd="3" destOrd="0" parTransId="{C6328371-F3E0-477D-BF61-7EB6B2097E38}" sibTransId="{6E998263-6FAE-4C3C-A8D5-ABFB668C1711}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2C33FCB5-BB21-4004-A5CF-7D9720474D22}" srcId="{F0BDE8FF-C464-4407-9C0D-67DD799182F9}" destId="{03A6B4A1-9708-4DC4-B99A-F802948CA9A7}" srcOrd="2" destOrd="0" parTransId="{410A4D59-D838-42D2-9A1A-28F8FD9CE27A}" sibTransId="{04957F26-F073-4215-9DCA-5FD14CABFDC0}"/>
    <dgm:cxn modelId="{98BCE4C9-D54F-4F5A-8FC6-6F57C23B0E36}" type="presOf" srcId="{C3D9CB3A-22EE-4699-A4B3-9B4668825BC6}" destId="{82AB8946-F30F-4D86-89FA-2340C7DB56B7}" srcOrd="0" destOrd="0" presId="urn:microsoft.com/office/officeart/2005/8/layout/orgChart1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F3C1DAEE-7696-4CA6-9586-7999E0022864}" type="presOf" srcId="{98F72865-D23B-4201-A80A-C5B8C11798C1}" destId="{6A524014-4C27-4ECE-AEEA-62CCB99E16C1}" srcOrd="1" destOrd="0" presId="urn:microsoft.com/office/officeart/2005/8/layout/orgChart1"/>
    <dgm:cxn modelId="{8192B7FF-6C41-4A93-A7FC-7A9314897F4F}" srcId="{F0BDE8FF-C464-4407-9C0D-67DD799182F9}" destId="{E42F95AB-2265-4D7C-9018-8263A1E8B6B4}" srcOrd="1" destOrd="0" parTransId="{C3D9CB3A-22EE-4699-A4B3-9B4668825BC6}" sibTransId="{44A490FD-967A-419A-8B46-398891A0A335}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A1A6A3EC-C205-4503-AEA9-FE27E23CF540}" type="presParOf" srcId="{938522C4-AD99-4552-AFA7-BDA73FEA72D4}" destId="{82AB8946-F30F-4D86-89FA-2340C7DB56B7}" srcOrd="2" destOrd="0" presId="urn:microsoft.com/office/officeart/2005/8/layout/orgChart1"/>
    <dgm:cxn modelId="{C31795DA-30F0-40B6-8E58-DED3337E498A}" type="presParOf" srcId="{938522C4-AD99-4552-AFA7-BDA73FEA72D4}" destId="{373E8C4C-D5C5-43E9-8887-7E570D28B4FF}" srcOrd="3" destOrd="0" presId="urn:microsoft.com/office/officeart/2005/8/layout/orgChart1"/>
    <dgm:cxn modelId="{DB594CE7-0B2A-4DA3-913B-0E58C9A3FDFC}" type="presParOf" srcId="{373E8C4C-D5C5-43E9-8887-7E570D28B4FF}" destId="{C89FF354-6B9D-49D8-BE7E-9687E057932C}" srcOrd="0" destOrd="0" presId="urn:microsoft.com/office/officeart/2005/8/layout/orgChart1"/>
    <dgm:cxn modelId="{6684DB71-D665-4FDD-ADCE-614BC11CB6AE}" type="presParOf" srcId="{C89FF354-6B9D-49D8-BE7E-9687E057932C}" destId="{9564A198-A897-487B-9FC3-7E19F171EFC8}" srcOrd="0" destOrd="0" presId="urn:microsoft.com/office/officeart/2005/8/layout/orgChart1"/>
    <dgm:cxn modelId="{3A63913C-9DDF-4FFB-9AB0-635E2C3F8931}" type="presParOf" srcId="{C89FF354-6B9D-49D8-BE7E-9687E057932C}" destId="{E60E1E5B-C601-4BFC-9CD5-9B7F4B0F44AE}" srcOrd="1" destOrd="0" presId="urn:microsoft.com/office/officeart/2005/8/layout/orgChart1"/>
    <dgm:cxn modelId="{CF6F6C29-308C-4237-9EFC-932499CD28E9}" type="presParOf" srcId="{373E8C4C-D5C5-43E9-8887-7E570D28B4FF}" destId="{5C1EC25C-CDAD-4831-B8FA-B637901DE827}" srcOrd="1" destOrd="0" presId="urn:microsoft.com/office/officeart/2005/8/layout/orgChart1"/>
    <dgm:cxn modelId="{94A71DA7-2939-4517-8415-64B5CD606BC3}" type="presParOf" srcId="{373E8C4C-D5C5-43E9-8887-7E570D28B4FF}" destId="{F76FBC89-16DE-479C-873C-48D46EF98FE0}" srcOrd="2" destOrd="0" presId="urn:microsoft.com/office/officeart/2005/8/layout/orgChart1"/>
    <dgm:cxn modelId="{42046530-39D8-4758-A38C-1B73C481A174}" type="presParOf" srcId="{938522C4-AD99-4552-AFA7-BDA73FEA72D4}" destId="{3BD1A2A0-3C4E-468C-A94E-F8ABF69CA440}" srcOrd="4" destOrd="0" presId="urn:microsoft.com/office/officeart/2005/8/layout/orgChart1"/>
    <dgm:cxn modelId="{506B3E00-47C6-4C5D-A917-E33F137E3122}" type="presParOf" srcId="{938522C4-AD99-4552-AFA7-BDA73FEA72D4}" destId="{ECAE72A0-F9FB-401D-A6F8-120FE8693997}" srcOrd="5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0DD6BDDF-AD29-45C0-9D5A-C8F18E69DE9F}" type="presParOf" srcId="{938522C4-AD99-4552-AFA7-BDA73FEA72D4}" destId="{29F83457-6D0F-42D8-938D-6AB073D5F5D9}" srcOrd="6" destOrd="0" presId="urn:microsoft.com/office/officeart/2005/8/layout/orgChart1"/>
    <dgm:cxn modelId="{9D69BE75-372B-4458-B5CA-DE3FFB3C4DD8}" type="presParOf" srcId="{938522C4-AD99-4552-AFA7-BDA73FEA72D4}" destId="{C7DBC718-7A2E-4E30-AE13-08F693493C78}" srcOrd="7" destOrd="0" presId="urn:microsoft.com/office/officeart/2005/8/layout/orgChart1"/>
    <dgm:cxn modelId="{CF35D3FC-FB1E-478F-882F-A5926CEF8A8A}" type="presParOf" srcId="{C7DBC718-7A2E-4E30-AE13-08F693493C78}" destId="{B26DAD6D-8B28-40D7-8EF8-09CCC04F708E}" srcOrd="0" destOrd="0" presId="urn:microsoft.com/office/officeart/2005/8/layout/orgChart1"/>
    <dgm:cxn modelId="{B2201F38-C3C8-417E-B198-FEE7B16E5D18}" type="presParOf" srcId="{B26DAD6D-8B28-40D7-8EF8-09CCC04F708E}" destId="{B54F9E9F-12F7-42DA-98FB-6BFBE159924B}" srcOrd="0" destOrd="0" presId="urn:microsoft.com/office/officeart/2005/8/layout/orgChart1"/>
    <dgm:cxn modelId="{24E38EEF-1243-44AF-95BA-95E4CA6769A2}" type="presParOf" srcId="{B26DAD6D-8B28-40D7-8EF8-09CCC04F708E}" destId="{6A524014-4C27-4ECE-AEEA-62CCB99E16C1}" srcOrd="1" destOrd="0" presId="urn:microsoft.com/office/officeart/2005/8/layout/orgChart1"/>
    <dgm:cxn modelId="{EE4AA639-E658-4D3E-BD80-98617DC0FAE5}" type="presParOf" srcId="{C7DBC718-7A2E-4E30-AE13-08F693493C78}" destId="{673F72C6-74A2-4119-868A-6E85285EBDB6}" srcOrd="1" destOrd="0" presId="urn:microsoft.com/office/officeart/2005/8/layout/orgChart1"/>
    <dgm:cxn modelId="{F6C14AED-4870-4197-A99C-9092B7B2A8CD}" type="presParOf" srcId="{C7DBC718-7A2E-4E30-AE13-08F693493C78}" destId="{E9F08E17-8833-46CA-B6BC-C1B55FDB87E6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CC99FF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</a:rPr>
            <a:t>Lease renewals with incentives</a:t>
          </a:r>
          <a:endParaRPr lang="en-US" sz="1800" b="1" dirty="0">
            <a:solidFill>
              <a:schemeClr val="tx1"/>
            </a:solidFill>
            <a:latin typeface="Alexandria"/>
          </a:endParaRP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E42F95AB-2265-4D7C-9018-8263A1E8B6B4}">
      <dgm:prSet phldrT="[Text]" custT="1"/>
      <dgm:spPr>
        <a:solidFill>
          <a:srgbClr val="66FFFF"/>
        </a:solidFill>
        <a:ln>
          <a:solidFill>
            <a:srgbClr val="00B0F0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2000" b="1" dirty="0">
              <a:solidFill>
                <a:schemeClr val="tx1"/>
              </a:solidFill>
              <a:latin typeface="Alexandria"/>
            </a:rPr>
            <a:t>Reducing service fees</a:t>
          </a:r>
        </a:p>
      </dgm:t>
    </dgm:pt>
    <dgm:pt modelId="{C3D9CB3A-22EE-4699-A4B3-9B4668825BC6}" type="parTrans" cxnId="{8192B7FF-6C41-4A93-A7FC-7A9314897F4F}">
      <dgm:prSet/>
      <dgm:spPr/>
      <dgm:t>
        <a:bodyPr/>
        <a:lstStyle/>
        <a:p>
          <a:endParaRPr lang="en-US"/>
        </a:p>
      </dgm:t>
    </dgm:pt>
    <dgm:pt modelId="{44A490FD-967A-419A-8B46-398891A0A335}" type="sibTrans" cxnId="{8192B7FF-6C41-4A93-A7FC-7A9314897F4F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FFFF00"/>
        </a:solidFill>
      </dgm:spPr>
      <dgm:t>
        <a:bodyPr/>
        <a:lstStyle/>
        <a:p>
          <a:r>
            <a:rPr lang="en-US" sz="2000" b="1" i="0" dirty="0">
              <a:solidFill>
                <a:schemeClr val="tx1"/>
              </a:solidFill>
            </a:rPr>
            <a:t>Improving maintenance services</a:t>
          </a:r>
          <a:endParaRPr lang="en-US" sz="2000" b="1" dirty="0">
            <a:solidFill>
              <a:schemeClr val="tx1"/>
            </a:solidFill>
            <a:latin typeface="Alexandria"/>
          </a:endParaRP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98F72865-D23B-4201-A80A-C5B8C11798C1}">
      <dgm:prSet custT="1"/>
      <dgm:spPr>
        <a:solidFill>
          <a:srgbClr val="92D050"/>
        </a:solidFill>
      </dgm:spPr>
      <dgm:t>
        <a:bodyPr/>
        <a:lstStyle/>
        <a:p>
          <a:r>
            <a:rPr lang="en-US" sz="2000" b="1" dirty="0">
              <a:solidFill>
                <a:schemeClr val="tx1"/>
              </a:solidFill>
              <a:latin typeface="Alexandria"/>
            </a:rPr>
            <a:t>Building long-term relationships</a:t>
          </a:r>
        </a:p>
      </dgm:t>
    </dgm:pt>
    <dgm:pt modelId="{C6328371-F3E0-477D-BF61-7EB6B2097E38}" type="parTrans" cxnId="{16793D84-5657-44DC-BF2C-97C57DADD077}">
      <dgm:prSet/>
      <dgm:spPr/>
      <dgm:t>
        <a:bodyPr/>
        <a:lstStyle/>
        <a:p>
          <a:endParaRPr lang="en-US"/>
        </a:p>
      </dgm:t>
    </dgm:pt>
    <dgm:pt modelId="{6E998263-6FAE-4C3C-A8D5-ABFB668C1711}" type="sibTrans" cxnId="{16793D84-5657-44DC-BF2C-97C57DADD077}">
      <dgm:prSet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endParaRPr kumimoji="0" lang="ar-SY" sz="2400" b="1" i="0" u="none" strike="noStrike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Alexandria"/>
            <a:ea typeface="+mn-ea"/>
            <a:cs typeface="+mn-cs"/>
          </a:endParaRPr>
        </a:p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Tenant Retention Programs</a:t>
          </a:r>
        </a:p>
        <a:p>
          <a:endParaRPr lang="en-US" sz="2400" b="1" dirty="0">
            <a:solidFill>
              <a:schemeClr val="tx1"/>
            </a:solidFill>
            <a:latin typeface="Alexandria"/>
          </a:endParaRPr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300448" custScaleY="51702" custLinFactNeighborX="-474" custLinFactNeighborY="-3876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4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4" custScaleY="112456" custLinFactNeighborX="-50" custLinFactNeighborY="39766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4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82AB8946-F30F-4D86-89FA-2340C7DB56B7}" type="pres">
      <dgm:prSet presAssocID="{C3D9CB3A-22EE-4699-A4B3-9B4668825BC6}" presName="Name37" presStyleLbl="parChTrans1D2" presStyleIdx="1" presStyleCnt="4"/>
      <dgm:spPr/>
    </dgm:pt>
    <dgm:pt modelId="{373E8C4C-D5C5-43E9-8887-7E570D28B4FF}" type="pres">
      <dgm:prSet presAssocID="{E42F95AB-2265-4D7C-9018-8263A1E8B6B4}" presName="hierRoot2" presStyleCnt="0">
        <dgm:presLayoutVars>
          <dgm:hierBranch val="init"/>
        </dgm:presLayoutVars>
      </dgm:prSet>
      <dgm:spPr/>
    </dgm:pt>
    <dgm:pt modelId="{C89FF354-6B9D-49D8-BE7E-9687E057932C}" type="pres">
      <dgm:prSet presAssocID="{E42F95AB-2265-4D7C-9018-8263A1E8B6B4}" presName="rootComposite" presStyleCnt="0"/>
      <dgm:spPr/>
    </dgm:pt>
    <dgm:pt modelId="{9564A198-A897-487B-9FC3-7E19F171EFC8}" type="pres">
      <dgm:prSet presAssocID="{E42F95AB-2265-4D7C-9018-8263A1E8B6B4}" presName="rootText" presStyleLbl="node2" presStyleIdx="1" presStyleCnt="4" custScaleY="107618" custLinFactNeighborX="-671" custLinFactNeighborY="39766">
        <dgm:presLayoutVars>
          <dgm:chPref val="3"/>
        </dgm:presLayoutVars>
      </dgm:prSet>
      <dgm:spPr/>
    </dgm:pt>
    <dgm:pt modelId="{E60E1E5B-C601-4BFC-9CD5-9B7F4B0F44AE}" type="pres">
      <dgm:prSet presAssocID="{E42F95AB-2265-4D7C-9018-8263A1E8B6B4}" presName="rootConnector" presStyleLbl="node2" presStyleIdx="1" presStyleCnt="4"/>
      <dgm:spPr/>
    </dgm:pt>
    <dgm:pt modelId="{5C1EC25C-CDAD-4831-B8FA-B637901DE827}" type="pres">
      <dgm:prSet presAssocID="{E42F95AB-2265-4D7C-9018-8263A1E8B6B4}" presName="hierChild4" presStyleCnt="0"/>
      <dgm:spPr/>
    </dgm:pt>
    <dgm:pt modelId="{F76FBC89-16DE-479C-873C-48D46EF98FE0}" type="pres">
      <dgm:prSet presAssocID="{E42F95AB-2265-4D7C-9018-8263A1E8B6B4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2" presStyleCnt="4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2" presStyleCnt="4" custScaleY="108152" custLinFactNeighborX="-269" custLinFactNeighborY="39348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2" presStyleCnt="4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29F83457-6D0F-42D8-938D-6AB073D5F5D9}" type="pres">
      <dgm:prSet presAssocID="{C6328371-F3E0-477D-BF61-7EB6B2097E38}" presName="Name37" presStyleLbl="parChTrans1D2" presStyleIdx="3" presStyleCnt="4"/>
      <dgm:spPr/>
    </dgm:pt>
    <dgm:pt modelId="{C7DBC718-7A2E-4E30-AE13-08F693493C78}" type="pres">
      <dgm:prSet presAssocID="{98F72865-D23B-4201-A80A-C5B8C11798C1}" presName="hierRoot2" presStyleCnt="0">
        <dgm:presLayoutVars>
          <dgm:hierBranch val="init"/>
        </dgm:presLayoutVars>
      </dgm:prSet>
      <dgm:spPr/>
    </dgm:pt>
    <dgm:pt modelId="{B26DAD6D-8B28-40D7-8EF8-09CCC04F708E}" type="pres">
      <dgm:prSet presAssocID="{98F72865-D23B-4201-A80A-C5B8C11798C1}" presName="rootComposite" presStyleCnt="0"/>
      <dgm:spPr/>
    </dgm:pt>
    <dgm:pt modelId="{B54F9E9F-12F7-42DA-98FB-6BFBE159924B}" type="pres">
      <dgm:prSet presAssocID="{98F72865-D23B-4201-A80A-C5B8C11798C1}" presName="rootText" presStyleLbl="node2" presStyleIdx="3" presStyleCnt="4" custScaleY="116494" custLinFactNeighborX="-50" custLinFactNeighborY="39766">
        <dgm:presLayoutVars>
          <dgm:chPref val="3"/>
        </dgm:presLayoutVars>
      </dgm:prSet>
      <dgm:spPr/>
    </dgm:pt>
    <dgm:pt modelId="{6A524014-4C27-4ECE-AEEA-62CCB99E16C1}" type="pres">
      <dgm:prSet presAssocID="{98F72865-D23B-4201-A80A-C5B8C11798C1}" presName="rootConnector" presStyleLbl="node2" presStyleIdx="3" presStyleCnt="4"/>
      <dgm:spPr/>
    </dgm:pt>
    <dgm:pt modelId="{673F72C6-74A2-4119-868A-6E85285EBDB6}" type="pres">
      <dgm:prSet presAssocID="{98F72865-D23B-4201-A80A-C5B8C11798C1}" presName="hierChild4" presStyleCnt="0"/>
      <dgm:spPr/>
    </dgm:pt>
    <dgm:pt modelId="{E9F08E17-8833-46CA-B6BC-C1B55FDB87E6}" type="pres">
      <dgm:prSet presAssocID="{98F72865-D23B-4201-A80A-C5B8C11798C1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7B4F3208-6CA9-489C-BD6B-5714117618D1}" type="presOf" srcId="{E42F95AB-2265-4D7C-9018-8263A1E8B6B4}" destId="{E60E1E5B-C601-4BFC-9CD5-9B7F4B0F44AE}" srcOrd="1" destOrd="0" presId="urn:microsoft.com/office/officeart/2005/8/layout/orgChart1"/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2899216F-A719-4D12-91B9-38E52447ECD5}" type="presOf" srcId="{C6328371-F3E0-477D-BF61-7EB6B2097E38}" destId="{29F83457-6D0F-42D8-938D-6AB073D5F5D9}" srcOrd="0" destOrd="0" presId="urn:microsoft.com/office/officeart/2005/8/layout/orgChart1"/>
    <dgm:cxn modelId="{C2E60A75-E661-42D3-8F5F-A9F73761858C}" type="presOf" srcId="{98F72865-D23B-4201-A80A-C5B8C11798C1}" destId="{B54F9E9F-12F7-42DA-98FB-6BFBE159924B}" srcOrd="0" destOrd="0" presId="urn:microsoft.com/office/officeart/2005/8/layout/orgChart1"/>
    <dgm:cxn modelId="{20E8B757-3F47-4939-9EE6-AD6F86A2A625}" type="presOf" srcId="{E42F95AB-2265-4D7C-9018-8263A1E8B6B4}" destId="{9564A198-A897-487B-9FC3-7E19F171EFC8}" srcOrd="0" destOrd="0" presId="urn:microsoft.com/office/officeart/2005/8/layout/orgChart1"/>
    <dgm:cxn modelId="{16793D84-5657-44DC-BF2C-97C57DADD077}" srcId="{F0BDE8FF-C464-4407-9C0D-67DD799182F9}" destId="{98F72865-D23B-4201-A80A-C5B8C11798C1}" srcOrd="3" destOrd="0" parTransId="{C6328371-F3E0-477D-BF61-7EB6B2097E38}" sibTransId="{6E998263-6FAE-4C3C-A8D5-ABFB668C1711}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2C33FCB5-BB21-4004-A5CF-7D9720474D22}" srcId="{F0BDE8FF-C464-4407-9C0D-67DD799182F9}" destId="{03A6B4A1-9708-4DC4-B99A-F802948CA9A7}" srcOrd="2" destOrd="0" parTransId="{410A4D59-D838-42D2-9A1A-28F8FD9CE27A}" sibTransId="{04957F26-F073-4215-9DCA-5FD14CABFDC0}"/>
    <dgm:cxn modelId="{98BCE4C9-D54F-4F5A-8FC6-6F57C23B0E36}" type="presOf" srcId="{C3D9CB3A-22EE-4699-A4B3-9B4668825BC6}" destId="{82AB8946-F30F-4D86-89FA-2340C7DB56B7}" srcOrd="0" destOrd="0" presId="urn:microsoft.com/office/officeart/2005/8/layout/orgChart1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F3C1DAEE-7696-4CA6-9586-7999E0022864}" type="presOf" srcId="{98F72865-D23B-4201-A80A-C5B8C11798C1}" destId="{6A524014-4C27-4ECE-AEEA-62CCB99E16C1}" srcOrd="1" destOrd="0" presId="urn:microsoft.com/office/officeart/2005/8/layout/orgChart1"/>
    <dgm:cxn modelId="{8192B7FF-6C41-4A93-A7FC-7A9314897F4F}" srcId="{F0BDE8FF-C464-4407-9C0D-67DD799182F9}" destId="{E42F95AB-2265-4D7C-9018-8263A1E8B6B4}" srcOrd="1" destOrd="0" parTransId="{C3D9CB3A-22EE-4699-A4B3-9B4668825BC6}" sibTransId="{44A490FD-967A-419A-8B46-398891A0A335}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A1A6A3EC-C205-4503-AEA9-FE27E23CF540}" type="presParOf" srcId="{938522C4-AD99-4552-AFA7-BDA73FEA72D4}" destId="{82AB8946-F30F-4D86-89FA-2340C7DB56B7}" srcOrd="2" destOrd="0" presId="urn:microsoft.com/office/officeart/2005/8/layout/orgChart1"/>
    <dgm:cxn modelId="{C31795DA-30F0-40B6-8E58-DED3337E498A}" type="presParOf" srcId="{938522C4-AD99-4552-AFA7-BDA73FEA72D4}" destId="{373E8C4C-D5C5-43E9-8887-7E570D28B4FF}" srcOrd="3" destOrd="0" presId="urn:microsoft.com/office/officeart/2005/8/layout/orgChart1"/>
    <dgm:cxn modelId="{DB594CE7-0B2A-4DA3-913B-0E58C9A3FDFC}" type="presParOf" srcId="{373E8C4C-D5C5-43E9-8887-7E570D28B4FF}" destId="{C89FF354-6B9D-49D8-BE7E-9687E057932C}" srcOrd="0" destOrd="0" presId="urn:microsoft.com/office/officeart/2005/8/layout/orgChart1"/>
    <dgm:cxn modelId="{6684DB71-D665-4FDD-ADCE-614BC11CB6AE}" type="presParOf" srcId="{C89FF354-6B9D-49D8-BE7E-9687E057932C}" destId="{9564A198-A897-487B-9FC3-7E19F171EFC8}" srcOrd="0" destOrd="0" presId="urn:microsoft.com/office/officeart/2005/8/layout/orgChart1"/>
    <dgm:cxn modelId="{3A63913C-9DDF-4FFB-9AB0-635E2C3F8931}" type="presParOf" srcId="{C89FF354-6B9D-49D8-BE7E-9687E057932C}" destId="{E60E1E5B-C601-4BFC-9CD5-9B7F4B0F44AE}" srcOrd="1" destOrd="0" presId="urn:microsoft.com/office/officeart/2005/8/layout/orgChart1"/>
    <dgm:cxn modelId="{CF6F6C29-308C-4237-9EFC-932499CD28E9}" type="presParOf" srcId="{373E8C4C-D5C5-43E9-8887-7E570D28B4FF}" destId="{5C1EC25C-CDAD-4831-B8FA-B637901DE827}" srcOrd="1" destOrd="0" presId="urn:microsoft.com/office/officeart/2005/8/layout/orgChart1"/>
    <dgm:cxn modelId="{94A71DA7-2939-4517-8415-64B5CD606BC3}" type="presParOf" srcId="{373E8C4C-D5C5-43E9-8887-7E570D28B4FF}" destId="{F76FBC89-16DE-479C-873C-48D46EF98FE0}" srcOrd="2" destOrd="0" presId="urn:microsoft.com/office/officeart/2005/8/layout/orgChart1"/>
    <dgm:cxn modelId="{42046530-39D8-4758-A38C-1B73C481A174}" type="presParOf" srcId="{938522C4-AD99-4552-AFA7-BDA73FEA72D4}" destId="{3BD1A2A0-3C4E-468C-A94E-F8ABF69CA440}" srcOrd="4" destOrd="0" presId="urn:microsoft.com/office/officeart/2005/8/layout/orgChart1"/>
    <dgm:cxn modelId="{506B3E00-47C6-4C5D-A917-E33F137E3122}" type="presParOf" srcId="{938522C4-AD99-4552-AFA7-BDA73FEA72D4}" destId="{ECAE72A0-F9FB-401D-A6F8-120FE8693997}" srcOrd="5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0DD6BDDF-AD29-45C0-9D5A-C8F18E69DE9F}" type="presParOf" srcId="{938522C4-AD99-4552-AFA7-BDA73FEA72D4}" destId="{29F83457-6D0F-42D8-938D-6AB073D5F5D9}" srcOrd="6" destOrd="0" presId="urn:microsoft.com/office/officeart/2005/8/layout/orgChart1"/>
    <dgm:cxn modelId="{9D69BE75-372B-4458-B5CA-DE3FFB3C4DD8}" type="presParOf" srcId="{938522C4-AD99-4552-AFA7-BDA73FEA72D4}" destId="{C7DBC718-7A2E-4E30-AE13-08F693493C78}" srcOrd="7" destOrd="0" presId="urn:microsoft.com/office/officeart/2005/8/layout/orgChart1"/>
    <dgm:cxn modelId="{CF35D3FC-FB1E-478F-882F-A5926CEF8A8A}" type="presParOf" srcId="{C7DBC718-7A2E-4E30-AE13-08F693493C78}" destId="{B26DAD6D-8B28-40D7-8EF8-09CCC04F708E}" srcOrd="0" destOrd="0" presId="urn:microsoft.com/office/officeart/2005/8/layout/orgChart1"/>
    <dgm:cxn modelId="{B2201F38-C3C8-417E-B198-FEE7B16E5D18}" type="presParOf" srcId="{B26DAD6D-8B28-40D7-8EF8-09CCC04F708E}" destId="{B54F9E9F-12F7-42DA-98FB-6BFBE159924B}" srcOrd="0" destOrd="0" presId="urn:microsoft.com/office/officeart/2005/8/layout/orgChart1"/>
    <dgm:cxn modelId="{24E38EEF-1243-44AF-95BA-95E4CA6769A2}" type="presParOf" srcId="{B26DAD6D-8B28-40D7-8EF8-09CCC04F708E}" destId="{6A524014-4C27-4ECE-AEEA-62CCB99E16C1}" srcOrd="1" destOrd="0" presId="urn:microsoft.com/office/officeart/2005/8/layout/orgChart1"/>
    <dgm:cxn modelId="{EE4AA639-E658-4D3E-BD80-98617DC0FAE5}" type="presParOf" srcId="{C7DBC718-7A2E-4E30-AE13-08F693493C78}" destId="{673F72C6-74A2-4119-868A-6E85285EBDB6}" srcOrd="1" destOrd="0" presId="urn:microsoft.com/office/officeart/2005/8/layout/orgChart1"/>
    <dgm:cxn modelId="{F6C14AED-4870-4197-A99C-9092B7B2A8CD}" type="presParOf" srcId="{C7DBC718-7A2E-4E30-AE13-08F693493C78}" destId="{E9F08E17-8833-46CA-B6BC-C1B55FDB87E6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EB188DC-4C47-4BDF-A514-CC419460411C}" type="doc">
      <dgm:prSet loTypeId="urn:microsoft.com/office/officeart/2005/8/layout/cycle2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3458B80-2217-4A21-B4A4-8A185B99C194}">
      <dgm:prSet phldrT="[Text]" custT="1"/>
      <dgm:spPr/>
      <dgm:t>
        <a:bodyPr/>
        <a:lstStyle/>
        <a:p>
          <a:pPr>
            <a:buNone/>
          </a:pPr>
          <a:r>
            <a:rPr lang="en-US" sz="2400" b="1" dirty="0">
              <a:latin typeface="Alexandria"/>
            </a:rPr>
            <a:t>1. Pre-Lease</a:t>
          </a:r>
        </a:p>
      </dgm:t>
    </dgm:pt>
    <dgm:pt modelId="{678D8DFC-93FC-4833-BE9B-5D2535BD9881}" type="parTrans" cxnId="{A3979559-BD25-41DA-AE3D-FFA5B38585A4}">
      <dgm:prSet/>
      <dgm:spPr/>
      <dgm:t>
        <a:bodyPr/>
        <a:lstStyle/>
        <a:p>
          <a:endParaRPr lang="en-US"/>
        </a:p>
      </dgm:t>
    </dgm:pt>
    <dgm:pt modelId="{DEAEC239-B04A-4628-9A7D-0DEB2D582043}" type="sibTrans" cxnId="{A3979559-BD25-41DA-AE3D-FFA5B38585A4}">
      <dgm:prSet/>
      <dgm:spPr/>
      <dgm:t>
        <a:bodyPr/>
        <a:lstStyle/>
        <a:p>
          <a:endParaRPr lang="en-US"/>
        </a:p>
      </dgm:t>
    </dgm:pt>
    <dgm:pt modelId="{B132C6B8-20B8-4A22-AFEE-872FE2761C3D}">
      <dgm:prSet phldrT="[Text]" custT="1"/>
      <dgm:spPr/>
      <dgm:t>
        <a:bodyPr/>
        <a:lstStyle/>
        <a:p>
          <a:r>
            <a:rPr lang="en-US" sz="2400" b="1" dirty="0">
              <a:latin typeface="Alexandria"/>
            </a:rPr>
            <a:t>2. Lease Execution</a:t>
          </a:r>
        </a:p>
      </dgm:t>
    </dgm:pt>
    <dgm:pt modelId="{E2414EAD-97A2-466E-94F0-5B8FD207AA39}" type="parTrans" cxnId="{53ADF35F-A716-402B-8A8E-D480E74012D0}">
      <dgm:prSet/>
      <dgm:spPr/>
      <dgm:t>
        <a:bodyPr/>
        <a:lstStyle/>
        <a:p>
          <a:endParaRPr lang="en-US"/>
        </a:p>
      </dgm:t>
    </dgm:pt>
    <dgm:pt modelId="{26A26CBE-B1B1-4944-B760-C0B59770F0DC}" type="sibTrans" cxnId="{53ADF35F-A716-402B-8A8E-D480E74012D0}">
      <dgm:prSet/>
      <dgm:spPr/>
      <dgm:t>
        <a:bodyPr/>
        <a:lstStyle/>
        <a:p>
          <a:endParaRPr lang="en-US"/>
        </a:p>
      </dgm:t>
    </dgm:pt>
    <dgm:pt modelId="{7A79516E-361F-4DB2-98B3-43B69376652A}">
      <dgm:prSet phldrT="[Text]" custT="1"/>
      <dgm:spPr/>
      <dgm:t>
        <a:bodyPr/>
        <a:lstStyle/>
        <a:p>
          <a:pPr>
            <a:buNone/>
          </a:pPr>
          <a:r>
            <a:rPr lang="en-US" sz="24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3. Lease Administration/ Occupancy</a:t>
          </a:r>
        </a:p>
      </dgm:t>
    </dgm:pt>
    <dgm:pt modelId="{A247698F-DC52-4A03-AADC-3FAB9A9AE1E8}" type="parTrans" cxnId="{B816773D-2ECA-4183-BBA0-46F135AF6D58}">
      <dgm:prSet/>
      <dgm:spPr/>
      <dgm:t>
        <a:bodyPr/>
        <a:lstStyle/>
        <a:p>
          <a:endParaRPr lang="en-US"/>
        </a:p>
      </dgm:t>
    </dgm:pt>
    <dgm:pt modelId="{1E114B5C-28A5-443C-9F85-4D8824A05A88}" type="sibTrans" cxnId="{B816773D-2ECA-4183-BBA0-46F135AF6D58}">
      <dgm:prSet/>
      <dgm:spPr/>
      <dgm:t>
        <a:bodyPr/>
        <a:lstStyle/>
        <a:p>
          <a:endParaRPr lang="en-US"/>
        </a:p>
      </dgm:t>
    </dgm:pt>
    <dgm:pt modelId="{F8A30467-75AC-4DAB-A0DB-6B82424F01D0}">
      <dgm:prSet phldrT="[Text]" custT="1"/>
      <dgm:spPr/>
      <dgm:t>
        <a:bodyPr/>
        <a:lstStyle/>
        <a:p>
          <a:pPr>
            <a:buNone/>
          </a:pPr>
          <a:r>
            <a:rPr lang="en-US" sz="24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4. Lease Expiration / Termination</a:t>
          </a:r>
        </a:p>
      </dgm:t>
    </dgm:pt>
    <dgm:pt modelId="{1C1C0D2A-E0D2-4AE9-9E2F-1B3D49F2B4E1}" type="parTrans" cxnId="{1DE34977-76B5-45D6-A82B-3483EFD47C37}">
      <dgm:prSet/>
      <dgm:spPr/>
      <dgm:t>
        <a:bodyPr/>
        <a:lstStyle/>
        <a:p>
          <a:endParaRPr lang="en-US"/>
        </a:p>
      </dgm:t>
    </dgm:pt>
    <dgm:pt modelId="{A366FB33-21A0-4CDA-AFFC-4F07D5CB0324}" type="sibTrans" cxnId="{1DE34977-76B5-45D6-A82B-3483EFD47C37}">
      <dgm:prSet/>
      <dgm:spPr/>
      <dgm:t>
        <a:bodyPr/>
        <a:lstStyle/>
        <a:p>
          <a:endParaRPr lang="en-US"/>
        </a:p>
      </dgm:t>
    </dgm:pt>
    <dgm:pt modelId="{FD14D377-2BDD-400B-BB83-C1F93B4D984B}">
      <dgm:prSet phldrT="[Text]" custT="1"/>
      <dgm:spPr/>
      <dgm:t>
        <a:bodyPr/>
        <a:lstStyle/>
        <a:p>
          <a:pPr>
            <a:buNone/>
          </a:pPr>
          <a:r>
            <a:rPr lang="en-US" sz="24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5. Post-Lease (Recovery &amp; Re-letting)</a:t>
          </a:r>
        </a:p>
      </dgm:t>
    </dgm:pt>
    <dgm:pt modelId="{1E0F07FD-4441-48B9-9C21-EFA74FF74BAD}" type="parTrans" cxnId="{16DDFBD2-99C3-40A3-935D-88E54683DECD}">
      <dgm:prSet/>
      <dgm:spPr/>
      <dgm:t>
        <a:bodyPr/>
        <a:lstStyle/>
        <a:p>
          <a:endParaRPr lang="en-US"/>
        </a:p>
      </dgm:t>
    </dgm:pt>
    <dgm:pt modelId="{903D7D19-82B4-4521-BAEF-D599856C8226}" type="sibTrans" cxnId="{16DDFBD2-99C3-40A3-935D-88E54683DECD}">
      <dgm:prSet/>
      <dgm:spPr/>
      <dgm:t>
        <a:bodyPr/>
        <a:lstStyle/>
        <a:p>
          <a:endParaRPr lang="en-US"/>
        </a:p>
      </dgm:t>
    </dgm:pt>
    <dgm:pt modelId="{7681A6E5-E061-42AD-A371-9F8F8C926900}" type="pres">
      <dgm:prSet presAssocID="{3EB188DC-4C47-4BDF-A514-CC419460411C}" presName="cycle" presStyleCnt="0">
        <dgm:presLayoutVars>
          <dgm:dir/>
          <dgm:resizeHandles val="exact"/>
        </dgm:presLayoutVars>
      </dgm:prSet>
      <dgm:spPr/>
    </dgm:pt>
    <dgm:pt modelId="{B9AEE528-34AA-45E6-A5C5-9F461A306762}" type="pres">
      <dgm:prSet presAssocID="{F3458B80-2217-4A21-B4A4-8A185B99C194}" presName="node" presStyleLbl="node1" presStyleIdx="0" presStyleCnt="5" custScaleX="214247">
        <dgm:presLayoutVars>
          <dgm:bulletEnabled val="1"/>
        </dgm:presLayoutVars>
      </dgm:prSet>
      <dgm:spPr/>
    </dgm:pt>
    <dgm:pt modelId="{0EA45E46-F538-458F-9FBA-8BAA8B669D22}" type="pres">
      <dgm:prSet presAssocID="{DEAEC239-B04A-4628-9A7D-0DEB2D582043}" presName="sibTrans" presStyleLbl="sibTrans2D1" presStyleIdx="0" presStyleCnt="5"/>
      <dgm:spPr/>
    </dgm:pt>
    <dgm:pt modelId="{3D89CD6C-FC13-450D-B58E-0362A736732B}" type="pres">
      <dgm:prSet presAssocID="{DEAEC239-B04A-4628-9A7D-0DEB2D582043}" presName="connectorText" presStyleLbl="sibTrans2D1" presStyleIdx="0" presStyleCnt="5"/>
      <dgm:spPr/>
    </dgm:pt>
    <dgm:pt modelId="{F50F1ADB-5193-4D1B-8A37-79F76A6CED6A}" type="pres">
      <dgm:prSet presAssocID="{B132C6B8-20B8-4A22-AFEE-872FE2761C3D}" presName="node" presStyleLbl="node1" presStyleIdx="1" presStyleCnt="5" custScaleX="241445" custRadScaleRad="246195" custRadScaleInc="26329">
        <dgm:presLayoutVars>
          <dgm:bulletEnabled val="1"/>
        </dgm:presLayoutVars>
      </dgm:prSet>
      <dgm:spPr/>
    </dgm:pt>
    <dgm:pt modelId="{BBF6E546-02BE-4C3D-93D6-DA10A57C0439}" type="pres">
      <dgm:prSet presAssocID="{26A26CBE-B1B1-4944-B760-C0B59770F0DC}" presName="sibTrans" presStyleLbl="sibTrans2D1" presStyleIdx="1" presStyleCnt="5"/>
      <dgm:spPr/>
    </dgm:pt>
    <dgm:pt modelId="{D9A87514-C2F9-4286-8748-F54B36D08FB8}" type="pres">
      <dgm:prSet presAssocID="{26A26CBE-B1B1-4944-B760-C0B59770F0DC}" presName="connectorText" presStyleLbl="sibTrans2D1" presStyleIdx="1" presStyleCnt="5"/>
      <dgm:spPr/>
    </dgm:pt>
    <dgm:pt modelId="{5294DEFC-5B44-4298-841A-DB90BC9ED82D}" type="pres">
      <dgm:prSet presAssocID="{7A79516E-361F-4DB2-98B3-43B69376652A}" presName="node" presStyleLbl="node1" presStyleIdx="2" presStyleCnt="5" custScaleX="238066" custRadScaleRad="163016" custRadScaleInc="-67210">
        <dgm:presLayoutVars>
          <dgm:bulletEnabled val="1"/>
        </dgm:presLayoutVars>
      </dgm:prSet>
      <dgm:spPr/>
    </dgm:pt>
    <dgm:pt modelId="{25C0B8C2-04C2-4F88-A71C-E3FF03A707BC}" type="pres">
      <dgm:prSet presAssocID="{1E114B5C-28A5-443C-9F85-4D8824A05A88}" presName="sibTrans" presStyleLbl="sibTrans2D1" presStyleIdx="2" presStyleCnt="5"/>
      <dgm:spPr/>
    </dgm:pt>
    <dgm:pt modelId="{AE1479BB-DD47-4C2F-9016-502DBF0A529E}" type="pres">
      <dgm:prSet presAssocID="{1E114B5C-28A5-443C-9F85-4D8824A05A88}" presName="connectorText" presStyleLbl="sibTrans2D1" presStyleIdx="2" presStyleCnt="5"/>
      <dgm:spPr/>
    </dgm:pt>
    <dgm:pt modelId="{CD7EA8D2-9C63-4891-BDCB-14E98AE373AF}" type="pres">
      <dgm:prSet presAssocID="{F8A30467-75AC-4DAB-A0DB-6B82424F01D0}" presName="node" presStyleLbl="node1" presStyleIdx="3" presStyleCnt="5" custScaleX="265266" custRadScaleRad="152749" custRadScaleInc="61012">
        <dgm:presLayoutVars>
          <dgm:bulletEnabled val="1"/>
        </dgm:presLayoutVars>
      </dgm:prSet>
      <dgm:spPr/>
    </dgm:pt>
    <dgm:pt modelId="{44379286-4EAE-48EC-A0B8-879CB7125556}" type="pres">
      <dgm:prSet presAssocID="{A366FB33-21A0-4CDA-AFFC-4F07D5CB0324}" presName="sibTrans" presStyleLbl="sibTrans2D1" presStyleIdx="3" presStyleCnt="5"/>
      <dgm:spPr/>
    </dgm:pt>
    <dgm:pt modelId="{86DA6FBE-A776-4364-9E38-CC7A2E36E298}" type="pres">
      <dgm:prSet presAssocID="{A366FB33-21A0-4CDA-AFFC-4F07D5CB0324}" presName="connectorText" presStyleLbl="sibTrans2D1" presStyleIdx="3" presStyleCnt="5"/>
      <dgm:spPr/>
    </dgm:pt>
    <dgm:pt modelId="{84336B46-0729-487B-9E16-E815D2E599D2}" type="pres">
      <dgm:prSet presAssocID="{FD14D377-2BDD-400B-BB83-C1F93B4D984B}" presName="node" presStyleLbl="node1" presStyleIdx="4" presStyleCnt="5" custScaleX="247022" custRadScaleRad="236147" custRadScaleInc="-34271">
        <dgm:presLayoutVars>
          <dgm:bulletEnabled val="1"/>
        </dgm:presLayoutVars>
      </dgm:prSet>
      <dgm:spPr/>
    </dgm:pt>
    <dgm:pt modelId="{562F93C0-730D-4598-AE45-3215D3E98018}" type="pres">
      <dgm:prSet presAssocID="{903D7D19-82B4-4521-BAEF-D599856C8226}" presName="sibTrans" presStyleLbl="sibTrans2D1" presStyleIdx="4" presStyleCnt="5" custLinFactNeighborX="-9591" custLinFactNeighborY="-39576"/>
      <dgm:spPr/>
    </dgm:pt>
    <dgm:pt modelId="{FD0ED46F-C5DD-4BBD-B26A-DE046A37113B}" type="pres">
      <dgm:prSet presAssocID="{903D7D19-82B4-4521-BAEF-D599856C8226}" presName="connectorText" presStyleLbl="sibTrans2D1" presStyleIdx="4" presStyleCnt="5"/>
      <dgm:spPr/>
    </dgm:pt>
  </dgm:ptLst>
  <dgm:cxnLst>
    <dgm:cxn modelId="{96343A07-4C9E-4F46-AFF8-77EEC6A1113E}" type="presOf" srcId="{26A26CBE-B1B1-4944-B760-C0B59770F0DC}" destId="{D9A87514-C2F9-4286-8748-F54B36D08FB8}" srcOrd="1" destOrd="0" presId="urn:microsoft.com/office/officeart/2005/8/layout/cycle2"/>
    <dgm:cxn modelId="{6D5EFC14-97CC-441B-BC60-406324C9008F}" type="presOf" srcId="{3EB188DC-4C47-4BDF-A514-CC419460411C}" destId="{7681A6E5-E061-42AD-A371-9F8F8C926900}" srcOrd="0" destOrd="0" presId="urn:microsoft.com/office/officeart/2005/8/layout/cycle2"/>
    <dgm:cxn modelId="{DD04FD15-EEF2-4F41-8D67-0DF58E5668BA}" type="presOf" srcId="{F8A30467-75AC-4DAB-A0DB-6B82424F01D0}" destId="{CD7EA8D2-9C63-4891-BDCB-14E98AE373AF}" srcOrd="0" destOrd="0" presId="urn:microsoft.com/office/officeart/2005/8/layout/cycle2"/>
    <dgm:cxn modelId="{B816773D-2ECA-4183-BBA0-46F135AF6D58}" srcId="{3EB188DC-4C47-4BDF-A514-CC419460411C}" destId="{7A79516E-361F-4DB2-98B3-43B69376652A}" srcOrd="2" destOrd="0" parTransId="{A247698F-DC52-4A03-AADC-3FAB9A9AE1E8}" sibTransId="{1E114B5C-28A5-443C-9F85-4D8824A05A88}"/>
    <dgm:cxn modelId="{53ADF35F-A716-402B-8A8E-D480E74012D0}" srcId="{3EB188DC-4C47-4BDF-A514-CC419460411C}" destId="{B132C6B8-20B8-4A22-AFEE-872FE2761C3D}" srcOrd="1" destOrd="0" parTransId="{E2414EAD-97A2-466E-94F0-5B8FD207AA39}" sibTransId="{26A26CBE-B1B1-4944-B760-C0B59770F0DC}"/>
    <dgm:cxn modelId="{D4B06942-3212-4941-9461-05A40D115D4D}" type="presOf" srcId="{DEAEC239-B04A-4628-9A7D-0DEB2D582043}" destId="{0EA45E46-F538-458F-9FBA-8BAA8B669D22}" srcOrd="0" destOrd="0" presId="urn:microsoft.com/office/officeart/2005/8/layout/cycle2"/>
    <dgm:cxn modelId="{B9449244-243A-4F90-8F8B-E18538D521C2}" type="presOf" srcId="{7A79516E-361F-4DB2-98B3-43B69376652A}" destId="{5294DEFC-5B44-4298-841A-DB90BC9ED82D}" srcOrd="0" destOrd="0" presId="urn:microsoft.com/office/officeart/2005/8/layout/cycle2"/>
    <dgm:cxn modelId="{1DE34977-76B5-45D6-A82B-3483EFD47C37}" srcId="{3EB188DC-4C47-4BDF-A514-CC419460411C}" destId="{F8A30467-75AC-4DAB-A0DB-6B82424F01D0}" srcOrd="3" destOrd="0" parTransId="{1C1C0D2A-E0D2-4AE9-9E2F-1B3D49F2B4E1}" sibTransId="{A366FB33-21A0-4CDA-AFFC-4F07D5CB0324}"/>
    <dgm:cxn modelId="{FACA4958-E80D-4359-877D-7316C1CACDE6}" type="presOf" srcId="{DEAEC239-B04A-4628-9A7D-0DEB2D582043}" destId="{3D89CD6C-FC13-450D-B58E-0362A736732B}" srcOrd="1" destOrd="0" presId="urn:microsoft.com/office/officeart/2005/8/layout/cycle2"/>
    <dgm:cxn modelId="{A3979559-BD25-41DA-AE3D-FFA5B38585A4}" srcId="{3EB188DC-4C47-4BDF-A514-CC419460411C}" destId="{F3458B80-2217-4A21-B4A4-8A185B99C194}" srcOrd="0" destOrd="0" parTransId="{678D8DFC-93FC-4833-BE9B-5D2535BD9881}" sibTransId="{DEAEC239-B04A-4628-9A7D-0DEB2D582043}"/>
    <dgm:cxn modelId="{D2BE3683-7F58-4200-B59C-43F6670578E4}" type="presOf" srcId="{A366FB33-21A0-4CDA-AFFC-4F07D5CB0324}" destId="{86DA6FBE-A776-4364-9E38-CC7A2E36E298}" srcOrd="1" destOrd="0" presId="urn:microsoft.com/office/officeart/2005/8/layout/cycle2"/>
    <dgm:cxn modelId="{28A48D86-17DD-4343-A569-FD67E99B2003}" type="presOf" srcId="{903D7D19-82B4-4521-BAEF-D599856C8226}" destId="{FD0ED46F-C5DD-4BBD-B26A-DE046A37113B}" srcOrd="1" destOrd="0" presId="urn:microsoft.com/office/officeart/2005/8/layout/cycle2"/>
    <dgm:cxn modelId="{E4AF619F-B5EA-443F-A4C5-BD450E0F5A55}" type="presOf" srcId="{1E114B5C-28A5-443C-9F85-4D8824A05A88}" destId="{25C0B8C2-04C2-4F88-A71C-E3FF03A707BC}" srcOrd="0" destOrd="0" presId="urn:microsoft.com/office/officeart/2005/8/layout/cycle2"/>
    <dgm:cxn modelId="{F4B79BA5-0A8C-43EA-8CA8-589CEDEC6E18}" type="presOf" srcId="{FD14D377-2BDD-400B-BB83-C1F93B4D984B}" destId="{84336B46-0729-487B-9E16-E815D2E599D2}" srcOrd="0" destOrd="0" presId="urn:microsoft.com/office/officeart/2005/8/layout/cycle2"/>
    <dgm:cxn modelId="{30409CA6-F049-4692-81E7-6463AFE3B138}" type="presOf" srcId="{F3458B80-2217-4A21-B4A4-8A185B99C194}" destId="{B9AEE528-34AA-45E6-A5C5-9F461A306762}" srcOrd="0" destOrd="0" presId="urn:microsoft.com/office/officeart/2005/8/layout/cycle2"/>
    <dgm:cxn modelId="{7C2192AD-84D3-4864-9AC1-04FEEC792638}" type="presOf" srcId="{903D7D19-82B4-4521-BAEF-D599856C8226}" destId="{562F93C0-730D-4598-AE45-3215D3E98018}" srcOrd="0" destOrd="0" presId="urn:microsoft.com/office/officeart/2005/8/layout/cycle2"/>
    <dgm:cxn modelId="{16DDFBD2-99C3-40A3-935D-88E54683DECD}" srcId="{3EB188DC-4C47-4BDF-A514-CC419460411C}" destId="{FD14D377-2BDD-400B-BB83-C1F93B4D984B}" srcOrd="4" destOrd="0" parTransId="{1E0F07FD-4441-48B9-9C21-EFA74FF74BAD}" sibTransId="{903D7D19-82B4-4521-BAEF-D599856C8226}"/>
    <dgm:cxn modelId="{932D51DF-0731-47E9-81CF-A575F3CAD72D}" type="presOf" srcId="{26A26CBE-B1B1-4944-B760-C0B59770F0DC}" destId="{BBF6E546-02BE-4C3D-93D6-DA10A57C0439}" srcOrd="0" destOrd="0" presId="urn:microsoft.com/office/officeart/2005/8/layout/cycle2"/>
    <dgm:cxn modelId="{45699AEC-6634-477E-BAEF-BC27E7AAF1C4}" type="presOf" srcId="{B132C6B8-20B8-4A22-AFEE-872FE2761C3D}" destId="{F50F1ADB-5193-4D1B-8A37-79F76A6CED6A}" srcOrd="0" destOrd="0" presId="urn:microsoft.com/office/officeart/2005/8/layout/cycle2"/>
    <dgm:cxn modelId="{9D0991F4-E511-4D2C-8B01-E7A8265FB450}" type="presOf" srcId="{1E114B5C-28A5-443C-9F85-4D8824A05A88}" destId="{AE1479BB-DD47-4C2F-9016-502DBF0A529E}" srcOrd="1" destOrd="0" presId="urn:microsoft.com/office/officeart/2005/8/layout/cycle2"/>
    <dgm:cxn modelId="{675144F8-BE51-43A3-94FF-49C2E271989D}" type="presOf" srcId="{A366FB33-21A0-4CDA-AFFC-4F07D5CB0324}" destId="{44379286-4EAE-48EC-A0B8-879CB7125556}" srcOrd="0" destOrd="0" presId="urn:microsoft.com/office/officeart/2005/8/layout/cycle2"/>
    <dgm:cxn modelId="{1CE91287-58FB-42F7-B12E-0DC6076A758B}" type="presParOf" srcId="{7681A6E5-E061-42AD-A371-9F8F8C926900}" destId="{B9AEE528-34AA-45E6-A5C5-9F461A306762}" srcOrd="0" destOrd="0" presId="urn:microsoft.com/office/officeart/2005/8/layout/cycle2"/>
    <dgm:cxn modelId="{7460A871-13C4-4CE9-B16D-0FBA32F7F19B}" type="presParOf" srcId="{7681A6E5-E061-42AD-A371-9F8F8C926900}" destId="{0EA45E46-F538-458F-9FBA-8BAA8B669D22}" srcOrd="1" destOrd="0" presId="urn:microsoft.com/office/officeart/2005/8/layout/cycle2"/>
    <dgm:cxn modelId="{992E295A-59A3-4B08-8C2F-36D04B8CBBAE}" type="presParOf" srcId="{0EA45E46-F538-458F-9FBA-8BAA8B669D22}" destId="{3D89CD6C-FC13-450D-B58E-0362A736732B}" srcOrd="0" destOrd="0" presId="urn:microsoft.com/office/officeart/2005/8/layout/cycle2"/>
    <dgm:cxn modelId="{8DCF8C9C-4B81-4098-8EAD-EE17FEACE881}" type="presParOf" srcId="{7681A6E5-E061-42AD-A371-9F8F8C926900}" destId="{F50F1ADB-5193-4D1B-8A37-79F76A6CED6A}" srcOrd="2" destOrd="0" presId="urn:microsoft.com/office/officeart/2005/8/layout/cycle2"/>
    <dgm:cxn modelId="{EF1F0C18-D976-443C-8816-27BB8F82B1ED}" type="presParOf" srcId="{7681A6E5-E061-42AD-A371-9F8F8C926900}" destId="{BBF6E546-02BE-4C3D-93D6-DA10A57C0439}" srcOrd="3" destOrd="0" presId="urn:microsoft.com/office/officeart/2005/8/layout/cycle2"/>
    <dgm:cxn modelId="{28225881-620F-4A9B-8B61-A1FE8B92E813}" type="presParOf" srcId="{BBF6E546-02BE-4C3D-93D6-DA10A57C0439}" destId="{D9A87514-C2F9-4286-8748-F54B36D08FB8}" srcOrd="0" destOrd="0" presId="urn:microsoft.com/office/officeart/2005/8/layout/cycle2"/>
    <dgm:cxn modelId="{626D9D39-9514-4BDD-9ACF-4326471902FB}" type="presParOf" srcId="{7681A6E5-E061-42AD-A371-9F8F8C926900}" destId="{5294DEFC-5B44-4298-841A-DB90BC9ED82D}" srcOrd="4" destOrd="0" presId="urn:microsoft.com/office/officeart/2005/8/layout/cycle2"/>
    <dgm:cxn modelId="{C72671DD-5B4D-4F33-9388-BEB968E7027F}" type="presParOf" srcId="{7681A6E5-E061-42AD-A371-9F8F8C926900}" destId="{25C0B8C2-04C2-4F88-A71C-E3FF03A707BC}" srcOrd="5" destOrd="0" presId="urn:microsoft.com/office/officeart/2005/8/layout/cycle2"/>
    <dgm:cxn modelId="{D8A60241-7986-4B69-B2C5-39A384092E04}" type="presParOf" srcId="{25C0B8C2-04C2-4F88-A71C-E3FF03A707BC}" destId="{AE1479BB-DD47-4C2F-9016-502DBF0A529E}" srcOrd="0" destOrd="0" presId="urn:microsoft.com/office/officeart/2005/8/layout/cycle2"/>
    <dgm:cxn modelId="{7209F785-DBF8-4DD6-ABBE-153E77CAE79B}" type="presParOf" srcId="{7681A6E5-E061-42AD-A371-9F8F8C926900}" destId="{CD7EA8D2-9C63-4891-BDCB-14E98AE373AF}" srcOrd="6" destOrd="0" presId="urn:microsoft.com/office/officeart/2005/8/layout/cycle2"/>
    <dgm:cxn modelId="{BE552D18-B2AA-4E44-9195-CF6ECEE9804E}" type="presParOf" srcId="{7681A6E5-E061-42AD-A371-9F8F8C926900}" destId="{44379286-4EAE-48EC-A0B8-879CB7125556}" srcOrd="7" destOrd="0" presId="urn:microsoft.com/office/officeart/2005/8/layout/cycle2"/>
    <dgm:cxn modelId="{B4D4AB57-3CE4-4224-B756-BDE0408443D8}" type="presParOf" srcId="{44379286-4EAE-48EC-A0B8-879CB7125556}" destId="{86DA6FBE-A776-4364-9E38-CC7A2E36E298}" srcOrd="0" destOrd="0" presId="urn:microsoft.com/office/officeart/2005/8/layout/cycle2"/>
    <dgm:cxn modelId="{AD43DBCA-E699-4CDA-B10F-7C279440FBC3}" type="presParOf" srcId="{7681A6E5-E061-42AD-A371-9F8F8C926900}" destId="{84336B46-0729-487B-9E16-E815D2E599D2}" srcOrd="8" destOrd="0" presId="urn:microsoft.com/office/officeart/2005/8/layout/cycle2"/>
    <dgm:cxn modelId="{2F884BF5-620B-47D0-AA3A-7F4B35451C39}" type="presParOf" srcId="{7681A6E5-E061-42AD-A371-9F8F8C926900}" destId="{562F93C0-730D-4598-AE45-3215D3E98018}" srcOrd="9" destOrd="0" presId="urn:microsoft.com/office/officeart/2005/8/layout/cycle2"/>
    <dgm:cxn modelId="{5B585E7F-CC7B-4705-A663-6A1C163A9028}" type="presParOf" srcId="{562F93C0-730D-4598-AE45-3215D3E98018}" destId="{FD0ED46F-C5DD-4BBD-B26A-DE046A37113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D1A2A0-3C4E-468C-A94E-F8ABF69CA440}">
      <dsp:nvSpPr>
        <dsp:cNvPr id="0" name=""/>
        <dsp:cNvSpPr/>
      </dsp:nvSpPr>
      <dsp:spPr>
        <a:xfrm>
          <a:off x="6005784" y="2170370"/>
          <a:ext cx="4239690" cy="13931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24393"/>
              </a:lnTo>
              <a:lnTo>
                <a:pt x="4239690" y="1024393"/>
              </a:lnTo>
              <a:lnTo>
                <a:pt x="4239690" y="139311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B8946-F30F-4D86-89FA-2340C7DB56B7}">
      <dsp:nvSpPr>
        <dsp:cNvPr id="0" name=""/>
        <dsp:cNvSpPr/>
      </dsp:nvSpPr>
      <dsp:spPr>
        <a:xfrm>
          <a:off x="5936501" y="2170370"/>
          <a:ext cx="91440" cy="1400459"/>
        </a:xfrm>
        <a:custGeom>
          <a:avLst/>
          <a:gdLst/>
          <a:ahLst/>
          <a:cxnLst/>
          <a:rect l="0" t="0" r="0" b="0"/>
          <a:pathLst>
            <a:path>
              <a:moveTo>
                <a:pt x="69283" y="0"/>
              </a:moveTo>
              <a:lnTo>
                <a:pt x="69283" y="1031732"/>
              </a:lnTo>
              <a:lnTo>
                <a:pt x="45720" y="1031732"/>
              </a:lnTo>
              <a:lnTo>
                <a:pt x="45720" y="140045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1755841" y="2170370"/>
          <a:ext cx="4249942" cy="1400459"/>
        </a:xfrm>
        <a:custGeom>
          <a:avLst/>
          <a:gdLst/>
          <a:ahLst/>
          <a:cxnLst/>
          <a:rect l="0" t="0" r="0" b="0"/>
          <a:pathLst>
            <a:path>
              <a:moveTo>
                <a:pt x="4249942" y="0"/>
              </a:moveTo>
              <a:lnTo>
                <a:pt x="4249942" y="1031732"/>
              </a:lnTo>
              <a:lnTo>
                <a:pt x="0" y="1031732"/>
              </a:lnTo>
              <a:lnTo>
                <a:pt x="0" y="140045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3657609" y="1482256"/>
          <a:ext cx="4696349" cy="688114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0" lang="en-US" sz="24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Alexandria"/>
            <a:ea typeface="+mn-ea"/>
            <a:cs typeface="+mn-cs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Lease Administration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b="1" kern="1200" dirty="0">
            <a:solidFill>
              <a:schemeClr val="tx1"/>
            </a:solidFill>
            <a:latin typeface="Alexandria"/>
          </a:endParaRPr>
        </a:p>
      </dsp:txBody>
      <dsp:txXfrm>
        <a:off x="3657609" y="1482256"/>
        <a:ext cx="4696349" cy="688114"/>
      </dsp:txXfrm>
    </dsp:sp>
    <dsp:sp modelId="{97694678-A37C-46CC-A8CA-783C42A8AE40}">
      <dsp:nvSpPr>
        <dsp:cNvPr id="0" name=""/>
        <dsp:cNvSpPr/>
      </dsp:nvSpPr>
      <dsp:spPr>
        <a:xfrm>
          <a:off x="0" y="3570830"/>
          <a:ext cx="3511683" cy="872021"/>
        </a:xfrm>
        <a:prstGeom prst="rect">
          <a:avLst/>
        </a:prstGeom>
        <a:solidFill>
          <a:srgbClr val="CC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Alexandria"/>
            </a:rPr>
            <a:t>Legal Aspects</a:t>
          </a:r>
        </a:p>
      </dsp:txBody>
      <dsp:txXfrm>
        <a:off x="0" y="3570830"/>
        <a:ext cx="3511683" cy="872021"/>
      </dsp:txXfrm>
    </dsp:sp>
    <dsp:sp modelId="{9564A198-A897-487B-9FC3-7E19F171EFC8}">
      <dsp:nvSpPr>
        <dsp:cNvPr id="0" name=""/>
        <dsp:cNvSpPr/>
      </dsp:nvSpPr>
      <dsp:spPr>
        <a:xfrm>
          <a:off x="4226379" y="3570830"/>
          <a:ext cx="3511683" cy="841241"/>
        </a:xfrm>
        <a:prstGeom prst="rect">
          <a:avLst/>
        </a:prstGeom>
        <a:solidFill>
          <a:srgbClr val="66FFFF"/>
        </a:solidFill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Alexandria"/>
            </a:rPr>
            <a:t>Financial Aspects</a:t>
          </a:r>
        </a:p>
      </dsp:txBody>
      <dsp:txXfrm>
        <a:off x="4226379" y="3570830"/>
        <a:ext cx="3511683" cy="841241"/>
      </dsp:txXfrm>
    </dsp:sp>
    <dsp:sp modelId="{29DF606C-C783-4F55-8476-F1AFA9D54F74}">
      <dsp:nvSpPr>
        <dsp:cNvPr id="0" name=""/>
        <dsp:cNvSpPr/>
      </dsp:nvSpPr>
      <dsp:spPr>
        <a:xfrm>
          <a:off x="8489633" y="3563490"/>
          <a:ext cx="3511683" cy="933001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dirty="0">
              <a:solidFill>
                <a:schemeClr val="tx1"/>
              </a:solidFill>
            </a:rPr>
            <a:t>Managerial Aspects</a:t>
          </a:r>
          <a:endParaRPr lang="en-US" sz="2200" b="1" kern="1200" dirty="0">
            <a:solidFill>
              <a:schemeClr val="tx1"/>
            </a:solidFill>
            <a:latin typeface="Alexandria"/>
          </a:endParaRPr>
        </a:p>
      </dsp:txBody>
      <dsp:txXfrm>
        <a:off x="8489633" y="3563490"/>
        <a:ext cx="3511683" cy="9330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F83457-6D0F-42D8-938D-6AB073D5F5D9}">
      <dsp:nvSpPr>
        <dsp:cNvPr id="0" name=""/>
        <dsp:cNvSpPr/>
      </dsp:nvSpPr>
      <dsp:spPr>
        <a:xfrm>
          <a:off x="6005784" y="1960405"/>
          <a:ext cx="4702471" cy="10335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1414"/>
              </a:lnTo>
              <a:lnTo>
                <a:pt x="4702471" y="761414"/>
              </a:lnTo>
              <a:lnTo>
                <a:pt x="4702471" y="103353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D1A2A0-3C4E-468C-A94E-F8ABF69CA440}">
      <dsp:nvSpPr>
        <dsp:cNvPr id="0" name=""/>
        <dsp:cNvSpPr/>
      </dsp:nvSpPr>
      <dsp:spPr>
        <a:xfrm>
          <a:off x="6005784" y="1960405"/>
          <a:ext cx="1560951" cy="10281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55997"/>
              </a:lnTo>
              <a:lnTo>
                <a:pt x="1560951" y="755997"/>
              </a:lnTo>
              <a:lnTo>
                <a:pt x="1560951" y="1028116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B8946-F30F-4D86-89FA-2340C7DB56B7}">
      <dsp:nvSpPr>
        <dsp:cNvPr id="0" name=""/>
        <dsp:cNvSpPr/>
      </dsp:nvSpPr>
      <dsp:spPr>
        <a:xfrm>
          <a:off x="4420472" y="1960405"/>
          <a:ext cx="1585312" cy="1033533"/>
        </a:xfrm>
        <a:custGeom>
          <a:avLst/>
          <a:gdLst/>
          <a:ahLst/>
          <a:cxnLst/>
          <a:rect l="0" t="0" r="0" b="0"/>
          <a:pathLst>
            <a:path>
              <a:moveTo>
                <a:pt x="1585312" y="0"/>
              </a:moveTo>
              <a:lnTo>
                <a:pt x="1585312" y="761414"/>
              </a:lnTo>
              <a:lnTo>
                <a:pt x="0" y="761414"/>
              </a:lnTo>
              <a:lnTo>
                <a:pt x="0" y="103353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1300721" y="1960405"/>
          <a:ext cx="4705063" cy="1033533"/>
        </a:xfrm>
        <a:custGeom>
          <a:avLst/>
          <a:gdLst/>
          <a:ahLst/>
          <a:cxnLst/>
          <a:rect l="0" t="0" r="0" b="0"/>
          <a:pathLst>
            <a:path>
              <a:moveTo>
                <a:pt x="4705063" y="0"/>
              </a:moveTo>
              <a:lnTo>
                <a:pt x="4705063" y="761414"/>
              </a:lnTo>
              <a:lnTo>
                <a:pt x="0" y="761414"/>
              </a:lnTo>
              <a:lnTo>
                <a:pt x="0" y="1033533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2112568" y="1290449"/>
          <a:ext cx="7786432" cy="669956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Relationship-Building Methods</a:t>
          </a:r>
          <a:endParaRPr lang="en-US" sz="2400" b="1" kern="1200" dirty="0">
            <a:solidFill>
              <a:schemeClr val="tx1"/>
            </a:solidFill>
            <a:latin typeface="Alexandria"/>
          </a:endParaRPr>
        </a:p>
      </dsp:txBody>
      <dsp:txXfrm>
        <a:off x="2112568" y="1290449"/>
        <a:ext cx="7786432" cy="669956"/>
      </dsp:txXfrm>
    </dsp:sp>
    <dsp:sp modelId="{97694678-A37C-46CC-A8CA-783C42A8AE40}">
      <dsp:nvSpPr>
        <dsp:cNvPr id="0" name=""/>
        <dsp:cNvSpPr/>
      </dsp:nvSpPr>
      <dsp:spPr>
        <a:xfrm>
          <a:off x="4917" y="2993938"/>
          <a:ext cx="2591607" cy="1457209"/>
        </a:xfrm>
        <a:prstGeom prst="rect">
          <a:avLst/>
        </a:prstGeom>
        <a:solidFill>
          <a:srgbClr val="CC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Regular Communication</a:t>
          </a:r>
          <a:endParaRPr lang="en-US" sz="1800" b="1" kern="1200" dirty="0">
            <a:solidFill>
              <a:schemeClr val="tx1"/>
            </a:solidFill>
            <a:latin typeface="Alexandria"/>
          </a:endParaRPr>
        </a:p>
      </dsp:txBody>
      <dsp:txXfrm>
        <a:off x="4917" y="2993938"/>
        <a:ext cx="2591607" cy="1457209"/>
      </dsp:txXfrm>
    </dsp:sp>
    <dsp:sp modelId="{9564A198-A897-487B-9FC3-7E19F171EFC8}">
      <dsp:nvSpPr>
        <dsp:cNvPr id="0" name=""/>
        <dsp:cNvSpPr/>
      </dsp:nvSpPr>
      <dsp:spPr>
        <a:xfrm>
          <a:off x="3124668" y="2993938"/>
          <a:ext cx="2591607" cy="1394518"/>
        </a:xfrm>
        <a:prstGeom prst="rect">
          <a:avLst/>
        </a:prstGeom>
        <a:solidFill>
          <a:srgbClr val="66FFFF"/>
        </a:solidFill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Clarifying Rights and Obligations</a:t>
          </a:r>
        </a:p>
      </dsp:txBody>
      <dsp:txXfrm>
        <a:off x="3124668" y="2993938"/>
        <a:ext cx="2591607" cy="1394518"/>
      </dsp:txXfrm>
    </dsp:sp>
    <dsp:sp modelId="{29DF606C-C783-4F55-8476-F1AFA9D54F74}">
      <dsp:nvSpPr>
        <dsp:cNvPr id="0" name=""/>
        <dsp:cNvSpPr/>
      </dsp:nvSpPr>
      <dsp:spPr>
        <a:xfrm>
          <a:off x="6270931" y="2988522"/>
          <a:ext cx="2591607" cy="1401437"/>
        </a:xfrm>
        <a:prstGeom prst="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>
              <a:solidFill>
                <a:schemeClr val="tx1"/>
              </a:solidFill>
            </a:rPr>
            <a:t>Providing Supportive Services</a:t>
          </a:r>
          <a:endParaRPr lang="en-US" sz="2000" b="1" kern="1200" dirty="0">
            <a:solidFill>
              <a:schemeClr val="tx1"/>
            </a:solidFill>
            <a:latin typeface="Alexandria"/>
          </a:endParaRPr>
        </a:p>
      </dsp:txBody>
      <dsp:txXfrm>
        <a:off x="6270931" y="2988522"/>
        <a:ext cx="2591607" cy="1401437"/>
      </dsp:txXfrm>
    </dsp:sp>
    <dsp:sp modelId="{B54F9E9F-12F7-42DA-98FB-6BFBE159924B}">
      <dsp:nvSpPr>
        <dsp:cNvPr id="0" name=""/>
        <dsp:cNvSpPr/>
      </dsp:nvSpPr>
      <dsp:spPr>
        <a:xfrm>
          <a:off x="9412452" y="2993938"/>
          <a:ext cx="2591607" cy="1509533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Tenant Satisfaction Surveys</a:t>
          </a:r>
        </a:p>
      </dsp:txBody>
      <dsp:txXfrm>
        <a:off x="9412452" y="2993938"/>
        <a:ext cx="2591607" cy="15095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F83457-6D0F-42D8-938D-6AB073D5F5D9}">
      <dsp:nvSpPr>
        <dsp:cNvPr id="0" name=""/>
        <dsp:cNvSpPr/>
      </dsp:nvSpPr>
      <dsp:spPr>
        <a:xfrm>
          <a:off x="5993500" y="1884186"/>
          <a:ext cx="4714755" cy="11097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7633"/>
              </a:lnTo>
              <a:lnTo>
                <a:pt x="4714755" y="837633"/>
              </a:lnTo>
              <a:lnTo>
                <a:pt x="4714755" y="1109752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D1A2A0-3C4E-468C-A94E-F8ABF69CA440}">
      <dsp:nvSpPr>
        <dsp:cNvPr id="0" name=""/>
        <dsp:cNvSpPr/>
      </dsp:nvSpPr>
      <dsp:spPr>
        <a:xfrm>
          <a:off x="5993500" y="1884186"/>
          <a:ext cx="1573235" cy="11043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2216"/>
              </a:lnTo>
              <a:lnTo>
                <a:pt x="1573235" y="832216"/>
              </a:lnTo>
              <a:lnTo>
                <a:pt x="1573235" y="1104335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B8946-F30F-4D86-89FA-2340C7DB56B7}">
      <dsp:nvSpPr>
        <dsp:cNvPr id="0" name=""/>
        <dsp:cNvSpPr/>
      </dsp:nvSpPr>
      <dsp:spPr>
        <a:xfrm>
          <a:off x="4420472" y="1884186"/>
          <a:ext cx="1573027" cy="1109752"/>
        </a:xfrm>
        <a:custGeom>
          <a:avLst/>
          <a:gdLst/>
          <a:ahLst/>
          <a:cxnLst/>
          <a:rect l="0" t="0" r="0" b="0"/>
          <a:pathLst>
            <a:path>
              <a:moveTo>
                <a:pt x="1573027" y="0"/>
              </a:moveTo>
              <a:lnTo>
                <a:pt x="1573027" y="837633"/>
              </a:lnTo>
              <a:lnTo>
                <a:pt x="0" y="837633"/>
              </a:lnTo>
              <a:lnTo>
                <a:pt x="0" y="1109752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1300721" y="1884186"/>
          <a:ext cx="4692779" cy="1109752"/>
        </a:xfrm>
        <a:custGeom>
          <a:avLst/>
          <a:gdLst/>
          <a:ahLst/>
          <a:cxnLst/>
          <a:rect l="0" t="0" r="0" b="0"/>
          <a:pathLst>
            <a:path>
              <a:moveTo>
                <a:pt x="4692779" y="0"/>
              </a:moveTo>
              <a:lnTo>
                <a:pt x="4692779" y="837633"/>
              </a:lnTo>
              <a:lnTo>
                <a:pt x="0" y="837633"/>
              </a:lnTo>
              <a:lnTo>
                <a:pt x="0" y="1109752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2100283" y="1214229"/>
          <a:ext cx="7786432" cy="669956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kumimoji="0" lang="ar-SY" sz="24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Alexandria"/>
            <a:ea typeface="+mn-ea"/>
            <a:cs typeface="+mn-cs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Tenant Retention Programs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b="1" kern="1200" dirty="0">
            <a:solidFill>
              <a:schemeClr val="tx1"/>
            </a:solidFill>
            <a:latin typeface="Alexandria"/>
          </a:endParaRPr>
        </a:p>
      </dsp:txBody>
      <dsp:txXfrm>
        <a:off x="2100283" y="1214229"/>
        <a:ext cx="7786432" cy="669956"/>
      </dsp:txXfrm>
    </dsp:sp>
    <dsp:sp modelId="{97694678-A37C-46CC-A8CA-783C42A8AE40}">
      <dsp:nvSpPr>
        <dsp:cNvPr id="0" name=""/>
        <dsp:cNvSpPr/>
      </dsp:nvSpPr>
      <dsp:spPr>
        <a:xfrm>
          <a:off x="4917" y="2993938"/>
          <a:ext cx="2591607" cy="1457209"/>
        </a:xfrm>
        <a:prstGeom prst="rect">
          <a:avLst/>
        </a:prstGeom>
        <a:solidFill>
          <a:srgbClr val="CC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Lease renewals with incentives</a:t>
          </a:r>
          <a:endParaRPr lang="en-US" sz="1800" b="1" kern="1200" dirty="0">
            <a:solidFill>
              <a:schemeClr val="tx1"/>
            </a:solidFill>
            <a:latin typeface="Alexandria"/>
          </a:endParaRPr>
        </a:p>
      </dsp:txBody>
      <dsp:txXfrm>
        <a:off x="4917" y="2993938"/>
        <a:ext cx="2591607" cy="1457209"/>
      </dsp:txXfrm>
    </dsp:sp>
    <dsp:sp modelId="{9564A198-A897-487B-9FC3-7E19F171EFC8}">
      <dsp:nvSpPr>
        <dsp:cNvPr id="0" name=""/>
        <dsp:cNvSpPr/>
      </dsp:nvSpPr>
      <dsp:spPr>
        <a:xfrm>
          <a:off x="3124668" y="2993938"/>
          <a:ext cx="2591607" cy="1394518"/>
        </a:xfrm>
        <a:prstGeom prst="rect">
          <a:avLst/>
        </a:prstGeom>
        <a:solidFill>
          <a:srgbClr val="66FFFF"/>
        </a:solidFill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Reducing service fees</a:t>
          </a:r>
        </a:p>
      </dsp:txBody>
      <dsp:txXfrm>
        <a:off x="3124668" y="2993938"/>
        <a:ext cx="2591607" cy="1394518"/>
      </dsp:txXfrm>
    </dsp:sp>
    <dsp:sp modelId="{29DF606C-C783-4F55-8476-F1AFA9D54F74}">
      <dsp:nvSpPr>
        <dsp:cNvPr id="0" name=""/>
        <dsp:cNvSpPr/>
      </dsp:nvSpPr>
      <dsp:spPr>
        <a:xfrm>
          <a:off x="6270931" y="2988522"/>
          <a:ext cx="2591607" cy="1401437"/>
        </a:xfrm>
        <a:prstGeom prst="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>
              <a:solidFill>
                <a:schemeClr val="tx1"/>
              </a:solidFill>
            </a:rPr>
            <a:t>Improving maintenance services</a:t>
          </a:r>
          <a:endParaRPr lang="en-US" sz="2000" b="1" kern="1200" dirty="0">
            <a:solidFill>
              <a:schemeClr val="tx1"/>
            </a:solidFill>
            <a:latin typeface="Alexandria"/>
          </a:endParaRPr>
        </a:p>
      </dsp:txBody>
      <dsp:txXfrm>
        <a:off x="6270931" y="2988522"/>
        <a:ext cx="2591607" cy="1401437"/>
      </dsp:txXfrm>
    </dsp:sp>
    <dsp:sp modelId="{B54F9E9F-12F7-42DA-98FB-6BFBE159924B}">
      <dsp:nvSpPr>
        <dsp:cNvPr id="0" name=""/>
        <dsp:cNvSpPr/>
      </dsp:nvSpPr>
      <dsp:spPr>
        <a:xfrm>
          <a:off x="9412452" y="2993938"/>
          <a:ext cx="2591607" cy="1509533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  <a:latin typeface="Alexandria"/>
            </a:rPr>
            <a:t>Building long-term relationships</a:t>
          </a:r>
        </a:p>
      </dsp:txBody>
      <dsp:txXfrm>
        <a:off x="9412452" y="2993938"/>
        <a:ext cx="2591607" cy="15095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AEE528-34AA-45E6-A5C5-9F461A306762}">
      <dsp:nvSpPr>
        <dsp:cNvPr id="0" name=""/>
        <dsp:cNvSpPr/>
      </dsp:nvSpPr>
      <dsp:spPr>
        <a:xfrm>
          <a:off x="4770048" y="2169"/>
          <a:ext cx="2937789" cy="137121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lexandria"/>
            </a:rPr>
            <a:t>1. Pre-Lease</a:t>
          </a:r>
        </a:p>
      </dsp:txBody>
      <dsp:txXfrm>
        <a:off x="5200277" y="202979"/>
        <a:ext cx="2077331" cy="969596"/>
      </dsp:txXfrm>
    </dsp:sp>
    <dsp:sp modelId="{0EA45E46-F538-458F-9FBA-8BAA8B669D22}">
      <dsp:nvSpPr>
        <dsp:cNvPr id="0" name=""/>
        <dsp:cNvSpPr/>
      </dsp:nvSpPr>
      <dsp:spPr>
        <a:xfrm rot="877288">
          <a:off x="7854928" y="990916"/>
          <a:ext cx="865930" cy="4627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7857176" y="1065950"/>
        <a:ext cx="727095" cy="277671"/>
      </dsp:txXfrm>
    </dsp:sp>
    <dsp:sp modelId="{F50F1ADB-5193-4D1B-8A37-79F76A6CED6A}">
      <dsp:nvSpPr>
        <dsp:cNvPr id="0" name=""/>
        <dsp:cNvSpPr/>
      </dsp:nvSpPr>
      <dsp:spPr>
        <a:xfrm>
          <a:off x="8847364" y="1114508"/>
          <a:ext cx="3310733" cy="137121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lexandria"/>
            </a:rPr>
            <a:t>2. Lease Execution</a:t>
          </a:r>
        </a:p>
      </dsp:txBody>
      <dsp:txXfrm>
        <a:off x="9332210" y="1315318"/>
        <a:ext cx="2341041" cy="969596"/>
      </dsp:txXfrm>
    </dsp:sp>
    <dsp:sp modelId="{BBF6E546-02BE-4C3D-93D6-DA10A57C0439}">
      <dsp:nvSpPr>
        <dsp:cNvPr id="0" name=""/>
        <dsp:cNvSpPr/>
      </dsp:nvSpPr>
      <dsp:spPr>
        <a:xfrm rot="7857936">
          <a:off x="9349251" y="2586620"/>
          <a:ext cx="539418" cy="4627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9464179" y="2626760"/>
        <a:ext cx="400583" cy="277671"/>
      </dsp:txXfrm>
    </dsp:sp>
    <dsp:sp modelId="{5294DEFC-5B44-4298-841A-DB90BC9ED82D}">
      <dsp:nvSpPr>
        <dsp:cNvPr id="0" name=""/>
        <dsp:cNvSpPr/>
      </dsp:nvSpPr>
      <dsp:spPr>
        <a:xfrm>
          <a:off x="7083886" y="3172302"/>
          <a:ext cx="3264399" cy="137121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3. Lease Administration/ Occupancy</a:t>
          </a:r>
        </a:p>
      </dsp:txBody>
      <dsp:txXfrm>
        <a:off x="7561946" y="3373112"/>
        <a:ext cx="2308279" cy="969596"/>
      </dsp:txXfrm>
    </dsp:sp>
    <dsp:sp modelId="{25C0B8C2-04C2-4F88-A71C-E3FF03A707BC}">
      <dsp:nvSpPr>
        <dsp:cNvPr id="0" name=""/>
        <dsp:cNvSpPr/>
      </dsp:nvSpPr>
      <dsp:spPr>
        <a:xfrm rot="10800004">
          <a:off x="6113489" y="3626515"/>
          <a:ext cx="685747" cy="4627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6252324" y="3719072"/>
        <a:ext cx="546912" cy="277671"/>
      </dsp:txXfrm>
    </dsp:sp>
    <dsp:sp modelId="{CD7EA8D2-9C63-4891-BDCB-14E98AE373AF}">
      <dsp:nvSpPr>
        <dsp:cNvPr id="0" name=""/>
        <dsp:cNvSpPr/>
      </dsp:nvSpPr>
      <dsp:spPr>
        <a:xfrm>
          <a:off x="2152653" y="3172297"/>
          <a:ext cx="3637370" cy="137121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4. Lease Expiration / Termination</a:t>
          </a:r>
        </a:p>
      </dsp:txBody>
      <dsp:txXfrm>
        <a:off x="2685334" y="3373107"/>
        <a:ext cx="2572008" cy="969596"/>
      </dsp:txXfrm>
    </dsp:sp>
    <dsp:sp modelId="{44379286-4EAE-48EC-A0B8-879CB7125556}">
      <dsp:nvSpPr>
        <dsp:cNvPr id="0" name=""/>
        <dsp:cNvSpPr/>
      </dsp:nvSpPr>
      <dsp:spPr>
        <a:xfrm rot="13480646">
          <a:off x="2844804" y="2718245"/>
          <a:ext cx="415964" cy="4627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2951566" y="2854672"/>
        <a:ext cx="291175" cy="277671"/>
      </dsp:txXfrm>
    </dsp:sp>
    <dsp:sp modelId="{84336B46-0729-487B-9E16-E815D2E599D2}">
      <dsp:nvSpPr>
        <dsp:cNvPr id="0" name=""/>
        <dsp:cNvSpPr/>
      </dsp:nvSpPr>
      <dsp:spPr>
        <a:xfrm>
          <a:off x="430095" y="1345345"/>
          <a:ext cx="3387205" cy="137121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prstClr val="white"/>
              </a:solidFill>
              <a:latin typeface="Alexandria"/>
              <a:ea typeface="+mn-ea"/>
              <a:cs typeface="+mn-cs"/>
            </a:rPr>
            <a:t>5. Post-Lease (Recovery &amp; Re-letting)</a:t>
          </a:r>
        </a:p>
      </dsp:txBody>
      <dsp:txXfrm>
        <a:off x="926140" y="1546155"/>
        <a:ext cx="2395115" cy="969596"/>
      </dsp:txXfrm>
    </dsp:sp>
    <dsp:sp modelId="{562F93C0-730D-4598-AE45-3215D3E98018}">
      <dsp:nvSpPr>
        <dsp:cNvPr id="0" name=""/>
        <dsp:cNvSpPr/>
      </dsp:nvSpPr>
      <dsp:spPr>
        <a:xfrm rot="20515429">
          <a:off x="3685514" y="933905"/>
          <a:ext cx="888137" cy="4627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3688940" y="1048001"/>
        <a:ext cx="749302" cy="2776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43908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ECD309-8100-2CA6-F6E6-FBE269A4E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62F6BD-007D-ABA8-CFED-B73292EEAD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94886E-3974-AD1A-9562-F99DBAD032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FDBC09-70BB-DEE5-CA12-5F107DBA18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17244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4CF5B-FC9A-4389-E7B2-C3FAB05B2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668E6-B99F-B6EF-8A19-3C353EC617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B3FE4B-1577-56B3-975C-2BB7EF45AC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4B04EB-83AB-3E05-C92D-D12895C98A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639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7916B2-94C5-F0B7-0CE6-7C66D01F8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525B35-79E0-9DFD-19D0-9086417CD1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82E1B8-20BF-0653-7F92-C66018FB8A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3D8015-8A16-4ADC-2C23-6DB2DEC391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141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18AA75-D16A-6367-6EE7-362E49D8F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95E8DB-B243-B9F7-AA06-5123CF1951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A54382-3FF4-69CF-4A49-A6356CBA90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A0F03A-E14C-B218-303D-7ADC964DFB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32976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836D54-713F-C46A-CF18-23FA98514F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B4D83D-B3BF-7FE6-FFAC-747AB09447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E3162C-033E-8B33-BE44-DF1EBFA5DF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834186-809B-0F74-3C72-6360C380FD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8964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C47C0-B5F4-DE42-2F55-844F3B025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1B6666-C576-CB2A-13A0-F2FEAD0018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B97D34-185A-EDCE-F730-60644B73ED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A433E5-6F1D-E6E1-215C-2EC159D8EB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94151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6A9A0B-F9D1-A15E-E6F8-A47744B4BD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B4818E-1ECD-E15B-8ACC-49AF1BD6BB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8AE719-671F-648C-5909-6246358686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92A508-36EC-7209-2B34-0D69B0FCEA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80194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3A3D68-8B97-9EB7-CACE-20DE945CD8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9270D9-4B08-1896-85FF-636BD3CD11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B1E399-51A2-D319-7EF1-E4DA63BB0D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B35B7D-1C02-89F3-8BA1-9BD61C7882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1494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1B89FB-C0EE-F1B5-B5C0-7769EEE69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7C161D-0D51-44A2-A273-D1D8746653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4BF5AF-2904-4F75-DB8A-61714AA8A0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E3F2AA-E422-E724-2DCE-E4E3D715BD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03759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E3D8B7-04E6-0B0D-0C57-4D0B4395F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1937F0-D3BC-5CC0-164E-49CD5D9741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C86464-706B-1AFB-2C5A-BCBBA550C9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DBEA25-A989-4DA3-C6D7-F7073B8018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11466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ABEED6-D822-E751-8FC9-26CE8831EE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9B4831-2564-C1BC-C5AA-CC4C00B5C7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580D95-B027-F005-05B1-361784D1D4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AF0552-F99D-C083-AA68-669CB38559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8977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0416E7-6660-E05C-F628-793F15399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8D0CDA-B973-4892-5646-DD5154996F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FB3AF1-C40F-5ABE-B7FF-B6CD3AF96A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1F9437-0C0F-C5EA-9E4D-5BFAC833F3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28901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FA7643-B8E7-4C5E-8085-72A5134B0A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0ACDA7-5554-74E0-9931-DDC7553AC9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A05DB8-FF91-A1E4-822D-6712BD30FF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9096C-7FCF-D331-22FD-53DFA4ACFF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55071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395292-6B85-C996-F6AC-2949FC51D9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7A7BE7-C412-99BC-EDC0-CCD6C25DE9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D7404D-337D-7D96-FA47-AD8ECFF096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وهذا يتجنب وصف المستأجر بأنه "متعدي" على </a:t>
            </a:r>
            <a:r>
              <a:rPr lang="ar-SY" dirty="0" err="1"/>
              <a:t>الفور.يجب</a:t>
            </a:r>
            <a:r>
              <a:rPr lang="ar-SY" dirty="0"/>
              <a:t> على المالك إصدار إشعار (بموجب القانون، عادةً 30 يومًا من شهر لآخر) </a:t>
            </a:r>
            <a:r>
              <a:rPr lang="ar-SY" dirty="0" err="1"/>
              <a:t>للإنهاء.من</a:t>
            </a:r>
            <a:r>
              <a:rPr lang="ar-SY" dirty="0"/>
              <a:t> المفيد مقارنة القانون العام (الولايات المتحدة/المملكة المتحدة) مع اللوائح المحلية (على سبيل المثال نظام الإيجار في السعودية / القانون المدني الإماراتي): بعض القوانين العربية تعتبر المستأجر المتأخر “متأخر بدون سند” إذا لم يدفع أو لم يتم تجديده، في حين أن الأنظمة الأخرى تصاحب مفهوم الامتداد الضمني.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6CAA39-8078-383A-A0DE-DFE01300B3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9470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56D9F2-24D2-8763-8125-6D858CF1DD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A41449-6EB1-2C0C-C1C2-2239896B01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83F551-BF38-4E9A-45E7-0926816BD1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A1FA4D-3B32-35D4-B4D7-1434918864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9067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(خط سير التفكير: من انتهاء العقد → إلى الإشعار → إلى عدم الخروج → إلى استعادة الحيازة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8902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EDD58F-F0C0-1884-DE74-983B0EB73C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0F5D45-27C4-9C7A-C265-E2EA5420E2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C3B772-AEFE-1FDC-066A-6B10E07568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(خط سير التفكير: من انتهاء العقد → إلى الإشعار → إلى عدم الخروج → إلى استعادة الحيازة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C7467C-F7A3-75F4-D0AE-EB1DB52D96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74480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C227CF-E321-3EFF-0D70-CA73233A9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054991-8E60-6EEA-ECF1-0F444407A2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607524-6F71-882B-10D7-7F5ECD7D81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(خط سير التفكير: من انتهاء العقد → إلى الإشعار → إلى عدم الخروج → إلى استعادة الحيازة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7C5C3E-1710-2237-BCFC-ADB057E87A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4880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5FAAB-2FAA-10A5-3217-83964B763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BD6DA8-1038-53FB-DD01-FE479C140F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C78BAB-00E1-B486-D137-46DC8092BB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(خط سير التفكير: من انتهاء العقد → إلى الإشعار → إلى عدم الخروج → إلى استعادة الحيازة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77563B-7FB9-CE53-25CF-F7E4207949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17644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CFFEA7-5096-66B4-0407-8E4811143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2F4B5D-3C9D-AAD8-C0D9-0C1620CA6F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60BAD4-876E-92C8-4D92-5F79AEBCB7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(خط سير التفكير: من انتهاء العقد → إلى الإشعار → إلى عدم الخروج → إلى استعادة الحيازة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AE2742-478A-B35F-DAC6-BCD726B2C7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84537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8A8FC-8F5A-5F7D-2545-48DA50CE6F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6DE731-05CF-686F-4120-F8170BD97D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0B3EA1-7134-1DFC-43F1-6C4BC199F2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(خط سير التفكير: من انتهاء العقد → إلى الإشعار → إلى عدم الخروج → إلى استعادة الحيازة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0048EE-87FD-9723-9BA8-6728371B0D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49324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E7E0F-2B21-137C-2278-DC9419C97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CE4DFD-482E-5D56-3029-E7B15D8B7F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5D2AA8-C76F-D4E5-034D-10DA3EA86F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(خط سير التفكير: من انتهاء العقد → إلى الإشعار → إلى عدم الخروج → إلى استعادة الحيازة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BC3D62-0AE2-D905-821D-A10E441530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53154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9C3B43-B59B-65A9-23D1-9B2AD2E4E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A231C3-A335-ECEB-ADAA-DC931BAFF7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1EE1D1-41AE-0B4A-DEE9-ABB59AE6B4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(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EE445C-D658-15A3-B38D-66DD77348C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64949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CD769-4C60-0B02-B127-7C80CD88A2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2136DA-BAED-DECF-1CED-49D10C856F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02F99F-9E3A-0037-27E7-8D06AD699C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(خط سير التفكير: من انتهاء العقد → إلى الإشعار → إلى عدم الخروج → إلى استعادة الحيازة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323F97-2A98-F11E-C8D1-DB8A047CE5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41379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866F84-0B6D-1209-CB8C-83310D16A0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D88AA2-6DCC-3F67-FF02-C8130C4958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5853FF-5153-8F43-2260-411E5C00B0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(خط سير التفكير: من انتهاء العقد → إلى الإشعار → إلى عدم الخروج → إلى استعادة الحيازة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7156CA-22EA-2A2F-D04C-DDBE41276D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61836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9380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231DD-19D0-6749-99E9-67EF0A11F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DE80B1-5159-0C74-C682-4E50A44FA6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1914EF-AB9B-670A-D2C4-6E62E1AF68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05B364-AC8E-4AFD-CB8C-99F29E8BAF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475719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9DD0D1-9179-7660-358C-B9A3EABF1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10ED08-1258-AA67-0708-062D3880EA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D3EAFF-9210-CB5A-49FF-928A11A8E0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CEED1-F958-F37D-ABAC-A95CC2EE71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124171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1B82F4-C645-37FC-A7D7-BED77A436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4AD44B-9BA0-5914-3D7D-D77570F02D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9D28FE-B72B-8270-5628-41625F7B6F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E2C82B-CB14-685A-582F-20DCE84428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42651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CDF4EB-B204-3187-2C44-1AA8F9FD17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95BDA5-0502-A1A8-CF3F-23418878AA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B77176-588B-29E4-A3A7-D40DC56489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887504-48B3-7139-82C5-C15D0B2F46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486346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685B4C-2C1B-CCCA-903C-D6444833E1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EBDFE9-1CB5-8D5B-E5E3-EFF6451471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49A5B7-57AE-EC24-DA51-FEC01AD4F7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5A2906-D6AF-2AEF-3DE7-2A26F89716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794239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6BFC6-7CB7-2610-1339-2A67917BC5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3A9ABA-A03D-EF6B-9EA3-85E4EF7A24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05D4BA-EA00-4EFF-08D9-A76D84F2DF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DD5D7D-135D-D2DB-67CA-9701D33443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55470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A0B4F6-D83F-81E4-BCEA-565010F0E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847A2A-932A-B4ED-6F7D-0E360586FB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2D4EB6-D5A0-437D-D44E-9B7077D027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50C1B9-4787-9956-FFA9-823A57D312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611756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26991D-8537-C4E2-6A80-F75D343E90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5013B4-E8A4-AE28-F3F2-3662027B48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4F1FF5-B29B-8290-5BC1-ECAC76971F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A3E030-716C-1671-B539-152F8169B9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316698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FB9219-DCD7-AD43-685C-31472AA278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23C431-73D2-A8DD-9EDF-E4C1437F4C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B1AA55-5FEB-D836-955C-D0C6C1A648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7E3A16-D22F-68F4-F6F6-AE4503A1B1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141302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E99412-6833-DE7B-88FF-371BB95C3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BD78DA-8041-5BD5-933F-CCB1A49390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75F65C-56BC-6E24-F0A4-E9BD013653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21881F-75C9-0713-D16D-22DD53ACFF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289275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9A0F8-4C7C-662E-3DC2-1C3F9BD82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18CF76-2B4A-173B-E6F0-D1CD33C9A3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3CAC13-C512-117D-D7AD-0C9529E583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8ACBE9-7E1C-2E6A-855B-2590E1EADE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759085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C9C75-C50D-694F-1EB1-28F81E978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B876F1-DA4A-660D-5804-8EAB15B5FC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9C3380-B29A-6FE1-D187-4FE873C907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72E076-DB80-A028-1B96-48981850D5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010367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1DB0A8-B4EB-BC41-7AE6-2EEBAFBC1C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28B138-5632-4C03-C3DF-DFF10A9A84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FC60D8-2266-34C1-B745-FC8F74FC92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8BB619-ABBB-7493-56CB-D678033F51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788555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7FCA07-F198-1600-F4AC-A1DEFB591B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DB1C15-9EB4-7510-D345-30A1C874EF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A9F345-AE22-E2CF-89C2-6C86DD6B14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107B4B-03B2-67F2-1FC1-219617DCE0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673566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A4643-6A79-B531-AF34-D748927601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7B74B8-8ED6-7C4F-8152-C857236B3F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64FFA7-D6C1-09E7-9EB2-2720194F36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3F7AA4-F80E-D63A-6997-47322FE25C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887733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FF0380-BFE1-0837-F210-425B79162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E3B27C-C9B7-0E4E-DE38-1C1B727C77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925CAC-A149-B7C9-9273-66665A948A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B9676D-831A-5F55-867F-4D8A7F1E6B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412298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C9D22-F4B9-B7BB-00F0-E3DD41CF1F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69FB26-C7D8-91B3-6D2E-957811DD29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BE5D1D-0E12-75AA-0D73-9855217C8B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6E1D5A-F594-53E6-2147-D61690BA3E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391662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651461-132A-4900-0E38-C69CA1ED02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6CA6E7-DE46-0AC5-5E7C-5C137D60AA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EA6B0F-A099-3746-38E2-D623CC5CC0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9458E0-869D-4B52-817B-694AA932D9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352210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458406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D84BD4-52D3-1A88-FF79-0E23134ABD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ED8478-E59D-C54B-7703-0B39D4099F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63A098-DCB6-5711-386E-CDEFCB2261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FC1D91-6D4D-7540-D437-C8C90AC2F6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7300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2591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37209" y="585942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40495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REA619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Property and Facilities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9555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REA619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Property and Facilities Management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Plaque 3">
            <a:extLst>
              <a:ext uri="{FF2B5EF4-FFF2-40B4-BE49-F238E27FC236}">
                <a16:creationId xmlns:a16="http://schemas.microsoft.com/office/drawing/2014/main" id="{62A675CF-403D-C9E6-AA52-6F7730BE7E37}"/>
              </a:ext>
            </a:extLst>
          </p:cNvPr>
          <p:cNvSpPr/>
          <p:nvPr/>
        </p:nvSpPr>
        <p:spPr>
          <a:xfrm>
            <a:off x="4053596" y="1214010"/>
            <a:ext cx="5678024" cy="624843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Lease Life Cycle  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*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Lease Administration *</a:t>
            </a:r>
          </a:p>
        </p:txBody>
      </p:sp>
      <p:sp>
        <p:nvSpPr>
          <p:cNvPr id="20" name="Scroll: Vertical 19">
            <a:extLst>
              <a:ext uri="{FF2B5EF4-FFF2-40B4-BE49-F238E27FC236}">
                <a16:creationId xmlns:a16="http://schemas.microsoft.com/office/drawing/2014/main" id="{D9BF5A3B-7C5F-6FA7-7109-C8847F2129FF}"/>
              </a:ext>
            </a:extLst>
          </p:cNvPr>
          <p:cNvSpPr/>
          <p:nvPr/>
        </p:nvSpPr>
        <p:spPr>
          <a:xfrm>
            <a:off x="4444624" y="1880413"/>
            <a:ext cx="4393770" cy="624843"/>
          </a:xfrm>
          <a:prstGeom prst="verticalScroll">
            <a:avLst/>
          </a:prstGeom>
          <a:solidFill>
            <a:srgbClr val="66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200" b="1" dirty="0">
                <a:solidFill>
                  <a:schemeClr val="tx1"/>
                </a:solidFill>
                <a:latin typeface="Alexandria"/>
              </a:rPr>
              <a:t>Financial Management of Leases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D5C03B-6361-C4AD-CB19-61B2CDD3D67A}"/>
              </a:ext>
            </a:extLst>
          </p:cNvPr>
          <p:cNvSpPr txBox="1"/>
          <p:nvPr/>
        </p:nvSpPr>
        <p:spPr>
          <a:xfrm>
            <a:off x="1781402" y="2604791"/>
            <a:ext cx="3661984" cy="707886"/>
          </a:xfrm>
          <a:prstGeom prst="rect">
            <a:avLst/>
          </a:prstGeom>
          <a:solidFill>
            <a:srgbClr val="FFCCFF"/>
          </a:solidFill>
          <a:ln w="381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2) Revenue Management and Rent Collection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E474D7-CB90-20A8-FB99-0CC6213A3FCE}"/>
              </a:ext>
            </a:extLst>
          </p:cNvPr>
          <p:cNvSpPr txBox="1"/>
          <p:nvPr/>
        </p:nvSpPr>
        <p:spPr>
          <a:xfrm>
            <a:off x="563103" y="3464845"/>
            <a:ext cx="6098582" cy="3416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Accepting Partial Rent — Operational and Legal Framework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0C7415F-A32C-BFE5-2DF5-5F12BD0CFF09}"/>
              </a:ext>
            </a:extLst>
          </p:cNvPr>
          <p:cNvGrpSpPr/>
          <p:nvPr/>
        </p:nvGrpSpPr>
        <p:grpSpPr>
          <a:xfrm>
            <a:off x="563103" y="4031408"/>
            <a:ext cx="6098582" cy="411177"/>
            <a:chOff x="5281427" y="1098602"/>
            <a:chExt cx="2066645" cy="1538754"/>
          </a:xfrm>
          <a:solidFill>
            <a:schemeClr val="bg1"/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03B8287-00C3-87E0-6F26-918E7D5A0353}"/>
                </a:ext>
              </a:extLst>
            </p:cNvPr>
            <p:cNvSpPr/>
            <p:nvPr/>
          </p:nvSpPr>
          <p:spPr>
            <a:xfrm>
              <a:off x="5326149" y="1098602"/>
              <a:ext cx="2021923" cy="153875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txBody>
            <a:bodyPr wrap="square">
              <a:spAutoFit/>
            </a:bodyPr>
            <a:lstStyle/>
            <a:p>
              <a:endParaRPr lang="en-US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8C4D9FA-68AC-1BAD-840D-D86D9FAF56B8}"/>
                </a:ext>
              </a:extLst>
            </p:cNvPr>
            <p:cNvSpPr txBox="1"/>
            <p:nvPr/>
          </p:nvSpPr>
          <p:spPr>
            <a:xfrm>
              <a:off x="5281427" y="1117427"/>
              <a:ext cx="2021923" cy="153875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marR="0" lvl="0" indent="0" algn="ctr" defTabSz="1066800" fontAlgn="auto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 kumimoji="0" b="1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r>
                <a:rPr lang="en-US" dirty="0"/>
                <a:t>Components of a Partial Payment Agreement</a:t>
              </a: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9E5F8F78-2E11-1CC9-9DF1-878FFA0746E6}"/>
              </a:ext>
            </a:extLst>
          </p:cNvPr>
          <p:cNvSpPr txBox="1"/>
          <p:nvPr/>
        </p:nvSpPr>
        <p:spPr>
          <a:xfrm>
            <a:off x="1707461" y="4558918"/>
            <a:ext cx="3356025" cy="871328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Difference Between Commercial and Residential Landlords in Partial Rent Situations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29E780C-169E-FCA9-59A9-1BC86D7FEB35}"/>
              </a:ext>
            </a:extLst>
          </p:cNvPr>
          <p:cNvSpPr txBox="1"/>
          <p:nvPr/>
        </p:nvSpPr>
        <p:spPr>
          <a:xfrm>
            <a:off x="6960963" y="2622001"/>
            <a:ext cx="4631769" cy="43088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+mn-ea"/>
                <a:cs typeface="+mn-cs"/>
              </a:rPr>
              <a:t>3)Operating Expense Management 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A826802-DEE6-7EEC-F43A-645F59B3C28F}"/>
              </a:ext>
            </a:extLst>
          </p:cNvPr>
          <p:cNvGrpSpPr/>
          <p:nvPr/>
        </p:nvGrpSpPr>
        <p:grpSpPr>
          <a:xfrm>
            <a:off x="7221981" y="3254859"/>
            <a:ext cx="4406916" cy="581177"/>
            <a:chOff x="2916542" y="1122538"/>
            <a:chExt cx="6178484" cy="2349065"/>
          </a:xfrm>
          <a:solidFill>
            <a:srgbClr val="FFFFCC"/>
          </a:solidFill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21BA068-0B3B-4602-4325-C06E9F8E4AC6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648636C-1BCB-78BC-0077-33B09A0037C5}"/>
                </a:ext>
              </a:extLst>
            </p:cNvPr>
            <p:cNvSpPr txBox="1"/>
            <p:nvPr/>
          </p:nvSpPr>
          <p:spPr>
            <a:xfrm>
              <a:off x="2916542" y="1122538"/>
              <a:ext cx="6178484" cy="2349065"/>
            </a:xfrm>
            <a:prstGeom prst="rect">
              <a:avLst/>
            </a:prstGeom>
            <a:grpFill/>
            <a:ln>
              <a:solidFill>
                <a:srgbClr val="0070C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Tenant’s Property Expense Profile – </a:t>
              </a:r>
              <a:endParaRPr kumimoji="0" lang="ar-SY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endParaRP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RPI Form 562</a:t>
              </a:r>
              <a:endParaRPr lang="en-US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0EDFC55-128C-F324-C6AE-025BB3A3B95F}"/>
              </a:ext>
            </a:extLst>
          </p:cNvPr>
          <p:cNvGrpSpPr/>
          <p:nvPr/>
        </p:nvGrpSpPr>
        <p:grpSpPr>
          <a:xfrm>
            <a:off x="7221979" y="4079866"/>
            <a:ext cx="4506997" cy="458891"/>
            <a:chOff x="2916542" y="1566314"/>
            <a:chExt cx="6178484" cy="531606"/>
          </a:xfrm>
          <a:solidFill>
            <a:srgbClr val="FFFFCC"/>
          </a:solidFill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48E26C7-1AAC-349C-E17E-ED4FFDAF39B2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F1DCC190-C215-02F5-7175-574DD4A5E7C1}"/>
                </a:ext>
              </a:extLst>
            </p:cNvPr>
            <p:cNvSpPr txBox="1"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Primary Functions of the Property Manager </a:t>
              </a:r>
              <a:endParaRPr lang="en-US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4216DFC1-1BA1-DBB1-21DC-65D9E25021AB}"/>
              </a:ext>
            </a:extLst>
          </p:cNvPr>
          <p:cNvGrpSpPr/>
          <p:nvPr/>
        </p:nvGrpSpPr>
        <p:grpSpPr>
          <a:xfrm>
            <a:off x="7221979" y="4795625"/>
            <a:ext cx="4511021" cy="535753"/>
            <a:chOff x="2123457" y="1567959"/>
            <a:chExt cx="7764651" cy="669680"/>
          </a:xfrm>
          <a:solidFill>
            <a:srgbClr val="FFFFCC"/>
          </a:solidFill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EA097C7-9608-8292-71CF-D23A73D0F9B0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A70659A1-DEA9-21AD-146B-94FFDC6614AA}"/>
                </a:ext>
              </a:extLst>
            </p:cNvPr>
            <p:cNvSpPr txBox="1"/>
            <p:nvPr/>
          </p:nvSpPr>
          <p:spPr>
            <a:xfrm>
              <a:off x="2123457" y="1583625"/>
              <a:ext cx="7764651" cy="65401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Analysis of Common Area Maintenance (CAM) </a:t>
              </a:r>
              <a:r>
                <a:rPr lang="en-US" b="1" dirty="0">
                  <a:solidFill>
                    <a:prstClr val="black"/>
                  </a:solidFill>
                  <a:latin typeface="Alexandria"/>
                </a:rPr>
                <a:t>Fees</a:t>
              </a:r>
              <a:endPara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E3AD9FE-7E73-8C63-AF49-F152FF29A075}"/>
              </a:ext>
            </a:extLst>
          </p:cNvPr>
          <p:cNvGrpSpPr/>
          <p:nvPr/>
        </p:nvGrpSpPr>
        <p:grpSpPr>
          <a:xfrm>
            <a:off x="7217955" y="5588030"/>
            <a:ext cx="4511021" cy="535753"/>
            <a:chOff x="2123457" y="1567959"/>
            <a:chExt cx="7764651" cy="669680"/>
          </a:xfrm>
          <a:solidFill>
            <a:srgbClr val="FFFFCC"/>
          </a:solidFill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6CF7F6E5-7D9B-C830-397A-78D11096A10D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12BE893F-E07A-29A8-F6EE-DCD685C33189}"/>
                </a:ext>
              </a:extLst>
            </p:cNvPr>
            <p:cNvSpPr txBox="1"/>
            <p:nvPr/>
          </p:nvSpPr>
          <p:spPr>
            <a:xfrm>
              <a:off x="2123457" y="1583625"/>
              <a:ext cx="7764651" cy="65401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Comparative Cost Analysis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C6FE674-CDE5-5BB7-CE13-52B567C38720}"/>
              </a:ext>
            </a:extLst>
          </p:cNvPr>
          <p:cNvSpPr txBox="1"/>
          <p:nvPr/>
        </p:nvSpPr>
        <p:spPr>
          <a:xfrm>
            <a:off x="5311541" y="641699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Recap-Lecture 4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78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7" grpId="0" animBg="1"/>
      <p:bldP spid="12" grpId="0" animBg="1"/>
      <p:bldP spid="32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C815C-4CEF-D0EF-4D87-99BE4435D5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AF81EBA1-81F3-5A87-9F13-3F1CBA57D59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2D1FF965-E44C-EA32-93E1-55C1DBF435A6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CDCB0C43-E142-757B-FC0E-030C36EA63B6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0B2874E-D5F8-2454-894D-18865CAAF25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851A366-362F-94D8-5262-B2D81BBEEC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Plaque 3">
            <a:extLst>
              <a:ext uri="{FF2B5EF4-FFF2-40B4-BE49-F238E27FC236}">
                <a16:creationId xmlns:a16="http://schemas.microsoft.com/office/drawing/2014/main" id="{8471A5CB-60D4-58CA-9CEB-6546EA4B3394}"/>
              </a:ext>
            </a:extLst>
          </p:cNvPr>
          <p:cNvSpPr/>
          <p:nvPr/>
        </p:nvSpPr>
        <p:spPr>
          <a:xfrm>
            <a:off x="4053596" y="1214010"/>
            <a:ext cx="5678024" cy="624843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Lease Life Cycle  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*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Lease Administration *</a:t>
            </a:r>
          </a:p>
        </p:txBody>
      </p:sp>
      <p:sp>
        <p:nvSpPr>
          <p:cNvPr id="20" name="Scroll: Vertical 19">
            <a:extLst>
              <a:ext uri="{FF2B5EF4-FFF2-40B4-BE49-F238E27FC236}">
                <a16:creationId xmlns:a16="http://schemas.microsoft.com/office/drawing/2014/main" id="{5AA24EA7-36C7-E346-7FB0-DDAC2D241B51}"/>
              </a:ext>
            </a:extLst>
          </p:cNvPr>
          <p:cNvSpPr/>
          <p:nvPr/>
        </p:nvSpPr>
        <p:spPr>
          <a:xfrm>
            <a:off x="4444624" y="1880413"/>
            <a:ext cx="4393770" cy="624843"/>
          </a:xfrm>
          <a:prstGeom prst="verticalScroll">
            <a:avLst/>
          </a:prstGeom>
          <a:solidFill>
            <a:srgbClr val="66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Financial Management of Leases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1C4D36-DD0D-E88A-A776-AAA45003CFF5}"/>
              </a:ext>
            </a:extLst>
          </p:cNvPr>
          <p:cNvSpPr txBox="1"/>
          <p:nvPr/>
        </p:nvSpPr>
        <p:spPr>
          <a:xfrm>
            <a:off x="2901273" y="3231427"/>
            <a:ext cx="1947622" cy="341632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APOD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7914A1D-2972-D5E4-7F3A-87C07E37C51A}"/>
              </a:ext>
            </a:extLst>
          </p:cNvPr>
          <p:cNvGrpSpPr/>
          <p:nvPr/>
        </p:nvGrpSpPr>
        <p:grpSpPr>
          <a:xfrm>
            <a:off x="2932411" y="3757251"/>
            <a:ext cx="1947622" cy="384268"/>
            <a:chOff x="5281427" y="1098602"/>
            <a:chExt cx="2066645" cy="1538754"/>
          </a:xfrm>
          <a:solidFill>
            <a:schemeClr val="bg1"/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1AA8853-20F4-1B11-C1E4-A76491B3BA09}"/>
                </a:ext>
              </a:extLst>
            </p:cNvPr>
            <p:cNvSpPr/>
            <p:nvPr/>
          </p:nvSpPr>
          <p:spPr>
            <a:xfrm>
              <a:off x="5326149" y="1098602"/>
              <a:ext cx="2021923" cy="1538754"/>
            </a:xfrm>
            <a:prstGeom prst="rect">
              <a:avLst/>
            </a:prstGeom>
            <a:grpFill/>
            <a:ln>
              <a:solidFill>
                <a:srgbClr val="00B050"/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5D33710-77CA-A620-F416-C17B07E01B59}"/>
                </a:ext>
              </a:extLst>
            </p:cNvPr>
            <p:cNvSpPr txBox="1"/>
            <p:nvPr/>
          </p:nvSpPr>
          <p:spPr>
            <a:xfrm>
              <a:off x="5281427" y="1117426"/>
              <a:ext cx="2021923" cy="1278495"/>
            </a:xfrm>
            <a:prstGeom prst="rect">
              <a:avLst/>
            </a:prstGeom>
            <a:grpFill/>
            <a:ln>
              <a:solidFill>
                <a:srgbClr val="00B050"/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marR="0" lvl="0" indent="0" algn="ctr" defTabSz="1066800" fontAlgn="auto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 kumimoji="0" b="1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P&amp;L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E570C78-49C9-54F1-34DF-582439D004FC}"/>
              </a:ext>
            </a:extLst>
          </p:cNvPr>
          <p:cNvSpPr txBox="1"/>
          <p:nvPr/>
        </p:nvSpPr>
        <p:spPr>
          <a:xfrm>
            <a:off x="1891930" y="2703534"/>
            <a:ext cx="4665100" cy="43088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+mn-ea"/>
                <a:cs typeface="+mn-cs"/>
              </a:rPr>
              <a:t>Budgeting and Financial Forecasting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444CDB-DD56-84DB-DAC9-992FEFB0F38F}"/>
              </a:ext>
            </a:extLst>
          </p:cNvPr>
          <p:cNvSpPr txBox="1"/>
          <p:nvPr/>
        </p:nvSpPr>
        <p:spPr>
          <a:xfrm>
            <a:off x="1456140" y="4296393"/>
            <a:ext cx="4837887" cy="419268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the Budgeting and Forecasting Process.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B1CCDB-FE75-2E91-C991-833CE01C4C43}"/>
              </a:ext>
            </a:extLst>
          </p:cNvPr>
          <p:cNvSpPr txBox="1"/>
          <p:nvPr/>
        </p:nvSpPr>
        <p:spPr>
          <a:xfrm>
            <a:off x="1456140" y="4964298"/>
            <a:ext cx="4837888" cy="419268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Importance of Financial Forecasting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9626DA-8515-5171-821C-5F248EA0F302}"/>
              </a:ext>
            </a:extLst>
          </p:cNvPr>
          <p:cNvSpPr txBox="1"/>
          <p:nvPr/>
        </p:nvSpPr>
        <p:spPr>
          <a:xfrm>
            <a:off x="7149002" y="2607908"/>
            <a:ext cx="4579974" cy="43088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+mn-ea"/>
                <a:cs typeface="+mn-cs"/>
              </a:rPr>
              <a:t>Accounting and Financial Reporting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D7E9868-83A1-B01F-7677-4EC23F0EE906}"/>
              </a:ext>
            </a:extLst>
          </p:cNvPr>
          <p:cNvSpPr txBox="1"/>
          <p:nvPr/>
        </p:nvSpPr>
        <p:spPr>
          <a:xfrm>
            <a:off x="7149002" y="4320121"/>
            <a:ext cx="4390802" cy="419268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Tasks of Accounting and Financial Reporting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95482E9-8878-3A49-6538-BB98C9558EE6}"/>
              </a:ext>
            </a:extLst>
          </p:cNvPr>
          <p:cNvSpPr txBox="1"/>
          <p:nvPr/>
        </p:nvSpPr>
        <p:spPr>
          <a:xfrm>
            <a:off x="8271426" y="3171134"/>
            <a:ext cx="1947622" cy="341632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1066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APOD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BBBAB2E-0866-58F1-AE6B-1E6699EB1DCF}"/>
              </a:ext>
            </a:extLst>
          </p:cNvPr>
          <p:cNvGrpSpPr/>
          <p:nvPr/>
        </p:nvGrpSpPr>
        <p:grpSpPr>
          <a:xfrm>
            <a:off x="8302564" y="3696958"/>
            <a:ext cx="1947622" cy="384268"/>
            <a:chOff x="5281427" y="1098602"/>
            <a:chExt cx="2066645" cy="1538754"/>
          </a:xfrm>
          <a:solidFill>
            <a:schemeClr val="bg1"/>
          </a:solidFill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7C4A3E7-ABCD-6C4D-40AD-2052B027FCEA}"/>
                </a:ext>
              </a:extLst>
            </p:cNvPr>
            <p:cNvSpPr/>
            <p:nvPr/>
          </p:nvSpPr>
          <p:spPr>
            <a:xfrm>
              <a:off x="5326149" y="1098602"/>
              <a:ext cx="2021923" cy="1538754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F1A4901-A1AE-1A9C-7044-960A5DCDA83E}"/>
                </a:ext>
              </a:extLst>
            </p:cNvPr>
            <p:cNvSpPr txBox="1"/>
            <p:nvPr/>
          </p:nvSpPr>
          <p:spPr>
            <a:xfrm>
              <a:off x="5281427" y="1117426"/>
              <a:ext cx="2021923" cy="1278495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marR="0" lvl="0" indent="0" algn="ctr" defTabSz="1066800" fontAlgn="auto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 kumimoji="0" b="1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P&amp;L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7B92508E-3A68-6C42-4A22-F0E0482B2457}"/>
              </a:ext>
            </a:extLst>
          </p:cNvPr>
          <p:cNvSpPr txBox="1"/>
          <p:nvPr/>
        </p:nvSpPr>
        <p:spPr>
          <a:xfrm>
            <a:off x="7149003" y="5086815"/>
            <a:ext cx="4579974" cy="430887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+mn-ea"/>
                <a:cs typeface="+mn-cs"/>
              </a:rPr>
              <a:t>Risk and Legal Management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BD6EA88-243E-7407-3D4A-FC6D8E66A0E8}"/>
              </a:ext>
            </a:extLst>
          </p:cNvPr>
          <p:cNvGrpSpPr/>
          <p:nvPr/>
        </p:nvGrpSpPr>
        <p:grpSpPr>
          <a:xfrm>
            <a:off x="7575380" y="5676140"/>
            <a:ext cx="3538046" cy="419268"/>
            <a:chOff x="2907922" y="1158585"/>
            <a:chExt cx="6376170" cy="652229"/>
          </a:xfrm>
          <a:solidFill>
            <a:schemeClr val="bg1"/>
          </a:solidFill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F93F966-BA05-55FF-34DA-227D5EC4D2E2}"/>
                </a:ext>
              </a:extLst>
            </p:cNvPr>
            <p:cNvSpPr/>
            <p:nvPr/>
          </p:nvSpPr>
          <p:spPr>
            <a:xfrm>
              <a:off x="2907922" y="1158585"/>
              <a:ext cx="6376170" cy="652229"/>
            </a:xfrm>
            <a:prstGeom prst="rect">
              <a:avLst/>
            </a:prstGeom>
            <a:grp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A2F0DA6-115C-14DE-04B8-E70F5CD9244C}"/>
                </a:ext>
              </a:extLst>
            </p:cNvPr>
            <p:cNvSpPr txBox="1"/>
            <p:nvPr/>
          </p:nvSpPr>
          <p:spPr>
            <a:xfrm>
              <a:off x="2907922" y="1158585"/>
              <a:ext cx="6376170" cy="652229"/>
            </a:xfrm>
            <a:prstGeom prst="rect">
              <a:avLst/>
            </a:prstGeom>
            <a:grp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Types of Risks to Be Managed</a:t>
              </a:r>
              <a:endParaRPr lang="en-US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5F3E3BA-CEA5-C8C0-78AA-DB6AA3D957EC}"/>
              </a:ext>
            </a:extLst>
          </p:cNvPr>
          <p:cNvGrpSpPr/>
          <p:nvPr/>
        </p:nvGrpSpPr>
        <p:grpSpPr>
          <a:xfrm>
            <a:off x="7054416" y="6274553"/>
            <a:ext cx="4579974" cy="433083"/>
            <a:chOff x="2055023" y="1416535"/>
            <a:chExt cx="7721091" cy="433083"/>
          </a:xfrm>
          <a:solidFill>
            <a:schemeClr val="bg1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ED0D7D2-6AAA-2492-3989-9BD3796E2BDC}"/>
                </a:ext>
              </a:extLst>
            </p:cNvPr>
            <p:cNvSpPr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  <a:grp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20188F8-E331-BC62-5B5F-647B0D4BB76A}"/>
                </a:ext>
              </a:extLst>
            </p:cNvPr>
            <p:cNvSpPr txBox="1"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  <a:grp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Legal and Preventive Risk Tools and Treatments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0F6B34CF-C48B-2663-DEDC-289125ADC023}"/>
              </a:ext>
            </a:extLst>
          </p:cNvPr>
          <p:cNvSpPr txBox="1"/>
          <p:nvPr/>
        </p:nvSpPr>
        <p:spPr>
          <a:xfrm>
            <a:off x="5310684" y="632526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Recap-Lecture 4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687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12" grpId="0" animBg="1"/>
      <p:bldP spid="3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26919-9D7A-E7D7-6964-FC3873565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FF33C9A-9533-F4D3-539E-ED4060D1309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A96C968-A7CF-77FA-CED0-DCE3EB7000A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AEF2750-4DD9-7D55-600B-62B8879E547C}"/>
              </a:ext>
            </a:extLst>
          </p:cNvPr>
          <p:cNvSpPr/>
          <p:nvPr/>
        </p:nvSpPr>
        <p:spPr>
          <a:xfrm rot="16200000" flipV="1">
            <a:off x="6930438" y="41304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BC18A48-84EC-D2C4-EB4F-A0B024BA6A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B1DE47-FD98-768D-5DAB-A968D87DF3EB}"/>
              </a:ext>
            </a:extLst>
          </p:cNvPr>
          <p:cNvSpPr txBox="1"/>
          <p:nvPr/>
        </p:nvSpPr>
        <p:spPr>
          <a:xfrm>
            <a:off x="4291033" y="1799303"/>
            <a:ext cx="8417320" cy="7757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3838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Lease Administration</a:t>
            </a:r>
            <a:r>
              <a:rPr lang="ar-SY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) </a:t>
            </a: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Tenant Relationship Management </a:t>
            </a:r>
            <a:r>
              <a:rPr lang="ar-SY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endParaRPr lang="en-US" sz="2000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Lease Expiration / Termination</a:t>
            </a:r>
            <a:endParaRPr lang="ar-SY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Post-Lease (Recovery &amp; Re-letting)</a:t>
            </a:r>
            <a:endParaRPr lang="ar-SY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Lease Assignments &amp; Subleases – Key Concepts</a:t>
            </a:r>
            <a:endParaRPr lang="ar-SY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Options and the right of first refusal to buy</a:t>
            </a: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ar-SY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ar-SY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ar-SY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ar-SY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3838" lvl="0" indent="-53975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b="1" dirty="0">
              <a:latin typeface="Alexandria"/>
            </a:endParaRPr>
          </a:p>
          <a:p>
            <a:pPr marL="511175" lvl="0" indent="-635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04825"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endParaRPr lang="en-US" sz="1400" dirty="0">
              <a:latin typeface="Alexandria" charset="0"/>
              <a:cs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A4B395A-9EC1-7DF2-9E50-A443D829EED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F18E36-36E6-3E91-7495-F4F6540992DE}"/>
              </a:ext>
            </a:extLst>
          </p:cNvPr>
          <p:cNvSpPr txBox="1"/>
          <p:nvPr/>
        </p:nvSpPr>
        <p:spPr>
          <a:xfrm>
            <a:off x="4104553" y="1065461"/>
            <a:ext cx="5926419" cy="505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* Contents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*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491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FDB66-C36D-F76C-AE11-48B27A6C5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0FE0B8D-3176-36E2-F8BE-2F3EB863316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CF16BC6-8F8E-650D-C7BB-62BCC5926F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EC36D79-26B7-C165-7541-CF48CD3FCEC2}"/>
              </a:ext>
            </a:extLst>
          </p:cNvPr>
          <p:cNvSpPr txBox="1"/>
          <p:nvPr/>
        </p:nvSpPr>
        <p:spPr>
          <a:xfrm>
            <a:off x="4934383" y="641643"/>
            <a:ext cx="3410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Administration 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C963D2D-1394-802B-37CD-751745C1F0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3412512"/>
              </p:ext>
            </p:extLst>
          </p:nvPr>
        </p:nvGraphicFramePr>
        <p:xfrm>
          <a:off x="197051" y="-13236"/>
          <a:ext cx="12011569" cy="5252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40EA2651-83EE-487F-5F8E-936F34E7C05B}"/>
              </a:ext>
            </a:extLst>
          </p:cNvPr>
          <p:cNvGrpSpPr/>
          <p:nvPr/>
        </p:nvGrpSpPr>
        <p:grpSpPr>
          <a:xfrm>
            <a:off x="576627" y="4638382"/>
            <a:ext cx="2689875" cy="2109380"/>
            <a:chOff x="4092132" y="2238473"/>
            <a:chExt cx="4519218" cy="1403634"/>
          </a:xfrm>
          <a:solidFill>
            <a:srgbClr val="FFE1FF"/>
          </a:solidFill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40072ED-19C4-F0D4-DB8E-CB34A4A3C59F}"/>
                </a:ext>
              </a:extLst>
            </p:cNvPr>
            <p:cNvSpPr/>
            <p:nvPr/>
          </p:nvSpPr>
          <p:spPr>
            <a:xfrm>
              <a:off x="4092132" y="2238473"/>
              <a:ext cx="4118536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8384161-73EE-4043-7666-6C34D39F9A98}"/>
                </a:ext>
              </a:extLst>
            </p:cNvPr>
            <p:cNvSpPr txBox="1"/>
            <p:nvPr/>
          </p:nvSpPr>
          <p:spPr>
            <a:xfrm>
              <a:off x="4492814" y="2354101"/>
              <a:ext cx="4118536" cy="12880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Landlord and Tenant Obligations</a:t>
              </a:r>
              <a:endParaRPr lang="en-US" sz="2400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7ADB2B3D-63F3-6322-D8AD-C2245A94FADD}"/>
              </a:ext>
            </a:extLst>
          </p:cNvPr>
          <p:cNvGrpSpPr/>
          <p:nvPr/>
        </p:nvGrpSpPr>
        <p:grpSpPr>
          <a:xfrm>
            <a:off x="4719215" y="4638382"/>
            <a:ext cx="2689875" cy="2109380"/>
            <a:chOff x="4092132" y="2238473"/>
            <a:chExt cx="4519218" cy="1403634"/>
          </a:xfrm>
          <a:solidFill>
            <a:srgbClr val="EBFFFF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032CF2C-D89C-C309-D913-7A0184C5764C}"/>
                </a:ext>
              </a:extLst>
            </p:cNvPr>
            <p:cNvSpPr/>
            <p:nvPr/>
          </p:nvSpPr>
          <p:spPr>
            <a:xfrm>
              <a:off x="4092132" y="2238473"/>
              <a:ext cx="4118536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F919E85-DEA0-F8C6-FDCD-F5BE066E525C}"/>
                </a:ext>
              </a:extLst>
            </p:cNvPr>
            <p:cNvSpPr txBox="1"/>
            <p:nvPr/>
          </p:nvSpPr>
          <p:spPr>
            <a:xfrm>
              <a:off x="4492814" y="2354101"/>
              <a:ext cx="4118536" cy="12880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Financial Management </a:t>
              </a:r>
              <a:endParaRPr lang="en-US" sz="2400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D84291-AF8C-CF6F-F96E-C7DCC037C082}"/>
              </a:ext>
            </a:extLst>
          </p:cNvPr>
          <p:cNvGrpSpPr/>
          <p:nvPr/>
        </p:nvGrpSpPr>
        <p:grpSpPr>
          <a:xfrm>
            <a:off x="9321694" y="4725265"/>
            <a:ext cx="2689875" cy="2109380"/>
            <a:chOff x="4092132" y="2238473"/>
            <a:chExt cx="4519218" cy="1403634"/>
          </a:xfrm>
          <a:solidFill>
            <a:srgbClr val="ADF9B6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5D7AC-5EDD-A2EC-C8D6-6F66B6F1494F}"/>
                </a:ext>
              </a:extLst>
            </p:cNvPr>
            <p:cNvSpPr/>
            <p:nvPr/>
          </p:nvSpPr>
          <p:spPr>
            <a:xfrm>
              <a:off x="4092132" y="2238473"/>
              <a:ext cx="4118536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CAB16BF-37AB-8BE8-F4D3-955023EC6CBE}"/>
                </a:ext>
              </a:extLst>
            </p:cNvPr>
            <p:cNvSpPr txBox="1"/>
            <p:nvPr/>
          </p:nvSpPr>
          <p:spPr>
            <a:xfrm>
              <a:off x="4492814" y="2354101"/>
              <a:ext cx="4118536" cy="12880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342900" lvl="0" indent="-342900" algn="ctr" defTabSz="889000">
                <a:lnSpc>
                  <a:spcPct val="90000"/>
                </a:lnSpc>
                <a:spcBef>
                  <a:spcPct val="0"/>
                </a:spcBef>
                <a:buFont typeface="Wingdings" panose="05000000000000000000" pitchFamily="2" charset="2"/>
                <a:buChar char="Ø"/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Tenant Relationship Management</a:t>
              </a:r>
            </a:p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endParaRPr lang="en-US" sz="2000" b="1" dirty="0">
                <a:solidFill>
                  <a:schemeClr val="tx1"/>
                </a:solidFill>
                <a:latin typeface="Alexandri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939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66761C-6B0A-85A5-27F7-718645F93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DB10D71-4EB0-93D9-2566-60BA0482CD1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64D6C2-D788-18B7-510B-8B561DE9B0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E44403-F538-9E52-B787-28572892BD65}"/>
              </a:ext>
            </a:extLst>
          </p:cNvPr>
          <p:cNvSpPr txBox="1"/>
          <p:nvPr/>
        </p:nvSpPr>
        <p:spPr>
          <a:xfrm>
            <a:off x="484324" y="1294030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Tenant Relationship Management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000DFB-F723-09E1-1057-8356DE8FB7E3}"/>
              </a:ext>
            </a:extLst>
          </p:cNvPr>
          <p:cNvSpPr txBox="1"/>
          <p:nvPr/>
        </p:nvSpPr>
        <p:spPr>
          <a:xfrm>
            <a:off x="4934383" y="641643"/>
            <a:ext cx="3410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Administration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13D1B5-BFFB-831E-51ED-E9B5136EF904}"/>
              </a:ext>
            </a:extLst>
          </p:cNvPr>
          <p:cNvSpPr txBox="1"/>
          <p:nvPr/>
        </p:nvSpPr>
        <p:spPr>
          <a:xfrm>
            <a:off x="813802" y="1798702"/>
            <a:ext cx="10623947" cy="806375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Tenant Relationship Management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is considered one of the key elements of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Success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in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Property Management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 and one of the most important functions of a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Property Manager</a:t>
            </a:r>
            <a:r>
              <a:rPr lang="ar-SY" sz="2000" b="1" dirty="0">
                <a:solidFill>
                  <a:prstClr val="black"/>
                </a:solidFill>
                <a:latin typeface="Alexandria"/>
              </a:rPr>
              <a:t>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F7ED6DD-EC1C-BCF2-B78B-17CE1FD14062}"/>
              </a:ext>
            </a:extLst>
          </p:cNvPr>
          <p:cNvGrpSpPr/>
          <p:nvPr/>
        </p:nvGrpSpPr>
        <p:grpSpPr>
          <a:xfrm>
            <a:off x="754251" y="2734289"/>
            <a:ext cx="4894215" cy="1681351"/>
            <a:chOff x="-2" y="0"/>
            <a:chExt cx="4611417" cy="2201859"/>
          </a:xfrm>
        </p:grpSpPr>
        <p:sp>
          <p:nvSpPr>
            <p:cNvPr id="10" name="Rectangle: Single Corner Rounded 9">
              <a:extLst>
                <a:ext uri="{FF2B5EF4-FFF2-40B4-BE49-F238E27FC236}">
                  <a16:creationId xmlns:a16="http://schemas.microsoft.com/office/drawing/2014/main" id="{271CC3A8-DC49-A060-316C-F208C1E50B4D}"/>
                </a:ext>
              </a:extLst>
            </p:cNvPr>
            <p:cNvSpPr/>
            <p:nvPr/>
          </p:nvSpPr>
          <p:spPr>
            <a:xfrm rot="16200000">
              <a:off x="1204777" y="-1204777"/>
              <a:ext cx="2201859" cy="4611414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: Single Corner Rounded 4">
              <a:extLst>
                <a:ext uri="{FF2B5EF4-FFF2-40B4-BE49-F238E27FC236}">
                  <a16:creationId xmlns:a16="http://schemas.microsoft.com/office/drawing/2014/main" id="{7C55D20D-7601-2C1A-242B-BCDE6D48CAEF}"/>
                </a:ext>
              </a:extLst>
            </p:cNvPr>
            <p:cNvSpPr txBox="1"/>
            <p:nvPr/>
          </p:nvSpPr>
          <p:spPr>
            <a:xfrm rot="21600000">
              <a:off x="-1" y="1"/>
              <a:ext cx="4611414" cy="16513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0688" tIns="170688" rIns="170688" bIns="17068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endParaRPr lang="en-US" sz="2200" b="0" i="0" kern="1200" dirty="0">
                <a:latin typeface="Alexandria"/>
              </a:endParaRP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n-US" sz="2200" b="1" i="0" kern="1200" dirty="0">
                  <a:latin typeface="Alexandria"/>
                </a:rPr>
                <a:t>Maintain high occupancy rates </a:t>
              </a:r>
              <a:r>
                <a:rPr lang="en-US" sz="2200" b="0" i="0" kern="1200" dirty="0">
                  <a:latin typeface="Alexandria"/>
                </a:rPr>
                <a:t>by enhancing tenant satisfaction and encouraging lease renewals</a:t>
              </a:r>
              <a:endParaRPr lang="en-US" sz="2200" b="0" kern="1200" dirty="0">
                <a:latin typeface="Alexandria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1E38B1F-528F-4DD2-D317-3CB409CBBA0F}"/>
              </a:ext>
            </a:extLst>
          </p:cNvPr>
          <p:cNvGrpSpPr/>
          <p:nvPr/>
        </p:nvGrpSpPr>
        <p:grpSpPr>
          <a:xfrm>
            <a:off x="6657189" y="2738186"/>
            <a:ext cx="4780560" cy="1681351"/>
            <a:chOff x="4611414" y="3897"/>
            <a:chExt cx="4611414" cy="2201859"/>
          </a:xfrm>
          <a:solidFill>
            <a:srgbClr val="92D050"/>
          </a:solidFill>
        </p:grpSpPr>
        <p:sp>
          <p:nvSpPr>
            <p:cNvPr id="14" name="Rectangle: Single Corner Rounded 13">
              <a:extLst>
                <a:ext uri="{FF2B5EF4-FFF2-40B4-BE49-F238E27FC236}">
                  <a16:creationId xmlns:a16="http://schemas.microsoft.com/office/drawing/2014/main" id="{083BD70F-3DF7-D259-E893-7CF39D86D08F}"/>
                </a:ext>
              </a:extLst>
            </p:cNvPr>
            <p:cNvSpPr/>
            <p:nvPr/>
          </p:nvSpPr>
          <p:spPr>
            <a:xfrm>
              <a:off x="4611414" y="3897"/>
              <a:ext cx="4611414" cy="2201859"/>
            </a:xfrm>
            <a:prstGeom prst="round1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ctangle: Single Corner Rounded 6">
              <a:extLst>
                <a:ext uri="{FF2B5EF4-FFF2-40B4-BE49-F238E27FC236}">
                  <a16:creationId xmlns:a16="http://schemas.microsoft.com/office/drawing/2014/main" id="{70F11C3E-D1E2-DE9C-FFC4-5E5610651468}"/>
                </a:ext>
              </a:extLst>
            </p:cNvPr>
            <p:cNvSpPr txBox="1"/>
            <p:nvPr/>
          </p:nvSpPr>
          <p:spPr>
            <a:xfrm>
              <a:off x="4611414" y="3897"/>
              <a:ext cx="4611414" cy="16513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0688" tIns="170688" rIns="170688" bIns="17068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200" b="1" kern="1200" dirty="0">
                <a:latin typeface="Alexandria"/>
              </a:endParaRP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b="1" kern="1200" dirty="0">
                  <a:latin typeface="Alexandria"/>
                </a:rPr>
                <a:t>Enhance tenant satisfaction and property reputation </a:t>
              </a:r>
              <a:r>
                <a:rPr lang="en-US" sz="2200" kern="1200" dirty="0">
                  <a:latin typeface="Alexandria"/>
                </a:rPr>
                <a:t>by ensuring effective communication and prompt response to complaints and needs</a:t>
              </a:r>
              <a:r>
                <a:rPr lang="en-US" sz="2400" kern="1200" dirty="0">
                  <a:latin typeface="Alexandria"/>
                </a:rPr>
                <a:t>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5D60599-CC60-C47D-FE54-8FC0A70AF783}"/>
              </a:ext>
            </a:extLst>
          </p:cNvPr>
          <p:cNvGrpSpPr/>
          <p:nvPr/>
        </p:nvGrpSpPr>
        <p:grpSpPr>
          <a:xfrm>
            <a:off x="813802" y="4905151"/>
            <a:ext cx="4834662" cy="1681351"/>
            <a:chOff x="-1576916" y="2201858"/>
            <a:chExt cx="6188330" cy="2201859"/>
          </a:xfrm>
        </p:grpSpPr>
        <p:sp>
          <p:nvSpPr>
            <p:cNvPr id="17" name="Rectangle: Single Corner Rounded 16">
              <a:extLst>
                <a:ext uri="{FF2B5EF4-FFF2-40B4-BE49-F238E27FC236}">
                  <a16:creationId xmlns:a16="http://schemas.microsoft.com/office/drawing/2014/main" id="{93698912-92CB-2FEA-B474-C9B964BD999D}"/>
                </a:ext>
              </a:extLst>
            </p:cNvPr>
            <p:cNvSpPr/>
            <p:nvPr/>
          </p:nvSpPr>
          <p:spPr>
            <a:xfrm rot="10800000">
              <a:off x="-1576916" y="2201858"/>
              <a:ext cx="6188330" cy="2201859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Single Corner Rounded 8">
              <a:extLst>
                <a:ext uri="{FF2B5EF4-FFF2-40B4-BE49-F238E27FC236}">
                  <a16:creationId xmlns:a16="http://schemas.microsoft.com/office/drawing/2014/main" id="{1D04B8CB-F789-9EE7-F8FE-7C26849DAEE7}"/>
                </a:ext>
              </a:extLst>
            </p:cNvPr>
            <p:cNvSpPr txBox="1"/>
            <p:nvPr/>
          </p:nvSpPr>
          <p:spPr>
            <a:xfrm>
              <a:off x="-1269612" y="2477092"/>
              <a:ext cx="5881026" cy="16513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0688" tIns="170688" rIns="170688" bIns="17068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n-US" sz="2200" b="1" i="0" kern="1200" dirty="0">
                  <a:latin typeface="Alexandria"/>
                </a:rPr>
                <a:t>Reduce tenant turnover </a:t>
              </a:r>
              <a:r>
                <a:rPr lang="en-US" sz="2200" b="0" i="0" kern="1200" dirty="0">
                  <a:latin typeface="Alexandria"/>
                </a:rPr>
                <a:t>through building long-term relationships based on trust and mutual respect</a:t>
              </a:r>
              <a:endParaRPr lang="en-US" sz="2200" b="0" kern="1200" dirty="0">
                <a:latin typeface="Alexandria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0F6760F-9E95-F92C-0C40-8ED4093CFC71}"/>
              </a:ext>
            </a:extLst>
          </p:cNvPr>
          <p:cNvGrpSpPr/>
          <p:nvPr/>
        </p:nvGrpSpPr>
        <p:grpSpPr>
          <a:xfrm>
            <a:off x="6543539" y="4882402"/>
            <a:ext cx="4894211" cy="1681351"/>
            <a:chOff x="4554614" y="2201858"/>
            <a:chExt cx="4668214" cy="2201859"/>
          </a:xfrm>
        </p:grpSpPr>
        <p:sp>
          <p:nvSpPr>
            <p:cNvPr id="20" name="Rectangle: Single Corner Rounded 19">
              <a:extLst>
                <a:ext uri="{FF2B5EF4-FFF2-40B4-BE49-F238E27FC236}">
                  <a16:creationId xmlns:a16="http://schemas.microsoft.com/office/drawing/2014/main" id="{BF734054-C99E-D6A1-7B8A-FA84DA6DAEF4}"/>
                </a:ext>
              </a:extLst>
            </p:cNvPr>
            <p:cNvSpPr/>
            <p:nvPr/>
          </p:nvSpPr>
          <p:spPr>
            <a:xfrm rot="5400000">
              <a:off x="5816191" y="997081"/>
              <a:ext cx="2201859" cy="4611414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ectangle: Single Corner Rounded 10">
              <a:extLst>
                <a:ext uri="{FF2B5EF4-FFF2-40B4-BE49-F238E27FC236}">
                  <a16:creationId xmlns:a16="http://schemas.microsoft.com/office/drawing/2014/main" id="{DA513D0A-C0F4-22D0-57AB-F5694E436940}"/>
                </a:ext>
              </a:extLst>
            </p:cNvPr>
            <p:cNvSpPr txBox="1"/>
            <p:nvPr/>
          </p:nvSpPr>
          <p:spPr>
            <a:xfrm>
              <a:off x="4554614" y="2410720"/>
              <a:ext cx="4611414" cy="16513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0688" tIns="170688" rIns="170688" bIns="17068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None/>
              </a:pPr>
              <a:r>
                <a:rPr lang="en-US" sz="2200" b="1" dirty="0">
                  <a:latin typeface="Alexandria"/>
                </a:rPr>
                <a:t>A</a:t>
              </a:r>
              <a:r>
                <a:rPr lang="en-US" sz="2200" b="1" i="0" kern="1200" dirty="0">
                  <a:latin typeface="Alexandria"/>
                </a:rPr>
                <a:t>chieve financial and operational stability </a:t>
              </a:r>
              <a:r>
                <a:rPr lang="en-US" sz="2200" b="0" i="0" kern="1200" dirty="0">
                  <a:latin typeface="Alexandria"/>
                </a:rPr>
                <a:t>by minimizing vacancies and reducing associated operational costs.</a:t>
              </a:r>
              <a:endParaRPr lang="en-US" sz="2200" b="0" kern="1200" dirty="0">
                <a:latin typeface="Alexandria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9723290-5BE4-4E54-F98F-7968CCFD7D3A}"/>
              </a:ext>
            </a:extLst>
          </p:cNvPr>
          <p:cNvGrpSpPr/>
          <p:nvPr/>
        </p:nvGrpSpPr>
        <p:grpSpPr>
          <a:xfrm>
            <a:off x="3037668" y="4241202"/>
            <a:ext cx="6679769" cy="652761"/>
            <a:chOff x="3227989" y="1591595"/>
            <a:chExt cx="2766848" cy="1160728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42070A71-AF6F-7C77-50F3-B83A3AA26A8E}"/>
                </a:ext>
              </a:extLst>
            </p:cNvPr>
            <p:cNvSpPr/>
            <p:nvPr/>
          </p:nvSpPr>
          <p:spPr>
            <a:xfrm>
              <a:off x="3227989" y="1651394"/>
              <a:ext cx="2766848" cy="1100929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Rectangle: Rounded Corners 12">
              <a:extLst>
                <a:ext uri="{FF2B5EF4-FFF2-40B4-BE49-F238E27FC236}">
                  <a16:creationId xmlns:a16="http://schemas.microsoft.com/office/drawing/2014/main" id="{51608BE8-AE15-FA14-C40C-C7D620B9BBB8}"/>
                </a:ext>
              </a:extLst>
            </p:cNvPr>
            <p:cNvSpPr txBox="1"/>
            <p:nvPr/>
          </p:nvSpPr>
          <p:spPr>
            <a:xfrm>
              <a:off x="3288120" y="1591595"/>
              <a:ext cx="2659362" cy="9934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400" b="1" dirty="0">
                <a:solidFill>
                  <a:srgbClr val="0070C0"/>
                </a:solidFill>
                <a:latin typeface="Alexandria"/>
              </a:endParaRP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solidFill>
                    <a:srgbClr val="0070C0"/>
                  </a:solidFill>
                  <a:latin typeface="Alexandria"/>
                </a:rPr>
                <a:t>Objectives of </a:t>
              </a:r>
              <a:r>
                <a:rPr lang="en-US" sz="2400" b="1" kern="1200" noProof="0" dirty="0">
                  <a:solidFill>
                    <a:srgbClr val="0070C0"/>
                  </a:solidFill>
                  <a:latin typeface="Alexandria"/>
                  <a:ea typeface="+mn-ea"/>
                  <a:cs typeface="+mn-cs"/>
                </a:rPr>
                <a:t>Tenant Relationship Management </a:t>
              </a: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2400" b="1" kern="1200" dirty="0">
                <a:solidFill>
                  <a:srgbClr val="0070C0"/>
                </a:solidFill>
                <a:latin typeface="Alexandri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127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7F284B-CE6A-7235-30F9-6E5E35A88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9BF6432-C40D-D2A7-664A-7AA3D52FB47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7688C3A-B67A-2B52-8213-C98B503A99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570E53FB-01C0-0316-7DCD-2594C12E9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4361637"/>
              </p:ext>
            </p:extLst>
          </p:nvPr>
        </p:nvGraphicFramePr>
        <p:xfrm>
          <a:off x="180431" y="470667"/>
          <a:ext cx="12011569" cy="5252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039562B-8714-7F47-A91C-572C1E33991C}"/>
              </a:ext>
            </a:extLst>
          </p:cNvPr>
          <p:cNvSpPr txBox="1"/>
          <p:nvPr/>
        </p:nvSpPr>
        <p:spPr>
          <a:xfrm>
            <a:off x="336313" y="1220464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Tenant Relationship Management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5F695C-9C1E-A46D-7AB1-9BE035A598A1}"/>
              </a:ext>
            </a:extLst>
          </p:cNvPr>
          <p:cNvSpPr txBox="1"/>
          <p:nvPr/>
        </p:nvSpPr>
        <p:spPr>
          <a:xfrm>
            <a:off x="4934383" y="547761"/>
            <a:ext cx="3410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Administration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A9E0140-9D77-C29F-4E79-417D0FE939E3}"/>
              </a:ext>
            </a:extLst>
          </p:cNvPr>
          <p:cNvSpPr txBox="1"/>
          <p:nvPr/>
        </p:nvSpPr>
        <p:spPr>
          <a:xfrm>
            <a:off x="336313" y="2509414"/>
            <a:ext cx="11675256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000" b="1" dirty="0">
                <a:latin typeface="Alexandria"/>
              </a:rPr>
              <a:t>Focuses on </a:t>
            </a:r>
            <a:r>
              <a:rPr lang="en-US" sz="2000" dirty="0">
                <a:latin typeface="Alexandria"/>
              </a:rPr>
              <a:t>how to build </a:t>
            </a:r>
            <a:r>
              <a:rPr lang="en-US" sz="2000" b="1" dirty="0">
                <a:latin typeface="Alexandria"/>
              </a:rPr>
              <a:t>a good relationship </a:t>
            </a:r>
            <a:r>
              <a:rPr lang="en-US" sz="2000" dirty="0">
                <a:latin typeface="Alexandria"/>
              </a:rPr>
              <a:t>with tenants </a:t>
            </a:r>
            <a:r>
              <a:rPr lang="en-US" sz="2000" b="1" dirty="0">
                <a:latin typeface="Alexandria"/>
              </a:rPr>
              <a:t>on a daily and operational level</a:t>
            </a:r>
            <a:r>
              <a:rPr lang="en-US" sz="2000" dirty="0">
                <a:latin typeface="Alexandria"/>
              </a:rPr>
              <a:t>. It includes: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7A89839-C9CE-8D36-F488-7A364FB20046}"/>
              </a:ext>
            </a:extLst>
          </p:cNvPr>
          <p:cNvSpPr txBox="1"/>
          <p:nvPr/>
        </p:nvSpPr>
        <p:spPr>
          <a:xfrm>
            <a:off x="180429" y="5519539"/>
            <a:ext cx="12011569" cy="572572"/>
          </a:xfrm>
          <a:prstGeom prst="bevel">
            <a:avLst/>
          </a:prstGeom>
          <a:solidFill>
            <a:srgbClr val="FFCCFF"/>
          </a:solidFill>
          <a:ln>
            <a:solidFill>
              <a:srgbClr val="FFE1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200" dirty="0">
                <a:latin typeface="Alexandria"/>
              </a:rPr>
              <a:t>These methods primarily aim to enhance trust, satisfaction, and connection with the property</a:t>
            </a:r>
            <a:r>
              <a:rPr lang="ar-SY" sz="2200" dirty="0">
                <a:latin typeface="Alexandria"/>
              </a:rPr>
              <a:t>.</a:t>
            </a:r>
            <a:endParaRPr lang="en-US" sz="22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007415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11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6161B-24BF-A954-9FBF-9D6708E6F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7113591-B978-81F3-E0BD-E7936BE661A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721A1CB-77E3-AA03-B86D-A7F7660F34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35E09134-B8E1-522B-3BFD-822B9A4263E0}"/>
              </a:ext>
            </a:extLst>
          </p:cNvPr>
          <p:cNvGrpSpPr/>
          <p:nvPr/>
        </p:nvGrpSpPr>
        <p:grpSpPr>
          <a:xfrm>
            <a:off x="2626179" y="1588838"/>
            <a:ext cx="7861699" cy="447754"/>
            <a:chOff x="2055023" y="1416535"/>
            <a:chExt cx="7861699" cy="447754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DB25FB8-2E8A-711B-08CD-3370FC7C44F7}"/>
                </a:ext>
              </a:extLst>
            </p:cNvPr>
            <p:cNvSpPr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3A10805-4907-C1EC-D275-7F1C1FCE398F}"/>
                </a:ext>
              </a:extLst>
            </p:cNvPr>
            <p:cNvSpPr txBox="1"/>
            <p:nvPr/>
          </p:nvSpPr>
          <p:spPr>
            <a:xfrm>
              <a:off x="2195631" y="1431206"/>
              <a:ext cx="7721091" cy="433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Relationship-Building Methods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DDB21B3D-B60D-FB7C-C506-ADA05402AEF2}"/>
              </a:ext>
            </a:extLst>
          </p:cNvPr>
          <p:cNvGrpSpPr/>
          <p:nvPr/>
        </p:nvGrpSpPr>
        <p:grpSpPr>
          <a:xfrm>
            <a:off x="515320" y="2243807"/>
            <a:ext cx="2110859" cy="802766"/>
            <a:chOff x="5840639" y="2697813"/>
            <a:chExt cx="2110859" cy="96273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0ECBCDD-0639-6B94-D9B6-674CE8211703}"/>
                </a:ext>
              </a:extLst>
            </p:cNvPr>
            <p:cNvSpPr/>
            <p:nvPr/>
          </p:nvSpPr>
          <p:spPr>
            <a:xfrm>
              <a:off x="6030202" y="2728809"/>
              <a:ext cx="1748510" cy="931737"/>
            </a:xfrm>
            <a:prstGeom prst="rect">
              <a:avLst/>
            </a:prstGeom>
            <a:solidFill>
              <a:srgbClr val="CC99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503EB3B-C868-DD3B-4723-6D1719EE3E7E}"/>
                </a:ext>
              </a:extLst>
            </p:cNvPr>
            <p:cNvSpPr txBox="1"/>
            <p:nvPr/>
          </p:nvSpPr>
          <p:spPr>
            <a:xfrm>
              <a:off x="5840639" y="2697813"/>
              <a:ext cx="2110859" cy="7167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i="0" kern="1200" dirty="0">
                <a:solidFill>
                  <a:prstClr val="black"/>
                </a:solidFill>
                <a:latin typeface="Calibri"/>
                <a:ea typeface="+mn-ea"/>
                <a:cs typeface="+mn-cs"/>
              </a:endParaRPr>
            </a:p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ar-SY" sz="2000" b="1" i="0" kern="1200" dirty="0">
                <a:solidFill>
                  <a:prstClr val="black"/>
                </a:solidFill>
                <a:latin typeface="Calibri"/>
                <a:ea typeface="+mn-ea"/>
                <a:cs typeface="+mn-cs"/>
              </a:endParaRPr>
            </a:p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i="0" kern="1200" dirty="0">
                  <a:solidFill>
                    <a:prstClr val="black"/>
                  </a:solidFill>
                  <a:latin typeface="Calibri"/>
                  <a:ea typeface="+mn-ea"/>
                  <a:cs typeface="+mn-cs"/>
                </a:rPr>
                <a:t>Regular Communication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:</a:t>
              </a:r>
              <a:endParaRPr lang="en-US" sz="2000" b="1" i="0" kern="1200" dirty="0">
                <a:solidFill>
                  <a:prstClr val="black"/>
                </a:solidFill>
                <a:latin typeface="Calibri"/>
                <a:ea typeface="+mn-ea"/>
                <a:cs typeface="+mn-cs"/>
              </a:endParaRPr>
            </a:p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br>
                <a:rPr lang="en-US" sz="1800" kern="1200" dirty="0">
                  <a:solidFill>
                    <a:schemeClr val="tx1"/>
                  </a:solidFill>
                  <a:latin typeface="Alexandria"/>
                </a:rPr>
              </a:br>
              <a:endParaRPr lang="en-US" sz="1300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sp>
        <p:nvSpPr>
          <p:cNvPr id="30" name="Rectangle: Folded Corner 29">
            <a:extLst>
              <a:ext uri="{FF2B5EF4-FFF2-40B4-BE49-F238E27FC236}">
                <a16:creationId xmlns:a16="http://schemas.microsoft.com/office/drawing/2014/main" id="{D0349CDC-5488-40A6-B4EE-E141E2FF4A3B}"/>
              </a:ext>
            </a:extLst>
          </p:cNvPr>
          <p:cNvSpPr/>
          <p:nvPr/>
        </p:nvSpPr>
        <p:spPr>
          <a:xfrm>
            <a:off x="2626179" y="2284153"/>
            <a:ext cx="8915128" cy="719445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887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Using continuous communication channels (emails, notifications, newsletters) enhances transparency and trust.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1" name="Rectangle: Folded Corner 30">
            <a:extLst>
              <a:ext uri="{FF2B5EF4-FFF2-40B4-BE49-F238E27FC236}">
                <a16:creationId xmlns:a16="http://schemas.microsoft.com/office/drawing/2014/main" id="{76533F63-E36D-B06D-0AAA-80C69DA171FF}"/>
              </a:ext>
            </a:extLst>
          </p:cNvPr>
          <p:cNvSpPr/>
          <p:nvPr/>
        </p:nvSpPr>
        <p:spPr>
          <a:xfrm>
            <a:off x="2626179" y="3411851"/>
            <a:ext cx="8915128" cy="715617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Explaining the lease agreement and usage policies from the beginning helps prevent disputes and promotes compliance.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2" name="Rectangle: Folded Corner 31">
            <a:extLst>
              <a:ext uri="{FF2B5EF4-FFF2-40B4-BE49-F238E27FC236}">
                <a16:creationId xmlns:a16="http://schemas.microsoft.com/office/drawing/2014/main" id="{6DB48775-3F29-9A34-2504-7A965F07575E}"/>
              </a:ext>
            </a:extLst>
          </p:cNvPr>
          <p:cNvSpPr/>
          <p:nvPr/>
        </p:nvSpPr>
        <p:spPr>
          <a:xfrm>
            <a:off x="2626179" y="4526057"/>
            <a:ext cx="8915128" cy="836549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Focuses on service quality and the operational experience such as creating an online portal, shared facilities, or additional parking spaces.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404079-2CDA-E839-6534-66809794CDDE}"/>
              </a:ext>
            </a:extLst>
          </p:cNvPr>
          <p:cNvSpPr txBox="1"/>
          <p:nvPr/>
        </p:nvSpPr>
        <p:spPr>
          <a:xfrm>
            <a:off x="515320" y="1060726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Tenant Relationship Management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A0DBAE-F91F-6CC0-CC9C-DFD969393D55}"/>
              </a:ext>
            </a:extLst>
          </p:cNvPr>
          <p:cNvSpPr txBox="1"/>
          <p:nvPr/>
        </p:nvSpPr>
        <p:spPr>
          <a:xfrm>
            <a:off x="4934383" y="515307"/>
            <a:ext cx="3410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Administration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78E67EA-3080-118D-0A7A-6C3AB5DCBB02}"/>
              </a:ext>
            </a:extLst>
          </p:cNvPr>
          <p:cNvGrpSpPr/>
          <p:nvPr/>
        </p:nvGrpSpPr>
        <p:grpSpPr>
          <a:xfrm>
            <a:off x="737062" y="3429001"/>
            <a:ext cx="1748510" cy="715618"/>
            <a:chOff x="2475500" y="2918022"/>
            <a:chExt cx="2056424" cy="110654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6B5E7FF-21ED-97AA-FF9F-2BAFEB8AC7A4}"/>
                </a:ext>
              </a:extLst>
            </p:cNvPr>
            <p:cNvSpPr/>
            <p:nvPr/>
          </p:nvSpPr>
          <p:spPr>
            <a:xfrm>
              <a:off x="2475500" y="2918022"/>
              <a:ext cx="2056424" cy="1106541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E799C55-0188-8871-2441-423CB96A0EB8}"/>
                </a:ext>
              </a:extLst>
            </p:cNvPr>
            <p:cNvSpPr txBox="1"/>
            <p:nvPr/>
          </p:nvSpPr>
          <p:spPr>
            <a:xfrm>
              <a:off x="2475500" y="2918022"/>
              <a:ext cx="2056424" cy="11065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2000" b="1" kern="1200" dirty="0">
                  <a:solidFill>
                    <a:schemeClr val="tx1"/>
                  </a:solidFill>
                  <a:latin typeface="Alexandria"/>
                </a:rPr>
                <a:t>Clarifying Rights and Obligations: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BF0F955-F0B1-CF0C-6314-39808AE0D156}"/>
              </a:ext>
            </a:extLst>
          </p:cNvPr>
          <p:cNvGrpSpPr/>
          <p:nvPr/>
        </p:nvGrpSpPr>
        <p:grpSpPr>
          <a:xfrm>
            <a:off x="737062" y="4527047"/>
            <a:ext cx="1748510" cy="836549"/>
            <a:chOff x="4972040" y="2913724"/>
            <a:chExt cx="2056424" cy="111203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9EEF86E-2A88-054D-325F-B7EE84142997}"/>
                </a:ext>
              </a:extLst>
            </p:cNvPr>
            <p:cNvSpPr/>
            <p:nvPr/>
          </p:nvSpPr>
          <p:spPr>
            <a:xfrm>
              <a:off x="4972040" y="2913724"/>
              <a:ext cx="2056424" cy="111203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38A8658-B769-F587-DC2C-C31A7F0FEF6F}"/>
                </a:ext>
              </a:extLst>
            </p:cNvPr>
            <p:cNvSpPr txBox="1"/>
            <p:nvPr/>
          </p:nvSpPr>
          <p:spPr>
            <a:xfrm>
              <a:off x="4972040" y="2913724"/>
              <a:ext cx="2056424" cy="111203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i="0" kern="1200" dirty="0">
                  <a:solidFill>
                    <a:schemeClr val="tx1"/>
                  </a:solidFill>
                </a:rPr>
                <a:t>Providing Supportive Services:</a:t>
              </a:r>
              <a:endParaRPr lang="en-US" sz="20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sp>
        <p:nvSpPr>
          <p:cNvPr id="18" name="Rectangle: Folded Corner 17">
            <a:extLst>
              <a:ext uri="{FF2B5EF4-FFF2-40B4-BE49-F238E27FC236}">
                <a16:creationId xmlns:a16="http://schemas.microsoft.com/office/drawing/2014/main" id="{E3385CCC-13AC-A42D-FA05-0CB6727FA030}"/>
              </a:ext>
            </a:extLst>
          </p:cNvPr>
          <p:cNvSpPr/>
          <p:nvPr/>
        </p:nvSpPr>
        <p:spPr>
          <a:xfrm>
            <a:off x="2626179" y="5742818"/>
            <a:ext cx="8915128" cy="836549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Regularly measuring tenant satisfaction for continuous improvement. These surveys can be conducted mid-lease or after maintenance work is completed.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D1EDE3E-4978-B612-ED20-553F5537A6F1}"/>
              </a:ext>
            </a:extLst>
          </p:cNvPr>
          <p:cNvGrpSpPr/>
          <p:nvPr/>
        </p:nvGrpSpPr>
        <p:grpSpPr>
          <a:xfrm>
            <a:off x="737062" y="5742817"/>
            <a:ext cx="1748512" cy="836550"/>
            <a:chOff x="9953090" y="2918022"/>
            <a:chExt cx="2056424" cy="119780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6803D25-1859-85CC-03BF-1B9D471A1F10}"/>
                </a:ext>
              </a:extLst>
            </p:cNvPr>
            <p:cNvSpPr/>
            <p:nvPr/>
          </p:nvSpPr>
          <p:spPr>
            <a:xfrm>
              <a:off x="9953090" y="2918022"/>
              <a:ext cx="2056424" cy="1197805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4F2FF80-7D0C-FA09-4477-24ED47DA2F24}"/>
                </a:ext>
              </a:extLst>
            </p:cNvPr>
            <p:cNvSpPr txBox="1"/>
            <p:nvPr/>
          </p:nvSpPr>
          <p:spPr>
            <a:xfrm>
              <a:off x="9953090" y="2918022"/>
              <a:ext cx="2056424" cy="119780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 dirty="0">
                  <a:solidFill>
                    <a:schemeClr val="tx1"/>
                  </a:solidFill>
                  <a:latin typeface="Alexandria"/>
                </a:rPr>
                <a:t>Tenant Satisfaction Surveys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2149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C0D7F2-8283-7285-F573-552A4F529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ACF7219-3A66-4358-45CE-5B3C6637F34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384E6C-2297-1420-1C2B-161778FF70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E4595232-4913-0645-4B73-1565A74D53D3}"/>
              </a:ext>
            </a:extLst>
          </p:cNvPr>
          <p:cNvGrpSpPr/>
          <p:nvPr/>
        </p:nvGrpSpPr>
        <p:grpSpPr>
          <a:xfrm>
            <a:off x="2485572" y="1445446"/>
            <a:ext cx="7861699" cy="447754"/>
            <a:chOff x="2055023" y="1416535"/>
            <a:chExt cx="7861699" cy="447754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8E6D307-F35E-B7FD-022A-0A30BD680F11}"/>
                </a:ext>
              </a:extLst>
            </p:cNvPr>
            <p:cNvSpPr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6B68121-3D9B-11B7-6D1E-BA276409F72C}"/>
                </a:ext>
              </a:extLst>
            </p:cNvPr>
            <p:cNvSpPr txBox="1"/>
            <p:nvPr/>
          </p:nvSpPr>
          <p:spPr>
            <a:xfrm>
              <a:off x="2195631" y="1431206"/>
              <a:ext cx="7721091" cy="433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Relationship-Building Methods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8D5C1C3-6C84-AFE5-E11B-E6527A7FD475}"/>
              </a:ext>
            </a:extLst>
          </p:cNvPr>
          <p:cNvSpPr txBox="1"/>
          <p:nvPr/>
        </p:nvSpPr>
        <p:spPr>
          <a:xfrm>
            <a:off x="515320" y="1060726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Tenant Relationship Management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2C1DD4-D790-FBCB-ACA4-C499D992C96D}"/>
              </a:ext>
            </a:extLst>
          </p:cNvPr>
          <p:cNvSpPr txBox="1"/>
          <p:nvPr/>
        </p:nvSpPr>
        <p:spPr>
          <a:xfrm>
            <a:off x="4934383" y="515307"/>
            <a:ext cx="3410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Administration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8BD2413-2663-0E8B-3174-FA10EBE62A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689848"/>
              </p:ext>
            </p:extLst>
          </p:nvPr>
        </p:nvGraphicFramePr>
        <p:xfrm>
          <a:off x="180431" y="2115086"/>
          <a:ext cx="11629277" cy="460066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082322">
                  <a:extLst>
                    <a:ext uri="{9D8B030D-6E8A-4147-A177-3AD203B41FA5}">
                      <a16:colId xmlns:a16="http://schemas.microsoft.com/office/drawing/2014/main" val="3354006928"/>
                    </a:ext>
                  </a:extLst>
                </a:gridCol>
                <a:gridCol w="4390222">
                  <a:extLst>
                    <a:ext uri="{9D8B030D-6E8A-4147-A177-3AD203B41FA5}">
                      <a16:colId xmlns:a16="http://schemas.microsoft.com/office/drawing/2014/main" val="3013544895"/>
                    </a:ext>
                  </a:extLst>
                </a:gridCol>
                <a:gridCol w="5156733">
                  <a:extLst>
                    <a:ext uri="{9D8B030D-6E8A-4147-A177-3AD203B41FA5}">
                      <a16:colId xmlns:a16="http://schemas.microsoft.com/office/drawing/2014/main" val="3011958430"/>
                    </a:ext>
                  </a:extLst>
                </a:gridCol>
              </a:tblGrid>
              <a:tr h="54207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lexandria"/>
                        </a:rPr>
                        <a:t>Method</a:t>
                      </a:r>
                      <a:endParaRPr lang="en-US" sz="20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lexandria"/>
                        </a:rPr>
                        <a:t>Advantages</a:t>
                      </a:r>
                      <a:endParaRPr lang="en-US" sz="20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lexandria"/>
                        </a:rPr>
                        <a:t>Challenges</a:t>
                      </a:r>
                      <a:endParaRPr lang="en-US" sz="20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76339" marR="76339" marT="38170" marB="38170" anchor="ctr"/>
                </a:tc>
                <a:extLst>
                  <a:ext uri="{0D108BD9-81ED-4DB2-BD59-A6C34878D82A}">
                    <a16:rowId xmlns:a16="http://schemas.microsoft.com/office/drawing/2014/main" val="2115105948"/>
                  </a:ext>
                </a:extLst>
              </a:tr>
              <a:tr h="109343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lexandria"/>
                        </a:rPr>
                        <a:t>Regular communication</a:t>
                      </a:r>
                      <a:endParaRPr lang="en-US" sz="20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Enhances transparency and credibility, strengthening trust between the property manager and tenants.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Requires ongoing communication and regular updates.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8394097"/>
                  </a:ext>
                </a:extLst>
              </a:tr>
              <a:tr h="96089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lexandria"/>
                        </a:rPr>
                        <a:t>Clarifying rights and obligations</a:t>
                      </a:r>
                      <a:endParaRPr lang="en-US" sz="20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Reduces disputes and increases tenant compliance with lease terms.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Needs precise and continuous clarification, especially during renewals or policy changes.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9429214"/>
                  </a:ext>
                </a:extLst>
              </a:tr>
              <a:tr h="101352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lexandria"/>
                        </a:rPr>
                        <a:t>Providing supportive services</a:t>
                      </a:r>
                      <a:endParaRPr lang="en-US" sz="20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Improves tenant satisfaction and strengthens property loyalty.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Involves additional costs and continuous maintenance of provided services.</a:t>
                      </a: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5411582"/>
                  </a:ext>
                </a:extLst>
              </a:tr>
              <a:tr h="89802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latin typeface="Alexandria"/>
                        </a:rPr>
                        <a:t>Tenant satisfaction surveys</a:t>
                      </a:r>
                      <a:endParaRPr lang="en-US" sz="2000" dirty="0">
                        <a:solidFill>
                          <a:srgbClr val="002060"/>
                        </a:solidFill>
                        <a:latin typeface="Alexandria"/>
                      </a:endParaRPr>
                    </a:p>
                  </a:txBody>
                  <a:tcPr marL="76339" marR="76339" marT="38170" marB="3817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/>
                        <a:t>Provide direct feedback that supports continuous service improvement.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/>
                        <a:t>Require careful follow-up and professional data analysis to ensure effectiveness.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76339" marR="76339" marT="38170" marB="3817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87465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253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A5AF30-6681-7CE8-6969-717C3D2786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666D0A-2B00-8021-FC1B-A080D5B5067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74C12F-F8BE-4902-6C0E-F55DEBEC6C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0536B65D-1157-3A08-5527-A9C0FFEF3E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99850977"/>
              </p:ext>
            </p:extLst>
          </p:nvPr>
        </p:nvGraphicFramePr>
        <p:xfrm>
          <a:off x="180431" y="470667"/>
          <a:ext cx="12011569" cy="5252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F3CCFCB-E258-D900-9920-23B5507D3518}"/>
              </a:ext>
            </a:extLst>
          </p:cNvPr>
          <p:cNvSpPr txBox="1"/>
          <p:nvPr/>
        </p:nvSpPr>
        <p:spPr>
          <a:xfrm>
            <a:off x="336313" y="1220464"/>
            <a:ext cx="800874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Tenant Relationship Management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782148-6E53-70DB-4DEF-2A78A642411C}"/>
              </a:ext>
            </a:extLst>
          </p:cNvPr>
          <p:cNvSpPr txBox="1"/>
          <p:nvPr/>
        </p:nvSpPr>
        <p:spPr>
          <a:xfrm>
            <a:off x="4934383" y="547761"/>
            <a:ext cx="3410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Administration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543B14-28A5-8BA8-39EF-9C63BD95AB6F}"/>
              </a:ext>
            </a:extLst>
          </p:cNvPr>
          <p:cNvSpPr txBox="1"/>
          <p:nvPr/>
        </p:nvSpPr>
        <p:spPr>
          <a:xfrm>
            <a:off x="336313" y="2462920"/>
            <a:ext cx="11675256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Focuses on specific strategies to encourage tenants 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to renew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their leases and remain in the property.</a:t>
            </a:r>
            <a:endParaRPr kumimoji="0" lang="ar-SY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It includes: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2D0884-A7F5-3442-2501-2B279D24B52C}"/>
              </a:ext>
            </a:extLst>
          </p:cNvPr>
          <p:cNvSpPr txBox="1"/>
          <p:nvPr/>
        </p:nvSpPr>
        <p:spPr>
          <a:xfrm>
            <a:off x="90214" y="5906341"/>
            <a:ext cx="12011569" cy="1022449"/>
          </a:xfrm>
          <a:prstGeom prst="horizontalScroll">
            <a:avLst/>
          </a:prstGeom>
          <a:solidFill>
            <a:srgbClr val="FFCCFF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200" dirty="0">
                <a:latin typeface="Alexandria"/>
              </a:rPr>
              <a:t>"</a:t>
            </a:r>
            <a:r>
              <a:rPr lang="en-US" sz="2200" b="1" dirty="0">
                <a:latin typeface="Alexandria"/>
              </a:rPr>
              <a:t>Retention</a:t>
            </a:r>
            <a:r>
              <a:rPr lang="en-US" sz="2200" dirty="0">
                <a:latin typeface="Alexandria"/>
              </a:rPr>
              <a:t> is often more </a:t>
            </a:r>
            <a:r>
              <a:rPr lang="en-US" sz="2200" b="1" dirty="0">
                <a:latin typeface="Alexandria"/>
              </a:rPr>
              <a:t>cost-effective</a:t>
            </a:r>
            <a:r>
              <a:rPr lang="en-US" sz="2200" dirty="0">
                <a:latin typeface="Alexandria"/>
              </a:rPr>
              <a:t> than </a:t>
            </a:r>
            <a:r>
              <a:rPr lang="en-US" sz="2200" b="1" dirty="0">
                <a:latin typeface="Alexandria"/>
              </a:rPr>
              <a:t>tenant replacement</a:t>
            </a:r>
            <a:r>
              <a:rPr lang="en-US" sz="2200" dirty="0">
                <a:latin typeface="Alexandria"/>
              </a:rPr>
              <a:t>, especially when coupled with moderate incentive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614235-C827-1996-1252-3F0910F5CA2B}"/>
              </a:ext>
            </a:extLst>
          </p:cNvPr>
          <p:cNvSpPr txBox="1"/>
          <p:nvPr/>
        </p:nvSpPr>
        <p:spPr>
          <a:xfrm>
            <a:off x="90214" y="4883892"/>
            <a:ext cx="12011568" cy="1022449"/>
          </a:xfrm>
          <a:prstGeom prst="horizontalScroll">
            <a:avLst/>
          </a:prstGeom>
          <a:solidFill>
            <a:srgbClr val="FFFFCC"/>
          </a:solidFill>
          <a:ln>
            <a:solidFill>
              <a:srgbClr val="FFE1FF"/>
            </a:solidFill>
          </a:ln>
        </p:spPr>
        <p:txBody>
          <a:bodyPr wrap="square">
            <a:spAutoFit/>
          </a:bodyPr>
          <a:lstStyle/>
          <a:p>
            <a:r>
              <a:rPr lang="en-US" sz="2200" b="1" dirty="0">
                <a:latin typeface="Alexandria"/>
              </a:rPr>
              <a:t>Retention programs </a:t>
            </a:r>
            <a:r>
              <a:rPr lang="en-US" sz="2200" dirty="0">
                <a:latin typeface="Alexandria"/>
              </a:rPr>
              <a:t>increase occupancy rates and reduce advertising, emergency maintenance, and property turnover costs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4757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11" grpId="0" animBg="1"/>
      <p:bldP spid="4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145D3E-11AB-BDC4-6266-D8D6CD6CF4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DF9330F-B95A-DEDA-73AC-524C2024DC2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5B7D8AC-2049-C449-1997-092B25E666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9CE2BB11-3911-C3FD-0F16-B2A454BF02F6}"/>
              </a:ext>
            </a:extLst>
          </p:cNvPr>
          <p:cNvGrpSpPr/>
          <p:nvPr/>
        </p:nvGrpSpPr>
        <p:grpSpPr>
          <a:xfrm>
            <a:off x="2626179" y="1588838"/>
            <a:ext cx="7861699" cy="447754"/>
            <a:chOff x="2055023" y="1416535"/>
            <a:chExt cx="7861699" cy="447754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65F7BC5-DB62-7E9A-B3EB-C81D21A2C4F7}"/>
                </a:ext>
              </a:extLst>
            </p:cNvPr>
            <p:cNvSpPr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5499182-AF29-08E3-A50B-04850223DE8F}"/>
                </a:ext>
              </a:extLst>
            </p:cNvPr>
            <p:cNvSpPr txBox="1"/>
            <p:nvPr/>
          </p:nvSpPr>
          <p:spPr>
            <a:xfrm>
              <a:off x="2195631" y="1431206"/>
              <a:ext cx="7721091" cy="433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Tenant Retention Programs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C2D4927-2C58-C584-D6E0-82B78E3AF29B}"/>
              </a:ext>
            </a:extLst>
          </p:cNvPr>
          <p:cNvGrpSpPr/>
          <p:nvPr/>
        </p:nvGrpSpPr>
        <p:grpSpPr>
          <a:xfrm>
            <a:off x="515320" y="2243807"/>
            <a:ext cx="2110859" cy="802766"/>
            <a:chOff x="5840639" y="2697813"/>
            <a:chExt cx="2110859" cy="96273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350FB83-3B30-DCA9-C004-2E94CB1766E1}"/>
                </a:ext>
              </a:extLst>
            </p:cNvPr>
            <p:cNvSpPr/>
            <p:nvPr/>
          </p:nvSpPr>
          <p:spPr>
            <a:xfrm>
              <a:off x="6030202" y="2728809"/>
              <a:ext cx="1748510" cy="931737"/>
            </a:xfrm>
            <a:prstGeom prst="rect">
              <a:avLst/>
            </a:prstGeom>
            <a:solidFill>
              <a:srgbClr val="CC99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4B4A2DE-BB55-9422-6F88-CB67C5EADBAE}"/>
                </a:ext>
              </a:extLst>
            </p:cNvPr>
            <p:cNvSpPr txBox="1"/>
            <p:nvPr/>
          </p:nvSpPr>
          <p:spPr>
            <a:xfrm>
              <a:off x="5840639" y="2697813"/>
              <a:ext cx="2110859" cy="7167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ar-SY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>
                  <a:solidFill>
                    <a:schemeClr val="tx1"/>
                  </a:solidFill>
                </a:rPr>
                <a:t>Lease renewals with incentives</a:t>
              </a:r>
              <a:endParaRPr lang="en-US" b="1" dirty="0">
                <a:solidFill>
                  <a:schemeClr val="tx1"/>
                </a:solidFill>
                <a:latin typeface="Alexandria"/>
              </a:endParaRPr>
            </a:p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b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</a:br>
              <a:endPara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endParaRPr>
            </a:p>
          </p:txBody>
        </p:sp>
      </p:grpSp>
      <p:sp>
        <p:nvSpPr>
          <p:cNvPr id="30" name="Rectangle: Folded Corner 29">
            <a:extLst>
              <a:ext uri="{FF2B5EF4-FFF2-40B4-BE49-F238E27FC236}">
                <a16:creationId xmlns:a16="http://schemas.microsoft.com/office/drawing/2014/main" id="{DF1A0A09-24BA-C17F-96C6-ECE5B1334E3A}"/>
              </a:ext>
            </a:extLst>
          </p:cNvPr>
          <p:cNvSpPr/>
          <p:nvPr/>
        </p:nvSpPr>
        <p:spPr>
          <a:xfrm>
            <a:off x="2626179" y="2284153"/>
            <a:ext cx="8915128" cy="719445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887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Rent discounts + free repainting/services upon renewal.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1" name="Rectangle: Folded Corner 30">
            <a:extLst>
              <a:ext uri="{FF2B5EF4-FFF2-40B4-BE49-F238E27FC236}">
                <a16:creationId xmlns:a16="http://schemas.microsoft.com/office/drawing/2014/main" id="{69CEB7F8-0B4B-AD63-0D0F-D7157162CC83}"/>
              </a:ext>
            </a:extLst>
          </p:cNvPr>
          <p:cNvSpPr/>
          <p:nvPr/>
        </p:nvSpPr>
        <p:spPr>
          <a:xfrm>
            <a:off x="2626179" y="3411851"/>
            <a:ext cx="8915128" cy="715617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Such as utility fees or parking charges.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2" name="Rectangle: Folded Corner 31">
            <a:extLst>
              <a:ext uri="{FF2B5EF4-FFF2-40B4-BE49-F238E27FC236}">
                <a16:creationId xmlns:a16="http://schemas.microsoft.com/office/drawing/2014/main" id="{77B3280D-DA96-E8DA-E45B-20B6BD0BD209}"/>
              </a:ext>
            </a:extLst>
          </p:cNvPr>
          <p:cNvSpPr/>
          <p:nvPr/>
        </p:nvSpPr>
        <p:spPr>
          <a:xfrm>
            <a:off x="2626179" y="4526057"/>
            <a:ext cx="8915128" cy="836549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Prompt response and regular maintenance work make tenants feel comfortable and secure.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7B7723-26E1-7897-B81D-4CD0DA86DDA4}"/>
              </a:ext>
            </a:extLst>
          </p:cNvPr>
          <p:cNvSpPr txBox="1"/>
          <p:nvPr/>
        </p:nvSpPr>
        <p:spPr>
          <a:xfrm>
            <a:off x="515320" y="1060726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Tenant Relationship Management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B75A63-470E-32B6-A9B5-63FEDA70C617}"/>
              </a:ext>
            </a:extLst>
          </p:cNvPr>
          <p:cNvSpPr txBox="1"/>
          <p:nvPr/>
        </p:nvSpPr>
        <p:spPr>
          <a:xfrm>
            <a:off x="4934383" y="515307"/>
            <a:ext cx="3410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Administration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A52DD52-3428-25D9-F392-33EC89FDFF1F}"/>
              </a:ext>
            </a:extLst>
          </p:cNvPr>
          <p:cNvGrpSpPr/>
          <p:nvPr/>
        </p:nvGrpSpPr>
        <p:grpSpPr>
          <a:xfrm>
            <a:off x="737062" y="3429001"/>
            <a:ext cx="1748510" cy="715618"/>
            <a:chOff x="2475500" y="2918022"/>
            <a:chExt cx="2056424" cy="110654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64FF953-8D68-E41C-D61D-9F9D0222AC8A}"/>
                </a:ext>
              </a:extLst>
            </p:cNvPr>
            <p:cNvSpPr/>
            <p:nvPr/>
          </p:nvSpPr>
          <p:spPr>
            <a:xfrm>
              <a:off x="2475500" y="2918022"/>
              <a:ext cx="2056424" cy="1106541"/>
            </a:xfrm>
            <a:prstGeom prst="rect">
              <a:avLst/>
            </a:prstGeom>
            <a:solidFill>
              <a:srgbClr val="66FFFF"/>
            </a:solidFill>
            <a:ln>
              <a:solidFill>
                <a:srgbClr val="00B0F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FD09F59-7538-2F82-61E3-4FD7FED39920}"/>
                </a:ext>
              </a:extLst>
            </p:cNvPr>
            <p:cNvSpPr txBox="1"/>
            <p:nvPr/>
          </p:nvSpPr>
          <p:spPr>
            <a:xfrm>
              <a:off x="2475500" y="2918022"/>
              <a:ext cx="2056424" cy="11065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Reducing service fees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C2BD4DC-03DF-DE46-0B98-D55B61687552}"/>
              </a:ext>
            </a:extLst>
          </p:cNvPr>
          <p:cNvGrpSpPr/>
          <p:nvPr/>
        </p:nvGrpSpPr>
        <p:grpSpPr>
          <a:xfrm>
            <a:off x="737062" y="4527047"/>
            <a:ext cx="1748510" cy="836549"/>
            <a:chOff x="4972040" y="2913724"/>
            <a:chExt cx="2056424" cy="111203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2339608-9225-AC59-40FB-B5F859B2E712}"/>
                </a:ext>
              </a:extLst>
            </p:cNvPr>
            <p:cNvSpPr/>
            <p:nvPr/>
          </p:nvSpPr>
          <p:spPr>
            <a:xfrm>
              <a:off x="4972040" y="2913724"/>
              <a:ext cx="2056424" cy="1112031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6855D3F-DC37-568D-041E-0F90E19C6F96}"/>
                </a:ext>
              </a:extLst>
            </p:cNvPr>
            <p:cNvSpPr txBox="1"/>
            <p:nvPr/>
          </p:nvSpPr>
          <p:spPr>
            <a:xfrm>
              <a:off x="4972040" y="2913724"/>
              <a:ext cx="2056424" cy="111203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Improving maintenance services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endParaRPr>
            </a:p>
          </p:txBody>
        </p:sp>
      </p:grpSp>
      <p:sp>
        <p:nvSpPr>
          <p:cNvPr id="18" name="Rectangle: Folded Corner 17">
            <a:extLst>
              <a:ext uri="{FF2B5EF4-FFF2-40B4-BE49-F238E27FC236}">
                <a16:creationId xmlns:a16="http://schemas.microsoft.com/office/drawing/2014/main" id="{70CA63B3-52D0-3047-0318-16212FBD10BD}"/>
              </a:ext>
            </a:extLst>
          </p:cNvPr>
          <p:cNvSpPr/>
          <p:nvPr/>
        </p:nvSpPr>
        <p:spPr>
          <a:xfrm>
            <a:off x="2626179" y="5742818"/>
            <a:ext cx="8915128" cy="836549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Providing supportive services and maintaining communication in a friendly and humane manner.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5F2BB79-27BD-59C6-C2C5-F56CBB4B60CB}"/>
              </a:ext>
            </a:extLst>
          </p:cNvPr>
          <p:cNvGrpSpPr/>
          <p:nvPr/>
        </p:nvGrpSpPr>
        <p:grpSpPr>
          <a:xfrm>
            <a:off x="737062" y="5742817"/>
            <a:ext cx="1748512" cy="836550"/>
            <a:chOff x="9953090" y="2918022"/>
            <a:chExt cx="2056424" cy="119780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DFDAFBC1-D127-692A-A6DA-481ECC44CD23}"/>
                </a:ext>
              </a:extLst>
            </p:cNvPr>
            <p:cNvSpPr/>
            <p:nvPr/>
          </p:nvSpPr>
          <p:spPr>
            <a:xfrm>
              <a:off x="9953090" y="2918022"/>
              <a:ext cx="2056424" cy="1197805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C7C47E4-EB86-A69C-595B-A642EE831553}"/>
                </a:ext>
              </a:extLst>
            </p:cNvPr>
            <p:cNvSpPr txBox="1"/>
            <p:nvPr/>
          </p:nvSpPr>
          <p:spPr>
            <a:xfrm>
              <a:off x="9953090" y="2918022"/>
              <a:ext cx="2056424" cy="119780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marR="0" lvl="0" indent="0" algn="ctr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Building long-term relationships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38432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39096-E245-B871-DBDA-C8C42196B1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687127-150D-55C6-419C-A356825EE6D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D6B33B1-899D-7EB5-CBE7-9225022361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09C4F4B4-386A-401D-4AB0-A14982ABE112}"/>
              </a:ext>
            </a:extLst>
          </p:cNvPr>
          <p:cNvGrpSpPr/>
          <p:nvPr/>
        </p:nvGrpSpPr>
        <p:grpSpPr>
          <a:xfrm>
            <a:off x="2708872" y="1739785"/>
            <a:ext cx="7861699" cy="447754"/>
            <a:chOff x="2055023" y="1416535"/>
            <a:chExt cx="7861699" cy="447754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6D238A2-256F-0182-648C-6A5AFCB49FA0}"/>
                </a:ext>
              </a:extLst>
            </p:cNvPr>
            <p:cNvSpPr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91129AB-E992-01F4-A888-101C2638BCCD}"/>
                </a:ext>
              </a:extLst>
            </p:cNvPr>
            <p:cNvSpPr txBox="1"/>
            <p:nvPr/>
          </p:nvSpPr>
          <p:spPr>
            <a:xfrm>
              <a:off x="2195631" y="1431206"/>
              <a:ext cx="7721091" cy="433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Problem and Conflict Resolution</a:t>
              </a:r>
            </a:p>
          </p:txBody>
        </p:sp>
      </p:grpSp>
      <p:sp>
        <p:nvSpPr>
          <p:cNvPr id="30" name="Rectangle: Folded Corner 29">
            <a:extLst>
              <a:ext uri="{FF2B5EF4-FFF2-40B4-BE49-F238E27FC236}">
                <a16:creationId xmlns:a16="http://schemas.microsoft.com/office/drawing/2014/main" id="{73F70B44-13E1-2F55-7E90-D6FA500AD4CA}"/>
              </a:ext>
            </a:extLst>
          </p:cNvPr>
          <p:cNvSpPr/>
          <p:nvPr/>
        </p:nvSpPr>
        <p:spPr>
          <a:xfrm>
            <a:off x="309966" y="2253776"/>
            <a:ext cx="11322377" cy="795617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887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The </a:t>
            </a:r>
            <a:r>
              <a:rPr lang="en-US" b="1" dirty="0">
                <a:solidFill>
                  <a:srgbClr val="C00000"/>
                </a:solidFill>
                <a:latin typeface="Alexandria"/>
              </a:rPr>
              <a:t>property manager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acts as a </a:t>
            </a:r>
            <a:r>
              <a:rPr lang="en-US" b="1" dirty="0">
                <a:solidFill>
                  <a:prstClr val="black"/>
                </a:solidFill>
                <a:latin typeface="Alexandria"/>
              </a:rPr>
              <a:t>mediator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 in resolving issues either between tenants or between tenants and management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1" name="Rectangle: Folded Corner 30">
            <a:extLst>
              <a:ext uri="{FF2B5EF4-FFF2-40B4-BE49-F238E27FC236}">
                <a16:creationId xmlns:a16="http://schemas.microsoft.com/office/drawing/2014/main" id="{F6C75ACA-7830-A8A9-1BF3-006BFC102E7B}"/>
              </a:ext>
            </a:extLst>
          </p:cNvPr>
          <p:cNvSpPr/>
          <p:nvPr/>
        </p:nvSpPr>
        <p:spPr>
          <a:xfrm>
            <a:off x="309966" y="3629622"/>
            <a:ext cx="11231341" cy="795617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defRPr/>
            </a:pPr>
            <a:r>
              <a:rPr lang="en-US" dirty="0">
                <a:solidFill>
                  <a:srgbClr val="C00000"/>
                </a:solidFill>
                <a:latin typeface="Alexandria"/>
              </a:rPr>
              <a:t>Immediate handling of complaints </a:t>
            </a:r>
            <a:r>
              <a:rPr lang="en-US" dirty="0">
                <a:solidFill>
                  <a:schemeClr val="tx1"/>
                </a:solidFill>
                <a:latin typeface="Alexandria"/>
              </a:rPr>
              <a:t>builds loyalty , reflects on property reputation and helps </a:t>
            </a:r>
            <a:r>
              <a:rPr lang="en-US" dirty="0">
                <a:solidFill>
                  <a:prstClr val="black"/>
                </a:solidFill>
                <a:latin typeface="Alexandria"/>
              </a:rPr>
              <a:t>prevent legal escalation or tenant loss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695546-6BCC-0AD9-2093-B8A4B7C72F88}"/>
              </a:ext>
            </a:extLst>
          </p:cNvPr>
          <p:cNvSpPr txBox="1"/>
          <p:nvPr/>
        </p:nvSpPr>
        <p:spPr>
          <a:xfrm>
            <a:off x="515320" y="1060726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Tenant Relationship Management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AE25CF-B64E-3F3E-821C-84C11185C8ED}"/>
              </a:ext>
            </a:extLst>
          </p:cNvPr>
          <p:cNvSpPr txBox="1"/>
          <p:nvPr/>
        </p:nvSpPr>
        <p:spPr>
          <a:xfrm>
            <a:off x="4934383" y="515307"/>
            <a:ext cx="3410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Administration </a:t>
            </a: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34644855-7970-9AFB-6460-24D193A0FA32}"/>
              </a:ext>
            </a:extLst>
          </p:cNvPr>
          <p:cNvSpPr/>
          <p:nvPr/>
        </p:nvSpPr>
        <p:spPr>
          <a:xfrm>
            <a:off x="355483" y="4963128"/>
            <a:ext cx="11231341" cy="612067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Alexandria"/>
              </a:rPr>
              <a:t>A clear “</a:t>
            </a:r>
            <a:r>
              <a:rPr lang="en-US" b="1" dirty="0">
                <a:solidFill>
                  <a:srgbClr val="C00000"/>
                </a:solidFill>
                <a:latin typeface="Alexandria"/>
              </a:rPr>
              <a:t>Complaint Handling Policy</a:t>
            </a:r>
            <a:r>
              <a:rPr lang="en-US" b="1" dirty="0">
                <a:solidFill>
                  <a:schemeClr val="tx1"/>
                </a:solidFill>
                <a:latin typeface="Alexandria"/>
              </a:rPr>
              <a:t>”</a:t>
            </a:r>
            <a:r>
              <a:rPr lang="en-US" dirty="0">
                <a:solidFill>
                  <a:schemeClr val="tx1"/>
                </a:solidFill>
                <a:latin typeface="Alexandria"/>
              </a:rPr>
              <a:t> should be established and communicated to all tenants.</a:t>
            </a:r>
          </a:p>
        </p:txBody>
      </p:sp>
    </p:spTree>
    <p:extLst>
      <p:ext uri="{BB962C8B-B14F-4D97-AF65-F5344CB8AC3E}">
        <p14:creationId xmlns:p14="http://schemas.microsoft.com/office/powerpoint/2010/main" val="3028855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396990-D8A6-476F-86F0-ADF7062E4D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9A48BC4-D580-234A-16C4-DC5F12EC0D2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7105377-3346-30D6-C85F-F169D42921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7BCE7CBE-FCCF-EDD0-B6C4-7B74BEC95944}"/>
              </a:ext>
            </a:extLst>
          </p:cNvPr>
          <p:cNvGrpSpPr/>
          <p:nvPr/>
        </p:nvGrpSpPr>
        <p:grpSpPr>
          <a:xfrm>
            <a:off x="1689315" y="1588838"/>
            <a:ext cx="9360977" cy="447754"/>
            <a:chOff x="2055023" y="1416535"/>
            <a:chExt cx="7861699" cy="447754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3AA1D26A-926F-80C5-52D4-722AAD683C28}"/>
                </a:ext>
              </a:extLst>
            </p:cNvPr>
            <p:cNvSpPr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186AAF1-A15D-51A1-2F00-04888C2C9F2C}"/>
                </a:ext>
              </a:extLst>
            </p:cNvPr>
            <p:cNvSpPr txBox="1"/>
            <p:nvPr/>
          </p:nvSpPr>
          <p:spPr>
            <a:xfrm>
              <a:off x="2195631" y="1431206"/>
              <a:ext cx="7721091" cy="433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Problem and Conflict Resolution - Complaint Management Model</a:t>
              </a:r>
              <a:r>
                <a:rPr kumimoji="0" lang="ar-SY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-</a:t>
              </a: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FD0028E-D76B-5B6D-3CB7-6761A6AB2330}"/>
              </a:ext>
            </a:extLst>
          </p:cNvPr>
          <p:cNvSpPr txBox="1"/>
          <p:nvPr/>
        </p:nvSpPr>
        <p:spPr>
          <a:xfrm>
            <a:off x="515320" y="1060726"/>
            <a:ext cx="8008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Tenant Relationship Management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186A6C-BB8A-B208-FBA8-40531E3C28A4}"/>
              </a:ext>
            </a:extLst>
          </p:cNvPr>
          <p:cNvSpPr txBox="1"/>
          <p:nvPr/>
        </p:nvSpPr>
        <p:spPr>
          <a:xfrm>
            <a:off x="4934383" y="515307"/>
            <a:ext cx="3410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Administration </a:t>
            </a:r>
          </a:p>
        </p:txBody>
      </p:sp>
      <p:sp>
        <p:nvSpPr>
          <p:cNvPr id="7" name="Arrow: Pentagon 6">
            <a:extLst>
              <a:ext uri="{FF2B5EF4-FFF2-40B4-BE49-F238E27FC236}">
                <a16:creationId xmlns:a16="http://schemas.microsoft.com/office/drawing/2014/main" id="{717EE19B-A9E2-81FD-9595-0436D389A489}"/>
              </a:ext>
            </a:extLst>
          </p:cNvPr>
          <p:cNvSpPr/>
          <p:nvPr/>
        </p:nvSpPr>
        <p:spPr>
          <a:xfrm>
            <a:off x="1333001" y="2258478"/>
            <a:ext cx="10157293" cy="658329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en-US" sz="2200" b="1" dirty="0">
                <a:solidFill>
                  <a:srgbClr val="0070C0"/>
                </a:solidFill>
                <a:latin typeface="Alexandria"/>
              </a:rPr>
              <a:t>(1) Recording the complaint clearly: </a:t>
            </a:r>
            <a:r>
              <a:rPr lang="en-US" sz="2200" dirty="0">
                <a:solidFill>
                  <a:prstClr val="black"/>
                </a:solidFill>
                <a:latin typeface="Alexandria"/>
              </a:rPr>
              <a:t>Documenting the type of complaint, time, and parties involved.</a:t>
            </a:r>
            <a:endParaRPr lang="en-US" dirty="0"/>
          </a:p>
        </p:txBody>
      </p:sp>
      <p:sp>
        <p:nvSpPr>
          <p:cNvPr id="8" name="Arrow: Pentagon 7">
            <a:extLst>
              <a:ext uri="{FF2B5EF4-FFF2-40B4-BE49-F238E27FC236}">
                <a16:creationId xmlns:a16="http://schemas.microsoft.com/office/drawing/2014/main" id="{8FEF58D0-9FE2-7AD0-B6E0-9B9390631978}"/>
              </a:ext>
            </a:extLst>
          </p:cNvPr>
          <p:cNvSpPr/>
          <p:nvPr/>
        </p:nvSpPr>
        <p:spPr>
          <a:xfrm>
            <a:off x="1333001" y="3232980"/>
            <a:ext cx="10157293" cy="658329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en-US" sz="2200" b="1" dirty="0">
                <a:solidFill>
                  <a:srgbClr val="0070C0"/>
                </a:solidFill>
                <a:latin typeface="Alexandria"/>
              </a:rPr>
              <a:t>(2) Identifying the responsible party: </a:t>
            </a:r>
            <a:r>
              <a:rPr lang="en-US" sz="2200" dirty="0">
                <a:solidFill>
                  <a:prstClr val="black"/>
                </a:solidFill>
                <a:latin typeface="Alexandria"/>
              </a:rPr>
              <a:t>Assigning the issue to the appropriate team, whether maintenance or management.</a:t>
            </a:r>
            <a:endParaRPr lang="en-US" dirty="0"/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104262D6-1859-42ED-8E9B-326893070ACC}"/>
              </a:ext>
            </a:extLst>
          </p:cNvPr>
          <p:cNvSpPr/>
          <p:nvPr/>
        </p:nvSpPr>
        <p:spPr>
          <a:xfrm>
            <a:off x="1332998" y="4128009"/>
            <a:ext cx="10157293" cy="658329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en-US" sz="2200" b="1" dirty="0">
                <a:solidFill>
                  <a:srgbClr val="0070C0"/>
                </a:solidFill>
                <a:latin typeface="Alexandria"/>
              </a:rPr>
              <a:t>(3) Prompt response: 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The faster the response, the greater the tenant’s trust.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6634B93C-8A66-0BB0-15D0-84AAF5CC5807}"/>
              </a:ext>
            </a:extLst>
          </p:cNvPr>
          <p:cNvSpPr/>
          <p:nvPr/>
        </p:nvSpPr>
        <p:spPr>
          <a:xfrm>
            <a:off x="1332998" y="5070768"/>
            <a:ext cx="10157293" cy="658329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en-US" sz="2200" b="1" dirty="0">
                <a:solidFill>
                  <a:srgbClr val="0070C0"/>
                </a:solidFill>
                <a:latin typeface="Alexandria"/>
              </a:rPr>
              <a:t>(4) Follow-up and continuous communication: 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Keeping the tenant informed of each stage of the resolution process.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A465F5FC-0A20-57CA-7400-95E5A95FE6DC}"/>
              </a:ext>
            </a:extLst>
          </p:cNvPr>
          <p:cNvSpPr/>
          <p:nvPr/>
        </p:nvSpPr>
        <p:spPr>
          <a:xfrm>
            <a:off x="1332998" y="6050239"/>
            <a:ext cx="10157293" cy="658329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/>
            <a:r>
              <a:rPr lang="en-US" sz="2200" b="1" dirty="0">
                <a:solidFill>
                  <a:srgbClr val="0070C0"/>
                </a:solidFill>
                <a:latin typeface="Alexandria"/>
              </a:rPr>
              <a:t>(5) Evaluating tenant satisfaction after resolution: 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A key step for assessing performance and improving service quality.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311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C9B7F4-0432-7035-D439-EA333DEEF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EF64140-6EA7-E755-5DB1-63CA4F7C309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E55AF42-E635-EA87-6E40-8B2B4B3011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7A9618B5-DB29-6358-2F41-F2923A02C952}"/>
              </a:ext>
            </a:extLst>
          </p:cNvPr>
          <p:cNvGrpSpPr/>
          <p:nvPr/>
        </p:nvGrpSpPr>
        <p:grpSpPr>
          <a:xfrm>
            <a:off x="423620" y="1619711"/>
            <a:ext cx="11344759" cy="447754"/>
            <a:chOff x="2055023" y="1416535"/>
            <a:chExt cx="7861699" cy="447754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BA363D0-9947-4886-3BD4-7C5DD877E7C1}"/>
                </a:ext>
              </a:extLst>
            </p:cNvPr>
            <p:cNvSpPr/>
            <p:nvPr/>
          </p:nvSpPr>
          <p:spPr>
            <a:xfrm>
              <a:off x="2055023" y="1416535"/>
              <a:ext cx="7721091" cy="433083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37566D0-E0CA-A720-20E4-20F3A35BA2A4}"/>
                </a:ext>
              </a:extLst>
            </p:cNvPr>
            <p:cNvSpPr txBox="1"/>
            <p:nvPr/>
          </p:nvSpPr>
          <p:spPr>
            <a:xfrm>
              <a:off x="2195631" y="1431206"/>
              <a:ext cx="7721091" cy="4330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Key Performance Indicators (KPIs) of Successful Tenant Relationship Management</a:t>
              </a:r>
            </a:p>
          </p:txBody>
        </p:sp>
      </p:grpSp>
      <p:sp>
        <p:nvSpPr>
          <p:cNvPr id="30" name="Rectangle: Folded Corner 29">
            <a:extLst>
              <a:ext uri="{FF2B5EF4-FFF2-40B4-BE49-F238E27FC236}">
                <a16:creationId xmlns:a16="http://schemas.microsoft.com/office/drawing/2014/main" id="{4D8F690D-A2CB-7329-C45E-3957ED542218}"/>
              </a:ext>
            </a:extLst>
          </p:cNvPr>
          <p:cNvSpPr/>
          <p:nvPr/>
        </p:nvSpPr>
        <p:spPr>
          <a:xfrm>
            <a:off x="626523" y="2202801"/>
            <a:ext cx="8915128" cy="501307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887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(1)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High lease renewal rates (Renewal Rate).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1" name="Rectangle: Folded Corner 30">
            <a:extLst>
              <a:ext uri="{FF2B5EF4-FFF2-40B4-BE49-F238E27FC236}">
                <a16:creationId xmlns:a16="http://schemas.microsoft.com/office/drawing/2014/main" id="{B6DD2D1C-A927-D9D9-D790-28B2AFEF4B79}"/>
              </a:ext>
            </a:extLst>
          </p:cNvPr>
          <p:cNvSpPr/>
          <p:nvPr/>
        </p:nvSpPr>
        <p:spPr>
          <a:xfrm>
            <a:off x="1333001" y="2895300"/>
            <a:ext cx="8915128" cy="630258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(2)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Positive tenant satisfaction evaluations.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2" name="Rectangle: Folded Corner 31">
            <a:extLst>
              <a:ext uri="{FF2B5EF4-FFF2-40B4-BE49-F238E27FC236}">
                <a16:creationId xmlns:a16="http://schemas.microsoft.com/office/drawing/2014/main" id="{E307CA8F-D82C-2BBC-EDBE-B57F8C8A456D}"/>
              </a:ext>
            </a:extLst>
          </p:cNvPr>
          <p:cNvSpPr/>
          <p:nvPr/>
        </p:nvSpPr>
        <p:spPr>
          <a:xfrm>
            <a:off x="2182158" y="3682608"/>
            <a:ext cx="8915128" cy="603565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(3)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Reduced number of complaints.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E035DB-A20F-AB7B-C81F-31F63AEA6317}"/>
              </a:ext>
            </a:extLst>
          </p:cNvPr>
          <p:cNvSpPr txBox="1"/>
          <p:nvPr/>
        </p:nvSpPr>
        <p:spPr>
          <a:xfrm>
            <a:off x="515320" y="1060726"/>
            <a:ext cx="800874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Tenant Relationship Management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081CE4-40C9-1BE5-64BF-0B38AEF55950}"/>
              </a:ext>
            </a:extLst>
          </p:cNvPr>
          <p:cNvSpPr txBox="1"/>
          <p:nvPr/>
        </p:nvSpPr>
        <p:spPr>
          <a:xfrm>
            <a:off x="4934383" y="515307"/>
            <a:ext cx="3410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Administration </a:t>
            </a:r>
          </a:p>
        </p:txBody>
      </p:sp>
      <p:sp>
        <p:nvSpPr>
          <p:cNvPr id="18" name="Rectangle: Folded Corner 17">
            <a:extLst>
              <a:ext uri="{FF2B5EF4-FFF2-40B4-BE49-F238E27FC236}">
                <a16:creationId xmlns:a16="http://schemas.microsoft.com/office/drawing/2014/main" id="{F4B26C1C-D964-64E6-380B-C915EBB819C9}"/>
              </a:ext>
            </a:extLst>
          </p:cNvPr>
          <p:cNvSpPr/>
          <p:nvPr/>
        </p:nvSpPr>
        <p:spPr>
          <a:xfrm>
            <a:off x="2853251" y="4488753"/>
            <a:ext cx="8765311" cy="603565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(4)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Low vacancy rate.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0420BB2E-95BF-EC84-3DF9-626DF36BA289}"/>
              </a:ext>
            </a:extLst>
          </p:cNvPr>
          <p:cNvSpPr/>
          <p:nvPr/>
        </p:nvSpPr>
        <p:spPr>
          <a:xfrm>
            <a:off x="3276872" y="5294898"/>
            <a:ext cx="8765311" cy="603565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(5)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Sustained high occupancy levels over extended periods.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7" name="Rectangle: Folded Corner 6">
            <a:extLst>
              <a:ext uri="{FF2B5EF4-FFF2-40B4-BE49-F238E27FC236}">
                <a16:creationId xmlns:a16="http://schemas.microsoft.com/office/drawing/2014/main" id="{5B1F3DF5-61C0-78FB-9081-9172E2B96F0D}"/>
              </a:ext>
            </a:extLst>
          </p:cNvPr>
          <p:cNvSpPr/>
          <p:nvPr/>
        </p:nvSpPr>
        <p:spPr>
          <a:xfrm>
            <a:off x="3723740" y="6149426"/>
            <a:ext cx="8468260" cy="603565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66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(6)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Limited number of legal disputes.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E61B3F3-AD78-1FA2-995C-A4C66BA2AF4F}"/>
              </a:ext>
            </a:extLst>
          </p:cNvPr>
          <p:cNvSpPr txBox="1"/>
          <p:nvPr/>
        </p:nvSpPr>
        <p:spPr>
          <a:xfrm>
            <a:off x="-87552" y="3767345"/>
            <a:ext cx="2300706" cy="2974538"/>
          </a:xfrm>
          <a:prstGeom prst="verticalScroll">
            <a:avLst/>
          </a:prstGeom>
          <a:solidFill>
            <a:srgbClr val="FFE1FF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A positive relationship leads to sustainable financial and operational stability in the long term.</a:t>
            </a:r>
            <a:endParaRPr lang="en-US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99646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18" grpId="0" animBg="1"/>
      <p:bldP spid="2" grpId="0" animBg="1"/>
      <p:bldP spid="7" grpId="0" animBg="1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2ED61-AB83-F4DC-BAF4-1EC5F1B697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42C5191-5ECE-15DC-B86B-41BFB3AEDF0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D3C9264-1FFA-1A3B-766E-F3E16F8B36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Rectangle: Folded Corner 12">
            <a:extLst>
              <a:ext uri="{FF2B5EF4-FFF2-40B4-BE49-F238E27FC236}">
                <a16:creationId xmlns:a16="http://schemas.microsoft.com/office/drawing/2014/main" id="{87CCD363-EEAE-9A5D-33BD-A7E14A33B538}"/>
              </a:ext>
            </a:extLst>
          </p:cNvPr>
          <p:cNvSpPr/>
          <p:nvPr/>
        </p:nvSpPr>
        <p:spPr>
          <a:xfrm>
            <a:off x="3714749" y="1742544"/>
            <a:ext cx="6824097" cy="2293021"/>
          </a:xfrm>
          <a:prstGeom prst="foldedCorner">
            <a:avLst/>
          </a:prstGeom>
          <a:solidFill>
            <a:srgbClr val="FFFFFF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Natural expiration at the end date.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Early termination by notice or voluntary surrender.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Forfeiture due to tenant breach (e.g., non-payment).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</a:rPr>
              <a:t>rent, duration, responsibilities).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2283BBC-E715-C687-9B55-3CAF76EF2C18}"/>
              </a:ext>
            </a:extLst>
          </p:cNvPr>
          <p:cNvGrpSpPr/>
          <p:nvPr/>
        </p:nvGrpSpPr>
        <p:grpSpPr>
          <a:xfrm>
            <a:off x="0" y="2057784"/>
            <a:ext cx="3637370" cy="1371216"/>
            <a:chOff x="2152653" y="3172297"/>
            <a:chExt cx="3637370" cy="1371216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88CF4871-753E-0370-17D8-F98DBA357F3B}"/>
                </a:ext>
              </a:extLst>
            </p:cNvPr>
            <p:cNvSpPr/>
            <p:nvPr/>
          </p:nvSpPr>
          <p:spPr>
            <a:xfrm>
              <a:off x="2152653" y="3172297"/>
              <a:ext cx="3637370" cy="1371216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Oval 4">
              <a:extLst>
                <a:ext uri="{FF2B5EF4-FFF2-40B4-BE49-F238E27FC236}">
                  <a16:creationId xmlns:a16="http://schemas.microsoft.com/office/drawing/2014/main" id="{2F8C70F3-E731-7FCE-F1B0-516F545D675C}"/>
                </a:ext>
              </a:extLst>
            </p:cNvPr>
            <p:cNvSpPr txBox="1"/>
            <p:nvPr/>
          </p:nvSpPr>
          <p:spPr>
            <a:xfrm>
              <a:off x="2685334" y="3373107"/>
              <a:ext cx="2572008" cy="9695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solidFill>
                    <a:prstClr val="white"/>
                  </a:solidFill>
                  <a:latin typeface="Alexandria"/>
                  <a:ea typeface="+mn-ea"/>
                  <a:cs typeface="+mn-cs"/>
                </a:rPr>
                <a:t>4. Lease Expiration / Termination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1F5898F1-09E1-315B-F33C-176A0F1415D8}"/>
              </a:ext>
            </a:extLst>
          </p:cNvPr>
          <p:cNvSpPr txBox="1"/>
          <p:nvPr/>
        </p:nvSpPr>
        <p:spPr>
          <a:xfrm>
            <a:off x="4851717" y="657285"/>
            <a:ext cx="2488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Life Cycle</a:t>
            </a:r>
          </a:p>
        </p:txBody>
      </p:sp>
    </p:spTree>
    <p:extLst>
      <p:ext uri="{BB962C8B-B14F-4D97-AF65-F5344CB8AC3E}">
        <p14:creationId xmlns:p14="http://schemas.microsoft.com/office/powerpoint/2010/main" val="297904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575808-FBFE-171B-A613-D4C7D799FD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0ED3755-207C-91B9-75FC-0F2C0F1F1AA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FABB0DD-EFB9-6681-5216-968F39824F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AEC3515-9F84-9AF9-DA06-9E00019722FE}"/>
              </a:ext>
            </a:extLst>
          </p:cNvPr>
          <p:cNvSpPr txBox="1"/>
          <p:nvPr/>
        </p:nvSpPr>
        <p:spPr>
          <a:xfrm>
            <a:off x="4105936" y="500900"/>
            <a:ext cx="52445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Lease Expiration / Termination</a:t>
            </a:r>
            <a:endParaRPr lang="ar-SY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Rules for Terminating a Tenancy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9B16C9-15D3-824F-5A53-F6EBBA8548AC}"/>
              </a:ext>
            </a:extLst>
          </p:cNvPr>
          <p:cNvSpPr txBox="1"/>
          <p:nvPr/>
        </p:nvSpPr>
        <p:spPr>
          <a:xfrm>
            <a:off x="3547597" y="1374478"/>
            <a:ext cx="8172342" cy="3344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dirty="0">
                <a:latin typeface="Alexandria"/>
              </a:rPr>
              <a:t>A fixed-term lease ends automatically upon expiration.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dirty="0">
                <a:latin typeface="Alexandria"/>
              </a:rPr>
              <a:t>A periodic tenancy can be terminated with a proper written notice as required by law </a:t>
            </a:r>
            <a:r>
              <a:rPr lang="ar-SY" dirty="0">
                <a:latin typeface="Alexandria"/>
              </a:rPr>
              <a:t>)</a:t>
            </a:r>
            <a:r>
              <a:rPr lang="en-US" dirty="0">
                <a:latin typeface="Alexandria"/>
              </a:rPr>
              <a:t>30 days typical; 60–90 days in special cases).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dirty="0">
                <a:latin typeface="Alexandria"/>
              </a:rPr>
              <a:t>Acceptance of rent from a holdover tenant creates a new periodic tenancy, requiring a notice to terminate.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dirty="0">
                <a:latin typeface="Alexandria"/>
              </a:rPr>
              <a:t>Lease may end earlier by mutual agreement (Voluntary Surrender).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dirty="0">
                <a:latin typeface="Alexandria"/>
              </a:rPr>
              <a:t>For tenant’s breach, landlord must serve a legal notice (e.g., 3-day notice to pay or quit) before termination.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817908-5A4D-ABF8-9B9A-C04F7D2EC79B}"/>
              </a:ext>
            </a:extLst>
          </p:cNvPr>
          <p:cNvSpPr txBox="1"/>
          <p:nvPr/>
        </p:nvSpPr>
        <p:spPr>
          <a:xfrm>
            <a:off x="49875" y="1374478"/>
            <a:ext cx="3547597" cy="44537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en-US" b="1" dirty="0">
                <a:latin typeface="Alexandria"/>
              </a:rPr>
              <a:t>Fixed-term expiry</a:t>
            </a:r>
            <a:endParaRPr lang="en-US" dirty="0">
              <a:latin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E860C2-7550-A9EF-3D4A-F0DE95690146}"/>
              </a:ext>
            </a:extLst>
          </p:cNvPr>
          <p:cNvSpPr txBox="1"/>
          <p:nvPr/>
        </p:nvSpPr>
        <p:spPr>
          <a:xfrm>
            <a:off x="49871" y="2192687"/>
            <a:ext cx="3547597" cy="44537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en-US" b="1" dirty="0">
                <a:latin typeface="Alexandria"/>
              </a:rPr>
              <a:t>End of Periodic Tenancy by Notice</a:t>
            </a:r>
            <a:endParaRPr lang="en-US" dirty="0">
              <a:latin typeface="Alexandri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98100BA-4450-AD67-A28E-D568F530A64B}"/>
              </a:ext>
            </a:extLst>
          </p:cNvPr>
          <p:cNvSpPr txBox="1"/>
          <p:nvPr/>
        </p:nvSpPr>
        <p:spPr>
          <a:xfrm>
            <a:off x="49873" y="4126113"/>
            <a:ext cx="3547597" cy="44537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en-US" b="1" dirty="0">
                <a:latin typeface="Alexandria"/>
              </a:rPr>
              <a:t>Breach &amp; Forfeiture notices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08C04-1AB4-BD3C-5CB4-A1E3AECF5C24}"/>
              </a:ext>
            </a:extLst>
          </p:cNvPr>
          <p:cNvSpPr txBox="1"/>
          <p:nvPr/>
        </p:nvSpPr>
        <p:spPr>
          <a:xfrm>
            <a:off x="49871" y="3456266"/>
            <a:ext cx="3547597" cy="44537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en-US" b="1" dirty="0">
                <a:latin typeface="Alexandria"/>
              </a:rPr>
              <a:t>Voluntary Surrender</a:t>
            </a:r>
            <a:endParaRPr lang="en-US" dirty="0">
              <a:latin typeface="Alexandri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5FF08DF-FB30-4B7D-6FA0-03DE4AEF650C}"/>
              </a:ext>
            </a:extLst>
          </p:cNvPr>
          <p:cNvSpPr txBox="1"/>
          <p:nvPr/>
        </p:nvSpPr>
        <p:spPr>
          <a:xfrm>
            <a:off x="495300" y="5092207"/>
            <a:ext cx="11258549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dirty="0">
                <a:latin typeface="Alexandria"/>
              </a:rPr>
              <a:t>If tenant remains after notice expires, they are in unlawful</a:t>
            </a:r>
            <a:r>
              <a:rPr lang="ar-SY" dirty="0">
                <a:latin typeface="Alexandria"/>
              </a:rPr>
              <a:t> </a:t>
            </a:r>
            <a:r>
              <a:rPr lang="en-US" dirty="0">
                <a:latin typeface="Alexandria"/>
              </a:rPr>
              <a:t>detainer status and landlord must file a UD action for eviction.</a:t>
            </a:r>
          </a:p>
        </p:txBody>
      </p:sp>
      <p:sp>
        <p:nvSpPr>
          <p:cNvPr id="3" name="Flowchart: Predefined Process 2">
            <a:extLst>
              <a:ext uri="{FF2B5EF4-FFF2-40B4-BE49-F238E27FC236}">
                <a16:creationId xmlns:a16="http://schemas.microsoft.com/office/drawing/2014/main" id="{0C451C2C-22A8-F2D9-BC86-16B8FE93B922}"/>
              </a:ext>
            </a:extLst>
          </p:cNvPr>
          <p:cNvSpPr/>
          <p:nvPr/>
        </p:nvSpPr>
        <p:spPr>
          <a:xfrm rot="20138650">
            <a:off x="9906280" y="425748"/>
            <a:ext cx="2188481" cy="701981"/>
          </a:xfrm>
          <a:prstGeom prst="flowChartPredefinedProcess">
            <a:avLst/>
          </a:prstGeom>
          <a:solidFill>
            <a:srgbClr val="FF33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Alexandria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87662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C4286F-F4A3-21C1-44FF-151D7FB58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C64B8D3-89C7-4D55-3BEC-5DF3024402F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B5496BC-DD95-9658-F93D-3082A09753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7C3314-B021-D5F4-4C47-708450AC389E}"/>
              </a:ext>
            </a:extLst>
          </p:cNvPr>
          <p:cNvSpPr txBox="1"/>
          <p:nvPr/>
        </p:nvSpPr>
        <p:spPr>
          <a:xfrm>
            <a:off x="4032489" y="632649"/>
            <a:ext cx="5244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Rules for Terminating a Tenancy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0FFC900-AD66-5D75-26E6-D09BF3AE64AA}"/>
              </a:ext>
            </a:extLst>
          </p:cNvPr>
          <p:cNvGraphicFramePr>
            <a:graphicFrameLocks noGrp="1"/>
          </p:cNvGraphicFramePr>
          <p:nvPr/>
        </p:nvGraphicFramePr>
        <p:xfrm>
          <a:off x="420715" y="1347695"/>
          <a:ext cx="11350570" cy="476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49067794"/>
                    </a:ext>
                  </a:extLst>
                </a:gridCol>
                <a:gridCol w="2768138">
                  <a:extLst>
                    <a:ext uri="{9D8B030D-6E8A-4147-A177-3AD203B41FA5}">
                      <a16:colId xmlns:a16="http://schemas.microsoft.com/office/drawing/2014/main" val="826456865"/>
                    </a:ext>
                  </a:extLst>
                </a:gridCol>
                <a:gridCol w="3308005">
                  <a:extLst>
                    <a:ext uri="{9D8B030D-6E8A-4147-A177-3AD203B41FA5}">
                      <a16:colId xmlns:a16="http://schemas.microsoft.com/office/drawing/2014/main" val="1708262544"/>
                    </a:ext>
                  </a:extLst>
                </a:gridCol>
                <a:gridCol w="3242427">
                  <a:extLst>
                    <a:ext uri="{9D8B030D-6E8A-4147-A177-3AD203B41FA5}">
                      <a16:colId xmlns:a16="http://schemas.microsoft.com/office/drawing/2014/main" val="19920513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</a:rPr>
                        <a:t>Aspect / Method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</a:rPr>
                        <a:t>Termination by Notice</a:t>
                      </a:r>
                      <a:endParaRPr lang="ar-SY" sz="2000" b="1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</a:rPr>
                        <a:t>Termination by Court Action</a:t>
                      </a:r>
                      <a:endParaRPr lang="ar-SY" sz="2000" b="1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</a:rPr>
                        <a:t>Voluntary Surrender</a:t>
                      </a:r>
                      <a:endParaRPr lang="ar-SY" sz="2000" b="1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805379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b="1" dirty="0">
                          <a:solidFill>
                            <a:srgbClr val="34363D"/>
                          </a:solidFill>
                          <a:effectLst/>
                        </a:rPr>
                        <a:t>How it happens</a:t>
                      </a: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</a:rPr>
                        <a:t>Written notice to tenant (e.g., 30–90 days)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</a:rPr>
                        <a:t>Court judgment after filing Unlawful Detainer action (UD)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>
                          <a:effectLst/>
                        </a:rPr>
                        <a:t>Agreement between landlord &amp; tenant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00896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b="1" dirty="0">
                          <a:solidFill>
                            <a:srgbClr val="34363D"/>
                          </a:solidFill>
                          <a:effectLst/>
                        </a:rPr>
                        <a:t>When used</a:t>
                      </a: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</a:rPr>
                        <a:t>Periodic tenancies, holdover tenants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</a:rPr>
                        <a:t>When tenant refuses to vacate after notice / serious breach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>
                          <a:effectLst/>
                        </a:rPr>
                        <a:t>When both parties agree to end lease early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2825440"/>
                  </a:ext>
                </a:extLst>
              </a:tr>
              <a:tr h="468677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b="1" dirty="0">
                          <a:solidFill>
                            <a:srgbClr val="34363D"/>
                          </a:solidFill>
                          <a:effectLst/>
                        </a:rPr>
                        <a:t>Tenant’s status</a:t>
                      </a: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</a:rPr>
                        <a:t>Lawful until notice expires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</a:rPr>
                        <a:t>Unlawful Detainer once court rules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>
                          <a:effectLst/>
                        </a:rPr>
                        <a:t>Ends tenancy instantly by mutual consent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7054363"/>
                  </a:ext>
                </a:extLst>
              </a:tr>
              <a:tr h="493615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b="1" dirty="0">
                          <a:solidFill>
                            <a:srgbClr val="34363D"/>
                          </a:solidFill>
                          <a:effectLst/>
                        </a:rPr>
                        <a:t>Result</a:t>
                      </a: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>
                          <a:effectLst/>
                        </a:rPr>
                        <a:t>Lease obligations end after notice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</a:rPr>
                        <a:t>Lease terminated + sheriff enforces eviction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>
                          <a:effectLst/>
                        </a:rPr>
                        <a:t>Lease cancelled, tenant hands back keys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050966"/>
                  </a:ext>
                </a:extLst>
              </a:tr>
              <a:tr h="634931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b="1">
                          <a:solidFill>
                            <a:srgbClr val="34363D"/>
                          </a:solidFill>
                          <a:effectLst/>
                        </a:rPr>
                        <a:t>Advantages</a:t>
                      </a:r>
                      <a:endParaRPr lang="en-US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>
                          <a:effectLst/>
                        </a:rPr>
                        <a:t>Simple, low cost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</a:rPr>
                        <a:t>Formal, enforceable, final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</a:rPr>
                        <a:t>Fast, amicable, less conflict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11066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b="1" dirty="0">
                          <a:solidFill>
                            <a:srgbClr val="34363D"/>
                          </a:solidFill>
                          <a:effectLst/>
                        </a:rPr>
                        <a:t>Risks/Limitations</a:t>
                      </a: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>
                          <a:effectLst/>
                        </a:rPr>
                        <a:t>Tenant may still refuse to leave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>
                          <a:effectLst/>
                        </a:rPr>
                        <a:t>Time, cost, legal complexity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</a:rPr>
                        <a:t>Requires tenant cooperation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42020275"/>
                  </a:ext>
                </a:extLst>
              </a:tr>
            </a:tbl>
          </a:graphicData>
        </a:graphic>
      </p:graphicFrame>
      <p:sp>
        <p:nvSpPr>
          <p:cNvPr id="4" name="Flowchart: Predefined Process 3">
            <a:extLst>
              <a:ext uri="{FF2B5EF4-FFF2-40B4-BE49-F238E27FC236}">
                <a16:creationId xmlns:a16="http://schemas.microsoft.com/office/drawing/2014/main" id="{A6581C09-7118-C8E3-2AC8-94ABE98727DB}"/>
              </a:ext>
            </a:extLst>
          </p:cNvPr>
          <p:cNvSpPr/>
          <p:nvPr/>
        </p:nvSpPr>
        <p:spPr>
          <a:xfrm rot="20138650">
            <a:off x="9639058" y="401544"/>
            <a:ext cx="2076948" cy="600581"/>
          </a:xfrm>
          <a:prstGeom prst="flowChartPredefinedProcess">
            <a:avLst/>
          </a:prstGeom>
          <a:solidFill>
            <a:srgbClr val="FF33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Alexandria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1889921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8953A7-06DD-A39E-0CDC-CA6D2DDA4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0096609-7F43-4E6E-7454-642B0AE6A8B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72E4FE8-771C-00A8-D36C-4459262D5A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Rectangle: Folded Corner 12">
            <a:extLst>
              <a:ext uri="{FF2B5EF4-FFF2-40B4-BE49-F238E27FC236}">
                <a16:creationId xmlns:a16="http://schemas.microsoft.com/office/drawing/2014/main" id="{9F12C881-88E5-393F-462A-7B2BE3907C35}"/>
              </a:ext>
            </a:extLst>
          </p:cNvPr>
          <p:cNvSpPr/>
          <p:nvPr/>
        </p:nvSpPr>
        <p:spPr>
          <a:xfrm>
            <a:off x="3714749" y="1742544"/>
            <a:ext cx="7320043" cy="2937944"/>
          </a:xfrm>
          <a:prstGeom prst="foldedCorner">
            <a:avLst/>
          </a:prstGeom>
          <a:solidFill>
            <a:srgbClr val="FFFFFF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Recovery of possession: tenant vacates or by UD action (eviction).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Pre-expiration inspection &amp; return (or deduction from) security deposits.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Re-letting the premises → starting **a new lease cycle**.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7AA7B73-E8CF-0BD1-8D3C-90D4411AD458}"/>
              </a:ext>
            </a:extLst>
          </p:cNvPr>
          <p:cNvGrpSpPr/>
          <p:nvPr/>
        </p:nvGrpSpPr>
        <p:grpSpPr>
          <a:xfrm>
            <a:off x="180431" y="2290259"/>
            <a:ext cx="3387205" cy="1371216"/>
            <a:chOff x="430095" y="1345345"/>
            <a:chExt cx="3387205" cy="1371216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7D4FD68C-2B0D-BC11-078C-DF8BB737D60F}"/>
                </a:ext>
              </a:extLst>
            </p:cNvPr>
            <p:cNvSpPr/>
            <p:nvPr/>
          </p:nvSpPr>
          <p:spPr>
            <a:xfrm>
              <a:off x="430095" y="1345345"/>
              <a:ext cx="3387205" cy="1371216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Oval 4">
              <a:extLst>
                <a:ext uri="{FF2B5EF4-FFF2-40B4-BE49-F238E27FC236}">
                  <a16:creationId xmlns:a16="http://schemas.microsoft.com/office/drawing/2014/main" id="{B13BC295-C075-8B4A-64BD-FDDCC5F6E9A5}"/>
                </a:ext>
              </a:extLst>
            </p:cNvPr>
            <p:cNvSpPr txBox="1"/>
            <p:nvPr/>
          </p:nvSpPr>
          <p:spPr>
            <a:xfrm>
              <a:off x="926140" y="1546155"/>
              <a:ext cx="2395115" cy="9695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solidFill>
                    <a:prstClr val="white"/>
                  </a:solidFill>
                  <a:latin typeface="Alexandria"/>
                  <a:ea typeface="+mn-ea"/>
                  <a:cs typeface="+mn-cs"/>
                </a:rPr>
                <a:t>5. Post-Lease (Recovery &amp; Re-letting)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EB146063-27D0-928C-99EC-EE9B806D0262}"/>
              </a:ext>
            </a:extLst>
          </p:cNvPr>
          <p:cNvSpPr txBox="1"/>
          <p:nvPr/>
        </p:nvSpPr>
        <p:spPr>
          <a:xfrm>
            <a:off x="4851717" y="657285"/>
            <a:ext cx="2488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Life Cycle</a:t>
            </a:r>
          </a:p>
        </p:txBody>
      </p:sp>
    </p:spTree>
    <p:extLst>
      <p:ext uri="{BB962C8B-B14F-4D97-AF65-F5344CB8AC3E}">
        <p14:creationId xmlns:p14="http://schemas.microsoft.com/office/powerpoint/2010/main" val="351929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767E2C-235C-443C-0E38-338F3E6767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907554A-F4D8-2011-FB94-F14A196D67FA}"/>
              </a:ext>
            </a:extLst>
          </p:cNvPr>
          <p:cNvSpPr txBox="1"/>
          <p:nvPr/>
        </p:nvSpPr>
        <p:spPr>
          <a:xfrm>
            <a:off x="3142935" y="694204"/>
            <a:ext cx="6127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Post Lease - Recovering Possession of Property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EE7F7A-CBF4-5468-C319-D06048B0602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1D1049F2-4BA9-687D-F3D6-7E2977EA43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3840EA9-D97B-09CD-F331-5E41C1CA4659}"/>
              </a:ext>
            </a:extLst>
          </p:cNvPr>
          <p:cNvSpPr txBox="1"/>
          <p:nvPr/>
        </p:nvSpPr>
        <p:spPr>
          <a:xfrm>
            <a:off x="828954" y="1292999"/>
            <a:ext cx="112138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Low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en-US" b="1" dirty="0">
                <a:latin typeface="Alexandria"/>
              </a:rPr>
              <a:t>Tenant’s right of possession </a:t>
            </a:r>
            <a:r>
              <a:rPr lang="en-US" dirty="0">
                <a:latin typeface="Alexandria"/>
              </a:rPr>
              <a:t>exists</a:t>
            </a:r>
            <a:r>
              <a:rPr lang="en-US" b="1" dirty="0">
                <a:latin typeface="Alexandria"/>
              </a:rPr>
              <a:t> </a:t>
            </a:r>
            <a:r>
              <a:rPr lang="en-US" dirty="0">
                <a:latin typeface="Alexandria"/>
              </a:rPr>
              <a:t>until </a:t>
            </a:r>
            <a:r>
              <a:rPr lang="en-US" b="1" dirty="0">
                <a:latin typeface="Alexandria"/>
              </a:rPr>
              <a:t>terminated </a:t>
            </a:r>
            <a:r>
              <a:rPr lang="en-US" dirty="0">
                <a:latin typeface="Alexandria"/>
              </a:rPr>
              <a:t>by</a:t>
            </a:r>
            <a:r>
              <a:rPr lang="en-US" b="1" dirty="0">
                <a:latin typeface="Alexandria"/>
              </a:rPr>
              <a:t> proper legal process </a:t>
            </a:r>
            <a:r>
              <a:rPr lang="en-US" dirty="0">
                <a:latin typeface="Alexandria"/>
              </a:rPr>
              <a:t>or </a:t>
            </a:r>
            <a:r>
              <a:rPr lang="en-US" b="1" dirty="0">
                <a:latin typeface="Alexandria"/>
              </a:rPr>
              <a:t>voluntary surrender.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35A65C-6435-C3B5-D7E5-755ECAC6C5E8}"/>
              </a:ext>
            </a:extLst>
          </p:cNvPr>
          <p:cNvSpPr txBox="1"/>
          <p:nvPr/>
        </p:nvSpPr>
        <p:spPr>
          <a:xfrm>
            <a:off x="1333001" y="2588557"/>
            <a:ext cx="4524703" cy="44537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en-US" b="1" dirty="0">
                <a:latin typeface="Alexandria"/>
              </a:rPr>
              <a:t>Lease expiration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4AB77C-7EB0-137D-E1E0-8B7C524253EC}"/>
              </a:ext>
            </a:extLst>
          </p:cNvPr>
          <p:cNvSpPr txBox="1"/>
          <p:nvPr/>
        </p:nvSpPr>
        <p:spPr>
          <a:xfrm>
            <a:off x="4046097" y="3634639"/>
            <a:ext cx="4524703" cy="44537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en-US" b="1" dirty="0">
                <a:latin typeface="Alexandria"/>
              </a:rPr>
              <a:t>Valid notice to quit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EBC35F-90D0-7E3F-07A4-A327CF83E26E}"/>
              </a:ext>
            </a:extLst>
          </p:cNvPr>
          <p:cNvSpPr txBox="1"/>
          <p:nvPr/>
        </p:nvSpPr>
        <p:spPr>
          <a:xfrm>
            <a:off x="6096000" y="4860740"/>
            <a:ext cx="6066163" cy="44537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en-US" b="1" dirty="0">
                <a:latin typeface="Alexandria"/>
              </a:rPr>
              <a:t>Court-ordered eviction (Unlawful Detainer action – UD)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C173814-D277-7B37-8F0D-33CE54E78075}"/>
              </a:ext>
            </a:extLst>
          </p:cNvPr>
          <p:cNvSpPr txBox="1"/>
          <p:nvPr/>
        </p:nvSpPr>
        <p:spPr>
          <a:xfrm>
            <a:off x="828954" y="1945861"/>
            <a:ext cx="60932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u="sng" dirty="0"/>
              <a:t>A landlord can recover possession by:</a:t>
            </a:r>
          </a:p>
        </p:txBody>
      </p:sp>
      <p:sp>
        <p:nvSpPr>
          <p:cNvPr id="7" name="Flowchart: Predefined Process 6">
            <a:extLst>
              <a:ext uri="{FF2B5EF4-FFF2-40B4-BE49-F238E27FC236}">
                <a16:creationId xmlns:a16="http://schemas.microsoft.com/office/drawing/2014/main" id="{8FA0D372-20F4-3AAA-5C67-F4321B02F775}"/>
              </a:ext>
            </a:extLst>
          </p:cNvPr>
          <p:cNvSpPr/>
          <p:nvPr/>
        </p:nvSpPr>
        <p:spPr>
          <a:xfrm rot="20138650">
            <a:off x="9639058" y="401544"/>
            <a:ext cx="2076948" cy="600581"/>
          </a:xfrm>
          <a:prstGeom prst="flowChartPredefinedProcess">
            <a:avLst/>
          </a:prstGeom>
          <a:solidFill>
            <a:srgbClr val="FF33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Alexandria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1559795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  <p:bldP spid="4" grpId="0" animBg="1"/>
      <p:bldP spid="6" grpId="0" animBg="1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55C8F-5DCA-B778-9FC9-6DAF8ACB66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84759EC-3393-2444-D098-43AC70E1736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55A4E785-1B7B-B178-9C2C-70712CB052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Cloud 14">
            <a:extLst>
              <a:ext uri="{FF2B5EF4-FFF2-40B4-BE49-F238E27FC236}">
                <a16:creationId xmlns:a16="http://schemas.microsoft.com/office/drawing/2014/main" id="{A3452EE8-1EBE-166E-4226-BD3AB61A6F13}"/>
              </a:ext>
            </a:extLst>
          </p:cNvPr>
          <p:cNvSpPr/>
          <p:nvPr/>
        </p:nvSpPr>
        <p:spPr>
          <a:xfrm>
            <a:off x="1758788" y="2141726"/>
            <a:ext cx="8408416" cy="2913015"/>
          </a:xfrm>
          <a:prstGeom prst="cloud">
            <a:avLst/>
          </a:prstGeom>
          <a:solidFill>
            <a:srgbClr val="FFFF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Entering while tenant is out &amp; removing belongings.</a:t>
            </a:r>
          </a:p>
          <a:p>
            <a:pPr marL="285750" indent="-285750" algn="ctr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Unlocking doors/windows without consent.</a:t>
            </a:r>
          </a:p>
          <a:p>
            <a:pPr marL="285750" indent="-285750" algn="ctr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Pretending to “inspect” then retaking possession.</a:t>
            </a:r>
          </a:p>
          <a:p>
            <a:pPr marL="285750" indent="-285750" algn="ctr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Using threats, violence, or intimidation.</a:t>
            </a:r>
          </a:p>
          <a:p>
            <a:pPr algn="ctr"/>
            <a:endParaRPr lang="en-US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2B1B1F-3EC1-F7E6-86F7-04170AA47434}"/>
              </a:ext>
            </a:extLst>
          </p:cNvPr>
          <p:cNvSpPr txBox="1"/>
          <p:nvPr/>
        </p:nvSpPr>
        <p:spPr>
          <a:xfrm>
            <a:off x="3049386" y="5186577"/>
            <a:ext cx="6093228" cy="369332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Low"/>
            <a:r>
              <a:rPr lang="en-US" b="1" dirty="0">
                <a:latin typeface="Alexandria"/>
              </a:rPr>
              <a:t>Self-help </a:t>
            </a:r>
            <a:r>
              <a:rPr lang="en-US" dirty="0">
                <a:latin typeface="Alexandria"/>
              </a:rPr>
              <a:t>(taking possession without court) is illegal.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964AB3-76F8-C516-2C82-24B1EB8CC872}"/>
              </a:ext>
            </a:extLst>
          </p:cNvPr>
          <p:cNvSpPr txBox="1"/>
          <p:nvPr/>
        </p:nvSpPr>
        <p:spPr>
          <a:xfrm>
            <a:off x="1018309" y="1486757"/>
            <a:ext cx="10469880" cy="723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70C0"/>
                </a:solidFill>
                <a:latin typeface="Alexandria"/>
              </a:rPr>
              <a:t>Self-help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Alexandria"/>
              </a:rPr>
              <a:t>A landlord’s own method of recovering possession from tenant outside the legal eviction process.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619C842-28CF-99D2-877C-783796C2E1B2}"/>
              </a:ext>
            </a:extLst>
          </p:cNvPr>
          <p:cNvSpPr txBox="1"/>
          <p:nvPr/>
        </p:nvSpPr>
        <p:spPr>
          <a:xfrm>
            <a:off x="1566949" y="5877899"/>
            <a:ext cx="9372600" cy="888833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justLow">
              <a:defRPr b="1">
                <a:latin typeface="Alexandria"/>
              </a:defRPr>
            </a:lvl1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Courts protect tenants: </a:t>
            </a:r>
            <a:r>
              <a:rPr lang="en-US" b="0" dirty="0"/>
              <a:t>default/breach does not = immediate landlord possession</a:t>
            </a:r>
            <a:r>
              <a:rPr lang="en-US" dirty="0"/>
              <a:t>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/>
              <a:t>Any forceful re-entry = Forcible Entry and Detainer → landlord liable for damages.</a:t>
            </a:r>
          </a:p>
        </p:txBody>
      </p:sp>
      <p:sp>
        <p:nvSpPr>
          <p:cNvPr id="2" name="Flowchart: Predefined Process 1">
            <a:extLst>
              <a:ext uri="{FF2B5EF4-FFF2-40B4-BE49-F238E27FC236}">
                <a16:creationId xmlns:a16="http://schemas.microsoft.com/office/drawing/2014/main" id="{963869D8-AD84-2359-F293-B995E0F0AFF8}"/>
              </a:ext>
            </a:extLst>
          </p:cNvPr>
          <p:cNvSpPr/>
          <p:nvPr/>
        </p:nvSpPr>
        <p:spPr>
          <a:xfrm rot="20138650">
            <a:off x="9639058" y="401544"/>
            <a:ext cx="2076948" cy="600581"/>
          </a:xfrm>
          <a:prstGeom prst="flowChartPredefinedProcess">
            <a:avLst/>
          </a:prstGeom>
          <a:solidFill>
            <a:srgbClr val="FF33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Alexandria"/>
              </a:rPr>
              <a:t>LECTURE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618EC0-F974-EAF1-8EB3-6899E2E2600F}"/>
              </a:ext>
            </a:extLst>
          </p:cNvPr>
          <p:cNvSpPr txBox="1"/>
          <p:nvPr/>
        </p:nvSpPr>
        <p:spPr>
          <a:xfrm>
            <a:off x="3142935" y="694204"/>
            <a:ext cx="6127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Post Lease - Recovering Possession of Property</a:t>
            </a:r>
          </a:p>
        </p:txBody>
      </p:sp>
    </p:spTree>
    <p:extLst>
      <p:ext uri="{BB962C8B-B14F-4D97-AF65-F5344CB8AC3E}">
        <p14:creationId xmlns:p14="http://schemas.microsoft.com/office/powerpoint/2010/main" val="116950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" grpId="0" animBg="1"/>
      <p:bldP spid="12" grpId="0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795E29-60BD-7ED1-3518-E2AD7D493D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808C25E-0E0B-A349-E82A-19374BB95D6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B1A350F6-0AEA-CA42-23B8-2AD37ACBEA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45112D2-750E-3260-3E40-684B7A02A815}"/>
              </a:ext>
            </a:extLst>
          </p:cNvPr>
          <p:cNvSpPr txBox="1"/>
          <p:nvPr/>
        </p:nvSpPr>
        <p:spPr>
          <a:xfrm>
            <a:off x="630542" y="1490380"/>
            <a:ext cx="10925373" cy="400687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Alexandria"/>
              </a:rPr>
              <a:t>“If the lease ended but tenant refuses to leave → Lease Terminated ✅ but Possession NOT Recovered ❌.”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284186-F572-796F-B091-C1AAEE7C6B8A}"/>
              </a:ext>
            </a:extLst>
          </p:cNvPr>
          <p:cNvSpPr txBox="1"/>
          <p:nvPr/>
        </p:nvSpPr>
        <p:spPr>
          <a:xfrm>
            <a:off x="645409" y="3385140"/>
            <a:ext cx="10910506" cy="369332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Alexandria"/>
              </a:rPr>
              <a:t>Lease Expiration → Termination → Tenant Leaves → Recovery of Possession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6875D-698E-4724-341B-2126760B4780}"/>
              </a:ext>
            </a:extLst>
          </p:cNvPr>
          <p:cNvSpPr txBox="1"/>
          <p:nvPr/>
        </p:nvSpPr>
        <p:spPr>
          <a:xfrm>
            <a:off x="2741651" y="4423743"/>
            <a:ext cx="6179639" cy="1861407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Alexandria"/>
              </a:rPr>
              <a:t>Tenant’s right of possession continues until: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latin typeface="Alexandria"/>
              </a:rPr>
              <a:t>Proper notice expires + tenant vacates,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latin typeface="Alexandria"/>
              </a:rPr>
              <a:t> Voluntary Surrender</a:t>
            </a:r>
          </a:p>
          <a:p>
            <a:pPr marL="28575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dirty="0">
                <a:latin typeface="Alexandria"/>
              </a:rPr>
              <a:t>Court eviction judgment executed.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A97E0E9-1902-80E2-8EB6-BD1E7C1F3679}"/>
              </a:ext>
            </a:extLst>
          </p:cNvPr>
          <p:cNvSpPr txBox="1"/>
          <p:nvPr/>
        </p:nvSpPr>
        <p:spPr>
          <a:xfrm>
            <a:off x="2741651" y="2396860"/>
            <a:ext cx="6093228" cy="402546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Alexandria"/>
              </a:rPr>
              <a:t>Terminating lease ≠ Recovery of physical control.</a:t>
            </a:r>
          </a:p>
        </p:txBody>
      </p:sp>
      <p:sp>
        <p:nvSpPr>
          <p:cNvPr id="22" name="Arrow: Pentagon 21">
            <a:extLst>
              <a:ext uri="{FF2B5EF4-FFF2-40B4-BE49-F238E27FC236}">
                <a16:creationId xmlns:a16="http://schemas.microsoft.com/office/drawing/2014/main" id="{1EA3F6BC-6872-A6F5-CDAE-199DCD6EC31B}"/>
              </a:ext>
            </a:extLst>
          </p:cNvPr>
          <p:cNvSpPr/>
          <p:nvPr/>
        </p:nvSpPr>
        <p:spPr>
          <a:xfrm>
            <a:off x="722049" y="4568940"/>
            <a:ext cx="1995637" cy="1359210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E6EFCE6-5935-6C63-2ED4-FD94AB31FC0F}"/>
              </a:ext>
            </a:extLst>
          </p:cNvPr>
          <p:cNvSpPr txBox="1"/>
          <p:nvPr/>
        </p:nvSpPr>
        <p:spPr>
          <a:xfrm>
            <a:off x="738780" y="4568940"/>
            <a:ext cx="146304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/>
              </a:rPr>
              <a:t>Legal Methods of Recovering Possession</a:t>
            </a:r>
          </a:p>
        </p:txBody>
      </p:sp>
      <p:sp>
        <p:nvSpPr>
          <p:cNvPr id="2" name="Flowchart: Predefined Process 1">
            <a:extLst>
              <a:ext uri="{FF2B5EF4-FFF2-40B4-BE49-F238E27FC236}">
                <a16:creationId xmlns:a16="http://schemas.microsoft.com/office/drawing/2014/main" id="{C2DF7C39-51BA-B6C3-2362-702D2A86EB60}"/>
              </a:ext>
            </a:extLst>
          </p:cNvPr>
          <p:cNvSpPr/>
          <p:nvPr/>
        </p:nvSpPr>
        <p:spPr>
          <a:xfrm rot="20138650">
            <a:off x="9639058" y="401544"/>
            <a:ext cx="2076948" cy="600581"/>
          </a:xfrm>
          <a:prstGeom prst="flowChartPredefinedProcess">
            <a:avLst/>
          </a:prstGeom>
          <a:solidFill>
            <a:srgbClr val="FF33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Alexandria"/>
              </a:rPr>
              <a:t>LECTURE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A028EB-A39C-16DD-5EEE-594CEAF06414}"/>
              </a:ext>
            </a:extLst>
          </p:cNvPr>
          <p:cNvSpPr txBox="1"/>
          <p:nvPr/>
        </p:nvSpPr>
        <p:spPr>
          <a:xfrm>
            <a:off x="3142935" y="694204"/>
            <a:ext cx="6127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Post Lease - Recovering Possession of Property</a:t>
            </a:r>
          </a:p>
        </p:txBody>
      </p:sp>
    </p:spTree>
    <p:extLst>
      <p:ext uri="{BB962C8B-B14F-4D97-AF65-F5344CB8AC3E}">
        <p14:creationId xmlns:p14="http://schemas.microsoft.com/office/powerpoint/2010/main" val="1301270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7" grpId="0" animBg="1"/>
      <p:bldP spid="19" grpId="0" animBg="1"/>
      <p:bldP spid="22" grpId="0" animBg="1"/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629E97-6BB5-1DD7-7A2A-DE831DCCD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DFAFC5A-8CD1-5711-88BA-1E5C6450A80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9AB7CD6E-9E61-9EA8-6A07-9FE1666171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3AFCECF-2114-BDE9-81DD-426935F24D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165565"/>
              </p:ext>
            </p:extLst>
          </p:nvPr>
        </p:nvGraphicFramePr>
        <p:xfrm>
          <a:off x="180431" y="1637099"/>
          <a:ext cx="11656893" cy="4992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7363">
                  <a:extLst>
                    <a:ext uri="{9D8B030D-6E8A-4147-A177-3AD203B41FA5}">
                      <a16:colId xmlns:a16="http://schemas.microsoft.com/office/drawing/2014/main" val="2432730605"/>
                    </a:ext>
                  </a:extLst>
                </a:gridCol>
                <a:gridCol w="4857865">
                  <a:extLst>
                    <a:ext uri="{9D8B030D-6E8A-4147-A177-3AD203B41FA5}">
                      <a16:colId xmlns:a16="http://schemas.microsoft.com/office/drawing/2014/main" val="3550611257"/>
                    </a:ext>
                  </a:extLst>
                </a:gridCol>
                <a:gridCol w="4901665">
                  <a:extLst>
                    <a:ext uri="{9D8B030D-6E8A-4147-A177-3AD203B41FA5}">
                      <a16:colId xmlns:a16="http://schemas.microsoft.com/office/drawing/2014/main" val="11862183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Aspect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Termination of Tenancy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Recovery of Possession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543903470"/>
                  </a:ext>
                </a:extLst>
              </a:tr>
              <a:tr h="542034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Meaning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Legal ending of the lease agreement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Landlord regains actual physical control of the property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63362457"/>
                  </a:ext>
                </a:extLst>
              </a:tr>
              <a:tr h="536954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Nature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Contractual – ends the legal relationship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Practical/Physical – deals with occupancy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1289159"/>
                  </a:ext>
                </a:extLst>
              </a:tr>
              <a:tr h="636847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How it Happens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- Expiration of fixed term - Proper notice served - Mutual agreement (surrender) - Forfeiture after breach notice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- Tenant vacates voluntarily - Court eviction (UD action, writ of possession) - Sheriff executes eviction order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3365067"/>
                  </a:ext>
                </a:extLst>
              </a:tr>
              <a:tr h="748145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Tenant’s Status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Tenant’s contractual rights/obligations end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>
                          <a:effectLst/>
                          <a:latin typeface="Alexandria"/>
                        </a:rPr>
                        <a:t>Tenant may still occupy until legally removed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8678683"/>
                  </a:ext>
                </a:extLst>
              </a:tr>
              <a:tr h="798022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Key Point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>
                          <a:effectLst/>
                          <a:latin typeface="Alexandria"/>
                        </a:rPr>
                        <a:t>Contract ends but possession might continue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Possession is returned only after tenant leaves or eviction enforced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25284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Example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Lease ends Dec 31 – legally terminated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20000"/>
                        </a:lnSpc>
                        <a:buNone/>
                      </a:pPr>
                      <a:r>
                        <a:rPr lang="en-US" dirty="0">
                          <a:effectLst/>
                          <a:latin typeface="Alexandria"/>
                        </a:rPr>
                        <a:t>Tenant refuses to move until Jan 10 – landlord files UD to recover possession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6792883"/>
                  </a:ext>
                </a:extLst>
              </a:tr>
            </a:tbl>
          </a:graphicData>
        </a:graphic>
      </p:graphicFrame>
      <p:sp>
        <p:nvSpPr>
          <p:cNvPr id="2" name="Flowchart: Predefined Process 1">
            <a:extLst>
              <a:ext uri="{FF2B5EF4-FFF2-40B4-BE49-F238E27FC236}">
                <a16:creationId xmlns:a16="http://schemas.microsoft.com/office/drawing/2014/main" id="{14DA0FDD-E5E2-949A-4F7C-9099FBC5D14E}"/>
              </a:ext>
            </a:extLst>
          </p:cNvPr>
          <p:cNvSpPr/>
          <p:nvPr/>
        </p:nvSpPr>
        <p:spPr>
          <a:xfrm rot="20138650">
            <a:off x="9639058" y="401544"/>
            <a:ext cx="2076948" cy="600581"/>
          </a:xfrm>
          <a:prstGeom prst="flowChartPredefinedProcess">
            <a:avLst/>
          </a:prstGeom>
          <a:solidFill>
            <a:srgbClr val="FF33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Alexandria"/>
              </a:rPr>
              <a:t>LECTURE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7FB6F8-29F1-7383-1F62-00A352074431}"/>
              </a:ext>
            </a:extLst>
          </p:cNvPr>
          <p:cNvSpPr txBox="1"/>
          <p:nvPr/>
        </p:nvSpPr>
        <p:spPr>
          <a:xfrm>
            <a:off x="3665129" y="694204"/>
            <a:ext cx="50829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Termination vs Recovery of Possession</a:t>
            </a:r>
          </a:p>
        </p:txBody>
      </p:sp>
    </p:spTree>
    <p:extLst>
      <p:ext uri="{BB962C8B-B14F-4D97-AF65-F5344CB8AC3E}">
        <p14:creationId xmlns:p14="http://schemas.microsoft.com/office/powerpoint/2010/main" val="3589613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A41DC9-C905-CAF7-A7C9-E14EBDEF01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6EB02BA-9669-32B7-1617-57B02A0B456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CE3F1E7-EFF8-0B9F-FD42-D19174CAA4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BFBF6C1-E3A8-F2FB-45AD-1151DA414132}"/>
              </a:ext>
            </a:extLst>
          </p:cNvPr>
          <p:cNvSpPr txBox="1"/>
          <p:nvPr/>
        </p:nvSpPr>
        <p:spPr>
          <a:xfrm>
            <a:off x="645409" y="1545327"/>
            <a:ext cx="10925373" cy="806375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The pre-expiration inspection and security deposit refund process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represent the final stage of the landlord–tenant relationship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C9DF36-9529-7C2C-1503-9FC439C362DB}"/>
              </a:ext>
            </a:extLst>
          </p:cNvPr>
          <p:cNvSpPr txBox="1"/>
          <p:nvPr/>
        </p:nvSpPr>
        <p:spPr>
          <a:xfrm>
            <a:off x="2182757" y="3960405"/>
            <a:ext cx="7850675" cy="1375120"/>
          </a:xfrm>
          <a:prstGeom prst="rect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285750" lvl="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Assess the property’s condition prior to lease termination.</a:t>
            </a:r>
          </a:p>
          <a:p>
            <a:pPr marL="285750" lvl="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Provide the tenant with an opportunity to correct</a:t>
            </a:r>
          </a:p>
          <a:p>
            <a:pPr marL="285750" lvl="0" indent="-28575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Settle financial accounts related to damages, cleaning, and unpaid rent.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2" name="Arrow: Pentagon 21">
            <a:extLst>
              <a:ext uri="{FF2B5EF4-FFF2-40B4-BE49-F238E27FC236}">
                <a16:creationId xmlns:a16="http://schemas.microsoft.com/office/drawing/2014/main" id="{CB46CB67-F1AC-41F3-5C85-4AED78492AD8}"/>
              </a:ext>
            </a:extLst>
          </p:cNvPr>
          <p:cNvSpPr/>
          <p:nvPr/>
        </p:nvSpPr>
        <p:spPr>
          <a:xfrm>
            <a:off x="630542" y="2693502"/>
            <a:ext cx="10925373" cy="806375"/>
          </a:xfrm>
          <a:prstGeom prst="homePlate">
            <a:avLst/>
          </a:prstGeom>
          <a:solidFill>
            <a:srgbClr val="EB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33BFA71-C45C-1C4F-E70D-59363DEE5E41}"/>
              </a:ext>
            </a:extLst>
          </p:cNvPr>
          <p:cNvSpPr txBox="1"/>
          <p:nvPr/>
        </p:nvSpPr>
        <p:spPr>
          <a:xfrm>
            <a:off x="601480" y="2764572"/>
            <a:ext cx="1044881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Low">
              <a:defRPr/>
            </a:pPr>
            <a:r>
              <a:rPr lang="en-US" sz="2000" b="1" dirty="0">
                <a:solidFill>
                  <a:srgbClr val="002060"/>
                </a:solidFill>
                <a:latin typeface="Alexandria"/>
              </a:rPr>
              <a:t>This stage ensures that both parties fulfill their contractual and legal obligations before the property is re-leased. It primarily aims to: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745998-88BB-B02C-CF77-17041DA5F743}"/>
              </a:ext>
            </a:extLst>
          </p:cNvPr>
          <p:cNvSpPr txBox="1"/>
          <p:nvPr/>
        </p:nvSpPr>
        <p:spPr>
          <a:xfrm>
            <a:off x="3724501" y="913640"/>
            <a:ext cx="4964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Post Lease - Pre-expiration inspection</a:t>
            </a:r>
          </a:p>
        </p:txBody>
      </p:sp>
    </p:spTree>
    <p:extLst>
      <p:ext uri="{BB962C8B-B14F-4D97-AF65-F5344CB8AC3E}">
        <p14:creationId xmlns:p14="http://schemas.microsoft.com/office/powerpoint/2010/main" val="2568167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22" grpId="0" animBg="1"/>
      <p:bldP spid="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5E312-BE4F-9C13-359F-E9AA8F46DF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CE19C5C-C9BD-9947-1F13-5879B25BF0A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B65A40B-E43A-4DFE-A1B6-ECD81838FF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C842354-5A4B-A511-8F78-281593DB5050}"/>
              </a:ext>
            </a:extLst>
          </p:cNvPr>
          <p:cNvSpPr txBox="1"/>
          <p:nvPr/>
        </p:nvSpPr>
        <p:spPr>
          <a:xfrm>
            <a:off x="3724501" y="913640"/>
            <a:ext cx="4964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Post Lease - Pre-expiration inspection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148D1F-DC45-4CEE-8951-5706814145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109680"/>
              </p:ext>
            </p:extLst>
          </p:nvPr>
        </p:nvGraphicFramePr>
        <p:xfrm>
          <a:off x="180431" y="1568609"/>
          <a:ext cx="11644776" cy="5245874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989332">
                  <a:extLst>
                    <a:ext uri="{9D8B030D-6E8A-4147-A177-3AD203B41FA5}">
                      <a16:colId xmlns:a16="http://schemas.microsoft.com/office/drawing/2014/main" val="1432439844"/>
                    </a:ext>
                  </a:extLst>
                </a:gridCol>
                <a:gridCol w="5191932">
                  <a:extLst>
                    <a:ext uri="{9D8B030D-6E8A-4147-A177-3AD203B41FA5}">
                      <a16:colId xmlns:a16="http://schemas.microsoft.com/office/drawing/2014/main" val="42524500"/>
                    </a:ext>
                  </a:extLst>
                </a:gridCol>
                <a:gridCol w="4463512">
                  <a:extLst>
                    <a:ext uri="{9D8B030D-6E8A-4147-A177-3AD203B41FA5}">
                      <a16:colId xmlns:a16="http://schemas.microsoft.com/office/drawing/2014/main" val="2582804919"/>
                    </a:ext>
                  </a:extLst>
                </a:gridCol>
              </a:tblGrid>
              <a:tr h="6164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Residential Properties</a:t>
                      </a:r>
                      <a:endParaRPr lang="en-US" sz="200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Commercial Properties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extLst>
                  <a:ext uri="{0D108BD9-81ED-4DB2-BD59-A6C34878D82A}">
                    <a16:rowId xmlns:a16="http://schemas.microsoft.com/office/drawing/2014/main" val="1764173148"/>
                  </a:ext>
                </a:extLst>
              </a:tr>
              <a:tr h="91458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Who conducts the inspection?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property manager or landlord, often jointly with the tenant upon the tenant’s request.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property manager or landlord only.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106290"/>
                  </a:ext>
                </a:extLst>
              </a:tr>
              <a:tr h="113137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Purpose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To inform the tenant of necessary repairs or cleaning to avoid deductions from the security deposit.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To document the property’s condition for final settlement and liability accounting.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986372"/>
                  </a:ext>
                </a:extLst>
              </a:tr>
              <a:tr h="8887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Timing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joint inspection is conducted approximately two weeks before lease expiration upon the tenant’s request.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Conducted at or near lease expiration, usually by the property manager.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574700"/>
                  </a:ext>
                </a:extLst>
              </a:tr>
              <a:tr h="169467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Procedure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tenant receives a notice of their right to inspection, followed by a 48-hour entry notice. Deficiencies are identified during the joint walkthrough.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Conducted according to lease terms; typically less formal and not legally required.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68584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777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33740-F75D-47C2-4487-D310790F8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7F35574-DB77-347C-2D57-5539953C8FA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E63028A9-4357-DBDB-AF5D-B3C27902D0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F3C0C80-6792-F292-1223-668DE413CDD7}"/>
              </a:ext>
            </a:extLst>
          </p:cNvPr>
          <p:cNvSpPr txBox="1"/>
          <p:nvPr/>
        </p:nvSpPr>
        <p:spPr>
          <a:xfrm>
            <a:off x="3724501" y="913640"/>
            <a:ext cx="4964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Post Lease - Pre-expiration inspection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A0E324B-357D-5EE1-0432-C4137939D1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8627269"/>
              </p:ext>
            </p:extLst>
          </p:nvPr>
        </p:nvGraphicFramePr>
        <p:xfrm>
          <a:off x="180431" y="1568609"/>
          <a:ext cx="11644776" cy="3266823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989332">
                  <a:extLst>
                    <a:ext uri="{9D8B030D-6E8A-4147-A177-3AD203B41FA5}">
                      <a16:colId xmlns:a16="http://schemas.microsoft.com/office/drawing/2014/main" val="1432439844"/>
                    </a:ext>
                  </a:extLst>
                </a:gridCol>
                <a:gridCol w="5191932">
                  <a:extLst>
                    <a:ext uri="{9D8B030D-6E8A-4147-A177-3AD203B41FA5}">
                      <a16:colId xmlns:a16="http://schemas.microsoft.com/office/drawing/2014/main" val="42524500"/>
                    </a:ext>
                  </a:extLst>
                </a:gridCol>
                <a:gridCol w="4463512">
                  <a:extLst>
                    <a:ext uri="{9D8B030D-6E8A-4147-A177-3AD203B41FA5}">
                      <a16:colId xmlns:a16="http://schemas.microsoft.com/office/drawing/2014/main" val="2582804919"/>
                    </a:ext>
                  </a:extLst>
                </a:gridCol>
              </a:tblGrid>
              <a:tr h="61646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Residential Properties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Commercial Properties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extLst>
                  <a:ext uri="{0D108BD9-81ED-4DB2-BD59-A6C34878D82A}">
                    <a16:rowId xmlns:a16="http://schemas.microsoft.com/office/drawing/2014/main" val="1764173148"/>
                  </a:ext>
                </a:extLst>
              </a:tr>
              <a:tr h="119355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Outcome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landlord issues a detailed list of deficiencies for the tenant to correct before move-out to avoid deductions.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manager documents the property’s condition in preparation for re-letting or determining deductions.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2580291"/>
                  </a:ext>
                </a:extLst>
              </a:tr>
              <a:tr h="145680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Legal Requirement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Mandatory in some states (e.g., California) under tenant protection laws.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Not legally required but considered a best professional practice.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22764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296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79399-4ED1-7472-AC4D-64C2B8D5F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0539E26-CC26-EF89-1055-C9BBDC29AFD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BBD3A232-96FC-8861-BBAE-E5F59FE306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F126609-E83D-6003-2555-BBA31F387EDA}"/>
              </a:ext>
            </a:extLst>
          </p:cNvPr>
          <p:cNvSpPr txBox="1"/>
          <p:nvPr/>
        </p:nvSpPr>
        <p:spPr>
          <a:xfrm>
            <a:off x="3652719" y="913640"/>
            <a:ext cx="5107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Post Lease - Post-Move-Out Inspection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BBAA07-0340-F6FA-CFB6-C93DE116A629}"/>
              </a:ext>
            </a:extLst>
          </p:cNvPr>
          <p:cNvSpPr txBox="1"/>
          <p:nvPr/>
        </p:nvSpPr>
        <p:spPr>
          <a:xfrm>
            <a:off x="180431" y="1363511"/>
            <a:ext cx="11725625" cy="707886"/>
          </a:xfrm>
          <a:prstGeom prst="rect">
            <a:avLst/>
          </a:prstGeom>
          <a:solidFill>
            <a:srgbClr val="EBFFFF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lvl="0" algn="justLow"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Post-Move-Out Inspection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is defined as a final inspection of the property after the tenant vacates, Typically within 21 days after the tenant moves out, aims to: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3" name="Rectangle: Folded Corner 12">
            <a:extLst>
              <a:ext uri="{FF2B5EF4-FFF2-40B4-BE49-F238E27FC236}">
                <a16:creationId xmlns:a16="http://schemas.microsoft.com/office/drawing/2014/main" id="{963ACE44-E2F2-FDB0-A950-0985C06219C2}"/>
              </a:ext>
            </a:extLst>
          </p:cNvPr>
          <p:cNvSpPr/>
          <p:nvPr/>
        </p:nvSpPr>
        <p:spPr>
          <a:xfrm>
            <a:off x="180431" y="2216121"/>
            <a:ext cx="11092779" cy="418439"/>
          </a:xfrm>
          <a:prstGeom prst="foldedCorner">
            <a:avLst/>
          </a:prstGeom>
          <a:solidFill>
            <a:schemeClr val="bg1"/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(1)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Compare the property’s condition with prior inspection reports (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Pre-Move-In and Pre-Expiration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).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962BFF1-19CD-AE22-CB9E-961A9A23CD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5569774"/>
              </p:ext>
            </p:extLst>
          </p:nvPr>
        </p:nvGraphicFramePr>
        <p:xfrm>
          <a:off x="180431" y="2779284"/>
          <a:ext cx="11859169" cy="3882962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899977">
                  <a:extLst>
                    <a:ext uri="{9D8B030D-6E8A-4147-A177-3AD203B41FA5}">
                      <a16:colId xmlns:a16="http://schemas.microsoft.com/office/drawing/2014/main" val="4233964414"/>
                    </a:ext>
                  </a:extLst>
                </a:gridCol>
                <a:gridCol w="7139792">
                  <a:extLst>
                    <a:ext uri="{9D8B030D-6E8A-4147-A177-3AD203B41FA5}">
                      <a16:colId xmlns:a16="http://schemas.microsoft.com/office/drawing/2014/main" val="2512444247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val="786087115"/>
                    </a:ext>
                  </a:extLst>
                </a:gridCol>
              </a:tblGrid>
              <a:tr h="4264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Inspection Type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Definition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When Conducted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extLst>
                  <a:ext uri="{0D108BD9-81ED-4DB2-BD59-A6C34878D82A}">
                    <a16:rowId xmlns:a16="http://schemas.microsoft.com/office/drawing/2014/main" val="257408831"/>
                  </a:ext>
                </a:extLst>
              </a:tr>
              <a:tr h="83846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Pre-Move-In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Inspection of the property </a:t>
                      </a:r>
                      <a:r>
                        <a:rPr lang="en-US" sz="1800" b="1" u="sng" dirty="0">
                          <a:latin typeface="Alexandria"/>
                        </a:rPr>
                        <a:t>before the tenant moves in </a:t>
                      </a:r>
                      <a:r>
                        <a:rPr lang="en-US" sz="1800" dirty="0">
                          <a:latin typeface="Alexandria"/>
                        </a:rPr>
                        <a:t>to ensure readiness , document initial condition and Protect landlord and tenant from future disputes.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>
                          <a:latin typeface="Alexandria"/>
                        </a:rPr>
                        <a:t>Before lease signing or occupancy.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240337"/>
                  </a:ext>
                </a:extLst>
              </a:tr>
              <a:tr h="98931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Pre-Expiration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Inspection </a:t>
                      </a:r>
                      <a:r>
                        <a:rPr lang="en-US" sz="1800" b="1" u="sng" dirty="0">
                          <a:latin typeface="Alexandria"/>
                        </a:rPr>
                        <a:t>before lease expiration </a:t>
                      </a:r>
                      <a:r>
                        <a:rPr lang="en-US" sz="1800" dirty="0">
                          <a:latin typeface="Alexandria"/>
                        </a:rPr>
                        <a:t>to identify maintenance or cleaning needed, Allow tenant time to remedy deficiencies. , Enhance transparency between parties and  avoid deposit deductions.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Usually 2 weeks before lease expiration, upon tenant request.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0540491"/>
                  </a:ext>
                </a:extLst>
              </a:tr>
              <a:tr h="158914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Post-Move-Out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55080" marR="55080" marT="27540" marB="27540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Final inspection </a:t>
                      </a:r>
                      <a:r>
                        <a:rPr lang="en-US" sz="1800" b="1" u="sng" dirty="0">
                          <a:latin typeface="Alexandria"/>
                        </a:rPr>
                        <a:t>after tenant vacates </a:t>
                      </a:r>
                      <a:r>
                        <a:rPr lang="en-US" sz="1800" dirty="0">
                          <a:latin typeface="Alexandria"/>
                        </a:rPr>
                        <a:t>to assess the property’s final condition.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Within 21 days for residential, 30 days for commercial properties (unless otherwise agreed).</a:t>
                      </a:r>
                    </a:p>
                  </a:txBody>
                  <a:tcPr marL="55080" marR="55080" marT="27540" marB="2754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6867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407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91257A-0BB0-B1C1-A302-E6E308EA2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B68AB0E-00F3-ECA1-00C9-B0F05EEA041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3779F979-26DC-128A-C955-CC0616F41B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FFEAFA6-C1A8-9568-D7BE-AF8B7A634130}"/>
              </a:ext>
            </a:extLst>
          </p:cNvPr>
          <p:cNvSpPr txBox="1"/>
          <p:nvPr/>
        </p:nvSpPr>
        <p:spPr>
          <a:xfrm>
            <a:off x="3652719" y="913640"/>
            <a:ext cx="5107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Post Lease - Post-Move-Out Inspection</a:t>
            </a:r>
          </a:p>
        </p:txBody>
      </p:sp>
      <p:sp>
        <p:nvSpPr>
          <p:cNvPr id="14" name="Rectangle: Folded Corner 13">
            <a:extLst>
              <a:ext uri="{FF2B5EF4-FFF2-40B4-BE49-F238E27FC236}">
                <a16:creationId xmlns:a16="http://schemas.microsoft.com/office/drawing/2014/main" id="{13D673A7-853D-124C-8E51-650F070A23C6}"/>
              </a:ext>
            </a:extLst>
          </p:cNvPr>
          <p:cNvSpPr/>
          <p:nvPr/>
        </p:nvSpPr>
        <p:spPr>
          <a:xfrm>
            <a:off x="488581" y="1978812"/>
            <a:ext cx="9742630" cy="502569"/>
          </a:xfrm>
          <a:prstGeom prst="foldedCorner">
            <a:avLst/>
          </a:prstGeom>
          <a:solidFill>
            <a:schemeClr val="bg1"/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(2)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Document the final condition of the property after move-out.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5" name="Rectangle: Folded Corner 14">
            <a:extLst>
              <a:ext uri="{FF2B5EF4-FFF2-40B4-BE49-F238E27FC236}">
                <a16:creationId xmlns:a16="http://schemas.microsoft.com/office/drawing/2014/main" id="{B808D119-AC67-755B-5737-BB3DEE303EDC}"/>
              </a:ext>
            </a:extLst>
          </p:cNvPr>
          <p:cNvSpPr/>
          <p:nvPr/>
        </p:nvSpPr>
        <p:spPr>
          <a:xfrm>
            <a:off x="911885" y="2835335"/>
            <a:ext cx="9593452" cy="502569"/>
          </a:xfrm>
          <a:prstGeom prst="foldedCorner">
            <a:avLst/>
          </a:prstGeom>
          <a:solidFill>
            <a:schemeClr val="bg1"/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(3)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assessing its condition and identifying any damage that exceeds normal wear and tear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Rectangle: Folded Corner 15">
            <a:extLst>
              <a:ext uri="{FF2B5EF4-FFF2-40B4-BE49-F238E27FC236}">
                <a16:creationId xmlns:a16="http://schemas.microsoft.com/office/drawing/2014/main" id="{4DF3D25C-BDAE-78AF-96CB-6CB81F4BD093}"/>
              </a:ext>
            </a:extLst>
          </p:cNvPr>
          <p:cNvSpPr/>
          <p:nvPr/>
        </p:nvSpPr>
        <p:spPr>
          <a:xfrm>
            <a:off x="1409865" y="3884594"/>
            <a:ext cx="10764953" cy="603565"/>
          </a:xfrm>
          <a:prstGeom prst="foldedCorner">
            <a:avLst/>
          </a:prstGeom>
          <a:solidFill>
            <a:schemeClr val="bg1"/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(4)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Identify allowable deductions from the security deposit, such as repair or additional cleaning costs.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2D7849C1-C1D8-07E2-3864-FA0AE1CBEDDA}"/>
              </a:ext>
            </a:extLst>
          </p:cNvPr>
          <p:cNvSpPr/>
          <p:nvPr/>
        </p:nvSpPr>
        <p:spPr>
          <a:xfrm>
            <a:off x="1816968" y="4884561"/>
            <a:ext cx="8779246" cy="530551"/>
          </a:xfrm>
          <a:prstGeom prst="foldedCorner">
            <a:avLst/>
          </a:prstGeom>
          <a:solidFill>
            <a:schemeClr val="bg1"/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(5)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Ensure transparency and fairness between the landlord and tenant.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8" name="Rectangle: Folded Corner 17">
            <a:extLst>
              <a:ext uri="{FF2B5EF4-FFF2-40B4-BE49-F238E27FC236}">
                <a16:creationId xmlns:a16="http://schemas.microsoft.com/office/drawing/2014/main" id="{1229AEB0-B47A-DC2B-E288-5CBC8AB430A4}"/>
              </a:ext>
            </a:extLst>
          </p:cNvPr>
          <p:cNvSpPr/>
          <p:nvPr/>
        </p:nvSpPr>
        <p:spPr>
          <a:xfrm>
            <a:off x="2449569" y="5768502"/>
            <a:ext cx="9765133" cy="530552"/>
          </a:xfrm>
          <a:prstGeom prst="foldedCorner">
            <a:avLst/>
          </a:prstGeom>
          <a:solidFill>
            <a:schemeClr val="bg1"/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(6)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Accurately settle final accounts and prevent potential disputes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2290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71C651-394D-0675-8826-79D7E91DB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4B83824-6BB3-0003-F1DF-7378637B0C2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9F0D061A-2363-EB48-FF4C-3F6E00978E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2CFE547-8703-C63E-B569-0C10F506BB44}"/>
              </a:ext>
            </a:extLst>
          </p:cNvPr>
          <p:cNvSpPr txBox="1"/>
          <p:nvPr/>
        </p:nvSpPr>
        <p:spPr>
          <a:xfrm>
            <a:off x="2476179" y="913640"/>
            <a:ext cx="74608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Post Lease -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eturn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(or Deduction from) Security Deposits</a:t>
            </a:r>
          </a:p>
        </p:txBody>
      </p:sp>
      <p:sp>
        <p:nvSpPr>
          <p:cNvPr id="5" name="Arrow: Pentagon 4">
            <a:extLst>
              <a:ext uri="{FF2B5EF4-FFF2-40B4-BE49-F238E27FC236}">
                <a16:creationId xmlns:a16="http://schemas.microsoft.com/office/drawing/2014/main" id="{A1B3AB25-50C9-7A1D-8B8B-E6AB0B2B946A}"/>
              </a:ext>
            </a:extLst>
          </p:cNvPr>
          <p:cNvSpPr/>
          <p:nvPr/>
        </p:nvSpPr>
        <p:spPr>
          <a:xfrm>
            <a:off x="1366695" y="2764491"/>
            <a:ext cx="4045056" cy="1329017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prstClr val="black"/>
                </a:solidFill>
                <a:latin typeface="Alexandria"/>
              </a:rPr>
              <a:t>Protect the landlord from damages or unpaid rent</a:t>
            </a:r>
          </a:p>
        </p:txBody>
      </p:sp>
      <p:sp>
        <p:nvSpPr>
          <p:cNvPr id="6" name="Arrow: Pentagon 5">
            <a:extLst>
              <a:ext uri="{FF2B5EF4-FFF2-40B4-BE49-F238E27FC236}">
                <a16:creationId xmlns:a16="http://schemas.microsoft.com/office/drawing/2014/main" id="{ABE670F2-11D3-386E-3D46-A54589272C0A}"/>
              </a:ext>
            </a:extLst>
          </p:cNvPr>
          <p:cNvSpPr/>
          <p:nvPr/>
        </p:nvSpPr>
        <p:spPr>
          <a:xfrm flipH="1">
            <a:off x="6816668" y="2764491"/>
            <a:ext cx="3918490" cy="1329017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prstClr val="black"/>
                </a:solidFill>
                <a:latin typeface="Alexandria"/>
              </a:rPr>
              <a:t>Protect the tenant from unfair deductions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BEE1260-2F12-AD98-B1E0-CB683AA3EEDD}"/>
              </a:ext>
            </a:extLst>
          </p:cNvPr>
          <p:cNvSpPr txBox="1"/>
          <p:nvPr/>
        </p:nvSpPr>
        <p:spPr>
          <a:xfrm>
            <a:off x="1366695" y="4533140"/>
            <a:ext cx="9368463" cy="626591"/>
          </a:xfrm>
          <a:prstGeom prst="doubleWav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200" dirty="0">
                <a:latin typeface="Alexandria"/>
              </a:rPr>
              <a:t>Thus, ensuring a transparent and equitable settlement after the lease ends.</a:t>
            </a:r>
            <a:endParaRPr kumimoji="0" lang="en-US" sz="1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897F33-4A9D-5AA0-25D4-F8DB11EBE73B}"/>
              </a:ext>
            </a:extLst>
          </p:cNvPr>
          <p:cNvSpPr txBox="1"/>
          <p:nvPr/>
        </p:nvSpPr>
        <p:spPr>
          <a:xfrm>
            <a:off x="1366695" y="1635018"/>
            <a:ext cx="9368463" cy="43088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200" dirty="0">
                <a:solidFill>
                  <a:prstClr val="black"/>
                </a:solidFill>
                <a:latin typeface="Alexandria"/>
              </a:rPr>
              <a:t>The </a:t>
            </a:r>
            <a:r>
              <a:rPr lang="en-US" sz="2200" dirty="0">
                <a:solidFill>
                  <a:srgbClr val="C00000"/>
                </a:solidFill>
                <a:latin typeface="Alexandria"/>
              </a:rPr>
              <a:t>Security Deposit </a:t>
            </a:r>
            <a:r>
              <a:rPr lang="en-US" sz="2200" dirty="0">
                <a:solidFill>
                  <a:prstClr val="black"/>
                </a:solidFill>
                <a:latin typeface="Alexandria"/>
              </a:rPr>
              <a:t>serves as a financial guarantee that aims to: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4911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5DDA94-530A-0E36-CD0B-BB4115A646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9E61374-E631-3135-0A7C-4ABA2EE0A94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ED3877E3-E098-DCA6-DC63-3F332128CA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69591D0-8A4B-ECEE-E99D-B468D929780B}"/>
              </a:ext>
            </a:extLst>
          </p:cNvPr>
          <p:cNvSpPr txBox="1"/>
          <p:nvPr/>
        </p:nvSpPr>
        <p:spPr>
          <a:xfrm>
            <a:off x="2476179" y="913640"/>
            <a:ext cx="74608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Post Lease - R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eturn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(or Deduction from) Security Deposits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D828B38-FD69-2618-8BC5-DADE8B07E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342776"/>
              </p:ext>
            </p:extLst>
          </p:nvPr>
        </p:nvGraphicFramePr>
        <p:xfrm>
          <a:off x="180622" y="1514855"/>
          <a:ext cx="11830755" cy="5263619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020327">
                  <a:extLst>
                    <a:ext uri="{9D8B030D-6E8A-4147-A177-3AD203B41FA5}">
                      <a16:colId xmlns:a16="http://schemas.microsoft.com/office/drawing/2014/main" val="1862511841"/>
                    </a:ext>
                  </a:extLst>
                </a:gridCol>
                <a:gridCol w="4711295">
                  <a:extLst>
                    <a:ext uri="{9D8B030D-6E8A-4147-A177-3AD203B41FA5}">
                      <a16:colId xmlns:a16="http://schemas.microsoft.com/office/drawing/2014/main" val="80321385"/>
                    </a:ext>
                  </a:extLst>
                </a:gridCol>
                <a:gridCol w="5099133">
                  <a:extLst>
                    <a:ext uri="{9D8B030D-6E8A-4147-A177-3AD203B41FA5}">
                      <a16:colId xmlns:a16="http://schemas.microsoft.com/office/drawing/2014/main" val="758949372"/>
                    </a:ext>
                  </a:extLst>
                </a:gridCol>
              </a:tblGrid>
              <a:tr h="59691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Residential Properties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Commercial Properties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275579"/>
                  </a:ext>
                </a:extLst>
              </a:tr>
              <a:tr h="89649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Purpose of the Security Deposit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Serves as a source of compensation for damages, unpaid rent, or cleaning costs.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>
                          <a:latin typeface="Alexandria"/>
                        </a:rPr>
                        <a:t>Acts as protection against tenant breach of contract or property damage.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902647"/>
                  </a:ext>
                </a:extLst>
              </a:tr>
              <a:tr h="99036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Legal / Maximum Deposit Limit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May not exceed one month’s rent (except in certain cases, such as individual landlords owning two or fewer units).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No statutory limit; the amount is freely negotiated between the parties.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805284"/>
                  </a:ext>
                </a:extLst>
              </a:tr>
              <a:tr h="78061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Timeframe for Return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14 days if no deductions apply, or 21 days with an itemized statement of deductions.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30 days, unless a different period is agreed upon in the lease.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7292982"/>
                  </a:ext>
                </a:extLst>
              </a:tr>
              <a:tr h="6000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Itemized Deduction Statement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Mandatory; receipts or invoices must be attached if deductions exceed $125.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Not mandatory, but recommended to avoid potential disputes.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254736"/>
                  </a:ext>
                </a:extLst>
              </a:tr>
              <a:tr h="102258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Permissible Deductions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/>
                        <a:t>Unpaid rent, repairs, cleaning, or replacement of damaged furnishings or fixtures.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/>
                        <a:t>Similar deductions apply, though additional items may be agreed upon in the lease.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80641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5563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7ADC4-94E1-9BBD-F4D4-39C72ADB0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A4616AC-EEBA-E334-26EC-4E2874883A2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7256046-48CE-2E9F-1731-A160E6BE99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5548D74-CD7D-5053-D8B4-589C3D049F0B}"/>
              </a:ext>
            </a:extLst>
          </p:cNvPr>
          <p:cNvSpPr txBox="1"/>
          <p:nvPr/>
        </p:nvSpPr>
        <p:spPr>
          <a:xfrm>
            <a:off x="2476179" y="913640"/>
            <a:ext cx="74608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Post Lease - R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eturn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(or Deduction from) Security Deposits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3407DC1-E865-6C5C-305A-84E9E6CB08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897433"/>
              </p:ext>
            </p:extLst>
          </p:nvPr>
        </p:nvGraphicFramePr>
        <p:xfrm>
          <a:off x="180431" y="1568609"/>
          <a:ext cx="11830755" cy="4847689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020327">
                  <a:extLst>
                    <a:ext uri="{9D8B030D-6E8A-4147-A177-3AD203B41FA5}">
                      <a16:colId xmlns:a16="http://schemas.microsoft.com/office/drawing/2014/main" val="1862511841"/>
                    </a:ext>
                  </a:extLst>
                </a:gridCol>
                <a:gridCol w="4773478">
                  <a:extLst>
                    <a:ext uri="{9D8B030D-6E8A-4147-A177-3AD203B41FA5}">
                      <a16:colId xmlns:a16="http://schemas.microsoft.com/office/drawing/2014/main" val="80321385"/>
                    </a:ext>
                  </a:extLst>
                </a:gridCol>
                <a:gridCol w="5036950">
                  <a:extLst>
                    <a:ext uri="{9D8B030D-6E8A-4147-A177-3AD203B41FA5}">
                      <a16:colId xmlns:a16="http://schemas.microsoft.com/office/drawing/2014/main" val="758949372"/>
                    </a:ext>
                  </a:extLst>
                </a:gridCol>
              </a:tblGrid>
              <a:tr h="59691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Item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Residential Properties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Commercial Properties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275579"/>
                  </a:ext>
                </a:extLst>
              </a:tr>
              <a:tr h="11356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Non-Allowable Deductions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landlord may not deduct costs for pre-existing defects, routine maintenance or repairs, attorney’s fees, or “key money” charges.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same principle applies—costs not directly caused by tenant use may not be deducted.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3223017"/>
                  </a:ext>
                </a:extLst>
              </a:tr>
              <a:tr h="92989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buNone/>
                      </a:pPr>
                      <a:r>
                        <a:rPr lang="en-US" sz="2000" b="1" kern="1200" dirty="0">
                          <a:solidFill>
                            <a:schemeClr val="dk1"/>
                          </a:solidFill>
                          <a:latin typeface="Alexandria"/>
                          <a:ea typeface="+mn-ea"/>
                          <a:cs typeface="+mn-cs"/>
                        </a:rPr>
                        <a:t>Interest on Deposits</a:t>
                      </a: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Sometimes required under local rent control regulations.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Generally not required in commercial leases.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6068540"/>
                  </a:ext>
                </a:extLst>
              </a:tr>
              <a:tr h="117787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buNone/>
                      </a:pPr>
                      <a:r>
                        <a:rPr lang="en-US" sz="2000" b="1" kern="1200" dirty="0">
                          <a:solidFill>
                            <a:schemeClr val="dk1"/>
                          </a:solidFill>
                          <a:latin typeface="Alexandria"/>
                          <a:ea typeface="+mn-ea"/>
                          <a:cs typeface="+mn-cs"/>
                        </a:rPr>
                        <a:t>Penalties for Non-Compliance</a:t>
                      </a: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If held in bad faith, the landlord may be liable for up to </a:t>
                      </a:r>
                      <a:r>
                        <a:rPr lang="en-US" sz="1800" b="1" dirty="0">
                          <a:latin typeface="Alexandria"/>
                        </a:rPr>
                        <a:t>twice the withheld amount</a:t>
                      </a:r>
                      <a:r>
                        <a:rPr lang="en-US" sz="1800" dirty="0">
                          <a:latin typeface="Alexandria"/>
                        </a:rPr>
                        <a:t> in addition to actual damages.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No specific statutory penalties, but the landlord may face civil claims or litigation.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795247"/>
                  </a:ext>
                </a:extLst>
              </a:tr>
              <a:tr h="10073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Final Objective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43513" marR="43513" marT="21757" marB="21757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To protect tenant rights and ensure transparency in the settlement process after lease termination.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To document the property’s condition and settle contractual obligations before re-letting.</a:t>
                      </a:r>
                    </a:p>
                  </a:txBody>
                  <a:tcPr marL="43513" marR="43513" marT="21757" marB="2175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9662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598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38D7F-4F91-A9EA-D302-B12834B655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397207A-ACFF-54A3-C722-255BDD64A02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166C7B25-D5AF-D6E8-B59E-5E4D8C459A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0E72AF-2CBE-C590-8683-B483599CEDB4}"/>
              </a:ext>
            </a:extLst>
          </p:cNvPr>
          <p:cNvSpPr txBox="1"/>
          <p:nvPr/>
        </p:nvSpPr>
        <p:spPr>
          <a:xfrm>
            <a:off x="1836966" y="913640"/>
            <a:ext cx="87392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Post Lease - Best Practices for Deposit and Inspection Management</a:t>
            </a:r>
          </a:p>
        </p:txBody>
      </p:sp>
      <p:sp>
        <p:nvSpPr>
          <p:cNvPr id="13" name="Rectangle: Folded Corner 12">
            <a:extLst>
              <a:ext uri="{FF2B5EF4-FFF2-40B4-BE49-F238E27FC236}">
                <a16:creationId xmlns:a16="http://schemas.microsoft.com/office/drawing/2014/main" id="{368E35EE-E1F5-C0B1-B277-AC2AD93C3A27}"/>
              </a:ext>
            </a:extLst>
          </p:cNvPr>
          <p:cNvSpPr/>
          <p:nvPr/>
        </p:nvSpPr>
        <p:spPr>
          <a:xfrm>
            <a:off x="180432" y="1671753"/>
            <a:ext cx="10458256" cy="586167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C887D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(1) Transparency: Clearly explain deposit terms and potential deductions when signing the lease.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4" name="Rectangle: Folded Corner 13">
            <a:extLst>
              <a:ext uri="{FF2B5EF4-FFF2-40B4-BE49-F238E27FC236}">
                <a16:creationId xmlns:a16="http://schemas.microsoft.com/office/drawing/2014/main" id="{2B8F0DB0-321D-B75A-ACAB-4D0DAF62E5BF}"/>
              </a:ext>
            </a:extLst>
          </p:cNvPr>
          <p:cNvSpPr/>
          <p:nvPr/>
        </p:nvSpPr>
        <p:spPr>
          <a:xfrm>
            <a:off x="960513" y="2464842"/>
            <a:ext cx="10270974" cy="724856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(2) Documentation: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Use photos and videos during all inspections (Pre-Move-In – Pre-Expiration – Post-Move-Out).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5" name="Rectangle: Folded Corner 14">
            <a:extLst>
              <a:ext uri="{FF2B5EF4-FFF2-40B4-BE49-F238E27FC236}">
                <a16:creationId xmlns:a16="http://schemas.microsoft.com/office/drawing/2014/main" id="{06E09F92-E1C9-6E6D-6363-3EEAC3EB9E1D}"/>
              </a:ext>
            </a:extLst>
          </p:cNvPr>
          <p:cNvSpPr/>
          <p:nvPr/>
        </p:nvSpPr>
        <p:spPr>
          <a:xfrm>
            <a:off x="2010523" y="3354000"/>
            <a:ext cx="9593452" cy="781084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(3) Compliance with Legal Timeframes: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Adhere to the required deadlines for deposit return (14, 21, or 30 days depending on property type).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Rectangle: Folded Corner 15">
            <a:extLst>
              <a:ext uri="{FF2B5EF4-FFF2-40B4-BE49-F238E27FC236}">
                <a16:creationId xmlns:a16="http://schemas.microsoft.com/office/drawing/2014/main" id="{E7D1A35E-0AE6-BCED-9685-C59F1DDD5303}"/>
              </a:ext>
            </a:extLst>
          </p:cNvPr>
          <p:cNvSpPr/>
          <p:nvPr/>
        </p:nvSpPr>
        <p:spPr>
          <a:xfrm>
            <a:off x="2308767" y="4464798"/>
            <a:ext cx="9593452" cy="781084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(4) Continuous Communication: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Send written notifications at every stage, such as inspection notices or deposit return notices.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24FF0705-2734-C840-5141-06BD5BD6BBEC}"/>
              </a:ext>
            </a:extLst>
          </p:cNvPr>
          <p:cNvSpPr/>
          <p:nvPr/>
        </p:nvSpPr>
        <p:spPr>
          <a:xfrm>
            <a:off x="2991173" y="5528463"/>
            <a:ext cx="9200827" cy="831794"/>
          </a:xfrm>
          <a:prstGeom prst="foldedCorner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(5) Staff Training: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Ensure property staff are trained on inspection procedures and preparation of detailed deduction statements..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0927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CF3B4-7527-704F-C704-6EDB0538C0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4FDE297-5DA8-390C-C185-AB2478D80C9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77D28A2-E050-CA3C-AB13-5A2E5E082830}"/>
              </a:ext>
            </a:extLst>
          </p:cNvPr>
          <p:cNvSpPr txBox="1"/>
          <p:nvPr/>
        </p:nvSpPr>
        <p:spPr>
          <a:xfrm>
            <a:off x="4851717" y="657285"/>
            <a:ext cx="2488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Life Cycle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1CC23C7-5664-EEBF-5901-F2DE5349AA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A0864D2-00C0-1AD4-6B5A-5408C4DA89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4959023"/>
              </p:ext>
            </p:extLst>
          </p:nvPr>
        </p:nvGraphicFramePr>
        <p:xfrm>
          <a:off x="-247650" y="1493071"/>
          <a:ext cx="12439650" cy="45435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B8F99FF1-37B9-C867-1C74-CFDFB3A97838}"/>
              </a:ext>
            </a:extLst>
          </p:cNvPr>
          <p:cNvSpPr txBox="1"/>
          <p:nvPr/>
        </p:nvSpPr>
        <p:spPr>
          <a:xfrm>
            <a:off x="3048000" y="3503220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lexandria"/>
              </a:rPr>
              <a:t>Lease Life Cycle </a:t>
            </a:r>
          </a:p>
        </p:txBody>
      </p:sp>
    </p:spTree>
    <p:extLst>
      <p:ext uri="{BB962C8B-B14F-4D97-AF65-F5344CB8AC3E}">
        <p14:creationId xmlns:p14="http://schemas.microsoft.com/office/powerpoint/2010/main" val="1469734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F2B1B-6E2B-E0C3-8013-E2D19311D9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2F64EC6-9163-8AAD-4062-2793B840F65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86F050E-F154-F590-3DB3-389935A356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0" name="Rectangle: Folded Corner 29">
            <a:extLst>
              <a:ext uri="{FF2B5EF4-FFF2-40B4-BE49-F238E27FC236}">
                <a16:creationId xmlns:a16="http://schemas.microsoft.com/office/drawing/2014/main" id="{993794A5-2299-5D2B-CDA5-8DFC79974255}"/>
              </a:ext>
            </a:extLst>
          </p:cNvPr>
          <p:cNvSpPr/>
          <p:nvPr/>
        </p:nvSpPr>
        <p:spPr>
          <a:xfrm>
            <a:off x="945397" y="1346291"/>
            <a:ext cx="10740324" cy="1490876"/>
          </a:xfrm>
          <a:prstGeom prst="foldedCorner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dirty="0">
                <a:solidFill>
                  <a:srgbClr val="002060"/>
                </a:solidFill>
                <a:latin typeface="Alexandria"/>
              </a:rPr>
              <a:t>A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 Commercial Lease Agreement </a:t>
            </a:r>
            <a:r>
              <a:rPr lang="en-US" sz="2000" dirty="0">
                <a:solidFill>
                  <a:srgbClr val="002060"/>
                </a:solidFill>
                <a:latin typeface="Alexandria"/>
              </a:rPr>
              <a:t>typically contains 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Provisions</a:t>
            </a:r>
            <a:r>
              <a:rPr lang="en-US" sz="2000" dirty="0">
                <a:solidFill>
                  <a:srgbClr val="002060"/>
                </a:solidFill>
                <a:latin typeface="Alexandria"/>
              </a:rPr>
              <a:t> governing the transfer of leasehold interests, commonly referred to as 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assignment and subletting </a:t>
            </a:r>
            <a:r>
              <a:rPr lang="en-US" sz="2000" dirty="0">
                <a:solidFill>
                  <a:srgbClr val="002060"/>
                </a:solidFill>
                <a:latin typeface="Alexandria"/>
              </a:rPr>
              <a:t>provisions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 or restriction-on-transfer </a:t>
            </a:r>
            <a:r>
              <a:rPr lang="en-US" sz="2000" dirty="0">
                <a:solidFill>
                  <a:srgbClr val="002060"/>
                </a:solidFill>
                <a:latin typeface="Alexandria"/>
              </a:rPr>
              <a:t>provisions</a:t>
            </a:r>
            <a:r>
              <a:rPr lang="en-US" sz="2000" b="1" dirty="0">
                <a:solidFill>
                  <a:srgbClr val="002060"/>
                </a:solidFill>
                <a:latin typeface="Alexandria"/>
              </a:rPr>
              <a:t> (also known as restraints on alienation).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6A23AF-B169-2527-3F00-209B56471A11}"/>
              </a:ext>
            </a:extLst>
          </p:cNvPr>
          <p:cNvSpPr txBox="1"/>
          <p:nvPr/>
        </p:nvSpPr>
        <p:spPr>
          <a:xfrm>
            <a:off x="3040083" y="515307"/>
            <a:ext cx="7199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Assignments &amp; Subleases – Key Concepts</a:t>
            </a:r>
          </a:p>
        </p:txBody>
      </p:sp>
      <p:sp>
        <p:nvSpPr>
          <p:cNvPr id="13" name="Rectangle: Folded Corner 12">
            <a:extLst>
              <a:ext uri="{FF2B5EF4-FFF2-40B4-BE49-F238E27FC236}">
                <a16:creationId xmlns:a16="http://schemas.microsoft.com/office/drawing/2014/main" id="{6C62D9C1-F1A4-9330-5488-8E5B5551C8AE}"/>
              </a:ext>
            </a:extLst>
          </p:cNvPr>
          <p:cNvSpPr/>
          <p:nvPr/>
        </p:nvSpPr>
        <p:spPr>
          <a:xfrm>
            <a:off x="945397" y="3330236"/>
            <a:ext cx="10740324" cy="1203850"/>
          </a:xfrm>
          <a:prstGeom prst="foldedCorner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These clauses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are a </a:t>
            </a:r>
            <a:r>
              <a:rPr lang="en-US" sz="2000" dirty="0">
                <a:solidFill>
                  <a:srgbClr val="C00000"/>
                </a:solidFill>
                <a:latin typeface="Alexandria"/>
              </a:rPr>
              <a:t>fundamental element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of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commercial leases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, designed to protect the landlord’s interests by preventing or regulating the tenant’s ability to transfer their lease rights to a third party. </a:t>
            </a:r>
          </a:p>
        </p:txBody>
      </p:sp>
      <p:sp>
        <p:nvSpPr>
          <p:cNvPr id="18" name="Rectangle: Beveled 17">
            <a:extLst>
              <a:ext uri="{FF2B5EF4-FFF2-40B4-BE49-F238E27FC236}">
                <a16:creationId xmlns:a16="http://schemas.microsoft.com/office/drawing/2014/main" id="{8113C724-663A-C3E6-3197-1AFB76782D42}"/>
              </a:ext>
            </a:extLst>
          </p:cNvPr>
          <p:cNvSpPr/>
          <p:nvPr/>
        </p:nvSpPr>
        <p:spPr>
          <a:xfrm>
            <a:off x="945397" y="5027156"/>
            <a:ext cx="10600840" cy="1315537"/>
          </a:xfrm>
          <a:prstGeom prst="bevel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Understanding these provisions, and how they interact with other contractual clauses such as cancellation provisions, is essential for the effective management of commercial real estate.</a:t>
            </a:r>
          </a:p>
        </p:txBody>
      </p:sp>
    </p:spTree>
    <p:extLst>
      <p:ext uri="{BB962C8B-B14F-4D97-AF65-F5344CB8AC3E}">
        <p14:creationId xmlns:p14="http://schemas.microsoft.com/office/powerpoint/2010/main" val="32121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13" grpId="0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F79574-A082-ED25-F4D7-1C32D1F02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6683D2-E082-4BEE-C0E2-29FD1346070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98677CC-664F-EFCD-D121-C3A4D38E81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ED1851-E571-23E1-3FB4-D6B3B30975C6}"/>
              </a:ext>
            </a:extLst>
          </p:cNvPr>
          <p:cNvSpPr txBox="1"/>
          <p:nvPr/>
        </p:nvSpPr>
        <p:spPr>
          <a:xfrm>
            <a:off x="3040083" y="515307"/>
            <a:ext cx="7199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Assignments &amp; Subleases – Key Concepts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745B1AF-4A4A-D77B-110B-D27733ED45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567868"/>
              </p:ext>
            </p:extLst>
          </p:nvPr>
        </p:nvGraphicFramePr>
        <p:xfrm>
          <a:off x="180430" y="1441294"/>
          <a:ext cx="11831140" cy="541670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431393">
                  <a:extLst>
                    <a:ext uri="{9D8B030D-6E8A-4147-A177-3AD203B41FA5}">
                      <a16:colId xmlns:a16="http://schemas.microsoft.com/office/drawing/2014/main" val="1189364789"/>
                    </a:ext>
                  </a:extLst>
                </a:gridCol>
                <a:gridCol w="3735091">
                  <a:extLst>
                    <a:ext uri="{9D8B030D-6E8A-4147-A177-3AD203B41FA5}">
                      <a16:colId xmlns:a16="http://schemas.microsoft.com/office/drawing/2014/main" val="3231503688"/>
                    </a:ext>
                  </a:extLst>
                </a:gridCol>
                <a:gridCol w="3706871">
                  <a:extLst>
                    <a:ext uri="{9D8B030D-6E8A-4147-A177-3AD203B41FA5}">
                      <a16:colId xmlns:a16="http://schemas.microsoft.com/office/drawing/2014/main" val="2129917494"/>
                    </a:ext>
                  </a:extLst>
                </a:gridCol>
                <a:gridCol w="2957785">
                  <a:extLst>
                    <a:ext uri="{9D8B030D-6E8A-4147-A177-3AD203B41FA5}">
                      <a16:colId xmlns:a16="http://schemas.microsoft.com/office/drawing/2014/main" val="3379770835"/>
                    </a:ext>
                  </a:extLst>
                </a:gridCol>
              </a:tblGrid>
              <a:tr h="66335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Item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Assignment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Sublease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Further Encumbrance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5929" marR="65929" marT="32965" marB="32965" anchor="ctr"/>
                </a:tc>
                <a:extLst>
                  <a:ext uri="{0D108BD9-81ED-4DB2-BD59-A6C34878D82A}">
                    <a16:rowId xmlns:a16="http://schemas.microsoft.com/office/drawing/2014/main" val="1774033341"/>
                  </a:ext>
                </a:extLst>
              </a:tr>
              <a:tr h="78578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Meaning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Full transfer of the tenant’s interest to a new tenant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Partial transfer of interest, with the original tenant remaining responsible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>
                          <a:latin typeface="Alexandria"/>
                        </a:rPr>
                        <a:t>Placing a lien or security interest on the tenant’s leasehold interest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9533520"/>
                  </a:ext>
                </a:extLst>
              </a:tr>
              <a:tr h="86744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Liability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new tenant assumes primary obligations, but the original tenant remains liable unless a Novation is executed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The original tenant remains fully liable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>
                          <a:latin typeface="Alexandria"/>
                        </a:rPr>
                        <a:t>The tenant remains liable, and the lienholder is secured for the financial obligation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1673202"/>
                  </a:ext>
                </a:extLst>
              </a:tr>
              <a:tr h="60933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Landlord Consent Required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>
                          <a:latin typeface="Alexandria"/>
                        </a:rPr>
                        <a:t>Usually yes; may be subject to commercially reasonable conditions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Yes, subject to reasonable conditions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Yes, to protect the landlord’s interests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4547469"/>
                  </a:ext>
                </a:extLst>
              </a:tr>
              <a:tr h="65338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Cancellation Right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>
                          <a:latin typeface="Alexandria"/>
                        </a:rPr>
                        <a:t>Alternative to consent; landlord may terminate the lease upon the tenant’s assignment request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Landlord may terminate the lease if provided for in the lease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Landlord may intervene if the encumbrance affects their rights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3840287"/>
                  </a:ext>
                </a:extLst>
              </a:tr>
              <a:tr h="92346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Practical Example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65929" marR="65929" marT="32965" marB="32965" anchor="ctr"/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Tenant sells business and assigns the lease to a new tenant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Subtenant occupies part of the premises for a fixed period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Tenant uses the leasehold as security to obtain a loan</a:t>
                      </a:r>
                    </a:p>
                  </a:txBody>
                  <a:tcPr marL="65929" marR="65929" marT="32965" marB="3296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571664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5EC9FF7-772E-837F-4CD5-B71F5B3A9B21}"/>
              </a:ext>
            </a:extLst>
          </p:cNvPr>
          <p:cNvSpPr txBox="1"/>
          <p:nvPr/>
        </p:nvSpPr>
        <p:spPr>
          <a:xfrm>
            <a:off x="3421251" y="1038527"/>
            <a:ext cx="7372622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Alexandria"/>
              </a:rPr>
              <a:t>Comparative Table: Types of Leasehold Interest Transfer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6316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08B0A0-8C19-93F7-FC00-EC639C3AAA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EB6FDFC-BBEF-8D13-997B-31E6C79F3AE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F181D8D-7988-8CEF-32BF-E7D7F78C68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00A7EF-0074-ED4F-B4CB-8A6A3AD997C3}"/>
              </a:ext>
            </a:extLst>
          </p:cNvPr>
          <p:cNvSpPr txBox="1"/>
          <p:nvPr/>
        </p:nvSpPr>
        <p:spPr>
          <a:xfrm>
            <a:off x="3040083" y="515307"/>
            <a:ext cx="7199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Assignments &amp; Subleases – Key Concepts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F23BF9-3D5E-3CBF-41DC-60C1D5A4A562}"/>
              </a:ext>
            </a:extLst>
          </p:cNvPr>
          <p:cNvSpPr txBox="1"/>
          <p:nvPr/>
        </p:nvSpPr>
        <p:spPr>
          <a:xfrm>
            <a:off x="3040083" y="992033"/>
            <a:ext cx="718602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  <a:buNone/>
            </a:pPr>
            <a:r>
              <a:rPr lang="en-US" sz="2000" b="1" i="0" dirty="0">
                <a:solidFill>
                  <a:srgbClr val="0F1115"/>
                </a:solidFill>
                <a:effectLst/>
                <a:latin typeface="Alexandria"/>
              </a:rPr>
              <a:t>Comparative Table: Types of Restriction-on-Transfer Provisions</a:t>
            </a:r>
            <a:endParaRPr lang="en-US" sz="2000" b="0" i="0" dirty="0">
              <a:solidFill>
                <a:srgbClr val="0F1115"/>
              </a:solidFill>
              <a:effectLst/>
              <a:latin typeface="Alexandria"/>
            </a:endParaRPr>
          </a:p>
          <a:p>
            <a:pPr>
              <a:buNone/>
            </a:pPr>
            <a:br>
              <a:rPr lang="en-US" b="0" i="0" dirty="0">
                <a:solidFill>
                  <a:srgbClr val="0F1115"/>
                </a:solidFill>
                <a:effectLst/>
                <a:latin typeface="quote-cjk-patch"/>
              </a:rPr>
            </a:br>
            <a:endParaRPr lang="en-US" dirty="0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A7268AE0-9C74-5CD3-B469-14F2E01518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010631"/>
              </p:ext>
            </p:extLst>
          </p:nvPr>
        </p:nvGraphicFramePr>
        <p:xfrm>
          <a:off x="180431" y="1379350"/>
          <a:ext cx="11830754" cy="5531927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3426394">
                  <a:extLst>
                    <a:ext uri="{9D8B030D-6E8A-4147-A177-3AD203B41FA5}">
                      <a16:colId xmlns:a16="http://schemas.microsoft.com/office/drawing/2014/main" val="4035508297"/>
                    </a:ext>
                  </a:extLst>
                </a:gridCol>
                <a:gridCol w="4202180">
                  <a:extLst>
                    <a:ext uri="{9D8B030D-6E8A-4147-A177-3AD203B41FA5}">
                      <a16:colId xmlns:a16="http://schemas.microsoft.com/office/drawing/2014/main" val="3853668801"/>
                    </a:ext>
                  </a:extLst>
                </a:gridCol>
                <a:gridCol w="4202180">
                  <a:extLst>
                    <a:ext uri="{9D8B030D-6E8A-4147-A177-3AD203B41FA5}">
                      <a16:colId xmlns:a16="http://schemas.microsoft.com/office/drawing/2014/main" val="2882595135"/>
                    </a:ext>
                  </a:extLst>
                </a:gridCol>
              </a:tblGrid>
              <a:tr h="421795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Type of Provision</a:t>
                      </a:r>
                    </a:p>
                  </a:txBody>
                  <a:tcPr marL="79517" marR="132528" marT="82830" marB="828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Description</a:t>
                      </a:r>
                    </a:p>
                  </a:txBody>
                  <a:tcPr marL="132528" marR="132528" marT="82830" marB="828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Flexibility for the Tenant</a:t>
                      </a:r>
                    </a:p>
                  </a:txBody>
                  <a:tcPr marL="132528" marR="132528" marT="82830" marB="82830" anchor="ctr"/>
                </a:tc>
                <a:extLst>
                  <a:ext uri="{0D108BD9-81ED-4DB2-BD59-A6C34878D82A}">
                    <a16:rowId xmlns:a16="http://schemas.microsoft.com/office/drawing/2014/main" val="2057626637"/>
                  </a:ext>
                </a:extLst>
              </a:tr>
              <a:tr h="921988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Absolute Prohibition</a:t>
                      </a:r>
                      <a:endParaRPr lang="en-US" sz="2000" b="0" dirty="0">
                        <a:effectLst/>
                        <a:latin typeface="Alexandria"/>
                      </a:endParaRPr>
                    </a:p>
                  </a:txBody>
                  <a:tcPr marL="79517" marR="132528" marT="82830" marB="828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Completely prohibits any transfer of the leasehold interest.</a:t>
                      </a:r>
                    </a:p>
                  </a:txBody>
                  <a:tcPr marL="132528" marR="132528" marT="82830" marB="8283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lexandria"/>
                        </a:rPr>
                        <a:t>Least Flexible</a:t>
                      </a:r>
                      <a:endParaRPr lang="en-US" sz="1800" b="0">
                        <a:effectLst/>
                        <a:latin typeface="Alexandria"/>
                      </a:endParaRPr>
                    </a:p>
                  </a:txBody>
                  <a:tcPr marL="132528" marR="79517" marT="82830" marB="8283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6276766"/>
                  </a:ext>
                </a:extLst>
              </a:tr>
              <a:tr h="1172084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Consent Required (No Standards Specified)</a:t>
                      </a:r>
                      <a:endParaRPr lang="en-US" sz="2000" b="0" dirty="0">
                        <a:effectLst/>
                        <a:latin typeface="Alexandria"/>
                      </a:endParaRPr>
                    </a:p>
                  </a:txBody>
                  <a:tcPr marL="79517" marR="132528" marT="82830" marB="828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Requires landlord's prior consent without stating approval standards or financial conditions.</a:t>
                      </a:r>
                    </a:p>
                  </a:txBody>
                  <a:tcPr marL="132528" marR="132528" marT="82830" marB="8283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lexandria"/>
                        </a:rPr>
                        <a:t>Flexible</a:t>
                      </a:r>
                      <a:r>
                        <a:rPr lang="en-US" sz="1800" b="0">
                          <a:effectLst/>
                          <a:latin typeface="Alexandria"/>
                        </a:rPr>
                        <a:t>, as consent cannot be </a:t>
                      </a:r>
                      <a:r>
                        <a:rPr lang="en-US" sz="1800" b="1">
                          <a:effectLst/>
                          <a:latin typeface="Alexandria"/>
                        </a:rPr>
                        <a:t>unreasonably withheld</a:t>
                      </a:r>
                      <a:r>
                        <a:rPr lang="en-US" sz="1800" b="0">
                          <a:effectLst/>
                          <a:latin typeface="Alexandria"/>
                        </a:rPr>
                        <a:t>.</a:t>
                      </a:r>
                    </a:p>
                  </a:txBody>
                  <a:tcPr marL="132528" marR="79517" marT="82830" marB="8283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8949998"/>
                  </a:ext>
                </a:extLst>
              </a:tr>
              <a:tr h="921988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Consent Not to Be Unreasonably Withheld</a:t>
                      </a:r>
                      <a:endParaRPr lang="en-US" sz="2000" b="0" dirty="0">
                        <a:effectLst/>
                        <a:latin typeface="Alexandria"/>
                      </a:endParaRPr>
                    </a:p>
                  </a:txBody>
                  <a:tcPr marL="79517" marR="132528" marT="82830" marB="828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Explicitly states that the landlord's consent "will not be unreasonably withheld."</a:t>
                      </a:r>
                    </a:p>
                  </a:txBody>
                  <a:tcPr marL="132528" marR="132528" marT="82830" marB="8283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lexandria"/>
                        </a:rPr>
                        <a:t>Most Flexible</a:t>
                      </a:r>
                      <a:r>
                        <a:rPr lang="en-US" sz="1800" b="0" dirty="0">
                          <a:effectLst/>
                          <a:latin typeface="Alexandria"/>
                        </a:rPr>
                        <a:t>, provides strong tenant protection.</a:t>
                      </a:r>
                    </a:p>
                  </a:txBody>
                  <a:tcPr marL="132528" marR="79517" marT="82830" marB="8283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1344195"/>
                  </a:ext>
                </a:extLst>
              </a:tr>
              <a:tr h="921988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Consent Subject to Conditions</a:t>
                      </a:r>
                      <a:endParaRPr lang="en-US" sz="2000" b="0" dirty="0">
                        <a:effectLst/>
                        <a:latin typeface="Alexandria"/>
                      </a:endParaRPr>
                    </a:p>
                  </a:txBody>
                  <a:tcPr marL="79517" marR="132528" marT="82830" marB="828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Makes consent contingent on meeting specific conditions (e.g., fees, rent adjustment).</a:t>
                      </a:r>
                    </a:p>
                  </a:txBody>
                  <a:tcPr marL="132528" marR="132528" marT="82830" marB="8283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Flexibility depends on the nature of the </a:t>
                      </a:r>
                      <a:r>
                        <a:rPr lang="en-US" sz="1800" b="1" dirty="0">
                          <a:effectLst/>
                          <a:latin typeface="Alexandria"/>
                        </a:rPr>
                        <a:t>pre-agreed conditions</a:t>
                      </a:r>
                      <a:r>
                        <a:rPr lang="en-US" sz="1800" b="0" dirty="0">
                          <a:effectLst/>
                          <a:latin typeface="Alexandria"/>
                        </a:rPr>
                        <a:t>.</a:t>
                      </a:r>
                    </a:p>
                  </a:txBody>
                  <a:tcPr marL="132528" marR="79517" marT="82830" marB="8283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76288"/>
                  </a:ext>
                </a:extLst>
              </a:tr>
              <a:tr h="1172084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Landlord's Cancellation Right ()</a:t>
                      </a:r>
                      <a:endParaRPr lang="en-US" sz="2000" b="0" dirty="0">
                        <a:effectLst/>
                        <a:latin typeface="Alexandria"/>
                      </a:endParaRPr>
                    </a:p>
                  </a:txBody>
                  <a:tcPr marL="79517" marR="132528" marT="82830" marB="8283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Grants the landlord the right to cancel the lease and terminate the tenancy upon receiving the tenant's transfer request.</a:t>
                      </a:r>
                    </a:p>
                  </a:txBody>
                  <a:tcPr marL="132528" marR="132528" marT="82830" marB="8283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lexandria"/>
                        </a:rPr>
                        <a:t>Shifts control entirely to the landlord</a:t>
                      </a:r>
                      <a:r>
                        <a:rPr lang="en-US" sz="1800" b="0" dirty="0">
                          <a:effectLst/>
                          <a:latin typeface="Alexandria"/>
                        </a:rPr>
                        <a:t>, eliminating any potential profit from </a:t>
                      </a:r>
                      <a:r>
                        <a:rPr lang="en-US" sz="1800" b="1" dirty="0">
                          <a:effectLst/>
                          <a:latin typeface="Alexandria"/>
                        </a:rPr>
                        <a:t>overriding rent</a:t>
                      </a:r>
                      <a:r>
                        <a:rPr lang="en-US" sz="1800" b="0" dirty="0">
                          <a:effectLst/>
                          <a:latin typeface="Alexandria"/>
                        </a:rPr>
                        <a:t>.</a:t>
                      </a:r>
                    </a:p>
                  </a:txBody>
                  <a:tcPr marL="132528" marR="79517" marT="82830" marB="8283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85220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574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ED7083-A1F4-7922-0853-195F61F0B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3B8CF99-43A6-1142-470C-465DB07029E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2677BD7-7564-AED8-A83B-4364B84F52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A79074-913F-C8C4-5CB8-06F0D93A2841}"/>
              </a:ext>
            </a:extLst>
          </p:cNvPr>
          <p:cNvSpPr txBox="1"/>
          <p:nvPr/>
        </p:nvSpPr>
        <p:spPr>
          <a:xfrm>
            <a:off x="3040083" y="515307"/>
            <a:ext cx="7199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Assignments &amp; Subleases – Key Concepts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46AA96-580F-65C8-C59E-EC6EAB07AC28}"/>
              </a:ext>
            </a:extLst>
          </p:cNvPr>
          <p:cNvSpPr txBox="1"/>
          <p:nvPr/>
        </p:nvSpPr>
        <p:spPr>
          <a:xfrm>
            <a:off x="2626179" y="1280909"/>
            <a:ext cx="73965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Legal Distinction: Reasonable vs. Unreasonable Refusal of Consent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002D7F5-AC3B-3E6D-C011-F1F4BE5D10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482426"/>
              </p:ext>
            </p:extLst>
          </p:nvPr>
        </p:nvGraphicFramePr>
        <p:xfrm>
          <a:off x="838200" y="1882187"/>
          <a:ext cx="10515600" cy="2042160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108779026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2744272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Reasonable Refusal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Legal Justification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69896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Decline in the assignee’s creditworthiness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To protect the landlord’s financial and property interests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1707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Change in business activity or use of premises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May conflict with permitted use clauses or property policies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19792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Requirement for major alterations to the premises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May affect the property’s structure or value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305247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D9C516A-6AF8-4CF2-7E8F-7609F23F34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135016"/>
              </p:ext>
            </p:extLst>
          </p:nvPr>
        </p:nvGraphicFramePr>
        <p:xfrm>
          <a:off x="838200" y="4375406"/>
          <a:ext cx="10515600" cy="204216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582572176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93657782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Unreasonable Refusal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Why It Is Invalid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800746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Demanding a share of the business sale proceeds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Not directly related to rental value or contractual obligations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991600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latin typeface="Alexandria"/>
                        </a:rPr>
                        <a:t>Discriminating against a specific business type without justification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Considered an unreasonable restraint on lawful trade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703622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Conditioning consent on unauthorized fees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latin typeface="Alexandria"/>
                        </a:rPr>
                        <a:t>Legally unenforceable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27522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1968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FE4760-C014-3BF9-74B8-18278F584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4A2ADE2-77F1-2A1D-4048-2C17FB11F89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68F3C9-EDB4-A5C6-537D-AA678BB9E5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5D2EFAF-CDF3-F224-B351-ED04693C1713}"/>
              </a:ext>
            </a:extLst>
          </p:cNvPr>
          <p:cNvSpPr txBox="1"/>
          <p:nvPr/>
        </p:nvSpPr>
        <p:spPr>
          <a:xfrm>
            <a:off x="3040083" y="515307"/>
            <a:ext cx="7199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Assignments &amp; Subleases – Key Concepts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4379A8-A8C7-B82F-6616-629A856F742E}"/>
              </a:ext>
            </a:extLst>
          </p:cNvPr>
          <p:cNvSpPr txBox="1"/>
          <p:nvPr/>
        </p:nvSpPr>
        <p:spPr>
          <a:xfrm>
            <a:off x="1952638" y="1052934"/>
            <a:ext cx="12093881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F1115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Comparative Table: Absolute Prohibition Clause vs. Cancellation (Recapture) Clause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F1115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F1115"/>
                </a:solidFill>
                <a:effectLst/>
                <a:uLnTx/>
                <a:uFillTx/>
                <a:latin typeface="quote-cjk-patch"/>
                <a:ea typeface="+mn-ea"/>
                <a:cs typeface="+mn-cs"/>
              </a:rPr>
            </a:b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EF4FF53-A75F-91B8-C007-1508B99CC432}"/>
              </a:ext>
            </a:extLst>
          </p:cNvPr>
          <p:cNvGraphicFramePr>
            <a:graphicFrameLocks noGrp="1"/>
          </p:cNvGraphicFramePr>
          <p:nvPr/>
        </p:nvGraphicFramePr>
        <p:xfrm>
          <a:off x="557940" y="1590561"/>
          <a:ext cx="11024460" cy="4752133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314929">
                  <a:extLst>
                    <a:ext uri="{9D8B030D-6E8A-4147-A177-3AD203B41FA5}">
                      <a16:colId xmlns:a16="http://schemas.microsoft.com/office/drawing/2014/main" val="2699113888"/>
                    </a:ext>
                  </a:extLst>
                </a:gridCol>
                <a:gridCol w="3974573">
                  <a:extLst>
                    <a:ext uri="{9D8B030D-6E8A-4147-A177-3AD203B41FA5}">
                      <a16:colId xmlns:a16="http://schemas.microsoft.com/office/drawing/2014/main" val="2287723977"/>
                    </a:ext>
                  </a:extLst>
                </a:gridCol>
                <a:gridCol w="4734958">
                  <a:extLst>
                    <a:ext uri="{9D8B030D-6E8A-4147-A177-3AD203B41FA5}">
                      <a16:colId xmlns:a16="http://schemas.microsoft.com/office/drawing/2014/main" val="2514938390"/>
                    </a:ext>
                  </a:extLst>
                </a:gridCol>
              </a:tblGrid>
              <a:tr h="400566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lexandria"/>
                        </a:rPr>
                        <a:t>Basis of Comparison</a:t>
                      </a:r>
                    </a:p>
                  </a:txBody>
                  <a:tcPr marL="54392" marR="90653" marT="56658" marB="56658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lexandria"/>
                        </a:rPr>
                        <a:t>Absolute Prohibition Clause</a:t>
                      </a:r>
                      <a:endParaRPr lang="en-US" sz="1800" b="0">
                        <a:effectLst/>
                        <a:latin typeface="Alexandria"/>
                      </a:endParaRPr>
                    </a:p>
                  </a:txBody>
                  <a:tcPr marL="90653" marR="90653" marT="56658" marB="56658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lexandria"/>
                        </a:rPr>
                        <a:t>Cancellation (Recapture) Clause</a:t>
                      </a:r>
                      <a:endParaRPr lang="en-US" sz="1800" b="0">
                        <a:effectLst/>
                        <a:latin typeface="Alexandria"/>
                      </a:endParaRPr>
                    </a:p>
                  </a:txBody>
                  <a:tcPr marL="90653" marR="90653" marT="56658" marB="56658" anchor="ctr"/>
                </a:tc>
                <a:extLst>
                  <a:ext uri="{0D108BD9-81ED-4DB2-BD59-A6C34878D82A}">
                    <a16:rowId xmlns:a16="http://schemas.microsoft.com/office/drawing/2014/main" val="2826327742"/>
                  </a:ext>
                </a:extLst>
              </a:tr>
              <a:tr h="89106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lexandria"/>
                        </a:rPr>
                        <a:t>Nature of the Clause</a:t>
                      </a:r>
                      <a:endParaRPr lang="en-US" sz="1800" b="0" dirty="0">
                        <a:effectLst/>
                        <a:latin typeface="Alexandria"/>
                      </a:endParaRPr>
                    </a:p>
                  </a:txBody>
                  <a:tcPr marL="54392" marR="90653" marT="56658" marB="5665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A </a:t>
                      </a:r>
                      <a:r>
                        <a:rPr lang="en-US" sz="1800" b="1" dirty="0">
                          <a:effectLst/>
                          <a:latin typeface="Alexandria"/>
                        </a:rPr>
                        <a:t>restrictive and prohibitive</a:t>
                      </a:r>
                      <a:r>
                        <a:rPr lang="en-US" sz="1800" b="0" dirty="0">
                          <a:effectLst/>
                          <a:latin typeface="Alexandria"/>
                        </a:rPr>
                        <a:t> clause imposed on the tenant.</a:t>
                      </a:r>
                    </a:p>
                  </a:txBody>
                  <a:tcPr marL="90653" marR="90653" marT="56658" marB="566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>
                          <a:effectLst/>
                          <a:latin typeface="Alexandria"/>
                        </a:rPr>
                        <a:t>An </a:t>
                      </a:r>
                      <a:r>
                        <a:rPr lang="en-US" sz="1800" b="1">
                          <a:effectLst/>
                          <a:latin typeface="Alexandria"/>
                        </a:rPr>
                        <a:t>optional and empowering</a:t>
                      </a:r>
                      <a:r>
                        <a:rPr lang="en-US" sz="1800" b="0">
                          <a:effectLst/>
                          <a:latin typeface="Alexandria"/>
                        </a:rPr>
                        <a:t> clause granting a right to the landlord.</a:t>
                      </a:r>
                    </a:p>
                  </a:txBody>
                  <a:tcPr marL="90653" marR="54392" marT="56658" marB="566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5444896"/>
                  </a:ext>
                </a:extLst>
              </a:tr>
              <a:tr h="1410887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lexandria"/>
                        </a:rPr>
                        <a:t>Primary Objective</a:t>
                      </a:r>
                      <a:endParaRPr lang="en-US" sz="1800" b="0">
                        <a:effectLst/>
                        <a:latin typeface="Alexandria"/>
                      </a:endParaRPr>
                    </a:p>
                  </a:txBody>
                  <a:tcPr marL="54392" marR="90653" marT="56658" marB="5665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To prevent any change in the tenant's identity and maintain the original contractual relationship.</a:t>
                      </a:r>
                    </a:p>
                  </a:txBody>
                  <a:tcPr marL="90653" marR="90653" marT="56658" marB="566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>
                          <a:effectLst/>
                          <a:latin typeface="Alexandria"/>
                        </a:rPr>
                        <a:t>To </a:t>
                      </a:r>
                      <a:r>
                        <a:rPr lang="en-US" sz="1800" b="1">
                          <a:effectLst/>
                          <a:latin typeface="Alexandria"/>
                        </a:rPr>
                        <a:t>allow the landlord to benefit from the property's increased market value</a:t>
                      </a:r>
                      <a:r>
                        <a:rPr lang="en-US" sz="1800" b="0">
                          <a:effectLst/>
                          <a:latin typeface="Alexandria"/>
                        </a:rPr>
                        <a:t> (override rent) instead of the tenant.</a:t>
                      </a:r>
                    </a:p>
                  </a:txBody>
                  <a:tcPr marL="90653" marR="54392" marT="56658" marB="566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5137344"/>
                  </a:ext>
                </a:extLst>
              </a:tr>
              <a:tr h="1172937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lexandria"/>
                        </a:rPr>
                        <a:t>Immediate Outcome</a:t>
                      </a:r>
                      <a:endParaRPr lang="en-US" sz="1800" b="0">
                        <a:effectLst/>
                        <a:latin typeface="Alexandria"/>
                      </a:endParaRPr>
                    </a:p>
                  </a:txBody>
                  <a:tcPr marL="54392" marR="90653" marT="56658" marB="5665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The lease agreement </a:t>
                      </a:r>
                      <a:r>
                        <a:rPr lang="en-US" sz="1800" b="1" dirty="0">
                          <a:effectLst/>
                          <a:latin typeface="Alexandria"/>
                        </a:rPr>
                        <a:t>remains in effect</a:t>
                      </a:r>
                      <a:r>
                        <a:rPr lang="en-US" sz="1800" b="0" dirty="0">
                          <a:effectLst/>
                          <a:latin typeface="Alexandria"/>
                        </a:rPr>
                        <a:t> with the original tenant.</a:t>
                      </a:r>
                    </a:p>
                  </a:txBody>
                  <a:tcPr marL="90653" marR="90653" marT="56658" marB="566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The lease agreement is </a:t>
                      </a:r>
                      <a:r>
                        <a:rPr lang="en-US" sz="1800" b="1" dirty="0">
                          <a:effectLst/>
                          <a:latin typeface="Alexandria"/>
                        </a:rPr>
                        <a:t>terminated</a:t>
                      </a:r>
                      <a:r>
                        <a:rPr lang="en-US" sz="1800" b="0" dirty="0">
                          <a:effectLst/>
                          <a:latin typeface="Alexandria"/>
                        </a:rPr>
                        <a:t>, ending the landlord-tenant relationship.</a:t>
                      </a:r>
                    </a:p>
                  </a:txBody>
                  <a:tcPr marL="90653" marR="54392" marT="56658" marB="566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3296585"/>
                  </a:ext>
                </a:extLst>
              </a:tr>
              <a:tr h="876683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lexandria"/>
                        </a:rPr>
                        <a:t>Status of the Leasehold Interest</a:t>
                      </a:r>
                      <a:endParaRPr lang="en-US" sz="1800" b="0">
                        <a:effectLst/>
                        <a:latin typeface="Alexandria"/>
                      </a:endParaRPr>
                    </a:p>
                  </a:txBody>
                  <a:tcPr marL="54392" marR="90653" marT="56658" marB="5665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Remains with the original tenant, who cannot transfer it.</a:t>
                      </a:r>
                    </a:p>
                  </a:txBody>
                  <a:tcPr marL="90653" marR="90653" marT="56658" marB="566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lexandria"/>
                        </a:rPr>
                        <a:t>Reverts entirely to the landlord</a:t>
                      </a:r>
                      <a:r>
                        <a:rPr lang="en-US" sz="1800" b="0" dirty="0">
                          <a:effectLst/>
                          <a:latin typeface="Alexandria"/>
                        </a:rPr>
                        <a:t>, who regains full control over the property.</a:t>
                      </a:r>
                    </a:p>
                  </a:txBody>
                  <a:tcPr marL="90653" marR="54392" marT="56658" marB="566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04568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7847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91EB68-CB62-A272-70AF-5A43E022AF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CD6117-E3B5-2EC7-519F-57C1D2E4710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A0581DE-FDD1-ADC0-8B4E-2CAF2F0DA7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2900AC8-9CE1-C004-C6A9-59608669024E}"/>
              </a:ext>
            </a:extLst>
          </p:cNvPr>
          <p:cNvSpPr txBox="1"/>
          <p:nvPr/>
        </p:nvSpPr>
        <p:spPr>
          <a:xfrm>
            <a:off x="3040083" y="515307"/>
            <a:ext cx="7199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Assignments &amp; Subleases – Key Concepts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D35F27-8D9C-A7DF-D362-B838127F98F5}"/>
              </a:ext>
            </a:extLst>
          </p:cNvPr>
          <p:cNvSpPr txBox="1"/>
          <p:nvPr/>
        </p:nvSpPr>
        <p:spPr>
          <a:xfrm>
            <a:off x="1952638" y="1052934"/>
            <a:ext cx="12093881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F1115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Comparative Table: Absolute Prohibition Clause vs. Cancellation (Recapture) Clause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F1115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F1115"/>
                </a:solidFill>
                <a:effectLst/>
                <a:uLnTx/>
                <a:uFillTx/>
                <a:latin typeface="quote-cjk-patch"/>
                <a:ea typeface="+mn-ea"/>
                <a:cs typeface="+mn-cs"/>
              </a:rPr>
            </a:b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F61E79F-C60F-4E34-8597-3F1E0283F0A7}"/>
              </a:ext>
            </a:extLst>
          </p:cNvPr>
          <p:cNvGraphicFramePr>
            <a:graphicFrameLocks noGrp="1"/>
          </p:cNvGraphicFramePr>
          <p:nvPr/>
        </p:nvGraphicFramePr>
        <p:xfrm>
          <a:off x="180431" y="1474308"/>
          <a:ext cx="11799758" cy="4198072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221806">
                  <a:extLst>
                    <a:ext uri="{9D8B030D-6E8A-4147-A177-3AD203B41FA5}">
                      <a16:colId xmlns:a16="http://schemas.microsoft.com/office/drawing/2014/main" val="2699113888"/>
                    </a:ext>
                  </a:extLst>
                </a:gridCol>
                <a:gridCol w="4510007">
                  <a:extLst>
                    <a:ext uri="{9D8B030D-6E8A-4147-A177-3AD203B41FA5}">
                      <a16:colId xmlns:a16="http://schemas.microsoft.com/office/drawing/2014/main" val="2287723977"/>
                    </a:ext>
                  </a:extLst>
                </a:gridCol>
                <a:gridCol w="5067945">
                  <a:extLst>
                    <a:ext uri="{9D8B030D-6E8A-4147-A177-3AD203B41FA5}">
                      <a16:colId xmlns:a16="http://schemas.microsoft.com/office/drawing/2014/main" val="2514938390"/>
                    </a:ext>
                  </a:extLst>
                </a:gridCol>
              </a:tblGrid>
              <a:tr h="380263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lexandria"/>
                        </a:rPr>
                        <a:t>Basis of Comparison</a:t>
                      </a:r>
                    </a:p>
                  </a:txBody>
                  <a:tcPr marL="54392" marR="90653" marT="56658" marB="56658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lexandria"/>
                        </a:rPr>
                        <a:t>Absolute Prohibition Clause</a:t>
                      </a:r>
                      <a:endParaRPr lang="en-US" sz="1800" b="0">
                        <a:effectLst/>
                        <a:latin typeface="Alexandria"/>
                      </a:endParaRPr>
                    </a:p>
                  </a:txBody>
                  <a:tcPr marL="90653" marR="90653" marT="56658" marB="56658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lexandria"/>
                        </a:rPr>
                        <a:t>Cancellation (Recapture) Clause</a:t>
                      </a:r>
                      <a:endParaRPr lang="en-US" sz="1800" b="0">
                        <a:effectLst/>
                        <a:latin typeface="Alexandria"/>
                      </a:endParaRPr>
                    </a:p>
                  </a:txBody>
                  <a:tcPr marL="90653" marR="90653" marT="56658" marB="56658" anchor="ctr"/>
                </a:tc>
                <a:extLst>
                  <a:ext uri="{0D108BD9-81ED-4DB2-BD59-A6C34878D82A}">
                    <a16:rowId xmlns:a16="http://schemas.microsoft.com/office/drawing/2014/main" val="2826327742"/>
                  </a:ext>
                </a:extLst>
              </a:tr>
              <a:tr h="1329402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lexandria"/>
                        </a:rPr>
                        <a:t>Impact on the Tenant</a:t>
                      </a:r>
                      <a:endParaRPr lang="en-US" sz="1800" b="0" dirty="0">
                        <a:effectLst/>
                        <a:latin typeface="Alexandria"/>
                      </a:endParaRPr>
                    </a:p>
                  </a:txBody>
                  <a:tcPr marL="54392" marR="90653" marT="56658" marB="5665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The tenant cannot transfer the lease even if they wish to vacate, remaining liable for all obligations.</a:t>
                      </a:r>
                    </a:p>
                  </a:txBody>
                  <a:tcPr marL="90653" marR="90653" marT="56658" marB="566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The tenant is </a:t>
                      </a:r>
                      <a:r>
                        <a:rPr lang="en-US" sz="1800" b="1" dirty="0">
                          <a:effectLst/>
                          <a:latin typeface="Alexandria"/>
                        </a:rPr>
                        <a:t>released from future lease obligations</a:t>
                      </a:r>
                      <a:r>
                        <a:rPr lang="en-US" sz="1800" b="0" dirty="0">
                          <a:effectLst/>
                          <a:latin typeface="Alexandria"/>
                        </a:rPr>
                        <a:t> but </a:t>
                      </a:r>
                      <a:r>
                        <a:rPr lang="en-US" sz="1800" b="1" dirty="0">
                          <a:effectLst/>
                          <a:latin typeface="Alexandria"/>
                        </a:rPr>
                        <a:t>loses the opportunity to profit</a:t>
                      </a:r>
                      <a:r>
                        <a:rPr lang="en-US" sz="1800" b="0" dirty="0">
                          <a:effectLst/>
                          <a:latin typeface="Alexandria"/>
                        </a:rPr>
                        <a:t> from transferring the lease.</a:t>
                      </a:r>
                    </a:p>
                  </a:txBody>
                  <a:tcPr marL="90653" marR="54392" marT="56658" marB="566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1512790"/>
                  </a:ext>
                </a:extLst>
              </a:tr>
              <a:tr h="1362774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lexandria"/>
                        </a:rPr>
                        <a:t>Impact on the Landlord</a:t>
                      </a:r>
                      <a:endParaRPr lang="en-US" sz="1800" b="0">
                        <a:effectLst/>
                        <a:latin typeface="Alexandria"/>
                      </a:endParaRPr>
                    </a:p>
                  </a:txBody>
                  <a:tcPr marL="54392" marR="90653" marT="56658" marB="5665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The landlord retains the original tenant as their counterparty under the lease terms.</a:t>
                      </a:r>
                    </a:p>
                  </a:txBody>
                  <a:tcPr marL="90653" marR="90653" marT="56658" marB="566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The landlord </a:t>
                      </a:r>
                      <a:r>
                        <a:rPr lang="en-US" sz="1800" b="1" dirty="0">
                          <a:effectLst/>
                          <a:latin typeface="Alexandria"/>
                        </a:rPr>
                        <a:t>regains the ability to lease the property at current market rates</a:t>
                      </a:r>
                      <a:r>
                        <a:rPr lang="en-US" sz="1800" b="0" dirty="0">
                          <a:effectLst/>
                          <a:latin typeface="Alexandria"/>
                        </a:rPr>
                        <a:t>, typically achieving higher rental income.</a:t>
                      </a:r>
                    </a:p>
                  </a:txBody>
                  <a:tcPr marL="90653" marR="54392" marT="56658" marB="566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175772"/>
                  </a:ext>
                </a:extLst>
              </a:tr>
              <a:tr h="1125633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lexandria"/>
                        </a:rPr>
                        <a:t>Practical Analogy</a:t>
                      </a:r>
                      <a:endParaRPr lang="en-US" sz="1800" b="0">
                        <a:effectLst/>
                        <a:latin typeface="Alexandria"/>
                      </a:endParaRPr>
                    </a:p>
                  </a:txBody>
                  <a:tcPr marL="54392" marR="90653" marT="56658" marB="5665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A restriction that prevents you from selling your car.</a:t>
                      </a:r>
                    </a:p>
                  </a:txBody>
                  <a:tcPr marL="90653" marR="90653" marT="56658" marB="5665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sz="1800" b="0" dirty="0">
                          <a:effectLst/>
                          <a:latin typeface="Alexandria"/>
                        </a:rPr>
                        <a:t>A clause that allows the manufacturer to buy back your car if you decide to sell it, enabling them to sell it instead of you.</a:t>
                      </a:r>
                    </a:p>
                  </a:txBody>
                  <a:tcPr marL="90653" marR="54392" marT="56658" marB="5665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1132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6879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6A5E93-AFB6-EA04-5228-B40711DC4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E1B545B-7835-5D00-CF18-63FD91B301E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6F675BA-8629-CFAC-D95A-774EC5B1B1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805474-83CC-80A6-948C-109E485B4C38}"/>
              </a:ext>
            </a:extLst>
          </p:cNvPr>
          <p:cNvSpPr txBox="1"/>
          <p:nvPr/>
        </p:nvSpPr>
        <p:spPr>
          <a:xfrm>
            <a:off x="3040083" y="515307"/>
            <a:ext cx="7199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Assignments &amp; Subleases – Key Concepts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B4724D-9EA4-AE3F-AAEC-915D66AD2C8B}"/>
              </a:ext>
            </a:extLst>
          </p:cNvPr>
          <p:cNvSpPr txBox="1"/>
          <p:nvPr/>
        </p:nvSpPr>
        <p:spPr>
          <a:xfrm>
            <a:off x="1765769" y="1004710"/>
            <a:ext cx="110386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Alexandria"/>
              </a:rPr>
              <a:t>Comparison Table: Transfer of Leasehold Rights in Residential vs. Commercial Properties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FC26566-D927-532B-6F05-22E8AFF822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0288355"/>
              </p:ext>
            </p:extLst>
          </p:nvPr>
        </p:nvGraphicFramePr>
        <p:xfrm>
          <a:off x="196120" y="1429628"/>
          <a:ext cx="11799759" cy="5181339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1694673">
                  <a:extLst>
                    <a:ext uri="{9D8B030D-6E8A-4147-A177-3AD203B41FA5}">
                      <a16:colId xmlns:a16="http://schemas.microsoft.com/office/drawing/2014/main" val="2014826960"/>
                    </a:ext>
                  </a:extLst>
                </a:gridCol>
                <a:gridCol w="4944150">
                  <a:extLst>
                    <a:ext uri="{9D8B030D-6E8A-4147-A177-3AD203B41FA5}">
                      <a16:colId xmlns:a16="http://schemas.microsoft.com/office/drawing/2014/main" val="1397398789"/>
                    </a:ext>
                  </a:extLst>
                </a:gridCol>
                <a:gridCol w="5160936">
                  <a:extLst>
                    <a:ext uri="{9D8B030D-6E8A-4147-A177-3AD203B41FA5}">
                      <a16:colId xmlns:a16="http://schemas.microsoft.com/office/drawing/2014/main" val="3703963677"/>
                    </a:ext>
                  </a:extLst>
                </a:gridCol>
              </a:tblGrid>
              <a:tr h="3440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Aspect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7254" marR="57254" marT="28627" marB="28627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Residential Leases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7254" marR="57254" marT="28627" marB="28627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Commercial Leases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7254" marR="57254" marT="28627" marB="28627" anchor="ctr"/>
                </a:tc>
                <a:extLst>
                  <a:ext uri="{0D108BD9-81ED-4DB2-BD59-A6C34878D82A}">
                    <a16:rowId xmlns:a16="http://schemas.microsoft.com/office/drawing/2014/main" val="1520455940"/>
                  </a:ext>
                </a:extLst>
              </a:tr>
              <a:tr h="9742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Legal Basis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7254" marR="57254" marT="28627" marB="286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Transfers or subleases are </a:t>
                      </a:r>
                      <a:r>
                        <a:rPr lang="en-US" sz="1800" b="1" dirty="0">
                          <a:latin typeface="Alexandria"/>
                        </a:rPr>
                        <a:t>generally prohibited</a:t>
                      </a:r>
                      <a:r>
                        <a:rPr lang="en-US" sz="1800" dirty="0">
                          <a:latin typeface="Alexandria"/>
                        </a:rPr>
                        <a:t> unless prior </a:t>
                      </a:r>
                      <a:r>
                        <a:rPr lang="en-US" sz="1800" b="1" dirty="0">
                          <a:latin typeface="Alexandria"/>
                        </a:rPr>
                        <a:t>written consent</a:t>
                      </a:r>
                      <a:r>
                        <a:rPr lang="en-US" sz="1800" dirty="0">
                          <a:latin typeface="Alexandria"/>
                        </a:rPr>
                        <a:t> is obtained from the landlord.</a:t>
                      </a:r>
                    </a:p>
                  </a:txBody>
                  <a:tcPr marL="57254" marR="57254" marT="28627" marB="2862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Transfers or subleases are </a:t>
                      </a:r>
                      <a:r>
                        <a:rPr lang="en-US" sz="1800" b="1" dirty="0">
                          <a:latin typeface="Alexandria"/>
                        </a:rPr>
                        <a:t>permitted</a:t>
                      </a:r>
                      <a:r>
                        <a:rPr lang="en-US" sz="1800" dirty="0">
                          <a:latin typeface="Alexandria"/>
                        </a:rPr>
                        <a:t> with the landlord’s consent, often under </a:t>
                      </a:r>
                      <a:r>
                        <a:rPr lang="en-US" sz="1800" b="1" dirty="0">
                          <a:latin typeface="Alexandria"/>
                        </a:rPr>
                        <a:t>negotiated conditions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57254" marR="57254" marT="28627" marB="2862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2536386"/>
                  </a:ext>
                </a:extLst>
              </a:tr>
              <a:tr h="8679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Landlord’s Consent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7254" marR="57254" marT="28627" marB="286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Always required</a:t>
                      </a:r>
                      <a:r>
                        <a:rPr lang="en-US" sz="1800" dirty="0">
                          <a:latin typeface="Alexandria"/>
                        </a:rPr>
                        <a:t> — any transfer without consent constitutes a </a:t>
                      </a:r>
                      <a:r>
                        <a:rPr lang="en-US" sz="1800" b="1" dirty="0">
                          <a:latin typeface="Alexandria"/>
                        </a:rPr>
                        <a:t>breach of lease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57254" marR="57254" marT="28627" marB="2862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Usually required</a:t>
                      </a:r>
                      <a:r>
                        <a:rPr lang="en-US" sz="1800" dirty="0">
                          <a:latin typeface="Alexandria"/>
                        </a:rPr>
                        <a:t>, but the landlord may impose financial or legal conditions, or even activate a </a:t>
                      </a:r>
                      <a:r>
                        <a:rPr lang="en-US" sz="1800" b="1" dirty="0">
                          <a:latin typeface="Alexandria"/>
                        </a:rPr>
                        <a:t>Cancellation Clause</a:t>
                      </a:r>
                      <a:r>
                        <a:rPr lang="en-US" sz="1800" dirty="0">
                          <a:latin typeface="Alexandria"/>
                        </a:rPr>
                        <a:t> instead of granting consent.</a:t>
                      </a:r>
                    </a:p>
                  </a:txBody>
                  <a:tcPr marL="57254" marR="57254" marT="28627" marB="2862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889643"/>
                  </a:ext>
                </a:extLst>
              </a:tr>
              <a:tr h="6386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Flexibility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7254" marR="57254" marT="28627" marB="286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Very limited</a:t>
                      </a:r>
                      <a:r>
                        <a:rPr lang="en-US" sz="1800" dirty="0">
                          <a:latin typeface="Alexandria"/>
                        </a:rPr>
                        <a:t>, as the lease is tied to the tenant’s personal occupancy and residential use.</a:t>
                      </a:r>
                    </a:p>
                  </a:txBody>
                  <a:tcPr marL="57254" marR="57254" marT="28627" marB="2862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Relatively high</a:t>
                      </a:r>
                      <a:r>
                        <a:rPr lang="en-US" sz="1800" dirty="0">
                          <a:latin typeface="Alexandria"/>
                        </a:rPr>
                        <a:t>, since the relationship is commercial and the terms are often negotiable.</a:t>
                      </a:r>
                    </a:p>
                  </a:txBody>
                  <a:tcPr marL="57254" marR="57254" marT="28627" marB="2862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3410666"/>
                  </a:ext>
                </a:extLst>
              </a:tr>
              <a:tr h="77491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Valid Reasons for Refusal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7254" marR="57254" marT="28627" marB="286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Poor financial capacity of the new tenant, overcrowding, or unauthorized use.</a:t>
                      </a:r>
                    </a:p>
                  </a:txBody>
                  <a:tcPr marL="57254" marR="57254" marT="28627" marB="2862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Unsuitability of the new tenant, change in business activity, or potential impact on property value.</a:t>
                      </a:r>
                    </a:p>
                  </a:txBody>
                  <a:tcPr marL="57254" marR="57254" marT="28627" marB="2862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8013497"/>
                  </a:ext>
                </a:extLst>
              </a:tr>
              <a:tr h="94539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Legal Consequences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7254" marR="57254" marT="28627" marB="286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Unauthorized transfer may result in </a:t>
                      </a:r>
                      <a:r>
                        <a:rPr lang="en-US" sz="1800" b="1" dirty="0">
                          <a:latin typeface="Alexandria"/>
                        </a:rPr>
                        <a:t>lease termination and eviction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57254" marR="57254" marT="28627" marB="2862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Unauthorized transfer is considered a </a:t>
                      </a:r>
                      <a:r>
                        <a:rPr lang="en-US" sz="1800" b="1" dirty="0">
                          <a:latin typeface="Alexandria"/>
                        </a:rPr>
                        <a:t>material breach</a:t>
                      </a:r>
                      <a:r>
                        <a:rPr lang="en-US" sz="1800" dirty="0">
                          <a:latin typeface="Alexandria"/>
                        </a:rPr>
                        <a:t>, which may lead to lease cancellation or renegotiation.</a:t>
                      </a:r>
                    </a:p>
                  </a:txBody>
                  <a:tcPr marL="57254" marR="57254" marT="28627" marB="2862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1615041"/>
                  </a:ext>
                </a:extLst>
              </a:tr>
              <a:tr h="40120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Exceptions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marL="57254" marR="57254" marT="28627" marB="28627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Certain humanitarian circumstances (e.g., relocation for work or military service).</a:t>
                      </a:r>
                    </a:p>
                  </a:txBody>
                  <a:tcPr marL="57254" marR="57254" marT="28627" marB="28627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Transfer may be allowed if the tenant meets the agreed </a:t>
                      </a:r>
                      <a:r>
                        <a:rPr lang="en-US" sz="1800" b="1" dirty="0">
                          <a:latin typeface="Alexandria"/>
                        </a:rPr>
                        <a:t>commercial or financial conditions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57254" marR="57254" marT="28627" marB="2862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8352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6510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D341B-CC21-05D5-67F6-E4CCCA8CE8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5E3EFA7-F239-FF3C-8218-CC6E53B633C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23C38AD-D9C6-5805-F1E2-BDCDD7615B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97771F-5F12-77B8-22C4-07345D157361}"/>
              </a:ext>
            </a:extLst>
          </p:cNvPr>
          <p:cNvSpPr txBox="1"/>
          <p:nvPr/>
        </p:nvSpPr>
        <p:spPr>
          <a:xfrm>
            <a:off x="3040083" y="515307"/>
            <a:ext cx="7199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Assignments &amp; Subleases – Key Concepts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B1380D-CAC9-6885-6C78-3115DDE52492}"/>
              </a:ext>
            </a:extLst>
          </p:cNvPr>
          <p:cNvSpPr txBox="1"/>
          <p:nvPr/>
        </p:nvSpPr>
        <p:spPr>
          <a:xfrm>
            <a:off x="2485572" y="931076"/>
            <a:ext cx="91427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Alexandria"/>
              </a:rPr>
              <a:t>Comparative Roles During the Lease Transfer Stage (Assignment / Sublease)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E526D87-EB3C-CC9D-1D53-549AA7AE13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759084"/>
              </p:ext>
            </p:extLst>
          </p:nvPr>
        </p:nvGraphicFramePr>
        <p:xfrm>
          <a:off x="172872" y="1331186"/>
          <a:ext cx="11846256" cy="5457141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353901">
                  <a:extLst>
                    <a:ext uri="{9D8B030D-6E8A-4147-A177-3AD203B41FA5}">
                      <a16:colId xmlns:a16="http://schemas.microsoft.com/office/drawing/2014/main" val="2130720582"/>
                    </a:ext>
                  </a:extLst>
                </a:gridCol>
                <a:gridCol w="1472339">
                  <a:extLst>
                    <a:ext uri="{9D8B030D-6E8A-4147-A177-3AD203B41FA5}">
                      <a16:colId xmlns:a16="http://schemas.microsoft.com/office/drawing/2014/main" val="2103533787"/>
                    </a:ext>
                  </a:extLst>
                </a:gridCol>
                <a:gridCol w="4006122">
                  <a:extLst>
                    <a:ext uri="{9D8B030D-6E8A-4147-A177-3AD203B41FA5}">
                      <a16:colId xmlns:a16="http://schemas.microsoft.com/office/drawing/2014/main" val="3322147702"/>
                    </a:ext>
                  </a:extLst>
                </a:gridCol>
                <a:gridCol w="1534332">
                  <a:extLst>
                    <a:ext uri="{9D8B030D-6E8A-4147-A177-3AD203B41FA5}">
                      <a16:colId xmlns:a16="http://schemas.microsoft.com/office/drawing/2014/main" val="2348023496"/>
                    </a:ext>
                  </a:extLst>
                </a:gridCol>
                <a:gridCol w="1642820">
                  <a:extLst>
                    <a:ext uri="{9D8B030D-6E8A-4147-A177-3AD203B41FA5}">
                      <a16:colId xmlns:a16="http://schemas.microsoft.com/office/drawing/2014/main" val="2977625894"/>
                    </a:ext>
                  </a:extLst>
                </a:gridCol>
                <a:gridCol w="1836742">
                  <a:extLst>
                    <a:ext uri="{9D8B030D-6E8A-4147-A177-3AD203B41FA5}">
                      <a16:colId xmlns:a16="http://schemas.microsoft.com/office/drawing/2014/main" val="184460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Role / Party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Primary Function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Key Responsibilities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Typical Representation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Focus During Transfer Stage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Legal / Contractual Authority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790532"/>
                  </a:ext>
                </a:extLst>
              </a:tr>
              <a:tr h="1799726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Leasing Agent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Marketing and negotiating lease agreements</a:t>
                      </a: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Reviews lease clauses (e.g., restriction-on-transfer, cancellation clause).</a:t>
                      </a:r>
                    </a:p>
                    <a:p>
                      <a:pPr algn="l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Screens and evaluates potential assignees or subtenants.</a:t>
                      </a:r>
                    </a:p>
                    <a:p>
                      <a:pPr algn="l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Negotiates rent adjustments or conditions for landlord’s consent.</a:t>
                      </a:r>
                    </a:p>
                    <a:p>
                      <a:pPr algn="l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Coordinates preparation of new or amended lease documents.</a:t>
                      </a: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Usually represents the </a:t>
                      </a:r>
                      <a:r>
                        <a:rPr lang="en-US" sz="1800" b="1" dirty="0">
                          <a:latin typeface="Alexandria"/>
                        </a:rPr>
                        <a:t>landlord (lessor)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Ensuring the transfer aligns with the landlord’s financial and operational objectives.</a:t>
                      </a: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Authorized under a </a:t>
                      </a:r>
                      <a:r>
                        <a:rPr lang="en-US" sz="1800" b="1" dirty="0">
                          <a:latin typeface="Alexandria"/>
                        </a:rPr>
                        <a:t>leasing or listing agreement</a:t>
                      </a:r>
                      <a:r>
                        <a:rPr lang="en-US" sz="1800" dirty="0">
                          <a:latin typeface="Alexandria"/>
                        </a:rPr>
                        <a:t> directly with the landlord.</a:t>
                      </a: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168733"/>
                  </a:ext>
                </a:extLst>
              </a:tr>
              <a:tr h="1557723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Real Estate Broker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Facilitates transactions between tenant and landlord (or between tenants)</a:t>
                      </a: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Markets the lease opportunity or business sale.</a:t>
                      </a:r>
                    </a:p>
                    <a:p>
                      <a:pPr algn="l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Negotiates assignment or sublease terms between parties.</a:t>
                      </a:r>
                    </a:p>
                    <a:p>
                      <a:pPr algn="l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Advises on market rents and fair consideration.</a:t>
                      </a:r>
                    </a:p>
                    <a:p>
                      <a:pPr algn="l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Ensures commission terms are included in written agreements.</a:t>
                      </a: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May represent </a:t>
                      </a:r>
                      <a:r>
                        <a:rPr lang="en-US" sz="1800" b="1" dirty="0">
                          <a:latin typeface="Alexandria"/>
                        </a:rPr>
                        <a:t>either landlord or tenant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Completing the transaction efficiently and ensuring fair compensation.</a:t>
                      </a: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Licensed under </a:t>
                      </a:r>
                      <a:r>
                        <a:rPr lang="en-US" sz="1800" b="1" dirty="0">
                          <a:latin typeface="Alexandria"/>
                        </a:rPr>
                        <a:t>real estate agency laws</a:t>
                      </a:r>
                      <a:r>
                        <a:rPr lang="en-US" sz="1800" dirty="0">
                          <a:latin typeface="Alexandria"/>
                        </a:rPr>
                        <a:t>; operates via a </a:t>
                      </a:r>
                      <a:r>
                        <a:rPr lang="en-US" sz="1800" b="1" dirty="0">
                          <a:latin typeface="Alexandria"/>
                        </a:rPr>
                        <a:t>brokerage agreement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9815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965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88C3AF-A69A-F46F-DD30-95E079D275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B61FF0D-1703-0B99-7939-1ACBC276014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FA8E1CE-8EC5-82D5-3BCF-3B655517DA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C1F3DDD-BA95-822E-654F-8149D2ECDB0E}"/>
              </a:ext>
            </a:extLst>
          </p:cNvPr>
          <p:cNvSpPr txBox="1"/>
          <p:nvPr/>
        </p:nvSpPr>
        <p:spPr>
          <a:xfrm>
            <a:off x="3040083" y="515307"/>
            <a:ext cx="7199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Lease Assignments &amp; Subleases – Key Concepts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B7FC7E-CDA4-6692-900C-56629FB5F304}"/>
              </a:ext>
            </a:extLst>
          </p:cNvPr>
          <p:cNvSpPr txBox="1"/>
          <p:nvPr/>
        </p:nvSpPr>
        <p:spPr>
          <a:xfrm>
            <a:off x="2414528" y="1101389"/>
            <a:ext cx="91427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Comparative Roles During the Lease Transfer Stage (Assignment / Sublease)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422176D-04E7-4CF1-D8E3-967990A2BC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448723"/>
              </p:ext>
            </p:extLst>
          </p:nvPr>
        </p:nvGraphicFramePr>
        <p:xfrm>
          <a:off x="172872" y="1564361"/>
          <a:ext cx="11846256" cy="326420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353901">
                  <a:extLst>
                    <a:ext uri="{9D8B030D-6E8A-4147-A177-3AD203B41FA5}">
                      <a16:colId xmlns:a16="http://schemas.microsoft.com/office/drawing/2014/main" val="2130720582"/>
                    </a:ext>
                  </a:extLst>
                </a:gridCol>
                <a:gridCol w="1472339">
                  <a:extLst>
                    <a:ext uri="{9D8B030D-6E8A-4147-A177-3AD203B41FA5}">
                      <a16:colId xmlns:a16="http://schemas.microsoft.com/office/drawing/2014/main" val="2103533787"/>
                    </a:ext>
                  </a:extLst>
                </a:gridCol>
                <a:gridCol w="4006122">
                  <a:extLst>
                    <a:ext uri="{9D8B030D-6E8A-4147-A177-3AD203B41FA5}">
                      <a16:colId xmlns:a16="http://schemas.microsoft.com/office/drawing/2014/main" val="3322147702"/>
                    </a:ext>
                  </a:extLst>
                </a:gridCol>
                <a:gridCol w="1534332">
                  <a:extLst>
                    <a:ext uri="{9D8B030D-6E8A-4147-A177-3AD203B41FA5}">
                      <a16:colId xmlns:a16="http://schemas.microsoft.com/office/drawing/2014/main" val="2348023496"/>
                    </a:ext>
                  </a:extLst>
                </a:gridCol>
                <a:gridCol w="1642820">
                  <a:extLst>
                    <a:ext uri="{9D8B030D-6E8A-4147-A177-3AD203B41FA5}">
                      <a16:colId xmlns:a16="http://schemas.microsoft.com/office/drawing/2014/main" val="2977625894"/>
                    </a:ext>
                  </a:extLst>
                </a:gridCol>
                <a:gridCol w="1836742">
                  <a:extLst>
                    <a:ext uri="{9D8B030D-6E8A-4147-A177-3AD203B41FA5}">
                      <a16:colId xmlns:a16="http://schemas.microsoft.com/office/drawing/2014/main" val="18446079"/>
                    </a:ext>
                  </a:extLst>
                </a:gridCol>
              </a:tblGrid>
              <a:tr h="31289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Role / Party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Primary Function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Key Responsibilities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Typical Representation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Focus During Transfer Stage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Legal / Contractual Authority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790532"/>
                  </a:ext>
                </a:extLst>
              </a:tr>
              <a:tr h="1799726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Property Manager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Operational and administrative management of leased property</a:t>
                      </a: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Ensures compliance with lease terms.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Coordinates inspection, documentation, and legal notifications.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Manages rent collection, deposits, and deductions post-transfer.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• Advises landlord on approval or rejection of proposed transfer.</a:t>
                      </a: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Represents the </a:t>
                      </a:r>
                      <a:r>
                        <a:rPr lang="en-US" sz="1800" b="1" dirty="0">
                          <a:latin typeface="Alexandria"/>
                        </a:rPr>
                        <a:t>landlord</a:t>
                      </a:r>
                      <a:endParaRPr lang="en-US" sz="1800" dirty="0">
                        <a:latin typeface="Alexandria"/>
                      </a:endParaRP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Protecting the landlord’s interests and maintaining property value and tenant quality.</a:t>
                      </a: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Authorized under a </a:t>
                      </a:r>
                      <a:r>
                        <a:rPr lang="en-US" sz="1800" b="1" dirty="0">
                          <a:latin typeface="Alexandria"/>
                        </a:rPr>
                        <a:t>property management agreement</a:t>
                      </a:r>
                      <a:r>
                        <a:rPr lang="en-US" sz="1800" dirty="0">
                          <a:latin typeface="Alexandria"/>
                        </a:rPr>
                        <a:t>.</a:t>
                      </a:r>
                    </a:p>
                  </a:txBody>
                  <a:tcPr marL="23649" marR="23649" marT="11824" marB="118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1687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719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1121E-E150-D354-31E0-F2BBC79914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8074362-F32C-2C67-F460-316BD49C7495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70912BC-BBB3-C26F-51EB-3306D0F00F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D2237AE-57CD-C80C-947E-E2CBB5481A9B}"/>
              </a:ext>
            </a:extLst>
          </p:cNvPr>
          <p:cNvSpPr txBox="1"/>
          <p:nvPr/>
        </p:nvSpPr>
        <p:spPr>
          <a:xfrm>
            <a:off x="402957" y="3448606"/>
            <a:ext cx="11002271" cy="1472327"/>
          </a:xfrm>
          <a:prstGeom prst="doubleWav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justLow">
              <a:defRPr/>
            </a:pPr>
            <a:r>
              <a:rPr lang="en-US" sz="2200" dirty="0">
                <a:latin typeface="Alexandria"/>
              </a:rPr>
              <a:t>Therefore, tenants seek to ensure continuity or ownership of the property by utilizing future rights granted under the commercial lease agreement, typically in one of the following two forms:</a:t>
            </a:r>
            <a:endParaRPr kumimoji="0" lang="en-US" sz="1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EEB45AE-E9F2-1B4A-BC04-5240B75F3F69}"/>
              </a:ext>
            </a:extLst>
          </p:cNvPr>
          <p:cNvSpPr txBox="1"/>
          <p:nvPr/>
        </p:nvSpPr>
        <p:spPr>
          <a:xfrm>
            <a:off x="402957" y="1452774"/>
            <a:ext cx="11002272" cy="1698927"/>
          </a:xfrm>
          <a:prstGeom prst="rect">
            <a:avLst/>
          </a:prstGeom>
          <a:solidFill>
            <a:srgbClr val="FFFFFF"/>
          </a:solidFill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Tenants often make substantial financial investments in Tenant Improvements (TIs), such as interior fittings, décor, and specialized installations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.</a:t>
            </a:r>
            <a:endParaRPr lang="ar-SY" sz="2000" b="1" dirty="0">
              <a:solidFill>
                <a:prstClr val="black"/>
              </a:solidFill>
              <a:latin typeface="Alexandria"/>
            </a:endParaRPr>
          </a:p>
          <a:p>
            <a:pPr lvl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These investments create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added value and a strategic business location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, making the loss of the leased premises at the end of the lease term a significant setback.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A1E912-EBF9-278B-9EA5-DED438784F54}"/>
              </a:ext>
            </a:extLst>
          </p:cNvPr>
          <p:cNvSpPr txBox="1"/>
          <p:nvPr/>
        </p:nvSpPr>
        <p:spPr>
          <a:xfrm>
            <a:off x="3361863" y="641643"/>
            <a:ext cx="6555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Options and the right of first refusal to buy</a:t>
            </a: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9B76849F-CE3C-B323-53D3-8DC4F071BD8F}"/>
              </a:ext>
            </a:extLst>
          </p:cNvPr>
          <p:cNvSpPr/>
          <p:nvPr/>
        </p:nvSpPr>
        <p:spPr>
          <a:xfrm>
            <a:off x="1149718" y="5217838"/>
            <a:ext cx="4045056" cy="1329017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prstClr val="black"/>
                </a:solidFill>
                <a:latin typeface="Alexandria"/>
              </a:rPr>
              <a:t>Option to Buy</a:t>
            </a:r>
            <a:endParaRPr lang="en-US" b="1" dirty="0"/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76C6EAE6-7ACB-FCBB-439F-1395DFA1B7BA}"/>
              </a:ext>
            </a:extLst>
          </p:cNvPr>
          <p:cNvSpPr/>
          <p:nvPr/>
        </p:nvSpPr>
        <p:spPr>
          <a:xfrm flipH="1">
            <a:off x="6599691" y="5217838"/>
            <a:ext cx="3918490" cy="1329017"/>
          </a:xfrm>
          <a:prstGeom prst="homePlate">
            <a:avLst/>
          </a:prstGeom>
          <a:solidFill>
            <a:srgbClr val="F7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prstClr val="black"/>
                </a:solidFill>
                <a:latin typeface="Alexandria"/>
              </a:rPr>
              <a:t>Right of First Refusal.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15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" grpId="0" animBg="1"/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889A1-7525-99BA-B4FF-F8647BB334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760A0A9-B3B1-4E2E-5985-0956127E066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5B82B9A-3AA3-7D54-0DF1-E3725F94CC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1323717-9CEA-4A10-57A2-0CB243E51353}"/>
              </a:ext>
            </a:extLst>
          </p:cNvPr>
          <p:cNvSpPr txBox="1"/>
          <p:nvPr/>
        </p:nvSpPr>
        <p:spPr>
          <a:xfrm>
            <a:off x="3361863" y="641643"/>
            <a:ext cx="6555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Options and the right of first refusal to buy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D9982B-187C-23E5-F070-D58AAA97BB20}"/>
              </a:ext>
            </a:extLst>
          </p:cNvPr>
          <p:cNvSpPr txBox="1"/>
          <p:nvPr/>
        </p:nvSpPr>
        <p:spPr>
          <a:xfrm>
            <a:off x="3361863" y="1164863"/>
            <a:ext cx="60985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Option to Buy vs. Right of first refusal to buy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FFC0005-16AF-4C88-B815-E44DB79B8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885897"/>
              </p:ext>
            </p:extLst>
          </p:nvPr>
        </p:nvGraphicFramePr>
        <p:xfrm>
          <a:off x="180431" y="1635166"/>
          <a:ext cx="11805237" cy="489629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821399">
                  <a:extLst>
                    <a:ext uri="{9D8B030D-6E8A-4147-A177-3AD203B41FA5}">
                      <a16:colId xmlns:a16="http://schemas.microsoft.com/office/drawing/2014/main" val="4007373709"/>
                    </a:ext>
                  </a:extLst>
                </a:gridCol>
                <a:gridCol w="4726983">
                  <a:extLst>
                    <a:ext uri="{9D8B030D-6E8A-4147-A177-3AD203B41FA5}">
                      <a16:colId xmlns:a16="http://schemas.microsoft.com/office/drawing/2014/main" val="159627269"/>
                    </a:ext>
                  </a:extLst>
                </a:gridCol>
                <a:gridCol w="5256855">
                  <a:extLst>
                    <a:ext uri="{9D8B030D-6E8A-4147-A177-3AD203B41FA5}">
                      <a16:colId xmlns:a16="http://schemas.microsoft.com/office/drawing/2014/main" val="1038932045"/>
                    </a:ext>
                  </a:extLst>
                </a:gridCol>
              </a:tblGrid>
              <a:tr h="50360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rgbClr val="151617"/>
                          </a:solidFill>
                          <a:effectLst/>
                        </a:rPr>
                        <a:t>Element</a:t>
                      </a:r>
                      <a:endParaRPr lang="en-US" sz="2000" b="1" dirty="0">
                        <a:solidFill>
                          <a:srgbClr val="151617"/>
                        </a:solidFill>
                        <a:effectLst/>
                        <a:latin typeface="Alexandria"/>
                      </a:endParaRPr>
                    </a:p>
                  </a:txBody>
                  <a:tcPr marL="21435" marR="21435" marT="10718" marB="10718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rgbClr val="151617"/>
                          </a:solidFill>
                          <a:effectLst/>
                        </a:rPr>
                        <a:t>Option to Buy</a:t>
                      </a:r>
                      <a:endParaRPr lang="en-US" sz="2000" b="1" dirty="0">
                        <a:solidFill>
                          <a:srgbClr val="151617"/>
                        </a:solidFill>
                        <a:effectLst/>
                        <a:latin typeface="Alexandria"/>
                      </a:endParaRPr>
                    </a:p>
                  </a:txBody>
                  <a:tcPr marL="21435" marR="21435" marT="10718" marB="10718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rgbClr val="151617"/>
                          </a:solidFill>
                          <a:effectLst/>
                        </a:rPr>
                        <a:t>Right of First Refusal (ROFR)</a:t>
                      </a:r>
                      <a:endParaRPr lang="en-US" sz="2000" b="1" dirty="0">
                        <a:solidFill>
                          <a:srgbClr val="151617"/>
                        </a:solidFill>
                        <a:effectLst/>
                        <a:latin typeface="Alexandria"/>
                      </a:endParaRPr>
                    </a:p>
                  </a:txBody>
                  <a:tcPr marL="21435" marR="21435" marT="10718" marB="10718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5414636"/>
                  </a:ext>
                </a:extLst>
              </a:tr>
              <a:tr h="791502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Definition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Grants the tenant a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non‑binding right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to purchase the leased property within a specified period at a price and under terms that have been agreed upon in advance.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>
                          <a:effectLst/>
                          <a:latin typeface="Alexandria"/>
                        </a:rPr>
                        <a:t>Grants the tenant the </a:t>
                      </a:r>
                      <a:r>
                        <a:rPr lang="en-US" sz="1800" b="1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right to purchase</a:t>
                      </a:r>
                      <a:r>
                        <a:rPr lang="en-US" sz="1800">
                          <a:effectLst/>
                          <a:latin typeface="Alexandria"/>
                        </a:rPr>
                        <a:t> the property if the landlord decides to sell it, under the </a:t>
                      </a:r>
                      <a:r>
                        <a:rPr lang="en-US" sz="1800" b="1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same financial terms</a:t>
                      </a:r>
                      <a:r>
                        <a:rPr lang="en-US" sz="1800">
                          <a:effectLst/>
                          <a:latin typeface="Alexandria"/>
                        </a:rPr>
                        <a:t> as any offer received from a third party.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346947"/>
                  </a:ext>
                </a:extLst>
              </a:tr>
              <a:tr h="714906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When is it activated?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During the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option period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, which is usually linked to the lease term or any renewal/extension of the lease.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When the landlord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expresses the intention to sell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the property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or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when the landlord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receives an offer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from a third party.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2150679"/>
                  </a:ext>
                </a:extLst>
              </a:tr>
              <a:tr h="638308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Obligation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The tenant is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not obligated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to purchase; the tenant only has the right to decide whether to exercise the option.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The tenant is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obligated to match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the financial terms of the received offer if they wish to preserve their right.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8874145"/>
                  </a:ext>
                </a:extLst>
              </a:tr>
              <a:tr h="791502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Purchase Terms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The option includes a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pre‑determined purchase price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and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payment terms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The right of first refusal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does not contain pre‑determined purchase terms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; such terms are defined when the right is triggered and the tenant matches the offer.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13987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094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D9863-B11A-5F83-5B4D-A6D46CEA7D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3C9DFA8-7429-564A-0238-88C5C39FD5F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B3A0A8D-2007-C6DA-919A-006FA0C7A4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DA1F511F-4A7A-F4B7-CCD0-70F21C0A268F}"/>
              </a:ext>
            </a:extLst>
          </p:cNvPr>
          <p:cNvSpPr txBox="1"/>
          <p:nvPr/>
        </p:nvSpPr>
        <p:spPr>
          <a:xfrm>
            <a:off x="3361863" y="641643"/>
            <a:ext cx="6555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Options and the right of first refusal to buy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5070FD-C55E-8707-ED97-8AAFE8E4F3A9}"/>
              </a:ext>
            </a:extLst>
          </p:cNvPr>
          <p:cNvSpPr txBox="1"/>
          <p:nvPr/>
        </p:nvSpPr>
        <p:spPr>
          <a:xfrm>
            <a:off x="3361863" y="1164863"/>
            <a:ext cx="60985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  <a:latin typeface="Alexandria"/>
              </a:rPr>
              <a:t>Option to Buy vs. Right of first refusal to buy</a:t>
            </a:r>
            <a:endParaRPr lang="en-US" sz="2000" b="1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B12E56D-7B1D-7066-B7CC-886208296A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182959"/>
              </p:ext>
            </p:extLst>
          </p:nvPr>
        </p:nvGraphicFramePr>
        <p:xfrm>
          <a:off x="193381" y="1635166"/>
          <a:ext cx="11805237" cy="4157894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821399">
                  <a:extLst>
                    <a:ext uri="{9D8B030D-6E8A-4147-A177-3AD203B41FA5}">
                      <a16:colId xmlns:a16="http://schemas.microsoft.com/office/drawing/2014/main" val="4007373709"/>
                    </a:ext>
                  </a:extLst>
                </a:gridCol>
                <a:gridCol w="4726983">
                  <a:extLst>
                    <a:ext uri="{9D8B030D-6E8A-4147-A177-3AD203B41FA5}">
                      <a16:colId xmlns:a16="http://schemas.microsoft.com/office/drawing/2014/main" val="159627269"/>
                    </a:ext>
                  </a:extLst>
                </a:gridCol>
                <a:gridCol w="5256855">
                  <a:extLst>
                    <a:ext uri="{9D8B030D-6E8A-4147-A177-3AD203B41FA5}">
                      <a16:colId xmlns:a16="http://schemas.microsoft.com/office/drawing/2014/main" val="1038932045"/>
                    </a:ext>
                  </a:extLst>
                </a:gridCol>
              </a:tblGrid>
              <a:tr h="17872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rgbClr val="151617"/>
                          </a:solidFill>
                          <a:effectLst/>
                        </a:rPr>
                        <a:t>Element</a:t>
                      </a:r>
                      <a:endParaRPr lang="en-US" sz="2000" b="1" dirty="0">
                        <a:solidFill>
                          <a:srgbClr val="151617"/>
                        </a:solidFill>
                        <a:effectLst/>
                        <a:latin typeface="Alexandria"/>
                      </a:endParaRPr>
                    </a:p>
                  </a:txBody>
                  <a:tcPr marL="21435" marR="21435" marT="10718" marB="10718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rgbClr val="151617"/>
                          </a:solidFill>
                          <a:effectLst/>
                        </a:rPr>
                        <a:t>Option to Buy</a:t>
                      </a:r>
                      <a:endParaRPr lang="en-US" sz="2000" b="1" dirty="0">
                        <a:solidFill>
                          <a:srgbClr val="151617"/>
                        </a:solidFill>
                        <a:effectLst/>
                        <a:latin typeface="Alexandria"/>
                      </a:endParaRPr>
                    </a:p>
                  </a:txBody>
                  <a:tcPr marL="21435" marR="21435" marT="10718" marB="10718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rgbClr val="151617"/>
                          </a:solidFill>
                          <a:effectLst/>
                        </a:rPr>
                        <a:t>Right of First Refusal (ROFR)</a:t>
                      </a:r>
                      <a:endParaRPr lang="en-US" sz="2000" b="1" dirty="0">
                        <a:solidFill>
                          <a:srgbClr val="151617"/>
                        </a:solidFill>
                        <a:effectLst/>
                        <a:latin typeface="Alexandria"/>
                      </a:endParaRPr>
                    </a:p>
                  </a:txBody>
                  <a:tcPr marL="21435" marR="21435" marT="10718" marB="10718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5414636"/>
                  </a:ext>
                </a:extLst>
              </a:tr>
              <a:tr h="1138259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Impact on Rights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Enables the tenant to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acquire ownership directly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upon exercising the option.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Allows the tenant to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protect their investment rights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, but the right to purchase becomes effective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only when the offer is matched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94014"/>
                  </a:ext>
                </a:extLst>
              </a:tr>
              <a:tr h="522012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i="0" dirty="0">
                          <a:solidFill>
                            <a:srgbClr val="34363D"/>
                          </a:solidFill>
                          <a:effectLst/>
                          <a:latin typeface="Inter"/>
                        </a:rPr>
                        <a:t>Impact on the Landlord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The landlord has a legal obligation to sell if the option is exercised.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The landlord is not obligated to sell unless they have made a definitive decision to sell.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818134"/>
                  </a:ext>
                </a:extLst>
              </a:tr>
              <a:tr h="1120558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Typical Documentation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A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separate agreement (addendum)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attached to the lease agreement that specifies the terms, price, and duration of the option.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A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clause within the lease agreement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or a brief addendum that defines the activation procedure and the period granted to the tenant to match the offer.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1169651"/>
                  </a:ext>
                </a:extLst>
              </a:tr>
              <a:tr h="638308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Practical Example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The tenant is granted an option to buy the property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after 5 years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at a price of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$1 million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If the landlord decides to sell the property, the tenant is given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30 days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to match the financial terms of the third‑party offer.</a:t>
                      </a:r>
                    </a:p>
                  </a:txBody>
                  <a:tcPr marL="21435" marR="21435" marT="10718" marB="107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5144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8677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699550-5173-4D3E-BB52-840128C02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F8ED09C-6494-74A2-3622-11AA473F156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D129A2D-C35B-0E96-0BCB-4003462E2D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BB36654-67AD-87F6-0A1B-14557C3C68F2}"/>
              </a:ext>
            </a:extLst>
          </p:cNvPr>
          <p:cNvSpPr txBox="1"/>
          <p:nvPr/>
        </p:nvSpPr>
        <p:spPr>
          <a:xfrm>
            <a:off x="3361863" y="641643"/>
            <a:ext cx="6555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Options and the right of first refusal to buy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6F9E90-3F9A-D540-6D59-1C44B963A21D}"/>
              </a:ext>
            </a:extLst>
          </p:cNvPr>
          <p:cNvSpPr txBox="1"/>
          <p:nvPr/>
        </p:nvSpPr>
        <p:spPr>
          <a:xfrm>
            <a:off x="442603" y="1292609"/>
            <a:ext cx="79506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Conditions for the Validity of the </a:t>
            </a:r>
            <a:r>
              <a:rPr lang="ar-SY" sz="2400" b="1" dirty="0">
                <a:solidFill>
                  <a:srgbClr val="00B0F0"/>
                </a:solidFill>
                <a:latin typeface="Alexandria" charset="0"/>
              </a:rPr>
              <a:t>"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Option to Buy</a:t>
            </a:r>
            <a:r>
              <a:rPr lang="ar-SY" sz="2400" b="1" dirty="0">
                <a:solidFill>
                  <a:srgbClr val="00B0F0"/>
                </a:solidFill>
                <a:latin typeface="Alexandria" charset="0"/>
              </a:rPr>
              <a:t>"</a:t>
            </a:r>
            <a:endParaRPr lang="en-US" sz="24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10" name="Rectangle: Folded Corner 9">
            <a:extLst>
              <a:ext uri="{FF2B5EF4-FFF2-40B4-BE49-F238E27FC236}">
                <a16:creationId xmlns:a16="http://schemas.microsoft.com/office/drawing/2014/main" id="{1137ABDD-708E-7F46-58F6-8CF2C16FE64A}"/>
              </a:ext>
            </a:extLst>
          </p:cNvPr>
          <p:cNvSpPr/>
          <p:nvPr/>
        </p:nvSpPr>
        <p:spPr>
          <a:xfrm>
            <a:off x="1865826" y="1882020"/>
            <a:ext cx="8460348" cy="3562439"/>
          </a:xfrm>
          <a:prstGeom prst="foldedCorner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✅</a:t>
            </a:r>
            <a:r>
              <a:rPr lang="en-US" sz="2200" dirty="0">
                <a:solidFill>
                  <a:prstClr val="black"/>
                </a:solidFill>
                <a:latin typeface="Alexandria"/>
              </a:rPr>
              <a:t>A clearly defined purchase price or a method for determining it (e.g., fair market value at the time of execution).</a:t>
            </a:r>
            <a:endParaRPr lang="ar-SY" sz="2200" dirty="0">
              <a:solidFill>
                <a:prstClr val="black"/>
              </a:solidFill>
              <a:latin typeface="Alexandria"/>
            </a:endParaRPr>
          </a:p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✅</a:t>
            </a:r>
            <a:r>
              <a:rPr lang="en-US" sz="2400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US" sz="2200" dirty="0">
                <a:solidFill>
                  <a:prstClr val="black"/>
                </a:solidFill>
                <a:latin typeface="Alexandria"/>
              </a:rPr>
              <a:t>A clearly specified option period (Option Period)</a:t>
            </a:r>
            <a:endParaRPr lang="ar-SY" sz="2200" dirty="0">
              <a:solidFill>
                <a:prstClr val="black"/>
              </a:solidFill>
              <a:latin typeface="Alexandria"/>
            </a:endParaRPr>
          </a:p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✅</a:t>
            </a:r>
            <a:r>
              <a:rPr lang="en-US" sz="2400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US" sz="2200" dirty="0">
                <a:solidFill>
                  <a:prstClr val="black"/>
                </a:solidFill>
                <a:latin typeface="Alexandria"/>
              </a:rPr>
              <a:t>A statement that the tenant holds the right but not the obligation to purchase.</a:t>
            </a:r>
            <a:endParaRPr lang="ar-SY" sz="2200" dirty="0">
              <a:solidFill>
                <a:prstClr val="black"/>
              </a:solidFill>
              <a:latin typeface="Alexandria"/>
            </a:endParaRPr>
          </a:p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✅ </a:t>
            </a:r>
            <a:r>
              <a:rPr lang="en-US" sz="2200" dirty="0">
                <a:solidFill>
                  <a:prstClr val="black"/>
                </a:solidFill>
                <a:latin typeface="Alexandria"/>
              </a:rPr>
              <a:t>An irrevocable offer to sell from the landlord.</a:t>
            </a:r>
            <a:endParaRPr lang="ar-SY" sz="2200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077092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6328A-307F-6CE5-DD2D-4D7F63187C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9AAD4C3-1A08-6F5D-0AB1-62E730F5030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B96437C-298B-7199-372E-53133FF2FF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E786417E-0671-7160-A3D3-DF5655330995}"/>
              </a:ext>
            </a:extLst>
          </p:cNvPr>
          <p:cNvSpPr txBox="1"/>
          <p:nvPr/>
        </p:nvSpPr>
        <p:spPr>
          <a:xfrm>
            <a:off x="3361863" y="641643"/>
            <a:ext cx="6555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Options and the right of first refusal to buy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D7563B7-1EB7-F1A3-54E3-0B68F0575343}"/>
              </a:ext>
            </a:extLst>
          </p:cNvPr>
          <p:cNvSpPr txBox="1"/>
          <p:nvPr/>
        </p:nvSpPr>
        <p:spPr>
          <a:xfrm>
            <a:off x="442603" y="1292609"/>
            <a:ext cx="79506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Activation of the Right of First Refusal (ROFR)</a:t>
            </a:r>
          </a:p>
        </p:txBody>
      </p:sp>
      <p:sp>
        <p:nvSpPr>
          <p:cNvPr id="10" name="Rectangle: Folded Corner 9">
            <a:extLst>
              <a:ext uri="{FF2B5EF4-FFF2-40B4-BE49-F238E27FC236}">
                <a16:creationId xmlns:a16="http://schemas.microsoft.com/office/drawing/2014/main" id="{BC7BFC16-53D1-2CD1-5684-5B1C70D16F11}"/>
              </a:ext>
            </a:extLst>
          </p:cNvPr>
          <p:cNvSpPr/>
          <p:nvPr/>
        </p:nvSpPr>
        <p:spPr>
          <a:xfrm>
            <a:off x="1865826" y="1882020"/>
            <a:ext cx="8460348" cy="2028771"/>
          </a:xfrm>
          <a:prstGeom prst="foldedCorner">
            <a:avLst/>
          </a:prstGeom>
          <a:solidFill>
            <a:srgbClr val="FF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solidFill>
                  <a:prstClr val="black"/>
                </a:solidFill>
                <a:latin typeface="Alexandria"/>
              </a:rPr>
              <a:t>✅</a:t>
            </a:r>
            <a:r>
              <a:rPr lang="en-US" sz="2200" dirty="0">
                <a:solidFill>
                  <a:prstClr val="black"/>
                </a:solidFill>
                <a:latin typeface="Alexandria"/>
              </a:rPr>
              <a:t>Listing or advertising the property for sale.</a:t>
            </a:r>
            <a:endParaRPr lang="ar-SY" sz="2200" dirty="0">
              <a:solidFill>
                <a:prstClr val="black"/>
              </a:solidFill>
              <a:latin typeface="Alexandria"/>
            </a:endParaRPr>
          </a:p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✅</a:t>
            </a:r>
            <a:r>
              <a:rPr lang="en-US" sz="2400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US" sz="2200" dirty="0">
                <a:solidFill>
                  <a:prstClr val="black"/>
                </a:solidFill>
                <a:latin typeface="Alexandria"/>
              </a:rPr>
              <a:t>Receiving a purchase offer from a third party.</a:t>
            </a:r>
            <a:endParaRPr lang="ar-SY" sz="2200" dirty="0">
              <a:solidFill>
                <a:prstClr val="black"/>
              </a:solidFill>
              <a:latin typeface="Alexandria"/>
            </a:endParaRPr>
          </a:p>
          <a:p>
            <a:pPr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✅ </a:t>
            </a:r>
            <a:r>
              <a:rPr lang="en-US" sz="2200" dirty="0">
                <a:solidFill>
                  <a:prstClr val="black"/>
                </a:solidFill>
                <a:latin typeface="Alexandria"/>
              </a:rPr>
              <a:t>Granting an option to purchase to another party.</a:t>
            </a:r>
            <a:endParaRPr lang="ar-SY" sz="22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1E1748A3-25DF-E81B-EEFB-6C73C73F4B61}"/>
              </a:ext>
            </a:extLst>
          </p:cNvPr>
          <p:cNvSpPr/>
          <p:nvPr/>
        </p:nvSpPr>
        <p:spPr>
          <a:xfrm>
            <a:off x="0" y="4169443"/>
            <a:ext cx="10883890" cy="809901"/>
          </a:xfrm>
          <a:prstGeom prst="homePlate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Once any of these occur, the landlord must notify the tenant in writing of the sale terms (price, payment conditions, and deadline).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961F93C9-D0D1-2E10-9892-32A6F324480E}"/>
              </a:ext>
            </a:extLst>
          </p:cNvPr>
          <p:cNvSpPr/>
          <p:nvPr/>
        </p:nvSpPr>
        <p:spPr>
          <a:xfrm>
            <a:off x="654055" y="5236406"/>
            <a:ext cx="10883890" cy="550540"/>
          </a:xfrm>
          <a:prstGeom prst="homePlate">
            <a:avLst/>
          </a:prstGeom>
          <a:solidFill>
            <a:schemeClr val="bg1"/>
          </a:solidFill>
          <a:ln w="38100">
            <a:solidFill>
              <a:srgbClr val="FF66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tenant is then given a specified period to match the offer (typically 15–30 days).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4" name="Arrow: Pentagon 3">
            <a:extLst>
              <a:ext uri="{FF2B5EF4-FFF2-40B4-BE49-F238E27FC236}">
                <a16:creationId xmlns:a16="http://schemas.microsoft.com/office/drawing/2014/main" id="{6F5B47C7-0DBD-3BAF-8C17-EDA6982AF98D}"/>
              </a:ext>
            </a:extLst>
          </p:cNvPr>
          <p:cNvSpPr/>
          <p:nvPr/>
        </p:nvSpPr>
        <p:spPr>
          <a:xfrm>
            <a:off x="1333001" y="6077938"/>
            <a:ext cx="10883890" cy="679255"/>
          </a:xfrm>
          <a:prstGeom prst="homePlat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If the tenant matches the offer, a purchase agreement is executed between the landlord and the tenant.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63975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 animBg="1"/>
      <p:bldP spid="3" grpId="0" animBg="1"/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B2C4B-009B-3929-2D22-AC96E7DDA7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B638A0D-7350-11F1-3B8B-F577BBAE569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53EF932-328D-0BE0-41EE-5279CAC4B5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A421A486-DBF1-A902-B258-3A8A73894F56}"/>
              </a:ext>
            </a:extLst>
          </p:cNvPr>
          <p:cNvSpPr txBox="1"/>
          <p:nvPr/>
        </p:nvSpPr>
        <p:spPr>
          <a:xfrm>
            <a:off x="3361863" y="641643"/>
            <a:ext cx="6555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Options and the right of first refusal to buy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87E6B6-A905-A296-4E42-D0026CDED615}"/>
              </a:ext>
            </a:extLst>
          </p:cNvPr>
          <p:cNvSpPr txBox="1"/>
          <p:nvPr/>
        </p:nvSpPr>
        <p:spPr>
          <a:xfrm>
            <a:off x="442603" y="1292609"/>
            <a:ext cx="79506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+mn-cs"/>
              </a:rPr>
              <a:t>Activation of the Right of First Refusal (ROFR)</a:t>
            </a:r>
          </a:p>
        </p:txBody>
      </p:sp>
      <p:sp>
        <p:nvSpPr>
          <p:cNvPr id="7" name="Flowchart: Sequential Access Storage 6">
            <a:extLst>
              <a:ext uri="{FF2B5EF4-FFF2-40B4-BE49-F238E27FC236}">
                <a16:creationId xmlns:a16="http://schemas.microsoft.com/office/drawing/2014/main" id="{D150F160-06E1-5B02-36FF-B222191CFEE0}"/>
              </a:ext>
            </a:extLst>
          </p:cNvPr>
          <p:cNvSpPr/>
          <p:nvPr/>
        </p:nvSpPr>
        <p:spPr>
          <a:xfrm>
            <a:off x="442603" y="2084318"/>
            <a:ext cx="11013000" cy="3250383"/>
          </a:xfrm>
          <a:prstGeom prst="flowChartMagneticTap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Payment terms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may be </a:t>
            </a: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modified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if they are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economically equivalent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to </a:t>
            </a: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the original offer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(e.g., substituting cash with debt instruments of equal value).</a:t>
            </a:r>
            <a:endParaRPr lang="ar-SY" sz="2000" dirty="0">
              <a:solidFill>
                <a:schemeClr val="tx1"/>
              </a:solidFill>
              <a:latin typeface="Alexandria"/>
            </a:endParaRPr>
          </a:p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However, the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purchase price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may not be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altered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unless the adjustment ensures 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same net return to the landlord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7786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C7DD5-7D58-D3E3-A338-F32A02757E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80111EF-9231-E48F-7B5F-E8580EAE3D4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D1433DC-2F77-6201-8CEA-F490196918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AAEC18D3-7132-92AB-4F75-EDFD2A146D40}"/>
              </a:ext>
            </a:extLst>
          </p:cNvPr>
          <p:cNvSpPr txBox="1"/>
          <p:nvPr/>
        </p:nvSpPr>
        <p:spPr>
          <a:xfrm>
            <a:off x="3361863" y="641643"/>
            <a:ext cx="6555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Options and the right of first refusal to buy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F5813A-AB32-8E87-D3D6-535EEA99BED2}"/>
              </a:ext>
            </a:extLst>
          </p:cNvPr>
          <p:cNvSpPr txBox="1"/>
          <p:nvPr/>
        </p:nvSpPr>
        <p:spPr>
          <a:xfrm>
            <a:off x="3361863" y="1120940"/>
            <a:ext cx="60985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Option to Renew vs. Option to Extend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ECA39AC-9CAE-3F98-4453-0610FB0C67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465314"/>
              </p:ext>
            </p:extLst>
          </p:nvPr>
        </p:nvGraphicFramePr>
        <p:xfrm>
          <a:off x="113293" y="1490272"/>
          <a:ext cx="11737767" cy="4809318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648369">
                  <a:extLst>
                    <a:ext uri="{9D8B030D-6E8A-4147-A177-3AD203B41FA5}">
                      <a16:colId xmlns:a16="http://schemas.microsoft.com/office/drawing/2014/main" val="4050212671"/>
                    </a:ext>
                  </a:extLst>
                </a:gridCol>
                <a:gridCol w="5129939">
                  <a:extLst>
                    <a:ext uri="{9D8B030D-6E8A-4147-A177-3AD203B41FA5}">
                      <a16:colId xmlns:a16="http://schemas.microsoft.com/office/drawing/2014/main" val="4157423934"/>
                    </a:ext>
                  </a:extLst>
                </a:gridCol>
                <a:gridCol w="4959459">
                  <a:extLst>
                    <a:ext uri="{9D8B030D-6E8A-4147-A177-3AD203B41FA5}">
                      <a16:colId xmlns:a16="http://schemas.microsoft.com/office/drawing/2014/main" val="1593614058"/>
                    </a:ext>
                  </a:extLst>
                </a:gridCol>
              </a:tblGrid>
              <a:tr h="10778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rgbClr val="151617"/>
                          </a:solidFill>
                          <a:effectLst/>
                          <a:latin typeface="Alexandria"/>
                        </a:rPr>
                        <a:t>Item</a:t>
                      </a:r>
                    </a:p>
                  </a:txBody>
                  <a:tcPr marL="22430" marR="22430" marT="11215" marB="11215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rgbClr val="151617"/>
                          </a:solidFill>
                          <a:effectLst/>
                          <a:latin typeface="Alexandria"/>
                        </a:rPr>
                        <a:t>Option to Renew</a:t>
                      </a:r>
                    </a:p>
                  </a:txBody>
                  <a:tcPr marL="22430" marR="22430" marT="11215" marB="11215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rgbClr val="151617"/>
                          </a:solidFill>
                          <a:effectLst/>
                          <a:latin typeface="Alexandria"/>
                        </a:rPr>
                        <a:t>Option to Extend</a:t>
                      </a:r>
                    </a:p>
                  </a:txBody>
                  <a:tcPr marL="22430" marR="22430" marT="11215" marB="11215" anchor="b"/>
                </a:tc>
                <a:extLst>
                  <a:ext uri="{0D108BD9-81ED-4DB2-BD59-A6C34878D82A}">
                    <a16:rowId xmlns:a16="http://schemas.microsoft.com/office/drawing/2014/main" val="2358805401"/>
                  </a:ext>
                </a:extLst>
              </a:tr>
              <a:tr h="1220165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Nature</a:t>
                      </a:r>
                      <a:endParaRPr lang="en-US" sz="2000" b="1" dirty="0">
                        <a:effectLst/>
                        <a:latin typeface="Alexandria"/>
                      </a:endParaRPr>
                    </a:p>
                  </a:txBody>
                  <a:tcPr marL="22430" marR="22430" marT="11215" marB="11215" anchor="ctr"/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Execution of a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new lease agreement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. When this option is exercised, the original lease ends and a new lease begins—either on the same or modified terms.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>
                          <a:effectLst/>
                          <a:latin typeface="Alexandria"/>
                        </a:rPr>
                        <a:t>An </a:t>
                      </a:r>
                      <a:r>
                        <a:rPr lang="en-US" sz="1800" b="1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extension of the current lease</a:t>
                      </a:r>
                      <a:r>
                        <a:rPr lang="en-US" sz="1800">
                          <a:effectLst/>
                          <a:latin typeface="Alexandria"/>
                        </a:rPr>
                        <a:t>. The original lease remains in effect and only the duration is extended, without executing a new agreement.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8145906"/>
                  </a:ext>
                </a:extLst>
              </a:tr>
              <a:tr h="1193369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Required Procedures</a:t>
                      </a:r>
                      <a:endParaRPr lang="en-US" sz="2000" b="1" dirty="0">
                        <a:effectLst/>
                        <a:latin typeface="Alexandria"/>
                      </a:endParaRPr>
                    </a:p>
                  </a:txBody>
                  <a:tcPr marL="22430" marR="22430" marT="11215" marB="11215" anchor="ctr"/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The landlord and tenant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must sign a new lease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. If the original lease contained an Option to Buy, it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must be reinserted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into the new lease.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No need for a new lease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. The extension clause is exercised within the existing lease, and all original terms continue to apply to the extended term.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804146"/>
                  </a:ext>
                </a:extLst>
              </a:tr>
              <a:tr h="1038387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Type of Term</a:t>
                      </a:r>
                      <a:endParaRPr lang="en-US" sz="2000" b="1" dirty="0">
                        <a:effectLst/>
                        <a:latin typeface="Alexandria"/>
                      </a:endParaRPr>
                    </a:p>
                  </a:txBody>
                  <a:tcPr marL="22430" marR="22430" marT="11215" marB="11215" anchor="ctr"/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Renewal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– signifies the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end of the current lease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and the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start of a new lease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Extension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– denotes the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continuation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of the existing lease with additional time added.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9252877"/>
                  </a:ext>
                </a:extLst>
              </a:tr>
              <a:tr h="1030167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Effect on Option to Buy</a:t>
                      </a:r>
                      <a:endParaRPr lang="en-US" sz="2000" b="1" dirty="0">
                        <a:effectLst/>
                        <a:latin typeface="Alexandria"/>
                      </a:endParaRPr>
                    </a:p>
                  </a:txBody>
                  <a:tcPr marL="22430" marR="22430" marT="11215" marB="11215" anchor="ctr"/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If the Option to Buy is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not restated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in the new lease, the right expires. Thus, the tenant loses the purchase right if not re-included.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Low" fontAlgn="base">
                        <a:lnSpc>
                          <a:spcPct val="114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Upon exercising the extension, the Option to Buy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automatically continues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during the extended period. No need for restatement or documentation.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8189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5197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D02C19-CEF1-8A71-46DC-56BFDFD136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435714C-0211-49E0-016D-1971CF2A1C7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EB5879A-FF1E-04F8-24E1-AB153A1F78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20D2CD9-1308-1183-757F-12B39184835E}"/>
              </a:ext>
            </a:extLst>
          </p:cNvPr>
          <p:cNvSpPr txBox="1"/>
          <p:nvPr/>
        </p:nvSpPr>
        <p:spPr>
          <a:xfrm>
            <a:off x="3361863" y="641643"/>
            <a:ext cx="6555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Options and the right of first refusal to buy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A2AFE8-9722-BDB4-CEC0-4632E98533B3}"/>
              </a:ext>
            </a:extLst>
          </p:cNvPr>
          <p:cNvSpPr txBox="1"/>
          <p:nvPr/>
        </p:nvSpPr>
        <p:spPr>
          <a:xfrm>
            <a:off x="3361863" y="1120940"/>
            <a:ext cx="60985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Option to Renew vs. Option to Extend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23CB500-D893-484C-9D7E-B884060965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872827"/>
              </p:ext>
            </p:extLst>
          </p:nvPr>
        </p:nvGraphicFramePr>
        <p:xfrm>
          <a:off x="180431" y="1490273"/>
          <a:ext cx="11737767" cy="391968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648369">
                  <a:extLst>
                    <a:ext uri="{9D8B030D-6E8A-4147-A177-3AD203B41FA5}">
                      <a16:colId xmlns:a16="http://schemas.microsoft.com/office/drawing/2014/main" val="4050212671"/>
                    </a:ext>
                  </a:extLst>
                </a:gridCol>
                <a:gridCol w="5129939">
                  <a:extLst>
                    <a:ext uri="{9D8B030D-6E8A-4147-A177-3AD203B41FA5}">
                      <a16:colId xmlns:a16="http://schemas.microsoft.com/office/drawing/2014/main" val="4157423934"/>
                    </a:ext>
                  </a:extLst>
                </a:gridCol>
                <a:gridCol w="4959459">
                  <a:extLst>
                    <a:ext uri="{9D8B030D-6E8A-4147-A177-3AD203B41FA5}">
                      <a16:colId xmlns:a16="http://schemas.microsoft.com/office/drawing/2014/main" val="1593614058"/>
                    </a:ext>
                  </a:extLst>
                </a:gridCol>
              </a:tblGrid>
              <a:tr h="24307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rgbClr val="151617"/>
                          </a:solidFill>
                          <a:effectLst/>
                          <a:latin typeface="Alexandria"/>
                        </a:rPr>
                        <a:t>Item</a:t>
                      </a:r>
                    </a:p>
                  </a:txBody>
                  <a:tcPr marL="22430" marR="22430" marT="11215" marB="11215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rgbClr val="151617"/>
                          </a:solidFill>
                          <a:effectLst/>
                          <a:latin typeface="Alexandria"/>
                        </a:rPr>
                        <a:t>Option to Renew</a:t>
                      </a:r>
                    </a:p>
                  </a:txBody>
                  <a:tcPr marL="22430" marR="22430" marT="11215" marB="11215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000" b="1" dirty="0">
                          <a:solidFill>
                            <a:srgbClr val="151617"/>
                          </a:solidFill>
                          <a:effectLst/>
                          <a:latin typeface="Alexandria"/>
                        </a:rPr>
                        <a:t>Option to Extend</a:t>
                      </a:r>
                    </a:p>
                  </a:txBody>
                  <a:tcPr marL="22430" marR="22430" marT="11215" marB="11215" anchor="b"/>
                </a:tc>
                <a:extLst>
                  <a:ext uri="{0D108BD9-81ED-4DB2-BD59-A6C34878D82A}">
                    <a16:rowId xmlns:a16="http://schemas.microsoft.com/office/drawing/2014/main" val="2358805401"/>
                  </a:ext>
                </a:extLst>
              </a:tr>
              <a:tr h="1200762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Legal Treatment</a:t>
                      </a:r>
                      <a:endParaRPr lang="en-US" sz="2000" b="1" dirty="0">
                        <a:effectLst/>
                        <a:latin typeface="Alexandria"/>
                      </a:endParaRPr>
                    </a:p>
                  </a:txBody>
                  <a:tcPr marL="22430" marR="22430" marT="11215" marB="11215"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The Option to Buy must be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explicitly reinserted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in the new lease agreement. If omitted, the right is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considered waived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as a matter of law.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No additional legal action is required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. Extension inherently carries forward all original lease terms, including the Option to Buy if time-bound.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361382"/>
                  </a:ext>
                </a:extLst>
              </a:tr>
              <a:tr h="897734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Practical Example</a:t>
                      </a:r>
                      <a:endParaRPr lang="en-US" sz="2000" b="1" dirty="0">
                        <a:effectLst/>
                        <a:latin typeface="Alexandria"/>
                      </a:endParaRPr>
                    </a:p>
                  </a:txBody>
                  <a:tcPr marL="22430" marR="22430" marT="11215" marB="11215"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A 5-year lease with an Option to Buy. If the tenant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renews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for another 5 years, the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new lease must restate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the purchase option to preserve the right.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A 5-year lease with an Option to Buy valid for the lease term. If the tenant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extends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 for 3 more years, the purchase option now runs for 8 years total.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006500"/>
                  </a:ext>
                </a:extLst>
              </a:tr>
              <a:tr h="1136156">
                <a:tc>
                  <a:txBody>
                    <a:bodyPr/>
                    <a:lstStyle/>
                    <a:p>
                      <a:pPr algn="ctr" fontAlgn="base">
                        <a:buNone/>
                      </a:pPr>
                      <a:r>
                        <a:rPr lang="en-US" sz="20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Important Note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</a:txBody>
                  <a:tcPr marL="22430" marR="22430" marT="11215" marB="11215" anchor="ctr"/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In a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renewal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, the new lease is legally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independent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, and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all rights, including the Option to Buy, must be reconfirmed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; otherwise, they may lapse.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ct val="114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800" dirty="0">
                          <a:effectLst/>
                          <a:latin typeface="Alexandria"/>
                        </a:rPr>
                        <a:t>In an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extension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, the 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entire original lease remains valid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, including all clauses such as the purchase option—</a:t>
                      </a:r>
                      <a:r>
                        <a:rPr lang="en-US" sz="1800" b="1" dirty="0">
                          <a:solidFill>
                            <a:srgbClr val="34363D"/>
                          </a:solidFill>
                          <a:effectLst/>
                          <a:latin typeface="Alexandria"/>
                        </a:rPr>
                        <a:t>without additional documentation</a:t>
                      </a:r>
                      <a:r>
                        <a:rPr lang="en-US" sz="1800" dirty="0">
                          <a:effectLst/>
                          <a:latin typeface="Alexandria"/>
                        </a:rPr>
                        <a:t>.</a:t>
                      </a:r>
                    </a:p>
                  </a:txBody>
                  <a:tcPr marL="22430" marR="22430" marT="11215" marB="1121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3641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7824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D7631-811D-46A3-E915-7C5A3A4DEC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CA598F3-E5BA-60F4-A5D9-CB08111EB45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7F6F097-143E-9DBB-F7BE-0E121E087C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906A4D8-5905-58C2-CE5F-274C26E8A459}"/>
              </a:ext>
            </a:extLst>
          </p:cNvPr>
          <p:cNvSpPr txBox="1"/>
          <p:nvPr/>
        </p:nvSpPr>
        <p:spPr>
          <a:xfrm>
            <a:off x="3361863" y="641643"/>
            <a:ext cx="6555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Options and the right of first refusal to buy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F9C92B-E558-B333-55CE-6BE19DA8ABFF}"/>
              </a:ext>
            </a:extLst>
          </p:cNvPr>
          <p:cNvSpPr txBox="1"/>
          <p:nvPr/>
        </p:nvSpPr>
        <p:spPr>
          <a:xfrm>
            <a:off x="442603" y="1292609"/>
            <a:ext cx="79506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+mn-cs"/>
              </a:rPr>
              <a:t>Practical Examples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06EA273-6203-3928-0AD8-2FE0196C54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783869"/>
              </p:ext>
            </p:extLst>
          </p:nvPr>
        </p:nvGraphicFramePr>
        <p:xfrm>
          <a:off x="442603" y="1754274"/>
          <a:ext cx="10654184" cy="4940994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5327092">
                  <a:extLst>
                    <a:ext uri="{9D8B030D-6E8A-4147-A177-3AD203B41FA5}">
                      <a16:colId xmlns:a16="http://schemas.microsoft.com/office/drawing/2014/main" val="2618169235"/>
                    </a:ext>
                  </a:extLst>
                </a:gridCol>
                <a:gridCol w="5327092">
                  <a:extLst>
                    <a:ext uri="{9D8B030D-6E8A-4147-A177-3AD203B41FA5}">
                      <a16:colId xmlns:a16="http://schemas.microsoft.com/office/drawing/2014/main" val="1160359525"/>
                    </a:ext>
                  </a:extLst>
                </a:gridCol>
              </a:tblGrid>
              <a:tr h="525509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dirty="0"/>
                        <a:t>Scenario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dirty="0"/>
                        <a:t>Legal Analysis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7987839"/>
                  </a:ext>
                </a:extLst>
              </a:tr>
              <a:tr h="141369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lexandria"/>
                        </a:rPr>
                        <a:t>The landlord grants a buyer an option to purchase after the ROFR period expires.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This action constitutes an intention to sell and immediately triggers the tenant’s Right of First Refusal.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177465"/>
                  </a:ext>
                </a:extLst>
              </a:tr>
              <a:tr h="141369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lexandria"/>
                        </a:rPr>
                        <a:t>The tenant submits a financially equivalent offer but with a different payment method (cash instead of financing).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Legally acceptable as long as the </a:t>
                      </a:r>
                      <a:r>
                        <a:rPr lang="en-US" sz="2000" b="1" dirty="0">
                          <a:latin typeface="Alexandria"/>
                        </a:rPr>
                        <a:t>net value</a:t>
                      </a:r>
                      <a:r>
                        <a:rPr lang="en-US" sz="2000" dirty="0">
                          <a:latin typeface="Alexandria"/>
                        </a:rPr>
                        <a:t> to the landlord remains the same.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7074479"/>
                  </a:ext>
                </a:extLst>
              </a:tr>
              <a:tr h="969601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lexandria"/>
                        </a:rPr>
                        <a:t>The tenant provides insufficient loan security.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Not acceptable — the offer is not financially equivalent to that of the third party.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9283387"/>
                  </a:ext>
                </a:extLst>
              </a:tr>
              <a:tr h="6185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lexandria"/>
                        </a:rPr>
                        <a:t>The landlord later modifies the sale price.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Low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The Right of First Refusal is </a:t>
                      </a:r>
                      <a:r>
                        <a:rPr lang="en-US" sz="2000" b="1" dirty="0">
                          <a:latin typeface="Alexandria"/>
                        </a:rPr>
                        <a:t>reactivated</a:t>
                      </a:r>
                      <a:r>
                        <a:rPr lang="en-US" sz="2000" dirty="0">
                          <a:latin typeface="Alexandria"/>
                        </a:rPr>
                        <a:t>.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38880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2540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4FA722-F84C-FD91-E5EE-1A60EB22C2E3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Plaque 3">
            <a:extLst>
              <a:ext uri="{FF2B5EF4-FFF2-40B4-BE49-F238E27FC236}">
                <a16:creationId xmlns:a16="http://schemas.microsoft.com/office/drawing/2014/main" id="{62A675CF-403D-C9E6-AA52-6F7730BE7E37}"/>
              </a:ext>
            </a:extLst>
          </p:cNvPr>
          <p:cNvSpPr/>
          <p:nvPr/>
        </p:nvSpPr>
        <p:spPr>
          <a:xfrm>
            <a:off x="417976" y="1212613"/>
            <a:ext cx="5678024" cy="697818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Lease Life Cycle  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*(3)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Lease Administration *</a:t>
            </a:r>
          </a:p>
        </p:txBody>
      </p:sp>
      <p:sp>
        <p:nvSpPr>
          <p:cNvPr id="20" name="Scroll: Vertical 19">
            <a:extLst>
              <a:ext uri="{FF2B5EF4-FFF2-40B4-BE49-F238E27FC236}">
                <a16:creationId xmlns:a16="http://schemas.microsoft.com/office/drawing/2014/main" id="{D9BF5A3B-7C5F-6FA7-7109-C8847F2129FF}"/>
              </a:ext>
            </a:extLst>
          </p:cNvPr>
          <p:cNvSpPr/>
          <p:nvPr/>
        </p:nvSpPr>
        <p:spPr>
          <a:xfrm>
            <a:off x="1606443" y="2106770"/>
            <a:ext cx="4393770" cy="624843"/>
          </a:xfrm>
          <a:prstGeom prst="verticalScroll">
            <a:avLst/>
          </a:prstGeom>
          <a:solidFill>
            <a:srgbClr val="66FFFF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200" b="1" dirty="0">
                <a:solidFill>
                  <a:schemeClr val="tx1"/>
                </a:solidFill>
                <a:latin typeface="Alexandria"/>
              </a:rPr>
              <a:t>Tenant Relationship Management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D5C03B-6361-C4AD-CB19-61B2CDD3D67A}"/>
              </a:ext>
            </a:extLst>
          </p:cNvPr>
          <p:cNvSpPr txBox="1"/>
          <p:nvPr/>
        </p:nvSpPr>
        <p:spPr>
          <a:xfrm>
            <a:off x="7864761" y="2249273"/>
            <a:ext cx="3661984" cy="400110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Rules for Terminating a Tenancy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A826802-DEE6-7EEC-F43A-645F59B3C28F}"/>
              </a:ext>
            </a:extLst>
          </p:cNvPr>
          <p:cNvGrpSpPr/>
          <p:nvPr/>
        </p:nvGrpSpPr>
        <p:grpSpPr>
          <a:xfrm>
            <a:off x="1489192" y="2902203"/>
            <a:ext cx="4458968" cy="581177"/>
            <a:chOff x="2916542" y="1122538"/>
            <a:chExt cx="6178484" cy="2349065"/>
          </a:xfrm>
          <a:solidFill>
            <a:srgbClr val="EBFFFF"/>
          </a:solidFill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21BA068-0B3B-4602-4325-C06E9F8E4AC6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648636C-1BCB-78BC-0077-33B09A0037C5}"/>
                </a:ext>
              </a:extLst>
            </p:cNvPr>
            <p:cNvSpPr txBox="1"/>
            <p:nvPr/>
          </p:nvSpPr>
          <p:spPr>
            <a:xfrm>
              <a:off x="2916542" y="1122538"/>
              <a:ext cx="6178484" cy="2349065"/>
            </a:xfrm>
            <a:prstGeom prst="rect">
              <a:avLst/>
            </a:prstGeom>
            <a:grpFill/>
            <a:ln>
              <a:solidFill>
                <a:srgbClr val="0070C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Concept  &amp; Objectives</a:t>
              </a:r>
              <a:endParaRPr lang="en-US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0EDFC55-128C-F324-C6AE-025BB3A3B95F}"/>
              </a:ext>
            </a:extLst>
          </p:cNvPr>
          <p:cNvGrpSpPr/>
          <p:nvPr/>
        </p:nvGrpSpPr>
        <p:grpSpPr>
          <a:xfrm>
            <a:off x="1493216" y="3739445"/>
            <a:ext cx="4506997" cy="458891"/>
            <a:chOff x="2916542" y="1566314"/>
            <a:chExt cx="6178484" cy="531606"/>
          </a:xfrm>
          <a:solidFill>
            <a:srgbClr val="EBFFFF"/>
          </a:solidFill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48E26C7-1AAC-349C-E17E-ED4FFDAF39B2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F1DCC190-C215-02F5-7175-574DD4A5E7C1}"/>
                </a:ext>
              </a:extLst>
            </p:cNvPr>
            <p:cNvSpPr txBox="1"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Relationship-Building Methods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4216DFC1-1BA1-DBB1-21DC-65D9E25021AB}"/>
              </a:ext>
            </a:extLst>
          </p:cNvPr>
          <p:cNvGrpSpPr/>
          <p:nvPr/>
        </p:nvGrpSpPr>
        <p:grpSpPr>
          <a:xfrm>
            <a:off x="1489192" y="4453553"/>
            <a:ext cx="4511021" cy="535753"/>
            <a:chOff x="2123457" y="1567959"/>
            <a:chExt cx="7764651" cy="669680"/>
          </a:xfrm>
          <a:solidFill>
            <a:srgbClr val="EBFFFF"/>
          </a:solidFill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EA097C7-9608-8292-71CF-D23A73D0F9B0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A70659A1-DEA9-21AD-146B-94FFDC6614AA}"/>
                </a:ext>
              </a:extLst>
            </p:cNvPr>
            <p:cNvSpPr txBox="1"/>
            <p:nvPr/>
          </p:nvSpPr>
          <p:spPr>
            <a:xfrm>
              <a:off x="2123457" y="1583625"/>
              <a:ext cx="7764651" cy="654014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Tenant Retention Programs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E3AD9FE-7E73-8C63-AF49-F152FF29A075}"/>
              </a:ext>
            </a:extLst>
          </p:cNvPr>
          <p:cNvGrpSpPr/>
          <p:nvPr/>
        </p:nvGrpSpPr>
        <p:grpSpPr>
          <a:xfrm>
            <a:off x="1461268" y="5245371"/>
            <a:ext cx="4514815" cy="584182"/>
            <a:chOff x="2116927" y="1567959"/>
            <a:chExt cx="7771181" cy="730215"/>
          </a:xfrm>
          <a:solidFill>
            <a:srgbClr val="EBFFFF"/>
          </a:solidFill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6CF7F6E5-7D9B-C830-397A-78D11096A10D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12BE893F-E07A-29A8-F6EE-DCD685C33189}"/>
                </a:ext>
              </a:extLst>
            </p:cNvPr>
            <p:cNvSpPr txBox="1"/>
            <p:nvPr/>
          </p:nvSpPr>
          <p:spPr>
            <a:xfrm>
              <a:off x="2116927" y="1644160"/>
              <a:ext cx="7764651" cy="654014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Problem and Conflict Resolution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76642D1-ACBB-32CB-DF41-E3B95FEFB9DE}"/>
              </a:ext>
            </a:extLst>
          </p:cNvPr>
          <p:cNvGrpSpPr/>
          <p:nvPr/>
        </p:nvGrpSpPr>
        <p:grpSpPr>
          <a:xfrm>
            <a:off x="1489192" y="6071337"/>
            <a:ext cx="4511021" cy="775231"/>
            <a:chOff x="2123457" y="1567959"/>
            <a:chExt cx="7764651" cy="969022"/>
          </a:xfrm>
          <a:solidFill>
            <a:srgbClr val="EBFFFF"/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D650042-A9A2-BBF5-EA4F-9EF6B430707F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E9BAA6D-D138-84C8-4DF5-1A1D9F58380C}"/>
                </a:ext>
              </a:extLst>
            </p:cNvPr>
            <p:cNvSpPr txBox="1"/>
            <p:nvPr/>
          </p:nvSpPr>
          <p:spPr>
            <a:xfrm>
              <a:off x="2123457" y="1574665"/>
              <a:ext cx="7764651" cy="962316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Key Performance Indicators (KPIs) of Successful Tenant Relationship Management</a:t>
              </a:r>
            </a:p>
          </p:txBody>
        </p:sp>
      </p:grpSp>
      <p:sp>
        <p:nvSpPr>
          <p:cNvPr id="15" name="Plaque 14">
            <a:extLst>
              <a:ext uri="{FF2B5EF4-FFF2-40B4-BE49-F238E27FC236}">
                <a16:creationId xmlns:a16="http://schemas.microsoft.com/office/drawing/2014/main" id="{9CB22F9A-315A-055F-56A7-8ED1ABDFF769}"/>
              </a:ext>
            </a:extLst>
          </p:cNvPr>
          <p:cNvSpPr/>
          <p:nvPr/>
        </p:nvSpPr>
        <p:spPr>
          <a:xfrm>
            <a:off x="6511168" y="1153567"/>
            <a:ext cx="5678024" cy="738843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Lease Life Cycle  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*(4)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Lease Expiration / Termination*</a:t>
            </a:r>
          </a:p>
        </p:txBody>
      </p:sp>
      <p:sp>
        <p:nvSpPr>
          <p:cNvPr id="18" name="Plaque 17">
            <a:extLst>
              <a:ext uri="{FF2B5EF4-FFF2-40B4-BE49-F238E27FC236}">
                <a16:creationId xmlns:a16="http://schemas.microsoft.com/office/drawing/2014/main" id="{3C514545-C7F5-1449-46C6-5524FC8615C5}"/>
              </a:ext>
            </a:extLst>
          </p:cNvPr>
          <p:cNvSpPr/>
          <p:nvPr/>
        </p:nvSpPr>
        <p:spPr>
          <a:xfrm>
            <a:off x="6513976" y="3042493"/>
            <a:ext cx="5678024" cy="904427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Lease Life Cycle  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*(5)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Post-Lease (Recovery &amp; Re-letting)*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21BC273-854D-0E19-7D80-A0ED8C59F4DC}"/>
              </a:ext>
            </a:extLst>
          </p:cNvPr>
          <p:cNvSpPr txBox="1"/>
          <p:nvPr/>
        </p:nvSpPr>
        <p:spPr>
          <a:xfrm>
            <a:off x="7836745" y="4088347"/>
            <a:ext cx="3661984" cy="707886"/>
          </a:xfrm>
          <a:prstGeom prst="rect">
            <a:avLst/>
          </a:prstGeom>
          <a:solidFill>
            <a:srgbClr val="D5FFD5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Recovering Possession of Property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75C66C-077E-FFD6-5D7E-311B043B14F4}"/>
              </a:ext>
            </a:extLst>
          </p:cNvPr>
          <p:cNvSpPr txBox="1"/>
          <p:nvPr/>
        </p:nvSpPr>
        <p:spPr>
          <a:xfrm>
            <a:off x="7836745" y="4965325"/>
            <a:ext cx="3661984" cy="400110"/>
          </a:xfrm>
          <a:prstGeom prst="rect">
            <a:avLst/>
          </a:prstGeom>
          <a:solidFill>
            <a:srgbClr val="D5FFD5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Pre-expiration inspection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D995E4E-E800-8E1C-512B-67DC4D43B295}"/>
              </a:ext>
            </a:extLst>
          </p:cNvPr>
          <p:cNvSpPr txBox="1"/>
          <p:nvPr/>
        </p:nvSpPr>
        <p:spPr>
          <a:xfrm>
            <a:off x="7836745" y="5576582"/>
            <a:ext cx="3661984" cy="400110"/>
          </a:xfrm>
          <a:prstGeom prst="rect">
            <a:avLst/>
          </a:prstGeom>
          <a:solidFill>
            <a:srgbClr val="D5FFD5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Post-Move-Out Inspection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EF78F4B-8D9F-C1CD-A573-06A26C30C8C0}"/>
              </a:ext>
            </a:extLst>
          </p:cNvPr>
          <p:cNvSpPr txBox="1"/>
          <p:nvPr/>
        </p:nvSpPr>
        <p:spPr>
          <a:xfrm>
            <a:off x="7836746" y="6150114"/>
            <a:ext cx="3690000" cy="707886"/>
          </a:xfrm>
          <a:prstGeom prst="rect">
            <a:avLst/>
          </a:prstGeom>
          <a:solidFill>
            <a:srgbClr val="D5FFD5"/>
          </a:solidFill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lvl="0" algn="ctr">
              <a:defRPr sz="2000" b="1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Return (or Deduction from) Security Deposits</a:t>
            </a:r>
          </a:p>
        </p:txBody>
      </p:sp>
    </p:spTree>
    <p:extLst>
      <p:ext uri="{BB962C8B-B14F-4D97-AF65-F5344CB8AC3E}">
        <p14:creationId xmlns:p14="http://schemas.microsoft.com/office/powerpoint/2010/main" val="53930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7" grpId="0" animBg="1"/>
      <p:bldP spid="15" grpId="0" animBg="1"/>
      <p:bldP spid="18" grpId="0" animBg="1"/>
      <p:bldP spid="22" grpId="0" animBg="1"/>
      <p:bldP spid="24" grpId="0" animBg="1"/>
      <p:bldP spid="26" grpId="0" animBg="1"/>
      <p:bldP spid="2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D1107D-DE14-E41A-D085-228F3597C1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7321725-4E79-F8D7-89D0-3673C955AD6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43328F26-C189-2BC3-1408-83DC2C5C17E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0C37252-C03E-CF0D-79EF-9CAD8E0D45B4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08A991C-D88C-4FC6-5B35-0E188C0243CB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5E53FBC-2A67-473B-714D-F8A4B941625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2C41D4E-8EFA-6B0C-0954-C177E91D5A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Plaque 3">
            <a:extLst>
              <a:ext uri="{FF2B5EF4-FFF2-40B4-BE49-F238E27FC236}">
                <a16:creationId xmlns:a16="http://schemas.microsoft.com/office/drawing/2014/main" id="{74CAB490-30D0-E84C-F8DD-8B2010AD38E8}"/>
              </a:ext>
            </a:extLst>
          </p:cNvPr>
          <p:cNvSpPr/>
          <p:nvPr/>
        </p:nvSpPr>
        <p:spPr>
          <a:xfrm>
            <a:off x="435906" y="1216039"/>
            <a:ext cx="5678024" cy="706752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  <a:latin typeface="Alexandria"/>
              </a:rPr>
              <a:t>Lease Assignments &amp; Subleases – Key Concepts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C8C1AC38-6013-2A63-16F6-B834605C4485}"/>
              </a:ext>
            </a:extLst>
          </p:cNvPr>
          <p:cNvGrpSpPr/>
          <p:nvPr/>
        </p:nvGrpSpPr>
        <p:grpSpPr>
          <a:xfrm>
            <a:off x="1368437" y="2018224"/>
            <a:ext cx="4406916" cy="364526"/>
            <a:chOff x="2916542" y="1122538"/>
            <a:chExt cx="6178484" cy="2349065"/>
          </a:xfrm>
          <a:solidFill>
            <a:srgbClr val="FFE1FF"/>
          </a:solidFill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2BBCEAAE-E5DD-5542-937B-F6B9B6EBD96D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FA50CBE-FB98-5618-4E71-1BBD6566FAAC}"/>
                </a:ext>
              </a:extLst>
            </p:cNvPr>
            <p:cNvSpPr txBox="1"/>
            <p:nvPr/>
          </p:nvSpPr>
          <p:spPr>
            <a:xfrm>
              <a:off x="2916542" y="1122538"/>
              <a:ext cx="6178484" cy="2349065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Concept</a:t>
              </a:r>
              <a:endParaRPr lang="en-US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6444A3A7-3613-AC85-3D0A-4DAF71B0E122}"/>
              </a:ext>
            </a:extLst>
          </p:cNvPr>
          <p:cNvGrpSpPr/>
          <p:nvPr/>
        </p:nvGrpSpPr>
        <p:grpSpPr>
          <a:xfrm>
            <a:off x="1361191" y="2576125"/>
            <a:ext cx="4506997" cy="458891"/>
            <a:chOff x="2916542" y="1566314"/>
            <a:chExt cx="6178484" cy="531606"/>
          </a:xfrm>
          <a:solidFill>
            <a:srgbClr val="FFE1FF"/>
          </a:solidFill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4C9AB098-3CFE-2186-4891-F8C1BA38FEF2}"/>
                </a:ext>
              </a:extLst>
            </p:cNvPr>
            <p:cNvSpPr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D561BBE-7300-B04C-12BB-A438EF7D8FE8}"/>
                </a:ext>
              </a:extLst>
            </p:cNvPr>
            <p:cNvSpPr txBox="1"/>
            <p:nvPr/>
          </p:nvSpPr>
          <p:spPr>
            <a:xfrm>
              <a:off x="2916542" y="1566314"/>
              <a:ext cx="6178484" cy="531606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Types of Leasehold Interest Transfer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0499D45-6D7D-A3C6-6BD6-6418BD32C743}"/>
              </a:ext>
            </a:extLst>
          </p:cNvPr>
          <p:cNvGrpSpPr/>
          <p:nvPr/>
        </p:nvGrpSpPr>
        <p:grpSpPr>
          <a:xfrm>
            <a:off x="1390175" y="3319826"/>
            <a:ext cx="4511021" cy="535753"/>
            <a:chOff x="2123457" y="1567959"/>
            <a:chExt cx="7764651" cy="669680"/>
          </a:xfrm>
          <a:solidFill>
            <a:srgbClr val="FFE1FF"/>
          </a:solidFill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2F0154D-7514-3B71-5C77-346F86C16ABA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7DDFD80-277F-C867-1743-DA0607879827}"/>
                </a:ext>
              </a:extLst>
            </p:cNvPr>
            <p:cNvSpPr txBox="1"/>
            <p:nvPr/>
          </p:nvSpPr>
          <p:spPr>
            <a:xfrm>
              <a:off x="2123457" y="1583625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Types of Restriction-on-Transfer Provisions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D17FE8C-2E5F-6BCD-D92F-31E4F3001C09}"/>
              </a:ext>
            </a:extLst>
          </p:cNvPr>
          <p:cNvGrpSpPr/>
          <p:nvPr/>
        </p:nvGrpSpPr>
        <p:grpSpPr>
          <a:xfrm>
            <a:off x="1368437" y="4069815"/>
            <a:ext cx="4511021" cy="535753"/>
            <a:chOff x="2123457" y="1567959"/>
            <a:chExt cx="7764651" cy="669680"/>
          </a:xfrm>
          <a:solidFill>
            <a:srgbClr val="FFE1FF"/>
          </a:solidFill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F127CCA-1B0B-CE6F-C706-253122932AD9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1A416207-8E96-9D08-3514-E9A44956D1E6}"/>
                </a:ext>
              </a:extLst>
            </p:cNvPr>
            <p:cNvSpPr txBox="1"/>
            <p:nvPr/>
          </p:nvSpPr>
          <p:spPr>
            <a:xfrm>
              <a:off x="2123457" y="1583625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Reasonable vs. Unreasonable Refusal of Consent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2852D2B-0D04-1524-08EB-E8D1DE8D658D}"/>
              </a:ext>
            </a:extLst>
          </p:cNvPr>
          <p:cNvGrpSpPr/>
          <p:nvPr/>
        </p:nvGrpSpPr>
        <p:grpSpPr>
          <a:xfrm>
            <a:off x="1382561" y="4887776"/>
            <a:ext cx="4511021" cy="775231"/>
            <a:chOff x="2123457" y="1567959"/>
            <a:chExt cx="7764651" cy="969022"/>
          </a:xfrm>
          <a:solidFill>
            <a:srgbClr val="FFE1FF"/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BDCFC8D-33E7-27B8-78BB-26BEABF7F14E}"/>
                </a:ext>
              </a:extLst>
            </p:cNvPr>
            <p:cNvSpPr/>
            <p:nvPr/>
          </p:nvSpPr>
          <p:spPr>
            <a:xfrm>
              <a:off x="2123457" y="1567959"/>
              <a:ext cx="7764651" cy="654014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1A02A0A-A28B-C4D8-1458-3E465D7A50B9}"/>
                </a:ext>
              </a:extLst>
            </p:cNvPr>
            <p:cNvSpPr txBox="1"/>
            <p:nvPr/>
          </p:nvSpPr>
          <p:spPr>
            <a:xfrm>
              <a:off x="2123457" y="1574665"/>
              <a:ext cx="7764651" cy="962316"/>
            </a:xfrm>
            <a:prstGeom prst="rect">
              <a:avLst/>
            </a:prstGeom>
            <a:grpFill/>
            <a:ln>
              <a:solidFill>
                <a:srgbClr val="FF66FF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Absolute Prohibition Clause vs. Cancellation (Recapture) Clause</a:t>
              </a:r>
            </a:p>
          </p:txBody>
        </p:sp>
      </p:grpSp>
      <p:sp>
        <p:nvSpPr>
          <p:cNvPr id="15" name="Plaque 14">
            <a:extLst>
              <a:ext uri="{FF2B5EF4-FFF2-40B4-BE49-F238E27FC236}">
                <a16:creationId xmlns:a16="http://schemas.microsoft.com/office/drawing/2014/main" id="{316F1037-9A46-D717-4B1E-267A7D748E07}"/>
              </a:ext>
            </a:extLst>
          </p:cNvPr>
          <p:cNvSpPr/>
          <p:nvPr/>
        </p:nvSpPr>
        <p:spPr>
          <a:xfrm>
            <a:off x="6452950" y="1205968"/>
            <a:ext cx="5678024" cy="679426"/>
          </a:xfrm>
          <a:prstGeom prst="plaqu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  <a:latin typeface="Alexandria"/>
              </a:rPr>
              <a:t>Options and the right of first refusal to buy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9E83B74-8EFF-2ABB-D1AF-9CC15A63FE9B}"/>
              </a:ext>
            </a:extLst>
          </p:cNvPr>
          <p:cNvSpPr txBox="1"/>
          <p:nvPr/>
        </p:nvSpPr>
        <p:spPr>
          <a:xfrm>
            <a:off x="7654657" y="1988971"/>
            <a:ext cx="3661984" cy="369332"/>
          </a:xfrm>
          <a:prstGeom prst="rect">
            <a:avLst/>
          </a:prstGeom>
          <a:solidFill>
            <a:srgbClr val="F9D9BF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Concept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52EB5A-3993-6CE9-303A-F1B1AA8DAF96}"/>
              </a:ext>
            </a:extLst>
          </p:cNvPr>
          <p:cNvSpPr txBox="1"/>
          <p:nvPr/>
        </p:nvSpPr>
        <p:spPr>
          <a:xfrm>
            <a:off x="1361190" y="5913223"/>
            <a:ext cx="4518267" cy="692462"/>
          </a:xfrm>
          <a:prstGeom prst="rect">
            <a:avLst/>
          </a:prstGeom>
          <a:solidFill>
            <a:srgbClr val="FFE1FF"/>
          </a:solidFill>
          <a:ln>
            <a:solidFill>
              <a:srgbClr val="FF66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>
            <a:defPPr>
              <a:defRPr lang="en-US"/>
            </a:defPPr>
            <a:lvl1pPr marR="0" lvl="0" indent="0" algn="ctr" defTabSz="1066800" fontAlgn="auto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Comparative Roles During the Lease Transfer Stage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05B6FC-7ECE-E9B7-CAF8-F8599290D723}"/>
              </a:ext>
            </a:extLst>
          </p:cNvPr>
          <p:cNvSpPr txBox="1"/>
          <p:nvPr/>
        </p:nvSpPr>
        <p:spPr>
          <a:xfrm>
            <a:off x="7654657" y="2596158"/>
            <a:ext cx="3661984" cy="646331"/>
          </a:xfrm>
          <a:prstGeom prst="rect">
            <a:avLst/>
          </a:prstGeom>
          <a:solidFill>
            <a:srgbClr val="F9D9BF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Option to Buy vs. Right of first refusal to buy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31E11D0-80F7-75BC-AEA9-FDC090F112FD}"/>
              </a:ext>
            </a:extLst>
          </p:cNvPr>
          <p:cNvSpPr txBox="1"/>
          <p:nvPr/>
        </p:nvSpPr>
        <p:spPr>
          <a:xfrm>
            <a:off x="7654657" y="3538789"/>
            <a:ext cx="3661984" cy="646331"/>
          </a:xfrm>
          <a:prstGeom prst="rect">
            <a:avLst/>
          </a:prstGeom>
          <a:solidFill>
            <a:srgbClr val="F9D9BF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Conditions for the Validity of the "Option to Buy"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2400E4A-7519-9142-8762-6EDF1D88C3AF}"/>
              </a:ext>
            </a:extLst>
          </p:cNvPr>
          <p:cNvSpPr txBox="1"/>
          <p:nvPr/>
        </p:nvSpPr>
        <p:spPr>
          <a:xfrm>
            <a:off x="7654657" y="4513399"/>
            <a:ext cx="3661984" cy="646331"/>
          </a:xfrm>
          <a:prstGeom prst="rect">
            <a:avLst/>
          </a:prstGeom>
          <a:solidFill>
            <a:srgbClr val="F9D9BF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Activation of the Right of First Refusal (ROFR)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B12C16B-5473-F817-3731-2577399D8E3E}"/>
              </a:ext>
            </a:extLst>
          </p:cNvPr>
          <p:cNvSpPr txBox="1"/>
          <p:nvPr/>
        </p:nvSpPr>
        <p:spPr>
          <a:xfrm>
            <a:off x="7654657" y="5471433"/>
            <a:ext cx="3661984" cy="646331"/>
          </a:xfrm>
          <a:prstGeom prst="rect">
            <a:avLst/>
          </a:prstGeom>
          <a:solidFill>
            <a:srgbClr val="F9D9BF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b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Option to Renew vs. Option to Extend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221E0A5-4C96-4B65-1E8C-32CD50BC725C}"/>
              </a:ext>
            </a:extLst>
          </p:cNvPr>
          <p:cNvSpPr txBox="1"/>
          <p:nvPr/>
        </p:nvSpPr>
        <p:spPr>
          <a:xfrm>
            <a:off x="7654657" y="6405630"/>
            <a:ext cx="3661984" cy="369332"/>
          </a:xfrm>
          <a:prstGeom prst="rect">
            <a:avLst/>
          </a:prstGeom>
          <a:solidFill>
            <a:srgbClr val="F9D9BF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b="1" dirty="0">
                <a:latin typeface="Alexandria" charset="0"/>
              </a:rPr>
              <a:t>Practical Examples</a:t>
            </a:r>
          </a:p>
        </p:txBody>
      </p:sp>
    </p:spTree>
    <p:extLst>
      <p:ext uri="{BB962C8B-B14F-4D97-AF65-F5344CB8AC3E}">
        <p14:creationId xmlns:p14="http://schemas.microsoft.com/office/powerpoint/2010/main" val="285179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22" grpId="0" animBg="1"/>
      <p:bldP spid="10" grpId="0" animBg="1"/>
      <p:bldP spid="12" grpId="0" animBg="1"/>
      <p:bldP spid="16" grpId="0" animBg="1"/>
      <p:bldP spid="17" grpId="0" animBg="1"/>
      <p:bldP spid="19" grpId="0" animBg="1"/>
      <p:bldP spid="2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13056</TotalTime>
  <Words>5996</Words>
  <Application>Microsoft Office PowerPoint</Application>
  <PresentationFormat>Widescreen</PresentationFormat>
  <Paragraphs>739</Paragraphs>
  <Slides>54</Slides>
  <Notes>49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2" baseType="lpstr">
      <vt:lpstr>Alexandria</vt:lpstr>
      <vt:lpstr>Arial</vt:lpstr>
      <vt:lpstr>Calibri</vt:lpstr>
      <vt:lpstr>Calibri Light</vt:lpstr>
      <vt:lpstr>Inter</vt:lpstr>
      <vt:lpstr>quote-cjk-patch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Weam Agha</cp:lastModifiedBy>
  <cp:revision>85</cp:revision>
  <dcterms:created xsi:type="dcterms:W3CDTF">2023-04-29T09:08:00Z</dcterms:created>
  <dcterms:modified xsi:type="dcterms:W3CDTF">2025-11-04T18:32:29Z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