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3.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2.xml" ContentType="application/vnd.openxmlformats-officedocument.presentationml.notesSlide+xml"/>
  <Override PartName="/ppt/notesSlides/notesSlide38.xml" ContentType="application/vnd.openxmlformats-officedocument.presentationml.notesSlide+xml"/>
  <Override PartName="/ppt/notesSlides/notesSlide34.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tags/tag1.xml" ContentType="application/vnd.openxmlformats-officedocument.presentationml.tag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7"/>
  </p:notesMasterIdLst>
  <p:handoutMasterIdLst>
    <p:handoutMasterId r:id="rId58"/>
  </p:handoutMasterIdLst>
  <p:sldIdLst>
    <p:sldId id="1037" r:id="rId2"/>
    <p:sldId id="1038" r:id="rId3"/>
    <p:sldId id="1039" r:id="rId4"/>
    <p:sldId id="1040" r:id="rId5"/>
    <p:sldId id="1041" r:id="rId6"/>
    <p:sldId id="1042" r:id="rId7"/>
    <p:sldId id="1043" r:id="rId8"/>
    <p:sldId id="1044" r:id="rId9"/>
    <p:sldId id="1045" r:id="rId10"/>
    <p:sldId id="1046" r:id="rId11"/>
    <p:sldId id="1047" r:id="rId12"/>
    <p:sldId id="997" r:id="rId13"/>
    <p:sldId id="998" r:id="rId14"/>
    <p:sldId id="999" r:id="rId15"/>
    <p:sldId id="1000" r:id="rId16"/>
    <p:sldId id="1001" r:id="rId17"/>
    <p:sldId id="1002" r:id="rId18"/>
    <p:sldId id="1005" r:id="rId19"/>
    <p:sldId id="1003" r:id="rId20"/>
    <p:sldId id="1004" r:id="rId21"/>
    <p:sldId id="1006" r:id="rId22"/>
    <p:sldId id="1007" r:id="rId23"/>
    <p:sldId id="1008" r:id="rId24"/>
    <p:sldId id="1048" r:id="rId25"/>
    <p:sldId id="1066" r:id="rId26"/>
    <p:sldId id="1049" r:id="rId27"/>
    <p:sldId id="1056" r:id="rId28"/>
    <p:sldId id="1013" r:id="rId29"/>
    <p:sldId id="1014" r:id="rId30"/>
    <p:sldId id="1015" r:id="rId31"/>
    <p:sldId id="1054" r:id="rId32"/>
    <p:sldId id="1017" r:id="rId33"/>
    <p:sldId id="1018" r:id="rId34"/>
    <p:sldId id="1051" r:id="rId35"/>
    <p:sldId id="1020" r:id="rId36"/>
    <p:sldId id="1057" r:id="rId37"/>
    <p:sldId id="1055" r:id="rId38"/>
    <p:sldId id="1058" r:id="rId39"/>
    <p:sldId id="1059" r:id="rId40"/>
    <p:sldId id="1061" r:id="rId41"/>
    <p:sldId id="1062" r:id="rId42"/>
    <p:sldId id="1060" r:id="rId43"/>
    <p:sldId id="1065" r:id="rId44"/>
    <p:sldId id="1063" r:id="rId45"/>
    <p:sldId id="1067" r:id="rId46"/>
    <p:sldId id="1064" r:id="rId47"/>
    <p:sldId id="1068" r:id="rId48"/>
    <p:sldId id="1053" r:id="rId49"/>
    <p:sldId id="1069" r:id="rId50"/>
    <p:sldId id="555" r:id="rId51"/>
    <p:sldId id="556" r:id="rId52"/>
    <p:sldId id="1035" r:id="rId53"/>
    <p:sldId id="493" r:id="rId54"/>
    <p:sldId id="833"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1037"/>
            <p14:sldId id="1038"/>
            <p14:sldId id="1039"/>
            <p14:sldId id="1040"/>
            <p14:sldId id="1041"/>
            <p14:sldId id="1042"/>
            <p14:sldId id="1043"/>
            <p14:sldId id="1044"/>
            <p14:sldId id="1045"/>
            <p14:sldId id="1046"/>
            <p14:sldId id="1047"/>
            <p14:sldId id="997"/>
            <p14:sldId id="998"/>
            <p14:sldId id="999"/>
            <p14:sldId id="1000"/>
            <p14:sldId id="1001"/>
            <p14:sldId id="1002"/>
            <p14:sldId id="1005"/>
            <p14:sldId id="1003"/>
            <p14:sldId id="1004"/>
            <p14:sldId id="1006"/>
            <p14:sldId id="1007"/>
            <p14:sldId id="1008"/>
            <p14:sldId id="1048"/>
            <p14:sldId id="1066"/>
            <p14:sldId id="1049"/>
            <p14:sldId id="1056"/>
            <p14:sldId id="1013"/>
            <p14:sldId id="1014"/>
            <p14:sldId id="1015"/>
            <p14:sldId id="1054"/>
            <p14:sldId id="1017"/>
            <p14:sldId id="1018"/>
            <p14:sldId id="1051"/>
            <p14:sldId id="1020"/>
            <p14:sldId id="1057"/>
            <p14:sldId id="1055"/>
            <p14:sldId id="1058"/>
            <p14:sldId id="1059"/>
            <p14:sldId id="1061"/>
            <p14:sldId id="1062"/>
            <p14:sldId id="1060"/>
            <p14:sldId id="1065"/>
            <p14:sldId id="1063"/>
            <p14:sldId id="1067"/>
            <p14:sldId id="1064"/>
            <p14:sldId id="1068"/>
            <p14:sldId id="1053"/>
            <p14:sldId id="1069"/>
            <p14:sldId id="555"/>
            <p14:sldId id="556"/>
            <p14:sldId id="1035"/>
            <p14:sldId id="493"/>
            <p14:sldId id="833"/>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BE5EF"/>
    <a:srgbClr val="0A1022"/>
    <a:srgbClr val="528F9C"/>
    <a:srgbClr val="D9E6F1"/>
    <a:srgbClr val="5285A8"/>
    <a:srgbClr val="669BBC"/>
    <a:srgbClr val="0000FF"/>
    <a:srgbClr val="2E75B6"/>
    <a:srgbClr val="E1E2E5"/>
    <a:srgbClr val="DADCD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79" autoAdjust="0"/>
    <p:restoredTop sz="93932" autoAdjust="0"/>
  </p:normalViewPr>
  <p:slideViewPr>
    <p:cSldViewPr snapToGrid="0">
      <p:cViewPr varScale="1">
        <p:scale>
          <a:sx n="80" d="100"/>
          <a:sy n="80" d="100"/>
        </p:scale>
        <p:origin x="557" y="48"/>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handoutMaster" Target="handoutMasters/handoutMaster1.xml"/><Relationship Id="rId66" Type="http://schemas.openxmlformats.org/officeDocument/2006/relationships/customXml" Target="../customXml/item3.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customXml" Target="../customXml/item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65"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3/8/2026</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37468478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729729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2131861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84362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343211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048117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dirty="0"/>
          </a:p>
        </p:txBody>
      </p:sp>
    </p:spTree>
    <p:extLst>
      <p:ext uri="{BB962C8B-B14F-4D97-AF65-F5344CB8AC3E}">
        <p14:creationId xmlns:p14="http://schemas.microsoft.com/office/powerpoint/2010/main" val="27937942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9161536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990788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6100688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1849697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7208975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8653502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525883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3766059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0021246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2294821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473443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96052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3288012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2540105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8749651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9755924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2220509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7153036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3802180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7756293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84676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69170575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47536805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5136940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14808774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17876772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99270285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55062358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49271303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50732942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126595656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411381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273FFDF7-B8F0-4196-9582-EF3FB0B150EB}" type="datetime1">
              <a:rPr lang="en-US" smtClean="0"/>
              <a:t>3/8/2026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3581400" y="6356350"/>
            <a:ext cx="2743200"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9DA10D-96E9-4C0B-8E5E-87FDC74BCA32}" type="datetime1">
              <a:rPr lang="en-US" smtClean="0"/>
              <a:t>3/8/2026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110AE9-7D4E-46F5-8772-8098F709A641}" type="datetime1">
              <a:rPr lang="en-US" smtClean="0"/>
              <a:t>3/8/2026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882017C-C76F-4EB4-9249-98ED4E4BB311}" type="datetime1">
              <a:rPr lang="en-US" smtClean="0"/>
              <a:t>3/8/2026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49ED3B-118A-4BC2-9768-10648BD32F3A}" type="datetime1">
              <a:rPr lang="en-US" smtClean="0"/>
              <a:t>3/8/2026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732A0E9-6EBE-4204-BC53-5011DC50D053}" type="datetime1">
              <a:rPr lang="en-US" smtClean="0"/>
              <a:t>3/8/2026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BA47B2-BC71-4E2E-8D7C-0CD3DC60A5BA}" type="datetime1">
              <a:rPr lang="en-US" smtClean="0"/>
              <a:t>3/8/2026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B57305F-085B-4BF0-8084-68D7C57CA5B3}" type="datetime1">
              <a:rPr lang="en-US" smtClean="0"/>
              <a:t>3/8/2026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55527E-BDA5-4B5F-A49D-CC8F1F697552}" type="datetime1">
              <a:rPr lang="en-US" smtClean="0"/>
              <a:t>3/8/2026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9DF8A7F-15D8-4CEE-9D9B-963A09AF2F8E}" type="datetime1">
              <a:rPr lang="en-US" smtClean="0"/>
              <a:t>3/8/2026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2E3D6-F8A2-4CEB-8D86-E0AFE5737F42}" type="datetime1">
              <a:rPr lang="en-US" smtClean="0"/>
              <a:t>3/8/2026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AE1B9A-6409-48EC-B629-46DDDF215586}" type="datetime1">
              <a:rPr lang="en-US" smtClean="0"/>
              <a:t>3/8/2026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F7542ADD-394E-41F3-B704-951748884AEE}" type="slidenum">
              <a:rPr lang="en-US" smtClean="0"/>
              <a:pPr/>
              <a:t>‹#›</a:t>
            </a:fld>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ar.wikipedia.org/wiki/%D8%AA%D8%B4%D8%B1%D9%8A%D8%B9"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hyperlink" Target="https://ar.wikipedia.org/wiki/%D8%AA%D9%86%D8%B8%D9%8A%D9%85_(%D8%A7%D9%84%D8%A7%D8%AA%D8%AD%D8%A7%D8%AF_%D8%A7%D9%84%D8%A3%D9%88%D8%B1%D9%88%D8%A8%D9%8A)" TargetMode="External"/><Relationship Id="rId5" Type="http://schemas.openxmlformats.org/officeDocument/2006/relationships/hyperlink" Target="https://ar.wikipedia.org/wiki/%D8%A7%D9%84%D8%AF%D9%88%D9%84_%D8%A7%D9%84%D8%A3%D8%B9%D8%B6%D8%A7%D8%A1_%D9%81%D9%8A_%D8%A7%D9%84%D8%A7%D8%AA%D8%AD%D8%A7%D8%AF_%D8%A7%D9%84%D8%A3%D9%88%D8%B1%D9%88%D8%A8%D9%8A" TargetMode="External"/><Relationship Id="rId4" Type="http://schemas.openxmlformats.org/officeDocument/2006/relationships/hyperlink" Target="https://ar.wikipedia.org/wiki/%D8%A7%D9%84%D8%A7%D8%AA%D8%AD%D8%A7%D8%AF_%D8%A7%D9%84%D8%A3%D9%88%D8%B1%D9%88%D8%A8%D9%8A"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gif"/><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hyperlink" Target="https://mksq.journals.ekb.eg/article_30623.html" TargetMode="Externa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8" Type="http://schemas.openxmlformats.org/officeDocument/2006/relationships/hyperlink" Target="https://images.app.goo.gl/4T2Jy2anG1WRKDyj9" TargetMode="External"/><Relationship Id="rId3" Type="http://schemas.openxmlformats.org/officeDocument/2006/relationships/notesSlide" Target="../notesSlides/notesSlide38.xml"/><Relationship Id="rId7" Type="http://schemas.openxmlformats.org/officeDocument/2006/relationships/hyperlink" Target="https://images.app.goo.gl/ReWK7sg8byHARfLs7" TargetMode="External"/><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hyperlink" Target="https://images.app.goo.gl/qE9km6wFG8NtiAuj6" TargetMode="External"/><Relationship Id="rId11" Type="http://schemas.openxmlformats.org/officeDocument/2006/relationships/hyperlink" Target="https://images.app.goo.gl/SKa6FnYa2ofExS8k8" TargetMode="External"/><Relationship Id="rId5" Type="http://schemas.openxmlformats.org/officeDocument/2006/relationships/hyperlink" Target="https://images.app.goo.gl/ncHYtxV9KC4wrLs6A" TargetMode="External"/><Relationship Id="rId10" Type="http://schemas.openxmlformats.org/officeDocument/2006/relationships/hyperlink" Target="https://images.app.goo.gl/rwVAHXLxv9FEKBbG9" TargetMode="External"/><Relationship Id="rId4" Type="http://schemas.openxmlformats.org/officeDocument/2006/relationships/hyperlink" Target="http://www.soutalomma.com/" TargetMode="External"/><Relationship Id="rId9" Type="http://schemas.openxmlformats.org/officeDocument/2006/relationships/hyperlink" Target="https://images.app.goo.gl/KAFf7RasjB4xph8a8" TargetMode="External"/></Relationships>
</file>

<file path=ppt/slides/_rels/slide5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3.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68038679-D08D-2523-90D1-69C6092402BE}"/>
              </a:ext>
            </a:extLst>
          </p:cNvPr>
          <p:cNvSpPr/>
          <p:nvPr/>
        </p:nvSpPr>
        <p:spPr>
          <a:xfrm>
            <a:off x="-1088056" y="-32067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7304809" y="2003087"/>
            <a:ext cx="4499950" cy="1077218"/>
          </a:xfrm>
          <a:prstGeom prst="rect">
            <a:avLst/>
          </a:prstGeom>
          <a:noFill/>
        </p:spPr>
        <p:txBody>
          <a:bodyPr wrap="none" rtlCol="0">
            <a:spAutoFit/>
          </a:bodyPr>
          <a:lstStyle/>
          <a:p>
            <a:r>
              <a:rPr lang="ar-EG" sz="3200" b="1" dirty="0">
                <a:solidFill>
                  <a:srgbClr val="00B0F0"/>
                </a:solidFill>
                <a:latin typeface="Times New Roman" panose="02020603050405020304" pitchFamily="18" charset="0"/>
              </a:rPr>
              <a:t>مقرر قانون الخصوصية </a:t>
            </a:r>
          </a:p>
          <a:p>
            <a:pPr algn="ctr"/>
            <a:r>
              <a:rPr lang="ar-EG" sz="3200" b="1" dirty="0">
                <a:solidFill>
                  <a:srgbClr val="00B0F0"/>
                </a:solidFill>
                <a:latin typeface="Times New Roman" panose="02020603050405020304" pitchFamily="18" charset="0"/>
              </a:rPr>
              <a:t>وحماية البيانات</a:t>
            </a:r>
            <a:endParaRPr lang="en-US" sz="3200" b="1" dirty="0">
              <a:solidFill>
                <a:srgbClr val="00B0F0"/>
              </a:solidFill>
              <a:latin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8077520" y="4740475"/>
            <a:ext cx="2522447" cy="461665"/>
          </a:xfrm>
          <a:prstGeom prst="rect">
            <a:avLst/>
          </a:prstGeom>
          <a:noFill/>
        </p:spPr>
        <p:txBody>
          <a:bodyPr wrap="square" rtlCol="0">
            <a:spAutoFit/>
          </a:bodyPr>
          <a:lstStyle/>
          <a:p>
            <a:pPr algn="ctr"/>
            <a:r>
              <a:rPr lang="en-US" sz="2400" dirty="0">
                <a:latin typeface="Times New Roman" panose="02020603050405020304" pitchFamily="18" charset="0"/>
              </a:rPr>
              <a:t>Law 621</a:t>
            </a:r>
          </a:p>
        </p:txBody>
      </p:sp>
      <p:pic>
        <p:nvPicPr>
          <p:cNvPr id="14" name="Graphic 21">
            <a:extLst>
              <a:ext uri="{FF2B5EF4-FFF2-40B4-BE49-F238E27FC236}">
                <a16:creationId xmlns:a16="http://schemas.microsoft.com/office/drawing/2014/main" id="{67D47F2E-0C0F-4CA9-B52B-EBF8CF80C9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77520" y="188442"/>
            <a:ext cx="3050278" cy="1379622"/>
          </a:xfrm>
          <a:prstGeom prst="rect">
            <a:avLst/>
          </a:prstGeom>
        </p:spPr>
      </p:pic>
      <p:sp>
        <p:nvSpPr>
          <p:cNvPr id="15" name="Rectangle: Rounded Corners 14">
            <a:extLst>
              <a:ext uri="{FF2B5EF4-FFF2-40B4-BE49-F238E27FC236}">
                <a16:creationId xmlns:a16="http://schemas.microsoft.com/office/drawing/2014/main" id="{D57DBF16-F40D-4835-BC56-DB3AC109F216}"/>
              </a:ext>
            </a:extLst>
          </p:cNvPr>
          <p:cNvSpPr/>
          <p:nvPr/>
        </p:nvSpPr>
        <p:spPr>
          <a:xfrm>
            <a:off x="7160711" y="5435157"/>
            <a:ext cx="4679244" cy="999183"/>
          </a:xfrm>
          <a:prstGeom prst="roundRect">
            <a:avLst/>
          </a:prstGeom>
          <a:solidFill>
            <a:srgbClr val="5285A8"/>
          </a:solidFill>
          <a:ln w="38100">
            <a:solidFill>
              <a:srgbClr val="223A64"/>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tx1"/>
                </a:solidFill>
                <a:latin typeface="Alexandria" pitchFamily="2" charset="-78"/>
              </a:rPr>
              <a:t>المحاضرة السادسة</a:t>
            </a:r>
            <a:endParaRPr lang="ar-EG" b="1" dirty="0">
              <a:solidFill>
                <a:srgbClr val="FFFFFF"/>
              </a:solidFill>
              <a:latin typeface="Alexandria" pitchFamily="2" charset="-78"/>
            </a:endParaRPr>
          </a:p>
          <a:p>
            <a:pPr algn="ctr"/>
            <a:r>
              <a:rPr lang="ar-EG" b="1" dirty="0">
                <a:solidFill>
                  <a:srgbClr val="FFFFFF"/>
                </a:solidFill>
                <a:latin typeface="Alexandria" pitchFamily="2" charset="-78"/>
              </a:rPr>
              <a:t>ماهية البيانات الشخصية</a:t>
            </a:r>
          </a:p>
          <a:p>
            <a:pPr algn="ctr"/>
            <a:r>
              <a:rPr lang="ar-EG" b="1" dirty="0">
                <a:solidFill>
                  <a:srgbClr val="FFFFFF"/>
                </a:solidFill>
                <a:latin typeface="Alexandria" pitchFamily="2" charset="-78"/>
              </a:rPr>
              <a:t>وأثر التكنولوجيا على الخصوصية</a:t>
            </a:r>
          </a:p>
        </p:txBody>
      </p:sp>
      <p:sp>
        <p:nvSpPr>
          <p:cNvPr id="16" name="TextBox 15">
            <a:extLst>
              <a:ext uri="{FF2B5EF4-FFF2-40B4-BE49-F238E27FC236}">
                <a16:creationId xmlns:a16="http://schemas.microsoft.com/office/drawing/2014/main" id="{659E7388-2ABD-4B8F-91C1-0DC66764C8DD}"/>
              </a:ext>
            </a:extLst>
          </p:cNvPr>
          <p:cNvSpPr txBox="1"/>
          <p:nvPr/>
        </p:nvSpPr>
        <p:spPr>
          <a:xfrm>
            <a:off x="7160711" y="3679675"/>
            <a:ext cx="4356063" cy="830997"/>
          </a:xfrm>
          <a:prstGeom prst="rect">
            <a:avLst/>
          </a:prstGeom>
          <a:noFill/>
        </p:spPr>
        <p:txBody>
          <a:bodyPr wrap="square" rtlCol="0">
            <a:spAutoFit/>
          </a:bodyPr>
          <a:lstStyle/>
          <a:p>
            <a:pPr algn="ctr"/>
            <a:r>
              <a:rPr lang="ar-EG" sz="1600" b="1" dirty="0">
                <a:latin typeface="Alexandria" pitchFamily="2" charset="-78"/>
              </a:rPr>
              <a:t>د. أسماء رويعي</a:t>
            </a:r>
            <a:endParaRPr lang="en-US" sz="1600" b="1" dirty="0">
              <a:latin typeface="Alexandria" pitchFamily="2" charset="-78"/>
            </a:endParaRPr>
          </a:p>
          <a:p>
            <a:pPr algn="ctr"/>
            <a:endParaRPr lang="en-US" sz="1600" b="1" dirty="0">
              <a:latin typeface="Alexandria" pitchFamily="2" charset="-78"/>
            </a:endParaRPr>
          </a:p>
          <a:p>
            <a:pPr algn="ctr"/>
            <a:r>
              <a:rPr lang="ar-EG" sz="1600" dirty="0">
                <a:latin typeface="Alexandria" pitchFamily="2" charset="-78"/>
              </a:rPr>
              <a:t>المشرفة على قسم ماجستير القانون الرقمي</a:t>
            </a:r>
            <a:endParaRPr lang="en-US" sz="1600" dirty="0">
              <a:latin typeface="Alexandria" pitchFamily="2" charset="-78"/>
            </a:endParaRPr>
          </a:p>
        </p:txBody>
      </p:sp>
      <p:sp>
        <p:nvSpPr>
          <p:cNvPr id="33" name="Flowchart: Connector 32"/>
          <p:cNvSpPr/>
          <p:nvPr/>
        </p:nvSpPr>
        <p:spPr>
          <a:xfrm>
            <a:off x="-153084" y="215538"/>
            <a:ext cx="6763498" cy="6592389"/>
          </a:xfrm>
          <a:prstGeom prst="flowChartConnector">
            <a:avLst/>
          </a:prstGeom>
          <a:blipFill>
            <a:blip r:embed="rId4"/>
            <a:stretch>
              <a:fillRect/>
            </a:stretch>
          </a:blipFill>
          <a:ln w="57150">
            <a:solidFill>
              <a:srgbClr val="9BE5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lowchart: Connector 35"/>
          <p:cNvSpPr/>
          <p:nvPr/>
        </p:nvSpPr>
        <p:spPr>
          <a:xfrm>
            <a:off x="-678935" y="-160421"/>
            <a:ext cx="7703501" cy="7234989"/>
          </a:xfrm>
          <a:prstGeom prst="flowChartConnector">
            <a:avLst/>
          </a:prstGeom>
          <a:blipFill>
            <a:blip r:embed="rId4"/>
            <a:stretch>
              <a:fillRect/>
            </a:stretch>
          </a:blipFill>
          <a:ln w="57150">
            <a:solidFill>
              <a:srgbClr val="9BE5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716578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0107" y="522514"/>
            <a:ext cx="4425888" cy="6387731"/>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64845" y="550506"/>
            <a:ext cx="4316412" cy="6370315"/>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64845" y="485191"/>
            <a:ext cx="4316412" cy="1631305"/>
          </a:xfrm>
          <a:prstGeom prst="rect">
            <a:avLst/>
          </a:prstGeom>
        </p:spPr>
      </p:pic>
      <p:sp>
        <p:nvSpPr>
          <p:cNvPr id="3" name="TextBox 2"/>
          <p:cNvSpPr txBox="1"/>
          <p:nvPr/>
        </p:nvSpPr>
        <p:spPr>
          <a:xfrm>
            <a:off x="3825777" y="2961629"/>
            <a:ext cx="3794547" cy="1661993"/>
          </a:xfrm>
          <a:prstGeom prst="rect">
            <a:avLst/>
          </a:prstGeom>
          <a:noFill/>
        </p:spPr>
        <p:txBody>
          <a:bodyPr wrap="square" rtlCol="0">
            <a:spAutoFit/>
          </a:bodyPr>
          <a:lstStyle/>
          <a:p>
            <a:pPr lvl="0" algn="ctr" rtl="1">
              <a:defRPr/>
            </a:pPr>
            <a:r>
              <a:rPr lang="ar-EG" sz="2800" b="1" dirty="0">
                <a:solidFill>
                  <a:srgbClr val="C00000"/>
                </a:solidFill>
                <a:latin typeface="Times New Roman" panose="02020603050405020304" pitchFamily="18" charset="0"/>
                <a:ea typeface="Calibri" panose="020F0502020204030204" pitchFamily="34" charset="0"/>
              </a:rPr>
              <a:t>مقدمة عامة</a:t>
            </a:r>
          </a:p>
          <a:p>
            <a:pPr lvl="0" algn="ctr" rtl="1">
              <a:defRPr/>
            </a:pPr>
            <a:r>
              <a:rPr lang="ar-EG" sz="2800" b="1" dirty="0">
                <a:solidFill>
                  <a:schemeClr val="bg1"/>
                </a:solidFill>
                <a:latin typeface="Times New Roman" panose="02020603050405020304" pitchFamily="18" charset="0"/>
                <a:ea typeface="Calibri" panose="020F0502020204030204" pitchFamily="34" charset="0"/>
              </a:rPr>
              <a:t>ربط المحاضرة السابقة</a:t>
            </a:r>
          </a:p>
          <a:p>
            <a:pPr lvl="0" algn="ctr" rtl="1">
              <a:defRPr/>
            </a:pPr>
            <a:r>
              <a:rPr lang="ar-EG" sz="2800" b="1" dirty="0">
                <a:solidFill>
                  <a:schemeClr val="bg1"/>
                </a:solidFill>
                <a:latin typeface="Times New Roman" panose="02020603050405020304" pitchFamily="18" charset="0"/>
                <a:ea typeface="Calibri" panose="020F0502020204030204" pitchFamily="34" charset="0"/>
              </a:rPr>
              <a:t> بالمحاضرة الحالية</a:t>
            </a:r>
            <a:endParaRPr lang="ar-EG" sz="2800" b="1" dirty="0">
              <a:solidFill>
                <a:schemeClr val="bg1"/>
              </a:solidFill>
              <a:latin typeface="Calibri"/>
            </a:endParaRPr>
          </a:p>
          <a:p>
            <a:endParaRPr lang="en-US" dirty="0"/>
          </a:p>
        </p:txBody>
      </p:sp>
    </p:spTree>
    <p:extLst>
      <p:ext uri="{BB962C8B-B14F-4D97-AF65-F5344CB8AC3E}">
        <p14:creationId xmlns:p14="http://schemas.microsoft.com/office/powerpoint/2010/main" val="866576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10107" y="522514"/>
            <a:ext cx="4425888" cy="6387731"/>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64845" y="568546"/>
            <a:ext cx="4316412" cy="6370315"/>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64845" y="522514"/>
            <a:ext cx="4316412" cy="1631305"/>
          </a:xfrm>
          <a:prstGeom prst="rect">
            <a:avLst/>
          </a:prstGeom>
        </p:spPr>
      </p:pic>
      <p:sp>
        <p:nvSpPr>
          <p:cNvPr id="10" name="TextBox 9"/>
          <p:cNvSpPr txBox="1"/>
          <p:nvPr/>
        </p:nvSpPr>
        <p:spPr>
          <a:xfrm>
            <a:off x="3834921" y="2970773"/>
            <a:ext cx="3776260" cy="1661993"/>
          </a:xfrm>
          <a:prstGeom prst="rect">
            <a:avLst/>
          </a:prstGeom>
          <a:noFill/>
        </p:spPr>
        <p:txBody>
          <a:bodyPr wrap="square" rtlCol="0">
            <a:spAutoFit/>
          </a:bodyPr>
          <a:lstStyle/>
          <a:p>
            <a:pPr lvl="0" algn="ctr" rtl="1">
              <a:defRPr/>
            </a:pPr>
            <a:r>
              <a:rPr lang="ar-EG" sz="2800" b="1" dirty="0">
                <a:solidFill>
                  <a:srgbClr val="C00000"/>
                </a:solidFill>
                <a:latin typeface="Times New Roman" panose="02020603050405020304" pitchFamily="18" charset="0"/>
                <a:ea typeface="Calibri" panose="020F0502020204030204" pitchFamily="34" charset="0"/>
              </a:rPr>
              <a:t>مقدمة عامة</a:t>
            </a:r>
          </a:p>
          <a:p>
            <a:pPr lvl="0" algn="ctr" rtl="1">
              <a:defRPr/>
            </a:pPr>
            <a:r>
              <a:rPr lang="ar-EG" sz="2800" b="1" dirty="0">
                <a:solidFill>
                  <a:schemeClr val="bg1"/>
                </a:solidFill>
                <a:latin typeface="Times New Roman" panose="02020603050405020304" pitchFamily="18" charset="0"/>
                <a:ea typeface="Calibri" panose="020F0502020204030204" pitchFamily="34" charset="0"/>
              </a:rPr>
              <a:t>ربط المحاضرة السابقة</a:t>
            </a:r>
          </a:p>
          <a:p>
            <a:pPr lvl="0" algn="ctr" rtl="1">
              <a:defRPr/>
            </a:pPr>
            <a:r>
              <a:rPr lang="ar-EG" sz="2800" b="1" dirty="0">
                <a:solidFill>
                  <a:schemeClr val="bg1"/>
                </a:solidFill>
                <a:latin typeface="Times New Roman" panose="02020603050405020304" pitchFamily="18" charset="0"/>
                <a:ea typeface="Calibri" panose="020F0502020204030204" pitchFamily="34" charset="0"/>
              </a:rPr>
              <a:t> بالمحاضرة الحالية</a:t>
            </a:r>
            <a:endParaRPr lang="ar-EG" sz="2800" b="1" dirty="0">
              <a:solidFill>
                <a:schemeClr val="bg1"/>
              </a:solidFill>
              <a:latin typeface="Calibri"/>
            </a:endParaRPr>
          </a:p>
          <a:p>
            <a:endParaRPr lang="en-US" dirty="0"/>
          </a:p>
        </p:txBody>
      </p:sp>
    </p:spTree>
    <p:extLst>
      <p:ext uri="{BB962C8B-B14F-4D97-AF65-F5344CB8AC3E}">
        <p14:creationId xmlns:p14="http://schemas.microsoft.com/office/powerpoint/2010/main" val="27960685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10107" y="522514"/>
            <a:ext cx="4425888" cy="6387731"/>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64845" y="550506"/>
            <a:ext cx="4316412" cy="6370315"/>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64845" y="522514"/>
            <a:ext cx="4316412" cy="1631305"/>
          </a:xfrm>
          <a:prstGeom prst="rect">
            <a:avLst/>
          </a:prstGeom>
        </p:spPr>
      </p:pic>
      <p:sp>
        <p:nvSpPr>
          <p:cNvPr id="9" name="TextBox 8"/>
          <p:cNvSpPr txBox="1"/>
          <p:nvPr/>
        </p:nvSpPr>
        <p:spPr>
          <a:xfrm>
            <a:off x="3904700" y="2979917"/>
            <a:ext cx="3767115" cy="1661993"/>
          </a:xfrm>
          <a:prstGeom prst="rect">
            <a:avLst/>
          </a:prstGeom>
          <a:noFill/>
        </p:spPr>
        <p:txBody>
          <a:bodyPr wrap="square" rtlCol="0">
            <a:spAutoFit/>
          </a:bodyPr>
          <a:lstStyle/>
          <a:p>
            <a:pPr lvl="0" algn="ctr" rtl="1">
              <a:defRPr/>
            </a:pPr>
            <a:r>
              <a:rPr lang="ar-EG" sz="2800" b="1" dirty="0">
                <a:solidFill>
                  <a:srgbClr val="C00000"/>
                </a:solidFill>
                <a:latin typeface="Times New Roman" panose="02020603050405020304" pitchFamily="18" charset="0"/>
                <a:ea typeface="Calibri" panose="020F0502020204030204" pitchFamily="34" charset="0"/>
              </a:rPr>
              <a:t>مقدمة عامة</a:t>
            </a:r>
          </a:p>
          <a:p>
            <a:pPr lvl="0" algn="ctr" rtl="1">
              <a:defRPr/>
            </a:pPr>
            <a:r>
              <a:rPr lang="ar-EG" sz="2800" b="1" dirty="0">
                <a:solidFill>
                  <a:schemeClr val="bg1"/>
                </a:solidFill>
                <a:latin typeface="Times New Roman" panose="02020603050405020304" pitchFamily="18" charset="0"/>
                <a:ea typeface="Calibri" panose="020F0502020204030204" pitchFamily="34" charset="0"/>
              </a:rPr>
              <a:t>ربط المحاضرة السابقة</a:t>
            </a:r>
          </a:p>
          <a:p>
            <a:pPr lvl="0" algn="ctr" rtl="1">
              <a:defRPr/>
            </a:pPr>
            <a:r>
              <a:rPr lang="ar-EG" sz="2800" b="1" dirty="0">
                <a:solidFill>
                  <a:schemeClr val="bg1"/>
                </a:solidFill>
                <a:latin typeface="Times New Roman" panose="02020603050405020304" pitchFamily="18" charset="0"/>
                <a:ea typeface="Calibri" panose="020F0502020204030204" pitchFamily="34" charset="0"/>
              </a:rPr>
              <a:t> بالمحاضرة الحالية</a:t>
            </a:r>
            <a:endParaRPr lang="ar-EG" sz="2800" b="1" dirty="0">
              <a:solidFill>
                <a:schemeClr val="bg1"/>
              </a:solidFill>
              <a:latin typeface="Calibri"/>
            </a:endParaRPr>
          </a:p>
          <a:p>
            <a:endParaRPr lang="en-US" dirty="0"/>
          </a:p>
        </p:txBody>
      </p:sp>
    </p:spTree>
    <p:extLst>
      <p:ext uri="{BB962C8B-B14F-4D97-AF65-F5344CB8AC3E}">
        <p14:creationId xmlns:p14="http://schemas.microsoft.com/office/powerpoint/2010/main" val="35349750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3FD9568-89E7-6D15-BEAF-E72E13ECD0EE}"/>
              </a:ext>
            </a:extLst>
          </p:cNvPr>
          <p:cNvPicPr>
            <a:picLocks noChangeAspect="1"/>
          </p:cNvPicPr>
          <p:nvPr/>
        </p:nvPicPr>
        <p:blipFill>
          <a:blip r:embed="rId2"/>
          <a:stretch>
            <a:fillRect/>
          </a:stretch>
        </p:blipFill>
        <p:spPr>
          <a:xfrm>
            <a:off x="288758" y="1231629"/>
            <a:ext cx="11687342" cy="4905099"/>
          </a:xfrm>
          <a:prstGeom prst="rect">
            <a:avLst/>
          </a:prstGeom>
          <a:ln>
            <a:noFill/>
          </a:ln>
          <a:effectLst>
            <a:softEdge rad="112500"/>
          </a:effectLst>
        </p:spPr>
      </p:pic>
      <p:sp>
        <p:nvSpPr>
          <p:cNvPr id="8" name="Folded Corner 7"/>
          <p:cNvSpPr/>
          <p:nvPr/>
        </p:nvSpPr>
        <p:spPr>
          <a:xfrm>
            <a:off x="2455381" y="2143790"/>
            <a:ext cx="7685652" cy="3471961"/>
          </a:xfrm>
          <a:prstGeom prst="foldedCorner">
            <a:avLst/>
          </a:prstGeom>
          <a:solidFill>
            <a:srgbClr val="669BBC"/>
          </a:solidFill>
          <a:ln w="1905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455381" y="2143790"/>
            <a:ext cx="7628708" cy="3323987"/>
          </a:xfrm>
          <a:prstGeom prst="rect">
            <a:avLst/>
          </a:prstGeom>
        </p:spPr>
        <p:txBody>
          <a:bodyPr wrap="square">
            <a:spAutoFit/>
          </a:bodyPr>
          <a:lstStyle/>
          <a:p>
            <a:pPr lvl="0" algn="ctr" rtl="1">
              <a:lnSpc>
                <a:spcPct val="150000"/>
              </a:lnSpc>
            </a:pPr>
            <a:r>
              <a:rPr lang="ar-EG" sz="2800" b="1" dirty="0">
                <a:ln w="15875">
                  <a:solidFill>
                    <a:schemeClr val="accent5">
                      <a:lumMod val="50000"/>
                    </a:schemeClr>
                  </a:solidFill>
                </a:ln>
                <a:solidFill>
                  <a:schemeClr val="bg1"/>
                </a:solidFill>
                <a:effectLst>
                  <a:outerShdw blurRad="38100" dist="38100" dir="2700000" algn="tl">
                    <a:srgbClr val="000000">
                      <a:alpha val="43137"/>
                    </a:srgbClr>
                  </a:outerShdw>
                </a:effectLst>
                <a:latin typeface="Alexandria Medium" pitchFamily="2" charset="-78"/>
                <a:cs typeface="Alexandria Medium" pitchFamily="2" charset="-78"/>
              </a:rPr>
              <a:t>محاور المحاضرة</a:t>
            </a:r>
            <a:r>
              <a:rPr lang="ar-EG" sz="2800" b="1" dirty="0">
                <a:solidFill>
                  <a:srgbClr val="FFFFFF"/>
                </a:solidFill>
                <a:effectLst>
                  <a:outerShdw blurRad="38100" dist="38100" dir="2700000" algn="tl">
                    <a:srgbClr val="000000">
                      <a:alpha val="43137"/>
                    </a:srgbClr>
                  </a:outerShdw>
                </a:effectLst>
              </a:rPr>
              <a:t> </a:t>
            </a:r>
          </a:p>
          <a:p>
            <a:pPr lvl="0" algn="ctr" rtl="1">
              <a:lnSpc>
                <a:spcPct val="150000"/>
              </a:lnSpc>
            </a:pPr>
            <a:r>
              <a:rPr lang="ar-EG" sz="2800" b="1" dirty="0">
                <a:solidFill>
                  <a:srgbClr val="C00000"/>
                </a:solidFill>
                <a:effectLst>
                  <a:outerShdw blurRad="38100" dist="38100" dir="2700000" algn="tl">
                    <a:srgbClr val="000000">
                      <a:alpha val="43137"/>
                    </a:srgbClr>
                  </a:outerShdw>
                </a:effectLst>
              </a:rPr>
              <a:t>المحور الأول</a:t>
            </a:r>
          </a:p>
          <a:p>
            <a:pPr lvl="0" algn="ctr" rtl="1">
              <a:lnSpc>
                <a:spcPct val="150000"/>
              </a:lnSpc>
            </a:pPr>
            <a:r>
              <a:rPr lang="ar-EG" sz="2800" b="1" dirty="0"/>
              <a:t>ما هية البيانات الشخصية</a:t>
            </a:r>
          </a:p>
          <a:p>
            <a:pPr algn="ctr" rtl="1">
              <a:lnSpc>
                <a:spcPct val="150000"/>
              </a:lnSpc>
            </a:pPr>
            <a:r>
              <a:rPr lang="ar-EG" sz="2800" b="1" dirty="0">
                <a:solidFill>
                  <a:srgbClr val="C00000"/>
                </a:solidFill>
                <a:effectLst>
                  <a:outerShdw blurRad="38100" dist="38100" dir="2700000" algn="tl">
                    <a:srgbClr val="000000">
                      <a:alpha val="43137"/>
                    </a:srgbClr>
                  </a:outerShdw>
                </a:effectLst>
              </a:rPr>
              <a:t>المحور الثاني</a:t>
            </a:r>
          </a:p>
          <a:p>
            <a:pPr lvl="0" algn="ctr" rtl="1">
              <a:lnSpc>
                <a:spcPct val="150000"/>
              </a:lnSpc>
            </a:pPr>
            <a:r>
              <a:rPr lang="ar-EG" sz="2800" b="1" dirty="0"/>
              <a:t>أثر التكنولوجيا على الخصوصية  </a:t>
            </a:r>
          </a:p>
        </p:txBody>
      </p:sp>
    </p:spTree>
    <p:extLst>
      <p:ext uri="{BB962C8B-B14F-4D97-AF65-F5344CB8AC3E}">
        <p14:creationId xmlns:p14="http://schemas.microsoft.com/office/powerpoint/2010/main" val="12702104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3293" y="4999817"/>
            <a:ext cx="3101269" cy="1015514"/>
          </a:xfrm>
          <a:prstGeom prst="rect">
            <a:avLst/>
          </a:prstGeom>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2" name="Rectangle 1"/>
          <p:cNvSpPr/>
          <p:nvPr/>
        </p:nvSpPr>
        <p:spPr>
          <a:xfrm>
            <a:off x="1856140" y="3210740"/>
            <a:ext cx="5816601" cy="1015663"/>
          </a:xfrm>
          <a:prstGeom prst="rect">
            <a:avLst/>
          </a:prstGeom>
          <a:solidFill>
            <a:srgbClr val="5285A8"/>
          </a:solidFill>
          <a:ln w="28575">
            <a:solidFill>
              <a:schemeClr val="tx1"/>
            </a:solidFill>
          </a:ln>
        </p:spPr>
        <p:txBody>
          <a:bodyPr wrap="square">
            <a:spAutoFit/>
          </a:bodyPr>
          <a:lstStyle/>
          <a:p>
            <a:pPr algn="just" rtl="1"/>
            <a:endParaRPr lang="ar-EG" sz="2400" dirty="0">
              <a:solidFill>
                <a:srgbClr val="FF0000"/>
              </a:solidFill>
              <a:ea typeface="Times New Roman" panose="02020603050405020304" pitchFamily="18" charset="0"/>
            </a:endParaRPr>
          </a:p>
          <a:p>
            <a:pPr algn="just" rtl="1"/>
            <a:r>
              <a:rPr lang="ar-SA" b="1" dirty="0">
                <a:solidFill>
                  <a:schemeClr val="bg1"/>
                </a:solidFill>
                <a:effectLst>
                  <a:outerShdw blurRad="38100" dist="38100" dir="2700000" algn="tl">
                    <a:srgbClr val="000000">
                      <a:alpha val="43137"/>
                    </a:srgbClr>
                  </a:outerShdw>
                </a:effectLst>
                <a:ea typeface="Times New Roman" panose="02020603050405020304" pitchFamily="18" charset="0"/>
              </a:rPr>
              <a:t>ثانيًا: موقف التوجيهات الأوروبية من البيانات الشخصية:</a:t>
            </a:r>
            <a:endParaRPr lang="ar-EG" b="1" dirty="0">
              <a:solidFill>
                <a:schemeClr val="bg1"/>
              </a:solidFill>
              <a:effectLst>
                <a:outerShdw blurRad="38100" dist="38100" dir="2700000" algn="tl">
                  <a:srgbClr val="000000">
                    <a:alpha val="43137"/>
                  </a:srgbClr>
                </a:outerShdw>
              </a:effectLst>
              <a:ea typeface="Times New Roman" panose="02020603050405020304" pitchFamily="18" charset="0"/>
            </a:endParaRPr>
          </a:p>
          <a:p>
            <a:pPr algn="just" rtl="1"/>
            <a:endParaRPr lang="en-US" b="1" dirty="0">
              <a:solidFill>
                <a:schemeClr val="bg1"/>
              </a:solidFill>
              <a:effectLst>
                <a:outerShdw blurRad="38100" dist="38100" dir="2700000" algn="tl">
                  <a:srgbClr val="000000">
                    <a:alpha val="43137"/>
                  </a:srgbClr>
                </a:outerShdw>
              </a:effectLst>
              <a:ea typeface="Times New Roman" panose="02020603050405020304" pitchFamily="18" charset="0"/>
            </a:endParaRPr>
          </a:p>
        </p:txBody>
      </p:sp>
      <p:sp>
        <p:nvSpPr>
          <p:cNvPr id="3" name="Bent-Up Arrow 2"/>
          <p:cNvSpPr/>
          <p:nvPr/>
        </p:nvSpPr>
        <p:spPr>
          <a:xfrm rot="16200000">
            <a:off x="7785895" y="1316159"/>
            <a:ext cx="490971" cy="1263825"/>
          </a:xfrm>
          <a:prstGeom prst="bentUpArrow">
            <a:avLst>
              <a:gd name="adj1" fmla="val 21551"/>
              <a:gd name="adj2" fmla="val 23276"/>
              <a:gd name="adj3" fmla="val 43969"/>
            </a:avLst>
          </a:prstGeom>
          <a:solidFill>
            <a:schemeClr val="bg2">
              <a:lumMod val="75000"/>
            </a:schemeClr>
          </a:solidFill>
          <a:ln w="2857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2178985" y="1319999"/>
            <a:ext cx="4935892" cy="954107"/>
          </a:xfrm>
          <a:prstGeom prst="rect">
            <a:avLst/>
          </a:prstGeom>
          <a:solidFill>
            <a:srgbClr val="5285A8"/>
          </a:solidFill>
          <a:ln w="28575">
            <a:solidFill>
              <a:schemeClr val="tx1"/>
            </a:solidFill>
            <a:prstDash val="solid"/>
          </a:ln>
        </p:spPr>
        <p:txBody>
          <a:bodyPr wrap="square" rtlCol="0">
            <a:spAutoFit/>
          </a:bodyPr>
          <a:lstStyle/>
          <a:p>
            <a:pPr algn="r" rtl="1"/>
            <a:endParaRPr lang="ar-EG" b="1" dirty="0">
              <a:solidFill>
                <a:schemeClr val="bg1"/>
              </a:solidFill>
              <a:effectLst>
                <a:outerShdw blurRad="38100" dist="38100" dir="2700000" algn="tl">
                  <a:srgbClr val="000000">
                    <a:alpha val="43137"/>
                  </a:srgbClr>
                </a:outerShdw>
              </a:effectLst>
              <a:ea typeface="Times New Roman" panose="02020603050405020304" pitchFamily="18" charset="0"/>
            </a:endParaRPr>
          </a:p>
          <a:p>
            <a:pPr algn="r" rtl="1"/>
            <a:r>
              <a:rPr lang="ar-SA" sz="2000" b="1" dirty="0">
                <a:solidFill>
                  <a:schemeClr val="bg1"/>
                </a:solidFill>
                <a:effectLst>
                  <a:outerShdw blurRad="38100" dist="38100" dir="2700000" algn="tl">
                    <a:srgbClr val="000000">
                      <a:alpha val="43137"/>
                    </a:srgbClr>
                  </a:outerShdw>
                </a:effectLst>
                <a:ea typeface="Times New Roman" panose="02020603050405020304" pitchFamily="18" charset="0"/>
              </a:rPr>
              <a:t>أولًا: المفهوم القانوني للبيانات الشخصية</a:t>
            </a:r>
            <a:r>
              <a:rPr lang="en-US" sz="2000" b="1" dirty="0">
                <a:solidFill>
                  <a:schemeClr val="bg1"/>
                </a:solidFill>
                <a:effectLst>
                  <a:outerShdw blurRad="38100" dist="38100" dir="2700000" algn="tl">
                    <a:srgbClr val="000000">
                      <a:alpha val="43137"/>
                    </a:srgbClr>
                  </a:outerShdw>
                </a:effectLst>
                <a:ea typeface="Times New Roman" panose="02020603050405020304" pitchFamily="18" charset="0"/>
              </a:rPr>
              <a:t>:</a:t>
            </a:r>
            <a:endParaRPr lang="ar-EG" sz="2000" b="1" dirty="0">
              <a:solidFill>
                <a:schemeClr val="bg1"/>
              </a:solidFill>
              <a:effectLst>
                <a:outerShdw blurRad="38100" dist="38100" dir="2700000" algn="tl">
                  <a:srgbClr val="000000">
                    <a:alpha val="43137"/>
                  </a:srgbClr>
                </a:outerShdw>
              </a:effectLst>
              <a:ea typeface="Times New Roman" panose="02020603050405020304" pitchFamily="18" charset="0"/>
            </a:endParaRPr>
          </a:p>
          <a:p>
            <a:pPr algn="r" rtl="1"/>
            <a:endParaRPr lang="en-US" dirty="0">
              <a:solidFill>
                <a:schemeClr val="bg1"/>
              </a:solidFill>
              <a:effectLst>
                <a:outerShdw blurRad="38100" dist="38100" dir="2700000" algn="tl">
                  <a:srgbClr val="000000">
                    <a:alpha val="43137"/>
                  </a:srgbClr>
                </a:outerShdw>
              </a:effectLst>
            </a:endParaRPr>
          </a:p>
        </p:txBody>
      </p:sp>
      <p:sp>
        <p:nvSpPr>
          <p:cNvPr id="5" name="Left-Up Arrow 4"/>
          <p:cNvSpPr/>
          <p:nvPr/>
        </p:nvSpPr>
        <p:spPr>
          <a:xfrm>
            <a:off x="7742342" y="3398284"/>
            <a:ext cx="974913" cy="486066"/>
          </a:xfrm>
          <a:prstGeom prst="leftUpArrow">
            <a:avLst/>
          </a:prstGeom>
          <a:solidFill>
            <a:srgbClr val="AFABAB"/>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 Same Side Corner Rectangle 11"/>
          <p:cNvSpPr/>
          <p:nvPr/>
        </p:nvSpPr>
        <p:spPr>
          <a:xfrm>
            <a:off x="8097520" y="2193557"/>
            <a:ext cx="3959860" cy="1393037"/>
          </a:xfrm>
          <a:prstGeom prst="round2SameRect">
            <a:avLst/>
          </a:pr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19" name="Round Same Side Corner Rectangle 4"/>
          <p:cNvSpPr/>
          <p:nvPr/>
        </p:nvSpPr>
        <p:spPr>
          <a:xfrm>
            <a:off x="7968651" y="2193557"/>
            <a:ext cx="4217598" cy="1325034"/>
          </a:xfrm>
          <a:prstGeom prst="rect">
            <a:avLst/>
          </a:prstGeom>
          <a:scene3d>
            <a:camera prst="orthographicFront">
              <a:rot lat="0" lon="0" rev="0"/>
            </a:camera>
            <a:lightRig rig="contrasting" dir="t">
              <a:rot lat="0" lon="0" rev="1200000"/>
            </a:lightRig>
          </a:scene3d>
          <a:sp3d/>
        </p:spPr>
        <p:style>
          <a:lnRef idx="0">
            <a:scrgbClr r="0" g="0" b="0"/>
          </a:lnRef>
          <a:fillRef idx="0">
            <a:scrgbClr r="0" g="0" b="0"/>
          </a:fillRef>
          <a:effectRef idx="0">
            <a:scrgbClr r="0" g="0" b="0"/>
          </a:effectRef>
          <a:fontRef idx="minor">
            <a:schemeClr val="lt1"/>
          </a:fontRef>
        </p:style>
        <p:txBody>
          <a:bodyPr spcFirstLastPara="0" vert="horz" wrap="square" lIns="121920" tIns="40640" rIns="121920" bIns="40640" numCol="1" spcCol="1270" anchor="ctr" anchorCtr="0">
            <a:noAutofit/>
          </a:bodyPr>
          <a:lstStyle/>
          <a:p>
            <a:pPr lvl="0" algn="ctr" defTabSz="977900" rtl="1">
              <a:lnSpc>
                <a:spcPct val="150000"/>
              </a:lnSpc>
              <a:spcBef>
                <a:spcPct val="0"/>
              </a:spcBef>
              <a:spcAft>
                <a:spcPct val="35000"/>
              </a:spcAft>
            </a:pPr>
            <a:r>
              <a:rPr lang="ar-EG" sz="2800" b="1" dirty="0">
                <a:solidFill>
                  <a:schemeClr val="tx1"/>
                </a:solidFill>
                <a:effectLst>
                  <a:outerShdw blurRad="38100" dist="38100" dir="2700000" algn="tl">
                    <a:srgbClr val="000000">
                      <a:alpha val="43137"/>
                    </a:srgbClr>
                  </a:outerShdw>
                </a:effectLst>
              </a:rPr>
              <a:t>المحور الأول </a:t>
            </a:r>
          </a:p>
          <a:p>
            <a:pPr lvl="0" algn="ctr" defTabSz="977900" rtl="1">
              <a:lnSpc>
                <a:spcPct val="150000"/>
              </a:lnSpc>
              <a:spcBef>
                <a:spcPct val="0"/>
              </a:spcBef>
              <a:spcAft>
                <a:spcPct val="35000"/>
              </a:spcAft>
            </a:pPr>
            <a:r>
              <a:rPr lang="ar-EG" sz="2800" b="1" dirty="0">
                <a:solidFill>
                  <a:schemeClr val="tx1"/>
                </a:solidFill>
                <a:effectLst>
                  <a:outerShdw blurRad="38100" dist="38100" dir="2700000" algn="tl">
                    <a:srgbClr val="000000">
                      <a:alpha val="43137"/>
                    </a:srgbClr>
                  </a:outerShdw>
                </a:effectLst>
              </a:rPr>
              <a:t>ماهية البيانات الشخصية</a:t>
            </a:r>
          </a:p>
        </p:txBody>
      </p:sp>
      <p:sp>
        <p:nvSpPr>
          <p:cNvPr id="6" name="Rectangle 5"/>
          <p:cNvSpPr/>
          <p:nvPr/>
        </p:nvSpPr>
        <p:spPr>
          <a:xfrm>
            <a:off x="1576741" y="4664611"/>
            <a:ext cx="6096000" cy="1733808"/>
          </a:xfrm>
          <a:prstGeom prst="rect">
            <a:avLst/>
          </a:prstGeom>
        </p:spPr>
        <p:txBody>
          <a:bodyPr>
            <a:spAutoFit/>
          </a:bodyPr>
          <a:lstStyle/>
          <a:p>
            <a:pPr marR="0" lvl="0" algn="just" rtl="1">
              <a:spcBef>
                <a:spcPts val="0"/>
              </a:spcBef>
              <a:spcAft>
                <a:spcPts val="500"/>
              </a:spcAft>
            </a:pPr>
            <a:r>
              <a:rPr lang="ar-EG" dirty="0">
                <a:solidFill>
                  <a:srgbClr val="000000"/>
                </a:solidFill>
                <a:ea typeface="Times New Roman" panose="02020603050405020304" pitchFamily="18" charset="0"/>
              </a:rPr>
              <a:t>1- </a:t>
            </a:r>
            <a:r>
              <a:rPr lang="ar-SA" dirty="0">
                <a:solidFill>
                  <a:srgbClr val="000000"/>
                </a:solidFill>
                <a:ea typeface="Times New Roman" panose="02020603050405020304" pitchFamily="18" charset="0"/>
              </a:rPr>
              <a:t>البيانات أو المعلومات التي تحدد هوية الشخص</a:t>
            </a:r>
            <a:r>
              <a:rPr lang="ar-EG" dirty="0">
                <a:solidFill>
                  <a:srgbClr val="000000"/>
                </a:solidFill>
                <a:ea typeface="Times New Roman" panose="02020603050405020304" pitchFamily="18" charset="0"/>
              </a:rPr>
              <a:t>.</a:t>
            </a:r>
            <a:endParaRPr lang="en-US" dirty="0">
              <a:ea typeface="Times New Roman" panose="02020603050405020304" pitchFamily="18" charset="0"/>
            </a:endParaRPr>
          </a:p>
          <a:p>
            <a:pPr marR="0" lvl="0" algn="just" rtl="1">
              <a:spcBef>
                <a:spcPts val="0"/>
              </a:spcBef>
              <a:spcAft>
                <a:spcPts val="500"/>
              </a:spcAft>
            </a:pPr>
            <a:r>
              <a:rPr lang="ar-EG" dirty="0">
                <a:solidFill>
                  <a:srgbClr val="000000"/>
                </a:solidFill>
                <a:ea typeface="Times New Roman" panose="02020603050405020304" pitchFamily="18" charset="0"/>
              </a:rPr>
              <a:t>2- </a:t>
            </a:r>
            <a:r>
              <a:rPr lang="ar-SA" dirty="0">
                <a:solidFill>
                  <a:srgbClr val="000000"/>
                </a:solidFill>
                <a:ea typeface="Times New Roman" panose="02020603050405020304" pitchFamily="18" charset="0"/>
              </a:rPr>
              <a:t>الشخص المعنى بالأمر</a:t>
            </a:r>
            <a:r>
              <a:rPr lang="ar-EG" dirty="0">
                <a:solidFill>
                  <a:srgbClr val="000000"/>
                </a:solidFill>
                <a:ea typeface="Times New Roman" panose="02020603050405020304" pitchFamily="18" charset="0"/>
              </a:rPr>
              <a:t>.</a:t>
            </a:r>
            <a:endParaRPr lang="en-US" dirty="0">
              <a:ea typeface="Times New Roman" panose="02020603050405020304" pitchFamily="18" charset="0"/>
            </a:endParaRPr>
          </a:p>
          <a:p>
            <a:pPr marR="0" lvl="0" algn="just" rtl="1">
              <a:spcBef>
                <a:spcPts val="0"/>
              </a:spcBef>
              <a:spcAft>
                <a:spcPts val="500"/>
              </a:spcAft>
            </a:pPr>
            <a:r>
              <a:rPr lang="ar-EG" dirty="0">
                <a:solidFill>
                  <a:srgbClr val="000000"/>
                </a:solidFill>
                <a:ea typeface="Times New Roman" panose="02020603050405020304" pitchFamily="18" charset="0"/>
              </a:rPr>
              <a:t>3- </a:t>
            </a:r>
            <a:r>
              <a:rPr lang="ar-SA" dirty="0">
                <a:solidFill>
                  <a:srgbClr val="000000"/>
                </a:solidFill>
                <a:ea typeface="Times New Roman" panose="02020603050405020304" pitchFamily="18" charset="0"/>
              </a:rPr>
              <a:t>الشخص الطبيعي المحدد الهوية أو القابل للتحديد</a:t>
            </a:r>
            <a:r>
              <a:rPr lang="ar-EG" dirty="0">
                <a:solidFill>
                  <a:srgbClr val="000000"/>
                </a:solidFill>
                <a:ea typeface="Times New Roman" panose="02020603050405020304" pitchFamily="18" charset="0"/>
              </a:rPr>
              <a:t>.</a:t>
            </a:r>
            <a:endParaRPr lang="en-US" dirty="0">
              <a:ea typeface="Times New Roman" panose="02020603050405020304" pitchFamily="18" charset="0"/>
            </a:endParaRPr>
          </a:p>
          <a:p>
            <a:pPr marR="0" lvl="0" algn="just" rtl="1">
              <a:spcBef>
                <a:spcPts val="0"/>
              </a:spcBef>
              <a:spcAft>
                <a:spcPts val="500"/>
              </a:spcAft>
            </a:pPr>
            <a:r>
              <a:rPr lang="ar-EG" dirty="0">
                <a:solidFill>
                  <a:srgbClr val="000000"/>
                </a:solidFill>
                <a:ea typeface="Times New Roman" panose="02020603050405020304" pitchFamily="18" charset="0"/>
              </a:rPr>
              <a:t>4- </a:t>
            </a:r>
            <a:r>
              <a:rPr lang="ar-SA" dirty="0">
                <a:solidFill>
                  <a:srgbClr val="000000"/>
                </a:solidFill>
                <a:ea typeface="Times New Roman" panose="02020603050405020304" pitchFamily="18" charset="0"/>
              </a:rPr>
              <a:t>مفهوم معالجة البيانات الشخصية</a:t>
            </a:r>
            <a:r>
              <a:rPr lang="ar-EG" dirty="0">
                <a:solidFill>
                  <a:srgbClr val="000000"/>
                </a:solidFill>
                <a:ea typeface="Times New Roman" panose="02020603050405020304" pitchFamily="18" charset="0"/>
              </a:rPr>
              <a:t>.</a:t>
            </a:r>
            <a:endParaRPr lang="ar-EG" dirty="0">
              <a:ea typeface="Times New Roman" panose="02020603050405020304" pitchFamily="18" charset="0"/>
            </a:endParaRPr>
          </a:p>
          <a:p>
            <a:pPr marR="0" lvl="0" algn="just" rtl="1">
              <a:spcBef>
                <a:spcPts val="0"/>
              </a:spcBef>
              <a:spcAft>
                <a:spcPts val="500"/>
              </a:spcAft>
            </a:pPr>
            <a:r>
              <a:rPr lang="ar-EG" dirty="0">
                <a:solidFill>
                  <a:srgbClr val="000000"/>
                </a:solidFill>
                <a:ea typeface="Times New Roman" panose="02020603050405020304" pitchFamily="18" charset="0"/>
              </a:rPr>
              <a:t>5- </a:t>
            </a:r>
            <a:r>
              <a:rPr lang="ar-SA" dirty="0">
                <a:solidFill>
                  <a:srgbClr val="000000"/>
                </a:solidFill>
                <a:ea typeface="Times New Roman" panose="02020603050405020304" pitchFamily="18" charset="0"/>
              </a:rPr>
              <a:t>مفهوم بطاقة أو ملف البيانات الشخصية</a:t>
            </a:r>
            <a:r>
              <a:rPr lang="ar-EG" dirty="0">
                <a:solidFill>
                  <a:srgbClr val="000000"/>
                </a:solidFill>
                <a:ea typeface="Times New Roman" panose="02020603050405020304" pitchFamily="18" charset="0"/>
              </a:rPr>
              <a:t>.</a:t>
            </a:r>
            <a:endParaRPr lang="en-US" dirty="0">
              <a:ea typeface="Times New Roman" panose="02020603050405020304" pitchFamily="18" charset="0"/>
            </a:endParaRPr>
          </a:p>
        </p:txBody>
      </p:sp>
      <p:sp>
        <p:nvSpPr>
          <p:cNvPr id="8" name="Down Arrow 7"/>
          <p:cNvSpPr/>
          <p:nvPr/>
        </p:nvSpPr>
        <p:spPr>
          <a:xfrm>
            <a:off x="4435386" y="4226403"/>
            <a:ext cx="658107" cy="439188"/>
          </a:xfrm>
          <a:prstGeom prst="downArrow">
            <a:avLst/>
          </a:prstGeom>
          <a:solidFill>
            <a:schemeClr val="bg1"/>
          </a:solidFill>
          <a:ln w="28575">
            <a:solidFill>
              <a:schemeClr val="tx1"/>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348798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lowchart: Alternate Process 12">
            <a:extLst>
              <a:ext uri="{FF2B5EF4-FFF2-40B4-BE49-F238E27FC236}">
                <a16:creationId xmlns:a16="http://schemas.microsoft.com/office/drawing/2014/main" id="{51FB13BB-AD71-477E-BC70-772A9472A5BB}"/>
              </a:ext>
            </a:extLst>
          </p:cNvPr>
          <p:cNvSpPr/>
          <p:nvPr/>
        </p:nvSpPr>
        <p:spPr>
          <a:xfrm>
            <a:off x="8737600" y="588286"/>
            <a:ext cx="3329287" cy="606441"/>
          </a:xfrm>
          <a:prstGeom prst="flowChartAlternateProcess">
            <a:avLst/>
          </a:prstGeom>
          <a:solidFill>
            <a:srgbClr val="5285A8"/>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rPr>
              <a:t>عناصر المحاضرة</a:t>
            </a: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endParaRPr>
          </a:p>
        </p:txBody>
      </p:sp>
      <p:sp>
        <p:nvSpPr>
          <p:cNvPr id="2" name="Rectangle 1"/>
          <p:cNvSpPr/>
          <p:nvPr/>
        </p:nvSpPr>
        <p:spPr>
          <a:xfrm>
            <a:off x="276907" y="2654489"/>
            <a:ext cx="5734921" cy="3156698"/>
          </a:xfrm>
          <a:prstGeom prst="rect">
            <a:avLst/>
          </a:prstGeom>
          <a:solidFill>
            <a:schemeClr val="bg1">
              <a:lumMod val="85000"/>
            </a:schemeClr>
          </a:solidFill>
          <a:ln w="28575">
            <a:solidFill>
              <a:schemeClr val="tx1"/>
            </a:solidFill>
            <a:prstDash val="solid"/>
          </a:ln>
          <a:effectLst>
            <a:innerShdw blurRad="114300">
              <a:prstClr val="black"/>
            </a:innerShdw>
          </a:effectLst>
        </p:spPr>
        <p:txBody>
          <a:bodyPr wrap="square">
            <a:spAutoFit/>
          </a:bodyPr>
          <a:lstStyle/>
          <a:p>
            <a:pPr lvl="0" algn="just" defTabSz="1022350" rtl="1">
              <a:lnSpc>
                <a:spcPct val="150000"/>
              </a:lnSpc>
              <a:spcBef>
                <a:spcPct val="0"/>
              </a:spcBef>
              <a:spcAft>
                <a:spcPct val="35000"/>
              </a:spcAft>
            </a:pPr>
            <a:r>
              <a:rPr lang="ar-EG" sz="2000" b="1"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ثانيًا</a:t>
            </a:r>
            <a:r>
              <a:rPr lang="ar-SA" sz="2000" b="1"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أثر الإنترنت على الخصوصية:</a:t>
            </a:r>
            <a:endParaRPr lang="en-US" sz="2000" b="1"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a:p>
            <a:pPr marR="0" lvl="0" algn="just" rtl="1">
              <a:lnSpc>
                <a:spcPct val="150000"/>
              </a:lnSpc>
              <a:spcBef>
                <a:spcPts val="0"/>
              </a:spcBef>
              <a:spcAft>
                <a:spcPts val="500"/>
              </a:spcAft>
            </a:pPr>
            <a:r>
              <a:rPr lang="ar-EG" sz="1600" dirty="0">
                <a:solidFill>
                  <a:srgbClr val="000000"/>
                </a:solidFill>
                <a:latin typeface="Times New Roman" panose="02020603050405020304" pitchFamily="18" charset="0"/>
                <a:ea typeface="Times New Roman" panose="02020603050405020304" pitchFamily="18" charset="0"/>
              </a:rPr>
              <a:t>1- </a:t>
            </a:r>
            <a:r>
              <a:rPr lang="ar-SA" sz="1600" dirty="0">
                <a:solidFill>
                  <a:srgbClr val="000000"/>
                </a:solidFill>
                <a:latin typeface="Times New Roman" panose="02020603050405020304" pitchFamily="18" charset="0"/>
                <a:ea typeface="Times New Roman" panose="02020603050405020304" pitchFamily="18" charset="0"/>
              </a:rPr>
              <a:t>الإنترنت تزيد كمية البيانات المجمعة والمعالجة والمنشاة.</a:t>
            </a:r>
            <a:endParaRPr lang="en-US" sz="1600" dirty="0">
              <a:latin typeface="Times New Roman" panose="02020603050405020304" pitchFamily="18" charset="0"/>
              <a:ea typeface="Times New Roman" panose="02020603050405020304" pitchFamily="18" charset="0"/>
            </a:endParaRPr>
          </a:p>
          <a:p>
            <a:pPr marR="0" lvl="0" algn="just" rtl="1">
              <a:lnSpc>
                <a:spcPct val="150000"/>
              </a:lnSpc>
              <a:spcBef>
                <a:spcPts val="0"/>
              </a:spcBef>
              <a:spcAft>
                <a:spcPts val="500"/>
              </a:spcAft>
            </a:pPr>
            <a:r>
              <a:rPr lang="ar-EG" sz="1600" dirty="0">
                <a:solidFill>
                  <a:srgbClr val="000000"/>
                </a:solidFill>
                <a:latin typeface="Times New Roman" panose="02020603050405020304" pitchFamily="18" charset="0"/>
                <a:ea typeface="Times New Roman" panose="02020603050405020304" pitchFamily="18" charset="0"/>
              </a:rPr>
              <a:t>2- </a:t>
            </a:r>
            <a:r>
              <a:rPr lang="ar-SA" sz="1600" dirty="0">
                <a:solidFill>
                  <a:srgbClr val="000000"/>
                </a:solidFill>
                <a:latin typeface="Times New Roman" panose="02020603050405020304" pitchFamily="18" charset="0"/>
                <a:ea typeface="Times New Roman" panose="02020603050405020304" pitchFamily="18" charset="0"/>
              </a:rPr>
              <a:t>أثر البريد الإلكتروني عل</a:t>
            </a:r>
            <a:r>
              <a:rPr lang="ar-EG" sz="1600" dirty="0">
                <a:solidFill>
                  <a:srgbClr val="000000"/>
                </a:solidFill>
                <a:latin typeface="Times New Roman" panose="02020603050405020304" pitchFamily="18" charset="0"/>
                <a:ea typeface="Times New Roman" panose="02020603050405020304" pitchFamily="18" charset="0"/>
              </a:rPr>
              <a:t>ى</a:t>
            </a:r>
            <a:r>
              <a:rPr lang="ar-SA" sz="1600" dirty="0">
                <a:solidFill>
                  <a:srgbClr val="000000"/>
                </a:solidFill>
                <a:latin typeface="Times New Roman" panose="02020603050405020304" pitchFamily="18" charset="0"/>
                <a:ea typeface="Times New Roman" panose="02020603050405020304" pitchFamily="18" charset="0"/>
              </a:rPr>
              <a:t> خصوصية المعلومات.</a:t>
            </a:r>
            <a:endParaRPr lang="en-US" sz="1600" dirty="0">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cs"/>
              <a:buAutoNum type="arabic1Minus"/>
            </a:pPr>
            <a:r>
              <a:rPr lang="ar-SA" sz="1600" dirty="0">
                <a:latin typeface="Times New Roman" panose="02020603050405020304" pitchFamily="18" charset="0"/>
                <a:ea typeface="Times New Roman" panose="02020603050405020304" pitchFamily="18" charset="0"/>
              </a:rPr>
              <a:t>جريمة تهديد الغير عن طريق البريد الإلكتروني.</a:t>
            </a:r>
            <a:endParaRPr lang="en-US" sz="1600" dirty="0">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cs"/>
              <a:buAutoNum type="arabic1Minus"/>
            </a:pPr>
            <a:r>
              <a:rPr lang="ar-SA" sz="1600" dirty="0">
                <a:latin typeface="Calibri" panose="020F0502020204030204" pitchFamily="34" charset="0"/>
                <a:ea typeface="Times New Roman" panose="02020603050405020304" pitchFamily="18" charset="0"/>
              </a:rPr>
              <a:t>جريمة انتهاك سرية رسائل البريد الإلكتروني.</a:t>
            </a:r>
            <a:endParaRPr lang="en-US" sz="1600" dirty="0">
              <a:latin typeface="Calibri" panose="020F0502020204030204" pitchFamily="34" charset="0"/>
              <a:ea typeface="Calibri" panose="020F0502020204030204" pitchFamily="34" charset="0"/>
            </a:endParaRPr>
          </a:p>
          <a:p>
            <a:pPr marL="342900" marR="0" lvl="0" indent="-342900" algn="just" rtl="1">
              <a:lnSpc>
                <a:spcPct val="150000"/>
              </a:lnSpc>
              <a:spcBef>
                <a:spcPts val="0"/>
              </a:spcBef>
              <a:spcAft>
                <a:spcPts val="500"/>
              </a:spcAft>
              <a:buFont typeface="+mj-cs"/>
              <a:buAutoNum type="arabic1Minus"/>
            </a:pPr>
            <a:r>
              <a:rPr lang="ar-SA" sz="1600" dirty="0">
                <a:latin typeface="Times New Roman" panose="02020603050405020304" pitchFamily="18" charset="0"/>
                <a:ea typeface="Times New Roman" panose="02020603050405020304" pitchFamily="18" charset="0"/>
              </a:rPr>
              <a:t>جريمة تضخيم البريد الإلكتروني.</a:t>
            </a:r>
            <a:endParaRPr lang="en-US" sz="1600" dirty="0">
              <a:latin typeface="Times New Roman" panose="02020603050405020304" pitchFamily="18" charset="0"/>
              <a:ea typeface="Times New Roman" panose="02020603050405020304" pitchFamily="18" charset="0"/>
            </a:endParaRPr>
          </a:p>
          <a:p>
            <a:pPr marL="342900" marR="0" lvl="0" indent="-342900" algn="just" rtl="1">
              <a:lnSpc>
                <a:spcPct val="150000"/>
              </a:lnSpc>
              <a:spcBef>
                <a:spcPts val="0"/>
              </a:spcBef>
              <a:spcAft>
                <a:spcPts val="500"/>
              </a:spcAft>
              <a:buFont typeface="+mj-cs"/>
              <a:buAutoNum type="arabic1Minus"/>
            </a:pPr>
            <a:r>
              <a:rPr lang="ar-SA" sz="1600" dirty="0">
                <a:latin typeface="Calibri" panose="020F0502020204030204" pitchFamily="34" charset="0"/>
                <a:ea typeface="Calibri" panose="020F0502020204030204" pitchFamily="34" charset="0"/>
              </a:rPr>
              <a:t>جرائم اصطناع البريد الإلكتروني</a:t>
            </a:r>
            <a:r>
              <a:rPr lang="ar-EG" sz="1600" dirty="0">
                <a:latin typeface="Calibri" panose="020F0502020204030204" pitchFamily="34" charset="0"/>
                <a:ea typeface="Calibri" panose="020F0502020204030204" pitchFamily="34" charset="0"/>
              </a:rPr>
              <a:t>.</a:t>
            </a:r>
            <a:r>
              <a:rPr lang="ar-SA" sz="1600" dirty="0">
                <a:latin typeface="Times New Roman" panose="02020603050405020304" pitchFamily="18" charset="0"/>
                <a:ea typeface="Times New Roman" panose="02020603050405020304" pitchFamily="18" charset="0"/>
              </a:rPr>
              <a:t> </a:t>
            </a:r>
            <a:endParaRPr lang="ar-EG" sz="1600" dirty="0">
              <a:latin typeface="Times New Roman" panose="02020603050405020304" pitchFamily="18" charset="0"/>
              <a:ea typeface="Times New Roman" panose="02020603050405020304" pitchFamily="18" charset="0"/>
            </a:endParaRPr>
          </a:p>
        </p:txBody>
      </p:sp>
      <p:sp>
        <p:nvSpPr>
          <p:cNvPr id="7" name="Rectangle 6"/>
          <p:cNvSpPr/>
          <p:nvPr/>
        </p:nvSpPr>
        <p:spPr>
          <a:xfrm>
            <a:off x="6753727" y="2654489"/>
            <a:ext cx="5222374" cy="1422890"/>
          </a:xfrm>
          <a:prstGeom prst="rect">
            <a:avLst/>
          </a:prstGeom>
          <a:solidFill>
            <a:schemeClr val="bg1">
              <a:lumMod val="85000"/>
            </a:schemeClr>
          </a:solidFill>
          <a:ln w="28575">
            <a:solidFill>
              <a:schemeClr val="tx1"/>
            </a:solidFill>
            <a:prstDash val="solid"/>
          </a:ln>
          <a:effectLst>
            <a:innerShdw blurRad="114300">
              <a:prstClr val="black"/>
            </a:innerShdw>
          </a:effectLst>
        </p:spPr>
        <p:txBody>
          <a:bodyPr wrap="square">
            <a:spAutoFit/>
          </a:bodyPr>
          <a:lstStyle/>
          <a:p>
            <a:pPr lvl="0" algn="just" defTabSz="1022350" rtl="1">
              <a:lnSpc>
                <a:spcPct val="150000"/>
              </a:lnSpc>
              <a:spcBef>
                <a:spcPct val="0"/>
              </a:spcBef>
              <a:spcAft>
                <a:spcPct val="35000"/>
              </a:spcAft>
            </a:pPr>
            <a:r>
              <a:rPr lang="ar-EG" sz="2000" b="1" dirty="0">
                <a:solidFill>
                  <a:srgbClr val="C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أولًا</a:t>
            </a:r>
            <a:r>
              <a:rPr lang="ar-SA" sz="2000" b="1" dirty="0">
                <a:solidFill>
                  <a:srgbClr val="C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 مدي خطورة الكمبيوتر عل</a:t>
            </a:r>
            <a:r>
              <a:rPr lang="ar-EG" sz="2000" b="1" dirty="0">
                <a:solidFill>
                  <a:srgbClr val="C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ى</a:t>
            </a:r>
            <a:r>
              <a:rPr lang="ar-SA" sz="2000" b="1" dirty="0">
                <a:solidFill>
                  <a:srgbClr val="C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 الخصوصية:</a:t>
            </a:r>
            <a:endParaRPr lang="en-US" sz="2000" b="1" dirty="0">
              <a:solidFill>
                <a:srgbClr val="C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endParaRPr>
          </a:p>
          <a:p>
            <a:pPr marR="0" lvl="0" algn="just" rtl="1">
              <a:lnSpc>
                <a:spcPct val="150000"/>
              </a:lnSpc>
              <a:spcBef>
                <a:spcPts val="0"/>
              </a:spcBef>
              <a:spcAft>
                <a:spcPts val="500"/>
              </a:spcAft>
            </a:pPr>
            <a:r>
              <a:rPr lang="ar-EG" sz="1600" dirty="0">
                <a:solidFill>
                  <a:srgbClr val="000000"/>
                </a:solidFill>
                <a:latin typeface="Times New Roman" panose="02020603050405020304" pitchFamily="18" charset="0"/>
                <a:ea typeface="Times New Roman" panose="02020603050405020304" pitchFamily="18" charset="0"/>
              </a:rPr>
              <a:t>1- </a:t>
            </a:r>
            <a:r>
              <a:rPr lang="ar-SA" sz="1600" dirty="0">
                <a:solidFill>
                  <a:srgbClr val="000000"/>
                </a:solidFill>
                <a:latin typeface="Times New Roman" panose="02020603050405020304" pitchFamily="18" charset="0"/>
                <a:ea typeface="Times New Roman" panose="02020603050405020304" pitchFamily="18" charset="0"/>
              </a:rPr>
              <a:t>الحاسوب لا يمثل خطورة متميزة عل</a:t>
            </a:r>
            <a:r>
              <a:rPr lang="ar-EG" sz="1600" dirty="0">
                <a:solidFill>
                  <a:srgbClr val="000000"/>
                </a:solidFill>
                <a:latin typeface="Times New Roman" panose="02020603050405020304" pitchFamily="18" charset="0"/>
                <a:ea typeface="Times New Roman" panose="02020603050405020304" pitchFamily="18" charset="0"/>
              </a:rPr>
              <a:t>ى</a:t>
            </a:r>
            <a:r>
              <a:rPr lang="ar-SA" sz="1600" dirty="0">
                <a:solidFill>
                  <a:srgbClr val="000000"/>
                </a:solidFill>
                <a:latin typeface="Times New Roman" panose="02020603050405020304" pitchFamily="18" charset="0"/>
                <a:ea typeface="Times New Roman" panose="02020603050405020304" pitchFamily="18" charset="0"/>
              </a:rPr>
              <a:t> الخصوصية. </a:t>
            </a:r>
            <a:endParaRPr lang="en-US" sz="1600" dirty="0">
              <a:latin typeface="Times New Roman" panose="02020603050405020304" pitchFamily="18" charset="0"/>
              <a:ea typeface="Times New Roman" panose="02020603050405020304" pitchFamily="18" charset="0"/>
            </a:endParaRPr>
          </a:p>
          <a:p>
            <a:pPr marR="0" lvl="0" algn="just" rtl="1">
              <a:lnSpc>
                <a:spcPct val="150000"/>
              </a:lnSpc>
              <a:spcBef>
                <a:spcPts val="0"/>
              </a:spcBef>
              <a:spcAft>
                <a:spcPts val="500"/>
              </a:spcAft>
            </a:pPr>
            <a:r>
              <a:rPr lang="ar-EG" sz="1600" dirty="0">
                <a:solidFill>
                  <a:srgbClr val="000000"/>
                </a:solidFill>
                <a:latin typeface="Times New Roman" panose="02020603050405020304" pitchFamily="18" charset="0"/>
                <a:ea typeface="Times New Roman" panose="02020603050405020304" pitchFamily="18" charset="0"/>
              </a:rPr>
              <a:t>2-</a:t>
            </a:r>
            <a:r>
              <a:rPr lang="ar-SA" sz="1600" dirty="0">
                <a:solidFill>
                  <a:srgbClr val="000000"/>
                </a:solidFill>
                <a:latin typeface="Times New Roman" panose="02020603050405020304" pitchFamily="18" charset="0"/>
                <a:ea typeface="Times New Roman" panose="02020603050405020304" pitchFamily="18" charset="0"/>
              </a:rPr>
              <a:t> الحاسوب يمثل خطر</a:t>
            </a:r>
            <a:r>
              <a:rPr lang="ar-EG" sz="1600" dirty="0">
                <a:solidFill>
                  <a:srgbClr val="000000"/>
                </a:solidFill>
                <a:latin typeface="Times New Roman" panose="02020603050405020304" pitchFamily="18" charset="0"/>
                <a:ea typeface="Times New Roman" panose="02020603050405020304" pitchFamily="18" charset="0"/>
              </a:rPr>
              <a:t>ً</a:t>
            </a:r>
            <a:r>
              <a:rPr lang="ar-SA" sz="1600" dirty="0">
                <a:solidFill>
                  <a:srgbClr val="000000"/>
                </a:solidFill>
                <a:latin typeface="Times New Roman" panose="02020603050405020304" pitchFamily="18" charset="0"/>
                <a:ea typeface="Times New Roman" panose="02020603050405020304" pitchFamily="18" charset="0"/>
              </a:rPr>
              <a:t>ا داهما عل</a:t>
            </a:r>
            <a:r>
              <a:rPr lang="ar-EG" sz="1600" dirty="0">
                <a:solidFill>
                  <a:srgbClr val="000000"/>
                </a:solidFill>
                <a:latin typeface="Times New Roman" panose="02020603050405020304" pitchFamily="18" charset="0"/>
                <a:ea typeface="Times New Roman" panose="02020603050405020304" pitchFamily="18" charset="0"/>
              </a:rPr>
              <a:t>ى</a:t>
            </a:r>
            <a:r>
              <a:rPr lang="ar-SA" sz="1600" dirty="0">
                <a:solidFill>
                  <a:srgbClr val="000000"/>
                </a:solidFill>
                <a:latin typeface="Times New Roman" panose="02020603050405020304" pitchFamily="18" charset="0"/>
                <a:ea typeface="Times New Roman" panose="02020603050405020304" pitchFamily="18" charset="0"/>
              </a:rPr>
              <a:t> الخصوصية.</a:t>
            </a:r>
            <a:endParaRPr lang="ar-EG" sz="1600" dirty="0">
              <a:latin typeface="Times New Roman" panose="02020603050405020304" pitchFamily="18" charset="0"/>
              <a:ea typeface="Times New Roman" panose="02020603050405020304" pitchFamily="18" charset="0"/>
            </a:endParaRPr>
          </a:p>
        </p:txBody>
      </p:sp>
      <p:sp>
        <p:nvSpPr>
          <p:cNvPr id="4" name="Left-Up Arrow 3"/>
          <p:cNvSpPr/>
          <p:nvPr/>
        </p:nvSpPr>
        <p:spPr>
          <a:xfrm rot="16200000">
            <a:off x="7757083" y="1826626"/>
            <a:ext cx="860232" cy="508002"/>
          </a:xfrm>
          <a:prstGeom prst="leftUpArrow">
            <a:avLst/>
          </a:prstGeom>
          <a:solidFill>
            <a:srgbClr val="A3A3A3"/>
          </a:solidFill>
          <a:ln>
            <a:solidFill>
              <a:schemeClr val="tx1"/>
            </a:solid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Bent-Up Arrow 8"/>
          <p:cNvSpPr/>
          <p:nvPr/>
        </p:nvSpPr>
        <p:spPr>
          <a:xfrm rot="10800000">
            <a:off x="4001926" y="1731321"/>
            <a:ext cx="444345" cy="797746"/>
          </a:xfrm>
          <a:prstGeom prst="bentUpArrow">
            <a:avLst>
              <a:gd name="adj1" fmla="val 25000"/>
              <a:gd name="adj2" fmla="val 25000"/>
              <a:gd name="adj3" fmla="val 26905"/>
            </a:avLst>
          </a:prstGeom>
          <a:solidFill>
            <a:srgbClr val="A3A3A3"/>
          </a:solidFill>
          <a:ln>
            <a:solidFill>
              <a:schemeClr val="tx1"/>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 Same Side Corner Rectangle 4"/>
          <p:cNvSpPr/>
          <p:nvPr/>
        </p:nvSpPr>
        <p:spPr>
          <a:xfrm>
            <a:off x="4298326" y="891507"/>
            <a:ext cx="3762187" cy="1393037"/>
          </a:xfrm>
          <a:prstGeom prst="round2SameRect">
            <a:avLst/>
          </a:prstGeom>
          <a:ln w="28575"/>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3" name="TextBox 2"/>
          <p:cNvSpPr txBox="1"/>
          <p:nvPr/>
        </p:nvSpPr>
        <p:spPr>
          <a:xfrm>
            <a:off x="3917637" y="972768"/>
            <a:ext cx="4523563" cy="1451166"/>
          </a:xfrm>
          <a:prstGeom prst="rect">
            <a:avLst/>
          </a:prstGeom>
          <a:noFill/>
        </p:spPr>
        <p:txBody>
          <a:bodyPr wrap="square" rtlCol="0">
            <a:spAutoFit/>
          </a:bodyPr>
          <a:lstStyle/>
          <a:p>
            <a:pPr lvl="0" algn="ctr" defTabSz="1022350" rtl="1">
              <a:lnSpc>
                <a:spcPct val="150000"/>
              </a:lnSpc>
              <a:spcBef>
                <a:spcPct val="0"/>
              </a:spcBef>
              <a:spcAft>
                <a:spcPct val="35000"/>
              </a:spcAft>
            </a:pPr>
            <a:r>
              <a:rPr lang="ar-EG" b="1" dirty="0">
                <a:effectLst>
                  <a:outerShdw blurRad="38100" dist="38100" dir="2700000" algn="tl">
                    <a:srgbClr val="000000">
                      <a:alpha val="43137"/>
                    </a:srgbClr>
                  </a:outerShdw>
                </a:effectLst>
              </a:rPr>
              <a:t>المحور الثاني</a:t>
            </a:r>
          </a:p>
          <a:p>
            <a:pPr lvl="0" algn="ctr" defTabSz="1022350" rtl="1">
              <a:lnSpc>
                <a:spcPct val="150000"/>
              </a:lnSpc>
              <a:spcBef>
                <a:spcPct val="0"/>
              </a:spcBef>
              <a:spcAft>
                <a:spcPct val="35000"/>
              </a:spcAft>
            </a:pPr>
            <a:r>
              <a:rPr lang="ar-EG" sz="2000" b="1" dirty="0">
                <a:effectLst>
                  <a:outerShdw blurRad="38100" dist="38100" dir="2700000" algn="tl">
                    <a:srgbClr val="000000">
                      <a:alpha val="43137"/>
                    </a:srgbClr>
                  </a:outerShdw>
                </a:effectLst>
              </a:rPr>
              <a:t>أثر التكنولوجيا على الخصوصية</a:t>
            </a:r>
          </a:p>
          <a:p>
            <a:endParaRPr 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87685" y="4307934"/>
            <a:ext cx="4827408" cy="16963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127887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lowchart: Alternate Process 4">
            <a:extLst>
              <a:ext uri="{FF2B5EF4-FFF2-40B4-BE49-F238E27FC236}">
                <a16:creationId xmlns:a16="http://schemas.microsoft.com/office/drawing/2014/main" id="{51FB13BB-AD71-477E-BC70-772A9472A5BB}"/>
              </a:ext>
            </a:extLst>
          </p:cNvPr>
          <p:cNvSpPr/>
          <p:nvPr/>
        </p:nvSpPr>
        <p:spPr>
          <a:xfrm>
            <a:off x="8737600" y="588286"/>
            <a:ext cx="3329287" cy="606441"/>
          </a:xfrm>
          <a:prstGeom prst="flowChartAlternateProcess">
            <a:avLst/>
          </a:prstGeom>
          <a:solidFill>
            <a:srgbClr val="5285A8"/>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rPr>
              <a:t>عناصر المحاضرة</a:t>
            </a: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endParaRPr>
          </a:p>
        </p:txBody>
      </p:sp>
      <p:grpSp>
        <p:nvGrpSpPr>
          <p:cNvPr id="7" name="Group 6"/>
          <p:cNvGrpSpPr/>
          <p:nvPr/>
        </p:nvGrpSpPr>
        <p:grpSpPr>
          <a:xfrm>
            <a:off x="4671219" y="1620503"/>
            <a:ext cx="7395668" cy="2330140"/>
            <a:chOff x="4671219" y="1620503"/>
            <a:chExt cx="7395668" cy="2330140"/>
          </a:xfrm>
        </p:grpSpPr>
        <p:sp>
          <p:nvSpPr>
            <p:cNvPr id="6" name="Rectangle 5"/>
            <p:cNvSpPr/>
            <p:nvPr/>
          </p:nvSpPr>
          <p:spPr>
            <a:xfrm>
              <a:off x="4671219" y="1794933"/>
              <a:ext cx="7122848" cy="2155710"/>
            </a:xfrm>
            <a:prstGeom prst="rect">
              <a:avLst/>
            </a:prstGeom>
            <a:solidFill>
              <a:schemeClr val="bg1">
                <a:lumMod val="85000"/>
              </a:schemeClr>
            </a:solidFill>
            <a:ln w="28575">
              <a:solidFill>
                <a:schemeClr val="tx1"/>
              </a:solid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a:off x="4830269" y="1620503"/>
              <a:ext cx="7236618" cy="2195473"/>
            </a:xfrm>
            <a:prstGeom prst="rect">
              <a:avLst/>
            </a:prstGeom>
            <a:solidFill>
              <a:schemeClr val="bg1">
                <a:lumMod val="85000"/>
              </a:schemeClr>
            </a:solidFill>
            <a:ln w="28575">
              <a:solidFill>
                <a:schemeClr val="tx1"/>
              </a:solidFill>
            </a:ln>
          </p:spPr>
          <p:txBody>
            <a:bodyPr wrap="square">
              <a:spAutoFit/>
            </a:bodyPr>
            <a:lstStyle/>
            <a:p>
              <a:pPr marR="0" lvl="0" algn="just" rtl="1">
                <a:lnSpc>
                  <a:spcPct val="150000"/>
                </a:lnSpc>
                <a:spcBef>
                  <a:spcPts val="0"/>
                </a:spcBef>
                <a:spcAft>
                  <a:spcPts val="500"/>
                </a:spcAft>
              </a:pPr>
              <a:endParaRPr lang="ar-EG" sz="1600" dirty="0">
                <a:solidFill>
                  <a:srgbClr val="000000"/>
                </a:solidFill>
                <a:latin typeface="Times New Roman" panose="02020603050405020304" pitchFamily="18" charset="0"/>
                <a:ea typeface="Times New Roman" panose="02020603050405020304" pitchFamily="18" charset="0"/>
              </a:endParaRPr>
            </a:p>
            <a:p>
              <a:pPr marR="0" lvl="0" algn="just" rtl="1">
                <a:lnSpc>
                  <a:spcPct val="150000"/>
                </a:lnSpc>
                <a:spcBef>
                  <a:spcPts val="0"/>
                </a:spcBef>
                <a:spcAft>
                  <a:spcPts val="500"/>
                </a:spcAft>
              </a:pPr>
              <a:r>
                <a:rPr lang="ar-EG" sz="1600" dirty="0">
                  <a:solidFill>
                    <a:srgbClr val="000000"/>
                  </a:solidFill>
                  <a:latin typeface="Times New Roman" panose="02020603050405020304" pitchFamily="18" charset="0"/>
                  <a:ea typeface="Times New Roman" panose="02020603050405020304" pitchFamily="18" charset="0"/>
                </a:rPr>
                <a:t>3. </a:t>
              </a:r>
              <a:r>
                <a:rPr lang="ar-SA" sz="1600" dirty="0">
                  <a:solidFill>
                    <a:srgbClr val="000000"/>
                  </a:solidFill>
                  <a:latin typeface="Times New Roman" panose="02020603050405020304" pitchFamily="18" charset="0"/>
                  <a:ea typeface="Times New Roman" panose="02020603050405020304" pitchFamily="18" charset="0"/>
                </a:rPr>
                <a:t>أدوات الارتباط بالشبكة ووسائل ال</a:t>
              </a:r>
              <a:r>
                <a:rPr lang="ar-EG" sz="1600" dirty="0">
                  <a:solidFill>
                    <a:srgbClr val="000000"/>
                  </a:solidFill>
                  <a:latin typeface="Times New Roman" panose="02020603050405020304" pitchFamily="18" charset="0"/>
                  <a:ea typeface="Times New Roman" panose="02020603050405020304" pitchFamily="18" charset="0"/>
                </a:rPr>
                <a:t>ا</a:t>
              </a:r>
              <a:r>
                <a:rPr lang="ar-SA" sz="1600" dirty="0">
                  <a:solidFill>
                    <a:srgbClr val="000000"/>
                  </a:solidFill>
                  <a:latin typeface="Times New Roman" panose="02020603050405020304" pitchFamily="18" charset="0"/>
                  <a:ea typeface="Times New Roman" panose="02020603050405020304" pitchFamily="18" charset="0"/>
                </a:rPr>
                <a:t>تصال اللاسلكي وخصوصية المعلومات.</a:t>
              </a:r>
              <a:endParaRPr lang="en-US" sz="1600" dirty="0">
                <a:latin typeface="Times New Roman" panose="02020603050405020304" pitchFamily="18" charset="0"/>
                <a:ea typeface="Times New Roman" panose="02020603050405020304" pitchFamily="18" charset="0"/>
              </a:endParaRPr>
            </a:p>
            <a:p>
              <a:pPr marR="0" lvl="0" algn="just" rtl="1">
                <a:lnSpc>
                  <a:spcPct val="150000"/>
                </a:lnSpc>
                <a:spcBef>
                  <a:spcPts val="0"/>
                </a:spcBef>
                <a:spcAft>
                  <a:spcPts val="500"/>
                </a:spcAft>
              </a:pPr>
              <a:r>
                <a:rPr lang="ar-EG" sz="1600" dirty="0">
                  <a:solidFill>
                    <a:srgbClr val="000000"/>
                  </a:solidFill>
                  <a:latin typeface="Times New Roman" panose="02020603050405020304" pitchFamily="18" charset="0"/>
                  <a:ea typeface="Times New Roman" panose="02020603050405020304" pitchFamily="18" charset="0"/>
                </a:rPr>
                <a:t>4. </a:t>
              </a:r>
              <a:r>
                <a:rPr lang="ar-SA" sz="1600" dirty="0">
                  <a:solidFill>
                    <a:srgbClr val="000000"/>
                  </a:solidFill>
                  <a:latin typeface="Times New Roman" panose="02020603050405020304" pitchFamily="18" charset="0"/>
                  <a:ea typeface="Times New Roman" panose="02020603050405020304" pitchFamily="18" charset="0"/>
                </a:rPr>
                <a:t>الحماية الجنائية للهوية الرقمية.</a:t>
              </a:r>
              <a:endParaRPr lang="en-US" sz="1600" dirty="0">
                <a:latin typeface="Times New Roman" panose="02020603050405020304" pitchFamily="18" charset="0"/>
                <a:ea typeface="Times New Roman" panose="02020603050405020304" pitchFamily="18" charset="0"/>
              </a:endParaRPr>
            </a:p>
            <a:p>
              <a:pPr marR="0" lvl="0" algn="just" rtl="1">
                <a:lnSpc>
                  <a:spcPct val="150000"/>
                </a:lnSpc>
                <a:spcBef>
                  <a:spcPts val="0"/>
                </a:spcBef>
                <a:spcAft>
                  <a:spcPts val="500"/>
                </a:spcAft>
              </a:pPr>
              <a:r>
                <a:rPr lang="ar-EG" sz="1600" dirty="0">
                  <a:solidFill>
                    <a:srgbClr val="000000"/>
                  </a:solidFill>
                  <a:latin typeface="Times New Roman" panose="02020603050405020304" pitchFamily="18" charset="0"/>
                  <a:ea typeface="Times New Roman" panose="02020603050405020304" pitchFamily="18" charset="0"/>
                </a:rPr>
                <a:t>5. </a:t>
              </a:r>
              <a:r>
                <a:rPr lang="ar-SA" sz="1600" dirty="0">
                  <a:solidFill>
                    <a:srgbClr val="000000"/>
                  </a:solidFill>
                  <a:latin typeface="Times New Roman" panose="02020603050405020304" pitchFamily="18" charset="0"/>
                  <a:ea typeface="Times New Roman" panose="02020603050405020304" pitchFamily="18" charset="0"/>
                </a:rPr>
                <a:t>وسائل الدفع وعلاقتها بالخصوصية.</a:t>
              </a:r>
            </a:p>
            <a:p>
              <a:pPr marR="0" lvl="0" algn="just" rtl="1">
                <a:lnSpc>
                  <a:spcPct val="150000"/>
                </a:lnSpc>
                <a:spcBef>
                  <a:spcPts val="0"/>
                </a:spcBef>
                <a:spcAft>
                  <a:spcPts val="500"/>
                </a:spcAft>
              </a:pPr>
              <a:endParaRPr lang="ar-EG" sz="1600" dirty="0">
                <a:latin typeface="Times New Roman" panose="02020603050405020304" pitchFamily="18" charset="0"/>
                <a:ea typeface="Times New Roman" panose="02020603050405020304" pitchFamily="18" charset="0"/>
              </a:endParaRPr>
            </a:p>
          </p:txBody>
        </p:sp>
      </p:grpSp>
      <p:grpSp>
        <p:nvGrpSpPr>
          <p:cNvPr id="10" name="Group 9"/>
          <p:cNvGrpSpPr/>
          <p:nvPr/>
        </p:nvGrpSpPr>
        <p:grpSpPr>
          <a:xfrm>
            <a:off x="1093784" y="4336290"/>
            <a:ext cx="7450605" cy="1668348"/>
            <a:chOff x="853943" y="4486391"/>
            <a:chExt cx="6427390" cy="1668348"/>
          </a:xfrm>
        </p:grpSpPr>
        <p:sp>
          <p:nvSpPr>
            <p:cNvPr id="8" name="Rectangle 7"/>
            <p:cNvSpPr/>
            <p:nvPr/>
          </p:nvSpPr>
          <p:spPr>
            <a:xfrm>
              <a:off x="853943" y="4486391"/>
              <a:ext cx="6232657" cy="1668348"/>
            </a:xfrm>
            <a:prstGeom prst="rect">
              <a:avLst/>
            </a:prstGeom>
            <a:solidFill>
              <a:schemeClr val="bg1">
                <a:lumMod val="85000"/>
              </a:schemeClr>
            </a:solidFill>
            <a:ln w="28575">
              <a:solidFill>
                <a:schemeClr val="tx1"/>
              </a:solid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1007533" y="4741239"/>
              <a:ext cx="6273800" cy="1158651"/>
            </a:xfrm>
            <a:prstGeom prst="rect">
              <a:avLst/>
            </a:prstGeom>
            <a:solidFill>
              <a:srgbClr val="D9D9D9"/>
            </a:solidFill>
            <a:ln w="28575">
              <a:solidFill>
                <a:schemeClr val="tx1"/>
              </a:solidFill>
            </a:ln>
          </p:spPr>
          <p:txBody>
            <a:bodyPr wrap="square">
              <a:spAutoFit/>
            </a:bodyPr>
            <a:lstStyle/>
            <a:p>
              <a:pPr marR="0" lvl="0" algn="just" rtl="1">
                <a:lnSpc>
                  <a:spcPct val="150000"/>
                </a:lnSpc>
                <a:spcBef>
                  <a:spcPts val="0"/>
                </a:spcBef>
                <a:spcAft>
                  <a:spcPts val="500"/>
                </a:spcAft>
              </a:pPr>
              <a:r>
                <a:rPr lang="en-US" sz="1600" b="1" dirty="0">
                  <a:latin typeface="Times New Roman" panose="02020603050405020304" pitchFamily="18" charset="0"/>
                  <a:ea typeface="Calibri" panose="020F0502020204030204" pitchFamily="34" charset="0"/>
                </a:rPr>
                <a:t>       </a:t>
              </a:r>
              <a:r>
                <a:rPr lang="ar-SA" sz="1600" b="1" dirty="0">
                  <a:latin typeface="Times New Roman" panose="02020603050405020304" pitchFamily="18" charset="0"/>
                  <a:ea typeface="Calibri" panose="020F0502020204030204" pitchFamily="34" charset="0"/>
                </a:rPr>
                <a:t>وثمة خمسة مبادئ أساسية تحكم ما يمكن تسميته بالممارسات العادلة والمقبولة أو النزيهة في نطاق خصوصية المعلومات أو حماية المعلومات الشخصية بشبكة الإنترنت</a:t>
              </a:r>
              <a:r>
                <a:rPr lang="ar-EG" sz="1600" b="1" dirty="0">
                  <a:latin typeface="Times New Roman" panose="02020603050405020304" pitchFamily="18" charset="0"/>
                  <a:ea typeface="Calibri" panose="020F0502020204030204" pitchFamily="34" charset="0"/>
                </a:rPr>
                <a:t>.</a:t>
              </a:r>
            </a:p>
          </p:txBody>
        </p:sp>
      </p:grpSp>
      <p:grpSp>
        <p:nvGrpSpPr>
          <p:cNvPr id="21" name="Group 20"/>
          <p:cNvGrpSpPr/>
          <p:nvPr/>
        </p:nvGrpSpPr>
        <p:grpSpPr>
          <a:xfrm>
            <a:off x="4671219" y="3950642"/>
            <a:ext cx="2610114" cy="385649"/>
            <a:chOff x="4671219" y="3950642"/>
            <a:chExt cx="2610114" cy="385649"/>
          </a:xfrm>
        </p:grpSpPr>
        <p:cxnSp>
          <p:nvCxnSpPr>
            <p:cNvPr id="9" name="Straight Connector 8"/>
            <p:cNvCxnSpPr/>
            <p:nvPr/>
          </p:nvCxnSpPr>
          <p:spPr>
            <a:xfrm>
              <a:off x="4671219" y="3950643"/>
              <a:ext cx="0" cy="385648"/>
            </a:xfrm>
            <a:prstGeom prst="line">
              <a:avLst/>
            </a:prstGeom>
            <a:ln w="28575">
              <a:solidFill>
                <a:schemeClr val="tx1"/>
              </a:solidFill>
            </a:ln>
            <a:effectLst>
              <a:outerShdw blurRad="50800" dist="38100" dir="10800000" algn="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7281333" y="3950643"/>
              <a:ext cx="0" cy="385648"/>
            </a:xfrm>
            <a:prstGeom prst="line">
              <a:avLst/>
            </a:prstGeom>
            <a:ln w="28575">
              <a:solidFill>
                <a:schemeClr val="tx1"/>
              </a:solidFill>
            </a:ln>
            <a:effectLst>
              <a:outerShdw blurRad="50800" dist="381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H="1">
              <a:off x="6604000" y="3950643"/>
              <a:ext cx="677333" cy="38564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H="1">
              <a:off x="5875273" y="3950643"/>
              <a:ext cx="677333" cy="38564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H="1">
              <a:off x="5197940" y="3950642"/>
              <a:ext cx="677332" cy="38564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H="1">
              <a:off x="4671219" y="3958010"/>
              <a:ext cx="677334" cy="37091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62540" y="1795399"/>
            <a:ext cx="3117120" cy="24961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49664579"/>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4296833" y="1475838"/>
            <a:ext cx="3598334" cy="1459799"/>
          </a:xfrm>
          <a:prstGeom prst="roundRect">
            <a:avLst/>
          </a:prstGeom>
          <a:solidFill>
            <a:srgbClr val="DADCDF"/>
          </a:solidFill>
          <a:ln w="38100">
            <a:solidFill>
              <a:schemeClr val="tx1"/>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4401336" y="1493975"/>
            <a:ext cx="3793067" cy="987450"/>
          </a:xfrm>
          <a:prstGeom prst="rect">
            <a:avLst/>
          </a:prstGeom>
        </p:spPr>
        <p:txBody>
          <a:bodyPr wrap="square">
            <a:spAutoFit/>
          </a:bodyPr>
          <a:lstStyle/>
          <a:p>
            <a:pPr marL="457200" marR="0" algn="ctr" rtl="1">
              <a:lnSpc>
                <a:spcPct val="150000"/>
              </a:lnSpc>
              <a:spcBef>
                <a:spcPts val="0"/>
              </a:spcBef>
              <a:spcAft>
                <a:spcPts val="500"/>
              </a:spcAft>
            </a:pPr>
            <a:r>
              <a:rPr lang="ar-SA"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rPr>
              <a:t>المحور الأول</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endParaRPr>
          </a:p>
          <a:p>
            <a:pPr algn="ctr" rtl="1">
              <a:lnSpc>
                <a:spcPct val="150000"/>
              </a:lnSpc>
            </a:pPr>
            <a:r>
              <a:rPr lang="ar-SA" dirty="0">
                <a:effectLst>
                  <a:outerShdw blurRad="38100" dist="38100" dir="2700000" algn="tl">
                    <a:srgbClr val="000000">
                      <a:alpha val="43137"/>
                    </a:srgbClr>
                  </a:outerShdw>
                </a:effectLst>
                <a:ea typeface="Times New Roman" panose="02020603050405020304" pitchFamily="18" charset="0"/>
              </a:rPr>
              <a:t>ما هية البيانات الشخصية</a:t>
            </a:r>
            <a:endParaRPr lang="en-US" dirty="0">
              <a:effectLst>
                <a:outerShdw blurRad="38100" dist="38100" dir="2700000" algn="tl">
                  <a:srgbClr val="000000">
                    <a:alpha val="43137"/>
                  </a:srgbClr>
                </a:outerShdw>
              </a:effectLst>
            </a:endParaRPr>
          </a:p>
        </p:txBody>
      </p:sp>
      <p:sp>
        <p:nvSpPr>
          <p:cNvPr id="9" name="Rounded Rectangle 8"/>
          <p:cNvSpPr/>
          <p:nvPr/>
        </p:nvSpPr>
        <p:spPr>
          <a:xfrm>
            <a:off x="2438400" y="2671934"/>
            <a:ext cx="7323667" cy="3558885"/>
          </a:xfrm>
          <a:prstGeom prst="roundRect">
            <a:avLst/>
          </a:prstGeom>
          <a:solidFill>
            <a:srgbClr val="DADCDF"/>
          </a:solidFill>
          <a:ln w="38100">
            <a:solidFill>
              <a:schemeClr val="tx1"/>
            </a:solid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590800" y="2854595"/>
            <a:ext cx="6976533" cy="3000821"/>
          </a:xfrm>
          <a:prstGeom prst="rect">
            <a:avLst/>
          </a:prstGeom>
        </p:spPr>
        <p:txBody>
          <a:bodyPr wrap="square">
            <a:spAutoFit/>
          </a:bodyPr>
          <a:lstStyle/>
          <a:p>
            <a:pPr algn="just" rtl="1">
              <a:lnSpc>
                <a:spcPct val="150000"/>
              </a:lnSpc>
            </a:pPr>
            <a:r>
              <a:rPr lang="ar-SA" b="1" dirty="0"/>
              <a:t> </a:t>
            </a:r>
            <a:r>
              <a:rPr lang="en-US" b="1" dirty="0"/>
              <a:t>         </a:t>
            </a:r>
            <a:r>
              <a:rPr lang="ar-SA" b="1" dirty="0"/>
              <a:t>مما لاشك فيه، إن البيانات الشخصية قد لاحقت التطور الذي شهدته شبكة الإنترنت؛</a:t>
            </a:r>
            <a:r>
              <a:rPr lang="ar-SA" b="1" u="sng" dirty="0"/>
              <a:t> فلم تعد تقتصر البيانات الشخصية على البيانات التقليدية كالاسم واللقب والعنوان البريدي بل اتسعت هذه البيانات وتنوعت</a:t>
            </a:r>
            <a:r>
              <a:rPr lang="ar-SA" b="1" dirty="0"/>
              <a:t> لتشمل صورة الشخص وصوته؛ كما أنها تضمنت بعض البيانات المتعلقة بالشخص ذاته من حيث قدرته المالية وسلوكياته وعاد</a:t>
            </a:r>
            <a:r>
              <a:rPr lang="ar-EG" b="1" dirty="0"/>
              <a:t>ا</a:t>
            </a:r>
            <a:r>
              <a:rPr lang="ar-SA" b="1" dirty="0"/>
              <a:t>ته وميوله وأذواقه؛ والأكثر من ذلك كله البيانات التي تتعلق بجسم الإنسان " البيانات البيومترية</a:t>
            </a:r>
            <a:r>
              <a:rPr lang="ar-EG" b="1" dirty="0"/>
              <a:t> "</a:t>
            </a:r>
            <a:r>
              <a:rPr lang="ar-SA" b="1" dirty="0"/>
              <a:t>.</a:t>
            </a:r>
            <a:endParaRPr lang="en-US" b="1" dirty="0">
              <a:ea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1086" y="622437"/>
            <a:ext cx="2868521" cy="19088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0829853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1828800" y="2151017"/>
            <a:ext cx="8272272" cy="4249783"/>
            <a:chOff x="1349826" y="1690210"/>
            <a:chExt cx="8847910" cy="5335815"/>
          </a:xfrm>
        </p:grpSpPr>
        <p:sp>
          <p:nvSpPr>
            <p:cNvPr id="8" name="Oval 7"/>
            <p:cNvSpPr/>
            <p:nvPr/>
          </p:nvSpPr>
          <p:spPr>
            <a:xfrm>
              <a:off x="1349826" y="1690210"/>
              <a:ext cx="8847910" cy="5335815"/>
            </a:xfrm>
            <a:prstGeom prst="ellipse">
              <a:avLst/>
            </a:prstGeom>
            <a:gradFill flip="none" rotWithShape="1">
              <a:gsLst>
                <a:gs pos="0">
                  <a:srgbClr val="669BBC">
                    <a:shade val="30000"/>
                    <a:satMod val="115000"/>
                  </a:srgbClr>
                </a:gs>
                <a:gs pos="50000">
                  <a:srgbClr val="669BBC">
                    <a:shade val="67500"/>
                    <a:satMod val="115000"/>
                  </a:srgbClr>
                </a:gs>
                <a:gs pos="100000">
                  <a:srgbClr val="669BBC">
                    <a:shade val="100000"/>
                    <a:satMod val="115000"/>
                  </a:srgbClr>
                </a:gs>
              </a:gsLst>
              <a:lin ang="5400000" scaled="1"/>
              <a:tileRect/>
            </a:grad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1523999" y="2267651"/>
              <a:ext cx="8499566" cy="3686329"/>
            </a:xfrm>
            <a:prstGeom prst="ellipse">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lin ang="13500000" scaled="1"/>
              <a:tileRect/>
            </a:grad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 name="TextBox 2"/>
          <p:cNvSpPr txBox="1"/>
          <p:nvPr/>
        </p:nvSpPr>
        <p:spPr>
          <a:xfrm>
            <a:off x="2698133" y="2867819"/>
            <a:ext cx="6533606" cy="1692771"/>
          </a:xfrm>
          <a:prstGeom prst="rect">
            <a:avLst/>
          </a:prstGeom>
          <a:noFill/>
        </p:spPr>
        <p:txBody>
          <a:bodyPr wrap="square" rtlCol="0">
            <a:spAutoFit/>
          </a:bodyPr>
          <a:lstStyle/>
          <a:p>
            <a:pPr algn="just" rtl="1"/>
            <a:endParaRPr lang="ar-EG" dirty="0">
              <a:solidFill>
                <a:schemeClr val="bg1"/>
              </a:solidFill>
              <a:latin typeface="Times New Roman" panose="02020603050405020304" pitchFamily="18" charset="0"/>
              <a:ea typeface="Times New Roman" panose="02020603050405020304" pitchFamily="18" charset="0"/>
            </a:endParaRPr>
          </a:p>
          <a:p>
            <a:pPr algn="r" rtl="1"/>
            <a:r>
              <a:rPr lang="ar-SA" sz="2400" b="1"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أولًا: </a:t>
            </a:r>
            <a:r>
              <a:rPr lang="ar-SA" sz="2000" b="1" dirty="0">
                <a:effectLst>
                  <a:outerShdw blurRad="38100" dist="38100" dir="2700000" algn="tl">
                    <a:srgbClr val="000000">
                      <a:alpha val="43137"/>
                    </a:srgbClr>
                  </a:outerShdw>
                </a:effectLst>
                <a:latin typeface="Times New Roman" panose="02020603050405020304" pitchFamily="18" charset="0"/>
              </a:rPr>
              <a:t>المفهوم القانوني للبيانات الشخصية</a:t>
            </a:r>
            <a:r>
              <a:rPr lang="ar-EG" sz="2000" b="1" dirty="0">
                <a:effectLst>
                  <a:outerShdw blurRad="38100" dist="38100" dir="2700000" algn="tl">
                    <a:srgbClr val="000000">
                      <a:alpha val="43137"/>
                    </a:srgbClr>
                  </a:outerShdw>
                </a:effectLst>
                <a:latin typeface="Times New Roman" panose="02020603050405020304" pitchFamily="18" charset="0"/>
              </a:rPr>
              <a:t>.</a:t>
            </a:r>
          </a:p>
          <a:p>
            <a:pPr algn="r" rtl="1"/>
            <a:endParaRPr lang="ar-EG" sz="20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a:p>
            <a:pPr algn="r" rtl="1"/>
            <a:r>
              <a:rPr lang="ar-EG" sz="2400" b="1"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ثانياً</a:t>
            </a:r>
            <a:r>
              <a:rPr lang="ar-SA" sz="2400" b="1"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ar-SA" sz="2000" b="1" dirty="0">
                <a:effectLst>
                  <a:outerShdw blurRad="38100" dist="38100" dir="2700000" algn="tl">
                    <a:srgbClr val="000000">
                      <a:alpha val="43137"/>
                    </a:srgbClr>
                  </a:outerShdw>
                </a:effectLst>
                <a:latin typeface="Times New Roman" panose="02020603050405020304" pitchFamily="18" charset="0"/>
              </a:rPr>
              <a:t>موقف التوجيهات الأوروبية من البيانات الشخصية</a:t>
            </a:r>
            <a:r>
              <a:rPr lang="ar-EG" sz="2000" b="1" dirty="0">
                <a:effectLst>
                  <a:outerShdw blurRad="38100" dist="38100" dir="2700000" algn="tl">
                    <a:srgbClr val="000000">
                      <a:alpha val="43137"/>
                    </a:srgbClr>
                  </a:outerShdw>
                </a:effectLst>
                <a:latin typeface="Times New Roman" panose="02020603050405020304" pitchFamily="18" charset="0"/>
              </a:rPr>
              <a:t>.</a:t>
            </a:r>
          </a:p>
          <a:p>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49061" y="677444"/>
            <a:ext cx="2533221" cy="14735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5" name="Group 4">
            <a:extLst>
              <a:ext uri="{FF2B5EF4-FFF2-40B4-BE49-F238E27FC236}">
                <a16:creationId xmlns:a16="http://schemas.microsoft.com/office/drawing/2014/main" id="{5AD832ED-7F9B-FC18-9E56-0AAAC4936DC8}"/>
              </a:ext>
            </a:extLst>
          </p:cNvPr>
          <p:cNvGrpSpPr/>
          <p:nvPr/>
        </p:nvGrpSpPr>
        <p:grpSpPr>
          <a:xfrm>
            <a:off x="3456519" y="672251"/>
            <a:ext cx="5016834" cy="1206821"/>
            <a:chOff x="765683" y="0"/>
            <a:chExt cx="5016834" cy="1206821"/>
          </a:xfrm>
          <a:scene3d>
            <a:camera prst="orthographicFront">
              <a:rot lat="0" lon="0" rev="0"/>
            </a:camera>
            <a:lightRig rig="contrasting" dir="t">
              <a:rot lat="0" lon="0" rev="1200000"/>
            </a:lightRig>
          </a:scene3d>
        </p:grpSpPr>
        <p:sp>
          <p:nvSpPr>
            <p:cNvPr id="6" name="Rectangle: Top Corners Rounded 5">
              <a:extLst>
                <a:ext uri="{FF2B5EF4-FFF2-40B4-BE49-F238E27FC236}">
                  <a16:creationId xmlns:a16="http://schemas.microsoft.com/office/drawing/2014/main" id="{EE42D85F-BAB9-EAE9-D2EC-D420F96886F8}"/>
                </a:ext>
              </a:extLst>
            </p:cNvPr>
            <p:cNvSpPr/>
            <p:nvPr/>
          </p:nvSpPr>
          <p:spPr>
            <a:xfrm>
              <a:off x="765683" y="0"/>
              <a:ext cx="5016834" cy="1206821"/>
            </a:xfrm>
            <a:prstGeom prst="round2SameRect">
              <a:avLst/>
            </a:prstGeom>
            <a:solidFill>
              <a:srgbClr val="ED7D31">
                <a:hueOff val="0"/>
                <a:satOff val="0"/>
                <a:lumOff val="0"/>
                <a:alphaOff val="0"/>
              </a:srgbClr>
            </a:solidFill>
            <a:ln>
              <a:noFill/>
            </a:ln>
            <a:effectLst/>
            <a:sp3d contourW="19050" prstMaterial="metal">
              <a:bevelT w="88900" h="203200"/>
              <a:bevelB w="165100" h="254000"/>
            </a:sp3d>
          </p:spPr>
        </p:sp>
        <p:sp>
          <p:nvSpPr>
            <p:cNvPr id="10" name="Rectangle: Top Corners Rounded 4">
              <a:extLst>
                <a:ext uri="{FF2B5EF4-FFF2-40B4-BE49-F238E27FC236}">
                  <a16:creationId xmlns:a16="http://schemas.microsoft.com/office/drawing/2014/main" id="{266090D4-63E8-2871-4C44-525C4516CE26}"/>
                </a:ext>
              </a:extLst>
            </p:cNvPr>
            <p:cNvSpPr txBox="1"/>
            <p:nvPr/>
          </p:nvSpPr>
          <p:spPr>
            <a:xfrm>
              <a:off x="824595" y="58912"/>
              <a:ext cx="4899010" cy="1147909"/>
            </a:xfrm>
            <a:prstGeom prst="rect">
              <a:avLst/>
            </a:prstGeom>
            <a:noFill/>
            <a:ln>
              <a:noFill/>
            </a:ln>
            <a:effectLst/>
            <a:sp3d/>
          </p:spPr>
          <p:txBody>
            <a:bodyPr spcFirstLastPara="0" vert="horz" wrap="square" lIns="121920" tIns="40640" rIns="121920" bIns="40640" numCol="1" spcCol="1270" anchor="ctr" anchorCtr="0">
              <a:noAutofit/>
            </a:bodyPr>
            <a:lstStyle/>
            <a:p>
              <a:pPr marL="0" marR="0" lvl="0" indent="0" algn="ctr" defTabSz="1422400" eaLnBrk="1" fontAlgn="auto" latinLnBrk="0" hangingPunct="1">
                <a:lnSpc>
                  <a:spcPct val="90000"/>
                </a:lnSpc>
                <a:spcBef>
                  <a:spcPct val="0"/>
                </a:spcBef>
                <a:spcAft>
                  <a:spcPct val="35000"/>
                </a:spcAft>
                <a:buClrTx/>
                <a:buSzTx/>
                <a:buFontTx/>
                <a:buNone/>
                <a:tabLst/>
                <a:defRPr/>
              </a:pPr>
              <a:r>
                <a:rPr kumimoji="0" lang="ar-EG" sz="3200" b="1" i="0" u="none" strike="noStrike" kern="1200" cap="none" spc="0" normalizeH="0" baseline="0" noProof="0" dirty="0">
                  <a:ln>
                    <a:noFill/>
                  </a:ln>
                  <a:solidFill>
                    <a:sysClr val="window" lastClr="FFFFFF"/>
                  </a:solidFill>
                  <a:effectLst/>
                  <a:uLnTx/>
                  <a:uFillTx/>
                  <a:latin typeface="Calibri" panose="020F0502020204030204"/>
                  <a:ea typeface="+mn-ea"/>
                </a:rPr>
                <a:t>المحور الأول</a:t>
              </a:r>
              <a:endParaRPr kumimoji="0" lang="en-US" sz="3200" b="1" i="0" u="none" strike="noStrike" kern="1200" cap="none" spc="0" normalizeH="0" baseline="0" noProof="0" dirty="0">
                <a:ln>
                  <a:noFill/>
                </a:ln>
                <a:solidFill>
                  <a:sysClr val="window" lastClr="FFFFFF"/>
                </a:solidFill>
                <a:effectLst/>
                <a:uLnTx/>
                <a:uFillTx/>
                <a:latin typeface="Calibri" panose="020F0502020204030204"/>
                <a:ea typeface="+mn-ea"/>
              </a:endParaRPr>
            </a:p>
            <a:p>
              <a:pPr marL="0" marR="0" lvl="0" indent="0" algn="ctr" defTabSz="1422400" eaLnBrk="1" fontAlgn="auto" latinLnBrk="0" hangingPunct="1">
                <a:lnSpc>
                  <a:spcPct val="90000"/>
                </a:lnSpc>
                <a:spcBef>
                  <a:spcPct val="0"/>
                </a:spcBef>
                <a:spcAft>
                  <a:spcPct val="35000"/>
                </a:spcAft>
                <a:buClrTx/>
                <a:buSzTx/>
                <a:buFontTx/>
                <a:buNone/>
                <a:tabLst/>
                <a:defRPr/>
              </a:pPr>
              <a:r>
                <a:rPr kumimoji="0" lang="ar-EG" sz="3200" b="1" i="0" u="none" strike="noStrike" kern="1200" cap="none" spc="0" normalizeH="0" baseline="0" noProof="0" dirty="0">
                  <a:ln>
                    <a:noFill/>
                  </a:ln>
                  <a:solidFill>
                    <a:sysClr val="window" lastClr="FFFFFF"/>
                  </a:solidFill>
                  <a:effectLst/>
                  <a:uLnTx/>
                  <a:uFillTx/>
                  <a:latin typeface="Calibri" panose="020F0502020204030204"/>
                  <a:ea typeface="+mn-ea"/>
                </a:rPr>
                <a:t>ما هية البيانات الشخصية</a:t>
              </a:r>
            </a:p>
          </p:txBody>
        </p:sp>
      </p:grpSp>
    </p:spTree>
    <p:extLst>
      <p:ext uri="{BB962C8B-B14F-4D97-AF65-F5344CB8AC3E}">
        <p14:creationId xmlns:p14="http://schemas.microsoft.com/office/powerpoint/2010/main" val="30530159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3993" y="1405049"/>
            <a:ext cx="11855873" cy="4744184"/>
          </a:xfrm>
          <a:prstGeom prst="rect">
            <a:avLst/>
          </a:prstGeom>
          <a:solidFill>
            <a:srgbClr val="E1E2E5"/>
          </a:solidFill>
          <a:ln w="28575">
            <a:solidFill>
              <a:schemeClr val="tx1"/>
            </a:solidFill>
            <a:prstDash val="dash"/>
          </a:ln>
        </p:spPr>
        <p:txBody>
          <a:bodyPr wrap="square">
            <a:spAutoFit/>
          </a:bodyPr>
          <a:lstStyle/>
          <a:p>
            <a:pPr algn="just" rtl="1">
              <a:lnSpc>
                <a:spcPct val="150000"/>
              </a:lnSpc>
              <a:spcAft>
                <a:spcPts val="500"/>
              </a:spcAft>
            </a:pPr>
            <a:r>
              <a:rPr lang="en-US" dirty="0"/>
              <a:t>         </a:t>
            </a:r>
            <a:r>
              <a:rPr lang="ar-SA" dirty="0"/>
              <a:t>حيث عرف المشرع الفرنسي البيانات الشخصية ف</a:t>
            </a:r>
            <a:r>
              <a:rPr lang="ar-EG" dirty="0"/>
              <a:t>ي</a:t>
            </a:r>
            <a:r>
              <a:rPr lang="ar-SA" dirty="0"/>
              <a:t> ضوء القانون رقم ٨٠١ لسنة ٢٠٠٤ الخاص بحماية البيانات الشخصية؛ حيث نصت المادة الثانية على إنه " يعتبر </a:t>
            </a:r>
            <a:r>
              <a:rPr lang="ar-EG" dirty="0"/>
              <a:t>بيانًا شخصيًّا</a:t>
            </a:r>
            <a:r>
              <a:rPr lang="ar-SA" dirty="0"/>
              <a:t> أى معلومات تتعلق بشخص طبيعي معروف هويته أو يمكن التعرف عل</a:t>
            </a:r>
            <a:r>
              <a:rPr lang="ar-EG" dirty="0"/>
              <a:t>ى</a:t>
            </a:r>
            <a:r>
              <a:rPr lang="ar-SA" dirty="0"/>
              <a:t> هويته سواء بشكل مباشر أو غير مباشر، أو يمكن تحديد هويته بالرجوع إلى الاسم ورقم تعريفه الشخصي وبيانات الموقع والمعرّف عبر الإنترنت لواحد أو أكثر من العناصر المحددة الخاصة بالهوية الشخصية أو الفسيولوجية أو الجينية أو النفسية أو الاقتصادية أو الثقافية أو الاجتماعية</a:t>
            </a:r>
            <a:r>
              <a:rPr lang="ar-EG" dirty="0"/>
              <a:t> </a:t>
            </a:r>
            <a:r>
              <a:rPr lang="ar-SA" dirty="0"/>
              <a:t>".</a:t>
            </a:r>
            <a:endParaRPr lang="en-US" dirty="0"/>
          </a:p>
          <a:p>
            <a:pPr algn="just" rtl="1">
              <a:lnSpc>
                <a:spcPct val="150000"/>
              </a:lnSpc>
              <a:spcAft>
                <a:spcPts val="500"/>
              </a:spcAft>
            </a:pPr>
            <a:endParaRPr lang="ar-EG" dirty="0"/>
          </a:p>
          <a:p>
            <a:pPr algn="just" rtl="1">
              <a:lnSpc>
                <a:spcPct val="150000"/>
              </a:lnSpc>
              <a:spcAft>
                <a:spcPts val="500"/>
              </a:spcAft>
            </a:pPr>
            <a:r>
              <a:rPr lang="ar-SA" b="1" dirty="0"/>
              <a:t> </a:t>
            </a:r>
            <a:r>
              <a:rPr lang="en-US" b="1" dirty="0"/>
              <a:t>        </a:t>
            </a:r>
            <a:r>
              <a:rPr lang="ar-SA" b="1" dirty="0">
                <a:solidFill>
                  <a:srgbClr val="FF0000"/>
                </a:solidFill>
              </a:rPr>
              <a:t>فالبيانات تعتبر "شخصية</a:t>
            </a:r>
            <a:r>
              <a:rPr lang="ar-SA" dirty="0"/>
              <a:t>" </a:t>
            </a:r>
            <a:r>
              <a:rPr lang="ar-SA" b="1" dirty="0"/>
              <a:t>طالما أنها تتعلق بالأشخاص الطبيعيين الذين تم تحديد هويتهم بشكل مباشر أو غير مباشر؛</a:t>
            </a:r>
            <a:r>
              <a:rPr lang="ar-SA" dirty="0"/>
              <a:t> كما أنه يمكن التعرف على شخص وتحديد هويته عندما يظهر اسمه على سبيل المثال في ملف؛ فهذا الأخير قد يحتوى على معلومات تسمح بشكل غير مباشر بتحديد هويته مثل عنوان</a:t>
            </a:r>
            <a:r>
              <a:rPr lang="ar-EG" dirty="0"/>
              <a:t> "</a:t>
            </a:r>
            <a:r>
              <a:rPr lang="ar-SA" dirty="0"/>
              <a:t> </a:t>
            </a:r>
            <a:r>
              <a:rPr lang="en-US" dirty="0"/>
              <a:t>IP</a:t>
            </a:r>
            <a:r>
              <a:rPr lang="ar-SA" dirty="0"/>
              <a:t> " أو الاسم أو رقم التسجيل أو رقم الهاتف أو الصورة الفوتوغرافية أو البيانات البيومترية مثل بصمة الأصابع أو الحمض النووي وكذلك جميع المعلومات التي يكون من شأنها تمييز الأشخاص عن غيرهم مثل مكان الإقامة والمهنة، والنوع، والسن.</a:t>
            </a:r>
            <a:endParaRPr lang="en-US" dirty="0">
              <a:solidFill>
                <a:srgbClr val="FF0000"/>
              </a:solidFill>
            </a:endParaRPr>
          </a:p>
        </p:txBody>
      </p:sp>
      <p:grpSp>
        <p:nvGrpSpPr>
          <p:cNvPr id="4" name="Group 3"/>
          <p:cNvGrpSpPr/>
          <p:nvPr/>
        </p:nvGrpSpPr>
        <p:grpSpPr>
          <a:xfrm>
            <a:off x="7225518" y="432320"/>
            <a:ext cx="4855524" cy="727496"/>
            <a:chOff x="7196329" y="588923"/>
            <a:chExt cx="4855524" cy="727496"/>
          </a:xfrm>
        </p:grpSpPr>
        <p:sp>
          <p:nvSpPr>
            <p:cNvPr id="7" name="Flowchart: Alternate Process 6">
              <a:extLst>
                <a:ext uri="{FF2B5EF4-FFF2-40B4-BE49-F238E27FC236}">
                  <a16:creationId xmlns:a16="http://schemas.microsoft.com/office/drawing/2014/main" id="{51FB13BB-AD71-477E-BC70-772A9472A5BB}"/>
                </a:ext>
              </a:extLst>
            </p:cNvPr>
            <p:cNvSpPr/>
            <p:nvPr/>
          </p:nvSpPr>
          <p:spPr>
            <a:xfrm>
              <a:off x="7196329" y="707478"/>
              <a:ext cx="4855524" cy="608941"/>
            </a:xfrm>
            <a:prstGeom prst="flowChartAlternateProcess">
              <a:avLst/>
            </a:prstGeom>
            <a:solidFill>
              <a:srgbClr val="5285A8"/>
            </a:solidFill>
            <a:ln w="28575">
              <a:solidFill>
                <a:schemeClr val="tx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endParaRPr>
            </a:p>
          </p:txBody>
        </p:sp>
        <p:sp>
          <p:nvSpPr>
            <p:cNvPr id="5" name="Flowchart: Alternate Process 4">
              <a:extLst>
                <a:ext uri="{FF2B5EF4-FFF2-40B4-BE49-F238E27FC236}">
                  <a16:creationId xmlns:a16="http://schemas.microsoft.com/office/drawing/2014/main" id="{51FB13BB-AD71-477E-BC70-772A9472A5BB}"/>
                </a:ext>
              </a:extLst>
            </p:cNvPr>
            <p:cNvSpPr/>
            <p:nvPr/>
          </p:nvSpPr>
          <p:spPr>
            <a:xfrm>
              <a:off x="7196329" y="588923"/>
              <a:ext cx="4855524" cy="608941"/>
            </a:xfrm>
            <a:prstGeom prst="flowChartAlternateProcess">
              <a:avLst/>
            </a:prstGeom>
            <a:solidFill>
              <a:srgbClr val="5285A8"/>
            </a:solidFill>
            <a:ln w="28575">
              <a:solidFill>
                <a:schemeClr val="tx1"/>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endParaRPr>
            </a:p>
          </p:txBody>
        </p:sp>
      </p:grpSp>
      <p:sp>
        <p:nvSpPr>
          <p:cNvPr id="2" name="Rectangle 1"/>
          <p:cNvSpPr/>
          <p:nvPr/>
        </p:nvSpPr>
        <p:spPr>
          <a:xfrm>
            <a:off x="7149884" y="514473"/>
            <a:ext cx="4931158" cy="400110"/>
          </a:xfrm>
          <a:prstGeom prst="rect">
            <a:avLst/>
          </a:prstGeom>
        </p:spPr>
        <p:txBody>
          <a:bodyPr wrap="none">
            <a:spAutoFit/>
          </a:bodyPr>
          <a:lstStyle/>
          <a:p>
            <a:pPr algn="just" rtl="1"/>
            <a:r>
              <a:rPr lang="ar-SA" sz="2000" b="1"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أولًا: </a:t>
            </a:r>
            <a:r>
              <a:rPr lang="ar-SA" sz="2000" b="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المفهوم القانوني للبيانات الشخصية:</a:t>
            </a:r>
            <a:endParaRPr lang="ar-EG" sz="2000" b="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18681750"/>
      </p:ext>
    </p:extLst>
  </p:cSld>
  <p:clrMapOvr>
    <a:masterClrMapping/>
  </p:clrMapOvr>
  <p:transition spd="slow">
    <p:randomBar dir="ver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02610" y="4090095"/>
            <a:ext cx="11436328" cy="2308324"/>
          </a:xfrm>
          <a:prstGeom prst="rect">
            <a:avLst/>
          </a:prstGeom>
          <a:solidFill>
            <a:srgbClr val="E1E2E5"/>
          </a:solidFill>
          <a:ln w="28575">
            <a:solidFill>
              <a:schemeClr val="tx1"/>
            </a:solidFill>
          </a:ln>
          <a:effectLst>
            <a:outerShdw blurRad="63500" sx="102000" sy="102000" algn="ctr" rotWithShape="0">
              <a:prstClr val="black">
                <a:alpha val="40000"/>
              </a:prstClr>
            </a:outerShdw>
          </a:effectLst>
        </p:spPr>
        <p:txBody>
          <a:bodyPr wrap="square">
            <a:spAutoFit/>
          </a:bodyPr>
          <a:lstStyle/>
          <a:p>
            <a:pPr algn="just" rtl="1"/>
            <a:r>
              <a:rPr lang="en-US" dirty="0"/>
              <a:t>     </a:t>
            </a:r>
            <a:r>
              <a:rPr lang="ar-SA" dirty="0"/>
              <a:t>حيث تستطيع البيانات البيومترية أن تحدد بطريقة تكنولوجية وفنية هوية الشخص من خلال تحويل صفة أو سمة سلوكية لشخص معين إلى بصمة رقمية؛ حيث تهدف هذه البيانات إلى إثبات انفراد الشخص بمظاهر ثابتة وغير قابلة للتغيير على جسده. </a:t>
            </a:r>
            <a:endParaRPr lang="en-US" dirty="0"/>
          </a:p>
          <a:p>
            <a:pPr algn="just" rtl="1"/>
            <a:endParaRPr lang="en-US" dirty="0"/>
          </a:p>
          <a:p>
            <a:pPr algn="just" rtl="1"/>
            <a:r>
              <a:rPr lang="en-US" dirty="0"/>
              <a:t>    </a:t>
            </a:r>
            <a:r>
              <a:rPr lang="ar-SA" dirty="0"/>
              <a:t>ونص قانون حماية البيانات الشخصية المصري رقم 151 لسنة 2020 في الفصل الأول الخاص بالتعريفات في  المادة الأولي علي تعريف  البيانات الشخصية: أي بيانات متعلقة بشخص طبيعي محدد، أو يمكن تحديده، بشكل مباشر أو غير مباشر عن طريق الربط بينها وبين بيانات أخر</a:t>
            </a:r>
            <a:r>
              <a:rPr lang="ar-EG" dirty="0"/>
              <a:t>ى</a:t>
            </a:r>
            <a:r>
              <a:rPr lang="ar-SA" dirty="0"/>
              <a:t> كالاسم او الصوت أو الصورة، أو رقم تعريفي، أو محدد للهوية عبر الانترنت أو أي بيانات تحدد الهوية النفسية، أو الصحية، </a:t>
            </a:r>
            <a:r>
              <a:rPr lang="ar-EG" dirty="0"/>
              <a:t>أ</a:t>
            </a:r>
            <a:r>
              <a:rPr lang="ar-SA" dirty="0"/>
              <a:t>و الاقتصادية، أو الثقافية، أو الاجتماعية. </a:t>
            </a:r>
          </a:p>
        </p:txBody>
      </p:sp>
      <p:sp>
        <p:nvSpPr>
          <p:cNvPr id="3" name="Rectangle 2"/>
          <p:cNvSpPr/>
          <p:nvPr/>
        </p:nvSpPr>
        <p:spPr>
          <a:xfrm>
            <a:off x="377836" y="1113154"/>
            <a:ext cx="11436328" cy="2585323"/>
          </a:xfrm>
          <a:prstGeom prst="rect">
            <a:avLst/>
          </a:prstGeom>
          <a:solidFill>
            <a:srgbClr val="E1E2E5"/>
          </a:solidFill>
          <a:ln w="28575">
            <a:solidFill>
              <a:schemeClr val="tx1"/>
            </a:solidFill>
          </a:ln>
          <a:effectLst>
            <a:outerShdw blurRad="63500" sx="102000" sy="102000" algn="ctr" rotWithShape="0">
              <a:prstClr val="black">
                <a:alpha val="40000"/>
              </a:prstClr>
            </a:outerShdw>
          </a:effectLst>
        </p:spPr>
        <p:txBody>
          <a:bodyPr wrap="square">
            <a:spAutoFit/>
          </a:bodyPr>
          <a:lstStyle/>
          <a:p>
            <a:pPr lvl="0" algn="just" rtl="1"/>
            <a:r>
              <a:rPr lang="en-US" dirty="0"/>
              <a:t>        </a:t>
            </a:r>
            <a:r>
              <a:rPr lang="ar-SA" dirty="0"/>
              <a:t>كما عرفتها اللائحة  679 / 2016 عل</a:t>
            </a:r>
            <a:r>
              <a:rPr lang="ar-EG" dirty="0"/>
              <a:t>ى</a:t>
            </a:r>
            <a:r>
              <a:rPr lang="ar-SA" dirty="0"/>
              <a:t> أنها " بيانات شخصية ناشئة عن معالجة تقنية أو فنية خاصة تتعلق بالخصائص الجسدية أو الفسيولوجية أو السلوكية للشخص الطبيعي والتي تمكننا من تحديد هويته من خلال صور</a:t>
            </a:r>
            <a:r>
              <a:rPr lang="ar-EG" dirty="0"/>
              <a:t>ة</a:t>
            </a:r>
            <a:r>
              <a:rPr lang="ar-SA" dirty="0"/>
              <a:t> الوجه أو البيانات الخاصة ببصمات ال</a:t>
            </a:r>
            <a:r>
              <a:rPr lang="ar-EG" dirty="0"/>
              <a:t>إ</a:t>
            </a:r>
            <a:r>
              <a:rPr lang="ar-SA" dirty="0"/>
              <a:t>صبع</a:t>
            </a:r>
            <a:r>
              <a:rPr lang="ar-EG" dirty="0"/>
              <a:t> </a:t>
            </a:r>
            <a:r>
              <a:rPr lang="ar-SA" dirty="0"/>
              <a:t>".</a:t>
            </a:r>
            <a:endParaRPr lang="en-US" dirty="0"/>
          </a:p>
          <a:p>
            <a:pPr lvl="0" algn="just" rtl="1"/>
            <a:endParaRPr lang="ar-EG" dirty="0"/>
          </a:p>
          <a:p>
            <a:pPr algn="just" rtl="1"/>
            <a:r>
              <a:rPr lang="en-US" b="1" dirty="0">
                <a:solidFill>
                  <a:srgbClr val="00B0F0"/>
                </a:solidFill>
              </a:rPr>
              <a:t>        </a:t>
            </a:r>
            <a:r>
              <a:rPr lang="ar-SA" b="1" dirty="0">
                <a:solidFill>
                  <a:srgbClr val="00B0F0"/>
                </a:solidFill>
              </a:rPr>
              <a:t>ويلزم توافر مجموعة من الشروط حتى يمكن الاستعانة بهذه البيانات واستخدامها</a:t>
            </a:r>
            <a:r>
              <a:rPr lang="ar-SA" b="1" dirty="0"/>
              <a:t>:</a:t>
            </a:r>
            <a:r>
              <a:rPr lang="ar-SA" dirty="0"/>
              <a:t> </a:t>
            </a:r>
            <a:r>
              <a:rPr lang="ar-SA" u="sng" dirty="0">
                <a:solidFill>
                  <a:srgbClr val="528F9C"/>
                </a:solidFill>
              </a:rPr>
              <a:t>فيجب أن تكون هذه البيانات فريدة ودائمة وقابل</a:t>
            </a:r>
            <a:r>
              <a:rPr lang="ar-EG" u="sng" dirty="0">
                <a:solidFill>
                  <a:srgbClr val="528F9C"/>
                </a:solidFill>
              </a:rPr>
              <a:t>ة</a:t>
            </a:r>
            <a:r>
              <a:rPr lang="ar-SA" u="sng" dirty="0">
                <a:solidFill>
                  <a:srgbClr val="528F9C"/>
                </a:solidFill>
              </a:rPr>
              <a:t> للقياس</a:t>
            </a:r>
            <a:r>
              <a:rPr lang="ar-SA" dirty="0"/>
              <a:t>؛ حيث يمكن من خلال الأجهزة التقنية الحديثة تحديد هوية الشخص من خلال الرجوع إلى خصائص أو صفات الجسم مثل بصم</a:t>
            </a:r>
            <a:r>
              <a:rPr lang="ar-EG" dirty="0"/>
              <a:t>ة</a:t>
            </a:r>
            <a:r>
              <a:rPr lang="ar-SA" dirty="0"/>
              <a:t> الأصابع أو الخطوط العريضة لكف اليد، وتحليل الشبكية، وقزحية العين، والشبكة الوريدية لل</a:t>
            </a:r>
            <a:r>
              <a:rPr lang="ar-EG" dirty="0"/>
              <a:t>إ</a:t>
            </a:r>
            <a:r>
              <a:rPr lang="ar-SA" dirty="0"/>
              <a:t>صبع واليد أو شكل الوجه وكذلك الحمض النووي؛ فكل هذه البيانات البيومترية المستخرجة من هذه الخصائص أثناء التسجيل هي بيانات شخصية.</a:t>
            </a:r>
            <a:r>
              <a:rPr lang="ar-EG" dirty="0"/>
              <a:t> </a:t>
            </a:r>
          </a:p>
        </p:txBody>
      </p:sp>
    </p:spTree>
    <p:extLst>
      <p:ext uri="{BB962C8B-B14F-4D97-AF65-F5344CB8AC3E}">
        <p14:creationId xmlns:p14="http://schemas.microsoft.com/office/powerpoint/2010/main" val="126128180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815A625F-CC6E-4FC7-B7D4-5885C00FE9FA}"/>
              </a:ext>
            </a:extLst>
          </p:cNvPr>
          <p:cNvSpPr/>
          <p:nvPr/>
        </p:nvSpPr>
        <p:spPr>
          <a:xfrm>
            <a:off x="3025377" y="161730"/>
            <a:ext cx="6731726" cy="487362"/>
          </a:xfrm>
          <a:prstGeom prst="flowChartAlternateProcess">
            <a:avLst/>
          </a:prstGeom>
          <a:solidFill>
            <a:schemeClr val="bg1">
              <a:lumMod val="8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SA" b="1" dirty="0">
                <a:solidFill>
                  <a:srgbClr val="FF0000"/>
                </a:solidFill>
              </a:rPr>
              <a:t> </a:t>
            </a:r>
            <a:r>
              <a:rPr lang="ar-SA" b="1" dirty="0">
                <a:solidFill>
                  <a:srgbClr val="C00000"/>
                </a:solidFill>
                <a:effectLst>
                  <a:outerShdw blurRad="38100" dist="38100" dir="2700000" algn="tl">
                    <a:srgbClr val="000000">
                      <a:alpha val="43137"/>
                    </a:srgbClr>
                  </a:outerShdw>
                </a:effectLst>
              </a:rPr>
              <a:t>ثانيًا: </a:t>
            </a:r>
            <a:r>
              <a:rPr lang="ar-SA" b="1" dirty="0">
                <a:solidFill>
                  <a:schemeClr val="tx1"/>
                </a:solidFill>
                <a:effectLst>
                  <a:outerShdw blurRad="38100" dist="38100" dir="2700000" algn="tl">
                    <a:srgbClr val="000000">
                      <a:alpha val="43137"/>
                    </a:srgbClr>
                  </a:outerShdw>
                </a:effectLst>
              </a:rPr>
              <a:t>موقف التوجيهات الأوروبية من البيانات الشخصية</a:t>
            </a:r>
            <a:r>
              <a:rPr lang="ar-SA" b="1" dirty="0">
                <a:solidFill>
                  <a:schemeClr val="tx1"/>
                </a:solidFill>
                <a:effectLst>
                  <a:outerShdw blurRad="38100" dist="38100" dir="2700000" algn="tl">
                    <a:srgbClr val="000000">
                      <a:alpha val="43137"/>
                    </a:srgbClr>
                  </a:outerShdw>
                </a:effectLst>
                <a:ea typeface="Times New Roman" panose="02020603050405020304" pitchFamily="18" charset="0"/>
              </a:rPr>
              <a:t>:</a:t>
            </a:r>
            <a:endParaRPr lang="ar-EG" b="1" dirty="0">
              <a:solidFill>
                <a:schemeClr val="tx1"/>
              </a:solidFill>
              <a:effectLst>
                <a:outerShdw blurRad="38100" dist="38100" dir="2700000" algn="tl">
                  <a:srgbClr val="000000">
                    <a:alpha val="43137"/>
                  </a:srgbClr>
                </a:outerShdw>
              </a:effectLst>
              <a:ea typeface="Times New Roman" panose="02020603050405020304" pitchFamily="18" charset="0"/>
            </a:endParaRPr>
          </a:p>
        </p:txBody>
      </p:sp>
      <p:sp>
        <p:nvSpPr>
          <p:cNvPr id="17" name="Round Same Side Corner Rectangle 4"/>
          <p:cNvSpPr/>
          <p:nvPr/>
        </p:nvSpPr>
        <p:spPr>
          <a:xfrm>
            <a:off x="1227912" y="4468176"/>
            <a:ext cx="9344383" cy="2103244"/>
          </a:xfrm>
          <a:prstGeom prst="rect">
            <a:avLst/>
          </a:prstGeom>
          <a:scene3d>
            <a:camera prst="orthographicFront">
              <a:rot lat="0" lon="0" rev="0"/>
            </a:camera>
            <a:lightRig rig="contrasting" dir="t">
              <a:rot lat="0" lon="0" rev="1200000"/>
            </a:lightRig>
          </a:scene3d>
          <a:sp3d/>
        </p:spPr>
        <p:style>
          <a:lnRef idx="0">
            <a:scrgbClr r="0" g="0" b="0"/>
          </a:lnRef>
          <a:fillRef idx="0">
            <a:scrgbClr r="0" g="0" b="0"/>
          </a:fillRef>
          <a:effectRef idx="0">
            <a:scrgbClr r="0" g="0" b="0"/>
          </a:effectRef>
          <a:fontRef idx="minor">
            <a:schemeClr val="lt1"/>
          </a:fontRef>
        </p:style>
        <p:txBody>
          <a:bodyPr spcFirstLastPara="0" vert="horz" wrap="square" lIns="60960" tIns="20320" rIns="60960" bIns="20320" numCol="1" spcCol="1270" anchor="ctr" anchorCtr="0">
            <a:noAutofit/>
          </a:bodyPr>
          <a:lstStyle/>
          <a:p>
            <a:pPr lvl="0" algn="just" defTabSz="711200" rtl="1">
              <a:lnSpc>
                <a:spcPct val="150000"/>
              </a:lnSpc>
              <a:spcBef>
                <a:spcPct val="0"/>
              </a:spcBef>
              <a:spcAft>
                <a:spcPct val="35000"/>
              </a:spcAft>
            </a:pPr>
            <a:endParaRPr lang="en-US" sz="1400" kern="1200" dirty="0"/>
          </a:p>
        </p:txBody>
      </p:sp>
      <p:sp>
        <p:nvSpPr>
          <p:cNvPr id="6" name="TextBox 5"/>
          <p:cNvSpPr txBox="1"/>
          <p:nvPr/>
        </p:nvSpPr>
        <p:spPr>
          <a:xfrm>
            <a:off x="317136" y="1358161"/>
            <a:ext cx="11765280" cy="5016758"/>
          </a:xfrm>
          <a:prstGeom prst="rect">
            <a:avLst/>
          </a:prstGeom>
          <a:gradFill flip="none" rotWithShape="1">
            <a:gsLst>
              <a:gs pos="0">
                <a:srgbClr val="669BBC">
                  <a:shade val="30000"/>
                  <a:satMod val="115000"/>
                </a:srgbClr>
              </a:gs>
              <a:gs pos="50000">
                <a:srgbClr val="669BBC">
                  <a:shade val="67500"/>
                  <a:satMod val="115000"/>
                </a:srgbClr>
              </a:gs>
              <a:gs pos="100000">
                <a:srgbClr val="669BBC">
                  <a:shade val="100000"/>
                  <a:satMod val="115000"/>
                </a:srgbClr>
              </a:gs>
            </a:gsLst>
            <a:path path="circle">
              <a:fillToRect l="100000" b="100000"/>
            </a:path>
            <a:tileRect t="-100000" r="-100000"/>
          </a:gradFill>
          <a:ln w="28575">
            <a:solidFill>
              <a:schemeClr val="tx1"/>
            </a:solidFill>
          </a:ln>
          <a:effectLst>
            <a:innerShdw blurRad="114300">
              <a:prstClr val="black"/>
            </a:innerShdw>
          </a:effectLst>
        </p:spPr>
        <p:txBody>
          <a:bodyPr wrap="square" rtlCol="0">
            <a:spAutoFit/>
          </a:bodyPr>
          <a:lstStyle/>
          <a:p>
            <a:pPr algn="r"/>
            <a:endParaRPr lang="en-US" sz="1600" dirty="0"/>
          </a:p>
          <a:p>
            <a:pPr algn="r"/>
            <a:endParaRPr lang="en-US" sz="1600" dirty="0"/>
          </a:p>
          <a:p>
            <a:pPr algn="r"/>
            <a:endParaRPr lang="en-US" sz="1600" dirty="0"/>
          </a:p>
          <a:p>
            <a:pPr algn="r"/>
            <a:endParaRPr lang="en-US" sz="1600" dirty="0"/>
          </a:p>
          <a:p>
            <a:pPr algn="r"/>
            <a:endParaRPr lang="en-US" sz="1600" dirty="0"/>
          </a:p>
          <a:p>
            <a:pPr algn="r"/>
            <a:endParaRPr lang="en-US" sz="1600" dirty="0"/>
          </a:p>
          <a:p>
            <a:pPr algn="r"/>
            <a:endParaRPr lang="en-US" sz="1600" dirty="0"/>
          </a:p>
          <a:p>
            <a:pPr algn="r"/>
            <a:endParaRPr lang="en-US" sz="1600" dirty="0"/>
          </a:p>
          <a:p>
            <a:pPr algn="r"/>
            <a:endParaRPr lang="en-US" sz="1600" dirty="0"/>
          </a:p>
          <a:p>
            <a:pPr algn="r"/>
            <a:endParaRPr lang="en-US" sz="1600" dirty="0"/>
          </a:p>
          <a:p>
            <a:pPr algn="r"/>
            <a:endParaRPr lang="en-US" sz="1600" dirty="0"/>
          </a:p>
          <a:p>
            <a:pPr algn="r"/>
            <a:endParaRPr lang="en-US" sz="1600" dirty="0"/>
          </a:p>
          <a:p>
            <a:pPr algn="r"/>
            <a:endParaRPr lang="en-US" sz="1600" dirty="0"/>
          </a:p>
          <a:p>
            <a:pPr algn="r"/>
            <a:endParaRPr lang="en-US" sz="1600" dirty="0"/>
          </a:p>
          <a:p>
            <a:pPr algn="r"/>
            <a:endParaRPr lang="en-US" sz="1600" dirty="0"/>
          </a:p>
          <a:p>
            <a:pPr algn="r"/>
            <a:endParaRPr lang="en-US" sz="1600" dirty="0"/>
          </a:p>
          <a:p>
            <a:pPr algn="r"/>
            <a:endParaRPr lang="en-US" sz="1600" dirty="0"/>
          </a:p>
          <a:p>
            <a:pPr algn="r"/>
            <a:endParaRPr lang="en-US" sz="1600" dirty="0"/>
          </a:p>
          <a:p>
            <a:pPr algn="r"/>
            <a:endParaRPr lang="en-US" sz="1600" dirty="0"/>
          </a:p>
          <a:p>
            <a:pPr algn="r"/>
            <a:endParaRPr lang="en-US" sz="1600" dirty="0"/>
          </a:p>
        </p:txBody>
      </p:sp>
      <p:sp>
        <p:nvSpPr>
          <p:cNvPr id="7" name="TextBox 6"/>
          <p:cNvSpPr txBox="1"/>
          <p:nvPr/>
        </p:nvSpPr>
        <p:spPr>
          <a:xfrm>
            <a:off x="228236" y="940848"/>
            <a:ext cx="11854180" cy="5755422"/>
          </a:xfrm>
          <a:prstGeom prst="rec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path path="circle">
              <a:fillToRect t="100000" r="100000"/>
            </a:path>
            <a:tileRect l="-100000" b="-100000"/>
          </a:gradFill>
          <a:ln w="28575">
            <a:solidFill>
              <a:schemeClr val="tx1"/>
            </a:solidFill>
          </a:ln>
          <a:effectLst>
            <a:innerShdw blurRad="63500" dist="50800" dir="16200000">
              <a:prstClr val="black">
                <a:alpha val="50000"/>
              </a:prstClr>
            </a:innerShdw>
          </a:effectLst>
        </p:spPr>
        <p:txBody>
          <a:bodyPr wrap="square" rtlCol="0">
            <a:spAutoFit/>
          </a:bodyPr>
          <a:lstStyle/>
          <a:p>
            <a:pPr lvl="0" algn="just" rtl="1"/>
            <a:r>
              <a:rPr lang="en-US" sz="1600" b="1" dirty="0">
                <a:solidFill>
                  <a:srgbClr val="FF0000"/>
                </a:solidFill>
                <a:effectLst>
                  <a:outerShdw blurRad="38100" dist="38100" dir="2700000" algn="tl">
                    <a:srgbClr val="000000">
                      <a:alpha val="43137"/>
                    </a:srgbClr>
                  </a:outerShdw>
                </a:effectLst>
              </a:rPr>
              <a:t>        </a:t>
            </a:r>
            <a:r>
              <a:rPr lang="ar-SA" sz="1600" b="1" dirty="0">
                <a:solidFill>
                  <a:srgbClr val="FF0000"/>
                </a:solidFill>
                <a:effectLst>
                  <a:outerShdw blurRad="38100" dist="38100" dir="2700000" algn="tl">
                    <a:srgbClr val="000000">
                      <a:alpha val="43137"/>
                    </a:srgbClr>
                  </a:outerShdw>
                </a:effectLst>
              </a:rPr>
              <a:t>التوجيه</a:t>
            </a:r>
            <a:r>
              <a:rPr lang="ar-SA" sz="1600" b="1" dirty="0">
                <a:effectLst>
                  <a:outerShdw blurRad="38100" dist="38100" dir="2700000" algn="tl">
                    <a:srgbClr val="000000">
                      <a:alpha val="43137"/>
                    </a:srgbClr>
                  </a:outerShdw>
                </a:effectLst>
              </a:rPr>
              <a:t>:</a:t>
            </a:r>
            <a:r>
              <a:rPr lang="ar-EG" sz="1600" b="1" dirty="0">
                <a:effectLst>
                  <a:outerShdw blurRad="38100" dist="38100" dir="2700000" algn="tl">
                    <a:srgbClr val="000000">
                      <a:alpha val="43137"/>
                    </a:srgbClr>
                  </a:outerShdw>
                </a:effectLst>
              </a:rPr>
              <a:t> </a:t>
            </a:r>
            <a:r>
              <a:rPr lang="ar-SA" sz="1600" dirty="0"/>
              <a:t>هو </a:t>
            </a:r>
            <a:r>
              <a:rPr lang="ar-SA" sz="1600" u="sng" dirty="0">
                <a:hlinkClick r:id="rId3">
                  <a:extLst>
                    <a:ext uri="{A12FA001-AC4F-418D-AE19-62706E023703}">
                      <ahyp:hlinkClr xmlns:ahyp="http://schemas.microsoft.com/office/drawing/2018/hyperlinkcolor" val="tx"/>
                    </a:ext>
                  </a:extLst>
                </a:hlinkClick>
              </a:rPr>
              <a:t>تشريع</a:t>
            </a:r>
            <a:r>
              <a:rPr lang="en-US" sz="1600" dirty="0"/>
              <a:t> </a:t>
            </a:r>
            <a:r>
              <a:rPr lang="ar-SA" sz="1600" dirty="0"/>
              <a:t>وفق نظام القوانين</a:t>
            </a:r>
            <a:r>
              <a:rPr lang="ar-EG" sz="1600" dirty="0"/>
              <a:t> </a:t>
            </a:r>
            <a:r>
              <a:rPr lang="ar-SA" sz="1600" dirty="0"/>
              <a:t>في</a:t>
            </a:r>
            <a:r>
              <a:rPr lang="ar-EG" sz="1600" dirty="0"/>
              <a:t> </a:t>
            </a:r>
            <a:r>
              <a:rPr lang="ar-SA" sz="1600" dirty="0">
                <a:hlinkClick r:id="rId4" tooltip="الاتحاد الأوروبي">
                  <a:extLst>
                    <a:ext uri="{A12FA001-AC4F-418D-AE19-62706E023703}">
                      <ahyp:hlinkClr xmlns:ahyp="http://schemas.microsoft.com/office/drawing/2018/hyperlinkcolor" val="tx"/>
                    </a:ext>
                  </a:extLst>
                </a:hlinkClick>
              </a:rPr>
              <a:t>الاتحاد</a:t>
            </a:r>
            <a:r>
              <a:rPr lang="ar-EG" sz="1600" dirty="0">
                <a:hlinkClick r:id="rId4" tooltip="الاتحاد الأوروبي">
                  <a:extLst>
                    <a:ext uri="{A12FA001-AC4F-418D-AE19-62706E023703}">
                      <ahyp:hlinkClr xmlns:ahyp="http://schemas.microsoft.com/office/drawing/2018/hyperlinkcolor" val="tx"/>
                    </a:ext>
                  </a:extLst>
                </a:hlinkClick>
              </a:rPr>
              <a:t> </a:t>
            </a:r>
            <a:r>
              <a:rPr lang="ar-SA" sz="1600" dirty="0">
                <a:hlinkClick r:id="rId4" tooltip="الاتحاد الأوروبي">
                  <a:extLst>
                    <a:ext uri="{A12FA001-AC4F-418D-AE19-62706E023703}">
                      <ahyp:hlinkClr xmlns:ahyp="http://schemas.microsoft.com/office/drawing/2018/hyperlinkcolor" val="tx"/>
                    </a:ext>
                  </a:extLst>
                </a:hlinkClick>
              </a:rPr>
              <a:t>الأوروبي</a:t>
            </a:r>
            <a:r>
              <a:rPr lang="ar-SA" sz="1600" dirty="0"/>
              <a:t>؛ والذي يلزم </a:t>
            </a:r>
            <a:r>
              <a:rPr lang="ar-SA" sz="1600" dirty="0">
                <a:hlinkClick r:id="rId5" tooltip="الدول الأعضاء في الاتحاد الأوروبي">
                  <a:extLst>
                    <a:ext uri="{A12FA001-AC4F-418D-AE19-62706E023703}">
                      <ahyp:hlinkClr xmlns:ahyp="http://schemas.microsoft.com/office/drawing/2018/hyperlinkcolor" val="tx"/>
                    </a:ext>
                  </a:extLst>
                </a:hlinkClick>
              </a:rPr>
              <a:t>الدول الأعضاء في</a:t>
            </a:r>
            <a:r>
              <a:rPr lang="ar-EG" sz="1600" dirty="0">
                <a:hlinkClick r:id="rId5" tooltip="الدول الأعضاء في الاتحاد الأوروبي">
                  <a:extLst>
                    <a:ext uri="{A12FA001-AC4F-418D-AE19-62706E023703}">
                      <ahyp:hlinkClr xmlns:ahyp="http://schemas.microsoft.com/office/drawing/2018/hyperlinkcolor" val="tx"/>
                    </a:ext>
                  </a:extLst>
                </a:hlinkClick>
              </a:rPr>
              <a:t> </a:t>
            </a:r>
            <a:r>
              <a:rPr lang="ar-SA" sz="1600" dirty="0">
                <a:hlinkClick r:id="rId5" tooltip="الدول الأعضاء في الاتحاد الأوروبي">
                  <a:extLst>
                    <a:ext uri="{A12FA001-AC4F-418D-AE19-62706E023703}">
                      <ahyp:hlinkClr xmlns:ahyp="http://schemas.microsoft.com/office/drawing/2018/hyperlinkcolor" val="tx"/>
                    </a:ext>
                  </a:extLst>
                </a:hlinkClick>
              </a:rPr>
              <a:t>الاتحاد الأوروبي</a:t>
            </a:r>
            <a:r>
              <a:rPr lang="en-US" sz="1600" dirty="0"/>
              <a:t> </a:t>
            </a:r>
            <a:r>
              <a:rPr lang="ar-SA" sz="1600" dirty="0"/>
              <a:t>بتطبيقه من حيث المضمون ولكن من غير الإلزام بالكيفية</a:t>
            </a:r>
            <a:r>
              <a:rPr lang="ar-EG" sz="1600" dirty="0"/>
              <a:t>، </a:t>
            </a:r>
            <a:r>
              <a:rPr lang="ar-SA" sz="1600" dirty="0"/>
              <a:t>يختلف التوجيه في قوانين الاتحاد الأوروبي عن</a:t>
            </a:r>
            <a:r>
              <a:rPr lang="ar-SA" sz="1600" b="1" dirty="0">
                <a:solidFill>
                  <a:srgbClr val="FF0000"/>
                </a:solidFill>
                <a:effectLst>
                  <a:outerShdw blurRad="38100" dist="38100" dir="2700000" algn="tl">
                    <a:srgbClr val="000000">
                      <a:alpha val="43137"/>
                    </a:srgbClr>
                  </a:outerShdw>
                </a:effectLst>
              </a:rPr>
              <a:t> </a:t>
            </a:r>
            <a:r>
              <a:rPr lang="ar-SA" sz="1600" b="1" dirty="0">
                <a:solidFill>
                  <a:srgbClr val="FF0000"/>
                </a:solidFill>
                <a:effectLst>
                  <a:outerShdw blurRad="38100" dist="38100" dir="2700000" algn="tl">
                    <a:srgbClr val="000000">
                      <a:alpha val="43137"/>
                    </a:srgbClr>
                  </a:outerShdw>
                </a:effectLst>
                <a:hlinkClick r:id="rId6" tooltip="تنظيم (الاتحاد الأوروبي)">
                  <a:extLst>
                    <a:ext uri="{A12FA001-AC4F-418D-AE19-62706E023703}">
                      <ahyp:hlinkClr xmlns:ahyp="http://schemas.microsoft.com/office/drawing/2018/hyperlinkcolor" val="tx"/>
                    </a:ext>
                  </a:extLst>
                </a:hlinkClick>
              </a:rPr>
              <a:t>التنظيم</a:t>
            </a:r>
            <a:r>
              <a:rPr lang="ar-SA" sz="1600" dirty="0"/>
              <a:t>، حيث أن الأخير يجب أن يدخل قانونًا في حيز التنفيذ في الدول الأعضاء</a:t>
            </a:r>
            <a:r>
              <a:rPr lang="en-US" sz="1600" dirty="0"/>
              <a:t>.</a:t>
            </a:r>
          </a:p>
          <a:p>
            <a:pPr lvl="0" algn="just" rtl="1"/>
            <a:endParaRPr lang="ar-EG" sz="1600" dirty="0"/>
          </a:p>
          <a:p>
            <a:pPr lvl="0" algn="just" rtl="1"/>
            <a:r>
              <a:rPr lang="en-US" sz="1600" b="1" dirty="0"/>
              <a:t>        </a:t>
            </a:r>
            <a:r>
              <a:rPr lang="ar-SA" sz="1600" b="1" dirty="0">
                <a:solidFill>
                  <a:srgbClr val="FF0000"/>
                </a:solidFill>
              </a:rPr>
              <a:t>عرف التوجيه الأوروبي البيانات الشخصية</a:t>
            </a:r>
            <a:r>
              <a:rPr lang="ar-SA" sz="1600" dirty="0">
                <a:solidFill>
                  <a:srgbClr val="FF0000"/>
                </a:solidFill>
              </a:rPr>
              <a:t> </a:t>
            </a:r>
            <a:r>
              <a:rPr lang="ar-SA" sz="1600" dirty="0"/>
              <a:t>في الفقرة الأولى من نص المادة الثانية بأنها " </a:t>
            </a:r>
            <a:r>
              <a:rPr lang="ar-SA" sz="1600" b="1" dirty="0"/>
              <a:t>أ</a:t>
            </a:r>
            <a:r>
              <a:rPr lang="ar-EG" sz="1600" b="1" dirty="0"/>
              <a:t>ي</a:t>
            </a:r>
            <a:r>
              <a:rPr lang="ar-SA" sz="1600" b="1" dirty="0"/>
              <a:t> معلومات أو بيانات يكون من شأنها تحديد هويه شخص طبيعي محدد أو تكون قابله لتحديده </a:t>
            </a:r>
            <a:r>
              <a:rPr lang="ar-SA" sz="1600" dirty="0"/>
              <a:t>". </a:t>
            </a:r>
            <a:endParaRPr lang="en-US" sz="1600" dirty="0"/>
          </a:p>
          <a:p>
            <a:pPr lvl="0" algn="just" rtl="1"/>
            <a:endParaRPr lang="ar-EG" sz="1600" dirty="0"/>
          </a:p>
          <a:p>
            <a:pPr algn="just" rtl="1"/>
            <a:r>
              <a:rPr lang="ar-SA" sz="1600" dirty="0"/>
              <a:t>كما أضاف التوجيه للتعريف المنصوص عليه فى الفقرة الأولى من نص المادة الثانية " </a:t>
            </a:r>
            <a:r>
              <a:rPr lang="ar-SA" sz="1600" b="1" dirty="0"/>
              <a:t>بأن الشخص يمكن تحديد هويته الشخصية بشكل مباشر أو غير مباشر ولا سيما من خلال الرجوع إلى رقم الهوية أو من خلال مجموعة من المعطيات أو الرموز المتعلقة بخصائصه الجسمية أو الفيزيولوجية أو الجينية أو النفسية أو الاجتماعية أو الاقتصادية أو الثقافية.</a:t>
            </a:r>
            <a:r>
              <a:rPr lang="ar-SA" sz="1600" dirty="0"/>
              <a:t> </a:t>
            </a:r>
            <a:endParaRPr lang="en-US" sz="1600" dirty="0"/>
          </a:p>
          <a:p>
            <a:pPr algn="just" rtl="1"/>
            <a:endParaRPr lang="en-US" sz="1600" dirty="0"/>
          </a:p>
          <a:p>
            <a:pPr algn="just" rtl="1"/>
            <a:r>
              <a:rPr lang="ar-SA" sz="1600" dirty="0"/>
              <a:t>        مع الوضع فى الاعتبار، أن نص المادة الأولى من توجيه 46 / 48 / </a:t>
            </a:r>
            <a:r>
              <a:rPr lang="en-US" sz="1600" dirty="0"/>
              <a:t>EC</a:t>
            </a:r>
            <a:r>
              <a:rPr lang="ar-SA" sz="1600" dirty="0"/>
              <a:t> و 58 / 2002/ </a:t>
            </a:r>
            <a:r>
              <a:rPr lang="en-US" sz="1600" dirty="0"/>
              <a:t>EC</a:t>
            </a:r>
            <a:r>
              <a:rPr lang="ar-SA" sz="1600" dirty="0"/>
              <a:t> تشير إلى أن الهدف الأساسي من هذه القواعد والنصوص هو حماية الحقوق والحريات الأساسية للأشخاص الطبيعيين عند معالجة البيانات </a:t>
            </a:r>
            <a:r>
              <a:rPr lang="ar-EG" sz="1600" dirty="0"/>
              <a:t>الشخصية</a:t>
            </a:r>
            <a:r>
              <a:rPr lang="ar-SA" sz="1600" dirty="0"/>
              <a:t> </a:t>
            </a:r>
            <a:r>
              <a:rPr lang="ar-EG" sz="1600" dirty="0"/>
              <a:t>و</a:t>
            </a:r>
            <a:r>
              <a:rPr lang="ar-SA" sz="1600" dirty="0"/>
              <a:t> المتعلقة بحياتهم الخاصة.</a:t>
            </a:r>
            <a:endParaRPr lang="ar-EG" sz="1600" dirty="0"/>
          </a:p>
          <a:p>
            <a:pPr algn="just" rtl="1"/>
            <a:endParaRPr lang="ar-EG" sz="1600" dirty="0"/>
          </a:p>
          <a:p>
            <a:pPr algn="just" rtl="1"/>
            <a:r>
              <a:rPr lang="ar-EG" sz="1600" dirty="0"/>
              <a:t>       </a:t>
            </a:r>
            <a:r>
              <a:rPr lang="ar-SA" sz="1600" dirty="0"/>
              <a:t>وليس هناك أدنى شك ، ف</a:t>
            </a:r>
            <a:r>
              <a:rPr lang="ar-EG" sz="1600" dirty="0"/>
              <a:t>ي</a:t>
            </a:r>
            <a:r>
              <a:rPr lang="ar-SA" sz="1600" dirty="0"/>
              <a:t> أن الدقة الت</a:t>
            </a:r>
            <a:r>
              <a:rPr lang="ar-EG" sz="1600" dirty="0"/>
              <a:t>ي</a:t>
            </a:r>
            <a:r>
              <a:rPr lang="ar-SA" sz="1600" dirty="0"/>
              <a:t> جاء بها تعريف البيانات الشخصية في نص أن الشخص يمكن تحديد هويته بشكل مباشر أو غير مباشر يؤكد على التوجيه من ضرورة تحقيق أعلى مستوى من الحماية للبيانات الشخصية داخل المجتمع</a:t>
            </a:r>
            <a:r>
              <a:rPr lang="ar-EG" sz="1600" dirty="0"/>
              <a:t>، </a:t>
            </a:r>
            <a:r>
              <a:rPr lang="ar-SA" sz="1600" dirty="0"/>
              <a:t>وبالتالي، </a:t>
            </a:r>
            <a:r>
              <a:rPr lang="ar-SA" sz="1600" b="1" dirty="0"/>
              <a:t>لا تنطبق الحماية على المعلومات التي تحدد هوية الشخص بشكل مباشر مثل الاسم أو موطنه فحسب، ولكن أيضًا على المعلومات التي تحدد العناصر التي تحدد شخصًا بشكل غير مباشر والتي ترتبط في الغالب بالتقنيات الحديثة:</a:t>
            </a:r>
            <a:r>
              <a:rPr lang="ar-SA" sz="1600" dirty="0"/>
              <a:t> رقم الجوال أو عنوان البريد الإلكتروني أو رقم بطاقة ائتمان أو بيانات شخصية مثل صوته أو بصمات الأصابع</a:t>
            </a:r>
            <a:r>
              <a:rPr lang="ar-EG" sz="1600" dirty="0"/>
              <a:t>،</a:t>
            </a:r>
            <a:r>
              <a:rPr lang="ar-SA" sz="1600" dirty="0"/>
              <a:t> أو الحمض النووي أو حتى غيرها من البيانات البيومترية.</a:t>
            </a:r>
            <a:endParaRPr lang="ar-EG" sz="1600" dirty="0"/>
          </a:p>
          <a:p>
            <a:pPr algn="just" rtl="1"/>
            <a:endParaRPr lang="ar-EG" sz="1600" dirty="0"/>
          </a:p>
          <a:p>
            <a:pPr algn="just" rtl="1"/>
            <a:r>
              <a:rPr lang="ar-EG" sz="1600" dirty="0"/>
              <a:t>       </a:t>
            </a:r>
            <a:r>
              <a:rPr lang="ar-SA" sz="1600" dirty="0"/>
              <a:t> </a:t>
            </a:r>
            <a:r>
              <a:rPr lang="ar-SA" sz="1600" b="1" dirty="0"/>
              <a:t>وسوف نتعرض إلى العناصر التي تضمنها التعريف الخاص بالبيانات الشخصية في التوجيه الأوروبي</a:t>
            </a:r>
            <a:r>
              <a:rPr lang="ar-EG" sz="1600" b="1" dirty="0"/>
              <a:t>:</a:t>
            </a:r>
          </a:p>
        </p:txBody>
      </p:sp>
    </p:spTree>
    <p:extLst>
      <p:ext uri="{BB962C8B-B14F-4D97-AF65-F5344CB8AC3E}">
        <p14:creationId xmlns:p14="http://schemas.microsoft.com/office/powerpoint/2010/main" val="231432964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828800" y="1849619"/>
            <a:ext cx="8272272" cy="4361770"/>
            <a:chOff x="1349826" y="1690210"/>
            <a:chExt cx="8847910" cy="5335815"/>
          </a:xfrm>
        </p:grpSpPr>
        <p:sp>
          <p:nvSpPr>
            <p:cNvPr id="5" name="Oval 4"/>
            <p:cNvSpPr/>
            <p:nvPr/>
          </p:nvSpPr>
          <p:spPr>
            <a:xfrm>
              <a:off x="1349826" y="1690210"/>
              <a:ext cx="8847910" cy="5335815"/>
            </a:xfrm>
            <a:prstGeom prst="ellipse">
              <a:avLst/>
            </a:prstGeom>
            <a:gradFill flip="none" rotWithShape="1">
              <a:gsLst>
                <a:gs pos="0">
                  <a:srgbClr val="669BBC">
                    <a:shade val="30000"/>
                    <a:satMod val="115000"/>
                  </a:srgbClr>
                </a:gs>
                <a:gs pos="50000">
                  <a:srgbClr val="669BBC">
                    <a:shade val="67500"/>
                    <a:satMod val="115000"/>
                  </a:srgbClr>
                </a:gs>
                <a:gs pos="100000">
                  <a:srgbClr val="669BBC">
                    <a:shade val="100000"/>
                    <a:satMod val="115000"/>
                  </a:srgbClr>
                </a:gs>
              </a:gsLst>
              <a:lin ang="5400000" scaled="1"/>
              <a:tileRect/>
            </a:grad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a:off x="1523998" y="1806140"/>
              <a:ext cx="8499566" cy="5103955"/>
            </a:xfrm>
            <a:prstGeom prst="ellipse">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lin ang="13500000" scaled="1"/>
              <a:tileRect/>
            </a:grad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extBox 1"/>
          <p:cNvSpPr txBox="1"/>
          <p:nvPr/>
        </p:nvSpPr>
        <p:spPr>
          <a:xfrm>
            <a:off x="1393371" y="2560320"/>
            <a:ext cx="7210698" cy="3182923"/>
          </a:xfrm>
          <a:prstGeom prst="rect">
            <a:avLst/>
          </a:prstGeom>
          <a:noFill/>
        </p:spPr>
        <p:txBody>
          <a:bodyPr wrap="square" rtlCol="0">
            <a:spAutoFit/>
          </a:bodyPr>
          <a:lstStyle/>
          <a:p>
            <a:pPr algn="just" rtl="1">
              <a:lnSpc>
                <a:spcPct val="150000"/>
              </a:lnSpc>
            </a:pPr>
            <a:r>
              <a:rPr lang="ar-SA" b="1" dirty="0">
                <a:ln w="12700">
                  <a:solidFill>
                    <a:schemeClr val="tx1"/>
                  </a:solidFill>
                </a:ln>
                <a:solidFill>
                  <a:srgbClr val="C00000"/>
                </a:solidFill>
                <a:effectLst>
                  <a:outerShdw blurRad="38100" dist="38100" dir="2700000" algn="tl">
                    <a:srgbClr val="000000">
                      <a:alpha val="43137"/>
                    </a:srgbClr>
                  </a:outerShdw>
                </a:effectLst>
              </a:rPr>
              <a:t> ثانيًا: موقف التوجيهات الأوروبية من البيانات الشخصية:</a:t>
            </a:r>
            <a:endParaRPr lang="ar-EG" b="1" dirty="0">
              <a:ln w="12700">
                <a:solidFill>
                  <a:schemeClr val="tx1"/>
                </a:solidFill>
              </a:ln>
              <a:solidFill>
                <a:srgbClr val="C00000"/>
              </a:solidFill>
              <a:effectLst>
                <a:outerShdw blurRad="38100" dist="38100" dir="2700000" algn="tl">
                  <a:srgbClr val="000000">
                    <a:alpha val="43137"/>
                  </a:srgbClr>
                </a:outerShdw>
              </a:effectLst>
            </a:endParaRPr>
          </a:p>
          <a:p>
            <a:pPr marR="0" lvl="0" algn="just" rtl="1">
              <a:lnSpc>
                <a:spcPct val="150000"/>
              </a:lnSpc>
              <a:spcBef>
                <a:spcPts val="0"/>
              </a:spcBef>
              <a:spcAft>
                <a:spcPts val="500"/>
              </a:spcAft>
            </a:pPr>
            <a:r>
              <a:rPr lang="ar-EG" dirty="0">
                <a:latin typeface="Times New Roman" panose="02020603050405020304" pitchFamily="18" charset="0"/>
                <a:ea typeface="Times New Roman" panose="02020603050405020304" pitchFamily="18" charset="0"/>
              </a:rPr>
              <a:t>1- </a:t>
            </a:r>
            <a:r>
              <a:rPr lang="ar-SA" dirty="0">
                <a:latin typeface="Times New Roman" panose="02020603050405020304" pitchFamily="18" charset="0"/>
                <a:ea typeface="Times New Roman" panose="02020603050405020304" pitchFamily="18" charset="0"/>
              </a:rPr>
              <a:t>البيانات أو المعلومات التي تحدد هوية الشخص</a:t>
            </a:r>
            <a:r>
              <a:rPr lang="ar-EG" dirty="0">
                <a:latin typeface="Times New Roman" panose="02020603050405020304" pitchFamily="18" charset="0"/>
                <a:ea typeface="Times New Roman" panose="02020603050405020304" pitchFamily="18" charset="0"/>
              </a:rPr>
              <a:t>.</a:t>
            </a:r>
            <a:endParaRPr lang="en-US" dirty="0">
              <a:latin typeface="Times New Roman" panose="02020603050405020304" pitchFamily="18" charset="0"/>
              <a:ea typeface="Times New Roman" panose="02020603050405020304" pitchFamily="18" charset="0"/>
            </a:endParaRPr>
          </a:p>
          <a:p>
            <a:pPr marR="0" lvl="0" algn="just" rtl="1">
              <a:lnSpc>
                <a:spcPct val="150000"/>
              </a:lnSpc>
              <a:spcBef>
                <a:spcPts val="0"/>
              </a:spcBef>
              <a:spcAft>
                <a:spcPts val="500"/>
              </a:spcAft>
            </a:pPr>
            <a:r>
              <a:rPr lang="ar-EG" dirty="0">
                <a:latin typeface="Times New Roman" panose="02020603050405020304" pitchFamily="18" charset="0"/>
                <a:ea typeface="Times New Roman" panose="02020603050405020304" pitchFamily="18" charset="0"/>
              </a:rPr>
              <a:t>2- </a:t>
            </a:r>
            <a:r>
              <a:rPr lang="ar-SA" dirty="0">
                <a:latin typeface="Times New Roman" panose="02020603050405020304" pitchFamily="18" charset="0"/>
                <a:ea typeface="Times New Roman" panose="02020603050405020304" pitchFamily="18" charset="0"/>
              </a:rPr>
              <a:t>الشخص المعن</a:t>
            </a:r>
            <a:r>
              <a:rPr lang="ar-EG" dirty="0">
                <a:latin typeface="Times New Roman" panose="02020603050405020304" pitchFamily="18" charset="0"/>
                <a:ea typeface="Times New Roman" panose="02020603050405020304" pitchFamily="18" charset="0"/>
              </a:rPr>
              <a:t>ي</a:t>
            </a:r>
            <a:r>
              <a:rPr lang="ar-SA" dirty="0">
                <a:latin typeface="Times New Roman" panose="02020603050405020304" pitchFamily="18" charset="0"/>
                <a:ea typeface="Times New Roman" panose="02020603050405020304" pitchFamily="18" charset="0"/>
              </a:rPr>
              <a:t> بالأمر</a:t>
            </a:r>
            <a:r>
              <a:rPr lang="ar-EG" dirty="0">
                <a:latin typeface="Times New Roman" panose="02020603050405020304" pitchFamily="18" charset="0"/>
                <a:ea typeface="Times New Roman" panose="02020603050405020304" pitchFamily="18" charset="0"/>
              </a:rPr>
              <a:t>.</a:t>
            </a:r>
            <a:endParaRPr lang="en-US" dirty="0">
              <a:latin typeface="Times New Roman" panose="02020603050405020304" pitchFamily="18" charset="0"/>
              <a:ea typeface="Times New Roman" panose="02020603050405020304" pitchFamily="18" charset="0"/>
            </a:endParaRPr>
          </a:p>
          <a:p>
            <a:pPr marR="0" lvl="0" algn="just" rtl="1">
              <a:lnSpc>
                <a:spcPct val="150000"/>
              </a:lnSpc>
              <a:spcBef>
                <a:spcPts val="0"/>
              </a:spcBef>
              <a:spcAft>
                <a:spcPts val="500"/>
              </a:spcAft>
            </a:pPr>
            <a:r>
              <a:rPr lang="ar-EG" dirty="0">
                <a:latin typeface="Times New Roman" panose="02020603050405020304" pitchFamily="18" charset="0"/>
                <a:ea typeface="Times New Roman" panose="02020603050405020304" pitchFamily="18" charset="0"/>
              </a:rPr>
              <a:t>3- </a:t>
            </a:r>
            <a:r>
              <a:rPr lang="ar-SA" dirty="0">
                <a:latin typeface="Times New Roman" panose="02020603050405020304" pitchFamily="18" charset="0"/>
                <a:ea typeface="Times New Roman" panose="02020603050405020304" pitchFamily="18" charset="0"/>
              </a:rPr>
              <a:t>الشخص الطبيعي المحدد الهوية أو القابل للتحديد</a:t>
            </a:r>
            <a:r>
              <a:rPr lang="ar-EG" dirty="0">
                <a:latin typeface="Times New Roman" panose="02020603050405020304" pitchFamily="18" charset="0"/>
                <a:ea typeface="Times New Roman" panose="02020603050405020304" pitchFamily="18" charset="0"/>
              </a:rPr>
              <a:t>.</a:t>
            </a:r>
            <a:endParaRPr lang="en-US" dirty="0">
              <a:latin typeface="Times New Roman" panose="02020603050405020304" pitchFamily="18" charset="0"/>
              <a:ea typeface="Times New Roman" panose="02020603050405020304" pitchFamily="18" charset="0"/>
            </a:endParaRPr>
          </a:p>
          <a:p>
            <a:pPr marR="0" lvl="0" algn="just" rtl="1">
              <a:lnSpc>
                <a:spcPct val="150000"/>
              </a:lnSpc>
              <a:spcBef>
                <a:spcPts val="0"/>
              </a:spcBef>
              <a:spcAft>
                <a:spcPts val="500"/>
              </a:spcAft>
            </a:pPr>
            <a:r>
              <a:rPr lang="ar-EG" dirty="0">
                <a:latin typeface="Times New Roman" panose="02020603050405020304" pitchFamily="18" charset="0"/>
                <a:ea typeface="Times New Roman" panose="02020603050405020304" pitchFamily="18" charset="0"/>
              </a:rPr>
              <a:t>4- </a:t>
            </a:r>
            <a:r>
              <a:rPr lang="ar-SA" dirty="0">
                <a:latin typeface="Times New Roman" panose="02020603050405020304" pitchFamily="18" charset="0"/>
                <a:ea typeface="Times New Roman" panose="02020603050405020304" pitchFamily="18" charset="0"/>
              </a:rPr>
              <a:t>مفهوم معالجة البيانات الشخصية</a:t>
            </a:r>
            <a:r>
              <a:rPr lang="ar-EG" dirty="0">
                <a:latin typeface="Times New Roman" panose="02020603050405020304" pitchFamily="18" charset="0"/>
                <a:ea typeface="Times New Roman" panose="02020603050405020304" pitchFamily="18" charset="0"/>
              </a:rPr>
              <a:t>.</a:t>
            </a:r>
          </a:p>
          <a:p>
            <a:pPr marR="0" lvl="0" algn="just" rtl="1">
              <a:lnSpc>
                <a:spcPct val="150000"/>
              </a:lnSpc>
              <a:spcBef>
                <a:spcPts val="0"/>
              </a:spcBef>
              <a:spcAft>
                <a:spcPts val="500"/>
              </a:spcAft>
            </a:pPr>
            <a:r>
              <a:rPr lang="ar-EG" dirty="0">
                <a:ea typeface="Calibri" panose="020F0502020204030204" pitchFamily="34" charset="0"/>
              </a:rPr>
              <a:t>5- </a:t>
            </a:r>
            <a:r>
              <a:rPr lang="ar-SA" dirty="0">
                <a:ea typeface="Calibri" panose="020F0502020204030204" pitchFamily="34" charset="0"/>
              </a:rPr>
              <a:t>مفهوم بطاقة أو ملف البيانات الشخص</a:t>
            </a:r>
            <a:r>
              <a:rPr lang="ar-EG" dirty="0">
                <a:ea typeface="Calibri" panose="020F0502020204030204" pitchFamily="34" charset="0"/>
              </a:rPr>
              <a:t>ية.</a:t>
            </a:r>
            <a:endParaRPr lang="ar-EG" dirty="0">
              <a:ea typeface="Times New Roman" panose="02020603050405020304" pitchFamily="18" charset="0"/>
            </a:endParaRPr>
          </a:p>
          <a:p>
            <a:endParaRPr lang="en-US"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39498" y="646611"/>
            <a:ext cx="2936602" cy="1957735"/>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p14="http://schemas.microsoft.com/office/powerpoint/2010/main" val="27741905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815A625F-CC6E-4FC7-B7D4-5885C00FE9FA}"/>
              </a:ext>
            </a:extLst>
          </p:cNvPr>
          <p:cNvSpPr/>
          <p:nvPr/>
        </p:nvSpPr>
        <p:spPr>
          <a:xfrm>
            <a:off x="4029548" y="22480"/>
            <a:ext cx="6392364" cy="634150"/>
          </a:xfrm>
          <a:prstGeom prst="flowChartAlternateProcess">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path path="circle">
              <a:fillToRect t="100000" r="100000"/>
            </a:path>
            <a:tileRect l="-100000" b="-100000"/>
          </a:gra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2" name="TextBox 1"/>
          <p:cNvSpPr txBox="1"/>
          <p:nvPr/>
        </p:nvSpPr>
        <p:spPr>
          <a:xfrm>
            <a:off x="2852878" y="22480"/>
            <a:ext cx="7254240" cy="923330"/>
          </a:xfrm>
          <a:prstGeom prst="rect">
            <a:avLst/>
          </a:prstGeom>
          <a:noFill/>
        </p:spPr>
        <p:txBody>
          <a:bodyPr wrap="square" rtlCol="0">
            <a:spAutoFit/>
          </a:bodyPr>
          <a:lstStyle/>
          <a:p>
            <a:pPr algn="r" rtl="1"/>
            <a:r>
              <a:rPr lang="ar-EG" b="1" dirty="0">
                <a:solidFill>
                  <a:srgbClr val="C00000"/>
                </a:solidFill>
                <a:effectLst>
                  <a:outerShdw blurRad="38100" dist="38100" dir="2700000" algn="tl">
                    <a:srgbClr val="000000">
                      <a:alpha val="43137"/>
                    </a:srgbClr>
                  </a:outerShdw>
                </a:effectLst>
              </a:rPr>
              <a:t>ثانيًا: </a:t>
            </a:r>
            <a:r>
              <a:rPr lang="ar-EG" dirty="0"/>
              <a:t>موقف التوجيهات الأوروبية من البيانات الشخصية:</a:t>
            </a:r>
          </a:p>
          <a:p>
            <a:pPr algn="r" rtl="1"/>
            <a:r>
              <a:rPr lang="ar-EG" dirty="0">
                <a:solidFill>
                  <a:srgbClr val="0000FF"/>
                </a:solidFill>
              </a:rPr>
              <a:t>1- البيانات أو المعلومات التي تحدد هوية الشخص:</a:t>
            </a:r>
          </a:p>
          <a:p>
            <a:endParaRPr lang="en-US" dirty="0"/>
          </a:p>
        </p:txBody>
      </p:sp>
      <p:sp>
        <p:nvSpPr>
          <p:cNvPr id="7" name="TextBox 6"/>
          <p:cNvSpPr txBox="1"/>
          <p:nvPr/>
        </p:nvSpPr>
        <p:spPr>
          <a:xfrm>
            <a:off x="261257" y="1028421"/>
            <a:ext cx="11765280" cy="5579516"/>
          </a:xfrm>
          <a:prstGeom prst="rect">
            <a:avLst/>
          </a:prstGeom>
          <a:gradFill flip="none" rotWithShape="1">
            <a:gsLst>
              <a:gs pos="0">
                <a:srgbClr val="669BBC">
                  <a:shade val="30000"/>
                  <a:satMod val="115000"/>
                </a:srgbClr>
              </a:gs>
              <a:gs pos="50000">
                <a:srgbClr val="669BBC">
                  <a:shade val="67500"/>
                  <a:satMod val="115000"/>
                </a:srgbClr>
              </a:gs>
              <a:gs pos="100000">
                <a:srgbClr val="669BBC">
                  <a:shade val="100000"/>
                  <a:satMod val="115000"/>
                </a:srgbClr>
              </a:gs>
            </a:gsLst>
            <a:path path="circle">
              <a:fillToRect l="100000" b="100000"/>
            </a:path>
            <a:tileRect t="-100000" r="-100000"/>
          </a:gradFill>
          <a:ln w="28575">
            <a:solidFill>
              <a:schemeClr val="tx1"/>
            </a:solidFill>
          </a:ln>
          <a:effectLst>
            <a:innerShdw blurRad="114300">
              <a:prstClr val="black"/>
            </a:innerShdw>
          </a:effectLst>
        </p:spPr>
        <p:txBody>
          <a:bodyPr wrap="square" rtlCol="0">
            <a:spAutoFit/>
          </a:bodyPr>
          <a:lstStyle/>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p:txBody>
      </p:sp>
      <p:sp>
        <p:nvSpPr>
          <p:cNvPr id="8" name="TextBox 7"/>
          <p:cNvSpPr txBox="1"/>
          <p:nvPr/>
        </p:nvSpPr>
        <p:spPr>
          <a:xfrm>
            <a:off x="99891" y="868935"/>
            <a:ext cx="11830852" cy="5755422"/>
          </a:xfrm>
          <a:prstGeom prst="rec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path path="circle">
              <a:fillToRect t="100000" r="100000"/>
            </a:path>
            <a:tileRect l="-100000" b="-100000"/>
          </a:gradFill>
          <a:ln w="28575">
            <a:solidFill>
              <a:schemeClr val="tx1"/>
            </a:solidFill>
          </a:ln>
          <a:effectLst>
            <a:innerShdw blurRad="63500" dist="50800" dir="16200000">
              <a:prstClr val="black">
                <a:alpha val="50000"/>
              </a:prstClr>
            </a:innerShdw>
          </a:effectLst>
        </p:spPr>
        <p:txBody>
          <a:bodyPr wrap="square" rtlCol="0">
            <a:spAutoFit/>
          </a:bodyPr>
          <a:lstStyle/>
          <a:p>
            <a:pPr lvl="0" algn="just" rtl="1"/>
            <a:r>
              <a:rPr lang="en-US" sz="1600" dirty="0"/>
              <a:t>     </a:t>
            </a:r>
            <a:r>
              <a:rPr lang="ar-SA" sz="1600" dirty="0"/>
              <a:t>أن التعبير " أي</a:t>
            </a:r>
            <a:r>
              <a:rPr lang="ar-EG" sz="1600" dirty="0"/>
              <a:t>ة</a:t>
            </a:r>
            <a:r>
              <a:rPr lang="ar-SA" sz="1600" dirty="0"/>
              <a:t> بيانات أو معلومات " الوارد في نصوص التوجيه الأوروبي يدل على رغبة المشرع في </a:t>
            </a:r>
            <a:r>
              <a:rPr lang="ar-SA" sz="1600" b="1" dirty="0"/>
              <a:t>الأخذ بمفهوم واسع للبيانات ذات الطابع الشخصي.</a:t>
            </a:r>
            <a:r>
              <a:rPr lang="ar-SA" sz="1600" dirty="0"/>
              <a:t> حيث يتضمن مفهوم البيانات الشخصية جميع أنواع المعلومات المرتبطة بالشخص</a:t>
            </a:r>
            <a:r>
              <a:rPr lang="ar-EG" sz="1600" dirty="0"/>
              <a:t>،</a:t>
            </a:r>
            <a:r>
              <a:rPr lang="ar-SA" sz="1600" dirty="0"/>
              <a:t> مثل فصيلة الدم الخاصة بشخص معين.</a:t>
            </a:r>
            <a:r>
              <a:rPr lang="en-US" sz="1600" dirty="0"/>
              <a:t> </a:t>
            </a:r>
            <a:r>
              <a:rPr lang="ar-SA" sz="1600" dirty="0">
                <a:highlight>
                  <a:srgbClr val="FFFF00"/>
                </a:highlight>
              </a:rPr>
              <a:t>وتندرج البيانات الأكثر خصوصية ضمن البيانات الشخصية </a:t>
            </a:r>
            <a:r>
              <a:rPr lang="ar-SA" sz="1600" dirty="0"/>
              <a:t>وفقًا لنص المادة ٨ من التوجيه بالنظر إلى المخاطر المحتملة الناشئة عن الاعتداء عليها.</a:t>
            </a:r>
            <a:endParaRPr lang="en-US" sz="1600" dirty="0"/>
          </a:p>
          <a:p>
            <a:pPr algn="just" rtl="1"/>
            <a:r>
              <a:rPr lang="ar-SA" sz="1600" dirty="0"/>
              <a:t> </a:t>
            </a:r>
            <a:endParaRPr lang="en-US" sz="1600" dirty="0"/>
          </a:p>
          <a:p>
            <a:pPr algn="just" rtl="1"/>
            <a:r>
              <a:rPr lang="ar-SA" sz="1600" dirty="0"/>
              <a:t>       </a:t>
            </a:r>
            <a:r>
              <a:rPr lang="ar-SA" sz="1600" dirty="0">
                <a:highlight>
                  <a:srgbClr val="FFFF00"/>
                </a:highlight>
              </a:rPr>
              <a:t>ويقصد بالبيانات الأكثر خصوصية </a:t>
            </a:r>
            <a:r>
              <a:rPr lang="ar-SA" sz="1600" dirty="0"/>
              <a:t>هي البيانات التي يدل</a:t>
            </a:r>
            <a:r>
              <a:rPr lang="ar-EG" sz="1600" dirty="0"/>
              <a:t>ي</a:t>
            </a:r>
            <a:r>
              <a:rPr lang="ar-SA" sz="1600" dirty="0"/>
              <a:t> بها مستخدم شبكة الإنترنت عند دخوله موقع معين من أجل إتمام إجراءات الدخول على هذا الموقع؛ حيث يلزم على مستخدم الشبكة أن يسجل بعض المعلومات شديدة الحساسية مثل الميل الجنسي والآراء السياسية وديانته.</a:t>
            </a:r>
            <a:endParaRPr lang="ar-EG" sz="1600" dirty="0"/>
          </a:p>
          <a:p>
            <a:pPr algn="just" rtl="1"/>
            <a:endParaRPr lang="en-US" sz="1600" dirty="0"/>
          </a:p>
          <a:p>
            <a:pPr algn="just" rtl="1"/>
            <a:r>
              <a:rPr lang="ar-SA" sz="1600" dirty="0"/>
              <a:t>        ومما لاشك فيه، </a:t>
            </a:r>
            <a:r>
              <a:rPr lang="ar-SA" sz="1600" u="sng" dirty="0"/>
              <a:t>أن مثل هذه المعلومات هي بيانات أكثر خصوصية تندرج ضمن قانون حماية البيانات الشخصية </a:t>
            </a:r>
            <a:r>
              <a:rPr lang="ar-SA" sz="1600" dirty="0">
                <a:solidFill>
                  <a:srgbClr val="FF0000"/>
                </a:solidFill>
              </a:rPr>
              <a:t>التي يحظر معالجتها فى حالات معينه؛ كما أنها تخضع إلى العديد من القيود</a:t>
            </a:r>
            <a:r>
              <a:rPr lang="ar-EG" sz="1600" dirty="0">
                <a:solidFill>
                  <a:srgbClr val="FF0000"/>
                </a:solidFill>
              </a:rPr>
              <a:t>.</a:t>
            </a:r>
            <a:endParaRPr lang="en-US" sz="1600" dirty="0">
              <a:solidFill>
                <a:srgbClr val="FF0000"/>
              </a:solidFill>
            </a:endParaRPr>
          </a:p>
          <a:p>
            <a:pPr algn="just" rtl="1"/>
            <a:r>
              <a:rPr lang="ar-SA" sz="1600" dirty="0"/>
              <a:t> </a:t>
            </a:r>
            <a:endParaRPr lang="en-US" sz="1600" dirty="0"/>
          </a:p>
          <a:p>
            <a:pPr algn="just" rtl="1"/>
            <a:r>
              <a:rPr lang="ar-SA" sz="1600" dirty="0"/>
              <a:t>          </a:t>
            </a:r>
            <a:r>
              <a:rPr lang="ar-SA" sz="1600" b="1" dirty="0"/>
              <a:t>ووفقًا للتفسير الضيق، يشمل مصطلح "</a:t>
            </a:r>
            <a:r>
              <a:rPr lang="ar-EG" sz="1600" b="1" dirty="0"/>
              <a:t> </a:t>
            </a:r>
            <a:r>
              <a:rPr lang="ar-SA" sz="1600" b="1" dirty="0"/>
              <a:t>البيانات الشخصية " المعلومات المرتبطة بالحياة الخاصة والعائلية للشخص الطبيعي وكذلك المعلومات المرتبطة بأعماله أو أنشطته أي</a:t>
            </a:r>
            <a:r>
              <a:rPr lang="ar-EG" sz="1600" b="1" dirty="0"/>
              <a:t>ً</a:t>
            </a:r>
            <a:r>
              <a:rPr lang="ar-SA" sz="1600" b="1" dirty="0"/>
              <a:t>ا كانت مثل المعلومات المتعلقة بعلاقات العمل وكذلك المرتبطة بسلوكياته الاجتماعية، فالأمر يتعلق وفق</a:t>
            </a:r>
            <a:r>
              <a:rPr lang="ar-EG" sz="1600" b="1" dirty="0"/>
              <a:t>ً</a:t>
            </a:r>
            <a:r>
              <a:rPr lang="ar-SA" sz="1600" b="1" dirty="0"/>
              <a:t>ا للمفهوم الواسع أيض</a:t>
            </a:r>
            <a:r>
              <a:rPr lang="ar-EG" sz="1600" b="1" dirty="0"/>
              <a:t>ً</a:t>
            </a:r>
            <a:r>
              <a:rPr lang="ar-SA" sz="1600" b="1" dirty="0"/>
              <a:t>ا بالأشخاص الطبيعيين دون النظر  إلى وظيفتهم أو صفاتهم</a:t>
            </a:r>
            <a:r>
              <a:rPr lang="ar-SA" sz="1600" dirty="0"/>
              <a:t> مثل المستهلكين، والمرضى والموظفين، والعملاء، وما إلى ذلك. </a:t>
            </a:r>
            <a:endParaRPr lang="en-US" sz="1600" dirty="0"/>
          </a:p>
          <a:p>
            <a:pPr algn="just" rtl="1"/>
            <a:endParaRPr lang="ar-EG" sz="1600" b="1" dirty="0">
              <a:solidFill>
                <a:schemeClr val="bg1"/>
              </a:solidFill>
              <a:ea typeface="Times New Roman" panose="02020603050405020304" pitchFamily="18" charset="0"/>
            </a:endParaRPr>
          </a:p>
          <a:p>
            <a:pPr algn="just" rtl="1"/>
            <a:r>
              <a:rPr lang="en-US" sz="1600" dirty="0"/>
              <a:t>        </a:t>
            </a:r>
            <a:r>
              <a:rPr lang="ar-SA" sz="1600" dirty="0"/>
              <a:t> فعلى سبيل المثال: يندرج ضمن البيانات الشخصية جميع المعلومات المرتبطة بوصفات العلاج الت</a:t>
            </a:r>
            <a:r>
              <a:rPr lang="ar-EG" sz="1600" dirty="0"/>
              <a:t>ي</a:t>
            </a:r>
            <a:r>
              <a:rPr lang="ar-SA" sz="1600" dirty="0"/>
              <a:t> يكتبها الطبيب من أجل شراء الدواء مثل رقم تعريف الدواء؛ وجرعة الدواء؛ و</a:t>
            </a:r>
            <a:r>
              <a:rPr lang="ar-EG" sz="1600" dirty="0"/>
              <a:t>ا</a:t>
            </a:r>
            <a:r>
              <a:rPr lang="ar-SA" sz="1600" dirty="0"/>
              <a:t>سم الدواء؛ وسعر الدواء؛ وأسباب الاستخدام؛ </a:t>
            </a:r>
            <a:r>
              <a:rPr lang="ar-EG" sz="1600" dirty="0"/>
              <a:t>ا</a:t>
            </a:r>
            <a:r>
              <a:rPr lang="ar-SA" sz="1600" dirty="0"/>
              <a:t>سم الطبيب، ورقم الهاتف؛ وما إلى ذلك،  إما في شكل وصفات طبية فردية أو ف</a:t>
            </a:r>
            <a:r>
              <a:rPr lang="ar-EG" sz="1600" dirty="0"/>
              <a:t>ي</a:t>
            </a:r>
            <a:r>
              <a:rPr lang="ar-SA" sz="1600" dirty="0"/>
              <a:t> شكل مجموعة من الوصفات الطبية، يمكن اعتبارها بيانات شخصية بالنسبة للطبيب الذ</a:t>
            </a:r>
            <a:r>
              <a:rPr lang="ar-EG" sz="1600" dirty="0"/>
              <a:t>ي</a:t>
            </a:r>
            <a:r>
              <a:rPr lang="ar-SA" sz="1600" dirty="0"/>
              <a:t> يقدم لمريضه الوصفة الطبية حتى ولو كانت البيانات الشخصية المتعلقة بالمريض تبقى مجهولة.</a:t>
            </a:r>
            <a:endParaRPr lang="ar-EG" sz="1600" dirty="0"/>
          </a:p>
          <a:p>
            <a:pPr algn="just" rtl="1"/>
            <a:r>
              <a:rPr lang="ar-EG" sz="1600" b="1" dirty="0"/>
              <a:t>        </a:t>
            </a:r>
            <a:r>
              <a:rPr lang="ar-SA" sz="1600" b="1" dirty="0"/>
              <a:t> </a:t>
            </a:r>
            <a:r>
              <a:rPr lang="ar-SA" sz="1600" b="1" dirty="0">
                <a:solidFill>
                  <a:srgbClr val="FF0000"/>
                </a:solidFill>
              </a:rPr>
              <a:t>وبالتالي، </a:t>
            </a:r>
            <a:r>
              <a:rPr lang="ar-SA" sz="1600" b="1" dirty="0"/>
              <a:t>فإن تقديم المعلومات المتعلقة بالوصفات الطبية المكتوبة من قبل أطباء محدد</a:t>
            </a:r>
            <a:r>
              <a:rPr lang="ar-EG" sz="1600" b="1" dirty="0"/>
              <a:t>ي</a:t>
            </a:r>
            <a:r>
              <a:rPr lang="ar-SA" sz="1600" b="1" dirty="0"/>
              <a:t>ن أو هناك إمكانية أو قابلية لتحديدهم إلى الصيدليات ينطبق عليه مصطلح البيانات الشخصية الوارد فى نص التوجيه.</a:t>
            </a:r>
            <a:endParaRPr lang="ar-EG" sz="1600" b="1" dirty="0">
              <a:solidFill>
                <a:schemeClr val="bg1"/>
              </a:solidFill>
              <a:ea typeface="Times New Roman" panose="02020603050405020304" pitchFamily="18" charset="0"/>
            </a:endParaRPr>
          </a:p>
        </p:txBody>
      </p:sp>
    </p:spTree>
    <p:extLst>
      <p:ext uri="{BB962C8B-B14F-4D97-AF65-F5344CB8AC3E}">
        <p14:creationId xmlns:p14="http://schemas.microsoft.com/office/powerpoint/2010/main" val="34496840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lowchart: Alternate Process 4">
            <a:extLst>
              <a:ext uri="{FF2B5EF4-FFF2-40B4-BE49-F238E27FC236}">
                <a16:creationId xmlns:a16="http://schemas.microsoft.com/office/drawing/2014/main" id="{815A625F-CC6E-4FC7-B7D4-5885C00FE9FA}"/>
              </a:ext>
            </a:extLst>
          </p:cNvPr>
          <p:cNvSpPr/>
          <p:nvPr/>
        </p:nvSpPr>
        <p:spPr>
          <a:xfrm>
            <a:off x="3831770" y="795318"/>
            <a:ext cx="6858424" cy="870535"/>
          </a:xfrm>
          <a:prstGeom prst="flowChartAlternateProcess">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path path="circle">
              <a:fillToRect t="100000" r="100000"/>
            </a:path>
            <a:tileRect l="-100000" b="-100000"/>
          </a:gra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6" name="TextBox 5"/>
          <p:cNvSpPr txBox="1"/>
          <p:nvPr/>
        </p:nvSpPr>
        <p:spPr>
          <a:xfrm>
            <a:off x="2999232" y="838109"/>
            <a:ext cx="7254240" cy="923330"/>
          </a:xfrm>
          <a:prstGeom prst="rect">
            <a:avLst/>
          </a:prstGeom>
          <a:noFill/>
        </p:spPr>
        <p:txBody>
          <a:bodyPr wrap="square" rtlCol="0">
            <a:spAutoFit/>
          </a:bodyPr>
          <a:lstStyle/>
          <a:p>
            <a:pPr algn="r" rtl="1"/>
            <a:r>
              <a:rPr lang="ar-EG" b="1" dirty="0">
                <a:solidFill>
                  <a:srgbClr val="C00000"/>
                </a:solidFill>
                <a:effectLst>
                  <a:outerShdw blurRad="38100" dist="38100" dir="2700000" algn="tl">
                    <a:srgbClr val="000000">
                      <a:alpha val="43137"/>
                    </a:srgbClr>
                  </a:outerShdw>
                </a:effectLst>
              </a:rPr>
              <a:t>ثانيًا: </a:t>
            </a:r>
            <a:r>
              <a:rPr lang="ar-EG" dirty="0"/>
              <a:t>موقف التوجيهات الأوروبية من البيانات الشخصية:</a:t>
            </a:r>
          </a:p>
          <a:p>
            <a:pPr algn="r" rtl="1"/>
            <a:r>
              <a:rPr lang="ar-EG" dirty="0">
                <a:solidFill>
                  <a:srgbClr val="0000FF"/>
                </a:solidFill>
              </a:rPr>
              <a:t>1- البيانات أو المعلومات التي تحدد هوية الشخص:</a:t>
            </a:r>
          </a:p>
          <a:p>
            <a:endParaRPr lang="en-US" dirty="0"/>
          </a:p>
        </p:txBody>
      </p:sp>
      <p:grpSp>
        <p:nvGrpSpPr>
          <p:cNvPr id="3" name="Group 2"/>
          <p:cNvGrpSpPr/>
          <p:nvPr/>
        </p:nvGrpSpPr>
        <p:grpSpPr>
          <a:xfrm>
            <a:off x="3216466" y="2276748"/>
            <a:ext cx="8272272" cy="3576917"/>
            <a:chOff x="1349826" y="1690210"/>
            <a:chExt cx="8847910" cy="5335815"/>
          </a:xfrm>
        </p:grpSpPr>
        <p:sp>
          <p:nvSpPr>
            <p:cNvPr id="9" name="Oval 8"/>
            <p:cNvSpPr/>
            <p:nvPr/>
          </p:nvSpPr>
          <p:spPr>
            <a:xfrm>
              <a:off x="1349826" y="1690210"/>
              <a:ext cx="8847910" cy="5335815"/>
            </a:xfrm>
            <a:prstGeom prst="ellipse">
              <a:avLst/>
            </a:prstGeom>
            <a:gradFill flip="none" rotWithShape="1">
              <a:gsLst>
                <a:gs pos="0">
                  <a:srgbClr val="669BBC">
                    <a:shade val="30000"/>
                    <a:satMod val="115000"/>
                  </a:srgbClr>
                </a:gs>
                <a:gs pos="50000">
                  <a:srgbClr val="669BBC">
                    <a:shade val="67500"/>
                    <a:satMod val="115000"/>
                  </a:srgbClr>
                </a:gs>
                <a:gs pos="100000">
                  <a:srgbClr val="669BBC">
                    <a:shade val="100000"/>
                    <a:satMod val="115000"/>
                  </a:srgbClr>
                </a:gs>
              </a:gsLst>
              <a:lin ang="5400000" scaled="1"/>
              <a:tileRect/>
            </a:grad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p:cNvSpPr/>
            <p:nvPr/>
          </p:nvSpPr>
          <p:spPr>
            <a:xfrm>
              <a:off x="1523998" y="1806140"/>
              <a:ext cx="8499566" cy="5103955"/>
            </a:xfrm>
            <a:prstGeom prst="ellipse">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lin ang="13500000" scaled="1"/>
              <a:tileRect/>
            </a:grad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 name="TextBox 3"/>
          <p:cNvSpPr txBox="1"/>
          <p:nvPr/>
        </p:nvSpPr>
        <p:spPr>
          <a:xfrm>
            <a:off x="4043164" y="2884723"/>
            <a:ext cx="6435635" cy="2723823"/>
          </a:xfrm>
          <a:prstGeom prst="rect">
            <a:avLst/>
          </a:prstGeom>
          <a:noFill/>
        </p:spPr>
        <p:txBody>
          <a:bodyPr wrap="square" rtlCol="0">
            <a:spAutoFit/>
          </a:bodyPr>
          <a:lstStyle/>
          <a:p>
            <a:pPr algn="just" rtl="1">
              <a:lnSpc>
                <a:spcPct val="150000"/>
              </a:lnSpc>
            </a:pPr>
            <a:r>
              <a:rPr lang="en-US" dirty="0"/>
              <a:t>      </a:t>
            </a:r>
            <a:r>
              <a:rPr lang="ar-SA" dirty="0"/>
              <a:t>هذا التفسير يتفق مع صياغ</a:t>
            </a:r>
            <a:r>
              <a:rPr lang="ar-EG" dirty="0"/>
              <a:t>ة</a:t>
            </a:r>
            <a:r>
              <a:rPr lang="ar-SA" dirty="0"/>
              <a:t> التوجيه نفسه؛ فمن ناحية أولى: يجب التأكيد على ما قضت به المحكمة الأوروبية لحقوق الإنسان من </a:t>
            </a:r>
            <a:r>
              <a:rPr lang="ar-SA" dirty="0">
                <a:highlight>
                  <a:srgbClr val="FFFF00"/>
                </a:highlight>
              </a:rPr>
              <a:t>اتساع مفهوم الخصوصية</a:t>
            </a:r>
            <a:r>
              <a:rPr lang="ar-SA" dirty="0"/>
              <a:t>. ومن ناحية أخرى، تتجاوز قواعد حماية البيانات الشخصية حماية المفهوم العام المتعلق بالحق في احترام الحياة الخاصة والعائلية.</a:t>
            </a:r>
            <a:endParaRPr lang="en-US" dirty="0"/>
          </a:p>
          <a:p>
            <a:endParaRPr lang="en-US" dirty="0"/>
          </a:p>
          <a:p>
            <a:endParaRPr lang="en-US" dirty="0"/>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3834" y="3687581"/>
            <a:ext cx="2519792" cy="265872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68487809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lowchart: Alternate Process 7">
            <a:extLst>
              <a:ext uri="{FF2B5EF4-FFF2-40B4-BE49-F238E27FC236}">
                <a16:creationId xmlns:a16="http://schemas.microsoft.com/office/drawing/2014/main" id="{815A625F-CC6E-4FC7-B7D4-5885C00FE9FA}"/>
              </a:ext>
            </a:extLst>
          </p:cNvPr>
          <p:cNvSpPr/>
          <p:nvPr/>
        </p:nvSpPr>
        <p:spPr>
          <a:xfrm>
            <a:off x="3910148" y="615602"/>
            <a:ext cx="6858424" cy="870535"/>
          </a:xfrm>
          <a:prstGeom prst="flowChartAlternateProcess">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path path="circle">
              <a:fillToRect r="100000" b="100000"/>
            </a:path>
            <a:tileRect l="-100000" t="-100000"/>
          </a:gra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3" name="Rectangle 2"/>
          <p:cNvSpPr/>
          <p:nvPr/>
        </p:nvSpPr>
        <p:spPr>
          <a:xfrm>
            <a:off x="4291360" y="615602"/>
            <a:ext cx="6096000" cy="1338828"/>
          </a:xfrm>
          <a:prstGeom prst="rect">
            <a:avLst/>
          </a:prstGeom>
        </p:spPr>
        <p:txBody>
          <a:bodyPr>
            <a:spAutoFit/>
          </a:bodyPr>
          <a:lstStyle/>
          <a:p>
            <a:pPr algn="just" rtl="1">
              <a:lnSpc>
                <a:spcPct val="150000"/>
              </a:lnSpc>
            </a:pPr>
            <a:r>
              <a:rPr lang="ar-SA" dirty="0">
                <a:solidFill>
                  <a:srgbClr val="FF0000"/>
                </a:solidFill>
                <a:latin typeface="Alexandria Medium" pitchFamily="2" charset="-78"/>
                <a:cs typeface="Alexandria Medium" pitchFamily="2" charset="-78"/>
              </a:rPr>
              <a:t> </a:t>
            </a:r>
            <a:r>
              <a:rPr lang="ar-SA" b="1" dirty="0">
                <a:solidFill>
                  <a:srgbClr val="C00000"/>
                </a:solidFill>
                <a:effectLst>
                  <a:outerShdw blurRad="38100" dist="38100" dir="2700000" algn="tl">
                    <a:srgbClr val="000000">
                      <a:alpha val="43137"/>
                    </a:srgbClr>
                  </a:outerShdw>
                </a:effectLst>
                <a:latin typeface="Alexandria Medium" pitchFamily="2" charset="-78"/>
                <a:cs typeface="Alexandria Medium" pitchFamily="2" charset="-78"/>
              </a:rPr>
              <a:t>ثانيًا: </a:t>
            </a:r>
            <a:r>
              <a:rPr lang="ar-SA" dirty="0">
                <a:latin typeface="Alexandria Medium" pitchFamily="2" charset="-78"/>
                <a:cs typeface="Alexandria Medium" pitchFamily="2" charset="-78"/>
              </a:rPr>
              <a:t>موقف التوجيهات الأوروبية من البيانات الشخصية:</a:t>
            </a:r>
          </a:p>
          <a:p>
            <a:pPr algn="just" rtl="1">
              <a:lnSpc>
                <a:spcPct val="150000"/>
              </a:lnSpc>
            </a:pPr>
            <a:r>
              <a:rPr lang="ar-SA" dirty="0">
                <a:solidFill>
                  <a:srgbClr val="0000FF"/>
                </a:solidFill>
              </a:rPr>
              <a:t>2. الشخص المعني بالأمر:</a:t>
            </a:r>
          </a:p>
          <a:p>
            <a:pPr algn="just" rtl="1">
              <a:lnSpc>
                <a:spcPct val="150000"/>
              </a:lnSpc>
            </a:pPr>
            <a:endParaRPr lang="en-US" b="1" dirty="0">
              <a:solidFill>
                <a:srgbClr val="000000"/>
              </a:solidFill>
              <a:highlight>
                <a:srgbClr val="FFFF00"/>
              </a:highlight>
              <a:latin typeface="Times New Roman" panose="02020603050405020304" pitchFamily="18" charset="0"/>
              <a:ea typeface="Times New Roman" panose="02020603050405020304" pitchFamily="18" charset="0"/>
            </a:endParaRPr>
          </a:p>
        </p:txBody>
      </p:sp>
      <p:sp>
        <p:nvSpPr>
          <p:cNvPr id="9" name="Oval 8"/>
          <p:cNvSpPr/>
          <p:nvPr/>
        </p:nvSpPr>
        <p:spPr>
          <a:xfrm>
            <a:off x="1349826" y="1690210"/>
            <a:ext cx="8847910" cy="4815365"/>
          </a:xfrm>
          <a:prstGeom prst="ellipse">
            <a:avLst/>
          </a:prstGeom>
          <a:gradFill flip="none" rotWithShape="1">
            <a:gsLst>
              <a:gs pos="0">
                <a:srgbClr val="669BBC">
                  <a:shade val="30000"/>
                  <a:satMod val="115000"/>
                </a:srgbClr>
              </a:gs>
              <a:gs pos="50000">
                <a:srgbClr val="669BBC">
                  <a:shade val="67500"/>
                  <a:satMod val="115000"/>
                </a:srgbClr>
              </a:gs>
              <a:gs pos="100000">
                <a:srgbClr val="669BBC">
                  <a:shade val="100000"/>
                  <a:satMod val="115000"/>
                </a:srgbClr>
              </a:gs>
            </a:gsLst>
            <a:lin ang="5400000" scaled="1"/>
            <a:tileRect/>
          </a:grad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Oval 4"/>
          <p:cNvSpPr/>
          <p:nvPr/>
        </p:nvSpPr>
        <p:spPr>
          <a:xfrm>
            <a:off x="1523998" y="1954430"/>
            <a:ext cx="8597155" cy="4551146"/>
          </a:xfrm>
          <a:prstGeom prst="ellipse">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lin ang="13500000" scaled="1"/>
            <a:tileRect/>
          </a:grad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2368090" y="2504962"/>
            <a:ext cx="6811383" cy="3277820"/>
          </a:xfrm>
          <a:prstGeom prst="rect">
            <a:avLst/>
          </a:prstGeom>
          <a:noFill/>
        </p:spPr>
        <p:txBody>
          <a:bodyPr wrap="square" rtlCol="0">
            <a:spAutoFit/>
          </a:bodyPr>
          <a:lstStyle/>
          <a:p>
            <a:pPr lvl="0" algn="just" rtl="1">
              <a:lnSpc>
                <a:spcPct val="150000"/>
              </a:lnSpc>
            </a:pPr>
            <a:r>
              <a:rPr lang="en-US" dirty="0"/>
              <a:t>        </a:t>
            </a:r>
            <a:r>
              <a:rPr lang="ar-SA" u="sng" dirty="0"/>
              <a:t>هو كل شخص طبيعي تكون معطياته الشخصية موضوعًا للمعالجة</a:t>
            </a:r>
            <a:r>
              <a:rPr lang="ar-SA" dirty="0"/>
              <a:t>؛ فعلى سبيل المثال، البيانات أو المعلومات المدرجة ف</a:t>
            </a:r>
            <a:r>
              <a:rPr lang="ar-EG" dirty="0"/>
              <a:t>ي</a:t>
            </a:r>
            <a:r>
              <a:rPr lang="ar-SA" dirty="0"/>
              <a:t> الملف الشخصي للموظف بقسم شئون الموظفين؛ فهذه البيانات تعبر بصورة واضحة عن المعن</a:t>
            </a:r>
            <a:r>
              <a:rPr lang="ar-EG" dirty="0"/>
              <a:t>ي</a:t>
            </a:r>
            <a:r>
              <a:rPr lang="ar-SA" dirty="0"/>
              <a:t> بالأمر من حيث حالته الشخصية بصفته موظفًا، كما ينطبق ذلك أيضًا على النتائج الخاصة بالفحص الطبي للمريض في ملفه الطبي الموجود بالمستشفى أو صور</a:t>
            </a:r>
            <a:r>
              <a:rPr lang="ar-EG" dirty="0"/>
              <a:t>ة</a:t>
            </a:r>
            <a:r>
              <a:rPr lang="ar-SA" dirty="0"/>
              <a:t> أو فيديو لشخص أثناء إجراء مقابلة معه.</a:t>
            </a:r>
            <a:endParaRPr lang="en-US" dirty="0"/>
          </a:p>
          <a:p>
            <a:endParaRPr lang="en-US" dirty="0"/>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4985" y="5062081"/>
            <a:ext cx="2213284" cy="147552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124469834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lowchart: Alternate Process 4">
            <a:extLst>
              <a:ext uri="{FF2B5EF4-FFF2-40B4-BE49-F238E27FC236}">
                <a16:creationId xmlns:a16="http://schemas.microsoft.com/office/drawing/2014/main" id="{815A625F-CC6E-4FC7-B7D4-5885C00FE9FA}"/>
              </a:ext>
            </a:extLst>
          </p:cNvPr>
          <p:cNvSpPr/>
          <p:nvPr/>
        </p:nvSpPr>
        <p:spPr>
          <a:xfrm>
            <a:off x="3962400" y="467312"/>
            <a:ext cx="6745212" cy="870535"/>
          </a:xfrm>
          <a:prstGeom prst="flowChartAlternateProcess">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path path="circle">
              <a:fillToRect t="100000" r="100000"/>
            </a:path>
            <a:tileRect l="-100000" b="-100000"/>
          </a:gra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2" name="TextBox 1"/>
          <p:cNvSpPr txBox="1"/>
          <p:nvPr/>
        </p:nvSpPr>
        <p:spPr>
          <a:xfrm>
            <a:off x="4099771" y="596099"/>
            <a:ext cx="6357258" cy="923330"/>
          </a:xfrm>
          <a:prstGeom prst="rect">
            <a:avLst/>
          </a:prstGeom>
          <a:noFill/>
        </p:spPr>
        <p:txBody>
          <a:bodyPr wrap="square" rtlCol="0">
            <a:spAutoFit/>
          </a:bodyPr>
          <a:lstStyle/>
          <a:p>
            <a:pPr algn="r" rtl="1"/>
            <a:r>
              <a:rPr lang="ar-EG" dirty="0"/>
              <a:t> </a:t>
            </a:r>
            <a:r>
              <a:rPr lang="ar-EG" b="1" dirty="0">
                <a:solidFill>
                  <a:srgbClr val="C00000"/>
                </a:solidFill>
                <a:effectLst>
                  <a:outerShdw blurRad="38100" dist="38100" dir="2700000" algn="tl">
                    <a:srgbClr val="000000">
                      <a:alpha val="43137"/>
                    </a:srgbClr>
                  </a:outerShdw>
                </a:effectLst>
              </a:rPr>
              <a:t>ثانيًا: </a:t>
            </a:r>
            <a:r>
              <a:rPr lang="ar-EG" dirty="0"/>
              <a:t>موقف التوجيهات الأوروبية من البيانات الشخصية:</a:t>
            </a:r>
          </a:p>
          <a:p>
            <a:pPr algn="r" rtl="1"/>
            <a:r>
              <a:rPr lang="ar-EG" b="1" dirty="0">
                <a:solidFill>
                  <a:srgbClr val="0000FF"/>
                </a:solidFill>
              </a:rPr>
              <a:t>3. الشخص الطبيعي المحدد الهوية أو القابل للتحديد:</a:t>
            </a:r>
          </a:p>
          <a:p>
            <a:endParaRPr lang="en-US" dirty="0"/>
          </a:p>
        </p:txBody>
      </p:sp>
      <p:grpSp>
        <p:nvGrpSpPr>
          <p:cNvPr id="8" name="Group 7"/>
          <p:cNvGrpSpPr/>
          <p:nvPr/>
        </p:nvGrpSpPr>
        <p:grpSpPr>
          <a:xfrm>
            <a:off x="724529" y="1563788"/>
            <a:ext cx="11007890" cy="4464948"/>
            <a:chOff x="4384438" y="1589022"/>
            <a:chExt cx="7336761" cy="3568458"/>
          </a:xfrm>
        </p:grpSpPr>
        <p:sp>
          <p:nvSpPr>
            <p:cNvPr id="9" name="TextBox 8"/>
            <p:cNvSpPr txBox="1"/>
            <p:nvPr/>
          </p:nvSpPr>
          <p:spPr>
            <a:xfrm>
              <a:off x="4476856" y="1741160"/>
              <a:ext cx="7244343" cy="3416320"/>
            </a:xfrm>
            <a:prstGeom prst="rect">
              <a:avLst/>
            </a:prstGeom>
            <a:gradFill flip="none" rotWithShape="1">
              <a:gsLst>
                <a:gs pos="0">
                  <a:srgbClr val="669BBC">
                    <a:shade val="30000"/>
                    <a:satMod val="115000"/>
                  </a:srgbClr>
                </a:gs>
                <a:gs pos="50000">
                  <a:srgbClr val="669BBC">
                    <a:shade val="67500"/>
                    <a:satMod val="115000"/>
                  </a:srgbClr>
                </a:gs>
                <a:gs pos="100000">
                  <a:srgbClr val="669BBC">
                    <a:shade val="100000"/>
                    <a:satMod val="115000"/>
                  </a:srgbClr>
                </a:gs>
              </a:gsLst>
              <a:path path="circle">
                <a:fillToRect l="100000" b="100000"/>
              </a:path>
              <a:tileRect t="-100000" r="-100000"/>
            </a:gradFill>
            <a:ln w="28575">
              <a:solidFill>
                <a:schemeClr val="tx1"/>
              </a:solidFill>
            </a:ln>
            <a:effectLst>
              <a:innerShdw blurRad="114300">
                <a:prstClr val="black"/>
              </a:innerShdw>
            </a:effectLst>
          </p:spPr>
          <p:txBody>
            <a:bodyPr wrap="square" rtlCol="0">
              <a:spAutoFit/>
            </a:bodyPr>
            <a:lstStyle/>
            <a:p>
              <a:pPr algn="r"/>
              <a:endParaRPr lang="ar-EG" dirty="0">
                <a:latin typeface="Alexandria" pitchFamily="2" charset="-78"/>
                <a:cs typeface="Alexandria" pitchFamily="2" charset="-78"/>
              </a:endParaRPr>
            </a:p>
            <a:p>
              <a:pPr algn="r"/>
              <a:endParaRPr lang="ar-EG" dirty="0">
                <a:latin typeface="Alexandria" pitchFamily="2" charset="-78"/>
                <a:cs typeface="Alexandria" pitchFamily="2" charset="-78"/>
              </a:endParaRPr>
            </a:p>
            <a:p>
              <a:pPr algn="r"/>
              <a:r>
                <a:rPr lang="ar-EG" dirty="0">
                  <a:solidFill>
                    <a:schemeClr val="accent1">
                      <a:lumMod val="20000"/>
                      <a:lumOff val="80000"/>
                    </a:schemeClr>
                  </a:solidFill>
                  <a:latin typeface="Alexandria" pitchFamily="2" charset="-78"/>
                  <a:cs typeface="Alexandria" pitchFamily="2" charset="-78"/>
                </a:rPr>
                <a:t>1) "</a:t>
              </a:r>
              <a:r>
                <a:rPr lang="ar-SA" dirty="0">
                  <a:solidFill>
                    <a:schemeClr val="accent1">
                      <a:lumMod val="20000"/>
                      <a:lumOff val="80000"/>
                    </a:schemeClr>
                  </a:solidFill>
                  <a:latin typeface="Alexandria" pitchFamily="2" charset="-78"/>
                  <a:cs typeface="Alexandria" pitchFamily="2" charset="-78"/>
                </a:rPr>
                <a:t>ﻣﺠﻤﻮﻋـﺔ ﻣـﻦ </a:t>
              </a:r>
              <a:r>
                <a:rPr lang="ar-EG" dirty="0">
                  <a:solidFill>
                    <a:schemeClr val="accent1">
                      <a:lumMod val="20000"/>
                      <a:lumOff val="80000"/>
                    </a:schemeClr>
                  </a:solidFill>
                  <a:latin typeface="Alexandria" pitchFamily="2" charset="-78"/>
                  <a:cs typeface="Alexandria" pitchFamily="2" charset="-78"/>
                </a:rPr>
                <a:t>المبادئ </a:t>
              </a:r>
              <a:r>
                <a:rPr lang="ar-SA" dirty="0">
                  <a:solidFill>
                    <a:schemeClr val="accent1">
                      <a:lumMod val="20000"/>
                      <a:lumOff val="80000"/>
                    </a:schemeClr>
                  </a:solidFill>
                  <a:latin typeface="Alexandria" pitchFamily="2" charset="-78"/>
                  <a:cs typeface="Alexandria" pitchFamily="2" charset="-78"/>
                </a:rPr>
                <a:t>واﻷﺳـﺎﻟﻴﺐ </a:t>
              </a:r>
              <a:r>
                <a:rPr lang="ar-EG" dirty="0">
                  <a:solidFill>
                    <a:schemeClr val="accent1">
                      <a:lumMod val="20000"/>
                      <a:lumOff val="80000"/>
                    </a:schemeClr>
                  </a:solidFill>
                  <a:latin typeface="Alexandria" pitchFamily="2" charset="-78"/>
                  <a:cs typeface="Alexandria" pitchFamily="2" charset="-78"/>
                </a:rPr>
                <a:t>والمهارات </a:t>
              </a:r>
              <a:r>
                <a:rPr lang="ar-SA" dirty="0">
                  <a:solidFill>
                    <a:schemeClr val="accent1">
                      <a:lumMod val="20000"/>
                      <a:lumOff val="80000"/>
                    </a:schemeClr>
                  </a:solidFill>
                  <a:latin typeface="Alexandria" pitchFamily="2" charset="-78"/>
                  <a:cs typeface="Alexandria" pitchFamily="2" charset="-78"/>
                </a:rPr>
                <a:t>اﻟﺘﻲ ﺗﺴـﺘﻬﺪف </a:t>
              </a:r>
              <a:r>
                <a:rPr lang="ar-EG" dirty="0">
                  <a:solidFill>
                    <a:schemeClr val="accent1">
                      <a:lumMod val="20000"/>
                      <a:lumOff val="80000"/>
                    </a:schemeClr>
                  </a:solidFill>
                  <a:latin typeface="Alexandria" pitchFamily="2" charset="-78"/>
                  <a:cs typeface="Alexandria" pitchFamily="2" charset="-78"/>
                </a:rPr>
                <a:t>التحسين المستمر </a:t>
              </a:r>
              <a:r>
                <a:rPr lang="ar-SA" dirty="0">
                  <a:solidFill>
                    <a:schemeClr val="accent1">
                      <a:lumMod val="20000"/>
                      <a:lumOff val="80000"/>
                    </a:schemeClr>
                  </a:solidFill>
                  <a:latin typeface="Alexandria" pitchFamily="2" charset="-78"/>
                  <a:cs typeface="Alexandria" pitchFamily="2" charset="-78"/>
                </a:rPr>
                <a:t>ﻟـﻸداء </a:t>
              </a:r>
              <a:r>
                <a:rPr lang="ar-EG" dirty="0">
                  <a:solidFill>
                    <a:schemeClr val="accent1">
                      <a:lumMod val="20000"/>
                      <a:lumOff val="80000"/>
                    </a:schemeClr>
                  </a:solidFill>
                  <a:latin typeface="Alexandria" pitchFamily="2" charset="-78"/>
                  <a:cs typeface="Alexandria" pitchFamily="2" charset="-78"/>
                </a:rPr>
                <a:t>في </a:t>
              </a:r>
              <a:r>
                <a:rPr lang="ar-SA" dirty="0">
                  <a:solidFill>
                    <a:schemeClr val="accent1">
                      <a:lumMod val="20000"/>
                      <a:lumOff val="80000"/>
                    </a:schemeClr>
                  </a:solidFill>
                  <a:latin typeface="Alexandria" pitchFamily="2" charset="-78"/>
                  <a:cs typeface="Alexandria" pitchFamily="2" charset="-78"/>
                </a:rPr>
                <a:t>اﻟﻌﻤﻠﻴﺎت واﻟﻮﻇﺎﺋـﻒ </a:t>
              </a:r>
              <a:r>
                <a:rPr lang="ar-EG" dirty="0">
                  <a:solidFill>
                    <a:schemeClr val="accent1">
                      <a:lumMod val="20000"/>
                      <a:lumOff val="80000"/>
                    </a:schemeClr>
                  </a:solidFill>
                  <a:latin typeface="Alexandria" pitchFamily="2" charset="-78"/>
                  <a:cs typeface="Alexandria" pitchFamily="2" charset="-78"/>
                </a:rPr>
                <a:t>والمنتجات </a:t>
              </a:r>
              <a:r>
                <a:rPr lang="ar-SA" dirty="0">
                  <a:solidFill>
                    <a:schemeClr val="accent1">
                      <a:lumMod val="20000"/>
                      <a:lumOff val="80000"/>
                    </a:schemeClr>
                  </a:solidFill>
                  <a:latin typeface="Alexandria" pitchFamily="2" charset="-78"/>
                  <a:cs typeface="Alexandria" pitchFamily="2" charset="-78"/>
                </a:rPr>
                <a:t>واﻟﺨﺪﻣﺎت واﻷﻓﺮاد، ﺑﺎﺳـﺘﺨﺪام </a:t>
              </a:r>
              <a:r>
                <a:rPr lang="ar-EG" dirty="0">
                  <a:solidFill>
                    <a:schemeClr val="accent1">
                      <a:lumMod val="20000"/>
                      <a:lumOff val="80000"/>
                    </a:schemeClr>
                  </a:solidFill>
                  <a:latin typeface="Alexandria" pitchFamily="2" charset="-78"/>
                  <a:cs typeface="Alexandria" pitchFamily="2" charset="-78"/>
                </a:rPr>
                <a:t>الموارد المالية </a:t>
              </a:r>
              <a:r>
                <a:rPr lang="ar-SA" dirty="0">
                  <a:solidFill>
                    <a:schemeClr val="accent1">
                      <a:lumMod val="20000"/>
                      <a:lumOff val="80000"/>
                    </a:schemeClr>
                  </a:solidFill>
                  <a:latin typeface="Alexandria" pitchFamily="2" charset="-78"/>
                  <a:cs typeface="Alexandria" pitchFamily="2" charset="-78"/>
                </a:rPr>
                <a:t>واﻟﺒﴩﻳـﺔ، ﻣـﻦ ﺧـﻼل اﻻﻟﺘـﺰام واﻻﻧﻀﺒـﺎط واﻻﺳـﺘﻤﺮارﻳﺔ </a:t>
              </a:r>
              <a:r>
                <a:rPr lang="ar-EG" dirty="0">
                  <a:solidFill>
                    <a:schemeClr val="accent1">
                      <a:lumMod val="20000"/>
                      <a:lumOff val="80000"/>
                    </a:schemeClr>
                  </a:solidFill>
                  <a:latin typeface="Alexandria" pitchFamily="2" charset="-78"/>
                  <a:cs typeface="Alexandria" pitchFamily="2" charset="-78"/>
                </a:rPr>
                <a:t>لمواجهة </a:t>
              </a:r>
              <a:r>
                <a:rPr lang="ar-SA" dirty="0">
                  <a:solidFill>
                    <a:schemeClr val="accent1">
                      <a:lumMod val="20000"/>
                      <a:lumOff val="80000"/>
                    </a:schemeClr>
                  </a:solidFill>
                  <a:latin typeface="Alexandria" pitchFamily="2" charset="-78"/>
                  <a:cs typeface="Alexandria" pitchFamily="2" charset="-78"/>
                </a:rPr>
                <a:t>اﺣﺘﻴﺎﺟـﺎت وﺗﻮﻗﻌـﺎت اﻟﻌﻤـﻼء اﻟﺤﺎﻟﻴـﺔ </a:t>
              </a:r>
              <a:r>
                <a:rPr lang="ar-EG" dirty="0">
                  <a:solidFill>
                    <a:schemeClr val="accent1">
                      <a:lumMod val="20000"/>
                      <a:lumOff val="80000"/>
                    </a:schemeClr>
                  </a:solidFill>
                  <a:latin typeface="Alexandria" pitchFamily="2" charset="-78"/>
                  <a:cs typeface="Alexandria" pitchFamily="2" charset="-78"/>
                </a:rPr>
                <a:t>والمستقبلية </a:t>
              </a:r>
              <a:r>
                <a:rPr lang="ar-SA" dirty="0">
                  <a:solidFill>
                    <a:schemeClr val="accent1">
                      <a:lumMod val="20000"/>
                      <a:lumOff val="80000"/>
                    </a:schemeClr>
                  </a:solidFill>
                  <a:latin typeface="Alexandria" pitchFamily="2" charset="-78"/>
                  <a:cs typeface="Alexandria" pitchFamily="2" charset="-78"/>
                </a:rPr>
                <a:t>وﺗﺤﻘﻴـﻖ رﺿﺎﻫـﻢ</a:t>
              </a:r>
              <a:r>
                <a:rPr lang="en-US" dirty="0">
                  <a:solidFill>
                    <a:schemeClr val="accent1">
                      <a:lumMod val="20000"/>
                      <a:lumOff val="80000"/>
                    </a:schemeClr>
                  </a:solidFill>
                  <a:latin typeface="Alexandria" pitchFamily="2" charset="-78"/>
                  <a:cs typeface="Alexandria" pitchFamily="2" charset="-78"/>
                </a:rPr>
                <a:t>.« </a:t>
              </a:r>
              <a:r>
                <a:rPr lang="ar-EG" dirty="0">
                  <a:solidFill>
                    <a:schemeClr val="accent1">
                      <a:lumMod val="20000"/>
                      <a:lumOff val="80000"/>
                    </a:schemeClr>
                  </a:solidFill>
                  <a:latin typeface="Alexandria" pitchFamily="2" charset="-78"/>
                  <a:cs typeface="Alexandria" pitchFamily="2" charset="-78"/>
                </a:rPr>
                <a:t> كما </a:t>
              </a:r>
              <a:r>
                <a:rPr lang="ar-SA" dirty="0">
                  <a:solidFill>
                    <a:schemeClr val="accent1">
                      <a:lumMod val="20000"/>
                      <a:lumOff val="80000"/>
                    </a:schemeClr>
                  </a:solidFill>
                  <a:latin typeface="Alexandria" pitchFamily="2" charset="-78"/>
                  <a:cs typeface="Alexandria" pitchFamily="2" charset="-78"/>
                </a:rPr>
                <a:t>أﻧـﻪ ﻣـﻦ </a:t>
              </a:r>
              <a:r>
                <a:rPr lang="ar-EG" dirty="0">
                  <a:solidFill>
                    <a:schemeClr val="accent1">
                      <a:lumMod val="20000"/>
                      <a:lumOff val="80000"/>
                    </a:schemeClr>
                  </a:solidFill>
                  <a:latin typeface="Alexandria" pitchFamily="2" charset="-78"/>
                  <a:cs typeface="Alexandria" pitchFamily="2" charset="-78"/>
                </a:rPr>
                <a:t>المهم </a:t>
              </a:r>
              <a:r>
                <a:rPr lang="ar-SA" dirty="0">
                  <a:solidFill>
                    <a:schemeClr val="accent1">
                      <a:lumMod val="20000"/>
                      <a:lumOff val="80000"/>
                    </a:schemeClr>
                  </a:solidFill>
                  <a:latin typeface="Alexandria" pitchFamily="2" charset="-78"/>
                  <a:cs typeface="Alexandria" pitchFamily="2" charset="-78"/>
                </a:rPr>
                <a:t>إدراك أن إدارة اﻟﺠـﻮدة اﻟﺸـﺎﻣﻠﺔ ﻻﺑـﺪ أن ﺗﻜـﻮن ﺟـﺰءًا أﺳﺎﺳـﻴﺎ ﻣـﻦ </a:t>
              </a:r>
              <a:r>
                <a:rPr lang="ar-SA" b="1" dirty="0">
                  <a:solidFill>
                    <a:schemeClr val="accent1">
                      <a:lumMod val="20000"/>
                      <a:lumOff val="80000"/>
                    </a:schemeClr>
                  </a:solidFill>
                  <a:latin typeface="Alexandria" pitchFamily="2" charset="-78"/>
                  <a:cs typeface="Alexandria" pitchFamily="2" charset="-78"/>
                </a:rPr>
                <a:t>ﻓﻠﺴـﻔﺔ </a:t>
              </a:r>
              <a:r>
                <a:rPr lang="ar-EG" b="1" dirty="0">
                  <a:solidFill>
                    <a:schemeClr val="accent1">
                      <a:lumMod val="20000"/>
                      <a:lumOff val="80000"/>
                    </a:schemeClr>
                  </a:solidFill>
                  <a:latin typeface="Alexandria" pitchFamily="2" charset="-78"/>
                  <a:cs typeface="Alexandria" pitchFamily="2" charset="-78"/>
                </a:rPr>
                <a:t>المنظمة،</a:t>
              </a:r>
              <a:r>
                <a:rPr lang="ar-SA" b="1" dirty="0">
                  <a:solidFill>
                    <a:schemeClr val="accent1">
                      <a:lumMod val="20000"/>
                      <a:lumOff val="80000"/>
                    </a:schemeClr>
                  </a:solidFill>
                  <a:latin typeface="Alexandria" pitchFamily="2" charset="-78"/>
                  <a:cs typeface="Alexandria" pitchFamily="2" charset="-78"/>
                </a:rPr>
                <a:t> </a:t>
              </a:r>
              <a:r>
                <a:rPr lang="ar-SA" dirty="0">
                  <a:solidFill>
                    <a:schemeClr val="accent1">
                      <a:lumMod val="20000"/>
                      <a:lumOff val="80000"/>
                    </a:schemeClr>
                  </a:solidFill>
                  <a:latin typeface="Alexandria" pitchFamily="2" charset="-78"/>
                  <a:cs typeface="Alexandria" pitchFamily="2" charset="-78"/>
                </a:rPr>
                <a:t>وﻫﻲ ﻟﻴﺴـﺖ ﻣﻠﺤﻘـﺔ </a:t>
              </a:r>
              <a:r>
                <a:rPr lang="ar-EG" dirty="0">
                  <a:solidFill>
                    <a:schemeClr val="accent1">
                      <a:lumMod val="20000"/>
                      <a:lumOff val="80000"/>
                    </a:schemeClr>
                  </a:solidFill>
                  <a:latin typeface="Alexandria" pitchFamily="2" charset="-78"/>
                  <a:cs typeface="Alexandria" pitchFamily="2" charset="-78"/>
                </a:rPr>
                <a:t>بالمنظمة،</a:t>
              </a:r>
              <a:r>
                <a:rPr lang="ar-SA" dirty="0">
                  <a:solidFill>
                    <a:schemeClr val="accent1">
                      <a:lumMod val="20000"/>
                      <a:lumOff val="80000"/>
                    </a:schemeClr>
                  </a:solidFill>
                  <a:latin typeface="Alexandria" pitchFamily="2" charset="-78"/>
                  <a:cs typeface="Alexandria" pitchFamily="2" charset="-78"/>
                </a:rPr>
                <a:t> وﻟﻜﻨﻬﺎ اﻷﺳـﺎس اﻟﺬي</a:t>
              </a:r>
              <a:r>
                <a:rPr lang="ar-EG" dirty="0">
                  <a:solidFill>
                    <a:schemeClr val="accent1">
                      <a:lumMod val="20000"/>
                      <a:lumOff val="80000"/>
                    </a:schemeClr>
                  </a:solidFill>
                  <a:latin typeface="Alexandria" pitchFamily="2" charset="-78"/>
                  <a:cs typeface="Alexandria" pitchFamily="2" charset="-78"/>
                </a:rPr>
                <a:t> </a:t>
              </a:r>
              <a:r>
                <a:rPr lang="ar-SA" dirty="0">
                  <a:solidFill>
                    <a:schemeClr val="accent1">
                      <a:lumMod val="20000"/>
                      <a:lumOff val="80000"/>
                    </a:schemeClr>
                  </a:solidFill>
                  <a:latin typeface="Alexandria" pitchFamily="2" charset="-78"/>
                  <a:cs typeface="Alexandria" pitchFamily="2" charset="-78"/>
                </a:rPr>
                <a:t>ﺗﻘـﻮم ﻋﻠﻴـﻪ ﺗﻠـﻚ </a:t>
              </a:r>
              <a:r>
                <a:rPr lang="ar-EG" dirty="0">
                  <a:solidFill>
                    <a:schemeClr val="accent1">
                      <a:lumMod val="20000"/>
                      <a:lumOff val="80000"/>
                    </a:schemeClr>
                  </a:solidFill>
                  <a:latin typeface="Alexandria" pitchFamily="2" charset="-78"/>
                  <a:cs typeface="Alexandria" pitchFamily="2" charset="-78"/>
                </a:rPr>
                <a:t>المنظمة.</a:t>
              </a:r>
            </a:p>
            <a:p>
              <a:pPr algn="r"/>
              <a:endParaRPr lang="en-US" dirty="0">
                <a:latin typeface="Alexandria" pitchFamily="2" charset="-78"/>
                <a:cs typeface="Alexandria" pitchFamily="2" charset="-78"/>
              </a:endParaRPr>
            </a:p>
            <a:p>
              <a:pPr algn="r"/>
              <a:endParaRPr lang="en-US" dirty="0"/>
            </a:p>
          </p:txBody>
        </p:sp>
        <p:sp>
          <p:nvSpPr>
            <p:cNvPr id="10" name="TextBox 9"/>
            <p:cNvSpPr txBox="1"/>
            <p:nvPr/>
          </p:nvSpPr>
          <p:spPr>
            <a:xfrm>
              <a:off x="4384438" y="1589022"/>
              <a:ext cx="7244343" cy="3467755"/>
            </a:xfrm>
            <a:prstGeom prst="rec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path path="circle">
                <a:fillToRect t="100000" r="100000"/>
              </a:path>
              <a:tileRect l="-100000" b="-100000"/>
            </a:gradFill>
            <a:ln w="28575">
              <a:solidFill>
                <a:schemeClr val="tx1"/>
              </a:solidFill>
            </a:ln>
            <a:effectLst>
              <a:innerShdw blurRad="63500" dist="50800" dir="16200000">
                <a:prstClr val="black">
                  <a:alpha val="50000"/>
                </a:prstClr>
              </a:innerShdw>
            </a:effectLst>
          </p:spPr>
          <p:txBody>
            <a:bodyPr wrap="square" rtlCol="0">
              <a:spAutoFit/>
            </a:bodyPr>
            <a:lstStyle/>
            <a:p>
              <a:pPr algn="r"/>
              <a:r>
                <a:rPr lang="ar-EG" dirty="0"/>
                <a:t>     </a:t>
              </a:r>
              <a:r>
                <a:rPr lang="ar-SA" dirty="0"/>
                <a:t>يشترط التوجيه أن تكون المعلومات متعلقة بشخص طبيعي محدد أو قابل للتحديد؛ حيث يرتكز هذا</a:t>
              </a:r>
              <a:r>
                <a:rPr lang="ar-EG" dirty="0"/>
                <a:t> </a:t>
              </a:r>
              <a:r>
                <a:rPr lang="ar-SA" dirty="0"/>
                <a:t>العنصر على الاعتبارات الآتية:</a:t>
              </a:r>
              <a:endParaRPr lang="en-US" dirty="0"/>
            </a:p>
            <a:p>
              <a:pPr lvl="0" algn="just" rtl="1">
                <a:lnSpc>
                  <a:spcPct val="150000"/>
                </a:lnSpc>
              </a:pPr>
              <a:endParaRPr lang="ar-EG" dirty="0"/>
            </a:p>
            <a:p>
              <a:pPr algn="just" rtl="1">
                <a:lnSpc>
                  <a:spcPct val="150000"/>
                </a:lnSpc>
              </a:pPr>
              <a:r>
                <a:rPr lang="en-US" dirty="0"/>
                <a:t>       </a:t>
              </a:r>
              <a:r>
                <a:rPr lang="ar-SA" dirty="0"/>
                <a:t>بصفة عام</a:t>
              </a:r>
              <a:r>
                <a:rPr lang="ar-EG" dirty="0"/>
                <a:t>ة</a:t>
              </a:r>
              <a:r>
                <a:rPr lang="ar-SA" dirty="0"/>
                <a:t>، يمكن اعتبار </a:t>
              </a:r>
              <a:r>
                <a:rPr lang="ar-SA" b="1" dirty="0">
                  <a:solidFill>
                    <a:srgbClr val="FF0000"/>
                  </a:solidFill>
                </a:rPr>
                <a:t>الشخص الطبيعي محدد </a:t>
              </a:r>
              <a:r>
                <a:rPr lang="ar-SA" dirty="0"/>
                <a:t>عندما يكون "متميز</a:t>
              </a:r>
              <a:r>
                <a:rPr lang="ar-EG" dirty="0"/>
                <a:t>ً</a:t>
              </a:r>
              <a:r>
                <a:rPr lang="ar-SA" dirty="0"/>
                <a:t>ا" من بين </a:t>
              </a:r>
              <a:r>
                <a:rPr lang="ar-EG" dirty="0"/>
                <a:t> جميع</a:t>
              </a:r>
              <a:r>
                <a:rPr lang="ar-SA" dirty="0"/>
                <a:t> الأشخاص الآخرين داخل مجموعة من الأشخاص؛ بينما </a:t>
              </a:r>
              <a:r>
                <a:rPr lang="ar-SA" b="1" dirty="0">
                  <a:solidFill>
                    <a:srgbClr val="FF0000"/>
                  </a:solidFill>
                </a:rPr>
                <a:t>الشخص الطبيعي" القابل للتحديد "</a:t>
              </a:r>
              <a:r>
                <a:rPr lang="ar-SA" u="sng" dirty="0"/>
                <a:t> </a:t>
              </a:r>
              <a:r>
                <a:rPr lang="ar-SA" dirty="0"/>
                <a:t>والذي لم يكن في الإمكان تحديده بعد ولكن قابل للتحديد.</a:t>
              </a:r>
              <a:endParaRPr lang="ar-EG" dirty="0"/>
            </a:p>
            <a:p>
              <a:pPr algn="just" rtl="1">
                <a:lnSpc>
                  <a:spcPct val="150000"/>
                </a:lnSpc>
              </a:pPr>
              <a:endParaRPr lang="en-US" dirty="0"/>
            </a:p>
            <a:p>
              <a:pPr algn="just" rtl="1">
                <a:lnSpc>
                  <a:spcPct val="150000"/>
                </a:lnSpc>
              </a:pPr>
              <a:r>
                <a:rPr lang="en-US" dirty="0"/>
                <a:t>        </a:t>
              </a:r>
              <a:r>
                <a:rPr lang="ar-SA" dirty="0"/>
                <a:t>ومن المتفق عليه؛ أنه يمكن تحديد الهوية عادة عن طريق معلومات خاصة محددة لها علاقة بالشخص المعن</a:t>
              </a:r>
              <a:r>
                <a:rPr lang="ar-EG" dirty="0"/>
                <a:t>ي</a:t>
              </a:r>
              <a:r>
                <a:rPr lang="ar-SA" dirty="0"/>
                <a:t> بالأمر؛ نذكر منها على سبيل المثال؛ بعض العلامات أو المظاهر الخارجية للشخص مثل طوله، ولونه، وشعره، وملابسه.... إلخ. أو صف</a:t>
              </a:r>
              <a:r>
                <a:rPr lang="ar-EG" dirty="0"/>
                <a:t>ة</a:t>
              </a:r>
              <a:r>
                <a:rPr lang="ar-SA" dirty="0"/>
                <a:t> من صفات الشخص التي لا تكون واضحة مثل المهنة والوظيفة.</a:t>
              </a:r>
              <a:endParaRPr lang="en-US" dirty="0"/>
            </a:p>
          </p:txBody>
        </p:sp>
      </p:grpSp>
    </p:spTree>
    <p:extLst>
      <p:ext uri="{BB962C8B-B14F-4D97-AF65-F5344CB8AC3E}">
        <p14:creationId xmlns:p14="http://schemas.microsoft.com/office/powerpoint/2010/main" val="429466498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lowchart: Alternate Process 4">
            <a:extLst>
              <a:ext uri="{FF2B5EF4-FFF2-40B4-BE49-F238E27FC236}">
                <a16:creationId xmlns:a16="http://schemas.microsoft.com/office/drawing/2014/main" id="{815A625F-CC6E-4FC7-B7D4-5885C00FE9FA}"/>
              </a:ext>
            </a:extLst>
          </p:cNvPr>
          <p:cNvSpPr/>
          <p:nvPr/>
        </p:nvSpPr>
        <p:spPr>
          <a:xfrm>
            <a:off x="5103222" y="150381"/>
            <a:ext cx="6205281" cy="870535"/>
          </a:xfrm>
          <a:prstGeom prst="flowChartAlternateProcess">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path path="circle">
              <a:fillToRect t="100000" r="100000"/>
            </a:path>
            <a:tileRect l="-100000" b="-100000"/>
          </a:gra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3" name="TextBox 2"/>
          <p:cNvSpPr txBox="1"/>
          <p:nvPr/>
        </p:nvSpPr>
        <p:spPr>
          <a:xfrm>
            <a:off x="4798422" y="262028"/>
            <a:ext cx="6444343" cy="923330"/>
          </a:xfrm>
          <a:prstGeom prst="rect">
            <a:avLst/>
          </a:prstGeom>
          <a:noFill/>
        </p:spPr>
        <p:txBody>
          <a:bodyPr wrap="square" rtlCol="0">
            <a:spAutoFit/>
          </a:bodyPr>
          <a:lstStyle/>
          <a:p>
            <a:pPr algn="r" rtl="1"/>
            <a:r>
              <a:rPr lang="ar-EG" dirty="0"/>
              <a:t> ثانيًا: موقف التوجيهات الأوروبية من البيانات الشخصية:</a:t>
            </a:r>
          </a:p>
          <a:p>
            <a:pPr algn="r" rtl="1"/>
            <a:r>
              <a:rPr lang="ar-EG" b="1" dirty="0">
                <a:solidFill>
                  <a:srgbClr val="0000FF"/>
                </a:solidFill>
              </a:rPr>
              <a:t>4. مفهوم معالجة البيانات الشخصية:</a:t>
            </a:r>
          </a:p>
          <a:p>
            <a:endParaRPr lang="en-US" dirty="0"/>
          </a:p>
        </p:txBody>
      </p:sp>
      <p:sp>
        <p:nvSpPr>
          <p:cNvPr id="9" name="TextBox 8"/>
          <p:cNvSpPr txBox="1"/>
          <p:nvPr/>
        </p:nvSpPr>
        <p:spPr>
          <a:xfrm>
            <a:off x="215900" y="1185358"/>
            <a:ext cx="11760200" cy="5031442"/>
          </a:xfrm>
          <a:prstGeom prst="rec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path path="circle">
              <a:fillToRect t="100000" r="100000"/>
            </a:path>
            <a:tileRect l="-100000" b="-100000"/>
          </a:gradFill>
          <a:ln w="28575">
            <a:solidFill>
              <a:schemeClr val="tx1"/>
            </a:solidFill>
          </a:ln>
          <a:effectLst>
            <a:innerShdw blurRad="63500" dist="50800" dir="16200000">
              <a:prstClr val="black">
                <a:alpha val="50000"/>
              </a:prstClr>
            </a:innerShdw>
          </a:effectLst>
        </p:spPr>
        <p:txBody>
          <a:bodyPr wrap="square" rtlCol="0">
            <a:spAutoFit/>
          </a:bodyPr>
          <a:lstStyle/>
          <a:p>
            <a:pPr lvl="0" algn="just" rtl="1">
              <a:lnSpc>
                <a:spcPct val="150000"/>
              </a:lnSpc>
            </a:pPr>
            <a:r>
              <a:rPr lang="en-US" dirty="0">
                <a:highlight>
                  <a:srgbClr val="FFFF00"/>
                </a:highlight>
              </a:rPr>
              <a:t> </a:t>
            </a:r>
            <a:r>
              <a:rPr lang="en-US" dirty="0"/>
              <a:t>       </a:t>
            </a:r>
            <a:r>
              <a:rPr lang="ar-SA" dirty="0">
                <a:highlight>
                  <a:srgbClr val="FFFF00"/>
                </a:highlight>
              </a:rPr>
              <a:t>يتميز مفهوم معالجة البيانات الشخصية بالاتساع</a:t>
            </a:r>
            <a:r>
              <a:rPr lang="ar-SA" dirty="0"/>
              <a:t>؛ بهدف تحقيق الحماية الكافية والشاملة في الجماعة الأوروبية</a:t>
            </a:r>
            <a:r>
              <a:rPr lang="ar-EG" dirty="0"/>
              <a:t>،</a:t>
            </a:r>
            <a:r>
              <a:rPr lang="ar-SA" dirty="0"/>
              <a:t> وقد ورد تعريف معالجة البيانات الشخصية بموجب المادة ٢ (ب) من التوجيه بطريقة يمكن من خلالها الإشارة إلى أ</a:t>
            </a:r>
            <a:r>
              <a:rPr lang="ar-EG" dirty="0"/>
              <a:t>ي</a:t>
            </a:r>
            <a:r>
              <a:rPr lang="ar-SA" dirty="0"/>
              <a:t> عملية تتعلق بالبيانات الشخصية: " أ</a:t>
            </a:r>
            <a:r>
              <a:rPr lang="ar-EG" dirty="0"/>
              <a:t>ي</a:t>
            </a:r>
            <a:r>
              <a:rPr lang="ar-SA" dirty="0"/>
              <a:t> عملية أو مجموعة من العمليات المبرمة والتي تستخدم الوسائل الآلية لكي تطبقها على البيانات الشخصية مثل الجمع أو التسجيل أو التنظيم أو الحفظ أو التعديل أو التصميم أو الاستخراج أو الاسترجاع أو الاستخدام أو الإحالة عن طريق الإرسال أو النشر أو أي شكل آخر من الأشكال المتاحة مثل التقريب أو الربط البيني، أو القفل أو المسح أو التدمير ".</a:t>
            </a:r>
            <a:endParaRPr lang="ar-EG" dirty="0"/>
          </a:p>
          <a:p>
            <a:pPr lvl="0" algn="just" rtl="1">
              <a:lnSpc>
                <a:spcPct val="150000"/>
              </a:lnSpc>
            </a:pPr>
            <a:endParaRPr lang="ar-EG" dirty="0"/>
          </a:p>
          <a:p>
            <a:pPr algn="just" rtl="1">
              <a:lnSpc>
                <a:spcPct val="150000"/>
              </a:lnSpc>
            </a:pPr>
            <a:r>
              <a:rPr lang="ar-EG" b="1" dirty="0"/>
              <a:t>      </a:t>
            </a:r>
            <a:r>
              <a:rPr lang="ar-EG" b="1" dirty="0">
                <a:solidFill>
                  <a:srgbClr val="FF0000"/>
                </a:solidFill>
              </a:rPr>
              <a:t>و</a:t>
            </a:r>
            <a:r>
              <a:rPr lang="ar-SA" b="1" dirty="0">
                <a:solidFill>
                  <a:srgbClr val="FF0000"/>
                </a:solidFill>
              </a:rPr>
              <a:t>يقصد بالربط البيني</a:t>
            </a:r>
            <a:r>
              <a:rPr lang="ar-SA" dirty="0">
                <a:solidFill>
                  <a:srgbClr val="FF0000"/>
                </a:solidFill>
              </a:rPr>
              <a:t>: </a:t>
            </a:r>
            <a:r>
              <a:rPr lang="ar-SA" dirty="0"/>
              <a:t>هو إقامة ترابط مع معطيات أو بيانات مدرجة في سجل أو سجلات يمسكها مسؤول أو مسؤولون آخرون.</a:t>
            </a:r>
            <a:endParaRPr lang="ar-EG" dirty="0"/>
          </a:p>
          <a:p>
            <a:pPr algn="just" rtl="1">
              <a:lnSpc>
                <a:spcPct val="150000"/>
              </a:lnSpc>
            </a:pPr>
            <a:endParaRPr lang="en-US" dirty="0"/>
          </a:p>
          <a:p>
            <a:pPr lvl="0" algn="just" rtl="1">
              <a:lnSpc>
                <a:spcPct val="150000"/>
              </a:lnSpc>
            </a:pPr>
            <a:r>
              <a:rPr lang="ar-EG" b="1" dirty="0"/>
              <a:t>      </a:t>
            </a:r>
            <a:r>
              <a:rPr lang="ar-SA" b="1" dirty="0">
                <a:solidFill>
                  <a:srgbClr val="FF0000"/>
                </a:solidFill>
              </a:rPr>
              <a:t>ويقصد بإحالة البيانات</a:t>
            </a:r>
            <a:r>
              <a:rPr lang="ar-SA" b="1" dirty="0"/>
              <a:t>:</a:t>
            </a:r>
            <a:r>
              <a:rPr lang="ar-SA" dirty="0"/>
              <a:t> يقصد بها إعطاء المعطيات الشخصية أو تسليمها أو إبلاغها بأي شكل من الأشكال وبأي وسيلة من الوسائل إلى شخص أو عدة أشخاص باستثناء المعني بالأمر.</a:t>
            </a:r>
            <a:endParaRPr lang="en-US" dirty="0"/>
          </a:p>
        </p:txBody>
      </p:sp>
    </p:spTree>
    <p:extLst>
      <p:ext uri="{BB962C8B-B14F-4D97-AF65-F5344CB8AC3E}">
        <p14:creationId xmlns:p14="http://schemas.microsoft.com/office/powerpoint/2010/main" val="280757758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a:off x="1706877" y="1707623"/>
            <a:ext cx="8847910" cy="4331227"/>
          </a:xfrm>
          <a:prstGeom prst="ellipse">
            <a:avLst/>
          </a:prstGeom>
          <a:gradFill flip="none" rotWithShape="1">
            <a:gsLst>
              <a:gs pos="0">
                <a:srgbClr val="669BBC">
                  <a:shade val="30000"/>
                  <a:satMod val="115000"/>
                </a:srgbClr>
              </a:gs>
              <a:gs pos="50000">
                <a:srgbClr val="669BBC">
                  <a:shade val="67500"/>
                  <a:satMod val="115000"/>
                </a:srgbClr>
              </a:gs>
              <a:gs pos="100000">
                <a:srgbClr val="669BBC">
                  <a:shade val="100000"/>
                  <a:satMod val="115000"/>
                </a:srgbClr>
              </a:gs>
            </a:gsLst>
            <a:lin ang="5400000" scaled="1"/>
            <a:tileRect/>
          </a:grad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1881049" y="2088508"/>
            <a:ext cx="8499566" cy="3950342"/>
          </a:xfrm>
          <a:prstGeom prst="ellipse">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lin ang="13500000" scaled="1"/>
            <a:tileRect/>
          </a:grad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82386" y="2599853"/>
            <a:ext cx="6696892" cy="3139321"/>
          </a:xfrm>
          <a:prstGeom prst="rect">
            <a:avLst/>
          </a:prstGeom>
          <a:noFill/>
        </p:spPr>
        <p:txBody>
          <a:bodyPr wrap="square" rtlCol="0">
            <a:spAutoFit/>
          </a:bodyPr>
          <a:lstStyle/>
          <a:p>
            <a:pPr lvl="0" algn="just" rtl="1">
              <a:lnSpc>
                <a:spcPct val="150000"/>
              </a:lnSpc>
            </a:pPr>
            <a:r>
              <a:rPr lang="ar-EG" dirty="0"/>
              <a:t>        </a:t>
            </a:r>
            <a:r>
              <a:rPr lang="ar-SA" dirty="0">
                <a:solidFill>
                  <a:srgbClr val="0A1022"/>
                </a:solidFill>
                <a:highlight>
                  <a:srgbClr val="FFFF00"/>
                </a:highlight>
              </a:rPr>
              <a:t>حيث أشاد البعض بالدور الذي لعبه التوجيه الأوروبي 46/95/</a:t>
            </a:r>
            <a:r>
              <a:rPr lang="en-US" dirty="0">
                <a:solidFill>
                  <a:srgbClr val="0A1022"/>
                </a:solidFill>
                <a:highlight>
                  <a:srgbClr val="FFFF00"/>
                </a:highlight>
              </a:rPr>
              <a:t>CE</a:t>
            </a:r>
            <a:r>
              <a:rPr lang="ar-SA" dirty="0">
                <a:solidFill>
                  <a:srgbClr val="0A1022"/>
                </a:solidFill>
                <a:highlight>
                  <a:srgbClr val="FFFF00"/>
                </a:highlight>
              </a:rPr>
              <a:t> في تعريفه لمفهوم البطاقات حتى لا يتم الخلط بينه وبين معالجة البيانات؛ </a:t>
            </a:r>
            <a:r>
              <a:rPr lang="ar-SA" dirty="0"/>
              <a:t>فالتوجيه عرف البطاقة على النحو التالي</a:t>
            </a:r>
            <a:r>
              <a:rPr lang="ar-EG" dirty="0"/>
              <a:t>:</a:t>
            </a:r>
            <a:r>
              <a:rPr lang="ar-SA" dirty="0"/>
              <a:t> </a:t>
            </a:r>
            <a:endParaRPr lang="en-US" dirty="0"/>
          </a:p>
          <a:p>
            <a:pPr lvl="0" algn="just" rtl="1">
              <a:lnSpc>
                <a:spcPct val="150000"/>
              </a:lnSpc>
            </a:pPr>
            <a:r>
              <a:rPr lang="ar-SA" dirty="0"/>
              <a:t>" أي مجموعة منظمة من البيانات الشخصية يمكن الوصول إليها وفق</a:t>
            </a:r>
            <a:r>
              <a:rPr lang="ar-EG" dirty="0"/>
              <a:t>ً</a:t>
            </a:r>
            <a:r>
              <a:rPr lang="ar-SA" dirty="0"/>
              <a:t>ا لمعايير معينة، سواء كانت هذه البيانات مركزية أو غير مركزية أو سواء كانت موزعة وظيفيًا أو جغراف</a:t>
            </a:r>
            <a:r>
              <a:rPr lang="ar-EG" dirty="0"/>
              <a:t>ي</a:t>
            </a:r>
            <a:r>
              <a:rPr lang="ar-SA" dirty="0"/>
              <a:t>ا</a:t>
            </a:r>
            <a:r>
              <a:rPr lang="ar-EG" dirty="0"/>
              <a:t> ".</a:t>
            </a:r>
            <a:endParaRPr lang="en-US" dirty="0"/>
          </a:p>
          <a:p>
            <a:endParaRPr lang="en-US" dirty="0"/>
          </a:p>
          <a:p>
            <a:endParaRPr lang="en-US" dirty="0"/>
          </a:p>
        </p:txBody>
      </p:sp>
      <p:sp>
        <p:nvSpPr>
          <p:cNvPr id="12" name="Flowchart: Alternate Process 11">
            <a:extLst>
              <a:ext uri="{FF2B5EF4-FFF2-40B4-BE49-F238E27FC236}">
                <a16:creationId xmlns:a16="http://schemas.microsoft.com/office/drawing/2014/main" id="{815A625F-CC6E-4FC7-B7D4-5885C00FE9FA}"/>
              </a:ext>
            </a:extLst>
          </p:cNvPr>
          <p:cNvSpPr/>
          <p:nvPr/>
        </p:nvSpPr>
        <p:spPr>
          <a:xfrm>
            <a:off x="5024846" y="150381"/>
            <a:ext cx="6283657" cy="1068819"/>
          </a:xfrm>
          <a:prstGeom prst="flowChartAlternateProcess">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path path="circle">
              <a:fillToRect t="100000" r="100000"/>
            </a:path>
            <a:tileRect l="-100000" b="-100000"/>
          </a:gra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4" name="TextBox 3"/>
          <p:cNvSpPr txBox="1"/>
          <p:nvPr/>
        </p:nvSpPr>
        <p:spPr>
          <a:xfrm>
            <a:off x="5207726" y="261257"/>
            <a:ext cx="5965371" cy="1338828"/>
          </a:xfrm>
          <a:prstGeom prst="rect">
            <a:avLst/>
          </a:prstGeom>
          <a:noFill/>
        </p:spPr>
        <p:txBody>
          <a:bodyPr wrap="square" rtlCol="0">
            <a:spAutoFit/>
          </a:bodyPr>
          <a:lstStyle/>
          <a:p>
            <a:pPr algn="just" rtl="1">
              <a:lnSpc>
                <a:spcPct val="150000"/>
              </a:lnSpc>
            </a:pPr>
            <a:r>
              <a:rPr lang="ar-SA" dirty="0">
                <a:solidFill>
                  <a:srgbClr val="FF0000"/>
                </a:solidFill>
              </a:rPr>
              <a:t> </a:t>
            </a:r>
            <a:r>
              <a:rPr lang="ar-SA" dirty="0"/>
              <a:t>ثانيًا: موقف التوجيهات الأوروبية من البيانات الشخصية:</a:t>
            </a:r>
          </a:p>
          <a:p>
            <a:pPr algn="just" rtl="1">
              <a:lnSpc>
                <a:spcPct val="150000"/>
              </a:lnSpc>
            </a:pPr>
            <a:r>
              <a:rPr lang="ar-SA" b="1" dirty="0">
                <a:solidFill>
                  <a:srgbClr val="0000FF"/>
                </a:solidFill>
              </a:rPr>
              <a:t>5. مفهوم بطاقة أو ملف البيانات الشخصية:</a:t>
            </a:r>
          </a:p>
          <a:p>
            <a:pPr algn="just" rtl="1">
              <a:lnSpc>
                <a:spcPct val="150000"/>
              </a:lnSpc>
            </a:pPr>
            <a:endParaRPr lang="en-US" dirty="0"/>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8248" y="4996168"/>
            <a:ext cx="2145580" cy="14860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1308840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own Arrow Callout 1"/>
          <p:cNvSpPr/>
          <p:nvPr/>
        </p:nvSpPr>
        <p:spPr>
          <a:xfrm>
            <a:off x="9043877" y="685182"/>
            <a:ext cx="1985554" cy="1280160"/>
          </a:xfrm>
          <a:prstGeom prst="downArrowCallout">
            <a:avLst/>
          </a:prstGeom>
          <a:solidFill>
            <a:schemeClr val="bg1">
              <a:lumMod val="95000"/>
            </a:schemeClr>
          </a:solidFill>
          <a:ln w="38100">
            <a:solidFill>
              <a:schemeClr val="tx1"/>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9105783" y="770694"/>
            <a:ext cx="1968809" cy="505331"/>
          </a:xfrm>
          <a:prstGeom prst="rect">
            <a:avLst/>
          </a:prstGeom>
        </p:spPr>
        <p:txBody>
          <a:bodyPr wrap="none">
            <a:spAutoFit/>
          </a:bodyPr>
          <a:lstStyle/>
          <a:p>
            <a:pPr marR="0" lvl="0" algn="ctr" rtl="1">
              <a:lnSpc>
                <a:spcPct val="150000"/>
              </a:lnSpc>
              <a:spcBef>
                <a:spcPts val="0"/>
              </a:spcBef>
              <a:spcAft>
                <a:spcPts val="500"/>
              </a:spcAft>
            </a:pPr>
            <a:r>
              <a:rPr lang="ar-SA" sz="2000" b="1" dirty="0">
                <a:solidFill>
                  <a:srgbClr val="C00000"/>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Alexandria Medium" pitchFamily="2" charset="-78"/>
              </a:rPr>
              <a:t>تمهيد وتقسيم:</a:t>
            </a:r>
            <a:endParaRPr lang="en-US" dirty="0">
              <a:solidFill>
                <a:srgbClr val="C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grpSp>
        <p:nvGrpSpPr>
          <p:cNvPr id="9" name="Group 8"/>
          <p:cNvGrpSpPr/>
          <p:nvPr/>
        </p:nvGrpSpPr>
        <p:grpSpPr>
          <a:xfrm>
            <a:off x="678029" y="2009527"/>
            <a:ext cx="10974249" cy="4228722"/>
            <a:chOff x="4384438" y="1589022"/>
            <a:chExt cx="7314339" cy="3547904"/>
          </a:xfrm>
        </p:grpSpPr>
        <p:sp>
          <p:nvSpPr>
            <p:cNvPr id="11" name="TextBox 10"/>
            <p:cNvSpPr txBox="1"/>
            <p:nvPr/>
          </p:nvSpPr>
          <p:spPr>
            <a:xfrm>
              <a:off x="4454434" y="1841863"/>
              <a:ext cx="7244343" cy="3098700"/>
            </a:xfrm>
            <a:prstGeom prst="rect">
              <a:avLst/>
            </a:prstGeom>
            <a:gradFill flip="none" rotWithShape="1">
              <a:gsLst>
                <a:gs pos="0">
                  <a:srgbClr val="669BBC">
                    <a:shade val="30000"/>
                    <a:satMod val="115000"/>
                  </a:srgbClr>
                </a:gs>
                <a:gs pos="50000">
                  <a:srgbClr val="669BBC">
                    <a:shade val="67500"/>
                    <a:satMod val="115000"/>
                  </a:srgbClr>
                </a:gs>
                <a:gs pos="100000">
                  <a:srgbClr val="669BBC">
                    <a:shade val="100000"/>
                    <a:satMod val="115000"/>
                  </a:srgbClr>
                </a:gs>
              </a:gsLst>
              <a:path path="circle">
                <a:fillToRect l="100000" b="100000"/>
              </a:path>
              <a:tileRect t="-100000" r="-100000"/>
            </a:gradFill>
            <a:ln w="28575">
              <a:solidFill>
                <a:schemeClr val="tx1"/>
              </a:solidFill>
            </a:ln>
            <a:effectLst>
              <a:innerShdw blurRad="114300">
                <a:prstClr val="black"/>
              </a:innerShdw>
            </a:effectLst>
          </p:spPr>
          <p:txBody>
            <a:bodyPr wrap="square" rtlCol="0">
              <a:spAutoFit/>
            </a:bodyPr>
            <a:lstStyle/>
            <a:p>
              <a:pPr algn="r"/>
              <a:endParaRPr lang="en-US" dirty="0">
                <a:latin typeface="Alexandria" pitchFamily="2" charset="-78"/>
                <a:cs typeface="Alexandria" pitchFamily="2" charset="-78"/>
              </a:endParaRPr>
            </a:p>
            <a:p>
              <a:pPr algn="r"/>
              <a:endParaRPr lang="en-US" dirty="0">
                <a:latin typeface="Alexandria" pitchFamily="2" charset="-78"/>
                <a:cs typeface="Alexandria" pitchFamily="2" charset="-78"/>
              </a:endParaRPr>
            </a:p>
            <a:p>
              <a:pPr algn="r"/>
              <a:endParaRPr lang="en-US" dirty="0">
                <a:latin typeface="Alexandria" pitchFamily="2" charset="-78"/>
                <a:cs typeface="Alexandria" pitchFamily="2" charset="-78"/>
              </a:endParaRPr>
            </a:p>
            <a:p>
              <a:pPr algn="r"/>
              <a:endParaRPr lang="en-US" dirty="0">
                <a:latin typeface="Alexandria" pitchFamily="2" charset="-78"/>
                <a:cs typeface="Alexandria" pitchFamily="2" charset="-78"/>
              </a:endParaRPr>
            </a:p>
            <a:p>
              <a:pPr algn="r"/>
              <a:endParaRPr lang="en-US" dirty="0">
                <a:latin typeface="Alexandria" pitchFamily="2" charset="-78"/>
                <a:cs typeface="Alexandria" pitchFamily="2" charset="-78"/>
              </a:endParaRPr>
            </a:p>
            <a:p>
              <a:pPr algn="r"/>
              <a:endParaRPr lang="en-US" dirty="0">
                <a:latin typeface="Alexandria" pitchFamily="2" charset="-78"/>
                <a:cs typeface="Alexandria" pitchFamily="2" charset="-78"/>
              </a:endParaRPr>
            </a:p>
            <a:p>
              <a:pPr algn="r"/>
              <a:endParaRPr lang="en-US" dirty="0">
                <a:latin typeface="Alexandria" pitchFamily="2" charset="-78"/>
                <a:cs typeface="Alexandria" pitchFamily="2" charset="-78"/>
              </a:endParaRPr>
            </a:p>
            <a:p>
              <a:pPr algn="r"/>
              <a:endParaRPr lang="en-US" dirty="0">
                <a:latin typeface="Alexandria" pitchFamily="2" charset="-78"/>
                <a:cs typeface="Alexandria" pitchFamily="2" charset="-78"/>
              </a:endParaRPr>
            </a:p>
            <a:p>
              <a:pPr algn="r"/>
              <a:endParaRPr lang="en-US" dirty="0">
                <a:latin typeface="Alexandria" pitchFamily="2" charset="-78"/>
                <a:cs typeface="Alexandria" pitchFamily="2" charset="-78"/>
              </a:endParaRPr>
            </a:p>
            <a:p>
              <a:pPr algn="r"/>
              <a:endParaRPr lang="en-US" dirty="0">
                <a:latin typeface="Alexandria" pitchFamily="2" charset="-78"/>
                <a:cs typeface="Alexandria" pitchFamily="2" charset="-78"/>
              </a:endParaRPr>
            </a:p>
            <a:p>
              <a:pPr algn="r"/>
              <a:endParaRPr lang="en-US" dirty="0">
                <a:latin typeface="Alexandria" pitchFamily="2" charset="-78"/>
                <a:cs typeface="Alexandria" pitchFamily="2" charset="-78"/>
              </a:endParaRPr>
            </a:p>
            <a:p>
              <a:pPr algn="r"/>
              <a:endParaRPr lang="en-US" dirty="0">
                <a:latin typeface="Alexandria" pitchFamily="2" charset="-78"/>
                <a:cs typeface="Alexandria" pitchFamily="2" charset="-78"/>
              </a:endParaRPr>
            </a:p>
            <a:p>
              <a:pPr algn="r"/>
              <a:endParaRPr lang="en-US" dirty="0">
                <a:latin typeface="Alexandria" pitchFamily="2" charset="-78"/>
                <a:cs typeface="Alexandria" pitchFamily="2" charset="-78"/>
              </a:endParaRPr>
            </a:p>
          </p:txBody>
        </p:sp>
        <p:sp>
          <p:nvSpPr>
            <p:cNvPr id="12" name="TextBox 11"/>
            <p:cNvSpPr txBox="1"/>
            <p:nvPr/>
          </p:nvSpPr>
          <p:spPr>
            <a:xfrm>
              <a:off x="4384438" y="1589022"/>
              <a:ext cx="7244343" cy="3547904"/>
            </a:xfrm>
            <a:prstGeom prst="rec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path path="circle">
                <a:fillToRect t="100000" r="100000"/>
              </a:path>
              <a:tileRect l="-100000" b="-100000"/>
            </a:gradFill>
            <a:ln w="28575">
              <a:solidFill>
                <a:schemeClr val="tx1"/>
              </a:solidFill>
            </a:ln>
            <a:effectLst>
              <a:innerShdw blurRad="63500" dist="50800" dir="16200000">
                <a:prstClr val="black">
                  <a:alpha val="50000"/>
                </a:prstClr>
              </a:innerShdw>
            </a:effectLst>
          </p:spPr>
          <p:txBody>
            <a:bodyPr wrap="square" rtlCol="0">
              <a:spAutoFit/>
            </a:bodyPr>
            <a:lstStyle/>
            <a:p>
              <a:pPr algn="just" rtl="1">
                <a:lnSpc>
                  <a:spcPct val="150000"/>
                </a:lnSpc>
                <a:spcAft>
                  <a:spcPts val="500"/>
                </a:spcAft>
              </a:pPr>
              <a:r>
                <a:rPr lang="ar-SA" sz="1700" dirty="0">
                  <a:solidFill>
                    <a:srgbClr val="000000"/>
                  </a:solidFill>
                  <a:latin typeface="Calibri" panose="020F0502020204030204" pitchFamily="34" charset="0"/>
                  <a:ea typeface="Times New Roman" panose="02020603050405020304" pitchFamily="18" charset="0"/>
                </a:rPr>
                <a:t> </a:t>
              </a:r>
              <a:r>
                <a:rPr lang="ar-EG" sz="1700" dirty="0">
                  <a:solidFill>
                    <a:srgbClr val="000000"/>
                  </a:solidFill>
                  <a:latin typeface="Calibri" panose="020F0502020204030204" pitchFamily="34" charset="0"/>
                  <a:ea typeface="Times New Roman" panose="02020603050405020304" pitchFamily="18" charset="0"/>
                </a:rPr>
                <a:t>     </a:t>
              </a:r>
              <a:r>
                <a:rPr lang="ar-SA" sz="1700" dirty="0">
                  <a:solidFill>
                    <a:srgbClr val="000000"/>
                  </a:solidFill>
                  <a:latin typeface="Calibri" panose="020F0502020204030204" pitchFamily="34" charset="0"/>
                  <a:ea typeface="Times New Roman" panose="02020603050405020304" pitchFamily="18" charset="0"/>
                </a:rPr>
                <a:t>الحقيقة إن استخدام وسائل التقنية العالية - الكمبيوتر والإنترنت - في میدان جمع ومعالجة البيانات الشخصية من قبل الدولة أو القطاع الخاص، قد عمق التناقضات الحادة التي برزت منذ القدم بين حق الأفراد في الخصوصية، وموجبات الإطلاع على شئون الأفراد.</a:t>
              </a:r>
              <a:endParaRPr lang="ar-EG" sz="1700" dirty="0">
                <a:latin typeface="Calibri" panose="020F0502020204030204" pitchFamily="34" charset="0"/>
                <a:ea typeface="Calibri" panose="020F0502020204030204" pitchFamily="34" charset="0"/>
              </a:endParaRPr>
            </a:p>
            <a:p>
              <a:pPr algn="just" rtl="1">
                <a:lnSpc>
                  <a:spcPct val="150000"/>
                </a:lnSpc>
                <a:spcAft>
                  <a:spcPts val="500"/>
                </a:spcAft>
              </a:pPr>
              <a:endParaRPr lang="ar-EG" sz="1700" dirty="0">
                <a:solidFill>
                  <a:srgbClr val="000000"/>
                </a:solidFill>
                <a:ea typeface="Calibri" panose="020F0502020204030204" pitchFamily="34" charset="0"/>
              </a:endParaRPr>
            </a:p>
            <a:p>
              <a:pPr algn="just" rtl="1">
                <a:lnSpc>
                  <a:spcPct val="150000"/>
                </a:lnSpc>
                <a:spcAft>
                  <a:spcPts val="500"/>
                </a:spcAft>
              </a:pPr>
              <a:r>
                <a:rPr lang="ar-SA" sz="1700" b="1" dirty="0">
                  <a:solidFill>
                    <a:srgbClr val="000000"/>
                  </a:solidFill>
                  <a:ea typeface="Calibri" panose="020F0502020204030204" pitchFamily="34" charset="0"/>
                </a:rPr>
                <a:t>وتتمثل التناقضات بين حق الفرد في الخصوصية، وموجبات الإطلاع على شئون الأفراد، بمعالم أربعة رئيسية:</a:t>
              </a:r>
              <a:endParaRPr lang="en-US" sz="1700" b="1" dirty="0">
                <a:solidFill>
                  <a:srgbClr val="000000"/>
                </a:solidFill>
                <a:ea typeface="Calibri" panose="020F0502020204030204" pitchFamily="34" charset="0"/>
              </a:endParaRPr>
            </a:p>
            <a:p>
              <a:pPr algn="just" rtl="1">
                <a:lnSpc>
                  <a:spcPct val="150000"/>
                </a:lnSpc>
                <a:spcAft>
                  <a:spcPts val="500"/>
                </a:spcAft>
              </a:pPr>
              <a:endParaRPr lang="ar-EG" sz="1700" dirty="0">
                <a:solidFill>
                  <a:srgbClr val="000000"/>
                </a:solidFill>
                <a:ea typeface="Calibri" panose="020F0502020204030204" pitchFamily="34" charset="0"/>
              </a:endParaRPr>
            </a:p>
            <a:p>
              <a:pPr algn="just" rtl="1">
                <a:lnSpc>
                  <a:spcPct val="150000"/>
                </a:lnSpc>
                <a:spcAft>
                  <a:spcPts val="500"/>
                </a:spcAft>
              </a:pPr>
              <a:r>
                <a:rPr lang="ar-EG" sz="1700" dirty="0">
                  <a:solidFill>
                    <a:srgbClr val="000000"/>
                  </a:solidFill>
                  <a:ea typeface="Calibri" panose="020F0502020204030204" pitchFamily="34" charset="0"/>
                  <a:cs typeface="Alexandria Medium" pitchFamily="2" charset="-78"/>
                </a:rPr>
                <a:t>(1) </a:t>
              </a:r>
              <a:r>
                <a:rPr lang="ar-SA" sz="1700" dirty="0">
                  <a:solidFill>
                    <a:srgbClr val="000000"/>
                  </a:solidFill>
                  <a:ea typeface="Calibri" panose="020F0502020204030204" pitchFamily="34" charset="0"/>
                  <a:cs typeface="Alexandria Medium" pitchFamily="2" charset="-78"/>
                </a:rPr>
                <a:t>التناقض بين حق الخصوصية</a:t>
              </a:r>
              <a:r>
                <a:rPr lang="en-US" sz="1700" dirty="0">
                  <a:solidFill>
                    <a:srgbClr val="000000"/>
                  </a:solidFill>
                  <a:ea typeface="Calibri" panose="020F0502020204030204" pitchFamily="34" charset="0"/>
                  <a:cs typeface="Alexandria Medium" pitchFamily="2" charset="-78"/>
                </a:rPr>
                <a:t> </a:t>
              </a:r>
              <a:r>
                <a:rPr lang="ar-SA" sz="1700" b="1" dirty="0">
                  <a:solidFill>
                    <a:srgbClr val="0000FF"/>
                  </a:solidFill>
                  <a:ea typeface="Calibri" panose="020F0502020204030204" pitchFamily="34" charset="0"/>
                  <a:cs typeface="Alexandria Medium" pitchFamily="2" charset="-78"/>
                </a:rPr>
                <a:t>وحق الدولة في الاطلاع على شئون الأفراد</a:t>
              </a:r>
              <a:r>
                <a:rPr lang="ar-SA" sz="1700" dirty="0">
                  <a:solidFill>
                    <a:srgbClr val="000000"/>
                  </a:solidFill>
                  <a:ea typeface="Calibri" panose="020F0502020204030204" pitchFamily="34" charset="0"/>
                  <a:cs typeface="Alexandria Medium" pitchFamily="2" charset="-78"/>
                </a:rPr>
                <a:t>، والذي عمقه تزايد تدخل الدولة في شئون الأفراد، وليس المراد بهذا التدخل الاطلاع على معلومات معينة عن الأفراد، ولكن لتنظيم الحياة الاجتماعية على نحو أفضل كالاحتفاظ بسجلات الولادات والزواج، والوفيات والإحصاءات وغيرها، وقد تستخدام للأسف الدولة للمعلومات الشخصية الخاصة بالفرد لأغراض تتناقض مع صونها واحترامها</a:t>
              </a:r>
              <a:r>
                <a:rPr lang="ar-EG" sz="1700" dirty="0">
                  <a:solidFill>
                    <a:srgbClr val="000000"/>
                  </a:solidFill>
                  <a:ea typeface="Calibri" panose="020F0502020204030204" pitchFamily="34" charset="0"/>
                  <a:cs typeface="Alexandria Medium" pitchFamily="2" charset="-78"/>
                </a:rPr>
                <a:t> .</a:t>
              </a:r>
              <a:endParaRPr lang="en-US" sz="1700" dirty="0"/>
            </a:p>
          </p:txBody>
        </p:sp>
      </p:grpSp>
      <p:sp>
        <p:nvSpPr>
          <p:cNvPr id="13" name="Flowchart: Alternate Process 12">
            <a:extLst>
              <a:ext uri="{FF2B5EF4-FFF2-40B4-BE49-F238E27FC236}">
                <a16:creationId xmlns:a16="http://schemas.microsoft.com/office/drawing/2014/main" id="{815A625F-CC6E-4FC7-B7D4-5885C00FE9FA}"/>
              </a:ext>
            </a:extLst>
          </p:cNvPr>
          <p:cNvSpPr/>
          <p:nvPr/>
        </p:nvSpPr>
        <p:spPr>
          <a:xfrm>
            <a:off x="3682134" y="370334"/>
            <a:ext cx="4537165" cy="905691"/>
          </a:xfrm>
          <a:prstGeom prst="flowChartAlternateProcess">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path path="circle">
              <a:fillToRect t="100000" r="100000"/>
            </a:path>
            <a:tileRect l="-100000" b="-100000"/>
          </a:gra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3" name="Rectangle 2"/>
          <p:cNvSpPr/>
          <p:nvPr/>
        </p:nvSpPr>
        <p:spPr>
          <a:xfrm>
            <a:off x="2902716" y="327869"/>
            <a:ext cx="6096000" cy="923330"/>
          </a:xfrm>
          <a:prstGeom prst="rect">
            <a:avLst/>
          </a:prstGeom>
        </p:spPr>
        <p:txBody>
          <a:bodyPr>
            <a:spAutoFit/>
          </a:bodyPr>
          <a:lstStyle/>
          <a:p>
            <a:pPr lvl="0" algn="ctr" rtl="1">
              <a:lnSpc>
                <a:spcPct val="150000"/>
              </a:lnSpc>
            </a:pPr>
            <a:r>
              <a:rPr lang="ar-EG" b="1" dirty="0"/>
              <a:t>المحور الثاني</a:t>
            </a:r>
            <a:endParaRPr lang="en-US" b="1" dirty="0"/>
          </a:p>
          <a:p>
            <a:pPr lvl="0" algn="ctr" rtl="1">
              <a:lnSpc>
                <a:spcPct val="150000"/>
              </a:lnSpc>
            </a:pPr>
            <a:r>
              <a:rPr lang="ar-EG" b="1" dirty="0"/>
              <a:t>أثر التكنولوجيا على الخصوصية</a:t>
            </a:r>
          </a:p>
        </p:txBody>
      </p:sp>
    </p:spTree>
    <p:extLst>
      <p:ext uri="{BB962C8B-B14F-4D97-AF65-F5344CB8AC3E}">
        <p14:creationId xmlns:p14="http://schemas.microsoft.com/office/powerpoint/2010/main" val="356485692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757" y="985426"/>
            <a:ext cx="11669487" cy="1815882"/>
          </a:xfrm>
          <a:prstGeom prst="rect">
            <a:avLst/>
          </a:prstGeom>
          <a:ln w="28575">
            <a:solidFill>
              <a:schemeClr val="tx1"/>
            </a:solidFill>
            <a:prstDash val="dash"/>
          </a:ln>
        </p:spPr>
        <p:txBody>
          <a:bodyPr wrap="square">
            <a:spAutoFit/>
          </a:bodyPr>
          <a:lstStyle/>
          <a:p>
            <a:pPr lvl="0" algn="just" rtl="1"/>
            <a:r>
              <a:rPr lang="ar-EG" sz="1600" dirty="0"/>
              <a:t>(2) </a:t>
            </a:r>
            <a:r>
              <a:rPr lang="ar-SA" sz="1600" dirty="0"/>
              <a:t>التناقض بين حق الفرد في الاحتفاظ بسريته ومصلحته في كشف حياته الخاصة ليتمتع بثمار هذا الكشف ورغم أن هذا التناقض للوهلة ال</a:t>
            </a:r>
            <a:r>
              <a:rPr lang="ar-EG" sz="1600" dirty="0"/>
              <a:t>أ</a:t>
            </a:r>
            <a:r>
              <a:rPr lang="ar-SA" sz="1600" dirty="0"/>
              <a:t>ولى غير متحقق باعتبار أن الاحتفاظ بالسرية حق، والكشف الطوعي عن هذه السرية حق أيضا، إلا أن احتمال استغلال المعلومات المعطاة طوع</a:t>
            </a:r>
            <a:r>
              <a:rPr lang="ar-EG" sz="1600" dirty="0"/>
              <a:t>ً</a:t>
            </a:r>
            <a:r>
              <a:rPr lang="ar-SA" sz="1600" dirty="0"/>
              <a:t>ا لأغراض غير التي أعطيت لأجلها يمثل انتهاك</a:t>
            </a:r>
            <a:r>
              <a:rPr lang="ar-EG" sz="1600" dirty="0"/>
              <a:t>ً</a:t>
            </a:r>
            <a:r>
              <a:rPr lang="ar-SA" sz="1600" dirty="0"/>
              <a:t>ا لحرمة الفرد وسريته.</a:t>
            </a:r>
            <a:endParaRPr lang="en-US" sz="1600" dirty="0"/>
          </a:p>
          <a:p>
            <a:pPr algn="just" rtl="1"/>
            <a:r>
              <a:rPr lang="ar-SA" sz="1600" dirty="0"/>
              <a:t> </a:t>
            </a:r>
            <a:endParaRPr lang="en-US" sz="1600" dirty="0"/>
          </a:p>
          <a:p>
            <a:pPr lvl="0" algn="just" rtl="1"/>
            <a:r>
              <a:rPr lang="ar-EG" sz="1600" dirty="0"/>
              <a:t>(3) </a:t>
            </a:r>
            <a:r>
              <a:rPr lang="ar-SA" sz="1600" dirty="0"/>
              <a:t>التناقض بين الخصوصية والحق في جمع المعلومات لغايات البحث العلمي، أو حرية البحث العلمي.</a:t>
            </a:r>
            <a:endParaRPr lang="en-US" sz="1600" dirty="0"/>
          </a:p>
          <a:p>
            <a:pPr algn="just" rtl="1"/>
            <a:r>
              <a:rPr lang="ar-SA" sz="1600" dirty="0"/>
              <a:t> </a:t>
            </a:r>
            <a:endParaRPr lang="en-US" sz="1600" dirty="0"/>
          </a:p>
          <a:p>
            <a:pPr algn="just" rtl="1"/>
            <a:r>
              <a:rPr lang="ar-EG" sz="1600" dirty="0"/>
              <a:t>(4) </a:t>
            </a:r>
            <a:r>
              <a:rPr lang="ar-SA" sz="1600" dirty="0"/>
              <a:t>التناقض بين الخصوصية وبين حرية الصحافة وتبادل المعلومات (الحرية ال</a:t>
            </a:r>
            <a:r>
              <a:rPr lang="ar-EG" sz="1600" dirty="0"/>
              <a:t>إ</a:t>
            </a:r>
            <a:r>
              <a:rPr lang="ar-SA" sz="1600" dirty="0"/>
              <a:t>علامية).</a:t>
            </a:r>
            <a:endParaRPr lang="en-US" sz="1600" dirty="0"/>
          </a:p>
        </p:txBody>
      </p:sp>
      <p:grpSp>
        <p:nvGrpSpPr>
          <p:cNvPr id="5" name="Group 4"/>
          <p:cNvGrpSpPr/>
          <p:nvPr/>
        </p:nvGrpSpPr>
        <p:grpSpPr>
          <a:xfrm>
            <a:off x="213533" y="3056981"/>
            <a:ext cx="11805898" cy="3200875"/>
            <a:chOff x="4369713" y="1574157"/>
            <a:chExt cx="7329064" cy="2531039"/>
          </a:xfrm>
        </p:grpSpPr>
        <p:sp>
          <p:nvSpPr>
            <p:cNvPr id="6" name="TextBox 5"/>
            <p:cNvSpPr txBox="1"/>
            <p:nvPr/>
          </p:nvSpPr>
          <p:spPr>
            <a:xfrm>
              <a:off x="4454434" y="1841863"/>
              <a:ext cx="7244343" cy="2263333"/>
            </a:xfrm>
            <a:prstGeom prst="rect">
              <a:avLst/>
            </a:prstGeom>
            <a:gradFill flip="none" rotWithShape="1">
              <a:gsLst>
                <a:gs pos="0">
                  <a:srgbClr val="669BBC">
                    <a:shade val="30000"/>
                    <a:satMod val="115000"/>
                  </a:srgbClr>
                </a:gs>
                <a:gs pos="50000">
                  <a:srgbClr val="669BBC">
                    <a:shade val="67500"/>
                    <a:satMod val="115000"/>
                  </a:srgbClr>
                </a:gs>
                <a:gs pos="100000">
                  <a:srgbClr val="669BBC">
                    <a:shade val="100000"/>
                    <a:satMod val="115000"/>
                  </a:srgbClr>
                </a:gs>
              </a:gsLst>
              <a:path path="circle">
                <a:fillToRect l="100000" b="100000"/>
              </a:path>
              <a:tileRect t="-100000" r="-100000"/>
            </a:gradFill>
            <a:ln w="28575">
              <a:solidFill>
                <a:schemeClr val="tx1"/>
              </a:solidFill>
            </a:ln>
            <a:effectLst>
              <a:innerShdw blurRad="114300">
                <a:prstClr val="black"/>
              </a:innerShdw>
            </a:effectLst>
          </p:spPr>
          <p:txBody>
            <a:bodyPr wrap="square" rtlCol="0">
              <a:spAutoFit/>
            </a:bodyPr>
            <a:lstStyle/>
            <a:p>
              <a:pPr algn="r"/>
              <a:endParaRPr lang="en-US" dirty="0">
                <a:latin typeface="Alexandria" pitchFamily="2" charset="-78"/>
                <a:cs typeface="Alexandria" pitchFamily="2" charset="-78"/>
              </a:endParaRPr>
            </a:p>
            <a:p>
              <a:pPr algn="r"/>
              <a:endParaRPr lang="en-US" dirty="0">
                <a:latin typeface="Alexandria" pitchFamily="2" charset="-78"/>
                <a:cs typeface="Alexandria" pitchFamily="2" charset="-78"/>
              </a:endParaRPr>
            </a:p>
            <a:p>
              <a:pPr algn="r"/>
              <a:endParaRPr lang="en-US" dirty="0">
                <a:latin typeface="Alexandria" pitchFamily="2" charset="-78"/>
                <a:cs typeface="Alexandria" pitchFamily="2" charset="-78"/>
              </a:endParaRPr>
            </a:p>
            <a:p>
              <a:pPr algn="r"/>
              <a:endParaRPr lang="en-US" dirty="0">
                <a:latin typeface="Alexandria" pitchFamily="2" charset="-78"/>
                <a:cs typeface="Alexandria" pitchFamily="2" charset="-78"/>
              </a:endParaRPr>
            </a:p>
            <a:p>
              <a:pPr algn="r"/>
              <a:endParaRPr lang="en-US" dirty="0">
                <a:latin typeface="Alexandria" pitchFamily="2" charset="-78"/>
                <a:cs typeface="Alexandria" pitchFamily="2" charset="-78"/>
              </a:endParaRPr>
            </a:p>
            <a:p>
              <a:pPr algn="r"/>
              <a:endParaRPr lang="en-US" dirty="0">
                <a:latin typeface="Alexandria" pitchFamily="2" charset="-78"/>
                <a:cs typeface="Alexandria" pitchFamily="2" charset="-78"/>
              </a:endParaRPr>
            </a:p>
            <a:p>
              <a:pPr algn="r"/>
              <a:endParaRPr lang="en-US" dirty="0">
                <a:latin typeface="Alexandria" pitchFamily="2" charset="-78"/>
                <a:cs typeface="Alexandria" pitchFamily="2" charset="-78"/>
              </a:endParaRPr>
            </a:p>
            <a:p>
              <a:pPr algn="r"/>
              <a:endParaRPr lang="en-US" dirty="0">
                <a:latin typeface="Alexandria" pitchFamily="2" charset="-78"/>
                <a:cs typeface="Alexandria" pitchFamily="2" charset="-78"/>
              </a:endParaRPr>
            </a:p>
            <a:p>
              <a:pPr algn="r"/>
              <a:endParaRPr lang="en-US" dirty="0">
                <a:latin typeface="Alexandria" pitchFamily="2" charset="-78"/>
                <a:cs typeface="Alexandria" pitchFamily="2" charset="-78"/>
              </a:endParaRPr>
            </a:p>
            <a:p>
              <a:pPr algn="r"/>
              <a:endParaRPr lang="en-US" dirty="0">
                <a:latin typeface="Alexandria" pitchFamily="2" charset="-78"/>
                <a:cs typeface="Alexandria" pitchFamily="2" charset="-78"/>
              </a:endParaRPr>
            </a:p>
          </p:txBody>
        </p:sp>
        <p:sp>
          <p:nvSpPr>
            <p:cNvPr id="7" name="TextBox 6"/>
            <p:cNvSpPr txBox="1"/>
            <p:nvPr/>
          </p:nvSpPr>
          <p:spPr>
            <a:xfrm>
              <a:off x="4369713" y="1574157"/>
              <a:ext cx="7244343" cy="2458029"/>
            </a:xfrm>
            <a:prstGeom prst="rec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path path="circle">
                <a:fillToRect t="100000" r="100000"/>
              </a:path>
              <a:tileRect l="-100000" b="-100000"/>
            </a:gradFill>
            <a:ln w="28575">
              <a:solidFill>
                <a:schemeClr val="tx1"/>
              </a:solidFill>
            </a:ln>
            <a:effectLst>
              <a:innerShdw blurRad="63500" dist="50800" dir="16200000">
                <a:prstClr val="black">
                  <a:alpha val="50000"/>
                </a:prstClr>
              </a:innerShdw>
            </a:effectLst>
          </p:spPr>
          <p:txBody>
            <a:bodyPr wrap="square" rtlCol="0">
              <a:spAutoFit/>
            </a:bodyPr>
            <a:lstStyle/>
            <a:p>
              <a:pPr algn="just" rtl="1"/>
              <a:r>
                <a:rPr lang="ar-EG" b="1" dirty="0">
                  <a:solidFill>
                    <a:srgbClr val="FF0000"/>
                  </a:solidFill>
                  <a:ea typeface="Calibri" panose="020F0502020204030204" pitchFamily="34" charset="0"/>
                  <a:cs typeface="Alexandria Medium" pitchFamily="2" charset="-78"/>
                </a:rPr>
                <a:t>     </a:t>
              </a:r>
              <a:r>
                <a:rPr lang="ar-SA" b="1" dirty="0">
                  <a:ea typeface="Calibri" panose="020F0502020204030204" pitchFamily="34" charset="0"/>
                  <a:cs typeface="Alexandria Medium" pitchFamily="2" charset="-78"/>
                </a:rPr>
                <a:t>وهذه التناقضات - كما أسلفنا - برزت منذ القدم بين حق الفرد في حماية حياته وبياناته الخاصة وبين موجبات الاطلاع على شئون الفرد، بما فيها تلك التي تقع ضمن نطاق خصوصيته. وإذا كانت الجهود التنظيمية، والإدارية والتشريعية سع</a:t>
              </a:r>
              <a:r>
                <a:rPr lang="ar-EG" b="1" dirty="0">
                  <a:ea typeface="Calibri" panose="020F0502020204030204" pitchFamily="34" charset="0"/>
                  <a:cs typeface="Alexandria Medium" pitchFamily="2" charset="-78"/>
                </a:rPr>
                <a:t>ش</a:t>
              </a:r>
              <a:r>
                <a:rPr lang="ar-SA" b="1" dirty="0">
                  <a:ea typeface="Calibri" panose="020F0502020204030204" pitchFamily="34" charset="0"/>
                  <a:cs typeface="Alexandria Medium" pitchFamily="2" charset="-78"/>
                </a:rPr>
                <a:t>ت إلى إقامة التوازن بين هذه الحقوق المتعارضة، ف</a:t>
              </a:r>
              <a:r>
                <a:rPr lang="ar-EG" b="1" dirty="0">
                  <a:ea typeface="Calibri" panose="020F0502020204030204" pitchFamily="34" charset="0"/>
                  <a:cs typeface="Alexandria Medium" pitchFamily="2" charset="-78"/>
                </a:rPr>
                <a:t>إ</a:t>
              </a:r>
              <a:r>
                <a:rPr lang="ar-SA" b="1" dirty="0">
                  <a:ea typeface="Calibri" panose="020F0502020204030204" pitchFamily="34" charset="0"/>
                  <a:cs typeface="Alexandria Medium" pitchFamily="2" charset="-78"/>
                </a:rPr>
                <a:t>ن استخدام التكنولوجيا في ميدان جمع ومعالجة البيانات الشخصية، قد خلق واقعا صعبا هدد هذا التوازن من جهة وعمق حد</a:t>
              </a:r>
              <a:r>
                <a:rPr lang="ar-EG" b="1" dirty="0">
                  <a:ea typeface="Calibri" panose="020F0502020204030204" pitchFamily="34" charset="0"/>
                  <a:cs typeface="Alexandria Medium" pitchFamily="2" charset="-78"/>
                </a:rPr>
                <a:t>ة</a:t>
              </a:r>
              <a:r>
                <a:rPr lang="ar-SA" b="1" dirty="0">
                  <a:ea typeface="Calibri" panose="020F0502020204030204" pitchFamily="34" charset="0"/>
                  <a:cs typeface="Alexandria Medium" pitchFamily="2" charset="-78"/>
                </a:rPr>
                <a:t> التناقضات المشار إليها من جهة أخرى</a:t>
              </a:r>
              <a:r>
                <a:rPr lang="ar-SA" sz="1600" b="1" dirty="0">
                  <a:ea typeface="Calibri" panose="020F0502020204030204" pitchFamily="34" charset="0"/>
                  <a:cs typeface="Alexandria Medium" pitchFamily="2" charset="-78"/>
                </a:rPr>
                <a:t>.</a:t>
              </a:r>
              <a:endParaRPr lang="ar-EG" sz="1600" b="1" dirty="0">
                <a:ea typeface="Calibri" panose="020F0502020204030204" pitchFamily="34" charset="0"/>
                <a:cs typeface="Alexandria Medium" pitchFamily="2" charset="-78"/>
              </a:endParaRPr>
            </a:p>
            <a:p>
              <a:pPr algn="just" rtl="1"/>
              <a:endParaRPr lang="en-US" sz="1600" b="1" dirty="0"/>
            </a:p>
            <a:p>
              <a:pPr algn="just" rtl="1"/>
              <a:r>
                <a:rPr lang="ar-SA" sz="1600" dirty="0"/>
                <a:t> </a:t>
              </a:r>
              <a:r>
                <a:rPr lang="ar-SA" dirty="0"/>
                <a:t>وبفعل الكفاءة العالية لوسائل التقنية والإمكانات غير المحدودة في مجال تحليل واسترجاع المعلومات اتجهت جميع دول العالم بمختلف هيئاتها ومؤسساتها إل</a:t>
              </a:r>
              <a:r>
                <a:rPr lang="ar-EG" dirty="0"/>
                <a:t>ى</a:t>
              </a:r>
              <a:r>
                <a:rPr lang="ar-SA" dirty="0"/>
                <a:t> إنشاء قواعد البيانات لتنظيم عملها واتسع على نحو كبير استخدام الحاسوب لجمع وتخزين، ومعالجة البيانات الشخصية لأغراض متعددة فيما يعرف ببنوك ومراكز المعلومات الوطنية، وسوف نوضح ذلك من خلال بيان مدى خطورة الكمبيوتر، و الإنترنت وبنوك المعلومات عل</a:t>
              </a:r>
              <a:r>
                <a:rPr lang="ar-EG" dirty="0"/>
                <a:t>ى</a:t>
              </a:r>
              <a:r>
                <a:rPr lang="ar-SA" dirty="0"/>
                <a:t> الخصوصية، وذلك عل</a:t>
              </a:r>
              <a:r>
                <a:rPr lang="ar-EG" dirty="0"/>
                <a:t>ى </a:t>
              </a:r>
              <a:r>
                <a:rPr lang="ar-SA" dirty="0"/>
                <a:t> النحو التالي: </a:t>
              </a:r>
              <a:endParaRPr lang="ar-EG" dirty="0"/>
            </a:p>
          </p:txBody>
        </p:sp>
      </p:grpSp>
    </p:spTree>
    <p:extLst>
      <p:ext uri="{BB962C8B-B14F-4D97-AF65-F5344CB8AC3E}">
        <p14:creationId xmlns:p14="http://schemas.microsoft.com/office/powerpoint/2010/main" val="101404276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ent-Up Arrow 3"/>
          <p:cNvSpPr/>
          <p:nvPr/>
        </p:nvSpPr>
        <p:spPr>
          <a:xfrm rot="10800000">
            <a:off x="3018073" y="1016726"/>
            <a:ext cx="670560" cy="1055914"/>
          </a:xfrm>
          <a:prstGeom prst="bentUpArrow">
            <a:avLst/>
          </a:prstGeom>
          <a:solidFill>
            <a:schemeClr val="bg1">
              <a:lumMod val="9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Left-Up Arrow 6"/>
          <p:cNvSpPr/>
          <p:nvPr/>
        </p:nvSpPr>
        <p:spPr>
          <a:xfrm rot="16200000">
            <a:off x="7981682" y="1135652"/>
            <a:ext cx="1157695" cy="716280"/>
          </a:xfrm>
          <a:prstGeom prst="leftUpArrow">
            <a:avLst/>
          </a:prstGeom>
          <a:solidFill>
            <a:schemeClr val="bg1">
              <a:lumMod val="9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440521" y="766080"/>
            <a:ext cx="5224507" cy="501291"/>
          </a:xfrm>
          <a:prstGeom prst="rect">
            <a:avLst/>
          </a:prstGeom>
          <a:solidFill>
            <a:srgbClr val="669BBC"/>
          </a:solidFill>
          <a:ln w="28575">
            <a:solidFill>
              <a:schemeClr val="tx1"/>
            </a:solidFill>
          </a:ln>
        </p:spPr>
        <p:txBody>
          <a:bodyPr wrap="none">
            <a:spAutoFit/>
          </a:bodyPr>
          <a:lstStyle/>
          <a:p>
            <a:pPr marR="0" lvl="0" algn="just" rtl="1">
              <a:lnSpc>
                <a:spcPct val="150000"/>
              </a:lnSpc>
              <a:spcBef>
                <a:spcPts val="0"/>
              </a:spcBef>
              <a:spcAft>
                <a:spcPts val="500"/>
              </a:spcAft>
            </a:pPr>
            <a:r>
              <a:rPr lang="ar-SA" sz="2000" b="1" dirty="0"/>
              <a:t>أو</a:t>
            </a:r>
            <a:r>
              <a:rPr lang="ar-EG" sz="2000" b="1" dirty="0"/>
              <a:t>لا</a:t>
            </a:r>
            <a:r>
              <a:rPr lang="ar-SA" sz="2000" b="1" dirty="0"/>
              <a:t>: مدى خطورة الكمبيوتر على الخصوصية:</a:t>
            </a:r>
            <a:endParaRPr lang="en-US" dirty="0">
              <a:latin typeface="Times New Roman" panose="02020603050405020304" pitchFamily="18" charset="0"/>
              <a:ea typeface="Times New Roman" panose="02020603050405020304" pitchFamily="18" charset="0"/>
            </a:endParaRPr>
          </a:p>
        </p:txBody>
      </p:sp>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83779" y="1392238"/>
            <a:ext cx="4762500" cy="4762500"/>
          </a:xfrm>
          <a:prstGeom prst="rect">
            <a:avLst/>
          </a:prstGeom>
        </p:spPr>
      </p:pic>
      <p:sp>
        <p:nvSpPr>
          <p:cNvPr id="15" name="TextBox 14"/>
          <p:cNvSpPr txBox="1"/>
          <p:nvPr/>
        </p:nvSpPr>
        <p:spPr>
          <a:xfrm>
            <a:off x="6932023" y="2412274"/>
            <a:ext cx="3466011" cy="1938992"/>
          </a:xfrm>
          <a:prstGeom prst="rect">
            <a:avLst/>
          </a:prstGeom>
          <a:solidFill>
            <a:schemeClr val="bg2"/>
          </a:solidFill>
        </p:spPr>
        <p:txBody>
          <a:bodyPr wrap="square" rtlCol="0">
            <a:spAutoFit/>
          </a:bodyPr>
          <a:lstStyle/>
          <a:p>
            <a:pPr algn="ctr" rtl="1"/>
            <a:r>
              <a:rPr lang="ar-EG" sz="2800" b="1" dirty="0"/>
              <a:t>(أ) </a:t>
            </a:r>
            <a:r>
              <a:rPr lang="ar-SA" sz="2800" b="1" dirty="0"/>
              <a:t>الحاسوب لا يمثل خطورة متميزة على الخصوصية</a:t>
            </a:r>
            <a:r>
              <a:rPr lang="ar-EG" sz="2800" b="1" dirty="0"/>
              <a:t>.</a:t>
            </a:r>
            <a:endParaRPr lang="en-US" sz="2800" dirty="0"/>
          </a:p>
          <a:p>
            <a:endParaRPr lang="en-US" dirty="0"/>
          </a:p>
          <a:p>
            <a:endParaRPr lang="en-US" dirty="0"/>
          </a:p>
        </p:txBody>
      </p:sp>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2102" y="1393604"/>
            <a:ext cx="4762500" cy="4762500"/>
          </a:xfrm>
          <a:prstGeom prst="rect">
            <a:avLst/>
          </a:prstGeom>
        </p:spPr>
      </p:pic>
      <p:sp>
        <p:nvSpPr>
          <p:cNvPr id="17" name="TextBox 16"/>
          <p:cNvSpPr txBox="1"/>
          <p:nvPr/>
        </p:nvSpPr>
        <p:spPr>
          <a:xfrm>
            <a:off x="1619794" y="2412274"/>
            <a:ext cx="3483429" cy="1938992"/>
          </a:xfrm>
          <a:prstGeom prst="rect">
            <a:avLst/>
          </a:prstGeom>
          <a:noFill/>
        </p:spPr>
        <p:txBody>
          <a:bodyPr wrap="square" rtlCol="0">
            <a:spAutoFit/>
          </a:bodyPr>
          <a:lstStyle/>
          <a:p>
            <a:pPr algn="ctr" rtl="1"/>
            <a:r>
              <a:rPr lang="ar-EG" sz="2800" b="1" dirty="0"/>
              <a:t>(ب) </a:t>
            </a:r>
            <a:r>
              <a:rPr lang="ar-SA" sz="2800" b="1" dirty="0"/>
              <a:t>الحاسوب يمثل خطر</a:t>
            </a:r>
            <a:r>
              <a:rPr lang="ar-EG" sz="2800" b="1" dirty="0"/>
              <a:t>ً</a:t>
            </a:r>
            <a:r>
              <a:rPr lang="ar-SA" sz="2800" b="1" dirty="0"/>
              <a:t>ا داهما عل</a:t>
            </a:r>
            <a:r>
              <a:rPr lang="ar-EG" sz="2800" b="1" dirty="0"/>
              <a:t>ى</a:t>
            </a:r>
            <a:r>
              <a:rPr lang="ar-SA" sz="2800" b="1" dirty="0"/>
              <a:t> الخصوصية.</a:t>
            </a:r>
            <a:endParaRPr lang="en-US" sz="2800" b="1" dirty="0"/>
          </a:p>
          <a:p>
            <a:endParaRPr lang="en-US" dirty="0"/>
          </a:p>
          <a:p>
            <a:endParaRPr lang="en-US" dirty="0"/>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57604" y="4912089"/>
            <a:ext cx="3390340" cy="17199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83780" y="1392238"/>
            <a:ext cx="4762500" cy="4762500"/>
          </a:xfrm>
          <a:prstGeom prst="rect">
            <a:avLst/>
          </a:prstGeom>
        </p:spPr>
      </p:pic>
    </p:spTree>
    <p:extLst>
      <p:ext uri="{BB962C8B-B14F-4D97-AF65-F5344CB8AC3E}">
        <p14:creationId xmlns:p14="http://schemas.microsoft.com/office/powerpoint/2010/main" val="1427194959"/>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815A625F-CC6E-4FC7-B7D4-5885C00FE9FA}"/>
              </a:ext>
            </a:extLst>
          </p:cNvPr>
          <p:cNvSpPr/>
          <p:nvPr/>
        </p:nvSpPr>
        <p:spPr>
          <a:xfrm>
            <a:off x="5364480" y="226423"/>
            <a:ext cx="5416731" cy="633790"/>
          </a:xfrm>
          <a:prstGeom prst="flowChartAlternateProcess">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path path="circle">
              <a:fillToRect t="100000" r="100000"/>
            </a:path>
            <a:tileRect l="-100000" b="-100000"/>
          </a:gra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2" name="TextBox 1"/>
          <p:cNvSpPr txBox="1"/>
          <p:nvPr/>
        </p:nvSpPr>
        <p:spPr>
          <a:xfrm>
            <a:off x="3526971" y="358652"/>
            <a:ext cx="7254240" cy="369332"/>
          </a:xfrm>
          <a:prstGeom prst="rect">
            <a:avLst/>
          </a:prstGeom>
          <a:noFill/>
        </p:spPr>
        <p:txBody>
          <a:bodyPr wrap="square" rtlCol="0">
            <a:spAutoFit/>
          </a:bodyPr>
          <a:lstStyle/>
          <a:p>
            <a:pPr marR="0" lvl="0" algn="just" rtl="1">
              <a:spcBef>
                <a:spcPts val="0"/>
              </a:spcBef>
              <a:spcAft>
                <a:spcPts val="500"/>
              </a:spcAft>
            </a:pPr>
            <a:r>
              <a:rPr lang="ar-EG" dirty="0">
                <a:solidFill>
                  <a:srgbClr val="000000"/>
                </a:solidFill>
                <a:highlight>
                  <a:srgbClr val="FFFF00"/>
                </a:highlight>
                <a:latin typeface="Times New Roman" panose="02020603050405020304" pitchFamily="18" charset="0"/>
                <a:ea typeface="Times New Roman" panose="02020603050405020304" pitchFamily="18" charset="0"/>
              </a:rPr>
              <a:t>أ. </a:t>
            </a:r>
            <a:r>
              <a:rPr lang="ar-SA" dirty="0">
                <a:solidFill>
                  <a:srgbClr val="000000"/>
                </a:solidFill>
                <a:highlight>
                  <a:srgbClr val="FFFF00"/>
                </a:highlight>
                <a:latin typeface="Times New Roman" panose="02020603050405020304" pitchFamily="18" charset="0"/>
                <a:ea typeface="Times New Roman" panose="02020603050405020304" pitchFamily="18" charset="0"/>
              </a:rPr>
              <a:t>الحاسوب لا يمثل خطورة متميزة عل</a:t>
            </a:r>
            <a:r>
              <a:rPr lang="ar-EG" dirty="0">
                <a:solidFill>
                  <a:srgbClr val="000000"/>
                </a:solidFill>
                <a:highlight>
                  <a:srgbClr val="FFFF00"/>
                </a:highlight>
                <a:latin typeface="Times New Roman" panose="02020603050405020304" pitchFamily="18" charset="0"/>
                <a:ea typeface="Times New Roman" panose="02020603050405020304" pitchFamily="18" charset="0"/>
              </a:rPr>
              <a:t>ى</a:t>
            </a:r>
            <a:r>
              <a:rPr lang="ar-SA" dirty="0">
                <a:solidFill>
                  <a:srgbClr val="000000"/>
                </a:solidFill>
                <a:highlight>
                  <a:srgbClr val="FFFF00"/>
                </a:highlight>
                <a:latin typeface="Times New Roman" panose="02020603050405020304" pitchFamily="18" charset="0"/>
                <a:ea typeface="Times New Roman" panose="02020603050405020304" pitchFamily="18" charset="0"/>
              </a:rPr>
              <a:t> الخ</a:t>
            </a:r>
            <a:r>
              <a:rPr lang="ar-EG" dirty="0">
                <a:solidFill>
                  <a:srgbClr val="000000"/>
                </a:solidFill>
                <a:highlight>
                  <a:srgbClr val="FFFF00"/>
                </a:highlight>
                <a:latin typeface="Times New Roman" panose="02020603050405020304" pitchFamily="18" charset="0"/>
                <a:ea typeface="Times New Roman" panose="02020603050405020304" pitchFamily="18" charset="0"/>
              </a:rPr>
              <a:t>صوصية:</a:t>
            </a:r>
            <a:endParaRPr lang="en-US" sz="1600" dirty="0">
              <a:highlight>
                <a:srgbClr val="FFFF00"/>
              </a:highlight>
              <a:latin typeface="Times New Roman" panose="02020603050405020304" pitchFamily="18" charset="0"/>
              <a:ea typeface="Times New Roman" panose="02020603050405020304" pitchFamily="18" charset="0"/>
            </a:endParaRPr>
          </a:p>
        </p:txBody>
      </p:sp>
      <p:sp>
        <p:nvSpPr>
          <p:cNvPr id="8" name="TextBox 7"/>
          <p:cNvSpPr txBox="1"/>
          <p:nvPr/>
        </p:nvSpPr>
        <p:spPr>
          <a:xfrm>
            <a:off x="180574" y="727984"/>
            <a:ext cx="11830852" cy="5590698"/>
          </a:xfrm>
          <a:prstGeom prst="rec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path path="circle">
              <a:fillToRect t="100000" r="100000"/>
            </a:path>
            <a:tileRect l="-100000" b="-100000"/>
          </a:gradFill>
          <a:ln w="28575">
            <a:solidFill>
              <a:schemeClr val="tx1"/>
            </a:solidFill>
          </a:ln>
          <a:effectLst>
            <a:innerShdw blurRad="63500" dist="50800" dir="16200000">
              <a:prstClr val="black">
                <a:alpha val="50000"/>
              </a:prstClr>
            </a:innerShdw>
          </a:effectLst>
        </p:spPr>
        <p:txBody>
          <a:bodyPr wrap="square" rtlCol="0">
            <a:spAutoFit/>
          </a:bodyPr>
          <a:lstStyle/>
          <a:p>
            <a:pPr algn="just" rtl="1">
              <a:lnSpc>
                <a:spcPct val="150000"/>
              </a:lnSpc>
            </a:pPr>
            <a:r>
              <a:rPr lang="en-US" sz="1600" dirty="0">
                <a:solidFill>
                  <a:srgbClr val="000000"/>
                </a:solidFill>
                <a:ea typeface="Calibri" panose="020F0502020204030204" pitchFamily="34" charset="0"/>
                <a:cs typeface="Alexandria Medium" pitchFamily="2" charset="-78"/>
              </a:rPr>
              <a:t>        </a:t>
            </a:r>
            <a:r>
              <a:rPr lang="ar-SA" sz="1600" dirty="0">
                <a:solidFill>
                  <a:srgbClr val="000000"/>
                </a:solidFill>
                <a:ea typeface="Calibri" panose="020F0502020204030204" pitchFamily="34" charset="0"/>
                <a:cs typeface="Alexandria Medium" pitchFamily="2" charset="-78"/>
              </a:rPr>
              <a:t>يري هذا الجانب من الفقه بأن الحاسوب لا يشكل أي خطورة تستأهل وجود قواعد قانونية خاصة، والحجج التي ساقها هذا الجانب من الفقه لتؤكد ذلك هي:</a:t>
            </a:r>
            <a:endParaRPr lang="en-US" sz="1600" dirty="0"/>
          </a:p>
          <a:p>
            <a:pPr algn="just" rtl="1">
              <a:lnSpc>
                <a:spcPct val="150000"/>
              </a:lnSpc>
            </a:pPr>
            <a:r>
              <a:rPr lang="ar-EG" sz="1600" dirty="0">
                <a:solidFill>
                  <a:srgbClr val="000000"/>
                </a:solidFill>
                <a:highlight>
                  <a:srgbClr val="FFFF00"/>
                </a:highlight>
                <a:ea typeface="Calibri" panose="020F0502020204030204" pitchFamily="34" charset="0"/>
                <a:cs typeface="Alexandria Medium" pitchFamily="2" charset="-78"/>
              </a:rPr>
              <a:t>1- </a:t>
            </a:r>
            <a:r>
              <a:rPr lang="ar-SA" sz="1600" dirty="0">
                <a:solidFill>
                  <a:srgbClr val="000000"/>
                </a:solidFill>
                <a:highlight>
                  <a:srgbClr val="FFFF00"/>
                </a:highlight>
                <a:ea typeface="Calibri" panose="020F0502020204030204" pitchFamily="34" charset="0"/>
                <a:cs typeface="Alexandria Medium" pitchFamily="2" charset="-78"/>
              </a:rPr>
              <a:t>الحاسوب لا يستطيع أن يضيف لنا ما هو جديد في مجال الخصوصية</a:t>
            </a:r>
            <a:r>
              <a:rPr lang="ar-SA" sz="1600" dirty="0">
                <a:solidFill>
                  <a:srgbClr val="000000"/>
                </a:solidFill>
                <a:ea typeface="Calibri" panose="020F0502020204030204" pitchFamily="34" charset="0"/>
                <a:cs typeface="Alexandria Medium" pitchFamily="2" charset="-78"/>
              </a:rPr>
              <a:t>، فمنذ أن وجد الإنسان في المجتمع وهناك الملفات، والبطاقات والمحفوظات (الأرشيف) تحتوي عل</a:t>
            </a:r>
            <a:r>
              <a:rPr lang="ar-EG" sz="1600" dirty="0">
                <a:solidFill>
                  <a:srgbClr val="000000"/>
                </a:solidFill>
                <a:ea typeface="Calibri" panose="020F0502020204030204" pitchFamily="34" charset="0"/>
                <a:cs typeface="Alexandria Medium" pitchFamily="2" charset="-78"/>
              </a:rPr>
              <a:t>ى</a:t>
            </a:r>
            <a:r>
              <a:rPr lang="ar-SA" sz="1600" dirty="0">
                <a:solidFill>
                  <a:srgbClr val="000000"/>
                </a:solidFill>
                <a:ea typeface="Calibri" panose="020F0502020204030204" pitchFamily="34" charset="0"/>
                <a:cs typeface="Alexandria Medium" pitchFamily="2" charset="-78"/>
              </a:rPr>
              <a:t> معلومات خاصة، وتجميع هذه المعلومات في مجالات متعددة وقد تم ذلك قبل ظهور الحاسوب بفترة طويلة، إذن فهذه المعلومات والبيانات المأخوذة عن هؤلاء الأشخاص لا تشكل أي خطورة عل</a:t>
            </a:r>
            <a:r>
              <a:rPr lang="ar-EG" sz="1600" dirty="0">
                <a:solidFill>
                  <a:srgbClr val="000000"/>
                </a:solidFill>
                <a:ea typeface="Calibri" panose="020F0502020204030204" pitchFamily="34" charset="0"/>
                <a:cs typeface="Alexandria Medium" pitchFamily="2" charset="-78"/>
              </a:rPr>
              <a:t>ى</a:t>
            </a:r>
            <a:r>
              <a:rPr lang="ar-SA" sz="1600" dirty="0">
                <a:solidFill>
                  <a:srgbClr val="000000"/>
                </a:solidFill>
                <a:ea typeface="Calibri" panose="020F0502020204030204" pitchFamily="34" charset="0"/>
                <a:cs typeface="Alexandria Medium" pitchFamily="2" charset="-78"/>
              </a:rPr>
              <a:t> حياتهم الخاصة ولم نسمع من قبل بمثل هذه الخطورة، وقد استخدمت جهات الإحصاء المختلفة البطاقات المثقوبة لتسجيل المعلومات قبل ظهور شرائط التسجيل الإلكتروني والأقراص الممغنطة، فكل ما هناك هو أن هذه الآلات الحديثة حلت محل الذاكرة في هذا الخصوص، وما هي إلا مرحلة تكنولوجية جديدة من مراحل تطور الحياة الاجتماعية، ذلك التطور الدائم الحتمي لذلك قيل بأن إدخال نظام الكمبيوتر واستخدامه في مجال جمع المعلومات والبيانات الشخصية ما هو إلا مرحلة تكنولوجية جديدة من مراحل تطور الحياة الاجتماعية الدائم و الحتمي.</a:t>
            </a:r>
            <a:endParaRPr lang="ar-EG" sz="1600" dirty="0">
              <a:solidFill>
                <a:srgbClr val="000000"/>
              </a:solidFill>
              <a:ea typeface="Calibri" panose="020F0502020204030204" pitchFamily="34" charset="0"/>
              <a:cs typeface="Alexandria Medium" pitchFamily="2" charset="-78"/>
            </a:endParaRPr>
          </a:p>
          <a:p>
            <a:pPr algn="just" rtl="1">
              <a:lnSpc>
                <a:spcPct val="150000"/>
              </a:lnSpc>
            </a:pPr>
            <a:endParaRPr lang="ar-EG" sz="1600" dirty="0">
              <a:solidFill>
                <a:srgbClr val="000000"/>
              </a:solidFill>
              <a:ea typeface="Calibri" panose="020F0502020204030204" pitchFamily="34" charset="0"/>
              <a:cs typeface="Alexandria Medium" pitchFamily="2" charset="-78"/>
            </a:endParaRPr>
          </a:p>
          <a:p>
            <a:pPr algn="just" rtl="1">
              <a:lnSpc>
                <a:spcPct val="150000"/>
              </a:lnSpc>
            </a:pPr>
            <a:r>
              <a:rPr lang="ar-EG" sz="1600" dirty="0"/>
              <a:t>2- </a:t>
            </a:r>
            <a:r>
              <a:rPr lang="ar-SA" sz="1600" dirty="0">
                <a:highlight>
                  <a:srgbClr val="FFFF00"/>
                </a:highlight>
              </a:rPr>
              <a:t>يكفي لحماية الخصوصية في مواجهة الحاسوب إعمال القواعد القانونية التي وضعت من قبل وما استقر عليه القضاء بصفة عامة. </a:t>
            </a:r>
            <a:r>
              <a:rPr lang="ar-SA" sz="1600" dirty="0"/>
              <a:t>فهناك الكثير من النصوص التي تتعلق بالقذف والنشر والمسئولية المدنية، وسر المهنة. فلا أن تخضع الملفات التي أعدت يدويا لقواعد تختلف </a:t>
            </a:r>
            <a:r>
              <a:rPr lang="ar-EG" sz="1600" dirty="0"/>
              <a:t>و</a:t>
            </a:r>
            <a:r>
              <a:rPr lang="ar-SA" sz="1600" dirty="0"/>
              <a:t>يجوز تطبيق تلك القواعد عل</a:t>
            </a:r>
            <a:r>
              <a:rPr lang="ar-EG" sz="1600" dirty="0"/>
              <a:t>ى</a:t>
            </a:r>
            <a:r>
              <a:rPr lang="ar-SA" sz="1600" dirty="0"/>
              <a:t> تلك التي أعدت إلكترونيا. فالعملية أو الفكرة واحدة في الحالتين، وبالتالي لا معني لإنشاء قواعد قانونية جديدة لتنظيم استعمال الحاسوب.</a:t>
            </a:r>
            <a:endParaRPr lang="en-US" sz="1600" dirty="0"/>
          </a:p>
        </p:txBody>
      </p:sp>
    </p:spTree>
    <p:extLst>
      <p:ext uri="{BB962C8B-B14F-4D97-AF65-F5344CB8AC3E}">
        <p14:creationId xmlns:p14="http://schemas.microsoft.com/office/powerpoint/2010/main" val="304428941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lowchart: Manual Input 5"/>
          <p:cNvSpPr/>
          <p:nvPr/>
        </p:nvSpPr>
        <p:spPr>
          <a:xfrm rot="10800000">
            <a:off x="686570" y="1485238"/>
            <a:ext cx="10802168" cy="4271128"/>
          </a:xfrm>
          <a:prstGeom prst="flowChartManualInput">
            <a:avLst/>
          </a:prstGeom>
          <a:solidFill>
            <a:srgbClr val="5285A8"/>
          </a:solidFill>
          <a:ln w="28575">
            <a:solidFill>
              <a:srgbClr val="D9E6F1"/>
            </a:solidFill>
          </a:ln>
          <a:effectLst>
            <a:innerShdw blurRad="63500" dist="50800" dir="18900000">
              <a:prstClr val="black">
                <a:alpha val="50000"/>
              </a:prstClr>
            </a:innerShdw>
          </a:effectLst>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lowchart: Manual Input 3"/>
          <p:cNvSpPr/>
          <p:nvPr/>
        </p:nvSpPr>
        <p:spPr>
          <a:xfrm>
            <a:off x="708294" y="1236675"/>
            <a:ext cx="11405327" cy="4918063"/>
          </a:xfrm>
          <a:prstGeom prst="flowChartManualInpu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lin ang="16200000" scaled="1"/>
            <a:tileRect/>
          </a:gradFill>
          <a:ln w="28575">
            <a:noFill/>
          </a:ln>
          <a:effectLst>
            <a:outerShdw blurRad="107950" dist="12700" dir="5400000" algn="ctr">
              <a:srgbClr val="000000"/>
            </a:outerShdw>
            <a:reflection blurRad="6350" stA="50000" endA="300" endPos="55500" dist="50800" dir="5400000" sy="-100000" algn="bl" rotWithShape="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787919" y="1829609"/>
            <a:ext cx="11246078" cy="4524315"/>
          </a:xfrm>
          <a:prstGeom prst="rect">
            <a:avLst/>
          </a:prstGeom>
        </p:spPr>
        <p:txBody>
          <a:bodyPr wrap="square">
            <a:spAutoFit/>
          </a:bodyPr>
          <a:lstStyle/>
          <a:p>
            <a:pPr lvl="0" algn="just" rtl="1">
              <a:lnSpc>
                <a:spcPct val="150000"/>
              </a:lnSpc>
            </a:pPr>
            <a:endParaRPr lang="en-US" sz="1600" dirty="0"/>
          </a:p>
          <a:p>
            <a:pPr lvl="0" algn="just" rtl="1">
              <a:lnSpc>
                <a:spcPct val="150000"/>
              </a:lnSpc>
            </a:pPr>
            <a:r>
              <a:rPr lang="ar-EG" sz="1600" dirty="0"/>
              <a:t>3- </a:t>
            </a:r>
            <a:r>
              <a:rPr lang="ar-SA" sz="1600" dirty="0">
                <a:highlight>
                  <a:srgbClr val="FFFF00"/>
                </a:highlight>
              </a:rPr>
              <a:t>إن صدور تنظيم تشريعي في مجال نظم المعلومات لا يخلو من ضرر</a:t>
            </a:r>
            <a:r>
              <a:rPr lang="ar-SA" sz="1600" dirty="0"/>
              <a:t>، إذ إن القضاء قادر عل</a:t>
            </a:r>
            <a:r>
              <a:rPr lang="ar-EG" sz="1600" dirty="0"/>
              <a:t>ى</a:t>
            </a:r>
            <a:r>
              <a:rPr lang="ar-SA" sz="1600" dirty="0"/>
              <a:t> أن يطوع النصوص والقواعد المتعلقة بحماية الأفراد حتى يجعلها صالحة لمواجهة كافة المخاطر التي يمكن أن يثيرها استخدام آلة الحاسوب.</a:t>
            </a:r>
            <a:endParaRPr lang="ar-EG" sz="1600" dirty="0"/>
          </a:p>
          <a:p>
            <a:pPr lvl="0" algn="just" rtl="1">
              <a:lnSpc>
                <a:spcPct val="150000"/>
              </a:lnSpc>
            </a:pPr>
            <a:endParaRPr lang="ar-EG" sz="1600" dirty="0"/>
          </a:p>
          <a:p>
            <a:pPr algn="just" rtl="1">
              <a:lnSpc>
                <a:spcPct val="150000"/>
              </a:lnSpc>
            </a:pPr>
            <a:r>
              <a:rPr lang="ar-EG" sz="1600" dirty="0"/>
              <a:t>4- </a:t>
            </a:r>
            <a:r>
              <a:rPr lang="ar-SA" sz="1600" dirty="0">
                <a:highlight>
                  <a:srgbClr val="FFFF00"/>
                </a:highlight>
              </a:rPr>
              <a:t>إن الكمبيوتر يفضل نظم المعلومات اليدوية في مجال حماية الخصوصية</a:t>
            </a:r>
            <a:r>
              <a:rPr lang="ar-SA" sz="1600" dirty="0"/>
              <a:t>؛ إذ يسهل إدخال نظام أمان إلى الحاسوب باعتباره مجرد </a:t>
            </a:r>
            <a:r>
              <a:rPr lang="ar-EG" sz="1600" dirty="0"/>
              <a:t>آلة</a:t>
            </a:r>
            <a:r>
              <a:rPr lang="ar-SA" sz="1600" dirty="0"/>
              <a:t> وبالتالي يمكن منع استخدام الحاسوب إلا لمن يعرف الرقم الكودي أي الشفرة اللازمة للدخول إل</a:t>
            </a:r>
            <a:r>
              <a:rPr lang="ar-EG" sz="1600" dirty="0"/>
              <a:t>ى</a:t>
            </a:r>
            <a:r>
              <a:rPr lang="ar-SA" sz="1600" dirty="0"/>
              <a:t> المعلومات المخزنة به وبذلك فإن من يصل إل</a:t>
            </a:r>
            <a:r>
              <a:rPr lang="ar-EG" sz="1600" dirty="0"/>
              <a:t>ى</a:t>
            </a:r>
            <a:r>
              <a:rPr lang="ar-SA" sz="1600" dirty="0"/>
              <a:t> الحاسوب لا يمكنه الإطلاع عل</a:t>
            </a:r>
            <a:r>
              <a:rPr lang="ar-EG" sz="1600" dirty="0"/>
              <a:t>ى</a:t>
            </a:r>
            <a:r>
              <a:rPr lang="ar-SA" sz="1600" dirty="0"/>
              <a:t> هذه المعلومات بعكس الحال في الملفات اليدوية، كما أن الحاسوب وملحقاته توضع في مكان ظاهر وبالتالي يمكن توفير الضمانات اللازمة لحماية الخصوصية.</a:t>
            </a:r>
            <a:endParaRPr lang="ar-EG" sz="1600" dirty="0"/>
          </a:p>
          <a:p>
            <a:pPr algn="just" rtl="1">
              <a:lnSpc>
                <a:spcPct val="150000"/>
              </a:lnSpc>
            </a:pPr>
            <a:endParaRPr lang="en-US" sz="1600" dirty="0"/>
          </a:p>
          <a:p>
            <a:pPr algn="just" rtl="1">
              <a:lnSpc>
                <a:spcPct val="150000"/>
              </a:lnSpc>
            </a:pPr>
            <a:r>
              <a:rPr lang="ar-SA" sz="1600" dirty="0"/>
              <a:t> </a:t>
            </a:r>
            <a:r>
              <a:rPr lang="ar-EG" sz="1600" dirty="0"/>
              <a:t>      </a:t>
            </a:r>
            <a:r>
              <a:rPr lang="ar-SA" sz="1600" dirty="0">
                <a:solidFill>
                  <a:srgbClr val="FF0000"/>
                </a:solidFill>
              </a:rPr>
              <a:t>ويلاحظ عل</a:t>
            </a:r>
            <a:r>
              <a:rPr lang="ar-EG" sz="1600" dirty="0">
                <a:solidFill>
                  <a:srgbClr val="FF0000"/>
                </a:solidFill>
              </a:rPr>
              <a:t>ى</a:t>
            </a:r>
            <a:r>
              <a:rPr lang="ar-SA" sz="1600" dirty="0">
                <a:solidFill>
                  <a:srgbClr val="FF0000"/>
                </a:solidFill>
              </a:rPr>
              <a:t> هذا الاتجاه أنه بالرغم من عدم اقتناعه وإعترافه بما ينطوي عليه استعمال الكمبيوتر من انتهاك لحرمة الخصوصية، إلا أنه لم يسلم باقتناعه وثقته في هذه الوسيلة حيث يحيطه بقدر من الحيطة والحذر</a:t>
            </a:r>
            <a:r>
              <a:rPr lang="ar-SA" sz="1600" dirty="0"/>
              <a:t>.</a:t>
            </a:r>
            <a:endParaRPr lang="en-US" sz="1600" dirty="0"/>
          </a:p>
          <a:p>
            <a:pPr algn="just" rtl="1">
              <a:lnSpc>
                <a:spcPct val="150000"/>
              </a:lnSpc>
            </a:pPr>
            <a:endParaRPr lang="en-US" sz="1600" dirty="0"/>
          </a:p>
        </p:txBody>
      </p:sp>
    </p:spTree>
    <p:extLst>
      <p:ext uri="{BB962C8B-B14F-4D97-AF65-F5344CB8AC3E}">
        <p14:creationId xmlns:p14="http://schemas.microsoft.com/office/powerpoint/2010/main" val="1236821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Alternate Process 10">
            <a:extLst>
              <a:ext uri="{FF2B5EF4-FFF2-40B4-BE49-F238E27FC236}">
                <a16:creationId xmlns:a16="http://schemas.microsoft.com/office/drawing/2014/main" id="{815A625F-CC6E-4FC7-B7D4-5885C00FE9FA}"/>
              </a:ext>
            </a:extLst>
          </p:cNvPr>
          <p:cNvSpPr/>
          <p:nvPr/>
        </p:nvSpPr>
        <p:spPr>
          <a:xfrm>
            <a:off x="4605693" y="465712"/>
            <a:ext cx="5590902" cy="633790"/>
          </a:xfrm>
          <a:prstGeom prst="flowChartAlternateProcess">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path path="circle">
              <a:fillToRect t="100000" r="100000"/>
            </a:path>
            <a:tileRect l="-100000" b="-100000"/>
          </a:gra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2" name="TextBox 1"/>
          <p:cNvSpPr txBox="1"/>
          <p:nvPr/>
        </p:nvSpPr>
        <p:spPr>
          <a:xfrm>
            <a:off x="2942355" y="582552"/>
            <a:ext cx="7254240" cy="400110"/>
          </a:xfrm>
          <a:prstGeom prst="rect">
            <a:avLst/>
          </a:prstGeom>
          <a:noFill/>
        </p:spPr>
        <p:txBody>
          <a:bodyPr wrap="square" rtlCol="0">
            <a:spAutoFit/>
          </a:bodyPr>
          <a:lstStyle/>
          <a:p>
            <a:pPr marR="0" lvl="0" algn="just" rtl="1">
              <a:spcBef>
                <a:spcPts val="0"/>
              </a:spcBef>
              <a:spcAft>
                <a:spcPts val="500"/>
              </a:spcAft>
            </a:pPr>
            <a:r>
              <a:rPr lang="ar-EG" sz="2000" dirty="0">
                <a:solidFill>
                  <a:srgbClr val="000000"/>
                </a:solidFill>
                <a:latin typeface="Times New Roman" panose="02020603050405020304" pitchFamily="18" charset="0"/>
                <a:ea typeface="Times New Roman" panose="02020603050405020304" pitchFamily="18" charset="0"/>
              </a:rPr>
              <a:t>ب. </a:t>
            </a:r>
            <a:r>
              <a:rPr lang="ar-SA" sz="2000" dirty="0">
                <a:solidFill>
                  <a:srgbClr val="000000"/>
                </a:solidFill>
                <a:latin typeface="Times New Roman" panose="02020603050405020304" pitchFamily="18" charset="0"/>
                <a:ea typeface="Times New Roman" panose="02020603050405020304" pitchFamily="18" charset="0"/>
              </a:rPr>
              <a:t>الحاسوب يمثل خط</a:t>
            </a:r>
            <a:r>
              <a:rPr lang="ar-EG" sz="2000" dirty="0">
                <a:solidFill>
                  <a:srgbClr val="000000"/>
                </a:solidFill>
                <a:latin typeface="Times New Roman" panose="02020603050405020304" pitchFamily="18" charset="0"/>
                <a:ea typeface="Times New Roman" panose="02020603050405020304" pitchFamily="18" charset="0"/>
              </a:rPr>
              <a:t>رًا داهمًا</a:t>
            </a:r>
            <a:r>
              <a:rPr lang="ar-SA" sz="2000" dirty="0">
                <a:solidFill>
                  <a:srgbClr val="000000"/>
                </a:solidFill>
                <a:latin typeface="Times New Roman" panose="02020603050405020304" pitchFamily="18" charset="0"/>
                <a:ea typeface="Times New Roman" panose="02020603050405020304" pitchFamily="18" charset="0"/>
              </a:rPr>
              <a:t> عل</a:t>
            </a:r>
            <a:r>
              <a:rPr lang="ar-EG" sz="2000" dirty="0">
                <a:solidFill>
                  <a:srgbClr val="000000"/>
                </a:solidFill>
                <a:latin typeface="Times New Roman" panose="02020603050405020304" pitchFamily="18" charset="0"/>
                <a:ea typeface="Times New Roman" panose="02020603050405020304" pitchFamily="18" charset="0"/>
              </a:rPr>
              <a:t>ى</a:t>
            </a:r>
            <a:r>
              <a:rPr lang="ar-SA" sz="2000" dirty="0">
                <a:solidFill>
                  <a:srgbClr val="000000"/>
                </a:solidFill>
                <a:latin typeface="Times New Roman" panose="02020603050405020304" pitchFamily="18" charset="0"/>
                <a:ea typeface="Times New Roman" panose="02020603050405020304" pitchFamily="18" charset="0"/>
              </a:rPr>
              <a:t> الخ</a:t>
            </a:r>
            <a:r>
              <a:rPr lang="ar-EG" sz="2000" dirty="0">
                <a:solidFill>
                  <a:srgbClr val="000000"/>
                </a:solidFill>
                <a:latin typeface="Times New Roman" panose="02020603050405020304" pitchFamily="18" charset="0"/>
                <a:ea typeface="Times New Roman" panose="02020603050405020304" pitchFamily="18" charset="0"/>
              </a:rPr>
              <a:t>صوصية:</a:t>
            </a:r>
            <a:endParaRPr lang="en-US" dirty="0">
              <a:latin typeface="Times New Roman" panose="02020603050405020304" pitchFamily="18" charset="0"/>
              <a:ea typeface="Times New Roman" panose="02020603050405020304" pitchFamily="18" charset="0"/>
            </a:endParaRPr>
          </a:p>
        </p:txBody>
      </p:sp>
      <p:grpSp>
        <p:nvGrpSpPr>
          <p:cNvPr id="3" name="Group 2"/>
          <p:cNvGrpSpPr/>
          <p:nvPr/>
        </p:nvGrpSpPr>
        <p:grpSpPr>
          <a:xfrm>
            <a:off x="495014" y="1158300"/>
            <a:ext cx="11487980" cy="5037852"/>
            <a:chOff x="-88964" y="1159050"/>
            <a:chExt cx="12132918" cy="4524315"/>
          </a:xfrm>
        </p:grpSpPr>
        <p:sp>
          <p:nvSpPr>
            <p:cNvPr id="7" name="TextBox 6"/>
            <p:cNvSpPr txBox="1"/>
            <p:nvPr/>
          </p:nvSpPr>
          <p:spPr>
            <a:xfrm>
              <a:off x="278674" y="1159050"/>
              <a:ext cx="11765280" cy="4524315"/>
            </a:xfrm>
            <a:prstGeom prst="rect">
              <a:avLst/>
            </a:prstGeom>
            <a:gradFill flip="none" rotWithShape="1">
              <a:gsLst>
                <a:gs pos="0">
                  <a:srgbClr val="669BBC">
                    <a:shade val="30000"/>
                    <a:satMod val="115000"/>
                  </a:srgbClr>
                </a:gs>
                <a:gs pos="50000">
                  <a:srgbClr val="669BBC">
                    <a:shade val="67500"/>
                    <a:satMod val="115000"/>
                  </a:srgbClr>
                </a:gs>
                <a:gs pos="100000">
                  <a:srgbClr val="669BBC">
                    <a:shade val="100000"/>
                    <a:satMod val="115000"/>
                  </a:srgbClr>
                </a:gs>
              </a:gsLst>
              <a:path path="circle">
                <a:fillToRect l="100000" b="100000"/>
              </a:path>
              <a:tileRect t="-100000" r="-100000"/>
            </a:gradFill>
            <a:ln w="28575">
              <a:solidFill>
                <a:schemeClr val="tx1"/>
              </a:solidFill>
            </a:ln>
            <a:effectLst>
              <a:innerShdw blurRad="114300">
                <a:prstClr val="black"/>
              </a:innerShdw>
            </a:effectLst>
          </p:spPr>
          <p:txBody>
            <a:bodyPr wrap="square" rtlCol="0">
              <a:spAutoFit/>
            </a:bodyPr>
            <a:lstStyle/>
            <a:p>
              <a:pPr algn="r"/>
              <a:endParaRPr lang="en-US" dirty="0"/>
            </a:p>
            <a:p>
              <a:pPr algn="r"/>
              <a:endParaRPr lang="en-US" dirty="0"/>
            </a:p>
            <a:p>
              <a:pPr algn="r"/>
              <a:endParaRPr lang="en-US" dirty="0"/>
            </a:p>
            <a:p>
              <a:pPr algn="r"/>
              <a:endParaRPr lang="en-US" dirty="0"/>
            </a:p>
            <a:p>
              <a:pPr algn="r"/>
              <a:endParaRPr lang="en-US" dirty="0"/>
            </a:p>
            <a:p>
              <a:pPr algn="r"/>
              <a:endParaRPr lang="en-US" dirty="0"/>
            </a:p>
            <a:p>
              <a:pPr algn="r"/>
              <a:endParaRPr lang="en-US" dirty="0"/>
            </a:p>
            <a:p>
              <a:pPr algn="r"/>
              <a:endParaRPr lang="en-US" dirty="0"/>
            </a:p>
            <a:p>
              <a:pPr algn="r"/>
              <a:endParaRPr lang="en-US" dirty="0"/>
            </a:p>
            <a:p>
              <a:pPr algn="r"/>
              <a:endParaRPr lang="en-US" dirty="0"/>
            </a:p>
            <a:p>
              <a:pPr algn="r"/>
              <a:endParaRPr lang="en-US" dirty="0"/>
            </a:p>
            <a:p>
              <a:pPr algn="r"/>
              <a:endParaRPr lang="en-US" dirty="0"/>
            </a:p>
            <a:p>
              <a:pPr algn="r"/>
              <a:endParaRPr lang="en-US" dirty="0"/>
            </a:p>
            <a:p>
              <a:pPr algn="r"/>
              <a:endParaRPr lang="en-US" dirty="0"/>
            </a:p>
            <a:p>
              <a:pPr algn="r"/>
              <a:endParaRPr lang="en-US" dirty="0"/>
            </a:p>
            <a:p>
              <a:pPr algn="r"/>
              <a:endParaRPr lang="en-US" dirty="0"/>
            </a:p>
          </p:txBody>
        </p:sp>
        <p:sp>
          <p:nvSpPr>
            <p:cNvPr id="8" name="TextBox 7"/>
            <p:cNvSpPr txBox="1"/>
            <p:nvPr/>
          </p:nvSpPr>
          <p:spPr>
            <a:xfrm>
              <a:off x="-88964" y="1211175"/>
              <a:ext cx="11830852" cy="4357438"/>
            </a:xfrm>
            <a:prstGeom prst="rec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path path="circle">
                <a:fillToRect t="100000" r="100000"/>
              </a:path>
              <a:tileRect l="-100000" b="-100000"/>
            </a:gradFill>
            <a:ln w="28575">
              <a:solidFill>
                <a:schemeClr val="tx1"/>
              </a:solidFill>
            </a:ln>
            <a:effectLst>
              <a:innerShdw blurRad="63500" dist="50800" dir="16200000">
                <a:prstClr val="black">
                  <a:alpha val="50000"/>
                </a:prstClr>
              </a:innerShdw>
            </a:effectLst>
          </p:spPr>
          <p:txBody>
            <a:bodyPr wrap="square" rtlCol="0">
              <a:spAutoFit/>
            </a:bodyPr>
            <a:lstStyle/>
            <a:p>
              <a:pPr lvl="0" algn="just" rtl="1">
                <a:lnSpc>
                  <a:spcPct val="150000"/>
                </a:lnSpc>
              </a:pPr>
              <a:r>
                <a:rPr lang="en-US" sz="1600" dirty="0">
                  <a:highlight>
                    <a:srgbClr val="FFFF00"/>
                  </a:highlight>
                </a:rPr>
                <a:t> </a:t>
              </a:r>
              <a:r>
                <a:rPr lang="en-US" sz="1600" dirty="0"/>
                <a:t>         </a:t>
              </a:r>
              <a:r>
                <a:rPr lang="en-US" sz="1600" dirty="0">
                  <a:highlight>
                    <a:srgbClr val="FFFF00"/>
                  </a:highlight>
                </a:rPr>
                <a:t> </a:t>
              </a:r>
              <a:r>
                <a:rPr lang="ar-SA" sz="1600" dirty="0">
                  <a:highlight>
                    <a:srgbClr val="FFFF00"/>
                  </a:highlight>
                </a:rPr>
                <a:t>أما الرأي السائد وأصبح صحيح</a:t>
              </a:r>
              <a:r>
                <a:rPr lang="ar-EG" sz="1600" dirty="0">
                  <a:highlight>
                    <a:srgbClr val="FFFF00"/>
                  </a:highlight>
                </a:rPr>
                <a:t>ا</a:t>
              </a:r>
              <a:r>
                <a:rPr lang="ar-SA" sz="1600" dirty="0">
                  <a:highlight>
                    <a:srgbClr val="FFFF00"/>
                  </a:highlight>
                </a:rPr>
                <a:t> في الوقت الحالي – من وجهة نظرنا - وهو أن الحاسوب يمثل خطر</a:t>
              </a:r>
              <a:r>
                <a:rPr lang="ar-EG" sz="1600" dirty="0">
                  <a:highlight>
                    <a:srgbClr val="FFFF00"/>
                  </a:highlight>
                </a:rPr>
                <a:t>ً</a:t>
              </a:r>
              <a:r>
                <a:rPr lang="ar-SA" sz="1600" dirty="0">
                  <a:highlight>
                    <a:srgbClr val="FFFF00"/>
                  </a:highlight>
                </a:rPr>
                <a:t>ا داهما عل</a:t>
              </a:r>
              <a:r>
                <a:rPr lang="ar-EG" sz="1600" dirty="0">
                  <a:highlight>
                    <a:srgbClr val="FFFF00"/>
                  </a:highlight>
                </a:rPr>
                <a:t>ى</a:t>
              </a:r>
              <a:r>
                <a:rPr lang="ar-SA" sz="1600" dirty="0">
                  <a:highlight>
                    <a:srgbClr val="FFFF00"/>
                  </a:highlight>
                </a:rPr>
                <a:t> الخصوصية</a:t>
              </a:r>
              <a:r>
                <a:rPr lang="ar-SA" sz="1600" dirty="0"/>
                <a:t>، ومن ثم يجب وضع قواعد خاصة لحمايتها في مواجهة هذا الخطر، وحجج هذا الرأي تتمثل في الآتي:</a:t>
              </a:r>
              <a:endParaRPr lang="en-US" sz="1600" dirty="0"/>
            </a:p>
            <a:p>
              <a:pPr lvl="0" algn="just" rtl="1">
                <a:lnSpc>
                  <a:spcPct val="150000"/>
                </a:lnSpc>
              </a:pPr>
              <a:endParaRPr lang="en-US" sz="1600" dirty="0"/>
            </a:p>
            <a:p>
              <a:pPr lvl="0" algn="just" rtl="1">
                <a:lnSpc>
                  <a:spcPct val="150000"/>
                </a:lnSpc>
              </a:pPr>
              <a:r>
                <a:rPr lang="ar-EG" sz="1600" dirty="0"/>
                <a:t>1- </a:t>
              </a:r>
              <a:r>
                <a:rPr lang="ar-SA" sz="1600" dirty="0"/>
                <a:t>نجد أن عملية جمع المعلومات تثير مشكلات معينة بالنسبة لخصوصيات الإنسان، كما تمثل بعض التهديدات لها أيضا، فإن ظهور أجهزة الكمبيوتر قد أد</a:t>
              </a:r>
              <a:r>
                <a:rPr lang="ar-EG" sz="1600" dirty="0"/>
                <a:t>ى</a:t>
              </a:r>
              <a:r>
                <a:rPr lang="ar-SA" sz="1600" dirty="0"/>
                <a:t> إل</a:t>
              </a:r>
              <a:r>
                <a:rPr lang="ar-EG" sz="1600" dirty="0"/>
                <a:t>ى</a:t>
              </a:r>
              <a:r>
                <a:rPr lang="ar-SA" sz="1600" dirty="0"/>
                <a:t> تضخيم بعض هذه المشكلات، ظهور مشكلات أخر</a:t>
              </a:r>
              <a:r>
                <a:rPr lang="ar-EG" sz="1600" dirty="0"/>
                <a:t>ى</a:t>
              </a:r>
              <a:r>
                <a:rPr lang="ar-SA" sz="1600" dirty="0"/>
                <a:t>.</a:t>
              </a:r>
              <a:endParaRPr lang="en-US" sz="1600" dirty="0"/>
            </a:p>
            <a:p>
              <a:pPr lvl="0" algn="just" rtl="1">
                <a:lnSpc>
                  <a:spcPct val="150000"/>
                </a:lnSpc>
              </a:pPr>
              <a:endParaRPr lang="ar-EG" sz="1600" dirty="0"/>
            </a:p>
            <a:p>
              <a:pPr lvl="0" algn="just" rtl="1">
                <a:lnSpc>
                  <a:spcPct val="150000"/>
                </a:lnSpc>
              </a:pPr>
              <a:r>
                <a:rPr lang="en-US" sz="1600" dirty="0"/>
                <a:t>        </a:t>
              </a:r>
              <a:r>
                <a:rPr lang="ar-SA" sz="1600" dirty="0"/>
                <a:t>فقبل ظهور الكمبيوتر كانت المعلومات توضع في بطاقات، وكانت بالطبيعة محدودة العدد وموزعة في أماكن عدة، </a:t>
              </a:r>
              <a:endParaRPr lang="ar-EG" sz="1600" dirty="0"/>
            </a:p>
            <a:p>
              <a:pPr lvl="0" algn="just" rtl="1">
                <a:lnSpc>
                  <a:spcPct val="150000"/>
                </a:lnSpc>
              </a:pPr>
              <a:r>
                <a:rPr lang="ar-SA" sz="1600" dirty="0"/>
                <a:t>أما بعد ظهور الكمبيوتر فقد أمكن تجميع قدر هائل من المعلومات في حيز مكاني بسيط جد</a:t>
              </a:r>
              <a:r>
                <a:rPr lang="ar-EG" sz="1600" dirty="0"/>
                <a:t>ً</a:t>
              </a:r>
              <a:r>
                <a:rPr lang="ar-SA" sz="1600" dirty="0"/>
                <a:t>ا، كما تسمح باستعمالها في أقل وقت.</a:t>
              </a:r>
              <a:endParaRPr lang="en-US" sz="1600" dirty="0"/>
            </a:p>
            <a:p>
              <a:pPr lvl="0" algn="just" rtl="1">
                <a:lnSpc>
                  <a:spcPct val="150000"/>
                </a:lnSpc>
              </a:pPr>
              <a:endParaRPr lang="ar-EG" sz="1600" dirty="0"/>
            </a:p>
            <a:p>
              <a:pPr lvl="0" algn="just" rtl="1">
                <a:lnSpc>
                  <a:spcPct val="150000"/>
                </a:lnSpc>
              </a:pPr>
              <a:r>
                <a:rPr lang="en-US" sz="1600" dirty="0"/>
                <a:t>        </a:t>
              </a:r>
              <a:r>
                <a:rPr lang="ar-SA" sz="1600" dirty="0"/>
                <a:t>فهذا التغيير الهائل في الكم يصل بنا إل</a:t>
              </a:r>
              <a:r>
                <a:rPr lang="ar-EG" sz="1600" dirty="0"/>
                <a:t>ى</a:t>
              </a:r>
              <a:r>
                <a:rPr lang="ar-SA" sz="1600" dirty="0"/>
                <a:t> التغيير في الكيف</a:t>
              </a:r>
              <a:r>
                <a:rPr lang="ar-EG" sz="1600" dirty="0"/>
                <a:t>،</a:t>
              </a:r>
              <a:r>
                <a:rPr lang="ar-SA" sz="1600" dirty="0"/>
                <a:t> ح</a:t>
              </a:r>
              <a:r>
                <a:rPr lang="ar-EG" sz="1600" dirty="0"/>
                <a:t>ق</a:t>
              </a:r>
              <a:r>
                <a:rPr lang="ar-SA" sz="1600" dirty="0"/>
                <a:t>ا العناصر التي تتكون منها الأساليب الفنية للكمبيوتر ليست جديدة في ذاتها، ولكنها جديدة في أبعادها، فلا يمكن إهمال عامل التوسع الهائل في التجميع و الاستعمال، فذلك يؤدي إل</a:t>
              </a:r>
              <a:r>
                <a:rPr lang="ar-EG" sz="1600" dirty="0"/>
                <a:t>ى</a:t>
              </a:r>
              <a:r>
                <a:rPr lang="ar-SA" sz="1600" dirty="0"/>
                <a:t> خلق وضع جديد يحتاج إل</a:t>
              </a:r>
              <a:r>
                <a:rPr lang="ar-EG" sz="1600" dirty="0"/>
                <a:t>ى</a:t>
              </a:r>
              <a:r>
                <a:rPr lang="ar-SA" sz="1600" dirty="0"/>
                <a:t> مواجهة جديدة في ذاتها وهذا التغيير الهائل في مجالي التجميع والترتيب:</a:t>
              </a:r>
              <a:endParaRPr lang="en-US" sz="1600" dirty="0"/>
            </a:p>
          </p:txBody>
        </p:sp>
      </p:grpSp>
    </p:spTree>
    <p:extLst>
      <p:ext uri="{BB962C8B-B14F-4D97-AF65-F5344CB8AC3E}">
        <p14:creationId xmlns:p14="http://schemas.microsoft.com/office/powerpoint/2010/main" val="139473039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lowchart: Manual Input 7"/>
          <p:cNvSpPr/>
          <p:nvPr/>
        </p:nvSpPr>
        <p:spPr>
          <a:xfrm rot="15798626">
            <a:off x="5981040" y="-814714"/>
            <a:ext cx="4020330" cy="7206402"/>
          </a:xfrm>
          <a:prstGeom prst="flowChartManualInput">
            <a:avLst/>
          </a:prstGeom>
          <a:solidFill>
            <a:srgbClr val="5285A8"/>
          </a:solidFill>
          <a:ln w="28575">
            <a:solidFill>
              <a:srgbClr val="D9E6F1"/>
            </a:solidFill>
          </a:ln>
          <a:effectLst>
            <a:innerShdw blurRad="63500" dist="50800" dir="18900000">
              <a:prstClr val="black">
                <a:alpha val="50000"/>
              </a:prstClr>
            </a:innerShdw>
          </a:effectLst>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lowchart: Manual Input 3"/>
          <p:cNvSpPr/>
          <p:nvPr/>
        </p:nvSpPr>
        <p:spPr>
          <a:xfrm>
            <a:off x="686570" y="1236675"/>
            <a:ext cx="10904538" cy="4310686"/>
          </a:xfrm>
          <a:prstGeom prst="flowChartManualInpu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lin ang="16200000" scaled="1"/>
            <a:tileRect/>
          </a:gradFill>
          <a:ln w="28575">
            <a:noFill/>
          </a:ln>
          <a:effectLst>
            <a:outerShdw blurRad="107950" dist="12700" dir="5400000" algn="ctr">
              <a:srgbClr val="000000"/>
            </a:outerShdw>
            <a:reflection blurRad="6350" stA="50000" endA="300" endPos="55500" dist="50800" dir="5400000" sy="-100000" algn="bl" rotWithShape="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730023" y="1803387"/>
            <a:ext cx="10861085" cy="4113370"/>
          </a:xfrm>
          <a:prstGeom prst="rect">
            <a:avLst/>
          </a:prstGeom>
        </p:spPr>
        <p:txBody>
          <a:bodyPr wrap="square">
            <a:spAutoFit/>
          </a:bodyPr>
          <a:lstStyle/>
          <a:p>
            <a:pPr lvl="0" algn="just" rtl="1">
              <a:lnSpc>
                <a:spcPct val="150000"/>
              </a:lnSpc>
            </a:pPr>
            <a:endParaRPr lang="en-US" sz="1600" b="1" dirty="0"/>
          </a:p>
          <a:p>
            <a:pPr marL="342900" lvl="0" indent="-342900" algn="just" rtl="1">
              <a:lnSpc>
                <a:spcPct val="150000"/>
              </a:lnSpc>
              <a:buAutoNum type="arabic1Minus"/>
            </a:pPr>
            <a:r>
              <a:rPr lang="ar-SA" sz="1600" b="1" dirty="0"/>
              <a:t>فمن حيث التجميع</a:t>
            </a:r>
            <a:r>
              <a:rPr lang="ar-SA" sz="1600" dirty="0"/>
              <a:t> نجد أن الكمبيوتر يختزن فيه أكبر قدر ممكن من المعلومات في أقل فترة ممكنة وفي أضيق حيز ممكن، وتحفظ هذه المعلومات في ذاكرة الحاسوب بصفة دائمة، بحيث تمنع عامل الزمن من إدخالها في طي النسيان، ومن ثم لم يعد من الممكن الاعتماد عل</a:t>
            </a:r>
            <a:r>
              <a:rPr lang="ar-EG" sz="1600" dirty="0"/>
              <a:t>ى</a:t>
            </a:r>
            <a:r>
              <a:rPr lang="ar-SA" sz="1600" dirty="0"/>
              <a:t> النسيان كستار لحماية الخصوصية.</a:t>
            </a:r>
            <a:endParaRPr lang="en-US" sz="1600" dirty="0"/>
          </a:p>
          <a:p>
            <a:pPr lvl="0" algn="just" rtl="1">
              <a:lnSpc>
                <a:spcPct val="150000"/>
              </a:lnSpc>
            </a:pPr>
            <a:endParaRPr lang="ar-EG" sz="1600" dirty="0"/>
          </a:p>
          <a:p>
            <a:pPr lvl="0" algn="just" rtl="1">
              <a:lnSpc>
                <a:spcPct val="150000"/>
              </a:lnSpc>
            </a:pPr>
            <a:r>
              <a:rPr lang="ar-EG" sz="1600" b="1" dirty="0"/>
              <a:t>ب- </a:t>
            </a:r>
            <a:r>
              <a:rPr lang="ar-SA" sz="1600" b="1" dirty="0"/>
              <a:t>ومن ناحية الترتيب</a:t>
            </a:r>
            <a:r>
              <a:rPr lang="ar-SA" sz="1600" dirty="0"/>
              <a:t> فإن القدرة الهائلة للكمبيوتر تمكنه من مزج المعلومات المختلفة المتعلقة بالشخص وتحليلها بحيث تعطي في النهاية صورة كاملة عن شخصيته وجوانبها المختلفة</a:t>
            </a:r>
            <a:r>
              <a:rPr lang="ar-EG" sz="1600" dirty="0"/>
              <a:t>.</a:t>
            </a:r>
            <a:endParaRPr lang="en-US" sz="1600" dirty="0"/>
          </a:p>
          <a:p>
            <a:pPr lvl="0" algn="just" rtl="1">
              <a:lnSpc>
                <a:spcPct val="150000"/>
              </a:lnSpc>
            </a:pPr>
            <a:endParaRPr lang="ar-EG" sz="1600" dirty="0"/>
          </a:p>
          <a:p>
            <a:pPr lvl="0" algn="just" rtl="1">
              <a:lnSpc>
                <a:spcPct val="150000"/>
              </a:lnSpc>
            </a:pPr>
            <a:r>
              <a:rPr lang="en-US" sz="1600" dirty="0"/>
              <a:t>       </a:t>
            </a:r>
            <a:r>
              <a:rPr lang="ar-SA" sz="1600" dirty="0"/>
              <a:t>وجميع هذه المعلومات يمكن أن تهدد الخصوصية للإنسان، فيمكن تجميع كافة المعلومات المتعلقة بالخصوصية - حياته الصحية، والعائلية، والمالية - بحيث تصبح تحت تصرف من لا يريد الشخص اطلاعهم عليها.</a:t>
            </a:r>
            <a:endParaRPr lang="en-US" sz="1600" dirty="0"/>
          </a:p>
          <a:p>
            <a:pPr lvl="0" algn="just" rtl="1">
              <a:lnSpc>
                <a:spcPct val="150000"/>
              </a:lnSpc>
            </a:pPr>
            <a:endParaRPr lang="en-US" sz="1600" dirty="0"/>
          </a:p>
        </p:txBody>
      </p:sp>
      <p:sp>
        <p:nvSpPr>
          <p:cNvPr id="3" name="Rectangle 2"/>
          <p:cNvSpPr/>
          <p:nvPr/>
        </p:nvSpPr>
        <p:spPr>
          <a:xfrm rot="21241498">
            <a:off x="5811510" y="1011344"/>
            <a:ext cx="5062604" cy="369332"/>
          </a:xfrm>
          <a:prstGeom prst="rect">
            <a:avLst/>
          </a:prstGeom>
        </p:spPr>
        <p:txBody>
          <a:bodyPr wrap="none">
            <a:spAutoFit/>
          </a:bodyPr>
          <a:lstStyle/>
          <a:p>
            <a:pPr marR="0" lvl="0" algn="just" rtl="1">
              <a:spcBef>
                <a:spcPts val="0"/>
              </a:spcBef>
              <a:spcAft>
                <a:spcPts val="500"/>
              </a:spcAft>
            </a:pPr>
            <a:r>
              <a:rPr lang="ar-EG" dirty="0">
                <a:solidFill>
                  <a:srgbClr val="000000"/>
                </a:solidFill>
                <a:highlight>
                  <a:srgbClr val="FFFF00"/>
                </a:highlight>
                <a:latin typeface="Times New Roman" panose="02020603050405020304" pitchFamily="18" charset="0"/>
                <a:ea typeface="Times New Roman" panose="02020603050405020304" pitchFamily="18" charset="0"/>
              </a:rPr>
              <a:t>ب. </a:t>
            </a:r>
            <a:r>
              <a:rPr lang="ar-SA" dirty="0">
                <a:solidFill>
                  <a:srgbClr val="000000"/>
                </a:solidFill>
                <a:highlight>
                  <a:srgbClr val="FFFF00"/>
                </a:highlight>
                <a:latin typeface="Times New Roman" panose="02020603050405020304" pitchFamily="18" charset="0"/>
                <a:ea typeface="Times New Roman" panose="02020603050405020304" pitchFamily="18" charset="0"/>
              </a:rPr>
              <a:t>الحاسوب يمثل خط</a:t>
            </a:r>
            <a:r>
              <a:rPr lang="ar-EG" dirty="0">
                <a:solidFill>
                  <a:srgbClr val="000000"/>
                </a:solidFill>
                <a:highlight>
                  <a:srgbClr val="FFFF00"/>
                </a:highlight>
                <a:latin typeface="Times New Roman" panose="02020603050405020304" pitchFamily="18" charset="0"/>
                <a:ea typeface="Times New Roman" panose="02020603050405020304" pitchFamily="18" charset="0"/>
              </a:rPr>
              <a:t>رًا داهمًا</a:t>
            </a:r>
            <a:r>
              <a:rPr lang="ar-SA" dirty="0">
                <a:solidFill>
                  <a:srgbClr val="000000"/>
                </a:solidFill>
                <a:highlight>
                  <a:srgbClr val="FFFF00"/>
                </a:highlight>
                <a:latin typeface="Times New Roman" panose="02020603050405020304" pitchFamily="18" charset="0"/>
                <a:ea typeface="Times New Roman" panose="02020603050405020304" pitchFamily="18" charset="0"/>
              </a:rPr>
              <a:t> عل</a:t>
            </a:r>
            <a:r>
              <a:rPr lang="ar-EG" dirty="0">
                <a:solidFill>
                  <a:srgbClr val="000000"/>
                </a:solidFill>
                <a:highlight>
                  <a:srgbClr val="FFFF00"/>
                </a:highlight>
                <a:latin typeface="Times New Roman" panose="02020603050405020304" pitchFamily="18" charset="0"/>
                <a:ea typeface="Times New Roman" panose="02020603050405020304" pitchFamily="18" charset="0"/>
              </a:rPr>
              <a:t>ى</a:t>
            </a:r>
            <a:r>
              <a:rPr lang="ar-SA" dirty="0">
                <a:solidFill>
                  <a:srgbClr val="000000"/>
                </a:solidFill>
                <a:highlight>
                  <a:srgbClr val="FFFF00"/>
                </a:highlight>
                <a:latin typeface="Times New Roman" panose="02020603050405020304" pitchFamily="18" charset="0"/>
                <a:ea typeface="Times New Roman" panose="02020603050405020304" pitchFamily="18" charset="0"/>
              </a:rPr>
              <a:t> الخ</a:t>
            </a:r>
            <a:r>
              <a:rPr lang="ar-EG" dirty="0">
                <a:solidFill>
                  <a:srgbClr val="000000"/>
                </a:solidFill>
                <a:highlight>
                  <a:srgbClr val="FFFF00"/>
                </a:highlight>
                <a:latin typeface="Times New Roman" panose="02020603050405020304" pitchFamily="18" charset="0"/>
                <a:ea typeface="Times New Roman" panose="02020603050405020304" pitchFamily="18" charset="0"/>
              </a:rPr>
              <a:t>صوصية:</a:t>
            </a:r>
          </a:p>
        </p:txBody>
      </p:sp>
    </p:spTree>
    <p:extLst>
      <p:ext uri="{BB962C8B-B14F-4D97-AF65-F5344CB8AC3E}">
        <p14:creationId xmlns:p14="http://schemas.microsoft.com/office/powerpoint/2010/main" val="1404820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07070" y="936919"/>
            <a:ext cx="11321143" cy="2021636"/>
            <a:chOff x="87239" y="918989"/>
            <a:chExt cx="11956715" cy="1815559"/>
          </a:xfrm>
        </p:grpSpPr>
        <p:sp>
          <p:nvSpPr>
            <p:cNvPr id="6" name="TextBox 5"/>
            <p:cNvSpPr txBox="1"/>
            <p:nvPr/>
          </p:nvSpPr>
          <p:spPr>
            <a:xfrm>
              <a:off x="278674" y="1159050"/>
              <a:ext cx="11765280" cy="1575498"/>
            </a:xfrm>
            <a:prstGeom prst="rect">
              <a:avLst/>
            </a:prstGeom>
            <a:gradFill flip="none" rotWithShape="1">
              <a:gsLst>
                <a:gs pos="0">
                  <a:srgbClr val="669BBC">
                    <a:shade val="30000"/>
                    <a:satMod val="115000"/>
                  </a:srgbClr>
                </a:gs>
                <a:gs pos="50000">
                  <a:srgbClr val="669BBC">
                    <a:shade val="67500"/>
                    <a:satMod val="115000"/>
                  </a:srgbClr>
                </a:gs>
                <a:gs pos="100000">
                  <a:srgbClr val="669BBC">
                    <a:shade val="100000"/>
                    <a:satMod val="115000"/>
                  </a:srgbClr>
                </a:gs>
              </a:gsLst>
              <a:path path="circle">
                <a:fillToRect l="100000" b="100000"/>
              </a:path>
              <a:tileRect t="-100000" r="-100000"/>
            </a:gradFill>
            <a:ln w="28575">
              <a:solidFill>
                <a:schemeClr val="tx1"/>
              </a:solidFill>
            </a:ln>
            <a:effectLst>
              <a:innerShdw blurRad="114300">
                <a:prstClr val="black"/>
              </a:innerShdw>
            </a:effectLst>
          </p:spPr>
          <p:txBody>
            <a:bodyPr wrap="square" rtlCol="0">
              <a:spAutoFit/>
            </a:bodyPr>
            <a:lstStyle/>
            <a:p>
              <a:pPr algn="r"/>
              <a:endParaRPr lang="en-US" dirty="0"/>
            </a:p>
            <a:p>
              <a:pPr algn="r"/>
              <a:endParaRPr lang="en-US" dirty="0"/>
            </a:p>
            <a:p>
              <a:pPr algn="r"/>
              <a:endParaRPr lang="en-US" dirty="0"/>
            </a:p>
            <a:p>
              <a:pPr algn="r"/>
              <a:endParaRPr lang="en-US" dirty="0"/>
            </a:p>
            <a:p>
              <a:pPr algn="r"/>
              <a:endParaRPr lang="en-US" dirty="0"/>
            </a:p>
            <a:p>
              <a:pPr algn="r"/>
              <a:endParaRPr lang="en-US" dirty="0"/>
            </a:p>
          </p:txBody>
        </p:sp>
        <p:sp>
          <p:nvSpPr>
            <p:cNvPr id="7" name="TextBox 6"/>
            <p:cNvSpPr txBox="1"/>
            <p:nvPr/>
          </p:nvSpPr>
          <p:spPr>
            <a:xfrm>
              <a:off x="87239" y="918989"/>
              <a:ext cx="11830852" cy="1703910"/>
            </a:xfrm>
            <a:prstGeom prst="rec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path path="circle">
                <a:fillToRect t="100000" r="100000"/>
              </a:path>
              <a:tileRect l="-100000" b="-100000"/>
            </a:gradFill>
            <a:ln w="28575">
              <a:solidFill>
                <a:schemeClr val="tx1"/>
              </a:solidFill>
            </a:ln>
            <a:effectLst>
              <a:innerShdw blurRad="63500" dist="50800" dir="16200000">
                <a:prstClr val="black">
                  <a:alpha val="50000"/>
                </a:prstClr>
              </a:innerShdw>
            </a:effectLst>
          </p:spPr>
          <p:txBody>
            <a:bodyPr wrap="square" rtlCol="0">
              <a:spAutoFit/>
            </a:bodyPr>
            <a:lstStyle/>
            <a:p>
              <a:pPr lvl="0" algn="just" rtl="1">
                <a:lnSpc>
                  <a:spcPct val="150000"/>
                </a:lnSpc>
              </a:pPr>
              <a:r>
                <a:rPr lang="en-US" sz="1600" dirty="0"/>
                <a:t>         </a:t>
              </a:r>
              <a:r>
                <a:rPr lang="ar-SA" sz="1600" dirty="0"/>
                <a:t>ثانيا: نجد </a:t>
              </a:r>
              <a:r>
                <a:rPr lang="ar-SA" sz="1600" b="1" dirty="0"/>
                <a:t>أن هناك مؤثرات معينة تؤثر في السياسة العامة للدولة منها:</a:t>
              </a:r>
              <a:r>
                <a:rPr lang="ar-SA" sz="1600" dirty="0"/>
                <a:t> المركزية، والتركيز، والاحتكار واللوائح والسيطرة الفردية، وأن ذلك نتيجة طبيعية للنتائج الناجمة عن تشغيل أجهزة الكمبيوتر ذات القدرة عل</a:t>
              </a:r>
              <a:r>
                <a:rPr lang="ar-EG" sz="1600" dirty="0"/>
                <a:t>ى</a:t>
              </a:r>
              <a:r>
                <a:rPr lang="ar-SA" sz="1600" dirty="0"/>
                <a:t> اختزان المعلومات واستعادتها فالمشاركة في المعلومات معناه المشاركة في السلطة، وأن احتكار المعلومات هو احتكار للسلطة وعليه فإن أجهزة</a:t>
              </a:r>
              <a:r>
                <a:rPr lang="ar-EG" sz="1600" dirty="0"/>
                <a:t> </a:t>
              </a:r>
              <a:r>
                <a:rPr lang="ar-SA" sz="1600" dirty="0"/>
                <a:t>الكمبيوتر أصبحت أداة من أدوات تركيز السلطة بحكم احتكارها للمعلومات، بل وصل الأمر إل</a:t>
              </a:r>
              <a:r>
                <a:rPr lang="ar-EG" sz="1600" dirty="0"/>
                <a:t>ى</a:t>
              </a:r>
              <a:r>
                <a:rPr lang="ar-SA" sz="1600" dirty="0"/>
                <a:t> حد التنبؤ بأن أجهزة الكمبيوتر سوف تكون هي صانعة القرار.</a:t>
              </a:r>
              <a:endParaRPr lang="ar-EG" sz="1600" dirty="0"/>
            </a:p>
          </p:txBody>
        </p:sp>
      </p:grpSp>
      <p:cxnSp>
        <p:nvCxnSpPr>
          <p:cNvPr id="8" name="Straight Connector 7"/>
          <p:cNvCxnSpPr/>
          <p:nvPr/>
        </p:nvCxnSpPr>
        <p:spPr>
          <a:xfrm>
            <a:off x="11828213" y="2834233"/>
            <a:ext cx="0" cy="391631"/>
          </a:xfrm>
          <a:prstGeom prst="line">
            <a:avLst/>
          </a:prstGeom>
          <a:ln w="28575">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688329" y="2834233"/>
            <a:ext cx="0" cy="391631"/>
          </a:xfrm>
          <a:prstGeom prst="line">
            <a:avLst/>
          </a:prstGeom>
          <a:ln w="28575">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688329" y="3227614"/>
            <a:ext cx="11139884" cy="3046988"/>
          </a:xfrm>
          <a:prstGeom prst="rect">
            <a:avLst/>
          </a:prstGeom>
          <a:ln w="28575">
            <a:solidFill>
              <a:schemeClr val="tx1"/>
            </a:solidFill>
          </a:ln>
        </p:spPr>
        <p:txBody>
          <a:bodyPr wrap="square">
            <a:spAutoFit/>
          </a:bodyPr>
          <a:lstStyle/>
          <a:p>
            <a:pPr lvl="0" algn="just" rtl="1">
              <a:lnSpc>
                <a:spcPct val="150000"/>
              </a:lnSpc>
            </a:pPr>
            <a:r>
              <a:rPr lang="ar-EG" sz="1600" dirty="0"/>
              <a:t>     </a:t>
            </a:r>
            <a:r>
              <a:rPr lang="ar-SA" sz="1600" dirty="0"/>
              <a:t>وتتناسب الخطورة عل</a:t>
            </a:r>
            <a:r>
              <a:rPr lang="ar-EG" sz="1600" dirty="0"/>
              <a:t>ى</a:t>
            </a:r>
            <a:r>
              <a:rPr lang="ar-SA" sz="1600" dirty="0"/>
              <a:t> الخصوصية، مع القدرة الفائقة لتخزين المعلومات في الكمبيوتر، وفي المقابل </a:t>
            </a:r>
            <a:r>
              <a:rPr lang="ar-SA" sz="1600" dirty="0">
                <a:highlight>
                  <a:srgbClr val="FFFF00"/>
                </a:highlight>
              </a:rPr>
              <a:t>فإن اتباع سياسة تتسم بالحسم في جمع المعلومات، ربما يتعارض مع الديمقراطية</a:t>
            </a:r>
            <a:r>
              <a:rPr lang="ar-SA" sz="1600" dirty="0"/>
              <a:t> فالمعلومات الأساسية يجب أن تكون تحت توجيه الجميع، ولا يسمح بقصرها عل</a:t>
            </a:r>
            <a:r>
              <a:rPr lang="ar-EG" sz="1600" dirty="0"/>
              <a:t>ى</a:t>
            </a:r>
            <a:r>
              <a:rPr lang="ar-SA" sz="1600" dirty="0"/>
              <a:t> فئة قليلة أو مستبدة من المسئولين.</a:t>
            </a:r>
            <a:endParaRPr lang="en-US" sz="1600" dirty="0"/>
          </a:p>
          <a:p>
            <a:pPr lvl="0" algn="just" rtl="1">
              <a:lnSpc>
                <a:spcPct val="150000"/>
              </a:lnSpc>
            </a:pPr>
            <a:endParaRPr lang="en-US" sz="1600" dirty="0"/>
          </a:p>
          <a:p>
            <a:pPr lvl="0" algn="just" rtl="1">
              <a:lnSpc>
                <a:spcPct val="150000"/>
              </a:lnSpc>
            </a:pPr>
            <a:r>
              <a:rPr lang="ar-EG" sz="1600" dirty="0"/>
              <a:t>       </a:t>
            </a:r>
            <a:r>
              <a:rPr lang="ar-SA" sz="1600" dirty="0"/>
              <a:t>وفي نفس الوقت </a:t>
            </a:r>
            <a:r>
              <a:rPr lang="ar-SA" sz="1600" dirty="0">
                <a:highlight>
                  <a:srgbClr val="FFFF00"/>
                </a:highlight>
              </a:rPr>
              <a:t>يزداد الإشراف والسيطرة عل</a:t>
            </a:r>
            <a:r>
              <a:rPr lang="ar-EG" sz="1600" dirty="0">
                <a:highlight>
                  <a:srgbClr val="FFFF00"/>
                </a:highlight>
              </a:rPr>
              <a:t>ى</a:t>
            </a:r>
            <a:r>
              <a:rPr lang="ar-SA" sz="1600" dirty="0">
                <a:highlight>
                  <a:srgbClr val="FFFF00"/>
                </a:highlight>
              </a:rPr>
              <a:t> الفرد من أجل التأكيد عل</a:t>
            </a:r>
            <a:r>
              <a:rPr lang="ar-EG" sz="1600" dirty="0">
                <a:highlight>
                  <a:srgbClr val="FFFF00"/>
                </a:highlight>
              </a:rPr>
              <a:t>ى</a:t>
            </a:r>
            <a:r>
              <a:rPr lang="ar-SA" sz="1600" dirty="0">
                <a:highlight>
                  <a:srgbClr val="FFFF00"/>
                </a:highlight>
              </a:rPr>
              <a:t> أهداف اجتماعية وسياسية</a:t>
            </a:r>
            <a:r>
              <a:rPr lang="ar-SA" sz="1600" dirty="0"/>
              <a:t>، وسرعان ما يصبح في الإمكان فرض الرقابة المستمرة عل</a:t>
            </a:r>
            <a:r>
              <a:rPr lang="ar-EG" sz="1600" dirty="0"/>
              <a:t>ى</a:t>
            </a:r>
            <a:r>
              <a:rPr lang="ar-SA" sz="1600" dirty="0"/>
              <a:t> كل مواطن والحصول عل</a:t>
            </a:r>
            <a:r>
              <a:rPr lang="ar-EG" sz="1600" dirty="0"/>
              <a:t>ى</a:t>
            </a:r>
            <a:r>
              <a:rPr lang="ar-SA" sz="1600" dirty="0"/>
              <a:t> ملفات كاملة مستوفاة عنه حتى اللحظة الأخيرة، تشمل أغلب المعلومات الشخصية عن الصحة، أو السلوك الشخصي للمواطن، بالإضافة إل</a:t>
            </a:r>
            <a:r>
              <a:rPr lang="ar-EG" sz="1600" dirty="0"/>
              <a:t>ى</a:t>
            </a:r>
            <a:r>
              <a:rPr lang="ar-SA" sz="1600" dirty="0"/>
              <a:t> المعلومات المعتادة. وتصبح هذه المعلومات عرضة لأن تستعاد بياناتها فور</a:t>
            </a:r>
            <a:r>
              <a:rPr lang="ar-EG" sz="1600" dirty="0"/>
              <a:t>ً</a:t>
            </a:r>
            <a:r>
              <a:rPr lang="ar-SA" sz="1600" dirty="0"/>
              <a:t>ا عند الطلب، وبمجرد ما تحتاجها السلطة المختصة.</a:t>
            </a:r>
            <a:endParaRPr lang="en-US" sz="1600" dirty="0"/>
          </a:p>
        </p:txBody>
      </p:sp>
      <p:sp>
        <p:nvSpPr>
          <p:cNvPr id="71" name="Flowchart: Alternate Process 70">
            <a:extLst>
              <a:ext uri="{FF2B5EF4-FFF2-40B4-BE49-F238E27FC236}">
                <a16:creationId xmlns:a16="http://schemas.microsoft.com/office/drawing/2014/main" id="{815A625F-CC6E-4FC7-B7D4-5885C00FE9FA}"/>
              </a:ext>
            </a:extLst>
          </p:cNvPr>
          <p:cNvSpPr/>
          <p:nvPr/>
        </p:nvSpPr>
        <p:spPr>
          <a:xfrm>
            <a:off x="6118138" y="202940"/>
            <a:ext cx="5590902" cy="633790"/>
          </a:xfrm>
          <a:prstGeom prst="flowChartAlternateProcess">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path path="circle">
              <a:fillToRect t="100000" r="100000"/>
            </a:path>
            <a:tileRect l="-100000" b="-100000"/>
          </a:gra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72" name="TextBox 71"/>
          <p:cNvSpPr txBox="1"/>
          <p:nvPr/>
        </p:nvSpPr>
        <p:spPr>
          <a:xfrm>
            <a:off x="5804628" y="312593"/>
            <a:ext cx="5904412" cy="707886"/>
          </a:xfrm>
          <a:prstGeom prst="rect">
            <a:avLst/>
          </a:prstGeom>
          <a:noFill/>
        </p:spPr>
        <p:txBody>
          <a:bodyPr wrap="square" rtlCol="0">
            <a:spAutoFit/>
          </a:bodyPr>
          <a:lstStyle/>
          <a:p>
            <a:pPr algn="r" rtl="1"/>
            <a:r>
              <a:rPr lang="ar-EG" sz="2000" dirty="0">
                <a:solidFill>
                  <a:srgbClr val="000000"/>
                </a:solidFill>
                <a:highlight>
                  <a:srgbClr val="FFFF00"/>
                </a:highlight>
                <a:latin typeface="Times New Roman" panose="02020603050405020304" pitchFamily="18" charset="0"/>
                <a:ea typeface="Times New Roman" panose="02020603050405020304" pitchFamily="18" charset="0"/>
              </a:rPr>
              <a:t>ب. </a:t>
            </a:r>
            <a:r>
              <a:rPr lang="ar-SA" sz="2000" dirty="0">
                <a:solidFill>
                  <a:srgbClr val="000000"/>
                </a:solidFill>
                <a:highlight>
                  <a:srgbClr val="FFFF00"/>
                </a:highlight>
                <a:latin typeface="Times New Roman" panose="02020603050405020304" pitchFamily="18" charset="0"/>
                <a:ea typeface="Times New Roman" panose="02020603050405020304" pitchFamily="18" charset="0"/>
              </a:rPr>
              <a:t>الحاسوب يمثل خط</a:t>
            </a:r>
            <a:r>
              <a:rPr lang="ar-EG" sz="2000" dirty="0">
                <a:solidFill>
                  <a:srgbClr val="000000"/>
                </a:solidFill>
                <a:highlight>
                  <a:srgbClr val="FFFF00"/>
                </a:highlight>
                <a:latin typeface="Times New Roman" panose="02020603050405020304" pitchFamily="18" charset="0"/>
                <a:ea typeface="Times New Roman" panose="02020603050405020304" pitchFamily="18" charset="0"/>
              </a:rPr>
              <a:t>رًا داهمًا</a:t>
            </a:r>
            <a:r>
              <a:rPr lang="ar-SA" sz="2000" dirty="0">
                <a:solidFill>
                  <a:srgbClr val="000000"/>
                </a:solidFill>
                <a:highlight>
                  <a:srgbClr val="FFFF00"/>
                </a:highlight>
                <a:latin typeface="Times New Roman" panose="02020603050405020304" pitchFamily="18" charset="0"/>
                <a:ea typeface="Times New Roman" panose="02020603050405020304" pitchFamily="18" charset="0"/>
              </a:rPr>
              <a:t> عل</a:t>
            </a:r>
            <a:r>
              <a:rPr lang="ar-EG" sz="2000" dirty="0">
                <a:solidFill>
                  <a:srgbClr val="000000"/>
                </a:solidFill>
                <a:highlight>
                  <a:srgbClr val="FFFF00"/>
                </a:highlight>
                <a:latin typeface="Times New Roman" panose="02020603050405020304" pitchFamily="18" charset="0"/>
                <a:ea typeface="Times New Roman" panose="02020603050405020304" pitchFamily="18" charset="0"/>
              </a:rPr>
              <a:t>ى</a:t>
            </a:r>
            <a:r>
              <a:rPr lang="ar-SA" sz="2000" dirty="0">
                <a:solidFill>
                  <a:srgbClr val="000000"/>
                </a:solidFill>
                <a:highlight>
                  <a:srgbClr val="FFFF00"/>
                </a:highlight>
                <a:latin typeface="Times New Roman" panose="02020603050405020304" pitchFamily="18" charset="0"/>
                <a:ea typeface="Times New Roman" panose="02020603050405020304" pitchFamily="18" charset="0"/>
              </a:rPr>
              <a:t> الخ</a:t>
            </a:r>
            <a:r>
              <a:rPr lang="ar-EG" sz="2000" dirty="0">
                <a:solidFill>
                  <a:srgbClr val="000000"/>
                </a:solidFill>
                <a:highlight>
                  <a:srgbClr val="FFFF00"/>
                </a:highlight>
                <a:latin typeface="Times New Roman" panose="02020603050405020304" pitchFamily="18" charset="0"/>
                <a:ea typeface="Times New Roman" panose="02020603050405020304" pitchFamily="18" charset="0"/>
              </a:rPr>
              <a:t>صوصية:</a:t>
            </a:r>
          </a:p>
          <a:p>
            <a:pPr algn="r" rtl="1"/>
            <a:endParaRPr lang="en-US" sz="2000" dirty="0"/>
          </a:p>
        </p:txBody>
      </p:sp>
    </p:spTree>
    <p:extLst>
      <p:ext uri="{BB962C8B-B14F-4D97-AF65-F5344CB8AC3E}">
        <p14:creationId xmlns:p14="http://schemas.microsoft.com/office/powerpoint/2010/main" val="1680386429"/>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5132" y="942331"/>
            <a:ext cx="11805920" cy="420051"/>
          </a:xfrm>
          <a:prstGeom prst="rect">
            <a:avLst/>
          </a:prstGeom>
          <a:solidFill>
            <a:schemeClr val="bg1">
              <a:lumMod val="95000"/>
            </a:schemeClr>
          </a:solidFill>
          <a:ln w="28575">
            <a:solidFill>
              <a:schemeClr val="tx1"/>
            </a:solidFill>
            <a:prstDash val="dash"/>
          </a:ln>
        </p:spPr>
        <p:txBody>
          <a:bodyPr wrap="square">
            <a:spAutoFit/>
          </a:bodyPr>
          <a:lstStyle/>
          <a:p>
            <a:pPr lvl="0" algn="just" rtl="1">
              <a:lnSpc>
                <a:spcPct val="150000"/>
              </a:lnSpc>
            </a:pPr>
            <a:r>
              <a:rPr lang="ar-SA" sz="1600" dirty="0"/>
              <a:t>ثالثا: </a:t>
            </a:r>
            <a:r>
              <a:rPr lang="ar-SA" sz="1600" dirty="0">
                <a:highlight>
                  <a:srgbClr val="9BE5EF"/>
                </a:highlight>
              </a:rPr>
              <a:t>إن استخدام أجهزة الكمبيوتر في حفظ السجلات قد وضع حد</a:t>
            </a:r>
            <a:r>
              <a:rPr lang="ar-EG" sz="1600" dirty="0">
                <a:highlight>
                  <a:srgbClr val="9BE5EF"/>
                </a:highlight>
              </a:rPr>
              <a:t>ً</a:t>
            </a:r>
            <a:r>
              <a:rPr lang="ar-SA" sz="1600" dirty="0">
                <a:highlight>
                  <a:srgbClr val="9BE5EF"/>
                </a:highlight>
              </a:rPr>
              <a:t>ا للقيود التي كانت مفروضة عل</a:t>
            </a:r>
            <a:r>
              <a:rPr lang="ar-EG" sz="1600" dirty="0">
                <a:highlight>
                  <a:srgbClr val="9BE5EF"/>
                </a:highlight>
              </a:rPr>
              <a:t>ى</a:t>
            </a:r>
            <a:r>
              <a:rPr lang="ar-SA" sz="1600" dirty="0">
                <a:highlight>
                  <a:srgbClr val="9BE5EF"/>
                </a:highlight>
              </a:rPr>
              <a:t> حفظ السجلات بالطرق العادية</a:t>
            </a:r>
            <a:r>
              <a:rPr lang="ar-SA" sz="1600" dirty="0"/>
              <a:t>.</a:t>
            </a:r>
            <a:endParaRPr lang="ar-EG" sz="1600" dirty="0"/>
          </a:p>
        </p:txBody>
      </p:sp>
      <p:sp>
        <p:nvSpPr>
          <p:cNvPr id="3" name="Rectangle 2"/>
          <p:cNvSpPr/>
          <p:nvPr/>
        </p:nvSpPr>
        <p:spPr>
          <a:xfrm>
            <a:off x="235133" y="1538090"/>
            <a:ext cx="11805920" cy="789319"/>
          </a:xfrm>
          <a:prstGeom prst="rect">
            <a:avLst/>
          </a:prstGeom>
          <a:solidFill>
            <a:schemeClr val="bg1">
              <a:lumMod val="95000"/>
            </a:schemeClr>
          </a:solidFill>
          <a:ln w="28575">
            <a:solidFill>
              <a:schemeClr val="tx1"/>
            </a:solidFill>
            <a:prstDash val="dash"/>
          </a:ln>
        </p:spPr>
        <p:txBody>
          <a:bodyPr wrap="square">
            <a:spAutoFit/>
          </a:bodyPr>
          <a:lstStyle/>
          <a:p>
            <a:pPr lvl="0" algn="just" rtl="1">
              <a:lnSpc>
                <a:spcPct val="150000"/>
              </a:lnSpc>
            </a:pPr>
            <a:r>
              <a:rPr lang="ar-SA" sz="1600" dirty="0"/>
              <a:t>رابعا: وطبقًا لرأي آخر كانت </a:t>
            </a:r>
            <a:r>
              <a:rPr lang="ar-SA" sz="1600" dirty="0">
                <a:highlight>
                  <a:srgbClr val="9BE5EF"/>
                </a:highlight>
              </a:rPr>
              <a:t>حقوق الفرد - ومن أهمها حق الفرد في الخصوصية - فيما يتعلق بالمعلومات المعروفة عنه أفضل بكثير قبل عصر الكمبيوتر </a:t>
            </a:r>
            <a:r>
              <a:rPr lang="ar-SA" sz="1600" dirty="0"/>
              <a:t>حيث:</a:t>
            </a:r>
            <a:endParaRPr lang="ar-EG" sz="1600" dirty="0"/>
          </a:p>
        </p:txBody>
      </p:sp>
      <p:sp>
        <p:nvSpPr>
          <p:cNvPr id="5" name="Down Arrow 4"/>
          <p:cNvSpPr/>
          <p:nvPr/>
        </p:nvSpPr>
        <p:spPr>
          <a:xfrm>
            <a:off x="8926285" y="2327409"/>
            <a:ext cx="418011" cy="374469"/>
          </a:xfrm>
          <a:prstGeom prst="downArrow">
            <a:avLst/>
          </a:prstGeom>
          <a:solidFill>
            <a:srgbClr val="FF0000"/>
          </a:solidFill>
          <a:ln w="19050">
            <a:solidFill>
              <a:schemeClr val="tx1"/>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lowchart: Terminator 5"/>
          <p:cNvSpPr/>
          <p:nvPr/>
        </p:nvSpPr>
        <p:spPr>
          <a:xfrm>
            <a:off x="170179" y="2617051"/>
            <a:ext cx="11805920" cy="1166949"/>
          </a:xfrm>
          <a:prstGeom prst="flowChartTerminator">
            <a:avLst/>
          </a:prstGeom>
          <a:gradFill flip="none" rotWithShape="1">
            <a:gsLst>
              <a:gs pos="0">
                <a:schemeClr val="accent1">
                  <a:lumMod val="60000"/>
                  <a:lumOff val="40000"/>
                  <a:shade val="30000"/>
                  <a:satMod val="115000"/>
                </a:schemeClr>
              </a:gs>
              <a:gs pos="50000">
                <a:schemeClr val="accent1">
                  <a:lumMod val="60000"/>
                  <a:lumOff val="40000"/>
                  <a:shade val="67500"/>
                  <a:satMod val="115000"/>
                </a:schemeClr>
              </a:gs>
              <a:gs pos="100000">
                <a:schemeClr val="accent1">
                  <a:lumMod val="60000"/>
                  <a:lumOff val="40000"/>
                  <a:shade val="100000"/>
                  <a:satMod val="115000"/>
                </a:schemeClr>
              </a:gs>
            </a:gsLst>
            <a:path path="circle">
              <a:fillToRect t="100000" r="100000"/>
            </a:path>
            <a:tileRect l="-100000" b="-100000"/>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524647" y="2768553"/>
            <a:ext cx="10964091" cy="1107996"/>
          </a:xfrm>
          <a:prstGeom prst="rect">
            <a:avLst/>
          </a:prstGeom>
          <a:noFill/>
        </p:spPr>
        <p:txBody>
          <a:bodyPr wrap="square" rtlCol="0">
            <a:spAutoFit/>
          </a:bodyPr>
          <a:lstStyle/>
          <a:p>
            <a:pPr algn="ctr" rtl="1"/>
            <a:r>
              <a:rPr lang="ar-EG" sz="1600" dirty="0"/>
              <a:t>أ- </a:t>
            </a:r>
            <a:r>
              <a:rPr lang="ar-SA" sz="1600" dirty="0"/>
              <a:t>إن المعلومات التي كان يمكن الحصول عليها كان يحتفظ بها بصفة عامة عل</a:t>
            </a:r>
            <a:r>
              <a:rPr lang="ar-EG" sz="1600" dirty="0"/>
              <a:t>ى</a:t>
            </a:r>
            <a:r>
              <a:rPr lang="ar-SA" sz="1600" dirty="0"/>
              <a:t> أساس من اللامركزية، بمعن</a:t>
            </a:r>
            <a:r>
              <a:rPr lang="ar-EG" sz="1600" dirty="0"/>
              <a:t>ى</a:t>
            </a:r>
            <a:r>
              <a:rPr lang="ar-SA" sz="1600" dirty="0"/>
              <a:t> أنها كانت متناثرة ومبعثرة بين عدة جهات، فلم يكن من الميسور إتاحتها للآخرين. مما يؤدي إليه من ازدياد الحاجة إل</a:t>
            </a:r>
            <a:r>
              <a:rPr lang="ar-EG" sz="1600" dirty="0"/>
              <a:t>ى</a:t>
            </a:r>
            <a:r>
              <a:rPr lang="ar-SA" sz="1600" dirty="0"/>
              <a:t> السرية كي يتسنى حماية الحياة الخاصة من خطر العلانية.</a:t>
            </a:r>
            <a:endParaRPr lang="ar-EG" sz="1600" dirty="0"/>
          </a:p>
          <a:p>
            <a:endParaRPr lang="en-US" sz="1600" dirty="0"/>
          </a:p>
        </p:txBody>
      </p:sp>
      <p:sp>
        <p:nvSpPr>
          <p:cNvPr id="11" name="Flowchart: Terminator 10"/>
          <p:cNvSpPr/>
          <p:nvPr/>
        </p:nvSpPr>
        <p:spPr>
          <a:xfrm>
            <a:off x="632147" y="3599577"/>
            <a:ext cx="10449923" cy="1092706"/>
          </a:xfrm>
          <a:prstGeom prst="flowChartTerminator">
            <a:avLst/>
          </a:prstGeom>
          <a:gradFill flip="none" rotWithShape="1">
            <a:gsLst>
              <a:gs pos="0">
                <a:schemeClr val="accent1">
                  <a:lumMod val="60000"/>
                  <a:lumOff val="40000"/>
                  <a:shade val="30000"/>
                  <a:satMod val="115000"/>
                </a:schemeClr>
              </a:gs>
              <a:gs pos="50000">
                <a:schemeClr val="accent1">
                  <a:lumMod val="60000"/>
                  <a:lumOff val="40000"/>
                  <a:shade val="67500"/>
                  <a:satMod val="115000"/>
                </a:schemeClr>
              </a:gs>
              <a:gs pos="100000">
                <a:schemeClr val="accent1">
                  <a:lumMod val="60000"/>
                  <a:lumOff val="40000"/>
                  <a:shade val="100000"/>
                  <a:satMod val="115000"/>
                </a:schemeClr>
              </a:gs>
            </a:gsLst>
            <a:path path="circle">
              <a:fillToRect t="100000" r="100000"/>
            </a:path>
            <a:tileRect l="-100000" b="-100000"/>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1074782" y="3676836"/>
            <a:ext cx="9482545" cy="876458"/>
          </a:xfrm>
          <a:prstGeom prst="rect">
            <a:avLst/>
          </a:prstGeom>
          <a:noFill/>
        </p:spPr>
        <p:txBody>
          <a:bodyPr wrap="square" rtlCol="0">
            <a:spAutoFit/>
          </a:bodyPr>
          <a:lstStyle/>
          <a:p>
            <a:pPr lvl="0" algn="ctr" rtl="1">
              <a:lnSpc>
                <a:spcPct val="150000"/>
              </a:lnSpc>
            </a:pPr>
            <a:r>
              <a:rPr lang="ar-EG" dirty="0"/>
              <a:t>ب- </a:t>
            </a:r>
            <a:r>
              <a:rPr lang="ar-SA" dirty="0"/>
              <a:t>إن المعلومات المتاحة كانت سطحية نسبيا وذلك من حيث مضمونها، كما كانت هزيلة إل</a:t>
            </a:r>
            <a:r>
              <a:rPr lang="ar-EG" dirty="0"/>
              <a:t>ى</a:t>
            </a:r>
            <a:r>
              <a:rPr lang="ar-SA" dirty="0"/>
              <a:t> درجة تفقدها جدواها، وغير مضمونة.</a:t>
            </a:r>
            <a:endParaRPr lang="ar-EG" dirty="0"/>
          </a:p>
        </p:txBody>
      </p:sp>
      <p:sp>
        <p:nvSpPr>
          <p:cNvPr id="13" name="Flowchart: Terminator 12"/>
          <p:cNvSpPr/>
          <p:nvPr/>
        </p:nvSpPr>
        <p:spPr>
          <a:xfrm>
            <a:off x="911495" y="4615024"/>
            <a:ext cx="9645832" cy="1539714"/>
          </a:xfrm>
          <a:prstGeom prst="flowChartTerminator">
            <a:avLst/>
          </a:prstGeom>
          <a:gradFill flip="none" rotWithShape="1">
            <a:gsLst>
              <a:gs pos="0">
                <a:schemeClr val="accent1">
                  <a:lumMod val="60000"/>
                  <a:lumOff val="40000"/>
                  <a:shade val="30000"/>
                  <a:satMod val="115000"/>
                </a:schemeClr>
              </a:gs>
              <a:gs pos="50000">
                <a:schemeClr val="accent1">
                  <a:lumMod val="60000"/>
                  <a:lumOff val="40000"/>
                  <a:shade val="67500"/>
                  <a:satMod val="115000"/>
                </a:schemeClr>
              </a:gs>
              <a:gs pos="100000">
                <a:schemeClr val="accent1">
                  <a:lumMod val="60000"/>
                  <a:lumOff val="40000"/>
                  <a:shade val="100000"/>
                  <a:satMod val="115000"/>
                </a:schemeClr>
              </a:gs>
            </a:gsLst>
            <a:path path="circle">
              <a:fillToRect t="100000" r="100000"/>
            </a:path>
            <a:tileRect l="-100000" b="-100000"/>
          </a:gradFill>
          <a:ln w="28575">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09930" y="4673931"/>
            <a:ext cx="9303293" cy="1291957"/>
          </a:xfrm>
          <a:prstGeom prst="rect">
            <a:avLst/>
          </a:prstGeom>
        </p:spPr>
        <p:txBody>
          <a:bodyPr wrap="square">
            <a:spAutoFit/>
          </a:bodyPr>
          <a:lstStyle/>
          <a:p>
            <a:pPr lvl="0" algn="ctr" rtl="1">
              <a:lnSpc>
                <a:spcPct val="150000"/>
              </a:lnSpc>
            </a:pPr>
            <a:r>
              <a:rPr lang="ar-EG" dirty="0"/>
              <a:t>ت- </a:t>
            </a:r>
            <a:r>
              <a:rPr lang="ar-SA" dirty="0"/>
              <a:t>إن غالبية الناس لم يكونوا عل</a:t>
            </a:r>
            <a:r>
              <a:rPr lang="ar-EG" dirty="0"/>
              <a:t>ى</a:t>
            </a:r>
            <a:r>
              <a:rPr lang="ar-SA" dirty="0"/>
              <a:t> قدر من الكفاية لتأويل البيانات المتاحة واستخلاص النتائج </a:t>
            </a:r>
            <a:r>
              <a:rPr lang="ar-EG" dirty="0"/>
              <a:t>منها.</a:t>
            </a:r>
          </a:p>
          <a:p>
            <a:pPr lvl="0" algn="ctr" rtl="1">
              <a:lnSpc>
                <a:spcPct val="150000"/>
              </a:lnSpc>
            </a:pPr>
            <a:r>
              <a:rPr lang="ar-EG" dirty="0"/>
              <a:t>ث. إ</a:t>
            </a:r>
            <a:r>
              <a:rPr lang="ar-SA" dirty="0"/>
              <a:t>نه لم يكن من السهل تعقب الناس في مجتمع متحرك باستمرار</a:t>
            </a:r>
            <a:r>
              <a:rPr lang="ar-EG" dirty="0"/>
              <a:t> </a:t>
            </a:r>
            <a:r>
              <a:rPr lang="ar-SA" dirty="0"/>
              <a:t>منها.</a:t>
            </a:r>
            <a:endParaRPr lang="en-US" dirty="0"/>
          </a:p>
        </p:txBody>
      </p:sp>
      <p:sp>
        <p:nvSpPr>
          <p:cNvPr id="14" name="Flowchart: Alternate Process 13">
            <a:extLst>
              <a:ext uri="{FF2B5EF4-FFF2-40B4-BE49-F238E27FC236}">
                <a16:creationId xmlns:a16="http://schemas.microsoft.com/office/drawing/2014/main" id="{815A625F-CC6E-4FC7-B7D4-5885C00FE9FA}"/>
              </a:ext>
            </a:extLst>
          </p:cNvPr>
          <p:cNvSpPr/>
          <p:nvPr/>
        </p:nvSpPr>
        <p:spPr>
          <a:xfrm>
            <a:off x="6189780" y="111260"/>
            <a:ext cx="5590902" cy="633790"/>
          </a:xfrm>
          <a:prstGeom prst="flowChartAlternateProcess">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path path="circle">
              <a:fillToRect t="100000" r="100000"/>
            </a:path>
            <a:tileRect l="-100000" b="-100000"/>
          </a:gra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15" name="TextBox 14"/>
          <p:cNvSpPr txBox="1"/>
          <p:nvPr/>
        </p:nvSpPr>
        <p:spPr>
          <a:xfrm>
            <a:off x="5876270" y="311029"/>
            <a:ext cx="5904412" cy="707886"/>
          </a:xfrm>
          <a:prstGeom prst="rect">
            <a:avLst/>
          </a:prstGeom>
          <a:noFill/>
        </p:spPr>
        <p:txBody>
          <a:bodyPr wrap="square" rtlCol="0">
            <a:spAutoFit/>
          </a:bodyPr>
          <a:lstStyle/>
          <a:p>
            <a:pPr algn="r" rtl="1"/>
            <a:r>
              <a:rPr lang="ar-EG" sz="2000" dirty="0">
                <a:solidFill>
                  <a:srgbClr val="000000"/>
                </a:solidFill>
                <a:highlight>
                  <a:srgbClr val="FFFF00"/>
                </a:highlight>
                <a:latin typeface="Times New Roman" panose="02020603050405020304" pitchFamily="18" charset="0"/>
                <a:ea typeface="Times New Roman" panose="02020603050405020304" pitchFamily="18" charset="0"/>
              </a:rPr>
              <a:t>ب. </a:t>
            </a:r>
            <a:r>
              <a:rPr lang="ar-SA" sz="2000" dirty="0">
                <a:solidFill>
                  <a:srgbClr val="000000"/>
                </a:solidFill>
                <a:highlight>
                  <a:srgbClr val="FFFF00"/>
                </a:highlight>
                <a:latin typeface="Times New Roman" panose="02020603050405020304" pitchFamily="18" charset="0"/>
                <a:ea typeface="Times New Roman" panose="02020603050405020304" pitchFamily="18" charset="0"/>
              </a:rPr>
              <a:t>الحاسوب يمثل خط</a:t>
            </a:r>
            <a:r>
              <a:rPr lang="ar-EG" sz="2000" dirty="0">
                <a:solidFill>
                  <a:srgbClr val="000000"/>
                </a:solidFill>
                <a:highlight>
                  <a:srgbClr val="FFFF00"/>
                </a:highlight>
                <a:latin typeface="Times New Roman" panose="02020603050405020304" pitchFamily="18" charset="0"/>
                <a:ea typeface="Times New Roman" panose="02020603050405020304" pitchFamily="18" charset="0"/>
              </a:rPr>
              <a:t>رًا داهمًا</a:t>
            </a:r>
            <a:r>
              <a:rPr lang="ar-SA" sz="2000" dirty="0">
                <a:solidFill>
                  <a:srgbClr val="000000"/>
                </a:solidFill>
                <a:highlight>
                  <a:srgbClr val="FFFF00"/>
                </a:highlight>
                <a:latin typeface="Times New Roman" panose="02020603050405020304" pitchFamily="18" charset="0"/>
                <a:ea typeface="Times New Roman" panose="02020603050405020304" pitchFamily="18" charset="0"/>
              </a:rPr>
              <a:t> عل</a:t>
            </a:r>
            <a:r>
              <a:rPr lang="ar-EG" sz="2000" dirty="0">
                <a:solidFill>
                  <a:srgbClr val="000000"/>
                </a:solidFill>
                <a:highlight>
                  <a:srgbClr val="FFFF00"/>
                </a:highlight>
                <a:latin typeface="Times New Roman" panose="02020603050405020304" pitchFamily="18" charset="0"/>
                <a:ea typeface="Times New Roman" panose="02020603050405020304" pitchFamily="18" charset="0"/>
              </a:rPr>
              <a:t>ى</a:t>
            </a:r>
            <a:r>
              <a:rPr lang="ar-SA" sz="2000" dirty="0">
                <a:solidFill>
                  <a:srgbClr val="000000"/>
                </a:solidFill>
                <a:highlight>
                  <a:srgbClr val="FFFF00"/>
                </a:highlight>
                <a:latin typeface="Times New Roman" panose="02020603050405020304" pitchFamily="18" charset="0"/>
                <a:ea typeface="Times New Roman" panose="02020603050405020304" pitchFamily="18" charset="0"/>
              </a:rPr>
              <a:t> الخ</a:t>
            </a:r>
            <a:r>
              <a:rPr lang="ar-EG" sz="2000" dirty="0">
                <a:solidFill>
                  <a:srgbClr val="000000"/>
                </a:solidFill>
                <a:highlight>
                  <a:srgbClr val="FFFF00"/>
                </a:highlight>
                <a:latin typeface="Times New Roman" panose="02020603050405020304" pitchFamily="18" charset="0"/>
                <a:ea typeface="Times New Roman" panose="02020603050405020304" pitchFamily="18" charset="0"/>
              </a:rPr>
              <a:t>صوصية:</a:t>
            </a:r>
          </a:p>
          <a:p>
            <a:pPr algn="r" rtl="1"/>
            <a:endParaRPr lang="en-US" sz="2000" dirty="0"/>
          </a:p>
        </p:txBody>
      </p:sp>
    </p:spTree>
    <p:extLst>
      <p:ext uri="{BB962C8B-B14F-4D97-AF65-F5344CB8AC3E}">
        <p14:creationId xmlns:p14="http://schemas.microsoft.com/office/powerpoint/2010/main" val="2282479731"/>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790060" y="994860"/>
            <a:ext cx="10624457" cy="3215946"/>
            <a:chOff x="113365" y="1145411"/>
            <a:chExt cx="11956715" cy="2217703"/>
          </a:xfrm>
        </p:grpSpPr>
        <p:sp>
          <p:nvSpPr>
            <p:cNvPr id="6" name="TextBox 5"/>
            <p:cNvSpPr txBox="1"/>
            <p:nvPr/>
          </p:nvSpPr>
          <p:spPr>
            <a:xfrm>
              <a:off x="304799" y="1350638"/>
              <a:ext cx="11765281" cy="2012476"/>
            </a:xfrm>
            <a:prstGeom prst="rect">
              <a:avLst/>
            </a:prstGeom>
            <a:gradFill flip="none" rotWithShape="1">
              <a:gsLst>
                <a:gs pos="0">
                  <a:srgbClr val="669BBC">
                    <a:shade val="30000"/>
                    <a:satMod val="115000"/>
                  </a:srgbClr>
                </a:gs>
                <a:gs pos="50000">
                  <a:srgbClr val="669BBC">
                    <a:shade val="67500"/>
                    <a:satMod val="115000"/>
                  </a:srgbClr>
                </a:gs>
                <a:gs pos="100000">
                  <a:srgbClr val="669BBC">
                    <a:shade val="100000"/>
                    <a:satMod val="115000"/>
                  </a:srgbClr>
                </a:gs>
              </a:gsLst>
              <a:path path="circle">
                <a:fillToRect l="100000" b="100000"/>
              </a:path>
              <a:tileRect t="-100000" r="-100000"/>
            </a:gradFill>
            <a:ln w="28575">
              <a:solidFill>
                <a:schemeClr val="tx1"/>
              </a:solidFill>
            </a:ln>
            <a:effectLst>
              <a:innerShdw blurRad="114300">
                <a:prstClr val="black"/>
              </a:innerShdw>
            </a:effectLst>
          </p:spPr>
          <p:txBody>
            <a:bodyPr wrap="square" rtlCol="0">
              <a:spAutoFit/>
            </a:bodyPr>
            <a:lstStyle/>
            <a:p>
              <a:pPr algn="r"/>
              <a:endParaRPr lang="en-US" dirty="0"/>
            </a:p>
            <a:p>
              <a:pPr algn="r"/>
              <a:endParaRPr lang="en-US" dirty="0"/>
            </a:p>
            <a:p>
              <a:pPr algn="r"/>
              <a:endParaRPr lang="en-US" dirty="0"/>
            </a:p>
            <a:p>
              <a:pPr algn="r"/>
              <a:endParaRPr lang="en-US" dirty="0"/>
            </a:p>
            <a:p>
              <a:pPr algn="r"/>
              <a:endParaRPr lang="en-US" dirty="0"/>
            </a:p>
            <a:p>
              <a:pPr algn="r"/>
              <a:endParaRPr lang="en-US" dirty="0"/>
            </a:p>
            <a:p>
              <a:pPr algn="r"/>
              <a:endParaRPr lang="en-US" dirty="0"/>
            </a:p>
            <a:p>
              <a:pPr algn="r"/>
              <a:endParaRPr lang="en-US" dirty="0"/>
            </a:p>
            <a:p>
              <a:pPr algn="r"/>
              <a:endParaRPr lang="en-US" dirty="0"/>
            </a:p>
            <a:p>
              <a:pPr algn="r"/>
              <a:endParaRPr lang="en-US" dirty="0"/>
            </a:p>
          </p:txBody>
        </p:sp>
        <p:sp>
          <p:nvSpPr>
            <p:cNvPr id="7" name="TextBox 6"/>
            <p:cNvSpPr txBox="1"/>
            <p:nvPr/>
          </p:nvSpPr>
          <p:spPr>
            <a:xfrm>
              <a:off x="113365" y="1145411"/>
              <a:ext cx="11830852" cy="2072449"/>
            </a:xfrm>
            <a:prstGeom prst="rec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path path="circle">
                <a:fillToRect t="100000" r="100000"/>
              </a:path>
              <a:tileRect l="-100000" b="-100000"/>
            </a:gradFill>
            <a:ln w="28575">
              <a:solidFill>
                <a:schemeClr val="tx1"/>
              </a:solidFill>
            </a:ln>
            <a:effectLst>
              <a:innerShdw blurRad="63500" dist="50800" dir="16200000">
                <a:prstClr val="black">
                  <a:alpha val="50000"/>
                </a:prstClr>
              </a:innerShdw>
            </a:effectLst>
          </p:spPr>
          <p:txBody>
            <a:bodyPr wrap="square" rtlCol="0">
              <a:spAutoFit/>
            </a:bodyPr>
            <a:lstStyle/>
            <a:p>
              <a:pPr lvl="0" algn="just" rtl="1">
                <a:lnSpc>
                  <a:spcPct val="150000"/>
                </a:lnSpc>
              </a:pPr>
              <a:endParaRPr lang="en-US" sz="1600" b="1" dirty="0"/>
            </a:p>
            <a:p>
              <a:pPr lvl="0" algn="just" rtl="1">
                <a:lnSpc>
                  <a:spcPct val="150000"/>
                </a:lnSpc>
              </a:pPr>
              <a:r>
                <a:rPr lang="ar-SA" sz="1600" b="1" dirty="0"/>
                <a:t>خامسا:</a:t>
              </a:r>
              <a:r>
                <a:rPr lang="ar-SA" sz="1600" dirty="0"/>
                <a:t> إن تهديد حرمة الخصوصية قد يثور، إذا أفشيت المعلومات الشخصية بدون موافقة أصحابها، وذلك عند إدراجها في ذاكرة الكمبيوتر ثم الاطلاع عليها من قبل الغير فإن هذا الإفشاء بالطبع يؤثر عل</a:t>
              </a:r>
              <a:r>
                <a:rPr lang="ar-EG" sz="1600" dirty="0"/>
                <a:t>ى</a:t>
              </a:r>
              <a:r>
                <a:rPr lang="ar-SA" sz="1600" dirty="0"/>
                <a:t> الخصوصية.</a:t>
              </a:r>
              <a:endParaRPr lang="ar-EG" sz="1600" dirty="0"/>
            </a:p>
            <a:p>
              <a:pPr lvl="0" algn="just" rtl="1">
                <a:lnSpc>
                  <a:spcPct val="150000"/>
                </a:lnSpc>
              </a:pPr>
              <a:endParaRPr lang="ar-EG" sz="1600" dirty="0"/>
            </a:p>
            <a:p>
              <a:pPr lvl="0" algn="just" rtl="1">
                <a:lnSpc>
                  <a:spcPct val="150000"/>
                </a:lnSpc>
              </a:pPr>
              <a:r>
                <a:rPr lang="ar-SA" sz="1600" dirty="0"/>
                <a:t>وذلك لأن زيادة تدفق المعلومات عن طريق الكمبيوتر تهدد قدرة الفرد عل</a:t>
              </a:r>
              <a:r>
                <a:rPr lang="ar-EG" sz="1600" dirty="0"/>
                <a:t>ى</a:t>
              </a:r>
              <a:r>
                <a:rPr lang="ar-SA" sz="1600" dirty="0"/>
                <a:t> التحكم في تدفق المعلومات عن نفسه وبالتالي يكون حقه في الخصوصية في خطر، حيث تكون الحقائق المتعلقة بالخصوصية تحت رحمة رجل في مركز يسمح له أن يضغط علي الأزرار فيجعل الآلة تستعيد المعلومات.</a:t>
              </a:r>
              <a:endParaRPr lang="en-US" sz="1600" dirty="0"/>
            </a:p>
            <a:p>
              <a:pPr lvl="0" algn="just" rtl="1">
                <a:lnSpc>
                  <a:spcPct val="150000"/>
                </a:lnSpc>
              </a:pPr>
              <a:endParaRPr lang="ar-EG" sz="1600" dirty="0"/>
            </a:p>
          </p:txBody>
        </p:sp>
      </p:grpSp>
      <p:grpSp>
        <p:nvGrpSpPr>
          <p:cNvPr id="8" name="Group 7"/>
          <p:cNvGrpSpPr/>
          <p:nvPr/>
        </p:nvGrpSpPr>
        <p:grpSpPr>
          <a:xfrm>
            <a:off x="790060" y="4562082"/>
            <a:ext cx="10626877" cy="1757515"/>
            <a:chOff x="-60868" y="3365955"/>
            <a:chExt cx="11959438" cy="1211975"/>
          </a:xfrm>
        </p:grpSpPr>
        <p:sp>
          <p:nvSpPr>
            <p:cNvPr id="9" name="TextBox 8"/>
            <p:cNvSpPr txBox="1"/>
            <p:nvPr/>
          </p:nvSpPr>
          <p:spPr>
            <a:xfrm>
              <a:off x="133289" y="3559171"/>
              <a:ext cx="11765281" cy="1018759"/>
            </a:xfrm>
            <a:prstGeom prst="rect">
              <a:avLst/>
            </a:prstGeom>
            <a:gradFill flip="none" rotWithShape="1">
              <a:gsLst>
                <a:gs pos="0">
                  <a:srgbClr val="669BBC">
                    <a:shade val="30000"/>
                    <a:satMod val="115000"/>
                  </a:srgbClr>
                </a:gs>
                <a:gs pos="50000">
                  <a:srgbClr val="669BBC">
                    <a:shade val="67500"/>
                    <a:satMod val="115000"/>
                  </a:srgbClr>
                </a:gs>
                <a:gs pos="100000">
                  <a:srgbClr val="669BBC">
                    <a:shade val="100000"/>
                    <a:satMod val="115000"/>
                  </a:srgbClr>
                </a:gs>
              </a:gsLst>
              <a:path path="circle">
                <a:fillToRect l="100000" b="100000"/>
              </a:path>
              <a:tileRect t="-100000" r="-100000"/>
            </a:gradFill>
            <a:ln w="28575">
              <a:solidFill>
                <a:schemeClr val="tx1"/>
              </a:solidFill>
            </a:ln>
            <a:effectLst>
              <a:innerShdw blurRad="114300">
                <a:prstClr val="black"/>
              </a:innerShdw>
            </a:effectLst>
          </p:spPr>
          <p:txBody>
            <a:bodyPr wrap="square" rtlCol="0">
              <a:spAutoFit/>
            </a:bodyPr>
            <a:lstStyle/>
            <a:p>
              <a:pPr algn="r"/>
              <a:endParaRPr lang="en-US" dirty="0"/>
            </a:p>
            <a:p>
              <a:pPr algn="r"/>
              <a:endParaRPr lang="en-US" dirty="0"/>
            </a:p>
            <a:p>
              <a:pPr algn="r"/>
              <a:endParaRPr lang="en-US" dirty="0"/>
            </a:p>
            <a:p>
              <a:pPr algn="r"/>
              <a:endParaRPr lang="en-US" dirty="0"/>
            </a:p>
            <a:p>
              <a:pPr algn="r"/>
              <a:endParaRPr lang="en-US" dirty="0"/>
            </a:p>
          </p:txBody>
        </p:sp>
        <p:sp>
          <p:nvSpPr>
            <p:cNvPr id="10" name="TextBox 9"/>
            <p:cNvSpPr txBox="1"/>
            <p:nvPr/>
          </p:nvSpPr>
          <p:spPr>
            <a:xfrm>
              <a:off x="-60868" y="3365955"/>
              <a:ext cx="11830852" cy="1053690"/>
            </a:xfrm>
            <a:prstGeom prst="rec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path path="circle">
                <a:fillToRect t="100000" r="100000"/>
              </a:path>
              <a:tileRect l="-100000" b="-100000"/>
            </a:gradFill>
            <a:ln w="28575">
              <a:solidFill>
                <a:schemeClr val="tx1"/>
              </a:solidFill>
            </a:ln>
            <a:effectLst>
              <a:innerShdw blurRad="63500" dist="50800" dir="16200000">
                <a:prstClr val="black">
                  <a:alpha val="50000"/>
                </a:prstClr>
              </a:innerShdw>
            </a:effectLst>
          </p:spPr>
          <p:txBody>
            <a:bodyPr wrap="square" rtlCol="0">
              <a:spAutoFit/>
            </a:bodyPr>
            <a:lstStyle/>
            <a:p>
              <a:pPr lvl="0" algn="just" rtl="1">
                <a:lnSpc>
                  <a:spcPct val="150000"/>
                </a:lnSpc>
              </a:pPr>
              <a:endParaRPr lang="ar-EG" sz="1600" dirty="0"/>
            </a:p>
            <a:p>
              <a:pPr lvl="0" algn="just" rtl="1">
                <a:lnSpc>
                  <a:spcPct val="150000"/>
                </a:lnSpc>
              </a:pPr>
              <a:r>
                <a:rPr lang="ar-SA" sz="1600" b="1" dirty="0"/>
                <a:t>سادسا:</a:t>
              </a:r>
              <a:r>
                <a:rPr lang="ar-SA" sz="1600" dirty="0"/>
                <a:t> يمكن للحاسوب عن طريق برنامج يختص بترجمة النبضات والارتجاجات الناتجة عن الأصوات التي تصطدم بالجدران الأسمنتية للحجرات ومعالجتها إل</a:t>
              </a:r>
              <a:r>
                <a:rPr lang="ar-EG" sz="1600" dirty="0"/>
                <a:t>ى</a:t>
              </a:r>
              <a:r>
                <a:rPr lang="ar-SA" sz="1600" dirty="0"/>
                <a:t> كلمات وعبارات، وقد يؤدي ذلك إل</a:t>
              </a:r>
              <a:r>
                <a:rPr lang="ar-EG" sz="1600" dirty="0"/>
                <a:t>ى</a:t>
              </a:r>
              <a:r>
                <a:rPr lang="ar-SA" sz="1600" dirty="0"/>
                <a:t> انتهاك الحق في الخصوصية.</a:t>
              </a:r>
              <a:endParaRPr lang="en-US" sz="1600" dirty="0"/>
            </a:p>
            <a:p>
              <a:pPr lvl="0" algn="just" rtl="1">
                <a:lnSpc>
                  <a:spcPct val="150000"/>
                </a:lnSpc>
              </a:pPr>
              <a:endParaRPr lang="en-US" sz="1600" dirty="0"/>
            </a:p>
          </p:txBody>
        </p:sp>
      </p:grpSp>
      <p:sp>
        <p:nvSpPr>
          <p:cNvPr id="11" name="Flowchart: Alternate Process 10">
            <a:extLst>
              <a:ext uri="{FF2B5EF4-FFF2-40B4-BE49-F238E27FC236}">
                <a16:creationId xmlns:a16="http://schemas.microsoft.com/office/drawing/2014/main" id="{815A625F-CC6E-4FC7-B7D4-5885C00FE9FA}"/>
              </a:ext>
            </a:extLst>
          </p:cNvPr>
          <p:cNvSpPr/>
          <p:nvPr/>
        </p:nvSpPr>
        <p:spPr>
          <a:xfrm>
            <a:off x="6189780" y="175330"/>
            <a:ext cx="5590902" cy="633790"/>
          </a:xfrm>
          <a:prstGeom prst="flowChartAlternateProcess">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path path="circle">
              <a:fillToRect t="100000" r="100000"/>
            </a:path>
            <a:tileRect l="-100000" b="-100000"/>
          </a:gra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12" name="TextBox 11"/>
          <p:cNvSpPr txBox="1"/>
          <p:nvPr/>
        </p:nvSpPr>
        <p:spPr>
          <a:xfrm>
            <a:off x="5876270" y="311029"/>
            <a:ext cx="5904412" cy="707886"/>
          </a:xfrm>
          <a:prstGeom prst="rect">
            <a:avLst/>
          </a:prstGeom>
          <a:noFill/>
        </p:spPr>
        <p:txBody>
          <a:bodyPr wrap="square" rtlCol="0">
            <a:spAutoFit/>
          </a:bodyPr>
          <a:lstStyle/>
          <a:p>
            <a:pPr algn="r" rtl="1"/>
            <a:r>
              <a:rPr lang="ar-EG" sz="2000" dirty="0">
                <a:solidFill>
                  <a:srgbClr val="000000"/>
                </a:solidFill>
                <a:highlight>
                  <a:srgbClr val="FFFF00"/>
                </a:highlight>
                <a:latin typeface="Times New Roman" panose="02020603050405020304" pitchFamily="18" charset="0"/>
                <a:ea typeface="Times New Roman" panose="02020603050405020304" pitchFamily="18" charset="0"/>
              </a:rPr>
              <a:t>ب. </a:t>
            </a:r>
            <a:r>
              <a:rPr lang="ar-SA" sz="2000" dirty="0">
                <a:solidFill>
                  <a:srgbClr val="000000"/>
                </a:solidFill>
                <a:highlight>
                  <a:srgbClr val="FFFF00"/>
                </a:highlight>
                <a:latin typeface="Times New Roman" panose="02020603050405020304" pitchFamily="18" charset="0"/>
                <a:ea typeface="Times New Roman" panose="02020603050405020304" pitchFamily="18" charset="0"/>
              </a:rPr>
              <a:t>الحاسوب يمثل خط</a:t>
            </a:r>
            <a:r>
              <a:rPr lang="ar-EG" sz="2000" dirty="0">
                <a:solidFill>
                  <a:srgbClr val="000000"/>
                </a:solidFill>
                <a:highlight>
                  <a:srgbClr val="FFFF00"/>
                </a:highlight>
                <a:latin typeface="Times New Roman" panose="02020603050405020304" pitchFamily="18" charset="0"/>
                <a:ea typeface="Times New Roman" panose="02020603050405020304" pitchFamily="18" charset="0"/>
              </a:rPr>
              <a:t>رًا داهمًا</a:t>
            </a:r>
            <a:r>
              <a:rPr lang="ar-SA" sz="2000" dirty="0">
                <a:solidFill>
                  <a:srgbClr val="000000"/>
                </a:solidFill>
                <a:highlight>
                  <a:srgbClr val="FFFF00"/>
                </a:highlight>
                <a:latin typeface="Times New Roman" panose="02020603050405020304" pitchFamily="18" charset="0"/>
                <a:ea typeface="Times New Roman" panose="02020603050405020304" pitchFamily="18" charset="0"/>
              </a:rPr>
              <a:t> عل</a:t>
            </a:r>
            <a:r>
              <a:rPr lang="ar-EG" sz="2000" dirty="0">
                <a:solidFill>
                  <a:srgbClr val="000000"/>
                </a:solidFill>
                <a:highlight>
                  <a:srgbClr val="FFFF00"/>
                </a:highlight>
                <a:latin typeface="Times New Roman" panose="02020603050405020304" pitchFamily="18" charset="0"/>
                <a:ea typeface="Times New Roman" panose="02020603050405020304" pitchFamily="18" charset="0"/>
              </a:rPr>
              <a:t>ى</a:t>
            </a:r>
            <a:r>
              <a:rPr lang="ar-SA" sz="2000" dirty="0">
                <a:solidFill>
                  <a:srgbClr val="000000"/>
                </a:solidFill>
                <a:highlight>
                  <a:srgbClr val="FFFF00"/>
                </a:highlight>
                <a:latin typeface="Times New Roman" panose="02020603050405020304" pitchFamily="18" charset="0"/>
                <a:ea typeface="Times New Roman" panose="02020603050405020304" pitchFamily="18" charset="0"/>
              </a:rPr>
              <a:t> الخ</a:t>
            </a:r>
            <a:r>
              <a:rPr lang="ar-EG" sz="2000" dirty="0">
                <a:solidFill>
                  <a:srgbClr val="000000"/>
                </a:solidFill>
                <a:highlight>
                  <a:srgbClr val="FFFF00"/>
                </a:highlight>
                <a:latin typeface="Times New Roman" panose="02020603050405020304" pitchFamily="18" charset="0"/>
                <a:ea typeface="Times New Roman" panose="02020603050405020304" pitchFamily="18" charset="0"/>
              </a:rPr>
              <a:t>صوصية:</a:t>
            </a:r>
          </a:p>
          <a:p>
            <a:pPr algn="r" rtl="1"/>
            <a:endParaRPr lang="en-US" sz="2000" dirty="0"/>
          </a:p>
        </p:txBody>
      </p:sp>
    </p:spTree>
    <p:extLst>
      <p:ext uri="{BB962C8B-B14F-4D97-AF65-F5344CB8AC3E}">
        <p14:creationId xmlns:p14="http://schemas.microsoft.com/office/powerpoint/2010/main" val="92170704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lowchart: Manual Input 8"/>
          <p:cNvSpPr/>
          <p:nvPr/>
        </p:nvSpPr>
        <p:spPr>
          <a:xfrm rot="10800000">
            <a:off x="686570" y="1896417"/>
            <a:ext cx="10802168" cy="3783304"/>
          </a:xfrm>
          <a:prstGeom prst="flowChartManualInput">
            <a:avLst/>
          </a:prstGeom>
          <a:solidFill>
            <a:srgbClr val="5285A8"/>
          </a:solidFill>
          <a:ln w="28575">
            <a:solidFill>
              <a:srgbClr val="D9E6F1"/>
            </a:solidFill>
          </a:ln>
          <a:effectLst>
            <a:innerShdw blurRad="63500" dist="50800" dir="18900000">
              <a:prstClr val="black">
                <a:alpha val="50000"/>
              </a:prstClr>
            </a:innerShdw>
          </a:effectLst>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lowchart: Manual Input 7"/>
          <p:cNvSpPr/>
          <p:nvPr/>
        </p:nvSpPr>
        <p:spPr>
          <a:xfrm rot="15798626">
            <a:off x="5981040" y="-814714"/>
            <a:ext cx="4020330" cy="7206402"/>
          </a:xfrm>
          <a:prstGeom prst="flowChartManualInput">
            <a:avLst/>
          </a:prstGeom>
          <a:solidFill>
            <a:srgbClr val="5285A8"/>
          </a:solidFill>
          <a:ln w="28575">
            <a:solidFill>
              <a:srgbClr val="D9E6F1"/>
            </a:solidFill>
          </a:ln>
          <a:effectLst>
            <a:innerShdw blurRad="63500" dist="50800" dir="18900000">
              <a:prstClr val="black">
                <a:alpha val="50000"/>
              </a:prstClr>
            </a:innerShdw>
          </a:effectLst>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p:cNvSpPr/>
          <p:nvPr/>
        </p:nvSpPr>
        <p:spPr>
          <a:xfrm rot="21241498">
            <a:off x="5811511" y="1052009"/>
            <a:ext cx="5062603" cy="369332"/>
          </a:xfrm>
          <a:prstGeom prst="rect">
            <a:avLst/>
          </a:prstGeom>
        </p:spPr>
        <p:txBody>
          <a:bodyPr wrap="none">
            <a:spAutoFit/>
          </a:bodyPr>
          <a:lstStyle/>
          <a:p>
            <a:pPr algn="r" rtl="1"/>
            <a:r>
              <a:rPr lang="ar-EG" dirty="0">
                <a:solidFill>
                  <a:srgbClr val="000000"/>
                </a:solidFill>
                <a:highlight>
                  <a:srgbClr val="FFFF00"/>
                </a:highlight>
                <a:latin typeface="Times New Roman" panose="02020603050405020304" pitchFamily="18" charset="0"/>
                <a:ea typeface="Times New Roman" panose="02020603050405020304" pitchFamily="18" charset="0"/>
              </a:rPr>
              <a:t>ب. </a:t>
            </a:r>
            <a:r>
              <a:rPr lang="ar-SA" dirty="0">
                <a:solidFill>
                  <a:srgbClr val="000000"/>
                </a:solidFill>
                <a:highlight>
                  <a:srgbClr val="FFFF00"/>
                </a:highlight>
                <a:latin typeface="Times New Roman" panose="02020603050405020304" pitchFamily="18" charset="0"/>
                <a:ea typeface="Times New Roman" panose="02020603050405020304" pitchFamily="18" charset="0"/>
              </a:rPr>
              <a:t>الحاسوب يمثل خط</a:t>
            </a:r>
            <a:r>
              <a:rPr lang="ar-EG" dirty="0">
                <a:solidFill>
                  <a:srgbClr val="000000"/>
                </a:solidFill>
                <a:highlight>
                  <a:srgbClr val="FFFF00"/>
                </a:highlight>
                <a:latin typeface="Times New Roman" panose="02020603050405020304" pitchFamily="18" charset="0"/>
                <a:ea typeface="Times New Roman" panose="02020603050405020304" pitchFamily="18" charset="0"/>
              </a:rPr>
              <a:t>رًا داهمًا</a:t>
            </a:r>
            <a:r>
              <a:rPr lang="ar-SA" dirty="0">
                <a:solidFill>
                  <a:srgbClr val="000000"/>
                </a:solidFill>
                <a:highlight>
                  <a:srgbClr val="FFFF00"/>
                </a:highlight>
                <a:latin typeface="Times New Roman" panose="02020603050405020304" pitchFamily="18" charset="0"/>
                <a:ea typeface="Times New Roman" panose="02020603050405020304" pitchFamily="18" charset="0"/>
              </a:rPr>
              <a:t> عل</a:t>
            </a:r>
            <a:r>
              <a:rPr lang="ar-EG" dirty="0">
                <a:solidFill>
                  <a:srgbClr val="000000"/>
                </a:solidFill>
                <a:highlight>
                  <a:srgbClr val="FFFF00"/>
                </a:highlight>
                <a:latin typeface="Times New Roman" panose="02020603050405020304" pitchFamily="18" charset="0"/>
                <a:ea typeface="Times New Roman" panose="02020603050405020304" pitchFamily="18" charset="0"/>
              </a:rPr>
              <a:t>ى</a:t>
            </a:r>
            <a:r>
              <a:rPr lang="ar-SA" dirty="0">
                <a:solidFill>
                  <a:srgbClr val="000000"/>
                </a:solidFill>
                <a:highlight>
                  <a:srgbClr val="FFFF00"/>
                </a:highlight>
                <a:latin typeface="Times New Roman" panose="02020603050405020304" pitchFamily="18" charset="0"/>
                <a:ea typeface="Times New Roman" panose="02020603050405020304" pitchFamily="18" charset="0"/>
              </a:rPr>
              <a:t> الخ</a:t>
            </a:r>
            <a:r>
              <a:rPr lang="ar-EG" dirty="0">
                <a:solidFill>
                  <a:srgbClr val="000000"/>
                </a:solidFill>
                <a:highlight>
                  <a:srgbClr val="FFFF00"/>
                </a:highlight>
                <a:latin typeface="Times New Roman" panose="02020603050405020304" pitchFamily="18" charset="0"/>
                <a:ea typeface="Times New Roman" panose="02020603050405020304" pitchFamily="18" charset="0"/>
              </a:rPr>
              <a:t>صوصية:</a:t>
            </a:r>
          </a:p>
        </p:txBody>
      </p:sp>
      <p:sp>
        <p:nvSpPr>
          <p:cNvPr id="4" name="Flowchart: Manual Input 3"/>
          <p:cNvSpPr/>
          <p:nvPr/>
        </p:nvSpPr>
        <p:spPr>
          <a:xfrm>
            <a:off x="686570" y="1236675"/>
            <a:ext cx="10904538" cy="4310686"/>
          </a:xfrm>
          <a:prstGeom prst="flowChartManualInpu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lin ang="16200000" scaled="1"/>
            <a:tileRect/>
          </a:gradFill>
          <a:ln w="28575">
            <a:noFill/>
          </a:ln>
          <a:effectLst>
            <a:outerShdw blurRad="107950" dist="12700" dir="5400000" algn="ctr">
              <a:srgbClr val="000000"/>
            </a:outerShdw>
            <a:reflection blurRad="6350" stA="50000" endA="300" endPos="55500" dist="50800" dir="5400000" sy="-100000" algn="bl" rotWithShape="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730023" y="1803387"/>
            <a:ext cx="10861085" cy="3785652"/>
          </a:xfrm>
          <a:prstGeom prst="rect">
            <a:avLst/>
          </a:prstGeom>
        </p:spPr>
        <p:txBody>
          <a:bodyPr wrap="square">
            <a:spAutoFit/>
          </a:bodyPr>
          <a:lstStyle/>
          <a:p>
            <a:pPr lvl="0" algn="just" rtl="1">
              <a:lnSpc>
                <a:spcPct val="150000"/>
              </a:lnSpc>
            </a:pPr>
            <a:endParaRPr lang="en-US" sz="1600" b="1" dirty="0"/>
          </a:p>
          <a:p>
            <a:pPr lvl="0" algn="just" rtl="1">
              <a:lnSpc>
                <a:spcPct val="150000"/>
              </a:lnSpc>
            </a:pPr>
            <a:r>
              <a:rPr lang="en-US" sz="1600" b="1" dirty="0"/>
              <a:t>          </a:t>
            </a:r>
            <a:r>
              <a:rPr lang="ar-SA" sz="1600" b="1" dirty="0"/>
              <a:t>سابعا:</a:t>
            </a:r>
            <a:r>
              <a:rPr lang="ar-SA" sz="1600" dirty="0"/>
              <a:t> كذلك </a:t>
            </a:r>
            <a:r>
              <a:rPr lang="ar-SA" sz="1600" dirty="0">
                <a:highlight>
                  <a:srgbClr val="FFFF00"/>
                </a:highlight>
              </a:rPr>
              <a:t>تظهر خطورة الكمبيوتر عند حدوث أخطاء أو تغيير بالمعلومات الخاصة بالفرد</a:t>
            </a:r>
            <a:r>
              <a:rPr lang="ar-SA" sz="1600" dirty="0"/>
              <a:t>، سواء عند تغذيته،بها، </a:t>
            </a:r>
            <a:endParaRPr lang="ar-EG" sz="1600" dirty="0"/>
          </a:p>
          <a:p>
            <a:pPr lvl="0" algn="just" rtl="1">
              <a:lnSpc>
                <a:spcPct val="150000"/>
              </a:lnSpc>
            </a:pPr>
            <a:r>
              <a:rPr lang="ar-SA" sz="1600" dirty="0"/>
              <a:t>أو إعادة تنظيمها، أو تقويمها، ويمكن أن تكون هذه الأخطاء ناتجة عن عيوب ميكانيكية أو كهربائية، ومن صفات الكمبيوتر أنه من البساطة تغيير البيانات عند تغذيته دون أن يكتشف ذلك، وهو ما لا يحدث عند حدوث أي تغيير في السجلات العادية.</a:t>
            </a:r>
            <a:endParaRPr lang="ar-EG" sz="1600" dirty="0"/>
          </a:p>
          <a:p>
            <a:pPr lvl="0" algn="just" rtl="1">
              <a:lnSpc>
                <a:spcPct val="150000"/>
              </a:lnSpc>
            </a:pPr>
            <a:endParaRPr lang="ar-EG" sz="1600" dirty="0"/>
          </a:p>
          <a:p>
            <a:pPr lvl="0" algn="just" rtl="1">
              <a:lnSpc>
                <a:spcPct val="150000"/>
              </a:lnSpc>
            </a:pPr>
            <a:r>
              <a:rPr lang="ar-EG" sz="1600" dirty="0"/>
              <a:t>       </a:t>
            </a:r>
            <a:r>
              <a:rPr lang="ar-SA" sz="1600" dirty="0"/>
              <a:t>فوجود خطأ مثل</a:t>
            </a:r>
            <a:r>
              <a:rPr lang="ar-EG" sz="1600" dirty="0"/>
              <a:t>ًا</a:t>
            </a:r>
            <a:r>
              <a:rPr lang="ar-SA" sz="1600" dirty="0"/>
              <a:t> عن الظروف المالية للشخص قد ت</a:t>
            </a:r>
            <a:r>
              <a:rPr lang="ar-EG" sz="1600" dirty="0"/>
              <a:t>ؤ</a:t>
            </a:r>
            <a:r>
              <a:rPr lang="ar-SA" sz="1600" dirty="0"/>
              <a:t>دي إل</a:t>
            </a:r>
            <a:r>
              <a:rPr lang="ar-EG" sz="1600" dirty="0"/>
              <a:t>ى</a:t>
            </a:r>
            <a:r>
              <a:rPr lang="ar-SA" sz="1600" dirty="0"/>
              <a:t> القضاء عل</a:t>
            </a:r>
            <a:r>
              <a:rPr lang="ar-EG" sz="1600" dirty="0"/>
              <a:t>ى</a:t>
            </a:r>
            <a:r>
              <a:rPr lang="ar-SA" sz="1600" dirty="0"/>
              <a:t> المستقبل المالي للشخص؛ حيث توصد في وجهه أبواب المصارف، وهيئات الائتمان دون أن يدري غالبا لذلك من سبب فالسمعة التي اكتسبها الكمبيوتر من حيث قدرته عل</a:t>
            </a:r>
            <a:r>
              <a:rPr lang="ar-EG" sz="1600" dirty="0"/>
              <a:t>ى</a:t>
            </a:r>
            <a:r>
              <a:rPr lang="ar-SA" sz="1600" dirty="0"/>
              <a:t> معرفة مالا يعرفه أحد يجعل لأضعف الإشاعات إذا ما سجلت فيه صفة الحقيقة المطلقة.</a:t>
            </a:r>
            <a:endParaRPr lang="en-US" sz="1600" dirty="0"/>
          </a:p>
          <a:p>
            <a:pPr lvl="0" algn="just" rtl="1">
              <a:lnSpc>
                <a:spcPct val="150000"/>
              </a:lnSpc>
            </a:pPr>
            <a:endParaRPr lang="en-US" sz="1600" dirty="0"/>
          </a:p>
        </p:txBody>
      </p:sp>
    </p:spTree>
    <p:extLst>
      <p:ext uri="{BB962C8B-B14F-4D97-AF65-F5344CB8AC3E}">
        <p14:creationId xmlns:p14="http://schemas.microsoft.com/office/powerpoint/2010/main" val="171610635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07950" y="889219"/>
            <a:ext cx="11976100" cy="5509200"/>
          </a:xfrm>
          <a:prstGeom prst="rec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path path="circle">
              <a:fillToRect t="100000" r="100000"/>
            </a:path>
            <a:tileRect l="-100000" b="-100000"/>
          </a:gradFill>
          <a:ln w="28575">
            <a:solidFill>
              <a:schemeClr val="tx1"/>
            </a:solidFill>
          </a:ln>
          <a:effectLst>
            <a:innerShdw blurRad="63500" dist="50800" dir="16200000">
              <a:prstClr val="black">
                <a:alpha val="50000"/>
              </a:prstClr>
            </a:innerShdw>
          </a:effectLst>
        </p:spPr>
        <p:txBody>
          <a:bodyPr wrap="square" rtlCol="0">
            <a:spAutoFit/>
          </a:bodyPr>
          <a:lstStyle/>
          <a:p>
            <a:pPr lvl="0" algn="just" rtl="1"/>
            <a:r>
              <a:rPr lang="en-US" sz="1600" b="1" dirty="0"/>
              <a:t>        </a:t>
            </a:r>
            <a:r>
              <a:rPr lang="ar-SA" sz="1600" b="1" dirty="0"/>
              <a:t>ثام</a:t>
            </a:r>
            <a:r>
              <a:rPr lang="ar-EG" sz="1600" b="1" dirty="0"/>
              <a:t>ن</a:t>
            </a:r>
            <a:r>
              <a:rPr lang="ar-SA" sz="1600" b="1" dirty="0"/>
              <a:t>ا: </a:t>
            </a:r>
            <a:r>
              <a:rPr lang="ar-SA" sz="1600" dirty="0"/>
              <a:t>ومن مخاطر الكمبيوتر عل</a:t>
            </a:r>
            <a:r>
              <a:rPr lang="ar-EG" sz="1600" dirty="0"/>
              <a:t>ى</a:t>
            </a:r>
            <a:r>
              <a:rPr lang="ar-SA" sz="1600" dirty="0"/>
              <a:t> الخصوصية إذا كان لكل مواطن رقم قوم</a:t>
            </a:r>
            <a:r>
              <a:rPr lang="ar-EG" sz="1600" dirty="0"/>
              <a:t>ي</a:t>
            </a:r>
            <a:r>
              <a:rPr lang="ar-SA" sz="1600" dirty="0"/>
              <a:t> حيث تنص الثانية من القانون المصري رقم ١٤٣ لسنة ١٩٩٤م، في شأن الأحوال المدنية عل</a:t>
            </a:r>
            <a:r>
              <a:rPr lang="ar-EG" sz="1600" dirty="0"/>
              <a:t>ى</a:t>
            </a:r>
            <a:r>
              <a:rPr lang="ar-SA" sz="1600" dirty="0"/>
              <a:t> أن: </a:t>
            </a:r>
            <a:endParaRPr lang="ar-EG" sz="1600" dirty="0"/>
          </a:p>
          <a:p>
            <a:pPr lvl="0" algn="just" rtl="1"/>
            <a:r>
              <a:rPr lang="ar-SA" sz="1600" dirty="0"/>
              <a:t>( تنشئ مصلحة الأحوال المدنية قاعدة قومية لبيانات المواطنين تشتمل عل</a:t>
            </a:r>
            <a:r>
              <a:rPr lang="ar-EG" sz="1600" dirty="0"/>
              <a:t>ى</a:t>
            </a:r>
            <a:r>
              <a:rPr lang="ar-SA" sz="1600" dirty="0"/>
              <a:t> سجل خاص لكل مواطن يميزه رقم قومي منذ ميلاده وطوال حياته ولا يتكرر حتى بعد وفاته، وتلتزم جميع الجهات بالتعامل مع المواطن من خلال هذا الرقم ).</a:t>
            </a:r>
            <a:endParaRPr lang="en-US" sz="1600" dirty="0"/>
          </a:p>
          <a:p>
            <a:pPr lvl="0" algn="just" rtl="1"/>
            <a:endParaRPr lang="en-US" sz="1600" dirty="0"/>
          </a:p>
          <a:p>
            <a:pPr lvl="0" algn="just" rtl="1"/>
            <a:r>
              <a:rPr lang="ar-EG" sz="1600" dirty="0"/>
              <a:t>     </a:t>
            </a:r>
            <a:r>
              <a:rPr lang="ar-SA" sz="1600" u="sng" dirty="0"/>
              <a:t>ويؤخذ عل</a:t>
            </a:r>
            <a:r>
              <a:rPr lang="ar-EG" sz="1600" u="sng" dirty="0"/>
              <a:t>ى</a:t>
            </a:r>
            <a:r>
              <a:rPr lang="ar-SA" sz="1600" u="sng" dirty="0"/>
              <a:t> الرقم القومي أن المواطن يحول إل</a:t>
            </a:r>
            <a:r>
              <a:rPr lang="ar-EG" sz="1600" u="sng" dirty="0"/>
              <a:t>ى</a:t>
            </a:r>
            <a:r>
              <a:rPr lang="ar-SA" sz="1600" u="sng" dirty="0"/>
              <a:t> مجرد رقم في معاملاته</a:t>
            </a:r>
            <a:r>
              <a:rPr lang="ar-SA" sz="1600" dirty="0"/>
              <a:t> مع جميع الجهات الحكومية، وغيرها مما يمس ذاتيته وهويته الإنسانية، وتتمثل خطورة الرقم القومي في تيسير الاطلاع عل</a:t>
            </a:r>
            <a:r>
              <a:rPr lang="ar-EG" sz="1600" dirty="0"/>
              <a:t>ى</a:t>
            </a:r>
            <a:r>
              <a:rPr lang="ar-SA" sz="1600" dirty="0"/>
              <a:t> كافة المعلومات المخزنة عل</a:t>
            </a:r>
            <a:r>
              <a:rPr lang="ar-EG" sz="1600" dirty="0"/>
              <a:t>ى</a:t>
            </a:r>
            <a:r>
              <a:rPr lang="ar-SA" sz="1600" dirty="0"/>
              <a:t> الكمبيوتر في الجهات المختلفة.</a:t>
            </a:r>
            <a:endParaRPr lang="en-US" sz="1600" dirty="0"/>
          </a:p>
          <a:p>
            <a:pPr lvl="0" algn="just" rtl="1"/>
            <a:endParaRPr lang="en-US" sz="1600" dirty="0"/>
          </a:p>
          <a:p>
            <a:pPr lvl="0" algn="just" rtl="1"/>
            <a:r>
              <a:rPr lang="ar-EG" sz="1600" dirty="0"/>
              <a:t>       </a:t>
            </a:r>
            <a:r>
              <a:rPr lang="ar-SA" sz="1600" dirty="0"/>
              <a:t>فمعرفة الرقم تسهل الاطلاع عل</a:t>
            </a:r>
            <a:r>
              <a:rPr lang="ar-EG" sz="1600" dirty="0"/>
              <a:t>ى</a:t>
            </a:r>
            <a:r>
              <a:rPr lang="ar-SA" sz="1600" dirty="0"/>
              <a:t> المعلومات المتعلقة بالأحوال الشخصية من خلال المعلومات المخزنة عل</a:t>
            </a:r>
            <a:r>
              <a:rPr lang="ar-EG" sz="1600" dirty="0"/>
              <a:t>ى</a:t>
            </a:r>
            <a:r>
              <a:rPr lang="ar-SA" sz="1600" dirty="0"/>
              <a:t> الكمبيوتر الخاص بمصلحة الأحوال المدنية، ويمكن كذلك الاطلاع عل</a:t>
            </a:r>
            <a:r>
              <a:rPr lang="ar-EG" sz="1600" dirty="0"/>
              <a:t>ى</a:t>
            </a:r>
            <a:r>
              <a:rPr lang="ar-SA" sz="1600" dirty="0"/>
              <a:t> المعلومات المتعلقة بالحالة الصحية عن طريق المعلومات المخزنة في الكمبيوتر الخاص بجهة التأمين الصحي، ويمكن أيض</a:t>
            </a:r>
            <a:r>
              <a:rPr lang="ar-EG" sz="1600" dirty="0"/>
              <a:t>ً</a:t>
            </a:r>
            <a:r>
              <a:rPr lang="ar-SA" sz="1600" dirty="0"/>
              <a:t>ا الاطلاع عل</a:t>
            </a:r>
            <a:r>
              <a:rPr lang="ar-EG" sz="1600" dirty="0"/>
              <a:t>ى</a:t>
            </a:r>
            <a:r>
              <a:rPr lang="ar-SA" sz="1600" dirty="0"/>
              <a:t> أسرار العمل بواسطة المعلومات التي يتضمنها الكمبيوتر الخاص بالتأمين الاجتماعي، كذلك بالنسبة للمسائل المالية لد</a:t>
            </a:r>
            <a:r>
              <a:rPr lang="ar-EG" sz="1600" dirty="0"/>
              <a:t>ى</a:t>
            </a:r>
            <a:r>
              <a:rPr lang="ar-SA" sz="1600" dirty="0"/>
              <a:t> جهة الضرائب أو الملكية العقارية، فمن خلال الرقم القومي يمكن في لحظات الاطلاع عل</a:t>
            </a:r>
            <a:r>
              <a:rPr lang="ar-EG" sz="1600" dirty="0"/>
              <a:t>ى</a:t>
            </a:r>
            <a:r>
              <a:rPr lang="ar-SA" sz="1600" dirty="0"/>
              <a:t> كم ضخم من المعلومات.</a:t>
            </a:r>
            <a:endParaRPr lang="ar-EG" sz="1600" dirty="0"/>
          </a:p>
          <a:p>
            <a:pPr lvl="0" algn="just" rtl="1"/>
            <a:endParaRPr lang="ar-EG" sz="1600" dirty="0"/>
          </a:p>
          <a:p>
            <a:pPr lvl="0" algn="just" rtl="1"/>
            <a:r>
              <a:rPr lang="ar-EG" sz="1600" dirty="0"/>
              <a:t>        </a:t>
            </a:r>
            <a:r>
              <a:rPr lang="ar-SA" sz="1600" dirty="0"/>
              <a:t>وهكذا </a:t>
            </a:r>
            <a:r>
              <a:rPr lang="ar-SA" sz="1600" dirty="0">
                <a:highlight>
                  <a:srgbClr val="FFFF00"/>
                </a:highlight>
              </a:rPr>
              <a:t>يختل التوازن القائم بين النظام والحرية وبين السلطة والفرد مما يعتبر مساسا بالحريات العامة والخصوصية</a:t>
            </a:r>
            <a:r>
              <a:rPr lang="ar-SA" sz="1600" dirty="0"/>
              <a:t>. وانعكاس ذلك عل</a:t>
            </a:r>
            <a:r>
              <a:rPr lang="ar-EG" sz="1600" dirty="0"/>
              <a:t>ى</a:t>
            </a:r>
            <a:r>
              <a:rPr lang="ar-SA" sz="1600" dirty="0"/>
              <a:t> نشاط المؤسسات الديمقراطية وخاصة إذا كان محل هذه المعلومات، هو الآراء السياسية، أو الفلسفية أو المعتقدات الدينية، أو الانتماءات النقابية للأفراد أو الجماعات.</a:t>
            </a:r>
            <a:endParaRPr lang="ar-EG" sz="1600" dirty="0"/>
          </a:p>
          <a:p>
            <a:pPr lvl="0" algn="just" rtl="1"/>
            <a:endParaRPr lang="ar-EG" sz="1600" b="1" dirty="0"/>
          </a:p>
          <a:p>
            <a:pPr lvl="0" algn="just" rtl="1"/>
            <a:r>
              <a:rPr lang="ar-EG" sz="1600" b="1" dirty="0"/>
              <a:t>      </a:t>
            </a:r>
            <a:r>
              <a:rPr lang="ar-SA" sz="1600" b="1" dirty="0">
                <a:solidFill>
                  <a:srgbClr val="FF0000"/>
                </a:solidFill>
              </a:rPr>
              <a:t>وخلاصة القول: </a:t>
            </a:r>
            <a:r>
              <a:rPr lang="ar-SA" sz="1600" b="1" dirty="0"/>
              <a:t>إن الكمبيوتر بقدرته الهائلة في التعامل مع المعلومات سواء من التجميع أو المعالجة وصورته أمام العالم في عدم قدرته عل</a:t>
            </a:r>
            <a:r>
              <a:rPr lang="ar-EG" sz="1600" b="1" dirty="0"/>
              <a:t>ى</a:t>
            </a:r>
            <a:r>
              <a:rPr lang="ar-SA" sz="1600" b="1" dirty="0"/>
              <a:t> الخطأ أو النسيان، قد جعل ذلك الخصوصية للفرد عالم</a:t>
            </a:r>
            <a:r>
              <a:rPr lang="ar-EG" sz="1600" b="1" dirty="0"/>
              <a:t>ً</a:t>
            </a:r>
            <a:r>
              <a:rPr lang="ar-SA" sz="1600" b="1" dirty="0"/>
              <a:t>ا شفافا تظهر فيه أدق الأسرار المتعلقة بالحياة الشخصية، والعائلية، والمالية، والآراء والمعتقدات السياسية و الفلسفية.</a:t>
            </a:r>
            <a:endParaRPr lang="en-US" sz="1600" dirty="0"/>
          </a:p>
        </p:txBody>
      </p:sp>
    </p:spTree>
    <p:extLst>
      <p:ext uri="{BB962C8B-B14F-4D97-AF65-F5344CB8AC3E}">
        <p14:creationId xmlns:p14="http://schemas.microsoft.com/office/powerpoint/2010/main" val="2070562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7977" y="972745"/>
            <a:ext cx="10938933" cy="2215991"/>
          </a:xfrm>
          <a:prstGeom prst="rect">
            <a:avLst/>
          </a:prstGeom>
          <a:gradFill flip="none" rotWithShape="1">
            <a:gsLst>
              <a:gs pos="0">
                <a:srgbClr val="669BBC">
                  <a:shade val="30000"/>
                  <a:satMod val="115000"/>
                </a:srgbClr>
              </a:gs>
              <a:gs pos="50000">
                <a:srgbClr val="669BBC">
                  <a:shade val="67500"/>
                  <a:satMod val="115000"/>
                </a:srgbClr>
              </a:gs>
              <a:gs pos="100000">
                <a:srgbClr val="669BBC">
                  <a:shade val="100000"/>
                  <a:satMod val="115000"/>
                </a:srgbClr>
              </a:gs>
            </a:gsLst>
            <a:lin ang="0" scaled="1"/>
            <a:tileRect/>
          </a:gradFill>
          <a:ln w="28575">
            <a:solidFill>
              <a:srgbClr val="0A1022"/>
            </a:solidFill>
            <a:prstDash val="dash"/>
          </a:ln>
        </p:spPr>
        <p:txBody>
          <a:bodyPr wrap="square">
            <a:spAutoFit/>
          </a:bodyPr>
          <a:lstStyle/>
          <a:p>
            <a:pPr lvl="0" algn="just" rtl="1">
              <a:lnSpc>
                <a:spcPct val="150000"/>
              </a:lnSpc>
            </a:pPr>
            <a:r>
              <a:rPr lang="ar-EG" sz="2000" dirty="0">
                <a:solidFill>
                  <a:srgbClr val="000000"/>
                </a:solidFill>
                <a:highlight>
                  <a:srgbClr val="FFFF00"/>
                </a:highlight>
                <a:latin typeface="Times New Roman" panose="02020603050405020304" pitchFamily="18" charset="0"/>
                <a:ea typeface="Times New Roman" panose="02020603050405020304" pitchFamily="18" charset="0"/>
              </a:rPr>
              <a:t>ثانيا: أثر الإنترنت على الخصوصية:</a:t>
            </a:r>
            <a:endParaRPr lang="en-US" sz="2000" dirty="0"/>
          </a:p>
          <a:p>
            <a:pPr lvl="0" algn="just" rtl="1">
              <a:lnSpc>
                <a:spcPct val="150000"/>
              </a:lnSpc>
            </a:pPr>
            <a:r>
              <a:rPr lang="en-US" dirty="0">
                <a:solidFill>
                  <a:schemeClr val="bg1"/>
                </a:solidFill>
                <a:effectLst>
                  <a:outerShdw blurRad="38100" dist="38100" dir="2700000" algn="tl">
                    <a:srgbClr val="000000">
                      <a:alpha val="43137"/>
                    </a:srgbClr>
                  </a:outerShdw>
                </a:effectLst>
              </a:rPr>
              <a:t>          </a:t>
            </a:r>
            <a:r>
              <a:rPr lang="ar-SA" dirty="0">
                <a:solidFill>
                  <a:schemeClr val="bg1"/>
                </a:solidFill>
                <a:effectLst>
                  <a:outerShdw blurRad="38100" dist="38100" dir="2700000" algn="tl">
                    <a:srgbClr val="000000">
                      <a:alpha val="43137"/>
                    </a:srgbClr>
                  </a:outerShdw>
                </a:effectLst>
              </a:rPr>
              <a:t>قدم الإنترنت أداة أخرى للمجرمين، ويسر لهم الوصول للعديد من الأهداف علي النطاق العالمي، وإن وضع نظاما لحماية الخصوصية في بيئة الإنترنت عليه أن يراعي طبيعة التهديدات الخاصة التي تتعرض لها الخصوصية في نطاق استخدامه، فالإنترنت جعل فيه سلسلة من التحديات الجديدة في مواجهة خطط حماية الخصوصية وتتمثل هذه التحديات فيما يلي:</a:t>
            </a:r>
            <a:endParaRPr lang="en-US" dirty="0">
              <a:solidFill>
                <a:schemeClr val="bg1"/>
              </a:solidFill>
              <a:effectLst>
                <a:outerShdw blurRad="38100" dist="38100" dir="2700000" algn="tl">
                  <a:srgbClr val="000000">
                    <a:alpha val="43137"/>
                  </a:srgbClr>
                </a:outerShdw>
              </a:effectLst>
            </a:endParaRPr>
          </a:p>
        </p:txBody>
      </p:sp>
      <p:sp>
        <p:nvSpPr>
          <p:cNvPr id="9" name="Flowchart: Terminator 8"/>
          <p:cNvSpPr/>
          <p:nvPr/>
        </p:nvSpPr>
        <p:spPr>
          <a:xfrm>
            <a:off x="2458924" y="3342083"/>
            <a:ext cx="6729351" cy="589961"/>
          </a:xfrm>
          <a:prstGeom prst="flowChartTerminator">
            <a:avLst/>
          </a:prstGeom>
          <a:gradFill flip="none" rotWithShape="1">
            <a:gsLst>
              <a:gs pos="0">
                <a:schemeClr val="accent1">
                  <a:lumMod val="60000"/>
                  <a:lumOff val="40000"/>
                  <a:tint val="66000"/>
                  <a:satMod val="160000"/>
                </a:schemeClr>
              </a:gs>
              <a:gs pos="50000">
                <a:schemeClr val="accent1">
                  <a:lumMod val="60000"/>
                  <a:lumOff val="40000"/>
                  <a:tint val="44500"/>
                  <a:satMod val="160000"/>
                </a:schemeClr>
              </a:gs>
              <a:gs pos="100000">
                <a:schemeClr val="accent1">
                  <a:lumMod val="60000"/>
                  <a:lumOff val="40000"/>
                  <a:tint val="23500"/>
                  <a:satMod val="160000"/>
                </a:schemeClr>
              </a:gs>
            </a:gsLst>
            <a:lin ang="13500000" scaled="1"/>
            <a:tileRect/>
          </a:gradFill>
          <a:ln w="19050">
            <a:solidFill>
              <a:schemeClr val="tx2"/>
            </a:solid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lowchart: Terminator 10"/>
          <p:cNvSpPr/>
          <p:nvPr/>
        </p:nvSpPr>
        <p:spPr>
          <a:xfrm>
            <a:off x="1228700" y="4648907"/>
            <a:ext cx="7985760" cy="589961"/>
          </a:xfrm>
          <a:prstGeom prst="flowChartTerminator">
            <a:avLst/>
          </a:prstGeom>
          <a:gradFill flip="none" rotWithShape="1">
            <a:gsLst>
              <a:gs pos="0">
                <a:schemeClr val="accent1">
                  <a:lumMod val="60000"/>
                  <a:lumOff val="40000"/>
                  <a:tint val="66000"/>
                  <a:satMod val="160000"/>
                </a:schemeClr>
              </a:gs>
              <a:gs pos="50000">
                <a:schemeClr val="accent1">
                  <a:lumMod val="60000"/>
                  <a:lumOff val="40000"/>
                  <a:tint val="44500"/>
                  <a:satMod val="160000"/>
                </a:schemeClr>
              </a:gs>
              <a:gs pos="100000">
                <a:schemeClr val="accent1">
                  <a:lumMod val="60000"/>
                  <a:lumOff val="40000"/>
                  <a:tint val="23500"/>
                  <a:satMod val="160000"/>
                </a:schemeClr>
              </a:gs>
            </a:gsLst>
            <a:lin ang="13500000" scaled="1"/>
            <a:tileRect/>
          </a:gradFill>
          <a:ln w="19050">
            <a:solidFill>
              <a:schemeClr val="tx2"/>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lowchart: Terminator 11"/>
          <p:cNvSpPr/>
          <p:nvPr/>
        </p:nvSpPr>
        <p:spPr>
          <a:xfrm>
            <a:off x="6596421" y="5269548"/>
            <a:ext cx="4528457" cy="589961"/>
          </a:xfrm>
          <a:prstGeom prst="flowChartTerminator">
            <a:avLst/>
          </a:prstGeom>
          <a:gradFill flip="none" rotWithShape="1">
            <a:gsLst>
              <a:gs pos="0">
                <a:schemeClr val="accent1">
                  <a:lumMod val="60000"/>
                  <a:lumOff val="40000"/>
                  <a:tint val="66000"/>
                  <a:satMod val="160000"/>
                </a:schemeClr>
              </a:gs>
              <a:gs pos="50000">
                <a:schemeClr val="accent1">
                  <a:lumMod val="60000"/>
                  <a:lumOff val="40000"/>
                  <a:tint val="44500"/>
                  <a:satMod val="160000"/>
                </a:schemeClr>
              </a:gs>
              <a:gs pos="100000">
                <a:schemeClr val="accent1">
                  <a:lumMod val="60000"/>
                  <a:lumOff val="40000"/>
                  <a:tint val="23500"/>
                  <a:satMod val="160000"/>
                </a:schemeClr>
              </a:gs>
            </a:gsLst>
            <a:lin ang="13500000" scaled="1"/>
            <a:tileRect/>
          </a:gradFill>
          <a:ln w="19050">
            <a:solidFill>
              <a:schemeClr val="tx2"/>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lowchart: Terminator 12"/>
          <p:cNvSpPr/>
          <p:nvPr/>
        </p:nvSpPr>
        <p:spPr>
          <a:xfrm>
            <a:off x="2537360" y="5895466"/>
            <a:ext cx="6729351" cy="589961"/>
          </a:xfrm>
          <a:prstGeom prst="flowChartTerminator">
            <a:avLst/>
          </a:prstGeom>
          <a:gradFill flip="none" rotWithShape="1">
            <a:gsLst>
              <a:gs pos="0">
                <a:schemeClr val="accent1">
                  <a:lumMod val="60000"/>
                  <a:lumOff val="40000"/>
                  <a:tint val="66000"/>
                  <a:satMod val="160000"/>
                </a:schemeClr>
              </a:gs>
              <a:gs pos="50000">
                <a:schemeClr val="accent1">
                  <a:lumMod val="60000"/>
                  <a:lumOff val="40000"/>
                  <a:tint val="44500"/>
                  <a:satMod val="160000"/>
                </a:schemeClr>
              </a:gs>
              <a:gs pos="100000">
                <a:schemeClr val="accent1">
                  <a:lumMod val="60000"/>
                  <a:lumOff val="40000"/>
                  <a:tint val="23500"/>
                  <a:satMod val="160000"/>
                </a:schemeClr>
              </a:gs>
            </a:gsLst>
            <a:lin ang="13500000" scaled="1"/>
            <a:tileRect/>
          </a:gradFill>
          <a:ln w="19050">
            <a:solidFill>
              <a:schemeClr val="tx2"/>
            </a:solid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1719620" y="5885409"/>
            <a:ext cx="7228114" cy="460960"/>
          </a:xfrm>
          <a:prstGeom prst="rect">
            <a:avLst/>
          </a:prstGeom>
        </p:spPr>
        <p:txBody>
          <a:bodyPr wrap="square">
            <a:spAutoFit/>
          </a:bodyPr>
          <a:lstStyle/>
          <a:p>
            <a:pPr lvl="0" algn="just" rtl="1">
              <a:lnSpc>
                <a:spcPct val="150000"/>
              </a:lnSpc>
            </a:pPr>
            <a:r>
              <a:rPr lang="ar-EG" dirty="0">
                <a:solidFill>
                  <a:srgbClr val="000000"/>
                </a:solidFill>
                <a:latin typeface="Times New Roman" panose="02020603050405020304" pitchFamily="18" charset="0"/>
              </a:rPr>
              <a:t>5. </a:t>
            </a:r>
            <a:r>
              <a:rPr lang="ar-SA" dirty="0">
                <a:solidFill>
                  <a:srgbClr val="000000"/>
                </a:solidFill>
                <a:latin typeface="Times New Roman" panose="02020603050405020304" pitchFamily="18" charset="0"/>
              </a:rPr>
              <a:t>وسائل الدفع وعلاقتها بالخصوصية وذلك على النحو التالي:</a:t>
            </a:r>
            <a:endParaRPr lang="en-US" dirty="0"/>
          </a:p>
        </p:txBody>
      </p:sp>
      <p:sp>
        <p:nvSpPr>
          <p:cNvPr id="14" name="Rectangle 13"/>
          <p:cNvSpPr/>
          <p:nvPr/>
        </p:nvSpPr>
        <p:spPr>
          <a:xfrm>
            <a:off x="7017837" y="5285391"/>
            <a:ext cx="3685625" cy="460960"/>
          </a:xfrm>
          <a:prstGeom prst="rect">
            <a:avLst/>
          </a:prstGeom>
        </p:spPr>
        <p:txBody>
          <a:bodyPr wrap="none">
            <a:spAutoFit/>
          </a:bodyPr>
          <a:lstStyle/>
          <a:p>
            <a:pPr lvl="0" algn="just" rtl="1">
              <a:lnSpc>
                <a:spcPct val="150000"/>
              </a:lnSpc>
            </a:pPr>
            <a:r>
              <a:rPr lang="ar-EG" dirty="0">
                <a:solidFill>
                  <a:srgbClr val="000000"/>
                </a:solidFill>
                <a:latin typeface="Times New Roman" panose="02020603050405020304" pitchFamily="18" charset="0"/>
              </a:rPr>
              <a:t>4. </a:t>
            </a:r>
            <a:r>
              <a:rPr lang="ar-SA" dirty="0">
                <a:solidFill>
                  <a:srgbClr val="000000"/>
                </a:solidFill>
                <a:latin typeface="Times New Roman" panose="02020603050405020304" pitchFamily="18" charset="0"/>
              </a:rPr>
              <a:t>الحماية الجنائية للهوية الرقمية.</a:t>
            </a:r>
          </a:p>
        </p:txBody>
      </p:sp>
      <p:sp>
        <p:nvSpPr>
          <p:cNvPr id="15" name="Rectangle 14"/>
          <p:cNvSpPr/>
          <p:nvPr/>
        </p:nvSpPr>
        <p:spPr>
          <a:xfrm>
            <a:off x="687977" y="4672331"/>
            <a:ext cx="8578735" cy="460382"/>
          </a:xfrm>
          <a:prstGeom prst="rect">
            <a:avLst/>
          </a:prstGeom>
        </p:spPr>
        <p:txBody>
          <a:bodyPr wrap="square">
            <a:spAutoFit/>
          </a:bodyPr>
          <a:lstStyle/>
          <a:p>
            <a:pPr lvl="0" algn="r" rtl="1">
              <a:lnSpc>
                <a:spcPct val="150000"/>
              </a:lnSpc>
            </a:pPr>
            <a:r>
              <a:rPr lang="ar-EG" dirty="0">
                <a:solidFill>
                  <a:srgbClr val="000000"/>
                </a:solidFill>
                <a:latin typeface="Times New Roman" panose="02020603050405020304" pitchFamily="18" charset="0"/>
                <a:ea typeface="Times New Roman" panose="02020603050405020304" pitchFamily="18" charset="0"/>
              </a:rPr>
              <a:t>   3. أ</a:t>
            </a:r>
            <a:r>
              <a:rPr lang="ar-SA" dirty="0">
                <a:solidFill>
                  <a:srgbClr val="000000"/>
                </a:solidFill>
                <a:latin typeface="Times New Roman" panose="02020603050405020304" pitchFamily="18" charset="0"/>
                <a:ea typeface="Times New Roman" panose="02020603050405020304" pitchFamily="18" charset="0"/>
              </a:rPr>
              <a:t>دوات الارتباط بالشبكة ووسائل الأتصال اللاسلكي وخصوصية المعلومات.</a:t>
            </a:r>
            <a:endParaRPr lang="en-US" dirty="0">
              <a:latin typeface="Times New Roman" panose="02020603050405020304" pitchFamily="18" charset="0"/>
              <a:ea typeface="Times New Roman" panose="02020603050405020304" pitchFamily="18" charset="0"/>
            </a:endParaRPr>
          </a:p>
        </p:txBody>
      </p:sp>
      <p:sp>
        <p:nvSpPr>
          <p:cNvPr id="16" name="Rectangle 15"/>
          <p:cNvSpPr/>
          <p:nvPr/>
        </p:nvSpPr>
        <p:spPr>
          <a:xfrm>
            <a:off x="5104495" y="3872275"/>
            <a:ext cx="4919937" cy="507831"/>
          </a:xfrm>
          <a:prstGeom prst="rect">
            <a:avLst/>
          </a:prstGeom>
        </p:spPr>
        <p:txBody>
          <a:bodyPr wrap="none">
            <a:spAutoFit/>
          </a:bodyPr>
          <a:lstStyle/>
          <a:p>
            <a:pPr lvl="0" algn="just" rtl="1">
              <a:lnSpc>
                <a:spcPct val="150000"/>
              </a:lnSpc>
            </a:pPr>
            <a:r>
              <a:rPr lang="ar-SA" dirty="0">
                <a:solidFill>
                  <a:srgbClr val="000000"/>
                </a:solidFill>
                <a:latin typeface="Times New Roman" panose="02020603050405020304" pitchFamily="18" charset="0"/>
                <a:ea typeface="Times New Roman" panose="02020603050405020304" pitchFamily="18" charset="0"/>
              </a:rPr>
              <a:t>أثر البريد الإلكتروني علي خصوصية المعلومات.</a:t>
            </a:r>
            <a:endParaRPr lang="en-US" dirty="0">
              <a:latin typeface="Times New Roman" panose="02020603050405020304" pitchFamily="18" charset="0"/>
              <a:ea typeface="Times New Roman" panose="02020603050405020304" pitchFamily="18" charset="0"/>
            </a:endParaRPr>
          </a:p>
        </p:txBody>
      </p:sp>
      <p:sp>
        <p:nvSpPr>
          <p:cNvPr id="17" name="Flowchart: Terminator 16"/>
          <p:cNvSpPr/>
          <p:nvPr/>
        </p:nvSpPr>
        <p:spPr>
          <a:xfrm>
            <a:off x="4395527" y="3996489"/>
            <a:ext cx="6729351" cy="589961"/>
          </a:xfrm>
          <a:prstGeom prst="flowChartTerminator">
            <a:avLst/>
          </a:prstGeom>
          <a:gradFill flip="none" rotWithShape="1">
            <a:gsLst>
              <a:gs pos="0">
                <a:schemeClr val="accent1">
                  <a:lumMod val="60000"/>
                  <a:lumOff val="40000"/>
                  <a:tint val="66000"/>
                  <a:satMod val="160000"/>
                </a:schemeClr>
              </a:gs>
              <a:gs pos="50000">
                <a:schemeClr val="accent1">
                  <a:lumMod val="60000"/>
                  <a:lumOff val="40000"/>
                  <a:tint val="44500"/>
                  <a:satMod val="160000"/>
                </a:schemeClr>
              </a:gs>
              <a:gs pos="100000">
                <a:schemeClr val="accent1">
                  <a:lumMod val="60000"/>
                  <a:lumOff val="40000"/>
                  <a:tint val="23500"/>
                  <a:satMod val="160000"/>
                </a:schemeClr>
              </a:gs>
            </a:gsLst>
            <a:lin ang="13500000" scaled="1"/>
            <a:tileRect/>
          </a:gradFill>
          <a:ln w="19050">
            <a:solidFill>
              <a:schemeClr val="tx2"/>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4979462" y="3996489"/>
            <a:ext cx="5170005" cy="460382"/>
          </a:xfrm>
          <a:prstGeom prst="rect">
            <a:avLst/>
          </a:prstGeom>
        </p:spPr>
        <p:txBody>
          <a:bodyPr wrap="none">
            <a:spAutoFit/>
          </a:bodyPr>
          <a:lstStyle/>
          <a:p>
            <a:pPr lvl="0" algn="just" rtl="1">
              <a:lnSpc>
                <a:spcPct val="150000"/>
              </a:lnSpc>
            </a:pPr>
            <a:r>
              <a:rPr lang="ar-EG" dirty="0">
                <a:solidFill>
                  <a:srgbClr val="000000"/>
                </a:solidFill>
                <a:latin typeface="Times New Roman" panose="02020603050405020304" pitchFamily="18" charset="0"/>
                <a:ea typeface="Times New Roman" panose="02020603050405020304" pitchFamily="18" charset="0"/>
              </a:rPr>
              <a:t>2. </a:t>
            </a:r>
            <a:r>
              <a:rPr lang="ar-SA" dirty="0">
                <a:solidFill>
                  <a:srgbClr val="000000"/>
                </a:solidFill>
                <a:latin typeface="Times New Roman" panose="02020603050405020304" pitchFamily="18" charset="0"/>
                <a:ea typeface="Times New Roman" panose="02020603050405020304" pitchFamily="18" charset="0"/>
              </a:rPr>
              <a:t>أثر البريد الإلكتروني عل</a:t>
            </a:r>
            <a:r>
              <a:rPr lang="ar-EG" dirty="0">
                <a:solidFill>
                  <a:srgbClr val="000000"/>
                </a:solidFill>
                <a:latin typeface="Times New Roman" panose="02020603050405020304" pitchFamily="18" charset="0"/>
                <a:ea typeface="Times New Roman" panose="02020603050405020304" pitchFamily="18" charset="0"/>
              </a:rPr>
              <a:t>ى</a:t>
            </a:r>
            <a:r>
              <a:rPr lang="ar-SA" dirty="0">
                <a:solidFill>
                  <a:srgbClr val="000000"/>
                </a:solidFill>
                <a:latin typeface="Times New Roman" panose="02020603050405020304" pitchFamily="18" charset="0"/>
                <a:ea typeface="Times New Roman" panose="02020603050405020304" pitchFamily="18" charset="0"/>
              </a:rPr>
              <a:t> خصوصية المعلومات.</a:t>
            </a:r>
            <a:endParaRPr lang="en-US" dirty="0">
              <a:latin typeface="Times New Roman" panose="02020603050405020304" pitchFamily="18" charset="0"/>
              <a:ea typeface="Times New Roman" panose="02020603050405020304" pitchFamily="18" charset="0"/>
            </a:endParaRPr>
          </a:p>
        </p:txBody>
      </p:sp>
      <p:sp>
        <p:nvSpPr>
          <p:cNvPr id="19" name="Rectangle 18"/>
          <p:cNvSpPr/>
          <p:nvPr/>
        </p:nvSpPr>
        <p:spPr>
          <a:xfrm>
            <a:off x="2685563" y="3371686"/>
            <a:ext cx="6276077" cy="460382"/>
          </a:xfrm>
          <a:prstGeom prst="rect">
            <a:avLst/>
          </a:prstGeom>
        </p:spPr>
        <p:txBody>
          <a:bodyPr wrap="none">
            <a:spAutoFit/>
          </a:bodyPr>
          <a:lstStyle/>
          <a:p>
            <a:pPr lvl="0" algn="just" rtl="1">
              <a:lnSpc>
                <a:spcPct val="150000"/>
              </a:lnSpc>
            </a:pPr>
            <a:r>
              <a:rPr lang="ar-EG" dirty="0">
                <a:solidFill>
                  <a:srgbClr val="000000"/>
                </a:solidFill>
                <a:latin typeface="Times New Roman" panose="02020603050405020304" pitchFamily="18" charset="0"/>
                <a:ea typeface="Times New Roman" panose="02020603050405020304" pitchFamily="18" charset="0"/>
              </a:rPr>
              <a:t>1. </a:t>
            </a:r>
            <a:r>
              <a:rPr lang="ar-SA" dirty="0">
                <a:solidFill>
                  <a:srgbClr val="000000"/>
                </a:solidFill>
                <a:latin typeface="Times New Roman" panose="02020603050405020304" pitchFamily="18" charset="0"/>
                <a:ea typeface="Times New Roman" panose="02020603050405020304" pitchFamily="18" charset="0"/>
              </a:rPr>
              <a:t>الإنترنت تزيد كمية البيانات المجمعة والمعالجة والمنشاة.</a:t>
            </a:r>
            <a:endParaRPr lang="en-US" dirty="0">
              <a:latin typeface="Times New Roman" panose="02020603050405020304" pitchFamily="18" charset="0"/>
              <a:ea typeface="Times New Roman" panose="02020603050405020304" pitchFamily="18" charset="0"/>
            </a:endParaRPr>
          </a:p>
        </p:txBody>
      </p:sp>
      <p:pic>
        <p:nvPicPr>
          <p:cNvPr id="20" name="Picture 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178" y="5379022"/>
            <a:ext cx="2367044" cy="12008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16838515"/>
      </p:ext>
    </p:extLst>
  </p:cSld>
  <p:clrMapOvr>
    <a:masterClrMapping/>
  </p:clrMapOvr>
  <p:transition spd="slow">
    <p:wheel spokes="1"/>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74925" y="925575"/>
            <a:ext cx="11578003" cy="5829800"/>
          </a:xfrm>
          <a:prstGeom prst="rec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path path="circle">
              <a:fillToRect t="100000" r="100000"/>
            </a:path>
            <a:tileRect l="-100000" b="-100000"/>
          </a:gradFill>
          <a:ln w="28575">
            <a:solidFill>
              <a:schemeClr val="tx1"/>
            </a:solidFill>
          </a:ln>
          <a:effectLst>
            <a:innerShdw blurRad="63500" dist="50800" dir="16200000">
              <a:prstClr val="black">
                <a:alpha val="50000"/>
              </a:prstClr>
            </a:innerShdw>
          </a:effectLst>
        </p:spPr>
        <p:txBody>
          <a:bodyPr wrap="square" rtlCol="0">
            <a:spAutoFit/>
          </a:bodyPr>
          <a:lstStyle/>
          <a:p>
            <a:pPr marR="0" lvl="0" algn="just" rtl="1">
              <a:spcBef>
                <a:spcPts val="0"/>
              </a:spcBef>
              <a:spcAft>
                <a:spcPts val="500"/>
              </a:spcAft>
            </a:pPr>
            <a:r>
              <a:rPr lang="ar-EG" sz="1600" b="1" dirty="0">
                <a:solidFill>
                  <a:srgbClr val="FF0000"/>
                </a:solidFill>
                <a:highlight>
                  <a:srgbClr val="FFFF00"/>
                </a:highlight>
                <a:latin typeface="Times New Roman" panose="02020603050405020304" pitchFamily="18" charset="0"/>
                <a:ea typeface="Times New Roman" panose="02020603050405020304" pitchFamily="18" charset="0"/>
              </a:rPr>
              <a:t>1- </a:t>
            </a:r>
            <a:r>
              <a:rPr lang="ar-SA" sz="1600" b="1" dirty="0">
                <a:solidFill>
                  <a:srgbClr val="FF0000"/>
                </a:solidFill>
                <a:highlight>
                  <a:srgbClr val="FFFF00"/>
                </a:highlight>
                <a:latin typeface="Times New Roman" panose="02020603050405020304" pitchFamily="18" charset="0"/>
                <a:ea typeface="Times New Roman" panose="02020603050405020304" pitchFamily="18" charset="0"/>
              </a:rPr>
              <a:t>الإنترنت تزيد كمية البيانات المجمعة والمعالجة والمنشاة</a:t>
            </a:r>
            <a:r>
              <a:rPr lang="en-US" sz="1600" b="1" dirty="0">
                <a:solidFill>
                  <a:srgbClr val="FF0000"/>
                </a:solidFill>
                <a:highlight>
                  <a:srgbClr val="FFFF00"/>
                </a:highlight>
                <a:latin typeface="Times New Roman" panose="02020603050405020304" pitchFamily="18" charset="0"/>
                <a:ea typeface="Times New Roman" panose="02020603050405020304" pitchFamily="18" charset="0"/>
              </a:rPr>
              <a:t>:</a:t>
            </a:r>
          </a:p>
          <a:p>
            <a:pPr algn="just" rtl="1">
              <a:spcAft>
                <a:spcPts val="500"/>
              </a:spcAft>
            </a:pPr>
            <a:r>
              <a:rPr lang="ar-EG" sz="1600" dirty="0"/>
              <a:t>        </a:t>
            </a:r>
            <a:r>
              <a:rPr lang="ar-SA" sz="1600" dirty="0"/>
              <a:t>إن الإنترنت شهدت نماء التوجه نحو جمع البيانات المتوفرة في العالم الحقيقي، باعتبارها تصبح أكثر سهولة في بيئة الإنترنت من حيث قدرة الوصول إليها، وأكثر ملاءمة للتبويب بسبب تقنيات الحوسبة، وتصبح أسهل للتبادل في ضوء وسائل تبادل المعلومات بكل أشكالها التي اتاحتها الإنترنت وبرمجيات التصفح والتبادل والنقل فالبيئة التي تمر عبرها رحلة البيانات المتبادلة تغيرت بسبب الإنترنت، وترك الأفراد خلفهم الوسائل التقليدية في الوصول للمعلومات، وأصبح  اعتمادهم أكثر فأكثر على الإنترنت؛ لأن الإنترنت مصدر غني بالمعلومات حول كل شيء، وفي نطاق مسائل الخصوصية تحديدا فان المعلومات عن الأفراد، وعاداتهم، وهواياتهم ومسلكياتهم وآرائهم، واتجاهاتهم في التسوق أمست متوفرة في ظل الإنترنت.</a:t>
            </a:r>
            <a:endParaRPr lang="en-US" sz="1600" dirty="0"/>
          </a:p>
          <a:p>
            <a:pPr marL="342900" marR="0" lvl="0" indent="-342900" algn="just" rtl="1">
              <a:spcBef>
                <a:spcPts val="0"/>
              </a:spcBef>
              <a:spcAft>
                <a:spcPts val="500"/>
              </a:spcAft>
              <a:buFont typeface="+mj-lt"/>
              <a:buAutoNum type="arabicPeriod"/>
            </a:pPr>
            <a:endParaRPr lang="en-US" sz="1600" dirty="0">
              <a:highlight>
                <a:srgbClr val="FFFF00"/>
              </a:highlight>
              <a:latin typeface="Times New Roman" panose="02020603050405020304" pitchFamily="18" charset="0"/>
              <a:ea typeface="Times New Roman" panose="02020603050405020304" pitchFamily="18" charset="0"/>
            </a:endParaRPr>
          </a:p>
          <a:p>
            <a:pPr algn="just" rtl="1">
              <a:spcAft>
                <a:spcPts val="500"/>
              </a:spcAft>
            </a:pPr>
            <a:r>
              <a:rPr lang="ar-EG" sz="1600" dirty="0"/>
              <a:t>        </a:t>
            </a:r>
            <a:r>
              <a:rPr lang="ar-SA" sz="1600" dirty="0"/>
              <a:t> وإن البيانات المنقولة والمتبادلة والتي يطلق عليها تعبيرات عديدة كنهر المعلومات المتدفق كناية عن دور الماوس من بين أدوات جهاز الكمبيوتر في عمليات تنزيل قدر كبير من المعلومات، قد تشمل عنوان بروتوكول الإنترنت لحواسيب الافراد، والمتصفح المستخدم، ونوع الحاسوب، وآخر ما قام به المستخدم في زيارته الأخيرة السابقة لزيارة الموقع، وربما المواقع الأخرى التي زارها ووقتها، وتاريخها، وبيان المعلومات التي أرسلت واستقبلت، وقد تتضمن أيض</a:t>
            </a:r>
            <a:r>
              <a:rPr lang="ar-EG" sz="1600" dirty="0"/>
              <a:t>ً</a:t>
            </a:r>
            <a:r>
              <a:rPr lang="ar-SA" sz="1600" dirty="0"/>
              <a:t>ا معلومات محرك البحث الذي استخدمه المستخدم للوصول الي الصفحه، وتبعا لنوع المتصفح قد يظهر عنوان البريد الإلكتروني للمستخدم.</a:t>
            </a:r>
            <a:endParaRPr lang="en-US" sz="1600" dirty="0"/>
          </a:p>
          <a:p>
            <a:pPr algn="just" rtl="1">
              <a:spcAft>
                <a:spcPts val="500"/>
              </a:spcAft>
            </a:pPr>
            <a:r>
              <a:rPr lang="ar-EG" sz="1600" dirty="0"/>
              <a:t>    </a:t>
            </a:r>
          </a:p>
          <a:p>
            <a:pPr algn="just" rtl="1">
              <a:spcAft>
                <a:spcPts val="500"/>
              </a:spcAft>
            </a:pPr>
            <a:r>
              <a:rPr lang="ar-EG" sz="1600" dirty="0"/>
              <a:t>       </a:t>
            </a:r>
            <a:r>
              <a:rPr lang="ar-SA" sz="1600" dirty="0"/>
              <a:t>فهذه المعلومات التي قد تكون كافية للتعريف بالشخص، وأيضا قد يتم اصطيادها عن طريق تقنيات الكوكيز، وجمعها في نقاط عديدة في الرحلة عبر الشبكات، يمكن أن تتوفر لإعادة استخدامها، أو افشائها، أو تناقلها بين قطاعات معنية، وبعض المعلومات مهمة وضرورية لعمليات الشبكة والوصول لمواقع الإنترنت كرقم التليفون وعنوان بروتوكول الإنترنت الخاص، وبدونهما فالشبكة غير قادرة على العمل، ولكن هناك أجزاء من المعلومات قد لا تكون ضرورية لهذه العمليات وقد يكون جمعها لأغراض غير عمليات الشبكة، ومع المعلومات التي تجمع في مراحل شراء المنتجات أو لمجرد التسجيل أو الاشتراك بخدمات الموقع، فإن جمع هذه المعلومات قد يشكل بيانا بأنشطة الفرد، وفي مرحلة من المراحل تصبح هذه البيانات عند جمع شتاتها وتحليلها خاصة مع قيام برمجيات ذكية بذلك، مادة تكشف تفاصيل كثيرة قد لا يرغب الشخص كشفها وفي نفس الوقت تصبح هذه البيانات مادة غنية ومحل</a:t>
            </a:r>
            <a:r>
              <a:rPr lang="ar-EG" sz="1600" dirty="0"/>
              <a:t>ا </a:t>
            </a:r>
            <a:r>
              <a:rPr lang="ar-SA" sz="1600" dirty="0"/>
              <a:t>للبيع من جهة لأخرى لغايات الأعمال والأنشطة.</a:t>
            </a:r>
            <a:endParaRPr lang="en-US" sz="1600" dirty="0">
              <a:solidFill>
                <a:srgbClr val="000000"/>
              </a:solidFill>
              <a:latin typeface="Times New Roman" panose="02020603050405020304" pitchFamily="18" charset="0"/>
            </a:endParaRPr>
          </a:p>
        </p:txBody>
      </p:sp>
      <p:sp>
        <p:nvSpPr>
          <p:cNvPr id="7" name="Flowchart: Alternate Process 6">
            <a:extLst>
              <a:ext uri="{FF2B5EF4-FFF2-40B4-BE49-F238E27FC236}">
                <a16:creationId xmlns:a16="http://schemas.microsoft.com/office/drawing/2014/main" id="{815A625F-CC6E-4FC7-B7D4-5885C00FE9FA}"/>
              </a:ext>
            </a:extLst>
          </p:cNvPr>
          <p:cNvSpPr/>
          <p:nvPr/>
        </p:nvSpPr>
        <p:spPr>
          <a:xfrm>
            <a:off x="7802880" y="291785"/>
            <a:ext cx="3977802" cy="633790"/>
          </a:xfrm>
          <a:prstGeom prst="flowChartAlternateProcess">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path path="circle">
              <a:fillToRect t="100000" r="100000"/>
            </a:path>
            <a:tileRect l="-100000" b="-100000"/>
          </a:gra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8" name="Rectangle 7"/>
          <p:cNvSpPr/>
          <p:nvPr/>
        </p:nvSpPr>
        <p:spPr>
          <a:xfrm>
            <a:off x="7992268" y="425098"/>
            <a:ext cx="3496470" cy="369332"/>
          </a:xfrm>
          <a:prstGeom prst="rect">
            <a:avLst/>
          </a:prstGeom>
        </p:spPr>
        <p:txBody>
          <a:bodyPr wrap="none">
            <a:spAutoFit/>
          </a:bodyPr>
          <a:lstStyle/>
          <a:p>
            <a:pPr marR="0" lvl="0" algn="just" rtl="1">
              <a:spcBef>
                <a:spcPts val="0"/>
              </a:spcBef>
              <a:spcAft>
                <a:spcPts val="500"/>
              </a:spcAft>
            </a:pPr>
            <a:r>
              <a:rPr lang="ar-EG" b="1"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ثانيًا: أثر الإنترنت على الخصوصية:</a:t>
            </a:r>
          </a:p>
        </p:txBody>
      </p:sp>
    </p:spTree>
    <p:extLst>
      <p:ext uri="{BB962C8B-B14F-4D97-AF65-F5344CB8AC3E}">
        <p14:creationId xmlns:p14="http://schemas.microsoft.com/office/powerpoint/2010/main" val="13896982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lowchart: Manual Input 5"/>
          <p:cNvSpPr/>
          <p:nvPr/>
        </p:nvSpPr>
        <p:spPr>
          <a:xfrm rot="10800000">
            <a:off x="686570" y="1485238"/>
            <a:ext cx="10802168" cy="4271128"/>
          </a:xfrm>
          <a:prstGeom prst="flowChartManualInput">
            <a:avLst/>
          </a:prstGeom>
          <a:solidFill>
            <a:srgbClr val="5285A8"/>
          </a:solidFill>
          <a:ln w="28575">
            <a:solidFill>
              <a:srgbClr val="D9E6F1"/>
            </a:solidFill>
          </a:ln>
          <a:effectLst>
            <a:innerShdw blurRad="63500" dist="50800" dir="18900000">
              <a:prstClr val="black">
                <a:alpha val="50000"/>
              </a:prstClr>
            </a:innerShdw>
          </a:effectLst>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lowchart: Manual Input 3"/>
          <p:cNvSpPr/>
          <p:nvPr/>
        </p:nvSpPr>
        <p:spPr>
          <a:xfrm>
            <a:off x="686570" y="1236675"/>
            <a:ext cx="10904538" cy="4310686"/>
          </a:xfrm>
          <a:prstGeom prst="flowChartManualInpu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lin ang="16200000" scaled="1"/>
            <a:tileRect/>
          </a:gradFill>
          <a:ln w="28575">
            <a:noFill/>
          </a:ln>
          <a:effectLst>
            <a:outerShdw blurRad="107950" dist="12700" dir="5400000" algn="ctr">
              <a:srgbClr val="000000"/>
            </a:outerShdw>
            <a:reflection blurRad="6350" stA="50000" endA="300" endPos="55500" dist="50800" dir="5400000" sy="-100000" algn="bl" rotWithShape="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730023" y="2020789"/>
            <a:ext cx="10861085" cy="3416320"/>
          </a:xfrm>
          <a:prstGeom prst="rect">
            <a:avLst/>
          </a:prstGeom>
        </p:spPr>
        <p:txBody>
          <a:bodyPr wrap="square">
            <a:spAutoFit/>
          </a:bodyPr>
          <a:lstStyle/>
          <a:p>
            <a:pPr lvl="0" algn="just" rtl="1">
              <a:lnSpc>
                <a:spcPct val="150000"/>
              </a:lnSpc>
            </a:pPr>
            <a:r>
              <a:rPr lang="en-US" sz="1600" dirty="0"/>
              <a:t>           </a:t>
            </a:r>
            <a:r>
              <a:rPr lang="ar-SA" sz="1600" dirty="0"/>
              <a:t>إن تقنيات مثل (الكوكيز) يجري تخزينها بمجرد زيارة الموقع على القرص الصلب لجهاز المستخدم، وتمكن الموقع من جمع المعلومات باستمرار عن المستخدم، والتي تتعلق باشتراكه على الخط، والمواقع التي زارها، وما يفضله ومقدار مكوثه في المواقع وغير ذلك. ففي بيئة الإنترنت تستخدم العديد من الوسائل التقنية لتتبع المعلومات الشخصية للمشتركين، ومن أشهرها ما يعرف برسائل ( كوكيز - (</a:t>
            </a:r>
            <a:r>
              <a:rPr lang="en-US" sz="1600" dirty="0"/>
              <a:t>cookie</a:t>
            </a:r>
            <a:r>
              <a:rPr lang="ar-SA" sz="1600" dirty="0"/>
              <a:t>) التي تنتقل إلى نظام المستخدم بمجرد دخوله للموقع، وتتمكن من تسجيل بيانات تخص المستخدم، ومع أنها كوسيلة اتبعت ابتداء لغرض غير جرمي وهو إرسال بريد الكتروني من الشركات التجارية في إطار أنشطتها الدعائية إلا أن ذلك لا يمنع أنها تمثل كشفا عن بيانات قد لا يرغب الشخص في الكشف عنها، وهي في تطوراتها اللاحقة مثلت خير وسيلة لتتبع الأشخاص، وكشف حياتهم، بل وإهدار توقعهم في التخفي، واستخدمت لتمثل خير وسيلة لبناء دراسات التسويق وملاحقة الزبائن الى درجة أحدثت من حالات المضايقة مما أثار التساؤل حول مدى مشروعيتها ومدى مساسها بحرية الأفراد. </a:t>
            </a:r>
            <a:endParaRPr lang="en-US" sz="1600" dirty="0"/>
          </a:p>
        </p:txBody>
      </p:sp>
    </p:spTree>
    <p:extLst>
      <p:ext uri="{BB962C8B-B14F-4D97-AF65-F5344CB8AC3E}">
        <p14:creationId xmlns:p14="http://schemas.microsoft.com/office/powerpoint/2010/main" val="444696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74925" y="925576"/>
            <a:ext cx="11578003" cy="5200847"/>
          </a:xfrm>
          <a:prstGeom prst="rec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path path="circle">
              <a:fillToRect t="100000" r="100000"/>
            </a:path>
            <a:tileRect l="-100000" b="-100000"/>
          </a:gradFill>
          <a:ln w="28575">
            <a:solidFill>
              <a:schemeClr val="tx1"/>
            </a:solidFill>
          </a:ln>
          <a:effectLst>
            <a:innerShdw blurRad="63500" dist="50800" dir="16200000">
              <a:prstClr val="black">
                <a:alpha val="50000"/>
              </a:prstClr>
            </a:innerShdw>
          </a:effectLst>
        </p:spPr>
        <p:txBody>
          <a:bodyPr wrap="square" rtlCol="0">
            <a:spAutoFit/>
          </a:bodyPr>
          <a:lstStyle/>
          <a:p>
            <a:pPr marR="0" lvl="0" algn="just" rtl="1">
              <a:lnSpc>
                <a:spcPct val="150000"/>
              </a:lnSpc>
              <a:spcBef>
                <a:spcPts val="0"/>
              </a:spcBef>
              <a:spcAft>
                <a:spcPts val="500"/>
              </a:spcAft>
            </a:pPr>
            <a:r>
              <a:rPr lang="ar-EG" sz="2000" b="1" dirty="0">
                <a:highlight>
                  <a:srgbClr val="FFFF00"/>
                </a:highlight>
                <a:latin typeface="Times New Roman" panose="02020603050405020304" pitchFamily="18" charset="0"/>
                <a:ea typeface="Times New Roman" panose="02020603050405020304" pitchFamily="18" charset="0"/>
              </a:rPr>
              <a:t>2</a:t>
            </a:r>
            <a:r>
              <a:rPr lang="ar-EG" sz="1600" b="1" dirty="0">
                <a:solidFill>
                  <a:srgbClr val="000000"/>
                </a:solidFill>
                <a:highlight>
                  <a:srgbClr val="FFFF00"/>
                </a:highlight>
                <a:latin typeface="Times New Roman" panose="02020603050405020304" pitchFamily="18" charset="0"/>
                <a:ea typeface="Times New Roman" panose="02020603050405020304" pitchFamily="18" charset="0"/>
              </a:rPr>
              <a:t>. أثر البريد الإلكتروني على الخصوصية:</a:t>
            </a:r>
            <a:endParaRPr lang="en-US" sz="1600" b="1" dirty="0">
              <a:solidFill>
                <a:srgbClr val="000000"/>
              </a:solidFill>
              <a:highlight>
                <a:srgbClr val="FFFF00"/>
              </a:highlight>
              <a:latin typeface="Times New Roman" panose="02020603050405020304" pitchFamily="18" charset="0"/>
              <a:ea typeface="Times New Roman" panose="02020603050405020304" pitchFamily="18" charset="0"/>
            </a:endParaRPr>
          </a:p>
          <a:p>
            <a:pPr algn="just" rtl="1">
              <a:lnSpc>
                <a:spcPct val="150000"/>
              </a:lnSpc>
              <a:spcAft>
                <a:spcPts val="500"/>
              </a:spcAft>
            </a:pPr>
            <a:r>
              <a:rPr lang="ar-EG" sz="1600" dirty="0"/>
              <a:t>       </a:t>
            </a:r>
            <a:r>
              <a:rPr lang="ar-SA" sz="1600" dirty="0"/>
              <a:t>ويثور التساؤل أيضا حول البريد الإلكتروني، حيث يعد من </a:t>
            </a:r>
            <a:r>
              <a:rPr lang="ar-EG" sz="1600" dirty="0"/>
              <a:t> الخدمات</a:t>
            </a:r>
            <a:r>
              <a:rPr lang="ar-SA" sz="1600" dirty="0"/>
              <a:t> المهمة التي تقدمها شبكات المعلومات حتى إنه يمكن القول: إنه أصبح واحد</a:t>
            </a:r>
            <a:r>
              <a:rPr lang="ar-EG" sz="1600" dirty="0"/>
              <a:t>ً</a:t>
            </a:r>
            <a:r>
              <a:rPr lang="ar-SA" sz="1600" dirty="0"/>
              <a:t>ا من أكثر وسائل الاتصال شيوعا.</a:t>
            </a:r>
            <a:endParaRPr lang="en-US" sz="1600" dirty="0"/>
          </a:p>
          <a:p>
            <a:pPr algn="just" rtl="1">
              <a:lnSpc>
                <a:spcPct val="150000"/>
              </a:lnSpc>
              <a:spcAft>
                <a:spcPts val="500"/>
              </a:spcAft>
            </a:pPr>
            <a:r>
              <a:rPr lang="ar-EG" sz="1600" dirty="0"/>
              <a:t>        </a:t>
            </a:r>
            <a:r>
              <a:rPr lang="ar-SA" sz="1600" dirty="0"/>
              <a:t>وهو يسمح للأفراد بتبادل الرسائل بشكل فوري من خلال شبكات المعلومات إلا أنه نظر</a:t>
            </a:r>
            <a:r>
              <a:rPr lang="ar-EG" sz="1600" dirty="0"/>
              <a:t>ً</a:t>
            </a:r>
            <a:r>
              <a:rPr lang="ar-SA" sz="1600" dirty="0"/>
              <a:t>ا للصعوبة الكبيرة التي تعرض إيجاد رقابة تحكم عمل هذه الشبكات، فإنه لا يوجد ضوابط تحكم هذا البريد، مما أسفر عن ظهور بعض الاستخدامات غير المشروعة للبريد الإلكتروني والتي بدأت في الانتشار في الآونة الأخيرة. </a:t>
            </a:r>
            <a:endParaRPr lang="en-US" sz="1600" dirty="0"/>
          </a:p>
          <a:p>
            <a:pPr algn="just" rtl="1">
              <a:lnSpc>
                <a:spcPct val="150000"/>
              </a:lnSpc>
              <a:spcAft>
                <a:spcPts val="500"/>
              </a:spcAft>
            </a:pPr>
            <a:r>
              <a:rPr lang="ar-EG" sz="1600" dirty="0"/>
              <a:t>       </a:t>
            </a:r>
            <a:r>
              <a:rPr lang="ar-SA" sz="1600" dirty="0"/>
              <a:t>ويشكل الاعتداء عل</a:t>
            </a:r>
            <a:r>
              <a:rPr lang="ar-EG" sz="1600" dirty="0"/>
              <a:t>ى</a:t>
            </a:r>
            <a:r>
              <a:rPr lang="ar-SA" sz="1600" dirty="0"/>
              <a:t> البريد الإلكتروني العديد من الجرائم، وعل</a:t>
            </a:r>
            <a:r>
              <a:rPr lang="ar-EG" sz="1600" dirty="0"/>
              <a:t>ى</a:t>
            </a:r>
            <a:r>
              <a:rPr lang="ar-SA" sz="1600" dirty="0"/>
              <a:t> سبيل المثال وليس الحصر، قد يتم استغلال البيانات الشخصية التي يتم كتابتها عند الاشتراك في خدمة البريد الإلكتروني من قبل الشركات التجارية و الأفراد في إرسال الرسائل التي تتضمن الدعاية والإعلان عن منتجاتهم، مثل الكحوليات، ونوادي القمار والألعاب العنيفة، وغيرها من المواد الضارة مما قد يسبب نوعا من الضيق للمستهدفين.</a:t>
            </a:r>
            <a:endParaRPr lang="en-US" sz="1600" dirty="0"/>
          </a:p>
          <a:p>
            <a:pPr algn="just" rtl="1">
              <a:lnSpc>
                <a:spcPct val="150000"/>
              </a:lnSpc>
              <a:spcAft>
                <a:spcPts val="500"/>
              </a:spcAft>
            </a:pPr>
            <a:r>
              <a:rPr lang="ar-EG" sz="1600" dirty="0"/>
              <a:t>       </a:t>
            </a:r>
            <a:r>
              <a:rPr lang="ar-SA" sz="1600" dirty="0"/>
              <a:t>وقد تتخذ جرائم الاعتداء عل</a:t>
            </a:r>
            <a:r>
              <a:rPr lang="ar-EG" sz="1600" dirty="0"/>
              <a:t>ى</a:t>
            </a:r>
            <a:r>
              <a:rPr lang="ar-SA" sz="1600" dirty="0"/>
              <a:t> البريد الإلكتروني صورة جريمة تهديد الغير (</a:t>
            </a:r>
            <a:r>
              <a:rPr lang="en-US" sz="1600" dirty="0"/>
              <a:t>E-mail talking</a:t>
            </a:r>
            <a:r>
              <a:rPr lang="ar-SA" sz="1600" dirty="0"/>
              <a:t>)، وقد تقع الجرائم عل</a:t>
            </a:r>
            <a:r>
              <a:rPr lang="ar-EG" sz="1600" dirty="0"/>
              <a:t>ى</a:t>
            </a:r>
            <a:r>
              <a:rPr lang="ar-SA" sz="1600" dirty="0"/>
              <a:t> البريد الإلكتروني مثل جريمة تزوير البريد الإلكتروني(</a:t>
            </a:r>
            <a:r>
              <a:rPr lang="en-US" sz="1600" dirty="0"/>
              <a:t>E-mail Spoofing</a:t>
            </a:r>
            <a:r>
              <a:rPr lang="ar-SA" sz="1600" dirty="0"/>
              <a:t>)، وجريمة انتهاك سرية رسائل البريد الإلكتروني، وجريمة تضخيم البريد الإلكتروني (</a:t>
            </a:r>
            <a:r>
              <a:rPr lang="en-US" sz="1600" dirty="0"/>
              <a:t>Spam</a:t>
            </a:r>
            <a:r>
              <a:rPr lang="ar-SA" sz="1600" dirty="0"/>
              <a:t>). وسوف نعرض لأهم هذه الجرائم وذلك عل</a:t>
            </a:r>
            <a:r>
              <a:rPr lang="ar-EG" sz="1600" dirty="0"/>
              <a:t>ى</a:t>
            </a:r>
            <a:r>
              <a:rPr lang="ar-SA" sz="1600" dirty="0"/>
              <a:t> النحو التالي:</a:t>
            </a:r>
            <a:endParaRPr lang="ar-EG" sz="1600" dirty="0"/>
          </a:p>
        </p:txBody>
      </p:sp>
      <p:sp>
        <p:nvSpPr>
          <p:cNvPr id="7" name="Flowchart: Alternate Process 6">
            <a:extLst>
              <a:ext uri="{FF2B5EF4-FFF2-40B4-BE49-F238E27FC236}">
                <a16:creationId xmlns:a16="http://schemas.microsoft.com/office/drawing/2014/main" id="{815A625F-CC6E-4FC7-B7D4-5885C00FE9FA}"/>
              </a:ext>
            </a:extLst>
          </p:cNvPr>
          <p:cNvSpPr/>
          <p:nvPr/>
        </p:nvSpPr>
        <p:spPr>
          <a:xfrm>
            <a:off x="7802880" y="291785"/>
            <a:ext cx="3977802" cy="633790"/>
          </a:xfrm>
          <a:prstGeom prst="flowChartAlternateProcess">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path path="circle">
              <a:fillToRect t="100000" r="100000"/>
            </a:path>
            <a:tileRect l="-100000" b="-100000"/>
          </a:gra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8" name="Rectangle 7"/>
          <p:cNvSpPr/>
          <p:nvPr/>
        </p:nvSpPr>
        <p:spPr>
          <a:xfrm>
            <a:off x="7811128" y="425098"/>
            <a:ext cx="3858750" cy="400110"/>
          </a:xfrm>
          <a:prstGeom prst="rect">
            <a:avLst/>
          </a:prstGeom>
        </p:spPr>
        <p:txBody>
          <a:bodyPr wrap="none">
            <a:spAutoFit/>
          </a:bodyPr>
          <a:lstStyle/>
          <a:p>
            <a:pPr marR="0" lvl="0" algn="just" rtl="1">
              <a:spcBef>
                <a:spcPts val="0"/>
              </a:spcBef>
              <a:spcAft>
                <a:spcPts val="500"/>
              </a:spcAft>
            </a:pPr>
            <a:r>
              <a:rPr lang="ar-EG" sz="2000" b="1"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ثانيًا: أثر الإنترنت على الخصوصية:</a:t>
            </a:r>
          </a:p>
        </p:txBody>
      </p:sp>
    </p:spTree>
    <p:extLst>
      <p:ext uri="{BB962C8B-B14F-4D97-AF65-F5344CB8AC3E}">
        <p14:creationId xmlns:p14="http://schemas.microsoft.com/office/powerpoint/2010/main" val="168685107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lowchart: Manual Input 5"/>
          <p:cNvSpPr/>
          <p:nvPr/>
        </p:nvSpPr>
        <p:spPr>
          <a:xfrm rot="10800000">
            <a:off x="686570" y="1485238"/>
            <a:ext cx="10802168" cy="4271128"/>
          </a:xfrm>
          <a:prstGeom prst="flowChartManualInput">
            <a:avLst/>
          </a:prstGeom>
          <a:solidFill>
            <a:srgbClr val="5285A8"/>
          </a:solidFill>
          <a:ln w="28575">
            <a:solidFill>
              <a:srgbClr val="D9E6F1"/>
            </a:solidFill>
          </a:ln>
          <a:effectLst>
            <a:innerShdw blurRad="63500" dist="50800" dir="18900000">
              <a:prstClr val="black">
                <a:alpha val="50000"/>
              </a:prstClr>
            </a:innerShdw>
          </a:effectLst>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lowchart: Manual Input 3"/>
          <p:cNvSpPr/>
          <p:nvPr/>
        </p:nvSpPr>
        <p:spPr>
          <a:xfrm>
            <a:off x="686570" y="1236675"/>
            <a:ext cx="10904538" cy="4310686"/>
          </a:xfrm>
          <a:prstGeom prst="flowChartManualInpu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lin ang="16200000" scaled="1"/>
            <a:tileRect/>
          </a:gradFill>
          <a:ln w="28575">
            <a:noFill/>
          </a:ln>
          <a:effectLst>
            <a:outerShdw blurRad="107950" dist="12700" dir="5400000" algn="ctr">
              <a:srgbClr val="000000"/>
            </a:outerShdw>
            <a:reflection blurRad="6350" stA="50000" endA="300" endPos="55500" dist="50800" dir="5400000" sy="-100000" algn="bl" rotWithShape="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708296" y="2252282"/>
            <a:ext cx="10861085" cy="2585323"/>
          </a:xfrm>
          <a:prstGeom prst="rect">
            <a:avLst/>
          </a:prstGeom>
        </p:spPr>
        <p:txBody>
          <a:bodyPr wrap="square">
            <a:spAutoFit/>
          </a:bodyPr>
          <a:lstStyle/>
          <a:p>
            <a:pPr lvl="0" algn="just" rtl="1">
              <a:lnSpc>
                <a:spcPct val="150000"/>
              </a:lnSpc>
            </a:pPr>
            <a:r>
              <a:rPr lang="ar-EG" b="1" dirty="0">
                <a:solidFill>
                  <a:srgbClr val="FF0000"/>
                </a:solidFill>
              </a:rPr>
              <a:t>أ- </a:t>
            </a:r>
            <a:r>
              <a:rPr lang="ar-SA" b="1" dirty="0">
                <a:solidFill>
                  <a:srgbClr val="FF0000"/>
                </a:solidFill>
              </a:rPr>
              <a:t>جريمة تهديد الغير عن طريق البريد الإلكتروني:</a:t>
            </a:r>
            <a:endParaRPr lang="en-US" b="1" dirty="0">
              <a:solidFill>
                <a:srgbClr val="FF0000"/>
              </a:solidFill>
            </a:endParaRPr>
          </a:p>
          <a:p>
            <a:pPr lvl="0" algn="just" rtl="1">
              <a:lnSpc>
                <a:spcPct val="150000"/>
              </a:lnSpc>
            </a:pPr>
            <a:r>
              <a:rPr lang="ar-EG" dirty="0">
                <a:solidFill>
                  <a:srgbClr val="000000"/>
                </a:solidFill>
                <a:ea typeface="Times New Roman" panose="02020603050405020304" pitchFamily="18" charset="0"/>
              </a:rPr>
              <a:t>        </a:t>
            </a:r>
            <a:r>
              <a:rPr lang="ar-SA" dirty="0">
                <a:solidFill>
                  <a:srgbClr val="000000"/>
                </a:solidFill>
                <a:ea typeface="Times New Roman" panose="02020603050405020304" pitchFamily="18" charset="0"/>
              </a:rPr>
              <a:t>وذلك عن طريق إرسال رسائل عبر الشبكة إلى شخص أو عدة أشخاص </a:t>
            </a:r>
            <a:r>
              <a:rPr lang="ar-SA" dirty="0">
                <a:solidFill>
                  <a:srgbClr val="000000"/>
                </a:solidFill>
                <a:highlight>
                  <a:srgbClr val="FFFF00"/>
                </a:highlight>
                <a:ea typeface="Times New Roman" panose="02020603050405020304" pitchFamily="18" charset="0"/>
              </a:rPr>
              <a:t>تنطوي عل</a:t>
            </a:r>
            <a:r>
              <a:rPr lang="ar-EG" dirty="0">
                <a:solidFill>
                  <a:srgbClr val="000000"/>
                </a:solidFill>
                <a:highlight>
                  <a:srgbClr val="FFFF00"/>
                </a:highlight>
                <a:ea typeface="Times New Roman" panose="02020603050405020304" pitchFamily="18" charset="0"/>
              </a:rPr>
              <a:t>ى</a:t>
            </a:r>
            <a:r>
              <a:rPr lang="ar-SA" dirty="0">
                <a:solidFill>
                  <a:srgbClr val="000000"/>
                </a:solidFill>
                <a:highlight>
                  <a:srgbClr val="FFFF00"/>
                </a:highlight>
                <a:ea typeface="Times New Roman" panose="02020603050405020304" pitchFamily="18" charset="0"/>
              </a:rPr>
              <a:t> عبارات تسبب خوفا وترويعا له</a:t>
            </a:r>
            <a:r>
              <a:rPr lang="ar-SA" dirty="0">
                <a:solidFill>
                  <a:srgbClr val="000000"/>
                </a:solidFill>
                <a:ea typeface="Times New Roman" panose="02020603050405020304" pitchFamily="18" charset="0"/>
              </a:rPr>
              <a:t>. ولعل الشباب والأطفال أكثر الفئات التي يتم استهدافها لارتكاب مثل هذه الجرائم عل</a:t>
            </a:r>
            <a:r>
              <a:rPr lang="ar-EG" dirty="0">
                <a:solidFill>
                  <a:srgbClr val="000000"/>
                </a:solidFill>
                <a:ea typeface="Times New Roman" panose="02020603050405020304" pitchFamily="18" charset="0"/>
              </a:rPr>
              <a:t>ى</a:t>
            </a:r>
            <a:r>
              <a:rPr lang="ar-SA" dirty="0">
                <a:solidFill>
                  <a:srgbClr val="000000"/>
                </a:solidFill>
                <a:ea typeface="Times New Roman" panose="02020603050405020304" pitchFamily="18" charset="0"/>
              </a:rPr>
              <a:t> سبيل المداعبة، أو كمحاولة لاستغلالهم في ارتكاب جرائم السرقة؛ حيث يؤدي ذلك إل</a:t>
            </a:r>
            <a:r>
              <a:rPr lang="ar-EG" dirty="0">
                <a:solidFill>
                  <a:srgbClr val="000000"/>
                </a:solidFill>
                <a:ea typeface="Times New Roman" panose="02020603050405020304" pitchFamily="18" charset="0"/>
              </a:rPr>
              <a:t>ى</a:t>
            </a:r>
            <a:r>
              <a:rPr lang="ar-SA" dirty="0">
                <a:solidFill>
                  <a:srgbClr val="000000"/>
                </a:solidFill>
                <a:ea typeface="Times New Roman" panose="02020603050405020304" pitchFamily="18" charset="0"/>
              </a:rPr>
              <a:t> تعطيل الشبكة، وعدم إمكانية استقبال أية رسائل، فضلا عن إمكانية انقطاع الخدمة، وبالتالي تكبد خسائر مادية و معنوية غير محدودة.</a:t>
            </a:r>
            <a:endParaRPr lang="ar-EG" b="1"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0388" y="4507130"/>
            <a:ext cx="3126377" cy="208046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937581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39908" y="921760"/>
            <a:ext cx="11976101" cy="5693866"/>
          </a:xfrm>
          <a:prstGeom prst="rect">
            <a:avLst/>
          </a:prstGeom>
          <a:ln/>
        </p:spPr>
        <p:style>
          <a:lnRef idx="2">
            <a:schemeClr val="dk1"/>
          </a:lnRef>
          <a:fillRef idx="1">
            <a:schemeClr val="lt1"/>
          </a:fillRef>
          <a:effectRef idx="0">
            <a:schemeClr val="dk1"/>
          </a:effectRef>
          <a:fontRef idx="minor">
            <a:schemeClr val="dk1"/>
          </a:fontRef>
        </p:style>
        <p:txBody>
          <a:bodyPr wrap="square" rtlCol="0">
            <a:spAutoFit/>
          </a:bodyPr>
          <a:lstStyle/>
          <a:p>
            <a:pPr lvl="0" algn="just" rtl="1"/>
            <a:r>
              <a:rPr lang="ar-SA" sz="1400" dirty="0">
                <a:highlight>
                  <a:srgbClr val="FFFF00"/>
                </a:highlight>
              </a:rPr>
              <a:t>مجرد الدخول إلى موقع البريد الإلكتروني والإطلاع عل</a:t>
            </a:r>
            <a:r>
              <a:rPr lang="ar-EG" sz="1400" dirty="0">
                <a:highlight>
                  <a:srgbClr val="FFFF00"/>
                </a:highlight>
              </a:rPr>
              <a:t>ى</a:t>
            </a:r>
            <a:r>
              <a:rPr lang="ar-SA" sz="1400" dirty="0">
                <a:highlight>
                  <a:srgbClr val="FFFF00"/>
                </a:highlight>
              </a:rPr>
              <a:t> الرسائل الموجودة بداخله دون أذن من صاحبه، يعد جريمة انتهاك سرية المراسلات المكفولة بنصوص الدستور كما سبق وأن بينا.</a:t>
            </a:r>
            <a:r>
              <a:rPr lang="ar-EG" sz="1400" b="1" dirty="0"/>
              <a:t> </a:t>
            </a:r>
            <a:r>
              <a:rPr lang="ar-SA" sz="1400" b="1" dirty="0"/>
              <a:t>ويجرم المشرع الفرنسي فعل انتهاك حرمة المراسلات البريدية من قبل الفرد العادي، وأيضا من قبل الموظف العام.</a:t>
            </a:r>
            <a:endParaRPr lang="en-US" sz="1400" b="1" dirty="0"/>
          </a:p>
          <a:p>
            <a:pPr lvl="0" algn="just" rtl="1"/>
            <a:endParaRPr lang="ar-EG" sz="1400" b="1" dirty="0"/>
          </a:p>
          <a:p>
            <a:pPr lvl="0" algn="just" rtl="1"/>
            <a:r>
              <a:rPr lang="en-US" sz="1400" dirty="0"/>
              <a:t>            </a:t>
            </a:r>
            <a:r>
              <a:rPr lang="ar-SA" sz="1400" dirty="0"/>
              <a:t>أما بالنسبة للموظف العادي فذلك بمقتضي المادة (٢٦٦ - ١٥) عقوبات، والمعدلة بمقتضي بموجب الأمر رقم ۹۱٦ - ۲۰۰۰ الصادر في ٢٢ سبتمبر ۲۰۰۰م، والتي دخلت حيز التنفيذ في ١ يناير ۲۰۰۲م، وتنص هذه المادة عل</a:t>
            </a:r>
            <a:r>
              <a:rPr lang="ar-EG" sz="1400" dirty="0"/>
              <a:t>ى</a:t>
            </a:r>
            <a:r>
              <a:rPr lang="ar-SA" sz="1400" dirty="0"/>
              <a:t> أن ( يعاقب بسنة حبس وغرامة ٤٥,۰۰۰ يورو لكل من يقوم بسوء نية وبشكل احتيالي بفتح أو حذف أو تأخير أو تحويل المراسلات المسلمة وغير المسلمة إل</a:t>
            </a:r>
            <a:r>
              <a:rPr lang="ar-EG" sz="1400" dirty="0"/>
              <a:t>ى</a:t>
            </a:r>
            <a:r>
              <a:rPr lang="ar-SA" sz="1400" dirty="0"/>
              <a:t> جهة معينة، وتحويلها إلى الغير، أو الاطلاع عل</a:t>
            </a:r>
            <a:r>
              <a:rPr lang="ar-EG" sz="1400" dirty="0"/>
              <a:t>ى</a:t>
            </a:r>
            <a:r>
              <a:rPr lang="ar-SA" sz="1400" dirty="0"/>
              <a:t> محتواها، ويعاقب بالعقوبة ذاتها كل من يقوم بسوء نية باعتراض أو تحويل، أو استخدام، أو إفشاء المراسلات: المرسلة أو المحولة أو المستلمة بالبريد الالكتروني، أو القيام بتركيب أجهزة معدة للقيام بتلك الاعتراضات).</a:t>
            </a:r>
            <a:endParaRPr lang="ar-EG" sz="1400" dirty="0"/>
          </a:p>
          <a:p>
            <a:pPr lvl="0" algn="just" rtl="1"/>
            <a:endParaRPr lang="en-US" sz="1400" dirty="0"/>
          </a:p>
          <a:p>
            <a:pPr lvl="0" algn="just" rtl="1"/>
            <a:r>
              <a:rPr lang="ar-EG" sz="1400" dirty="0"/>
              <a:t>        </a:t>
            </a:r>
            <a:r>
              <a:rPr lang="ar-SA" sz="1400" dirty="0"/>
              <a:t>وتنص هذه المادة عل</a:t>
            </a:r>
            <a:r>
              <a:rPr lang="ar-EG" sz="1400" dirty="0"/>
              <a:t>ى</a:t>
            </a:r>
            <a:r>
              <a:rPr lang="ar-SA" sz="1400" dirty="0"/>
              <a:t> نوعين من حماية المراسلات وهما: المراسلات المكتوبة والمراسلات البعدية أو المراسلات بطريق الاتصال عن بعد (المراسلات الإلكترونية).</a:t>
            </a:r>
            <a:endParaRPr lang="ar-EG" sz="1400" dirty="0"/>
          </a:p>
          <a:p>
            <a:pPr lvl="0" algn="just" rtl="1"/>
            <a:endParaRPr lang="ar-EG" sz="1400" dirty="0"/>
          </a:p>
          <a:p>
            <a:pPr lvl="0" algn="just" rtl="1"/>
            <a:r>
              <a:rPr lang="ar-EG" sz="1400" dirty="0"/>
              <a:t>        </a:t>
            </a:r>
            <a:r>
              <a:rPr lang="ar-SA" sz="1400" b="1" dirty="0"/>
              <a:t>ويجرم المشرع الفرنسي فعل انتهاك حرمة المراسلات البريدية الالكترونية من الموظف العام </a:t>
            </a:r>
            <a:r>
              <a:rPr lang="ar-SA" sz="1400" dirty="0"/>
              <a:t>بمقتضي المادة (٤٣٢ - ٩) عقوبات، والمعدلة بالقانون رقم ( ٦٦٩ - ٢٠٠٤م )، الصادر في 9 يوليو ٢٠٠٤م، المتعلق بالاتصالات الإلكترونية وخدمات الاتصال السمعي والبصري، وتنص هذه المادة عل</a:t>
            </a:r>
            <a:r>
              <a:rPr lang="ar-EG" sz="1400" dirty="0"/>
              <a:t>ى</a:t>
            </a:r>
            <a:r>
              <a:rPr lang="ar-SA" sz="1400" dirty="0"/>
              <a:t> أن (يعاقب بالحبس مدة ثلاث سنوات وغرامة 45000 يورو كل من له سلطة عامة أو مكلف بمهمه عامة أثناء تنفيذه لوظائفه، أو بمناسبة تنفيذه لها، يأمر، أو يرتكب، أو يسهل تحويل، أو إلغاء، أو فتح المراسلات أو إفشاء محتواها خارج الحالات المنصوص عليها في القانون.</a:t>
            </a:r>
            <a:endParaRPr lang="ar-EG" sz="1400" dirty="0"/>
          </a:p>
          <a:p>
            <a:pPr lvl="0" algn="just" rtl="1"/>
            <a:r>
              <a:rPr lang="en-US" sz="1400" dirty="0"/>
              <a:t> </a:t>
            </a:r>
            <a:endParaRPr lang="ar-EG" sz="1400" dirty="0"/>
          </a:p>
          <a:p>
            <a:pPr lvl="0" algn="just" rtl="1"/>
            <a:r>
              <a:rPr lang="en-US" sz="1400" dirty="0"/>
              <a:t>        </a:t>
            </a:r>
            <a:r>
              <a:rPr lang="ar-SA" sz="1400" dirty="0"/>
              <a:t>ويعاقب بالعقوبة ذاتها الشخص المذكور في الفقرة السابقة، أو الوكيل العامل بشبكات الاتصالات الإلكترونية المتاحة للجمهور، أو مزود خدمات الاتصالات عن بعد يأمر، أو يرتكب أو يسهل اعتراض المراسلات المرسلة أو المحولة أو المستلمة عبر الاتصالات عن بعد، أو استخدامها، أو إفشاء محتواها أثناء القيام بوظائفه وخارج الحالات المنصوص عليها في القانون).</a:t>
            </a:r>
            <a:endParaRPr lang="ar-EG" sz="1400" dirty="0"/>
          </a:p>
          <a:p>
            <a:pPr lvl="0" algn="just" rtl="1"/>
            <a:endParaRPr lang="ar-EG" sz="1400" dirty="0"/>
          </a:p>
          <a:p>
            <a:pPr lvl="0" algn="just" rtl="1"/>
            <a:r>
              <a:rPr lang="ar-EG" sz="1400" dirty="0"/>
              <a:t>        </a:t>
            </a:r>
            <a:r>
              <a:rPr lang="ar-SA" sz="1400" dirty="0"/>
              <a:t>وينص قانون مكافحة جرائم تقنية المعلومات المصري رقم 175 لسنة 2018 في المادة 18: جريمة الاعتداء على البريد الاليكترونى</a:t>
            </a:r>
            <a:r>
              <a:rPr lang="ar-EG" sz="1400" dirty="0"/>
              <a:t> </a:t>
            </a:r>
            <a:r>
              <a:rPr lang="ar-SA" sz="1400" dirty="0"/>
              <a:t>أو المواقع أو الحسابات الخاصة:</a:t>
            </a:r>
            <a:r>
              <a:rPr lang="ar-EG" sz="1400" dirty="0"/>
              <a:t> </a:t>
            </a:r>
            <a:r>
              <a:rPr lang="ar-SA" sz="1400" dirty="0"/>
              <a:t>يعاقب بالحبس مدة لا تقل عن شهر، وبغرامة لا تقل عن 50 ألف جنيه ولا تجاوز 100 ألف جنيه أو بإحدى العقوبتين كل من أتلف أو عطل أو أبطأ أو اخترق بريد</a:t>
            </a:r>
            <a:r>
              <a:rPr lang="ar-EG" sz="1400" dirty="0"/>
              <a:t>ً</a:t>
            </a:r>
            <a:r>
              <a:rPr lang="ar-SA" sz="1400" dirty="0"/>
              <a:t>ا إلكترونيا أو موقعا أو حسابا خاصا بأحد الناس</a:t>
            </a:r>
            <a:r>
              <a:rPr lang="ar-EG" sz="1400" dirty="0"/>
              <a:t>، </a:t>
            </a:r>
            <a:r>
              <a:rPr lang="ar-SA" sz="1400" dirty="0"/>
              <a:t>فإذا وقعت الجريمة على بريد إلكترونى أو موقع أو حساب خاص بأحد الأشخاص الاعتبارية الخاصة، تكون العقوبة الحبس مدة لا تقل عن 6 أشهر وبغرامة لا تقل عن 100 ألف جنيه ولا تجاوز 200 ألف جنيه أو بإحدى هاتين العقوبتين</a:t>
            </a:r>
            <a:r>
              <a:rPr lang="en-US" sz="1400" dirty="0"/>
              <a:t>.</a:t>
            </a:r>
            <a:endParaRPr lang="ar-EG" sz="1400" dirty="0"/>
          </a:p>
        </p:txBody>
      </p:sp>
      <p:sp>
        <p:nvSpPr>
          <p:cNvPr id="7" name="Flowchart: Alternate Process 6">
            <a:extLst>
              <a:ext uri="{FF2B5EF4-FFF2-40B4-BE49-F238E27FC236}">
                <a16:creationId xmlns:a16="http://schemas.microsoft.com/office/drawing/2014/main" id="{815A625F-CC6E-4FC7-B7D4-5885C00FE9FA}"/>
              </a:ext>
            </a:extLst>
          </p:cNvPr>
          <p:cNvSpPr/>
          <p:nvPr/>
        </p:nvSpPr>
        <p:spPr>
          <a:xfrm>
            <a:off x="6455296" y="291785"/>
            <a:ext cx="5325386" cy="633790"/>
          </a:xfrm>
          <a:prstGeom prst="flowChartAlternateProcess">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path path="circle">
              <a:fillToRect t="100000" r="100000"/>
            </a:path>
            <a:tileRect l="-100000" b="-100000"/>
          </a:gra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8" name="Rectangle 7"/>
          <p:cNvSpPr/>
          <p:nvPr/>
        </p:nvSpPr>
        <p:spPr>
          <a:xfrm>
            <a:off x="6419173" y="408625"/>
            <a:ext cx="5397632" cy="400110"/>
          </a:xfrm>
          <a:prstGeom prst="rect">
            <a:avLst/>
          </a:prstGeom>
        </p:spPr>
        <p:txBody>
          <a:bodyPr wrap="none">
            <a:spAutoFit/>
          </a:bodyPr>
          <a:lstStyle/>
          <a:p>
            <a:pPr lvl="0" algn="just" rtl="1"/>
            <a:r>
              <a:rPr lang="ar-EG" sz="2000" b="1" dirty="0">
                <a:solidFill>
                  <a:srgbClr val="FF0000"/>
                </a:solidFill>
                <a:effectLst>
                  <a:outerShdw blurRad="38100" dist="38100" dir="2700000" algn="tl">
                    <a:srgbClr val="000000">
                      <a:alpha val="43137"/>
                    </a:srgbClr>
                  </a:outerShdw>
                </a:effectLst>
              </a:rPr>
              <a:t>ب- </a:t>
            </a:r>
            <a:r>
              <a:rPr lang="ar-SA" sz="2000" b="1" dirty="0">
                <a:solidFill>
                  <a:srgbClr val="FF0000"/>
                </a:solidFill>
                <a:effectLst>
                  <a:outerShdw blurRad="38100" dist="38100" dir="2700000" algn="tl">
                    <a:srgbClr val="000000">
                      <a:alpha val="43137"/>
                    </a:srgbClr>
                  </a:outerShdw>
                </a:effectLst>
              </a:rPr>
              <a:t>جريمة انتهاك سرية رسائل البريد الإلكتروني:</a:t>
            </a:r>
            <a:endParaRPr lang="en-US" sz="2000" b="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1468572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lowchart: Manual Input 5"/>
          <p:cNvSpPr/>
          <p:nvPr/>
        </p:nvSpPr>
        <p:spPr>
          <a:xfrm rot="10800000">
            <a:off x="686570" y="1485238"/>
            <a:ext cx="10802168" cy="4271128"/>
          </a:xfrm>
          <a:prstGeom prst="flowChartManualInput">
            <a:avLst/>
          </a:prstGeom>
          <a:solidFill>
            <a:srgbClr val="5285A8"/>
          </a:solidFill>
          <a:ln w="28575">
            <a:solidFill>
              <a:srgbClr val="D9E6F1"/>
            </a:solidFill>
          </a:ln>
          <a:effectLst>
            <a:innerShdw blurRad="63500" dist="50800" dir="18900000">
              <a:prstClr val="black">
                <a:alpha val="50000"/>
              </a:prstClr>
            </a:innerShdw>
          </a:effectLst>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lowchart: Manual Input 3"/>
          <p:cNvSpPr/>
          <p:nvPr/>
        </p:nvSpPr>
        <p:spPr>
          <a:xfrm>
            <a:off x="686568" y="1326754"/>
            <a:ext cx="11289531" cy="4714281"/>
          </a:xfrm>
          <a:prstGeom prst="flowChartManualInpu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lin ang="16200000" scaled="1"/>
            <a:tileRect/>
          </a:gradFill>
          <a:ln w="28575">
            <a:noFill/>
          </a:ln>
          <a:effectLst>
            <a:outerShdw blurRad="107950" dist="12700" dir="5400000" algn="ctr">
              <a:srgbClr val="000000"/>
            </a:outerShdw>
            <a:reflection blurRad="6350" stA="50000" endA="300" endPos="55500" dist="50800" dir="5400000" sy="-100000" algn="bl" rotWithShape="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708295" y="2152116"/>
            <a:ext cx="11267804" cy="3744038"/>
          </a:xfrm>
          <a:prstGeom prst="rect">
            <a:avLst/>
          </a:prstGeom>
        </p:spPr>
        <p:txBody>
          <a:bodyPr wrap="square">
            <a:spAutoFit/>
          </a:bodyPr>
          <a:lstStyle/>
          <a:p>
            <a:pPr lvl="0" algn="just" rtl="1">
              <a:lnSpc>
                <a:spcPct val="150000"/>
              </a:lnSpc>
            </a:pPr>
            <a:r>
              <a:rPr lang="ar-EG" sz="1600" u="sng" dirty="0"/>
              <a:t> </a:t>
            </a:r>
            <a:r>
              <a:rPr lang="ar-EG" sz="1600" dirty="0"/>
              <a:t>         </a:t>
            </a:r>
            <a:r>
              <a:rPr lang="ar-SA" sz="1600" u="sng" dirty="0"/>
              <a:t>وقد ترتكب هذه الجريمة من قبل الأفراد، أو الشركات، أو الحكومة،</a:t>
            </a:r>
            <a:r>
              <a:rPr lang="ar-SA" sz="1600" dirty="0"/>
              <a:t> وعل</a:t>
            </a:r>
            <a:r>
              <a:rPr lang="ar-EG" sz="1600" dirty="0"/>
              <a:t>ى</a:t>
            </a:r>
            <a:r>
              <a:rPr lang="ar-SA" sz="1600" dirty="0"/>
              <a:t> سبيل المثال ففي عام ٢٠٠٦م تقدمت الحكومة الأمريكية بطلب إل</a:t>
            </a:r>
            <a:r>
              <a:rPr lang="ar-EG" sz="1600" dirty="0"/>
              <a:t>ى</a:t>
            </a:r>
            <a:r>
              <a:rPr lang="ar-SA" sz="1600" dirty="0"/>
              <a:t> شركة غوغل بتزويدها ببيانات العملاء لديها حتى وإن تطلب الأمر الكشف عن المراسلات البريدية، وذلك لزعمها بأنها تريد الكشف عن مخطط إرهابي.</a:t>
            </a:r>
            <a:endParaRPr lang="en-US" sz="1600" dirty="0"/>
          </a:p>
          <a:p>
            <a:pPr lvl="0" algn="just" rtl="1">
              <a:lnSpc>
                <a:spcPct val="150000"/>
              </a:lnSpc>
            </a:pPr>
            <a:endParaRPr lang="en-US" sz="1600" dirty="0"/>
          </a:p>
          <a:p>
            <a:pPr lvl="0" algn="just" rtl="1">
              <a:lnSpc>
                <a:spcPct val="150000"/>
              </a:lnSpc>
            </a:pPr>
            <a:r>
              <a:rPr lang="en-US" sz="1600" b="1" dirty="0"/>
              <a:t>       </a:t>
            </a:r>
            <a:r>
              <a:rPr lang="ar-SA" sz="1600" b="1" dirty="0"/>
              <a:t>وبالنظر للطبيعة القانونية للإتفاقية المبرمة للخصوصية المعلوماتية في أغلب الشركات في هذا الشأن مثل شركة غوغل- نجدها تضع بند الخصوصية في اتفاقياتها مع العملاء المستخدمين لهذه الخدمة المقدمة لهم من قبلها</a:t>
            </a:r>
            <a:r>
              <a:rPr lang="ar-SA" sz="1600" dirty="0"/>
              <a:t>، وبالرغم من ذلك تجيز لنفسها بموجبه أن تراقب الاستخدام من قبل المستخدم الى أقصى حد يسمح به القانون؛ للاطلاع أو الكشف عن معلومات المستخدم الخاصة، وحسابه وبياناته ومحتوياته واتصالاته عند وجود لذلك سبب وبحسن من جانبها للاعتقاد بأنه من الضروري القيام بذلك، نية أو امتثالا للقانون، أو لأي إجراء قانوني متخذ ضدها، وكذلك لتتأكد وتتحقق من أي انتهاكات محتملة لهذا العقد، وبذلك تفرغ الخصوصية من محتواها ومن خصائصها، فأين هي الخصوصية إذا ؟ !</a:t>
            </a:r>
            <a:endParaRPr lang="ar-EG" sz="1600" b="1" dirty="0"/>
          </a:p>
        </p:txBody>
      </p:sp>
    </p:spTree>
    <p:extLst>
      <p:ext uri="{BB962C8B-B14F-4D97-AF65-F5344CB8AC3E}">
        <p14:creationId xmlns:p14="http://schemas.microsoft.com/office/powerpoint/2010/main" val="31665779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74925" y="1021369"/>
            <a:ext cx="11578003" cy="5590698"/>
          </a:xfrm>
          <a:prstGeom prst="rec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path path="circle">
              <a:fillToRect t="100000" r="100000"/>
            </a:path>
            <a:tileRect l="-100000" b="-100000"/>
          </a:gradFill>
          <a:ln w="28575">
            <a:solidFill>
              <a:schemeClr val="tx1"/>
            </a:solidFill>
          </a:ln>
          <a:effectLst>
            <a:innerShdw blurRad="63500" dist="50800" dir="16200000">
              <a:prstClr val="black">
                <a:alpha val="50000"/>
              </a:prstClr>
            </a:innerShdw>
          </a:effectLst>
        </p:spPr>
        <p:txBody>
          <a:bodyPr wrap="square" rtlCol="0">
            <a:spAutoFit/>
          </a:bodyPr>
          <a:lstStyle/>
          <a:p>
            <a:pPr lvl="0" algn="just" rtl="1">
              <a:lnSpc>
                <a:spcPct val="150000"/>
              </a:lnSpc>
            </a:pPr>
            <a:r>
              <a:rPr lang="en-US" sz="1600" dirty="0"/>
              <a:t>       </a:t>
            </a:r>
            <a:r>
              <a:rPr lang="ar-SA" sz="1600" dirty="0"/>
              <a:t>وتتم جريمة تضخيم البريد الإلكتروني عن طريق وصول عدد ضخم من رسائل مجهولة المصدر إل</a:t>
            </a:r>
            <a:r>
              <a:rPr lang="ar-EG" sz="1600" dirty="0"/>
              <a:t>ى</a:t>
            </a:r>
            <a:r>
              <a:rPr lang="ar-SA" sz="1600" dirty="0"/>
              <a:t> حساب البريد الإلكتروني للمستلم النهائي، ويستخدم في إرسالها برامج معدة خصيص</a:t>
            </a:r>
            <a:r>
              <a:rPr lang="ar-EG" sz="1600" dirty="0"/>
              <a:t>ً</a:t>
            </a:r>
            <a:r>
              <a:rPr lang="ar-SA" sz="1600" dirty="0"/>
              <a:t>ا لذلك، وهي برامج محظورة لكونها تهدد قواعد البيانات بتضخيم قاعدة عمل البريد الإلكتروني؛ حيث يجد صاحب البريد الإلكتروني نفسه أمام سيل منهمر من الرسائل عديمة الفائدة، أو التي قد يصاحبها فيروسات، أو صور أو ملفات كبيرة الحجم، مما يترتب عليه ضياع وإهدار العديد من الملفات و الرسائل الهامة، أو إلغاء صندوق البريد علي أثر تضخمه وحمله فوق طاقة الاستخدام المقررة له، مما يسبب ذلك انتهاك</a:t>
            </a:r>
            <a:r>
              <a:rPr lang="ar-EG" sz="1600" dirty="0"/>
              <a:t>ً</a:t>
            </a:r>
            <a:r>
              <a:rPr lang="ar-SA" sz="1600" dirty="0"/>
              <a:t>ا للخصوصية، وقد يسبب خسائر اقتصادية ضخمة، خاصة بالنسبة للشركات والمؤسسات العامة في مجال التجارة الإلكترونية والتي تتنظر مئات الرسائل الإلكترونية يوميا بغرض إبرام الصفقات التجارية.</a:t>
            </a:r>
            <a:endParaRPr lang="ar-EG" sz="1600" dirty="0"/>
          </a:p>
          <a:p>
            <a:pPr lvl="0" algn="just" rtl="1">
              <a:lnSpc>
                <a:spcPct val="150000"/>
              </a:lnSpc>
            </a:pPr>
            <a:endParaRPr lang="en-US" sz="1600" dirty="0"/>
          </a:p>
          <a:p>
            <a:pPr lvl="0" algn="just" rtl="1">
              <a:lnSpc>
                <a:spcPct val="150000"/>
              </a:lnSpc>
            </a:pPr>
            <a:r>
              <a:rPr lang="en-US" sz="1600" dirty="0"/>
              <a:t>       </a:t>
            </a:r>
            <a:r>
              <a:rPr lang="ar-SA" sz="1600" dirty="0"/>
              <a:t>ونص قانون مكافحة جرائم تقنية المعلومات المصري المادة (25) رقم 175 لسنة 2018 عل</a:t>
            </a:r>
            <a:r>
              <a:rPr lang="ar-EG" sz="1600" dirty="0"/>
              <a:t>ى</a:t>
            </a:r>
            <a:r>
              <a:rPr lang="ar-SA" sz="1600" dirty="0"/>
              <a:t> الجرائم المتعلقة بالاعتداء على حرمه الحياة الخاصة والمحتوى المعلوماتى غير </a:t>
            </a:r>
            <a:r>
              <a:rPr lang="ar-SA" sz="1600"/>
              <a:t>المشروع:</a:t>
            </a:r>
            <a:endParaRPr lang="en-US" sz="1600" dirty="0"/>
          </a:p>
          <a:p>
            <a:pPr lvl="0" algn="just" rtl="1">
              <a:lnSpc>
                <a:spcPct val="150000"/>
              </a:lnSpc>
            </a:pPr>
            <a:r>
              <a:rPr lang="en-US" sz="1600" dirty="0"/>
              <a:t>        </a:t>
            </a:r>
            <a:r>
              <a:rPr lang="ar-SA" sz="1600" dirty="0"/>
              <a:t>يعاقب بالحبس مدة لاتقل عن ستة أشهر، وبغرامة لاتقل عن خمسين ألف جنيه ولا تجاوز مائة ألف جنيه، أو ب</a:t>
            </a:r>
            <a:r>
              <a:rPr lang="ar-EG" sz="1600" dirty="0"/>
              <a:t>إ</a:t>
            </a:r>
            <a:r>
              <a:rPr lang="ar-SA" sz="1600" dirty="0"/>
              <a:t>حدى هاتين العقوبتين، كل من اعتدى على أ</a:t>
            </a:r>
            <a:r>
              <a:rPr lang="ar-EG" sz="1600" dirty="0"/>
              <a:t>ي</a:t>
            </a:r>
            <a:r>
              <a:rPr lang="ar-SA" sz="1600" dirty="0"/>
              <a:t> من المبادئ أو القيم الاسرية ف</a:t>
            </a:r>
            <a:r>
              <a:rPr lang="ar-EG" sz="1600" dirty="0"/>
              <a:t>ي</a:t>
            </a:r>
            <a:r>
              <a:rPr lang="ar-SA" sz="1600" dirty="0"/>
              <a:t> المجتمع المصرى، أو انتهك حرمة الحياه الخاصة أو </a:t>
            </a:r>
            <a:r>
              <a:rPr lang="ar-EG" sz="1600" dirty="0"/>
              <a:t>أ</a:t>
            </a:r>
            <a:r>
              <a:rPr lang="ar-SA" sz="1600" dirty="0"/>
              <a:t>رسل بكثافة العديد من الرسائل الاليكترونية لشخص معين دون موافقته، أو منح بيانات إلى نظام أو موقع اليكترونى لترويج السلع أو الخدمات دون موافقته أو بالقيام بالنشر عن طريق الشبكة المعلوماتية أو ب</a:t>
            </a:r>
            <a:r>
              <a:rPr lang="ar-EG" sz="1600" dirty="0"/>
              <a:t>إ</a:t>
            </a:r>
            <a:r>
              <a:rPr lang="ar-SA" sz="1600" dirty="0"/>
              <a:t>حدى وسائل تقنية المعلومات، لمعلومات أو </a:t>
            </a:r>
            <a:r>
              <a:rPr lang="ar-EG" sz="1600" dirty="0"/>
              <a:t>أ</a:t>
            </a:r>
            <a:r>
              <a:rPr lang="ar-SA" sz="1600" dirty="0"/>
              <a:t>خبار أو صور وما ف</a:t>
            </a:r>
            <a:r>
              <a:rPr lang="ar-EG" sz="1600" dirty="0"/>
              <a:t>ي</a:t>
            </a:r>
            <a:r>
              <a:rPr lang="ar-SA" sz="1600" dirty="0"/>
              <a:t> حكمها، تنتهك خصوصية أ</a:t>
            </a:r>
            <a:r>
              <a:rPr lang="ar-EG" sz="1600" dirty="0"/>
              <a:t>ي</a:t>
            </a:r>
            <a:r>
              <a:rPr lang="ar-SA" sz="1600" dirty="0"/>
              <a:t> شخص دون رضاه، سواء كانت المعلومات المنشورة صحيحة </a:t>
            </a:r>
            <a:r>
              <a:rPr lang="ar-EG" sz="1600" dirty="0"/>
              <a:t>أ</a:t>
            </a:r>
            <a:r>
              <a:rPr lang="ar-SA" sz="1600" dirty="0"/>
              <a:t>م غير صحيحة</a:t>
            </a:r>
            <a:r>
              <a:rPr lang="en-US" sz="1600" dirty="0"/>
              <a:t>.</a:t>
            </a:r>
            <a:endParaRPr lang="ar-EG" sz="1600" dirty="0"/>
          </a:p>
        </p:txBody>
      </p:sp>
      <p:sp>
        <p:nvSpPr>
          <p:cNvPr id="7" name="Flowchart: Alternate Process 6">
            <a:extLst>
              <a:ext uri="{FF2B5EF4-FFF2-40B4-BE49-F238E27FC236}">
                <a16:creationId xmlns:a16="http://schemas.microsoft.com/office/drawing/2014/main" id="{815A625F-CC6E-4FC7-B7D4-5885C00FE9FA}"/>
              </a:ext>
            </a:extLst>
          </p:cNvPr>
          <p:cNvSpPr/>
          <p:nvPr/>
        </p:nvSpPr>
        <p:spPr>
          <a:xfrm>
            <a:off x="7802880" y="291785"/>
            <a:ext cx="3977802" cy="633790"/>
          </a:xfrm>
          <a:prstGeom prst="flowChartAlternateProcess">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path path="circle">
              <a:fillToRect t="100000" r="100000"/>
            </a:path>
            <a:tileRect l="-100000" b="-100000"/>
          </a:gra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8" name="Rectangle 7"/>
          <p:cNvSpPr/>
          <p:nvPr/>
        </p:nvSpPr>
        <p:spPr>
          <a:xfrm>
            <a:off x="7722186" y="316601"/>
            <a:ext cx="4047904" cy="501932"/>
          </a:xfrm>
          <a:prstGeom prst="rect">
            <a:avLst/>
          </a:prstGeom>
        </p:spPr>
        <p:txBody>
          <a:bodyPr wrap="none">
            <a:spAutoFit/>
          </a:bodyPr>
          <a:lstStyle/>
          <a:p>
            <a:pPr lvl="0" algn="just" rtl="1">
              <a:lnSpc>
                <a:spcPct val="150000"/>
              </a:lnSpc>
            </a:pPr>
            <a:r>
              <a:rPr lang="ar-EG" sz="2000" b="1" dirty="0">
                <a:solidFill>
                  <a:srgbClr val="C00000"/>
                </a:solidFill>
                <a:effectLst>
                  <a:outerShdw blurRad="38100" dist="38100" dir="2700000" algn="tl">
                    <a:srgbClr val="000000">
                      <a:alpha val="43137"/>
                    </a:srgbClr>
                  </a:outerShdw>
                </a:effectLst>
              </a:rPr>
              <a:t>ج- </a:t>
            </a:r>
            <a:r>
              <a:rPr lang="ar-SA" sz="2000" b="1" dirty="0">
                <a:solidFill>
                  <a:srgbClr val="C00000"/>
                </a:solidFill>
                <a:effectLst>
                  <a:outerShdw blurRad="38100" dist="38100" dir="2700000" algn="tl">
                    <a:srgbClr val="000000">
                      <a:alpha val="43137"/>
                    </a:srgbClr>
                  </a:outerShdw>
                </a:effectLst>
              </a:rPr>
              <a:t>جريمة تضخيم البريد الإلكتروني:</a:t>
            </a:r>
            <a:endParaRPr lang="en-US" sz="2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374773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74925" y="1021369"/>
            <a:ext cx="11578003" cy="5580246"/>
          </a:xfrm>
          <a:prstGeom prst="rec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path path="circle">
              <a:fillToRect t="100000" r="100000"/>
            </a:path>
            <a:tileRect l="-100000" b="-100000"/>
          </a:gradFill>
          <a:ln w="28575">
            <a:solidFill>
              <a:schemeClr val="tx1"/>
            </a:solidFill>
          </a:ln>
          <a:effectLst>
            <a:innerShdw blurRad="63500" dist="50800" dir="16200000">
              <a:prstClr val="black">
                <a:alpha val="50000"/>
              </a:prstClr>
            </a:innerShdw>
          </a:effectLst>
        </p:spPr>
        <p:txBody>
          <a:bodyPr wrap="square" rtlCol="0">
            <a:spAutoFit/>
          </a:bodyPr>
          <a:lstStyle/>
          <a:p>
            <a:pPr lvl="0" algn="just" rtl="1">
              <a:lnSpc>
                <a:spcPct val="150000"/>
              </a:lnSpc>
            </a:pPr>
            <a:r>
              <a:rPr lang="en-US" sz="2000" dirty="0"/>
              <a:t>       </a:t>
            </a:r>
            <a:r>
              <a:rPr lang="ar-SA" sz="2000" dirty="0"/>
              <a:t>ونص قانون مكافحة جرائم تقنية المعلومات المصري  رقم 175 لسنة 2018  في المادة (24) الجرائم المتعلقة باصطناع المواقع والحسابات الخاصة والبريد الإلكترونى.</a:t>
            </a:r>
            <a:endParaRPr lang="ar-EG" sz="2000" dirty="0"/>
          </a:p>
          <a:p>
            <a:pPr lvl="0" algn="just" rtl="1">
              <a:lnSpc>
                <a:spcPct val="150000"/>
              </a:lnSpc>
            </a:pPr>
            <a:r>
              <a:rPr lang="ar-SA" sz="2000" dirty="0"/>
              <a:t>يعاقب بالحبس مدة لا تقل عن 3 أشهر وغرامة لا تقل عن 10 آلاف جنيه ولا تجاوز 30 ألف جنيه أو بإحدى العقوبتين كل من اصطنع بريد</a:t>
            </a:r>
            <a:r>
              <a:rPr lang="ar-EG" sz="2000" dirty="0"/>
              <a:t>ً</a:t>
            </a:r>
            <a:r>
              <a:rPr lang="ar-SA" sz="2000" dirty="0"/>
              <a:t>ا إلكترونيا أو موقعا أو حاسبا خاصا ونسبه زور</a:t>
            </a:r>
            <a:r>
              <a:rPr lang="ar-EG" sz="2000" dirty="0"/>
              <a:t>ً</a:t>
            </a:r>
            <a:r>
              <a:rPr lang="ar-SA" sz="2000" dirty="0"/>
              <a:t>ا لشخص</a:t>
            </a:r>
            <a:r>
              <a:rPr lang="ar-EG" sz="2000" dirty="0"/>
              <a:t>ٍ</a:t>
            </a:r>
            <a:r>
              <a:rPr lang="ar-SA" sz="2000" dirty="0"/>
              <a:t> طبيعى</a:t>
            </a:r>
            <a:r>
              <a:rPr lang="ar-EG" sz="2000" dirty="0"/>
              <a:t>ٍّ</a:t>
            </a:r>
            <a:r>
              <a:rPr lang="ar-SA" sz="2000" dirty="0"/>
              <a:t> أو اعتبارى.</a:t>
            </a:r>
            <a:endParaRPr lang="en-US" sz="2000" dirty="0"/>
          </a:p>
          <a:p>
            <a:pPr lvl="0" algn="just" rtl="1">
              <a:lnSpc>
                <a:spcPct val="150000"/>
              </a:lnSpc>
            </a:pPr>
            <a:endParaRPr lang="ar-EG" sz="2000" dirty="0"/>
          </a:p>
          <a:p>
            <a:pPr lvl="0" algn="just" rtl="1">
              <a:lnSpc>
                <a:spcPct val="150000"/>
              </a:lnSpc>
            </a:pPr>
            <a:r>
              <a:rPr lang="en-US" sz="2000" dirty="0"/>
              <a:t>      </a:t>
            </a:r>
            <a:r>
              <a:rPr lang="ar-SA" sz="2000" dirty="0"/>
              <a:t>فإذا استخدم الجانى البريد أو الموقع أو الحساب الخاص المصطنع فى أمر يسئ إلى من نسب إليه، تكون العقوبة الحبس الذى لا تقل مدته عن سنة وغرامة لا تقل عن 50 ألف جنيه ولا تجاوز 200 ألف جنيه أو بإحدى العقوبتين</a:t>
            </a:r>
            <a:r>
              <a:rPr lang="en-US" sz="2000" dirty="0"/>
              <a:t>.</a:t>
            </a:r>
            <a:endParaRPr lang="ar-EG" sz="2000" dirty="0"/>
          </a:p>
          <a:p>
            <a:pPr lvl="0" algn="just" rtl="1">
              <a:lnSpc>
                <a:spcPct val="150000"/>
              </a:lnSpc>
            </a:pPr>
            <a:endParaRPr lang="ar-EG" sz="2000" dirty="0"/>
          </a:p>
          <a:p>
            <a:pPr lvl="0" algn="just" rtl="1">
              <a:lnSpc>
                <a:spcPct val="150000"/>
              </a:lnSpc>
            </a:pPr>
            <a:r>
              <a:rPr lang="en-US" sz="2000" dirty="0"/>
              <a:t>       </a:t>
            </a:r>
            <a:r>
              <a:rPr lang="ar-SA" sz="2000" dirty="0"/>
              <a:t>وإذا وقعت الجريمة على أحد الأشخاص الاعتبارية العامة فتكون العقوبة السجن والغرامة التى لا تقل عن 100 ألف جنيه ولا تزيد على 300 ألف جنيه</a:t>
            </a:r>
            <a:r>
              <a:rPr lang="en-US" sz="2000" dirty="0"/>
              <a:t>.</a:t>
            </a:r>
            <a:endParaRPr lang="ar-EG" sz="2000" dirty="0"/>
          </a:p>
        </p:txBody>
      </p:sp>
      <p:sp>
        <p:nvSpPr>
          <p:cNvPr id="7" name="Flowchart: Alternate Process 6">
            <a:extLst>
              <a:ext uri="{FF2B5EF4-FFF2-40B4-BE49-F238E27FC236}">
                <a16:creationId xmlns:a16="http://schemas.microsoft.com/office/drawing/2014/main" id="{815A625F-CC6E-4FC7-B7D4-5885C00FE9FA}"/>
              </a:ext>
            </a:extLst>
          </p:cNvPr>
          <p:cNvSpPr/>
          <p:nvPr/>
        </p:nvSpPr>
        <p:spPr>
          <a:xfrm>
            <a:off x="7802880" y="291785"/>
            <a:ext cx="3977802" cy="633790"/>
          </a:xfrm>
          <a:prstGeom prst="flowChartAlternateProcess">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path path="circle">
              <a:fillToRect t="100000" r="100000"/>
            </a:path>
            <a:tileRect l="-100000" b="-100000"/>
          </a:gra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8" name="Rectangle 7"/>
          <p:cNvSpPr/>
          <p:nvPr/>
        </p:nvSpPr>
        <p:spPr>
          <a:xfrm>
            <a:off x="7759857" y="316601"/>
            <a:ext cx="3972562" cy="501932"/>
          </a:xfrm>
          <a:prstGeom prst="rect">
            <a:avLst/>
          </a:prstGeom>
        </p:spPr>
        <p:txBody>
          <a:bodyPr wrap="none">
            <a:spAutoFit/>
          </a:bodyPr>
          <a:lstStyle/>
          <a:p>
            <a:pPr lvl="0" algn="just" rtl="1">
              <a:lnSpc>
                <a:spcPct val="150000"/>
              </a:lnSpc>
            </a:pPr>
            <a:r>
              <a:rPr lang="ar-EG" sz="2000" b="1" dirty="0">
                <a:solidFill>
                  <a:srgbClr val="C00000"/>
                </a:solidFill>
                <a:effectLst>
                  <a:outerShdw blurRad="38100" dist="38100" dir="2700000" algn="tl">
                    <a:srgbClr val="000000">
                      <a:alpha val="43137"/>
                    </a:srgbClr>
                  </a:outerShdw>
                </a:effectLst>
              </a:rPr>
              <a:t>د- </a:t>
            </a:r>
            <a:r>
              <a:rPr lang="ar-SA" sz="2000" b="1" dirty="0">
                <a:solidFill>
                  <a:srgbClr val="C00000"/>
                </a:solidFill>
                <a:effectLst>
                  <a:outerShdw blurRad="38100" dist="38100" dir="2700000" algn="tl">
                    <a:srgbClr val="000000">
                      <a:alpha val="43137"/>
                    </a:srgbClr>
                  </a:outerShdw>
                </a:effectLst>
              </a:rPr>
              <a:t>جرائم اصطناع البريد الإلكتروني</a:t>
            </a:r>
            <a:r>
              <a:rPr lang="ar-EG" sz="2000" b="1" dirty="0">
                <a:solidFill>
                  <a:srgbClr val="C00000"/>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4110045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lowchart: Manual Input 5"/>
          <p:cNvSpPr/>
          <p:nvPr/>
        </p:nvSpPr>
        <p:spPr>
          <a:xfrm rot="10800000">
            <a:off x="686570" y="1485238"/>
            <a:ext cx="10802168" cy="4271128"/>
          </a:xfrm>
          <a:prstGeom prst="flowChartManualInput">
            <a:avLst/>
          </a:prstGeom>
          <a:solidFill>
            <a:srgbClr val="5285A8"/>
          </a:solidFill>
          <a:ln w="28575">
            <a:solidFill>
              <a:srgbClr val="D9E6F1"/>
            </a:solidFill>
          </a:ln>
          <a:effectLst>
            <a:innerShdw blurRad="63500" dist="50800" dir="18900000">
              <a:prstClr val="black">
                <a:alpha val="50000"/>
              </a:prstClr>
            </a:innerShdw>
          </a:effectLst>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lowchart: Manual Input 3"/>
          <p:cNvSpPr/>
          <p:nvPr/>
        </p:nvSpPr>
        <p:spPr>
          <a:xfrm>
            <a:off x="686568" y="1326755"/>
            <a:ext cx="11289531" cy="4310686"/>
          </a:xfrm>
          <a:prstGeom prst="flowChartManualInpu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lin ang="16200000" scaled="1"/>
            <a:tileRect/>
          </a:gradFill>
          <a:ln w="28575">
            <a:noFill/>
          </a:ln>
          <a:effectLst>
            <a:outerShdw blurRad="107950" dist="12700" dir="5400000" algn="ctr">
              <a:srgbClr val="000000"/>
            </a:outerShdw>
            <a:reflection blurRad="6350" stA="50000" endA="300" endPos="55500" dist="50800" dir="5400000" sy="-100000" algn="bl" rotWithShape="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708295" y="2281973"/>
            <a:ext cx="11267804" cy="3369449"/>
          </a:xfrm>
          <a:prstGeom prst="rect">
            <a:avLst/>
          </a:prstGeom>
        </p:spPr>
        <p:txBody>
          <a:bodyPr wrap="square">
            <a:spAutoFit/>
          </a:bodyPr>
          <a:lstStyle/>
          <a:p>
            <a:pPr lvl="0" algn="just" rtl="1">
              <a:lnSpc>
                <a:spcPct val="150000"/>
              </a:lnSpc>
            </a:pPr>
            <a:r>
              <a:rPr lang="en-US" dirty="0"/>
              <a:t>        </a:t>
            </a:r>
            <a:r>
              <a:rPr lang="ar-SA" dirty="0"/>
              <a:t>يمكن أن تتخذ هجمات الاصطناع عدة أشكال، منها هجمات اصطناع البريد الإلكتروني الشائعة، وهجمات اصطناع مواقع الإنترنت، وهجمات انتحال هوية المتصل من خلال اصطناع </a:t>
            </a:r>
            <a:r>
              <a:rPr lang="ar-EG" dirty="0"/>
              <a:t>حساب</a:t>
            </a:r>
            <a:r>
              <a:rPr lang="ar-SA" dirty="0"/>
              <a:t> خاص الكتروني والذي غالبًا ما يُستخدم لارتكاب عمليات احتيال.</a:t>
            </a:r>
            <a:endParaRPr lang="en-US" dirty="0"/>
          </a:p>
          <a:p>
            <a:pPr lvl="0" algn="just" rtl="1">
              <a:lnSpc>
                <a:spcPct val="150000"/>
              </a:lnSpc>
            </a:pPr>
            <a:endParaRPr lang="ar-EG" dirty="0"/>
          </a:p>
          <a:p>
            <a:pPr lvl="0" algn="just" rtl="1">
              <a:lnSpc>
                <a:spcPct val="150000"/>
              </a:lnSpc>
            </a:pPr>
            <a:r>
              <a:rPr lang="en-US" dirty="0"/>
              <a:t>           </a:t>
            </a:r>
            <a:r>
              <a:rPr lang="ar-EG" dirty="0"/>
              <a:t>ا</a:t>
            </a:r>
            <a:r>
              <a:rPr lang="ar-SA" dirty="0"/>
              <a:t>نضم </a:t>
            </a:r>
            <a:r>
              <a:rPr lang="ar-EG" dirty="0"/>
              <a:t>إلى</a:t>
            </a:r>
            <a:r>
              <a:rPr lang="ar-SA" dirty="0"/>
              <a:t> رأي الفقه القائل بأن المشرع المصري  قد أ</a:t>
            </a:r>
            <a:r>
              <a:rPr lang="ar-EG" dirty="0"/>
              <a:t>س</a:t>
            </a:r>
            <a:r>
              <a:rPr lang="ar-SA" dirty="0"/>
              <a:t>رف وتزايد في النص على هذه الجريمة، حيث كان من المتعين إدراجها ضمن الجريمة الواردة في نص المادة ١٨ من القانون والمتعلقة بالاعتداء على البريد الالكتروني أو المواقع أو الحسابات الخاصة، بحيث يضاف إل</a:t>
            </a:r>
            <a:r>
              <a:rPr lang="ar-EG" dirty="0"/>
              <a:t>ى</a:t>
            </a:r>
            <a:r>
              <a:rPr lang="ar-SA" dirty="0"/>
              <a:t> فعل الاعتداء المجرم فعل الاصطناع، دون الحاجة للنص عليها استقلالًا والوقوع في هذا التزيد والاسترسال غير المبرر</a:t>
            </a:r>
            <a:r>
              <a:rPr lang="en-US" dirty="0"/>
              <a:t>.</a:t>
            </a:r>
            <a:endParaRPr lang="ar-EG"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74630" y="667936"/>
            <a:ext cx="2813492" cy="13176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30100839"/>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62268" y="1316537"/>
            <a:ext cx="11513832" cy="5078314"/>
          </a:xfrm>
          <a:prstGeom prst="rect">
            <a:avLst/>
          </a:prstGeom>
          <a:gradFill flip="none" rotWithShape="1">
            <a:gsLst>
              <a:gs pos="0">
                <a:srgbClr val="669BBC">
                  <a:shade val="30000"/>
                  <a:satMod val="115000"/>
                </a:srgbClr>
              </a:gs>
              <a:gs pos="50000">
                <a:srgbClr val="669BBC">
                  <a:shade val="67500"/>
                  <a:satMod val="115000"/>
                </a:srgbClr>
              </a:gs>
              <a:gs pos="100000">
                <a:srgbClr val="669BBC">
                  <a:shade val="100000"/>
                  <a:satMod val="115000"/>
                </a:srgbClr>
              </a:gs>
            </a:gsLst>
            <a:path path="circle">
              <a:fillToRect l="100000" b="100000"/>
            </a:path>
            <a:tileRect t="-100000" r="-100000"/>
          </a:gradFill>
          <a:ln w="28575">
            <a:solidFill>
              <a:schemeClr val="tx1"/>
            </a:solidFill>
          </a:ln>
          <a:effectLst>
            <a:innerShdw blurRad="114300">
              <a:prstClr val="black"/>
            </a:innerShdw>
          </a:effectLst>
        </p:spPr>
        <p:txBody>
          <a:bodyPr wrap="square" rtlCol="0">
            <a:spAutoFit/>
          </a:bodyPr>
          <a:lstStyle/>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en-US" dirty="0"/>
          </a:p>
        </p:txBody>
      </p:sp>
      <p:sp>
        <p:nvSpPr>
          <p:cNvPr id="6" name="TextBox 5"/>
          <p:cNvSpPr txBox="1"/>
          <p:nvPr/>
        </p:nvSpPr>
        <p:spPr>
          <a:xfrm>
            <a:off x="202679" y="859646"/>
            <a:ext cx="11578003" cy="5447004"/>
          </a:xfrm>
          <a:prstGeom prst="rec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path path="circle">
              <a:fillToRect t="100000" r="100000"/>
            </a:path>
            <a:tileRect l="-100000" b="-100000"/>
          </a:gradFill>
          <a:ln w="28575">
            <a:solidFill>
              <a:schemeClr val="tx1"/>
            </a:solidFill>
          </a:ln>
          <a:effectLst>
            <a:innerShdw blurRad="63500" dist="50800" dir="16200000">
              <a:prstClr val="black">
                <a:alpha val="50000"/>
              </a:prstClr>
            </a:innerShdw>
          </a:effectLst>
        </p:spPr>
        <p:txBody>
          <a:bodyPr wrap="square" rtlCol="0">
            <a:spAutoFit/>
          </a:bodyPr>
          <a:lstStyle/>
          <a:p>
            <a:pPr lvl="0" algn="just" rtl="1">
              <a:lnSpc>
                <a:spcPct val="150000"/>
              </a:lnSpc>
            </a:pPr>
            <a:r>
              <a:rPr lang="en-US" dirty="0"/>
              <a:t>               </a:t>
            </a:r>
            <a:r>
              <a:rPr lang="ar-SA" dirty="0"/>
              <a:t>قد يرى البعض أن وسائل الاتصال اللاسلكية تحديد</a:t>
            </a:r>
            <a:r>
              <a:rPr lang="ar-EG" dirty="0"/>
              <a:t>ً</a:t>
            </a:r>
            <a:r>
              <a:rPr lang="ar-SA" dirty="0"/>
              <a:t>ا مما يخرج عن نطاق الانترنت، غير أن الانترنت الآن أصبحت بيئة تكاملية مع مختلف وسائط التقنية العالية سواء في حقل الحوسبة أو الاتصال أو في نطاقهما المدمج معا ولا أدل على ذلك من حالة التكامل بين أجهزة الهاتف الخلوي وتقنيات تبادل واستعراض المعلومات، بل تمثل المساعدات الرقمية والمكاملات الرقمية وأجهزة كمبيوترات الجيب المرتبطة بالشبكة عبر تقنيات الاتصال عن بعد - الأقمار الصناعية - وشبكات و</a:t>
            </a:r>
            <a:r>
              <a:rPr lang="ar-EG" dirty="0"/>
              <a:t>إ</a:t>
            </a:r>
            <a:r>
              <a:rPr lang="ar-SA" dirty="0"/>
              <a:t>دارات الهواتف الخلوية مثالا حيا لمدى التكامل والترابط بين بيئة الإنترنت - مخزن المعلومات الضخم - ووسائط الوصول إلى المعلومات.</a:t>
            </a:r>
            <a:endParaRPr lang="ar-EG" dirty="0"/>
          </a:p>
          <a:p>
            <a:pPr lvl="0" algn="just" rtl="1">
              <a:lnSpc>
                <a:spcPct val="150000"/>
              </a:lnSpc>
            </a:pPr>
            <a:endParaRPr lang="en-US" dirty="0"/>
          </a:p>
          <a:p>
            <a:pPr lvl="0" algn="just" rtl="1">
              <a:lnSpc>
                <a:spcPct val="150000"/>
              </a:lnSpc>
            </a:pPr>
            <a:r>
              <a:rPr lang="en-US" dirty="0"/>
              <a:t>       </a:t>
            </a:r>
            <a:r>
              <a:rPr lang="ar-SA" dirty="0"/>
              <a:t>وفي تتطور يعكس خطر</a:t>
            </a:r>
            <a:r>
              <a:rPr lang="ar-EG" dirty="0"/>
              <a:t>ً</a:t>
            </a:r>
            <a:r>
              <a:rPr lang="ar-SA" dirty="0"/>
              <a:t>ا غير مسبوق، شهدت تقنيات الاتصالات وتبادل المعلومات اللاسلكية توظيف وسائل وأدوات مراقبة وجمع معلومات وتنصت لا سابق لها، ففي سياق معالجة الاتصالات، فإن كثير</a:t>
            </a:r>
            <a:r>
              <a:rPr lang="ar-EG" dirty="0"/>
              <a:t>ً</a:t>
            </a:r>
            <a:r>
              <a:rPr lang="ar-SA" dirty="0"/>
              <a:t>ا من أنظمة الاتصال اللاسلكي تجمع المعلومات حول موقع الجهاز الخلوي، وموقع مستخدمه وإصدار أو تلقي المكالمة، والتقاط معلومات الموقع والاستخدام، ويمكن التقاطها حتى لو لم يكن الجهاز قيد الاستخدام، فمجرد أن يكون عاملا دون إرسال أو أستقبال يمكن التقاط هذه المعلومات والأخطر القدرة على نقل الحديث رغم عدم وجود الاتصال.</a:t>
            </a:r>
            <a:endParaRPr lang="ar-EG" b="1" dirty="0"/>
          </a:p>
        </p:txBody>
      </p:sp>
      <p:sp>
        <p:nvSpPr>
          <p:cNvPr id="7" name="Flowchart: Alternate Process 6">
            <a:extLst>
              <a:ext uri="{FF2B5EF4-FFF2-40B4-BE49-F238E27FC236}">
                <a16:creationId xmlns:a16="http://schemas.microsoft.com/office/drawing/2014/main" id="{815A625F-CC6E-4FC7-B7D4-5885C00FE9FA}"/>
              </a:ext>
            </a:extLst>
          </p:cNvPr>
          <p:cNvSpPr/>
          <p:nvPr/>
        </p:nvSpPr>
        <p:spPr>
          <a:xfrm>
            <a:off x="2974893" y="291785"/>
            <a:ext cx="8805789" cy="633790"/>
          </a:xfrm>
          <a:prstGeom prst="flowChartAlternateProcess">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path path="circle">
              <a:fillToRect t="100000" r="100000"/>
            </a:path>
            <a:tileRect l="-100000" b="-100000"/>
          </a:gra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8" name="Rectangle 7"/>
          <p:cNvSpPr/>
          <p:nvPr/>
        </p:nvSpPr>
        <p:spPr>
          <a:xfrm>
            <a:off x="2974893" y="357714"/>
            <a:ext cx="8757526" cy="501932"/>
          </a:xfrm>
          <a:prstGeom prst="rect">
            <a:avLst/>
          </a:prstGeom>
        </p:spPr>
        <p:txBody>
          <a:bodyPr wrap="none">
            <a:spAutoFit/>
          </a:bodyPr>
          <a:lstStyle/>
          <a:p>
            <a:pPr lvl="0" algn="just" rtl="1">
              <a:lnSpc>
                <a:spcPct val="150000"/>
              </a:lnSpc>
            </a:pPr>
            <a:r>
              <a:rPr lang="ar-EG" sz="2000" b="1" dirty="0">
                <a:solidFill>
                  <a:srgbClr val="C00000"/>
                </a:solidFill>
                <a:effectLst>
                  <a:outerShdw blurRad="38100" dist="38100" dir="2700000" algn="tl">
                    <a:srgbClr val="000000">
                      <a:alpha val="43137"/>
                    </a:srgbClr>
                  </a:outerShdw>
                </a:effectLst>
              </a:rPr>
              <a:t>3- </a:t>
            </a:r>
            <a:r>
              <a:rPr lang="ar-SA" sz="2000" b="1" dirty="0">
                <a:solidFill>
                  <a:srgbClr val="C00000"/>
                </a:solidFill>
                <a:effectLst>
                  <a:outerShdw blurRad="38100" dist="38100" dir="2700000" algn="tl">
                    <a:srgbClr val="000000">
                      <a:alpha val="43137"/>
                    </a:srgbClr>
                  </a:outerShdw>
                </a:effectLst>
              </a:rPr>
              <a:t>أدوات الارتباط بالشبكة ووسائل ال</a:t>
            </a:r>
            <a:r>
              <a:rPr lang="ar-EG" sz="2000" b="1" dirty="0">
                <a:solidFill>
                  <a:srgbClr val="C00000"/>
                </a:solidFill>
                <a:effectLst>
                  <a:outerShdw blurRad="38100" dist="38100" dir="2700000" algn="tl">
                    <a:srgbClr val="000000">
                      <a:alpha val="43137"/>
                    </a:srgbClr>
                  </a:outerShdw>
                </a:effectLst>
              </a:rPr>
              <a:t>ا</a:t>
            </a:r>
            <a:r>
              <a:rPr lang="ar-SA" sz="2000" b="1" dirty="0">
                <a:solidFill>
                  <a:srgbClr val="C00000"/>
                </a:solidFill>
                <a:effectLst>
                  <a:outerShdw blurRad="38100" dist="38100" dir="2700000" algn="tl">
                    <a:srgbClr val="000000">
                      <a:alpha val="43137"/>
                    </a:srgbClr>
                  </a:outerShdw>
                </a:effectLst>
              </a:rPr>
              <a:t>تصال اللاسلكي وخصوصية</a:t>
            </a:r>
            <a:r>
              <a:rPr lang="ar-EG" sz="2000" b="1" dirty="0">
                <a:solidFill>
                  <a:srgbClr val="C00000"/>
                </a:solidFill>
                <a:effectLst>
                  <a:outerShdw blurRad="38100" dist="38100" dir="2700000" algn="tl">
                    <a:srgbClr val="000000">
                      <a:alpha val="43137"/>
                    </a:srgbClr>
                  </a:outerShdw>
                </a:effectLst>
              </a:rPr>
              <a:t> </a:t>
            </a:r>
            <a:r>
              <a:rPr lang="ar-SA" sz="2000" b="1" dirty="0">
                <a:solidFill>
                  <a:srgbClr val="C00000"/>
                </a:solidFill>
                <a:effectLst>
                  <a:outerShdw blurRad="38100" dist="38100" dir="2700000" algn="tl">
                    <a:srgbClr val="000000">
                      <a:alpha val="43137"/>
                    </a:srgbClr>
                  </a:outerShdw>
                </a:effectLst>
              </a:rPr>
              <a:t>المعلومات:</a:t>
            </a:r>
            <a:endParaRPr lang="ar-EG" sz="20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122187990"/>
      </p:ext>
    </p:extLst>
  </p:cSld>
  <p:clrMapOvr>
    <a:masterClrMapping/>
  </p:clrMapOvr>
  <p:transition spd="slow">
    <p:randomBar dir="vert"/>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lowchart: Manual Input 5"/>
          <p:cNvSpPr/>
          <p:nvPr/>
        </p:nvSpPr>
        <p:spPr>
          <a:xfrm rot="10800000">
            <a:off x="686570" y="1485238"/>
            <a:ext cx="10802168" cy="4271128"/>
          </a:xfrm>
          <a:prstGeom prst="flowChartManualInput">
            <a:avLst/>
          </a:prstGeom>
          <a:solidFill>
            <a:srgbClr val="5285A8"/>
          </a:solidFill>
          <a:ln w="28575">
            <a:solidFill>
              <a:srgbClr val="D9E6F1"/>
            </a:solidFill>
          </a:ln>
          <a:effectLst>
            <a:innerShdw blurRad="63500" dist="50800" dir="18900000">
              <a:prstClr val="black">
                <a:alpha val="50000"/>
              </a:prstClr>
            </a:innerShdw>
          </a:effectLst>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lowchart: Manual Input 3"/>
          <p:cNvSpPr/>
          <p:nvPr/>
        </p:nvSpPr>
        <p:spPr>
          <a:xfrm>
            <a:off x="686570" y="1623708"/>
            <a:ext cx="11289531" cy="3994183"/>
          </a:xfrm>
          <a:prstGeom prst="flowChartManualInpu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lin ang="16200000" scaled="1"/>
            <a:tileRect/>
          </a:gradFill>
          <a:ln w="28575">
            <a:noFill/>
          </a:ln>
          <a:effectLst>
            <a:outerShdw blurRad="107950" dist="12700" dir="5400000" algn="ctr">
              <a:srgbClr val="000000"/>
            </a:outerShdw>
            <a:reflection blurRad="6350" stA="50000" endA="300" endPos="55500" dist="50800" dir="5400000" sy="-100000" algn="bl" rotWithShape="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708296" y="2771027"/>
            <a:ext cx="11267804" cy="2538515"/>
          </a:xfrm>
          <a:prstGeom prst="rect">
            <a:avLst/>
          </a:prstGeom>
        </p:spPr>
        <p:txBody>
          <a:bodyPr wrap="square">
            <a:spAutoFit/>
          </a:bodyPr>
          <a:lstStyle/>
          <a:p>
            <a:pPr lvl="0" algn="just" rtl="1">
              <a:lnSpc>
                <a:spcPct val="150000"/>
              </a:lnSpc>
            </a:pPr>
            <a:r>
              <a:rPr lang="en-US" dirty="0"/>
              <a:t>         </a:t>
            </a:r>
            <a:r>
              <a:rPr lang="ar-SA" dirty="0"/>
              <a:t>وقد أثار هذا الموضوع معركة شرسة في العديد من الدول في مقدمتها الولايات المتحدة نفسها، ومع ذلك فإن الحكومات والشركات معا توجهت لمثل هذه التقنيات، فالحكومات أرادتها لتحكم الرقابة، وقطاعات الأعمال والشركات في القطاع الخاص - ونقصد المهتمة منها بهذه التطورات لأعمالها - اهتمت بهذه التقنيات لما تتيحه المعلومات من فرص التسويق، ولتتيح لها أيضا- عبر استثمار مواقع الإنترنت التي ترتبط بخدمات لاسلكية من إرسال الرسائل التسويقية والربط التفاعلي مع مستخدمي الوسائل اللاسلكية، وتحديد</a:t>
            </a:r>
            <a:r>
              <a:rPr lang="ar-EG" dirty="0"/>
              <a:t>ً</a:t>
            </a:r>
            <a:r>
              <a:rPr lang="ar-SA" dirty="0"/>
              <a:t>ا الهواتف الخلوية.</a:t>
            </a:r>
            <a:endParaRPr lang="ar-EG" b="1"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62608" y="696466"/>
            <a:ext cx="2813492" cy="13176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6511456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62268" y="1118880"/>
            <a:ext cx="11513832" cy="5078313"/>
          </a:xfrm>
          <a:prstGeom prst="rect">
            <a:avLst/>
          </a:prstGeom>
          <a:gradFill flip="none" rotWithShape="1">
            <a:gsLst>
              <a:gs pos="0">
                <a:srgbClr val="669BBC">
                  <a:shade val="30000"/>
                  <a:satMod val="115000"/>
                </a:srgbClr>
              </a:gs>
              <a:gs pos="50000">
                <a:srgbClr val="669BBC">
                  <a:shade val="67500"/>
                  <a:satMod val="115000"/>
                </a:srgbClr>
              </a:gs>
              <a:gs pos="100000">
                <a:srgbClr val="669BBC">
                  <a:shade val="100000"/>
                  <a:satMod val="115000"/>
                </a:srgbClr>
              </a:gs>
            </a:gsLst>
            <a:path path="circle">
              <a:fillToRect l="100000" b="100000"/>
            </a:path>
            <a:tileRect t="-100000" r="-100000"/>
          </a:gradFill>
          <a:ln w="28575">
            <a:solidFill>
              <a:schemeClr val="tx1"/>
            </a:solidFill>
          </a:ln>
          <a:effectLst>
            <a:innerShdw blurRad="114300">
              <a:prstClr val="black"/>
            </a:innerShdw>
          </a:effectLst>
        </p:spPr>
        <p:txBody>
          <a:bodyPr wrap="square" rtlCol="0">
            <a:spAutoFit/>
          </a:bodyPr>
          <a:lstStyle/>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ar-EG" dirty="0"/>
          </a:p>
          <a:p>
            <a:pPr algn="r"/>
            <a:endParaRPr lang="en-US" dirty="0"/>
          </a:p>
        </p:txBody>
      </p:sp>
      <p:sp>
        <p:nvSpPr>
          <p:cNvPr id="6" name="TextBox 5"/>
          <p:cNvSpPr txBox="1"/>
          <p:nvPr/>
        </p:nvSpPr>
        <p:spPr>
          <a:xfrm>
            <a:off x="202679" y="925575"/>
            <a:ext cx="11578003" cy="5016758"/>
          </a:xfrm>
          <a:prstGeom prst="rec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path path="circle">
              <a:fillToRect t="100000" r="100000"/>
            </a:path>
            <a:tileRect l="-100000" b="-100000"/>
          </a:gradFill>
          <a:ln w="28575">
            <a:solidFill>
              <a:schemeClr val="tx1"/>
            </a:solidFill>
          </a:ln>
          <a:effectLst>
            <a:innerShdw blurRad="63500" dist="50800" dir="16200000">
              <a:prstClr val="black">
                <a:alpha val="50000"/>
              </a:prstClr>
            </a:innerShdw>
          </a:effectLst>
        </p:spPr>
        <p:txBody>
          <a:bodyPr wrap="square" rtlCol="0">
            <a:spAutoFit/>
          </a:bodyPr>
          <a:lstStyle/>
          <a:p>
            <a:pPr lvl="0" algn="just" rtl="1">
              <a:lnSpc>
                <a:spcPct val="150000"/>
              </a:lnSpc>
            </a:pPr>
            <a:r>
              <a:rPr lang="en-US" sz="1600" dirty="0"/>
              <a:t>         </a:t>
            </a:r>
            <a:r>
              <a:rPr lang="ar-SA" sz="1600" dirty="0"/>
              <a:t>تعد سرقة أو انتحال الهوية الرقمية من أحدث الجرائم و أكثرها انتشار</a:t>
            </a:r>
            <a:r>
              <a:rPr lang="ar-EG" sz="1600" dirty="0"/>
              <a:t>ً</a:t>
            </a:r>
            <a:r>
              <a:rPr lang="ar-SA" sz="1600" dirty="0"/>
              <a:t>ا، وهي جريمة يقوم بها الجناة بانتحال شخصية شخص معين، وذلك عن طريق الحصول عل</a:t>
            </a:r>
            <a:r>
              <a:rPr lang="ar-EG" sz="1600" dirty="0"/>
              <a:t>ى</a:t>
            </a:r>
            <a:r>
              <a:rPr lang="ar-SA" sz="1600" dirty="0"/>
              <a:t> معلوماته الشخصية من غير علمه من أجل تحقيق غرض معين، فلكل مستخدم للإنترنت هوية في العالم الافتراضي، ولهذه الهوية حقوق وواجبات.</a:t>
            </a:r>
            <a:endParaRPr lang="en-US" sz="1600" dirty="0"/>
          </a:p>
          <a:p>
            <a:pPr lvl="0" algn="just" rtl="1"/>
            <a:endParaRPr lang="en-US" sz="1600" dirty="0"/>
          </a:p>
          <a:p>
            <a:pPr lvl="0" algn="just" rtl="1">
              <a:lnSpc>
                <a:spcPct val="150000"/>
              </a:lnSpc>
            </a:pPr>
            <a:r>
              <a:rPr lang="en-US" sz="1600" dirty="0"/>
              <a:t>          </a:t>
            </a:r>
            <a:r>
              <a:rPr lang="ar-SA" sz="1600" dirty="0"/>
              <a:t>ولقد أصدر المشرع الفرنسي بناء عل</a:t>
            </a:r>
            <a:r>
              <a:rPr lang="ar-EG" sz="1600" dirty="0"/>
              <a:t>ى</a:t>
            </a:r>
            <a:r>
              <a:rPr lang="ar-SA" sz="1600" dirty="0"/>
              <a:t> ما سبق القانون رقم ٢٦٧ لسنة ٢٠١١م الصادر في ١٤ مارس ۲۰۱۱، و أضاف المشرع بناء عل</a:t>
            </a:r>
            <a:r>
              <a:rPr lang="ar-EG" sz="1600" dirty="0"/>
              <a:t>ى</a:t>
            </a:r>
            <a:r>
              <a:rPr lang="ar-SA" sz="1600" dirty="0"/>
              <a:t> ذلك المادة ٢٢٦ - ٤ - ۱ في قانون العقوبات الفرنسي، وقد وردت المادة ضمن الجزء الخاص بالاعتداءات عل</a:t>
            </a:r>
            <a:r>
              <a:rPr lang="ar-EG" sz="1600" dirty="0"/>
              <a:t>ى</a:t>
            </a:r>
            <a:r>
              <a:rPr lang="ar-SA" sz="1600" dirty="0"/>
              <a:t> الخصوصية في القانون الفرنسي، وتنص هذه المادة على أن: (يعاقب بالحبس سنة وغرامة ١٥ ألف يورو كل من يقوم بانتحال هوية الغير </a:t>
            </a:r>
            <a:endParaRPr lang="ar-EG" sz="1600" dirty="0"/>
          </a:p>
          <a:p>
            <a:pPr lvl="0" algn="just" rtl="1">
              <a:lnSpc>
                <a:spcPct val="150000"/>
              </a:lnSpc>
            </a:pPr>
            <a:r>
              <a:rPr lang="ar-SA" sz="1600" dirty="0"/>
              <a:t>أو باستخدام واحدة أو أكثر من بيانات ذات طبيعة تسمح بتحديد هويته، وذلك بهدف إقلاق هدوئه أو هدوء الآخرين، أو بهدف المساس بشرفه أو اعتباره. ويعاقب علي هذه الجريمة بذات العقوبة عند ارتكابها من خلال شبكة الاتصالات المخصصة للعموم عن طريق خط الإنترنت).</a:t>
            </a:r>
            <a:endParaRPr lang="en-US" sz="1600" dirty="0"/>
          </a:p>
          <a:p>
            <a:pPr lvl="0" algn="just" rtl="1"/>
            <a:endParaRPr lang="en-US" sz="1600" dirty="0"/>
          </a:p>
          <a:p>
            <a:pPr lvl="0" algn="just" rtl="1">
              <a:lnSpc>
                <a:spcPct val="150000"/>
              </a:lnSpc>
            </a:pPr>
            <a:r>
              <a:rPr lang="en-US" sz="1600" b="1" dirty="0"/>
              <a:t>         </a:t>
            </a:r>
            <a:r>
              <a:rPr lang="ar-SA" sz="1600" b="1" dirty="0"/>
              <a:t>ويرجع السبب في تدخل المشرع الفرنسي وإضافة المادة السابقة إل</a:t>
            </a:r>
            <a:r>
              <a:rPr lang="ar-EG" sz="1600" b="1" dirty="0"/>
              <a:t>ى</a:t>
            </a:r>
            <a:r>
              <a:rPr lang="ar-SA" sz="1600" b="1" dirty="0"/>
              <a:t> أن الهوية الرقمية تحتوي عل</a:t>
            </a:r>
            <a:r>
              <a:rPr lang="ar-EG" sz="1600" b="1" dirty="0"/>
              <a:t>ى</a:t>
            </a:r>
            <a:r>
              <a:rPr lang="ar-SA" sz="1600" b="1" dirty="0"/>
              <a:t> الكثير من البيانات الشخصية والسرية لصاحب الهوية أو المستخدم </a:t>
            </a:r>
            <a:r>
              <a:rPr lang="ar-SA" sz="1600" dirty="0"/>
              <a:t>- مثل الاسم وعنوان المسكن، ورقم الهاتف، وعنوان البريد الإلكتروني - والتي تم انتهاكها عل</a:t>
            </a:r>
            <a:r>
              <a:rPr lang="ar-EG" sz="1600" dirty="0"/>
              <a:t>ى</a:t>
            </a:r>
            <a:r>
              <a:rPr lang="ar-SA" sz="1600" dirty="0"/>
              <a:t> الإنترنت وخصوصا عل</a:t>
            </a:r>
            <a:r>
              <a:rPr lang="ar-EG" sz="1600" dirty="0"/>
              <a:t>ى</a:t>
            </a:r>
            <a:r>
              <a:rPr lang="ar-SA" sz="1600" dirty="0"/>
              <a:t> مواقع التواصل ال</a:t>
            </a:r>
            <a:r>
              <a:rPr lang="ar-EG" sz="1600" dirty="0"/>
              <a:t>ا</a:t>
            </a:r>
            <a:r>
              <a:rPr lang="ar-SA" sz="1600" dirty="0"/>
              <a:t>جتماعي كالفيس بوك </a:t>
            </a:r>
            <a:r>
              <a:rPr lang="en-US" sz="1600" dirty="0"/>
              <a:t>Facebook</a:t>
            </a:r>
            <a:r>
              <a:rPr lang="ar-SA" sz="1600" dirty="0"/>
              <a:t>.</a:t>
            </a:r>
            <a:endParaRPr lang="ar-EG" sz="1600" b="1" dirty="0"/>
          </a:p>
        </p:txBody>
      </p:sp>
      <p:sp>
        <p:nvSpPr>
          <p:cNvPr id="7" name="Flowchart: Alternate Process 6">
            <a:extLst>
              <a:ext uri="{FF2B5EF4-FFF2-40B4-BE49-F238E27FC236}">
                <a16:creationId xmlns:a16="http://schemas.microsoft.com/office/drawing/2014/main" id="{815A625F-CC6E-4FC7-B7D4-5885C00FE9FA}"/>
              </a:ext>
            </a:extLst>
          </p:cNvPr>
          <p:cNvSpPr/>
          <p:nvPr/>
        </p:nvSpPr>
        <p:spPr>
          <a:xfrm>
            <a:off x="6958149" y="291785"/>
            <a:ext cx="4822533" cy="633790"/>
          </a:xfrm>
          <a:prstGeom prst="flowChartAlternateProcess">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path path="circle">
              <a:fillToRect t="100000" r="100000"/>
            </a:path>
            <a:tileRect l="-100000" b="-100000"/>
          </a:gra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A" dirty="0">
                <a:solidFill>
                  <a:srgbClr val="FF0000"/>
                </a:solidFill>
              </a:rPr>
              <a:t> </a:t>
            </a:r>
            <a:endParaRPr lang="en-US" sz="1400" dirty="0">
              <a:solidFill>
                <a:schemeClr val="tx1"/>
              </a:solidFill>
              <a:highlight>
                <a:srgbClr val="FFFF00"/>
              </a:highlight>
              <a:latin typeface="Alexandria Medium" pitchFamily="2" charset="-78"/>
              <a:ea typeface="Times New Roman" panose="02020603050405020304" pitchFamily="18" charset="0"/>
              <a:cs typeface="Alexandria Medium" pitchFamily="2" charset="-78"/>
            </a:endParaRPr>
          </a:p>
        </p:txBody>
      </p:sp>
      <p:sp>
        <p:nvSpPr>
          <p:cNvPr id="8" name="Rectangle 7"/>
          <p:cNvSpPr/>
          <p:nvPr/>
        </p:nvSpPr>
        <p:spPr>
          <a:xfrm>
            <a:off x="7377787" y="357714"/>
            <a:ext cx="4107215" cy="501932"/>
          </a:xfrm>
          <a:prstGeom prst="rect">
            <a:avLst/>
          </a:prstGeom>
        </p:spPr>
        <p:txBody>
          <a:bodyPr wrap="none">
            <a:spAutoFit/>
          </a:bodyPr>
          <a:lstStyle/>
          <a:p>
            <a:pPr lvl="0" algn="just" rtl="1">
              <a:lnSpc>
                <a:spcPct val="150000"/>
              </a:lnSpc>
            </a:pPr>
            <a:r>
              <a:rPr lang="ar-EG" sz="2000" b="1" dirty="0">
                <a:solidFill>
                  <a:srgbClr val="C00000"/>
                </a:solidFill>
              </a:rPr>
              <a:t>4- </a:t>
            </a:r>
            <a:r>
              <a:rPr lang="ar-SA" sz="2000" b="1" dirty="0">
                <a:solidFill>
                  <a:srgbClr val="C00000"/>
                </a:solidFill>
              </a:rPr>
              <a:t>الحماية الجنائية للهوية الرقمية:</a:t>
            </a:r>
            <a:endParaRPr lang="ar-EG" sz="2000" b="1" dirty="0">
              <a:solidFill>
                <a:srgbClr val="C00000"/>
              </a:solidFill>
            </a:endParaRPr>
          </a:p>
        </p:txBody>
      </p:sp>
    </p:spTree>
    <p:extLst>
      <p:ext uri="{BB962C8B-B14F-4D97-AF65-F5344CB8AC3E}">
        <p14:creationId xmlns:p14="http://schemas.microsoft.com/office/powerpoint/2010/main" val="361049435"/>
      </p:ext>
    </p:extLst>
  </p:cSld>
  <p:clrMapOvr>
    <a:masterClrMapping/>
  </p:clrMapOvr>
  <p:transition spd="slow">
    <p:cove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lowchart: Manual Input 5"/>
          <p:cNvSpPr/>
          <p:nvPr/>
        </p:nvSpPr>
        <p:spPr>
          <a:xfrm rot="10800000">
            <a:off x="686570" y="1485238"/>
            <a:ext cx="10802168" cy="4669500"/>
          </a:xfrm>
          <a:prstGeom prst="flowChartManualInput">
            <a:avLst/>
          </a:prstGeom>
          <a:solidFill>
            <a:srgbClr val="5285A8"/>
          </a:solidFill>
          <a:ln w="28575">
            <a:solidFill>
              <a:srgbClr val="D9E6F1"/>
            </a:solidFill>
          </a:ln>
          <a:effectLst>
            <a:innerShdw blurRad="63500" dist="50800" dir="18900000">
              <a:prstClr val="black">
                <a:alpha val="50000"/>
              </a:prstClr>
            </a:innerShdw>
          </a:effectLst>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lowchart: Manual Input 3"/>
          <p:cNvSpPr/>
          <p:nvPr/>
        </p:nvSpPr>
        <p:spPr>
          <a:xfrm>
            <a:off x="697432" y="1519123"/>
            <a:ext cx="11289531" cy="4387002"/>
          </a:xfrm>
          <a:prstGeom prst="flowChartManualInput">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lin ang="16200000" scaled="1"/>
            <a:tileRect/>
          </a:gradFill>
          <a:ln w="28575">
            <a:noFill/>
          </a:ln>
          <a:effectLst>
            <a:outerShdw blurRad="107950" dist="12700" dir="5400000" algn="ctr">
              <a:srgbClr val="000000"/>
            </a:outerShdw>
            <a:reflection blurRad="6350" stA="50000" endA="300" endPos="55500" dist="50800" dir="5400000" sy="-100000" algn="bl" rotWithShape="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719159" y="2332869"/>
            <a:ext cx="11267804" cy="3369512"/>
          </a:xfrm>
          <a:prstGeom prst="rect">
            <a:avLst/>
          </a:prstGeom>
        </p:spPr>
        <p:txBody>
          <a:bodyPr wrap="square">
            <a:spAutoFit/>
          </a:bodyPr>
          <a:lstStyle/>
          <a:p>
            <a:pPr lvl="0" algn="just" rtl="1">
              <a:lnSpc>
                <a:spcPct val="150000"/>
              </a:lnSpc>
            </a:pPr>
            <a:r>
              <a:rPr lang="en-US" dirty="0"/>
              <a:t>             </a:t>
            </a:r>
            <a:r>
              <a:rPr lang="ar-SA" dirty="0"/>
              <a:t>وفي الواقع، أنه من الصعوبة تحديد عناصر الهوية الحقيقية تحديد</a:t>
            </a:r>
            <a:r>
              <a:rPr lang="ar-EG" dirty="0"/>
              <a:t>ً</a:t>
            </a:r>
            <a:r>
              <a:rPr lang="ar-SA" dirty="0"/>
              <a:t>ا دقيق</a:t>
            </a:r>
            <a:r>
              <a:rPr lang="ar-EG" dirty="0"/>
              <a:t>ا</a:t>
            </a:r>
            <a:r>
              <a:rPr lang="ar-SA" dirty="0"/>
              <a:t>، ولكن يمكن تعريفها عل</a:t>
            </a:r>
            <a:r>
              <a:rPr lang="ar-EG" dirty="0"/>
              <a:t>ى</a:t>
            </a:r>
            <a:r>
              <a:rPr lang="ar-SA" dirty="0"/>
              <a:t> النحو التالي: " هي كل ما يعبر عن الفرد في العالم الافتراضي بشكل يدل عليه هو فقط، ولا يدل عل</a:t>
            </a:r>
            <a:r>
              <a:rPr lang="ar-EG" dirty="0"/>
              <a:t>ى</a:t>
            </a:r>
            <a:r>
              <a:rPr lang="ar-SA" dirty="0"/>
              <a:t> غيره في ذات الوقت، أو هي كل ما هو قطعي الدلالة عل</a:t>
            </a:r>
            <a:r>
              <a:rPr lang="ar-EG" dirty="0"/>
              <a:t>ى</a:t>
            </a:r>
            <a:r>
              <a:rPr lang="ar-SA" dirty="0"/>
              <a:t> شخصية فرد بعينه في العالم الافتراضي</a:t>
            </a:r>
            <a:r>
              <a:rPr lang="ar-EG" dirty="0"/>
              <a:t> "</a:t>
            </a:r>
            <a:r>
              <a:rPr lang="ar-SA" dirty="0"/>
              <a:t>.</a:t>
            </a:r>
            <a:endParaRPr lang="ar-EG" dirty="0"/>
          </a:p>
          <a:p>
            <a:pPr lvl="0" algn="just" rtl="1">
              <a:lnSpc>
                <a:spcPct val="150000"/>
              </a:lnSpc>
            </a:pPr>
            <a:endParaRPr lang="ar-EG" dirty="0"/>
          </a:p>
          <a:p>
            <a:pPr lvl="0" algn="just" rtl="1">
              <a:lnSpc>
                <a:spcPct val="150000"/>
              </a:lnSpc>
            </a:pPr>
            <a:r>
              <a:rPr lang="ar-EG" dirty="0"/>
              <a:t>        </a:t>
            </a:r>
            <a:r>
              <a:rPr lang="ar-SA" dirty="0"/>
              <a:t>فالهوية الرقمية شكل معين من أشكال الهوية، وهي مجموعة البيانات الشخصية للفرد في العالم الافتراضي مع ملاحظة أن المشرع الفرنسي يعاقب عل</a:t>
            </a:r>
            <a:r>
              <a:rPr lang="ar-EG" dirty="0"/>
              <a:t>ى</a:t>
            </a:r>
            <a:r>
              <a:rPr lang="ar-SA" dirty="0"/>
              <a:t> هذه الجريمة مت</a:t>
            </a:r>
            <a:r>
              <a:rPr lang="ar-EG" dirty="0"/>
              <a:t>ى</a:t>
            </a:r>
            <a:r>
              <a:rPr lang="ar-SA" dirty="0"/>
              <a:t> تم ارتكابها عن طريق الشبكات العامة المفتوحة للجمهور (الإنترنت)، أي أن المشرع لا يعاقب عل</a:t>
            </a:r>
            <a:r>
              <a:rPr lang="ar-EG" dirty="0"/>
              <a:t>ى</a:t>
            </a:r>
            <a:r>
              <a:rPr lang="ar-SA" dirty="0"/>
              <a:t> الجريمة مت</a:t>
            </a:r>
            <a:r>
              <a:rPr lang="ar-EG" dirty="0"/>
              <a:t>ى</a:t>
            </a:r>
            <a:r>
              <a:rPr lang="ar-SA" dirty="0"/>
              <a:t> تم ارتكابها عن طريق شبكات الإنترنت الخاصة و المخصصة لجهات معينة.</a:t>
            </a:r>
            <a:endParaRPr lang="en-US"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94295" y="661118"/>
            <a:ext cx="3292668" cy="15420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042655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3028013" y="1004340"/>
            <a:ext cx="4827966" cy="899411"/>
          </a:xfrm>
          <a:prstGeom prst="roundRect">
            <a:avLst/>
          </a:prstGeom>
          <a:solidFill>
            <a:srgbClr val="DADCDF"/>
          </a:solidFill>
          <a:ln w="38100">
            <a:solidFill>
              <a:schemeClr val="tx1"/>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3125380" y="1148843"/>
            <a:ext cx="4827965" cy="501932"/>
          </a:xfrm>
          <a:prstGeom prst="rect">
            <a:avLst/>
          </a:prstGeom>
        </p:spPr>
        <p:txBody>
          <a:bodyPr wrap="square">
            <a:spAutoFit/>
          </a:bodyPr>
          <a:lstStyle/>
          <a:p>
            <a:pPr lvl="0" algn="ctr" rtl="1">
              <a:lnSpc>
                <a:spcPct val="150000"/>
              </a:lnSpc>
            </a:pPr>
            <a:r>
              <a:rPr lang="ar-EG" sz="2000" b="1" dirty="0">
                <a:solidFill>
                  <a:srgbClr val="C00000"/>
                </a:solidFill>
                <a:effectLst>
                  <a:outerShdw blurRad="38100" dist="38100" dir="2700000" algn="tl">
                    <a:srgbClr val="000000">
                      <a:alpha val="43137"/>
                    </a:srgbClr>
                  </a:outerShdw>
                </a:effectLst>
              </a:rPr>
              <a:t>5- </a:t>
            </a:r>
            <a:r>
              <a:rPr lang="ar-SA" sz="2000" b="1" dirty="0">
                <a:solidFill>
                  <a:srgbClr val="C00000"/>
                </a:solidFill>
                <a:effectLst>
                  <a:outerShdw blurRad="38100" dist="38100" dir="2700000" algn="tl">
                    <a:srgbClr val="000000">
                      <a:alpha val="43137"/>
                    </a:srgbClr>
                  </a:outerShdw>
                </a:effectLst>
              </a:rPr>
              <a:t>وسائل الدفع وعلاقتها بالخصوصية:</a:t>
            </a:r>
            <a:endParaRPr lang="ar-EG" sz="2000" b="1" dirty="0">
              <a:solidFill>
                <a:srgbClr val="C00000"/>
              </a:solidFill>
              <a:effectLst>
                <a:outerShdw blurRad="38100" dist="38100" dir="2700000" algn="tl">
                  <a:srgbClr val="000000">
                    <a:alpha val="43137"/>
                  </a:srgbClr>
                </a:outerShdw>
              </a:effectLst>
            </a:endParaRPr>
          </a:p>
        </p:txBody>
      </p:sp>
      <p:sp>
        <p:nvSpPr>
          <p:cNvPr id="9" name="Rounded Rectangle 8"/>
          <p:cNvSpPr/>
          <p:nvPr/>
        </p:nvSpPr>
        <p:spPr>
          <a:xfrm>
            <a:off x="705395" y="2192991"/>
            <a:ext cx="10615749" cy="4025270"/>
          </a:xfrm>
          <a:prstGeom prst="roundRect">
            <a:avLst/>
          </a:prstGeom>
          <a:solidFill>
            <a:srgbClr val="DADCDF"/>
          </a:solidFill>
          <a:ln w="38100">
            <a:solidFill>
              <a:schemeClr val="tx1"/>
            </a:solid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870856" y="2312853"/>
            <a:ext cx="10371908" cy="3744038"/>
          </a:xfrm>
          <a:prstGeom prst="rect">
            <a:avLst/>
          </a:prstGeom>
        </p:spPr>
        <p:txBody>
          <a:bodyPr wrap="square">
            <a:spAutoFit/>
          </a:bodyPr>
          <a:lstStyle/>
          <a:p>
            <a:pPr lvl="0" algn="just" rtl="1">
              <a:lnSpc>
                <a:spcPct val="150000"/>
              </a:lnSpc>
            </a:pPr>
            <a:r>
              <a:rPr lang="ar-EG" sz="1600" dirty="0"/>
              <a:t>            </a:t>
            </a:r>
            <a:r>
              <a:rPr lang="ar-SA" sz="1600" dirty="0"/>
              <a:t>في بيئة الإنترنت، فإن وسائل الدفع السائدة تتمثل بالبطاقات المالية، فتتطلب عمليات الشراء، وعمليات الإعلان، وطلب الخدمات، والمزادات في عالم الإنترنت تقديم اسم الشخص، ورقم هاتفه، وعنوانه، وبريده الإلكتروني وببساطة فإنها تتطلب معلومات تفصيلية تغيب فيها القدرة على التخفي خلاف</a:t>
            </a:r>
            <a:r>
              <a:rPr lang="ar-EG" sz="1600" dirty="0"/>
              <a:t>ً</a:t>
            </a:r>
            <a:r>
              <a:rPr lang="ar-SA" sz="1600" dirty="0"/>
              <a:t>ا للعالم الواقعي.</a:t>
            </a:r>
            <a:endParaRPr lang="ar-EG" sz="1600" dirty="0"/>
          </a:p>
          <a:p>
            <a:pPr lvl="0" algn="just" rtl="1">
              <a:lnSpc>
                <a:spcPct val="150000"/>
              </a:lnSpc>
            </a:pPr>
            <a:endParaRPr lang="ar-EG" sz="1600" dirty="0"/>
          </a:p>
          <a:p>
            <a:pPr lvl="0" algn="just" rtl="1">
              <a:lnSpc>
                <a:spcPct val="150000"/>
              </a:lnSpc>
            </a:pPr>
            <a:r>
              <a:rPr lang="ar-EG" sz="1600" dirty="0"/>
              <a:t>           </a:t>
            </a:r>
            <a:r>
              <a:rPr lang="ar-SA" sz="1600" dirty="0"/>
              <a:t>ولهذا فإن حماية خصوصية التعاملات المالية في بيئة الإنترنت أحد أهم ضمانات وجود النشاط التجاري فيها وتطوره، فإن نظام الدفع المالي على الإنترنت بدون نظام حماية للخصوصية سينقلنا من عالم الدفع النقدي المستتر إلى عالم مليء بوسائل الكشف والتعريف تتزايد فيه قدرة تتبع الأشخاص ومشترياتهم.</a:t>
            </a:r>
            <a:endParaRPr lang="ar-EG" sz="1600" dirty="0"/>
          </a:p>
          <a:p>
            <a:pPr lvl="0" algn="just" rtl="1">
              <a:lnSpc>
                <a:spcPct val="150000"/>
              </a:lnSpc>
            </a:pPr>
            <a:endParaRPr lang="ar-EG" sz="1600" dirty="0"/>
          </a:p>
          <a:p>
            <a:pPr lvl="0" algn="just" rtl="1">
              <a:lnSpc>
                <a:spcPct val="150000"/>
              </a:lnSpc>
            </a:pPr>
            <a:r>
              <a:rPr lang="ar-EG" sz="1600" dirty="0"/>
              <a:t>     </a:t>
            </a:r>
            <a:r>
              <a:rPr lang="ar-SA" sz="1600" dirty="0"/>
              <a:t>وخلاصة القول: أصبح انتهاك حرمة بيانات الأفراد والمؤسسات المتصلة بشبكة الإنترنت - سواء بالسطو عليها </a:t>
            </a:r>
            <a:endParaRPr lang="ar-EG" sz="1600" dirty="0"/>
          </a:p>
          <a:p>
            <a:pPr lvl="0" algn="just" rtl="1">
              <a:lnSpc>
                <a:spcPct val="150000"/>
              </a:lnSpc>
            </a:pPr>
            <a:r>
              <a:rPr lang="ar-SA" sz="1600" dirty="0"/>
              <a:t>أو التلاعب فيها أو تحريفها - من الأمور الشائعة، مما يؤدي إلي خسائر جسيمة لهذه المؤسسات أو لعملائها. </a:t>
            </a:r>
            <a:endParaRPr lang="ar-EG" sz="1600" b="1" dirty="0"/>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58843" y="639739"/>
            <a:ext cx="2902978" cy="14727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8490695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a:off x="1706877" y="1707627"/>
            <a:ext cx="8847910" cy="4921774"/>
          </a:xfrm>
          <a:prstGeom prst="ellipse">
            <a:avLst/>
          </a:prstGeom>
          <a:gradFill flip="none" rotWithShape="1">
            <a:gsLst>
              <a:gs pos="0">
                <a:srgbClr val="669BBC">
                  <a:shade val="30000"/>
                  <a:satMod val="115000"/>
                </a:srgbClr>
              </a:gs>
              <a:gs pos="50000">
                <a:srgbClr val="669BBC">
                  <a:shade val="67500"/>
                  <a:satMod val="115000"/>
                </a:srgbClr>
              </a:gs>
              <a:gs pos="100000">
                <a:srgbClr val="669BBC">
                  <a:shade val="100000"/>
                  <a:satMod val="115000"/>
                </a:srgbClr>
              </a:gs>
            </a:gsLst>
            <a:lin ang="5400000" scaled="1"/>
            <a:tileRect/>
          </a:grad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1881049" y="1823555"/>
            <a:ext cx="8499566" cy="4467193"/>
          </a:xfrm>
          <a:prstGeom prst="ellipse">
            <a:avLst/>
          </a:prstGeom>
          <a:gradFill flip="none" rotWithShape="1">
            <a:gsLst>
              <a:gs pos="0">
                <a:srgbClr val="669BBC">
                  <a:tint val="66000"/>
                  <a:satMod val="160000"/>
                </a:srgbClr>
              </a:gs>
              <a:gs pos="50000">
                <a:srgbClr val="669BBC">
                  <a:tint val="44500"/>
                  <a:satMod val="160000"/>
                </a:srgbClr>
              </a:gs>
              <a:gs pos="100000">
                <a:srgbClr val="669BBC">
                  <a:tint val="23500"/>
                  <a:satMod val="160000"/>
                </a:srgbClr>
              </a:gs>
            </a:gsLst>
            <a:lin ang="13500000" scaled="1"/>
            <a:tileRect/>
          </a:gradFill>
          <a:ln w="28575">
            <a:solidFill>
              <a:schemeClr val="tx1"/>
            </a:solidFill>
          </a:ln>
          <a:effectLst>
            <a:outerShdw blurRad="152400" dist="317500" dir="5400000" sx="90000" sy="-19000" rotWithShape="0">
              <a:prstClr val="black">
                <a:alpha val="15000"/>
              </a:prstClr>
            </a:outerShdw>
          </a:effectLst>
          <a:scene3d>
            <a:camera prst="perspectiveBelow"/>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5455" y="2657216"/>
            <a:ext cx="7230753" cy="2799869"/>
          </a:xfrm>
          <a:prstGeom prst="rect">
            <a:avLst/>
          </a:prstGeom>
          <a:noFill/>
        </p:spPr>
        <p:txBody>
          <a:bodyPr wrap="square" rtlCol="0">
            <a:spAutoFit/>
          </a:bodyPr>
          <a:lstStyle/>
          <a:p>
            <a:pPr marL="342900" marR="0" lvl="0" indent="-342900" algn="just" rtl="1">
              <a:lnSpc>
                <a:spcPct val="150000"/>
              </a:lnSpc>
              <a:spcBef>
                <a:spcPts val="0"/>
              </a:spcBef>
              <a:spcAft>
                <a:spcPts val="500"/>
              </a:spcAft>
              <a:buFont typeface="Wingdings" panose="05000000000000000000" pitchFamily="2" charset="2"/>
              <a:buChar char="ü"/>
            </a:pPr>
            <a:r>
              <a:rPr lang="ar-SA" sz="2400" b="1" dirty="0">
                <a:solidFill>
                  <a:srgbClr val="000000"/>
                </a:solidFill>
                <a:ea typeface="Calibri" panose="020F0502020204030204" pitchFamily="34" charset="0"/>
              </a:rPr>
              <a:t>وثمة خمسة مبادئ أساسية تحكم ما يمكن تسميته بالممارسات العادلة والمقبولة</a:t>
            </a:r>
            <a:r>
              <a:rPr lang="ar-EG" sz="2400" b="1" dirty="0">
                <a:solidFill>
                  <a:srgbClr val="000000"/>
                </a:solidFill>
                <a:ea typeface="Calibri" panose="020F0502020204030204" pitchFamily="34" charset="0"/>
              </a:rPr>
              <a:t>،</a:t>
            </a:r>
            <a:r>
              <a:rPr lang="ar-SA" sz="2400" b="1" dirty="0">
                <a:solidFill>
                  <a:srgbClr val="000000"/>
                </a:solidFill>
                <a:ea typeface="Calibri" panose="020F0502020204030204" pitchFamily="34" charset="0"/>
              </a:rPr>
              <a:t> أو النزيهة في نطاق خصوصية المعلومات</a:t>
            </a:r>
            <a:r>
              <a:rPr lang="ar-EG" sz="2400" b="1" dirty="0">
                <a:solidFill>
                  <a:srgbClr val="000000"/>
                </a:solidFill>
                <a:ea typeface="Calibri" panose="020F0502020204030204" pitchFamily="34" charset="0"/>
              </a:rPr>
              <a:t>،</a:t>
            </a:r>
            <a:r>
              <a:rPr lang="ar-SA" sz="2400" b="1" dirty="0">
                <a:solidFill>
                  <a:srgbClr val="000000"/>
                </a:solidFill>
                <a:ea typeface="Calibri" panose="020F0502020204030204" pitchFamily="34" charset="0"/>
              </a:rPr>
              <a:t> أو حماية المعلومات الشخصية بشبكة الإنترنت، وهذه المبادئ هي:-</a:t>
            </a:r>
            <a:endParaRPr lang="ar-EG" sz="2400" b="1" dirty="0">
              <a:solidFill>
                <a:srgbClr val="000000"/>
              </a:solidFill>
              <a:latin typeface="Times New Roman" panose="02020603050405020304" pitchFamily="18" charset="0"/>
              <a:ea typeface="Times New Roman" panose="02020603050405020304" pitchFamily="18"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18486" y="567252"/>
            <a:ext cx="2757614" cy="13989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5470648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p:cNvGrpSpPr/>
          <p:nvPr/>
        </p:nvGrpSpPr>
        <p:grpSpPr>
          <a:xfrm>
            <a:off x="69670" y="3211000"/>
            <a:ext cx="11975006" cy="919954"/>
            <a:chOff x="1818411" y="3100251"/>
            <a:chExt cx="9931548" cy="1000503"/>
          </a:xfrm>
        </p:grpSpPr>
        <p:sp>
          <p:nvSpPr>
            <p:cNvPr id="10" name="Rectangle 9"/>
            <p:cNvSpPr/>
            <p:nvPr/>
          </p:nvSpPr>
          <p:spPr>
            <a:xfrm>
              <a:off x="1818411" y="3248856"/>
              <a:ext cx="8924748" cy="798808"/>
            </a:xfrm>
            <a:prstGeom prst="rect">
              <a:avLst/>
            </a:prstGeom>
            <a:solidFill>
              <a:schemeClr val="accent1">
                <a:lumMod val="20000"/>
                <a:lumOff val="80000"/>
              </a:schemeClr>
            </a:solid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11" name="Rounded Rectangle 10"/>
            <p:cNvSpPr/>
            <p:nvPr/>
          </p:nvSpPr>
          <p:spPr>
            <a:xfrm>
              <a:off x="10672283" y="3100251"/>
              <a:ext cx="1077676" cy="1000503"/>
            </a:xfrm>
            <a:prstGeom prst="roundRect">
              <a:avLst/>
            </a:prstGeom>
            <a:solidFill>
              <a:schemeClr val="accent1">
                <a:lumMod val="50000"/>
              </a:schemeClr>
            </a:solidFill>
            <a:ln w="285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grpSp>
      <p:grpSp>
        <p:nvGrpSpPr>
          <p:cNvPr id="12" name="Group 11"/>
          <p:cNvGrpSpPr/>
          <p:nvPr/>
        </p:nvGrpSpPr>
        <p:grpSpPr>
          <a:xfrm>
            <a:off x="1829973" y="2416686"/>
            <a:ext cx="10243377" cy="773602"/>
            <a:chOff x="1506583" y="3100251"/>
            <a:chExt cx="10243377" cy="1087022"/>
          </a:xfrm>
        </p:grpSpPr>
        <p:sp>
          <p:nvSpPr>
            <p:cNvPr id="13" name="Rectangle 12"/>
            <p:cNvSpPr/>
            <p:nvPr/>
          </p:nvSpPr>
          <p:spPr>
            <a:xfrm>
              <a:off x="1506583" y="3294221"/>
              <a:ext cx="8699863" cy="798808"/>
            </a:xfrm>
            <a:prstGeom prst="rect">
              <a:avLst/>
            </a:prstGeom>
            <a:solidFill>
              <a:schemeClr val="accent1">
                <a:lumMod val="20000"/>
                <a:lumOff val="80000"/>
              </a:schemeClr>
            </a:solid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14" name="Rounded Rectangle 13"/>
            <p:cNvSpPr/>
            <p:nvPr/>
          </p:nvSpPr>
          <p:spPr>
            <a:xfrm>
              <a:off x="9667422" y="3100251"/>
              <a:ext cx="2082538" cy="1087022"/>
            </a:xfrm>
            <a:prstGeom prst="roundRect">
              <a:avLst/>
            </a:prstGeom>
            <a:solidFill>
              <a:schemeClr val="accent1">
                <a:lumMod val="50000"/>
              </a:schemeClr>
            </a:solidFill>
            <a:ln w="285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grpSp>
      <p:grpSp>
        <p:nvGrpSpPr>
          <p:cNvPr id="15" name="Group 14"/>
          <p:cNvGrpSpPr/>
          <p:nvPr/>
        </p:nvGrpSpPr>
        <p:grpSpPr>
          <a:xfrm>
            <a:off x="1331713" y="1647268"/>
            <a:ext cx="10741637" cy="731552"/>
            <a:chOff x="1506583" y="3192550"/>
            <a:chExt cx="10243377" cy="900479"/>
          </a:xfrm>
        </p:grpSpPr>
        <p:sp>
          <p:nvSpPr>
            <p:cNvPr id="16" name="Rectangle 15"/>
            <p:cNvSpPr/>
            <p:nvPr/>
          </p:nvSpPr>
          <p:spPr>
            <a:xfrm>
              <a:off x="1506583" y="3294221"/>
              <a:ext cx="8699863" cy="798808"/>
            </a:xfrm>
            <a:prstGeom prst="rect">
              <a:avLst/>
            </a:prstGeom>
            <a:solidFill>
              <a:schemeClr val="accent1">
                <a:lumMod val="20000"/>
                <a:lumOff val="80000"/>
              </a:schemeClr>
            </a:solid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17" name="Rounded Rectangle 16"/>
            <p:cNvSpPr/>
            <p:nvPr/>
          </p:nvSpPr>
          <p:spPr>
            <a:xfrm>
              <a:off x="10053150" y="3192550"/>
              <a:ext cx="1696810" cy="900478"/>
            </a:xfrm>
            <a:prstGeom prst="roundRect">
              <a:avLst/>
            </a:prstGeom>
            <a:solidFill>
              <a:schemeClr val="accent1">
                <a:lumMod val="50000"/>
              </a:schemeClr>
            </a:solidFill>
            <a:ln w="285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grpSp>
      <p:grpSp>
        <p:nvGrpSpPr>
          <p:cNvPr id="18" name="Group 17"/>
          <p:cNvGrpSpPr/>
          <p:nvPr/>
        </p:nvGrpSpPr>
        <p:grpSpPr>
          <a:xfrm>
            <a:off x="637467" y="693033"/>
            <a:ext cx="11382465" cy="863847"/>
            <a:chOff x="1506583" y="3100251"/>
            <a:chExt cx="10243377" cy="1029816"/>
          </a:xfrm>
        </p:grpSpPr>
        <p:sp>
          <p:nvSpPr>
            <p:cNvPr id="19" name="Rectangle 18"/>
            <p:cNvSpPr/>
            <p:nvPr/>
          </p:nvSpPr>
          <p:spPr>
            <a:xfrm>
              <a:off x="1506583" y="3294221"/>
              <a:ext cx="8699863" cy="798808"/>
            </a:xfrm>
            <a:prstGeom prst="rect">
              <a:avLst/>
            </a:prstGeom>
            <a:solidFill>
              <a:schemeClr val="accent1">
                <a:lumMod val="20000"/>
                <a:lumOff val="80000"/>
              </a:schemeClr>
            </a:solid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0" name="Rounded Rectangle 19"/>
            <p:cNvSpPr/>
            <p:nvPr/>
          </p:nvSpPr>
          <p:spPr>
            <a:xfrm>
              <a:off x="10101338" y="3100251"/>
              <a:ext cx="1648622" cy="1029816"/>
            </a:xfrm>
            <a:prstGeom prst="roundRect">
              <a:avLst/>
            </a:prstGeom>
            <a:solidFill>
              <a:schemeClr val="accent1">
                <a:lumMod val="50000"/>
              </a:schemeClr>
            </a:solidFill>
            <a:ln w="285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grpSp>
      <p:grpSp>
        <p:nvGrpSpPr>
          <p:cNvPr id="21" name="Group 20"/>
          <p:cNvGrpSpPr/>
          <p:nvPr/>
        </p:nvGrpSpPr>
        <p:grpSpPr>
          <a:xfrm>
            <a:off x="895992" y="4239493"/>
            <a:ext cx="11177358" cy="784809"/>
            <a:chOff x="1506583" y="3178303"/>
            <a:chExt cx="10243377" cy="914726"/>
          </a:xfrm>
        </p:grpSpPr>
        <p:sp>
          <p:nvSpPr>
            <p:cNvPr id="22" name="Rectangle 21"/>
            <p:cNvSpPr/>
            <p:nvPr/>
          </p:nvSpPr>
          <p:spPr>
            <a:xfrm>
              <a:off x="1506583" y="3294221"/>
              <a:ext cx="8699863" cy="798808"/>
            </a:xfrm>
            <a:prstGeom prst="rect">
              <a:avLst/>
            </a:prstGeom>
            <a:solidFill>
              <a:schemeClr val="accent1">
                <a:lumMod val="20000"/>
                <a:lumOff val="80000"/>
              </a:schemeClr>
            </a:solidFill>
            <a:ln w="28575">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3" name="Rounded Rectangle 22"/>
            <p:cNvSpPr/>
            <p:nvPr/>
          </p:nvSpPr>
          <p:spPr>
            <a:xfrm>
              <a:off x="9667422" y="3178303"/>
              <a:ext cx="2082538" cy="909322"/>
            </a:xfrm>
            <a:prstGeom prst="roundRect">
              <a:avLst/>
            </a:prstGeom>
            <a:solidFill>
              <a:schemeClr val="accent1">
                <a:lumMod val="50000"/>
              </a:schemeClr>
            </a:solidFill>
            <a:ln w="285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grpSp>
      <p:sp>
        <p:nvSpPr>
          <p:cNvPr id="3" name="TextBox 2"/>
          <p:cNvSpPr txBox="1"/>
          <p:nvPr/>
        </p:nvSpPr>
        <p:spPr>
          <a:xfrm>
            <a:off x="895991" y="4366496"/>
            <a:ext cx="8999352" cy="738664"/>
          </a:xfrm>
          <a:prstGeom prst="rect">
            <a:avLst/>
          </a:prstGeom>
          <a:noFill/>
        </p:spPr>
        <p:txBody>
          <a:bodyPr wrap="square" rtlCol="0">
            <a:spAutoFit/>
          </a:bodyPr>
          <a:lstStyle/>
          <a:p>
            <a:pPr lvl="0" algn="just" rtl="1"/>
            <a:r>
              <a:rPr lang="ar-SA" sz="1400" dirty="0">
                <a:solidFill>
                  <a:srgbClr val="000000"/>
                </a:solidFill>
                <a:ea typeface="Calibri" panose="020F0502020204030204" pitchFamily="34" charset="0"/>
              </a:rPr>
              <a:t>ويتعلق هذا المبدأ بالآليات المناسبة المتعين اعتمادها لفرض الجزاءات على الجهات غير المتوافقة مع المبادئ المتقدمة، وما يتصل بها من الممارسات غير النزيهة بشأن جمع المعلومات الشخصية في البيئة الرقمية.</a:t>
            </a:r>
            <a:endParaRPr lang="ar-EG" sz="1400" dirty="0">
              <a:solidFill>
                <a:srgbClr val="000000"/>
              </a:solidFill>
              <a:ea typeface="Calibri" panose="020F0502020204030204" pitchFamily="34" charset="0"/>
            </a:endParaRPr>
          </a:p>
          <a:p>
            <a:endParaRPr lang="en-US" sz="1400" dirty="0"/>
          </a:p>
        </p:txBody>
      </p:sp>
      <p:sp>
        <p:nvSpPr>
          <p:cNvPr id="4" name="TextBox 3"/>
          <p:cNvSpPr txBox="1"/>
          <p:nvPr/>
        </p:nvSpPr>
        <p:spPr>
          <a:xfrm>
            <a:off x="10016442" y="4338947"/>
            <a:ext cx="1935809" cy="830997"/>
          </a:xfrm>
          <a:prstGeom prst="rect">
            <a:avLst/>
          </a:prstGeom>
          <a:noFill/>
        </p:spPr>
        <p:txBody>
          <a:bodyPr wrap="square" rtlCol="0">
            <a:spAutoFit/>
          </a:bodyPr>
          <a:lstStyle/>
          <a:p>
            <a:pPr algn="ctr" rtl="1"/>
            <a:r>
              <a:rPr lang="ar-EG" sz="16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5.   </a:t>
            </a:r>
            <a:r>
              <a:rPr lang="ar-SA" sz="16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تطبيق القانون (</a:t>
            </a:r>
            <a:r>
              <a:rPr lang="en-US" sz="1600" b="1" dirty="0">
                <a:solidFill>
                  <a:schemeClr val="bg1"/>
                </a:solidFill>
                <a:effectLst>
                  <a:outerShdw blurRad="38100" dist="38100" dir="2700000" algn="tl">
                    <a:srgbClr val="000000">
                      <a:alpha val="43137"/>
                    </a:srgbClr>
                  </a:outerShdw>
                </a:effectLst>
                <a:latin typeface="Alexandria Medium" pitchFamily="2" charset="-78"/>
                <a:ea typeface="Calibri" panose="020F0502020204030204" pitchFamily="34" charset="0"/>
              </a:rPr>
              <a:t>Enforcement</a:t>
            </a:r>
            <a:r>
              <a:rPr lang="ar-SA" sz="16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a:t>
            </a:r>
            <a:endParaRPr lang="en-US" sz="1600" b="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a:p>
            <a:pPr algn="ctr" rtl="1"/>
            <a:endParaRPr lang="en-US" sz="1600" b="1" dirty="0">
              <a:solidFill>
                <a:schemeClr val="bg1"/>
              </a:solidFill>
              <a:effectLst>
                <a:outerShdw blurRad="38100" dist="38100" dir="2700000" algn="tl">
                  <a:srgbClr val="000000">
                    <a:alpha val="43137"/>
                  </a:srgbClr>
                </a:outerShdw>
              </a:effectLst>
            </a:endParaRPr>
          </a:p>
        </p:txBody>
      </p:sp>
      <p:sp>
        <p:nvSpPr>
          <p:cNvPr id="24" name="TextBox 23"/>
          <p:cNvSpPr txBox="1"/>
          <p:nvPr/>
        </p:nvSpPr>
        <p:spPr>
          <a:xfrm>
            <a:off x="637467" y="952056"/>
            <a:ext cx="9656538" cy="769441"/>
          </a:xfrm>
          <a:prstGeom prst="rect">
            <a:avLst/>
          </a:prstGeom>
          <a:noFill/>
        </p:spPr>
        <p:txBody>
          <a:bodyPr wrap="square" rtlCol="0">
            <a:spAutoFit/>
          </a:bodyPr>
          <a:lstStyle/>
          <a:p>
            <a:pPr lvl="0" algn="just" rtl="1"/>
            <a:r>
              <a:rPr lang="ar-SA" sz="1400" dirty="0"/>
              <a:t>ويراد بهذا المبدأ أن مستخدمي المواقع يتعين إبلاغهم من قبل مزود الخدمة أو الموقع ما اذا كان الموقع أو مقتضيات الخدمة ينطويان على جمع معلومات الشخصية، والى أي مدى تجمع هذه المعلومات أو تستخدم.</a:t>
            </a:r>
            <a:endParaRPr lang="ar-EG" sz="1400" dirty="0"/>
          </a:p>
          <a:p>
            <a:endParaRPr lang="en-US" sz="1600" dirty="0"/>
          </a:p>
        </p:txBody>
      </p:sp>
      <p:sp>
        <p:nvSpPr>
          <p:cNvPr id="25" name="TextBox 24"/>
          <p:cNvSpPr txBox="1"/>
          <p:nvPr/>
        </p:nvSpPr>
        <p:spPr>
          <a:xfrm>
            <a:off x="10308995" y="830243"/>
            <a:ext cx="1850494" cy="923330"/>
          </a:xfrm>
          <a:prstGeom prst="rect">
            <a:avLst/>
          </a:prstGeom>
          <a:noFill/>
        </p:spPr>
        <p:txBody>
          <a:bodyPr wrap="square" rtlCol="0">
            <a:spAutoFit/>
          </a:bodyPr>
          <a:lstStyle/>
          <a:p>
            <a:pPr algn="ctr" rtl="1"/>
            <a:r>
              <a:rPr lang="ar-EG" dirty="0">
                <a:solidFill>
                  <a:srgbClr val="000000"/>
                </a:solidFill>
                <a:highlight>
                  <a:srgbClr val="FFFF00"/>
                </a:highlight>
                <a:latin typeface="Times New Roman" panose="02020603050405020304" pitchFamily="18" charset="0"/>
                <a:ea typeface="Calibri" panose="020F0502020204030204" pitchFamily="34" charset="0"/>
              </a:rPr>
              <a:t>1.  الإبلاغ / الإخطار:</a:t>
            </a:r>
            <a:endParaRPr lang="ar-EG" dirty="0"/>
          </a:p>
          <a:p>
            <a:endParaRPr lang="en-US" dirty="0"/>
          </a:p>
        </p:txBody>
      </p:sp>
      <p:sp>
        <p:nvSpPr>
          <p:cNvPr id="26" name="Rectangle 25"/>
          <p:cNvSpPr/>
          <p:nvPr/>
        </p:nvSpPr>
        <p:spPr>
          <a:xfrm>
            <a:off x="1829973" y="1801288"/>
            <a:ext cx="8464031" cy="523220"/>
          </a:xfrm>
          <a:prstGeom prst="rect">
            <a:avLst/>
          </a:prstGeom>
        </p:spPr>
        <p:txBody>
          <a:bodyPr wrap="square">
            <a:spAutoFit/>
          </a:bodyPr>
          <a:lstStyle/>
          <a:p>
            <a:pPr lvl="0" algn="just" rtl="1"/>
            <a:r>
              <a:rPr lang="ar-SA" sz="1400" dirty="0"/>
              <a:t>ويوجب هذا المبدأ التزام الشركات صاحبة المواقع أو مزودي الخدمة بتوفير خيار للمستخدم بشان استخدام بياناته فيما يتجاوز غرض جمعها الابتدائي.</a:t>
            </a:r>
            <a:endParaRPr lang="ar-EG" sz="1400" dirty="0"/>
          </a:p>
        </p:txBody>
      </p:sp>
      <p:sp>
        <p:nvSpPr>
          <p:cNvPr id="27" name="Rectangle 26"/>
          <p:cNvSpPr/>
          <p:nvPr/>
        </p:nvSpPr>
        <p:spPr>
          <a:xfrm>
            <a:off x="10573573" y="1702932"/>
            <a:ext cx="1220206" cy="646331"/>
          </a:xfrm>
          <a:prstGeom prst="rect">
            <a:avLst/>
          </a:prstGeom>
        </p:spPr>
        <p:txBody>
          <a:bodyPr wrap="none">
            <a:spAutoFit/>
          </a:bodyPr>
          <a:lstStyle/>
          <a:p>
            <a:pPr lvl="0" algn="just" rtl="1"/>
            <a:r>
              <a:rPr lang="ar-EG" b="1" dirty="0">
                <a:solidFill>
                  <a:schemeClr val="bg1"/>
                </a:solidFill>
                <a:effectLst>
                  <a:outerShdw blurRad="38100" dist="38100" dir="2700000" algn="tl">
                    <a:srgbClr val="000000">
                      <a:alpha val="43137"/>
                    </a:srgbClr>
                  </a:outerShdw>
                </a:effectLst>
              </a:rPr>
              <a:t>2- </a:t>
            </a:r>
            <a:r>
              <a:rPr lang="ar-SA" b="1" dirty="0">
                <a:solidFill>
                  <a:schemeClr val="bg1"/>
                </a:solidFill>
                <a:effectLst>
                  <a:outerShdw blurRad="38100" dist="38100" dir="2700000" algn="tl">
                    <a:srgbClr val="000000">
                      <a:alpha val="43137"/>
                    </a:srgbClr>
                  </a:outerShdw>
                </a:effectLst>
              </a:rPr>
              <a:t>الاختيار </a:t>
            </a:r>
            <a:endParaRPr lang="en-US" b="1" dirty="0">
              <a:solidFill>
                <a:schemeClr val="bg1"/>
              </a:solidFill>
              <a:effectLst>
                <a:outerShdw blurRad="38100" dist="38100" dir="2700000" algn="tl">
                  <a:srgbClr val="000000">
                    <a:alpha val="43137"/>
                  </a:srgbClr>
                </a:outerShdw>
              </a:effectLst>
            </a:endParaRPr>
          </a:p>
          <a:p>
            <a:pPr lvl="0" algn="just" rtl="1"/>
            <a:r>
              <a:rPr lang="ar-SA" b="1" dirty="0">
                <a:solidFill>
                  <a:schemeClr val="bg1"/>
                </a:solidFill>
                <a:effectLst>
                  <a:outerShdw blurRad="38100" dist="38100" dir="2700000" algn="tl">
                    <a:srgbClr val="000000">
                      <a:alpha val="43137"/>
                    </a:srgbClr>
                  </a:outerShdw>
                </a:effectLst>
              </a:rPr>
              <a:t>(</a:t>
            </a:r>
            <a:r>
              <a:rPr lang="en-US" b="1" dirty="0">
                <a:solidFill>
                  <a:schemeClr val="bg1"/>
                </a:solidFill>
                <a:effectLst>
                  <a:outerShdw blurRad="38100" dist="38100" dir="2700000" algn="tl">
                    <a:srgbClr val="000000">
                      <a:alpha val="43137"/>
                    </a:srgbClr>
                  </a:outerShdw>
                </a:effectLst>
              </a:rPr>
              <a:t>Choice</a:t>
            </a:r>
            <a:r>
              <a:rPr lang="ar-SA" b="1" dirty="0">
                <a:solidFill>
                  <a:schemeClr val="bg1"/>
                </a:solidFill>
                <a:effectLst>
                  <a:outerShdw blurRad="38100" dist="38100" dir="2700000" algn="tl">
                    <a:srgbClr val="000000">
                      <a:alpha val="43137"/>
                    </a:srgbClr>
                  </a:outerShdw>
                </a:effectLst>
              </a:rPr>
              <a:t>):</a:t>
            </a:r>
            <a:endParaRPr lang="en-US" dirty="0">
              <a:solidFill>
                <a:schemeClr val="bg1"/>
              </a:solidFill>
              <a:effectLst>
                <a:outerShdw blurRad="38100" dist="38100" dir="2700000" algn="tl">
                  <a:srgbClr val="000000">
                    <a:alpha val="43137"/>
                  </a:srgbClr>
                </a:outerShdw>
              </a:effectLst>
            </a:endParaRPr>
          </a:p>
        </p:txBody>
      </p:sp>
      <p:sp>
        <p:nvSpPr>
          <p:cNvPr id="28" name="Rectangle 27"/>
          <p:cNvSpPr/>
          <p:nvPr/>
        </p:nvSpPr>
        <p:spPr>
          <a:xfrm>
            <a:off x="334273" y="2659276"/>
            <a:ext cx="9656539" cy="338554"/>
          </a:xfrm>
          <a:prstGeom prst="rect">
            <a:avLst/>
          </a:prstGeom>
        </p:spPr>
        <p:txBody>
          <a:bodyPr wrap="square">
            <a:spAutoFit/>
          </a:bodyPr>
          <a:lstStyle/>
          <a:p>
            <a:pPr lvl="0" algn="just" rtl="1"/>
            <a:r>
              <a:rPr lang="ar-SA" sz="1600" dirty="0">
                <a:solidFill>
                  <a:srgbClr val="000000"/>
                </a:solidFill>
                <a:ea typeface="Calibri" panose="020F0502020204030204" pitchFamily="34" charset="0"/>
              </a:rPr>
              <a:t>ويوجب هذا المبدأ قدرة المستخدمين للوصول إلى بياناتهم والتثبت من صحتها وتحديثها.</a:t>
            </a:r>
            <a:endParaRPr lang="ar-EG" sz="1600" dirty="0">
              <a:solidFill>
                <a:srgbClr val="000000"/>
              </a:solidFill>
              <a:ea typeface="Calibri" panose="020F0502020204030204" pitchFamily="34" charset="0"/>
            </a:endParaRPr>
          </a:p>
        </p:txBody>
      </p:sp>
      <p:sp>
        <p:nvSpPr>
          <p:cNvPr id="29" name="Rectangle 28"/>
          <p:cNvSpPr/>
          <p:nvPr/>
        </p:nvSpPr>
        <p:spPr>
          <a:xfrm>
            <a:off x="10083184" y="2546844"/>
            <a:ext cx="1936748" cy="584775"/>
          </a:xfrm>
          <a:prstGeom prst="rect">
            <a:avLst/>
          </a:prstGeom>
        </p:spPr>
        <p:txBody>
          <a:bodyPr wrap="none">
            <a:spAutoFit/>
          </a:bodyPr>
          <a:lstStyle/>
          <a:p>
            <a:pPr lvl="0" algn="just" rtl="1"/>
            <a:r>
              <a:rPr lang="ar-EG" sz="16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3- </a:t>
            </a:r>
            <a:r>
              <a:rPr lang="ar-SA" sz="16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الوصول للبيانات</a:t>
            </a:r>
            <a:endParaRPr lang="ar-EG" sz="16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endParaRPr>
          </a:p>
          <a:p>
            <a:pPr lvl="0" algn="just" rtl="1"/>
            <a:r>
              <a:rPr lang="ar-SA" sz="16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US" sz="1600" b="1" dirty="0">
                <a:solidFill>
                  <a:schemeClr val="bg1"/>
                </a:solidFill>
                <a:effectLst>
                  <a:outerShdw blurRad="38100" dist="38100" dir="2700000" algn="tl">
                    <a:srgbClr val="000000">
                      <a:alpha val="43137"/>
                    </a:srgbClr>
                  </a:outerShdw>
                </a:effectLst>
                <a:latin typeface="Alexandria Medium" pitchFamily="2" charset="-78"/>
                <a:ea typeface="Calibri" panose="020F0502020204030204" pitchFamily="34" charset="0"/>
              </a:rPr>
              <a:t>Access</a:t>
            </a:r>
            <a:r>
              <a:rPr lang="ar-SA" sz="16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a:t>
            </a:r>
            <a:endParaRPr lang="en-US" sz="16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sp>
        <p:nvSpPr>
          <p:cNvPr id="30" name="Rectangle 29"/>
          <p:cNvSpPr/>
          <p:nvPr/>
        </p:nvSpPr>
        <p:spPr>
          <a:xfrm>
            <a:off x="10266819" y="3161540"/>
            <a:ext cx="2272895" cy="861774"/>
          </a:xfrm>
          <a:prstGeom prst="rect">
            <a:avLst/>
          </a:prstGeom>
        </p:spPr>
        <p:txBody>
          <a:bodyPr wrap="square">
            <a:spAutoFit/>
          </a:bodyPr>
          <a:lstStyle/>
          <a:p>
            <a:pPr lvl="0" algn="ctr" rtl="1"/>
            <a:endParaRPr lang="ar-EG" sz="1600" dirty="0">
              <a:solidFill>
                <a:schemeClr val="bg1"/>
              </a:solidFill>
              <a:effectLst>
                <a:outerShdw blurRad="38100" dist="38100" dir="2700000" algn="tl">
                  <a:srgbClr val="000000">
                    <a:alpha val="43137"/>
                  </a:srgbClr>
                </a:outerShdw>
              </a:effectLst>
              <a:ea typeface="Calibri" panose="020F0502020204030204" pitchFamily="34" charset="0"/>
            </a:endParaRPr>
          </a:p>
          <a:p>
            <a:pPr lvl="0" algn="ctr" rtl="1"/>
            <a:r>
              <a:rPr lang="ar-EG" sz="16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4- </a:t>
            </a:r>
            <a:r>
              <a:rPr lang="ar-SA" sz="16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الأم</a:t>
            </a:r>
            <a:r>
              <a:rPr lang="ar-EG" sz="16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ن</a:t>
            </a:r>
          </a:p>
          <a:p>
            <a:pPr lvl="0" algn="ctr" rtl="1"/>
            <a:r>
              <a:rPr lang="ar-SA" sz="16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US" sz="1600" b="1" dirty="0">
                <a:solidFill>
                  <a:schemeClr val="bg1"/>
                </a:solidFill>
                <a:effectLst>
                  <a:outerShdw blurRad="38100" dist="38100" dir="2700000" algn="tl">
                    <a:srgbClr val="000000">
                      <a:alpha val="43137"/>
                    </a:srgbClr>
                  </a:outerShdw>
                </a:effectLst>
                <a:latin typeface="Alexandria Medium" pitchFamily="2" charset="-78"/>
                <a:ea typeface="Calibri" panose="020F0502020204030204" pitchFamily="34" charset="0"/>
              </a:rPr>
              <a:t>Security</a:t>
            </a:r>
            <a:r>
              <a:rPr lang="ar-SA" sz="16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a:t>
            </a:r>
            <a:endParaRPr lang="en-US" sz="16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sp>
        <p:nvSpPr>
          <p:cNvPr id="31" name="Rectangle 30"/>
          <p:cNvSpPr/>
          <p:nvPr/>
        </p:nvSpPr>
        <p:spPr>
          <a:xfrm>
            <a:off x="0" y="3438029"/>
            <a:ext cx="10757519" cy="954107"/>
          </a:xfrm>
          <a:prstGeom prst="rect">
            <a:avLst/>
          </a:prstGeom>
        </p:spPr>
        <p:txBody>
          <a:bodyPr wrap="square">
            <a:spAutoFit/>
          </a:bodyPr>
          <a:lstStyle/>
          <a:p>
            <a:pPr lvl="0" algn="just" rtl="1"/>
            <a:r>
              <a:rPr lang="ar-SA" sz="1400" dirty="0">
                <a:solidFill>
                  <a:srgbClr val="000000"/>
                </a:solidFill>
                <a:ea typeface="Calibri" panose="020F0502020204030204" pitchFamily="34" charset="0"/>
              </a:rPr>
              <a:t>ويتعلق هذا المبدأ بمسئوليات جهات جمع البيانات المواقع ومزودي الخدمة بشأن معايير الأمن المتعين تطبيقها لضمان سرية المعلومات، وسلامة الاستخدام وحظر الوصول غير المصرح به لهذه المعلومات، وما تتضمن من وسائل كلمات السر والتشفير وغيرها.</a:t>
            </a:r>
            <a:endParaRPr lang="ar-EG" sz="1400" dirty="0">
              <a:solidFill>
                <a:srgbClr val="000000"/>
              </a:solidFill>
              <a:ea typeface="Calibri" panose="020F0502020204030204" pitchFamily="34" charset="0"/>
            </a:endParaRPr>
          </a:p>
          <a:p>
            <a:pPr lvl="0" algn="just" rtl="1"/>
            <a:endParaRPr lang="ar-EG" sz="1400" dirty="0">
              <a:solidFill>
                <a:srgbClr val="000000"/>
              </a:solidFill>
              <a:ea typeface="Calibri" panose="020F0502020204030204" pitchFamily="34" charset="0"/>
            </a:endParaRPr>
          </a:p>
          <a:p>
            <a:pPr lvl="0" algn="just" rtl="1"/>
            <a:endParaRPr lang="ar-EG" sz="1400" dirty="0">
              <a:solidFill>
                <a:srgbClr val="000000"/>
              </a:solidFill>
              <a:ea typeface="Calibri" panose="020F0502020204030204" pitchFamily="34" charset="0"/>
            </a:endParaRPr>
          </a:p>
        </p:txBody>
      </p:sp>
      <p:sp>
        <p:nvSpPr>
          <p:cNvPr id="32" name="Rectangle 31"/>
          <p:cNvSpPr/>
          <p:nvPr/>
        </p:nvSpPr>
        <p:spPr>
          <a:xfrm>
            <a:off x="74760" y="5155068"/>
            <a:ext cx="12073350" cy="1569660"/>
          </a:xfrm>
          <a:prstGeom prst="rect">
            <a:avLst/>
          </a:prstGeom>
          <a:solidFill>
            <a:schemeClr val="tx2">
              <a:lumMod val="20000"/>
              <a:lumOff val="80000"/>
            </a:schemeClr>
          </a:solidFill>
          <a:ln w="28575">
            <a:solidFill>
              <a:schemeClr val="tx1"/>
            </a:solidFill>
            <a:prstDash val="dash"/>
          </a:ln>
        </p:spPr>
        <p:txBody>
          <a:bodyPr wrap="square">
            <a:spAutoFit/>
          </a:bodyPr>
          <a:lstStyle/>
          <a:p>
            <a:pPr lvl="0" algn="just" rtl="1"/>
            <a:r>
              <a:rPr lang="en-US" sz="1600" b="1" dirty="0">
                <a:solidFill>
                  <a:srgbClr val="FF0000"/>
                </a:solidFill>
                <a:ea typeface="Calibri" panose="020F0502020204030204" pitchFamily="34" charset="0"/>
              </a:rPr>
              <a:t>     </a:t>
            </a:r>
            <a:r>
              <a:rPr lang="ar-SA" sz="1600" b="1" dirty="0">
                <a:solidFill>
                  <a:srgbClr val="FF0000"/>
                </a:solidFill>
                <a:ea typeface="Calibri" panose="020F0502020204030204" pitchFamily="34" charset="0"/>
              </a:rPr>
              <a:t>وفي المقابل فإن هذه المبادئ الخمسة المقيدة لتعامل جهات المواقع مع المعلومات الشخصية، يتعين أن لا تنتقص من سمات مجتمع الإنترنت الديمقراطي،</a:t>
            </a:r>
            <a:r>
              <a:rPr lang="ar-SA" sz="1600" dirty="0">
                <a:solidFill>
                  <a:srgbClr val="000000"/>
                </a:solidFill>
                <a:ea typeface="Calibri" panose="020F0502020204030204" pitchFamily="34" charset="0"/>
              </a:rPr>
              <a:t> وهي في حقيقتها لا تتعارض مع هذه السمات؛ لأن موجبات ديمقراطية الإنترنت عدم التغول على حقوق المستخدمين، ولكن وحتى تكون عمليات الاستخدام في منآى من التشدد يعمل بالتوازي مع هذه المبادئ، مبدأ رضا وموافقة المستخدم إلى جانب الاستثناءات المقررة بموجب معايير تزويد الخدمة التي تتيح قدرا من الحرية لجهات جمع البيانات بموجب ما هو مقرر في نظم مسئولياتها القانونية او مدونات السلوك التي تحكمها. ومع ضوابط محددة لضمان صحة وسلامة الرضا وضبط الاستثناءات، أو ما يمكن تسميته الممارسات المسموح بها لجهات تزويد الخدمة وادارة المواقع.</a:t>
            </a:r>
            <a:endParaRPr lang="en-US" sz="1600" dirty="0"/>
          </a:p>
        </p:txBody>
      </p:sp>
    </p:spTree>
    <p:extLst>
      <p:ext uri="{BB962C8B-B14F-4D97-AF65-F5344CB8AC3E}">
        <p14:creationId xmlns:p14="http://schemas.microsoft.com/office/powerpoint/2010/main" val="176275066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Blue spark(electric current) animated gif">
            <a:extLst>
              <a:ext uri="{FF2B5EF4-FFF2-40B4-BE49-F238E27FC236}">
                <a16:creationId xmlns:a16="http://schemas.microsoft.com/office/drawing/2014/main" id="{3EB948C7-9901-7869-CF16-8350853F8957}"/>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984978" y="1636168"/>
            <a:ext cx="10222043" cy="40473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Oval 10">
            <a:extLst>
              <a:ext uri="{FF2B5EF4-FFF2-40B4-BE49-F238E27FC236}">
                <a16:creationId xmlns:a16="http://schemas.microsoft.com/office/drawing/2014/main" id="{8CC54EB8-5266-46E8-A507-77FA0E0C1694}"/>
              </a:ext>
            </a:extLst>
          </p:cNvPr>
          <p:cNvSpPr/>
          <p:nvPr/>
        </p:nvSpPr>
        <p:spPr>
          <a:xfrm>
            <a:off x="1185016" y="2795307"/>
            <a:ext cx="4910984" cy="1729068"/>
          </a:xfrm>
          <a:prstGeom prst="ellipse">
            <a:avLst/>
          </a:prstGeom>
          <a:noFill/>
          <a:ln>
            <a:solidFill>
              <a:schemeClr val="accent1">
                <a:lumMod val="40000"/>
                <a:lumOff val="60000"/>
              </a:schemeClr>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6000" b="1" dirty="0">
                <a:solidFill>
                  <a:schemeClr val="tx1"/>
                </a:solidFill>
                <a:latin typeface="Times New Roman" panose="02020603050405020304" pitchFamily="18" charset="0"/>
                <a:ea typeface="Calibri" panose="020F0502020204030204" pitchFamily="34" charset="0"/>
              </a:rPr>
              <a:t>الخاتمة</a:t>
            </a:r>
            <a:endParaRPr kumimoji="0" lang="ar-EG" sz="6000" b="1" i="0" u="none" strike="noStrike" kern="1200" cap="none" spc="0" normalizeH="0" baseline="0" noProof="0" dirty="0">
              <a:ln>
                <a:noFill/>
              </a:ln>
              <a:solidFill>
                <a:schemeClr val="tx1"/>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6" name="Slide Number Placeholder 5">
            <a:extLst>
              <a:ext uri="{FF2B5EF4-FFF2-40B4-BE49-F238E27FC236}">
                <a16:creationId xmlns:a16="http://schemas.microsoft.com/office/drawing/2014/main" id="{3FBFFDC5-B1F8-ADF9-F5E0-F3C884734C2E}"/>
              </a:ext>
            </a:extLst>
          </p:cNvPr>
          <p:cNvSpPr>
            <a:spLocks noGrp="1"/>
          </p:cNvSpPr>
          <p:nvPr>
            <p:ph type="sldNum" sz="quarter" idx="12"/>
          </p:nvPr>
        </p:nvSpPr>
        <p:spPr/>
        <p:txBody>
          <a:bodyPr/>
          <a:lstStyle/>
          <a:p>
            <a:fld id="{F7542ADD-394E-41F3-B704-951748884AEE}" type="slidenum">
              <a:rPr lang="en-US" smtClean="0"/>
              <a:t>50</a:t>
            </a:fld>
            <a:endParaRPr lang="en-US" dirty="0"/>
          </a:p>
        </p:txBody>
      </p:sp>
      <p:pic>
        <p:nvPicPr>
          <p:cNvPr id="5" name="Picture 2" descr="مستقبل حماية الخصوصية في عالم الانترنيت – 11 | مسارات">
            <a:extLst>
              <a:ext uri="{FF2B5EF4-FFF2-40B4-BE49-F238E27FC236}">
                <a16:creationId xmlns:a16="http://schemas.microsoft.com/office/drawing/2014/main" id="{E308A755-1A2A-6D35-2B45-6D58A7AB04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4358" y="2960199"/>
            <a:ext cx="3837518" cy="172906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50510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25E68CE-65E3-497B-B44B-3015D837F001}"/>
              </a:ext>
            </a:extLst>
          </p:cNvPr>
          <p:cNvSpPr/>
          <p:nvPr/>
        </p:nvSpPr>
        <p:spPr>
          <a:xfrm>
            <a:off x="1245040" y="1544866"/>
            <a:ext cx="9270984" cy="4258600"/>
          </a:xfrm>
          <a:prstGeom prst="roundRect">
            <a:avLst>
              <a:gd name="adj" fmla="val 6140"/>
            </a:avLst>
          </a:prstGeom>
          <a:ln w="28575">
            <a:solidFill>
              <a:srgbClr val="002060"/>
            </a:solidFill>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A5E2F2C9-85DB-4302-A093-C4C1EA54E224}"/>
              </a:ext>
            </a:extLst>
          </p:cNvPr>
          <p:cNvSpPr/>
          <p:nvPr/>
        </p:nvSpPr>
        <p:spPr>
          <a:xfrm>
            <a:off x="5663090" y="2012441"/>
            <a:ext cx="4580993" cy="2941896"/>
          </a:xfrm>
          <a:prstGeom prst="rect">
            <a:avLst/>
          </a:prstGeom>
        </p:spPr>
        <p:txBody>
          <a:bodyPr wrap="square">
            <a:spAutoFit/>
          </a:bodyPr>
          <a:lstStyle/>
          <a:p>
            <a:pPr marL="342900" marR="0" lvl="0" indent="-342900" algn="just" rtl="1">
              <a:lnSpc>
                <a:spcPct val="150000"/>
              </a:lnSpc>
              <a:spcBef>
                <a:spcPts val="0"/>
              </a:spcBef>
              <a:spcAft>
                <a:spcPts val="500"/>
              </a:spcAft>
              <a:buFont typeface="Symbol" panose="05050102010706020507" pitchFamily="18" charset="2"/>
              <a:buChar char=""/>
            </a:pPr>
            <a:r>
              <a:rPr lang="ar-SA" sz="2000" b="1" dirty="0">
                <a:solidFill>
                  <a:srgbClr val="FF0000"/>
                </a:solidFill>
                <a:latin typeface="Calibri" panose="020F0502020204030204" pitchFamily="34" charset="0"/>
                <a:ea typeface="Times New Roman" panose="02020603050405020304" pitchFamily="18" charset="0"/>
              </a:rPr>
              <a:t>المراجع:</a:t>
            </a:r>
            <a:endParaRPr lang="ar-EG" sz="2000" b="1" dirty="0">
              <a:solidFill>
                <a:srgbClr val="FF0000"/>
              </a:solidFill>
              <a:latin typeface="Calibri" panose="020F0502020204030204" pitchFamily="34" charset="0"/>
              <a:ea typeface="Times New Roman" panose="02020603050405020304" pitchFamily="18" charset="0"/>
            </a:endParaRPr>
          </a:p>
          <a:p>
            <a:pPr marR="0" lvl="0" algn="just" rtl="1">
              <a:lnSpc>
                <a:spcPct val="150000"/>
              </a:lnSpc>
              <a:spcBef>
                <a:spcPts val="0"/>
              </a:spcBef>
              <a:spcAft>
                <a:spcPts val="500"/>
              </a:spcAft>
            </a:pPr>
            <a:endParaRPr lang="en-US" sz="2000" dirty="0">
              <a:solidFill>
                <a:srgbClr val="FF0000"/>
              </a:solidFill>
              <a:latin typeface="Calibri" panose="020F0502020204030204" pitchFamily="34" charset="0"/>
              <a:ea typeface="Calibri" panose="020F0502020204030204" pitchFamily="34" charset="0"/>
            </a:endParaRPr>
          </a:p>
          <a:p>
            <a:pPr marR="0" lvl="0" algn="just" rtl="1">
              <a:lnSpc>
                <a:spcPct val="150000"/>
              </a:lnSpc>
              <a:spcBef>
                <a:spcPts val="0"/>
              </a:spcBef>
              <a:spcAft>
                <a:spcPts val="500"/>
              </a:spcAft>
            </a:pPr>
            <a:r>
              <a:rPr lang="ar-SA" sz="2000" dirty="0">
                <a:latin typeface="Calibri" panose="020F0502020204030204" pitchFamily="34" charset="0"/>
                <a:ea typeface="Times New Roman" panose="02020603050405020304" pitchFamily="18" charset="0"/>
              </a:rPr>
              <a:t>د. أسماء رويعي، الحق في حرمة الحياة الخاصة</a:t>
            </a:r>
            <a:r>
              <a:rPr lang="ar-EG" sz="2000" dirty="0">
                <a:latin typeface="Calibri" panose="020F0502020204030204" pitchFamily="34" charset="0"/>
                <a:ea typeface="Times New Roman" panose="02020603050405020304" pitchFamily="18" charset="0"/>
              </a:rPr>
              <a:t> </a:t>
            </a:r>
            <a:r>
              <a:rPr lang="ar-SA" sz="2000" dirty="0">
                <a:latin typeface="Calibri" panose="020F0502020204030204" pitchFamily="34" charset="0"/>
                <a:ea typeface="Times New Roman" panose="02020603050405020304" pitchFamily="18" charset="0"/>
              </a:rPr>
              <a:t>في مواجهة الجرائم ال</a:t>
            </a:r>
            <a:r>
              <a:rPr lang="ar-EG" sz="2000" dirty="0">
                <a:latin typeface="Calibri" panose="020F0502020204030204" pitchFamily="34" charset="0"/>
                <a:ea typeface="Times New Roman" panose="02020603050405020304" pitchFamily="18" charset="0"/>
              </a:rPr>
              <a:t>معلوماتية</a:t>
            </a:r>
            <a:r>
              <a:rPr lang="ar-SA" sz="2000" dirty="0">
                <a:latin typeface="Calibri" panose="020F0502020204030204" pitchFamily="34" charset="0"/>
                <a:ea typeface="Times New Roman" panose="02020603050405020304" pitchFamily="18" charset="0"/>
              </a:rPr>
              <a:t>، رسالة دكتوراة، جامعة القاهرة، سنة 2013.  </a:t>
            </a:r>
            <a:endParaRPr lang="en-US" sz="2000" dirty="0">
              <a:latin typeface="Calibri" panose="020F0502020204030204" pitchFamily="34" charset="0"/>
              <a:ea typeface="Calibri" panose="020F0502020204030204" pitchFamily="34" charset="0"/>
            </a:endParaRPr>
          </a:p>
        </p:txBody>
      </p:sp>
      <p:pic>
        <p:nvPicPr>
          <p:cNvPr id="7" name="Picture 6">
            <a:extLst>
              <a:ext uri="{FF2B5EF4-FFF2-40B4-BE49-F238E27FC236}">
                <a16:creationId xmlns:a16="http://schemas.microsoft.com/office/drawing/2014/main" id="{38A45DD1-07A6-42BC-BE25-789DA78FCA34}"/>
              </a:ext>
            </a:extLst>
          </p:cNvPr>
          <p:cNvPicPr>
            <a:picLocks noChangeAspect="1"/>
          </p:cNvPicPr>
          <p:nvPr/>
        </p:nvPicPr>
        <p:blipFill rotWithShape="1">
          <a:blip r:embed="rId2"/>
          <a:srcRect l="15883" t="10325" r="17941" b="11710"/>
          <a:stretch/>
        </p:blipFill>
        <p:spPr>
          <a:xfrm>
            <a:off x="1675976" y="1770875"/>
            <a:ext cx="3715174" cy="42586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40258391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25E68CE-65E3-497B-B44B-3015D837F001}"/>
              </a:ext>
            </a:extLst>
          </p:cNvPr>
          <p:cNvSpPr/>
          <p:nvPr/>
        </p:nvSpPr>
        <p:spPr>
          <a:xfrm>
            <a:off x="1332344" y="1299700"/>
            <a:ext cx="9270984" cy="4258600"/>
          </a:xfrm>
          <a:prstGeom prst="roundRect">
            <a:avLst>
              <a:gd name="adj" fmla="val 6140"/>
            </a:avLst>
          </a:prstGeom>
          <a:ln w="28575">
            <a:solidFill>
              <a:srgbClr val="002060"/>
            </a:solidFill>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A5E2F2C9-85DB-4302-A093-C4C1EA54E224}"/>
              </a:ext>
            </a:extLst>
          </p:cNvPr>
          <p:cNvSpPr/>
          <p:nvPr/>
        </p:nvSpPr>
        <p:spPr>
          <a:xfrm>
            <a:off x="1332344" y="1770875"/>
            <a:ext cx="9096376" cy="2921697"/>
          </a:xfrm>
          <a:prstGeom prst="rect">
            <a:avLst/>
          </a:prstGeom>
        </p:spPr>
        <p:txBody>
          <a:bodyPr wrap="square">
            <a:spAutoFit/>
          </a:bodyPr>
          <a:lstStyle/>
          <a:p>
            <a:pPr marL="342900" marR="0" lvl="0" indent="-342900" algn="just" rtl="1">
              <a:lnSpc>
                <a:spcPct val="107000"/>
              </a:lnSpc>
              <a:spcBef>
                <a:spcPts val="0"/>
              </a:spcBef>
              <a:spcAft>
                <a:spcPts val="500"/>
              </a:spcAft>
              <a:buFont typeface="Symbol" panose="05050102010706020507" pitchFamily="18" charset="2"/>
              <a:buChar char=""/>
            </a:pPr>
            <a:r>
              <a:rPr lang="ar-SA" sz="2400" b="1" dirty="0">
                <a:solidFill>
                  <a:srgbClr val="FF0000"/>
                </a:solidFill>
                <a:latin typeface="Calibri" panose="020F0502020204030204" pitchFamily="34" charset="0"/>
                <a:ea typeface="Times New Roman" panose="02020603050405020304" pitchFamily="18" charset="0"/>
              </a:rPr>
              <a:t>المراجع:</a:t>
            </a:r>
            <a:endParaRPr lang="ar-EG" sz="2400" b="1" dirty="0">
              <a:solidFill>
                <a:srgbClr val="FF0000"/>
              </a:solidFill>
              <a:latin typeface="Calibri" panose="020F0502020204030204" pitchFamily="34" charset="0"/>
              <a:ea typeface="Times New Roman" panose="02020603050405020304" pitchFamily="18" charset="0"/>
            </a:endParaRPr>
          </a:p>
          <a:p>
            <a:pPr marR="0" lvl="0" algn="just" rtl="1">
              <a:lnSpc>
                <a:spcPct val="107000"/>
              </a:lnSpc>
              <a:spcBef>
                <a:spcPts val="0"/>
              </a:spcBef>
              <a:spcAft>
                <a:spcPts val="500"/>
              </a:spcAft>
            </a:pPr>
            <a:endParaRPr lang="en-US" sz="2400" dirty="0">
              <a:solidFill>
                <a:srgbClr val="FF0000"/>
              </a:solidFill>
              <a:latin typeface="Calibri" panose="020F0502020204030204" pitchFamily="34" charset="0"/>
              <a:ea typeface="Calibri" panose="020F0502020204030204" pitchFamily="34" charset="0"/>
            </a:endParaRPr>
          </a:p>
          <a:p>
            <a:pPr marR="0" lvl="0" algn="just" rtl="1">
              <a:spcBef>
                <a:spcPts val="0"/>
              </a:spcBef>
              <a:spcAft>
                <a:spcPts val="500"/>
              </a:spcAft>
            </a:pPr>
            <a:r>
              <a:rPr lang="ar-EG" sz="2400" dirty="0">
                <a:latin typeface="Calibri" panose="020F0502020204030204" pitchFamily="34" charset="0"/>
                <a:ea typeface="Times New Roman" panose="02020603050405020304" pitchFamily="18" charset="0"/>
              </a:rPr>
              <a:t>2. </a:t>
            </a:r>
            <a:r>
              <a:rPr lang="ar-SA" sz="2400" dirty="0">
                <a:latin typeface="Times New Roman" panose="02020603050405020304" pitchFamily="18" charset="0"/>
                <a:ea typeface="Times New Roman" panose="02020603050405020304" pitchFamily="18" charset="0"/>
              </a:rPr>
              <a:t>د. محمد أحمد المعداوي، حماية الخصوصية المعلوماتية عبر شبكات مواقع التواصل الإجتماعي، دراسة مقارنة، مجلة الشريعة والقانون بطنطا، العدد الثالث والثلاثون، الجزء الثالث، ديسمبر 2018، والبحث منشور علي الموقع التالي:</a:t>
            </a:r>
            <a:endParaRPr lang="en-US" sz="2400" dirty="0">
              <a:latin typeface="Times New Roman" panose="02020603050405020304" pitchFamily="18" charset="0"/>
              <a:ea typeface="Times New Roman" panose="02020603050405020304" pitchFamily="18" charset="0"/>
            </a:endParaRPr>
          </a:p>
          <a:p>
            <a:r>
              <a:rPr lang="en-US" sz="2400" u="sng" dirty="0">
                <a:solidFill>
                  <a:srgbClr val="0563C1"/>
                </a:solidFill>
                <a:latin typeface="Calibri" panose="020F0502020204030204" pitchFamily="34" charset="0"/>
                <a:ea typeface="Calibri" panose="020F0502020204030204" pitchFamily="34" charset="0"/>
                <a:hlinkClick r:id="rId2">
                  <a:extLst>
                    <a:ext uri="{A12FA001-AC4F-418D-AE19-62706E023703}">
                      <ahyp:hlinkClr xmlns:ahyp="http://schemas.microsoft.com/office/drawing/2018/hyperlinkcolor" val="tx"/>
                    </a:ext>
                  </a:extLst>
                </a:hlinkClick>
              </a:rPr>
              <a:t>https://mksq.journals.ekb.eg/article_30623.html</a:t>
            </a:r>
            <a:endParaRPr lang="ar-EG" sz="2400" dirty="0">
              <a:latin typeface="Calibri" panose="020F0502020204030204" pitchFamily="34" charset="0"/>
              <a:ea typeface="Times New Roman" panose="02020603050405020304" pitchFamily="18" charset="0"/>
            </a:endParaRPr>
          </a:p>
        </p:txBody>
      </p:sp>
    </p:spTree>
    <p:extLst>
      <p:ext uri="{BB962C8B-B14F-4D97-AF65-F5344CB8AC3E}">
        <p14:creationId xmlns:p14="http://schemas.microsoft.com/office/powerpoint/2010/main" val="6466505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solidFill>
            <a:schemeClr val="accent5">
              <a:lumMod val="50000"/>
            </a:schemeClr>
          </a:solidFill>
          <a:ln w="38100">
            <a:solidFill>
              <a:schemeClr val="tx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218" name="Picture 2" descr="8 التزامات لـ مسؤول حماية البيانات الشخصية وفقا للقانون">
            <a:extLst>
              <a:ext uri="{FF2B5EF4-FFF2-40B4-BE49-F238E27FC236}">
                <a16:creationId xmlns:a16="http://schemas.microsoft.com/office/drawing/2014/main" id="{F3E830F7-D939-47C2-BFD6-A491968EB0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9689" y="1742692"/>
            <a:ext cx="9026920"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BFC7E20-8C89-40CA-89CB-D20A4470F810}"/>
              </a:ext>
            </a:extLst>
          </p:cNvPr>
          <p:cNvPicPr>
            <a:picLocks noChangeAspect="1"/>
          </p:cNvPicPr>
          <p:nvPr/>
        </p:nvPicPr>
        <p:blipFill>
          <a:blip r:embed="rId3"/>
          <a:stretch>
            <a:fillRect/>
          </a:stretch>
        </p:blipFill>
        <p:spPr>
          <a:xfrm>
            <a:off x="2892683" y="4399528"/>
            <a:ext cx="5726661" cy="1137504"/>
          </a:xfrm>
          <a:prstGeom prst="rect">
            <a:avLst/>
          </a:prstGeom>
        </p:spPr>
      </p:pic>
      <p:sp>
        <p:nvSpPr>
          <p:cNvPr id="8" name="Rectangle 7"/>
          <p:cNvSpPr/>
          <p:nvPr/>
        </p:nvSpPr>
        <p:spPr>
          <a:xfrm>
            <a:off x="2892684" y="4399528"/>
            <a:ext cx="6096000" cy="940001"/>
          </a:xfrm>
          <a:prstGeom prst="rect">
            <a:avLst/>
          </a:prstGeom>
        </p:spPr>
        <p:txBody>
          <a:bodyPr>
            <a:spAutoFit/>
          </a:bodyPr>
          <a:lstStyle/>
          <a:p>
            <a:pPr marL="457200" marR="0" algn="ctr" rtl="1">
              <a:lnSpc>
                <a:spcPct val="150000"/>
              </a:lnSpc>
              <a:spcBef>
                <a:spcPts val="0"/>
              </a:spcBef>
              <a:spcAft>
                <a:spcPts val="500"/>
              </a:spcAft>
            </a:pPr>
            <a:r>
              <a:rPr lang="ar-SA" b="1" dirty="0">
                <a:solidFill>
                  <a:schemeClr val="bg1"/>
                </a:solidFill>
                <a:latin typeface="Calibri" panose="020F0502020204030204" pitchFamily="34" charset="0"/>
                <a:ea typeface="Calibri" panose="020F0502020204030204" pitchFamily="34" charset="0"/>
              </a:rPr>
              <a:t>تم بحمد الله الإنتهاء من شرح المحاضرة ا</a:t>
            </a:r>
            <a:r>
              <a:rPr lang="ar-EG" b="1" dirty="0">
                <a:solidFill>
                  <a:schemeClr val="bg1"/>
                </a:solidFill>
                <a:latin typeface="Calibri" panose="020F0502020204030204" pitchFamily="34" charset="0"/>
                <a:ea typeface="Calibri" panose="020F0502020204030204" pitchFamily="34" charset="0"/>
              </a:rPr>
              <a:t>لسادسة</a:t>
            </a:r>
            <a:endParaRPr lang="en-US" b="1" dirty="0">
              <a:solidFill>
                <a:schemeClr val="bg1"/>
              </a:solidFill>
              <a:latin typeface="Calibri" panose="020F0502020204030204" pitchFamily="34" charset="0"/>
              <a:ea typeface="Calibri" panose="020F0502020204030204" pitchFamily="34" charset="0"/>
            </a:endParaRPr>
          </a:p>
          <a:p>
            <a:pPr algn="ctr" rtl="1">
              <a:lnSpc>
                <a:spcPct val="150000"/>
              </a:lnSpc>
            </a:pPr>
            <a:r>
              <a:rPr lang="ar-SA" b="1" dirty="0">
                <a:solidFill>
                  <a:schemeClr val="bg1"/>
                </a:solidFill>
                <a:latin typeface="Times New Roman" panose="02020603050405020304" pitchFamily="18" charset="0"/>
                <a:ea typeface="Times New Roman" panose="02020603050405020304" pitchFamily="18" charset="0"/>
              </a:rPr>
              <a:t>مع تمنياتي بالتوفيق د. أسماء رويعي</a:t>
            </a:r>
            <a:endParaRPr lang="en-US" b="1"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316413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431996" y="1188943"/>
            <a:ext cx="8201561" cy="477716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54</a:t>
            </a:fld>
            <a:endParaRPr lang="en-US"/>
          </a:p>
        </p:txBody>
      </p:sp>
      <p:sp>
        <p:nvSpPr>
          <p:cNvPr id="6" name="Rounded Rectangle 12">
            <a:extLst>
              <a:ext uri="{FF2B5EF4-FFF2-40B4-BE49-F238E27FC236}">
                <a16:creationId xmlns:a16="http://schemas.microsoft.com/office/drawing/2014/main" id="{B964F6DC-70EB-48E0-8842-B79B2B12FF82}"/>
              </a:ext>
            </a:extLst>
          </p:cNvPr>
          <p:cNvSpPr/>
          <p:nvPr/>
        </p:nvSpPr>
        <p:spPr>
          <a:xfrm>
            <a:off x="4473388" y="136525"/>
            <a:ext cx="3702424" cy="96681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r>
              <a:rPr lang="ar-EG" sz="2400" dirty="0">
                <a:solidFill>
                  <a:prstClr val="white"/>
                </a:solidFill>
                <a:latin typeface="Alexandria Medium" pitchFamily="2" charset="-78"/>
                <a:ea typeface="Calibri" panose="020F0502020204030204" pitchFamily="34" charset="0"/>
                <a:cs typeface="Alexandria Medium" pitchFamily="2" charset="-78"/>
              </a:rPr>
              <a:t>روابط الصور المستخدمة في المحاضرة:</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
        <p:nvSpPr>
          <p:cNvPr id="3" name="TextBox 2"/>
          <p:cNvSpPr txBox="1"/>
          <p:nvPr/>
        </p:nvSpPr>
        <p:spPr>
          <a:xfrm>
            <a:off x="2523631" y="1366163"/>
            <a:ext cx="8018289" cy="3970318"/>
          </a:xfrm>
          <a:prstGeom prst="rect">
            <a:avLst/>
          </a:prstGeom>
          <a:noFill/>
        </p:spPr>
        <p:txBody>
          <a:bodyPr wrap="square" rtlCol="0">
            <a:spAutoFit/>
          </a:bodyPr>
          <a:lstStyle/>
          <a:p>
            <a:r>
              <a:rPr lang="ar-EG" u="sng" dirty="0">
                <a:hlinkClick r:id="rId4">
                  <a:extLst>
                    <a:ext uri="{A12FA001-AC4F-418D-AE19-62706E023703}">
                      <ahyp:hlinkClr xmlns:ahyp="http://schemas.microsoft.com/office/drawing/2018/hyperlinkcolor" val="tx"/>
                    </a:ext>
                  </a:extLst>
                </a:hlinkClick>
              </a:rPr>
              <a:t>1</a:t>
            </a:r>
            <a:r>
              <a:rPr lang="en-US" u="sng" dirty="0">
                <a:hlinkClick r:id="rId4">
                  <a:extLst>
                    <a:ext uri="{A12FA001-AC4F-418D-AE19-62706E023703}">
                      <ahyp:hlinkClr xmlns:ahyp="http://schemas.microsoft.com/office/drawing/2018/hyperlinkcolor" val="tx"/>
                    </a:ext>
                  </a:extLst>
                </a:hlinkClick>
              </a:rPr>
              <a:t>)</a:t>
            </a:r>
            <a:r>
              <a:rPr lang="en-US" u="sng" dirty="0">
                <a:solidFill>
                  <a:srgbClr val="0563C1"/>
                </a:solidFill>
                <a:hlinkClick r:id="rId4">
                  <a:extLst>
                    <a:ext uri="{A12FA001-AC4F-418D-AE19-62706E023703}">
                      <ahyp:hlinkClr xmlns:ahyp="http://schemas.microsoft.com/office/drawing/2018/hyperlinkcolor" val="tx"/>
                    </a:ext>
                  </a:extLst>
                </a:hlinkClick>
              </a:rPr>
              <a:t> http://www.soutalomma.com</a:t>
            </a:r>
            <a:endParaRPr lang="en-US" dirty="0"/>
          </a:p>
          <a:p>
            <a:r>
              <a:rPr lang="en-US" dirty="0"/>
              <a:t>6) </a:t>
            </a:r>
            <a:r>
              <a:rPr lang="en-US" dirty="0">
                <a:hlinkClick r:id="rId5"/>
              </a:rPr>
              <a:t>https://images.app.goo.gl/ncHYtxV9KC4wrLs6A</a:t>
            </a:r>
            <a:endParaRPr lang="ar-EG" dirty="0"/>
          </a:p>
          <a:p>
            <a:endParaRPr lang="en-US" dirty="0"/>
          </a:p>
          <a:p>
            <a:r>
              <a:rPr lang="en-US" dirty="0"/>
              <a:t>(7-20) </a:t>
            </a:r>
            <a:r>
              <a:rPr lang="en-US" dirty="0">
                <a:hlinkClick r:id="rId6"/>
              </a:rPr>
              <a:t>https://images.app.goo.gl/qE9km6wFG8NtiAuj6</a:t>
            </a:r>
            <a:endParaRPr lang="ar-EG" dirty="0"/>
          </a:p>
          <a:p>
            <a:endParaRPr lang="en-US" dirty="0"/>
          </a:p>
          <a:p>
            <a:r>
              <a:rPr lang="ar-EG" dirty="0"/>
              <a:t>)</a:t>
            </a:r>
            <a:r>
              <a:rPr lang="en-US" dirty="0"/>
              <a:t>8) </a:t>
            </a:r>
            <a:r>
              <a:rPr lang="en-US" dirty="0">
                <a:hlinkClick r:id="rId7"/>
              </a:rPr>
              <a:t>https://images.app.goo.gl/ReWK7sg8byHARfLs7</a:t>
            </a:r>
            <a:endParaRPr lang="ar-EG" dirty="0"/>
          </a:p>
          <a:p>
            <a:endParaRPr lang="en-US" dirty="0"/>
          </a:p>
          <a:p>
            <a:r>
              <a:rPr lang="en-US" dirty="0"/>
              <a:t>(9-37-42-44-46) </a:t>
            </a:r>
            <a:r>
              <a:rPr lang="en-US" dirty="0">
                <a:hlinkClick r:id="rId8"/>
              </a:rPr>
              <a:t>https://images.app.goo.gl/4T2Jy2anG1WRKDyj9</a:t>
            </a:r>
            <a:endParaRPr lang="ar-EG" dirty="0"/>
          </a:p>
          <a:p>
            <a:endParaRPr lang="en-US" dirty="0"/>
          </a:p>
          <a:p>
            <a:r>
              <a:rPr lang="ar-EG" dirty="0"/>
              <a:t>)</a:t>
            </a:r>
            <a:r>
              <a:rPr lang="en-US" dirty="0"/>
              <a:t>10) </a:t>
            </a:r>
            <a:r>
              <a:rPr lang="en-US" dirty="0">
                <a:hlinkClick r:id="rId9"/>
              </a:rPr>
              <a:t>https://images.app.goo.gl/KAFf7RasjB4xph8a8</a:t>
            </a:r>
            <a:endParaRPr lang="ar-EG" dirty="0"/>
          </a:p>
          <a:p>
            <a:endParaRPr lang="en-US" dirty="0"/>
          </a:p>
          <a:p>
            <a:r>
              <a:rPr lang="en-US" dirty="0"/>
              <a:t>( 14-16-17) </a:t>
            </a:r>
            <a:r>
              <a:rPr lang="en-US" dirty="0">
                <a:hlinkClick r:id="rId10"/>
              </a:rPr>
              <a:t>https://images.app.goo.gl/rwVAHXLxv9FEKBbG9</a:t>
            </a:r>
            <a:endParaRPr lang="ar-EG" dirty="0"/>
          </a:p>
          <a:p>
            <a:endParaRPr lang="en-US" dirty="0"/>
          </a:p>
          <a:p>
            <a:r>
              <a:rPr lang="en-US" dirty="0"/>
              <a:t>(23-33-47-48-50) </a:t>
            </a:r>
            <a:r>
              <a:rPr lang="en-US" dirty="0">
                <a:hlinkClick r:id="rId11"/>
              </a:rPr>
              <a:t>https://images.app.goo.gl/SKa6FnYa2ofExS8k8</a:t>
            </a:r>
            <a:endParaRPr lang="en-US" dirty="0"/>
          </a:p>
        </p:txBody>
      </p:sp>
    </p:spTree>
    <p:custDataLst>
      <p:tags r:id="rId1"/>
    </p:custDataLst>
    <p:extLst>
      <p:ext uri="{BB962C8B-B14F-4D97-AF65-F5344CB8AC3E}">
        <p14:creationId xmlns:p14="http://schemas.microsoft.com/office/powerpoint/2010/main" val="41710152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Alexandria"/>
        <a:ea typeface=""/>
        <a:cs typeface="Alexandria"/>
      </a:majorFont>
      <a:minorFont>
        <a:latin typeface="Alexandria"/>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9B874C6-8C7A-4D1B-AD4E-1E44A7318E40}"/>
</file>

<file path=customXml/itemProps2.xml><?xml version="1.0" encoding="utf-8"?>
<ds:datastoreItem xmlns:ds="http://schemas.openxmlformats.org/officeDocument/2006/customXml" ds:itemID="{5D618215-A276-4405-A9D9-297A9B008D71}"/>
</file>

<file path=customXml/itemProps3.xml><?xml version="1.0" encoding="utf-8"?>
<ds:datastoreItem xmlns:ds="http://schemas.openxmlformats.org/officeDocument/2006/customXml" ds:itemID="{12BA25BD-D45F-4A04-AD7E-A4C609DDB916}"/>
</file>

<file path=docProps/app.xml><?xml version="1.0" encoding="utf-8"?>
<Properties xmlns="http://schemas.openxmlformats.org/officeDocument/2006/extended-properties" xmlns:vt="http://schemas.openxmlformats.org/officeDocument/2006/docPropsVTypes">
  <TotalTime>11984</TotalTime>
  <Words>7929</Words>
  <Application>Microsoft Office PowerPoint</Application>
  <PresentationFormat>Widescreen</PresentationFormat>
  <Paragraphs>509</Paragraphs>
  <Slides>55</Slides>
  <Notes>38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55</vt:i4>
      </vt:variant>
    </vt:vector>
  </HeadingPairs>
  <TitlesOfParts>
    <vt:vector size="63" baseType="lpstr">
      <vt:lpstr>Alexandria</vt:lpstr>
      <vt:lpstr>Alexandria Medium</vt:lpstr>
      <vt:lpstr>Arial</vt:lpstr>
      <vt:lpstr>Calibri</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Hassan</cp:lastModifiedBy>
  <cp:revision>596</cp:revision>
  <dcterms:created xsi:type="dcterms:W3CDTF">2023-04-29T09:08:00Z</dcterms:created>
  <dcterms:modified xsi:type="dcterms:W3CDTF">2026-03-08T18:38:32Z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