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5"/>
  </p:notesMasterIdLst>
  <p:sldIdLst>
    <p:sldId id="480" r:id="rId6"/>
    <p:sldId id="303" r:id="rId7"/>
    <p:sldId id="507" r:id="rId8"/>
    <p:sldId id="313" r:id="rId9"/>
    <p:sldId id="514" r:id="rId10"/>
    <p:sldId id="256" r:id="rId11"/>
    <p:sldId id="515" r:id="rId12"/>
    <p:sldId id="516" r:id="rId13"/>
    <p:sldId id="517" r:id="rId14"/>
    <p:sldId id="518" r:id="rId15"/>
    <p:sldId id="519" r:id="rId16"/>
    <p:sldId id="520" r:id="rId17"/>
    <p:sldId id="522" r:id="rId18"/>
    <p:sldId id="508" r:id="rId19"/>
    <p:sldId id="523" r:id="rId20"/>
    <p:sldId id="524" r:id="rId21"/>
    <p:sldId id="498" r:id="rId22"/>
    <p:sldId id="512" r:id="rId23"/>
    <p:sldId id="525" r:id="rId24"/>
    <p:sldId id="526" r:id="rId25"/>
    <p:sldId id="527" r:id="rId26"/>
    <p:sldId id="528" r:id="rId27"/>
    <p:sldId id="529" r:id="rId28"/>
    <p:sldId id="530" r:id="rId29"/>
    <p:sldId id="531" r:id="rId30"/>
    <p:sldId id="532" r:id="rId31"/>
    <p:sldId id="533" r:id="rId32"/>
    <p:sldId id="535" r:id="rId33"/>
    <p:sldId id="534" r:id="rId34"/>
    <p:sldId id="536" r:id="rId35"/>
    <p:sldId id="537" r:id="rId36"/>
    <p:sldId id="538" r:id="rId37"/>
    <p:sldId id="539" r:id="rId38"/>
    <p:sldId id="540" r:id="rId39"/>
    <p:sldId id="541" r:id="rId40"/>
    <p:sldId id="542" r:id="rId41"/>
    <p:sldId id="543" r:id="rId42"/>
    <p:sldId id="544" r:id="rId43"/>
    <p:sldId id="545" r:id="rId44"/>
    <p:sldId id="546" r:id="rId45"/>
    <p:sldId id="547" r:id="rId46"/>
    <p:sldId id="548" r:id="rId47"/>
    <p:sldId id="549" r:id="rId48"/>
    <p:sldId id="550" r:id="rId49"/>
    <p:sldId id="551" r:id="rId50"/>
    <p:sldId id="552" r:id="rId51"/>
    <p:sldId id="553" r:id="rId52"/>
    <p:sldId id="349" r:id="rId53"/>
    <p:sldId id="494"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7"/>
            <p14:sldId id="313"/>
            <p14:sldId id="514"/>
            <p14:sldId id="256"/>
            <p14:sldId id="515"/>
            <p14:sldId id="516"/>
            <p14:sldId id="517"/>
            <p14:sldId id="518"/>
            <p14:sldId id="519"/>
            <p14:sldId id="520"/>
            <p14:sldId id="522"/>
            <p14:sldId id="508"/>
            <p14:sldId id="523"/>
            <p14:sldId id="524"/>
            <p14:sldId id="498"/>
            <p14:sldId id="512"/>
            <p14:sldId id="525"/>
            <p14:sldId id="526"/>
            <p14:sldId id="527"/>
            <p14:sldId id="528"/>
            <p14:sldId id="529"/>
            <p14:sldId id="530"/>
            <p14:sldId id="531"/>
            <p14:sldId id="532"/>
            <p14:sldId id="533"/>
            <p14:sldId id="535"/>
            <p14:sldId id="534"/>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68" d="100"/>
          <a:sy n="68" d="100"/>
        </p:scale>
        <p:origin x="17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3978111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471437"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6</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محاضرة 6</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3094892" y="2110154"/>
            <a:ext cx="8553157" cy="188930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تهدف المحاضرة الى مساعدة الباحثين على التعرف على ماهية المقصود بمتغيرات الدراسة وأهميتها في البحث العلمي وكذا خصائصها وأنواعها، والمتغيرات المستقلة والتابعة، وفوائد المتغيرات المستقلة والتابعة والفرق بينهما وكيفية التمييز بينهما والخطوات المنهجية التي تمكنك من التعرف على المتغيرات المستقلة والتابعة وملاحظات مهمة عند تطبيق المتغير الضابطة والدخيلة.</a:t>
            </a:r>
            <a:endParaRPr kumimoji="0" lang="en-US" sz="2000" b="0" i="0" u="none" strike="noStrike" kern="1200" cap="none" spc="0" normalizeH="0" baseline="0" noProof="0" dirty="0">
              <a:ln>
                <a:noFill/>
              </a:ln>
              <a:solidFill>
                <a:prstClr val="black"/>
              </a:solidFill>
              <a:effectLst/>
              <a:uLnTx/>
              <a:uFillTx/>
              <a:latin typeface="Alexandria" charset="0"/>
              <a:ea typeface="+mn-ea"/>
            </a:endParaRPr>
          </a:p>
        </p:txBody>
      </p:sp>
    </p:spTree>
    <p:extLst>
      <p:ext uri="{BB962C8B-B14F-4D97-AF65-F5344CB8AC3E}">
        <p14:creationId xmlns:p14="http://schemas.microsoft.com/office/powerpoint/2010/main" val="1597522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4069991" cy="4088921"/>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26249" y="33474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18179" y="1575871"/>
            <a:ext cx="8962646" cy="2277547"/>
          </a:xfrm>
          <a:prstGeom prst="rect">
            <a:avLst/>
          </a:prstGeom>
          <a:noFill/>
        </p:spPr>
        <p:txBody>
          <a:bodyPr wrap="square" rtlCol="0">
            <a:spAutoFit/>
          </a:bodyPr>
          <a:lstStyle/>
          <a:p>
            <a:pPr algn="ctr" rtl="1"/>
            <a:r>
              <a:rPr lang="ar-EG" sz="3200" b="1" u="sng" dirty="0">
                <a:solidFill>
                  <a:srgbClr val="0070C0"/>
                </a:solidFill>
              </a:rPr>
              <a:t>التمهيد للمحاضرة </a:t>
            </a:r>
          </a:p>
          <a:p>
            <a:pPr algn="just" rtl="1"/>
            <a:endParaRPr lang="ar-EG" sz="2200" b="1" u="sng" dirty="0"/>
          </a:p>
          <a:p>
            <a:pPr algn="just" rtl="1"/>
            <a:r>
              <a:rPr lang="ar-EG" sz="2200" dirty="0"/>
              <a:t>في المحاضرة السابقة استعرضنا أهمية الدراسة وأهدافها والقواعد الرئيسية لصياغة الهدف وخصائص أهداف البحث العلمي وشروط صياغة الأهداف في البحث العلمي و كذا فروض البحث </a:t>
            </a:r>
          </a:p>
          <a:p>
            <a:pPr algn="just" rtl="1"/>
            <a:endParaRPr lang="ar-EG" sz="2200" dirty="0"/>
          </a:p>
          <a:p>
            <a:pPr algn="just" rtl="1"/>
            <a:endParaRPr lang="ar-EG" sz="2200" dirty="0">
              <a:cs typeface="+mj-cs"/>
            </a:endParaRPr>
          </a:p>
        </p:txBody>
      </p:sp>
      <p:sp>
        <p:nvSpPr>
          <p:cNvPr id="3" name="TextBox 2"/>
          <p:cNvSpPr txBox="1"/>
          <p:nvPr/>
        </p:nvSpPr>
        <p:spPr>
          <a:xfrm>
            <a:off x="1842723" y="6122490"/>
            <a:ext cx="2616200" cy="400110"/>
          </a:xfrm>
          <a:prstGeom prst="rect">
            <a:avLst/>
          </a:prstGeom>
          <a:noFill/>
        </p:spPr>
        <p:txBody>
          <a:bodyPr wrap="square" rtlCol="0">
            <a:spAutoFit/>
          </a:bodyPr>
          <a:lstStyle/>
          <a:p>
            <a:pPr algn="ctr"/>
            <a:r>
              <a:rPr lang="en-US" sz="2000" b="1" dirty="0"/>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586068" y="199774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734192" y="2432069"/>
            <a:ext cx="10997755" cy="3276282"/>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a:ln>
                  <a:noFill/>
                </a:ln>
                <a:solidFill>
                  <a:prstClr val="black"/>
                </a:solidFill>
                <a:effectLst/>
                <a:uLnTx/>
                <a:uFillTx/>
                <a:latin typeface="Alexandria" charset="0"/>
                <a:ea typeface="+mn-ea"/>
                <a:cs typeface="Alexandria" charset="0"/>
              </a:rPr>
              <a:t>ما المقصود بالمتغير</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a:ln>
                  <a:noFill/>
                </a:ln>
                <a:solidFill>
                  <a:prstClr val="black"/>
                </a:solidFill>
                <a:effectLst/>
                <a:uLnTx/>
                <a:uFillTx/>
                <a:latin typeface="Alexandria" charset="0"/>
                <a:ea typeface="+mn-ea"/>
                <a:cs typeface="Alexandria" charset="0"/>
              </a:rPr>
              <a:t>أهمية المتغيرات في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a:ln>
                  <a:noFill/>
                </a:ln>
                <a:solidFill>
                  <a:prstClr val="black"/>
                </a:solidFill>
                <a:effectLst/>
                <a:uLnTx/>
                <a:uFillTx/>
                <a:latin typeface="Alexandria" charset="0"/>
                <a:ea typeface="+mn-ea"/>
                <a:cs typeface="Alexandria" charset="0"/>
              </a:rPr>
              <a:t>خصائص المتغيرات في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a:ln>
                  <a:noFill/>
                </a:ln>
                <a:solidFill>
                  <a:prstClr val="black"/>
                </a:solidFill>
                <a:effectLst/>
                <a:uLnTx/>
                <a:uFillTx/>
                <a:latin typeface="Alexandria" charset="0"/>
                <a:ea typeface="+mn-ea"/>
                <a:cs typeface="Alexandria" charset="0"/>
              </a:rPr>
              <a:t>أنواع المتغيرات في البحث العلمي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a:ln>
                  <a:noFill/>
                </a:ln>
                <a:solidFill>
                  <a:prstClr val="black"/>
                </a:solidFill>
                <a:effectLst/>
                <a:uLnTx/>
                <a:uFillTx/>
                <a:latin typeface="Alexandria" charset="0"/>
                <a:ea typeface="+mn-ea"/>
                <a:cs typeface="Alexandria" charset="0"/>
              </a:rPr>
              <a:t>فوائد المتغيرات المستقلة والتابعة والتمييز بينهما</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a:ln>
                  <a:noFill/>
                </a:ln>
                <a:solidFill>
                  <a:prstClr val="black"/>
                </a:solidFill>
                <a:effectLst/>
                <a:uLnTx/>
                <a:uFillTx/>
                <a:latin typeface="Alexandria" charset="0"/>
                <a:ea typeface="+mn-ea"/>
                <a:cs typeface="Alexandria" charset="0"/>
              </a:rPr>
              <a:t>خطوات منهجية تمكنك من التعرف على المتغيرات المستقلة والتابعة</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a:ln>
                  <a:noFill/>
                </a:ln>
                <a:solidFill>
                  <a:prstClr val="black"/>
                </a:solidFill>
                <a:effectLst/>
                <a:uLnTx/>
                <a:uFillTx/>
                <a:latin typeface="Alexandria" charset="0"/>
                <a:ea typeface="+mn-ea"/>
                <a:cs typeface="Alexandria" charset="0"/>
              </a:rPr>
              <a:t>المتغير الضابط وملاحظات مهمة عند تطبيق المتغير الضابط والدخيل.</a:t>
            </a:r>
            <a:endPar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2887574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21952" y="2175431"/>
            <a:ext cx="9020588" cy="2800767"/>
          </a:xfrm>
          <a:prstGeom prst="rect">
            <a:avLst/>
          </a:prstGeom>
          <a:noFill/>
        </p:spPr>
        <p:txBody>
          <a:bodyPr wrap="square" rtlCol="0">
            <a:spAutoFit/>
          </a:bodyPr>
          <a:lstStyle/>
          <a:p>
            <a:pPr algn="just" rtl="1"/>
            <a:endParaRPr lang="ar-EG" sz="2200" b="1" dirty="0">
              <a:latin typeface="Times New Roman" panose="02020603050405020304" pitchFamily="18" charset="0"/>
              <a:cs typeface="Times New Roman" panose="02020603050405020304" pitchFamily="18" charset="0"/>
            </a:endParaRPr>
          </a:p>
          <a:p>
            <a:pPr algn="just" rtl="1"/>
            <a:r>
              <a:rPr lang="ar-EG" sz="2200" dirty="0"/>
              <a:t>بداية، تستخدم كلمة متغيرات للتعبير عن المفاهيم في البحث الكمي، وهي في الوقت ذاته، تعبر عن المؤشرات، التي يمكن من خلالها قياس المفاهيم. وتستخدم المتغيرات المستقلة منها والتابعة، وغيرها من باقي أنواع المتغيرات في مشكلة البحث وعناصره وفرضياته بشكل منهجي منظم.</a:t>
            </a:r>
          </a:p>
          <a:p>
            <a:pPr algn="just" rtl="1"/>
            <a:r>
              <a:rPr lang="ar-EG" sz="2200" dirty="0"/>
              <a:t>يستخدم البحث العلمي بكل أنواعه ومناهجه مصطلح المتغيرات، وهو مصطلح تم اشتقاقه لغويا من مصطلح التغير. ويأخذ هذا المتغير قيما مختلفة وهو ما يميزه عن القيم الثابتة. ففي البحوث العلمية في مجالات العلوم التربوية بشكل خاص و الإنسانية بشكل عام، يتم الاعتماد على المتغيرات بشكل مكثف، أيا كانت منهجية البحث العلمي وانواعه .</a:t>
            </a:r>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متغيرات البحث</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1285791" y="2868261"/>
            <a:ext cx="9089068" cy="2123658"/>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يعتبر التحديد الواضح للمتغيرات احد الخطوات المهمة في البحث العلمي، ذلك انه كلما كانت المتغيرات واضحة ومحددة أمكن التوصل إلى نتائج اكثر دقة بشأنها، مما يقود إلى التعرف على الظاهرة، وفهمها وقياسها، والوصول بالتالي إلى نتائج مفيدة بشأنها.  وتفيد دراسة المتغيرات في تحقيق فهم اعمق لمشكلة الدراسة، وذلك من خلال التعرف على العلاقات بين المتغيرات المؤثرة في المشكلة، والتي تؤثر في الظاهرة موضوع الدراسة، وكلما كانت المتغيرات واضحة ومحددة كلما ساعد ذلك في الوصول إلى نتائج ذات دلالات واضحة وأقرب للثقة. </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F654ADCE-038B-50AD-7B73-EBFA5DF4FF0C}"/>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متغيرات البحث</a:t>
            </a:r>
          </a:p>
        </p:txBody>
      </p:sp>
    </p:spTree>
    <p:extLst>
      <p:ext uri="{BB962C8B-B14F-4D97-AF65-F5344CB8AC3E}">
        <p14:creationId xmlns:p14="http://schemas.microsoft.com/office/powerpoint/2010/main" val="2354973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285791" y="2868261"/>
            <a:ext cx="9089068" cy="2123658"/>
          </a:xfrm>
          <a:prstGeom prst="rect">
            <a:avLst/>
          </a:prstGeom>
          <a:noFill/>
        </p:spPr>
        <p:txBody>
          <a:bodyPr wrap="square" rtlCol="0">
            <a:spAutoFit/>
          </a:bodyPr>
          <a:lstStyle/>
          <a:p>
            <a:pPr algn="just" rtl="1"/>
            <a:r>
              <a:rPr lang="ar-EG" sz="2200" b="1" dirty="0">
                <a:latin typeface="Times New Roman" panose="02020603050405020304" pitchFamily="18" charset="0"/>
                <a:cs typeface="Times New Roman" panose="02020603050405020304" pitchFamily="18" charset="0"/>
              </a:rPr>
              <a:t>ويقصد بالمتغيرات الخصائص التي يشترك فيها افراد المجتمع الاحصائي،  وتأخذ قيما متغيرة بين فرد وأخر، فطلاب الصف الثاني الابتدائي يختلفون من حيث الطول والوزن ومستوى التحصيل، وفي المقابل هناك خواص ثابتة في افراد المجتمع الاحصائي، حيث ان طلبة الصف الثاني الابتدائي كلهم في نفس المستوى التعليمي، كما يعرف المتغير بانه "خاصية يمكن ان تتغير أو تختلف بمرور الزمن أو من مكان لأخر، أو من شخص أو جماعة لأخرى، فالفروق في ( العمر والنوع والسلالة والطبقة الاجتماعية انما هي متغيرات ( لتائب،2018). </a:t>
            </a: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524448E-CEF9-F204-0E21-288761C1BAF2}"/>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متغيرات البحث</a:t>
            </a:r>
          </a:p>
        </p:txBody>
      </p:sp>
    </p:spTree>
    <p:extLst>
      <p:ext uri="{BB962C8B-B14F-4D97-AF65-F5344CB8AC3E}">
        <p14:creationId xmlns:p14="http://schemas.microsoft.com/office/powerpoint/2010/main" val="1932163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724298" y="2766930"/>
            <a:ext cx="8474780" cy="2462213"/>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لا يتشابه مخلوقان تشابهاً تاماً من النواحي الجسمية او المعرفية او الانفعالية او السلوكية، ويهتم الباحثون بفهم الاختلافات النفسية والسلوكية والمعرفية، ولفهم السلوك فهما عميقاً مثل العدوان او الانانية او الايثار، ينبغي طرح التساؤل: لماذا يكون فرد ما  أكثر عدوانية من الاخرين؟</a:t>
            </a:r>
          </a:p>
          <a:p>
            <a:pPr algn="just" rtl="1"/>
            <a:r>
              <a:rPr lang="ar-EG" sz="2200" dirty="0">
                <a:latin typeface="Times New Roman" panose="02020603050405020304" pitchFamily="18" charset="0"/>
                <a:cs typeface="Times New Roman" panose="02020603050405020304" pitchFamily="18" charset="0"/>
              </a:rPr>
              <a:t>ولماذا يكون عدوانياً في موقف ما ومسالما تماما في موقف اخر، ولماذا هذا الرجل أكثر ايثاراً من اخر، والمتغير قد يؤثر او يحتمل ان يؤثر في الظاهرة المدروسة، فالنوع هو متغير قد يؤثر في اختيار التخصص الدراسي،  بمعنى ان الاناث قد يكن اكثر اقبالاً على تخصصات معينة مقارنة بالذكور او بالعكس، كما ان المستوى التعليمي للأبوين قد يؤثر في أولادهم. </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متغيرات البحث</a:t>
            </a:r>
          </a:p>
        </p:txBody>
      </p:sp>
    </p:spTree>
    <p:extLst>
      <p:ext uri="{BB962C8B-B14F-4D97-AF65-F5344CB8AC3E}">
        <p14:creationId xmlns:p14="http://schemas.microsoft.com/office/powerpoint/2010/main" val="4153973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766930"/>
            <a:ext cx="9089523" cy="3477875"/>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والمتغير في البحث العلمي يقبل القياس الكمي أو الكيفي، فكل شيء يقبل التغيير يعرف باسم المتغير، وذلك بحسب التعريف الإحصائي للمتغير، ومن أبرز سمات المتغيرات الكمية والكيفية التأثير والتأثر، ويجب أن يقوم الباحث بتحديد تلك العلاقات ومن ثم يقوم بضبطها، ويلعب تحديد المتغيرات بشكل صحيح دورا كبيرا في الوصول إلى النتائج الصحيحة للبحث العلمي.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ويعرف المتغير بانه عبارة عن ظاهرة تظهر اختلاف بين مفرداتها كما انه مصطلح يدل على صفة محددة تتناول عدداً من الحالات او الصفات التي يتدخل الباحث فيها ويضبطها ويلاحظها او يعرفها.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A7D8096C-32E1-84E3-6233-22ECB44A16FB}"/>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متغيرات البحث</a:t>
            </a:r>
          </a:p>
        </p:txBody>
      </p:sp>
      <p:sp>
        <p:nvSpPr>
          <p:cNvPr id="4" name="Rectangle: Rounded Corners 3">
            <a:extLst>
              <a:ext uri="{FF2B5EF4-FFF2-40B4-BE49-F238E27FC236}">
                <a16:creationId xmlns:a16="http://schemas.microsoft.com/office/drawing/2014/main" id="{951DDBE3-8D44-28C2-ECF6-70E0372B27B7}"/>
              </a:ext>
            </a:extLst>
          </p:cNvPr>
          <p:cNvSpPr/>
          <p:nvPr/>
        </p:nvSpPr>
        <p:spPr>
          <a:xfrm>
            <a:off x="6865034" y="4220308"/>
            <a:ext cx="3066757" cy="46226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dirty="0"/>
              <a:t>تعريف المتغير</a:t>
            </a:r>
            <a:endParaRPr lang="en-US" sz="2800" dirty="0"/>
          </a:p>
        </p:txBody>
      </p:sp>
    </p:spTree>
    <p:extLst>
      <p:ext uri="{BB962C8B-B14F-4D97-AF65-F5344CB8AC3E}">
        <p14:creationId xmlns:p14="http://schemas.microsoft.com/office/powerpoint/2010/main" val="3294551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2504048"/>
            <a:ext cx="9189665"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يعرف المتغير في البحث العلمي بأنه خاصية أو سمة تظهر بحالات أو متغيرات نوعية متعددة أو بمقادير كمية ( متغيرات كمية)، فالطول متغير، والوزن متغير، والحالة الاجتماعية وغيرها متغيرات ( التل، 2005).</a:t>
            </a:r>
          </a:p>
          <a:p>
            <a:pPr algn="just" rtl="1"/>
            <a:r>
              <a:rPr lang="ar-EG" sz="2200" dirty="0">
                <a:latin typeface="Times New Roman" panose="02020603050405020304" pitchFamily="18" charset="0"/>
                <a:cs typeface="Times New Roman" panose="02020603050405020304" pitchFamily="18" charset="0"/>
              </a:rPr>
              <a:t> فالمتغير هو ذلك الحدث أو تلك الظاهرة التي تتغير نتيجة ارتباطها بمتغير آخر، ولذلك فان البحث العلمي في أصله وتفاصيله يمثل علاقة موضوعية شاملة بين متغيرات البحث ( ساعاتي، 1991).</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كما يعرف المتغير بأنه خاصية أو صفة لظاهرة قابلة للملاحظة، تأخذ قيما مختلفة أو صيغا متباينة، وكذلك نعنى به مصطلحا يدل على صفة محددة تتناول عددا من الحالات أو القيم، وهو  يشير الى مفهوم معين يجري تعريفه اجرائيا بدلالة إجراءات البحث، ويتم قياسه كميا أو وصفه كيفيا ( عبد المؤمن، 2008).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AD20350-C622-1E8F-7473-B16A0885A593}"/>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ما المقصود بالمتغير؟</a:t>
            </a:r>
          </a:p>
        </p:txBody>
      </p:sp>
    </p:spTree>
    <p:extLst>
      <p:ext uri="{BB962C8B-B14F-4D97-AF65-F5344CB8AC3E}">
        <p14:creationId xmlns:p14="http://schemas.microsoft.com/office/powerpoint/2010/main" val="3179142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724298" y="2504048"/>
            <a:ext cx="7927192" cy="2800767"/>
          </a:xfrm>
          <a:prstGeom prst="rect">
            <a:avLst/>
          </a:prstGeom>
          <a:noFill/>
        </p:spPr>
        <p:txBody>
          <a:bodyPr wrap="square" rtlCol="0">
            <a:spAutoFit/>
          </a:bodyPr>
          <a:lstStyle/>
          <a:p>
            <a:pPr algn="just" rtl="1"/>
            <a:r>
              <a:rPr lang="ar-EG" sz="2200" b="1" u="sng" dirty="0">
                <a:solidFill>
                  <a:srgbClr val="00B0F0"/>
                </a:solidFill>
                <a:latin typeface="Times New Roman" panose="02020603050405020304" pitchFamily="18" charset="0"/>
                <a:cs typeface="Times New Roman" panose="02020603050405020304" pitchFamily="18" charset="0"/>
              </a:rPr>
              <a:t>وعليه، يستدل من هذين التعريفين، أن:-</a:t>
            </a:r>
          </a:p>
          <a:p>
            <a:pPr algn="just" rtl="1"/>
            <a:r>
              <a:rPr lang="ar-EG" sz="2200" dirty="0">
                <a:latin typeface="Times New Roman" panose="02020603050405020304" pitchFamily="18" charset="0"/>
                <a:cs typeface="Times New Roman" panose="02020603050405020304" pitchFamily="18" charset="0"/>
              </a:rPr>
              <a:t>المتغير يمثل خاصية يمكن ملاحظتها وقياسها.</a:t>
            </a:r>
          </a:p>
          <a:p>
            <a:pPr algn="just" rtl="1"/>
            <a:r>
              <a:rPr lang="ar-EG" sz="2200" dirty="0">
                <a:latin typeface="Times New Roman" panose="02020603050405020304" pitchFamily="18" charset="0"/>
                <a:cs typeface="Times New Roman" panose="02020603050405020304" pitchFamily="18" charset="0"/>
              </a:rPr>
              <a:t>المتغير خاصية متباينة القيم او العناصر او المستويات.</a:t>
            </a:r>
          </a:p>
          <a:p>
            <a:pPr algn="just" rtl="1"/>
            <a:r>
              <a:rPr lang="ar-EG" sz="2200" dirty="0">
                <a:latin typeface="Times New Roman" panose="02020603050405020304" pitchFamily="18" charset="0"/>
                <a:cs typeface="Times New Roman" panose="02020603050405020304" pitchFamily="18" charset="0"/>
              </a:rPr>
              <a:t>المتغير خاصية تمكن الباحث من جمع بيانات عنها لتحقيق الغرض من البحث.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01980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5314163"/>
          </a:xfrm>
          <a:prstGeom prst="rect">
            <a:avLst/>
          </a:prstGeom>
          <a:noFill/>
        </p:spPr>
        <p:txBody>
          <a:bodyPr wrap="square" rtlCol="0">
            <a:spAutoFit/>
          </a:bodyPr>
          <a:lstStyle/>
          <a:p>
            <a:pPr algn="just" rtl="1"/>
            <a:r>
              <a:rPr lang="ar-EG" sz="2200" b="1" u="sng" dirty="0">
                <a:solidFill>
                  <a:srgbClr val="00B0F0"/>
                </a:solidFill>
                <a:latin typeface="Times New Roman" panose="02020603050405020304" pitchFamily="18" charset="0"/>
                <a:cs typeface="Times New Roman" panose="02020603050405020304" pitchFamily="18" charset="0"/>
              </a:rPr>
              <a:t>وعليه، يستدل من هذين التعريفين، أن:-</a:t>
            </a:r>
          </a:p>
          <a:p>
            <a:pPr algn="just" rtl="1"/>
            <a:r>
              <a:rPr lang="ar-EG" sz="2200" dirty="0">
                <a:latin typeface="Times New Roman" panose="02020603050405020304" pitchFamily="18" charset="0"/>
                <a:cs typeface="Times New Roman" panose="02020603050405020304" pitchFamily="18" charset="0"/>
              </a:rPr>
              <a:t>المتغير يمثل خاصية يمكن ملاحظتها وقياسها.</a:t>
            </a:r>
          </a:p>
          <a:p>
            <a:pPr algn="just" rtl="1"/>
            <a:r>
              <a:rPr lang="ar-EG" sz="2200" dirty="0">
                <a:latin typeface="Times New Roman" panose="02020603050405020304" pitchFamily="18" charset="0"/>
                <a:cs typeface="Times New Roman" panose="02020603050405020304" pitchFamily="18" charset="0"/>
              </a:rPr>
              <a:t>المتغير خاصية متباينة القيم او العناصر او المستويات.</a:t>
            </a:r>
          </a:p>
          <a:p>
            <a:pPr algn="just" rtl="1"/>
            <a:r>
              <a:rPr lang="ar-EG" sz="2200" dirty="0">
                <a:latin typeface="Times New Roman" panose="02020603050405020304" pitchFamily="18" charset="0"/>
                <a:cs typeface="Times New Roman" panose="02020603050405020304" pitchFamily="18" charset="0"/>
              </a:rPr>
              <a:t>المتغير خاصية تمكن الباحث من جمع بيانات عنها لتحقيق الغرض من البحث. </a:t>
            </a:r>
          </a:p>
          <a:p>
            <a:pPr algn="just" rtl="1"/>
            <a:r>
              <a:rPr lang="ar-EG" sz="2200" dirty="0">
                <a:latin typeface="Times New Roman" panose="02020603050405020304" pitchFamily="18" charset="0"/>
                <a:cs typeface="Times New Roman" panose="02020603050405020304" pitchFamily="18" charset="0"/>
              </a:rPr>
              <a:t>والخاصية قد تعبر عن قدرة ( كالذكاء، التحصيل، ....) أو سمة ( كالانبساطية، الاجتماعية.....)، وقد تعبر عن اتجاه أو رأي أو ميل.</a:t>
            </a:r>
          </a:p>
          <a:p>
            <a:pPr algn="just" rtl="1"/>
            <a:r>
              <a:rPr lang="ar-EG" sz="2200" dirty="0">
                <a:latin typeface="Times New Roman" panose="02020603050405020304" pitchFamily="18" charset="0"/>
                <a:cs typeface="Times New Roman" panose="02020603050405020304" pitchFamily="18" charset="0"/>
              </a:rPr>
              <a:t>فمثلا: متغير المستوى التعليمي ( يشمل أولئك الحاصلين على ماجستير او دكتوراه، ذوي مستوى تعليمي متوسط، والحاصلين على مؤهل تعليمي عالي).</a:t>
            </a:r>
          </a:p>
          <a:p>
            <a:pPr algn="just" rtl="1"/>
            <a:r>
              <a:rPr lang="ar-EG" sz="2200" dirty="0">
                <a:latin typeface="Times New Roman" panose="02020603050405020304" pitchFamily="18" charset="0"/>
                <a:cs typeface="Times New Roman" panose="02020603050405020304" pitchFamily="18" charset="0"/>
              </a:rPr>
              <a:t>أي أن قيمة متغيره وعناصره متباينة، فالمستوى التعليمي يتكون من عناصر مختلفة، قد حددها الباحث مسبقا، وهي مستوى تعليم عالي، ومستوى الماجستير والدكتوراه، والمستوى المتوسط،</a:t>
            </a:r>
          </a:p>
          <a:p>
            <a:pPr algn="just" rtl="1"/>
            <a:r>
              <a:rPr lang="ar-EG" sz="2200" b="1" dirty="0">
                <a:solidFill>
                  <a:srgbClr val="00B0F0"/>
                </a:solidFill>
                <a:latin typeface="Times New Roman" panose="02020603050405020304" pitchFamily="18" charset="0"/>
                <a:cs typeface="Times New Roman" panose="02020603050405020304" pitchFamily="18" charset="0"/>
              </a:rPr>
              <a:t> ومن هنا نستنتج أن </a:t>
            </a:r>
            <a:r>
              <a:rPr lang="ar-EG" sz="2200" dirty="0">
                <a:latin typeface="Times New Roman" panose="02020603050405020304" pitchFamily="18" charset="0"/>
                <a:cs typeface="Times New Roman" panose="02020603050405020304" pitchFamily="18" charset="0"/>
              </a:rPr>
              <a:t>عكس المتغير هو « الثابت»، وهو الذي يأخذ صفة ثابتة لا تتغير.</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636352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59988" y="2142143"/>
            <a:ext cx="8862646" cy="5170646"/>
          </a:xfrm>
          <a:prstGeom prst="rect">
            <a:avLst/>
          </a:prstGeom>
          <a:noFill/>
        </p:spPr>
        <p:txBody>
          <a:bodyPr wrap="square" rtlCol="0">
            <a:spAutoFit/>
          </a:bodyPr>
          <a:lstStyle/>
          <a:p>
            <a:pPr algn="just" rtl="1"/>
            <a:endParaRPr lang="ar-EG" sz="2200" b="1" dirty="0">
              <a:latin typeface="Times New Roman" panose="02020603050405020304" pitchFamily="18" charset="0"/>
              <a:cs typeface="Times New Roman" panose="02020603050405020304" pitchFamily="18" charset="0"/>
            </a:endParaRP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ويعبر المتغير عن مفهوم او اسم يشير الى صفة أو خاصية محددة تتباين قيمتها بين الأفراد او الأشياء، فالنوع ولون الأعين والديانة والاتجاهات والطول والوزن  تعد متغيرات، لاختلاف قيمتها من فرد لآخر.</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المتغيرات في البحث العلمي هي عبارة عن كل ما يقبل القياس ونعني بالقياس هنا القياس الكمي والكيفي, ويطلق علي كل أمر يقبل التغيير مسمى المتغير ، وأهم ما يميز المتغيرات هي عنصرا التأثر و التأثير.</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كما يعرف المتغير في البحث العلمي بأنه صفة محددة لها خصائص أو معايير وقيم محددة تتباين قيمتها بين الأفراد والأشياء.</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يستخدم الباحث العلمي المتغيرات في البحث العلمي من أجل إيجاد العلاقة التي تربط بين الأشياء المدروسة. </a:t>
            </a: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3119470" y="152120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solidFill>
                  <a:srgbClr val="C00000"/>
                </a:solidFill>
                <a:latin typeface="Times New Roman" panose="02020603050405020304" pitchFamily="18" charset="0"/>
                <a:cs typeface="Times New Roman" panose="02020603050405020304" pitchFamily="18" charset="0"/>
              </a:rPr>
              <a:t>تابع تعريف المتغير</a:t>
            </a:r>
          </a:p>
        </p:txBody>
      </p:sp>
    </p:spTree>
    <p:extLst>
      <p:ext uri="{BB962C8B-B14F-4D97-AF65-F5344CB8AC3E}">
        <p14:creationId xmlns:p14="http://schemas.microsoft.com/office/powerpoint/2010/main" val="30611948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515742" y="2250831"/>
            <a:ext cx="9049095" cy="4832092"/>
          </a:xfrm>
          <a:prstGeom prst="rect">
            <a:avLst/>
          </a:prstGeom>
          <a:noFill/>
        </p:spPr>
        <p:txBody>
          <a:bodyPr wrap="square" rtlCol="0">
            <a:spAutoFit/>
          </a:bodyPr>
          <a:lstStyle/>
          <a:p>
            <a:pPr algn="just" rtl="1"/>
            <a:endParaRPr lang="ar-EG" sz="2200" b="1" dirty="0">
              <a:latin typeface="Times New Roman" panose="02020603050405020304" pitchFamily="18" charset="0"/>
              <a:cs typeface="Times New Roman" panose="02020603050405020304" pitchFamily="18" charset="0"/>
            </a:endParaRPr>
          </a:p>
          <a:p>
            <a:pPr algn="just" rtl="1"/>
            <a:r>
              <a:rPr kumimoji="0" lang="ar-EG" altLang="en-US" sz="2200" b="1" i="0" u="sng" strike="noStrike" cap="none" normalizeH="0" baseline="0" dirty="0">
                <a:ln>
                  <a:noFill/>
                </a:ln>
                <a:solidFill>
                  <a:srgbClr val="C00000"/>
                </a:solidFill>
                <a:effectLst/>
                <a:latin typeface="Arial" panose="020B0604020202020204" pitchFamily="34" charset="0"/>
                <a:cs typeface="+mj-cs"/>
              </a:rPr>
              <a:t>للمتغيرات في البحث العلمي أهمية كبيرة تتمثل في النقاط التالية:</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يعد المتغير التابع المفهوم الأساسي في تحديد مشكلة البحث، و التي تعتبر بمثابة المنطلق الضروري لكل أنواع البحوث العلمية في مختلف التخصصات.</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لا تأخذ الدراسات البحثية شكلها العلمي، إلا إذا وضح الباحث متغيرات بحثه وعلاقتها ببعضها، وإدراكه لكل ذلك.</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المتغيرات هي محور المعلومات الواردة في نتيجة البحث العلمي، فيذكر فيه تلك المتغيرات، وعلاقتها ببعضها البعض.</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يقوم الباحث العلمي بمناقشة الدراسات السابقة وأدبيات مشكلة البحث، ويدرس علاقة هذه الدراسات السابقة مع الدراسة الحالية بناءً على ما اعتمده الباحث من متغيرات في دراسته.</a:t>
            </a: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F09E8946-1E3E-914A-6C14-5510DF5D5F9D}"/>
              </a:ext>
            </a:extLst>
          </p:cNvPr>
          <p:cNvSpPr/>
          <p:nvPr/>
        </p:nvSpPr>
        <p:spPr>
          <a:xfrm>
            <a:off x="3119470" y="152120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rgbClr val="00B0F0"/>
                </a:solidFill>
                <a:latin typeface="Times New Roman" panose="02020603050405020304" pitchFamily="18" charset="0"/>
                <a:cs typeface="Times New Roman" panose="02020603050405020304" pitchFamily="18" charset="0"/>
              </a:rPr>
              <a:t>أهمية المتغيرات في البحث العلمي</a:t>
            </a:r>
          </a:p>
        </p:txBody>
      </p:sp>
    </p:spTree>
    <p:extLst>
      <p:ext uri="{BB962C8B-B14F-4D97-AF65-F5344CB8AC3E}">
        <p14:creationId xmlns:p14="http://schemas.microsoft.com/office/powerpoint/2010/main" val="2618808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1F607-81B8-9B2F-8969-5E1CFDDC85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4846FD-03B8-6A33-0A92-EB328D0ABA7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8386007-DF3E-C612-1F35-2165FBD27E6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81225FD-A9C0-1481-0762-CF9F03E7E3C7}"/>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708A183-AEF3-3DB8-445D-64190451E2BD}"/>
              </a:ext>
            </a:extLst>
          </p:cNvPr>
          <p:cNvSpPr txBox="1"/>
          <p:nvPr/>
        </p:nvSpPr>
        <p:spPr>
          <a:xfrm>
            <a:off x="1515742" y="1571910"/>
            <a:ext cx="8964689" cy="4154984"/>
          </a:xfrm>
          <a:prstGeom prst="rect">
            <a:avLst/>
          </a:prstGeom>
          <a:noFill/>
        </p:spPr>
        <p:txBody>
          <a:bodyPr wrap="square" rtlCol="0">
            <a:spAutoFit/>
          </a:bodyPr>
          <a:lstStyle/>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يمكن اعتبار المتغيرات التابعة المفهوم الرئيسي في تحديد المشكلة البحثية، وهي التي تعتبر المنطلق الأساسي لجميع أنواع الدراسات البحثية في التخصصات والمجالات العلمية المختلفة.</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تتم مناقشة أدبيات الموضوع والدراسات السابقة وعلاقتها بالدراسة الحالية في ضوء متغيرات البحث العلمي التي اعتمدها الباحث في بحثه.</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إن اختبار فرضيات البحث يعتمد بشكل رئيسي على دراسة متغيرات البحث المعتمدة في الدراسة، والتأكد من العلاقات التي تربطها ببعضها، وهل هي علاقات سلبية أم إيجابية.</a:t>
            </a:r>
          </a:p>
          <a:p>
            <a:pPr marL="342900" indent="-342900" algn="just" rtl="1">
              <a:buFont typeface="Wingdings" panose="05000000000000000000" pitchFamily="2" charset="2"/>
              <a:buChar char="q"/>
            </a:pPr>
            <a:r>
              <a:rPr kumimoji="0" lang="ar-EG" altLang="en-US" sz="2200" i="0" u="none" strike="noStrike" cap="none" normalizeH="0" baseline="0" dirty="0">
                <a:ln>
                  <a:noFill/>
                </a:ln>
                <a:solidFill>
                  <a:schemeClr val="tx1"/>
                </a:solidFill>
                <a:effectLst/>
                <a:latin typeface="Arial" panose="020B0604020202020204" pitchFamily="34" charset="0"/>
                <a:cs typeface="+mj-cs"/>
              </a:rPr>
              <a:t>تعتبر المتغيرات المستقلة المنطلق الأساسي لكل فرضية من الفرضيات البحثية، لأنها المتغير الذي يؤثر على المتغيرات التابعة، وهو المسبب للإشكالية البحثية.</a:t>
            </a:r>
          </a:p>
          <a:p>
            <a:pPr algn="just" rtl="1"/>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4CA597-693D-764A-E1B4-F273477E8EC4}"/>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65C84A2-9E83-308F-FAF9-32740820C8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A02704FA-98BC-4136-DD78-4BDDF3561A9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5EDFDEE-5625-BF76-1E50-4D19DFE2D11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6204B3F-A2AA-DBE8-84B8-E33CEAFC1582}"/>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3C105AE0-1F87-8746-70E8-FB3DF911983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85982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913206" y="1672658"/>
            <a:ext cx="10140299" cy="4432367"/>
          </a:xfrm>
          <a:prstGeom prst="rect">
            <a:avLst/>
          </a:prstGeom>
        </p:spPr>
        <p:txBody>
          <a:bodyPr wrap="square">
            <a:spAutoFit/>
          </a:bodyPr>
          <a:lstStyle/>
          <a:p>
            <a:pPr algn="just" rtl="1"/>
            <a:endParaRPr lang="ar-EG" sz="2200" dirty="0"/>
          </a:p>
          <a:p>
            <a:pPr algn="just" rtl="1">
              <a:lnSpc>
                <a:spcPct val="150000"/>
              </a:lnSpc>
            </a:pPr>
            <a:r>
              <a:rPr lang="ar-EG" sz="2200" b="1" u="sng" dirty="0">
                <a:solidFill>
                  <a:srgbClr val="00B0F0"/>
                </a:solidFill>
                <a:cs typeface="+mj-cs"/>
              </a:rPr>
              <a:t>تتميز المتغيرات في البحث العلمي بمجموعة من الخصائص وهي</a:t>
            </a:r>
            <a:r>
              <a:rPr lang="ar-EG" sz="2200" dirty="0">
                <a:cs typeface="+mj-cs"/>
              </a:rPr>
              <a:t>:</a:t>
            </a:r>
          </a:p>
          <a:p>
            <a:pPr marL="342900" indent="-342900" algn="just" rtl="1">
              <a:lnSpc>
                <a:spcPct val="150000"/>
              </a:lnSpc>
              <a:buFont typeface="Wingdings" panose="05000000000000000000" pitchFamily="2" charset="2"/>
              <a:buChar char="v"/>
            </a:pPr>
            <a:r>
              <a:rPr lang="ar-EG" sz="2200" dirty="0">
                <a:cs typeface="+mj-cs"/>
              </a:rPr>
              <a:t>اختلافها حسب نوع هذه المتغيرات، فخصائص كل متغير ترتبط بنوع المتغير سواء كانت متغيراً تابعاً أو متغيراً مستقلاً.</a:t>
            </a:r>
          </a:p>
          <a:p>
            <a:pPr marL="342900" indent="-342900" algn="just" rtl="1">
              <a:lnSpc>
                <a:spcPct val="150000"/>
              </a:lnSpc>
              <a:buFont typeface="Wingdings" panose="05000000000000000000" pitchFamily="2" charset="2"/>
              <a:buChar char="v"/>
            </a:pPr>
            <a:r>
              <a:rPr lang="ar-EG" sz="2200" dirty="0">
                <a:cs typeface="+mj-cs"/>
              </a:rPr>
              <a:t>كونها عبارة عن مجموعة من الأشياء أو القيم يتم قياسها وكذلك معالجتها، ومن خلالها يتم تحليل جميع الدراسات.</a:t>
            </a:r>
          </a:p>
          <a:p>
            <a:pPr marL="342900" indent="-342900" algn="just" rtl="1">
              <a:lnSpc>
                <a:spcPct val="150000"/>
              </a:lnSpc>
              <a:buFont typeface="Wingdings" panose="05000000000000000000" pitchFamily="2" charset="2"/>
              <a:buChar char="v"/>
            </a:pPr>
            <a:r>
              <a:rPr lang="ar-EG" sz="2200" dirty="0">
                <a:cs typeface="+mj-cs"/>
              </a:rPr>
              <a:t>يمكن للمتغيرات أن تساعد في وصف شخص أو مكان، ويمكنها أن تصف شيئاً أو فكرة.</a:t>
            </a:r>
          </a:p>
          <a:p>
            <a:pPr marL="342900" indent="-342900" algn="just" rtl="1">
              <a:lnSpc>
                <a:spcPct val="150000"/>
              </a:lnSpc>
              <a:buFont typeface="Wingdings" panose="05000000000000000000" pitchFamily="2" charset="2"/>
              <a:buChar char="v"/>
            </a:pPr>
            <a:endParaRPr lang="ar-EG" sz="2200" dirty="0">
              <a:cs typeface="+mj-cs"/>
            </a:endParaRPr>
          </a:p>
          <a:p>
            <a:pPr algn="just" rtl="1">
              <a:lnSpc>
                <a:spcPct val="150000"/>
              </a:lnSpc>
            </a:pPr>
            <a:r>
              <a:rPr lang="ar-EG" sz="2200" dirty="0"/>
              <a:t>.</a:t>
            </a:r>
            <a:endParaRPr lang="ar-EG" sz="2200" dirty="0">
              <a:cs typeface="+mj-cs"/>
            </a:endParaRPr>
          </a:p>
        </p:txBody>
      </p:sp>
      <p:sp>
        <p:nvSpPr>
          <p:cNvPr id="29" name="Rectangle 28"/>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13830" y="6065605"/>
            <a:ext cx="2616200" cy="400110"/>
          </a:xfrm>
          <a:prstGeom prst="rect">
            <a:avLst/>
          </a:prstGeom>
          <a:noFill/>
        </p:spPr>
        <p:txBody>
          <a:bodyPr wrap="square" rtlCol="0">
            <a:spAutoFit/>
          </a:bodyPr>
          <a:lstStyle/>
          <a:p>
            <a:pPr algn="ctr"/>
            <a:r>
              <a:rPr lang="en-US" sz="2000" b="1" dirty="0"/>
              <a:t>midocean.edu.km</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AA4FC4F9-60A3-42AC-8098-6C173AAF5A0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4BF259A2-17C5-43F0-953E-10C13B948D4A}"/>
              </a:ext>
            </a:extLst>
          </p:cNvPr>
          <p:cNvSpPr/>
          <p:nvPr/>
        </p:nvSpPr>
        <p:spPr>
          <a:xfrm>
            <a:off x="3882683" y="1105503"/>
            <a:ext cx="5631776"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algn="ctr" rtl="1"/>
            <a:r>
              <a:rPr lang="ar-EG" sz="2200" b="1" dirty="0"/>
              <a:t>خصائص المتغيرات في البحث العلمي</a:t>
            </a:r>
          </a:p>
        </p:txBody>
      </p:sp>
    </p:spTree>
    <p:extLst>
      <p:ext uri="{BB962C8B-B14F-4D97-AF65-F5344CB8AC3E}">
        <p14:creationId xmlns:p14="http://schemas.microsoft.com/office/powerpoint/2010/main" val="162806138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041008" y="6020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p:cNvSpPr txBox="1"/>
          <p:nvPr/>
        </p:nvSpPr>
        <p:spPr>
          <a:xfrm>
            <a:off x="2475915" y="2128125"/>
            <a:ext cx="8609428" cy="3727752"/>
          </a:xfrm>
          <a:prstGeom prst="rect">
            <a:avLst/>
          </a:prstGeom>
          <a:noFill/>
        </p:spPr>
        <p:txBody>
          <a:bodyPr wrap="square" rtlCol="0">
            <a:spAutoFit/>
          </a:bodyPr>
          <a:lstStyle/>
          <a:p>
            <a:pPr marL="342900" marR="0" indent="-342900" algn="just" rtl="1">
              <a:lnSpc>
                <a:spcPct val="200000"/>
              </a:lnSpc>
              <a:buFont typeface="Wingdings" panose="05000000000000000000" pitchFamily="2" charset="2"/>
              <a:buChar char="v"/>
            </a:pPr>
            <a:r>
              <a:rPr lang="ar-EG" sz="2000" dirty="0">
                <a:effectLst/>
                <a:latin typeface="Times New Roman" panose="02020603050405020304" pitchFamily="18" charset="0"/>
                <a:ea typeface="Times New Roman" panose="02020603050405020304" pitchFamily="18" charset="0"/>
              </a:rPr>
              <a:t>على الباحث معرفة خصائص متغيرات الدراسة جيدًا، مما يتيح له استخدامها بالشكل الأمثل الذي يؤدي إلى النتائج العلمية الدقيقة.</a:t>
            </a:r>
          </a:p>
          <a:p>
            <a:pPr marL="342900" marR="0" indent="-342900" algn="just" rtl="1">
              <a:lnSpc>
                <a:spcPct val="200000"/>
              </a:lnSpc>
              <a:buFont typeface="Wingdings" panose="05000000000000000000" pitchFamily="2" charset="2"/>
              <a:buChar char="v"/>
            </a:pPr>
            <a:r>
              <a:rPr lang="ar-EG" sz="2000" dirty="0">
                <a:effectLst/>
                <a:latin typeface="Times New Roman" panose="02020603050405020304" pitchFamily="18" charset="0"/>
                <a:ea typeface="Times New Roman" panose="02020603050405020304" pitchFamily="18" charset="0"/>
              </a:rPr>
              <a:t>تختلف خصائص المتغيرات في البحث العلمي باختلاف نوع المتغير, لذلك لا بد من معرفة أنواع المتغيرات للتمكن من معرفة خصائصها، فمثلًا من خصائص المتغير المستقل أنه يؤثر على المتغيرات التابعة دون أن يتأثر بأي متغير أخر. </a:t>
            </a:r>
            <a:endParaRPr lang="ar-EG" sz="2300" dirty="0">
              <a:latin typeface="Times New Roman" panose="02020603050405020304" pitchFamily="18" charset="0"/>
              <a:ea typeface="Times New Roman" panose="02020603050405020304" pitchFamily="18" charset="0"/>
            </a:endParaRPr>
          </a:p>
          <a:p>
            <a:pPr marL="0" marR="0" algn="just" rtl="1">
              <a:lnSpc>
                <a:spcPct val="150000"/>
              </a:lnSpc>
            </a:pPr>
            <a:endParaRPr lang="ar-EG" sz="2300" b="1" dirty="0">
              <a:solidFill>
                <a:schemeClr val="accent1">
                  <a:lumMod val="75000"/>
                </a:schemeClr>
              </a:solidFill>
              <a:latin typeface="Times New Roman" panose="02020603050405020304" pitchFamily="18" charset="0"/>
              <a:ea typeface="Times New Roman" panose="02020603050405020304" pitchFamily="18" charset="0"/>
            </a:endParaRPr>
          </a:p>
        </p:txBody>
      </p:sp>
      <p:sp>
        <p:nvSpPr>
          <p:cNvPr id="9" name="Parallelogram 8">
            <a:extLst>
              <a:ext uri="{FF2B5EF4-FFF2-40B4-BE49-F238E27FC236}">
                <a16:creationId xmlns:a16="http://schemas.microsoft.com/office/drawing/2014/main" id="{EDCE7544-37F5-45AD-978D-97630F3F7495}"/>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Tree>
    <p:extLst>
      <p:ext uri="{BB962C8B-B14F-4D97-AF65-F5344CB8AC3E}">
        <p14:creationId xmlns:p14="http://schemas.microsoft.com/office/powerpoint/2010/main" val="29549688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4731A-B9E6-2C51-49AC-4CDB4FCD4F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6CE2F3-42B4-F419-B7B9-4BC77CE2359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4382A5-1174-94CD-FCAC-2B1EE121166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FB66FA-08E0-2D42-5274-4316BB729487}"/>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ACDDC44-547C-9402-D311-036A1FE4F3A1}"/>
              </a:ext>
            </a:extLst>
          </p:cNvPr>
          <p:cNvSpPr txBox="1"/>
          <p:nvPr/>
        </p:nvSpPr>
        <p:spPr>
          <a:xfrm>
            <a:off x="1515742" y="2250831"/>
            <a:ext cx="9049095" cy="34778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2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يمكن تصنيف المتغيرات في البحث العلمي الى الأنواع التالية</a:t>
            </a:r>
            <a:r>
              <a:rPr kumimoji="0" lang="ar-EG" sz="220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المتغيرات المستقلة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المتغيرات التابعة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المتغيرات الضابطة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المتغيرات الدخيلة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لمتغيرات الوسيطة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en-US" sz="2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E5AF612-9554-CFA3-3B1A-C300BE79F97E}"/>
              </a:ext>
            </a:extLst>
          </p:cNvPr>
          <p:cNvSpPr txBox="1"/>
          <p:nvPr/>
        </p:nvSpPr>
        <p:spPr>
          <a:xfrm>
            <a:off x="211452" y="6376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9516B47-4600-5491-FDA6-ED19131EB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75668B8-978E-291B-7ADB-0B5675B6190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Rectangle 5">
            <a:extLst>
              <a:ext uri="{FF2B5EF4-FFF2-40B4-BE49-F238E27FC236}">
                <a16:creationId xmlns:a16="http://schemas.microsoft.com/office/drawing/2014/main" id="{21C931A4-5635-88CB-7363-CA326CDB44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9" name="Rectangle 6">
            <a:extLst>
              <a:ext uri="{FF2B5EF4-FFF2-40B4-BE49-F238E27FC236}">
                <a16:creationId xmlns:a16="http://schemas.microsoft.com/office/drawing/2014/main" id="{81E105D8-EED8-62A6-B81C-445D6D5AB8C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0" name="Rectangle 7">
            <a:extLst>
              <a:ext uri="{FF2B5EF4-FFF2-40B4-BE49-F238E27FC236}">
                <a16:creationId xmlns:a16="http://schemas.microsoft.com/office/drawing/2014/main" id="{F609BEE4-1E92-346E-6DCF-D11CD726658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Oval 2">
            <a:extLst>
              <a:ext uri="{FF2B5EF4-FFF2-40B4-BE49-F238E27FC236}">
                <a16:creationId xmlns:a16="http://schemas.microsoft.com/office/drawing/2014/main" id="{AD3ADA4F-2A67-60C0-BCDB-C5A82940DE41}"/>
              </a:ext>
            </a:extLst>
          </p:cNvPr>
          <p:cNvSpPr/>
          <p:nvPr/>
        </p:nvSpPr>
        <p:spPr>
          <a:xfrm>
            <a:off x="3119470" y="152120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أنواع المتغيرات في البحث العلمي</a:t>
            </a:r>
          </a:p>
        </p:txBody>
      </p:sp>
    </p:spTree>
    <p:extLst>
      <p:ext uri="{BB962C8B-B14F-4D97-AF65-F5344CB8AC3E}">
        <p14:creationId xmlns:p14="http://schemas.microsoft.com/office/powerpoint/2010/main" val="480681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9678A-48BD-D062-CB76-6ED93DCD4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E39DC-F45E-82D6-04E8-03279CA131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ACFB8A-4F38-46C1-5137-459CF072F65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5D074A-F625-E0A3-A406-060647FBCB2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45A2770-486C-C460-79D5-2BDD3303D6D3}"/>
              </a:ext>
            </a:extLst>
          </p:cNvPr>
          <p:cNvSpPr txBox="1"/>
          <p:nvPr/>
        </p:nvSpPr>
        <p:spPr>
          <a:xfrm>
            <a:off x="1121953" y="2362423"/>
            <a:ext cx="9217801" cy="463516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هي المتغيرات التي تؤثر على المتغيرات الأخرى، ولكن دون التأثر بها، فهي صفة من الصفات التي يمكن قياسها كمياً وكيفياً، وتؤثر على المتغيرات الأخرى في البحث العلمي، كما ان متغيرات معينة يمكن ان يرصدها الباحث او يقيسها ويتعامل معها كمتغيرات مستقلة بناء على أسس موضوعية، يمكن ان تؤثر في الظاهرة مجال الدراسة.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مثال: قراءة الصحف اليومية بانتظام يمكن ان يعتبر متغيراً مستقلاً يؤثر في معرفة الجمهور بالقضايا العامة، او انه توجد فروق جوهرية في المعرفة بالقضايا العامة بناء على مستوى الانتظام في قراءة الصحف اليومية، ويتم معالجة المتغير المستقبل من خلال استخدام عدد من الضوابط والخطوات الممنهجة ليتم ضبطها من قبل الباحث العلمي.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9C482F3F-8E9A-FA19-1947-49408EFA8768}"/>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D47A617-3581-9E16-BB4B-B4C168EF6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1F8C77DB-5EBF-D7B7-6E2B-B5BF9CAEBD54}"/>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تعريف المتغيرات المستقلة</a:t>
            </a:r>
          </a:p>
        </p:txBody>
      </p:sp>
    </p:spTree>
    <p:extLst>
      <p:ext uri="{BB962C8B-B14F-4D97-AF65-F5344CB8AC3E}">
        <p14:creationId xmlns:p14="http://schemas.microsoft.com/office/powerpoint/2010/main" val="1740708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18A2B4-8E8E-0F6A-09AE-99D21249E7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B333FD-1219-104A-CAA7-DC8F78D9F068}"/>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B6641F7-ABAA-E589-9D6A-4AF09FF2A28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B14FB14-D918-421D-0EF7-623FD1D731E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FC2D308B-F541-9DE7-BC0F-D3ECF37FCB0D}"/>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6C9F68B-A53F-BC71-648C-8E21DA594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F8BDD02-094B-AEB4-948B-0911C210CDBE}"/>
              </a:ext>
            </a:extLst>
          </p:cNvPr>
          <p:cNvSpPr txBox="1"/>
          <p:nvPr/>
        </p:nvSpPr>
        <p:spPr>
          <a:xfrm>
            <a:off x="2475915" y="2128125"/>
            <a:ext cx="8609428" cy="3727752"/>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ويعد المتغير المستقل أحد أهم أنواع متغيرات البحث العلمي. وذلك لأنه يعد بمثابة الأساس للتفاعل مع المتغيرات الأخرى.</a:t>
            </a:r>
          </a:p>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كما أنه يترك أثراً واضحاً على محتوى البحث من حيث طريقة صياغة المعلومات والوصول للنتائج.</a:t>
            </a:r>
          </a:p>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ويتم تعريفه على أنه متغير ذو حالة منفردة يدخل على المتغيرات الأخرى، ليكشف طبيعة تفاعل تلك المتغيرات معه دون تغير في حالته المستقلة.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9F10C8C8-927A-20EF-B1B4-BB5962CFAE37}"/>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2613753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D9186-7B88-73D1-1BB1-8E11A3209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41A273-4D06-2515-692F-C8DADC777650}"/>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317D83D-F2B3-693F-C856-BC4A0A989B2C}"/>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4A87285-A558-5904-FC30-9DE1AE75AD7D}"/>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AECB6ADF-6CFD-6F0F-49B2-E08CFD08D9C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E2578D20-86D2-0344-F017-12330F2CCD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DC5E1DC3-80E9-6E82-F576-A833B6D1F6C4}"/>
              </a:ext>
            </a:extLst>
          </p:cNvPr>
          <p:cNvSpPr txBox="1"/>
          <p:nvPr/>
        </p:nvSpPr>
        <p:spPr>
          <a:xfrm>
            <a:off x="2475915" y="2128125"/>
            <a:ext cx="8609428" cy="3019866"/>
          </a:xfrm>
          <a:prstGeom prst="rect">
            <a:avLst/>
          </a:prstGeom>
          <a:noFill/>
        </p:spPr>
        <p:txBody>
          <a:bodyPr wrap="square" rtlCol="0">
            <a:spAutoFit/>
          </a:bodyPr>
          <a:lstStyle/>
          <a:p>
            <a:pPr marR="0" lvl="0" algn="just" defTabSz="914400" rtl="1" eaLnBrk="1" fontAlgn="auto" latinLnBrk="0" hangingPunct="1">
              <a:lnSpc>
                <a:spcPct val="20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على سبيل المثال توصل احد الباحثين إلى أن الألعاب الإلكترونية التعليمية تزيد من قدرة الطالب على استيعاب دروسه، إذاً هنا نرى أن الشيء المستقل الذي يؤثر في الأشياء الأخرى هو (الألعاب الالكترونية التعليمية) فيكون هذا هو المتغير المستقل، وأما المتغيرات الأخرى فهي التي تحتمل التغير في الحالة مثل (نعم يؤثر أو لا يؤثر).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5BBEBA89-AF61-50EA-A9A7-574EA605B963}"/>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701500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AD9BD-0B43-CB30-F427-C7F9D259DF1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6499D24-2DA6-21A3-ACA6-CE52B1C71947}"/>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7E84DED6-4283-5F9D-9F42-46AEF6E445C4}"/>
              </a:ext>
            </a:extLst>
          </p:cNvPr>
          <p:cNvSpPr/>
          <p:nvPr/>
        </p:nvSpPr>
        <p:spPr>
          <a:xfrm>
            <a:off x="2166425" y="2122094"/>
            <a:ext cx="9748910" cy="3539815"/>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effectLst/>
                <a:uLnTx/>
                <a:uFillTx/>
                <a:latin typeface="Calibri"/>
                <a:ea typeface="+mn-ea"/>
                <a:cs typeface="Times New Roman" panose="02020603050405020304" pitchFamily="18" charset="0"/>
              </a:rPr>
              <a:t>يدفعنا هذا السؤال للحديث عن أهمية المتغير المستقل، والذي تنعكس أهميته على باقي أنواع المتغيرات في البحث العلمي، وأبرز وجوه الأهمية للمتغير المستقل هي</a:t>
            </a:r>
            <a:r>
              <a:rPr kumimoji="0" lang="ar-EG" sz="2200" b="1" i="0" u="sng"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هو المؤثر في باقي أنواع المتغيرات في البحث العلمي. فمن غير المتغير المستقل لن تكون هناك أي نتائج لمتغيرات أخرى.</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يرتكز محور الاهتمام في المتغير المستقل في الكشف عن طبيعة تأثيره في الأمور الأخرى.</a:t>
            </a:r>
          </a:p>
          <a:p>
            <a:pPr marR="0" lvl="0" algn="just" defTabSz="914400" rtl="1" eaLnBrk="1" fontAlgn="auto" latinLnBrk="0" hangingPunct="1">
              <a:lnSpc>
                <a:spcPct val="150000"/>
              </a:lnSpc>
              <a:spcBef>
                <a:spcPts val="0"/>
              </a:spcBef>
              <a:spcAft>
                <a:spcPts val="0"/>
              </a:spcAft>
              <a:buClrTx/>
              <a:buSzTx/>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77E61DA6-E699-1AA6-9F3C-CEEE4329B377}"/>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66B23E2-5221-D53E-4BAD-137FB9EA9F95}"/>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62A2606C-B22B-5AAF-7F48-3D76BE7E9E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E236A65C-73EE-3857-46FC-D294A904BEA4}"/>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A1A16EF-C60D-F36A-AB91-5F71C5591D9F}"/>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لماذا يعتبر المتغير المستقل أهم نوع من بين أنواع المتغيرات في البحث العلمي؟</a:t>
            </a:r>
          </a:p>
        </p:txBody>
      </p:sp>
    </p:spTree>
    <p:extLst>
      <p:ext uri="{BB962C8B-B14F-4D97-AF65-F5344CB8AC3E}">
        <p14:creationId xmlns:p14="http://schemas.microsoft.com/office/powerpoint/2010/main" val="352084414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30D28-5F2C-6A0D-376D-C9737A221B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32FDA2-5D2E-83ED-52A3-E69F9FBBF0F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0DE60DD-D7A9-4CDF-C217-C9E645B44DB7}"/>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08A7C71-EF0F-D3BB-E545-EA2522042F04}"/>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590DD8D-8042-0057-0BD1-5C6D38051ED5}"/>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54384D7-3D64-DE1C-AB33-68AC46BF45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7B2C9300-1FD4-5A4D-88BD-4820C841809A}"/>
              </a:ext>
            </a:extLst>
          </p:cNvPr>
          <p:cNvSpPr txBox="1"/>
          <p:nvPr/>
        </p:nvSpPr>
        <p:spPr>
          <a:xfrm>
            <a:off x="2475915" y="2128125"/>
            <a:ext cx="8609428" cy="3019866"/>
          </a:xfrm>
          <a:prstGeom prst="rect">
            <a:avLst/>
          </a:prstGeom>
          <a:noFill/>
        </p:spPr>
        <p:txBody>
          <a:bodyPr wrap="square" rtlCol="0">
            <a:spAutoFit/>
          </a:bodyPr>
          <a:lstStyle/>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يتحكم في الحالات والصفات للمتغيرات الأخرى، و بالتالي معرفته تعني تكوين صورة منطقية عن النتائج التي يمكن الحصول عليها.</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من أساسيات كتابة الفرضيات هو العثور على المتغير المستقل، كما أن نتائج الفرضيات يتم الكشف عنها بالكشف عن طبيعة الروابط بين المتغير المستقل والمتغيرات الأخرى.</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B477FF8C-F3C9-ECE3-1064-BD9C52CEA74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502196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9F5D0-8B29-AA15-8BFA-B04E28A5A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8D355F-9943-112A-FFE0-D6120FDB83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4244D8C-55AC-B316-5B5F-3C437F734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C5A19EB-9226-B38F-482D-4A96BC79D87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E88F01F-2C85-C01A-EFAA-3B90F7E5F81E}"/>
              </a:ext>
            </a:extLst>
          </p:cNvPr>
          <p:cNvSpPr txBox="1"/>
          <p:nvPr/>
        </p:nvSpPr>
        <p:spPr>
          <a:xfrm>
            <a:off x="1308295" y="2362423"/>
            <a:ext cx="9031459" cy="415498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هو المتغير الذي يقع تحت وطأة ضغط وتأثير المتغير المستقل، فهو يستخدم كأساس يتم الاعتماد عليه لتوضيح المتغيرات المستقلة في البحث العلمي، ويتم تحديده بناء على أسس منطقية او حقائق موجودة، على سبيل المثال: توجد فروق دالة احصائياً بين النوعين (ذكور ، واناث) ومشاهدة التلفزيون، ومن هنا، فان متغير النوع هو المتغير المستقل اما مشاهدة التلفزيون فهي المتغير التابع، اذ ان المشاهدة لا يترتب عليها التغير في النوع، وانما العكس هو الصحيح بمعنى ان الاختلاف في النوع (ذكور ، اناث) قد يترتب عليه اختلاف في المشاهدة.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1A4DA4B3-1CB2-519F-E621-04568BD0457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FE4C16D-F07B-4227-04FE-8848D93C1A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CA8ABEE4-C8B2-03F8-1606-ECBBFA29E6E6}"/>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تعريف المتغير التابع</a:t>
            </a:r>
          </a:p>
        </p:txBody>
      </p:sp>
    </p:spTree>
    <p:extLst>
      <p:ext uri="{BB962C8B-B14F-4D97-AF65-F5344CB8AC3E}">
        <p14:creationId xmlns:p14="http://schemas.microsoft.com/office/powerpoint/2010/main" val="38855277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4F7BD-25A1-BFF2-1764-7E0286234A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10B4A7-878B-1D68-B668-36146EAFE3F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6A00F69-56BA-2FB6-64A8-407BF5BD910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88118FE-8CCC-F913-22FA-D367F488FD0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76F55FB5-9DCE-4B58-E034-6EAA296EC583}"/>
              </a:ext>
            </a:extLst>
          </p:cNvPr>
          <p:cNvSpPr txBox="1"/>
          <p:nvPr/>
        </p:nvSpPr>
        <p:spPr>
          <a:xfrm>
            <a:off x="1308295" y="2362423"/>
            <a:ext cx="9031459" cy="5170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المتغير التابع يأتي مفهومه موافقاً للمتغير المستقل، فالمتغير المستقل هو المنفرد بصفاته وحالته، والمتغير التابع هو الذي يتبع ويتأثر بالمتغير المستقل.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فالمتغير التابع يتبع المتغير المستقل، ولهذا سمي متغيراً تابعاً، حيث تأتي حالته وفقاً لما تفرضه عليه حالة المتغير المستقل.</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والتعريف الاصطلاحي للمتغير التابع أنه متغير متأثر بالمتغير المستقل ويتبع الحالة التي يفرضها عليها المتغير المستقل وفقاً لطبيعة المعلومات وخصائصها على أرض الواقع.</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3913E16-C32B-4532-ABBE-AA7B58C8276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764E5B1-BF30-7006-D44E-B978642622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9434087F-607A-88BB-1575-3ED99C598255}"/>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تابع تعريف المتغير التابع</a:t>
            </a:r>
          </a:p>
        </p:txBody>
      </p:sp>
      <p:sp>
        <p:nvSpPr>
          <p:cNvPr id="4" name="Rectangle: Rounded Corners 3">
            <a:extLst>
              <a:ext uri="{FF2B5EF4-FFF2-40B4-BE49-F238E27FC236}">
                <a16:creationId xmlns:a16="http://schemas.microsoft.com/office/drawing/2014/main" id="{1A120BAC-0665-79BE-60AA-9E40544528F3}"/>
              </a:ext>
            </a:extLst>
          </p:cNvPr>
          <p:cNvSpPr/>
          <p:nvPr/>
        </p:nvSpPr>
        <p:spPr>
          <a:xfrm>
            <a:off x="6527409" y="4515729"/>
            <a:ext cx="3643533" cy="45016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000" b="1" dirty="0"/>
              <a:t>التعريف الاصطلاحي للمتغير التابع</a:t>
            </a:r>
            <a:endParaRPr lang="en-US" sz="2000" b="1" dirty="0"/>
          </a:p>
        </p:txBody>
      </p:sp>
    </p:spTree>
    <p:extLst>
      <p:ext uri="{BB962C8B-B14F-4D97-AF65-F5344CB8AC3E}">
        <p14:creationId xmlns:p14="http://schemas.microsoft.com/office/powerpoint/2010/main" val="286274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6255E7-EF08-B369-27AB-E03A37DF3F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2BC763-0F5B-62CA-2110-92E338C8DCCE}"/>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CBBDF5D-112B-0D8C-C7B9-15B618132A23}"/>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FD5F69E-80F9-C0AD-9249-8DE0CF203A93}"/>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BE0BE55-BAE4-40B5-7D66-495FEEF6E6E0}"/>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66D99A8-EB30-1133-94F0-3DADE9FE76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6C0CBA10-C64C-2EAE-6219-04ACF7FF7F8E}"/>
              </a:ext>
            </a:extLst>
          </p:cNvPr>
          <p:cNvSpPr txBox="1"/>
          <p:nvPr/>
        </p:nvSpPr>
        <p:spPr>
          <a:xfrm>
            <a:off x="2475915" y="2128125"/>
            <a:ext cx="8609428" cy="33276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وبهذا يكون المتغير التابع متغيراً في حالته تبعاً لحالة المتغير المستقل.</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ويحتمل المتغير التابع عدة حالات لمتغير واحد مستقل، على سبيل المثال  اذا كان المتغير المستقل هو (التعليم عن بعد)، فيمكن أن تتبعه متغيرات تابعة ذات حالات متعددة مثل ( تقبل الأطفال للتعليم عن بعد، كفاءة تقنيات التعليم عن بعد، التحصيل الدراسي). </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والمتغير المستقل يؤثر بشكل كبير على المتغير التابع. فإما بجعل هذا المتغير في حالة المتغير التابع زيادة أو نقصان. أو تغيير حالة المتغير التابع بناءً على الصفات التي يفرضها عليه المتغير المستقل.</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0F9691EC-5B1C-F8B9-F064-4E377C45A1A1}"/>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810086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8CFB6-53EB-5342-19B5-35CC8E2BA1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02D965-26D4-700B-FBDF-19422EFB58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D8DF33F-FD07-98C6-041A-ACC0288CA19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64DC961-5189-72F4-82B9-D0513EE4D1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E1DB2CC-AADC-E44C-2228-BB7207241F43}"/>
              </a:ext>
            </a:extLst>
          </p:cNvPr>
          <p:cNvSpPr txBox="1"/>
          <p:nvPr/>
        </p:nvSpPr>
        <p:spPr>
          <a:xfrm>
            <a:off x="1279098" y="2175431"/>
            <a:ext cx="9018454" cy="36471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يحقق المتغير التابع العديد من الفوائد على محتوى البحث العلمي، وأهمها:</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فرضيات الدراسة تتضح أكثر بوجود المتغير التابع.</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يمكن توضيح العديد من المعلومات المعقدة وتبسيطها من خلال بيان العلاقة بين المتغير المستقل والمتغيرات التابعة.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يعبر المتغير التابع عن جوانب مهمة ترتبط بالموضوع، ولهذا يعتبر أداة شارحة لتلك الجوانب.</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6559847-D398-D411-18BC-E3BC6BCD77E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176ED240-F82A-09AF-A22B-01DE1E3826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37560868-D6F0-FD57-F606-CA3522FC5DCF}"/>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فوائد المتغير التابع</a:t>
            </a:r>
          </a:p>
        </p:txBody>
      </p:sp>
    </p:spTree>
    <p:extLst>
      <p:ext uri="{BB962C8B-B14F-4D97-AF65-F5344CB8AC3E}">
        <p14:creationId xmlns:p14="http://schemas.microsoft.com/office/powerpoint/2010/main" val="29445202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BE8D1-F96D-561D-60CE-035E820A60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2BF80F-B4C5-C07E-0327-E83811FFE607}"/>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B12D393-F05C-B1C6-67CE-3D54262CF68B}"/>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CD26EB-D437-AD6E-9A94-2F920872F432}"/>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EED5AF-D869-E627-CFCB-92E11A69AA38}"/>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7C556D5-A59B-F22C-BF40-1AF97032EF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B6BC8696-5529-597F-27A6-AF6B2E8A833B}"/>
              </a:ext>
            </a:extLst>
          </p:cNvPr>
          <p:cNvSpPr txBox="1"/>
          <p:nvPr/>
        </p:nvSpPr>
        <p:spPr>
          <a:xfrm>
            <a:off x="2475915" y="2128125"/>
            <a:ext cx="8609428" cy="286597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يحدد المتغير التابع العديد من عمليات خطة البحث، أهمها الفرضيات ومناهج الدراسة التي سيتبعها الباحث في أسلوب صياغة المعلومات بعد جمعها من العينة.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المتغير المستقل بحاجة إلى ما يحركه للكشف عن طبيعته وكيفية تأثيره، مما يساعد في الحصول على معلومات أكثر حصرية وأهمية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تعمل المتغيرات التابعة على توضيح الروابط المتشابكة في مضمون البحث العلمي.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45518DA7-E73B-67AB-A331-7DF224E50E4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40119177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919D69-F9FC-313D-558F-3D09DBFDF2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3C72F8-7B99-476F-4CA5-C95A8056C0EF}"/>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9A884B7-D267-C381-5477-5A1879ED0849}"/>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A024E7E-4AFA-9735-EED0-67BC61FF9436}"/>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C4220A8-5445-A51D-4667-B67252F2A5B7}"/>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0626B39-FEB3-CF2D-8D61-014F64EAE6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F0920323-AF12-8277-A8A7-7897DAD85272}"/>
              </a:ext>
            </a:extLst>
          </p:cNvPr>
          <p:cNvSpPr txBox="1"/>
          <p:nvPr/>
        </p:nvSpPr>
        <p:spPr>
          <a:xfrm>
            <a:off x="2475915" y="2128125"/>
            <a:ext cx="8609428" cy="332764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يكون المتغير التابع مرتبط بمحتوى البحث العلمي مباشرة، ويعتبر البعض المتغيرات التابعة هي موضوع البحث العلمي.</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تستطيع من خلال المتغيرات التابعة أن تصل إلى فرضيات جديدة لم يكن الباحث قد حددها.</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تبقى المتغيرات المستقلة متجمدة طالما لم يتم تحديد متغير تابع لها، ومن خلال ذلك يكون لدى الباحث مادة علمية متفاعلة مع بعضها البعض لكي يدعم موضوع البحث العلمي.</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895AA10A-F06C-D33B-7D3C-B9B8131ADDDB}"/>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8305395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87B26-E66D-275B-CB0F-89FEF1C4FD7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CA411F4-94DA-4590-3546-11D2A86C8AD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4256C216-30E4-9BA1-631D-9077D2C82523}"/>
              </a:ext>
            </a:extLst>
          </p:cNvPr>
          <p:cNvSpPr/>
          <p:nvPr/>
        </p:nvSpPr>
        <p:spPr>
          <a:xfrm>
            <a:off x="1969477" y="2181846"/>
            <a:ext cx="9508693" cy="5063309"/>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يعتبر المتغير المستقل من أهم المتغيرات الموجودة في البحث العلمي، وذلك نظراً للفوائد التي يحققها هذا المتغير، والتي نذكر منها على النحو التالي</a:t>
            </a:r>
            <a:r>
              <a:rPr kumimoji="0" lang="ar-EG" sz="2200" b="1" i="0" u="sng"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يتحكم المتغير المستقل بحالة وطبيعة المتغير التابع، وذلك يؤدي إلى تغير كامل في محتوى البحث العلمي بناءً على التغير الذي يفرضه المتغير المستقل.</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يتم استخدام المتغير المستقل من أجل معرفة الأسباب التي أدت الى حدوث تغيرات في المتغير التابع.</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وكما ذكر سابقا ، فان المتغير المستقل يعتبر بمثابة كيان موحد في ذاته، وعندما يدخل على غيره من المتغيرات يعمل على تغيير حالة المتغيرات الأخرى، ومن خلال هذا تستطيع أن تقوم بدراسة وفهم الفرضيات فهماً دقيقاً.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D4F57C46-16EF-6089-F5D1-0736338CF87F}"/>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36C75D8-E3EB-28DD-7821-7A30AFF826C9}"/>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55BEBD0C-4774-9057-EE57-9E3DA2377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9113461C-0B85-EED6-A19B-74492AF47B13}"/>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F96E7D49-AF74-A3FD-8D32-E08D0DA7F2E4}"/>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ما هي فوائد المتغير المستقل؟</a:t>
            </a:r>
          </a:p>
        </p:txBody>
      </p:sp>
    </p:spTree>
    <p:extLst>
      <p:ext uri="{BB962C8B-B14F-4D97-AF65-F5344CB8AC3E}">
        <p14:creationId xmlns:p14="http://schemas.microsoft.com/office/powerpoint/2010/main" val="11244262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4B94C-CD62-F7AD-090A-726DB28499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DBBDEB-AB50-0B14-5BD1-B3F3BAE1A395}"/>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A305EF4-D804-AD18-AF04-E1A544C895C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EAB04FD-36E7-F140-3BAE-CFC406D616E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2EC766B3-A5F2-6927-9D6B-21EA34B9E6E5}"/>
              </a:ext>
            </a:extLst>
          </p:cNvPr>
          <p:cNvSpPr txBox="1"/>
          <p:nvPr/>
        </p:nvSpPr>
        <p:spPr>
          <a:xfrm>
            <a:off x="1279098" y="2175431"/>
            <a:ext cx="9018454" cy="466281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يمكنك تحديد المؤثر والمتأثر عن طريق معطيات البحث العلمي. فيكون المتغير المؤثر هو المستقل والمتأثر هو التابع:</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الغالب المتغيرات المستقلة تؤثر في المتغير التابع في متن البحث العلمي.</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يخضع المستقل لتحكم الباحث واختياره، في حين أن التابع لا يخضع لاختيار الباحث وتحكمه، وذلك لكون المتغير التابع ينتمي إلى موضوع البحث العلمي بشكل وثيق ومباشر.</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في الغالب يكون المتغير المستقل خاص بالأسباب و بينما يكون التابع مختصا بالأثار.</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B3A5798-CF98-7B52-0B12-8E0546AD994D}"/>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3FB36EC4-992B-AD26-81D4-70DAC9B23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22E7C933-8A9F-C677-D6D5-89D73F0DA751}"/>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التمييز بين المتغيرين المستقل والتابع</a:t>
            </a:r>
          </a:p>
        </p:txBody>
      </p:sp>
    </p:spTree>
    <p:extLst>
      <p:ext uri="{BB962C8B-B14F-4D97-AF65-F5344CB8AC3E}">
        <p14:creationId xmlns:p14="http://schemas.microsoft.com/office/powerpoint/2010/main" val="1229839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11338E74-FF82-4637-2854-BDDC45CD92BE}"/>
              </a:ext>
            </a:extLst>
          </p:cNvPr>
          <p:cNvSpPr/>
          <p:nvPr/>
        </p:nvSpPr>
        <p:spPr>
          <a:xfrm>
            <a:off x="1814733" y="1954382"/>
            <a:ext cx="9819250" cy="4047647"/>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أن تقول هذا متغير مستقل وذاك متغير تابع يتطلب منك الانتباه أولاً والمنطقية في التفكير، وأن تتبع خطوات منهجية نضعها بين يديك</a:t>
            </a:r>
            <a:r>
              <a:rPr kumimoji="0" lang="ar-EG" sz="2200" b="1" i="0" u="sng" strike="noStrike" kern="1200" cap="none" spc="0" normalizeH="0" baseline="0" noProof="0" dirty="0">
                <a:ln>
                  <a:noFill/>
                </a:ln>
                <a:solidFill>
                  <a:srgbClr val="00B0F0"/>
                </a:solidFill>
                <a:effectLst/>
                <a:uLnTx/>
                <a:uFillTx/>
                <a:latin typeface="Calibri"/>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النظر أولاً في موضوع البحث وفرضياته والمعلومات التي تم تجميعها، ومعرفة الغرض من  ودلائل كل معلومة.</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تميز بين ما هو المؤثر وما هو المتأثر، فالمؤثر هو المتغير المستقل، أما المتأثر فهو المتغير التابع. </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تحدد المتغيرات المستقلة قبل تحديد المتغيرات التابعة، لأنه من المنطقي أن نضع المؤثر ثم الشيء الذي يتأثر به.</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C23BCE8A-FFA7-061B-1118-F8F0B9DF49D1}"/>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خطوات منهجية تمكنك من التمييز بين المتغيرين المستقل والتابع</a:t>
            </a:r>
          </a:p>
        </p:txBody>
      </p:sp>
    </p:spTree>
    <p:extLst>
      <p:ext uri="{BB962C8B-B14F-4D97-AF65-F5344CB8AC3E}">
        <p14:creationId xmlns:p14="http://schemas.microsoft.com/office/powerpoint/2010/main" val="150211060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A6A71-7D46-DFE1-0154-BC2A4D992D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E910AD-0FD3-9C1E-B70D-B5D4131AF155}"/>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2EF041B-FE29-CAD7-74AA-2C7CB90FDBB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EE4B07C-A989-BACD-429C-62AFB67FA71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1C0F72C7-DE1A-AE35-C51B-D4DC9BF383B6}"/>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5A924BF-5E60-F024-C9C5-EF95D627A9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22BA5C8F-9FD0-D549-E962-F759D19A083E}"/>
              </a:ext>
            </a:extLst>
          </p:cNvPr>
          <p:cNvSpPr txBox="1"/>
          <p:nvPr/>
        </p:nvSpPr>
        <p:spPr>
          <a:xfrm>
            <a:off x="2475915" y="2128125"/>
            <a:ext cx="8609428" cy="425097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النظر إلى جوانب الموضوع من كل الزوايا، فعادة ما تنبثق المتغيرات التابعة من هذه الجوانب، وغالباً يكون المتغير المستقل هو ذاته أهم جزء من موضوع البحث.</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تتناول المتغيرات المستقلة غالباً الشيء المسبب، بينما تركز المتغيرات التابعة على الآثار.</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يمكن أن يحدد الباحث المتغير المستقل لما هو بين يديه من موضوع البحث، ومن ثم يختار الباحث ما سيدخل على هذا الموضوع من متغيرات تابعة، وفقاً لما يراه في مصلحة السرد للمعلومات للوصول للنتائج.</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0E814FC-FF87-F95B-90AC-4F45C3738094}"/>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9506531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78F0E-062C-4875-C937-86D04BD605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C24348-A2AB-7509-5D8D-3D6F46B50C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B0F740F-D8E4-AACC-903E-9BCC79A598B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63C65F4-E15F-2C04-D817-38AF8D1C6AC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90CDF322-12FA-434F-58A4-85176F8EE47A}"/>
              </a:ext>
            </a:extLst>
          </p:cNvPr>
          <p:cNvSpPr txBox="1"/>
          <p:nvPr/>
        </p:nvSpPr>
        <p:spPr>
          <a:xfrm>
            <a:off x="1279098" y="2175431"/>
            <a:ext cx="9018454" cy="466281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يعتبر المتغير الضابط أحد أنواع المتغيرات  في البحث العلمي. ويرتبط المتغير الضابط بشكل كبير بالمنهج التجريبي للبحث العلمي. فالبعض يعتبره جزء من أجزاء المنهج التجريبي.</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والمنهج التجريبي بحاجة ماسة لضبط مجريات الاختبارات والتجارب التي يتم إجراءها لكي يتم جمع معلومات البحث العلمي.</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والمتغير الضابط لا يتفاعل مع مكونات التجربة نفسها ولكنه يأتي من أجل ضبط التجربة والعمل على تقليل نسبة الخطأ فيها.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A8A842A-57BA-C068-87CB-748BF4B0002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7DF34137-3F91-8E81-9BC2-85AF8D307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1B8653CD-747E-6BE1-6A5A-B9C9FA81449E}"/>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المتغير الضابط</a:t>
            </a:r>
          </a:p>
        </p:txBody>
      </p:sp>
    </p:spTree>
    <p:extLst>
      <p:ext uri="{BB962C8B-B14F-4D97-AF65-F5344CB8AC3E}">
        <p14:creationId xmlns:p14="http://schemas.microsoft.com/office/powerpoint/2010/main" val="39839807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472BD-4A59-EE10-B2F1-0A81C1BC280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5667D4-F1FA-F0E4-7490-C38214DEE9E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07A7506C-24FE-22BF-26AE-FA39DC66C25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D16D068-C2F4-E09D-8199-70380C4E965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9B659F7-2DB5-163E-E05A-7BFA5244AB28}"/>
              </a:ext>
            </a:extLst>
          </p:cNvPr>
          <p:cNvSpPr txBox="1"/>
          <p:nvPr/>
        </p:nvSpPr>
        <p:spPr>
          <a:xfrm>
            <a:off x="1279098" y="2175431"/>
            <a:ext cx="9018454" cy="449353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1" i="0" u="sng"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للمتغير الضابط مجموعة من المعايير التي لا بد لك أن تقوم باتباعها حتى يتمكن المتغير الضابط من القيام بدوره على أكمل وجه. وهذه المعايير هي:-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لا بد أن يكون للمتغير الضابط جزء مهم من المنهج التجريبي الذي تستخدمه في البحث العلمي. وذلك لكون المتغير الضابط بحاجة ماسة لضبطه والتحكم فيه ومن هنا فإنه يجب عليك أن تقوم بإدراج المتغير الضابط من ضمن المتغيرات العلمية في البحث العلمي الذي تقوم به فهنا يصبح المتغير الضابط متغير مستقل للبحث العلمي.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يعمل المتغير الضابط على التركيز على المتغيرات واستخلاص نتائج قابلة للتعميم، ومن الأمثلة على ذلك أن البحث العلمي إذا كان له متغير تابع يتأثر بالتغير الحاصل في الفئة العمرية (طفل، شاب) فانه عن طريق المتغير الضابط يمكنك أن تقوم بعملية دراسة المتغيرات داخل الاختبارات والتجارب.</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5CD2DEE2-63E2-D83F-8713-01EB2831DD50}"/>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A89F9E4-7680-1055-1AED-D4F217531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CAFB4DAE-636F-099B-520E-E06ED38880F8}"/>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معايير المتغير الضابط</a:t>
            </a:r>
          </a:p>
        </p:txBody>
      </p:sp>
    </p:spTree>
    <p:extLst>
      <p:ext uri="{BB962C8B-B14F-4D97-AF65-F5344CB8AC3E}">
        <p14:creationId xmlns:p14="http://schemas.microsoft.com/office/powerpoint/2010/main" val="7392358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774D9-A45D-FDC8-6428-9913262615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B66A0D-7337-7E3A-BF34-3FF52C1B55FC}"/>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CAE4662-DFD5-687E-A6CD-0AF56E6C2264}"/>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2A5E1F2-2188-30C3-194F-0079ADC39E67}"/>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316A584B-63A4-88F9-9C69-CD8C1FFD9729}"/>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9C598A5-F79A-4384-1D67-6E5F4DF98F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20DB147-0CC7-927F-0DE1-1AEBDC2752AF}"/>
              </a:ext>
            </a:extLst>
          </p:cNvPr>
          <p:cNvSpPr txBox="1"/>
          <p:nvPr/>
        </p:nvSpPr>
        <p:spPr>
          <a:xfrm>
            <a:off x="2475915" y="2128125"/>
            <a:ext cx="8609428" cy="425097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أخذ المتغير الضابط اسمه من وظيفته التي توصف بأنها متحكمة وضابطة لإجراءات معينة في البحث، وهذه الاجراءات تكون عبارة عن تدخلات يمكن السيطرة عليها من قبل الباحث.</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ولا يفهم المتغير الضابط إلا بفهم المنهج التجريبي، حيث يعتبر المتغير الضابط أداة من أدوات هذا المنهج.</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وعلى سبيل المثال في مختبر العلوم ستجد أن القائم بالتجربة قد وضع أمامه المواد الكيميائية وأنابيب الاختبار ومشعل النار وغيرها من هذه الأمور، ونجد أنه يقوم بتنفيذ التجربة وفقاً لما يحدده من ضبط وإحكام.</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A24E2F88-C58D-EF0D-0573-6239A4C37939}"/>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9428050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F6808-75E2-4292-C313-8DEF962800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F22759-F705-A3A2-2865-35903EBF2F7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A14A254-7E4B-CB83-DDE1-9DC256FDFC00}"/>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0F8D074-46CE-3B74-6B5D-6AE684A3225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45592B08-10E7-CE21-AE29-D9FB59A9018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6C553D76-FE8F-2D8F-2012-CA4D0CA58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4612A74B-FE4E-FE80-9396-3F11F3FB0121}"/>
              </a:ext>
            </a:extLst>
          </p:cNvPr>
          <p:cNvSpPr txBox="1"/>
          <p:nvPr/>
        </p:nvSpPr>
        <p:spPr>
          <a:xfrm>
            <a:off x="2504048" y="1683627"/>
            <a:ext cx="8853919" cy="425097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لابد أن يتم استخدام المتغير الضابط وفقاً لمعايير تحكم طريقة أداؤه، لضمان النتائج الصحيحة من خلاله، وأهم هذه الملاحظات ما يلي:</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أولاً: لابد من تحديد المتغير الضابط وفقاً لإجراءات المنهج التجريبي، فيكون هذا المتغير ضابط للمنهج التجريبي ومتحكماً فيه.</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ثانياً: الايضاح المفصل أمر مطلوب في المتغيرات الضابطة، على سبيل المثال لا يكفي القول (طالب) بل لابد من القول (طالب في الصف الثاني الابتدائي).</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ADCDFADD-05A1-78C2-4DF6-9791AD50657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1196663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018D5-12C2-27AA-6004-4984A8B488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22AE50-FA24-CD3F-87F7-FE3056A071E3}"/>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89FD64A1-2FAC-2B0C-60BD-EA759A6F7F82}"/>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FCB4934-5D27-8DB2-9A07-51D45F55673C}"/>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741E7D8-478E-CBEA-A725-4811C49F0842}"/>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A63A4093-53FA-F885-2643-960DB835BD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AB6B89D6-617B-3E3B-990E-E561967E3693}"/>
              </a:ext>
            </a:extLst>
          </p:cNvPr>
          <p:cNvSpPr txBox="1"/>
          <p:nvPr/>
        </p:nvSpPr>
        <p:spPr>
          <a:xfrm>
            <a:off x="2504048" y="1683627"/>
            <a:ext cx="8853919" cy="471263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ثالثاً: هناك تقارب بين المتغير الضابط والمتغير المستقل، كونهما منفردان، ولكن ما يميزهما هو التجربة المحكمة التي ترتبط بالمتغير الضابط.</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رابعاً: يرتبط المتغير الضابط بالمتغيرات الأخرى من خلال الإيضاح المفصل للعناصر، على سبيل المثال إيضاح المستويات التحصيلية (ممتاز، جيد جيداً، مقبول).</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خامساً: أسلوب التعميم يعمم نتائج الجزء على الكل.</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513F947F-FAD8-9EC2-845A-47D09FC7F422}"/>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2581386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60EAD-B44E-FE77-CA01-55100FCCD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C3E433-5709-BB13-475A-2C2687E22AD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D67A9D5-BE4E-6E52-84A9-898F9BFFA0C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B9D1918-13AF-C2E0-3191-4DAEC52D867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41DD804-8839-7FED-40FF-05D27445B628}"/>
              </a:ext>
            </a:extLst>
          </p:cNvPr>
          <p:cNvSpPr txBox="1"/>
          <p:nvPr/>
        </p:nvSpPr>
        <p:spPr>
          <a:xfrm>
            <a:off x="1279098" y="2175431"/>
            <a:ext cx="9018454" cy="297004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معنى كلمة الدخيل أي الغريب أو الخارج عن النطاق أو المندمج بشكل مفاجئ.</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وهذا المفهوم يطلق على المتغير الدخيل ويصف حالته وصفاً دقيقاً</a:t>
            </a:r>
            <a:r>
              <a:rPr lang="ar-EG" sz="2200" dirty="0">
                <a:solidFill>
                  <a:prstClr val="black"/>
                </a:solidFill>
                <a:latin typeface="Times New Roman" panose="02020603050405020304" pitchFamily="18" charset="0"/>
                <a:cs typeface="Times New Roman" panose="02020603050405020304" pitchFamily="18" charset="0"/>
              </a:rPr>
              <a:t>،</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بحيث تكون المتغيرات الداخلة غير موجودة في خطة البحث. وتتولد من خلال التفاعل المعلوماتي.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وأبرز الحالات التي يتم فيها الكشف عن المتغير الدخيل هي دخوله على المتغيرات التابعة بعد تأثرها بالمتغير المستقل.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E6D66BD0-DD33-7C6E-F977-F21153E624F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FEACF3F-B6FA-E0D5-0BD1-BDA2E3E43F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C0DC907C-6626-1E08-AF36-858EF12F1994}"/>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200" b="1" dirty="0">
                <a:solidFill>
                  <a:prstClr val="white"/>
                </a:solidFill>
                <a:latin typeface="Times New Roman" panose="02020603050405020304" pitchFamily="18" charset="0"/>
                <a:cs typeface="Times New Roman" panose="02020603050405020304" pitchFamily="18" charset="0"/>
              </a:rPr>
              <a:t>المتغير الدخيل</a:t>
            </a:r>
            <a:endPar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70914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92066-010B-2752-E60A-2994BCDD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CB92DD-C85E-A093-7635-80305D9183BC}"/>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0F52979-B7D7-DF0B-5851-BC21028425D1}"/>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55A997B-383B-3E98-178B-03468C1DAE70}"/>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088B416-72AA-9DB5-3660-DE28C713F8FA}"/>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0923EB7-FCF1-30D5-DEAA-05D973601B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7F5918DD-CEBC-E409-D976-D32858054416}"/>
              </a:ext>
            </a:extLst>
          </p:cNvPr>
          <p:cNvSpPr txBox="1"/>
          <p:nvPr/>
        </p:nvSpPr>
        <p:spPr>
          <a:xfrm>
            <a:off x="2504048" y="1683627"/>
            <a:ext cx="8853919" cy="33276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على سبيل المثال كان المتغير المستقل هو (التعليم باللعب) والمتغير التابع هو (التحصيل الدراسي للطالب)، فيمكن أن يدخل على المتغير التابع متغير آخر وهو (التحصيل الدراسي للطالب من ذوي الاحتياجات الخاصة).</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والمتغير الدخيل يتم الكشف عنه أثناء بروز الروابط بين المتغيرات المستقلة والتابعة. وذلك وفقاً لأطروحات البحث، وما تحمله معها من مستجدات.</a:t>
            </a:r>
          </a:p>
          <a:p>
            <a:pPr marL="342900" marR="0" lvl="0" indent="-34290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C4B57EF4-811C-887E-2F01-E042E2FC9110}"/>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0016633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05A3D-A322-2BCF-270C-8450B7560A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7995B3-E5B7-065D-D4C3-933E22ABC061}"/>
              </a:ext>
            </a:extLst>
          </p:cNvPr>
          <p:cNvSpPr/>
          <p:nvPr/>
        </p:nvSpPr>
        <p:spPr>
          <a:xfrm>
            <a:off x="535577" y="437432"/>
            <a:ext cx="89822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48F159-293C-D50D-A1E4-560023934468}"/>
              </a:ext>
            </a:extLst>
          </p:cNvPr>
          <p:cNvSpPr/>
          <p:nvPr/>
        </p:nvSpPr>
        <p:spPr>
          <a:xfrm>
            <a:off x="7685969" y="1181686"/>
            <a:ext cx="4128422" cy="50584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DF968EA-2893-3439-C4BE-3CC02673474C}"/>
              </a:ext>
            </a:extLst>
          </p:cNvPr>
          <p:cNvSpPr/>
          <p:nvPr/>
        </p:nvSpPr>
        <p:spPr>
          <a:xfrm>
            <a:off x="2375746" y="1683627"/>
            <a:ext cx="8982221" cy="4153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B6457DF-9DA7-CF96-B7BB-EE6C81E60339}"/>
              </a:ext>
            </a:extLst>
          </p:cNvPr>
          <p:cNvSpPr txBox="1"/>
          <p:nvPr/>
        </p:nvSpPr>
        <p:spPr>
          <a:xfrm>
            <a:off x="1041008" y="6020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E19C139-EA80-083C-9B9D-91556EFD33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91251"/>
            <a:ext cx="2305141" cy="1076343"/>
          </a:xfrm>
          <a:prstGeom prst="rect">
            <a:avLst/>
          </a:prstGeom>
        </p:spPr>
      </p:pic>
      <p:sp>
        <p:nvSpPr>
          <p:cNvPr id="8" name="TextBox 7">
            <a:extLst>
              <a:ext uri="{FF2B5EF4-FFF2-40B4-BE49-F238E27FC236}">
                <a16:creationId xmlns:a16="http://schemas.microsoft.com/office/drawing/2014/main" id="{5E5FC616-19AD-353F-D57F-C4F4154C6338}"/>
              </a:ext>
            </a:extLst>
          </p:cNvPr>
          <p:cNvSpPr txBox="1"/>
          <p:nvPr/>
        </p:nvSpPr>
        <p:spPr>
          <a:xfrm>
            <a:off x="2504048" y="1683627"/>
            <a:ext cx="8853919" cy="33276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المتغير الدخيل هو أي عامل إضافي قد يؤثر على نتيجة التجربة، على الرغم من أنه ليس محور التجربة، وهو المتغير غير المقصود في الدراسة في التجارب والاختبارات.</a:t>
            </a:r>
          </a:p>
          <a:p>
            <a:pPr marR="0" lvl="0" algn="just" defTabSz="914400" rtl="1" eaLnBrk="1" fontAlgn="auto" latinLnBrk="0" hangingPunct="1">
              <a:lnSpc>
                <a:spcPct val="150000"/>
              </a:lnSpc>
              <a:spcBef>
                <a:spcPts val="0"/>
              </a:spcBef>
              <a:spcAft>
                <a:spcPts val="0"/>
              </a:spcAft>
              <a:buClrTx/>
              <a:buSzTx/>
              <a:tabLst/>
              <a:defRPr/>
            </a:pPr>
            <a:r>
              <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عند إجراء تجربة، يكون الهدف منها هو معرفة مدى تأثير متغير ما (المتغير المستقل) على متغير آخر (المتغير التابع)، هناك بعض المتغيرات الأخرى التي يمكن أن تؤثر على التجربة وتغير من نتائج التجربة (المتغير الدخيل).</a:t>
            </a:r>
          </a:p>
          <a:p>
            <a:pPr marR="0" lvl="0" algn="just" defTabSz="914400" rtl="1" eaLnBrk="1" fontAlgn="auto" latinLnBrk="0" hangingPunct="1">
              <a:lnSpc>
                <a:spcPct val="150000"/>
              </a:lnSpc>
              <a:spcBef>
                <a:spcPts val="0"/>
              </a:spcBef>
              <a:spcAft>
                <a:spcPts val="0"/>
              </a:spcAft>
              <a:buClrTx/>
              <a:buSzTx/>
              <a:tabLst/>
              <a:defRPr/>
            </a:pP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300" b="1" i="0" u="none" strike="noStrike" kern="1200" cap="none" spc="0" normalizeH="0" baseline="0" noProof="0" dirty="0">
              <a:ln>
                <a:noFill/>
              </a:ln>
              <a:solidFill>
                <a:srgbClr val="4472C4">
                  <a:lumMod val="75000"/>
                </a:srgbClr>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9" name="Parallelogram 8">
            <a:extLst>
              <a:ext uri="{FF2B5EF4-FFF2-40B4-BE49-F238E27FC236}">
                <a16:creationId xmlns:a16="http://schemas.microsoft.com/office/drawing/2014/main" id="{76FABE96-8B13-A679-A246-1652E04F502E}"/>
              </a:ext>
            </a:extLst>
          </p:cNvPr>
          <p:cNvSpPr/>
          <p:nvPr/>
        </p:nvSpPr>
        <p:spPr>
          <a:xfrm rot="16200000" flipV="1">
            <a:off x="-1580993" y="2918200"/>
            <a:ext cx="5437167" cy="19922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6478414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CED73-1630-9273-5320-A11EA4D757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40D8E1-7641-7609-2AA8-5B55F7DA47C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7A1CC51-335A-C603-7C0F-A5E0364A956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00AEA9E-65B5-AC94-C9CB-80C0C08E913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C9DB9BF-5CFE-C8F0-8060-1269F613824A}"/>
              </a:ext>
            </a:extLst>
          </p:cNvPr>
          <p:cNvSpPr txBox="1"/>
          <p:nvPr/>
        </p:nvSpPr>
        <p:spPr>
          <a:xfrm>
            <a:off x="1279098" y="2175431"/>
            <a:ext cx="9018454" cy="40941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بين المتغيرات المستقلة والمتغيرات التابعة قد تظهر متغيرات وسيطة، من الممكن ان يكون لها تأثير على المتغير التابع، وبالتالي تتدخل هذه المتغيرات في تحديد العلاقة بين المتغيرات المستقلة والمتغيرات التابعة، مثال ذلك العلاقة بين قراءة الصحف كمتغير مستقل، والمعرفة السياسية كمتغير تابع، فقد تظهر لنا عوامل أخرى تمثل متغيرات وسيطة، مثل المستوى التعليمي، والتخصص العلمي، والتعرض لوسائل الإعلام الأخرى، والانتماء لتنظيمات سياسية كالأحزاب مثلا حيث كل هذه العوامل تمثل متغيرات وسيطة يمكن ان يكون لها تأثير على المتغير التابع الذي هو هنا المعرفة السياسية، فهذه المعرفة قد تتدخل في تشكيلها عوامل اخرى مجتمعة، غير المتغير المستقل الذي حدده الباحث في قراءة الصحف.</a:t>
            </a:r>
          </a:p>
        </p:txBody>
      </p:sp>
      <p:sp>
        <p:nvSpPr>
          <p:cNvPr id="2" name="TextBox 1">
            <a:extLst>
              <a:ext uri="{FF2B5EF4-FFF2-40B4-BE49-F238E27FC236}">
                <a16:creationId xmlns:a16="http://schemas.microsoft.com/office/drawing/2014/main" id="{118F8C8E-5820-E59C-14D7-C205600FCBB5}"/>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8BB271D-3387-DB36-4935-1EA1D0FA97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8914F9C6-FA8D-BF2E-EE6E-BEE3B18BC0EC}"/>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المتغير الوسيط</a:t>
            </a:r>
          </a:p>
        </p:txBody>
      </p:sp>
    </p:spTree>
    <p:extLst>
      <p:ext uri="{BB962C8B-B14F-4D97-AF65-F5344CB8AC3E}">
        <p14:creationId xmlns:p14="http://schemas.microsoft.com/office/powerpoint/2010/main" val="2895499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DF049-7CCE-BD38-6177-5895F05786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7E3F95-D00C-B818-B914-181DB601E12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EA9DA62C-13E1-4886-A2E7-149B48159D2F}"/>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D16023C-CB75-DF34-5665-DABC3489577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427D35F-96D0-0F0E-677E-70E62F4DFF3F}"/>
              </a:ext>
            </a:extLst>
          </p:cNvPr>
          <p:cNvSpPr txBox="1"/>
          <p:nvPr/>
        </p:nvSpPr>
        <p:spPr>
          <a:xfrm>
            <a:off x="1279098" y="2175431"/>
            <a:ext cx="9018454" cy="307853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وهذه امور يجب ان يراعيها الباحث ويضعها في حسبانه دائما،  ويعمل على ضبطها بما يساعده على فهم كل العوامل المؤثرة في الظاهرة التي يقوم بدراستها، ذلك ان عدم ضبط هذه العوامل سيقود إلى نتائج مشوشة وغير دقيقة.  إلا ان ما يجب الانتباه إليه هو ان المتغيرات ليست ثابتة في كل الأحوال،  فالمتغير المستقل - مثلا - في دراسة معينة قد يصير متغير تابع في دراسة أخرى، والمتغير التابع في دراسة ما قد يتحول إلى متغير مستقل في دراسة أخرى ايضا، فلا وجود لمتغيرات مستقلة تكون دائما مستقلة، أو متغيرات تابعة.</a:t>
            </a:r>
          </a:p>
        </p:txBody>
      </p:sp>
      <p:sp>
        <p:nvSpPr>
          <p:cNvPr id="2" name="TextBox 1">
            <a:extLst>
              <a:ext uri="{FF2B5EF4-FFF2-40B4-BE49-F238E27FC236}">
                <a16:creationId xmlns:a16="http://schemas.microsoft.com/office/drawing/2014/main" id="{DC5FD3A8-21E4-A493-4734-F40F22A91FAE}"/>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0A4D041-91E4-E1A1-8342-EAD19DAEC3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9967393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FFADF-C80A-95A1-F8E5-0947083AAD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0CFCE4A-DDA6-1BC6-05A7-F4CEAF9C59E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69E353A6-6843-5C79-AF65-D0B8F16C43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5196204-E15F-34C4-C818-9F0A803A113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8EFD712-11F6-E6C6-2BBB-3C43BCB362AA}"/>
              </a:ext>
            </a:extLst>
          </p:cNvPr>
          <p:cNvSpPr txBox="1"/>
          <p:nvPr/>
        </p:nvSpPr>
        <p:spPr>
          <a:xfrm>
            <a:off x="1022139" y="1233653"/>
            <a:ext cx="9345749" cy="40941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تصنف بانها تابعة دائما، أو متغيرات وسيطة تظل دائما تحت هذا المسمى،  فالباحث هو الذي يسمي متغيرا ما بانه متغير مستقل، ويسمي متغير أخر بانه متغير تابع، ومتغير ثالث بانه متغير وسيط، وهكذا .. ففي المثال الأول المتعلق بدراسة العلاقة بين المتغيرات الديموغرافية للشباب والتعرض لوسائل الإعلام،  من الممكن ان يتحول المتغير التابع الذي هو هنا انماط التعرض لوسائل الإعلام إلى متغير مستقل في دراسة حول: تعرض الشباب لوسائل الإعلام ودوره في المشاركة السياسية لهم، حيث يصير التعرض هو المتغير المستقل والمشاركة السياسية المترتبة على ذلك التعرض هي المتغير التابع، كما ان المتغير المستقل في دراسة حول: قراءة الصحف وعلاقتها بالممارسة السياسية، الذي هو هنا قراءة الصحف، قد يتحول إلى متغير تابع في دراسة أخرى .</a:t>
            </a:r>
          </a:p>
        </p:txBody>
      </p:sp>
      <p:sp>
        <p:nvSpPr>
          <p:cNvPr id="2" name="TextBox 1">
            <a:extLst>
              <a:ext uri="{FF2B5EF4-FFF2-40B4-BE49-F238E27FC236}">
                <a16:creationId xmlns:a16="http://schemas.microsoft.com/office/drawing/2014/main" id="{ED26D469-593A-DAD6-0195-0C0283E2691E}"/>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8A93AF49-79BA-90FB-6778-057788B85F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6539670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307853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تم خلال هذ المحاضرة استعراض ما المقصود بالمتغير، كما تم تناول أهمية المتغيرات في البحث العلمي وكذا خصائص المتغيرات في البحث العلمي وأنواع المتغيرات، المتغيرات المستقلة والتابعة وفوائد المتغيرات التابعة، وتوضيح الفرق بين المتغير المستقل والتابع، والتمييز بينهما، كما تم عرض عدد من الخطوات المنهجية التي تمكن من التعرف علي كل من المتغير المستقل والتابع، وكذا المتغير الضابط، كما جرى عرض عددا من الملاحظات المهمة عند تطبيق كل من المتغيرين الضابط والدخيل.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D503D742-5965-B2C5-4685-22988087814D}"/>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خاتمة المحاضرة</a:t>
            </a:r>
          </a:p>
        </p:txBody>
      </p:sp>
    </p:spTree>
    <p:extLst>
      <p:ext uri="{BB962C8B-B14F-4D97-AF65-F5344CB8AC3E}">
        <p14:creationId xmlns:p14="http://schemas.microsoft.com/office/powerpoint/2010/main" val="23495475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080825" y="1954382"/>
            <a:ext cx="8553158" cy="3078535"/>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في ضوء دراستك لمتغيرات الدراسة، اعرض لفروض واهداف البحث العلمي لإحدى الدراسات، ثم حدد بتلك الفروض أي المتغيرات كان مستقلا وايها كان تابعا، وأيها كان وسيطا ان وجد، على أن يتم عرض اجابتكم في صيغة ملف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وأيضا فيديو.</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schemeClr val="accent1"/>
                </a:solidFill>
                <a:effectLst/>
                <a:uLnTx/>
                <a:uFillTx/>
                <a:latin typeface="Calibri"/>
                <a:ea typeface="+mn-ea"/>
                <a:cs typeface="Times New Roman" panose="02020603050405020304" pitchFamily="18" charset="0"/>
              </a:rPr>
              <a:t>مع أطيب التمنيات بالتوفيق</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26770573"/>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5677156-ABF3-433B-BAD0-E729348E8050}"/>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8D76652D-945C-4BBB-93EC-AAA9B94F6AE3}">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5088</TotalTime>
  <Words>3958</Words>
  <Application>Microsoft Office PowerPoint</Application>
  <PresentationFormat>Widescreen</PresentationFormat>
  <Paragraphs>263</Paragraphs>
  <Slides>49</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49</vt:i4>
      </vt:variant>
    </vt:vector>
  </HeadingPairs>
  <TitlesOfParts>
    <vt:vector size="57" baseType="lpstr">
      <vt:lpstr>Alexandria</vt: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mervat</cp:lastModifiedBy>
  <cp:revision>202</cp:revision>
  <dcterms:created xsi:type="dcterms:W3CDTF">2023-04-29T09:08:00Z</dcterms:created>
  <dcterms:modified xsi:type="dcterms:W3CDTF">2026-02-25T09:41:03Z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